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theme/themeOverride2.xml" ContentType="application/vnd.openxmlformats-officedocument.themeOverr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Lst>
  <p:notesMasterIdLst>
    <p:notesMasterId r:id="rId338"/>
  </p:notesMasterIdLst>
  <p:sldIdLst>
    <p:sldId id="3259" r:id="rId5"/>
    <p:sldId id="3258" r:id="rId6"/>
    <p:sldId id="3644" r:id="rId7"/>
    <p:sldId id="3640" r:id="rId8"/>
    <p:sldId id="3639" r:id="rId9"/>
    <p:sldId id="3638" r:id="rId10"/>
    <p:sldId id="3637" r:id="rId11"/>
    <p:sldId id="3636" r:id="rId12"/>
    <p:sldId id="3635" r:id="rId13"/>
    <p:sldId id="3634" r:id="rId14"/>
    <p:sldId id="3633" r:id="rId15"/>
    <p:sldId id="3632" r:id="rId16"/>
    <p:sldId id="3631" r:id="rId17"/>
    <p:sldId id="3630" r:id="rId18"/>
    <p:sldId id="3629" r:id="rId19"/>
    <p:sldId id="3817" r:id="rId20"/>
    <p:sldId id="3818" r:id="rId21"/>
    <p:sldId id="3628" r:id="rId22"/>
    <p:sldId id="3627" r:id="rId23"/>
    <p:sldId id="3626" r:id="rId24"/>
    <p:sldId id="3625" r:id="rId25"/>
    <p:sldId id="3624" r:id="rId26"/>
    <p:sldId id="3623" r:id="rId27"/>
    <p:sldId id="3622" r:id="rId28"/>
    <p:sldId id="3621" r:id="rId29"/>
    <p:sldId id="3620" r:id="rId30"/>
    <p:sldId id="3619" r:id="rId31"/>
    <p:sldId id="3618" r:id="rId32"/>
    <p:sldId id="3617" r:id="rId33"/>
    <p:sldId id="3616" r:id="rId34"/>
    <p:sldId id="3615" r:id="rId35"/>
    <p:sldId id="3614" r:id="rId36"/>
    <p:sldId id="3613" r:id="rId37"/>
    <p:sldId id="3612" r:id="rId38"/>
    <p:sldId id="3611" r:id="rId39"/>
    <p:sldId id="3610" r:id="rId40"/>
    <p:sldId id="3609" r:id="rId41"/>
    <p:sldId id="3820" r:id="rId42"/>
    <p:sldId id="3608" r:id="rId43"/>
    <p:sldId id="3821" r:id="rId44"/>
    <p:sldId id="3607" r:id="rId45"/>
    <p:sldId id="3606" r:id="rId46"/>
    <p:sldId id="3605" r:id="rId47"/>
    <p:sldId id="3604" r:id="rId48"/>
    <p:sldId id="3819" r:id="rId49"/>
    <p:sldId id="3603" r:id="rId50"/>
    <p:sldId id="3602" r:id="rId51"/>
    <p:sldId id="3601" r:id="rId52"/>
    <p:sldId id="3600" r:id="rId53"/>
    <p:sldId id="3599" r:id="rId54"/>
    <p:sldId id="3598" r:id="rId55"/>
    <p:sldId id="3597" r:id="rId56"/>
    <p:sldId id="3596" r:id="rId57"/>
    <p:sldId id="3595" r:id="rId58"/>
    <p:sldId id="3594" r:id="rId59"/>
    <p:sldId id="3592" r:id="rId60"/>
    <p:sldId id="3591" r:id="rId61"/>
    <p:sldId id="3590" r:id="rId62"/>
    <p:sldId id="3589" r:id="rId63"/>
    <p:sldId id="3588" r:id="rId64"/>
    <p:sldId id="3587" r:id="rId65"/>
    <p:sldId id="3586" r:id="rId66"/>
    <p:sldId id="3585" r:id="rId67"/>
    <p:sldId id="3822" r:id="rId68"/>
    <p:sldId id="3823" r:id="rId69"/>
    <p:sldId id="3584" r:id="rId70"/>
    <p:sldId id="3583" r:id="rId71"/>
    <p:sldId id="3582" r:id="rId72"/>
    <p:sldId id="3581" r:id="rId73"/>
    <p:sldId id="3580" r:id="rId74"/>
    <p:sldId id="3579" r:id="rId75"/>
    <p:sldId id="3578" r:id="rId76"/>
    <p:sldId id="3577" r:id="rId77"/>
    <p:sldId id="3576" r:id="rId78"/>
    <p:sldId id="3575" r:id="rId79"/>
    <p:sldId id="3574" r:id="rId80"/>
    <p:sldId id="3573" r:id="rId81"/>
    <p:sldId id="3572" r:id="rId82"/>
    <p:sldId id="3571" r:id="rId83"/>
    <p:sldId id="3701" r:id="rId84"/>
    <p:sldId id="3700" r:id="rId85"/>
    <p:sldId id="3699" r:id="rId86"/>
    <p:sldId id="3698" r:id="rId87"/>
    <p:sldId id="3697" r:id="rId88"/>
    <p:sldId id="3696" r:id="rId89"/>
    <p:sldId id="3695" r:id="rId90"/>
    <p:sldId id="3694" r:id="rId91"/>
    <p:sldId id="3693" r:id="rId92"/>
    <p:sldId id="3692" r:id="rId93"/>
    <p:sldId id="3691" r:id="rId94"/>
    <p:sldId id="3690" r:id="rId95"/>
    <p:sldId id="3689" r:id="rId96"/>
    <p:sldId id="3688" r:id="rId97"/>
    <p:sldId id="3687" r:id="rId98"/>
    <p:sldId id="3686" r:id="rId99"/>
    <p:sldId id="3685" r:id="rId100"/>
    <p:sldId id="3684" r:id="rId101"/>
    <p:sldId id="3683" r:id="rId102"/>
    <p:sldId id="3682" r:id="rId103"/>
    <p:sldId id="3681" r:id="rId104"/>
    <p:sldId id="3680" r:id="rId105"/>
    <p:sldId id="3679" r:id="rId106"/>
    <p:sldId id="3826" r:id="rId107"/>
    <p:sldId id="3827" r:id="rId108"/>
    <p:sldId id="3678" r:id="rId109"/>
    <p:sldId id="3677" r:id="rId110"/>
    <p:sldId id="3676" r:id="rId111"/>
    <p:sldId id="3675" r:id="rId112"/>
    <p:sldId id="3674" r:id="rId113"/>
    <p:sldId id="3829" r:id="rId114"/>
    <p:sldId id="3673" r:id="rId115"/>
    <p:sldId id="3672" r:id="rId116"/>
    <p:sldId id="3671" r:id="rId117"/>
    <p:sldId id="3830" r:id="rId118"/>
    <p:sldId id="3670" r:id="rId119"/>
    <p:sldId id="3669" r:id="rId120"/>
    <p:sldId id="3668" r:id="rId121"/>
    <p:sldId id="3667" r:id="rId122"/>
    <p:sldId id="3666" r:id="rId123"/>
    <p:sldId id="3665" r:id="rId124"/>
    <p:sldId id="3664" r:id="rId125"/>
    <p:sldId id="3663" r:id="rId126"/>
    <p:sldId id="3662" r:id="rId127"/>
    <p:sldId id="3661" r:id="rId128"/>
    <p:sldId id="3660" r:id="rId129"/>
    <p:sldId id="3659" r:id="rId130"/>
    <p:sldId id="3658" r:id="rId131"/>
    <p:sldId id="3657" r:id="rId132"/>
    <p:sldId id="3656" r:id="rId133"/>
    <p:sldId id="3655" r:id="rId134"/>
    <p:sldId id="3654" r:id="rId135"/>
    <p:sldId id="3653" r:id="rId136"/>
    <p:sldId id="3652" r:id="rId137"/>
    <p:sldId id="3651" r:id="rId138"/>
    <p:sldId id="3650" r:id="rId139"/>
    <p:sldId id="3649" r:id="rId140"/>
    <p:sldId id="3648" r:id="rId141"/>
    <p:sldId id="3831" r:id="rId142"/>
    <p:sldId id="3647" r:id="rId143"/>
    <p:sldId id="3757" r:id="rId144"/>
    <p:sldId id="3755" r:id="rId145"/>
    <p:sldId id="3756" r:id="rId146"/>
    <p:sldId id="3754" r:id="rId147"/>
    <p:sldId id="3753" r:id="rId148"/>
    <p:sldId id="3752" r:id="rId149"/>
    <p:sldId id="3751" r:id="rId150"/>
    <p:sldId id="3750" r:id="rId151"/>
    <p:sldId id="3749" r:id="rId152"/>
    <p:sldId id="3748" r:id="rId153"/>
    <p:sldId id="3747" r:id="rId154"/>
    <p:sldId id="3746" r:id="rId155"/>
    <p:sldId id="3745" r:id="rId156"/>
    <p:sldId id="3833" r:id="rId157"/>
    <p:sldId id="3832" r:id="rId158"/>
    <p:sldId id="3744" r:id="rId159"/>
    <p:sldId id="3743" r:id="rId160"/>
    <p:sldId id="3740" r:id="rId161"/>
    <p:sldId id="3742" r:id="rId162"/>
    <p:sldId id="3835" r:id="rId163"/>
    <p:sldId id="3739" r:id="rId164"/>
    <p:sldId id="3737" r:id="rId165"/>
    <p:sldId id="3736" r:id="rId166"/>
    <p:sldId id="3735" r:id="rId167"/>
    <p:sldId id="3734" r:id="rId168"/>
    <p:sldId id="3733" r:id="rId169"/>
    <p:sldId id="3732" r:id="rId170"/>
    <p:sldId id="3731" r:id="rId171"/>
    <p:sldId id="3730" r:id="rId172"/>
    <p:sldId id="3729" r:id="rId173"/>
    <p:sldId id="3728" r:id="rId174"/>
    <p:sldId id="3727" r:id="rId175"/>
    <p:sldId id="3838" r:id="rId176"/>
    <p:sldId id="3726" r:id="rId177"/>
    <p:sldId id="3725" r:id="rId178"/>
    <p:sldId id="3724" r:id="rId179"/>
    <p:sldId id="3723" r:id="rId180"/>
    <p:sldId id="3738" r:id="rId181"/>
    <p:sldId id="3722" r:id="rId182"/>
    <p:sldId id="3721" r:id="rId183"/>
    <p:sldId id="3720" r:id="rId184"/>
    <p:sldId id="3719" r:id="rId185"/>
    <p:sldId id="3718" r:id="rId186"/>
    <p:sldId id="3717" r:id="rId187"/>
    <p:sldId id="3716" r:id="rId188"/>
    <p:sldId id="3715" r:id="rId189"/>
    <p:sldId id="3714" r:id="rId190"/>
    <p:sldId id="3713" r:id="rId191"/>
    <p:sldId id="3712" r:id="rId192"/>
    <p:sldId id="3711" r:id="rId193"/>
    <p:sldId id="3710" r:id="rId194"/>
    <p:sldId id="3709" r:id="rId195"/>
    <p:sldId id="3708" r:id="rId196"/>
    <p:sldId id="3707" r:id="rId197"/>
    <p:sldId id="3841" r:id="rId198"/>
    <p:sldId id="3843" r:id="rId199"/>
    <p:sldId id="3706" r:id="rId200"/>
    <p:sldId id="3845" r:id="rId201"/>
    <p:sldId id="3705" r:id="rId202"/>
    <p:sldId id="3704" r:id="rId203"/>
    <p:sldId id="3703" r:id="rId204"/>
    <p:sldId id="3702" r:id="rId205"/>
    <p:sldId id="3814" r:id="rId206"/>
    <p:sldId id="3813" r:id="rId207"/>
    <p:sldId id="3811" r:id="rId208"/>
    <p:sldId id="3812" r:id="rId209"/>
    <p:sldId id="3810" r:id="rId210"/>
    <p:sldId id="3809" r:id="rId211"/>
    <p:sldId id="3808" r:id="rId212"/>
    <p:sldId id="3807" r:id="rId213"/>
    <p:sldId id="3806" r:id="rId214"/>
    <p:sldId id="3805" r:id="rId215"/>
    <p:sldId id="3849" r:id="rId216"/>
    <p:sldId id="3804" r:id="rId217"/>
    <p:sldId id="3803" r:id="rId218"/>
    <p:sldId id="3850" r:id="rId219"/>
    <p:sldId id="3851" r:id="rId220"/>
    <p:sldId id="3802" r:id="rId221"/>
    <p:sldId id="3801" r:id="rId222"/>
    <p:sldId id="3800" r:id="rId223"/>
    <p:sldId id="3799" r:id="rId224"/>
    <p:sldId id="3798" r:id="rId225"/>
    <p:sldId id="3797" r:id="rId226"/>
    <p:sldId id="3796" r:id="rId227"/>
    <p:sldId id="3795" r:id="rId228"/>
    <p:sldId id="3794" r:id="rId229"/>
    <p:sldId id="3793" r:id="rId230"/>
    <p:sldId id="3792" r:id="rId231"/>
    <p:sldId id="3791" r:id="rId232"/>
    <p:sldId id="3790" r:id="rId233"/>
    <p:sldId id="3789" r:id="rId234"/>
    <p:sldId id="3788" r:id="rId235"/>
    <p:sldId id="3787" r:id="rId236"/>
    <p:sldId id="3786" r:id="rId237"/>
    <p:sldId id="3785" r:id="rId238"/>
    <p:sldId id="3784" r:id="rId239"/>
    <p:sldId id="3783" r:id="rId240"/>
    <p:sldId id="3782" r:id="rId241"/>
    <p:sldId id="3781" r:id="rId242"/>
    <p:sldId id="3780" r:id="rId243"/>
    <p:sldId id="3779" r:id="rId244"/>
    <p:sldId id="3778" r:id="rId245"/>
    <p:sldId id="3777" r:id="rId246"/>
    <p:sldId id="3776" r:id="rId247"/>
    <p:sldId id="3775" r:id="rId248"/>
    <p:sldId id="3774" r:id="rId249"/>
    <p:sldId id="3773" r:id="rId250"/>
    <p:sldId id="3772" r:id="rId251"/>
    <p:sldId id="3771" r:id="rId252"/>
    <p:sldId id="3770" r:id="rId253"/>
    <p:sldId id="3769" r:id="rId254"/>
    <p:sldId id="3768" r:id="rId255"/>
    <p:sldId id="3767" r:id="rId256"/>
    <p:sldId id="3766" r:id="rId257"/>
    <p:sldId id="3765" r:id="rId258"/>
    <p:sldId id="3764" r:id="rId259"/>
    <p:sldId id="3763" r:id="rId260"/>
    <p:sldId id="3857" r:id="rId261"/>
    <p:sldId id="3852" r:id="rId262"/>
    <p:sldId id="3761" r:id="rId263"/>
    <p:sldId id="3853" r:id="rId264"/>
    <p:sldId id="3854" r:id="rId265"/>
    <p:sldId id="3855" r:id="rId266"/>
    <p:sldId id="3856" r:id="rId267"/>
    <p:sldId id="3403" r:id="rId268"/>
    <p:sldId id="3405" r:id="rId269"/>
    <p:sldId id="3404" r:id="rId270"/>
    <p:sldId id="3406" r:id="rId271"/>
    <p:sldId id="3541" r:id="rId272"/>
    <p:sldId id="3407" r:id="rId273"/>
    <p:sldId id="3460" r:id="rId274"/>
    <p:sldId id="3559" r:id="rId275"/>
    <p:sldId id="3458" r:id="rId276"/>
    <p:sldId id="3459" r:id="rId277"/>
    <p:sldId id="3530" r:id="rId278"/>
    <p:sldId id="3462" r:id="rId279"/>
    <p:sldId id="3565" r:id="rId280"/>
    <p:sldId id="3566" r:id="rId281"/>
    <p:sldId id="3463" r:id="rId282"/>
    <p:sldId id="3268" r:id="rId283"/>
    <p:sldId id="3266" r:id="rId284"/>
    <p:sldId id="3267" r:id="rId285"/>
    <p:sldId id="3265" r:id="rId286"/>
    <p:sldId id="3264" r:id="rId287"/>
    <p:sldId id="3263" r:id="rId288"/>
    <p:sldId id="3539" r:id="rId289"/>
    <p:sldId id="3261" r:id="rId290"/>
    <p:sldId id="3283" r:id="rId291"/>
    <p:sldId id="3282" r:id="rId292"/>
    <p:sldId id="3281" r:id="rId293"/>
    <p:sldId id="3280" r:id="rId294"/>
    <p:sldId id="3543" r:id="rId295"/>
    <p:sldId id="3278" r:id="rId296"/>
    <p:sldId id="3292" r:id="rId297"/>
    <p:sldId id="3298" r:id="rId298"/>
    <p:sldId id="3296" r:id="rId299"/>
    <p:sldId id="3846" r:id="rId300"/>
    <p:sldId id="3099" r:id="rId301"/>
    <p:sldId id="3335" r:id="rId302"/>
    <p:sldId id="3334" r:id="rId303"/>
    <p:sldId id="3544" r:id="rId304"/>
    <p:sldId id="3545" r:id="rId305"/>
    <p:sldId id="3546" r:id="rId306"/>
    <p:sldId id="3342" r:id="rId307"/>
    <p:sldId id="3551" r:id="rId308"/>
    <p:sldId id="3556" r:id="rId309"/>
    <p:sldId id="3560" r:id="rId310"/>
    <p:sldId id="3562" r:id="rId311"/>
    <p:sldId id="3534" r:id="rId312"/>
    <p:sldId id="3563" r:id="rId313"/>
    <p:sldId id="3561" r:id="rId314"/>
    <p:sldId id="3552" r:id="rId315"/>
    <p:sldId id="3554" r:id="rId316"/>
    <p:sldId id="3389" r:id="rId317"/>
    <p:sldId id="3393" r:id="rId318"/>
    <p:sldId id="3397" r:id="rId319"/>
    <p:sldId id="3555" r:id="rId320"/>
    <p:sldId id="3398" r:id="rId321"/>
    <p:sldId id="3399" r:id="rId322"/>
    <p:sldId id="3564" r:id="rId323"/>
    <p:sldId id="3401" r:id="rId324"/>
    <p:sldId id="3100" r:id="rId325"/>
    <p:sldId id="3465" r:id="rId326"/>
    <p:sldId id="3547" r:id="rId327"/>
    <p:sldId id="3548" r:id="rId328"/>
    <p:sldId id="3550" r:id="rId329"/>
    <p:sldId id="3816" r:id="rId330"/>
    <p:sldId id="3815" r:id="rId331"/>
    <p:sldId id="3568" r:id="rId332"/>
    <p:sldId id="3847" r:id="rId333"/>
    <p:sldId id="3848" r:id="rId334"/>
    <p:sldId id="3503" r:id="rId335"/>
    <p:sldId id="3505" r:id="rId336"/>
    <p:sldId id="3038" r:id="rId3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low #1" id="{C0BF3AE9-65D8-423F-ADE4-273150F0FDDF}">
          <p14:sldIdLst>
            <p14:sldId id="3259"/>
            <p14:sldId id="3258"/>
            <p14:sldId id="3644"/>
            <p14:sldId id="3640"/>
            <p14:sldId id="3639"/>
            <p14:sldId id="3638"/>
            <p14:sldId id="3637"/>
            <p14:sldId id="3636"/>
            <p14:sldId id="3635"/>
            <p14:sldId id="3634"/>
            <p14:sldId id="3633"/>
            <p14:sldId id="3632"/>
            <p14:sldId id="3631"/>
            <p14:sldId id="3630"/>
            <p14:sldId id="3629"/>
            <p14:sldId id="3817"/>
            <p14:sldId id="3818"/>
            <p14:sldId id="3628"/>
            <p14:sldId id="3627"/>
            <p14:sldId id="3626"/>
            <p14:sldId id="3625"/>
            <p14:sldId id="3624"/>
            <p14:sldId id="3623"/>
            <p14:sldId id="3622"/>
            <p14:sldId id="3621"/>
            <p14:sldId id="3620"/>
            <p14:sldId id="3619"/>
            <p14:sldId id="3618"/>
            <p14:sldId id="3617"/>
            <p14:sldId id="3616"/>
            <p14:sldId id="3615"/>
            <p14:sldId id="3614"/>
            <p14:sldId id="3613"/>
            <p14:sldId id="3612"/>
            <p14:sldId id="3611"/>
            <p14:sldId id="3610"/>
            <p14:sldId id="3609"/>
            <p14:sldId id="3820"/>
            <p14:sldId id="3608"/>
            <p14:sldId id="3821"/>
            <p14:sldId id="3607"/>
            <p14:sldId id="3606"/>
            <p14:sldId id="3605"/>
            <p14:sldId id="3604"/>
            <p14:sldId id="3819"/>
            <p14:sldId id="3603"/>
            <p14:sldId id="3602"/>
            <p14:sldId id="3601"/>
            <p14:sldId id="3600"/>
            <p14:sldId id="3599"/>
            <p14:sldId id="3598"/>
            <p14:sldId id="3597"/>
            <p14:sldId id="3596"/>
            <p14:sldId id="3595"/>
            <p14:sldId id="3594"/>
            <p14:sldId id="3592"/>
            <p14:sldId id="3591"/>
            <p14:sldId id="3590"/>
            <p14:sldId id="3589"/>
            <p14:sldId id="3588"/>
            <p14:sldId id="3587"/>
            <p14:sldId id="3586"/>
            <p14:sldId id="3585"/>
            <p14:sldId id="3822"/>
            <p14:sldId id="3823"/>
            <p14:sldId id="3584"/>
            <p14:sldId id="3583"/>
            <p14:sldId id="3582"/>
            <p14:sldId id="3581"/>
            <p14:sldId id="3580"/>
            <p14:sldId id="3579"/>
            <p14:sldId id="3578"/>
            <p14:sldId id="3577"/>
            <p14:sldId id="3576"/>
            <p14:sldId id="3575"/>
            <p14:sldId id="3574"/>
            <p14:sldId id="3573"/>
            <p14:sldId id="3572"/>
            <p14:sldId id="3571"/>
            <p14:sldId id="3701"/>
            <p14:sldId id="3700"/>
            <p14:sldId id="3699"/>
            <p14:sldId id="3698"/>
            <p14:sldId id="3697"/>
            <p14:sldId id="3696"/>
            <p14:sldId id="3695"/>
            <p14:sldId id="3694"/>
            <p14:sldId id="3693"/>
            <p14:sldId id="3692"/>
            <p14:sldId id="3691"/>
            <p14:sldId id="3690"/>
            <p14:sldId id="3689"/>
            <p14:sldId id="3688"/>
            <p14:sldId id="3687"/>
            <p14:sldId id="3686"/>
            <p14:sldId id="3685"/>
            <p14:sldId id="3684"/>
            <p14:sldId id="3683"/>
            <p14:sldId id="3682"/>
            <p14:sldId id="3681"/>
            <p14:sldId id="3680"/>
            <p14:sldId id="3679"/>
            <p14:sldId id="3826"/>
            <p14:sldId id="3827"/>
            <p14:sldId id="3678"/>
            <p14:sldId id="3677"/>
            <p14:sldId id="3676"/>
            <p14:sldId id="3675"/>
            <p14:sldId id="3674"/>
            <p14:sldId id="3829"/>
            <p14:sldId id="3673"/>
            <p14:sldId id="3672"/>
            <p14:sldId id="3671"/>
            <p14:sldId id="3830"/>
            <p14:sldId id="3670"/>
            <p14:sldId id="3669"/>
            <p14:sldId id="3668"/>
            <p14:sldId id="3667"/>
            <p14:sldId id="3666"/>
            <p14:sldId id="3665"/>
            <p14:sldId id="3664"/>
            <p14:sldId id="3663"/>
            <p14:sldId id="3662"/>
            <p14:sldId id="3661"/>
            <p14:sldId id="3660"/>
            <p14:sldId id="3659"/>
            <p14:sldId id="3658"/>
            <p14:sldId id="3657"/>
            <p14:sldId id="3656"/>
            <p14:sldId id="3655"/>
            <p14:sldId id="3654"/>
            <p14:sldId id="3653"/>
            <p14:sldId id="3652"/>
            <p14:sldId id="3651"/>
            <p14:sldId id="3650"/>
            <p14:sldId id="3649"/>
            <p14:sldId id="3648"/>
            <p14:sldId id="3831"/>
            <p14:sldId id="3647"/>
            <p14:sldId id="3757"/>
            <p14:sldId id="3755"/>
            <p14:sldId id="3756"/>
            <p14:sldId id="3754"/>
            <p14:sldId id="3753"/>
            <p14:sldId id="3752"/>
            <p14:sldId id="3751"/>
            <p14:sldId id="3750"/>
            <p14:sldId id="3749"/>
            <p14:sldId id="3748"/>
            <p14:sldId id="3747"/>
            <p14:sldId id="3746"/>
            <p14:sldId id="3745"/>
            <p14:sldId id="3833"/>
            <p14:sldId id="3832"/>
            <p14:sldId id="3744"/>
            <p14:sldId id="3743"/>
            <p14:sldId id="3740"/>
            <p14:sldId id="3742"/>
            <p14:sldId id="3835"/>
            <p14:sldId id="3739"/>
            <p14:sldId id="3737"/>
            <p14:sldId id="3736"/>
            <p14:sldId id="3735"/>
            <p14:sldId id="3734"/>
            <p14:sldId id="3733"/>
            <p14:sldId id="3732"/>
            <p14:sldId id="3731"/>
            <p14:sldId id="3730"/>
            <p14:sldId id="3729"/>
            <p14:sldId id="3728"/>
            <p14:sldId id="3727"/>
            <p14:sldId id="3838"/>
            <p14:sldId id="3726"/>
            <p14:sldId id="3725"/>
            <p14:sldId id="3724"/>
            <p14:sldId id="3723"/>
            <p14:sldId id="3738"/>
            <p14:sldId id="3722"/>
            <p14:sldId id="3721"/>
            <p14:sldId id="3720"/>
            <p14:sldId id="3719"/>
            <p14:sldId id="3718"/>
            <p14:sldId id="3717"/>
            <p14:sldId id="3716"/>
            <p14:sldId id="3715"/>
            <p14:sldId id="3714"/>
            <p14:sldId id="3713"/>
            <p14:sldId id="3712"/>
            <p14:sldId id="3711"/>
            <p14:sldId id="3710"/>
            <p14:sldId id="3709"/>
            <p14:sldId id="3708"/>
            <p14:sldId id="3707"/>
            <p14:sldId id="3841"/>
            <p14:sldId id="3843"/>
            <p14:sldId id="3706"/>
            <p14:sldId id="3845"/>
            <p14:sldId id="3705"/>
            <p14:sldId id="3704"/>
            <p14:sldId id="3703"/>
            <p14:sldId id="3702"/>
            <p14:sldId id="3814"/>
            <p14:sldId id="3813"/>
            <p14:sldId id="3811"/>
            <p14:sldId id="3812"/>
            <p14:sldId id="3810"/>
            <p14:sldId id="3809"/>
            <p14:sldId id="3808"/>
            <p14:sldId id="3807"/>
            <p14:sldId id="3806"/>
            <p14:sldId id="3805"/>
            <p14:sldId id="3849"/>
            <p14:sldId id="3804"/>
            <p14:sldId id="3803"/>
            <p14:sldId id="3850"/>
            <p14:sldId id="3851"/>
            <p14:sldId id="3802"/>
            <p14:sldId id="3801"/>
            <p14:sldId id="3800"/>
            <p14:sldId id="3799"/>
            <p14:sldId id="3798"/>
            <p14:sldId id="3797"/>
            <p14:sldId id="3796"/>
            <p14:sldId id="3795"/>
            <p14:sldId id="3794"/>
            <p14:sldId id="3793"/>
            <p14:sldId id="3792"/>
            <p14:sldId id="3791"/>
            <p14:sldId id="3790"/>
            <p14:sldId id="3789"/>
            <p14:sldId id="3788"/>
            <p14:sldId id="3787"/>
            <p14:sldId id="3786"/>
            <p14:sldId id="3785"/>
            <p14:sldId id="3784"/>
            <p14:sldId id="3783"/>
            <p14:sldId id="3782"/>
            <p14:sldId id="3781"/>
            <p14:sldId id="3780"/>
            <p14:sldId id="3779"/>
            <p14:sldId id="3778"/>
            <p14:sldId id="3777"/>
            <p14:sldId id="3776"/>
            <p14:sldId id="3775"/>
            <p14:sldId id="3774"/>
            <p14:sldId id="3773"/>
            <p14:sldId id="3772"/>
            <p14:sldId id="3771"/>
            <p14:sldId id="3770"/>
            <p14:sldId id="3769"/>
            <p14:sldId id="3768"/>
            <p14:sldId id="3767"/>
            <p14:sldId id="3766"/>
            <p14:sldId id="3765"/>
            <p14:sldId id="3764"/>
            <p14:sldId id="3763"/>
            <p14:sldId id="3857"/>
            <p14:sldId id="3852"/>
            <p14:sldId id="3761"/>
            <p14:sldId id="3853"/>
            <p14:sldId id="3854"/>
            <p14:sldId id="3855"/>
            <p14:sldId id="3856"/>
          </p14:sldIdLst>
        </p14:section>
        <p14:section name="Flow 4" id="{AAF8AA3C-98B4-4270-9313-A0D17466F0AB}">
          <p14:sldIdLst>
            <p14:sldId id="3403"/>
            <p14:sldId id="3405"/>
            <p14:sldId id="3404"/>
            <p14:sldId id="3406"/>
            <p14:sldId id="3541"/>
            <p14:sldId id="3407"/>
            <p14:sldId id="3460"/>
            <p14:sldId id="3559"/>
            <p14:sldId id="3458"/>
            <p14:sldId id="3459"/>
            <p14:sldId id="3530"/>
            <p14:sldId id="3462"/>
            <p14:sldId id="3565"/>
            <p14:sldId id="3566"/>
            <p14:sldId id="3463"/>
          </p14:sldIdLst>
        </p14:section>
        <p14:section name="Flow 5" id="{C4EA4561-6052-4628-9702-C17A22FF8B35}">
          <p14:sldIdLst>
            <p14:sldId id="3268"/>
            <p14:sldId id="3266"/>
            <p14:sldId id="3267"/>
            <p14:sldId id="3265"/>
            <p14:sldId id="3264"/>
            <p14:sldId id="3263"/>
            <p14:sldId id="3539"/>
            <p14:sldId id="3261"/>
            <p14:sldId id="3283"/>
            <p14:sldId id="3282"/>
            <p14:sldId id="3281"/>
            <p14:sldId id="3280"/>
            <p14:sldId id="3543"/>
            <p14:sldId id="3278"/>
            <p14:sldId id="3292"/>
            <p14:sldId id="3298"/>
            <p14:sldId id="3296"/>
            <p14:sldId id="3846"/>
          </p14:sldIdLst>
        </p14:section>
        <p14:section name="Flow 6" id="{95E8B33C-C91C-404D-B5FA-D9C217C55ED3}">
          <p14:sldIdLst>
            <p14:sldId id="3099"/>
            <p14:sldId id="3335"/>
            <p14:sldId id="3334"/>
            <p14:sldId id="3544"/>
            <p14:sldId id="3545"/>
            <p14:sldId id="3546"/>
            <p14:sldId id="3342"/>
            <p14:sldId id="3551"/>
            <p14:sldId id="3556"/>
            <p14:sldId id="3560"/>
            <p14:sldId id="3562"/>
            <p14:sldId id="3534"/>
            <p14:sldId id="3563"/>
            <p14:sldId id="3561"/>
            <p14:sldId id="3552"/>
            <p14:sldId id="3554"/>
            <p14:sldId id="3389"/>
            <p14:sldId id="3393"/>
            <p14:sldId id="3397"/>
            <p14:sldId id="3555"/>
            <p14:sldId id="3398"/>
            <p14:sldId id="3399"/>
            <p14:sldId id="3564"/>
            <p14:sldId id="3401"/>
          </p14:sldIdLst>
        </p14:section>
        <p14:section name="Flow 8" id="{25FF63D7-247B-1545-BCF1-A7CE5BE34DEC}">
          <p14:sldIdLst>
            <p14:sldId id="3100"/>
            <p14:sldId id="3465"/>
            <p14:sldId id="3547"/>
            <p14:sldId id="3548"/>
            <p14:sldId id="3550"/>
            <p14:sldId id="3816"/>
            <p14:sldId id="3815"/>
            <p14:sldId id="3568"/>
            <p14:sldId id="3847"/>
            <p14:sldId id="3848"/>
            <p14:sldId id="3503"/>
            <p14:sldId id="3505"/>
          </p14:sldIdLst>
        </p14:section>
        <p14:section name="Additional Slides" id="{E104702C-2D5C-EC4E-89A5-110DDE147A8B}">
          <p14:sldIdLst>
            <p14:sldId id="3038"/>
          </p14:sldIdLst>
        </p14:section>
      </p14:sectionLst>
    </p:ext>
    <p:ext uri="{EFAFB233-063F-42B5-8137-9DF3F51BA10A}">
      <p15:sldGuideLst xmlns:p15="http://schemas.microsoft.com/office/powerpoint/2012/main">
        <p15:guide id="1" pos="3264" userDrawn="1">
          <p15:clr>
            <a:srgbClr val="A4A3A4"/>
          </p15:clr>
        </p15:guide>
        <p15:guide id="2" pos="3528" userDrawn="1">
          <p15:clr>
            <a:srgbClr val="A4A3A4"/>
          </p15:clr>
        </p15:guide>
        <p15:guide id="3" pos="7224" userDrawn="1">
          <p15:clr>
            <a:srgbClr val="A4A3A4"/>
          </p15:clr>
        </p15:guide>
        <p15:guide id="4" pos="3840" userDrawn="1">
          <p15:clr>
            <a:srgbClr val="A4A3A4"/>
          </p15:clr>
        </p15:guide>
        <p15:guide id="5" pos="480" userDrawn="1">
          <p15:clr>
            <a:srgbClr val="A4A3A4"/>
          </p15:clr>
        </p15:guide>
        <p15:guide id="6" orient="horz" pos="3888" userDrawn="1">
          <p15:clr>
            <a:srgbClr val="A4A3A4"/>
          </p15:clr>
        </p15:guide>
        <p15:guide id="7" orient="horz" pos="1080" userDrawn="1">
          <p15:clr>
            <a:srgbClr val="A4A3A4"/>
          </p15:clr>
        </p15:guide>
        <p15:guide id="8" orient="horz" pos="696" userDrawn="1">
          <p15:clr>
            <a:srgbClr val="A4A3A4"/>
          </p15:clr>
        </p15:guide>
        <p15:guide id="9" pos="537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47920C-8895-3216-2BFA-956E4FE3C158}" name="Dwyer, Caty" initials="CD" userId="S::caty.dwyer@accenturefederal.com::49e14934-8282-4a0e-bd29-432ea4002242" providerId="AD"/>
  <p188:author id="{B0EF090F-B60F-6081-F43D-6FDFC27BCA01}" name="max.moss@accenturefederal.com" initials="ma" userId="S::urn:spo:guest#max.moss@accenturefederal.com::" providerId="AD"/>
  <p188:author id="{5062B10F-96E4-23FF-AB86-F82E2B110148}" name="Reyes-Hernandez, Vicki" initials="RHV" userId="S::v.reyes-hernandez@accenturefederal.com::3df94f66-15ab-4365-ab46-07a3e7667199" providerId="AD"/>
  <p188:author id="{9D27AA12-3061-B332-EA9B-91AE2E30CACA}" name="Darkwa, Appiah" initials="DA" userId="S::appiah.darkwa@accenturefederal.com::29857b5a-0f57-47a4-bfe8-23a8279cb567" providerId="AD"/>
  <p188:author id="{05B90315-94B5-3CDE-4138-D6734941046D}" name="Johnson, Mia" initials="JM" userId="S::mia.johnson@ed.gov::a2d6ab0e-a919-42ad-bd95-a29da8ae6e12" providerId="AD"/>
  <p188:author id="{FE1B9C15-80CB-BE9D-5FC0-D192526ECF19}" name="Dwyer, Caty" initials="" userId="S::caty.dwyer@afs.com::8fa0702d-3eb9-420e-a8c7-8f887c5e2bd5" providerId="AD"/>
  <p188:author id="{F2A16923-25F6-E5E2-9126-FCD7B591A969}" name="Campau, Natalia P." initials="CNP" userId="S::natalia.p.campau@accenturefederal.com::5fc72ae1-826d-4751-ad66-649c9b1413d7" providerId="AD"/>
  <p188:author id="{86872332-EF91-76E8-30C8-CFF7758DEEAC}" name="Kim, Joyce" initials="JK" userId="S::joy.kim@afs.com::17e5a0fd-fcb3-40c6-9a18-6aced4d7622a" providerId="AD"/>
  <p188:author id="{E86C8E33-898C-BCC9-A3F8-35C35E5FAAD4}" name="Ateeqi, Husna" initials="AH" userId="S::husna.ateeqi@afs.com::012e7104-223c-4c8b-a777-1f5ad1083671" providerId="AD"/>
  <p188:author id="{26F8CD37-B88B-637A-DE9E-7449E7450931}" name="Campau, Natalia P." initials="CNP" userId="S::natalia.p.campau@afs.com::0b6adb89-f0d0-4785-80bd-19271259f0c3" providerId="AD"/>
  <p188:author id="{E7919A38-0B2F-1187-413D-82E48A319EEF}" name="Kellis Robbins" initials="KR" userId="S::Kellis.Robbins@ed.gov::14d6872d-65a0-4843-93c5-8ccccaa7cdcc" providerId="AD"/>
  <p188:author id="{8F58F539-176F-A02D-BDAD-6327DAE5BC4E}" name="Jayathilake, Chamila" initials="JC" userId="S::herath.jayathilake@ed.gov::9a5b8220-35c3-42bc-9364-da97b8a5b36b" providerId="AD"/>
  <p188:author id="{800B1B43-6871-F505-004B-BFA7941DA8AB}" name="Moss, Max" initials="MM" userId="S::max.moss@accenturefederal.com::83557647-9c04-4f90-9354-32028b4c249a" providerId="AD"/>
  <p188:author id="{6A0FF046-B43D-80FD-C1FB-A70A65D39684}" name="Hengst, Linnea" initials="HL" userId="S::linnea.hengst@ed.gov::bb311d20-d3ce-4f8b-a818-d38420569807" providerId="AD"/>
  <p188:author id="{4D775350-B75D-B95C-13D4-BF88042A634D}" name="Parkinson, Misty" initials="PM" userId="S::misty.parkinson@ed.gov::f726a577-e971-4720-9827-762342ca6c48" providerId="AD"/>
  <p188:author id="{B70D8872-9EA9-AC67-75B2-FFE9DB07BFAB}" name="Smith, Alexis" initials="SA" userId="S::alexis.smith@ed.gov::1d554657-b8f6-4d8f-91cf-3dad61f6a2da" providerId="AD"/>
  <p188:author id="{110F3A73-1031-84CE-AC06-7E3FDD25EC0E}" name="Hawkins, Jere" initials="HJ" userId="S::jere.hawkins@ed.gov::2080fbee-cf06-411d-86d4-5b3b48122712" providerId="AD"/>
  <p188:author id="{565F8B77-D04E-A801-20AD-32C70D0B4A99}" name="Washington, Cameron" initials="WC" userId="S::cameron.washington@ed.gov::1810a4ac-4d2e-434b-b039-8857415113eb" providerId="AD"/>
  <p188:author id="{B86FC778-EBCA-77DA-D1B1-AF0903E17F63}" name="Johnson, Mia" initials="JM" userId="S::Mia.Johnson@ed.gov::a2d6ab0e-a919-42ad-bd95-a29da8ae6e12" providerId="AD"/>
  <p188:author id="{B2A5217E-72B6-C211-70F4-30D911186BE7}" name="Wells, Kimberly" initials="WK" userId="S::Kimberly.Wells@ed.gov::2e115ceb-84aa-4dc1-ae9b-c374d6b7656d" providerId="AD"/>
  <p188:author id="{04E08D83-3F4A-A3F7-5607-C2FB1DDFD7E8}" name="Barkin, Jesse" initials="BJ" userId="S::jesse.barkin@afs.com::4c5ead56-a55f-4331-bff8-ddcf4cd66c41" providerId="AD"/>
  <p188:author id="{17F21289-9A4E-1229-94BA-81AF76D73AB2}" name="Leva, Samantha" initials="LS" userId="S::samantha.leva@afs.com::b2dea550-6536-46ed-977a-e3a1a4b7f676" providerId="AD"/>
  <p188:author id="{A9ECA790-47AA-D9E7-AA8C-417723E4F2BB}" name="Guy, Nicholette" initials="NG" userId="S::nicholette.guy@afs.com::4e23f57a-de4a-4fb9-af28-01a5624a4206" providerId="AD"/>
  <p188:author id="{DD4E0195-8AF6-0850-C1C6-97CE99A8A90D}" name="Marinez, Abraham" initials="MA" userId="S::abraham.marinez@ed.gov::8b841f87-abcf-424e-8f1d-a8b8b87d1037" providerId="AD"/>
  <p188:author id="{7BFC559F-E5CE-D31F-18CC-46FBB8C015F5}" name="Washington, Cameron" initials="WC" userId="S::Cameron.Washington@ed.gov::1810a4ac-4d2e-434b-b039-8857415113eb" providerId="AD"/>
  <p188:author id="{D9AA62A2-4ECD-D8CF-9FA8-95B6541F60AB}" name="Dwyer, Caty" initials="DC" userId="S::b-caty.dwyer@accenturefederal.com::49e14934-8282-4a0e-bd29-432ea4002242" providerId="AD"/>
  <p188:author id="{F21E66A2-391D-6E8B-0F41-42D05801EB5E}" name="Reyes-Hernandez, Vicki" initials="VR" userId="S::v.reyes-hernandez@afs.com::fb4851a6-c149-4f79-bf19-3e210be7c563" providerId="AD"/>
  <p188:author id="{B60F19A8-B5FB-A24B-A17C-11D660B9425C}" name="Wells, Kimberly" initials="WK" userId="S::kimberly.wells@ed.gov::2e115ceb-84aa-4dc1-ae9b-c374d6b7656d" providerId="AD"/>
  <p188:author id="{C7A0D9A8-E192-0ED8-2C08-669A54A45656}" name="Gomez, Natasha" initials="NG" userId="S::natasha.gomez@afs.com::c0050840-832d-47bd-b475-42436ec8d5e3" providerId="AD"/>
  <p188:author id="{496D24B0-DD85-0948-201A-1370F915E9E5}" name="natasha.gomez@accenturefederal.com" initials="na" userId="S::urn:spo:guest#natasha.gomez@accenturefederal.com::" providerId="AD"/>
  <p188:author id="{04833FB6-0CE3-60B6-43EB-A2AF2A8165D9}" name="Gomez, Natasha" initials="GN" userId="S::natasha.gomez@accenturefederal.com::a630cca4-adf9-4223-be40-a9747d066f90" providerId="AD"/>
  <p188:author id="{393DAAB6-27ED-B002-10A4-5B7CFE19D073}" name="Smith, Alexis" initials="SA" userId="S::Alexis.Smith@ed.gov::1d554657-b8f6-4d8f-91cf-3dad61f6a2da" providerId="AD"/>
  <p188:author id="{471219CE-CB51-022E-3492-68A730F222EB}" name="caty.dwyer@accenturefederal.com" initials="ca" userId="S::urn:spo:guest#caty.dwyer@accenturefederal.com::" providerId="AD"/>
  <p188:author id="{C2CBE4D9-3703-D1AD-D071-CC680F6CBCF2}" name="Goodsell, Jonathan" initials="GJ" userId="S::Jonathan.Goodsell@ed.gov::ed284b64-ec80-4f7d-b9ca-ae9bc96d252f" providerId="AD"/>
  <p188:author id="{25A919DB-DA0C-A8F9-6D56-B7C0CAFB6331}" name="Goodsell, Jonathan" initials="GJ" userId="S::jonathan.goodsell@ed.gov::ed284b64-ec80-4f7d-b9ca-ae9bc96d252f" providerId="AD"/>
  <p188:author id="{CBFF25E7-49B5-836F-1F8A-96200DB9F92D}" name="Leva, Samantha" initials="LS" userId="S::samantha.leva@accenturefederal.com::3bfaf256-c240-46b9-8a41-10651885123a" providerId="AD"/>
  <p188:author id="{0CDCB9F9-5C11-D046-DB10-06AC76CA2453}" name="Barkin, Jesse" initials="BJ" userId="S::jesse.barkin@accenturefederal.com::fba30fe4-d091-4f7f-a41e-6a79baa61329" providerId="AD"/>
  <p188:author id="{FCB08DFA-14B4-61BB-C263-261D439DAC62}" name="Cameron, Cindy" initials="CC" userId="S::cindy.cameron@ed.gov::9a7aad05-6857-4b92-8218-bed04e82f30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Jonathan Goodsell" initials="JG" lastIdx="2" clrIdx="6">
    <p:extLst>
      <p:ext uri="{19B8F6BF-5375-455C-9EA6-DF929625EA0E}">
        <p15:presenceInfo xmlns:p15="http://schemas.microsoft.com/office/powerpoint/2012/main" userId="S::Jonathan.Goodsell@ed.gov::ed284b64-ec80-4f7d-b9ca-ae9bc96d252f" providerId="AD"/>
      </p:ext>
    </p:extLst>
  </p:cmAuthor>
  <p:cmAuthor id="1" name="Scott, Benjamin" initials="SB" lastIdx="5" clrIdx="0">
    <p:extLst>
      <p:ext uri="{19B8F6BF-5375-455C-9EA6-DF929625EA0E}">
        <p15:presenceInfo xmlns:p15="http://schemas.microsoft.com/office/powerpoint/2012/main" userId="S-1-5-21-560238246-503670158-341402209-634042" providerId="AD"/>
      </p:ext>
    </p:extLst>
  </p:cmAuthor>
  <p:cmAuthor id="8" name="Wells, Kimberly" initials="WK" lastIdx="4" clrIdx="7">
    <p:extLst>
      <p:ext uri="{19B8F6BF-5375-455C-9EA6-DF929625EA0E}">
        <p15:presenceInfo xmlns:p15="http://schemas.microsoft.com/office/powerpoint/2012/main" userId="S::kimberly.wells@ed.gov::2e115ceb-84aa-4dc1-ae9b-c374d6b7656d" providerId="AD"/>
      </p:ext>
    </p:extLst>
  </p:cmAuthor>
  <p:cmAuthor id="2" name="Prell, Emily [NELNET DIVERSIFIED SOLUTIONS, LLC]" initials="PE[DSL" lastIdx="42" clrIdx="1">
    <p:extLst>
      <p:ext uri="{19B8F6BF-5375-455C-9EA6-DF929625EA0E}">
        <p15:presenceInfo xmlns:p15="http://schemas.microsoft.com/office/powerpoint/2012/main" userId="S::emily.prell@accenturefederal.com::4d1190da-79cd-466d-85e4-972970e0d6be" providerId="AD"/>
      </p:ext>
    </p:extLst>
  </p:cmAuthor>
  <p:cmAuthor id="3" name="Crawford, Nikia P." initials="CP" lastIdx="22" clrIdx="2">
    <p:extLst>
      <p:ext uri="{19B8F6BF-5375-455C-9EA6-DF929625EA0E}">
        <p15:presenceInfo xmlns:p15="http://schemas.microsoft.com/office/powerpoint/2012/main" userId="S::nikia.p.crawford@accenturefederal.com::fe527310-e8da-49ac-8bd0-31cd90f7b6a6" providerId="AD"/>
      </p:ext>
    </p:extLst>
  </p:cmAuthor>
  <p:cmAuthor id="4" name="Maune, Corey [Missouri Higher Education Loan Authority]" initials="MC[HELA" lastIdx="5" clrIdx="3">
    <p:extLst>
      <p:ext uri="{19B8F6BF-5375-455C-9EA6-DF929625EA0E}">
        <p15:presenceInfo xmlns:p15="http://schemas.microsoft.com/office/powerpoint/2012/main" userId="S::corey.maune@accenturefederal.com::3fb81b28-f926-4865-a767-503fe99b04b8" providerId="AD"/>
      </p:ext>
    </p:extLst>
  </p:cmAuthor>
  <p:cmAuthor id="5" name="Gray, Anna" initials="GA" lastIdx="7" clrIdx="4">
    <p:extLst>
      <p:ext uri="{19B8F6BF-5375-455C-9EA6-DF929625EA0E}">
        <p15:presenceInfo xmlns:p15="http://schemas.microsoft.com/office/powerpoint/2012/main" userId="S::anna.gray@accenturefederal.com::1129c50c-2dee-4f7e-83a2-590cc5f553b2" providerId="AD"/>
      </p:ext>
    </p:extLst>
  </p:cmAuthor>
  <p:cmAuthor id="6" name="Chyna Branch" initials="CB" lastIdx="2" clrIdx="5">
    <p:extLst>
      <p:ext uri="{19B8F6BF-5375-455C-9EA6-DF929625EA0E}">
        <p15:presenceInfo xmlns:p15="http://schemas.microsoft.com/office/powerpoint/2012/main" userId="S::chyna.branch@summitllc.us::76aeb4ac-d8c4-4aab-b36d-00dd025208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66FF"/>
    <a:srgbClr val="385770"/>
    <a:srgbClr val="113C53"/>
    <a:srgbClr val="38546D"/>
    <a:srgbClr val="E7EFF5"/>
    <a:srgbClr val="DDDEDF"/>
    <a:srgbClr val="0E2C3B"/>
    <a:srgbClr val="344F67"/>
    <a:srgbClr val="3249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55"/>
    <p:restoredTop sz="94694"/>
  </p:normalViewPr>
  <p:slideViewPr>
    <p:cSldViewPr snapToGrid="0">
      <p:cViewPr varScale="1">
        <p:scale>
          <a:sx n="62" d="100"/>
          <a:sy n="62" d="100"/>
        </p:scale>
        <p:origin x="844" y="56"/>
      </p:cViewPr>
      <p:guideLst>
        <p:guide pos="3264"/>
        <p:guide pos="3528"/>
        <p:guide pos="7224"/>
        <p:guide pos="3840"/>
        <p:guide pos="480"/>
        <p:guide orient="horz" pos="3888"/>
        <p:guide orient="horz" pos="1080"/>
        <p:guide orient="horz" pos="696"/>
        <p:guide pos="5376"/>
      </p:guideLst>
    </p:cSldViewPr>
  </p:slideViewPr>
  <p:outlineViewPr>
    <p:cViewPr>
      <p:scale>
        <a:sx n="33" d="100"/>
        <a:sy n="33" d="100"/>
      </p:scale>
      <p:origin x="0" y="-5970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99" Type="http://schemas.openxmlformats.org/officeDocument/2006/relationships/slide" Target="slides/slide295.xml"/><Relationship Id="rId21" Type="http://schemas.openxmlformats.org/officeDocument/2006/relationships/slide" Target="slides/slide17.xml"/><Relationship Id="rId63" Type="http://schemas.openxmlformats.org/officeDocument/2006/relationships/slide" Target="slides/slide59.xml"/><Relationship Id="rId159" Type="http://schemas.openxmlformats.org/officeDocument/2006/relationships/slide" Target="slides/slide155.xml"/><Relationship Id="rId324" Type="http://schemas.openxmlformats.org/officeDocument/2006/relationships/slide" Target="slides/slide320.xml"/><Relationship Id="rId170" Type="http://schemas.openxmlformats.org/officeDocument/2006/relationships/slide" Target="slides/slide166.xml"/><Relationship Id="rId226" Type="http://schemas.openxmlformats.org/officeDocument/2006/relationships/slide" Target="slides/slide222.xml"/><Relationship Id="rId268" Type="http://schemas.openxmlformats.org/officeDocument/2006/relationships/slide" Target="slides/slide264.xml"/><Relationship Id="rId32" Type="http://schemas.openxmlformats.org/officeDocument/2006/relationships/slide" Target="slides/slide28.xml"/><Relationship Id="rId74" Type="http://schemas.openxmlformats.org/officeDocument/2006/relationships/slide" Target="slides/slide70.xml"/><Relationship Id="rId128" Type="http://schemas.openxmlformats.org/officeDocument/2006/relationships/slide" Target="slides/slide124.xml"/><Relationship Id="rId335" Type="http://schemas.openxmlformats.org/officeDocument/2006/relationships/slide" Target="slides/slide331.xml"/><Relationship Id="rId5" Type="http://schemas.openxmlformats.org/officeDocument/2006/relationships/slide" Target="slides/slide1.xml"/><Relationship Id="rId181" Type="http://schemas.openxmlformats.org/officeDocument/2006/relationships/slide" Target="slides/slide177.xml"/><Relationship Id="rId237" Type="http://schemas.openxmlformats.org/officeDocument/2006/relationships/slide" Target="slides/slide233.xml"/><Relationship Id="rId279" Type="http://schemas.openxmlformats.org/officeDocument/2006/relationships/slide" Target="slides/slide275.xml"/><Relationship Id="rId43" Type="http://schemas.openxmlformats.org/officeDocument/2006/relationships/slide" Target="slides/slide39.xml"/><Relationship Id="rId139" Type="http://schemas.openxmlformats.org/officeDocument/2006/relationships/slide" Target="slides/slide135.xml"/><Relationship Id="rId290" Type="http://schemas.openxmlformats.org/officeDocument/2006/relationships/slide" Target="slides/slide286.xml"/><Relationship Id="rId304" Type="http://schemas.openxmlformats.org/officeDocument/2006/relationships/slide" Target="slides/slide300.xml"/><Relationship Id="rId85" Type="http://schemas.openxmlformats.org/officeDocument/2006/relationships/slide" Target="slides/slide81.xml"/><Relationship Id="rId150" Type="http://schemas.openxmlformats.org/officeDocument/2006/relationships/slide" Target="slides/slide146.xml"/><Relationship Id="rId192" Type="http://schemas.openxmlformats.org/officeDocument/2006/relationships/slide" Target="slides/slide188.xml"/><Relationship Id="rId206" Type="http://schemas.openxmlformats.org/officeDocument/2006/relationships/slide" Target="slides/slide202.xml"/><Relationship Id="rId248" Type="http://schemas.openxmlformats.org/officeDocument/2006/relationships/slide" Target="slides/slide244.xml"/><Relationship Id="rId12" Type="http://schemas.openxmlformats.org/officeDocument/2006/relationships/slide" Target="slides/slide8.xml"/><Relationship Id="rId108" Type="http://schemas.openxmlformats.org/officeDocument/2006/relationships/slide" Target="slides/slide104.xml"/><Relationship Id="rId315" Type="http://schemas.openxmlformats.org/officeDocument/2006/relationships/slide" Target="slides/slide311.xml"/><Relationship Id="rId54" Type="http://schemas.openxmlformats.org/officeDocument/2006/relationships/slide" Target="slides/slide50.xml"/><Relationship Id="rId96" Type="http://schemas.openxmlformats.org/officeDocument/2006/relationships/slide" Target="slides/slide92.xml"/><Relationship Id="rId161" Type="http://schemas.openxmlformats.org/officeDocument/2006/relationships/slide" Target="slides/slide157.xml"/><Relationship Id="rId217" Type="http://schemas.openxmlformats.org/officeDocument/2006/relationships/slide" Target="slides/slide213.xml"/><Relationship Id="rId259" Type="http://schemas.openxmlformats.org/officeDocument/2006/relationships/slide" Target="slides/slide255.xml"/><Relationship Id="rId23" Type="http://schemas.openxmlformats.org/officeDocument/2006/relationships/slide" Target="slides/slide19.xml"/><Relationship Id="rId119" Type="http://schemas.openxmlformats.org/officeDocument/2006/relationships/slide" Target="slides/slide115.xml"/><Relationship Id="rId270" Type="http://schemas.openxmlformats.org/officeDocument/2006/relationships/slide" Target="slides/slide266.xml"/><Relationship Id="rId326" Type="http://schemas.openxmlformats.org/officeDocument/2006/relationships/slide" Target="slides/slide322.xml"/><Relationship Id="rId65" Type="http://schemas.openxmlformats.org/officeDocument/2006/relationships/slide" Target="slides/slide61.xml"/><Relationship Id="rId130" Type="http://schemas.openxmlformats.org/officeDocument/2006/relationships/slide" Target="slides/slide126.xml"/><Relationship Id="rId172" Type="http://schemas.openxmlformats.org/officeDocument/2006/relationships/slide" Target="slides/slide168.xml"/><Relationship Id="rId228" Type="http://schemas.openxmlformats.org/officeDocument/2006/relationships/slide" Target="slides/slide224.xml"/><Relationship Id="rId281" Type="http://schemas.openxmlformats.org/officeDocument/2006/relationships/slide" Target="slides/slide277.xml"/><Relationship Id="rId337" Type="http://schemas.openxmlformats.org/officeDocument/2006/relationships/slide" Target="slides/slide333.xml"/><Relationship Id="rId34" Type="http://schemas.openxmlformats.org/officeDocument/2006/relationships/slide" Target="slides/slide30.xml"/><Relationship Id="rId76" Type="http://schemas.openxmlformats.org/officeDocument/2006/relationships/slide" Target="slides/slide72.xml"/><Relationship Id="rId141" Type="http://schemas.openxmlformats.org/officeDocument/2006/relationships/slide" Target="slides/slide137.xml"/><Relationship Id="rId7" Type="http://schemas.openxmlformats.org/officeDocument/2006/relationships/slide" Target="slides/slide3.xml"/><Relationship Id="rId183" Type="http://schemas.openxmlformats.org/officeDocument/2006/relationships/slide" Target="slides/slide179.xml"/><Relationship Id="rId239" Type="http://schemas.openxmlformats.org/officeDocument/2006/relationships/slide" Target="slides/slide235.xml"/><Relationship Id="rId250" Type="http://schemas.openxmlformats.org/officeDocument/2006/relationships/slide" Target="slides/slide246.xml"/><Relationship Id="rId292" Type="http://schemas.openxmlformats.org/officeDocument/2006/relationships/slide" Target="slides/slide288.xml"/><Relationship Id="rId306" Type="http://schemas.openxmlformats.org/officeDocument/2006/relationships/slide" Target="slides/slide302.xml"/><Relationship Id="rId45" Type="http://schemas.openxmlformats.org/officeDocument/2006/relationships/slide" Target="slides/slide41.xml"/><Relationship Id="rId87" Type="http://schemas.openxmlformats.org/officeDocument/2006/relationships/slide" Target="slides/slide83.xml"/><Relationship Id="rId110" Type="http://schemas.openxmlformats.org/officeDocument/2006/relationships/slide" Target="slides/slide106.xml"/><Relationship Id="rId152" Type="http://schemas.openxmlformats.org/officeDocument/2006/relationships/slide" Target="slides/slide148.xml"/><Relationship Id="rId194" Type="http://schemas.openxmlformats.org/officeDocument/2006/relationships/slide" Target="slides/slide190.xml"/><Relationship Id="rId208" Type="http://schemas.openxmlformats.org/officeDocument/2006/relationships/slide" Target="slides/slide204.xml"/><Relationship Id="rId240" Type="http://schemas.openxmlformats.org/officeDocument/2006/relationships/slide" Target="slides/slide236.xml"/><Relationship Id="rId261" Type="http://schemas.openxmlformats.org/officeDocument/2006/relationships/slide" Target="slides/slide257.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282" Type="http://schemas.openxmlformats.org/officeDocument/2006/relationships/slide" Target="slides/slide278.xml"/><Relationship Id="rId317" Type="http://schemas.openxmlformats.org/officeDocument/2006/relationships/slide" Target="slides/slide313.xml"/><Relationship Id="rId338" Type="http://schemas.openxmlformats.org/officeDocument/2006/relationships/notesMaster" Target="notesMasters/notesMaster1.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230" Type="http://schemas.openxmlformats.org/officeDocument/2006/relationships/slide" Target="slides/slide226.xml"/><Relationship Id="rId251" Type="http://schemas.openxmlformats.org/officeDocument/2006/relationships/slide" Target="slides/slide247.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72" Type="http://schemas.openxmlformats.org/officeDocument/2006/relationships/slide" Target="slides/slide268.xml"/><Relationship Id="rId293" Type="http://schemas.openxmlformats.org/officeDocument/2006/relationships/slide" Target="slides/slide289.xml"/><Relationship Id="rId307" Type="http://schemas.openxmlformats.org/officeDocument/2006/relationships/slide" Target="slides/slide303.xml"/><Relationship Id="rId328" Type="http://schemas.openxmlformats.org/officeDocument/2006/relationships/slide" Target="slides/slide324.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220" Type="http://schemas.openxmlformats.org/officeDocument/2006/relationships/slide" Target="slides/slide216.xml"/><Relationship Id="rId241" Type="http://schemas.openxmlformats.org/officeDocument/2006/relationships/slide" Target="slides/slide23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262" Type="http://schemas.openxmlformats.org/officeDocument/2006/relationships/slide" Target="slides/slide258.xml"/><Relationship Id="rId283" Type="http://schemas.openxmlformats.org/officeDocument/2006/relationships/slide" Target="slides/slide279.xml"/><Relationship Id="rId318" Type="http://schemas.openxmlformats.org/officeDocument/2006/relationships/slide" Target="slides/slide314.xml"/><Relationship Id="rId339" Type="http://schemas.openxmlformats.org/officeDocument/2006/relationships/commentAuthors" Target="commentAuthors.xml"/><Relationship Id="rId78" Type="http://schemas.openxmlformats.org/officeDocument/2006/relationships/slide" Target="slides/slide74.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64" Type="http://schemas.openxmlformats.org/officeDocument/2006/relationships/slide" Target="slides/slide160.xml"/><Relationship Id="rId185" Type="http://schemas.openxmlformats.org/officeDocument/2006/relationships/slide" Target="slides/slide181.xml"/><Relationship Id="rId9" Type="http://schemas.openxmlformats.org/officeDocument/2006/relationships/slide" Target="slides/slide5.xml"/><Relationship Id="rId210" Type="http://schemas.openxmlformats.org/officeDocument/2006/relationships/slide" Target="slides/slide206.xml"/><Relationship Id="rId26" Type="http://schemas.openxmlformats.org/officeDocument/2006/relationships/slide" Target="slides/slide22.xml"/><Relationship Id="rId231" Type="http://schemas.openxmlformats.org/officeDocument/2006/relationships/slide" Target="slides/slide227.xml"/><Relationship Id="rId252" Type="http://schemas.openxmlformats.org/officeDocument/2006/relationships/slide" Target="slides/slide248.xml"/><Relationship Id="rId273" Type="http://schemas.openxmlformats.org/officeDocument/2006/relationships/slide" Target="slides/slide269.xml"/><Relationship Id="rId294" Type="http://schemas.openxmlformats.org/officeDocument/2006/relationships/slide" Target="slides/slide290.xml"/><Relationship Id="rId308" Type="http://schemas.openxmlformats.org/officeDocument/2006/relationships/slide" Target="slides/slide304.xml"/><Relationship Id="rId329" Type="http://schemas.openxmlformats.org/officeDocument/2006/relationships/slide" Target="slides/slide325.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340" Type="http://schemas.openxmlformats.org/officeDocument/2006/relationships/presProps" Target="presProps.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242" Type="http://schemas.openxmlformats.org/officeDocument/2006/relationships/slide" Target="slides/slide238.xml"/><Relationship Id="rId263" Type="http://schemas.openxmlformats.org/officeDocument/2006/relationships/slide" Target="slides/slide259.xml"/><Relationship Id="rId284" Type="http://schemas.openxmlformats.org/officeDocument/2006/relationships/slide" Target="slides/slide280.xml"/><Relationship Id="rId319" Type="http://schemas.openxmlformats.org/officeDocument/2006/relationships/slide" Target="slides/slide315.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330" Type="http://schemas.openxmlformats.org/officeDocument/2006/relationships/slide" Target="slides/slide326.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53" Type="http://schemas.openxmlformats.org/officeDocument/2006/relationships/slide" Target="slides/slide249.xml"/><Relationship Id="rId274" Type="http://schemas.openxmlformats.org/officeDocument/2006/relationships/slide" Target="slides/slide270.xml"/><Relationship Id="rId295" Type="http://schemas.openxmlformats.org/officeDocument/2006/relationships/slide" Target="slides/slide291.xml"/><Relationship Id="rId309" Type="http://schemas.openxmlformats.org/officeDocument/2006/relationships/slide" Target="slides/slide305.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320" Type="http://schemas.openxmlformats.org/officeDocument/2006/relationships/slide" Target="slides/slide316.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341" Type="http://schemas.openxmlformats.org/officeDocument/2006/relationships/viewProps" Target="viewProps.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slide" Target="slides/slide239.xml"/><Relationship Id="rId264" Type="http://schemas.openxmlformats.org/officeDocument/2006/relationships/slide" Target="slides/slide260.xml"/><Relationship Id="rId285" Type="http://schemas.openxmlformats.org/officeDocument/2006/relationships/slide" Target="slides/slide28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310" Type="http://schemas.openxmlformats.org/officeDocument/2006/relationships/slide" Target="slides/slide306.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331" Type="http://schemas.openxmlformats.org/officeDocument/2006/relationships/slide" Target="slides/slide327.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54" Type="http://schemas.openxmlformats.org/officeDocument/2006/relationships/slide" Target="slides/slide250.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275" Type="http://schemas.openxmlformats.org/officeDocument/2006/relationships/slide" Target="slides/slide271.xml"/><Relationship Id="rId296" Type="http://schemas.openxmlformats.org/officeDocument/2006/relationships/slide" Target="slides/slide292.xml"/><Relationship Id="rId300" Type="http://schemas.openxmlformats.org/officeDocument/2006/relationships/slide" Target="slides/slide296.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321" Type="http://schemas.openxmlformats.org/officeDocument/2006/relationships/slide" Target="slides/slide317.xml"/><Relationship Id="rId342" Type="http://schemas.openxmlformats.org/officeDocument/2006/relationships/theme" Target="theme/theme1.xml"/><Relationship Id="rId202" Type="http://schemas.openxmlformats.org/officeDocument/2006/relationships/slide" Target="slides/slide198.xml"/><Relationship Id="rId223" Type="http://schemas.openxmlformats.org/officeDocument/2006/relationships/slide" Target="slides/slide219.xml"/><Relationship Id="rId244" Type="http://schemas.openxmlformats.org/officeDocument/2006/relationships/slide" Target="slides/slide240.xml"/><Relationship Id="rId18" Type="http://schemas.openxmlformats.org/officeDocument/2006/relationships/slide" Target="slides/slide14.xml"/><Relationship Id="rId39" Type="http://schemas.openxmlformats.org/officeDocument/2006/relationships/slide" Target="slides/slide35.xml"/><Relationship Id="rId265" Type="http://schemas.openxmlformats.org/officeDocument/2006/relationships/slide" Target="slides/slide261.xml"/><Relationship Id="rId286" Type="http://schemas.openxmlformats.org/officeDocument/2006/relationships/slide" Target="slides/slide282.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311" Type="http://schemas.openxmlformats.org/officeDocument/2006/relationships/slide" Target="slides/slide307.xml"/><Relationship Id="rId332" Type="http://schemas.openxmlformats.org/officeDocument/2006/relationships/slide" Target="slides/slide328.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2" Type="http://schemas.openxmlformats.org/officeDocument/2006/relationships/customXml" Target="../customXml/item2.xml"/><Relationship Id="rId29" Type="http://schemas.openxmlformats.org/officeDocument/2006/relationships/slide" Target="slides/slide25.xml"/><Relationship Id="rId255" Type="http://schemas.openxmlformats.org/officeDocument/2006/relationships/slide" Target="slides/slide251.xml"/><Relationship Id="rId276" Type="http://schemas.openxmlformats.org/officeDocument/2006/relationships/slide" Target="slides/slide272.xml"/><Relationship Id="rId297" Type="http://schemas.openxmlformats.org/officeDocument/2006/relationships/slide" Target="slides/slide293.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301" Type="http://schemas.openxmlformats.org/officeDocument/2006/relationships/slide" Target="slides/slide297.xml"/><Relationship Id="rId322" Type="http://schemas.openxmlformats.org/officeDocument/2006/relationships/slide" Target="slides/slide318.xml"/><Relationship Id="rId343"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245" Type="http://schemas.openxmlformats.org/officeDocument/2006/relationships/slide" Target="slides/slide241.xml"/><Relationship Id="rId266" Type="http://schemas.openxmlformats.org/officeDocument/2006/relationships/slide" Target="slides/slide262.xml"/><Relationship Id="rId287" Type="http://schemas.openxmlformats.org/officeDocument/2006/relationships/slide" Target="slides/slide283.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312" Type="http://schemas.openxmlformats.org/officeDocument/2006/relationships/slide" Target="slides/slide308.xml"/><Relationship Id="rId333" Type="http://schemas.openxmlformats.org/officeDocument/2006/relationships/slide" Target="slides/slide329.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customXml" Target="../customXml/item3.xml"/><Relationship Id="rId214" Type="http://schemas.openxmlformats.org/officeDocument/2006/relationships/slide" Target="slides/slide210.xml"/><Relationship Id="rId235" Type="http://schemas.openxmlformats.org/officeDocument/2006/relationships/slide" Target="slides/slide231.xml"/><Relationship Id="rId256" Type="http://schemas.openxmlformats.org/officeDocument/2006/relationships/slide" Target="slides/slide252.xml"/><Relationship Id="rId277" Type="http://schemas.openxmlformats.org/officeDocument/2006/relationships/slide" Target="slides/slide273.xml"/><Relationship Id="rId298" Type="http://schemas.openxmlformats.org/officeDocument/2006/relationships/slide" Target="slides/slide294.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302" Type="http://schemas.openxmlformats.org/officeDocument/2006/relationships/slide" Target="slides/slide298.xml"/><Relationship Id="rId323" Type="http://schemas.openxmlformats.org/officeDocument/2006/relationships/slide" Target="slides/slide319.xml"/><Relationship Id="rId344"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 Id="rId246" Type="http://schemas.openxmlformats.org/officeDocument/2006/relationships/slide" Target="slides/slide242.xml"/><Relationship Id="rId267" Type="http://schemas.openxmlformats.org/officeDocument/2006/relationships/slide" Target="slides/slide263.xml"/><Relationship Id="rId288" Type="http://schemas.openxmlformats.org/officeDocument/2006/relationships/slide" Target="slides/slide284.xml"/><Relationship Id="rId106" Type="http://schemas.openxmlformats.org/officeDocument/2006/relationships/slide" Target="slides/slide102.xml"/><Relationship Id="rId127" Type="http://schemas.openxmlformats.org/officeDocument/2006/relationships/slide" Target="slides/slide123.xml"/><Relationship Id="rId313" Type="http://schemas.openxmlformats.org/officeDocument/2006/relationships/slide" Target="slides/slide309.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94" Type="http://schemas.openxmlformats.org/officeDocument/2006/relationships/slide" Target="slides/slide90.xml"/><Relationship Id="rId148" Type="http://schemas.openxmlformats.org/officeDocument/2006/relationships/slide" Target="slides/slide144.xml"/><Relationship Id="rId169" Type="http://schemas.openxmlformats.org/officeDocument/2006/relationships/slide" Target="slides/slide165.xml"/><Relationship Id="rId334" Type="http://schemas.openxmlformats.org/officeDocument/2006/relationships/slide" Target="slides/slide330.xml"/><Relationship Id="rId4" Type="http://schemas.openxmlformats.org/officeDocument/2006/relationships/slideMaster" Target="slideMasters/slideMaster1.xml"/><Relationship Id="rId180" Type="http://schemas.openxmlformats.org/officeDocument/2006/relationships/slide" Target="slides/slide176.xml"/><Relationship Id="rId215" Type="http://schemas.openxmlformats.org/officeDocument/2006/relationships/slide" Target="slides/slide211.xml"/><Relationship Id="rId236" Type="http://schemas.openxmlformats.org/officeDocument/2006/relationships/slide" Target="slides/slide232.xml"/><Relationship Id="rId257" Type="http://schemas.openxmlformats.org/officeDocument/2006/relationships/slide" Target="slides/slide253.xml"/><Relationship Id="rId278" Type="http://schemas.openxmlformats.org/officeDocument/2006/relationships/slide" Target="slides/slide274.xml"/><Relationship Id="rId303" Type="http://schemas.openxmlformats.org/officeDocument/2006/relationships/slide" Target="slides/slide299.xml"/><Relationship Id="rId42" Type="http://schemas.openxmlformats.org/officeDocument/2006/relationships/slide" Target="slides/slide38.xml"/><Relationship Id="rId84" Type="http://schemas.openxmlformats.org/officeDocument/2006/relationships/slide" Target="slides/slide80.xml"/><Relationship Id="rId138" Type="http://schemas.openxmlformats.org/officeDocument/2006/relationships/slide" Target="slides/slide134.xml"/><Relationship Id="rId191" Type="http://schemas.openxmlformats.org/officeDocument/2006/relationships/slide" Target="slides/slide187.xml"/><Relationship Id="rId205" Type="http://schemas.openxmlformats.org/officeDocument/2006/relationships/slide" Target="slides/slide201.xml"/><Relationship Id="rId247" Type="http://schemas.openxmlformats.org/officeDocument/2006/relationships/slide" Target="slides/slide243.xml"/><Relationship Id="rId107" Type="http://schemas.openxmlformats.org/officeDocument/2006/relationships/slide" Target="slides/slide103.xml"/><Relationship Id="rId289" Type="http://schemas.openxmlformats.org/officeDocument/2006/relationships/slide" Target="slides/slide285.xml"/><Relationship Id="rId11" Type="http://schemas.openxmlformats.org/officeDocument/2006/relationships/slide" Target="slides/slide7.xml"/><Relationship Id="rId53" Type="http://schemas.openxmlformats.org/officeDocument/2006/relationships/slide" Target="slides/slide49.xml"/><Relationship Id="rId149" Type="http://schemas.openxmlformats.org/officeDocument/2006/relationships/slide" Target="slides/slide145.xml"/><Relationship Id="rId314" Type="http://schemas.openxmlformats.org/officeDocument/2006/relationships/slide" Target="slides/slide310.xml"/><Relationship Id="rId95" Type="http://schemas.openxmlformats.org/officeDocument/2006/relationships/slide" Target="slides/slide91.xml"/><Relationship Id="rId160" Type="http://schemas.openxmlformats.org/officeDocument/2006/relationships/slide" Target="slides/slide156.xml"/><Relationship Id="rId216" Type="http://schemas.openxmlformats.org/officeDocument/2006/relationships/slide" Target="slides/slide212.xml"/><Relationship Id="rId258" Type="http://schemas.openxmlformats.org/officeDocument/2006/relationships/slide" Target="slides/slide254.xml"/><Relationship Id="rId22" Type="http://schemas.openxmlformats.org/officeDocument/2006/relationships/slide" Target="slides/slide18.xml"/><Relationship Id="rId64" Type="http://schemas.openxmlformats.org/officeDocument/2006/relationships/slide" Target="slides/slide60.xml"/><Relationship Id="rId118" Type="http://schemas.openxmlformats.org/officeDocument/2006/relationships/slide" Target="slides/slide114.xml"/><Relationship Id="rId325" Type="http://schemas.openxmlformats.org/officeDocument/2006/relationships/slide" Target="slides/slide321.xml"/><Relationship Id="rId171" Type="http://schemas.openxmlformats.org/officeDocument/2006/relationships/slide" Target="slides/slide167.xml"/><Relationship Id="rId227" Type="http://schemas.openxmlformats.org/officeDocument/2006/relationships/slide" Target="slides/slide223.xml"/><Relationship Id="rId269" Type="http://schemas.openxmlformats.org/officeDocument/2006/relationships/slide" Target="slides/slide265.xml"/><Relationship Id="rId33" Type="http://schemas.openxmlformats.org/officeDocument/2006/relationships/slide" Target="slides/slide29.xml"/><Relationship Id="rId129" Type="http://schemas.openxmlformats.org/officeDocument/2006/relationships/slide" Target="slides/slide125.xml"/><Relationship Id="rId280" Type="http://schemas.openxmlformats.org/officeDocument/2006/relationships/slide" Target="slides/slide276.xml"/><Relationship Id="rId336" Type="http://schemas.openxmlformats.org/officeDocument/2006/relationships/slide" Target="slides/slide332.xml"/><Relationship Id="rId75" Type="http://schemas.openxmlformats.org/officeDocument/2006/relationships/slide" Target="slides/slide71.xml"/><Relationship Id="rId140" Type="http://schemas.openxmlformats.org/officeDocument/2006/relationships/slide" Target="slides/slide136.xml"/><Relationship Id="rId182" Type="http://schemas.openxmlformats.org/officeDocument/2006/relationships/slide" Target="slides/slide178.xml"/><Relationship Id="rId6" Type="http://schemas.openxmlformats.org/officeDocument/2006/relationships/slide" Target="slides/slide2.xml"/><Relationship Id="rId238" Type="http://schemas.openxmlformats.org/officeDocument/2006/relationships/slide" Target="slides/slide234.xml"/><Relationship Id="rId291" Type="http://schemas.openxmlformats.org/officeDocument/2006/relationships/slide" Target="slides/slide287.xml"/><Relationship Id="rId305" Type="http://schemas.openxmlformats.org/officeDocument/2006/relationships/slide" Target="slides/slide301.xml"/><Relationship Id="rId44" Type="http://schemas.openxmlformats.org/officeDocument/2006/relationships/slide" Target="slides/slide40.xml"/><Relationship Id="rId86" Type="http://schemas.openxmlformats.org/officeDocument/2006/relationships/slide" Target="slides/slide82.xml"/><Relationship Id="rId151" Type="http://schemas.openxmlformats.org/officeDocument/2006/relationships/slide" Target="slides/slide147.xml"/><Relationship Id="rId193" Type="http://schemas.openxmlformats.org/officeDocument/2006/relationships/slide" Target="slides/slide189.xml"/><Relationship Id="rId207" Type="http://schemas.openxmlformats.org/officeDocument/2006/relationships/slide" Target="slides/slide203.xml"/><Relationship Id="rId249" Type="http://schemas.openxmlformats.org/officeDocument/2006/relationships/slide" Target="slides/slide245.xml"/><Relationship Id="rId13" Type="http://schemas.openxmlformats.org/officeDocument/2006/relationships/slide" Target="slides/slide9.xml"/><Relationship Id="rId109" Type="http://schemas.openxmlformats.org/officeDocument/2006/relationships/slide" Target="slides/slide105.xml"/><Relationship Id="rId260" Type="http://schemas.openxmlformats.org/officeDocument/2006/relationships/slide" Target="slides/slide256.xml"/><Relationship Id="rId316" Type="http://schemas.openxmlformats.org/officeDocument/2006/relationships/slide" Target="slides/slide312.xml"/><Relationship Id="rId55" Type="http://schemas.openxmlformats.org/officeDocument/2006/relationships/slide" Target="slides/slide51.xml"/><Relationship Id="rId97" Type="http://schemas.openxmlformats.org/officeDocument/2006/relationships/slide" Target="slides/slide93.xml"/><Relationship Id="rId120" Type="http://schemas.openxmlformats.org/officeDocument/2006/relationships/slide" Target="slides/slide116.xml"/><Relationship Id="rId162" Type="http://schemas.openxmlformats.org/officeDocument/2006/relationships/slide" Target="slides/slide158.xml"/><Relationship Id="rId218" Type="http://schemas.openxmlformats.org/officeDocument/2006/relationships/slide" Target="slides/slide214.xml"/><Relationship Id="rId271" Type="http://schemas.openxmlformats.org/officeDocument/2006/relationships/slide" Target="slides/slide267.xml"/><Relationship Id="rId24" Type="http://schemas.openxmlformats.org/officeDocument/2006/relationships/slide" Target="slides/slide20.xml"/><Relationship Id="rId66" Type="http://schemas.openxmlformats.org/officeDocument/2006/relationships/slide" Target="slides/slide62.xml"/><Relationship Id="rId131" Type="http://schemas.openxmlformats.org/officeDocument/2006/relationships/slide" Target="slides/slide127.xml"/><Relationship Id="rId327" Type="http://schemas.openxmlformats.org/officeDocument/2006/relationships/slide" Target="slides/slide323.xml"/><Relationship Id="rId173" Type="http://schemas.openxmlformats.org/officeDocument/2006/relationships/slide" Target="slides/slide169.xml"/><Relationship Id="rId229" Type="http://schemas.openxmlformats.org/officeDocument/2006/relationships/slide" Target="slides/slide2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3FDA72-2393-4B3F-8F8F-547617C5EA69}" type="datetimeFigureOut">
              <a:rPr lang="en-US" smtClean="0"/>
              <a:t>11/18/2024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9312DC-84F5-408B-947F-EAE8AD61D853}" type="slidenum">
              <a:rPr lang="en-US" smtClean="0"/>
              <a:t>‹#›</a:t>
            </a:fld>
            <a:endParaRPr lang="en-US"/>
          </a:p>
        </p:txBody>
      </p:sp>
    </p:spTree>
    <p:extLst>
      <p:ext uri="{BB962C8B-B14F-4D97-AF65-F5344CB8AC3E}">
        <p14:creationId xmlns:p14="http://schemas.microsoft.com/office/powerpoint/2010/main" val="3391933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312.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313.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314.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a:t>
            </a:fld>
            <a:endParaRPr lang="en-US"/>
          </a:p>
        </p:txBody>
      </p:sp>
    </p:spTree>
    <p:extLst>
      <p:ext uri="{BB962C8B-B14F-4D97-AF65-F5344CB8AC3E}">
        <p14:creationId xmlns:p14="http://schemas.microsoft.com/office/powerpoint/2010/main" val="1281366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a:t>
            </a:fld>
            <a:endParaRPr lang="en-US"/>
          </a:p>
        </p:txBody>
      </p:sp>
    </p:spTree>
    <p:extLst>
      <p:ext uri="{BB962C8B-B14F-4D97-AF65-F5344CB8AC3E}">
        <p14:creationId xmlns:p14="http://schemas.microsoft.com/office/powerpoint/2010/main" val="4046304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a:t>
            </a:fld>
            <a:endParaRPr lang="en-US"/>
          </a:p>
        </p:txBody>
      </p:sp>
    </p:spTree>
    <p:extLst>
      <p:ext uri="{BB962C8B-B14F-4D97-AF65-F5344CB8AC3E}">
        <p14:creationId xmlns:p14="http://schemas.microsoft.com/office/powerpoint/2010/main" val="448390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6A81-A467-4201-873B-8A1DFC5ED0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5936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5</a:t>
            </a:fld>
            <a:endParaRPr lang="en-US"/>
          </a:p>
        </p:txBody>
      </p:sp>
    </p:spTree>
    <p:extLst>
      <p:ext uri="{BB962C8B-B14F-4D97-AF65-F5344CB8AC3E}">
        <p14:creationId xmlns:p14="http://schemas.microsoft.com/office/powerpoint/2010/main" val="4138854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6</a:t>
            </a:fld>
            <a:endParaRPr lang="en-US"/>
          </a:p>
        </p:txBody>
      </p:sp>
    </p:spTree>
    <p:extLst>
      <p:ext uri="{BB962C8B-B14F-4D97-AF65-F5344CB8AC3E}">
        <p14:creationId xmlns:p14="http://schemas.microsoft.com/office/powerpoint/2010/main" val="1655864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7</a:t>
            </a:fld>
            <a:endParaRPr lang="en-US"/>
          </a:p>
        </p:txBody>
      </p:sp>
    </p:spTree>
    <p:extLst>
      <p:ext uri="{BB962C8B-B14F-4D97-AF65-F5344CB8AC3E}">
        <p14:creationId xmlns:p14="http://schemas.microsoft.com/office/powerpoint/2010/main" val="2805619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8</a:t>
            </a:fld>
            <a:endParaRPr lang="en-US"/>
          </a:p>
        </p:txBody>
      </p:sp>
    </p:spTree>
    <p:extLst>
      <p:ext uri="{BB962C8B-B14F-4D97-AF65-F5344CB8AC3E}">
        <p14:creationId xmlns:p14="http://schemas.microsoft.com/office/powerpoint/2010/main" val="3132920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9</a:t>
            </a:fld>
            <a:endParaRPr lang="en-US"/>
          </a:p>
        </p:txBody>
      </p:sp>
    </p:spTree>
    <p:extLst>
      <p:ext uri="{BB962C8B-B14F-4D97-AF65-F5344CB8AC3E}">
        <p14:creationId xmlns:p14="http://schemas.microsoft.com/office/powerpoint/2010/main" val="1227465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10</a:t>
            </a:fld>
            <a:endParaRPr lang="en-US"/>
          </a:p>
        </p:txBody>
      </p:sp>
    </p:spTree>
    <p:extLst>
      <p:ext uri="{BB962C8B-B14F-4D97-AF65-F5344CB8AC3E}">
        <p14:creationId xmlns:p14="http://schemas.microsoft.com/office/powerpoint/2010/main" val="1917485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11</a:t>
            </a:fld>
            <a:endParaRPr lang="en-US"/>
          </a:p>
        </p:txBody>
      </p:sp>
    </p:spTree>
    <p:extLst>
      <p:ext uri="{BB962C8B-B14F-4D97-AF65-F5344CB8AC3E}">
        <p14:creationId xmlns:p14="http://schemas.microsoft.com/office/powerpoint/2010/main" val="3138406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12</a:t>
            </a:fld>
            <a:endParaRPr lang="en-US"/>
          </a:p>
        </p:txBody>
      </p:sp>
    </p:spTree>
    <p:extLst>
      <p:ext uri="{BB962C8B-B14F-4D97-AF65-F5344CB8AC3E}">
        <p14:creationId xmlns:p14="http://schemas.microsoft.com/office/powerpoint/2010/main" val="3732385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13</a:t>
            </a:fld>
            <a:endParaRPr lang="en-US"/>
          </a:p>
        </p:txBody>
      </p:sp>
    </p:spTree>
    <p:extLst>
      <p:ext uri="{BB962C8B-B14F-4D97-AF65-F5344CB8AC3E}">
        <p14:creationId xmlns:p14="http://schemas.microsoft.com/office/powerpoint/2010/main" val="370581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14</a:t>
            </a:fld>
            <a:endParaRPr lang="en-US"/>
          </a:p>
        </p:txBody>
      </p:sp>
    </p:spTree>
    <p:extLst>
      <p:ext uri="{BB962C8B-B14F-4D97-AF65-F5344CB8AC3E}">
        <p14:creationId xmlns:p14="http://schemas.microsoft.com/office/powerpoint/2010/main" val="3031173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15</a:t>
            </a:fld>
            <a:endParaRPr lang="en-US"/>
          </a:p>
        </p:txBody>
      </p:sp>
    </p:spTree>
    <p:extLst>
      <p:ext uri="{BB962C8B-B14F-4D97-AF65-F5344CB8AC3E}">
        <p14:creationId xmlns:p14="http://schemas.microsoft.com/office/powerpoint/2010/main" val="4027979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18</a:t>
            </a:fld>
            <a:endParaRPr lang="en-US"/>
          </a:p>
        </p:txBody>
      </p:sp>
    </p:spTree>
    <p:extLst>
      <p:ext uri="{BB962C8B-B14F-4D97-AF65-F5344CB8AC3E}">
        <p14:creationId xmlns:p14="http://schemas.microsoft.com/office/powerpoint/2010/main" val="3249112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19</a:t>
            </a:fld>
            <a:endParaRPr lang="en-US"/>
          </a:p>
        </p:txBody>
      </p:sp>
    </p:spTree>
    <p:extLst>
      <p:ext uri="{BB962C8B-B14F-4D97-AF65-F5344CB8AC3E}">
        <p14:creationId xmlns:p14="http://schemas.microsoft.com/office/powerpoint/2010/main" val="2964831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20</a:t>
            </a:fld>
            <a:endParaRPr lang="en-US"/>
          </a:p>
        </p:txBody>
      </p:sp>
    </p:spTree>
    <p:extLst>
      <p:ext uri="{BB962C8B-B14F-4D97-AF65-F5344CB8AC3E}">
        <p14:creationId xmlns:p14="http://schemas.microsoft.com/office/powerpoint/2010/main" val="3217982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21</a:t>
            </a:fld>
            <a:endParaRPr lang="en-US"/>
          </a:p>
        </p:txBody>
      </p:sp>
    </p:spTree>
    <p:extLst>
      <p:ext uri="{BB962C8B-B14F-4D97-AF65-F5344CB8AC3E}">
        <p14:creationId xmlns:p14="http://schemas.microsoft.com/office/powerpoint/2010/main" val="9959684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22</a:t>
            </a:fld>
            <a:endParaRPr lang="en-US"/>
          </a:p>
        </p:txBody>
      </p:sp>
    </p:spTree>
    <p:extLst>
      <p:ext uri="{BB962C8B-B14F-4D97-AF65-F5344CB8AC3E}">
        <p14:creationId xmlns:p14="http://schemas.microsoft.com/office/powerpoint/2010/main" val="40416698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23</a:t>
            </a:fld>
            <a:endParaRPr lang="en-US"/>
          </a:p>
        </p:txBody>
      </p:sp>
    </p:spTree>
    <p:extLst>
      <p:ext uri="{BB962C8B-B14F-4D97-AF65-F5344CB8AC3E}">
        <p14:creationId xmlns:p14="http://schemas.microsoft.com/office/powerpoint/2010/main" val="377102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24</a:t>
            </a:fld>
            <a:endParaRPr lang="en-US"/>
          </a:p>
        </p:txBody>
      </p:sp>
    </p:spTree>
    <p:extLst>
      <p:ext uri="{BB962C8B-B14F-4D97-AF65-F5344CB8AC3E}">
        <p14:creationId xmlns:p14="http://schemas.microsoft.com/office/powerpoint/2010/main" val="779706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25</a:t>
            </a:fld>
            <a:endParaRPr lang="en-US"/>
          </a:p>
        </p:txBody>
      </p:sp>
    </p:spTree>
    <p:extLst>
      <p:ext uri="{BB962C8B-B14F-4D97-AF65-F5344CB8AC3E}">
        <p14:creationId xmlns:p14="http://schemas.microsoft.com/office/powerpoint/2010/main" val="159980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26</a:t>
            </a:fld>
            <a:endParaRPr lang="en-US"/>
          </a:p>
        </p:txBody>
      </p:sp>
    </p:spTree>
    <p:extLst>
      <p:ext uri="{BB962C8B-B14F-4D97-AF65-F5344CB8AC3E}">
        <p14:creationId xmlns:p14="http://schemas.microsoft.com/office/powerpoint/2010/main" val="6423222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27</a:t>
            </a:fld>
            <a:endParaRPr lang="en-US"/>
          </a:p>
        </p:txBody>
      </p:sp>
    </p:spTree>
    <p:extLst>
      <p:ext uri="{BB962C8B-B14F-4D97-AF65-F5344CB8AC3E}">
        <p14:creationId xmlns:p14="http://schemas.microsoft.com/office/powerpoint/2010/main" val="2143861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28</a:t>
            </a:fld>
            <a:endParaRPr lang="en-US"/>
          </a:p>
        </p:txBody>
      </p:sp>
    </p:spTree>
    <p:extLst>
      <p:ext uri="{BB962C8B-B14F-4D97-AF65-F5344CB8AC3E}">
        <p14:creationId xmlns:p14="http://schemas.microsoft.com/office/powerpoint/2010/main" val="9023426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29</a:t>
            </a:fld>
            <a:endParaRPr lang="en-US"/>
          </a:p>
        </p:txBody>
      </p:sp>
    </p:spTree>
    <p:extLst>
      <p:ext uri="{BB962C8B-B14F-4D97-AF65-F5344CB8AC3E}">
        <p14:creationId xmlns:p14="http://schemas.microsoft.com/office/powerpoint/2010/main" val="1742168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30</a:t>
            </a:fld>
            <a:endParaRPr lang="en-US"/>
          </a:p>
        </p:txBody>
      </p:sp>
    </p:spTree>
    <p:extLst>
      <p:ext uri="{BB962C8B-B14F-4D97-AF65-F5344CB8AC3E}">
        <p14:creationId xmlns:p14="http://schemas.microsoft.com/office/powerpoint/2010/main" val="42780074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31</a:t>
            </a:fld>
            <a:endParaRPr lang="en-US"/>
          </a:p>
        </p:txBody>
      </p:sp>
    </p:spTree>
    <p:extLst>
      <p:ext uri="{BB962C8B-B14F-4D97-AF65-F5344CB8AC3E}">
        <p14:creationId xmlns:p14="http://schemas.microsoft.com/office/powerpoint/2010/main" val="4015876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32</a:t>
            </a:fld>
            <a:endParaRPr lang="en-US"/>
          </a:p>
        </p:txBody>
      </p:sp>
    </p:spTree>
    <p:extLst>
      <p:ext uri="{BB962C8B-B14F-4D97-AF65-F5344CB8AC3E}">
        <p14:creationId xmlns:p14="http://schemas.microsoft.com/office/powerpoint/2010/main" val="20496452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33</a:t>
            </a:fld>
            <a:endParaRPr lang="en-US"/>
          </a:p>
        </p:txBody>
      </p:sp>
    </p:spTree>
    <p:extLst>
      <p:ext uri="{BB962C8B-B14F-4D97-AF65-F5344CB8AC3E}">
        <p14:creationId xmlns:p14="http://schemas.microsoft.com/office/powerpoint/2010/main" val="33076240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34</a:t>
            </a:fld>
            <a:endParaRPr lang="en-US"/>
          </a:p>
        </p:txBody>
      </p:sp>
    </p:spTree>
    <p:extLst>
      <p:ext uri="{BB962C8B-B14F-4D97-AF65-F5344CB8AC3E}">
        <p14:creationId xmlns:p14="http://schemas.microsoft.com/office/powerpoint/2010/main" val="41335407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35</a:t>
            </a:fld>
            <a:endParaRPr lang="en-US"/>
          </a:p>
        </p:txBody>
      </p:sp>
    </p:spTree>
    <p:extLst>
      <p:ext uri="{BB962C8B-B14F-4D97-AF65-F5344CB8AC3E}">
        <p14:creationId xmlns:p14="http://schemas.microsoft.com/office/powerpoint/2010/main" val="30789989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36</a:t>
            </a:fld>
            <a:endParaRPr lang="en-US"/>
          </a:p>
        </p:txBody>
      </p:sp>
    </p:spTree>
    <p:extLst>
      <p:ext uri="{BB962C8B-B14F-4D97-AF65-F5344CB8AC3E}">
        <p14:creationId xmlns:p14="http://schemas.microsoft.com/office/powerpoint/2010/main" val="21453170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37</a:t>
            </a:fld>
            <a:endParaRPr lang="en-US"/>
          </a:p>
        </p:txBody>
      </p:sp>
    </p:spTree>
    <p:extLst>
      <p:ext uri="{BB962C8B-B14F-4D97-AF65-F5344CB8AC3E}">
        <p14:creationId xmlns:p14="http://schemas.microsoft.com/office/powerpoint/2010/main" val="8253639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39</a:t>
            </a:fld>
            <a:endParaRPr lang="en-US"/>
          </a:p>
        </p:txBody>
      </p:sp>
    </p:spTree>
    <p:extLst>
      <p:ext uri="{BB962C8B-B14F-4D97-AF65-F5344CB8AC3E}">
        <p14:creationId xmlns:p14="http://schemas.microsoft.com/office/powerpoint/2010/main" val="4218104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41</a:t>
            </a:fld>
            <a:endParaRPr lang="en-US"/>
          </a:p>
        </p:txBody>
      </p:sp>
    </p:spTree>
    <p:extLst>
      <p:ext uri="{BB962C8B-B14F-4D97-AF65-F5344CB8AC3E}">
        <p14:creationId xmlns:p14="http://schemas.microsoft.com/office/powerpoint/2010/main" val="19417963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42</a:t>
            </a:fld>
            <a:endParaRPr lang="en-US"/>
          </a:p>
        </p:txBody>
      </p:sp>
    </p:spTree>
    <p:extLst>
      <p:ext uri="{BB962C8B-B14F-4D97-AF65-F5344CB8AC3E}">
        <p14:creationId xmlns:p14="http://schemas.microsoft.com/office/powerpoint/2010/main" val="6603624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43</a:t>
            </a:fld>
            <a:endParaRPr lang="en-US"/>
          </a:p>
        </p:txBody>
      </p:sp>
    </p:spTree>
    <p:extLst>
      <p:ext uri="{BB962C8B-B14F-4D97-AF65-F5344CB8AC3E}">
        <p14:creationId xmlns:p14="http://schemas.microsoft.com/office/powerpoint/2010/main" val="21006556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FE6D2-CF2B-6FD1-9783-86AE9B1B60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67E11-6861-3307-98F1-BD3E41E4DA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6FD941-6CE7-3570-D6F1-FCBD478351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C2A815-9443-BC6E-C80A-1EDDAB4DE1F4}"/>
              </a:ext>
            </a:extLst>
          </p:cNvPr>
          <p:cNvSpPr>
            <a:spLocks noGrp="1"/>
          </p:cNvSpPr>
          <p:nvPr>
            <p:ph type="sldNum" sz="quarter" idx="10"/>
          </p:nvPr>
        </p:nvSpPr>
        <p:spPr/>
        <p:txBody>
          <a:bodyPr/>
          <a:lstStyle/>
          <a:p>
            <a:fld id="{9506C930-0C39-C14E-9A81-5D25950FD497}" type="slidenum">
              <a:rPr lang="en-US" smtClean="0"/>
              <a:t>44</a:t>
            </a:fld>
            <a:endParaRPr lang="en-US"/>
          </a:p>
        </p:txBody>
      </p:sp>
    </p:spTree>
    <p:extLst>
      <p:ext uri="{BB962C8B-B14F-4D97-AF65-F5344CB8AC3E}">
        <p14:creationId xmlns:p14="http://schemas.microsoft.com/office/powerpoint/2010/main" val="28489798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9312DC-84F5-408B-947F-EAE8AD61D853}" type="slidenum">
              <a:rPr lang="en-US" smtClean="0"/>
              <a:t>45</a:t>
            </a:fld>
            <a:endParaRPr lang="en-US"/>
          </a:p>
        </p:txBody>
      </p:sp>
    </p:spTree>
    <p:extLst>
      <p:ext uri="{BB962C8B-B14F-4D97-AF65-F5344CB8AC3E}">
        <p14:creationId xmlns:p14="http://schemas.microsoft.com/office/powerpoint/2010/main" val="40765456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46</a:t>
            </a:fld>
            <a:endParaRPr lang="en-US"/>
          </a:p>
        </p:txBody>
      </p:sp>
    </p:spTree>
    <p:extLst>
      <p:ext uri="{BB962C8B-B14F-4D97-AF65-F5344CB8AC3E}">
        <p14:creationId xmlns:p14="http://schemas.microsoft.com/office/powerpoint/2010/main" val="37216595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47</a:t>
            </a:fld>
            <a:endParaRPr lang="en-US"/>
          </a:p>
        </p:txBody>
      </p:sp>
    </p:spTree>
    <p:extLst>
      <p:ext uri="{BB962C8B-B14F-4D97-AF65-F5344CB8AC3E}">
        <p14:creationId xmlns:p14="http://schemas.microsoft.com/office/powerpoint/2010/main" val="39707270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48</a:t>
            </a:fld>
            <a:endParaRPr lang="en-US"/>
          </a:p>
        </p:txBody>
      </p:sp>
    </p:spTree>
    <p:extLst>
      <p:ext uri="{BB962C8B-B14F-4D97-AF65-F5344CB8AC3E}">
        <p14:creationId xmlns:p14="http://schemas.microsoft.com/office/powerpoint/2010/main" val="38288763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49</a:t>
            </a:fld>
            <a:endParaRPr lang="en-US"/>
          </a:p>
        </p:txBody>
      </p:sp>
    </p:spTree>
    <p:extLst>
      <p:ext uri="{BB962C8B-B14F-4D97-AF65-F5344CB8AC3E}">
        <p14:creationId xmlns:p14="http://schemas.microsoft.com/office/powerpoint/2010/main" val="29841264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50</a:t>
            </a:fld>
            <a:endParaRPr lang="en-US"/>
          </a:p>
        </p:txBody>
      </p:sp>
    </p:spTree>
    <p:extLst>
      <p:ext uri="{BB962C8B-B14F-4D97-AF65-F5344CB8AC3E}">
        <p14:creationId xmlns:p14="http://schemas.microsoft.com/office/powerpoint/2010/main" val="13744386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51</a:t>
            </a:fld>
            <a:endParaRPr lang="en-US"/>
          </a:p>
        </p:txBody>
      </p:sp>
    </p:spTree>
    <p:extLst>
      <p:ext uri="{BB962C8B-B14F-4D97-AF65-F5344CB8AC3E}">
        <p14:creationId xmlns:p14="http://schemas.microsoft.com/office/powerpoint/2010/main" val="33878693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52</a:t>
            </a:fld>
            <a:endParaRPr lang="en-US"/>
          </a:p>
        </p:txBody>
      </p:sp>
    </p:spTree>
    <p:extLst>
      <p:ext uri="{BB962C8B-B14F-4D97-AF65-F5344CB8AC3E}">
        <p14:creationId xmlns:p14="http://schemas.microsoft.com/office/powerpoint/2010/main" val="40151258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000000"/>
              </a:solidFill>
              <a:effectLst/>
              <a:latin typeface="+mn-lt"/>
            </a:endParaRPr>
          </a:p>
        </p:txBody>
      </p:sp>
      <p:sp>
        <p:nvSpPr>
          <p:cNvPr id="4" name="Slide Number Placeholder 3"/>
          <p:cNvSpPr>
            <a:spLocks noGrp="1"/>
          </p:cNvSpPr>
          <p:nvPr>
            <p:ph type="sldNum" sz="quarter" idx="10"/>
          </p:nvPr>
        </p:nvSpPr>
        <p:spPr/>
        <p:txBody>
          <a:bodyPr/>
          <a:lstStyle/>
          <a:p>
            <a:fld id="{9506C930-0C39-C14E-9A81-5D25950FD497}" type="slidenum">
              <a:rPr lang="en-US" smtClean="0"/>
              <a:t>53</a:t>
            </a:fld>
            <a:endParaRPr lang="en-US"/>
          </a:p>
        </p:txBody>
      </p:sp>
    </p:spTree>
    <p:extLst>
      <p:ext uri="{BB962C8B-B14F-4D97-AF65-F5344CB8AC3E}">
        <p14:creationId xmlns:p14="http://schemas.microsoft.com/office/powerpoint/2010/main" val="26666050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54</a:t>
            </a:fld>
            <a:endParaRPr lang="en-US"/>
          </a:p>
        </p:txBody>
      </p:sp>
    </p:spTree>
    <p:extLst>
      <p:ext uri="{BB962C8B-B14F-4D97-AF65-F5344CB8AC3E}">
        <p14:creationId xmlns:p14="http://schemas.microsoft.com/office/powerpoint/2010/main" val="37791664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8B216-8CFE-0F61-6E53-45A77850B7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5B93A5-943D-B979-0D74-26B2C9256B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022E29-109A-5EAD-C5DE-2B2451872F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95D499-1A0F-B845-38EE-B279804C9FBA}"/>
              </a:ext>
            </a:extLst>
          </p:cNvPr>
          <p:cNvSpPr>
            <a:spLocks noGrp="1"/>
          </p:cNvSpPr>
          <p:nvPr>
            <p:ph type="sldNum" sz="quarter" idx="10"/>
          </p:nvPr>
        </p:nvSpPr>
        <p:spPr/>
        <p:txBody>
          <a:bodyPr/>
          <a:lstStyle/>
          <a:p>
            <a:fld id="{9506C930-0C39-C14E-9A81-5D25950FD497}" type="slidenum">
              <a:rPr lang="en-US" smtClean="0"/>
              <a:t>55</a:t>
            </a:fld>
            <a:endParaRPr lang="en-US"/>
          </a:p>
        </p:txBody>
      </p:sp>
    </p:spTree>
    <p:extLst>
      <p:ext uri="{BB962C8B-B14F-4D97-AF65-F5344CB8AC3E}">
        <p14:creationId xmlns:p14="http://schemas.microsoft.com/office/powerpoint/2010/main" val="1835545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56</a:t>
            </a:fld>
            <a:endParaRPr lang="en-US"/>
          </a:p>
        </p:txBody>
      </p:sp>
    </p:spTree>
    <p:extLst>
      <p:ext uri="{BB962C8B-B14F-4D97-AF65-F5344CB8AC3E}">
        <p14:creationId xmlns:p14="http://schemas.microsoft.com/office/powerpoint/2010/main" val="21326374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57</a:t>
            </a:fld>
            <a:endParaRPr lang="en-US"/>
          </a:p>
        </p:txBody>
      </p:sp>
    </p:spTree>
    <p:extLst>
      <p:ext uri="{BB962C8B-B14F-4D97-AF65-F5344CB8AC3E}">
        <p14:creationId xmlns:p14="http://schemas.microsoft.com/office/powerpoint/2010/main" val="34440875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58</a:t>
            </a:fld>
            <a:endParaRPr lang="en-US"/>
          </a:p>
        </p:txBody>
      </p:sp>
    </p:spTree>
    <p:extLst>
      <p:ext uri="{BB962C8B-B14F-4D97-AF65-F5344CB8AC3E}">
        <p14:creationId xmlns:p14="http://schemas.microsoft.com/office/powerpoint/2010/main" val="35725785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59</a:t>
            </a:fld>
            <a:endParaRPr lang="en-US"/>
          </a:p>
        </p:txBody>
      </p:sp>
    </p:spTree>
    <p:extLst>
      <p:ext uri="{BB962C8B-B14F-4D97-AF65-F5344CB8AC3E}">
        <p14:creationId xmlns:p14="http://schemas.microsoft.com/office/powerpoint/2010/main" val="37274770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60</a:t>
            </a:fld>
            <a:endParaRPr lang="en-US"/>
          </a:p>
        </p:txBody>
      </p:sp>
    </p:spTree>
    <p:extLst>
      <p:ext uri="{BB962C8B-B14F-4D97-AF65-F5344CB8AC3E}">
        <p14:creationId xmlns:p14="http://schemas.microsoft.com/office/powerpoint/2010/main" val="33015005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61</a:t>
            </a:fld>
            <a:endParaRPr lang="en-US"/>
          </a:p>
        </p:txBody>
      </p:sp>
    </p:spTree>
    <p:extLst>
      <p:ext uri="{BB962C8B-B14F-4D97-AF65-F5344CB8AC3E}">
        <p14:creationId xmlns:p14="http://schemas.microsoft.com/office/powerpoint/2010/main" val="23544254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62</a:t>
            </a:fld>
            <a:endParaRPr lang="en-US"/>
          </a:p>
        </p:txBody>
      </p:sp>
    </p:spTree>
    <p:extLst>
      <p:ext uri="{BB962C8B-B14F-4D97-AF65-F5344CB8AC3E}">
        <p14:creationId xmlns:p14="http://schemas.microsoft.com/office/powerpoint/2010/main" val="19310860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63</a:t>
            </a:fld>
            <a:endParaRPr lang="en-US"/>
          </a:p>
        </p:txBody>
      </p:sp>
    </p:spTree>
    <p:extLst>
      <p:ext uri="{BB962C8B-B14F-4D97-AF65-F5344CB8AC3E}">
        <p14:creationId xmlns:p14="http://schemas.microsoft.com/office/powerpoint/2010/main" val="21642404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66</a:t>
            </a:fld>
            <a:endParaRPr lang="en-US"/>
          </a:p>
        </p:txBody>
      </p:sp>
    </p:spTree>
    <p:extLst>
      <p:ext uri="{BB962C8B-B14F-4D97-AF65-F5344CB8AC3E}">
        <p14:creationId xmlns:p14="http://schemas.microsoft.com/office/powerpoint/2010/main" val="25837499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67</a:t>
            </a:fld>
            <a:endParaRPr lang="en-US"/>
          </a:p>
        </p:txBody>
      </p:sp>
    </p:spTree>
    <p:extLst>
      <p:ext uri="{BB962C8B-B14F-4D97-AF65-F5344CB8AC3E}">
        <p14:creationId xmlns:p14="http://schemas.microsoft.com/office/powerpoint/2010/main" val="3790732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68</a:t>
            </a:fld>
            <a:endParaRPr lang="en-US"/>
          </a:p>
        </p:txBody>
      </p:sp>
    </p:spTree>
    <p:extLst>
      <p:ext uri="{BB962C8B-B14F-4D97-AF65-F5344CB8AC3E}">
        <p14:creationId xmlns:p14="http://schemas.microsoft.com/office/powerpoint/2010/main" val="37063347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69</a:t>
            </a:fld>
            <a:endParaRPr lang="en-US"/>
          </a:p>
        </p:txBody>
      </p:sp>
    </p:spTree>
    <p:extLst>
      <p:ext uri="{BB962C8B-B14F-4D97-AF65-F5344CB8AC3E}">
        <p14:creationId xmlns:p14="http://schemas.microsoft.com/office/powerpoint/2010/main" val="15549515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70</a:t>
            </a:fld>
            <a:endParaRPr lang="en-US"/>
          </a:p>
        </p:txBody>
      </p:sp>
    </p:spTree>
    <p:extLst>
      <p:ext uri="{BB962C8B-B14F-4D97-AF65-F5344CB8AC3E}">
        <p14:creationId xmlns:p14="http://schemas.microsoft.com/office/powerpoint/2010/main" val="30854376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71</a:t>
            </a:fld>
            <a:endParaRPr lang="en-US"/>
          </a:p>
        </p:txBody>
      </p:sp>
    </p:spTree>
    <p:extLst>
      <p:ext uri="{BB962C8B-B14F-4D97-AF65-F5344CB8AC3E}">
        <p14:creationId xmlns:p14="http://schemas.microsoft.com/office/powerpoint/2010/main" val="2405780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72</a:t>
            </a:fld>
            <a:endParaRPr lang="en-US"/>
          </a:p>
        </p:txBody>
      </p:sp>
    </p:spTree>
    <p:extLst>
      <p:ext uri="{BB962C8B-B14F-4D97-AF65-F5344CB8AC3E}">
        <p14:creationId xmlns:p14="http://schemas.microsoft.com/office/powerpoint/2010/main" val="21909885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73</a:t>
            </a:fld>
            <a:endParaRPr lang="en-US"/>
          </a:p>
        </p:txBody>
      </p:sp>
    </p:spTree>
    <p:extLst>
      <p:ext uri="{BB962C8B-B14F-4D97-AF65-F5344CB8AC3E}">
        <p14:creationId xmlns:p14="http://schemas.microsoft.com/office/powerpoint/2010/main" val="40378057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74</a:t>
            </a:fld>
            <a:endParaRPr lang="en-US"/>
          </a:p>
        </p:txBody>
      </p:sp>
    </p:spTree>
    <p:extLst>
      <p:ext uri="{BB962C8B-B14F-4D97-AF65-F5344CB8AC3E}">
        <p14:creationId xmlns:p14="http://schemas.microsoft.com/office/powerpoint/2010/main" val="22514266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75</a:t>
            </a:fld>
            <a:endParaRPr lang="en-US"/>
          </a:p>
        </p:txBody>
      </p:sp>
    </p:spTree>
    <p:extLst>
      <p:ext uri="{BB962C8B-B14F-4D97-AF65-F5344CB8AC3E}">
        <p14:creationId xmlns:p14="http://schemas.microsoft.com/office/powerpoint/2010/main" val="24369173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76</a:t>
            </a:fld>
            <a:endParaRPr lang="en-US"/>
          </a:p>
        </p:txBody>
      </p:sp>
    </p:spTree>
    <p:extLst>
      <p:ext uri="{BB962C8B-B14F-4D97-AF65-F5344CB8AC3E}">
        <p14:creationId xmlns:p14="http://schemas.microsoft.com/office/powerpoint/2010/main" val="15800241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77</a:t>
            </a:fld>
            <a:endParaRPr lang="en-US"/>
          </a:p>
        </p:txBody>
      </p:sp>
    </p:spTree>
    <p:extLst>
      <p:ext uri="{BB962C8B-B14F-4D97-AF65-F5344CB8AC3E}">
        <p14:creationId xmlns:p14="http://schemas.microsoft.com/office/powerpoint/2010/main" val="6373424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78</a:t>
            </a:fld>
            <a:endParaRPr lang="en-US"/>
          </a:p>
        </p:txBody>
      </p:sp>
    </p:spTree>
    <p:extLst>
      <p:ext uri="{BB962C8B-B14F-4D97-AF65-F5344CB8AC3E}">
        <p14:creationId xmlns:p14="http://schemas.microsoft.com/office/powerpoint/2010/main" val="13188185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79</a:t>
            </a:fld>
            <a:endParaRPr lang="en-US"/>
          </a:p>
        </p:txBody>
      </p:sp>
    </p:spTree>
    <p:extLst>
      <p:ext uri="{BB962C8B-B14F-4D97-AF65-F5344CB8AC3E}">
        <p14:creationId xmlns:p14="http://schemas.microsoft.com/office/powerpoint/2010/main" val="4594299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6A81-A467-4201-873B-8A1DFC5ED0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572251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81</a:t>
            </a:fld>
            <a:endParaRPr lang="en-US"/>
          </a:p>
        </p:txBody>
      </p:sp>
    </p:spTree>
    <p:extLst>
      <p:ext uri="{BB962C8B-B14F-4D97-AF65-F5344CB8AC3E}">
        <p14:creationId xmlns:p14="http://schemas.microsoft.com/office/powerpoint/2010/main" val="36524209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82</a:t>
            </a:fld>
            <a:endParaRPr lang="en-US"/>
          </a:p>
        </p:txBody>
      </p:sp>
    </p:spTree>
    <p:extLst>
      <p:ext uri="{BB962C8B-B14F-4D97-AF65-F5344CB8AC3E}">
        <p14:creationId xmlns:p14="http://schemas.microsoft.com/office/powerpoint/2010/main" val="6822040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83</a:t>
            </a:fld>
            <a:endParaRPr lang="en-US"/>
          </a:p>
        </p:txBody>
      </p:sp>
    </p:spTree>
    <p:extLst>
      <p:ext uri="{BB962C8B-B14F-4D97-AF65-F5344CB8AC3E}">
        <p14:creationId xmlns:p14="http://schemas.microsoft.com/office/powerpoint/2010/main" val="37779407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84</a:t>
            </a:fld>
            <a:endParaRPr lang="en-US"/>
          </a:p>
        </p:txBody>
      </p:sp>
    </p:spTree>
    <p:extLst>
      <p:ext uri="{BB962C8B-B14F-4D97-AF65-F5344CB8AC3E}">
        <p14:creationId xmlns:p14="http://schemas.microsoft.com/office/powerpoint/2010/main" val="426914607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85</a:t>
            </a:fld>
            <a:endParaRPr lang="en-US"/>
          </a:p>
        </p:txBody>
      </p:sp>
    </p:spTree>
    <p:extLst>
      <p:ext uri="{BB962C8B-B14F-4D97-AF65-F5344CB8AC3E}">
        <p14:creationId xmlns:p14="http://schemas.microsoft.com/office/powerpoint/2010/main" val="21326374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86</a:t>
            </a:fld>
            <a:endParaRPr lang="en-US"/>
          </a:p>
        </p:txBody>
      </p:sp>
    </p:spTree>
    <p:extLst>
      <p:ext uri="{BB962C8B-B14F-4D97-AF65-F5344CB8AC3E}">
        <p14:creationId xmlns:p14="http://schemas.microsoft.com/office/powerpoint/2010/main" val="344408756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87</a:t>
            </a:fld>
            <a:endParaRPr lang="en-US"/>
          </a:p>
        </p:txBody>
      </p:sp>
    </p:spTree>
    <p:extLst>
      <p:ext uri="{BB962C8B-B14F-4D97-AF65-F5344CB8AC3E}">
        <p14:creationId xmlns:p14="http://schemas.microsoft.com/office/powerpoint/2010/main" val="357257856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88</a:t>
            </a:fld>
            <a:endParaRPr lang="en-US"/>
          </a:p>
        </p:txBody>
      </p:sp>
    </p:spTree>
    <p:extLst>
      <p:ext uri="{BB962C8B-B14F-4D97-AF65-F5344CB8AC3E}">
        <p14:creationId xmlns:p14="http://schemas.microsoft.com/office/powerpoint/2010/main" val="372747706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89</a:t>
            </a:fld>
            <a:endParaRPr lang="en-US"/>
          </a:p>
        </p:txBody>
      </p:sp>
    </p:spTree>
    <p:extLst>
      <p:ext uri="{BB962C8B-B14F-4D97-AF65-F5344CB8AC3E}">
        <p14:creationId xmlns:p14="http://schemas.microsoft.com/office/powerpoint/2010/main" val="373238504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C8E96-7A0E-99F4-BAA3-19DDB0206B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39B61F-B398-43FB-4C48-33212F045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F4C4FF-EB2E-9ACB-6764-9D41EACE0B6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79BB56-D54B-6576-65D9-FA5F14A6404F}"/>
              </a:ext>
            </a:extLst>
          </p:cNvPr>
          <p:cNvSpPr>
            <a:spLocks noGrp="1"/>
          </p:cNvSpPr>
          <p:nvPr>
            <p:ph type="sldNum" sz="quarter" idx="10"/>
          </p:nvPr>
        </p:nvSpPr>
        <p:spPr/>
        <p:txBody>
          <a:bodyPr/>
          <a:lstStyle/>
          <a:p>
            <a:fld id="{9506C930-0C39-C14E-9A81-5D25950FD497}" type="slidenum">
              <a:rPr lang="en-US" smtClean="0"/>
              <a:t>90</a:t>
            </a:fld>
            <a:endParaRPr lang="en-US"/>
          </a:p>
        </p:txBody>
      </p:sp>
    </p:spTree>
    <p:extLst>
      <p:ext uri="{BB962C8B-B14F-4D97-AF65-F5344CB8AC3E}">
        <p14:creationId xmlns:p14="http://schemas.microsoft.com/office/powerpoint/2010/main" val="196489308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91</a:t>
            </a:fld>
            <a:endParaRPr lang="en-US"/>
          </a:p>
        </p:txBody>
      </p:sp>
    </p:spTree>
    <p:extLst>
      <p:ext uri="{BB962C8B-B14F-4D97-AF65-F5344CB8AC3E}">
        <p14:creationId xmlns:p14="http://schemas.microsoft.com/office/powerpoint/2010/main" val="3705813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92</a:t>
            </a:fld>
            <a:endParaRPr lang="en-US"/>
          </a:p>
        </p:txBody>
      </p:sp>
    </p:spTree>
    <p:extLst>
      <p:ext uri="{BB962C8B-B14F-4D97-AF65-F5344CB8AC3E}">
        <p14:creationId xmlns:p14="http://schemas.microsoft.com/office/powerpoint/2010/main" val="32491129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93</a:t>
            </a:fld>
            <a:endParaRPr lang="en-US"/>
          </a:p>
        </p:txBody>
      </p:sp>
    </p:spTree>
    <p:extLst>
      <p:ext uri="{BB962C8B-B14F-4D97-AF65-F5344CB8AC3E}">
        <p14:creationId xmlns:p14="http://schemas.microsoft.com/office/powerpoint/2010/main" val="29648317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94</a:t>
            </a:fld>
            <a:endParaRPr lang="en-US"/>
          </a:p>
        </p:txBody>
      </p:sp>
    </p:spTree>
    <p:extLst>
      <p:ext uri="{BB962C8B-B14F-4D97-AF65-F5344CB8AC3E}">
        <p14:creationId xmlns:p14="http://schemas.microsoft.com/office/powerpoint/2010/main" val="321798236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95</a:t>
            </a:fld>
            <a:endParaRPr lang="en-US"/>
          </a:p>
        </p:txBody>
      </p:sp>
    </p:spTree>
    <p:extLst>
      <p:ext uri="{BB962C8B-B14F-4D97-AF65-F5344CB8AC3E}">
        <p14:creationId xmlns:p14="http://schemas.microsoft.com/office/powerpoint/2010/main" val="99596842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96</a:t>
            </a:fld>
            <a:endParaRPr lang="en-US"/>
          </a:p>
        </p:txBody>
      </p:sp>
    </p:spTree>
    <p:extLst>
      <p:ext uri="{BB962C8B-B14F-4D97-AF65-F5344CB8AC3E}">
        <p14:creationId xmlns:p14="http://schemas.microsoft.com/office/powerpoint/2010/main" val="404166987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97</a:t>
            </a:fld>
            <a:endParaRPr lang="en-US"/>
          </a:p>
        </p:txBody>
      </p:sp>
    </p:spTree>
    <p:extLst>
      <p:ext uri="{BB962C8B-B14F-4D97-AF65-F5344CB8AC3E}">
        <p14:creationId xmlns:p14="http://schemas.microsoft.com/office/powerpoint/2010/main" val="37710222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98</a:t>
            </a:fld>
            <a:endParaRPr lang="en-US"/>
          </a:p>
        </p:txBody>
      </p:sp>
    </p:spTree>
    <p:extLst>
      <p:ext uri="{BB962C8B-B14F-4D97-AF65-F5344CB8AC3E}">
        <p14:creationId xmlns:p14="http://schemas.microsoft.com/office/powerpoint/2010/main" val="7797069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99</a:t>
            </a:fld>
            <a:endParaRPr lang="en-US"/>
          </a:p>
        </p:txBody>
      </p:sp>
    </p:spTree>
    <p:extLst>
      <p:ext uri="{BB962C8B-B14F-4D97-AF65-F5344CB8AC3E}">
        <p14:creationId xmlns:p14="http://schemas.microsoft.com/office/powerpoint/2010/main" val="330150057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100</a:t>
            </a:fld>
            <a:endParaRPr lang="en-US"/>
          </a:p>
        </p:txBody>
      </p:sp>
    </p:spTree>
    <p:extLst>
      <p:ext uri="{BB962C8B-B14F-4D97-AF65-F5344CB8AC3E}">
        <p14:creationId xmlns:p14="http://schemas.microsoft.com/office/powerpoint/2010/main" val="235442543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101</a:t>
            </a:fld>
            <a:endParaRPr lang="en-US"/>
          </a:p>
        </p:txBody>
      </p:sp>
    </p:spTree>
    <p:extLst>
      <p:ext uri="{BB962C8B-B14F-4D97-AF65-F5344CB8AC3E}">
        <p14:creationId xmlns:p14="http://schemas.microsoft.com/office/powerpoint/2010/main" val="193108601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102</a:t>
            </a:fld>
            <a:endParaRPr lang="en-US"/>
          </a:p>
        </p:txBody>
      </p:sp>
    </p:spTree>
    <p:extLst>
      <p:ext uri="{BB962C8B-B14F-4D97-AF65-F5344CB8AC3E}">
        <p14:creationId xmlns:p14="http://schemas.microsoft.com/office/powerpoint/2010/main" val="216424043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105</a:t>
            </a:fld>
            <a:endParaRPr lang="en-US"/>
          </a:p>
        </p:txBody>
      </p:sp>
    </p:spTree>
    <p:extLst>
      <p:ext uri="{BB962C8B-B14F-4D97-AF65-F5344CB8AC3E}">
        <p14:creationId xmlns:p14="http://schemas.microsoft.com/office/powerpoint/2010/main" val="258374996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106</a:t>
            </a:fld>
            <a:endParaRPr lang="en-US"/>
          </a:p>
        </p:txBody>
      </p:sp>
    </p:spTree>
    <p:extLst>
      <p:ext uri="{BB962C8B-B14F-4D97-AF65-F5344CB8AC3E}">
        <p14:creationId xmlns:p14="http://schemas.microsoft.com/office/powerpoint/2010/main" val="37907322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107</a:t>
            </a:fld>
            <a:endParaRPr lang="en-US"/>
          </a:p>
        </p:txBody>
      </p:sp>
    </p:spTree>
    <p:extLst>
      <p:ext uri="{BB962C8B-B14F-4D97-AF65-F5344CB8AC3E}">
        <p14:creationId xmlns:p14="http://schemas.microsoft.com/office/powerpoint/2010/main" val="37063347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108</a:t>
            </a:fld>
            <a:endParaRPr lang="en-US"/>
          </a:p>
        </p:txBody>
      </p:sp>
    </p:spTree>
    <p:extLst>
      <p:ext uri="{BB962C8B-B14F-4D97-AF65-F5344CB8AC3E}">
        <p14:creationId xmlns:p14="http://schemas.microsoft.com/office/powerpoint/2010/main" val="155495158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109</a:t>
            </a:fld>
            <a:endParaRPr lang="en-US"/>
          </a:p>
        </p:txBody>
      </p:sp>
    </p:spTree>
    <p:extLst>
      <p:ext uri="{BB962C8B-B14F-4D97-AF65-F5344CB8AC3E}">
        <p14:creationId xmlns:p14="http://schemas.microsoft.com/office/powerpoint/2010/main" val="308543763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110</a:t>
            </a:fld>
            <a:endParaRPr lang="en-US"/>
          </a:p>
        </p:txBody>
      </p:sp>
    </p:spTree>
    <p:extLst>
      <p:ext uri="{BB962C8B-B14F-4D97-AF65-F5344CB8AC3E}">
        <p14:creationId xmlns:p14="http://schemas.microsoft.com/office/powerpoint/2010/main" val="29951313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111</a:t>
            </a:fld>
            <a:endParaRPr lang="en-US"/>
          </a:p>
        </p:txBody>
      </p:sp>
    </p:spTree>
    <p:extLst>
      <p:ext uri="{BB962C8B-B14F-4D97-AF65-F5344CB8AC3E}">
        <p14:creationId xmlns:p14="http://schemas.microsoft.com/office/powerpoint/2010/main" val="219098858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112</a:t>
            </a:fld>
            <a:endParaRPr lang="en-US"/>
          </a:p>
        </p:txBody>
      </p:sp>
    </p:spTree>
    <p:extLst>
      <p:ext uri="{BB962C8B-B14F-4D97-AF65-F5344CB8AC3E}">
        <p14:creationId xmlns:p14="http://schemas.microsoft.com/office/powerpoint/2010/main" val="403780577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113</a:t>
            </a:fld>
            <a:endParaRPr lang="en-US"/>
          </a:p>
        </p:txBody>
      </p:sp>
    </p:spTree>
    <p:extLst>
      <p:ext uri="{BB962C8B-B14F-4D97-AF65-F5344CB8AC3E}">
        <p14:creationId xmlns:p14="http://schemas.microsoft.com/office/powerpoint/2010/main" val="225142663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115</a:t>
            </a:fld>
            <a:endParaRPr lang="en-US"/>
          </a:p>
        </p:txBody>
      </p:sp>
    </p:spTree>
    <p:extLst>
      <p:ext uri="{BB962C8B-B14F-4D97-AF65-F5344CB8AC3E}">
        <p14:creationId xmlns:p14="http://schemas.microsoft.com/office/powerpoint/2010/main" val="63734243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116</a:t>
            </a:fld>
            <a:endParaRPr lang="en-US"/>
          </a:p>
        </p:txBody>
      </p:sp>
    </p:spTree>
    <p:extLst>
      <p:ext uri="{BB962C8B-B14F-4D97-AF65-F5344CB8AC3E}">
        <p14:creationId xmlns:p14="http://schemas.microsoft.com/office/powerpoint/2010/main" val="131881854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117</a:t>
            </a:fld>
            <a:endParaRPr lang="en-US"/>
          </a:p>
        </p:txBody>
      </p:sp>
    </p:spTree>
    <p:extLst>
      <p:ext uri="{BB962C8B-B14F-4D97-AF65-F5344CB8AC3E}">
        <p14:creationId xmlns:p14="http://schemas.microsoft.com/office/powerpoint/2010/main" val="45942990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21170-2F31-5076-A776-F94DBE581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CF777-5B88-F922-B0AD-97579DD6D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AF4BBA-3711-53C3-22A6-2D28BC2AE7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0EE436-ACB2-B75A-FFF9-2654A6C088AB}"/>
              </a:ext>
            </a:extLst>
          </p:cNvPr>
          <p:cNvSpPr>
            <a:spLocks noGrp="1"/>
          </p:cNvSpPr>
          <p:nvPr>
            <p:ph type="sldNum" sz="quarter" idx="10"/>
          </p:nvPr>
        </p:nvSpPr>
        <p:spPr/>
        <p:txBody>
          <a:bodyPr/>
          <a:lstStyle/>
          <a:p>
            <a:fld id="{9506C930-0C39-C14E-9A81-5D25950FD497}" type="slidenum">
              <a:rPr lang="en-US" smtClean="0"/>
              <a:t>118</a:t>
            </a:fld>
            <a:endParaRPr lang="en-US"/>
          </a:p>
        </p:txBody>
      </p:sp>
    </p:spTree>
    <p:extLst>
      <p:ext uri="{BB962C8B-B14F-4D97-AF65-F5344CB8AC3E}">
        <p14:creationId xmlns:p14="http://schemas.microsoft.com/office/powerpoint/2010/main" val="25395238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119</a:t>
            </a:fld>
            <a:endParaRPr lang="en-US"/>
          </a:p>
        </p:txBody>
      </p:sp>
    </p:spTree>
    <p:extLst>
      <p:ext uri="{BB962C8B-B14F-4D97-AF65-F5344CB8AC3E}">
        <p14:creationId xmlns:p14="http://schemas.microsoft.com/office/powerpoint/2010/main" val="214386173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120</a:t>
            </a:fld>
            <a:endParaRPr lang="en-US"/>
          </a:p>
        </p:txBody>
      </p:sp>
    </p:spTree>
    <p:extLst>
      <p:ext uri="{BB962C8B-B14F-4D97-AF65-F5344CB8AC3E}">
        <p14:creationId xmlns:p14="http://schemas.microsoft.com/office/powerpoint/2010/main" val="90234267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121</a:t>
            </a:fld>
            <a:endParaRPr lang="en-US"/>
          </a:p>
        </p:txBody>
      </p:sp>
    </p:spTree>
    <p:extLst>
      <p:ext uri="{BB962C8B-B14F-4D97-AF65-F5344CB8AC3E}">
        <p14:creationId xmlns:p14="http://schemas.microsoft.com/office/powerpoint/2010/main" val="174216857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122</a:t>
            </a:fld>
            <a:endParaRPr lang="en-US"/>
          </a:p>
        </p:txBody>
      </p:sp>
    </p:spTree>
    <p:extLst>
      <p:ext uri="{BB962C8B-B14F-4D97-AF65-F5344CB8AC3E}">
        <p14:creationId xmlns:p14="http://schemas.microsoft.com/office/powerpoint/2010/main" val="401587623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123</a:t>
            </a:fld>
            <a:endParaRPr lang="en-US"/>
          </a:p>
        </p:txBody>
      </p:sp>
    </p:spTree>
    <p:extLst>
      <p:ext uri="{BB962C8B-B14F-4D97-AF65-F5344CB8AC3E}">
        <p14:creationId xmlns:p14="http://schemas.microsoft.com/office/powerpoint/2010/main" val="20496452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124</a:t>
            </a:fld>
            <a:endParaRPr lang="en-US"/>
          </a:p>
        </p:txBody>
      </p:sp>
    </p:spTree>
    <p:extLst>
      <p:ext uri="{BB962C8B-B14F-4D97-AF65-F5344CB8AC3E}">
        <p14:creationId xmlns:p14="http://schemas.microsoft.com/office/powerpoint/2010/main" val="330762404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125</a:t>
            </a:fld>
            <a:endParaRPr lang="en-US"/>
          </a:p>
        </p:txBody>
      </p:sp>
    </p:spTree>
    <p:extLst>
      <p:ext uri="{BB962C8B-B14F-4D97-AF65-F5344CB8AC3E}">
        <p14:creationId xmlns:p14="http://schemas.microsoft.com/office/powerpoint/2010/main" val="41335407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126</a:t>
            </a:fld>
            <a:endParaRPr lang="en-US"/>
          </a:p>
        </p:txBody>
      </p:sp>
    </p:spTree>
    <p:extLst>
      <p:ext uri="{BB962C8B-B14F-4D97-AF65-F5344CB8AC3E}">
        <p14:creationId xmlns:p14="http://schemas.microsoft.com/office/powerpoint/2010/main" val="307899891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127</a:t>
            </a:fld>
            <a:endParaRPr lang="en-US"/>
          </a:p>
        </p:txBody>
      </p:sp>
    </p:spTree>
    <p:extLst>
      <p:ext uri="{BB962C8B-B14F-4D97-AF65-F5344CB8AC3E}">
        <p14:creationId xmlns:p14="http://schemas.microsoft.com/office/powerpoint/2010/main" val="214531708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128</a:t>
            </a:fld>
            <a:endParaRPr lang="en-US"/>
          </a:p>
        </p:txBody>
      </p:sp>
    </p:spTree>
    <p:extLst>
      <p:ext uri="{BB962C8B-B14F-4D97-AF65-F5344CB8AC3E}">
        <p14:creationId xmlns:p14="http://schemas.microsoft.com/office/powerpoint/2010/main" val="82536390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129</a:t>
            </a:fld>
            <a:endParaRPr lang="en-US"/>
          </a:p>
        </p:txBody>
      </p:sp>
    </p:spTree>
    <p:extLst>
      <p:ext uri="{BB962C8B-B14F-4D97-AF65-F5344CB8AC3E}">
        <p14:creationId xmlns:p14="http://schemas.microsoft.com/office/powerpoint/2010/main" val="24057805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130</a:t>
            </a:fld>
            <a:endParaRPr lang="en-US"/>
          </a:p>
        </p:txBody>
      </p:sp>
    </p:spTree>
    <p:extLst>
      <p:ext uri="{BB962C8B-B14F-4D97-AF65-F5344CB8AC3E}">
        <p14:creationId xmlns:p14="http://schemas.microsoft.com/office/powerpoint/2010/main" val="421810467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131</a:t>
            </a:fld>
            <a:endParaRPr lang="en-US"/>
          </a:p>
        </p:txBody>
      </p:sp>
    </p:spTree>
    <p:extLst>
      <p:ext uri="{BB962C8B-B14F-4D97-AF65-F5344CB8AC3E}">
        <p14:creationId xmlns:p14="http://schemas.microsoft.com/office/powerpoint/2010/main" val="86317974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132</a:t>
            </a:fld>
            <a:endParaRPr lang="en-US"/>
          </a:p>
        </p:txBody>
      </p:sp>
    </p:spTree>
    <p:extLst>
      <p:ext uri="{BB962C8B-B14F-4D97-AF65-F5344CB8AC3E}">
        <p14:creationId xmlns:p14="http://schemas.microsoft.com/office/powerpoint/2010/main" val="194179639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133</a:t>
            </a:fld>
            <a:endParaRPr lang="en-US"/>
          </a:p>
        </p:txBody>
      </p:sp>
    </p:spTree>
    <p:extLst>
      <p:ext uri="{BB962C8B-B14F-4D97-AF65-F5344CB8AC3E}">
        <p14:creationId xmlns:p14="http://schemas.microsoft.com/office/powerpoint/2010/main" val="66036248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134</a:t>
            </a:fld>
            <a:endParaRPr lang="en-US"/>
          </a:p>
        </p:txBody>
      </p:sp>
    </p:spTree>
    <p:extLst>
      <p:ext uri="{BB962C8B-B14F-4D97-AF65-F5344CB8AC3E}">
        <p14:creationId xmlns:p14="http://schemas.microsoft.com/office/powerpoint/2010/main" val="210065563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135</a:t>
            </a:fld>
            <a:endParaRPr lang="en-US"/>
          </a:p>
        </p:txBody>
      </p:sp>
    </p:spTree>
    <p:extLst>
      <p:ext uri="{BB962C8B-B14F-4D97-AF65-F5344CB8AC3E}">
        <p14:creationId xmlns:p14="http://schemas.microsoft.com/office/powerpoint/2010/main" val="67040114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136</a:t>
            </a:fld>
            <a:endParaRPr lang="en-US"/>
          </a:p>
        </p:txBody>
      </p:sp>
    </p:spTree>
    <p:extLst>
      <p:ext uri="{BB962C8B-B14F-4D97-AF65-F5344CB8AC3E}">
        <p14:creationId xmlns:p14="http://schemas.microsoft.com/office/powerpoint/2010/main" val="372165952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C4607-02FB-E04A-496A-6274D21069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22CCF5-47C0-B03D-8915-EAB31B279A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065CAC-D3EA-3269-72DA-06CC80601D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2C6593-D559-8186-B6DF-15ED75FA5B33}"/>
              </a:ext>
            </a:extLst>
          </p:cNvPr>
          <p:cNvSpPr>
            <a:spLocks noGrp="1"/>
          </p:cNvSpPr>
          <p:nvPr>
            <p:ph type="sldNum" sz="quarter" idx="10"/>
          </p:nvPr>
        </p:nvSpPr>
        <p:spPr/>
        <p:txBody>
          <a:bodyPr/>
          <a:lstStyle/>
          <a:p>
            <a:fld id="{9506C930-0C39-C14E-9A81-5D25950FD497}" type="slidenum">
              <a:rPr lang="en-US" smtClean="0"/>
              <a:t>137</a:t>
            </a:fld>
            <a:endParaRPr lang="en-US"/>
          </a:p>
        </p:txBody>
      </p:sp>
    </p:spTree>
    <p:extLst>
      <p:ext uri="{BB962C8B-B14F-4D97-AF65-F5344CB8AC3E}">
        <p14:creationId xmlns:p14="http://schemas.microsoft.com/office/powerpoint/2010/main" val="236729814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139</a:t>
            </a:fld>
            <a:endParaRPr lang="en-US"/>
          </a:p>
        </p:txBody>
      </p:sp>
    </p:spTree>
    <p:extLst>
      <p:ext uri="{BB962C8B-B14F-4D97-AF65-F5344CB8AC3E}">
        <p14:creationId xmlns:p14="http://schemas.microsoft.com/office/powerpoint/2010/main" val="137443868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6A81-A467-4201-873B-8A1DFC5ED0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779217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885424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586480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561930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292085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746552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48544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840690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238504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350730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58138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117355"/>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97908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911290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483172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798236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596842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159</a:t>
            </a:fld>
            <a:endParaRPr lang="en-US"/>
          </a:p>
        </p:txBody>
      </p:sp>
    </p:spTree>
    <p:extLst>
      <p:ext uri="{BB962C8B-B14F-4D97-AF65-F5344CB8AC3E}">
        <p14:creationId xmlns:p14="http://schemas.microsoft.com/office/powerpoint/2010/main" val="271178607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970698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386173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234267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216857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587623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96452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762404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35407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899891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531708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536390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543763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172</a:t>
            </a:fld>
            <a:endParaRPr lang="en-US"/>
          </a:p>
        </p:txBody>
      </p:sp>
    </p:spTree>
    <p:extLst>
      <p:ext uri="{BB962C8B-B14F-4D97-AF65-F5344CB8AC3E}">
        <p14:creationId xmlns:p14="http://schemas.microsoft.com/office/powerpoint/2010/main" val="127677203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098858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780577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810467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1796394"/>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2322299"/>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0362487"/>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655637"/>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0401140"/>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1659525"/>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8876386"/>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4126468"/>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443868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7869355"/>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5125804"/>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000000"/>
              </a:solidFill>
              <a:effectLst/>
              <a:latin typeface="+mn-l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6605096"/>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916644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D0173-484B-DD45-7740-68E9B43935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560839-AAA8-77CB-74CE-7F046BC8A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84D01-8381-B0AF-E6C4-8A69FC4D69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5555965-9717-5F0F-3FB9-E46E4621402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349124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2061604"/>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150057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1086016"/>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3021994"/>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7019547"/>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197</a:t>
            </a:fld>
            <a:endParaRPr lang="en-US"/>
          </a:p>
        </p:txBody>
      </p:sp>
    </p:spTree>
    <p:extLst>
      <p:ext uri="{BB962C8B-B14F-4D97-AF65-F5344CB8AC3E}">
        <p14:creationId xmlns:p14="http://schemas.microsoft.com/office/powerpoint/2010/main" val="3411936365"/>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4336723"/>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7342438"/>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8818542"/>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9429909"/>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6A81-A467-4201-873B-8A1DFC5ED0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8368137"/>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7956202"/>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391305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9133129"/>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0878667"/>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6024657"/>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8695538"/>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6510459"/>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125345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2748805"/>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0782896"/>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8335"/>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2714898"/>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5207510"/>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7982369"/>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5968428"/>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1669875"/>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970698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3861739"/>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2342676"/>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2168572"/>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EC050-7FAE-D185-513A-803223B60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3667B-479E-FC65-2B99-0725D4F1FE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0EBABF-927D-1521-30BC-E95A431A5A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8E496B-B1C8-6011-9E43-2A927F50E65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0296518"/>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5876239"/>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9645291"/>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7624040"/>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354079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899891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5317084"/>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5363909"/>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8104679"/>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12C96-A8F2-97B4-3378-3B029EA489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456BF3-A7C9-FB70-3FC5-61F0509F1F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A4141C-5F67-CD03-4D20-F6F1AD5483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2DD2AF-698C-E1E8-5D8B-C6AFB1C6C5C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1744057"/>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9464553"/>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0362487"/>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655637"/>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0401140"/>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1659525"/>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8818542"/>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9988935"/>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4438680"/>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6C930-0C39-C14E-9A81-5D25950FD4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4067336"/>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6A81-A467-4201-873B-8A1DFC5ED0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8609252"/>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246</a:t>
            </a:fld>
            <a:endParaRPr lang="en-US"/>
          </a:p>
        </p:txBody>
      </p:sp>
    </p:spTree>
    <p:extLst>
      <p:ext uri="{BB962C8B-B14F-4D97-AF65-F5344CB8AC3E}">
        <p14:creationId xmlns:p14="http://schemas.microsoft.com/office/powerpoint/2010/main" val="2733816374"/>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247</a:t>
            </a:fld>
            <a:endParaRPr lang="en-US"/>
          </a:p>
        </p:txBody>
      </p:sp>
    </p:spTree>
    <p:extLst>
      <p:ext uri="{BB962C8B-B14F-4D97-AF65-F5344CB8AC3E}">
        <p14:creationId xmlns:p14="http://schemas.microsoft.com/office/powerpoint/2010/main" val="961698085"/>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248</a:t>
            </a:fld>
            <a:endParaRPr lang="en-US"/>
          </a:p>
        </p:txBody>
      </p:sp>
    </p:spTree>
    <p:extLst>
      <p:ext uri="{BB962C8B-B14F-4D97-AF65-F5344CB8AC3E}">
        <p14:creationId xmlns:p14="http://schemas.microsoft.com/office/powerpoint/2010/main" val="3875832873"/>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249</a:t>
            </a:fld>
            <a:endParaRPr lang="en-US"/>
          </a:p>
        </p:txBody>
      </p:sp>
    </p:spTree>
    <p:extLst>
      <p:ext uri="{BB962C8B-B14F-4D97-AF65-F5344CB8AC3E}">
        <p14:creationId xmlns:p14="http://schemas.microsoft.com/office/powerpoint/2010/main" val="2349185426"/>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250</a:t>
            </a:fld>
            <a:endParaRPr lang="en-US"/>
          </a:p>
        </p:txBody>
      </p:sp>
    </p:spTree>
    <p:extLst>
      <p:ext uri="{BB962C8B-B14F-4D97-AF65-F5344CB8AC3E}">
        <p14:creationId xmlns:p14="http://schemas.microsoft.com/office/powerpoint/2010/main" val="1215488949"/>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17881-E766-4B91-B7E6-63ED0F5ECD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644DF4-3BCE-6173-B3AA-AEA08FF9E6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B3E336-B933-A11A-AE43-97A9177554D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C7F709-B605-EAFE-9016-455047ECF0DD}"/>
              </a:ext>
            </a:extLst>
          </p:cNvPr>
          <p:cNvSpPr>
            <a:spLocks noGrp="1"/>
          </p:cNvSpPr>
          <p:nvPr>
            <p:ph type="sldNum" sz="quarter" idx="10"/>
          </p:nvPr>
        </p:nvSpPr>
        <p:spPr/>
        <p:txBody>
          <a:bodyPr/>
          <a:lstStyle/>
          <a:p>
            <a:fld id="{9506C930-0C39-C14E-9A81-5D25950FD497}" type="slidenum">
              <a:rPr lang="en-US" smtClean="0"/>
              <a:t>251</a:t>
            </a:fld>
            <a:endParaRPr lang="en-US"/>
          </a:p>
        </p:txBody>
      </p:sp>
    </p:spTree>
    <p:extLst>
      <p:ext uri="{BB962C8B-B14F-4D97-AF65-F5344CB8AC3E}">
        <p14:creationId xmlns:p14="http://schemas.microsoft.com/office/powerpoint/2010/main" val="2303514946"/>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252</a:t>
            </a:fld>
            <a:endParaRPr lang="en-US"/>
          </a:p>
        </p:txBody>
      </p:sp>
    </p:spTree>
    <p:extLst>
      <p:ext uri="{BB962C8B-B14F-4D97-AF65-F5344CB8AC3E}">
        <p14:creationId xmlns:p14="http://schemas.microsoft.com/office/powerpoint/2010/main" val="1395971185"/>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253</a:t>
            </a:fld>
            <a:endParaRPr lang="en-US"/>
          </a:p>
        </p:txBody>
      </p:sp>
    </p:spTree>
    <p:extLst>
      <p:ext uri="{BB962C8B-B14F-4D97-AF65-F5344CB8AC3E}">
        <p14:creationId xmlns:p14="http://schemas.microsoft.com/office/powerpoint/2010/main" val="3799141835"/>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254</a:t>
            </a:fld>
            <a:endParaRPr lang="en-US"/>
          </a:p>
        </p:txBody>
      </p:sp>
    </p:spTree>
    <p:extLst>
      <p:ext uri="{BB962C8B-B14F-4D97-AF65-F5344CB8AC3E}">
        <p14:creationId xmlns:p14="http://schemas.microsoft.com/office/powerpoint/2010/main" val="3881221518"/>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6A81-A467-4201-873B-8A1DFC5ED0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5936768"/>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256</a:t>
            </a:fld>
            <a:endParaRPr lang="en-US"/>
          </a:p>
        </p:txBody>
      </p:sp>
    </p:spTree>
    <p:extLst>
      <p:ext uri="{BB962C8B-B14F-4D97-AF65-F5344CB8AC3E}">
        <p14:creationId xmlns:p14="http://schemas.microsoft.com/office/powerpoint/2010/main" val="2547033015"/>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257</a:t>
            </a:fld>
            <a:endParaRPr lang="en-US"/>
          </a:p>
        </p:txBody>
      </p:sp>
    </p:spTree>
    <p:extLst>
      <p:ext uri="{BB962C8B-B14F-4D97-AF65-F5344CB8AC3E}">
        <p14:creationId xmlns:p14="http://schemas.microsoft.com/office/powerpoint/2010/main" val="995734778"/>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6A81-A467-4201-873B-8A1DFC5ED0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927134"/>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259</a:t>
            </a:fld>
            <a:endParaRPr lang="en-US"/>
          </a:p>
        </p:txBody>
      </p:sp>
    </p:spTree>
    <p:extLst>
      <p:ext uri="{BB962C8B-B14F-4D97-AF65-F5344CB8AC3E}">
        <p14:creationId xmlns:p14="http://schemas.microsoft.com/office/powerpoint/2010/main" val="4041669875"/>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260</a:t>
            </a:fld>
            <a:endParaRPr lang="en-US"/>
          </a:p>
        </p:txBody>
      </p:sp>
    </p:spTree>
    <p:extLst>
      <p:ext uri="{BB962C8B-B14F-4D97-AF65-F5344CB8AC3E}">
        <p14:creationId xmlns:p14="http://schemas.microsoft.com/office/powerpoint/2010/main" val="2070909437"/>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6A81-A467-4201-873B-8A1DFC5ED0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495499"/>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262</a:t>
            </a:fld>
            <a:endParaRPr lang="en-US"/>
          </a:p>
        </p:txBody>
      </p:sp>
    </p:spTree>
    <p:extLst>
      <p:ext uri="{BB962C8B-B14F-4D97-AF65-F5344CB8AC3E}">
        <p14:creationId xmlns:p14="http://schemas.microsoft.com/office/powerpoint/2010/main" val="2607984170"/>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263</a:t>
            </a:fld>
            <a:endParaRPr lang="en-US"/>
          </a:p>
        </p:txBody>
      </p:sp>
    </p:spTree>
    <p:extLst>
      <p:ext uri="{BB962C8B-B14F-4D97-AF65-F5344CB8AC3E}">
        <p14:creationId xmlns:p14="http://schemas.microsoft.com/office/powerpoint/2010/main" val="3013198844"/>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6A81-A467-4201-873B-8A1DFC5ED0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5722512"/>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265</a:t>
            </a:fld>
            <a:endParaRPr lang="en-US"/>
          </a:p>
        </p:txBody>
      </p:sp>
    </p:spTree>
    <p:extLst>
      <p:ext uri="{BB962C8B-B14F-4D97-AF65-F5344CB8AC3E}">
        <p14:creationId xmlns:p14="http://schemas.microsoft.com/office/powerpoint/2010/main" val="682204054"/>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266</a:t>
            </a:fld>
            <a:endParaRPr lang="en-US"/>
          </a:p>
        </p:txBody>
      </p:sp>
    </p:spTree>
    <p:extLst>
      <p:ext uri="{BB962C8B-B14F-4D97-AF65-F5344CB8AC3E}">
        <p14:creationId xmlns:p14="http://schemas.microsoft.com/office/powerpoint/2010/main" val="3652420939"/>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267</a:t>
            </a:fld>
            <a:endParaRPr lang="en-US"/>
          </a:p>
        </p:txBody>
      </p:sp>
    </p:spTree>
    <p:extLst>
      <p:ext uri="{BB962C8B-B14F-4D97-AF65-F5344CB8AC3E}">
        <p14:creationId xmlns:p14="http://schemas.microsoft.com/office/powerpoint/2010/main" val="3777940707"/>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268</a:t>
            </a:fld>
            <a:endParaRPr lang="en-US"/>
          </a:p>
        </p:txBody>
      </p:sp>
    </p:spTree>
    <p:extLst>
      <p:ext uri="{BB962C8B-B14F-4D97-AF65-F5344CB8AC3E}">
        <p14:creationId xmlns:p14="http://schemas.microsoft.com/office/powerpoint/2010/main" val="1005450085"/>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269</a:t>
            </a:fld>
            <a:endParaRPr lang="en-US"/>
          </a:p>
        </p:txBody>
      </p:sp>
    </p:spTree>
    <p:extLst>
      <p:ext uri="{BB962C8B-B14F-4D97-AF65-F5344CB8AC3E}">
        <p14:creationId xmlns:p14="http://schemas.microsoft.com/office/powerpoint/2010/main" val="4269146072"/>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270</a:t>
            </a:fld>
            <a:endParaRPr lang="en-US"/>
          </a:p>
        </p:txBody>
      </p:sp>
    </p:spTree>
    <p:extLst>
      <p:ext uri="{BB962C8B-B14F-4D97-AF65-F5344CB8AC3E}">
        <p14:creationId xmlns:p14="http://schemas.microsoft.com/office/powerpoint/2010/main" val="670401140"/>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A8E73-5BCB-EBD0-9BB7-DCBC5BBBD6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A49ED6-CAC3-4D83-6333-C8BE65F4E1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031D68-ADB1-8771-3758-5DD1F0489B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2EA99D-7E79-AB3E-C0DC-750359B730EB}"/>
              </a:ext>
            </a:extLst>
          </p:cNvPr>
          <p:cNvSpPr>
            <a:spLocks noGrp="1"/>
          </p:cNvSpPr>
          <p:nvPr>
            <p:ph type="sldNum" sz="quarter" idx="10"/>
          </p:nvPr>
        </p:nvSpPr>
        <p:spPr/>
        <p:txBody>
          <a:bodyPr/>
          <a:lstStyle/>
          <a:p>
            <a:fld id="{9506C930-0C39-C14E-9A81-5D25950FD497}" type="slidenum">
              <a:rPr lang="en-US" smtClean="0"/>
              <a:t>271</a:t>
            </a:fld>
            <a:endParaRPr lang="en-US"/>
          </a:p>
        </p:txBody>
      </p:sp>
    </p:spTree>
    <p:extLst>
      <p:ext uri="{BB962C8B-B14F-4D97-AF65-F5344CB8AC3E}">
        <p14:creationId xmlns:p14="http://schemas.microsoft.com/office/powerpoint/2010/main" val="2825378668"/>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272</a:t>
            </a:fld>
            <a:endParaRPr lang="en-US"/>
          </a:p>
        </p:txBody>
      </p:sp>
    </p:spTree>
    <p:extLst>
      <p:ext uri="{BB962C8B-B14F-4D97-AF65-F5344CB8AC3E}">
        <p14:creationId xmlns:p14="http://schemas.microsoft.com/office/powerpoint/2010/main" val="2100655637"/>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273</a:t>
            </a:fld>
            <a:endParaRPr lang="en-US"/>
          </a:p>
        </p:txBody>
      </p:sp>
    </p:spTree>
    <p:extLst>
      <p:ext uri="{BB962C8B-B14F-4D97-AF65-F5344CB8AC3E}">
        <p14:creationId xmlns:p14="http://schemas.microsoft.com/office/powerpoint/2010/main" val="3979541754"/>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274</a:t>
            </a:fld>
            <a:endParaRPr lang="en-US"/>
          </a:p>
        </p:txBody>
      </p:sp>
    </p:spTree>
    <p:extLst>
      <p:ext uri="{BB962C8B-B14F-4D97-AF65-F5344CB8AC3E}">
        <p14:creationId xmlns:p14="http://schemas.microsoft.com/office/powerpoint/2010/main" val="2804538995"/>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275</a:t>
            </a:fld>
            <a:endParaRPr lang="en-US"/>
          </a:p>
        </p:txBody>
      </p:sp>
    </p:spTree>
    <p:extLst>
      <p:ext uri="{BB962C8B-B14F-4D97-AF65-F5344CB8AC3E}">
        <p14:creationId xmlns:p14="http://schemas.microsoft.com/office/powerpoint/2010/main" val="3721659525"/>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276</a:t>
            </a:fld>
            <a:endParaRPr lang="en-US"/>
          </a:p>
        </p:txBody>
      </p:sp>
    </p:spTree>
    <p:extLst>
      <p:ext uri="{BB962C8B-B14F-4D97-AF65-F5344CB8AC3E}">
        <p14:creationId xmlns:p14="http://schemas.microsoft.com/office/powerpoint/2010/main" val="2157120740"/>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277</a:t>
            </a:fld>
            <a:endParaRPr lang="en-US"/>
          </a:p>
        </p:txBody>
      </p:sp>
    </p:spTree>
    <p:extLst>
      <p:ext uri="{BB962C8B-B14F-4D97-AF65-F5344CB8AC3E}">
        <p14:creationId xmlns:p14="http://schemas.microsoft.com/office/powerpoint/2010/main" val="2372324488"/>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278</a:t>
            </a:fld>
            <a:endParaRPr lang="en-US"/>
          </a:p>
        </p:txBody>
      </p:sp>
    </p:spTree>
    <p:extLst>
      <p:ext uri="{BB962C8B-B14F-4D97-AF65-F5344CB8AC3E}">
        <p14:creationId xmlns:p14="http://schemas.microsoft.com/office/powerpoint/2010/main" val="1374438680"/>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6A81-A467-4201-873B-8A1DFC5ED0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5936768"/>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280</a:t>
            </a:fld>
            <a:endParaRPr lang="en-US"/>
          </a:p>
        </p:txBody>
      </p:sp>
    </p:spTree>
    <p:extLst>
      <p:ext uri="{BB962C8B-B14F-4D97-AF65-F5344CB8AC3E}">
        <p14:creationId xmlns:p14="http://schemas.microsoft.com/office/powerpoint/2010/main" val="1655864803"/>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281</a:t>
            </a:fld>
            <a:endParaRPr lang="en-US"/>
          </a:p>
        </p:txBody>
      </p:sp>
    </p:spTree>
    <p:extLst>
      <p:ext uri="{BB962C8B-B14F-4D97-AF65-F5344CB8AC3E}">
        <p14:creationId xmlns:p14="http://schemas.microsoft.com/office/powerpoint/2010/main" val="4138854245"/>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282</a:t>
            </a:fld>
            <a:endParaRPr lang="en-US"/>
          </a:p>
        </p:txBody>
      </p:sp>
    </p:spTree>
    <p:extLst>
      <p:ext uri="{BB962C8B-B14F-4D97-AF65-F5344CB8AC3E}">
        <p14:creationId xmlns:p14="http://schemas.microsoft.com/office/powerpoint/2010/main" val="2805619308"/>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283</a:t>
            </a:fld>
            <a:endParaRPr lang="en-US"/>
          </a:p>
        </p:txBody>
      </p:sp>
    </p:spTree>
    <p:extLst>
      <p:ext uri="{BB962C8B-B14F-4D97-AF65-F5344CB8AC3E}">
        <p14:creationId xmlns:p14="http://schemas.microsoft.com/office/powerpoint/2010/main" val="3132920855"/>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284</a:t>
            </a:fld>
            <a:endParaRPr lang="en-US"/>
          </a:p>
        </p:txBody>
      </p:sp>
    </p:spTree>
    <p:extLst>
      <p:ext uri="{BB962C8B-B14F-4D97-AF65-F5344CB8AC3E}">
        <p14:creationId xmlns:p14="http://schemas.microsoft.com/office/powerpoint/2010/main" val="1227465526"/>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285</a:t>
            </a:fld>
            <a:endParaRPr lang="en-US"/>
          </a:p>
        </p:txBody>
      </p:sp>
    </p:spTree>
    <p:extLst>
      <p:ext uri="{BB962C8B-B14F-4D97-AF65-F5344CB8AC3E}">
        <p14:creationId xmlns:p14="http://schemas.microsoft.com/office/powerpoint/2010/main" val="1977683301"/>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286</a:t>
            </a:fld>
            <a:endParaRPr lang="en-US"/>
          </a:p>
        </p:txBody>
      </p:sp>
    </p:spTree>
    <p:extLst>
      <p:ext uri="{BB962C8B-B14F-4D97-AF65-F5344CB8AC3E}">
        <p14:creationId xmlns:p14="http://schemas.microsoft.com/office/powerpoint/2010/main" val="1917485447"/>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287</a:t>
            </a:fld>
            <a:endParaRPr lang="en-US"/>
          </a:p>
        </p:txBody>
      </p:sp>
    </p:spTree>
    <p:extLst>
      <p:ext uri="{BB962C8B-B14F-4D97-AF65-F5344CB8AC3E}">
        <p14:creationId xmlns:p14="http://schemas.microsoft.com/office/powerpoint/2010/main" val="2964831723"/>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288</a:t>
            </a:fld>
            <a:endParaRPr lang="en-US"/>
          </a:p>
        </p:txBody>
      </p:sp>
    </p:spTree>
    <p:extLst>
      <p:ext uri="{BB962C8B-B14F-4D97-AF65-F5344CB8AC3E}">
        <p14:creationId xmlns:p14="http://schemas.microsoft.com/office/powerpoint/2010/main" val="3217982369"/>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289</a:t>
            </a:fld>
            <a:endParaRPr lang="en-US"/>
          </a:p>
        </p:txBody>
      </p:sp>
    </p:spTree>
    <p:extLst>
      <p:ext uri="{BB962C8B-B14F-4D97-AF65-F5344CB8AC3E}">
        <p14:creationId xmlns:p14="http://schemas.microsoft.com/office/powerpoint/2010/main" val="995968428"/>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290</a:t>
            </a:fld>
            <a:endParaRPr lang="en-US"/>
          </a:p>
        </p:txBody>
      </p:sp>
    </p:spTree>
    <p:extLst>
      <p:ext uri="{BB962C8B-B14F-4D97-AF65-F5344CB8AC3E}">
        <p14:creationId xmlns:p14="http://schemas.microsoft.com/office/powerpoint/2010/main" val="4041669875"/>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291</a:t>
            </a:fld>
            <a:endParaRPr lang="en-US"/>
          </a:p>
        </p:txBody>
      </p:sp>
    </p:spTree>
    <p:extLst>
      <p:ext uri="{BB962C8B-B14F-4D97-AF65-F5344CB8AC3E}">
        <p14:creationId xmlns:p14="http://schemas.microsoft.com/office/powerpoint/2010/main" val="1932685136"/>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292</a:t>
            </a:fld>
            <a:endParaRPr lang="en-US"/>
          </a:p>
        </p:txBody>
      </p:sp>
    </p:spTree>
    <p:extLst>
      <p:ext uri="{BB962C8B-B14F-4D97-AF65-F5344CB8AC3E}">
        <p14:creationId xmlns:p14="http://schemas.microsoft.com/office/powerpoint/2010/main" val="779706984"/>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293</a:t>
            </a:fld>
            <a:endParaRPr lang="en-US"/>
          </a:p>
        </p:txBody>
      </p:sp>
    </p:spTree>
    <p:extLst>
      <p:ext uri="{BB962C8B-B14F-4D97-AF65-F5344CB8AC3E}">
        <p14:creationId xmlns:p14="http://schemas.microsoft.com/office/powerpoint/2010/main" val="902342676"/>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294</a:t>
            </a:fld>
            <a:endParaRPr lang="en-US"/>
          </a:p>
        </p:txBody>
      </p:sp>
    </p:spTree>
    <p:extLst>
      <p:ext uri="{BB962C8B-B14F-4D97-AF65-F5344CB8AC3E}">
        <p14:creationId xmlns:p14="http://schemas.microsoft.com/office/powerpoint/2010/main" val="3721659525"/>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295</a:t>
            </a:fld>
            <a:endParaRPr lang="en-US"/>
          </a:p>
        </p:txBody>
      </p:sp>
    </p:spTree>
    <p:extLst>
      <p:ext uri="{BB962C8B-B14F-4D97-AF65-F5344CB8AC3E}">
        <p14:creationId xmlns:p14="http://schemas.microsoft.com/office/powerpoint/2010/main" val="3828876386"/>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9312DC-84F5-408B-947F-EAE8AD61D853}" type="slidenum">
              <a:rPr lang="en-US" smtClean="0"/>
              <a:t>296</a:t>
            </a:fld>
            <a:endParaRPr lang="en-US"/>
          </a:p>
        </p:txBody>
      </p:sp>
    </p:spTree>
    <p:extLst>
      <p:ext uri="{BB962C8B-B14F-4D97-AF65-F5344CB8AC3E}">
        <p14:creationId xmlns:p14="http://schemas.microsoft.com/office/powerpoint/2010/main" val="503873355"/>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6A81-A467-4201-873B-8A1DFC5ED0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7792171"/>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298</a:t>
            </a:fld>
            <a:endParaRPr lang="en-US"/>
          </a:p>
        </p:txBody>
      </p:sp>
    </p:spTree>
    <p:extLst>
      <p:ext uri="{BB962C8B-B14F-4D97-AF65-F5344CB8AC3E}">
        <p14:creationId xmlns:p14="http://schemas.microsoft.com/office/powerpoint/2010/main" val="1655864803"/>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299</a:t>
            </a:fld>
            <a:endParaRPr lang="en-US"/>
          </a:p>
        </p:txBody>
      </p:sp>
    </p:spTree>
    <p:extLst>
      <p:ext uri="{BB962C8B-B14F-4D97-AF65-F5344CB8AC3E}">
        <p14:creationId xmlns:p14="http://schemas.microsoft.com/office/powerpoint/2010/main" val="4138854245"/>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300</a:t>
            </a:fld>
            <a:endParaRPr lang="en-US"/>
          </a:p>
        </p:txBody>
      </p:sp>
    </p:spTree>
    <p:extLst>
      <p:ext uri="{BB962C8B-B14F-4D97-AF65-F5344CB8AC3E}">
        <p14:creationId xmlns:p14="http://schemas.microsoft.com/office/powerpoint/2010/main" val="3342013531"/>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301</a:t>
            </a:fld>
            <a:endParaRPr lang="en-US"/>
          </a:p>
        </p:txBody>
      </p:sp>
    </p:spTree>
    <p:extLst>
      <p:ext uri="{BB962C8B-B14F-4D97-AF65-F5344CB8AC3E}">
        <p14:creationId xmlns:p14="http://schemas.microsoft.com/office/powerpoint/2010/main" val="2843929319"/>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302</a:t>
            </a:fld>
            <a:endParaRPr lang="en-US"/>
          </a:p>
        </p:txBody>
      </p:sp>
    </p:spTree>
    <p:extLst>
      <p:ext uri="{BB962C8B-B14F-4D97-AF65-F5344CB8AC3E}">
        <p14:creationId xmlns:p14="http://schemas.microsoft.com/office/powerpoint/2010/main" val="4185720616"/>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303</a:t>
            </a:fld>
            <a:endParaRPr lang="en-US"/>
          </a:p>
        </p:txBody>
      </p:sp>
    </p:spTree>
    <p:extLst>
      <p:ext uri="{BB962C8B-B14F-4D97-AF65-F5344CB8AC3E}">
        <p14:creationId xmlns:p14="http://schemas.microsoft.com/office/powerpoint/2010/main" val="3732385045"/>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304</a:t>
            </a:fld>
            <a:endParaRPr lang="en-US"/>
          </a:p>
        </p:txBody>
      </p:sp>
    </p:spTree>
    <p:extLst>
      <p:ext uri="{BB962C8B-B14F-4D97-AF65-F5344CB8AC3E}">
        <p14:creationId xmlns:p14="http://schemas.microsoft.com/office/powerpoint/2010/main" val="36997967"/>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5B316-093B-5826-7A57-0A5DCC0F0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00D24-4831-2F18-6F64-40CFB3A6C6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E63F60-FA15-632D-3A37-F726F689B4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402C3E-F625-60DA-AB53-BE97E2D4166A}"/>
              </a:ext>
            </a:extLst>
          </p:cNvPr>
          <p:cNvSpPr>
            <a:spLocks noGrp="1"/>
          </p:cNvSpPr>
          <p:nvPr>
            <p:ph type="sldNum" sz="quarter" idx="10"/>
          </p:nvPr>
        </p:nvSpPr>
        <p:spPr/>
        <p:txBody>
          <a:bodyPr/>
          <a:lstStyle/>
          <a:p>
            <a:fld id="{9506C930-0C39-C14E-9A81-5D25950FD497}" type="slidenum">
              <a:rPr lang="en-US" smtClean="0"/>
              <a:t>305</a:t>
            </a:fld>
            <a:endParaRPr lang="en-US"/>
          </a:p>
        </p:txBody>
      </p:sp>
    </p:spTree>
    <p:extLst>
      <p:ext uri="{BB962C8B-B14F-4D97-AF65-F5344CB8AC3E}">
        <p14:creationId xmlns:p14="http://schemas.microsoft.com/office/powerpoint/2010/main" val="384832406"/>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F6E00-9DBE-0DCA-26AE-A27C336367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236FBC-093B-924A-9CC8-B4C3F8A0BA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D4AFDD-634C-E12F-4571-24794F329A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3237362-7244-5F76-7608-06672AA4B3FA}"/>
              </a:ext>
            </a:extLst>
          </p:cNvPr>
          <p:cNvSpPr>
            <a:spLocks noGrp="1"/>
          </p:cNvSpPr>
          <p:nvPr>
            <p:ph type="sldNum" sz="quarter" idx="10"/>
          </p:nvPr>
        </p:nvSpPr>
        <p:spPr/>
        <p:txBody>
          <a:bodyPr/>
          <a:lstStyle/>
          <a:p>
            <a:fld id="{9506C930-0C39-C14E-9A81-5D25950FD497}" type="slidenum">
              <a:rPr lang="en-US" smtClean="0"/>
              <a:t>306</a:t>
            </a:fld>
            <a:endParaRPr lang="en-US"/>
          </a:p>
        </p:txBody>
      </p:sp>
    </p:spTree>
    <p:extLst>
      <p:ext uri="{BB962C8B-B14F-4D97-AF65-F5344CB8AC3E}">
        <p14:creationId xmlns:p14="http://schemas.microsoft.com/office/powerpoint/2010/main" val="2868833430"/>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307</a:t>
            </a:fld>
            <a:endParaRPr lang="en-US"/>
          </a:p>
        </p:txBody>
      </p:sp>
    </p:spTree>
    <p:extLst>
      <p:ext uri="{BB962C8B-B14F-4D97-AF65-F5344CB8AC3E}">
        <p14:creationId xmlns:p14="http://schemas.microsoft.com/office/powerpoint/2010/main" val="2747933945"/>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308</a:t>
            </a:fld>
            <a:endParaRPr lang="en-US"/>
          </a:p>
        </p:txBody>
      </p:sp>
    </p:spTree>
    <p:extLst>
      <p:ext uri="{BB962C8B-B14F-4D97-AF65-F5344CB8AC3E}">
        <p14:creationId xmlns:p14="http://schemas.microsoft.com/office/powerpoint/2010/main" val="432455807"/>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309</a:t>
            </a:fld>
            <a:endParaRPr lang="en-US"/>
          </a:p>
        </p:txBody>
      </p:sp>
    </p:spTree>
    <p:extLst>
      <p:ext uri="{BB962C8B-B14F-4D97-AF65-F5344CB8AC3E}">
        <p14:creationId xmlns:p14="http://schemas.microsoft.com/office/powerpoint/2010/main" val="141943283"/>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C77DF-A5E2-F624-F1F9-6321D186C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F899AE-7C36-E23F-15E2-2652173E78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EE3E2-82C2-4E83-868B-10A90BDFC1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E9D3A2-48AA-46FD-2768-62ABDB265E3A}"/>
              </a:ext>
            </a:extLst>
          </p:cNvPr>
          <p:cNvSpPr>
            <a:spLocks noGrp="1"/>
          </p:cNvSpPr>
          <p:nvPr>
            <p:ph type="sldNum" sz="quarter" idx="10"/>
          </p:nvPr>
        </p:nvSpPr>
        <p:spPr/>
        <p:txBody>
          <a:bodyPr/>
          <a:lstStyle/>
          <a:p>
            <a:fld id="{9506C930-0C39-C14E-9A81-5D25950FD497}" type="slidenum">
              <a:rPr lang="en-US" smtClean="0"/>
              <a:t>310</a:t>
            </a:fld>
            <a:endParaRPr lang="en-US"/>
          </a:p>
        </p:txBody>
      </p:sp>
    </p:spTree>
    <p:extLst>
      <p:ext uri="{BB962C8B-B14F-4D97-AF65-F5344CB8AC3E}">
        <p14:creationId xmlns:p14="http://schemas.microsoft.com/office/powerpoint/2010/main" val="1959869842"/>
      </p:ext>
    </p:extLst>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311</a:t>
            </a:fld>
            <a:endParaRPr lang="en-US"/>
          </a:p>
        </p:txBody>
      </p:sp>
    </p:spTree>
    <p:extLst>
      <p:ext uri="{BB962C8B-B14F-4D97-AF65-F5344CB8AC3E}">
        <p14:creationId xmlns:p14="http://schemas.microsoft.com/office/powerpoint/2010/main" val="3172362370"/>
      </p:ext>
    </p:extLst>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312</a:t>
            </a:fld>
            <a:endParaRPr lang="en-US"/>
          </a:p>
        </p:txBody>
      </p:sp>
    </p:spTree>
    <p:extLst>
      <p:ext uri="{BB962C8B-B14F-4D97-AF65-F5344CB8AC3E}">
        <p14:creationId xmlns:p14="http://schemas.microsoft.com/office/powerpoint/2010/main" val="3543040656"/>
      </p:ext>
    </p:extLst>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313</a:t>
            </a:fld>
            <a:endParaRPr lang="en-US"/>
          </a:p>
        </p:txBody>
      </p:sp>
    </p:spTree>
    <p:extLst>
      <p:ext uri="{BB962C8B-B14F-4D97-AF65-F5344CB8AC3E}">
        <p14:creationId xmlns:p14="http://schemas.microsoft.com/office/powerpoint/2010/main" val="3301500571"/>
      </p:ext>
    </p:extLst>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314</a:t>
            </a:fld>
            <a:endParaRPr lang="en-US"/>
          </a:p>
        </p:txBody>
      </p:sp>
    </p:spTree>
    <p:extLst>
      <p:ext uri="{BB962C8B-B14F-4D97-AF65-F5344CB8AC3E}">
        <p14:creationId xmlns:p14="http://schemas.microsoft.com/office/powerpoint/2010/main" val="1873021994"/>
      </p:ext>
    </p:extLst>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315</a:t>
            </a:fld>
            <a:endParaRPr lang="en-US"/>
          </a:p>
        </p:txBody>
      </p:sp>
    </p:spTree>
    <p:extLst>
      <p:ext uri="{BB962C8B-B14F-4D97-AF65-F5344CB8AC3E}">
        <p14:creationId xmlns:p14="http://schemas.microsoft.com/office/powerpoint/2010/main" val="2334336723"/>
      </p:ext>
    </p:extLst>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316</a:t>
            </a:fld>
            <a:endParaRPr lang="en-US"/>
          </a:p>
        </p:txBody>
      </p:sp>
    </p:spTree>
    <p:extLst>
      <p:ext uri="{BB962C8B-B14F-4D97-AF65-F5344CB8AC3E}">
        <p14:creationId xmlns:p14="http://schemas.microsoft.com/office/powerpoint/2010/main" val="1260893570"/>
      </p:ext>
    </p:extLst>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317</a:t>
            </a:fld>
            <a:endParaRPr lang="en-US"/>
          </a:p>
        </p:txBody>
      </p:sp>
    </p:spTree>
    <p:extLst>
      <p:ext uri="{BB962C8B-B14F-4D97-AF65-F5344CB8AC3E}">
        <p14:creationId xmlns:p14="http://schemas.microsoft.com/office/powerpoint/2010/main" val="637342438"/>
      </p:ext>
    </p:extLst>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318</a:t>
            </a:fld>
            <a:endParaRPr lang="en-US"/>
          </a:p>
        </p:txBody>
      </p:sp>
    </p:spTree>
    <p:extLst>
      <p:ext uri="{BB962C8B-B14F-4D97-AF65-F5344CB8AC3E}">
        <p14:creationId xmlns:p14="http://schemas.microsoft.com/office/powerpoint/2010/main" val="1318818542"/>
      </p:ext>
    </p:extLst>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319</a:t>
            </a:fld>
            <a:endParaRPr lang="en-US"/>
          </a:p>
        </p:txBody>
      </p:sp>
    </p:spTree>
    <p:extLst>
      <p:ext uri="{BB962C8B-B14F-4D97-AF65-F5344CB8AC3E}">
        <p14:creationId xmlns:p14="http://schemas.microsoft.com/office/powerpoint/2010/main" val="3702814562"/>
      </p:ext>
    </p:extLst>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320</a:t>
            </a:fld>
            <a:endParaRPr lang="en-US"/>
          </a:p>
        </p:txBody>
      </p:sp>
    </p:spTree>
    <p:extLst>
      <p:ext uri="{BB962C8B-B14F-4D97-AF65-F5344CB8AC3E}">
        <p14:creationId xmlns:p14="http://schemas.microsoft.com/office/powerpoint/2010/main" val="459429909"/>
      </p:ext>
    </p:extLst>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906A81-A467-4201-873B-8A1DFC5ED0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8368137"/>
      </p:ext>
    </p:extLst>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322</a:t>
            </a:fld>
            <a:endParaRPr lang="en-US"/>
          </a:p>
        </p:txBody>
      </p:sp>
    </p:spTree>
    <p:extLst>
      <p:ext uri="{BB962C8B-B14F-4D97-AF65-F5344CB8AC3E}">
        <p14:creationId xmlns:p14="http://schemas.microsoft.com/office/powerpoint/2010/main" val="1463913051"/>
      </p:ext>
    </p:extLst>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323</a:t>
            </a:fld>
            <a:endParaRPr lang="en-US"/>
          </a:p>
        </p:txBody>
      </p:sp>
    </p:spTree>
    <p:extLst>
      <p:ext uri="{BB962C8B-B14F-4D97-AF65-F5344CB8AC3E}">
        <p14:creationId xmlns:p14="http://schemas.microsoft.com/office/powerpoint/2010/main" val="2013263745"/>
      </p:ext>
    </p:extLst>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324</a:t>
            </a:fld>
            <a:endParaRPr lang="en-US"/>
          </a:p>
        </p:txBody>
      </p:sp>
    </p:spTree>
    <p:extLst>
      <p:ext uri="{BB962C8B-B14F-4D97-AF65-F5344CB8AC3E}">
        <p14:creationId xmlns:p14="http://schemas.microsoft.com/office/powerpoint/2010/main" val="2895301196"/>
      </p:ext>
    </p:extLst>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325</a:t>
            </a:fld>
            <a:endParaRPr lang="en-US"/>
          </a:p>
        </p:txBody>
      </p:sp>
    </p:spTree>
    <p:extLst>
      <p:ext uri="{BB962C8B-B14F-4D97-AF65-F5344CB8AC3E}">
        <p14:creationId xmlns:p14="http://schemas.microsoft.com/office/powerpoint/2010/main" val="2373402114"/>
      </p:ext>
    </p:extLst>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326</a:t>
            </a:fld>
            <a:endParaRPr lang="en-US"/>
          </a:p>
        </p:txBody>
      </p:sp>
    </p:spTree>
    <p:extLst>
      <p:ext uri="{BB962C8B-B14F-4D97-AF65-F5344CB8AC3E}">
        <p14:creationId xmlns:p14="http://schemas.microsoft.com/office/powerpoint/2010/main" val="840782896"/>
      </p:ext>
    </p:extLst>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327</a:t>
            </a:fld>
            <a:endParaRPr lang="en-US"/>
          </a:p>
        </p:txBody>
      </p:sp>
    </p:spTree>
    <p:extLst>
      <p:ext uri="{BB962C8B-B14F-4D97-AF65-F5344CB8AC3E}">
        <p14:creationId xmlns:p14="http://schemas.microsoft.com/office/powerpoint/2010/main" val="3868335"/>
      </p:ext>
    </p:extLst>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328</a:t>
            </a:fld>
            <a:endParaRPr lang="en-US"/>
          </a:p>
        </p:txBody>
      </p:sp>
    </p:spTree>
    <p:extLst>
      <p:ext uri="{BB962C8B-B14F-4D97-AF65-F5344CB8AC3E}">
        <p14:creationId xmlns:p14="http://schemas.microsoft.com/office/powerpoint/2010/main" val="3451054821"/>
      </p:ext>
    </p:extLst>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331</a:t>
            </a:fld>
            <a:endParaRPr lang="en-US"/>
          </a:p>
        </p:txBody>
      </p:sp>
    </p:spTree>
    <p:extLst>
      <p:ext uri="{BB962C8B-B14F-4D97-AF65-F5344CB8AC3E}">
        <p14:creationId xmlns:p14="http://schemas.microsoft.com/office/powerpoint/2010/main" val="1318818542"/>
      </p:ext>
    </p:extLst>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332</a:t>
            </a:fld>
            <a:endParaRPr lang="en-US"/>
          </a:p>
        </p:txBody>
      </p:sp>
    </p:spTree>
    <p:extLst>
      <p:ext uri="{BB962C8B-B14F-4D97-AF65-F5344CB8AC3E}">
        <p14:creationId xmlns:p14="http://schemas.microsoft.com/office/powerpoint/2010/main" val="1374438680"/>
      </p:ext>
    </p:extLst>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06C930-0C39-C14E-9A81-5D25950FD497}" type="slidenum">
              <a:rPr lang="en-US" smtClean="0"/>
              <a:t>333</a:t>
            </a:fld>
            <a:endParaRPr lang="en-US"/>
          </a:p>
        </p:txBody>
      </p:sp>
    </p:spTree>
    <p:extLst>
      <p:ext uri="{BB962C8B-B14F-4D97-AF65-F5344CB8AC3E}">
        <p14:creationId xmlns:p14="http://schemas.microsoft.com/office/powerpoint/2010/main" val="33201745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0.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0.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age - Gradient">
    <p:bg>
      <p:bgPr>
        <a:solidFill>
          <a:srgbClr val="113C5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C7C30E-D304-7742-A362-367DDA60EADE}"/>
              </a:ext>
            </a:extLst>
          </p:cNvPr>
          <p:cNvSpPr/>
          <p:nvPr userDrawn="1"/>
        </p:nvSpPr>
        <p:spPr>
          <a:xfrm>
            <a:off x="0" y="5500688"/>
            <a:ext cx="1224298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noFill/>
            </a:endParaRPr>
          </a:p>
        </p:txBody>
      </p:sp>
      <p:sp>
        <p:nvSpPr>
          <p:cNvPr id="7" name="Subtitle 2"/>
          <p:cNvSpPr>
            <a:spLocks noGrp="1"/>
          </p:cNvSpPr>
          <p:nvPr>
            <p:ph type="subTitle" idx="1"/>
          </p:nvPr>
        </p:nvSpPr>
        <p:spPr>
          <a:xfrm>
            <a:off x="641779" y="2667004"/>
            <a:ext cx="10972800" cy="704851"/>
          </a:xfrm>
          <a:prstGeom prst="rect">
            <a:avLst/>
          </a:prstGeom>
        </p:spPr>
        <p:txBody>
          <a:bodyPr vert="horz"/>
          <a:lstStyle>
            <a:lvl1pPr marL="0" indent="0" algn="l">
              <a:buNone/>
              <a:defRPr sz="2800" b="0" i="0">
                <a:solidFill>
                  <a:schemeClr val="bg1">
                    <a:lumMod val="95000"/>
                  </a:schemeClr>
                </a:solidFill>
                <a:latin typeface="Cambria" panose="02040503050406030204" pitchFamily="18" charset="0"/>
                <a:cs typeface="Arial"/>
              </a:defRPr>
            </a:lvl1pPr>
            <a:lvl2pPr marL="609495" indent="0" algn="ctr">
              <a:buNone/>
              <a:defRPr/>
            </a:lvl2pPr>
            <a:lvl3pPr marL="1218992" indent="0" algn="ctr">
              <a:buNone/>
              <a:defRPr/>
            </a:lvl3pPr>
            <a:lvl4pPr marL="1828488" indent="0" algn="ctr">
              <a:buNone/>
              <a:defRPr/>
            </a:lvl4pPr>
            <a:lvl5pPr marL="2437986" indent="0" algn="ctr">
              <a:buNone/>
              <a:defRPr/>
            </a:lvl5pPr>
            <a:lvl6pPr marL="3047480" indent="0" algn="ctr">
              <a:buNone/>
              <a:defRPr/>
            </a:lvl6pPr>
            <a:lvl7pPr marL="3656975" indent="0" algn="ctr">
              <a:buNone/>
              <a:defRPr/>
            </a:lvl7pPr>
            <a:lvl8pPr marL="4266471" indent="0" algn="ctr">
              <a:buNone/>
              <a:defRPr/>
            </a:lvl8pPr>
            <a:lvl9pPr marL="4875967" indent="0" algn="ctr">
              <a:buNone/>
              <a:defRPr/>
            </a:lvl9pPr>
          </a:lstStyle>
          <a:p>
            <a:r>
              <a:rPr lang="en-US"/>
              <a:t>Click to edit Master subtitle style</a:t>
            </a:r>
          </a:p>
        </p:txBody>
      </p:sp>
      <p:sp>
        <p:nvSpPr>
          <p:cNvPr id="8" name="Content Placeholder 10"/>
          <p:cNvSpPr>
            <a:spLocks noGrp="1"/>
          </p:cNvSpPr>
          <p:nvPr>
            <p:ph sz="quarter" idx="10" hasCustomPrompt="1"/>
          </p:nvPr>
        </p:nvSpPr>
        <p:spPr>
          <a:xfrm>
            <a:off x="2252865" y="4790092"/>
            <a:ext cx="9361715" cy="596678"/>
          </a:xfrm>
          <a:prstGeom prst="rect">
            <a:avLst/>
          </a:prstGeom>
        </p:spPr>
        <p:txBody>
          <a:bodyPr vert="horz"/>
          <a:lstStyle>
            <a:lvl1pPr marL="0" indent="0" algn="r">
              <a:buNone/>
              <a:defRPr sz="2400" i="1">
                <a:solidFill>
                  <a:srgbClr val="FFFFFF"/>
                </a:solidFill>
                <a:latin typeface="Cambria" panose="02040503050406030204" pitchFamily="18" charset="0"/>
                <a:cs typeface="Arial"/>
              </a:defRPr>
            </a:lvl1pPr>
            <a:lvl2pPr algn="r">
              <a:defRPr sz="4799">
                <a:latin typeface="Arial"/>
                <a:cs typeface="Arial"/>
              </a:defRPr>
            </a:lvl2pPr>
            <a:lvl3pPr algn="r">
              <a:defRPr sz="4799">
                <a:latin typeface="Arial"/>
                <a:cs typeface="Arial"/>
              </a:defRPr>
            </a:lvl3pPr>
            <a:lvl4pPr algn="r">
              <a:defRPr sz="4799">
                <a:latin typeface="Arial"/>
                <a:cs typeface="Arial"/>
              </a:defRPr>
            </a:lvl4pPr>
            <a:lvl5pPr algn="r">
              <a:defRPr sz="4799">
                <a:latin typeface="Arial"/>
                <a:cs typeface="Arial"/>
              </a:defRPr>
            </a:lvl5pPr>
          </a:lstStyle>
          <a:p>
            <a:pPr lvl="0"/>
            <a:r>
              <a:rPr lang="en-US"/>
              <a:t>MM/DD/YYYY</a:t>
            </a:r>
          </a:p>
        </p:txBody>
      </p:sp>
      <p:sp>
        <p:nvSpPr>
          <p:cNvPr id="13" name="Title 12"/>
          <p:cNvSpPr>
            <a:spLocks noGrp="1"/>
          </p:cNvSpPr>
          <p:nvPr>
            <p:ph type="title"/>
          </p:nvPr>
        </p:nvSpPr>
        <p:spPr>
          <a:xfrm>
            <a:off x="641779" y="457202"/>
            <a:ext cx="10972800" cy="1881597"/>
          </a:xfrm>
          <a:prstGeom prst="rect">
            <a:avLst/>
          </a:prstGeom>
        </p:spPr>
        <p:txBody>
          <a:bodyPr vert="horz"/>
          <a:lstStyle>
            <a:lvl1pPr algn="l">
              <a:defRPr sz="6000" b="1" i="0">
                <a:solidFill>
                  <a:schemeClr val="bg1">
                    <a:lumMod val="95000"/>
                  </a:schemeClr>
                </a:solidFill>
                <a:latin typeface="Oswald" pitchFamily="2" charset="77"/>
                <a:cs typeface="Arial"/>
              </a:defRPr>
            </a:lvl1pPr>
          </a:lstStyle>
          <a:p>
            <a:r>
              <a:rPr lang="en-US"/>
              <a:t>Click to edit Master title style</a:t>
            </a:r>
          </a:p>
        </p:txBody>
      </p:sp>
      <p:sp>
        <p:nvSpPr>
          <p:cNvPr id="2" name="Rectangle 1">
            <a:extLst>
              <a:ext uri="{FF2B5EF4-FFF2-40B4-BE49-F238E27FC236}">
                <a16:creationId xmlns:a16="http://schemas.microsoft.com/office/drawing/2014/main" id="{5C1DC299-7497-5145-82BD-20C48AB07BB1}"/>
              </a:ext>
            </a:extLst>
          </p:cNvPr>
          <p:cNvSpPr/>
          <p:nvPr userDrawn="1"/>
        </p:nvSpPr>
        <p:spPr>
          <a:xfrm>
            <a:off x="300447" y="5982789"/>
            <a:ext cx="2690948" cy="66684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800"/>
          </a:p>
        </p:txBody>
      </p:sp>
      <p:pic>
        <p:nvPicPr>
          <p:cNvPr id="10" name="Picture 9">
            <a:extLst>
              <a:ext uri="{FF2B5EF4-FFF2-40B4-BE49-F238E27FC236}">
                <a16:creationId xmlns:a16="http://schemas.microsoft.com/office/drawing/2014/main" id="{1008B5A6-FD7B-A642-AA78-C3E565A1811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144" r="33090" b="1"/>
          <a:stretch/>
        </p:blipFill>
        <p:spPr>
          <a:xfrm>
            <a:off x="8215700" y="5868871"/>
            <a:ext cx="3398879" cy="606117"/>
          </a:xfrm>
          <a:prstGeom prst="rect">
            <a:avLst/>
          </a:prstGeom>
        </p:spPr>
      </p:pic>
    </p:spTree>
    <p:extLst>
      <p:ext uri="{BB962C8B-B14F-4D97-AF65-F5344CB8AC3E}">
        <p14:creationId xmlns:p14="http://schemas.microsoft.com/office/powerpoint/2010/main" val="2681150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Divider -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0828" y="1918506"/>
            <a:ext cx="10366861" cy="2054670"/>
          </a:xfrm>
        </p:spPr>
        <p:txBody>
          <a:bodyPr/>
          <a:lstStyle>
            <a:lvl1pPr>
              <a:defRPr sz="6000" baseline="0">
                <a:solidFill>
                  <a:schemeClr val="tx1"/>
                </a:solidFill>
              </a:defRPr>
            </a:lvl1pPr>
          </a:lstStyle>
          <a:p>
            <a:r>
              <a:rPr lang="en-US"/>
              <a:t>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pic>
        <p:nvPicPr>
          <p:cNvPr id="6" name="Graphic 5">
            <a:extLst>
              <a:ext uri="{FF2B5EF4-FFF2-40B4-BE49-F238E27FC236}">
                <a16:creationId xmlns:a16="http://schemas.microsoft.com/office/drawing/2014/main" id="{8FBFD588-EF7E-FE4F-9A0F-B0593CFFF1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8" name="Slide Number Placeholder 5">
            <a:extLst>
              <a:ext uri="{FF2B5EF4-FFF2-40B4-BE49-F238E27FC236}">
                <a16:creationId xmlns:a16="http://schemas.microsoft.com/office/drawing/2014/main" id="{11FCD031-E1A7-D142-B0AF-3B0DFBB82CAB}"/>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2620862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Divider with Subtitle - Gradient">
    <p:bg>
      <p:bgPr>
        <a:solidFill>
          <a:srgbClr val="113C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bg2"/>
                </a:solidFill>
              </a:defRPr>
            </a:lvl1pPr>
          </a:lstStyle>
          <a:p>
            <a:r>
              <a:rPr lang="en-US"/>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bg2"/>
                </a:solidFill>
                <a:latin typeface="Cambria" panose="02040503050406030204" pitchFamily="18" charset="0"/>
              </a:defRPr>
            </a:lvl1pPr>
          </a:lstStyle>
          <a:p>
            <a:pPr lvl="0"/>
            <a:r>
              <a:rPr lang="en-US"/>
              <a:t>Subtitle if needed Cambria 18pt font lorem ipsum</a:t>
            </a:r>
          </a:p>
        </p:txBody>
      </p:sp>
      <p:sp>
        <p:nvSpPr>
          <p:cNvPr id="14" name="Slide Number Placeholder 5">
            <a:extLst>
              <a:ext uri="{FF2B5EF4-FFF2-40B4-BE49-F238E27FC236}">
                <a16:creationId xmlns:a16="http://schemas.microsoft.com/office/drawing/2014/main" id="{5EEBD4C3-9687-3148-9835-CB92EF3855B4}"/>
              </a:ext>
            </a:extLst>
          </p:cNvPr>
          <p:cNvSpPr>
            <a:spLocks noGrp="1"/>
          </p:cNvSpPr>
          <p:nvPr>
            <p:ph type="sldNum" sz="quarter" idx="4"/>
          </p:nvPr>
        </p:nvSpPr>
        <p:spPr>
          <a:xfrm>
            <a:off x="11487151" y="6301231"/>
            <a:ext cx="540140" cy="428181"/>
          </a:xfrm>
          <a:prstGeom prst="rect">
            <a:avLst/>
          </a:prstGeom>
        </p:spPr>
        <p:txBody>
          <a:bodyPr vert="horz" lIns="0" tIns="0" rIns="91440" bIns="45720" rtlCol="0" anchor="t" anchorCtr="0"/>
          <a:lstStyle>
            <a:lvl1pPr algn="l">
              <a:defRPr sz="1600" b="0" i="0">
                <a:solidFill>
                  <a:schemeClr val="bg1"/>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pic>
        <p:nvPicPr>
          <p:cNvPr id="10" name="Graphic 9">
            <a:extLst>
              <a:ext uri="{FF2B5EF4-FFF2-40B4-BE49-F238E27FC236}">
                <a16:creationId xmlns:a16="http://schemas.microsoft.com/office/drawing/2014/main" id="{C82FC6A4-10B3-BC41-B154-89E35DD254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421946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Divider with Subtitle - Gradi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tx1"/>
                </a:solidFill>
              </a:defRPr>
            </a:lvl1pPr>
          </a:lstStyle>
          <a:p>
            <a:r>
              <a:rPr lang="en-US"/>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tx1"/>
                </a:solidFill>
                <a:latin typeface="Cambria" panose="02040503050406030204" pitchFamily="18" charset="0"/>
              </a:defRPr>
            </a:lvl1pPr>
          </a:lstStyle>
          <a:p>
            <a:pPr lvl="0"/>
            <a:r>
              <a:rPr lang="en-US"/>
              <a:t>Subtitle if needed Cambria 18pt font lorem ipsum</a:t>
            </a:r>
          </a:p>
        </p:txBody>
      </p:sp>
      <p:pic>
        <p:nvPicPr>
          <p:cNvPr id="8" name="Graphic 7">
            <a:extLst>
              <a:ext uri="{FF2B5EF4-FFF2-40B4-BE49-F238E27FC236}">
                <a16:creationId xmlns:a16="http://schemas.microsoft.com/office/drawing/2014/main" id="{F79C3A6F-13CB-A94E-A957-F08735F09C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0" name="Slide Number Placeholder 5">
            <a:extLst>
              <a:ext uri="{FF2B5EF4-FFF2-40B4-BE49-F238E27FC236}">
                <a16:creationId xmlns:a16="http://schemas.microsoft.com/office/drawing/2014/main" id="{5B0C05F0-E967-F84E-89BB-F5BF21AD7C08}"/>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3189283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sz="1200">
                <a:solidFill>
                  <a:schemeClr val="bg2"/>
                </a:solidFill>
              </a:defRPr>
            </a:lvl1pPr>
          </a:lstStyle>
          <a:p>
            <a:fld id="{234755BD-B4AC-9044-BCE4-27904766F8BB}" type="slidenum">
              <a:rPr lang="en-US" smtClean="0"/>
              <a:pPr/>
              <a:t>‹#›</a:t>
            </a:fld>
            <a:endParaRPr lang="en-US"/>
          </a:p>
        </p:txBody>
      </p: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7" name="Graphic 6">
            <a:extLst>
              <a:ext uri="{FF2B5EF4-FFF2-40B4-BE49-F238E27FC236}">
                <a16:creationId xmlns:a16="http://schemas.microsoft.com/office/drawing/2014/main" id="{C494697A-99C0-9042-A2C2-54CAB646FD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072420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 uri="{C183D7F6-B498-43B3-948B-1728B52AA6E4}">
                <adec:decorative xmlns:adec="http://schemas.microsoft.com/office/drawing/2017/decorative" val="1"/>
              </a:ext>
            </a:extLst>
          </p:cNvPr>
          <p:cNvCxnSpPr>
            <a:cxnSpLocks/>
          </p:cNvCxnSpPr>
          <p:nvPr userDrawn="1"/>
        </p:nvCxnSpPr>
        <p:spPr>
          <a:xfrm>
            <a:off x="762651" y="1447796"/>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778101" y="537764"/>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7" name="Graphic 6">
            <a:extLst>
              <a:ext uri="{FF2B5EF4-FFF2-40B4-BE49-F238E27FC236}">
                <a16:creationId xmlns:a16="http://schemas.microsoft.com/office/drawing/2014/main" id="{495AEA99-2F8A-3D47-8F3B-166A200086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5" name="Slide Number Placeholder 5">
            <a:extLst>
              <a:ext uri="{FF2B5EF4-FFF2-40B4-BE49-F238E27FC236}">
                <a16:creationId xmlns:a16="http://schemas.microsoft.com/office/drawing/2014/main" id="{CC9DC9BC-0E08-1A47-AB3C-D0D05F30B7A5}"/>
              </a:ext>
              <a:ext uri="{C183D7F6-B498-43B3-948B-1728B52AA6E4}">
                <adec:decorative xmlns:adec="http://schemas.microsoft.com/office/drawing/2017/decorative" val="1"/>
              </a:ext>
            </a:extLst>
          </p:cNvPr>
          <p:cNvSpPr>
            <a:spLocks noGrp="1"/>
          </p:cNvSpPr>
          <p:nvPr>
            <p:ph type="sldNum" sz="quarter" idx="4"/>
          </p:nvPr>
        </p:nvSpPr>
        <p:spPr>
          <a:xfrm>
            <a:off x="11444289" y="6301232"/>
            <a:ext cx="583002" cy="399606"/>
          </a:xfrm>
          <a:prstGeom prst="rect">
            <a:avLst/>
          </a:prstGeom>
        </p:spPr>
        <p:txBody>
          <a:bodyPr vert="horz" lIns="0" tIns="0" rIns="91440" bIns="45720" rtlCol="0" anchor="t" anchorCtr="0"/>
          <a:lstStyle>
            <a:lvl1pPr algn="l">
              <a:defRPr sz="1600" b="0" i="0">
                <a:solidFill>
                  <a:schemeClr val="tx1"/>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87183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lumns - Gradient">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bg2"/>
                </a:solidFill>
              </a:defRPr>
            </a:lvl1pPr>
          </a:lstStyle>
          <a:p>
            <a:r>
              <a:rPr lang="en-US"/>
              <a:t>Click to edit Master title style</a:t>
            </a:r>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 insert text here</a:t>
            </a:r>
          </a:p>
        </p:txBody>
      </p:sp>
    </p:spTree>
    <p:extLst>
      <p:ext uri="{BB962C8B-B14F-4D97-AF65-F5344CB8AC3E}">
        <p14:creationId xmlns:p14="http://schemas.microsoft.com/office/powerpoint/2010/main" val="4028217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wo Columns - Gradient">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 insert text here</a:t>
            </a:r>
          </a:p>
        </p:txBody>
      </p:sp>
      <p:sp>
        <p:nvSpPr>
          <p:cNvPr id="9" name="Slide Number Placeholder 5">
            <a:extLst>
              <a:ext uri="{FF2B5EF4-FFF2-40B4-BE49-F238E27FC236}">
                <a16:creationId xmlns:a16="http://schemas.microsoft.com/office/drawing/2014/main" id="{419F0F05-DD1D-5848-824C-96C9DAC1A5C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238362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s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bg2"/>
                </a:solidFill>
              </a:defRPr>
            </a:lvl1pPr>
          </a:lstStyle>
          <a:p>
            <a:r>
              <a:rPr lang="en-US"/>
              <a:t>Click to edit Master title style</a:t>
            </a:r>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27" name="Text Placeholder 2">
            <a:extLst>
              <a:ext uri="{FF2B5EF4-FFF2-40B4-BE49-F238E27FC236}">
                <a16:creationId xmlns:a16="http://schemas.microsoft.com/office/drawing/2014/main" id="{1F6D3F42-A01C-B640-A992-662012FCF362}"/>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0"/>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pic>
        <p:nvPicPr>
          <p:cNvPr id="11" name="Graphic 10">
            <a:extLst>
              <a:ext uri="{FF2B5EF4-FFF2-40B4-BE49-F238E27FC236}">
                <a16:creationId xmlns:a16="http://schemas.microsoft.com/office/drawing/2014/main" id="{F04C5847-9762-6D4F-B8E5-55059641BC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4" name="Text Placeholder 2">
            <a:extLst>
              <a:ext uri="{FF2B5EF4-FFF2-40B4-BE49-F238E27FC236}">
                <a16:creationId xmlns:a16="http://schemas.microsoft.com/office/drawing/2014/main" id="{4BFDAC0F-1026-8B4A-89B8-BD324C899B7A}"/>
              </a:ext>
            </a:extLst>
          </p:cNvPr>
          <p:cNvSpPr>
            <a:spLocks noGrp="1"/>
          </p:cNvSpPr>
          <p:nvPr>
            <p:ph type="body" sz="quarter" idx="22" hasCustomPrompt="1"/>
          </p:nvPr>
        </p:nvSpPr>
        <p:spPr>
          <a:xfrm>
            <a:off x="6668046" y="2491405"/>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15" name="Text Placeholder 2">
            <a:extLst>
              <a:ext uri="{FF2B5EF4-FFF2-40B4-BE49-F238E27FC236}">
                <a16:creationId xmlns:a16="http://schemas.microsoft.com/office/drawing/2014/main" id="{54FD9BA0-3B13-4B4F-9D53-F4C496EDB7AF}"/>
              </a:ext>
            </a:extLst>
          </p:cNvPr>
          <p:cNvSpPr>
            <a:spLocks noGrp="1"/>
          </p:cNvSpPr>
          <p:nvPr>
            <p:ph type="body" sz="quarter" idx="23" hasCustomPrompt="1"/>
          </p:nvPr>
        </p:nvSpPr>
        <p:spPr>
          <a:xfrm>
            <a:off x="897120" y="2491405"/>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603557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8" name="Text Placeholder 2">
            <a:extLst>
              <a:ext uri="{FF2B5EF4-FFF2-40B4-BE49-F238E27FC236}">
                <a16:creationId xmlns:a16="http://schemas.microsoft.com/office/drawing/2014/main" id="{A814D8B0-2A19-5541-83AE-74FAE6C78E3D}"/>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13" name="Text Placeholder 2">
            <a:extLst>
              <a:ext uri="{FF2B5EF4-FFF2-40B4-BE49-F238E27FC236}">
                <a16:creationId xmlns:a16="http://schemas.microsoft.com/office/drawing/2014/main" id="{31AE74F4-DA59-7042-B412-642B3764A5EA}"/>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0"/>
              </a:spcAft>
              <a:buClrTx/>
              <a:buSzTx/>
              <a:buFontTx/>
              <a:buNone/>
              <a:tabLst/>
              <a:defRPr sz="12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5" name="Text Placeholder 2">
            <a:extLst>
              <a:ext uri="{FF2B5EF4-FFF2-40B4-BE49-F238E27FC236}">
                <a16:creationId xmlns:a16="http://schemas.microsoft.com/office/drawing/2014/main" id="{81BC873E-68B0-E34B-972C-F7C956006D21}"/>
              </a:ext>
            </a:extLst>
          </p:cNvPr>
          <p:cNvSpPr>
            <a:spLocks noGrp="1"/>
          </p:cNvSpPr>
          <p:nvPr>
            <p:ph type="body" sz="quarter" idx="22" hasCustomPrompt="1"/>
          </p:nvPr>
        </p:nvSpPr>
        <p:spPr>
          <a:xfrm>
            <a:off x="6668046" y="2491405"/>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17" name="Text Placeholder 2">
            <a:extLst>
              <a:ext uri="{FF2B5EF4-FFF2-40B4-BE49-F238E27FC236}">
                <a16:creationId xmlns:a16="http://schemas.microsoft.com/office/drawing/2014/main" id="{E724D5EE-089A-9D41-9980-7788775F7343}"/>
              </a:ext>
            </a:extLst>
          </p:cNvPr>
          <p:cNvSpPr>
            <a:spLocks noGrp="1"/>
          </p:cNvSpPr>
          <p:nvPr>
            <p:ph type="body" sz="quarter" idx="23" hasCustomPrompt="1"/>
          </p:nvPr>
        </p:nvSpPr>
        <p:spPr>
          <a:xfrm>
            <a:off x="897120" y="2491405"/>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3939450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s - Solid">
    <p:bg>
      <p:bgPr>
        <a:solidFill>
          <a:srgbClr val="113C53"/>
        </a:solidFill>
        <a:effectLst/>
      </p:bgPr>
    </p:bg>
    <p:spTree>
      <p:nvGrpSpPr>
        <p:cNvPr id="1" name=""/>
        <p:cNvGrpSpPr/>
        <p:nvPr/>
      </p:nvGrpSpPr>
      <p:grpSpPr>
        <a:xfrm>
          <a:off x="0" y="0"/>
          <a:ext cx="0" cy="0"/>
          <a:chOff x="0" y="0"/>
          <a:chExt cx="0" cy="0"/>
        </a:xfrm>
      </p:grpSpPr>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6" name="Graphic 15">
            <a:extLst>
              <a:ext uri="{FF2B5EF4-FFF2-40B4-BE49-F238E27FC236}">
                <a16:creationId xmlns:a16="http://schemas.microsoft.com/office/drawing/2014/main" id="{6D419CEC-904E-984D-9595-79C2AE4811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7" name="Text Placeholder 2">
            <a:extLst>
              <a:ext uri="{FF2B5EF4-FFF2-40B4-BE49-F238E27FC236}">
                <a16:creationId xmlns:a16="http://schemas.microsoft.com/office/drawing/2014/main" id="{D4F3BDB6-042B-184D-B01B-3A6077A2A3DB}"/>
              </a:ext>
            </a:extLst>
          </p:cNvPr>
          <p:cNvSpPr>
            <a:spLocks noGrp="1"/>
          </p:cNvSpPr>
          <p:nvPr>
            <p:ph type="body" sz="quarter" idx="20" hasCustomPrompt="1"/>
          </p:nvPr>
        </p:nvSpPr>
        <p:spPr>
          <a:xfrm>
            <a:off x="897121"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8" name="Picture Placeholder 31">
            <a:extLst>
              <a:ext uri="{FF2B5EF4-FFF2-40B4-BE49-F238E27FC236}">
                <a16:creationId xmlns:a16="http://schemas.microsoft.com/office/drawing/2014/main" id="{41E7C9A6-EAA2-644F-97BC-C10800C456FF}"/>
              </a:ext>
            </a:extLst>
          </p:cNvPr>
          <p:cNvSpPr>
            <a:spLocks noGrp="1"/>
          </p:cNvSpPr>
          <p:nvPr>
            <p:ph type="pic" sz="quarter" idx="27" hasCustomPrompt="1"/>
          </p:nvPr>
        </p:nvSpPr>
        <p:spPr>
          <a:xfrm>
            <a:off x="4830000"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19" name="Picture Placeholder 31">
            <a:extLst>
              <a:ext uri="{FF2B5EF4-FFF2-40B4-BE49-F238E27FC236}">
                <a16:creationId xmlns:a16="http://schemas.microsoft.com/office/drawing/2014/main" id="{B0FBC219-8E73-5C4D-AE82-0FEEC3E3146E}"/>
              </a:ext>
            </a:extLst>
          </p:cNvPr>
          <p:cNvSpPr>
            <a:spLocks noGrp="1"/>
          </p:cNvSpPr>
          <p:nvPr>
            <p:ph type="pic" sz="quarter" idx="28" hasCustomPrompt="1"/>
          </p:nvPr>
        </p:nvSpPr>
        <p:spPr>
          <a:xfrm>
            <a:off x="897121"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32" name="Picture Placeholder 31">
            <a:extLst>
              <a:ext uri="{FF2B5EF4-FFF2-40B4-BE49-F238E27FC236}">
                <a16:creationId xmlns:a16="http://schemas.microsoft.com/office/drawing/2014/main" id="{EA4C5FCF-1EC6-F34F-B34A-D1F9FB536325}"/>
              </a:ext>
            </a:extLst>
          </p:cNvPr>
          <p:cNvSpPr>
            <a:spLocks noGrp="1"/>
          </p:cNvSpPr>
          <p:nvPr>
            <p:ph type="pic" sz="quarter" idx="29" hasCustomPrompt="1"/>
          </p:nvPr>
        </p:nvSpPr>
        <p:spPr>
          <a:xfrm>
            <a:off x="8762877"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33" name="Text Placeholder 2">
            <a:extLst>
              <a:ext uri="{FF2B5EF4-FFF2-40B4-BE49-F238E27FC236}">
                <a16:creationId xmlns:a16="http://schemas.microsoft.com/office/drawing/2014/main" id="{A44502F9-7BFA-2D45-AE8E-960BD5E47821}"/>
              </a:ext>
            </a:extLst>
          </p:cNvPr>
          <p:cNvSpPr>
            <a:spLocks noGrp="1"/>
          </p:cNvSpPr>
          <p:nvPr>
            <p:ph type="body" sz="quarter" idx="31" hasCustomPrompt="1"/>
          </p:nvPr>
        </p:nvSpPr>
        <p:spPr>
          <a:xfrm>
            <a:off x="895389"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34" name="Text Placeholder 2">
            <a:extLst>
              <a:ext uri="{FF2B5EF4-FFF2-40B4-BE49-F238E27FC236}">
                <a16:creationId xmlns:a16="http://schemas.microsoft.com/office/drawing/2014/main" id="{994479E2-76D8-2C4C-9F8C-DABC03449311}"/>
              </a:ext>
            </a:extLst>
          </p:cNvPr>
          <p:cNvSpPr>
            <a:spLocks noGrp="1"/>
          </p:cNvSpPr>
          <p:nvPr>
            <p:ph type="body" sz="quarter" idx="32" hasCustomPrompt="1"/>
          </p:nvPr>
        </p:nvSpPr>
        <p:spPr>
          <a:xfrm>
            <a:off x="4829999"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5" name="Text Placeholder 2">
            <a:extLst>
              <a:ext uri="{FF2B5EF4-FFF2-40B4-BE49-F238E27FC236}">
                <a16:creationId xmlns:a16="http://schemas.microsoft.com/office/drawing/2014/main" id="{DC0E37B4-267F-1A46-9042-4D3A3DB50761}"/>
              </a:ext>
            </a:extLst>
          </p:cNvPr>
          <p:cNvSpPr>
            <a:spLocks noGrp="1"/>
          </p:cNvSpPr>
          <p:nvPr>
            <p:ph type="body" sz="quarter" idx="33" hasCustomPrompt="1"/>
          </p:nvPr>
        </p:nvSpPr>
        <p:spPr>
          <a:xfrm>
            <a:off x="4828267"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36" name="Text Placeholder 2">
            <a:extLst>
              <a:ext uri="{FF2B5EF4-FFF2-40B4-BE49-F238E27FC236}">
                <a16:creationId xmlns:a16="http://schemas.microsoft.com/office/drawing/2014/main" id="{6A2AC13F-B9D0-9249-BEE5-B8A8F049A252}"/>
              </a:ext>
            </a:extLst>
          </p:cNvPr>
          <p:cNvSpPr>
            <a:spLocks noGrp="1"/>
          </p:cNvSpPr>
          <p:nvPr>
            <p:ph type="body" sz="quarter" idx="34" hasCustomPrompt="1"/>
          </p:nvPr>
        </p:nvSpPr>
        <p:spPr>
          <a:xfrm>
            <a:off x="8762877"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7" name="Text Placeholder 2">
            <a:extLst>
              <a:ext uri="{FF2B5EF4-FFF2-40B4-BE49-F238E27FC236}">
                <a16:creationId xmlns:a16="http://schemas.microsoft.com/office/drawing/2014/main" id="{8DB1C236-C813-D24D-89A9-4092DE846A47}"/>
              </a:ext>
            </a:extLst>
          </p:cNvPr>
          <p:cNvSpPr>
            <a:spLocks noGrp="1"/>
          </p:cNvSpPr>
          <p:nvPr>
            <p:ph type="body" sz="quarter" idx="35" hasCustomPrompt="1"/>
          </p:nvPr>
        </p:nvSpPr>
        <p:spPr>
          <a:xfrm>
            <a:off x="8761145"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15" name="Slide Number Placeholder 2">
            <a:extLst>
              <a:ext uri="{FF2B5EF4-FFF2-40B4-BE49-F238E27FC236}">
                <a16:creationId xmlns:a16="http://schemas.microsoft.com/office/drawing/2014/main" id="{31BC16CB-BC2F-6140-A4B4-F6ECE176262D}"/>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911169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a:p>
        </p:txBody>
      </p:sp>
      <p:cxnSp>
        <p:nvCxnSpPr>
          <p:cNvPr id="22" name="Straight Connector 21">
            <a:extLst>
              <a:ext uri="{FF2B5EF4-FFF2-40B4-BE49-F238E27FC236}">
                <a16:creationId xmlns:a16="http://schemas.microsoft.com/office/drawing/2014/main" id="{70CEAD40-DE74-B343-9D8D-9392CBCDEB25}"/>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F79E7A04-D361-A34F-B9C5-F8A439C8882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9" name="Graphic 18">
            <a:extLst>
              <a:ext uri="{FF2B5EF4-FFF2-40B4-BE49-F238E27FC236}">
                <a16:creationId xmlns:a16="http://schemas.microsoft.com/office/drawing/2014/main" id="{CCFA2AD5-B6B3-7849-8A53-1871287B10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20" name="Text Placeholder 2">
            <a:extLst>
              <a:ext uri="{FF2B5EF4-FFF2-40B4-BE49-F238E27FC236}">
                <a16:creationId xmlns:a16="http://schemas.microsoft.com/office/drawing/2014/main" id="{5D8E12DC-9352-BC4C-87B7-92F1BD923858}"/>
              </a:ext>
            </a:extLst>
          </p:cNvPr>
          <p:cNvSpPr>
            <a:spLocks noGrp="1"/>
          </p:cNvSpPr>
          <p:nvPr>
            <p:ph type="body" sz="quarter" idx="20" hasCustomPrompt="1"/>
          </p:nvPr>
        </p:nvSpPr>
        <p:spPr>
          <a:xfrm>
            <a:off x="897121"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1" name="Picture Placeholder 31">
            <a:extLst>
              <a:ext uri="{FF2B5EF4-FFF2-40B4-BE49-F238E27FC236}">
                <a16:creationId xmlns:a16="http://schemas.microsoft.com/office/drawing/2014/main" id="{DD59B9A6-8BE7-0A47-A982-22175B7115B8}"/>
              </a:ext>
            </a:extLst>
          </p:cNvPr>
          <p:cNvSpPr>
            <a:spLocks noGrp="1"/>
          </p:cNvSpPr>
          <p:nvPr>
            <p:ph type="pic" sz="quarter" idx="27" hasCustomPrompt="1"/>
          </p:nvPr>
        </p:nvSpPr>
        <p:spPr>
          <a:xfrm>
            <a:off x="4830000"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3" name="Picture Placeholder 31">
            <a:extLst>
              <a:ext uri="{FF2B5EF4-FFF2-40B4-BE49-F238E27FC236}">
                <a16:creationId xmlns:a16="http://schemas.microsoft.com/office/drawing/2014/main" id="{D64C3EA1-C317-8E44-8B0D-026F3C37437C}"/>
              </a:ext>
            </a:extLst>
          </p:cNvPr>
          <p:cNvSpPr>
            <a:spLocks noGrp="1"/>
          </p:cNvSpPr>
          <p:nvPr>
            <p:ph type="pic" sz="quarter" idx="28" hasCustomPrompt="1"/>
          </p:nvPr>
        </p:nvSpPr>
        <p:spPr>
          <a:xfrm>
            <a:off x="897121"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4" name="Picture Placeholder 31">
            <a:extLst>
              <a:ext uri="{FF2B5EF4-FFF2-40B4-BE49-F238E27FC236}">
                <a16:creationId xmlns:a16="http://schemas.microsoft.com/office/drawing/2014/main" id="{B5E66492-7A5B-8B4B-AD5E-0D1DE65F04A7}"/>
              </a:ext>
            </a:extLst>
          </p:cNvPr>
          <p:cNvSpPr>
            <a:spLocks noGrp="1"/>
          </p:cNvSpPr>
          <p:nvPr>
            <p:ph type="pic" sz="quarter" idx="29" hasCustomPrompt="1"/>
          </p:nvPr>
        </p:nvSpPr>
        <p:spPr>
          <a:xfrm>
            <a:off x="8762877"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5" name="Text Placeholder 2">
            <a:extLst>
              <a:ext uri="{FF2B5EF4-FFF2-40B4-BE49-F238E27FC236}">
                <a16:creationId xmlns:a16="http://schemas.microsoft.com/office/drawing/2014/main" id="{E56F6A8C-BD98-2D41-B0ED-E2CA5AC502C4}"/>
              </a:ext>
            </a:extLst>
          </p:cNvPr>
          <p:cNvSpPr>
            <a:spLocks noGrp="1"/>
          </p:cNvSpPr>
          <p:nvPr>
            <p:ph type="body" sz="quarter" idx="31" hasCustomPrompt="1"/>
          </p:nvPr>
        </p:nvSpPr>
        <p:spPr>
          <a:xfrm>
            <a:off x="895389"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28" name="Text Placeholder 2">
            <a:extLst>
              <a:ext uri="{FF2B5EF4-FFF2-40B4-BE49-F238E27FC236}">
                <a16:creationId xmlns:a16="http://schemas.microsoft.com/office/drawing/2014/main" id="{CD790F19-FA22-064F-B2F7-FF8657C49055}"/>
              </a:ext>
            </a:extLst>
          </p:cNvPr>
          <p:cNvSpPr>
            <a:spLocks noGrp="1"/>
          </p:cNvSpPr>
          <p:nvPr>
            <p:ph type="body" sz="quarter" idx="32" hasCustomPrompt="1"/>
          </p:nvPr>
        </p:nvSpPr>
        <p:spPr>
          <a:xfrm>
            <a:off x="4829999"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9" name="Text Placeholder 2">
            <a:extLst>
              <a:ext uri="{FF2B5EF4-FFF2-40B4-BE49-F238E27FC236}">
                <a16:creationId xmlns:a16="http://schemas.microsoft.com/office/drawing/2014/main" id="{4726624F-FB38-3B43-ACF9-4A265F383664}"/>
              </a:ext>
            </a:extLst>
          </p:cNvPr>
          <p:cNvSpPr>
            <a:spLocks noGrp="1"/>
          </p:cNvSpPr>
          <p:nvPr>
            <p:ph type="body" sz="quarter" idx="33" hasCustomPrompt="1"/>
          </p:nvPr>
        </p:nvSpPr>
        <p:spPr>
          <a:xfrm>
            <a:off x="4828267"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30" name="Text Placeholder 2">
            <a:extLst>
              <a:ext uri="{FF2B5EF4-FFF2-40B4-BE49-F238E27FC236}">
                <a16:creationId xmlns:a16="http://schemas.microsoft.com/office/drawing/2014/main" id="{4D387C35-CEBB-D647-A231-ADD37565D53E}"/>
              </a:ext>
            </a:extLst>
          </p:cNvPr>
          <p:cNvSpPr>
            <a:spLocks noGrp="1"/>
          </p:cNvSpPr>
          <p:nvPr>
            <p:ph type="body" sz="quarter" idx="34" hasCustomPrompt="1"/>
          </p:nvPr>
        </p:nvSpPr>
        <p:spPr>
          <a:xfrm>
            <a:off x="8762877"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1" name="Text Placeholder 2">
            <a:extLst>
              <a:ext uri="{FF2B5EF4-FFF2-40B4-BE49-F238E27FC236}">
                <a16:creationId xmlns:a16="http://schemas.microsoft.com/office/drawing/2014/main" id="{9054344D-8709-4541-9B0A-C3A5F6577D4D}"/>
              </a:ext>
            </a:extLst>
          </p:cNvPr>
          <p:cNvSpPr>
            <a:spLocks noGrp="1"/>
          </p:cNvSpPr>
          <p:nvPr>
            <p:ph type="body" sz="quarter" idx="35" hasCustomPrompt="1"/>
          </p:nvPr>
        </p:nvSpPr>
        <p:spPr>
          <a:xfrm>
            <a:off x="8761145"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1528804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s with Subtitle - Solid">
    <p:bg>
      <p:bgPr>
        <a:solidFill>
          <a:srgbClr val="113C53"/>
        </a:solidFill>
        <a:effectLst/>
      </p:bgPr>
    </p:bg>
    <p:spTree>
      <p:nvGrpSpPr>
        <p:cNvPr id="1" name=""/>
        <p:cNvGrpSpPr/>
        <p:nvPr/>
      </p:nvGrpSpPr>
      <p:grpSpPr>
        <a:xfrm>
          <a:off x="0" y="0"/>
          <a:ext cx="0" cy="0"/>
          <a:chOff x="0" y="0"/>
          <a:chExt cx="0" cy="0"/>
        </a:xfrm>
      </p:grpSpPr>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bg1"/>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pic>
        <p:nvPicPr>
          <p:cNvPr id="21" name="Graphic 20">
            <a:extLst>
              <a:ext uri="{FF2B5EF4-FFF2-40B4-BE49-F238E27FC236}">
                <a16:creationId xmlns:a16="http://schemas.microsoft.com/office/drawing/2014/main" id="{DE21E8D5-80CA-9947-8BA7-B836C95DD9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22" name="Text Placeholder 2">
            <a:extLst>
              <a:ext uri="{FF2B5EF4-FFF2-40B4-BE49-F238E27FC236}">
                <a16:creationId xmlns:a16="http://schemas.microsoft.com/office/drawing/2014/main" id="{561CC6EE-6C25-B940-A317-AAA933C0C6A0}"/>
              </a:ext>
            </a:extLst>
          </p:cNvPr>
          <p:cNvSpPr>
            <a:spLocks noGrp="1"/>
          </p:cNvSpPr>
          <p:nvPr>
            <p:ph type="body" sz="quarter" idx="20" hasCustomPrompt="1"/>
          </p:nvPr>
        </p:nvSpPr>
        <p:spPr>
          <a:xfrm>
            <a:off x="897120" y="3921067"/>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3" name="Text Placeholder 2">
            <a:extLst>
              <a:ext uri="{FF2B5EF4-FFF2-40B4-BE49-F238E27FC236}">
                <a16:creationId xmlns:a16="http://schemas.microsoft.com/office/drawing/2014/main" id="{47C3A327-AA82-0647-9638-68B37864678B}"/>
              </a:ext>
            </a:extLst>
          </p:cNvPr>
          <p:cNvSpPr>
            <a:spLocks noGrp="1"/>
          </p:cNvSpPr>
          <p:nvPr>
            <p:ph type="body" sz="quarter" idx="31" hasCustomPrompt="1"/>
          </p:nvPr>
        </p:nvSpPr>
        <p:spPr>
          <a:xfrm>
            <a:off x="897120" y="3247028"/>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33" name="Text Placeholder 2">
            <a:extLst>
              <a:ext uri="{FF2B5EF4-FFF2-40B4-BE49-F238E27FC236}">
                <a16:creationId xmlns:a16="http://schemas.microsoft.com/office/drawing/2014/main" id="{088C50DF-213B-9543-A8FD-AE86C811EEBB}"/>
              </a:ext>
            </a:extLst>
          </p:cNvPr>
          <p:cNvSpPr>
            <a:spLocks noGrp="1"/>
          </p:cNvSpPr>
          <p:nvPr>
            <p:ph type="body" sz="quarter" idx="36" hasCustomPrompt="1"/>
          </p:nvPr>
        </p:nvSpPr>
        <p:spPr>
          <a:xfrm>
            <a:off x="4711080" y="3920651"/>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7" name="Text Placeholder 2">
            <a:extLst>
              <a:ext uri="{FF2B5EF4-FFF2-40B4-BE49-F238E27FC236}">
                <a16:creationId xmlns:a16="http://schemas.microsoft.com/office/drawing/2014/main" id="{C2674F01-0026-AA49-86ED-73273366E37B}"/>
              </a:ext>
            </a:extLst>
          </p:cNvPr>
          <p:cNvSpPr>
            <a:spLocks noGrp="1"/>
          </p:cNvSpPr>
          <p:nvPr>
            <p:ph type="body" sz="quarter" idx="37" hasCustomPrompt="1"/>
          </p:nvPr>
        </p:nvSpPr>
        <p:spPr>
          <a:xfrm>
            <a:off x="4711080" y="3246612"/>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38" name="Text Placeholder 2">
            <a:extLst>
              <a:ext uri="{FF2B5EF4-FFF2-40B4-BE49-F238E27FC236}">
                <a16:creationId xmlns:a16="http://schemas.microsoft.com/office/drawing/2014/main" id="{FC4893B3-8D3E-8644-AE0F-C0BCA8CE6E20}"/>
              </a:ext>
            </a:extLst>
          </p:cNvPr>
          <p:cNvSpPr>
            <a:spLocks noGrp="1"/>
          </p:cNvSpPr>
          <p:nvPr>
            <p:ph type="body" sz="quarter" idx="38" hasCustomPrompt="1"/>
          </p:nvPr>
        </p:nvSpPr>
        <p:spPr>
          <a:xfrm>
            <a:off x="8525040" y="3920651"/>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9" name="Text Placeholder 2">
            <a:extLst>
              <a:ext uri="{FF2B5EF4-FFF2-40B4-BE49-F238E27FC236}">
                <a16:creationId xmlns:a16="http://schemas.microsoft.com/office/drawing/2014/main" id="{A3826E4A-8085-7E42-8CD1-66FAE6A8A205}"/>
              </a:ext>
            </a:extLst>
          </p:cNvPr>
          <p:cNvSpPr>
            <a:spLocks noGrp="1"/>
          </p:cNvSpPr>
          <p:nvPr>
            <p:ph type="body" sz="quarter" idx="39" hasCustomPrompt="1"/>
          </p:nvPr>
        </p:nvSpPr>
        <p:spPr>
          <a:xfrm>
            <a:off x="8525040" y="3246612"/>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16" name="Slide Number Placeholder 2">
            <a:extLst>
              <a:ext uri="{FF2B5EF4-FFF2-40B4-BE49-F238E27FC236}">
                <a16:creationId xmlns:a16="http://schemas.microsoft.com/office/drawing/2014/main" id="{A7E68BA8-9486-3A45-911E-59340889CA7B}"/>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1230285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s with Subtitle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a:p>
        </p:txBody>
      </p:sp>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70" y="349504"/>
            <a:ext cx="8997550" cy="798177"/>
          </a:xfrm>
          <a:prstGeom prst="rect">
            <a:avLst/>
          </a:prstGeom>
        </p:spPr>
        <p:txBody>
          <a:bodyPr vert="horz" lIns="0" tIns="45720" rIns="91440" bIns="45720" rtlCol="0" anchor="b" anchorCtr="0">
            <a:noAutofit/>
          </a:bodyPr>
          <a:lstStyle/>
          <a:p>
            <a:r>
              <a:rPr lang="en-US"/>
              <a:t>Click to edit Master title style</a:t>
            </a:r>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tx1"/>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pic>
        <p:nvPicPr>
          <p:cNvPr id="15" name="Graphic 14">
            <a:extLst>
              <a:ext uri="{FF2B5EF4-FFF2-40B4-BE49-F238E27FC236}">
                <a16:creationId xmlns:a16="http://schemas.microsoft.com/office/drawing/2014/main" id="{90E157DF-5512-5F44-8803-64EA107D45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30" name="Text Placeholder 2">
            <a:extLst>
              <a:ext uri="{FF2B5EF4-FFF2-40B4-BE49-F238E27FC236}">
                <a16:creationId xmlns:a16="http://schemas.microsoft.com/office/drawing/2014/main" id="{9DA1E1B5-A2FA-1E47-A84A-7B921641FE30}"/>
              </a:ext>
            </a:extLst>
          </p:cNvPr>
          <p:cNvSpPr>
            <a:spLocks noGrp="1"/>
          </p:cNvSpPr>
          <p:nvPr>
            <p:ph type="body" sz="quarter" idx="20" hasCustomPrompt="1"/>
          </p:nvPr>
        </p:nvSpPr>
        <p:spPr>
          <a:xfrm>
            <a:off x="897120" y="3921067"/>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1" name="Text Placeholder 2">
            <a:extLst>
              <a:ext uri="{FF2B5EF4-FFF2-40B4-BE49-F238E27FC236}">
                <a16:creationId xmlns:a16="http://schemas.microsoft.com/office/drawing/2014/main" id="{4360D8B5-69C3-944C-BE40-F9688610EBC5}"/>
              </a:ext>
            </a:extLst>
          </p:cNvPr>
          <p:cNvSpPr>
            <a:spLocks noGrp="1"/>
          </p:cNvSpPr>
          <p:nvPr>
            <p:ph type="body" sz="quarter" idx="31" hasCustomPrompt="1"/>
          </p:nvPr>
        </p:nvSpPr>
        <p:spPr>
          <a:xfrm>
            <a:off x="897120" y="3247028"/>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32" name="Text Placeholder 2">
            <a:extLst>
              <a:ext uri="{FF2B5EF4-FFF2-40B4-BE49-F238E27FC236}">
                <a16:creationId xmlns:a16="http://schemas.microsoft.com/office/drawing/2014/main" id="{9FCCB7AA-2239-B042-A1E7-35F098B7F1F0}"/>
              </a:ext>
            </a:extLst>
          </p:cNvPr>
          <p:cNvSpPr>
            <a:spLocks noGrp="1"/>
          </p:cNvSpPr>
          <p:nvPr>
            <p:ph type="body" sz="quarter" idx="36" hasCustomPrompt="1"/>
          </p:nvPr>
        </p:nvSpPr>
        <p:spPr>
          <a:xfrm>
            <a:off x="4711080" y="3920651"/>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3" name="Text Placeholder 2">
            <a:extLst>
              <a:ext uri="{FF2B5EF4-FFF2-40B4-BE49-F238E27FC236}">
                <a16:creationId xmlns:a16="http://schemas.microsoft.com/office/drawing/2014/main" id="{BDAF0A65-F0B6-0D40-B8FD-B6C595CA78E1}"/>
              </a:ext>
            </a:extLst>
          </p:cNvPr>
          <p:cNvSpPr>
            <a:spLocks noGrp="1"/>
          </p:cNvSpPr>
          <p:nvPr>
            <p:ph type="body" sz="quarter" idx="37" hasCustomPrompt="1"/>
          </p:nvPr>
        </p:nvSpPr>
        <p:spPr>
          <a:xfrm>
            <a:off x="4711080" y="3246612"/>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37" name="Text Placeholder 2">
            <a:extLst>
              <a:ext uri="{FF2B5EF4-FFF2-40B4-BE49-F238E27FC236}">
                <a16:creationId xmlns:a16="http://schemas.microsoft.com/office/drawing/2014/main" id="{6A050A0B-00AD-BD4F-9A7D-95B364C76487}"/>
              </a:ext>
            </a:extLst>
          </p:cNvPr>
          <p:cNvSpPr>
            <a:spLocks noGrp="1"/>
          </p:cNvSpPr>
          <p:nvPr>
            <p:ph type="body" sz="quarter" idx="38" hasCustomPrompt="1"/>
          </p:nvPr>
        </p:nvSpPr>
        <p:spPr>
          <a:xfrm>
            <a:off x="8525040" y="3920651"/>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8" name="Text Placeholder 2">
            <a:extLst>
              <a:ext uri="{FF2B5EF4-FFF2-40B4-BE49-F238E27FC236}">
                <a16:creationId xmlns:a16="http://schemas.microsoft.com/office/drawing/2014/main" id="{3444BE53-DD7A-D545-ABC3-2B66F4F9613C}"/>
              </a:ext>
            </a:extLst>
          </p:cNvPr>
          <p:cNvSpPr>
            <a:spLocks noGrp="1"/>
          </p:cNvSpPr>
          <p:nvPr>
            <p:ph type="body" sz="quarter" idx="39" hasCustomPrompt="1"/>
          </p:nvPr>
        </p:nvSpPr>
        <p:spPr>
          <a:xfrm>
            <a:off x="8525040" y="3246612"/>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3017351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lumns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6" name="Picture Placeholder 31">
            <a:extLst>
              <a:ext uri="{FF2B5EF4-FFF2-40B4-BE49-F238E27FC236}">
                <a16:creationId xmlns:a16="http://schemas.microsoft.com/office/drawing/2014/main" id="{4D1459FC-7A2D-D446-B68B-518894B598FC}"/>
              </a:ext>
            </a:extLst>
          </p:cNvPr>
          <p:cNvSpPr>
            <a:spLocks noGrp="1"/>
          </p:cNvSpPr>
          <p:nvPr>
            <p:ph type="pic" sz="quarter" idx="27" hasCustomPrompt="1"/>
          </p:nvPr>
        </p:nvSpPr>
        <p:spPr>
          <a:xfrm>
            <a:off x="3728755"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7" name="Picture Placeholder 31">
            <a:extLst>
              <a:ext uri="{FF2B5EF4-FFF2-40B4-BE49-F238E27FC236}">
                <a16:creationId xmlns:a16="http://schemas.microsoft.com/office/drawing/2014/main" id="{BC5B1BDF-387B-5246-8E69-336380B67456}"/>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8" name="Picture Placeholder 31">
            <a:extLst>
              <a:ext uri="{FF2B5EF4-FFF2-40B4-BE49-F238E27FC236}">
                <a16:creationId xmlns:a16="http://schemas.microsoft.com/office/drawing/2014/main" id="{000391C9-8FED-9249-9C8A-C897138FF87C}"/>
              </a:ext>
            </a:extLst>
          </p:cNvPr>
          <p:cNvSpPr>
            <a:spLocks noGrp="1"/>
          </p:cNvSpPr>
          <p:nvPr>
            <p:ph type="pic" sz="quarter" idx="29" hasCustomPrompt="1"/>
          </p:nvPr>
        </p:nvSpPr>
        <p:spPr>
          <a:xfrm>
            <a:off x="6543196"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9" name="Picture Placeholder 31">
            <a:extLst>
              <a:ext uri="{FF2B5EF4-FFF2-40B4-BE49-F238E27FC236}">
                <a16:creationId xmlns:a16="http://schemas.microsoft.com/office/drawing/2014/main" id="{749B391D-45B1-5F43-B13D-239CB9053EC9}"/>
              </a:ext>
            </a:extLst>
          </p:cNvPr>
          <p:cNvSpPr>
            <a:spLocks noGrp="1"/>
          </p:cNvSpPr>
          <p:nvPr>
            <p:ph type="pic" sz="quarter" idx="30" hasCustomPrompt="1"/>
          </p:nvPr>
        </p:nvSpPr>
        <p:spPr>
          <a:xfrm>
            <a:off x="9357637" y="2373262"/>
            <a:ext cx="546443" cy="546497"/>
          </a:xfrm>
        </p:spPr>
        <p:txBody>
          <a:bodyPr>
            <a:normAutofit/>
          </a:bodyPr>
          <a:lstStyle>
            <a:lvl1pPr marL="0" indent="0" algn="ctr">
              <a:buNone/>
              <a:defRPr sz="1200">
                <a:solidFill>
                  <a:schemeClr val="accent3"/>
                </a:solidFill>
              </a:defRPr>
            </a:lvl1pPr>
          </a:lstStyle>
          <a:p>
            <a:r>
              <a:rPr lang="en-US"/>
              <a:t>icon</a:t>
            </a:r>
          </a:p>
        </p:txBody>
      </p:sp>
      <p:pic>
        <p:nvPicPr>
          <p:cNvPr id="23" name="Graphic 22">
            <a:extLst>
              <a:ext uri="{FF2B5EF4-FFF2-40B4-BE49-F238E27FC236}">
                <a16:creationId xmlns:a16="http://schemas.microsoft.com/office/drawing/2014/main" id="{3F6615B8-4182-3346-8F85-9239984EC9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40" name="Text Placeholder 2">
            <a:extLst>
              <a:ext uri="{FF2B5EF4-FFF2-40B4-BE49-F238E27FC236}">
                <a16:creationId xmlns:a16="http://schemas.microsoft.com/office/drawing/2014/main" id="{316D3445-2E7A-5F4D-B9A0-E3BEBFF95CA0}"/>
              </a:ext>
            </a:extLst>
          </p:cNvPr>
          <p:cNvSpPr>
            <a:spLocks noGrp="1"/>
          </p:cNvSpPr>
          <p:nvPr>
            <p:ph type="body" sz="quarter" idx="31" hasCustomPrompt="1"/>
          </p:nvPr>
        </p:nvSpPr>
        <p:spPr>
          <a:xfrm>
            <a:off x="910089"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1" name="Text Placeholder 2">
            <a:extLst>
              <a:ext uri="{FF2B5EF4-FFF2-40B4-BE49-F238E27FC236}">
                <a16:creationId xmlns:a16="http://schemas.microsoft.com/office/drawing/2014/main" id="{6EAEE96C-945F-5B44-A64C-E22806948B53}"/>
              </a:ext>
            </a:extLst>
          </p:cNvPr>
          <p:cNvSpPr>
            <a:spLocks noGrp="1"/>
          </p:cNvSpPr>
          <p:nvPr>
            <p:ph type="body" sz="quarter" idx="32" hasCustomPrompt="1"/>
          </p:nvPr>
        </p:nvSpPr>
        <p:spPr>
          <a:xfrm>
            <a:off x="910089"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description</a:t>
            </a:r>
          </a:p>
        </p:txBody>
      </p:sp>
      <p:sp>
        <p:nvSpPr>
          <p:cNvPr id="42" name="Text Placeholder 2">
            <a:extLst>
              <a:ext uri="{FF2B5EF4-FFF2-40B4-BE49-F238E27FC236}">
                <a16:creationId xmlns:a16="http://schemas.microsoft.com/office/drawing/2014/main" id="{2BF4CD29-3295-8545-A49F-FACDA562A4A3}"/>
              </a:ext>
            </a:extLst>
          </p:cNvPr>
          <p:cNvSpPr>
            <a:spLocks noGrp="1"/>
          </p:cNvSpPr>
          <p:nvPr>
            <p:ph type="body" sz="quarter" idx="33" hasCustomPrompt="1"/>
          </p:nvPr>
        </p:nvSpPr>
        <p:spPr>
          <a:xfrm>
            <a:off x="3728755"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3" name="Text Placeholder 2">
            <a:extLst>
              <a:ext uri="{FF2B5EF4-FFF2-40B4-BE49-F238E27FC236}">
                <a16:creationId xmlns:a16="http://schemas.microsoft.com/office/drawing/2014/main" id="{F9230096-0FE6-3049-B437-FAEC61777A51}"/>
              </a:ext>
            </a:extLst>
          </p:cNvPr>
          <p:cNvSpPr>
            <a:spLocks noGrp="1"/>
          </p:cNvSpPr>
          <p:nvPr>
            <p:ph type="body" sz="quarter" idx="34" hasCustomPrompt="1"/>
          </p:nvPr>
        </p:nvSpPr>
        <p:spPr>
          <a:xfrm>
            <a:off x="3728755"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description</a:t>
            </a:r>
          </a:p>
        </p:txBody>
      </p:sp>
      <p:sp>
        <p:nvSpPr>
          <p:cNvPr id="44" name="Text Placeholder 2">
            <a:extLst>
              <a:ext uri="{FF2B5EF4-FFF2-40B4-BE49-F238E27FC236}">
                <a16:creationId xmlns:a16="http://schemas.microsoft.com/office/drawing/2014/main" id="{3C6E7E8D-59F6-F143-8861-C811D5880B5A}"/>
              </a:ext>
            </a:extLst>
          </p:cNvPr>
          <p:cNvSpPr>
            <a:spLocks noGrp="1"/>
          </p:cNvSpPr>
          <p:nvPr>
            <p:ph type="body" sz="quarter" idx="35" hasCustomPrompt="1"/>
          </p:nvPr>
        </p:nvSpPr>
        <p:spPr>
          <a:xfrm>
            <a:off x="6543196"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5" name="Text Placeholder 2">
            <a:extLst>
              <a:ext uri="{FF2B5EF4-FFF2-40B4-BE49-F238E27FC236}">
                <a16:creationId xmlns:a16="http://schemas.microsoft.com/office/drawing/2014/main" id="{CF0A9C4F-AAF2-8A4F-9B1D-5C66134CC363}"/>
              </a:ext>
            </a:extLst>
          </p:cNvPr>
          <p:cNvSpPr>
            <a:spLocks noGrp="1"/>
          </p:cNvSpPr>
          <p:nvPr>
            <p:ph type="body" sz="quarter" idx="36" hasCustomPrompt="1"/>
          </p:nvPr>
        </p:nvSpPr>
        <p:spPr>
          <a:xfrm>
            <a:off x="6543196"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description</a:t>
            </a:r>
          </a:p>
        </p:txBody>
      </p:sp>
      <p:sp>
        <p:nvSpPr>
          <p:cNvPr id="46" name="Text Placeholder 2">
            <a:extLst>
              <a:ext uri="{FF2B5EF4-FFF2-40B4-BE49-F238E27FC236}">
                <a16:creationId xmlns:a16="http://schemas.microsoft.com/office/drawing/2014/main" id="{D27D2985-B3CE-E942-A848-85819BBA2E42}"/>
              </a:ext>
            </a:extLst>
          </p:cNvPr>
          <p:cNvSpPr>
            <a:spLocks noGrp="1"/>
          </p:cNvSpPr>
          <p:nvPr>
            <p:ph type="body" sz="quarter" idx="37" hasCustomPrompt="1"/>
          </p:nvPr>
        </p:nvSpPr>
        <p:spPr>
          <a:xfrm>
            <a:off x="9357637"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7" name="Text Placeholder 2">
            <a:extLst>
              <a:ext uri="{FF2B5EF4-FFF2-40B4-BE49-F238E27FC236}">
                <a16:creationId xmlns:a16="http://schemas.microsoft.com/office/drawing/2014/main" id="{BE5BA6E9-7B2A-E941-A938-E52F3E388239}"/>
              </a:ext>
            </a:extLst>
          </p:cNvPr>
          <p:cNvSpPr>
            <a:spLocks noGrp="1"/>
          </p:cNvSpPr>
          <p:nvPr>
            <p:ph type="body" sz="quarter" idx="38" hasCustomPrompt="1"/>
          </p:nvPr>
        </p:nvSpPr>
        <p:spPr>
          <a:xfrm>
            <a:off x="9357637"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description</a:t>
            </a:r>
          </a:p>
        </p:txBody>
      </p:sp>
    </p:spTree>
    <p:extLst>
      <p:ext uri="{BB962C8B-B14F-4D97-AF65-F5344CB8AC3E}">
        <p14:creationId xmlns:p14="http://schemas.microsoft.com/office/powerpoint/2010/main" val="3527464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lumns - White">
    <p:spTree>
      <p:nvGrpSpPr>
        <p:cNvPr id="1" name=""/>
        <p:cNvGrpSpPr/>
        <p:nvPr/>
      </p:nvGrpSpPr>
      <p:grpSpPr>
        <a:xfrm>
          <a:off x="0" y="0"/>
          <a:ext cx="0" cy="0"/>
          <a:chOff x="0" y="0"/>
          <a:chExt cx="0" cy="0"/>
        </a:xfrm>
      </p:grpSpPr>
      <p:sp>
        <p:nvSpPr>
          <p:cNvPr id="33" name="Picture Placeholder 31">
            <a:extLst>
              <a:ext uri="{FF2B5EF4-FFF2-40B4-BE49-F238E27FC236}">
                <a16:creationId xmlns:a16="http://schemas.microsoft.com/office/drawing/2014/main" id="{608486F2-265D-3B42-93AB-5DD0CFADBD92}"/>
              </a:ext>
            </a:extLst>
          </p:cNvPr>
          <p:cNvSpPr>
            <a:spLocks noGrp="1"/>
          </p:cNvSpPr>
          <p:nvPr>
            <p:ph type="pic" sz="quarter" idx="27" hasCustomPrompt="1"/>
          </p:nvPr>
        </p:nvSpPr>
        <p:spPr>
          <a:xfrm>
            <a:off x="3728755"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4" name="Picture Placeholder 31">
            <a:extLst>
              <a:ext uri="{FF2B5EF4-FFF2-40B4-BE49-F238E27FC236}">
                <a16:creationId xmlns:a16="http://schemas.microsoft.com/office/drawing/2014/main" id="{6D3C39CC-42EB-6141-B066-5E83D3C6A1BD}"/>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0EBE093C-0AD5-4E4E-BA32-07E8961920D3}"/>
              </a:ext>
            </a:extLst>
          </p:cNvPr>
          <p:cNvSpPr>
            <a:spLocks noGrp="1"/>
          </p:cNvSpPr>
          <p:nvPr>
            <p:ph type="pic" sz="quarter" idx="29" hasCustomPrompt="1"/>
          </p:nvPr>
        </p:nvSpPr>
        <p:spPr>
          <a:xfrm>
            <a:off x="6543196"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EE9D677-E53D-7E43-B938-BE5D9EF21D32}"/>
              </a:ext>
            </a:extLst>
          </p:cNvPr>
          <p:cNvSpPr>
            <a:spLocks noGrp="1"/>
          </p:cNvSpPr>
          <p:nvPr>
            <p:ph type="pic" sz="quarter" idx="30" hasCustomPrompt="1"/>
          </p:nvPr>
        </p:nvSpPr>
        <p:spPr>
          <a:xfrm>
            <a:off x="9357637"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 name="Slide Number Placeholder 2">
            <a:extLst>
              <a:ext uri="{FF2B5EF4-FFF2-40B4-BE49-F238E27FC236}">
                <a16:creationId xmlns:a16="http://schemas.microsoft.com/office/drawing/2014/main" id="{17FAE0BB-31CD-FF42-B449-3B90615C0901}"/>
              </a:ext>
            </a:extLst>
          </p:cNvPr>
          <p:cNvSpPr>
            <a:spLocks noGrp="1"/>
          </p:cNvSpPr>
          <p:nvPr>
            <p:ph type="sldNum" sz="quarter" idx="32"/>
          </p:nvPr>
        </p:nvSpPr>
        <p:spPr/>
        <p:txBody>
          <a:bodyPr/>
          <a:lstStyle/>
          <a:p>
            <a:fld id="{234755BD-B4AC-9044-BCE4-27904766F8BB}" type="slidenum">
              <a:rPr lang="en-US" smtClean="0"/>
              <a:pPr/>
              <a:t>‹#›</a:t>
            </a:fld>
            <a:endParaRPr lang="en-US"/>
          </a:p>
        </p:txBody>
      </p:sp>
      <p:cxnSp>
        <p:nvCxnSpPr>
          <p:cNvPr id="38" name="Straight Connector 37">
            <a:extLst>
              <a:ext uri="{FF2B5EF4-FFF2-40B4-BE49-F238E27FC236}">
                <a16:creationId xmlns:a16="http://schemas.microsoft.com/office/drawing/2014/main" id="{EA3C4354-DC86-134A-A92D-97EDBD2B6C8E}"/>
              </a:ext>
            </a:extLst>
          </p:cNvPr>
          <p:cNvCxnSpPr>
            <a:cxnSpLocks/>
          </p:cNvCxnSpPr>
          <p:nvPr userDrawn="1"/>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9" name="Title Placeholder 17">
            <a:extLst>
              <a:ext uri="{FF2B5EF4-FFF2-40B4-BE49-F238E27FC236}">
                <a16:creationId xmlns:a16="http://schemas.microsoft.com/office/drawing/2014/main" id="{075E4044-40AF-3845-A0FF-CACFEAC608FF}"/>
              </a:ext>
            </a:extLst>
          </p:cNvPr>
          <p:cNvSpPr>
            <a:spLocks noGrp="1"/>
          </p:cNvSpPr>
          <p:nvPr>
            <p:ph type="title"/>
          </p:nvPr>
        </p:nvSpPr>
        <p:spPr>
          <a:xfrm>
            <a:off x="912569" y="349504"/>
            <a:ext cx="8991511" cy="798177"/>
          </a:xfrm>
          <a:prstGeom prst="rect">
            <a:avLst/>
          </a:prstGeom>
        </p:spPr>
        <p:txBody>
          <a:bodyPr vert="horz" lIns="0" tIns="45720" rIns="91440" bIns="45720" rtlCol="0" anchor="b" anchorCtr="0">
            <a:noAutofit/>
          </a:bodyPr>
          <a:lstStyle/>
          <a:p>
            <a:r>
              <a:rPr lang="en-US"/>
              <a:t>Click to edit Master title style</a:t>
            </a:r>
          </a:p>
        </p:txBody>
      </p:sp>
      <p:pic>
        <p:nvPicPr>
          <p:cNvPr id="17" name="Graphic 16">
            <a:extLst>
              <a:ext uri="{FF2B5EF4-FFF2-40B4-BE49-F238E27FC236}">
                <a16:creationId xmlns:a16="http://schemas.microsoft.com/office/drawing/2014/main" id="{C40E4A0E-3DFA-4F45-B0FA-D0B02E7505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8" name="Text Placeholder 2">
            <a:extLst>
              <a:ext uri="{FF2B5EF4-FFF2-40B4-BE49-F238E27FC236}">
                <a16:creationId xmlns:a16="http://schemas.microsoft.com/office/drawing/2014/main" id="{773A0FFB-6873-0843-9577-785CB055E84F}"/>
              </a:ext>
            </a:extLst>
          </p:cNvPr>
          <p:cNvSpPr>
            <a:spLocks noGrp="1"/>
          </p:cNvSpPr>
          <p:nvPr>
            <p:ph type="body" sz="quarter" idx="31" hasCustomPrompt="1"/>
          </p:nvPr>
        </p:nvSpPr>
        <p:spPr>
          <a:xfrm>
            <a:off x="910089"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9" name="Text Placeholder 2">
            <a:extLst>
              <a:ext uri="{FF2B5EF4-FFF2-40B4-BE49-F238E27FC236}">
                <a16:creationId xmlns:a16="http://schemas.microsoft.com/office/drawing/2014/main" id="{F995C754-ACCD-9B45-9220-60FF3EEADA68}"/>
              </a:ext>
            </a:extLst>
          </p:cNvPr>
          <p:cNvSpPr>
            <a:spLocks noGrp="1"/>
          </p:cNvSpPr>
          <p:nvPr>
            <p:ph type="body" sz="quarter" idx="33" hasCustomPrompt="1"/>
          </p:nvPr>
        </p:nvSpPr>
        <p:spPr>
          <a:xfrm>
            <a:off x="910089"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description</a:t>
            </a:r>
          </a:p>
        </p:txBody>
      </p:sp>
      <p:sp>
        <p:nvSpPr>
          <p:cNvPr id="20" name="Text Placeholder 2">
            <a:extLst>
              <a:ext uri="{FF2B5EF4-FFF2-40B4-BE49-F238E27FC236}">
                <a16:creationId xmlns:a16="http://schemas.microsoft.com/office/drawing/2014/main" id="{00556682-1081-4141-BC19-12FF1F241C7E}"/>
              </a:ext>
            </a:extLst>
          </p:cNvPr>
          <p:cNvSpPr>
            <a:spLocks noGrp="1"/>
          </p:cNvSpPr>
          <p:nvPr>
            <p:ph type="body" sz="quarter" idx="34" hasCustomPrompt="1"/>
          </p:nvPr>
        </p:nvSpPr>
        <p:spPr>
          <a:xfrm>
            <a:off x="3728755"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1" name="Text Placeholder 2">
            <a:extLst>
              <a:ext uri="{FF2B5EF4-FFF2-40B4-BE49-F238E27FC236}">
                <a16:creationId xmlns:a16="http://schemas.microsoft.com/office/drawing/2014/main" id="{7F6B70E0-7662-8C44-AB18-32DBD53DC545}"/>
              </a:ext>
            </a:extLst>
          </p:cNvPr>
          <p:cNvSpPr>
            <a:spLocks noGrp="1"/>
          </p:cNvSpPr>
          <p:nvPr>
            <p:ph type="body" sz="quarter" idx="35" hasCustomPrompt="1"/>
          </p:nvPr>
        </p:nvSpPr>
        <p:spPr>
          <a:xfrm>
            <a:off x="3728755"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description</a:t>
            </a:r>
          </a:p>
        </p:txBody>
      </p:sp>
      <p:sp>
        <p:nvSpPr>
          <p:cNvPr id="22" name="Text Placeholder 2">
            <a:extLst>
              <a:ext uri="{FF2B5EF4-FFF2-40B4-BE49-F238E27FC236}">
                <a16:creationId xmlns:a16="http://schemas.microsoft.com/office/drawing/2014/main" id="{A7523E12-AA2D-F542-A497-542FE67915B4}"/>
              </a:ext>
            </a:extLst>
          </p:cNvPr>
          <p:cNvSpPr>
            <a:spLocks noGrp="1"/>
          </p:cNvSpPr>
          <p:nvPr>
            <p:ph type="body" sz="quarter" idx="36" hasCustomPrompt="1"/>
          </p:nvPr>
        </p:nvSpPr>
        <p:spPr>
          <a:xfrm>
            <a:off x="6543196"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3" name="Text Placeholder 2">
            <a:extLst>
              <a:ext uri="{FF2B5EF4-FFF2-40B4-BE49-F238E27FC236}">
                <a16:creationId xmlns:a16="http://schemas.microsoft.com/office/drawing/2014/main" id="{D6A0CB81-DB7E-1544-AB78-BB245F0EF981}"/>
              </a:ext>
            </a:extLst>
          </p:cNvPr>
          <p:cNvSpPr>
            <a:spLocks noGrp="1"/>
          </p:cNvSpPr>
          <p:nvPr>
            <p:ph type="body" sz="quarter" idx="37" hasCustomPrompt="1"/>
          </p:nvPr>
        </p:nvSpPr>
        <p:spPr>
          <a:xfrm>
            <a:off x="6543196"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description</a:t>
            </a:r>
          </a:p>
        </p:txBody>
      </p:sp>
      <p:sp>
        <p:nvSpPr>
          <p:cNvPr id="26" name="Text Placeholder 2">
            <a:extLst>
              <a:ext uri="{FF2B5EF4-FFF2-40B4-BE49-F238E27FC236}">
                <a16:creationId xmlns:a16="http://schemas.microsoft.com/office/drawing/2014/main" id="{E4CB4C83-4FA7-3240-80D1-3F8A4B4A1A5B}"/>
              </a:ext>
            </a:extLst>
          </p:cNvPr>
          <p:cNvSpPr>
            <a:spLocks noGrp="1"/>
          </p:cNvSpPr>
          <p:nvPr>
            <p:ph type="body" sz="quarter" idx="38" hasCustomPrompt="1"/>
          </p:nvPr>
        </p:nvSpPr>
        <p:spPr>
          <a:xfrm>
            <a:off x="9357637"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9" name="Text Placeholder 2">
            <a:extLst>
              <a:ext uri="{FF2B5EF4-FFF2-40B4-BE49-F238E27FC236}">
                <a16:creationId xmlns:a16="http://schemas.microsoft.com/office/drawing/2014/main" id="{9CFA8544-0935-4E45-A188-781FA8ED7B49}"/>
              </a:ext>
            </a:extLst>
          </p:cNvPr>
          <p:cNvSpPr>
            <a:spLocks noGrp="1"/>
          </p:cNvSpPr>
          <p:nvPr>
            <p:ph type="body" sz="quarter" idx="39" hasCustomPrompt="1"/>
          </p:nvPr>
        </p:nvSpPr>
        <p:spPr>
          <a:xfrm>
            <a:off x="9357637"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description</a:t>
            </a:r>
          </a:p>
        </p:txBody>
      </p:sp>
    </p:spTree>
    <p:extLst>
      <p:ext uri="{BB962C8B-B14F-4D97-AF65-F5344CB8AC3E}">
        <p14:creationId xmlns:p14="http://schemas.microsoft.com/office/powerpoint/2010/main" val="4223110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ext and Photo Split - Whit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782854D6-B623-9F4B-8173-55532FEF9376}"/>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Maecenas </a:t>
            </a:r>
            <a:r>
              <a:rPr lang="en-US" err="1"/>
              <a:t>faucibus</a:t>
            </a:r>
            <a:r>
              <a:rPr lang="en-US"/>
              <a:t> </a:t>
            </a:r>
            <a:r>
              <a:rPr lang="en-US" err="1"/>
              <a:t>mollis</a:t>
            </a:r>
            <a:r>
              <a:rPr lang="en-US"/>
              <a:t> </a:t>
            </a:r>
            <a:r>
              <a:rPr lang="en-US" err="1"/>
              <a:t>interdum</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2" name="Slide Number Placeholder 2">
            <a:extLst>
              <a:ext uri="{FF2B5EF4-FFF2-40B4-BE49-F238E27FC236}">
                <a16:creationId xmlns:a16="http://schemas.microsoft.com/office/drawing/2014/main" id="{EEF4FC2F-DAA0-F341-92D7-AB4FF591EFA0}"/>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2904969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s with Photo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028C5A-08E7-BC42-BC24-7B607EC484CD}"/>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5" name="Picture Placeholder 2">
            <a:extLst>
              <a:ext uri="{FF2B5EF4-FFF2-40B4-BE49-F238E27FC236}">
                <a16:creationId xmlns:a16="http://schemas.microsoft.com/office/drawing/2014/main" id="{0BDE5F3D-CEC7-574F-8B1A-72CDC410BE62}"/>
              </a:ext>
            </a:extLst>
          </p:cNvPr>
          <p:cNvSpPr>
            <a:spLocks noGrp="1" noChangeAspect="1"/>
          </p:cNvSpPr>
          <p:nvPr>
            <p:ph type="pic" idx="1"/>
          </p:nvPr>
        </p:nvSpPr>
        <p:spPr>
          <a:xfrm>
            <a:off x="1" y="0"/>
            <a:ext cx="3458849" cy="6858000"/>
          </a:xfrm>
          <a:solidFill>
            <a:schemeClr val="bg1">
              <a:lumMod val="75000"/>
            </a:schemeClr>
          </a:solidFill>
        </p:spPr>
        <p:txBody>
          <a:bodyPr anchor="t"/>
          <a:lstStyle>
            <a:lvl1pPr marL="0" indent="0" algn="l">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7" name="Text Placeholder 2">
            <a:extLst>
              <a:ext uri="{FF2B5EF4-FFF2-40B4-BE49-F238E27FC236}">
                <a16:creationId xmlns:a16="http://schemas.microsoft.com/office/drawing/2014/main" id="{D8C6D2D4-8D7D-244C-AF2D-34CB46657419}"/>
              </a:ext>
            </a:extLst>
          </p:cNvPr>
          <p:cNvSpPr>
            <a:spLocks noGrp="1"/>
          </p:cNvSpPr>
          <p:nvPr>
            <p:ph type="body" sz="quarter" idx="21" hasCustomPrompt="1"/>
          </p:nvPr>
        </p:nvSpPr>
        <p:spPr>
          <a:xfrm>
            <a:off x="3939605" y="2037562"/>
            <a:ext cx="7337344" cy="365126"/>
          </a:xfrm>
        </p:spPr>
        <p:txBody>
          <a:bodyPr lIns="0">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cxnSp>
        <p:nvCxnSpPr>
          <p:cNvPr id="8" name="Straight Connector 7">
            <a:extLst>
              <a:ext uri="{FF2B5EF4-FFF2-40B4-BE49-F238E27FC236}">
                <a16:creationId xmlns:a16="http://schemas.microsoft.com/office/drawing/2014/main" id="{CDA05FE6-20DB-9040-BA17-770A53015C9F}"/>
              </a:ext>
            </a:extLst>
          </p:cNvPr>
          <p:cNvCxnSpPr>
            <a:cxnSpLocks/>
          </p:cNvCxnSpPr>
          <p:nvPr userDrawn="1"/>
        </p:nvCxnSpPr>
        <p:spPr>
          <a:xfrm>
            <a:off x="3939605" y="2702071"/>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5" name="Title 4">
            <a:extLst>
              <a:ext uri="{FF2B5EF4-FFF2-40B4-BE49-F238E27FC236}">
                <a16:creationId xmlns:a16="http://schemas.microsoft.com/office/drawing/2014/main" id="{7931B1DB-C293-A840-B75B-BE17B0817D5B}"/>
              </a:ext>
            </a:extLst>
          </p:cNvPr>
          <p:cNvSpPr>
            <a:spLocks noGrp="1"/>
          </p:cNvSpPr>
          <p:nvPr>
            <p:ph type="title" hasCustomPrompt="1"/>
          </p:nvPr>
        </p:nvSpPr>
        <p:spPr>
          <a:xfrm>
            <a:off x="3939605" y="737889"/>
            <a:ext cx="7337344" cy="1107491"/>
          </a:xfrm>
        </p:spPr>
        <p:txBody>
          <a:bodyPr>
            <a:noAutofit/>
          </a:bodyPr>
          <a:lstStyle>
            <a:lvl1pPr>
              <a:defRPr sz="4000"/>
            </a:lvl1pPr>
          </a:lstStyle>
          <a:p>
            <a:r>
              <a:rPr lang="en-US"/>
              <a:t>title</a:t>
            </a:r>
          </a:p>
        </p:txBody>
      </p:sp>
      <p:pic>
        <p:nvPicPr>
          <p:cNvPr id="11" name="Graphic 10">
            <a:extLst>
              <a:ext uri="{FF2B5EF4-FFF2-40B4-BE49-F238E27FC236}">
                <a16:creationId xmlns:a16="http://schemas.microsoft.com/office/drawing/2014/main" id="{1D6A5F09-9BAA-1748-B50D-4FF3355FB2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2" name="Text Placeholder 2">
            <a:extLst>
              <a:ext uri="{FF2B5EF4-FFF2-40B4-BE49-F238E27FC236}">
                <a16:creationId xmlns:a16="http://schemas.microsoft.com/office/drawing/2014/main" id="{478EBD1C-4A03-344E-918F-975F55317B28}"/>
              </a:ext>
            </a:extLst>
          </p:cNvPr>
          <p:cNvSpPr>
            <a:spLocks noGrp="1"/>
          </p:cNvSpPr>
          <p:nvPr>
            <p:ph type="body" sz="quarter" idx="24" hasCustomPrompt="1"/>
          </p:nvPr>
        </p:nvSpPr>
        <p:spPr>
          <a:xfrm>
            <a:off x="3961076" y="3710754"/>
            <a:ext cx="3407194" cy="21831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a:t>
            </a:r>
          </a:p>
          <a:p>
            <a:pPr lvl="0"/>
            <a:endParaRPr lang="en-US"/>
          </a:p>
        </p:txBody>
      </p:sp>
      <p:sp>
        <p:nvSpPr>
          <p:cNvPr id="13" name="Text Placeholder 2">
            <a:extLst>
              <a:ext uri="{FF2B5EF4-FFF2-40B4-BE49-F238E27FC236}">
                <a16:creationId xmlns:a16="http://schemas.microsoft.com/office/drawing/2014/main" id="{F355F047-E3CB-C642-868A-FFACFF64801A}"/>
              </a:ext>
            </a:extLst>
          </p:cNvPr>
          <p:cNvSpPr>
            <a:spLocks noGrp="1"/>
          </p:cNvSpPr>
          <p:nvPr>
            <p:ph type="body" sz="quarter" idx="25" hasCustomPrompt="1"/>
          </p:nvPr>
        </p:nvSpPr>
        <p:spPr>
          <a:xfrm>
            <a:off x="3961076" y="307795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17" name="Text Placeholder 2">
            <a:extLst>
              <a:ext uri="{FF2B5EF4-FFF2-40B4-BE49-F238E27FC236}">
                <a16:creationId xmlns:a16="http://schemas.microsoft.com/office/drawing/2014/main" id="{EC06D661-DE1A-2944-B5ED-77C44A10A3AD}"/>
              </a:ext>
            </a:extLst>
          </p:cNvPr>
          <p:cNvSpPr>
            <a:spLocks noGrp="1"/>
          </p:cNvSpPr>
          <p:nvPr>
            <p:ph type="body" sz="quarter" idx="26" hasCustomPrompt="1"/>
          </p:nvPr>
        </p:nvSpPr>
        <p:spPr>
          <a:xfrm>
            <a:off x="7870496" y="3710754"/>
            <a:ext cx="3407194" cy="21831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a:t>
            </a:r>
          </a:p>
        </p:txBody>
      </p:sp>
      <p:sp>
        <p:nvSpPr>
          <p:cNvPr id="18" name="Text Placeholder 2">
            <a:extLst>
              <a:ext uri="{FF2B5EF4-FFF2-40B4-BE49-F238E27FC236}">
                <a16:creationId xmlns:a16="http://schemas.microsoft.com/office/drawing/2014/main" id="{F102AB95-B9E0-5F4B-A8F4-DA33CF59B511}"/>
              </a:ext>
            </a:extLst>
          </p:cNvPr>
          <p:cNvSpPr>
            <a:spLocks noGrp="1"/>
          </p:cNvSpPr>
          <p:nvPr>
            <p:ph type="body" sz="quarter" idx="27" hasCustomPrompt="1"/>
          </p:nvPr>
        </p:nvSpPr>
        <p:spPr>
          <a:xfrm>
            <a:off x="7870496" y="307795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2845655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with Chart Area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A68FCD-9F1F-784F-9A7E-6E9161A1EF6C}"/>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7" name="Text Placeholder 2">
            <a:extLst>
              <a:ext uri="{FF2B5EF4-FFF2-40B4-BE49-F238E27FC236}">
                <a16:creationId xmlns:a16="http://schemas.microsoft.com/office/drawing/2014/main" id="{45712B85-1442-6E42-9E7B-4A595CC0E0B8}"/>
              </a:ext>
            </a:extLst>
          </p:cNvPr>
          <p:cNvSpPr>
            <a:spLocks noGrp="1"/>
          </p:cNvSpPr>
          <p:nvPr>
            <p:ph type="body" sz="quarter" idx="20" hasCustomPrompt="1"/>
          </p:nvPr>
        </p:nvSpPr>
        <p:spPr>
          <a:xfrm>
            <a:off x="915053" y="3098349"/>
            <a:ext cx="2742931" cy="2427287"/>
          </a:xfrm>
        </p:spPr>
        <p:txBody>
          <a:bodyPr lIns="0">
            <a:normAutofit/>
          </a:bodyPr>
          <a:lstStyle>
            <a:lvl1pPr marL="0" marR="0" indent="0" algn="l" defTabSz="914196" rtl="0" eaLnBrk="1" fontAlgn="auto" latinLnBrk="0" hangingPunct="1">
              <a:lnSpc>
                <a:spcPct val="110000"/>
              </a:lnSpc>
              <a:spcBef>
                <a:spcPts val="1000"/>
              </a:spcBef>
              <a:spcAft>
                <a:spcPts val="0"/>
              </a:spcAft>
              <a:buClrTx/>
              <a:buSzTx/>
              <a:buFontTx/>
              <a:buNone/>
              <a:tabLst/>
              <a:defRPr sz="1400"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a:p>
            <a:pPr marL="0" marR="0" lvl="0" indent="0" algn="l" defTabSz="914196" rtl="0" eaLnBrk="1" fontAlgn="auto" latinLnBrk="0" hangingPunct="1">
              <a:lnSpc>
                <a:spcPct val="90000"/>
              </a:lnSpc>
              <a:spcBef>
                <a:spcPts val="1000"/>
              </a:spcBef>
              <a:spcAft>
                <a:spcPts val="0"/>
              </a:spcAft>
              <a:buClrTx/>
              <a:buSzTx/>
              <a:buFontTx/>
              <a:buNone/>
              <a:tabLst/>
              <a:defRPr/>
            </a:pPr>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8" name="Text Placeholder 2">
            <a:extLst>
              <a:ext uri="{FF2B5EF4-FFF2-40B4-BE49-F238E27FC236}">
                <a16:creationId xmlns:a16="http://schemas.microsoft.com/office/drawing/2014/main" id="{6F8C08B0-6A9D-4A46-B14A-DF024A7B7DE7}"/>
              </a:ext>
            </a:extLst>
          </p:cNvPr>
          <p:cNvSpPr>
            <a:spLocks noGrp="1"/>
          </p:cNvSpPr>
          <p:nvPr>
            <p:ph type="body" sz="quarter" idx="19" hasCustomPrompt="1"/>
          </p:nvPr>
        </p:nvSpPr>
        <p:spPr>
          <a:xfrm>
            <a:off x="915051" y="2206507"/>
            <a:ext cx="2742932" cy="658370"/>
          </a:xfrm>
        </p:spPr>
        <p:txBody>
          <a:bodyPr vert="horz" lIns="0" tIns="0" rIns="0" bIns="0" rtlCol="0" anchor="b">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a:t>
            </a:r>
          </a:p>
          <a:p>
            <a:pPr lvl="0">
              <a:lnSpc>
                <a:spcPct val="80000"/>
              </a:lnSpc>
              <a:spcBef>
                <a:spcPts val="0"/>
              </a:spcBef>
            </a:pPr>
            <a:r>
              <a:rPr lang="en-US"/>
              <a:t>For Graph Description</a:t>
            </a:r>
          </a:p>
        </p:txBody>
      </p:sp>
      <p:sp>
        <p:nvSpPr>
          <p:cNvPr id="23" name="Content Placeholder 22">
            <a:extLst>
              <a:ext uri="{FF2B5EF4-FFF2-40B4-BE49-F238E27FC236}">
                <a16:creationId xmlns:a16="http://schemas.microsoft.com/office/drawing/2014/main" id="{5EF24A01-2572-2E45-B9E5-801C62E84E88}"/>
              </a:ext>
            </a:extLst>
          </p:cNvPr>
          <p:cNvSpPr>
            <a:spLocks noGrp="1"/>
          </p:cNvSpPr>
          <p:nvPr>
            <p:ph sz="quarter" idx="21"/>
          </p:nvPr>
        </p:nvSpPr>
        <p:spPr>
          <a:xfrm>
            <a:off x="4192521" y="2206507"/>
            <a:ext cx="7084428" cy="3319184"/>
          </a:xfrm>
        </p:spPr>
        <p:txBody>
          <a:bodyPr anchor="t"/>
          <a:lstStyle>
            <a:lvl1pPr marL="0" indent="0">
              <a:buNone/>
              <a:defRPr/>
            </a:lvl1pPr>
          </a:lstStyle>
          <a:p>
            <a:pPr lvl="0"/>
            <a:r>
              <a:rPr lang="en-US"/>
              <a:t>Click to edit Master text styles</a:t>
            </a:r>
          </a:p>
        </p:txBody>
      </p:sp>
      <p:cxnSp>
        <p:nvCxnSpPr>
          <p:cNvPr id="11" name="Straight Connector 10">
            <a:extLst>
              <a:ext uri="{FF2B5EF4-FFF2-40B4-BE49-F238E27FC236}">
                <a16:creationId xmlns:a16="http://schemas.microsoft.com/office/drawing/2014/main" id="{8C9FF1C0-504F-9542-AFC1-BC4456815DDF}"/>
              </a:ext>
            </a:extLst>
          </p:cNvPr>
          <p:cNvCxnSpPr>
            <a:cxnSpLocks/>
          </p:cNvCxnSpPr>
          <p:nvPr userDrawn="1"/>
        </p:nvCxnSpPr>
        <p:spPr>
          <a:xfrm>
            <a:off x="905164"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2" name="Title Placeholder 17">
            <a:extLst>
              <a:ext uri="{FF2B5EF4-FFF2-40B4-BE49-F238E27FC236}">
                <a16:creationId xmlns:a16="http://schemas.microsoft.com/office/drawing/2014/main" id="{2884633F-D05A-1843-876F-5EE12D7FC33C}"/>
              </a:ext>
            </a:extLst>
          </p:cNvPr>
          <p:cNvSpPr>
            <a:spLocks noGrp="1"/>
          </p:cNvSpPr>
          <p:nvPr>
            <p:ph type="title"/>
          </p:nvPr>
        </p:nvSpPr>
        <p:spPr>
          <a:xfrm>
            <a:off x="912570" y="349504"/>
            <a:ext cx="8861626" cy="798177"/>
          </a:xfrm>
          <a:prstGeom prst="rect">
            <a:avLst/>
          </a:prstGeom>
        </p:spPr>
        <p:txBody>
          <a:bodyPr vert="horz" lIns="0" tIns="45720" rIns="91440" bIns="45720" rtlCol="0" anchor="b" anchorCtr="0">
            <a:noAutofit/>
          </a:bodyPr>
          <a:lstStyle/>
          <a:p>
            <a:r>
              <a:rPr lang="en-US"/>
              <a:t>Click to edit Master title style</a:t>
            </a:r>
          </a:p>
        </p:txBody>
      </p:sp>
      <p:pic>
        <p:nvPicPr>
          <p:cNvPr id="9" name="Graphic 8">
            <a:extLst>
              <a:ext uri="{FF2B5EF4-FFF2-40B4-BE49-F238E27FC236}">
                <a16:creationId xmlns:a16="http://schemas.microsoft.com/office/drawing/2014/main" id="{536A697A-BE11-5E4B-8C4E-4AE342B919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3675025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istic and Photo_Dark">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2A85D7E9-D0A0-0A48-99F2-7B1C96ADBF21}"/>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2" name="Rectangle 1">
            <a:extLst>
              <a:ext uri="{FF2B5EF4-FFF2-40B4-BE49-F238E27FC236}">
                <a16:creationId xmlns:a16="http://schemas.microsoft.com/office/drawing/2014/main" id="{A664C960-FA1B-D841-83EE-33E7F21A1113}"/>
              </a:ext>
            </a:extLst>
          </p:cNvPr>
          <p:cNvSpPr/>
          <p:nvPr userDrawn="1"/>
        </p:nvSpPr>
        <p:spPr>
          <a:xfrm>
            <a:off x="0" y="0"/>
            <a:ext cx="6099048" cy="6858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1729995"/>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bg1"/>
                </a:solidFill>
                <a:latin typeface="Oswald" pitchFamily="2" charset="77"/>
              </a:defRPr>
            </a:lvl1pPr>
          </a:lstStyle>
          <a:p>
            <a:pPr lvl="0"/>
            <a:r>
              <a:rPr lang="en-US"/>
              <a:t>45%</a:t>
            </a:r>
          </a:p>
        </p:txBody>
      </p:sp>
      <p:sp>
        <p:nvSpPr>
          <p:cNvPr id="16" name="Slide Number Placeholder 2">
            <a:extLst>
              <a:ext uri="{FF2B5EF4-FFF2-40B4-BE49-F238E27FC236}">
                <a16:creationId xmlns:a16="http://schemas.microsoft.com/office/drawing/2014/main" id="{A1741DAF-0538-5C40-9F25-82BFABAA9D65}"/>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32881719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istic and Photo_Light">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0A2583F1-527B-FE46-974C-CE1DF96A44BB}"/>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1729995"/>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Stat description</a:t>
            </a:r>
          </a:p>
        </p:txBody>
      </p:sp>
      <p:pic>
        <p:nvPicPr>
          <p:cNvPr id="20" name="Graphic 19">
            <a:extLst>
              <a:ext uri="{FF2B5EF4-FFF2-40B4-BE49-F238E27FC236}">
                <a16:creationId xmlns:a16="http://schemas.microsoft.com/office/drawing/2014/main" id="{A8FA750C-5993-AB41-8B9F-1190E960FE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9" name="Text Placeholder 4">
            <a:extLst>
              <a:ext uri="{FF2B5EF4-FFF2-40B4-BE49-F238E27FC236}">
                <a16:creationId xmlns:a16="http://schemas.microsoft.com/office/drawing/2014/main" id="{03DE606A-3303-7540-8D87-CA349EB9C5D1}"/>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Oswald" pitchFamily="2" charset="77"/>
              </a:defRPr>
            </a:lvl1pPr>
          </a:lstStyle>
          <a:p>
            <a:pPr lvl="0"/>
            <a:r>
              <a:rPr lang="en-US"/>
              <a:t>45%</a:t>
            </a:r>
          </a:p>
        </p:txBody>
      </p:sp>
      <p:sp>
        <p:nvSpPr>
          <p:cNvPr id="11" name="Slide Number Placeholder 2">
            <a:extLst>
              <a:ext uri="{FF2B5EF4-FFF2-40B4-BE49-F238E27FC236}">
                <a16:creationId xmlns:a16="http://schemas.microsoft.com/office/drawing/2014/main" id="{4DEFC807-5826-B140-B9AE-E18E0029EBB4}"/>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2528169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plit Statistic_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64C960-FA1B-D841-83EE-33E7F21A1113}"/>
              </a:ext>
            </a:extLst>
          </p:cNvPr>
          <p:cNvSpPr/>
          <p:nvPr userDrawn="1"/>
        </p:nvSpPr>
        <p:spPr>
          <a:xfrm>
            <a:off x="0" y="0"/>
            <a:ext cx="12192000" cy="6858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bg1"/>
                </a:solidFill>
                <a:latin typeface="Oswald" pitchFamily="2" charset="77"/>
              </a:defRPr>
            </a:lvl1pPr>
          </a:lstStyle>
          <a:p>
            <a:pPr lvl="0"/>
            <a:r>
              <a:rPr lang="en-US"/>
              <a:t>45%</a:t>
            </a:r>
          </a:p>
        </p:txBody>
      </p:sp>
      <p:cxnSp>
        <p:nvCxnSpPr>
          <p:cNvPr id="17" name="Straight Connector 16">
            <a:extLst>
              <a:ext uri="{FF2B5EF4-FFF2-40B4-BE49-F238E27FC236}">
                <a16:creationId xmlns:a16="http://schemas.microsoft.com/office/drawing/2014/main" id="{BBBB1314-B689-3C47-AD68-41B4368714C4}"/>
              </a:ext>
            </a:extLst>
          </p:cNvPr>
          <p:cNvCxnSpPr>
            <a:cxnSpLocks/>
          </p:cNvCxnSpPr>
          <p:nvPr userDrawn="1"/>
        </p:nvCxnSpPr>
        <p:spPr>
          <a:xfrm>
            <a:off x="680516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2" name="Text Placeholder 2">
            <a:extLst>
              <a:ext uri="{FF2B5EF4-FFF2-40B4-BE49-F238E27FC236}">
                <a16:creationId xmlns:a16="http://schemas.microsoft.com/office/drawing/2014/main" id="{BC10196B-C491-6A47-BFDF-40301F383B0B}"/>
              </a:ext>
            </a:extLst>
          </p:cNvPr>
          <p:cNvSpPr>
            <a:spLocks noGrp="1"/>
          </p:cNvSpPr>
          <p:nvPr>
            <p:ph type="body" sz="quarter" idx="27" hasCustomPrompt="1"/>
          </p:nvPr>
        </p:nvSpPr>
        <p:spPr>
          <a:xfrm>
            <a:off x="680516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Stat description</a:t>
            </a:r>
          </a:p>
        </p:txBody>
      </p:sp>
      <p:sp>
        <p:nvSpPr>
          <p:cNvPr id="23" name="Text Placeholder 4">
            <a:extLst>
              <a:ext uri="{FF2B5EF4-FFF2-40B4-BE49-F238E27FC236}">
                <a16:creationId xmlns:a16="http://schemas.microsoft.com/office/drawing/2014/main" id="{8A53698E-11BB-E840-9D43-5228B4A69031}"/>
              </a:ext>
            </a:extLst>
          </p:cNvPr>
          <p:cNvSpPr>
            <a:spLocks noGrp="1"/>
          </p:cNvSpPr>
          <p:nvPr>
            <p:ph type="body" sz="quarter" idx="28" hasCustomPrompt="1"/>
          </p:nvPr>
        </p:nvSpPr>
        <p:spPr>
          <a:xfrm>
            <a:off x="6704113" y="1164590"/>
            <a:ext cx="4717759" cy="1402991"/>
          </a:xfrm>
        </p:spPr>
        <p:txBody>
          <a:bodyPr/>
          <a:lstStyle>
            <a:lvl1pPr marL="0" indent="0" algn="l">
              <a:buNone/>
              <a:defRPr sz="9600" b="1" i="0">
                <a:solidFill>
                  <a:schemeClr val="bg1"/>
                </a:solidFill>
                <a:latin typeface="Oswald" pitchFamily="2" charset="77"/>
              </a:defRPr>
            </a:lvl1pPr>
          </a:lstStyle>
          <a:p>
            <a:pPr lvl="0"/>
            <a:r>
              <a:rPr lang="en-US"/>
              <a:t>12%</a:t>
            </a:r>
          </a:p>
        </p:txBody>
      </p:sp>
      <p:sp>
        <p:nvSpPr>
          <p:cNvPr id="25" name="Slide Number Placeholder 2">
            <a:extLst>
              <a:ext uri="{FF2B5EF4-FFF2-40B4-BE49-F238E27FC236}">
                <a16:creationId xmlns:a16="http://schemas.microsoft.com/office/drawing/2014/main" id="{68B8EC41-ACF3-9E4D-834D-2A6F568A2487}"/>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
        <p:nvSpPr>
          <p:cNvPr id="14" name="Text Placeholder 2">
            <a:extLst>
              <a:ext uri="{FF2B5EF4-FFF2-40B4-BE49-F238E27FC236}">
                <a16:creationId xmlns:a16="http://schemas.microsoft.com/office/drawing/2014/main" id="{54A81B86-9E21-D546-A8D6-CA1F86D13EF9}"/>
              </a:ext>
            </a:extLst>
          </p:cNvPr>
          <p:cNvSpPr>
            <a:spLocks noGrp="1"/>
          </p:cNvSpPr>
          <p:nvPr>
            <p:ph type="body" sz="quarter" idx="22" hasCustomPrompt="1"/>
          </p:nvPr>
        </p:nvSpPr>
        <p:spPr>
          <a:xfrm>
            <a:off x="77012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16" name="Text Placeholder 2">
            <a:extLst>
              <a:ext uri="{FF2B5EF4-FFF2-40B4-BE49-F238E27FC236}">
                <a16:creationId xmlns:a16="http://schemas.microsoft.com/office/drawing/2014/main" id="{E020B4D2-6BAF-2D44-8219-8E2780FCE26D}"/>
              </a:ext>
            </a:extLst>
          </p:cNvPr>
          <p:cNvSpPr>
            <a:spLocks noGrp="1"/>
          </p:cNvSpPr>
          <p:nvPr>
            <p:ph type="body" sz="quarter" idx="26" hasCustomPrompt="1"/>
          </p:nvPr>
        </p:nvSpPr>
        <p:spPr>
          <a:xfrm>
            <a:off x="680516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Tree>
    <p:extLst>
      <p:ext uri="{BB962C8B-B14F-4D97-AF65-F5344CB8AC3E}">
        <p14:creationId xmlns:p14="http://schemas.microsoft.com/office/powerpoint/2010/main" val="21110487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plit Statistic_Ligh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Oswald" pitchFamily="2" charset="77"/>
              </a:defRPr>
            </a:lvl1pPr>
          </a:lstStyle>
          <a:p>
            <a:pPr lvl="0"/>
            <a:r>
              <a:rPr lang="en-US"/>
              <a:t>45%</a:t>
            </a:r>
          </a:p>
        </p:txBody>
      </p:sp>
      <p:cxnSp>
        <p:nvCxnSpPr>
          <p:cNvPr id="17" name="Straight Connector 16">
            <a:extLst>
              <a:ext uri="{FF2B5EF4-FFF2-40B4-BE49-F238E27FC236}">
                <a16:creationId xmlns:a16="http://schemas.microsoft.com/office/drawing/2014/main" id="{BBBB1314-B689-3C47-AD68-41B4368714C4}"/>
              </a:ext>
            </a:extLst>
          </p:cNvPr>
          <p:cNvCxnSpPr>
            <a:cxnSpLocks/>
          </p:cNvCxnSpPr>
          <p:nvPr userDrawn="1"/>
        </p:nvCxnSpPr>
        <p:spPr>
          <a:xfrm>
            <a:off x="680516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0" name="Text Placeholder 2">
            <a:extLst>
              <a:ext uri="{FF2B5EF4-FFF2-40B4-BE49-F238E27FC236}">
                <a16:creationId xmlns:a16="http://schemas.microsoft.com/office/drawing/2014/main" id="{9596B8FC-E469-AE41-AE29-40BB22698738}"/>
              </a:ext>
            </a:extLst>
          </p:cNvPr>
          <p:cNvSpPr>
            <a:spLocks noGrp="1"/>
          </p:cNvSpPr>
          <p:nvPr>
            <p:ph type="body" sz="quarter" idx="26" hasCustomPrompt="1"/>
          </p:nvPr>
        </p:nvSpPr>
        <p:spPr>
          <a:xfrm>
            <a:off x="680516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22" name="Text Placeholder 2">
            <a:extLst>
              <a:ext uri="{FF2B5EF4-FFF2-40B4-BE49-F238E27FC236}">
                <a16:creationId xmlns:a16="http://schemas.microsoft.com/office/drawing/2014/main" id="{BC10196B-C491-6A47-BFDF-40301F383B0B}"/>
              </a:ext>
            </a:extLst>
          </p:cNvPr>
          <p:cNvSpPr>
            <a:spLocks noGrp="1"/>
          </p:cNvSpPr>
          <p:nvPr>
            <p:ph type="body" sz="quarter" idx="27" hasCustomPrompt="1"/>
          </p:nvPr>
        </p:nvSpPr>
        <p:spPr>
          <a:xfrm>
            <a:off x="680516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Stat description</a:t>
            </a:r>
          </a:p>
        </p:txBody>
      </p:sp>
      <p:sp>
        <p:nvSpPr>
          <p:cNvPr id="23" name="Text Placeholder 4">
            <a:extLst>
              <a:ext uri="{FF2B5EF4-FFF2-40B4-BE49-F238E27FC236}">
                <a16:creationId xmlns:a16="http://schemas.microsoft.com/office/drawing/2014/main" id="{8A53698E-11BB-E840-9D43-5228B4A69031}"/>
              </a:ext>
            </a:extLst>
          </p:cNvPr>
          <p:cNvSpPr>
            <a:spLocks noGrp="1"/>
          </p:cNvSpPr>
          <p:nvPr>
            <p:ph type="body" sz="quarter" idx="28" hasCustomPrompt="1"/>
          </p:nvPr>
        </p:nvSpPr>
        <p:spPr>
          <a:xfrm>
            <a:off x="6704113" y="1164590"/>
            <a:ext cx="4717759" cy="1402991"/>
          </a:xfrm>
        </p:spPr>
        <p:txBody>
          <a:bodyPr/>
          <a:lstStyle>
            <a:lvl1pPr marL="0" indent="0" algn="l">
              <a:buNone/>
              <a:defRPr sz="9600" b="1" i="0">
                <a:solidFill>
                  <a:schemeClr val="tx1"/>
                </a:solidFill>
                <a:latin typeface="Oswald" pitchFamily="2" charset="77"/>
              </a:defRPr>
            </a:lvl1pPr>
          </a:lstStyle>
          <a:p>
            <a:pPr lvl="0"/>
            <a:r>
              <a:rPr lang="en-US"/>
              <a:t>12%</a:t>
            </a:r>
          </a:p>
        </p:txBody>
      </p:sp>
      <p:sp>
        <p:nvSpPr>
          <p:cNvPr id="14" name="Slide Number Placeholder 2">
            <a:extLst>
              <a:ext uri="{FF2B5EF4-FFF2-40B4-BE49-F238E27FC236}">
                <a16:creationId xmlns:a16="http://schemas.microsoft.com/office/drawing/2014/main" id="{13E7C899-6FAF-5F48-80CE-C8050F619B4A}"/>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pic>
        <p:nvPicPr>
          <p:cNvPr id="16" name="Graphic 15">
            <a:extLst>
              <a:ext uri="{FF2B5EF4-FFF2-40B4-BE49-F238E27FC236}">
                <a16:creationId xmlns:a16="http://schemas.microsoft.com/office/drawing/2014/main" id="{784A2142-1E05-E949-B142-084635DE6D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23041718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esktop Screen_Full">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89955"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3307977" y="1842248"/>
            <a:ext cx="5298142" cy="299869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Tree>
    <p:extLst>
      <p:ext uri="{BB962C8B-B14F-4D97-AF65-F5344CB8AC3E}">
        <p14:creationId xmlns:p14="http://schemas.microsoft.com/office/powerpoint/2010/main" val="12140366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esktop and Mobile Scree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0359"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2698381" y="1842248"/>
            <a:ext cx="5298142" cy="299869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pic>
        <p:nvPicPr>
          <p:cNvPr id="13" name="Picture 12">
            <a:extLst>
              <a:ext uri="{FF2B5EF4-FFF2-40B4-BE49-F238E27FC236}">
                <a16:creationId xmlns:a16="http://schemas.microsoft.com/office/drawing/2014/main" id="{FC66E7B3-49C7-7A40-B79F-FD8AB6F97D9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22216" y="3191474"/>
            <a:ext cx="1681877" cy="3298935"/>
          </a:xfrm>
          <a:prstGeom prst="rect">
            <a:avLst/>
          </a:prstGeom>
        </p:spPr>
      </p:pic>
      <p:sp>
        <p:nvSpPr>
          <p:cNvPr id="15" name="Picture Placeholder 2">
            <a:extLst>
              <a:ext uri="{FF2B5EF4-FFF2-40B4-BE49-F238E27FC236}">
                <a16:creationId xmlns:a16="http://schemas.microsoft.com/office/drawing/2014/main" id="{5A3B78BE-89B9-5C40-A6CB-11462EC618AA}"/>
              </a:ext>
            </a:extLst>
          </p:cNvPr>
          <p:cNvSpPr>
            <a:spLocks noGrp="1" noChangeAspect="1"/>
          </p:cNvSpPr>
          <p:nvPr>
            <p:ph type="pic" idx="11"/>
          </p:nvPr>
        </p:nvSpPr>
        <p:spPr>
          <a:xfrm>
            <a:off x="8173078" y="3551577"/>
            <a:ext cx="1369683" cy="2582523"/>
          </a:xfrm>
          <a:solidFill>
            <a:schemeClr val="bg1">
              <a:lumMod val="75000"/>
            </a:schemeClr>
          </a:solidFill>
        </p:spPr>
        <p:txBody>
          <a:bodyPr anchor="t"/>
          <a:lstStyle>
            <a:lvl1pPr marL="0" indent="0" algn="ctr">
              <a:buNone/>
              <a:defRPr sz="18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Tree>
    <p:extLst>
      <p:ext uri="{BB962C8B-B14F-4D97-AF65-F5344CB8AC3E}">
        <p14:creationId xmlns:p14="http://schemas.microsoft.com/office/powerpoint/2010/main" val="7014667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obile Scree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pic>
        <p:nvPicPr>
          <p:cNvPr id="11" name="Picture 10">
            <a:extLst>
              <a:ext uri="{FF2B5EF4-FFF2-40B4-BE49-F238E27FC236}">
                <a16:creationId xmlns:a16="http://schemas.microsoft.com/office/drawing/2014/main" id="{AD121983-BF29-5A4B-9FBC-CD4347AD3F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45181" y="1259538"/>
            <a:ext cx="2731617" cy="5357957"/>
          </a:xfrm>
          <a:prstGeom prst="rect">
            <a:avLst/>
          </a:prstGeom>
        </p:spPr>
      </p:pic>
      <p:sp>
        <p:nvSpPr>
          <p:cNvPr id="12" name="Picture Placeholder 2">
            <a:extLst>
              <a:ext uri="{FF2B5EF4-FFF2-40B4-BE49-F238E27FC236}">
                <a16:creationId xmlns:a16="http://schemas.microsoft.com/office/drawing/2014/main" id="{0C3EB18B-2D96-6A43-B31B-9FC3B39328B7}"/>
              </a:ext>
            </a:extLst>
          </p:cNvPr>
          <p:cNvSpPr>
            <a:spLocks noGrp="1" noChangeAspect="1"/>
          </p:cNvSpPr>
          <p:nvPr>
            <p:ph type="pic" idx="1"/>
          </p:nvPr>
        </p:nvSpPr>
        <p:spPr>
          <a:xfrm>
            <a:off x="5193390" y="1821340"/>
            <a:ext cx="2226742" cy="4198043"/>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Tree>
    <p:extLst>
      <p:ext uri="{BB962C8B-B14F-4D97-AF65-F5344CB8AC3E}">
        <p14:creationId xmlns:p14="http://schemas.microsoft.com/office/powerpoint/2010/main" val="517537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obile Screen and Text">
    <p:spTree>
      <p:nvGrpSpPr>
        <p:cNvPr id="1" name=""/>
        <p:cNvGrpSpPr/>
        <p:nvPr/>
      </p:nvGrpSpPr>
      <p:grpSpPr>
        <a:xfrm>
          <a:off x="0" y="0"/>
          <a:ext cx="0" cy="0"/>
          <a:chOff x="0" y="0"/>
          <a:chExt cx="0" cy="0"/>
        </a:xfrm>
      </p:grpSpPr>
      <p:pic>
        <p:nvPicPr>
          <p:cNvPr id="4" name="Picture 3" descr="A picture containing monitor, mirror&#10;&#10;Description automatically generated">
            <a:extLst>
              <a:ext uri="{FF2B5EF4-FFF2-40B4-BE49-F238E27FC236}">
                <a16:creationId xmlns:a16="http://schemas.microsoft.com/office/drawing/2014/main" id="{EC163BC8-A8F4-D347-A20E-FC5D0ACD40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6326" y="718635"/>
            <a:ext cx="2731617" cy="5357957"/>
          </a:xfrm>
          <a:prstGeom prst="rect">
            <a:avLst/>
          </a:prstGeom>
        </p:spPr>
      </p:pic>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Maecenas </a:t>
            </a:r>
            <a:r>
              <a:rPr lang="en-US" err="1"/>
              <a:t>faucibus</a:t>
            </a:r>
            <a:r>
              <a:rPr lang="en-US"/>
              <a:t> </a:t>
            </a:r>
            <a:r>
              <a:rPr lang="en-US" err="1"/>
              <a:t>mollis</a:t>
            </a:r>
            <a:r>
              <a:rPr lang="en-US"/>
              <a:t> </a:t>
            </a:r>
            <a:r>
              <a:rPr lang="en-US" err="1"/>
              <a:t>interdum</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4" name="Graphic 13">
            <a:extLst>
              <a:ext uri="{FF2B5EF4-FFF2-40B4-BE49-F238E27FC236}">
                <a16:creationId xmlns:a16="http://schemas.microsoft.com/office/drawing/2014/main" id="{C3A194C3-B354-884A-90F8-471BB413B6E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45" y="258793"/>
            <a:ext cx="1561196" cy="216854"/>
          </a:xfrm>
          <a:prstGeom prst="rect">
            <a:avLst/>
          </a:prstGeom>
        </p:spPr>
      </p:pic>
      <p:sp>
        <p:nvSpPr>
          <p:cNvPr id="16" name="Picture Placeholder 2">
            <a:extLst>
              <a:ext uri="{FF2B5EF4-FFF2-40B4-BE49-F238E27FC236}">
                <a16:creationId xmlns:a16="http://schemas.microsoft.com/office/drawing/2014/main" id="{D94A2464-988D-7242-AB72-943B49F5C68B}"/>
              </a:ext>
            </a:extLst>
          </p:cNvPr>
          <p:cNvSpPr>
            <a:spLocks noGrp="1" noChangeAspect="1"/>
          </p:cNvSpPr>
          <p:nvPr>
            <p:ph type="pic" idx="1"/>
          </p:nvPr>
        </p:nvSpPr>
        <p:spPr>
          <a:xfrm>
            <a:off x="7664535" y="1280437"/>
            <a:ext cx="2224302" cy="4198043"/>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spTree>
    <p:extLst>
      <p:ext uri="{BB962C8B-B14F-4D97-AF65-F5344CB8AC3E}">
        <p14:creationId xmlns:p14="http://schemas.microsoft.com/office/powerpoint/2010/main" val="6473918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Mobile Screen and Tex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Maecenas </a:t>
            </a:r>
            <a:r>
              <a:rPr lang="en-US" err="1"/>
              <a:t>faucibus</a:t>
            </a:r>
            <a:r>
              <a:rPr lang="en-US"/>
              <a:t> </a:t>
            </a:r>
            <a:r>
              <a:rPr lang="en-US" err="1"/>
              <a:t>mollis</a:t>
            </a:r>
            <a:r>
              <a:rPr lang="en-US"/>
              <a:t> </a:t>
            </a:r>
            <a:r>
              <a:rPr lang="en-US" err="1"/>
              <a:t>interdum</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4" name="Graphic 13">
            <a:extLst>
              <a:ext uri="{FF2B5EF4-FFF2-40B4-BE49-F238E27FC236}">
                <a16:creationId xmlns:a16="http://schemas.microsoft.com/office/drawing/2014/main" id="{C3A194C3-B354-884A-90F8-471BB413B6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pic>
        <p:nvPicPr>
          <p:cNvPr id="11" name="Picture 10">
            <a:extLst>
              <a:ext uri="{FF2B5EF4-FFF2-40B4-BE49-F238E27FC236}">
                <a16:creationId xmlns:a16="http://schemas.microsoft.com/office/drawing/2014/main" id="{6553320F-B869-314E-8B21-5E90267A8D6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73753" y="1135759"/>
            <a:ext cx="8756714" cy="4925652"/>
          </a:xfrm>
          <a:prstGeom prst="rect">
            <a:avLst/>
          </a:prstGeom>
        </p:spPr>
      </p:pic>
      <p:sp>
        <p:nvSpPr>
          <p:cNvPr id="12" name="Picture Placeholder 2">
            <a:extLst>
              <a:ext uri="{FF2B5EF4-FFF2-40B4-BE49-F238E27FC236}">
                <a16:creationId xmlns:a16="http://schemas.microsoft.com/office/drawing/2014/main" id="{DED2555A-F6CB-0743-9F03-1E0DCE4D1E10}"/>
              </a:ext>
            </a:extLst>
          </p:cNvPr>
          <p:cNvSpPr>
            <a:spLocks noGrp="1" noChangeAspect="1"/>
          </p:cNvSpPr>
          <p:nvPr>
            <p:ph type="pic" idx="1"/>
          </p:nvPr>
        </p:nvSpPr>
        <p:spPr>
          <a:xfrm>
            <a:off x="6248828" y="1582615"/>
            <a:ext cx="4980547" cy="279595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Tree>
    <p:extLst>
      <p:ext uri="{BB962C8B-B14F-4D97-AF65-F5344CB8AC3E}">
        <p14:creationId xmlns:p14="http://schemas.microsoft.com/office/powerpoint/2010/main" val="15743068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6 Cards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F7055E9-8404-42FC-A1A5-9B014C717E7B}"/>
              </a:ext>
            </a:extLst>
          </p:cNvPr>
          <p:cNvSpPr/>
          <p:nvPr userDrawn="1"/>
        </p:nvSpPr>
        <p:spPr>
          <a:xfrm>
            <a:off x="6094943" y="0"/>
            <a:ext cx="3047999"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4" name="Rectangle 13">
            <a:extLst>
              <a:ext uri="{FF2B5EF4-FFF2-40B4-BE49-F238E27FC236}">
                <a16:creationId xmlns:a16="http://schemas.microsoft.com/office/drawing/2014/main" id="{24A9F13D-35D6-4879-BA50-7F74B3257597}"/>
              </a:ext>
            </a:extLst>
          </p:cNvPr>
          <p:cNvSpPr/>
          <p:nvPr userDrawn="1"/>
        </p:nvSpPr>
        <p:spPr>
          <a:xfrm>
            <a:off x="2" y="0"/>
            <a:ext cx="6095999"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9" name="Picture Placeholder 6">
            <a:extLst>
              <a:ext uri="{FF2B5EF4-FFF2-40B4-BE49-F238E27FC236}">
                <a16:creationId xmlns:a16="http://schemas.microsoft.com/office/drawing/2014/main" id="{D3471893-9E34-4B9F-BDD6-09E95B5D7FA1}"/>
              </a:ext>
            </a:extLst>
          </p:cNvPr>
          <p:cNvSpPr>
            <a:spLocks noGrp="1"/>
          </p:cNvSpPr>
          <p:nvPr>
            <p:ph type="pic" sz="quarter" idx="23" hasCustomPrompt="1"/>
          </p:nvPr>
        </p:nvSpPr>
        <p:spPr>
          <a:xfrm>
            <a:off x="9142941" y="0"/>
            <a:ext cx="3049060" cy="3429000"/>
          </a:xfrm>
          <a:prstGeom prst="rect">
            <a:avLst/>
          </a:prstGeom>
          <a:solidFill>
            <a:schemeClr val="bg1">
              <a:lumMod val="95000"/>
            </a:schemeClr>
          </a:solidFill>
        </p:spPr>
        <p:txBody>
          <a:bodyPr lIns="108000" tIns="108000" rIns="0"/>
          <a:lstStyle>
            <a:lvl1pPr marL="0" indent="0">
              <a:buNone/>
              <a:defRPr/>
            </a:lvl1pPr>
          </a:lstStyle>
          <a:p>
            <a:r>
              <a:rPr lang="en-AU"/>
              <a:t>Insert picture here</a:t>
            </a:r>
          </a:p>
        </p:txBody>
      </p:sp>
      <p:sp>
        <p:nvSpPr>
          <p:cNvPr id="8" name="Rectangle 7">
            <a:extLst>
              <a:ext uri="{FF2B5EF4-FFF2-40B4-BE49-F238E27FC236}">
                <a16:creationId xmlns:a16="http://schemas.microsoft.com/office/drawing/2014/main" id="{0242F225-2828-4D1B-9136-21D1BCC6A2D7}"/>
              </a:ext>
            </a:extLst>
          </p:cNvPr>
          <p:cNvSpPr/>
          <p:nvPr userDrawn="1"/>
        </p:nvSpPr>
        <p:spPr>
          <a:xfrm>
            <a:off x="3048001" y="3429000"/>
            <a:ext cx="3047999" cy="3429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7" name="Picture Placeholder 6">
            <a:extLst>
              <a:ext uri="{FF2B5EF4-FFF2-40B4-BE49-F238E27FC236}">
                <a16:creationId xmlns:a16="http://schemas.microsoft.com/office/drawing/2014/main" id="{566B3302-79C9-47DD-926E-80E1C84AEE88}"/>
              </a:ext>
            </a:extLst>
          </p:cNvPr>
          <p:cNvSpPr>
            <a:spLocks noGrp="1"/>
          </p:cNvSpPr>
          <p:nvPr>
            <p:ph type="pic" sz="quarter" idx="12" hasCustomPrompt="1"/>
          </p:nvPr>
        </p:nvSpPr>
        <p:spPr>
          <a:xfrm>
            <a:off x="6096000" y="3429000"/>
            <a:ext cx="3046941" cy="3429000"/>
          </a:xfrm>
          <a:prstGeom prst="rect">
            <a:avLst/>
          </a:prstGeom>
          <a:solidFill>
            <a:schemeClr val="bg1">
              <a:lumMod val="95000"/>
            </a:schemeClr>
          </a:solidFill>
        </p:spPr>
        <p:txBody>
          <a:bodyPr lIns="108000" tIns="108000" rIns="0"/>
          <a:lstStyle>
            <a:lvl1pPr marL="0" indent="0">
              <a:buNone/>
              <a:defRPr/>
            </a:lvl1pPr>
          </a:lstStyle>
          <a:p>
            <a:r>
              <a:rPr lang="en-AU"/>
              <a:t>Insert picture here</a:t>
            </a:r>
          </a:p>
        </p:txBody>
      </p:sp>
      <p:sp>
        <p:nvSpPr>
          <p:cNvPr id="12" name="Picture Placeholder 6">
            <a:extLst>
              <a:ext uri="{FF2B5EF4-FFF2-40B4-BE49-F238E27FC236}">
                <a16:creationId xmlns:a16="http://schemas.microsoft.com/office/drawing/2014/main" id="{63FC71F7-D512-4D99-888E-4EC31D291D65}"/>
              </a:ext>
            </a:extLst>
          </p:cNvPr>
          <p:cNvSpPr>
            <a:spLocks noGrp="1"/>
          </p:cNvSpPr>
          <p:nvPr>
            <p:ph type="pic" sz="quarter" idx="18" hasCustomPrompt="1"/>
          </p:nvPr>
        </p:nvSpPr>
        <p:spPr>
          <a:xfrm>
            <a:off x="2" y="3429000"/>
            <a:ext cx="3046943" cy="3429000"/>
          </a:xfrm>
          <a:prstGeom prst="rect">
            <a:avLst/>
          </a:prstGeom>
          <a:solidFill>
            <a:schemeClr val="bg1">
              <a:lumMod val="95000"/>
            </a:schemeClr>
          </a:solidFill>
        </p:spPr>
        <p:txBody>
          <a:bodyPr lIns="108000" tIns="108000" rIns="0"/>
          <a:lstStyle>
            <a:lvl1pPr marL="0" indent="0">
              <a:buNone/>
              <a:defRPr/>
            </a:lvl1pPr>
          </a:lstStyle>
          <a:p>
            <a:r>
              <a:rPr lang="en-AU"/>
              <a:t>Insert picture here</a:t>
            </a:r>
          </a:p>
        </p:txBody>
      </p:sp>
      <p:sp>
        <p:nvSpPr>
          <p:cNvPr id="17" name="Rectangle 16">
            <a:extLst>
              <a:ext uri="{FF2B5EF4-FFF2-40B4-BE49-F238E27FC236}">
                <a16:creationId xmlns:a16="http://schemas.microsoft.com/office/drawing/2014/main" id="{B0576037-E950-4C59-A474-3775715A540C}"/>
              </a:ext>
            </a:extLst>
          </p:cNvPr>
          <p:cNvSpPr/>
          <p:nvPr userDrawn="1"/>
        </p:nvSpPr>
        <p:spPr>
          <a:xfrm>
            <a:off x="9142940" y="3429000"/>
            <a:ext cx="3051179"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26" name="Text Placeholder 41">
            <a:extLst>
              <a:ext uri="{FF2B5EF4-FFF2-40B4-BE49-F238E27FC236}">
                <a16:creationId xmlns:a16="http://schemas.microsoft.com/office/drawing/2014/main" id="{18F6428D-9F53-4F8B-9610-CBDB54298D1A}"/>
              </a:ext>
            </a:extLst>
          </p:cNvPr>
          <p:cNvSpPr>
            <a:spLocks noGrp="1"/>
          </p:cNvSpPr>
          <p:nvPr>
            <p:ph type="body" sz="quarter" idx="19" hasCustomPrompt="1"/>
          </p:nvPr>
        </p:nvSpPr>
        <p:spPr>
          <a:xfrm>
            <a:off x="6391386" y="652465"/>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a:t>Edit Master text styles</a:t>
            </a:r>
          </a:p>
        </p:txBody>
      </p:sp>
      <p:cxnSp>
        <p:nvCxnSpPr>
          <p:cNvPr id="16" name="Straight Connector 15">
            <a:extLst>
              <a:ext uri="{FF2B5EF4-FFF2-40B4-BE49-F238E27FC236}">
                <a16:creationId xmlns:a16="http://schemas.microsoft.com/office/drawing/2014/main" id="{A80679EE-4436-DE4C-B005-926D48917C23}"/>
              </a:ext>
            </a:extLst>
          </p:cNvPr>
          <p:cNvCxnSpPr>
            <a:cxnSpLocks/>
          </p:cNvCxnSpPr>
          <p:nvPr userDrawn="1"/>
        </p:nvCxnSpPr>
        <p:spPr>
          <a:xfrm>
            <a:off x="705326" y="142726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2" name="Title Placeholder 17">
            <a:extLst>
              <a:ext uri="{FF2B5EF4-FFF2-40B4-BE49-F238E27FC236}">
                <a16:creationId xmlns:a16="http://schemas.microsoft.com/office/drawing/2014/main" id="{83C6662A-3F02-684B-98A8-A552D610B4DF}"/>
              </a:ext>
            </a:extLst>
          </p:cNvPr>
          <p:cNvSpPr>
            <a:spLocks noGrp="1"/>
          </p:cNvSpPr>
          <p:nvPr>
            <p:ph type="title" hasCustomPrompt="1"/>
          </p:nvPr>
        </p:nvSpPr>
        <p:spPr>
          <a:xfrm>
            <a:off x="737410" y="517235"/>
            <a:ext cx="4620126"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title</a:t>
            </a:r>
          </a:p>
        </p:txBody>
      </p:sp>
      <p:sp>
        <p:nvSpPr>
          <p:cNvPr id="27" name="Text Placeholder 2">
            <a:extLst>
              <a:ext uri="{FF2B5EF4-FFF2-40B4-BE49-F238E27FC236}">
                <a16:creationId xmlns:a16="http://schemas.microsoft.com/office/drawing/2014/main" id="{8C4B592C-D781-D744-84AC-4EAF0AB63E0E}"/>
              </a:ext>
            </a:extLst>
          </p:cNvPr>
          <p:cNvSpPr>
            <a:spLocks noGrp="1"/>
          </p:cNvSpPr>
          <p:nvPr>
            <p:ph type="body" sz="quarter" idx="20" hasCustomPrompt="1"/>
          </p:nvPr>
        </p:nvSpPr>
        <p:spPr>
          <a:xfrm>
            <a:off x="737409" y="1910041"/>
            <a:ext cx="4620126" cy="848242"/>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p:txBody>
      </p:sp>
      <p:sp>
        <p:nvSpPr>
          <p:cNvPr id="28" name="Text Placeholder 41">
            <a:extLst>
              <a:ext uri="{FF2B5EF4-FFF2-40B4-BE49-F238E27FC236}">
                <a16:creationId xmlns:a16="http://schemas.microsoft.com/office/drawing/2014/main" id="{23AD23BA-B9BF-C441-8161-2A9EF58DDE3C}"/>
              </a:ext>
            </a:extLst>
          </p:cNvPr>
          <p:cNvSpPr>
            <a:spLocks noGrp="1"/>
          </p:cNvSpPr>
          <p:nvPr>
            <p:ph type="body" sz="quarter" idx="24" hasCustomPrompt="1"/>
          </p:nvPr>
        </p:nvSpPr>
        <p:spPr>
          <a:xfrm>
            <a:off x="3443024" y="4086544"/>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a:t>Edit Master text styles</a:t>
            </a:r>
          </a:p>
        </p:txBody>
      </p:sp>
      <p:sp>
        <p:nvSpPr>
          <p:cNvPr id="29" name="Text Placeholder 41">
            <a:extLst>
              <a:ext uri="{FF2B5EF4-FFF2-40B4-BE49-F238E27FC236}">
                <a16:creationId xmlns:a16="http://schemas.microsoft.com/office/drawing/2014/main" id="{0CE2227C-4844-4548-ABA9-546F322F64A9}"/>
              </a:ext>
            </a:extLst>
          </p:cNvPr>
          <p:cNvSpPr>
            <a:spLocks noGrp="1"/>
          </p:cNvSpPr>
          <p:nvPr>
            <p:ph type="body" sz="quarter" idx="25" hasCustomPrompt="1"/>
          </p:nvPr>
        </p:nvSpPr>
        <p:spPr>
          <a:xfrm>
            <a:off x="9537966" y="4086543"/>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a:t>Edit Master text styles</a:t>
            </a:r>
          </a:p>
        </p:txBody>
      </p:sp>
      <p:pic>
        <p:nvPicPr>
          <p:cNvPr id="30" name="Graphic 29">
            <a:extLst>
              <a:ext uri="{FF2B5EF4-FFF2-40B4-BE49-F238E27FC236}">
                <a16:creationId xmlns:a16="http://schemas.microsoft.com/office/drawing/2014/main" id="{59D2CAEF-45A5-5F43-83E9-D0622CCAFB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31" name="Slide Number Placeholder 2">
            <a:extLst>
              <a:ext uri="{FF2B5EF4-FFF2-40B4-BE49-F238E27FC236}">
                <a16:creationId xmlns:a16="http://schemas.microsoft.com/office/drawing/2014/main" id="{CC745943-EB8B-EE49-A1FA-CC67D0350799}"/>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17269034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Pag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10D5C4-E678-CF44-ADB8-F2AC9EADD8BF}"/>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2" r="-1" b="15625"/>
          <a:stretch/>
        </p:blipFill>
        <p:spPr>
          <a:xfrm>
            <a:off x="0" y="0"/>
            <a:ext cx="12192000" cy="6858000"/>
          </a:xfrm>
          <a:prstGeom prst="rect">
            <a:avLst/>
          </a:prstGeom>
        </p:spPr>
      </p:pic>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lvl1pPr>
              <a:defRPr>
                <a:solidFill>
                  <a:schemeClr val="bg1"/>
                </a:solidFill>
              </a:defRPr>
            </a:lvl1pPr>
          </a:lstStyle>
          <a:p>
            <a:fld id="{234755BD-B4AC-9044-BCE4-27904766F8BB}" type="slidenum">
              <a:rPr lang="en-US" smtClean="0"/>
              <a:pPr/>
              <a:t>‹#›</a:t>
            </a:fld>
            <a:endParaRPr lang="en-US"/>
          </a:p>
        </p:txBody>
      </p:sp>
      <p:sp>
        <p:nvSpPr>
          <p:cNvPr id="7" name="Text Placeholder 4">
            <a:extLst>
              <a:ext uri="{FF2B5EF4-FFF2-40B4-BE49-F238E27FC236}">
                <a16:creationId xmlns:a16="http://schemas.microsoft.com/office/drawing/2014/main" id="{9F91FAD6-F79D-7A4B-855F-228F32ECFBA5}"/>
              </a:ext>
            </a:extLst>
          </p:cNvPr>
          <p:cNvSpPr>
            <a:spLocks noGrp="1"/>
          </p:cNvSpPr>
          <p:nvPr>
            <p:ph type="body" sz="quarter" idx="25" hasCustomPrompt="1"/>
          </p:nvPr>
        </p:nvSpPr>
        <p:spPr>
          <a:xfrm>
            <a:off x="748586" y="5082032"/>
            <a:ext cx="6407588" cy="1272208"/>
          </a:xfrm>
        </p:spPr>
        <p:txBody>
          <a:bodyPr/>
          <a:lstStyle>
            <a:lvl1pPr marL="0" indent="0" algn="l">
              <a:buNone/>
              <a:defRPr sz="6000" b="1" i="0">
                <a:solidFill>
                  <a:schemeClr val="bg1"/>
                </a:solidFill>
                <a:latin typeface="Oswald" pitchFamily="2" charset="77"/>
              </a:defRPr>
            </a:lvl1pPr>
          </a:lstStyle>
          <a:p>
            <a:pPr lvl="0"/>
            <a:r>
              <a:rPr lang="en-US"/>
              <a:t>Insert text here</a:t>
            </a:r>
          </a:p>
        </p:txBody>
      </p:sp>
    </p:spTree>
    <p:extLst>
      <p:ext uri="{BB962C8B-B14F-4D97-AF65-F5344CB8AC3E}">
        <p14:creationId xmlns:p14="http://schemas.microsoft.com/office/powerpoint/2010/main" val="19996777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act Info 1">
    <p:spTree>
      <p:nvGrpSpPr>
        <p:cNvPr id="1" name=""/>
        <p:cNvGrpSpPr/>
        <p:nvPr/>
      </p:nvGrpSpPr>
      <p:grpSpPr>
        <a:xfrm>
          <a:off x="0" y="0"/>
          <a:ext cx="0" cy="0"/>
          <a:chOff x="0" y="0"/>
          <a:chExt cx="0" cy="0"/>
        </a:xfrm>
      </p:grpSpPr>
      <p:pic>
        <p:nvPicPr>
          <p:cNvPr id="3" name="Picture 2" descr="A person sitting at a table using a computer&#10;&#10;Description automatically generated">
            <a:extLst>
              <a:ext uri="{FF2B5EF4-FFF2-40B4-BE49-F238E27FC236}">
                <a16:creationId xmlns:a16="http://schemas.microsoft.com/office/drawing/2014/main" id="{FEB9E7CD-402C-1E49-A90E-353DA4CFE48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 t="7812" r="-1" b="7812"/>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03F6FAB-83EC-B145-85FA-67C2A980A7A2}"/>
              </a:ext>
            </a:extLst>
          </p:cNvPr>
          <p:cNvSpPr/>
          <p:nvPr userDrawn="1"/>
        </p:nvSpPr>
        <p:spPr>
          <a:xfrm>
            <a:off x="0" y="0"/>
            <a:ext cx="12192000" cy="6858000"/>
          </a:xfrm>
          <a:prstGeom prst="rect">
            <a:avLst/>
          </a:prstGeom>
          <a:solidFill>
            <a:srgbClr val="113C53">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Graphic 3">
            <a:extLst>
              <a:ext uri="{FF2B5EF4-FFF2-40B4-BE49-F238E27FC236}">
                <a16:creationId xmlns:a16="http://schemas.microsoft.com/office/drawing/2014/main" id="{A4211755-A768-194D-8D63-6DB01F71586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27" y="259428"/>
            <a:ext cx="1561196" cy="216854"/>
          </a:xfrm>
          <a:prstGeom prst="rect">
            <a:avLst/>
          </a:prstGeom>
        </p:spPr>
      </p:pic>
      <p:sp>
        <p:nvSpPr>
          <p:cNvPr id="6" name="Oval 5">
            <a:extLst>
              <a:ext uri="{FF2B5EF4-FFF2-40B4-BE49-F238E27FC236}">
                <a16:creationId xmlns:a16="http://schemas.microsoft.com/office/drawing/2014/main" id="{EC5D6B1A-C3B1-5B4A-B106-6FC83FA37803}"/>
              </a:ext>
            </a:extLst>
          </p:cNvPr>
          <p:cNvSpPr/>
          <p:nvPr userDrawn="1"/>
        </p:nvSpPr>
        <p:spPr>
          <a:xfrm>
            <a:off x="2652481" y="2738783"/>
            <a:ext cx="1630761" cy="1612406"/>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Placeholder 17">
            <a:extLst>
              <a:ext uri="{FF2B5EF4-FFF2-40B4-BE49-F238E27FC236}">
                <a16:creationId xmlns:a16="http://schemas.microsoft.com/office/drawing/2014/main" id="{CF31B37A-1C3D-9949-A3C6-E0B576DD4598}"/>
              </a:ext>
            </a:extLst>
          </p:cNvPr>
          <p:cNvSpPr>
            <a:spLocks noGrp="1"/>
          </p:cNvSpPr>
          <p:nvPr>
            <p:ph type="title" hasCustomPrompt="1"/>
          </p:nvPr>
        </p:nvSpPr>
        <p:spPr>
          <a:xfrm>
            <a:off x="4825534" y="2391120"/>
            <a:ext cx="4878034"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Contact info</a:t>
            </a:r>
          </a:p>
        </p:txBody>
      </p:sp>
      <p:pic>
        <p:nvPicPr>
          <p:cNvPr id="14" name="Picture 13">
            <a:extLst>
              <a:ext uri="{FF2B5EF4-FFF2-40B4-BE49-F238E27FC236}">
                <a16:creationId xmlns:a16="http://schemas.microsoft.com/office/drawing/2014/main" id="{B4DCD3C9-B3C6-F94F-B91B-B525862B07FE}"/>
              </a:ext>
            </a:extLst>
          </p:cNvPr>
          <p:cNvPicPr>
            <a:picLocks noChangeAspect="1"/>
          </p:cNvPicPr>
          <p:nvPr userDrawn="1"/>
        </p:nvPicPr>
        <p:blipFill>
          <a:blip r:embed="rId6"/>
          <a:stretch>
            <a:fillRect/>
          </a:stretch>
        </p:blipFill>
        <p:spPr>
          <a:xfrm>
            <a:off x="3068795" y="3033593"/>
            <a:ext cx="800100" cy="914400"/>
          </a:xfrm>
          <a:prstGeom prst="rect">
            <a:avLst/>
          </a:prstGeom>
        </p:spPr>
      </p:pic>
      <p:sp>
        <p:nvSpPr>
          <p:cNvPr id="15" name="Text Placeholder 2">
            <a:extLst>
              <a:ext uri="{FF2B5EF4-FFF2-40B4-BE49-F238E27FC236}">
                <a16:creationId xmlns:a16="http://schemas.microsoft.com/office/drawing/2014/main" id="{90D751BD-9C37-1E4E-B7F2-4CB2F88A5F9C}"/>
              </a:ext>
            </a:extLst>
          </p:cNvPr>
          <p:cNvSpPr>
            <a:spLocks noGrp="1"/>
          </p:cNvSpPr>
          <p:nvPr>
            <p:ph idx="1" hasCustomPrompt="1"/>
          </p:nvPr>
        </p:nvSpPr>
        <p:spPr>
          <a:xfrm>
            <a:off x="4825534" y="3792797"/>
            <a:ext cx="4878034" cy="798177"/>
          </a:xfrm>
          <a:prstGeom prst="rect">
            <a:avLst/>
          </a:prstGeom>
        </p:spPr>
        <p:txBody>
          <a:bodyPr vert="horz" lIns="0" tIns="45720" rIns="91440" bIns="45720" rtlCol="0">
            <a:normAutofit/>
          </a:bodyPr>
          <a:lstStyle>
            <a:lvl1pPr marL="0" indent="0">
              <a:buFontTx/>
              <a:buNone/>
              <a:defRPr sz="1800" b="0" i="1" cap="none" spc="0" baseline="0">
                <a:solidFill>
                  <a:schemeClr val="bg1"/>
                </a:solidFill>
                <a:latin typeface="Cambria" panose="02040503050406030204" pitchFamily="18" charset="0"/>
              </a:defRPr>
            </a:lvl1pPr>
          </a:lstStyle>
          <a:p>
            <a:pPr lvl="0"/>
            <a:r>
              <a:rPr lang="en-US"/>
              <a:t>Phone: 703-888-8888</a:t>
            </a:r>
          </a:p>
          <a:p>
            <a:pPr lvl="0"/>
            <a:r>
              <a:rPr lang="en-US"/>
              <a:t>E-mail: </a:t>
            </a:r>
            <a:r>
              <a:rPr lang="en-US" err="1"/>
              <a:t>name@accenture.com</a:t>
            </a:r>
            <a:endParaRPr lang="en-US"/>
          </a:p>
        </p:txBody>
      </p:sp>
      <p:sp>
        <p:nvSpPr>
          <p:cNvPr id="19" name="Text Placeholder 2">
            <a:extLst>
              <a:ext uri="{FF2B5EF4-FFF2-40B4-BE49-F238E27FC236}">
                <a16:creationId xmlns:a16="http://schemas.microsoft.com/office/drawing/2014/main" id="{3CB4AC76-DBB9-064F-B4B6-D07545D70DDF}"/>
              </a:ext>
            </a:extLst>
          </p:cNvPr>
          <p:cNvSpPr>
            <a:spLocks noGrp="1"/>
          </p:cNvSpPr>
          <p:nvPr>
            <p:ph idx="35" hasCustomPrompt="1"/>
          </p:nvPr>
        </p:nvSpPr>
        <p:spPr>
          <a:xfrm>
            <a:off x="4825534" y="3251516"/>
            <a:ext cx="4878034" cy="394981"/>
          </a:xfrm>
          <a:prstGeom prst="rect">
            <a:avLst/>
          </a:prstGeom>
        </p:spPr>
        <p:txBody>
          <a:bodyPr vert="horz" lIns="0" tIns="45720" rIns="91440" bIns="45720" rtlCol="0">
            <a:normAutofit/>
          </a:bodyPr>
          <a:lstStyle>
            <a:lvl1pPr marL="0" indent="0">
              <a:buFontTx/>
              <a:buNone/>
              <a:defRPr sz="2050" b="0" i="0" cap="all" spc="0" baseline="0">
                <a:solidFill>
                  <a:schemeClr val="accent2"/>
                </a:solidFill>
                <a:latin typeface="Oswald" pitchFamily="2" charset="77"/>
              </a:defRPr>
            </a:lvl1pPr>
          </a:lstStyle>
          <a:p>
            <a:pPr lvl="0"/>
            <a:r>
              <a:rPr lang="en-US"/>
              <a:t>Insert Name</a:t>
            </a:r>
          </a:p>
        </p:txBody>
      </p:sp>
      <p:cxnSp>
        <p:nvCxnSpPr>
          <p:cNvPr id="20" name="Straight Connector 19">
            <a:extLst>
              <a:ext uri="{FF2B5EF4-FFF2-40B4-BE49-F238E27FC236}">
                <a16:creationId xmlns:a16="http://schemas.microsoft.com/office/drawing/2014/main" id="{3785625A-0FD6-A241-8FBE-8DCB6EFF968D}"/>
              </a:ext>
            </a:extLst>
          </p:cNvPr>
          <p:cNvCxnSpPr>
            <a:cxnSpLocks/>
          </p:cNvCxnSpPr>
          <p:nvPr userDrawn="1"/>
        </p:nvCxnSpPr>
        <p:spPr>
          <a:xfrm>
            <a:off x="2370061" y="2087556"/>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B4EF676-DBAF-9A40-87DB-AD346FC511B9}"/>
              </a:ext>
            </a:extLst>
          </p:cNvPr>
          <p:cNvCxnSpPr>
            <a:cxnSpLocks/>
          </p:cNvCxnSpPr>
          <p:nvPr userDrawn="1"/>
        </p:nvCxnSpPr>
        <p:spPr>
          <a:xfrm>
            <a:off x="2356614" y="4944704"/>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sp>
        <p:nvSpPr>
          <p:cNvPr id="26" name="Slide Number Placeholder 2">
            <a:extLst>
              <a:ext uri="{FF2B5EF4-FFF2-40B4-BE49-F238E27FC236}">
                <a16:creationId xmlns:a16="http://schemas.microsoft.com/office/drawing/2014/main" id="{F856A29B-4189-CE46-91C3-538C787CF21B}"/>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19621011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act Info 2">
    <p:spTree>
      <p:nvGrpSpPr>
        <p:cNvPr id="1" name=""/>
        <p:cNvGrpSpPr/>
        <p:nvPr/>
      </p:nvGrpSpPr>
      <p:grpSpPr>
        <a:xfrm>
          <a:off x="0" y="0"/>
          <a:ext cx="0" cy="0"/>
          <a:chOff x="0" y="0"/>
          <a:chExt cx="0" cy="0"/>
        </a:xfrm>
      </p:grpSpPr>
      <p:pic>
        <p:nvPicPr>
          <p:cNvPr id="3" name="Picture 2" descr="A person sitting at a table using a computer&#10;&#10;Description automatically generated">
            <a:extLst>
              <a:ext uri="{FF2B5EF4-FFF2-40B4-BE49-F238E27FC236}">
                <a16:creationId xmlns:a16="http://schemas.microsoft.com/office/drawing/2014/main" id="{FEB9E7CD-402C-1E49-A90E-353DA4CFE48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 t="7812" r="-1" b="7812"/>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03F6FAB-83EC-B145-85FA-67C2A980A7A2}"/>
              </a:ext>
            </a:extLst>
          </p:cNvPr>
          <p:cNvSpPr/>
          <p:nvPr userDrawn="1"/>
        </p:nvSpPr>
        <p:spPr>
          <a:xfrm>
            <a:off x="0" y="0"/>
            <a:ext cx="12192000" cy="6858000"/>
          </a:xfrm>
          <a:prstGeom prst="rect">
            <a:avLst/>
          </a:prstGeom>
          <a:solidFill>
            <a:srgbClr val="113C53">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Graphic 3">
            <a:extLst>
              <a:ext uri="{FF2B5EF4-FFF2-40B4-BE49-F238E27FC236}">
                <a16:creationId xmlns:a16="http://schemas.microsoft.com/office/drawing/2014/main" id="{A4211755-A768-194D-8D63-6DB01F71586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27" y="259428"/>
            <a:ext cx="1561196" cy="216854"/>
          </a:xfrm>
          <a:prstGeom prst="rect">
            <a:avLst/>
          </a:prstGeom>
        </p:spPr>
      </p:pic>
      <p:sp>
        <p:nvSpPr>
          <p:cNvPr id="6" name="Oval 5">
            <a:extLst>
              <a:ext uri="{FF2B5EF4-FFF2-40B4-BE49-F238E27FC236}">
                <a16:creationId xmlns:a16="http://schemas.microsoft.com/office/drawing/2014/main" id="{EC5D6B1A-C3B1-5B4A-B106-6FC83FA37803}"/>
              </a:ext>
            </a:extLst>
          </p:cNvPr>
          <p:cNvSpPr/>
          <p:nvPr userDrawn="1"/>
        </p:nvSpPr>
        <p:spPr>
          <a:xfrm>
            <a:off x="5583435" y="1040529"/>
            <a:ext cx="1005118" cy="99380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Placeholder 17">
            <a:extLst>
              <a:ext uri="{FF2B5EF4-FFF2-40B4-BE49-F238E27FC236}">
                <a16:creationId xmlns:a16="http://schemas.microsoft.com/office/drawing/2014/main" id="{CF31B37A-1C3D-9949-A3C6-E0B576DD4598}"/>
              </a:ext>
            </a:extLst>
          </p:cNvPr>
          <p:cNvSpPr>
            <a:spLocks noGrp="1"/>
          </p:cNvSpPr>
          <p:nvPr>
            <p:ph type="title" hasCustomPrompt="1"/>
          </p:nvPr>
        </p:nvSpPr>
        <p:spPr>
          <a:xfrm>
            <a:off x="2370061" y="2812213"/>
            <a:ext cx="7674892" cy="860371"/>
          </a:xfrm>
          <a:prstGeom prst="rect">
            <a:avLst/>
          </a:prstGeom>
        </p:spPr>
        <p:txBody>
          <a:bodyPr vert="horz" lIns="0" tIns="45720" rIns="91440" bIns="45720" rtlCol="0" anchor="b" anchorCtr="0">
            <a:noAutofit/>
          </a:bodyPr>
          <a:lstStyle>
            <a:lvl1pPr>
              <a:defRPr>
                <a:solidFill>
                  <a:schemeClr val="bg1"/>
                </a:solidFill>
              </a:defRPr>
            </a:lvl1pPr>
          </a:lstStyle>
          <a:p>
            <a:r>
              <a:rPr lang="en-US"/>
              <a:t>Contact INFO</a:t>
            </a:r>
          </a:p>
        </p:txBody>
      </p:sp>
      <p:pic>
        <p:nvPicPr>
          <p:cNvPr id="14" name="Picture 13">
            <a:extLst>
              <a:ext uri="{FF2B5EF4-FFF2-40B4-BE49-F238E27FC236}">
                <a16:creationId xmlns:a16="http://schemas.microsoft.com/office/drawing/2014/main" id="{B4DCD3C9-B3C6-F94F-B91B-B525862B07FE}"/>
              </a:ext>
            </a:extLst>
          </p:cNvPr>
          <p:cNvPicPr>
            <a:picLocks noChangeAspect="1"/>
          </p:cNvPicPr>
          <p:nvPr userDrawn="1"/>
        </p:nvPicPr>
        <p:blipFill>
          <a:blip r:embed="rId6"/>
          <a:stretch>
            <a:fillRect/>
          </a:stretch>
        </p:blipFill>
        <p:spPr>
          <a:xfrm>
            <a:off x="5849429" y="1220059"/>
            <a:ext cx="493141" cy="563590"/>
          </a:xfrm>
          <a:prstGeom prst="rect">
            <a:avLst/>
          </a:prstGeom>
        </p:spPr>
      </p:pic>
      <p:sp>
        <p:nvSpPr>
          <p:cNvPr id="15" name="Text Placeholder 2">
            <a:extLst>
              <a:ext uri="{FF2B5EF4-FFF2-40B4-BE49-F238E27FC236}">
                <a16:creationId xmlns:a16="http://schemas.microsoft.com/office/drawing/2014/main" id="{90D751BD-9C37-1E4E-B7F2-4CB2F88A5F9C}"/>
              </a:ext>
            </a:extLst>
          </p:cNvPr>
          <p:cNvSpPr>
            <a:spLocks noGrp="1"/>
          </p:cNvSpPr>
          <p:nvPr>
            <p:ph idx="1" hasCustomPrompt="1"/>
          </p:nvPr>
        </p:nvSpPr>
        <p:spPr>
          <a:xfrm>
            <a:off x="2370061" y="4225945"/>
            <a:ext cx="7688338" cy="798177"/>
          </a:xfrm>
          <a:prstGeom prst="rect">
            <a:avLst/>
          </a:prstGeom>
        </p:spPr>
        <p:txBody>
          <a:bodyPr vert="horz" lIns="0" tIns="45720" rIns="91440" bIns="45720" rtlCol="0">
            <a:normAutofit/>
          </a:bodyPr>
          <a:lstStyle>
            <a:lvl1pPr marL="0" indent="0">
              <a:buFontTx/>
              <a:buNone/>
              <a:defRPr sz="1800" b="0" i="1" cap="none" spc="0" baseline="0">
                <a:solidFill>
                  <a:schemeClr val="bg1"/>
                </a:solidFill>
                <a:latin typeface="Cambria" panose="02040503050406030204" pitchFamily="18" charset="0"/>
              </a:defRPr>
            </a:lvl1pPr>
          </a:lstStyle>
          <a:p>
            <a:pPr lvl="0"/>
            <a:r>
              <a:rPr lang="en-US"/>
              <a:t>Phone: 703-888-8888</a:t>
            </a:r>
          </a:p>
          <a:p>
            <a:pPr lvl="0"/>
            <a:r>
              <a:rPr lang="en-US"/>
              <a:t>E-mail: </a:t>
            </a:r>
            <a:r>
              <a:rPr lang="en-US" err="1"/>
              <a:t>name@accenture.com</a:t>
            </a:r>
            <a:endParaRPr lang="en-US"/>
          </a:p>
        </p:txBody>
      </p:sp>
      <p:sp>
        <p:nvSpPr>
          <p:cNvPr id="19" name="Text Placeholder 2">
            <a:extLst>
              <a:ext uri="{FF2B5EF4-FFF2-40B4-BE49-F238E27FC236}">
                <a16:creationId xmlns:a16="http://schemas.microsoft.com/office/drawing/2014/main" id="{3CB4AC76-DBB9-064F-B4B6-D07545D70DDF}"/>
              </a:ext>
            </a:extLst>
          </p:cNvPr>
          <p:cNvSpPr>
            <a:spLocks noGrp="1"/>
          </p:cNvSpPr>
          <p:nvPr>
            <p:ph idx="35" hasCustomPrompt="1"/>
          </p:nvPr>
        </p:nvSpPr>
        <p:spPr>
          <a:xfrm>
            <a:off x="2370060" y="3696872"/>
            <a:ext cx="7688339" cy="529215"/>
          </a:xfrm>
          <a:prstGeom prst="rect">
            <a:avLst/>
          </a:prstGeom>
        </p:spPr>
        <p:txBody>
          <a:bodyPr vert="horz" lIns="0" tIns="45720" rIns="91440" bIns="45720" rtlCol="0">
            <a:normAutofit/>
          </a:bodyPr>
          <a:lstStyle>
            <a:lvl1pPr marL="0" indent="0">
              <a:buFontTx/>
              <a:buNone/>
              <a:defRPr sz="2050" b="0" i="0" cap="all" spc="0" baseline="0">
                <a:solidFill>
                  <a:schemeClr val="accent2"/>
                </a:solidFill>
                <a:latin typeface="Oswald" pitchFamily="2" charset="77"/>
              </a:defRPr>
            </a:lvl1pPr>
          </a:lstStyle>
          <a:p>
            <a:pPr lvl="0"/>
            <a:r>
              <a:rPr lang="en-US"/>
              <a:t>Insert Name(S)</a:t>
            </a:r>
          </a:p>
        </p:txBody>
      </p:sp>
      <p:cxnSp>
        <p:nvCxnSpPr>
          <p:cNvPr id="20" name="Straight Connector 19">
            <a:extLst>
              <a:ext uri="{FF2B5EF4-FFF2-40B4-BE49-F238E27FC236}">
                <a16:creationId xmlns:a16="http://schemas.microsoft.com/office/drawing/2014/main" id="{3785625A-0FD6-A241-8FBE-8DCB6EFF968D}"/>
              </a:ext>
            </a:extLst>
          </p:cNvPr>
          <p:cNvCxnSpPr>
            <a:cxnSpLocks/>
          </p:cNvCxnSpPr>
          <p:nvPr userDrawn="1"/>
        </p:nvCxnSpPr>
        <p:spPr>
          <a:xfrm>
            <a:off x="2370061" y="2520690"/>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B4EF676-DBAF-9A40-87DB-AD346FC511B9}"/>
              </a:ext>
            </a:extLst>
          </p:cNvPr>
          <p:cNvCxnSpPr>
            <a:cxnSpLocks/>
          </p:cNvCxnSpPr>
          <p:nvPr userDrawn="1"/>
        </p:nvCxnSpPr>
        <p:spPr>
          <a:xfrm>
            <a:off x="2356614" y="5377838"/>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sp>
        <p:nvSpPr>
          <p:cNvPr id="16" name="Slide Number Placeholder 2">
            <a:extLst>
              <a:ext uri="{FF2B5EF4-FFF2-40B4-BE49-F238E27FC236}">
                <a16:creationId xmlns:a16="http://schemas.microsoft.com/office/drawing/2014/main" id="{03C3B9B8-ECBC-4942-8106-2D8B652A3A6C}"/>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3077850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Slide_Dar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0702A4-8FC5-1B47-B7A5-071A20A1E6CB}"/>
              </a:ext>
            </a:extLst>
          </p:cNvPr>
          <p:cNvPicPr>
            <a:picLocks noChangeAspect="1"/>
          </p:cNvPicPr>
          <p:nvPr userDrawn="1"/>
        </p:nvPicPr>
        <p:blipFill rotWithShape="1">
          <a:blip r:embed="rId2"/>
          <a:srcRect l="12492" t="271" r="32227" b="12618"/>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pic>
        <p:nvPicPr>
          <p:cNvPr id="8" name="Graphic 7">
            <a:extLst>
              <a:ext uri="{FF2B5EF4-FFF2-40B4-BE49-F238E27FC236}">
                <a16:creationId xmlns:a16="http://schemas.microsoft.com/office/drawing/2014/main" id="{7F68BA70-379C-B74C-8362-EA71ECB9AE0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27" y="259428"/>
            <a:ext cx="1561196" cy="216854"/>
          </a:xfrm>
          <a:prstGeom prst="rect">
            <a:avLst/>
          </a:prstGeom>
        </p:spPr>
      </p:pic>
      <p:sp>
        <p:nvSpPr>
          <p:cNvPr id="4" name="TextBox 3">
            <a:extLst>
              <a:ext uri="{FF2B5EF4-FFF2-40B4-BE49-F238E27FC236}">
                <a16:creationId xmlns:a16="http://schemas.microsoft.com/office/drawing/2014/main" id="{7D5920F1-0448-A246-8654-4F21834C1662}"/>
              </a:ext>
            </a:extLst>
          </p:cNvPr>
          <p:cNvSpPr txBox="1"/>
          <p:nvPr userDrawn="1"/>
        </p:nvSpPr>
        <p:spPr>
          <a:xfrm>
            <a:off x="5588794" y="897518"/>
            <a:ext cx="1014412"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i="0" kern="1200">
                <a:solidFill>
                  <a:schemeClr val="bg1"/>
                </a:solidFill>
                <a:effectLst/>
                <a:latin typeface="Oswald" pitchFamily="2" charset="77"/>
                <a:ea typeface="+mn-ea"/>
                <a:cs typeface="+mn-cs"/>
              </a:rPr>
              <a:t>"</a:t>
            </a:r>
          </a:p>
        </p:txBody>
      </p:sp>
      <p:sp>
        <p:nvSpPr>
          <p:cNvPr id="6" name="Text Placeholder 5">
            <a:extLst>
              <a:ext uri="{FF2B5EF4-FFF2-40B4-BE49-F238E27FC236}">
                <a16:creationId xmlns:a16="http://schemas.microsoft.com/office/drawing/2014/main" id="{DBCFEDD8-A1C1-E046-BC11-D540C9A4472C}"/>
              </a:ext>
            </a:extLst>
          </p:cNvPr>
          <p:cNvSpPr>
            <a:spLocks noGrp="1"/>
          </p:cNvSpPr>
          <p:nvPr>
            <p:ph type="body" sz="quarter" idx="11" hasCustomPrompt="1"/>
          </p:nvPr>
        </p:nvSpPr>
        <p:spPr>
          <a:xfrm>
            <a:off x="1516965" y="2060327"/>
            <a:ext cx="9158068" cy="3157972"/>
          </a:xfrm>
        </p:spPr>
        <p:txBody>
          <a:bodyPr/>
          <a:lstStyle>
            <a:lvl1pPr marL="0" indent="0" algn="ctr">
              <a:lnSpc>
                <a:spcPct val="110000"/>
              </a:lnSpc>
              <a:buNone/>
              <a:defRPr sz="3600">
                <a:solidFill>
                  <a:schemeClr val="bg1"/>
                </a:solidFill>
                <a:latin typeface="Oswald" pitchFamily="2" charset="77"/>
              </a:defRPr>
            </a:lvl1pPr>
          </a:lstStyle>
          <a:p>
            <a:pPr lvl="0"/>
            <a:r>
              <a:rPr lang="en-US"/>
              <a:t>Insert quote. Four to five lines. Insert quote. Four to five lines. Insert quote. Four to five lines. Insert quote. Four to five lines. Insert quote. Four to five lines. Insert quote. Four to five lines. Insert quote. Four to five lines. Insert quote. Four to five lines.”</a:t>
            </a:r>
          </a:p>
        </p:txBody>
      </p:sp>
      <p:sp>
        <p:nvSpPr>
          <p:cNvPr id="10" name="Text Placeholder 2">
            <a:extLst>
              <a:ext uri="{FF2B5EF4-FFF2-40B4-BE49-F238E27FC236}">
                <a16:creationId xmlns:a16="http://schemas.microsoft.com/office/drawing/2014/main" id="{311ED389-4663-9F44-B154-39544D7C3700}"/>
              </a:ext>
            </a:extLst>
          </p:cNvPr>
          <p:cNvSpPr>
            <a:spLocks noGrp="1"/>
          </p:cNvSpPr>
          <p:nvPr>
            <p:ph type="body" sz="quarter" idx="33" hasCustomPrompt="1"/>
          </p:nvPr>
        </p:nvSpPr>
        <p:spPr>
          <a:xfrm>
            <a:off x="3038474" y="5391067"/>
            <a:ext cx="6115049" cy="550424"/>
          </a:xfrm>
        </p:spPr>
        <p:txBody>
          <a:bodyPr vert="horz" lIns="0" tIns="0" rIns="0" bIns="0" rtlCol="0" anchor="t" anchorCtr="0">
            <a:noAutofit/>
          </a:bodyPr>
          <a:lstStyle>
            <a:lvl1pPr marL="0" marR="0" indent="0" algn="ctr" defTabSz="914173" rtl="0" eaLnBrk="1" fontAlgn="auto" latinLnBrk="0" hangingPunct="1">
              <a:lnSpc>
                <a:spcPct val="80000"/>
              </a:lnSpc>
              <a:spcBef>
                <a:spcPts val="0"/>
              </a:spcBef>
              <a:spcAft>
                <a:spcPts val="0"/>
              </a:spcAft>
              <a:buClr>
                <a:schemeClr val="accent2"/>
              </a:buClr>
              <a:buSzTx/>
              <a:buFontTx/>
              <a:buNone/>
              <a:tabLst/>
              <a:defRPr lang="en-US" sz="1500" b="0" i="0" spc="100" baseline="0" smtClean="0">
                <a:solidFill>
                  <a:schemeClr val="accent2"/>
                </a:solidFill>
                <a:effectLst/>
                <a:latin typeface="Oswald" pitchFamily="2" charset="77"/>
              </a:defRPr>
            </a:lvl1pPr>
          </a:lstStyle>
          <a:p>
            <a:pPr marL="0" marR="0" lvl="0" indent="0" algn="ctr" defTabSz="914173" rtl="0" eaLnBrk="1" fontAlgn="auto" latinLnBrk="0" hangingPunct="1">
              <a:lnSpc>
                <a:spcPct val="80000"/>
              </a:lnSpc>
              <a:spcBef>
                <a:spcPts val="0"/>
              </a:spcBef>
              <a:spcAft>
                <a:spcPts val="0"/>
              </a:spcAft>
              <a:buClr>
                <a:schemeClr val="accent2"/>
              </a:buClr>
              <a:buSzTx/>
              <a:buFontTx/>
              <a:buNone/>
              <a:tabLst/>
              <a:defRPr/>
            </a:pPr>
            <a:r>
              <a:rPr lang="en-US"/>
              <a:t>—QUOTE ATTRIBUTION</a:t>
            </a:r>
          </a:p>
        </p:txBody>
      </p:sp>
    </p:spTree>
    <p:extLst>
      <p:ext uri="{BB962C8B-B14F-4D97-AF65-F5344CB8AC3E}">
        <p14:creationId xmlns:p14="http://schemas.microsoft.com/office/powerpoint/2010/main" val="24442615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Slide_Ligh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7F68BA70-379C-B74C-8362-EA71ECB9AE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4" name="TextBox 3">
            <a:extLst>
              <a:ext uri="{FF2B5EF4-FFF2-40B4-BE49-F238E27FC236}">
                <a16:creationId xmlns:a16="http://schemas.microsoft.com/office/drawing/2014/main" id="{7D5920F1-0448-A246-8654-4F21834C1662}"/>
              </a:ext>
            </a:extLst>
          </p:cNvPr>
          <p:cNvSpPr txBox="1"/>
          <p:nvPr userDrawn="1"/>
        </p:nvSpPr>
        <p:spPr>
          <a:xfrm>
            <a:off x="5588794" y="897518"/>
            <a:ext cx="1014412"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i="0" kern="1200">
                <a:solidFill>
                  <a:schemeClr val="accent2"/>
                </a:solidFill>
                <a:effectLst/>
                <a:latin typeface="Oswald" pitchFamily="2" charset="77"/>
                <a:ea typeface="+mn-ea"/>
                <a:cs typeface="+mn-cs"/>
              </a:rPr>
              <a:t>"</a:t>
            </a:r>
          </a:p>
        </p:txBody>
      </p:sp>
      <p:sp>
        <p:nvSpPr>
          <p:cNvPr id="6" name="Text Placeholder 5">
            <a:extLst>
              <a:ext uri="{FF2B5EF4-FFF2-40B4-BE49-F238E27FC236}">
                <a16:creationId xmlns:a16="http://schemas.microsoft.com/office/drawing/2014/main" id="{DBCFEDD8-A1C1-E046-BC11-D540C9A4472C}"/>
              </a:ext>
            </a:extLst>
          </p:cNvPr>
          <p:cNvSpPr>
            <a:spLocks noGrp="1"/>
          </p:cNvSpPr>
          <p:nvPr>
            <p:ph type="body" sz="quarter" idx="11" hasCustomPrompt="1"/>
          </p:nvPr>
        </p:nvSpPr>
        <p:spPr>
          <a:xfrm>
            <a:off x="1516965" y="2060327"/>
            <a:ext cx="9158068" cy="3157972"/>
          </a:xfrm>
        </p:spPr>
        <p:txBody>
          <a:bodyPr/>
          <a:lstStyle>
            <a:lvl1pPr marL="0" indent="0" algn="ctr">
              <a:lnSpc>
                <a:spcPct val="110000"/>
              </a:lnSpc>
              <a:buNone/>
              <a:defRPr sz="3600">
                <a:solidFill>
                  <a:schemeClr val="tx1"/>
                </a:solidFill>
                <a:latin typeface="Oswald" pitchFamily="2" charset="77"/>
              </a:defRPr>
            </a:lvl1pPr>
          </a:lstStyle>
          <a:p>
            <a:pPr lvl="0"/>
            <a:r>
              <a:rPr lang="en-US"/>
              <a:t>Insert quote. Four to five lines. Insert quote. Four to five lines. Insert quote. Four to five lines. Insert quote. Four to five lines. Insert quote. Four to five lines. Insert quote. Four to five lines. Insert quote. Four to five lines. Insert quote. Four to five lines.”</a:t>
            </a:r>
          </a:p>
        </p:txBody>
      </p:sp>
      <p:sp>
        <p:nvSpPr>
          <p:cNvPr id="10" name="Text Placeholder 2">
            <a:extLst>
              <a:ext uri="{FF2B5EF4-FFF2-40B4-BE49-F238E27FC236}">
                <a16:creationId xmlns:a16="http://schemas.microsoft.com/office/drawing/2014/main" id="{311ED389-4663-9F44-B154-39544D7C3700}"/>
              </a:ext>
            </a:extLst>
          </p:cNvPr>
          <p:cNvSpPr>
            <a:spLocks noGrp="1"/>
          </p:cNvSpPr>
          <p:nvPr>
            <p:ph type="body" sz="quarter" idx="33" hasCustomPrompt="1"/>
          </p:nvPr>
        </p:nvSpPr>
        <p:spPr>
          <a:xfrm>
            <a:off x="3038474" y="5391067"/>
            <a:ext cx="6115049" cy="550424"/>
          </a:xfrm>
        </p:spPr>
        <p:txBody>
          <a:bodyPr vert="horz" lIns="0" tIns="0" rIns="0" bIns="0" rtlCol="0" anchor="t" anchorCtr="0">
            <a:noAutofit/>
          </a:bodyPr>
          <a:lstStyle>
            <a:lvl1pPr marL="0" marR="0" indent="0" algn="ctr" defTabSz="914173" rtl="0" eaLnBrk="1" fontAlgn="auto" latinLnBrk="0" hangingPunct="1">
              <a:lnSpc>
                <a:spcPct val="80000"/>
              </a:lnSpc>
              <a:spcBef>
                <a:spcPts val="0"/>
              </a:spcBef>
              <a:spcAft>
                <a:spcPts val="0"/>
              </a:spcAft>
              <a:buClr>
                <a:schemeClr val="accent2"/>
              </a:buClr>
              <a:buSzTx/>
              <a:buFontTx/>
              <a:buNone/>
              <a:tabLst/>
              <a:defRPr lang="en-US" sz="1500" b="0" i="0" spc="100" baseline="0">
                <a:solidFill>
                  <a:schemeClr val="accent1"/>
                </a:solidFill>
                <a:effectLst/>
                <a:latin typeface="Oswald" pitchFamily="2" charset="77"/>
              </a:defRPr>
            </a:lvl1pPr>
          </a:lstStyle>
          <a:p>
            <a:pPr marL="0" marR="0" lvl="0" indent="0" algn="ctr" defTabSz="914173" rtl="0" eaLnBrk="1" fontAlgn="auto" latinLnBrk="0" hangingPunct="1">
              <a:lnSpc>
                <a:spcPct val="80000"/>
              </a:lnSpc>
              <a:spcBef>
                <a:spcPts val="0"/>
              </a:spcBef>
              <a:spcAft>
                <a:spcPts val="0"/>
              </a:spcAft>
              <a:buClr>
                <a:schemeClr val="accent2"/>
              </a:buClr>
              <a:buSzTx/>
              <a:buFontTx/>
              <a:buNone/>
              <a:tabLst/>
              <a:defRPr/>
            </a:pPr>
            <a:r>
              <a:rPr lang="en-US"/>
              <a:t>—QUOTE ATTRIBUTION</a:t>
            </a:r>
          </a:p>
        </p:txBody>
      </p:sp>
      <p:pic>
        <p:nvPicPr>
          <p:cNvPr id="9" name="Graphic 8">
            <a:extLst>
              <a:ext uri="{FF2B5EF4-FFF2-40B4-BE49-F238E27FC236}">
                <a16:creationId xmlns:a16="http://schemas.microsoft.com/office/drawing/2014/main" id="{3EF31C55-D879-8447-9A96-BCBCA7DB040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45" y="258793"/>
            <a:ext cx="1561196" cy="216854"/>
          </a:xfrm>
          <a:prstGeom prst="rect">
            <a:avLst/>
          </a:prstGeom>
        </p:spPr>
      </p:pic>
      <p:sp>
        <p:nvSpPr>
          <p:cNvPr id="11" name="Slide Number Placeholder 2">
            <a:extLst>
              <a:ext uri="{FF2B5EF4-FFF2-40B4-BE49-F238E27FC236}">
                <a16:creationId xmlns:a16="http://schemas.microsoft.com/office/drawing/2014/main" id="{795D4A6D-9D9A-0041-AC3B-4503DA84D2E4}"/>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spTree>
    <p:extLst>
      <p:ext uri="{BB962C8B-B14F-4D97-AF65-F5344CB8AC3E}">
        <p14:creationId xmlns:p14="http://schemas.microsoft.com/office/powerpoint/2010/main" val="28442835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pic>
        <p:nvPicPr>
          <p:cNvPr id="5" name="Graphic 4">
            <a:extLst>
              <a:ext uri="{FF2B5EF4-FFF2-40B4-BE49-F238E27FC236}">
                <a16:creationId xmlns:a16="http://schemas.microsoft.com/office/drawing/2014/main" id="{F0A96353-80DA-5948-A2B3-A115D18E7F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7746565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234755BD-B4AC-9044-BCE4-27904766F8BB}" type="slidenum">
              <a:rPr lang="en-US" smtClean="0"/>
              <a:pPr/>
              <a:t>‹#›</a:t>
            </a:fld>
            <a:endParaRPr lang="en-US"/>
          </a:p>
        </p:txBody>
      </p:sp>
      <p:pic>
        <p:nvPicPr>
          <p:cNvPr id="3" name="Graphic 2">
            <a:extLst>
              <a:ext uri="{FF2B5EF4-FFF2-40B4-BE49-F238E27FC236}">
                <a16:creationId xmlns:a16="http://schemas.microsoft.com/office/drawing/2014/main" id="{FC31F1AF-84DC-1A40-942A-08752612E4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20668071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Blank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pic>
        <p:nvPicPr>
          <p:cNvPr id="6" name="Picture 5">
            <a:extLst>
              <a:ext uri="{FF2B5EF4-FFF2-40B4-BE49-F238E27FC236}">
                <a16:creationId xmlns:a16="http://schemas.microsoft.com/office/drawing/2014/main" id="{7686EF34-FE1C-BD41-B131-F774425A9B3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2171" y="272877"/>
            <a:ext cx="718508" cy="641525"/>
          </a:xfrm>
          <a:prstGeom prst="rect">
            <a:avLst/>
          </a:prstGeom>
        </p:spPr>
      </p:pic>
      <p:pic>
        <p:nvPicPr>
          <p:cNvPr id="18" name="Picture 17">
            <a:extLst>
              <a:ext uri="{FF2B5EF4-FFF2-40B4-BE49-F238E27FC236}">
                <a16:creationId xmlns:a16="http://schemas.microsoft.com/office/drawing/2014/main" id="{84F960D6-2F3A-4F43-9FF1-482691D6C6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78563" y="234800"/>
            <a:ext cx="722376" cy="722376"/>
          </a:xfrm>
          <a:prstGeom prst="rect">
            <a:avLst/>
          </a:prstGeom>
        </p:spPr>
      </p:pic>
    </p:spTree>
    <p:extLst>
      <p:ext uri="{BB962C8B-B14F-4D97-AF65-F5344CB8AC3E}">
        <p14:creationId xmlns:p14="http://schemas.microsoft.com/office/powerpoint/2010/main" val="8970973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 White">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234755BD-B4AC-9044-BCE4-27904766F8BB}" type="slidenum">
              <a:rPr lang="en-US" smtClean="0"/>
              <a:pPr/>
              <a:t>‹#›</a:t>
            </a:fld>
            <a:endParaRPr lang="en-US"/>
          </a:p>
        </p:txBody>
      </p:sp>
      <p:pic>
        <p:nvPicPr>
          <p:cNvPr id="3" name="Picture 2">
            <a:extLst>
              <a:ext uri="{FF2B5EF4-FFF2-40B4-BE49-F238E27FC236}">
                <a16:creationId xmlns:a16="http://schemas.microsoft.com/office/drawing/2014/main" id="{586F45E1-1518-1D45-838E-FF17B2794EA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2171" y="277583"/>
            <a:ext cx="713232" cy="636815"/>
          </a:xfrm>
          <a:prstGeom prst="rect">
            <a:avLst/>
          </a:prstGeom>
        </p:spPr>
      </p:pic>
      <p:pic>
        <p:nvPicPr>
          <p:cNvPr id="4" name="Picture 3">
            <a:extLst>
              <a:ext uri="{FF2B5EF4-FFF2-40B4-BE49-F238E27FC236}">
                <a16:creationId xmlns:a16="http://schemas.microsoft.com/office/drawing/2014/main" id="{1C6DE1D6-D467-BF43-ABF6-DA27BE1871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78563" y="234800"/>
            <a:ext cx="722376" cy="722376"/>
          </a:xfrm>
          <a:prstGeom prst="rect">
            <a:avLst/>
          </a:prstGeom>
        </p:spPr>
      </p:pic>
    </p:spTree>
    <p:extLst>
      <p:ext uri="{BB962C8B-B14F-4D97-AF65-F5344CB8AC3E}">
        <p14:creationId xmlns:p14="http://schemas.microsoft.com/office/powerpoint/2010/main" val="34163212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3"/>
          <p:cNvSpPr>
            <a:spLocks/>
          </p:cNvSpPr>
          <p:nvPr userDrawn="1"/>
        </p:nvSpPr>
        <p:spPr bwMode="auto">
          <a:xfrm>
            <a:off x="-31629" y="0"/>
            <a:ext cx="12223629" cy="895336"/>
          </a:xfrm>
          <a:prstGeom prst="rect">
            <a:avLst/>
          </a:prstGeom>
          <a:solidFill>
            <a:srgbClr val="345065"/>
          </a:solidFill>
          <a:ln>
            <a:noFill/>
          </a:ln>
        </p:spPr>
        <p:txBody>
          <a:bodyPr lIns="0" tIns="0" rIns="0" bIns="0"/>
          <a:lstStyle/>
          <a:p>
            <a:endParaRPr lang="en-US" sz="2400"/>
          </a:p>
        </p:txBody>
      </p:sp>
      <p:sp>
        <p:nvSpPr>
          <p:cNvPr id="5" name="Title 1"/>
          <p:cNvSpPr>
            <a:spLocks noGrp="1"/>
          </p:cNvSpPr>
          <p:nvPr>
            <p:ph type="title" hasCustomPrompt="1"/>
          </p:nvPr>
        </p:nvSpPr>
        <p:spPr>
          <a:xfrm>
            <a:off x="203200" y="191822"/>
            <a:ext cx="11235552" cy="485775"/>
          </a:xfrm>
          <a:prstGeom prst="rect">
            <a:avLst/>
          </a:prstGeom>
        </p:spPr>
        <p:txBody>
          <a:bodyPr/>
          <a:lstStyle>
            <a:lvl1pPr algn="ctr">
              <a:defRPr sz="3733">
                <a:solidFill>
                  <a:schemeClr val="bg1"/>
                </a:solidFill>
                <a:latin typeface="Arial"/>
                <a:cs typeface="Arial"/>
              </a:defRPr>
            </a:lvl1pPr>
          </a:lstStyle>
          <a:p>
            <a:r>
              <a:rPr lang="en-US"/>
              <a:t>CLICK TO ADD TITLE</a:t>
            </a:r>
          </a:p>
        </p:txBody>
      </p:sp>
      <p:sp>
        <p:nvSpPr>
          <p:cNvPr id="6" name="Rectangle 5"/>
          <p:cNvSpPr>
            <a:spLocks/>
          </p:cNvSpPr>
          <p:nvPr userDrawn="1"/>
        </p:nvSpPr>
        <p:spPr bwMode="auto">
          <a:xfrm>
            <a:off x="0" y="6324601"/>
            <a:ext cx="12192000" cy="533400"/>
          </a:xfrm>
          <a:prstGeom prst="rect">
            <a:avLst/>
          </a:prstGeom>
          <a:solidFill>
            <a:srgbClr val="345065"/>
          </a:solidFill>
          <a:ln>
            <a:noFill/>
          </a:ln>
        </p:spPr>
        <p:txBody>
          <a:bodyPr lIns="0" tIns="0" rIns="0" bIns="0"/>
          <a:lstStyle/>
          <a:p>
            <a:endParaRPr lang="en-US" sz="2400"/>
          </a:p>
        </p:txBody>
      </p:sp>
      <p:sp>
        <p:nvSpPr>
          <p:cNvPr id="8" name="TextBox 7"/>
          <p:cNvSpPr txBox="1"/>
          <p:nvPr userDrawn="1"/>
        </p:nvSpPr>
        <p:spPr>
          <a:xfrm>
            <a:off x="28527" y="6499929"/>
            <a:ext cx="639877" cy="379656"/>
          </a:xfrm>
          <a:prstGeom prst="rect">
            <a:avLst/>
          </a:prstGeom>
          <a:noFill/>
        </p:spPr>
        <p:txBody>
          <a:bodyPr wrap="square" rtlCol="0">
            <a:spAutoFit/>
          </a:bodyPr>
          <a:lstStyle/>
          <a:p>
            <a:fld id="{7D0A11C7-9596-AB4E-909A-AAC699D6101A}" type="slidenum">
              <a:rPr lang="en-US" sz="1867" smtClean="0">
                <a:solidFill>
                  <a:schemeClr val="bg1"/>
                </a:solidFill>
                <a:latin typeface="Arial"/>
                <a:cs typeface="Arial"/>
              </a:rPr>
              <a:t>‹#›</a:t>
            </a:fld>
            <a:endParaRPr lang="en-US" sz="1867">
              <a:solidFill>
                <a:schemeClr val="bg1"/>
              </a:solidFill>
              <a:latin typeface="Arial"/>
              <a:cs typeface="Arial"/>
            </a:endParaRP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432800" y="6438112"/>
            <a:ext cx="3657600" cy="343689"/>
          </a:xfrm>
          <a:prstGeom prst="rect">
            <a:avLst/>
          </a:prstGeom>
        </p:spPr>
      </p:pic>
    </p:spTree>
    <p:extLst>
      <p:ext uri="{BB962C8B-B14F-4D97-AF65-F5344CB8AC3E}">
        <p14:creationId xmlns:p14="http://schemas.microsoft.com/office/powerpoint/2010/main" val="54752636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5C1A71-AFFB-8540-8AB0-FC76F28A9580}"/>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1200"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3" name="Text Placeholder 2">
            <a:extLst>
              <a:ext uri="{FF2B5EF4-FFF2-40B4-BE49-F238E27FC236}">
                <a16:creationId xmlns:a16="http://schemas.microsoft.com/office/drawing/2014/main" id="{3D5B8505-AFDE-DE43-9426-A9D9F85A1B07}"/>
              </a:ext>
            </a:extLst>
          </p:cNvPr>
          <p:cNvSpPr>
            <a:spLocks noGrp="1"/>
          </p:cNvSpPr>
          <p:nvPr>
            <p:ph type="body" idx="1"/>
          </p:nvPr>
        </p:nvSpPr>
        <p:spPr>
          <a:xfrm>
            <a:off x="914403" y="1999251"/>
            <a:ext cx="10366861" cy="394435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Placeholder 17">
            <a:extLst>
              <a:ext uri="{FF2B5EF4-FFF2-40B4-BE49-F238E27FC236}">
                <a16:creationId xmlns:a16="http://schemas.microsoft.com/office/drawing/2014/main" id="{C747C782-C471-5644-AC30-24AB15F2F632}"/>
              </a:ext>
            </a:extLst>
          </p:cNvPr>
          <p:cNvSpPr>
            <a:spLocks noGrp="1"/>
          </p:cNvSpPr>
          <p:nvPr>
            <p:ph type="title"/>
          </p:nvPr>
        </p:nvSpPr>
        <p:spPr>
          <a:xfrm>
            <a:off x="910091" y="356751"/>
            <a:ext cx="8877239"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385445002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698" r:id="rId5"/>
    <p:sldLayoutId id="2147483676" r:id="rId6"/>
    <p:sldLayoutId id="2147483733" r:id="rId7"/>
    <p:sldLayoutId id="2147483734" r:id="rId8"/>
    <p:sldLayoutId id="2147483691" r:id="rId9"/>
    <p:sldLayoutId id="2147483655" r:id="rId10"/>
    <p:sldLayoutId id="2147483692" r:id="rId11"/>
    <p:sldLayoutId id="2147483659" r:id="rId12"/>
    <p:sldLayoutId id="2147483693" r:id="rId13"/>
    <p:sldLayoutId id="2147483683" r:id="rId14"/>
    <p:sldLayoutId id="2147483702" r:id="rId15"/>
    <p:sldLayoutId id="2147483685" r:id="rId16"/>
    <p:sldLayoutId id="2147483719" r:id="rId17"/>
    <p:sldLayoutId id="2147483682" r:id="rId18"/>
    <p:sldLayoutId id="2147483686" r:id="rId19"/>
    <p:sldLayoutId id="2147483712" r:id="rId20"/>
    <p:sldLayoutId id="2147483713" r:id="rId21"/>
    <p:sldLayoutId id="2147483716" r:id="rId22"/>
    <p:sldLayoutId id="2147483717" r:id="rId23"/>
    <p:sldLayoutId id="2147483718" r:id="rId24"/>
    <p:sldLayoutId id="2147483726" r:id="rId25"/>
    <p:sldLayoutId id="2147483720" r:id="rId26"/>
    <p:sldLayoutId id="2147483681" r:id="rId27"/>
    <p:sldLayoutId id="2147483731" r:id="rId28"/>
    <p:sldLayoutId id="2147483722" r:id="rId29"/>
    <p:sldLayoutId id="2147483723" r:id="rId30"/>
    <p:sldLayoutId id="2147483724" r:id="rId31"/>
    <p:sldLayoutId id="2147483725" r:id="rId32"/>
    <p:sldLayoutId id="2147483711" r:id="rId33"/>
    <p:sldLayoutId id="2147483715" r:id="rId34"/>
    <p:sldLayoutId id="2147483689" r:id="rId35"/>
    <p:sldLayoutId id="2147483687" r:id="rId36"/>
    <p:sldLayoutId id="2147483728" r:id="rId37"/>
    <p:sldLayoutId id="2147483730" r:id="rId38"/>
    <p:sldLayoutId id="2147483735" r:id="rId39"/>
  </p:sldLayoutIdLst>
  <p:hf hdr="0" ftr="0" dt="0"/>
  <p:txStyles>
    <p:titleStyle>
      <a:lvl1pPr algn="l" defTabSz="914173" rtl="0" eaLnBrk="1" latinLnBrk="0" hangingPunct="1">
        <a:lnSpc>
          <a:spcPct val="90000"/>
        </a:lnSpc>
        <a:spcBef>
          <a:spcPct val="0"/>
        </a:spcBef>
        <a:buNone/>
        <a:defRPr sz="4000" b="1" i="0" kern="1200" cap="all" spc="40" baseline="0">
          <a:solidFill>
            <a:schemeClr val="tx1"/>
          </a:solidFill>
          <a:latin typeface="Oswald" pitchFamily="2" charset="77"/>
          <a:ea typeface="Noto Serif" panose="02020502060505020204" pitchFamily="18" charset="0"/>
          <a:cs typeface="Noto Serif" panose="02020502060505020204" pitchFamily="18" charset="0"/>
        </a:defRPr>
      </a:lvl1pPr>
    </p:titleStyle>
    <p:bodyStyle>
      <a:lvl1pPr marL="228544" indent="-228544" algn="l" defTabSz="914173" rtl="0" eaLnBrk="1" latinLnBrk="0" hangingPunct="1">
        <a:lnSpc>
          <a:spcPct val="90000"/>
        </a:lnSpc>
        <a:spcBef>
          <a:spcPts val="1000"/>
        </a:spcBef>
        <a:buClr>
          <a:schemeClr val="accent2"/>
        </a:buClr>
        <a:buFont typeface="Arial" panose="020B0604020202020204" pitchFamily="34" charset="0"/>
        <a:buChar char="•"/>
        <a:defRPr sz="2000" b="0" i="0" kern="1200">
          <a:solidFill>
            <a:schemeClr val="tx1"/>
          </a:solidFill>
          <a:latin typeface="Cambria" panose="02040503050406030204" pitchFamily="18" charset="0"/>
          <a:ea typeface="+mn-ea"/>
          <a:cs typeface="Arial" panose="020B0604020202020204" pitchFamily="34" charset="0"/>
        </a:defRPr>
      </a:lvl1pPr>
      <a:lvl2pPr marL="685630" indent="-228544" algn="l" defTabSz="914173"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Cambria" panose="02040503050406030204" pitchFamily="18" charset="0"/>
          <a:ea typeface="+mn-ea"/>
          <a:cs typeface="Arial" panose="020B0604020202020204" pitchFamily="34" charset="0"/>
        </a:defRPr>
      </a:lvl2pPr>
      <a:lvl3pPr marL="1142717" indent="-228544" algn="l" defTabSz="914173" rtl="0" eaLnBrk="1" latinLnBrk="0" hangingPunct="1">
        <a:lnSpc>
          <a:spcPct val="90000"/>
        </a:lnSpc>
        <a:spcBef>
          <a:spcPts val="500"/>
        </a:spcBef>
        <a:buClr>
          <a:schemeClr val="accent2"/>
        </a:buClr>
        <a:buFont typeface="Arial" panose="020B0604020202020204" pitchFamily="34" charset="0"/>
        <a:buChar char="•"/>
        <a:defRPr sz="1600" b="0" i="0" kern="1200">
          <a:solidFill>
            <a:schemeClr val="tx1"/>
          </a:solidFill>
          <a:latin typeface="Cambria" panose="02040503050406030204" pitchFamily="18" charset="0"/>
          <a:ea typeface="+mn-ea"/>
          <a:cs typeface="Arial" panose="020B0604020202020204" pitchFamily="34" charset="0"/>
        </a:defRPr>
      </a:lvl3pPr>
      <a:lvl4pPr marL="1599803" indent="-228544" algn="l" defTabSz="914173" rtl="0" eaLnBrk="1" latinLnBrk="0" hangingPunct="1">
        <a:lnSpc>
          <a:spcPct val="90000"/>
        </a:lnSpc>
        <a:spcBef>
          <a:spcPts val="500"/>
        </a:spcBef>
        <a:buClr>
          <a:schemeClr val="accent2"/>
        </a:buClr>
        <a:buFont typeface="Arial" panose="020B0604020202020204" pitchFamily="34" charset="0"/>
        <a:buChar char="•"/>
        <a:defRPr sz="1400" b="0" i="0" kern="1200">
          <a:solidFill>
            <a:schemeClr val="tx1"/>
          </a:solidFill>
          <a:latin typeface="Cambria" panose="02040503050406030204" pitchFamily="18" charset="0"/>
          <a:ea typeface="+mn-ea"/>
          <a:cs typeface="Arial" panose="020B0604020202020204" pitchFamily="34" charset="0"/>
        </a:defRPr>
      </a:lvl4pPr>
      <a:lvl5pPr marL="2056890" indent="-228544" algn="l" defTabSz="914173" rtl="0" eaLnBrk="1" latinLnBrk="0" hangingPunct="1">
        <a:lnSpc>
          <a:spcPct val="90000"/>
        </a:lnSpc>
        <a:spcBef>
          <a:spcPts val="500"/>
        </a:spcBef>
        <a:buClr>
          <a:schemeClr val="accent2"/>
        </a:buClr>
        <a:buFont typeface="Arial" panose="020B0604020202020204" pitchFamily="34" charset="0"/>
        <a:buChar char="•"/>
        <a:defRPr sz="1200" b="0" i="0" kern="1200">
          <a:solidFill>
            <a:schemeClr val="tx1"/>
          </a:solidFill>
          <a:latin typeface="Cambria" panose="02040503050406030204" pitchFamily="18" charset="0"/>
          <a:ea typeface="+mn-ea"/>
          <a:cs typeface="Arial" panose="020B0604020202020204" pitchFamily="34" charset="0"/>
        </a:defRPr>
      </a:lvl5pPr>
      <a:lvl6pPr marL="2513976"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62"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9"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38"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3" rtl="0" eaLnBrk="1" latinLnBrk="0" hangingPunct="1">
        <a:defRPr sz="1800" kern="1200">
          <a:solidFill>
            <a:schemeClr val="tx1"/>
          </a:solidFill>
          <a:latin typeface="+mn-lt"/>
          <a:ea typeface="+mn-ea"/>
          <a:cs typeface="+mn-cs"/>
        </a:defRPr>
      </a:lvl1pPr>
      <a:lvl2pPr marL="457087" algn="l" defTabSz="914173" rtl="0" eaLnBrk="1" latinLnBrk="0" hangingPunct="1">
        <a:defRPr sz="1800" kern="1200">
          <a:solidFill>
            <a:schemeClr val="tx1"/>
          </a:solidFill>
          <a:latin typeface="+mn-lt"/>
          <a:ea typeface="+mn-ea"/>
          <a:cs typeface="+mn-cs"/>
        </a:defRPr>
      </a:lvl2pPr>
      <a:lvl3pPr marL="914173" algn="l" defTabSz="914173" rtl="0" eaLnBrk="1" latinLnBrk="0" hangingPunct="1">
        <a:defRPr sz="1800" kern="1200">
          <a:solidFill>
            <a:schemeClr val="tx1"/>
          </a:solidFill>
          <a:latin typeface="+mn-lt"/>
          <a:ea typeface="+mn-ea"/>
          <a:cs typeface="+mn-cs"/>
        </a:defRPr>
      </a:lvl3pPr>
      <a:lvl4pPr marL="1371260" algn="l" defTabSz="914173" rtl="0" eaLnBrk="1" latinLnBrk="0" hangingPunct="1">
        <a:defRPr sz="1800" kern="1200">
          <a:solidFill>
            <a:schemeClr val="tx1"/>
          </a:solidFill>
          <a:latin typeface="+mn-lt"/>
          <a:ea typeface="+mn-ea"/>
          <a:cs typeface="+mn-cs"/>
        </a:defRPr>
      </a:lvl4pPr>
      <a:lvl5pPr marL="1828348" algn="l" defTabSz="914173" rtl="0" eaLnBrk="1" latinLnBrk="0" hangingPunct="1">
        <a:defRPr sz="1800" kern="1200">
          <a:solidFill>
            <a:schemeClr val="tx1"/>
          </a:solidFill>
          <a:latin typeface="+mn-lt"/>
          <a:ea typeface="+mn-ea"/>
          <a:cs typeface="+mn-cs"/>
        </a:defRPr>
      </a:lvl5pPr>
      <a:lvl6pPr marL="2285434" algn="l" defTabSz="914173" rtl="0" eaLnBrk="1" latinLnBrk="0" hangingPunct="1">
        <a:defRPr sz="1800" kern="1200">
          <a:solidFill>
            <a:schemeClr val="tx1"/>
          </a:solidFill>
          <a:latin typeface="+mn-lt"/>
          <a:ea typeface="+mn-ea"/>
          <a:cs typeface="+mn-cs"/>
        </a:defRPr>
      </a:lvl6pPr>
      <a:lvl7pPr marL="2742518" algn="l" defTabSz="914173" rtl="0" eaLnBrk="1" latinLnBrk="0" hangingPunct="1">
        <a:defRPr sz="1800" kern="1200">
          <a:solidFill>
            <a:schemeClr val="tx1"/>
          </a:solidFill>
          <a:latin typeface="+mn-lt"/>
          <a:ea typeface="+mn-ea"/>
          <a:cs typeface="+mn-cs"/>
        </a:defRPr>
      </a:lvl7pPr>
      <a:lvl8pPr marL="3199607" algn="l" defTabSz="914173" rtl="0" eaLnBrk="1" latinLnBrk="0" hangingPunct="1">
        <a:defRPr sz="1800" kern="1200">
          <a:solidFill>
            <a:schemeClr val="tx1"/>
          </a:solidFill>
          <a:latin typeface="+mn-lt"/>
          <a:ea typeface="+mn-ea"/>
          <a:cs typeface="+mn-cs"/>
        </a:defRPr>
      </a:lvl8pPr>
      <a:lvl9pPr marL="3656691" algn="l" defTabSz="91417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1" userDrawn="1">
          <p15:clr>
            <a:srgbClr val="F26B43"/>
          </p15:clr>
        </p15:guide>
        <p15:guide id="2" orient="horz" pos="192" userDrawn="1">
          <p15:clr>
            <a:srgbClr val="F26B43"/>
          </p15:clr>
        </p15:guide>
        <p15:guide id="3" pos="768" userDrawn="1">
          <p15:clr>
            <a:srgbClr val="F26B43"/>
          </p15:clr>
        </p15:guide>
        <p15:guide id="4" pos="9473" userDrawn="1">
          <p15:clr>
            <a:srgbClr val="F26B43"/>
          </p15:clr>
        </p15:guide>
        <p15:guide id="5" orient="horz" pos="768" userDrawn="1">
          <p15:clr>
            <a:srgbClr val="F26B43"/>
          </p15:clr>
        </p15:guide>
        <p15:guide id="6" orient="horz" pos="4992" userDrawn="1">
          <p15:clr>
            <a:srgbClr val="F26B43"/>
          </p15:clr>
        </p15:guide>
        <p15:guide id="7" orient="horz" pos="5592" userDrawn="1">
          <p15:clr>
            <a:srgbClr val="F26B43"/>
          </p15:clr>
        </p15:guide>
        <p15:guide id="8" pos="9801" userDrawn="1">
          <p15:clr>
            <a:srgbClr val="F26B43"/>
          </p15:clr>
        </p15:guide>
        <p15:guide id="9" pos="197" userDrawn="1">
          <p15:clr>
            <a:srgbClr val="F26B43"/>
          </p15:clr>
        </p15:guide>
        <p15:guide id="10" orient="horz" pos="29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02.xml"/><Relationship Id="rId13" Type="http://schemas.openxmlformats.org/officeDocument/2006/relationships/slide" Target="slide297.xml"/><Relationship Id="rId3" Type="http://schemas.openxmlformats.org/officeDocument/2006/relationships/slide" Target="slide3.xml"/><Relationship Id="rId7" Type="http://schemas.openxmlformats.org/officeDocument/2006/relationships/slide" Target="slide140.xml"/><Relationship Id="rId12" Type="http://schemas.openxmlformats.org/officeDocument/2006/relationships/slide" Target="slide26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slide" Target="slide264.xml"/><Relationship Id="rId11" Type="http://schemas.openxmlformats.org/officeDocument/2006/relationships/slide" Target="slide258.xml"/><Relationship Id="rId5" Type="http://schemas.openxmlformats.org/officeDocument/2006/relationships/slide" Target="slide80.xml"/><Relationship Id="rId10" Type="http://schemas.openxmlformats.org/officeDocument/2006/relationships/slide" Target="slide255.xml"/><Relationship Id="rId4" Type="http://schemas.openxmlformats.org/officeDocument/2006/relationships/slide" Target="slide4.xml"/><Relationship Id="rId9" Type="http://schemas.openxmlformats.org/officeDocument/2006/relationships/slide" Target="slide245.xml"/><Relationship Id="rId14" Type="http://schemas.openxmlformats.org/officeDocument/2006/relationships/slide" Target="slide3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hemeOverride" Target="../theme/themeOverride1.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65.png"/></Relationships>
</file>

<file path=ppt/slides/_rels/slide5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9.xml"/><Relationship Id="rId1" Type="http://schemas.openxmlformats.org/officeDocument/2006/relationships/slideLayout" Target="../slideLayouts/slideLayout6.xml"/><Relationship Id="rId4" Type="http://schemas.openxmlformats.org/officeDocument/2006/relationships/image" Target="../media/image77.png"/></Relationships>
</file>

<file path=ppt/slides/_rels/slide6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8.xml"/><Relationship Id="rId1" Type="http://schemas.openxmlformats.org/officeDocument/2006/relationships/slideLayout" Target="../slideLayouts/slideLayout6.xml"/><Relationship Id="rId4" Type="http://schemas.openxmlformats.org/officeDocument/2006/relationships/image" Target="../media/image89.png"/></Relationships>
</file>

<file path=ppt/slides/_rels/slide7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6.xml"/><Relationship Id="rId1" Type="http://schemas.openxmlformats.org/officeDocument/2006/relationships/slideLayout" Target="../slideLayouts/slideLayout6.xml"/><Relationship Id="rId4" Type="http://schemas.openxmlformats.org/officeDocument/2006/relationships/image" Target="../media/image77.png"/></Relationships>
</file>

<file path=ppt/slides/_rels/slide10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05.xml"/><Relationship Id="rId1" Type="http://schemas.openxmlformats.org/officeDocument/2006/relationships/slideLayout" Target="../slideLayouts/slideLayout6.xml"/><Relationship Id="rId4" Type="http://schemas.openxmlformats.org/officeDocument/2006/relationships/image" Target="../media/image89.png"/></Relationships>
</file>

<file path=ppt/slides/_rels/slide114.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08.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11.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2.xml"/><Relationship Id="rId1" Type="http://schemas.openxmlformats.org/officeDocument/2006/relationships/slideLayout" Target="../slideLayouts/slideLayout6.xml"/><Relationship Id="rId4" Type="http://schemas.openxmlformats.org/officeDocument/2006/relationships/image" Target="../media/image131.png"/></Relationships>
</file>

<file path=ppt/slides/_rels/slide12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13.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14.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17.xml"/><Relationship Id="rId1" Type="http://schemas.openxmlformats.org/officeDocument/2006/relationships/slideLayout" Target="../slideLayouts/slideLayout6.xml"/><Relationship Id="rId4" Type="http://schemas.openxmlformats.org/officeDocument/2006/relationships/image" Target="../media/image137.png"/></Relationships>
</file>

<file path=ppt/slides/_rels/slide12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19.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23.xml"/><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24.xml"/><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25.xml"/><Relationship Id="rId1" Type="http://schemas.openxmlformats.org/officeDocument/2006/relationships/slideLayout" Target="../slideLayouts/slideLayout6.xml"/><Relationship Id="rId4" Type="http://schemas.openxmlformats.org/officeDocument/2006/relationships/image" Target="../media/image145.png"/></Relationships>
</file>

<file path=ppt/slides/_rels/slide135.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26.xml"/><Relationship Id="rId1" Type="http://schemas.openxmlformats.org/officeDocument/2006/relationships/slideLayout" Target="../slideLayouts/slideLayout6.xml"/><Relationship Id="rId4" Type="http://schemas.openxmlformats.org/officeDocument/2006/relationships/image" Target="../media/image147.png"/></Relationships>
</file>

<file path=ppt/slides/_rels/slide13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27.xml"/><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28.xml"/><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29.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1.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2.xml"/><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33.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134.xml"/><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135.xml"/><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36.xml"/><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137.xml"/><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138.xml"/><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39.xml"/><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40.xml"/><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141.xml"/><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42.xml"/><Relationship Id="rId1" Type="http://schemas.openxmlformats.org/officeDocument/2006/relationships/slideLayout" Target="../slideLayouts/slideLayout6.xml"/><Relationship Id="rId4" Type="http://schemas.openxmlformats.org/officeDocument/2006/relationships/image" Target="../media/image162.png"/></Relationships>
</file>

<file path=ppt/slides/_rels/slide153.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143.xml"/><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44.xml"/><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145.xml"/><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146.xml"/><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47.xml"/><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48.xml"/><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49.xml"/><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50.xml"/><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151.xml"/><Relationship Id="rId1" Type="http://schemas.openxmlformats.org/officeDocument/2006/relationships/slideLayout" Target="../slideLayouts/slideLayout6.xml"/><Relationship Id="rId4" Type="http://schemas.openxmlformats.org/officeDocument/2006/relationships/image" Target="../media/image174.png"/></Relationships>
</file>

<file path=ppt/slides/_rels/slide164.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152.xml"/><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153.xml"/><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54.xml"/><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155.xml"/><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156.xml"/><Relationship Id="rId1" Type="http://schemas.openxmlformats.org/officeDocument/2006/relationships/slideLayout" Target="../slideLayouts/slideLayout6.xml"/><Relationship Id="rId4" Type="http://schemas.openxmlformats.org/officeDocument/2006/relationships/image" Target="../media/image180.png"/></Relationships>
</file>

<file path=ppt/slides/_rels/slide16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157.xml"/><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58.xml"/><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159.xml"/><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60.xml"/><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61.xml"/><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162.xml"/><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163.xml"/><Relationship Id="rId1" Type="http://schemas.openxmlformats.org/officeDocument/2006/relationships/slideLayout" Target="../slideLayouts/slideLayout6.xml"/><Relationship Id="rId4" Type="http://schemas.openxmlformats.org/officeDocument/2006/relationships/image" Target="../media/image188.png"/></Relationships>
</file>

<file path=ppt/slides/_rels/slide176.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164.xml"/><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165.xml"/><Relationship Id="rId1" Type="http://schemas.openxmlformats.org/officeDocument/2006/relationships/slideLayout" Target="../slideLayouts/slideLayout6.xml"/><Relationship Id="rId4" Type="http://schemas.openxmlformats.org/officeDocument/2006/relationships/image" Target="../media/image191.png"/></Relationships>
</file>

<file path=ppt/slides/_rels/slide17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66.xml"/><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67.xml"/><Relationship Id="rId1" Type="http://schemas.openxmlformats.org/officeDocument/2006/relationships/slideLayout" Target="../slideLayouts/slideLayout6.xml"/><Relationship Id="rId4" Type="http://schemas.openxmlformats.org/officeDocument/2006/relationships/image" Target="../media/image194.png"/></Relationships>
</file>

<file path=ppt/slides/_rels/slide180.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168.xml"/><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169.xml"/><Relationship Id="rId1" Type="http://schemas.openxmlformats.org/officeDocument/2006/relationships/slideLayout" Target="../slideLayouts/slideLayout6.xml"/><Relationship Id="rId4" Type="http://schemas.openxmlformats.org/officeDocument/2006/relationships/image" Target="../media/image197.png"/></Relationships>
</file>

<file path=ppt/slides/_rels/slide182.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170.xml"/><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171.xml"/><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172.xml"/><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173.xml"/><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174.xml"/><Relationship Id="rId1" Type="http://schemas.openxmlformats.org/officeDocument/2006/relationships/slideLayout" Target="../slideLayouts/slideLayout6.xml"/><Relationship Id="rId4" Type="http://schemas.openxmlformats.org/officeDocument/2006/relationships/image" Target="../media/image203.png"/></Relationships>
</file>

<file path=ppt/slides/_rels/slide18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75.xml"/><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176.xml"/><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177.xml"/><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178.xml"/><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179.xml"/><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180.xml"/><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181.xml"/><Relationship Id="rId1" Type="http://schemas.openxmlformats.org/officeDocument/2006/relationships/slideLayout" Target="../slideLayouts/slideLayout6.xml"/><Relationship Id="rId4" Type="http://schemas.openxmlformats.org/officeDocument/2006/relationships/image" Target="../media/image162.png"/></Relationships>
</file>

<file path=ppt/slides/_rels/slide194.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182.xml"/><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notesSlide" Target="../notesSlides/notesSlide183.xml"/><Relationship Id="rId1" Type="http://schemas.openxmlformats.org/officeDocument/2006/relationships/slideLayout" Target="../slideLayouts/slideLayout6.xml"/></Relationships>
</file>

<file path=ppt/slides/_rels/slide198.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184.xml"/><Relationship Id="rId1" Type="http://schemas.openxmlformats.org/officeDocument/2006/relationships/slideLayout" Target="../slideLayouts/slideLayout6.xml"/><Relationship Id="rId4" Type="http://schemas.openxmlformats.org/officeDocument/2006/relationships/image" Target="../media/image214.png"/></Relationships>
</file>

<file path=ppt/slides/_rels/slide199.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85.xml"/><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186.xml"/><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187.xml"/><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3.xml"/></Relationships>
</file>

<file path=ppt/slides/_rels/slide20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89.xml"/><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0.xml"/><Relationship Id="rId1" Type="http://schemas.openxmlformats.org/officeDocument/2006/relationships/slideLayout" Target="../slideLayouts/slideLayout6.xml"/></Relationships>
</file>

<file path=ppt/slides/_rels/slide205.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191.xml"/><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notesSlide" Target="../notesSlides/notesSlide192.xml"/><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193.xml"/><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194.xml"/><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195.xml"/><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196.xml"/><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197.xml"/><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198.xml"/><Relationship Id="rId1" Type="http://schemas.openxmlformats.org/officeDocument/2006/relationships/slideLayout" Target="../slideLayouts/slideLayout6.xml"/><Relationship Id="rId4" Type="http://schemas.openxmlformats.org/officeDocument/2006/relationships/image" Target="../media/image227.png"/></Relationships>
</file>

<file path=ppt/slides/_rels/slide214.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199.xml"/><Relationship Id="rId1" Type="http://schemas.openxmlformats.org/officeDocument/2006/relationships/slideLayout" Target="../slideLayouts/slideLayout6.xml"/><Relationship Id="rId4" Type="http://schemas.openxmlformats.org/officeDocument/2006/relationships/image" Target="../media/image229.png"/></Relationships>
</file>

<file path=ppt/slides/_rels/slide215.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200.xml"/><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notesSlide" Target="../notesSlides/notesSlide201.xml"/><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202.xml"/><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203.xml"/><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notesSlide" Target="../notesSlides/notesSlide204.xml"/><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205.xml"/><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notesSlide" Target="../notesSlides/notesSlide206.xml"/><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207.xml"/><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208.xml"/><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209.xml"/><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210.xml"/><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notesSlide" Target="../notesSlides/notesSlide211.xml"/><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212.xml"/><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notesSlide" Target="../notesSlides/notesSlide213.xml"/><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notesSlide" Target="../notesSlides/notesSlide214.xml"/><Relationship Id="rId1" Type="http://schemas.openxmlformats.org/officeDocument/2006/relationships/slideLayout" Target="../slideLayouts/slideLayout6.xml"/><Relationship Id="rId4" Type="http://schemas.openxmlformats.org/officeDocument/2006/relationships/image" Target="../media/image247.png"/></Relationships>
</file>

<file path=ppt/slides/_rels/slide232.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215.xml"/><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216.xml"/><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217.xml"/><Relationship Id="rId1" Type="http://schemas.openxmlformats.org/officeDocument/2006/relationships/slideLayout" Target="../slideLayouts/slideLayout6.xml"/></Relationships>
</file>

<file path=ppt/slides/_rels/slide235.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218.xml"/><Relationship Id="rId1" Type="http://schemas.openxmlformats.org/officeDocument/2006/relationships/slideLayout" Target="../slideLayouts/slideLayout6.xml"/></Relationships>
</file>

<file path=ppt/slides/_rels/slide236.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219.xml"/><Relationship Id="rId1" Type="http://schemas.openxmlformats.org/officeDocument/2006/relationships/slideLayout" Target="../slideLayouts/slideLayout6.xml"/></Relationships>
</file>

<file path=ppt/slides/_rels/slide237.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notesSlide" Target="../notesSlides/notesSlide220.xml"/><Relationship Id="rId1" Type="http://schemas.openxmlformats.org/officeDocument/2006/relationships/slideLayout" Target="../slideLayouts/slideLayout6.xml"/></Relationships>
</file>

<file path=ppt/slides/_rels/slide238.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221.xml"/><Relationship Id="rId1" Type="http://schemas.openxmlformats.org/officeDocument/2006/relationships/slideLayout" Target="../slideLayouts/slideLayout6.xml"/><Relationship Id="rId4" Type="http://schemas.openxmlformats.org/officeDocument/2006/relationships/image" Target="../media/image255.png"/></Relationships>
</file>

<file path=ppt/slides/_rels/slide239.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222.xml"/><Relationship Id="rId1" Type="http://schemas.openxmlformats.org/officeDocument/2006/relationships/slideLayout" Target="../slideLayouts/slideLayout6.xml"/></Relationships>
</file>

<file path=ppt/slides/_rels/slide240.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223.xml"/><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notesSlide" Target="../notesSlides/notesSlide224.xml"/><Relationship Id="rId1" Type="http://schemas.openxmlformats.org/officeDocument/2006/relationships/slideLayout" Target="../slideLayouts/slideLayout6.xml"/></Relationships>
</file>

<file path=ppt/slides/_rels/slide242.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225.xml"/><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226.xml"/><Relationship Id="rId1" Type="http://schemas.openxmlformats.org/officeDocument/2006/relationships/slideLayout" Target="../slideLayouts/slideLayout6.xml"/></Relationships>
</file>

<file path=ppt/slides/_rels/slide244.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227.xml"/><Relationship Id="rId1" Type="http://schemas.openxmlformats.org/officeDocument/2006/relationships/slideLayout" Target="../slideLayouts/slideLayout6.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3.xml"/></Relationships>
</file>

<file path=ppt/slides/_rels/slide246.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229.xml"/><Relationship Id="rId1" Type="http://schemas.openxmlformats.org/officeDocument/2006/relationships/slideLayout" Target="../slideLayouts/slideLayout6.xml"/></Relationships>
</file>

<file path=ppt/slides/_rels/slide247.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230.xml"/><Relationship Id="rId1" Type="http://schemas.openxmlformats.org/officeDocument/2006/relationships/slideLayout" Target="../slideLayouts/slideLayout6.xml"/></Relationships>
</file>

<file path=ppt/slides/_rels/slide248.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231.xml"/><Relationship Id="rId1" Type="http://schemas.openxmlformats.org/officeDocument/2006/relationships/slideLayout" Target="../slideLayouts/slideLayout6.xml"/></Relationships>
</file>

<file path=ppt/slides/_rels/slide249.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notesSlide" Target="../notesSlides/notesSlide232.xml"/><Relationship Id="rId1" Type="http://schemas.openxmlformats.org/officeDocument/2006/relationships/slideLayout" Target="../slideLayouts/slideLayout6.xml"/></Relationships>
</file>

<file path=ppt/slides/_rels/slide250.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233.xml"/><Relationship Id="rId1" Type="http://schemas.openxmlformats.org/officeDocument/2006/relationships/slideLayout" Target="../slideLayouts/slideLayout6.xml"/></Relationships>
</file>

<file path=ppt/slides/_rels/slide251.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234.xml"/><Relationship Id="rId1" Type="http://schemas.openxmlformats.org/officeDocument/2006/relationships/slideLayout" Target="../slideLayouts/slideLayout6.xml"/><Relationship Id="rId4" Type="http://schemas.openxmlformats.org/officeDocument/2006/relationships/image" Target="../media/image268.png"/></Relationships>
</file>

<file path=ppt/slides/_rels/slide252.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notesSlide" Target="../notesSlides/notesSlide235.xml"/><Relationship Id="rId1" Type="http://schemas.openxmlformats.org/officeDocument/2006/relationships/slideLayout" Target="../slideLayouts/slideLayout6.xml"/></Relationships>
</file>

<file path=ppt/slides/_rels/slide253.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236.xml"/><Relationship Id="rId1" Type="http://schemas.openxmlformats.org/officeDocument/2006/relationships/slideLayout" Target="../slideLayouts/slideLayout6.xml"/></Relationships>
</file>

<file path=ppt/slides/_rels/slide254.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notesSlide" Target="../notesSlides/notesSlide237.xml"/><Relationship Id="rId1" Type="http://schemas.openxmlformats.org/officeDocument/2006/relationships/slideLayout" Target="../slideLayouts/slideLayout6.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3.xml"/></Relationships>
</file>

<file path=ppt/slides/_rels/slide256.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notesSlide" Target="../notesSlides/notesSlide239.xml"/><Relationship Id="rId1" Type="http://schemas.openxmlformats.org/officeDocument/2006/relationships/slideLayout" Target="../slideLayouts/slideLayout6.xml"/></Relationships>
</file>

<file path=ppt/slides/_rels/slide257.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notesSlide" Target="../notesSlides/notesSlide240.xml"/><Relationship Id="rId1" Type="http://schemas.openxmlformats.org/officeDocument/2006/relationships/slideLayout" Target="../slideLayouts/slideLayout6.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3.xml"/></Relationships>
</file>

<file path=ppt/slides/_rels/slide259.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notesSlide" Target="../notesSlides/notesSlide242.xml"/><Relationship Id="rId1" Type="http://schemas.openxmlformats.org/officeDocument/2006/relationships/slideLayout" Target="../slideLayouts/slideLayout6.xml"/></Relationships>
</file>

<file path=ppt/slides/_rels/slide260.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notesSlide" Target="../notesSlides/notesSlide243.xml"/><Relationship Id="rId1" Type="http://schemas.openxmlformats.org/officeDocument/2006/relationships/slideLayout" Target="../slideLayouts/slideLayout6.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3.xml"/></Relationships>
</file>

<file path=ppt/slides/_rels/slide262.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notesSlide" Target="../notesSlides/notesSlide245.xml"/><Relationship Id="rId1" Type="http://schemas.openxmlformats.org/officeDocument/2006/relationships/slideLayout" Target="../slideLayouts/slideLayout6.xml"/></Relationships>
</file>

<file path=ppt/slides/_rels/slide263.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notesSlide" Target="../notesSlides/notesSlide246.xml"/><Relationship Id="rId1" Type="http://schemas.openxmlformats.org/officeDocument/2006/relationships/slideLayout" Target="../slideLayouts/slideLayout6.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3.xml"/></Relationships>
</file>

<file path=ppt/slides/_rels/slide26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8.xml"/><Relationship Id="rId1" Type="http://schemas.openxmlformats.org/officeDocument/2006/relationships/slideLayout" Target="../slideLayouts/slideLayout6.xml"/></Relationships>
</file>

<file path=ppt/slides/_rels/slide266.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notesSlide" Target="../notesSlides/notesSlide249.xml"/><Relationship Id="rId1" Type="http://schemas.openxmlformats.org/officeDocument/2006/relationships/slideLayout" Target="../slideLayouts/slideLayout6.xml"/></Relationships>
</file>

<file path=ppt/slides/_rels/slide267.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notesSlide" Target="../notesSlides/notesSlide250.xml"/><Relationship Id="rId1" Type="http://schemas.openxmlformats.org/officeDocument/2006/relationships/slideLayout" Target="../slideLayouts/slideLayout6.xml"/></Relationships>
</file>

<file path=ppt/slides/_rels/slide268.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notesSlide" Target="../notesSlides/notesSlide251.xml"/><Relationship Id="rId1" Type="http://schemas.openxmlformats.org/officeDocument/2006/relationships/slideLayout" Target="../slideLayouts/slideLayout6.xml"/></Relationships>
</file>

<file path=ppt/slides/_rels/slide269.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252.xml"/><Relationship Id="rId1" Type="http://schemas.openxmlformats.org/officeDocument/2006/relationships/slideLayout" Target="../slideLayouts/slideLayout6.xml"/></Relationships>
</file>

<file path=ppt/slides/_rels/slide270.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notesSlide" Target="../notesSlides/notesSlide253.xml"/><Relationship Id="rId1" Type="http://schemas.openxmlformats.org/officeDocument/2006/relationships/slideLayout" Target="../slideLayouts/slideLayout6.xml"/></Relationships>
</file>

<file path=ppt/slides/_rels/slide271.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notesSlide" Target="../notesSlides/notesSlide254.xml"/><Relationship Id="rId1" Type="http://schemas.openxmlformats.org/officeDocument/2006/relationships/slideLayout" Target="../slideLayouts/slideLayout6.xml"/></Relationships>
</file>

<file path=ppt/slides/_rels/slide272.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notesSlide" Target="../notesSlides/notesSlide255.xml"/><Relationship Id="rId1" Type="http://schemas.openxmlformats.org/officeDocument/2006/relationships/slideLayout" Target="../slideLayouts/slideLayout6.xml"/></Relationships>
</file>

<file path=ppt/slides/_rels/slide273.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notesSlide" Target="../notesSlides/notesSlide256.xml"/><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notesSlide" Target="../notesSlides/notesSlide257.xml"/><Relationship Id="rId1" Type="http://schemas.openxmlformats.org/officeDocument/2006/relationships/slideLayout" Target="../slideLayouts/slideLayout6.xml"/></Relationships>
</file>

<file path=ppt/slides/_rels/slide275.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notesSlide" Target="../notesSlides/notesSlide258.xml"/><Relationship Id="rId1" Type="http://schemas.openxmlformats.org/officeDocument/2006/relationships/slideLayout" Target="../slideLayouts/slideLayout6.xml"/></Relationships>
</file>

<file path=ppt/slides/_rels/slide276.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notesSlide" Target="../notesSlides/notesSlide259.xml"/><Relationship Id="rId1" Type="http://schemas.openxmlformats.org/officeDocument/2006/relationships/slideLayout" Target="../slideLayouts/slideLayout6.xml"/></Relationships>
</file>

<file path=ppt/slides/_rels/slide277.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notesSlide" Target="../notesSlides/notesSlide260.xml"/><Relationship Id="rId1" Type="http://schemas.openxmlformats.org/officeDocument/2006/relationships/slideLayout" Target="../slideLayouts/slideLayout6.xml"/></Relationships>
</file>

<file path=ppt/slides/_rels/slide278.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notesSlide" Target="../notesSlides/notesSlide261.xml"/><Relationship Id="rId1" Type="http://schemas.openxmlformats.org/officeDocument/2006/relationships/slideLayout" Target="../slideLayouts/slideLayout6.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3.xml"/></Relationships>
</file>

<file path=ppt/slides/_rels/slide28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3.xml"/><Relationship Id="rId1" Type="http://schemas.openxmlformats.org/officeDocument/2006/relationships/slideLayout" Target="../slideLayouts/slideLayout6.xml"/></Relationships>
</file>

<file path=ppt/slides/_rels/slide281.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264.xml"/><Relationship Id="rId1" Type="http://schemas.openxmlformats.org/officeDocument/2006/relationships/slideLayout" Target="../slideLayouts/slideLayout6.xml"/></Relationships>
</file>

<file path=ppt/slides/_rels/slide282.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notesSlide" Target="../notesSlides/notesSlide265.xml"/><Relationship Id="rId1" Type="http://schemas.openxmlformats.org/officeDocument/2006/relationships/slideLayout" Target="../slideLayouts/slideLayout6.xml"/></Relationships>
</file>

<file path=ppt/slides/_rels/slide283.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notesSlide" Target="../notesSlides/notesSlide266.xml"/><Relationship Id="rId1" Type="http://schemas.openxmlformats.org/officeDocument/2006/relationships/slideLayout" Target="../slideLayouts/slideLayout6.xml"/></Relationships>
</file>

<file path=ppt/slides/_rels/slide284.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notesSlide" Target="../notesSlides/notesSlide267.xml"/><Relationship Id="rId1" Type="http://schemas.openxmlformats.org/officeDocument/2006/relationships/slideLayout" Target="../slideLayouts/slideLayout6.xml"/></Relationships>
</file>

<file path=ppt/slides/_rels/slide285.xml.rels><?xml version="1.0" encoding="UTF-8" standalone="yes"?>
<Relationships xmlns="http://schemas.openxmlformats.org/package/2006/relationships"><Relationship Id="rId3" Type="http://schemas.openxmlformats.org/officeDocument/2006/relationships/image" Target="../media/image294.png"/><Relationship Id="rId2" Type="http://schemas.openxmlformats.org/officeDocument/2006/relationships/notesSlide" Target="../notesSlides/notesSlide268.xml"/><Relationship Id="rId1" Type="http://schemas.openxmlformats.org/officeDocument/2006/relationships/slideLayout" Target="../slideLayouts/slideLayout6.xml"/></Relationships>
</file>

<file path=ppt/slides/_rels/slide286.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notesSlide" Target="../notesSlides/notesSlide269.xml"/><Relationship Id="rId1" Type="http://schemas.openxmlformats.org/officeDocument/2006/relationships/slideLayout" Target="../slideLayouts/slideLayout6.xml"/></Relationships>
</file>

<file path=ppt/slides/_rels/slide287.xml.rels><?xml version="1.0" encoding="UTF-8" standalone="yes"?>
<Relationships xmlns="http://schemas.openxmlformats.org/package/2006/relationships"><Relationship Id="rId3" Type="http://schemas.openxmlformats.org/officeDocument/2006/relationships/image" Target="../media/image296.png"/><Relationship Id="rId2" Type="http://schemas.openxmlformats.org/officeDocument/2006/relationships/notesSlide" Target="../notesSlides/notesSlide270.xml"/><Relationship Id="rId1" Type="http://schemas.openxmlformats.org/officeDocument/2006/relationships/slideLayout" Target="../slideLayouts/slideLayout6.xml"/></Relationships>
</file>

<file path=ppt/slides/_rels/slide288.xml.rels><?xml version="1.0" encoding="UTF-8" standalone="yes"?>
<Relationships xmlns="http://schemas.openxmlformats.org/package/2006/relationships"><Relationship Id="rId3" Type="http://schemas.openxmlformats.org/officeDocument/2006/relationships/image" Target="../media/image297.png"/><Relationship Id="rId2" Type="http://schemas.openxmlformats.org/officeDocument/2006/relationships/notesSlide" Target="../notesSlides/notesSlide271.xml"/><Relationship Id="rId1" Type="http://schemas.openxmlformats.org/officeDocument/2006/relationships/slideLayout" Target="../slideLayouts/slideLayout6.xml"/></Relationships>
</file>

<file path=ppt/slides/_rels/slide289.xml.rels><?xml version="1.0" encoding="UTF-8" standalone="yes"?>
<Relationships xmlns="http://schemas.openxmlformats.org/package/2006/relationships"><Relationship Id="rId3" Type="http://schemas.openxmlformats.org/officeDocument/2006/relationships/notesSlide" Target="../notesSlides/notesSlide272.xml"/><Relationship Id="rId2" Type="http://schemas.openxmlformats.org/officeDocument/2006/relationships/slideLayout" Target="../slideLayouts/slideLayout6.xml"/><Relationship Id="rId1" Type="http://schemas.openxmlformats.org/officeDocument/2006/relationships/themeOverride" Target="../theme/themeOverride2.xml"/><Relationship Id="rId4" Type="http://schemas.openxmlformats.org/officeDocument/2006/relationships/image" Target="../media/image298.png"/></Relationships>
</file>

<file path=ppt/slides/_rels/slide290.xml.rels><?xml version="1.0" encoding="UTF-8" standalone="yes"?>
<Relationships xmlns="http://schemas.openxmlformats.org/package/2006/relationships"><Relationship Id="rId3" Type="http://schemas.openxmlformats.org/officeDocument/2006/relationships/image" Target="../media/image299.png"/><Relationship Id="rId2" Type="http://schemas.openxmlformats.org/officeDocument/2006/relationships/notesSlide" Target="../notesSlides/notesSlide273.xml"/><Relationship Id="rId1" Type="http://schemas.openxmlformats.org/officeDocument/2006/relationships/slideLayout" Target="../slideLayouts/slideLayout6.xml"/></Relationships>
</file>

<file path=ppt/slides/_rels/slide291.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274.xml"/><Relationship Id="rId1" Type="http://schemas.openxmlformats.org/officeDocument/2006/relationships/slideLayout" Target="../slideLayouts/slideLayout6.xml"/></Relationships>
</file>

<file path=ppt/slides/_rels/slide292.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notesSlide" Target="../notesSlides/notesSlide275.xml"/><Relationship Id="rId1" Type="http://schemas.openxmlformats.org/officeDocument/2006/relationships/slideLayout" Target="../slideLayouts/slideLayout6.xml"/></Relationships>
</file>

<file path=ppt/slides/_rels/slide293.xml.rels><?xml version="1.0" encoding="UTF-8" standalone="yes"?>
<Relationships xmlns="http://schemas.openxmlformats.org/package/2006/relationships"><Relationship Id="rId3" Type="http://schemas.openxmlformats.org/officeDocument/2006/relationships/image" Target="../media/image302.png"/><Relationship Id="rId2" Type="http://schemas.openxmlformats.org/officeDocument/2006/relationships/notesSlide" Target="../notesSlides/notesSlide276.xml"/><Relationship Id="rId1" Type="http://schemas.openxmlformats.org/officeDocument/2006/relationships/slideLayout" Target="../slideLayouts/slideLayout6.xml"/></Relationships>
</file>

<file path=ppt/slides/_rels/slide294.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notesSlide" Target="../notesSlides/notesSlide277.xml"/><Relationship Id="rId1" Type="http://schemas.openxmlformats.org/officeDocument/2006/relationships/slideLayout" Target="../slideLayouts/slideLayout6.xml"/></Relationships>
</file>

<file path=ppt/slides/_rels/slide295.xml.rels><?xml version="1.0" encoding="UTF-8" standalone="yes"?>
<Relationships xmlns="http://schemas.openxmlformats.org/package/2006/relationships"><Relationship Id="rId3" Type="http://schemas.openxmlformats.org/officeDocument/2006/relationships/image" Target="../media/image304.png"/><Relationship Id="rId2" Type="http://schemas.openxmlformats.org/officeDocument/2006/relationships/notesSlide" Target="../notesSlides/notesSlide278.xml"/><Relationship Id="rId1" Type="http://schemas.openxmlformats.org/officeDocument/2006/relationships/slideLayout" Target="../slideLayouts/slideLayout6.xml"/><Relationship Id="rId4" Type="http://schemas.openxmlformats.org/officeDocument/2006/relationships/image" Target="../media/image305.png"/></Relationships>
</file>

<file path=ppt/slides/_rels/slide296.xml.rels><?xml version="1.0" encoding="UTF-8" standalone="yes"?>
<Relationships xmlns="http://schemas.openxmlformats.org/package/2006/relationships"><Relationship Id="rId3" Type="http://schemas.openxmlformats.org/officeDocument/2006/relationships/image" Target="../media/image306.png"/><Relationship Id="rId2" Type="http://schemas.openxmlformats.org/officeDocument/2006/relationships/notesSlide" Target="../notesSlides/notesSlide279.xml"/><Relationship Id="rId1" Type="http://schemas.openxmlformats.org/officeDocument/2006/relationships/slideLayout" Target="../slideLayouts/slideLayout6.xm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3.xml"/></Relationships>
</file>

<file path=ppt/slides/_rels/slide29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1.xml"/><Relationship Id="rId1" Type="http://schemas.openxmlformats.org/officeDocument/2006/relationships/slideLayout" Target="../slideLayouts/slideLayout6.xml"/></Relationships>
</file>

<file path=ppt/slides/_rels/slide299.xml.rels><?xml version="1.0" encoding="UTF-8" standalone="yes"?>
<Relationships xmlns="http://schemas.openxmlformats.org/package/2006/relationships"><Relationship Id="rId3" Type="http://schemas.openxmlformats.org/officeDocument/2006/relationships/image" Target="../media/image307.png"/><Relationship Id="rId2" Type="http://schemas.openxmlformats.org/officeDocument/2006/relationships/notesSlide" Target="../notesSlides/notesSlide282.xml"/><Relationship Id="rId1" Type="http://schemas.openxmlformats.org/officeDocument/2006/relationships/slideLayout" Target="../slideLayouts/slideLayout6.xml"/></Relationships>
</file>

<file path=ppt/slides/_rels/slide300.xml.rels><?xml version="1.0" encoding="UTF-8" standalone="yes"?>
<Relationships xmlns="http://schemas.openxmlformats.org/package/2006/relationships"><Relationship Id="rId3" Type="http://schemas.openxmlformats.org/officeDocument/2006/relationships/image" Target="../media/image308.png"/><Relationship Id="rId2" Type="http://schemas.openxmlformats.org/officeDocument/2006/relationships/notesSlide" Target="../notesSlides/notesSlide283.xml"/><Relationship Id="rId1" Type="http://schemas.openxmlformats.org/officeDocument/2006/relationships/slideLayout" Target="../slideLayouts/slideLayout6.xml"/></Relationships>
</file>

<file path=ppt/slides/_rels/slide301.xml.rels><?xml version="1.0" encoding="UTF-8" standalone="yes"?>
<Relationships xmlns="http://schemas.openxmlformats.org/package/2006/relationships"><Relationship Id="rId3" Type="http://schemas.openxmlformats.org/officeDocument/2006/relationships/image" Target="../media/image309.png"/><Relationship Id="rId2" Type="http://schemas.openxmlformats.org/officeDocument/2006/relationships/notesSlide" Target="../notesSlides/notesSlide284.xml"/><Relationship Id="rId1" Type="http://schemas.openxmlformats.org/officeDocument/2006/relationships/slideLayout" Target="../slideLayouts/slideLayout6.xml"/><Relationship Id="rId4" Type="http://schemas.openxmlformats.org/officeDocument/2006/relationships/image" Target="../media/image310.png"/></Relationships>
</file>

<file path=ppt/slides/_rels/slide302.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notesSlide" Target="../notesSlides/notesSlide285.xml"/><Relationship Id="rId1" Type="http://schemas.openxmlformats.org/officeDocument/2006/relationships/slideLayout" Target="../slideLayouts/slideLayout6.xml"/></Relationships>
</file>

<file path=ppt/slides/_rels/slide303.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notesSlide" Target="../notesSlides/notesSlide286.xml"/><Relationship Id="rId1" Type="http://schemas.openxmlformats.org/officeDocument/2006/relationships/slideLayout" Target="../slideLayouts/slideLayout6.xml"/><Relationship Id="rId4" Type="http://schemas.openxmlformats.org/officeDocument/2006/relationships/image" Target="../media/image313.png"/></Relationships>
</file>

<file path=ppt/slides/_rels/slide304.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notesSlide" Target="../notesSlides/notesSlide287.xml"/><Relationship Id="rId1" Type="http://schemas.openxmlformats.org/officeDocument/2006/relationships/slideLayout" Target="../slideLayouts/slideLayout6.xml"/></Relationships>
</file>

<file path=ppt/slides/_rels/slide305.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notesSlide" Target="../notesSlides/notesSlide288.xml"/><Relationship Id="rId1" Type="http://schemas.openxmlformats.org/officeDocument/2006/relationships/slideLayout" Target="../slideLayouts/slideLayout6.xml"/></Relationships>
</file>

<file path=ppt/slides/_rels/slide306.xml.rels><?xml version="1.0" encoding="UTF-8" standalone="yes"?>
<Relationships xmlns="http://schemas.openxmlformats.org/package/2006/relationships"><Relationship Id="rId3" Type="http://schemas.openxmlformats.org/officeDocument/2006/relationships/image" Target="../media/image316.png"/><Relationship Id="rId2" Type="http://schemas.openxmlformats.org/officeDocument/2006/relationships/notesSlide" Target="../notesSlides/notesSlide289.xml"/><Relationship Id="rId1" Type="http://schemas.openxmlformats.org/officeDocument/2006/relationships/slideLayout" Target="../slideLayouts/slideLayout6.xml"/></Relationships>
</file>

<file path=ppt/slides/_rels/slide307.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notesSlide" Target="../notesSlides/notesSlide290.xml"/><Relationship Id="rId1" Type="http://schemas.openxmlformats.org/officeDocument/2006/relationships/slideLayout" Target="../slideLayouts/slideLayout6.xml"/></Relationships>
</file>

<file path=ppt/slides/_rels/slide308.xml.rels><?xml version="1.0" encoding="UTF-8" standalone="yes"?>
<Relationships xmlns="http://schemas.openxmlformats.org/package/2006/relationships"><Relationship Id="rId3" Type="http://schemas.openxmlformats.org/officeDocument/2006/relationships/image" Target="../media/image318.png"/><Relationship Id="rId2" Type="http://schemas.openxmlformats.org/officeDocument/2006/relationships/notesSlide" Target="../notesSlides/notesSlide291.xml"/><Relationship Id="rId1" Type="http://schemas.openxmlformats.org/officeDocument/2006/relationships/slideLayout" Target="../slideLayouts/slideLayout6.xml"/></Relationships>
</file>

<file path=ppt/slides/_rels/slide309.xml.rels><?xml version="1.0" encoding="UTF-8" standalone="yes"?>
<Relationships xmlns="http://schemas.openxmlformats.org/package/2006/relationships"><Relationship Id="rId3" Type="http://schemas.openxmlformats.org/officeDocument/2006/relationships/image" Target="../media/image319.png"/><Relationship Id="rId2" Type="http://schemas.openxmlformats.org/officeDocument/2006/relationships/notesSlide" Target="../notesSlides/notesSlide292.xml"/><Relationship Id="rId1" Type="http://schemas.openxmlformats.org/officeDocument/2006/relationships/slideLayout" Target="../slideLayouts/slideLayout6.xml"/></Relationships>
</file>

<file path=ppt/slides/_rels/slide310.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293.xml"/><Relationship Id="rId1" Type="http://schemas.openxmlformats.org/officeDocument/2006/relationships/slideLayout" Target="../slideLayouts/slideLayout6.xml"/></Relationships>
</file>

<file path=ppt/slides/_rels/slide311.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notesSlide" Target="../notesSlides/notesSlide294.xml"/><Relationship Id="rId1" Type="http://schemas.openxmlformats.org/officeDocument/2006/relationships/slideLayout" Target="../slideLayouts/slideLayout6.xml"/></Relationships>
</file>

<file path=ppt/slides/_rels/slide312.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notesSlide" Target="../notesSlides/notesSlide295.xml"/><Relationship Id="rId1" Type="http://schemas.openxmlformats.org/officeDocument/2006/relationships/slideLayout" Target="../slideLayouts/slideLayout6.xml"/></Relationships>
</file>

<file path=ppt/slides/_rels/slide313.xml.rels><?xml version="1.0" encoding="UTF-8" standalone="yes"?>
<Relationships xmlns="http://schemas.openxmlformats.org/package/2006/relationships"><Relationship Id="rId3" Type="http://schemas.openxmlformats.org/officeDocument/2006/relationships/image" Target="../media/image323.png"/><Relationship Id="rId2" Type="http://schemas.openxmlformats.org/officeDocument/2006/relationships/notesSlide" Target="../notesSlides/notesSlide296.xml"/><Relationship Id="rId1" Type="http://schemas.openxmlformats.org/officeDocument/2006/relationships/slideLayout" Target="../slideLayouts/slideLayout6.xml"/></Relationships>
</file>

<file path=ppt/slides/_rels/slide314.xml.rels><?xml version="1.0" encoding="UTF-8" standalone="yes"?>
<Relationships xmlns="http://schemas.openxmlformats.org/package/2006/relationships"><Relationship Id="rId3" Type="http://schemas.openxmlformats.org/officeDocument/2006/relationships/image" Target="../media/image324.png"/><Relationship Id="rId2" Type="http://schemas.openxmlformats.org/officeDocument/2006/relationships/notesSlide" Target="../notesSlides/notesSlide297.xml"/><Relationship Id="rId1" Type="http://schemas.openxmlformats.org/officeDocument/2006/relationships/slideLayout" Target="../slideLayouts/slideLayout6.xml"/></Relationships>
</file>

<file path=ppt/slides/_rels/slide315.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notesSlide" Target="../notesSlides/notesSlide298.xml"/><Relationship Id="rId1" Type="http://schemas.openxmlformats.org/officeDocument/2006/relationships/slideLayout" Target="../slideLayouts/slideLayout6.xml"/></Relationships>
</file>

<file path=ppt/slides/_rels/slide316.xml.rels><?xml version="1.0" encoding="UTF-8" standalone="yes"?>
<Relationships xmlns="http://schemas.openxmlformats.org/package/2006/relationships"><Relationship Id="rId3" Type="http://schemas.openxmlformats.org/officeDocument/2006/relationships/image" Target="../media/image326.png"/><Relationship Id="rId2" Type="http://schemas.openxmlformats.org/officeDocument/2006/relationships/notesSlide" Target="../notesSlides/notesSlide299.xml"/><Relationship Id="rId1" Type="http://schemas.openxmlformats.org/officeDocument/2006/relationships/slideLayout" Target="../slideLayouts/slideLayout6.xml"/><Relationship Id="rId4" Type="http://schemas.openxmlformats.org/officeDocument/2006/relationships/image" Target="../media/image327.png"/></Relationships>
</file>

<file path=ppt/slides/_rels/slide317.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notesSlide" Target="../notesSlides/notesSlide300.xml"/><Relationship Id="rId1" Type="http://schemas.openxmlformats.org/officeDocument/2006/relationships/slideLayout" Target="../slideLayouts/slideLayout6.xml"/></Relationships>
</file>

<file path=ppt/slides/_rels/slide318.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notesSlide" Target="../notesSlides/notesSlide301.xml"/><Relationship Id="rId1" Type="http://schemas.openxmlformats.org/officeDocument/2006/relationships/slideLayout" Target="../slideLayouts/slideLayout6.xml"/><Relationship Id="rId4" Type="http://schemas.openxmlformats.org/officeDocument/2006/relationships/image" Target="../media/image330.png"/></Relationships>
</file>

<file path=ppt/slides/_rels/slide319.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notesSlide" Target="../notesSlides/notesSlide302.xml"/><Relationship Id="rId1" Type="http://schemas.openxmlformats.org/officeDocument/2006/relationships/slideLayout" Target="../slideLayouts/slideLayout6.xml"/></Relationships>
</file>

<file path=ppt/slides/_rels/slide320.xml.rels><?xml version="1.0" encoding="UTF-8" standalone="yes"?>
<Relationships xmlns="http://schemas.openxmlformats.org/package/2006/relationships"><Relationship Id="rId3" Type="http://schemas.openxmlformats.org/officeDocument/2006/relationships/image" Target="../media/image332.png"/><Relationship Id="rId2" Type="http://schemas.openxmlformats.org/officeDocument/2006/relationships/notesSlide" Target="../notesSlides/notesSlide303.xml"/><Relationship Id="rId1" Type="http://schemas.openxmlformats.org/officeDocument/2006/relationships/slideLayout" Target="../slideLayouts/slideLayout6.xml"/></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304.xml"/><Relationship Id="rId1" Type="http://schemas.openxmlformats.org/officeDocument/2006/relationships/slideLayout" Target="../slideLayouts/slideLayout3.xml"/></Relationships>
</file>

<file path=ppt/slides/_rels/slide3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5.xml"/><Relationship Id="rId1" Type="http://schemas.openxmlformats.org/officeDocument/2006/relationships/slideLayout" Target="../slideLayouts/slideLayout6.xml"/></Relationships>
</file>

<file path=ppt/slides/_rels/slide323.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notesSlide" Target="../notesSlides/notesSlide306.xml"/><Relationship Id="rId1" Type="http://schemas.openxmlformats.org/officeDocument/2006/relationships/slideLayout" Target="../slideLayouts/slideLayout6.xml"/></Relationships>
</file>

<file path=ppt/slides/_rels/slide324.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notesSlide" Target="../notesSlides/notesSlide307.xml"/><Relationship Id="rId1" Type="http://schemas.openxmlformats.org/officeDocument/2006/relationships/slideLayout" Target="../slideLayouts/slideLayout6.xml"/></Relationships>
</file>

<file path=ppt/slides/_rels/slide325.xml.rels><?xml version="1.0" encoding="UTF-8" standalone="yes"?>
<Relationships xmlns="http://schemas.openxmlformats.org/package/2006/relationships"><Relationship Id="rId3" Type="http://schemas.openxmlformats.org/officeDocument/2006/relationships/image" Target="../media/image335.png"/><Relationship Id="rId2" Type="http://schemas.openxmlformats.org/officeDocument/2006/relationships/notesSlide" Target="../notesSlides/notesSlide308.xml"/><Relationship Id="rId1" Type="http://schemas.openxmlformats.org/officeDocument/2006/relationships/slideLayout" Target="../slideLayouts/slideLayout6.xml"/></Relationships>
</file>

<file path=ppt/slides/_rels/slide326.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notesSlide" Target="../notesSlides/notesSlide309.xml"/><Relationship Id="rId1" Type="http://schemas.openxmlformats.org/officeDocument/2006/relationships/slideLayout" Target="../slideLayouts/slideLayout6.xml"/></Relationships>
</file>

<file path=ppt/slides/_rels/slide327.xml.rels><?xml version="1.0" encoding="UTF-8" standalone="yes"?>
<Relationships xmlns="http://schemas.openxmlformats.org/package/2006/relationships"><Relationship Id="rId3" Type="http://schemas.openxmlformats.org/officeDocument/2006/relationships/image" Target="../media/image337.png"/><Relationship Id="rId2" Type="http://schemas.openxmlformats.org/officeDocument/2006/relationships/notesSlide" Target="../notesSlides/notesSlide310.xml"/><Relationship Id="rId1" Type="http://schemas.openxmlformats.org/officeDocument/2006/relationships/slideLayout" Target="../slideLayouts/slideLayout6.xml"/><Relationship Id="rId4" Type="http://schemas.openxmlformats.org/officeDocument/2006/relationships/image" Target="../media/image338.png"/></Relationships>
</file>

<file path=ppt/slides/_rels/slide328.xml.rels><?xml version="1.0" encoding="UTF-8" standalone="yes"?>
<Relationships xmlns="http://schemas.openxmlformats.org/package/2006/relationships"><Relationship Id="rId3" Type="http://schemas.openxmlformats.org/officeDocument/2006/relationships/image" Target="../media/image339.png"/><Relationship Id="rId2" Type="http://schemas.openxmlformats.org/officeDocument/2006/relationships/notesSlide" Target="../notesSlides/notesSlide311.xml"/><Relationship Id="rId1" Type="http://schemas.openxmlformats.org/officeDocument/2006/relationships/slideLayout" Target="../slideLayouts/slideLayout6.xml"/></Relationships>
</file>

<file path=ppt/slides/_rels/slide329.xml.rels><?xml version="1.0" encoding="UTF-8" standalone="yes"?>
<Relationships xmlns="http://schemas.openxmlformats.org/package/2006/relationships"><Relationship Id="rId2" Type="http://schemas.openxmlformats.org/officeDocument/2006/relationships/image" Target="../media/image340.png"/><Relationship Id="rId1" Type="http://schemas.openxmlformats.org/officeDocument/2006/relationships/slideLayout" Target="../slideLayouts/slideLayout6.xml"/></Relationships>
</file>

<file path=ppt/slides/_rels/slide330.xml.rels><?xml version="1.0" encoding="UTF-8" standalone="yes"?>
<Relationships xmlns="http://schemas.openxmlformats.org/package/2006/relationships"><Relationship Id="rId2" Type="http://schemas.openxmlformats.org/officeDocument/2006/relationships/image" Target="../media/image341.png"/><Relationship Id="rId1" Type="http://schemas.openxmlformats.org/officeDocument/2006/relationships/slideLayout" Target="../slideLayouts/slideLayout6.xml"/></Relationships>
</file>

<file path=ppt/slides/_rels/slide331.xml.rels><?xml version="1.0" encoding="UTF-8" standalone="yes"?>
<Relationships xmlns="http://schemas.openxmlformats.org/package/2006/relationships"><Relationship Id="rId3" Type="http://schemas.openxmlformats.org/officeDocument/2006/relationships/image" Target="../media/image342.png"/><Relationship Id="rId2" Type="http://schemas.openxmlformats.org/officeDocument/2006/relationships/notesSlide" Target="../notesSlides/notesSlide312.xml"/><Relationship Id="rId1" Type="http://schemas.openxmlformats.org/officeDocument/2006/relationships/slideLayout" Target="../slideLayouts/slideLayout6.xml"/></Relationships>
</file>

<file path=ppt/slides/_rels/slide332.xml.rels><?xml version="1.0" encoding="UTF-8" standalone="yes"?>
<Relationships xmlns="http://schemas.openxmlformats.org/package/2006/relationships"><Relationship Id="rId3" Type="http://schemas.openxmlformats.org/officeDocument/2006/relationships/image" Target="../media/image343.png"/><Relationship Id="rId2" Type="http://schemas.openxmlformats.org/officeDocument/2006/relationships/notesSlide" Target="../notesSlides/notesSlide313.xml"/><Relationship Id="rId1" Type="http://schemas.openxmlformats.org/officeDocument/2006/relationships/slideLayout" Target="../slideLayouts/slideLayout6.xml"/></Relationships>
</file>

<file path=ppt/slides/_rels/slide333.xml.rels><?xml version="1.0" encoding="UTF-8" standalone="yes"?>
<Relationships xmlns="http://schemas.openxmlformats.org/package/2006/relationships"><Relationship Id="rId3" Type="http://schemas.openxmlformats.org/officeDocument/2006/relationships/image" Target="../media/image344.png"/><Relationship Id="rId2" Type="http://schemas.openxmlformats.org/officeDocument/2006/relationships/notesSlide" Target="../notesSlides/notesSlide3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9600" y="2339883"/>
            <a:ext cx="11292840" cy="1881597"/>
          </a:xfrm>
        </p:spPr>
        <p:txBody>
          <a:bodyPr/>
          <a:lstStyle/>
          <a:p>
            <a:r>
              <a:rPr lang="en-US" cap="none" dirty="0">
                <a:latin typeface="Oswald"/>
                <a:ea typeface="Noto Serif"/>
              </a:rPr>
              <a:t>2025–26 FAFSA</a:t>
            </a:r>
            <a:r>
              <a:rPr lang="en-US" cap="none" baseline="30000" dirty="0">
                <a:latin typeface="Oswald"/>
                <a:ea typeface="Noto Serif"/>
              </a:rPr>
              <a:t>®</a:t>
            </a:r>
            <a:r>
              <a:rPr lang="en-US" cap="none" dirty="0">
                <a:latin typeface="Oswald"/>
                <a:ea typeface="Noto Serif"/>
              </a:rPr>
              <a:t> Preview Presentation</a:t>
            </a:r>
          </a:p>
        </p:txBody>
      </p:sp>
      <p:sp>
        <p:nvSpPr>
          <p:cNvPr id="3" name="Content Placeholder 2"/>
          <p:cNvSpPr>
            <a:spLocks noGrp="1"/>
          </p:cNvSpPr>
          <p:nvPr>
            <p:ph sz="quarter" idx="10"/>
          </p:nvPr>
        </p:nvSpPr>
        <p:spPr/>
        <p:txBody>
          <a:bodyPr vert="horz" lIns="91440" tIns="45720" rIns="91440" bIns="45720" rtlCol="0" anchor="t">
            <a:noAutofit/>
          </a:bodyPr>
          <a:lstStyle/>
          <a:p>
            <a:r>
              <a:rPr lang="en-US">
                <a:latin typeface="Cambria"/>
                <a:ea typeface="Cambria"/>
              </a:rPr>
              <a:t>October 2024</a:t>
            </a:r>
            <a:endParaRPr lang="en-US"/>
          </a:p>
        </p:txBody>
      </p:sp>
    </p:spTree>
    <p:extLst>
      <p:ext uri="{BB962C8B-B14F-4D97-AF65-F5344CB8AC3E}">
        <p14:creationId xmlns:p14="http://schemas.microsoft.com/office/powerpoint/2010/main" val="364904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7268" y="484633"/>
            <a:ext cx="8874760" cy="798177"/>
          </a:xfrm>
          <a:prstGeom prst="rect">
            <a:avLst/>
          </a:prstGeom>
        </p:spPr>
        <p:txBody>
          <a:bodyPr/>
          <a:lstStyle/>
          <a:p>
            <a:r>
              <a:rPr lang="en-US" sz="3600" cap="none" spc="0" dirty="0">
                <a:latin typeface="Oswald"/>
                <a:ea typeface="+mn-ea"/>
                <a:cs typeface="+mn-cs"/>
              </a:rPr>
              <a:t>Topics</a:t>
            </a:r>
            <a:r>
              <a:rPr lang="en-US" cap="none" spc="0" dirty="0">
                <a:latin typeface="Oswald"/>
                <a:ea typeface="+mn-ea"/>
                <a:cs typeface="+mn-cs"/>
              </a:rPr>
              <a:t> </a:t>
            </a:r>
            <a:endParaRPr lang="en-US" cap="none" spc="0" dirty="0">
              <a:solidFill>
                <a:srgbClr val="FF0000"/>
              </a:solidFill>
              <a:latin typeface="Oswald"/>
              <a:ea typeface="+mn-ea"/>
              <a:cs typeface="+mn-cs"/>
            </a:endParaRPr>
          </a:p>
        </p:txBody>
      </p:sp>
      <p:sp>
        <p:nvSpPr>
          <p:cNvPr id="7" name="Content Placeholder 2"/>
          <p:cNvSpPr txBox="1">
            <a:spLocks/>
          </p:cNvSpPr>
          <p:nvPr/>
        </p:nvSpPr>
        <p:spPr>
          <a:xfrm>
            <a:off x="682797" y="1710312"/>
            <a:ext cx="10187820" cy="4590920"/>
          </a:xfrm>
          <a:prstGeom prst="rect">
            <a:avLst/>
          </a:prstGeom>
        </p:spPr>
        <p:txBody>
          <a:bodyPr lIns="91440" tIns="45720" rIns="91440" bIns="45720" anchor="t"/>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432"/>
              </a:spcBef>
            </a:pPr>
            <a:r>
              <a:rPr lang="en-US" altLang="en-US" sz="1800" dirty="0">
                <a:latin typeface="Arial"/>
                <a:cs typeface="Arial"/>
                <a:hlinkClick r:id="rId3" action="ppaction://hlinksldjump"/>
              </a:rPr>
              <a:t>Overview</a:t>
            </a:r>
            <a:endParaRPr lang="en-US" altLang="en-US" sz="1800" dirty="0">
              <a:latin typeface="Arial"/>
              <a:cs typeface="Arial"/>
            </a:endParaRPr>
          </a:p>
          <a:p>
            <a:pPr>
              <a:spcBef>
                <a:spcPts val="432"/>
              </a:spcBef>
            </a:pPr>
            <a:r>
              <a:rPr lang="en-US" sz="1800" dirty="0">
                <a:latin typeface="Arial"/>
                <a:cs typeface="Arial"/>
                <a:hlinkClick r:id="rId4" action="ppaction://hlinksldjump"/>
              </a:rPr>
              <a:t>Dependent Student Invites Parent</a:t>
            </a:r>
            <a:r>
              <a:rPr lang="en-US" sz="1800" dirty="0">
                <a:latin typeface="Arial"/>
                <a:cs typeface="Arial"/>
              </a:rPr>
              <a:t> </a:t>
            </a:r>
          </a:p>
          <a:p>
            <a:pPr>
              <a:spcBef>
                <a:spcPts val="432"/>
              </a:spcBef>
            </a:pPr>
            <a:r>
              <a:rPr lang="en-US" sz="1800" dirty="0">
                <a:latin typeface="Arial"/>
                <a:cs typeface="Arial"/>
                <a:hlinkClick r:id="rId5" action="ppaction://hlinksldjump"/>
              </a:rPr>
              <a:t>Parent Starts and Submits a FAFSA</a:t>
            </a:r>
            <a:r>
              <a:rPr lang="en-US" sz="1800" baseline="30000" dirty="0">
                <a:latin typeface="Arial"/>
                <a:cs typeface="Arial"/>
                <a:hlinkClick r:id="rId6" action="ppaction://hlinksldjump"/>
              </a:rPr>
              <a:t>® </a:t>
            </a:r>
            <a:r>
              <a:rPr lang="en-US" sz="1800" dirty="0">
                <a:latin typeface="Arial"/>
                <a:cs typeface="Arial"/>
                <a:hlinkClick r:id="rId5" action="ppaction://hlinksldjump"/>
              </a:rPr>
              <a:t>Form Without Student Consent and Approval or Signature</a:t>
            </a:r>
            <a:endParaRPr lang="en-US" sz="1800" dirty="0">
              <a:latin typeface="Arial"/>
              <a:cs typeface="Arial"/>
            </a:endParaRPr>
          </a:p>
          <a:p>
            <a:pPr>
              <a:spcBef>
                <a:spcPts val="432"/>
              </a:spcBef>
            </a:pPr>
            <a:r>
              <a:rPr lang="en-US" sz="1800" dirty="0">
                <a:latin typeface="Arial"/>
                <a:cs typeface="Arial"/>
                <a:hlinkClick r:id="rId7" action="ppaction://hlinksldjump"/>
              </a:rPr>
              <a:t>Independent Student Invites Student Spouse</a:t>
            </a:r>
            <a:endParaRPr lang="en-US" sz="1800" dirty="0">
              <a:latin typeface="Arial"/>
              <a:cs typeface="Arial"/>
            </a:endParaRPr>
          </a:p>
          <a:p>
            <a:pPr>
              <a:spcBef>
                <a:spcPts val="432"/>
              </a:spcBef>
            </a:pPr>
            <a:r>
              <a:rPr lang="en-US" sz="1800" dirty="0">
                <a:latin typeface="Arial"/>
                <a:cs typeface="Arial"/>
                <a:hlinkClick r:id="rId8" action="ppaction://hlinksldjump"/>
              </a:rPr>
              <a:t>Independent Student Who Is Single and a Non-Tax Filer</a:t>
            </a:r>
            <a:r>
              <a:rPr lang="en-US" sz="1800" dirty="0">
                <a:latin typeface="Arial"/>
                <a:cs typeface="Arial"/>
              </a:rPr>
              <a:t> </a:t>
            </a:r>
          </a:p>
          <a:p>
            <a:pPr>
              <a:spcBef>
                <a:spcPts val="432"/>
              </a:spcBef>
            </a:pPr>
            <a:r>
              <a:rPr lang="en-US" sz="1800" dirty="0">
                <a:latin typeface="Arial"/>
                <a:cs typeface="Arial"/>
                <a:hlinkClick r:id="rId9" action="ppaction://hlinksldjump"/>
              </a:rPr>
              <a:t>FAFSA Submission Summary</a:t>
            </a:r>
            <a:endParaRPr lang="en-US" sz="1800" dirty="0">
              <a:latin typeface="Arial"/>
              <a:cs typeface="Arial"/>
            </a:endParaRPr>
          </a:p>
          <a:p>
            <a:pPr>
              <a:spcBef>
                <a:spcPts val="432"/>
              </a:spcBef>
            </a:pPr>
            <a:r>
              <a:rPr lang="en-US" sz="1800" dirty="0">
                <a:latin typeface="Arial"/>
                <a:cs typeface="Arial"/>
                <a:hlinkClick r:id="rId10" action="ppaction://hlinksldjump"/>
              </a:rPr>
              <a:t>Dependent Student and Direct Unsubsidized Loan</a:t>
            </a:r>
            <a:endParaRPr lang="en-US" sz="1800" dirty="0">
              <a:latin typeface="Arial"/>
              <a:cs typeface="Arial"/>
            </a:endParaRPr>
          </a:p>
          <a:p>
            <a:pPr>
              <a:spcBef>
                <a:spcPts val="432"/>
              </a:spcBef>
            </a:pPr>
            <a:r>
              <a:rPr lang="en-US" sz="1800" dirty="0">
                <a:latin typeface="Arial"/>
                <a:cs typeface="Arial"/>
                <a:hlinkClick r:id="rId11" action="ppaction://hlinksldjump"/>
              </a:rPr>
              <a:t>Unaccompanied Homeless Youth</a:t>
            </a:r>
            <a:endParaRPr lang="en-US" sz="1800" dirty="0">
              <a:latin typeface="Arial"/>
              <a:cs typeface="Arial"/>
            </a:endParaRPr>
          </a:p>
          <a:p>
            <a:pPr>
              <a:spcBef>
                <a:spcPts val="432"/>
              </a:spcBef>
            </a:pPr>
            <a:r>
              <a:rPr lang="en-US" sz="1800" dirty="0">
                <a:latin typeface="Arial"/>
                <a:cs typeface="Arial"/>
                <a:hlinkClick r:id="rId12" action="ppaction://hlinksldjump"/>
              </a:rPr>
              <a:t>Provisionally Independent Student</a:t>
            </a:r>
            <a:endParaRPr lang="en-US" sz="1800" dirty="0">
              <a:latin typeface="Arial"/>
              <a:cs typeface="Arial"/>
            </a:endParaRPr>
          </a:p>
          <a:p>
            <a:pPr>
              <a:spcBef>
                <a:spcPts val="432"/>
              </a:spcBef>
            </a:pPr>
            <a:r>
              <a:rPr lang="en-US" sz="1800" dirty="0">
                <a:latin typeface="Arial"/>
                <a:cs typeface="Arial"/>
                <a:hlinkClick r:id="rId6" action="ppaction://hlinksldjump"/>
              </a:rPr>
              <a:t>Student Adds Schools to FAFSA</a:t>
            </a:r>
            <a:r>
              <a:rPr lang="en-US" sz="1800" baseline="30000" dirty="0">
                <a:latin typeface="Arial"/>
                <a:cs typeface="Arial"/>
                <a:hlinkClick r:id="rId6" action="ppaction://hlinksldjump"/>
              </a:rPr>
              <a:t>®</a:t>
            </a:r>
            <a:r>
              <a:rPr lang="en-US" sz="1800" dirty="0">
                <a:latin typeface="Arial"/>
                <a:cs typeface="Arial"/>
                <a:hlinkClick r:id="rId6" action="ppaction://hlinksldjump"/>
              </a:rPr>
              <a:t> Form</a:t>
            </a:r>
            <a:endParaRPr lang="en-US" sz="1800" dirty="0">
              <a:latin typeface="Arial"/>
              <a:cs typeface="Arial"/>
            </a:endParaRPr>
          </a:p>
          <a:p>
            <a:pPr>
              <a:spcBef>
                <a:spcPts val="432"/>
              </a:spcBef>
            </a:pPr>
            <a:r>
              <a:rPr lang="en-US" sz="1800" dirty="0">
                <a:latin typeface="Arial"/>
                <a:cs typeface="Arial"/>
                <a:hlinkClick r:id="rId13" action="ppaction://hlinksldjump"/>
              </a:rPr>
              <a:t>Student Submits a </a:t>
            </a:r>
            <a:r>
              <a:rPr lang="en-US" sz="1800" dirty="0">
                <a:latin typeface="Arial"/>
                <a:cs typeface="Arial"/>
                <a:hlinkClick r:id="rId5" action="ppaction://hlinksldjump"/>
              </a:rPr>
              <a:t>FAFSA</a:t>
            </a:r>
            <a:r>
              <a:rPr lang="en-US" sz="1800" baseline="30000" dirty="0">
                <a:latin typeface="Arial"/>
                <a:cs typeface="Arial"/>
                <a:hlinkClick r:id="rId6" action="ppaction://hlinksldjump"/>
              </a:rPr>
              <a:t>®</a:t>
            </a:r>
            <a:r>
              <a:rPr lang="en-US" sz="1800" dirty="0">
                <a:latin typeface="Arial"/>
                <a:cs typeface="Arial"/>
                <a:hlinkClick r:id="rId13" action="ppaction://hlinksldjump"/>
              </a:rPr>
              <a:t> Correction to Homeless Determination</a:t>
            </a:r>
            <a:endParaRPr lang="en-US" sz="1800" dirty="0">
              <a:latin typeface="Arial"/>
              <a:cs typeface="Arial"/>
            </a:endParaRPr>
          </a:p>
          <a:p>
            <a:pPr>
              <a:spcBef>
                <a:spcPts val="432"/>
              </a:spcBef>
            </a:pPr>
            <a:r>
              <a:rPr lang="en-US" sz="1800" dirty="0">
                <a:latin typeface="Arial"/>
                <a:cs typeface="Arial"/>
                <a:hlinkClick r:id="rId13" action="ppaction://hlinksldjump"/>
              </a:rPr>
              <a:t>Student Manages </a:t>
            </a:r>
            <a:r>
              <a:rPr lang="en-US" sz="1800" dirty="0">
                <a:latin typeface="Arial"/>
                <a:cs typeface="Arial"/>
                <a:hlinkClick r:id="rId5" action="ppaction://hlinksldjump"/>
              </a:rPr>
              <a:t>FAFSA</a:t>
            </a:r>
            <a:r>
              <a:rPr lang="en-US" sz="1800" baseline="30000" dirty="0">
                <a:latin typeface="Arial"/>
                <a:cs typeface="Arial"/>
                <a:hlinkClick r:id="rId6" action="ppaction://hlinksldjump"/>
              </a:rPr>
              <a:t>®</a:t>
            </a:r>
            <a:r>
              <a:rPr lang="en-US" sz="1800" dirty="0">
                <a:latin typeface="Arial"/>
                <a:cs typeface="Arial"/>
                <a:hlinkClick r:id="rId13" action="ppaction://hlinksldjump"/>
              </a:rPr>
              <a:t> Contributors</a:t>
            </a:r>
            <a:endParaRPr lang="en-US" sz="1800" dirty="0">
              <a:latin typeface="Arial"/>
              <a:cs typeface="Arial"/>
            </a:endParaRPr>
          </a:p>
          <a:p>
            <a:pPr>
              <a:spcBef>
                <a:spcPts val="432"/>
              </a:spcBef>
            </a:pPr>
            <a:r>
              <a:rPr lang="en-US" sz="1800" dirty="0">
                <a:latin typeface="Arial"/>
                <a:cs typeface="Arial"/>
                <a:hlinkClick r:id="rId14" action="ppaction://hlinksldjump"/>
              </a:rPr>
              <a:t>Parent Submits a Required FAFSA</a:t>
            </a:r>
            <a:r>
              <a:rPr lang="en-US" sz="1800" baseline="30000" dirty="0">
                <a:latin typeface="Arial"/>
                <a:cs typeface="Arial"/>
                <a:hlinkClick r:id="rId6" action="ppaction://hlinksldjump"/>
              </a:rPr>
              <a:t>®</a:t>
            </a:r>
            <a:r>
              <a:rPr lang="en-US" sz="1800" dirty="0">
                <a:latin typeface="Arial"/>
                <a:cs typeface="Arial"/>
                <a:hlinkClick r:id="rId14" action="ppaction://hlinksldjump"/>
              </a:rPr>
              <a:t> Correction for Missing Consent and Approval</a:t>
            </a:r>
            <a:endParaRPr lang="en-US" dirty="0">
              <a:latin typeface="Arial"/>
              <a:cs typeface="Arial"/>
            </a:endParaRPr>
          </a:p>
          <a:p>
            <a:pPr>
              <a:spcBef>
                <a:spcPts val="432"/>
              </a:spcBef>
            </a:pPr>
            <a:endParaRPr lang="en-US" altLang="en-US" sz="1800" dirty="0">
              <a:latin typeface="Arial" panose="020B0604020202020204" pitchFamily="34" charset="0"/>
              <a:cs typeface="Arial" panose="020B0604020202020204" pitchFamily="34" charset="0"/>
            </a:endParaRPr>
          </a:p>
        </p:txBody>
      </p:sp>
      <p:sp>
        <p:nvSpPr>
          <p:cNvPr id="3" name="Slide Number Placeholder 2">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a:t>
            </a:fld>
            <a:endParaRPr lang="en-US"/>
          </a:p>
        </p:txBody>
      </p:sp>
    </p:spTree>
    <p:extLst>
      <p:ext uri="{BB962C8B-B14F-4D97-AF65-F5344CB8AC3E}">
        <p14:creationId xmlns:p14="http://schemas.microsoft.com/office/powerpoint/2010/main" val="2548709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572" y="479161"/>
            <a:ext cx="8874760" cy="798177"/>
          </a:xfrm>
        </p:spPr>
        <p:txBody>
          <a:bodyPr/>
          <a:lstStyle/>
          <a:p>
            <a:r>
              <a:rPr lang="en-US" sz="3600" cap="none" spc="0">
                <a:latin typeface="Oswald"/>
                <a:ea typeface="+mn-ea"/>
                <a:cs typeface="+mn-cs"/>
              </a:rPr>
              <a:t>Overview (1 of 4) </a:t>
            </a:r>
            <a:endParaRPr lang="en-US" sz="3600" cap="none" spc="0">
              <a:solidFill>
                <a:srgbClr val="FF0000"/>
              </a:solidFill>
              <a:latin typeface="Oswald"/>
              <a:ea typeface="+mn-ea"/>
              <a:cs typeface="+mn-cs"/>
            </a:endParaRPr>
          </a:p>
        </p:txBody>
      </p:sp>
      <p:sp>
        <p:nvSpPr>
          <p:cNvPr id="7" name="Content Placeholder 2"/>
          <p:cNvSpPr txBox="1">
            <a:spLocks/>
          </p:cNvSpPr>
          <p:nvPr/>
        </p:nvSpPr>
        <p:spPr>
          <a:xfrm>
            <a:off x="660054" y="1535032"/>
            <a:ext cx="10158200" cy="4727164"/>
          </a:xfrm>
          <a:prstGeom prst="rect">
            <a:avLst/>
          </a:prstGeom>
        </p:spPr>
        <p:txBody>
          <a:bodyPr lIns="91440" tIns="45720" rIns="91440" bIns="45720" anchor="t"/>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1800" dirty="0">
                <a:latin typeface="Arial"/>
                <a:cs typeface="Arial"/>
              </a:rPr>
              <a:t>The 2025–26 </a:t>
            </a:r>
            <a:r>
              <a:rPr lang="en-US" altLang="en-US" sz="1800" i="1" dirty="0">
                <a:latin typeface="Arial"/>
                <a:cs typeface="Arial"/>
              </a:rPr>
              <a:t>Free Application for Federal Student Aid</a:t>
            </a:r>
            <a:r>
              <a:rPr lang="en-US" altLang="en-US" sz="1800" dirty="0">
                <a:latin typeface="Arial"/>
                <a:cs typeface="Arial"/>
              </a:rPr>
              <a:t> (FAFSA</a:t>
            </a:r>
            <a:r>
              <a:rPr lang="en-US" altLang="en-US" sz="1800" baseline="30000" dirty="0">
                <a:latin typeface="Arial"/>
                <a:cs typeface="Arial"/>
              </a:rPr>
              <a:t>®</a:t>
            </a:r>
            <a:r>
              <a:rPr lang="en-US" altLang="en-US" sz="1800" dirty="0">
                <a:latin typeface="Arial"/>
                <a:cs typeface="Arial"/>
              </a:rPr>
              <a:t>) Preview Presentation provides screenshots that financial aid professionals, mentors, and counselors can use as a guide for the 2025</a:t>
            </a:r>
            <a:r>
              <a:rPr lang="en-US" sz="1800" dirty="0">
                <a:latin typeface="Arial"/>
                <a:ea typeface="+mn-lt"/>
                <a:cs typeface="Arial"/>
              </a:rPr>
              <a:t>–</a:t>
            </a:r>
            <a:r>
              <a:rPr lang="en-US" altLang="en-US" sz="1800" dirty="0">
                <a:latin typeface="Arial"/>
                <a:ea typeface="+mn-lt"/>
                <a:cs typeface="Arial"/>
              </a:rPr>
              <a:t>26</a:t>
            </a:r>
            <a:r>
              <a:rPr lang="en-US" altLang="en-US" sz="1800" dirty="0">
                <a:latin typeface="Arial"/>
                <a:cs typeface="Arial"/>
              </a:rPr>
              <a:t> online FAFSA form. The screenshots and information provided can be used to create and/or modify presentations for professional trainings and high school FAFSA completion nights.</a:t>
            </a:r>
            <a:br>
              <a:rPr lang="en-US" altLang="en-US" sz="1800" dirty="0">
                <a:latin typeface="Arial"/>
                <a:cs typeface="Arial"/>
              </a:rPr>
            </a:br>
            <a:endParaRPr lang="en-US" altLang="en-US" sz="1800" dirty="0">
              <a:latin typeface="Arial"/>
              <a:cs typeface="Arial"/>
            </a:endParaRPr>
          </a:p>
          <a:p>
            <a:r>
              <a:rPr lang="en-US" altLang="en-US" sz="1800" dirty="0">
                <a:latin typeface="Arial"/>
                <a:cs typeface="Arial"/>
              </a:rPr>
              <a:t>The screenshots are intended to show what the FAFSA form will look like and present a majority of the questions displayed on the FAFSA</a:t>
            </a:r>
            <a:r>
              <a:rPr lang="en-US" altLang="en-US" sz="1800" baseline="30000" dirty="0">
                <a:latin typeface="Arial"/>
                <a:cs typeface="Arial"/>
              </a:rPr>
              <a:t> </a:t>
            </a:r>
            <a:r>
              <a:rPr lang="en-US" altLang="en-US" sz="1800" dirty="0">
                <a:latin typeface="Arial"/>
                <a:cs typeface="Arial"/>
              </a:rPr>
              <a:t>form.</a:t>
            </a:r>
            <a:br>
              <a:rPr lang="en-US" altLang="en-US" sz="1800" dirty="0">
                <a:latin typeface="Arial"/>
                <a:cs typeface="Arial"/>
              </a:rPr>
            </a:br>
            <a:endParaRPr lang="en-US" altLang="en-US" sz="1800" dirty="0">
              <a:latin typeface="Arial"/>
              <a:cs typeface="Arial"/>
            </a:endParaRPr>
          </a:p>
          <a:p>
            <a:r>
              <a:rPr lang="en-US" altLang="en-US" sz="1800" dirty="0">
                <a:latin typeface="Arial"/>
                <a:cs typeface="Arial"/>
              </a:rPr>
              <a:t>The 2025</a:t>
            </a:r>
            <a:r>
              <a:rPr lang="en-US" sz="1800" dirty="0">
                <a:latin typeface="Arial"/>
                <a:cs typeface="Arial"/>
              </a:rPr>
              <a:t>–</a:t>
            </a:r>
            <a:r>
              <a:rPr lang="en-US" altLang="en-US" sz="1800" dirty="0">
                <a:latin typeface="Arial"/>
                <a:cs typeface="Arial"/>
              </a:rPr>
              <a:t>26 version of the FAFSA</a:t>
            </a:r>
            <a:r>
              <a:rPr lang="en-US" altLang="en-US" sz="1800" baseline="30000" dirty="0">
                <a:latin typeface="Arial"/>
                <a:cs typeface="Arial"/>
              </a:rPr>
              <a:t> </a:t>
            </a:r>
            <a:r>
              <a:rPr lang="en-US" altLang="en-US" sz="1800" dirty="0">
                <a:latin typeface="Arial"/>
                <a:cs typeface="Arial"/>
              </a:rPr>
              <a:t>form will become available by Dec. </a:t>
            </a:r>
            <a:r>
              <a:rPr lang="en-US" altLang="en-US" sz="1800">
                <a:latin typeface="Arial"/>
                <a:cs typeface="Arial"/>
              </a:rPr>
              <a:t>1, </a:t>
            </a:r>
            <a:r>
              <a:rPr lang="en-US" altLang="en-US" sz="1800" dirty="0">
                <a:latin typeface="Arial"/>
                <a:cs typeface="Arial"/>
              </a:rPr>
              <a:t>2024.</a:t>
            </a:r>
          </a:p>
          <a:p>
            <a:pPr marL="0" indent="0">
              <a:buNone/>
            </a:pPr>
            <a:endParaRPr lang="en-US" altLang="en-US" sz="1800" dirty="0">
              <a:latin typeface="Arial"/>
              <a:cs typeface="Arial"/>
            </a:endParaRPr>
          </a:p>
        </p:txBody>
      </p:sp>
      <p:sp>
        <p:nvSpPr>
          <p:cNvPr id="3" name="Slide Number Placeholder 2">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a:t>
            </a:fld>
            <a:endParaRPr lang="en-US"/>
          </a:p>
        </p:txBody>
      </p:sp>
    </p:spTree>
    <p:extLst>
      <p:ext uri="{BB962C8B-B14F-4D97-AF65-F5344CB8AC3E}">
        <p14:creationId xmlns:p14="http://schemas.microsoft.com/office/powerpoint/2010/main" val="2452719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89130-F705-40B4-AB4D-98B89FC71FE4}"/>
              </a:ext>
            </a:extLst>
          </p:cNvPr>
          <p:cNvSpPr>
            <a:spLocks noGrp="1"/>
          </p:cNvSpPr>
          <p:nvPr>
            <p:ph type="title"/>
          </p:nvPr>
        </p:nvSpPr>
        <p:spPr>
          <a:xfrm>
            <a:off x="912569" y="2037653"/>
            <a:ext cx="11624871" cy="2057397"/>
          </a:xfrm>
        </p:spPr>
        <p:txBody>
          <a:bodyPr/>
          <a:lstStyle/>
          <a:p>
            <a:r>
              <a:rPr lang="en-US" sz="4800" cap="none">
                <a:latin typeface="Oswald"/>
                <a:ea typeface="Noto Serif"/>
                <a:cs typeface="Noto Serif"/>
              </a:rPr>
              <a:t>Dependent Student Invites Parent</a:t>
            </a:r>
            <a:endParaRPr lang="en-US" sz="4800" cap="none">
              <a:ea typeface="Noto Serif"/>
              <a:cs typeface="Noto Serif"/>
            </a:endParaRPr>
          </a:p>
        </p:txBody>
      </p:sp>
      <p:sp>
        <p:nvSpPr>
          <p:cNvPr id="3" name="Slide Number Placeholder 2">
            <a:extLst>
              <a:ext uri="{FF2B5EF4-FFF2-40B4-BE49-F238E27FC236}">
                <a16:creationId xmlns:a16="http://schemas.microsoft.com/office/drawing/2014/main" id="{42E162C4-BB1D-6C4B-9CAC-9D1307DF34CE}"/>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93021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5358" y="539657"/>
            <a:ext cx="11582400" cy="917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FAFSA</a:t>
            </a:r>
            <a:r>
              <a:rPr lang="en-US" altLang="en-US" sz="3600" b="1" cap="none" spc="0" baseline="30000">
                <a:latin typeface="Arial" panose="020B0604020202020204" pitchFamily="34" charset="0"/>
                <a:cs typeface="Arial" panose="020B0604020202020204" pitchFamily="34" charset="0"/>
              </a:rPr>
              <a:t>®</a:t>
            </a:r>
            <a:r>
              <a:rPr lang="en-US" altLang="en-US" sz="3600" cap="none" spc="0">
                <a:latin typeface="Oswald"/>
              </a:rPr>
              <a:t> Landing Page</a:t>
            </a:r>
            <a:endParaRPr lang="en-US" altLang="en-US" sz="3600" b="1" i="0" u="none" strike="noStrike" kern="1200" cap="none" spc="0" normalizeH="0" baseline="0" noProof="0">
              <a:ln>
                <a:noFill/>
              </a:ln>
              <a:effectLst/>
              <a:uLnTx/>
              <a:uFillTx/>
              <a:latin typeface="Oswald"/>
            </a:endParaRPr>
          </a:p>
        </p:txBody>
      </p:sp>
      <p:sp>
        <p:nvSpPr>
          <p:cNvPr id="7" name="TextBox 6">
            <a:extLst>
              <a:ext uri="{FF2B5EF4-FFF2-40B4-BE49-F238E27FC236}">
                <a16:creationId xmlns:a16="http://schemas.microsoft.com/office/drawing/2014/main" id="{261499C9-8515-7FA6-14D3-98341A124078}"/>
              </a:ext>
            </a:extLst>
          </p:cNvPr>
          <p:cNvSpPr txBox="1"/>
          <p:nvPr/>
        </p:nvSpPr>
        <p:spPr>
          <a:xfrm>
            <a:off x="668805" y="1726173"/>
            <a:ext cx="4405219" cy="2949525"/>
          </a:xfrm>
          <a:prstGeom prst="rect">
            <a:avLst/>
          </a:prstGeom>
          <a:noFill/>
        </p:spPr>
        <p:txBody>
          <a:bodyPr wrap="square" rtlCol="0">
            <a:spAutoFit/>
          </a:bodyPr>
          <a:lstStyle/>
          <a:p>
            <a:pPr>
              <a:lnSpc>
                <a:spcPct val="150000"/>
              </a:lnSpc>
            </a:pPr>
            <a:r>
              <a:rPr lang="en-US" b="0" i="0">
                <a:effectLst/>
                <a:latin typeface="Arial" panose="020B0604020202020204" pitchFamily="34" charset="0"/>
                <a:cs typeface="Arial" panose="020B0604020202020204" pitchFamily="34" charset="0"/>
              </a:rPr>
              <a:t>This is the main </a:t>
            </a:r>
            <a:r>
              <a:rPr lang="en-US" altLang="en-US" cap="none" spc="0">
                <a:latin typeface="Arial" panose="020B0604020202020204" pitchFamily="34" charset="0"/>
                <a:cs typeface="Arial" panose="020B0604020202020204" pitchFamily="34" charset="0"/>
              </a:rPr>
              <a:t>FAFSA</a:t>
            </a:r>
            <a:r>
              <a:rPr lang="en-US" altLang="en-US" cap="none" spc="0" baseline="30000">
                <a:latin typeface="Arial" panose="020B0604020202020204" pitchFamily="34" charset="0"/>
                <a:cs typeface="Arial" panose="020B0604020202020204" pitchFamily="34" charset="0"/>
              </a:rPr>
              <a:t>®</a:t>
            </a:r>
            <a:r>
              <a:rPr lang="en-US" altLang="en-US" cap="none" spc="0">
                <a:latin typeface="Arial" panose="020B0604020202020204" pitchFamily="34" charset="0"/>
                <a:cs typeface="Arial" panose="020B0604020202020204" pitchFamily="34" charset="0"/>
              </a:rPr>
              <a:t> l</a:t>
            </a:r>
            <a:r>
              <a:rPr lang="en-US" altLang="en-US">
                <a:latin typeface="Arial" panose="020B0604020202020204" pitchFamily="34" charset="0"/>
                <a:cs typeface="Arial" panose="020B0604020202020204" pitchFamily="34" charset="0"/>
              </a:rPr>
              <a:t>anding page. On this page, students are </a:t>
            </a:r>
            <a:r>
              <a:rPr lang="en-US" b="0" i="0">
                <a:effectLst/>
                <a:latin typeface="Arial" panose="020B0604020202020204" pitchFamily="34" charset="0"/>
                <a:cs typeface="Arial" panose="020B0604020202020204" pitchFamily="34" charset="0"/>
              </a:rPr>
              <a:t>directed to "Start New Form" or “Edit Existing Forms." For this section of the presentation, the student is beginning a new application.</a:t>
            </a:r>
            <a:endParaRPr lang="en-US" altLang="en-US">
              <a:latin typeface="Arial" panose="020B0604020202020204" pitchFamily="34" charset="0"/>
              <a:cs typeface="Arial" panose="020B0604020202020204" pitchFamily="34" charset="0"/>
            </a:endParaRPr>
          </a:p>
          <a:p>
            <a:pPr>
              <a:lnSpc>
                <a:spcPct val="150000"/>
              </a:lnSpc>
            </a:pPr>
            <a:endParaRPr lang="en-US">
              <a:latin typeface="Arial" panose="020B0604020202020204" pitchFamily="34" charset="0"/>
              <a:cs typeface="Arial" panose="020B0604020202020204" pitchFamily="34" charset="0"/>
            </a:endParaRPr>
          </a:p>
        </p:txBody>
      </p:sp>
      <p:pic>
        <p:nvPicPr>
          <p:cNvPr id="11" name="Picture 10" descr="Screenshot of the FAFSA landing page. Buttons display the option to “Start New Form” or “Edit Existing Forms.”">
            <a:extLst>
              <a:ext uri="{FF2B5EF4-FFF2-40B4-BE49-F238E27FC236}">
                <a16:creationId xmlns:a16="http://schemas.microsoft.com/office/drawing/2014/main" id="{FB275885-404E-D366-BB53-7676A4B67E87}"/>
              </a:ext>
            </a:extLst>
          </p:cNvPr>
          <p:cNvPicPr>
            <a:picLocks noChangeAspect="1"/>
          </p:cNvPicPr>
          <p:nvPr/>
        </p:nvPicPr>
        <p:blipFill>
          <a:blip r:embed="rId3"/>
          <a:stretch>
            <a:fillRect/>
          </a:stretch>
        </p:blipFill>
        <p:spPr>
          <a:xfrm>
            <a:off x="5795484" y="1695168"/>
            <a:ext cx="5368021" cy="4606064"/>
          </a:xfrm>
          <a:prstGeom prst="rect">
            <a:avLst/>
          </a:prstGeom>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5</a:t>
            </a:fld>
            <a:endParaRPr lang="en-US"/>
          </a:p>
        </p:txBody>
      </p:sp>
    </p:spTree>
    <p:extLst>
      <p:ext uri="{BB962C8B-B14F-4D97-AF65-F5344CB8AC3E}">
        <p14:creationId xmlns:p14="http://schemas.microsoft.com/office/powerpoint/2010/main" val="821138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Log In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19E5636-1365-C473-AD26-5BACC65DA984}"/>
              </a:ext>
            </a:extLst>
          </p:cNvPr>
          <p:cNvSpPr txBox="1"/>
          <p:nvPr/>
        </p:nvSpPr>
        <p:spPr>
          <a:xfrm>
            <a:off x="668351" y="1732942"/>
            <a:ext cx="4629790" cy="4196020"/>
          </a:xfrm>
          <a:prstGeom prst="rect">
            <a:avLst/>
          </a:prstGeom>
          <a:noFill/>
        </p:spPr>
        <p:txBody>
          <a:bodyPr wrap="square" rtlCol="0">
            <a:spAutoFit/>
          </a:bodyPr>
          <a:lstStyle/>
          <a:p>
            <a:pPr algn="l">
              <a:lnSpc>
                <a:spcPct val="150000"/>
              </a:lnSpc>
            </a:pPr>
            <a:r>
              <a:rPr lang="en-US" b="0" i="0">
                <a:effectLst/>
                <a:latin typeface="Arial" panose="020B0604020202020204" pitchFamily="34" charset="0"/>
                <a:cs typeface="Arial" panose="020B0604020202020204" pitchFamily="34" charset="0"/>
              </a:rPr>
              <a:t>If the student selects "Start New Form" from the FAFSA</a:t>
            </a:r>
            <a:r>
              <a:rPr lang="en-US" altLang="en-US" cap="none" spc="0" baseline="30000">
                <a:latin typeface="Arial" panose="020B0604020202020204" pitchFamily="34" charset="0"/>
                <a:cs typeface="Arial" panose="020B0604020202020204" pitchFamily="34" charset="0"/>
              </a:rPr>
              <a:t>®</a:t>
            </a:r>
            <a:r>
              <a:rPr lang="en-US" b="0" i="0">
                <a:effectLst/>
                <a:latin typeface="Arial" panose="020B0604020202020204" pitchFamily="34" charset="0"/>
                <a:cs typeface="Arial" panose="020B0604020202020204" pitchFamily="34" charset="0"/>
              </a:rPr>
              <a:t> landing </a:t>
            </a:r>
            <a:r>
              <a:rPr lang="en-US">
                <a:latin typeface="Arial" panose="020B0604020202020204" pitchFamily="34" charset="0"/>
                <a:cs typeface="Arial" panose="020B0604020202020204" pitchFamily="34" charset="0"/>
              </a:rPr>
              <a:t>p</a:t>
            </a:r>
            <a:r>
              <a:rPr lang="en-US" b="0" i="0">
                <a:effectLst/>
                <a:latin typeface="Arial" panose="020B0604020202020204" pitchFamily="34" charset="0"/>
                <a:cs typeface="Arial" panose="020B0604020202020204" pitchFamily="34" charset="0"/>
              </a:rPr>
              <a:t>age and they are not logged in to </a:t>
            </a:r>
            <a:r>
              <a:rPr lang="en-US">
                <a:latin typeface="Arial" panose="020B0604020202020204" pitchFamily="34" charset="0"/>
                <a:cs typeface="Arial" panose="020B0604020202020204" pitchFamily="34" charset="0"/>
              </a:rPr>
              <a:t>S</a:t>
            </a:r>
            <a:r>
              <a:rPr lang="en-US" b="0" i="0">
                <a:effectLst/>
                <a:latin typeface="Arial" panose="020B0604020202020204" pitchFamily="34" charset="0"/>
                <a:cs typeface="Arial" panose="020B0604020202020204" pitchFamily="34" charset="0"/>
              </a:rPr>
              <a:t>tudentAid.gov, they are taken to the "Log In" page </a:t>
            </a:r>
            <a:r>
              <a:rPr lang="en-US">
                <a:latin typeface="Arial" panose="020B0604020202020204" pitchFamily="34" charset="0"/>
                <a:cs typeface="Arial" panose="020B0604020202020204" pitchFamily="34" charset="0"/>
              </a:rPr>
              <a:t>to enter their credentials</a:t>
            </a:r>
            <a:r>
              <a:rPr lang="en-US" b="0" i="0">
                <a:effectLst/>
                <a:latin typeface="Arial" panose="020B0604020202020204" pitchFamily="34" charset="0"/>
                <a:cs typeface="Arial" panose="020B0604020202020204" pitchFamily="34" charset="0"/>
              </a:rPr>
              <a:t>. To access the FAFSA form, all students are required to have an FSA ID (StudentAid.gov account username and password). If the student doesn't have an FSA ID, they can select "Create an Account</a:t>
            </a:r>
            <a:r>
              <a:rPr lang="en-US">
                <a:latin typeface="Arial" panose="020B0604020202020204" pitchFamily="34" charset="0"/>
                <a:cs typeface="Arial" panose="020B0604020202020204" pitchFamily="34" charset="0"/>
              </a:rPr>
              <a:t>."</a:t>
            </a:r>
          </a:p>
        </p:txBody>
      </p:sp>
      <p:pic>
        <p:nvPicPr>
          <p:cNvPr id="6" name="Picture 5" descr="Screenshot of the Log In page. Textboxes ask the student to enter their FSA ID username, email, or phone number and their password. There is a button to “Log In,” or the student can select one of four text hyperlinks: “Create an Account,” “Forgot My Username,” “Forgot My Password,” or “Help Me Log In to My Account.” ">
            <a:extLst>
              <a:ext uri="{FF2B5EF4-FFF2-40B4-BE49-F238E27FC236}">
                <a16:creationId xmlns:a16="http://schemas.microsoft.com/office/drawing/2014/main" id="{51347FD1-D76A-9A91-2831-8D8625ED29CE}"/>
              </a:ext>
            </a:extLst>
          </p:cNvPr>
          <p:cNvPicPr>
            <a:picLocks noChangeAspect="1"/>
          </p:cNvPicPr>
          <p:nvPr/>
        </p:nvPicPr>
        <p:blipFill>
          <a:blip r:embed="rId3"/>
          <a:stretch>
            <a:fillRect/>
          </a:stretch>
        </p:blipFill>
        <p:spPr>
          <a:xfrm>
            <a:off x="5695026" y="1738841"/>
            <a:ext cx="5689565" cy="4433360"/>
          </a:xfrm>
          <a:prstGeom prst="rect">
            <a:avLst/>
          </a:prstGeom>
          <a:ln w="12700">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6</a:t>
            </a:fld>
            <a:endParaRPr lang="en-US"/>
          </a:p>
        </p:txBody>
      </p:sp>
    </p:spTree>
    <p:extLst>
      <p:ext uri="{BB962C8B-B14F-4D97-AF65-F5344CB8AC3E}">
        <p14:creationId xmlns:p14="http://schemas.microsoft.com/office/powerpoint/2010/main" val="2452717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Roles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80F90508-AE01-E6B9-DEA3-662841EEEC18}"/>
              </a:ext>
            </a:extLst>
          </p:cNvPr>
          <p:cNvSpPr txBox="1"/>
          <p:nvPr/>
        </p:nvSpPr>
        <p:spPr>
          <a:xfrm>
            <a:off x="681798" y="1733003"/>
            <a:ext cx="4195002" cy="1702967"/>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After logging in, the student can select the applicable role to fill out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"Student" or "Parent." The student selects "Student." </a:t>
            </a:r>
          </a:p>
        </p:txBody>
      </p:sp>
      <p:pic>
        <p:nvPicPr>
          <p:cNvPr id="7" name="Picture 6" descr="Screenshot of the Welcome to the FAFSA Form section, which instructs the student to select the role for completing the form: “Student” or “Parent.”">
            <a:extLst>
              <a:ext uri="{FF2B5EF4-FFF2-40B4-BE49-F238E27FC236}">
                <a16:creationId xmlns:a16="http://schemas.microsoft.com/office/drawing/2014/main" id="{EAC2ABB0-6BA3-3255-95DE-9099624346DE}"/>
              </a:ext>
            </a:extLst>
          </p:cNvPr>
          <p:cNvPicPr>
            <a:picLocks noChangeAspect="1"/>
          </p:cNvPicPr>
          <p:nvPr/>
        </p:nvPicPr>
        <p:blipFill>
          <a:blip r:embed="rId3"/>
          <a:stretch>
            <a:fillRect/>
          </a:stretch>
        </p:blipFill>
        <p:spPr>
          <a:xfrm>
            <a:off x="4964158" y="1633232"/>
            <a:ext cx="6546044" cy="3605475"/>
          </a:xfrm>
          <a:prstGeom prst="rect">
            <a:avLst/>
          </a:prstGeom>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7</a:t>
            </a:fld>
            <a:endParaRPr lang="en-US"/>
          </a:p>
        </p:txBody>
      </p:sp>
    </p:spTree>
    <p:extLst>
      <p:ext uri="{BB962C8B-B14F-4D97-AF65-F5344CB8AC3E}">
        <p14:creationId xmlns:p14="http://schemas.microsoft.com/office/powerpoint/2010/main" val="1637284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8351"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a:ln>
                  <a:noFill/>
                </a:ln>
                <a:solidFill>
                  <a:schemeClr val="tx1"/>
                </a:solidFill>
                <a:effectLst/>
                <a:uLnTx/>
                <a:uFillTx/>
                <a:latin typeface="Oswald"/>
                <a:ea typeface="+mn-ea"/>
                <a:cs typeface="+mn-cs"/>
              </a:rPr>
              <a:t>Student Onboarding (1 of 4)</a:t>
            </a:r>
          </a:p>
        </p:txBody>
      </p:sp>
      <p:sp>
        <p:nvSpPr>
          <p:cNvPr id="2" name="TextBox 1">
            <a:extLst>
              <a:ext uri="{FF2B5EF4-FFF2-40B4-BE49-F238E27FC236}">
                <a16:creationId xmlns:a16="http://schemas.microsoft.com/office/drawing/2014/main" id="{9C945DAD-A7E9-67A4-CE1B-1093A5C7035A}"/>
              </a:ext>
            </a:extLst>
          </p:cNvPr>
          <p:cNvSpPr txBox="1"/>
          <p:nvPr/>
        </p:nvSpPr>
        <p:spPr>
          <a:xfrm>
            <a:off x="681318" y="1726659"/>
            <a:ext cx="4500282" cy="2533963"/>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When the student starts the </a:t>
            </a:r>
            <a:r>
              <a:rPr lang="en-US">
                <a:latin typeface="Arial" panose="020B0604020202020204" pitchFamily="34" charset="0"/>
                <a:ea typeface="Calibri"/>
                <a:cs typeface="Arial" panose="020B0604020202020204" pitchFamily="34" charset="0"/>
              </a:rPr>
              <a:t>2025–26</a:t>
            </a:r>
            <a:r>
              <a:rPr lang="en-US">
                <a:latin typeface="Arial" panose="020B0604020202020204" pitchFamily="34" charset="0"/>
                <a:cs typeface="Arial" panose="020B0604020202020204" pitchFamily="34" charset="0"/>
              </a:rPr>
              <a:t>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for the first time, they are taken through the FAFSA onboarding process. The first onboarding page provides an introduction of the FAFSA form and an accompanying video. </a:t>
            </a:r>
          </a:p>
        </p:txBody>
      </p:sp>
      <p:pic>
        <p:nvPicPr>
          <p:cNvPr id="6" name="Picture 5" descr="Screenshot of the first page of the “Understanding the FAFSA Form” section. A video provides the student with an overview of the form and why it's important.">
            <a:extLst>
              <a:ext uri="{FF2B5EF4-FFF2-40B4-BE49-F238E27FC236}">
                <a16:creationId xmlns:a16="http://schemas.microsoft.com/office/drawing/2014/main" id="{AC8F9E5E-4331-5BF7-68B1-959AC0ABD9FA}"/>
              </a:ext>
            </a:extLst>
          </p:cNvPr>
          <p:cNvPicPr>
            <a:picLocks noChangeAspect="1"/>
          </p:cNvPicPr>
          <p:nvPr/>
        </p:nvPicPr>
        <p:blipFill rotWithShape="1">
          <a:blip r:embed="rId3"/>
          <a:srcRect l="8596" t="10833" r="6984" b="15625"/>
          <a:stretch/>
        </p:blipFill>
        <p:spPr>
          <a:xfrm>
            <a:off x="5459426" y="1726659"/>
            <a:ext cx="5886362" cy="395536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8</a:t>
            </a:fld>
            <a:endParaRPr lang="en-US"/>
          </a:p>
        </p:txBody>
      </p:sp>
    </p:spTree>
    <p:extLst>
      <p:ext uri="{BB962C8B-B14F-4D97-AF65-F5344CB8AC3E}">
        <p14:creationId xmlns:p14="http://schemas.microsoft.com/office/powerpoint/2010/main" val="1391417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2442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a:latin typeface="Oswald"/>
              </a:rPr>
              <a:t>Dependent </a:t>
            </a:r>
            <a:r>
              <a:rPr kumimoji="0" lang="en-US" altLang="en-US" sz="3600" b="1" i="0" u="none" strike="noStrike" kern="1200" cap="none" spc="0" normalizeH="0" baseline="0" noProof="0">
                <a:ln>
                  <a:noFill/>
                </a:ln>
                <a:solidFill>
                  <a:schemeClr val="tx1"/>
                </a:solidFill>
                <a:effectLst/>
                <a:uLnTx/>
                <a:uFillTx/>
                <a:latin typeface="Oswald"/>
                <a:ea typeface="+mn-ea"/>
                <a:cs typeface="+mn-cs"/>
              </a:rPr>
              <a:t>Student Onboarding (2 of 4)</a:t>
            </a:r>
          </a:p>
        </p:txBody>
      </p:sp>
      <p:sp>
        <p:nvSpPr>
          <p:cNvPr id="2" name="TextBox 1">
            <a:extLst>
              <a:ext uri="{FF2B5EF4-FFF2-40B4-BE49-F238E27FC236}">
                <a16:creationId xmlns:a16="http://schemas.microsoft.com/office/drawing/2014/main" id="{7108B8C3-8633-A2BE-0F80-A627D31AA853}"/>
              </a:ext>
            </a:extLst>
          </p:cNvPr>
          <p:cNvSpPr txBox="1"/>
          <p:nvPr/>
        </p:nvSpPr>
        <p:spPr>
          <a:xfrm>
            <a:off x="675911" y="1724253"/>
            <a:ext cx="4508767" cy="3780458"/>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second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onboarding page provides information about contributors that may be required to participate in the student’s FAFSA form, including an accompanying video that explains contributors, and information on how the student will invite them. Documents that may be needed to fill out the form are also included on this page. </a:t>
            </a:r>
          </a:p>
        </p:txBody>
      </p:sp>
      <p:pic>
        <p:nvPicPr>
          <p:cNvPr id="6" name="Picture 5" descr="Screenshot of the second page of the “Understanding the FAFSA Form” section, which explains the expectations of the contributor role when completing the form and includes a video that the student can watch about watch about who is a contributor on the FAFSA form. The student is informed that the answers they provide will determine if any contributors are identified and that these contributors will need to complete their own sections of the form. Information is also provided on how the student will invite their contributor to complete the required sections of the FAFSA form and that the student will need to provide the contributor’s name, date of birth, Social Security number, and email address. Below that, there’s a list of the documents the student may need to complete the form, including their tax returns; record of child support received; current balances of cash, savings, and checking accounts; and net worth of investments, businesses, and farms.">
            <a:extLst>
              <a:ext uri="{FF2B5EF4-FFF2-40B4-BE49-F238E27FC236}">
                <a16:creationId xmlns:a16="http://schemas.microsoft.com/office/drawing/2014/main" id="{5F565978-7D8A-69E3-913A-DB9F5121EF86}"/>
              </a:ext>
            </a:extLst>
          </p:cNvPr>
          <p:cNvPicPr>
            <a:picLocks noChangeAspect="1"/>
          </p:cNvPicPr>
          <p:nvPr/>
        </p:nvPicPr>
        <p:blipFill rotWithShape="1">
          <a:blip r:embed="rId3"/>
          <a:srcRect l="6430" t="10556" r="16301" b="18333"/>
          <a:stretch/>
        </p:blipFill>
        <p:spPr>
          <a:xfrm>
            <a:off x="5438775" y="1582349"/>
            <a:ext cx="6005514" cy="457697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9</a:t>
            </a:fld>
            <a:endParaRPr lang="en-US"/>
          </a:p>
        </p:txBody>
      </p:sp>
    </p:spTree>
    <p:extLst>
      <p:ext uri="{BB962C8B-B14F-4D97-AF65-F5344CB8AC3E}">
        <p14:creationId xmlns:p14="http://schemas.microsoft.com/office/powerpoint/2010/main" val="1449607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29547"/>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dirty="0">
                <a:ln>
                  <a:noFill/>
                </a:ln>
                <a:solidFill>
                  <a:schemeClr val="tx1"/>
                </a:solidFill>
                <a:effectLst/>
                <a:uLnTx/>
                <a:uFillTx/>
                <a:latin typeface="Oswald"/>
                <a:ea typeface="+mn-ea"/>
                <a:cs typeface="+mn-cs"/>
              </a:rPr>
              <a:t>Dependent Student Onboarding (3 of 4)</a:t>
            </a:r>
          </a:p>
        </p:txBody>
      </p:sp>
      <p:sp>
        <p:nvSpPr>
          <p:cNvPr id="2" name="TextBox 1">
            <a:extLst>
              <a:ext uri="{FF2B5EF4-FFF2-40B4-BE49-F238E27FC236}">
                <a16:creationId xmlns:a16="http://schemas.microsoft.com/office/drawing/2014/main" id="{96AB6499-7725-A0FC-1284-E6F9CA2B7AAB}"/>
              </a:ext>
            </a:extLst>
          </p:cNvPr>
          <p:cNvSpPr txBox="1"/>
          <p:nvPr/>
        </p:nvSpPr>
        <p:spPr>
          <a:xfrm>
            <a:off x="681798" y="1724959"/>
            <a:ext cx="4401831" cy="3780522"/>
          </a:xfrm>
          <a:prstGeom prst="rect">
            <a:avLst/>
          </a:prstGeom>
          <a:noFill/>
        </p:spPr>
        <p:txBody>
          <a:bodyPr wrap="square" rtlCol="0">
            <a:spAutoFit/>
          </a:bodyPr>
          <a:lstStyle/>
          <a:p>
            <a:pPr>
              <a:lnSpc>
                <a:spcPct val="150000"/>
              </a:lnSpc>
            </a:pPr>
            <a:r>
              <a:rPr lang="en-US" dirty="0">
                <a:latin typeface="Arial" panose="020B0604020202020204" pitchFamily="34" charset="0"/>
                <a:cs typeface="Arial" panose="020B0604020202020204" pitchFamily="34" charset="0"/>
              </a:rPr>
              <a:t>The third FAFSA</a:t>
            </a:r>
            <a:r>
              <a:rPr lang="en-US" baseline="30000"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onboarding page provides information about what the student can expect when completing their FAFSA form. This includes information about consent and approval, a time estimate for completing the form, and that they can save the form and return later if needed, along with an accompanying video.</a:t>
            </a:r>
          </a:p>
        </p:txBody>
      </p:sp>
      <p:pic>
        <p:nvPicPr>
          <p:cNvPr id="6" name="Picture 5" descr="Screenshot of the third page of the “Understanding the FAFSA Form” section, which reminds the student of what to expect when completing the form. This includes the estimated time of one hour and that the student will be able to save the form and return later if needed. The student is informed that every contributor must provide consent and approval for them to be eligible for federal student aid. With consent and approval, federal tax information will be transferred directly from the Internal Revenue Service into the FAFSA form. An accompanying video is available to further explain &quot;What does it mean to provide consent and approval on the 2024–25 FAFSA form?&quot;">
            <a:extLst>
              <a:ext uri="{FF2B5EF4-FFF2-40B4-BE49-F238E27FC236}">
                <a16:creationId xmlns:a16="http://schemas.microsoft.com/office/drawing/2014/main" id="{BC62A60A-27E3-B672-7015-605A56683066}"/>
              </a:ext>
            </a:extLst>
          </p:cNvPr>
          <p:cNvPicPr>
            <a:picLocks noChangeAspect="1"/>
          </p:cNvPicPr>
          <p:nvPr/>
        </p:nvPicPr>
        <p:blipFill rotWithShape="1">
          <a:blip r:embed="rId3"/>
          <a:srcRect l="4862" t="9722" r="10536" b="15972"/>
          <a:stretch/>
        </p:blipFill>
        <p:spPr>
          <a:xfrm>
            <a:off x="5449291" y="1445567"/>
            <a:ext cx="5890224" cy="469637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10</a:t>
            </a:fld>
            <a:endParaRPr lang="en-US"/>
          </a:p>
        </p:txBody>
      </p:sp>
    </p:spTree>
    <p:extLst>
      <p:ext uri="{BB962C8B-B14F-4D97-AF65-F5344CB8AC3E}">
        <p14:creationId xmlns:p14="http://schemas.microsoft.com/office/powerpoint/2010/main" val="2392843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29547"/>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a:ln>
                  <a:noFill/>
                </a:ln>
                <a:solidFill>
                  <a:schemeClr val="tx1"/>
                </a:solidFill>
                <a:effectLst/>
                <a:uLnTx/>
                <a:uFillTx/>
                <a:latin typeface="Oswald"/>
                <a:ea typeface="+mn-ea"/>
                <a:cs typeface="+mn-cs"/>
              </a:rPr>
              <a:t>Dependent Student Onboarding (4 of 4)</a:t>
            </a:r>
          </a:p>
        </p:txBody>
      </p:sp>
      <p:sp>
        <p:nvSpPr>
          <p:cNvPr id="2" name="TextBox 1">
            <a:extLst>
              <a:ext uri="{FF2B5EF4-FFF2-40B4-BE49-F238E27FC236}">
                <a16:creationId xmlns:a16="http://schemas.microsoft.com/office/drawing/2014/main" id="{F6AA64C4-3B56-6771-B8B0-4F849D0C23CC}"/>
              </a:ext>
            </a:extLst>
          </p:cNvPr>
          <p:cNvSpPr txBox="1"/>
          <p:nvPr/>
        </p:nvSpPr>
        <p:spPr>
          <a:xfrm>
            <a:off x="668351" y="1719626"/>
            <a:ext cx="4360850" cy="2949462"/>
          </a:xfrm>
          <a:prstGeom prst="rect">
            <a:avLst/>
          </a:prstGeom>
          <a:noFill/>
        </p:spPr>
        <p:txBody>
          <a:bodyPr wrap="square" rtlCol="0">
            <a:spAutoFit/>
          </a:bodyPr>
          <a:lstStyle/>
          <a:p>
            <a:pPr>
              <a:lnSpc>
                <a:spcPct val="150000"/>
              </a:lnSpc>
            </a:pPr>
            <a:r>
              <a:rPr lang="en-US"/>
              <a:t>The last FAFSA</a:t>
            </a:r>
            <a:r>
              <a:rPr lang="en-US" baseline="30000"/>
              <a:t>®</a:t>
            </a:r>
            <a:r>
              <a:rPr lang="en-US"/>
              <a:t> onboarding page provides information about what to expect once the FAFSA form is completed, submitted, and processed. On this page, the student can select "Start FAFSA Form" to begin. </a:t>
            </a:r>
          </a:p>
          <a:p>
            <a:pPr>
              <a:lnSpc>
                <a:spcPct val="150000"/>
              </a:lnSpc>
            </a:pPr>
            <a:endParaRPr lang="en-US"/>
          </a:p>
        </p:txBody>
      </p:sp>
      <p:pic>
        <p:nvPicPr>
          <p:cNvPr id="6" name="Picture 5" descr="Screenshot of the final page of the “Understanding the FAFSA Form” section, which provides an accompanying video and informs the student about what to expect after the form is completed. This includes that the student's FAFSA form will be processed in one to three days, that the student will receive their FAFSA Submission Summary and Student Aid Index which is the number used to determine aid eligibility, and that the schools will create financial aid packages. Below that, there is a button to “Start FAFSA Form.”">
            <a:extLst>
              <a:ext uri="{FF2B5EF4-FFF2-40B4-BE49-F238E27FC236}">
                <a16:creationId xmlns:a16="http://schemas.microsoft.com/office/drawing/2014/main" id="{BAF4213A-B77C-CBCA-3281-3088BBA03357}"/>
              </a:ext>
            </a:extLst>
          </p:cNvPr>
          <p:cNvPicPr>
            <a:picLocks noChangeAspect="1"/>
          </p:cNvPicPr>
          <p:nvPr/>
        </p:nvPicPr>
        <p:blipFill rotWithShape="1">
          <a:blip r:embed="rId3"/>
          <a:srcRect l="6399" t="9722" r="17459" b="13473"/>
          <a:stretch/>
        </p:blipFill>
        <p:spPr>
          <a:xfrm>
            <a:off x="5791201" y="1389808"/>
            <a:ext cx="5257799" cy="491142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11</a:t>
            </a:fld>
            <a:endParaRPr lang="en-US"/>
          </a:p>
        </p:txBody>
      </p:sp>
    </p:spTree>
    <p:extLst>
      <p:ext uri="{BB962C8B-B14F-4D97-AF65-F5344CB8AC3E}">
        <p14:creationId xmlns:p14="http://schemas.microsoft.com/office/powerpoint/2010/main" val="1104686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29547"/>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Identity Information</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9F37FE09-77B4-0A5D-AC97-B3B20F0B90EE}"/>
              </a:ext>
            </a:extLst>
          </p:cNvPr>
          <p:cNvSpPr txBox="1"/>
          <p:nvPr/>
        </p:nvSpPr>
        <p:spPr>
          <a:xfrm>
            <a:off x="676751" y="1726614"/>
            <a:ext cx="4609623" cy="2533963"/>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This is the first page within the student section. The student can verify that their personal information is correct. To update any of the personal information, the student must access their Account Settings on StudentAid.gov. </a:t>
            </a:r>
          </a:p>
        </p:txBody>
      </p:sp>
      <p:pic>
        <p:nvPicPr>
          <p:cNvPr id="6" name="Picture 5" descr="Screenshot of the “Student Identity Information” section of the FAFSA form. Student information, including name, date of birth, Social Security number, email address, mobile phone number, and permanent mailing address is displayed for the student to verify.">
            <a:extLst>
              <a:ext uri="{FF2B5EF4-FFF2-40B4-BE49-F238E27FC236}">
                <a16:creationId xmlns:a16="http://schemas.microsoft.com/office/drawing/2014/main" id="{22C1EEE8-A19C-F086-172F-7FD9E4B445C7}"/>
              </a:ext>
            </a:extLst>
          </p:cNvPr>
          <p:cNvPicPr>
            <a:picLocks noChangeAspect="1"/>
          </p:cNvPicPr>
          <p:nvPr/>
        </p:nvPicPr>
        <p:blipFill rotWithShape="1">
          <a:blip r:embed="rId3"/>
          <a:srcRect l="8961" t="9028" r="8828" b="12917"/>
          <a:stretch/>
        </p:blipFill>
        <p:spPr>
          <a:xfrm>
            <a:off x="5743575" y="1640013"/>
            <a:ext cx="5133975" cy="466121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12</a:t>
            </a:fld>
            <a:endParaRPr lang="en-US"/>
          </a:p>
        </p:txBody>
      </p:sp>
    </p:spTree>
    <p:extLst>
      <p:ext uri="{BB962C8B-B14F-4D97-AF65-F5344CB8AC3E}">
        <p14:creationId xmlns:p14="http://schemas.microsoft.com/office/powerpoint/2010/main" val="3326528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29547"/>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State of Legal Residence</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6" name="TextBox 5">
            <a:extLst>
              <a:ext uri="{FF2B5EF4-FFF2-40B4-BE49-F238E27FC236}">
                <a16:creationId xmlns:a16="http://schemas.microsoft.com/office/drawing/2014/main" id="{FE17F36B-48FB-0CFD-873E-24CB59513966}"/>
              </a:ext>
            </a:extLst>
          </p:cNvPr>
          <p:cNvSpPr txBox="1"/>
          <p:nvPr/>
        </p:nvSpPr>
        <p:spPr>
          <a:xfrm>
            <a:off x="675911" y="1733853"/>
            <a:ext cx="4266720" cy="2118465"/>
          </a:xfrm>
          <a:prstGeom prst="rect">
            <a:avLst/>
          </a:prstGeom>
          <a:noFill/>
        </p:spPr>
        <p:txBody>
          <a:bodyPr wrap="square" lIns="91440" tIns="45720" rIns="91440" bIns="45720" rtlCol="0" anchor="t">
            <a:spAutoFit/>
          </a:bodyPr>
          <a:lstStyle/>
          <a:p>
            <a:pPr>
              <a:lnSpc>
                <a:spcPct val="150000"/>
              </a:lnSpc>
            </a:pPr>
            <a:r>
              <a:rPr lang="en-US">
                <a:latin typeface="Arial" panose="020B0604020202020204" pitchFamily="34" charset="0"/>
                <a:cs typeface="Arial" panose="020B0604020202020204" pitchFamily="34" charset="0"/>
              </a:rPr>
              <a:t>The student is asked about their state of legal residence. The student selects the state from a drop-down box and provides the month and year when they became a legal resident. </a:t>
            </a:r>
          </a:p>
        </p:txBody>
      </p:sp>
      <p:pic>
        <p:nvPicPr>
          <p:cNvPr id="8" name="Picture 7" descr="Screenshot continuation of the “Student Identity Information” section, which has a dropdown menu for the student to select their state of legal residence. There is a text box for the student to enter the month and year they became a resident of that state.">
            <a:extLst>
              <a:ext uri="{FF2B5EF4-FFF2-40B4-BE49-F238E27FC236}">
                <a16:creationId xmlns:a16="http://schemas.microsoft.com/office/drawing/2014/main" id="{C336E33E-764D-8F00-AC34-6F2914126AE7}"/>
              </a:ext>
            </a:extLst>
          </p:cNvPr>
          <p:cNvPicPr>
            <a:picLocks noChangeAspect="1"/>
          </p:cNvPicPr>
          <p:nvPr/>
        </p:nvPicPr>
        <p:blipFill>
          <a:blip r:embed="rId3"/>
          <a:stretch>
            <a:fillRect/>
          </a:stretch>
        </p:blipFill>
        <p:spPr>
          <a:xfrm>
            <a:off x="5269672" y="1819319"/>
            <a:ext cx="6309075" cy="285373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13</a:t>
            </a:fld>
            <a:endParaRPr lang="en-US"/>
          </a:p>
        </p:txBody>
      </p:sp>
    </p:spTree>
    <p:extLst>
      <p:ext uri="{BB962C8B-B14F-4D97-AF65-F5344CB8AC3E}">
        <p14:creationId xmlns:p14="http://schemas.microsoft.com/office/powerpoint/2010/main" val="2016809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Provides Consent and Approval</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4" name="TextBox 3">
            <a:extLst>
              <a:ext uri="{FF2B5EF4-FFF2-40B4-BE49-F238E27FC236}">
                <a16:creationId xmlns:a16="http://schemas.microsoft.com/office/drawing/2014/main" id="{4D55D7BC-9212-88CD-0AB8-6BFC2C65A65B}"/>
              </a:ext>
            </a:extLst>
          </p:cNvPr>
          <p:cNvSpPr txBox="1"/>
          <p:nvPr/>
        </p:nvSpPr>
        <p:spPr>
          <a:xfrm>
            <a:off x="695245" y="1725808"/>
            <a:ext cx="4486355" cy="33650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This page informs the student about consent, approval, and the use of their federal tax information. By providing consent and approval, the student’s federal tax information is transferred directly into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from the IRS to help complete the "Student Financials" section. </a:t>
            </a:r>
            <a:endParaRPr lang="en-US">
              <a:latin typeface="Arial" panose="020B0604020202020204" pitchFamily="34" charset="0"/>
              <a:cs typeface="Arial" panose="020B0604020202020204" pitchFamily="34" charset="0"/>
            </a:endParaRPr>
          </a:p>
        </p:txBody>
      </p:sp>
      <p:pic>
        <p:nvPicPr>
          <p:cNvPr id="6" name="Picture 5" descr="Screenshot of the consent and approval page for the retrieval and disclosure of federal tax information. A numbered list of statements defines what the student is affirming and giving consent and approval to.">
            <a:extLst>
              <a:ext uri="{FF2B5EF4-FFF2-40B4-BE49-F238E27FC236}">
                <a16:creationId xmlns:a16="http://schemas.microsoft.com/office/drawing/2014/main" id="{C343C18A-1D5A-1CE6-4683-199EBE2DFB66}"/>
              </a:ext>
            </a:extLst>
          </p:cNvPr>
          <p:cNvPicPr>
            <a:picLocks noChangeAspect="1"/>
          </p:cNvPicPr>
          <p:nvPr/>
        </p:nvPicPr>
        <p:blipFill rotWithShape="1">
          <a:blip r:embed="rId3"/>
          <a:srcRect l="9614" t="3472" r="5668" b="54698"/>
          <a:stretch/>
        </p:blipFill>
        <p:spPr>
          <a:xfrm>
            <a:off x="5812377" y="1340113"/>
            <a:ext cx="4343995" cy="496111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14</a:t>
            </a:fld>
            <a:endParaRPr lang="en-US"/>
          </a:p>
        </p:txBody>
      </p:sp>
    </p:spTree>
    <p:extLst>
      <p:ext uri="{BB962C8B-B14F-4D97-AF65-F5344CB8AC3E}">
        <p14:creationId xmlns:p14="http://schemas.microsoft.com/office/powerpoint/2010/main" val="3569564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2237" y="204749"/>
            <a:ext cx="11930763"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Provides Consent and Approval (Continued)</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DAC0E045-21CE-7D95-83B2-A9693181C93F}"/>
              </a:ext>
            </a:extLst>
          </p:cNvPr>
          <p:cNvSpPr txBox="1"/>
          <p:nvPr/>
        </p:nvSpPr>
        <p:spPr>
          <a:xfrm>
            <a:off x="695245" y="1606318"/>
            <a:ext cx="11039555"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dirty="0">
                <a:latin typeface="Arial" panose="020B0604020202020204" pitchFamily="34" charset="0"/>
                <a:ea typeface="Calibri"/>
                <a:cs typeface="Arial" panose="020B0604020202020204" pitchFamily="34" charset="0"/>
              </a:rPr>
              <a:t>This is a continuation of the consent and approval page. Frequently asked questions about consent and approval are also provided that the student can expand and collapse. The student selects "Approve" to provide consent and approval, and they are taken to the next page. </a:t>
            </a:r>
            <a:endParaRPr lang="en-US" dirty="0">
              <a:latin typeface="Arial" panose="020B0604020202020204" pitchFamily="34" charset="0"/>
              <a:cs typeface="Arial" panose="020B0604020202020204" pitchFamily="34" charset="0"/>
            </a:endParaRPr>
          </a:p>
        </p:txBody>
      </p:sp>
      <p:pic>
        <p:nvPicPr>
          <p:cNvPr id="7" name="Picture 6" descr="Screenshot continuation of the consent and approval page. The remaining items of the numbered list of statements define what the student is affirming and giving consent and approval to.">
            <a:extLst>
              <a:ext uri="{FF2B5EF4-FFF2-40B4-BE49-F238E27FC236}">
                <a16:creationId xmlns:a16="http://schemas.microsoft.com/office/drawing/2014/main" id="{119C2D66-12F7-6E49-EA36-A46A0B45E4FE}"/>
              </a:ext>
            </a:extLst>
          </p:cNvPr>
          <p:cNvPicPr>
            <a:picLocks noChangeAspect="1"/>
          </p:cNvPicPr>
          <p:nvPr/>
        </p:nvPicPr>
        <p:blipFill rotWithShape="1">
          <a:blip r:embed="rId3"/>
          <a:srcRect l="17489" t="45279" r="14104" b="31111"/>
          <a:stretch/>
        </p:blipFill>
        <p:spPr>
          <a:xfrm>
            <a:off x="1774370" y="3164068"/>
            <a:ext cx="3929743" cy="3137164"/>
          </a:xfrm>
          <a:prstGeom prst="rect">
            <a:avLst/>
          </a:prstGeom>
          <a:ln>
            <a:solidFill>
              <a:schemeClr val="tx1"/>
            </a:solidFill>
          </a:ln>
        </p:spPr>
      </p:pic>
      <p:pic>
        <p:nvPicPr>
          <p:cNvPr id="10" name="Picture 9" descr="Screenshot continuation of the consent and approval page. Frequently asked questions appear, which the student can expand or collapse: who should provide consent and approval, if a spouse has to provide consent and approval if married and didn't file a joint tax return, what happens after consent and approval are provided, and what happens if consent and approval are declined. Below that, there are buttons for the student to provide or decline their consent and approval.">
            <a:extLst>
              <a:ext uri="{FF2B5EF4-FFF2-40B4-BE49-F238E27FC236}">
                <a16:creationId xmlns:a16="http://schemas.microsoft.com/office/drawing/2014/main" id="{1D41D631-B8C7-9434-FE87-00312A0FFB90}"/>
              </a:ext>
            </a:extLst>
          </p:cNvPr>
          <p:cNvPicPr>
            <a:picLocks noChangeAspect="1"/>
          </p:cNvPicPr>
          <p:nvPr/>
        </p:nvPicPr>
        <p:blipFill rotWithShape="1">
          <a:blip r:embed="rId3"/>
          <a:srcRect l="11450" t="68413" r="11083" b="5555"/>
          <a:stretch/>
        </p:blipFill>
        <p:spPr>
          <a:xfrm>
            <a:off x="6215022" y="3164068"/>
            <a:ext cx="3929743" cy="313716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15</a:t>
            </a:fld>
            <a:endParaRPr lang="en-US"/>
          </a:p>
        </p:txBody>
      </p:sp>
    </p:spTree>
    <p:extLst>
      <p:ext uri="{BB962C8B-B14F-4D97-AF65-F5344CB8AC3E}">
        <p14:creationId xmlns:p14="http://schemas.microsoft.com/office/powerpoint/2010/main" val="1739843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4C78D-23F0-0CB8-E661-B95A003DA4B6}"/>
              </a:ext>
            </a:extLst>
          </p:cNvPr>
          <p:cNvSpPr>
            <a:spLocks noGrp="1"/>
          </p:cNvSpPr>
          <p:nvPr>
            <p:ph type="title"/>
          </p:nvPr>
        </p:nvSpPr>
        <p:spPr/>
        <p:txBody>
          <a:bodyPr/>
          <a:lstStyle/>
          <a:p>
            <a:r>
              <a:rPr lang="en-US" sz="3600" cap="none" dirty="0"/>
              <a:t>Dependent Student Imports IRS Information </a:t>
            </a:r>
          </a:p>
        </p:txBody>
      </p:sp>
      <p:sp>
        <p:nvSpPr>
          <p:cNvPr id="6" name="TextBox 5">
            <a:extLst>
              <a:ext uri="{FF2B5EF4-FFF2-40B4-BE49-F238E27FC236}">
                <a16:creationId xmlns:a16="http://schemas.microsoft.com/office/drawing/2014/main" id="{FDF5354C-17A5-74AB-17AB-006E8F12423B}"/>
              </a:ext>
            </a:extLst>
          </p:cNvPr>
          <p:cNvSpPr txBox="1"/>
          <p:nvPr/>
        </p:nvSpPr>
        <p:spPr>
          <a:xfrm>
            <a:off x="695245" y="1725808"/>
            <a:ext cx="4486355"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This page imports the student’s federal tax information by directly transferring it into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from the IRS to help complete the "Student Financials" section. </a:t>
            </a:r>
            <a:endParaRPr lang="en-US">
              <a:latin typeface="Arial" panose="020B0604020202020204" pitchFamily="34" charset="0"/>
              <a:cs typeface="Arial" panose="020B0604020202020204" pitchFamily="34" charset="0"/>
            </a:endParaRPr>
          </a:p>
        </p:txBody>
      </p:sp>
      <p:pic>
        <p:nvPicPr>
          <p:cNvPr id="5" name="Picture 4" descr="Screenshot of the data import page for the student’s federal tax information from the IRS where their information is being directly transferred from the IRS into their FAFSA form. The student should not leave this page while their information is being loaded into their application. ">
            <a:extLst>
              <a:ext uri="{FF2B5EF4-FFF2-40B4-BE49-F238E27FC236}">
                <a16:creationId xmlns:a16="http://schemas.microsoft.com/office/drawing/2014/main" id="{46094FD3-D43B-1310-9001-B7A089623CAC}"/>
              </a:ext>
            </a:extLst>
          </p:cNvPr>
          <p:cNvPicPr>
            <a:picLocks noChangeAspect="1"/>
          </p:cNvPicPr>
          <p:nvPr/>
        </p:nvPicPr>
        <p:blipFill>
          <a:blip r:embed="rId2"/>
          <a:stretch>
            <a:fillRect/>
          </a:stretch>
        </p:blipFill>
        <p:spPr>
          <a:xfrm>
            <a:off x="5487839" y="1952917"/>
            <a:ext cx="6008916" cy="2952166"/>
          </a:xfrm>
          <a:prstGeom prst="rect">
            <a:avLst/>
          </a:prstGeom>
          <a:ln>
            <a:solidFill>
              <a:schemeClr val="tx1"/>
            </a:solidFill>
          </a:ln>
        </p:spPr>
      </p:pic>
      <p:sp>
        <p:nvSpPr>
          <p:cNvPr id="3" name="Slide Number Placeholder 2">
            <a:extLst>
              <a:ext uri="{FF2B5EF4-FFF2-40B4-BE49-F238E27FC236}">
                <a16:creationId xmlns:a16="http://schemas.microsoft.com/office/drawing/2014/main" id="{08FDD40E-257F-8C91-7773-A903D523AC96}"/>
              </a:ext>
            </a:extLst>
          </p:cNvPr>
          <p:cNvSpPr>
            <a:spLocks noGrp="1"/>
          </p:cNvSpPr>
          <p:nvPr>
            <p:ph type="sldNum" sz="quarter" idx="4"/>
          </p:nvPr>
        </p:nvSpPr>
        <p:spPr/>
        <p:txBody>
          <a:bodyPr/>
          <a:lstStyle/>
          <a:p>
            <a:fld id="{234755BD-B4AC-9044-BCE4-27904766F8BB}" type="slidenum">
              <a:rPr lang="en-US" smtClean="0"/>
              <a:pPr/>
              <a:t>16</a:t>
            </a:fld>
            <a:endParaRPr lang="en-US"/>
          </a:p>
        </p:txBody>
      </p:sp>
    </p:spTree>
    <p:extLst>
      <p:ext uri="{BB962C8B-B14F-4D97-AF65-F5344CB8AC3E}">
        <p14:creationId xmlns:p14="http://schemas.microsoft.com/office/powerpoint/2010/main" val="442212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88A4B-634E-AB9C-EF7D-850F8FE44E1B}"/>
              </a:ext>
            </a:extLst>
          </p:cNvPr>
          <p:cNvSpPr>
            <a:spLocks noGrp="1"/>
          </p:cNvSpPr>
          <p:nvPr>
            <p:ph type="title"/>
          </p:nvPr>
        </p:nvSpPr>
        <p:spPr/>
        <p:txBody>
          <a:bodyPr/>
          <a:lstStyle/>
          <a:p>
            <a:r>
              <a:rPr lang="en-US" sz="3600" cap="none" dirty="0"/>
              <a:t>Dependent Student Imports IRS Information (Continued)</a:t>
            </a:r>
          </a:p>
        </p:txBody>
      </p:sp>
      <p:sp>
        <p:nvSpPr>
          <p:cNvPr id="6" name="TextBox 5">
            <a:extLst>
              <a:ext uri="{FF2B5EF4-FFF2-40B4-BE49-F238E27FC236}">
                <a16:creationId xmlns:a16="http://schemas.microsoft.com/office/drawing/2014/main" id="{AA7C8C2A-446F-EBD7-EF04-BE2C1B278F27}"/>
              </a:ext>
            </a:extLst>
          </p:cNvPr>
          <p:cNvSpPr txBox="1"/>
          <p:nvPr/>
        </p:nvSpPr>
        <p:spPr>
          <a:xfrm>
            <a:off x="695245" y="1725808"/>
            <a:ext cx="4486355" cy="21185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This page displays the results from the IRS import for the student. For this scenario, the student is starting a new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and there is no federal tax information available from the IRS. </a:t>
            </a:r>
            <a:endParaRPr lang="en-US">
              <a:latin typeface="Arial" panose="020B0604020202020204" pitchFamily="34" charset="0"/>
              <a:cs typeface="Arial" panose="020B0604020202020204" pitchFamily="34" charset="0"/>
            </a:endParaRPr>
          </a:p>
        </p:txBody>
      </p:sp>
      <p:pic>
        <p:nvPicPr>
          <p:cNvPr id="8" name="Picture 7" descr="Screenshot of the results from the data import page. The student is informed that their information was not received. They may have to manually enter in their tax information into their Finances section. ">
            <a:extLst>
              <a:ext uri="{FF2B5EF4-FFF2-40B4-BE49-F238E27FC236}">
                <a16:creationId xmlns:a16="http://schemas.microsoft.com/office/drawing/2014/main" id="{88492EE7-10CF-E871-09B4-669FA08FBB7F}"/>
              </a:ext>
            </a:extLst>
          </p:cNvPr>
          <p:cNvPicPr>
            <a:picLocks noChangeAspect="1"/>
          </p:cNvPicPr>
          <p:nvPr/>
        </p:nvPicPr>
        <p:blipFill>
          <a:blip r:embed="rId2"/>
          <a:stretch>
            <a:fillRect/>
          </a:stretch>
        </p:blipFill>
        <p:spPr>
          <a:xfrm>
            <a:off x="5449392" y="1920740"/>
            <a:ext cx="5552905" cy="2747681"/>
          </a:xfrm>
          <a:prstGeom prst="rect">
            <a:avLst/>
          </a:prstGeom>
          <a:ln>
            <a:solidFill>
              <a:schemeClr val="tx1"/>
            </a:solidFill>
          </a:ln>
        </p:spPr>
      </p:pic>
      <p:sp>
        <p:nvSpPr>
          <p:cNvPr id="3" name="Slide Number Placeholder 2">
            <a:extLst>
              <a:ext uri="{FF2B5EF4-FFF2-40B4-BE49-F238E27FC236}">
                <a16:creationId xmlns:a16="http://schemas.microsoft.com/office/drawing/2014/main" id="{FD837B2D-5923-EB63-386B-FF689ADFBEDF}"/>
              </a:ext>
            </a:extLst>
          </p:cNvPr>
          <p:cNvSpPr>
            <a:spLocks noGrp="1"/>
          </p:cNvSpPr>
          <p:nvPr>
            <p:ph type="sldNum" sz="quarter" idx="4"/>
          </p:nvPr>
        </p:nvSpPr>
        <p:spPr/>
        <p:txBody>
          <a:bodyPr/>
          <a:lstStyle/>
          <a:p>
            <a:fld id="{234755BD-B4AC-9044-BCE4-27904766F8BB}" type="slidenum">
              <a:rPr lang="en-US" smtClean="0"/>
              <a:pPr/>
              <a:t>17</a:t>
            </a:fld>
            <a:endParaRPr lang="en-US"/>
          </a:p>
        </p:txBody>
      </p:sp>
    </p:spTree>
    <p:extLst>
      <p:ext uri="{BB962C8B-B14F-4D97-AF65-F5344CB8AC3E}">
        <p14:creationId xmlns:p14="http://schemas.microsoft.com/office/powerpoint/2010/main" val="1046595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Personal Circumstances</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27BF51A3-899D-79AA-4FAF-B5D9AE42B132}"/>
              </a:ext>
            </a:extLst>
          </p:cNvPr>
          <p:cNvSpPr txBox="1"/>
          <p:nvPr/>
        </p:nvSpPr>
        <p:spPr>
          <a:xfrm>
            <a:off x="668351" y="1724608"/>
            <a:ext cx="4378779"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This is the first page within the "Student Personal Circumstances" section. It provides an overview of the section. </a:t>
            </a:r>
            <a:endParaRPr lang="en-US">
              <a:latin typeface="Arial"/>
            </a:endParaRPr>
          </a:p>
        </p:txBody>
      </p:sp>
      <p:pic>
        <p:nvPicPr>
          <p:cNvPr id="4" name="Picture 3" descr="Screenshot of the introduction page to the “Personal Circumstances” section. The student is reminded that the information they provide can affect their eligibility for federal student aid and that additional information may be required based on the answers given.">
            <a:extLst>
              <a:ext uri="{FF2B5EF4-FFF2-40B4-BE49-F238E27FC236}">
                <a16:creationId xmlns:a16="http://schemas.microsoft.com/office/drawing/2014/main" id="{0CE18017-A6ED-9FC0-0429-35C7FD05E0D6}"/>
              </a:ext>
            </a:extLst>
          </p:cNvPr>
          <p:cNvPicPr>
            <a:picLocks noChangeAspect="1"/>
          </p:cNvPicPr>
          <p:nvPr/>
        </p:nvPicPr>
        <p:blipFill>
          <a:blip r:embed="rId3"/>
          <a:stretch>
            <a:fillRect/>
          </a:stretch>
        </p:blipFill>
        <p:spPr>
          <a:xfrm>
            <a:off x="5047130" y="1918853"/>
            <a:ext cx="6607519" cy="3020294"/>
          </a:xfrm>
          <a:prstGeom prst="rect">
            <a:avLst/>
          </a:prstGeom>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18</a:t>
            </a:fld>
            <a:endParaRPr lang="en-US"/>
          </a:p>
        </p:txBody>
      </p:sp>
    </p:spTree>
    <p:extLst>
      <p:ext uri="{BB962C8B-B14F-4D97-AF65-F5344CB8AC3E}">
        <p14:creationId xmlns:p14="http://schemas.microsoft.com/office/powerpoint/2010/main" val="2983668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Marital Status</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DDC2859A-6151-554A-BC79-19A4D9EE3DE3}"/>
              </a:ext>
            </a:extLst>
          </p:cNvPr>
          <p:cNvSpPr txBox="1"/>
          <p:nvPr/>
        </p:nvSpPr>
        <p:spPr>
          <a:xfrm>
            <a:off x="680956" y="1726033"/>
            <a:ext cx="4486356"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is asked about their marital status. The student selects the "Single (never married)" option. </a:t>
            </a:r>
            <a:endParaRPr lang="en-US">
              <a:latin typeface="Arial"/>
            </a:endParaRPr>
          </a:p>
        </p:txBody>
      </p:sp>
      <p:pic>
        <p:nvPicPr>
          <p:cNvPr id="8" name="Picture 7" descr="Screenshot of the first page of the “Personal Circumstances” section, which asks the student to select their marital status: “Single (never married),” “Married (not separated),” “Remarried,” “Separated,” “Divorced,” or “Widowed.”">
            <a:extLst>
              <a:ext uri="{FF2B5EF4-FFF2-40B4-BE49-F238E27FC236}">
                <a16:creationId xmlns:a16="http://schemas.microsoft.com/office/drawing/2014/main" id="{9E832812-190E-4F07-D1D5-04D988812127}"/>
              </a:ext>
            </a:extLst>
          </p:cNvPr>
          <p:cNvPicPr>
            <a:picLocks noChangeAspect="1"/>
          </p:cNvPicPr>
          <p:nvPr/>
        </p:nvPicPr>
        <p:blipFill>
          <a:blip r:embed="rId3"/>
          <a:stretch>
            <a:fillRect/>
          </a:stretch>
        </p:blipFill>
        <p:spPr>
          <a:xfrm>
            <a:off x="5254691" y="1726033"/>
            <a:ext cx="5881395" cy="4214583"/>
          </a:xfrm>
          <a:prstGeom prst="rect">
            <a:avLst/>
          </a:prstGeom>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19</a:t>
            </a:fld>
            <a:endParaRPr lang="en-US"/>
          </a:p>
        </p:txBody>
      </p:sp>
    </p:spTree>
    <p:extLst>
      <p:ext uri="{BB962C8B-B14F-4D97-AF65-F5344CB8AC3E}">
        <p14:creationId xmlns:p14="http://schemas.microsoft.com/office/powerpoint/2010/main" val="2845886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37230"/>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College or Career School Plans</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948FDD7F-AFEE-CA61-7555-AD8002018BCB}"/>
              </a:ext>
            </a:extLst>
          </p:cNvPr>
          <p:cNvSpPr txBox="1"/>
          <p:nvPr/>
        </p:nvSpPr>
        <p:spPr>
          <a:xfrm>
            <a:off x="681797" y="1718723"/>
            <a:ext cx="4499803" cy="25339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The student is asked about their college grade level for the 2025–26 school year and if they will have their first bachelor’s degree. The student selects that they will be a "First year (freshman)" and that they will not have their first bachelor’s degree. </a:t>
            </a:r>
            <a:endParaRPr lang="en-US">
              <a:latin typeface="Arial" panose="020B0604020202020204" pitchFamily="34" charset="0"/>
              <a:cs typeface="Arial" panose="020B0604020202020204" pitchFamily="34" charset="0"/>
            </a:endParaRPr>
          </a:p>
        </p:txBody>
      </p:sp>
      <p:pic>
        <p:nvPicPr>
          <p:cNvPr id="6" name="Picture 5" descr="Screenshot continuation of the “Student Personal Circumstances” section, which asks the student what college grade level they will be beginning in the 2025–26 school year. Below that, the student is asked if they will have their first bachelor’s degree when the school year begins.">
            <a:extLst>
              <a:ext uri="{FF2B5EF4-FFF2-40B4-BE49-F238E27FC236}">
                <a16:creationId xmlns:a16="http://schemas.microsoft.com/office/drawing/2014/main" id="{032C5E29-FAC3-D859-A596-32001FF74512}"/>
              </a:ext>
            </a:extLst>
          </p:cNvPr>
          <p:cNvPicPr>
            <a:picLocks noChangeAspect="1"/>
          </p:cNvPicPr>
          <p:nvPr/>
        </p:nvPicPr>
        <p:blipFill>
          <a:blip r:embed="rId3"/>
          <a:stretch>
            <a:fillRect/>
          </a:stretch>
        </p:blipFill>
        <p:spPr>
          <a:xfrm>
            <a:off x="5544940" y="1591043"/>
            <a:ext cx="5608806" cy="457239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20</a:t>
            </a:fld>
            <a:endParaRPr lang="en-US"/>
          </a:p>
        </p:txBody>
      </p:sp>
    </p:spTree>
    <p:extLst>
      <p:ext uri="{BB962C8B-B14F-4D97-AF65-F5344CB8AC3E}">
        <p14:creationId xmlns:p14="http://schemas.microsoft.com/office/powerpoint/2010/main" val="4126446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p:nvPr>
        </p:nvSpPr>
        <p:spPr>
          <a:xfrm>
            <a:off x="654904" y="540433"/>
            <a:ext cx="11199639"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Personal Circumstances (Continued)</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B53726E0-5C6E-1532-299D-65CCADD70E88}"/>
              </a:ext>
            </a:extLst>
          </p:cNvPr>
          <p:cNvSpPr txBox="1"/>
          <p:nvPr/>
        </p:nvSpPr>
        <p:spPr>
          <a:xfrm>
            <a:off x="681797" y="1725970"/>
            <a:ext cx="4504533" cy="12875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The student is asked if any of the listed personal circumstances apply to them. The student selects "None of these apply." </a:t>
            </a:r>
            <a:endParaRPr lang="en-US">
              <a:latin typeface="Arial" panose="020B0604020202020204" pitchFamily="34" charset="0"/>
              <a:cs typeface="Arial" panose="020B0604020202020204" pitchFamily="34" charset="0"/>
            </a:endParaRPr>
          </a:p>
        </p:txBody>
      </p:sp>
      <p:pic>
        <p:nvPicPr>
          <p:cNvPr id="6" name="Picture 5" descr="Screenshot continuation of the “Personal Circumstances” section, which lists a series of statements for the student to select all that apply. These statements include military status, having children or other dependents, and dependency status (orphan, ward of the state, foster care, emancipated minor, and/or under a guardianship).">
            <a:extLst>
              <a:ext uri="{FF2B5EF4-FFF2-40B4-BE49-F238E27FC236}">
                <a16:creationId xmlns:a16="http://schemas.microsoft.com/office/drawing/2014/main" id="{3773CA4E-9A4B-745A-1BA8-A2A2284D9B7A}"/>
              </a:ext>
            </a:extLst>
          </p:cNvPr>
          <p:cNvPicPr>
            <a:picLocks noChangeAspect="1"/>
          </p:cNvPicPr>
          <p:nvPr/>
        </p:nvPicPr>
        <p:blipFill>
          <a:blip r:embed="rId4"/>
          <a:stretch>
            <a:fillRect/>
          </a:stretch>
        </p:blipFill>
        <p:spPr>
          <a:xfrm>
            <a:off x="5830881" y="1725970"/>
            <a:ext cx="4567961" cy="440395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21</a:t>
            </a:fld>
            <a:endParaRPr lang="en-US"/>
          </a:p>
        </p:txBody>
      </p:sp>
    </p:spTree>
    <p:extLst>
      <p:ext uri="{BB962C8B-B14F-4D97-AF65-F5344CB8AC3E}">
        <p14:creationId xmlns:p14="http://schemas.microsoft.com/office/powerpoint/2010/main" val="1515389013"/>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Homelessness</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7C63A962-3FE5-F09E-5F60-239DD29A36B8}"/>
              </a:ext>
            </a:extLst>
          </p:cNvPr>
          <p:cNvSpPr txBox="1"/>
          <p:nvPr/>
        </p:nvSpPr>
        <p:spPr>
          <a:xfrm>
            <a:off x="681318" y="1714500"/>
            <a:ext cx="3452800"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is asked if they were homeless or at risk of being homeless. The student selects "No."</a:t>
            </a:r>
            <a:endParaRPr lang="en-US">
              <a:latin typeface="Arial"/>
            </a:endParaRPr>
          </a:p>
        </p:txBody>
      </p:sp>
      <p:pic>
        <p:nvPicPr>
          <p:cNvPr id="4" name="Picture 3" descr="Screenshot continuation of the “Personal Circumstances” section, which asks the student if they were unaccompanied and either homeless or self-supporting and at risk for homelessness on or after July 1, 2024.">
            <a:extLst>
              <a:ext uri="{FF2B5EF4-FFF2-40B4-BE49-F238E27FC236}">
                <a16:creationId xmlns:a16="http://schemas.microsoft.com/office/drawing/2014/main" id="{07977802-96A2-CFA8-E3CB-4446149D803A}"/>
              </a:ext>
            </a:extLst>
          </p:cNvPr>
          <p:cNvPicPr>
            <a:picLocks noChangeAspect="1"/>
          </p:cNvPicPr>
          <p:nvPr/>
        </p:nvPicPr>
        <p:blipFill>
          <a:blip r:embed="rId3"/>
          <a:stretch>
            <a:fillRect/>
          </a:stretch>
        </p:blipFill>
        <p:spPr>
          <a:xfrm>
            <a:off x="4366572" y="1714500"/>
            <a:ext cx="6998114" cy="290963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22</a:t>
            </a:fld>
            <a:endParaRPr lang="en-US"/>
          </a:p>
        </p:txBody>
      </p:sp>
    </p:spTree>
    <p:extLst>
      <p:ext uri="{BB962C8B-B14F-4D97-AF65-F5344CB8AC3E}">
        <p14:creationId xmlns:p14="http://schemas.microsoft.com/office/powerpoint/2010/main" val="1457245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Unusual Circumstances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21274AF-25DA-3423-B109-B04FE17C3957}"/>
              </a:ext>
            </a:extLst>
          </p:cNvPr>
          <p:cNvSpPr txBox="1"/>
          <p:nvPr/>
        </p:nvSpPr>
        <p:spPr>
          <a:xfrm>
            <a:off x="681797" y="1726033"/>
            <a:ext cx="4499803"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is asked if unusual circumstances prevent them from contacting their parent(s). The student selects "No."</a:t>
            </a:r>
            <a:endParaRPr lang="en-US">
              <a:latin typeface="Arial"/>
            </a:endParaRPr>
          </a:p>
        </p:txBody>
      </p:sp>
      <p:pic>
        <p:nvPicPr>
          <p:cNvPr id="4" name="Picture 3" descr="Screenshot continuation of the “Personal Circumstances” section, which asks the student if unusual circumstances prevent them from contacting their parents or if contacting the parents would pose a risk to the student. These circumstances include abusive home, being abandoned, refugee or asylee status, human trafficking, incarceration, and otherwise being unable to contact or locate their parent.">
            <a:extLst>
              <a:ext uri="{FF2B5EF4-FFF2-40B4-BE49-F238E27FC236}">
                <a16:creationId xmlns:a16="http://schemas.microsoft.com/office/drawing/2014/main" id="{B7BFE293-AFE6-5971-45A4-AE6372A2548E}"/>
              </a:ext>
            </a:extLst>
          </p:cNvPr>
          <p:cNvPicPr>
            <a:picLocks noChangeAspect="1"/>
          </p:cNvPicPr>
          <p:nvPr/>
        </p:nvPicPr>
        <p:blipFill>
          <a:blip r:embed="rId3"/>
          <a:stretch>
            <a:fillRect/>
          </a:stretch>
        </p:blipFill>
        <p:spPr>
          <a:xfrm>
            <a:off x="5181600" y="1726033"/>
            <a:ext cx="5793459" cy="438392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23</a:t>
            </a:fld>
            <a:endParaRPr lang="en-US"/>
          </a:p>
        </p:txBody>
      </p:sp>
    </p:spTree>
    <p:extLst>
      <p:ext uri="{BB962C8B-B14F-4D97-AF65-F5344CB8AC3E}">
        <p14:creationId xmlns:p14="http://schemas.microsoft.com/office/powerpoint/2010/main" val="657387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8351"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Dependency Status: Dependent Student</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9D20F23-A487-24A8-0260-AF5C7CDB59B1}"/>
              </a:ext>
            </a:extLst>
          </p:cNvPr>
          <p:cNvSpPr txBox="1"/>
          <p:nvPr/>
        </p:nvSpPr>
        <p:spPr>
          <a:xfrm>
            <a:off x="668350" y="1720243"/>
            <a:ext cx="4513249" cy="46115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Based on the answers provided by the student, they are considered a dependent student. The student is asked if they want a financial aid administrator to determine their eligibility for a Direct Unsubsidized Loan only. This is an option if the student’s parents are unwilling to provide information. The student selects "No,“ and if the student had selected “Yes,” a modal would appear to warn them about missing out on other potential federal student aid. </a:t>
            </a:r>
            <a:endParaRPr lang="en-US">
              <a:latin typeface="Arial" panose="020B0604020202020204" pitchFamily="34" charset="0"/>
              <a:cs typeface="Arial" panose="020B0604020202020204" pitchFamily="34" charset="0"/>
            </a:endParaRPr>
          </a:p>
        </p:txBody>
      </p:sp>
      <p:pic>
        <p:nvPicPr>
          <p:cNvPr id="4" name="Picture 3" descr="Screenshot that informs the student that, based on their answers in the previous section, they are determined to be a dependent student. Below that, the student is asked if they would like to apply for a Direct Unsubsidized Loan only.">
            <a:extLst>
              <a:ext uri="{FF2B5EF4-FFF2-40B4-BE49-F238E27FC236}">
                <a16:creationId xmlns:a16="http://schemas.microsoft.com/office/drawing/2014/main" id="{9F268907-D3FF-465A-D533-1DFD6D1B85D4}"/>
              </a:ext>
            </a:extLst>
          </p:cNvPr>
          <p:cNvPicPr>
            <a:picLocks noChangeAspect="1"/>
          </p:cNvPicPr>
          <p:nvPr/>
        </p:nvPicPr>
        <p:blipFill>
          <a:blip r:embed="rId3"/>
          <a:stretch>
            <a:fillRect/>
          </a:stretch>
        </p:blipFill>
        <p:spPr>
          <a:xfrm>
            <a:off x="5321529" y="1456453"/>
            <a:ext cx="6252442" cy="422055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24</a:t>
            </a:fld>
            <a:endParaRPr lang="en-US"/>
          </a:p>
        </p:txBody>
      </p:sp>
    </p:spTree>
    <p:extLst>
      <p:ext uri="{BB962C8B-B14F-4D97-AF65-F5344CB8AC3E}">
        <p14:creationId xmlns:p14="http://schemas.microsoft.com/office/powerpoint/2010/main" val="2429639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kumimoji="0" lang="en-US" altLang="en-US" sz="3600" b="1" i="0" u="none" strike="noStrike" kern="1200" cap="none" spc="0" normalizeH="0" baseline="0" noProof="0">
                <a:ln>
                  <a:noFill/>
                </a:ln>
                <a:effectLst/>
                <a:uLnTx/>
                <a:uFillTx/>
                <a:latin typeface="Oswald"/>
                <a:ea typeface="+mn-ea"/>
                <a:cs typeface="+mn-cs"/>
              </a:rPr>
              <a:t>Dependent Student: Tell </a:t>
            </a:r>
            <a:r>
              <a:rPr lang="en-US" altLang="en-US" sz="3600" cap="none" spc="0">
                <a:latin typeface="Oswald"/>
              </a:rPr>
              <a:t>Us About Your Parents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B6BA9885-232D-E407-9BEF-B514C5E3332B}"/>
              </a:ext>
            </a:extLst>
          </p:cNvPr>
          <p:cNvSpPr txBox="1"/>
          <p:nvPr/>
        </p:nvSpPr>
        <p:spPr>
          <a:xfrm>
            <a:off x="681798" y="1722648"/>
            <a:ext cx="4499802" cy="37804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As the student is considered dependent, they are asked to provide information about their parents.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considers their “parent" to be their legal (biological or adoptive) parent. The student is asked if their parents are married. The student selects "Yes" and is instructed to provide information about both their parents on the FAFSA form. </a:t>
            </a:r>
            <a:endParaRPr lang="en-US">
              <a:latin typeface="Arial" panose="020B0604020202020204" pitchFamily="34" charset="0"/>
              <a:cs typeface="Arial" panose="020B0604020202020204" pitchFamily="34" charset="0"/>
            </a:endParaRPr>
          </a:p>
        </p:txBody>
      </p:sp>
      <p:pic>
        <p:nvPicPr>
          <p:cNvPr id="4" name="Picture 3" descr="Screenshot continuation of the “Personal Circumstances” section, which asks the student if their parents are married. Below that, the student is reminded that they are required to provide information for both their parents and that they can invite their parents to the form to complete the required sections.">
            <a:extLst>
              <a:ext uri="{FF2B5EF4-FFF2-40B4-BE49-F238E27FC236}">
                <a16:creationId xmlns:a16="http://schemas.microsoft.com/office/drawing/2014/main" id="{D4E06D5E-ED4D-1D76-DDF2-769E6B7BB4E7}"/>
              </a:ext>
            </a:extLst>
          </p:cNvPr>
          <p:cNvPicPr>
            <a:picLocks noChangeAspect="1"/>
          </p:cNvPicPr>
          <p:nvPr/>
        </p:nvPicPr>
        <p:blipFill>
          <a:blip r:embed="rId3"/>
          <a:stretch>
            <a:fillRect/>
          </a:stretch>
        </p:blipFill>
        <p:spPr>
          <a:xfrm>
            <a:off x="5560213" y="1815829"/>
            <a:ext cx="5884076" cy="384986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25</a:t>
            </a:fld>
            <a:endParaRPr lang="en-US"/>
          </a:p>
        </p:txBody>
      </p:sp>
    </p:spTree>
    <p:extLst>
      <p:ext uri="{BB962C8B-B14F-4D97-AF65-F5344CB8AC3E}">
        <p14:creationId xmlns:p14="http://schemas.microsoft.com/office/powerpoint/2010/main" val="3709909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37230"/>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Invites Parents to FAFSA</a:t>
            </a:r>
            <a:r>
              <a:rPr lang="en-US" altLang="en-US" sz="3600" cap="none" spc="0" baseline="30000">
                <a:latin typeface="Oswald"/>
              </a:rPr>
              <a:t>®</a:t>
            </a:r>
            <a:r>
              <a:rPr lang="en-US" altLang="en-US" sz="3600" cap="none" spc="0">
                <a:latin typeface="Oswald"/>
              </a:rPr>
              <a:t> Form</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B0C55035-1E35-3CE3-6E53-D8FD73615DBE}"/>
              </a:ext>
            </a:extLst>
          </p:cNvPr>
          <p:cNvSpPr txBox="1"/>
          <p:nvPr/>
        </p:nvSpPr>
        <p:spPr>
          <a:xfrm>
            <a:off x="676471" y="1525014"/>
            <a:ext cx="10030408" cy="8719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The student is asked to enter personal information about their parents in order to send them an invite to their FAFSA</a:t>
            </a:r>
            <a:r>
              <a:rPr lang="en-US" baseline="30000">
                <a:latin typeface="Arial" panose="020B0604020202020204" pitchFamily="34" charset="0"/>
                <a:ea typeface="Calibri"/>
                <a:cs typeface="Arial" panose="020B0604020202020204" pitchFamily="34" charset="0"/>
              </a:rPr>
              <a:t>®</a:t>
            </a:r>
            <a:r>
              <a:rPr lang="en-US">
                <a:latin typeface="Arial" panose="020B0604020202020204" pitchFamily="34" charset="0"/>
                <a:ea typeface="Calibri"/>
                <a:cs typeface="Arial" panose="020B0604020202020204" pitchFamily="34" charset="0"/>
              </a:rPr>
              <a:t> form. In this scenario, the student invites one parent. </a:t>
            </a:r>
            <a:endParaRPr lang="en-US">
              <a:latin typeface="Arial" panose="020B0604020202020204" pitchFamily="34" charset="0"/>
              <a:cs typeface="Arial" panose="020B0604020202020204" pitchFamily="34" charset="0"/>
            </a:endParaRPr>
          </a:p>
        </p:txBody>
      </p:sp>
      <p:pic>
        <p:nvPicPr>
          <p:cNvPr id="7" name="Picture 6" descr="Screenshot continuation of the “Personal Circumstances” section, which instructs the student to invite their parents to the FAFSA form to provide their information. There are text boxes to enter the name for the parent and the parent’s spouse or partner.">
            <a:extLst>
              <a:ext uri="{FF2B5EF4-FFF2-40B4-BE49-F238E27FC236}">
                <a16:creationId xmlns:a16="http://schemas.microsoft.com/office/drawing/2014/main" id="{7093D4F7-F43B-9529-7F60-92DA669BDB04}"/>
              </a:ext>
            </a:extLst>
          </p:cNvPr>
          <p:cNvPicPr>
            <a:picLocks noChangeAspect="1"/>
          </p:cNvPicPr>
          <p:nvPr/>
        </p:nvPicPr>
        <p:blipFill>
          <a:blip r:embed="rId3"/>
          <a:stretch>
            <a:fillRect/>
          </a:stretch>
        </p:blipFill>
        <p:spPr>
          <a:xfrm>
            <a:off x="1228493" y="2589248"/>
            <a:ext cx="4607162" cy="4031267"/>
          </a:xfrm>
          <a:prstGeom prst="rect">
            <a:avLst/>
          </a:prstGeom>
          <a:ln>
            <a:solidFill>
              <a:schemeClr val="tx1"/>
            </a:solidFill>
          </a:ln>
        </p:spPr>
      </p:pic>
      <p:pic>
        <p:nvPicPr>
          <p:cNvPr id="10" name="Picture 9" descr="Screenshot continuation of the “Personal Circumstances” section, which instructs the student to invite their parents to the FAFSA form to provide their information. Text boxes request the parent's and parent’s spouse or partner’s date of birth, Social Security numbers, and email addresses. Below, there is a button for the student to “Send Invite.”">
            <a:extLst>
              <a:ext uri="{FF2B5EF4-FFF2-40B4-BE49-F238E27FC236}">
                <a16:creationId xmlns:a16="http://schemas.microsoft.com/office/drawing/2014/main" id="{28401DEF-1E26-C773-A00D-4B4E2EC61776}"/>
              </a:ext>
            </a:extLst>
          </p:cNvPr>
          <p:cNvPicPr>
            <a:picLocks noChangeAspect="1"/>
          </p:cNvPicPr>
          <p:nvPr/>
        </p:nvPicPr>
        <p:blipFill>
          <a:blip r:embed="rId4"/>
          <a:stretch>
            <a:fillRect/>
          </a:stretch>
        </p:blipFill>
        <p:spPr>
          <a:xfrm>
            <a:off x="6172200" y="2589248"/>
            <a:ext cx="5088316" cy="403126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26</a:t>
            </a:fld>
            <a:endParaRPr lang="en-US"/>
          </a:p>
        </p:txBody>
      </p:sp>
    </p:spTree>
    <p:extLst>
      <p:ext uri="{BB962C8B-B14F-4D97-AF65-F5344CB8AC3E}">
        <p14:creationId xmlns:p14="http://schemas.microsoft.com/office/powerpoint/2010/main" val="896314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Dependent Student Demographics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C534E36E-2647-777D-7400-0681DBD02B05}"/>
              </a:ext>
            </a:extLst>
          </p:cNvPr>
          <p:cNvSpPr txBox="1"/>
          <p:nvPr/>
        </p:nvSpPr>
        <p:spPr>
          <a:xfrm>
            <a:off x="681318" y="1719259"/>
            <a:ext cx="3929319"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This is the first page within the "Student Demographics" section. It provides an overview of the section. </a:t>
            </a:r>
            <a:endParaRPr lang="en-US">
              <a:latin typeface="Arial"/>
            </a:endParaRPr>
          </a:p>
        </p:txBody>
      </p:sp>
      <p:pic>
        <p:nvPicPr>
          <p:cNvPr id="6" name="Picture 5" descr="Screenshot of the introduction to the “Student Demographics” section, which informs the student that the next series of pages will ask about their background and the education levels of their parent(s) and that the information provided may help determine how much federal student aid the student is eligible to receive.">
            <a:extLst>
              <a:ext uri="{FF2B5EF4-FFF2-40B4-BE49-F238E27FC236}">
                <a16:creationId xmlns:a16="http://schemas.microsoft.com/office/drawing/2014/main" id="{2CFE1269-B227-683A-FB5D-2ED09E381BDA}"/>
              </a:ext>
            </a:extLst>
          </p:cNvPr>
          <p:cNvPicPr>
            <a:picLocks noChangeAspect="1"/>
          </p:cNvPicPr>
          <p:nvPr/>
        </p:nvPicPr>
        <p:blipFill>
          <a:blip r:embed="rId3"/>
          <a:stretch>
            <a:fillRect/>
          </a:stretch>
        </p:blipFill>
        <p:spPr>
          <a:xfrm>
            <a:off x="4857845" y="1719259"/>
            <a:ext cx="6652837" cy="291109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27</a:t>
            </a:fld>
            <a:endParaRPr lang="en-US"/>
          </a:p>
        </p:txBody>
      </p:sp>
    </p:spTree>
    <p:extLst>
      <p:ext uri="{BB962C8B-B14F-4D97-AF65-F5344CB8AC3E}">
        <p14:creationId xmlns:p14="http://schemas.microsoft.com/office/powerpoint/2010/main" val="3871284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Demographic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96919F7-2932-AC38-7570-E670EF5A2944}"/>
              </a:ext>
            </a:extLst>
          </p:cNvPr>
          <p:cNvSpPr txBox="1"/>
          <p:nvPr/>
        </p:nvSpPr>
        <p:spPr>
          <a:xfrm>
            <a:off x="681798" y="1728549"/>
            <a:ext cx="4499802" cy="12875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The student is asked about their gender identity. The student selects “Prefer not to answer.”</a:t>
            </a:r>
            <a:endParaRPr lang="en-US">
              <a:latin typeface="Arial" panose="020B0604020202020204" pitchFamily="34" charset="0"/>
              <a:cs typeface="Arial" panose="020B0604020202020204" pitchFamily="34" charset="0"/>
            </a:endParaRPr>
          </a:p>
        </p:txBody>
      </p:sp>
      <p:pic>
        <p:nvPicPr>
          <p:cNvPr id="4" name="Picture 3" descr="Screenshot of the first page of the “Student Demographics” section. The student is informed the questions are for research purposes only and will not affect federal student aid eligibility. Below that, the student is asked to select their gender identity from the list of “Male,” “Female,” “Nonbinary,” and “Prefer not to answer.”">
            <a:extLst>
              <a:ext uri="{FF2B5EF4-FFF2-40B4-BE49-F238E27FC236}">
                <a16:creationId xmlns:a16="http://schemas.microsoft.com/office/drawing/2014/main" id="{4D638808-FEDC-96E3-F862-0BEC54FF539E}"/>
              </a:ext>
            </a:extLst>
          </p:cNvPr>
          <p:cNvPicPr>
            <a:picLocks noChangeAspect="1"/>
          </p:cNvPicPr>
          <p:nvPr/>
        </p:nvPicPr>
        <p:blipFill>
          <a:blip r:embed="rId3"/>
          <a:stretch>
            <a:fillRect/>
          </a:stretch>
        </p:blipFill>
        <p:spPr>
          <a:xfrm>
            <a:off x="5181600" y="1550709"/>
            <a:ext cx="5650555" cy="440892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28</a:t>
            </a:fld>
            <a:endParaRPr lang="en-US"/>
          </a:p>
        </p:txBody>
      </p:sp>
    </p:spTree>
    <p:extLst>
      <p:ext uri="{BB962C8B-B14F-4D97-AF65-F5344CB8AC3E}">
        <p14:creationId xmlns:p14="http://schemas.microsoft.com/office/powerpoint/2010/main" val="33585662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Race and Ethnicity</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91294811-A450-7558-1E58-89F7AFF854B1}"/>
              </a:ext>
            </a:extLst>
          </p:cNvPr>
          <p:cNvSpPr txBox="1"/>
          <p:nvPr/>
        </p:nvSpPr>
        <p:spPr>
          <a:xfrm>
            <a:off x="681798" y="1719646"/>
            <a:ext cx="4616343"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is asked if they are of Hispanic, Latino, or Spanish origin. The student selects the checkboxes that apply to them. </a:t>
            </a:r>
            <a:endParaRPr lang="en-US">
              <a:latin typeface="Arial"/>
            </a:endParaRPr>
          </a:p>
        </p:txBody>
      </p:sp>
      <p:pic>
        <p:nvPicPr>
          <p:cNvPr id="4" name="Picture 3" descr="Screenshot continuation of the “Student Demographics” section. The student is informed the questions are for research purposes only and will not affect federal student aid eligibility. Below that, the student is asked to select whether they are of Hispanic, Latino, or Spanish origin by choosing from “No, not of Hispanic, Latino, or Spanish origin;” “Yes, Mexican, Mexican American, or Chicano;” “Yes, Puerto Rican;” “Yes, Cuban;” “Yes, another Hispanic, Latino, or Spanish origin;” and &quot;Prefer not to answer.&quot;">
            <a:extLst>
              <a:ext uri="{FF2B5EF4-FFF2-40B4-BE49-F238E27FC236}">
                <a16:creationId xmlns:a16="http://schemas.microsoft.com/office/drawing/2014/main" id="{4935B7ED-6288-C3BF-D267-4F7E04A58490}"/>
              </a:ext>
            </a:extLst>
          </p:cNvPr>
          <p:cNvPicPr>
            <a:picLocks noChangeAspect="1"/>
          </p:cNvPicPr>
          <p:nvPr/>
        </p:nvPicPr>
        <p:blipFill>
          <a:blip r:embed="rId3"/>
          <a:stretch>
            <a:fillRect/>
          </a:stretch>
        </p:blipFill>
        <p:spPr>
          <a:xfrm>
            <a:off x="5613979" y="1422536"/>
            <a:ext cx="5424136" cy="460642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29</a:t>
            </a:fld>
            <a:endParaRPr lang="en-US"/>
          </a:p>
        </p:txBody>
      </p:sp>
    </p:spTree>
    <p:extLst>
      <p:ext uri="{BB962C8B-B14F-4D97-AF65-F5344CB8AC3E}">
        <p14:creationId xmlns:p14="http://schemas.microsoft.com/office/powerpoint/2010/main" val="2781717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547"/>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Race and Ethnicity (Continued)</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490B82CE-6CCF-A030-AA7D-3FD42EC6D297}"/>
              </a:ext>
            </a:extLst>
          </p:cNvPr>
          <p:cNvSpPr txBox="1"/>
          <p:nvPr/>
        </p:nvSpPr>
        <p:spPr>
          <a:xfrm>
            <a:off x="681798" y="1719646"/>
            <a:ext cx="4616343"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This is a continuation of the student race and ethnicity page. The student is asked to identify their race. The student selects the checkboxes that apply to them. </a:t>
            </a:r>
            <a:endParaRPr lang="en-US">
              <a:latin typeface="Arial"/>
            </a:endParaRPr>
          </a:p>
        </p:txBody>
      </p:sp>
      <p:pic>
        <p:nvPicPr>
          <p:cNvPr id="4" name="Picture 3" descr="Screenshot continuation of the Student Demographics section, which asks the student to select their race: “White,” “Black or African American,” “Asian,” “American Indian or Alaska Native,” “Native Hawaiian or other Pacific Islander,” or “prefer not to answer.”  A secondary drop-down of options is displayed after the student selects their response.">
            <a:extLst>
              <a:ext uri="{FF2B5EF4-FFF2-40B4-BE49-F238E27FC236}">
                <a16:creationId xmlns:a16="http://schemas.microsoft.com/office/drawing/2014/main" id="{0A49DC69-50A3-DA7D-29D5-B32A4DDA2800}"/>
              </a:ext>
            </a:extLst>
          </p:cNvPr>
          <p:cNvPicPr>
            <a:picLocks noChangeAspect="1"/>
          </p:cNvPicPr>
          <p:nvPr/>
        </p:nvPicPr>
        <p:blipFill>
          <a:blip r:embed="rId3"/>
          <a:stretch>
            <a:fillRect/>
          </a:stretch>
        </p:blipFill>
        <p:spPr>
          <a:xfrm>
            <a:off x="5751445" y="1582134"/>
            <a:ext cx="4008781" cy="459353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30</a:t>
            </a:fld>
            <a:endParaRPr lang="en-US"/>
          </a:p>
        </p:txBody>
      </p:sp>
    </p:spTree>
    <p:extLst>
      <p:ext uri="{BB962C8B-B14F-4D97-AF65-F5344CB8AC3E}">
        <p14:creationId xmlns:p14="http://schemas.microsoft.com/office/powerpoint/2010/main" val="2096435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Citizenship Status </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19B8BC54-7CBF-3B76-CD1D-929F09856D16}"/>
              </a:ext>
            </a:extLst>
          </p:cNvPr>
          <p:cNvSpPr txBox="1"/>
          <p:nvPr/>
        </p:nvSpPr>
        <p:spPr>
          <a:xfrm>
            <a:off x="662464" y="1732778"/>
            <a:ext cx="4419120"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is asked about their citizenship status. The student selects the "U.S. citizen or national" option. </a:t>
            </a:r>
            <a:endParaRPr lang="en-US">
              <a:latin typeface="Arial"/>
            </a:endParaRPr>
          </a:p>
        </p:txBody>
      </p:sp>
      <p:pic>
        <p:nvPicPr>
          <p:cNvPr id="6" name="Picture 5" descr="Screenshot continuation of the “Student Demographics” section, which asks the student to select the correct citizenship status: “U.S. citizen or national,” “Eligible noncitizen,” or “Neither U.S. citizen nor eligible noncitizen.”">
            <a:extLst>
              <a:ext uri="{FF2B5EF4-FFF2-40B4-BE49-F238E27FC236}">
                <a16:creationId xmlns:a16="http://schemas.microsoft.com/office/drawing/2014/main" id="{C6A8D07A-A037-A4C5-3C93-5741A43DC323}"/>
              </a:ext>
            </a:extLst>
          </p:cNvPr>
          <p:cNvPicPr>
            <a:picLocks noChangeAspect="1"/>
          </p:cNvPicPr>
          <p:nvPr/>
        </p:nvPicPr>
        <p:blipFill>
          <a:blip r:embed="rId3"/>
          <a:stretch>
            <a:fillRect/>
          </a:stretch>
        </p:blipFill>
        <p:spPr>
          <a:xfrm>
            <a:off x="5304961" y="1732778"/>
            <a:ext cx="6139328" cy="309737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31</a:t>
            </a:fld>
            <a:endParaRPr lang="en-US"/>
          </a:p>
        </p:txBody>
      </p:sp>
    </p:spTree>
    <p:extLst>
      <p:ext uri="{BB962C8B-B14F-4D97-AF65-F5344CB8AC3E}">
        <p14:creationId xmlns:p14="http://schemas.microsoft.com/office/powerpoint/2010/main" val="16566605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Education Status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B0BC0711-5775-3BCC-25C2-897610E27D89}"/>
              </a:ext>
            </a:extLst>
          </p:cNvPr>
          <p:cNvSpPr txBox="1"/>
          <p:nvPr/>
        </p:nvSpPr>
        <p:spPr>
          <a:xfrm>
            <a:off x="681798" y="1725970"/>
            <a:ext cx="4499802"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cs typeface="Calibri"/>
              </a:rPr>
              <a:t>The student is asked about their parents’ education status. The student selects the "Neither parent attended college" option. </a:t>
            </a:r>
            <a:endParaRPr lang="en-US">
              <a:latin typeface="Arial"/>
            </a:endParaRPr>
          </a:p>
        </p:txBody>
      </p:sp>
      <p:pic>
        <p:nvPicPr>
          <p:cNvPr id="6" name="Picture 5" descr="Screenshot continuation of the “Student Demographics” section, which asks the student if either of their parents attended college. The student can select “Neither parent attended college,” “One or both parents attended college, but neither parent completed college,” “One or both parents completed college,” or “Don’t know.”">
            <a:extLst>
              <a:ext uri="{FF2B5EF4-FFF2-40B4-BE49-F238E27FC236}">
                <a16:creationId xmlns:a16="http://schemas.microsoft.com/office/drawing/2014/main" id="{29FFDA35-B3E6-047E-7E99-6E672ABDA81D}"/>
              </a:ext>
            </a:extLst>
          </p:cNvPr>
          <p:cNvPicPr>
            <a:picLocks noChangeAspect="1"/>
          </p:cNvPicPr>
          <p:nvPr/>
        </p:nvPicPr>
        <p:blipFill>
          <a:blip r:embed="rId3"/>
          <a:stretch>
            <a:fillRect/>
          </a:stretch>
        </p:blipFill>
        <p:spPr>
          <a:xfrm>
            <a:off x="5559005" y="1725970"/>
            <a:ext cx="6088710" cy="391678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32</a:t>
            </a:fld>
            <a:endParaRPr lang="en-US"/>
          </a:p>
        </p:txBody>
      </p:sp>
    </p:spTree>
    <p:extLst>
      <p:ext uri="{BB962C8B-B14F-4D97-AF65-F5344CB8AC3E}">
        <p14:creationId xmlns:p14="http://schemas.microsoft.com/office/powerpoint/2010/main" val="1041725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Killed in Line of Duty</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1AC07E20-7179-C17C-9E91-90F9F52CB004}"/>
              </a:ext>
            </a:extLst>
          </p:cNvPr>
          <p:cNvSpPr txBox="1"/>
          <p:nvPr/>
        </p:nvSpPr>
        <p:spPr>
          <a:xfrm>
            <a:off x="681798" y="1718651"/>
            <a:ext cx="3853626"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is asked if their parent was killed in the line of duty. The student selects the "No" option. </a:t>
            </a:r>
            <a:endParaRPr lang="en-US">
              <a:latin typeface="Arial"/>
            </a:endParaRPr>
          </a:p>
        </p:txBody>
      </p:sp>
      <p:pic>
        <p:nvPicPr>
          <p:cNvPr id="4" name="Picture 3" descr="Screenshot continuation of the “Student Demographics” section, which asks the student if their parent or guardian was killed in the line of duty.">
            <a:extLst>
              <a:ext uri="{FF2B5EF4-FFF2-40B4-BE49-F238E27FC236}">
                <a16:creationId xmlns:a16="http://schemas.microsoft.com/office/drawing/2014/main" id="{CB384622-316C-9B48-36AC-D30967BD037C}"/>
              </a:ext>
            </a:extLst>
          </p:cNvPr>
          <p:cNvPicPr>
            <a:picLocks noChangeAspect="1"/>
          </p:cNvPicPr>
          <p:nvPr/>
        </p:nvPicPr>
        <p:blipFill>
          <a:blip r:embed="rId3"/>
          <a:stretch>
            <a:fillRect/>
          </a:stretch>
        </p:blipFill>
        <p:spPr>
          <a:xfrm>
            <a:off x="4718617" y="1720918"/>
            <a:ext cx="6569869" cy="302979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33</a:t>
            </a:fld>
            <a:endParaRPr lang="en-US"/>
          </a:p>
        </p:txBody>
      </p:sp>
    </p:spTree>
    <p:extLst>
      <p:ext uri="{BB962C8B-B14F-4D97-AF65-F5344CB8AC3E}">
        <p14:creationId xmlns:p14="http://schemas.microsoft.com/office/powerpoint/2010/main" val="41863408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811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High School Completion Status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33D0DA8C-140F-DFFC-E554-AFF9BB2E9618}"/>
              </a:ext>
            </a:extLst>
          </p:cNvPr>
          <p:cNvSpPr txBox="1"/>
          <p:nvPr/>
        </p:nvSpPr>
        <p:spPr>
          <a:xfrm>
            <a:off x="681798" y="1718839"/>
            <a:ext cx="4358288" cy="21184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is asked about what their high school completion status will be when they start the 2025–26 school year. The student selects the "High school diploma" option. </a:t>
            </a:r>
            <a:endParaRPr lang="en-US">
              <a:latin typeface="Arial"/>
            </a:endParaRPr>
          </a:p>
        </p:txBody>
      </p:sp>
      <p:pic>
        <p:nvPicPr>
          <p:cNvPr id="4" name="Picture 3" descr="Screenshot continuation of the “Student Demographics” section, which asks the student to select what their high school completion status will be for the 2025–26 school year: “High school diploma,” “State-recognized high school equivalent (e.g., a General Educational Development certificate),” “Homeschooled,” or “None of the above.”">
            <a:extLst>
              <a:ext uri="{FF2B5EF4-FFF2-40B4-BE49-F238E27FC236}">
                <a16:creationId xmlns:a16="http://schemas.microsoft.com/office/drawing/2014/main" id="{79D635EE-2947-CAC4-C4FA-267B07F8C571}"/>
              </a:ext>
            </a:extLst>
          </p:cNvPr>
          <p:cNvPicPr>
            <a:picLocks noChangeAspect="1"/>
          </p:cNvPicPr>
          <p:nvPr/>
        </p:nvPicPr>
        <p:blipFill>
          <a:blip r:embed="rId3"/>
          <a:stretch>
            <a:fillRect/>
          </a:stretch>
        </p:blipFill>
        <p:spPr>
          <a:xfrm>
            <a:off x="5463746" y="1718839"/>
            <a:ext cx="5813854" cy="353491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34</a:t>
            </a:fld>
            <a:endParaRPr lang="en-US"/>
          </a:p>
        </p:txBody>
      </p:sp>
    </p:spTree>
    <p:extLst>
      <p:ext uri="{BB962C8B-B14F-4D97-AF65-F5344CB8AC3E}">
        <p14:creationId xmlns:p14="http://schemas.microsoft.com/office/powerpoint/2010/main" val="34189559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High School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361D8198-D3B5-9BEF-B67B-D2722D3562E6}"/>
              </a:ext>
            </a:extLst>
          </p:cNvPr>
          <p:cNvSpPr txBox="1"/>
          <p:nvPr/>
        </p:nvSpPr>
        <p:spPr>
          <a:xfrm>
            <a:off x="643762" y="1730886"/>
            <a:ext cx="11263214" cy="8719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cs typeface="Calibri"/>
              </a:rPr>
              <a:t>The student is asked which high school they did or will graduate from. The student enters their high school’s state and city. After selecting "Search," they select the correct high school from the search results. </a:t>
            </a:r>
            <a:endParaRPr lang="en-US">
              <a:latin typeface="Arial"/>
            </a:endParaRPr>
          </a:p>
        </p:txBody>
      </p:sp>
      <p:pic>
        <p:nvPicPr>
          <p:cNvPr id="6" name="Picture 5" descr="Screenshot continuation of the “Student Demographics” section. There are text boxes for the student to search for their high school by selecting the location and entering the name of their school.">
            <a:extLst>
              <a:ext uri="{FF2B5EF4-FFF2-40B4-BE49-F238E27FC236}">
                <a16:creationId xmlns:a16="http://schemas.microsoft.com/office/drawing/2014/main" id="{31FD17FF-AFEE-9153-989A-5EC61C5C4C28}"/>
              </a:ext>
            </a:extLst>
          </p:cNvPr>
          <p:cNvPicPr>
            <a:picLocks noChangeAspect="1"/>
          </p:cNvPicPr>
          <p:nvPr/>
        </p:nvPicPr>
        <p:blipFill>
          <a:blip r:embed="rId3"/>
          <a:stretch>
            <a:fillRect/>
          </a:stretch>
        </p:blipFill>
        <p:spPr>
          <a:xfrm>
            <a:off x="740491" y="2877289"/>
            <a:ext cx="4936917" cy="3144804"/>
          </a:xfrm>
          <a:prstGeom prst="rect">
            <a:avLst/>
          </a:prstGeom>
          <a:ln>
            <a:solidFill>
              <a:schemeClr val="tx1"/>
            </a:solidFill>
          </a:ln>
        </p:spPr>
      </p:pic>
      <p:pic>
        <p:nvPicPr>
          <p:cNvPr id="10" name="Picture 9" descr="Screenshot continuation of the high school selection section, which displays the search results from the information the student entered. The student is instructed to select the correct school.">
            <a:extLst>
              <a:ext uri="{FF2B5EF4-FFF2-40B4-BE49-F238E27FC236}">
                <a16:creationId xmlns:a16="http://schemas.microsoft.com/office/drawing/2014/main" id="{CAF6C50B-A638-60A0-6477-01E0455BFC93}"/>
              </a:ext>
            </a:extLst>
          </p:cNvPr>
          <p:cNvPicPr>
            <a:picLocks noChangeAspect="1"/>
          </p:cNvPicPr>
          <p:nvPr/>
        </p:nvPicPr>
        <p:blipFill>
          <a:blip r:embed="rId4"/>
          <a:stretch>
            <a:fillRect/>
          </a:stretch>
        </p:blipFill>
        <p:spPr>
          <a:xfrm>
            <a:off x="5954748" y="2877289"/>
            <a:ext cx="4936917" cy="314480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35</a:t>
            </a:fld>
            <a:endParaRPr lang="en-US"/>
          </a:p>
        </p:txBody>
      </p:sp>
    </p:spTree>
    <p:extLst>
      <p:ext uri="{BB962C8B-B14F-4D97-AF65-F5344CB8AC3E}">
        <p14:creationId xmlns:p14="http://schemas.microsoft.com/office/powerpoint/2010/main" val="25715400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Confirms High School</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68EAB8F-1C34-3680-0964-FFE0C060E3EA}"/>
              </a:ext>
            </a:extLst>
          </p:cNvPr>
          <p:cNvSpPr txBox="1"/>
          <p:nvPr/>
        </p:nvSpPr>
        <p:spPr>
          <a:xfrm>
            <a:off x="668350" y="1726654"/>
            <a:ext cx="4513249" cy="29494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has the option to edit the high school information presented on this page by selecting "Edit," which will return them to the high school information page. The student confirms their high school information and selects "Continue" to proceed to the next section. </a:t>
            </a:r>
            <a:endParaRPr lang="en-US">
              <a:latin typeface="Arial"/>
            </a:endParaRPr>
          </a:p>
        </p:txBody>
      </p:sp>
      <p:pic>
        <p:nvPicPr>
          <p:cNvPr id="6" name="Picture 5" descr="Screenshot continuation of the high school selection section, which shows the high school that the student selected. The student is instructed to verify the school is correct by selecting “Continue.”">
            <a:extLst>
              <a:ext uri="{FF2B5EF4-FFF2-40B4-BE49-F238E27FC236}">
                <a16:creationId xmlns:a16="http://schemas.microsoft.com/office/drawing/2014/main" id="{599D6E81-7A00-7CE4-B615-7B21A20794BE}"/>
              </a:ext>
            </a:extLst>
          </p:cNvPr>
          <p:cNvPicPr>
            <a:picLocks noChangeAspect="1"/>
          </p:cNvPicPr>
          <p:nvPr/>
        </p:nvPicPr>
        <p:blipFill>
          <a:blip r:embed="rId3"/>
          <a:stretch>
            <a:fillRect/>
          </a:stretch>
        </p:blipFill>
        <p:spPr>
          <a:xfrm>
            <a:off x="5397728" y="1726654"/>
            <a:ext cx="6069120" cy="337707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36</a:t>
            </a:fld>
            <a:endParaRPr lang="en-US"/>
          </a:p>
        </p:txBody>
      </p:sp>
    </p:spTree>
    <p:extLst>
      <p:ext uri="{BB962C8B-B14F-4D97-AF65-F5344CB8AC3E}">
        <p14:creationId xmlns:p14="http://schemas.microsoft.com/office/powerpoint/2010/main" val="2755873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Dependent Student Financials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54C5D20D-F21A-62E6-7836-05BD2A83B3DD}"/>
              </a:ext>
            </a:extLst>
          </p:cNvPr>
          <p:cNvSpPr txBox="1"/>
          <p:nvPr/>
        </p:nvSpPr>
        <p:spPr>
          <a:xfrm>
            <a:off x="668351" y="1738058"/>
            <a:ext cx="4513249" cy="21184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This is the first page within the "Student Financials" section. It provides an overview of the section. The student can select the hyperlink if they want to learn about special financial circumstances. </a:t>
            </a:r>
            <a:endParaRPr lang="en-US">
              <a:latin typeface="Arial"/>
            </a:endParaRPr>
          </a:p>
        </p:txBody>
      </p:sp>
      <p:pic>
        <p:nvPicPr>
          <p:cNvPr id="4" name="Picture 3" descr="Screenshot of the introduction to the “Student Financials” section, which informs the student that the next series of pages will help determine their ability to pay for school. The student has the option to select a hyperlink to learn more about steps they should take if they have special financial circumstances.">
            <a:extLst>
              <a:ext uri="{FF2B5EF4-FFF2-40B4-BE49-F238E27FC236}">
                <a16:creationId xmlns:a16="http://schemas.microsoft.com/office/drawing/2014/main" id="{1CEE34F6-84FB-C4BA-C7A8-39C65B9EBAFE}"/>
              </a:ext>
            </a:extLst>
          </p:cNvPr>
          <p:cNvPicPr>
            <a:picLocks noChangeAspect="1"/>
          </p:cNvPicPr>
          <p:nvPr/>
        </p:nvPicPr>
        <p:blipFill>
          <a:blip r:embed="rId3"/>
          <a:stretch>
            <a:fillRect/>
          </a:stretch>
        </p:blipFill>
        <p:spPr>
          <a:xfrm>
            <a:off x="5438419" y="1738058"/>
            <a:ext cx="6080908" cy="246083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37</a:t>
            </a:fld>
            <a:endParaRPr lang="en-US"/>
          </a:p>
        </p:txBody>
      </p:sp>
    </p:spTree>
    <p:extLst>
      <p:ext uri="{BB962C8B-B14F-4D97-AF65-F5344CB8AC3E}">
        <p14:creationId xmlns:p14="http://schemas.microsoft.com/office/powerpoint/2010/main" val="767290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5578E-474E-527F-743D-7E36572A7D19}"/>
              </a:ext>
            </a:extLst>
          </p:cNvPr>
          <p:cNvSpPr>
            <a:spLocks noGrp="1"/>
          </p:cNvSpPr>
          <p:nvPr>
            <p:ph type="title"/>
          </p:nvPr>
        </p:nvSpPr>
        <p:spPr/>
        <p:txBody>
          <a:bodyPr/>
          <a:lstStyle/>
          <a:p>
            <a:r>
              <a:rPr lang="en-US" altLang="en-US" sz="4000" cap="none" spc="0" dirty="0">
                <a:latin typeface="Oswald"/>
              </a:rPr>
              <a:t>Dependent Student Tax Filing Status</a:t>
            </a:r>
            <a:endParaRPr lang="en-US" dirty="0"/>
          </a:p>
        </p:txBody>
      </p:sp>
      <p:sp>
        <p:nvSpPr>
          <p:cNvPr id="7" name="TextBox 6">
            <a:extLst>
              <a:ext uri="{FF2B5EF4-FFF2-40B4-BE49-F238E27FC236}">
                <a16:creationId xmlns:a16="http://schemas.microsoft.com/office/drawing/2014/main" id="{2B568EBD-B852-D7B3-EE9E-D26FF64DCDA5}"/>
              </a:ext>
            </a:extLst>
          </p:cNvPr>
          <p:cNvSpPr txBox="1"/>
          <p:nvPr/>
        </p:nvSpPr>
        <p:spPr>
          <a:xfrm>
            <a:off x="691015" y="1675477"/>
            <a:ext cx="3164634" cy="2534027"/>
          </a:xfrm>
          <a:prstGeom prst="rect">
            <a:avLst/>
          </a:prstGeom>
          <a:noFill/>
        </p:spPr>
        <p:txBody>
          <a:bodyPr wrap="square">
            <a:spAutoFit/>
          </a:bodyPr>
          <a:lstStyle/>
          <a:p>
            <a:pPr>
              <a:lnSpc>
                <a:spcPct val="150000"/>
              </a:lnSpc>
            </a:pPr>
            <a:r>
              <a:rPr lang="en-US">
                <a:latin typeface="Arial"/>
                <a:cs typeface="Calibri"/>
              </a:rPr>
              <a:t>The student is asked about their tax filing status. The student selects "Yes" to "Did or will the student file a 2023 IRS Form 1040 or 1040-NR?" </a:t>
            </a:r>
          </a:p>
        </p:txBody>
      </p:sp>
      <p:pic>
        <p:nvPicPr>
          <p:cNvPr id="5" name="Picture 4" descr="Screenshot continuation of the “Student Financials” section. The student is asked about their tax filing status. They must select “Yes” or “No” to say if they did or will file a 2023 IRS Form 1040 or 1040-NR. ">
            <a:extLst>
              <a:ext uri="{FF2B5EF4-FFF2-40B4-BE49-F238E27FC236}">
                <a16:creationId xmlns:a16="http://schemas.microsoft.com/office/drawing/2014/main" id="{9AEE5A18-2AA1-A28D-5FAA-C601B7318BAD}"/>
              </a:ext>
            </a:extLst>
          </p:cNvPr>
          <p:cNvPicPr>
            <a:picLocks noChangeAspect="1"/>
          </p:cNvPicPr>
          <p:nvPr/>
        </p:nvPicPr>
        <p:blipFill>
          <a:blip r:embed="rId2"/>
          <a:stretch>
            <a:fillRect/>
          </a:stretch>
        </p:blipFill>
        <p:spPr>
          <a:xfrm>
            <a:off x="4467552" y="2129569"/>
            <a:ext cx="6682228" cy="2800594"/>
          </a:xfrm>
          <a:prstGeom prst="rect">
            <a:avLst/>
          </a:prstGeom>
          <a:ln>
            <a:solidFill>
              <a:schemeClr val="tx1"/>
            </a:solidFill>
          </a:ln>
        </p:spPr>
      </p:pic>
      <p:sp>
        <p:nvSpPr>
          <p:cNvPr id="3" name="Slide Number Placeholder 2">
            <a:extLst>
              <a:ext uri="{FF2B5EF4-FFF2-40B4-BE49-F238E27FC236}">
                <a16:creationId xmlns:a16="http://schemas.microsoft.com/office/drawing/2014/main" id="{DD76C833-F8E1-AD4A-CBC1-3CD9824D1FC0}"/>
              </a:ext>
            </a:extLst>
          </p:cNvPr>
          <p:cNvSpPr>
            <a:spLocks noGrp="1"/>
          </p:cNvSpPr>
          <p:nvPr>
            <p:ph type="sldNum" sz="quarter" idx="4"/>
          </p:nvPr>
        </p:nvSpPr>
        <p:spPr/>
        <p:txBody>
          <a:bodyPr/>
          <a:lstStyle/>
          <a:p>
            <a:fld id="{234755BD-B4AC-9044-BCE4-27904766F8BB}" type="slidenum">
              <a:rPr lang="en-US" smtClean="0"/>
              <a:pPr/>
              <a:t>38</a:t>
            </a:fld>
            <a:endParaRPr lang="en-US"/>
          </a:p>
        </p:txBody>
      </p:sp>
    </p:spTree>
    <p:extLst>
      <p:ext uri="{BB962C8B-B14F-4D97-AF65-F5344CB8AC3E}">
        <p14:creationId xmlns:p14="http://schemas.microsoft.com/office/powerpoint/2010/main" val="33041588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Tax Return Information</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B2B57641-677B-2344-BDB1-54DADD023219}"/>
              </a:ext>
            </a:extLst>
          </p:cNvPr>
          <p:cNvSpPr txBox="1"/>
          <p:nvPr/>
        </p:nvSpPr>
        <p:spPr>
          <a:xfrm>
            <a:off x="691040" y="1721098"/>
            <a:ext cx="3793874"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cs typeface="Calibri"/>
              </a:rPr>
              <a:t>The student is asked about their 2023 tax return. The student selects "Single" as their filing status.</a:t>
            </a:r>
            <a:endParaRPr lang="en-US">
              <a:latin typeface="Arial"/>
            </a:endParaRPr>
          </a:p>
        </p:txBody>
      </p:sp>
      <p:pic>
        <p:nvPicPr>
          <p:cNvPr id="13" name="Picture 12" descr="Screenshot continuation of the “Student Financials” section. The student is prompted with fields related to their 2023 tax return information, specifically about their filing status, income earned from work, tax exempt interest income, and untaxed portions of their IRA distributions.">
            <a:extLst>
              <a:ext uri="{FF2B5EF4-FFF2-40B4-BE49-F238E27FC236}">
                <a16:creationId xmlns:a16="http://schemas.microsoft.com/office/drawing/2014/main" id="{6EA6295A-8279-04EA-87E9-A0D4AC1FC131}"/>
              </a:ext>
            </a:extLst>
          </p:cNvPr>
          <p:cNvPicPr>
            <a:picLocks noChangeAspect="1"/>
          </p:cNvPicPr>
          <p:nvPr/>
        </p:nvPicPr>
        <p:blipFill>
          <a:blip r:embed="rId3"/>
          <a:stretch>
            <a:fillRect/>
          </a:stretch>
        </p:blipFill>
        <p:spPr>
          <a:xfrm>
            <a:off x="5141767" y="1351332"/>
            <a:ext cx="4336530" cy="472471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39</a:t>
            </a:fld>
            <a:endParaRPr lang="en-US"/>
          </a:p>
        </p:txBody>
      </p:sp>
    </p:spTree>
    <p:extLst>
      <p:ext uri="{BB962C8B-B14F-4D97-AF65-F5344CB8AC3E}">
        <p14:creationId xmlns:p14="http://schemas.microsoft.com/office/powerpoint/2010/main" val="19864657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982FD-5189-FF67-418D-FB9BFD5C1E78}"/>
              </a:ext>
            </a:extLst>
          </p:cNvPr>
          <p:cNvSpPr>
            <a:spLocks noGrp="1"/>
          </p:cNvSpPr>
          <p:nvPr>
            <p:ph type="title"/>
          </p:nvPr>
        </p:nvSpPr>
        <p:spPr>
          <a:xfrm>
            <a:off x="778100" y="537764"/>
            <a:ext cx="11413899" cy="798177"/>
          </a:xfrm>
        </p:spPr>
        <p:txBody>
          <a:bodyPr/>
          <a:lstStyle/>
          <a:p>
            <a:r>
              <a:rPr lang="en-US" altLang="en-US" sz="3600" cap="none" spc="0" dirty="0">
                <a:latin typeface="Oswald"/>
              </a:rPr>
              <a:t>Dependent Student Tax Return Information (Continued)</a:t>
            </a:r>
            <a:endParaRPr lang="en-US" sz="3600" dirty="0"/>
          </a:p>
        </p:txBody>
      </p:sp>
      <p:sp>
        <p:nvSpPr>
          <p:cNvPr id="6" name="TextBox 5">
            <a:extLst>
              <a:ext uri="{FF2B5EF4-FFF2-40B4-BE49-F238E27FC236}">
                <a16:creationId xmlns:a16="http://schemas.microsoft.com/office/drawing/2014/main" id="{5D8F25C5-52D9-0201-3F46-F8704B231563}"/>
              </a:ext>
            </a:extLst>
          </p:cNvPr>
          <p:cNvSpPr txBox="1"/>
          <p:nvPr/>
        </p:nvSpPr>
        <p:spPr>
          <a:xfrm>
            <a:off x="691040" y="1721098"/>
            <a:ext cx="3793874"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cs typeface="Calibri"/>
              </a:rPr>
              <a:t>The student is asked about their taxes, income, and other financial information. The student enters dollar amounts in the responses. </a:t>
            </a:r>
            <a:endParaRPr lang="en-US">
              <a:latin typeface="Arial"/>
            </a:endParaRPr>
          </a:p>
        </p:txBody>
      </p:sp>
      <p:pic>
        <p:nvPicPr>
          <p:cNvPr id="7" name="Picture 6" descr="Screenshot continuation of the “Student Financials” section. A text box prompts the student to enter the dollar amount of untaxed portions of pensions; adjusted gross income; income tax paid; IRA deductions and payments to SEP, SIMPLE, and qualified plans; education credits (American opportunity tax credit and lifetime learning tax credit); amount of college grants, scholarships, or AmeriCorps benefits reported to the Internal Revenue Service; and foreign earned income exclusion.">
            <a:extLst>
              <a:ext uri="{FF2B5EF4-FFF2-40B4-BE49-F238E27FC236}">
                <a16:creationId xmlns:a16="http://schemas.microsoft.com/office/drawing/2014/main" id="{E2D843F7-E5A9-0CCA-9AE5-7E92CE4713FE}"/>
              </a:ext>
            </a:extLst>
          </p:cNvPr>
          <p:cNvPicPr>
            <a:picLocks noChangeAspect="1"/>
          </p:cNvPicPr>
          <p:nvPr/>
        </p:nvPicPr>
        <p:blipFill>
          <a:blip r:embed="rId2"/>
          <a:stretch>
            <a:fillRect/>
          </a:stretch>
        </p:blipFill>
        <p:spPr>
          <a:xfrm>
            <a:off x="5810151" y="1480628"/>
            <a:ext cx="3793874" cy="5015535"/>
          </a:xfrm>
          <a:prstGeom prst="rect">
            <a:avLst/>
          </a:prstGeom>
          <a:ln>
            <a:solidFill>
              <a:schemeClr val="tx1"/>
            </a:solidFill>
          </a:ln>
        </p:spPr>
      </p:pic>
      <p:sp>
        <p:nvSpPr>
          <p:cNvPr id="3" name="Slide Number Placeholder 2">
            <a:extLst>
              <a:ext uri="{FF2B5EF4-FFF2-40B4-BE49-F238E27FC236}">
                <a16:creationId xmlns:a16="http://schemas.microsoft.com/office/drawing/2014/main" id="{4CDDBE24-43A7-F802-1277-9CCF0811FE77}"/>
              </a:ext>
            </a:extLst>
          </p:cNvPr>
          <p:cNvSpPr>
            <a:spLocks noGrp="1"/>
          </p:cNvSpPr>
          <p:nvPr>
            <p:ph type="sldNum" sz="quarter" idx="4"/>
          </p:nvPr>
        </p:nvSpPr>
        <p:spPr/>
        <p:txBody>
          <a:bodyPr/>
          <a:lstStyle/>
          <a:p>
            <a:fld id="{234755BD-B4AC-9044-BCE4-27904766F8BB}" type="slidenum">
              <a:rPr lang="en-US" smtClean="0"/>
              <a:pPr/>
              <a:t>40</a:t>
            </a:fld>
            <a:endParaRPr lang="en-US"/>
          </a:p>
        </p:txBody>
      </p:sp>
    </p:spTree>
    <p:extLst>
      <p:ext uri="{BB962C8B-B14F-4D97-AF65-F5344CB8AC3E}">
        <p14:creationId xmlns:p14="http://schemas.microsoft.com/office/powerpoint/2010/main" val="16546965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Assets</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32A91B4D-CFCE-553E-34DF-62B6BE0653E0}"/>
              </a:ext>
            </a:extLst>
          </p:cNvPr>
          <p:cNvSpPr txBox="1"/>
          <p:nvPr/>
        </p:nvSpPr>
        <p:spPr>
          <a:xfrm>
            <a:off x="677786" y="1730889"/>
            <a:ext cx="4503813"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is asked about their assets. The student enters a response in each entry field.  </a:t>
            </a:r>
            <a:endParaRPr lang="en-US">
              <a:latin typeface="Arial"/>
            </a:endParaRPr>
          </a:p>
        </p:txBody>
      </p:sp>
      <p:pic>
        <p:nvPicPr>
          <p:cNvPr id="11" name="Picture 10" descr="Screenshot continuation of the “Student Financials” section, which asks the student to enter their assets. Text boxes prompt the student to enter the dollar amount for the total of cash, savings, and checking accounts; the current net worth of investments, including real estate; and the current net worth of businesses and investment farms.">
            <a:extLst>
              <a:ext uri="{FF2B5EF4-FFF2-40B4-BE49-F238E27FC236}">
                <a16:creationId xmlns:a16="http://schemas.microsoft.com/office/drawing/2014/main" id="{975FC114-3B9F-6196-2F99-A4623B78A3C8}"/>
              </a:ext>
            </a:extLst>
          </p:cNvPr>
          <p:cNvPicPr>
            <a:picLocks noChangeAspect="1"/>
          </p:cNvPicPr>
          <p:nvPr/>
        </p:nvPicPr>
        <p:blipFill>
          <a:blip r:embed="rId3"/>
          <a:stretch>
            <a:fillRect/>
          </a:stretch>
        </p:blipFill>
        <p:spPr>
          <a:xfrm>
            <a:off x="5609841" y="1456453"/>
            <a:ext cx="5506218" cy="426779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41</a:t>
            </a:fld>
            <a:endParaRPr lang="en-US"/>
          </a:p>
        </p:txBody>
      </p:sp>
    </p:spTree>
    <p:extLst>
      <p:ext uri="{BB962C8B-B14F-4D97-AF65-F5344CB8AC3E}">
        <p14:creationId xmlns:p14="http://schemas.microsoft.com/office/powerpoint/2010/main" val="32378824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Introduction: Dependent Student Select Colleges</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4242D290-9D92-4CEF-1C6F-F4A50DDE82C8}"/>
              </a:ext>
            </a:extLst>
          </p:cNvPr>
          <p:cNvSpPr txBox="1"/>
          <p:nvPr/>
        </p:nvSpPr>
        <p:spPr>
          <a:xfrm>
            <a:off x="681798" y="1733041"/>
            <a:ext cx="4378779" cy="25340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ea typeface="Calibri"/>
                <a:cs typeface="Arial" panose="020B0604020202020204" pitchFamily="34" charset="0"/>
              </a:rPr>
              <a:t>This is the first page in the "Select Colleges and Career Schools" section, which is the final part of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form’s student section to require information. It provides an overview of the section. </a:t>
            </a:r>
            <a:endParaRPr lang="en-US">
              <a:latin typeface="Arial" panose="020B0604020202020204" pitchFamily="34" charset="0"/>
              <a:cs typeface="Arial" panose="020B0604020202020204" pitchFamily="34" charset="0"/>
            </a:endParaRPr>
          </a:p>
        </p:txBody>
      </p:sp>
      <p:pic>
        <p:nvPicPr>
          <p:cNvPr id="4" name="Picture 3" descr="Screenshot of the introduction to the “Select Colleges and Career Schools” section, which informs the student that on the next series of pages, they will search and select the schools that will receive a copy of their FAFSA form.">
            <a:extLst>
              <a:ext uri="{FF2B5EF4-FFF2-40B4-BE49-F238E27FC236}">
                <a16:creationId xmlns:a16="http://schemas.microsoft.com/office/drawing/2014/main" id="{DB212DD1-7C89-0049-B145-5D3E85589559}"/>
              </a:ext>
            </a:extLst>
          </p:cNvPr>
          <p:cNvPicPr>
            <a:picLocks noChangeAspect="1"/>
          </p:cNvPicPr>
          <p:nvPr/>
        </p:nvPicPr>
        <p:blipFill>
          <a:blip r:embed="rId3"/>
          <a:stretch>
            <a:fillRect/>
          </a:stretch>
        </p:blipFill>
        <p:spPr>
          <a:xfrm>
            <a:off x="5342542" y="1745574"/>
            <a:ext cx="5847405" cy="236920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42</a:t>
            </a:fld>
            <a:endParaRPr lang="en-US"/>
          </a:p>
        </p:txBody>
      </p:sp>
    </p:spTree>
    <p:extLst>
      <p:ext uri="{BB962C8B-B14F-4D97-AF65-F5344CB8AC3E}">
        <p14:creationId xmlns:p14="http://schemas.microsoft.com/office/powerpoint/2010/main" val="32817847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College Search</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40CCAEBB-75E6-BF59-F99C-90D49B8E0597}"/>
              </a:ext>
            </a:extLst>
          </p:cNvPr>
          <p:cNvSpPr txBox="1"/>
          <p:nvPr/>
        </p:nvSpPr>
        <p:spPr>
          <a:xfrm>
            <a:off x="652639" y="1718378"/>
            <a:ext cx="4180618" cy="46115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The student is asked to search for the colleges and/or career schools they would like to receive their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information. The student searches for a school by entering a state, city, and/or school name and selecting "Search." If the student can’t find a school searching by school name or state, they can search by school code. The student must add at least one college or career school to continue.   </a:t>
            </a:r>
            <a:endParaRPr lang="en-US">
              <a:latin typeface="Arial" panose="020B0604020202020204" pitchFamily="34" charset="0"/>
              <a:cs typeface="Arial" panose="020B0604020202020204" pitchFamily="34" charset="0"/>
            </a:endParaRPr>
          </a:p>
        </p:txBody>
      </p:sp>
      <p:pic>
        <p:nvPicPr>
          <p:cNvPr id="6" name="Picture 5" descr="Screenshot continuation of the “Select Colleges and Career Schools” section. The student is instructed to enter the state, city, and name of a school in the text boxes and then select the “Search” button. If the student can't find a school when searching by school name or state, they can try searching by school code. The student must add at least one college or career school to continue. ">
            <a:extLst>
              <a:ext uri="{FF2B5EF4-FFF2-40B4-BE49-F238E27FC236}">
                <a16:creationId xmlns:a16="http://schemas.microsoft.com/office/drawing/2014/main" id="{E3D7C8E8-C1C9-1102-D1B5-B47EE9E94154}"/>
              </a:ext>
            </a:extLst>
          </p:cNvPr>
          <p:cNvPicPr>
            <a:picLocks noChangeAspect="1"/>
          </p:cNvPicPr>
          <p:nvPr/>
        </p:nvPicPr>
        <p:blipFill>
          <a:blip r:embed="rId3"/>
          <a:stretch>
            <a:fillRect/>
          </a:stretch>
        </p:blipFill>
        <p:spPr>
          <a:xfrm>
            <a:off x="5470336" y="1456453"/>
            <a:ext cx="5217329" cy="448752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43</a:t>
            </a:fld>
            <a:endParaRPr lang="en-US"/>
          </a:p>
        </p:txBody>
      </p:sp>
    </p:spTree>
    <p:extLst>
      <p:ext uri="{BB962C8B-B14F-4D97-AF65-F5344CB8AC3E}">
        <p14:creationId xmlns:p14="http://schemas.microsoft.com/office/powerpoint/2010/main" val="25831593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A3A10-9FAF-1F2A-7DFA-251392F1AC36}"/>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3889A234-544D-A46E-1772-81FD566A22CA}"/>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College Search (Continued 1 of 2)</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BC69B59D-AE17-F098-2E5C-202E778E4694}"/>
              </a:ext>
            </a:extLst>
          </p:cNvPr>
          <p:cNvSpPr txBox="1"/>
          <p:nvPr/>
        </p:nvSpPr>
        <p:spPr>
          <a:xfrm>
            <a:off x="652639" y="1718378"/>
            <a:ext cx="3834188" cy="29494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After entering a school’s state, city, and/or school name and selecting "Search," the student selects the correct school(s) from the search results. Students can send their FAFSA</a:t>
            </a:r>
            <a:r>
              <a:rPr lang="en-US" baseline="30000">
                <a:latin typeface="Arial" panose="020B0604020202020204" pitchFamily="34" charset="0"/>
                <a:ea typeface="Calibri"/>
                <a:cs typeface="Arial" panose="020B0604020202020204" pitchFamily="34" charset="0"/>
              </a:rPr>
              <a:t>®</a:t>
            </a:r>
            <a:r>
              <a:rPr lang="en-US">
                <a:latin typeface="Arial" panose="020B0604020202020204" pitchFamily="34" charset="0"/>
                <a:ea typeface="Calibri"/>
                <a:cs typeface="Arial" panose="020B0604020202020204" pitchFamily="34" charset="0"/>
              </a:rPr>
              <a:t> information to a maximum of 20 schools. </a:t>
            </a:r>
            <a:endParaRPr lang="en-US">
              <a:latin typeface="Arial" panose="020B0604020202020204" pitchFamily="34" charset="0"/>
              <a:cs typeface="Arial" panose="020B0604020202020204" pitchFamily="34" charset="0"/>
            </a:endParaRPr>
          </a:p>
        </p:txBody>
      </p:sp>
      <p:pic>
        <p:nvPicPr>
          <p:cNvPr id="4" name="Picture 3" descr="Screenshot continuation of the “Select Colleges and Career Schools” section. Six schools are displayed, the results of using the search function. Beside each school, there is a “select” button for the student to select the correct school(s). ">
            <a:extLst>
              <a:ext uri="{FF2B5EF4-FFF2-40B4-BE49-F238E27FC236}">
                <a16:creationId xmlns:a16="http://schemas.microsoft.com/office/drawing/2014/main" id="{FE8FCAF3-CEF8-516D-8C7D-E1A74E46448F}"/>
              </a:ext>
            </a:extLst>
          </p:cNvPr>
          <p:cNvPicPr>
            <a:picLocks noChangeAspect="1"/>
          </p:cNvPicPr>
          <p:nvPr/>
        </p:nvPicPr>
        <p:blipFill>
          <a:blip r:embed="rId3"/>
          <a:stretch>
            <a:fillRect/>
          </a:stretch>
        </p:blipFill>
        <p:spPr>
          <a:xfrm>
            <a:off x="5815290" y="1589070"/>
            <a:ext cx="3987471" cy="4363647"/>
          </a:xfrm>
          <a:prstGeom prst="rect">
            <a:avLst/>
          </a:prstGeom>
          <a:ln>
            <a:solidFill>
              <a:schemeClr val="tx1"/>
            </a:solidFill>
          </a:ln>
        </p:spPr>
      </p:pic>
      <p:sp>
        <p:nvSpPr>
          <p:cNvPr id="5" name="Slide Number Placeholder 4">
            <a:extLst>
              <a:ext uri="{FF2B5EF4-FFF2-40B4-BE49-F238E27FC236}">
                <a16:creationId xmlns:a16="http://schemas.microsoft.com/office/drawing/2014/main" id="{69A1838A-69EA-BF76-2C34-4B0EC6E14FBC}"/>
              </a:ex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44</a:t>
            </a:fld>
            <a:endParaRPr lang="en-US"/>
          </a:p>
        </p:txBody>
      </p:sp>
    </p:spTree>
    <p:extLst>
      <p:ext uri="{BB962C8B-B14F-4D97-AF65-F5344CB8AC3E}">
        <p14:creationId xmlns:p14="http://schemas.microsoft.com/office/powerpoint/2010/main" val="36434972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708E3F8-A459-26E2-B385-7E5E5157D213}"/>
              </a:ext>
            </a:extLst>
          </p:cNvPr>
          <p:cNvSpPr txBox="1">
            <a:spLocks noGrp="1"/>
          </p:cNvSpPr>
          <p:nvPr>
            <p:ph type="title"/>
          </p:nvPr>
        </p:nvSpPr>
        <p:spPr>
          <a:xfrm>
            <a:off x="777875" y="538163"/>
            <a:ext cx="10666414" cy="7985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 College Search (Continued 2 of 2)</a:t>
            </a:r>
            <a:endParaRPr lang="en-US" altLang="en-US" sz="3600" b="1" i="0" u="none" strike="noStrike" kern="1200" cap="none" spc="0" normalizeH="0" baseline="0" noProof="0" dirty="0">
              <a:ln>
                <a:noFill/>
              </a:ln>
              <a:effectLst/>
              <a:uLnTx/>
              <a:uFillTx/>
              <a:latin typeface="Oswald"/>
            </a:endParaRPr>
          </a:p>
        </p:txBody>
      </p:sp>
      <p:sp>
        <p:nvSpPr>
          <p:cNvPr id="7" name="TextBox 6">
            <a:extLst>
              <a:ext uri="{FF2B5EF4-FFF2-40B4-BE49-F238E27FC236}">
                <a16:creationId xmlns:a16="http://schemas.microsoft.com/office/drawing/2014/main" id="{00C8B182-6A55-8CC7-1940-A5D0DFE39A64}"/>
              </a:ext>
            </a:extLst>
          </p:cNvPr>
          <p:cNvSpPr txBox="1"/>
          <p:nvPr/>
        </p:nvSpPr>
        <p:spPr>
          <a:xfrm>
            <a:off x="652639" y="1718378"/>
            <a:ext cx="3834188"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After the student selects the correct school(s) from the search results, they can review the school(s) they chose before continuing.</a:t>
            </a:r>
            <a:endParaRPr lang="en-US">
              <a:latin typeface="Arial" panose="020B0604020202020204" pitchFamily="34" charset="0"/>
              <a:cs typeface="Arial" panose="020B0604020202020204" pitchFamily="34" charset="0"/>
            </a:endParaRPr>
          </a:p>
        </p:txBody>
      </p:sp>
      <p:pic>
        <p:nvPicPr>
          <p:cNvPr id="5" name="Picture 4" descr="Screenshot continuation of the “Select Colleges and Career Schools” section. Each of the selected schools are listed. The student has the ability to remove or view information on their selected schools. The student is also shown how many schools out of the allotted 20 they have selected. These are the schools that will receive the student’s FAFSA form. ">
            <a:extLst>
              <a:ext uri="{FF2B5EF4-FFF2-40B4-BE49-F238E27FC236}">
                <a16:creationId xmlns:a16="http://schemas.microsoft.com/office/drawing/2014/main" id="{D0D42B42-C592-B5A4-ECA2-1DA56F2BDB58}"/>
              </a:ext>
            </a:extLst>
          </p:cNvPr>
          <p:cNvPicPr>
            <a:picLocks noChangeAspect="1"/>
          </p:cNvPicPr>
          <p:nvPr/>
        </p:nvPicPr>
        <p:blipFill>
          <a:blip r:embed="rId3"/>
          <a:stretch>
            <a:fillRect/>
          </a:stretch>
        </p:blipFill>
        <p:spPr>
          <a:xfrm>
            <a:off x="6096000" y="1622322"/>
            <a:ext cx="4865388" cy="4242619"/>
          </a:xfrm>
          <a:prstGeom prst="rect">
            <a:avLst/>
          </a:prstGeom>
          <a:ln>
            <a:solidFill>
              <a:schemeClr val="tx1"/>
            </a:solidFill>
          </a:ln>
        </p:spPr>
      </p:pic>
      <p:sp>
        <p:nvSpPr>
          <p:cNvPr id="3" name="Slide Number Placeholder 2">
            <a:extLst>
              <a:ext uri="{FF2B5EF4-FFF2-40B4-BE49-F238E27FC236}">
                <a16:creationId xmlns:a16="http://schemas.microsoft.com/office/drawing/2014/main" id="{8652D072-4F88-D331-913D-119D7A4DC79A}"/>
              </a:ext>
            </a:extLst>
          </p:cNvPr>
          <p:cNvSpPr>
            <a:spLocks noGrp="1"/>
          </p:cNvSpPr>
          <p:nvPr>
            <p:ph type="sldNum" sz="quarter" idx="4"/>
          </p:nvPr>
        </p:nvSpPr>
        <p:spPr/>
        <p:txBody>
          <a:bodyPr/>
          <a:lstStyle/>
          <a:p>
            <a:fld id="{234755BD-B4AC-9044-BCE4-27904766F8BB}" type="slidenum">
              <a:rPr lang="en-US" smtClean="0"/>
              <a:pPr/>
              <a:t>45</a:t>
            </a:fld>
            <a:endParaRPr lang="en-US"/>
          </a:p>
        </p:txBody>
      </p:sp>
    </p:spTree>
    <p:extLst>
      <p:ext uri="{BB962C8B-B14F-4D97-AF65-F5344CB8AC3E}">
        <p14:creationId xmlns:p14="http://schemas.microsoft.com/office/powerpoint/2010/main" val="818117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Review Page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58EE76FC-9E2E-9900-5D34-28D9EB9CFA5E}"/>
              </a:ext>
            </a:extLst>
          </p:cNvPr>
          <p:cNvSpPr txBox="1"/>
          <p:nvPr/>
        </p:nvSpPr>
        <p:spPr>
          <a:xfrm>
            <a:off x="681797" y="1739612"/>
            <a:ext cx="4918903" cy="2949462"/>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review page displays the responses that the student has provided in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The student</a:t>
            </a:r>
            <a:r>
              <a:rPr lang="en-US">
                <a:latin typeface="Arial" panose="020B0604020202020204" pitchFamily="34" charset="0"/>
                <a:ea typeface="Calibri"/>
                <a:cs typeface="Arial" panose="020B0604020202020204" pitchFamily="34" charset="0"/>
              </a:rPr>
              <a:t> can view all their responses by selecting "Expand All" or expand each section individually. To edit a response, the student can select the question’s hyperlink to be taken to the corresponding page. </a:t>
            </a:r>
            <a:endParaRPr lang="en-US">
              <a:latin typeface="Arial" panose="020B0604020202020204" pitchFamily="34" charset="0"/>
              <a:cs typeface="Arial" panose="020B0604020202020204" pitchFamily="34" charset="0"/>
            </a:endParaRPr>
          </a:p>
        </p:txBody>
      </p:sp>
      <p:pic>
        <p:nvPicPr>
          <p:cNvPr id="6" name="Picture 5" descr="Screenshot of the student review page. Each of the four previous sections, which the student can expand and collapse, are listed to have the student review and verify the information.">
            <a:extLst>
              <a:ext uri="{FF2B5EF4-FFF2-40B4-BE49-F238E27FC236}">
                <a16:creationId xmlns:a16="http://schemas.microsoft.com/office/drawing/2014/main" id="{1E5F64C1-0677-8060-F628-B4FB065FBA9C}"/>
              </a:ext>
            </a:extLst>
          </p:cNvPr>
          <p:cNvPicPr>
            <a:picLocks noChangeAspect="1"/>
          </p:cNvPicPr>
          <p:nvPr/>
        </p:nvPicPr>
        <p:blipFill>
          <a:blip r:embed="rId3"/>
          <a:stretch>
            <a:fillRect/>
          </a:stretch>
        </p:blipFill>
        <p:spPr>
          <a:xfrm>
            <a:off x="5751422" y="1456453"/>
            <a:ext cx="5486850" cy="481691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46</a:t>
            </a:fld>
            <a:endParaRPr lang="en-US"/>
          </a:p>
        </p:txBody>
      </p:sp>
    </p:spTree>
    <p:extLst>
      <p:ext uri="{BB962C8B-B14F-4D97-AF65-F5344CB8AC3E}">
        <p14:creationId xmlns:p14="http://schemas.microsoft.com/office/powerpoint/2010/main" val="41262417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Review Page (Continued)</a:t>
            </a:r>
            <a:endParaRPr lang="en-US" altLang="en-US" sz="3600" b="1" i="0" u="none" strike="noStrike" kern="1200" cap="none" spc="0" normalizeH="0" baseline="0" noProof="0">
              <a:ln>
                <a:noFill/>
              </a:ln>
              <a:effectLst/>
              <a:uLnTx/>
              <a:uFillTx/>
              <a:latin typeface="Oswald"/>
            </a:endParaRPr>
          </a:p>
        </p:txBody>
      </p:sp>
      <p:sp>
        <p:nvSpPr>
          <p:cNvPr id="4" name="TextBox 3">
            <a:extLst>
              <a:ext uri="{FF2B5EF4-FFF2-40B4-BE49-F238E27FC236}">
                <a16:creationId xmlns:a16="http://schemas.microsoft.com/office/drawing/2014/main" id="{42F7C50F-3A58-C869-14F3-FAFC8E0CEA37}"/>
              </a:ext>
            </a:extLst>
          </p:cNvPr>
          <p:cNvSpPr txBox="1"/>
          <p:nvPr/>
        </p:nvSpPr>
        <p:spPr>
          <a:xfrm>
            <a:off x="681798" y="1739612"/>
            <a:ext cx="4249431" cy="2118465"/>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This is a continuation of the student review page. </a:t>
            </a:r>
            <a:r>
              <a:rPr lang="en-US">
                <a:latin typeface="Arial" panose="020B0604020202020204" pitchFamily="34" charset="0"/>
                <a:ea typeface="Calibri"/>
                <a:cs typeface="Arial" panose="020B0604020202020204" pitchFamily="34" charset="0"/>
              </a:rPr>
              <a:t>Since the student invited their parent to their form, they see the parent contributor section and the status of their parent’s invite. </a:t>
            </a:r>
            <a:endParaRPr lang="en-US">
              <a:latin typeface="Arial" panose="020B0604020202020204" pitchFamily="34" charset="0"/>
              <a:cs typeface="Arial" panose="020B0604020202020204" pitchFamily="34" charset="0"/>
            </a:endParaRPr>
          </a:p>
        </p:txBody>
      </p:sp>
      <p:pic>
        <p:nvPicPr>
          <p:cNvPr id="6" name="Picture 5" descr="Screenshot continuation of the student review page. The contributor the student invited to their form is listed for the student to review. An icon beside the contributor indicates that an invite has been sent. The student can use the “Manage Contributor Information” hyperlink to update the contributors if needed. Below that, the parent sections of the FAFSA form are listed with a gray circle beside each section indicating they are not completed yet.">
            <a:extLst>
              <a:ext uri="{FF2B5EF4-FFF2-40B4-BE49-F238E27FC236}">
                <a16:creationId xmlns:a16="http://schemas.microsoft.com/office/drawing/2014/main" id="{74E0922B-731A-3FA9-2AC7-D0907719C91B}"/>
              </a:ext>
            </a:extLst>
          </p:cNvPr>
          <p:cNvPicPr>
            <a:picLocks noChangeAspect="1"/>
          </p:cNvPicPr>
          <p:nvPr/>
        </p:nvPicPr>
        <p:blipFill>
          <a:blip r:embed="rId3"/>
          <a:stretch>
            <a:fillRect/>
          </a:stretch>
        </p:blipFill>
        <p:spPr>
          <a:xfrm>
            <a:off x="5423119" y="1547668"/>
            <a:ext cx="4763101" cy="462081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47</a:t>
            </a:fld>
            <a:endParaRPr lang="en-US"/>
          </a:p>
        </p:txBody>
      </p:sp>
    </p:spTree>
    <p:extLst>
      <p:ext uri="{BB962C8B-B14F-4D97-AF65-F5344CB8AC3E}">
        <p14:creationId xmlns:p14="http://schemas.microsoft.com/office/powerpoint/2010/main" val="3788026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Signature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41A117EB-624F-8C96-92AA-78CE7DA1AC63}"/>
              </a:ext>
            </a:extLst>
          </p:cNvPr>
          <p:cNvSpPr txBox="1"/>
          <p:nvPr/>
        </p:nvSpPr>
        <p:spPr>
          <a:xfrm>
            <a:off x="695244" y="1718685"/>
            <a:ext cx="4486356"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On this page, the student reviews the terms and conditions of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and what they’ll agree to if they sign the form. </a:t>
            </a:r>
            <a:endParaRPr lang="en-US">
              <a:latin typeface="Arial" panose="020B0604020202020204" pitchFamily="34" charset="0"/>
              <a:cs typeface="Arial" panose="020B0604020202020204" pitchFamily="34" charset="0"/>
            </a:endParaRPr>
          </a:p>
        </p:txBody>
      </p:sp>
      <p:pic>
        <p:nvPicPr>
          <p:cNvPr id="4" name="Picture 3" descr="Screenshot of the signature page. The student is instructed to review the terms and conditions they will be agreeing to by signing the FAFSA form.">
            <a:extLst>
              <a:ext uri="{FF2B5EF4-FFF2-40B4-BE49-F238E27FC236}">
                <a16:creationId xmlns:a16="http://schemas.microsoft.com/office/drawing/2014/main" id="{A367950A-2BCA-DC0F-61EC-EF9D175196DF}"/>
              </a:ext>
            </a:extLst>
          </p:cNvPr>
          <p:cNvPicPr>
            <a:picLocks noChangeAspect="1"/>
          </p:cNvPicPr>
          <p:nvPr/>
        </p:nvPicPr>
        <p:blipFill>
          <a:blip r:embed="rId3"/>
          <a:stretch>
            <a:fillRect/>
          </a:stretch>
        </p:blipFill>
        <p:spPr>
          <a:xfrm>
            <a:off x="5573694" y="1456453"/>
            <a:ext cx="5458100" cy="386414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48</a:t>
            </a:fld>
            <a:endParaRPr lang="en-US"/>
          </a:p>
        </p:txBody>
      </p:sp>
    </p:spTree>
    <p:extLst>
      <p:ext uri="{BB962C8B-B14F-4D97-AF65-F5344CB8AC3E}">
        <p14:creationId xmlns:p14="http://schemas.microsoft.com/office/powerpoint/2010/main" val="4105109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Signature (Continued)</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DE0CA833-9BA8-695E-4CBE-D954B0E6F367}"/>
              </a:ext>
            </a:extLst>
          </p:cNvPr>
          <p:cNvSpPr txBox="1"/>
          <p:nvPr/>
        </p:nvSpPr>
        <p:spPr>
          <a:xfrm>
            <a:off x="695244" y="1718685"/>
            <a:ext cx="4486356" cy="3364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This is a continuation of the student signature page. After agreeing to the terms and conditions of the FAFSA</a:t>
            </a:r>
            <a:r>
              <a:rPr lang="en-US" baseline="30000">
                <a:latin typeface="Arial" panose="020B0604020202020204" pitchFamily="34" charset="0"/>
                <a:ea typeface="Calibri"/>
                <a:cs typeface="Arial" panose="020B0604020202020204" pitchFamily="34" charset="0"/>
              </a:rPr>
              <a:t>®</a:t>
            </a:r>
            <a:r>
              <a:rPr lang="en-US">
                <a:latin typeface="Arial" panose="020B0604020202020204" pitchFamily="34" charset="0"/>
                <a:ea typeface="Calibri"/>
                <a:cs typeface="Arial" panose="020B0604020202020204" pitchFamily="34" charset="0"/>
              </a:rPr>
              <a:t> form and signing, the student is able to submit their section of the FAFSA form. Since parent information has not been provided, the FAFSA form is not considered complete and can’t be processed yet. </a:t>
            </a:r>
            <a:endParaRPr lang="en-US">
              <a:latin typeface="Arial" panose="020B0604020202020204" pitchFamily="34" charset="0"/>
              <a:cs typeface="Arial" panose="020B0604020202020204" pitchFamily="34" charset="0"/>
            </a:endParaRPr>
          </a:p>
        </p:txBody>
      </p:sp>
      <p:pic>
        <p:nvPicPr>
          <p:cNvPr id="6" name="Picture 5" descr="Screenshot continuation of the signature page, which lists the remaining terms and conditions that the student agrees to by signing the FAFSA form. A checkbox indicates the student agrees to the terms, and there is a button below that for the student to “Sign” the form.">
            <a:extLst>
              <a:ext uri="{FF2B5EF4-FFF2-40B4-BE49-F238E27FC236}">
                <a16:creationId xmlns:a16="http://schemas.microsoft.com/office/drawing/2014/main" id="{172D666A-7DC6-903F-49B6-3C54B181089C}"/>
              </a:ext>
            </a:extLst>
          </p:cNvPr>
          <p:cNvPicPr>
            <a:picLocks noChangeAspect="1"/>
          </p:cNvPicPr>
          <p:nvPr/>
        </p:nvPicPr>
        <p:blipFill>
          <a:blip r:embed="rId3"/>
          <a:stretch>
            <a:fillRect/>
          </a:stretch>
        </p:blipFill>
        <p:spPr>
          <a:xfrm>
            <a:off x="5951716" y="1381433"/>
            <a:ext cx="4391820" cy="491979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49</a:t>
            </a:fld>
            <a:endParaRPr lang="en-US"/>
          </a:p>
        </p:txBody>
      </p:sp>
    </p:spTree>
    <p:extLst>
      <p:ext uri="{BB962C8B-B14F-4D97-AF65-F5344CB8AC3E}">
        <p14:creationId xmlns:p14="http://schemas.microsoft.com/office/powerpoint/2010/main" val="41037833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Section Complete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FD14C24C-5879-9D9D-8034-231E7F261124}"/>
              </a:ext>
            </a:extLst>
          </p:cNvPr>
          <p:cNvSpPr txBox="1"/>
          <p:nvPr/>
        </p:nvSpPr>
        <p:spPr>
          <a:xfrm>
            <a:off x="668351" y="1725393"/>
            <a:ext cx="4791155" cy="37804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Upon signing the student section, the student is presented “The student section is complete!” page. The student is reminded that their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is not completed and can’t be submitted until the parent completes the contributor section of the form and signs it. This page also displays next steps the student can take, including tracking and managing their form.</a:t>
            </a:r>
          </a:p>
        </p:txBody>
      </p:sp>
      <p:pic>
        <p:nvPicPr>
          <p:cNvPr id="6" name="Picture 5" descr="Screenshot of the student completion page, informing the student they have completed the student section successfully. The student is reminded that the FAFSA form cannot be processed until the contributors complete the required sections. Below that, the contributors are listed, with an icon beside each name describing the status of the contributor as “Invite Sent.” Below that, the student is reminded that they can track and manage their FAFSA form and contributors by selecting the “View Status” button.">
            <a:extLst>
              <a:ext uri="{FF2B5EF4-FFF2-40B4-BE49-F238E27FC236}">
                <a16:creationId xmlns:a16="http://schemas.microsoft.com/office/drawing/2014/main" id="{E2FCC1DD-2B13-6948-84A0-344B8C38DA3A}"/>
              </a:ext>
            </a:extLst>
          </p:cNvPr>
          <p:cNvPicPr>
            <a:picLocks noChangeAspect="1"/>
          </p:cNvPicPr>
          <p:nvPr/>
        </p:nvPicPr>
        <p:blipFill>
          <a:blip r:embed="rId3"/>
          <a:stretch>
            <a:fillRect/>
          </a:stretch>
        </p:blipFill>
        <p:spPr>
          <a:xfrm>
            <a:off x="5818997" y="1725393"/>
            <a:ext cx="5704652" cy="388879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50</a:t>
            </a:fld>
            <a:endParaRPr lang="en-US"/>
          </a:p>
        </p:txBody>
      </p:sp>
    </p:spTree>
    <p:extLst>
      <p:ext uri="{BB962C8B-B14F-4D97-AF65-F5344CB8AC3E}">
        <p14:creationId xmlns:p14="http://schemas.microsoft.com/office/powerpoint/2010/main" val="1766591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1457"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Section Complete (Continued)</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3854826-DDCC-58B8-01F6-B07DA114F624}"/>
              </a:ext>
            </a:extLst>
          </p:cNvPr>
          <p:cNvSpPr txBox="1"/>
          <p:nvPr/>
        </p:nvSpPr>
        <p:spPr>
          <a:xfrm>
            <a:off x="668351" y="1725393"/>
            <a:ext cx="4791155" cy="4195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This is a continuation of the student section complete page. This page displays information for the student about next steps, including checking their email and a reminder that their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is not completed and can’t be submitted until the parent completes the contributor section of the form and signs it. Next, in this scenario, the student’s invited parent will enter the FAFSA form and complete the parent section. </a:t>
            </a:r>
          </a:p>
        </p:txBody>
      </p:sp>
      <p:pic>
        <p:nvPicPr>
          <p:cNvPr id="6" name="Picture 5" descr="Screenshot continuation of the student completion page, which informs the student of next steps, including checking for an email confirmation and a reminder that contributors still need to enter their information. Reminders below inform the student that once fully submitted, they’ll be able to review their FAFSA form responses on the FAFSA Submission Summary and that they can visit the FAFSA help page for additional information.">
            <a:extLst>
              <a:ext uri="{FF2B5EF4-FFF2-40B4-BE49-F238E27FC236}">
                <a16:creationId xmlns:a16="http://schemas.microsoft.com/office/drawing/2014/main" id="{8232AD6B-8303-FFB9-AC0B-8FC9A7BAD59F}"/>
              </a:ext>
            </a:extLst>
          </p:cNvPr>
          <p:cNvPicPr>
            <a:picLocks noChangeAspect="1"/>
          </p:cNvPicPr>
          <p:nvPr/>
        </p:nvPicPr>
        <p:blipFill>
          <a:blip r:embed="rId3"/>
          <a:stretch>
            <a:fillRect/>
          </a:stretch>
        </p:blipFill>
        <p:spPr>
          <a:xfrm>
            <a:off x="6096000" y="1414666"/>
            <a:ext cx="4604771" cy="479741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51</a:t>
            </a:fld>
            <a:endParaRPr lang="en-US"/>
          </a:p>
        </p:txBody>
      </p:sp>
    </p:spTree>
    <p:extLst>
      <p:ext uri="{BB962C8B-B14F-4D97-AF65-F5344CB8AC3E}">
        <p14:creationId xmlns:p14="http://schemas.microsoft.com/office/powerpoint/2010/main" val="17093017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Email</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712E9495-A1BE-BC50-0A43-7BE95E25156E}"/>
              </a:ext>
            </a:extLst>
          </p:cNvPr>
          <p:cNvSpPr txBox="1"/>
          <p:nvPr/>
        </p:nvSpPr>
        <p:spPr>
          <a:xfrm>
            <a:off x="695244" y="1721762"/>
            <a:ext cx="4486355" cy="25339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This is NOT a view within StudentAid.gov or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This view demonstrates a parent opening the FAFSA invitation from their email. The parent selects "Get Started" and is taken to StudentAid.gov. </a:t>
            </a:r>
          </a:p>
        </p:txBody>
      </p:sp>
      <p:pic>
        <p:nvPicPr>
          <p:cNvPr id="6" name="Picture 5" descr="Screenshot of the email request sent to the parent contributor listed on the FAFSA form. The student’s name is included in the email headline. The email text reminds the parent of the importance of providing their information, but that completing their section of the FAFSA form does not make them financially responsible. Additional text informs the parent that they will need an account username and password (FSA ID) to log in and complete this request. Below that, there is a button the parent can select to “Get Started.”">
            <a:extLst>
              <a:ext uri="{FF2B5EF4-FFF2-40B4-BE49-F238E27FC236}">
                <a16:creationId xmlns:a16="http://schemas.microsoft.com/office/drawing/2014/main" id="{D6647AB2-4DFC-589A-0BC4-3024AC7F38DF}"/>
              </a:ext>
            </a:extLst>
          </p:cNvPr>
          <p:cNvPicPr>
            <a:picLocks noChangeAspect="1"/>
          </p:cNvPicPr>
          <p:nvPr/>
        </p:nvPicPr>
        <p:blipFill>
          <a:blip r:embed="rId3"/>
          <a:stretch>
            <a:fillRect/>
          </a:stretch>
        </p:blipFill>
        <p:spPr>
          <a:xfrm>
            <a:off x="5560082" y="1618003"/>
            <a:ext cx="2612699" cy="4912160"/>
          </a:xfrm>
          <a:prstGeom prst="rect">
            <a:avLst/>
          </a:prstGeom>
          <a:ln>
            <a:solidFill>
              <a:schemeClr val="tx1"/>
            </a:solidFill>
          </a:ln>
        </p:spPr>
      </p:pic>
      <p:pic>
        <p:nvPicPr>
          <p:cNvPr id="8" name="Picture 7" descr="Screenshot continuation of the email request sent to the parent contributor listed on the FAFSA form. The parent is reminded that they should complete their section of the FAFSA form as soon as possible. Below that, a banner informs the parent of how they can find help if they are unable to locate the student’s FAFSA form.">
            <a:extLst>
              <a:ext uri="{FF2B5EF4-FFF2-40B4-BE49-F238E27FC236}">
                <a16:creationId xmlns:a16="http://schemas.microsoft.com/office/drawing/2014/main" id="{F25FFF66-1BD4-711B-0716-3588B3DFD047}"/>
              </a:ext>
            </a:extLst>
          </p:cNvPr>
          <p:cNvPicPr>
            <a:picLocks noChangeAspect="1"/>
          </p:cNvPicPr>
          <p:nvPr/>
        </p:nvPicPr>
        <p:blipFill>
          <a:blip r:embed="rId4"/>
          <a:stretch>
            <a:fillRect/>
          </a:stretch>
        </p:blipFill>
        <p:spPr>
          <a:xfrm>
            <a:off x="8453107" y="1618004"/>
            <a:ext cx="2435864" cy="491216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52</a:t>
            </a:fld>
            <a:endParaRPr lang="en-US"/>
          </a:p>
        </p:txBody>
      </p:sp>
    </p:spTree>
    <p:extLst>
      <p:ext uri="{BB962C8B-B14F-4D97-AF65-F5344CB8AC3E}">
        <p14:creationId xmlns:p14="http://schemas.microsoft.com/office/powerpoint/2010/main" val="36112531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1457"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Log In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D5ABAA3-5A34-41CF-7EF9-814C383D2EA8}"/>
              </a:ext>
            </a:extLst>
          </p:cNvPr>
          <p:cNvSpPr txBox="1"/>
          <p:nvPr/>
        </p:nvSpPr>
        <p:spPr>
          <a:xfrm>
            <a:off x="668351" y="1735273"/>
            <a:ext cx="4513249" cy="33650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The parent is taken from their email to the "Log In" page to enter their credentials. To access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all users are required to have an FSA ID (StudentAid.gov account username and password). If the parent doesn't have an FSA ID, they can select "Create an Account."</a:t>
            </a:r>
          </a:p>
        </p:txBody>
      </p:sp>
      <p:pic>
        <p:nvPicPr>
          <p:cNvPr id="6" name="Picture 5" descr="Screenshot of the Log In page. Textboxes ask the parent to enter their FSA ID username, email, or phone number and their password. There is a button to “Log In,” or the parent can select one of four text hyperlinks: “Create an Account,” “Forgot My Username,” “Forgot My Password,” or “Help Me Log In to My Account.” ">
            <a:extLst>
              <a:ext uri="{FF2B5EF4-FFF2-40B4-BE49-F238E27FC236}">
                <a16:creationId xmlns:a16="http://schemas.microsoft.com/office/drawing/2014/main" id="{26205599-B645-CB95-B393-D44BEE3AD2DC}"/>
              </a:ext>
            </a:extLst>
          </p:cNvPr>
          <p:cNvPicPr>
            <a:picLocks noChangeAspect="1"/>
          </p:cNvPicPr>
          <p:nvPr/>
        </p:nvPicPr>
        <p:blipFill>
          <a:blip r:embed="rId3"/>
          <a:stretch>
            <a:fillRect/>
          </a:stretch>
        </p:blipFill>
        <p:spPr>
          <a:xfrm>
            <a:off x="5378800" y="1851184"/>
            <a:ext cx="5525276" cy="4201888"/>
          </a:xfrm>
          <a:prstGeom prst="rect">
            <a:avLst/>
          </a:prstGeom>
          <a:ln w="12700">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53</a:t>
            </a:fld>
            <a:endParaRPr lang="en-US"/>
          </a:p>
        </p:txBody>
      </p:sp>
    </p:spTree>
    <p:extLst>
      <p:ext uri="{BB962C8B-B14F-4D97-AF65-F5344CB8AC3E}">
        <p14:creationId xmlns:p14="http://schemas.microsoft.com/office/powerpoint/2010/main" val="31377586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highlight>
                  <a:srgbClr val="FFFFFF"/>
                </a:highlight>
                <a:latin typeface="Oswald"/>
              </a:rPr>
              <a:t>Parent Status Center – My Activity </a:t>
            </a:r>
            <a:endParaRPr lang="en-US" altLang="en-US" sz="3600" b="1" i="0" u="none" strike="noStrike" kern="1200" cap="none" spc="0" normalizeH="0" baseline="0" noProof="0">
              <a:ln>
                <a:noFill/>
              </a:ln>
              <a:effectLst/>
              <a:highlight>
                <a:srgbClr val="FFFFFF"/>
              </a:highlight>
              <a:uLnTx/>
              <a:uFillTx/>
              <a:latin typeface="Oswald"/>
            </a:endParaRPr>
          </a:p>
        </p:txBody>
      </p:sp>
      <p:sp>
        <p:nvSpPr>
          <p:cNvPr id="2" name="TextBox 1">
            <a:extLst>
              <a:ext uri="{FF2B5EF4-FFF2-40B4-BE49-F238E27FC236}">
                <a16:creationId xmlns:a16="http://schemas.microsoft.com/office/drawing/2014/main" id="{386A0EF1-3B02-55D2-01BF-FB1CE20BF306}"/>
              </a:ext>
            </a:extLst>
          </p:cNvPr>
          <p:cNvSpPr txBox="1"/>
          <p:nvPr/>
        </p:nvSpPr>
        <p:spPr>
          <a:xfrm>
            <a:off x="694765" y="1727947"/>
            <a:ext cx="4486835"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After successfully logging in, the parent is taken to their "My Activity" section. The parent sees an invitation to be a contributor on the student’s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a:t>
            </a:r>
          </a:p>
        </p:txBody>
      </p:sp>
      <p:pic>
        <p:nvPicPr>
          <p:cNvPr id="4" name="Picture 3" descr="Screenshot of the “My Activity” section. A banner informs the parent that they have been asked to be a contributor on a FAFSA form. There are buttons below to “Accept Invitation” or “Decline Invitation.”">
            <a:extLst>
              <a:ext uri="{FF2B5EF4-FFF2-40B4-BE49-F238E27FC236}">
                <a16:creationId xmlns:a16="http://schemas.microsoft.com/office/drawing/2014/main" id="{83A60112-B909-6C5D-8585-56044A04F3DF}"/>
              </a:ext>
            </a:extLst>
          </p:cNvPr>
          <p:cNvPicPr>
            <a:picLocks noChangeAspect="1"/>
          </p:cNvPicPr>
          <p:nvPr/>
        </p:nvPicPr>
        <p:blipFill>
          <a:blip r:embed="rId3"/>
          <a:stretch>
            <a:fillRect/>
          </a:stretch>
        </p:blipFill>
        <p:spPr>
          <a:xfrm>
            <a:off x="5750698" y="1629515"/>
            <a:ext cx="5887848" cy="344730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54</a:t>
            </a:fld>
            <a:endParaRPr lang="en-US"/>
          </a:p>
        </p:txBody>
      </p:sp>
    </p:spTree>
    <p:extLst>
      <p:ext uri="{BB962C8B-B14F-4D97-AF65-F5344CB8AC3E}">
        <p14:creationId xmlns:p14="http://schemas.microsoft.com/office/powerpoint/2010/main" val="1116706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A5ED4-E7DB-3698-A65E-827D0E8BB78D}"/>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F17ADEA-6789-52F9-E28E-D30C60B5921D}"/>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highlight>
                  <a:srgbClr val="FFFFFF"/>
                </a:highlight>
                <a:latin typeface="Oswald"/>
              </a:rPr>
              <a:t>Parent Status Center – My Activity (Continued)</a:t>
            </a:r>
            <a:endParaRPr lang="en-US" altLang="en-US" sz="3600" b="1" i="0" u="none" strike="noStrike" kern="1200" cap="none" spc="0" normalizeH="0" baseline="0" noProof="0">
              <a:ln>
                <a:noFill/>
              </a:ln>
              <a:effectLst/>
              <a:highlight>
                <a:srgbClr val="FFFFFF"/>
              </a:highlight>
              <a:uLnTx/>
              <a:uFillTx/>
              <a:latin typeface="Oswald"/>
            </a:endParaRPr>
          </a:p>
        </p:txBody>
      </p:sp>
      <p:sp>
        <p:nvSpPr>
          <p:cNvPr id="2" name="TextBox 1">
            <a:extLst>
              <a:ext uri="{FF2B5EF4-FFF2-40B4-BE49-F238E27FC236}">
                <a16:creationId xmlns:a16="http://schemas.microsoft.com/office/drawing/2014/main" id="{6163E942-50B7-4CD6-F665-381D243DF507}"/>
              </a:ext>
            </a:extLst>
          </p:cNvPr>
          <p:cNvSpPr txBox="1"/>
          <p:nvPr/>
        </p:nvSpPr>
        <p:spPr>
          <a:xfrm>
            <a:off x="694766" y="1727947"/>
            <a:ext cx="4062292" cy="3364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cs typeface="Arial"/>
              </a:rPr>
              <a:t>When the parent selects "Accept Invitation," a pop-up window appears to remind the parent that their personal information is needed to fill out the student’s FAFSA</a:t>
            </a:r>
            <a:r>
              <a:rPr lang="en-US" baseline="30000">
                <a:latin typeface="Arial"/>
                <a:cs typeface="Arial"/>
              </a:rPr>
              <a:t>®</a:t>
            </a:r>
            <a:r>
              <a:rPr lang="en-US">
                <a:latin typeface="Arial"/>
                <a:cs typeface="Arial"/>
              </a:rPr>
              <a:t> form. The parent selects "Continue" to agree to sharing their information and enters the FAFSA form. </a:t>
            </a:r>
            <a:endParaRPr lang="en-US"/>
          </a:p>
        </p:txBody>
      </p:sp>
      <p:pic>
        <p:nvPicPr>
          <p:cNvPr id="4" name="Picture 3" descr="Screenshot continuation of the “My Activity” section. A pop-up window informs the parent that some personal information that is already on file will be used in order to fill out the necessary steps in the FAFSA form. Buttons give the parent the option to &quot;Continue&quot; and agree to sharing their information or to &quot;Go Back.&quot;">
            <a:extLst>
              <a:ext uri="{FF2B5EF4-FFF2-40B4-BE49-F238E27FC236}">
                <a16:creationId xmlns:a16="http://schemas.microsoft.com/office/drawing/2014/main" id="{4078E375-F4FD-CE35-C780-15660369344B}"/>
              </a:ext>
            </a:extLst>
          </p:cNvPr>
          <p:cNvPicPr>
            <a:picLocks noChangeAspect="1"/>
          </p:cNvPicPr>
          <p:nvPr/>
        </p:nvPicPr>
        <p:blipFill>
          <a:blip r:embed="rId3"/>
          <a:stretch>
            <a:fillRect/>
          </a:stretch>
        </p:blipFill>
        <p:spPr>
          <a:xfrm>
            <a:off x="5640774" y="1727947"/>
            <a:ext cx="5856460" cy="3445906"/>
          </a:xfrm>
          <a:prstGeom prst="rect">
            <a:avLst/>
          </a:prstGeom>
          <a:ln>
            <a:solidFill>
              <a:schemeClr val="tx1"/>
            </a:solidFill>
          </a:ln>
        </p:spPr>
      </p:pic>
      <p:sp>
        <p:nvSpPr>
          <p:cNvPr id="5" name="Slide Number Placeholder 4">
            <a:extLst>
              <a:ext uri="{FF2B5EF4-FFF2-40B4-BE49-F238E27FC236}">
                <a16:creationId xmlns:a16="http://schemas.microsoft.com/office/drawing/2014/main" id="{9E486451-9407-15CF-3A81-CB64636CD222}"/>
              </a:ex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55</a:t>
            </a:fld>
            <a:endParaRPr lang="en-US"/>
          </a:p>
        </p:txBody>
      </p:sp>
    </p:spTree>
    <p:extLst>
      <p:ext uri="{BB962C8B-B14F-4D97-AF65-F5344CB8AC3E}">
        <p14:creationId xmlns:p14="http://schemas.microsoft.com/office/powerpoint/2010/main" val="26578440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a:ln>
                  <a:noFill/>
                </a:ln>
                <a:solidFill>
                  <a:schemeClr val="tx1"/>
                </a:solidFill>
                <a:effectLst/>
                <a:uLnTx/>
                <a:uFillTx/>
                <a:latin typeface="Oswald"/>
                <a:ea typeface="+mn-ea"/>
                <a:cs typeface="+mn-cs"/>
              </a:rPr>
              <a:t>Dependent Student’s Parent Onboarding (1 of 4)</a:t>
            </a:r>
          </a:p>
        </p:txBody>
      </p:sp>
      <p:sp>
        <p:nvSpPr>
          <p:cNvPr id="2" name="TextBox 1">
            <a:extLst>
              <a:ext uri="{FF2B5EF4-FFF2-40B4-BE49-F238E27FC236}">
                <a16:creationId xmlns:a16="http://schemas.microsoft.com/office/drawing/2014/main" id="{AB5D17B8-AEF0-5481-BF08-9C8A14E28096}"/>
              </a:ext>
            </a:extLst>
          </p:cNvPr>
          <p:cNvSpPr txBox="1"/>
          <p:nvPr/>
        </p:nvSpPr>
        <p:spPr>
          <a:xfrm>
            <a:off x="654904" y="1725394"/>
            <a:ext cx="4526696" cy="25339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When the parent enters a </a:t>
            </a:r>
            <a:r>
              <a:rPr lang="en-US">
                <a:latin typeface="Arial" panose="020B0604020202020204" pitchFamily="34" charset="0"/>
                <a:ea typeface="Calibri"/>
                <a:cs typeface="Arial" panose="020B0604020202020204" pitchFamily="34" charset="0"/>
              </a:rPr>
              <a:t>2025–26</a:t>
            </a:r>
            <a:r>
              <a:rPr lang="en-US">
                <a:latin typeface="Arial" panose="020B0604020202020204" pitchFamily="34" charset="0"/>
                <a:cs typeface="Arial" panose="020B0604020202020204" pitchFamily="34" charset="0"/>
              </a:rPr>
              <a:t>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for the first time, they are taken through the FAFSA onboarding process. The first onboarding page provides an introduction of the FAFSA form and an accompanying video. </a:t>
            </a:r>
          </a:p>
        </p:txBody>
      </p:sp>
      <p:pic>
        <p:nvPicPr>
          <p:cNvPr id="6" name="Picture 5" descr="Screenshot of the first page of the &quot;Understanding the FAFSA Form&quot; section. A video provides the parent with details about &quot;What is FAFSA and why is it important.&quot;">
            <a:extLst>
              <a:ext uri="{FF2B5EF4-FFF2-40B4-BE49-F238E27FC236}">
                <a16:creationId xmlns:a16="http://schemas.microsoft.com/office/drawing/2014/main" id="{840F064B-F803-13CF-DFDC-B576F0701F7A}"/>
              </a:ext>
            </a:extLst>
          </p:cNvPr>
          <p:cNvPicPr>
            <a:picLocks noChangeAspect="1"/>
          </p:cNvPicPr>
          <p:nvPr/>
        </p:nvPicPr>
        <p:blipFill>
          <a:blip r:embed="rId3"/>
          <a:stretch>
            <a:fillRect/>
          </a:stretch>
        </p:blipFill>
        <p:spPr>
          <a:xfrm>
            <a:off x="5535831" y="1725394"/>
            <a:ext cx="5456634" cy="405722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56</a:t>
            </a:fld>
            <a:endParaRPr lang="en-US"/>
          </a:p>
        </p:txBody>
      </p:sp>
    </p:spTree>
    <p:extLst>
      <p:ext uri="{BB962C8B-B14F-4D97-AF65-F5344CB8AC3E}">
        <p14:creationId xmlns:p14="http://schemas.microsoft.com/office/powerpoint/2010/main" val="22047010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a:ln>
                  <a:noFill/>
                </a:ln>
                <a:solidFill>
                  <a:schemeClr val="tx1"/>
                </a:solidFill>
                <a:effectLst/>
                <a:uLnTx/>
                <a:uFillTx/>
                <a:latin typeface="Oswald"/>
                <a:ea typeface="+mn-ea"/>
                <a:cs typeface="+mn-cs"/>
              </a:rPr>
              <a:t>Dependent Student’s Parent Onboarding (2 of 4)</a:t>
            </a:r>
          </a:p>
        </p:txBody>
      </p:sp>
      <p:sp>
        <p:nvSpPr>
          <p:cNvPr id="2" name="TextBox 1">
            <a:extLst>
              <a:ext uri="{FF2B5EF4-FFF2-40B4-BE49-F238E27FC236}">
                <a16:creationId xmlns:a16="http://schemas.microsoft.com/office/drawing/2014/main" id="{75BF32BB-95B8-66B8-8C33-61F3F79205C4}"/>
              </a:ext>
            </a:extLst>
          </p:cNvPr>
          <p:cNvSpPr txBox="1"/>
          <p:nvPr/>
        </p:nvSpPr>
        <p:spPr>
          <a:xfrm>
            <a:off x="681797" y="1730744"/>
            <a:ext cx="4499803" cy="37804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The second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onboarding page provides information about contributors that may be required to participate in the student’s FAFSA form, including an accompanying video that explains contributors, and information on how the parent will invite them. Documents that may be needed to fill out the form are also included on this page. </a:t>
            </a:r>
          </a:p>
        </p:txBody>
      </p:sp>
      <p:pic>
        <p:nvPicPr>
          <p:cNvPr id="4" name="Picture 3" descr="Screenshot of the second page of the “Understanding the FAFSA Form” section, which explains the expectations of the contributor role when completing the form and includes a video that the parent can watch about who is a contributor on the FAFSA form. The parent is informed that the answers they provide will determine if any contributors are identified and that these contributors will need to complete their own sections of the form. Information is also provided on how the parent will invite their contributor to complete the required sections of the FAFSA form and that the parent will need to provide the contributor’s name, date of birth, Social Security number, and email address. Below that, there’s a list of the documents the parent may need to complete the form, including their tax returns; record of child support received; current balances of cash, savings, and checking accounts; and net worth of investments, businesses, and farms.">
            <a:extLst>
              <a:ext uri="{FF2B5EF4-FFF2-40B4-BE49-F238E27FC236}">
                <a16:creationId xmlns:a16="http://schemas.microsoft.com/office/drawing/2014/main" id="{8CD34580-65D2-F3EE-9C25-DDBB1C618D51}"/>
              </a:ext>
            </a:extLst>
          </p:cNvPr>
          <p:cNvPicPr>
            <a:picLocks noChangeAspect="1"/>
          </p:cNvPicPr>
          <p:nvPr/>
        </p:nvPicPr>
        <p:blipFill>
          <a:blip r:embed="rId3"/>
          <a:stretch>
            <a:fillRect/>
          </a:stretch>
        </p:blipFill>
        <p:spPr>
          <a:xfrm>
            <a:off x="5941911" y="1730744"/>
            <a:ext cx="4637599" cy="384725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57</a:t>
            </a:fld>
            <a:endParaRPr lang="en-US"/>
          </a:p>
        </p:txBody>
      </p:sp>
    </p:spTree>
    <p:extLst>
      <p:ext uri="{BB962C8B-B14F-4D97-AF65-F5344CB8AC3E}">
        <p14:creationId xmlns:p14="http://schemas.microsoft.com/office/powerpoint/2010/main" val="38086986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a:ln>
                  <a:noFill/>
                </a:ln>
                <a:solidFill>
                  <a:schemeClr val="tx1"/>
                </a:solidFill>
                <a:effectLst/>
                <a:uLnTx/>
                <a:uFillTx/>
                <a:latin typeface="Oswald"/>
                <a:ea typeface="+mn-ea"/>
                <a:cs typeface="+mn-cs"/>
              </a:rPr>
              <a:t>Dependent Student’s Parent Onboarding (3 of 4)</a:t>
            </a:r>
          </a:p>
        </p:txBody>
      </p:sp>
      <p:sp>
        <p:nvSpPr>
          <p:cNvPr id="2" name="TextBox 1">
            <a:extLst>
              <a:ext uri="{FF2B5EF4-FFF2-40B4-BE49-F238E27FC236}">
                <a16:creationId xmlns:a16="http://schemas.microsoft.com/office/drawing/2014/main" id="{C46D3546-E620-ABAA-F37B-9D80B8D8E2E6}"/>
              </a:ext>
            </a:extLst>
          </p:cNvPr>
          <p:cNvSpPr txBox="1"/>
          <p:nvPr/>
        </p:nvSpPr>
        <p:spPr>
          <a:xfrm>
            <a:off x="681798" y="1737828"/>
            <a:ext cx="4057628" cy="41960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The third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onboarding page provides information about what the parent can expect when completing the student’s FAFSA form. This includes information about consent and approval, a time estimate to complete the form, and that they can save the form and return later if needed, along with an accompanying video.</a:t>
            </a:r>
          </a:p>
        </p:txBody>
      </p:sp>
      <p:pic>
        <p:nvPicPr>
          <p:cNvPr id="8" name="Picture 7" descr="Screenshot of the third page of the “Understanding the FAFSA Form” section, which reminds the parent of what to expect when completing the form. This includes the estimated time of one hour and that the parent will be able to save the form and return later if needed. The parent is informed that every contributor must provide consent and approval for the student to be eligible for federal student aid. With consent and approval, federal tax information will be transferred directly from the Internal Revenue Service into the FAFSA form. An accompanying video is available to further explain &quot;What does it mean to provide consent and approval on the 2024–25 FAFSA form?&quot;">
            <a:extLst>
              <a:ext uri="{FF2B5EF4-FFF2-40B4-BE49-F238E27FC236}">
                <a16:creationId xmlns:a16="http://schemas.microsoft.com/office/drawing/2014/main" id="{893279D7-3D70-9F9A-FDA1-1A8C9594ED6A}"/>
              </a:ext>
            </a:extLst>
          </p:cNvPr>
          <p:cNvPicPr>
            <a:picLocks noChangeAspect="1"/>
          </p:cNvPicPr>
          <p:nvPr/>
        </p:nvPicPr>
        <p:blipFill>
          <a:blip r:embed="rId3"/>
          <a:stretch>
            <a:fillRect/>
          </a:stretch>
        </p:blipFill>
        <p:spPr>
          <a:xfrm>
            <a:off x="5468897" y="1532472"/>
            <a:ext cx="4972962" cy="478509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58</a:t>
            </a:fld>
            <a:endParaRPr lang="en-US"/>
          </a:p>
        </p:txBody>
      </p:sp>
    </p:spTree>
    <p:extLst>
      <p:ext uri="{BB962C8B-B14F-4D97-AF65-F5344CB8AC3E}">
        <p14:creationId xmlns:p14="http://schemas.microsoft.com/office/powerpoint/2010/main" val="10614490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7195" y="544286"/>
            <a:ext cx="11582400" cy="101237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kumimoji="0" lang="en-US" altLang="en-US" sz="3600" b="1" i="0" u="none" strike="noStrike" kern="1200" cap="none" spc="0" normalizeH="0" baseline="0" noProof="0">
                <a:ln>
                  <a:noFill/>
                </a:ln>
                <a:effectLst/>
                <a:uLnTx/>
                <a:uFillTx/>
                <a:latin typeface="Oswald"/>
                <a:ea typeface="+mn-ea"/>
                <a:cs typeface="+mn-cs"/>
              </a:rPr>
              <a:t>Dependent Student’s Parent Onboarding (4 of 4)</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E671583-3236-B52C-7957-3D86BD77AD57}"/>
              </a:ext>
            </a:extLst>
          </p:cNvPr>
          <p:cNvSpPr txBox="1"/>
          <p:nvPr/>
        </p:nvSpPr>
        <p:spPr>
          <a:xfrm>
            <a:off x="681798" y="1740101"/>
            <a:ext cx="4499802" cy="25339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The last onboarding page provides information about what to expect once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is completed, submitted, and processed. On this page, the parent selects "Start FAFSA Form" to begin the parent section.  </a:t>
            </a:r>
          </a:p>
        </p:txBody>
      </p:sp>
      <p:pic>
        <p:nvPicPr>
          <p:cNvPr id="6" name="Picture 5" descr="Screenshot of the final page of the “Understanding the FAFSA Form” section, which provides an accompanying video and informs the parent about what to expect after the form is completed. This includes that the student's FAFSA form will be processed in one to three days, that the student will receive their FAFSA Submission Summary and Student Aid Index which is the number used to determine aid eligibility, and that the schools will create financial aid packages. Below that, there is a button to “Start FAFSA Form.”">
            <a:extLst>
              <a:ext uri="{FF2B5EF4-FFF2-40B4-BE49-F238E27FC236}">
                <a16:creationId xmlns:a16="http://schemas.microsoft.com/office/drawing/2014/main" id="{0CE34870-27C3-C218-5F38-B4E3EB2165D0}"/>
              </a:ext>
            </a:extLst>
          </p:cNvPr>
          <p:cNvPicPr>
            <a:picLocks noChangeAspect="1"/>
          </p:cNvPicPr>
          <p:nvPr/>
        </p:nvPicPr>
        <p:blipFill>
          <a:blip r:embed="rId3"/>
          <a:stretch>
            <a:fillRect/>
          </a:stretch>
        </p:blipFill>
        <p:spPr>
          <a:xfrm>
            <a:off x="5541773" y="1479748"/>
            <a:ext cx="4959079" cy="463460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59</a:t>
            </a:fld>
            <a:endParaRPr lang="en-US"/>
          </a:p>
        </p:txBody>
      </p:sp>
    </p:spTree>
    <p:extLst>
      <p:ext uri="{BB962C8B-B14F-4D97-AF65-F5344CB8AC3E}">
        <p14:creationId xmlns:p14="http://schemas.microsoft.com/office/powerpoint/2010/main" val="24362815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Identity Information</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F2CC06F2-1005-99EC-0716-76019154224C}"/>
              </a:ext>
            </a:extLst>
          </p:cNvPr>
          <p:cNvSpPr txBox="1"/>
          <p:nvPr/>
        </p:nvSpPr>
        <p:spPr>
          <a:xfrm>
            <a:off x="681798" y="1721055"/>
            <a:ext cx="4499802" cy="2533963"/>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This is the first page within the parent section. The parent can verify that their personal information is correct. To update any of the personal information, the parent must access their Account Settings on StudentAid.gov. </a:t>
            </a:r>
          </a:p>
        </p:txBody>
      </p:sp>
      <p:pic>
        <p:nvPicPr>
          <p:cNvPr id="8" name="Picture 7" descr="Screenshot of the “Parent Identity Information” section of the FAFSA form. Parent information including name, date of birth, Social Security number, email address, and mobile phone number is displayed to verify.">
            <a:extLst>
              <a:ext uri="{FF2B5EF4-FFF2-40B4-BE49-F238E27FC236}">
                <a16:creationId xmlns:a16="http://schemas.microsoft.com/office/drawing/2014/main" id="{B7AEE640-CF23-FD13-9FF4-FC5A1BE4050C}"/>
              </a:ext>
            </a:extLst>
          </p:cNvPr>
          <p:cNvPicPr>
            <a:picLocks noChangeAspect="1"/>
          </p:cNvPicPr>
          <p:nvPr/>
        </p:nvPicPr>
        <p:blipFill>
          <a:blip r:embed="rId3"/>
          <a:stretch>
            <a:fillRect/>
          </a:stretch>
        </p:blipFill>
        <p:spPr>
          <a:xfrm>
            <a:off x="5465398" y="1756519"/>
            <a:ext cx="6044804" cy="298160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60</a:t>
            </a:fld>
            <a:endParaRPr lang="en-US"/>
          </a:p>
        </p:txBody>
      </p:sp>
    </p:spTree>
    <p:extLst>
      <p:ext uri="{BB962C8B-B14F-4D97-AF65-F5344CB8AC3E}">
        <p14:creationId xmlns:p14="http://schemas.microsoft.com/office/powerpoint/2010/main" val="10379666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28960" y="141514"/>
            <a:ext cx="11853593" cy="13821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Identity Information </a:t>
            </a:r>
            <a:br>
              <a:rPr lang="en-US" altLang="en-US" sz="3600" cap="none" spc="0">
                <a:latin typeface="Oswald"/>
              </a:rPr>
            </a:br>
            <a:r>
              <a:rPr lang="en-US" altLang="en-US" sz="3600" cap="none" spc="0">
                <a:latin typeface="Oswald"/>
              </a:rPr>
              <a:t>(Continued)</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4C120777-05A4-D778-AAEE-F0CACFCFBF5C}"/>
              </a:ext>
            </a:extLst>
          </p:cNvPr>
          <p:cNvSpPr txBox="1"/>
          <p:nvPr/>
        </p:nvSpPr>
        <p:spPr>
          <a:xfrm>
            <a:off x="676751" y="1726614"/>
            <a:ext cx="4609623" cy="2533963"/>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This is a continuation of the first page within the parent section. The parent can verify their mailing address on this part of the page. To update this information, the parent must access their Account Settings on StudentAid.gov. </a:t>
            </a:r>
          </a:p>
        </p:txBody>
      </p:sp>
      <p:pic>
        <p:nvPicPr>
          <p:cNvPr id="4" name="Picture 3" descr="Screenshot continuation of the “Parent Identity Information” section, which includes the parent's permanent mailing address for them to verify.">
            <a:extLst>
              <a:ext uri="{FF2B5EF4-FFF2-40B4-BE49-F238E27FC236}">
                <a16:creationId xmlns:a16="http://schemas.microsoft.com/office/drawing/2014/main" id="{4DC7213B-F0FA-836D-086E-5ED169CDC027}"/>
              </a:ext>
            </a:extLst>
          </p:cNvPr>
          <p:cNvPicPr>
            <a:picLocks noChangeAspect="1"/>
          </p:cNvPicPr>
          <p:nvPr/>
        </p:nvPicPr>
        <p:blipFill>
          <a:blip r:embed="rId3"/>
          <a:stretch>
            <a:fillRect/>
          </a:stretch>
        </p:blipFill>
        <p:spPr>
          <a:xfrm>
            <a:off x="5670698" y="1828578"/>
            <a:ext cx="5839047" cy="334261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61</a:t>
            </a:fld>
            <a:endParaRPr lang="en-US"/>
          </a:p>
        </p:txBody>
      </p:sp>
    </p:spTree>
    <p:extLst>
      <p:ext uri="{BB962C8B-B14F-4D97-AF65-F5344CB8AC3E}">
        <p14:creationId xmlns:p14="http://schemas.microsoft.com/office/powerpoint/2010/main" val="36107217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5294" y="192658"/>
            <a:ext cx="10317896"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Provides </a:t>
            </a:r>
            <a:br>
              <a:rPr lang="en-US" altLang="en-US" sz="3600" cap="none" spc="0">
                <a:latin typeface="Oswald"/>
              </a:rPr>
            </a:br>
            <a:r>
              <a:rPr lang="en-US" altLang="en-US" sz="3600" cap="none" spc="0">
                <a:latin typeface="Oswald"/>
              </a:rPr>
              <a:t>Consent and Approval</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28161237-6F40-3038-1156-FF6AA6AF1D19}"/>
              </a:ext>
            </a:extLst>
          </p:cNvPr>
          <p:cNvSpPr txBox="1"/>
          <p:nvPr/>
        </p:nvSpPr>
        <p:spPr>
          <a:xfrm>
            <a:off x="681798" y="1736294"/>
            <a:ext cx="4499802" cy="2949462"/>
          </a:xfrm>
          <a:prstGeom prst="rect">
            <a:avLst/>
          </a:prstGeom>
          <a:noFill/>
        </p:spPr>
        <p:txBody>
          <a:bodyPr wrap="square" lIns="91440" tIns="45720" rIns="91440" bIns="45720" rtlCol="0" anchor="t">
            <a:spAutoFit/>
          </a:bodyPr>
          <a:lstStyle/>
          <a:p>
            <a:pPr rtl="0">
              <a:lnSpc>
                <a:spcPct val="150000"/>
              </a:lnSpc>
            </a:pPr>
            <a:r>
              <a:rPr lang="en-US">
                <a:latin typeface="Arial" panose="020B0604020202020204" pitchFamily="34" charset="0"/>
                <a:ea typeface="Calibri"/>
                <a:cs typeface="Arial" panose="020B0604020202020204" pitchFamily="34" charset="0"/>
              </a:rPr>
              <a:t>This page informs the parent about consent, approval, and the use of their federal tax information. By providing consent and approval, the parent’s federal tax information is transferred directly into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from the IRS to help complete the "Parent Financials" section. </a:t>
            </a:r>
            <a:endParaRPr lang="en-US">
              <a:latin typeface="Arial" panose="020B0604020202020204" pitchFamily="34" charset="0"/>
              <a:cs typeface="Arial" panose="020B0604020202020204" pitchFamily="34" charset="0"/>
            </a:endParaRPr>
          </a:p>
        </p:txBody>
      </p:sp>
      <p:pic>
        <p:nvPicPr>
          <p:cNvPr id="6" name="Picture 5" descr="Screenshot of the consent and approval page for the retrieval and disclosure of federal tax information. A numbered list of statements defines what the parent is affirming and giving consent and approval to.">
            <a:extLst>
              <a:ext uri="{FF2B5EF4-FFF2-40B4-BE49-F238E27FC236}">
                <a16:creationId xmlns:a16="http://schemas.microsoft.com/office/drawing/2014/main" id="{4D3BDCC4-AEBC-3049-1CBB-870369DFD2B9}"/>
              </a:ext>
            </a:extLst>
          </p:cNvPr>
          <p:cNvPicPr>
            <a:picLocks noChangeAspect="1"/>
          </p:cNvPicPr>
          <p:nvPr/>
        </p:nvPicPr>
        <p:blipFill>
          <a:blip r:embed="rId3"/>
          <a:stretch>
            <a:fillRect/>
          </a:stretch>
        </p:blipFill>
        <p:spPr>
          <a:xfrm>
            <a:off x="5987341" y="1288025"/>
            <a:ext cx="4278969" cy="452520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62</a:t>
            </a:fld>
            <a:endParaRPr lang="en-US"/>
          </a:p>
        </p:txBody>
      </p:sp>
    </p:spTree>
    <p:extLst>
      <p:ext uri="{BB962C8B-B14F-4D97-AF65-F5344CB8AC3E}">
        <p14:creationId xmlns:p14="http://schemas.microsoft.com/office/powerpoint/2010/main" val="21524608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169926"/>
            <a:ext cx="9256351"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Dependent Student’s Parent Provides Consent and Approval (Continued)</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629F88FE-B4ED-0D80-4165-5CD59B091230}"/>
              </a:ext>
            </a:extLst>
          </p:cNvPr>
          <p:cNvSpPr txBox="1"/>
          <p:nvPr/>
        </p:nvSpPr>
        <p:spPr>
          <a:xfrm>
            <a:off x="658255" y="1781758"/>
            <a:ext cx="3129974" cy="4195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This is a continuation of the consent and approval page. Frequently asked questions about consent and approval are also provided that the parent can expand and collapse. The parent selects "Approve" to provide consent and approval, and they are taken to the next page. </a:t>
            </a:r>
            <a:endParaRPr lang="en-US">
              <a:latin typeface="Arial" panose="020B0604020202020204" pitchFamily="34" charset="0"/>
              <a:cs typeface="Arial" panose="020B0604020202020204" pitchFamily="34" charset="0"/>
            </a:endParaRPr>
          </a:p>
        </p:txBody>
      </p:sp>
      <p:pic>
        <p:nvPicPr>
          <p:cNvPr id="7" name="Picture 6" descr="Screenshot continuation of the consent and approval page. The remaining items of the numbered list of statements define what the parent is affirming and giving consent and approval to.">
            <a:extLst>
              <a:ext uri="{FF2B5EF4-FFF2-40B4-BE49-F238E27FC236}">
                <a16:creationId xmlns:a16="http://schemas.microsoft.com/office/drawing/2014/main" id="{B37244AD-1229-6775-58E2-89A88C549760}"/>
              </a:ext>
            </a:extLst>
          </p:cNvPr>
          <p:cNvPicPr>
            <a:picLocks noChangeAspect="1"/>
          </p:cNvPicPr>
          <p:nvPr/>
        </p:nvPicPr>
        <p:blipFill>
          <a:blip r:embed="rId3"/>
          <a:stretch>
            <a:fillRect/>
          </a:stretch>
        </p:blipFill>
        <p:spPr>
          <a:xfrm>
            <a:off x="3898665" y="1912105"/>
            <a:ext cx="3691838" cy="4125653"/>
          </a:xfrm>
          <a:prstGeom prst="rect">
            <a:avLst/>
          </a:prstGeom>
          <a:ln>
            <a:solidFill>
              <a:schemeClr val="tx1"/>
            </a:solidFill>
          </a:ln>
        </p:spPr>
      </p:pic>
      <p:pic>
        <p:nvPicPr>
          <p:cNvPr id="10" name="Picture 9" descr="Screenshot continuation of the consent and approval page. Frequently asked questions appear, which the parent can expand or collapse: who should provide consent and approval, if a spouse has to provide consent and approval if married and didn't file a joint tax return, what happens after consent and approval are provided, and what happens if consent and approval are declined. Below that, there are buttons for the parent to provide or decline their consent and approval.">
            <a:extLst>
              <a:ext uri="{FF2B5EF4-FFF2-40B4-BE49-F238E27FC236}">
                <a16:creationId xmlns:a16="http://schemas.microsoft.com/office/drawing/2014/main" id="{072D4C02-8301-A037-C419-9006F3614E6D}"/>
              </a:ext>
            </a:extLst>
          </p:cNvPr>
          <p:cNvPicPr>
            <a:picLocks noChangeAspect="1"/>
          </p:cNvPicPr>
          <p:nvPr/>
        </p:nvPicPr>
        <p:blipFill>
          <a:blip r:embed="rId4"/>
          <a:stretch>
            <a:fillRect/>
          </a:stretch>
        </p:blipFill>
        <p:spPr>
          <a:xfrm>
            <a:off x="7799261" y="1912105"/>
            <a:ext cx="3853786" cy="412565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63</a:t>
            </a:fld>
            <a:endParaRPr lang="en-US"/>
          </a:p>
        </p:txBody>
      </p:sp>
    </p:spTree>
    <p:extLst>
      <p:ext uri="{BB962C8B-B14F-4D97-AF65-F5344CB8AC3E}">
        <p14:creationId xmlns:p14="http://schemas.microsoft.com/office/powerpoint/2010/main" val="29342753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996B6-EABB-1DEA-7DCA-CE0B9F37F871}"/>
              </a:ext>
            </a:extLst>
          </p:cNvPr>
          <p:cNvSpPr>
            <a:spLocks noGrp="1"/>
          </p:cNvSpPr>
          <p:nvPr>
            <p:ph type="title"/>
          </p:nvPr>
        </p:nvSpPr>
        <p:spPr>
          <a:xfrm>
            <a:off x="778101" y="537764"/>
            <a:ext cx="10214364" cy="798177"/>
          </a:xfrm>
        </p:spPr>
        <p:txBody>
          <a:bodyPr/>
          <a:lstStyle/>
          <a:p>
            <a:r>
              <a:rPr lang="en-US" altLang="en-US" sz="3600" cap="none" spc="0" dirty="0">
                <a:latin typeface="Oswald"/>
              </a:rPr>
              <a:t>Dependent Student’s Parent Imports IRS Information</a:t>
            </a:r>
            <a:endParaRPr lang="en-US" sz="3600" dirty="0"/>
          </a:p>
        </p:txBody>
      </p:sp>
      <p:sp>
        <p:nvSpPr>
          <p:cNvPr id="7" name="TextBox 6">
            <a:extLst>
              <a:ext uri="{FF2B5EF4-FFF2-40B4-BE49-F238E27FC236}">
                <a16:creationId xmlns:a16="http://schemas.microsoft.com/office/drawing/2014/main" id="{88EEE58C-A6D7-6317-970D-559E01E8E06C}"/>
              </a:ext>
            </a:extLst>
          </p:cNvPr>
          <p:cNvSpPr txBox="1"/>
          <p:nvPr/>
        </p:nvSpPr>
        <p:spPr>
          <a:xfrm>
            <a:off x="778101" y="1954237"/>
            <a:ext cx="3048000" cy="2949525"/>
          </a:xfrm>
          <a:prstGeom prst="rect">
            <a:avLst/>
          </a:prstGeom>
          <a:noFill/>
        </p:spPr>
        <p:txBody>
          <a:bodyPr wrap="square">
            <a:spAutoFit/>
          </a:bodyPr>
          <a:lstStyle/>
          <a:p>
            <a:pPr rtl="0">
              <a:lnSpc>
                <a:spcPct val="150000"/>
              </a:lnSpc>
            </a:pPr>
            <a:r>
              <a:rPr lang="en-US">
                <a:latin typeface="Arial" panose="020B0604020202020204" pitchFamily="34" charset="0"/>
                <a:ea typeface="Calibri"/>
                <a:cs typeface="Arial" panose="020B0604020202020204" pitchFamily="34" charset="0"/>
              </a:rPr>
              <a:t>This page imports the parent’s federal tax information by directly transferring it into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from the IRS to help complete the “Parent Financials" section. </a:t>
            </a:r>
            <a:endParaRPr lang="en-US">
              <a:latin typeface="Arial" panose="020B0604020202020204" pitchFamily="34" charset="0"/>
              <a:cs typeface="Arial" panose="020B0604020202020204" pitchFamily="34" charset="0"/>
            </a:endParaRPr>
          </a:p>
        </p:txBody>
      </p:sp>
      <p:pic>
        <p:nvPicPr>
          <p:cNvPr id="5" name="Picture 4" descr="Screenshot of the data import page for the parent’s federal tax information from the IRS where their information is being directly transferred from the IRS into their FAFSA form. The parent should not leave this page while their information is being loaded into their application. ">
            <a:extLst>
              <a:ext uri="{FF2B5EF4-FFF2-40B4-BE49-F238E27FC236}">
                <a16:creationId xmlns:a16="http://schemas.microsoft.com/office/drawing/2014/main" id="{108F554F-B7C5-83AF-FC60-0EF879BD9C0C}"/>
              </a:ext>
            </a:extLst>
          </p:cNvPr>
          <p:cNvPicPr>
            <a:picLocks noChangeAspect="1"/>
          </p:cNvPicPr>
          <p:nvPr/>
        </p:nvPicPr>
        <p:blipFill>
          <a:blip r:embed="rId2"/>
          <a:stretch>
            <a:fillRect/>
          </a:stretch>
        </p:blipFill>
        <p:spPr>
          <a:xfrm>
            <a:off x="4528384" y="2079375"/>
            <a:ext cx="6464081" cy="2544629"/>
          </a:xfrm>
          <a:prstGeom prst="rect">
            <a:avLst/>
          </a:prstGeom>
          <a:ln>
            <a:solidFill>
              <a:schemeClr val="tx1"/>
            </a:solidFill>
          </a:ln>
        </p:spPr>
      </p:pic>
      <p:sp>
        <p:nvSpPr>
          <p:cNvPr id="3" name="Slide Number Placeholder 2">
            <a:extLst>
              <a:ext uri="{FF2B5EF4-FFF2-40B4-BE49-F238E27FC236}">
                <a16:creationId xmlns:a16="http://schemas.microsoft.com/office/drawing/2014/main" id="{0347A874-C1E7-1E3F-C5B0-DCD4A4534877}"/>
              </a:ext>
            </a:extLst>
          </p:cNvPr>
          <p:cNvSpPr>
            <a:spLocks noGrp="1"/>
          </p:cNvSpPr>
          <p:nvPr>
            <p:ph type="sldNum" sz="quarter" idx="4"/>
          </p:nvPr>
        </p:nvSpPr>
        <p:spPr/>
        <p:txBody>
          <a:bodyPr/>
          <a:lstStyle/>
          <a:p>
            <a:fld id="{234755BD-B4AC-9044-BCE4-27904766F8BB}" type="slidenum">
              <a:rPr lang="en-US" smtClean="0"/>
              <a:pPr/>
              <a:t>64</a:t>
            </a:fld>
            <a:endParaRPr lang="en-US"/>
          </a:p>
        </p:txBody>
      </p:sp>
    </p:spTree>
    <p:extLst>
      <p:ext uri="{BB962C8B-B14F-4D97-AF65-F5344CB8AC3E}">
        <p14:creationId xmlns:p14="http://schemas.microsoft.com/office/powerpoint/2010/main" val="32866379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996B6-EABB-1DEA-7DCA-CE0B9F37F871}"/>
              </a:ext>
            </a:extLst>
          </p:cNvPr>
          <p:cNvSpPr>
            <a:spLocks noGrp="1"/>
          </p:cNvSpPr>
          <p:nvPr>
            <p:ph type="title"/>
          </p:nvPr>
        </p:nvSpPr>
        <p:spPr>
          <a:xfrm>
            <a:off x="778101" y="537764"/>
            <a:ext cx="10214364" cy="798177"/>
          </a:xfrm>
        </p:spPr>
        <p:txBody>
          <a:bodyPr/>
          <a:lstStyle/>
          <a:p>
            <a:r>
              <a:rPr lang="en-US" altLang="en-US" sz="3600" cap="none" spc="0" dirty="0">
                <a:latin typeface="Oswald"/>
              </a:rPr>
              <a:t>Dependent Student’s Parent Imports IRS Information (Continued)</a:t>
            </a:r>
            <a:endParaRPr lang="en-US" sz="3600" dirty="0"/>
          </a:p>
        </p:txBody>
      </p:sp>
      <p:sp>
        <p:nvSpPr>
          <p:cNvPr id="7" name="TextBox 6">
            <a:extLst>
              <a:ext uri="{FF2B5EF4-FFF2-40B4-BE49-F238E27FC236}">
                <a16:creationId xmlns:a16="http://schemas.microsoft.com/office/drawing/2014/main" id="{88EEE58C-A6D7-6317-970D-559E01E8E06C}"/>
              </a:ext>
            </a:extLst>
          </p:cNvPr>
          <p:cNvSpPr txBox="1"/>
          <p:nvPr/>
        </p:nvSpPr>
        <p:spPr>
          <a:xfrm>
            <a:off x="778101" y="1954237"/>
            <a:ext cx="3048000" cy="3365024"/>
          </a:xfrm>
          <a:prstGeom prst="rect">
            <a:avLst/>
          </a:prstGeom>
          <a:noFill/>
        </p:spPr>
        <p:txBody>
          <a:bodyPr wrap="square">
            <a:spAutoFit/>
          </a:bodyPr>
          <a:lstStyle/>
          <a:p>
            <a:pPr rtl="0">
              <a:lnSpc>
                <a:spcPct val="150000"/>
              </a:lnSpc>
            </a:pPr>
            <a:r>
              <a:rPr lang="en-US">
                <a:latin typeface="Arial" panose="020B0604020202020204" pitchFamily="34" charset="0"/>
                <a:ea typeface="Calibri"/>
                <a:cs typeface="Arial" panose="020B0604020202020204" pitchFamily="34" charset="0"/>
              </a:rPr>
              <a:t>This page displays the results from the IRS import for the parent. For this scenario, the parent is contributing to a new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and there is no federal tax information available from the IRS. </a:t>
            </a:r>
            <a:endParaRPr lang="en-US">
              <a:latin typeface="Arial" panose="020B0604020202020204" pitchFamily="34" charset="0"/>
              <a:cs typeface="Arial" panose="020B0604020202020204" pitchFamily="34" charset="0"/>
            </a:endParaRPr>
          </a:p>
        </p:txBody>
      </p:sp>
      <p:pic>
        <p:nvPicPr>
          <p:cNvPr id="6" name="Picture 5" descr="Screenshot of the results from the data import page. The parent is informed that their information was not received. They may have to manually enter in their tax information into their Finances section. ">
            <a:extLst>
              <a:ext uri="{FF2B5EF4-FFF2-40B4-BE49-F238E27FC236}">
                <a16:creationId xmlns:a16="http://schemas.microsoft.com/office/drawing/2014/main" id="{46557D3E-5194-E6CA-5AA7-A173FA155345}"/>
              </a:ext>
            </a:extLst>
          </p:cNvPr>
          <p:cNvPicPr>
            <a:picLocks noChangeAspect="1"/>
          </p:cNvPicPr>
          <p:nvPr/>
        </p:nvPicPr>
        <p:blipFill>
          <a:blip r:embed="rId2"/>
          <a:stretch>
            <a:fillRect/>
          </a:stretch>
        </p:blipFill>
        <p:spPr>
          <a:xfrm>
            <a:off x="4679006" y="1805156"/>
            <a:ext cx="6431446" cy="3247688"/>
          </a:xfrm>
          <a:prstGeom prst="rect">
            <a:avLst/>
          </a:prstGeom>
          <a:ln>
            <a:solidFill>
              <a:schemeClr val="tx1"/>
            </a:solidFill>
          </a:ln>
        </p:spPr>
      </p:pic>
      <p:sp>
        <p:nvSpPr>
          <p:cNvPr id="3" name="Slide Number Placeholder 2">
            <a:extLst>
              <a:ext uri="{FF2B5EF4-FFF2-40B4-BE49-F238E27FC236}">
                <a16:creationId xmlns:a16="http://schemas.microsoft.com/office/drawing/2014/main" id="{0347A874-C1E7-1E3F-C5B0-DCD4A4534877}"/>
              </a:ext>
            </a:extLst>
          </p:cNvPr>
          <p:cNvSpPr>
            <a:spLocks noGrp="1"/>
          </p:cNvSpPr>
          <p:nvPr>
            <p:ph type="sldNum" sz="quarter" idx="4"/>
          </p:nvPr>
        </p:nvSpPr>
        <p:spPr/>
        <p:txBody>
          <a:bodyPr/>
          <a:lstStyle/>
          <a:p>
            <a:fld id="{234755BD-B4AC-9044-BCE4-27904766F8BB}" type="slidenum">
              <a:rPr lang="en-US" smtClean="0"/>
              <a:pPr/>
              <a:t>65</a:t>
            </a:fld>
            <a:endParaRPr lang="en-US"/>
          </a:p>
        </p:txBody>
      </p:sp>
    </p:spTree>
    <p:extLst>
      <p:ext uri="{BB962C8B-B14F-4D97-AF65-F5344CB8AC3E}">
        <p14:creationId xmlns:p14="http://schemas.microsoft.com/office/powerpoint/2010/main" val="33139598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8351" y="621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Dependent Student’s Parent Demographics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DB770BDB-4C1F-1F13-5C55-B625F72F800D}"/>
              </a:ext>
            </a:extLst>
          </p:cNvPr>
          <p:cNvSpPr txBox="1"/>
          <p:nvPr/>
        </p:nvSpPr>
        <p:spPr>
          <a:xfrm>
            <a:off x="695245" y="1739955"/>
            <a:ext cx="10668743" cy="646331"/>
          </a:xfrm>
          <a:prstGeom prst="rect">
            <a:avLst/>
          </a:prstGeom>
          <a:noFill/>
        </p:spPr>
        <p:txBody>
          <a:bodyPr wrap="square" lIns="91440" tIns="45720" rIns="91440" bIns="45720" rtlCol="0" anchor="t">
            <a:spAutoFit/>
          </a:bodyPr>
          <a:lstStyle/>
          <a:p>
            <a:r>
              <a:rPr lang="en-US">
                <a:latin typeface="Arial" panose="020B0604020202020204" pitchFamily="34" charset="0"/>
                <a:cs typeface="Arial" panose="020B0604020202020204" pitchFamily="34" charset="0"/>
              </a:rPr>
              <a:t>This is the first page in the "Parent Demographics" section. It provides an overview of the section.</a:t>
            </a:r>
          </a:p>
          <a:p>
            <a:endParaRPr lang="en-US">
              <a:latin typeface="Arial" panose="020B0604020202020204" pitchFamily="34" charset="0"/>
              <a:cs typeface="Arial" panose="020B0604020202020204" pitchFamily="34" charset="0"/>
            </a:endParaRPr>
          </a:p>
        </p:txBody>
      </p:sp>
      <p:pic>
        <p:nvPicPr>
          <p:cNvPr id="4" name="Picture 3" descr="Screenshot of the introduction to the “Parent Demographics” section, which informs the parent that the next series of pages will ask about them and their family. The parent is reminded that these questions will help determine how much federal student aid the student is eligible to receive.">
            <a:extLst>
              <a:ext uri="{FF2B5EF4-FFF2-40B4-BE49-F238E27FC236}">
                <a16:creationId xmlns:a16="http://schemas.microsoft.com/office/drawing/2014/main" id="{13E3DA21-34D0-BE19-69A9-D97BD7A1CDF1}"/>
              </a:ext>
            </a:extLst>
          </p:cNvPr>
          <p:cNvPicPr>
            <a:picLocks noChangeAspect="1"/>
          </p:cNvPicPr>
          <p:nvPr/>
        </p:nvPicPr>
        <p:blipFill>
          <a:blip r:embed="rId3"/>
          <a:stretch>
            <a:fillRect/>
          </a:stretch>
        </p:blipFill>
        <p:spPr>
          <a:xfrm>
            <a:off x="2074068" y="2514105"/>
            <a:ext cx="8043864" cy="330277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66</a:t>
            </a:fld>
            <a:endParaRPr lang="en-US"/>
          </a:p>
        </p:txBody>
      </p:sp>
    </p:spTree>
    <p:extLst>
      <p:ext uri="{BB962C8B-B14F-4D97-AF65-F5344CB8AC3E}">
        <p14:creationId xmlns:p14="http://schemas.microsoft.com/office/powerpoint/2010/main" val="23967498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80774"/>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Current Marital Status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2A0FF8F-3EC0-7029-9981-1DE721028B49}"/>
              </a:ext>
            </a:extLst>
          </p:cNvPr>
          <p:cNvSpPr txBox="1"/>
          <p:nvPr/>
        </p:nvSpPr>
        <p:spPr>
          <a:xfrm>
            <a:off x="690560" y="1735846"/>
            <a:ext cx="4419600" cy="1287468"/>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parent is asked about their current marital status. They select the "Married (not separated)" option. </a:t>
            </a:r>
          </a:p>
        </p:txBody>
      </p:sp>
      <p:pic>
        <p:nvPicPr>
          <p:cNvPr id="8" name="Picture 7" descr="Screenshot of the first page of the “Parent Demographics” section, which asks the parent to select their marital status: “Single (never married),” “Unmarried and both legal parents living together,” “Married (not separated),” “Remarried,” “Separated,” “Divorced,” or “Widowed.”">
            <a:extLst>
              <a:ext uri="{FF2B5EF4-FFF2-40B4-BE49-F238E27FC236}">
                <a16:creationId xmlns:a16="http://schemas.microsoft.com/office/drawing/2014/main" id="{A5C38E03-6C4E-B5CD-D105-98E85E2F83B0}"/>
              </a:ext>
            </a:extLst>
          </p:cNvPr>
          <p:cNvPicPr>
            <a:picLocks noChangeAspect="1"/>
          </p:cNvPicPr>
          <p:nvPr/>
        </p:nvPicPr>
        <p:blipFill>
          <a:blip r:embed="rId3"/>
          <a:stretch>
            <a:fillRect/>
          </a:stretch>
        </p:blipFill>
        <p:spPr>
          <a:xfrm>
            <a:off x="5367456" y="1573160"/>
            <a:ext cx="5628037" cy="4328423"/>
          </a:xfrm>
          <a:prstGeom prst="rect">
            <a:avLst/>
          </a:prstGeom>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67</a:t>
            </a:fld>
            <a:endParaRPr lang="en-US"/>
          </a:p>
        </p:txBody>
      </p:sp>
    </p:spTree>
    <p:extLst>
      <p:ext uri="{BB962C8B-B14F-4D97-AF65-F5344CB8AC3E}">
        <p14:creationId xmlns:p14="http://schemas.microsoft.com/office/powerpoint/2010/main" val="25857135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80774"/>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State of Legal Residence</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C34C041B-24B9-3012-03C3-B7F13368387F}"/>
              </a:ext>
            </a:extLst>
          </p:cNvPr>
          <p:cNvSpPr txBox="1"/>
          <p:nvPr/>
        </p:nvSpPr>
        <p:spPr>
          <a:xfrm>
            <a:off x="662465" y="1727585"/>
            <a:ext cx="4419120" cy="2118465"/>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parent is asked about their state of legal residence. The parent selects the state from a drop-down box and provides the month and year when they became a legal resident. </a:t>
            </a:r>
          </a:p>
        </p:txBody>
      </p:sp>
      <p:pic>
        <p:nvPicPr>
          <p:cNvPr id="6" name="Picture 5" descr="Screenshot continuation of the “Parent Demographics” section, which has a dropdown menu for the parent to select their state of legal residence. A text box below prompts the parent to enter the month and year they became a resident of that state.">
            <a:extLst>
              <a:ext uri="{FF2B5EF4-FFF2-40B4-BE49-F238E27FC236}">
                <a16:creationId xmlns:a16="http://schemas.microsoft.com/office/drawing/2014/main" id="{F16E3E06-29E6-C7B3-9301-4FDF77AA8EA7}"/>
              </a:ext>
            </a:extLst>
          </p:cNvPr>
          <p:cNvPicPr>
            <a:picLocks noChangeAspect="1"/>
          </p:cNvPicPr>
          <p:nvPr/>
        </p:nvPicPr>
        <p:blipFill>
          <a:blip r:embed="rId3"/>
          <a:stretch>
            <a:fillRect/>
          </a:stretch>
        </p:blipFill>
        <p:spPr>
          <a:xfrm>
            <a:off x="5542599" y="1779221"/>
            <a:ext cx="5567853" cy="268567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68</a:t>
            </a:fld>
            <a:endParaRPr lang="en-US"/>
          </a:p>
        </p:txBody>
      </p:sp>
    </p:spTree>
    <p:extLst>
      <p:ext uri="{BB962C8B-B14F-4D97-AF65-F5344CB8AC3E}">
        <p14:creationId xmlns:p14="http://schemas.microsoft.com/office/powerpoint/2010/main" val="38450406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80774"/>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Dependent Student’s Parent Finances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E517D0E8-0BEC-F3E6-EFCB-F9EBB4ECD7E0}"/>
              </a:ext>
            </a:extLst>
          </p:cNvPr>
          <p:cNvSpPr txBox="1"/>
          <p:nvPr/>
        </p:nvSpPr>
        <p:spPr>
          <a:xfrm>
            <a:off x="681798" y="1737510"/>
            <a:ext cx="10544052" cy="369332"/>
          </a:xfrm>
          <a:prstGeom prst="rect">
            <a:avLst/>
          </a:prstGeom>
          <a:noFill/>
        </p:spPr>
        <p:txBody>
          <a:bodyPr wrap="square" lIns="91440" tIns="45720" rIns="91440" bIns="45720" rtlCol="0" anchor="t">
            <a:spAutoFit/>
          </a:bodyPr>
          <a:lstStyle/>
          <a:p>
            <a:r>
              <a:rPr lang="en-US">
                <a:latin typeface="Arial" panose="020B0604020202020204" pitchFamily="34" charset="0"/>
                <a:cs typeface="Arial" panose="020B0604020202020204" pitchFamily="34" charset="0"/>
              </a:rPr>
              <a:t>This is the first page within the "Parent Financials" section. It provides an overview of the section.</a:t>
            </a:r>
          </a:p>
        </p:txBody>
      </p:sp>
      <p:pic>
        <p:nvPicPr>
          <p:cNvPr id="6" name="Picture 5" descr="Screenshot of the introduction to the “Parent Financials” section, which informs the parent that the next series of pages will help schools determine the student’s eligibility for federal student aid by asking about their financial information.">
            <a:extLst>
              <a:ext uri="{FF2B5EF4-FFF2-40B4-BE49-F238E27FC236}">
                <a16:creationId xmlns:a16="http://schemas.microsoft.com/office/drawing/2014/main" id="{B01552A3-C9CB-203F-EEDC-F431F118040E}"/>
              </a:ext>
            </a:extLst>
          </p:cNvPr>
          <p:cNvPicPr>
            <a:picLocks noChangeAspect="1"/>
          </p:cNvPicPr>
          <p:nvPr/>
        </p:nvPicPr>
        <p:blipFill>
          <a:blip r:embed="rId3"/>
          <a:stretch>
            <a:fillRect/>
          </a:stretch>
        </p:blipFill>
        <p:spPr>
          <a:xfrm>
            <a:off x="1792194" y="2511403"/>
            <a:ext cx="8607612" cy="352001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69</a:t>
            </a:fld>
            <a:endParaRPr lang="en-US"/>
          </a:p>
        </p:txBody>
      </p:sp>
    </p:spTree>
    <p:extLst>
      <p:ext uri="{BB962C8B-B14F-4D97-AF65-F5344CB8AC3E}">
        <p14:creationId xmlns:p14="http://schemas.microsoft.com/office/powerpoint/2010/main" val="14629996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8452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Federal Benefits Received </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FCA29EE2-E99F-309F-B82D-54F2BE643982}"/>
              </a:ext>
            </a:extLst>
          </p:cNvPr>
          <p:cNvSpPr txBox="1"/>
          <p:nvPr/>
        </p:nvSpPr>
        <p:spPr>
          <a:xfrm>
            <a:off x="695245" y="1723046"/>
            <a:ext cx="4616343" cy="1287468"/>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This page asks the parent if they or anyone in their family has received federal benefits. The parent selects "None of these apply."</a:t>
            </a:r>
          </a:p>
        </p:txBody>
      </p:sp>
      <p:pic>
        <p:nvPicPr>
          <p:cNvPr id="8" name="Picture 7" descr="Screenshot continuation of the “Parent Financials” section. The parent is informed that their answer will not affect federal student aid eligibility. Below that, the parent is asked to select all federal programs that they or a member of the family received benefits from. The list includes: “Earned Income Credit (EIC),” “Federal Housing Assistance,” “Free or Reduced Price School Lunch,” “Medicaid,” “Refundable Credit for Coverage Under a Qualified Health Plan (QHP),” “Supplemental Nutrition Assistance Program (SNAP),” “Supplemental Security Income (SSI),” “Temporary Assistance for Needy Families (TANF),” “Special Supplemental Nutrition Program for Women, Infants, and Children (WIC),” and “None of these apply.”  ">
            <a:extLst>
              <a:ext uri="{FF2B5EF4-FFF2-40B4-BE49-F238E27FC236}">
                <a16:creationId xmlns:a16="http://schemas.microsoft.com/office/drawing/2014/main" id="{48FD5B64-D573-4ABD-2604-2FD1B5F07002}"/>
              </a:ext>
            </a:extLst>
          </p:cNvPr>
          <p:cNvPicPr>
            <a:picLocks noChangeAspect="1"/>
          </p:cNvPicPr>
          <p:nvPr/>
        </p:nvPicPr>
        <p:blipFill>
          <a:blip r:embed="rId3"/>
          <a:stretch>
            <a:fillRect/>
          </a:stretch>
        </p:blipFill>
        <p:spPr>
          <a:xfrm>
            <a:off x="6007509" y="1298644"/>
            <a:ext cx="4247535" cy="520448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70</a:t>
            </a:fld>
            <a:endParaRPr lang="en-US"/>
          </a:p>
        </p:txBody>
      </p:sp>
    </p:spTree>
    <p:extLst>
      <p:ext uri="{BB962C8B-B14F-4D97-AF65-F5344CB8AC3E}">
        <p14:creationId xmlns:p14="http://schemas.microsoft.com/office/powerpoint/2010/main" val="15531794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Tax Filing Status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D79D0795-95CD-60B2-86BD-3FBD61A62B02}"/>
              </a:ext>
            </a:extLst>
          </p:cNvPr>
          <p:cNvSpPr txBox="1"/>
          <p:nvPr/>
        </p:nvSpPr>
        <p:spPr>
          <a:xfrm>
            <a:off x="695245" y="1729049"/>
            <a:ext cx="4040041" cy="29495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a:latin typeface="Arial" panose="020B0604020202020204" pitchFamily="34" charset="0"/>
                <a:cs typeface="Arial" panose="020B0604020202020204" pitchFamily="34" charset="0"/>
              </a:rPr>
              <a:t>This page asks the parent about their tax filing status. The </a:t>
            </a:r>
            <a:r>
              <a:rPr lang="en-US" kern="1200">
                <a:latin typeface="Arial" panose="020B0604020202020204" pitchFamily="34" charset="0"/>
                <a:cs typeface="Arial" panose="020B0604020202020204" pitchFamily="34" charset="0"/>
              </a:rPr>
              <a:t>parent selects "Yes" to "Did or will the parent file a 2023 IRS Form 1040 or 1040-NR?" and “Yes” to “Did or will the parent file a 2023 joint tax return with their current spouse?”</a:t>
            </a:r>
            <a:endParaRPr lang="en-US">
              <a:latin typeface="Arial" panose="020B0604020202020204" pitchFamily="34" charset="0"/>
              <a:cs typeface="Arial" panose="020B0604020202020204" pitchFamily="34" charset="0"/>
            </a:endParaRPr>
          </a:p>
        </p:txBody>
      </p:sp>
      <p:pic>
        <p:nvPicPr>
          <p:cNvPr id="6" name="Picture 5" descr="Screenshot continuation of the “Parent Financials” section, which asks the parent if they filed a 2023 IRS Form 1040 or 1040-NR. After selecting &quot;Yes,&quot; a second question asks the parent if they filed a 2023 joint tax return with their current spouse.">
            <a:extLst>
              <a:ext uri="{FF2B5EF4-FFF2-40B4-BE49-F238E27FC236}">
                <a16:creationId xmlns:a16="http://schemas.microsoft.com/office/drawing/2014/main" id="{AEFAE204-D0C9-B7CE-EE3C-364C7222DC6C}"/>
              </a:ext>
            </a:extLst>
          </p:cNvPr>
          <p:cNvPicPr>
            <a:picLocks noChangeAspect="1"/>
          </p:cNvPicPr>
          <p:nvPr/>
        </p:nvPicPr>
        <p:blipFill>
          <a:blip r:embed="rId3"/>
          <a:stretch>
            <a:fillRect/>
          </a:stretch>
        </p:blipFill>
        <p:spPr>
          <a:xfrm>
            <a:off x="5288579" y="1869078"/>
            <a:ext cx="6208176" cy="327619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71</a:t>
            </a:fld>
            <a:endParaRPr lang="en-US"/>
          </a:p>
        </p:txBody>
      </p:sp>
    </p:spTree>
    <p:extLst>
      <p:ext uri="{BB962C8B-B14F-4D97-AF65-F5344CB8AC3E}">
        <p14:creationId xmlns:p14="http://schemas.microsoft.com/office/powerpoint/2010/main" val="34134202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Family Size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3CD1C7D7-E150-2DFE-D63C-7F19FC27BEB3}"/>
              </a:ext>
            </a:extLst>
          </p:cNvPr>
          <p:cNvSpPr txBox="1"/>
          <p:nvPr/>
        </p:nvSpPr>
        <p:spPr>
          <a:xfrm>
            <a:off x="695244" y="1726033"/>
            <a:ext cx="4486355" cy="3365024"/>
          </a:xfrm>
          <a:prstGeom prst="rect">
            <a:avLst/>
          </a:prstGeom>
          <a:noFill/>
        </p:spPr>
        <p:txBody>
          <a:bodyPr wrap="square" rtlCol="0">
            <a:spAutoFit/>
          </a:bodyPr>
          <a:lstStyle/>
          <a:p>
            <a:pPr>
              <a:lnSpc>
                <a:spcPct val="150000"/>
              </a:lnSpc>
            </a:pPr>
            <a:r>
              <a:rPr lang="en-US" sz="1800" b="0" i="0" u="none" strike="noStrike">
                <a:solidFill>
                  <a:srgbClr val="191918"/>
                </a:solidFill>
                <a:effectLst/>
                <a:latin typeface="Arial"/>
                <a:cs typeface="Arial"/>
              </a:rPr>
              <a:t>This page displays the family size for the student. The parent has the option to enter the number of children or other dependents who live with the parent</a:t>
            </a:r>
            <a:r>
              <a:rPr lang="en-US">
                <a:solidFill>
                  <a:srgbClr val="191918"/>
                </a:solidFill>
                <a:latin typeface="Arial"/>
                <a:cs typeface="Arial"/>
              </a:rPr>
              <a:t> and will receive more than half of their support from the parent</a:t>
            </a:r>
            <a:r>
              <a:rPr lang="en-US" sz="1800" b="0" i="0" u="none" strike="noStrike">
                <a:solidFill>
                  <a:srgbClr val="191918"/>
                </a:solidFill>
                <a:effectLst/>
                <a:latin typeface="Arial"/>
                <a:cs typeface="Arial"/>
              </a:rPr>
              <a:t> </a:t>
            </a:r>
            <a:r>
              <a:rPr lang="en-US">
                <a:solidFill>
                  <a:srgbClr val="191918"/>
                </a:solidFill>
                <a:latin typeface="Arial"/>
                <a:cs typeface="Arial"/>
              </a:rPr>
              <a:t>between July 1, 2025, and June 30, 2026</a:t>
            </a:r>
            <a:r>
              <a:rPr lang="en-US" sz="1800" b="0" i="0" u="none" strike="noStrike">
                <a:solidFill>
                  <a:srgbClr val="191918"/>
                </a:solidFill>
                <a:effectLst/>
                <a:latin typeface="Arial"/>
                <a:cs typeface="Arial"/>
              </a:rPr>
              <a:t>. </a:t>
            </a:r>
            <a:endParaRPr lang="en-US">
              <a:latin typeface="Arial"/>
              <a:cs typeface="Arial"/>
            </a:endParaRPr>
          </a:p>
          <a:p>
            <a:pPr>
              <a:lnSpc>
                <a:spcPct val="150000"/>
              </a:lnSpc>
            </a:pPr>
            <a:endParaRPr lang="en-US">
              <a:latin typeface="Arial" panose="020B0604020202020204" pitchFamily="34" charset="0"/>
              <a:cs typeface="Arial" panose="020B0604020202020204" pitchFamily="34" charset="0"/>
            </a:endParaRPr>
          </a:p>
        </p:txBody>
      </p:sp>
      <p:pic>
        <p:nvPicPr>
          <p:cNvPr id="6" name="Picture 5" descr="Screenshot continuation of the “Parent Financials” section, which asks the parent to enter the number of children or other dependents who live with the parent and will receive more than half of their support from the parent between July 1, 2025, and June 30, 2026. ">
            <a:extLst>
              <a:ext uri="{FF2B5EF4-FFF2-40B4-BE49-F238E27FC236}">
                <a16:creationId xmlns:a16="http://schemas.microsoft.com/office/drawing/2014/main" id="{2493E226-A174-8C58-A4DC-B1434D37330D}"/>
              </a:ext>
            </a:extLst>
          </p:cNvPr>
          <p:cNvPicPr>
            <a:picLocks noChangeAspect="1"/>
          </p:cNvPicPr>
          <p:nvPr/>
        </p:nvPicPr>
        <p:blipFill>
          <a:blip r:embed="rId3"/>
          <a:stretch>
            <a:fillRect/>
          </a:stretch>
        </p:blipFill>
        <p:spPr>
          <a:xfrm>
            <a:off x="5611548" y="1456453"/>
            <a:ext cx="6084913" cy="410746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72</a:t>
            </a:fld>
            <a:endParaRPr lang="en-US"/>
          </a:p>
        </p:txBody>
      </p:sp>
    </p:spTree>
    <p:extLst>
      <p:ext uri="{BB962C8B-B14F-4D97-AF65-F5344CB8AC3E}">
        <p14:creationId xmlns:p14="http://schemas.microsoft.com/office/powerpoint/2010/main" val="15679926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Number in College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019DE487-73E1-8676-A117-7E2712EDA6BB}"/>
              </a:ext>
            </a:extLst>
          </p:cNvPr>
          <p:cNvSpPr txBox="1"/>
          <p:nvPr/>
        </p:nvSpPr>
        <p:spPr>
          <a:xfrm>
            <a:off x="695245" y="1733105"/>
            <a:ext cx="4486355" cy="2118465"/>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This page asks the parent how many people in the family will be in college between July 1, 2025, and June 30, 2026. The parent enters a response into the entry field.</a:t>
            </a:r>
          </a:p>
        </p:txBody>
      </p:sp>
      <p:pic>
        <p:nvPicPr>
          <p:cNvPr id="6" name="Picture 5" descr="Screenshot continuation of the “Parent Financials” section, which asks the parent to enter the number of people in their family that will be in college between July 1, 2025, and June 30, 2026.">
            <a:extLst>
              <a:ext uri="{FF2B5EF4-FFF2-40B4-BE49-F238E27FC236}">
                <a16:creationId xmlns:a16="http://schemas.microsoft.com/office/drawing/2014/main" id="{0B0D32AB-B8B8-E96E-FDD1-D492BF9F00E6}"/>
              </a:ext>
            </a:extLst>
          </p:cNvPr>
          <p:cNvPicPr>
            <a:picLocks noChangeAspect="1"/>
          </p:cNvPicPr>
          <p:nvPr/>
        </p:nvPicPr>
        <p:blipFill>
          <a:blip r:embed="rId3"/>
          <a:stretch>
            <a:fillRect/>
          </a:stretch>
        </p:blipFill>
        <p:spPr>
          <a:xfrm>
            <a:off x="5278507" y="1733105"/>
            <a:ext cx="6218248" cy="273928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73</a:t>
            </a:fld>
            <a:endParaRPr lang="en-US"/>
          </a:p>
        </p:txBody>
      </p:sp>
    </p:spTree>
    <p:extLst>
      <p:ext uri="{BB962C8B-B14F-4D97-AF65-F5344CB8AC3E}">
        <p14:creationId xmlns:p14="http://schemas.microsoft.com/office/powerpoint/2010/main" val="2343783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37230"/>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Tax Return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2DAFE46-9F88-6866-179D-3C0FDF125497}"/>
              </a:ext>
            </a:extLst>
          </p:cNvPr>
          <p:cNvSpPr txBox="1"/>
          <p:nvPr/>
        </p:nvSpPr>
        <p:spPr>
          <a:xfrm>
            <a:off x="695245" y="1718192"/>
            <a:ext cx="11104272" cy="646331"/>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The parent is asked questions about their 2023 tax return. The parent enters a response in each entry field. </a:t>
            </a:r>
          </a:p>
          <a:p>
            <a:endParaRPr lang="en-US">
              <a:latin typeface="Arial" panose="020B0604020202020204" pitchFamily="34" charset="0"/>
              <a:cs typeface="Arial" panose="020B0604020202020204" pitchFamily="34" charset="0"/>
            </a:endParaRPr>
          </a:p>
        </p:txBody>
      </p:sp>
      <p:pic>
        <p:nvPicPr>
          <p:cNvPr id="8" name="Picture 7" descr="Screenshot continuation of the “Parent Financials” section, which asks the parent their filing status and to enter the dollar amount of income earned from work, tax exempt interest income, untaxed portions of IRA distributions, untaxed portions of pensions, and adjusted gross income. ">
            <a:extLst>
              <a:ext uri="{FF2B5EF4-FFF2-40B4-BE49-F238E27FC236}">
                <a16:creationId xmlns:a16="http://schemas.microsoft.com/office/drawing/2014/main" id="{3413ACAA-C8C0-63D2-F9C0-577BF620909E}"/>
              </a:ext>
            </a:extLst>
          </p:cNvPr>
          <p:cNvPicPr>
            <a:picLocks noChangeAspect="1"/>
          </p:cNvPicPr>
          <p:nvPr/>
        </p:nvPicPr>
        <p:blipFill>
          <a:blip r:embed="rId3"/>
          <a:stretch>
            <a:fillRect/>
          </a:stretch>
        </p:blipFill>
        <p:spPr>
          <a:xfrm>
            <a:off x="2810377" y="2313135"/>
            <a:ext cx="3134243" cy="4360686"/>
          </a:xfrm>
          <a:prstGeom prst="rect">
            <a:avLst/>
          </a:prstGeom>
          <a:ln>
            <a:solidFill>
              <a:schemeClr val="tx1"/>
            </a:solidFill>
          </a:ln>
        </p:spPr>
      </p:pic>
      <p:pic>
        <p:nvPicPr>
          <p:cNvPr id="12" name="Picture 11" descr="Screenshot continuation of the “Parent Financials” section, which asks the parent to enter the dollar amount of income tax paid, IRA deductions and payments to self-employed SEP, SIMPLE, and qualified plans, education credits (American opportunity tax credit and lifetime learning tax credit), if the parent filed a Schedule A, B, D, E, F, or H with their 2023 IRS Form 1040, net profit or loss from IRS form 1040 Schedule C, amount of college grants, scholarships, or AmeriCorps benefits reported to the Internal Revenue Service, and foreign earned income exclusion.">
            <a:extLst>
              <a:ext uri="{FF2B5EF4-FFF2-40B4-BE49-F238E27FC236}">
                <a16:creationId xmlns:a16="http://schemas.microsoft.com/office/drawing/2014/main" id="{3B72A403-F998-930E-1D2E-B4FCBC9C0BD2}"/>
              </a:ext>
            </a:extLst>
          </p:cNvPr>
          <p:cNvPicPr>
            <a:picLocks noChangeAspect="1"/>
          </p:cNvPicPr>
          <p:nvPr/>
        </p:nvPicPr>
        <p:blipFill>
          <a:blip r:embed="rId4"/>
          <a:stretch>
            <a:fillRect/>
          </a:stretch>
        </p:blipFill>
        <p:spPr>
          <a:xfrm>
            <a:off x="6247381" y="2313135"/>
            <a:ext cx="3148690" cy="436068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74</a:t>
            </a:fld>
            <a:endParaRPr lang="en-US"/>
          </a:p>
        </p:txBody>
      </p:sp>
    </p:spTree>
    <p:extLst>
      <p:ext uri="{BB962C8B-B14F-4D97-AF65-F5344CB8AC3E}">
        <p14:creationId xmlns:p14="http://schemas.microsoft.com/office/powerpoint/2010/main" val="24787470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Assets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C629FAE2-876C-F17C-9AB5-87FC05ECC58D}"/>
              </a:ext>
            </a:extLst>
          </p:cNvPr>
          <p:cNvSpPr txBox="1"/>
          <p:nvPr/>
        </p:nvSpPr>
        <p:spPr>
          <a:xfrm>
            <a:off x="668351" y="1718548"/>
            <a:ext cx="4419120" cy="1287468"/>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parent is asked about their assets. The parent enters a response in each entry field. </a:t>
            </a:r>
          </a:p>
        </p:txBody>
      </p:sp>
      <p:pic>
        <p:nvPicPr>
          <p:cNvPr id="8" name="Picture 7" descr="Screenshot continuation of the “Parent Financials” section, which asks the parent to enter their assets. There are text boxes for the parent to enter the dollar amounts of annual child support received; the total of cash, savings, and checking accounts; the current net worth of investments, including real estate; and the current net worth of businesses and investment farms.">
            <a:extLst>
              <a:ext uri="{FF2B5EF4-FFF2-40B4-BE49-F238E27FC236}">
                <a16:creationId xmlns:a16="http://schemas.microsoft.com/office/drawing/2014/main" id="{27C66805-8E31-E3F8-4E78-8E4E4DA3456A}"/>
              </a:ext>
            </a:extLst>
          </p:cNvPr>
          <p:cNvPicPr>
            <a:picLocks noChangeAspect="1"/>
          </p:cNvPicPr>
          <p:nvPr/>
        </p:nvPicPr>
        <p:blipFill>
          <a:blip r:embed="rId3"/>
          <a:stretch>
            <a:fillRect/>
          </a:stretch>
        </p:blipFill>
        <p:spPr>
          <a:xfrm>
            <a:off x="5459703" y="1319758"/>
            <a:ext cx="5048901" cy="511816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75</a:t>
            </a:fld>
            <a:endParaRPr lang="en-US"/>
          </a:p>
        </p:txBody>
      </p:sp>
    </p:spTree>
    <p:extLst>
      <p:ext uri="{BB962C8B-B14F-4D97-AF65-F5344CB8AC3E}">
        <p14:creationId xmlns:p14="http://schemas.microsoft.com/office/powerpoint/2010/main" val="6371813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b="1" i="0" u="none" strike="noStrike" kern="1200" cap="none" spc="0" normalizeH="0" baseline="0" noProof="0">
                <a:ln>
                  <a:noFill/>
                </a:ln>
                <a:effectLst/>
                <a:uLnTx/>
                <a:uFillTx/>
                <a:latin typeface="Oswald"/>
              </a:rPr>
              <a:t>Dependent Student’s Other Parent Information </a:t>
            </a:r>
          </a:p>
        </p:txBody>
      </p:sp>
      <p:sp>
        <p:nvSpPr>
          <p:cNvPr id="2" name="TextBox 1">
            <a:extLst>
              <a:ext uri="{FF2B5EF4-FFF2-40B4-BE49-F238E27FC236}">
                <a16:creationId xmlns:a16="http://schemas.microsoft.com/office/drawing/2014/main" id="{C629FAE2-876C-F17C-9AB5-87FC05ECC58D}"/>
              </a:ext>
            </a:extLst>
          </p:cNvPr>
          <p:cNvSpPr txBox="1"/>
          <p:nvPr/>
        </p:nvSpPr>
        <p:spPr>
          <a:xfrm>
            <a:off x="681798" y="1714500"/>
            <a:ext cx="4499802" cy="3365024"/>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parent is asked to provide information about their spouse or partner. In this example, the other parent does not need to contribute to the student’s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because the parents filed taxes jointly. After providing the other parent’s information, all required parent information will be complete. </a:t>
            </a:r>
          </a:p>
        </p:txBody>
      </p:sp>
      <p:pic>
        <p:nvPicPr>
          <p:cNvPr id="4" name="Picture 3" descr="Screenshot continuation of the “Parent Financials” section, which includes text boxes for the parent to enter the information about the student’s other parent. This includes the other parent’s name, date of birth, Social Security number, and email address.">
            <a:extLst>
              <a:ext uri="{FF2B5EF4-FFF2-40B4-BE49-F238E27FC236}">
                <a16:creationId xmlns:a16="http://schemas.microsoft.com/office/drawing/2014/main" id="{281D6DC6-D381-7C41-7C55-C7DAB17CB9B0}"/>
              </a:ext>
            </a:extLst>
          </p:cNvPr>
          <p:cNvPicPr>
            <a:picLocks noChangeAspect="1"/>
          </p:cNvPicPr>
          <p:nvPr/>
        </p:nvPicPr>
        <p:blipFill>
          <a:blip r:embed="rId3"/>
          <a:stretch>
            <a:fillRect/>
          </a:stretch>
        </p:blipFill>
        <p:spPr>
          <a:xfrm>
            <a:off x="6096000" y="1398171"/>
            <a:ext cx="4050888" cy="498633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76</a:t>
            </a:fld>
            <a:endParaRPr lang="en-US"/>
          </a:p>
        </p:txBody>
      </p:sp>
    </p:spTree>
    <p:extLst>
      <p:ext uri="{BB962C8B-B14F-4D97-AF65-F5344CB8AC3E}">
        <p14:creationId xmlns:p14="http://schemas.microsoft.com/office/powerpoint/2010/main" val="23748794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Review Page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7E8D841-57C7-C934-F076-DAB514B647EF}"/>
              </a:ext>
            </a:extLst>
          </p:cNvPr>
          <p:cNvSpPr txBox="1"/>
          <p:nvPr/>
        </p:nvSpPr>
        <p:spPr>
          <a:xfrm>
            <a:off x="681797" y="1720272"/>
            <a:ext cx="4616343" cy="4195957"/>
          </a:xfrm>
          <a:prstGeom prst="rect">
            <a:avLst/>
          </a:prstGeom>
          <a:noFill/>
        </p:spPr>
        <p:txBody>
          <a:bodyPr wrap="square" lIns="91440" tIns="45720" rIns="91440" bIns="45720" rtlCol="0" anchor="t">
            <a:spAutoFit/>
          </a:bodyPr>
          <a:lstStyle/>
          <a:p>
            <a:pPr>
              <a:lnSpc>
                <a:spcPct val="150000"/>
              </a:lnSpc>
            </a:pPr>
            <a:r>
              <a:rPr lang="en-US">
                <a:latin typeface="Arial" panose="020B0604020202020204" pitchFamily="34" charset="0"/>
                <a:cs typeface="Arial" panose="020B0604020202020204" pitchFamily="34" charset="0"/>
              </a:rPr>
              <a:t>The review page displays the responses that the parent has provided in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The parent can only view responses within the parent section of the student’s FAFSA form. </a:t>
            </a:r>
            <a:r>
              <a:rPr lang="en-US">
                <a:latin typeface="Arial" panose="020B0604020202020204" pitchFamily="34" charset="0"/>
                <a:ea typeface="Calibri"/>
                <a:cs typeface="Arial" panose="020B0604020202020204" pitchFamily="34" charset="0"/>
              </a:rPr>
              <a:t>The parent can view all their responses by selecting "Expand All" or expand each section individually. To edit a response, the parent can select the question’s hyperlink to be taken to the corresponding page.</a:t>
            </a:r>
            <a:endParaRPr lang="en-US">
              <a:latin typeface="Arial" panose="020B0604020202020204" pitchFamily="34" charset="0"/>
              <a:cs typeface="Arial" panose="020B0604020202020204" pitchFamily="34" charset="0"/>
            </a:endParaRPr>
          </a:p>
        </p:txBody>
      </p:sp>
      <p:pic>
        <p:nvPicPr>
          <p:cNvPr id="6" name="Picture 5" descr="Screenshot of the parent review page. Each of the three previous sections are listed, which the parent can expand and collapse to review and verify their information.">
            <a:extLst>
              <a:ext uri="{FF2B5EF4-FFF2-40B4-BE49-F238E27FC236}">
                <a16:creationId xmlns:a16="http://schemas.microsoft.com/office/drawing/2014/main" id="{9ACADC85-2DF8-22B0-F756-321DBB7A653B}"/>
              </a:ext>
            </a:extLst>
          </p:cNvPr>
          <p:cNvPicPr>
            <a:picLocks noChangeAspect="1"/>
          </p:cNvPicPr>
          <p:nvPr/>
        </p:nvPicPr>
        <p:blipFill>
          <a:blip r:embed="rId3"/>
          <a:stretch>
            <a:fillRect/>
          </a:stretch>
        </p:blipFill>
        <p:spPr>
          <a:xfrm>
            <a:off x="5834129" y="1750987"/>
            <a:ext cx="5433639" cy="413452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77</a:t>
            </a:fld>
            <a:endParaRPr lang="en-US"/>
          </a:p>
        </p:txBody>
      </p:sp>
    </p:spTree>
    <p:extLst>
      <p:ext uri="{BB962C8B-B14F-4D97-AF65-F5344CB8AC3E}">
        <p14:creationId xmlns:p14="http://schemas.microsoft.com/office/powerpoint/2010/main" val="16997936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2698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Student’s Parent Signature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AE0A1519-2DBB-E40C-3081-CAC08F1E9EEA}"/>
              </a:ext>
            </a:extLst>
          </p:cNvPr>
          <p:cNvSpPr txBox="1"/>
          <p:nvPr/>
        </p:nvSpPr>
        <p:spPr>
          <a:xfrm>
            <a:off x="695244" y="1716076"/>
            <a:ext cx="4486355" cy="2533963"/>
          </a:xfrm>
          <a:prstGeom prst="rect">
            <a:avLst/>
          </a:prstGeom>
          <a:noFill/>
        </p:spPr>
        <p:txBody>
          <a:bodyPr wrap="square" lIns="91440" tIns="45720" rIns="91440" bIns="45720" rtlCol="0" anchor="t">
            <a:spAutoFit/>
          </a:bodyPr>
          <a:lstStyle/>
          <a:p>
            <a:pPr>
              <a:lnSpc>
                <a:spcPct val="150000"/>
              </a:lnSpc>
            </a:pPr>
            <a:r>
              <a:rPr lang="en-US">
                <a:latin typeface="Arial" panose="020B0604020202020204" pitchFamily="34" charset="0"/>
                <a:cs typeface="Arial" panose="020B0604020202020204" pitchFamily="34" charset="0"/>
              </a:rPr>
              <a:t>On this page, the parent acknowledges the terms and conditions of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and signs their section. Since all required sections are complete, the parent can both sign and submit the student’s FAFSA form. </a:t>
            </a:r>
          </a:p>
        </p:txBody>
      </p:sp>
      <p:pic>
        <p:nvPicPr>
          <p:cNvPr id="4" name="Picture 3" descr="Screenshot of the signature page. The parent is instructed to review the terms and conditions they will be agreeing to by signing the FAFSA form. A checkbox indicates the parent agrees to the terms, and there is a button below that for the parent to “Sign and Submit” the form.">
            <a:extLst>
              <a:ext uri="{FF2B5EF4-FFF2-40B4-BE49-F238E27FC236}">
                <a16:creationId xmlns:a16="http://schemas.microsoft.com/office/drawing/2014/main" id="{FE8944FA-A590-5B8A-A4F6-BC6819F42FC2}"/>
              </a:ext>
            </a:extLst>
          </p:cNvPr>
          <p:cNvPicPr>
            <a:picLocks noChangeAspect="1"/>
          </p:cNvPicPr>
          <p:nvPr/>
        </p:nvPicPr>
        <p:blipFill>
          <a:blip r:embed="rId3"/>
          <a:stretch>
            <a:fillRect/>
          </a:stretch>
        </p:blipFill>
        <p:spPr>
          <a:xfrm>
            <a:off x="6096000" y="1285369"/>
            <a:ext cx="3764075" cy="482866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78</a:t>
            </a:fld>
            <a:endParaRPr lang="en-US"/>
          </a:p>
        </p:txBody>
      </p:sp>
    </p:spTree>
    <p:extLst>
      <p:ext uri="{BB962C8B-B14F-4D97-AF65-F5344CB8AC3E}">
        <p14:creationId xmlns:p14="http://schemas.microsoft.com/office/powerpoint/2010/main" val="14478247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18661"/>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FAFSA</a:t>
            </a:r>
            <a:r>
              <a:rPr lang="en-US" altLang="en-US" sz="3600" cap="none" spc="0" baseline="30000">
                <a:latin typeface="Oswald"/>
              </a:rPr>
              <a:t>®</a:t>
            </a:r>
            <a:r>
              <a:rPr lang="en-US" altLang="en-US" sz="3600" cap="none" spc="0">
                <a:latin typeface="Oswald"/>
              </a:rPr>
              <a:t> Confirmation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8EBB2778-C30F-7322-A2CD-90F69AD68AA1}"/>
              </a:ext>
            </a:extLst>
          </p:cNvPr>
          <p:cNvSpPr txBox="1"/>
          <p:nvPr/>
        </p:nvSpPr>
        <p:spPr>
          <a:xfrm>
            <a:off x="668350" y="1725318"/>
            <a:ext cx="4513249" cy="4195957"/>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Upon submitting the student’s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the parent is presented an abbreviated confirmation page. This page displays information about tracking the student’s FAFSA form and next steps. The student will receive an email with the full, detailed confirmation. With the student and parent sections completed and signed, the FAFSA form is now considered complete and submitted for processing. </a:t>
            </a:r>
            <a:endParaRPr lang="en-US" sz="2800">
              <a:latin typeface="Arial" panose="020B0604020202020204" pitchFamily="34" charset="0"/>
              <a:cs typeface="Arial" panose="020B0604020202020204" pitchFamily="34" charset="0"/>
            </a:endParaRPr>
          </a:p>
        </p:txBody>
      </p:sp>
      <p:pic>
        <p:nvPicPr>
          <p:cNvPr id="4" name="Picture 3" descr="Screenshot of the parent completion page, which informs the parent that the FAFSA form is now complete. The parent is reminded that they can track and manage the student’s FAFSA form in the “My Activity” section of their StudentAid.gov account. There’s a button that the parent can use to “View Status.” Below that, the parent is given information on what happens next. This includes a confirmation email, one to three days for FAFSA form processing, and direct communication coming from the student’s school(s).  ">
            <a:extLst>
              <a:ext uri="{FF2B5EF4-FFF2-40B4-BE49-F238E27FC236}">
                <a16:creationId xmlns:a16="http://schemas.microsoft.com/office/drawing/2014/main" id="{5DE26099-CFD1-1AD0-9C7E-CF6B29F17AB9}"/>
              </a:ext>
            </a:extLst>
          </p:cNvPr>
          <p:cNvPicPr>
            <a:picLocks noChangeAspect="1"/>
          </p:cNvPicPr>
          <p:nvPr/>
        </p:nvPicPr>
        <p:blipFill>
          <a:blip r:embed="rId3"/>
          <a:stretch>
            <a:fillRect/>
          </a:stretch>
        </p:blipFill>
        <p:spPr>
          <a:xfrm>
            <a:off x="5814537" y="1532139"/>
            <a:ext cx="5460823" cy="458231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79</a:t>
            </a:fld>
            <a:endParaRPr lang="en-US"/>
          </a:p>
        </p:txBody>
      </p:sp>
    </p:spTree>
    <p:extLst>
      <p:ext uri="{BB962C8B-B14F-4D97-AF65-F5344CB8AC3E}">
        <p14:creationId xmlns:p14="http://schemas.microsoft.com/office/powerpoint/2010/main" val="23587923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89130-F705-40B4-AB4D-98B89FC71FE4}"/>
              </a:ext>
            </a:extLst>
          </p:cNvPr>
          <p:cNvSpPr>
            <a:spLocks noGrp="1"/>
          </p:cNvSpPr>
          <p:nvPr>
            <p:ph type="title"/>
          </p:nvPr>
        </p:nvSpPr>
        <p:spPr>
          <a:xfrm>
            <a:off x="912570" y="2037653"/>
            <a:ext cx="10885854" cy="2057397"/>
          </a:xfrm>
        </p:spPr>
        <p:txBody>
          <a:bodyPr/>
          <a:lstStyle/>
          <a:p>
            <a:r>
              <a:rPr lang="en-US" sz="4800" cap="none">
                <a:latin typeface="Oswald"/>
                <a:ea typeface="Noto Serif"/>
                <a:cs typeface="Noto Serif"/>
              </a:rPr>
              <a:t>Parent Starts and Submits a FAFSA</a:t>
            </a:r>
            <a:r>
              <a:rPr lang="en-US" sz="4800" cap="none" baseline="30000">
                <a:latin typeface="Oswald"/>
                <a:ea typeface="Noto Serif"/>
                <a:cs typeface="Noto Serif"/>
              </a:rPr>
              <a:t>®</a:t>
            </a:r>
            <a:r>
              <a:rPr lang="en-US" sz="4800" cap="none">
                <a:latin typeface="Oswald"/>
                <a:ea typeface="Noto Serif"/>
                <a:cs typeface="Noto Serif"/>
              </a:rPr>
              <a:t> Form Without Student Consent or Signature </a:t>
            </a:r>
          </a:p>
        </p:txBody>
      </p:sp>
      <p:sp>
        <p:nvSpPr>
          <p:cNvPr id="3" name="Slide Number Placeholder 2">
            <a:extLst>
              <a:ext uri="{FF2B5EF4-FFF2-40B4-BE49-F238E27FC236}">
                <a16:creationId xmlns:a16="http://schemas.microsoft.com/office/drawing/2014/main" id="{42E162C4-BB1D-6C4B-9CAC-9D1307DF34CE}"/>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80</a:t>
            </a:fld>
            <a:endParaRPr kumimoji="0" lang="en-US"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84216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descr="Screenshot of the FAFSA landing page. Buttons display the option to “Start New Form” or “Edit Existing Form.”">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5358" y="539657"/>
            <a:ext cx="11582400" cy="917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FAFSA</a:t>
            </a:r>
            <a:r>
              <a:rPr lang="en-US" altLang="en-US" sz="3600" b="1" cap="none" spc="0" baseline="30000">
                <a:latin typeface="Arial" panose="020B0604020202020204" pitchFamily="34" charset="0"/>
                <a:cs typeface="Arial" panose="020B0604020202020204" pitchFamily="34" charset="0"/>
              </a:rPr>
              <a:t>®</a:t>
            </a:r>
            <a:r>
              <a:rPr lang="en-US" altLang="en-US" sz="3600" cap="none" spc="0">
                <a:latin typeface="Oswald"/>
              </a:rPr>
              <a:t> Landing Page</a:t>
            </a:r>
            <a:endParaRPr lang="en-US" altLang="en-US" sz="3600" b="1" i="0" u="none" strike="noStrike" kern="1200" cap="none" spc="0" normalizeH="0" baseline="0" noProof="0">
              <a:ln>
                <a:noFill/>
              </a:ln>
              <a:effectLst/>
              <a:uLnTx/>
              <a:uFillTx/>
              <a:latin typeface="Oswald"/>
            </a:endParaRPr>
          </a:p>
        </p:txBody>
      </p:sp>
      <p:sp>
        <p:nvSpPr>
          <p:cNvPr id="7" name="TextBox 6">
            <a:extLst>
              <a:ext uri="{FF2B5EF4-FFF2-40B4-BE49-F238E27FC236}">
                <a16:creationId xmlns:a16="http://schemas.microsoft.com/office/drawing/2014/main" id="{261499C9-8515-7FA6-14D3-98341A124078}"/>
              </a:ext>
            </a:extLst>
          </p:cNvPr>
          <p:cNvSpPr txBox="1"/>
          <p:nvPr/>
        </p:nvSpPr>
        <p:spPr>
          <a:xfrm>
            <a:off x="691776" y="1735056"/>
            <a:ext cx="4489823" cy="2534027"/>
          </a:xfrm>
          <a:prstGeom prst="rect">
            <a:avLst/>
          </a:prstGeom>
          <a:noFill/>
        </p:spPr>
        <p:txBody>
          <a:bodyPr wrap="square" lIns="91440" tIns="45720" rIns="91440" bIns="45720" rtlCol="0" anchor="t">
            <a:spAutoFit/>
          </a:bodyPr>
          <a:lstStyle/>
          <a:p>
            <a:pPr>
              <a:lnSpc>
                <a:spcPct val="150000"/>
              </a:lnSpc>
            </a:pPr>
            <a:r>
              <a:rPr lang="en-US"/>
              <a:t>This is the main FAFSA</a:t>
            </a:r>
            <a:r>
              <a:rPr lang="en-US" b="0" i="0" u="none" strike="noStrike" baseline="30000">
                <a:solidFill>
                  <a:srgbClr val="191918"/>
                </a:solidFill>
                <a:effectLst/>
                <a:latin typeface="Arial" panose="020B0604020202020204" pitchFamily="34" charset="0"/>
              </a:rPr>
              <a:t>®</a:t>
            </a:r>
            <a:r>
              <a:rPr lang="en-US" b="0" i="0" u="none" strike="noStrike">
                <a:solidFill>
                  <a:srgbClr val="191918"/>
                </a:solidFill>
                <a:effectLst/>
                <a:latin typeface="Arial" panose="020B0604020202020204" pitchFamily="34" charset="0"/>
              </a:rPr>
              <a:t> </a:t>
            </a:r>
            <a:r>
              <a:rPr lang="en-US"/>
              <a:t>form landing page. On this page, students and parents are directed to "Start New Form" or “Edit Existing Forms." For this section of the presentation, the parent is beginning a new application on behalf of their child.</a:t>
            </a:r>
          </a:p>
        </p:txBody>
      </p:sp>
      <p:pic>
        <p:nvPicPr>
          <p:cNvPr id="4" name="Picture 3" descr="Screenshot of the FAFSA landing page. Buttons display the option to “Start New Form” or “Edit Existing Forms.”">
            <a:extLst>
              <a:ext uri="{FF2B5EF4-FFF2-40B4-BE49-F238E27FC236}">
                <a16:creationId xmlns:a16="http://schemas.microsoft.com/office/drawing/2014/main" id="{4304424E-51EE-2876-1E72-00F72910C739}"/>
              </a:ext>
            </a:extLst>
          </p:cNvPr>
          <p:cNvPicPr>
            <a:picLocks noChangeAspect="1"/>
          </p:cNvPicPr>
          <p:nvPr/>
        </p:nvPicPr>
        <p:blipFill>
          <a:blip r:embed="rId3"/>
          <a:stretch>
            <a:fillRect/>
          </a:stretch>
        </p:blipFill>
        <p:spPr>
          <a:xfrm>
            <a:off x="5730344" y="1457232"/>
            <a:ext cx="4489823" cy="457369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81</a:t>
            </a:fld>
            <a:endParaRPr lang="en-US"/>
          </a:p>
        </p:txBody>
      </p:sp>
    </p:spTree>
    <p:extLst>
      <p:ext uri="{BB962C8B-B14F-4D97-AF65-F5344CB8AC3E}">
        <p14:creationId xmlns:p14="http://schemas.microsoft.com/office/powerpoint/2010/main" val="35287957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3224" y="540434"/>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Log In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19E5636-1365-C473-AD26-5BACC65DA984}"/>
              </a:ext>
            </a:extLst>
          </p:cNvPr>
          <p:cNvSpPr txBox="1"/>
          <p:nvPr/>
        </p:nvSpPr>
        <p:spPr>
          <a:xfrm>
            <a:off x="659384" y="1716430"/>
            <a:ext cx="4195646" cy="4195957"/>
          </a:xfrm>
          <a:prstGeom prst="rect">
            <a:avLst/>
          </a:prstGeom>
          <a:noFill/>
        </p:spPr>
        <p:txBody>
          <a:bodyPr wrap="square" rtlCol="0">
            <a:spAutoFit/>
          </a:bodyPr>
          <a:lstStyle/>
          <a:p>
            <a:pPr>
              <a:lnSpc>
                <a:spcPct val="150000"/>
              </a:lnSpc>
            </a:pPr>
            <a:r>
              <a:rPr lang="en-US" sz="1800" b="0" i="0" u="none" strike="noStrike">
                <a:solidFill>
                  <a:srgbClr val="191918"/>
                </a:solidFill>
                <a:effectLst/>
                <a:latin typeface="Arial" panose="020B0604020202020204" pitchFamily="34" charset="0"/>
              </a:rPr>
              <a:t>If the parent selects "Start New Form" from the FAFSA</a:t>
            </a:r>
            <a:r>
              <a:rPr lang="en-US" sz="1800" b="0" i="0" u="none" strike="noStrike" baseline="30000">
                <a:solidFill>
                  <a:srgbClr val="191918"/>
                </a:solidFill>
                <a:effectLst/>
                <a:latin typeface="Arial" panose="020B0604020202020204" pitchFamily="34" charset="0"/>
              </a:rPr>
              <a:t>®</a:t>
            </a:r>
            <a:r>
              <a:rPr lang="en-US" baseline="30000">
                <a:solidFill>
                  <a:srgbClr val="191918"/>
                </a:solidFill>
                <a:latin typeface="Arial" panose="020B0604020202020204" pitchFamily="34" charset="0"/>
              </a:rPr>
              <a:t> </a:t>
            </a:r>
            <a:r>
              <a:rPr lang="en-US" sz="1800" b="0" i="0" u="none" strike="noStrike">
                <a:solidFill>
                  <a:srgbClr val="191918"/>
                </a:solidFill>
                <a:effectLst/>
                <a:latin typeface="Arial" panose="020B0604020202020204" pitchFamily="34" charset="0"/>
              </a:rPr>
              <a:t>landing page and they are not logged in to </a:t>
            </a:r>
            <a:r>
              <a:rPr lang="en-US" sz="1800" b="0" i="0" strike="noStrike">
                <a:solidFill>
                  <a:srgbClr val="191918"/>
                </a:solidFill>
                <a:effectLst/>
                <a:latin typeface="Arial" panose="020B0604020202020204" pitchFamily="34" charset="0"/>
              </a:rPr>
              <a:t>StudentAid.gov</a:t>
            </a:r>
            <a:r>
              <a:rPr lang="en-US" sz="1800" b="0" i="0" u="none" strike="noStrike">
                <a:solidFill>
                  <a:srgbClr val="191918"/>
                </a:solidFill>
                <a:effectLst/>
                <a:latin typeface="Arial" panose="020B0604020202020204" pitchFamily="34" charset="0"/>
              </a:rPr>
              <a:t>, they are taken to the "Log In" page to enter their credentials. To access the FAFSA form, all parents are required to have an FSA ID (account username and password). If the parent doesn't have an FSA ID, they can select "Create an Account."</a:t>
            </a:r>
            <a:r>
              <a:rPr lang="en-US" sz="1800" b="0" i="0">
                <a:solidFill>
                  <a:srgbClr val="191918"/>
                </a:solidFill>
                <a:effectLst/>
                <a:latin typeface="Arial" panose="020B0604020202020204" pitchFamily="34" charset="0"/>
              </a:rPr>
              <a:t>​</a:t>
            </a:r>
            <a:endParaRPr lang="en-US"/>
          </a:p>
        </p:txBody>
      </p:sp>
      <p:pic>
        <p:nvPicPr>
          <p:cNvPr id="6" name="Picture 5" descr="Screenshot of the Log In page. Textboxes ask the parent to enter their FSA ID username, email, or phone number and their password. There is a button to “Log In,” or the parent can select one of four text hyperlinks: “Create an Account,” “Forgot My Username,” “Forgot My Password,” or “Help Me Log In to My Account.”">
            <a:extLst>
              <a:ext uri="{FF2B5EF4-FFF2-40B4-BE49-F238E27FC236}">
                <a16:creationId xmlns:a16="http://schemas.microsoft.com/office/drawing/2014/main" id="{51347FD1-D76A-9A91-2831-8D8625ED29CE}"/>
              </a:ext>
            </a:extLst>
          </p:cNvPr>
          <p:cNvPicPr>
            <a:picLocks noChangeAspect="1"/>
          </p:cNvPicPr>
          <p:nvPr/>
        </p:nvPicPr>
        <p:blipFill>
          <a:blip r:embed="rId3"/>
          <a:stretch>
            <a:fillRect/>
          </a:stretch>
        </p:blipFill>
        <p:spPr>
          <a:xfrm>
            <a:off x="5404218" y="1716430"/>
            <a:ext cx="5722162" cy="4458371"/>
          </a:xfrm>
          <a:prstGeom prst="rect">
            <a:avLst/>
          </a:prstGeom>
          <a:ln w="12700">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82</a:t>
            </a:fld>
            <a:endParaRPr lang="en-US"/>
          </a:p>
        </p:txBody>
      </p:sp>
    </p:spTree>
    <p:extLst>
      <p:ext uri="{BB962C8B-B14F-4D97-AF65-F5344CB8AC3E}">
        <p14:creationId xmlns:p14="http://schemas.microsoft.com/office/powerpoint/2010/main" val="24842808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064" y="54740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Roles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80F90508-AE01-E6B9-DEA3-662841EEEC18}"/>
              </a:ext>
            </a:extLst>
          </p:cNvPr>
          <p:cNvSpPr txBox="1"/>
          <p:nvPr/>
        </p:nvSpPr>
        <p:spPr>
          <a:xfrm>
            <a:off x="704848" y="1729996"/>
            <a:ext cx="3911600" cy="1287468"/>
          </a:xfrm>
          <a:prstGeom prst="rect">
            <a:avLst/>
          </a:prstGeom>
          <a:noFill/>
        </p:spPr>
        <p:txBody>
          <a:bodyPr wrap="square" rtlCol="0">
            <a:spAutoFit/>
          </a:bodyPr>
          <a:lstStyle/>
          <a:p>
            <a:pPr>
              <a:lnSpc>
                <a:spcPct val="150000"/>
              </a:lnSpc>
            </a:pPr>
            <a:r>
              <a:rPr lang="en-US" sz="1800" b="0" i="0" u="none" strike="noStrike">
                <a:solidFill>
                  <a:srgbClr val="191918"/>
                </a:solidFill>
                <a:effectLst/>
                <a:latin typeface="Arial" panose="020B0604020202020204" pitchFamily="34" charset="0"/>
              </a:rPr>
              <a:t>After logging in, the parent selects the applicable role to fill out the FAFSA</a:t>
            </a:r>
            <a:r>
              <a:rPr lang="en-US" sz="1800" b="0" i="0" u="none" strike="noStrike" baseline="30000">
                <a:solidFill>
                  <a:srgbClr val="191918"/>
                </a:solidFill>
                <a:effectLst/>
                <a:latin typeface="Arial" panose="020B0604020202020204" pitchFamily="34" charset="0"/>
              </a:rPr>
              <a:t>®</a:t>
            </a:r>
            <a:r>
              <a:rPr lang="en-US" sz="1800" b="0" i="0" u="none" strike="noStrike">
                <a:solidFill>
                  <a:srgbClr val="191918"/>
                </a:solidFill>
                <a:effectLst/>
                <a:latin typeface="Arial" panose="020B0604020202020204" pitchFamily="34" charset="0"/>
              </a:rPr>
              <a:t> form: "</a:t>
            </a:r>
            <a:r>
              <a:rPr lang="en-US">
                <a:solidFill>
                  <a:srgbClr val="191918"/>
                </a:solidFill>
                <a:latin typeface="Arial" panose="020B0604020202020204" pitchFamily="34" charset="0"/>
              </a:rPr>
              <a:t>Pare</a:t>
            </a:r>
            <a:r>
              <a:rPr lang="en-US" sz="1800" b="0" i="0" u="none" strike="noStrike">
                <a:solidFill>
                  <a:srgbClr val="191918"/>
                </a:solidFill>
                <a:effectLst/>
                <a:latin typeface="Arial" panose="020B0604020202020204" pitchFamily="34" charset="0"/>
              </a:rPr>
              <a:t>nt."</a:t>
            </a:r>
            <a:endParaRPr lang="en-US" sz="1200"/>
          </a:p>
        </p:txBody>
      </p:sp>
      <p:pic>
        <p:nvPicPr>
          <p:cNvPr id="4" name="Picture 3" descr="Screenshot of the welcome to the FAFSA form section, which instructs the parent to select the role for completing the form: “Student” or “Parent.”">
            <a:extLst>
              <a:ext uri="{FF2B5EF4-FFF2-40B4-BE49-F238E27FC236}">
                <a16:creationId xmlns:a16="http://schemas.microsoft.com/office/drawing/2014/main" id="{9FACC703-A7E9-F0AC-6E4D-78238AF35E9D}"/>
              </a:ext>
            </a:extLst>
          </p:cNvPr>
          <p:cNvPicPr>
            <a:picLocks noChangeAspect="1"/>
          </p:cNvPicPr>
          <p:nvPr/>
        </p:nvPicPr>
        <p:blipFill>
          <a:blip r:embed="rId3"/>
          <a:stretch>
            <a:fillRect/>
          </a:stretch>
        </p:blipFill>
        <p:spPr>
          <a:xfrm>
            <a:off x="4938894" y="1572679"/>
            <a:ext cx="6332549" cy="346143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83</a:t>
            </a:fld>
            <a:endParaRPr lang="en-US"/>
          </a:p>
        </p:txBody>
      </p:sp>
    </p:spTree>
    <p:extLst>
      <p:ext uri="{BB962C8B-B14F-4D97-AF65-F5344CB8AC3E}">
        <p14:creationId xmlns:p14="http://schemas.microsoft.com/office/powerpoint/2010/main" val="41567895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b="1" i="0" u="none" strike="noStrike" kern="1200" cap="none" spc="0" normalizeH="0" baseline="0" noProof="0">
                <a:ln>
                  <a:noFill/>
                </a:ln>
                <a:effectLst/>
                <a:uLnTx/>
                <a:uFillTx/>
                <a:latin typeface="Oswald"/>
              </a:rPr>
              <a:t>Parent’s Student Information </a:t>
            </a:r>
          </a:p>
        </p:txBody>
      </p:sp>
      <p:sp>
        <p:nvSpPr>
          <p:cNvPr id="6" name="TextBox 5">
            <a:extLst>
              <a:ext uri="{FF2B5EF4-FFF2-40B4-BE49-F238E27FC236}">
                <a16:creationId xmlns:a16="http://schemas.microsoft.com/office/drawing/2014/main" id="{CB7D7B4C-BFA8-60FD-1ACF-F9B0249FE09D}"/>
              </a:ext>
            </a:extLst>
          </p:cNvPr>
          <p:cNvSpPr txBox="1"/>
          <p:nvPr/>
        </p:nvSpPr>
        <p:spPr>
          <a:xfrm>
            <a:off x="669676" y="1734560"/>
            <a:ext cx="4483347" cy="3364960"/>
          </a:xfrm>
          <a:prstGeom prst="rect">
            <a:avLst/>
          </a:prstGeom>
          <a:noFill/>
        </p:spPr>
        <p:txBody>
          <a:bodyPr wrap="square" rtlCol="0">
            <a:spAutoFit/>
          </a:bodyPr>
          <a:lstStyle/>
          <a:p>
            <a:pPr>
              <a:lnSpc>
                <a:spcPct val="150000"/>
              </a:lnSpc>
            </a:pPr>
            <a:r>
              <a:rPr lang="en-US">
                <a:solidFill>
                  <a:srgbClr val="191918"/>
                </a:solidFill>
                <a:latin typeface="Arial" panose="020B0604020202020204" pitchFamily="34" charset="0"/>
              </a:rPr>
              <a:t>T</a:t>
            </a:r>
            <a:r>
              <a:rPr lang="en-US" sz="1800" b="0" i="0" u="none" strike="noStrike">
                <a:solidFill>
                  <a:srgbClr val="191918"/>
                </a:solidFill>
                <a:effectLst/>
                <a:latin typeface="Arial" panose="020B0604020202020204" pitchFamily="34" charset="0"/>
              </a:rPr>
              <a:t>he parent is asked to provide the student’s information. Since the student has not started a FAFSA</a:t>
            </a:r>
            <a:r>
              <a:rPr lang="en-US" sz="1800" b="0" i="0" u="none" strike="noStrike" baseline="30000">
                <a:solidFill>
                  <a:srgbClr val="191918"/>
                </a:solidFill>
                <a:effectLst/>
                <a:latin typeface="Arial" panose="020B0604020202020204" pitchFamily="34" charset="0"/>
              </a:rPr>
              <a:t>®</a:t>
            </a:r>
            <a:r>
              <a:rPr lang="en-US" sz="1800" b="0" i="0" u="none" strike="noStrike">
                <a:solidFill>
                  <a:srgbClr val="191918"/>
                </a:solidFill>
                <a:effectLst/>
                <a:latin typeface="Arial" panose="020B0604020202020204" pitchFamily="34" charset="0"/>
              </a:rPr>
              <a:t> form yet, they will receive an email notifying them that a FAFSA form was started on their behalf. The student can then enter the form to provide consent, sign the form, and make any needed corrections.</a:t>
            </a:r>
            <a:endParaRPr lang="en-US"/>
          </a:p>
        </p:txBody>
      </p:sp>
      <p:pic>
        <p:nvPicPr>
          <p:cNvPr id="4" name="Picture 3" descr="Screenshot of the student information section of the FAFSA form. There are textboxes for the parent to enter the student’s information, including name, date of birth, Social Security number, and email address.">
            <a:extLst>
              <a:ext uri="{FF2B5EF4-FFF2-40B4-BE49-F238E27FC236}">
                <a16:creationId xmlns:a16="http://schemas.microsoft.com/office/drawing/2014/main" id="{E2B12FB1-053E-E1D0-3E67-C5777B9EC7EB}"/>
              </a:ext>
            </a:extLst>
          </p:cNvPr>
          <p:cNvPicPr>
            <a:picLocks noChangeAspect="1"/>
          </p:cNvPicPr>
          <p:nvPr/>
        </p:nvPicPr>
        <p:blipFill>
          <a:blip r:embed="rId3"/>
          <a:stretch>
            <a:fillRect/>
          </a:stretch>
        </p:blipFill>
        <p:spPr>
          <a:xfrm>
            <a:off x="5586085" y="1287378"/>
            <a:ext cx="5298226" cy="507654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84</a:t>
            </a:fld>
            <a:endParaRPr lang="en-US"/>
          </a:p>
        </p:txBody>
      </p:sp>
    </p:spTree>
    <p:extLst>
      <p:ext uri="{BB962C8B-B14F-4D97-AF65-F5344CB8AC3E}">
        <p14:creationId xmlns:p14="http://schemas.microsoft.com/office/powerpoint/2010/main" val="32461269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a:latin typeface="Oswald"/>
              </a:rPr>
              <a:t>Parent </a:t>
            </a:r>
            <a:r>
              <a:rPr kumimoji="0" lang="en-US" altLang="en-US" sz="3600" b="1" i="0" u="none" strike="noStrike" kern="1200" cap="none" spc="0" normalizeH="0" baseline="0" noProof="0">
                <a:ln>
                  <a:noFill/>
                </a:ln>
                <a:solidFill>
                  <a:schemeClr val="tx1"/>
                </a:solidFill>
                <a:effectLst/>
                <a:uLnTx/>
                <a:uFillTx/>
                <a:latin typeface="Oswald"/>
                <a:ea typeface="+mn-ea"/>
                <a:cs typeface="+mn-cs"/>
              </a:rPr>
              <a:t>Onboarding (1 of 4)</a:t>
            </a:r>
          </a:p>
        </p:txBody>
      </p:sp>
      <p:sp>
        <p:nvSpPr>
          <p:cNvPr id="2" name="TextBox 1">
            <a:extLst>
              <a:ext uri="{FF2B5EF4-FFF2-40B4-BE49-F238E27FC236}">
                <a16:creationId xmlns:a16="http://schemas.microsoft.com/office/drawing/2014/main" id="{AB5D17B8-AEF0-5481-BF08-9C8A14E28096}"/>
              </a:ext>
            </a:extLst>
          </p:cNvPr>
          <p:cNvSpPr txBox="1"/>
          <p:nvPr/>
        </p:nvSpPr>
        <p:spPr>
          <a:xfrm>
            <a:off x="693092" y="1731861"/>
            <a:ext cx="4406942" cy="29495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800" b="0" i="0" u="none" strike="noStrike">
                <a:solidFill>
                  <a:srgbClr val="191918"/>
                </a:solidFill>
                <a:effectLst/>
                <a:latin typeface="Arial" panose="020B0604020202020204" pitchFamily="34" charset="0"/>
              </a:rPr>
              <a:t>When the parent starts the 2025–26 FAFSA</a:t>
            </a:r>
            <a:r>
              <a:rPr lang="en-US" sz="1800" b="0" i="0" u="none" strike="noStrike" baseline="30000">
                <a:solidFill>
                  <a:srgbClr val="191918"/>
                </a:solidFill>
                <a:effectLst/>
                <a:latin typeface="Arial" panose="020B0604020202020204" pitchFamily="34" charset="0"/>
              </a:rPr>
              <a:t>®</a:t>
            </a:r>
            <a:r>
              <a:rPr lang="en-US" sz="1800" b="0" i="0" u="none" strike="noStrike">
                <a:solidFill>
                  <a:srgbClr val="191918"/>
                </a:solidFill>
                <a:effectLst/>
                <a:latin typeface="Arial" panose="020B0604020202020204" pitchFamily="34" charset="0"/>
              </a:rPr>
              <a:t> form for the first time, they are taken through the FAFSA onboarding process. The first onboarding page provides an introduction of the FAFSA form and an accompanying video.</a:t>
            </a:r>
            <a:endParaRPr lang="en-US"/>
          </a:p>
        </p:txBody>
      </p:sp>
      <p:pic>
        <p:nvPicPr>
          <p:cNvPr id="6" name="Picture 5" descr="Screenshot of the first page of the “Understanding the FAFSA Form” section. A video provides the parent with details about &quot;What is FAFSA and why is it important?&quot;">
            <a:extLst>
              <a:ext uri="{FF2B5EF4-FFF2-40B4-BE49-F238E27FC236}">
                <a16:creationId xmlns:a16="http://schemas.microsoft.com/office/drawing/2014/main" id="{3B913455-6B60-C9A9-5905-1E9F0223AD61}"/>
              </a:ext>
            </a:extLst>
          </p:cNvPr>
          <p:cNvPicPr>
            <a:picLocks noChangeAspect="1"/>
          </p:cNvPicPr>
          <p:nvPr/>
        </p:nvPicPr>
        <p:blipFill>
          <a:blip r:embed="rId3"/>
          <a:stretch>
            <a:fillRect/>
          </a:stretch>
        </p:blipFill>
        <p:spPr>
          <a:xfrm>
            <a:off x="5606867" y="1643901"/>
            <a:ext cx="5166808" cy="406181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85</a:t>
            </a:fld>
            <a:endParaRPr lang="en-US"/>
          </a:p>
        </p:txBody>
      </p:sp>
    </p:spTree>
    <p:extLst>
      <p:ext uri="{BB962C8B-B14F-4D97-AF65-F5344CB8AC3E}">
        <p14:creationId xmlns:p14="http://schemas.microsoft.com/office/powerpoint/2010/main" val="33535075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a:latin typeface="Oswald"/>
              </a:rPr>
              <a:t>Parent </a:t>
            </a:r>
            <a:r>
              <a:rPr kumimoji="0" lang="en-US" altLang="en-US" sz="3600" b="1" i="0" u="none" strike="noStrike" kern="1200" cap="none" spc="0" normalizeH="0" baseline="0" noProof="0">
                <a:ln>
                  <a:noFill/>
                </a:ln>
                <a:solidFill>
                  <a:schemeClr val="tx1"/>
                </a:solidFill>
                <a:effectLst/>
                <a:uLnTx/>
                <a:uFillTx/>
                <a:latin typeface="Oswald"/>
                <a:ea typeface="+mn-ea"/>
                <a:cs typeface="+mn-cs"/>
              </a:rPr>
              <a:t>Onboarding (2 of 4)</a:t>
            </a:r>
          </a:p>
        </p:txBody>
      </p:sp>
      <p:sp>
        <p:nvSpPr>
          <p:cNvPr id="2" name="TextBox 1">
            <a:extLst>
              <a:ext uri="{FF2B5EF4-FFF2-40B4-BE49-F238E27FC236}">
                <a16:creationId xmlns:a16="http://schemas.microsoft.com/office/drawing/2014/main" id="{75BF32BB-95B8-66B8-8C33-61F3F79205C4}"/>
              </a:ext>
            </a:extLst>
          </p:cNvPr>
          <p:cNvSpPr txBox="1"/>
          <p:nvPr/>
        </p:nvSpPr>
        <p:spPr>
          <a:xfrm>
            <a:off x="693092" y="1728592"/>
            <a:ext cx="5402908" cy="46203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The second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onboarding page provides information about contributors that may be required to participate in the student’s FAFSA form, including an accompanying video that explains contributors, and information on how the parent will invite them. Documents that may be needed to fill out the form are also included on this page within a drop-down menu and may include tax returns; record of child support received; current balances of cash, savings, and checking accounts; and net worth of investments, businesses, and farms. </a:t>
            </a:r>
          </a:p>
        </p:txBody>
      </p:sp>
      <p:pic>
        <p:nvPicPr>
          <p:cNvPr id="6" name="Picture 5" descr="Screenshot of the second page of the “Understanding the FAFSA Form” section, which explains the expectations of the contributor role when completing the form and includes a video that the parent can watch about &quot;Who is a contributor on the 2024–25 FAFSA form?&quot; The parent is informed that the answers they provide will determine if any contributors are identified and that these contributors will need to complete their own sections of the form. Information is also provided on how the parent will invite their contributor to complete the required sections of the FAFSA form and that the parent will need to provide the contributor’s name, date of birth, Social Security number, and email address. Below that, there’s a list of documents recommended within a drop-down menu that the parent may need to complete the form, including their tax returns; record of child support received; current balances of cash, savings, and checking accounts; and net worth of investments, businesses, and farms.">
            <a:extLst>
              <a:ext uri="{FF2B5EF4-FFF2-40B4-BE49-F238E27FC236}">
                <a16:creationId xmlns:a16="http://schemas.microsoft.com/office/drawing/2014/main" id="{0CDA4DA0-914B-8430-98C7-9F5E55BA3E86}"/>
              </a:ext>
            </a:extLst>
          </p:cNvPr>
          <p:cNvPicPr>
            <a:picLocks noChangeAspect="1"/>
          </p:cNvPicPr>
          <p:nvPr/>
        </p:nvPicPr>
        <p:blipFill>
          <a:blip r:embed="rId3"/>
          <a:stretch>
            <a:fillRect/>
          </a:stretch>
        </p:blipFill>
        <p:spPr>
          <a:xfrm>
            <a:off x="6309880" y="1698078"/>
            <a:ext cx="5425910" cy="435901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86</a:t>
            </a:fld>
            <a:endParaRPr lang="en-US"/>
          </a:p>
        </p:txBody>
      </p:sp>
    </p:spTree>
    <p:extLst>
      <p:ext uri="{BB962C8B-B14F-4D97-AF65-F5344CB8AC3E}">
        <p14:creationId xmlns:p14="http://schemas.microsoft.com/office/powerpoint/2010/main" val="3610194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25731"/>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a:latin typeface="Oswald"/>
              </a:rPr>
              <a:t>Parent </a:t>
            </a:r>
            <a:r>
              <a:rPr kumimoji="0" lang="en-US" altLang="en-US" sz="3600" b="1" i="0" u="none" strike="noStrike" kern="1200" cap="none" spc="0" normalizeH="0" baseline="0" noProof="0">
                <a:ln>
                  <a:noFill/>
                </a:ln>
                <a:solidFill>
                  <a:schemeClr val="tx1"/>
                </a:solidFill>
                <a:effectLst/>
                <a:uLnTx/>
                <a:uFillTx/>
                <a:latin typeface="Oswald"/>
                <a:ea typeface="+mn-ea"/>
                <a:cs typeface="+mn-cs"/>
              </a:rPr>
              <a:t>Onboarding (3 of 4)</a:t>
            </a:r>
          </a:p>
        </p:txBody>
      </p:sp>
      <p:sp>
        <p:nvSpPr>
          <p:cNvPr id="3" name="TextBox 2">
            <a:extLst>
              <a:ext uri="{FF2B5EF4-FFF2-40B4-BE49-F238E27FC236}">
                <a16:creationId xmlns:a16="http://schemas.microsoft.com/office/drawing/2014/main" id="{6B30B63D-1131-F19F-E214-3536BB5032EA}"/>
              </a:ext>
            </a:extLst>
          </p:cNvPr>
          <p:cNvSpPr txBox="1"/>
          <p:nvPr/>
        </p:nvSpPr>
        <p:spPr>
          <a:xfrm>
            <a:off x="681798" y="1737828"/>
            <a:ext cx="4057628" cy="41960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The third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onboarding page provides information about what the parent can expect when completing the student’s FAFSA form. This includes information about consent and approval, a time estimate to complete the form, and that they can save the form and return later if needed, along with an accompanying video.</a:t>
            </a:r>
          </a:p>
        </p:txBody>
      </p:sp>
      <p:pic>
        <p:nvPicPr>
          <p:cNvPr id="6" name="Picture 5" descr="Screenshot of the third page of the “Understanding the FAFSA Form” section, which reminds the parent of what to expect when completing the form. This includes the estimated time of one hour and that the parent will be able to save the form and return later if needed. The parent is informed that every contributor must provide consent and approval for the student to be eligible for federal student aid. With consent and approval, federal tax information will be transferred directly from the Internal Revenue Service into the FAFSA form. An accompanying video is available to further explain &quot;What does it mean to provide consent and approval on the 2024–25 FAFSA form?&quot;">
            <a:extLst>
              <a:ext uri="{FF2B5EF4-FFF2-40B4-BE49-F238E27FC236}">
                <a16:creationId xmlns:a16="http://schemas.microsoft.com/office/drawing/2014/main" id="{DD450A65-1B80-D00F-EA59-CF86D3577BF9}"/>
              </a:ext>
            </a:extLst>
          </p:cNvPr>
          <p:cNvPicPr>
            <a:picLocks noChangeAspect="1"/>
          </p:cNvPicPr>
          <p:nvPr/>
        </p:nvPicPr>
        <p:blipFill>
          <a:blip r:embed="rId3"/>
          <a:stretch>
            <a:fillRect/>
          </a:stretch>
        </p:blipFill>
        <p:spPr>
          <a:xfrm>
            <a:off x="5359435" y="1233493"/>
            <a:ext cx="5799323" cy="506773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87</a:t>
            </a:fld>
            <a:endParaRPr lang="en-US"/>
          </a:p>
        </p:txBody>
      </p:sp>
    </p:spTree>
    <p:extLst>
      <p:ext uri="{BB962C8B-B14F-4D97-AF65-F5344CB8AC3E}">
        <p14:creationId xmlns:p14="http://schemas.microsoft.com/office/powerpoint/2010/main" val="27806672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25731"/>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a:latin typeface="Oswald"/>
              </a:rPr>
              <a:t>Parent </a:t>
            </a:r>
            <a:r>
              <a:rPr kumimoji="0" lang="en-US" altLang="en-US" sz="3600" b="1" i="0" u="none" strike="noStrike" kern="1200" cap="none" spc="0" normalizeH="0" baseline="0" noProof="0">
                <a:ln>
                  <a:noFill/>
                </a:ln>
                <a:solidFill>
                  <a:schemeClr val="tx1"/>
                </a:solidFill>
                <a:effectLst/>
                <a:uLnTx/>
                <a:uFillTx/>
                <a:latin typeface="Oswald"/>
                <a:ea typeface="+mn-ea"/>
                <a:cs typeface="+mn-cs"/>
              </a:rPr>
              <a:t>Onboarding (4 of 4)</a:t>
            </a:r>
          </a:p>
        </p:txBody>
      </p:sp>
      <p:sp>
        <p:nvSpPr>
          <p:cNvPr id="2" name="TextBox 1">
            <a:extLst>
              <a:ext uri="{FF2B5EF4-FFF2-40B4-BE49-F238E27FC236}">
                <a16:creationId xmlns:a16="http://schemas.microsoft.com/office/drawing/2014/main" id="{6E671583-3236-B52C-7957-3D86BD77AD57}"/>
              </a:ext>
            </a:extLst>
          </p:cNvPr>
          <p:cNvSpPr txBox="1"/>
          <p:nvPr/>
        </p:nvSpPr>
        <p:spPr>
          <a:xfrm>
            <a:off x="666230" y="1732929"/>
            <a:ext cx="4305627" cy="25339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800" b="0" i="0" u="none" strike="noStrike">
                <a:solidFill>
                  <a:srgbClr val="191918"/>
                </a:solidFill>
                <a:effectLst/>
                <a:latin typeface="Arial" panose="020B0604020202020204" pitchFamily="34" charset="0"/>
              </a:rPr>
              <a:t>The final FAFSA</a:t>
            </a:r>
            <a:r>
              <a:rPr lang="en-US" sz="1800" b="0" i="0" u="none" strike="noStrike" baseline="30000">
                <a:solidFill>
                  <a:srgbClr val="191918"/>
                </a:solidFill>
                <a:effectLst/>
                <a:latin typeface="Arial" panose="020B0604020202020204" pitchFamily="34" charset="0"/>
              </a:rPr>
              <a:t>®</a:t>
            </a:r>
            <a:r>
              <a:rPr lang="en-US" sz="1800" b="0" i="0" u="none" strike="noStrike">
                <a:solidFill>
                  <a:srgbClr val="191918"/>
                </a:solidFill>
                <a:effectLst/>
                <a:latin typeface="Arial" panose="020B0604020202020204" pitchFamily="34" charset="0"/>
              </a:rPr>
              <a:t> onboarding page provides information about what to expect once the FAFSA form is completed, submitted, and processed. On this page, the parent can select "Start FAFSA Form" to begin. </a:t>
            </a:r>
            <a:r>
              <a:rPr lang="en-US">
                <a:cs typeface="Calibri"/>
              </a:rPr>
              <a:t> </a:t>
            </a:r>
            <a:endParaRPr lang="en-US"/>
          </a:p>
        </p:txBody>
      </p:sp>
      <p:pic>
        <p:nvPicPr>
          <p:cNvPr id="6" name="Picture 5" descr="Screenshot of the final page of the “Understanding the FAFSA Form” section, which provides an accompanying video and informs the parent about what to expect after the form is completed. This includes that the student's FAFSA form will be processed in one to three days, that the student will receive their FAFSA Submission Summary and Student Aid Index which is the number used to determine aid eligibility, and that the schools will create financial aid packages. Below that, there is a button to “Start FAFSA Form.”">
            <a:extLst>
              <a:ext uri="{FF2B5EF4-FFF2-40B4-BE49-F238E27FC236}">
                <a16:creationId xmlns:a16="http://schemas.microsoft.com/office/drawing/2014/main" id="{B38FD07C-2F29-DD26-C2E8-DF451CFF57B0}"/>
              </a:ext>
            </a:extLst>
          </p:cNvPr>
          <p:cNvPicPr>
            <a:picLocks noChangeAspect="1"/>
          </p:cNvPicPr>
          <p:nvPr/>
        </p:nvPicPr>
        <p:blipFill>
          <a:blip r:embed="rId3"/>
          <a:stretch>
            <a:fillRect/>
          </a:stretch>
        </p:blipFill>
        <p:spPr>
          <a:xfrm>
            <a:off x="5214296" y="1349053"/>
            <a:ext cx="5578323" cy="504487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88</a:t>
            </a:fld>
            <a:endParaRPr lang="en-US"/>
          </a:p>
        </p:txBody>
      </p:sp>
    </p:spTree>
    <p:extLst>
      <p:ext uri="{BB962C8B-B14F-4D97-AF65-F5344CB8AC3E}">
        <p14:creationId xmlns:p14="http://schemas.microsoft.com/office/powerpoint/2010/main" val="33624240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Identity Information</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9F37FE09-77B4-0A5D-AC97-B3B20F0B90EE}"/>
              </a:ext>
            </a:extLst>
          </p:cNvPr>
          <p:cNvSpPr txBox="1"/>
          <p:nvPr/>
        </p:nvSpPr>
        <p:spPr>
          <a:xfrm>
            <a:off x="705285" y="1716169"/>
            <a:ext cx="4476315" cy="3780522"/>
          </a:xfrm>
          <a:prstGeom prst="rect">
            <a:avLst/>
          </a:prstGeom>
          <a:noFill/>
        </p:spPr>
        <p:txBody>
          <a:bodyPr wrap="square" rtlCol="0">
            <a:spAutoFit/>
          </a:bodyPr>
          <a:lstStyle/>
          <a:p>
            <a:pPr>
              <a:lnSpc>
                <a:spcPct val="150000"/>
              </a:lnSpc>
            </a:pPr>
            <a:r>
              <a:rPr lang="en-US"/>
              <a:t>After starting the FAFSA</a:t>
            </a:r>
            <a:r>
              <a:rPr lang="en-US" baseline="30000"/>
              <a:t>®</a:t>
            </a:r>
            <a:r>
              <a:rPr lang="en-US"/>
              <a:t> form, the parent sees the first page within the parent section. The parent can verify that the student’s personal information is correct. To update any of the personal information, the student must access their Account Settings on </a:t>
            </a:r>
            <a:r>
              <a:rPr lang="en-US" sz="1800" b="0" i="0" strike="noStrike">
                <a:solidFill>
                  <a:srgbClr val="191918"/>
                </a:solidFill>
                <a:effectLst/>
                <a:latin typeface="Arial" panose="020B0604020202020204" pitchFamily="34" charset="0"/>
              </a:rPr>
              <a:t>StudentAid.gov</a:t>
            </a:r>
            <a:r>
              <a:rPr lang="en-US"/>
              <a:t>. The parent will not be able to update the student’s information on this page. </a:t>
            </a:r>
          </a:p>
        </p:txBody>
      </p:sp>
      <p:pic>
        <p:nvPicPr>
          <p:cNvPr id="6" name="Picture 5" descr="Screenshot of the “Parent Identity Information” section of the FAFSA form. Parent information including name, date of birth, Social Security number, and email address is displayed to verify. A text box asks the parent to enter their phone number.">
            <a:extLst>
              <a:ext uri="{FF2B5EF4-FFF2-40B4-BE49-F238E27FC236}">
                <a16:creationId xmlns:a16="http://schemas.microsoft.com/office/drawing/2014/main" id="{28D61101-2493-0165-5366-F22BF532D92A}"/>
              </a:ext>
            </a:extLst>
          </p:cNvPr>
          <p:cNvPicPr>
            <a:picLocks noChangeAspect="1"/>
          </p:cNvPicPr>
          <p:nvPr/>
        </p:nvPicPr>
        <p:blipFill>
          <a:blip r:embed="rId3"/>
          <a:stretch>
            <a:fillRect/>
          </a:stretch>
        </p:blipFill>
        <p:spPr>
          <a:xfrm>
            <a:off x="5600205" y="1859890"/>
            <a:ext cx="5730737" cy="294157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89</a:t>
            </a:fld>
            <a:endParaRPr lang="en-US"/>
          </a:p>
        </p:txBody>
      </p:sp>
    </p:spTree>
    <p:extLst>
      <p:ext uri="{BB962C8B-B14F-4D97-AF65-F5344CB8AC3E}">
        <p14:creationId xmlns:p14="http://schemas.microsoft.com/office/powerpoint/2010/main" val="15617077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10CC6-7C17-CCC3-4224-9D3539999CDE}"/>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5ED567FA-4493-75E5-5114-DF8F8A2BC7F9}"/>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Identity Information (Continued)</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0D823B0-490F-E214-1F42-915D6315CE9F}"/>
              </a:ext>
            </a:extLst>
          </p:cNvPr>
          <p:cNvSpPr txBox="1"/>
          <p:nvPr/>
        </p:nvSpPr>
        <p:spPr>
          <a:xfrm>
            <a:off x="705285" y="1716169"/>
            <a:ext cx="4476315" cy="1703030"/>
          </a:xfrm>
          <a:prstGeom prst="rect">
            <a:avLst/>
          </a:prstGeom>
          <a:noFill/>
        </p:spPr>
        <p:txBody>
          <a:bodyPr wrap="square" rtlCol="0">
            <a:spAutoFit/>
          </a:bodyPr>
          <a:lstStyle/>
          <a:p>
            <a:pPr>
              <a:lnSpc>
                <a:spcPct val="150000"/>
              </a:lnSpc>
            </a:pPr>
            <a:r>
              <a:rPr lang="en-US"/>
              <a:t>This is a continuation of the "Parent Identity Information" page. The parent can verify that the student’s personal information is correct. </a:t>
            </a:r>
          </a:p>
        </p:txBody>
      </p:sp>
      <p:pic>
        <p:nvPicPr>
          <p:cNvPr id="3" name="Picture 2" descr="Screenshot continuation of the “Parent Identity Information” section, which includes text boxes for the parent to enter their permanent mailing address.">
            <a:extLst>
              <a:ext uri="{FF2B5EF4-FFF2-40B4-BE49-F238E27FC236}">
                <a16:creationId xmlns:a16="http://schemas.microsoft.com/office/drawing/2014/main" id="{59678EC4-C6FC-1A4A-80B5-D9EE8EDF033B}"/>
              </a:ext>
            </a:extLst>
          </p:cNvPr>
          <p:cNvPicPr>
            <a:picLocks noChangeAspect="1"/>
          </p:cNvPicPr>
          <p:nvPr/>
        </p:nvPicPr>
        <p:blipFill>
          <a:blip r:embed="rId3"/>
          <a:stretch>
            <a:fillRect/>
          </a:stretch>
        </p:blipFill>
        <p:spPr>
          <a:xfrm>
            <a:off x="5425741" y="1856122"/>
            <a:ext cx="6083634" cy="3733967"/>
          </a:xfrm>
          <a:prstGeom prst="rect">
            <a:avLst/>
          </a:prstGeom>
          <a:ln>
            <a:solidFill>
              <a:schemeClr val="tx1"/>
            </a:solidFill>
          </a:ln>
        </p:spPr>
      </p:pic>
      <p:sp>
        <p:nvSpPr>
          <p:cNvPr id="5" name="Slide Number Placeholder 4">
            <a:extLst>
              <a:ext uri="{FF2B5EF4-FFF2-40B4-BE49-F238E27FC236}">
                <a16:creationId xmlns:a16="http://schemas.microsoft.com/office/drawing/2014/main" id="{89356D93-9CC6-794D-1DE5-00ADCA9AE3F1}"/>
              </a:ex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90</a:t>
            </a:fld>
            <a:endParaRPr lang="en-US"/>
          </a:p>
        </p:txBody>
      </p:sp>
    </p:spTree>
    <p:extLst>
      <p:ext uri="{BB962C8B-B14F-4D97-AF65-F5344CB8AC3E}">
        <p14:creationId xmlns:p14="http://schemas.microsoft.com/office/powerpoint/2010/main" val="27936194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State of Legal Residence</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6" name="TextBox 5">
            <a:extLst>
              <a:ext uri="{FF2B5EF4-FFF2-40B4-BE49-F238E27FC236}">
                <a16:creationId xmlns:a16="http://schemas.microsoft.com/office/drawing/2014/main" id="{FE17F36B-48FB-0CFD-873E-24CB59513966}"/>
              </a:ext>
            </a:extLst>
          </p:cNvPr>
          <p:cNvSpPr txBox="1"/>
          <p:nvPr/>
        </p:nvSpPr>
        <p:spPr>
          <a:xfrm>
            <a:off x="694805" y="1722104"/>
            <a:ext cx="4415355" cy="2118465"/>
          </a:xfrm>
          <a:prstGeom prst="rect">
            <a:avLst/>
          </a:prstGeom>
          <a:noFill/>
        </p:spPr>
        <p:txBody>
          <a:bodyPr wrap="square" lIns="91440" tIns="45720" rIns="91440" bIns="45720" rtlCol="0" anchor="t">
            <a:spAutoFit/>
          </a:bodyPr>
          <a:lstStyle/>
          <a:p>
            <a:pPr>
              <a:lnSpc>
                <a:spcPct val="150000"/>
              </a:lnSpc>
            </a:pPr>
            <a:r>
              <a:rPr lang="en-US" sz="1800" b="0" i="0" u="none" strike="noStrike">
                <a:solidFill>
                  <a:srgbClr val="191918"/>
                </a:solidFill>
                <a:effectLst/>
                <a:latin typeface="Arial" panose="020B0604020202020204" pitchFamily="34" charset="0"/>
              </a:rPr>
              <a:t>The parent is asked about the student’s state of legal residence. The parent selects the state from a drop-down box and provides the month and year when the student became a legal resident.</a:t>
            </a:r>
            <a:endParaRPr lang="en-US">
              <a:cs typeface="Calibri"/>
            </a:endParaRPr>
          </a:p>
        </p:txBody>
      </p:sp>
      <p:pic>
        <p:nvPicPr>
          <p:cNvPr id="4" name="Picture 3" descr="Screenshot continuation of the “Student Identity Information” section, which has a dropdown menu for the parent to select the student’s state of legal residence. There is a text box for the parent to enter the month and year the student became a resident of that state.">
            <a:extLst>
              <a:ext uri="{FF2B5EF4-FFF2-40B4-BE49-F238E27FC236}">
                <a16:creationId xmlns:a16="http://schemas.microsoft.com/office/drawing/2014/main" id="{BC1C8C80-1F1A-1E29-349F-D20838BD6BB5}"/>
              </a:ext>
            </a:extLst>
          </p:cNvPr>
          <p:cNvPicPr>
            <a:picLocks noChangeAspect="1"/>
          </p:cNvPicPr>
          <p:nvPr/>
        </p:nvPicPr>
        <p:blipFill>
          <a:blip r:embed="rId3"/>
          <a:stretch>
            <a:fillRect/>
          </a:stretch>
        </p:blipFill>
        <p:spPr>
          <a:xfrm>
            <a:off x="5469802" y="1722104"/>
            <a:ext cx="5814564" cy="259102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91</a:t>
            </a:fld>
            <a:endParaRPr lang="en-US"/>
          </a:p>
        </p:txBody>
      </p:sp>
    </p:spTree>
    <p:extLst>
      <p:ext uri="{BB962C8B-B14F-4D97-AF65-F5344CB8AC3E}">
        <p14:creationId xmlns:p14="http://schemas.microsoft.com/office/powerpoint/2010/main" val="11549166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6622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Parent’s Student Personal Circumstances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27BF51A3-899D-79AA-4FAF-B5D9AE42B132}"/>
              </a:ext>
            </a:extLst>
          </p:cNvPr>
          <p:cNvSpPr txBox="1"/>
          <p:nvPr/>
        </p:nvSpPr>
        <p:spPr>
          <a:xfrm>
            <a:off x="693093" y="1733896"/>
            <a:ext cx="4134939"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sz="1800" b="0" i="0" u="none" strike="noStrike">
                <a:solidFill>
                  <a:srgbClr val="191918"/>
                </a:solidFill>
                <a:effectLst/>
                <a:latin typeface="Arial" panose="020B0604020202020204" pitchFamily="34" charset="0"/>
              </a:rPr>
              <a:t>This is the first page within the </a:t>
            </a:r>
            <a:r>
              <a:rPr lang="en-US">
                <a:solidFill>
                  <a:srgbClr val="191918"/>
                </a:solidFill>
                <a:latin typeface="Arial" panose="020B0604020202020204" pitchFamily="34" charset="0"/>
              </a:rPr>
              <a:t>"</a:t>
            </a:r>
            <a:r>
              <a:rPr lang="en-US" sz="1800" b="0" i="0" u="none" strike="noStrike">
                <a:solidFill>
                  <a:srgbClr val="191918"/>
                </a:solidFill>
                <a:effectLst/>
                <a:latin typeface="Arial" panose="020B0604020202020204" pitchFamily="34" charset="0"/>
              </a:rPr>
              <a:t>Student Personal Circumstances" section. It provides an overview of the section. </a:t>
            </a:r>
            <a:endParaRPr lang="en-US">
              <a:latin typeface="Arial"/>
            </a:endParaRPr>
          </a:p>
        </p:txBody>
      </p:sp>
      <p:pic>
        <p:nvPicPr>
          <p:cNvPr id="4" name="Picture 3" descr="Screenshot of the introduction page to the “Student Personal Circumstances” section. The parent is reminded that the information they provide can affect the types of financial aid the student receives, and that additional information may be required based on the answers given.">
            <a:extLst>
              <a:ext uri="{FF2B5EF4-FFF2-40B4-BE49-F238E27FC236}">
                <a16:creationId xmlns:a16="http://schemas.microsoft.com/office/drawing/2014/main" id="{4FAB9A57-C57A-CE2A-6D7F-D5EA0633265F}"/>
              </a:ext>
            </a:extLst>
          </p:cNvPr>
          <p:cNvPicPr>
            <a:picLocks noChangeAspect="1"/>
          </p:cNvPicPr>
          <p:nvPr/>
        </p:nvPicPr>
        <p:blipFill>
          <a:blip r:embed="rId3"/>
          <a:stretch>
            <a:fillRect/>
          </a:stretch>
        </p:blipFill>
        <p:spPr>
          <a:xfrm>
            <a:off x="5447800" y="1665070"/>
            <a:ext cx="5996489" cy="275944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92</a:t>
            </a:fld>
            <a:endParaRPr lang="en-US"/>
          </a:p>
        </p:txBody>
      </p:sp>
    </p:spTree>
    <p:extLst>
      <p:ext uri="{BB962C8B-B14F-4D97-AF65-F5344CB8AC3E}">
        <p14:creationId xmlns:p14="http://schemas.microsoft.com/office/powerpoint/2010/main" val="40715912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Marital Status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DDC2859A-6151-554A-BC79-19A4D9EE3DE3}"/>
              </a:ext>
            </a:extLst>
          </p:cNvPr>
          <p:cNvSpPr txBox="1"/>
          <p:nvPr/>
        </p:nvSpPr>
        <p:spPr>
          <a:xfrm>
            <a:off x="688848" y="1714500"/>
            <a:ext cx="4224528"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parent is asked about the student’s marital status. The parent selects the "Single (never married)" option. </a:t>
            </a:r>
            <a:endParaRPr lang="en-US">
              <a:latin typeface="Arial"/>
            </a:endParaRPr>
          </a:p>
        </p:txBody>
      </p:sp>
      <p:pic>
        <p:nvPicPr>
          <p:cNvPr id="4" name="Picture 3" descr="Screenshot of the first page of the “Student Personal Circumstances” section, which asks the parent to select the student’s marital status: “Single (never married),” “Married (not separated),” “Remarried,” “Separated,” “Divorced,” or “Widowed.”">
            <a:extLst>
              <a:ext uri="{FF2B5EF4-FFF2-40B4-BE49-F238E27FC236}">
                <a16:creationId xmlns:a16="http://schemas.microsoft.com/office/drawing/2014/main" id="{D3B4A717-7115-E79E-4433-53E3865BA48B}"/>
              </a:ext>
            </a:extLst>
          </p:cNvPr>
          <p:cNvPicPr>
            <a:picLocks noChangeAspect="1"/>
          </p:cNvPicPr>
          <p:nvPr/>
        </p:nvPicPr>
        <p:blipFill>
          <a:blip r:embed="rId3"/>
          <a:stretch>
            <a:fillRect/>
          </a:stretch>
        </p:blipFill>
        <p:spPr>
          <a:xfrm>
            <a:off x="5158979" y="1601134"/>
            <a:ext cx="5806943" cy="397036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93</a:t>
            </a:fld>
            <a:endParaRPr lang="en-US"/>
          </a:p>
        </p:txBody>
      </p:sp>
    </p:spTree>
    <p:extLst>
      <p:ext uri="{BB962C8B-B14F-4D97-AF65-F5344CB8AC3E}">
        <p14:creationId xmlns:p14="http://schemas.microsoft.com/office/powerpoint/2010/main" val="29781507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50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College or Career School Plans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948FDD7F-AFEE-CA61-7555-AD8002018BCB}"/>
              </a:ext>
            </a:extLst>
          </p:cNvPr>
          <p:cNvSpPr txBox="1"/>
          <p:nvPr/>
        </p:nvSpPr>
        <p:spPr>
          <a:xfrm>
            <a:off x="693092" y="1732942"/>
            <a:ext cx="4232475" cy="29494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sz="1800" b="0" i="0" u="none" strike="noStrike">
                <a:solidFill>
                  <a:srgbClr val="191918"/>
                </a:solidFill>
                <a:effectLst/>
                <a:latin typeface="Arial" panose="020B0604020202020204" pitchFamily="34" charset="0"/>
              </a:rPr>
              <a:t>The parent is asked about the student’s college grade level for the 2025–26 school year and if the student will have their first bachelor’s degree. The parent selects that the student will be a "First year (freshman)" and that they will not have their first bachelor’s degree. </a:t>
            </a:r>
            <a:endParaRPr lang="en-US"/>
          </a:p>
        </p:txBody>
      </p:sp>
      <p:pic>
        <p:nvPicPr>
          <p:cNvPr id="4" name="Picture 3" descr="Screenshot continuation of the “Student Personal Circumstances” section, which asks the parent what college grade level the student will be beginning in the 2025–26 school year. Below that, the parent is asked if the student will have their first bachelor’s degree when the school year begins.  ">
            <a:extLst>
              <a:ext uri="{FF2B5EF4-FFF2-40B4-BE49-F238E27FC236}">
                <a16:creationId xmlns:a16="http://schemas.microsoft.com/office/drawing/2014/main" id="{A5A3767A-5E0D-82A2-AB56-7F6ED36F6521}"/>
              </a:ext>
            </a:extLst>
          </p:cNvPr>
          <p:cNvPicPr>
            <a:picLocks noChangeAspect="1"/>
          </p:cNvPicPr>
          <p:nvPr/>
        </p:nvPicPr>
        <p:blipFill>
          <a:blip r:embed="rId3"/>
          <a:stretch>
            <a:fillRect/>
          </a:stretch>
        </p:blipFill>
        <p:spPr>
          <a:xfrm>
            <a:off x="5608138" y="1466135"/>
            <a:ext cx="5890770" cy="454191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94</a:t>
            </a:fld>
            <a:endParaRPr lang="en-US"/>
          </a:p>
        </p:txBody>
      </p:sp>
    </p:spTree>
    <p:extLst>
      <p:ext uri="{BB962C8B-B14F-4D97-AF65-F5344CB8AC3E}">
        <p14:creationId xmlns:p14="http://schemas.microsoft.com/office/powerpoint/2010/main" val="6210388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Personal Circumstances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B53726E0-5C6E-1532-299D-65CCADD70E88}"/>
              </a:ext>
            </a:extLst>
          </p:cNvPr>
          <p:cNvSpPr txBox="1"/>
          <p:nvPr/>
        </p:nvSpPr>
        <p:spPr>
          <a:xfrm>
            <a:off x="693092" y="1730444"/>
            <a:ext cx="4488507"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sz="1800" b="0" i="0" u="none" strike="noStrike">
                <a:solidFill>
                  <a:srgbClr val="191918"/>
                </a:solidFill>
                <a:effectLst/>
                <a:latin typeface="Arial" panose="020B0604020202020204" pitchFamily="34" charset="0"/>
              </a:rPr>
              <a:t>The parent is asked if any of the listed personal circumstances apply to the student. The parent selects "None of these apply."</a:t>
            </a:r>
            <a:endParaRPr lang="en-US"/>
          </a:p>
        </p:txBody>
      </p:sp>
      <p:pic>
        <p:nvPicPr>
          <p:cNvPr id="6" name="Picture 5" descr="Screenshot continuation of the “Student Personal Circumstances” section, which lists a series of statements that may apply to the student. These statements include military status, having children or other dependents, and dependency status (orphan, ward of the state, foster care, emancipated minor, and/or under a guardianship). The parent is asked to select all that apply to the student.">
            <a:extLst>
              <a:ext uri="{FF2B5EF4-FFF2-40B4-BE49-F238E27FC236}">
                <a16:creationId xmlns:a16="http://schemas.microsoft.com/office/drawing/2014/main" id="{19FE37F1-D8EA-C7FA-7457-D587EB530A7E}"/>
              </a:ext>
            </a:extLst>
          </p:cNvPr>
          <p:cNvPicPr>
            <a:picLocks noChangeAspect="1"/>
          </p:cNvPicPr>
          <p:nvPr/>
        </p:nvPicPr>
        <p:blipFill>
          <a:blip r:embed="rId3"/>
          <a:stretch>
            <a:fillRect/>
          </a:stretch>
        </p:blipFill>
        <p:spPr>
          <a:xfrm>
            <a:off x="5342702" y="1262774"/>
            <a:ext cx="5571105" cy="490966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95</a:t>
            </a:fld>
            <a:endParaRPr lang="en-US"/>
          </a:p>
        </p:txBody>
      </p:sp>
    </p:spTree>
    <p:extLst>
      <p:ext uri="{BB962C8B-B14F-4D97-AF65-F5344CB8AC3E}">
        <p14:creationId xmlns:p14="http://schemas.microsoft.com/office/powerpoint/2010/main" val="28232766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Homelessness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7C63A962-3FE5-F09E-5F60-239DD29A36B8}"/>
              </a:ext>
            </a:extLst>
          </p:cNvPr>
          <p:cNvSpPr txBox="1"/>
          <p:nvPr/>
        </p:nvSpPr>
        <p:spPr>
          <a:xfrm>
            <a:off x="693093" y="1713778"/>
            <a:ext cx="4134939"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parent is asked if the student was unaccompanied and either homeless or at risk of being homeless. The parent selects "No."</a:t>
            </a:r>
            <a:endParaRPr lang="en-US">
              <a:latin typeface="Arial"/>
            </a:endParaRPr>
          </a:p>
        </p:txBody>
      </p:sp>
      <p:pic>
        <p:nvPicPr>
          <p:cNvPr id="4" name="Picture 3" descr="Screenshot continuation of the “Student Personal Circumstances” section, which asks the parent if the student was unaccompanied and either homeless or self-supporting and at risk for homelessness on or after July 1, 2024.">
            <a:extLst>
              <a:ext uri="{FF2B5EF4-FFF2-40B4-BE49-F238E27FC236}">
                <a16:creationId xmlns:a16="http://schemas.microsoft.com/office/drawing/2014/main" id="{9EAF6747-FCC3-E6DD-DAC3-0FDB1458023E}"/>
              </a:ext>
            </a:extLst>
          </p:cNvPr>
          <p:cNvPicPr>
            <a:picLocks noChangeAspect="1"/>
          </p:cNvPicPr>
          <p:nvPr/>
        </p:nvPicPr>
        <p:blipFill>
          <a:blip r:embed="rId3"/>
          <a:stretch>
            <a:fillRect/>
          </a:stretch>
        </p:blipFill>
        <p:spPr>
          <a:xfrm>
            <a:off x="5212564" y="1612138"/>
            <a:ext cx="5837426" cy="245385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96</a:t>
            </a:fld>
            <a:endParaRPr lang="en-US"/>
          </a:p>
        </p:txBody>
      </p:sp>
    </p:spTree>
    <p:extLst>
      <p:ext uri="{BB962C8B-B14F-4D97-AF65-F5344CB8AC3E}">
        <p14:creationId xmlns:p14="http://schemas.microsoft.com/office/powerpoint/2010/main" val="39612705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Unusual Circumstances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21274AF-25DA-3423-B109-B04FE17C3957}"/>
              </a:ext>
            </a:extLst>
          </p:cNvPr>
          <p:cNvSpPr txBox="1"/>
          <p:nvPr/>
        </p:nvSpPr>
        <p:spPr>
          <a:xfrm>
            <a:off x="693093" y="1717018"/>
            <a:ext cx="4208091"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parent is asked if unusual circumstances prevent the student from contacting their parent(s). The parent selects "No."</a:t>
            </a:r>
            <a:endParaRPr lang="en-US">
              <a:latin typeface="Arial"/>
            </a:endParaRPr>
          </a:p>
        </p:txBody>
      </p:sp>
      <p:pic>
        <p:nvPicPr>
          <p:cNvPr id="4" name="Picture 3" descr="Screenshot continuation of the “Student Personal Circumstances” section, which asks if unusual circumstances prevent the student from contacting their parents or if contacting the parents would pose a risk to the student. A person experiencing unusual circumstances may have left home due to an abusive environment, been abandoned, been granted refugee or asylee status, been a victim of human trafficking, or been incarcerated.">
            <a:extLst>
              <a:ext uri="{FF2B5EF4-FFF2-40B4-BE49-F238E27FC236}">
                <a16:creationId xmlns:a16="http://schemas.microsoft.com/office/drawing/2014/main" id="{4424DE0F-F0C3-C26D-E302-F87206D37206}"/>
              </a:ext>
            </a:extLst>
          </p:cNvPr>
          <p:cNvPicPr>
            <a:picLocks noChangeAspect="1"/>
          </p:cNvPicPr>
          <p:nvPr/>
        </p:nvPicPr>
        <p:blipFill>
          <a:blip r:embed="rId3"/>
          <a:stretch>
            <a:fillRect/>
          </a:stretch>
        </p:blipFill>
        <p:spPr>
          <a:xfrm>
            <a:off x="5382932" y="1453943"/>
            <a:ext cx="5845047" cy="432091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97</a:t>
            </a:fld>
            <a:endParaRPr lang="en-US"/>
          </a:p>
        </p:txBody>
      </p:sp>
    </p:spTree>
    <p:extLst>
      <p:ext uri="{BB962C8B-B14F-4D97-AF65-F5344CB8AC3E}">
        <p14:creationId xmlns:p14="http://schemas.microsoft.com/office/powerpoint/2010/main" val="10728695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7823" y="53487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Dependency Status: Dependent Student</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9D20F23-A487-24A8-0260-AF5C7CDB59B1}"/>
              </a:ext>
            </a:extLst>
          </p:cNvPr>
          <p:cNvSpPr txBox="1"/>
          <p:nvPr/>
        </p:nvSpPr>
        <p:spPr>
          <a:xfrm>
            <a:off x="680901" y="1720243"/>
            <a:ext cx="4500699" cy="3364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sz="1800" b="0" i="0" u="none" strike="noStrike">
                <a:solidFill>
                  <a:srgbClr val="191918"/>
                </a:solidFill>
                <a:effectLst/>
                <a:latin typeface="Arial" panose="020B0604020202020204" pitchFamily="34" charset="0"/>
              </a:rPr>
              <a:t>Based on the answers provided by the parent, the student is considered a dependent </a:t>
            </a:r>
            <a:r>
              <a:rPr lang="en-US" sz="1800" b="0" i="0" u="none" strike="noStrike">
                <a:solidFill>
                  <a:srgbClr val="191918"/>
                </a:solidFill>
                <a:effectLst/>
                <a:highlight>
                  <a:srgbClr val="FFFFFF"/>
                </a:highlight>
                <a:latin typeface="Arial" panose="020B0604020202020204" pitchFamily="34" charset="0"/>
              </a:rPr>
              <a:t>student. The parent is asked if they want a financial aid administrator to determine the student’s eligibility for a Direct Unsubsidized Loan only. This is an option if they are unwilling to provide their information. The parent selects "No." </a:t>
            </a:r>
            <a:endParaRPr lang="en-US">
              <a:highlight>
                <a:srgbClr val="FFFFFF"/>
              </a:highlight>
            </a:endParaRPr>
          </a:p>
        </p:txBody>
      </p:sp>
      <p:pic>
        <p:nvPicPr>
          <p:cNvPr id="6" name="Picture 5" descr="Screenshot that informs the parent that, based on their answers in the previous section, the student is determined to be a dependent student. Below that, the parent is asked if they would like the school to determine the student’s eligibility for a Direct Unsubsidized Loan only.">
            <a:extLst>
              <a:ext uri="{FF2B5EF4-FFF2-40B4-BE49-F238E27FC236}">
                <a16:creationId xmlns:a16="http://schemas.microsoft.com/office/drawing/2014/main" id="{ECAE14F7-CEA5-7E56-5113-FB679F38DCD5}"/>
              </a:ext>
            </a:extLst>
          </p:cNvPr>
          <p:cNvPicPr>
            <a:picLocks noChangeAspect="1"/>
          </p:cNvPicPr>
          <p:nvPr/>
        </p:nvPicPr>
        <p:blipFill>
          <a:blip r:embed="rId3"/>
          <a:stretch>
            <a:fillRect/>
          </a:stretch>
        </p:blipFill>
        <p:spPr>
          <a:xfrm>
            <a:off x="5530657" y="1535266"/>
            <a:ext cx="5913632" cy="378746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98</a:t>
            </a:fld>
            <a:endParaRPr lang="en-US"/>
          </a:p>
        </p:txBody>
      </p:sp>
    </p:spTree>
    <p:extLst>
      <p:ext uri="{BB962C8B-B14F-4D97-AF65-F5344CB8AC3E}">
        <p14:creationId xmlns:p14="http://schemas.microsoft.com/office/powerpoint/2010/main" val="62130758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Identity Information</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F2CC06F2-1005-99EC-0716-76019154224C}"/>
              </a:ext>
            </a:extLst>
          </p:cNvPr>
          <p:cNvSpPr txBox="1"/>
          <p:nvPr/>
        </p:nvSpPr>
        <p:spPr>
          <a:xfrm>
            <a:off x="693093" y="1718381"/>
            <a:ext cx="4488507" cy="2533963"/>
          </a:xfrm>
          <a:prstGeom prst="rect">
            <a:avLst/>
          </a:prstGeom>
          <a:noFill/>
        </p:spPr>
        <p:txBody>
          <a:bodyPr wrap="square" rtlCol="0">
            <a:spAutoFit/>
          </a:bodyPr>
          <a:lstStyle/>
          <a:p>
            <a:pPr>
              <a:lnSpc>
                <a:spcPct val="150000"/>
              </a:lnSpc>
            </a:pPr>
            <a:r>
              <a:rPr lang="en-US" sz="1800" b="0" i="0" u="none" strike="noStrike">
                <a:solidFill>
                  <a:srgbClr val="191918"/>
                </a:solidFill>
                <a:effectLst/>
                <a:latin typeface="Arial" panose="020B0604020202020204" pitchFamily="34" charset="0"/>
              </a:rPr>
              <a:t>This is the first page within the parent section. The parent can verify that their personal information is correct. To update any of the personal information, the parent must access their Account Settings on </a:t>
            </a:r>
            <a:r>
              <a:rPr lang="en-US" sz="1800" b="0" i="0" strike="noStrike">
                <a:solidFill>
                  <a:srgbClr val="191918"/>
                </a:solidFill>
                <a:effectLst/>
                <a:latin typeface="Arial" panose="020B0604020202020204" pitchFamily="34" charset="0"/>
              </a:rPr>
              <a:t>StudentAid.gov</a:t>
            </a:r>
            <a:r>
              <a:rPr lang="en-US" sz="1800" b="0" i="0" u="none" strike="noStrike">
                <a:solidFill>
                  <a:srgbClr val="191918"/>
                </a:solidFill>
                <a:effectLst/>
                <a:latin typeface="Arial" panose="020B0604020202020204" pitchFamily="34" charset="0"/>
              </a:rPr>
              <a:t>. </a:t>
            </a:r>
            <a:endParaRPr lang="en-US" sz="1600"/>
          </a:p>
        </p:txBody>
      </p:sp>
      <p:pic>
        <p:nvPicPr>
          <p:cNvPr id="4" name="Picture 3" descr="Screenshot of the “Parent Identity Information” section of the FAFSA form. Parent information including name, date of birth, the last four digits of their Social Security number, email address, and mobile phone number is displayed to verify.">
            <a:extLst>
              <a:ext uri="{FF2B5EF4-FFF2-40B4-BE49-F238E27FC236}">
                <a16:creationId xmlns:a16="http://schemas.microsoft.com/office/drawing/2014/main" id="{EFA27747-8111-63B0-0337-C15A3CFFECCC}"/>
              </a:ext>
            </a:extLst>
          </p:cNvPr>
          <p:cNvPicPr>
            <a:picLocks noChangeAspect="1"/>
          </p:cNvPicPr>
          <p:nvPr/>
        </p:nvPicPr>
        <p:blipFill>
          <a:blip r:embed="rId3"/>
          <a:stretch>
            <a:fillRect/>
          </a:stretch>
        </p:blipFill>
        <p:spPr>
          <a:xfrm>
            <a:off x="5458984" y="1718381"/>
            <a:ext cx="5875529" cy="297967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a:xfrm>
            <a:off x="11569149" y="6301232"/>
            <a:ext cx="458142" cy="311603"/>
          </a:xfrm>
        </p:spPr>
        <p:txBody>
          <a:bodyPr/>
          <a:lstStyle/>
          <a:p>
            <a:fld id="{234755BD-B4AC-9044-BCE4-27904766F8BB}" type="slidenum">
              <a:rPr lang="en-US" smtClean="0"/>
              <a:pPr/>
              <a:t>99</a:t>
            </a:fld>
            <a:endParaRPr lang="en-US"/>
          </a:p>
        </p:txBody>
      </p:sp>
    </p:spTree>
    <p:extLst>
      <p:ext uri="{BB962C8B-B14F-4D97-AF65-F5344CB8AC3E}">
        <p14:creationId xmlns:p14="http://schemas.microsoft.com/office/powerpoint/2010/main" val="35355643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Identity Information (Continued)</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0B12F4B-8D7F-7698-AF9E-8F0A970919FD}"/>
              </a:ext>
            </a:extLst>
          </p:cNvPr>
          <p:cNvSpPr txBox="1"/>
          <p:nvPr/>
        </p:nvSpPr>
        <p:spPr>
          <a:xfrm>
            <a:off x="676751" y="1726614"/>
            <a:ext cx="4609623" cy="2533963"/>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This is a continuation of the first page within the parent section. The parent can verify their mailing address on this part of the page. To update this information, the parent must access their Account Settings on StudentAid.gov. </a:t>
            </a:r>
          </a:p>
        </p:txBody>
      </p:sp>
      <p:pic>
        <p:nvPicPr>
          <p:cNvPr id="4" name="Picture 3" descr="Screenshot continuation of the “Parent Identity Information” section, which displays the parent's permanent mailing address for them to verify.">
            <a:extLst>
              <a:ext uri="{FF2B5EF4-FFF2-40B4-BE49-F238E27FC236}">
                <a16:creationId xmlns:a16="http://schemas.microsoft.com/office/drawing/2014/main" id="{B9FDFEDD-CC47-1F2C-3D47-C885F56F87B0}"/>
              </a:ext>
            </a:extLst>
          </p:cNvPr>
          <p:cNvPicPr>
            <a:picLocks noChangeAspect="1"/>
          </p:cNvPicPr>
          <p:nvPr/>
        </p:nvPicPr>
        <p:blipFill>
          <a:blip r:embed="rId3"/>
          <a:stretch>
            <a:fillRect/>
          </a:stretch>
        </p:blipFill>
        <p:spPr>
          <a:xfrm>
            <a:off x="5657052" y="1722901"/>
            <a:ext cx="5858197" cy="341219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a:xfrm>
            <a:off x="11595652" y="6301231"/>
            <a:ext cx="431638" cy="364611"/>
          </a:xfrm>
        </p:spPr>
        <p:txBody>
          <a:bodyPr/>
          <a:lstStyle/>
          <a:p>
            <a:fld id="{234755BD-B4AC-9044-BCE4-27904766F8BB}" type="slidenum">
              <a:rPr lang="en-US" smtClean="0"/>
              <a:pPr/>
              <a:t>100</a:t>
            </a:fld>
            <a:endParaRPr lang="en-US"/>
          </a:p>
        </p:txBody>
      </p:sp>
    </p:spTree>
    <p:extLst>
      <p:ext uri="{BB962C8B-B14F-4D97-AF65-F5344CB8AC3E}">
        <p14:creationId xmlns:p14="http://schemas.microsoft.com/office/powerpoint/2010/main" val="640430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Provides Consent and Approval</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28161237-6F40-3038-1156-FF6AA6AF1D19}"/>
              </a:ext>
            </a:extLst>
          </p:cNvPr>
          <p:cNvSpPr txBox="1"/>
          <p:nvPr/>
        </p:nvSpPr>
        <p:spPr>
          <a:xfrm>
            <a:off x="680901" y="1733815"/>
            <a:ext cx="4622619" cy="2949462"/>
          </a:xfrm>
          <a:prstGeom prst="rect">
            <a:avLst/>
          </a:prstGeom>
          <a:noFill/>
        </p:spPr>
        <p:txBody>
          <a:bodyPr wrap="square" rtlCol="0">
            <a:spAutoFit/>
          </a:bodyPr>
          <a:lstStyle/>
          <a:p>
            <a:pPr rtl="0">
              <a:lnSpc>
                <a:spcPct val="150000"/>
              </a:lnSpc>
            </a:pPr>
            <a:r>
              <a:rPr lang="en-US" sz="1800" b="0" i="0" u="none" strike="noStrike">
                <a:solidFill>
                  <a:srgbClr val="191918"/>
                </a:solidFill>
                <a:effectLst/>
                <a:latin typeface="Arial" panose="020B0604020202020204" pitchFamily="34" charset="0"/>
              </a:rPr>
              <a:t>This page informs the parent about consent, approval, and the use of their federal tax information. By providing consent and approval, the parent’s federal tax information is transferred directly into the FAFSA</a:t>
            </a:r>
            <a:r>
              <a:rPr lang="en-US" sz="1800" b="0" i="0" u="none" strike="noStrike" baseline="30000">
                <a:solidFill>
                  <a:srgbClr val="191918"/>
                </a:solidFill>
                <a:effectLst/>
                <a:latin typeface="Arial" panose="020B0604020202020204" pitchFamily="34" charset="0"/>
              </a:rPr>
              <a:t>®</a:t>
            </a:r>
            <a:r>
              <a:rPr lang="en-US" sz="1800" b="0" i="0" u="none" strike="noStrike">
                <a:solidFill>
                  <a:srgbClr val="191918"/>
                </a:solidFill>
                <a:effectLst/>
                <a:latin typeface="Arial" panose="020B0604020202020204" pitchFamily="34" charset="0"/>
              </a:rPr>
              <a:t> form from the IRS to help complete the "Parent Financials" section. </a:t>
            </a:r>
            <a:endParaRPr lang="en-US"/>
          </a:p>
        </p:txBody>
      </p:sp>
      <p:pic>
        <p:nvPicPr>
          <p:cNvPr id="4" name="Picture 3" descr="Screenshot of the consent and approval page for the retrieval and disclosure of federal tax information. A numbered list of statements defines what the parent is affirming and giving consent and approval to.">
            <a:extLst>
              <a:ext uri="{FF2B5EF4-FFF2-40B4-BE49-F238E27FC236}">
                <a16:creationId xmlns:a16="http://schemas.microsoft.com/office/drawing/2014/main" id="{FCEE7CA8-3E78-7CBC-C75D-5E5F144C78A6}"/>
              </a:ext>
            </a:extLst>
          </p:cNvPr>
          <p:cNvPicPr>
            <a:picLocks noChangeAspect="1"/>
          </p:cNvPicPr>
          <p:nvPr/>
        </p:nvPicPr>
        <p:blipFill>
          <a:blip r:embed="rId3"/>
          <a:stretch>
            <a:fillRect/>
          </a:stretch>
        </p:blipFill>
        <p:spPr>
          <a:xfrm>
            <a:off x="5957844" y="1543664"/>
            <a:ext cx="4278969" cy="452520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a:xfrm>
            <a:off x="11587481" y="6301231"/>
            <a:ext cx="439809" cy="338107"/>
          </a:xfrm>
        </p:spPr>
        <p:txBody>
          <a:bodyPr/>
          <a:lstStyle/>
          <a:p>
            <a:fld id="{234755BD-B4AC-9044-BCE4-27904766F8BB}" type="slidenum">
              <a:rPr lang="en-US" smtClean="0"/>
              <a:pPr/>
              <a:t>101</a:t>
            </a:fld>
            <a:endParaRPr lang="en-US"/>
          </a:p>
        </p:txBody>
      </p:sp>
    </p:spTree>
    <p:extLst>
      <p:ext uri="{BB962C8B-B14F-4D97-AF65-F5344CB8AC3E}">
        <p14:creationId xmlns:p14="http://schemas.microsoft.com/office/powerpoint/2010/main" val="8514250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Provides Consent and Approval (Continued)</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3" name="TextBox 2">
            <a:extLst>
              <a:ext uri="{FF2B5EF4-FFF2-40B4-BE49-F238E27FC236}">
                <a16:creationId xmlns:a16="http://schemas.microsoft.com/office/drawing/2014/main" id="{B0927601-FB6D-15B5-74DC-822246F9758D}"/>
              </a:ext>
            </a:extLst>
          </p:cNvPr>
          <p:cNvSpPr txBox="1"/>
          <p:nvPr/>
        </p:nvSpPr>
        <p:spPr>
          <a:xfrm>
            <a:off x="695246" y="1715175"/>
            <a:ext cx="3164090" cy="41960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This is a continuation of the consent and approval page. Frequently asked questions about consent and approval are also provided that the parent can expand and collapse. The parent selects "Approve" to provide consent and approval, and they are taken to the next page. </a:t>
            </a:r>
            <a:endParaRPr lang="en-US">
              <a:latin typeface="Arial" panose="020B0604020202020204" pitchFamily="34" charset="0"/>
              <a:cs typeface="Arial" panose="020B0604020202020204" pitchFamily="34" charset="0"/>
            </a:endParaRPr>
          </a:p>
        </p:txBody>
      </p:sp>
      <p:pic>
        <p:nvPicPr>
          <p:cNvPr id="4" name="Picture 3" descr="Screenshot continuation of the consent and approval page. The remaining items of the numbered list of statements define what the parent is affirming and giving consent and approval to.">
            <a:extLst>
              <a:ext uri="{FF2B5EF4-FFF2-40B4-BE49-F238E27FC236}">
                <a16:creationId xmlns:a16="http://schemas.microsoft.com/office/drawing/2014/main" id="{2541E928-57BF-458C-0D29-C8BFC16B4B53}"/>
              </a:ext>
            </a:extLst>
          </p:cNvPr>
          <p:cNvPicPr>
            <a:picLocks noChangeAspect="1"/>
          </p:cNvPicPr>
          <p:nvPr/>
        </p:nvPicPr>
        <p:blipFill>
          <a:blip r:embed="rId3"/>
          <a:stretch>
            <a:fillRect/>
          </a:stretch>
        </p:blipFill>
        <p:spPr>
          <a:xfrm>
            <a:off x="3859336" y="1715175"/>
            <a:ext cx="3691838" cy="4125653"/>
          </a:xfrm>
          <a:prstGeom prst="rect">
            <a:avLst/>
          </a:prstGeom>
          <a:ln>
            <a:solidFill>
              <a:schemeClr val="tx1"/>
            </a:solidFill>
          </a:ln>
        </p:spPr>
      </p:pic>
      <p:pic>
        <p:nvPicPr>
          <p:cNvPr id="6" name="Picture 5" descr="Screenshot continuation of the consent and approval page. Frequently asked questions appear, which the parent can expand or collapse: who should provide consent and approval, if a spouse has to provide consent and approval if married and didn't file a joint tax return, what happens after consent and approval are provided, and what happens if consent and approval are declined. Below that, there are buttons for the parent to provide or decline their consent and approval.">
            <a:extLst>
              <a:ext uri="{FF2B5EF4-FFF2-40B4-BE49-F238E27FC236}">
                <a16:creationId xmlns:a16="http://schemas.microsoft.com/office/drawing/2014/main" id="{232B7A3B-E96B-C63C-CD7C-7F1598F5CF8D}"/>
              </a:ext>
            </a:extLst>
          </p:cNvPr>
          <p:cNvPicPr>
            <a:picLocks noChangeAspect="1"/>
          </p:cNvPicPr>
          <p:nvPr/>
        </p:nvPicPr>
        <p:blipFill>
          <a:blip r:embed="rId4"/>
          <a:stretch>
            <a:fillRect/>
          </a:stretch>
        </p:blipFill>
        <p:spPr>
          <a:xfrm>
            <a:off x="7720252" y="1715175"/>
            <a:ext cx="3853786" cy="412565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a:xfrm>
            <a:off x="11595653" y="6301232"/>
            <a:ext cx="431638" cy="327632"/>
          </a:xfrm>
        </p:spPr>
        <p:txBody>
          <a:bodyPr/>
          <a:lstStyle/>
          <a:p>
            <a:fld id="{234755BD-B4AC-9044-BCE4-27904766F8BB}" type="slidenum">
              <a:rPr lang="en-US" smtClean="0"/>
              <a:pPr/>
              <a:t>102</a:t>
            </a:fld>
            <a:endParaRPr lang="en-US"/>
          </a:p>
        </p:txBody>
      </p:sp>
    </p:spTree>
    <p:extLst>
      <p:ext uri="{BB962C8B-B14F-4D97-AF65-F5344CB8AC3E}">
        <p14:creationId xmlns:p14="http://schemas.microsoft.com/office/powerpoint/2010/main" val="4298915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996B6-EABB-1DEA-7DCA-CE0B9F37F871}"/>
              </a:ext>
            </a:extLst>
          </p:cNvPr>
          <p:cNvSpPr>
            <a:spLocks noGrp="1"/>
          </p:cNvSpPr>
          <p:nvPr>
            <p:ph type="title"/>
          </p:nvPr>
        </p:nvSpPr>
        <p:spPr>
          <a:xfrm>
            <a:off x="778101" y="537764"/>
            <a:ext cx="10214364" cy="798177"/>
          </a:xfrm>
        </p:spPr>
        <p:txBody>
          <a:bodyPr/>
          <a:lstStyle/>
          <a:p>
            <a:r>
              <a:rPr lang="en-US" altLang="en-US" sz="3600" cap="none" spc="0" dirty="0">
                <a:latin typeface="Oswald"/>
              </a:rPr>
              <a:t>Parent Imports IRS Information</a:t>
            </a:r>
            <a:endParaRPr lang="en-US" sz="3600" dirty="0"/>
          </a:p>
        </p:txBody>
      </p:sp>
      <p:sp>
        <p:nvSpPr>
          <p:cNvPr id="7" name="TextBox 6">
            <a:extLst>
              <a:ext uri="{FF2B5EF4-FFF2-40B4-BE49-F238E27FC236}">
                <a16:creationId xmlns:a16="http://schemas.microsoft.com/office/drawing/2014/main" id="{88EEE58C-A6D7-6317-970D-559E01E8E06C}"/>
              </a:ext>
            </a:extLst>
          </p:cNvPr>
          <p:cNvSpPr txBox="1"/>
          <p:nvPr/>
        </p:nvSpPr>
        <p:spPr>
          <a:xfrm>
            <a:off x="778101" y="1954237"/>
            <a:ext cx="3048000" cy="2949525"/>
          </a:xfrm>
          <a:prstGeom prst="rect">
            <a:avLst/>
          </a:prstGeom>
          <a:noFill/>
        </p:spPr>
        <p:txBody>
          <a:bodyPr wrap="square">
            <a:spAutoFit/>
          </a:bodyPr>
          <a:lstStyle/>
          <a:p>
            <a:pPr rtl="0">
              <a:lnSpc>
                <a:spcPct val="150000"/>
              </a:lnSpc>
            </a:pPr>
            <a:r>
              <a:rPr lang="en-US">
                <a:latin typeface="Arial" panose="020B0604020202020204" pitchFamily="34" charset="0"/>
                <a:ea typeface="Calibri"/>
                <a:cs typeface="Arial" panose="020B0604020202020204" pitchFamily="34" charset="0"/>
              </a:rPr>
              <a:t>This page imports the parent’s federal tax information by directly transferring it into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from the IRS to help complete the “Parent Financials" section. </a:t>
            </a:r>
            <a:endParaRPr lang="en-US">
              <a:latin typeface="Arial" panose="020B0604020202020204" pitchFamily="34" charset="0"/>
              <a:cs typeface="Arial" panose="020B0604020202020204" pitchFamily="34" charset="0"/>
            </a:endParaRPr>
          </a:p>
        </p:txBody>
      </p:sp>
      <p:pic>
        <p:nvPicPr>
          <p:cNvPr id="5" name="Picture 4" descr="Screenshot of the data import page for the parent’s federal tax information from the IRS where their information is being directly transferred from the IRS into their FAFSA form. The parent should not leave this page while their information is being loaded into their application. ">
            <a:extLst>
              <a:ext uri="{FF2B5EF4-FFF2-40B4-BE49-F238E27FC236}">
                <a16:creationId xmlns:a16="http://schemas.microsoft.com/office/drawing/2014/main" id="{108F554F-B7C5-83AF-FC60-0EF879BD9C0C}"/>
              </a:ext>
            </a:extLst>
          </p:cNvPr>
          <p:cNvPicPr>
            <a:picLocks noChangeAspect="1"/>
          </p:cNvPicPr>
          <p:nvPr/>
        </p:nvPicPr>
        <p:blipFill>
          <a:blip r:embed="rId2"/>
          <a:stretch>
            <a:fillRect/>
          </a:stretch>
        </p:blipFill>
        <p:spPr>
          <a:xfrm>
            <a:off x="4528384" y="2079375"/>
            <a:ext cx="6464081" cy="2544629"/>
          </a:xfrm>
          <a:prstGeom prst="rect">
            <a:avLst/>
          </a:prstGeom>
          <a:ln>
            <a:solidFill>
              <a:schemeClr val="tx1"/>
            </a:solidFill>
          </a:ln>
        </p:spPr>
      </p:pic>
      <p:sp>
        <p:nvSpPr>
          <p:cNvPr id="3" name="Slide Number Placeholder 2">
            <a:extLst>
              <a:ext uri="{FF2B5EF4-FFF2-40B4-BE49-F238E27FC236}">
                <a16:creationId xmlns:a16="http://schemas.microsoft.com/office/drawing/2014/main" id="{0347A874-C1E7-1E3F-C5B0-DCD4A4534877}"/>
              </a:ext>
            </a:extLst>
          </p:cNvPr>
          <p:cNvSpPr>
            <a:spLocks noGrp="1"/>
          </p:cNvSpPr>
          <p:nvPr>
            <p:ph type="sldNum" sz="quarter" idx="4"/>
          </p:nvPr>
        </p:nvSpPr>
        <p:spPr/>
        <p:txBody>
          <a:bodyPr/>
          <a:lstStyle/>
          <a:p>
            <a:fld id="{234755BD-B4AC-9044-BCE4-27904766F8BB}" type="slidenum">
              <a:rPr lang="en-US" smtClean="0"/>
              <a:pPr/>
              <a:t>103</a:t>
            </a:fld>
            <a:endParaRPr lang="en-US"/>
          </a:p>
        </p:txBody>
      </p:sp>
    </p:spTree>
    <p:extLst>
      <p:ext uri="{BB962C8B-B14F-4D97-AF65-F5344CB8AC3E}">
        <p14:creationId xmlns:p14="http://schemas.microsoft.com/office/powerpoint/2010/main" val="282148655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996B6-EABB-1DEA-7DCA-CE0B9F37F871}"/>
              </a:ext>
            </a:extLst>
          </p:cNvPr>
          <p:cNvSpPr>
            <a:spLocks noGrp="1"/>
          </p:cNvSpPr>
          <p:nvPr>
            <p:ph type="title"/>
          </p:nvPr>
        </p:nvSpPr>
        <p:spPr>
          <a:xfrm>
            <a:off x="778101" y="537764"/>
            <a:ext cx="10214364" cy="798177"/>
          </a:xfrm>
        </p:spPr>
        <p:txBody>
          <a:bodyPr/>
          <a:lstStyle/>
          <a:p>
            <a:r>
              <a:rPr lang="en-US" altLang="en-US" sz="3600" cap="none" spc="0" dirty="0">
                <a:latin typeface="Oswald"/>
              </a:rPr>
              <a:t>Parent Imports IRS Information (Continued)</a:t>
            </a:r>
            <a:endParaRPr lang="en-US" sz="3600" dirty="0"/>
          </a:p>
        </p:txBody>
      </p:sp>
      <p:sp>
        <p:nvSpPr>
          <p:cNvPr id="7" name="TextBox 6">
            <a:extLst>
              <a:ext uri="{FF2B5EF4-FFF2-40B4-BE49-F238E27FC236}">
                <a16:creationId xmlns:a16="http://schemas.microsoft.com/office/drawing/2014/main" id="{88EEE58C-A6D7-6317-970D-559E01E8E06C}"/>
              </a:ext>
            </a:extLst>
          </p:cNvPr>
          <p:cNvSpPr txBox="1"/>
          <p:nvPr/>
        </p:nvSpPr>
        <p:spPr>
          <a:xfrm>
            <a:off x="778101" y="1954237"/>
            <a:ext cx="3048000" cy="3365024"/>
          </a:xfrm>
          <a:prstGeom prst="rect">
            <a:avLst/>
          </a:prstGeom>
          <a:noFill/>
        </p:spPr>
        <p:txBody>
          <a:bodyPr wrap="square">
            <a:spAutoFit/>
          </a:bodyPr>
          <a:lstStyle/>
          <a:p>
            <a:pPr rtl="0">
              <a:lnSpc>
                <a:spcPct val="150000"/>
              </a:lnSpc>
            </a:pPr>
            <a:r>
              <a:rPr lang="en-US">
                <a:latin typeface="Arial" panose="020B0604020202020204" pitchFamily="34" charset="0"/>
                <a:ea typeface="Calibri"/>
                <a:cs typeface="Arial" panose="020B0604020202020204" pitchFamily="34" charset="0"/>
              </a:rPr>
              <a:t>This page displays the results from the IRS import for the parent. For this scenario, the parent is starting a new FAFSA and there is no federal tax information available from the IRS. </a:t>
            </a:r>
            <a:endParaRPr lang="en-US">
              <a:latin typeface="Arial" panose="020B0604020202020204" pitchFamily="34" charset="0"/>
              <a:cs typeface="Arial" panose="020B0604020202020204" pitchFamily="34" charset="0"/>
            </a:endParaRPr>
          </a:p>
        </p:txBody>
      </p:sp>
      <p:pic>
        <p:nvPicPr>
          <p:cNvPr id="6" name="Picture 5" descr="Screenshot of the results from the data import page. The parent is informed that their information was not received. They may have to manually enter in their tax information into their Finances section. ">
            <a:extLst>
              <a:ext uri="{FF2B5EF4-FFF2-40B4-BE49-F238E27FC236}">
                <a16:creationId xmlns:a16="http://schemas.microsoft.com/office/drawing/2014/main" id="{46557D3E-5194-E6CA-5AA7-A173FA155345}"/>
              </a:ext>
            </a:extLst>
          </p:cNvPr>
          <p:cNvPicPr>
            <a:picLocks noChangeAspect="1"/>
          </p:cNvPicPr>
          <p:nvPr/>
        </p:nvPicPr>
        <p:blipFill>
          <a:blip r:embed="rId2"/>
          <a:stretch>
            <a:fillRect/>
          </a:stretch>
        </p:blipFill>
        <p:spPr>
          <a:xfrm>
            <a:off x="4679006" y="1805156"/>
            <a:ext cx="6431446" cy="3247688"/>
          </a:xfrm>
          <a:prstGeom prst="rect">
            <a:avLst/>
          </a:prstGeom>
          <a:ln>
            <a:solidFill>
              <a:schemeClr val="tx1"/>
            </a:solidFill>
          </a:ln>
        </p:spPr>
      </p:pic>
      <p:sp>
        <p:nvSpPr>
          <p:cNvPr id="3" name="Slide Number Placeholder 2">
            <a:extLst>
              <a:ext uri="{FF2B5EF4-FFF2-40B4-BE49-F238E27FC236}">
                <a16:creationId xmlns:a16="http://schemas.microsoft.com/office/drawing/2014/main" id="{0347A874-C1E7-1E3F-C5B0-DCD4A4534877}"/>
              </a:ext>
            </a:extLst>
          </p:cNvPr>
          <p:cNvSpPr>
            <a:spLocks noGrp="1"/>
          </p:cNvSpPr>
          <p:nvPr>
            <p:ph type="sldNum" sz="quarter" idx="4"/>
          </p:nvPr>
        </p:nvSpPr>
        <p:spPr/>
        <p:txBody>
          <a:bodyPr/>
          <a:lstStyle/>
          <a:p>
            <a:fld id="{234755BD-B4AC-9044-BCE4-27904766F8BB}" type="slidenum">
              <a:rPr lang="en-US" smtClean="0"/>
              <a:pPr/>
              <a:t>104</a:t>
            </a:fld>
            <a:endParaRPr lang="en-US"/>
          </a:p>
        </p:txBody>
      </p:sp>
    </p:spTree>
    <p:extLst>
      <p:ext uri="{BB962C8B-B14F-4D97-AF65-F5344CB8AC3E}">
        <p14:creationId xmlns:p14="http://schemas.microsoft.com/office/powerpoint/2010/main" val="6757756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Parent Demographics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DB770BDB-4C1F-1F13-5C55-B625F72F800D}"/>
              </a:ext>
            </a:extLst>
          </p:cNvPr>
          <p:cNvSpPr txBox="1"/>
          <p:nvPr/>
        </p:nvSpPr>
        <p:spPr>
          <a:xfrm>
            <a:off x="688848" y="1722481"/>
            <a:ext cx="3834384" cy="1702967"/>
          </a:xfrm>
          <a:prstGeom prst="rect">
            <a:avLst/>
          </a:prstGeom>
          <a:noFill/>
        </p:spPr>
        <p:txBody>
          <a:bodyPr wrap="square" rtlCol="0">
            <a:spAutoFit/>
          </a:bodyPr>
          <a:lstStyle/>
          <a:p>
            <a:pPr>
              <a:lnSpc>
                <a:spcPct val="150000"/>
              </a:lnSpc>
            </a:pPr>
            <a:r>
              <a:rPr lang="en-US"/>
              <a:t>This is the first page in the "Parent Demographics" section. It provides an overview of the section.</a:t>
            </a:r>
          </a:p>
          <a:p>
            <a:pPr>
              <a:lnSpc>
                <a:spcPct val="150000"/>
              </a:lnSpc>
            </a:pPr>
            <a:endParaRPr lang="en-US"/>
          </a:p>
        </p:txBody>
      </p:sp>
      <p:pic>
        <p:nvPicPr>
          <p:cNvPr id="4" name="Picture 3" descr="Screenshot of the introduction to the “Parent Demographics” section, which informs the parent that the next series of pages will ask about them and their family. The parent is reminded that these questions will help determine how much federal student aid the student is eligible to receive.">
            <a:extLst>
              <a:ext uri="{FF2B5EF4-FFF2-40B4-BE49-F238E27FC236}">
                <a16:creationId xmlns:a16="http://schemas.microsoft.com/office/drawing/2014/main" id="{AB2D29CE-3B54-95FC-8A79-2CFA3BBB5745}"/>
              </a:ext>
            </a:extLst>
          </p:cNvPr>
          <p:cNvPicPr>
            <a:picLocks noChangeAspect="1"/>
          </p:cNvPicPr>
          <p:nvPr/>
        </p:nvPicPr>
        <p:blipFill>
          <a:blip r:embed="rId3"/>
          <a:stretch>
            <a:fillRect/>
          </a:stretch>
        </p:blipFill>
        <p:spPr>
          <a:xfrm>
            <a:off x="4849916" y="1626900"/>
            <a:ext cx="6193061" cy="269929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a:xfrm>
            <a:off x="11595653" y="6301231"/>
            <a:ext cx="431638" cy="338107"/>
          </a:xfrm>
        </p:spPr>
        <p:txBody>
          <a:bodyPr/>
          <a:lstStyle/>
          <a:p>
            <a:fld id="{234755BD-B4AC-9044-BCE4-27904766F8BB}" type="slidenum">
              <a:rPr lang="en-US" smtClean="0"/>
              <a:pPr/>
              <a:t>105</a:t>
            </a:fld>
            <a:endParaRPr lang="en-US"/>
          </a:p>
        </p:txBody>
      </p:sp>
    </p:spTree>
    <p:extLst>
      <p:ext uri="{BB962C8B-B14F-4D97-AF65-F5344CB8AC3E}">
        <p14:creationId xmlns:p14="http://schemas.microsoft.com/office/powerpoint/2010/main" val="345363187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50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Current Marital Status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2A0FF8F-3EC0-7029-9981-1DE721028B49}"/>
              </a:ext>
            </a:extLst>
          </p:cNvPr>
          <p:cNvSpPr txBox="1"/>
          <p:nvPr/>
        </p:nvSpPr>
        <p:spPr>
          <a:xfrm>
            <a:off x="676656" y="1729955"/>
            <a:ext cx="4126992" cy="1287468"/>
          </a:xfrm>
          <a:prstGeom prst="rect">
            <a:avLst/>
          </a:prstGeom>
          <a:noFill/>
        </p:spPr>
        <p:txBody>
          <a:bodyPr wrap="square" rtlCol="0">
            <a:spAutoFit/>
          </a:bodyPr>
          <a:lstStyle/>
          <a:p>
            <a:pPr>
              <a:lnSpc>
                <a:spcPct val="150000"/>
              </a:lnSpc>
            </a:pPr>
            <a:r>
              <a:rPr lang="en-US"/>
              <a:t>The parent is asked about their current marital status. They select the "Single (never married)" option. </a:t>
            </a:r>
          </a:p>
        </p:txBody>
      </p:sp>
      <p:pic>
        <p:nvPicPr>
          <p:cNvPr id="4" name="Picture 3" descr="Screenshot of the first page of the “Parent Demographics” section, which asks the parent to select their marital status: “Single (never married),” “Unmarried and both legal parents living together,” “Married (not separated),” “Remarried,” “Separated,” “Divorced,” or “Widowed.”">
            <a:extLst>
              <a:ext uri="{FF2B5EF4-FFF2-40B4-BE49-F238E27FC236}">
                <a16:creationId xmlns:a16="http://schemas.microsoft.com/office/drawing/2014/main" id="{4993A76F-FFE2-BC9A-8C52-13C758524944}"/>
              </a:ext>
            </a:extLst>
          </p:cNvPr>
          <p:cNvPicPr>
            <a:picLocks noChangeAspect="1"/>
          </p:cNvPicPr>
          <p:nvPr/>
        </p:nvPicPr>
        <p:blipFill>
          <a:blip r:embed="rId3"/>
          <a:stretch>
            <a:fillRect/>
          </a:stretch>
        </p:blipFill>
        <p:spPr>
          <a:xfrm>
            <a:off x="5028710" y="1466135"/>
            <a:ext cx="5654530" cy="451143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a:xfrm>
            <a:off x="11595653" y="6301232"/>
            <a:ext cx="431638" cy="298351"/>
          </a:xfrm>
        </p:spPr>
        <p:txBody>
          <a:bodyPr/>
          <a:lstStyle/>
          <a:p>
            <a:fld id="{234755BD-B4AC-9044-BCE4-27904766F8BB}" type="slidenum">
              <a:rPr lang="en-US" smtClean="0"/>
              <a:pPr/>
              <a:t>106</a:t>
            </a:fld>
            <a:endParaRPr lang="en-US"/>
          </a:p>
        </p:txBody>
      </p:sp>
    </p:spTree>
    <p:extLst>
      <p:ext uri="{BB962C8B-B14F-4D97-AF65-F5344CB8AC3E}">
        <p14:creationId xmlns:p14="http://schemas.microsoft.com/office/powerpoint/2010/main" val="34997063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4880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State of Legal Residence</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C34C041B-24B9-3012-03C3-B7F13368387F}"/>
              </a:ext>
            </a:extLst>
          </p:cNvPr>
          <p:cNvSpPr txBox="1"/>
          <p:nvPr/>
        </p:nvSpPr>
        <p:spPr>
          <a:xfrm>
            <a:off x="693092" y="1714500"/>
            <a:ext cx="4342203" cy="2118465"/>
          </a:xfrm>
          <a:prstGeom prst="rect">
            <a:avLst/>
          </a:prstGeom>
          <a:noFill/>
        </p:spPr>
        <p:txBody>
          <a:bodyPr wrap="square" rtlCol="0">
            <a:spAutoFit/>
          </a:bodyPr>
          <a:lstStyle/>
          <a:p>
            <a:pPr>
              <a:lnSpc>
                <a:spcPct val="150000"/>
              </a:lnSpc>
            </a:pPr>
            <a:r>
              <a:rPr lang="en-US" sz="1800" b="0" i="0" u="none" strike="noStrike">
                <a:solidFill>
                  <a:srgbClr val="191918"/>
                </a:solidFill>
                <a:effectLst/>
                <a:latin typeface="Arial" panose="020B0604020202020204" pitchFamily="34" charset="0"/>
              </a:rPr>
              <a:t>The parent is asked about their state of legal residence. The parent selects the state from a drop-down box and provides the month and year when they became a legal resident. </a:t>
            </a:r>
            <a:endParaRPr lang="en-US"/>
          </a:p>
        </p:txBody>
      </p:sp>
      <p:pic>
        <p:nvPicPr>
          <p:cNvPr id="4" name="Picture 3" descr="Screenshot continuation of the “Parent Demographics” section, which has a dropdown menu for the parent to select their state of legal residence. A text box below prompts the parent to enter the month and year they became a resident of that state.">
            <a:extLst>
              <a:ext uri="{FF2B5EF4-FFF2-40B4-BE49-F238E27FC236}">
                <a16:creationId xmlns:a16="http://schemas.microsoft.com/office/drawing/2014/main" id="{91CE2122-1A9F-9678-DFDB-FD683B703774}"/>
              </a:ext>
            </a:extLst>
          </p:cNvPr>
          <p:cNvPicPr>
            <a:picLocks noChangeAspect="1"/>
          </p:cNvPicPr>
          <p:nvPr/>
        </p:nvPicPr>
        <p:blipFill>
          <a:blip r:embed="rId3"/>
          <a:stretch>
            <a:fillRect/>
          </a:stretch>
        </p:blipFill>
        <p:spPr>
          <a:xfrm>
            <a:off x="5425242" y="1714500"/>
            <a:ext cx="6073666" cy="279678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a:xfrm>
            <a:off x="11582401" y="6301231"/>
            <a:ext cx="444890" cy="351359"/>
          </a:xfrm>
        </p:spPr>
        <p:txBody>
          <a:bodyPr/>
          <a:lstStyle/>
          <a:p>
            <a:fld id="{234755BD-B4AC-9044-BCE4-27904766F8BB}" type="slidenum">
              <a:rPr lang="en-US" dirty="0" smtClean="0"/>
              <a:pPr/>
              <a:t>107</a:t>
            </a:fld>
            <a:endParaRPr lang="en-US"/>
          </a:p>
        </p:txBody>
      </p:sp>
    </p:spTree>
    <p:extLst>
      <p:ext uri="{BB962C8B-B14F-4D97-AF65-F5344CB8AC3E}">
        <p14:creationId xmlns:p14="http://schemas.microsoft.com/office/powerpoint/2010/main" val="2748326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Parent Financials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E517D0E8-0BEC-F3E6-EFCB-F9EBB4ECD7E0}"/>
              </a:ext>
            </a:extLst>
          </p:cNvPr>
          <p:cNvSpPr txBox="1"/>
          <p:nvPr/>
        </p:nvSpPr>
        <p:spPr>
          <a:xfrm>
            <a:off x="678420" y="1714500"/>
            <a:ext cx="3939867" cy="1287468"/>
          </a:xfrm>
          <a:prstGeom prst="rect">
            <a:avLst/>
          </a:prstGeom>
          <a:noFill/>
        </p:spPr>
        <p:txBody>
          <a:bodyPr wrap="square" rtlCol="0">
            <a:spAutoFit/>
          </a:bodyPr>
          <a:lstStyle/>
          <a:p>
            <a:pPr>
              <a:lnSpc>
                <a:spcPct val="150000"/>
              </a:lnSpc>
            </a:pPr>
            <a:r>
              <a:rPr lang="en-US"/>
              <a:t>This is the first page within the "Parent Financials" section. It provides an overview of the section.</a:t>
            </a:r>
          </a:p>
        </p:txBody>
      </p:sp>
      <p:pic>
        <p:nvPicPr>
          <p:cNvPr id="4" name="Picture 3" descr="Screenshot of the introduction to the “Parent Financials” section, which informs the parent that the next series of pages will help determine the student's eligibility for federal student aid. The parent has the option to select a hyperlink to learn more about steps they should take if they have special financial circumstances.">
            <a:extLst>
              <a:ext uri="{FF2B5EF4-FFF2-40B4-BE49-F238E27FC236}">
                <a16:creationId xmlns:a16="http://schemas.microsoft.com/office/drawing/2014/main" id="{9B0DDF10-0089-40AB-1FDB-B05E959D6496}"/>
              </a:ext>
            </a:extLst>
          </p:cNvPr>
          <p:cNvPicPr>
            <a:picLocks noChangeAspect="1"/>
          </p:cNvPicPr>
          <p:nvPr/>
        </p:nvPicPr>
        <p:blipFill>
          <a:blip r:embed="rId3"/>
          <a:stretch>
            <a:fillRect/>
          </a:stretch>
        </p:blipFill>
        <p:spPr>
          <a:xfrm>
            <a:off x="5325594" y="1658636"/>
            <a:ext cx="4944558" cy="216145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108</a:t>
            </a:fld>
            <a:endParaRPr lang="en-US"/>
          </a:p>
        </p:txBody>
      </p:sp>
    </p:spTree>
    <p:extLst>
      <p:ext uri="{BB962C8B-B14F-4D97-AF65-F5344CB8AC3E}">
        <p14:creationId xmlns:p14="http://schemas.microsoft.com/office/powerpoint/2010/main" val="27209080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922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Federal Benefits Received </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FCA29EE2-E99F-309F-B82D-54F2BE643982}"/>
              </a:ext>
            </a:extLst>
          </p:cNvPr>
          <p:cNvSpPr txBox="1"/>
          <p:nvPr/>
        </p:nvSpPr>
        <p:spPr>
          <a:xfrm>
            <a:off x="680901" y="1714500"/>
            <a:ext cx="4500699" cy="1702967"/>
          </a:xfrm>
          <a:prstGeom prst="rect">
            <a:avLst/>
          </a:prstGeom>
          <a:noFill/>
        </p:spPr>
        <p:txBody>
          <a:bodyPr wrap="square" rtlCol="0">
            <a:spAutoFit/>
          </a:bodyPr>
          <a:lstStyle/>
          <a:p>
            <a:pPr>
              <a:lnSpc>
                <a:spcPct val="150000"/>
              </a:lnSpc>
            </a:pPr>
            <a:r>
              <a:rPr lang="en-US" sz="1800" b="0" i="0" u="none" strike="noStrike">
                <a:solidFill>
                  <a:srgbClr val="191918"/>
                </a:solidFill>
                <a:effectLst/>
                <a:latin typeface="Arial" panose="020B0604020202020204" pitchFamily="34" charset="0"/>
              </a:rPr>
              <a:t>This page asks the parent if they or anyone in their family has received federal benefits. The parent selects "None of these apply."</a:t>
            </a:r>
            <a:endParaRPr lang="en-US"/>
          </a:p>
        </p:txBody>
      </p:sp>
      <p:pic>
        <p:nvPicPr>
          <p:cNvPr id="6" name="Picture 5" descr="Screenshot continuation of the “Parent Financials” section. The parent is informed that their answer will not affect federal student aid eligibility. Below that, the parent is asked to select all federal programs that they or a member of the family received benefits from. The list includes: “Earned Income Credit (EIC),” “Federal Housing Assistance,” “Free or Reduced Price School Lunch,” “Medicaid,” “Refundable Credit for Coverage Under a Qualified Health Plan (QHP),” “Supplemental Nutrition Assistance Program (SNAP),” “Supplemental Security Income (SSI),” “Temporary Assistance for Needy Families (TANF),” “Special Supplemental Nutrition Program for Women, Infants, and Children (WIC),” and “None of these apply.”">
            <a:extLst>
              <a:ext uri="{FF2B5EF4-FFF2-40B4-BE49-F238E27FC236}">
                <a16:creationId xmlns:a16="http://schemas.microsoft.com/office/drawing/2014/main" id="{76CD9DD8-1791-E09B-3E92-4F6FA0DE8B1D}"/>
              </a:ext>
            </a:extLst>
          </p:cNvPr>
          <p:cNvPicPr>
            <a:picLocks noChangeAspect="1"/>
          </p:cNvPicPr>
          <p:nvPr/>
        </p:nvPicPr>
        <p:blipFill>
          <a:blip r:embed="rId3"/>
          <a:stretch>
            <a:fillRect/>
          </a:stretch>
        </p:blipFill>
        <p:spPr>
          <a:xfrm>
            <a:off x="5924750" y="1287567"/>
            <a:ext cx="4133650" cy="501366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109</a:t>
            </a:fld>
            <a:endParaRPr lang="en-US"/>
          </a:p>
        </p:txBody>
      </p:sp>
    </p:spTree>
    <p:extLst>
      <p:ext uri="{BB962C8B-B14F-4D97-AF65-F5344CB8AC3E}">
        <p14:creationId xmlns:p14="http://schemas.microsoft.com/office/powerpoint/2010/main" val="284773181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Tax Filing Status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D79D0795-95CD-60B2-86BD-3FBD61A62B02}"/>
              </a:ext>
            </a:extLst>
          </p:cNvPr>
          <p:cNvSpPr txBox="1"/>
          <p:nvPr/>
        </p:nvSpPr>
        <p:spPr>
          <a:xfrm>
            <a:off x="695245" y="1729049"/>
            <a:ext cx="4040041" cy="170303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a:latin typeface="Arial" panose="020B0604020202020204" pitchFamily="34" charset="0"/>
                <a:cs typeface="Arial" panose="020B0604020202020204" pitchFamily="34" charset="0"/>
              </a:rPr>
              <a:t>This page asks the parent about their tax filing status. The </a:t>
            </a:r>
            <a:r>
              <a:rPr lang="en-US" kern="1200">
                <a:latin typeface="Arial" panose="020B0604020202020204" pitchFamily="34" charset="0"/>
                <a:cs typeface="Arial" panose="020B0604020202020204" pitchFamily="34" charset="0"/>
              </a:rPr>
              <a:t>parent selects "Yes" to "Did or will the parent file a 2023 IRS Form 1040 or 1040-NR?"</a:t>
            </a:r>
            <a:endParaRPr lang="en-US">
              <a:latin typeface="Arial" panose="020B0604020202020204" pitchFamily="34" charset="0"/>
              <a:cs typeface="Arial" panose="020B0604020202020204" pitchFamily="34" charset="0"/>
            </a:endParaRPr>
          </a:p>
        </p:txBody>
      </p:sp>
      <p:pic>
        <p:nvPicPr>
          <p:cNvPr id="4" name="Picture 3" descr="Screenshot continuation of the “Parent Financials” section, which asks the parent if they did or will file a 2023 IRS Form 1040 or 1040-NR. ">
            <a:extLst>
              <a:ext uri="{FF2B5EF4-FFF2-40B4-BE49-F238E27FC236}">
                <a16:creationId xmlns:a16="http://schemas.microsoft.com/office/drawing/2014/main" id="{AFEBB6EF-5511-0535-457F-9366715B20CD}"/>
              </a:ext>
            </a:extLst>
          </p:cNvPr>
          <p:cNvPicPr>
            <a:picLocks noChangeAspect="1"/>
          </p:cNvPicPr>
          <p:nvPr/>
        </p:nvPicPr>
        <p:blipFill>
          <a:blip r:embed="rId3"/>
          <a:stretch>
            <a:fillRect/>
          </a:stretch>
        </p:blipFill>
        <p:spPr>
          <a:xfrm>
            <a:off x="5234440" y="1637212"/>
            <a:ext cx="5852667" cy="242337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110</a:t>
            </a:fld>
            <a:endParaRPr lang="en-US"/>
          </a:p>
        </p:txBody>
      </p:sp>
    </p:spTree>
    <p:extLst>
      <p:ext uri="{BB962C8B-B14F-4D97-AF65-F5344CB8AC3E}">
        <p14:creationId xmlns:p14="http://schemas.microsoft.com/office/powerpoint/2010/main" val="231641911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Family Size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3CD1C7D7-E150-2DFE-D63C-7F19FC27BEB3}"/>
              </a:ext>
            </a:extLst>
          </p:cNvPr>
          <p:cNvSpPr txBox="1"/>
          <p:nvPr/>
        </p:nvSpPr>
        <p:spPr>
          <a:xfrm>
            <a:off x="693093" y="1714500"/>
            <a:ext cx="4171515" cy="2949525"/>
          </a:xfrm>
          <a:prstGeom prst="rect">
            <a:avLst/>
          </a:prstGeom>
          <a:noFill/>
        </p:spPr>
        <p:txBody>
          <a:bodyPr wrap="square" lIns="91440" tIns="45720" rIns="91440" bIns="45720" rtlCol="0" anchor="t">
            <a:spAutoFit/>
          </a:bodyPr>
          <a:lstStyle/>
          <a:p>
            <a:pPr>
              <a:lnSpc>
                <a:spcPct val="150000"/>
              </a:lnSpc>
            </a:pPr>
            <a:r>
              <a:rPr lang="en-US" sz="1800" b="0" i="0" u="none" strike="noStrike">
                <a:solidFill>
                  <a:srgbClr val="191918"/>
                </a:solidFill>
                <a:effectLst/>
                <a:latin typeface="Arial"/>
                <a:cs typeface="Arial"/>
              </a:rPr>
              <a:t>This page displays the family size for the parent. The parent has the option to enter the number of children or other dependents who live with the parent and will receive more than half of their support from the parent </a:t>
            </a:r>
            <a:r>
              <a:rPr lang="en-US">
                <a:solidFill>
                  <a:srgbClr val="191918"/>
                </a:solidFill>
                <a:latin typeface="Arial"/>
                <a:cs typeface="Arial"/>
              </a:rPr>
              <a:t>between July 1, 2025, and June 30, 2026</a:t>
            </a:r>
            <a:r>
              <a:rPr lang="en-US" sz="1800" b="0" i="0" u="none" strike="noStrike">
                <a:solidFill>
                  <a:srgbClr val="191918"/>
                </a:solidFill>
                <a:effectLst/>
                <a:latin typeface="Arial"/>
                <a:cs typeface="Arial"/>
              </a:rPr>
              <a:t>. </a:t>
            </a:r>
            <a:endParaRPr lang="en-US">
              <a:latin typeface="Arial"/>
              <a:cs typeface="Arial"/>
            </a:endParaRPr>
          </a:p>
        </p:txBody>
      </p:sp>
      <p:pic>
        <p:nvPicPr>
          <p:cNvPr id="6" name="Picture 5" descr="Screenshot continuation of the “Parent Financials” section, which asks the parent to enter the number of dependents who live with the parent and will receive more than half of their support from the parent between July 1, 2025, and June 30, 2026.">
            <a:extLst>
              <a:ext uri="{FF2B5EF4-FFF2-40B4-BE49-F238E27FC236}">
                <a16:creationId xmlns:a16="http://schemas.microsoft.com/office/drawing/2014/main" id="{D842A9A9-65CF-8945-E5E6-64A27F36AA85}"/>
              </a:ext>
            </a:extLst>
          </p:cNvPr>
          <p:cNvPicPr>
            <a:picLocks noChangeAspect="1"/>
          </p:cNvPicPr>
          <p:nvPr/>
        </p:nvPicPr>
        <p:blipFill>
          <a:blip r:embed="rId3"/>
          <a:stretch>
            <a:fillRect/>
          </a:stretch>
        </p:blipFill>
        <p:spPr>
          <a:xfrm>
            <a:off x="5322931" y="1621412"/>
            <a:ext cx="5852667" cy="4008467"/>
          </a:xfrm>
          <a:prstGeom prst="rect">
            <a:avLst/>
          </a:prstGeom>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111</a:t>
            </a:fld>
            <a:endParaRPr lang="en-US"/>
          </a:p>
        </p:txBody>
      </p:sp>
    </p:spTree>
    <p:extLst>
      <p:ext uri="{BB962C8B-B14F-4D97-AF65-F5344CB8AC3E}">
        <p14:creationId xmlns:p14="http://schemas.microsoft.com/office/powerpoint/2010/main" val="17617510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Number in College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019DE487-73E1-8676-A117-7E2712EDA6BB}"/>
              </a:ext>
            </a:extLst>
          </p:cNvPr>
          <p:cNvSpPr txBox="1"/>
          <p:nvPr/>
        </p:nvSpPr>
        <p:spPr>
          <a:xfrm>
            <a:off x="680901" y="1720265"/>
            <a:ext cx="4244667" cy="2118465"/>
          </a:xfrm>
          <a:prstGeom prst="rect">
            <a:avLst/>
          </a:prstGeom>
          <a:noFill/>
        </p:spPr>
        <p:txBody>
          <a:bodyPr wrap="square" rtlCol="0">
            <a:spAutoFit/>
          </a:bodyPr>
          <a:lstStyle/>
          <a:p>
            <a:pPr>
              <a:lnSpc>
                <a:spcPct val="150000"/>
              </a:lnSpc>
            </a:pPr>
            <a:r>
              <a:rPr lang="en-US" sz="1800" b="0" i="0" u="none" strike="noStrike">
                <a:solidFill>
                  <a:srgbClr val="191918"/>
                </a:solidFill>
                <a:effectLst/>
                <a:latin typeface="Arial" panose="020B0604020202020204" pitchFamily="34" charset="0"/>
              </a:rPr>
              <a:t>This page asks the parent how many people in the family will be in college between July 1, 2025, and June 30, 2026. The parent enters a response into the entry field.</a:t>
            </a:r>
            <a:endParaRPr lang="en-US"/>
          </a:p>
        </p:txBody>
      </p:sp>
      <p:pic>
        <p:nvPicPr>
          <p:cNvPr id="6" name="Picture 5" descr="Screenshot continuation of the “Parent Financials” section, which asks the parent to enter the number of people in their family, including the student and not including the parent(s), that will be in college between July 1, 2025, and June 30, 2026.">
            <a:extLst>
              <a:ext uri="{FF2B5EF4-FFF2-40B4-BE49-F238E27FC236}">
                <a16:creationId xmlns:a16="http://schemas.microsoft.com/office/drawing/2014/main" id="{5E661938-24AF-033C-0CE4-D8B0D5194B78}"/>
              </a:ext>
            </a:extLst>
          </p:cNvPr>
          <p:cNvPicPr>
            <a:picLocks noChangeAspect="1"/>
          </p:cNvPicPr>
          <p:nvPr/>
        </p:nvPicPr>
        <p:blipFill>
          <a:blip r:embed="rId3"/>
          <a:stretch>
            <a:fillRect/>
          </a:stretch>
        </p:blipFill>
        <p:spPr>
          <a:xfrm>
            <a:off x="5306463" y="1720265"/>
            <a:ext cx="5806943" cy="251481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112</a:t>
            </a:fld>
            <a:endParaRPr lang="en-US"/>
          </a:p>
        </p:txBody>
      </p:sp>
    </p:spTree>
    <p:extLst>
      <p:ext uri="{BB962C8B-B14F-4D97-AF65-F5344CB8AC3E}">
        <p14:creationId xmlns:p14="http://schemas.microsoft.com/office/powerpoint/2010/main" val="19212852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Tax Return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2DAFE46-9F88-6866-179D-3C0FDF125497}"/>
              </a:ext>
            </a:extLst>
          </p:cNvPr>
          <p:cNvSpPr txBox="1"/>
          <p:nvPr/>
        </p:nvSpPr>
        <p:spPr>
          <a:xfrm>
            <a:off x="653023" y="1713778"/>
            <a:ext cx="11163552" cy="646331"/>
          </a:xfrm>
          <a:prstGeom prst="rect">
            <a:avLst/>
          </a:prstGeom>
          <a:noFill/>
        </p:spPr>
        <p:txBody>
          <a:bodyPr wrap="square" rtlCol="0">
            <a:spAutoFit/>
          </a:bodyPr>
          <a:lstStyle/>
          <a:p>
            <a:r>
              <a:rPr lang="en-US"/>
              <a:t>The parent is asked questions about their 2023 tax return. They enter a response in each entry field. </a:t>
            </a:r>
          </a:p>
          <a:p>
            <a:endParaRPr lang="en-US"/>
          </a:p>
        </p:txBody>
      </p:sp>
      <p:pic>
        <p:nvPicPr>
          <p:cNvPr id="8" name="Picture 7" descr="Screenshot continuation of the “Parent Financials” section, which asks the parent to enter information related to their 2023 tax return. A text box asks the parent to enter the amount of pension rollover into an individual retirement account or other qualified plan. Below that, the parent is asked if they received the Earned Income Credit.">
            <a:extLst>
              <a:ext uri="{FF2B5EF4-FFF2-40B4-BE49-F238E27FC236}">
                <a16:creationId xmlns:a16="http://schemas.microsoft.com/office/drawing/2014/main" id="{76ACBCB6-1D7B-0C7A-C3E1-49DFA153E4ED}"/>
              </a:ext>
            </a:extLst>
          </p:cNvPr>
          <p:cNvPicPr>
            <a:picLocks noChangeAspect="1"/>
          </p:cNvPicPr>
          <p:nvPr/>
        </p:nvPicPr>
        <p:blipFill>
          <a:blip r:embed="rId3"/>
          <a:stretch>
            <a:fillRect/>
          </a:stretch>
        </p:blipFill>
        <p:spPr>
          <a:xfrm>
            <a:off x="1741544" y="2167861"/>
            <a:ext cx="3200743" cy="4350285"/>
          </a:xfrm>
          <a:prstGeom prst="rect">
            <a:avLst/>
          </a:prstGeom>
          <a:ln>
            <a:solidFill>
              <a:schemeClr val="tx1"/>
            </a:solidFill>
          </a:ln>
        </p:spPr>
      </p:pic>
      <p:pic>
        <p:nvPicPr>
          <p:cNvPr id="11" name="Picture 10" descr="Screenshot continuation of the “Parent Financials” section, which asks the parent to enter information related to their 2023 tax return. Text boxes ask the parent to enter the dollar amount of college grants, scholarships, or AmeriCorps benefits and the amount of foreign earned income exclusion.">
            <a:extLst>
              <a:ext uri="{FF2B5EF4-FFF2-40B4-BE49-F238E27FC236}">
                <a16:creationId xmlns:a16="http://schemas.microsoft.com/office/drawing/2014/main" id="{D5911E8B-FBEC-D9B1-A048-70AFD57E8F9D}"/>
              </a:ext>
            </a:extLst>
          </p:cNvPr>
          <p:cNvPicPr>
            <a:picLocks noChangeAspect="1"/>
          </p:cNvPicPr>
          <p:nvPr/>
        </p:nvPicPr>
        <p:blipFill>
          <a:blip r:embed="rId4"/>
          <a:stretch>
            <a:fillRect/>
          </a:stretch>
        </p:blipFill>
        <p:spPr>
          <a:xfrm>
            <a:off x="5230741" y="2162660"/>
            <a:ext cx="3148690" cy="436068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113</a:t>
            </a:fld>
            <a:endParaRPr lang="en-US"/>
          </a:p>
        </p:txBody>
      </p:sp>
    </p:spTree>
    <p:extLst>
      <p:ext uri="{BB962C8B-B14F-4D97-AF65-F5344CB8AC3E}">
        <p14:creationId xmlns:p14="http://schemas.microsoft.com/office/powerpoint/2010/main" val="1982287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5EAE1-7445-9BC2-677B-B64A8EA8BA4C}"/>
              </a:ext>
            </a:extLst>
          </p:cNvPr>
          <p:cNvSpPr>
            <a:spLocks noGrp="1"/>
          </p:cNvSpPr>
          <p:nvPr>
            <p:ph type="title"/>
          </p:nvPr>
        </p:nvSpPr>
        <p:spPr/>
        <p:txBody>
          <a:bodyPr/>
          <a:lstStyle/>
          <a:p>
            <a:r>
              <a:rPr lang="en-US" cap="none" dirty="0"/>
              <a:t>Parent Assets</a:t>
            </a:r>
          </a:p>
        </p:txBody>
      </p:sp>
      <p:sp>
        <p:nvSpPr>
          <p:cNvPr id="6" name="TextBox 5">
            <a:extLst>
              <a:ext uri="{FF2B5EF4-FFF2-40B4-BE49-F238E27FC236}">
                <a16:creationId xmlns:a16="http://schemas.microsoft.com/office/drawing/2014/main" id="{06BA34DD-4BC4-9117-D329-B64AEC32309B}"/>
              </a:ext>
            </a:extLst>
          </p:cNvPr>
          <p:cNvSpPr txBox="1"/>
          <p:nvPr/>
        </p:nvSpPr>
        <p:spPr>
          <a:xfrm>
            <a:off x="668351" y="1718548"/>
            <a:ext cx="4419120" cy="1287468"/>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parent is asked about their assets. The parent enters a response in each entry field. </a:t>
            </a:r>
          </a:p>
        </p:txBody>
      </p:sp>
      <p:pic>
        <p:nvPicPr>
          <p:cNvPr id="10" name="Picture 9" descr="Screenshot continuation of the “Parent Financials” section, which asks the parent to enter their assets. There are text boxes for the parent to enter the dollar amounts of annual child support received; the total of cash, savings, and checking accounts; the current net worth of investments, including real estate; and the current net worth of businesses and investment farms.">
            <a:extLst>
              <a:ext uri="{FF2B5EF4-FFF2-40B4-BE49-F238E27FC236}">
                <a16:creationId xmlns:a16="http://schemas.microsoft.com/office/drawing/2014/main" id="{F234BBF3-2F72-D0D8-22A8-9E4AFEE7E7E7}"/>
              </a:ext>
            </a:extLst>
          </p:cNvPr>
          <p:cNvPicPr>
            <a:picLocks noChangeAspect="1"/>
          </p:cNvPicPr>
          <p:nvPr/>
        </p:nvPicPr>
        <p:blipFill>
          <a:blip r:embed="rId2"/>
          <a:stretch>
            <a:fillRect/>
          </a:stretch>
        </p:blipFill>
        <p:spPr>
          <a:xfrm>
            <a:off x="5638453" y="936852"/>
            <a:ext cx="4972744" cy="5068007"/>
          </a:xfrm>
          <a:prstGeom prst="rect">
            <a:avLst/>
          </a:prstGeom>
          <a:ln>
            <a:solidFill>
              <a:schemeClr val="tx1"/>
            </a:solidFill>
          </a:ln>
        </p:spPr>
      </p:pic>
      <p:sp>
        <p:nvSpPr>
          <p:cNvPr id="3" name="Slide Number Placeholder 2">
            <a:extLst>
              <a:ext uri="{FF2B5EF4-FFF2-40B4-BE49-F238E27FC236}">
                <a16:creationId xmlns:a16="http://schemas.microsoft.com/office/drawing/2014/main" id="{9A6EC557-66C3-EAB9-C5A5-C8293729ED39}"/>
              </a:ext>
            </a:extLst>
          </p:cNvPr>
          <p:cNvSpPr>
            <a:spLocks noGrp="1"/>
          </p:cNvSpPr>
          <p:nvPr>
            <p:ph type="sldNum" sz="quarter" idx="4"/>
          </p:nvPr>
        </p:nvSpPr>
        <p:spPr/>
        <p:txBody>
          <a:bodyPr/>
          <a:lstStyle/>
          <a:p>
            <a:fld id="{234755BD-B4AC-9044-BCE4-27904766F8BB}" type="slidenum">
              <a:rPr lang="en-US" smtClean="0"/>
              <a:pPr/>
              <a:t>114</a:t>
            </a:fld>
            <a:endParaRPr lang="en-US"/>
          </a:p>
        </p:txBody>
      </p:sp>
    </p:spTree>
    <p:extLst>
      <p:ext uri="{BB962C8B-B14F-4D97-AF65-F5344CB8AC3E}">
        <p14:creationId xmlns:p14="http://schemas.microsoft.com/office/powerpoint/2010/main" val="34112721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Review Page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7E8D841-57C7-C934-F076-DAB514B647EF}"/>
              </a:ext>
            </a:extLst>
          </p:cNvPr>
          <p:cNvSpPr txBox="1"/>
          <p:nvPr/>
        </p:nvSpPr>
        <p:spPr>
          <a:xfrm>
            <a:off x="680901" y="1721169"/>
            <a:ext cx="4500699" cy="3780458"/>
          </a:xfrm>
          <a:prstGeom prst="rect">
            <a:avLst/>
          </a:prstGeom>
          <a:noFill/>
        </p:spPr>
        <p:txBody>
          <a:bodyPr wrap="square" rtlCol="0">
            <a:spAutoFit/>
          </a:bodyPr>
          <a:lstStyle/>
          <a:p>
            <a:pPr>
              <a:lnSpc>
                <a:spcPct val="150000"/>
              </a:lnSpc>
            </a:pPr>
            <a:r>
              <a:rPr lang="en-US" sz="1800" b="0" i="0" u="none" strike="noStrike">
                <a:solidFill>
                  <a:srgbClr val="191918"/>
                </a:solidFill>
                <a:effectLst/>
                <a:latin typeface="Arial" panose="020B0604020202020204" pitchFamily="34" charset="0"/>
              </a:rPr>
              <a:t>The review page displays the responses that the parent has provided in the previous student and </a:t>
            </a:r>
            <a:r>
              <a:rPr lang="en-US" sz="1800" b="0" i="0" u="none" strike="noStrike">
                <a:solidFill>
                  <a:srgbClr val="191918"/>
                </a:solidFill>
                <a:effectLst/>
                <a:highlight>
                  <a:srgbClr val="FFFFFF"/>
                </a:highlight>
                <a:latin typeface="Arial" panose="020B0604020202020204" pitchFamily="34" charset="0"/>
              </a:rPr>
              <a:t>parent sections of the student’s FAFSA</a:t>
            </a:r>
            <a:r>
              <a:rPr lang="en-US" sz="1800" b="0" i="0" u="none" strike="noStrike" baseline="30000">
                <a:solidFill>
                  <a:srgbClr val="191918"/>
                </a:solidFill>
                <a:effectLst/>
                <a:highlight>
                  <a:srgbClr val="FFFFFF"/>
                </a:highlight>
                <a:latin typeface="Arial" panose="020B0604020202020204" pitchFamily="34" charset="0"/>
              </a:rPr>
              <a:t>®</a:t>
            </a:r>
            <a:r>
              <a:rPr lang="en-US" sz="1800" b="0" i="0" u="none" strike="noStrike">
                <a:solidFill>
                  <a:srgbClr val="191918"/>
                </a:solidFill>
                <a:effectLst/>
                <a:highlight>
                  <a:srgbClr val="FFFFFF"/>
                </a:highlight>
                <a:latin typeface="Arial" panose="020B0604020202020204" pitchFamily="34" charset="0"/>
              </a:rPr>
              <a:t> form. </a:t>
            </a:r>
            <a:r>
              <a:rPr lang="en-US" sz="1800" b="0" i="0" u="none" strike="noStrike">
                <a:solidFill>
                  <a:srgbClr val="191918"/>
                </a:solidFill>
                <a:effectLst/>
                <a:latin typeface="Arial" panose="020B0604020202020204" pitchFamily="34" charset="0"/>
              </a:rPr>
              <a:t>The parent can view all their responses by selecting "Expand All" or expand each section individually. To edit a response, they </a:t>
            </a:r>
            <a:r>
              <a:rPr lang="en-US">
                <a:solidFill>
                  <a:srgbClr val="191918"/>
                </a:solidFill>
                <a:latin typeface="Arial" panose="020B0604020202020204" pitchFamily="34" charset="0"/>
              </a:rPr>
              <a:t>can </a:t>
            </a:r>
            <a:r>
              <a:rPr lang="en-US" sz="1800" b="0" i="0" u="none" strike="noStrike">
                <a:solidFill>
                  <a:srgbClr val="191918"/>
                </a:solidFill>
                <a:effectLst/>
                <a:latin typeface="Arial" panose="020B0604020202020204" pitchFamily="34" charset="0"/>
              </a:rPr>
              <a:t>select the question’s hyperlink to be taken to the corresponding page.</a:t>
            </a:r>
            <a:endParaRPr lang="en-US" sz="1600"/>
          </a:p>
        </p:txBody>
      </p:sp>
      <p:pic>
        <p:nvPicPr>
          <p:cNvPr id="6" name="Picture 5" descr="Screenshot of the review page. Each of the five previous sections are listed, which the parent can expand and collapse to review and verify their information.">
            <a:extLst>
              <a:ext uri="{FF2B5EF4-FFF2-40B4-BE49-F238E27FC236}">
                <a16:creationId xmlns:a16="http://schemas.microsoft.com/office/drawing/2014/main" id="{B86F092E-BA04-CACF-1BE0-ADE137C9D5CF}"/>
              </a:ext>
            </a:extLst>
          </p:cNvPr>
          <p:cNvPicPr>
            <a:picLocks noChangeAspect="1"/>
          </p:cNvPicPr>
          <p:nvPr/>
        </p:nvPicPr>
        <p:blipFill>
          <a:blip r:embed="rId3"/>
          <a:stretch>
            <a:fillRect/>
          </a:stretch>
        </p:blipFill>
        <p:spPr>
          <a:xfrm>
            <a:off x="6317666" y="995933"/>
            <a:ext cx="4000847" cy="497629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115</a:t>
            </a:fld>
            <a:endParaRPr lang="en-US"/>
          </a:p>
        </p:txBody>
      </p:sp>
    </p:spTree>
    <p:extLst>
      <p:ext uri="{BB962C8B-B14F-4D97-AF65-F5344CB8AC3E}">
        <p14:creationId xmlns:p14="http://schemas.microsoft.com/office/powerpoint/2010/main" val="17834923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Signature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AE0A1519-2DBB-E40C-3081-CAC08F1E9EEA}"/>
              </a:ext>
            </a:extLst>
          </p:cNvPr>
          <p:cNvSpPr txBox="1"/>
          <p:nvPr/>
        </p:nvSpPr>
        <p:spPr>
          <a:xfrm>
            <a:off x="680900" y="1723600"/>
            <a:ext cx="4500699" cy="3364960"/>
          </a:xfrm>
          <a:prstGeom prst="rect">
            <a:avLst/>
          </a:prstGeom>
          <a:noFill/>
        </p:spPr>
        <p:txBody>
          <a:bodyPr wrap="square" lIns="91440" tIns="45720" rIns="91440" bIns="45720" rtlCol="0" anchor="t">
            <a:spAutoFit/>
          </a:bodyPr>
          <a:lstStyle/>
          <a:p>
            <a:pPr>
              <a:lnSpc>
                <a:spcPct val="150000"/>
              </a:lnSpc>
            </a:pPr>
            <a:r>
              <a:rPr lang="en-US" sz="1800" b="0" i="0" u="none" strike="noStrike">
                <a:solidFill>
                  <a:srgbClr val="191918"/>
                </a:solidFill>
                <a:effectLst/>
                <a:latin typeface="Arial" panose="020B0604020202020204" pitchFamily="34" charset="0"/>
              </a:rPr>
              <a:t>On this page, the parent acknowledges the terms and conditions of the FAFSA</a:t>
            </a:r>
            <a:r>
              <a:rPr lang="en-US" sz="1800" b="0" i="0" u="none" strike="noStrike" baseline="30000">
                <a:solidFill>
                  <a:srgbClr val="191918"/>
                </a:solidFill>
                <a:effectLst/>
                <a:latin typeface="Arial" panose="020B0604020202020204" pitchFamily="34" charset="0"/>
              </a:rPr>
              <a:t>®</a:t>
            </a:r>
            <a:r>
              <a:rPr lang="en-US" sz="1800" b="0" i="0" u="none" strike="noStrike">
                <a:solidFill>
                  <a:srgbClr val="191918"/>
                </a:solidFill>
                <a:effectLst/>
                <a:latin typeface="Arial" panose="020B0604020202020204" pitchFamily="34" charset="0"/>
              </a:rPr>
              <a:t> form and signs their section. After agreeing and signing, the parent is able to submit their section of the FAFSA form. Since the student section is incomplete, </a:t>
            </a:r>
            <a:r>
              <a:rPr lang="en-US">
                <a:ea typeface="Calibri"/>
                <a:cs typeface="Calibri"/>
              </a:rPr>
              <a:t>the FAFSA form is not considered complete and can’t be processed yet. </a:t>
            </a:r>
            <a:r>
              <a:rPr lang="en-US" sz="1800" b="0" i="0">
                <a:solidFill>
                  <a:srgbClr val="191918"/>
                </a:solidFill>
                <a:effectLst/>
                <a:latin typeface="Arial" panose="020B0604020202020204" pitchFamily="34" charset="0"/>
              </a:rPr>
              <a:t>​</a:t>
            </a:r>
            <a:endParaRPr lang="en-US"/>
          </a:p>
        </p:txBody>
      </p:sp>
      <p:pic>
        <p:nvPicPr>
          <p:cNvPr id="6" name="Picture 5" descr="Screenshot of the signature page. The parent is instructed to review the terms and conditions they will be agreeing to by signing the FAFSA form. A checkbox indicates the parent agrees to the terms, and there is a button below that for the parent to “Sign” the form.">
            <a:extLst>
              <a:ext uri="{FF2B5EF4-FFF2-40B4-BE49-F238E27FC236}">
                <a16:creationId xmlns:a16="http://schemas.microsoft.com/office/drawing/2014/main" id="{5FF077AC-C60B-88C0-5991-5459FEF4F446}"/>
              </a:ext>
            </a:extLst>
          </p:cNvPr>
          <p:cNvPicPr>
            <a:picLocks noChangeAspect="1"/>
          </p:cNvPicPr>
          <p:nvPr/>
        </p:nvPicPr>
        <p:blipFill>
          <a:blip r:embed="rId3"/>
          <a:stretch>
            <a:fillRect/>
          </a:stretch>
        </p:blipFill>
        <p:spPr>
          <a:xfrm>
            <a:off x="6367202" y="1024681"/>
            <a:ext cx="3901778" cy="480863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116</a:t>
            </a:fld>
            <a:endParaRPr lang="en-US"/>
          </a:p>
        </p:txBody>
      </p:sp>
    </p:spTree>
    <p:extLst>
      <p:ext uri="{BB962C8B-B14F-4D97-AF65-F5344CB8AC3E}">
        <p14:creationId xmlns:p14="http://schemas.microsoft.com/office/powerpoint/2010/main" val="435160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0434"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Section Complete</a:t>
            </a:r>
            <a:endParaRPr lang="en-US" altLang="en-US" sz="3600" b="1" i="0" u="none" strike="noStrike" kern="1200" cap="none" spc="0" normalizeH="0" baseline="0" noProof="0">
              <a:ln>
                <a:noFill/>
              </a:ln>
              <a:effectLst/>
              <a:uLnTx/>
              <a:uFillTx/>
              <a:latin typeface="Oswald"/>
            </a:endParaRPr>
          </a:p>
        </p:txBody>
      </p:sp>
      <p:sp>
        <p:nvSpPr>
          <p:cNvPr id="3" name="TextBox 2">
            <a:extLst>
              <a:ext uri="{FF2B5EF4-FFF2-40B4-BE49-F238E27FC236}">
                <a16:creationId xmlns:a16="http://schemas.microsoft.com/office/drawing/2014/main" id="{4404C027-DF99-A196-5C28-5AF22B417F9A}"/>
              </a:ext>
            </a:extLst>
          </p:cNvPr>
          <p:cNvSpPr txBox="1"/>
          <p:nvPr/>
        </p:nvSpPr>
        <p:spPr>
          <a:xfrm>
            <a:off x="693092" y="1720252"/>
            <a:ext cx="4782422" cy="3364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Upon signing the parent section, the parent is presented “The parent section is complete!” page. This page displays information for the parent about next steps, including tracking the student’s </a:t>
            </a:r>
            <a:r>
              <a:rPr lang="en-US" sz="1800" b="0" i="0" u="none" strike="noStrike">
                <a:solidFill>
                  <a:srgbClr val="191918"/>
                </a:solidFill>
                <a:effectLst/>
                <a:latin typeface="Arial" panose="020B0604020202020204" pitchFamily="34" charset="0"/>
              </a:rPr>
              <a:t>FAFSA</a:t>
            </a:r>
            <a:r>
              <a:rPr lang="en-US" sz="1800" b="0" i="0" u="none" strike="noStrike" baseline="30000">
                <a:solidFill>
                  <a:srgbClr val="191918"/>
                </a:solidFill>
                <a:effectLst/>
                <a:latin typeface="Arial" panose="020B0604020202020204" pitchFamily="34" charset="0"/>
              </a:rPr>
              <a:t>®</a:t>
            </a:r>
            <a:r>
              <a:rPr lang="en-US" sz="1800" b="0" i="0" u="none" strike="noStrike">
                <a:solidFill>
                  <a:srgbClr val="191918"/>
                </a:solidFill>
                <a:effectLst/>
                <a:latin typeface="Arial" panose="020B0604020202020204" pitchFamily="34" charset="0"/>
              </a:rPr>
              <a:t> form. The parent is reminded that the student’s form is not complete and can’t be processed until the student section is complete. </a:t>
            </a:r>
            <a:endParaRPr lang="en-US">
              <a:latin typeface="Arial"/>
            </a:endParaRPr>
          </a:p>
        </p:txBody>
      </p:sp>
      <p:pic>
        <p:nvPicPr>
          <p:cNvPr id="7" name="Picture 6" descr="Screenshot of the parent completion page, informing the parent they have completed their sections of the form successfully. The parent is reminded that the FAFSA form cannot be processed until all contributors complete their required sections and sign the form. Below that, the parent is listed as a contributor, with an icon beside the name describing the status as “Section Complete.” Below that, the parent is reminded that they can track and manage the student's FAFSA form and contributors by selecting the “View Status” button.">
            <a:extLst>
              <a:ext uri="{FF2B5EF4-FFF2-40B4-BE49-F238E27FC236}">
                <a16:creationId xmlns:a16="http://schemas.microsoft.com/office/drawing/2014/main" id="{4A445D88-12B5-FFCA-6682-20D83CD4916A}"/>
              </a:ext>
            </a:extLst>
          </p:cNvPr>
          <p:cNvPicPr>
            <a:picLocks noChangeAspect="1"/>
          </p:cNvPicPr>
          <p:nvPr/>
        </p:nvPicPr>
        <p:blipFill rotWithShape="1">
          <a:blip r:embed="rId3"/>
          <a:srcRect b="2886"/>
          <a:stretch/>
        </p:blipFill>
        <p:spPr>
          <a:xfrm>
            <a:off x="5745951" y="1720252"/>
            <a:ext cx="5989839" cy="385576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117</a:t>
            </a:fld>
            <a:endParaRPr lang="en-US"/>
          </a:p>
        </p:txBody>
      </p:sp>
    </p:spTree>
    <p:extLst>
      <p:ext uri="{BB962C8B-B14F-4D97-AF65-F5344CB8AC3E}">
        <p14:creationId xmlns:p14="http://schemas.microsoft.com/office/powerpoint/2010/main" val="265815872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E05D8-4404-FC16-F72A-C57AC64CDC20}"/>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C258D7C-9E27-7864-F589-41EDD4C2A5EB}"/>
              </a:ext>
            </a:extLst>
          </p:cNvPr>
          <p:cNvSpPr txBox="1">
            <a:spLocks noGrp="1"/>
          </p:cNvSpPr>
          <p:nvPr>
            <p:ph type="title" idx="4294967295"/>
          </p:nvPr>
        </p:nvSpPr>
        <p:spPr>
          <a:xfrm>
            <a:off x="660434"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Section Complete (Continued)</a:t>
            </a:r>
            <a:endParaRPr lang="en-US" altLang="en-US" sz="3600" b="1" i="0" u="none" strike="noStrike" kern="1200" cap="none" spc="0" normalizeH="0" baseline="0" noProof="0">
              <a:ln>
                <a:noFill/>
              </a:ln>
              <a:effectLst/>
              <a:uLnTx/>
              <a:uFillTx/>
              <a:latin typeface="Oswald"/>
            </a:endParaRPr>
          </a:p>
        </p:txBody>
      </p:sp>
      <p:sp>
        <p:nvSpPr>
          <p:cNvPr id="3" name="TextBox 2">
            <a:extLst>
              <a:ext uri="{FF2B5EF4-FFF2-40B4-BE49-F238E27FC236}">
                <a16:creationId xmlns:a16="http://schemas.microsoft.com/office/drawing/2014/main" id="{450C5A54-5F1C-70B5-4565-10B075ABDB86}"/>
              </a:ext>
            </a:extLst>
          </p:cNvPr>
          <p:cNvSpPr txBox="1"/>
          <p:nvPr/>
        </p:nvSpPr>
        <p:spPr>
          <a:xfrm>
            <a:off x="693092" y="1720252"/>
            <a:ext cx="4651794" cy="46115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This is a continuation of the parent section complete page. This page displays information for the parent about next steps, including checking their email</a:t>
            </a:r>
            <a:r>
              <a:rPr lang="en-US" sz="1800" b="0" i="0" u="none" strike="noStrike">
                <a:solidFill>
                  <a:srgbClr val="191918"/>
                </a:solidFill>
                <a:effectLst/>
                <a:latin typeface="Arial" panose="020B0604020202020204" pitchFamily="34" charset="0"/>
              </a:rPr>
              <a:t>. The parent is</a:t>
            </a:r>
            <a:r>
              <a:rPr lang="en-US">
                <a:solidFill>
                  <a:srgbClr val="191918"/>
                </a:solidFill>
                <a:latin typeface="Arial" panose="020B0604020202020204" pitchFamily="34" charset="0"/>
              </a:rPr>
              <a:t> told that they can manually provide their information, but the student will not be eligible for federal student aid until the student provides consent, approval, and their signature. </a:t>
            </a:r>
            <a:r>
              <a:rPr lang="en-US" sz="1800" b="0" i="0" u="none" strike="noStrike">
                <a:solidFill>
                  <a:srgbClr val="191918"/>
                </a:solidFill>
                <a:effectLst/>
                <a:latin typeface="Arial" panose="020B0604020202020204" pitchFamily="34" charset="0"/>
              </a:rPr>
              <a:t>Next, in this scenario, the parent selects "Provide Student </a:t>
            </a:r>
            <a:r>
              <a:rPr lang="en-US">
                <a:solidFill>
                  <a:srgbClr val="191918"/>
                </a:solidFill>
                <a:latin typeface="Arial" panose="020B0604020202020204" pitchFamily="34" charset="0"/>
              </a:rPr>
              <a:t>I</a:t>
            </a:r>
            <a:r>
              <a:rPr lang="en-US" sz="1800" b="0" i="0" u="none" strike="noStrike">
                <a:solidFill>
                  <a:srgbClr val="191918"/>
                </a:solidFill>
                <a:effectLst/>
                <a:latin typeface="Arial" panose="020B0604020202020204" pitchFamily="34" charset="0"/>
              </a:rPr>
              <a:t>nformation Manually" and enters the student section. </a:t>
            </a:r>
            <a:endParaRPr lang="en-US">
              <a:latin typeface="Arial"/>
            </a:endParaRPr>
          </a:p>
        </p:txBody>
      </p:sp>
      <p:pic>
        <p:nvPicPr>
          <p:cNvPr id="4" name="Picture 3" descr="Screenshot continuation of the parent completion page, informing the parent they have completed their sections of the form successfully. The parent is informed that they should check their email and that the FAFSA form still needs contributor information. A hyperlink allows the parent to &quot;Provide Student Information Manually.&quot;">
            <a:extLst>
              <a:ext uri="{FF2B5EF4-FFF2-40B4-BE49-F238E27FC236}">
                <a16:creationId xmlns:a16="http://schemas.microsoft.com/office/drawing/2014/main" id="{92D934C8-BF2E-75EF-67B2-83C29F6A9245}"/>
              </a:ext>
            </a:extLst>
          </p:cNvPr>
          <p:cNvPicPr>
            <a:picLocks noChangeAspect="1"/>
          </p:cNvPicPr>
          <p:nvPr/>
        </p:nvPicPr>
        <p:blipFill>
          <a:blip r:embed="rId3"/>
          <a:stretch>
            <a:fillRect/>
          </a:stretch>
        </p:blipFill>
        <p:spPr>
          <a:xfrm>
            <a:off x="5957259" y="2360186"/>
            <a:ext cx="5261347" cy="2590748"/>
          </a:xfrm>
          <a:prstGeom prst="rect">
            <a:avLst/>
          </a:prstGeom>
          <a:ln>
            <a:solidFill>
              <a:schemeClr val="tx1"/>
            </a:solidFill>
          </a:ln>
        </p:spPr>
      </p:pic>
      <p:sp>
        <p:nvSpPr>
          <p:cNvPr id="5" name="Slide Number Placeholder 4">
            <a:extLst>
              <a:ext uri="{FF2B5EF4-FFF2-40B4-BE49-F238E27FC236}">
                <a16:creationId xmlns:a16="http://schemas.microsoft.com/office/drawing/2014/main" id="{7ADDEBE7-AD43-6ED3-39AF-598E4CC7C338}"/>
              </a:ex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118</a:t>
            </a:fld>
            <a:endParaRPr lang="en-US"/>
          </a:p>
        </p:txBody>
      </p:sp>
    </p:spTree>
    <p:extLst>
      <p:ext uri="{BB962C8B-B14F-4D97-AF65-F5344CB8AC3E}">
        <p14:creationId xmlns:p14="http://schemas.microsoft.com/office/powerpoint/2010/main" val="263989389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Parent’s Student Demographics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C534E36E-2647-777D-7400-0681DBD02B05}"/>
              </a:ext>
            </a:extLst>
          </p:cNvPr>
          <p:cNvSpPr txBox="1"/>
          <p:nvPr/>
        </p:nvSpPr>
        <p:spPr>
          <a:xfrm>
            <a:off x="656515" y="1728063"/>
            <a:ext cx="1060006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a:latin typeface="Arial"/>
                <a:ea typeface="Calibri"/>
                <a:cs typeface="Calibri"/>
              </a:rPr>
              <a:t>This is the first page within the "Student Demographics" section. It provides an overview of the section. </a:t>
            </a:r>
            <a:endParaRPr lang="en-US">
              <a:latin typeface="Arial"/>
            </a:endParaRPr>
          </a:p>
        </p:txBody>
      </p:sp>
      <p:pic>
        <p:nvPicPr>
          <p:cNvPr id="4" name="Picture 3" descr="Screenshot of the introduction to the “Student Demographics” section, which informs the parent that the next series of pages will ask about the student's background and the education levels of their parent(s) to help determine their eligibility for federal student aid. ">
            <a:extLst>
              <a:ext uri="{FF2B5EF4-FFF2-40B4-BE49-F238E27FC236}">
                <a16:creationId xmlns:a16="http://schemas.microsoft.com/office/drawing/2014/main" id="{0B939EA7-7E05-8B7E-3C95-2ECFE446F6B2}"/>
              </a:ext>
            </a:extLst>
          </p:cNvPr>
          <p:cNvPicPr>
            <a:picLocks noChangeAspect="1"/>
          </p:cNvPicPr>
          <p:nvPr/>
        </p:nvPicPr>
        <p:blipFill>
          <a:blip r:embed="rId3"/>
          <a:stretch>
            <a:fillRect/>
          </a:stretch>
        </p:blipFill>
        <p:spPr>
          <a:xfrm>
            <a:off x="2488024" y="2704767"/>
            <a:ext cx="7215951" cy="295432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119</a:t>
            </a:fld>
            <a:endParaRPr lang="en-US"/>
          </a:p>
        </p:txBody>
      </p:sp>
    </p:spTree>
    <p:extLst>
      <p:ext uri="{BB962C8B-B14F-4D97-AF65-F5344CB8AC3E}">
        <p14:creationId xmlns:p14="http://schemas.microsoft.com/office/powerpoint/2010/main" val="17269420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Demographic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96919F7-2932-AC38-7570-E670EF5A2944}"/>
              </a:ext>
            </a:extLst>
          </p:cNvPr>
          <p:cNvSpPr txBox="1"/>
          <p:nvPr/>
        </p:nvSpPr>
        <p:spPr>
          <a:xfrm>
            <a:off x="693093" y="1715614"/>
            <a:ext cx="3499345"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sz="1800" b="0" i="0" u="none" strike="noStrike">
                <a:solidFill>
                  <a:srgbClr val="191918"/>
                </a:solidFill>
                <a:effectLst/>
                <a:latin typeface="Arial" panose="020B0604020202020204" pitchFamily="34" charset="0"/>
              </a:rPr>
              <a:t>The parent is asked about the student’s gender identity. The parent selects “Prefer not to answer.”</a:t>
            </a:r>
            <a:endParaRPr lang="en-US"/>
          </a:p>
        </p:txBody>
      </p:sp>
      <p:pic>
        <p:nvPicPr>
          <p:cNvPr id="6" name="Picture 5" descr="Screenshot of the first page of the “Student Demographics” section. The parent is informed the questions are for research purposes only and will not affect federal student aid eligibility. Below that, the parent is asked to select the student's gender from “Male,” “Female,” “Nonbinary,” and “Prefer not to answer.”">
            <a:extLst>
              <a:ext uri="{FF2B5EF4-FFF2-40B4-BE49-F238E27FC236}">
                <a16:creationId xmlns:a16="http://schemas.microsoft.com/office/drawing/2014/main" id="{618BCA4D-E9AC-4986-5427-3242E9B6D6CA}"/>
              </a:ext>
            </a:extLst>
          </p:cNvPr>
          <p:cNvPicPr>
            <a:picLocks noChangeAspect="1"/>
          </p:cNvPicPr>
          <p:nvPr/>
        </p:nvPicPr>
        <p:blipFill>
          <a:blip r:embed="rId3"/>
          <a:stretch>
            <a:fillRect/>
          </a:stretch>
        </p:blipFill>
        <p:spPr>
          <a:xfrm>
            <a:off x="4947706" y="1563751"/>
            <a:ext cx="5875529" cy="445808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120</a:t>
            </a:fld>
            <a:endParaRPr lang="en-US"/>
          </a:p>
        </p:txBody>
      </p:sp>
    </p:spTree>
    <p:extLst>
      <p:ext uri="{BB962C8B-B14F-4D97-AF65-F5344CB8AC3E}">
        <p14:creationId xmlns:p14="http://schemas.microsoft.com/office/powerpoint/2010/main" val="295316141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Race and Ethnicity </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1294811-A450-7558-1E58-89F7AFF854B1}"/>
              </a:ext>
            </a:extLst>
          </p:cNvPr>
          <p:cNvSpPr txBox="1"/>
          <p:nvPr/>
        </p:nvSpPr>
        <p:spPr>
          <a:xfrm>
            <a:off x="696655" y="1714500"/>
            <a:ext cx="9375649" cy="8719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sz="1800" b="0" i="0" u="none" strike="noStrike">
                <a:solidFill>
                  <a:srgbClr val="191918"/>
                </a:solidFill>
                <a:effectLst/>
                <a:latin typeface="Arial" panose="020B0604020202020204" pitchFamily="34" charset="0"/>
              </a:rPr>
              <a:t>The parent is asked if the student is of Hispanic, Latino, or Spanish origin. They are also asked about the student’s race. The parent selects checkboxes to answer both questions. </a:t>
            </a:r>
            <a:endParaRPr lang="en-US">
              <a:latin typeface="Arial"/>
            </a:endParaRPr>
          </a:p>
        </p:txBody>
      </p:sp>
      <p:pic>
        <p:nvPicPr>
          <p:cNvPr id="6" name="Picture 5" descr="Screenshot continuation of the “Student Demographics” section. The parent is informed the questions are for research purposes only and will not affect federal student aid eligibility. Below that, the parent is asked to select whether the student is of Hispanic, Latino, or Spanish origin. The parent has the option to select &quot;Prefer not to answer.&quot;">
            <a:extLst>
              <a:ext uri="{FF2B5EF4-FFF2-40B4-BE49-F238E27FC236}">
                <a16:creationId xmlns:a16="http://schemas.microsoft.com/office/drawing/2014/main" id="{E9723986-8E48-2D72-4D6C-05DE6ACB18DA}"/>
              </a:ext>
            </a:extLst>
          </p:cNvPr>
          <p:cNvPicPr>
            <a:picLocks noChangeAspect="1"/>
          </p:cNvPicPr>
          <p:nvPr/>
        </p:nvPicPr>
        <p:blipFill>
          <a:blip r:embed="rId3"/>
          <a:stretch>
            <a:fillRect/>
          </a:stretch>
        </p:blipFill>
        <p:spPr>
          <a:xfrm>
            <a:off x="971302" y="2847027"/>
            <a:ext cx="4600776" cy="3665517"/>
          </a:xfrm>
          <a:prstGeom prst="rect">
            <a:avLst/>
          </a:prstGeom>
          <a:ln>
            <a:solidFill>
              <a:schemeClr val="tx1"/>
            </a:solidFill>
          </a:ln>
        </p:spPr>
      </p:pic>
      <p:pic>
        <p:nvPicPr>
          <p:cNvPr id="8" name="Picture 7" descr="Screenshot continuation of the “Student Demographics” section, which asks the parent to select the student's race: “White,” “Black or African American,” “Asian,” “American Indian or Alaska Native,” or “Native Hawaiian or other Pacific Islander.” The parent has the option to select &quot;Prefer not to answer.&quot;">
            <a:extLst>
              <a:ext uri="{FF2B5EF4-FFF2-40B4-BE49-F238E27FC236}">
                <a16:creationId xmlns:a16="http://schemas.microsoft.com/office/drawing/2014/main" id="{CAA1A309-D8BD-FADB-B623-5138534E28AD}"/>
              </a:ext>
            </a:extLst>
          </p:cNvPr>
          <p:cNvPicPr>
            <a:picLocks noChangeAspect="1"/>
          </p:cNvPicPr>
          <p:nvPr/>
        </p:nvPicPr>
        <p:blipFill>
          <a:blip r:embed="rId4"/>
          <a:stretch>
            <a:fillRect/>
          </a:stretch>
        </p:blipFill>
        <p:spPr>
          <a:xfrm>
            <a:off x="5804733" y="2824904"/>
            <a:ext cx="4976093" cy="368764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121</a:t>
            </a:fld>
            <a:endParaRPr lang="en-US"/>
          </a:p>
        </p:txBody>
      </p:sp>
    </p:spTree>
    <p:extLst>
      <p:ext uri="{BB962C8B-B14F-4D97-AF65-F5344CB8AC3E}">
        <p14:creationId xmlns:p14="http://schemas.microsoft.com/office/powerpoint/2010/main" val="11293953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Citizenship Status </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19B8BC54-7CBF-3B76-CD1D-929F09856D16}"/>
              </a:ext>
            </a:extLst>
          </p:cNvPr>
          <p:cNvSpPr txBox="1"/>
          <p:nvPr/>
        </p:nvSpPr>
        <p:spPr>
          <a:xfrm>
            <a:off x="680901" y="1734674"/>
            <a:ext cx="4305627"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sz="1800" b="0" i="0" u="none" strike="noStrike">
                <a:solidFill>
                  <a:srgbClr val="191918"/>
                </a:solidFill>
                <a:effectLst/>
                <a:latin typeface="Arial" panose="020B0604020202020204" pitchFamily="34" charset="0"/>
              </a:rPr>
              <a:t>The parent is asked about the student’s citizenship status. The parent selects the "U.S. citizen or national" option. </a:t>
            </a:r>
            <a:endParaRPr lang="en-US">
              <a:latin typeface="Arial"/>
            </a:endParaRPr>
          </a:p>
        </p:txBody>
      </p:sp>
      <p:pic>
        <p:nvPicPr>
          <p:cNvPr id="4" name="Picture 3" descr="Screenshot continuation of the “Student Demographics” section, which asks the parent to select the student’s citizenship status from the options “U.S. citizen or national,” “Eligible noncitizen,” or “Neither U.S. citizen nor eligible noncitizen.”">
            <a:extLst>
              <a:ext uri="{FF2B5EF4-FFF2-40B4-BE49-F238E27FC236}">
                <a16:creationId xmlns:a16="http://schemas.microsoft.com/office/drawing/2014/main" id="{2AC6FB4C-ED39-60AF-3400-FC6565C8AAE4}"/>
              </a:ext>
            </a:extLst>
          </p:cNvPr>
          <p:cNvPicPr>
            <a:picLocks noChangeAspect="1"/>
          </p:cNvPicPr>
          <p:nvPr/>
        </p:nvPicPr>
        <p:blipFill>
          <a:blip r:embed="rId3"/>
          <a:stretch>
            <a:fillRect/>
          </a:stretch>
        </p:blipFill>
        <p:spPr>
          <a:xfrm>
            <a:off x="5358689" y="1734674"/>
            <a:ext cx="5997460" cy="285774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122</a:t>
            </a:fld>
            <a:endParaRPr lang="en-US"/>
          </a:p>
        </p:txBody>
      </p:sp>
    </p:spTree>
    <p:extLst>
      <p:ext uri="{BB962C8B-B14F-4D97-AF65-F5344CB8AC3E}">
        <p14:creationId xmlns:p14="http://schemas.microsoft.com/office/powerpoint/2010/main" val="28894862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Education Status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B0BC0711-5775-3BCC-25C2-897610E27D89}"/>
              </a:ext>
            </a:extLst>
          </p:cNvPr>
          <p:cNvSpPr txBox="1"/>
          <p:nvPr/>
        </p:nvSpPr>
        <p:spPr>
          <a:xfrm>
            <a:off x="693094" y="1719500"/>
            <a:ext cx="3519678"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cs typeface="Calibri"/>
              </a:rPr>
              <a:t>The parent is asked about their education status. They select the "Neither parent attended college" option. </a:t>
            </a:r>
            <a:endParaRPr lang="en-US">
              <a:latin typeface="Arial"/>
            </a:endParaRPr>
          </a:p>
        </p:txBody>
      </p:sp>
      <p:pic>
        <p:nvPicPr>
          <p:cNvPr id="6" name="Picture 5" descr="Screenshot continuation of the “Student Demographics” section, which asks the parent if they and/or their spouse attended college.">
            <a:extLst>
              <a:ext uri="{FF2B5EF4-FFF2-40B4-BE49-F238E27FC236}">
                <a16:creationId xmlns:a16="http://schemas.microsoft.com/office/drawing/2014/main" id="{382D4BC0-799F-A20D-7767-01AF07834B91}"/>
              </a:ext>
            </a:extLst>
          </p:cNvPr>
          <p:cNvPicPr>
            <a:picLocks noChangeAspect="1"/>
          </p:cNvPicPr>
          <p:nvPr/>
        </p:nvPicPr>
        <p:blipFill>
          <a:blip r:embed="rId3"/>
          <a:stretch>
            <a:fillRect/>
          </a:stretch>
        </p:blipFill>
        <p:spPr>
          <a:xfrm>
            <a:off x="4488175" y="1592421"/>
            <a:ext cx="5791702" cy="367315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123</a:t>
            </a:fld>
            <a:endParaRPr lang="en-US"/>
          </a:p>
        </p:txBody>
      </p:sp>
    </p:spTree>
    <p:extLst>
      <p:ext uri="{BB962C8B-B14F-4D97-AF65-F5344CB8AC3E}">
        <p14:creationId xmlns:p14="http://schemas.microsoft.com/office/powerpoint/2010/main" val="403292838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922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Killed in Line of Duty</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1AC07E20-7179-C17C-9E91-90F9F52CB004}"/>
              </a:ext>
            </a:extLst>
          </p:cNvPr>
          <p:cNvSpPr txBox="1"/>
          <p:nvPr/>
        </p:nvSpPr>
        <p:spPr>
          <a:xfrm>
            <a:off x="693093" y="1714500"/>
            <a:ext cx="3878907"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rPr>
              <a:t>The parent is asked if the student's parent or guardian was killed in the line of duty. The parent selects the "No" option.</a:t>
            </a:r>
          </a:p>
        </p:txBody>
      </p:sp>
      <p:pic>
        <p:nvPicPr>
          <p:cNvPr id="4" name="Picture 3" descr="Screenshot continuation of the “Student Demographics” section, which asks the parent if the student’s parent or guardian was killed in the line of duty.">
            <a:extLst>
              <a:ext uri="{FF2B5EF4-FFF2-40B4-BE49-F238E27FC236}">
                <a16:creationId xmlns:a16="http://schemas.microsoft.com/office/drawing/2014/main" id="{EB57ECCA-F9B2-EBFF-CB97-7C96C59B0769}"/>
              </a:ext>
            </a:extLst>
          </p:cNvPr>
          <p:cNvPicPr>
            <a:picLocks noChangeAspect="1"/>
          </p:cNvPicPr>
          <p:nvPr/>
        </p:nvPicPr>
        <p:blipFill>
          <a:blip r:embed="rId3"/>
          <a:stretch>
            <a:fillRect/>
          </a:stretch>
        </p:blipFill>
        <p:spPr>
          <a:xfrm>
            <a:off x="5637346" y="1714500"/>
            <a:ext cx="5806943" cy="2880610"/>
          </a:xfrm>
          <a:prstGeom prst="rect">
            <a:avLst/>
          </a:prstGeom>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124</a:t>
            </a:fld>
            <a:endParaRPr lang="en-US"/>
          </a:p>
        </p:txBody>
      </p:sp>
    </p:spTree>
    <p:extLst>
      <p:ext uri="{BB962C8B-B14F-4D97-AF65-F5344CB8AC3E}">
        <p14:creationId xmlns:p14="http://schemas.microsoft.com/office/powerpoint/2010/main" val="375655769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Parent’s Student High School Completion Status</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33D0DA8C-140F-DFFC-E554-AFF9BB2E9618}"/>
              </a:ext>
            </a:extLst>
          </p:cNvPr>
          <p:cNvSpPr txBox="1"/>
          <p:nvPr/>
        </p:nvSpPr>
        <p:spPr>
          <a:xfrm>
            <a:off x="693092" y="1714500"/>
            <a:ext cx="4172822" cy="21184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sz="1800" b="0" i="0" u="none" strike="noStrike">
                <a:solidFill>
                  <a:srgbClr val="191918"/>
                </a:solidFill>
                <a:effectLst/>
                <a:latin typeface="Arial" panose="020B0604020202020204" pitchFamily="34" charset="0"/>
              </a:rPr>
              <a:t>The parent is asked what the student’s high school completion status will be when they start the 2025–26 school year. The parent selects the "High school diploma" option. </a:t>
            </a:r>
            <a:endParaRPr lang="en-US">
              <a:latin typeface="Arial"/>
            </a:endParaRPr>
          </a:p>
        </p:txBody>
      </p:sp>
      <p:pic>
        <p:nvPicPr>
          <p:cNvPr id="6" name="Picture 5" descr="Screenshot continuation of the “Student Demographics” section, which asks the parent to select what the student's high school completion status will be for the 2025–26 school year: “High school diploma,” “State-recognized high school equivalent (for example, a General Educational Development certificate),” “Homeschooled,” or “None of the above.”">
            <a:extLst>
              <a:ext uri="{FF2B5EF4-FFF2-40B4-BE49-F238E27FC236}">
                <a16:creationId xmlns:a16="http://schemas.microsoft.com/office/drawing/2014/main" id="{006B4666-ADE9-57E6-BBE6-7E04BB807938}"/>
              </a:ext>
            </a:extLst>
          </p:cNvPr>
          <p:cNvPicPr>
            <a:picLocks noChangeAspect="1"/>
          </p:cNvPicPr>
          <p:nvPr/>
        </p:nvPicPr>
        <p:blipFill>
          <a:blip r:embed="rId3"/>
          <a:stretch>
            <a:fillRect/>
          </a:stretch>
        </p:blipFill>
        <p:spPr>
          <a:xfrm>
            <a:off x="5370865" y="1714500"/>
            <a:ext cx="5776461" cy="359695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125</a:t>
            </a:fld>
            <a:endParaRPr lang="en-US"/>
          </a:p>
        </p:txBody>
      </p:sp>
    </p:spTree>
    <p:extLst>
      <p:ext uri="{BB962C8B-B14F-4D97-AF65-F5344CB8AC3E}">
        <p14:creationId xmlns:p14="http://schemas.microsoft.com/office/powerpoint/2010/main" val="222267519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Parent’s Student High School Information</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361D8198-D3B5-9BEF-B67B-D2722D3562E6}"/>
              </a:ext>
            </a:extLst>
          </p:cNvPr>
          <p:cNvSpPr txBox="1"/>
          <p:nvPr/>
        </p:nvSpPr>
        <p:spPr>
          <a:xfrm>
            <a:off x="680272" y="1714500"/>
            <a:ext cx="11094720" cy="8719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800" b="0" i="0" u="none" strike="noStrike">
                <a:solidFill>
                  <a:srgbClr val="191918"/>
                </a:solidFill>
                <a:effectLst/>
                <a:latin typeface="Arial" panose="020B0604020202020204" pitchFamily="34" charset="0"/>
              </a:rPr>
              <a:t>The parent is asked which high school the student did or will graduate from. The parent enters the student’s </a:t>
            </a:r>
            <a:r>
              <a:rPr lang="en-US" sz="1800" b="0" i="0" u="none" strike="noStrike" spc="-30">
                <a:solidFill>
                  <a:srgbClr val="191918"/>
                </a:solidFill>
                <a:effectLst/>
                <a:latin typeface="Arial" panose="020B0604020202020204" pitchFamily="34" charset="0"/>
              </a:rPr>
              <a:t>high school’s state and city. After selecting "Search," they select the correct high school from the search results. </a:t>
            </a:r>
            <a:r>
              <a:rPr lang="en-US" sz="1800" b="0" i="0">
                <a:solidFill>
                  <a:srgbClr val="191918"/>
                </a:solidFill>
                <a:effectLst/>
                <a:latin typeface="Arial" panose="020B0604020202020204" pitchFamily="34" charset="0"/>
              </a:rPr>
              <a:t>​</a:t>
            </a:r>
            <a:endParaRPr lang="en-US">
              <a:latin typeface="Arial"/>
            </a:endParaRPr>
          </a:p>
        </p:txBody>
      </p:sp>
      <p:pic>
        <p:nvPicPr>
          <p:cNvPr id="15" name="Picture 14" descr="Screenshot continuation of the Demographics section. There are text boxes for the parent to search for their student’s high school by selecting the location and entering the name of their school.">
            <a:extLst>
              <a:ext uri="{FF2B5EF4-FFF2-40B4-BE49-F238E27FC236}">
                <a16:creationId xmlns:a16="http://schemas.microsoft.com/office/drawing/2014/main" id="{F3E25537-60EA-51B0-2029-EED7EC3EC908}"/>
              </a:ext>
            </a:extLst>
          </p:cNvPr>
          <p:cNvPicPr>
            <a:picLocks noChangeAspect="1"/>
          </p:cNvPicPr>
          <p:nvPr/>
        </p:nvPicPr>
        <p:blipFill>
          <a:blip r:embed="rId3"/>
          <a:stretch>
            <a:fillRect/>
          </a:stretch>
        </p:blipFill>
        <p:spPr>
          <a:xfrm>
            <a:off x="1060174" y="2847027"/>
            <a:ext cx="4845044" cy="3096573"/>
          </a:xfrm>
          <a:prstGeom prst="rect">
            <a:avLst/>
          </a:prstGeom>
          <a:ln>
            <a:solidFill>
              <a:schemeClr val="tx1"/>
            </a:solidFill>
          </a:ln>
        </p:spPr>
      </p:pic>
      <p:pic>
        <p:nvPicPr>
          <p:cNvPr id="17" name="Picture 16" descr="Screenshot continuation of the high school selection section, which displays the search results from the information the parent entered. The parent is instructed to select the correct school.">
            <a:extLst>
              <a:ext uri="{FF2B5EF4-FFF2-40B4-BE49-F238E27FC236}">
                <a16:creationId xmlns:a16="http://schemas.microsoft.com/office/drawing/2014/main" id="{36DABD2B-F7DB-D8F3-04A3-866FF9D744DF}"/>
              </a:ext>
            </a:extLst>
          </p:cNvPr>
          <p:cNvPicPr>
            <a:picLocks noChangeAspect="1"/>
          </p:cNvPicPr>
          <p:nvPr/>
        </p:nvPicPr>
        <p:blipFill>
          <a:blip r:embed="rId4"/>
          <a:stretch>
            <a:fillRect/>
          </a:stretch>
        </p:blipFill>
        <p:spPr>
          <a:xfrm>
            <a:off x="6227632" y="2847027"/>
            <a:ext cx="4635838" cy="309657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126</a:t>
            </a:fld>
            <a:endParaRPr lang="en-US"/>
          </a:p>
        </p:txBody>
      </p:sp>
    </p:spTree>
    <p:extLst>
      <p:ext uri="{BB962C8B-B14F-4D97-AF65-F5344CB8AC3E}">
        <p14:creationId xmlns:p14="http://schemas.microsoft.com/office/powerpoint/2010/main" val="22036173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5211"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Parent Confirms High School</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968EAB8F-1C34-3680-0964-FFE0C060E3EA}"/>
              </a:ext>
            </a:extLst>
          </p:cNvPr>
          <p:cNvSpPr txBox="1"/>
          <p:nvPr/>
        </p:nvSpPr>
        <p:spPr>
          <a:xfrm>
            <a:off x="693092" y="1713403"/>
            <a:ext cx="4488507" cy="29494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sz="1800" b="0" i="0" u="none" strike="noStrike">
                <a:solidFill>
                  <a:srgbClr val="191918"/>
                </a:solidFill>
                <a:effectLst/>
                <a:latin typeface="Arial" panose="020B0604020202020204" pitchFamily="34" charset="0"/>
              </a:rPr>
              <a:t>The parent is asked to confirm the high school information. By selecting "Edit," they will return to the high school information page. The parent verifies the student’s high school information and selects "Continue" to proceed to the next section. </a:t>
            </a:r>
            <a:endParaRPr lang="en-US">
              <a:latin typeface="Arial"/>
            </a:endParaRPr>
          </a:p>
        </p:txBody>
      </p:sp>
      <p:pic>
        <p:nvPicPr>
          <p:cNvPr id="11" name="Picture 10" descr="Screenshot continuation of the high school selection section, which shows the high school that the parent selected. The parent is instructed to verify the school is correct by selecting “Continue.”">
            <a:extLst>
              <a:ext uri="{FF2B5EF4-FFF2-40B4-BE49-F238E27FC236}">
                <a16:creationId xmlns:a16="http://schemas.microsoft.com/office/drawing/2014/main" id="{B155E66F-C8EC-4552-62C3-0722E23EFA7E}"/>
              </a:ext>
            </a:extLst>
          </p:cNvPr>
          <p:cNvPicPr>
            <a:picLocks noChangeAspect="1"/>
          </p:cNvPicPr>
          <p:nvPr/>
        </p:nvPicPr>
        <p:blipFill>
          <a:blip r:embed="rId3"/>
          <a:stretch>
            <a:fillRect/>
          </a:stretch>
        </p:blipFill>
        <p:spPr>
          <a:xfrm>
            <a:off x="5330326" y="1634621"/>
            <a:ext cx="6168582" cy="329129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127</a:t>
            </a:fld>
            <a:endParaRPr lang="en-US"/>
          </a:p>
        </p:txBody>
      </p:sp>
    </p:spTree>
    <p:extLst>
      <p:ext uri="{BB962C8B-B14F-4D97-AF65-F5344CB8AC3E}">
        <p14:creationId xmlns:p14="http://schemas.microsoft.com/office/powerpoint/2010/main" val="48569367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Parent’s Student Financials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54C5D20D-F21A-62E6-7836-05BD2A83B3DD}"/>
              </a:ext>
            </a:extLst>
          </p:cNvPr>
          <p:cNvSpPr txBox="1"/>
          <p:nvPr/>
        </p:nvSpPr>
        <p:spPr>
          <a:xfrm>
            <a:off x="693093" y="1714500"/>
            <a:ext cx="4134939"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This is the first page within the "Student Financials" section. It provides an overview of the section. </a:t>
            </a:r>
            <a:endParaRPr lang="en-US">
              <a:latin typeface="Arial"/>
            </a:endParaRPr>
          </a:p>
        </p:txBody>
      </p:sp>
      <p:pic>
        <p:nvPicPr>
          <p:cNvPr id="4" name="Picture 3" descr="Screenshot of the introduction to the “Student Financials” section, which informs the parent that the next series of pages will help determine the student's ability to pay for school. The parent has the option to select a hyperlink to learn more about steps they should take if the student has special financial circumstances.">
            <a:extLst>
              <a:ext uri="{FF2B5EF4-FFF2-40B4-BE49-F238E27FC236}">
                <a16:creationId xmlns:a16="http://schemas.microsoft.com/office/drawing/2014/main" id="{549CCC9A-1758-89F1-1E71-5D820B1D6CBC}"/>
              </a:ext>
            </a:extLst>
          </p:cNvPr>
          <p:cNvPicPr>
            <a:picLocks noChangeAspect="1"/>
          </p:cNvPicPr>
          <p:nvPr/>
        </p:nvPicPr>
        <p:blipFill>
          <a:blip r:embed="rId3"/>
          <a:stretch>
            <a:fillRect/>
          </a:stretch>
        </p:blipFill>
        <p:spPr>
          <a:xfrm>
            <a:off x="5293087" y="1699386"/>
            <a:ext cx="5342083" cy="215664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128</a:t>
            </a:fld>
            <a:endParaRPr lang="en-US"/>
          </a:p>
        </p:txBody>
      </p:sp>
    </p:spTree>
    <p:extLst>
      <p:ext uri="{BB962C8B-B14F-4D97-AF65-F5344CB8AC3E}">
        <p14:creationId xmlns:p14="http://schemas.microsoft.com/office/powerpoint/2010/main" val="411657518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50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Tax Filing Status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D79D0795-95CD-60B2-86BD-3FBD61A62B02}"/>
              </a:ext>
            </a:extLst>
          </p:cNvPr>
          <p:cNvSpPr txBox="1"/>
          <p:nvPr/>
        </p:nvSpPr>
        <p:spPr>
          <a:xfrm>
            <a:off x="693093" y="1714500"/>
            <a:ext cx="4366587" cy="170296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i="0" u="none" strike="noStrike">
                <a:solidFill>
                  <a:srgbClr val="191918"/>
                </a:solidFill>
                <a:effectLst/>
                <a:latin typeface="Arial" panose="020B0604020202020204" pitchFamily="34" charset="0"/>
              </a:rPr>
              <a:t>This page asks the parent about the student’s tax filing status. </a:t>
            </a:r>
            <a:r>
              <a:rPr lang="en-US" sz="1800" b="0" i="0" u="none" strike="noStrike">
                <a:solidFill>
                  <a:srgbClr val="191918"/>
                </a:solidFill>
                <a:effectLst/>
                <a:highlight>
                  <a:srgbClr val="FFFFFF"/>
                </a:highlight>
                <a:latin typeface="Arial" panose="020B0604020202020204" pitchFamily="34" charset="0"/>
              </a:rPr>
              <a:t>The parent selects "Yes" to "Did or will the student file a 2023 IRS Form 1040 or 1040-NR?" </a:t>
            </a:r>
            <a:endParaRPr lang="en-US">
              <a:highlight>
                <a:srgbClr val="FFFFFF"/>
              </a:highlight>
            </a:endParaRPr>
          </a:p>
        </p:txBody>
      </p:sp>
      <p:pic>
        <p:nvPicPr>
          <p:cNvPr id="6" name="Picture 5" descr="Screenshot continuation of the “Student Financials” section, which asks the parent if the student did or will file a 2023 Internal Revenue Service Form 1040 or 1040-NR.">
            <a:extLst>
              <a:ext uri="{FF2B5EF4-FFF2-40B4-BE49-F238E27FC236}">
                <a16:creationId xmlns:a16="http://schemas.microsoft.com/office/drawing/2014/main" id="{A9472F8F-6133-44BD-5E36-8B6EC5D74859}"/>
              </a:ext>
            </a:extLst>
          </p:cNvPr>
          <p:cNvPicPr>
            <a:picLocks noChangeAspect="1"/>
          </p:cNvPicPr>
          <p:nvPr/>
        </p:nvPicPr>
        <p:blipFill>
          <a:blip r:embed="rId3"/>
          <a:stretch>
            <a:fillRect/>
          </a:stretch>
        </p:blipFill>
        <p:spPr>
          <a:xfrm>
            <a:off x="5558665" y="1811980"/>
            <a:ext cx="5715495" cy="240812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129</a:t>
            </a:fld>
            <a:endParaRPr lang="en-US"/>
          </a:p>
        </p:txBody>
      </p:sp>
    </p:spTree>
    <p:extLst>
      <p:ext uri="{BB962C8B-B14F-4D97-AF65-F5344CB8AC3E}">
        <p14:creationId xmlns:p14="http://schemas.microsoft.com/office/powerpoint/2010/main" val="130074228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4880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Tax Return Information </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B2B57641-677B-2344-BDB1-54DADD023219}"/>
              </a:ext>
            </a:extLst>
          </p:cNvPr>
          <p:cNvSpPr txBox="1"/>
          <p:nvPr/>
        </p:nvSpPr>
        <p:spPr>
          <a:xfrm>
            <a:off x="680900" y="1723074"/>
            <a:ext cx="4500699" cy="3364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800" b="0" i="0" u="none" strike="noStrike">
                <a:solidFill>
                  <a:srgbClr val="191918"/>
                </a:solidFill>
                <a:effectLst/>
                <a:latin typeface="Arial" panose="020B0604020202020204" pitchFamily="34" charset="0"/>
              </a:rPr>
              <a:t>Since the </a:t>
            </a:r>
            <a:r>
              <a:rPr lang="en-US">
                <a:solidFill>
                  <a:srgbClr val="191918"/>
                </a:solidFill>
                <a:latin typeface="Arial" panose="020B0604020202020204" pitchFamily="34" charset="0"/>
              </a:rPr>
              <a:t>student has not provided consent and approval for their federal tax information to be transferred directly into the FAFSA</a:t>
            </a:r>
            <a:r>
              <a:rPr lang="en-US" baseline="30000">
                <a:solidFill>
                  <a:srgbClr val="191918"/>
                </a:solidFill>
                <a:latin typeface="Arial" panose="020B0604020202020204" pitchFamily="34" charset="0"/>
              </a:rPr>
              <a:t>®</a:t>
            </a:r>
            <a:r>
              <a:rPr lang="en-US">
                <a:solidFill>
                  <a:srgbClr val="191918"/>
                </a:solidFill>
                <a:latin typeface="Arial" panose="020B0604020202020204" pitchFamily="34" charset="0"/>
              </a:rPr>
              <a:t> form, t</a:t>
            </a:r>
            <a:r>
              <a:rPr lang="en-US" sz="1800" b="0" i="0" u="none" strike="noStrike">
                <a:solidFill>
                  <a:srgbClr val="191918"/>
                </a:solidFill>
                <a:effectLst/>
                <a:latin typeface="Arial" panose="020B0604020202020204" pitchFamily="34" charset="0"/>
              </a:rPr>
              <a:t>he parent is asked to manually enter the student’s 2023 tax return information. The parent selects their tax filing status and enters a response in each entry field. </a:t>
            </a:r>
            <a:r>
              <a:rPr lang="en-US" sz="1800" b="0" i="0">
                <a:solidFill>
                  <a:srgbClr val="191918"/>
                </a:solidFill>
                <a:effectLst/>
                <a:latin typeface="Arial" panose="020B0604020202020204" pitchFamily="34" charset="0"/>
              </a:rPr>
              <a:t>​</a:t>
            </a:r>
            <a:r>
              <a:rPr lang="en-US">
                <a:latin typeface="Arial"/>
                <a:cs typeface="Calibri"/>
              </a:rPr>
              <a:t> </a:t>
            </a:r>
            <a:endParaRPr lang="en-US">
              <a:latin typeface="Arial"/>
            </a:endParaRPr>
          </a:p>
        </p:txBody>
      </p:sp>
      <p:pic>
        <p:nvPicPr>
          <p:cNvPr id="4" name="Picture 3" descr="Screenshot continuation of the “Student Financials” section, which asks the parent to manually enter the student's 2023 tax return information. The parent is asked to select the student's tax filing status from “Single,” “Head of household,” “Married filing jointly,” “Married filing separately,” and “Qualifying surviving spouse.” Below that, text boxes ask the parent to provide the student's income earned from work and their tax exempt interest income.">
            <a:extLst>
              <a:ext uri="{FF2B5EF4-FFF2-40B4-BE49-F238E27FC236}">
                <a16:creationId xmlns:a16="http://schemas.microsoft.com/office/drawing/2014/main" id="{82302218-F588-5877-15E0-DBA4ECD365A8}"/>
              </a:ext>
            </a:extLst>
          </p:cNvPr>
          <p:cNvPicPr>
            <a:picLocks noChangeAspect="1"/>
          </p:cNvPicPr>
          <p:nvPr/>
        </p:nvPicPr>
        <p:blipFill>
          <a:blip r:embed="rId3"/>
          <a:stretch>
            <a:fillRect/>
          </a:stretch>
        </p:blipFill>
        <p:spPr>
          <a:xfrm>
            <a:off x="5514887" y="1388163"/>
            <a:ext cx="4926972" cy="447960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130</a:t>
            </a:fld>
            <a:endParaRPr lang="en-US"/>
          </a:p>
        </p:txBody>
      </p:sp>
    </p:spTree>
    <p:extLst>
      <p:ext uri="{BB962C8B-B14F-4D97-AF65-F5344CB8AC3E}">
        <p14:creationId xmlns:p14="http://schemas.microsoft.com/office/powerpoint/2010/main" val="76814501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Tax Return Information (Continued)</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B2B57641-677B-2344-BDB1-54DADD023219}"/>
              </a:ext>
            </a:extLst>
          </p:cNvPr>
          <p:cNvSpPr txBox="1"/>
          <p:nvPr/>
        </p:nvSpPr>
        <p:spPr>
          <a:xfrm>
            <a:off x="680900" y="1723074"/>
            <a:ext cx="4500699"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800" b="0" i="0" u="none" strike="noStrike">
                <a:solidFill>
                  <a:srgbClr val="191918"/>
                </a:solidFill>
                <a:effectLst/>
                <a:latin typeface="Arial" panose="020B0604020202020204" pitchFamily="34" charset="0"/>
              </a:rPr>
              <a:t>This is a continuation of the </a:t>
            </a:r>
            <a:r>
              <a:rPr lang="en-US">
                <a:solidFill>
                  <a:srgbClr val="191918"/>
                </a:solidFill>
                <a:latin typeface="Arial" panose="020B0604020202020204" pitchFamily="34" charset="0"/>
              </a:rPr>
              <a:t>student’s 2023 tax information page. </a:t>
            </a:r>
            <a:r>
              <a:rPr lang="en-US" sz="1800" b="0" i="0" u="none" strike="noStrike">
                <a:solidFill>
                  <a:srgbClr val="191918"/>
                </a:solidFill>
                <a:effectLst/>
                <a:latin typeface="Arial" panose="020B0604020202020204" pitchFamily="34" charset="0"/>
              </a:rPr>
              <a:t>The parent enters a response in each entry field. </a:t>
            </a:r>
            <a:endParaRPr lang="en-US">
              <a:latin typeface="Arial"/>
            </a:endParaRPr>
          </a:p>
        </p:txBody>
      </p:sp>
      <p:pic>
        <p:nvPicPr>
          <p:cNvPr id="3" name="Picture 2" descr="Screenshot continuation of the “Student Financials” section, which asks the parent to manually enter the student's 2023 tax return information. Text boxes ask the parent to provide the dollar amount for the student's untaxed portions of pensions; adjusted gross income; income tax paid; IRA deductions and payments to self-employed Simplified Employee Pension, Savings Investment Match Plan for Employees, and qualified plans; education credits; college grants, scholarships, or AmeriCorps benefits reported as income; and foreign earned income.">
            <a:extLst>
              <a:ext uri="{FF2B5EF4-FFF2-40B4-BE49-F238E27FC236}">
                <a16:creationId xmlns:a16="http://schemas.microsoft.com/office/drawing/2014/main" id="{2B523EBF-5D39-3E56-3099-FA12D3C54C66}"/>
              </a:ext>
            </a:extLst>
          </p:cNvPr>
          <p:cNvPicPr>
            <a:picLocks noChangeAspect="1"/>
          </p:cNvPicPr>
          <p:nvPr/>
        </p:nvPicPr>
        <p:blipFill>
          <a:blip r:embed="rId3"/>
          <a:stretch>
            <a:fillRect/>
          </a:stretch>
        </p:blipFill>
        <p:spPr>
          <a:xfrm>
            <a:off x="5757899" y="1453943"/>
            <a:ext cx="3560272" cy="470671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131</a:t>
            </a:fld>
            <a:endParaRPr lang="en-US"/>
          </a:p>
        </p:txBody>
      </p:sp>
    </p:spTree>
    <p:extLst>
      <p:ext uri="{BB962C8B-B14F-4D97-AF65-F5344CB8AC3E}">
        <p14:creationId xmlns:p14="http://schemas.microsoft.com/office/powerpoint/2010/main" val="225088701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Assets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32A91B4D-CFCE-553E-34DF-62B6BE0653E0}"/>
              </a:ext>
            </a:extLst>
          </p:cNvPr>
          <p:cNvSpPr txBox="1"/>
          <p:nvPr/>
        </p:nvSpPr>
        <p:spPr>
          <a:xfrm>
            <a:off x="680901" y="1714500"/>
            <a:ext cx="4195899"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parent is asked about the student’s assets. The parent enters a response in each entry field.  </a:t>
            </a:r>
            <a:endParaRPr lang="en-US">
              <a:latin typeface="Arial"/>
            </a:endParaRPr>
          </a:p>
        </p:txBody>
      </p:sp>
      <p:pic>
        <p:nvPicPr>
          <p:cNvPr id="4" name="Picture 3" descr="Screenshot continuation of the “Student Financials” section, which asks the parent to enter the student’s assets. Text boxes prompt the parent to enter the dollar amount for the student’s total of cash, savings, and checking accounts; the current net worth of investments, including real estate; and the current net worth of businesses and investment farms.">
            <a:extLst>
              <a:ext uri="{FF2B5EF4-FFF2-40B4-BE49-F238E27FC236}">
                <a16:creationId xmlns:a16="http://schemas.microsoft.com/office/drawing/2014/main" id="{941B455E-BED0-B9BB-75AB-4162F7F0CF50}"/>
              </a:ext>
            </a:extLst>
          </p:cNvPr>
          <p:cNvPicPr>
            <a:picLocks noChangeAspect="1"/>
          </p:cNvPicPr>
          <p:nvPr/>
        </p:nvPicPr>
        <p:blipFill>
          <a:blip r:embed="rId3"/>
          <a:stretch>
            <a:fillRect/>
          </a:stretch>
        </p:blipFill>
        <p:spPr>
          <a:xfrm>
            <a:off x="5210589" y="1525406"/>
            <a:ext cx="6233700" cy="439712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132</a:t>
            </a:fld>
            <a:endParaRPr lang="en-US"/>
          </a:p>
        </p:txBody>
      </p:sp>
    </p:spTree>
    <p:extLst>
      <p:ext uri="{BB962C8B-B14F-4D97-AF65-F5344CB8AC3E}">
        <p14:creationId xmlns:p14="http://schemas.microsoft.com/office/powerpoint/2010/main" val="344970198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Parent Select Colleges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4242D290-9D92-4CEF-1C6F-F4A50DDE82C8}"/>
              </a:ext>
            </a:extLst>
          </p:cNvPr>
          <p:cNvSpPr txBox="1"/>
          <p:nvPr/>
        </p:nvSpPr>
        <p:spPr>
          <a:xfrm>
            <a:off x="705285" y="1727655"/>
            <a:ext cx="4183707" cy="25340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800" b="0" i="0" u="none" strike="noStrike">
                <a:solidFill>
                  <a:srgbClr val="191918"/>
                </a:solidFill>
                <a:effectLst/>
                <a:latin typeface="Arial" panose="020B0604020202020204" pitchFamily="34" charset="0"/>
              </a:rPr>
              <a:t>This is the first page in the "Select Colleges and Career Schools" section, which is the final part of the FAFSA</a:t>
            </a:r>
            <a:r>
              <a:rPr lang="en-US" sz="1800" b="0" i="0" u="none" strike="noStrike" baseline="30000">
                <a:solidFill>
                  <a:srgbClr val="191918"/>
                </a:solidFill>
                <a:effectLst/>
                <a:latin typeface="Arial" panose="020B0604020202020204" pitchFamily="34" charset="0"/>
              </a:rPr>
              <a:t>®</a:t>
            </a:r>
            <a:r>
              <a:rPr lang="en-US" sz="1800" b="0" i="0" u="none" strike="noStrike">
                <a:solidFill>
                  <a:srgbClr val="191918"/>
                </a:solidFill>
                <a:effectLst/>
                <a:latin typeface="Arial" panose="020B0604020202020204" pitchFamily="34" charset="0"/>
              </a:rPr>
              <a:t> form’s student section to require information. It provides an overview of the section. </a:t>
            </a:r>
            <a:endParaRPr lang="en-US"/>
          </a:p>
        </p:txBody>
      </p:sp>
      <p:pic>
        <p:nvPicPr>
          <p:cNvPr id="4" name="Picture 3" descr="Screenshot of the introduction to the “Select Colleges and Career Schools” section, which informs the parent that on the next series of pages, they will search and select the schools that will receive a copy of the student’s FAFSA form and information.">
            <a:extLst>
              <a:ext uri="{FF2B5EF4-FFF2-40B4-BE49-F238E27FC236}">
                <a16:creationId xmlns:a16="http://schemas.microsoft.com/office/drawing/2014/main" id="{2ADC6573-65D4-E11D-E7EE-C53E1B793F06}"/>
              </a:ext>
            </a:extLst>
          </p:cNvPr>
          <p:cNvPicPr>
            <a:picLocks noChangeAspect="1"/>
          </p:cNvPicPr>
          <p:nvPr/>
        </p:nvPicPr>
        <p:blipFill>
          <a:blip r:embed="rId3"/>
          <a:stretch>
            <a:fillRect/>
          </a:stretch>
        </p:blipFill>
        <p:spPr>
          <a:xfrm>
            <a:off x="5029281" y="1715365"/>
            <a:ext cx="6457434" cy="233773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133</a:t>
            </a:fld>
            <a:endParaRPr lang="en-US"/>
          </a:p>
        </p:txBody>
      </p:sp>
    </p:spTree>
    <p:extLst>
      <p:ext uri="{BB962C8B-B14F-4D97-AF65-F5344CB8AC3E}">
        <p14:creationId xmlns:p14="http://schemas.microsoft.com/office/powerpoint/2010/main" val="156537258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7403" y="537670"/>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College Search</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40CCAEBB-75E6-BF59-F99C-90D49B8E0597}"/>
              </a:ext>
            </a:extLst>
          </p:cNvPr>
          <p:cNvSpPr txBox="1"/>
          <p:nvPr/>
        </p:nvSpPr>
        <p:spPr>
          <a:xfrm>
            <a:off x="705286" y="1558437"/>
            <a:ext cx="1114637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1800" b="0" i="0" u="none" strike="noStrike">
                <a:solidFill>
                  <a:srgbClr val="191918"/>
                </a:solidFill>
                <a:effectLst/>
                <a:latin typeface="Arial" panose="020B0604020202020204" pitchFamily="34" charset="0"/>
              </a:rPr>
              <a:t>The parent is asked to search for the colleges, career schools, and/or trade schools they would like to receive the student’s FAFSA</a:t>
            </a:r>
            <a:r>
              <a:rPr lang="en-US" sz="1800" b="0" i="0" u="none" strike="noStrike" baseline="30000">
                <a:solidFill>
                  <a:srgbClr val="191918"/>
                </a:solidFill>
                <a:effectLst/>
                <a:latin typeface="Arial" panose="020B0604020202020204" pitchFamily="34" charset="0"/>
              </a:rPr>
              <a:t>®</a:t>
            </a:r>
            <a:r>
              <a:rPr lang="en-US" sz="1800" b="0" i="0" u="none" strike="noStrike">
                <a:solidFill>
                  <a:srgbClr val="191918"/>
                </a:solidFill>
                <a:effectLst/>
                <a:latin typeface="Arial" panose="020B0604020202020204" pitchFamily="34" charset="0"/>
              </a:rPr>
              <a:t> information. The parent searches for a school by entering a state, city, and/or school name. After selecting "Search," they select the correct school(s) from the search results. Parents can send the student’s FAFSA information to a maximum of 20 schools. The parent is required to add at least one college or career school. </a:t>
            </a:r>
            <a:endParaRPr lang="en-US" sz="1500"/>
          </a:p>
        </p:txBody>
      </p:sp>
      <p:pic>
        <p:nvPicPr>
          <p:cNvPr id="7" name="Picture 6" descr="Screenshot continuation of the “Select Colleges and Career Schools” section. The parent is instructed to enter the state, city, and name of a school in the text boxes and then select the “Search” button.">
            <a:extLst>
              <a:ext uri="{FF2B5EF4-FFF2-40B4-BE49-F238E27FC236}">
                <a16:creationId xmlns:a16="http://schemas.microsoft.com/office/drawing/2014/main" id="{3A22B2FA-93C8-828D-8499-0246F4623F59}"/>
              </a:ext>
            </a:extLst>
          </p:cNvPr>
          <p:cNvPicPr>
            <a:picLocks noChangeAspect="1"/>
          </p:cNvPicPr>
          <p:nvPr/>
        </p:nvPicPr>
        <p:blipFill>
          <a:blip r:embed="rId3"/>
          <a:stretch>
            <a:fillRect/>
          </a:stretch>
        </p:blipFill>
        <p:spPr>
          <a:xfrm>
            <a:off x="1690031" y="3180866"/>
            <a:ext cx="4067679" cy="3455171"/>
          </a:xfrm>
          <a:prstGeom prst="rect">
            <a:avLst/>
          </a:prstGeom>
          <a:ln>
            <a:solidFill>
              <a:schemeClr val="tx1"/>
            </a:solidFill>
          </a:ln>
        </p:spPr>
      </p:pic>
      <p:pic>
        <p:nvPicPr>
          <p:cNvPr id="10" name="Picture 9" descr="Screenshot continuation of the “Select Colleges and Career Schools” section. Five schools are displayed, the results of using the search function. Beside each school, there is a “Select” button for the parent to select the correct school(s). The parent is required to add at least one college or career school. ">
            <a:extLst>
              <a:ext uri="{FF2B5EF4-FFF2-40B4-BE49-F238E27FC236}">
                <a16:creationId xmlns:a16="http://schemas.microsoft.com/office/drawing/2014/main" id="{19AF6CEA-99E0-EFC4-5DDF-6894F83357DA}"/>
              </a:ext>
            </a:extLst>
          </p:cNvPr>
          <p:cNvPicPr>
            <a:picLocks noChangeAspect="1"/>
          </p:cNvPicPr>
          <p:nvPr/>
        </p:nvPicPr>
        <p:blipFill>
          <a:blip r:embed="rId4"/>
          <a:stretch>
            <a:fillRect/>
          </a:stretch>
        </p:blipFill>
        <p:spPr>
          <a:xfrm>
            <a:off x="6096000" y="3180865"/>
            <a:ext cx="4021206" cy="345517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134</a:t>
            </a:fld>
            <a:endParaRPr lang="en-US"/>
          </a:p>
        </p:txBody>
      </p:sp>
    </p:spTree>
    <p:extLst>
      <p:ext uri="{BB962C8B-B14F-4D97-AF65-F5344CB8AC3E}">
        <p14:creationId xmlns:p14="http://schemas.microsoft.com/office/powerpoint/2010/main" val="185259452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p:nvPr>
        </p:nvSpPr>
        <p:spPr>
          <a:xfrm>
            <a:off x="667403"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 Selected Colleges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BB246EC-F0C2-CF52-C156-BAB5FED656AE}"/>
              </a:ext>
            </a:extLst>
          </p:cNvPr>
          <p:cNvSpPr txBox="1"/>
          <p:nvPr/>
        </p:nvSpPr>
        <p:spPr>
          <a:xfrm>
            <a:off x="682752" y="1717236"/>
            <a:ext cx="1108749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1800" b="0" i="0" u="none" strike="noStrike">
                <a:solidFill>
                  <a:srgbClr val="191918"/>
                </a:solidFill>
                <a:effectLst/>
                <a:latin typeface="Arial" panose="020B0604020202020204" pitchFamily="34" charset="0"/>
              </a:rPr>
              <a:t>The parent can view which colleges, career schools, and/or trade schools they have selected for the student. If the parent has not selected 20 schools, they have the option to search and select more schools. When the parent selects "Continue," they will have completed entering the required student information for the student section and can proceed to the review </a:t>
            </a:r>
            <a:r>
              <a:rPr lang="en-US">
                <a:solidFill>
                  <a:srgbClr val="191918"/>
                </a:solidFill>
                <a:latin typeface="Arial" panose="020B0604020202020204" pitchFamily="34" charset="0"/>
              </a:rPr>
              <a:t>page.</a:t>
            </a:r>
            <a:endParaRPr lang="en-US" sz="1600">
              <a:highlight>
                <a:srgbClr val="FFFF00"/>
              </a:highlight>
              <a:latin typeface="Arial"/>
            </a:endParaRPr>
          </a:p>
        </p:txBody>
      </p:sp>
      <p:pic>
        <p:nvPicPr>
          <p:cNvPr id="10" name="Picture 9" descr="Screenshot continuation of the “Select Colleges and Career Schools” section. A list of the schools entered by the parent is displayed. A notification informs the parent how many schools out of the maximum of twenty are currently selected.">
            <a:extLst>
              <a:ext uri="{FF2B5EF4-FFF2-40B4-BE49-F238E27FC236}">
                <a16:creationId xmlns:a16="http://schemas.microsoft.com/office/drawing/2014/main" id="{DCC83FAC-06FC-1223-C212-C027604CA027}"/>
              </a:ext>
            </a:extLst>
          </p:cNvPr>
          <p:cNvPicPr>
            <a:picLocks noChangeAspect="1"/>
          </p:cNvPicPr>
          <p:nvPr/>
        </p:nvPicPr>
        <p:blipFill>
          <a:blip r:embed="rId3"/>
          <a:stretch>
            <a:fillRect/>
          </a:stretch>
        </p:blipFill>
        <p:spPr>
          <a:xfrm>
            <a:off x="836874" y="2999785"/>
            <a:ext cx="5493583" cy="2975397"/>
          </a:xfrm>
          <a:prstGeom prst="rect">
            <a:avLst/>
          </a:prstGeom>
          <a:ln>
            <a:solidFill>
              <a:schemeClr val="tx1"/>
            </a:solidFill>
          </a:ln>
        </p:spPr>
      </p:pic>
      <p:pic>
        <p:nvPicPr>
          <p:cNvPr id="12" name="Picture 11" descr="Screenshot continuation of the “Select Colleges and Career Schools” section. The parent can select “Remove” or “View Info” hyperlinks for each school. Below the final school listed, the parent can select “Search More Schools” to add more schools. After verifying the school(s), the parent can select “Continue.”">
            <a:extLst>
              <a:ext uri="{FF2B5EF4-FFF2-40B4-BE49-F238E27FC236}">
                <a16:creationId xmlns:a16="http://schemas.microsoft.com/office/drawing/2014/main" id="{9C21F72D-0417-1905-8D12-0DF30AD6F7B3}"/>
              </a:ext>
            </a:extLst>
          </p:cNvPr>
          <p:cNvPicPr>
            <a:picLocks noChangeAspect="1"/>
          </p:cNvPicPr>
          <p:nvPr/>
        </p:nvPicPr>
        <p:blipFill>
          <a:blip r:embed="rId4"/>
          <a:stretch>
            <a:fillRect/>
          </a:stretch>
        </p:blipFill>
        <p:spPr>
          <a:xfrm>
            <a:off x="6470283" y="2999784"/>
            <a:ext cx="4884843" cy="297539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135</a:t>
            </a:fld>
            <a:endParaRPr lang="en-US"/>
          </a:p>
        </p:txBody>
      </p:sp>
    </p:spTree>
    <p:extLst>
      <p:ext uri="{BB962C8B-B14F-4D97-AF65-F5344CB8AC3E}">
        <p14:creationId xmlns:p14="http://schemas.microsoft.com/office/powerpoint/2010/main" val="321455788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8709"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Review Page </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58EE76FC-9E2E-9900-5D34-28D9EB9CFA5E}"/>
              </a:ext>
            </a:extLst>
          </p:cNvPr>
          <p:cNvSpPr txBox="1"/>
          <p:nvPr/>
        </p:nvSpPr>
        <p:spPr>
          <a:xfrm>
            <a:off x="693093" y="1726647"/>
            <a:ext cx="4671388" cy="4195957"/>
          </a:xfrm>
          <a:prstGeom prst="rect">
            <a:avLst/>
          </a:prstGeom>
          <a:noFill/>
        </p:spPr>
        <p:txBody>
          <a:bodyPr wrap="square" rtlCol="0">
            <a:spAutoFit/>
          </a:bodyPr>
          <a:lstStyle/>
          <a:p>
            <a:pPr>
              <a:lnSpc>
                <a:spcPct val="150000"/>
              </a:lnSpc>
            </a:pPr>
            <a:r>
              <a:rPr lang="en-US" sz="1800" b="0" i="0" u="none" strike="noStrike">
                <a:solidFill>
                  <a:srgbClr val="191918"/>
                </a:solidFill>
                <a:effectLst/>
                <a:latin typeface="Arial" panose="020B0604020202020204" pitchFamily="34" charset="0"/>
              </a:rPr>
              <a:t>The review page displays the responses that the parent has provided in the FAFSA</a:t>
            </a:r>
            <a:r>
              <a:rPr lang="en-US" sz="1800" b="0" i="0" u="none" strike="noStrike" baseline="30000">
                <a:solidFill>
                  <a:srgbClr val="191918"/>
                </a:solidFill>
                <a:effectLst/>
                <a:latin typeface="Arial" panose="020B0604020202020204" pitchFamily="34" charset="0"/>
              </a:rPr>
              <a:t>®</a:t>
            </a:r>
            <a:r>
              <a:rPr lang="en-US" sz="1800" b="0" i="0" u="none" strike="noStrike">
                <a:solidFill>
                  <a:srgbClr val="191918"/>
                </a:solidFill>
                <a:effectLst/>
                <a:latin typeface="Arial" panose="020B0604020202020204" pitchFamily="34" charset="0"/>
              </a:rPr>
              <a:t> form on behalf of the student. The parent can view all the responses by selecting "Expand All" or expanding each section individually. To edit a response, the parent can select the question’s hyperlink and will be taken to the corresponding page. The parent cannot provide a signature for the student. </a:t>
            </a:r>
            <a:endParaRPr lang="en-US" sz="1600"/>
          </a:p>
        </p:txBody>
      </p:sp>
      <p:pic>
        <p:nvPicPr>
          <p:cNvPr id="8" name="Picture 7" descr="Screenshot of the review page. Each of the previous student sections are listed, which the parent can expand and collapse to review and verify the information they’ve provided.">
            <a:extLst>
              <a:ext uri="{FF2B5EF4-FFF2-40B4-BE49-F238E27FC236}">
                <a16:creationId xmlns:a16="http://schemas.microsoft.com/office/drawing/2014/main" id="{856FAD4D-9165-91BE-EC87-441321BBA54E}"/>
              </a:ext>
            </a:extLst>
          </p:cNvPr>
          <p:cNvPicPr>
            <a:picLocks noChangeAspect="1"/>
          </p:cNvPicPr>
          <p:nvPr/>
        </p:nvPicPr>
        <p:blipFill>
          <a:blip r:embed="rId3"/>
          <a:stretch>
            <a:fillRect/>
          </a:stretch>
        </p:blipFill>
        <p:spPr>
          <a:xfrm>
            <a:off x="6096000" y="1575101"/>
            <a:ext cx="4904137" cy="434750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136</a:t>
            </a:fld>
            <a:endParaRPr lang="en-US"/>
          </a:p>
        </p:txBody>
      </p:sp>
    </p:spTree>
    <p:extLst>
      <p:ext uri="{BB962C8B-B14F-4D97-AF65-F5344CB8AC3E}">
        <p14:creationId xmlns:p14="http://schemas.microsoft.com/office/powerpoint/2010/main" val="173304947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8B8D9-3C14-C29B-5116-EE0DBC45D263}"/>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2DAD35BB-8168-9596-0CA6-6A8F81CAE4B0}"/>
              </a:ext>
            </a:extLst>
          </p:cNvPr>
          <p:cNvSpPr txBox="1">
            <a:spLocks noGrp="1"/>
          </p:cNvSpPr>
          <p:nvPr>
            <p:ph type="title" idx="4294967295"/>
          </p:nvPr>
        </p:nvSpPr>
        <p:spPr>
          <a:xfrm>
            <a:off x="668709"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Review Page (Continued)</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AF0357A8-15DB-A580-CC2D-0317B9D8DD23}"/>
              </a:ext>
            </a:extLst>
          </p:cNvPr>
          <p:cNvSpPr txBox="1"/>
          <p:nvPr/>
        </p:nvSpPr>
        <p:spPr>
          <a:xfrm>
            <a:off x="693093" y="1726647"/>
            <a:ext cx="4671388" cy="3780458"/>
          </a:xfrm>
          <a:prstGeom prst="rect">
            <a:avLst/>
          </a:prstGeom>
          <a:noFill/>
        </p:spPr>
        <p:txBody>
          <a:bodyPr wrap="square" rtlCol="0">
            <a:spAutoFit/>
          </a:bodyPr>
          <a:lstStyle/>
          <a:p>
            <a:pPr>
              <a:lnSpc>
                <a:spcPct val="150000"/>
              </a:lnSpc>
            </a:pPr>
            <a:r>
              <a:rPr lang="en-US" sz="1800" b="0" i="0" u="none" strike="noStrike">
                <a:solidFill>
                  <a:srgbClr val="191918"/>
                </a:solidFill>
                <a:effectLst/>
                <a:latin typeface="Arial" panose="020B0604020202020204" pitchFamily="34" charset="0"/>
              </a:rPr>
              <a:t>This is a continuation of the review page displays the responses that the parent has provided in the FAFSA</a:t>
            </a:r>
            <a:r>
              <a:rPr lang="en-US" sz="1800" b="0" i="0" u="none" strike="noStrike" baseline="30000">
                <a:solidFill>
                  <a:srgbClr val="191918"/>
                </a:solidFill>
                <a:effectLst/>
                <a:latin typeface="Arial" panose="020B0604020202020204" pitchFamily="34" charset="0"/>
              </a:rPr>
              <a:t>®</a:t>
            </a:r>
            <a:r>
              <a:rPr lang="en-US" sz="1800" b="0" i="0" u="none" strike="noStrike">
                <a:solidFill>
                  <a:srgbClr val="191918"/>
                </a:solidFill>
                <a:effectLst/>
                <a:latin typeface="Arial" panose="020B0604020202020204" pitchFamily="34" charset="0"/>
              </a:rPr>
              <a:t> form in the parent sections. The parent can view all the responses by selecting "Expand All" or expanding each section individually. To edit a response, the parent can select the question’s hyperlink and will be taken to the corresponding page.</a:t>
            </a:r>
            <a:endParaRPr lang="en-US" sz="1600"/>
          </a:p>
        </p:txBody>
      </p:sp>
      <p:pic>
        <p:nvPicPr>
          <p:cNvPr id="8" name="Picture 7" descr="Screenshot of the parent review page. Each of the three previous sections are listed, which the parent can expand and collapse to review and verify their information.">
            <a:extLst>
              <a:ext uri="{FF2B5EF4-FFF2-40B4-BE49-F238E27FC236}">
                <a16:creationId xmlns:a16="http://schemas.microsoft.com/office/drawing/2014/main" id="{F0D0125C-901E-23A7-ACBB-5C81879B83BA}"/>
              </a:ext>
            </a:extLst>
          </p:cNvPr>
          <p:cNvPicPr>
            <a:picLocks noChangeAspect="1"/>
          </p:cNvPicPr>
          <p:nvPr/>
        </p:nvPicPr>
        <p:blipFill>
          <a:blip r:embed="rId3"/>
          <a:stretch>
            <a:fillRect/>
          </a:stretch>
        </p:blipFill>
        <p:spPr>
          <a:xfrm>
            <a:off x="5822170" y="1976105"/>
            <a:ext cx="5676737" cy="2905789"/>
          </a:xfrm>
          <a:prstGeom prst="rect">
            <a:avLst/>
          </a:prstGeom>
          <a:ln>
            <a:solidFill>
              <a:schemeClr val="tx1"/>
            </a:solidFill>
          </a:ln>
        </p:spPr>
      </p:pic>
      <p:sp>
        <p:nvSpPr>
          <p:cNvPr id="5" name="Slide Number Placeholder 4">
            <a:extLst>
              <a:ext uri="{FF2B5EF4-FFF2-40B4-BE49-F238E27FC236}">
                <a16:creationId xmlns:a16="http://schemas.microsoft.com/office/drawing/2014/main" id="{172DFD97-1C56-8494-F7EB-521DADA3A18F}"/>
              </a:ex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137</a:t>
            </a:fld>
            <a:endParaRPr lang="en-US"/>
          </a:p>
        </p:txBody>
      </p:sp>
    </p:spTree>
    <p:extLst>
      <p:ext uri="{BB962C8B-B14F-4D97-AF65-F5344CB8AC3E}">
        <p14:creationId xmlns:p14="http://schemas.microsoft.com/office/powerpoint/2010/main" val="192716559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27B62-37CD-10FA-F790-E64B8554E03E}"/>
              </a:ext>
            </a:extLst>
          </p:cNvPr>
          <p:cNvSpPr>
            <a:spLocks noGrp="1"/>
          </p:cNvSpPr>
          <p:nvPr>
            <p:ph type="title"/>
          </p:nvPr>
        </p:nvSpPr>
        <p:spPr>
          <a:xfrm>
            <a:off x="778101" y="537764"/>
            <a:ext cx="10130904" cy="798177"/>
          </a:xfrm>
        </p:spPr>
        <p:txBody>
          <a:bodyPr/>
          <a:lstStyle/>
          <a:p>
            <a:r>
              <a:rPr lang="en-US" sz="3600" cap="none" dirty="0"/>
              <a:t>Parent Receives Student Missing Consent Message</a:t>
            </a:r>
          </a:p>
        </p:txBody>
      </p:sp>
      <p:sp>
        <p:nvSpPr>
          <p:cNvPr id="6" name="TextBox 5">
            <a:extLst>
              <a:ext uri="{FF2B5EF4-FFF2-40B4-BE49-F238E27FC236}">
                <a16:creationId xmlns:a16="http://schemas.microsoft.com/office/drawing/2014/main" id="{98B08084-3407-668C-5C2C-A1382127A4B5}"/>
              </a:ext>
            </a:extLst>
          </p:cNvPr>
          <p:cNvSpPr txBox="1"/>
          <p:nvPr/>
        </p:nvSpPr>
        <p:spPr>
          <a:xfrm>
            <a:off x="682752" y="1528469"/>
            <a:ext cx="4584192" cy="33650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rgbClr val="191918"/>
                </a:solidFill>
                <a:latin typeface="Arial"/>
                <a:cs typeface="Arial"/>
              </a:rPr>
              <a:t>The parent is presented the missing student consent and approval message after hitting the </a:t>
            </a:r>
            <a:r>
              <a:rPr lang="en-US" sz="1800" b="0" i="0" u="none" strike="noStrike">
                <a:solidFill>
                  <a:srgbClr val="191918"/>
                </a:solidFill>
                <a:effectLst/>
                <a:latin typeface="Arial" panose="020B0604020202020204" pitchFamily="34" charset="0"/>
              </a:rPr>
              <a:t>"</a:t>
            </a:r>
            <a:r>
              <a:rPr lang="en-US">
                <a:solidFill>
                  <a:srgbClr val="191918"/>
                </a:solidFill>
                <a:latin typeface="Arial"/>
                <a:cs typeface="Arial"/>
              </a:rPr>
              <a:t>Submit</a:t>
            </a:r>
            <a:r>
              <a:rPr lang="en-US" sz="1800" b="0" i="0" u="none" strike="noStrike">
                <a:solidFill>
                  <a:srgbClr val="191918"/>
                </a:solidFill>
                <a:effectLst/>
                <a:latin typeface="Arial" panose="020B0604020202020204" pitchFamily="34" charset="0"/>
              </a:rPr>
              <a:t>"</a:t>
            </a:r>
            <a:r>
              <a:rPr lang="en-US">
                <a:solidFill>
                  <a:srgbClr val="191918"/>
                </a:solidFill>
                <a:latin typeface="Arial"/>
                <a:cs typeface="Arial"/>
              </a:rPr>
              <a:t> button on the review page. This message explains that because the student’s consent and approval and signature are missing, the student is currently ineligible for federal student aid, including grants and loans. </a:t>
            </a:r>
            <a:endParaRPr lang="en-US" sz="1600"/>
          </a:p>
        </p:txBody>
      </p:sp>
      <p:pic>
        <p:nvPicPr>
          <p:cNvPr id="5" name="Picture 4" descr="Screenshot of the parent review page. A pop up informs the parent that the student will not receive aid with missing consent and approval. The parent can submit the FAFSA form without the additional consent of other contributors, but the student will not be eligible for federal student aid, including grants and loans, without the required consent and approval. ">
            <a:extLst>
              <a:ext uri="{FF2B5EF4-FFF2-40B4-BE49-F238E27FC236}">
                <a16:creationId xmlns:a16="http://schemas.microsoft.com/office/drawing/2014/main" id="{48C633DA-879B-D135-ECEA-1DD026C44084}"/>
              </a:ext>
            </a:extLst>
          </p:cNvPr>
          <p:cNvPicPr>
            <a:picLocks noChangeAspect="1"/>
          </p:cNvPicPr>
          <p:nvPr/>
        </p:nvPicPr>
        <p:blipFill>
          <a:blip r:embed="rId2"/>
          <a:stretch>
            <a:fillRect/>
          </a:stretch>
        </p:blipFill>
        <p:spPr>
          <a:xfrm>
            <a:off x="6180922" y="1890016"/>
            <a:ext cx="4221607" cy="4411216"/>
          </a:xfrm>
          <a:prstGeom prst="rect">
            <a:avLst/>
          </a:prstGeom>
          <a:ln>
            <a:solidFill>
              <a:schemeClr val="tx1"/>
            </a:solidFill>
          </a:ln>
        </p:spPr>
      </p:pic>
      <p:sp>
        <p:nvSpPr>
          <p:cNvPr id="3" name="Slide Number Placeholder 2">
            <a:extLst>
              <a:ext uri="{FF2B5EF4-FFF2-40B4-BE49-F238E27FC236}">
                <a16:creationId xmlns:a16="http://schemas.microsoft.com/office/drawing/2014/main" id="{B0CD268A-E8D2-B41A-10E8-4D42425024B5}"/>
              </a:ext>
            </a:extLst>
          </p:cNvPr>
          <p:cNvSpPr>
            <a:spLocks noGrp="1"/>
          </p:cNvSpPr>
          <p:nvPr>
            <p:ph type="sldNum" sz="quarter" idx="4"/>
          </p:nvPr>
        </p:nvSpPr>
        <p:spPr/>
        <p:txBody>
          <a:bodyPr/>
          <a:lstStyle/>
          <a:p>
            <a:fld id="{234755BD-B4AC-9044-BCE4-27904766F8BB}" type="slidenum">
              <a:rPr lang="en-US" smtClean="0"/>
              <a:pPr/>
              <a:t>138</a:t>
            </a:fld>
            <a:endParaRPr lang="en-US"/>
          </a:p>
        </p:txBody>
      </p:sp>
    </p:spTree>
    <p:extLst>
      <p:ext uri="{BB962C8B-B14F-4D97-AF65-F5344CB8AC3E}">
        <p14:creationId xmlns:p14="http://schemas.microsoft.com/office/powerpoint/2010/main" val="249336001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7403"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Parent’s Student Section Complete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FD14C24C-5879-9D9D-8034-231E7F261124}"/>
              </a:ext>
            </a:extLst>
          </p:cNvPr>
          <p:cNvSpPr txBox="1"/>
          <p:nvPr/>
        </p:nvSpPr>
        <p:spPr>
          <a:xfrm>
            <a:off x="682752" y="1528469"/>
            <a:ext cx="4960964" cy="50270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rgbClr val="191918"/>
                </a:solidFill>
                <a:latin typeface="Arial"/>
                <a:cs typeface="Arial"/>
              </a:rPr>
              <a:t>The parent is presented the student section complete page after the parent hits </a:t>
            </a:r>
            <a:r>
              <a:rPr lang="en-US" sz="1800" b="0" i="0" u="none" strike="noStrike">
                <a:solidFill>
                  <a:srgbClr val="191918"/>
                </a:solidFill>
                <a:effectLst/>
                <a:latin typeface="Arial" panose="020B0604020202020204" pitchFamily="34" charset="0"/>
              </a:rPr>
              <a:t>"</a:t>
            </a:r>
            <a:r>
              <a:rPr lang="en-US">
                <a:solidFill>
                  <a:srgbClr val="191918"/>
                </a:solidFill>
                <a:latin typeface="Arial"/>
                <a:cs typeface="Arial"/>
              </a:rPr>
              <a:t>Submit</a:t>
            </a:r>
            <a:r>
              <a:rPr lang="en-US" sz="1800" b="0" i="0" u="none" strike="noStrike">
                <a:solidFill>
                  <a:srgbClr val="191918"/>
                </a:solidFill>
                <a:effectLst/>
                <a:latin typeface="Arial" panose="020B0604020202020204" pitchFamily="34" charset="0"/>
              </a:rPr>
              <a:t>"</a:t>
            </a:r>
            <a:r>
              <a:rPr lang="en-US">
                <a:solidFill>
                  <a:srgbClr val="191918"/>
                </a:solidFill>
                <a:latin typeface="Arial"/>
                <a:cs typeface="Arial"/>
              </a:rPr>
              <a:t> on the message. This page displays information for the parent about next steps, including tracking the student’s FAFSA</a:t>
            </a:r>
            <a:r>
              <a:rPr lang="en-US" baseline="30000">
                <a:solidFill>
                  <a:srgbClr val="191918"/>
                </a:solidFill>
                <a:latin typeface="Arial"/>
                <a:cs typeface="Arial"/>
              </a:rPr>
              <a:t>®</a:t>
            </a:r>
            <a:r>
              <a:rPr lang="en-US">
                <a:solidFill>
                  <a:srgbClr val="191918"/>
                </a:solidFill>
                <a:latin typeface="Arial"/>
                <a:cs typeface="Arial"/>
              </a:rPr>
              <a:t> form. Because the student’s consent and approval and signature are missing, the student is currently ineligible for federal student aid, including grants and loans. The student must enter their form, provide their consent and approval and signature, and submit the student section for their FAFSA form to be processed.</a:t>
            </a:r>
            <a:endParaRPr lang="en-US" sz="1600"/>
          </a:p>
        </p:txBody>
      </p:sp>
      <p:pic>
        <p:nvPicPr>
          <p:cNvPr id="8" name="Picture 7" descr="Screenshot of the student completion page, which informs the parent that they have completed the student section successfully. Information about what the parent can expect next are listed for the parent including receiving an email, the student checking their FAFSA form's status, and the student receiving communications from schools. Below that, the parent is reminded that they can track and manage the student’s FAFSA form by selecting the “View Status” button.">
            <a:extLst>
              <a:ext uri="{FF2B5EF4-FFF2-40B4-BE49-F238E27FC236}">
                <a16:creationId xmlns:a16="http://schemas.microsoft.com/office/drawing/2014/main" id="{D3FB1CCA-65F8-B211-0074-0682C88EADEA}"/>
              </a:ext>
            </a:extLst>
          </p:cNvPr>
          <p:cNvPicPr>
            <a:picLocks noChangeAspect="1"/>
          </p:cNvPicPr>
          <p:nvPr/>
        </p:nvPicPr>
        <p:blipFill>
          <a:blip r:embed="rId3"/>
          <a:stretch>
            <a:fillRect/>
          </a:stretch>
        </p:blipFill>
        <p:spPr>
          <a:xfrm>
            <a:off x="5848697" y="1528469"/>
            <a:ext cx="5487896" cy="461735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139</a:t>
            </a:fld>
            <a:endParaRPr lang="en-US"/>
          </a:p>
        </p:txBody>
      </p:sp>
    </p:spTree>
    <p:extLst>
      <p:ext uri="{BB962C8B-B14F-4D97-AF65-F5344CB8AC3E}">
        <p14:creationId xmlns:p14="http://schemas.microsoft.com/office/powerpoint/2010/main" val="195934936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89130-F705-40B4-AB4D-98B89FC71FE4}"/>
              </a:ext>
            </a:extLst>
          </p:cNvPr>
          <p:cNvSpPr>
            <a:spLocks noGrp="1"/>
          </p:cNvSpPr>
          <p:nvPr>
            <p:ph type="title"/>
          </p:nvPr>
        </p:nvSpPr>
        <p:spPr>
          <a:xfrm>
            <a:off x="912569" y="2037653"/>
            <a:ext cx="11624871" cy="2057397"/>
          </a:xfrm>
        </p:spPr>
        <p:txBody>
          <a:bodyPr/>
          <a:lstStyle/>
          <a:p>
            <a:r>
              <a:rPr lang="en-US" sz="4800" cap="none">
                <a:latin typeface="Oswald"/>
                <a:ea typeface="Noto Serif"/>
                <a:cs typeface="Noto Serif"/>
              </a:rPr>
              <a:t>Independent Student Invites </a:t>
            </a:r>
            <a:br>
              <a:rPr lang="en-US" sz="4800" cap="none">
                <a:latin typeface="Oswald"/>
                <a:ea typeface="Noto Serif"/>
                <a:cs typeface="Noto Serif"/>
              </a:rPr>
            </a:br>
            <a:r>
              <a:rPr lang="en-US" sz="4800" cap="none">
                <a:latin typeface="Oswald"/>
                <a:ea typeface="Noto Serif"/>
                <a:cs typeface="Noto Serif"/>
              </a:rPr>
              <a:t>Student Spouse</a:t>
            </a:r>
          </a:p>
        </p:txBody>
      </p:sp>
      <p:sp>
        <p:nvSpPr>
          <p:cNvPr id="3" name="Slide Number Placeholder 2">
            <a:extLst>
              <a:ext uri="{FF2B5EF4-FFF2-40B4-BE49-F238E27FC236}">
                <a16:creationId xmlns:a16="http://schemas.microsoft.com/office/drawing/2014/main" id="{42E162C4-BB1D-6C4B-9CAC-9D1307DF34CE}"/>
              </a:ext>
              <a:ext uri="{C183D7F6-B498-43B3-948B-1728B52AA6E4}">
                <adec:decorative xmlns:adec="http://schemas.microsoft.com/office/drawing/2017/decorative" val="1"/>
              </a:ext>
            </a:extLst>
          </p:cNvPr>
          <p:cNvSpPr>
            <a:spLocks noGrp="1"/>
          </p:cNvSpPr>
          <p:nvPr>
            <p:ph type="sldNum" sz="quarter" idx="4"/>
          </p:nvPr>
        </p:nvSpPr>
        <p:spPr>
          <a:xfrm>
            <a:off x="11582401" y="6301232"/>
            <a:ext cx="444890" cy="29835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140</a:t>
            </a:fld>
            <a:endParaRPr kumimoji="0" 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1597196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971" y="537147"/>
            <a:ext cx="11582400" cy="917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FAFSA</a:t>
            </a:r>
            <a:r>
              <a:rPr lang="en-US" altLang="en-US" sz="3600" b="1" cap="none" spc="0" baseline="30000">
                <a:latin typeface="+mn-lt"/>
              </a:rPr>
              <a:t>®</a:t>
            </a:r>
            <a:r>
              <a:rPr lang="en-US" altLang="en-US" sz="3600" cap="none" spc="0">
                <a:latin typeface="Oswald"/>
              </a:rPr>
              <a:t> Form Landing Page</a:t>
            </a:r>
            <a:endParaRPr lang="en-US" altLang="en-US" sz="3600" b="1" i="0" u="none" strike="noStrike" kern="1200" cap="none" spc="0" normalizeH="0" baseline="0" noProof="0">
              <a:ln>
                <a:noFill/>
              </a:ln>
              <a:effectLst/>
              <a:uLnTx/>
              <a:uFillTx/>
              <a:latin typeface="Oswald"/>
            </a:endParaRPr>
          </a:p>
        </p:txBody>
      </p:sp>
      <p:sp>
        <p:nvSpPr>
          <p:cNvPr id="7" name="TextBox 6">
            <a:extLst>
              <a:ext uri="{FF2B5EF4-FFF2-40B4-BE49-F238E27FC236}">
                <a16:creationId xmlns:a16="http://schemas.microsoft.com/office/drawing/2014/main" id="{261499C9-8515-7FA6-14D3-98341A124078}"/>
              </a:ext>
            </a:extLst>
          </p:cNvPr>
          <p:cNvSpPr txBox="1"/>
          <p:nvPr/>
        </p:nvSpPr>
        <p:spPr>
          <a:xfrm>
            <a:off x="693547" y="1734296"/>
            <a:ext cx="4488053" cy="29495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This is the main </a:t>
            </a:r>
            <a:r>
              <a:rPr kumimoji="0" lang="en-US" altLang="en-US" sz="1800" b="0" i="0" u="none" strike="noStrike" kern="1200" cap="none" spc="0" normalizeH="0" baseline="0" noProof="0">
                <a:ln>
                  <a:noFill/>
                </a:ln>
                <a:solidFill>
                  <a:srgbClr val="191918"/>
                </a:solidFill>
                <a:effectLst/>
                <a:uLnTx/>
                <a:uFillTx/>
                <a:latin typeface="Arial" panose="020B0604020202020204"/>
                <a:ea typeface="+mn-ea"/>
                <a:cs typeface="+mn-cs"/>
              </a:rPr>
              <a:t>FAFSA</a:t>
            </a:r>
            <a:r>
              <a:rPr kumimoji="0" lang="en-US" alt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altLang="en-US" sz="1800" b="0" i="0" u="none" strike="noStrike" kern="1200" cap="none" spc="0" normalizeH="0" baseline="0" noProof="0">
                <a:ln>
                  <a:noFill/>
                </a:ln>
                <a:solidFill>
                  <a:srgbClr val="191918"/>
                </a:solidFill>
                <a:effectLst/>
                <a:uLnTx/>
                <a:uFillTx/>
                <a:latin typeface="Arial" panose="020B0604020202020204"/>
                <a:ea typeface="+mn-ea"/>
                <a:cs typeface="+mn-cs"/>
              </a:rPr>
              <a:t> form landing page. On this page, students are </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directed to "Start New Form" or </a:t>
            </a:r>
            <a:r>
              <a:rPr lang="en-US" sz="1800" b="0" i="0" u="none" strike="noStrike">
                <a:solidFill>
                  <a:srgbClr val="191918"/>
                </a:solidFill>
                <a:effectLst/>
                <a:latin typeface="Arial" panose="020B0604020202020204" pitchFamily="34" charset="0"/>
              </a:rPr>
              <a:t>"</a:t>
            </a:r>
            <a:r>
              <a:rPr lang="en-US">
                <a:solidFill>
                  <a:srgbClr val="191918"/>
                </a:solidFill>
                <a:latin typeface="Arial" panose="020B0604020202020204"/>
              </a:rPr>
              <a:t>Edit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Existing Forms." For this section of the presentation, the student is beginning a new application.</a:t>
            </a:r>
            <a:endParaRPr kumimoji="0" lang="en-US" altLang="en-US" sz="1800" b="0" i="0" u="none" strike="noStrike" kern="1200" cap="none" spc="0" normalizeH="0" baseline="0" noProof="0">
              <a:ln>
                <a:noFill/>
              </a:ln>
              <a:solidFill>
                <a:srgbClr val="191918"/>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2" name="Picture 1" descr="Screenshot of the FAFSA landing page. Buttons display the option to “Start New Form” or “Edit Existing Forms.”">
            <a:extLst>
              <a:ext uri="{FF2B5EF4-FFF2-40B4-BE49-F238E27FC236}">
                <a16:creationId xmlns:a16="http://schemas.microsoft.com/office/drawing/2014/main" id="{2ECF555A-E646-A006-B4A4-8DED2DB70F3B}"/>
              </a:ext>
            </a:extLst>
          </p:cNvPr>
          <p:cNvPicPr>
            <a:picLocks noChangeAspect="1"/>
          </p:cNvPicPr>
          <p:nvPr/>
        </p:nvPicPr>
        <p:blipFill>
          <a:blip r:embed="rId3"/>
          <a:stretch>
            <a:fillRect/>
          </a:stretch>
        </p:blipFill>
        <p:spPr>
          <a:xfrm>
            <a:off x="5730344" y="1457232"/>
            <a:ext cx="4489823" cy="457369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141</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8559265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Log In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19E5636-1365-C473-AD26-5BACC65DA984}"/>
              </a:ext>
            </a:extLst>
          </p:cNvPr>
          <p:cNvSpPr txBox="1"/>
          <p:nvPr/>
        </p:nvSpPr>
        <p:spPr>
          <a:xfrm>
            <a:off x="659941" y="1732942"/>
            <a:ext cx="4608745" cy="378045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If the student selects "Start New Form" from the FAFSA</a:t>
            </a:r>
            <a:r>
              <a:rPr kumimoji="0" lang="en-US" alt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landing page and they are not logged in to StudentAid.gov, they are taken to the "Log In" page </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to enter their credentials</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To access the FAFSA form, all students are required to have an FSA ID (account username and password). If the student doesn't have an FSA ID, they can select "Create an Account."</a:t>
            </a:r>
          </a:p>
        </p:txBody>
      </p:sp>
      <p:pic>
        <p:nvPicPr>
          <p:cNvPr id="6" name="Picture 5" descr="Screenshot of the Log In page. Textboxes ask the student to enter their FSA ID username, email, or phone number and their password. There is a button to “Log In,” or the student can select one of four text hyperlinks: “Create an Account,” “Forgot My Username,” “Forgot My Password,” or “Help Me Log In to My Account.”">
            <a:extLst>
              <a:ext uri="{FF2B5EF4-FFF2-40B4-BE49-F238E27FC236}">
                <a16:creationId xmlns:a16="http://schemas.microsoft.com/office/drawing/2014/main" id="{51347FD1-D76A-9A91-2831-8D8625ED29CE}"/>
              </a:ext>
            </a:extLst>
          </p:cNvPr>
          <p:cNvPicPr>
            <a:picLocks noChangeAspect="1"/>
          </p:cNvPicPr>
          <p:nvPr/>
        </p:nvPicPr>
        <p:blipFill>
          <a:blip r:embed="rId3"/>
          <a:stretch>
            <a:fillRect/>
          </a:stretch>
        </p:blipFill>
        <p:spPr>
          <a:xfrm>
            <a:off x="5693663" y="1714500"/>
            <a:ext cx="5705091" cy="4445458"/>
          </a:xfrm>
          <a:prstGeom prst="rect">
            <a:avLst/>
          </a:prstGeom>
          <a:ln w="12700">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992220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Roles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80F90508-AE01-E6B9-DEA3-662841EEEC18}"/>
              </a:ext>
            </a:extLst>
          </p:cNvPr>
          <p:cNvSpPr txBox="1"/>
          <p:nvPr/>
        </p:nvSpPr>
        <p:spPr>
          <a:xfrm>
            <a:off x="693093" y="1725970"/>
            <a:ext cx="4098363" cy="128746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mn-cs"/>
              </a:rPr>
              <a:t>After logging in, the student selects the applicable role to fill out the</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form: "Student."</a:t>
            </a:r>
            <a:endParaRPr kumimoji="0" lang="en-US" sz="12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of the welcome to the FAFSA form section, which instructs the student to select the role for completing the form: “Student” or “Parent.”">
            <a:extLst>
              <a:ext uri="{FF2B5EF4-FFF2-40B4-BE49-F238E27FC236}">
                <a16:creationId xmlns:a16="http://schemas.microsoft.com/office/drawing/2014/main" id="{7E177724-7026-A5A3-044A-41DC4D4DD345}"/>
              </a:ext>
            </a:extLst>
          </p:cNvPr>
          <p:cNvPicPr>
            <a:picLocks noChangeAspect="1"/>
          </p:cNvPicPr>
          <p:nvPr/>
        </p:nvPicPr>
        <p:blipFill>
          <a:blip r:embed="rId3"/>
          <a:stretch>
            <a:fillRect/>
          </a:stretch>
        </p:blipFill>
        <p:spPr>
          <a:xfrm>
            <a:off x="4791456" y="1690158"/>
            <a:ext cx="6790033" cy="351462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9962651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a:ln>
                  <a:noFill/>
                </a:ln>
                <a:solidFill>
                  <a:schemeClr val="tx1"/>
                </a:solidFill>
                <a:effectLst/>
                <a:uLnTx/>
                <a:uFillTx/>
                <a:latin typeface="Oswald"/>
                <a:ea typeface="+mn-ea"/>
                <a:cs typeface="+mn-cs"/>
              </a:rPr>
              <a:t>Married Student Onboarding (1 of 4)</a:t>
            </a:r>
          </a:p>
        </p:txBody>
      </p:sp>
      <p:sp>
        <p:nvSpPr>
          <p:cNvPr id="7" name="TextBox 6">
            <a:extLst>
              <a:ext uri="{FF2B5EF4-FFF2-40B4-BE49-F238E27FC236}">
                <a16:creationId xmlns:a16="http://schemas.microsoft.com/office/drawing/2014/main" id="{82981A2A-2D4B-358A-931D-7A20B79BE81D}"/>
              </a:ext>
            </a:extLst>
          </p:cNvPr>
          <p:cNvSpPr txBox="1"/>
          <p:nvPr/>
        </p:nvSpPr>
        <p:spPr>
          <a:xfrm>
            <a:off x="688517" y="1714500"/>
            <a:ext cx="4326396" cy="253396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When the student starts the </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2025–26</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form for the first time, they are taken through the FAFSA onboarding process. The first onboarding page provides an introduction of the FAFSA form and an accompanying video. </a:t>
            </a:r>
          </a:p>
        </p:txBody>
      </p:sp>
      <p:pic>
        <p:nvPicPr>
          <p:cNvPr id="6" name="Picture 5" descr="Screenshot of the first page of the “Understanding the FAFSA Form” section. A video provides the student with an overview of the form and why it's important.">
            <a:extLst>
              <a:ext uri="{FF2B5EF4-FFF2-40B4-BE49-F238E27FC236}">
                <a16:creationId xmlns:a16="http://schemas.microsoft.com/office/drawing/2014/main" id="{71531453-BAA7-9527-6B62-D0A4A0384C7F}"/>
              </a:ext>
            </a:extLst>
          </p:cNvPr>
          <p:cNvPicPr>
            <a:picLocks noChangeAspect="1"/>
          </p:cNvPicPr>
          <p:nvPr/>
        </p:nvPicPr>
        <p:blipFill>
          <a:blip r:embed="rId3"/>
          <a:stretch>
            <a:fillRect/>
          </a:stretch>
        </p:blipFill>
        <p:spPr>
          <a:xfrm>
            <a:off x="5449178" y="1474300"/>
            <a:ext cx="5265876" cy="390939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3105012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a:ln>
                  <a:noFill/>
                </a:ln>
                <a:solidFill>
                  <a:schemeClr val="tx1"/>
                </a:solidFill>
                <a:effectLst/>
                <a:uLnTx/>
                <a:uFillTx/>
                <a:latin typeface="Oswald"/>
                <a:ea typeface="+mn-ea"/>
                <a:cs typeface="+mn-cs"/>
              </a:rPr>
              <a:t>Married Student Onboarding (2 of 4)</a:t>
            </a:r>
          </a:p>
        </p:txBody>
      </p:sp>
      <p:sp>
        <p:nvSpPr>
          <p:cNvPr id="4" name="TextBox 3">
            <a:extLst>
              <a:ext uri="{FF2B5EF4-FFF2-40B4-BE49-F238E27FC236}">
                <a16:creationId xmlns:a16="http://schemas.microsoft.com/office/drawing/2014/main" id="{8E9E97D3-F27D-7CFC-0549-42128755775C}"/>
              </a:ext>
            </a:extLst>
          </p:cNvPr>
          <p:cNvSpPr txBox="1"/>
          <p:nvPr/>
        </p:nvSpPr>
        <p:spPr>
          <a:xfrm>
            <a:off x="693092" y="1734296"/>
            <a:ext cx="5299041" cy="5027017"/>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second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onboarding page provides information about contributors that may be required to participate in the student’s FAFSA form, including an accompanying video that explains contributors, and information on how the student will invite them. Documents that may be needed to fill out the form are also included on this page within a drop-down menu and may include tax returns; record of child support received; current balances of cash, savings, and checking accounts; and net worth of investments, businesses, and farms. </a:t>
            </a:r>
          </a:p>
        </p:txBody>
      </p:sp>
      <p:pic>
        <p:nvPicPr>
          <p:cNvPr id="8" name="Picture 7" descr="Screenshot of the second page of the “Understanding the FAFSA Form” section, which explains the expectations of the contributor role when completing the form and includes a video that the student can watch about &quot;Who is a contributor on the 2024–25 FAFSA form?&quot; The student is informed that the answers they provide will determine if any contributors are identified and that these contributors will need to complete their own sections of the form. Information is also provided on how the student will invite their contributor to complete the required sections of the FAFSA form and that the student will need to provide the contributor’s name, date of birth, Social Security number, and email address. Below that, there’s a list of the documents the student may need to complete the form within a drop down menu, including their tax returns; record of child support received; current balances of cash, savings, and checking accounts; and net worth of investments, businesses, and farms.">
            <a:extLst>
              <a:ext uri="{FF2B5EF4-FFF2-40B4-BE49-F238E27FC236}">
                <a16:creationId xmlns:a16="http://schemas.microsoft.com/office/drawing/2014/main" id="{985EF6EC-B3DC-2083-53A0-50094F23A283}"/>
              </a:ext>
            </a:extLst>
          </p:cNvPr>
          <p:cNvPicPr>
            <a:picLocks noChangeAspect="1"/>
          </p:cNvPicPr>
          <p:nvPr/>
        </p:nvPicPr>
        <p:blipFill>
          <a:blip r:embed="rId3"/>
          <a:stretch>
            <a:fillRect/>
          </a:stretch>
        </p:blipFill>
        <p:spPr>
          <a:xfrm>
            <a:off x="6138617" y="1734296"/>
            <a:ext cx="5159187" cy="435139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9735960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a:ln>
                  <a:noFill/>
                </a:ln>
                <a:solidFill>
                  <a:schemeClr val="tx1"/>
                </a:solidFill>
                <a:effectLst/>
                <a:uLnTx/>
                <a:uFillTx/>
                <a:latin typeface="Oswald"/>
                <a:ea typeface="+mn-ea"/>
                <a:cs typeface="+mn-cs"/>
              </a:rPr>
              <a:t>Married Student Onboarding (3 of 4)</a:t>
            </a:r>
          </a:p>
        </p:txBody>
      </p:sp>
      <p:sp>
        <p:nvSpPr>
          <p:cNvPr id="4" name="TextBox 3">
            <a:extLst>
              <a:ext uri="{FF2B5EF4-FFF2-40B4-BE49-F238E27FC236}">
                <a16:creationId xmlns:a16="http://schemas.microsoft.com/office/drawing/2014/main" id="{AF20DE52-7BC0-2292-42EE-931186725B7D}"/>
              </a:ext>
            </a:extLst>
          </p:cNvPr>
          <p:cNvSpPr txBox="1"/>
          <p:nvPr/>
        </p:nvSpPr>
        <p:spPr>
          <a:xfrm>
            <a:off x="693094" y="1714500"/>
            <a:ext cx="4063964" cy="3780522"/>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third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onboarding page provides information about what the student can expect when completing their FAFSA form. This includes information about consent and approval, an estimated time to complete the form, and that they can save the form and return later if needed, with an accompanying video.</a:t>
            </a:r>
          </a:p>
        </p:txBody>
      </p:sp>
      <p:pic>
        <p:nvPicPr>
          <p:cNvPr id="8" name="Picture 7" descr="Screenshot of the third page of the “Understanding the FAFSA Form” section, which reminds the student of what to expect when completing the form. This includes the estimated time of one hour and that the student will be able to save the form and return later if needed. The student is informed that every contributor must provide consent and approval for them to be eligible for federal student aid. With consent and approval, federal tax information will be transferred directly from the Internal Revenue Service into the FAFSA form. An accompanying video is available to further explain &quot;What does it mean to provide consent and approval on the 2024–25 FAFSA form?&quot;">
            <a:extLst>
              <a:ext uri="{FF2B5EF4-FFF2-40B4-BE49-F238E27FC236}">
                <a16:creationId xmlns:a16="http://schemas.microsoft.com/office/drawing/2014/main" id="{59028518-75C4-9DF0-47B5-8D0707D949E4}"/>
              </a:ext>
            </a:extLst>
          </p:cNvPr>
          <p:cNvPicPr>
            <a:picLocks noChangeAspect="1"/>
          </p:cNvPicPr>
          <p:nvPr/>
        </p:nvPicPr>
        <p:blipFill>
          <a:blip r:embed="rId3"/>
          <a:stretch>
            <a:fillRect/>
          </a:stretch>
        </p:blipFill>
        <p:spPr>
          <a:xfrm>
            <a:off x="5538014" y="1392918"/>
            <a:ext cx="5776461" cy="483911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1900879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a:ln>
                  <a:noFill/>
                </a:ln>
                <a:solidFill>
                  <a:schemeClr val="tx1"/>
                </a:solidFill>
                <a:effectLst/>
                <a:uLnTx/>
                <a:uFillTx/>
                <a:latin typeface="Oswald"/>
                <a:ea typeface="+mn-ea"/>
                <a:cs typeface="+mn-cs"/>
              </a:rPr>
              <a:t>Married Student Onboarding (4 of 4)</a:t>
            </a:r>
          </a:p>
        </p:txBody>
      </p:sp>
      <p:sp>
        <p:nvSpPr>
          <p:cNvPr id="3" name="TextBox 2">
            <a:extLst>
              <a:ext uri="{FF2B5EF4-FFF2-40B4-BE49-F238E27FC236}">
                <a16:creationId xmlns:a16="http://schemas.microsoft.com/office/drawing/2014/main" id="{B43DF878-3F09-C17E-996E-C1D4C4D7E4D7}"/>
              </a:ext>
            </a:extLst>
          </p:cNvPr>
          <p:cNvSpPr txBox="1"/>
          <p:nvPr/>
        </p:nvSpPr>
        <p:spPr>
          <a:xfrm>
            <a:off x="680900" y="1730809"/>
            <a:ext cx="4110555" cy="2949462"/>
          </a:xfrm>
          <a:prstGeom prst="rect">
            <a:avLst/>
          </a:prstGeom>
          <a:noFill/>
        </p:spPr>
        <p:txBody>
          <a:bodyPr wrap="square" rtlCol="0">
            <a:spAutoFit/>
          </a:bodyPr>
          <a:lstStyle/>
          <a:p>
            <a:pPr>
              <a:lnSpc>
                <a:spcPct val="150000"/>
              </a:lnSpc>
            </a:pPr>
            <a:r>
              <a:rPr lang="en-US"/>
              <a:t>The last FAFSA</a:t>
            </a:r>
            <a:r>
              <a:rPr lang="en-US" baseline="30000"/>
              <a:t>®</a:t>
            </a:r>
            <a:r>
              <a:rPr lang="en-US"/>
              <a:t> onboarding page provides information about what to expect once the FAFSA form is completed, submitted, and processed. On this page, the student can select "Start FAFSA Form" to begin. </a:t>
            </a:r>
          </a:p>
          <a:p>
            <a:pPr>
              <a:lnSpc>
                <a:spcPct val="150000"/>
              </a:lnSpc>
            </a:pPr>
            <a:endParaRPr lang="en-US"/>
          </a:p>
        </p:txBody>
      </p:sp>
      <p:pic>
        <p:nvPicPr>
          <p:cNvPr id="8" name="Picture 7" descr="Screenshot of the final page of the “Understanding the FAFSA Form” section, which provides an accompanying video and informs the student about what to expect after the form is completed. This includes that the student's FAFSA form will be processed in one to three days, that the student will receive their FAFSA Submission Summary and Student Aid Index which is the number used to determine aid eligibility, and that the schools will create financial aid packages. Below that, there is a button to “Start FAFSA Form.”">
            <a:extLst>
              <a:ext uri="{FF2B5EF4-FFF2-40B4-BE49-F238E27FC236}">
                <a16:creationId xmlns:a16="http://schemas.microsoft.com/office/drawing/2014/main" id="{6EF00DAD-7F1D-7568-A76B-4510874FB5C0}"/>
              </a:ext>
            </a:extLst>
          </p:cNvPr>
          <p:cNvPicPr>
            <a:picLocks noChangeAspect="1"/>
          </p:cNvPicPr>
          <p:nvPr/>
        </p:nvPicPr>
        <p:blipFill>
          <a:blip r:embed="rId3"/>
          <a:stretch>
            <a:fillRect/>
          </a:stretch>
        </p:blipFill>
        <p:spPr>
          <a:xfrm>
            <a:off x="5277606" y="1328544"/>
            <a:ext cx="5235394" cy="499153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386528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Identity Information</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9F37FE09-77B4-0A5D-AC97-B3B20F0B90EE}"/>
              </a:ext>
            </a:extLst>
          </p:cNvPr>
          <p:cNvSpPr txBox="1"/>
          <p:nvPr/>
        </p:nvSpPr>
        <p:spPr>
          <a:xfrm>
            <a:off x="674229" y="1728296"/>
            <a:ext cx="4369259" cy="253396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This is the first page within the student section. The student can verify that their personal information is correct. To update any of the personal information, the student must access their Account Settings on StudentAid.gov. </a:t>
            </a:r>
          </a:p>
        </p:txBody>
      </p:sp>
      <p:pic>
        <p:nvPicPr>
          <p:cNvPr id="8" name="Picture 7" descr="Screenshot of the “Student Identity Information” section of the FAFSA form. Student information, including name, date of birth, Social Security number, email address, and mobile phone number is displayed for the student to verify.">
            <a:extLst>
              <a:ext uri="{FF2B5EF4-FFF2-40B4-BE49-F238E27FC236}">
                <a16:creationId xmlns:a16="http://schemas.microsoft.com/office/drawing/2014/main" id="{A6C0650C-E3EB-F3F8-FD2A-EABFBF80D616}"/>
              </a:ext>
            </a:extLst>
          </p:cNvPr>
          <p:cNvPicPr>
            <a:picLocks noChangeAspect="1"/>
          </p:cNvPicPr>
          <p:nvPr/>
        </p:nvPicPr>
        <p:blipFill>
          <a:blip r:embed="rId3"/>
          <a:stretch>
            <a:fillRect/>
          </a:stretch>
        </p:blipFill>
        <p:spPr>
          <a:xfrm>
            <a:off x="5494369" y="1728296"/>
            <a:ext cx="6119390" cy="306350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1600881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3567"/>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Identity Information (Continued)</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9D091DCA-47E9-E31B-5F5D-502290A8919C}"/>
              </a:ext>
            </a:extLst>
          </p:cNvPr>
          <p:cNvSpPr txBox="1"/>
          <p:nvPr/>
        </p:nvSpPr>
        <p:spPr>
          <a:xfrm>
            <a:off x="676751" y="1726614"/>
            <a:ext cx="4417763" cy="253396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rPr>
              <a:t>This is a continuation of the first page within the student section. The student can verify their mailing address on this part of the page. To update this information, the student must access their Account Settings on StudentAid.gov. </a:t>
            </a:r>
          </a:p>
        </p:txBody>
      </p:sp>
      <p:pic>
        <p:nvPicPr>
          <p:cNvPr id="3" name="Picture 2" descr="Screenshot continuation of the “Student Identity Information” section, which includes the student's permanent mailing address to verify.">
            <a:extLst>
              <a:ext uri="{FF2B5EF4-FFF2-40B4-BE49-F238E27FC236}">
                <a16:creationId xmlns:a16="http://schemas.microsoft.com/office/drawing/2014/main" id="{AAAA1263-9A76-F585-2A59-C44B07B3F281}"/>
              </a:ext>
            </a:extLst>
          </p:cNvPr>
          <p:cNvPicPr>
            <a:picLocks noChangeAspect="1"/>
          </p:cNvPicPr>
          <p:nvPr/>
        </p:nvPicPr>
        <p:blipFill>
          <a:blip r:embed="rId3"/>
          <a:stretch>
            <a:fillRect/>
          </a:stretch>
        </p:blipFill>
        <p:spPr>
          <a:xfrm>
            <a:off x="5251930" y="1914524"/>
            <a:ext cx="6332796" cy="322388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149</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014630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State of Legal Residence</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6" name="TextBox 5">
            <a:extLst>
              <a:ext uri="{FF2B5EF4-FFF2-40B4-BE49-F238E27FC236}">
                <a16:creationId xmlns:a16="http://schemas.microsoft.com/office/drawing/2014/main" id="{FE17F36B-48FB-0CFD-873E-24CB59513966}"/>
              </a:ext>
            </a:extLst>
          </p:cNvPr>
          <p:cNvSpPr txBox="1"/>
          <p:nvPr/>
        </p:nvSpPr>
        <p:spPr>
          <a:xfrm>
            <a:off x="680900" y="1734738"/>
            <a:ext cx="4281243" cy="211846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The student is asked about their state of legal residence. The student selects the state from a drop-down box and provides the month and year when they became a legal resident. </a:t>
            </a:r>
          </a:p>
        </p:txBody>
      </p:sp>
      <p:pic>
        <p:nvPicPr>
          <p:cNvPr id="8" name="Picture 7" descr="Screenshot continuation of the “Student Identity Information” section, which has a dropdown menu for the student to select their state of legal residence. There is a text box for the student to enter the month and year they became a resident of that state.">
            <a:extLst>
              <a:ext uri="{FF2B5EF4-FFF2-40B4-BE49-F238E27FC236}">
                <a16:creationId xmlns:a16="http://schemas.microsoft.com/office/drawing/2014/main" id="{180A1EA6-B5F3-5BC8-DEA1-4B34293C18F2}"/>
              </a:ext>
            </a:extLst>
          </p:cNvPr>
          <p:cNvPicPr>
            <a:picLocks noChangeAspect="1"/>
          </p:cNvPicPr>
          <p:nvPr/>
        </p:nvPicPr>
        <p:blipFill>
          <a:blip r:embed="rId3"/>
          <a:stretch>
            <a:fillRect/>
          </a:stretch>
        </p:blipFill>
        <p:spPr>
          <a:xfrm>
            <a:off x="5561139" y="1734738"/>
            <a:ext cx="5883150" cy="261388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6801973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Provides Consent and Approval</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4" name="TextBox 3">
            <a:extLst>
              <a:ext uri="{FF2B5EF4-FFF2-40B4-BE49-F238E27FC236}">
                <a16:creationId xmlns:a16="http://schemas.microsoft.com/office/drawing/2014/main" id="{4D55D7BC-9212-88CD-0AB8-6BFC2C65A65B}"/>
              </a:ext>
            </a:extLst>
          </p:cNvPr>
          <p:cNvSpPr txBox="1"/>
          <p:nvPr/>
        </p:nvSpPr>
        <p:spPr>
          <a:xfrm>
            <a:off x="693092" y="1713920"/>
            <a:ext cx="4488507" cy="33650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This page informs the student about consent, approval, and the use of their federal tax information. By providing consent and approval, the student’s federal tax information is transferred directly from the IRS into the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 form to help complete the "Student Financials" section.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of the consent and approval page for the retrieval and disclosure of federal tax information. A numbered list of statements defines what the student is affirming and giving consent and approval to.">
            <a:extLst>
              <a:ext uri="{FF2B5EF4-FFF2-40B4-BE49-F238E27FC236}">
                <a16:creationId xmlns:a16="http://schemas.microsoft.com/office/drawing/2014/main" id="{C2E8E938-F591-A25A-1B7B-821225F54A14}"/>
              </a:ext>
            </a:extLst>
          </p:cNvPr>
          <p:cNvPicPr>
            <a:picLocks noChangeAspect="1"/>
          </p:cNvPicPr>
          <p:nvPr/>
        </p:nvPicPr>
        <p:blipFill>
          <a:blip r:embed="rId3"/>
          <a:stretch>
            <a:fillRect/>
          </a:stretch>
        </p:blipFill>
        <p:spPr>
          <a:xfrm>
            <a:off x="5413501" y="1198184"/>
            <a:ext cx="5077520" cy="512189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9843488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5489" y="535258"/>
            <a:ext cx="12472682"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Provides Consent and Approval (Continued)</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3" name="TextBox 2">
            <a:extLst>
              <a:ext uri="{FF2B5EF4-FFF2-40B4-BE49-F238E27FC236}">
                <a16:creationId xmlns:a16="http://schemas.microsoft.com/office/drawing/2014/main" id="{0FAE257B-49E8-FD12-0457-7981CFF90B91}"/>
              </a:ext>
            </a:extLst>
          </p:cNvPr>
          <p:cNvSpPr txBox="1"/>
          <p:nvPr/>
        </p:nvSpPr>
        <p:spPr>
          <a:xfrm>
            <a:off x="695245" y="1715175"/>
            <a:ext cx="1074564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Calibri"/>
                <a:cs typeface="Arial" panose="020B0604020202020204" pitchFamily="34" charset="0"/>
              </a:rPr>
              <a:t>This is a continuation of the consent and approval page. Frequently asked questions about consent and approval are also provided. The student selects "Approve" to provide consent and approval, and they are taken to the next page. </a:t>
            </a:r>
            <a:endPar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pic>
        <p:nvPicPr>
          <p:cNvPr id="7" name="Picture 6" descr="Screenshot continuation of the consent and approval page. The remaining items of the numbered list of statements define what the student is affirming and giving consent and approval to.">
            <a:extLst>
              <a:ext uri="{FF2B5EF4-FFF2-40B4-BE49-F238E27FC236}">
                <a16:creationId xmlns:a16="http://schemas.microsoft.com/office/drawing/2014/main" id="{68187500-4096-1822-E206-E8BCC2B419F2}"/>
              </a:ext>
            </a:extLst>
          </p:cNvPr>
          <p:cNvPicPr>
            <a:picLocks noChangeAspect="1"/>
          </p:cNvPicPr>
          <p:nvPr/>
        </p:nvPicPr>
        <p:blipFill>
          <a:blip r:embed="rId3"/>
          <a:stretch>
            <a:fillRect/>
          </a:stretch>
        </p:blipFill>
        <p:spPr>
          <a:xfrm>
            <a:off x="2350168" y="2902402"/>
            <a:ext cx="3332678" cy="3187779"/>
          </a:xfrm>
          <a:prstGeom prst="rect">
            <a:avLst/>
          </a:prstGeom>
          <a:ln>
            <a:solidFill>
              <a:schemeClr val="tx1"/>
            </a:solidFill>
          </a:ln>
        </p:spPr>
      </p:pic>
      <p:pic>
        <p:nvPicPr>
          <p:cNvPr id="10" name="Picture 9" descr="Screenshot continuation of the consent and approval page. Frequently asked questions appear, which the student can expand or collapse: who should provide consent and approval, if a spouse has to provide consent and approval if married and didn't file a joint tax return, what happens after consent and approval are provided, and what happens if consent and approval are declined. Below that, there are buttons for the student to provide or decline their consent and approval.">
            <a:extLst>
              <a:ext uri="{FF2B5EF4-FFF2-40B4-BE49-F238E27FC236}">
                <a16:creationId xmlns:a16="http://schemas.microsoft.com/office/drawing/2014/main" id="{8D8FD6DE-B00A-A47E-F55C-11AC3682F621}"/>
              </a:ext>
            </a:extLst>
          </p:cNvPr>
          <p:cNvPicPr>
            <a:picLocks noChangeAspect="1"/>
          </p:cNvPicPr>
          <p:nvPr/>
        </p:nvPicPr>
        <p:blipFill>
          <a:blip r:embed="rId4"/>
          <a:stretch>
            <a:fillRect/>
          </a:stretch>
        </p:blipFill>
        <p:spPr>
          <a:xfrm>
            <a:off x="5962187" y="2902402"/>
            <a:ext cx="3674334" cy="318777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8058573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D4FD-FC2F-9D9D-372C-5406CD15E082}"/>
              </a:ext>
            </a:extLst>
          </p:cNvPr>
          <p:cNvSpPr>
            <a:spLocks noGrp="1"/>
          </p:cNvSpPr>
          <p:nvPr>
            <p:ph type="title"/>
          </p:nvPr>
        </p:nvSpPr>
        <p:spPr>
          <a:xfrm>
            <a:off x="778100" y="537764"/>
            <a:ext cx="9349125" cy="798177"/>
          </a:xfrm>
        </p:spPr>
        <p:txBody>
          <a:bodyPr/>
          <a:lstStyle/>
          <a:p>
            <a:r>
              <a:rPr lang="en-US" sz="3600" cap="none" dirty="0"/>
              <a:t>Married Student Imports IRS Information</a:t>
            </a:r>
            <a:endParaRPr lang="en-US" sz="3600" dirty="0"/>
          </a:p>
        </p:txBody>
      </p:sp>
      <p:sp>
        <p:nvSpPr>
          <p:cNvPr id="6" name="TextBox 5">
            <a:extLst>
              <a:ext uri="{FF2B5EF4-FFF2-40B4-BE49-F238E27FC236}">
                <a16:creationId xmlns:a16="http://schemas.microsoft.com/office/drawing/2014/main" id="{3653A671-3698-6E25-9584-C85A1EF331CB}"/>
              </a:ext>
            </a:extLst>
          </p:cNvPr>
          <p:cNvSpPr txBox="1"/>
          <p:nvPr/>
        </p:nvSpPr>
        <p:spPr>
          <a:xfrm>
            <a:off x="778100" y="1954237"/>
            <a:ext cx="3953387" cy="2118529"/>
          </a:xfrm>
          <a:prstGeom prst="rect">
            <a:avLst/>
          </a:prstGeom>
          <a:noFill/>
        </p:spPr>
        <p:txBody>
          <a:bodyPr wrap="square">
            <a:spAutoFit/>
          </a:bodyPr>
          <a:lstStyle/>
          <a:p>
            <a:pPr rtl="0">
              <a:lnSpc>
                <a:spcPct val="150000"/>
              </a:lnSpc>
            </a:pPr>
            <a:r>
              <a:rPr lang="en-US">
                <a:latin typeface="Arial" panose="020B0604020202020204" pitchFamily="34" charset="0"/>
                <a:ea typeface="Calibri"/>
                <a:cs typeface="Arial" panose="020B0604020202020204" pitchFamily="34" charset="0"/>
              </a:rPr>
              <a:t>This page imports the student’s federal tax information by directly transferring it into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from the IRS to help complete the "Student Financials" section. </a:t>
            </a:r>
            <a:endParaRPr lang="en-US">
              <a:latin typeface="Arial" panose="020B0604020202020204" pitchFamily="34" charset="0"/>
              <a:cs typeface="Arial" panose="020B0604020202020204" pitchFamily="34" charset="0"/>
            </a:endParaRPr>
          </a:p>
        </p:txBody>
      </p:sp>
      <p:pic>
        <p:nvPicPr>
          <p:cNvPr id="5" name="Picture 4" descr="Screenshot of the results from the data import page. The student is informed that their information was not received. They will need to manually enter in their tax information into their Finances section. ">
            <a:extLst>
              <a:ext uri="{FF2B5EF4-FFF2-40B4-BE49-F238E27FC236}">
                <a16:creationId xmlns:a16="http://schemas.microsoft.com/office/drawing/2014/main" id="{4BF226A3-B6D6-08E1-44D7-6A3A94049BBC}"/>
              </a:ext>
            </a:extLst>
          </p:cNvPr>
          <p:cNvPicPr>
            <a:picLocks noChangeAspect="1"/>
          </p:cNvPicPr>
          <p:nvPr/>
        </p:nvPicPr>
        <p:blipFill>
          <a:blip r:embed="rId2"/>
          <a:stretch>
            <a:fillRect/>
          </a:stretch>
        </p:blipFill>
        <p:spPr>
          <a:xfrm>
            <a:off x="5051039" y="2190642"/>
            <a:ext cx="6553768" cy="2476715"/>
          </a:xfrm>
          <a:prstGeom prst="rect">
            <a:avLst/>
          </a:prstGeom>
          <a:ln>
            <a:solidFill>
              <a:schemeClr val="tx1"/>
            </a:solidFill>
          </a:ln>
        </p:spPr>
      </p:pic>
      <p:sp>
        <p:nvSpPr>
          <p:cNvPr id="3" name="Slide Number Placeholder 2">
            <a:extLst>
              <a:ext uri="{FF2B5EF4-FFF2-40B4-BE49-F238E27FC236}">
                <a16:creationId xmlns:a16="http://schemas.microsoft.com/office/drawing/2014/main" id="{5D46208A-E02B-215D-6C52-97B42DE5D102}"/>
              </a:ext>
            </a:extLst>
          </p:cNvPr>
          <p:cNvSpPr>
            <a:spLocks noGrp="1"/>
          </p:cNvSpPr>
          <p:nvPr>
            <p:ph type="sldNum" sz="quarter" idx="4"/>
          </p:nvPr>
        </p:nvSpPr>
        <p:spPr/>
        <p:txBody>
          <a:bodyPr/>
          <a:lstStyle/>
          <a:p>
            <a:fld id="{234755BD-B4AC-9044-BCE4-27904766F8BB}" type="slidenum">
              <a:rPr lang="en-US" smtClean="0"/>
              <a:pPr/>
              <a:t>153</a:t>
            </a:fld>
            <a:endParaRPr lang="en-US"/>
          </a:p>
        </p:txBody>
      </p:sp>
    </p:spTree>
    <p:extLst>
      <p:ext uri="{BB962C8B-B14F-4D97-AF65-F5344CB8AC3E}">
        <p14:creationId xmlns:p14="http://schemas.microsoft.com/office/powerpoint/2010/main" val="28474563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8335-BC68-A796-8FB0-EC7F9D926A78}"/>
              </a:ext>
            </a:extLst>
          </p:cNvPr>
          <p:cNvSpPr>
            <a:spLocks noGrp="1"/>
          </p:cNvSpPr>
          <p:nvPr>
            <p:ph type="title"/>
          </p:nvPr>
        </p:nvSpPr>
        <p:spPr>
          <a:xfrm>
            <a:off x="778101" y="537764"/>
            <a:ext cx="9634260" cy="798177"/>
          </a:xfrm>
        </p:spPr>
        <p:txBody>
          <a:bodyPr/>
          <a:lstStyle/>
          <a:p>
            <a:r>
              <a:rPr lang="en-US" sz="3600" cap="none" dirty="0"/>
              <a:t>Married Student Imports IRS Information (Continued)</a:t>
            </a:r>
          </a:p>
        </p:txBody>
      </p:sp>
      <p:sp>
        <p:nvSpPr>
          <p:cNvPr id="6" name="TextBox 5">
            <a:extLst>
              <a:ext uri="{FF2B5EF4-FFF2-40B4-BE49-F238E27FC236}">
                <a16:creationId xmlns:a16="http://schemas.microsoft.com/office/drawing/2014/main" id="{CADB5286-FC31-11AB-F2BD-A2CF36EF41B4}"/>
              </a:ext>
            </a:extLst>
          </p:cNvPr>
          <p:cNvSpPr txBox="1"/>
          <p:nvPr/>
        </p:nvSpPr>
        <p:spPr>
          <a:xfrm>
            <a:off x="778101" y="1954237"/>
            <a:ext cx="4197936" cy="2118529"/>
          </a:xfrm>
          <a:prstGeom prst="rect">
            <a:avLst/>
          </a:prstGeom>
          <a:noFill/>
        </p:spPr>
        <p:txBody>
          <a:bodyPr wrap="square">
            <a:spAutoFit/>
          </a:bodyPr>
          <a:lstStyle/>
          <a:p>
            <a:pPr rtl="0">
              <a:lnSpc>
                <a:spcPct val="150000"/>
              </a:lnSpc>
            </a:pPr>
            <a:r>
              <a:rPr lang="en-US">
                <a:latin typeface="Arial" panose="020B0604020202020204" pitchFamily="34" charset="0"/>
                <a:ea typeface="Calibri"/>
                <a:cs typeface="Arial" panose="020B0604020202020204" pitchFamily="34" charset="0"/>
              </a:rPr>
              <a:t>This page displays the results from the IRS import for the student. For this scenario, the student is starting a new FAFSA and there is no federal tax information available from the IRS. </a:t>
            </a:r>
            <a:endParaRPr lang="en-US">
              <a:latin typeface="Arial" panose="020B0604020202020204" pitchFamily="34" charset="0"/>
              <a:cs typeface="Arial" panose="020B0604020202020204" pitchFamily="34" charset="0"/>
            </a:endParaRPr>
          </a:p>
        </p:txBody>
      </p:sp>
      <p:pic>
        <p:nvPicPr>
          <p:cNvPr id="5" name="Picture 4" descr="Screenshot of the results from the data import page. The student is informed that their information was not received. They may have to manually enter in their tax information into their Finances section. ">
            <a:extLst>
              <a:ext uri="{FF2B5EF4-FFF2-40B4-BE49-F238E27FC236}">
                <a16:creationId xmlns:a16="http://schemas.microsoft.com/office/drawing/2014/main" id="{489D2909-325B-4685-4C19-1031A6F72D1E}"/>
              </a:ext>
            </a:extLst>
          </p:cNvPr>
          <p:cNvPicPr>
            <a:picLocks noChangeAspect="1"/>
          </p:cNvPicPr>
          <p:nvPr/>
        </p:nvPicPr>
        <p:blipFill>
          <a:blip r:embed="rId2"/>
          <a:stretch>
            <a:fillRect/>
          </a:stretch>
        </p:blipFill>
        <p:spPr>
          <a:xfrm>
            <a:off x="5140781" y="2057148"/>
            <a:ext cx="6020322" cy="2979678"/>
          </a:xfrm>
          <a:prstGeom prst="rect">
            <a:avLst/>
          </a:prstGeom>
          <a:ln>
            <a:solidFill>
              <a:schemeClr val="tx1"/>
            </a:solidFill>
          </a:ln>
        </p:spPr>
      </p:pic>
      <p:sp>
        <p:nvSpPr>
          <p:cNvPr id="3" name="Slide Number Placeholder 2">
            <a:extLst>
              <a:ext uri="{FF2B5EF4-FFF2-40B4-BE49-F238E27FC236}">
                <a16:creationId xmlns:a16="http://schemas.microsoft.com/office/drawing/2014/main" id="{F7163E73-167D-B68D-8EB0-E88A0DDD9203}"/>
              </a:ext>
            </a:extLst>
          </p:cNvPr>
          <p:cNvSpPr>
            <a:spLocks noGrp="1"/>
          </p:cNvSpPr>
          <p:nvPr>
            <p:ph type="sldNum" sz="quarter" idx="4"/>
          </p:nvPr>
        </p:nvSpPr>
        <p:spPr/>
        <p:txBody>
          <a:bodyPr/>
          <a:lstStyle/>
          <a:p>
            <a:fld id="{234755BD-B4AC-9044-BCE4-27904766F8BB}" type="slidenum">
              <a:rPr lang="en-US" smtClean="0"/>
              <a:pPr/>
              <a:t>154</a:t>
            </a:fld>
            <a:endParaRPr lang="en-US"/>
          </a:p>
        </p:txBody>
      </p:sp>
    </p:spTree>
    <p:extLst>
      <p:ext uri="{BB962C8B-B14F-4D97-AF65-F5344CB8AC3E}">
        <p14:creationId xmlns:p14="http://schemas.microsoft.com/office/powerpoint/2010/main" val="147208133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7823" y="54706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Married Student Personal Circumstances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27BF51A3-899D-79AA-4FAF-B5D9AE42B132}"/>
              </a:ext>
            </a:extLst>
          </p:cNvPr>
          <p:cNvSpPr txBox="1"/>
          <p:nvPr/>
        </p:nvSpPr>
        <p:spPr>
          <a:xfrm>
            <a:off x="693093" y="1728578"/>
            <a:ext cx="4110555"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This is the first page within the </a:t>
            </a:r>
            <a:r>
              <a:rPr lang="en-US" sz="1800" b="0" i="0" u="none" strike="noStrike">
                <a:solidFill>
                  <a:srgbClr val="191918"/>
                </a:solidFill>
                <a:effectLst/>
                <a:latin typeface="Arial" panose="020B0604020202020204" pitchFamily="34" charset="0"/>
              </a:rPr>
              <a:t>"</a:t>
            </a:r>
            <a:r>
              <a:rPr kumimoji="0" lang="en-US" sz="1800" b="0" i="0" u="none" strike="noStrike" kern="1200" cap="none" spc="0" normalizeH="0" baseline="0" noProof="0">
                <a:ln>
                  <a:noFill/>
                </a:ln>
                <a:solidFill>
                  <a:srgbClr val="191918"/>
                </a:solidFill>
                <a:effectLst/>
                <a:uLnTx/>
                <a:uFillTx/>
                <a:latin typeface="Arial"/>
                <a:ea typeface="Calibri"/>
                <a:cs typeface="Calibri"/>
              </a:rPr>
              <a:t>Student Personal Circumstances</a:t>
            </a:r>
            <a:r>
              <a:rPr lang="en-US" sz="1800" b="0" i="0" u="none" strike="noStrike">
                <a:solidFill>
                  <a:srgbClr val="191918"/>
                </a:solidFill>
                <a:effectLst/>
                <a:latin typeface="Arial" panose="020B0604020202020204" pitchFamily="34" charset="0"/>
              </a:rPr>
              <a:t>"</a:t>
            </a:r>
            <a:r>
              <a:rPr kumimoji="0" lang="en-US" sz="1800" b="0" i="0" u="none" strike="noStrike" kern="1200" cap="none" spc="0" normalizeH="0" baseline="0" noProof="0">
                <a:ln>
                  <a:noFill/>
                </a:ln>
                <a:solidFill>
                  <a:srgbClr val="191918"/>
                </a:solidFill>
                <a:effectLst/>
                <a:uLnTx/>
                <a:uFillTx/>
                <a:latin typeface="Arial"/>
                <a:ea typeface="Calibri"/>
                <a:cs typeface="Calibri"/>
              </a:rPr>
              <a:t> section. It provides an overview of the section.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of the introduction page to the “Personal Circumstances” section. The student is reminded that the information they provide will determine their eligibility for federal student aid and that additional information may be required based on the answers given.">
            <a:extLst>
              <a:ext uri="{FF2B5EF4-FFF2-40B4-BE49-F238E27FC236}">
                <a16:creationId xmlns:a16="http://schemas.microsoft.com/office/drawing/2014/main" id="{D8CA55C0-4039-5489-EABF-DC9AEE6229F5}"/>
              </a:ext>
            </a:extLst>
          </p:cNvPr>
          <p:cNvPicPr>
            <a:picLocks noChangeAspect="1"/>
          </p:cNvPicPr>
          <p:nvPr/>
        </p:nvPicPr>
        <p:blipFill>
          <a:blip r:embed="rId3"/>
          <a:stretch>
            <a:fillRect/>
          </a:stretch>
        </p:blipFill>
        <p:spPr>
          <a:xfrm>
            <a:off x="5459490" y="1686792"/>
            <a:ext cx="5540220" cy="247671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1948017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50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Marital Status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DDC2859A-6151-554A-BC79-19A4D9EE3DE3}"/>
              </a:ext>
            </a:extLst>
          </p:cNvPr>
          <p:cNvSpPr txBox="1"/>
          <p:nvPr/>
        </p:nvSpPr>
        <p:spPr>
          <a:xfrm>
            <a:off x="705284" y="1728578"/>
            <a:ext cx="4013019"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is asked about their marital status. The student selects the "Married (not separated)" option.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of the first page of the “Personal Circumstances” section, which asks the student to select their marital status: “Single (never married),” “Married (not separated),” “Remarried,” “Separated,” “Divorced,” or “Widowed.”">
            <a:extLst>
              <a:ext uri="{FF2B5EF4-FFF2-40B4-BE49-F238E27FC236}">
                <a16:creationId xmlns:a16="http://schemas.microsoft.com/office/drawing/2014/main" id="{CA8CFC6D-F3EE-A144-6612-A5B6443E0998}"/>
              </a:ext>
            </a:extLst>
          </p:cNvPr>
          <p:cNvPicPr>
            <a:picLocks noChangeAspect="1"/>
          </p:cNvPicPr>
          <p:nvPr/>
        </p:nvPicPr>
        <p:blipFill>
          <a:blip r:embed="rId3"/>
          <a:stretch>
            <a:fillRect/>
          </a:stretch>
        </p:blipFill>
        <p:spPr>
          <a:xfrm>
            <a:off x="5020343" y="1466135"/>
            <a:ext cx="5867908" cy="409991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282765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095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College or Career School Plans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948FDD7F-AFEE-CA61-7555-AD8002018BCB}"/>
              </a:ext>
            </a:extLst>
          </p:cNvPr>
          <p:cNvSpPr txBox="1"/>
          <p:nvPr/>
        </p:nvSpPr>
        <p:spPr>
          <a:xfrm>
            <a:off x="681618" y="1714920"/>
            <a:ext cx="4499982" cy="46115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The student is asked about their college grade level for the 2025–26 school year and if they will have their first bachelor’s degree. The student selects “Master’s or doctorate program (such as, M.A., MBA, M.D., J.D., Ph.D., Ed.D., etc.)" and that they will have their first bachelor’s degree. Because they have answered "Yes," the student is asked if they will be pursuing an initial teaching certification. The student selects "No."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continuation of the “Student Personal Circumstances” section, which asks the student what college grade level they will be beginning in the 2025–26 school year. Below that, the student is asked if they will have their first bachelor’s degree when the school year begins. Because the student selected yes, an additional question appears below, asking if the student will be pursuing an initial teaching certification at the elementary or secondary level.">
            <a:extLst>
              <a:ext uri="{FF2B5EF4-FFF2-40B4-BE49-F238E27FC236}">
                <a16:creationId xmlns:a16="http://schemas.microsoft.com/office/drawing/2014/main" id="{B3E530E2-52DE-84F3-DF49-70000349F3EF}"/>
              </a:ext>
            </a:extLst>
          </p:cNvPr>
          <p:cNvPicPr>
            <a:picLocks noChangeAspect="1"/>
          </p:cNvPicPr>
          <p:nvPr/>
        </p:nvPicPr>
        <p:blipFill>
          <a:blip r:embed="rId3"/>
          <a:stretch>
            <a:fillRect/>
          </a:stretch>
        </p:blipFill>
        <p:spPr>
          <a:xfrm>
            <a:off x="5629703" y="1350262"/>
            <a:ext cx="5048130" cy="473933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1829197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Personal Circumstances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B53726E0-5C6E-1532-299D-65CCADD70E88}"/>
              </a:ext>
            </a:extLst>
          </p:cNvPr>
          <p:cNvSpPr txBox="1"/>
          <p:nvPr/>
        </p:nvSpPr>
        <p:spPr>
          <a:xfrm>
            <a:off x="656516" y="1725970"/>
            <a:ext cx="4525083" cy="12875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The student is asked if any of the listed personal circumstances apply to them. The student selects "None of these apply.”</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continuation of the “Personal Circumstances” section, which lists a series of statements for the student to select all that apply. These statements include military status, having children or other dependents, and dependency status (orphan, ward of the state, foster care, emancipated minor, and/or under a guardianship).">
            <a:extLst>
              <a:ext uri="{FF2B5EF4-FFF2-40B4-BE49-F238E27FC236}">
                <a16:creationId xmlns:a16="http://schemas.microsoft.com/office/drawing/2014/main" id="{71606383-316F-93C1-47FF-1DF55ECD15FD}"/>
              </a:ext>
            </a:extLst>
          </p:cNvPr>
          <p:cNvPicPr>
            <a:picLocks noChangeAspect="1"/>
          </p:cNvPicPr>
          <p:nvPr/>
        </p:nvPicPr>
        <p:blipFill>
          <a:blip r:embed="rId3"/>
          <a:stretch>
            <a:fillRect/>
          </a:stretch>
        </p:blipFill>
        <p:spPr>
          <a:xfrm>
            <a:off x="5414618" y="1323696"/>
            <a:ext cx="5214053" cy="490613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9264936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Homelessness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7C63A962-3FE5-F09E-5F60-239DD29A36B8}"/>
              </a:ext>
            </a:extLst>
          </p:cNvPr>
          <p:cNvSpPr txBox="1"/>
          <p:nvPr/>
        </p:nvSpPr>
        <p:spPr>
          <a:xfrm>
            <a:off x="681318" y="1714500"/>
            <a:ext cx="3452800" cy="21185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is asked if they were unaccompanied and either homeless or at risk of being homeless. The student selects "No."</a:t>
            </a:r>
            <a:endParaRPr lang="en-US">
              <a:latin typeface="Arial"/>
            </a:endParaRPr>
          </a:p>
        </p:txBody>
      </p:sp>
      <p:pic>
        <p:nvPicPr>
          <p:cNvPr id="6" name="Picture 5" descr="Screenshot continuation of the “Personal Circumstances” section, which asks the student if they were unaccompanied and either homeless or self-supporting and at risk for homelessness on or after July 1, 2024.">
            <a:extLst>
              <a:ext uri="{FF2B5EF4-FFF2-40B4-BE49-F238E27FC236}">
                <a16:creationId xmlns:a16="http://schemas.microsoft.com/office/drawing/2014/main" id="{142FECF1-FC09-0FC1-C4CD-D77E56FE707C}"/>
              </a:ext>
            </a:extLst>
          </p:cNvPr>
          <p:cNvPicPr>
            <a:picLocks noChangeAspect="1"/>
          </p:cNvPicPr>
          <p:nvPr/>
        </p:nvPicPr>
        <p:blipFill>
          <a:blip r:embed="rId3"/>
          <a:stretch>
            <a:fillRect/>
          </a:stretch>
        </p:blipFill>
        <p:spPr>
          <a:xfrm>
            <a:off x="4323850" y="1714500"/>
            <a:ext cx="5845047" cy="244623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159</a:t>
            </a:fld>
            <a:endParaRPr lang="en-US"/>
          </a:p>
        </p:txBody>
      </p:sp>
    </p:spTree>
    <p:extLst>
      <p:ext uri="{BB962C8B-B14F-4D97-AF65-F5344CB8AC3E}">
        <p14:creationId xmlns:p14="http://schemas.microsoft.com/office/powerpoint/2010/main" val="316541949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9062" y="528838"/>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Dependency Status: Independent Student</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9D20F23-A487-24A8-0260-AF5C7CDB59B1}"/>
              </a:ext>
            </a:extLst>
          </p:cNvPr>
          <p:cNvSpPr txBox="1"/>
          <p:nvPr/>
        </p:nvSpPr>
        <p:spPr>
          <a:xfrm>
            <a:off x="680900" y="1732929"/>
            <a:ext cx="4500699" cy="21184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Based on the answers provided by the student, they are considered an independent student. The student is not required to provide information about their parents due to this status.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that informs the student that, based on their answers in the previous section, they are determined to be an independent student. Below that, the student is informed they will not need to provide information about their parents to complete their FAFSA form.">
            <a:extLst>
              <a:ext uri="{FF2B5EF4-FFF2-40B4-BE49-F238E27FC236}">
                <a16:creationId xmlns:a16="http://schemas.microsoft.com/office/drawing/2014/main" id="{7A573CA1-CD7F-C33F-0929-8F20A226E9D9}"/>
              </a:ext>
            </a:extLst>
          </p:cNvPr>
          <p:cNvPicPr>
            <a:picLocks noChangeAspect="1"/>
          </p:cNvPicPr>
          <p:nvPr/>
        </p:nvPicPr>
        <p:blipFill>
          <a:blip r:embed="rId3"/>
          <a:stretch>
            <a:fillRect/>
          </a:stretch>
        </p:blipFill>
        <p:spPr>
          <a:xfrm>
            <a:off x="5501883" y="1732929"/>
            <a:ext cx="5730737" cy="261388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435119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7403"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Married Student Demographics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C534E36E-2647-777D-7400-0681DBD02B05}"/>
              </a:ext>
            </a:extLst>
          </p:cNvPr>
          <p:cNvSpPr txBox="1"/>
          <p:nvPr/>
        </p:nvSpPr>
        <p:spPr>
          <a:xfrm>
            <a:off x="672844" y="1731665"/>
            <a:ext cx="1065983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This is the first page within the "Student Demographics" section. It provides an overview of the section.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4" name="Picture 3" descr="Screenshot of the introduction to the “Student Demographics” section, which informs the student that the next series of pages will ask about their background, which will help determine how much federal student aid the student will be eligible for. ">
            <a:extLst>
              <a:ext uri="{FF2B5EF4-FFF2-40B4-BE49-F238E27FC236}">
                <a16:creationId xmlns:a16="http://schemas.microsoft.com/office/drawing/2014/main" id="{1EB5E26C-9625-D6DE-61CB-1CAE57AE125E}"/>
              </a:ext>
            </a:extLst>
          </p:cNvPr>
          <p:cNvPicPr>
            <a:picLocks noChangeAspect="1"/>
          </p:cNvPicPr>
          <p:nvPr/>
        </p:nvPicPr>
        <p:blipFill>
          <a:blip r:embed="rId3"/>
          <a:stretch>
            <a:fillRect/>
          </a:stretch>
        </p:blipFill>
        <p:spPr>
          <a:xfrm>
            <a:off x="1821075" y="2540687"/>
            <a:ext cx="8363374" cy="330950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247188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8709"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Demographic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96919F7-2932-AC38-7570-E670EF5A2944}"/>
              </a:ext>
            </a:extLst>
          </p:cNvPr>
          <p:cNvSpPr txBox="1"/>
          <p:nvPr/>
        </p:nvSpPr>
        <p:spPr>
          <a:xfrm>
            <a:off x="693092" y="1727806"/>
            <a:ext cx="4281243"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The student is asked about their gender identity. The student selects their response from the options listed.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of the first page of the “Student Demographics” section. The student is informed the questions on this page are for research purposes only and will not affect federal student aid eligibility. Below that, the student is asked to select their gender.">
            <a:extLst>
              <a:ext uri="{FF2B5EF4-FFF2-40B4-BE49-F238E27FC236}">
                <a16:creationId xmlns:a16="http://schemas.microsoft.com/office/drawing/2014/main" id="{6FBCD17F-8672-37ED-1B8C-44FA29AAD224}"/>
              </a:ext>
            </a:extLst>
          </p:cNvPr>
          <p:cNvPicPr>
            <a:picLocks noChangeAspect="1"/>
          </p:cNvPicPr>
          <p:nvPr/>
        </p:nvPicPr>
        <p:blipFill>
          <a:blip r:embed="rId3"/>
          <a:stretch>
            <a:fillRect/>
          </a:stretch>
        </p:blipFill>
        <p:spPr>
          <a:xfrm>
            <a:off x="5751656" y="1453943"/>
            <a:ext cx="5692633" cy="440474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66109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7403"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highlight>
                  <a:srgbClr val="FFFFFF"/>
                </a:highlight>
                <a:latin typeface="Oswald"/>
              </a:rPr>
              <a:t>Married Student Race and Ethnicity</a:t>
            </a:r>
            <a:endParaRPr lang="en-US" altLang="en-US" sz="3600" b="1" i="0" u="none" strike="noStrike" kern="1200" cap="none" spc="0" normalizeH="0" baseline="0" noProof="0">
              <a:ln>
                <a:noFill/>
              </a:ln>
              <a:effectLst/>
              <a:highlight>
                <a:srgbClr val="FFFFFF"/>
              </a:highlight>
              <a:uLnTx/>
              <a:uFillTx/>
              <a:latin typeface="Oswald"/>
            </a:endParaRPr>
          </a:p>
        </p:txBody>
      </p:sp>
      <p:sp>
        <p:nvSpPr>
          <p:cNvPr id="2" name="TextBox 1">
            <a:extLst>
              <a:ext uri="{FF2B5EF4-FFF2-40B4-BE49-F238E27FC236}">
                <a16:creationId xmlns:a16="http://schemas.microsoft.com/office/drawing/2014/main" id="{91294811-A450-7558-1E58-89F7AFF854B1}"/>
              </a:ext>
            </a:extLst>
          </p:cNvPr>
          <p:cNvSpPr txBox="1"/>
          <p:nvPr/>
        </p:nvSpPr>
        <p:spPr>
          <a:xfrm>
            <a:off x="705285" y="1718648"/>
            <a:ext cx="1080382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is asked if they are of Hispanic, Latino, or Spanish origin. They are also asked about their race. The student selects checkboxes to answer both questions.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7" name="Picture 6" descr="Screenshot continuation of the “Student Demographics” section. The student is informed the questions are for research purposes only and will not affect federal student aid eligibility. Below that, the student is asked to select whether they are of Hispanic, Latino, or Spanish origin.">
            <a:extLst>
              <a:ext uri="{FF2B5EF4-FFF2-40B4-BE49-F238E27FC236}">
                <a16:creationId xmlns:a16="http://schemas.microsoft.com/office/drawing/2014/main" id="{F5A35C01-158D-FD48-5D2C-A6F8FE4B156D}"/>
              </a:ext>
            </a:extLst>
          </p:cNvPr>
          <p:cNvPicPr>
            <a:picLocks noChangeAspect="1"/>
          </p:cNvPicPr>
          <p:nvPr/>
        </p:nvPicPr>
        <p:blipFill>
          <a:blip r:embed="rId3"/>
          <a:stretch>
            <a:fillRect/>
          </a:stretch>
        </p:blipFill>
        <p:spPr>
          <a:xfrm>
            <a:off x="1968574" y="2629684"/>
            <a:ext cx="4349559" cy="3455360"/>
          </a:xfrm>
          <a:prstGeom prst="rect">
            <a:avLst/>
          </a:prstGeom>
          <a:ln>
            <a:solidFill>
              <a:schemeClr val="tx1"/>
            </a:solidFill>
          </a:ln>
        </p:spPr>
      </p:pic>
      <p:pic>
        <p:nvPicPr>
          <p:cNvPr id="4" name="Picture 3" descr="Screenshot continuation of the “Student Demographics” section, which asks the student to select their race: “White,” “Black or African American,” “American Indian or Alaska Native,” “Asian,” “Native Hawaiian or Other Pacific Islander,” or &quot;Prefer not to answer.&quot; A secondary drop-down of options is displayed after the student selects their response.">
            <a:extLst>
              <a:ext uri="{FF2B5EF4-FFF2-40B4-BE49-F238E27FC236}">
                <a16:creationId xmlns:a16="http://schemas.microsoft.com/office/drawing/2014/main" id="{FB53EB28-A154-77A3-FC43-151FD40BA71F}"/>
              </a:ext>
            </a:extLst>
          </p:cNvPr>
          <p:cNvPicPr>
            <a:picLocks noChangeAspect="1"/>
          </p:cNvPicPr>
          <p:nvPr/>
        </p:nvPicPr>
        <p:blipFill>
          <a:blip r:embed="rId4"/>
          <a:stretch>
            <a:fillRect/>
          </a:stretch>
        </p:blipFill>
        <p:spPr>
          <a:xfrm>
            <a:off x="6657782" y="2573959"/>
            <a:ext cx="2952943" cy="351829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8167133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Citizenship Status </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19B8BC54-7CBF-3B76-CD1D-929F09856D16}"/>
              </a:ext>
            </a:extLst>
          </p:cNvPr>
          <p:cNvSpPr txBox="1"/>
          <p:nvPr/>
        </p:nvSpPr>
        <p:spPr>
          <a:xfrm>
            <a:off x="705285" y="1725970"/>
            <a:ext cx="4208091"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is asked about their citizenship status. The student selects the "U.S. citizen or national" option.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Student Demographics” section, which asks the student to select their citizenship status from the options “U.S. citizen or national,” “Eligible noncitizen,” or “Neither U.S. citizen nor eligible noncitizen.”">
            <a:extLst>
              <a:ext uri="{FF2B5EF4-FFF2-40B4-BE49-F238E27FC236}">
                <a16:creationId xmlns:a16="http://schemas.microsoft.com/office/drawing/2014/main" id="{36094F48-DD51-155D-B60A-9D4212BD0346}"/>
              </a:ext>
            </a:extLst>
          </p:cNvPr>
          <p:cNvPicPr>
            <a:picLocks noChangeAspect="1"/>
          </p:cNvPicPr>
          <p:nvPr/>
        </p:nvPicPr>
        <p:blipFill>
          <a:blip r:embed="rId3"/>
          <a:stretch>
            <a:fillRect/>
          </a:stretch>
        </p:blipFill>
        <p:spPr>
          <a:xfrm>
            <a:off x="5275368" y="1587650"/>
            <a:ext cx="5829805" cy="313209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9003833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Student’s Parent Education Status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B0BC0711-5775-3BCC-25C2-897610E27D89}"/>
              </a:ext>
            </a:extLst>
          </p:cNvPr>
          <p:cNvSpPr txBox="1"/>
          <p:nvPr/>
        </p:nvSpPr>
        <p:spPr>
          <a:xfrm>
            <a:off x="680901" y="1731583"/>
            <a:ext cx="4183707"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mn-ea"/>
                <a:cs typeface="Calibri"/>
              </a:rPr>
              <a:t>The student is asked about their parents’ education status. The student selects the "Neither parent attended college" option.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Student Demographics” section, which asks the student if either or both of their parents attended or completed college.">
            <a:extLst>
              <a:ext uri="{FF2B5EF4-FFF2-40B4-BE49-F238E27FC236}">
                <a16:creationId xmlns:a16="http://schemas.microsoft.com/office/drawing/2014/main" id="{55461304-1A58-124F-8994-4539D122A5B6}"/>
              </a:ext>
            </a:extLst>
          </p:cNvPr>
          <p:cNvPicPr>
            <a:picLocks noChangeAspect="1"/>
          </p:cNvPicPr>
          <p:nvPr/>
        </p:nvPicPr>
        <p:blipFill>
          <a:blip r:embed="rId3"/>
          <a:stretch>
            <a:fillRect/>
          </a:stretch>
        </p:blipFill>
        <p:spPr>
          <a:xfrm>
            <a:off x="5068890" y="1461317"/>
            <a:ext cx="5829805" cy="362743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583807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095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Student’s Parent Killed in Line of Duty</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1AC07E20-7179-C17C-9E91-90F9F52CB004}"/>
              </a:ext>
            </a:extLst>
          </p:cNvPr>
          <p:cNvSpPr txBox="1"/>
          <p:nvPr/>
        </p:nvSpPr>
        <p:spPr>
          <a:xfrm>
            <a:off x="693093" y="1714500"/>
            <a:ext cx="4171515"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Since the student is under the age of 33, they are asked if their parent was killed in the line of duty. The student selects the "No" option.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Student Demographics” section, which asks the student if their parent or guardian was killed in the line of duty.">
            <a:extLst>
              <a:ext uri="{FF2B5EF4-FFF2-40B4-BE49-F238E27FC236}">
                <a16:creationId xmlns:a16="http://schemas.microsoft.com/office/drawing/2014/main" id="{D013F952-56F4-4379-B5C0-A3FEE14782AD}"/>
              </a:ext>
            </a:extLst>
          </p:cNvPr>
          <p:cNvPicPr>
            <a:picLocks noChangeAspect="1"/>
          </p:cNvPicPr>
          <p:nvPr/>
        </p:nvPicPr>
        <p:blipFill>
          <a:blip r:embed="rId3"/>
          <a:stretch>
            <a:fillRect/>
          </a:stretch>
        </p:blipFill>
        <p:spPr>
          <a:xfrm>
            <a:off x="5538277" y="1714500"/>
            <a:ext cx="5906012" cy="269009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305791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095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High School Completion Status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33D0DA8C-140F-DFFC-E554-AFF9BB2E9618}"/>
              </a:ext>
            </a:extLst>
          </p:cNvPr>
          <p:cNvSpPr txBox="1"/>
          <p:nvPr/>
        </p:nvSpPr>
        <p:spPr>
          <a:xfrm>
            <a:off x="680900" y="1714500"/>
            <a:ext cx="4293435" cy="21184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is asked about what their high school completion status will be when they start the 2025–26 school year. The student selects the "High school diploma" option.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Student Demographics” section, which asks the student to select what their high school completion status will be for the 2025–26 school year: “High school diploma,” “State-recognized high school equivalent (e.g., GED certificate),” “Homeschooled,” or “None of the above.”">
            <a:extLst>
              <a:ext uri="{FF2B5EF4-FFF2-40B4-BE49-F238E27FC236}">
                <a16:creationId xmlns:a16="http://schemas.microsoft.com/office/drawing/2014/main" id="{E585E84D-2AA2-03B8-1194-0958143AEA85}"/>
              </a:ext>
            </a:extLst>
          </p:cNvPr>
          <p:cNvPicPr>
            <a:picLocks noChangeAspect="1"/>
          </p:cNvPicPr>
          <p:nvPr/>
        </p:nvPicPr>
        <p:blipFill>
          <a:blip r:embed="rId3"/>
          <a:stretch>
            <a:fillRect/>
          </a:stretch>
        </p:blipFill>
        <p:spPr>
          <a:xfrm>
            <a:off x="5283229" y="1573369"/>
            <a:ext cx="5951736" cy="371126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7095911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High School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361D8198-D3B5-9BEF-B67B-D2722D3562E6}"/>
              </a:ext>
            </a:extLst>
          </p:cNvPr>
          <p:cNvSpPr txBox="1"/>
          <p:nvPr/>
        </p:nvSpPr>
        <p:spPr>
          <a:xfrm>
            <a:off x="680901" y="1722167"/>
            <a:ext cx="1136313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mn-ea"/>
                <a:cs typeface="Calibri"/>
              </a:rPr>
              <a:t>The student is asked which high school they did or will graduate from. The student enters their high school’s state and city. After selecting "Search," they select the correct high school from the search results.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high school selection section, which displays the search results from the information the student entered. The student is instructed to select the correct school.">
            <a:extLst>
              <a:ext uri="{FF2B5EF4-FFF2-40B4-BE49-F238E27FC236}">
                <a16:creationId xmlns:a16="http://schemas.microsoft.com/office/drawing/2014/main" id="{58E78E0E-5898-D7F2-91A7-F3698DABA54E}"/>
              </a:ext>
            </a:extLst>
          </p:cNvPr>
          <p:cNvPicPr>
            <a:picLocks noChangeAspect="1"/>
          </p:cNvPicPr>
          <p:nvPr/>
        </p:nvPicPr>
        <p:blipFill>
          <a:blip r:embed="rId3"/>
          <a:stretch>
            <a:fillRect/>
          </a:stretch>
        </p:blipFill>
        <p:spPr>
          <a:xfrm>
            <a:off x="995533" y="2636722"/>
            <a:ext cx="4884157" cy="3116312"/>
          </a:xfrm>
          <a:prstGeom prst="rect">
            <a:avLst/>
          </a:prstGeom>
          <a:ln>
            <a:solidFill>
              <a:schemeClr val="tx1"/>
            </a:solidFill>
          </a:ln>
        </p:spPr>
      </p:pic>
      <p:pic>
        <p:nvPicPr>
          <p:cNvPr id="10" name="Picture 9" descr="Screenshot continuation of the high school selection section, which displays the search results from the information the student entered. The student is instructed to select the correct school.">
            <a:extLst>
              <a:ext uri="{FF2B5EF4-FFF2-40B4-BE49-F238E27FC236}">
                <a16:creationId xmlns:a16="http://schemas.microsoft.com/office/drawing/2014/main" id="{0E517AD1-5002-6F55-1B5D-66C811A0377E}"/>
              </a:ext>
            </a:extLst>
          </p:cNvPr>
          <p:cNvPicPr>
            <a:picLocks noChangeAspect="1"/>
          </p:cNvPicPr>
          <p:nvPr/>
        </p:nvPicPr>
        <p:blipFill>
          <a:blip r:embed="rId4"/>
          <a:stretch>
            <a:fillRect/>
          </a:stretch>
        </p:blipFill>
        <p:spPr>
          <a:xfrm>
            <a:off x="6198243" y="2636722"/>
            <a:ext cx="4604177" cy="311631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234910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5211"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Confirms High School</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68EAB8F-1C34-3680-0964-FFE0C060E3EA}"/>
              </a:ext>
            </a:extLst>
          </p:cNvPr>
          <p:cNvSpPr txBox="1"/>
          <p:nvPr/>
        </p:nvSpPr>
        <p:spPr>
          <a:xfrm>
            <a:off x="693092" y="1732929"/>
            <a:ext cx="4488507" cy="29494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has the option to edit the high school information presented on this page by selecting "Edit," which will return them to the high school information page. The student confirms their high school information and selects "Continue" to proceed to the next section.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high school selection section, which shows the high school that the student selected. The student is instructed to verify the school is correct by selecting “Continue.”">
            <a:extLst>
              <a:ext uri="{FF2B5EF4-FFF2-40B4-BE49-F238E27FC236}">
                <a16:creationId xmlns:a16="http://schemas.microsoft.com/office/drawing/2014/main" id="{8EE3A3BA-DBF6-66CE-8C9B-AF5EC1AB65D5}"/>
              </a:ext>
            </a:extLst>
          </p:cNvPr>
          <p:cNvPicPr>
            <a:picLocks noChangeAspect="1"/>
          </p:cNvPicPr>
          <p:nvPr/>
        </p:nvPicPr>
        <p:blipFill>
          <a:blip r:embed="rId3"/>
          <a:stretch>
            <a:fillRect/>
          </a:stretch>
        </p:blipFill>
        <p:spPr>
          <a:xfrm>
            <a:off x="5395567" y="1599700"/>
            <a:ext cx="5845047" cy="321591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6168895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16"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Married Student Financials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54C5D20D-F21A-62E6-7836-05BD2A83B3DD}"/>
              </a:ext>
            </a:extLst>
          </p:cNvPr>
          <p:cNvSpPr txBox="1"/>
          <p:nvPr/>
        </p:nvSpPr>
        <p:spPr>
          <a:xfrm>
            <a:off x="691981" y="1714500"/>
            <a:ext cx="4364928"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This is the first page within the "Student Financials" section. It provides an overview of the section.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of the introduction to the “Student Financials” section, which informs the student that the next series of pages will help determine their ability to pay for school. The student has the option to select a hyperlink to learn more about steps they should take if they have special financial circumstances.">
            <a:extLst>
              <a:ext uri="{FF2B5EF4-FFF2-40B4-BE49-F238E27FC236}">
                <a16:creationId xmlns:a16="http://schemas.microsoft.com/office/drawing/2014/main" id="{EE3A743B-9EAF-5B9B-5D1C-71ECD5F30240}"/>
              </a:ext>
            </a:extLst>
          </p:cNvPr>
          <p:cNvPicPr>
            <a:picLocks noChangeAspect="1"/>
          </p:cNvPicPr>
          <p:nvPr/>
        </p:nvPicPr>
        <p:blipFill>
          <a:blip r:embed="rId3"/>
          <a:stretch>
            <a:fillRect/>
          </a:stretch>
        </p:blipFill>
        <p:spPr>
          <a:xfrm>
            <a:off x="5056909" y="1714500"/>
            <a:ext cx="6702472" cy="284256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889363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16"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Federal Benefits Received </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FCA29EE2-E99F-309F-B82D-54F2BE643982}"/>
              </a:ext>
            </a:extLst>
          </p:cNvPr>
          <p:cNvSpPr txBox="1"/>
          <p:nvPr/>
        </p:nvSpPr>
        <p:spPr>
          <a:xfrm>
            <a:off x="761256" y="1714500"/>
            <a:ext cx="4004708" cy="170296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This page asks the student if they or anyone in their family has received federal benefits. The student selects "None of these apply."</a:t>
            </a:r>
          </a:p>
        </p:txBody>
      </p:sp>
      <p:pic>
        <p:nvPicPr>
          <p:cNvPr id="6" name="Picture 5" descr="Screenshot continuation of the “Student Financials” section, which asks the student to select all federal programs that they or a member of the family received benefits from. The list includes: “Earned Income Credit (EIC),” “Federal Housing Assistance,” “Free or Reduced Price School Lunch,” “Medicaid,” “Refundable Credit for Coverage Under a Qualified Health Plan (QHP),” “Supplemental Nutrition Assistance Program (SNAP),” “Supplemental Security Income (SSI),” “Temporary Assistance for Needy Families (TANF),” “Special Supplemental Nutrition Program for Women, Infants, and Children (WIC),” and “None of these apply.”  ">
            <a:extLst>
              <a:ext uri="{FF2B5EF4-FFF2-40B4-BE49-F238E27FC236}">
                <a16:creationId xmlns:a16="http://schemas.microsoft.com/office/drawing/2014/main" id="{866B7CA8-3356-281A-5DC3-7FE49A95F8AE}"/>
              </a:ext>
            </a:extLst>
          </p:cNvPr>
          <p:cNvPicPr>
            <a:picLocks noChangeAspect="1"/>
          </p:cNvPicPr>
          <p:nvPr/>
        </p:nvPicPr>
        <p:blipFill>
          <a:blip r:embed="rId3"/>
          <a:stretch>
            <a:fillRect/>
          </a:stretch>
        </p:blipFill>
        <p:spPr>
          <a:xfrm>
            <a:off x="5984356" y="1357140"/>
            <a:ext cx="3939881" cy="469432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389711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50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Tax Filing Status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D79D0795-95CD-60B2-86BD-3FBD61A62B02}"/>
              </a:ext>
            </a:extLst>
          </p:cNvPr>
          <p:cNvSpPr txBox="1"/>
          <p:nvPr/>
        </p:nvSpPr>
        <p:spPr>
          <a:xfrm>
            <a:off x="693093" y="1714500"/>
            <a:ext cx="4366587" cy="29495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i="0" u="none" strike="noStrike">
                <a:solidFill>
                  <a:srgbClr val="191918"/>
                </a:solidFill>
                <a:effectLst/>
                <a:latin typeface="Arial" panose="020B0604020202020204" pitchFamily="34" charset="0"/>
              </a:rPr>
              <a:t>This page asks the </a:t>
            </a:r>
            <a:r>
              <a:rPr lang="en-US">
                <a:solidFill>
                  <a:srgbClr val="191918"/>
                </a:solidFill>
                <a:latin typeface="Arial" panose="020B0604020202020204" pitchFamily="34" charset="0"/>
              </a:rPr>
              <a:t>student</a:t>
            </a:r>
            <a:r>
              <a:rPr lang="en-US" sz="1800" b="0" i="0" u="none" strike="noStrike">
                <a:solidFill>
                  <a:srgbClr val="191918"/>
                </a:solidFill>
                <a:effectLst/>
                <a:latin typeface="Arial" panose="020B0604020202020204" pitchFamily="34" charset="0"/>
              </a:rPr>
              <a:t> about their tax filing status. </a:t>
            </a:r>
            <a:r>
              <a:rPr lang="en-US" sz="1800" b="0" i="0" u="none" strike="noStrike">
                <a:solidFill>
                  <a:srgbClr val="191918"/>
                </a:solidFill>
                <a:effectLst/>
                <a:highlight>
                  <a:srgbClr val="FFFFFF"/>
                </a:highlight>
                <a:latin typeface="Arial" panose="020B0604020202020204" pitchFamily="34" charset="0"/>
              </a:rPr>
              <a:t>The </a:t>
            </a:r>
            <a:r>
              <a:rPr lang="en-US">
                <a:solidFill>
                  <a:srgbClr val="191918"/>
                </a:solidFill>
                <a:highlight>
                  <a:srgbClr val="FFFFFF"/>
                </a:highlight>
                <a:latin typeface="Arial" panose="020B0604020202020204" pitchFamily="34" charset="0"/>
              </a:rPr>
              <a:t>student</a:t>
            </a:r>
            <a:r>
              <a:rPr lang="en-US" sz="1800" b="0" i="0" u="none" strike="noStrike">
                <a:solidFill>
                  <a:srgbClr val="191918"/>
                </a:solidFill>
                <a:effectLst/>
                <a:highlight>
                  <a:srgbClr val="FFFFFF"/>
                </a:highlight>
                <a:latin typeface="Arial" panose="020B0604020202020204" pitchFamily="34" charset="0"/>
              </a:rPr>
              <a:t> selects </a:t>
            </a:r>
            <a:r>
              <a:rPr lang="en-US" sz="1800" b="0" i="0" u="none" strike="noStrike">
                <a:solidFill>
                  <a:srgbClr val="191918"/>
                </a:solidFill>
                <a:effectLst/>
                <a:latin typeface="Arial" panose="020B0604020202020204" pitchFamily="34" charset="0"/>
              </a:rPr>
              <a:t>"</a:t>
            </a:r>
            <a:r>
              <a:rPr lang="en-US" sz="1800" b="0" i="0" u="none" strike="noStrike">
                <a:solidFill>
                  <a:srgbClr val="191918"/>
                </a:solidFill>
                <a:effectLst/>
                <a:highlight>
                  <a:srgbClr val="FFFFFF"/>
                </a:highlight>
                <a:latin typeface="Arial" panose="020B0604020202020204" pitchFamily="34" charset="0"/>
              </a:rPr>
              <a:t>Yes" to "Did or will the student file a 2023 IRS Form 1040 or 1040-NR?" and </a:t>
            </a:r>
            <a:r>
              <a:rPr lang="en-US" sz="1800" b="0" i="0" u="none" strike="noStrike">
                <a:solidFill>
                  <a:srgbClr val="191918"/>
                </a:solidFill>
                <a:effectLst/>
                <a:latin typeface="Arial" panose="020B0604020202020204" pitchFamily="34" charset="0"/>
              </a:rPr>
              <a:t>"</a:t>
            </a:r>
            <a:r>
              <a:rPr lang="en-US" sz="1800" b="0" i="0" u="none" strike="noStrike">
                <a:solidFill>
                  <a:srgbClr val="191918"/>
                </a:solidFill>
                <a:effectLst/>
                <a:highlight>
                  <a:srgbClr val="FFFFFF"/>
                </a:highlight>
                <a:latin typeface="Arial" panose="020B0604020202020204" pitchFamily="34" charset="0"/>
              </a:rPr>
              <a:t>No</a:t>
            </a:r>
            <a:r>
              <a:rPr lang="en-US" sz="1800" b="0" i="0" u="none" strike="noStrike">
                <a:solidFill>
                  <a:srgbClr val="191918"/>
                </a:solidFill>
                <a:effectLst/>
                <a:latin typeface="Arial" panose="020B0604020202020204" pitchFamily="34" charset="0"/>
              </a:rPr>
              <a:t>"</a:t>
            </a:r>
            <a:r>
              <a:rPr lang="en-US" sz="1800" b="0" i="0" u="none" strike="noStrike">
                <a:solidFill>
                  <a:srgbClr val="191918"/>
                </a:solidFill>
                <a:effectLst/>
                <a:highlight>
                  <a:srgbClr val="FFFFFF"/>
                </a:highlight>
                <a:latin typeface="Arial" panose="020B0604020202020204" pitchFamily="34" charset="0"/>
              </a:rPr>
              <a:t> to </a:t>
            </a:r>
            <a:r>
              <a:rPr lang="en-US" sz="1800" b="0" i="0" u="none" strike="noStrike">
                <a:solidFill>
                  <a:srgbClr val="191918"/>
                </a:solidFill>
                <a:effectLst/>
                <a:latin typeface="Arial" panose="020B0604020202020204" pitchFamily="34" charset="0"/>
              </a:rPr>
              <a:t>"</a:t>
            </a:r>
            <a:r>
              <a:rPr lang="en-US" sz="1800" b="0" i="0" u="none" strike="noStrike">
                <a:solidFill>
                  <a:srgbClr val="191918"/>
                </a:solidFill>
                <a:effectLst/>
                <a:highlight>
                  <a:srgbClr val="FFFFFF"/>
                </a:highlight>
                <a:latin typeface="Arial" panose="020B0604020202020204" pitchFamily="34" charset="0"/>
              </a:rPr>
              <a:t>Did or will the student file a 2023 joint tax return with their current spouse?</a:t>
            </a:r>
            <a:r>
              <a:rPr lang="en-US" sz="1800" b="0" i="0" u="none" strike="noStrike">
                <a:solidFill>
                  <a:srgbClr val="191918"/>
                </a:solidFill>
                <a:effectLst/>
                <a:latin typeface="Arial" panose="020B0604020202020204" pitchFamily="34" charset="0"/>
              </a:rPr>
              <a:t>"</a:t>
            </a:r>
            <a:endParaRPr lang="en-US">
              <a:highlight>
                <a:srgbClr val="FFFFFF"/>
              </a:highlight>
            </a:endParaRPr>
          </a:p>
        </p:txBody>
      </p:sp>
      <p:pic>
        <p:nvPicPr>
          <p:cNvPr id="11" name="Picture 10" descr="Screenshot continuation of the “Student Financials” section, which asks the student if they filed a 2023 IRS Form 1040 or 1040-NR. After selecting “Yes”, the student is asked if they did or will file a 2023 joint tax return with their current spouse. ">
            <a:extLst>
              <a:ext uri="{FF2B5EF4-FFF2-40B4-BE49-F238E27FC236}">
                <a16:creationId xmlns:a16="http://schemas.microsoft.com/office/drawing/2014/main" id="{CC98862E-69F0-6F73-79FD-2C6CB262EF07}"/>
              </a:ext>
            </a:extLst>
          </p:cNvPr>
          <p:cNvPicPr>
            <a:picLocks noChangeAspect="1"/>
          </p:cNvPicPr>
          <p:nvPr/>
        </p:nvPicPr>
        <p:blipFill>
          <a:blip r:embed="rId3"/>
          <a:stretch>
            <a:fillRect/>
          </a:stretch>
        </p:blipFill>
        <p:spPr>
          <a:xfrm>
            <a:off x="5059680" y="1653955"/>
            <a:ext cx="6524599" cy="355410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172</a:t>
            </a:fld>
            <a:endParaRPr lang="en-US"/>
          </a:p>
        </p:txBody>
      </p:sp>
    </p:spTree>
    <p:extLst>
      <p:ext uri="{BB962C8B-B14F-4D97-AF65-F5344CB8AC3E}">
        <p14:creationId xmlns:p14="http://schemas.microsoft.com/office/powerpoint/2010/main" val="165154227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16"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Married Student Family Size</a:t>
            </a:r>
            <a:endParaRPr lang="en-US" altLang="en-US" sz="3600" b="1" i="0" u="none" strike="noStrike" kern="1200" cap="none" spc="0" normalizeH="0" baseline="0" noProof="0" dirty="0">
              <a:ln>
                <a:noFill/>
              </a:ln>
              <a:effectLst/>
              <a:uLnTx/>
              <a:uFillTx/>
              <a:latin typeface="Oswald"/>
            </a:endParaRPr>
          </a:p>
        </p:txBody>
      </p:sp>
      <p:sp>
        <p:nvSpPr>
          <p:cNvPr id="11" name="TextBox 10">
            <a:extLst>
              <a:ext uri="{FF2B5EF4-FFF2-40B4-BE49-F238E27FC236}">
                <a16:creationId xmlns:a16="http://schemas.microsoft.com/office/drawing/2014/main" id="{2F68618F-8507-174E-A8B2-A6A66423B7CB}"/>
              </a:ext>
            </a:extLst>
          </p:cNvPr>
          <p:cNvSpPr txBox="1"/>
          <p:nvPr/>
        </p:nvSpPr>
        <p:spPr>
          <a:xfrm>
            <a:off x="693093" y="1714500"/>
            <a:ext cx="3934325" cy="3365024"/>
          </a:xfrm>
          <a:prstGeom prst="rect">
            <a:avLst/>
          </a:prstGeom>
          <a:noFill/>
        </p:spPr>
        <p:txBody>
          <a:bodyPr wrap="square" lIns="91440" tIns="45720" rIns="91440" bIns="45720" rtlCol="0" anchor="t">
            <a:spAutoFit/>
          </a:bodyPr>
          <a:lstStyle/>
          <a:p>
            <a:pPr>
              <a:lnSpc>
                <a:spcPct val="150000"/>
              </a:lnSpc>
            </a:pPr>
            <a:r>
              <a:rPr lang="en-US" sz="1800" b="0" i="0" u="none" strike="noStrike">
                <a:solidFill>
                  <a:srgbClr val="191918"/>
                </a:solidFill>
                <a:effectLst/>
                <a:latin typeface="Arial"/>
                <a:cs typeface="Arial"/>
              </a:rPr>
              <a:t>This page displays the family size for the student. The </a:t>
            </a:r>
            <a:r>
              <a:rPr lang="en-US">
                <a:solidFill>
                  <a:srgbClr val="191918"/>
                </a:solidFill>
                <a:latin typeface="Arial"/>
                <a:cs typeface="Arial"/>
              </a:rPr>
              <a:t>student</a:t>
            </a:r>
            <a:r>
              <a:rPr lang="en-US" sz="1800" b="0" i="0" u="none" strike="noStrike">
                <a:solidFill>
                  <a:srgbClr val="191918"/>
                </a:solidFill>
                <a:effectLst/>
                <a:latin typeface="Arial"/>
                <a:cs typeface="Arial"/>
              </a:rPr>
              <a:t> has the option to enter the number of children or other dependents who live with the</a:t>
            </a:r>
            <a:r>
              <a:rPr lang="en-US">
                <a:solidFill>
                  <a:srgbClr val="191918"/>
                </a:solidFill>
                <a:latin typeface="Arial"/>
                <a:cs typeface="Arial"/>
              </a:rPr>
              <a:t> student and will receive more than half of their support from the student between July 1, 2025, and June 30, 2026</a:t>
            </a:r>
            <a:r>
              <a:rPr lang="en-US" sz="1800" b="0" i="0" u="none" strike="noStrike">
                <a:solidFill>
                  <a:srgbClr val="191918"/>
                </a:solidFill>
                <a:effectLst/>
                <a:latin typeface="Arial"/>
                <a:cs typeface="Arial"/>
              </a:rPr>
              <a:t>. </a:t>
            </a:r>
            <a:endParaRPr lang="en-US">
              <a:latin typeface="Arial"/>
              <a:cs typeface="Arial"/>
            </a:endParaRPr>
          </a:p>
        </p:txBody>
      </p:sp>
      <p:pic>
        <p:nvPicPr>
          <p:cNvPr id="8" name="Picture 7" descr="Screenshot continuation of the “Student Financials” section, which asks the student to enter the number of children or other dependents who live with the student and will receive more than half of their support from the student between July 1, 2025, and June 30, 2026. ">
            <a:extLst>
              <a:ext uri="{FF2B5EF4-FFF2-40B4-BE49-F238E27FC236}">
                <a16:creationId xmlns:a16="http://schemas.microsoft.com/office/drawing/2014/main" id="{93B14EA6-A7B9-F181-933D-E000C4206EC9}"/>
              </a:ext>
            </a:extLst>
          </p:cNvPr>
          <p:cNvPicPr>
            <a:picLocks noChangeAspect="1"/>
          </p:cNvPicPr>
          <p:nvPr/>
        </p:nvPicPr>
        <p:blipFill>
          <a:blip r:embed="rId3"/>
          <a:stretch>
            <a:fillRect/>
          </a:stretch>
        </p:blipFill>
        <p:spPr>
          <a:xfrm>
            <a:off x="4924152" y="1457269"/>
            <a:ext cx="5802841" cy="384180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5233885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16"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Number in College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019DE487-73E1-8676-A117-7E2712EDA6BB}"/>
              </a:ext>
            </a:extLst>
          </p:cNvPr>
          <p:cNvSpPr txBox="1"/>
          <p:nvPr/>
        </p:nvSpPr>
        <p:spPr>
          <a:xfrm>
            <a:off x="678127" y="1711950"/>
            <a:ext cx="4503473" cy="211846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This page asks the student how many people in the family will be in college between July 1, 2025, and June 30, 2026. The student enters a response into the entry field.</a:t>
            </a:r>
          </a:p>
        </p:txBody>
      </p:sp>
      <p:pic>
        <p:nvPicPr>
          <p:cNvPr id="6" name="Picture 5" descr="Screenshot continuation of the “Student Financials” section, which asks the student to enter the number of family members that will be in college between July 1, 2025, and June 30, 2026.">
            <a:extLst>
              <a:ext uri="{FF2B5EF4-FFF2-40B4-BE49-F238E27FC236}">
                <a16:creationId xmlns:a16="http://schemas.microsoft.com/office/drawing/2014/main" id="{67B0D401-7355-107D-F904-5E997F8426EE}"/>
              </a:ext>
            </a:extLst>
          </p:cNvPr>
          <p:cNvPicPr>
            <a:picLocks noChangeAspect="1"/>
          </p:cNvPicPr>
          <p:nvPr/>
        </p:nvPicPr>
        <p:blipFill>
          <a:blip r:embed="rId3"/>
          <a:stretch>
            <a:fillRect/>
          </a:stretch>
        </p:blipFill>
        <p:spPr>
          <a:xfrm>
            <a:off x="5181600" y="1651336"/>
            <a:ext cx="6247147" cy="255812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380488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16"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Tax Return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B2B57641-677B-2344-BDB1-54DADD023219}"/>
              </a:ext>
            </a:extLst>
          </p:cNvPr>
          <p:cNvSpPr txBox="1"/>
          <p:nvPr/>
        </p:nvSpPr>
        <p:spPr>
          <a:xfrm>
            <a:off x="637553" y="1713907"/>
            <a:ext cx="1132584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mn-ea"/>
                <a:cs typeface="Calibri"/>
              </a:rPr>
              <a:t>The student is asked questions about their 2023 tax return. The student enters a response in each entry field.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7" name="Picture 6" descr="Screenshot continuation of the “Student Financials” section. The student is asked if their filing status is “Single,” “Head of household,” “Married filing jointly,” “Married filing separately,” or “Qualifying surviving spouse.” A text box prompts them to enter their Income Earned From Work and any Tax Exempt Interest Income. ">
            <a:extLst>
              <a:ext uri="{FF2B5EF4-FFF2-40B4-BE49-F238E27FC236}">
                <a16:creationId xmlns:a16="http://schemas.microsoft.com/office/drawing/2014/main" id="{0E16B1AB-50BE-1B0D-E47A-5BCFB6D6359B}"/>
              </a:ext>
            </a:extLst>
          </p:cNvPr>
          <p:cNvPicPr>
            <a:picLocks noChangeAspect="1"/>
          </p:cNvPicPr>
          <p:nvPr/>
        </p:nvPicPr>
        <p:blipFill>
          <a:blip r:embed="rId3"/>
          <a:stretch>
            <a:fillRect/>
          </a:stretch>
        </p:blipFill>
        <p:spPr>
          <a:xfrm>
            <a:off x="2277515" y="2220270"/>
            <a:ext cx="3818485" cy="4297687"/>
          </a:xfrm>
          <a:prstGeom prst="rect">
            <a:avLst/>
          </a:prstGeom>
          <a:ln>
            <a:solidFill>
              <a:schemeClr val="tx1"/>
            </a:solidFill>
          </a:ln>
        </p:spPr>
      </p:pic>
      <p:pic>
        <p:nvPicPr>
          <p:cNvPr id="10" name="Picture 9" descr="Screenshot continuation of the “Student Financials” section. Text boxes prompt the student to enter the dollar amount of untaxed portions of IRA distributions or portions of pensions; adjusted gross income; income tax paid; IRA deductions and payments to self-employed Simplified Employee Pension, Savings Investment Match Plan for Employees, and qualified plans, any education credits; and college grants, scholarships, or AmeriCorps benefits reported to the Internal Revenue Service. Below that, another text box prompts the student to enter the dollar amount of foreign income exempt from federal taxation.">
            <a:extLst>
              <a:ext uri="{FF2B5EF4-FFF2-40B4-BE49-F238E27FC236}">
                <a16:creationId xmlns:a16="http://schemas.microsoft.com/office/drawing/2014/main" id="{C11108F9-9A2E-BFF2-6409-CB5132187D6B}"/>
              </a:ext>
            </a:extLst>
          </p:cNvPr>
          <p:cNvPicPr>
            <a:picLocks noChangeAspect="1"/>
          </p:cNvPicPr>
          <p:nvPr/>
        </p:nvPicPr>
        <p:blipFill>
          <a:blip r:embed="rId4"/>
          <a:stretch>
            <a:fillRect/>
          </a:stretch>
        </p:blipFill>
        <p:spPr>
          <a:xfrm>
            <a:off x="6300477" y="2220270"/>
            <a:ext cx="2757748" cy="428076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121800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18"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Assets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32A91B4D-CFCE-553E-34DF-62B6BE0653E0}"/>
              </a:ext>
            </a:extLst>
          </p:cNvPr>
          <p:cNvSpPr txBox="1"/>
          <p:nvPr/>
        </p:nvSpPr>
        <p:spPr>
          <a:xfrm>
            <a:off x="664272" y="1725970"/>
            <a:ext cx="4129401"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is asked about their and their spouse’s assets and the amount of child support received. The student enters a response in each entry field.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16" name="Picture 15" descr="Screenshot continuation of the “Student Financials” section, which asks the student to enter the amount of annual child support received. Below that, text boxes prompt the student to enter the dollar amount for the total of cash, savings, and checking accounts; the current net worth of investments, including real estate; and the current net worth of businesses and investment farms.">
            <a:extLst>
              <a:ext uri="{FF2B5EF4-FFF2-40B4-BE49-F238E27FC236}">
                <a16:creationId xmlns:a16="http://schemas.microsoft.com/office/drawing/2014/main" id="{943E7953-E5FE-2F0A-26F2-8676AA371BB3}"/>
              </a:ext>
            </a:extLst>
          </p:cNvPr>
          <p:cNvPicPr>
            <a:picLocks noChangeAspect="1"/>
          </p:cNvPicPr>
          <p:nvPr/>
        </p:nvPicPr>
        <p:blipFill>
          <a:blip r:embed="rId3"/>
          <a:stretch>
            <a:fillRect/>
          </a:stretch>
        </p:blipFill>
        <p:spPr>
          <a:xfrm>
            <a:off x="5726259" y="1199974"/>
            <a:ext cx="4817916" cy="493906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3701804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8709" y="54001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Invite Spouse to Your FAFSA</a:t>
            </a:r>
            <a:r>
              <a:rPr lang="en-US" altLang="en-US" sz="3600" cap="none" spc="0" baseline="30000">
                <a:latin typeface="Oswald"/>
              </a:rPr>
              <a:t>®</a:t>
            </a:r>
            <a:r>
              <a:rPr lang="en-US" altLang="en-US" sz="3600" cap="none" spc="0">
                <a:latin typeface="Oswald"/>
              </a:rPr>
              <a:t> Form</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B0C55035-1E35-3CE3-6E53-D8FD73615DBE}"/>
              </a:ext>
            </a:extLst>
          </p:cNvPr>
          <p:cNvSpPr txBox="1"/>
          <p:nvPr/>
        </p:nvSpPr>
        <p:spPr>
          <a:xfrm>
            <a:off x="701929" y="1710783"/>
            <a:ext cx="1112147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Based on their marital status and the information provided by the </a:t>
            </a:r>
            <a:r>
              <a:rPr lang="en-US">
                <a:solidFill>
                  <a:srgbClr val="191918"/>
                </a:solidFill>
                <a:latin typeface="Arial" panose="020B0604020202020204"/>
                <a:ea typeface="Calibri"/>
                <a:cs typeface="Calibri"/>
              </a:rPr>
              <a:t>student</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 </a:t>
            </a:r>
            <a:r>
              <a:rPr lang="en-US">
                <a:solidFill>
                  <a:srgbClr val="191918"/>
                </a:solidFill>
                <a:latin typeface="Arial" panose="020B0604020202020204"/>
                <a:ea typeface="Calibri"/>
                <a:cs typeface="Calibri"/>
              </a:rPr>
              <a:t>t</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he student is </a:t>
            </a:r>
            <a:r>
              <a:rPr lang="en-US">
                <a:latin typeface="Arial" panose="020B0604020202020204" pitchFamily="34" charset="0"/>
                <a:ea typeface="Calibri"/>
                <a:cs typeface="Arial" panose="020B0604020202020204" pitchFamily="34" charset="0"/>
              </a:rPr>
              <a:t>required to invite their spouse to their FAFSA</a:t>
            </a:r>
            <a:r>
              <a:rPr lang="en-US" baseline="30000">
                <a:latin typeface="Arial" panose="020B0604020202020204" pitchFamily="34" charset="0"/>
                <a:ea typeface="Calibri"/>
                <a:cs typeface="Arial" panose="020B0604020202020204" pitchFamily="34" charset="0"/>
              </a:rPr>
              <a:t>®</a:t>
            </a:r>
            <a:r>
              <a:rPr lang="en-US">
                <a:latin typeface="Arial" panose="020B0604020202020204" pitchFamily="34" charset="0"/>
                <a:ea typeface="Calibri"/>
                <a:cs typeface="Arial" panose="020B0604020202020204" pitchFamily="34" charset="0"/>
              </a:rPr>
              <a:t> form to complete the required student spouse sections. </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The student enters the personal information about their spouse in order to send them an invite to their form.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14" name="Picture 13" descr="Screenshot continuation of the “Personal Circumstances” section, which instructs the student to invite their spouse to the FAFSA form to provide their information. The student is informed that their spouse’s information is required to receive federal student aid. There are text boxes to enter the personal information for the student spouse, including name, date of birth, and Social Security number.">
            <a:extLst>
              <a:ext uri="{FF2B5EF4-FFF2-40B4-BE49-F238E27FC236}">
                <a16:creationId xmlns:a16="http://schemas.microsoft.com/office/drawing/2014/main" id="{7358B77D-F5E9-9435-7534-20169478832F}"/>
              </a:ext>
            </a:extLst>
          </p:cNvPr>
          <p:cNvPicPr>
            <a:picLocks noChangeAspect="1"/>
          </p:cNvPicPr>
          <p:nvPr/>
        </p:nvPicPr>
        <p:blipFill>
          <a:blip r:embed="rId3"/>
          <a:stretch>
            <a:fillRect/>
          </a:stretch>
        </p:blipFill>
        <p:spPr>
          <a:xfrm>
            <a:off x="1880414" y="2781374"/>
            <a:ext cx="3830958" cy="3825903"/>
          </a:xfrm>
          <a:prstGeom prst="rect">
            <a:avLst/>
          </a:prstGeom>
          <a:ln>
            <a:solidFill>
              <a:schemeClr val="tx1"/>
            </a:solidFill>
          </a:ln>
        </p:spPr>
      </p:pic>
      <p:pic>
        <p:nvPicPr>
          <p:cNvPr id="16" name="Picture 15" descr="Screenshot continuation of the “Personal Circumstances” section, which instructs the student to invite their spouse to the FAFSA form to provide their information. Text boxes request the student spouse’s email address. Below, there is a button for the student to “Send Invite.”">
            <a:extLst>
              <a:ext uri="{FF2B5EF4-FFF2-40B4-BE49-F238E27FC236}">
                <a16:creationId xmlns:a16="http://schemas.microsoft.com/office/drawing/2014/main" id="{A29FFCC6-1F33-026E-47EF-3DDC41C92C6E}"/>
              </a:ext>
            </a:extLst>
          </p:cNvPr>
          <p:cNvPicPr>
            <a:picLocks noChangeAspect="1"/>
          </p:cNvPicPr>
          <p:nvPr/>
        </p:nvPicPr>
        <p:blipFill>
          <a:blip r:embed="rId4"/>
          <a:stretch>
            <a:fillRect/>
          </a:stretch>
        </p:blipFill>
        <p:spPr>
          <a:xfrm>
            <a:off x="5988085" y="2781374"/>
            <a:ext cx="3099052" cy="284279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7916973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18"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Married Student Select Colleges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4242D290-9D92-4CEF-1C6F-F4A50DDE82C8}"/>
              </a:ext>
            </a:extLst>
          </p:cNvPr>
          <p:cNvSpPr txBox="1"/>
          <p:nvPr/>
        </p:nvSpPr>
        <p:spPr>
          <a:xfrm>
            <a:off x="664273" y="1714500"/>
            <a:ext cx="4143254" cy="25340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This is the first page in the "Select Colleges and Career Schools" section, which is the final part of the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 form’s student section to require information. It provides an overview of the section.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of the introduction to the “Select Colleges and Career Schools” section, which informs the student that on the next series of pages they will search and select the schools that will receive a copy of their FAFSA form.">
            <a:extLst>
              <a:ext uri="{FF2B5EF4-FFF2-40B4-BE49-F238E27FC236}">
                <a16:creationId xmlns:a16="http://schemas.microsoft.com/office/drawing/2014/main" id="{D7C85612-AE1C-36CA-FAD5-D2C91DD3CB63}"/>
              </a:ext>
            </a:extLst>
          </p:cNvPr>
          <p:cNvPicPr>
            <a:picLocks noChangeAspect="1"/>
          </p:cNvPicPr>
          <p:nvPr/>
        </p:nvPicPr>
        <p:blipFill>
          <a:blip r:embed="rId3"/>
          <a:stretch>
            <a:fillRect/>
          </a:stretch>
        </p:blipFill>
        <p:spPr>
          <a:xfrm>
            <a:off x="4724778" y="1714500"/>
            <a:ext cx="7030467" cy="287369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7306987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16"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College Search</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40CCAEBB-75E6-BF59-F99C-90D49B8E0597}"/>
              </a:ext>
            </a:extLst>
          </p:cNvPr>
          <p:cNvSpPr txBox="1"/>
          <p:nvPr/>
        </p:nvSpPr>
        <p:spPr>
          <a:xfrm>
            <a:off x="653211" y="1716314"/>
            <a:ext cx="4342189" cy="4195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The student is asked to search for the colleges and/or career schools they would like to receive their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 information. The student searches for a school by entering a state, city, and/or school name. After selecting "Search," they select the correct school(s) from the search results. Students can send their FAFSA information to a maximum of 20 schools.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7" name="Picture 6" descr="Screenshot continuation of the “Select Colleges and Career Schools” section. Four schools are displayed, the results of using the search function. Beside each school, there is a “Select” button for the student to select the correct school(s). ">
            <a:extLst>
              <a:ext uri="{FF2B5EF4-FFF2-40B4-BE49-F238E27FC236}">
                <a16:creationId xmlns:a16="http://schemas.microsoft.com/office/drawing/2014/main" id="{8F74EA82-E21C-DE4B-DA3B-AACB2FFA9C61}"/>
              </a:ext>
            </a:extLst>
          </p:cNvPr>
          <p:cNvPicPr>
            <a:picLocks noChangeAspect="1"/>
          </p:cNvPicPr>
          <p:nvPr/>
        </p:nvPicPr>
        <p:blipFill>
          <a:blip r:embed="rId3"/>
          <a:stretch>
            <a:fillRect/>
          </a:stretch>
        </p:blipFill>
        <p:spPr>
          <a:xfrm>
            <a:off x="4939638" y="1789471"/>
            <a:ext cx="3877626" cy="3382718"/>
          </a:xfrm>
          <a:prstGeom prst="rect">
            <a:avLst/>
          </a:prstGeom>
          <a:ln>
            <a:solidFill>
              <a:schemeClr val="tx1"/>
            </a:solidFill>
          </a:ln>
        </p:spPr>
      </p:pic>
      <p:pic>
        <p:nvPicPr>
          <p:cNvPr id="10" name="Picture 9" descr="Screenshot continuation of the “Select Colleges and Career Schools” section. Four schools are displayed, the results of using the search function. Beside each school, there is a “Select” button for the student to select the correct school(s). ">
            <a:extLst>
              <a:ext uri="{FF2B5EF4-FFF2-40B4-BE49-F238E27FC236}">
                <a16:creationId xmlns:a16="http://schemas.microsoft.com/office/drawing/2014/main" id="{CC8B75C9-8D8C-E0F0-392F-FD1C7CB22252}"/>
              </a:ext>
            </a:extLst>
          </p:cNvPr>
          <p:cNvPicPr>
            <a:picLocks noChangeAspect="1"/>
          </p:cNvPicPr>
          <p:nvPr/>
        </p:nvPicPr>
        <p:blipFill rotWithShape="1">
          <a:blip r:embed="rId4"/>
          <a:srcRect l="9983" r="9669"/>
          <a:stretch/>
        </p:blipFill>
        <p:spPr>
          <a:xfrm>
            <a:off x="8936090" y="2081717"/>
            <a:ext cx="3167421" cy="269456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3222270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p:nvPr>
        </p:nvSpPr>
        <p:spPr>
          <a:xfrm>
            <a:off x="650416"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Selected Colleges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BB246EC-F0C2-CF52-C156-BAB5FED656AE}"/>
              </a:ext>
            </a:extLst>
          </p:cNvPr>
          <p:cNvSpPr txBox="1"/>
          <p:nvPr/>
        </p:nvSpPr>
        <p:spPr>
          <a:xfrm>
            <a:off x="683824" y="1716374"/>
            <a:ext cx="5020622" cy="41960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can view which colleges and/or career schools they have selected. If the student has not selected 20 schools, they have the option to search and select more schools, and, </a:t>
            </a:r>
            <a:r>
              <a:rPr lang="en-US" sz="1800" b="0" i="0" u="none" strike="noStrike">
                <a:solidFill>
                  <a:srgbClr val="191918"/>
                </a:solidFill>
                <a:effectLst/>
                <a:latin typeface="Arial"/>
                <a:cs typeface="Arial"/>
              </a:rPr>
              <a:t>in some states, </a:t>
            </a:r>
            <a:r>
              <a:rPr kumimoji="0" lang="en-US" sz="1800" b="0" i="0" u="none" strike="noStrike" kern="1200" cap="none" spc="0" normalizeH="0" baseline="0" noProof="0">
                <a:ln>
                  <a:noFill/>
                </a:ln>
                <a:solidFill>
                  <a:srgbClr val="191918"/>
                </a:solidFill>
                <a:effectLst/>
                <a:uLnTx/>
                <a:uFillTx/>
                <a:latin typeface="Arial"/>
                <a:ea typeface="Calibri"/>
                <a:cs typeface="Calibri"/>
              </a:rPr>
              <a:t>they have the option to reorder the list of selected schools</a:t>
            </a:r>
            <a:r>
              <a:rPr lang="en-US" sz="1800" b="0" i="0" u="none" strike="noStrike">
                <a:solidFill>
                  <a:srgbClr val="191918"/>
                </a:solidFill>
                <a:effectLst/>
                <a:latin typeface="Arial"/>
                <a:cs typeface="Arial"/>
              </a:rPr>
              <a:t>. </a:t>
            </a:r>
            <a:r>
              <a:rPr kumimoji="0" lang="en-US" sz="1800" b="0" i="0" u="none" strike="noStrike" kern="1200" cap="none" spc="0" normalizeH="0" baseline="0" noProof="0">
                <a:ln>
                  <a:noFill/>
                </a:ln>
                <a:solidFill>
                  <a:srgbClr val="191918"/>
                </a:solidFill>
                <a:effectLst/>
                <a:uLnTx/>
                <a:uFillTx/>
                <a:latin typeface="Arial"/>
                <a:ea typeface="Calibri"/>
                <a:cs typeface="Calibri"/>
              </a:rPr>
              <a:t>When the student selects "Continue," they will have completed entering the required student information for their section and can proceed to review and sign their form.</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Select Colleges and Career Schools” section. A list of the schools entered by the student is displayed. A notification informs the student how many schools out of the maximum of twenty are currently selected. The student can select “Remove” or “View Information” hyperlinks for each school. The student can select &quot;Next&quot; to view the next page of schools they selected. After reviewing, the student can select &quot;Continue.&quot;">
            <a:extLst>
              <a:ext uri="{FF2B5EF4-FFF2-40B4-BE49-F238E27FC236}">
                <a16:creationId xmlns:a16="http://schemas.microsoft.com/office/drawing/2014/main" id="{8CC5E7F0-7177-7D7A-D7BB-BCD1A8C4AA0A}"/>
              </a:ext>
            </a:extLst>
          </p:cNvPr>
          <p:cNvPicPr>
            <a:picLocks noChangeAspect="1"/>
          </p:cNvPicPr>
          <p:nvPr/>
        </p:nvPicPr>
        <p:blipFill>
          <a:blip r:embed="rId3"/>
          <a:stretch>
            <a:fillRect/>
          </a:stretch>
        </p:blipFill>
        <p:spPr>
          <a:xfrm>
            <a:off x="5984029" y="1909689"/>
            <a:ext cx="5460260" cy="380932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809707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4271" y="555104"/>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Review Page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58EE76FC-9E2E-9900-5D34-28D9EB9CFA5E}"/>
              </a:ext>
            </a:extLst>
          </p:cNvPr>
          <p:cNvSpPr txBox="1"/>
          <p:nvPr/>
        </p:nvSpPr>
        <p:spPr>
          <a:xfrm>
            <a:off x="660406" y="1628310"/>
            <a:ext cx="3868178" cy="5096203"/>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The review page displays the responses that the student has provided in the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form. The student</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 can view all their responses by selecting "Expand All" or expand each section individually. To edit a response, the student can select the question’s hyperlink and will be taken to the corresponding page. Additionally, since the student invited their spouse into the form, they see the spouse contributor section and the status of their spouse’s invite.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7" name="Picture 6" descr="Screenshot of the review page. Each of the previous sections are listed, which the student can expand and collapse to review and verify the information they’ve provided.">
            <a:extLst>
              <a:ext uri="{FF2B5EF4-FFF2-40B4-BE49-F238E27FC236}">
                <a16:creationId xmlns:a16="http://schemas.microsoft.com/office/drawing/2014/main" id="{47AA52DA-5064-F338-2A78-98AA9B9F6C65}"/>
              </a:ext>
            </a:extLst>
          </p:cNvPr>
          <p:cNvPicPr>
            <a:picLocks noChangeAspect="1"/>
          </p:cNvPicPr>
          <p:nvPr/>
        </p:nvPicPr>
        <p:blipFill>
          <a:blip r:embed="rId3"/>
          <a:stretch>
            <a:fillRect/>
          </a:stretch>
        </p:blipFill>
        <p:spPr>
          <a:xfrm>
            <a:off x="4701189" y="1780507"/>
            <a:ext cx="3704755" cy="3296983"/>
          </a:xfrm>
          <a:prstGeom prst="rect">
            <a:avLst/>
          </a:prstGeom>
          <a:ln>
            <a:solidFill>
              <a:schemeClr val="tx1"/>
            </a:solidFill>
          </a:ln>
        </p:spPr>
      </p:pic>
      <p:pic>
        <p:nvPicPr>
          <p:cNvPr id="10" name="Picture 9" descr="Screenshot continuation of the review page. The contributor the student invited to their form is listed for the student to review. An icon beside the contributor indicates that an invite has been sent. Below that the student spouse sections of the form are listed. A gray circle beside each section indicates it has not been completed.  ">
            <a:extLst>
              <a:ext uri="{FF2B5EF4-FFF2-40B4-BE49-F238E27FC236}">
                <a16:creationId xmlns:a16="http://schemas.microsoft.com/office/drawing/2014/main" id="{E06E97EB-D24C-6E2D-AF51-CEA01B0B2051}"/>
              </a:ext>
            </a:extLst>
          </p:cNvPr>
          <p:cNvPicPr>
            <a:picLocks noChangeAspect="1"/>
          </p:cNvPicPr>
          <p:nvPr/>
        </p:nvPicPr>
        <p:blipFill>
          <a:blip r:embed="rId4"/>
          <a:stretch>
            <a:fillRect/>
          </a:stretch>
        </p:blipFill>
        <p:spPr>
          <a:xfrm>
            <a:off x="8578550" y="1780508"/>
            <a:ext cx="3448741" cy="329698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6837637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18"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Signature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41A117EB-624F-8C96-92AA-78CE7DA1AC63}"/>
              </a:ext>
            </a:extLst>
          </p:cNvPr>
          <p:cNvSpPr txBox="1"/>
          <p:nvPr/>
        </p:nvSpPr>
        <p:spPr>
          <a:xfrm>
            <a:off x="678126" y="1723815"/>
            <a:ext cx="4503474" cy="21185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On this page, the student reviews the terms and conditions for signing their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 form. They agree to a list of statements that they certify before providing their </a:t>
            </a:r>
            <a:r>
              <a:rPr lang="en-US">
                <a:solidFill>
                  <a:srgbClr val="191918"/>
                </a:solidFill>
                <a:latin typeface="Arial" panose="020B0604020202020204"/>
                <a:ea typeface="Calibri"/>
                <a:cs typeface="Calibri"/>
              </a:rPr>
              <a:t>signature.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of the signature page. The student is instructed to review the terms and conditions they will be agreeing to by signing the FAFSA form.">
            <a:extLst>
              <a:ext uri="{FF2B5EF4-FFF2-40B4-BE49-F238E27FC236}">
                <a16:creationId xmlns:a16="http://schemas.microsoft.com/office/drawing/2014/main" id="{3FCBE8A9-35D2-75B0-2295-7277629639F4}"/>
              </a:ext>
            </a:extLst>
          </p:cNvPr>
          <p:cNvPicPr>
            <a:picLocks noChangeAspect="1"/>
          </p:cNvPicPr>
          <p:nvPr/>
        </p:nvPicPr>
        <p:blipFill>
          <a:blip r:embed="rId3"/>
          <a:stretch>
            <a:fillRect/>
          </a:stretch>
        </p:blipFill>
        <p:spPr>
          <a:xfrm>
            <a:off x="5463407" y="1255396"/>
            <a:ext cx="5342245" cy="504583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1848897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19"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Signature (Continued)</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E70E0A59-3E05-EF1A-EAB2-93DA90F4313D}"/>
              </a:ext>
            </a:extLst>
          </p:cNvPr>
          <p:cNvSpPr txBox="1"/>
          <p:nvPr/>
        </p:nvSpPr>
        <p:spPr>
          <a:xfrm>
            <a:off x="695244" y="1718685"/>
            <a:ext cx="4486356" cy="37804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Calibri"/>
                <a:cs typeface="Arial" panose="020B0604020202020204" pitchFamily="34" charset="0"/>
              </a:rPr>
              <a:t>This is a continuation of the student signature page. After agreeing to the terms and conditions of the FAFSA</a:t>
            </a:r>
            <a:r>
              <a:rPr kumimoji="0" lang="en-US" sz="1800" b="0" i="0" u="none" strike="noStrike" kern="1200" cap="none" spc="0" normalizeH="0" baseline="30000" noProof="0">
                <a:ln>
                  <a:noFill/>
                </a:ln>
                <a:solidFill>
                  <a:srgbClr val="191918"/>
                </a:solidFill>
                <a:effectLst/>
                <a:uLnTx/>
                <a:uFillTx/>
                <a:latin typeface="Arial" panose="020B0604020202020204" pitchFamily="34" charset="0"/>
                <a:ea typeface="Calibri"/>
                <a:cs typeface="Arial" panose="020B0604020202020204" pitchFamily="34" charset="0"/>
              </a:rPr>
              <a:t>®</a:t>
            </a: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Calibri"/>
                <a:cs typeface="Arial" panose="020B0604020202020204" pitchFamily="34" charset="0"/>
              </a:rPr>
              <a:t> form and signing, the student is able to submit their section of the FAFSA form. Since the student spouse information has not been provided, the FAFSA form is not considered complete and can’t be processed yet. </a:t>
            </a:r>
            <a:endPar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pic>
        <p:nvPicPr>
          <p:cNvPr id="6" name="Picture 5" descr="Screenshot continuation of the signature page, which lists the remaining terms and conditions that the student agrees to by signing the FAFSA form. A checkbox indicates the student agrees to the terms, and there is a button below that for the student to “Sign” the form.">
            <a:extLst>
              <a:ext uri="{FF2B5EF4-FFF2-40B4-BE49-F238E27FC236}">
                <a16:creationId xmlns:a16="http://schemas.microsoft.com/office/drawing/2014/main" id="{B700CB87-AD76-E3D0-87DC-D0C7A1F01646}"/>
              </a:ext>
            </a:extLst>
          </p:cNvPr>
          <p:cNvPicPr>
            <a:picLocks noChangeAspect="1"/>
          </p:cNvPicPr>
          <p:nvPr/>
        </p:nvPicPr>
        <p:blipFill>
          <a:blip r:embed="rId3"/>
          <a:stretch>
            <a:fillRect/>
          </a:stretch>
        </p:blipFill>
        <p:spPr>
          <a:xfrm>
            <a:off x="5565858" y="1667903"/>
            <a:ext cx="5150953" cy="420847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7207195"/>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4272"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Section Complete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FD14C24C-5879-9D9D-8034-231E7F261124}"/>
              </a:ext>
            </a:extLst>
          </p:cNvPr>
          <p:cNvSpPr txBox="1"/>
          <p:nvPr/>
        </p:nvSpPr>
        <p:spPr>
          <a:xfrm>
            <a:off x="664271" y="1720508"/>
            <a:ext cx="4936429" cy="3364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Upon signing the student section, the student is presented the student section complete page. This page displays information for the student about next steps, including tracking their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 form. The student is reminded that their form is not completed and can’t be submitted until their spouse completes the contributor section of the form and signs it.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of the student completion page, informing the student they have completed the student section successfully. The student is reminded that the FAFSA form cannot be processed until their contributor completes the required sections. Below that, the contributor is listed, with an icon beside their name describing the status of the contributor as “Invite Sent.” Below that, the student is reminded that they can track and manage their FAFSA form and contributors by selecting the “View Status” button.">
            <a:extLst>
              <a:ext uri="{FF2B5EF4-FFF2-40B4-BE49-F238E27FC236}">
                <a16:creationId xmlns:a16="http://schemas.microsoft.com/office/drawing/2014/main" id="{8C20001D-97E6-C4DD-5E8A-CCAB72F907B2}"/>
              </a:ext>
            </a:extLst>
          </p:cNvPr>
          <p:cNvPicPr>
            <a:picLocks noChangeAspect="1"/>
          </p:cNvPicPr>
          <p:nvPr/>
        </p:nvPicPr>
        <p:blipFill>
          <a:blip r:embed="rId3"/>
          <a:stretch>
            <a:fillRect/>
          </a:stretch>
        </p:blipFill>
        <p:spPr>
          <a:xfrm>
            <a:off x="5600700" y="1546191"/>
            <a:ext cx="6119390" cy="409991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1593024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19" y="582814"/>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Married Student Section Complete (Continued)</a:t>
            </a:r>
            <a:endParaRPr lang="en-US" altLang="en-US" sz="3600" b="1" i="0" u="none" strike="noStrike" kern="1200" cap="none" spc="0" normalizeH="0" baseline="0" noProof="0">
              <a:ln>
                <a:noFill/>
              </a:ln>
              <a:effectLst/>
              <a:uLnTx/>
              <a:uFillTx/>
              <a:latin typeface="Oswald"/>
            </a:endParaRPr>
          </a:p>
        </p:txBody>
      </p:sp>
      <p:sp>
        <p:nvSpPr>
          <p:cNvPr id="3" name="TextBox 2">
            <a:extLst>
              <a:ext uri="{FF2B5EF4-FFF2-40B4-BE49-F238E27FC236}">
                <a16:creationId xmlns:a16="http://schemas.microsoft.com/office/drawing/2014/main" id="{644A80E9-E901-7BF8-AD60-E09810D36792}"/>
              </a:ext>
            </a:extLst>
          </p:cNvPr>
          <p:cNvSpPr txBox="1"/>
          <p:nvPr/>
        </p:nvSpPr>
        <p:spPr>
          <a:xfrm>
            <a:off x="668351" y="1725393"/>
            <a:ext cx="4791155" cy="4195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rPr>
              <a:t>This is a continuation of the student section complete page. This page displays information for the student about next steps, including checking their email and a reminder that their FAFSA</a:t>
            </a:r>
            <a:r>
              <a:rPr kumimoji="0" lang="en-US" sz="1800" b="0" i="0" u="none" strike="noStrike" kern="1200" cap="none" spc="0" normalizeH="0" baseline="30000" noProof="0">
                <a:ln>
                  <a:noFill/>
                </a:ln>
                <a:solidFill>
                  <a:srgbClr val="191918"/>
                </a:solidFill>
                <a:effectLst/>
                <a:uLnTx/>
                <a:uFillTx/>
                <a:latin typeface="Arial" panose="020B0604020202020204" pitchFamily="34" charset="0"/>
                <a:ea typeface="+mn-ea"/>
                <a:cs typeface="Arial" panose="020B0604020202020204" pitchFamily="34" charset="0"/>
              </a:rPr>
              <a:t>®</a:t>
            </a: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rPr>
              <a:t> form is not completed and can’t be submitted until the student spouse completes the contributor section of the form and signs it. </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Next, in this scenario, the student’s invited spouse will enter the FAFSA form and complete the spouse section. </a:t>
            </a:r>
            <a:endPar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pic>
        <p:nvPicPr>
          <p:cNvPr id="6" name="Picture 5" descr="Screenshot continuation of the student completion page, which informs the student of next steps, including checking for an email confirmation and a reminder that contributors still need to enter their information. Reminders below that inform the student that once fully submitted, they’ll be able to review their FAFSA form responses on the FAFSA Submission Summary and that they can visit the “FAFSA Help” page for additional information.">
            <a:extLst>
              <a:ext uri="{FF2B5EF4-FFF2-40B4-BE49-F238E27FC236}">
                <a16:creationId xmlns:a16="http://schemas.microsoft.com/office/drawing/2014/main" id="{72936ACF-C92E-96E2-F080-BAC7E0748BD5}"/>
              </a:ext>
            </a:extLst>
          </p:cNvPr>
          <p:cNvPicPr>
            <a:picLocks noChangeAspect="1"/>
          </p:cNvPicPr>
          <p:nvPr/>
        </p:nvPicPr>
        <p:blipFill>
          <a:blip r:embed="rId3"/>
          <a:stretch>
            <a:fillRect/>
          </a:stretch>
        </p:blipFill>
        <p:spPr>
          <a:xfrm>
            <a:off x="5884274" y="1498834"/>
            <a:ext cx="4808637" cy="458763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7658820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20"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Spouse Email</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712E9495-A1BE-BC50-0A43-7BE95E25156E}"/>
              </a:ext>
            </a:extLst>
          </p:cNvPr>
          <p:cNvSpPr txBox="1"/>
          <p:nvPr/>
        </p:nvSpPr>
        <p:spPr>
          <a:xfrm>
            <a:off x="684365" y="1725318"/>
            <a:ext cx="4497235" cy="25339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This is NOT a view within StudentAid.gov or the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 form. This view demonstrates a student spouse opening the FAFSA invitation from their email. The student spouse selects "</a:t>
            </a:r>
            <a:r>
              <a:rPr lang="en-US">
                <a:solidFill>
                  <a:srgbClr val="191918"/>
                </a:solidFill>
                <a:latin typeface="Arial" panose="020B0604020202020204"/>
                <a:cs typeface="Calibri"/>
              </a:rPr>
              <a:t>Get Started</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 and is taken to StudentAid.gov.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7" name="Picture 6" descr="Screenshot of the email request sent to the student spouse listed on the FAFSA form. The student’s name is included in the email headline. The email text reminds the student spouse of the importance of completing their information, but that completing their section of the FAFSA form does not make them financially responsible. Additional text informs the student spouse that they will need an account username and password (FSA ID) to log in and complete this request. Below that, there is a button the spouse can select to “Get Started.”">
            <a:extLst>
              <a:ext uri="{FF2B5EF4-FFF2-40B4-BE49-F238E27FC236}">
                <a16:creationId xmlns:a16="http://schemas.microsoft.com/office/drawing/2014/main" id="{42D24DD3-7F95-C331-3A64-98D8D69A5962}"/>
              </a:ext>
            </a:extLst>
          </p:cNvPr>
          <p:cNvPicPr>
            <a:picLocks noChangeAspect="1"/>
          </p:cNvPicPr>
          <p:nvPr/>
        </p:nvPicPr>
        <p:blipFill>
          <a:blip r:embed="rId3"/>
          <a:stretch>
            <a:fillRect/>
          </a:stretch>
        </p:blipFill>
        <p:spPr>
          <a:xfrm>
            <a:off x="5429890" y="1342245"/>
            <a:ext cx="2834886" cy="5235394"/>
          </a:xfrm>
          <a:prstGeom prst="rect">
            <a:avLst/>
          </a:prstGeom>
          <a:ln>
            <a:solidFill>
              <a:schemeClr val="tx1"/>
            </a:solidFill>
          </a:ln>
        </p:spPr>
      </p:pic>
      <p:pic>
        <p:nvPicPr>
          <p:cNvPr id="10" name="Picture 9" descr="Screenshot continuation of the email request sent to the student spouse listed on the FAFSA form. The student spouse is reminded that they should complete their section of the FAFSA form as soon as possible. Below that, a banner informs the student spouse of how they can find help if they are unable to locate the student’s FAFSA form.">
            <a:extLst>
              <a:ext uri="{FF2B5EF4-FFF2-40B4-BE49-F238E27FC236}">
                <a16:creationId xmlns:a16="http://schemas.microsoft.com/office/drawing/2014/main" id="{3DB1232F-BDCF-F6B1-2AD7-7D3A4341D486}"/>
              </a:ext>
            </a:extLst>
          </p:cNvPr>
          <p:cNvPicPr>
            <a:picLocks noChangeAspect="1"/>
          </p:cNvPicPr>
          <p:nvPr/>
        </p:nvPicPr>
        <p:blipFill>
          <a:blip r:embed="rId4"/>
          <a:stretch>
            <a:fillRect/>
          </a:stretch>
        </p:blipFill>
        <p:spPr>
          <a:xfrm>
            <a:off x="8437089" y="1342245"/>
            <a:ext cx="2834886" cy="523539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44764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419"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Spouse Log In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D5ABAA3-5A34-41CF-7EF9-814C383D2EA8}"/>
              </a:ext>
            </a:extLst>
          </p:cNvPr>
          <p:cNvSpPr txBox="1"/>
          <p:nvPr/>
        </p:nvSpPr>
        <p:spPr>
          <a:xfrm>
            <a:off x="664271" y="1724274"/>
            <a:ext cx="4517329" cy="3364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The student spouse is taken from their email to the "Log In" page to enter their log-in credentials. To access the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 form, all users are required to have an FSA ID (StudentAid.gov account username and password). If the student spouse doesn't have an FSA ID, they can select "Create an Account."</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of the Log In page. Textboxes ask the student spouse to enter their FSA ID username, email, or phone number and their password. There is a button to “Log In,” or the student spouse can select one of four text hyperlinks: “Create an Account,” “Forgot My Username,” “Forgot My Password,” or “Help Me Log In to My Account.”">
            <a:extLst>
              <a:ext uri="{FF2B5EF4-FFF2-40B4-BE49-F238E27FC236}">
                <a16:creationId xmlns:a16="http://schemas.microsoft.com/office/drawing/2014/main" id="{26205599-B645-CB95-B393-D44BEE3AD2DC}"/>
              </a:ext>
            </a:extLst>
          </p:cNvPr>
          <p:cNvPicPr>
            <a:picLocks noChangeAspect="1"/>
          </p:cNvPicPr>
          <p:nvPr/>
        </p:nvPicPr>
        <p:blipFill>
          <a:blip r:embed="rId3"/>
          <a:stretch>
            <a:fillRect/>
          </a:stretch>
        </p:blipFill>
        <p:spPr>
          <a:xfrm>
            <a:off x="5595486" y="1724274"/>
            <a:ext cx="5848803" cy="4447926"/>
          </a:xfrm>
          <a:prstGeom prst="rect">
            <a:avLst/>
          </a:prstGeom>
          <a:ln w="12700">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6775838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0709"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highlight>
                  <a:srgbClr val="FFFFFF"/>
                </a:highlight>
                <a:latin typeface="Oswald"/>
              </a:rPr>
              <a:t>Student Spouse Status Center – My Activity </a:t>
            </a:r>
            <a:endParaRPr lang="en-US" altLang="en-US" sz="3600" b="1" i="0" u="none" strike="noStrike" kern="1200" cap="none" spc="0" normalizeH="0" baseline="0" noProof="0">
              <a:ln>
                <a:noFill/>
              </a:ln>
              <a:effectLst/>
              <a:highlight>
                <a:srgbClr val="FFFFFF"/>
              </a:highlight>
              <a:uLnTx/>
              <a:uFillTx/>
              <a:latin typeface="Oswald"/>
            </a:endParaRPr>
          </a:p>
        </p:txBody>
      </p:sp>
      <p:sp>
        <p:nvSpPr>
          <p:cNvPr id="2" name="TextBox 1">
            <a:extLst>
              <a:ext uri="{FF2B5EF4-FFF2-40B4-BE49-F238E27FC236}">
                <a16:creationId xmlns:a16="http://schemas.microsoft.com/office/drawing/2014/main" id="{386A0EF1-3B02-55D2-01BF-FB1CE20BF306}"/>
              </a:ext>
            </a:extLst>
          </p:cNvPr>
          <p:cNvSpPr txBox="1"/>
          <p:nvPr/>
        </p:nvSpPr>
        <p:spPr>
          <a:xfrm>
            <a:off x="698313" y="1719100"/>
            <a:ext cx="4363084" cy="21184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After successfully logging in, the student spouse is taken to their "My Activity" section. The student spouse sees an invitation to be a contributor on the student’s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 form.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4" name="Picture 3" descr="Screenshot of the “My Activity” section. A banner informs the student spouse that they have been asked to be a contributor on a FAFSA form. There are hyperlinks below to “Accept Invitation” or “Decline Invitation.”">
            <a:extLst>
              <a:ext uri="{FF2B5EF4-FFF2-40B4-BE49-F238E27FC236}">
                <a16:creationId xmlns:a16="http://schemas.microsoft.com/office/drawing/2014/main" id="{7DEA2FFB-BB4F-7597-1B9D-E41F0CB52A84}"/>
              </a:ext>
            </a:extLst>
          </p:cNvPr>
          <p:cNvPicPr>
            <a:picLocks noChangeAspect="1"/>
          </p:cNvPicPr>
          <p:nvPr/>
        </p:nvPicPr>
        <p:blipFill>
          <a:blip r:embed="rId3"/>
          <a:stretch>
            <a:fillRect/>
          </a:stretch>
        </p:blipFill>
        <p:spPr>
          <a:xfrm>
            <a:off x="5331690" y="1607754"/>
            <a:ext cx="5955436" cy="409799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395161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48CB3-24C6-8843-12A0-FF265DA808D2}"/>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56E830E4-61D1-70E3-1C3D-A060C01E5DCC}"/>
              </a:ext>
            </a:extLst>
          </p:cNvPr>
          <p:cNvSpPr txBox="1">
            <a:spLocks noGrp="1"/>
          </p:cNvSpPr>
          <p:nvPr>
            <p:ph type="title" idx="4294967295"/>
          </p:nvPr>
        </p:nvSpPr>
        <p:spPr>
          <a:xfrm>
            <a:off x="660709" y="54124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highlight>
                  <a:srgbClr val="FFFFFF"/>
                </a:highlight>
                <a:latin typeface="Oswald"/>
              </a:rPr>
              <a:t>Student Spouse Status Center – My Activity (Continued)</a:t>
            </a:r>
            <a:endParaRPr lang="en-US" altLang="en-US" sz="3600" b="1" i="0" u="none" strike="noStrike" kern="1200" cap="none" spc="0" normalizeH="0" baseline="0" noProof="0">
              <a:ln>
                <a:noFill/>
              </a:ln>
              <a:effectLst/>
              <a:highlight>
                <a:srgbClr val="FFFFFF"/>
              </a:highlight>
              <a:uLnTx/>
              <a:uFillTx/>
              <a:latin typeface="Oswald"/>
            </a:endParaRPr>
          </a:p>
        </p:txBody>
      </p:sp>
      <p:sp>
        <p:nvSpPr>
          <p:cNvPr id="2" name="TextBox 1">
            <a:extLst>
              <a:ext uri="{FF2B5EF4-FFF2-40B4-BE49-F238E27FC236}">
                <a16:creationId xmlns:a16="http://schemas.microsoft.com/office/drawing/2014/main" id="{BF47AA41-CD8E-D41A-766A-BFD11995AB54}"/>
              </a:ext>
            </a:extLst>
          </p:cNvPr>
          <p:cNvSpPr txBox="1"/>
          <p:nvPr/>
        </p:nvSpPr>
        <p:spPr>
          <a:xfrm>
            <a:off x="698313" y="1719100"/>
            <a:ext cx="4363084" cy="3364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cs typeface="Arial"/>
              </a:rPr>
              <a:t>When the student spouse selects "Accept Invitation," a pop-up window appears to remind the student spouse that their personal information is needed to fill out the student’s FAFSA</a:t>
            </a:r>
            <a:r>
              <a:rPr lang="en-US" baseline="30000">
                <a:latin typeface="Arial"/>
                <a:cs typeface="Arial"/>
              </a:rPr>
              <a:t>®</a:t>
            </a:r>
            <a:r>
              <a:rPr lang="en-US">
                <a:latin typeface="Arial"/>
                <a:cs typeface="Arial"/>
              </a:rPr>
              <a:t> form. The student spouse selects "Continue" to agree to sharing their information and enters the FAFSA form. </a:t>
            </a:r>
            <a:endParaRPr lang="en-US"/>
          </a:p>
        </p:txBody>
      </p:sp>
      <p:pic>
        <p:nvPicPr>
          <p:cNvPr id="4" name="Picture 3" descr="Screenshot continuation of the “My Activity” section. A pop-up window informs the student spouse that some personal information that is already on file will be used in order to fill out the necessary steps in the FAFSA form. Buttons give the student spouse the option to &quot;Continue&quot; and agree to sharing their information or to &quot;Go Back.&quot;">
            <a:extLst>
              <a:ext uri="{FF2B5EF4-FFF2-40B4-BE49-F238E27FC236}">
                <a16:creationId xmlns:a16="http://schemas.microsoft.com/office/drawing/2014/main" id="{37310D4E-943F-BD17-D657-EEC661892027}"/>
              </a:ext>
            </a:extLst>
          </p:cNvPr>
          <p:cNvPicPr>
            <a:picLocks noChangeAspect="1"/>
          </p:cNvPicPr>
          <p:nvPr/>
        </p:nvPicPr>
        <p:blipFill>
          <a:blip r:embed="rId3"/>
          <a:stretch>
            <a:fillRect/>
          </a:stretch>
        </p:blipFill>
        <p:spPr>
          <a:xfrm>
            <a:off x="5419321" y="1719100"/>
            <a:ext cx="5801130" cy="3982653"/>
          </a:xfrm>
          <a:prstGeom prst="rect">
            <a:avLst/>
          </a:prstGeom>
          <a:ln>
            <a:solidFill>
              <a:schemeClr val="tx1"/>
            </a:solidFill>
          </a:ln>
        </p:spPr>
      </p:pic>
      <p:sp>
        <p:nvSpPr>
          <p:cNvPr id="5" name="Slide Number Placeholder 4">
            <a:extLst>
              <a:ext uri="{FF2B5EF4-FFF2-40B4-BE49-F238E27FC236}">
                <a16:creationId xmlns:a16="http://schemas.microsoft.com/office/drawing/2014/main" id="{2C7BCDEC-26AB-EBEA-547B-E1D68DF9A227}"/>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3940494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74031"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Spouse Contributing to the FAFSA</a:t>
            </a:r>
            <a:r>
              <a:rPr lang="en-US" altLang="en-US" sz="3600" cap="none" spc="0" baseline="30000">
                <a:latin typeface="Oswald"/>
              </a:rPr>
              <a:t>®</a:t>
            </a:r>
            <a:r>
              <a:rPr lang="en-US" altLang="en-US" sz="3600" cap="none" spc="0">
                <a:latin typeface="Oswald"/>
              </a:rPr>
              <a:t> Form</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B878F022-8EB1-8981-A712-C0407166A512}"/>
              </a:ext>
            </a:extLst>
          </p:cNvPr>
          <p:cNvSpPr txBox="1"/>
          <p:nvPr/>
        </p:nvSpPr>
        <p:spPr>
          <a:xfrm>
            <a:off x="686910" y="1725970"/>
            <a:ext cx="4142667" cy="8719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This page provides information about being a contributor on a FAFSA</a:t>
            </a:r>
            <a:r>
              <a:rPr kumimoji="0" lang="en-US" sz="1800" b="0" i="0" u="none" strike="noStrike" kern="1200" cap="none" spc="0" normalizeH="0" baseline="30000" noProof="0">
                <a:ln>
                  <a:noFill/>
                </a:ln>
                <a:solidFill>
                  <a:srgbClr val="191918"/>
                </a:solidFill>
                <a:effectLst/>
                <a:uLnTx/>
                <a:uFillTx/>
                <a:latin typeface="Arial"/>
                <a:ea typeface="Calibri"/>
                <a:cs typeface="Calibri"/>
              </a:rPr>
              <a:t>®</a:t>
            </a:r>
            <a:r>
              <a:rPr kumimoji="0" lang="en-US" sz="1800" b="0" i="0" u="none" strike="noStrike" kern="1200" cap="none" spc="0" normalizeH="0" baseline="0" noProof="0">
                <a:ln>
                  <a:noFill/>
                </a:ln>
                <a:solidFill>
                  <a:srgbClr val="191918"/>
                </a:solidFill>
                <a:effectLst/>
                <a:uLnTx/>
                <a:uFillTx/>
                <a:latin typeface="Arial"/>
                <a:ea typeface="Calibri"/>
                <a:cs typeface="Calibri"/>
              </a:rPr>
              <a:t> form.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of the introduction page for student spouse contributing to the FAFSA form. The student spouse is reminded that the FAFSA form can’t be submitted for processing until their information is provided and that they can save the form to complete later. Frequently asked questions are also listed, which the student spouse can expand or collapse.">
            <a:extLst>
              <a:ext uri="{FF2B5EF4-FFF2-40B4-BE49-F238E27FC236}">
                <a16:creationId xmlns:a16="http://schemas.microsoft.com/office/drawing/2014/main" id="{0CDBA0C3-33F6-3551-5E2B-EEFDA703F8CF}"/>
              </a:ext>
            </a:extLst>
          </p:cNvPr>
          <p:cNvPicPr>
            <a:picLocks noChangeAspect="1"/>
          </p:cNvPicPr>
          <p:nvPr/>
        </p:nvPicPr>
        <p:blipFill>
          <a:blip r:embed="rId3"/>
          <a:stretch>
            <a:fillRect/>
          </a:stretch>
        </p:blipFill>
        <p:spPr>
          <a:xfrm>
            <a:off x="5336599" y="1609947"/>
            <a:ext cx="5235394" cy="454953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3650339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74031"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Spouse Identity Information</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F2CC06F2-1005-99EC-0716-76019154224C}"/>
              </a:ext>
            </a:extLst>
          </p:cNvPr>
          <p:cNvSpPr txBox="1"/>
          <p:nvPr/>
        </p:nvSpPr>
        <p:spPr>
          <a:xfrm>
            <a:off x="686910" y="1722174"/>
            <a:ext cx="4606307" cy="2949462"/>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This is the first page within the student spouse section. The student spouse can verify that their personal information is correct. To update any of the personal information, the student spouse must access their Account Settings on StudentAid.gov. </a:t>
            </a:r>
          </a:p>
        </p:txBody>
      </p:sp>
      <p:pic>
        <p:nvPicPr>
          <p:cNvPr id="4" name="Picture 3" descr="Screenshot of the “Student Spouse Identity Information” section of the FAFSA form. Student spouse information including name, date of birth, Social Security number, email address, mobile phone number, and permanent mailing address is displayed to verify.">
            <a:extLst>
              <a:ext uri="{FF2B5EF4-FFF2-40B4-BE49-F238E27FC236}">
                <a16:creationId xmlns:a16="http://schemas.microsoft.com/office/drawing/2014/main" id="{E12A7521-55E5-5699-57CB-3544D19DF125}"/>
              </a:ext>
            </a:extLst>
          </p:cNvPr>
          <p:cNvPicPr>
            <a:picLocks noChangeAspect="1"/>
          </p:cNvPicPr>
          <p:nvPr/>
        </p:nvPicPr>
        <p:blipFill>
          <a:blip r:embed="rId3"/>
          <a:stretch>
            <a:fillRect/>
          </a:stretch>
        </p:blipFill>
        <p:spPr>
          <a:xfrm>
            <a:off x="5658586" y="1468196"/>
            <a:ext cx="5156897" cy="474959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6296784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Spouse Provides Consent and Approval</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28161237-6F40-3038-1156-FF6AA6AF1D19}"/>
              </a:ext>
            </a:extLst>
          </p:cNvPr>
          <p:cNvSpPr txBox="1"/>
          <p:nvPr/>
        </p:nvSpPr>
        <p:spPr>
          <a:xfrm>
            <a:off x="686910" y="1709430"/>
            <a:ext cx="4494690" cy="336496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This page informs the student spouse about consent, approval, and the use of their federal tax information. By providing consent and approval, the student spouse’s federal tax information is transferred directly from the IRS into the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 form to help complete the "Student Spouse Financials" section.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4" name="Picture 3" descr="Screenshot of the consent and approval page for the retrieval and disclosure of federal tax information. A numbered list of statements defines what the student spouse is affirming and giving consent and approval to.">
            <a:extLst>
              <a:ext uri="{FF2B5EF4-FFF2-40B4-BE49-F238E27FC236}">
                <a16:creationId xmlns:a16="http://schemas.microsoft.com/office/drawing/2014/main" id="{88D0F064-9009-45CC-B29B-8B908573826B}"/>
              </a:ext>
            </a:extLst>
          </p:cNvPr>
          <p:cNvPicPr>
            <a:picLocks noChangeAspect="1"/>
          </p:cNvPicPr>
          <p:nvPr/>
        </p:nvPicPr>
        <p:blipFill>
          <a:blip r:embed="rId3"/>
          <a:stretch>
            <a:fillRect/>
          </a:stretch>
        </p:blipFill>
        <p:spPr>
          <a:xfrm>
            <a:off x="5463035" y="1370950"/>
            <a:ext cx="4494690" cy="483692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192</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655584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95245" y="615440"/>
            <a:ext cx="11834212"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Spouse Provides Consent and Approval (Continued)</a:t>
            </a:r>
            <a:endParaRPr lang="en-US" altLang="en-US" sz="3600" b="1" i="0" u="none" strike="noStrike" kern="1200" cap="none" spc="0" normalizeH="0" baseline="0" noProof="0">
              <a:ln>
                <a:noFill/>
              </a:ln>
              <a:effectLst/>
              <a:uLnTx/>
              <a:uFillTx/>
              <a:latin typeface="Oswald"/>
            </a:endParaRPr>
          </a:p>
        </p:txBody>
      </p:sp>
      <p:sp>
        <p:nvSpPr>
          <p:cNvPr id="6" name="TextBox 5">
            <a:extLst>
              <a:ext uri="{FF2B5EF4-FFF2-40B4-BE49-F238E27FC236}">
                <a16:creationId xmlns:a16="http://schemas.microsoft.com/office/drawing/2014/main" id="{A010CB3E-73FF-9DD0-C90B-765765F19BC0}"/>
              </a:ext>
            </a:extLst>
          </p:cNvPr>
          <p:cNvSpPr txBox="1"/>
          <p:nvPr/>
        </p:nvSpPr>
        <p:spPr>
          <a:xfrm>
            <a:off x="695245" y="1715175"/>
            <a:ext cx="1109398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Calibri"/>
                <a:cs typeface="Arial" panose="020B0604020202020204" pitchFamily="34" charset="0"/>
              </a:rPr>
              <a:t>This is a continuation of the consent and approval page. Frequently asked questions about consent and approval are also provided. The student spouse selects </a:t>
            </a:r>
            <a:r>
              <a:rPr lang="en-US" sz="1800" b="0" i="0" u="none" strike="noStrike">
                <a:solidFill>
                  <a:srgbClr val="191918"/>
                </a:solidFill>
                <a:effectLst/>
                <a:latin typeface="Arial" panose="020B0604020202020204" pitchFamily="34" charset="0"/>
              </a:rPr>
              <a:t>"</a:t>
            </a: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Calibri"/>
                <a:cs typeface="Arial" panose="020B0604020202020204" pitchFamily="34" charset="0"/>
              </a:rPr>
              <a:t>Provide Approval" to provide consent and approval, and they are taken to the next page. </a:t>
            </a:r>
            <a:endPar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pic>
        <p:nvPicPr>
          <p:cNvPr id="7" name="Picture 6" descr="Screenshot continuation of the consent and approval page. The remaining items of the numbered list of statements define what the student spouse is affirming and giving consent and approval to.">
            <a:extLst>
              <a:ext uri="{FF2B5EF4-FFF2-40B4-BE49-F238E27FC236}">
                <a16:creationId xmlns:a16="http://schemas.microsoft.com/office/drawing/2014/main" id="{EF59D5BF-CD98-8FC3-52E8-FF06B68658F2}"/>
              </a:ext>
            </a:extLst>
          </p:cNvPr>
          <p:cNvPicPr>
            <a:picLocks noChangeAspect="1"/>
          </p:cNvPicPr>
          <p:nvPr/>
        </p:nvPicPr>
        <p:blipFill>
          <a:blip r:embed="rId3"/>
          <a:stretch>
            <a:fillRect/>
          </a:stretch>
        </p:blipFill>
        <p:spPr>
          <a:xfrm>
            <a:off x="2472234" y="2822219"/>
            <a:ext cx="3353358" cy="3861955"/>
          </a:xfrm>
          <a:prstGeom prst="rect">
            <a:avLst/>
          </a:prstGeom>
          <a:ln>
            <a:solidFill>
              <a:schemeClr val="tx1"/>
            </a:solidFill>
          </a:ln>
        </p:spPr>
      </p:pic>
      <p:pic>
        <p:nvPicPr>
          <p:cNvPr id="2" name="Picture 1" descr="Screenshot continuation of the consent and approval page. Frequently asked questions appear, which the student spouse can expand or collapse: who should provide consent and approval, if a spouse has to provide consent and approval if married and didn't file a joint tax return, what happens after consent and approval are provided, and what happens if consent and approval are declined. Below that, there are buttons for the student spouse to provide or decline their consent and approval.">
            <a:extLst>
              <a:ext uri="{FF2B5EF4-FFF2-40B4-BE49-F238E27FC236}">
                <a16:creationId xmlns:a16="http://schemas.microsoft.com/office/drawing/2014/main" id="{1B039035-3E2D-DBE3-09CE-89C226749DCA}"/>
              </a:ext>
            </a:extLst>
          </p:cNvPr>
          <p:cNvPicPr>
            <a:picLocks noChangeAspect="1"/>
          </p:cNvPicPr>
          <p:nvPr/>
        </p:nvPicPr>
        <p:blipFill>
          <a:blip r:embed="rId4"/>
          <a:stretch>
            <a:fillRect/>
          </a:stretch>
        </p:blipFill>
        <p:spPr>
          <a:xfrm>
            <a:off x="5962187" y="2822219"/>
            <a:ext cx="3674334" cy="386195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445619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D4FD-FC2F-9D9D-372C-5406CD15E082}"/>
              </a:ext>
            </a:extLst>
          </p:cNvPr>
          <p:cNvSpPr>
            <a:spLocks noGrp="1"/>
          </p:cNvSpPr>
          <p:nvPr>
            <p:ph type="title"/>
          </p:nvPr>
        </p:nvSpPr>
        <p:spPr>
          <a:xfrm>
            <a:off x="778100" y="537764"/>
            <a:ext cx="9349125" cy="798177"/>
          </a:xfrm>
        </p:spPr>
        <p:txBody>
          <a:bodyPr/>
          <a:lstStyle/>
          <a:p>
            <a:r>
              <a:rPr lang="en-US" sz="3600" cap="none" dirty="0"/>
              <a:t>Student Spouse Imports IRS Information</a:t>
            </a:r>
            <a:endParaRPr lang="en-US" sz="3600" dirty="0"/>
          </a:p>
        </p:txBody>
      </p:sp>
      <p:sp>
        <p:nvSpPr>
          <p:cNvPr id="6" name="TextBox 5">
            <a:extLst>
              <a:ext uri="{FF2B5EF4-FFF2-40B4-BE49-F238E27FC236}">
                <a16:creationId xmlns:a16="http://schemas.microsoft.com/office/drawing/2014/main" id="{3653A671-3698-6E25-9584-C85A1EF331CB}"/>
              </a:ext>
            </a:extLst>
          </p:cNvPr>
          <p:cNvSpPr txBox="1"/>
          <p:nvPr/>
        </p:nvSpPr>
        <p:spPr>
          <a:xfrm>
            <a:off x="778100" y="1954237"/>
            <a:ext cx="3812187" cy="2534027"/>
          </a:xfrm>
          <a:prstGeom prst="rect">
            <a:avLst/>
          </a:prstGeom>
          <a:noFill/>
        </p:spPr>
        <p:txBody>
          <a:bodyPr wrap="square">
            <a:spAutoFit/>
          </a:bodyPr>
          <a:lstStyle/>
          <a:p>
            <a:pPr rtl="0">
              <a:lnSpc>
                <a:spcPct val="150000"/>
              </a:lnSpc>
            </a:pPr>
            <a:r>
              <a:rPr lang="en-US">
                <a:latin typeface="Arial" panose="020B0604020202020204" pitchFamily="34" charset="0"/>
                <a:ea typeface="Calibri"/>
                <a:cs typeface="Arial" panose="020B0604020202020204" pitchFamily="34" charset="0"/>
              </a:rPr>
              <a:t>This page imports the student spouse’s federal tax information by directly transferring it into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from the IRS to help complete the "Student Spouse Financials" section. </a:t>
            </a:r>
            <a:endParaRPr lang="en-US">
              <a:latin typeface="Arial" panose="020B0604020202020204" pitchFamily="34" charset="0"/>
              <a:cs typeface="Arial" panose="020B0604020202020204" pitchFamily="34" charset="0"/>
            </a:endParaRPr>
          </a:p>
        </p:txBody>
      </p:sp>
      <p:pic>
        <p:nvPicPr>
          <p:cNvPr id="7" name="Picture 6" descr="Screenshot of the data import page for the student spouse’s federal tax information from the IRS where their information is being directly transferred from the IRS into their FAFSA form. The student spouse should not leave this page while their information is being loaded into their application. ">
            <a:extLst>
              <a:ext uri="{FF2B5EF4-FFF2-40B4-BE49-F238E27FC236}">
                <a16:creationId xmlns:a16="http://schemas.microsoft.com/office/drawing/2014/main" id="{2B1DA789-C605-1F9D-03BB-08A05478DEC5}"/>
              </a:ext>
            </a:extLst>
          </p:cNvPr>
          <p:cNvPicPr>
            <a:picLocks noChangeAspect="1"/>
          </p:cNvPicPr>
          <p:nvPr/>
        </p:nvPicPr>
        <p:blipFill>
          <a:blip r:embed="rId2"/>
          <a:stretch>
            <a:fillRect/>
          </a:stretch>
        </p:blipFill>
        <p:spPr>
          <a:xfrm>
            <a:off x="4831424" y="2098341"/>
            <a:ext cx="6226080" cy="2484335"/>
          </a:xfrm>
          <a:prstGeom prst="rect">
            <a:avLst/>
          </a:prstGeom>
          <a:ln>
            <a:solidFill>
              <a:schemeClr val="tx1"/>
            </a:solidFill>
          </a:ln>
        </p:spPr>
      </p:pic>
      <p:sp>
        <p:nvSpPr>
          <p:cNvPr id="3" name="Slide Number Placeholder 2">
            <a:extLst>
              <a:ext uri="{FF2B5EF4-FFF2-40B4-BE49-F238E27FC236}">
                <a16:creationId xmlns:a16="http://schemas.microsoft.com/office/drawing/2014/main" id="{5D46208A-E02B-215D-6C52-97B42DE5D102}"/>
              </a:ext>
            </a:extLst>
          </p:cNvPr>
          <p:cNvSpPr>
            <a:spLocks noGrp="1"/>
          </p:cNvSpPr>
          <p:nvPr>
            <p:ph type="sldNum" sz="quarter" idx="4"/>
          </p:nvPr>
        </p:nvSpPr>
        <p:spPr/>
        <p:txBody>
          <a:bodyPr/>
          <a:lstStyle/>
          <a:p>
            <a:fld id="{234755BD-B4AC-9044-BCE4-27904766F8BB}" type="slidenum">
              <a:rPr lang="en-US" smtClean="0"/>
              <a:pPr/>
              <a:t>194</a:t>
            </a:fld>
            <a:endParaRPr lang="en-US"/>
          </a:p>
        </p:txBody>
      </p:sp>
    </p:spTree>
    <p:extLst>
      <p:ext uri="{BB962C8B-B14F-4D97-AF65-F5344CB8AC3E}">
        <p14:creationId xmlns:p14="http://schemas.microsoft.com/office/powerpoint/2010/main" val="130664089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8335-BC68-A796-8FB0-EC7F9D926A78}"/>
              </a:ext>
            </a:extLst>
          </p:cNvPr>
          <p:cNvSpPr>
            <a:spLocks noGrp="1"/>
          </p:cNvSpPr>
          <p:nvPr>
            <p:ph type="title"/>
          </p:nvPr>
        </p:nvSpPr>
        <p:spPr>
          <a:xfrm>
            <a:off x="778101" y="537764"/>
            <a:ext cx="10666188" cy="798177"/>
          </a:xfrm>
        </p:spPr>
        <p:txBody>
          <a:bodyPr/>
          <a:lstStyle/>
          <a:p>
            <a:r>
              <a:rPr lang="en-US" sz="3600" cap="none" dirty="0"/>
              <a:t>Student Spouse Imports IRS Information (Continued)</a:t>
            </a:r>
          </a:p>
        </p:txBody>
      </p:sp>
      <p:sp>
        <p:nvSpPr>
          <p:cNvPr id="6" name="TextBox 5">
            <a:extLst>
              <a:ext uri="{FF2B5EF4-FFF2-40B4-BE49-F238E27FC236}">
                <a16:creationId xmlns:a16="http://schemas.microsoft.com/office/drawing/2014/main" id="{CADB5286-FC31-11AB-F2BD-A2CF36EF41B4}"/>
              </a:ext>
            </a:extLst>
          </p:cNvPr>
          <p:cNvSpPr txBox="1"/>
          <p:nvPr/>
        </p:nvSpPr>
        <p:spPr>
          <a:xfrm>
            <a:off x="778100" y="1954237"/>
            <a:ext cx="4205379" cy="2534027"/>
          </a:xfrm>
          <a:prstGeom prst="rect">
            <a:avLst/>
          </a:prstGeom>
          <a:noFill/>
        </p:spPr>
        <p:txBody>
          <a:bodyPr wrap="square">
            <a:spAutoFit/>
          </a:bodyPr>
          <a:lstStyle/>
          <a:p>
            <a:pPr rtl="0">
              <a:lnSpc>
                <a:spcPct val="150000"/>
              </a:lnSpc>
            </a:pPr>
            <a:r>
              <a:rPr lang="en-US">
                <a:latin typeface="Arial" panose="020B0604020202020204" pitchFamily="34" charset="0"/>
                <a:ea typeface="Calibri"/>
                <a:cs typeface="Arial" panose="020B0604020202020204" pitchFamily="34" charset="0"/>
              </a:rPr>
              <a:t>This page displays the results from the IRS import for the student spouse. For this scenario, the student spouse is contributing to a new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and there is no federal tax information available from the IRS. </a:t>
            </a:r>
            <a:endParaRPr lang="en-US">
              <a:latin typeface="Arial" panose="020B0604020202020204" pitchFamily="34" charset="0"/>
              <a:cs typeface="Arial" panose="020B0604020202020204" pitchFamily="34" charset="0"/>
            </a:endParaRPr>
          </a:p>
        </p:txBody>
      </p:sp>
      <p:pic>
        <p:nvPicPr>
          <p:cNvPr id="5" name="Picture 4" descr="Screenshot of the results from the data import page. The student spouse is informed that their information was not received. They may have to manually enter in their tax information into their Finances section. ">
            <a:extLst>
              <a:ext uri="{FF2B5EF4-FFF2-40B4-BE49-F238E27FC236}">
                <a16:creationId xmlns:a16="http://schemas.microsoft.com/office/drawing/2014/main" id="{489D2909-325B-4685-4C19-1031A6F72D1E}"/>
              </a:ext>
            </a:extLst>
          </p:cNvPr>
          <p:cNvPicPr>
            <a:picLocks noChangeAspect="1"/>
          </p:cNvPicPr>
          <p:nvPr/>
        </p:nvPicPr>
        <p:blipFill>
          <a:blip r:embed="rId2"/>
          <a:stretch>
            <a:fillRect/>
          </a:stretch>
        </p:blipFill>
        <p:spPr>
          <a:xfrm>
            <a:off x="5134155" y="2077026"/>
            <a:ext cx="6020322" cy="2979678"/>
          </a:xfrm>
          <a:prstGeom prst="rect">
            <a:avLst/>
          </a:prstGeom>
          <a:ln>
            <a:solidFill>
              <a:schemeClr val="tx1"/>
            </a:solidFill>
          </a:ln>
        </p:spPr>
      </p:pic>
      <p:sp>
        <p:nvSpPr>
          <p:cNvPr id="3" name="Slide Number Placeholder 2">
            <a:extLst>
              <a:ext uri="{FF2B5EF4-FFF2-40B4-BE49-F238E27FC236}">
                <a16:creationId xmlns:a16="http://schemas.microsoft.com/office/drawing/2014/main" id="{F7163E73-167D-B68D-8EB0-E88A0DDD9203}"/>
              </a:ext>
            </a:extLst>
          </p:cNvPr>
          <p:cNvSpPr>
            <a:spLocks noGrp="1"/>
          </p:cNvSpPr>
          <p:nvPr>
            <p:ph type="sldNum" sz="quarter" idx="4"/>
          </p:nvPr>
        </p:nvSpPr>
        <p:spPr/>
        <p:txBody>
          <a:bodyPr/>
          <a:lstStyle/>
          <a:p>
            <a:fld id="{234755BD-B4AC-9044-BCE4-27904766F8BB}" type="slidenum">
              <a:rPr lang="en-US" smtClean="0"/>
              <a:pPr/>
              <a:t>195</a:t>
            </a:fld>
            <a:endParaRPr lang="en-US"/>
          </a:p>
        </p:txBody>
      </p:sp>
    </p:spTree>
    <p:extLst>
      <p:ext uri="{BB962C8B-B14F-4D97-AF65-F5344CB8AC3E}">
        <p14:creationId xmlns:p14="http://schemas.microsoft.com/office/powerpoint/2010/main" val="300640355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88378" y="456525"/>
            <a:ext cx="9931122"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Student Spouse Financials</a:t>
            </a:r>
          </a:p>
        </p:txBody>
      </p:sp>
      <p:sp>
        <p:nvSpPr>
          <p:cNvPr id="8" name="TextBox 7">
            <a:extLst>
              <a:ext uri="{FF2B5EF4-FFF2-40B4-BE49-F238E27FC236}">
                <a16:creationId xmlns:a16="http://schemas.microsoft.com/office/drawing/2014/main" id="{02C477A8-B8B7-D7CB-D264-B90F2187CB72}"/>
              </a:ext>
            </a:extLst>
          </p:cNvPr>
          <p:cNvSpPr txBox="1"/>
          <p:nvPr/>
        </p:nvSpPr>
        <p:spPr>
          <a:xfrm>
            <a:off x="691981" y="1714500"/>
            <a:ext cx="3444590"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This is the first page within the "Student Spouse Financials" section. It provides an overview of the section.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4" name="Picture 3" descr="Screenshot of the introduction to the “Student Spouse Financials” section, which informs the student spouse that the next series of pages will help determine the student's eligibility for federal student aid.">
            <a:extLst>
              <a:ext uri="{FF2B5EF4-FFF2-40B4-BE49-F238E27FC236}">
                <a16:creationId xmlns:a16="http://schemas.microsoft.com/office/drawing/2014/main" id="{2831285A-1F09-ACCF-7B25-EC0E70370DD1}"/>
              </a:ext>
            </a:extLst>
          </p:cNvPr>
          <p:cNvPicPr>
            <a:picLocks noChangeAspect="1"/>
          </p:cNvPicPr>
          <p:nvPr/>
        </p:nvPicPr>
        <p:blipFill>
          <a:blip r:embed="rId3"/>
          <a:stretch>
            <a:fillRect/>
          </a:stretch>
        </p:blipFill>
        <p:spPr>
          <a:xfrm>
            <a:off x="4834092" y="1714500"/>
            <a:ext cx="5785408" cy="226912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7573042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50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Spouse Tax Filing Status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D79D0795-95CD-60B2-86BD-3FBD61A62B02}"/>
              </a:ext>
            </a:extLst>
          </p:cNvPr>
          <p:cNvSpPr txBox="1"/>
          <p:nvPr/>
        </p:nvSpPr>
        <p:spPr>
          <a:xfrm>
            <a:off x="693093" y="1714500"/>
            <a:ext cx="4366587" cy="211852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i="0" u="none" strike="noStrike">
                <a:solidFill>
                  <a:srgbClr val="191918"/>
                </a:solidFill>
                <a:effectLst/>
                <a:latin typeface="Arial" panose="020B0604020202020204" pitchFamily="34" charset="0"/>
              </a:rPr>
              <a:t>This page asks the </a:t>
            </a:r>
            <a:r>
              <a:rPr lang="en-US">
                <a:solidFill>
                  <a:srgbClr val="191918"/>
                </a:solidFill>
                <a:latin typeface="Arial" panose="020B0604020202020204" pitchFamily="34" charset="0"/>
              </a:rPr>
              <a:t>student</a:t>
            </a:r>
            <a:r>
              <a:rPr lang="en-US" sz="1800" b="0" i="0" u="none" strike="noStrike">
                <a:solidFill>
                  <a:srgbClr val="191918"/>
                </a:solidFill>
                <a:effectLst/>
                <a:latin typeface="Arial" panose="020B0604020202020204" pitchFamily="34" charset="0"/>
              </a:rPr>
              <a:t> spouse about their tax filing status. </a:t>
            </a:r>
            <a:r>
              <a:rPr lang="en-US" sz="1800" b="0" i="0" u="none" strike="noStrike">
                <a:solidFill>
                  <a:srgbClr val="191918"/>
                </a:solidFill>
                <a:effectLst/>
                <a:highlight>
                  <a:srgbClr val="FFFFFF"/>
                </a:highlight>
                <a:latin typeface="Arial" panose="020B0604020202020204" pitchFamily="34" charset="0"/>
              </a:rPr>
              <a:t>The </a:t>
            </a:r>
            <a:r>
              <a:rPr lang="en-US">
                <a:solidFill>
                  <a:srgbClr val="191918"/>
                </a:solidFill>
                <a:highlight>
                  <a:srgbClr val="FFFFFF"/>
                </a:highlight>
                <a:latin typeface="Arial" panose="020B0604020202020204" pitchFamily="34" charset="0"/>
              </a:rPr>
              <a:t>student</a:t>
            </a:r>
            <a:r>
              <a:rPr lang="en-US" sz="1800" b="0" i="0" u="none" strike="noStrike">
                <a:solidFill>
                  <a:srgbClr val="191918"/>
                </a:solidFill>
                <a:effectLst/>
                <a:highlight>
                  <a:srgbClr val="FFFFFF"/>
                </a:highlight>
                <a:latin typeface="Arial" panose="020B0604020202020204" pitchFamily="34" charset="0"/>
              </a:rPr>
              <a:t> spouse selects </a:t>
            </a:r>
            <a:r>
              <a:rPr lang="en-US" sz="1800" b="0" i="0" u="none" strike="noStrike">
                <a:solidFill>
                  <a:srgbClr val="191918"/>
                </a:solidFill>
                <a:effectLst/>
                <a:latin typeface="Arial" panose="020B0604020202020204" pitchFamily="34" charset="0"/>
              </a:rPr>
              <a:t>"</a:t>
            </a:r>
            <a:r>
              <a:rPr lang="en-US" sz="1800" b="0" i="0" u="none" strike="noStrike">
                <a:solidFill>
                  <a:srgbClr val="191918"/>
                </a:solidFill>
                <a:effectLst/>
                <a:highlight>
                  <a:srgbClr val="FFFFFF"/>
                </a:highlight>
                <a:latin typeface="Arial" panose="020B0604020202020204" pitchFamily="34" charset="0"/>
              </a:rPr>
              <a:t>Yes" to "Did or will the student’s spouse file a 2023 IRS Form 1040 or 1040-NR?" </a:t>
            </a:r>
            <a:endParaRPr lang="en-US">
              <a:highlight>
                <a:srgbClr val="FFFFFF"/>
              </a:highlight>
            </a:endParaRPr>
          </a:p>
        </p:txBody>
      </p:sp>
      <p:pic>
        <p:nvPicPr>
          <p:cNvPr id="4" name="Picture 3" descr="Screenshot continuation of the “Student Spouse Financials” section. The student spouse is asked if they did or will file a 2023 IRS Form 1040 or 1040-NR. ">
            <a:extLst>
              <a:ext uri="{FF2B5EF4-FFF2-40B4-BE49-F238E27FC236}">
                <a16:creationId xmlns:a16="http://schemas.microsoft.com/office/drawing/2014/main" id="{28E8CF60-F432-8562-8ED5-79C90C978D91}"/>
              </a:ext>
            </a:extLst>
          </p:cNvPr>
          <p:cNvPicPr>
            <a:picLocks noChangeAspect="1"/>
          </p:cNvPicPr>
          <p:nvPr/>
        </p:nvPicPr>
        <p:blipFill>
          <a:blip r:embed="rId3"/>
          <a:stretch>
            <a:fillRect/>
          </a:stretch>
        </p:blipFill>
        <p:spPr>
          <a:xfrm>
            <a:off x="5247097" y="1714500"/>
            <a:ext cx="5906012" cy="219475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197</a:t>
            </a:fld>
            <a:endParaRPr lang="en-US"/>
          </a:p>
        </p:txBody>
      </p:sp>
    </p:spTree>
    <p:extLst>
      <p:ext uri="{BB962C8B-B14F-4D97-AF65-F5344CB8AC3E}">
        <p14:creationId xmlns:p14="http://schemas.microsoft.com/office/powerpoint/2010/main" val="410977505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74031"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Spouse Tax Return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B2B57641-677B-2344-BDB1-54DADD023219}"/>
              </a:ext>
            </a:extLst>
          </p:cNvPr>
          <p:cNvSpPr txBox="1"/>
          <p:nvPr/>
        </p:nvSpPr>
        <p:spPr>
          <a:xfrm>
            <a:off x="712131" y="1831830"/>
            <a:ext cx="3727347"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mn-ea"/>
                <a:cs typeface="Calibri"/>
              </a:rPr>
              <a:t>The student spouse is asked questions about their 2023 tax return. The student spouse enters a response in each entry field.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Student Spouse Financials” section. Text boxes ask the student spouse to enter the dollar amount of income earned from work, tax exempt interest income, untaxed portions of IRA distributions, untaxed portions of pensions, adjusted gross income, and income tax paid. ">
            <a:extLst>
              <a:ext uri="{FF2B5EF4-FFF2-40B4-BE49-F238E27FC236}">
                <a16:creationId xmlns:a16="http://schemas.microsoft.com/office/drawing/2014/main" id="{B6ABB93F-EBE0-EB38-ED80-DAF1503C2A36}"/>
              </a:ext>
            </a:extLst>
          </p:cNvPr>
          <p:cNvPicPr>
            <a:picLocks noChangeAspect="1"/>
          </p:cNvPicPr>
          <p:nvPr/>
        </p:nvPicPr>
        <p:blipFill>
          <a:blip r:embed="rId3"/>
          <a:stretch>
            <a:fillRect/>
          </a:stretch>
        </p:blipFill>
        <p:spPr>
          <a:xfrm>
            <a:off x="4521801" y="1354120"/>
            <a:ext cx="3432496" cy="4845124"/>
          </a:xfrm>
          <a:prstGeom prst="rect">
            <a:avLst/>
          </a:prstGeom>
          <a:ln>
            <a:solidFill>
              <a:schemeClr val="tx1"/>
            </a:solidFill>
          </a:ln>
        </p:spPr>
      </p:pic>
      <p:pic>
        <p:nvPicPr>
          <p:cNvPr id="8" name="Picture 7" descr="Screenshot continuation of the “Student Spouse Financials” section. Text boxes ask the student spouse to enter the dollar amount of pension rollover into an individual retirement account or other qualified plan and of foreign earned income exclusion.">
            <a:extLst>
              <a:ext uri="{FF2B5EF4-FFF2-40B4-BE49-F238E27FC236}">
                <a16:creationId xmlns:a16="http://schemas.microsoft.com/office/drawing/2014/main" id="{0F6DCC66-F8B6-259E-1513-F49420C165E4}"/>
              </a:ext>
            </a:extLst>
          </p:cNvPr>
          <p:cNvPicPr>
            <a:picLocks noChangeAspect="1"/>
          </p:cNvPicPr>
          <p:nvPr/>
        </p:nvPicPr>
        <p:blipFill>
          <a:blip r:embed="rId4"/>
          <a:stretch>
            <a:fillRect/>
          </a:stretch>
        </p:blipFill>
        <p:spPr>
          <a:xfrm>
            <a:off x="8134714" y="1354120"/>
            <a:ext cx="3204962" cy="375363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4489895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Spouse Review Page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7E8D841-57C7-C934-F076-DAB514B647EF}"/>
              </a:ext>
            </a:extLst>
          </p:cNvPr>
          <p:cNvSpPr txBox="1"/>
          <p:nvPr/>
        </p:nvSpPr>
        <p:spPr>
          <a:xfrm>
            <a:off x="686909" y="1709001"/>
            <a:ext cx="4696459" cy="461145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The review page displays the responses that the student spouse has provided in the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form. In this scenario, the student spouse can only view responses within the student spouse section of the student’s FAFSA form. </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The student spouse can view all their responses by selecting "Expand All" or expand each section individually. To edit a response, the student spouse can select the question’s hyperlink to be taken to the corresponding page.</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of the review page. Each of the previous sections are listed, which the student spouse can expand and collapse to review and verify the information they’ve provided.">
            <a:extLst>
              <a:ext uri="{FF2B5EF4-FFF2-40B4-BE49-F238E27FC236}">
                <a16:creationId xmlns:a16="http://schemas.microsoft.com/office/drawing/2014/main" id="{511645F9-2193-0A88-76C3-4B27DCEEC8BA}"/>
              </a:ext>
            </a:extLst>
          </p:cNvPr>
          <p:cNvPicPr>
            <a:picLocks noChangeAspect="1"/>
          </p:cNvPicPr>
          <p:nvPr/>
        </p:nvPicPr>
        <p:blipFill>
          <a:blip r:embed="rId3"/>
          <a:stretch>
            <a:fillRect/>
          </a:stretch>
        </p:blipFill>
        <p:spPr>
          <a:xfrm>
            <a:off x="6205462" y="2085924"/>
            <a:ext cx="4948081" cy="328248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8268829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39297"/>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Spouse Signature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AE0A1519-2DBB-E40C-3081-CAC08F1E9EEA}"/>
              </a:ext>
            </a:extLst>
          </p:cNvPr>
          <p:cNvSpPr txBox="1"/>
          <p:nvPr/>
        </p:nvSpPr>
        <p:spPr>
          <a:xfrm>
            <a:off x="674031" y="1716076"/>
            <a:ext cx="4507569" cy="253396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On this page, the student spouse acknowledges the terms and conditions of the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form and signs their section. Since all required sections are complete, the student spouse can both sign and submit the student’s FAFSA form. </a:t>
            </a:r>
          </a:p>
        </p:txBody>
      </p:sp>
      <p:pic>
        <p:nvPicPr>
          <p:cNvPr id="8" name="Picture 7" descr="Screenshot of the signature page. The student spouse is instructed to review the terms and conditions they will be agreeing to by signing the FAFSA form. A checkbox indicates the student spouse agrees to the terms, and there is a button below that for the student spouse to “Sign and Submit” the form.">
            <a:extLst>
              <a:ext uri="{FF2B5EF4-FFF2-40B4-BE49-F238E27FC236}">
                <a16:creationId xmlns:a16="http://schemas.microsoft.com/office/drawing/2014/main" id="{BF941EF5-0EAB-9FB1-6FCB-5A8B303386AB}"/>
              </a:ext>
            </a:extLst>
          </p:cNvPr>
          <p:cNvPicPr>
            <a:picLocks noChangeAspect="1"/>
          </p:cNvPicPr>
          <p:nvPr/>
        </p:nvPicPr>
        <p:blipFill>
          <a:blip r:embed="rId3"/>
          <a:stretch>
            <a:fillRect/>
          </a:stretch>
        </p:blipFill>
        <p:spPr>
          <a:xfrm>
            <a:off x="6820098" y="1158523"/>
            <a:ext cx="3939881" cy="481625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200</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0816481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74031"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Spouse Confirmation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8EBB2778-C30F-7322-A2CD-90F69AD68AA1}"/>
              </a:ext>
            </a:extLst>
          </p:cNvPr>
          <p:cNvSpPr txBox="1"/>
          <p:nvPr/>
        </p:nvSpPr>
        <p:spPr>
          <a:xfrm>
            <a:off x="686909" y="1727973"/>
            <a:ext cx="4529033" cy="419595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Upon submitting the student’s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form, the student spouse is presented an abbreviated confirmation page. This page displays information about tracking the student’s FAFSA form and next steps. The student will receive an email with the full, detailed confirmation. With the student and student spouse sections completed and signed, the FAFSA form is now considered complete and submitted for processing. </a:t>
            </a:r>
            <a:endParaRPr kumimoji="0" lang="en-US" sz="2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of the student spouse completion page, which informs the student spouse that they have completed the student spouse section successfully. Information about what the student spouse can expect next are listed, including receiving an email, the student checking their FAFSA form's status, and the student receiving communications from schools. Below that, the student spouse is reminded that they can track and manage the student’s FAFSA form by selecting the “View Status” button.">
            <a:extLst>
              <a:ext uri="{FF2B5EF4-FFF2-40B4-BE49-F238E27FC236}">
                <a16:creationId xmlns:a16="http://schemas.microsoft.com/office/drawing/2014/main" id="{EDEB4C1B-93B9-A075-DB20-DC0C02D6460D}"/>
              </a:ext>
            </a:extLst>
          </p:cNvPr>
          <p:cNvPicPr>
            <a:picLocks noChangeAspect="1"/>
          </p:cNvPicPr>
          <p:nvPr/>
        </p:nvPicPr>
        <p:blipFill>
          <a:blip r:embed="rId3"/>
          <a:stretch>
            <a:fillRect/>
          </a:stretch>
        </p:blipFill>
        <p:spPr>
          <a:xfrm>
            <a:off x="5779291" y="1468196"/>
            <a:ext cx="5372566" cy="462574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0086559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89130-F705-40B4-AB4D-98B89FC71FE4}"/>
              </a:ext>
            </a:extLst>
          </p:cNvPr>
          <p:cNvSpPr>
            <a:spLocks noGrp="1"/>
          </p:cNvSpPr>
          <p:nvPr>
            <p:ph type="title"/>
          </p:nvPr>
        </p:nvSpPr>
        <p:spPr>
          <a:xfrm>
            <a:off x="912569" y="2037653"/>
            <a:ext cx="11624871" cy="2057397"/>
          </a:xfrm>
        </p:spPr>
        <p:txBody>
          <a:bodyPr/>
          <a:lstStyle/>
          <a:p>
            <a:r>
              <a:rPr lang="en-US" sz="4800" cap="none">
                <a:latin typeface="Oswald"/>
                <a:ea typeface="Noto Serif"/>
                <a:cs typeface="Noto Serif"/>
              </a:rPr>
              <a:t>Independent Student Who Is Single</a:t>
            </a:r>
            <a:br>
              <a:rPr lang="en-US" sz="4800" cap="none">
                <a:latin typeface="Oswald"/>
                <a:ea typeface="Noto Serif"/>
                <a:cs typeface="Noto Serif"/>
              </a:rPr>
            </a:br>
            <a:r>
              <a:rPr lang="en-US" sz="4800" cap="none">
                <a:latin typeface="Oswald"/>
                <a:ea typeface="Noto Serif"/>
                <a:cs typeface="Noto Serif"/>
              </a:rPr>
              <a:t>and a Non-Tax Filer </a:t>
            </a:r>
          </a:p>
        </p:txBody>
      </p:sp>
      <p:sp>
        <p:nvSpPr>
          <p:cNvPr id="3" name="Slide Number Placeholder 2">
            <a:extLst>
              <a:ext uri="{FF2B5EF4-FFF2-40B4-BE49-F238E27FC236}">
                <a16:creationId xmlns:a16="http://schemas.microsoft.com/office/drawing/2014/main" id="{42E162C4-BB1D-6C4B-9CAC-9D1307DF34CE}"/>
              </a:ext>
              <a:ext uri="{C183D7F6-B498-43B3-948B-1728B52AA6E4}">
                <adec:decorative xmlns:adec="http://schemas.microsoft.com/office/drawing/2017/decorative" val="1"/>
              </a:ext>
            </a:extLst>
          </p:cNvPr>
          <p:cNvSpPr>
            <a:spLocks noGrp="1"/>
          </p:cNvSpPr>
          <p:nvPr>
            <p:ph type="sldNum" sz="quarter" idx="4"/>
          </p:nvPr>
        </p:nvSpPr>
        <p:spPr>
          <a:xfrm>
            <a:off x="11448508" y="6311742"/>
            <a:ext cx="431638" cy="31160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0724317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8727" y="551400"/>
            <a:ext cx="11582400" cy="917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FAFSA</a:t>
            </a:r>
            <a:r>
              <a:rPr lang="en-US" altLang="en-US" sz="3600" b="1" cap="none" spc="0" baseline="30000">
                <a:latin typeface="+mn-lt"/>
              </a:rPr>
              <a:t>®</a:t>
            </a:r>
            <a:r>
              <a:rPr lang="en-US" altLang="en-US" sz="3600" cap="none" spc="0">
                <a:latin typeface="Oswald"/>
              </a:rPr>
              <a:t> Form Landing Page</a:t>
            </a:r>
            <a:endParaRPr lang="en-US" altLang="en-US" sz="3600" b="1" i="0" u="none" strike="noStrike" kern="1200" cap="none" spc="0" normalizeH="0" baseline="0" noProof="0">
              <a:ln>
                <a:noFill/>
              </a:ln>
              <a:effectLst/>
              <a:uLnTx/>
              <a:uFillTx/>
              <a:latin typeface="Oswald"/>
            </a:endParaRPr>
          </a:p>
        </p:txBody>
      </p:sp>
      <p:sp>
        <p:nvSpPr>
          <p:cNvPr id="7" name="TextBox 6">
            <a:extLst>
              <a:ext uri="{FF2B5EF4-FFF2-40B4-BE49-F238E27FC236}">
                <a16:creationId xmlns:a16="http://schemas.microsoft.com/office/drawing/2014/main" id="{261499C9-8515-7FA6-14D3-98341A124078}"/>
              </a:ext>
            </a:extLst>
          </p:cNvPr>
          <p:cNvSpPr txBox="1"/>
          <p:nvPr/>
        </p:nvSpPr>
        <p:spPr>
          <a:xfrm>
            <a:off x="700243" y="1707851"/>
            <a:ext cx="4481357" cy="294952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This is the main </a:t>
            </a:r>
            <a:r>
              <a:rPr kumimoji="0" lang="en-US" altLang="en-US" sz="1800" b="0" i="0" u="none" strike="noStrike" kern="1200" cap="none" spc="0" normalizeH="0" baseline="0" noProof="0">
                <a:ln>
                  <a:noFill/>
                </a:ln>
                <a:solidFill>
                  <a:srgbClr val="191918"/>
                </a:solidFill>
                <a:effectLst/>
                <a:uLnTx/>
                <a:uFillTx/>
                <a:latin typeface="Arial" panose="020B0604020202020204"/>
                <a:ea typeface="+mn-ea"/>
                <a:cs typeface="+mn-cs"/>
              </a:rPr>
              <a:t>FAFSA</a:t>
            </a:r>
            <a:r>
              <a:rPr kumimoji="0" lang="en-US" alt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altLang="en-US" sz="1800" b="0" i="0" u="none" strike="noStrike" kern="1200" cap="none" spc="0" normalizeH="0" baseline="0" noProof="0">
                <a:ln>
                  <a:noFill/>
                </a:ln>
                <a:solidFill>
                  <a:srgbClr val="191918"/>
                </a:solidFill>
                <a:effectLst/>
                <a:uLnTx/>
                <a:uFillTx/>
                <a:latin typeface="Arial" panose="020B0604020202020204"/>
                <a:ea typeface="+mn-ea"/>
                <a:cs typeface="+mn-cs"/>
              </a:rPr>
              <a:t> form landing page. On this page, students are </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directed to "Start New Form" or “Edit Existing Form." For this section of the presentation, the student is beginning a new application.</a:t>
            </a:r>
            <a:endParaRPr kumimoji="0" lang="en-US" altLang="en-US" sz="1800" b="0" i="0" u="none" strike="noStrike" kern="1200" cap="none" spc="0" normalizeH="0" baseline="0" noProof="0">
              <a:ln>
                <a:noFill/>
              </a:ln>
              <a:solidFill>
                <a:srgbClr val="191918"/>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2" name="Picture 1" descr="Screenshot of the FAFSA landing page. Buttons display the option to “Start New Form” or “Edit Existing Form.”">
            <a:extLst>
              <a:ext uri="{FF2B5EF4-FFF2-40B4-BE49-F238E27FC236}">
                <a16:creationId xmlns:a16="http://schemas.microsoft.com/office/drawing/2014/main" id="{8A424FD8-A9BC-A50A-0BF6-BD3133BB9172}"/>
              </a:ext>
            </a:extLst>
          </p:cNvPr>
          <p:cNvPicPr>
            <a:picLocks noChangeAspect="1"/>
          </p:cNvPicPr>
          <p:nvPr/>
        </p:nvPicPr>
        <p:blipFill>
          <a:blip r:embed="rId3"/>
          <a:stretch>
            <a:fillRect/>
          </a:stretch>
        </p:blipFill>
        <p:spPr>
          <a:xfrm>
            <a:off x="5730344" y="1457232"/>
            <a:ext cx="4489823" cy="457369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31123951"/>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8273"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Log In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19E5636-1365-C473-AD26-5BACC65DA984}"/>
              </a:ext>
            </a:extLst>
          </p:cNvPr>
          <p:cNvSpPr txBox="1"/>
          <p:nvPr/>
        </p:nvSpPr>
        <p:spPr>
          <a:xfrm>
            <a:off x="686910" y="1732942"/>
            <a:ext cx="4593428" cy="419602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If the student selects "Start New Form" from the FAFSA</a:t>
            </a:r>
            <a:r>
              <a:rPr kumimoji="0" lang="en-US" alt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landing page and they are not logged in to StudentAid.gov, they are taken to the "Log In" page </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to enter their credentials</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To access the FAFSA form, all students are required to have an FSA ID (StudentAid.gov account username and password). If the student doesn't have an FSA ID, they can select "Create an Account."</a:t>
            </a:r>
          </a:p>
        </p:txBody>
      </p:sp>
      <p:pic>
        <p:nvPicPr>
          <p:cNvPr id="6" name="Picture 5" descr="Screenshot of the Log In page. Textboxes ask the student to enter their FSA ID username, email, or phone number and their password. There is a button to “Log In,” or the student can select one of four text hyperlinks: “Create an Account,” “Forgot My Username,” “Forgot My Password,” or “Help Me Log In to My Account.”">
            <a:extLst>
              <a:ext uri="{FF2B5EF4-FFF2-40B4-BE49-F238E27FC236}">
                <a16:creationId xmlns:a16="http://schemas.microsoft.com/office/drawing/2014/main" id="{51347FD1-D76A-9A91-2831-8D8625ED29CE}"/>
              </a:ext>
            </a:extLst>
          </p:cNvPr>
          <p:cNvPicPr>
            <a:picLocks noChangeAspect="1"/>
          </p:cNvPicPr>
          <p:nvPr/>
        </p:nvPicPr>
        <p:blipFill>
          <a:blip r:embed="rId3"/>
          <a:stretch>
            <a:fillRect/>
          </a:stretch>
        </p:blipFill>
        <p:spPr>
          <a:xfrm>
            <a:off x="5678431" y="1727379"/>
            <a:ext cx="5720803" cy="4457700"/>
          </a:xfrm>
          <a:prstGeom prst="rect">
            <a:avLst/>
          </a:prstGeom>
          <a:ln w="12700">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8698693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9941"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Roles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80F90508-AE01-E6B9-DEA3-662841EEEC18}"/>
              </a:ext>
            </a:extLst>
          </p:cNvPr>
          <p:cNvSpPr txBox="1"/>
          <p:nvPr/>
        </p:nvSpPr>
        <p:spPr>
          <a:xfrm>
            <a:off x="702806" y="1733923"/>
            <a:ext cx="3869194" cy="128746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mn-cs"/>
              </a:rPr>
              <a:t>After logging in, the student selects the applicable role to fill out the FAFSA</a:t>
            </a:r>
            <a:r>
              <a:rPr kumimoji="0" lang="en-US" sz="1800" b="0" i="0" u="none" strike="noStrike" kern="1200" cap="none" spc="0" normalizeH="0" baseline="30000" noProof="0">
                <a:ln>
                  <a:noFill/>
                </a:ln>
                <a:solidFill>
                  <a:srgbClr val="191918"/>
                </a:solidFill>
                <a:effectLst/>
                <a:uLnTx/>
                <a:uFillTx/>
                <a:latin typeface="Arial" panose="020B0604020202020204" pitchFamily="34" charset="0"/>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mn-cs"/>
              </a:rPr>
              <a:t> form: "Student."</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12" name="Picture 11" descr="Screenshot of the welcome to the FAFSA form section, which instructs the student to select the role for completing the form: “Student” or “Parent.”">
            <a:extLst>
              <a:ext uri="{FF2B5EF4-FFF2-40B4-BE49-F238E27FC236}">
                <a16:creationId xmlns:a16="http://schemas.microsoft.com/office/drawing/2014/main" id="{C1CCF4A3-CD6D-0D75-EF8F-7F4AC33EA5CA}"/>
              </a:ext>
            </a:extLst>
          </p:cNvPr>
          <p:cNvPicPr>
            <a:picLocks noChangeAspect="1"/>
          </p:cNvPicPr>
          <p:nvPr/>
        </p:nvPicPr>
        <p:blipFill>
          <a:blip r:embed="rId3"/>
          <a:stretch>
            <a:fillRect/>
          </a:stretch>
        </p:blipFill>
        <p:spPr>
          <a:xfrm>
            <a:off x="5038079" y="1733923"/>
            <a:ext cx="5639159" cy="313286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895980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5654" y="51353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a:latin typeface="Oswald"/>
              </a:rPr>
              <a:t>Independent Student </a:t>
            </a:r>
            <a:r>
              <a:rPr kumimoji="0" lang="en-US" altLang="en-US" sz="3600" b="1" i="0" u="none" strike="noStrike" kern="1200" cap="none" spc="0" normalizeH="0" baseline="0" noProof="0">
                <a:ln>
                  <a:noFill/>
                </a:ln>
                <a:solidFill>
                  <a:schemeClr val="tx1"/>
                </a:solidFill>
                <a:effectLst/>
                <a:uLnTx/>
                <a:uFillTx/>
                <a:latin typeface="Oswald"/>
                <a:ea typeface="+mn-ea"/>
                <a:cs typeface="+mn-cs"/>
              </a:rPr>
              <a:t>Onboarding (1 of 4)</a:t>
            </a:r>
          </a:p>
        </p:txBody>
      </p:sp>
      <p:sp>
        <p:nvSpPr>
          <p:cNvPr id="2" name="TextBox 1">
            <a:extLst>
              <a:ext uri="{FF2B5EF4-FFF2-40B4-BE49-F238E27FC236}">
                <a16:creationId xmlns:a16="http://schemas.microsoft.com/office/drawing/2014/main" id="{9C945DAD-A7E9-67A4-CE1B-1093A5C7035A}"/>
              </a:ext>
            </a:extLst>
          </p:cNvPr>
          <p:cNvSpPr txBox="1"/>
          <p:nvPr/>
        </p:nvSpPr>
        <p:spPr>
          <a:xfrm>
            <a:off x="688517" y="1714500"/>
            <a:ext cx="4326396" cy="253396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When the student starts the </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2025–26</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 form for the first time, they are taken through the FAFSA onboarding process. The first onboarding page provides an introduction of the FAFSA form and an accompanying video. </a:t>
            </a:r>
          </a:p>
        </p:txBody>
      </p:sp>
      <p:pic>
        <p:nvPicPr>
          <p:cNvPr id="7" name="Picture 6" descr="Screenshot of the first page of the “Understanding the FAFSA Form” section. A video provides the student with an overview of the form and why it's important.">
            <a:extLst>
              <a:ext uri="{FF2B5EF4-FFF2-40B4-BE49-F238E27FC236}">
                <a16:creationId xmlns:a16="http://schemas.microsoft.com/office/drawing/2014/main" id="{D976827C-8AA6-536E-EC72-F500DE838CAA}"/>
              </a:ext>
            </a:extLst>
          </p:cNvPr>
          <p:cNvPicPr>
            <a:picLocks noChangeAspect="1"/>
          </p:cNvPicPr>
          <p:nvPr/>
        </p:nvPicPr>
        <p:blipFill>
          <a:blip r:embed="rId3"/>
          <a:stretch>
            <a:fillRect/>
          </a:stretch>
        </p:blipFill>
        <p:spPr>
          <a:xfrm>
            <a:off x="5792759" y="1734296"/>
            <a:ext cx="5103841" cy="400702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4226205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5654" y="51353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a:latin typeface="Oswald"/>
              </a:rPr>
              <a:t>Independent Student </a:t>
            </a:r>
            <a:r>
              <a:rPr kumimoji="0" lang="en-US" altLang="en-US" sz="3600" b="1" i="0" u="none" strike="noStrike" kern="1200" cap="none" spc="0" normalizeH="0" baseline="0" noProof="0">
                <a:ln>
                  <a:noFill/>
                </a:ln>
                <a:solidFill>
                  <a:schemeClr val="tx1"/>
                </a:solidFill>
                <a:effectLst/>
                <a:uLnTx/>
                <a:uFillTx/>
                <a:latin typeface="Oswald"/>
                <a:ea typeface="+mn-ea"/>
                <a:cs typeface="+mn-cs"/>
              </a:rPr>
              <a:t>Onboarding (2 of 4)</a:t>
            </a:r>
          </a:p>
        </p:txBody>
      </p:sp>
      <p:sp>
        <p:nvSpPr>
          <p:cNvPr id="4" name="TextBox 3">
            <a:extLst>
              <a:ext uri="{FF2B5EF4-FFF2-40B4-BE49-F238E27FC236}">
                <a16:creationId xmlns:a16="http://schemas.microsoft.com/office/drawing/2014/main" id="{7B4E35E4-1221-826C-7191-2B6E5B66B839}"/>
              </a:ext>
            </a:extLst>
          </p:cNvPr>
          <p:cNvSpPr txBox="1"/>
          <p:nvPr/>
        </p:nvSpPr>
        <p:spPr>
          <a:xfrm>
            <a:off x="693093" y="1734296"/>
            <a:ext cx="4488507" cy="3780458"/>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second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onboarding page provides information about contributors that may be required to participate in the student’s FAFSA form, including an accompanying video that explains contributors, and information on how the student can invite them. Documents that may be needed to fill out the form are also included on this page. </a:t>
            </a:r>
          </a:p>
        </p:txBody>
      </p:sp>
      <p:pic>
        <p:nvPicPr>
          <p:cNvPr id="10" name="Picture 9" descr="Screenshot of the second page of the “Understanding the FAFSA Form” section, which explains the expectations of the contributor role when completing the form and includes a video that the student can watch about &quot;Who is a contributor on the 2024–25 FAFSA form?&quot; The student is informed that the answers they provide will determine if any contributors are identified and that these contributors will need to complete their own sections of the form. Information is also provided on how the student will invite their contributor to complete the required sections of the FAFSA form and that the student will need to provide the contributor’s name, date of birth, Social Security number, and email address. Below that, there’s a list of the documents the student may need to complete the form, including their tax returns; record of child support received; current balances of cash, savings, and checking accounts; and net worth of investments, businesses, and farms.">
            <a:extLst>
              <a:ext uri="{FF2B5EF4-FFF2-40B4-BE49-F238E27FC236}">
                <a16:creationId xmlns:a16="http://schemas.microsoft.com/office/drawing/2014/main" id="{D0B084BA-CC28-676A-688D-DA6D19514222}"/>
              </a:ext>
            </a:extLst>
          </p:cNvPr>
          <p:cNvPicPr>
            <a:picLocks noChangeAspect="1"/>
          </p:cNvPicPr>
          <p:nvPr/>
        </p:nvPicPr>
        <p:blipFill>
          <a:blip r:embed="rId3"/>
          <a:stretch>
            <a:fillRect/>
          </a:stretch>
        </p:blipFill>
        <p:spPr>
          <a:xfrm>
            <a:off x="6002332" y="1734296"/>
            <a:ext cx="4637095" cy="403432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3272201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5654" y="51353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a:latin typeface="Oswald"/>
              </a:rPr>
              <a:t>Independent Student </a:t>
            </a:r>
            <a:r>
              <a:rPr kumimoji="0" lang="en-US" altLang="en-US" sz="3600" b="1" i="0" u="none" strike="noStrike" kern="1200" cap="none" spc="0" normalizeH="0" baseline="0" noProof="0">
                <a:ln>
                  <a:noFill/>
                </a:ln>
                <a:solidFill>
                  <a:schemeClr val="tx1"/>
                </a:solidFill>
                <a:effectLst/>
                <a:uLnTx/>
                <a:uFillTx/>
                <a:latin typeface="Oswald"/>
                <a:ea typeface="+mn-ea"/>
                <a:cs typeface="+mn-cs"/>
              </a:rPr>
              <a:t>Onboarding (3 of 4)</a:t>
            </a:r>
          </a:p>
        </p:txBody>
      </p:sp>
      <p:sp>
        <p:nvSpPr>
          <p:cNvPr id="4" name="TextBox 3">
            <a:extLst>
              <a:ext uri="{FF2B5EF4-FFF2-40B4-BE49-F238E27FC236}">
                <a16:creationId xmlns:a16="http://schemas.microsoft.com/office/drawing/2014/main" id="{8D199F23-644A-9FB1-E80F-91F97BF67846}"/>
              </a:ext>
            </a:extLst>
          </p:cNvPr>
          <p:cNvSpPr txBox="1"/>
          <p:nvPr/>
        </p:nvSpPr>
        <p:spPr>
          <a:xfrm>
            <a:off x="693093" y="1714500"/>
            <a:ext cx="4031307" cy="3780522"/>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third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onboarding page provides information about what the student can expect when completing their FAFSA form. This includes information about consent and approval, a time estimate to complete the form, and that they can save the form and return later if needed, along with an accompanying video.</a:t>
            </a:r>
          </a:p>
        </p:txBody>
      </p:sp>
      <p:pic>
        <p:nvPicPr>
          <p:cNvPr id="11" name="Picture 10" descr="Screenshot of the third page of the “Understanding the FAFSA Form” section, which reminds the student of what to expect when completing the form. This includes the estimated time of one hour and that the student will be able to save the form and return later if needed. The student is informed that every contributor must provide consent and approval for them to be eligible for federal student aid. With consent and approval, federal tax information will be transferred directly from the Internal Revenue Service into the FAFSA form. An accompanying video is available to further explain &quot;What does it mean to provide consent and approval on the 2024–25 FAFSA form?&quot;">
            <a:extLst>
              <a:ext uri="{FF2B5EF4-FFF2-40B4-BE49-F238E27FC236}">
                <a16:creationId xmlns:a16="http://schemas.microsoft.com/office/drawing/2014/main" id="{B96706A0-D366-B657-5440-40AE17F2756A}"/>
              </a:ext>
            </a:extLst>
          </p:cNvPr>
          <p:cNvPicPr>
            <a:picLocks noChangeAspect="1"/>
          </p:cNvPicPr>
          <p:nvPr/>
        </p:nvPicPr>
        <p:blipFill>
          <a:blip r:embed="rId3"/>
          <a:stretch>
            <a:fillRect/>
          </a:stretch>
        </p:blipFill>
        <p:spPr>
          <a:xfrm>
            <a:off x="5668996" y="1548324"/>
            <a:ext cx="4837080" cy="475290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7001865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5653" y="51353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a:latin typeface="Oswald"/>
              </a:rPr>
              <a:t>Independent Student </a:t>
            </a:r>
            <a:r>
              <a:rPr kumimoji="0" lang="en-US" altLang="en-US" sz="3600" b="1" i="0" u="none" strike="noStrike" kern="1200" cap="none" spc="0" normalizeH="0" baseline="0" noProof="0">
                <a:ln>
                  <a:noFill/>
                </a:ln>
                <a:solidFill>
                  <a:schemeClr val="tx1"/>
                </a:solidFill>
                <a:effectLst/>
                <a:uLnTx/>
                <a:uFillTx/>
                <a:latin typeface="Oswald"/>
                <a:ea typeface="+mn-ea"/>
                <a:cs typeface="+mn-cs"/>
              </a:rPr>
              <a:t>Onboarding (4 of 4)</a:t>
            </a:r>
          </a:p>
        </p:txBody>
      </p:sp>
      <p:sp>
        <p:nvSpPr>
          <p:cNvPr id="3" name="TextBox 2">
            <a:extLst>
              <a:ext uri="{FF2B5EF4-FFF2-40B4-BE49-F238E27FC236}">
                <a16:creationId xmlns:a16="http://schemas.microsoft.com/office/drawing/2014/main" id="{F45917F3-6826-AD96-5790-46A87760DA92}"/>
              </a:ext>
            </a:extLst>
          </p:cNvPr>
          <p:cNvSpPr txBox="1"/>
          <p:nvPr/>
        </p:nvSpPr>
        <p:spPr>
          <a:xfrm>
            <a:off x="680900" y="1730809"/>
            <a:ext cx="4110555" cy="2949462"/>
          </a:xfrm>
          <a:prstGeom prst="rect">
            <a:avLst/>
          </a:prstGeom>
          <a:noFill/>
        </p:spPr>
        <p:txBody>
          <a:bodyPr wrap="square" rtlCol="0">
            <a:spAutoFit/>
          </a:bodyPr>
          <a:lstStyle/>
          <a:p>
            <a:pPr>
              <a:lnSpc>
                <a:spcPct val="150000"/>
              </a:lnSpc>
            </a:pPr>
            <a:r>
              <a:rPr lang="en-US"/>
              <a:t>The last FAFSA</a:t>
            </a:r>
            <a:r>
              <a:rPr lang="en-US" baseline="30000"/>
              <a:t>®</a:t>
            </a:r>
            <a:r>
              <a:rPr lang="en-US"/>
              <a:t> onboarding page provides information about what to expect once the FAFSA form is completed, submitted, and processed. On this page, the student can select "Start FAFSA Form" to begin. </a:t>
            </a:r>
          </a:p>
          <a:p>
            <a:pPr>
              <a:lnSpc>
                <a:spcPct val="150000"/>
              </a:lnSpc>
            </a:pPr>
            <a:endParaRPr lang="en-US"/>
          </a:p>
        </p:txBody>
      </p:sp>
      <p:pic>
        <p:nvPicPr>
          <p:cNvPr id="8" name="Picture 7" descr="Screenshot of the final page of the “Understanding the FAFSA Form” section, which provides an accompanying video and informs the student about what to expect after the form is completed. This includes that the student's FAFSA form will be processed in one to three days, that the student will receive their FAFSA Submission Summary and Student Aid Index which is the number used to determine aid eligibility, and that the schools will create financial aid packages. Below that, there is a button to “Start FAFSA Form.”">
            <a:extLst>
              <a:ext uri="{FF2B5EF4-FFF2-40B4-BE49-F238E27FC236}">
                <a16:creationId xmlns:a16="http://schemas.microsoft.com/office/drawing/2014/main" id="{83F39350-01C2-182D-1CAD-E2A765B28618}"/>
              </a:ext>
            </a:extLst>
          </p:cNvPr>
          <p:cNvPicPr>
            <a:picLocks noChangeAspect="1"/>
          </p:cNvPicPr>
          <p:nvPr/>
        </p:nvPicPr>
        <p:blipFill>
          <a:blip r:embed="rId3"/>
          <a:stretch>
            <a:fillRect/>
          </a:stretch>
        </p:blipFill>
        <p:spPr>
          <a:xfrm>
            <a:off x="5764249" y="1429559"/>
            <a:ext cx="4456076" cy="455021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72214808"/>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5653"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Identity Information</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4" name="TextBox 3">
            <a:extLst>
              <a:ext uri="{FF2B5EF4-FFF2-40B4-BE49-F238E27FC236}">
                <a16:creationId xmlns:a16="http://schemas.microsoft.com/office/drawing/2014/main" id="{533938CF-0A24-DE62-FB09-0AA8D08771CC}"/>
              </a:ext>
            </a:extLst>
          </p:cNvPr>
          <p:cNvSpPr txBox="1"/>
          <p:nvPr/>
        </p:nvSpPr>
        <p:spPr>
          <a:xfrm>
            <a:off x="674229" y="1728296"/>
            <a:ext cx="4369259" cy="253396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This is the first page within the student section. The student can verify that their personal information is correct. To update any of the personal information, the student must access their Account Settings on StudentAid.gov. </a:t>
            </a:r>
          </a:p>
        </p:txBody>
      </p:sp>
      <p:pic>
        <p:nvPicPr>
          <p:cNvPr id="8" name="Picture 7" descr="Screenshot of the “Student Identity Information” section of the FAFSA form. Student information, including name, date of birth, Social Security number, email address, and mobile phone number is displayed for the student to verify.">
            <a:extLst>
              <a:ext uri="{FF2B5EF4-FFF2-40B4-BE49-F238E27FC236}">
                <a16:creationId xmlns:a16="http://schemas.microsoft.com/office/drawing/2014/main" id="{7081DB46-A889-0096-7694-F45D887077FC}"/>
              </a:ext>
            </a:extLst>
          </p:cNvPr>
          <p:cNvPicPr>
            <a:picLocks noChangeAspect="1"/>
          </p:cNvPicPr>
          <p:nvPr/>
        </p:nvPicPr>
        <p:blipFill>
          <a:blip r:embed="rId3"/>
          <a:stretch>
            <a:fillRect/>
          </a:stretch>
        </p:blipFill>
        <p:spPr>
          <a:xfrm>
            <a:off x="5135554" y="1728296"/>
            <a:ext cx="5951546" cy="311747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9019329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5655" y="58519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Identity Information (Continued)</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D3BC3178-1C31-563E-8C6B-FB3F339B6FB3}"/>
              </a:ext>
            </a:extLst>
          </p:cNvPr>
          <p:cNvSpPr txBox="1"/>
          <p:nvPr/>
        </p:nvSpPr>
        <p:spPr>
          <a:xfrm>
            <a:off x="676751" y="1726614"/>
            <a:ext cx="4609623" cy="253396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rPr>
              <a:t>This is a continuation of the first page within the student section. The student can verify their mailing address on this part of the page. To update this information, the student must access their Account Settings on StudentAid.gov. </a:t>
            </a:r>
          </a:p>
        </p:txBody>
      </p:sp>
      <p:pic>
        <p:nvPicPr>
          <p:cNvPr id="8" name="Picture 7" descr="Screenshot continuation of the “Student Identity Information” section, which displays the student's permanent mailing address to verify.">
            <a:extLst>
              <a:ext uri="{FF2B5EF4-FFF2-40B4-BE49-F238E27FC236}">
                <a16:creationId xmlns:a16="http://schemas.microsoft.com/office/drawing/2014/main" id="{22DD2F1A-7C95-181D-F2A3-C2AC5CD77356}"/>
              </a:ext>
            </a:extLst>
          </p:cNvPr>
          <p:cNvPicPr>
            <a:picLocks noChangeAspect="1"/>
          </p:cNvPicPr>
          <p:nvPr/>
        </p:nvPicPr>
        <p:blipFill>
          <a:blip r:embed="rId3"/>
          <a:stretch>
            <a:fillRect/>
          </a:stretch>
        </p:blipFill>
        <p:spPr>
          <a:xfrm>
            <a:off x="5754017" y="1726614"/>
            <a:ext cx="5486875" cy="294157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64287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DC86-B5B4-2AFF-B4EC-6642AE3A8133}"/>
              </a:ext>
            </a:extLst>
          </p:cNvPr>
          <p:cNvSpPr>
            <a:spLocks noGrp="1"/>
          </p:cNvSpPr>
          <p:nvPr>
            <p:ph type="title"/>
          </p:nvPr>
        </p:nvSpPr>
        <p:spPr>
          <a:xfrm>
            <a:off x="778101" y="537764"/>
            <a:ext cx="10517972" cy="798177"/>
          </a:xfrm>
        </p:spPr>
        <p:txBody>
          <a:bodyPr/>
          <a:lstStyle/>
          <a:p>
            <a:r>
              <a:rPr lang="en-US" sz="3800" cap="none" dirty="0"/>
              <a:t>Independent Student State Of Legal Residence</a:t>
            </a:r>
          </a:p>
        </p:txBody>
      </p:sp>
      <p:sp>
        <p:nvSpPr>
          <p:cNvPr id="7" name="TextBox 6">
            <a:extLst>
              <a:ext uri="{FF2B5EF4-FFF2-40B4-BE49-F238E27FC236}">
                <a16:creationId xmlns:a16="http://schemas.microsoft.com/office/drawing/2014/main" id="{01A09FE3-E3D8-9463-EC53-4602F22C9B13}"/>
              </a:ext>
            </a:extLst>
          </p:cNvPr>
          <p:cNvSpPr txBox="1"/>
          <p:nvPr/>
        </p:nvSpPr>
        <p:spPr>
          <a:xfrm>
            <a:off x="778100" y="1935218"/>
            <a:ext cx="3747717" cy="1754326"/>
          </a:xfrm>
          <a:prstGeom prst="rect">
            <a:avLst/>
          </a:prstGeom>
          <a:noFill/>
        </p:spPr>
        <p:txBody>
          <a:bodyPr wrap="square">
            <a:spAutoFit/>
          </a:bodyPr>
          <a:lstStyle/>
          <a:p>
            <a:r>
              <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rPr>
              <a:t>The student is asked about their state of legal residence. The student selects the state from a drop-down box and provides the month and year when they became a legal resident.</a:t>
            </a:r>
            <a:endParaRPr lang="en-US"/>
          </a:p>
        </p:txBody>
      </p:sp>
      <p:pic>
        <p:nvPicPr>
          <p:cNvPr id="5" name="Picture 4" descr="Screenshot continuation of the “Student Identity Information” section with text boxes, which prompt the student to enter their legal residence and the date they became a resident of that state. ">
            <a:extLst>
              <a:ext uri="{FF2B5EF4-FFF2-40B4-BE49-F238E27FC236}">
                <a16:creationId xmlns:a16="http://schemas.microsoft.com/office/drawing/2014/main" id="{4C41C571-AFD4-F6DC-17F1-B43F80247366}"/>
              </a:ext>
            </a:extLst>
          </p:cNvPr>
          <p:cNvPicPr>
            <a:picLocks noChangeAspect="1"/>
          </p:cNvPicPr>
          <p:nvPr/>
        </p:nvPicPr>
        <p:blipFill>
          <a:blip r:embed="rId2"/>
          <a:stretch>
            <a:fillRect/>
          </a:stretch>
        </p:blipFill>
        <p:spPr>
          <a:xfrm>
            <a:off x="5002104" y="1935218"/>
            <a:ext cx="5979934" cy="2672264"/>
          </a:xfrm>
          <a:prstGeom prst="rect">
            <a:avLst/>
          </a:prstGeom>
          <a:ln>
            <a:solidFill>
              <a:schemeClr val="tx1"/>
            </a:solidFill>
          </a:ln>
        </p:spPr>
      </p:pic>
      <p:sp>
        <p:nvSpPr>
          <p:cNvPr id="3" name="Slide Number Placeholder 2">
            <a:extLst>
              <a:ext uri="{FF2B5EF4-FFF2-40B4-BE49-F238E27FC236}">
                <a16:creationId xmlns:a16="http://schemas.microsoft.com/office/drawing/2014/main" id="{5B0A892F-F950-B138-E58E-FE2C62A62F1B}"/>
              </a:ext>
            </a:extLst>
          </p:cNvPr>
          <p:cNvSpPr>
            <a:spLocks noGrp="1"/>
          </p:cNvSpPr>
          <p:nvPr>
            <p:ph type="sldNum" sz="quarter" idx="4"/>
          </p:nvPr>
        </p:nvSpPr>
        <p:spPr/>
        <p:txBody>
          <a:bodyPr/>
          <a:lstStyle/>
          <a:p>
            <a:fld id="{234755BD-B4AC-9044-BCE4-27904766F8BB}" type="slidenum">
              <a:rPr lang="en-US" smtClean="0"/>
              <a:pPr/>
              <a:t>212</a:t>
            </a:fld>
            <a:endParaRPr lang="en-US"/>
          </a:p>
        </p:txBody>
      </p:sp>
    </p:spTree>
    <p:extLst>
      <p:ext uri="{BB962C8B-B14F-4D97-AF65-F5344CB8AC3E}">
        <p14:creationId xmlns:p14="http://schemas.microsoft.com/office/powerpoint/2010/main" val="117193389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5653"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Provides Consent and Approval</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4" name="TextBox 3">
            <a:extLst>
              <a:ext uri="{FF2B5EF4-FFF2-40B4-BE49-F238E27FC236}">
                <a16:creationId xmlns:a16="http://schemas.microsoft.com/office/drawing/2014/main" id="{4D55D7BC-9212-88CD-0AB8-6BFC2C65A65B}"/>
              </a:ext>
            </a:extLst>
          </p:cNvPr>
          <p:cNvSpPr txBox="1"/>
          <p:nvPr/>
        </p:nvSpPr>
        <p:spPr>
          <a:xfrm>
            <a:off x="688517" y="1712584"/>
            <a:ext cx="1095236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This page informs the student about consent, approval, and the use of their federal tax information. By providing consent and approval, the student’s federal tax information is transferred directly from the IRS into the FAFSA</a:t>
            </a:r>
            <a:r>
              <a:rPr kumimoji="0" lang="en-US" sz="1800" b="0" i="0" u="none" strike="noStrike" kern="1200" cap="none" spc="0" normalizeH="0" baseline="30000" noProof="0">
                <a:ln>
                  <a:noFill/>
                </a:ln>
                <a:solidFill>
                  <a:srgbClr val="191918"/>
                </a:solidFill>
                <a:effectLst/>
                <a:uLnTx/>
                <a:uFillTx/>
                <a:latin typeface="Arial" panose="020B0604020202020204"/>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 form to help complete the "Student Financials" section.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3" name="Picture 2" descr="Screenshot of the consent and approval page for the retrieval and disclosure of federal tax information. A numbered list of statements defines what the student is affirming and giving consent and approval to.">
            <a:extLst>
              <a:ext uri="{FF2B5EF4-FFF2-40B4-BE49-F238E27FC236}">
                <a16:creationId xmlns:a16="http://schemas.microsoft.com/office/drawing/2014/main" id="{87FDAF03-A165-5215-1FEC-F657B8D2A4EF}"/>
              </a:ext>
            </a:extLst>
          </p:cNvPr>
          <p:cNvPicPr>
            <a:picLocks noChangeAspect="1"/>
          </p:cNvPicPr>
          <p:nvPr/>
        </p:nvPicPr>
        <p:blipFill>
          <a:blip r:embed="rId3"/>
          <a:stretch>
            <a:fillRect/>
          </a:stretch>
        </p:blipFill>
        <p:spPr>
          <a:xfrm>
            <a:off x="1061412" y="2850636"/>
            <a:ext cx="4458034" cy="3539944"/>
          </a:xfrm>
          <a:prstGeom prst="rect">
            <a:avLst/>
          </a:prstGeom>
          <a:ln>
            <a:solidFill>
              <a:schemeClr val="tx1"/>
            </a:solidFill>
          </a:ln>
        </p:spPr>
      </p:pic>
      <p:pic>
        <p:nvPicPr>
          <p:cNvPr id="7" name="Picture 6" descr="Screenshot continuation of the consent and approval page. The numbered list of statements continues, defining what the student is affirming and giving consent and approval to.">
            <a:extLst>
              <a:ext uri="{FF2B5EF4-FFF2-40B4-BE49-F238E27FC236}">
                <a16:creationId xmlns:a16="http://schemas.microsoft.com/office/drawing/2014/main" id="{84622C6D-4B9E-24E6-8B11-E5CA763CC0F4}"/>
              </a:ext>
            </a:extLst>
          </p:cNvPr>
          <p:cNvPicPr>
            <a:picLocks noChangeAspect="1"/>
          </p:cNvPicPr>
          <p:nvPr/>
        </p:nvPicPr>
        <p:blipFill>
          <a:blip r:embed="rId4"/>
          <a:stretch>
            <a:fillRect/>
          </a:stretch>
        </p:blipFill>
        <p:spPr>
          <a:xfrm>
            <a:off x="5846648" y="2850636"/>
            <a:ext cx="5270438" cy="353994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30245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5653" y="164654"/>
            <a:ext cx="996564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Provides Consent and Approval (Continued)</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3" name="TextBox 2">
            <a:extLst>
              <a:ext uri="{FF2B5EF4-FFF2-40B4-BE49-F238E27FC236}">
                <a16:creationId xmlns:a16="http://schemas.microsoft.com/office/drawing/2014/main" id="{C7CBB907-66EB-6DA0-EAF8-319E91C7F8FA}"/>
              </a:ext>
            </a:extLst>
          </p:cNvPr>
          <p:cNvSpPr txBox="1"/>
          <p:nvPr/>
        </p:nvSpPr>
        <p:spPr>
          <a:xfrm>
            <a:off x="695245" y="1715175"/>
            <a:ext cx="1109398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Calibri"/>
                <a:cs typeface="Arial" panose="020B0604020202020204" pitchFamily="34" charset="0"/>
              </a:rPr>
              <a:t>This is a continuation of the consent and approval page. Frequently asked questions about consent and approval are also provided that the student can expand and collapse. The student selects "Approve" to provide consent and approval, and they are taken to the next page. </a:t>
            </a:r>
            <a:endPar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pic>
        <p:nvPicPr>
          <p:cNvPr id="7" name="Picture 6" descr="Screenshot continuation of the consent and approval page. The remaining items of the numbered list of statements define what the student is affirming and giving consent and approval to.">
            <a:extLst>
              <a:ext uri="{FF2B5EF4-FFF2-40B4-BE49-F238E27FC236}">
                <a16:creationId xmlns:a16="http://schemas.microsoft.com/office/drawing/2014/main" id="{8F548C2F-6D0F-9AAF-57C8-236D2D16D530}"/>
              </a:ext>
            </a:extLst>
          </p:cNvPr>
          <p:cNvPicPr>
            <a:picLocks noChangeAspect="1"/>
          </p:cNvPicPr>
          <p:nvPr/>
        </p:nvPicPr>
        <p:blipFill>
          <a:blip r:embed="rId3"/>
          <a:stretch>
            <a:fillRect/>
          </a:stretch>
        </p:blipFill>
        <p:spPr>
          <a:xfrm>
            <a:off x="1133843" y="2769941"/>
            <a:ext cx="4713945" cy="3788345"/>
          </a:xfrm>
          <a:prstGeom prst="rect">
            <a:avLst/>
          </a:prstGeom>
          <a:ln>
            <a:solidFill>
              <a:schemeClr val="tx1"/>
            </a:solidFill>
          </a:ln>
        </p:spPr>
      </p:pic>
      <p:pic>
        <p:nvPicPr>
          <p:cNvPr id="10" name="Picture 9" descr="Screenshot continuation of the consent and approval page. Frequently asked questions appear, which the student can expand or collapse: who should provide consent and approval, if a spouse has to provide consent and approval if married and didn't file a joint tax return, what happens after consent and approval are provided, and what happens if consent and approval are declined. Below that, there are buttons for the student to provide or decline their consent and approval.">
            <a:extLst>
              <a:ext uri="{FF2B5EF4-FFF2-40B4-BE49-F238E27FC236}">
                <a16:creationId xmlns:a16="http://schemas.microsoft.com/office/drawing/2014/main" id="{3BF463CF-8E8D-D98F-759B-668362A413C1}"/>
              </a:ext>
            </a:extLst>
          </p:cNvPr>
          <p:cNvPicPr>
            <a:picLocks noChangeAspect="1"/>
          </p:cNvPicPr>
          <p:nvPr/>
        </p:nvPicPr>
        <p:blipFill>
          <a:blip r:embed="rId4"/>
          <a:stretch>
            <a:fillRect/>
          </a:stretch>
        </p:blipFill>
        <p:spPr>
          <a:xfrm>
            <a:off x="6251200" y="2785103"/>
            <a:ext cx="4145549" cy="375801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706468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9D18D-ABE4-60FE-4852-A3C8159CB883}"/>
              </a:ext>
            </a:extLst>
          </p:cNvPr>
          <p:cNvSpPr>
            <a:spLocks noGrp="1"/>
          </p:cNvSpPr>
          <p:nvPr>
            <p:ph type="title"/>
          </p:nvPr>
        </p:nvSpPr>
        <p:spPr>
          <a:xfrm>
            <a:off x="778101" y="537764"/>
            <a:ext cx="9649754" cy="798177"/>
          </a:xfrm>
        </p:spPr>
        <p:txBody>
          <a:bodyPr/>
          <a:lstStyle/>
          <a:p>
            <a:r>
              <a:rPr lang="en-US" sz="3800" cap="none" dirty="0"/>
              <a:t>Independent Student Imports IRS Information</a:t>
            </a:r>
          </a:p>
        </p:txBody>
      </p:sp>
      <p:sp>
        <p:nvSpPr>
          <p:cNvPr id="7" name="TextBox 6">
            <a:extLst>
              <a:ext uri="{FF2B5EF4-FFF2-40B4-BE49-F238E27FC236}">
                <a16:creationId xmlns:a16="http://schemas.microsoft.com/office/drawing/2014/main" id="{B380E783-3E74-14CB-90AA-0BFDA3DB39E7}"/>
              </a:ext>
            </a:extLst>
          </p:cNvPr>
          <p:cNvSpPr txBox="1"/>
          <p:nvPr/>
        </p:nvSpPr>
        <p:spPr>
          <a:xfrm>
            <a:off x="778101" y="2030161"/>
            <a:ext cx="3380509" cy="2534027"/>
          </a:xfrm>
          <a:prstGeom prst="rect">
            <a:avLst/>
          </a:prstGeom>
          <a:noFill/>
        </p:spPr>
        <p:txBody>
          <a:bodyPr wrap="square">
            <a:spAutoFit/>
          </a:bodyPr>
          <a:lstStyle/>
          <a:p>
            <a:pPr rtl="0">
              <a:lnSpc>
                <a:spcPct val="150000"/>
              </a:lnSpc>
            </a:pPr>
            <a:r>
              <a:rPr lang="en-US">
                <a:latin typeface="Arial" panose="020B0604020202020204" pitchFamily="34" charset="0"/>
                <a:ea typeface="Calibri"/>
                <a:cs typeface="Arial" panose="020B0604020202020204" pitchFamily="34" charset="0"/>
              </a:rPr>
              <a:t>This page imports the student’s federal tax information by directly transferring it into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from the IRS to help complete the "Student Financials" section. </a:t>
            </a:r>
            <a:endParaRPr lang="en-US">
              <a:latin typeface="Arial" panose="020B0604020202020204" pitchFamily="34" charset="0"/>
              <a:cs typeface="Arial" panose="020B0604020202020204" pitchFamily="34" charset="0"/>
            </a:endParaRPr>
          </a:p>
        </p:txBody>
      </p:sp>
      <p:pic>
        <p:nvPicPr>
          <p:cNvPr id="5" name="Picture 4" descr="Screenshot of the data import page for the student’s federal tax information from the IRS where their information is being directly transferred from the IRS into their FAFSA form. The student should not leave this page while their information is being loaded into their application. ">
            <a:extLst>
              <a:ext uri="{FF2B5EF4-FFF2-40B4-BE49-F238E27FC236}">
                <a16:creationId xmlns:a16="http://schemas.microsoft.com/office/drawing/2014/main" id="{87F94F24-0CB7-1D2A-ABF8-BCA9B0871DD3}"/>
              </a:ext>
            </a:extLst>
          </p:cNvPr>
          <p:cNvPicPr>
            <a:picLocks noChangeAspect="1"/>
          </p:cNvPicPr>
          <p:nvPr/>
        </p:nvPicPr>
        <p:blipFill>
          <a:blip r:embed="rId2"/>
          <a:stretch>
            <a:fillRect/>
          </a:stretch>
        </p:blipFill>
        <p:spPr>
          <a:xfrm>
            <a:off x="4972886" y="2216643"/>
            <a:ext cx="6298493" cy="2620173"/>
          </a:xfrm>
          <a:prstGeom prst="rect">
            <a:avLst/>
          </a:prstGeom>
          <a:ln>
            <a:solidFill>
              <a:schemeClr val="tx1"/>
            </a:solidFill>
          </a:ln>
        </p:spPr>
      </p:pic>
      <p:sp>
        <p:nvSpPr>
          <p:cNvPr id="3" name="Slide Number Placeholder 2">
            <a:extLst>
              <a:ext uri="{FF2B5EF4-FFF2-40B4-BE49-F238E27FC236}">
                <a16:creationId xmlns:a16="http://schemas.microsoft.com/office/drawing/2014/main" id="{F241D80E-E7FD-60F4-5AC7-A08FCEC4DC94}"/>
              </a:ext>
            </a:extLst>
          </p:cNvPr>
          <p:cNvSpPr>
            <a:spLocks noGrp="1"/>
          </p:cNvSpPr>
          <p:nvPr>
            <p:ph type="sldNum" sz="quarter" idx="4"/>
          </p:nvPr>
        </p:nvSpPr>
        <p:spPr/>
        <p:txBody>
          <a:bodyPr/>
          <a:lstStyle/>
          <a:p>
            <a:fld id="{234755BD-B4AC-9044-BCE4-27904766F8BB}" type="slidenum">
              <a:rPr lang="en-US" smtClean="0"/>
              <a:pPr/>
              <a:t>215</a:t>
            </a:fld>
            <a:endParaRPr lang="en-US"/>
          </a:p>
        </p:txBody>
      </p:sp>
    </p:spTree>
    <p:extLst>
      <p:ext uri="{BB962C8B-B14F-4D97-AF65-F5344CB8AC3E}">
        <p14:creationId xmlns:p14="http://schemas.microsoft.com/office/powerpoint/2010/main" val="81870382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511D3-B104-17F8-1C5B-632F57FB1F12}"/>
              </a:ext>
            </a:extLst>
          </p:cNvPr>
          <p:cNvSpPr>
            <a:spLocks noGrp="1"/>
          </p:cNvSpPr>
          <p:nvPr>
            <p:ph type="title"/>
          </p:nvPr>
        </p:nvSpPr>
        <p:spPr>
          <a:xfrm>
            <a:off x="778101" y="537764"/>
            <a:ext cx="11249190" cy="798177"/>
          </a:xfrm>
        </p:spPr>
        <p:txBody>
          <a:bodyPr/>
          <a:lstStyle/>
          <a:p>
            <a:r>
              <a:rPr lang="en-US" sz="3800" cap="none" dirty="0"/>
              <a:t>Independent Student Imports IRS Information (Continued)</a:t>
            </a:r>
          </a:p>
        </p:txBody>
      </p:sp>
      <p:sp>
        <p:nvSpPr>
          <p:cNvPr id="7" name="TextBox 6">
            <a:extLst>
              <a:ext uri="{FF2B5EF4-FFF2-40B4-BE49-F238E27FC236}">
                <a16:creationId xmlns:a16="http://schemas.microsoft.com/office/drawing/2014/main" id="{BB546327-51EA-DA31-EDFF-2CBED1EB8968}"/>
              </a:ext>
            </a:extLst>
          </p:cNvPr>
          <p:cNvSpPr txBox="1"/>
          <p:nvPr/>
        </p:nvSpPr>
        <p:spPr>
          <a:xfrm>
            <a:off x="778101" y="1845318"/>
            <a:ext cx="3325091" cy="2949525"/>
          </a:xfrm>
          <a:prstGeom prst="rect">
            <a:avLst/>
          </a:prstGeom>
          <a:noFill/>
        </p:spPr>
        <p:txBody>
          <a:bodyPr wrap="square">
            <a:spAutoFit/>
          </a:bodyPr>
          <a:lstStyle/>
          <a:p>
            <a:pPr rtl="0">
              <a:lnSpc>
                <a:spcPct val="150000"/>
              </a:lnSpc>
            </a:pPr>
            <a:r>
              <a:rPr lang="en-US">
                <a:latin typeface="Arial" panose="020B0604020202020204" pitchFamily="34" charset="0"/>
                <a:ea typeface="Calibri"/>
                <a:cs typeface="Arial" panose="020B0604020202020204" pitchFamily="34" charset="0"/>
              </a:rPr>
              <a:t>This page displays the results from the IRS import for the student. For this scenario, the student is starting a new FAFSA and there is no federal tax information available from the IRS. </a:t>
            </a:r>
            <a:endParaRPr lang="en-US">
              <a:latin typeface="Arial" panose="020B0604020202020204" pitchFamily="34" charset="0"/>
              <a:cs typeface="Arial" panose="020B0604020202020204" pitchFamily="34" charset="0"/>
            </a:endParaRPr>
          </a:p>
        </p:txBody>
      </p:sp>
      <p:pic>
        <p:nvPicPr>
          <p:cNvPr id="5" name="Picture 4" descr="Screenshot of the results from the data import page. The student is informed that their information was not received. They may have to manually enter in their tax information into their Finances section. ">
            <a:extLst>
              <a:ext uri="{FF2B5EF4-FFF2-40B4-BE49-F238E27FC236}">
                <a16:creationId xmlns:a16="http://schemas.microsoft.com/office/drawing/2014/main" id="{E85FDDD5-890B-336B-579B-143A37929CCD}"/>
              </a:ext>
            </a:extLst>
          </p:cNvPr>
          <p:cNvPicPr>
            <a:picLocks noChangeAspect="1"/>
          </p:cNvPicPr>
          <p:nvPr/>
        </p:nvPicPr>
        <p:blipFill>
          <a:blip r:embed="rId2"/>
          <a:stretch>
            <a:fillRect/>
          </a:stretch>
        </p:blipFill>
        <p:spPr>
          <a:xfrm>
            <a:off x="4924914" y="1845318"/>
            <a:ext cx="6328354" cy="3167363"/>
          </a:xfrm>
          <a:prstGeom prst="rect">
            <a:avLst/>
          </a:prstGeom>
          <a:ln>
            <a:solidFill>
              <a:schemeClr val="tx1"/>
            </a:solidFill>
          </a:ln>
        </p:spPr>
      </p:pic>
      <p:sp>
        <p:nvSpPr>
          <p:cNvPr id="3" name="Slide Number Placeholder 2">
            <a:extLst>
              <a:ext uri="{FF2B5EF4-FFF2-40B4-BE49-F238E27FC236}">
                <a16:creationId xmlns:a16="http://schemas.microsoft.com/office/drawing/2014/main" id="{9E3D9649-F167-3341-EE74-95747352B86D}"/>
              </a:ext>
            </a:extLst>
          </p:cNvPr>
          <p:cNvSpPr>
            <a:spLocks noGrp="1"/>
          </p:cNvSpPr>
          <p:nvPr>
            <p:ph type="sldNum" sz="quarter" idx="4"/>
          </p:nvPr>
        </p:nvSpPr>
        <p:spPr/>
        <p:txBody>
          <a:bodyPr/>
          <a:lstStyle/>
          <a:p>
            <a:fld id="{234755BD-B4AC-9044-BCE4-27904766F8BB}" type="slidenum">
              <a:rPr lang="en-US" smtClean="0"/>
              <a:pPr/>
              <a:t>216</a:t>
            </a:fld>
            <a:endParaRPr lang="en-US"/>
          </a:p>
        </p:txBody>
      </p:sp>
    </p:spTree>
    <p:extLst>
      <p:ext uri="{BB962C8B-B14F-4D97-AF65-F5344CB8AC3E}">
        <p14:creationId xmlns:p14="http://schemas.microsoft.com/office/powerpoint/2010/main" val="204158439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9641" y="60923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Independent Student Personal Circumstances</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27BF51A3-899D-79AA-4FAF-B5D9AE42B132}"/>
              </a:ext>
            </a:extLst>
          </p:cNvPr>
          <p:cNvSpPr txBox="1"/>
          <p:nvPr/>
        </p:nvSpPr>
        <p:spPr>
          <a:xfrm>
            <a:off x="674230" y="1714500"/>
            <a:ext cx="3799800"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This is the first page within the "Student Personal Circumstances" section. It provides an overview of the section.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of the introduction page to the “Personal Circumstances” section. The student is reminded that the information they provide will determine their eligibility for federal student aid and that additional information may be required based on the answers given.">
            <a:extLst>
              <a:ext uri="{FF2B5EF4-FFF2-40B4-BE49-F238E27FC236}">
                <a16:creationId xmlns:a16="http://schemas.microsoft.com/office/drawing/2014/main" id="{FE13F4BA-7EB3-A95A-D1CC-A73268804335}"/>
              </a:ext>
            </a:extLst>
          </p:cNvPr>
          <p:cNvPicPr>
            <a:picLocks noChangeAspect="1"/>
          </p:cNvPicPr>
          <p:nvPr/>
        </p:nvPicPr>
        <p:blipFill>
          <a:blip r:embed="rId3"/>
          <a:stretch>
            <a:fillRect/>
          </a:stretch>
        </p:blipFill>
        <p:spPr>
          <a:xfrm>
            <a:off x="4715042" y="1714500"/>
            <a:ext cx="6534510" cy="305343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217</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15194444"/>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5653"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Marital Status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DDC2859A-6151-554A-BC79-19A4D9EE3DE3}"/>
              </a:ext>
            </a:extLst>
          </p:cNvPr>
          <p:cNvSpPr txBox="1"/>
          <p:nvPr/>
        </p:nvSpPr>
        <p:spPr>
          <a:xfrm>
            <a:off x="674230" y="1718290"/>
            <a:ext cx="4012070"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is asked about their marital status. The student selects the "Single (Never Married)" option.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of the first page of the “Student Personal Circumstances” section, which asks the student to select their marital status: “Single (never married),” “Married (not separated),” “Remarried,” “Separated,” “Divorced,” or “Widowed.”">
            <a:extLst>
              <a:ext uri="{FF2B5EF4-FFF2-40B4-BE49-F238E27FC236}">
                <a16:creationId xmlns:a16="http://schemas.microsoft.com/office/drawing/2014/main" id="{9A6970CE-B25C-906A-2F17-54CB92C7312E}"/>
              </a:ext>
            </a:extLst>
          </p:cNvPr>
          <p:cNvPicPr>
            <a:picLocks noChangeAspect="1"/>
          </p:cNvPicPr>
          <p:nvPr/>
        </p:nvPicPr>
        <p:blipFill>
          <a:blip r:embed="rId3"/>
          <a:stretch>
            <a:fillRect/>
          </a:stretch>
        </p:blipFill>
        <p:spPr>
          <a:xfrm>
            <a:off x="4983149" y="1559903"/>
            <a:ext cx="5942026" cy="410960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1518410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5653" y="570691"/>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College or Career School Plans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948FDD7F-AFEE-CA61-7555-AD8002018BCB}"/>
              </a:ext>
            </a:extLst>
          </p:cNvPr>
          <p:cNvSpPr txBox="1"/>
          <p:nvPr/>
        </p:nvSpPr>
        <p:spPr>
          <a:xfrm>
            <a:off x="688516" y="1710233"/>
            <a:ext cx="4493083" cy="25339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The student is asked about their college grade level for the 2025–26 school year and if they will have their first bachelor’s degree. The student selects that they will be a "First Year (freshman)" and that they will not have their first bachelor’s degree.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4" name="Picture 3" descr="Screenshot continuation of the “Student Personal Circumstances” section, which asks the student what college grade level they will be beginning in the 2025–26 school year. Below that, the student is asked if they will have their first bachelor’s degree when the school year begins.  ">
            <a:extLst>
              <a:ext uri="{FF2B5EF4-FFF2-40B4-BE49-F238E27FC236}">
                <a16:creationId xmlns:a16="http://schemas.microsoft.com/office/drawing/2014/main" id="{0742DCD2-41A6-F7EC-2D58-FB80108BEB3B}"/>
              </a:ext>
            </a:extLst>
          </p:cNvPr>
          <p:cNvPicPr>
            <a:picLocks noChangeAspect="1"/>
          </p:cNvPicPr>
          <p:nvPr/>
        </p:nvPicPr>
        <p:blipFill>
          <a:blip r:embed="rId3"/>
          <a:stretch>
            <a:fillRect/>
          </a:stretch>
        </p:blipFill>
        <p:spPr>
          <a:xfrm>
            <a:off x="5493697" y="1486711"/>
            <a:ext cx="5507678" cy="442078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4925043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p:nvPr>
        </p:nvSpPr>
        <p:spPr>
          <a:xfrm>
            <a:off x="645654" y="542115"/>
            <a:ext cx="11546345"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Independent Student Personal Circumstances (Continued)</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B53726E0-5C6E-1532-299D-65CCADD70E88}"/>
              </a:ext>
            </a:extLst>
          </p:cNvPr>
          <p:cNvSpPr txBox="1"/>
          <p:nvPr/>
        </p:nvSpPr>
        <p:spPr>
          <a:xfrm>
            <a:off x="674228" y="1711682"/>
            <a:ext cx="4312109"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The student is asked if any of the listed personal circumstances apply to them. The student selects "None of these apply.”</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continuation of the “Personal Circumstances” section, which lists a series of statements for the student to select all that apply. These statements include military status, having children or other dependents, and dependency status (orphan, ward of the state, foster care, emancipated minor, and/or under a guardianship).">
            <a:extLst>
              <a:ext uri="{FF2B5EF4-FFF2-40B4-BE49-F238E27FC236}">
                <a16:creationId xmlns:a16="http://schemas.microsoft.com/office/drawing/2014/main" id="{20C5C2BB-A50D-A044-B2C5-ACC9F47C0DD4}"/>
              </a:ext>
            </a:extLst>
          </p:cNvPr>
          <p:cNvPicPr>
            <a:picLocks noChangeAspect="1"/>
          </p:cNvPicPr>
          <p:nvPr/>
        </p:nvPicPr>
        <p:blipFill>
          <a:blip r:embed="rId3"/>
          <a:stretch>
            <a:fillRect/>
          </a:stretch>
        </p:blipFill>
        <p:spPr>
          <a:xfrm>
            <a:off x="5539420" y="1458135"/>
            <a:ext cx="4809496" cy="419035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37244288"/>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5653"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Homelessness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7C63A962-3FE5-F09E-5F60-239DD29A36B8}"/>
              </a:ext>
            </a:extLst>
          </p:cNvPr>
          <p:cNvSpPr txBox="1"/>
          <p:nvPr/>
        </p:nvSpPr>
        <p:spPr>
          <a:xfrm>
            <a:off x="675821" y="1725970"/>
            <a:ext cx="3867604"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is asked if they are</a:t>
            </a:r>
            <a:r>
              <a:rPr lang="en-US">
                <a:solidFill>
                  <a:srgbClr val="191918"/>
                </a:solidFill>
                <a:latin typeface="Arial"/>
                <a:ea typeface="Calibri"/>
                <a:cs typeface="Calibri"/>
              </a:rPr>
              <a:t> unaccompanied and either</a:t>
            </a:r>
            <a:r>
              <a:rPr kumimoji="0" lang="en-US" sz="1800" b="0" i="0" u="none" strike="noStrike" kern="1200" cap="none" spc="0" normalizeH="0" baseline="0" noProof="0">
                <a:ln>
                  <a:noFill/>
                </a:ln>
                <a:solidFill>
                  <a:srgbClr val="191918"/>
                </a:solidFill>
                <a:effectLst/>
                <a:uLnTx/>
                <a:uFillTx/>
                <a:latin typeface="Arial"/>
                <a:ea typeface="Calibri"/>
                <a:cs typeface="Calibri"/>
              </a:rPr>
              <a:t> homeless or at risk of being homeless. The student selects "No."</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Personal Circumstances” section, which asks the student if they were unaccompanied and either homeless or self-supporting and at risk for homelessness on or after July 1, 2024.">
            <a:extLst>
              <a:ext uri="{FF2B5EF4-FFF2-40B4-BE49-F238E27FC236}">
                <a16:creationId xmlns:a16="http://schemas.microsoft.com/office/drawing/2014/main" id="{147B93DC-442A-BBE4-64B9-6D63A4D2DA58}"/>
              </a:ext>
            </a:extLst>
          </p:cNvPr>
          <p:cNvPicPr>
            <a:picLocks noChangeAspect="1"/>
          </p:cNvPicPr>
          <p:nvPr/>
        </p:nvPicPr>
        <p:blipFill>
          <a:blip r:embed="rId3"/>
          <a:stretch>
            <a:fillRect/>
          </a:stretch>
        </p:blipFill>
        <p:spPr>
          <a:xfrm>
            <a:off x="4956016" y="1601799"/>
            <a:ext cx="6226334" cy="282327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7182400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Dependency Status: Independent Student</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9D20F23-A487-24A8-0260-AF5C7CDB59B1}"/>
              </a:ext>
            </a:extLst>
          </p:cNvPr>
          <p:cNvSpPr txBox="1"/>
          <p:nvPr/>
        </p:nvSpPr>
        <p:spPr>
          <a:xfrm>
            <a:off x="686909" y="1727379"/>
            <a:ext cx="4194183"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Because the student’s date of birth is before Jan. 1, 2002, they are considered an independent student.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Calibri"/>
            </a:endParaRPr>
          </a:p>
        </p:txBody>
      </p:sp>
      <p:pic>
        <p:nvPicPr>
          <p:cNvPr id="6" name="Picture 5" descr="Screenshot that informs the student that, based on their answers in the previous section, they are determined to be an independent student. Below that, the student is informed they will not need to provide information about their parents to complete their FAFSA form.">
            <a:extLst>
              <a:ext uri="{FF2B5EF4-FFF2-40B4-BE49-F238E27FC236}">
                <a16:creationId xmlns:a16="http://schemas.microsoft.com/office/drawing/2014/main" id="{FCE1A140-6723-5F62-85F4-256EB771AA81}"/>
              </a:ext>
            </a:extLst>
          </p:cNvPr>
          <p:cNvPicPr>
            <a:picLocks noChangeAspect="1"/>
          </p:cNvPicPr>
          <p:nvPr/>
        </p:nvPicPr>
        <p:blipFill>
          <a:blip r:embed="rId3"/>
          <a:stretch>
            <a:fillRect/>
          </a:stretch>
        </p:blipFill>
        <p:spPr>
          <a:xfrm>
            <a:off x="5217730" y="1727379"/>
            <a:ext cx="6226559" cy="284462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9695064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8273"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Independent Student Demographics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C534E36E-2647-777D-7400-0681DBD02B05}"/>
              </a:ext>
            </a:extLst>
          </p:cNvPr>
          <p:cNvSpPr txBox="1"/>
          <p:nvPr/>
        </p:nvSpPr>
        <p:spPr>
          <a:xfrm>
            <a:off x="686909" y="1713091"/>
            <a:ext cx="1076486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This is the first page within the "Student Demographics" section. It provides an overview of the section.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of the introduction to the “Student Demographics” section, which informs the student that the next series of pages will ask about their background and the education level of their parents to help determine how much federal student aid they may be eligible to receive. ">
            <a:extLst>
              <a:ext uri="{FF2B5EF4-FFF2-40B4-BE49-F238E27FC236}">
                <a16:creationId xmlns:a16="http://schemas.microsoft.com/office/drawing/2014/main" id="{49F1DAF2-A5C6-32C7-7263-B55CA069603B}"/>
              </a:ext>
            </a:extLst>
          </p:cNvPr>
          <p:cNvPicPr>
            <a:picLocks noChangeAspect="1"/>
          </p:cNvPicPr>
          <p:nvPr/>
        </p:nvPicPr>
        <p:blipFill>
          <a:blip r:embed="rId3"/>
          <a:stretch>
            <a:fillRect/>
          </a:stretch>
        </p:blipFill>
        <p:spPr>
          <a:xfrm>
            <a:off x="1995347" y="2602113"/>
            <a:ext cx="8201305" cy="339630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1396558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Demographic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96919F7-2932-AC38-7570-E670EF5A2944}"/>
              </a:ext>
            </a:extLst>
          </p:cNvPr>
          <p:cNvSpPr txBox="1"/>
          <p:nvPr/>
        </p:nvSpPr>
        <p:spPr>
          <a:xfrm>
            <a:off x="686910" y="1714668"/>
            <a:ext cx="4494690" cy="12875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a:ea typeface="Calibri"/>
                <a:cs typeface="Calibri"/>
              </a:rPr>
              <a:t>The student is asked about their gender identity. The student selects “Prefer not to answer.”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6" name="Picture 5" descr="Screenshot of the first page of the “Student Demographics” section. The student is informed the questions on this page are for research purposes only and will not affect federal student aid eligibility. Below that, the student is asked to select their gender from “Male,” “Female,” “Nonbinary,” and “Prefer not to answer.”">
            <a:extLst>
              <a:ext uri="{FF2B5EF4-FFF2-40B4-BE49-F238E27FC236}">
                <a16:creationId xmlns:a16="http://schemas.microsoft.com/office/drawing/2014/main" id="{D3D7634C-1232-C72B-1B08-53B1DC721855}"/>
              </a:ext>
            </a:extLst>
          </p:cNvPr>
          <p:cNvPicPr>
            <a:picLocks noChangeAspect="1"/>
          </p:cNvPicPr>
          <p:nvPr/>
        </p:nvPicPr>
        <p:blipFill>
          <a:blip r:embed="rId3"/>
          <a:stretch>
            <a:fillRect/>
          </a:stretch>
        </p:blipFill>
        <p:spPr>
          <a:xfrm>
            <a:off x="5287958" y="1649754"/>
            <a:ext cx="5510410" cy="428650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9222912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74031"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Race and Ethnicity</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1294811-A450-7558-1E58-89F7AFF854B1}"/>
              </a:ext>
            </a:extLst>
          </p:cNvPr>
          <p:cNvSpPr txBox="1"/>
          <p:nvPr/>
        </p:nvSpPr>
        <p:spPr>
          <a:xfrm>
            <a:off x="675526" y="1716812"/>
            <a:ext cx="3492437"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is asked if they are of Hispanic, Latino, or Spanish origin. The student selects checkbox that applies to them.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Student Demographics” section. The student is informed the questions are for research purposes only and will not affect federal student aid eligibility. Below that, the student is asked to select whether they are of Hispanic, Latino, or Spanish origin.">
            <a:extLst>
              <a:ext uri="{FF2B5EF4-FFF2-40B4-BE49-F238E27FC236}">
                <a16:creationId xmlns:a16="http://schemas.microsoft.com/office/drawing/2014/main" id="{73524222-5DFB-1BC6-24E1-0EC68A90307C}"/>
              </a:ext>
            </a:extLst>
          </p:cNvPr>
          <p:cNvPicPr>
            <a:picLocks noChangeAspect="1"/>
          </p:cNvPicPr>
          <p:nvPr/>
        </p:nvPicPr>
        <p:blipFill>
          <a:blip r:embed="rId3"/>
          <a:stretch>
            <a:fillRect/>
          </a:stretch>
        </p:blipFill>
        <p:spPr>
          <a:xfrm>
            <a:off x="5093646" y="1468196"/>
            <a:ext cx="5240980" cy="440391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944525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C5EC2-357B-8B83-35F0-66CCE51C22AC}"/>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0B45CF-7C1E-998B-8A6A-D12149592718}"/>
              </a:ext>
            </a:extLst>
          </p:cNvPr>
          <p:cNvSpPr txBox="1">
            <a:spLocks noGrp="1"/>
          </p:cNvSpPr>
          <p:nvPr>
            <p:ph type="title" idx="4294967295"/>
          </p:nvPr>
        </p:nvSpPr>
        <p:spPr>
          <a:xfrm>
            <a:off x="674031"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Race and Ethnicity (Continued)</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E30E589A-77B4-5718-55C6-645C812113F6}"/>
              </a:ext>
            </a:extLst>
          </p:cNvPr>
          <p:cNvSpPr txBox="1"/>
          <p:nvPr/>
        </p:nvSpPr>
        <p:spPr>
          <a:xfrm>
            <a:off x="675526" y="1716812"/>
            <a:ext cx="4045330" cy="3364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A continuation of the student race and ethnicity page. The student is asked to identify their race. The student selects the checkboxes that apply to them. After making their selection, a second drop-down appears, and the student selects the checkboxes that apply to them. </a:t>
            </a:r>
            <a:endParaRPr lang="en-US">
              <a:latin typeface="Arial"/>
            </a:endParaRPr>
          </a:p>
        </p:txBody>
      </p:sp>
      <p:pic>
        <p:nvPicPr>
          <p:cNvPr id="6" name="Picture 5" descr="Screenshot continuation of the “Student Demographics” section, which asks the student to select their race: “White,” “Black or African American,” “Asian,” “American Indian or Alaska Native,” “Native Hawaiian or other Pacific Islander,” or &quot;Prefer not to answer.&quot; A secondary drop-down of options is displayed after the student selects their response.">
            <a:extLst>
              <a:ext uri="{FF2B5EF4-FFF2-40B4-BE49-F238E27FC236}">
                <a16:creationId xmlns:a16="http://schemas.microsoft.com/office/drawing/2014/main" id="{2ACC7537-8F1F-8EB7-0DE7-937A2C21D9C1}"/>
              </a:ext>
            </a:extLst>
          </p:cNvPr>
          <p:cNvPicPr>
            <a:picLocks noChangeAspect="1"/>
          </p:cNvPicPr>
          <p:nvPr/>
        </p:nvPicPr>
        <p:blipFill>
          <a:blip r:embed="rId3"/>
          <a:stretch>
            <a:fillRect/>
          </a:stretch>
        </p:blipFill>
        <p:spPr>
          <a:xfrm>
            <a:off x="5432619" y="1349469"/>
            <a:ext cx="4077053" cy="5151566"/>
          </a:xfrm>
          <a:prstGeom prst="rect">
            <a:avLst/>
          </a:prstGeom>
          <a:ln>
            <a:solidFill>
              <a:schemeClr val="tx1"/>
            </a:solidFill>
          </a:ln>
        </p:spPr>
      </p:pic>
      <p:sp>
        <p:nvSpPr>
          <p:cNvPr id="5" name="Slide Number Placeholder 4">
            <a:extLst>
              <a:ext uri="{FF2B5EF4-FFF2-40B4-BE49-F238E27FC236}">
                <a16:creationId xmlns:a16="http://schemas.microsoft.com/office/drawing/2014/main" id="{CE469AFC-7DDF-9DA6-224C-8950C55D34FB}"/>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96774758"/>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Citizenship Status </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19B8BC54-7CBF-3B76-CD1D-929F09856D16}"/>
              </a:ext>
            </a:extLst>
          </p:cNvPr>
          <p:cNvSpPr txBox="1"/>
          <p:nvPr/>
        </p:nvSpPr>
        <p:spPr>
          <a:xfrm>
            <a:off x="674031" y="1725970"/>
            <a:ext cx="4168425" cy="12874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is asked about their citizenship status. The student selects the "U.S. citizen or national" option.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Student Demographics”” section, which asks the student if either or both of their parents attended or completed college.">
            <a:extLst>
              <a:ext uri="{FF2B5EF4-FFF2-40B4-BE49-F238E27FC236}">
                <a16:creationId xmlns:a16="http://schemas.microsoft.com/office/drawing/2014/main" id="{BDB6B1CD-0614-DE48-6439-4C03419E1789}"/>
              </a:ext>
            </a:extLst>
          </p:cNvPr>
          <p:cNvPicPr>
            <a:picLocks noChangeAspect="1"/>
          </p:cNvPicPr>
          <p:nvPr/>
        </p:nvPicPr>
        <p:blipFill>
          <a:blip r:embed="rId3"/>
          <a:stretch>
            <a:fillRect/>
          </a:stretch>
        </p:blipFill>
        <p:spPr>
          <a:xfrm>
            <a:off x="4992661" y="1659295"/>
            <a:ext cx="6146552" cy="305558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69359832"/>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Student’s Parent Education Status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B0BC0711-5775-3BCC-25C2-897610E27D89}"/>
              </a:ext>
            </a:extLst>
          </p:cNvPr>
          <p:cNvSpPr txBox="1"/>
          <p:nvPr/>
        </p:nvSpPr>
        <p:spPr>
          <a:xfrm>
            <a:off x="686910" y="1714500"/>
            <a:ext cx="4078272"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mn-ea"/>
                <a:cs typeface="Calibri"/>
              </a:rPr>
              <a:t>The student is asked about their parents’ education status. The student selects the "Neither parent attended college" option.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Student Demographics”” section, which asks the student if either of their parents attended or completed college.">
            <a:extLst>
              <a:ext uri="{FF2B5EF4-FFF2-40B4-BE49-F238E27FC236}">
                <a16:creationId xmlns:a16="http://schemas.microsoft.com/office/drawing/2014/main" id="{A3F92256-3CAE-A43A-12D9-0DBE5DD93C85}"/>
              </a:ext>
            </a:extLst>
          </p:cNvPr>
          <p:cNvPicPr>
            <a:picLocks noChangeAspect="1"/>
          </p:cNvPicPr>
          <p:nvPr/>
        </p:nvPicPr>
        <p:blipFill>
          <a:blip r:embed="rId3"/>
          <a:stretch>
            <a:fillRect/>
          </a:stretch>
        </p:blipFill>
        <p:spPr>
          <a:xfrm>
            <a:off x="5316705" y="1672555"/>
            <a:ext cx="5713419" cy="376434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9177725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8273" y="566464"/>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Student’s Parent Killed in Line of Duty</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1AC07E20-7179-C17C-9E91-90F9F52CB004}"/>
              </a:ext>
            </a:extLst>
          </p:cNvPr>
          <p:cNvSpPr txBox="1"/>
          <p:nvPr/>
        </p:nvSpPr>
        <p:spPr>
          <a:xfrm>
            <a:off x="674031" y="1716437"/>
            <a:ext cx="4297214"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Since the student is under the age of 33, they are asked if their parent was killed in the line of duty. The student selects the "No" option. </a:t>
            </a:r>
          </a:p>
        </p:txBody>
      </p:sp>
      <p:pic>
        <p:nvPicPr>
          <p:cNvPr id="10" name="Picture 9" descr="Screenshot continuation of the “Student Demographics” section, which asks the student if their parent or guardian was killed in the line of duty.">
            <a:extLst>
              <a:ext uri="{FF2B5EF4-FFF2-40B4-BE49-F238E27FC236}">
                <a16:creationId xmlns:a16="http://schemas.microsoft.com/office/drawing/2014/main" id="{5E7A47C7-AE4A-A484-C47C-AB0C4D5C0F61}"/>
              </a:ext>
            </a:extLst>
          </p:cNvPr>
          <p:cNvPicPr>
            <a:picLocks noChangeAspect="1"/>
          </p:cNvPicPr>
          <p:nvPr/>
        </p:nvPicPr>
        <p:blipFill>
          <a:blip r:embed="rId3"/>
          <a:stretch>
            <a:fillRect/>
          </a:stretch>
        </p:blipFill>
        <p:spPr>
          <a:xfrm>
            <a:off x="5156525" y="1577734"/>
            <a:ext cx="6221089" cy="3007717"/>
          </a:xfrm>
          <a:prstGeom prst="rect">
            <a:avLst/>
          </a:prstGeom>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851642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8273"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High School Completion Status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33D0DA8C-140F-DFFC-E554-AFF9BB2E9618}"/>
              </a:ext>
            </a:extLst>
          </p:cNvPr>
          <p:cNvSpPr txBox="1"/>
          <p:nvPr/>
        </p:nvSpPr>
        <p:spPr>
          <a:xfrm>
            <a:off x="686909" y="1732121"/>
            <a:ext cx="4374487" cy="21184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is asked about what their high school completion status will be when they start the 2025–26 school year. The student selects the "High school diploma" option.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4" name="Picture 3" descr="Screenshot continuation of the “Student Demographics” section, which asks the student to select what their high school completion status will be for the 2025–26 school year: “High school diploma,” “State-recognized high school equivalent (e.g., GED certificate),” “Homeschooled,” or “None of the above.”">
            <a:extLst>
              <a:ext uri="{FF2B5EF4-FFF2-40B4-BE49-F238E27FC236}">
                <a16:creationId xmlns:a16="http://schemas.microsoft.com/office/drawing/2014/main" id="{10FF9AB6-D63C-4A95-CDAA-DEB363478B7C}"/>
              </a:ext>
            </a:extLst>
          </p:cNvPr>
          <p:cNvPicPr>
            <a:picLocks noChangeAspect="1"/>
          </p:cNvPicPr>
          <p:nvPr/>
        </p:nvPicPr>
        <p:blipFill>
          <a:blip r:embed="rId3"/>
          <a:stretch>
            <a:fillRect/>
          </a:stretch>
        </p:blipFill>
        <p:spPr>
          <a:xfrm>
            <a:off x="5259369" y="1701738"/>
            <a:ext cx="5713431" cy="344378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3537821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8800" y="55320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High School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361D8198-D3B5-9BEF-B67B-D2722D3562E6}"/>
              </a:ext>
            </a:extLst>
          </p:cNvPr>
          <p:cNvSpPr txBox="1"/>
          <p:nvPr/>
        </p:nvSpPr>
        <p:spPr>
          <a:xfrm>
            <a:off x="672014" y="1710859"/>
            <a:ext cx="1100912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mn-ea"/>
                <a:cs typeface="Calibri"/>
              </a:rPr>
              <a:t>The student is asked which high school they did or will graduate from. The student enters their high school’s state and city. After selecting "Search," they select the correct high school from the search results.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10" name="Picture 9" descr="Screenshot of the first page of the high school selection section. There are text boxes for the student to search for their high school by selecting the location and entering the name of the school.">
            <a:extLst>
              <a:ext uri="{FF2B5EF4-FFF2-40B4-BE49-F238E27FC236}">
                <a16:creationId xmlns:a16="http://schemas.microsoft.com/office/drawing/2014/main" id="{758AC10D-042F-AB8B-3E68-ACE2C5A9F38C}"/>
              </a:ext>
            </a:extLst>
          </p:cNvPr>
          <p:cNvPicPr>
            <a:picLocks noChangeAspect="1"/>
          </p:cNvPicPr>
          <p:nvPr/>
        </p:nvPicPr>
        <p:blipFill>
          <a:blip r:embed="rId3"/>
          <a:stretch>
            <a:fillRect/>
          </a:stretch>
        </p:blipFill>
        <p:spPr>
          <a:xfrm>
            <a:off x="672014" y="2674466"/>
            <a:ext cx="5642941" cy="3354196"/>
          </a:xfrm>
          <a:prstGeom prst="rect">
            <a:avLst/>
          </a:prstGeom>
          <a:ln>
            <a:solidFill>
              <a:schemeClr val="tx1"/>
            </a:solidFill>
          </a:ln>
        </p:spPr>
      </p:pic>
      <p:pic>
        <p:nvPicPr>
          <p:cNvPr id="12" name="Picture 11" descr="Screenshot continuation of the high school selection section, which displays the search results from the information the student entered. The student is instructed to select the correct school.">
            <a:extLst>
              <a:ext uri="{FF2B5EF4-FFF2-40B4-BE49-F238E27FC236}">
                <a16:creationId xmlns:a16="http://schemas.microsoft.com/office/drawing/2014/main" id="{F04F2846-2ED4-6DC3-58B0-8C872D1E50F0}"/>
              </a:ext>
            </a:extLst>
          </p:cNvPr>
          <p:cNvPicPr>
            <a:picLocks noChangeAspect="1"/>
          </p:cNvPicPr>
          <p:nvPr/>
        </p:nvPicPr>
        <p:blipFill>
          <a:blip r:embed="rId4"/>
          <a:stretch>
            <a:fillRect/>
          </a:stretch>
        </p:blipFill>
        <p:spPr>
          <a:xfrm>
            <a:off x="6440000" y="2670711"/>
            <a:ext cx="4886652" cy="331700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2356895"/>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Confirms High School</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68EAB8F-1C34-3680-0964-FFE0C060E3EA}"/>
              </a:ext>
            </a:extLst>
          </p:cNvPr>
          <p:cNvSpPr txBox="1"/>
          <p:nvPr/>
        </p:nvSpPr>
        <p:spPr>
          <a:xfrm>
            <a:off x="699788" y="1716615"/>
            <a:ext cx="4481811" cy="29494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has the option to edit the high school information presented on this page by selecting "Edit," which will return them to the high school information page. The student confirms their high school information and selects "Continue" to proceed to the next section.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high school selection section, which shows the high school that the student selected. The student is instructed to verify the school is correct by selecting “Continue.”">
            <a:extLst>
              <a:ext uri="{FF2B5EF4-FFF2-40B4-BE49-F238E27FC236}">
                <a16:creationId xmlns:a16="http://schemas.microsoft.com/office/drawing/2014/main" id="{015B34B0-790E-D91B-43AE-B4C71722FD9F}"/>
              </a:ext>
            </a:extLst>
          </p:cNvPr>
          <p:cNvPicPr>
            <a:picLocks noChangeAspect="1"/>
          </p:cNvPicPr>
          <p:nvPr/>
        </p:nvPicPr>
        <p:blipFill>
          <a:blip r:embed="rId3"/>
          <a:stretch>
            <a:fillRect/>
          </a:stretch>
        </p:blipFill>
        <p:spPr>
          <a:xfrm>
            <a:off x="5565134" y="1752664"/>
            <a:ext cx="5812480" cy="335267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7415617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8273"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Independent Student Financials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54C5D20D-F21A-62E6-7836-05BD2A83B3DD}"/>
              </a:ext>
            </a:extLst>
          </p:cNvPr>
          <p:cNvSpPr txBox="1"/>
          <p:nvPr/>
        </p:nvSpPr>
        <p:spPr>
          <a:xfrm>
            <a:off x="699267" y="1717507"/>
            <a:ext cx="102811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This is the first page within the "Student Financials" section. It provides an overview of the section. The student can select the hyperlink if they want to learn about special financial circumstances.  </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of the introduction to the “Student Financials” section, which informs the student that the next series of pages will help determine their ability to pay for school. The student has the option to select a hyperlink to learn more about steps they should take if they have special financial circumstances.">
            <a:extLst>
              <a:ext uri="{FF2B5EF4-FFF2-40B4-BE49-F238E27FC236}">
                <a16:creationId xmlns:a16="http://schemas.microsoft.com/office/drawing/2014/main" id="{F3832F30-A957-76CF-D5B1-EAEB37AE47D1}"/>
              </a:ext>
            </a:extLst>
          </p:cNvPr>
          <p:cNvPicPr>
            <a:picLocks noChangeAspect="1"/>
          </p:cNvPicPr>
          <p:nvPr/>
        </p:nvPicPr>
        <p:blipFill>
          <a:blip r:embed="rId3"/>
          <a:stretch>
            <a:fillRect/>
          </a:stretch>
        </p:blipFill>
        <p:spPr>
          <a:xfrm>
            <a:off x="1968292" y="2485910"/>
            <a:ext cx="8942361" cy="349786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12193549"/>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Federal Benefits </a:t>
            </a:r>
          </a:p>
        </p:txBody>
      </p:sp>
      <p:sp>
        <p:nvSpPr>
          <p:cNvPr id="2" name="TextBox 1">
            <a:extLst>
              <a:ext uri="{FF2B5EF4-FFF2-40B4-BE49-F238E27FC236}">
                <a16:creationId xmlns:a16="http://schemas.microsoft.com/office/drawing/2014/main" id="{B2B57641-677B-2344-BDB1-54DADD023219}"/>
              </a:ext>
            </a:extLst>
          </p:cNvPr>
          <p:cNvSpPr txBox="1"/>
          <p:nvPr/>
        </p:nvSpPr>
        <p:spPr>
          <a:xfrm>
            <a:off x="686910" y="1725970"/>
            <a:ext cx="4634898" cy="12875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mn-ea"/>
                <a:cs typeface="Calibri"/>
              </a:rPr>
              <a:t>The student is asked if they or anyone in their family has received federal benefits. The student selects “None of </a:t>
            </a:r>
            <a:r>
              <a:rPr kumimoji="0" lang="en-US" sz="1800" b="0" i="0" u="none" strike="noStrike" kern="1200" cap="none" spc="0" normalizeH="0" baseline="0" noProof="0" err="1">
                <a:ln>
                  <a:noFill/>
                </a:ln>
                <a:solidFill>
                  <a:srgbClr val="191918"/>
                </a:solidFill>
                <a:effectLst/>
                <a:uLnTx/>
                <a:uFillTx/>
                <a:latin typeface="Arial"/>
                <a:ea typeface="+mn-ea"/>
                <a:cs typeface="Calibri"/>
              </a:rPr>
              <a:t>thes</a:t>
            </a:r>
            <a:r>
              <a:rPr lang="en-US">
                <a:solidFill>
                  <a:srgbClr val="191918"/>
                </a:solidFill>
                <a:latin typeface="Arial"/>
                <a:cs typeface="Calibri"/>
              </a:rPr>
              <a:t>e apply</a:t>
            </a:r>
            <a:r>
              <a:rPr kumimoji="0" lang="en-US" sz="1800" b="0" i="0" u="none" strike="noStrike" kern="1200" cap="none" spc="0" normalizeH="0" baseline="0" noProof="0">
                <a:ln>
                  <a:noFill/>
                </a:ln>
                <a:solidFill>
                  <a:srgbClr val="191918"/>
                </a:solidFill>
                <a:effectLst/>
                <a:uLnTx/>
                <a:uFillTx/>
                <a:latin typeface="Arial"/>
                <a:ea typeface="+mn-ea"/>
                <a:cs typeface="Calibri"/>
              </a:rPr>
              <a:t>.”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Arial"/>
            </a:endParaRPr>
          </a:p>
        </p:txBody>
      </p:sp>
      <p:pic>
        <p:nvPicPr>
          <p:cNvPr id="6" name="Picture 5" descr="Screenshot continuation of the “Student Financials” section, which asks the student to select all federal programs that they or a member of the family received benefits from. The list includes: “Earned Income Credit (EIC),” “Federal Housing Assistance,” “Free or Reduced Price School Lunch,” “Medicaid,” “Refundable Credit for Coverage Under a Qualified Health Plan (QHP),” “Supplemental Nutrition Assistance Program (SNAP),” “Supplemental Security Income (SSI),” “Temporary Assistance for Needy Families (TANF),” “Special Supplemental Nutrition Program for Women, Infants, and Children (WIC),” and “None of these apply.”  ">
            <a:extLst>
              <a:ext uri="{FF2B5EF4-FFF2-40B4-BE49-F238E27FC236}">
                <a16:creationId xmlns:a16="http://schemas.microsoft.com/office/drawing/2014/main" id="{782AB844-4A39-A339-EBAF-5E79AC4C7FA0}"/>
              </a:ext>
            </a:extLst>
          </p:cNvPr>
          <p:cNvPicPr>
            <a:picLocks noChangeAspect="1"/>
          </p:cNvPicPr>
          <p:nvPr/>
        </p:nvPicPr>
        <p:blipFill>
          <a:blip r:embed="rId3"/>
          <a:stretch>
            <a:fillRect/>
          </a:stretch>
        </p:blipFill>
        <p:spPr>
          <a:xfrm>
            <a:off x="5668485" y="1206667"/>
            <a:ext cx="4288320" cy="535609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9408835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6F6AD-2CA4-FFA0-27AB-464FE3C6895E}"/>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B70F259-12A6-A9D0-4959-891F0B58FE75}"/>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Tax Filing Status</a:t>
            </a:r>
          </a:p>
        </p:txBody>
      </p:sp>
      <p:sp>
        <p:nvSpPr>
          <p:cNvPr id="3" name="TextBox 2">
            <a:extLst>
              <a:ext uri="{FF2B5EF4-FFF2-40B4-BE49-F238E27FC236}">
                <a16:creationId xmlns:a16="http://schemas.microsoft.com/office/drawing/2014/main" id="{170C6A7E-F9FD-76ED-E597-BB3EA38DDA1E}"/>
              </a:ext>
            </a:extLst>
          </p:cNvPr>
          <p:cNvSpPr txBox="1"/>
          <p:nvPr/>
        </p:nvSpPr>
        <p:spPr>
          <a:xfrm>
            <a:off x="693093" y="1714500"/>
            <a:ext cx="4366587" cy="4611455"/>
          </a:xfrm>
          <a:prstGeom prst="rect">
            <a:avLst/>
          </a:prstGeom>
          <a:noFill/>
        </p:spPr>
        <p:txBody>
          <a:bodyPr wrap="square" lIns="91440" tIns="45720" rIns="91440" bIns="45720" rtlCol="0" anchor="t">
            <a:spAutoFit/>
          </a:bodyPr>
          <a:lstStyle/>
          <a:p>
            <a:pPr>
              <a:lnSpc>
                <a:spcPct val="150000"/>
              </a:lnSpc>
              <a:defRPr/>
            </a:pPr>
            <a:r>
              <a:rPr lang="en-US" sz="1800" b="0" i="0" u="none" strike="noStrike">
                <a:solidFill>
                  <a:srgbClr val="191918"/>
                </a:solidFill>
                <a:effectLst/>
                <a:latin typeface="Arial"/>
                <a:cs typeface="Arial"/>
              </a:rPr>
              <a:t>This page asks the student about their tax filing status. </a:t>
            </a:r>
            <a:r>
              <a:rPr lang="en-US" sz="1800" b="0" i="0" u="none" strike="noStrike">
                <a:solidFill>
                  <a:srgbClr val="191918"/>
                </a:solidFill>
                <a:effectLst/>
                <a:highlight>
                  <a:srgbClr val="FFFFFF"/>
                </a:highlight>
                <a:latin typeface="Arial"/>
                <a:cs typeface="Arial"/>
              </a:rPr>
              <a:t>The student selects "No" to "Did or will the student file a 2023 IRS Form 1040 or 1040-NR?" Because of this selection, the student is asked if they earned income in a foreign country, were employed by an international organization but not required to report income on any tax return,</a:t>
            </a:r>
            <a:r>
              <a:rPr lang="en-US">
                <a:solidFill>
                  <a:srgbClr val="191918"/>
                </a:solidFill>
                <a:highlight>
                  <a:srgbClr val="FFFFFF"/>
                </a:highlight>
                <a:latin typeface="Arial"/>
                <a:cs typeface="Arial"/>
              </a:rPr>
              <a:t> </a:t>
            </a:r>
            <a:r>
              <a:rPr lang="en-US" sz="1800" b="0" i="0" u="none" strike="noStrike">
                <a:solidFill>
                  <a:srgbClr val="191918"/>
                </a:solidFill>
                <a:effectLst/>
                <a:highlight>
                  <a:srgbClr val="FFFFFF"/>
                </a:highlight>
                <a:latin typeface="Arial"/>
                <a:cs typeface="Arial"/>
              </a:rPr>
              <a:t>or filed a tax return with Puerto Rico or another U.S. territory. The student </a:t>
            </a:r>
            <a:r>
              <a:rPr lang="en-US">
                <a:solidFill>
                  <a:srgbClr val="191918"/>
                </a:solidFill>
                <a:highlight>
                  <a:srgbClr val="FFFFFF"/>
                </a:highlight>
                <a:latin typeface="Arial"/>
                <a:cs typeface="Arial"/>
              </a:rPr>
              <a:t>selects</a:t>
            </a:r>
            <a:r>
              <a:rPr lang="en-US" sz="1800" b="0" i="0" u="none" strike="noStrike">
                <a:solidFill>
                  <a:srgbClr val="191918"/>
                </a:solidFill>
                <a:effectLst/>
                <a:highlight>
                  <a:srgbClr val="FFFFFF"/>
                </a:highlight>
                <a:latin typeface="Arial"/>
                <a:cs typeface="Arial"/>
              </a:rPr>
              <a:t> "No."</a:t>
            </a:r>
            <a:r>
              <a:rPr lang="en-US">
                <a:solidFill>
                  <a:srgbClr val="191918"/>
                </a:solidFill>
                <a:highlight>
                  <a:srgbClr val="FFFFFF"/>
                </a:highlight>
                <a:latin typeface="Arial"/>
                <a:cs typeface="Arial"/>
              </a:rPr>
              <a:t> </a:t>
            </a:r>
            <a:endParaRPr lang="en-US">
              <a:highlight>
                <a:srgbClr val="FFFFFF"/>
              </a:highlight>
            </a:endParaRPr>
          </a:p>
        </p:txBody>
      </p:sp>
      <p:pic>
        <p:nvPicPr>
          <p:cNvPr id="6" name="Picture 5" descr="Screenshot continuation of the “Student Financials” section, which asks the student if they did or will file a 2023 Internal Revenue Service Form 1040 or 1040-NR. Below that, the student is asked if they earned income in a foreign country, were employed by an international organization but not required to report income on any tax return, or filed a tax return with Puerto Rico or another U.S. territory.">
            <a:extLst>
              <a:ext uri="{FF2B5EF4-FFF2-40B4-BE49-F238E27FC236}">
                <a16:creationId xmlns:a16="http://schemas.microsoft.com/office/drawing/2014/main" id="{9F146ABA-D374-D6D8-16E1-E34F4505E712}"/>
              </a:ext>
            </a:extLst>
          </p:cNvPr>
          <p:cNvPicPr>
            <a:picLocks noChangeAspect="1"/>
          </p:cNvPicPr>
          <p:nvPr/>
        </p:nvPicPr>
        <p:blipFill>
          <a:blip r:embed="rId3"/>
          <a:stretch>
            <a:fillRect/>
          </a:stretch>
        </p:blipFill>
        <p:spPr>
          <a:xfrm>
            <a:off x="5507353" y="1714500"/>
            <a:ext cx="5991554" cy="3835799"/>
          </a:xfrm>
          <a:prstGeom prst="rect">
            <a:avLst/>
          </a:prstGeom>
          <a:ln>
            <a:solidFill>
              <a:schemeClr val="tx1"/>
            </a:solidFill>
          </a:ln>
        </p:spPr>
      </p:pic>
      <p:sp>
        <p:nvSpPr>
          <p:cNvPr id="5" name="Slide Number Placeholder 4">
            <a:extLst>
              <a:ext uri="{FF2B5EF4-FFF2-40B4-BE49-F238E27FC236}">
                <a16:creationId xmlns:a16="http://schemas.microsoft.com/office/drawing/2014/main" id="{DAC13997-B232-4088-C73C-4154CB1E0D95}"/>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dirty="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38600903"/>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Number in College </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32A91B4D-CFCE-553E-34DF-62B6BE0653E0}"/>
              </a:ext>
            </a:extLst>
          </p:cNvPr>
          <p:cNvSpPr txBox="1"/>
          <p:nvPr/>
        </p:nvSpPr>
        <p:spPr>
          <a:xfrm>
            <a:off x="674031" y="1714500"/>
            <a:ext cx="4507570" cy="21184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mn-cs"/>
              </a:rPr>
              <a:t>This page asks the student how many people in the family will be in college between July 1, 2025, and June 30, 2026. The student enters a response into the entry field.</a:t>
            </a:r>
            <a:endParaRPr kumimoji="0" lang="en-US" sz="1800" b="0" i="0" u="none" strike="noStrike" kern="1200" cap="none" spc="0" normalizeH="0" baseline="0" noProof="0">
              <a:ln>
                <a:noFill/>
              </a:ln>
              <a:solidFill>
                <a:srgbClr val="191918"/>
              </a:solidFill>
              <a:effectLst/>
              <a:highlight>
                <a:srgbClr val="FFFF00"/>
              </a:highlight>
              <a:uLnTx/>
              <a:uFillTx/>
              <a:latin typeface="Arial"/>
              <a:ea typeface="Calibri"/>
              <a:cs typeface="Arial"/>
            </a:endParaRPr>
          </a:p>
        </p:txBody>
      </p:sp>
      <p:pic>
        <p:nvPicPr>
          <p:cNvPr id="4" name="Picture 3" descr="Screenshot continuation of the “Student Financials” section, which asks the student to enter the number of people in their family that will be in college between July 1, 2025, and June 30, 2026.">
            <a:extLst>
              <a:ext uri="{FF2B5EF4-FFF2-40B4-BE49-F238E27FC236}">
                <a16:creationId xmlns:a16="http://schemas.microsoft.com/office/drawing/2014/main" id="{DB3439EF-8807-01B9-500E-654BD3E15CE1}"/>
              </a:ext>
            </a:extLst>
          </p:cNvPr>
          <p:cNvPicPr>
            <a:picLocks noChangeAspect="1"/>
          </p:cNvPicPr>
          <p:nvPr/>
        </p:nvPicPr>
        <p:blipFill>
          <a:blip r:embed="rId3"/>
          <a:stretch>
            <a:fillRect/>
          </a:stretch>
        </p:blipFill>
        <p:spPr>
          <a:xfrm>
            <a:off x="5397489" y="1714500"/>
            <a:ext cx="6046801" cy="247424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645815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8273"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Introduction: Independent Student Select Colleges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4242D290-9D92-4CEF-1C6F-F4A50DDE82C8}"/>
              </a:ext>
            </a:extLst>
          </p:cNvPr>
          <p:cNvSpPr txBox="1"/>
          <p:nvPr/>
        </p:nvSpPr>
        <p:spPr>
          <a:xfrm>
            <a:off x="686910" y="1714500"/>
            <a:ext cx="1018233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mn-cs"/>
              </a:rPr>
              <a:t>This is the first page in the "Select Colleges" section, which is the final part of the FAFSA</a:t>
            </a:r>
            <a:r>
              <a:rPr kumimoji="0" lang="en-US" sz="1800" b="0" i="0" u="none" strike="noStrike" kern="1200" cap="none" spc="0" normalizeH="0" baseline="30000" noProof="0">
                <a:ln>
                  <a:noFill/>
                </a:ln>
                <a:solidFill>
                  <a:srgbClr val="191918"/>
                </a:solidFill>
                <a:effectLst/>
                <a:uLnTx/>
                <a:uFillTx/>
                <a:latin typeface="Arial" panose="020B0604020202020204" pitchFamily="34" charset="0"/>
                <a:ea typeface="+mn-ea"/>
                <a:cs typeface="+mn-cs"/>
              </a:rPr>
              <a:t>®</a:t>
            </a: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mn-cs"/>
              </a:rPr>
              <a:t> form’s student section to require information. It provides an overview of the section. </a:t>
            </a:r>
            <a:endParaRPr kumimoji="0" lang="en-US" sz="1800" b="0" i="0" u="none" strike="noStrike" kern="1200" cap="none" spc="0" normalizeH="0" baseline="0" noProof="0">
              <a:ln>
                <a:noFill/>
              </a:ln>
              <a:solidFill>
                <a:srgbClr val="191918"/>
              </a:solidFill>
              <a:effectLst/>
              <a:uLnTx/>
              <a:uFillTx/>
              <a:latin typeface="Arial" panose="020B0604020202020204"/>
              <a:ea typeface="+mn-ea"/>
              <a:cs typeface="+mn-cs"/>
            </a:endParaRPr>
          </a:p>
        </p:txBody>
      </p:sp>
      <p:pic>
        <p:nvPicPr>
          <p:cNvPr id="4" name="Picture 3" descr="Screenshot of the introduction to the “Select Colleges and Career Schools” section, which informs the student that on the next series of pages they will search and select the schools that will receive a copy of their FAFSA form.">
            <a:extLst>
              <a:ext uri="{FF2B5EF4-FFF2-40B4-BE49-F238E27FC236}">
                <a16:creationId xmlns:a16="http://schemas.microsoft.com/office/drawing/2014/main" id="{FE00A860-3B2D-3E14-8A22-4020A6AD38B1}"/>
              </a:ext>
            </a:extLst>
          </p:cNvPr>
          <p:cNvPicPr>
            <a:picLocks noChangeAspect="1"/>
          </p:cNvPicPr>
          <p:nvPr/>
        </p:nvPicPr>
        <p:blipFill>
          <a:blip r:embed="rId3"/>
          <a:stretch>
            <a:fillRect/>
          </a:stretch>
        </p:blipFill>
        <p:spPr>
          <a:xfrm>
            <a:off x="1565673" y="2840716"/>
            <a:ext cx="8424810" cy="331290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96116011"/>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College Search</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40CCAEBB-75E6-BF59-F99C-90D49B8E0597}"/>
              </a:ext>
            </a:extLst>
          </p:cNvPr>
          <p:cNvSpPr txBox="1"/>
          <p:nvPr/>
        </p:nvSpPr>
        <p:spPr>
          <a:xfrm>
            <a:off x="661152" y="1614151"/>
            <a:ext cx="4470406" cy="50270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mn-ea"/>
                <a:cs typeface="Arial"/>
              </a:rPr>
              <a:t>The student is asked to search for the colleges and/or career schools they would like to receive their FAFSA</a:t>
            </a:r>
            <a:r>
              <a:rPr kumimoji="0" lang="en-US" sz="1800" b="0" i="0" u="none" strike="noStrike" kern="1200" cap="none" spc="0" normalizeH="0" baseline="30000" noProof="0">
                <a:ln>
                  <a:noFill/>
                </a:ln>
                <a:solidFill>
                  <a:srgbClr val="191918"/>
                </a:solidFill>
                <a:effectLst/>
                <a:uLnTx/>
                <a:uFillTx/>
                <a:latin typeface="Arial"/>
                <a:ea typeface="+mn-ea"/>
                <a:cs typeface="Arial"/>
              </a:rPr>
              <a:t>®</a:t>
            </a:r>
            <a:r>
              <a:rPr kumimoji="0" lang="en-US" sz="1800" b="0" i="0" u="none" strike="noStrike" kern="1200" cap="none" spc="0" normalizeH="0" baseline="0" noProof="0">
                <a:ln>
                  <a:noFill/>
                </a:ln>
                <a:solidFill>
                  <a:srgbClr val="191918"/>
                </a:solidFill>
                <a:effectLst/>
                <a:uLnTx/>
                <a:uFillTx/>
                <a:latin typeface="Arial"/>
                <a:ea typeface="+mn-ea"/>
                <a:cs typeface="Arial"/>
              </a:rPr>
              <a:t> information. The student searches for a school by entering a state, city, and/or school name. After selecting "Search," they select the correct school</a:t>
            </a:r>
            <a:r>
              <a:rPr lang="en-US">
                <a:solidFill>
                  <a:srgbClr val="191918"/>
                </a:solidFill>
                <a:latin typeface="Arial"/>
                <a:cs typeface="Arial"/>
              </a:rPr>
              <a:t>(s)</a:t>
            </a:r>
            <a:r>
              <a:rPr kumimoji="0" lang="en-US" sz="1800" b="0" i="0" u="none" strike="noStrike" kern="1200" cap="none" spc="0" normalizeH="0" baseline="0" noProof="0">
                <a:ln>
                  <a:noFill/>
                </a:ln>
                <a:solidFill>
                  <a:srgbClr val="191918"/>
                </a:solidFill>
                <a:effectLst/>
                <a:uLnTx/>
                <a:uFillTx/>
                <a:latin typeface="Arial"/>
                <a:ea typeface="+mn-ea"/>
                <a:cs typeface="Arial"/>
              </a:rPr>
              <a:t> from the search results. Students can select to send their FAFSA information to a maximum of 20 schools. The student is required to add at least one college or career school. </a:t>
            </a:r>
            <a:endParaRPr kumimoji="0" lang="en-US" sz="1500" b="0" i="0" u="none" strike="noStrike" kern="1200" cap="none" spc="0" normalizeH="0" baseline="0" noProof="0">
              <a:ln>
                <a:noFill/>
              </a:ln>
              <a:solidFill>
                <a:srgbClr val="191918"/>
              </a:solidFill>
              <a:effectLst/>
              <a:uLnTx/>
              <a:uFillTx/>
              <a:latin typeface="Arial"/>
              <a:ea typeface="+mn-ea"/>
              <a:cs typeface="Arial"/>
            </a:endParaRPr>
          </a:p>
        </p:txBody>
      </p:sp>
      <p:pic>
        <p:nvPicPr>
          <p:cNvPr id="4" name="Picture 3" descr="Screenshot continuation of the “Select Colleges and Career Schools” section. The student is instructed to enter the state, city, and name of a school in the text boxes and then select the “Search” button.">
            <a:extLst>
              <a:ext uri="{FF2B5EF4-FFF2-40B4-BE49-F238E27FC236}">
                <a16:creationId xmlns:a16="http://schemas.microsoft.com/office/drawing/2014/main" id="{BAFA3B65-497A-8F3E-2CCB-C1853D58CC45}"/>
              </a:ext>
            </a:extLst>
          </p:cNvPr>
          <p:cNvPicPr>
            <a:picLocks noChangeAspect="1"/>
          </p:cNvPicPr>
          <p:nvPr/>
        </p:nvPicPr>
        <p:blipFill>
          <a:blip r:embed="rId3"/>
          <a:stretch>
            <a:fillRect/>
          </a:stretch>
        </p:blipFill>
        <p:spPr>
          <a:xfrm>
            <a:off x="5072947" y="1985779"/>
            <a:ext cx="3585010" cy="3132321"/>
          </a:xfrm>
          <a:prstGeom prst="rect">
            <a:avLst/>
          </a:prstGeom>
          <a:ln>
            <a:solidFill>
              <a:schemeClr val="tx1"/>
            </a:solidFill>
          </a:ln>
        </p:spPr>
      </p:pic>
      <p:pic>
        <p:nvPicPr>
          <p:cNvPr id="7" name="Picture 6" descr="Screenshot continuation of the “Select Colleges and Career Schools” section. Five schools are displayed, the results of using the search function. Beside each school, there is a “Select” button for the student to select the correct school(s). A notification along the bottom informs the student how many schools out of the maximum of twenty are currently selected. The student is required to add at least one college or career school. ">
            <a:extLst>
              <a:ext uri="{FF2B5EF4-FFF2-40B4-BE49-F238E27FC236}">
                <a16:creationId xmlns:a16="http://schemas.microsoft.com/office/drawing/2014/main" id="{645B77E5-4F29-87C4-EB75-1F76131BE349}"/>
              </a:ext>
            </a:extLst>
          </p:cNvPr>
          <p:cNvPicPr>
            <a:picLocks noChangeAspect="1"/>
          </p:cNvPicPr>
          <p:nvPr/>
        </p:nvPicPr>
        <p:blipFill>
          <a:blip r:embed="rId4"/>
          <a:stretch>
            <a:fillRect/>
          </a:stretch>
        </p:blipFill>
        <p:spPr>
          <a:xfrm>
            <a:off x="8755399" y="1985779"/>
            <a:ext cx="3271891" cy="313232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46068150"/>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Selected Colleges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BB246EC-F0C2-CF52-C156-BAB5FED656AE}"/>
              </a:ext>
            </a:extLst>
          </p:cNvPr>
          <p:cNvSpPr txBox="1"/>
          <p:nvPr/>
        </p:nvSpPr>
        <p:spPr>
          <a:xfrm>
            <a:off x="676586" y="1723798"/>
            <a:ext cx="4924113" cy="3364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Calibri"/>
                <a:cs typeface="Calibri"/>
              </a:rPr>
              <a:t>The student can view which college(s) and/or career school(s) they have selected. If the student has not selected 20 schools, they have the option to search and select more schools. When the student selects "Continue," they will have completed entering the required student information for their section and can proceed to review and sign their form.</a:t>
            </a:r>
            <a:endParaRPr kumimoji="0" lang="en-US" sz="1800" b="0" i="0" u="none" strike="noStrike" kern="1200" cap="none" spc="0" normalizeH="0" baseline="0" noProof="0">
              <a:ln>
                <a:noFill/>
              </a:ln>
              <a:solidFill>
                <a:srgbClr val="191918"/>
              </a:solidFill>
              <a:effectLst/>
              <a:uLnTx/>
              <a:uFillTx/>
              <a:latin typeface="Arial"/>
              <a:ea typeface="+mn-ea"/>
              <a:cs typeface="+mn-cs"/>
            </a:endParaRPr>
          </a:p>
        </p:txBody>
      </p:sp>
      <p:pic>
        <p:nvPicPr>
          <p:cNvPr id="6" name="Picture 5" descr="Screenshot continuation of the “Select Colleges and Career Schools” section. A list of the schools entered by the student is displayed. The student can select “Remove” or “View Information” hyperlinks for each school. After reviewing, the student can select &quot;Continue.&quot;">
            <a:extLst>
              <a:ext uri="{FF2B5EF4-FFF2-40B4-BE49-F238E27FC236}">
                <a16:creationId xmlns:a16="http://schemas.microsoft.com/office/drawing/2014/main" id="{90C7515E-D50C-9B82-CBEC-7D38024B3A69}"/>
              </a:ext>
            </a:extLst>
          </p:cNvPr>
          <p:cNvPicPr>
            <a:picLocks noChangeAspect="1"/>
          </p:cNvPicPr>
          <p:nvPr/>
        </p:nvPicPr>
        <p:blipFill>
          <a:blip r:embed="rId3"/>
          <a:stretch>
            <a:fillRect/>
          </a:stretch>
        </p:blipFill>
        <p:spPr>
          <a:xfrm>
            <a:off x="6173855" y="1432638"/>
            <a:ext cx="4351270" cy="486859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239</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86132942"/>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8273"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Review Page </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58EE76FC-9E2E-9900-5D34-28D9EB9CFA5E}"/>
              </a:ext>
            </a:extLst>
          </p:cNvPr>
          <p:cNvSpPr txBox="1"/>
          <p:nvPr/>
        </p:nvSpPr>
        <p:spPr>
          <a:xfrm>
            <a:off x="686909" y="1723212"/>
            <a:ext cx="4761417" cy="336496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mn-ea"/>
                <a:cs typeface="Arial"/>
              </a:rPr>
              <a:t>The review page displays the responses that the student has provided in the FAFSA</a:t>
            </a:r>
            <a:r>
              <a:rPr kumimoji="0" lang="en-US" sz="1800" b="0" i="0" u="none" strike="noStrike" kern="1200" cap="none" spc="0" normalizeH="0" baseline="30000" noProof="0">
                <a:ln>
                  <a:noFill/>
                </a:ln>
                <a:solidFill>
                  <a:srgbClr val="191918"/>
                </a:solidFill>
                <a:effectLst/>
                <a:uLnTx/>
                <a:uFillTx/>
                <a:latin typeface="Arial"/>
                <a:ea typeface="+mn-ea"/>
                <a:cs typeface="Arial"/>
              </a:rPr>
              <a:t>®</a:t>
            </a:r>
            <a:r>
              <a:rPr kumimoji="0" lang="en-US" sz="1800" b="0" i="0" u="none" strike="noStrike" kern="1200" cap="none" spc="0" normalizeH="0" baseline="0" noProof="0">
                <a:ln>
                  <a:noFill/>
                </a:ln>
                <a:solidFill>
                  <a:srgbClr val="191918"/>
                </a:solidFill>
                <a:effectLst/>
                <a:uLnTx/>
                <a:uFillTx/>
                <a:latin typeface="Arial"/>
                <a:ea typeface="+mn-ea"/>
                <a:cs typeface="Arial"/>
              </a:rPr>
              <a:t> form. The student can view all the responses by selecting "Expand All" or expand each section individually. To edit a response, the student can select the question’s hyperlink and they will be taken to the corresponding page. </a:t>
            </a:r>
          </a:p>
        </p:txBody>
      </p:sp>
      <p:pic>
        <p:nvPicPr>
          <p:cNvPr id="6" name="Picture 5" descr="Screenshot of the review page. Each of the previous sections are listed, which the student can expand and collapse to review and verify the information they’ve provided.">
            <a:extLst>
              <a:ext uri="{FF2B5EF4-FFF2-40B4-BE49-F238E27FC236}">
                <a16:creationId xmlns:a16="http://schemas.microsoft.com/office/drawing/2014/main" id="{0C0FEEDB-A327-0A80-FBA6-1C42BF076487}"/>
              </a:ext>
            </a:extLst>
          </p:cNvPr>
          <p:cNvPicPr>
            <a:picLocks noChangeAspect="1"/>
          </p:cNvPicPr>
          <p:nvPr/>
        </p:nvPicPr>
        <p:blipFill>
          <a:blip r:embed="rId3"/>
          <a:stretch>
            <a:fillRect/>
          </a:stretch>
        </p:blipFill>
        <p:spPr>
          <a:xfrm>
            <a:off x="5954772" y="1468196"/>
            <a:ext cx="4884678" cy="449740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335559"/>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Independent Student Signature</a:t>
            </a:r>
            <a:endParaRPr lang="en-US" altLang="en-US" sz="3600" b="1" i="0" u="none" strike="noStrike" kern="1200" cap="none" spc="0" normalizeH="0" baseline="0" noProof="0" dirty="0">
              <a:ln>
                <a:noFill/>
              </a:ln>
              <a:effectLst/>
              <a:uLnTx/>
              <a:uFillTx/>
              <a:latin typeface="Oswald"/>
            </a:endParaRPr>
          </a:p>
        </p:txBody>
      </p:sp>
      <p:sp>
        <p:nvSpPr>
          <p:cNvPr id="4" name="TextBox 3">
            <a:extLst>
              <a:ext uri="{FF2B5EF4-FFF2-40B4-BE49-F238E27FC236}">
                <a16:creationId xmlns:a16="http://schemas.microsoft.com/office/drawing/2014/main" id="{BD42D8E8-91E7-EB12-84EA-66BA7784D22D}"/>
              </a:ext>
            </a:extLst>
          </p:cNvPr>
          <p:cNvSpPr txBox="1"/>
          <p:nvPr/>
        </p:nvSpPr>
        <p:spPr>
          <a:xfrm>
            <a:off x="695244" y="1718685"/>
            <a:ext cx="4206956"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On this page, the student reviews the terms and conditions of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and what they’ll agree to if they sign the form. </a:t>
            </a:r>
            <a:endParaRPr lang="en-US">
              <a:latin typeface="Arial" panose="020B0604020202020204" pitchFamily="34" charset="0"/>
              <a:cs typeface="Arial" panose="020B0604020202020204" pitchFamily="34" charset="0"/>
            </a:endParaRPr>
          </a:p>
        </p:txBody>
      </p:sp>
      <p:pic>
        <p:nvPicPr>
          <p:cNvPr id="6" name="Picture 5" descr="Screenshot of the signature page. The student is instructed to review the terms and conditions they will be agreeing to by signing the FAFSA form.">
            <a:extLst>
              <a:ext uri="{FF2B5EF4-FFF2-40B4-BE49-F238E27FC236}">
                <a16:creationId xmlns:a16="http://schemas.microsoft.com/office/drawing/2014/main" id="{64F2D27F-3EFB-68E0-404B-C6EC09A59D6C}"/>
              </a:ext>
            </a:extLst>
          </p:cNvPr>
          <p:cNvPicPr>
            <a:picLocks noChangeAspect="1"/>
          </p:cNvPicPr>
          <p:nvPr/>
        </p:nvPicPr>
        <p:blipFill>
          <a:blip r:embed="rId3"/>
          <a:stretch>
            <a:fillRect/>
          </a:stretch>
        </p:blipFill>
        <p:spPr>
          <a:xfrm>
            <a:off x="5145149" y="1468196"/>
            <a:ext cx="5008502" cy="439613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85350555"/>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Signature (Continued)</a:t>
            </a:r>
            <a:endParaRPr lang="en-US" altLang="en-US" sz="3600" b="1" i="0" u="none" strike="noStrike" kern="1200" cap="none" spc="0" normalizeH="0" baseline="0" noProof="0">
              <a:ln>
                <a:noFill/>
              </a:ln>
              <a:effectLst/>
              <a:uLnTx/>
              <a:uFillTx/>
              <a:latin typeface="Oswald"/>
            </a:endParaRPr>
          </a:p>
        </p:txBody>
      </p:sp>
      <p:sp>
        <p:nvSpPr>
          <p:cNvPr id="3" name="TextBox 2">
            <a:extLst>
              <a:ext uri="{FF2B5EF4-FFF2-40B4-BE49-F238E27FC236}">
                <a16:creationId xmlns:a16="http://schemas.microsoft.com/office/drawing/2014/main" id="{361BDE32-FDCA-5D66-F07B-FAAE823CD380}"/>
              </a:ext>
            </a:extLst>
          </p:cNvPr>
          <p:cNvSpPr txBox="1"/>
          <p:nvPr/>
        </p:nvSpPr>
        <p:spPr>
          <a:xfrm>
            <a:off x="695244" y="1718685"/>
            <a:ext cx="4486356" cy="33649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Calibri"/>
                <a:cs typeface="Arial" panose="020B0604020202020204" pitchFamily="34" charset="0"/>
              </a:rPr>
              <a:t>This is a continuation of the student signature page. After agreeing to the terms and conditions of the FAFSA</a:t>
            </a:r>
            <a:r>
              <a:rPr kumimoji="0" lang="en-US" sz="1800" b="0" i="0" u="none" strike="noStrike" kern="1200" cap="none" spc="0" normalizeH="0" baseline="30000" noProof="0">
                <a:ln>
                  <a:noFill/>
                </a:ln>
                <a:solidFill>
                  <a:srgbClr val="191918"/>
                </a:solidFill>
                <a:effectLst/>
                <a:uLnTx/>
                <a:uFillTx/>
                <a:latin typeface="Arial" panose="020B0604020202020204" pitchFamily="34" charset="0"/>
                <a:ea typeface="Calibri"/>
                <a:cs typeface="Arial" panose="020B0604020202020204" pitchFamily="34" charset="0"/>
              </a:rPr>
              <a:t>®</a:t>
            </a: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Calibri"/>
                <a:cs typeface="Arial" panose="020B0604020202020204" pitchFamily="34" charset="0"/>
              </a:rPr>
              <a:t> form and signing, the student is able to submit their section of the FAFSA form. </a:t>
            </a:r>
            <a:r>
              <a:rPr kumimoji="0" lang="en-US" sz="1800" b="0" i="0" u="none" strike="noStrike" kern="1200" cap="none" spc="0" normalizeH="0" baseline="0" noProof="0">
                <a:ln>
                  <a:noFill/>
                </a:ln>
                <a:solidFill>
                  <a:srgbClr val="191918"/>
                </a:solidFill>
                <a:effectLst/>
                <a:uLnTx/>
                <a:uFillTx/>
                <a:latin typeface="Arial" panose="020B0604020202020204"/>
                <a:ea typeface="+mn-ea"/>
                <a:cs typeface="+mn-cs"/>
              </a:rPr>
              <a:t>Since all required sections are complete, the student can both sign and submit the FAFSA form. </a:t>
            </a:r>
            <a:endPar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pic>
        <p:nvPicPr>
          <p:cNvPr id="6" name="Picture 5" descr="Screenshot continuation of the signature page, which lists the remaining terms and conditions the student agrees to by signing the FAFSA form. A checkbox indicates the student agrees to the terms, and there’s a button for the student to “Sign and Submit” the FAFSA form.">
            <a:extLst>
              <a:ext uri="{FF2B5EF4-FFF2-40B4-BE49-F238E27FC236}">
                <a16:creationId xmlns:a16="http://schemas.microsoft.com/office/drawing/2014/main" id="{9B7400D5-BD30-DE59-F93C-343E4F925B6C}"/>
              </a:ext>
            </a:extLst>
          </p:cNvPr>
          <p:cNvPicPr>
            <a:picLocks noChangeAspect="1"/>
          </p:cNvPicPr>
          <p:nvPr/>
        </p:nvPicPr>
        <p:blipFill>
          <a:blip r:embed="rId3"/>
          <a:stretch>
            <a:fillRect/>
          </a:stretch>
        </p:blipFill>
        <p:spPr>
          <a:xfrm>
            <a:off x="5699903" y="1468196"/>
            <a:ext cx="4671465" cy="477815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572857"/>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Confirmation Page</a:t>
            </a:r>
          </a:p>
        </p:txBody>
      </p:sp>
      <p:sp>
        <p:nvSpPr>
          <p:cNvPr id="2" name="TextBox 1">
            <a:extLst>
              <a:ext uri="{FF2B5EF4-FFF2-40B4-BE49-F238E27FC236}">
                <a16:creationId xmlns:a16="http://schemas.microsoft.com/office/drawing/2014/main" id="{FD14C24C-5879-9D9D-8034-231E7F261124}"/>
              </a:ext>
            </a:extLst>
          </p:cNvPr>
          <p:cNvSpPr txBox="1"/>
          <p:nvPr/>
        </p:nvSpPr>
        <p:spPr>
          <a:xfrm>
            <a:off x="644809" y="1716830"/>
            <a:ext cx="4536791" cy="37805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a:ea typeface="+mn-ea"/>
                <a:cs typeface="Arial"/>
              </a:rPr>
              <a:t>The student is presented the confirmation page. This page displays information for the student about their completion date and data release number for their FAFSA</a:t>
            </a:r>
            <a:r>
              <a:rPr kumimoji="0" lang="en-US" sz="1800" b="0" i="0" u="none" strike="noStrike" kern="1200" cap="none" spc="0" normalizeH="0" baseline="30000" noProof="0">
                <a:ln>
                  <a:noFill/>
                </a:ln>
                <a:solidFill>
                  <a:srgbClr val="191918"/>
                </a:solidFill>
                <a:effectLst/>
                <a:uLnTx/>
                <a:uFillTx/>
                <a:latin typeface="Arial"/>
                <a:ea typeface="+mn-ea"/>
                <a:cs typeface="Arial"/>
              </a:rPr>
              <a:t>®</a:t>
            </a:r>
            <a:r>
              <a:rPr kumimoji="0" lang="en-US" sz="1800" b="0" i="0" u="none" strike="noStrike" kern="1200" cap="none" spc="0" normalizeH="0" baseline="0" noProof="0">
                <a:ln>
                  <a:noFill/>
                </a:ln>
                <a:solidFill>
                  <a:srgbClr val="191918"/>
                </a:solidFill>
                <a:effectLst/>
                <a:uLnTx/>
                <a:uFillTx/>
                <a:latin typeface="Arial"/>
                <a:ea typeface="+mn-ea"/>
                <a:cs typeface="Arial"/>
              </a:rPr>
              <a:t> form, along with an estimate for their Student Aid Index. The student is informed they may be eligible for a Federal Pell Grant, which may be a result of their negative SAI. </a:t>
            </a:r>
          </a:p>
        </p:txBody>
      </p:sp>
      <p:pic>
        <p:nvPicPr>
          <p:cNvPr id="7" name="Picture 6" descr="Screenshot of the student completion page, informing the student they have completed the student section successfully. On this page, the student is provided with their completion date, their date release number, and an estimation of their student aid index. Below that, the student is informed that they may be eligible for a Federal Pell Grant, which may be because of their negative SAI.">
            <a:extLst>
              <a:ext uri="{FF2B5EF4-FFF2-40B4-BE49-F238E27FC236}">
                <a16:creationId xmlns:a16="http://schemas.microsoft.com/office/drawing/2014/main" id="{D01D2E7E-2EA5-F1FC-1892-491525294D93}"/>
              </a:ext>
            </a:extLst>
          </p:cNvPr>
          <p:cNvPicPr>
            <a:picLocks noChangeAspect="1"/>
          </p:cNvPicPr>
          <p:nvPr/>
        </p:nvPicPr>
        <p:blipFill>
          <a:blip r:embed="rId3"/>
          <a:stretch>
            <a:fillRect/>
          </a:stretch>
        </p:blipFill>
        <p:spPr>
          <a:xfrm>
            <a:off x="5599242" y="1716830"/>
            <a:ext cx="5845047" cy="281964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243</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4860030"/>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Independent Student Confirmation Page (Continued)</a:t>
            </a:r>
            <a:endParaRPr lang="en-US" altLang="en-US" sz="3600" b="1" i="0" u="none" strike="noStrike" kern="1200" cap="none" spc="0" normalizeH="0" baseline="0" noProof="0">
              <a:ln>
                <a:noFill/>
              </a:ln>
              <a:effectLst/>
              <a:uLnTx/>
              <a:uFillTx/>
              <a:latin typeface="Oswald"/>
            </a:endParaRPr>
          </a:p>
        </p:txBody>
      </p:sp>
      <p:sp>
        <p:nvSpPr>
          <p:cNvPr id="3" name="TextBox 2">
            <a:extLst>
              <a:ext uri="{FF2B5EF4-FFF2-40B4-BE49-F238E27FC236}">
                <a16:creationId xmlns:a16="http://schemas.microsoft.com/office/drawing/2014/main" id="{A0C5AB13-164D-0DF2-C453-53D49D521B38}"/>
              </a:ext>
            </a:extLst>
          </p:cNvPr>
          <p:cNvSpPr txBox="1"/>
          <p:nvPr/>
        </p:nvSpPr>
        <p:spPr>
          <a:xfrm>
            <a:off x="668351" y="1725393"/>
            <a:ext cx="4791155" cy="25340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rPr>
              <a:t>This is a continuation of the student section complete page. This page displays information for the student about next steps, including checking their email, tracking their FAFSA</a:t>
            </a:r>
            <a:r>
              <a:rPr kumimoji="0" lang="en-US" sz="1800" b="0" i="0" u="none" strike="noStrike" kern="1200" cap="none" spc="0" normalizeH="0" baseline="30000" noProof="0">
                <a:ln>
                  <a:noFill/>
                </a:ln>
                <a:solidFill>
                  <a:srgbClr val="191918"/>
                </a:solidFill>
                <a:effectLst/>
                <a:uLnTx/>
                <a:uFillTx/>
                <a:latin typeface="Arial" panose="020B0604020202020204" pitchFamily="34" charset="0"/>
                <a:ea typeface="+mn-ea"/>
                <a:cs typeface="Arial" panose="020B0604020202020204" pitchFamily="34" charset="0"/>
              </a:rPr>
              <a:t>®</a:t>
            </a: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rPr>
              <a:t> form, and receiving communications from their school. </a:t>
            </a:r>
          </a:p>
        </p:txBody>
      </p:sp>
      <p:pic>
        <p:nvPicPr>
          <p:cNvPr id="6" name="Picture 5" descr="Screenshot continuation of the student completion page, which informs the student of next steps. This includes checking for an email confirmation and a notification that their FAFSA form has been processed and sent to the schools they listed. The student is also reminded that schools may contact them for additional information and will contact the student with a financial aid offer. Below that, the student has the option to begin the application for student aid from their state.">
            <a:extLst>
              <a:ext uri="{FF2B5EF4-FFF2-40B4-BE49-F238E27FC236}">
                <a16:creationId xmlns:a16="http://schemas.microsoft.com/office/drawing/2014/main" id="{2DFB9DA0-871B-3100-4127-3A6F656296A0}"/>
              </a:ext>
            </a:extLst>
          </p:cNvPr>
          <p:cNvPicPr>
            <a:picLocks noChangeAspect="1"/>
          </p:cNvPicPr>
          <p:nvPr/>
        </p:nvPicPr>
        <p:blipFill>
          <a:blip r:embed="rId3"/>
          <a:stretch>
            <a:fillRect/>
          </a:stretch>
        </p:blipFill>
        <p:spPr>
          <a:xfrm>
            <a:off x="5948491" y="1654180"/>
            <a:ext cx="4359018" cy="386367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1600" b="0" i="0" u="none" strike="noStrike" kern="1200" cap="none" spc="0" normalizeH="0" baseline="0" noProof="0" smtClean="0">
                <a:ln>
                  <a:noFill/>
                </a:ln>
                <a:solidFill>
                  <a:srgbClr val="19191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19191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33700616"/>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89130-F705-40B4-AB4D-98B89FC71FE4}"/>
              </a:ext>
            </a:extLst>
          </p:cNvPr>
          <p:cNvSpPr>
            <a:spLocks noGrp="1"/>
          </p:cNvSpPr>
          <p:nvPr>
            <p:ph type="title"/>
          </p:nvPr>
        </p:nvSpPr>
        <p:spPr>
          <a:xfrm>
            <a:off x="912570" y="2037653"/>
            <a:ext cx="11624871" cy="2057397"/>
          </a:xfrm>
        </p:spPr>
        <p:txBody>
          <a:bodyPr/>
          <a:lstStyle/>
          <a:p>
            <a:r>
              <a:rPr lang="en-US" sz="4800" cap="none">
                <a:latin typeface="Oswald"/>
                <a:ea typeface="Noto Serif"/>
                <a:cs typeface="Noto Serif"/>
              </a:rPr>
              <a:t>FAFSA Submission Summary</a:t>
            </a:r>
            <a:endParaRPr lang="en-US" sz="4800" cap="none">
              <a:ea typeface="Noto Serif"/>
              <a:cs typeface="Noto Serif"/>
            </a:endParaRPr>
          </a:p>
        </p:txBody>
      </p:sp>
      <p:sp>
        <p:nvSpPr>
          <p:cNvPr id="3" name="Slide Number Placeholder 2">
            <a:extLst>
              <a:ext uri="{FF2B5EF4-FFF2-40B4-BE49-F238E27FC236}">
                <a16:creationId xmlns:a16="http://schemas.microsoft.com/office/drawing/2014/main" id="{42E162C4-BB1D-6C4B-9CAC-9D1307DF34C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b="0" i="0" u="none" strike="noStrike" kern="1200" cap="none" spc="0" normalizeH="0" baseline="0" noProof="0" dirty="0" smtClean="0">
                <a:ln>
                  <a:noFill/>
                </a:ln>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96637721"/>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3616" y="555178"/>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b="1" u="none" strike="noStrike" kern="1200" cap="none" spc="0" normalizeH="0" baseline="0" noProof="0">
                <a:ln>
                  <a:noFill/>
                </a:ln>
                <a:effectLst/>
                <a:uLnTx/>
                <a:uFillTx/>
                <a:latin typeface="Oswald"/>
              </a:rPr>
              <a:t>FAFSA Submission Summary Landing Page</a:t>
            </a:r>
          </a:p>
        </p:txBody>
      </p:sp>
      <p:sp>
        <p:nvSpPr>
          <p:cNvPr id="7" name="TextBox 6">
            <a:extLst>
              <a:ext uri="{FF2B5EF4-FFF2-40B4-BE49-F238E27FC236}">
                <a16:creationId xmlns:a16="http://schemas.microsoft.com/office/drawing/2014/main" id="{F51169CC-E5A2-7867-BD6E-06545AF4E6B0}"/>
              </a:ext>
            </a:extLst>
          </p:cNvPr>
          <p:cNvSpPr txBox="1"/>
          <p:nvPr/>
        </p:nvSpPr>
        <p:spPr>
          <a:xfrm>
            <a:off x="640811" y="1621475"/>
            <a:ext cx="11380203" cy="21185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rgbClr val="191918"/>
                </a:solidFill>
                <a:latin typeface="Arial"/>
                <a:cs typeface="Arial"/>
              </a:rPr>
              <a:t>The student receives a FAFSA Submission Summary for their processed FAFSA</a:t>
            </a:r>
            <a:r>
              <a:rPr lang="en-US" baseline="30000">
                <a:solidFill>
                  <a:srgbClr val="191918"/>
                </a:solidFill>
                <a:latin typeface="Arial"/>
                <a:cs typeface="Arial"/>
              </a:rPr>
              <a:t>®</a:t>
            </a:r>
            <a:r>
              <a:rPr lang="en-US">
                <a:solidFill>
                  <a:srgbClr val="191918"/>
                </a:solidFill>
                <a:latin typeface="Arial"/>
                <a:cs typeface="Arial"/>
              </a:rPr>
              <a:t> form and any subsequent corrections that they submit. The FAFSA Submission Summary is broken into four tabs: “Eligibility Overview,” “FAFSA Form Answers,” “School Information,” and “Next Steps.” At the top, the student will see when their form was received and processed. They also have the option to print their FAFSA Submission Summary to keep for their records. </a:t>
            </a:r>
            <a:endParaRPr lang="en-US" i="1">
              <a:cs typeface="Arial"/>
            </a:endParaRPr>
          </a:p>
        </p:txBody>
      </p:sp>
      <p:pic>
        <p:nvPicPr>
          <p:cNvPr id="2" name="Picture 1" descr="Screenshot of the FAFSA Submission Summary, which informs the student the date their FAFSA form was submitted, the day it was processed, and their data release number. Below that, the student can view their eligibility overview, FAFSA answers, their school information, and next steps.">
            <a:extLst>
              <a:ext uri="{FF2B5EF4-FFF2-40B4-BE49-F238E27FC236}">
                <a16:creationId xmlns:a16="http://schemas.microsoft.com/office/drawing/2014/main" id="{18BFE93A-7B4B-1E30-D595-3C33FEA88C4F}"/>
              </a:ext>
            </a:extLst>
          </p:cNvPr>
          <p:cNvPicPr>
            <a:picLocks noChangeAspect="1"/>
          </p:cNvPicPr>
          <p:nvPr/>
        </p:nvPicPr>
        <p:blipFill>
          <a:blip r:embed="rId3"/>
          <a:stretch>
            <a:fillRect/>
          </a:stretch>
        </p:blipFill>
        <p:spPr>
          <a:xfrm>
            <a:off x="2016513" y="4159266"/>
            <a:ext cx="8846635" cy="215432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246</a:t>
            </a:fld>
            <a:endParaRPr lang="en-US"/>
          </a:p>
        </p:txBody>
      </p:sp>
    </p:spTree>
    <p:extLst>
      <p:ext uri="{BB962C8B-B14F-4D97-AF65-F5344CB8AC3E}">
        <p14:creationId xmlns:p14="http://schemas.microsoft.com/office/powerpoint/2010/main" val="3784571028"/>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9128"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b="1" i="0" u="none" strike="noStrike" kern="1200" cap="none" spc="0" normalizeH="0" baseline="0" noProof="0">
                <a:ln>
                  <a:noFill/>
                </a:ln>
                <a:effectLst/>
                <a:uLnTx/>
                <a:uFillTx/>
                <a:latin typeface="Oswald"/>
              </a:rPr>
              <a:t>Eligibility Overview</a:t>
            </a:r>
          </a:p>
        </p:txBody>
      </p:sp>
      <p:sp>
        <p:nvSpPr>
          <p:cNvPr id="8" name="TextBox 7">
            <a:extLst>
              <a:ext uri="{FF2B5EF4-FFF2-40B4-BE49-F238E27FC236}">
                <a16:creationId xmlns:a16="http://schemas.microsoft.com/office/drawing/2014/main" id="{A0AC53C4-650A-66B1-8F78-CE2E7AC9C727}"/>
              </a:ext>
            </a:extLst>
          </p:cNvPr>
          <p:cNvSpPr txBox="1"/>
          <p:nvPr/>
        </p:nvSpPr>
        <p:spPr>
          <a:xfrm>
            <a:off x="659942" y="1714731"/>
            <a:ext cx="4734950" cy="37805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rgbClr val="191918"/>
                </a:solidFill>
                <a:latin typeface="Arial"/>
                <a:cs typeface="Arial"/>
              </a:rPr>
              <a:t>On the "Eligibility Overview" tab, the student sees information about what federal student aid they may be eligible for, such as a Federal Pell Grant and Federal Direct Loans. Any amounts of financial aid that display on this tab are estimates and are not guaranteed. Final determination of the student’s financial aid eligibility is provided by their school’s financial aid office. </a:t>
            </a:r>
            <a:endParaRPr lang="en-US">
              <a:cs typeface="Arial"/>
            </a:endParaRPr>
          </a:p>
        </p:txBody>
      </p:sp>
      <p:pic>
        <p:nvPicPr>
          <p:cNvPr id="3" name="Picture 2" descr="Screenshot continuation of the FAFSA Submission Summary, which displays the eligibility overview tab. Estimated amount for a Federal Pell Grant and Federal Direct Loans for the student are displayed along with information about Federal Work-Study. Below that, the student is reminded that the amounts listed are estimations only and not guaranteed. ">
            <a:extLst>
              <a:ext uri="{FF2B5EF4-FFF2-40B4-BE49-F238E27FC236}">
                <a16:creationId xmlns:a16="http://schemas.microsoft.com/office/drawing/2014/main" id="{BE0A520C-8450-50F2-B02C-088FEA25B9DE}"/>
              </a:ext>
            </a:extLst>
          </p:cNvPr>
          <p:cNvPicPr>
            <a:picLocks noChangeAspect="1"/>
          </p:cNvPicPr>
          <p:nvPr/>
        </p:nvPicPr>
        <p:blipFill>
          <a:blip r:embed="rId3"/>
          <a:stretch>
            <a:fillRect/>
          </a:stretch>
        </p:blipFill>
        <p:spPr>
          <a:xfrm>
            <a:off x="5761864" y="1714732"/>
            <a:ext cx="5770194" cy="446280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247</a:t>
            </a:fld>
            <a:endParaRPr lang="en-US"/>
          </a:p>
        </p:txBody>
      </p:sp>
    </p:spTree>
    <p:extLst>
      <p:ext uri="{BB962C8B-B14F-4D97-AF65-F5344CB8AC3E}">
        <p14:creationId xmlns:p14="http://schemas.microsoft.com/office/powerpoint/2010/main" val="4201200292"/>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9128"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b="1" i="0" u="none" strike="noStrike" kern="1200" cap="none" spc="0" normalizeH="0" baseline="0" noProof="0">
                <a:ln>
                  <a:noFill/>
                </a:ln>
                <a:effectLst/>
                <a:uLnTx/>
                <a:uFillTx/>
                <a:latin typeface="Oswald"/>
              </a:rPr>
              <a:t>Eligibility Overview (Continued)</a:t>
            </a:r>
          </a:p>
        </p:txBody>
      </p:sp>
      <p:sp>
        <p:nvSpPr>
          <p:cNvPr id="3" name="TextBox 2">
            <a:extLst>
              <a:ext uri="{FF2B5EF4-FFF2-40B4-BE49-F238E27FC236}">
                <a16:creationId xmlns:a16="http://schemas.microsoft.com/office/drawing/2014/main" id="{64A726D9-7FFC-8AF4-2FF0-B3913CB243F3}"/>
              </a:ext>
            </a:extLst>
          </p:cNvPr>
          <p:cNvSpPr txBox="1"/>
          <p:nvPr/>
        </p:nvSpPr>
        <p:spPr>
          <a:xfrm>
            <a:off x="659942" y="1714731"/>
            <a:ext cx="107843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191918"/>
                </a:solidFill>
                <a:latin typeface="Arial"/>
                <a:cs typeface="Arial"/>
              </a:rPr>
              <a:t>This is a continuation of the "Eligibility Overview" tab of the FAFSA Submission Summary. Final determination of the student’s financial aid eligibility is provided by their school’s financial aid office. They are also able to view their Student Aid Index. </a:t>
            </a:r>
            <a:endParaRPr lang="en-US">
              <a:cs typeface="Arial"/>
            </a:endParaRPr>
          </a:p>
        </p:txBody>
      </p:sp>
      <p:pic>
        <p:nvPicPr>
          <p:cNvPr id="4" name="Picture 3" descr="Screenshot continuation of the eligibility overview tab of the FAFSA Submission Summary. The Student Aid Index for the student is displayed with a hyperlink for the student to learn “What does this mean?”">
            <a:extLst>
              <a:ext uri="{FF2B5EF4-FFF2-40B4-BE49-F238E27FC236}">
                <a16:creationId xmlns:a16="http://schemas.microsoft.com/office/drawing/2014/main" id="{E897309E-2004-7C81-D17C-3C8382C9B127}"/>
              </a:ext>
            </a:extLst>
          </p:cNvPr>
          <p:cNvPicPr>
            <a:picLocks noChangeAspect="1"/>
          </p:cNvPicPr>
          <p:nvPr/>
        </p:nvPicPr>
        <p:blipFill>
          <a:blip r:embed="rId3"/>
          <a:stretch>
            <a:fillRect/>
          </a:stretch>
        </p:blipFill>
        <p:spPr>
          <a:xfrm>
            <a:off x="2058828" y="2819284"/>
            <a:ext cx="8134350" cy="313372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248</a:t>
            </a:fld>
            <a:endParaRPr lang="en-US"/>
          </a:p>
        </p:txBody>
      </p:sp>
    </p:spTree>
    <p:extLst>
      <p:ext uri="{BB962C8B-B14F-4D97-AF65-F5344CB8AC3E}">
        <p14:creationId xmlns:p14="http://schemas.microsoft.com/office/powerpoint/2010/main" val="3320110438"/>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9128"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FAFSA Form Answers</a:t>
            </a:r>
            <a:r>
              <a:rPr lang="en-US" altLang="en-US" sz="3600" b="1" i="0" u="none" strike="noStrike" kern="1200" cap="none" spc="0" normalizeH="0" baseline="0" noProof="0">
                <a:ln>
                  <a:noFill/>
                </a:ln>
                <a:effectLst/>
                <a:uLnTx/>
                <a:uFillTx/>
                <a:latin typeface="Oswald"/>
              </a:rPr>
              <a:t> </a:t>
            </a:r>
          </a:p>
        </p:txBody>
      </p:sp>
      <p:sp>
        <p:nvSpPr>
          <p:cNvPr id="6" name="TextBox 5">
            <a:extLst>
              <a:ext uri="{FF2B5EF4-FFF2-40B4-BE49-F238E27FC236}">
                <a16:creationId xmlns:a16="http://schemas.microsoft.com/office/drawing/2014/main" id="{7AFCC7D7-1612-8436-481D-3AE10CD93047}"/>
              </a:ext>
            </a:extLst>
          </p:cNvPr>
          <p:cNvSpPr txBox="1"/>
          <p:nvPr/>
        </p:nvSpPr>
        <p:spPr>
          <a:xfrm>
            <a:off x="678459" y="1714500"/>
            <a:ext cx="4938569" cy="21184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rgbClr val="191918"/>
                </a:solidFill>
                <a:latin typeface="Arial"/>
                <a:cs typeface="Arial"/>
              </a:rPr>
              <a:t>On the "FAFSA Form Answers" tab, the student sees the answers that they provided on their FAFSA</a:t>
            </a:r>
            <a:r>
              <a:rPr lang="en-US" baseline="30000">
                <a:solidFill>
                  <a:srgbClr val="191918"/>
                </a:solidFill>
                <a:latin typeface="Arial"/>
                <a:cs typeface="Arial"/>
              </a:rPr>
              <a:t>®</a:t>
            </a:r>
            <a:r>
              <a:rPr lang="en-US">
                <a:solidFill>
                  <a:srgbClr val="191918"/>
                </a:solidFill>
                <a:latin typeface="Arial"/>
                <a:cs typeface="Arial"/>
              </a:rPr>
              <a:t> form. If any of the provided answers are incorrect, the student can choose make a correction. </a:t>
            </a:r>
            <a:endParaRPr lang="en-US">
              <a:cs typeface="Arial"/>
            </a:endParaRPr>
          </a:p>
        </p:txBody>
      </p:sp>
      <p:pic>
        <p:nvPicPr>
          <p:cNvPr id="4" name="Picture 3" descr="Screenshot continuation of the FAFSA Submission Summary, which displays the FAFSA answers tab. Under the listed section name of the FAFSA form, the student can review the answers they provided on the form. A button displays the option to “Make a Correction.” ">
            <a:extLst>
              <a:ext uri="{FF2B5EF4-FFF2-40B4-BE49-F238E27FC236}">
                <a16:creationId xmlns:a16="http://schemas.microsoft.com/office/drawing/2014/main" id="{6B1FCDDF-1DB1-479A-DFE2-3B9F28939ADC}"/>
              </a:ext>
            </a:extLst>
          </p:cNvPr>
          <p:cNvPicPr>
            <a:picLocks noChangeAspect="1"/>
          </p:cNvPicPr>
          <p:nvPr/>
        </p:nvPicPr>
        <p:blipFill>
          <a:blip r:embed="rId3"/>
          <a:stretch>
            <a:fillRect/>
          </a:stretch>
        </p:blipFill>
        <p:spPr>
          <a:xfrm>
            <a:off x="5943600" y="1594756"/>
            <a:ext cx="4522891" cy="490958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249</a:t>
            </a:fld>
            <a:endParaRPr lang="en-US"/>
          </a:p>
        </p:txBody>
      </p:sp>
    </p:spTree>
    <p:extLst>
      <p:ext uri="{BB962C8B-B14F-4D97-AF65-F5344CB8AC3E}">
        <p14:creationId xmlns:p14="http://schemas.microsoft.com/office/powerpoint/2010/main" val="2075246154"/>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9128" y="55640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FAFSA Form Answers</a:t>
            </a:r>
            <a:r>
              <a:rPr lang="en-US" altLang="en-US" sz="3600" b="1" i="0" u="none" strike="noStrike" kern="1200" cap="none" spc="0" normalizeH="0" baseline="0" noProof="0">
                <a:ln>
                  <a:noFill/>
                </a:ln>
                <a:effectLst/>
                <a:uLnTx/>
                <a:uFillTx/>
                <a:latin typeface="Oswald"/>
              </a:rPr>
              <a:t> (Continued)</a:t>
            </a:r>
          </a:p>
        </p:txBody>
      </p:sp>
      <p:sp>
        <p:nvSpPr>
          <p:cNvPr id="2" name="TextBox 1">
            <a:extLst>
              <a:ext uri="{FF2B5EF4-FFF2-40B4-BE49-F238E27FC236}">
                <a16:creationId xmlns:a16="http://schemas.microsoft.com/office/drawing/2014/main" id="{EB8E2A2E-7BF1-151B-C335-F237C41D5475}"/>
              </a:ext>
            </a:extLst>
          </p:cNvPr>
          <p:cNvSpPr txBox="1"/>
          <p:nvPr/>
        </p:nvSpPr>
        <p:spPr>
          <a:xfrm>
            <a:off x="678460" y="1714500"/>
            <a:ext cx="4374292"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rgbClr val="191918"/>
                </a:solidFill>
                <a:latin typeface="Arial"/>
                <a:cs typeface="Arial"/>
              </a:rPr>
              <a:t>This is a continuation of the "FAFSA Form Answers" tab, where the student sees the answers that they provided on their FAFSA</a:t>
            </a:r>
            <a:r>
              <a:rPr lang="en-US" baseline="30000">
                <a:solidFill>
                  <a:srgbClr val="191918"/>
                </a:solidFill>
                <a:latin typeface="Arial"/>
                <a:cs typeface="Arial"/>
              </a:rPr>
              <a:t>®</a:t>
            </a:r>
            <a:r>
              <a:rPr lang="en-US">
                <a:solidFill>
                  <a:srgbClr val="191918"/>
                </a:solidFill>
                <a:latin typeface="Arial"/>
                <a:cs typeface="Arial"/>
              </a:rPr>
              <a:t> form. </a:t>
            </a:r>
            <a:endParaRPr lang="en-US">
              <a:cs typeface="Arial"/>
            </a:endParaRPr>
          </a:p>
        </p:txBody>
      </p:sp>
      <p:pic>
        <p:nvPicPr>
          <p:cNvPr id="6" name="Picture 5" descr="Screenshot continuation of the FAFSA Submission Summary, which displays the FAFSA answers tab. Each of the student sections of the FAFSA form are listed, which the student can select to expand and view the information that was provided. ">
            <a:extLst>
              <a:ext uri="{FF2B5EF4-FFF2-40B4-BE49-F238E27FC236}">
                <a16:creationId xmlns:a16="http://schemas.microsoft.com/office/drawing/2014/main" id="{E05A128C-A537-B7EE-D5F3-AB56DD893F21}"/>
              </a:ext>
            </a:extLst>
          </p:cNvPr>
          <p:cNvPicPr>
            <a:picLocks noChangeAspect="1"/>
          </p:cNvPicPr>
          <p:nvPr/>
        </p:nvPicPr>
        <p:blipFill>
          <a:blip r:embed="rId3"/>
          <a:stretch>
            <a:fillRect/>
          </a:stretch>
        </p:blipFill>
        <p:spPr>
          <a:xfrm>
            <a:off x="6281609" y="1714500"/>
            <a:ext cx="4214677" cy="492976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250</a:t>
            </a:fld>
            <a:endParaRPr lang="en-US"/>
          </a:p>
        </p:txBody>
      </p:sp>
    </p:spTree>
    <p:extLst>
      <p:ext uri="{BB962C8B-B14F-4D97-AF65-F5344CB8AC3E}">
        <p14:creationId xmlns:p14="http://schemas.microsoft.com/office/powerpoint/2010/main" val="2409497272"/>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35D63-D473-85A6-D59F-BB897712B118}"/>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A4422884-42F8-7AF3-3BDA-3D161DA273B3}"/>
              </a:ext>
            </a:extLst>
          </p:cNvPr>
          <p:cNvSpPr txBox="1">
            <a:spLocks noGrp="1"/>
          </p:cNvSpPr>
          <p:nvPr>
            <p:ph type="title" idx="4294967295"/>
          </p:nvPr>
        </p:nvSpPr>
        <p:spPr>
          <a:xfrm>
            <a:off x="659128" y="55640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FAFSA Form Answers</a:t>
            </a:r>
            <a:r>
              <a:rPr lang="en-US" altLang="en-US" sz="3600" b="1" i="0" u="none" strike="noStrike" kern="1200" cap="none" spc="0" normalizeH="0" baseline="0" noProof="0">
                <a:ln>
                  <a:noFill/>
                </a:ln>
                <a:effectLst/>
                <a:uLnTx/>
                <a:uFillTx/>
                <a:latin typeface="Oswald"/>
              </a:rPr>
              <a:t> Contributors</a:t>
            </a:r>
          </a:p>
        </p:txBody>
      </p:sp>
      <p:sp>
        <p:nvSpPr>
          <p:cNvPr id="2" name="TextBox 1">
            <a:extLst>
              <a:ext uri="{FF2B5EF4-FFF2-40B4-BE49-F238E27FC236}">
                <a16:creationId xmlns:a16="http://schemas.microsoft.com/office/drawing/2014/main" id="{2488B180-2DE4-A9ED-FE9C-C575C6B6B966}"/>
              </a:ext>
            </a:extLst>
          </p:cNvPr>
          <p:cNvSpPr txBox="1"/>
          <p:nvPr/>
        </p:nvSpPr>
        <p:spPr>
          <a:xfrm>
            <a:off x="659875" y="1714500"/>
            <a:ext cx="1068402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191918"/>
                </a:solidFill>
                <a:latin typeface="Arial"/>
                <a:cs typeface="Arial"/>
              </a:rPr>
              <a:t>This is a continuation of the "FAFSA Form Answers" tab. If applicable, student sees the answers their contributor(s) provided on their FAFSA</a:t>
            </a:r>
            <a:r>
              <a:rPr lang="en-US" baseline="30000">
                <a:solidFill>
                  <a:srgbClr val="191918"/>
                </a:solidFill>
                <a:latin typeface="Arial"/>
                <a:cs typeface="Arial"/>
              </a:rPr>
              <a:t>®</a:t>
            </a:r>
            <a:r>
              <a:rPr lang="en-US">
                <a:solidFill>
                  <a:srgbClr val="191918"/>
                </a:solidFill>
                <a:latin typeface="Arial"/>
                <a:cs typeface="Arial"/>
              </a:rPr>
              <a:t> form. </a:t>
            </a:r>
            <a:endParaRPr lang="en-US">
              <a:cs typeface="Arial"/>
            </a:endParaRPr>
          </a:p>
        </p:txBody>
      </p:sp>
      <p:pic>
        <p:nvPicPr>
          <p:cNvPr id="3" name="Picture 2" descr="Screenshot continuation of the FAFSA Submission Summary, which displays the FAFSA answers tab. Under the listed section name of the FAFSA form, the student can review the answers their contributor provided on the form. ">
            <a:extLst>
              <a:ext uri="{FF2B5EF4-FFF2-40B4-BE49-F238E27FC236}">
                <a16:creationId xmlns:a16="http://schemas.microsoft.com/office/drawing/2014/main" id="{1F83671B-79C0-CAB1-B1DA-4DECF7C56790}"/>
              </a:ext>
            </a:extLst>
          </p:cNvPr>
          <p:cNvPicPr>
            <a:picLocks noChangeAspect="1"/>
          </p:cNvPicPr>
          <p:nvPr/>
        </p:nvPicPr>
        <p:blipFill rotWithShape="1">
          <a:blip r:embed="rId3"/>
          <a:srcRect r="-203" b="38739"/>
          <a:stretch/>
        </p:blipFill>
        <p:spPr>
          <a:xfrm>
            <a:off x="1039555" y="2620537"/>
            <a:ext cx="4604731" cy="3791418"/>
          </a:xfrm>
          <a:prstGeom prst="rect">
            <a:avLst/>
          </a:prstGeom>
          <a:ln>
            <a:solidFill>
              <a:schemeClr val="tx1"/>
            </a:solidFill>
          </a:ln>
        </p:spPr>
      </p:pic>
      <p:pic>
        <p:nvPicPr>
          <p:cNvPr id="6" name="Picture 5" descr="Screenshot continuation of the FAFSA Submission Summary, which displays the FAFSA answers tab. Each of the contributor sections of the FAFSA form are listed, which the student can select to expand and view the information that was provided. ">
            <a:extLst>
              <a:ext uri="{FF2B5EF4-FFF2-40B4-BE49-F238E27FC236}">
                <a16:creationId xmlns:a16="http://schemas.microsoft.com/office/drawing/2014/main" id="{A62CB544-6C3B-5284-BA8A-37C5063C09EC}"/>
              </a:ext>
            </a:extLst>
          </p:cNvPr>
          <p:cNvPicPr>
            <a:picLocks noChangeAspect="1"/>
          </p:cNvPicPr>
          <p:nvPr/>
        </p:nvPicPr>
        <p:blipFill>
          <a:blip r:embed="rId4"/>
          <a:stretch>
            <a:fillRect/>
          </a:stretch>
        </p:blipFill>
        <p:spPr>
          <a:xfrm>
            <a:off x="6147839" y="2618213"/>
            <a:ext cx="4916760" cy="3796062"/>
          </a:xfrm>
          <a:prstGeom prst="rect">
            <a:avLst/>
          </a:prstGeom>
          <a:ln>
            <a:solidFill>
              <a:schemeClr val="tx1"/>
            </a:solidFill>
          </a:ln>
        </p:spPr>
      </p:pic>
      <p:sp>
        <p:nvSpPr>
          <p:cNvPr id="5" name="Slide Number Placeholder 4">
            <a:extLst>
              <a:ext uri="{FF2B5EF4-FFF2-40B4-BE49-F238E27FC236}">
                <a16:creationId xmlns:a16="http://schemas.microsoft.com/office/drawing/2014/main" id="{16EDEE6A-9D42-1D52-5FB6-5C0692988058}"/>
              </a:ex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251</a:t>
            </a:fld>
            <a:endParaRPr lang="en-US"/>
          </a:p>
        </p:txBody>
      </p:sp>
    </p:spTree>
    <p:extLst>
      <p:ext uri="{BB962C8B-B14F-4D97-AF65-F5344CB8AC3E}">
        <p14:creationId xmlns:p14="http://schemas.microsoft.com/office/powerpoint/2010/main" val="3439060379"/>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9128" y="55640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School Information</a:t>
            </a:r>
            <a:r>
              <a:rPr lang="en-US" altLang="en-US" sz="3600" b="1" i="0" u="none" strike="noStrike" kern="1200" cap="none" spc="0" normalizeH="0" baseline="0" noProof="0">
                <a:ln>
                  <a:noFill/>
                </a:ln>
                <a:effectLst/>
                <a:uLnTx/>
                <a:uFillTx/>
                <a:latin typeface="Oswald"/>
              </a:rPr>
              <a:t> </a:t>
            </a:r>
          </a:p>
        </p:txBody>
      </p:sp>
      <p:sp>
        <p:nvSpPr>
          <p:cNvPr id="6" name="TextBox 5">
            <a:extLst>
              <a:ext uri="{FF2B5EF4-FFF2-40B4-BE49-F238E27FC236}">
                <a16:creationId xmlns:a16="http://schemas.microsoft.com/office/drawing/2014/main" id="{C91DCEF6-8C01-F206-3D00-F7364FF483EE}"/>
              </a:ext>
            </a:extLst>
          </p:cNvPr>
          <p:cNvSpPr txBox="1"/>
          <p:nvPr/>
        </p:nvSpPr>
        <p:spPr>
          <a:xfrm>
            <a:off x="688885" y="1713517"/>
            <a:ext cx="4087044" cy="37804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rgbClr val="191918"/>
                </a:solidFill>
                <a:latin typeface="Arial"/>
                <a:cs typeface="Arial"/>
              </a:rPr>
              <a:t>On the "School Information" tab, the student sees information about the college(s) and/or career school(s) that they selected to send their FAFSA</a:t>
            </a:r>
            <a:r>
              <a:rPr lang="en-US" baseline="30000">
                <a:solidFill>
                  <a:srgbClr val="191918"/>
                </a:solidFill>
                <a:latin typeface="Arial"/>
                <a:cs typeface="Arial"/>
              </a:rPr>
              <a:t>®</a:t>
            </a:r>
            <a:r>
              <a:rPr lang="en-US">
                <a:solidFill>
                  <a:srgbClr val="191918"/>
                </a:solidFill>
                <a:latin typeface="Arial"/>
                <a:cs typeface="Arial"/>
              </a:rPr>
              <a:t> information. The student can compare the graduation rate, retention rate, transfer rate, default rate, median debt upon completion, and average annual cost of their selected schools. </a:t>
            </a:r>
            <a:endParaRPr lang="en-US">
              <a:cs typeface="Arial"/>
            </a:endParaRPr>
          </a:p>
        </p:txBody>
      </p:sp>
      <p:pic>
        <p:nvPicPr>
          <p:cNvPr id="7" name="Picture 6" descr="Screenshot continuation of the FAFSA Submission Summary, which displays the school information tab. The schools that the student listed on their FAFSA form are displayed with additional information provided for them to compare. This includes graduation rate, retention rate, transfer rate, default rate, median debt upon completion, and average annual cost. ">
            <a:extLst>
              <a:ext uri="{FF2B5EF4-FFF2-40B4-BE49-F238E27FC236}">
                <a16:creationId xmlns:a16="http://schemas.microsoft.com/office/drawing/2014/main" id="{F42E8013-6991-CA7B-A040-7C474A6B57C3}"/>
              </a:ext>
            </a:extLst>
          </p:cNvPr>
          <p:cNvPicPr>
            <a:picLocks noChangeAspect="1"/>
          </p:cNvPicPr>
          <p:nvPr/>
        </p:nvPicPr>
        <p:blipFill>
          <a:blip r:embed="rId3"/>
          <a:stretch>
            <a:fillRect/>
          </a:stretch>
        </p:blipFill>
        <p:spPr>
          <a:xfrm>
            <a:off x="5074657" y="1713517"/>
            <a:ext cx="6859044" cy="333362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252</a:t>
            </a:fld>
            <a:endParaRPr lang="en-US"/>
          </a:p>
        </p:txBody>
      </p:sp>
    </p:spTree>
    <p:extLst>
      <p:ext uri="{BB962C8B-B14F-4D97-AF65-F5344CB8AC3E}">
        <p14:creationId xmlns:p14="http://schemas.microsoft.com/office/powerpoint/2010/main" val="1898813164"/>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9128"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Next Steps</a:t>
            </a:r>
            <a:r>
              <a:rPr lang="en-US" altLang="en-US" sz="3600" b="1" i="0" u="none" strike="noStrike" kern="1200" cap="none" spc="0" normalizeH="0" baseline="0" noProof="0">
                <a:ln>
                  <a:noFill/>
                </a:ln>
                <a:effectLst/>
                <a:uLnTx/>
                <a:uFillTx/>
                <a:latin typeface="Oswald"/>
              </a:rPr>
              <a:t> </a:t>
            </a:r>
          </a:p>
        </p:txBody>
      </p:sp>
      <p:sp>
        <p:nvSpPr>
          <p:cNvPr id="6" name="TextBox 5">
            <a:extLst>
              <a:ext uri="{FF2B5EF4-FFF2-40B4-BE49-F238E27FC236}">
                <a16:creationId xmlns:a16="http://schemas.microsoft.com/office/drawing/2014/main" id="{2C1583FB-6C88-B3C7-3E61-7FE8647597B5}"/>
              </a:ext>
            </a:extLst>
          </p:cNvPr>
          <p:cNvSpPr txBox="1"/>
          <p:nvPr/>
        </p:nvSpPr>
        <p:spPr>
          <a:xfrm>
            <a:off x="662240" y="1717073"/>
            <a:ext cx="4758846" cy="29494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rgbClr val="191918"/>
                </a:solidFill>
                <a:latin typeface="Arial"/>
                <a:cs typeface="Arial"/>
              </a:rPr>
              <a:t>On the "Next Steps" tab, the student sees comments that pertain to their FAFSA</a:t>
            </a:r>
            <a:r>
              <a:rPr lang="en-US" baseline="30000">
                <a:solidFill>
                  <a:srgbClr val="191918"/>
                </a:solidFill>
                <a:latin typeface="Arial"/>
                <a:cs typeface="Arial"/>
              </a:rPr>
              <a:t>®</a:t>
            </a:r>
            <a:r>
              <a:rPr lang="en-US">
                <a:solidFill>
                  <a:srgbClr val="191918"/>
                </a:solidFill>
                <a:latin typeface="Arial"/>
                <a:cs typeface="Arial"/>
              </a:rPr>
              <a:t> form. Some comments may require the student to make a correction or send additional documentation to their school. Other comments may be informational and do not require any further action from the student. </a:t>
            </a:r>
            <a:endParaRPr lang="en-US">
              <a:cs typeface="Arial"/>
            </a:endParaRPr>
          </a:p>
        </p:txBody>
      </p:sp>
      <p:pic>
        <p:nvPicPr>
          <p:cNvPr id="7" name="Picture 6" descr="Screenshot continuation of the FAFSA Submission Summary, which displays the next steps tab. Three steps are provided for the student to follow: correct any errors on the FAFSA information, make sure schools have everything they need, and look for aid-related communications from their school. Below that, a bulleted list provides the students with more information related to their FAFSA information for their awareness. Below that, the student has the option to click a hyperlink to learn more about tax benefits. ">
            <a:extLst>
              <a:ext uri="{FF2B5EF4-FFF2-40B4-BE49-F238E27FC236}">
                <a16:creationId xmlns:a16="http://schemas.microsoft.com/office/drawing/2014/main" id="{FF1E154A-B234-E09C-D4E3-06F1DEAE9BD3}"/>
              </a:ext>
            </a:extLst>
          </p:cNvPr>
          <p:cNvPicPr>
            <a:picLocks noChangeAspect="1"/>
          </p:cNvPicPr>
          <p:nvPr/>
        </p:nvPicPr>
        <p:blipFill>
          <a:blip r:embed="rId3"/>
          <a:stretch>
            <a:fillRect/>
          </a:stretch>
        </p:blipFill>
        <p:spPr>
          <a:xfrm>
            <a:off x="6096000" y="1717073"/>
            <a:ext cx="3440314" cy="490245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253</a:t>
            </a:fld>
            <a:endParaRPr lang="en-US"/>
          </a:p>
        </p:txBody>
      </p:sp>
    </p:spTree>
    <p:extLst>
      <p:ext uri="{BB962C8B-B14F-4D97-AF65-F5344CB8AC3E}">
        <p14:creationId xmlns:p14="http://schemas.microsoft.com/office/powerpoint/2010/main" val="1577090773"/>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9128"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b="1" i="0" u="none" strike="noStrike" kern="1200" cap="none" spc="0" normalizeH="0" baseline="0" noProof="0">
                <a:ln>
                  <a:noFill/>
                </a:ln>
                <a:effectLst/>
                <a:uLnTx/>
                <a:uFillTx/>
                <a:latin typeface="Oswald"/>
              </a:rPr>
              <a:t>More Resources </a:t>
            </a:r>
          </a:p>
        </p:txBody>
      </p:sp>
      <p:sp>
        <p:nvSpPr>
          <p:cNvPr id="6" name="TextBox 5">
            <a:extLst>
              <a:ext uri="{FF2B5EF4-FFF2-40B4-BE49-F238E27FC236}">
                <a16:creationId xmlns:a16="http://schemas.microsoft.com/office/drawing/2014/main" id="{2C1583FB-6C88-B3C7-3E61-7FE8647597B5}"/>
              </a:ext>
            </a:extLst>
          </p:cNvPr>
          <p:cNvSpPr txBox="1"/>
          <p:nvPr/>
        </p:nvSpPr>
        <p:spPr>
          <a:xfrm>
            <a:off x="659128" y="1731083"/>
            <a:ext cx="4609558"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rgbClr val="191918"/>
                </a:solidFill>
                <a:latin typeface="Arial"/>
                <a:cs typeface="Arial"/>
              </a:rPr>
              <a:t>Lastly, along the right side of their FAFSA Submission Summary, the student can access additional resources, including visiting “My Aid” or College Scorecard. </a:t>
            </a:r>
            <a:endParaRPr lang="en-US">
              <a:cs typeface="Arial"/>
            </a:endParaRPr>
          </a:p>
        </p:txBody>
      </p:sp>
      <p:pic>
        <p:nvPicPr>
          <p:cNvPr id="2" name="Picture 1" descr="Screenshot continuation of the FAFSA Submission Summary. Hyperlinks provide the student with the option to view information about their student aid by visiting My Aid and to compare schools using the College Scorecard. ">
            <a:extLst>
              <a:ext uri="{FF2B5EF4-FFF2-40B4-BE49-F238E27FC236}">
                <a16:creationId xmlns:a16="http://schemas.microsoft.com/office/drawing/2014/main" id="{030B51A2-0060-91CD-D7B2-497810C8C135}"/>
              </a:ext>
            </a:extLst>
          </p:cNvPr>
          <p:cNvPicPr>
            <a:picLocks noChangeAspect="1"/>
          </p:cNvPicPr>
          <p:nvPr/>
        </p:nvPicPr>
        <p:blipFill>
          <a:blip r:embed="rId3"/>
          <a:stretch>
            <a:fillRect/>
          </a:stretch>
        </p:blipFill>
        <p:spPr>
          <a:xfrm>
            <a:off x="5687940" y="1729232"/>
            <a:ext cx="5549903" cy="440803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254</a:t>
            </a:fld>
            <a:endParaRPr lang="en-US"/>
          </a:p>
        </p:txBody>
      </p:sp>
    </p:spTree>
    <p:extLst>
      <p:ext uri="{BB962C8B-B14F-4D97-AF65-F5344CB8AC3E}">
        <p14:creationId xmlns:p14="http://schemas.microsoft.com/office/powerpoint/2010/main" val="3650138959"/>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89130-F705-40B4-AB4D-98B89FC71FE4}"/>
              </a:ext>
            </a:extLst>
          </p:cNvPr>
          <p:cNvSpPr>
            <a:spLocks noGrp="1"/>
          </p:cNvSpPr>
          <p:nvPr>
            <p:ph type="title"/>
          </p:nvPr>
        </p:nvSpPr>
        <p:spPr>
          <a:xfrm>
            <a:off x="912569" y="2037653"/>
            <a:ext cx="7374181" cy="2057397"/>
          </a:xfrm>
        </p:spPr>
        <p:txBody>
          <a:bodyPr/>
          <a:lstStyle/>
          <a:p>
            <a:r>
              <a:rPr lang="en-US" sz="4800" cap="none">
                <a:latin typeface="Oswald"/>
              </a:rPr>
              <a:t>Dependent Student and Direct Unsubsidized Loan </a:t>
            </a:r>
            <a:endParaRPr lang="en-US" sz="4800" cap="none"/>
          </a:p>
        </p:txBody>
      </p:sp>
      <p:sp>
        <p:nvSpPr>
          <p:cNvPr id="3" name="Slide Number Placeholder 2">
            <a:extLst>
              <a:ext uri="{FF2B5EF4-FFF2-40B4-BE49-F238E27FC236}">
                <a16:creationId xmlns:a16="http://schemas.microsoft.com/office/drawing/2014/main" id="{42E162C4-BB1D-6C4B-9CAC-9D1307DF34CE}"/>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b="0" i="0" u="none" strike="noStrike" kern="1200" cap="none" spc="0" normalizeH="0" baseline="0" noProof="0" dirty="0" smtClean="0">
                <a:ln>
                  <a:noFill/>
                </a:ln>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255</a:t>
            </a:fld>
            <a:endParaRPr kumimoji="0" lang="en-US" sz="9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6800272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9128"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Dependency Status: Dependent Student</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9D20F23-A487-24A8-0260-AF5C7CDB59B1}"/>
              </a:ext>
            </a:extLst>
          </p:cNvPr>
          <p:cNvSpPr txBox="1"/>
          <p:nvPr/>
        </p:nvSpPr>
        <p:spPr>
          <a:xfrm>
            <a:off x="659127" y="1589049"/>
            <a:ext cx="4994251" cy="4195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ea typeface="Calibri"/>
                <a:cs typeface="Calibri"/>
              </a:rPr>
              <a:t>If the parents of a dependent student are unwilling to provide their information but the student doesn’t have an unusual circumstance, the student can choose to have their school determine their eligibility </a:t>
            </a:r>
            <a:r>
              <a:rPr lang="en-US">
                <a:cs typeface="Calibri"/>
              </a:rPr>
              <a:t>for a Direct Unsubsidized Loan only. </a:t>
            </a:r>
            <a:br>
              <a:rPr lang="en-US">
                <a:cs typeface="Calibri"/>
              </a:rPr>
            </a:br>
            <a:r>
              <a:rPr lang="en-US">
                <a:cs typeface="Calibri"/>
              </a:rPr>
              <a:t>Note: Selecting “Yes” here makes the student ineligible for other types of federal student aid, such as Federal Pell Grants, Federal Work-Study, or Direct Subsidized Loans. </a:t>
            </a:r>
          </a:p>
        </p:txBody>
      </p:sp>
      <p:pic>
        <p:nvPicPr>
          <p:cNvPr id="3" name="Picture 2" descr="Screenshot that informs the student that, based on their answers in the previous section, they are determined to be a dependent student. Below that, the student is asked if they would like to apply for a Direct Unsubsidized Loan only.">
            <a:extLst>
              <a:ext uri="{FF2B5EF4-FFF2-40B4-BE49-F238E27FC236}">
                <a16:creationId xmlns:a16="http://schemas.microsoft.com/office/drawing/2014/main" id="{E24110A0-305B-696E-E99A-A529A9C622F0}"/>
              </a:ext>
            </a:extLst>
          </p:cNvPr>
          <p:cNvPicPr>
            <a:picLocks noChangeAspect="1"/>
          </p:cNvPicPr>
          <p:nvPr/>
        </p:nvPicPr>
        <p:blipFill>
          <a:blip r:embed="rId3"/>
          <a:stretch>
            <a:fillRect/>
          </a:stretch>
        </p:blipFill>
        <p:spPr>
          <a:xfrm>
            <a:off x="5653379" y="1712291"/>
            <a:ext cx="6248168" cy="408524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256</a:t>
            </a:fld>
            <a:endParaRPr lang="en-US"/>
          </a:p>
        </p:txBody>
      </p:sp>
    </p:spTree>
    <p:extLst>
      <p:ext uri="{BB962C8B-B14F-4D97-AF65-F5344CB8AC3E}">
        <p14:creationId xmlns:p14="http://schemas.microsoft.com/office/powerpoint/2010/main" val="4107670327"/>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9128"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Dependent Student Selects </a:t>
            </a:r>
            <a:r>
              <a:rPr lang="en-US" sz="3600" cap="none" spc="0">
                <a:latin typeface="Oswald"/>
              </a:rPr>
              <a:t>Direct Unsubsidized Loan Only </a:t>
            </a:r>
            <a:endParaRPr lang="en-US" altLang="en-US" sz="3600" cap="none" spc="0">
              <a:latin typeface="Oswald"/>
            </a:endParaRPr>
          </a:p>
        </p:txBody>
      </p:sp>
      <p:sp>
        <p:nvSpPr>
          <p:cNvPr id="2" name="TextBox 1">
            <a:extLst>
              <a:ext uri="{FF2B5EF4-FFF2-40B4-BE49-F238E27FC236}">
                <a16:creationId xmlns:a16="http://schemas.microsoft.com/office/drawing/2014/main" id="{89D20F23-A487-24A8-0260-AF5C7CDB59B1}"/>
              </a:ext>
            </a:extLst>
          </p:cNvPr>
          <p:cNvSpPr txBox="1"/>
          <p:nvPr/>
        </p:nvSpPr>
        <p:spPr>
          <a:xfrm>
            <a:off x="659944" y="1720243"/>
            <a:ext cx="4521656" cy="25340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ea typeface="Calibri"/>
                <a:cs typeface="Calibri"/>
              </a:rPr>
              <a:t>If the student selects "Yes" to have their school determine their eligibility for a Direct Unsubsidized Loan only and then selects "Continue," a pop-up window appears warning the student that they will not be eligible for most federal student aid. </a:t>
            </a:r>
            <a:endParaRPr lang="en-US"/>
          </a:p>
        </p:txBody>
      </p:sp>
      <p:pic>
        <p:nvPicPr>
          <p:cNvPr id="4" name="Picture 3" descr="Screenshot of the pop-up window that appears after a student selects “Continue” after selecting “Yes” to have their school determine their eligibility for a Direct Unsubsidized Loan only. The student is warned that they will not be eligible for most federal student aid, and that they will be considered for a limited amount of Direct Unsubsidized Loans only. It also tells the student that any existing parent information will be removed. The student is asked if they want to continue. Buttons allow the student to select “Continue” or “Return to Form.”">
            <a:extLst>
              <a:ext uri="{FF2B5EF4-FFF2-40B4-BE49-F238E27FC236}">
                <a16:creationId xmlns:a16="http://schemas.microsoft.com/office/drawing/2014/main" id="{49ACF3BA-0952-7086-8B81-20329AA4A471}"/>
              </a:ext>
            </a:extLst>
          </p:cNvPr>
          <p:cNvPicPr>
            <a:picLocks noChangeAspect="1"/>
          </p:cNvPicPr>
          <p:nvPr/>
        </p:nvPicPr>
        <p:blipFill>
          <a:blip r:embed="rId3"/>
          <a:stretch>
            <a:fillRect/>
          </a:stretch>
        </p:blipFill>
        <p:spPr>
          <a:xfrm>
            <a:off x="5382594" y="1718930"/>
            <a:ext cx="6486136" cy="420872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257</a:t>
            </a:fld>
            <a:endParaRPr lang="en-US"/>
          </a:p>
        </p:txBody>
      </p:sp>
    </p:spTree>
    <p:extLst>
      <p:ext uri="{BB962C8B-B14F-4D97-AF65-F5344CB8AC3E}">
        <p14:creationId xmlns:p14="http://schemas.microsoft.com/office/powerpoint/2010/main" val="894487031"/>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89130-F705-40B4-AB4D-98B89FC71FE4}"/>
              </a:ext>
            </a:extLst>
          </p:cNvPr>
          <p:cNvSpPr>
            <a:spLocks noGrp="1"/>
          </p:cNvSpPr>
          <p:nvPr>
            <p:ph type="title"/>
          </p:nvPr>
        </p:nvSpPr>
        <p:spPr>
          <a:xfrm>
            <a:off x="912569" y="2037653"/>
            <a:ext cx="11624871" cy="2057397"/>
          </a:xfrm>
        </p:spPr>
        <p:txBody>
          <a:bodyPr/>
          <a:lstStyle/>
          <a:p>
            <a:r>
              <a:rPr lang="en-US" sz="4800" cap="none">
                <a:latin typeface="Oswald"/>
              </a:rPr>
              <a:t>Unaccompanied Homeless Youth</a:t>
            </a:r>
          </a:p>
        </p:txBody>
      </p:sp>
      <p:sp>
        <p:nvSpPr>
          <p:cNvPr id="3" name="Slide Number Placeholder 2">
            <a:extLst>
              <a:ext uri="{FF2B5EF4-FFF2-40B4-BE49-F238E27FC236}">
                <a16:creationId xmlns:a16="http://schemas.microsoft.com/office/drawing/2014/main" id="{42E162C4-BB1D-6C4B-9CAC-9D1307DF34CE}"/>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b="0" i="0" u="none" strike="noStrike" kern="1200" cap="none" spc="0" normalizeH="0" baseline="0" noProof="0" dirty="0" smtClean="0">
                <a:ln>
                  <a:noFill/>
                </a:ln>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258</a:t>
            </a:fld>
            <a:endParaRPr kumimoji="0" lang="en-US" sz="9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84674888"/>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4840"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Homelessness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7C63A962-3FE5-F09E-5F60-239DD29A36B8}"/>
              </a:ext>
            </a:extLst>
          </p:cNvPr>
          <p:cNvSpPr txBox="1"/>
          <p:nvPr/>
        </p:nvSpPr>
        <p:spPr>
          <a:xfrm>
            <a:off x="674229" y="1724191"/>
            <a:ext cx="4507371" cy="29495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is asked if they were unaccompanied and either homeless or at risk of being homeless. The student selects "Yes." Next, the student is asked who determined that they are homeless or at risk of being homeless. They select "None of these apply." </a:t>
            </a:r>
          </a:p>
        </p:txBody>
      </p:sp>
      <p:pic>
        <p:nvPicPr>
          <p:cNvPr id="3" name="Picture 2" descr="Screenshot of the “Student Personal Circumstances” section, which asks the student if they were unaccompanied and either homeless or self-supporting and at risk for homelessness on or after July 1, 2024. After selecting yes, the student is directed to select all that apply from a list of entities as the source.">
            <a:extLst>
              <a:ext uri="{FF2B5EF4-FFF2-40B4-BE49-F238E27FC236}">
                <a16:creationId xmlns:a16="http://schemas.microsoft.com/office/drawing/2014/main" id="{73DF3252-2772-CDE2-C7DF-A3BC478467D7}"/>
              </a:ext>
            </a:extLst>
          </p:cNvPr>
          <p:cNvPicPr>
            <a:picLocks noChangeAspect="1"/>
          </p:cNvPicPr>
          <p:nvPr/>
        </p:nvPicPr>
        <p:blipFill>
          <a:blip r:embed="rId3"/>
          <a:stretch>
            <a:fillRect/>
          </a:stretch>
        </p:blipFill>
        <p:spPr>
          <a:xfrm>
            <a:off x="5552168" y="1524000"/>
            <a:ext cx="5678251" cy="477644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259</a:t>
            </a:fld>
            <a:endParaRPr lang="en-US"/>
          </a:p>
        </p:txBody>
      </p:sp>
    </p:spTree>
    <p:extLst>
      <p:ext uri="{BB962C8B-B14F-4D97-AF65-F5344CB8AC3E}">
        <p14:creationId xmlns:p14="http://schemas.microsoft.com/office/powerpoint/2010/main" val="3254358909"/>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4840"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Impact of Unaccompanied Homeless Youth Status </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21274AF-25DA-3423-B109-B04FE17C3957}"/>
              </a:ext>
            </a:extLst>
          </p:cNvPr>
          <p:cNvSpPr txBox="1"/>
          <p:nvPr/>
        </p:nvSpPr>
        <p:spPr>
          <a:xfrm>
            <a:off x="558808" y="1717378"/>
            <a:ext cx="5785676" cy="48776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34000"/>
              </a:lnSpc>
            </a:pPr>
            <a:r>
              <a:rPr lang="en-US" dirty="0">
                <a:latin typeface="Arial"/>
                <a:ea typeface="Calibri"/>
                <a:cs typeface="Calibri"/>
              </a:rPr>
              <a:t>Based on the answers provided by the student, they are not required to provide parent information on the FAFSA</a:t>
            </a:r>
            <a:r>
              <a:rPr lang="en-US" baseline="30000" dirty="0">
                <a:solidFill>
                  <a:srgbClr val="191918"/>
                </a:solidFill>
                <a:latin typeface="Arial"/>
                <a:cs typeface="Arial"/>
              </a:rPr>
              <a:t>®</a:t>
            </a:r>
            <a:r>
              <a:rPr lang="en-US" dirty="0">
                <a:latin typeface="Arial"/>
                <a:ea typeface="Calibri"/>
                <a:cs typeface="Calibri"/>
              </a:rPr>
              <a:t> form. The student is able to sign and </a:t>
            </a:r>
            <a:r>
              <a:rPr lang="en-US" dirty="0">
                <a:latin typeface="Arial"/>
                <a:cs typeface="Calibri"/>
              </a:rPr>
              <a:t>submit the FAFSA form, but they will need to contact the financial aid office at their school about their circumstances. The school will be required to make </a:t>
            </a:r>
            <a:br>
              <a:rPr lang="en-US" dirty="0">
                <a:latin typeface="Arial"/>
                <a:cs typeface="Calibri"/>
              </a:rPr>
            </a:br>
            <a:r>
              <a:rPr lang="en-US" dirty="0">
                <a:latin typeface="Arial"/>
                <a:cs typeface="Calibri"/>
              </a:rPr>
              <a:t>a determination of the student’s unaccompanied homeless youth status based on a written statement from the student or a documented interview with the student. Until the student’s circumstances are verified, the U.S. Department of Education's office of Federal Student Aid will only provide the student an estimate of their federal student aid eligibility. </a:t>
            </a:r>
          </a:p>
        </p:txBody>
      </p:sp>
      <p:pic>
        <p:nvPicPr>
          <p:cNvPr id="3" name="Picture 2" descr="Screenshot that informs the student that, based on their answers in the previous section, they are determined to be a provisionally independent student or unaccompanied homeless youth. Below that, the student is informed that they can proceed without parent information. The student is instructed to contact their school’s financial aid office to speak to the school about their circumstances. They are also informed that until their circumstances are verified, they will not have a Student Aid Index calculated and will only be provided an estimate of federal student aid eligibility.">
            <a:extLst>
              <a:ext uri="{FF2B5EF4-FFF2-40B4-BE49-F238E27FC236}">
                <a16:creationId xmlns:a16="http://schemas.microsoft.com/office/drawing/2014/main" id="{B9A82C5E-47FB-5CB9-F609-B02B8F04252B}"/>
              </a:ext>
            </a:extLst>
          </p:cNvPr>
          <p:cNvPicPr>
            <a:picLocks noChangeAspect="1"/>
          </p:cNvPicPr>
          <p:nvPr/>
        </p:nvPicPr>
        <p:blipFill>
          <a:blip r:embed="rId3"/>
          <a:stretch>
            <a:fillRect/>
          </a:stretch>
        </p:blipFill>
        <p:spPr>
          <a:xfrm>
            <a:off x="6341586" y="1718930"/>
            <a:ext cx="5444308" cy="418082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260</a:t>
            </a:fld>
            <a:endParaRPr lang="en-US"/>
          </a:p>
        </p:txBody>
      </p:sp>
    </p:spTree>
    <p:extLst>
      <p:ext uri="{BB962C8B-B14F-4D97-AF65-F5344CB8AC3E}">
        <p14:creationId xmlns:p14="http://schemas.microsoft.com/office/powerpoint/2010/main" val="2935096356"/>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89130-F705-40B4-AB4D-98B89FC71FE4}"/>
              </a:ext>
            </a:extLst>
          </p:cNvPr>
          <p:cNvSpPr>
            <a:spLocks noGrp="1"/>
          </p:cNvSpPr>
          <p:nvPr>
            <p:ph type="title"/>
          </p:nvPr>
        </p:nvSpPr>
        <p:spPr>
          <a:xfrm>
            <a:off x="912569" y="2037653"/>
            <a:ext cx="11624871" cy="2057397"/>
          </a:xfrm>
        </p:spPr>
        <p:txBody>
          <a:bodyPr/>
          <a:lstStyle/>
          <a:p>
            <a:r>
              <a:rPr lang="en-US" sz="4800" cap="none">
                <a:latin typeface="Oswald"/>
              </a:rPr>
              <a:t>Provisionally Independent Student</a:t>
            </a:r>
            <a:endParaRPr lang="en-US" sz="4800" cap="none"/>
          </a:p>
        </p:txBody>
      </p:sp>
      <p:sp>
        <p:nvSpPr>
          <p:cNvPr id="3" name="Slide Number Placeholder 2">
            <a:extLst>
              <a:ext uri="{FF2B5EF4-FFF2-40B4-BE49-F238E27FC236}">
                <a16:creationId xmlns:a16="http://schemas.microsoft.com/office/drawing/2014/main" id="{42E162C4-BB1D-6C4B-9CAC-9D1307DF34CE}"/>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b="0" i="0" u="none" strike="noStrike" kern="1200" cap="none" spc="0" normalizeH="0" baseline="0" noProof="0" dirty="0" smtClean="0">
                <a:ln>
                  <a:noFill/>
                </a:ln>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261</a:t>
            </a:fld>
            <a:endParaRPr kumimoji="0" lang="en-US" sz="9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0654960"/>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30552"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Student Unusual Circumstances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21274AF-25DA-3423-B109-B04FE17C3957}"/>
              </a:ext>
            </a:extLst>
          </p:cNvPr>
          <p:cNvSpPr txBox="1"/>
          <p:nvPr/>
        </p:nvSpPr>
        <p:spPr>
          <a:xfrm>
            <a:off x="674228" y="1714500"/>
            <a:ext cx="3912060"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is asked if unusual circumstances prevent them from contacting their parent(s). The student selects "Yes."</a:t>
            </a:r>
            <a:endParaRPr lang="en-US">
              <a:latin typeface="Arial"/>
            </a:endParaRPr>
          </a:p>
        </p:txBody>
      </p:sp>
      <p:pic>
        <p:nvPicPr>
          <p:cNvPr id="4" name="Picture 3" descr="Screenshot of the “Student Personal Circumstances” section, which asks the student if unusual circumstances prevent them from contacting their parents or if contacting the parents would pose a risk to the student. These circumstances include an abusive home, being abandoned, refugee or asylee status, human trafficking, and incarceration.">
            <a:extLst>
              <a:ext uri="{FF2B5EF4-FFF2-40B4-BE49-F238E27FC236}">
                <a16:creationId xmlns:a16="http://schemas.microsoft.com/office/drawing/2014/main" id="{49EF28BB-1608-4D06-5506-1B9A66B49FBD}"/>
              </a:ext>
            </a:extLst>
          </p:cNvPr>
          <p:cNvPicPr>
            <a:picLocks noChangeAspect="1"/>
          </p:cNvPicPr>
          <p:nvPr/>
        </p:nvPicPr>
        <p:blipFill>
          <a:blip r:embed="rId3"/>
          <a:stretch>
            <a:fillRect/>
          </a:stretch>
        </p:blipFill>
        <p:spPr>
          <a:xfrm>
            <a:off x="4914249" y="1719146"/>
            <a:ext cx="6238554" cy="477644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262</a:t>
            </a:fld>
            <a:endParaRPr lang="en-US"/>
          </a:p>
        </p:txBody>
      </p:sp>
    </p:spTree>
    <p:extLst>
      <p:ext uri="{BB962C8B-B14F-4D97-AF65-F5344CB8AC3E}">
        <p14:creationId xmlns:p14="http://schemas.microsoft.com/office/powerpoint/2010/main" val="3784286352"/>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4840" y="54211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Impact of Provisionally Independent Status </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21274AF-25DA-3423-B109-B04FE17C3957}"/>
              </a:ext>
            </a:extLst>
          </p:cNvPr>
          <p:cNvSpPr txBox="1"/>
          <p:nvPr/>
        </p:nvSpPr>
        <p:spPr>
          <a:xfrm>
            <a:off x="655186" y="1652685"/>
            <a:ext cx="5440813" cy="48776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34000"/>
              </a:lnSpc>
            </a:pPr>
            <a:r>
              <a:rPr lang="en-US" dirty="0">
                <a:latin typeface="Arial"/>
                <a:ea typeface="Calibri"/>
                <a:cs typeface="Calibri"/>
              </a:rPr>
              <a:t>Based on the answers provided by the student, they are considered a provisionally independent student and are not required to provide parent information. The student is able to sign and submit their FAFSA</a:t>
            </a:r>
            <a:r>
              <a:rPr lang="en-US" baseline="30000" dirty="0">
                <a:solidFill>
                  <a:srgbClr val="191918"/>
                </a:solidFill>
                <a:latin typeface="Arial"/>
                <a:cs typeface="Arial"/>
              </a:rPr>
              <a:t>®</a:t>
            </a:r>
            <a:r>
              <a:rPr lang="en-US" dirty="0">
                <a:latin typeface="Arial"/>
                <a:ea typeface="Calibri"/>
                <a:cs typeface="Calibri"/>
              </a:rPr>
              <a:t> form, but they will need to contact their school to see what supporting documentation they need to submit. A financial aid administrator at the school will review and make a determination regarding a dependency override. Until the student’s circumstances are verified, the U.S. Department of Education's office of Federal Student Aid will only provide the student an estimate of their federal student aid eligibility. </a:t>
            </a:r>
            <a:endParaRPr lang="en-US" dirty="0">
              <a:latin typeface="Arial"/>
            </a:endParaRPr>
          </a:p>
        </p:txBody>
      </p:sp>
      <p:pic>
        <p:nvPicPr>
          <p:cNvPr id="6" name="Picture 5" descr="Screenshot that informs the student that, based on their answers in the previous section, they are determined to be a provisionally independent student or unaccompanied homeless youth. Below that, the student is informed that they can proceed without parent information. The student is instructed to contact their school’s financial aid office to speak to the school about their circumstances. They are also informed that until their circumstances are verified, they will not have a Student Aid Index calculated and will only be provided an estimate of federal student aid eligibility.">
            <a:extLst>
              <a:ext uri="{FF2B5EF4-FFF2-40B4-BE49-F238E27FC236}">
                <a16:creationId xmlns:a16="http://schemas.microsoft.com/office/drawing/2014/main" id="{EDCB93E6-2C02-FDAA-FBD1-BA6F17471959}"/>
              </a:ext>
            </a:extLst>
          </p:cNvPr>
          <p:cNvPicPr>
            <a:picLocks noChangeAspect="1"/>
          </p:cNvPicPr>
          <p:nvPr/>
        </p:nvPicPr>
        <p:blipFill>
          <a:blip r:embed="rId3"/>
          <a:stretch>
            <a:fillRect/>
          </a:stretch>
        </p:blipFill>
        <p:spPr>
          <a:xfrm>
            <a:off x="6341586" y="1718930"/>
            <a:ext cx="5444308" cy="418082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263</a:t>
            </a:fld>
            <a:endParaRPr lang="en-US"/>
          </a:p>
        </p:txBody>
      </p:sp>
    </p:spTree>
    <p:extLst>
      <p:ext uri="{BB962C8B-B14F-4D97-AF65-F5344CB8AC3E}">
        <p14:creationId xmlns:p14="http://schemas.microsoft.com/office/powerpoint/2010/main" val="3780177855"/>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89130-F705-40B4-AB4D-98B89FC71FE4}"/>
              </a:ext>
            </a:extLst>
          </p:cNvPr>
          <p:cNvSpPr>
            <a:spLocks noGrp="1"/>
          </p:cNvSpPr>
          <p:nvPr>
            <p:ph type="title"/>
          </p:nvPr>
        </p:nvSpPr>
        <p:spPr>
          <a:xfrm>
            <a:off x="912570" y="2047485"/>
            <a:ext cx="10885854" cy="2057397"/>
          </a:xfrm>
        </p:spPr>
        <p:txBody>
          <a:bodyPr/>
          <a:lstStyle/>
          <a:p>
            <a:r>
              <a:rPr lang="en-US" sz="4800" cap="none">
                <a:latin typeface="Oswald"/>
                <a:ea typeface="Noto Serif"/>
                <a:cs typeface="Noto Serif"/>
              </a:rPr>
              <a:t>Student Adds Schools to FAFSA</a:t>
            </a:r>
            <a:r>
              <a:rPr lang="en-US" sz="4800" cap="none" baseline="30000">
                <a:latin typeface="Oswald"/>
                <a:ea typeface="Noto Serif"/>
                <a:cs typeface="Noto Serif"/>
              </a:rPr>
              <a:t>®</a:t>
            </a:r>
            <a:r>
              <a:rPr lang="en-US" sz="4800" cap="none">
                <a:latin typeface="Oswald"/>
                <a:ea typeface="Noto Serif"/>
                <a:cs typeface="Noto Serif"/>
              </a:rPr>
              <a:t> Form</a:t>
            </a:r>
          </a:p>
        </p:txBody>
      </p:sp>
      <p:sp>
        <p:nvSpPr>
          <p:cNvPr id="3" name="Slide Number Placeholder 2">
            <a:extLst>
              <a:ext uri="{FF2B5EF4-FFF2-40B4-BE49-F238E27FC236}">
                <a16:creationId xmlns:a16="http://schemas.microsoft.com/office/drawing/2014/main" id="{42E162C4-BB1D-6C4B-9CAC-9D1307DF34CE}"/>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264</a:t>
            </a:fld>
            <a:endParaRPr kumimoji="0" lang="en-US"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37069291"/>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1452" y="540434"/>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Add Schools Log In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19E5636-1365-C473-AD26-5BACC65DA984}"/>
              </a:ext>
            </a:extLst>
          </p:cNvPr>
          <p:cNvSpPr txBox="1"/>
          <p:nvPr/>
        </p:nvSpPr>
        <p:spPr>
          <a:xfrm>
            <a:off x="659383" y="1716430"/>
            <a:ext cx="4522217" cy="1703030"/>
          </a:xfrm>
          <a:prstGeom prst="rect">
            <a:avLst/>
          </a:prstGeom>
          <a:noFill/>
        </p:spPr>
        <p:txBody>
          <a:bodyPr wrap="square" rtlCol="0">
            <a:spAutoFit/>
          </a:bodyPr>
          <a:lstStyle/>
          <a:p>
            <a:pPr algn="l">
              <a:lnSpc>
                <a:spcPct val="150000"/>
              </a:lnSpc>
            </a:pPr>
            <a:r>
              <a:rPr lang="en-US" b="0" i="0">
                <a:effectLst/>
                <a:latin typeface="Arial" panose="020B0604020202020204" pitchFamily="34" charset="0"/>
                <a:cs typeface="Arial" panose="020B0604020202020204" pitchFamily="34" charset="0"/>
              </a:rPr>
              <a:t>To access </a:t>
            </a:r>
            <a:r>
              <a:rPr lang="en-US">
                <a:latin typeface="Arial" panose="020B0604020202020204" pitchFamily="34" charset="0"/>
                <a:cs typeface="Arial" panose="020B0604020202020204" pitchFamily="34" charset="0"/>
              </a:rPr>
              <a:t>an existing</a:t>
            </a:r>
            <a:r>
              <a:rPr lang="en-US" b="0" i="0">
                <a:effectLst/>
                <a:latin typeface="Arial" panose="020B0604020202020204" pitchFamily="34" charset="0"/>
                <a:cs typeface="Arial" panose="020B0604020202020204" pitchFamily="34" charset="0"/>
              </a:rPr>
              <a:t> FAFSA</a:t>
            </a:r>
            <a:r>
              <a:rPr lang="en-US" b="0" i="0" baseline="30000">
                <a:effectLst/>
                <a:latin typeface="Arial" panose="020B0604020202020204" pitchFamily="34" charset="0"/>
                <a:cs typeface="Arial" panose="020B0604020202020204" pitchFamily="34" charset="0"/>
              </a:rPr>
              <a:t>®</a:t>
            </a:r>
            <a:r>
              <a:rPr lang="en-US" b="0" i="0">
                <a:effectLst/>
                <a:latin typeface="Arial" panose="020B0604020202020204" pitchFamily="34" charset="0"/>
                <a:cs typeface="Arial" panose="020B0604020202020204" pitchFamily="34" charset="0"/>
              </a:rPr>
              <a:t> form, the student is required to have an FSA ID (StudentAid.gov account username and password). </a:t>
            </a:r>
            <a:endParaRPr lang="en-US">
              <a:latin typeface="Arial" panose="020B0604020202020204" pitchFamily="34" charset="0"/>
              <a:cs typeface="Arial" panose="020B0604020202020204" pitchFamily="34" charset="0"/>
            </a:endParaRPr>
          </a:p>
        </p:txBody>
      </p:sp>
      <p:pic>
        <p:nvPicPr>
          <p:cNvPr id="6" name="Picture 5" descr="Screenshot of the Log In page. To access an existing FAFSA form, the student needs to log in to their StudentAid.gov account. Textboxes ask the student to enter their FSA ID username, email, or phone number and their password. There is a button to “Log In,” or the student can select one of four text hyperlinks: “Create an Account,” “Forgot My Username,” “Forgot My Password,” or “Help Me Log In to My Account.”">
            <a:extLst>
              <a:ext uri="{FF2B5EF4-FFF2-40B4-BE49-F238E27FC236}">
                <a16:creationId xmlns:a16="http://schemas.microsoft.com/office/drawing/2014/main" id="{51347FD1-D76A-9A91-2831-8D8625ED29CE}"/>
              </a:ext>
            </a:extLst>
          </p:cNvPr>
          <p:cNvPicPr>
            <a:picLocks noChangeAspect="1"/>
          </p:cNvPicPr>
          <p:nvPr/>
        </p:nvPicPr>
        <p:blipFill>
          <a:blip r:embed="rId3"/>
          <a:stretch>
            <a:fillRect/>
          </a:stretch>
        </p:blipFill>
        <p:spPr>
          <a:xfrm>
            <a:off x="5395556" y="1727316"/>
            <a:ext cx="5722162" cy="4458371"/>
          </a:xfrm>
          <a:prstGeom prst="rect">
            <a:avLst/>
          </a:prstGeom>
          <a:ln w="12700">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265</a:t>
            </a:fld>
            <a:endParaRPr lang="en-US"/>
          </a:p>
        </p:txBody>
      </p:sp>
    </p:spTree>
    <p:extLst>
      <p:ext uri="{BB962C8B-B14F-4D97-AF65-F5344CB8AC3E}">
        <p14:creationId xmlns:p14="http://schemas.microsoft.com/office/powerpoint/2010/main" val="2851894831"/>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5358" y="539657"/>
            <a:ext cx="11582400" cy="917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Add Schools Dashboard</a:t>
            </a:r>
            <a:endParaRPr lang="en-US" altLang="en-US" sz="3600" b="1" i="0" u="none" strike="noStrike" kern="1200" cap="none" spc="0" normalizeH="0" baseline="0" noProof="0">
              <a:ln>
                <a:noFill/>
              </a:ln>
              <a:effectLst/>
              <a:uLnTx/>
              <a:uFillTx/>
              <a:latin typeface="Oswald"/>
            </a:endParaRPr>
          </a:p>
        </p:txBody>
      </p:sp>
      <p:sp>
        <p:nvSpPr>
          <p:cNvPr id="7" name="TextBox 6">
            <a:extLst>
              <a:ext uri="{FF2B5EF4-FFF2-40B4-BE49-F238E27FC236}">
                <a16:creationId xmlns:a16="http://schemas.microsoft.com/office/drawing/2014/main" id="{261499C9-8515-7FA6-14D3-98341A124078}"/>
              </a:ext>
            </a:extLst>
          </p:cNvPr>
          <p:cNvSpPr txBox="1"/>
          <p:nvPr/>
        </p:nvSpPr>
        <p:spPr>
          <a:xfrm>
            <a:off x="691776" y="1735056"/>
            <a:ext cx="4489823" cy="3364960"/>
          </a:xfrm>
          <a:prstGeom prst="rect">
            <a:avLst/>
          </a:prstGeom>
          <a:noFill/>
        </p:spPr>
        <p:txBody>
          <a:bodyPr wrap="square" lIns="91440" tIns="45720" rIns="91440" bIns="45720" rtlCol="0" anchor="t">
            <a:spAutoFit/>
          </a:bodyPr>
          <a:lstStyle/>
          <a:p>
            <a:pPr>
              <a:lnSpc>
                <a:spcPct val="150000"/>
              </a:lnSpc>
            </a:pPr>
            <a:r>
              <a:rPr lang="en-US">
                <a:latin typeface="Arial" panose="020B0604020202020204" pitchFamily="34" charset="0"/>
                <a:cs typeface="Arial" panose="020B0604020202020204" pitchFamily="34" charset="0"/>
              </a:rPr>
              <a:t>On the account Dashboard, the student can see their most recent 2025–26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activity under the "My Activity" section. In this scenario, the student has a processed 2025–26 FAFSA form. To see further information about this application, the student selects the application and is taken to the "Details" page.</a:t>
            </a:r>
          </a:p>
        </p:txBody>
      </p:sp>
      <p:pic>
        <p:nvPicPr>
          <p:cNvPr id="2" name="Picture 1" descr="Screenshot of the account Dashboard. The student's current federal loans and grants are listed under the My Aid header. Below that, under the My Activity header, the student's current FAFSA form is listed along with the processing status of the form. A hyperlink allows the student to &quot;View All Activity.&quot;">
            <a:extLst>
              <a:ext uri="{FF2B5EF4-FFF2-40B4-BE49-F238E27FC236}">
                <a16:creationId xmlns:a16="http://schemas.microsoft.com/office/drawing/2014/main" id="{A75CEF6E-B1B3-903C-AA1A-37C575561B0C}"/>
              </a:ext>
            </a:extLst>
          </p:cNvPr>
          <p:cNvPicPr>
            <a:picLocks noChangeAspect="1"/>
          </p:cNvPicPr>
          <p:nvPr/>
        </p:nvPicPr>
        <p:blipFill>
          <a:blip r:embed="rId3"/>
          <a:stretch>
            <a:fillRect/>
          </a:stretch>
        </p:blipFill>
        <p:spPr>
          <a:xfrm>
            <a:off x="5573313" y="1821366"/>
            <a:ext cx="5951911" cy="418170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266</a:t>
            </a:fld>
            <a:endParaRPr lang="en-US"/>
          </a:p>
        </p:txBody>
      </p:sp>
    </p:spTree>
    <p:extLst>
      <p:ext uri="{BB962C8B-B14F-4D97-AF65-F5344CB8AC3E}">
        <p14:creationId xmlns:p14="http://schemas.microsoft.com/office/powerpoint/2010/main" val="2879004548"/>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064" y="54740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Add Schools Details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80F90508-AE01-E6B9-DEA3-662841EEEC18}"/>
              </a:ext>
            </a:extLst>
          </p:cNvPr>
          <p:cNvSpPr txBox="1"/>
          <p:nvPr/>
        </p:nvSpPr>
        <p:spPr>
          <a:xfrm>
            <a:off x="704847" y="1729996"/>
            <a:ext cx="4555521" cy="3780522"/>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On the "Details" page, the student sees information related to their processed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such as when it was started and processed, their FAFSA Submission Summary, and additional resources. Within the "Actions" menu, the student can select "Add or Remove Schools.” Selecting this option will start a voluntary correction to update their selected schools.</a:t>
            </a:r>
          </a:p>
        </p:txBody>
      </p:sp>
      <p:pic>
        <p:nvPicPr>
          <p:cNvPr id="3" name="Picture 2" descr="Screenshot of the “FAFSA Details” page. The student’s FAFSA information is displayed, including their name, submission number, and submission type. A status tracker details the date the FAFSA form was started, the date it was submitted, and the date it was processed, and below that, a button allows the student to view their FAFSA Submission Summary. An “Actions” button at the top of the page gives the student the option to “Add or Remove Schools,” “Make Corrections,” and “View FAFSA Submission Summary.”">
            <a:extLst>
              <a:ext uri="{FF2B5EF4-FFF2-40B4-BE49-F238E27FC236}">
                <a16:creationId xmlns:a16="http://schemas.microsoft.com/office/drawing/2014/main" id="{B311E5A1-8B81-D73C-A0F6-03819823C16E}"/>
              </a:ext>
            </a:extLst>
          </p:cNvPr>
          <p:cNvPicPr>
            <a:picLocks noChangeAspect="1"/>
          </p:cNvPicPr>
          <p:nvPr/>
        </p:nvPicPr>
        <p:blipFill>
          <a:blip r:embed="rId3"/>
          <a:stretch>
            <a:fillRect/>
          </a:stretch>
        </p:blipFill>
        <p:spPr>
          <a:xfrm>
            <a:off x="5494099" y="1486829"/>
            <a:ext cx="5887313" cy="501804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267</a:t>
            </a:fld>
            <a:endParaRPr lang="en-US"/>
          </a:p>
        </p:txBody>
      </p:sp>
    </p:spTree>
    <p:extLst>
      <p:ext uri="{BB962C8B-B14F-4D97-AF65-F5344CB8AC3E}">
        <p14:creationId xmlns:p14="http://schemas.microsoft.com/office/powerpoint/2010/main" val="2757045302"/>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064" y="54740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Add Schools Details (Continued)</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80F90508-AE01-E6B9-DEA3-662841EEEC18}"/>
              </a:ext>
            </a:extLst>
          </p:cNvPr>
          <p:cNvSpPr txBox="1"/>
          <p:nvPr/>
        </p:nvSpPr>
        <p:spPr>
          <a:xfrm>
            <a:off x="658383" y="1711411"/>
            <a:ext cx="4568884" cy="2949525"/>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Farther down the "Details" page, the student sees their invited contributor(s), selected school(s) and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submission history. In this scenario, the student selects "Add or Remove Schools" within the "Actions" menu to update their selected schools.</a:t>
            </a:r>
          </a:p>
        </p:txBody>
      </p:sp>
      <p:pic>
        <p:nvPicPr>
          <p:cNvPr id="3" name="Picture 2" descr="Screenshot continuation of the “Details” page. Further down on the “Details” page, the student can find out information of scholarships and grants under Next Steps, they can find their list of selected colleges out of the allotted twenty, and they can view their FAFSA Submission History. ">
            <a:extLst>
              <a:ext uri="{FF2B5EF4-FFF2-40B4-BE49-F238E27FC236}">
                <a16:creationId xmlns:a16="http://schemas.microsoft.com/office/drawing/2014/main" id="{4BB534DB-7772-C8E8-6A1B-A7DB6BB3EC60}"/>
              </a:ext>
            </a:extLst>
          </p:cNvPr>
          <p:cNvPicPr>
            <a:picLocks noChangeAspect="1"/>
          </p:cNvPicPr>
          <p:nvPr/>
        </p:nvPicPr>
        <p:blipFill>
          <a:blip r:embed="rId3"/>
          <a:stretch>
            <a:fillRect/>
          </a:stretch>
        </p:blipFill>
        <p:spPr>
          <a:xfrm>
            <a:off x="6096000" y="1368114"/>
            <a:ext cx="4283927" cy="531123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268</a:t>
            </a:fld>
            <a:endParaRPr lang="en-US"/>
          </a:p>
        </p:txBody>
      </p:sp>
    </p:spTree>
    <p:extLst>
      <p:ext uri="{BB962C8B-B14F-4D97-AF65-F5344CB8AC3E}">
        <p14:creationId xmlns:p14="http://schemas.microsoft.com/office/powerpoint/2010/main" val="875576903"/>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Add Schools</a:t>
            </a:r>
            <a:r>
              <a:rPr lang="en-US" altLang="en-US" sz="3600" b="1" i="0" u="none" strike="noStrike" kern="1200" cap="none" spc="0" normalizeH="0" baseline="0" noProof="0">
                <a:ln>
                  <a:noFill/>
                </a:ln>
                <a:effectLst/>
                <a:uLnTx/>
                <a:uFillTx/>
                <a:latin typeface="Oswald"/>
              </a:rPr>
              <a:t> Onboarding</a:t>
            </a:r>
          </a:p>
        </p:txBody>
      </p:sp>
      <p:sp>
        <p:nvSpPr>
          <p:cNvPr id="6" name="TextBox 5">
            <a:extLst>
              <a:ext uri="{FF2B5EF4-FFF2-40B4-BE49-F238E27FC236}">
                <a16:creationId xmlns:a16="http://schemas.microsoft.com/office/drawing/2014/main" id="{CB7D7B4C-BFA8-60FD-1ACF-F9B0249FE09D}"/>
              </a:ext>
            </a:extLst>
          </p:cNvPr>
          <p:cNvSpPr txBox="1"/>
          <p:nvPr/>
        </p:nvSpPr>
        <p:spPr>
          <a:xfrm>
            <a:off x="669676" y="1734560"/>
            <a:ext cx="4620781" cy="4611455"/>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When the student starts a </a:t>
            </a:r>
            <a:r>
              <a:rPr lang="en-US">
                <a:latin typeface="Arial" panose="020B0604020202020204" pitchFamily="34" charset="0"/>
                <a:ea typeface="Calibri"/>
                <a:cs typeface="Arial" panose="020B0604020202020204" pitchFamily="34" charset="0"/>
              </a:rPr>
              <a:t>2025–26</a:t>
            </a:r>
            <a:r>
              <a:rPr lang="en-US">
                <a:latin typeface="Arial" panose="020B0604020202020204" pitchFamily="34" charset="0"/>
                <a:cs typeface="Arial" panose="020B0604020202020204" pitchFamily="34" charset="0"/>
              </a:rPr>
              <a:t>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correction, they are taken through the FAFSA correction onboarding process. A correction should only be submitted if critical information was missing, incorrect information was provided, the student needs to update their selected school(s), and/or a correction was requested by a financial aid administrator. The student selects "Add or Remove Schools" to begin their correction. </a:t>
            </a:r>
          </a:p>
        </p:txBody>
      </p:sp>
      <p:pic>
        <p:nvPicPr>
          <p:cNvPr id="4" name="Picture 3" descr="Screenshot of the “Correct Your FAFSA Form” onboarding page. The student is informed that they should only update fields that are incorrect, that their eligibility for federal student aid and/or estimated aid amounts may change based on corrections made, and that schools may reach out for more information about corrections submitted. A button at the bottom of the page allows the student to “Add or Remove Schools.”">
            <a:extLst>
              <a:ext uri="{FF2B5EF4-FFF2-40B4-BE49-F238E27FC236}">
                <a16:creationId xmlns:a16="http://schemas.microsoft.com/office/drawing/2014/main" id="{8FFCC070-95DE-C1D5-73AE-D9326DEBB1E7}"/>
              </a:ext>
            </a:extLst>
          </p:cNvPr>
          <p:cNvPicPr>
            <a:picLocks noChangeAspect="1"/>
          </p:cNvPicPr>
          <p:nvPr/>
        </p:nvPicPr>
        <p:blipFill>
          <a:blip r:embed="rId3"/>
          <a:stretch>
            <a:fillRect/>
          </a:stretch>
        </p:blipFill>
        <p:spPr>
          <a:xfrm>
            <a:off x="5413801" y="1880027"/>
            <a:ext cx="6447495" cy="338602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269</a:t>
            </a:fld>
            <a:endParaRPr lang="en-US"/>
          </a:p>
        </p:txBody>
      </p:sp>
    </p:spTree>
    <p:extLst>
      <p:ext uri="{BB962C8B-B14F-4D97-AF65-F5344CB8AC3E}">
        <p14:creationId xmlns:p14="http://schemas.microsoft.com/office/powerpoint/2010/main" val="2322249246"/>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Add Schools Selected Colleges and Career Schools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BB246EC-F0C2-CF52-C156-BAB5FED656AE}"/>
              </a:ext>
            </a:extLst>
          </p:cNvPr>
          <p:cNvSpPr txBox="1"/>
          <p:nvPr/>
        </p:nvSpPr>
        <p:spPr>
          <a:xfrm>
            <a:off x="656517" y="1717236"/>
            <a:ext cx="4557740" cy="46114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800" b="0" i="0" u="none" strike="noStrike">
                <a:solidFill>
                  <a:srgbClr val="191918"/>
                </a:solidFill>
                <a:effectLst/>
                <a:latin typeface="Arial"/>
                <a:cs typeface="Arial"/>
              </a:rPr>
              <a:t>The student can view which college(s), career school(s), or trade school(s) they </a:t>
            </a:r>
            <a:r>
              <a:rPr lang="en-US">
                <a:solidFill>
                  <a:srgbClr val="191918"/>
                </a:solidFill>
                <a:latin typeface="Arial"/>
                <a:cs typeface="Arial"/>
              </a:rPr>
              <a:t>selected in their processed application</a:t>
            </a:r>
            <a:r>
              <a:rPr lang="en-US" sz="1800" b="0" i="0" u="none" strike="noStrike">
                <a:solidFill>
                  <a:srgbClr val="191918"/>
                </a:solidFill>
                <a:effectLst/>
                <a:latin typeface="Arial"/>
                <a:cs typeface="Arial"/>
              </a:rPr>
              <a:t>. If the student has not selected 20 schools, they have the option to search and select more schools, and, in some states, </a:t>
            </a:r>
            <a:r>
              <a:rPr kumimoji="0" lang="en-US" sz="1800" b="0" i="0" u="none" strike="noStrike" kern="1200" cap="none" spc="0" normalizeH="0" baseline="0" noProof="0">
                <a:ln>
                  <a:noFill/>
                </a:ln>
                <a:solidFill>
                  <a:srgbClr val="191918"/>
                </a:solidFill>
                <a:effectLst/>
                <a:uLnTx/>
                <a:uFillTx/>
                <a:latin typeface="Arial"/>
                <a:ea typeface="Calibri"/>
                <a:cs typeface="Calibri"/>
              </a:rPr>
              <a:t>they have the option to reorder the list of selected schools</a:t>
            </a:r>
            <a:r>
              <a:rPr lang="en-US" sz="1800" b="0" i="0" u="none" strike="noStrike">
                <a:solidFill>
                  <a:srgbClr val="191918"/>
                </a:solidFill>
                <a:effectLst/>
                <a:latin typeface="Arial"/>
                <a:cs typeface="Arial"/>
              </a:rPr>
              <a:t>. In this scenario, the student wants to remove their selected </a:t>
            </a:r>
            <a:r>
              <a:rPr lang="en-US">
                <a:solidFill>
                  <a:srgbClr val="191918"/>
                </a:solidFill>
                <a:latin typeface="Arial"/>
                <a:cs typeface="Arial"/>
              </a:rPr>
              <a:t>school</a:t>
            </a:r>
            <a:r>
              <a:rPr lang="en-US" sz="1800" b="0" i="0" u="none" strike="noStrike">
                <a:solidFill>
                  <a:srgbClr val="191918"/>
                </a:solidFill>
                <a:effectLst/>
                <a:latin typeface="Arial"/>
                <a:cs typeface="Arial"/>
              </a:rPr>
              <a:t> and add new ones. The student selects "Remove</a:t>
            </a:r>
            <a:r>
              <a:rPr lang="en-US">
                <a:solidFill>
                  <a:srgbClr val="191918"/>
                </a:solidFill>
                <a:latin typeface="Arial"/>
                <a:cs typeface="Arial"/>
              </a:rPr>
              <a:t>" for the listed school.</a:t>
            </a:r>
            <a:endParaRPr lang="en-US" sz="1600">
              <a:highlight>
                <a:srgbClr val="FFFF00"/>
              </a:highlight>
              <a:latin typeface="Arial"/>
              <a:cs typeface="Arial"/>
            </a:endParaRPr>
          </a:p>
        </p:txBody>
      </p:sp>
      <p:pic>
        <p:nvPicPr>
          <p:cNvPr id="3" name="Picture 2" descr="Screenshot of the “Selected Colleges and Career Schools” section. A list of the schools selected by the student is displayed. The student can select “Remove” or “View Information” hyperlinks for each school. After reviewing, the student can select the hyperlink for “Search and Select More Schools” or the button to “Continue.”">
            <a:extLst>
              <a:ext uri="{FF2B5EF4-FFF2-40B4-BE49-F238E27FC236}">
                <a16:creationId xmlns:a16="http://schemas.microsoft.com/office/drawing/2014/main" id="{799DA575-1387-58A8-F31B-9D8666907A0E}"/>
              </a:ext>
            </a:extLst>
          </p:cNvPr>
          <p:cNvPicPr>
            <a:picLocks noChangeAspect="1"/>
          </p:cNvPicPr>
          <p:nvPr/>
        </p:nvPicPr>
        <p:blipFill>
          <a:blip r:embed="rId3"/>
          <a:stretch>
            <a:fillRect/>
          </a:stretch>
        </p:blipFill>
        <p:spPr>
          <a:xfrm>
            <a:off x="5736955" y="1505764"/>
            <a:ext cx="5698971" cy="467352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270</a:t>
            </a:fld>
            <a:endParaRPr lang="en-US"/>
          </a:p>
        </p:txBody>
      </p:sp>
    </p:spTree>
    <p:extLst>
      <p:ext uri="{BB962C8B-B14F-4D97-AF65-F5344CB8AC3E}">
        <p14:creationId xmlns:p14="http://schemas.microsoft.com/office/powerpoint/2010/main" val="2135258551"/>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BA26-A4DE-08DD-706C-0E93CEAD752C}"/>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3A534803-30BB-C584-8A83-547EDFE0A57A}"/>
              </a:ext>
            </a:extLst>
          </p:cNvPr>
          <p:cNvSpPr txBox="1">
            <a:spLocks noGrp="1"/>
          </p:cNvSpPr>
          <p:nvPr>
            <p:ph type="title"/>
          </p:nvPr>
        </p:nvSpPr>
        <p:spPr>
          <a:xfrm>
            <a:off x="656516" y="220970"/>
            <a:ext cx="11840283"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Add Schools Selected Colleges and Career Schools (Continued)</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E74F3B7E-D3C7-F0A3-B24F-C6D8203DE9D1}"/>
              </a:ext>
            </a:extLst>
          </p:cNvPr>
          <p:cNvSpPr txBox="1"/>
          <p:nvPr/>
        </p:nvSpPr>
        <p:spPr>
          <a:xfrm>
            <a:off x="656517" y="1717236"/>
            <a:ext cx="4255725"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800" b="0" i="0" u="none" strike="noStrike">
                <a:solidFill>
                  <a:srgbClr val="191918"/>
                </a:solidFill>
                <a:effectLst/>
                <a:latin typeface="Arial"/>
                <a:cs typeface="Arial"/>
              </a:rPr>
              <a:t>After removing the </a:t>
            </a:r>
            <a:r>
              <a:rPr lang="en-US">
                <a:solidFill>
                  <a:srgbClr val="191918"/>
                </a:solidFill>
                <a:latin typeface="Arial"/>
                <a:cs typeface="Arial"/>
              </a:rPr>
              <a:t>school</a:t>
            </a:r>
            <a:r>
              <a:rPr lang="en-US" sz="1800" b="0" i="0" u="none" strike="noStrike">
                <a:solidFill>
                  <a:srgbClr val="191918"/>
                </a:solidFill>
                <a:effectLst/>
                <a:latin typeface="Arial"/>
                <a:cs typeface="Arial"/>
              </a:rPr>
              <a:t>, the student selects "Search and Select More Schools" and is taken to the college search page.</a:t>
            </a:r>
            <a:r>
              <a:rPr lang="en-US">
                <a:solidFill>
                  <a:srgbClr val="191918"/>
                </a:solidFill>
                <a:latin typeface="Arial"/>
                <a:cs typeface="Arial"/>
              </a:rPr>
              <a:t> </a:t>
            </a:r>
            <a:endParaRPr lang="en-US" sz="1600">
              <a:highlight>
                <a:srgbClr val="FFFF00"/>
              </a:highlight>
              <a:latin typeface="Arial"/>
            </a:endParaRPr>
          </a:p>
        </p:txBody>
      </p:sp>
      <p:pic>
        <p:nvPicPr>
          <p:cNvPr id="3" name="Picture 2" descr="Screenshot continuation of the “Selected Colleges and Career Schools” section. No schools are displayed, the result of the student selecting “Remove.” The student can select &quot;Search and Select More Schools&quot; to begin adding new schools.">
            <a:extLst>
              <a:ext uri="{FF2B5EF4-FFF2-40B4-BE49-F238E27FC236}">
                <a16:creationId xmlns:a16="http://schemas.microsoft.com/office/drawing/2014/main" id="{3CC87F8E-DCD4-9685-ECCB-C6A6ED269520}"/>
              </a:ext>
            </a:extLst>
          </p:cNvPr>
          <p:cNvPicPr>
            <a:picLocks noChangeAspect="1"/>
          </p:cNvPicPr>
          <p:nvPr/>
        </p:nvPicPr>
        <p:blipFill>
          <a:blip r:embed="rId3"/>
          <a:stretch>
            <a:fillRect/>
          </a:stretch>
        </p:blipFill>
        <p:spPr>
          <a:xfrm>
            <a:off x="5052665" y="1719495"/>
            <a:ext cx="6454232" cy="4580596"/>
          </a:xfrm>
          <a:prstGeom prst="rect">
            <a:avLst/>
          </a:prstGeom>
          <a:ln>
            <a:solidFill>
              <a:schemeClr val="tx1"/>
            </a:solidFill>
          </a:ln>
        </p:spPr>
      </p:pic>
      <p:sp>
        <p:nvSpPr>
          <p:cNvPr id="5" name="Slide Number Placeholder 4">
            <a:extLst>
              <a:ext uri="{FF2B5EF4-FFF2-40B4-BE49-F238E27FC236}">
                <a16:creationId xmlns:a16="http://schemas.microsoft.com/office/drawing/2014/main" id="{2988B684-6BFC-0F5C-5CDA-24ED5F9026D7}"/>
              </a:ex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271</a:t>
            </a:fld>
            <a:endParaRPr lang="en-US"/>
          </a:p>
        </p:txBody>
      </p:sp>
    </p:spTree>
    <p:extLst>
      <p:ext uri="{BB962C8B-B14F-4D97-AF65-F5344CB8AC3E}">
        <p14:creationId xmlns:p14="http://schemas.microsoft.com/office/powerpoint/2010/main" val="3392271295"/>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Add Schools College Search</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40CCAEBB-75E6-BF59-F99C-90D49B8E0597}"/>
              </a:ext>
            </a:extLst>
          </p:cNvPr>
          <p:cNvSpPr txBox="1"/>
          <p:nvPr/>
        </p:nvSpPr>
        <p:spPr>
          <a:xfrm>
            <a:off x="705285" y="1730529"/>
            <a:ext cx="4895415" cy="25340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sz="1800" b="0" i="0" u="none" strike="noStrike">
                <a:solidFill>
                  <a:srgbClr val="191918"/>
                </a:solidFill>
                <a:effectLst/>
                <a:latin typeface="Arial" panose="020B0604020202020204" pitchFamily="34" charset="0"/>
              </a:rPr>
              <a:t>The student is asked to search for the colleges, career schools, or trade schools they would like to receive their FAFSA</a:t>
            </a:r>
            <a:r>
              <a:rPr lang="en-US" sz="1800" b="0" i="0" u="none" strike="noStrike" baseline="30000">
                <a:solidFill>
                  <a:srgbClr val="191918"/>
                </a:solidFill>
                <a:effectLst/>
                <a:latin typeface="Arial" panose="020B0604020202020204" pitchFamily="34" charset="0"/>
              </a:rPr>
              <a:t>®</a:t>
            </a:r>
            <a:r>
              <a:rPr lang="en-US">
                <a:solidFill>
                  <a:srgbClr val="191918"/>
                </a:solidFill>
                <a:latin typeface="Arial" panose="020B0604020202020204" pitchFamily="34" charset="0"/>
              </a:rPr>
              <a:t> </a:t>
            </a:r>
            <a:r>
              <a:rPr lang="en-US" sz="1800" b="0" i="0" u="none" strike="noStrike">
                <a:solidFill>
                  <a:srgbClr val="191918"/>
                </a:solidFill>
                <a:effectLst/>
                <a:latin typeface="Arial" panose="020B0604020202020204" pitchFamily="34" charset="0"/>
              </a:rPr>
              <a:t>information. The student searches for a school by entering a state and a city and/or school name. </a:t>
            </a:r>
            <a:endParaRPr lang="en-US" sz="1500"/>
          </a:p>
        </p:txBody>
      </p:sp>
      <p:pic>
        <p:nvPicPr>
          <p:cNvPr id="4" name="Picture 3" descr="Screenshot continuation of the “Selected Colleges and Career Schools” section. The student is instructed to enter the state, city, and name of a school in the text boxes and then select the “Search” button.">
            <a:extLst>
              <a:ext uri="{FF2B5EF4-FFF2-40B4-BE49-F238E27FC236}">
                <a16:creationId xmlns:a16="http://schemas.microsoft.com/office/drawing/2014/main" id="{B0400710-3D55-803D-2E44-4383667F4D4B}"/>
              </a:ext>
            </a:extLst>
          </p:cNvPr>
          <p:cNvPicPr>
            <a:picLocks noChangeAspect="1"/>
          </p:cNvPicPr>
          <p:nvPr/>
        </p:nvPicPr>
        <p:blipFill>
          <a:blip r:embed="rId3"/>
          <a:stretch>
            <a:fillRect/>
          </a:stretch>
        </p:blipFill>
        <p:spPr>
          <a:xfrm>
            <a:off x="5836398" y="1730529"/>
            <a:ext cx="5474819" cy="453528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272</a:t>
            </a:fld>
            <a:endParaRPr lang="en-US"/>
          </a:p>
        </p:txBody>
      </p:sp>
    </p:spTree>
    <p:extLst>
      <p:ext uri="{BB962C8B-B14F-4D97-AF65-F5344CB8AC3E}">
        <p14:creationId xmlns:p14="http://schemas.microsoft.com/office/powerpoint/2010/main" val="1470629973"/>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Add Schools College Search (Continued)</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482DFB0D-F346-436B-1263-44EC6E8CB0AE}"/>
              </a:ext>
            </a:extLst>
          </p:cNvPr>
          <p:cNvSpPr txBox="1"/>
          <p:nvPr/>
        </p:nvSpPr>
        <p:spPr>
          <a:xfrm>
            <a:off x="705285" y="1730529"/>
            <a:ext cx="4154391" cy="29494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sz="1800" b="0" i="0" u="none" strike="noStrike">
                <a:solidFill>
                  <a:srgbClr val="191918"/>
                </a:solidFill>
                <a:effectLst/>
                <a:latin typeface="Arial" panose="020B0604020202020204" pitchFamily="34" charset="0"/>
              </a:rPr>
              <a:t>After entering a school’s state and city and/or school name and selecting "Search," the student selects the correct school(s) from the search results. Students can send their FAFSA</a:t>
            </a:r>
            <a:r>
              <a:rPr lang="en-US" sz="1800" b="0" i="0" u="none" strike="noStrike" baseline="30000">
                <a:solidFill>
                  <a:srgbClr val="191918"/>
                </a:solidFill>
                <a:effectLst/>
                <a:latin typeface="Arial" panose="020B0604020202020204" pitchFamily="34" charset="0"/>
              </a:rPr>
              <a:t>®</a:t>
            </a:r>
            <a:r>
              <a:rPr lang="en-US" sz="1800" b="0" i="0" u="none" strike="noStrike">
                <a:solidFill>
                  <a:srgbClr val="191918"/>
                </a:solidFill>
                <a:effectLst/>
                <a:latin typeface="Arial" panose="020B0604020202020204" pitchFamily="34" charset="0"/>
              </a:rPr>
              <a:t> information to a maximum of 20 schools. </a:t>
            </a:r>
          </a:p>
        </p:txBody>
      </p:sp>
      <p:pic>
        <p:nvPicPr>
          <p:cNvPr id="7" name="Picture 6" descr="Screenshot continuation of the “Selected Colleges and Career Schools” section. A list of schools is displayed, the results of using the search function. Beside each school, there is a “Select” button for the student to select the correct school. A notification along the bottom informs the student how many schools out of the maximum of twenty are currently selected.">
            <a:extLst>
              <a:ext uri="{FF2B5EF4-FFF2-40B4-BE49-F238E27FC236}">
                <a16:creationId xmlns:a16="http://schemas.microsoft.com/office/drawing/2014/main" id="{A239D738-ADDF-A578-07F8-DD9BE0B842E9}"/>
              </a:ext>
            </a:extLst>
          </p:cNvPr>
          <p:cNvPicPr>
            <a:picLocks noChangeAspect="1"/>
          </p:cNvPicPr>
          <p:nvPr/>
        </p:nvPicPr>
        <p:blipFill>
          <a:blip r:embed="rId3"/>
          <a:stretch>
            <a:fillRect/>
          </a:stretch>
        </p:blipFill>
        <p:spPr>
          <a:xfrm>
            <a:off x="6316098" y="1730529"/>
            <a:ext cx="3402060" cy="4873798"/>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273</a:t>
            </a:fld>
            <a:endParaRPr lang="en-US"/>
          </a:p>
        </p:txBody>
      </p:sp>
    </p:spTree>
    <p:extLst>
      <p:ext uri="{BB962C8B-B14F-4D97-AF65-F5344CB8AC3E}">
        <p14:creationId xmlns:p14="http://schemas.microsoft.com/office/powerpoint/2010/main" val="3475830465"/>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Add Schools Selected Colleges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BB246EC-F0C2-CF52-C156-BAB5FED656AE}"/>
              </a:ext>
            </a:extLst>
          </p:cNvPr>
          <p:cNvSpPr txBox="1"/>
          <p:nvPr/>
        </p:nvSpPr>
        <p:spPr>
          <a:xfrm>
            <a:off x="656517" y="1727627"/>
            <a:ext cx="4432318" cy="33650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sz="1800" b="0" i="0" u="none" strike="noStrike">
                <a:solidFill>
                  <a:srgbClr val="191918"/>
                </a:solidFill>
                <a:effectLst/>
                <a:latin typeface="Arial" panose="020B0604020202020204" pitchFamily="34" charset="0"/>
              </a:rPr>
              <a:t>The student can view which new college(s), career school(s), and/or trade school(s) they have selected. When they select "Continue," they will have completed </a:t>
            </a:r>
            <a:r>
              <a:rPr lang="en-US">
                <a:solidFill>
                  <a:srgbClr val="191918"/>
                </a:solidFill>
                <a:latin typeface="Arial" panose="020B0604020202020204" pitchFamily="34" charset="0"/>
              </a:rPr>
              <a:t>updating</a:t>
            </a:r>
            <a:r>
              <a:rPr lang="en-US" sz="1800" b="0" i="0" u="none" strike="noStrike">
                <a:solidFill>
                  <a:srgbClr val="191918"/>
                </a:solidFill>
                <a:effectLst/>
                <a:latin typeface="Arial" panose="020B0604020202020204" pitchFamily="34" charset="0"/>
              </a:rPr>
              <a:t> the "Select Colleges and Career Schools" section and can proceed to the r</a:t>
            </a:r>
            <a:r>
              <a:rPr lang="en-US">
                <a:solidFill>
                  <a:srgbClr val="191918"/>
                </a:solidFill>
                <a:latin typeface="Arial" panose="020B0604020202020204" pitchFamily="34" charset="0"/>
              </a:rPr>
              <a:t>eview changes</a:t>
            </a:r>
            <a:r>
              <a:rPr lang="en-US" sz="1800" b="0" i="0" u="none" strike="noStrike">
                <a:solidFill>
                  <a:srgbClr val="191918"/>
                </a:solidFill>
                <a:effectLst/>
                <a:latin typeface="Arial" panose="020B0604020202020204" pitchFamily="34" charset="0"/>
              </a:rPr>
              <a:t> </a:t>
            </a:r>
            <a:r>
              <a:rPr lang="en-US">
                <a:solidFill>
                  <a:srgbClr val="191918"/>
                </a:solidFill>
                <a:latin typeface="Arial" panose="020B0604020202020204" pitchFamily="34" charset="0"/>
              </a:rPr>
              <a:t>page.</a:t>
            </a:r>
            <a:endParaRPr lang="en-US" sz="1600">
              <a:highlight>
                <a:srgbClr val="FFFF00"/>
              </a:highlight>
              <a:latin typeface="Arial"/>
            </a:endParaRPr>
          </a:p>
        </p:txBody>
      </p:sp>
      <p:pic>
        <p:nvPicPr>
          <p:cNvPr id="4" name="Picture 3" descr="Screenshot of the “Selected Colleges and Career Schools” section. A list of the schools selected by the student is displayed. The student can select “Remove” or “View Information” hyperlinks for each school. After reviewing, the student can select &quot;Continue.&quot;">
            <a:extLst>
              <a:ext uri="{FF2B5EF4-FFF2-40B4-BE49-F238E27FC236}">
                <a16:creationId xmlns:a16="http://schemas.microsoft.com/office/drawing/2014/main" id="{1E84C5B4-3204-8F55-9307-0771A8112270}"/>
              </a:ext>
            </a:extLst>
          </p:cNvPr>
          <p:cNvPicPr>
            <a:picLocks noChangeAspect="1"/>
          </p:cNvPicPr>
          <p:nvPr/>
        </p:nvPicPr>
        <p:blipFill>
          <a:blip r:embed="rId3"/>
          <a:stretch>
            <a:fillRect/>
          </a:stretch>
        </p:blipFill>
        <p:spPr>
          <a:xfrm>
            <a:off x="6033653" y="1366025"/>
            <a:ext cx="4966180" cy="513885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274</a:t>
            </a:fld>
            <a:endParaRPr lang="en-US"/>
          </a:p>
        </p:txBody>
      </p:sp>
    </p:spTree>
    <p:extLst>
      <p:ext uri="{BB962C8B-B14F-4D97-AF65-F5344CB8AC3E}">
        <p14:creationId xmlns:p14="http://schemas.microsoft.com/office/powerpoint/2010/main" val="397011795"/>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8709"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Add Schools Review Changes Page </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58EE76FC-9E2E-9900-5D34-28D9EB9CFA5E}"/>
              </a:ext>
            </a:extLst>
          </p:cNvPr>
          <p:cNvSpPr txBox="1"/>
          <p:nvPr/>
        </p:nvSpPr>
        <p:spPr>
          <a:xfrm>
            <a:off x="693092" y="1726647"/>
            <a:ext cx="5133549" cy="2533963"/>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review page displays the school(s) that the student has added and/or removed.</a:t>
            </a:r>
            <a:r>
              <a:rPr lang="en-US">
                <a:latin typeface="Arial" panose="020B0604020202020204" pitchFamily="34" charset="0"/>
                <a:ea typeface="Calibri"/>
                <a:cs typeface="Arial" panose="020B0604020202020204" pitchFamily="34" charset="0"/>
              </a:rPr>
              <a:t> If the student needs to make additional updates to the rest of their form, they can select "Make More Changes." The student is ready to submit their correction and selects "Continue."</a:t>
            </a:r>
            <a:endParaRPr lang="en-US">
              <a:latin typeface="Arial" panose="020B0604020202020204" pitchFamily="34" charset="0"/>
              <a:cs typeface="Arial" panose="020B0604020202020204" pitchFamily="34" charset="0"/>
            </a:endParaRPr>
          </a:p>
        </p:txBody>
      </p:sp>
      <p:pic>
        <p:nvPicPr>
          <p:cNvPr id="3" name="Picture 2" descr="Screenshot of the Review Changes page. The Select Colleges section is displayed. Each school the student made a change to is listed with the change made of “Added to form” or “Removed from form” listed beside each school. Buttons allow the student to “Make More Changes” or “Continue.”">
            <a:extLst>
              <a:ext uri="{FF2B5EF4-FFF2-40B4-BE49-F238E27FC236}">
                <a16:creationId xmlns:a16="http://schemas.microsoft.com/office/drawing/2014/main" id="{FF8929B6-E40F-539C-820E-A71ED19B001C}"/>
              </a:ext>
            </a:extLst>
          </p:cNvPr>
          <p:cNvPicPr>
            <a:picLocks noChangeAspect="1"/>
          </p:cNvPicPr>
          <p:nvPr/>
        </p:nvPicPr>
        <p:blipFill>
          <a:blip r:embed="rId3"/>
          <a:stretch>
            <a:fillRect/>
          </a:stretch>
        </p:blipFill>
        <p:spPr>
          <a:xfrm>
            <a:off x="5949989" y="1725419"/>
            <a:ext cx="5904804" cy="412269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275</a:t>
            </a:fld>
            <a:endParaRPr lang="en-US"/>
          </a:p>
        </p:txBody>
      </p:sp>
    </p:spTree>
    <p:extLst>
      <p:ext uri="{BB962C8B-B14F-4D97-AF65-F5344CB8AC3E}">
        <p14:creationId xmlns:p14="http://schemas.microsoft.com/office/powerpoint/2010/main" val="4257387711"/>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7832" y="53493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Sign and Submit Changes to the FAFSA Form </a:t>
            </a:r>
            <a:endParaRPr lang="en-US" sz="2400" dirty="0"/>
          </a:p>
        </p:txBody>
      </p:sp>
      <p:sp>
        <p:nvSpPr>
          <p:cNvPr id="3" name="TextBox 2">
            <a:extLst>
              <a:ext uri="{FF2B5EF4-FFF2-40B4-BE49-F238E27FC236}">
                <a16:creationId xmlns:a16="http://schemas.microsoft.com/office/drawing/2014/main" id="{71E5A73A-629E-2880-D374-F4034691DC8E}"/>
              </a:ext>
            </a:extLst>
          </p:cNvPr>
          <p:cNvSpPr txBox="1"/>
          <p:nvPr/>
        </p:nvSpPr>
        <p:spPr>
          <a:xfrm>
            <a:off x="695244" y="1718685"/>
            <a:ext cx="4460956"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On this page, the student reviews the terms and conditions of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and what they’ll agree to if they sign the form. </a:t>
            </a:r>
            <a:endParaRPr lang="en-US">
              <a:latin typeface="Arial" panose="020B0604020202020204" pitchFamily="34" charset="0"/>
              <a:cs typeface="Arial" panose="020B0604020202020204" pitchFamily="34" charset="0"/>
            </a:endParaRPr>
          </a:p>
        </p:txBody>
      </p:sp>
      <p:pic>
        <p:nvPicPr>
          <p:cNvPr id="4" name="Picture 3" descr="Screenshot of the signature page. The student is instructed to review the terms and conditions they will be agreeing to by signing the FAFSA form.">
            <a:extLst>
              <a:ext uri="{FF2B5EF4-FFF2-40B4-BE49-F238E27FC236}">
                <a16:creationId xmlns:a16="http://schemas.microsoft.com/office/drawing/2014/main" id="{621A543C-C1C3-54E1-B335-977DFBB54DCD}"/>
              </a:ext>
            </a:extLst>
          </p:cNvPr>
          <p:cNvPicPr>
            <a:picLocks noChangeAspect="1"/>
          </p:cNvPicPr>
          <p:nvPr/>
        </p:nvPicPr>
        <p:blipFill>
          <a:blip r:embed="rId3"/>
          <a:stretch>
            <a:fillRect/>
          </a:stretch>
        </p:blipFill>
        <p:spPr>
          <a:xfrm>
            <a:off x="5406854" y="1449658"/>
            <a:ext cx="5838780" cy="512956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276</a:t>
            </a:fld>
            <a:endParaRPr lang="en-US"/>
          </a:p>
        </p:txBody>
      </p:sp>
    </p:spTree>
    <p:extLst>
      <p:ext uri="{BB962C8B-B14F-4D97-AF65-F5344CB8AC3E}">
        <p14:creationId xmlns:p14="http://schemas.microsoft.com/office/powerpoint/2010/main" val="2569302442"/>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6937" y="538520"/>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Sign and Submit Changes to the FAFSA Form (Continued)</a:t>
            </a:r>
            <a:endParaRPr lang="en-US" sz="2400"/>
          </a:p>
        </p:txBody>
      </p:sp>
      <p:sp>
        <p:nvSpPr>
          <p:cNvPr id="2" name="TextBox 1">
            <a:extLst>
              <a:ext uri="{FF2B5EF4-FFF2-40B4-BE49-F238E27FC236}">
                <a16:creationId xmlns:a16="http://schemas.microsoft.com/office/drawing/2014/main" id="{58EE76FC-9E2E-9900-5D34-28D9EB9CFA5E}"/>
              </a:ext>
            </a:extLst>
          </p:cNvPr>
          <p:cNvSpPr txBox="1"/>
          <p:nvPr/>
        </p:nvSpPr>
        <p:spPr>
          <a:xfrm>
            <a:off x="668709" y="1686612"/>
            <a:ext cx="3647179" cy="2949525"/>
          </a:xfrm>
          <a:prstGeom prst="rect">
            <a:avLst/>
          </a:prstGeom>
          <a:noFill/>
        </p:spPr>
        <p:txBody>
          <a:bodyPr wrap="square" rtlCol="0">
            <a:spAutoFit/>
          </a:bodyPr>
          <a:lstStyle/>
          <a:p>
            <a:pPr>
              <a:lnSpc>
                <a:spcPct val="150000"/>
              </a:lnSpc>
            </a:pP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Calibri"/>
                <a:cs typeface="Arial" panose="020B0604020202020204" pitchFamily="34" charset="0"/>
              </a:rPr>
              <a:t>This is a continuation of the student signature page. After agreeing to the terms and conditions of the FAFSA</a:t>
            </a:r>
            <a:r>
              <a:rPr kumimoji="0" lang="en-US" sz="1800" b="0" i="0" u="none" strike="noStrike" kern="1200" cap="none" spc="0" normalizeH="0" baseline="30000" noProof="0">
                <a:ln>
                  <a:noFill/>
                </a:ln>
                <a:solidFill>
                  <a:srgbClr val="191918"/>
                </a:solidFill>
                <a:effectLst/>
                <a:uLnTx/>
                <a:uFillTx/>
                <a:latin typeface="Arial" panose="020B0604020202020204" pitchFamily="34" charset="0"/>
                <a:ea typeface="Calibri"/>
                <a:cs typeface="Arial" panose="020B0604020202020204" pitchFamily="34" charset="0"/>
              </a:rPr>
              <a:t>®</a:t>
            </a:r>
            <a:r>
              <a:rPr kumimoji="0" lang="en-US" sz="1800" b="0" i="0" u="none" strike="noStrike" kern="1200" cap="none" spc="0" normalizeH="0" baseline="0" noProof="0">
                <a:ln>
                  <a:noFill/>
                </a:ln>
                <a:solidFill>
                  <a:srgbClr val="191918"/>
                </a:solidFill>
                <a:effectLst/>
                <a:uLnTx/>
                <a:uFillTx/>
                <a:latin typeface="Arial" panose="020B0604020202020204" pitchFamily="34" charset="0"/>
                <a:ea typeface="Calibri"/>
                <a:cs typeface="Arial" panose="020B0604020202020204" pitchFamily="34" charset="0"/>
              </a:rPr>
              <a:t> form and signing, the student is able to resubmit their section of the FAFSA form.</a:t>
            </a:r>
            <a:endParaRPr lang="en-US">
              <a:latin typeface="Arial" panose="020B0604020202020204" pitchFamily="34" charset="0"/>
              <a:cs typeface="Arial" panose="020B0604020202020204" pitchFamily="34" charset="0"/>
            </a:endParaRPr>
          </a:p>
        </p:txBody>
      </p:sp>
      <p:pic>
        <p:nvPicPr>
          <p:cNvPr id="3" name="Picture 2" descr="Screenshot continuation of the signature page, which lists the remaining terms and conditions that the student agrees to by signing the FAFSA form. A checkbox indicates the student agrees to the terms, and there is a button below that for the student to “Sign and Submit” the form.">
            <a:extLst>
              <a:ext uri="{FF2B5EF4-FFF2-40B4-BE49-F238E27FC236}">
                <a16:creationId xmlns:a16="http://schemas.microsoft.com/office/drawing/2014/main" id="{E3FCEDEE-0DE7-B21C-46CE-07ADDA39DD71}"/>
              </a:ext>
            </a:extLst>
          </p:cNvPr>
          <p:cNvPicPr>
            <a:picLocks noChangeAspect="1"/>
          </p:cNvPicPr>
          <p:nvPr/>
        </p:nvPicPr>
        <p:blipFill>
          <a:blip r:embed="rId3"/>
          <a:stretch>
            <a:fillRect/>
          </a:stretch>
        </p:blipFill>
        <p:spPr>
          <a:xfrm>
            <a:off x="5431850" y="1458951"/>
            <a:ext cx="4952447" cy="5148147"/>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277</a:t>
            </a:fld>
            <a:endParaRPr lang="en-US"/>
          </a:p>
        </p:txBody>
      </p:sp>
    </p:spTree>
    <p:extLst>
      <p:ext uri="{BB962C8B-B14F-4D97-AF65-F5344CB8AC3E}">
        <p14:creationId xmlns:p14="http://schemas.microsoft.com/office/powerpoint/2010/main" val="2795291462"/>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Add Schools Confirmation</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FD14C24C-5879-9D9D-8034-231E7F261124}"/>
              </a:ext>
            </a:extLst>
          </p:cNvPr>
          <p:cNvSpPr txBox="1"/>
          <p:nvPr/>
        </p:nvSpPr>
        <p:spPr>
          <a:xfrm>
            <a:off x="682751" y="1714500"/>
            <a:ext cx="4858077" cy="21184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After the student has submitted their correction, they are presented the confirmation page. This page displays information for the student about next steps, including tracking their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correction. </a:t>
            </a:r>
          </a:p>
        </p:txBody>
      </p:sp>
      <p:pic>
        <p:nvPicPr>
          <p:cNvPr id="3" name="Picture 2" descr="Screenshot of the correction confirmation page, informing the student that the changes to their FAFSA form have been submitted. On this page, the student is provided with their completion date, their date release number, and an estimation of their Student Aid Index. Below that, the student is informed that they may be eligible for a Federal Pell Grant. The page also informs the student of next steps. This includes checking for an email confirmation and a notification that their FAFSA form has been processed and sent to the schools they listed. The student is also reminded that schools may contact them for additional information and will contact the student with a financial aid offer. Below that, the student has the option to select “View Status” to track and manage their FAFSA form. ">
            <a:extLst>
              <a:ext uri="{FF2B5EF4-FFF2-40B4-BE49-F238E27FC236}">
                <a16:creationId xmlns:a16="http://schemas.microsoft.com/office/drawing/2014/main" id="{9E78ECBD-AE73-4A1D-BC28-D43FBCC3B03C}"/>
              </a:ext>
            </a:extLst>
          </p:cNvPr>
          <p:cNvPicPr>
            <a:picLocks noChangeAspect="1"/>
          </p:cNvPicPr>
          <p:nvPr/>
        </p:nvPicPr>
        <p:blipFill>
          <a:blip r:embed="rId3"/>
          <a:stretch>
            <a:fillRect/>
          </a:stretch>
        </p:blipFill>
        <p:spPr>
          <a:xfrm>
            <a:off x="5909100" y="1449659"/>
            <a:ext cx="4862167" cy="5138854"/>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278</a:t>
            </a:fld>
            <a:endParaRPr lang="en-US"/>
          </a:p>
        </p:txBody>
      </p:sp>
    </p:spTree>
    <p:extLst>
      <p:ext uri="{BB962C8B-B14F-4D97-AF65-F5344CB8AC3E}">
        <p14:creationId xmlns:p14="http://schemas.microsoft.com/office/powerpoint/2010/main" val="568892594"/>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89130-F705-40B4-AB4D-98B89FC71FE4}"/>
              </a:ext>
            </a:extLst>
          </p:cNvPr>
          <p:cNvSpPr>
            <a:spLocks noGrp="1"/>
          </p:cNvSpPr>
          <p:nvPr>
            <p:ph type="title"/>
          </p:nvPr>
        </p:nvSpPr>
        <p:spPr>
          <a:xfrm>
            <a:off x="912569" y="2083373"/>
            <a:ext cx="10940341" cy="2057397"/>
          </a:xfrm>
        </p:spPr>
        <p:txBody>
          <a:bodyPr/>
          <a:lstStyle/>
          <a:p>
            <a:r>
              <a:rPr lang="en-US" sz="5300" cap="none">
                <a:latin typeface="Oswald"/>
                <a:ea typeface="Noto Serif"/>
                <a:cs typeface="Noto Serif"/>
              </a:rPr>
              <a:t>Student Submits a FAFSA</a:t>
            </a:r>
            <a:r>
              <a:rPr lang="en-US" sz="5300" cap="none" baseline="30000">
                <a:latin typeface="Oswald"/>
                <a:ea typeface="Noto Serif"/>
                <a:cs typeface="Noto Serif"/>
              </a:rPr>
              <a:t>®</a:t>
            </a:r>
            <a:r>
              <a:rPr lang="en-US" sz="5300" cap="none">
                <a:latin typeface="Oswald"/>
                <a:ea typeface="Noto Serif"/>
                <a:cs typeface="Noto Serif"/>
              </a:rPr>
              <a:t> Correction to Homeless Determination</a:t>
            </a:r>
          </a:p>
        </p:txBody>
      </p:sp>
      <p:sp>
        <p:nvSpPr>
          <p:cNvPr id="3" name="Slide Number Placeholder 2">
            <a:extLst>
              <a:ext uri="{FF2B5EF4-FFF2-40B4-BE49-F238E27FC236}">
                <a16:creationId xmlns:a16="http://schemas.microsoft.com/office/drawing/2014/main" id="{42E162C4-BB1D-6C4B-9CAC-9D1307DF34CE}"/>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279</a:t>
            </a:fld>
            <a:endParaRPr kumimoji="0" lang="en-US"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17614326"/>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7160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Homeless Determination Correction Log In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19E5636-1365-C473-AD26-5BACC65DA984}"/>
              </a:ext>
            </a:extLst>
          </p:cNvPr>
          <p:cNvSpPr txBox="1"/>
          <p:nvPr/>
        </p:nvSpPr>
        <p:spPr>
          <a:xfrm>
            <a:off x="668351" y="1732942"/>
            <a:ext cx="4629790" cy="1703030"/>
          </a:xfrm>
          <a:prstGeom prst="rect">
            <a:avLst/>
          </a:prstGeom>
          <a:noFill/>
        </p:spPr>
        <p:txBody>
          <a:bodyPr wrap="square" rtlCol="0">
            <a:spAutoFit/>
          </a:bodyPr>
          <a:lstStyle/>
          <a:p>
            <a:pPr algn="l">
              <a:lnSpc>
                <a:spcPct val="150000"/>
              </a:lnSpc>
            </a:pPr>
            <a:r>
              <a:rPr lang="en-US" b="0" i="0">
                <a:effectLst/>
                <a:latin typeface="Arial" panose="020B0604020202020204" pitchFamily="34" charset="0"/>
                <a:cs typeface="Arial" panose="020B0604020202020204" pitchFamily="34" charset="0"/>
              </a:rPr>
              <a:t>To access </a:t>
            </a:r>
            <a:r>
              <a:rPr lang="en-US">
                <a:latin typeface="Arial" panose="020B0604020202020204" pitchFamily="34" charset="0"/>
                <a:cs typeface="Arial" panose="020B0604020202020204" pitchFamily="34" charset="0"/>
              </a:rPr>
              <a:t>an existing</a:t>
            </a:r>
            <a:r>
              <a:rPr lang="en-US" b="0" i="0">
                <a:effectLst/>
                <a:latin typeface="Arial" panose="020B0604020202020204" pitchFamily="34" charset="0"/>
                <a:cs typeface="Arial" panose="020B0604020202020204" pitchFamily="34" charset="0"/>
              </a:rPr>
              <a:t> FAFSA</a:t>
            </a:r>
            <a:r>
              <a:rPr lang="en-US" b="0" i="0" baseline="30000">
                <a:effectLst/>
                <a:latin typeface="Arial" panose="020B0604020202020204" pitchFamily="34" charset="0"/>
                <a:cs typeface="Arial" panose="020B0604020202020204" pitchFamily="34" charset="0"/>
              </a:rPr>
              <a:t>®</a:t>
            </a:r>
            <a:r>
              <a:rPr lang="en-US" b="0" i="0">
                <a:effectLst/>
                <a:latin typeface="Arial" panose="020B0604020202020204" pitchFamily="34" charset="0"/>
                <a:cs typeface="Arial" panose="020B0604020202020204" pitchFamily="34" charset="0"/>
              </a:rPr>
              <a:t> form, the student is required to log in using their FSA ID (StudentAid.gov account username and password). </a:t>
            </a:r>
            <a:endParaRPr lang="en-US">
              <a:latin typeface="Arial" panose="020B0604020202020204" pitchFamily="34" charset="0"/>
              <a:cs typeface="Arial" panose="020B0604020202020204" pitchFamily="34" charset="0"/>
            </a:endParaRPr>
          </a:p>
        </p:txBody>
      </p:sp>
      <p:pic>
        <p:nvPicPr>
          <p:cNvPr id="6" name="Picture 5" descr="Screenshot of the Log In page. To access an existing FAFSA form, the student needs to log in to their StudentAid.gov account. Textboxes ask the student to enter their FSA ID username, email, or phone number and their password. There is a button to “Log In,” or the student can select one of four text hyperlinks: “Create an Account,” “Forgot My Username,” “Forgot My Password,” or “Help Me Log In to My Account.”">
            <a:extLst>
              <a:ext uri="{FF2B5EF4-FFF2-40B4-BE49-F238E27FC236}">
                <a16:creationId xmlns:a16="http://schemas.microsoft.com/office/drawing/2014/main" id="{51347FD1-D76A-9A91-2831-8D8625ED29CE}"/>
              </a:ext>
            </a:extLst>
          </p:cNvPr>
          <p:cNvPicPr>
            <a:picLocks noChangeAspect="1"/>
          </p:cNvPicPr>
          <p:nvPr/>
        </p:nvPicPr>
        <p:blipFill>
          <a:blip r:embed="rId3"/>
          <a:stretch>
            <a:fillRect/>
          </a:stretch>
        </p:blipFill>
        <p:spPr>
          <a:xfrm>
            <a:off x="5754724" y="1732942"/>
            <a:ext cx="5689565" cy="4433360"/>
          </a:xfrm>
          <a:prstGeom prst="rect">
            <a:avLst/>
          </a:prstGeom>
          <a:ln w="12700">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280</a:t>
            </a:fld>
            <a:endParaRPr lang="en-US"/>
          </a:p>
        </p:txBody>
      </p:sp>
    </p:spTree>
    <p:extLst>
      <p:ext uri="{BB962C8B-B14F-4D97-AF65-F5344CB8AC3E}">
        <p14:creationId xmlns:p14="http://schemas.microsoft.com/office/powerpoint/2010/main" val="2395606627"/>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5358" y="539657"/>
            <a:ext cx="11582400" cy="917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Homeless Determination Correction Dashboard</a:t>
            </a:r>
            <a:endParaRPr lang="en-US" altLang="en-US" sz="3600" b="1" i="0" u="none" strike="noStrike" kern="1200" cap="none" spc="0" normalizeH="0" baseline="0" noProof="0">
              <a:ln>
                <a:noFill/>
              </a:ln>
              <a:effectLst/>
              <a:uLnTx/>
              <a:uFillTx/>
              <a:latin typeface="Oswald"/>
            </a:endParaRPr>
          </a:p>
        </p:txBody>
      </p:sp>
      <p:sp>
        <p:nvSpPr>
          <p:cNvPr id="7" name="TextBox 6">
            <a:extLst>
              <a:ext uri="{FF2B5EF4-FFF2-40B4-BE49-F238E27FC236}">
                <a16:creationId xmlns:a16="http://schemas.microsoft.com/office/drawing/2014/main" id="{261499C9-8515-7FA6-14D3-98341A124078}"/>
              </a:ext>
            </a:extLst>
          </p:cNvPr>
          <p:cNvSpPr txBox="1"/>
          <p:nvPr/>
        </p:nvSpPr>
        <p:spPr>
          <a:xfrm>
            <a:off x="668805" y="1726173"/>
            <a:ext cx="4142681" cy="3780458"/>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On the account Dashboard, the student can see their most recent 2025–26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activity under the "My Activity" section. In this scenario, the student has a processed 2025–26 FAFSA form. To see further information about this application, the student selects the application and is taken to the "Details" page.</a:t>
            </a:r>
          </a:p>
        </p:txBody>
      </p:sp>
      <p:pic>
        <p:nvPicPr>
          <p:cNvPr id="2" name="Picture 1" descr="Screenshot of the account Dashboard. The student's current federal loans and grants are listed under the My Aid header. Below that, under the My Activity header, the student's current FAFSA form is listed along with the processing status of the form. A hyperlink allows the student to &quot;View All Activity.&quot;">
            <a:extLst>
              <a:ext uri="{FF2B5EF4-FFF2-40B4-BE49-F238E27FC236}">
                <a16:creationId xmlns:a16="http://schemas.microsoft.com/office/drawing/2014/main" id="{E44224B4-6E51-4E31-DC56-BBD60F9FE8B4}"/>
              </a:ext>
            </a:extLst>
          </p:cNvPr>
          <p:cNvPicPr>
            <a:picLocks noChangeAspect="1"/>
          </p:cNvPicPr>
          <p:nvPr/>
        </p:nvPicPr>
        <p:blipFill>
          <a:blip r:embed="rId3"/>
          <a:stretch>
            <a:fillRect/>
          </a:stretch>
        </p:blipFill>
        <p:spPr>
          <a:xfrm>
            <a:off x="4982425" y="1723869"/>
            <a:ext cx="6461872" cy="438462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281</a:t>
            </a:fld>
            <a:endParaRPr lang="en-US"/>
          </a:p>
        </p:txBody>
      </p:sp>
    </p:spTree>
    <p:extLst>
      <p:ext uri="{BB962C8B-B14F-4D97-AF65-F5344CB8AC3E}">
        <p14:creationId xmlns:p14="http://schemas.microsoft.com/office/powerpoint/2010/main" val="3248007725"/>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Homeless Determination Correction</a:t>
            </a:r>
            <a:r>
              <a:rPr lang="en-US" altLang="en-US" sz="3600" b="1" i="0" u="none" strike="noStrike" kern="1200" cap="none" spc="0" normalizeH="0" baseline="0" noProof="0">
                <a:ln>
                  <a:noFill/>
                </a:ln>
                <a:effectLst/>
                <a:uLnTx/>
                <a:uFillTx/>
                <a:latin typeface="Oswald"/>
              </a:rPr>
              <a:t> Details</a:t>
            </a:r>
          </a:p>
        </p:txBody>
      </p:sp>
      <p:sp>
        <p:nvSpPr>
          <p:cNvPr id="2" name="TextBox 1">
            <a:extLst>
              <a:ext uri="{FF2B5EF4-FFF2-40B4-BE49-F238E27FC236}">
                <a16:creationId xmlns:a16="http://schemas.microsoft.com/office/drawing/2014/main" id="{80F90508-AE01-E6B9-DEA3-662841EEEC18}"/>
              </a:ext>
            </a:extLst>
          </p:cNvPr>
          <p:cNvSpPr txBox="1"/>
          <p:nvPr/>
        </p:nvSpPr>
        <p:spPr>
          <a:xfrm>
            <a:off x="681798" y="1733003"/>
            <a:ext cx="4499802" cy="3364960"/>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On the "Details" page, the student sees information related to their processed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such as when it was started and processed, their FAFSA Submission Summary, and additional resources. Within the "Actions" menu, the student can select "Make Corrections" to start a voluntary correction.</a:t>
            </a:r>
          </a:p>
        </p:txBody>
      </p:sp>
      <p:pic>
        <p:nvPicPr>
          <p:cNvPr id="6" name="Picture 5" descr="Screenshot of the “FAFSA Details” page. The student’s FAFSA information is displayed, including their name, submission number, and submission type. A status tracker details the date the FAFSA form was started, the date it was submitted, and the date it was processed, and below that, a button allows the student to view their FAFSA Submission Summary. An “Actions” button at the top of the page gives the student the option to “Add or Remove Schools,” “Edit Contributor Information,” “Make Corrections,” and “View FAFSA Submission Summary.”">
            <a:extLst>
              <a:ext uri="{FF2B5EF4-FFF2-40B4-BE49-F238E27FC236}">
                <a16:creationId xmlns:a16="http://schemas.microsoft.com/office/drawing/2014/main" id="{E2FE32AA-BFC4-A129-8D0E-FE934CE2C4B7}"/>
              </a:ext>
            </a:extLst>
          </p:cNvPr>
          <p:cNvPicPr>
            <a:picLocks noChangeAspect="1"/>
          </p:cNvPicPr>
          <p:nvPr/>
        </p:nvPicPr>
        <p:blipFill>
          <a:blip r:embed="rId3"/>
          <a:stretch>
            <a:fillRect/>
          </a:stretch>
        </p:blipFill>
        <p:spPr>
          <a:xfrm>
            <a:off x="5289430" y="1461541"/>
            <a:ext cx="5972778" cy="484682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282</a:t>
            </a:fld>
            <a:endParaRPr lang="en-US"/>
          </a:p>
        </p:txBody>
      </p:sp>
    </p:spTree>
    <p:extLst>
      <p:ext uri="{BB962C8B-B14F-4D97-AF65-F5344CB8AC3E}">
        <p14:creationId xmlns:p14="http://schemas.microsoft.com/office/powerpoint/2010/main" val="666056550"/>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8351"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a:latin typeface="Oswald"/>
              </a:rPr>
              <a:t>Homeless Determination Correction</a:t>
            </a:r>
            <a:r>
              <a:rPr kumimoji="0" lang="en-US" altLang="en-US" sz="3600" b="1" i="0" u="none" strike="noStrike" kern="1200" cap="none" spc="0" normalizeH="0" baseline="0" noProof="0">
                <a:ln>
                  <a:noFill/>
                </a:ln>
                <a:solidFill>
                  <a:schemeClr val="tx1"/>
                </a:solidFill>
                <a:effectLst/>
                <a:uLnTx/>
                <a:uFillTx/>
                <a:latin typeface="Oswald"/>
                <a:ea typeface="+mn-ea"/>
                <a:cs typeface="+mn-cs"/>
              </a:rPr>
              <a:t> Onboarding </a:t>
            </a:r>
          </a:p>
        </p:txBody>
      </p:sp>
      <p:sp>
        <p:nvSpPr>
          <p:cNvPr id="2" name="TextBox 1">
            <a:extLst>
              <a:ext uri="{FF2B5EF4-FFF2-40B4-BE49-F238E27FC236}">
                <a16:creationId xmlns:a16="http://schemas.microsoft.com/office/drawing/2014/main" id="{9C945DAD-A7E9-67A4-CE1B-1093A5C7035A}"/>
              </a:ext>
            </a:extLst>
          </p:cNvPr>
          <p:cNvSpPr txBox="1"/>
          <p:nvPr/>
        </p:nvSpPr>
        <p:spPr>
          <a:xfrm>
            <a:off x="681318" y="1726659"/>
            <a:ext cx="3923339" cy="4611455"/>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When the student starts a </a:t>
            </a:r>
            <a:r>
              <a:rPr lang="en-US">
                <a:latin typeface="Arial" panose="020B0604020202020204" pitchFamily="34" charset="0"/>
                <a:ea typeface="Calibri"/>
                <a:cs typeface="Arial" panose="020B0604020202020204" pitchFamily="34" charset="0"/>
              </a:rPr>
              <a:t>2025–26</a:t>
            </a:r>
            <a:r>
              <a:rPr lang="en-US">
                <a:latin typeface="Arial" panose="020B0604020202020204" pitchFamily="34" charset="0"/>
                <a:cs typeface="Arial" panose="020B0604020202020204" pitchFamily="34" charset="0"/>
              </a:rPr>
              <a:t>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correction, they are taken through the FAFSA correction onboarding process. A correction should only be submitted if critical information was missing, incorrect information was provided, the student needs to update their selected school(s), and/or a correction was requested by a financial aid administrator.</a:t>
            </a:r>
          </a:p>
        </p:txBody>
      </p:sp>
      <p:pic>
        <p:nvPicPr>
          <p:cNvPr id="4" name="Picture 3" descr="Screenshot of the “Correct Your FAFSA Form” onboarding page. The student is informed that they should only update fields that are incorrect, that their eligibility for federal student aid and/or estimated aid amounts may change based on corrections made, and that schools may reach out for more information about corrections submitted. The student can select &quot;Continue&quot; to begin their correction.">
            <a:extLst>
              <a:ext uri="{FF2B5EF4-FFF2-40B4-BE49-F238E27FC236}">
                <a16:creationId xmlns:a16="http://schemas.microsoft.com/office/drawing/2014/main" id="{55F8663F-B4F6-9153-7809-1AE9A4E0812B}"/>
              </a:ext>
            </a:extLst>
          </p:cNvPr>
          <p:cNvPicPr>
            <a:picLocks noChangeAspect="1"/>
          </p:cNvPicPr>
          <p:nvPr/>
        </p:nvPicPr>
        <p:blipFill>
          <a:blip r:embed="rId3"/>
          <a:stretch>
            <a:fillRect/>
          </a:stretch>
        </p:blipFill>
        <p:spPr>
          <a:xfrm>
            <a:off x="4781082" y="1728475"/>
            <a:ext cx="6964492" cy="346351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283</a:t>
            </a:fld>
            <a:endParaRPr lang="en-US"/>
          </a:p>
        </p:txBody>
      </p:sp>
    </p:spTree>
    <p:extLst>
      <p:ext uri="{BB962C8B-B14F-4D97-AF65-F5344CB8AC3E}">
        <p14:creationId xmlns:p14="http://schemas.microsoft.com/office/powerpoint/2010/main" val="3396076470"/>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222929"/>
            <a:ext cx="9578157"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a:latin typeface="Oswald"/>
              </a:rPr>
              <a:t>Homeless Determination Correction Select Correction Type</a:t>
            </a:r>
            <a:endParaRPr kumimoji="0" lang="en-US" altLang="en-US" sz="3600" b="1" i="0" u="none" strike="noStrike" kern="1200" cap="none" spc="0" normalizeH="0" baseline="0" noProof="0">
              <a:ln>
                <a:noFill/>
              </a:ln>
              <a:solidFill>
                <a:schemeClr val="tx1"/>
              </a:solidFill>
              <a:effectLst/>
              <a:uLnTx/>
              <a:uFillTx/>
              <a:latin typeface="Oswald"/>
              <a:ea typeface="+mn-ea"/>
              <a:cs typeface="+mn-cs"/>
            </a:endParaRPr>
          </a:p>
        </p:txBody>
      </p:sp>
      <p:sp>
        <p:nvSpPr>
          <p:cNvPr id="2" name="TextBox 1">
            <a:extLst>
              <a:ext uri="{FF2B5EF4-FFF2-40B4-BE49-F238E27FC236}">
                <a16:creationId xmlns:a16="http://schemas.microsoft.com/office/drawing/2014/main" id="{7108B8C3-8633-A2BE-0F80-A627D31AA853}"/>
              </a:ext>
            </a:extLst>
          </p:cNvPr>
          <p:cNvSpPr txBox="1"/>
          <p:nvPr/>
        </p:nvSpPr>
        <p:spPr>
          <a:xfrm>
            <a:off x="675911" y="1724253"/>
            <a:ext cx="4508767" cy="2949462"/>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A student can choose to update their selected schools, answers to questions on their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and/or contributor contact information (if a contributor was invited to their form). In this scenario, the student selects "Update Answers to Questions on Your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a:t>
            </a:r>
          </a:p>
        </p:txBody>
      </p:sp>
      <p:pic>
        <p:nvPicPr>
          <p:cNvPr id="3" name="Picture 2" descr="Screenshot of the “Correct Your FAFSA Form” page. Three options are displayed for the student to select the update they want to make: “Add or Remove School(s),” “Update Answers to Questions on Your FAFSA Form,” and “Update Contact Information for Your Contributor(s).” There is a “Select” button beside each option.">
            <a:extLst>
              <a:ext uri="{FF2B5EF4-FFF2-40B4-BE49-F238E27FC236}">
                <a16:creationId xmlns:a16="http://schemas.microsoft.com/office/drawing/2014/main" id="{D4A33C73-3692-332C-C78A-9DBAEC98CDD3}"/>
              </a:ext>
            </a:extLst>
          </p:cNvPr>
          <p:cNvPicPr>
            <a:picLocks noChangeAspect="1"/>
          </p:cNvPicPr>
          <p:nvPr/>
        </p:nvPicPr>
        <p:blipFill>
          <a:blip r:embed="rId3"/>
          <a:stretch>
            <a:fillRect/>
          </a:stretch>
        </p:blipFill>
        <p:spPr>
          <a:xfrm>
            <a:off x="5309563" y="1711689"/>
            <a:ext cx="6544612" cy="433403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284</a:t>
            </a:fld>
            <a:endParaRPr lang="en-US"/>
          </a:p>
        </p:txBody>
      </p:sp>
    </p:spTree>
    <p:extLst>
      <p:ext uri="{BB962C8B-B14F-4D97-AF65-F5344CB8AC3E}">
        <p14:creationId xmlns:p14="http://schemas.microsoft.com/office/powerpoint/2010/main" val="2026464391"/>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2587C9-E3B7-EEDB-C99F-F4D6D22978B2}"/>
              </a:ext>
            </a:extLst>
          </p:cNvPr>
          <p:cNvSpPr txBox="1">
            <a:spLocks noGrp="1"/>
          </p:cNvSpPr>
          <p:nvPr>
            <p:ph type="title" idx="4294967295"/>
          </p:nvPr>
        </p:nvSpPr>
        <p:spPr>
          <a:xfrm>
            <a:off x="654904" y="222929"/>
            <a:ext cx="9578157"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lnSpc>
                <a:spcPct val="90000"/>
              </a:lnSpc>
              <a:spcBef>
                <a:spcPct val="20000"/>
              </a:spcBef>
              <a:buFont typeface="Arial"/>
              <a:buChar char="•"/>
              <a:defRPr sz="3200" b="1" i="0" kern="1200" cap="all" spc="40" baseline="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a:ln>
                  <a:noFill/>
                </a:ln>
                <a:solidFill>
                  <a:schemeClr val="tx1"/>
                </a:solidFill>
                <a:effectLst/>
                <a:uLnTx/>
                <a:uFillTx/>
                <a:latin typeface="Oswald"/>
                <a:ea typeface="+mn-ea"/>
                <a:cs typeface="+mn-cs"/>
              </a:rPr>
              <a:t>Homeless Determination Correction Select Correction Type (Continued)</a:t>
            </a:r>
          </a:p>
        </p:txBody>
      </p:sp>
      <p:sp>
        <p:nvSpPr>
          <p:cNvPr id="2" name="TextBox 1">
            <a:extLst>
              <a:ext uri="{FF2B5EF4-FFF2-40B4-BE49-F238E27FC236}">
                <a16:creationId xmlns:a16="http://schemas.microsoft.com/office/drawing/2014/main" id="{7108B8C3-8633-A2BE-0F80-A627D31AA853}"/>
              </a:ext>
            </a:extLst>
          </p:cNvPr>
          <p:cNvSpPr txBox="1"/>
          <p:nvPr/>
        </p:nvSpPr>
        <p:spPr>
          <a:xfrm>
            <a:off x="675911" y="1724253"/>
            <a:ext cx="4508767" cy="3364960"/>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When the student selects to update their answers to questions on their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a message displays explaining when a correction should and shouldn’t be submitted. In this scenario, the student’s school instructed them to update their response to the homeless determination question. The student selects "Continue."</a:t>
            </a:r>
          </a:p>
        </p:txBody>
      </p:sp>
      <p:pic>
        <p:nvPicPr>
          <p:cNvPr id="4" name="Picture 3" descr="Screenshot of the pop-up window that appears after a student selects their correction. The student is reminded that they should correct their form if they made a mistake in what was reported on their FAFSA form, their school instructed them to make a change, they experienced a major life change that impacts their dependency status or income, or they need to add or remove a school on their form. They should not correct their form if they noticed minor errors or misspellings that don’t impact dependency status or reported income or if the amount in their checking or savings account has changed. ">
            <a:extLst>
              <a:ext uri="{FF2B5EF4-FFF2-40B4-BE49-F238E27FC236}">
                <a16:creationId xmlns:a16="http://schemas.microsoft.com/office/drawing/2014/main" id="{9DDE248B-EC21-BFFA-4CCE-70C01B4941DD}"/>
              </a:ext>
            </a:extLst>
          </p:cNvPr>
          <p:cNvPicPr>
            <a:picLocks noChangeAspect="1"/>
          </p:cNvPicPr>
          <p:nvPr/>
        </p:nvPicPr>
        <p:blipFill>
          <a:blip r:embed="rId3"/>
          <a:stretch>
            <a:fillRect/>
          </a:stretch>
        </p:blipFill>
        <p:spPr>
          <a:xfrm>
            <a:off x="5729444" y="1876893"/>
            <a:ext cx="5917212" cy="409106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285</a:t>
            </a:fld>
            <a:endParaRPr lang="en-US"/>
          </a:p>
        </p:txBody>
      </p:sp>
    </p:spTree>
    <p:extLst>
      <p:ext uri="{BB962C8B-B14F-4D97-AF65-F5344CB8AC3E}">
        <p14:creationId xmlns:p14="http://schemas.microsoft.com/office/powerpoint/2010/main" val="3987937057"/>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dirty="0">
                <a:latin typeface="Oswald"/>
              </a:rPr>
              <a:t>Homeless Determination Correction</a:t>
            </a:r>
            <a:r>
              <a:rPr kumimoji="0" lang="en-US" altLang="en-US" sz="3600" b="1" i="0" u="none" strike="noStrike" kern="1200" cap="none" spc="0" normalizeH="0" baseline="0" noProof="0" dirty="0">
                <a:ln>
                  <a:noFill/>
                </a:ln>
                <a:solidFill>
                  <a:schemeClr val="tx1"/>
                </a:solidFill>
                <a:effectLst/>
                <a:uLnTx/>
                <a:uFillTx/>
                <a:latin typeface="Oswald"/>
                <a:ea typeface="+mn-ea"/>
                <a:cs typeface="+mn-cs"/>
              </a:rPr>
              <a:t> Section Summary</a:t>
            </a:r>
          </a:p>
        </p:txBody>
      </p:sp>
      <p:sp>
        <p:nvSpPr>
          <p:cNvPr id="2" name="TextBox 1">
            <a:extLst>
              <a:ext uri="{FF2B5EF4-FFF2-40B4-BE49-F238E27FC236}">
                <a16:creationId xmlns:a16="http://schemas.microsoft.com/office/drawing/2014/main" id="{96AB6499-7725-A0FC-1284-E6F9CA2B7AAB}"/>
              </a:ext>
            </a:extLst>
          </p:cNvPr>
          <p:cNvSpPr txBox="1"/>
          <p:nvPr/>
        </p:nvSpPr>
        <p:spPr>
          <a:xfrm>
            <a:off x="681798" y="1724959"/>
            <a:ext cx="4499802" cy="3780458"/>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"Section Summary" page displays all the sections belonging to the logged-in user, which in this case is the student. The student selects to enter "Section 1: Personal Circumstances" where the homeless determination question was answered. This takes the student to the first question within the "Student Personal Circumstances" section.</a:t>
            </a:r>
          </a:p>
        </p:txBody>
      </p:sp>
      <p:pic>
        <p:nvPicPr>
          <p:cNvPr id="3" name="Picture 2" descr="Screenshot of the Section Summary page. Each of the completed sections of the FAFSA form is displayed. The student can select an “Enter Section” button beside each section. ">
            <a:extLst>
              <a:ext uri="{FF2B5EF4-FFF2-40B4-BE49-F238E27FC236}">
                <a16:creationId xmlns:a16="http://schemas.microsoft.com/office/drawing/2014/main" id="{E5C8BF20-F5AB-7A93-7889-B271BF8915EE}"/>
              </a:ext>
            </a:extLst>
          </p:cNvPr>
          <p:cNvPicPr>
            <a:picLocks noChangeAspect="1"/>
          </p:cNvPicPr>
          <p:nvPr/>
        </p:nvPicPr>
        <p:blipFill>
          <a:blip r:embed="rId3"/>
          <a:stretch>
            <a:fillRect/>
          </a:stretch>
        </p:blipFill>
        <p:spPr>
          <a:xfrm>
            <a:off x="5935653" y="1349115"/>
            <a:ext cx="4705318" cy="5146623"/>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286</a:t>
            </a:fld>
            <a:endParaRPr lang="en-US"/>
          </a:p>
        </p:txBody>
      </p:sp>
    </p:spTree>
    <p:extLst>
      <p:ext uri="{BB962C8B-B14F-4D97-AF65-F5344CB8AC3E}">
        <p14:creationId xmlns:p14="http://schemas.microsoft.com/office/powerpoint/2010/main" val="554353183"/>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Homeless Determination Correction Marital Status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DDC2859A-6151-554A-BC79-19A4D9EE3DE3}"/>
              </a:ext>
            </a:extLst>
          </p:cNvPr>
          <p:cNvSpPr txBox="1"/>
          <p:nvPr/>
        </p:nvSpPr>
        <p:spPr>
          <a:xfrm>
            <a:off x="680956" y="1726033"/>
            <a:ext cx="4486356" cy="25339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The Student Marital Status page is the first question within the "Student Personal Circumstances" section. The student is asked about their current marital status. They maintain their response of "Single (never married)."</a:t>
            </a:r>
            <a:endParaRPr lang="en-US">
              <a:latin typeface="Arial"/>
            </a:endParaRPr>
          </a:p>
        </p:txBody>
      </p:sp>
      <p:pic>
        <p:nvPicPr>
          <p:cNvPr id="3" name="Picture 2" descr="Screenshot of the first page of the “Personal Circumstances” section, which asks the student to select their marital status: “Single (never married),” “Married (not separated),” “Remarried,” “Separated,” “Divorced,” or “Widowed.” Buttons at the bottom of the page direct the student to “Previous” or “Continue.”">
            <a:extLst>
              <a:ext uri="{FF2B5EF4-FFF2-40B4-BE49-F238E27FC236}">
                <a16:creationId xmlns:a16="http://schemas.microsoft.com/office/drawing/2014/main" id="{DD2376C1-8CB1-EDD1-3DF9-8F8DD51ECE17}"/>
              </a:ext>
            </a:extLst>
          </p:cNvPr>
          <p:cNvPicPr>
            <a:picLocks noChangeAspect="1"/>
          </p:cNvPicPr>
          <p:nvPr/>
        </p:nvPicPr>
        <p:blipFill>
          <a:blip r:embed="rId3"/>
          <a:stretch>
            <a:fillRect/>
          </a:stretch>
        </p:blipFill>
        <p:spPr>
          <a:xfrm>
            <a:off x="5614441" y="1719810"/>
            <a:ext cx="5809937" cy="423034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287</a:t>
            </a:fld>
            <a:endParaRPr lang="en-US"/>
          </a:p>
        </p:txBody>
      </p:sp>
    </p:spTree>
    <p:extLst>
      <p:ext uri="{BB962C8B-B14F-4D97-AF65-F5344CB8AC3E}">
        <p14:creationId xmlns:p14="http://schemas.microsoft.com/office/powerpoint/2010/main" val="2357925866"/>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108165"/>
            <a:ext cx="9763092"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Homeless Determination Correction College or Career School Plans</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948FDD7F-AFEE-CA61-7555-AD8002018BCB}"/>
              </a:ext>
            </a:extLst>
          </p:cNvPr>
          <p:cNvSpPr txBox="1"/>
          <p:nvPr/>
        </p:nvSpPr>
        <p:spPr>
          <a:xfrm>
            <a:off x="681797" y="1718723"/>
            <a:ext cx="4499803" cy="29494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The student is asked about their college grade level for the 2025–26 school year and if they will have their first bachelor’s degree. The student maintains their response of being a "First year (freshman)" and not having their first bachelor’s degree. </a:t>
            </a:r>
            <a:endParaRPr lang="en-US">
              <a:latin typeface="Arial" panose="020B0604020202020204" pitchFamily="34" charset="0"/>
              <a:cs typeface="Arial" panose="020B0604020202020204" pitchFamily="34" charset="0"/>
            </a:endParaRPr>
          </a:p>
        </p:txBody>
      </p:sp>
      <p:pic>
        <p:nvPicPr>
          <p:cNvPr id="3" name="Picture 2" descr="Screenshot continuation of the “Student Personal Circumstances” section, which asks the student what college grade level they will be beginning in the 2025–26 school year. Below that, the student is asked if they will have their first bachelor’s degree when the school year begins. Buttons at the bottom of the page direct the student to “Previous” or “Continue.”">
            <a:extLst>
              <a:ext uri="{FF2B5EF4-FFF2-40B4-BE49-F238E27FC236}">
                <a16:creationId xmlns:a16="http://schemas.microsoft.com/office/drawing/2014/main" id="{5BF11EE4-3633-851B-52A3-A2151641858E}"/>
              </a:ext>
            </a:extLst>
          </p:cNvPr>
          <p:cNvPicPr>
            <a:picLocks noChangeAspect="1"/>
          </p:cNvPicPr>
          <p:nvPr/>
        </p:nvPicPr>
        <p:blipFill>
          <a:blip r:embed="rId3"/>
          <a:stretch>
            <a:fillRect/>
          </a:stretch>
        </p:blipFill>
        <p:spPr>
          <a:xfrm>
            <a:off x="5617408" y="1519159"/>
            <a:ext cx="5828988" cy="4681616"/>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288</a:t>
            </a:fld>
            <a:endParaRPr lang="en-US"/>
          </a:p>
        </p:txBody>
      </p:sp>
    </p:spTree>
    <p:extLst>
      <p:ext uri="{BB962C8B-B14F-4D97-AF65-F5344CB8AC3E}">
        <p14:creationId xmlns:p14="http://schemas.microsoft.com/office/powerpoint/2010/main" val="1446922060"/>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p:nvPr>
        </p:nvSpPr>
        <p:spPr>
          <a:xfrm>
            <a:off x="654904" y="98647"/>
            <a:ext cx="916719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Homeless Determination Correction Personal Circumstances</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B53726E0-5C6E-1532-299D-65CCADD70E88}"/>
              </a:ext>
            </a:extLst>
          </p:cNvPr>
          <p:cNvSpPr txBox="1"/>
          <p:nvPr/>
        </p:nvSpPr>
        <p:spPr>
          <a:xfrm>
            <a:off x="681797" y="1725970"/>
            <a:ext cx="4504533"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The student is asked if any of the listed personal circumstances apply to them. The student maintains their response "None of these apply." </a:t>
            </a:r>
            <a:endParaRPr lang="en-US">
              <a:latin typeface="Arial" panose="020B0604020202020204" pitchFamily="34" charset="0"/>
              <a:cs typeface="Arial" panose="020B0604020202020204" pitchFamily="34" charset="0"/>
            </a:endParaRPr>
          </a:p>
        </p:txBody>
      </p:sp>
      <p:pic>
        <p:nvPicPr>
          <p:cNvPr id="3" name="Picture 2" descr="Screenshot continuation of the “Personal Circumstances” section, which lists a series of statements for the student to select all that apply. These statements include military status, having children or other dependents, and dependency status (orphan, ward of the state, foster care, emancipated minor, and/or under a guardianship). Buttons at the bottom of the page direct the student to “Previous” or “Continue.”">
            <a:extLst>
              <a:ext uri="{FF2B5EF4-FFF2-40B4-BE49-F238E27FC236}">
                <a16:creationId xmlns:a16="http://schemas.microsoft.com/office/drawing/2014/main" id="{58CEA3D0-E01F-7256-1C93-610C2C9CE64F}"/>
              </a:ext>
            </a:extLst>
          </p:cNvPr>
          <p:cNvPicPr>
            <a:picLocks noChangeAspect="1"/>
          </p:cNvPicPr>
          <p:nvPr/>
        </p:nvPicPr>
        <p:blipFill>
          <a:blip r:embed="rId4"/>
          <a:stretch>
            <a:fillRect/>
          </a:stretch>
        </p:blipFill>
        <p:spPr>
          <a:xfrm>
            <a:off x="5888636" y="1343181"/>
            <a:ext cx="5161614" cy="5071048"/>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289</a:t>
            </a:fld>
            <a:endParaRPr lang="en-US"/>
          </a:p>
        </p:txBody>
      </p:sp>
    </p:spTree>
    <p:extLst>
      <p:ext uri="{BB962C8B-B14F-4D97-AF65-F5344CB8AC3E}">
        <p14:creationId xmlns:p14="http://schemas.microsoft.com/office/powerpoint/2010/main" val="691123450"/>
      </p:ext>
    </p:extLst>
  </p:cSld>
  <p:clrMapOvr>
    <a:overrideClrMapping bg1="lt1" tx1="dk1" bg2="lt2" tx2="dk2" accent1="accent1" accent2="accent2" accent3="accent3" accent4="accent4" accent5="accent5" accent6="accent6" hlink="hlink" folHlink="folHlink"/>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66395"/>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Homeless Determination Correction Other Circumstances</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7C63A962-3FE5-F09E-5F60-239DD29A36B8}"/>
              </a:ext>
            </a:extLst>
          </p:cNvPr>
          <p:cNvSpPr txBox="1"/>
          <p:nvPr/>
        </p:nvSpPr>
        <p:spPr>
          <a:xfrm>
            <a:off x="681318" y="1714500"/>
            <a:ext cx="4500282" cy="29494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ea typeface="Calibri"/>
                <a:cs typeface="Calibri"/>
              </a:rPr>
              <a:t>The student is asked if they were homeless or at risk of being homeless. The student updates their response to "Yes." After selecting this response, the student is asked who made the homelessness determination. They select "Financial aid administrator."</a:t>
            </a:r>
          </a:p>
        </p:txBody>
      </p:sp>
      <p:pic>
        <p:nvPicPr>
          <p:cNvPr id="3" name="Picture 2" descr="Screenshot continuation of the “Personal Circumstances” section, which asks the student if they were unaccompanied and either homeless or self-supporting and at risk for homelessness on or after July 1, 2024. Below that, the student is asked to select the entity that determined the student was homeless or at risk of becoming homeless. Buttons at the bottom of the page allow the student to “Skip to end of form” or “Continue.”">
            <a:extLst>
              <a:ext uri="{FF2B5EF4-FFF2-40B4-BE49-F238E27FC236}">
                <a16:creationId xmlns:a16="http://schemas.microsoft.com/office/drawing/2014/main" id="{D34CE0AF-D6D1-6293-943A-3E900F710E09}"/>
              </a:ext>
            </a:extLst>
          </p:cNvPr>
          <p:cNvPicPr>
            <a:picLocks noChangeAspect="1"/>
          </p:cNvPicPr>
          <p:nvPr/>
        </p:nvPicPr>
        <p:blipFill>
          <a:blip r:embed="rId3"/>
          <a:stretch>
            <a:fillRect/>
          </a:stretch>
        </p:blipFill>
        <p:spPr>
          <a:xfrm>
            <a:off x="5669653" y="1656907"/>
            <a:ext cx="5672786" cy="4722628"/>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290</a:t>
            </a:fld>
            <a:endParaRPr lang="en-US"/>
          </a:p>
        </p:txBody>
      </p:sp>
    </p:spTree>
    <p:extLst>
      <p:ext uri="{BB962C8B-B14F-4D97-AF65-F5344CB8AC3E}">
        <p14:creationId xmlns:p14="http://schemas.microsoft.com/office/powerpoint/2010/main" val="2375959092"/>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196621"/>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Homeless Determination Correction Other </a:t>
            </a:r>
            <a:br>
              <a:rPr lang="en-US" altLang="en-US" sz="3600" cap="none" spc="0" dirty="0">
                <a:latin typeface="Oswald"/>
              </a:rPr>
            </a:br>
            <a:r>
              <a:rPr lang="en-US" altLang="en-US" sz="3600" cap="none" spc="0" dirty="0">
                <a:latin typeface="Oswald"/>
              </a:rPr>
              <a:t>Circumstances (Continued)</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7C63A962-3FE5-F09E-5F60-239DD29A36B8}"/>
              </a:ext>
            </a:extLst>
          </p:cNvPr>
          <p:cNvSpPr txBox="1"/>
          <p:nvPr/>
        </p:nvSpPr>
        <p:spPr>
          <a:xfrm>
            <a:off x="681318" y="1714500"/>
            <a:ext cx="4500282" cy="1702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When the student selects "Continue," a message displays informing the student that their dependency status has changed. They select "Continue."</a:t>
            </a:r>
            <a:endParaRPr lang="en-US">
              <a:latin typeface="Arial"/>
            </a:endParaRPr>
          </a:p>
        </p:txBody>
      </p:sp>
      <p:pic>
        <p:nvPicPr>
          <p:cNvPr id="8" name="Picture 7" descr="Screenshot of the pop-up window that appears after a student selects their updated response to the homeless determination question on the FAFSA form. The student is informed that their responses indicate that their dependency status is changing. As a result, the student may have to redo sections on their form and invited contributors will be removed. The student is asked to confirm their response is accurate by selecting the “Continue” button. ">
            <a:extLst>
              <a:ext uri="{FF2B5EF4-FFF2-40B4-BE49-F238E27FC236}">
                <a16:creationId xmlns:a16="http://schemas.microsoft.com/office/drawing/2014/main" id="{0DD30F9E-46BA-141C-AE14-6B2D229724B3}"/>
              </a:ext>
            </a:extLst>
          </p:cNvPr>
          <p:cNvPicPr>
            <a:picLocks noChangeAspect="1"/>
          </p:cNvPicPr>
          <p:nvPr/>
        </p:nvPicPr>
        <p:blipFill>
          <a:blip r:embed="rId3"/>
          <a:stretch>
            <a:fillRect/>
          </a:stretch>
        </p:blipFill>
        <p:spPr>
          <a:xfrm>
            <a:off x="5504357" y="1600512"/>
            <a:ext cx="5730303" cy="4818714"/>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291</a:t>
            </a:fld>
            <a:endParaRPr lang="en-US"/>
          </a:p>
        </p:txBody>
      </p:sp>
    </p:spTree>
    <p:extLst>
      <p:ext uri="{BB962C8B-B14F-4D97-AF65-F5344CB8AC3E}">
        <p14:creationId xmlns:p14="http://schemas.microsoft.com/office/powerpoint/2010/main" val="1189408062"/>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80843" y="314907"/>
            <a:ext cx="10674563"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Homeless Determination Correction Dependency Status</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89D20F23-A487-24A8-0260-AF5C7CDB59B1}"/>
              </a:ext>
            </a:extLst>
          </p:cNvPr>
          <p:cNvSpPr txBox="1"/>
          <p:nvPr/>
        </p:nvSpPr>
        <p:spPr>
          <a:xfrm>
            <a:off x="555924" y="2094997"/>
            <a:ext cx="4513249" cy="21184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Based on the updated answers provided by the student, they are considered an independent student. The student selects "Continue" and enters the "Student Demographics" section.</a:t>
            </a:r>
            <a:endParaRPr lang="en-US">
              <a:latin typeface="Arial" panose="020B0604020202020204" pitchFamily="34" charset="0"/>
              <a:cs typeface="Arial" panose="020B0604020202020204" pitchFamily="34" charset="0"/>
            </a:endParaRPr>
          </a:p>
        </p:txBody>
      </p:sp>
      <p:pic>
        <p:nvPicPr>
          <p:cNvPr id="3" name="Picture 2" descr="Screenshot that informs the student that, based on their answers in the previous section, they are determined to be an independent student. Below that, the student is informed they will not need to provide information about their parents to complete their FAFSA form. ">
            <a:extLst>
              <a:ext uri="{FF2B5EF4-FFF2-40B4-BE49-F238E27FC236}">
                <a16:creationId xmlns:a16="http://schemas.microsoft.com/office/drawing/2014/main" id="{70000AAF-BD14-575C-F039-8C0E82EA6182}"/>
              </a:ext>
            </a:extLst>
          </p:cNvPr>
          <p:cNvPicPr>
            <a:picLocks noChangeAspect="1"/>
          </p:cNvPicPr>
          <p:nvPr/>
        </p:nvPicPr>
        <p:blipFill>
          <a:blip r:embed="rId3"/>
          <a:stretch>
            <a:fillRect/>
          </a:stretch>
        </p:blipFill>
        <p:spPr>
          <a:xfrm>
            <a:off x="5176603" y="2098935"/>
            <a:ext cx="6548204" cy="282252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292</a:t>
            </a:fld>
            <a:endParaRPr lang="en-US"/>
          </a:p>
        </p:txBody>
      </p:sp>
    </p:spTree>
    <p:extLst>
      <p:ext uri="{BB962C8B-B14F-4D97-AF65-F5344CB8AC3E}">
        <p14:creationId xmlns:p14="http://schemas.microsoft.com/office/powerpoint/2010/main" val="116708532"/>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154185"/>
            <a:ext cx="9261982"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Homeless Determination Correction Demographic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696919F7-2932-AC38-7570-E670EF5A2944}"/>
              </a:ext>
            </a:extLst>
          </p:cNvPr>
          <p:cNvSpPr txBox="1"/>
          <p:nvPr/>
        </p:nvSpPr>
        <p:spPr>
          <a:xfrm>
            <a:off x="681798" y="1728549"/>
            <a:ext cx="4499802" cy="25339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ea typeface="Calibri"/>
                <a:cs typeface="Arial" panose="020B0604020202020204" pitchFamily="34" charset="0"/>
              </a:rPr>
              <a:t>The student is asked about their gender identity. They maintain their response of </a:t>
            </a:r>
            <a:r>
              <a:rPr lang="en-US" sz="1800" b="0" i="0" u="none" strike="noStrike">
                <a:solidFill>
                  <a:srgbClr val="191918"/>
                </a:solidFill>
                <a:effectLst/>
                <a:latin typeface="Arial" panose="020B0604020202020204" pitchFamily="34" charset="0"/>
              </a:rPr>
              <a:t>"</a:t>
            </a:r>
            <a:r>
              <a:rPr lang="en-US">
                <a:latin typeface="Arial" panose="020B0604020202020204" pitchFamily="34" charset="0"/>
                <a:ea typeface="Calibri"/>
                <a:cs typeface="Arial" panose="020B0604020202020204" pitchFamily="34" charset="0"/>
              </a:rPr>
              <a:t>Female." Since the student has finished their correction, they select </a:t>
            </a:r>
            <a:r>
              <a:rPr lang="en-US" sz="1800" b="0" i="0" u="none" strike="noStrike">
                <a:solidFill>
                  <a:srgbClr val="191918"/>
                </a:solidFill>
                <a:effectLst/>
                <a:latin typeface="Arial" panose="020B0604020202020204" pitchFamily="34" charset="0"/>
              </a:rPr>
              <a:t>"</a:t>
            </a:r>
            <a:r>
              <a:rPr lang="en-US">
                <a:latin typeface="Arial" panose="020B0604020202020204" pitchFamily="34" charset="0"/>
                <a:ea typeface="Calibri"/>
                <a:cs typeface="Arial" panose="020B0604020202020204" pitchFamily="34" charset="0"/>
              </a:rPr>
              <a:t>Skip to end of form" to proceed with submitting their correction.</a:t>
            </a:r>
            <a:endParaRPr lang="en-US">
              <a:latin typeface="Arial" panose="020B0604020202020204" pitchFamily="34" charset="0"/>
              <a:cs typeface="Arial" panose="020B0604020202020204" pitchFamily="34" charset="0"/>
            </a:endParaRPr>
          </a:p>
        </p:txBody>
      </p:sp>
      <p:pic>
        <p:nvPicPr>
          <p:cNvPr id="7" name="Picture 6" descr="Screenshot continuation of the “Personal Circumstances” section. The student is asked to select their gender from “Male,” “Female,” “Nonbinary,” and “Prefer not to answer.” They are reminded that the questions on this page are used for research purposes only and will not affect their federal student aid eligibility. ">
            <a:extLst>
              <a:ext uri="{FF2B5EF4-FFF2-40B4-BE49-F238E27FC236}">
                <a16:creationId xmlns:a16="http://schemas.microsoft.com/office/drawing/2014/main" id="{A48B05A9-C142-A3E4-4995-C3C9033581BE}"/>
              </a:ext>
            </a:extLst>
          </p:cNvPr>
          <p:cNvPicPr>
            <a:picLocks noChangeAspect="1"/>
          </p:cNvPicPr>
          <p:nvPr/>
        </p:nvPicPr>
        <p:blipFill>
          <a:blip r:embed="rId3"/>
          <a:stretch>
            <a:fillRect/>
          </a:stretch>
        </p:blipFill>
        <p:spPr>
          <a:xfrm>
            <a:off x="5624277" y="1710854"/>
            <a:ext cx="5825890" cy="456518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293</a:t>
            </a:fld>
            <a:endParaRPr lang="en-US"/>
          </a:p>
        </p:txBody>
      </p:sp>
    </p:spTree>
    <p:extLst>
      <p:ext uri="{BB962C8B-B14F-4D97-AF65-F5344CB8AC3E}">
        <p14:creationId xmlns:p14="http://schemas.microsoft.com/office/powerpoint/2010/main" val="3436058556"/>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67974"/>
            <a:ext cx="1114521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Homeless Determination Correction Review Changes Page</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58EE76FC-9E2E-9900-5D34-28D9EB9CFA5E}"/>
              </a:ext>
            </a:extLst>
          </p:cNvPr>
          <p:cNvSpPr txBox="1"/>
          <p:nvPr/>
        </p:nvSpPr>
        <p:spPr>
          <a:xfrm>
            <a:off x="681797" y="1739612"/>
            <a:ext cx="5287891" cy="4611455"/>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review page displays the responses that the student has updated in their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The student</a:t>
            </a:r>
            <a:r>
              <a:rPr lang="en-US">
                <a:latin typeface="Arial" panose="020B0604020202020204" pitchFamily="34" charset="0"/>
                <a:ea typeface="Calibri"/>
                <a:cs typeface="Arial" panose="020B0604020202020204" pitchFamily="34" charset="0"/>
              </a:rPr>
              <a:t> can view all their updated answers and previous answers by selecting "Expand All" or by expanding each section individually. To edit a response, the student can select the "Edit" button beside each question and will be taken to the corresponding page. If the student needs to make additional updates, they can select "Make More Changes." The student is ready to submit their correction and selects "Continue."</a:t>
            </a:r>
            <a:endParaRPr lang="en-US">
              <a:latin typeface="Arial" panose="020B0604020202020204" pitchFamily="34" charset="0"/>
              <a:cs typeface="Arial" panose="020B0604020202020204" pitchFamily="34" charset="0"/>
            </a:endParaRPr>
          </a:p>
        </p:txBody>
      </p:sp>
      <p:pic>
        <p:nvPicPr>
          <p:cNvPr id="3" name="Picture 2" descr="Screenshot of the Review Changes page. Each of the FAFSA form sections that the student has updated are listed, which the student can expand and collapse to review and verify the information they’ve provided. Buttons at the bottom of the page allow the student to “Make More Changes” or “Continue.”">
            <a:extLst>
              <a:ext uri="{FF2B5EF4-FFF2-40B4-BE49-F238E27FC236}">
                <a16:creationId xmlns:a16="http://schemas.microsoft.com/office/drawing/2014/main" id="{FFBFF993-7BD9-A393-714C-ED123165BE82}"/>
              </a:ext>
            </a:extLst>
          </p:cNvPr>
          <p:cNvPicPr>
            <a:picLocks noChangeAspect="1"/>
          </p:cNvPicPr>
          <p:nvPr/>
        </p:nvPicPr>
        <p:blipFill>
          <a:blip r:embed="rId3"/>
          <a:stretch>
            <a:fillRect/>
          </a:stretch>
        </p:blipFill>
        <p:spPr>
          <a:xfrm>
            <a:off x="6434394" y="1712148"/>
            <a:ext cx="4732473" cy="4694297"/>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294</a:t>
            </a:fld>
            <a:endParaRPr lang="en-US"/>
          </a:p>
        </p:txBody>
      </p:sp>
    </p:spTree>
    <p:extLst>
      <p:ext uri="{BB962C8B-B14F-4D97-AF65-F5344CB8AC3E}">
        <p14:creationId xmlns:p14="http://schemas.microsoft.com/office/powerpoint/2010/main" val="3778328317"/>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4904" y="54043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Homeless Determination Correction Signature</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41A117EB-624F-8C96-92AA-78CE7DA1AC63}"/>
              </a:ext>
            </a:extLst>
          </p:cNvPr>
          <p:cNvSpPr txBox="1"/>
          <p:nvPr/>
        </p:nvSpPr>
        <p:spPr>
          <a:xfrm>
            <a:off x="648207" y="1718685"/>
            <a:ext cx="10968059" cy="8720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panose="020B0604020202020204" pitchFamily="34" charset="0"/>
                <a:cs typeface="Arial" panose="020B0604020202020204" pitchFamily="34" charset="0"/>
              </a:rPr>
              <a:t>After confirming their changes, </a:t>
            </a:r>
            <a:r>
              <a:rPr lang="en-US">
                <a:latin typeface="Arial" panose="020B0604020202020204" pitchFamily="34" charset="0"/>
                <a:ea typeface="Calibri"/>
                <a:cs typeface="Arial" panose="020B0604020202020204" pitchFamily="34" charset="0"/>
              </a:rPr>
              <a:t>the student reviews, signs, and submits the terms and conditions of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a:t>
            </a:r>
            <a:endParaRPr lang="en-US">
              <a:latin typeface="Arial" panose="020B0604020202020204" pitchFamily="34" charset="0"/>
              <a:cs typeface="Arial" panose="020B0604020202020204" pitchFamily="34" charset="0"/>
            </a:endParaRPr>
          </a:p>
        </p:txBody>
      </p:sp>
      <p:pic>
        <p:nvPicPr>
          <p:cNvPr id="3" name="Picture 2" descr="Screenshot of the signature page. The student is instructed to review the terms and conditions they will be agreeing to by signing the FAFSA form.">
            <a:extLst>
              <a:ext uri="{FF2B5EF4-FFF2-40B4-BE49-F238E27FC236}">
                <a16:creationId xmlns:a16="http://schemas.microsoft.com/office/drawing/2014/main" id="{FA537BDF-F473-9828-8255-F62D484022DA}"/>
              </a:ext>
            </a:extLst>
          </p:cNvPr>
          <p:cNvPicPr>
            <a:picLocks noChangeAspect="1"/>
          </p:cNvPicPr>
          <p:nvPr/>
        </p:nvPicPr>
        <p:blipFill>
          <a:blip r:embed="rId3"/>
          <a:stretch>
            <a:fillRect/>
          </a:stretch>
        </p:blipFill>
        <p:spPr>
          <a:xfrm>
            <a:off x="831379" y="2590800"/>
            <a:ext cx="4649612" cy="4094104"/>
          </a:xfrm>
          <a:prstGeom prst="rect">
            <a:avLst/>
          </a:prstGeom>
          <a:ln>
            <a:solidFill>
              <a:schemeClr val="tx1"/>
            </a:solidFill>
          </a:ln>
        </p:spPr>
      </p:pic>
      <p:pic>
        <p:nvPicPr>
          <p:cNvPr id="4" name="Picture 3" descr="Screenshot continuation of the signature page, which lists the remaining terms and conditions that the student agrees to by signing the FAFSA form. A checkbox indicates the student agrees to the terms, and there is a button below that for the student to “Sign and Submit” the form.">
            <a:extLst>
              <a:ext uri="{FF2B5EF4-FFF2-40B4-BE49-F238E27FC236}">
                <a16:creationId xmlns:a16="http://schemas.microsoft.com/office/drawing/2014/main" id="{073EB0E7-F016-C32D-A812-7F5CB9616EB7}"/>
              </a:ext>
            </a:extLst>
          </p:cNvPr>
          <p:cNvPicPr>
            <a:picLocks noChangeAspect="1"/>
          </p:cNvPicPr>
          <p:nvPr/>
        </p:nvPicPr>
        <p:blipFill>
          <a:blip r:embed="rId4"/>
          <a:stretch>
            <a:fillRect/>
          </a:stretch>
        </p:blipFill>
        <p:spPr>
          <a:xfrm>
            <a:off x="5768975" y="2596269"/>
            <a:ext cx="5113162" cy="410198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295</a:t>
            </a:fld>
            <a:endParaRPr lang="en-US"/>
          </a:p>
        </p:txBody>
      </p:sp>
    </p:spTree>
    <p:extLst>
      <p:ext uri="{BB962C8B-B14F-4D97-AF65-F5344CB8AC3E}">
        <p14:creationId xmlns:p14="http://schemas.microsoft.com/office/powerpoint/2010/main" val="2829125632"/>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6E86B6-4A47-48ED-1079-CFC385BF445F}"/>
              </a:ext>
            </a:extLst>
          </p:cNvPr>
          <p:cNvSpPr>
            <a:spLocks noGrp="1"/>
          </p:cNvSpPr>
          <p:nvPr>
            <p:ph type="title"/>
          </p:nvPr>
        </p:nvSpPr>
        <p:spPr>
          <a:xfrm>
            <a:off x="745442" y="310239"/>
            <a:ext cx="10292671" cy="862412"/>
          </a:xfrm>
        </p:spPr>
        <p:txBody>
          <a:bodyPr/>
          <a:lstStyle/>
          <a:p>
            <a:r>
              <a:rPr lang="en-US" altLang="en-US" sz="3600" cap="none" spc="0" dirty="0">
                <a:latin typeface="Oswald"/>
              </a:rPr>
              <a:t>Homeless Determination Correction Confirmation</a:t>
            </a:r>
            <a:endParaRPr lang="en-US" sz="3600" dirty="0"/>
          </a:p>
        </p:txBody>
      </p:sp>
      <p:sp>
        <p:nvSpPr>
          <p:cNvPr id="2" name="TextBox 1">
            <a:extLst>
              <a:ext uri="{FF2B5EF4-FFF2-40B4-BE49-F238E27FC236}">
                <a16:creationId xmlns:a16="http://schemas.microsoft.com/office/drawing/2014/main" id="{E8A46E53-805D-56CD-5060-57EB7E5F511E}"/>
              </a:ext>
            </a:extLst>
          </p:cNvPr>
          <p:cNvSpPr txBox="1"/>
          <p:nvPr/>
        </p:nvSpPr>
        <p:spPr>
          <a:xfrm>
            <a:off x="682751" y="1714500"/>
            <a:ext cx="4858077" cy="21184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panose="020B0604020202020204" pitchFamily="34" charset="0"/>
                <a:cs typeface="Arial" panose="020B0604020202020204" pitchFamily="34" charset="0"/>
              </a:rPr>
              <a:t>After the student has submitted their correction, they are presented the confirmation page. This page displays information for the student about next steps, including tracking their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correction. </a:t>
            </a:r>
          </a:p>
        </p:txBody>
      </p:sp>
      <p:pic>
        <p:nvPicPr>
          <p:cNvPr id="8" name="Picture 7" descr="Screenshot of the correction confirmation page, informing the student that the changes to their FAFSA form have been submitted. On this page, the student is provided with their completion date, their date release number, and an estimation of their Student Aid Index. Below that, the student is informed that they may be eligible for a Federal Pell Grant. The page also informs the student of next steps. This includes checking for an email confirmation and a notification that their FAFSA form has been processed and sent to the schools they listed. The student is also reminded that schools may contact them for additional information and will contact the student with a financial aid offer. Below that, the student has the option to select “View Status” to track and manage their FAFSA form. ">
            <a:extLst>
              <a:ext uri="{FF2B5EF4-FFF2-40B4-BE49-F238E27FC236}">
                <a16:creationId xmlns:a16="http://schemas.microsoft.com/office/drawing/2014/main" id="{0A643A43-D69B-96BE-2041-710DED88280C}"/>
              </a:ext>
            </a:extLst>
          </p:cNvPr>
          <p:cNvPicPr>
            <a:picLocks noChangeAspect="1"/>
          </p:cNvPicPr>
          <p:nvPr/>
        </p:nvPicPr>
        <p:blipFill>
          <a:blip r:embed="rId3"/>
          <a:stretch>
            <a:fillRect/>
          </a:stretch>
        </p:blipFill>
        <p:spPr>
          <a:xfrm>
            <a:off x="5548542" y="1345259"/>
            <a:ext cx="5008399" cy="5352816"/>
          </a:xfrm>
          <a:prstGeom prst="rect">
            <a:avLst/>
          </a:prstGeom>
          <a:ln>
            <a:solidFill>
              <a:schemeClr val="tx1"/>
            </a:solidFill>
          </a:ln>
        </p:spPr>
      </p:pic>
      <p:sp>
        <p:nvSpPr>
          <p:cNvPr id="3" name="Slide Number Placeholder 2">
            <a:extLst>
              <a:ext uri="{FF2B5EF4-FFF2-40B4-BE49-F238E27FC236}">
                <a16:creationId xmlns:a16="http://schemas.microsoft.com/office/drawing/2014/main" id="{313DF9CF-F54F-C3C1-ECCC-EE6F4A762356}"/>
              </a:ext>
            </a:extLst>
          </p:cNvPr>
          <p:cNvSpPr>
            <a:spLocks noGrp="1"/>
          </p:cNvSpPr>
          <p:nvPr>
            <p:ph type="sldNum" sz="quarter" idx="4"/>
          </p:nvPr>
        </p:nvSpPr>
        <p:spPr/>
        <p:txBody>
          <a:bodyPr/>
          <a:lstStyle/>
          <a:p>
            <a:fld id="{234755BD-B4AC-9044-BCE4-27904766F8BB}" type="slidenum">
              <a:rPr lang="en-US" smtClean="0"/>
              <a:pPr/>
              <a:t>296</a:t>
            </a:fld>
            <a:endParaRPr lang="en-US"/>
          </a:p>
        </p:txBody>
      </p:sp>
    </p:spTree>
    <p:extLst>
      <p:ext uri="{BB962C8B-B14F-4D97-AF65-F5344CB8AC3E}">
        <p14:creationId xmlns:p14="http://schemas.microsoft.com/office/powerpoint/2010/main" val="2157020831"/>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89130-F705-40B4-AB4D-98B89FC71FE4}"/>
              </a:ext>
            </a:extLst>
          </p:cNvPr>
          <p:cNvSpPr>
            <a:spLocks noGrp="1"/>
          </p:cNvSpPr>
          <p:nvPr>
            <p:ph type="title"/>
          </p:nvPr>
        </p:nvSpPr>
        <p:spPr>
          <a:xfrm>
            <a:off x="912569" y="2037653"/>
            <a:ext cx="11624871" cy="2057397"/>
          </a:xfrm>
        </p:spPr>
        <p:txBody>
          <a:bodyPr/>
          <a:lstStyle/>
          <a:p>
            <a:r>
              <a:rPr lang="en-US" sz="4800" cap="none" dirty="0">
                <a:latin typeface="Oswald"/>
                <a:ea typeface="Noto Serif"/>
                <a:cs typeface="Noto Serif"/>
              </a:rPr>
              <a:t>Student Manages FAFSA</a:t>
            </a:r>
            <a:r>
              <a:rPr lang="en-US" sz="4800" cap="none" baseline="30000" dirty="0">
                <a:latin typeface="Oswald"/>
                <a:ea typeface="Noto Serif"/>
                <a:cs typeface="Noto Serif"/>
              </a:rPr>
              <a:t>®</a:t>
            </a:r>
            <a:r>
              <a:rPr lang="en-US" sz="4800" cap="none" dirty="0">
                <a:latin typeface="Oswald"/>
                <a:ea typeface="Noto Serif"/>
                <a:cs typeface="Noto Serif"/>
              </a:rPr>
              <a:t> Contributors</a:t>
            </a:r>
          </a:p>
        </p:txBody>
      </p:sp>
      <p:sp>
        <p:nvSpPr>
          <p:cNvPr id="3" name="Slide Number Placeholder 2">
            <a:extLst>
              <a:ext uri="{FF2B5EF4-FFF2-40B4-BE49-F238E27FC236}">
                <a16:creationId xmlns:a16="http://schemas.microsoft.com/office/drawing/2014/main" id="{42E162C4-BB1D-6C4B-9CAC-9D1307DF34CE}"/>
              </a:ext>
              <a:ext uri="{C183D7F6-B498-43B3-948B-1728B52AA6E4}">
                <adec:decorative xmlns:adec="http://schemas.microsoft.com/office/drawing/2017/decorative" val="1"/>
              </a:ext>
            </a:extLst>
          </p:cNvPr>
          <p:cNvSpPr>
            <a:spLocks noGrp="1"/>
          </p:cNvSpPr>
          <p:nvPr>
            <p:ph type="sldNum" sz="quarter" idx="4"/>
          </p:nvPr>
        </p:nvSpPr>
        <p:spPr>
          <a:xfrm>
            <a:off x="11582401" y="6301232"/>
            <a:ext cx="444890" cy="29835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297</a:t>
            </a:fld>
            <a:endParaRPr kumimoji="0" lang="en-US"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5414475"/>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 Log In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19E5636-1365-C473-AD26-5BACC65DA984}"/>
              </a:ext>
            </a:extLst>
          </p:cNvPr>
          <p:cNvSpPr txBox="1"/>
          <p:nvPr/>
        </p:nvSpPr>
        <p:spPr>
          <a:xfrm>
            <a:off x="659941" y="1732942"/>
            <a:ext cx="4378779" cy="1703030"/>
          </a:xfrm>
          <a:prstGeom prst="rect">
            <a:avLst/>
          </a:prstGeom>
          <a:noFill/>
        </p:spPr>
        <p:txBody>
          <a:bodyPr wrap="square" rtlCol="0">
            <a:spAutoFit/>
          </a:bodyPr>
          <a:lstStyle/>
          <a:p>
            <a:pPr algn="l">
              <a:lnSpc>
                <a:spcPct val="150000"/>
              </a:lnSpc>
            </a:pPr>
            <a:r>
              <a:rPr lang="en-US" b="0" i="0">
                <a:effectLst/>
                <a:latin typeface="Arial" panose="020B0604020202020204" pitchFamily="34" charset="0"/>
                <a:cs typeface="Arial" panose="020B0604020202020204" pitchFamily="34" charset="0"/>
              </a:rPr>
              <a:t>To access </a:t>
            </a:r>
            <a:r>
              <a:rPr lang="en-US">
                <a:latin typeface="Arial" panose="020B0604020202020204" pitchFamily="34" charset="0"/>
                <a:cs typeface="Arial" panose="020B0604020202020204" pitchFamily="34" charset="0"/>
              </a:rPr>
              <a:t>an existing</a:t>
            </a:r>
            <a:r>
              <a:rPr lang="en-US" b="0" i="0">
                <a:effectLst/>
                <a:latin typeface="Arial" panose="020B0604020202020204" pitchFamily="34" charset="0"/>
                <a:cs typeface="Arial" panose="020B0604020202020204" pitchFamily="34" charset="0"/>
              </a:rPr>
              <a:t> FAFSA</a:t>
            </a:r>
            <a:r>
              <a:rPr lang="en-US" b="0" i="0" baseline="30000">
                <a:effectLst/>
                <a:latin typeface="Arial" panose="020B0604020202020204" pitchFamily="34" charset="0"/>
                <a:cs typeface="Arial" panose="020B0604020202020204" pitchFamily="34" charset="0"/>
              </a:rPr>
              <a:t>®</a:t>
            </a:r>
            <a:r>
              <a:rPr lang="en-US" b="0" i="0">
                <a:effectLst/>
                <a:latin typeface="Arial" panose="020B0604020202020204" pitchFamily="34" charset="0"/>
                <a:cs typeface="Arial" panose="020B0604020202020204" pitchFamily="34" charset="0"/>
              </a:rPr>
              <a:t> form, the student is required to have an FSA ID (StudentAid.gov account username and password). </a:t>
            </a:r>
            <a:endParaRPr lang="en-US">
              <a:latin typeface="Arial" panose="020B0604020202020204" pitchFamily="34" charset="0"/>
              <a:cs typeface="Arial" panose="020B0604020202020204" pitchFamily="34" charset="0"/>
            </a:endParaRPr>
          </a:p>
        </p:txBody>
      </p:sp>
      <p:pic>
        <p:nvPicPr>
          <p:cNvPr id="6" name="Picture 5" descr="Screenshot of the Log In page. To access an existing FAFSA form, the student needs to log in to their StudentAid.gov account. Textboxes ask the student to enter their FSA ID username, email, or phone number and their password. There is a button to “Log In,” or the student can select one of four text hyperlinks: “Create an Account,” “Forgot My Username,” “Forgot My Password,” or “Help Me Log In to My Account.”">
            <a:extLst>
              <a:ext uri="{FF2B5EF4-FFF2-40B4-BE49-F238E27FC236}">
                <a16:creationId xmlns:a16="http://schemas.microsoft.com/office/drawing/2014/main" id="{51347FD1-D76A-9A91-2831-8D8625ED29CE}"/>
              </a:ext>
            </a:extLst>
          </p:cNvPr>
          <p:cNvPicPr>
            <a:picLocks noChangeAspect="1"/>
          </p:cNvPicPr>
          <p:nvPr/>
        </p:nvPicPr>
        <p:blipFill>
          <a:blip r:embed="rId3"/>
          <a:stretch>
            <a:fillRect/>
          </a:stretch>
        </p:blipFill>
        <p:spPr>
          <a:xfrm>
            <a:off x="5739198" y="1732942"/>
            <a:ext cx="5705091" cy="4445458"/>
          </a:xfrm>
          <a:prstGeom prst="rect">
            <a:avLst/>
          </a:prstGeom>
          <a:ln w="12700">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298</a:t>
            </a:fld>
            <a:endParaRPr lang="en-US"/>
          </a:p>
        </p:txBody>
      </p:sp>
    </p:spTree>
    <p:extLst>
      <p:ext uri="{BB962C8B-B14F-4D97-AF65-F5344CB8AC3E}">
        <p14:creationId xmlns:p14="http://schemas.microsoft.com/office/powerpoint/2010/main" val="3531161356"/>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3144" y="541227"/>
            <a:ext cx="11582400" cy="917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Manage FAFSA</a:t>
            </a:r>
            <a:r>
              <a:rPr lang="en-US" altLang="en-US" sz="3600" cap="none" spc="0" baseline="30000" dirty="0">
                <a:latin typeface="Oswald"/>
              </a:rPr>
              <a:t>®</a:t>
            </a:r>
            <a:r>
              <a:rPr lang="en-US" altLang="en-US" sz="3600" cap="none" spc="0" dirty="0">
                <a:latin typeface="Oswald"/>
              </a:rPr>
              <a:t> Contributors Dashboard</a:t>
            </a:r>
            <a:endParaRPr lang="en-US" altLang="en-US" sz="3600" b="1" i="0" u="none" strike="noStrike" kern="1200" cap="none" spc="0" normalizeH="0" baseline="0" noProof="0" dirty="0">
              <a:ln>
                <a:noFill/>
              </a:ln>
              <a:effectLst/>
              <a:uLnTx/>
              <a:uFillTx/>
              <a:latin typeface="Oswald"/>
            </a:endParaRPr>
          </a:p>
        </p:txBody>
      </p:sp>
      <p:sp>
        <p:nvSpPr>
          <p:cNvPr id="7" name="TextBox 6">
            <a:extLst>
              <a:ext uri="{FF2B5EF4-FFF2-40B4-BE49-F238E27FC236}">
                <a16:creationId xmlns:a16="http://schemas.microsoft.com/office/drawing/2014/main" id="{261499C9-8515-7FA6-14D3-98341A124078}"/>
              </a:ext>
            </a:extLst>
          </p:cNvPr>
          <p:cNvSpPr txBox="1"/>
          <p:nvPr/>
        </p:nvSpPr>
        <p:spPr>
          <a:xfrm>
            <a:off x="693547" y="1734296"/>
            <a:ext cx="4488053" cy="3365024"/>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On the account Dashboard, the student can see their most recent 2025–26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activity under the "My Activity" section. In this scenario, the student has a processed 2025–26 FAFSA form. To see further information about this application, the student selects the application and is taken to the "Details" page.</a:t>
            </a:r>
          </a:p>
        </p:txBody>
      </p:sp>
      <p:pic>
        <p:nvPicPr>
          <p:cNvPr id="2" name="Picture 1" descr="Screenshot of the account Dashboard. The student's current federal loans and grants are listed under the My Aid header. Below that, under the My Activity header, the student's current FAFSA form is listed along with the processing status of the form. A hyperlink allows the student to &quot;View All Activity.&quot;">
            <a:extLst>
              <a:ext uri="{FF2B5EF4-FFF2-40B4-BE49-F238E27FC236}">
                <a16:creationId xmlns:a16="http://schemas.microsoft.com/office/drawing/2014/main" id="{95AF620E-8E57-21BD-9A9A-368EC6492810}"/>
              </a:ext>
            </a:extLst>
          </p:cNvPr>
          <p:cNvPicPr>
            <a:picLocks noChangeAspect="1"/>
          </p:cNvPicPr>
          <p:nvPr/>
        </p:nvPicPr>
        <p:blipFill>
          <a:blip r:embed="rId3"/>
          <a:stretch>
            <a:fillRect/>
          </a:stretch>
        </p:blipFill>
        <p:spPr>
          <a:xfrm>
            <a:off x="5474921" y="1730963"/>
            <a:ext cx="5974084" cy="4355630"/>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299</a:t>
            </a:fld>
            <a:endParaRPr lang="en-US"/>
          </a:p>
        </p:txBody>
      </p:sp>
    </p:spTree>
    <p:extLst>
      <p:ext uri="{BB962C8B-B14F-4D97-AF65-F5344CB8AC3E}">
        <p14:creationId xmlns:p14="http://schemas.microsoft.com/office/powerpoint/2010/main" val="935189278"/>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064" y="54740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 Details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80F90508-AE01-E6B9-DEA3-662841EEEC18}"/>
              </a:ext>
            </a:extLst>
          </p:cNvPr>
          <p:cNvSpPr txBox="1"/>
          <p:nvPr/>
        </p:nvSpPr>
        <p:spPr>
          <a:xfrm>
            <a:off x="704848" y="1729996"/>
            <a:ext cx="4632696" cy="4611519"/>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On the "Details" page, the student sees information related to their processed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such as when it was started and processed, their FAFSA Submission Summary, and additional resources. If a required contributor was invited to the student’s form, the student can select "Edit Contributor Information" within the "Actions" menu. This option allows the student to resend the invitation if they provided the wrong information for their contributor.</a:t>
            </a:r>
          </a:p>
        </p:txBody>
      </p:sp>
      <p:pic>
        <p:nvPicPr>
          <p:cNvPr id="3" name="Picture 2" descr="Screenshot of the “FAFSA Details” page. The student’s FAFSA information is displayed, including their name, submission number, and submission type. A status tracker details the date the FAFSA form was started, the date it was submitted, and the date it was processed, and below that, a button allows the student to view their FAFSA Submission Summary. An “Actions” button at the top of the page gives the student the option to “Add or Remove Schools,” “Edit Contributor Information,” “Make Corrections,” and “View FAFSA Submission Summary.”">
            <a:extLst>
              <a:ext uri="{FF2B5EF4-FFF2-40B4-BE49-F238E27FC236}">
                <a16:creationId xmlns:a16="http://schemas.microsoft.com/office/drawing/2014/main" id="{F0D88337-BC78-27CD-B6A6-39E7015A26BE}"/>
              </a:ext>
            </a:extLst>
          </p:cNvPr>
          <p:cNvPicPr>
            <a:picLocks noChangeAspect="1"/>
          </p:cNvPicPr>
          <p:nvPr/>
        </p:nvPicPr>
        <p:blipFill>
          <a:blip r:embed="rId3"/>
          <a:stretch>
            <a:fillRect/>
          </a:stretch>
        </p:blipFill>
        <p:spPr>
          <a:xfrm>
            <a:off x="5533013" y="1712148"/>
            <a:ext cx="5763826" cy="482600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300</a:t>
            </a:fld>
            <a:endParaRPr lang="en-US"/>
          </a:p>
        </p:txBody>
      </p:sp>
    </p:spTree>
    <p:extLst>
      <p:ext uri="{BB962C8B-B14F-4D97-AF65-F5344CB8AC3E}">
        <p14:creationId xmlns:p14="http://schemas.microsoft.com/office/powerpoint/2010/main" val="199605165"/>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064" y="54740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 Details (Continued)</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80F90508-AE01-E6B9-DEA3-662841EEEC18}"/>
              </a:ext>
            </a:extLst>
          </p:cNvPr>
          <p:cNvSpPr txBox="1"/>
          <p:nvPr/>
        </p:nvSpPr>
        <p:spPr>
          <a:xfrm>
            <a:off x="704848" y="1729996"/>
            <a:ext cx="3186668" cy="4196020"/>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Farther down the "Details" page, the student sees their invited contributor(s), selected school(s), and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submission history. In this scenario, the student selects "Edit Contributor Information" within the "Actions" menu to resend an invitation to their spouse.</a:t>
            </a:r>
          </a:p>
        </p:txBody>
      </p:sp>
      <p:pic>
        <p:nvPicPr>
          <p:cNvPr id="3" name="Picture 2" descr="Screenshot continuation of the “FAFSA Details” page. Next steps are displayed for the student to review. Below that, information about the contributor that the student invited to their form is display, including the contributor's name, role, the date they were added to the FAFSA form, and the status of their sections of the FAFSA form.">
            <a:extLst>
              <a:ext uri="{FF2B5EF4-FFF2-40B4-BE49-F238E27FC236}">
                <a16:creationId xmlns:a16="http://schemas.microsoft.com/office/drawing/2014/main" id="{BFE56A77-7A23-0600-FFEF-E37129DEB51B}"/>
              </a:ext>
            </a:extLst>
          </p:cNvPr>
          <p:cNvPicPr>
            <a:picLocks noChangeAspect="1"/>
          </p:cNvPicPr>
          <p:nvPr/>
        </p:nvPicPr>
        <p:blipFill>
          <a:blip r:embed="rId3"/>
          <a:stretch>
            <a:fillRect/>
          </a:stretch>
        </p:blipFill>
        <p:spPr>
          <a:xfrm>
            <a:off x="3885142" y="1559455"/>
            <a:ext cx="3702051" cy="2712510"/>
          </a:xfrm>
          <a:prstGeom prst="rect">
            <a:avLst/>
          </a:prstGeom>
          <a:ln>
            <a:solidFill>
              <a:schemeClr val="tx1"/>
            </a:solidFill>
          </a:ln>
        </p:spPr>
      </p:pic>
      <p:pic>
        <p:nvPicPr>
          <p:cNvPr id="4" name="Picture 3" descr="Screenshot continuation of the “FAFSA Details” page. The schools that the student selected on their FAFSA form are listed. Below that, the FAFSA submission history provides information, including date submitted, name of submitter, submission type, submission number, and actions included about the student’s most recent FAFSA form.">
            <a:extLst>
              <a:ext uri="{FF2B5EF4-FFF2-40B4-BE49-F238E27FC236}">
                <a16:creationId xmlns:a16="http://schemas.microsoft.com/office/drawing/2014/main" id="{D191A322-8337-61DE-FD0C-E7F0CC72A28A}"/>
              </a:ext>
            </a:extLst>
          </p:cNvPr>
          <p:cNvPicPr>
            <a:picLocks noChangeAspect="1"/>
          </p:cNvPicPr>
          <p:nvPr/>
        </p:nvPicPr>
        <p:blipFill>
          <a:blip r:embed="rId4"/>
          <a:stretch>
            <a:fillRect/>
          </a:stretch>
        </p:blipFill>
        <p:spPr>
          <a:xfrm>
            <a:off x="7736417" y="1556809"/>
            <a:ext cx="4212167" cy="4633384"/>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301</a:t>
            </a:fld>
            <a:endParaRPr lang="en-US"/>
          </a:p>
        </p:txBody>
      </p:sp>
    </p:spTree>
    <p:extLst>
      <p:ext uri="{BB962C8B-B14F-4D97-AF65-F5344CB8AC3E}">
        <p14:creationId xmlns:p14="http://schemas.microsoft.com/office/powerpoint/2010/main" val="2681963869"/>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a:t>
            </a:r>
            <a:r>
              <a:rPr lang="en-US" altLang="en-US" sz="3600" b="1" i="0" u="none" strike="noStrike" kern="1200" cap="none" spc="0" normalizeH="0" baseline="0" noProof="0">
                <a:ln>
                  <a:noFill/>
                </a:ln>
                <a:effectLst/>
                <a:uLnTx/>
                <a:uFillTx/>
                <a:latin typeface="Oswald"/>
              </a:rPr>
              <a:t> Onboarding</a:t>
            </a:r>
          </a:p>
        </p:txBody>
      </p:sp>
      <p:sp>
        <p:nvSpPr>
          <p:cNvPr id="6" name="TextBox 5">
            <a:extLst>
              <a:ext uri="{FF2B5EF4-FFF2-40B4-BE49-F238E27FC236}">
                <a16:creationId xmlns:a16="http://schemas.microsoft.com/office/drawing/2014/main" id="{CB7D7B4C-BFA8-60FD-1ACF-F9B0249FE09D}"/>
              </a:ext>
            </a:extLst>
          </p:cNvPr>
          <p:cNvSpPr txBox="1"/>
          <p:nvPr/>
        </p:nvSpPr>
        <p:spPr>
          <a:xfrm>
            <a:off x="669676" y="1734560"/>
            <a:ext cx="4483347" cy="4196020"/>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When the student starts a </a:t>
            </a:r>
            <a:r>
              <a:rPr lang="en-US">
                <a:latin typeface="Arial" panose="020B0604020202020204" pitchFamily="34" charset="0"/>
                <a:ea typeface="Calibri"/>
                <a:cs typeface="Arial" panose="020B0604020202020204" pitchFamily="34" charset="0"/>
              </a:rPr>
              <a:t>2025–26</a:t>
            </a:r>
            <a:r>
              <a:rPr lang="en-US">
                <a:latin typeface="Arial" panose="020B0604020202020204" pitchFamily="34" charset="0"/>
                <a:cs typeface="Arial" panose="020B0604020202020204" pitchFamily="34" charset="0"/>
              </a:rPr>
              <a:t>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correction, they are taken through the FAFSA correction onboarding process. A correction should only be submitted if critical information was missing, incorrect information was provided, the student needs to update their selected school(s), and/or a correction was requested by a financial aid administrator.</a:t>
            </a:r>
          </a:p>
        </p:txBody>
      </p:sp>
      <p:pic>
        <p:nvPicPr>
          <p:cNvPr id="2" name="Picture 1" descr="Screenshot of the “Correct Your FAFSA Form” onboarding page. The student is informed that they should only update fields that are incorrect, that their eligibility for federal student aid and/or estimated aid amounts may change based on corrections made, and that schools may reach out for more information about corrections submitted. The student can select “Edit Contributor Information” to continue.">
            <a:extLst>
              <a:ext uri="{FF2B5EF4-FFF2-40B4-BE49-F238E27FC236}">
                <a16:creationId xmlns:a16="http://schemas.microsoft.com/office/drawing/2014/main" id="{12F52AF6-4F30-050C-4421-2B4360B8C655}"/>
              </a:ext>
            </a:extLst>
          </p:cNvPr>
          <p:cNvPicPr>
            <a:picLocks noChangeAspect="1"/>
          </p:cNvPicPr>
          <p:nvPr/>
        </p:nvPicPr>
        <p:blipFill>
          <a:blip r:embed="rId3"/>
          <a:stretch>
            <a:fillRect/>
          </a:stretch>
        </p:blipFill>
        <p:spPr>
          <a:xfrm>
            <a:off x="5400559" y="1930439"/>
            <a:ext cx="5897834" cy="299712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302</a:t>
            </a:fld>
            <a:endParaRPr lang="en-US"/>
          </a:p>
        </p:txBody>
      </p:sp>
    </p:spTree>
    <p:extLst>
      <p:ext uri="{BB962C8B-B14F-4D97-AF65-F5344CB8AC3E}">
        <p14:creationId xmlns:p14="http://schemas.microsoft.com/office/powerpoint/2010/main" val="3808789766"/>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Manage FAFSA</a:t>
            </a:r>
            <a:r>
              <a:rPr lang="en-US" altLang="en-US" sz="3600" cap="none" spc="0" baseline="30000" dirty="0">
                <a:latin typeface="Oswald"/>
              </a:rPr>
              <a:t>®</a:t>
            </a:r>
            <a:r>
              <a:rPr lang="en-US" altLang="en-US" sz="3600" cap="none" spc="0" dirty="0">
                <a:latin typeface="Oswald"/>
              </a:rPr>
              <a:t> Contributors Update Contributor</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9F37FE09-77B4-0A5D-AC97-B3B20F0B90EE}"/>
              </a:ext>
            </a:extLst>
          </p:cNvPr>
          <p:cNvSpPr txBox="1"/>
          <p:nvPr/>
        </p:nvSpPr>
        <p:spPr>
          <a:xfrm>
            <a:off x="674229" y="1521467"/>
            <a:ext cx="11135853" cy="1703030"/>
          </a:xfrm>
          <a:prstGeom prst="rect">
            <a:avLst/>
          </a:prstGeom>
          <a:noFill/>
        </p:spPr>
        <p:txBody>
          <a:bodyPr wrap="square" rtlCol="0">
            <a:spAutoFit/>
          </a:bodyPr>
          <a:lstStyle/>
          <a:p>
            <a:pPr>
              <a:lnSpc>
                <a:spcPct val="150000"/>
              </a:lnSpc>
            </a:pPr>
            <a:r>
              <a:rPr lang="en-US"/>
              <a:t>This page displays the invitation(s) that were sent on the processed form. When the student selects "Update Information" on their spouse’s invitation, a message displays informing the student that if they choose to update their spouse’s information, their spouse’s section will be reset on their FAFSA</a:t>
            </a:r>
            <a:r>
              <a:rPr lang="en-US" baseline="30000"/>
              <a:t>®</a:t>
            </a:r>
            <a:r>
              <a:rPr lang="en-US"/>
              <a:t> form and a new invitation will be sent. The student selects "Confirm."</a:t>
            </a:r>
          </a:p>
        </p:txBody>
      </p:sp>
      <p:pic>
        <p:nvPicPr>
          <p:cNvPr id="6" name="Picture 5" descr="Screenshot of the “Manage the Contributor” section. The student is reminded that their listed individual is a contributor they want to provide information on their FAFSA form. They are instructed to select the “Update Information” button to edit their contributor’s information, which will reset the contributor section and require the contributor to reenter their information. ">
            <a:extLst>
              <a:ext uri="{FF2B5EF4-FFF2-40B4-BE49-F238E27FC236}">
                <a16:creationId xmlns:a16="http://schemas.microsoft.com/office/drawing/2014/main" id="{471569C4-8128-AD9B-047A-588D681FADE0}"/>
              </a:ext>
            </a:extLst>
          </p:cNvPr>
          <p:cNvPicPr>
            <a:picLocks noChangeAspect="1"/>
          </p:cNvPicPr>
          <p:nvPr/>
        </p:nvPicPr>
        <p:blipFill>
          <a:blip r:embed="rId3"/>
          <a:stretch>
            <a:fillRect/>
          </a:stretch>
        </p:blipFill>
        <p:spPr>
          <a:xfrm>
            <a:off x="1202473" y="3369643"/>
            <a:ext cx="4657493" cy="3333983"/>
          </a:xfrm>
          <a:prstGeom prst="rect">
            <a:avLst/>
          </a:prstGeom>
          <a:ln>
            <a:solidFill>
              <a:schemeClr val="tx1"/>
            </a:solidFill>
          </a:ln>
        </p:spPr>
      </p:pic>
      <p:pic>
        <p:nvPicPr>
          <p:cNvPr id="7" name="Picture 6" descr="Screenshot continuation of the “Manage the Contributor” section. After the student selects “Update Information” for their contributor, a pop up tells the student that their contributor can update their own contact information by logging in and that the student should only edit the contributor information if they want to re-send the invite and delete the current contributor information. ">
            <a:extLst>
              <a:ext uri="{FF2B5EF4-FFF2-40B4-BE49-F238E27FC236}">
                <a16:creationId xmlns:a16="http://schemas.microsoft.com/office/drawing/2014/main" id="{3073A1A2-BCB1-C703-8439-72B924274165}"/>
              </a:ext>
            </a:extLst>
          </p:cNvPr>
          <p:cNvPicPr>
            <a:picLocks noChangeAspect="1"/>
          </p:cNvPicPr>
          <p:nvPr/>
        </p:nvPicPr>
        <p:blipFill>
          <a:blip r:embed="rId4"/>
          <a:stretch>
            <a:fillRect/>
          </a:stretch>
        </p:blipFill>
        <p:spPr>
          <a:xfrm>
            <a:off x="6242127" y="3374172"/>
            <a:ext cx="4521356" cy="3324923"/>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303</a:t>
            </a:fld>
            <a:endParaRPr lang="en-US"/>
          </a:p>
        </p:txBody>
      </p:sp>
    </p:spTree>
    <p:extLst>
      <p:ext uri="{BB962C8B-B14F-4D97-AF65-F5344CB8AC3E}">
        <p14:creationId xmlns:p14="http://schemas.microsoft.com/office/powerpoint/2010/main" val="2938331010"/>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620153"/>
            <a:ext cx="11361312"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Manage FAFSA</a:t>
            </a:r>
            <a:r>
              <a:rPr lang="en-US" altLang="en-US" sz="3600" cap="none" spc="0" baseline="30000" dirty="0">
                <a:latin typeface="Oswald"/>
              </a:rPr>
              <a:t>®</a:t>
            </a:r>
            <a:r>
              <a:rPr lang="en-US" altLang="en-US" sz="3600" cap="none" spc="0" dirty="0">
                <a:latin typeface="Oswald"/>
              </a:rPr>
              <a:t> Contributors Update Contributor Details</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9F37FE09-77B4-0A5D-AC97-B3B20F0B90EE}"/>
              </a:ext>
            </a:extLst>
          </p:cNvPr>
          <p:cNvSpPr txBox="1"/>
          <p:nvPr/>
        </p:nvSpPr>
        <p:spPr>
          <a:xfrm>
            <a:off x="674229" y="1728296"/>
            <a:ext cx="4695213" cy="3780522"/>
          </a:xfrm>
          <a:prstGeom prst="rect">
            <a:avLst/>
          </a:prstGeom>
          <a:noFill/>
        </p:spPr>
        <p:txBody>
          <a:bodyPr wrap="square" lIns="91440" tIns="45720" rIns="91440" bIns="45720" rtlCol="0" anchor="t">
            <a:spAutoFit/>
          </a:bodyPr>
          <a:lstStyle/>
          <a:p>
            <a:pPr>
              <a:lnSpc>
                <a:spcPct val="150000"/>
              </a:lnSpc>
            </a:pPr>
            <a:r>
              <a:rPr lang="en-US"/>
              <a:t>The student is able to provide information for their new spouse and send a new invitation. As a result, the information provided in the student spouse section will be reset. The new student spouse will have to accept the new invitation, provide consent and approval (if not previously provided), and provide their signature for the student’s FAFSA</a:t>
            </a:r>
            <a:r>
              <a:rPr lang="en-US" baseline="30000"/>
              <a:t>®</a:t>
            </a:r>
            <a:r>
              <a:rPr lang="en-US"/>
              <a:t> form to be processed successfully. </a:t>
            </a:r>
          </a:p>
        </p:txBody>
      </p:sp>
      <p:pic>
        <p:nvPicPr>
          <p:cNvPr id="3" name="Picture 2" descr="Screenshot continuation of the “Manage the Contributor” page, which allows the student to update the personal information of the student spouse. The student is reminded that by updating this information, anything that student spouse has already entered on the FAFSA form will be deleted. Text boxes below that ask the student to provide the student spouse’s name.">
            <a:extLst>
              <a:ext uri="{FF2B5EF4-FFF2-40B4-BE49-F238E27FC236}">
                <a16:creationId xmlns:a16="http://schemas.microsoft.com/office/drawing/2014/main" id="{A9052335-D5D1-A65A-6A56-4B477846CF75}"/>
              </a:ext>
            </a:extLst>
          </p:cNvPr>
          <p:cNvPicPr>
            <a:picLocks noChangeAspect="1"/>
          </p:cNvPicPr>
          <p:nvPr/>
        </p:nvPicPr>
        <p:blipFill>
          <a:blip r:embed="rId3"/>
          <a:stretch>
            <a:fillRect/>
          </a:stretch>
        </p:blipFill>
        <p:spPr>
          <a:xfrm>
            <a:off x="5762975" y="1719960"/>
            <a:ext cx="5117248" cy="4579666"/>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304</a:t>
            </a:fld>
            <a:endParaRPr lang="en-US"/>
          </a:p>
        </p:txBody>
      </p:sp>
    </p:spTree>
    <p:extLst>
      <p:ext uri="{BB962C8B-B14F-4D97-AF65-F5344CB8AC3E}">
        <p14:creationId xmlns:p14="http://schemas.microsoft.com/office/powerpoint/2010/main" val="6762551"/>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4533C-A80E-B0C6-DF9C-780587DC2EF4}"/>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C81494EA-136B-1570-C5AD-B88A760C6C5B}"/>
              </a:ext>
            </a:extLst>
          </p:cNvPr>
          <p:cNvSpPr txBox="1">
            <a:spLocks noGrp="1"/>
          </p:cNvSpPr>
          <p:nvPr>
            <p:ph type="title" idx="4294967295"/>
          </p:nvPr>
        </p:nvSpPr>
        <p:spPr>
          <a:xfrm>
            <a:off x="656517" y="206496"/>
            <a:ext cx="9908659"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Manage FAFSA</a:t>
            </a:r>
            <a:r>
              <a:rPr lang="en-US" altLang="en-US" sz="3600" cap="none" spc="0" baseline="30000" dirty="0">
                <a:latin typeface="Oswald"/>
              </a:rPr>
              <a:t>®</a:t>
            </a:r>
            <a:r>
              <a:rPr lang="en-US" altLang="en-US" sz="3600" cap="none" spc="0" dirty="0">
                <a:latin typeface="Oswald"/>
              </a:rPr>
              <a:t> Contributors Update Contributor Details (Continued)</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3A0E2E74-1752-1356-86F1-34DD9BAB3129}"/>
              </a:ext>
            </a:extLst>
          </p:cNvPr>
          <p:cNvSpPr txBox="1"/>
          <p:nvPr/>
        </p:nvSpPr>
        <p:spPr>
          <a:xfrm>
            <a:off x="674229" y="1728296"/>
            <a:ext cx="4369259" cy="2118529"/>
          </a:xfrm>
          <a:prstGeom prst="rect">
            <a:avLst/>
          </a:prstGeom>
          <a:noFill/>
        </p:spPr>
        <p:txBody>
          <a:bodyPr wrap="square" rtlCol="0">
            <a:spAutoFit/>
          </a:bodyPr>
          <a:lstStyle/>
          <a:p>
            <a:pPr>
              <a:lnSpc>
                <a:spcPct val="150000"/>
              </a:lnSpc>
            </a:pPr>
            <a:r>
              <a:rPr lang="en-US"/>
              <a:t>The student provides the remaining information for their new spouse. To confirm the updated information and send the new contributor invite, the student selects "Invite Spouse."</a:t>
            </a:r>
          </a:p>
        </p:txBody>
      </p:sp>
      <p:pic>
        <p:nvPicPr>
          <p:cNvPr id="4" name="Picture 3" descr="Screenshot continuation of the “Manage the Contributor” page, which allows the student to update the personal information of the student spouse. There are text boxes to update the date of birth, Social Security number, and email address for the student spouse. Below, there is a button for the student to “Invite Spouse.”">
            <a:extLst>
              <a:ext uri="{FF2B5EF4-FFF2-40B4-BE49-F238E27FC236}">
                <a16:creationId xmlns:a16="http://schemas.microsoft.com/office/drawing/2014/main" id="{A2EFB6EB-5433-0E99-9F78-183C37B2CDBA}"/>
              </a:ext>
            </a:extLst>
          </p:cNvPr>
          <p:cNvPicPr>
            <a:picLocks noChangeAspect="1"/>
          </p:cNvPicPr>
          <p:nvPr/>
        </p:nvPicPr>
        <p:blipFill>
          <a:blip r:embed="rId3"/>
          <a:stretch>
            <a:fillRect/>
          </a:stretch>
        </p:blipFill>
        <p:spPr>
          <a:xfrm>
            <a:off x="5341319" y="1849825"/>
            <a:ext cx="5821168" cy="4654472"/>
          </a:xfrm>
          <a:prstGeom prst="rect">
            <a:avLst/>
          </a:prstGeom>
          <a:ln>
            <a:solidFill>
              <a:schemeClr val="tx1"/>
            </a:solidFill>
          </a:ln>
        </p:spPr>
      </p:pic>
      <p:sp>
        <p:nvSpPr>
          <p:cNvPr id="5" name="Slide Number Placeholder 4">
            <a:extLst>
              <a:ext uri="{FF2B5EF4-FFF2-40B4-BE49-F238E27FC236}">
                <a16:creationId xmlns:a16="http://schemas.microsoft.com/office/drawing/2014/main" id="{A4A7991A-2E85-8491-9630-06950B935867}"/>
              </a:ext>
            </a:extLst>
          </p:cNvPr>
          <p:cNvSpPr>
            <a:spLocks noGrp="1"/>
          </p:cNvSpPr>
          <p:nvPr>
            <p:ph type="sldNum" sz="quarter" idx="4"/>
          </p:nvPr>
        </p:nvSpPr>
        <p:spPr/>
        <p:txBody>
          <a:bodyPr/>
          <a:lstStyle/>
          <a:p>
            <a:fld id="{234755BD-B4AC-9044-BCE4-27904766F8BB}" type="slidenum">
              <a:rPr lang="en-US" smtClean="0"/>
              <a:pPr/>
              <a:t>305</a:t>
            </a:fld>
            <a:endParaRPr lang="en-US"/>
          </a:p>
        </p:txBody>
      </p:sp>
    </p:spTree>
    <p:extLst>
      <p:ext uri="{BB962C8B-B14F-4D97-AF65-F5344CB8AC3E}">
        <p14:creationId xmlns:p14="http://schemas.microsoft.com/office/powerpoint/2010/main" val="1904769574"/>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36114-9C81-64BC-E706-5A35141EE4F5}"/>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FF5CC6B-9063-277B-3A65-0959112B16F4}"/>
              </a:ext>
            </a:extLst>
          </p:cNvPr>
          <p:cNvSpPr txBox="1">
            <a:spLocks noGrp="1"/>
          </p:cNvSpPr>
          <p:nvPr>
            <p:ph type="title" idx="4294967295"/>
          </p:nvPr>
        </p:nvSpPr>
        <p:spPr>
          <a:xfrm>
            <a:off x="674229" y="491803"/>
            <a:ext cx="9908659"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Manage FAFSA</a:t>
            </a:r>
            <a:r>
              <a:rPr lang="en-US" altLang="en-US" sz="3600" cap="none" spc="0" baseline="30000" dirty="0">
                <a:latin typeface="Oswald"/>
              </a:rPr>
              <a:t>®</a:t>
            </a:r>
            <a:r>
              <a:rPr lang="en-US" altLang="en-US" sz="3600" cap="none" spc="0" dirty="0">
                <a:latin typeface="Oswald"/>
              </a:rPr>
              <a:t> Contributors Invite Sent </a:t>
            </a:r>
            <a:endParaRPr kumimoji="0" lang="en-US" altLang="en-US" sz="3600" b="1" i="0" u="none" strike="noStrike" kern="1200" cap="none" spc="0" normalizeH="0" baseline="0" noProof="0" dirty="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16489DD1-0851-1300-BFFA-404808670D11}"/>
              </a:ext>
            </a:extLst>
          </p:cNvPr>
          <p:cNvSpPr txBox="1"/>
          <p:nvPr/>
        </p:nvSpPr>
        <p:spPr>
          <a:xfrm>
            <a:off x="674229" y="1728296"/>
            <a:ext cx="4365857" cy="2949462"/>
          </a:xfrm>
          <a:prstGeom prst="rect">
            <a:avLst/>
          </a:prstGeom>
          <a:noFill/>
        </p:spPr>
        <p:txBody>
          <a:bodyPr wrap="square" lIns="91440" tIns="45720" rIns="91440" bIns="45720" rtlCol="0" anchor="t">
            <a:spAutoFit/>
          </a:bodyPr>
          <a:lstStyle/>
          <a:p>
            <a:pPr>
              <a:lnSpc>
                <a:spcPct val="150000"/>
              </a:lnSpc>
            </a:pPr>
            <a:r>
              <a:rPr lang="en-US"/>
              <a:t>This page informs the student that the invite to their new spouse has been sent. The student spouse will receive an email inviting them to enter the FAFSA</a:t>
            </a:r>
            <a:r>
              <a:rPr lang="en-US" baseline="30000"/>
              <a:t>®</a:t>
            </a:r>
            <a:r>
              <a:rPr lang="en-US"/>
              <a:t> form to complete their required sections. The student closes their FAFSA correction by selecting "Exit."</a:t>
            </a:r>
            <a:endParaRPr lang="en-US" strike="sngStrike">
              <a:cs typeface="Arial"/>
            </a:endParaRPr>
          </a:p>
        </p:txBody>
      </p:sp>
      <p:pic>
        <p:nvPicPr>
          <p:cNvPr id="3" name="Picture 2" descr="Screenshot continuation of the “Manage the Contributor” page, which informs the student that a contributor invite has been sent to the student spouse. A button at the bottom allows the student to “Exit” their FAFSA form.">
            <a:extLst>
              <a:ext uri="{FF2B5EF4-FFF2-40B4-BE49-F238E27FC236}">
                <a16:creationId xmlns:a16="http://schemas.microsoft.com/office/drawing/2014/main" id="{D2ABB33E-B004-4C1B-C408-EFD458CDD606}"/>
              </a:ext>
            </a:extLst>
          </p:cNvPr>
          <p:cNvPicPr>
            <a:picLocks noChangeAspect="1"/>
          </p:cNvPicPr>
          <p:nvPr/>
        </p:nvPicPr>
        <p:blipFill>
          <a:blip r:embed="rId3"/>
          <a:stretch>
            <a:fillRect/>
          </a:stretch>
        </p:blipFill>
        <p:spPr>
          <a:xfrm>
            <a:off x="5347824" y="1719031"/>
            <a:ext cx="5910379" cy="4126183"/>
          </a:xfrm>
          <a:prstGeom prst="rect">
            <a:avLst/>
          </a:prstGeom>
          <a:ln>
            <a:solidFill>
              <a:schemeClr val="tx1"/>
            </a:solidFill>
          </a:ln>
        </p:spPr>
      </p:pic>
      <p:sp>
        <p:nvSpPr>
          <p:cNvPr id="5" name="Slide Number Placeholder 4">
            <a:extLst>
              <a:ext uri="{FF2B5EF4-FFF2-40B4-BE49-F238E27FC236}">
                <a16:creationId xmlns:a16="http://schemas.microsoft.com/office/drawing/2014/main" id="{8B5603D9-F04C-F78E-9427-7A294DFB6F9E}"/>
              </a:ext>
            </a:extLst>
          </p:cNvPr>
          <p:cNvSpPr>
            <a:spLocks noGrp="1"/>
          </p:cNvSpPr>
          <p:nvPr>
            <p:ph type="sldNum" sz="quarter" idx="4"/>
          </p:nvPr>
        </p:nvSpPr>
        <p:spPr/>
        <p:txBody>
          <a:bodyPr/>
          <a:lstStyle/>
          <a:p>
            <a:fld id="{234755BD-B4AC-9044-BCE4-27904766F8BB}" type="slidenum">
              <a:rPr lang="en-US" smtClean="0"/>
              <a:pPr/>
              <a:t>306</a:t>
            </a:fld>
            <a:endParaRPr lang="en-US"/>
          </a:p>
        </p:txBody>
      </p:sp>
    </p:spTree>
    <p:extLst>
      <p:ext uri="{BB962C8B-B14F-4D97-AF65-F5344CB8AC3E}">
        <p14:creationId xmlns:p14="http://schemas.microsoft.com/office/powerpoint/2010/main" val="409402461"/>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Manage FAFSA</a:t>
            </a:r>
            <a:r>
              <a:rPr lang="en-US" altLang="en-US" sz="3600" cap="none" spc="0" baseline="30000" dirty="0">
                <a:latin typeface="Oswald"/>
              </a:rPr>
              <a:t>®</a:t>
            </a:r>
            <a:r>
              <a:rPr lang="en-US" altLang="en-US" sz="3600" cap="none" spc="0" dirty="0">
                <a:latin typeface="Oswald"/>
              </a:rPr>
              <a:t> Contributors Correction Details</a:t>
            </a:r>
            <a:endParaRPr lang="en-US" sz="2800" dirty="0">
              <a:ea typeface="+mn-ea"/>
              <a:cs typeface="+mn-cs"/>
            </a:endParaRPr>
          </a:p>
        </p:txBody>
      </p:sp>
      <p:sp>
        <p:nvSpPr>
          <p:cNvPr id="4" name="TextBox 3">
            <a:extLst>
              <a:ext uri="{FF2B5EF4-FFF2-40B4-BE49-F238E27FC236}">
                <a16:creationId xmlns:a16="http://schemas.microsoft.com/office/drawing/2014/main" id="{DA44174C-3112-0D2B-7FD9-9CBD3B74C36F}"/>
              </a:ext>
            </a:extLst>
          </p:cNvPr>
          <p:cNvSpPr txBox="1"/>
          <p:nvPr/>
        </p:nvSpPr>
        <p:spPr>
          <a:xfrm>
            <a:off x="656517" y="1690287"/>
            <a:ext cx="4358543" cy="3780522"/>
          </a:xfrm>
          <a:prstGeom prst="rect">
            <a:avLst/>
          </a:prstGeom>
          <a:noFill/>
        </p:spPr>
        <p:txBody>
          <a:bodyPr wrap="square" lIns="91440" tIns="45720" rIns="91440" bIns="45720" anchor="t">
            <a:spAutoFit/>
          </a:bodyPr>
          <a:lstStyle/>
          <a:p>
            <a:pPr>
              <a:lnSpc>
                <a:spcPct val="150000"/>
              </a:lnSpc>
            </a:pPr>
            <a:r>
              <a:rPr lang="en-US">
                <a:latin typeface="Arial" panose="020B0604020202020204" pitchFamily="34" charset="0"/>
                <a:cs typeface="Arial" panose="020B0604020202020204" pitchFamily="34" charset="0"/>
              </a:rPr>
              <a:t>After updating contributor information and exiting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the student returns to the "Details" page. The student sees information related to their FAFSA correction. In this scenario, the student chooses to return to their form and enter the student spouse section. To begin this process, the student selects "Edit Form."</a:t>
            </a:r>
          </a:p>
          <a:p>
            <a:pPr>
              <a:lnSpc>
                <a:spcPct val="150000"/>
              </a:lnSpc>
            </a:pPr>
            <a:endParaRPr lang="en-US">
              <a:cs typeface="Arial"/>
            </a:endParaRPr>
          </a:p>
        </p:txBody>
      </p:sp>
      <p:pic>
        <p:nvPicPr>
          <p:cNvPr id="3" name="Picture 2" descr="Screenshot of the “FAFSA Details” page. Information about the student’s FAFSA correction is displayed, including their name and the date the correction was started. A status tracker details the date the FAFSA correction was started, the date it was submitted, and the date it was processed. The student has the option to select the “Actions” button or the “Edit Form” button at the top of the page.">
            <a:extLst>
              <a:ext uri="{FF2B5EF4-FFF2-40B4-BE49-F238E27FC236}">
                <a16:creationId xmlns:a16="http://schemas.microsoft.com/office/drawing/2014/main" id="{40A70308-6A2C-6F9A-7DA4-A1BB5D0DAFCA}"/>
              </a:ext>
            </a:extLst>
          </p:cNvPr>
          <p:cNvPicPr>
            <a:picLocks noChangeAspect="1"/>
          </p:cNvPicPr>
          <p:nvPr/>
        </p:nvPicPr>
        <p:blipFill>
          <a:blip r:embed="rId3"/>
          <a:stretch>
            <a:fillRect/>
          </a:stretch>
        </p:blipFill>
        <p:spPr>
          <a:xfrm>
            <a:off x="6135378" y="1865971"/>
            <a:ext cx="5301708" cy="4640766"/>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307</a:t>
            </a:fld>
            <a:endParaRPr lang="en-US"/>
          </a:p>
        </p:txBody>
      </p:sp>
    </p:spTree>
    <p:extLst>
      <p:ext uri="{BB962C8B-B14F-4D97-AF65-F5344CB8AC3E}">
        <p14:creationId xmlns:p14="http://schemas.microsoft.com/office/powerpoint/2010/main" val="2719870096"/>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7728" y="537619"/>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ltLang="en-US" sz="3600" cap="none" spc="0" dirty="0">
                <a:latin typeface="Oswald"/>
              </a:rPr>
              <a:t>Manage FAFSA</a:t>
            </a:r>
            <a:r>
              <a:rPr lang="en-US" altLang="en-US" sz="3600" cap="none" spc="0" baseline="30000" dirty="0">
                <a:latin typeface="Oswald"/>
              </a:rPr>
              <a:t>®</a:t>
            </a:r>
            <a:r>
              <a:rPr lang="en-US" altLang="en-US" sz="3600" cap="none" spc="0" dirty="0">
                <a:latin typeface="Oswald"/>
              </a:rPr>
              <a:t> Contributors</a:t>
            </a:r>
            <a:r>
              <a:rPr kumimoji="0" lang="en-US" altLang="en-US" sz="3600" b="1" i="0" u="none" strike="noStrike" kern="1200" cap="none" spc="0" normalizeH="0" baseline="0" noProof="0" dirty="0">
                <a:ln>
                  <a:noFill/>
                </a:ln>
                <a:solidFill>
                  <a:schemeClr val="tx1"/>
                </a:solidFill>
                <a:effectLst/>
                <a:uLnTx/>
                <a:uFillTx/>
                <a:latin typeface="Oswald"/>
                <a:ea typeface="+mn-ea"/>
                <a:cs typeface="+mn-cs"/>
              </a:rPr>
              <a:t> </a:t>
            </a:r>
            <a:r>
              <a:rPr lang="en-US" altLang="en-US" sz="3600" cap="none" spc="0" dirty="0">
                <a:latin typeface="Oswald"/>
              </a:rPr>
              <a:t>Section Summary</a:t>
            </a:r>
            <a:endParaRPr kumimoji="0" lang="en-US" altLang="en-US" sz="3600" b="1" i="0" u="none" strike="noStrike" kern="1200" cap="none" spc="0" normalizeH="0" baseline="0" noProof="0" dirty="0">
              <a:ln>
                <a:noFill/>
              </a:ln>
              <a:solidFill>
                <a:schemeClr val="tx1"/>
              </a:solidFill>
              <a:effectLst/>
              <a:uLnTx/>
              <a:uFillTx/>
              <a:latin typeface="Oswald"/>
              <a:ea typeface="+mn-ea"/>
              <a:cs typeface="+mn-cs"/>
            </a:endParaRPr>
          </a:p>
        </p:txBody>
      </p:sp>
      <p:sp>
        <p:nvSpPr>
          <p:cNvPr id="4" name="TextBox 3">
            <a:extLst>
              <a:ext uri="{FF2B5EF4-FFF2-40B4-BE49-F238E27FC236}">
                <a16:creationId xmlns:a16="http://schemas.microsoft.com/office/drawing/2014/main" id="{DA44174C-3112-0D2B-7FD9-9CBD3B74C36F}"/>
              </a:ext>
            </a:extLst>
          </p:cNvPr>
          <p:cNvSpPr txBox="1"/>
          <p:nvPr/>
        </p:nvSpPr>
        <p:spPr>
          <a:xfrm>
            <a:off x="656517" y="1690287"/>
            <a:ext cx="4358543" cy="1703030"/>
          </a:xfrm>
          <a:prstGeom prst="rect">
            <a:avLst/>
          </a:prstGeom>
          <a:noFill/>
        </p:spPr>
        <p:txBody>
          <a:bodyPr wrap="square">
            <a:spAutoFit/>
          </a:bodyPr>
          <a:lstStyle/>
          <a:p>
            <a:pPr>
              <a:lnSpc>
                <a:spcPct val="150000"/>
              </a:lnSpc>
            </a:pPr>
            <a:r>
              <a:rPr lang="en-US">
                <a:latin typeface="Arial" panose="020B0604020202020204" pitchFamily="34" charset="0"/>
                <a:cs typeface="Arial" panose="020B0604020202020204" pitchFamily="34" charset="0"/>
              </a:rPr>
              <a:t>After selecting "Edit Form," the student reenters their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correction. The "Section Summary" page displays all the sections of the student’s FAFSA form. </a:t>
            </a:r>
          </a:p>
        </p:txBody>
      </p:sp>
      <p:pic>
        <p:nvPicPr>
          <p:cNvPr id="3" name="Picture 2" descr="Screenshot of the Section Summary page. The first three completed sections of the FAFSA form are displayed. The student can select an “Enter Section” button beside each section.">
            <a:extLst>
              <a:ext uri="{FF2B5EF4-FFF2-40B4-BE49-F238E27FC236}">
                <a16:creationId xmlns:a16="http://schemas.microsoft.com/office/drawing/2014/main" id="{B018BA90-23AC-E722-3405-0FECD8A83EA5}"/>
              </a:ext>
            </a:extLst>
          </p:cNvPr>
          <p:cNvPicPr>
            <a:picLocks noChangeAspect="1"/>
          </p:cNvPicPr>
          <p:nvPr/>
        </p:nvPicPr>
        <p:blipFill>
          <a:blip r:embed="rId3"/>
          <a:stretch>
            <a:fillRect/>
          </a:stretch>
        </p:blipFill>
        <p:spPr>
          <a:xfrm>
            <a:off x="5253038" y="1452446"/>
            <a:ext cx="6322974" cy="4603595"/>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308</a:t>
            </a:fld>
            <a:endParaRPr lang="en-US"/>
          </a:p>
        </p:txBody>
      </p:sp>
    </p:spTree>
    <p:extLst>
      <p:ext uri="{BB962C8B-B14F-4D97-AF65-F5344CB8AC3E}">
        <p14:creationId xmlns:p14="http://schemas.microsoft.com/office/powerpoint/2010/main" val="4188184499"/>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4DAB35-6A63-949F-C6C7-CEB5E2672B0D}"/>
              </a:ext>
            </a:extLst>
          </p:cNvPr>
          <p:cNvSpPr txBox="1">
            <a:spLocks noGrp="1"/>
          </p:cNvSpPr>
          <p:nvPr>
            <p:ph type="title" idx="4294967295"/>
          </p:nvPr>
        </p:nvSpPr>
        <p:spPr>
          <a:xfrm>
            <a:off x="656518" y="587489"/>
            <a:ext cx="11426626"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lnSpc>
                <a:spcPct val="90000"/>
              </a:lnSpc>
              <a:spcBef>
                <a:spcPct val="20000"/>
              </a:spcBef>
              <a:buFont typeface="Arial"/>
              <a:buChar char="•"/>
              <a:defRPr sz="3200" b="1" i="0" kern="1200" cap="all" spc="40" baseline="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dirty="0">
                <a:ln>
                  <a:noFill/>
                </a:ln>
                <a:solidFill>
                  <a:schemeClr val="tx1"/>
                </a:solidFill>
                <a:effectLst/>
                <a:uLnTx/>
                <a:uFillTx/>
                <a:latin typeface="Oswald"/>
                <a:ea typeface="+mn-ea"/>
                <a:cs typeface="+mn-cs"/>
              </a:rPr>
              <a:t>Manage FAFSA</a:t>
            </a:r>
            <a:r>
              <a:rPr kumimoji="0" lang="en-US" altLang="en-US" sz="3600" b="1" i="0" u="none" strike="noStrike" kern="1200" cap="none" spc="0" normalizeH="0" baseline="30000" noProof="0" dirty="0">
                <a:ln>
                  <a:noFill/>
                </a:ln>
                <a:solidFill>
                  <a:schemeClr val="tx1"/>
                </a:solidFill>
                <a:effectLst/>
                <a:uLnTx/>
                <a:uFillTx/>
                <a:latin typeface="Oswald"/>
                <a:ea typeface="+mn-ea"/>
                <a:cs typeface="+mn-cs"/>
              </a:rPr>
              <a:t>®</a:t>
            </a:r>
            <a:r>
              <a:rPr kumimoji="0" lang="en-US" altLang="en-US" sz="3600" b="1" i="0" u="none" strike="noStrike" kern="1200" cap="none" spc="0" normalizeH="0" baseline="0" noProof="0" dirty="0">
                <a:ln>
                  <a:noFill/>
                </a:ln>
                <a:solidFill>
                  <a:schemeClr val="tx1"/>
                </a:solidFill>
                <a:effectLst/>
                <a:uLnTx/>
                <a:uFillTx/>
                <a:latin typeface="Oswald"/>
                <a:ea typeface="+mn-ea"/>
                <a:cs typeface="+mn-cs"/>
              </a:rPr>
              <a:t> Contributors Section Summary (Continued)</a:t>
            </a:r>
          </a:p>
        </p:txBody>
      </p:sp>
      <p:sp>
        <p:nvSpPr>
          <p:cNvPr id="4" name="TextBox 3">
            <a:extLst>
              <a:ext uri="{FF2B5EF4-FFF2-40B4-BE49-F238E27FC236}">
                <a16:creationId xmlns:a16="http://schemas.microsoft.com/office/drawing/2014/main" id="{DA44174C-3112-0D2B-7FD9-9CBD3B74C36F}"/>
              </a:ext>
            </a:extLst>
          </p:cNvPr>
          <p:cNvSpPr txBox="1"/>
          <p:nvPr/>
        </p:nvSpPr>
        <p:spPr>
          <a:xfrm>
            <a:off x="656517" y="1690287"/>
            <a:ext cx="4358543" cy="2534027"/>
          </a:xfrm>
          <a:prstGeom prst="rect">
            <a:avLst/>
          </a:prstGeom>
          <a:noFill/>
        </p:spPr>
        <p:txBody>
          <a:bodyPr wrap="square" lIns="91440" tIns="45720" rIns="91440" bIns="45720" anchor="t">
            <a:spAutoFit/>
          </a:bodyPr>
          <a:lstStyle/>
          <a:p>
            <a:pPr>
              <a:lnSpc>
                <a:spcPct val="150000"/>
              </a:lnSpc>
            </a:pPr>
            <a:r>
              <a:rPr lang="en-US">
                <a:cs typeface="Arial"/>
              </a:rPr>
              <a:t>This is a continuation of the "Section Summary" page. The remaining sections of the student’s FAFSA</a:t>
            </a:r>
            <a:r>
              <a:rPr lang="en-US" baseline="30000">
                <a:cs typeface="Arial"/>
              </a:rPr>
              <a:t>®</a:t>
            </a:r>
            <a:r>
              <a:rPr lang="en-US">
                <a:cs typeface="Arial"/>
              </a:rPr>
              <a:t> form are displayed. In this scenario, the student </a:t>
            </a:r>
            <a:r>
              <a:rPr lang="en-US">
                <a:latin typeface="Arial" panose="020B0604020202020204" pitchFamily="34" charset="0"/>
                <a:cs typeface="Arial" panose="020B0604020202020204" pitchFamily="34" charset="0"/>
              </a:rPr>
              <a:t>selects the hyperlink to "Provide Contributor Information." </a:t>
            </a:r>
            <a:endParaRPr lang="en-US">
              <a:cs typeface="Arial"/>
            </a:endParaRPr>
          </a:p>
        </p:txBody>
      </p:sp>
      <p:pic>
        <p:nvPicPr>
          <p:cNvPr id="8" name="Picture 7" descr="Screenshot continuation of the Section Summary page. The remaining two sections of the student’s FAFSA form are displayed. A hyperlink at the bottom of “Provide Contributor Information” allows the student to manually enter the contributor section. The student is reminded that it’s recommended that their spouse completes their own section, but they can select the hyperlink to proceed.">
            <a:extLst>
              <a:ext uri="{FF2B5EF4-FFF2-40B4-BE49-F238E27FC236}">
                <a16:creationId xmlns:a16="http://schemas.microsoft.com/office/drawing/2014/main" id="{4E059F34-0A35-E70C-E426-7DDCD2AFB71E}"/>
              </a:ext>
            </a:extLst>
          </p:cNvPr>
          <p:cNvPicPr>
            <a:picLocks noChangeAspect="1"/>
          </p:cNvPicPr>
          <p:nvPr/>
        </p:nvPicPr>
        <p:blipFill>
          <a:blip r:embed="rId3"/>
          <a:stretch>
            <a:fillRect/>
          </a:stretch>
        </p:blipFill>
        <p:spPr>
          <a:xfrm>
            <a:off x="5474900" y="1427356"/>
            <a:ext cx="5804907" cy="5220629"/>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309</a:t>
            </a:fld>
            <a:endParaRPr lang="en-US"/>
          </a:p>
        </p:txBody>
      </p:sp>
    </p:spTree>
    <p:extLst>
      <p:ext uri="{BB962C8B-B14F-4D97-AF65-F5344CB8AC3E}">
        <p14:creationId xmlns:p14="http://schemas.microsoft.com/office/powerpoint/2010/main" val="3719940005"/>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1983C-AAA9-2518-7199-E9DFC5112AB5}"/>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658EC97-E139-302D-F966-7219091C4EB3}"/>
              </a:ext>
            </a:extLst>
          </p:cNvPr>
          <p:cNvSpPr txBox="1">
            <a:spLocks noGrp="1"/>
          </p:cNvSpPr>
          <p:nvPr>
            <p:ph type="title" idx="4294967295"/>
          </p:nvPr>
        </p:nvSpPr>
        <p:spPr>
          <a:xfrm>
            <a:off x="656517" y="620146"/>
            <a:ext cx="11262214"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lnSpc>
                <a:spcPct val="90000"/>
              </a:lnSpc>
              <a:spcBef>
                <a:spcPct val="20000"/>
              </a:spcBef>
              <a:buFont typeface="Arial"/>
              <a:buChar char="•"/>
              <a:defRPr sz="3200" b="1" i="0" kern="1200" cap="all" spc="40" baseline="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dirty="0">
                <a:ln>
                  <a:noFill/>
                </a:ln>
                <a:solidFill>
                  <a:schemeClr val="tx1"/>
                </a:solidFill>
                <a:effectLst/>
                <a:uLnTx/>
                <a:uFillTx/>
                <a:latin typeface="Oswald"/>
                <a:ea typeface="+mn-ea"/>
                <a:cs typeface="+mn-cs"/>
              </a:rPr>
              <a:t>Manage FAFSA</a:t>
            </a:r>
            <a:r>
              <a:rPr kumimoji="0" lang="en-US" altLang="en-US" sz="3600" b="1" i="0" u="none" strike="noStrike" kern="1200" cap="none" spc="0" normalizeH="0" baseline="30000" noProof="0" dirty="0">
                <a:ln>
                  <a:noFill/>
                </a:ln>
                <a:solidFill>
                  <a:schemeClr val="tx1"/>
                </a:solidFill>
                <a:effectLst/>
                <a:uLnTx/>
                <a:uFillTx/>
                <a:latin typeface="Oswald"/>
                <a:ea typeface="+mn-ea"/>
                <a:cs typeface="+mn-cs"/>
              </a:rPr>
              <a:t>®</a:t>
            </a:r>
            <a:r>
              <a:rPr kumimoji="0" lang="en-US" altLang="en-US" sz="3600" b="1" i="0" u="none" strike="noStrike" kern="1200" cap="none" spc="0" normalizeH="0" baseline="0" noProof="0" dirty="0">
                <a:ln>
                  <a:noFill/>
                </a:ln>
                <a:solidFill>
                  <a:schemeClr val="tx1"/>
                </a:solidFill>
                <a:effectLst/>
                <a:uLnTx/>
                <a:uFillTx/>
                <a:latin typeface="Oswald"/>
                <a:ea typeface="+mn-ea"/>
                <a:cs typeface="+mn-cs"/>
              </a:rPr>
              <a:t> Contributors Section Summary (Pop-Up) 1</a:t>
            </a:r>
          </a:p>
        </p:txBody>
      </p:sp>
      <p:sp>
        <p:nvSpPr>
          <p:cNvPr id="7" name="TextBox 6">
            <a:extLst>
              <a:ext uri="{FF2B5EF4-FFF2-40B4-BE49-F238E27FC236}">
                <a16:creationId xmlns:a16="http://schemas.microsoft.com/office/drawing/2014/main" id="{D0465417-1C8B-F09B-F30D-96667DB20EE1}"/>
              </a:ext>
            </a:extLst>
          </p:cNvPr>
          <p:cNvSpPr txBox="1"/>
          <p:nvPr/>
        </p:nvSpPr>
        <p:spPr>
          <a:xfrm>
            <a:off x="656517" y="1690287"/>
            <a:ext cx="4358543" cy="3365024"/>
          </a:xfrm>
          <a:prstGeom prst="rect">
            <a:avLst/>
          </a:prstGeom>
          <a:noFill/>
        </p:spPr>
        <p:txBody>
          <a:bodyPr wrap="square" lIns="91440" tIns="45720" rIns="91440" bIns="45720" anchor="t">
            <a:spAutoFit/>
          </a:bodyPr>
          <a:lstStyle/>
          <a:p>
            <a:pPr>
              <a:lnSpc>
                <a:spcPct val="150000"/>
              </a:lnSpc>
            </a:pPr>
            <a:r>
              <a:rPr lang="en-US">
                <a:cs typeface="Arial"/>
              </a:rPr>
              <a:t>After the student selects "Provide Contributor Information," a message displays informing the student that their contributor will be required to review and sign the changes that the student makes to their contributor’s section(s). The student selects "Confirm Changes."</a:t>
            </a:r>
          </a:p>
          <a:p>
            <a:pPr>
              <a:lnSpc>
                <a:spcPct val="150000"/>
              </a:lnSpc>
            </a:pPr>
            <a:endParaRPr lang="en-US">
              <a:cs typeface="Arial"/>
            </a:endParaRPr>
          </a:p>
        </p:txBody>
      </p:sp>
      <p:pic>
        <p:nvPicPr>
          <p:cNvPr id="2" name="Picture 1" descr="Screenshot of the pop-up window that appears after a student selects to provide contributor information. The student is informed that contributors will need to review and sign the changes that the student makes. Buttons allow the student to “Cancel” or “Confirm Changes.”">
            <a:extLst>
              <a:ext uri="{FF2B5EF4-FFF2-40B4-BE49-F238E27FC236}">
                <a16:creationId xmlns:a16="http://schemas.microsoft.com/office/drawing/2014/main" id="{90B974DA-93FE-D28E-4B69-E48803C91D06}"/>
              </a:ext>
            </a:extLst>
          </p:cNvPr>
          <p:cNvPicPr>
            <a:picLocks noChangeAspect="1"/>
          </p:cNvPicPr>
          <p:nvPr/>
        </p:nvPicPr>
        <p:blipFill>
          <a:blip r:embed="rId3"/>
          <a:stretch>
            <a:fillRect/>
          </a:stretch>
        </p:blipFill>
        <p:spPr>
          <a:xfrm>
            <a:off x="5661335" y="1831472"/>
            <a:ext cx="5497087" cy="4728350"/>
          </a:xfrm>
          <a:prstGeom prst="rect">
            <a:avLst/>
          </a:prstGeom>
          <a:ln>
            <a:solidFill>
              <a:schemeClr val="tx1"/>
            </a:solidFill>
          </a:ln>
        </p:spPr>
      </p:pic>
      <p:sp>
        <p:nvSpPr>
          <p:cNvPr id="5" name="Slide Number Placeholder 4">
            <a:extLst>
              <a:ext uri="{FF2B5EF4-FFF2-40B4-BE49-F238E27FC236}">
                <a16:creationId xmlns:a16="http://schemas.microsoft.com/office/drawing/2014/main" id="{8EA87CB6-38A6-AB81-09F2-60D90E91C31A}"/>
              </a:ext>
            </a:extLst>
          </p:cNvPr>
          <p:cNvSpPr>
            <a:spLocks noGrp="1"/>
          </p:cNvSpPr>
          <p:nvPr>
            <p:ph type="sldNum" sz="quarter" idx="4"/>
          </p:nvPr>
        </p:nvSpPr>
        <p:spPr/>
        <p:txBody>
          <a:bodyPr/>
          <a:lstStyle/>
          <a:p>
            <a:fld id="{234755BD-B4AC-9044-BCE4-27904766F8BB}" type="slidenum">
              <a:rPr lang="en-US" smtClean="0"/>
              <a:pPr/>
              <a:t>310</a:t>
            </a:fld>
            <a:endParaRPr lang="en-US"/>
          </a:p>
        </p:txBody>
      </p:sp>
    </p:spTree>
    <p:extLst>
      <p:ext uri="{BB962C8B-B14F-4D97-AF65-F5344CB8AC3E}">
        <p14:creationId xmlns:p14="http://schemas.microsoft.com/office/powerpoint/2010/main" val="3064811331"/>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217374"/>
            <a:ext cx="9107969"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 Student Spouse Section Summary</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3" name="TextBox 2">
            <a:extLst>
              <a:ext uri="{FF2B5EF4-FFF2-40B4-BE49-F238E27FC236}">
                <a16:creationId xmlns:a16="http://schemas.microsoft.com/office/drawing/2014/main" id="{1F7C15A8-0922-3EC4-9060-05FCA09C7E88}"/>
              </a:ext>
            </a:extLst>
          </p:cNvPr>
          <p:cNvSpPr txBox="1"/>
          <p:nvPr/>
        </p:nvSpPr>
        <p:spPr>
          <a:xfrm>
            <a:off x="656517" y="1683217"/>
            <a:ext cx="4226568" cy="3365024"/>
          </a:xfrm>
          <a:prstGeom prst="rect">
            <a:avLst/>
          </a:prstGeom>
          <a:noFill/>
        </p:spPr>
        <p:txBody>
          <a:bodyPr wrap="square">
            <a:spAutoFit/>
          </a:bodyPr>
          <a:lstStyle/>
          <a:p>
            <a:pPr>
              <a:lnSpc>
                <a:spcPct val="150000"/>
              </a:lnSpc>
            </a:pPr>
            <a:r>
              <a:rPr lang="en-US">
                <a:latin typeface="Arial" panose="020B0604020202020204" pitchFamily="34" charset="0"/>
                <a:cs typeface="Arial" panose="020B0604020202020204" pitchFamily="34" charset="0"/>
              </a:rPr>
              <a:t>After the student confirms that they want to make updates to a contributor section, the "Section Summary" page displays all the sections belonging to the contributor(s), which in this case is the student spouse. The student selects to enter the "Student Spouse Financials" section. </a:t>
            </a:r>
            <a:endParaRPr lang="en-US"/>
          </a:p>
        </p:txBody>
      </p:sp>
      <p:pic>
        <p:nvPicPr>
          <p:cNvPr id="4" name="Picture 3" descr="Screenshot of the Section Summary page. The completed contributor financials section of the FAFSA form is displayed. The student can select “Enter Section” button beside the section.">
            <a:extLst>
              <a:ext uri="{FF2B5EF4-FFF2-40B4-BE49-F238E27FC236}">
                <a16:creationId xmlns:a16="http://schemas.microsoft.com/office/drawing/2014/main" id="{F2C7C9C0-28DA-4A60-8B26-BB677DA0A4CF}"/>
              </a:ext>
            </a:extLst>
          </p:cNvPr>
          <p:cNvPicPr>
            <a:picLocks noChangeAspect="1"/>
          </p:cNvPicPr>
          <p:nvPr/>
        </p:nvPicPr>
        <p:blipFill>
          <a:blip r:embed="rId3"/>
          <a:stretch>
            <a:fillRect/>
          </a:stretch>
        </p:blipFill>
        <p:spPr>
          <a:xfrm>
            <a:off x="5205994" y="1850870"/>
            <a:ext cx="6686551" cy="2831017"/>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311</a:t>
            </a:fld>
            <a:endParaRPr lang="en-US"/>
          </a:p>
        </p:txBody>
      </p:sp>
    </p:spTree>
    <p:extLst>
      <p:ext uri="{BB962C8B-B14F-4D97-AF65-F5344CB8AC3E}">
        <p14:creationId xmlns:p14="http://schemas.microsoft.com/office/powerpoint/2010/main" val="1124833815"/>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217376"/>
            <a:ext cx="8933797"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 Section Summary (Pop-Up) 2</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3" name="TextBox 2">
            <a:extLst>
              <a:ext uri="{FF2B5EF4-FFF2-40B4-BE49-F238E27FC236}">
                <a16:creationId xmlns:a16="http://schemas.microsoft.com/office/drawing/2014/main" id="{1F7C15A8-0922-3EC4-9060-05FCA09C7E88}"/>
              </a:ext>
            </a:extLst>
          </p:cNvPr>
          <p:cNvSpPr txBox="1"/>
          <p:nvPr/>
        </p:nvSpPr>
        <p:spPr>
          <a:xfrm>
            <a:off x="656517" y="1683217"/>
            <a:ext cx="4226568" cy="2949525"/>
          </a:xfrm>
          <a:prstGeom prst="rect">
            <a:avLst/>
          </a:prstGeom>
          <a:noFill/>
        </p:spPr>
        <p:txBody>
          <a:bodyPr wrap="square">
            <a:spAutoFit/>
          </a:bodyPr>
          <a:lstStyle/>
          <a:p>
            <a:pPr>
              <a:lnSpc>
                <a:spcPct val="150000"/>
              </a:lnSpc>
            </a:pPr>
            <a:r>
              <a:rPr lang="en-US">
                <a:latin typeface="Arial" panose="020B0604020202020204" pitchFamily="34" charset="0"/>
                <a:cs typeface="Arial" panose="020B0604020202020204" pitchFamily="34" charset="0"/>
              </a:rPr>
              <a:t>When the student selects to enter the "Student Spouse Financials" section on their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a message displays explaining that the student spouse will need to review and sign the changes made in this section. The student selects "Confirm Changes." </a:t>
            </a:r>
            <a:endParaRPr lang="en-US"/>
          </a:p>
        </p:txBody>
      </p:sp>
      <p:pic>
        <p:nvPicPr>
          <p:cNvPr id="2" name="Picture 1" descr="Screenshot of the pop-up window that appears after a student selects to enter the contributor section of the FAFSA form. The student is reminded that contributors will need to review and sign the changes that the student makes. Buttons allow the student to “Cancel” or “Confirm Changes.”">
            <a:extLst>
              <a:ext uri="{FF2B5EF4-FFF2-40B4-BE49-F238E27FC236}">
                <a16:creationId xmlns:a16="http://schemas.microsoft.com/office/drawing/2014/main" id="{EB81D3D1-5914-7B15-CB3F-D29BED2FC9C2}"/>
              </a:ext>
            </a:extLst>
          </p:cNvPr>
          <p:cNvPicPr>
            <a:picLocks noChangeAspect="1"/>
          </p:cNvPicPr>
          <p:nvPr/>
        </p:nvPicPr>
        <p:blipFill>
          <a:blip r:embed="rId3"/>
          <a:stretch>
            <a:fillRect/>
          </a:stretch>
        </p:blipFill>
        <p:spPr>
          <a:xfrm>
            <a:off x="5055219" y="1848685"/>
            <a:ext cx="6848709" cy="2788924"/>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312</a:t>
            </a:fld>
            <a:endParaRPr lang="en-US"/>
          </a:p>
        </p:txBody>
      </p:sp>
    </p:spTree>
    <p:extLst>
      <p:ext uri="{BB962C8B-B14F-4D97-AF65-F5344CB8AC3E}">
        <p14:creationId xmlns:p14="http://schemas.microsoft.com/office/powerpoint/2010/main" val="3321793081"/>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74031" y="176929"/>
            <a:ext cx="9589852"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 Student Spouse Identity Information</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2" name="TextBox 1">
            <a:extLst>
              <a:ext uri="{FF2B5EF4-FFF2-40B4-BE49-F238E27FC236}">
                <a16:creationId xmlns:a16="http://schemas.microsoft.com/office/drawing/2014/main" id="{F2CC06F2-1005-99EC-0716-76019154224C}"/>
              </a:ext>
            </a:extLst>
          </p:cNvPr>
          <p:cNvSpPr txBox="1"/>
          <p:nvPr/>
        </p:nvSpPr>
        <p:spPr>
          <a:xfrm>
            <a:off x="686910" y="1722174"/>
            <a:ext cx="4606307" cy="2949525"/>
          </a:xfrm>
          <a:prstGeom prst="rect">
            <a:avLst/>
          </a:prstGeom>
          <a:noFill/>
        </p:spPr>
        <p:txBody>
          <a:bodyPr wrap="square" rtlCol="0">
            <a:spAutoFit/>
          </a:bodyPr>
          <a:lstStyle/>
          <a:p>
            <a:pPr>
              <a:lnSpc>
                <a:spcPct val="150000"/>
              </a:lnSpc>
            </a:pPr>
            <a:r>
              <a:rPr lang="en-US"/>
              <a:t>This is the first page within the student spouse section. The student can verify that the student spouse’s personal information is correct. To update any of the personal information, the student spouse must access their Account Settings on StudentAid.gov. </a:t>
            </a:r>
          </a:p>
        </p:txBody>
      </p:sp>
      <p:pic>
        <p:nvPicPr>
          <p:cNvPr id="4" name="Picture 3" descr="Screenshot of the “Student Spouse Identity Information” page. The student spouse’s information, including name, date of birth, Social Security number, email address, and phone number are displayed for the student to verify. Below that, there are text boxes for the student to enter their spouse’s permanent mailing address.">
            <a:extLst>
              <a:ext uri="{FF2B5EF4-FFF2-40B4-BE49-F238E27FC236}">
                <a16:creationId xmlns:a16="http://schemas.microsoft.com/office/drawing/2014/main" id="{F1FB1975-495E-0C32-C3A6-F698283F2D0F}"/>
              </a:ext>
            </a:extLst>
          </p:cNvPr>
          <p:cNvPicPr>
            <a:picLocks noChangeAspect="1"/>
          </p:cNvPicPr>
          <p:nvPr/>
        </p:nvPicPr>
        <p:blipFill>
          <a:blip r:embed="rId3"/>
          <a:stretch>
            <a:fillRect/>
          </a:stretch>
        </p:blipFill>
        <p:spPr>
          <a:xfrm>
            <a:off x="5801538" y="1640508"/>
            <a:ext cx="5030826" cy="494301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313</a:t>
            </a:fld>
            <a:endParaRPr lang="en-US"/>
          </a:p>
        </p:txBody>
      </p:sp>
    </p:spTree>
    <p:extLst>
      <p:ext uri="{BB962C8B-B14F-4D97-AF65-F5344CB8AC3E}">
        <p14:creationId xmlns:p14="http://schemas.microsoft.com/office/powerpoint/2010/main" val="3326462059"/>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8272" y="644403"/>
            <a:ext cx="10770841"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 Student Spouse Finances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54C5D20D-F21A-62E6-7836-05BD2A83B3DD}"/>
              </a:ext>
            </a:extLst>
          </p:cNvPr>
          <p:cNvSpPr txBox="1"/>
          <p:nvPr/>
        </p:nvSpPr>
        <p:spPr>
          <a:xfrm>
            <a:off x="764183" y="1713091"/>
            <a:ext cx="10680105" cy="4565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latin typeface="Arial"/>
                <a:ea typeface="Calibri"/>
                <a:cs typeface="Calibri"/>
              </a:rPr>
              <a:t>This page provides an overview of the "Student Spouse Finances" section.</a:t>
            </a:r>
            <a:endParaRPr lang="en-US">
              <a:latin typeface="Arial"/>
            </a:endParaRPr>
          </a:p>
        </p:txBody>
      </p:sp>
      <p:pic>
        <p:nvPicPr>
          <p:cNvPr id="4" name="Picture 3" descr="Screenshot of the introduction to the “Student Spouse Financials” section. The student is reminded that this section helps determine the student’s eligibility for federal student aid. ">
            <a:extLst>
              <a:ext uri="{FF2B5EF4-FFF2-40B4-BE49-F238E27FC236}">
                <a16:creationId xmlns:a16="http://schemas.microsoft.com/office/drawing/2014/main" id="{BF4A6A14-B657-28E1-39CC-1A6F7FB0B9F9}"/>
              </a:ext>
            </a:extLst>
          </p:cNvPr>
          <p:cNvPicPr>
            <a:picLocks noChangeAspect="1"/>
          </p:cNvPicPr>
          <p:nvPr/>
        </p:nvPicPr>
        <p:blipFill>
          <a:blip r:embed="rId3"/>
          <a:stretch>
            <a:fillRect/>
          </a:stretch>
        </p:blipFill>
        <p:spPr>
          <a:xfrm>
            <a:off x="1579756" y="2368240"/>
            <a:ext cx="9032488" cy="403581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314</a:t>
            </a:fld>
            <a:endParaRPr lang="en-US"/>
          </a:p>
        </p:txBody>
      </p:sp>
    </p:spTree>
    <p:extLst>
      <p:ext uri="{BB962C8B-B14F-4D97-AF65-F5344CB8AC3E}">
        <p14:creationId xmlns:p14="http://schemas.microsoft.com/office/powerpoint/2010/main" val="2634006714"/>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74031" y="208972"/>
            <a:ext cx="9466562"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 Student Spouse </a:t>
            </a:r>
            <a:br>
              <a:rPr lang="en-US" altLang="en-US" sz="3600" cap="none" spc="0">
                <a:latin typeface="Oswald"/>
              </a:rPr>
            </a:br>
            <a:r>
              <a:rPr lang="en-US" altLang="en-US" sz="3600" cap="none" spc="0">
                <a:latin typeface="Oswald"/>
              </a:rPr>
              <a:t>Tax Return Information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B2B57641-677B-2344-BDB1-54DADD023219}"/>
              </a:ext>
            </a:extLst>
          </p:cNvPr>
          <p:cNvSpPr txBox="1"/>
          <p:nvPr/>
        </p:nvSpPr>
        <p:spPr>
          <a:xfrm>
            <a:off x="674031" y="1724217"/>
            <a:ext cx="10770258" cy="8720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cs typeface="Calibri"/>
              </a:rPr>
              <a:t>The student is asked questions about the student spouse’s tax filing status. The student selects the appropriate response. </a:t>
            </a:r>
            <a:endParaRPr lang="en-US">
              <a:latin typeface="Arial"/>
            </a:endParaRPr>
          </a:p>
        </p:txBody>
      </p:sp>
      <p:pic>
        <p:nvPicPr>
          <p:cNvPr id="4" name="Picture 3" descr="Screenshot continuation of the “Student Spouse Financials” section. The student is asked if their spouse did or will file a 2023 IRS Form 1040 or 1040-NR.">
            <a:extLst>
              <a:ext uri="{FF2B5EF4-FFF2-40B4-BE49-F238E27FC236}">
                <a16:creationId xmlns:a16="http://schemas.microsoft.com/office/drawing/2014/main" id="{34752CFC-4704-D1D8-0086-A077218FC3B2}"/>
              </a:ext>
            </a:extLst>
          </p:cNvPr>
          <p:cNvPicPr>
            <a:picLocks noChangeAspect="1"/>
          </p:cNvPicPr>
          <p:nvPr/>
        </p:nvPicPr>
        <p:blipFill>
          <a:blip r:embed="rId3"/>
          <a:stretch>
            <a:fillRect/>
          </a:stretch>
        </p:blipFill>
        <p:spPr>
          <a:xfrm>
            <a:off x="1894313" y="2866095"/>
            <a:ext cx="8106007" cy="3216662"/>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315</a:t>
            </a:fld>
            <a:endParaRPr lang="en-US"/>
          </a:p>
        </p:txBody>
      </p:sp>
    </p:spTree>
    <p:extLst>
      <p:ext uri="{BB962C8B-B14F-4D97-AF65-F5344CB8AC3E}">
        <p14:creationId xmlns:p14="http://schemas.microsoft.com/office/powerpoint/2010/main" val="2020739167"/>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74031" y="208972"/>
            <a:ext cx="10442293"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 Student Spouse </a:t>
            </a:r>
            <a:br>
              <a:rPr lang="en-US" altLang="en-US" sz="3600" cap="none" spc="0">
                <a:latin typeface="Oswald"/>
              </a:rPr>
            </a:br>
            <a:r>
              <a:rPr lang="en-US" altLang="en-US" sz="3600" cap="none" spc="0">
                <a:latin typeface="Oswald"/>
              </a:rPr>
              <a:t>Tax Return Information (Continued)</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B2B57641-677B-2344-BDB1-54DADD023219}"/>
              </a:ext>
            </a:extLst>
          </p:cNvPr>
          <p:cNvSpPr txBox="1"/>
          <p:nvPr/>
        </p:nvSpPr>
        <p:spPr>
          <a:xfrm>
            <a:off x="674031" y="1597217"/>
            <a:ext cx="3143057" cy="41960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latin typeface="Arial"/>
                <a:cs typeface="Calibri"/>
              </a:rPr>
              <a:t>Since the student spouse has not provided consent for their federal tax information to be transferred directly into the FAFSA</a:t>
            </a:r>
            <a:r>
              <a:rPr lang="en-US" baseline="30000">
                <a:latin typeface="Arial"/>
                <a:cs typeface="Calibri"/>
              </a:rPr>
              <a:t>®</a:t>
            </a:r>
            <a:r>
              <a:rPr lang="en-US">
                <a:latin typeface="Arial"/>
                <a:cs typeface="Calibri"/>
              </a:rPr>
              <a:t> form, the student must manually</a:t>
            </a:r>
          </a:p>
          <a:p>
            <a:pPr>
              <a:lnSpc>
                <a:spcPct val="150000"/>
              </a:lnSpc>
            </a:pPr>
            <a:r>
              <a:rPr lang="en-US">
                <a:latin typeface="Arial"/>
                <a:cs typeface="Calibri"/>
              </a:rPr>
              <a:t>enter their spouse’s 2023 tax return information. The student enters a response</a:t>
            </a:r>
          </a:p>
          <a:p>
            <a:pPr>
              <a:lnSpc>
                <a:spcPct val="150000"/>
              </a:lnSpc>
            </a:pPr>
            <a:r>
              <a:rPr lang="en-US">
                <a:latin typeface="Arial"/>
                <a:cs typeface="Calibri"/>
              </a:rPr>
              <a:t>in each entry field.</a:t>
            </a:r>
            <a:endParaRPr lang="en-US">
              <a:latin typeface="Arial"/>
            </a:endParaRPr>
          </a:p>
        </p:txBody>
      </p:sp>
      <p:pic>
        <p:nvPicPr>
          <p:cNvPr id="6" name="Picture 5" descr="Screenshot continuation of the “Student Spouse Financials” section, which asks the student to manually enter their spouse’s 2023 tax return information. The student is asked to select their spouse’s 2023 tax filing status. Below that, there are text boxes for the student to enter their spouse’s income earned from work, tax exempt interest income, untaxed portions of IRA distributions, untaxed portions of pensions, and adjusted gross income.">
            <a:extLst>
              <a:ext uri="{FF2B5EF4-FFF2-40B4-BE49-F238E27FC236}">
                <a16:creationId xmlns:a16="http://schemas.microsoft.com/office/drawing/2014/main" id="{9C68C505-5C8D-9A62-7D12-25061A1EC333}"/>
              </a:ext>
            </a:extLst>
          </p:cNvPr>
          <p:cNvPicPr>
            <a:picLocks noChangeAspect="1"/>
          </p:cNvPicPr>
          <p:nvPr/>
        </p:nvPicPr>
        <p:blipFill>
          <a:blip r:embed="rId3"/>
          <a:stretch>
            <a:fillRect/>
          </a:stretch>
        </p:blipFill>
        <p:spPr>
          <a:xfrm>
            <a:off x="4291428" y="1486827"/>
            <a:ext cx="3646314" cy="5306124"/>
          </a:xfrm>
          <a:prstGeom prst="rect">
            <a:avLst/>
          </a:prstGeom>
          <a:ln>
            <a:solidFill>
              <a:schemeClr val="tx1"/>
            </a:solidFill>
          </a:ln>
        </p:spPr>
      </p:pic>
      <p:pic>
        <p:nvPicPr>
          <p:cNvPr id="8" name="Picture 7" descr="Screenshot continuation of the “Student Spouse Financials” section, which asks the student to manually enter their spouse’s 2023 tax return information. Text boxes ask the student to provide the dollar amount for their spouse’s income tax paid; IRA deductions and payments to self-employed Simplified Employee Pension, Savings Investment Match Plan for Employees, and qualified plans; education credits; and college grants, scholarships, or AmeriCorps benefits reported as income. The student is asked to select if their spouse filed a Schedule A, B, D, E, F, or H with their 2023 IRS Form 1040. Below that, text boxes ask the student to provide the dollar amount for their spouse’s net profit or loss from IRS Form 1040 Schedule C and foreign earned income.">
            <a:extLst>
              <a:ext uri="{FF2B5EF4-FFF2-40B4-BE49-F238E27FC236}">
                <a16:creationId xmlns:a16="http://schemas.microsoft.com/office/drawing/2014/main" id="{5A6662AE-723A-A10D-AF85-A1D006296876}"/>
              </a:ext>
            </a:extLst>
          </p:cNvPr>
          <p:cNvPicPr>
            <a:picLocks noChangeAspect="1"/>
          </p:cNvPicPr>
          <p:nvPr/>
        </p:nvPicPr>
        <p:blipFill>
          <a:blip r:embed="rId4"/>
          <a:stretch>
            <a:fillRect/>
          </a:stretch>
        </p:blipFill>
        <p:spPr>
          <a:xfrm>
            <a:off x="8118320" y="1486133"/>
            <a:ext cx="3333750" cy="462915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316</a:t>
            </a:fld>
            <a:endParaRPr lang="en-US"/>
          </a:p>
        </p:txBody>
      </p:sp>
    </p:spTree>
    <p:extLst>
      <p:ext uri="{BB962C8B-B14F-4D97-AF65-F5344CB8AC3E}">
        <p14:creationId xmlns:p14="http://schemas.microsoft.com/office/powerpoint/2010/main" val="60944338"/>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0569" y="694294"/>
            <a:ext cx="9886802"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 Review Changes Page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7E8D841-57C7-C934-F076-DAB514B647EF}"/>
              </a:ext>
            </a:extLst>
          </p:cNvPr>
          <p:cNvSpPr txBox="1"/>
          <p:nvPr/>
        </p:nvSpPr>
        <p:spPr>
          <a:xfrm>
            <a:off x="686909" y="1709001"/>
            <a:ext cx="11147128" cy="1287532"/>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student is taken to a page that tells them they are almost done. </a:t>
            </a:r>
            <a:r>
              <a:rPr lang="en-US">
                <a:latin typeface="Arial" panose="020B0604020202020204" pitchFamily="34" charset="0"/>
                <a:ea typeface="Calibri"/>
                <a:cs typeface="Arial" panose="020B0604020202020204" pitchFamily="34" charset="0"/>
              </a:rPr>
              <a:t>If the student needs to make additional updates, they can select "Make More Changes." The student is ready to submit their correction and selects “Continue."</a:t>
            </a:r>
            <a:endParaRPr lang="en-US">
              <a:latin typeface="Arial" panose="020B0604020202020204" pitchFamily="34" charset="0"/>
              <a:cs typeface="Arial" panose="020B0604020202020204" pitchFamily="34" charset="0"/>
            </a:endParaRPr>
          </a:p>
        </p:txBody>
      </p:sp>
      <p:pic>
        <p:nvPicPr>
          <p:cNvPr id="3" name="Picture 2" descr="Screenshot of the Review Changes page. Buttons at the bottom of the page allow the student to “Make More Changes” or “Continue.”">
            <a:extLst>
              <a:ext uri="{FF2B5EF4-FFF2-40B4-BE49-F238E27FC236}">
                <a16:creationId xmlns:a16="http://schemas.microsoft.com/office/drawing/2014/main" id="{B09F80E3-E524-DF79-D6FF-A6695C701573}"/>
              </a:ext>
            </a:extLst>
          </p:cNvPr>
          <p:cNvPicPr>
            <a:picLocks noChangeAspect="1"/>
          </p:cNvPicPr>
          <p:nvPr/>
        </p:nvPicPr>
        <p:blipFill>
          <a:blip r:embed="rId3"/>
          <a:stretch>
            <a:fillRect/>
          </a:stretch>
        </p:blipFill>
        <p:spPr>
          <a:xfrm>
            <a:off x="2130115" y="3449081"/>
            <a:ext cx="7931770" cy="271462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317</a:t>
            </a:fld>
            <a:endParaRPr lang="en-US"/>
          </a:p>
        </p:txBody>
      </p:sp>
    </p:spTree>
    <p:extLst>
      <p:ext uri="{BB962C8B-B14F-4D97-AF65-F5344CB8AC3E}">
        <p14:creationId xmlns:p14="http://schemas.microsoft.com/office/powerpoint/2010/main" val="3948206622"/>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72946" y="617312"/>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 Signature</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AE0A1519-2DBB-E40C-3081-CAC08F1E9EEA}"/>
              </a:ext>
            </a:extLst>
          </p:cNvPr>
          <p:cNvSpPr txBox="1"/>
          <p:nvPr/>
        </p:nvSpPr>
        <p:spPr>
          <a:xfrm>
            <a:off x="674031" y="1716076"/>
            <a:ext cx="10895117" cy="872034"/>
          </a:xfrm>
          <a:prstGeom prst="rect">
            <a:avLst/>
          </a:prstGeom>
          <a:noFill/>
        </p:spPr>
        <p:txBody>
          <a:bodyPr wrap="square" lIns="91440" tIns="45720" rIns="91440" bIns="45720" rtlCol="0" anchor="t">
            <a:spAutoFit/>
          </a:bodyPr>
          <a:lstStyle/>
          <a:p>
            <a:pPr>
              <a:lnSpc>
                <a:spcPct val="150000"/>
              </a:lnSpc>
            </a:pPr>
            <a:r>
              <a:rPr lang="en-US"/>
              <a:t>On this page, the student acknowledges the terms and conditions of the FAFSA</a:t>
            </a:r>
            <a:r>
              <a:rPr lang="en-US" baseline="30000"/>
              <a:t>®</a:t>
            </a:r>
            <a:r>
              <a:rPr lang="en-US"/>
              <a:t> form, signs, and submits their correction.</a:t>
            </a:r>
          </a:p>
        </p:txBody>
      </p:sp>
      <p:pic>
        <p:nvPicPr>
          <p:cNvPr id="4" name="Picture 3" descr="Screenshot of the signature page. The student is instructed to review the terms and conditions they will be agreeing to by signing the FAFSA form.">
            <a:extLst>
              <a:ext uri="{FF2B5EF4-FFF2-40B4-BE49-F238E27FC236}">
                <a16:creationId xmlns:a16="http://schemas.microsoft.com/office/drawing/2014/main" id="{5F9FCA86-599E-1E58-7DD7-AF62263418BC}"/>
              </a:ext>
            </a:extLst>
          </p:cNvPr>
          <p:cNvPicPr>
            <a:picLocks noChangeAspect="1"/>
          </p:cNvPicPr>
          <p:nvPr/>
        </p:nvPicPr>
        <p:blipFill>
          <a:blip r:embed="rId3"/>
          <a:stretch>
            <a:fillRect/>
          </a:stretch>
        </p:blipFill>
        <p:spPr>
          <a:xfrm>
            <a:off x="1197362" y="2661540"/>
            <a:ext cx="4500447" cy="3969602"/>
          </a:xfrm>
          <a:prstGeom prst="rect">
            <a:avLst/>
          </a:prstGeom>
          <a:ln>
            <a:solidFill>
              <a:schemeClr val="tx1"/>
            </a:solidFill>
          </a:ln>
        </p:spPr>
      </p:pic>
      <p:pic>
        <p:nvPicPr>
          <p:cNvPr id="7" name="Picture 6" descr="Screenshot continuation of the signature page, which lists the remaining terms and conditions that the student agrees to by signing the FAFSA form. A checkbox indicates the student agrees to the terms, and there is a button below that for the student to “Sign and Submit” the form.">
            <a:extLst>
              <a:ext uri="{FF2B5EF4-FFF2-40B4-BE49-F238E27FC236}">
                <a16:creationId xmlns:a16="http://schemas.microsoft.com/office/drawing/2014/main" id="{D573FC41-78F4-7962-D10F-0A91634826DF}"/>
              </a:ext>
            </a:extLst>
          </p:cNvPr>
          <p:cNvPicPr>
            <a:picLocks noChangeAspect="1"/>
          </p:cNvPicPr>
          <p:nvPr/>
        </p:nvPicPr>
        <p:blipFill>
          <a:blip r:embed="rId4"/>
          <a:stretch>
            <a:fillRect/>
          </a:stretch>
        </p:blipFill>
        <p:spPr>
          <a:xfrm>
            <a:off x="6090192" y="2658172"/>
            <a:ext cx="4342007" cy="397634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318</a:t>
            </a:fld>
            <a:endParaRPr lang="en-US"/>
          </a:p>
        </p:txBody>
      </p:sp>
    </p:spTree>
    <p:extLst>
      <p:ext uri="{BB962C8B-B14F-4D97-AF65-F5344CB8AC3E}">
        <p14:creationId xmlns:p14="http://schemas.microsoft.com/office/powerpoint/2010/main" val="3344570976"/>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6" y="626804"/>
            <a:ext cx="11002083" cy="84458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Manage FAFSA</a:t>
            </a:r>
            <a:r>
              <a:rPr lang="en-US" altLang="en-US" sz="3600" cap="none" spc="0" baseline="30000">
                <a:latin typeface="Oswald"/>
              </a:rPr>
              <a:t>®</a:t>
            </a:r>
            <a:r>
              <a:rPr lang="en-US" altLang="en-US" sz="3600" cap="none" spc="0">
                <a:latin typeface="Oswald"/>
              </a:rPr>
              <a:t> Contributors Signature (Pop Up)</a:t>
            </a:r>
            <a:endParaRPr lang="en-US" altLang="en-US" sz="3600" b="1" i="0" u="none" strike="noStrike" kern="1200" cap="none" spc="0" normalizeH="0" baseline="0" noProof="0">
              <a:ln>
                <a:noFill/>
              </a:ln>
              <a:effectLst/>
              <a:uLnTx/>
              <a:uFillTx/>
              <a:latin typeface="Oswald"/>
            </a:endParaRPr>
          </a:p>
        </p:txBody>
      </p:sp>
      <p:sp>
        <p:nvSpPr>
          <p:cNvPr id="3" name="TextBox 2">
            <a:extLst>
              <a:ext uri="{FF2B5EF4-FFF2-40B4-BE49-F238E27FC236}">
                <a16:creationId xmlns:a16="http://schemas.microsoft.com/office/drawing/2014/main" id="{B29C0031-A427-9B41-F319-253CC9C77CB1}"/>
              </a:ext>
            </a:extLst>
          </p:cNvPr>
          <p:cNvSpPr txBox="1"/>
          <p:nvPr/>
        </p:nvSpPr>
        <p:spPr>
          <a:xfrm>
            <a:off x="656516" y="1683217"/>
            <a:ext cx="4402999" cy="3780522"/>
          </a:xfrm>
          <a:prstGeom prst="rect">
            <a:avLst/>
          </a:prstGeom>
          <a:noFill/>
        </p:spPr>
        <p:txBody>
          <a:bodyPr wrap="square">
            <a:spAutoFit/>
          </a:bodyPr>
          <a:lstStyle/>
          <a:p>
            <a:pPr>
              <a:lnSpc>
                <a:spcPct val="150000"/>
              </a:lnSpc>
            </a:pPr>
            <a:r>
              <a:rPr lang="en-US">
                <a:latin typeface="Arial" panose="020B0604020202020204" pitchFamily="34" charset="0"/>
                <a:cs typeface="Arial" panose="020B0604020202020204" pitchFamily="34" charset="0"/>
              </a:rPr>
              <a:t>When the student signs their correction on their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a message displays informing the student that contributor consent and approval is missing. The student has the option to submit without the contributor consent and approval, but they won’t be eligible for federal student aid until it is provided. The student selects "Sign and Exit." </a:t>
            </a:r>
            <a:endParaRPr lang="en-US"/>
          </a:p>
        </p:txBody>
      </p:sp>
      <p:pic>
        <p:nvPicPr>
          <p:cNvPr id="2" name="Picture 1" descr="Screenshot of the pop-up window that appears after a student signs their FAFSA correction to contributor information. The student is reminded that their contributor has not provided consent and approval. They are instructed to select the “Sign and Exit” button to save their correction and wait for the missing consent and approval to be provided by the contributor. A button to “Submit” is also provided that allows the student to submit without the missing consent and approval, but the student is informed that they won’t be eligible for federal student aid if they select this. ">
            <a:extLst>
              <a:ext uri="{FF2B5EF4-FFF2-40B4-BE49-F238E27FC236}">
                <a16:creationId xmlns:a16="http://schemas.microsoft.com/office/drawing/2014/main" id="{AEC0C446-BD70-632E-9BB2-93B4EEFC2149}"/>
              </a:ext>
            </a:extLst>
          </p:cNvPr>
          <p:cNvPicPr>
            <a:picLocks noChangeAspect="1"/>
          </p:cNvPicPr>
          <p:nvPr/>
        </p:nvPicPr>
        <p:blipFill>
          <a:blip r:embed="rId3"/>
          <a:stretch>
            <a:fillRect/>
          </a:stretch>
        </p:blipFill>
        <p:spPr>
          <a:xfrm>
            <a:off x="5665865" y="1714384"/>
            <a:ext cx="5172075" cy="458152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319</a:t>
            </a:fld>
            <a:endParaRPr lang="en-US"/>
          </a:p>
        </p:txBody>
      </p:sp>
    </p:spTree>
    <p:extLst>
      <p:ext uri="{BB962C8B-B14F-4D97-AF65-F5344CB8AC3E}">
        <p14:creationId xmlns:p14="http://schemas.microsoft.com/office/powerpoint/2010/main" val="2821836960"/>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74031"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Manage FAFSA</a:t>
            </a:r>
            <a:r>
              <a:rPr lang="en-US" altLang="en-US" sz="3600" cap="none" spc="0" baseline="30000" dirty="0">
                <a:latin typeface="Oswald"/>
              </a:rPr>
              <a:t>®</a:t>
            </a:r>
            <a:r>
              <a:rPr lang="en-US" altLang="en-US" sz="3600" cap="none" spc="0" dirty="0">
                <a:latin typeface="Oswald"/>
              </a:rPr>
              <a:t> Contributors Confirmation</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8EBB2778-C30F-7322-A2CD-90F69AD68AA1}"/>
              </a:ext>
            </a:extLst>
          </p:cNvPr>
          <p:cNvSpPr txBox="1"/>
          <p:nvPr/>
        </p:nvSpPr>
        <p:spPr>
          <a:xfrm>
            <a:off x="686909" y="1727973"/>
            <a:ext cx="4529033" cy="4196020"/>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After signing their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the student has submitted their correction and is presented the confirmation page. This page displays information for the student about next steps, including tracking their FAFSA correction. The student is informed that their form is not complete because their new spouse needs to resolve error(s) in the contributor section(s) and provide their signature.</a:t>
            </a:r>
          </a:p>
        </p:txBody>
      </p:sp>
      <p:pic>
        <p:nvPicPr>
          <p:cNvPr id="3" name="Picture 2" descr="Screenshot of the corrections confirmation page, informing the student that their section of the FAFSA form is complete. The student is reminded that contributor action is still needed and that their contributor needs to resolve errors in the contributor sections and provide their signature for the FAFSA form to be complete and submitted. A button to “Visit My Activity” allows the student to track their form. ">
            <a:extLst>
              <a:ext uri="{FF2B5EF4-FFF2-40B4-BE49-F238E27FC236}">
                <a16:creationId xmlns:a16="http://schemas.microsoft.com/office/drawing/2014/main" id="{318EE358-3096-0DAE-D4B7-77AA8562464F}"/>
              </a:ext>
            </a:extLst>
          </p:cNvPr>
          <p:cNvPicPr>
            <a:picLocks noChangeAspect="1"/>
          </p:cNvPicPr>
          <p:nvPr/>
        </p:nvPicPr>
        <p:blipFill>
          <a:blip r:embed="rId3"/>
          <a:stretch>
            <a:fillRect/>
          </a:stretch>
        </p:blipFill>
        <p:spPr>
          <a:xfrm>
            <a:off x="5485587" y="1803129"/>
            <a:ext cx="6238875" cy="3400425"/>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320</a:t>
            </a:fld>
            <a:endParaRPr lang="en-US"/>
          </a:p>
        </p:txBody>
      </p:sp>
    </p:spTree>
    <p:extLst>
      <p:ext uri="{BB962C8B-B14F-4D97-AF65-F5344CB8AC3E}">
        <p14:creationId xmlns:p14="http://schemas.microsoft.com/office/powerpoint/2010/main" val="2079208090"/>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89130-F705-40B4-AB4D-98B89FC71FE4}"/>
              </a:ext>
            </a:extLst>
          </p:cNvPr>
          <p:cNvSpPr>
            <a:spLocks noGrp="1"/>
          </p:cNvSpPr>
          <p:nvPr>
            <p:ph type="title"/>
          </p:nvPr>
        </p:nvSpPr>
        <p:spPr>
          <a:xfrm>
            <a:off x="912570" y="2037653"/>
            <a:ext cx="10886496" cy="2057397"/>
          </a:xfrm>
        </p:spPr>
        <p:txBody>
          <a:bodyPr/>
          <a:lstStyle/>
          <a:p>
            <a:r>
              <a:rPr lang="en-US" sz="4400" cap="none">
                <a:latin typeface="Oswald"/>
                <a:ea typeface="Noto Serif"/>
                <a:cs typeface="Noto Serif"/>
              </a:rPr>
              <a:t>Parent Submits a Required FAFSA</a:t>
            </a:r>
            <a:r>
              <a:rPr lang="en-US" sz="4400" cap="none" baseline="30000">
                <a:latin typeface="Oswald"/>
                <a:ea typeface="Noto Serif"/>
                <a:cs typeface="Noto Serif"/>
              </a:rPr>
              <a:t>®</a:t>
            </a:r>
            <a:r>
              <a:rPr lang="en-US" sz="4400" cap="none">
                <a:latin typeface="Oswald"/>
                <a:ea typeface="Noto Serif"/>
                <a:cs typeface="Noto Serif"/>
              </a:rPr>
              <a:t> Correction for Missing Consent and Approval</a:t>
            </a:r>
          </a:p>
        </p:txBody>
      </p:sp>
      <p:sp>
        <p:nvSpPr>
          <p:cNvPr id="3" name="Slide Number Placeholder 2">
            <a:extLst>
              <a:ext uri="{FF2B5EF4-FFF2-40B4-BE49-F238E27FC236}">
                <a16:creationId xmlns:a16="http://schemas.microsoft.com/office/drawing/2014/main" id="{42E162C4-BB1D-6C4B-9CAC-9D1307DF34CE}"/>
              </a:ext>
              <a:ext uri="{C183D7F6-B498-43B3-948B-1728B52AA6E4}">
                <adec:decorative xmlns:adec="http://schemas.microsoft.com/office/drawing/2017/decorative" val="1"/>
              </a:ext>
            </a:extLst>
          </p:cNvPr>
          <p:cNvSpPr>
            <a:spLocks noGrp="1"/>
          </p:cNvSpPr>
          <p:nvPr>
            <p:ph type="sldNum" sz="quarter" idx="4"/>
          </p:nvPr>
        </p:nvSpPr>
        <p:spPr>
          <a:xfrm>
            <a:off x="11448508" y="6311742"/>
            <a:ext cx="431638" cy="31160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b="0" i="0" u="none" strike="noStrike" kern="1200" cap="none" spc="0" normalizeH="0" baseline="0" noProof="0" smtClean="0">
                <a:ln>
                  <a:noFill/>
                </a:ln>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321</a:t>
            </a:fld>
            <a:endParaRPr kumimoji="0" lang="en-US"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492870"/>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8273"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Consent and Approval Correction Log In</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919E5636-1365-C473-AD26-5BACC65DA984}"/>
              </a:ext>
            </a:extLst>
          </p:cNvPr>
          <p:cNvSpPr txBox="1"/>
          <p:nvPr/>
        </p:nvSpPr>
        <p:spPr>
          <a:xfrm>
            <a:off x="686910" y="1732942"/>
            <a:ext cx="4593428" cy="1703030"/>
          </a:xfrm>
          <a:prstGeom prst="rect">
            <a:avLst/>
          </a:prstGeom>
          <a:noFill/>
        </p:spPr>
        <p:txBody>
          <a:bodyPr wrap="square" rtlCol="0">
            <a:spAutoFit/>
          </a:bodyPr>
          <a:lstStyle/>
          <a:p>
            <a:pPr algn="l">
              <a:lnSpc>
                <a:spcPct val="150000"/>
              </a:lnSpc>
            </a:pPr>
            <a:r>
              <a:rPr lang="en-US" b="0" i="0">
                <a:effectLst/>
                <a:latin typeface="Arial" panose="020B0604020202020204" pitchFamily="34" charset="0"/>
                <a:cs typeface="Arial" panose="020B0604020202020204" pitchFamily="34" charset="0"/>
              </a:rPr>
              <a:t>To access </a:t>
            </a:r>
            <a:r>
              <a:rPr lang="en-US">
                <a:latin typeface="Arial" panose="020B0604020202020204" pitchFamily="34" charset="0"/>
                <a:cs typeface="Arial" panose="020B0604020202020204" pitchFamily="34" charset="0"/>
              </a:rPr>
              <a:t>an existing</a:t>
            </a:r>
            <a:r>
              <a:rPr lang="en-US" b="0" i="0">
                <a:effectLst/>
                <a:latin typeface="Arial" panose="020B0604020202020204" pitchFamily="34" charset="0"/>
                <a:cs typeface="Arial" panose="020B0604020202020204" pitchFamily="34" charset="0"/>
              </a:rPr>
              <a:t> FAFSA</a:t>
            </a:r>
            <a:r>
              <a:rPr lang="en-US" b="0" i="0" baseline="30000">
                <a:effectLst/>
                <a:latin typeface="Arial" panose="020B0604020202020204" pitchFamily="34" charset="0"/>
                <a:cs typeface="Arial" panose="020B0604020202020204" pitchFamily="34" charset="0"/>
              </a:rPr>
              <a:t>®</a:t>
            </a:r>
            <a:r>
              <a:rPr lang="en-US" b="0" i="0">
                <a:effectLst/>
                <a:latin typeface="Arial" panose="020B0604020202020204" pitchFamily="34" charset="0"/>
                <a:cs typeface="Arial" panose="020B0604020202020204" pitchFamily="34" charset="0"/>
              </a:rPr>
              <a:t> form, the parent is required to log in using their FSA ID (StudentAid.gov account username and password). </a:t>
            </a:r>
            <a:endParaRPr lang="en-US">
              <a:latin typeface="Arial" panose="020B0604020202020204" pitchFamily="34" charset="0"/>
              <a:cs typeface="Arial" panose="020B0604020202020204" pitchFamily="34" charset="0"/>
            </a:endParaRPr>
          </a:p>
        </p:txBody>
      </p:sp>
      <p:pic>
        <p:nvPicPr>
          <p:cNvPr id="6" name="Picture 5" descr="Screenshot of the Log In page. Textboxes ask the parent to enter their FSA ID username, email, or phone number and their password. There is a button to “Log In,” or the parent can select one of four text hyperlinks: “Create an Account,” “Forgot My Username,” “Forgot My Password,” or “Help Me Log In to My Account.”">
            <a:extLst>
              <a:ext uri="{FF2B5EF4-FFF2-40B4-BE49-F238E27FC236}">
                <a16:creationId xmlns:a16="http://schemas.microsoft.com/office/drawing/2014/main" id="{51347FD1-D76A-9A91-2831-8D8625ED29CE}"/>
              </a:ext>
            </a:extLst>
          </p:cNvPr>
          <p:cNvPicPr>
            <a:picLocks noChangeAspect="1"/>
          </p:cNvPicPr>
          <p:nvPr/>
        </p:nvPicPr>
        <p:blipFill>
          <a:blip r:embed="rId3"/>
          <a:stretch>
            <a:fillRect/>
          </a:stretch>
        </p:blipFill>
        <p:spPr>
          <a:xfrm>
            <a:off x="5408526" y="1732942"/>
            <a:ext cx="5720803" cy="4457700"/>
          </a:xfrm>
          <a:prstGeom prst="rect">
            <a:avLst/>
          </a:prstGeom>
          <a:ln w="12700">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322</a:t>
            </a:fld>
            <a:endParaRPr lang="en-US"/>
          </a:p>
        </p:txBody>
      </p:sp>
    </p:spTree>
    <p:extLst>
      <p:ext uri="{BB962C8B-B14F-4D97-AF65-F5344CB8AC3E}">
        <p14:creationId xmlns:p14="http://schemas.microsoft.com/office/powerpoint/2010/main" val="1251340307"/>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971" y="537147"/>
            <a:ext cx="11582400" cy="917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Consent and Approval Correction Dashboard</a:t>
            </a:r>
            <a:endParaRPr lang="en-US" altLang="en-US" sz="3600" b="1" i="0" u="none" strike="noStrike" kern="1200" cap="none" spc="0" normalizeH="0" baseline="0" noProof="0" dirty="0">
              <a:ln>
                <a:noFill/>
              </a:ln>
              <a:effectLst/>
              <a:uLnTx/>
              <a:uFillTx/>
              <a:latin typeface="Oswald"/>
            </a:endParaRPr>
          </a:p>
        </p:txBody>
      </p:sp>
      <p:sp>
        <p:nvSpPr>
          <p:cNvPr id="7" name="TextBox 6">
            <a:extLst>
              <a:ext uri="{FF2B5EF4-FFF2-40B4-BE49-F238E27FC236}">
                <a16:creationId xmlns:a16="http://schemas.microsoft.com/office/drawing/2014/main" id="{261499C9-8515-7FA6-14D3-98341A124078}"/>
              </a:ext>
            </a:extLst>
          </p:cNvPr>
          <p:cNvSpPr txBox="1"/>
          <p:nvPr/>
        </p:nvSpPr>
        <p:spPr>
          <a:xfrm>
            <a:off x="693547" y="1734296"/>
            <a:ext cx="4488053" cy="3780522"/>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On the account Dashboard, the parent can see their most recent 2025–26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activity under the "My Activity" section. In this scenario, the parent’s child has a processed 2025–26 FAFSA form with an "Action Required" status. To see further information about this application, the parent selects the application and is taken to the "Details" page.</a:t>
            </a:r>
          </a:p>
        </p:txBody>
      </p:sp>
      <p:pic>
        <p:nvPicPr>
          <p:cNvPr id="3" name="Picture 2" descr="Screenshot of the account Dashboard. The parent’s current federal loans and grants are listed under the My Aid header. Below that, under the My Activity header, the student's current FAFSA form that the parent is contributing on is listed along with the processing status of “Action Required” for the form. A hyperlink allows the parent to &quot;View All Activity.&quot;">
            <a:extLst>
              <a:ext uri="{FF2B5EF4-FFF2-40B4-BE49-F238E27FC236}">
                <a16:creationId xmlns:a16="http://schemas.microsoft.com/office/drawing/2014/main" id="{63A1707B-B7E3-E5EC-A9BF-8E9DF7339279}"/>
              </a:ext>
            </a:extLst>
          </p:cNvPr>
          <p:cNvPicPr>
            <a:picLocks noChangeAspect="1"/>
          </p:cNvPicPr>
          <p:nvPr/>
        </p:nvPicPr>
        <p:blipFill>
          <a:blip r:embed="rId3"/>
          <a:stretch>
            <a:fillRect/>
          </a:stretch>
        </p:blipFill>
        <p:spPr>
          <a:xfrm>
            <a:off x="5485639" y="1821366"/>
            <a:ext cx="6006455" cy="4293220"/>
          </a:xfrm>
          <a:prstGeom prst="rect">
            <a:avLst/>
          </a:prstGeom>
          <a:ln>
            <a:solidFill>
              <a:schemeClr val="tx1"/>
            </a:solidFill>
          </a:ln>
        </p:spPr>
      </p:pic>
      <p:sp>
        <p:nvSpPr>
          <p:cNvPr id="5" name="Slide Number Placeholder 4"/>
          <p:cNvSpPr>
            <a:spLocks noGrp="1"/>
          </p:cNvSpPr>
          <p:nvPr>
            <p:ph type="sldNum" sz="quarter" idx="4"/>
          </p:nvPr>
        </p:nvSpPr>
        <p:spPr/>
        <p:txBody>
          <a:bodyPr/>
          <a:lstStyle/>
          <a:p>
            <a:fld id="{234755BD-B4AC-9044-BCE4-27904766F8BB}" type="slidenum">
              <a:rPr lang="en-US" smtClean="0"/>
              <a:pPr/>
              <a:t>323</a:t>
            </a:fld>
            <a:endParaRPr lang="en-US"/>
          </a:p>
        </p:txBody>
      </p:sp>
    </p:spTree>
    <p:extLst>
      <p:ext uri="{BB962C8B-B14F-4D97-AF65-F5344CB8AC3E}">
        <p14:creationId xmlns:p14="http://schemas.microsoft.com/office/powerpoint/2010/main" val="3139093095"/>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064" y="54740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Consent and Approval Correction Details</a:t>
            </a:r>
            <a:endParaRPr lang="en-US" altLang="en-US" sz="3600" b="1" i="0" u="none" strike="noStrike" kern="1200" cap="none" spc="0" normalizeH="0" baseline="0" noProof="0">
              <a:ln>
                <a:noFill/>
              </a:ln>
              <a:effectLst/>
              <a:uLnTx/>
              <a:uFillTx/>
              <a:latin typeface="Oswald"/>
            </a:endParaRPr>
          </a:p>
        </p:txBody>
      </p:sp>
      <p:sp>
        <p:nvSpPr>
          <p:cNvPr id="2" name="TextBox 1">
            <a:extLst>
              <a:ext uri="{FF2B5EF4-FFF2-40B4-BE49-F238E27FC236}">
                <a16:creationId xmlns:a16="http://schemas.microsoft.com/office/drawing/2014/main" id="{80F90508-AE01-E6B9-DEA3-662841EEEC18}"/>
              </a:ext>
            </a:extLst>
          </p:cNvPr>
          <p:cNvSpPr txBox="1"/>
          <p:nvPr/>
        </p:nvSpPr>
        <p:spPr>
          <a:xfrm>
            <a:off x="704847" y="1729996"/>
            <a:ext cx="4195925" cy="3365024"/>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On the "Details" page, the parent sees information related to their child’s processed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form, such as when it was started and processed and additional resources. In this scenario, the parent hasn’t provided consent and approval on the form. Selecting "Approve" starts a required correction.</a:t>
            </a:r>
          </a:p>
        </p:txBody>
      </p:sp>
      <p:pic>
        <p:nvPicPr>
          <p:cNvPr id="6" name="Picture 5" descr="Screenshot of the “FAFSA Details” page. The student’s FAFSA information is displayed, including their name, submission number, and submission type. A status tracker details the date a FAFSA correction was started, the date it was submitted, and the date it was processed. A banner informs the parent that an error was found on the form and the student will be ineligible for federal student aid if they do not provide their consent and approval. A button allows the parent to “Approve.”">
            <a:extLst>
              <a:ext uri="{FF2B5EF4-FFF2-40B4-BE49-F238E27FC236}">
                <a16:creationId xmlns:a16="http://schemas.microsoft.com/office/drawing/2014/main" id="{E8EFB319-7AAD-335C-7B9B-B786FDDB2FFF}"/>
              </a:ext>
            </a:extLst>
          </p:cNvPr>
          <p:cNvPicPr>
            <a:picLocks noChangeAspect="1"/>
          </p:cNvPicPr>
          <p:nvPr/>
        </p:nvPicPr>
        <p:blipFill>
          <a:blip r:embed="rId3"/>
          <a:stretch>
            <a:fillRect/>
          </a:stretch>
        </p:blipFill>
        <p:spPr>
          <a:xfrm>
            <a:off x="5803516" y="1300974"/>
            <a:ext cx="4859601" cy="539904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324</a:t>
            </a:fld>
            <a:endParaRPr lang="en-US"/>
          </a:p>
        </p:txBody>
      </p:sp>
    </p:spTree>
    <p:extLst>
      <p:ext uri="{BB962C8B-B14F-4D97-AF65-F5344CB8AC3E}">
        <p14:creationId xmlns:p14="http://schemas.microsoft.com/office/powerpoint/2010/main" val="557105105"/>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56517" y="537923"/>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Consent and Approval Correction</a:t>
            </a:r>
            <a:r>
              <a:rPr lang="en-US" altLang="en-US" sz="3600" b="1" i="0" u="none" strike="noStrike" kern="1200" cap="none" spc="0" normalizeH="0" baseline="0" noProof="0">
                <a:ln>
                  <a:noFill/>
                </a:ln>
                <a:effectLst/>
                <a:uLnTx/>
                <a:uFillTx/>
                <a:latin typeface="Oswald"/>
              </a:rPr>
              <a:t> Onboarding</a:t>
            </a:r>
          </a:p>
        </p:txBody>
      </p:sp>
      <p:sp>
        <p:nvSpPr>
          <p:cNvPr id="6" name="TextBox 5">
            <a:extLst>
              <a:ext uri="{FF2B5EF4-FFF2-40B4-BE49-F238E27FC236}">
                <a16:creationId xmlns:a16="http://schemas.microsoft.com/office/drawing/2014/main" id="{CB7D7B4C-BFA8-60FD-1ACF-F9B0249FE09D}"/>
              </a:ext>
            </a:extLst>
          </p:cNvPr>
          <p:cNvSpPr txBox="1"/>
          <p:nvPr/>
        </p:nvSpPr>
        <p:spPr>
          <a:xfrm>
            <a:off x="669676" y="1734560"/>
            <a:ext cx="4483347" cy="4196020"/>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When the parent starts a 2025–26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 correction, they are taken through the FAFSA correction onboarding process. A correction should only be submitted if critical information was missing, incorrect information was provided, the student needs to update their selected school(s), and/or a correction was requested by a financial aid administrator.</a:t>
            </a:r>
          </a:p>
        </p:txBody>
      </p:sp>
      <p:pic>
        <p:nvPicPr>
          <p:cNvPr id="3" name="Picture 2" descr="Screenshot of the “Correct Your FAFSA Form” onboarding page. The parent is reminded to be prepared with personal information and any documents that may be needed. They are also informed that the student has been notified and will be able to review changes made and that based on the corrections made, the student’s eligibility for federal student aid may change. A button allows the parent to “Provide Consent and Approval.”">
            <a:extLst>
              <a:ext uri="{FF2B5EF4-FFF2-40B4-BE49-F238E27FC236}">
                <a16:creationId xmlns:a16="http://schemas.microsoft.com/office/drawing/2014/main" id="{E190DD8C-D254-7717-2C3D-6D69940CFD08}"/>
              </a:ext>
            </a:extLst>
          </p:cNvPr>
          <p:cNvPicPr>
            <a:picLocks noChangeAspect="1"/>
          </p:cNvPicPr>
          <p:nvPr/>
        </p:nvPicPr>
        <p:blipFill>
          <a:blip r:embed="rId3"/>
          <a:stretch>
            <a:fillRect/>
          </a:stretch>
        </p:blipFill>
        <p:spPr>
          <a:xfrm>
            <a:off x="5158368" y="1864694"/>
            <a:ext cx="6019800" cy="2924175"/>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325</a:t>
            </a:fld>
            <a:endParaRPr lang="en-US"/>
          </a:p>
        </p:txBody>
      </p:sp>
    </p:spTree>
    <p:extLst>
      <p:ext uri="{BB962C8B-B14F-4D97-AF65-F5344CB8AC3E}">
        <p14:creationId xmlns:p14="http://schemas.microsoft.com/office/powerpoint/2010/main" val="1988623120"/>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45653" y="210560"/>
            <a:ext cx="9478848"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Consent and Approval Correction Provide Consent and Approval</a:t>
            </a:r>
            <a:endParaRPr kumimoji="0" lang="en-US" altLang="en-US" sz="3600" b="1" i="0" u="none" strike="noStrike" kern="1200" cap="none" spc="0" normalizeH="0" baseline="0" noProof="0">
              <a:ln>
                <a:noFill/>
              </a:ln>
              <a:effectLst/>
              <a:uLnTx/>
              <a:uFillTx/>
              <a:latin typeface="Oswald"/>
              <a:ea typeface="+mn-ea"/>
              <a:cs typeface="+mn-cs"/>
            </a:endParaRPr>
          </a:p>
        </p:txBody>
      </p:sp>
      <p:sp>
        <p:nvSpPr>
          <p:cNvPr id="4" name="TextBox 3">
            <a:extLst>
              <a:ext uri="{FF2B5EF4-FFF2-40B4-BE49-F238E27FC236}">
                <a16:creationId xmlns:a16="http://schemas.microsoft.com/office/drawing/2014/main" id="{4D55D7BC-9212-88CD-0AB8-6BFC2C65A65B}"/>
              </a:ext>
            </a:extLst>
          </p:cNvPr>
          <p:cNvSpPr txBox="1"/>
          <p:nvPr/>
        </p:nvSpPr>
        <p:spPr>
          <a:xfrm>
            <a:off x="645653" y="1746488"/>
            <a:ext cx="4071202" cy="33650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ea typeface="Calibri"/>
                <a:cs typeface="Calibri"/>
              </a:rPr>
              <a:t>This page informs the parent about consent, approval, and the use of their federal tax information. By providing consent and approval, the parent’s federal tax information is transferred directly from the IRS into the FAFSA</a:t>
            </a:r>
            <a:r>
              <a:rPr lang="en-US" baseline="30000">
                <a:ea typeface="Calibri"/>
                <a:cs typeface="Calibri"/>
              </a:rPr>
              <a:t>®</a:t>
            </a:r>
            <a:r>
              <a:rPr lang="en-US">
                <a:ea typeface="Calibri"/>
                <a:cs typeface="Calibri"/>
              </a:rPr>
              <a:t> form to help complete the </a:t>
            </a:r>
            <a:r>
              <a:rPr lang="en-US">
                <a:latin typeface="Arial" panose="020B0604020202020204" pitchFamily="34" charset="0"/>
                <a:cs typeface="Arial" panose="020B0604020202020204" pitchFamily="34" charset="0"/>
              </a:rPr>
              <a:t>"Parent Financials"</a:t>
            </a:r>
            <a:r>
              <a:rPr lang="en-US">
                <a:ea typeface="Calibri"/>
                <a:cs typeface="Calibri"/>
              </a:rPr>
              <a:t> section. </a:t>
            </a:r>
          </a:p>
        </p:txBody>
      </p:sp>
      <p:pic>
        <p:nvPicPr>
          <p:cNvPr id="2" name="Picture 1" descr="Screenshot of the consent and approval page for the retrieval and disclosure of federal tax information. A numbered list of statements defines what the parent is affirming and giving consent and approval to.">
            <a:extLst>
              <a:ext uri="{FF2B5EF4-FFF2-40B4-BE49-F238E27FC236}">
                <a16:creationId xmlns:a16="http://schemas.microsoft.com/office/drawing/2014/main" id="{7AC74C23-EAC5-D087-E2FC-3089C7AE8897}"/>
              </a:ext>
            </a:extLst>
          </p:cNvPr>
          <p:cNvPicPr>
            <a:picLocks noChangeAspect="1"/>
          </p:cNvPicPr>
          <p:nvPr/>
        </p:nvPicPr>
        <p:blipFill>
          <a:blip r:embed="rId3"/>
          <a:stretch>
            <a:fillRect/>
          </a:stretch>
        </p:blipFill>
        <p:spPr>
          <a:xfrm>
            <a:off x="5947648" y="1403195"/>
            <a:ext cx="4766487" cy="5296831"/>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326</a:t>
            </a:fld>
            <a:endParaRPr lang="en-US"/>
          </a:p>
        </p:txBody>
      </p:sp>
    </p:spTree>
    <p:extLst>
      <p:ext uri="{BB962C8B-B14F-4D97-AF65-F5344CB8AC3E}">
        <p14:creationId xmlns:p14="http://schemas.microsoft.com/office/powerpoint/2010/main" val="3298791768"/>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972835C-C9D3-A04D-93BA-58F56E288B3C}"/>
              </a:ext>
            </a:extLst>
          </p:cNvPr>
          <p:cNvSpPr txBox="1">
            <a:spLocks noGrp="1"/>
          </p:cNvSpPr>
          <p:nvPr>
            <p:ph type="title" idx="4294967295"/>
          </p:nvPr>
        </p:nvSpPr>
        <p:spPr>
          <a:xfrm>
            <a:off x="645653" y="188790"/>
            <a:ext cx="11014571"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lnSpc>
                <a:spcPct val="90000"/>
              </a:lnSpc>
              <a:spcBef>
                <a:spcPct val="20000"/>
              </a:spcBef>
              <a:buFont typeface="Arial"/>
              <a:buChar char="•"/>
              <a:defRPr sz="3200" b="1" i="0" kern="1200" cap="all" spc="40" baseline="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altLang="en-US" sz="3600" b="1" i="0" u="none" strike="noStrike" kern="1200" cap="none" spc="0" normalizeH="0" baseline="0" noProof="0" dirty="0">
                <a:ln>
                  <a:noFill/>
                </a:ln>
                <a:solidFill>
                  <a:schemeClr val="tx1"/>
                </a:solidFill>
                <a:effectLst/>
                <a:uLnTx/>
                <a:uFillTx/>
                <a:latin typeface="Oswald"/>
                <a:ea typeface="+mn-ea"/>
                <a:cs typeface="+mn-cs"/>
              </a:rPr>
              <a:t>Consent and Approval Correction</a:t>
            </a:r>
            <a:endParaRPr kumimoji="0" lang="en-US" sz="3600" b="1" i="0" u="none" strike="noStrike" kern="1200" cap="all" spc="40" normalizeH="0" baseline="0" noProof="0" dirty="0">
              <a:ln>
                <a:noFill/>
              </a:ln>
              <a:solidFill>
                <a:schemeClr val="tx1"/>
              </a:solidFill>
              <a:effectLst/>
              <a:uLnTx/>
              <a:uFillTx/>
              <a:latin typeface="+mn-lt"/>
              <a:ea typeface="+mn-ea"/>
              <a:cs typeface="+mn-cs"/>
            </a:endParaRPr>
          </a:p>
          <a:p>
            <a:pPr marL="0" marR="0" lvl="0" indent="0" algn="l" defTabSz="457200" rtl="0" eaLnBrk="1" fontAlgn="auto" latinLnBrk="0" hangingPunct="1">
              <a:lnSpc>
                <a:spcPct val="80000"/>
              </a:lnSpc>
              <a:spcBef>
                <a:spcPct val="20000"/>
              </a:spcBef>
              <a:spcAft>
                <a:spcPts val="0"/>
              </a:spcAft>
              <a:buClrTx/>
              <a:buSzTx/>
              <a:buFont typeface="Arial"/>
              <a:buNone/>
              <a:tabLst/>
              <a:defRPr/>
            </a:pPr>
            <a:r>
              <a:rPr kumimoji="0" lang="en-US" altLang="en-US" sz="3600" b="1" i="0" u="none" strike="noStrike" kern="1200" cap="none" spc="0" normalizeH="0" baseline="0" noProof="0" dirty="0">
                <a:ln>
                  <a:noFill/>
                </a:ln>
                <a:solidFill>
                  <a:schemeClr val="tx1"/>
                </a:solidFill>
                <a:effectLst/>
                <a:uLnTx/>
                <a:uFillTx/>
                <a:latin typeface="Oswald"/>
                <a:ea typeface="+mn-ea"/>
                <a:cs typeface="+mn-cs"/>
              </a:rPr>
              <a:t>Provide Consent and Approval (Continued)</a:t>
            </a:r>
            <a:endParaRPr kumimoji="0" lang="en-US" sz="3600" b="1" i="0" u="none" strike="noStrike" kern="1200" cap="all" spc="40" normalizeH="0" baseline="0" noProof="0" dirty="0">
              <a:ln>
                <a:noFill/>
              </a:ln>
              <a:solidFill>
                <a:schemeClr val="tx1"/>
              </a:solidFill>
              <a:effectLst/>
              <a:uLnTx/>
              <a:uFillTx/>
              <a:latin typeface="+mn-lt"/>
              <a:ea typeface="+mn-ea"/>
              <a:cs typeface="+mn-cs"/>
            </a:endParaRPr>
          </a:p>
        </p:txBody>
      </p:sp>
      <p:sp>
        <p:nvSpPr>
          <p:cNvPr id="3" name="TextBox 2">
            <a:extLst>
              <a:ext uri="{FF2B5EF4-FFF2-40B4-BE49-F238E27FC236}">
                <a16:creationId xmlns:a16="http://schemas.microsoft.com/office/drawing/2014/main" id="{9BEFEC45-D085-B8B9-4E84-5F2CBFCBBC48}"/>
              </a:ext>
            </a:extLst>
          </p:cNvPr>
          <p:cNvSpPr txBox="1"/>
          <p:nvPr/>
        </p:nvSpPr>
        <p:spPr>
          <a:xfrm>
            <a:off x="645654" y="1524115"/>
            <a:ext cx="3971614" cy="50270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ct val="150000"/>
              </a:lnSpc>
            </a:pPr>
            <a:r>
              <a:rPr lang="en-US">
                <a:ea typeface="Calibri"/>
                <a:cs typeface="Calibri"/>
              </a:rPr>
              <a:t>This is a continuation of the consent and approval page. Frequently asked questions about consent and approval are provided that the parent can expand and collapse. The parent selects "Approve" to provide consent and approval. Because the parent had previously completed the "Parent Financials" section, when they select "Approve" to provide consent and approval, they are taken directly to the signature page. </a:t>
            </a:r>
            <a:endParaRPr lang="en-US"/>
          </a:p>
        </p:txBody>
      </p:sp>
      <p:pic>
        <p:nvPicPr>
          <p:cNvPr id="9" name="Picture 8" descr="Screenshot continuation of the consent and approval page. The remaining items of the numbered list of statements define what the student is affirming and giving consent and approval to.">
            <a:extLst>
              <a:ext uri="{FF2B5EF4-FFF2-40B4-BE49-F238E27FC236}">
                <a16:creationId xmlns:a16="http://schemas.microsoft.com/office/drawing/2014/main" id="{460375B5-5881-0A26-2382-5BD6C1AD62F9}"/>
              </a:ext>
            </a:extLst>
          </p:cNvPr>
          <p:cNvPicPr>
            <a:picLocks noChangeAspect="1"/>
          </p:cNvPicPr>
          <p:nvPr/>
        </p:nvPicPr>
        <p:blipFill>
          <a:blip r:embed="rId3"/>
          <a:stretch>
            <a:fillRect/>
          </a:stretch>
        </p:blipFill>
        <p:spPr>
          <a:xfrm>
            <a:off x="4618812" y="1868759"/>
            <a:ext cx="3391133" cy="4086923"/>
          </a:xfrm>
          <a:prstGeom prst="rect">
            <a:avLst/>
          </a:prstGeom>
          <a:ln>
            <a:solidFill>
              <a:schemeClr val="tx1"/>
            </a:solidFill>
          </a:ln>
        </p:spPr>
      </p:pic>
      <p:pic>
        <p:nvPicPr>
          <p:cNvPr id="8" name="Picture 7" descr="Screenshot continuation of the consent and approval page. Frequently asked questions appear, which the parent can expand or collapse: who should provide consent and approval, if a spouse has to provide consent and approval if married and didn't file a joint tax return, what happens after consent and approval are provided, and what happens if consent and approval are declined. Below that, there are buttons for the parent to provide or decline their consent and approval.">
            <a:extLst>
              <a:ext uri="{FF2B5EF4-FFF2-40B4-BE49-F238E27FC236}">
                <a16:creationId xmlns:a16="http://schemas.microsoft.com/office/drawing/2014/main" id="{56EF7670-E842-88B7-E653-A403635C18AD}"/>
              </a:ext>
            </a:extLst>
          </p:cNvPr>
          <p:cNvPicPr>
            <a:picLocks noChangeAspect="1"/>
          </p:cNvPicPr>
          <p:nvPr/>
        </p:nvPicPr>
        <p:blipFill>
          <a:blip r:embed="rId4"/>
          <a:srcRect t="8125" r="78" b="110"/>
          <a:stretch/>
        </p:blipFill>
        <p:spPr>
          <a:xfrm>
            <a:off x="8120760" y="1864693"/>
            <a:ext cx="3428521" cy="4090380"/>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327</a:t>
            </a:fld>
            <a:endParaRPr lang="en-US"/>
          </a:p>
        </p:txBody>
      </p:sp>
    </p:spTree>
    <p:extLst>
      <p:ext uri="{BB962C8B-B14F-4D97-AF65-F5344CB8AC3E}">
        <p14:creationId xmlns:p14="http://schemas.microsoft.com/office/powerpoint/2010/main" val="4142893621"/>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6503" y="630610"/>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Consent and Approval Correction Review Changes Page</a:t>
            </a:r>
          </a:p>
        </p:txBody>
      </p:sp>
      <p:sp>
        <p:nvSpPr>
          <p:cNvPr id="6" name="TextBox 5">
            <a:extLst>
              <a:ext uri="{FF2B5EF4-FFF2-40B4-BE49-F238E27FC236}">
                <a16:creationId xmlns:a16="http://schemas.microsoft.com/office/drawing/2014/main" id="{CB7D7B4C-BFA8-60FD-1ACF-F9B0249FE09D}"/>
              </a:ext>
            </a:extLst>
          </p:cNvPr>
          <p:cNvSpPr txBox="1"/>
          <p:nvPr/>
        </p:nvSpPr>
        <p:spPr>
          <a:xfrm>
            <a:off x="666503" y="1747990"/>
            <a:ext cx="10657171" cy="456535"/>
          </a:xfrm>
          <a:prstGeom prst="rect">
            <a:avLst/>
          </a:prstGeom>
          <a:noFill/>
        </p:spPr>
        <p:txBody>
          <a:bodyPr wrap="square" rtlCol="0">
            <a:spAutoFit/>
          </a:bodyPr>
          <a:lstStyle/>
          <a:p>
            <a:pPr>
              <a:lnSpc>
                <a:spcPct val="150000"/>
              </a:lnSpc>
            </a:pPr>
            <a:r>
              <a:rPr lang="en-US">
                <a:latin typeface="Arial" panose="020B0604020202020204" pitchFamily="34" charset="0"/>
                <a:cs typeface="Arial" panose="020B0604020202020204" pitchFamily="34" charset="0"/>
              </a:rPr>
              <a:t>The parent is ready to sign and submit their correction and selects "Continue."</a:t>
            </a:r>
          </a:p>
        </p:txBody>
      </p:sp>
      <p:pic>
        <p:nvPicPr>
          <p:cNvPr id="2" name="Picture 1" descr="Screenshot of the Review Changes page, which informs the parent that they’re almost done. Buttons allow the parent to “Make More Changes” or “Continue.”">
            <a:extLst>
              <a:ext uri="{FF2B5EF4-FFF2-40B4-BE49-F238E27FC236}">
                <a16:creationId xmlns:a16="http://schemas.microsoft.com/office/drawing/2014/main" id="{620F39BE-CCF0-968B-3269-2ECF0CB8F521}"/>
              </a:ext>
            </a:extLst>
          </p:cNvPr>
          <p:cNvPicPr>
            <a:picLocks noChangeAspect="1"/>
          </p:cNvPicPr>
          <p:nvPr/>
        </p:nvPicPr>
        <p:blipFill>
          <a:blip r:embed="rId3"/>
          <a:stretch>
            <a:fillRect/>
          </a:stretch>
        </p:blipFill>
        <p:spPr>
          <a:xfrm>
            <a:off x="1863609" y="2510695"/>
            <a:ext cx="9188187" cy="2965073"/>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dirty="0" smtClean="0"/>
              <a:pPr/>
              <a:t>328</a:t>
            </a:fld>
            <a:endParaRPr lang="en-US"/>
          </a:p>
        </p:txBody>
      </p:sp>
    </p:spTree>
    <p:extLst>
      <p:ext uri="{BB962C8B-B14F-4D97-AF65-F5344CB8AC3E}">
        <p14:creationId xmlns:p14="http://schemas.microsoft.com/office/powerpoint/2010/main" val="3071261136"/>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8C8CF-C769-78F8-2EC4-595DD9C7F9F5}"/>
              </a:ext>
            </a:extLst>
          </p:cNvPr>
          <p:cNvSpPr>
            <a:spLocks noGrp="1"/>
          </p:cNvSpPr>
          <p:nvPr>
            <p:ph type="title"/>
          </p:nvPr>
        </p:nvSpPr>
        <p:spPr/>
        <p:txBody>
          <a:bodyPr/>
          <a:lstStyle/>
          <a:p>
            <a:r>
              <a:rPr lang="en-US" cap="none" dirty="0">
                <a:latin typeface="Oswald"/>
                <a:ea typeface="Noto Serif"/>
                <a:cs typeface="Noto Serif"/>
              </a:rPr>
              <a:t>Consent Loading Page</a:t>
            </a:r>
            <a:endParaRPr lang="en-US" dirty="0"/>
          </a:p>
        </p:txBody>
      </p:sp>
      <p:pic>
        <p:nvPicPr>
          <p:cNvPr id="4" name="Picture 3" descr="Screenshot of the data import page for the parent’s federal tax information from the IRS where their information is being directly transferred from the IRS into their FAFSA form. The parent should not leave this page while their information is being loaded into their application. ">
            <a:extLst>
              <a:ext uri="{FF2B5EF4-FFF2-40B4-BE49-F238E27FC236}">
                <a16:creationId xmlns:a16="http://schemas.microsoft.com/office/drawing/2014/main" id="{ADC73F68-5F74-42CB-7D0D-C1BE57DCC8A5}"/>
              </a:ext>
            </a:extLst>
          </p:cNvPr>
          <p:cNvPicPr>
            <a:picLocks noChangeAspect="1"/>
          </p:cNvPicPr>
          <p:nvPr/>
        </p:nvPicPr>
        <p:blipFill>
          <a:blip r:embed="rId2"/>
          <a:stretch>
            <a:fillRect/>
          </a:stretch>
        </p:blipFill>
        <p:spPr>
          <a:xfrm>
            <a:off x="2003503" y="2945433"/>
            <a:ext cx="7162800" cy="2695575"/>
          </a:xfrm>
          <a:prstGeom prst="rect">
            <a:avLst/>
          </a:prstGeom>
          <a:ln>
            <a:solidFill>
              <a:schemeClr val="tx1"/>
            </a:solidFill>
          </a:ln>
        </p:spPr>
      </p:pic>
      <p:sp>
        <p:nvSpPr>
          <p:cNvPr id="7" name="TextBox 6">
            <a:extLst>
              <a:ext uri="{FF2B5EF4-FFF2-40B4-BE49-F238E27FC236}">
                <a16:creationId xmlns:a16="http://schemas.microsoft.com/office/drawing/2014/main" id="{84E89C3E-975B-607F-4D2F-432944059159}"/>
              </a:ext>
            </a:extLst>
          </p:cNvPr>
          <p:cNvSpPr txBox="1"/>
          <p:nvPr/>
        </p:nvSpPr>
        <p:spPr>
          <a:xfrm>
            <a:off x="666503" y="1868795"/>
            <a:ext cx="10657171" cy="872034"/>
          </a:xfrm>
          <a:prstGeom prst="rect">
            <a:avLst/>
          </a:prstGeom>
          <a:noFill/>
        </p:spPr>
        <p:txBody>
          <a:bodyPr wrap="square" lIns="91440" tIns="45720" rIns="91440" bIns="45720" rtlCol="0" anchor="t">
            <a:spAutoFit/>
          </a:bodyPr>
          <a:lstStyle/>
          <a:p>
            <a:pPr rtl="0">
              <a:lnSpc>
                <a:spcPct val="150000"/>
              </a:lnSpc>
            </a:pPr>
            <a:r>
              <a:rPr lang="en-US">
                <a:latin typeface="Arial" panose="020B0604020202020204" pitchFamily="34" charset="0"/>
                <a:ea typeface="Calibri"/>
                <a:cs typeface="Arial" panose="020B0604020202020204" pitchFamily="34" charset="0"/>
              </a:rPr>
              <a:t>This page imports the parent’s federal tax information by directly transferring it into the FAFSA</a:t>
            </a:r>
            <a:r>
              <a:rPr lang="en-US" baseline="30000">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 form from the IRS to help complete the “Parent Financials" section. </a:t>
            </a:r>
            <a:endParaRPr lang="en-US">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7C06FEF9-4CEA-4C85-B277-41E227B156A7}"/>
              </a:ext>
            </a:extLst>
          </p:cNvPr>
          <p:cNvSpPr>
            <a:spLocks noGrp="1"/>
          </p:cNvSpPr>
          <p:nvPr>
            <p:ph type="sldNum" sz="quarter" idx="4"/>
          </p:nvPr>
        </p:nvSpPr>
        <p:spPr/>
        <p:txBody>
          <a:bodyPr/>
          <a:lstStyle/>
          <a:p>
            <a:fld id="{234755BD-B4AC-9044-BCE4-27904766F8BB}" type="slidenum">
              <a:rPr lang="en-US" smtClean="0"/>
              <a:pPr/>
              <a:t>329</a:t>
            </a:fld>
            <a:endParaRPr lang="en-US"/>
          </a:p>
        </p:txBody>
      </p:sp>
    </p:spTree>
    <p:extLst>
      <p:ext uri="{BB962C8B-B14F-4D97-AF65-F5344CB8AC3E}">
        <p14:creationId xmlns:p14="http://schemas.microsoft.com/office/powerpoint/2010/main" val="3922283242"/>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8C8CF-C769-78F8-2EC4-595DD9C7F9F5}"/>
              </a:ext>
            </a:extLst>
          </p:cNvPr>
          <p:cNvSpPr>
            <a:spLocks noGrp="1"/>
          </p:cNvSpPr>
          <p:nvPr>
            <p:ph type="title"/>
          </p:nvPr>
        </p:nvSpPr>
        <p:spPr/>
        <p:txBody>
          <a:bodyPr/>
          <a:lstStyle/>
          <a:p>
            <a:r>
              <a:rPr lang="en-US" cap="none" dirty="0">
                <a:latin typeface="Oswald"/>
                <a:ea typeface="Noto Serif"/>
                <a:cs typeface="Noto Serif"/>
              </a:rPr>
              <a:t>Consent Results Page</a:t>
            </a:r>
            <a:endParaRPr lang="en-US" dirty="0"/>
          </a:p>
        </p:txBody>
      </p:sp>
      <p:sp>
        <p:nvSpPr>
          <p:cNvPr id="7" name="TextBox 6">
            <a:extLst>
              <a:ext uri="{FF2B5EF4-FFF2-40B4-BE49-F238E27FC236}">
                <a16:creationId xmlns:a16="http://schemas.microsoft.com/office/drawing/2014/main" id="{84E89C3E-975B-607F-4D2F-432944059159}"/>
              </a:ext>
            </a:extLst>
          </p:cNvPr>
          <p:cNvSpPr txBox="1"/>
          <p:nvPr/>
        </p:nvSpPr>
        <p:spPr>
          <a:xfrm>
            <a:off x="666503" y="1788707"/>
            <a:ext cx="10657171" cy="1287532"/>
          </a:xfrm>
          <a:prstGeom prst="rect">
            <a:avLst/>
          </a:prstGeom>
          <a:noFill/>
        </p:spPr>
        <p:txBody>
          <a:bodyPr wrap="square" lIns="91440" tIns="45720" rIns="91440" bIns="45720" rtlCol="0" anchor="t">
            <a:spAutoFit/>
          </a:bodyPr>
          <a:lstStyle/>
          <a:p>
            <a:pPr>
              <a:lnSpc>
                <a:spcPct val="150000"/>
              </a:lnSpc>
            </a:pPr>
            <a:r>
              <a:rPr lang="en-US">
                <a:cs typeface="Arial"/>
              </a:rPr>
              <a:t>If the data import from the IRS is not successful, an error message will appear saying “Data Not Received.” The parent can then continue to manually input their financial information in the “Parent Financials” section.</a:t>
            </a:r>
          </a:p>
        </p:txBody>
      </p:sp>
      <p:pic>
        <p:nvPicPr>
          <p:cNvPr id="5" name="Picture 4" descr="Screenshot of the results from the data import page. The parent is informed that their information was not received. They may have to manually enter in their tax information into their Finances section. ">
            <a:extLst>
              <a:ext uri="{FF2B5EF4-FFF2-40B4-BE49-F238E27FC236}">
                <a16:creationId xmlns:a16="http://schemas.microsoft.com/office/drawing/2014/main" id="{B3B653E6-4BEF-473E-AFD5-0AA598C43D72}"/>
              </a:ext>
            </a:extLst>
          </p:cNvPr>
          <p:cNvPicPr>
            <a:picLocks noChangeAspect="1"/>
          </p:cNvPicPr>
          <p:nvPr/>
        </p:nvPicPr>
        <p:blipFill>
          <a:blip r:embed="rId2"/>
          <a:stretch>
            <a:fillRect/>
          </a:stretch>
        </p:blipFill>
        <p:spPr>
          <a:xfrm>
            <a:off x="2325341" y="3270653"/>
            <a:ext cx="7143750" cy="3390900"/>
          </a:xfrm>
          <a:prstGeom prst="rect">
            <a:avLst/>
          </a:prstGeom>
          <a:ln>
            <a:solidFill>
              <a:schemeClr val="bg1"/>
            </a:solidFill>
          </a:ln>
        </p:spPr>
      </p:pic>
      <p:sp>
        <p:nvSpPr>
          <p:cNvPr id="3" name="Slide Number Placeholder 2">
            <a:extLst>
              <a:ext uri="{FF2B5EF4-FFF2-40B4-BE49-F238E27FC236}">
                <a16:creationId xmlns:a16="http://schemas.microsoft.com/office/drawing/2014/main" id="{7C06FEF9-4CEA-4C85-B277-41E227B156A7}"/>
              </a:ext>
            </a:extLst>
          </p:cNvPr>
          <p:cNvSpPr>
            <a:spLocks noGrp="1"/>
          </p:cNvSpPr>
          <p:nvPr>
            <p:ph type="sldNum" sz="quarter" idx="4"/>
          </p:nvPr>
        </p:nvSpPr>
        <p:spPr/>
        <p:txBody>
          <a:bodyPr/>
          <a:lstStyle/>
          <a:p>
            <a:fld id="{234755BD-B4AC-9044-BCE4-27904766F8BB}" type="slidenum">
              <a:rPr lang="en-US" smtClean="0"/>
              <a:pPr/>
              <a:t>330</a:t>
            </a:fld>
            <a:endParaRPr lang="en-US"/>
          </a:p>
        </p:txBody>
      </p:sp>
    </p:spTree>
    <p:extLst>
      <p:ext uri="{BB962C8B-B14F-4D97-AF65-F5344CB8AC3E}">
        <p14:creationId xmlns:p14="http://schemas.microsoft.com/office/powerpoint/2010/main" val="2996188957"/>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descr="Screenshot of the signature page. The parent is instructed to review the terms and conditions they will be agreeing to by signing the FAFSA form. A checkbox indicates the parent agrees to the terms, and there is a button below that for the parent to “Sign and submit” the form.">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dirty="0">
                <a:latin typeface="Oswald"/>
              </a:rPr>
              <a:t>Consent and Approval Correction Signature</a:t>
            </a:r>
            <a:endParaRPr lang="en-US" altLang="en-US" sz="3600" b="1" i="0" u="none" strike="noStrike" kern="1200" cap="none" spc="0" normalizeH="0" baseline="0" noProof="0" dirty="0">
              <a:ln>
                <a:noFill/>
              </a:ln>
              <a:effectLst/>
              <a:uLnTx/>
              <a:uFillTx/>
              <a:latin typeface="Oswald"/>
            </a:endParaRPr>
          </a:p>
        </p:txBody>
      </p:sp>
      <p:sp>
        <p:nvSpPr>
          <p:cNvPr id="2" name="TextBox 1">
            <a:extLst>
              <a:ext uri="{FF2B5EF4-FFF2-40B4-BE49-F238E27FC236}">
                <a16:creationId xmlns:a16="http://schemas.microsoft.com/office/drawing/2014/main" id="{AE0A1519-2DBB-E40C-3081-CAC08F1E9EEA}"/>
              </a:ext>
            </a:extLst>
          </p:cNvPr>
          <p:cNvSpPr txBox="1"/>
          <p:nvPr/>
        </p:nvSpPr>
        <p:spPr>
          <a:xfrm>
            <a:off x="674032" y="1716076"/>
            <a:ext cx="4344282" cy="1703030"/>
          </a:xfrm>
          <a:prstGeom prst="rect">
            <a:avLst/>
          </a:prstGeom>
          <a:noFill/>
        </p:spPr>
        <p:txBody>
          <a:bodyPr wrap="square" lIns="91440" tIns="45720" rIns="91440" bIns="45720" rtlCol="0" anchor="t">
            <a:spAutoFit/>
          </a:bodyPr>
          <a:lstStyle/>
          <a:p>
            <a:pPr>
              <a:lnSpc>
                <a:spcPct val="150000"/>
              </a:lnSpc>
            </a:pPr>
            <a:r>
              <a:rPr lang="en-US" dirty="0"/>
              <a:t>After the parent fills out their financial information, they need to acknowledge the terms and conditions of the FAFSA</a:t>
            </a:r>
            <a:r>
              <a:rPr lang="en-US" baseline="30000" dirty="0"/>
              <a:t>®</a:t>
            </a:r>
            <a:r>
              <a:rPr lang="en-US" dirty="0"/>
              <a:t> form, sign, and submit their correction.</a:t>
            </a:r>
          </a:p>
        </p:txBody>
      </p:sp>
      <p:pic>
        <p:nvPicPr>
          <p:cNvPr id="4" name="Picture 3" descr="Screenshot of the signature page. The parent is instructed to review the terms and conditions they will be agreeing to by signing the FAFSA form. A checkbox indicates the parent agrees to the terms, and there is a button below that for the parent to “Sign” the form.">
            <a:extLst>
              <a:ext uri="{FF2B5EF4-FFF2-40B4-BE49-F238E27FC236}">
                <a16:creationId xmlns:a16="http://schemas.microsoft.com/office/drawing/2014/main" id="{B4893DA0-45DD-7322-6E1D-1E78C035D0B4}"/>
              </a:ext>
            </a:extLst>
          </p:cNvPr>
          <p:cNvPicPr>
            <a:picLocks noChangeAspect="1"/>
          </p:cNvPicPr>
          <p:nvPr/>
        </p:nvPicPr>
        <p:blipFill>
          <a:blip r:embed="rId3"/>
          <a:stretch>
            <a:fillRect/>
          </a:stretch>
        </p:blipFill>
        <p:spPr>
          <a:xfrm>
            <a:off x="6098207" y="1368115"/>
            <a:ext cx="4335270" cy="5329819"/>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331</a:t>
            </a:fld>
            <a:endParaRPr lang="en-US"/>
          </a:p>
        </p:txBody>
      </p:sp>
    </p:spTree>
    <p:extLst>
      <p:ext uri="{BB962C8B-B14F-4D97-AF65-F5344CB8AC3E}">
        <p14:creationId xmlns:p14="http://schemas.microsoft.com/office/powerpoint/2010/main" val="478929897"/>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8A41C6-4353-46A7-AE4F-D907CF7D2551}"/>
              </a:ext>
            </a:extLst>
          </p:cNvPr>
          <p:cNvSpPr txBox="1">
            <a:spLocks noGrp="1"/>
          </p:cNvSpPr>
          <p:nvPr>
            <p:ph type="title" idx="4294967295"/>
          </p:nvPr>
        </p:nvSpPr>
        <p:spPr>
          <a:xfrm>
            <a:off x="661152" y="552176"/>
            <a:ext cx="11582400" cy="9160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3600" cap="none" spc="0">
                <a:latin typeface="Oswald"/>
              </a:rPr>
              <a:t>Consent and Approval Correction Confirmation</a:t>
            </a:r>
          </a:p>
        </p:txBody>
      </p:sp>
      <p:sp>
        <p:nvSpPr>
          <p:cNvPr id="2" name="TextBox 1">
            <a:extLst>
              <a:ext uri="{FF2B5EF4-FFF2-40B4-BE49-F238E27FC236}">
                <a16:creationId xmlns:a16="http://schemas.microsoft.com/office/drawing/2014/main" id="{FD14C24C-5879-9D9D-8034-231E7F261124}"/>
              </a:ext>
            </a:extLst>
          </p:cNvPr>
          <p:cNvSpPr txBox="1"/>
          <p:nvPr/>
        </p:nvSpPr>
        <p:spPr>
          <a:xfrm>
            <a:off x="644809" y="1716830"/>
            <a:ext cx="4536791"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a:solidFill>
                  <a:srgbClr val="191918"/>
                </a:solidFill>
                <a:latin typeface="Arial"/>
                <a:cs typeface="Arial"/>
              </a:rPr>
              <a:t>The parent is presented the confirmation page. This page displays information for the parent about next steps and tracking their FAFSA</a:t>
            </a:r>
            <a:r>
              <a:rPr lang="en-US" baseline="30000">
                <a:solidFill>
                  <a:srgbClr val="191918"/>
                </a:solidFill>
                <a:latin typeface="Arial"/>
                <a:cs typeface="Arial"/>
              </a:rPr>
              <a:t>®</a:t>
            </a:r>
            <a:r>
              <a:rPr lang="en-US">
                <a:solidFill>
                  <a:srgbClr val="191918"/>
                </a:solidFill>
                <a:latin typeface="Arial"/>
                <a:cs typeface="Arial"/>
              </a:rPr>
              <a:t> correction. </a:t>
            </a:r>
            <a:endParaRPr lang="en-US">
              <a:cs typeface="Arial"/>
            </a:endParaRPr>
          </a:p>
        </p:txBody>
      </p:sp>
      <p:pic>
        <p:nvPicPr>
          <p:cNvPr id="4" name="Picture 3" descr="Screenshot of the correction confirmation page, informing the parent that the changes to the student’s FAFSA form have been submitted. Next steps are provided, reminding the parent to check their email for a copy of the confirmation and that the student can track their form and will receive communications from their school. A button to “View Status” allows the parent to track the student’s FAFSA form. ">
            <a:extLst>
              <a:ext uri="{FF2B5EF4-FFF2-40B4-BE49-F238E27FC236}">
                <a16:creationId xmlns:a16="http://schemas.microsoft.com/office/drawing/2014/main" id="{DD57A677-ECE7-7A9D-9221-0A15C611CE4A}"/>
              </a:ext>
            </a:extLst>
          </p:cNvPr>
          <p:cNvPicPr>
            <a:picLocks noChangeAspect="1"/>
          </p:cNvPicPr>
          <p:nvPr/>
        </p:nvPicPr>
        <p:blipFill>
          <a:blip r:embed="rId3"/>
          <a:stretch>
            <a:fillRect/>
          </a:stretch>
        </p:blipFill>
        <p:spPr>
          <a:xfrm>
            <a:off x="5402372" y="1716830"/>
            <a:ext cx="5357777" cy="4703926"/>
          </a:xfrm>
          <a:prstGeom prst="rect">
            <a:avLst/>
          </a:prstGeom>
          <a:ln>
            <a:solidFill>
              <a:schemeClr val="tx1"/>
            </a:solidFill>
          </a:ln>
        </p:spPr>
      </p:pic>
      <p:sp>
        <p:nvSpPr>
          <p:cNvPr id="5" name="Slide Number Placeholder 4">
            <a:extLst>
              <a:ext uri="{C183D7F6-B498-43B3-948B-1728B52AA6E4}">
                <adec:decorative xmlns:adec="http://schemas.microsoft.com/office/drawing/2017/decorative" val="1"/>
              </a:ext>
            </a:extLst>
          </p:cNvPr>
          <p:cNvSpPr>
            <a:spLocks noGrp="1"/>
          </p:cNvSpPr>
          <p:nvPr>
            <p:ph type="sldNum" sz="quarter" idx="4"/>
          </p:nvPr>
        </p:nvSpPr>
        <p:spPr/>
        <p:txBody>
          <a:bodyPr/>
          <a:lstStyle/>
          <a:p>
            <a:fld id="{234755BD-B4AC-9044-BCE4-27904766F8BB}" type="slidenum">
              <a:rPr lang="en-US" smtClean="0"/>
              <a:pPr/>
              <a:t>332</a:t>
            </a:fld>
            <a:endParaRPr lang="en-US"/>
          </a:p>
        </p:txBody>
      </p:sp>
    </p:spTree>
    <p:extLst>
      <p:ext uri="{BB962C8B-B14F-4D97-AF65-F5344CB8AC3E}">
        <p14:creationId xmlns:p14="http://schemas.microsoft.com/office/powerpoint/2010/main" val="2527345124"/>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93DEB2E1-8643-43E6-A6C5-9D8EC1829F6D}"/>
              </a:ext>
            </a:extLst>
          </p:cNvPr>
          <p:cNvSpPr txBox="1">
            <a:spLocks noGrp="1"/>
          </p:cNvSpPr>
          <p:nvPr>
            <p:ph type="title" idx="4294967295"/>
          </p:nvPr>
        </p:nvSpPr>
        <p:spPr>
          <a:xfrm>
            <a:off x="776721" y="3211079"/>
            <a:ext cx="3368985" cy="9280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00000"/>
              </a:lnSpc>
              <a:buNone/>
              <a:defRPr/>
            </a:pPr>
            <a:r>
              <a:rPr lang="en-US" altLang="en-US" sz="4800" cap="none" spc="0">
                <a:latin typeface="Oswald"/>
              </a:rPr>
              <a:t>Conclusion</a:t>
            </a:r>
            <a:endParaRPr lang="en-US">
              <a:ea typeface="+mn-ea"/>
              <a:cs typeface="+mn-cs"/>
            </a:endParaRPr>
          </a:p>
        </p:txBody>
      </p:sp>
      <p:sp>
        <p:nvSpPr>
          <p:cNvPr id="4" name="Slide Number Placeholder 3"/>
          <p:cNvSpPr>
            <a:spLocks noGrp="1"/>
          </p:cNvSpPr>
          <p:nvPr>
            <p:ph type="sldNum" sz="quarter" idx="10"/>
          </p:nvPr>
        </p:nvSpPr>
        <p:spPr>
          <a:xfrm>
            <a:off x="11707151" y="6354240"/>
            <a:ext cx="399651" cy="312098"/>
          </a:xfrm>
          <a:prstGeom prst="rect">
            <a:avLst/>
          </a:prstGeom>
        </p:spPr>
        <p:txBody>
          <a:bodyPr vert="horz" lIns="0" tIns="0" rIns="91440" bIns="45720" rtlCol="0" anchor="t" anchorCtr="0"/>
          <a:lstStyle>
            <a:defPPr>
              <a:defRPr lang="en-US"/>
            </a:defPPr>
            <a:lvl1pPr marL="0" algn="l" defTabSz="914400" rtl="0" eaLnBrk="1" latinLnBrk="0" hangingPunct="1">
              <a:defRPr sz="751" b="0" i="0" kern="1200">
                <a:solidFill>
                  <a:schemeClr val="bg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34755BD-B4AC-9044-BCE4-27904766F8BB}" type="slidenum">
              <a:rPr lang="en-US" smtClean="0"/>
              <a:pPr/>
              <a:t>333</a:t>
            </a:fld>
            <a:endParaRPr lang="en-US"/>
          </a:p>
        </p:txBody>
      </p:sp>
    </p:spTree>
    <p:extLst>
      <p:ext uri="{BB962C8B-B14F-4D97-AF65-F5344CB8AC3E}">
        <p14:creationId xmlns:p14="http://schemas.microsoft.com/office/powerpoint/2010/main" val="3326055573"/>
      </p:ext>
    </p:extLst>
  </p:cSld>
  <p:clrMapOvr>
    <a:masterClrMapping/>
  </p:clrMapOvr>
</p:sld>
</file>

<file path=ppt/theme/theme1.xml><?xml version="1.0" encoding="utf-8"?>
<a:theme xmlns:a="http://schemas.openxmlformats.org/drawingml/2006/main" name="Office Theme">
  <a:themeElements>
    <a:clrScheme name="NextGen Colors">
      <a:dk1>
        <a:srgbClr val="191918"/>
      </a:dk1>
      <a:lt1>
        <a:srgbClr val="FFFFFF"/>
      </a:lt1>
      <a:dk2>
        <a:srgbClr val="2F3337"/>
      </a:dk2>
      <a:lt2>
        <a:srgbClr val="FFFFFE"/>
      </a:lt2>
      <a:accent1>
        <a:srgbClr val="2279A7"/>
      </a:accent1>
      <a:accent2>
        <a:srgbClr val="81C149"/>
      </a:accent2>
      <a:accent3>
        <a:srgbClr val="2CA34E"/>
      </a:accent3>
      <a:accent4>
        <a:srgbClr val="364755"/>
      </a:accent4>
      <a:accent5>
        <a:srgbClr val="E5DC6D"/>
      </a:accent5>
      <a:accent6>
        <a:srgbClr val="EBEDEE"/>
      </a:accent6>
      <a:hlink>
        <a:srgbClr val="2279A7"/>
      </a:hlink>
      <a:folHlink>
        <a:srgbClr val="34506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SA_PPT_Template" id="{0E3E3244-611D-43FF-9916-862E25A8A98B}" vid="{9FD1257F-8764-4D21-806F-1F49CB5EA3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extGen Colors">
    <a:dk1>
      <a:srgbClr val="191918"/>
    </a:dk1>
    <a:lt1>
      <a:srgbClr val="FFFFFF"/>
    </a:lt1>
    <a:dk2>
      <a:srgbClr val="2F3337"/>
    </a:dk2>
    <a:lt2>
      <a:srgbClr val="FFFFFE"/>
    </a:lt2>
    <a:accent1>
      <a:srgbClr val="2279A7"/>
    </a:accent1>
    <a:accent2>
      <a:srgbClr val="81C149"/>
    </a:accent2>
    <a:accent3>
      <a:srgbClr val="2CA34E"/>
    </a:accent3>
    <a:accent4>
      <a:srgbClr val="364755"/>
    </a:accent4>
    <a:accent5>
      <a:srgbClr val="E5DC6D"/>
    </a:accent5>
    <a:accent6>
      <a:srgbClr val="EBEDEE"/>
    </a:accent6>
    <a:hlink>
      <a:srgbClr val="2279A7"/>
    </a:hlink>
    <a:folHlink>
      <a:srgbClr val="345064"/>
    </a:folHlink>
  </a:clrScheme>
</a:themeOverride>
</file>

<file path=ppt/theme/themeOverride2.xml><?xml version="1.0" encoding="utf-8"?>
<a:themeOverride xmlns:a="http://schemas.openxmlformats.org/drawingml/2006/main">
  <a:clrScheme name="NextGen Colors">
    <a:dk1>
      <a:srgbClr val="191918"/>
    </a:dk1>
    <a:lt1>
      <a:srgbClr val="FFFFFF"/>
    </a:lt1>
    <a:dk2>
      <a:srgbClr val="2F3337"/>
    </a:dk2>
    <a:lt2>
      <a:srgbClr val="FFFFFE"/>
    </a:lt2>
    <a:accent1>
      <a:srgbClr val="2279A7"/>
    </a:accent1>
    <a:accent2>
      <a:srgbClr val="81C149"/>
    </a:accent2>
    <a:accent3>
      <a:srgbClr val="2CA34E"/>
    </a:accent3>
    <a:accent4>
      <a:srgbClr val="364755"/>
    </a:accent4>
    <a:accent5>
      <a:srgbClr val="E5DC6D"/>
    </a:accent5>
    <a:accent6>
      <a:srgbClr val="EBEDEE"/>
    </a:accent6>
    <a:hlink>
      <a:srgbClr val="2279A7"/>
    </a:hlink>
    <a:folHlink>
      <a:srgbClr val="345064"/>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41d6d728-afb5-49e6-a79f-5f3b4d7fb77b">
      <UserInfo>
        <DisplayName>Garcia, Raul A.</DisplayName>
        <AccountId>102</AccountId>
        <AccountType/>
      </UserInfo>
      <UserInfo>
        <DisplayName>Isett, Christine</DisplayName>
        <AccountId>1042</AccountId>
        <AccountType/>
      </UserInfo>
      <UserInfo>
        <DisplayName>Ateeqi, Husna</DisplayName>
        <AccountId>1555</AccountId>
        <AccountType/>
      </UserInfo>
    </SharedWithUsers>
    <lcf76f155ced4ddcb4097134ff3c332f xmlns="8e2ce8b7-93fd-47d4-b6ce-7d3e60c492c9">
      <Terms xmlns="http://schemas.microsoft.com/office/infopath/2007/PartnerControls"/>
    </lcf76f155ced4ddcb4097134ff3c332f>
    <TaxCatchAll xmlns="2a2db8c4-56ab-4882-a5d0-0fe8165c6658" xsi:nil="true"/>
    <Folder_x0020_Description xmlns="8e2ce8b7-93fd-47d4-b6ce-7d3e60c492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5B1C6FF60030546809DA2372D00398F" ma:contentTypeVersion="23" ma:contentTypeDescription="Create a new document." ma:contentTypeScope="" ma:versionID="20677bb770cd54122f39631b51a94fe7">
  <xsd:schema xmlns:xsd="http://www.w3.org/2001/XMLSchema" xmlns:xs="http://www.w3.org/2001/XMLSchema" xmlns:p="http://schemas.microsoft.com/office/2006/metadata/properties" xmlns:ns1="http://schemas.microsoft.com/sharepoint/v3" xmlns:ns2="41d6d728-afb5-49e6-a79f-5f3b4d7fb77b" xmlns:ns3="8e2ce8b7-93fd-47d4-b6ce-7d3e60c492c9" xmlns:ns4="2a2db8c4-56ab-4882-a5d0-0fe8165c6658" targetNamespace="http://schemas.microsoft.com/office/2006/metadata/properties" ma:root="true" ma:fieldsID="c763253227883be4835a99fb9b997cad" ns1:_="" ns2:_="" ns3:_="" ns4:_="">
    <xsd:import namespace="http://schemas.microsoft.com/sharepoint/v3"/>
    <xsd:import namespace="41d6d728-afb5-49e6-a79f-5f3b4d7fb77b"/>
    <xsd:import namespace="8e2ce8b7-93fd-47d4-b6ce-7d3e60c492c9"/>
    <xsd:import namespace="2a2db8c4-56ab-4882-a5d0-0fe8165c665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1:_ip_UnifiedCompliancePolicyProperties" minOccurs="0"/>
                <xsd:element ref="ns1:_ip_UnifiedCompliancePolicyUIAction" minOccurs="0"/>
                <xsd:element ref="ns3:MediaServiceEventHashCode" minOccurs="0"/>
                <xsd:element ref="ns3:MediaServiceGenerationTime" minOccurs="0"/>
                <xsd:element ref="ns3:MediaServiceDateTaken" minOccurs="0"/>
                <xsd:element ref="ns3:MediaServiceAutoTags" minOccurs="0"/>
                <xsd:element ref="ns3:MediaServiceOCR" minOccurs="0"/>
                <xsd:element ref="ns3:MediaServiceLocation" minOccurs="0"/>
                <xsd:element ref="ns3:MediaServiceAutoKeyPoints" minOccurs="0"/>
                <xsd:element ref="ns3:MediaServiceKeyPoints" minOccurs="0"/>
                <xsd:element ref="ns3:Folder_x0020_Description" minOccurs="0"/>
                <xsd:element ref="ns3:MediaLengthInSeconds" minOccurs="0"/>
                <xsd:element ref="ns3:lcf76f155ced4ddcb4097134ff3c332f" minOccurs="0"/>
                <xsd:element ref="ns4: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1d6d728-afb5-49e6-a79f-5f3b4d7fb77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e2ce8b7-93fd-47d4-b6ce-7d3e60c492c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Folder_x0020_Description" ma:index="23" nillable="true" ma:displayName="Folder/File Description" ma:description="Test" ma:format="Dropdown" ma:internalName="Folder_x0020_Description">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557479ed-16e3-4c54-a34b-e226e0af4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a2db8c4-56ab-4882-a5d0-0fe8165c6658" elementFormDefault="qualified">
    <xsd:import namespace="http://schemas.microsoft.com/office/2006/documentManagement/types"/>
    <xsd:import namespace="http://schemas.microsoft.com/office/infopath/2007/PartnerControls"/>
    <xsd:element name="TaxCatchAll" ma:index="27" nillable="true" ma:displayName="Taxonomy Catch All Column" ma:hidden="true" ma:list="{2c2c1190-4f17-478e-b1b2-58572ef7f49c}" ma:internalName="TaxCatchAll" ma:showField="CatchAllData" ma:web="41d6d728-afb5-49e6-a79f-5f3b4d7fb77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DA655F-D9D6-4D4B-AF77-910B5067DE68}">
  <ds:schemaRefs>
    <ds:schemaRef ds:uri="http://schemas.microsoft.com/sharepoint/v3/contenttype/forms"/>
  </ds:schemaRefs>
</ds:datastoreItem>
</file>

<file path=customXml/itemProps2.xml><?xml version="1.0" encoding="utf-8"?>
<ds:datastoreItem xmlns:ds="http://schemas.openxmlformats.org/officeDocument/2006/customXml" ds:itemID="{AE376008-96D4-4ABA-979E-BB0A4B41A0EB}">
  <ds:schemaRefs>
    <ds:schemaRef ds:uri="http://schemas.openxmlformats.org/package/2006/metadata/core-properties"/>
    <ds:schemaRef ds:uri="http://purl.org/dc/dcmitype/"/>
    <ds:schemaRef ds:uri="http://schemas.microsoft.com/office/2006/documentManagement/types"/>
    <ds:schemaRef ds:uri="9c49f96d-95c6-4fe6-b237-5524879f5b67"/>
    <ds:schemaRef ds:uri="http://schemas.microsoft.com/office/infopath/2007/PartnerControls"/>
    <ds:schemaRef ds:uri="http://purl.org/dc/elements/1.1/"/>
    <ds:schemaRef ds:uri="http://schemas.microsoft.com/sharepoint/v3"/>
    <ds:schemaRef ds:uri="c9361ce3-cff9-4112-84e2-bfd6bf7384e2"/>
    <ds:schemaRef ds:uri="http://schemas.microsoft.com/office/2006/metadata/properties"/>
    <ds:schemaRef ds:uri="http://www.w3.org/XML/1998/namespace"/>
    <ds:schemaRef ds:uri="f41ceda4-28ec-4ba9-ad14-ebc4bdc2b346"/>
    <ds:schemaRef ds:uri="b54a0820-2c1c-42f0-be03-ab0a9dd3a3e5"/>
    <ds:schemaRef ds:uri="http://purl.org/dc/terms/"/>
    <ds:schemaRef ds:uri="41d6d728-afb5-49e6-a79f-5f3b4d7fb77b"/>
    <ds:schemaRef ds:uri="8e2ce8b7-93fd-47d4-b6ce-7d3e60c492c9"/>
    <ds:schemaRef ds:uri="2a2db8c4-56ab-4882-a5d0-0fe8165c6658"/>
  </ds:schemaRefs>
</ds:datastoreItem>
</file>

<file path=customXml/itemProps3.xml><?xml version="1.0" encoding="utf-8"?>
<ds:datastoreItem xmlns:ds="http://schemas.openxmlformats.org/officeDocument/2006/customXml" ds:itemID="{7EF42BDE-E231-4278-8270-B59C6AED95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1d6d728-afb5-49e6-a79f-5f3b4d7fb77b"/>
    <ds:schemaRef ds:uri="8e2ce8b7-93fd-47d4-b6ce-7d3e60c492c9"/>
    <ds:schemaRef ds:uri="2a2db8c4-56ab-4882-a5d0-0fe8165c66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7b29c01-00f5-4aa6-b8e6-46dfb7264893}" enabled="1" method="Privileged" siteId="{a01f407a-85cb-4a16-98bb-f28e6384bd28}" contentBits="0" removed="0"/>
</clbl:labelList>
</file>

<file path=docProps/app.xml><?xml version="1.0" encoding="utf-8"?>
<Properties xmlns="http://schemas.openxmlformats.org/officeDocument/2006/extended-properties" xmlns:vt="http://schemas.openxmlformats.org/officeDocument/2006/docPropsVTypes">
  <Template/>
  <TotalTime>1336</TotalTime>
  <Words>16550</Words>
  <Application>Microsoft Office PowerPoint</Application>
  <PresentationFormat>Widescreen</PresentationFormat>
  <Paragraphs>1316</Paragraphs>
  <Slides>333</Slides>
  <Notes>314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333</vt:i4>
      </vt:variant>
    </vt:vector>
  </HeadingPairs>
  <TitlesOfParts>
    <vt:vector size="340" baseType="lpstr">
      <vt:lpstr>Arial</vt:lpstr>
      <vt:lpstr>Calibri</vt:lpstr>
      <vt:lpstr>Cambria</vt:lpstr>
      <vt:lpstr>Noto Serif</vt:lpstr>
      <vt:lpstr>Oswald</vt:lpstr>
      <vt:lpstr>Roboto</vt:lpstr>
      <vt:lpstr>Office Theme</vt:lpstr>
      <vt:lpstr>2025–26 FAFSA® Preview Presentation</vt:lpstr>
      <vt:lpstr>Topics </vt:lpstr>
      <vt:lpstr>Overview (1 of 4) </vt:lpstr>
      <vt:lpstr>Dependent Student Invites Parent</vt:lpstr>
      <vt:lpstr>Dependent Student FAFSA® Landing Page</vt:lpstr>
      <vt:lpstr>Dependent Student Log In</vt:lpstr>
      <vt:lpstr>Dependent Student Roles</vt:lpstr>
      <vt:lpstr>Student Onboarding (1 of 4)</vt:lpstr>
      <vt:lpstr>Dependent Student Onboarding (2 of 4)</vt:lpstr>
      <vt:lpstr>Dependent Student Onboarding (3 of 4)</vt:lpstr>
      <vt:lpstr>Dependent Student Onboarding (4 of 4)</vt:lpstr>
      <vt:lpstr>Dependent Student Identity Information</vt:lpstr>
      <vt:lpstr>Dependent Student State of Legal Residence</vt:lpstr>
      <vt:lpstr>Dependent Student Provides Consent and Approval</vt:lpstr>
      <vt:lpstr>Dependent Student Provides Consent and Approval (Continued)</vt:lpstr>
      <vt:lpstr>Dependent Student Imports IRS Information </vt:lpstr>
      <vt:lpstr>Dependent Student Imports IRS Information (Continued)</vt:lpstr>
      <vt:lpstr>Dependent Student Personal Circumstances</vt:lpstr>
      <vt:lpstr>Dependent Student Marital Status</vt:lpstr>
      <vt:lpstr>Dependent Student College or Career School Plans</vt:lpstr>
      <vt:lpstr>Dependent Student Personal Circumstances (Continued)</vt:lpstr>
      <vt:lpstr>Dependent Student Homelessness</vt:lpstr>
      <vt:lpstr>Dependent Student Unusual Circumstances</vt:lpstr>
      <vt:lpstr>Student Dependency Status: Dependent Student</vt:lpstr>
      <vt:lpstr>Dependent Student: Tell Us About Your Parents</vt:lpstr>
      <vt:lpstr>Dependent Student Invites Parents to FAFSA® Form</vt:lpstr>
      <vt:lpstr>Introduction: Dependent Student Demographics</vt:lpstr>
      <vt:lpstr>Dependent Student Demographic Information</vt:lpstr>
      <vt:lpstr>Dependent Student Race and Ethnicity</vt:lpstr>
      <vt:lpstr>Dependent Student Race and Ethnicity (Continued)</vt:lpstr>
      <vt:lpstr>Dependent Student Citizenship Status </vt:lpstr>
      <vt:lpstr>Dependent Student’s Parent Education Status</vt:lpstr>
      <vt:lpstr>Dependent Student’s Parent Killed in Line of Duty</vt:lpstr>
      <vt:lpstr>Dependent Student High School Completion Status</vt:lpstr>
      <vt:lpstr>Dependent Student High School Information</vt:lpstr>
      <vt:lpstr>Dependent Student Confirms High School</vt:lpstr>
      <vt:lpstr>Introduction: Dependent Student Financials</vt:lpstr>
      <vt:lpstr>Dependent Student Tax Filing Status</vt:lpstr>
      <vt:lpstr>Dependent Student Tax Return Information</vt:lpstr>
      <vt:lpstr>Dependent Student Tax Return Information (Continued)</vt:lpstr>
      <vt:lpstr>Dependent Student Assets</vt:lpstr>
      <vt:lpstr>Introduction: Dependent Student Select Colleges</vt:lpstr>
      <vt:lpstr>Dependent Student College Search</vt:lpstr>
      <vt:lpstr>Dependent Student College Search (Continued 1 of 2)</vt:lpstr>
      <vt:lpstr>Dependent Student College Search (Continued 2 of 2)</vt:lpstr>
      <vt:lpstr>Dependent Student Review Page</vt:lpstr>
      <vt:lpstr>Dependent Student Review Page (Continued)</vt:lpstr>
      <vt:lpstr>Dependent Student Signature</vt:lpstr>
      <vt:lpstr>Dependent Student Signature (Continued)</vt:lpstr>
      <vt:lpstr>Dependent Student Section Complete</vt:lpstr>
      <vt:lpstr>Dependent Student Section Complete (Continued)</vt:lpstr>
      <vt:lpstr>Dependent Student’s Parent Email</vt:lpstr>
      <vt:lpstr>Dependent Student’s Parent Log In</vt:lpstr>
      <vt:lpstr>Parent Status Center – My Activity </vt:lpstr>
      <vt:lpstr>Parent Status Center – My Activity (Continued)</vt:lpstr>
      <vt:lpstr>Dependent Student’s Parent Onboarding (1 of 4)</vt:lpstr>
      <vt:lpstr>Dependent Student’s Parent Onboarding (2 of 4)</vt:lpstr>
      <vt:lpstr>Dependent Student’s Parent Onboarding (3 of 4)</vt:lpstr>
      <vt:lpstr>Dependent Student’s Parent Onboarding (4 of 4)</vt:lpstr>
      <vt:lpstr>Dependent Student’s Parent Identity Information</vt:lpstr>
      <vt:lpstr>Dependent Student’s Parent Identity Information  (Continued)</vt:lpstr>
      <vt:lpstr>Dependent Student’s Parent Provides  Consent and Approval</vt:lpstr>
      <vt:lpstr>Dependent Student’s Parent Provides Consent and Approval (Continued)</vt:lpstr>
      <vt:lpstr>Dependent Student’s Parent Imports IRS Information</vt:lpstr>
      <vt:lpstr>Dependent Student’s Parent Imports IRS Information (Continued)</vt:lpstr>
      <vt:lpstr>Introduction: Dependent Student’s Parent Demographics</vt:lpstr>
      <vt:lpstr>Dependent Student’s Parent Current Marital Status</vt:lpstr>
      <vt:lpstr>Dependent Student’s Parent State of Legal Residence</vt:lpstr>
      <vt:lpstr>Introduction: Dependent Student’s Parent Finances</vt:lpstr>
      <vt:lpstr>Dependent Student’s Parent Federal Benefits Received </vt:lpstr>
      <vt:lpstr>Dependent Student’s Parent Tax Filing Status</vt:lpstr>
      <vt:lpstr>Dependent Student’s Parent Family Size</vt:lpstr>
      <vt:lpstr>Dependent Student’s Parent Number in College</vt:lpstr>
      <vt:lpstr>Dependent Student’s Parent Tax Return Information</vt:lpstr>
      <vt:lpstr>Dependent Student’s Parent Assets</vt:lpstr>
      <vt:lpstr>Dependent Student’s Other Parent Information </vt:lpstr>
      <vt:lpstr>Dependent Student’s Parent Review Page</vt:lpstr>
      <vt:lpstr>Dependent Student’s Parent Signature</vt:lpstr>
      <vt:lpstr>Dependent Student FAFSA® Confirmation</vt:lpstr>
      <vt:lpstr>Parent Starts and Submits a FAFSA® Form Without Student Consent or Signature </vt:lpstr>
      <vt:lpstr>Parent FAFSA® Landing Page</vt:lpstr>
      <vt:lpstr>Parent Log In</vt:lpstr>
      <vt:lpstr>Parent Roles</vt:lpstr>
      <vt:lpstr>Parent’s Student Information </vt:lpstr>
      <vt:lpstr>Parent Onboarding (1 of 4)</vt:lpstr>
      <vt:lpstr>Parent Onboarding (2 of 4)</vt:lpstr>
      <vt:lpstr>Parent Onboarding (3 of 4)</vt:lpstr>
      <vt:lpstr>Parent Onboarding (4 of 4)</vt:lpstr>
      <vt:lpstr>Parent’s Student Identity Information</vt:lpstr>
      <vt:lpstr>Parent’s Student Identity Information (Continued)</vt:lpstr>
      <vt:lpstr>Parent’s Student State of Legal Residence</vt:lpstr>
      <vt:lpstr>Introduction: Parent’s Student Personal Circumstances</vt:lpstr>
      <vt:lpstr>Parent’s Student Marital Status</vt:lpstr>
      <vt:lpstr>Parent’s Student College or Career School Plans</vt:lpstr>
      <vt:lpstr>Parent’s Student Personal Circumstances</vt:lpstr>
      <vt:lpstr>Parent’s Student Homelessness</vt:lpstr>
      <vt:lpstr>Parent’s Student Unusual Circumstances</vt:lpstr>
      <vt:lpstr>Parent’s Student Dependency Status: Dependent Student</vt:lpstr>
      <vt:lpstr>Parent Identity Information</vt:lpstr>
      <vt:lpstr>Parent Identity Information (Continued)</vt:lpstr>
      <vt:lpstr>Parent Provides Consent and Approval</vt:lpstr>
      <vt:lpstr>Parent Provides Consent and Approval (Continued)</vt:lpstr>
      <vt:lpstr>Parent Imports IRS Information</vt:lpstr>
      <vt:lpstr>Parent Imports IRS Information (Continued)</vt:lpstr>
      <vt:lpstr>Introduction: Parent Demographics</vt:lpstr>
      <vt:lpstr>Parent Current Marital Status</vt:lpstr>
      <vt:lpstr>Parent State of Legal Residence</vt:lpstr>
      <vt:lpstr>Introduction: Parent Financials</vt:lpstr>
      <vt:lpstr>Parent Federal Benefits Received </vt:lpstr>
      <vt:lpstr>Parent Tax Filing Status</vt:lpstr>
      <vt:lpstr>Parent Family Size</vt:lpstr>
      <vt:lpstr>Parent Number in College</vt:lpstr>
      <vt:lpstr>Parent Tax Return Information</vt:lpstr>
      <vt:lpstr>Parent Assets</vt:lpstr>
      <vt:lpstr>Parent Review Page</vt:lpstr>
      <vt:lpstr>Parent Signature</vt:lpstr>
      <vt:lpstr>Parent Section Complete</vt:lpstr>
      <vt:lpstr>Parent Section Complete (Continued)</vt:lpstr>
      <vt:lpstr>Introduction: Parent’s Student Demographics</vt:lpstr>
      <vt:lpstr>Parent’s Student Demographic Information</vt:lpstr>
      <vt:lpstr>Parent’s Student Race and Ethnicity </vt:lpstr>
      <vt:lpstr>Parent’s Student Citizenship Status </vt:lpstr>
      <vt:lpstr>Parent Education Status</vt:lpstr>
      <vt:lpstr>Parent Killed in Line of Duty</vt:lpstr>
      <vt:lpstr>Parent’s Student High School Completion Status</vt:lpstr>
      <vt:lpstr>Parent’s Student High School Information</vt:lpstr>
      <vt:lpstr>Parent Confirms High School</vt:lpstr>
      <vt:lpstr>Introduction: Parent’s Student Financials</vt:lpstr>
      <vt:lpstr>Parent’s Student Tax Filing Status</vt:lpstr>
      <vt:lpstr>Parent’s Student Tax Return Information </vt:lpstr>
      <vt:lpstr>Parent’s Student Tax Return Information (Continued)</vt:lpstr>
      <vt:lpstr>Parent’s Student Assets</vt:lpstr>
      <vt:lpstr>Introduction: Parent Select Colleges</vt:lpstr>
      <vt:lpstr>Parent College Search</vt:lpstr>
      <vt:lpstr>Parent Selected Colleges</vt:lpstr>
      <vt:lpstr>Parent’s Student Review Page </vt:lpstr>
      <vt:lpstr>Parent’s Student Review Page (Continued)</vt:lpstr>
      <vt:lpstr>Parent Receives Student Missing Consent Message</vt:lpstr>
      <vt:lpstr>Parent’s Student Section Complete</vt:lpstr>
      <vt:lpstr>Independent Student Invites  Student Spouse</vt:lpstr>
      <vt:lpstr>Married Student FAFSA® Form Landing Page</vt:lpstr>
      <vt:lpstr>Married Student Log In</vt:lpstr>
      <vt:lpstr>Married Student Roles</vt:lpstr>
      <vt:lpstr>Married Student Onboarding (1 of 4)</vt:lpstr>
      <vt:lpstr>Married Student Onboarding (2 of 4)</vt:lpstr>
      <vt:lpstr>Married Student Onboarding (3 of 4)</vt:lpstr>
      <vt:lpstr>Married Student Onboarding (4 of 4)</vt:lpstr>
      <vt:lpstr>Married Student Identity Information</vt:lpstr>
      <vt:lpstr>Married Student Identity Information (Continued)</vt:lpstr>
      <vt:lpstr>Married Student State of Legal Residence</vt:lpstr>
      <vt:lpstr>Married Student Provides Consent and Approval</vt:lpstr>
      <vt:lpstr>Married Student Provides Consent and Approval (Continued)</vt:lpstr>
      <vt:lpstr>Married Student Imports IRS Information</vt:lpstr>
      <vt:lpstr>Married Student Imports IRS Information (Continued)</vt:lpstr>
      <vt:lpstr>Introduction: Married Student Personal Circumstances</vt:lpstr>
      <vt:lpstr>Married Student Marital Status</vt:lpstr>
      <vt:lpstr>Married Student College or Career School Plans</vt:lpstr>
      <vt:lpstr>Married Student Personal Circumstances</vt:lpstr>
      <vt:lpstr>Married Student Homelessness</vt:lpstr>
      <vt:lpstr>Married Student Dependency Status: Independent Student</vt:lpstr>
      <vt:lpstr>Introduction: Married Student Demographics</vt:lpstr>
      <vt:lpstr>Married Student Demographic Information</vt:lpstr>
      <vt:lpstr>Married Student Race and Ethnicity</vt:lpstr>
      <vt:lpstr>Married Student Citizenship Status </vt:lpstr>
      <vt:lpstr>Married Student’s Parent Education Status</vt:lpstr>
      <vt:lpstr>Married Student’s Parent Killed in Line of Duty</vt:lpstr>
      <vt:lpstr>Married Student High School Completion Status</vt:lpstr>
      <vt:lpstr>Married Student High School Information</vt:lpstr>
      <vt:lpstr>Married Student Confirms High School</vt:lpstr>
      <vt:lpstr>Introduction: Married Student Financials</vt:lpstr>
      <vt:lpstr>Married Student Federal Benefits Received </vt:lpstr>
      <vt:lpstr>Married Student Tax Filing Status</vt:lpstr>
      <vt:lpstr>Married Student Family Size</vt:lpstr>
      <vt:lpstr>Married Student Number in College</vt:lpstr>
      <vt:lpstr>Married Student Tax Return Information</vt:lpstr>
      <vt:lpstr>Married Student Assets</vt:lpstr>
      <vt:lpstr>Invite Spouse to Your FAFSA® Form</vt:lpstr>
      <vt:lpstr>Introduction: Married Student Select Colleges</vt:lpstr>
      <vt:lpstr>Married Student College Search</vt:lpstr>
      <vt:lpstr>Married Student Selected Colleges</vt:lpstr>
      <vt:lpstr>Married Student Review Page</vt:lpstr>
      <vt:lpstr>Married Student Signature</vt:lpstr>
      <vt:lpstr>Married Student Signature (Continued)</vt:lpstr>
      <vt:lpstr>Married Student Section Complete</vt:lpstr>
      <vt:lpstr>Married Student Section Complete (Continued)</vt:lpstr>
      <vt:lpstr>Student Spouse Email</vt:lpstr>
      <vt:lpstr>Student Spouse Log In</vt:lpstr>
      <vt:lpstr>Student Spouse Status Center – My Activity </vt:lpstr>
      <vt:lpstr>Student Spouse Status Center – My Activity (Continued)</vt:lpstr>
      <vt:lpstr>Student Spouse Contributing to the FAFSA® Form</vt:lpstr>
      <vt:lpstr>Student Spouse Identity Information</vt:lpstr>
      <vt:lpstr>Student Spouse Provides Consent and Approval</vt:lpstr>
      <vt:lpstr>Student Spouse Provides Consent and Approval (Continued)</vt:lpstr>
      <vt:lpstr>Student Spouse Imports IRS Information</vt:lpstr>
      <vt:lpstr>Student Spouse Imports IRS Information (Continued)</vt:lpstr>
      <vt:lpstr>Introduction: Student Spouse Financials</vt:lpstr>
      <vt:lpstr>Student Spouse Tax Filing Status</vt:lpstr>
      <vt:lpstr>Student Spouse Tax Return Information</vt:lpstr>
      <vt:lpstr>Student Spouse Review Page</vt:lpstr>
      <vt:lpstr>Student Spouse Signature</vt:lpstr>
      <vt:lpstr>Student Spouse Confirmation</vt:lpstr>
      <vt:lpstr>Independent Student Who Is Single and a Non-Tax Filer </vt:lpstr>
      <vt:lpstr>Independent Student FAFSA® Form Landing Page</vt:lpstr>
      <vt:lpstr>Independent Student Log In</vt:lpstr>
      <vt:lpstr>Independent Student Roles</vt:lpstr>
      <vt:lpstr>Independent Student Onboarding (1 of 4)</vt:lpstr>
      <vt:lpstr>Independent Student Onboarding (2 of 4)</vt:lpstr>
      <vt:lpstr>Independent Student Onboarding (3 of 4)</vt:lpstr>
      <vt:lpstr>Independent Student Onboarding (4 of 4)</vt:lpstr>
      <vt:lpstr>Independent Student Identity Information</vt:lpstr>
      <vt:lpstr>Independent Student Identity Information (Continued)</vt:lpstr>
      <vt:lpstr>Independent Student State Of Legal Residence</vt:lpstr>
      <vt:lpstr>Independent Student Provides Consent and Approval</vt:lpstr>
      <vt:lpstr>Independent Student Provides Consent and Approval (Continued)</vt:lpstr>
      <vt:lpstr>Independent Student Imports IRS Information</vt:lpstr>
      <vt:lpstr>Independent Student Imports IRS Information (Continued)</vt:lpstr>
      <vt:lpstr>Independent Student Personal Circumstances</vt:lpstr>
      <vt:lpstr>Independent Student Marital Status</vt:lpstr>
      <vt:lpstr>Independent Student College or Career School Plans</vt:lpstr>
      <vt:lpstr>Independent Student Personal Circumstances (Continued)</vt:lpstr>
      <vt:lpstr>Independent Student Homelessness</vt:lpstr>
      <vt:lpstr>Student Dependency Status: Independent Student</vt:lpstr>
      <vt:lpstr>Introduction: Independent Student Demographics</vt:lpstr>
      <vt:lpstr>Independent Student Demographic Information</vt:lpstr>
      <vt:lpstr>Independent Student Race and Ethnicity</vt:lpstr>
      <vt:lpstr>Independent Student Race and Ethnicity (Continued)</vt:lpstr>
      <vt:lpstr>Independent Student Citizenship Status </vt:lpstr>
      <vt:lpstr>Independent Student’s Parent Education Status</vt:lpstr>
      <vt:lpstr>Independent Student’s Parent Killed in Line of Duty</vt:lpstr>
      <vt:lpstr>Independent High School Completion Status</vt:lpstr>
      <vt:lpstr>Independent Student High School Information</vt:lpstr>
      <vt:lpstr>Independent Student Confirms High School</vt:lpstr>
      <vt:lpstr>Introduction: Independent Student Financials</vt:lpstr>
      <vt:lpstr>Independent Student Federal Benefits </vt:lpstr>
      <vt:lpstr>Independent Student Tax Filing Status</vt:lpstr>
      <vt:lpstr>Independent Student Number in College </vt:lpstr>
      <vt:lpstr>Introduction: Independent Student Select Colleges</vt:lpstr>
      <vt:lpstr>Independent Student College Search</vt:lpstr>
      <vt:lpstr>Independent Student Selected Colleges</vt:lpstr>
      <vt:lpstr>Independent Student Review Page </vt:lpstr>
      <vt:lpstr>Independent Student Signature</vt:lpstr>
      <vt:lpstr>Independent Student Signature (Continued)</vt:lpstr>
      <vt:lpstr>Independent Student Confirmation Page</vt:lpstr>
      <vt:lpstr>Independent Student Confirmation Page (Continued)</vt:lpstr>
      <vt:lpstr>FAFSA Submission Summary</vt:lpstr>
      <vt:lpstr>FAFSA Submission Summary Landing Page</vt:lpstr>
      <vt:lpstr>Eligibility Overview</vt:lpstr>
      <vt:lpstr>Eligibility Overview (Continued)</vt:lpstr>
      <vt:lpstr>FAFSA Form Answers </vt:lpstr>
      <vt:lpstr>FAFSA Form Answers (Continued)</vt:lpstr>
      <vt:lpstr>FAFSA Form Answers Contributors</vt:lpstr>
      <vt:lpstr>School Information </vt:lpstr>
      <vt:lpstr>Next Steps </vt:lpstr>
      <vt:lpstr>More Resources </vt:lpstr>
      <vt:lpstr>Dependent Student and Direct Unsubsidized Loan </vt:lpstr>
      <vt:lpstr>Dependency Status: Dependent Student</vt:lpstr>
      <vt:lpstr>Dependent Student Selects Direct Unsubsidized Loan Only </vt:lpstr>
      <vt:lpstr>Unaccompanied Homeless Youth</vt:lpstr>
      <vt:lpstr>Student Homelessness</vt:lpstr>
      <vt:lpstr>Impact of Unaccompanied Homeless Youth Status </vt:lpstr>
      <vt:lpstr>Provisionally Independent Student</vt:lpstr>
      <vt:lpstr>Student Unusual Circumstances</vt:lpstr>
      <vt:lpstr>Impact of Provisionally Independent Status </vt:lpstr>
      <vt:lpstr>Student Adds Schools to FAFSA® Form</vt:lpstr>
      <vt:lpstr>Add Schools Log In</vt:lpstr>
      <vt:lpstr>Add Schools Dashboard</vt:lpstr>
      <vt:lpstr>Add Schools Details</vt:lpstr>
      <vt:lpstr>Add Schools Details (Continued)</vt:lpstr>
      <vt:lpstr>Add Schools Onboarding</vt:lpstr>
      <vt:lpstr>Add Schools Selected Colleges and Career Schools</vt:lpstr>
      <vt:lpstr>Add Schools Selected Colleges and Career Schools (Continued)</vt:lpstr>
      <vt:lpstr>Add Schools College Search</vt:lpstr>
      <vt:lpstr>Add Schools College Search (Continued)</vt:lpstr>
      <vt:lpstr>Add Schools Selected Colleges</vt:lpstr>
      <vt:lpstr>Add Schools Review Changes Page </vt:lpstr>
      <vt:lpstr>Sign and Submit Changes to the FAFSA Form </vt:lpstr>
      <vt:lpstr>Sign and Submit Changes to the FAFSA Form (Continued)</vt:lpstr>
      <vt:lpstr>Add Schools Confirmation</vt:lpstr>
      <vt:lpstr>Student Submits a FAFSA® Correction to Homeless Determination</vt:lpstr>
      <vt:lpstr>Homeless Determination Correction Log In</vt:lpstr>
      <vt:lpstr>Homeless Determination Correction Dashboard</vt:lpstr>
      <vt:lpstr>Homeless Determination Correction Details</vt:lpstr>
      <vt:lpstr>Homeless Determination Correction Onboarding </vt:lpstr>
      <vt:lpstr>Homeless Determination Correction Select Correction Type</vt:lpstr>
      <vt:lpstr>Homeless Determination Correction Select Correction Type (Continued)</vt:lpstr>
      <vt:lpstr>Homeless Determination Correction Section Summary</vt:lpstr>
      <vt:lpstr>Homeless Determination Correction Marital Status</vt:lpstr>
      <vt:lpstr>Homeless Determination Correction College or Career School Plans</vt:lpstr>
      <vt:lpstr>Homeless Determination Correction Personal Circumstances</vt:lpstr>
      <vt:lpstr>Homeless Determination Correction Other Circumstances</vt:lpstr>
      <vt:lpstr>Homeless Determination Correction Other  Circumstances (Continued)</vt:lpstr>
      <vt:lpstr>Homeless Determination Correction Dependency Status</vt:lpstr>
      <vt:lpstr>Homeless Determination Correction Demographic Information</vt:lpstr>
      <vt:lpstr>Homeless Determination Correction Review Changes Page</vt:lpstr>
      <vt:lpstr>Homeless Determination Correction Signature</vt:lpstr>
      <vt:lpstr>Homeless Determination Correction Confirmation</vt:lpstr>
      <vt:lpstr>Student Manages FAFSA® Contributors</vt:lpstr>
      <vt:lpstr>Manage FAFSA® Contributors Log In</vt:lpstr>
      <vt:lpstr>Manage FAFSA® Contributors Dashboard</vt:lpstr>
      <vt:lpstr>Manage FAFSA® Contributors Details</vt:lpstr>
      <vt:lpstr>Manage FAFSA® Contributors Details (Continued)</vt:lpstr>
      <vt:lpstr>Manage FAFSA® Contributors Onboarding</vt:lpstr>
      <vt:lpstr>Manage FAFSA® Contributors Update Contributor</vt:lpstr>
      <vt:lpstr>Manage FAFSA® Contributors Update Contributor Details</vt:lpstr>
      <vt:lpstr>Manage FAFSA® Contributors Update Contributor Details (Continued)</vt:lpstr>
      <vt:lpstr>Manage FAFSA® Contributors Invite Sent </vt:lpstr>
      <vt:lpstr>Manage FAFSA® Contributors Correction Details</vt:lpstr>
      <vt:lpstr>Manage FAFSA® Contributors Section Summary</vt:lpstr>
      <vt:lpstr>Manage FAFSA® Contributors Section Summary (Continued)</vt:lpstr>
      <vt:lpstr>Manage FAFSA® Contributors Section Summary (Pop-Up) 1</vt:lpstr>
      <vt:lpstr>Manage FAFSA® Contributors Student Spouse Section Summary</vt:lpstr>
      <vt:lpstr>Manage FAFSA® Contributors Section Summary (Pop-Up) 2</vt:lpstr>
      <vt:lpstr>Manage FAFSA® Contributors Student Spouse Identity Information</vt:lpstr>
      <vt:lpstr>Manage FAFSA® Contributors Student Spouse Finances</vt:lpstr>
      <vt:lpstr>Manage FAFSA® Contributors Student Spouse  Tax Return Information</vt:lpstr>
      <vt:lpstr>Manage FAFSA® Contributors Student Spouse  Tax Return Information (Continued)</vt:lpstr>
      <vt:lpstr>Manage FAFSA® Contributors Review Changes Page</vt:lpstr>
      <vt:lpstr>Manage FAFSA® Contributors Signature</vt:lpstr>
      <vt:lpstr>Manage FAFSA® Contributors Signature (Pop Up)</vt:lpstr>
      <vt:lpstr>Manage FAFSA® Contributors Confirmation</vt:lpstr>
      <vt:lpstr>Parent Submits a Required FAFSA® Correction for Missing Consent and Approval</vt:lpstr>
      <vt:lpstr>Consent and Approval Correction Log In</vt:lpstr>
      <vt:lpstr>Consent and Approval Correction Dashboard</vt:lpstr>
      <vt:lpstr>Consent and Approval Correction Details</vt:lpstr>
      <vt:lpstr>Consent and Approval Correction Onboarding</vt:lpstr>
      <vt:lpstr>Consent and Approval Correction Provide Consent and Approval</vt:lpstr>
      <vt:lpstr>Consent and Approval Correction Provide Consent and Approval (Continued)</vt:lpstr>
      <vt:lpstr>Consent and Approval Correction Review Changes Page</vt:lpstr>
      <vt:lpstr>Consent Loading Page</vt:lpstr>
      <vt:lpstr>Consent Results Page</vt:lpstr>
      <vt:lpstr>Consent and Approval Correction Signature</vt:lpstr>
      <vt:lpstr>Consent and Approval Correction Confirmation</vt:lpstr>
      <vt:lpstr>Conclusion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2024–25 FAFSA® Form on StudentAid.gov Preview Presentation</dc:title>
  <dc:subject>FAFSA Form</dc:subject>
  <dc:creator>U.S. Department of Education’s Federal Student Aid</dc:creator>
  <cp:keywords>FAFSA, Federal Student Aid, U.S. Department of Education, Student</cp:keywords>
  <dc:description/>
  <cp:lastModifiedBy>Deas, Stephanie</cp:lastModifiedBy>
  <cp:revision>25</cp:revision>
  <dcterms:created xsi:type="dcterms:W3CDTF">2020-06-18T13:31:15Z</dcterms:created>
  <dcterms:modified xsi:type="dcterms:W3CDTF">2024-11-18T13:15:26Z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0x01010035B1C6FF60030546809DA2372D00398F</vt:lpwstr>
  </property>
  <property fmtid="{D5CDD505-2E9C-101B-9397-08002B2CF9AE}" pid="3" name="AuthorIds_UIVersion_2560">
    <vt:lpwstr>79</vt:lpwstr>
  </property>
  <property fmtid="{D5CDD505-2E9C-101B-9397-08002B2CF9AE}" pid="4" name="_dlc_DocIdItemGuid">
    <vt:lpwstr>6d8916d9-c90c-427d-be6d-cadf75d58a33</vt:lpwstr>
  </property>
  <property fmtid="{D5CDD505-2E9C-101B-9397-08002B2CF9AE}" pid="5" name="MediaServiceImageTags">
    <vt:lpwstr/>
  </property>
  <property fmtid="{D5CDD505-2E9C-101B-9397-08002B2CF9AE}" pid="6" name="Order">
    <vt:lpwstr>68659400.0000000</vt:lpwstr>
  </property>
  <property fmtid="{D5CDD505-2E9C-101B-9397-08002B2CF9AE}" pid="7" name="MSIP_Label_7f2bf3fa-7640-45a1-8ef1-3afb2421d8f3_Enabled">
    <vt:lpwstr>true</vt:lpwstr>
  </property>
  <property fmtid="{D5CDD505-2E9C-101B-9397-08002B2CF9AE}" pid="8" name="MSIP_Label_7f2bf3fa-7640-45a1-8ef1-3afb2421d8f3_SetDate">
    <vt:lpwstr>2024-04-22T13:56:11Z</vt:lpwstr>
  </property>
  <property fmtid="{D5CDD505-2E9C-101B-9397-08002B2CF9AE}" pid="9" name="MSIP_Label_7f2bf3fa-7640-45a1-8ef1-3afb2421d8f3_Method">
    <vt:lpwstr>Standard</vt:lpwstr>
  </property>
  <property fmtid="{D5CDD505-2E9C-101B-9397-08002B2CF9AE}" pid="10" name="MSIP_Label_7f2bf3fa-7640-45a1-8ef1-3afb2421d8f3_Name">
    <vt:lpwstr>Confidential</vt:lpwstr>
  </property>
  <property fmtid="{D5CDD505-2E9C-101B-9397-08002B2CF9AE}" pid="11" name="MSIP_Label_7f2bf3fa-7640-45a1-8ef1-3afb2421d8f3_SiteId">
    <vt:lpwstr>a01f407a-85cb-4a16-98bb-f28e6384bd28</vt:lpwstr>
  </property>
  <property fmtid="{D5CDD505-2E9C-101B-9397-08002B2CF9AE}" pid="12" name="MSIP_Label_7f2bf3fa-7640-45a1-8ef1-3afb2421d8f3_ActionId">
    <vt:lpwstr>541671d2-d69d-4745-afce-622fe1ee7e30</vt:lpwstr>
  </property>
  <property fmtid="{D5CDD505-2E9C-101B-9397-08002B2CF9AE}" pid="13" name="MSIP_Label_7f2bf3fa-7640-45a1-8ef1-3afb2421d8f3_ContentBits">
    <vt:lpwstr>0</vt:lpwstr>
  </property>
</Properties>
</file>