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9144000" cy="5143500" type="screen16x9"/>
  <p:notesSz cx="6858000" cy="9144000"/>
  <p:embeddedFontLst>
    <p:embeddedFont>
      <p:font typeface="Open Sans" panose="020B0604020202020204" charset="0"/>
      <p:regular r:id="rId69"/>
      <p:bold r:id="rId70"/>
      <p:italic r:id="rId71"/>
      <p:boldItalic r:id="rId72"/>
    </p:embeddedFont>
    <p:embeddedFont>
      <p:font typeface="PT Sans Narrow" panose="020B0604020202020204" charset="0"/>
      <p:regular r:id="rId73"/>
      <p:bold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 – HGB, Officer of FC.</a:t>
            </a:r>
            <a:endParaRPr/>
          </a:p>
          <a:p>
            <a:pPr marL="0" lvl="0" indent="0" algn="l" rtl="0">
              <a:spcBef>
                <a:spcPts val="0"/>
              </a:spcBef>
              <a:spcAft>
                <a:spcPts val="0"/>
              </a:spcAft>
              <a:buNone/>
            </a:pPr>
            <a:r>
              <a:rPr lang="en"/>
              <a:t>Decades of experience as strategy consultant to education organizations, so will be using my consultant voice tonight.</a:t>
            </a:r>
            <a:endParaRPr/>
          </a:p>
          <a:p>
            <a:pPr marL="0" lvl="0" indent="0" algn="l" rtl="0">
              <a:spcBef>
                <a:spcPts val="0"/>
              </a:spcBef>
              <a:spcAft>
                <a:spcPts val="0"/>
              </a:spcAft>
              <a:buNone/>
            </a:pPr>
            <a:r>
              <a:rPr lang="en"/>
              <a:t>Will go through slides at an alarmingly fast pace, knowing that you will have access to these slides afterwards.</a:t>
            </a:r>
            <a:endParaRPr/>
          </a:p>
          <a:p>
            <a:pPr marL="0" lvl="0" indent="0" algn="l" rtl="0">
              <a:spcBef>
                <a:spcPts val="0"/>
              </a:spcBef>
              <a:spcAft>
                <a:spcPts val="0"/>
              </a:spcAft>
              <a:buNone/>
            </a:pPr>
            <a:endParaRPr/>
          </a:p>
          <a:p>
            <a:pPr marL="0" lvl="0" indent="0" algn="l" rtl="0">
              <a:spcBef>
                <a:spcPts val="0"/>
              </a:spcBef>
              <a:spcAft>
                <a:spcPts val="0"/>
              </a:spcAft>
              <a:buNone/>
            </a:pPr>
            <a:r>
              <a:rPr lang="en"/>
              <a:t>Background –</a:t>
            </a:r>
            <a:endParaRPr/>
          </a:p>
          <a:p>
            <a:pPr marL="0" lvl="0" indent="0" algn="l" rtl="0">
              <a:spcBef>
                <a:spcPts val="0"/>
              </a:spcBef>
              <a:spcAft>
                <a:spcPts val="0"/>
              </a:spcAft>
              <a:buNone/>
            </a:pPr>
            <a:r>
              <a:rPr lang="en"/>
              <a:t>Heard for years from families that they aren’t getting access to special education services.</a:t>
            </a:r>
            <a:endParaRPr/>
          </a:p>
          <a:p>
            <a:pPr marL="0" lvl="0" indent="0" algn="l" rtl="0">
              <a:spcBef>
                <a:spcPts val="0"/>
              </a:spcBef>
              <a:spcAft>
                <a:spcPts val="0"/>
              </a:spcAft>
              <a:buNone/>
            </a:pPr>
            <a:r>
              <a:rPr lang="en"/>
              <a:t>Anecdotal, so hard to pinpoint the problem area &amp; understand if issues are prevalent or just experienced by a few families.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70906512e0_0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70906512e0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did a quick review of the data.</a:t>
            </a:r>
            <a:endParaRPr/>
          </a:p>
          <a:p>
            <a:pPr marL="0" lvl="0" indent="0" algn="l" rtl="0">
              <a:spcBef>
                <a:spcPts val="0"/>
              </a:spcBef>
              <a:spcAft>
                <a:spcPts val="0"/>
              </a:spcAft>
              <a:buNone/>
            </a:pPr>
            <a:r>
              <a:rPr lang="en"/>
              <a:t>Is this a problem? I don’t know.</a:t>
            </a:r>
            <a:endParaRPr/>
          </a:p>
          <a:p>
            <a:pPr marL="0" lvl="0" indent="0" algn="l" rtl="0">
              <a:spcBef>
                <a:spcPts val="0"/>
              </a:spcBef>
              <a:spcAft>
                <a:spcPts val="0"/>
              </a:spcAft>
              <a:buNone/>
            </a:pPr>
            <a:r>
              <a:rPr lang="en">
                <a:solidFill>
                  <a:schemeClr val="dk1"/>
                </a:solidFill>
              </a:rPr>
              <a:t>PC/FC had been told this is a SEAC issue.</a:t>
            </a:r>
            <a:endParaRPr>
              <a:solidFill>
                <a:schemeClr val="dk1"/>
              </a:solidFill>
            </a:endParaRPr>
          </a:p>
          <a:p>
            <a:pPr marL="0" lvl="0" indent="0" algn="l" rtl="0">
              <a:spcBef>
                <a:spcPts val="0"/>
              </a:spcBef>
              <a:spcAft>
                <a:spcPts val="0"/>
              </a:spcAft>
              <a:buNone/>
            </a:pPr>
            <a:r>
              <a:rPr lang="en">
                <a:solidFill>
                  <a:schemeClr val="dk1"/>
                </a:solidFill>
              </a:rPr>
              <a:t>SEAC had been told they only deal with students who are already diagnosed or receiving services.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44ba4c7337_0_5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44ba4c7337_0_5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Family Council engaged UVA Law Clinic led by Dr. Shalf.</a:t>
            </a:r>
            <a:endParaRPr/>
          </a:p>
          <a:p>
            <a:pPr marL="0" lvl="0" indent="0" algn="l" rtl="0">
              <a:spcBef>
                <a:spcPts val="0"/>
              </a:spcBef>
              <a:spcAft>
                <a:spcPts val="0"/>
              </a:spcAft>
              <a:buNone/>
            </a:pPr>
            <a:r>
              <a:rPr lang="en"/>
              <a:t>SEAC was consulted for expertise.</a:t>
            </a:r>
            <a:endParaRPr/>
          </a:p>
          <a:p>
            <a:pPr marL="0" lvl="0" indent="0" algn="l" rtl="0">
              <a:spcBef>
                <a:spcPts val="0"/>
              </a:spcBef>
              <a:spcAft>
                <a:spcPts val="0"/>
              </a:spcAft>
              <a:buNone/>
            </a:pPr>
            <a:r>
              <a:rPr lang="en"/>
              <a:t>Structured to provide families with confidence re: confidentiality.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87427d3b67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87427d3b67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students created a survey that was sent out by Family Council.</a:t>
            </a:r>
            <a:endParaRPr/>
          </a:p>
          <a:p>
            <a:pPr marL="0" lvl="0" indent="0" algn="l" rtl="0">
              <a:spcBef>
                <a:spcPts val="0"/>
              </a:spcBef>
              <a:spcAft>
                <a:spcPts val="0"/>
              </a:spcAft>
              <a:buNone/>
            </a:pPr>
            <a:r>
              <a:rPr lang="en"/>
              <a:t>Decent sample size, but perhaps not representative.</a:t>
            </a:r>
            <a:endParaRPr/>
          </a:p>
          <a:p>
            <a:pPr marL="0" lvl="0" indent="0" algn="l" rtl="0">
              <a:spcBef>
                <a:spcPts val="0"/>
              </a:spcBef>
              <a:spcAft>
                <a:spcPts val="0"/>
              </a:spcAft>
              <a:buNone/>
            </a:pPr>
            <a:r>
              <a:rPr lang="en"/>
              <a:t>Idea was to ask </a:t>
            </a:r>
            <a:r>
              <a:rPr lang="en">
                <a:solidFill>
                  <a:schemeClr val="dk1"/>
                </a:solidFill>
              </a:rPr>
              <a:t>whether the issues are prevalent &amp; not just a few squeaky wheels.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87427d3b67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87427d3b67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Survey targeted families who had sought an evaluation, whether or not they received an IEP or a 504.</a:t>
            </a:r>
            <a:endParaRPr/>
          </a:p>
          <a:p>
            <a:pPr marL="0" lvl="0" indent="0" algn="l" rtl="0">
              <a:spcBef>
                <a:spcPts val="0"/>
              </a:spcBef>
              <a:spcAft>
                <a:spcPts val="0"/>
              </a:spcAft>
              <a:buNone/>
            </a:pPr>
            <a:r>
              <a:rPr lang="en"/>
              <a:t>Survey itself generated volumes of qualitiative data, some of which you’ll see tonight with explicit permission from parents.</a:t>
            </a:r>
            <a:endParaRPr/>
          </a:p>
          <a:p>
            <a:pPr marL="0" lvl="0" indent="0" algn="l" rtl="0">
              <a:spcBef>
                <a:spcPts val="0"/>
              </a:spcBef>
              <a:spcAft>
                <a:spcPts val="0"/>
              </a:spcAft>
              <a:buNone/>
            </a:pPr>
            <a:r>
              <a:rPr lang="en"/>
              <a:t>Supplemented with set of in-depth interviews with family members, professional IEP advocates and knowledgeable community experts.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44ba4c7337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44ba4c7337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are the findings, according to the UVA team. (1 2 3)</a:t>
            </a:r>
            <a:endParaRPr/>
          </a:p>
          <a:p>
            <a:pPr marL="0" lvl="0" indent="0" algn="l" rtl="0">
              <a:spcBef>
                <a:spcPts val="0"/>
              </a:spcBef>
              <a:spcAft>
                <a:spcPts val="0"/>
              </a:spcAft>
              <a:buNone/>
            </a:pPr>
            <a:r>
              <a:rPr lang="en"/>
              <a:t>We will go through each one of these in detail.</a:t>
            </a:r>
            <a:endParaRPr/>
          </a:p>
          <a:p>
            <a:pPr marL="0" lvl="0" indent="0" algn="l" rtl="0">
              <a:spcBef>
                <a:spcPts val="0"/>
              </a:spcBef>
              <a:spcAft>
                <a:spcPts val="0"/>
              </a:spcAft>
              <a:buNone/>
            </a:pPr>
            <a:r>
              <a:rPr lang="en"/>
              <a:t>The problem of course is that … and definitely…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44ba4c7337_0_1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44ba4c7337_0_1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FC frequently requests that ACPS improve operating procedures.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In this case, want to remind you that having clear procedures is a federal Child Find requirement.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44ba4c7337_0_8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44ba4c7337_0_8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the process is supposed to work, courtesy of Fairfax County PS.</a:t>
            </a:r>
            <a:endParaRPr/>
          </a:p>
          <a:p>
            <a:pPr marL="0" lvl="0" indent="0" algn="l" rtl="0">
              <a:spcBef>
                <a:spcPts val="0"/>
              </a:spcBef>
              <a:spcAft>
                <a:spcPts val="0"/>
              </a:spcAft>
              <a:buNone/>
            </a:pPr>
            <a:r>
              <a:rPr lang="en"/>
              <a:t>As UVA law students put it, the first problem is getting to first base.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44ba4c7337_0_8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44ba4c7337_0_8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majority received zero guidance on how to request an evaluation.</a:t>
            </a:r>
            <a:endParaRPr/>
          </a:p>
          <a:p>
            <a:pPr marL="0" lvl="0" indent="0" algn="l" rtl="0">
              <a:spcBef>
                <a:spcPts val="0"/>
              </a:spcBef>
              <a:spcAft>
                <a:spcPts val="0"/>
              </a:spcAft>
              <a:buNone/>
            </a:pPr>
            <a:r>
              <a:rPr lang="en"/>
              <a:t>83% received NO resources from ACPS to help submit an evaluation request.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44ba4c7337_0_8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44ba4c7337_0_8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do you get a referral for an evaluation? Some are told that a doctor evaluation is required. When some parents ask for testing, they’re simply told verbally their child won’t qualify or “It’s up to you”.</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44ba4c7337_0_1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44ba4c7337_0_1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70906512e0_0_4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70906512e0_0_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44ba4c7337_0_1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44ba4c7337_0_1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here’s a small set of what Fairfax provides… in many home languages, too. Partly because they have faced multiple lawsuits &amp; govt inquiries.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44ba4c7337_0_1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44ba4c7337_0_1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Same Child Find quote as before. Moving onto process that is not “timely”.</a:t>
            </a: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44ba4c7337_0_1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44ba4c7337_0_1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For kids who end up being diagnosed later than they could have been, their academic achievement is harmed long-term.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84e53be33a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84e53be33a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Here’s the way the early part of the process is supposed to work.</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84e53be33a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84e53be33a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be clear, when we talk about “delays”, we’re NOT talking about later in the process.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44ba4c7337_0_8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44ba4c7337_0_8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we did hear is that most families aren’t getting a response within 3 days.</a:t>
            </a:r>
            <a:endParaRPr/>
          </a:p>
          <a:p>
            <a:pPr marL="0" lvl="0" indent="0" algn="l" rtl="0">
              <a:spcBef>
                <a:spcPts val="0"/>
              </a:spcBef>
              <a:spcAft>
                <a:spcPts val="0"/>
              </a:spcAft>
              <a:buNone/>
            </a:pPr>
            <a:r>
              <a:rPr lang="en"/>
              <a:t>Months of delays throughout the process.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44ba4c7337_0_9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44ba4c7337_0_9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Lack of communication</a:t>
            </a:r>
            <a:endParaRPr/>
          </a:p>
          <a:p>
            <a:pPr marL="0" lvl="0" indent="0" algn="l" rtl="0">
              <a:spcBef>
                <a:spcPts val="0"/>
              </a:spcBef>
              <a:spcAft>
                <a:spcPts val="0"/>
              </a:spcAft>
              <a:buNone/>
            </a:pPr>
            <a:r>
              <a:rPr lang="en"/>
              <a:t>Infreqently informed about legal rights.</a:t>
            </a:r>
            <a:endParaRPr/>
          </a:p>
          <a:p>
            <a:pPr marL="0" lvl="0" indent="0" algn="l" rtl="0">
              <a:spcBef>
                <a:spcPts val="0"/>
              </a:spcBef>
              <a:spcAft>
                <a:spcPts val="0"/>
              </a:spcAft>
              <a:buNone/>
            </a:pPr>
            <a:r>
              <a:rPr lang="en"/>
              <a:t>In fact, even the links on ACPS are broken.</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44ba4c7337_0_9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44ba4c7337_0_9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Contrast with Fairfax where over 80% of families with IEP said the process was “easy”.</a:t>
            </a:r>
            <a:endParaRPr/>
          </a:p>
          <a:p>
            <a:pPr marL="0" lvl="0" indent="0" algn="l" rtl="0">
              <a:spcBef>
                <a:spcPts val="0"/>
              </a:spcBef>
              <a:spcAft>
                <a:spcPts val="0"/>
              </a:spcAft>
              <a:buNone/>
            </a:pPr>
            <a:r>
              <a:rPr lang="en"/>
              <a:t>Responses look equally negative for families who ended up getting an IEP or 504 vs. getting nothing.</a:t>
            </a:r>
            <a:endParaRPr/>
          </a:p>
          <a:p>
            <a:pPr marL="0" lvl="0" indent="0" algn="l" rtl="0">
              <a:spcBef>
                <a:spcPts val="0"/>
              </a:spcBef>
              <a:spcAft>
                <a:spcPts val="0"/>
              </a:spcAft>
              <a:buNone/>
            </a:pPr>
            <a:r>
              <a:rPr lang="en"/>
              <a:t>Quote - lots of frustration.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44ba4c7337_0_10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44ba4c7337_0_10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Read aloud 2 quotes from page 3</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44ba4c7337_0_1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44ba4c7337_0_1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For leaders ONLY – Have been several court cases &amp; state proceedings for Child Find violations of public school divisions re: this guidance.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84e53be33a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84e53be33a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it’s supposed to work…</a:t>
            </a:r>
            <a:endParaRPr/>
          </a:p>
          <a:p>
            <a:pPr marL="0" lvl="0" indent="0" algn="l" rtl="0">
              <a:spcBef>
                <a:spcPts val="0"/>
              </a:spcBef>
              <a:spcAft>
                <a:spcPts val="0"/>
              </a:spcAft>
              <a:buNone/>
            </a:pPr>
            <a:r>
              <a:rPr lang="en"/>
              <a:t>Letter – Hi Family, we’re going to hold a meeting to discuss your child’s performance. Here’s who will be there. We’d like to hear your input &amp; here’s how to share it with us. Here’s where and when we’ll meet. Please join us. And here are your legal rights, plus how the process works overall.</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84e53be33a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84e53be33a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Must meet within 10 days. Options are to refer or in writing share decision not to refer.</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84e53be33a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84e53be33a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DoE has reiterated time &amp; again that interventions cannot be used to delay or deny evaluations. They are meant to be “short-term”, “rapid response”. NY specifies 6-8 weeks. Intention is clearly NOT that the interventions are infinite.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84e53be33a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84e53be33a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8972b25e1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8972b25e1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Maybe there are reasons for such differences by school? I’m not sure.</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44ba4c7337_0_9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44ba4c7337_0_9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Years of requests from Family Council on the basics of SBIT have put us into a similar endless spiral. ACPS website describes SBIT as a “concept”. The entirety of info ACPS publishes is included in this tiny box, with NO reference to special education. Link is to a 2005 NY state website that is barely functioning. Appears to be entirely site-based process with zero consistency.</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70906512e0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70906512e0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Reminder – A portion (15%) of the IDEA Part B funds ACPS has been receiving during the past decade were dedicated to RTI for early intervention. </a:t>
            </a:r>
            <a:r>
              <a:rPr lang="en">
                <a:solidFill>
                  <a:schemeClr val="dk1"/>
                </a:solidFill>
              </a:rPr>
              <a:t>That was over a half-million dollars annually over a decade. </a:t>
            </a:r>
            <a:r>
              <a:rPr lang="en"/>
              <a:t>Great that ACPS is no longer over-identifying black students as being intellectually disabled. Solution was NOT due to successful SBIT process.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84e53be33a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84e53be33a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Quotes on page 4</a:t>
            </a:r>
            <a:endParaRPr/>
          </a:p>
          <a:p>
            <a:pPr marL="0" lvl="0" indent="0" algn="l" rtl="0">
              <a:spcBef>
                <a:spcPts val="0"/>
              </a:spcBef>
              <a:spcAft>
                <a:spcPts val="0"/>
              </a:spcAft>
              <a:buNone/>
            </a:pPr>
            <a:endParaRPr/>
          </a:p>
          <a:p>
            <a:pPr marL="0" lvl="0" indent="0" algn="l" rtl="0">
              <a:spcBef>
                <a:spcPts val="0"/>
              </a:spcBef>
              <a:spcAft>
                <a:spcPts val="0"/>
              </a:spcAft>
              <a:buNone/>
            </a:pPr>
            <a:r>
              <a:rPr lang="en"/>
              <a:t>From Fairfax:</a:t>
            </a:r>
            <a:endParaRPr/>
          </a:p>
          <a:p>
            <a:pPr marL="457200" lvl="0" indent="-298450" algn="l" rtl="0">
              <a:spcBef>
                <a:spcPts val="0"/>
              </a:spcBef>
              <a:spcAft>
                <a:spcPts val="0"/>
              </a:spcAft>
              <a:buSzPts val="1100"/>
              <a:buChar char="-"/>
            </a:pPr>
            <a:r>
              <a:rPr lang="en"/>
              <a:t>Report of the group that met – what data we reviewed including family &amp; outside input, options considered.</a:t>
            </a:r>
            <a:endParaRPr/>
          </a:p>
          <a:p>
            <a:pPr marL="457200" lvl="0" indent="-298450" algn="l" rtl="0">
              <a:spcBef>
                <a:spcPts val="0"/>
              </a:spcBef>
              <a:spcAft>
                <a:spcPts val="0"/>
              </a:spcAft>
              <a:buSzPts val="1100"/>
              <a:buChar char="-"/>
            </a:pPr>
            <a:r>
              <a:rPr lang="en"/>
              <a:t>Determination – Yes or No to evaluate for special education services, or continue evaluations for 504 accommodations.</a:t>
            </a:r>
            <a:endParaRPr/>
          </a:p>
          <a:p>
            <a:pPr marL="457200" lvl="0" indent="-298450" algn="l" rtl="0">
              <a:spcBef>
                <a:spcPts val="0"/>
              </a:spcBef>
              <a:spcAft>
                <a:spcPts val="0"/>
              </a:spcAft>
              <a:buSzPts val="1100"/>
              <a:buChar char="-"/>
            </a:pPr>
            <a:r>
              <a:rPr lang="en"/>
              <a:t>Extension – Puts limit of 65 days plus additional 10</a:t>
            </a:r>
            <a:endParaRPr/>
          </a:p>
          <a:p>
            <a:pPr marL="0" lvl="0" indent="0" algn="l" rtl="0">
              <a:spcBef>
                <a:spcPts val="0"/>
              </a:spcBef>
              <a:spcAft>
                <a:spcPts val="0"/>
              </a:spcAft>
              <a:buNone/>
            </a:pPr>
            <a:r>
              <a:rPr lang="en"/>
              <a:t>Fairfax has 39 pages of standardized initial forms… that’s just the English version.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44ba4c7337_0_1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44ba4c7337_0_1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3rd issue = denials of testing. </a:t>
            </a:r>
            <a:endParaRPr/>
          </a:p>
          <a:p>
            <a:pPr marL="0" lvl="0" indent="0" algn="l" rtl="0">
              <a:spcBef>
                <a:spcPts val="0"/>
              </a:spcBef>
              <a:spcAft>
                <a:spcPts val="0"/>
              </a:spcAft>
              <a:buNone/>
            </a:pPr>
            <a:r>
              <a:rPr lang="en">
                <a:solidFill>
                  <a:schemeClr val="dk1"/>
                </a:solidFill>
              </a:rPr>
              <a:t>Clearly, not every student referred for evaluation will require an IEP or 504 plan. However, denying an evaluation means denying services for children.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Q = What are criteria for denying evaluation?</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70906512e0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70906512e0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When those denials are given inappropriately, such as happened in Texas when the state inappropriately mandated reducing the % of students who receive services, poor outcomes result.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344ba4c7337_0_9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344ba4c7337_0_9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Outside evaluations must be considered &amp; documented</a:t>
            </a:r>
            <a:endParaRPr/>
          </a:p>
          <a:p>
            <a:pPr marL="0" lvl="0" indent="0" algn="l" rtl="0">
              <a:spcBef>
                <a:spcPts val="0"/>
              </a:spcBef>
              <a:spcAft>
                <a:spcPts val="0"/>
              </a:spcAft>
              <a:buNone/>
            </a:pPr>
            <a:r>
              <a:rPr lang="en"/>
              <a:t>Actual recommendations made by external evaluation are not required to be followed</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70906512e0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70906512e0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Spending $5000 on outside testing.</a:t>
            </a:r>
            <a:endParaRPr/>
          </a:p>
          <a:p>
            <a:pPr marL="0" lvl="0" indent="0" algn="l" rtl="0">
              <a:spcBef>
                <a:spcPts val="0"/>
              </a:spcBef>
              <a:spcAft>
                <a:spcPts val="0"/>
              </a:spcAft>
              <a:buNone/>
            </a:pPr>
            <a:r>
              <a:rPr lang="en"/>
              <a:t>Test results from UVA refused because they were “old” even though they’d be completed just a week prior.</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70906512e0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70906512e0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By law….</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70906512e0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70906512e0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That’s not what’s happening.</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44ba4c7337_0_9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44ba4c7337_0_9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past, qualifying as having a disability was based on difference between IQ and achievement. That is NOT supposed to be the sole indicator now.</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70906512e0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70906512e0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Told to WAIT.</a:t>
            </a:r>
            <a:endParaRPr/>
          </a:p>
          <a:p>
            <a:pPr marL="0" lvl="0" indent="0" algn="l" rtl="0">
              <a:spcBef>
                <a:spcPts val="0"/>
              </a:spcBef>
              <a:spcAft>
                <a:spcPts val="0"/>
              </a:spcAft>
              <a:buNone/>
            </a:pPr>
            <a:r>
              <a:rPr lang="en"/>
              <a:t>Told to stop tutoring outside of school.</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70906512e0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370906512e0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Child isn’t “crashing and burning”... quote from principal</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44ba4c7337_0_9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344ba4c7337_0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Heard about kindergartener suspended while waiting for evaluation that had been repeatedly denied.</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70906512e0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70906512e0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8972b25e1e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38972b25e1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Here’s another shared too quickly. What’s up with low identification of Specific Learning Disabilities?</a:t>
            </a:r>
            <a:endParaRPr/>
          </a:p>
          <a:p>
            <a:pPr marL="0" lvl="0" indent="0" algn="l" rtl="0">
              <a:spcBef>
                <a:spcPts val="0"/>
              </a:spcBef>
              <a:spcAft>
                <a:spcPts val="0"/>
              </a:spcAft>
              <a:buClr>
                <a:schemeClr val="dk1"/>
              </a:buClr>
              <a:buSzPts val="1100"/>
              <a:buFont typeface="Arial"/>
              <a:buNone/>
            </a:pPr>
            <a:r>
              <a:rPr lang="en">
                <a:solidFill>
                  <a:schemeClr val="dk1"/>
                </a:solidFill>
              </a:rPr>
              <a:t>Chris &amp; I decided enough… let’s tackle this together.</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Because the laws are complex &amp; this would take many hours, needed help.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84e53be33a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84e53be33a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There is a state-mandated option of “pattern of strengths and weaknesses”.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And here’s what the UVA Law team shared re: “adverse educational impact”.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70906512e0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70906512e0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Forms available from Fairfax spelling out ALL of the criteria that are required to qualify for a specific disability category. Sample is 2 pages on “Specific Learning Disability”, which includes as per state law that student has been provided with instruction aligned to grade level standards.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8972b25e1e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38972b25e1e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44ba4c7337_0_1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344ba4c7337_0_1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70906512e0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70906512e0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Summary of themes from UVA law team – transparency/communication, family access to $, training of staff</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370906512e0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370906512e0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They gave us some tips about what we could do ourselves…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8972b25e1e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38972b25e1e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87427d3b67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387427d3b67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leaders at preview –</a:t>
            </a:r>
            <a:endParaRPr/>
          </a:p>
          <a:p>
            <a:pPr marL="0" lvl="0" indent="0" algn="l" rtl="0">
              <a:spcBef>
                <a:spcPts val="0"/>
              </a:spcBef>
              <a:spcAft>
                <a:spcPts val="0"/>
              </a:spcAft>
              <a:buNone/>
            </a:pPr>
            <a:r>
              <a:rPr lang="en"/>
              <a:t>Our goal is not only to share the data, but to convince you that you MUST take action.</a:t>
            </a:r>
            <a:endParaRPr/>
          </a:p>
          <a:p>
            <a:pPr marL="0" lvl="0" indent="0" algn="l" rtl="0">
              <a:spcBef>
                <a:spcPts val="0"/>
              </a:spcBef>
              <a:spcAft>
                <a:spcPts val="0"/>
              </a:spcAft>
              <a:buNone/>
            </a:pPr>
            <a:r>
              <a:rPr lang="en"/>
              <a:t>**ACPS is at significant risk for legal action for violations of federal &amp; state requirements.**</a:t>
            </a:r>
            <a:endParaRPr/>
          </a:p>
          <a:p>
            <a:pPr marL="0" lvl="0" indent="0" algn="l" rtl="0">
              <a:spcBef>
                <a:spcPts val="0"/>
              </a:spcBef>
              <a:spcAft>
                <a:spcPts val="0"/>
              </a:spcAft>
              <a:buNone/>
            </a:pPr>
            <a:r>
              <a:rPr lang="en"/>
              <a:t>NOW is the time to fix this.</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44ba4c7337_0_5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344ba4c7337_0_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44ba4c7337_0_1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344ba4c7337_0_1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70906512e0_0_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370906512e0_0_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387427d3b6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387427d3b6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87427d3b6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87427d3b6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8972b25e1e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38972b25e1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 putting on my consultant hat.</a:t>
            </a:r>
            <a:endParaRPr/>
          </a:p>
          <a:p>
            <a:pPr marL="0" lvl="0" indent="0" algn="l" rtl="0">
              <a:spcBef>
                <a:spcPts val="0"/>
              </a:spcBef>
              <a:spcAft>
                <a:spcPts val="0"/>
              </a:spcAft>
              <a:buNone/>
            </a:pPr>
            <a:r>
              <a:rPr lang="en"/>
              <a:t>Believe that what we’re sharing is just the tip of the iceberg re: problems within special education system. Massive 2-year study which is costly &amp; time-consuming, but also effective.</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8972b25e1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38972b25e1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Believe that the limited data, both qualitative and quantitative, provided by UVA Law team’s work indicates that ACPS has problem with access to disability evaluations. Choose if you believe that the existing staff has adequate capacity to lead this reform. And, that the existing structure of SBIT being between two departments works. And, that ACPS educators will trust in these leaders’ work.</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8972b25e1e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38972b25e1e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Believe that the limited data, both qualitative and quantitative, provided by UVA Law team’s work indicates that ACPS has problem with access to disability evaluations, but that existing leaders can’t pull this off by themselves. Need help bridging gap between Intervention &amp; SpEd. Gives opportunity to consider MTSS more broadly, including not only academics but also issues re: discipline.</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8972b25e1e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38972b25e1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387427d3b67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387427d3b67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370906512e0_0_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370906512e0_0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Students who are Black have been more likely to be identified with disability, specifically over-represented as having intellectual disabilities. Set of SWD includes a higher % of students from economically disadvantaged families. Over-represented in suspensions.</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370906512e0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370906512e0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370906512e0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370906512e0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370906512e0_0_3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370906512e0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70906512e0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370906512e0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370906512e0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370906512e0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www.fcps.edu/academics/academic-overview/special-education-instruction/procedural-support-timelin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docs.google.com/document/d/1dQXxZxm-kD-tZOc3ip2HDjsR6YKOfDDb/edit?usp=sharing&amp;ouid=100755920908976018164&amp;rtpof=true&amp;sd=tru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hyperlink" Target="https://drive.google.com/file/d/1GOMk2IqB6TrYX-ywhcFkuFI-aQghwWtB/view?usp=shari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www.k12albemarle.org/our-departments/special-education/prc" TargetMode="Externa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kyspin.com/wp-content/uploads/2023/01/OSEP-Memorandum-%E2%80%93-RTI-process-1-21-11.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hyperlink" Target="https://www.fcps.edu/academics/curriculum/special-education/procedural-support/forms-related-special-education" TargetMode="Externa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ldanj.org/wp-content/uploads/2020/06/US-Letter-Guidance-Letter-on-dyslexia-10-2015.pdf"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hyperlink" Target="https://youtu.be/1i2fQgn9Us0?si=aiwCg-Ssnv5bKgOv&amp;t=6"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hyperlink" Target="https://resources.finalsite.net/images/v1663520039/k12albemarleorg/qpkvjl0xe0alp9o67nim/SPED_PolicyManual_ACPS.pdf"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hyperlink" Target="https://www.fcps.edu/academics/curriculum/special-education/procedural-support/forms-related-special-education" TargetMode="Externa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edweek.org/teaching-learning/impact-of-missed-special-ed-evaluations-could-echo-for-years/2024/06#:~:text=The%20estimate%2C%20which%20builds%20on,students%20seeking%20special%20education%20service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www.nber.org/system/files/working_papers/w31261/w31261.pdf"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www.fcps.edu/academics/curriculum/special-education/procedural-support/forms-related-special-education"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hyperlink" Target="https://www.fcps.edu/academics/academic-overview/special-education-instruction/dispute-resolution-options"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docs.google.com/document/d/1cwgYdSCDXUwsENqag0YzwdR5ZOH_XxkobNZwXONigTY/edit?usp=sharing"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hyperlink" Target="https://www.law.virginia.edu/faculty/profile/sms6f/1436630" TargetMode="External"/><Relationship Id="rId5" Type="http://schemas.openxmlformats.org/officeDocument/2006/relationships/hyperlink" Target="https://www.law.virginia.edu/clinics/community-organization-and-social-enterprise-clinic" TargetMode="External"/><Relationship Id="rId4" Type="http://schemas.openxmlformats.org/officeDocument/2006/relationships/hyperlink" Target="https://docs.google.com/document/d/1RJlgjiJAqzz8xyhgqDHYZY5H8wdvd3TTbcpf_C5ZuK0/edit?usp=sharing"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s://fairfaxcountysepta.org/2022/09/26/air-special-education-audit-final-report-documents/"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3" Type="http://schemas.openxmlformats.org/officeDocument/2006/relationships/hyperlink" Target="https://www.fcps.edu/ombuds" TargetMode="External"/><Relationship Id="rId7" Type="http://schemas.openxmlformats.org/officeDocument/2006/relationships/image" Target="../media/image58.pn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hyperlink" Target="https://www.lcps.org/o/lcps/page/meet-the-ombuds" TargetMode="External"/><Relationship Id="rId4" Type="http://schemas.openxmlformats.org/officeDocument/2006/relationships/image" Target="../media/image56.png"/></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2.xml"/><Relationship Id="rId1" Type="http://schemas.openxmlformats.org/officeDocument/2006/relationships/slideLayout" Target="../slideLayouts/slideLayout3.xml"/><Relationship Id="rId5" Type="http://schemas.openxmlformats.org/officeDocument/2006/relationships/image" Target="../media/image62.png"/><Relationship Id="rId4" Type="http://schemas.openxmlformats.org/officeDocument/2006/relationships/image" Target="../media/image61.png"/></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4.xml"/><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hyperlink" Target="https://drive.google.com/file/d/1IKHnpz7WoIGLtlllZk-1bCot2DwENER0/view?usp=sharing"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hyperlink" Target="https://drive.google.com/file/d/1IKHnpz7WoIGLtlllZk-1bCot2DwENER0/view?usp=sharing" TargetMode="External"/><Relationship Id="rId4" Type="http://schemas.openxmlformats.org/officeDocument/2006/relationships/image" Target="../media/image67.png"/></Relationships>
</file>

<file path=ppt/slides/_rels/slide6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6.xml"/><Relationship Id="rId1" Type="http://schemas.openxmlformats.org/officeDocument/2006/relationships/slideLayout" Target="../slideLayouts/slideLayout3.xml"/><Relationship Id="rId5" Type="http://schemas.openxmlformats.org/officeDocument/2006/relationships/hyperlink" Target="https://drive.google.com/file/d/1IKHnpz7WoIGLtlllZk-1bCot2DwENER0/view?usp=sharing" TargetMode="Externa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004150" y="1599364"/>
            <a:ext cx="7136700" cy="1022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Access to Disability Evaluations</a:t>
            </a:r>
            <a:endParaRPr/>
          </a:p>
        </p:txBody>
      </p:sp>
      <p:sp>
        <p:nvSpPr>
          <p:cNvPr id="67" name="Google Shape;67;p13"/>
          <p:cNvSpPr txBox="1">
            <a:spLocks noGrp="1"/>
          </p:cNvSpPr>
          <p:nvPr>
            <p:ph type="subTitle" idx="1"/>
          </p:nvPr>
        </p:nvSpPr>
        <p:spPr>
          <a:xfrm>
            <a:off x="2137225" y="2697652"/>
            <a:ext cx="4870500" cy="949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Family Council for ACPS</a:t>
            </a:r>
            <a:endParaRPr/>
          </a:p>
          <a:p>
            <a:pPr marL="0" lvl="0" indent="0" algn="ctr" rtl="0">
              <a:spcBef>
                <a:spcPts val="0"/>
              </a:spcBef>
              <a:spcAft>
                <a:spcPts val="0"/>
              </a:spcAft>
              <a:buNone/>
            </a:pPr>
            <a:r>
              <a:rPr lang="en"/>
              <a:t>Sept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 is there a story?</a:t>
            </a:r>
            <a:endParaRPr/>
          </a:p>
        </p:txBody>
      </p:sp>
      <p:pic>
        <p:nvPicPr>
          <p:cNvPr id="73" name="Google Shape;73;p14" title="Screenshot 2025-07-17 at 9.25.14 AM.png"/>
          <p:cNvPicPr preferRelativeResize="0"/>
          <p:nvPr/>
        </p:nvPicPr>
        <p:blipFill>
          <a:blip r:embed="rId3">
            <a:alphaModFix/>
          </a:blip>
          <a:stretch>
            <a:fillRect/>
          </a:stretch>
        </p:blipFill>
        <p:spPr>
          <a:xfrm>
            <a:off x="458325" y="1304825"/>
            <a:ext cx="4859324" cy="3174625"/>
          </a:xfrm>
          <a:prstGeom prst="rect">
            <a:avLst/>
          </a:prstGeom>
          <a:noFill/>
          <a:ln w="9525" cap="flat" cmpd="sng">
            <a:solidFill>
              <a:schemeClr val="dk2"/>
            </a:solidFill>
            <a:prstDash val="solid"/>
            <a:round/>
            <a:headEnd type="none" w="sm" len="sm"/>
            <a:tailEnd type="none" w="sm" len="sm"/>
          </a:ln>
        </p:spPr>
      </p:pic>
      <p:cxnSp>
        <p:nvCxnSpPr>
          <p:cNvPr id="74" name="Google Shape;74;p14"/>
          <p:cNvCxnSpPr/>
          <p:nvPr/>
        </p:nvCxnSpPr>
        <p:spPr>
          <a:xfrm flipH="1">
            <a:off x="3059475" y="1376700"/>
            <a:ext cx="3078300" cy="1166400"/>
          </a:xfrm>
          <a:prstGeom prst="straightConnector1">
            <a:avLst/>
          </a:prstGeom>
          <a:noFill/>
          <a:ln w="28575" cap="flat" cmpd="sng">
            <a:solidFill>
              <a:schemeClr val="dk2"/>
            </a:solidFill>
            <a:prstDash val="solid"/>
            <a:round/>
            <a:headEnd type="none" w="med" len="med"/>
            <a:tailEnd type="triangle" w="med" len="med"/>
          </a:ln>
        </p:spPr>
      </p:cxnSp>
      <p:sp>
        <p:nvSpPr>
          <p:cNvPr id="75" name="Google Shape;75;p14"/>
          <p:cNvSpPr txBox="1"/>
          <p:nvPr/>
        </p:nvSpPr>
        <p:spPr>
          <a:xfrm>
            <a:off x="6195150" y="592750"/>
            <a:ext cx="2637300" cy="407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13.6%  of ACPS students are diagnosed with a disability.</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a:p>
            <a:pPr marL="0" lvl="0" indent="0" algn="l" rtl="0">
              <a:spcBef>
                <a:spcPts val="0"/>
              </a:spcBef>
              <a:spcAft>
                <a:spcPts val="0"/>
              </a:spcAft>
              <a:buNone/>
            </a:pPr>
            <a:r>
              <a:rPr lang="en" sz="1800">
                <a:solidFill>
                  <a:schemeClr val="dk2"/>
                </a:solidFill>
                <a:latin typeface="Open Sans"/>
                <a:ea typeface="Open Sans"/>
                <a:cs typeface="Open Sans"/>
                <a:sym typeface="Open Sans"/>
              </a:rPr>
              <a:t>That’s lower than the statewide level, which is 14.7%.</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a:p>
            <a:pPr marL="0" lvl="0" indent="0" algn="l" rtl="0">
              <a:spcBef>
                <a:spcPts val="0"/>
              </a:spcBef>
              <a:spcAft>
                <a:spcPts val="0"/>
              </a:spcAft>
              <a:buNone/>
            </a:pPr>
            <a:r>
              <a:rPr lang="en" sz="1800">
                <a:solidFill>
                  <a:schemeClr val="dk2"/>
                </a:solidFill>
                <a:latin typeface="Open Sans"/>
                <a:ea typeface="Open Sans"/>
                <a:cs typeface="Open Sans"/>
                <a:sym typeface="Open Sans"/>
              </a:rPr>
              <a:t>Not sure of reasons, but that 1.1% difference = 156 students.</a:t>
            </a:r>
            <a:endParaRPr sz="1800">
              <a:solidFill>
                <a:schemeClr val="dk2"/>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Consulting Partnership</a:t>
            </a:r>
            <a:endParaRPr/>
          </a:p>
        </p:txBody>
      </p:sp>
      <p:pic>
        <p:nvPicPr>
          <p:cNvPr id="81" name="Google Shape;81;p15" title="Screenshot 2025-07-12 at 2.26.07 PM.png"/>
          <p:cNvPicPr preferRelativeResize="0"/>
          <p:nvPr/>
        </p:nvPicPr>
        <p:blipFill>
          <a:blip r:embed="rId3">
            <a:alphaModFix/>
          </a:blip>
          <a:stretch>
            <a:fillRect/>
          </a:stretch>
        </p:blipFill>
        <p:spPr>
          <a:xfrm>
            <a:off x="681900" y="1220825"/>
            <a:ext cx="3239400" cy="906361"/>
          </a:xfrm>
          <a:prstGeom prst="rect">
            <a:avLst/>
          </a:prstGeom>
          <a:noFill/>
          <a:ln>
            <a:noFill/>
          </a:ln>
        </p:spPr>
      </p:pic>
      <p:sp>
        <p:nvSpPr>
          <p:cNvPr id="82" name="Google Shape;82;p15"/>
          <p:cNvSpPr txBox="1"/>
          <p:nvPr/>
        </p:nvSpPr>
        <p:spPr>
          <a:xfrm>
            <a:off x="377025" y="2038350"/>
            <a:ext cx="3676800" cy="91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2"/>
                </a:solidFill>
                <a:latin typeface="Open Sans"/>
                <a:ea typeface="Open Sans"/>
                <a:cs typeface="Open Sans"/>
                <a:sym typeface="Open Sans"/>
              </a:rPr>
              <a:t>Community Organization and Social Enterprise Clinic</a:t>
            </a:r>
            <a:endParaRPr sz="1800">
              <a:solidFill>
                <a:schemeClr val="dk2"/>
              </a:solidFill>
              <a:latin typeface="Open Sans"/>
              <a:ea typeface="Open Sans"/>
              <a:cs typeface="Open Sans"/>
              <a:sym typeface="Open Sans"/>
            </a:endParaRPr>
          </a:p>
        </p:txBody>
      </p:sp>
      <p:pic>
        <p:nvPicPr>
          <p:cNvPr id="83" name="Google Shape;83;p15"/>
          <p:cNvPicPr preferRelativeResize="0"/>
          <p:nvPr/>
        </p:nvPicPr>
        <p:blipFill>
          <a:blip r:embed="rId4">
            <a:alphaModFix/>
          </a:blip>
          <a:stretch>
            <a:fillRect/>
          </a:stretch>
        </p:blipFill>
        <p:spPr>
          <a:xfrm>
            <a:off x="1524775" y="2755675"/>
            <a:ext cx="1378000" cy="1378000"/>
          </a:xfrm>
          <a:prstGeom prst="rect">
            <a:avLst/>
          </a:prstGeom>
          <a:noFill/>
          <a:ln>
            <a:noFill/>
          </a:ln>
        </p:spPr>
      </p:pic>
      <p:sp>
        <p:nvSpPr>
          <p:cNvPr id="84" name="Google Shape;84;p15"/>
          <p:cNvSpPr txBox="1"/>
          <p:nvPr/>
        </p:nvSpPr>
        <p:spPr>
          <a:xfrm>
            <a:off x="595725" y="4213175"/>
            <a:ext cx="3239400" cy="526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800" b="1">
                <a:solidFill>
                  <a:srgbClr val="232D4B"/>
                </a:solidFill>
                <a:highlight>
                  <a:srgbClr val="FFFFFF"/>
                </a:highlight>
              </a:rPr>
              <a:t>Dr. Sarah Shalf</a:t>
            </a:r>
            <a:endParaRPr sz="1800" b="1">
              <a:solidFill>
                <a:srgbClr val="232D4B"/>
              </a:solidFill>
              <a:highlight>
                <a:srgbClr val="FFFFFF"/>
              </a:highlight>
            </a:endParaRPr>
          </a:p>
          <a:p>
            <a:pPr marL="0" lvl="0" indent="0" algn="ctr" rtl="0">
              <a:lnSpc>
                <a:spcPct val="115000"/>
              </a:lnSpc>
              <a:spcBef>
                <a:spcPts val="600"/>
              </a:spcBef>
              <a:spcAft>
                <a:spcPts val="600"/>
              </a:spcAft>
              <a:buNone/>
            </a:pPr>
            <a:r>
              <a:rPr lang="en" sz="1800">
                <a:solidFill>
                  <a:srgbClr val="232D4B"/>
                </a:solidFill>
                <a:highlight>
                  <a:srgbClr val="FFFFFF"/>
                </a:highlight>
              </a:rPr>
              <a:t>&amp; team of law students</a:t>
            </a:r>
            <a:endParaRPr sz="1800">
              <a:solidFill>
                <a:srgbClr val="232D4B"/>
              </a:solidFill>
              <a:highlight>
                <a:srgbClr val="FFFFFF"/>
              </a:highlight>
            </a:endParaRPr>
          </a:p>
        </p:txBody>
      </p:sp>
      <p:sp>
        <p:nvSpPr>
          <p:cNvPr id="85" name="Google Shape;85;p15"/>
          <p:cNvSpPr txBox="1"/>
          <p:nvPr/>
        </p:nvSpPr>
        <p:spPr>
          <a:xfrm>
            <a:off x="4807000" y="809350"/>
            <a:ext cx="3909900" cy="398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u="sng">
                <a:solidFill>
                  <a:schemeClr val="dk2"/>
                </a:solidFill>
                <a:latin typeface="Open Sans"/>
                <a:ea typeface="Open Sans"/>
                <a:cs typeface="Open Sans"/>
                <a:sym typeface="Open Sans"/>
              </a:rPr>
              <a:t>Project</a:t>
            </a:r>
            <a:endParaRPr sz="1800" u="sng">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a:p>
            <a:pPr marL="457200" lvl="0"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Fall 2024 – data &amp; preliminary expert interviews</a:t>
            </a:r>
            <a:endParaRPr sz="1800">
              <a:solidFill>
                <a:schemeClr val="dk2"/>
              </a:solidFill>
              <a:latin typeface="Open Sans"/>
              <a:ea typeface="Open Sans"/>
              <a:cs typeface="Open Sans"/>
              <a:sym typeface="Open Sans"/>
            </a:endParaRPr>
          </a:p>
          <a:p>
            <a:pPr marL="457200" lvl="0" indent="0" algn="l" rtl="0">
              <a:spcBef>
                <a:spcPts val="0"/>
              </a:spcBef>
              <a:spcAft>
                <a:spcPts val="0"/>
              </a:spcAft>
              <a:buNone/>
            </a:pPr>
            <a:endParaRPr sz="1800">
              <a:solidFill>
                <a:schemeClr val="dk2"/>
              </a:solidFill>
              <a:latin typeface="Open Sans"/>
              <a:ea typeface="Open Sans"/>
              <a:cs typeface="Open Sans"/>
              <a:sym typeface="Open Sans"/>
            </a:endParaRPr>
          </a:p>
          <a:p>
            <a:pPr marL="457200" lvl="0"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Spring 2025:</a:t>
            </a:r>
            <a:endParaRPr sz="1800">
              <a:solidFill>
                <a:schemeClr val="dk2"/>
              </a:solidFill>
              <a:latin typeface="Open Sans"/>
              <a:ea typeface="Open Sans"/>
              <a:cs typeface="Open Sans"/>
              <a:sym typeface="Open Sans"/>
            </a:endParaRPr>
          </a:p>
          <a:p>
            <a:pPr marL="914400" lvl="1"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Survey Design</a:t>
            </a:r>
            <a:endParaRPr sz="1800">
              <a:solidFill>
                <a:schemeClr val="dk2"/>
              </a:solidFill>
              <a:latin typeface="Open Sans"/>
              <a:ea typeface="Open Sans"/>
              <a:cs typeface="Open Sans"/>
              <a:sym typeface="Open Sans"/>
            </a:endParaRPr>
          </a:p>
          <a:p>
            <a:pPr marL="914400" lvl="1"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Response Review</a:t>
            </a:r>
            <a:endParaRPr sz="1800">
              <a:solidFill>
                <a:schemeClr val="dk2"/>
              </a:solidFill>
              <a:latin typeface="Open Sans"/>
              <a:ea typeface="Open Sans"/>
              <a:cs typeface="Open Sans"/>
              <a:sym typeface="Open Sans"/>
            </a:endParaRPr>
          </a:p>
          <a:p>
            <a:pPr marL="914400" lvl="1"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IDIs with volunteer respondents</a:t>
            </a:r>
            <a:endParaRPr sz="1800">
              <a:solidFill>
                <a:schemeClr val="dk2"/>
              </a:solidFill>
              <a:latin typeface="Open Sans"/>
              <a:ea typeface="Open Sans"/>
              <a:cs typeface="Open Sans"/>
              <a:sym typeface="Open Sans"/>
            </a:endParaRPr>
          </a:p>
          <a:p>
            <a:pPr marL="914400" lvl="1"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IDIs with experts</a:t>
            </a:r>
            <a:endParaRPr sz="1800">
              <a:solidFill>
                <a:schemeClr val="dk2"/>
              </a:solidFill>
              <a:latin typeface="Open Sans"/>
              <a:ea typeface="Open Sans"/>
              <a:cs typeface="Open Sans"/>
              <a:sym typeface="Open Sans"/>
            </a:endParaRPr>
          </a:p>
          <a:p>
            <a:pPr marL="914400" lvl="1"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IDEA legal review</a:t>
            </a:r>
            <a:endParaRPr sz="1800">
              <a:solidFill>
                <a:schemeClr val="dk2"/>
              </a:solidFill>
              <a:latin typeface="Open Sans"/>
              <a:ea typeface="Open Sans"/>
              <a:cs typeface="Open Sans"/>
              <a:sym typeface="Open Sans"/>
            </a:endParaRPr>
          </a:p>
          <a:p>
            <a:pPr marL="914400" lvl="1"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Final presentation</a:t>
            </a:r>
            <a:endParaRPr sz="1800">
              <a:solidFill>
                <a:schemeClr val="dk2"/>
              </a:solidFill>
              <a:latin typeface="Open Sans"/>
              <a:ea typeface="Open Sans"/>
              <a:cs typeface="Open Sans"/>
              <a:sym typeface="Open Sans"/>
            </a:endParaRPr>
          </a:p>
          <a:p>
            <a:pPr marL="914400" lvl="1"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Permission for quotes</a:t>
            </a:r>
            <a:endParaRPr sz="1800">
              <a:solidFill>
                <a:schemeClr val="dk2"/>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Survey Details</a:t>
            </a:r>
            <a:endParaRPr/>
          </a:p>
        </p:txBody>
      </p:sp>
      <p:sp>
        <p:nvSpPr>
          <p:cNvPr id="91" name="Google Shape;91;p16"/>
          <p:cNvSpPr txBox="1"/>
          <p:nvPr/>
        </p:nvSpPr>
        <p:spPr>
          <a:xfrm>
            <a:off x="5509325" y="4363300"/>
            <a:ext cx="3182400" cy="57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From UVA Team Final Presentation</a:t>
            </a:r>
            <a:endParaRPr>
              <a:solidFill>
                <a:schemeClr val="dk2"/>
              </a:solidFill>
              <a:latin typeface="Open Sans"/>
              <a:ea typeface="Open Sans"/>
              <a:cs typeface="Open Sans"/>
              <a:sym typeface="Open Sans"/>
            </a:endParaRPr>
          </a:p>
        </p:txBody>
      </p:sp>
      <p:pic>
        <p:nvPicPr>
          <p:cNvPr id="92" name="Google Shape;92;p16" title="Screenshot 2025-07-18 at 5.09.15 PM.png"/>
          <p:cNvPicPr preferRelativeResize="0"/>
          <p:nvPr/>
        </p:nvPicPr>
        <p:blipFill>
          <a:blip r:embed="rId3">
            <a:alphaModFix/>
          </a:blip>
          <a:stretch>
            <a:fillRect/>
          </a:stretch>
        </p:blipFill>
        <p:spPr>
          <a:xfrm>
            <a:off x="152400" y="1142185"/>
            <a:ext cx="7499675" cy="1945934"/>
          </a:xfrm>
          <a:prstGeom prst="rect">
            <a:avLst/>
          </a:prstGeom>
          <a:noFill/>
          <a:ln w="9525" cap="flat" cmpd="sng">
            <a:solidFill>
              <a:schemeClr val="dk2"/>
            </a:solidFill>
            <a:prstDash val="solid"/>
            <a:round/>
            <a:headEnd type="none" w="sm" len="sm"/>
            <a:tailEnd type="none" w="sm" len="sm"/>
          </a:ln>
        </p:spPr>
      </p:pic>
      <p:pic>
        <p:nvPicPr>
          <p:cNvPr id="93" name="Google Shape;93;p16" title="Screenshot 2025-07-12 at 2.56.52 PM.png"/>
          <p:cNvPicPr preferRelativeResize="0"/>
          <p:nvPr/>
        </p:nvPicPr>
        <p:blipFill rotWithShape="1">
          <a:blip r:embed="rId4">
            <a:alphaModFix/>
          </a:blip>
          <a:srcRect t="46873" b="19125"/>
          <a:stretch/>
        </p:blipFill>
        <p:spPr>
          <a:xfrm>
            <a:off x="3075500" y="3250750"/>
            <a:ext cx="6068500" cy="1118149"/>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Survey Details</a:t>
            </a:r>
            <a:endParaRPr/>
          </a:p>
        </p:txBody>
      </p:sp>
      <p:pic>
        <p:nvPicPr>
          <p:cNvPr id="99" name="Google Shape;99;p17" title="Screenshot 2025-07-12 at 2.55.20 PM.png"/>
          <p:cNvPicPr preferRelativeResize="0"/>
          <p:nvPr/>
        </p:nvPicPr>
        <p:blipFill>
          <a:blip r:embed="rId3">
            <a:alphaModFix/>
          </a:blip>
          <a:stretch>
            <a:fillRect/>
          </a:stretch>
        </p:blipFill>
        <p:spPr>
          <a:xfrm>
            <a:off x="386750" y="1152425"/>
            <a:ext cx="5517282" cy="2926274"/>
          </a:xfrm>
          <a:prstGeom prst="rect">
            <a:avLst/>
          </a:prstGeom>
          <a:noFill/>
          <a:ln w="9525" cap="flat" cmpd="sng">
            <a:solidFill>
              <a:schemeClr val="dk2"/>
            </a:solidFill>
            <a:prstDash val="solid"/>
            <a:round/>
            <a:headEnd type="none" w="sm" len="sm"/>
            <a:tailEnd type="none" w="sm" len="sm"/>
          </a:ln>
        </p:spPr>
      </p:pic>
      <p:sp>
        <p:nvSpPr>
          <p:cNvPr id="100" name="Google Shape;100;p17"/>
          <p:cNvSpPr txBox="1"/>
          <p:nvPr/>
        </p:nvSpPr>
        <p:spPr>
          <a:xfrm>
            <a:off x="7652075" y="4078700"/>
            <a:ext cx="1263300" cy="57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From UVA Team Final Presentation</a:t>
            </a:r>
            <a:endParaRPr>
              <a:solidFill>
                <a:schemeClr val="dk2"/>
              </a:solidFill>
              <a:latin typeface="Open Sans"/>
              <a:ea typeface="Open Sans"/>
              <a:cs typeface="Open Sans"/>
              <a:sym typeface="Open Sans"/>
            </a:endParaRPr>
          </a:p>
        </p:txBody>
      </p:sp>
      <p:pic>
        <p:nvPicPr>
          <p:cNvPr id="101" name="Google Shape;101;p17" title="Screenshot 2025-07-21 at 11.08.18 AM.png"/>
          <p:cNvPicPr preferRelativeResize="0"/>
          <p:nvPr/>
        </p:nvPicPr>
        <p:blipFill rotWithShape="1">
          <a:blip r:embed="rId4">
            <a:alphaModFix/>
          </a:blip>
          <a:srcRect b="70869"/>
          <a:stretch/>
        </p:blipFill>
        <p:spPr>
          <a:xfrm>
            <a:off x="2886775" y="4184550"/>
            <a:ext cx="4491256" cy="7074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Key System Issues</a:t>
            </a:r>
            <a:endParaRPr/>
          </a:p>
        </p:txBody>
      </p:sp>
      <p:sp>
        <p:nvSpPr>
          <p:cNvPr id="107" name="Google Shape;107;p1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1 – Unclear Referral Procedure.</a:t>
            </a:r>
            <a:endParaRPr b="1"/>
          </a:p>
          <a:p>
            <a:pPr marL="0" lvl="0" indent="0" algn="l" rtl="0">
              <a:spcBef>
                <a:spcPts val="1200"/>
              </a:spcBef>
              <a:spcAft>
                <a:spcPts val="1200"/>
              </a:spcAft>
              <a:buNone/>
            </a:pPr>
            <a:endParaRPr/>
          </a:p>
        </p:txBody>
      </p:sp>
      <p:pic>
        <p:nvPicPr>
          <p:cNvPr id="108" name="Google Shape;108;p18" descr="Confused Clipart Images | Free Download | PNG Transparent Background -  Pngtree"/>
          <p:cNvPicPr preferRelativeResize="0"/>
          <p:nvPr/>
        </p:nvPicPr>
        <p:blipFill rotWithShape="1">
          <a:blip r:embed="rId3">
            <a:alphaModFix/>
          </a:blip>
          <a:srcRect/>
          <a:stretch/>
        </p:blipFill>
        <p:spPr>
          <a:xfrm>
            <a:off x="4875504" y="155847"/>
            <a:ext cx="1635900" cy="1619300"/>
          </a:xfrm>
          <a:prstGeom prst="rect">
            <a:avLst/>
          </a:prstGeom>
          <a:noFill/>
          <a:ln>
            <a:noFill/>
          </a:ln>
        </p:spPr>
      </p:pic>
      <p:pic>
        <p:nvPicPr>
          <p:cNvPr id="109" name="Google Shape;109;p18" descr="Premium Vector | Teacher character"/>
          <p:cNvPicPr preferRelativeResize="0"/>
          <p:nvPr/>
        </p:nvPicPr>
        <p:blipFill rotWithShape="1">
          <a:blip r:embed="rId4">
            <a:alphaModFix/>
          </a:blip>
          <a:srcRect/>
          <a:stretch/>
        </p:blipFill>
        <p:spPr>
          <a:xfrm>
            <a:off x="6956757" y="1113925"/>
            <a:ext cx="1796819" cy="1817450"/>
          </a:xfrm>
          <a:prstGeom prst="rect">
            <a:avLst/>
          </a:prstGeom>
          <a:noFill/>
          <a:ln>
            <a:noFill/>
          </a:ln>
        </p:spPr>
      </p:pic>
      <p:pic>
        <p:nvPicPr>
          <p:cNvPr id="110" name="Google Shape;110;p18" descr="Couple Unhappy Stock Illustrations – 5,456 Couple Unhappy Stock  Illustrations, Vectors &amp; Clipart - Dreamstime"/>
          <p:cNvPicPr preferRelativeResize="0"/>
          <p:nvPr/>
        </p:nvPicPr>
        <p:blipFill rotWithShape="1">
          <a:blip r:embed="rId5">
            <a:alphaModFix/>
          </a:blip>
          <a:srcRect/>
          <a:stretch/>
        </p:blipFill>
        <p:spPr>
          <a:xfrm>
            <a:off x="5633690" y="3197672"/>
            <a:ext cx="1556456" cy="1619300"/>
          </a:xfrm>
          <a:prstGeom prst="rect">
            <a:avLst/>
          </a:prstGeom>
          <a:solidFill>
            <a:srgbClr val="E6D6E1"/>
          </a:solidFill>
          <a:ln>
            <a:noFill/>
          </a:ln>
        </p:spPr>
      </p:pic>
      <p:sp>
        <p:nvSpPr>
          <p:cNvPr id="111" name="Google Shape;111;p18"/>
          <p:cNvSpPr txBox="1"/>
          <p:nvPr/>
        </p:nvSpPr>
        <p:spPr>
          <a:xfrm>
            <a:off x="322125" y="1736275"/>
            <a:ext cx="58362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800" b="1">
                <a:solidFill>
                  <a:schemeClr val="dk2"/>
                </a:solidFill>
                <a:latin typeface="Open Sans"/>
                <a:ea typeface="Open Sans"/>
                <a:cs typeface="Open Sans"/>
                <a:sym typeface="Open Sans"/>
              </a:rPr>
              <a:t>2 – Delays, including SBIT.</a:t>
            </a:r>
            <a:endParaRPr sz="1800" b="1">
              <a:solidFill>
                <a:schemeClr val="dk2"/>
              </a:solidFill>
              <a:latin typeface="Open Sans"/>
              <a:ea typeface="Open Sans"/>
              <a:cs typeface="Open Sans"/>
              <a:sym typeface="Open Sans"/>
            </a:endParaRPr>
          </a:p>
        </p:txBody>
      </p:sp>
      <p:sp>
        <p:nvSpPr>
          <p:cNvPr id="112" name="Google Shape;112;p18"/>
          <p:cNvSpPr txBox="1"/>
          <p:nvPr/>
        </p:nvSpPr>
        <p:spPr>
          <a:xfrm>
            <a:off x="304800" y="2272150"/>
            <a:ext cx="59055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800" b="1">
                <a:solidFill>
                  <a:schemeClr val="dk2"/>
                </a:solidFill>
                <a:latin typeface="Open Sans"/>
                <a:ea typeface="Open Sans"/>
                <a:cs typeface="Open Sans"/>
                <a:sym typeface="Open Sans"/>
              </a:rPr>
              <a:t>3 – Denials.</a:t>
            </a:r>
            <a:endParaRPr sz="1800" b="1">
              <a:solidFill>
                <a:schemeClr val="dk2"/>
              </a:solidFill>
              <a:latin typeface="Open Sans"/>
              <a:ea typeface="Open Sans"/>
              <a:cs typeface="Open Sans"/>
              <a:sym typeface="Open Sans"/>
            </a:endParaRPr>
          </a:p>
        </p:txBody>
      </p:sp>
      <p:sp>
        <p:nvSpPr>
          <p:cNvPr id="113" name="Google Shape;113;p18"/>
          <p:cNvSpPr txBox="1"/>
          <p:nvPr/>
        </p:nvSpPr>
        <p:spPr>
          <a:xfrm>
            <a:off x="207825" y="3197675"/>
            <a:ext cx="5299500" cy="109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800">
                <a:solidFill>
                  <a:schemeClr val="dk2"/>
                </a:solidFill>
                <a:latin typeface="Open Sans"/>
                <a:ea typeface="Open Sans"/>
                <a:cs typeface="Open Sans"/>
                <a:sym typeface="Open Sans"/>
              </a:rPr>
              <a:t>Problem = Contributor to </a:t>
            </a:r>
            <a:r>
              <a:rPr lang="en" sz="1800" b="1">
                <a:solidFill>
                  <a:schemeClr val="dk2"/>
                </a:solidFill>
                <a:latin typeface="Open Sans"/>
                <a:ea typeface="Open Sans"/>
                <a:cs typeface="Open Sans"/>
                <a:sym typeface="Open Sans"/>
              </a:rPr>
              <a:t>less-positive outcomes</a:t>
            </a:r>
            <a:r>
              <a:rPr lang="en" sz="1800">
                <a:solidFill>
                  <a:schemeClr val="dk2"/>
                </a:solidFill>
                <a:latin typeface="Open Sans"/>
                <a:ea typeface="Open Sans"/>
                <a:cs typeface="Open Sans"/>
                <a:sym typeface="Open Sans"/>
              </a:rPr>
              <a:t> for children, and massive </a:t>
            </a:r>
            <a:r>
              <a:rPr lang="en" sz="1800" b="1">
                <a:solidFill>
                  <a:schemeClr val="dk2"/>
                </a:solidFill>
                <a:latin typeface="Open Sans"/>
                <a:ea typeface="Open Sans"/>
                <a:cs typeface="Open Sans"/>
                <a:sym typeface="Open Sans"/>
              </a:rPr>
              <a:t>family distrust</a:t>
            </a:r>
            <a:r>
              <a:rPr lang="en" sz="1800">
                <a:solidFill>
                  <a:schemeClr val="dk2"/>
                </a:solidFill>
                <a:latin typeface="Open Sans"/>
                <a:ea typeface="Open Sans"/>
                <a:cs typeface="Open Sans"/>
                <a:sym typeface="Open Sans"/>
              </a:rPr>
              <a:t> &amp; frustration.</a:t>
            </a:r>
            <a:endParaRPr sz="1800">
              <a:solidFill>
                <a:schemeClr val="dk2"/>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311700" y="814800"/>
            <a:ext cx="8571300" cy="1548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System Issue #1</a:t>
            </a:r>
            <a:endParaRPr/>
          </a:p>
          <a:p>
            <a:pPr marL="0" lvl="0" indent="0" algn="ctr" rtl="0">
              <a:spcBef>
                <a:spcPts val="0"/>
              </a:spcBef>
              <a:spcAft>
                <a:spcPts val="0"/>
              </a:spcAft>
              <a:buNone/>
            </a:pPr>
            <a:r>
              <a:rPr lang="en"/>
              <a:t>Unclear Referral Procedure</a:t>
            </a:r>
            <a:endParaRPr/>
          </a:p>
        </p:txBody>
      </p:sp>
      <p:sp>
        <p:nvSpPr>
          <p:cNvPr id="119" name="Google Shape;119;p19"/>
          <p:cNvSpPr txBox="1">
            <a:spLocks noGrp="1"/>
          </p:cNvSpPr>
          <p:nvPr>
            <p:ph type="body" idx="4294967295"/>
          </p:nvPr>
        </p:nvSpPr>
        <p:spPr>
          <a:xfrm>
            <a:off x="1172425" y="3024950"/>
            <a:ext cx="6637500" cy="1548900"/>
          </a:xfrm>
          <a:prstGeom prst="rect">
            <a:avLst/>
          </a:prstGeom>
        </p:spPr>
        <p:txBody>
          <a:bodyPr spcFirstLastPara="1" wrap="square" lIns="91425" tIns="91425" rIns="91425" bIns="91425" anchor="t" anchorCtr="0">
            <a:normAutofit lnSpcReduction="20000"/>
          </a:bodyPr>
          <a:lstStyle/>
          <a:p>
            <a:pPr marL="457200" lvl="0" indent="0" algn="ctr" rtl="0">
              <a:spcBef>
                <a:spcPts val="0"/>
              </a:spcBef>
              <a:spcAft>
                <a:spcPts val="0"/>
              </a:spcAft>
              <a:buNone/>
            </a:pPr>
            <a:r>
              <a:rPr lang="en" sz="2000" b="1"/>
              <a:t>Child Find:</a:t>
            </a:r>
            <a:r>
              <a:rPr lang="en" sz="2000" i="1"/>
              <a:t> “Each school shall have </a:t>
            </a:r>
            <a:r>
              <a:rPr lang="en" sz="2000" i="1" u="sng"/>
              <a:t>procedures</a:t>
            </a:r>
            <a:r>
              <a:rPr lang="en" sz="2000" i="1"/>
              <a:t> to process in a timely manner all referral requests for a child suspected of having a disability.”</a:t>
            </a:r>
            <a:endParaRPr sz="2000" i="1"/>
          </a:p>
          <a:p>
            <a:pPr marL="0" lvl="0" indent="0" algn="ctr" rtl="0">
              <a:spcBef>
                <a:spcPts val="1200"/>
              </a:spcBef>
              <a:spcAft>
                <a:spcPts val="1200"/>
              </a:spcAft>
              <a:buNone/>
            </a:pPr>
            <a:endParaRPr/>
          </a:p>
        </p:txBody>
      </p:sp>
      <p:pic>
        <p:nvPicPr>
          <p:cNvPr id="120" name="Google Shape;120;p19" descr="Confused Clipart Images | Free Download | PNG Transparent Background -  Pngtree"/>
          <p:cNvPicPr preferRelativeResize="0"/>
          <p:nvPr/>
        </p:nvPicPr>
        <p:blipFill rotWithShape="1">
          <a:blip r:embed="rId3">
            <a:alphaModFix/>
          </a:blip>
          <a:srcRect/>
          <a:stretch/>
        </p:blipFill>
        <p:spPr>
          <a:xfrm>
            <a:off x="407404" y="519522"/>
            <a:ext cx="1635900" cy="1619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0"/>
          <p:cNvPicPr preferRelativeResize="0"/>
          <p:nvPr/>
        </p:nvPicPr>
        <p:blipFill>
          <a:blip r:embed="rId3">
            <a:alphaModFix/>
          </a:blip>
          <a:stretch>
            <a:fillRect/>
          </a:stretch>
        </p:blipFill>
        <p:spPr>
          <a:xfrm>
            <a:off x="5259225" y="76200"/>
            <a:ext cx="3528218" cy="4838700"/>
          </a:xfrm>
          <a:prstGeom prst="rect">
            <a:avLst/>
          </a:prstGeom>
          <a:noFill/>
          <a:ln>
            <a:noFill/>
          </a:ln>
        </p:spPr>
      </p:pic>
      <p:sp>
        <p:nvSpPr>
          <p:cNvPr id="126" name="Google Shape;126;p20"/>
          <p:cNvSpPr txBox="1"/>
          <p:nvPr/>
        </p:nvSpPr>
        <p:spPr>
          <a:xfrm>
            <a:off x="374575" y="3895700"/>
            <a:ext cx="4359600" cy="80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2"/>
                </a:solidFill>
                <a:latin typeface="Open Sans"/>
                <a:ea typeface="Open Sans"/>
                <a:cs typeface="Open Sans"/>
                <a:sym typeface="Open Sans"/>
              </a:rPr>
              <a:t>How should the IEP process work?</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r>
              <a:rPr lang="en" sz="1800">
                <a:solidFill>
                  <a:schemeClr val="dk2"/>
                </a:solidFill>
                <a:latin typeface="Open Sans"/>
                <a:ea typeface="Open Sans"/>
                <a:cs typeface="Open Sans"/>
                <a:sym typeface="Open Sans"/>
              </a:rPr>
              <a:t>Courtesy of </a:t>
            </a:r>
            <a:r>
              <a:rPr lang="en" sz="1800" u="sng">
                <a:solidFill>
                  <a:schemeClr val="hlink"/>
                </a:solidFill>
                <a:latin typeface="Open Sans"/>
                <a:ea typeface="Open Sans"/>
                <a:cs typeface="Open Sans"/>
                <a:sym typeface="Open Sans"/>
                <a:hlinkClick r:id="rId4"/>
              </a:rPr>
              <a:t>Fairfax Co PS</a:t>
            </a:r>
            <a:endParaRPr sz="1800">
              <a:solidFill>
                <a:schemeClr val="dk2"/>
              </a:solidFill>
              <a:latin typeface="Open Sans"/>
              <a:ea typeface="Open Sans"/>
              <a:cs typeface="Open Sans"/>
              <a:sym typeface="Open Sans"/>
            </a:endParaRPr>
          </a:p>
        </p:txBody>
      </p:sp>
      <p:grpSp>
        <p:nvGrpSpPr>
          <p:cNvPr id="127" name="Google Shape;127;p20"/>
          <p:cNvGrpSpPr/>
          <p:nvPr/>
        </p:nvGrpSpPr>
        <p:grpSpPr>
          <a:xfrm>
            <a:off x="251700" y="267175"/>
            <a:ext cx="8632600" cy="4647725"/>
            <a:chOff x="251700" y="267175"/>
            <a:chExt cx="8632600" cy="4647725"/>
          </a:xfrm>
        </p:grpSpPr>
        <p:cxnSp>
          <p:nvCxnSpPr>
            <p:cNvPr id="128" name="Google Shape;128;p20"/>
            <p:cNvCxnSpPr>
              <a:stCxn id="129" idx="3"/>
            </p:cNvCxnSpPr>
            <p:nvPr/>
          </p:nvCxnSpPr>
          <p:spPr>
            <a:xfrm rot="10800000" flipH="1">
              <a:off x="4611300" y="478225"/>
              <a:ext cx="532500" cy="127500"/>
            </a:xfrm>
            <a:prstGeom prst="straightConnector1">
              <a:avLst/>
            </a:prstGeom>
            <a:noFill/>
            <a:ln w="28575" cap="flat" cmpd="sng">
              <a:solidFill>
                <a:schemeClr val="dk2"/>
              </a:solidFill>
              <a:prstDash val="solid"/>
              <a:round/>
              <a:headEnd type="none" w="med" len="med"/>
              <a:tailEnd type="triangle" w="med" len="med"/>
            </a:ln>
          </p:spPr>
        </p:cxnSp>
        <p:sp>
          <p:nvSpPr>
            <p:cNvPr id="129" name="Google Shape;129;p20"/>
            <p:cNvSpPr txBox="1"/>
            <p:nvPr/>
          </p:nvSpPr>
          <p:spPr>
            <a:xfrm>
              <a:off x="251700" y="267175"/>
              <a:ext cx="43596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b="1">
                  <a:solidFill>
                    <a:schemeClr val="accent1"/>
                  </a:solidFill>
                  <a:latin typeface="PT Sans Narrow"/>
                  <a:ea typeface="PT Sans Narrow"/>
                  <a:cs typeface="PT Sans Narrow"/>
                  <a:sym typeface="PT Sans Narrow"/>
                </a:rPr>
                <a:t>Unclear Referral Procedure</a:t>
              </a:r>
              <a:endParaRPr sz="3200" b="1">
                <a:solidFill>
                  <a:schemeClr val="accent1"/>
                </a:solidFill>
                <a:latin typeface="PT Sans Narrow"/>
                <a:ea typeface="PT Sans Narrow"/>
                <a:cs typeface="PT Sans Narrow"/>
                <a:sym typeface="PT Sans Narrow"/>
              </a:endParaRPr>
            </a:p>
          </p:txBody>
        </p:sp>
        <p:sp>
          <p:nvSpPr>
            <p:cNvPr id="130" name="Google Shape;130;p20"/>
            <p:cNvSpPr/>
            <p:nvPr/>
          </p:nvSpPr>
          <p:spPr>
            <a:xfrm>
              <a:off x="5247400" y="609600"/>
              <a:ext cx="3636900" cy="4305300"/>
            </a:xfrm>
            <a:prstGeom prst="rect">
              <a:avLst/>
            </a:prstGeom>
            <a:solidFill>
              <a:srgbClr val="D4D4D4">
                <a:alpha val="58230"/>
              </a:srgb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Unclear Referral Procedure</a:t>
            </a:r>
            <a:endParaRPr/>
          </a:p>
        </p:txBody>
      </p:sp>
      <p:pic>
        <p:nvPicPr>
          <p:cNvPr id="136" name="Google Shape;136;p21" descr="Forms response chart. Question title: 3. Did you receive guidance or assistance from school employees or other ACPS staff on how to request an evaluation?. Number of responses: 33 responses." title="3. Did you receive guidance or assistance from school employees or other ACPS staff on how to request an evaluation?"/>
          <p:cNvPicPr preferRelativeResize="0"/>
          <p:nvPr/>
        </p:nvPicPr>
        <p:blipFill>
          <a:blip r:embed="rId3">
            <a:alphaModFix/>
          </a:blip>
          <a:stretch>
            <a:fillRect/>
          </a:stretch>
        </p:blipFill>
        <p:spPr>
          <a:xfrm>
            <a:off x="228050" y="1242000"/>
            <a:ext cx="5169375" cy="2352725"/>
          </a:xfrm>
          <a:prstGeom prst="rect">
            <a:avLst/>
          </a:prstGeom>
          <a:noFill/>
          <a:ln w="9525" cap="flat" cmpd="sng">
            <a:solidFill>
              <a:srgbClr val="000000"/>
            </a:solidFill>
            <a:prstDash val="solid"/>
            <a:round/>
            <a:headEnd type="none" w="sm" len="sm"/>
            <a:tailEnd type="none" w="sm" len="sm"/>
          </a:ln>
        </p:spPr>
      </p:pic>
      <p:grpSp>
        <p:nvGrpSpPr>
          <p:cNvPr id="137" name="Google Shape;137;p21"/>
          <p:cNvGrpSpPr/>
          <p:nvPr/>
        </p:nvGrpSpPr>
        <p:grpSpPr>
          <a:xfrm>
            <a:off x="986975" y="2780500"/>
            <a:ext cx="7845325" cy="2058500"/>
            <a:chOff x="986975" y="2780500"/>
            <a:chExt cx="7845325" cy="2058500"/>
          </a:xfrm>
        </p:grpSpPr>
        <p:pic>
          <p:nvPicPr>
            <p:cNvPr id="138" name="Google Shape;138;p21" descr="Forms response chart. Question title: 4. Were you provided with any resources from ACPS to help you submit your evaluation request?. Number of responses: 33 responses." title="4. Were you provided with any resources from ACPS to help you submit your evaluation request?"/>
            <p:cNvPicPr preferRelativeResize="0"/>
            <p:nvPr/>
          </p:nvPicPr>
          <p:blipFill>
            <a:blip r:embed="rId4">
              <a:alphaModFix/>
            </a:blip>
            <a:stretch>
              <a:fillRect/>
            </a:stretch>
          </p:blipFill>
          <p:spPr>
            <a:xfrm>
              <a:off x="3996250" y="2780500"/>
              <a:ext cx="4836050" cy="2046025"/>
            </a:xfrm>
            <a:prstGeom prst="rect">
              <a:avLst/>
            </a:prstGeom>
            <a:noFill/>
            <a:ln w="9525" cap="flat" cmpd="sng">
              <a:solidFill>
                <a:srgbClr val="000000"/>
              </a:solidFill>
              <a:prstDash val="solid"/>
              <a:round/>
              <a:headEnd type="none" w="sm" len="sm"/>
              <a:tailEnd type="none" w="sm" len="sm"/>
            </a:ln>
          </p:spPr>
        </p:pic>
        <p:sp>
          <p:nvSpPr>
            <p:cNvPr id="139" name="Google Shape;139;p21"/>
            <p:cNvSpPr txBox="1"/>
            <p:nvPr/>
          </p:nvSpPr>
          <p:spPr>
            <a:xfrm>
              <a:off x="986975" y="3836700"/>
              <a:ext cx="3556500" cy="10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Most families received no resources to submit an evaluation request.</a:t>
              </a:r>
              <a:endParaRPr sz="1800">
                <a:solidFill>
                  <a:schemeClr val="dk2"/>
                </a:solidFill>
                <a:latin typeface="Open Sans"/>
                <a:ea typeface="Open Sans"/>
                <a:cs typeface="Open Sans"/>
                <a:sym typeface="Open Sans"/>
              </a:endParaRPr>
            </a:p>
          </p:txBody>
        </p:sp>
      </p:grpSp>
      <p:sp>
        <p:nvSpPr>
          <p:cNvPr id="140" name="Google Shape;140;p21"/>
          <p:cNvSpPr txBox="1"/>
          <p:nvPr/>
        </p:nvSpPr>
        <p:spPr>
          <a:xfrm>
            <a:off x="5587500" y="1242000"/>
            <a:ext cx="3556500" cy="10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Most families received no guidance or assistance from ACPS on how to make an evaluation request.</a:t>
            </a:r>
            <a:endParaRPr sz="1800">
              <a:solidFill>
                <a:schemeClr val="dk2"/>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Unclear Referral Procedure</a:t>
            </a:r>
            <a:endParaRPr/>
          </a:p>
        </p:txBody>
      </p:sp>
      <p:sp>
        <p:nvSpPr>
          <p:cNvPr id="146" name="Google Shape;146;p2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Issues noted in surveys &amp; interviews:</a:t>
            </a:r>
            <a:endParaRPr/>
          </a:p>
          <a:p>
            <a:pPr marL="457200" lvl="0" indent="-342900" algn="l" rtl="0">
              <a:spcBef>
                <a:spcPts val="1200"/>
              </a:spcBef>
              <a:spcAft>
                <a:spcPts val="0"/>
              </a:spcAft>
              <a:buSzPts val="1800"/>
              <a:buChar char="●"/>
            </a:pPr>
            <a:r>
              <a:rPr lang="en"/>
              <a:t>What do you mean by referral?</a:t>
            </a:r>
            <a:endParaRPr/>
          </a:p>
          <a:p>
            <a:pPr marL="457200" lvl="0" indent="-342900" algn="l" rtl="0">
              <a:spcBef>
                <a:spcPts val="0"/>
              </a:spcBef>
              <a:spcAft>
                <a:spcPts val="0"/>
              </a:spcAft>
              <a:buSzPts val="1800"/>
              <a:buChar char="●"/>
            </a:pPr>
            <a:r>
              <a:rPr lang="en"/>
              <a:t>Disagreement re: what constitutes an “official” referral</a:t>
            </a:r>
            <a:endParaRPr/>
          </a:p>
          <a:p>
            <a:pPr marL="0" lvl="0" indent="0" algn="l" rtl="0">
              <a:spcBef>
                <a:spcPts val="1200"/>
              </a:spcBef>
              <a:spcAft>
                <a:spcPts val="0"/>
              </a:spcAft>
              <a:buNone/>
            </a:pPr>
            <a:r>
              <a:rPr lang="en" i="1"/>
              <a:t>“I was told it was up to me to get a </a:t>
            </a:r>
            <a:r>
              <a:rPr lang="en" b="1" i="1"/>
              <a:t>doctor</a:t>
            </a:r>
            <a:r>
              <a:rPr lang="en" i="1"/>
              <a:t> to initiate it and then the teacher’s evaluation is the final word.”</a:t>
            </a:r>
            <a:endParaRPr i="1"/>
          </a:p>
          <a:p>
            <a:pPr marL="0" lvl="0" indent="0" algn="l" rtl="0">
              <a:spcBef>
                <a:spcPts val="1200"/>
              </a:spcBef>
              <a:spcAft>
                <a:spcPts val="1200"/>
              </a:spcAft>
              <a:buNone/>
            </a:pPr>
            <a:r>
              <a:rPr lang="en" i="1"/>
              <a:t>“...Some parents don’t understand the process and need real help understanding it. I was left feeling like there was no help for my child because </a:t>
            </a:r>
            <a:r>
              <a:rPr lang="en" b="1" i="1"/>
              <a:t>when I asked</a:t>
            </a:r>
            <a:r>
              <a:rPr lang="en" i="1"/>
              <a:t> I was told she won’t qualify or </a:t>
            </a:r>
            <a:r>
              <a:rPr lang="en" b="1" i="1"/>
              <a:t>it’s up to you</a:t>
            </a:r>
            <a:r>
              <a:rPr lang="en" i="1"/>
              <a:t>.”</a:t>
            </a:r>
            <a:endParaRPr i="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Unclear Referral Procedure: IEP</a:t>
            </a:r>
            <a:endParaRPr/>
          </a:p>
        </p:txBody>
      </p:sp>
      <p:pic>
        <p:nvPicPr>
          <p:cNvPr id="152" name="Google Shape;152;p23" title="Screenshot 2025-07-12 at 3.42.26 PM.png"/>
          <p:cNvPicPr preferRelativeResize="0"/>
          <p:nvPr/>
        </p:nvPicPr>
        <p:blipFill>
          <a:blip r:embed="rId3">
            <a:alphaModFix/>
          </a:blip>
          <a:stretch>
            <a:fillRect/>
          </a:stretch>
        </p:blipFill>
        <p:spPr>
          <a:xfrm>
            <a:off x="406745" y="1165459"/>
            <a:ext cx="3507601" cy="3324226"/>
          </a:xfrm>
          <a:prstGeom prst="rect">
            <a:avLst/>
          </a:prstGeom>
          <a:noFill/>
          <a:ln>
            <a:noFill/>
          </a:ln>
        </p:spPr>
      </p:pic>
      <p:pic>
        <p:nvPicPr>
          <p:cNvPr id="153" name="Google Shape;153;p23" title="Screenshot 2025-07-17 at 4.12.29 PM.png"/>
          <p:cNvPicPr preferRelativeResize="0"/>
          <p:nvPr/>
        </p:nvPicPr>
        <p:blipFill>
          <a:blip r:embed="rId4">
            <a:alphaModFix/>
          </a:blip>
          <a:stretch>
            <a:fillRect/>
          </a:stretch>
        </p:blipFill>
        <p:spPr>
          <a:xfrm>
            <a:off x="5663975" y="731200"/>
            <a:ext cx="2391676" cy="3083375"/>
          </a:xfrm>
          <a:prstGeom prst="rect">
            <a:avLst/>
          </a:prstGeom>
          <a:noFill/>
          <a:ln w="9525" cap="flat" cmpd="sng">
            <a:solidFill>
              <a:schemeClr val="dk2"/>
            </a:solidFill>
            <a:prstDash val="solid"/>
            <a:round/>
            <a:headEnd type="none" w="sm" len="sm"/>
            <a:tailEnd type="none" w="sm" len="sm"/>
          </a:ln>
        </p:spPr>
      </p:pic>
      <p:sp>
        <p:nvSpPr>
          <p:cNvPr id="154" name="Google Shape;154;p23"/>
          <p:cNvSpPr txBox="1"/>
          <p:nvPr/>
        </p:nvSpPr>
        <p:spPr>
          <a:xfrm>
            <a:off x="5359663" y="3884458"/>
            <a:ext cx="3000300" cy="49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2"/>
                </a:solidFill>
                <a:latin typeface="Open Sans"/>
                <a:ea typeface="Open Sans"/>
                <a:cs typeface="Open Sans"/>
                <a:sym typeface="Open Sans"/>
              </a:rPr>
              <a:t>Fairfax Referral Form</a:t>
            </a:r>
            <a:endParaRPr sz="1800">
              <a:solidFill>
                <a:schemeClr val="dk2"/>
              </a:solidFill>
              <a:latin typeface="Open Sans"/>
              <a:ea typeface="Open Sans"/>
              <a:cs typeface="Open Sans"/>
              <a:sym typeface="Open Sans"/>
            </a:endParaRPr>
          </a:p>
        </p:txBody>
      </p:sp>
      <p:sp>
        <p:nvSpPr>
          <p:cNvPr id="155" name="Google Shape;155;p23"/>
          <p:cNvSpPr txBox="1"/>
          <p:nvPr/>
        </p:nvSpPr>
        <p:spPr>
          <a:xfrm>
            <a:off x="660388" y="4502700"/>
            <a:ext cx="3000300" cy="49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2"/>
                </a:solidFill>
                <a:latin typeface="Open Sans"/>
                <a:ea typeface="Open Sans"/>
                <a:cs typeface="Open Sans"/>
                <a:sym typeface="Open Sans"/>
              </a:rPr>
              <a:t>ACPS Advice</a:t>
            </a:r>
            <a:endParaRPr sz="1800">
              <a:solidFill>
                <a:schemeClr val="dk2"/>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Unclear Referral Procedure: 504</a:t>
            </a:r>
            <a:endParaRPr/>
          </a:p>
        </p:txBody>
      </p:sp>
      <p:pic>
        <p:nvPicPr>
          <p:cNvPr id="161" name="Google Shape;161;p24" title="Screenshot 2025-07-21 at 12.39.03 PM.png"/>
          <p:cNvPicPr preferRelativeResize="0"/>
          <p:nvPr/>
        </p:nvPicPr>
        <p:blipFill>
          <a:blip r:embed="rId3">
            <a:alphaModFix/>
          </a:blip>
          <a:stretch>
            <a:fillRect/>
          </a:stretch>
        </p:blipFill>
        <p:spPr>
          <a:xfrm>
            <a:off x="152400" y="1152425"/>
            <a:ext cx="3565780" cy="1266925"/>
          </a:xfrm>
          <a:prstGeom prst="rect">
            <a:avLst/>
          </a:prstGeom>
          <a:noFill/>
          <a:ln w="9525" cap="flat" cmpd="sng">
            <a:solidFill>
              <a:schemeClr val="dk2"/>
            </a:solidFill>
            <a:prstDash val="solid"/>
            <a:round/>
            <a:headEnd type="none" w="sm" len="sm"/>
            <a:tailEnd type="none" w="sm" len="sm"/>
          </a:ln>
        </p:spPr>
      </p:pic>
      <p:sp>
        <p:nvSpPr>
          <p:cNvPr id="162" name="Google Shape;162;p24"/>
          <p:cNvSpPr txBox="1"/>
          <p:nvPr/>
        </p:nvSpPr>
        <p:spPr>
          <a:xfrm>
            <a:off x="932700" y="2375925"/>
            <a:ext cx="1988700" cy="31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u="sng">
                <a:solidFill>
                  <a:schemeClr val="hlink"/>
                </a:solidFill>
                <a:latin typeface="Open Sans"/>
                <a:ea typeface="Open Sans"/>
                <a:cs typeface="Open Sans"/>
                <a:sym typeface="Open Sans"/>
                <a:hlinkClick r:id="rId4"/>
              </a:rPr>
              <a:t>Source</a:t>
            </a:r>
            <a:endParaRPr sz="1800">
              <a:solidFill>
                <a:schemeClr val="dk2"/>
              </a:solidFill>
              <a:latin typeface="Open Sans"/>
              <a:ea typeface="Open Sans"/>
              <a:cs typeface="Open Sans"/>
              <a:sym typeface="Open Sans"/>
            </a:endParaRPr>
          </a:p>
        </p:txBody>
      </p:sp>
      <p:pic>
        <p:nvPicPr>
          <p:cNvPr id="163" name="Google Shape;163;p24" title="Screenshot 2025-07-21 at 12.41.13 PM.png"/>
          <p:cNvPicPr preferRelativeResize="0"/>
          <p:nvPr/>
        </p:nvPicPr>
        <p:blipFill>
          <a:blip r:embed="rId5">
            <a:alphaModFix/>
          </a:blip>
          <a:stretch>
            <a:fillRect/>
          </a:stretch>
        </p:blipFill>
        <p:spPr>
          <a:xfrm>
            <a:off x="4745726" y="1152425"/>
            <a:ext cx="3944775" cy="1813574"/>
          </a:xfrm>
          <a:prstGeom prst="rect">
            <a:avLst/>
          </a:prstGeom>
          <a:noFill/>
          <a:ln>
            <a:noFill/>
          </a:ln>
        </p:spPr>
      </p:pic>
      <p:cxnSp>
        <p:nvCxnSpPr>
          <p:cNvPr id="164" name="Google Shape;164;p24"/>
          <p:cNvCxnSpPr>
            <a:endCxn id="163" idx="1"/>
          </p:cNvCxnSpPr>
          <p:nvPr/>
        </p:nvCxnSpPr>
        <p:spPr>
          <a:xfrm>
            <a:off x="3718226" y="1938312"/>
            <a:ext cx="1027500" cy="120900"/>
          </a:xfrm>
          <a:prstGeom prst="straightConnector1">
            <a:avLst/>
          </a:prstGeom>
          <a:noFill/>
          <a:ln w="9525" cap="flat" cmpd="sng">
            <a:solidFill>
              <a:schemeClr val="dk2"/>
            </a:solidFill>
            <a:prstDash val="solid"/>
            <a:round/>
            <a:headEnd type="none" w="med" len="med"/>
            <a:tailEnd type="triangle" w="med" len="med"/>
          </a:ln>
        </p:spPr>
      </p:cxnSp>
      <p:sp>
        <p:nvSpPr>
          <p:cNvPr id="165" name="Google Shape;165;p24"/>
          <p:cNvSpPr txBox="1"/>
          <p:nvPr/>
        </p:nvSpPr>
        <p:spPr>
          <a:xfrm>
            <a:off x="5390400" y="3072375"/>
            <a:ext cx="2729400" cy="87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2"/>
                </a:solidFill>
                <a:latin typeface="Open Sans"/>
                <a:ea typeface="Open Sans"/>
                <a:cs typeface="Open Sans"/>
                <a:sym typeface="Open Sans"/>
              </a:rPr>
              <a:t>Posted version includes comments from lawyers &amp; refers families to Kevin Kirst</a:t>
            </a:r>
            <a:endParaRPr sz="1500">
              <a:solidFill>
                <a:schemeClr val="dk2"/>
              </a:solidFill>
              <a:latin typeface="Open Sans"/>
              <a:ea typeface="Open Sans"/>
              <a:cs typeface="Open Sans"/>
              <a:sym typeface="Open Sans"/>
            </a:endParaRPr>
          </a:p>
        </p:txBody>
      </p:sp>
      <p:pic>
        <p:nvPicPr>
          <p:cNvPr id="166" name="Google Shape;166;p24" title="Screenshot 2025-07-21 at 12.43.30 PM.png"/>
          <p:cNvPicPr preferRelativeResize="0"/>
          <p:nvPr/>
        </p:nvPicPr>
        <p:blipFill>
          <a:blip r:embed="rId6">
            <a:alphaModFix/>
          </a:blip>
          <a:stretch>
            <a:fillRect/>
          </a:stretch>
        </p:blipFill>
        <p:spPr>
          <a:xfrm>
            <a:off x="1587150" y="2966000"/>
            <a:ext cx="2449926" cy="1862692"/>
          </a:xfrm>
          <a:prstGeom prst="rect">
            <a:avLst/>
          </a:prstGeom>
          <a:noFill/>
          <a:ln w="9525" cap="flat" cmpd="sng">
            <a:solidFill>
              <a:schemeClr val="dk2"/>
            </a:solidFill>
            <a:prstDash val="solid"/>
            <a:round/>
            <a:headEnd type="none" w="sm" len="sm"/>
            <a:tailEnd type="none" w="sm" len="sm"/>
          </a:ln>
        </p:spPr>
      </p:pic>
      <p:sp>
        <p:nvSpPr>
          <p:cNvPr id="167" name="Google Shape;167;p24"/>
          <p:cNvSpPr txBox="1"/>
          <p:nvPr/>
        </p:nvSpPr>
        <p:spPr>
          <a:xfrm>
            <a:off x="152400" y="3265925"/>
            <a:ext cx="1205400" cy="87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2"/>
                </a:solidFill>
                <a:latin typeface="Open Sans"/>
                <a:ea typeface="Open Sans"/>
                <a:cs typeface="Open Sans"/>
                <a:sym typeface="Open Sans"/>
              </a:rPr>
              <a:t>Multiple schools have their own versions</a:t>
            </a:r>
            <a:endParaRPr sz="1500">
              <a:solidFill>
                <a:schemeClr val="dk2"/>
              </a:solidFill>
              <a:latin typeface="Open Sans"/>
              <a:ea typeface="Open Sans"/>
              <a:cs typeface="Open Sans"/>
              <a:sym typeface="Open Sans"/>
            </a:endParaRPr>
          </a:p>
        </p:txBody>
      </p:sp>
      <p:cxnSp>
        <p:nvCxnSpPr>
          <p:cNvPr id="168" name="Google Shape;168;p24"/>
          <p:cNvCxnSpPr>
            <a:stCxn id="167" idx="2"/>
          </p:cNvCxnSpPr>
          <p:nvPr/>
        </p:nvCxnSpPr>
        <p:spPr>
          <a:xfrm>
            <a:off x="755100" y="4143725"/>
            <a:ext cx="7125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Unclear Referral Procedure</a:t>
            </a:r>
            <a:endParaRPr/>
          </a:p>
        </p:txBody>
      </p:sp>
      <p:pic>
        <p:nvPicPr>
          <p:cNvPr id="174" name="Google Shape;174;p25" title="Screenshot 2025-07-17 at 1.30.54 PM.png"/>
          <p:cNvPicPr preferRelativeResize="0"/>
          <p:nvPr/>
        </p:nvPicPr>
        <p:blipFill>
          <a:blip r:embed="rId3">
            <a:alphaModFix/>
          </a:blip>
          <a:stretch>
            <a:fillRect/>
          </a:stretch>
        </p:blipFill>
        <p:spPr>
          <a:xfrm>
            <a:off x="225025" y="1235200"/>
            <a:ext cx="4346973" cy="1726248"/>
          </a:xfrm>
          <a:prstGeom prst="rect">
            <a:avLst/>
          </a:prstGeom>
          <a:noFill/>
          <a:ln>
            <a:noFill/>
          </a:ln>
        </p:spPr>
      </p:pic>
      <p:pic>
        <p:nvPicPr>
          <p:cNvPr id="175" name="Google Shape;175;p25" title="Screenshot 2025-07-17 at 1.32.38 PM.png"/>
          <p:cNvPicPr preferRelativeResize="0"/>
          <p:nvPr/>
        </p:nvPicPr>
        <p:blipFill>
          <a:blip r:embed="rId4">
            <a:alphaModFix/>
          </a:blip>
          <a:stretch>
            <a:fillRect/>
          </a:stretch>
        </p:blipFill>
        <p:spPr>
          <a:xfrm>
            <a:off x="4692248" y="1583425"/>
            <a:ext cx="4267201" cy="2606766"/>
          </a:xfrm>
          <a:prstGeom prst="rect">
            <a:avLst/>
          </a:prstGeom>
          <a:noFill/>
          <a:ln>
            <a:noFill/>
          </a:ln>
        </p:spPr>
      </p:pic>
      <p:pic>
        <p:nvPicPr>
          <p:cNvPr id="176" name="Google Shape;176;p25" title="Screenshot 2025-07-17 at 1.37.31 PM.png"/>
          <p:cNvPicPr preferRelativeResize="0"/>
          <p:nvPr/>
        </p:nvPicPr>
        <p:blipFill>
          <a:blip r:embed="rId5">
            <a:alphaModFix/>
          </a:blip>
          <a:stretch>
            <a:fillRect/>
          </a:stretch>
        </p:blipFill>
        <p:spPr>
          <a:xfrm>
            <a:off x="401824" y="3489251"/>
            <a:ext cx="4170177" cy="1131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6"/>
          <p:cNvSpPr txBox="1">
            <a:spLocks noGrp="1"/>
          </p:cNvSpPr>
          <p:nvPr>
            <p:ph type="title"/>
          </p:nvPr>
        </p:nvSpPr>
        <p:spPr>
          <a:xfrm>
            <a:off x="311700" y="814800"/>
            <a:ext cx="8571300" cy="1548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System Issue #2</a:t>
            </a:r>
            <a:endParaRPr/>
          </a:p>
          <a:p>
            <a:pPr marL="0" lvl="0" indent="0" algn="ctr" rtl="0">
              <a:spcBef>
                <a:spcPts val="0"/>
              </a:spcBef>
              <a:spcAft>
                <a:spcPts val="0"/>
              </a:spcAft>
              <a:buNone/>
            </a:pPr>
            <a:r>
              <a:rPr lang="en"/>
              <a:t>Delays in Process</a:t>
            </a:r>
            <a:endParaRPr/>
          </a:p>
        </p:txBody>
      </p:sp>
      <p:sp>
        <p:nvSpPr>
          <p:cNvPr id="182" name="Google Shape;182;p26"/>
          <p:cNvSpPr txBox="1">
            <a:spLocks noGrp="1"/>
          </p:cNvSpPr>
          <p:nvPr>
            <p:ph type="body" idx="4294967295"/>
          </p:nvPr>
        </p:nvSpPr>
        <p:spPr>
          <a:xfrm>
            <a:off x="1253250" y="3160325"/>
            <a:ext cx="6637500" cy="1548900"/>
          </a:xfrm>
          <a:prstGeom prst="rect">
            <a:avLst/>
          </a:prstGeom>
        </p:spPr>
        <p:txBody>
          <a:bodyPr spcFirstLastPara="1" wrap="square" lIns="91425" tIns="91425" rIns="91425" bIns="91425" anchor="t" anchorCtr="0">
            <a:normAutofit lnSpcReduction="20000"/>
          </a:bodyPr>
          <a:lstStyle/>
          <a:p>
            <a:pPr marL="457200" lvl="0" indent="0" algn="ctr" rtl="0">
              <a:spcBef>
                <a:spcPts val="0"/>
              </a:spcBef>
              <a:spcAft>
                <a:spcPts val="0"/>
              </a:spcAft>
              <a:buNone/>
            </a:pPr>
            <a:r>
              <a:rPr lang="en" sz="2000" b="1"/>
              <a:t>Child Find:</a:t>
            </a:r>
            <a:r>
              <a:rPr lang="en" sz="2000" i="1"/>
              <a:t> “Each school shall have procedures to </a:t>
            </a:r>
            <a:r>
              <a:rPr lang="en" sz="2000" i="1" u="sng"/>
              <a:t>process in a timely manner</a:t>
            </a:r>
            <a:r>
              <a:rPr lang="en" sz="2000" i="1"/>
              <a:t> all referral requests for a child suspected of having a disability.”</a:t>
            </a:r>
            <a:endParaRPr sz="2000" i="1"/>
          </a:p>
          <a:p>
            <a:pPr marL="0" lvl="0" indent="0" algn="ctr" rtl="0">
              <a:spcBef>
                <a:spcPts val="1200"/>
              </a:spcBef>
              <a:spcAft>
                <a:spcPts val="1200"/>
              </a:spcAft>
              <a:buNone/>
            </a:pPr>
            <a:endParaRPr/>
          </a:p>
        </p:txBody>
      </p:sp>
      <p:pic>
        <p:nvPicPr>
          <p:cNvPr id="183" name="Google Shape;183;p26" descr="Premium Vector | Teacher character"/>
          <p:cNvPicPr preferRelativeResize="0"/>
          <p:nvPr/>
        </p:nvPicPr>
        <p:blipFill rotWithShape="1">
          <a:blip r:embed="rId3">
            <a:alphaModFix/>
          </a:blip>
          <a:srcRect/>
          <a:stretch/>
        </p:blipFill>
        <p:spPr>
          <a:xfrm>
            <a:off x="6721232" y="373075"/>
            <a:ext cx="1796819" cy="1817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7"/>
          <p:cNvSpPr txBox="1"/>
          <p:nvPr/>
        </p:nvSpPr>
        <p:spPr>
          <a:xfrm>
            <a:off x="1040050" y="2931050"/>
            <a:ext cx="6977700" cy="181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solidFill>
                  <a:schemeClr val="dk2"/>
                </a:solidFill>
                <a:latin typeface="Open Sans"/>
                <a:ea typeface="Open Sans"/>
                <a:cs typeface="Open Sans"/>
                <a:sym typeface="Open Sans"/>
              </a:rPr>
              <a:t>Research on Outcomes:</a:t>
            </a:r>
            <a:endParaRPr sz="2000" b="1">
              <a:solidFill>
                <a:schemeClr val="dk2"/>
              </a:solidFill>
              <a:latin typeface="Open Sans"/>
              <a:ea typeface="Open Sans"/>
              <a:cs typeface="Open Sans"/>
              <a:sym typeface="Open Sans"/>
            </a:endParaRPr>
          </a:p>
          <a:p>
            <a:pPr marL="0" lvl="0" indent="0" algn="l" rtl="0">
              <a:spcBef>
                <a:spcPts val="0"/>
              </a:spcBef>
              <a:spcAft>
                <a:spcPts val="0"/>
              </a:spcAft>
              <a:buNone/>
            </a:pPr>
            <a:r>
              <a:rPr lang="en" sz="2000" i="1">
                <a:solidFill>
                  <a:schemeClr val="dk2"/>
                </a:solidFill>
                <a:latin typeface="Open Sans"/>
                <a:ea typeface="Open Sans"/>
                <a:cs typeface="Open Sans"/>
                <a:sym typeface="Open Sans"/>
              </a:rPr>
              <a:t>“SWDs perform better when they are identified earlier in life,</a:t>
            </a:r>
            <a:endParaRPr sz="2000" i="1">
              <a:solidFill>
                <a:schemeClr val="dk2"/>
              </a:solidFill>
              <a:latin typeface="Open Sans"/>
              <a:ea typeface="Open Sans"/>
              <a:cs typeface="Open Sans"/>
              <a:sym typeface="Open Sans"/>
            </a:endParaRPr>
          </a:p>
          <a:p>
            <a:pPr marL="0" lvl="0" indent="0" algn="l" rtl="0">
              <a:spcBef>
                <a:spcPts val="0"/>
              </a:spcBef>
              <a:spcAft>
                <a:spcPts val="0"/>
              </a:spcAft>
              <a:buNone/>
            </a:pPr>
            <a:r>
              <a:rPr lang="en" sz="2000" i="1">
                <a:solidFill>
                  <a:schemeClr val="dk2"/>
                </a:solidFill>
                <a:latin typeface="Open Sans"/>
                <a:ea typeface="Open Sans"/>
                <a:cs typeface="Open Sans"/>
                <a:sym typeface="Open Sans"/>
              </a:rPr>
              <a:t>providing students with a ‘foundation for later learning’ which then supports future academic achievement.”</a:t>
            </a:r>
            <a:endParaRPr sz="2000" i="1">
              <a:solidFill>
                <a:schemeClr val="dk2"/>
              </a:solidFill>
              <a:latin typeface="Open Sans"/>
              <a:ea typeface="Open Sans"/>
              <a:cs typeface="Open Sans"/>
              <a:sym typeface="Open Sans"/>
            </a:endParaRPr>
          </a:p>
          <a:p>
            <a:pPr marL="0" lvl="0" indent="0" algn="l" rtl="0">
              <a:spcBef>
                <a:spcPts val="0"/>
              </a:spcBef>
              <a:spcAft>
                <a:spcPts val="0"/>
              </a:spcAft>
              <a:buNone/>
            </a:pPr>
            <a:endParaRPr sz="2000">
              <a:solidFill>
                <a:schemeClr val="dk2"/>
              </a:solidFill>
              <a:latin typeface="Open Sans"/>
              <a:ea typeface="Open Sans"/>
              <a:cs typeface="Open Sans"/>
              <a:sym typeface="Open Sans"/>
            </a:endParaRPr>
          </a:p>
          <a:p>
            <a:pPr marL="0" lvl="0" indent="0" algn="l" rtl="0">
              <a:spcBef>
                <a:spcPts val="0"/>
              </a:spcBef>
              <a:spcAft>
                <a:spcPts val="0"/>
              </a:spcAft>
              <a:buNone/>
            </a:pPr>
            <a:r>
              <a:rPr lang="en" sz="2000">
                <a:solidFill>
                  <a:schemeClr val="dk2"/>
                </a:solidFill>
                <a:latin typeface="Open Sans"/>
                <a:ea typeface="Open Sans"/>
                <a:cs typeface="Open Sans"/>
                <a:sym typeface="Open Sans"/>
              </a:rPr>
              <a:t>(Peltzman, 1992; Steele, 2004).</a:t>
            </a:r>
            <a:endParaRPr sz="2000">
              <a:solidFill>
                <a:schemeClr val="dk2"/>
              </a:solidFill>
              <a:latin typeface="Open Sans"/>
              <a:ea typeface="Open Sans"/>
              <a:cs typeface="Open Sans"/>
              <a:sym typeface="Open Sans"/>
            </a:endParaRPr>
          </a:p>
          <a:p>
            <a:pPr marL="0" lvl="0" indent="0" algn="l" rtl="0">
              <a:spcBef>
                <a:spcPts val="0"/>
              </a:spcBef>
              <a:spcAft>
                <a:spcPts val="0"/>
              </a:spcAft>
              <a:buNone/>
            </a:pPr>
            <a:endParaRPr sz="2000">
              <a:solidFill>
                <a:schemeClr val="dk2"/>
              </a:solidFill>
              <a:latin typeface="Open Sans"/>
              <a:ea typeface="Open Sans"/>
              <a:cs typeface="Open Sans"/>
              <a:sym typeface="Open Sans"/>
            </a:endParaRPr>
          </a:p>
        </p:txBody>
      </p:sp>
      <p:sp>
        <p:nvSpPr>
          <p:cNvPr id="189" name="Google Shape;189;p27"/>
          <p:cNvSpPr txBox="1">
            <a:spLocks noGrp="1"/>
          </p:cNvSpPr>
          <p:nvPr>
            <p:ph type="title"/>
          </p:nvPr>
        </p:nvSpPr>
        <p:spPr>
          <a:xfrm>
            <a:off x="311700" y="814800"/>
            <a:ext cx="8571300" cy="1548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System Issue #2</a:t>
            </a:r>
            <a:endParaRPr/>
          </a:p>
          <a:p>
            <a:pPr marL="0" lvl="0" indent="0" algn="ctr" rtl="0">
              <a:spcBef>
                <a:spcPts val="0"/>
              </a:spcBef>
              <a:spcAft>
                <a:spcPts val="0"/>
              </a:spcAft>
              <a:buNone/>
            </a:pPr>
            <a:r>
              <a:rPr lang="en"/>
              <a:t>Delays in Process</a:t>
            </a:r>
            <a:endParaRPr/>
          </a:p>
        </p:txBody>
      </p:sp>
      <p:pic>
        <p:nvPicPr>
          <p:cNvPr id="190" name="Google Shape;190;p27" descr="Premium Vector | Teacher character"/>
          <p:cNvPicPr preferRelativeResize="0"/>
          <p:nvPr/>
        </p:nvPicPr>
        <p:blipFill rotWithShape="1">
          <a:blip r:embed="rId3">
            <a:alphaModFix/>
          </a:blip>
          <a:srcRect/>
          <a:stretch/>
        </p:blipFill>
        <p:spPr>
          <a:xfrm>
            <a:off x="6721232" y="373075"/>
            <a:ext cx="1796819" cy="18174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28"/>
          <p:cNvPicPr preferRelativeResize="0"/>
          <p:nvPr/>
        </p:nvPicPr>
        <p:blipFill>
          <a:blip r:embed="rId3">
            <a:alphaModFix/>
          </a:blip>
          <a:stretch>
            <a:fillRect/>
          </a:stretch>
        </p:blipFill>
        <p:spPr>
          <a:xfrm>
            <a:off x="5259225" y="76200"/>
            <a:ext cx="3528218" cy="4838700"/>
          </a:xfrm>
          <a:prstGeom prst="rect">
            <a:avLst/>
          </a:prstGeom>
          <a:noFill/>
          <a:ln>
            <a:noFill/>
          </a:ln>
        </p:spPr>
      </p:pic>
      <p:sp>
        <p:nvSpPr>
          <p:cNvPr id="196" name="Google Shape;196;p28"/>
          <p:cNvSpPr txBox="1"/>
          <p:nvPr/>
        </p:nvSpPr>
        <p:spPr>
          <a:xfrm>
            <a:off x="458900" y="286800"/>
            <a:ext cx="4359600" cy="455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2"/>
                </a:solidFill>
                <a:latin typeface="Open Sans"/>
                <a:ea typeface="Open Sans"/>
                <a:cs typeface="Open Sans"/>
                <a:sym typeface="Open Sans"/>
              </a:rPr>
              <a:t>How should the IEP process work?</a:t>
            </a:r>
            <a:endParaRPr sz="1800" b="1">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p:txBody>
      </p:sp>
      <p:cxnSp>
        <p:nvCxnSpPr>
          <p:cNvPr id="197" name="Google Shape;197;p28"/>
          <p:cNvCxnSpPr/>
          <p:nvPr/>
        </p:nvCxnSpPr>
        <p:spPr>
          <a:xfrm rot="10800000" flipH="1">
            <a:off x="4277600" y="692675"/>
            <a:ext cx="1004400" cy="710100"/>
          </a:xfrm>
          <a:prstGeom prst="straightConnector1">
            <a:avLst/>
          </a:prstGeom>
          <a:noFill/>
          <a:ln w="28575" cap="flat" cmpd="sng">
            <a:solidFill>
              <a:schemeClr val="dk2"/>
            </a:solidFill>
            <a:prstDash val="solid"/>
            <a:round/>
            <a:headEnd type="none" w="med" len="med"/>
            <a:tailEnd type="triangle" w="med" len="med"/>
          </a:ln>
        </p:spPr>
      </p:cxnSp>
      <p:sp>
        <p:nvSpPr>
          <p:cNvPr id="198" name="Google Shape;198;p28"/>
          <p:cNvSpPr txBox="1"/>
          <p:nvPr/>
        </p:nvSpPr>
        <p:spPr>
          <a:xfrm>
            <a:off x="191775" y="1170625"/>
            <a:ext cx="4034400" cy="240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By law, when a referral is made to a school’s administrator, they have </a:t>
            </a:r>
            <a:r>
              <a:rPr lang="en" sz="1800" b="1">
                <a:solidFill>
                  <a:schemeClr val="dk2"/>
                </a:solidFill>
                <a:latin typeface="Open Sans"/>
                <a:ea typeface="Open Sans"/>
                <a:cs typeface="Open Sans"/>
                <a:sym typeface="Open Sans"/>
              </a:rPr>
              <a:t>3 days</a:t>
            </a:r>
            <a:r>
              <a:rPr lang="en" sz="1800">
                <a:solidFill>
                  <a:schemeClr val="dk2"/>
                </a:solidFill>
                <a:latin typeface="Open Sans"/>
                <a:ea typeface="Open Sans"/>
                <a:cs typeface="Open Sans"/>
                <a:sym typeface="Open Sans"/>
              </a:rPr>
              <a:t> to either:</a:t>
            </a:r>
            <a:endParaRPr sz="1800">
              <a:solidFill>
                <a:schemeClr val="dk2"/>
              </a:solidFill>
              <a:latin typeface="Open Sans"/>
              <a:ea typeface="Open Sans"/>
              <a:cs typeface="Open Sans"/>
              <a:sym typeface="Open Sans"/>
            </a:endParaRPr>
          </a:p>
          <a:p>
            <a:pPr marL="457200" lvl="0"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Initiate evaluation</a:t>
            </a:r>
            <a:endParaRPr sz="1800">
              <a:solidFill>
                <a:schemeClr val="dk2"/>
              </a:solidFill>
              <a:latin typeface="Open Sans"/>
              <a:ea typeface="Open Sans"/>
              <a:cs typeface="Open Sans"/>
              <a:sym typeface="Open Sans"/>
            </a:endParaRPr>
          </a:p>
          <a:p>
            <a:pPr marL="457200" lvl="0"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Deny evaluation with written notice to family</a:t>
            </a:r>
            <a:endParaRPr sz="1800">
              <a:solidFill>
                <a:schemeClr val="dk2"/>
              </a:solidFill>
              <a:latin typeface="Open Sans"/>
              <a:ea typeface="Open Sans"/>
              <a:cs typeface="Open Sans"/>
              <a:sym typeface="Open Sans"/>
            </a:endParaRPr>
          </a:p>
          <a:p>
            <a:pPr marL="457200" lvl="0"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Ask the School Based Intervention Team (SBIT) to review &amp; respond</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p:txBody>
      </p:sp>
      <p:sp>
        <p:nvSpPr>
          <p:cNvPr id="199" name="Google Shape;199;p28"/>
          <p:cNvSpPr/>
          <p:nvPr/>
        </p:nvSpPr>
        <p:spPr>
          <a:xfrm>
            <a:off x="5204900" y="1944875"/>
            <a:ext cx="3636900" cy="2970000"/>
          </a:xfrm>
          <a:prstGeom prst="rect">
            <a:avLst/>
          </a:prstGeom>
          <a:solidFill>
            <a:srgbClr val="D4D4D4">
              <a:alpha val="58230"/>
            </a:srgb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29"/>
          <p:cNvPicPr preferRelativeResize="0"/>
          <p:nvPr/>
        </p:nvPicPr>
        <p:blipFill>
          <a:blip r:embed="rId3">
            <a:alphaModFix/>
          </a:blip>
          <a:stretch>
            <a:fillRect/>
          </a:stretch>
        </p:blipFill>
        <p:spPr>
          <a:xfrm>
            <a:off x="5259225" y="76200"/>
            <a:ext cx="3528218" cy="4838700"/>
          </a:xfrm>
          <a:prstGeom prst="rect">
            <a:avLst/>
          </a:prstGeom>
          <a:noFill/>
          <a:ln>
            <a:noFill/>
          </a:ln>
        </p:spPr>
      </p:pic>
      <p:sp>
        <p:nvSpPr>
          <p:cNvPr id="205" name="Google Shape;205;p29"/>
          <p:cNvSpPr txBox="1"/>
          <p:nvPr/>
        </p:nvSpPr>
        <p:spPr>
          <a:xfrm>
            <a:off x="458900" y="286800"/>
            <a:ext cx="4359600" cy="455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2"/>
                </a:solidFill>
                <a:latin typeface="Open Sans"/>
                <a:ea typeface="Open Sans"/>
                <a:cs typeface="Open Sans"/>
                <a:sym typeface="Open Sans"/>
              </a:rPr>
              <a:t>How should the IEP process work?</a:t>
            </a:r>
            <a:endParaRPr sz="1800" b="1">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p:txBody>
      </p:sp>
      <p:cxnSp>
        <p:nvCxnSpPr>
          <p:cNvPr id="206" name="Google Shape;206;p29"/>
          <p:cNvCxnSpPr>
            <a:stCxn id="207" idx="3"/>
            <a:endCxn id="204" idx="1"/>
          </p:cNvCxnSpPr>
          <p:nvPr/>
        </p:nvCxnSpPr>
        <p:spPr>
          <a:xfrm>
            <a:off x="4378575" y="2146675"/>
            <a:ext cx="880800" cy="348900"/>
          </a:xfrm>
          <a:prstGeom prst="straightConnector1">
            <a:avLst/>
          </a:prstGeom>
          <a:noFill/>
          <a:ln w="28575" cap="flat" cmpd="sng">
            <a:solidFill>
              <a:schemeClr val="dk2"/>
            </a:solidFill>
            <a:prstDash val="solid"/>
            <a:round/>
            <a:headEnd type="none" w="med" len="med"/>
            <a:tailEnd type="triangle" w="med" len="med"/>
          </a:ln>
        </p:spPr>
      </p:cxnSp>
      <p:sp>
        <p:nvSpPr>
          <p:cNvPr id="207" name="Google Shape;207;p29"/>
          <p:cNvSpPr txBox="1"/>
          <p:nvPr/>
        </p:nvSpPr>
        <p:spPr>
          <a:xfrm>
            <a:off x="344175" y="942025"/>
            <a:ext cx="4034400" cy="240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Good News = we have no evidence that the 65 day requirement for completing testing &amp; holding eligibility meeting is not being met.</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a:p>
            <a:pPr marL="0" lvl="0" indent="0" algn="l" rtl="0">
              <a:spcBef>
                <a:spcPts val="0"/>
              </a:spcBef>
              <a:spcAft>
                <a:spcPts val="0"/>
              </a:spcAft>
              <a:buNone/>
            </a:pPr>
            <a:r>
              <a:rPr lang="en" sz="1800">
                <a:solidFill>
                  <a:schemeClr val="dk2"/>
                </a:solidFill>
                <a:latin typeface="Open Sans"/>
                <a:ea typeface="Open Sans"/>
                <a:cs typeface="Open Sans"/>
                <a:sym typeface="Open Sans"/>
              </a:rPr>
              <a:t>ACPS </a:t>
            </a:r>
            <a:r>
              <a:rPr lang="en" sz="1800" u="sng">
                <a:solidFill>
                  <a:schemeClr val="hlink"/>
                </a:solidFill>
                <a:latin typeface="Open Sans"/>
                <a:ea typeface="Open Sans"/>
                <a:cs typeface="Open Sans"/>
                <a:sym typeface="Open Sans"/>
                <a:hlinkClick r:id="rId4"/>
              </a:rPr>
              <a:t>reports to VDOE</a:t>
            </a:r>
            <a:r>
              <a:rPr lang="en" sz="1800">
                <a:solidFill>
                  <a:schemeClr val="dk2"/>
                </a:solidFill>
                <a:latin typeface="Open Sans"/>
                <a:ea typeface="Open Sans"/>
                <a:cs typeface="Open Sans"/>
                <a:sym typeface="Open Sans"/>
              </a:rPr>
              <a:t> nearly 100% compliance.</a:t>
            </a:r>
            <a:endParaRPr sz="1800">
              <a:solidFill>
                <a:schemeClr val="dk2"/>
              </a:solidFill>
              <a:latin typeface="Open Sans"/>
              <a:ea typeface="Open Sans"/>
              <a:cs typeface="Open Sans"/>
              <a:sym typeface="Open Sans"/>
            </a:endParaRPr>
          </a:p>
        </p:txBody>
      </p:sp>
      <p:grpSp>
        <p:nvGrpSpPr>
          <p:cNvPr id="208" name="Google Shape;208;p29"/>
          <p:cNvGrpSpPr/>
          <p:nvPr/>
        </p:nvGrpSpPr>
        <p:grpSpPr>
          <a:xfrm>
            <a:off x="5204900" y="76200"/>
            <a:ext cx="3636900" cy="4838700"/>
            <a:chOff x="5204900" y="76200"/>
            <a:chExt cx="3636900" cy="4838700"/>
          </a:xfrm>
        </p:grpSpPr>
        <p:sp>
          <p:nvSpPr>
            <p:cNvPr id="209" name="Google Shape;209;p29"/>
            <p:cNvSpPr/>
            <p:nvPr/>
          </p:nvSpPr>
          <p:spPr>
            <a:xfrm>
              <a:off x="5204900" y="3429000"/>
              <a:ext cx="3636900" cy="1485900"/>
            </a:xfrm>
            <a:prstGeom prst="rect">
              <a:avLst/>
            </a:prstGeom>
            <a:solidFill>
              <a:srgbClr val="D4D4D4">
                <a:alpha val="58230"/>
              </a:srgb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0" name="Google Shape;210;p29"/>
            <p:cNvSpPr/>
            <p:nvPr/>
          </p:nvSpPr>
          <p:spPr>
            <a:xfrm>
              <a:off x="5204900" y="76200"/>
              <a:ext cx="3636900" cy="1880700"/>
            </a:xfrm>
            <a:prstGeom prst="rect">
              <a:avLst/>
            </a:prstGeom>
            <a:solidFill>
              <a:srgbClr val="D4D4D4">
                <a:alpha val="58230"/>
              </a:srgb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pic>
        <p:nvPicPr>
          <p:cNvPr id="211" name="Google Shape;211;p29" title="Screenshot 2025-07-18 at 10.41.26 AM.png"/>
          <p:cNvPicPr preferRelativeResize="0"/>
          <p:nvPr/>
        </p:nvPicPr>
        <p:blipFill>
          <a:blip r:embed="rId5">
            <a:alphaModFix/>
          </a:blip>
          <a:stretch>
            <a:fillRect/>
          </a:stretch>
        </p:blipFill>
        <p:spPr>
          <a:xfrm>
            <a:off x="420375" y="3175800"/>
            <a:ext cx="4266373" cy="1485900"/>
          </a:xfrm>
          <a:prstGeom prst="rect">
            <a:avLst/>
          </a:prstGeom>
          <a:noFill/>
          <a:ln w="952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Delays</a:t>
            </a:r>
            <a:endParaRPr/>
          </a:p>
        </p:txBody>
      </p:sp>
      <p:pic>
        <p:nvPicPr>
          <p:cNvPr id="217" name="Google Shape;217;p30" descr="Forms response chart. Question title: 1. How long did it take to get any initial response?. Number of responses: 30 responses." title="1. How long did it take to get any initial response?"/>
          <p:cNvPicPr preferRelativeResize="0"/>
          <p:nvPr/>
        </p:nvPicPr>
        <p:blipFill>
          <a:blip r:embed="rId3">
            <a:alphaModFix/>
          </a:blip>
          <a:stretch>
            <a:fillRect/>
          </a:stretch>
        </p:blipFill>
        <p:spPr>
          <a:xfrm>
            <a:off x="426425" y="1114975"/>
            <a:ext cx="5514425" cy="2333025"/>
          </a:xfrm>
          <a:prstGeom prst="rect">
            <a:avLst/>
          </a:prstGeom>
          <a:noFill/>
          <a:ln w="9525" cap="flat" cmpd="sng">
            <a:solidFill>
              <a:srgbClr val="000000"/>
            </a:solidFill>
            <a:prstDash val="solid"/>
            <a:round/>
            <a:headEnd type="none" w="sm" len="sm"/>
            <a:tailEnd type="none" w="sm" len="sm"/>
          </a:ln>
        </p:spPr>
      </p:pic>
      <p:sp>
        <p:nvSpPr>
          <p:cNvPr id="218" name="Google Shape;218;p30"/>
          <p:cNvSpPr txBox="1"/>
          <p:nvPr/>
        </p:nvSpPr>
        <p:spPr>
          <a:xfrm>
            <a:off x="6382950" y="1114965"/>
            <a:ext cx="2235600" cy="323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Initial response required within 3 days, but only about ⅓ of families surveyed report it took less than one week.</a:t>
            </a:r>
            <a:endParaRPr sz="1800">
              <a:solidFill>
                <a:schemeClr val="dk2"/>
              </a:solidFill>
              <a:latin typeface="Open Sans"/>
              <a:ea typeface="Open Sans"/>
              <a:cs typeface="Open Sans"/>
              <a:sym typeface="Open Sans"/>
            </a:endParaRPr>
          </a:p>
        </p:txBody>
      </p:sp>
      <p:sp>
        <p:nvSpPr>
          <p:cNvPr id="219" name="Google Shape;219;p30"/>
          <p:cNvSpPr txBox="1"/>
          <p:nvPr/>
        </p:nvSpPr>
        <p:spPr>
          <a:xfrm>
            <a:off x="401825" y="3806533"/>
            <a:ext cx="8107200" cy="4716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i="1">
                <a:solidFill>
                  <a:schemeClr val="dk2"/>
                </a:solidFill>
                <a:latin typeface="Open Sans"/>
                <a:ea typeface="Open Sans"/>
                <a:cs typeface="Open Sans"/>
                <a:sym typeface="Open Sans"/>
              </a:rPr>
              <a:t>“Months of delays and meetings… like pulling teeth to get the evaluation.”</a:t>
            </a:r>
            <a:endParaRPr sz="1800" i="1">
              <a:solidFill>
                <a:schemeClr val="dk2"/>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Delays … and Process</a:t>
            </a:r>
            <a:endParaRPr/>
          </a:p>
        </p:txBody>
      </p:sp>
      <p:pic>
        <p:nvPicPr>
          <p:cNvPr id="225" name="Google Shape;225;p31" descr="Forms response chart. Question title: 1. How often did school staff responsible for the evaluation communicate with you during the process?. Number of responses: 29 responses." title="1. How often did school staff responsible for the evaluation communicate with you during the process?"/>
          <p:cNvPicPr preferRelativeResize="0"/>
          <p:nvPr/>
        </p:nvPicPr>
        <p:blipFill>
          <a:blip r:embed="rId3">
            <a:alphaModFix/>
          </a:blip>
          <a:stretch>
            <a:fillRect/>
          </a:stretch>
        </p:blipFill>
        <p:spPr>
          <a:xfrm>
            <a:off x="304800" y="1143000"/>
            <a:ext cx="5051375" cy="2299025"/>
          </a:xfrm>
          <a:prstGeom prst="rect">
            <a:avLst/>
          </a:prstGeom>
          <a:noFill/>
          <a:ln w="9525" cap="flat" cmpd="sng">
            <a:solidFill>
              <a:srgbClr val="000000"/>
            </a:solidFill>
            <a:prstDash val="solid"/>
            <a:round/>
            <a:headEnd type="none" w="sm" len="sm"/>
            <a:tailEnd type="none" w="sm" len="sm"/>
          </a:ln>
        </p:spPr>
      </p:pic>
      <p:sp>
        <p:nvSpPr>
          <p:cNvPr id="226" name="Google Shape;226;p31"/>
          <p:cNvSpPr txBox="1"/>
          <p:nvPr/>
        </p:nvSpPr>
        <p:spPr>
          <a:xfrm>
            <a:off x="5538025" y="1143000"/>
            <a:ext cx="3155100" cy="82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Lack of communication throughout the process.</a:t>
            </a:r>
            <a:endParaRPr sz="1800">
              <a:solidFill>
                <a:schemeClr val="dk2"/>
              </a:solidFill>
              <a:latin typeface="Open Sans"/>
              <a:ea typeface="Open Sans"/>
              <a:cs typeface="Open Sans"/>
              <a:sym typeface="Open Sans"/>
            </a:endParaRPr>
          </a:p>
        </p:txBody>
      </p:sp>
      <p:grpSp>
        <p:nvGrpSpPr>
          <p:cNvPr id="227" name="Google Shape;227;p31"/>
          <p:cNvGrpSpPr/>
          <p:nvPr/>
        </p:nvGrpSpPr>
        <p:grpSpPr>
          <a:xfrm>
            <a:off x="400925" y="1923075"/>
            <a:ext cx="8659984" cy="3100100"/>
            <a:chOff x="400925" y="1923075"/>
            <a:chExt cx="8659984" cy="3100100"/>
          </a:xfrm>
        </p:grpSpPr>
        <p:pic>
          <p:nvPicPr>
            <p:cNvPr id="228" name="Google Shape;228;p31" descr="Forms response chart. Question title: 2. To what extent did you feel adequately informed about your rights in the evaluation process?. Number of responses: 32 responses." title="2. To what extent did you feel adequately informed about your rights in the evaluation process?"/>
            <p:cNvPicPr preferRelativeResize="0"/>
            <p:nvPr/>
          </p:nvPicPr>
          <p:blipFill>
            <a:blip r:embed="rId4">
              <a:alphaModFix/>
            </a:blip>
            <a:stretch>
              <a:fillRect/>
            </a:stretch>
          </p:blipFill>
          <p:spPr>
            <a:xfrm>
              <a:off x="3626850" y="2724150"/>
              <a:ext cx="5434059" cy="2299025"/>
            </a:xfrm>
            <a:prstGeom prst="rect">
              <a:avLst/>
            </a:prstGeom>
            <a:noFill/>
            <a:ln w="9525" cap="flat" cmpd="sng">
              <a:solidFill>
                <a:srgbClr val="000000"/>
              </a:solidFill>
              <a:prstDash val="solid"/>
              <a:round/>
              <a:headEnd type="none" w="sm" len="sm"/>
              <a:tailEnd type="none" w="sm" len="sm"/>
            </a:ln>
          </p:spPr>
        </p:pic>
        <p:sp>
          <p:nvSpPr>
            <p:cNvPr id="229" name="Google Shape;229;p31"/>
            <p:cNvSpPr txBox="1"/>
            <p:nvPr/>
          </p:nvSpPr>
          <p:spPr>
            <a:xfrm>
              <a:off x="400925" y="3858375"/>
              <a:ext cx="2933100" cy="8295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Note: The </a:t>
              </a:r>
              <a:r>
                <a:rPr lang="en" u="sng">
                  <a:solidFill>
                    <a:schemeClr val="hlink"/>
                  </a:solidFill>
                  <a:latin typeface="Open Sans"/>
                  <a:ea typeface="Open Sans"/>
                  <a:cs typeface="Open Sans"/>
                  <a:sym typeface="Open Sans"/>
                  <a:hlinkClick r:id="rId5"/>
                </a:rPr>
                <a:t>link</a:t>
              </a:r>
              <a:r>
                <a:rPr lang="en">
                  <a:solidFill>
                    <a:schemeClr val="dk2"/>
                  </a:solidFill>
                  <a:latin typeface="Open Sans"/>
                  <a:ea typeface="Open Sans"/>
                  <a:cs typeface="Open Sans"/>
                  <a:sym typeface="Open Sans"/>
                </a:rPr>
                <a:t> to “Your Rights as a Parent”  is broken on ACPS website.</a:t>
              </a:r>
              <a:endParaRPr>
                <a:solidFill>
                  <a:schemeClr val="dk2"/>
                </a:solidFill>
                <a:latin typeface="Open Sans"/>
                <a:ea typeface="Open Sans"/>
                <a:cs typeface="Open Sans"/>
                <a:sym typeface="Open Sans"/>
              </a:endParaRPr>
            </a:p>
          </p:txBody>
        </p:sp>
        <p:sp>
          <p:nvSpPr>
            <p:cNvPr id="230" name="Google Shape;230;p31"/>
            <p:cNvSpPr txBox="1"/>
            <p:nvPr/>
          </p:nvSpPr>
          <p:spPr>
            <a:xfrm>
              <a:off x="5615575" y="1923075"/>
              <a:ext cx="32988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Families feel inadequately informed about legal rights.</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Delays … and Process = Distrust &amp; Dissatisfaction</a:t>
            </a:r>
            <a:endParaRPr/>
          </a:p>
        </p:txBody>
      </p:sp>
      <p:pic>
        <p:nvPicPr>
          <p:cNvPr id="236" name="Google Shape;236;p32" descr="Forms response chart. Question title: 4. How satisfied were you with the school's response to your request?. Number of responses: 31 responses." title="4. How satisfied were you with the school's response to your request?"/>
          <p:cNvPicPr preferRelativeResize="0"/>
          <p:nvPr/>
        </p:nvPicPr>
        <p:blipFill rotWithShape="1">
          <a:blip r:embed="rId3">
            <a:alphaModFix/>
          </a:blip>
          <a:srcRect r="15182"/>
          <a:stretch/>
        </p:blipFill>
        <p:spPr>
          <a:xfrm>
            <a:off x="426000" y="1357300"/>
            <a:ext cx="5041351" cy="2514600"/>
          </a:xfrm>
          <a:prstGeom prst="rect">
            <a:avLst/>
          </a:prstGeom>
          <a:noFill/>
          <a:ln w="9525" cap="flat" cmpd="sng">
            <a:solidFill>
              <a:srgbClr val="000000"/>
            </a:solidFill>
            <a:prstDash val="solid"/>
            <a:round/>
            <a:headEnd type="none" w="sm" len="sm"/>
            <a:tailEnd type="none" w="sm" len="sm"/>
          </a:ln>
        </p:spPr>
      </p:pic>
      <p:sp>
        <p:nvSpPr>
          <p:cNvPr id="237" name="Google Shape;237;p32"/>
          <p:cNvSpPr txBox="1"/>
          <p:nvPr/>
        </p:nvSpPr>
        <p:spPr>
          <a:xfrm>
            <a:off x="5924550" y="1128700"/>
            <a:ext cx="2907600" cy="14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Vast majority of families are not satisfied with response to request. Includes both those who got IEP or 504 and those who did not.</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a:p>
            <a:pPr marL="0" lvl="0" indent="0" algn="l" rtl="0">
              <a:spcBef>
                <a:spcPts val="0"/>
              </a:spcBef>
              <a:spcAft>
                <a:spcPts val="0"/>
              </a:spcAft>
              <a:buNone/>
            </a:pPr>
            <a:r>
              <a:rPr lang="en" sz="1800">
                <a:solidFill>
                  <a:schemeClr val="dk2"/>
                </a:solidFill>
                <a:latin typeface="Open Sans"/>
                <a:ea typeface="Open Sans"/>
                <a:cs typeface="Open Sans"/>
                <a:sym typeface="Open Sans"/>
              </a:rPr>
              <a:t>Contrast w Fairfax, which reports 80% of families saying process is easy..</a:t>
            </a:r>
            <a:endParaRPr sz="1800">
              <a:solidFill>
                <a:schemeClr val="dk2"/>
              </a:solidFill>
              <a:latin typeface="Open Sans"/>
              <a:ea typeface="Open Sans"/>
              <a:cs typeface="Open Sans"/>
              <a:sym typeface="Open Sans"/>
            </a:endParaRPr>
          </a:p>
        </p:txBody>
      </p:sp>
      <p:sp>
        <p:nvSpPr>
          <p:cNvPr id="238" name="Google Shape;238;p32"/>
          <p:cNvSpPr txBox="1"/>
          <p:nvPr/>
        </p:nvSpPr>
        <p:spPr>
          <a:xfrm>
            <a:off x="401825" y="4156549"/>
            <a:ext cx="8107200" cy="7074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i="1">
                <a:solidFill>
                  <a:schemeClr val="dk2"/>
                </a:solidFill>
                <a:latin typeface="Open Sans"/>
                <a:ea typeface="Open Sans"/>
                <a:cs typeface="Open Sans"/>
                <a:sym typeface="Open Sans"/>
              </a:rPr>
              <a:t>“... I feel that at every turn it seems like [ACPS] actively tried to discourage or prevent me from having my child identified.”</a:t>
            </a:r>
            <a:endParaRPr sz="1800" i="1">
              <a:solidFill>
                <a:schemeClr val="dk2"/>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Delays … and Process = Confusion Amongst Staff</a:t>
            </a:r>
            <a:endParaRPr/>
          </a:p>
        </p:txBody>
      </p:sp>
      <p:sp>
        <p:nvSpPr>
          <p:cNvPr id="244" name="Google Shape;244;p33"/>
          <p:cNvSpPr txBox="1">
            <a:spLocks noGrp="1"/>
          </p:cNvSpPr>
          <p:nvPr>
            <p:ph type="body" idx="1"/>
          </p:nvPr>
        </p:nvSpPr>
        <p:spPr>
          <a:xfrm>
            <a:off x="311700" y="1266325"/>
            <a:ext cx="8520600" cy="1610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What we heard:</a:t>
            </a:r>
            <a:endParaRPr/>
          </a:p>
          <a:p>
            <a:pPr marL="457200" lvl="0" indent="-342900" algn="l" rtl="0">
              <a:spcBef>
                <a:spcPts val="1200"/>
              </a:spcBef>
              <a:spcAft>
                <a:spcPts val="0"/>
              </a:spcAft>
              <a:buSzPts val="1800"/>
              <a:buChar char="●"/>
            </a:pPr>
            <a:r>
              <a:rPr lang="en"/>
              <a:t>Staff and admin seem poorly-informed.</a:t>
            </a:r>
            <a:endParaRPr/>
          </a:p>
          <a:p>
            <a:pPr marL="457200" lvl="0" indent="-342900" algn="l" rtl="0">
              <a:spcBef>
                <a:spcPts val="0"/>
              </a:spcBef>
              <a:spcAft>
                <a:spcPts val="0"/>
              </a:spcAft>
              <a:buSzPts val="1800"/>
              <a:buChar char="●"/>
            </a:pPr>
            <a:r>
              <a:rPr lang="en"/>
              <a:t>Teachers are often helpful, but also unable to help navigate the process.</a:t>
            </a:r>
            <a:endParaRPr/>
          </a:p>
          <a:p>
            <a:pPr marL="457200" lvl="0" indent="-342900" algn="l" rtl="0">
              <a:spcBef>
                <a:spcPts val="0"/>
              </a:spcBef>
              <a:spcAft>
                <a:spcPts val="0"/>
              </a:spcAft>
              <a:buSzPts val="1800"/>
              <a:buChar char="●"/>
            </a:pPr>
            <a:r>
              <a:rPr lang="en"/>
              <a:t>At times, key gatekeepers can be insulting to families.</a:t>
            </a:r>
            <a:endParaRPr/>
          </a:p>
        </p:txBody>
      </p:sp>
      <p:sp>
        <p:nvSpPr>
          <p:cNvPr id="245" name="Google Shape;245;p33"/>
          <p:cNvSpPr txBox="1"/>
          <p:nvPr/>
        </p:nvSpPr>
        <p:spPr>
          <a:xfrm>
            <a:off x="384400" y="3114266"/>
            <a:ext cx="8107200" cy="9147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i="1">
                <a:solidFill>
                  <a:schemeClr val="dk2"/>
                </a:solidFill>
              </a:rPr>
              <a:t>“The testing showed my child clearly has adhd and sld. Yet one administrator actively tried to prevent me from getting my child tested.”</a:t>
            </a:r>
            <a:endParaRPr sz="1800" i="1">
              <a:solidFill>
                <a:schemeClr val="dk2"/>
              </a:solidFill>
              <a:latin typeface="Open Sans"/>
              <a:ea typeface="Open Sans"/>
              <a:cs typeface="Open Sans"/>
              <a:sym typeface="Open Sans"/>
            </a:endParaRPr>
          </a:p>
        </p:txBody>
      </p:sp>
      <p:sp>
        <p:nvSpPr>
          <p:cNvPr id="246" name="Google Shape;246;p33"/>
          <p:cNvSpPr txBox="1"/>
          <p:nvPr/>
        </p:nvSpPr>
        <p:spPr>
          <a:xfrm>
            <a:off x="384400" y="4266225"/>
            <a:ext cx="2305800" cy="4716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i="1">
                <a:solidFill>
                  <a:schemeClr val="dk2"/>
                </a:solidFill>
              </a:rPr>
              <a:t>Read aloud 2 more.</a:t>
            </a:r>
            <a:endParaRPr sz="1800" i="1">
              <a:solidFill>
                <a:schemeClr val="dk2"/>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4"/>
          <p:cNvSpPr txBox="1">
            <a:spLocks noGrp="1"/>
          </p:cNvSpPr>
          <p:nvPr>
            <p:ph type="title"/>
          </p:nvPr>
        </p:nvSpPr>
        <p:spPr>
          <a:xfrm>
            <a:off x="311700" y="814800"/>
            <a:ext cx="8571300" cy="1548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System Issue #2</a:t>
            </a:r>
            <a:endParaRPr/>
          </a:p>
          <a:p>
            <a:pPr marL="0" lvl="0" indent="0" algn="ctr" rtl="0">
              <a:spcBef>
                <a:spcPts val="0"/>
              </a:spcBef>
              <a:spcAft>
                <a:spcPts val="0"/>
              </a:spcAft>
              <a:buNone/>
            </a:pPr>
            <a:r>
              <a:rPr lang="en"/>
              <a:t>Delays in Process: SBIT</a:t>
            </a:r>
            <a:endParaRPr/>
          </a:p>
        </p:txBody>
      </p:sp>
      <p:pic>
        <p:nvPicPr>
          <p:cNvPr id="252" name="Google Shape;252;p34" descr="Premium Vector | Teacher character"/>
          <p:cNvPicPr preferRelativeResize="0"/>
          <p:nvPr/>
        </p:nvPicPr>
        <p:blipFill rotWithShape="1">
          <a:blip r:embed="rId3">
            <a:alphaModFix/>
          </a:blip>
          <a:srcRect/>
          <a:stretch/>
        </p:blipFill>
        <p:spPr>
          <a:xfrm>
            <a:off x="6721232" y="373075"/>
            <a:ext cx="1796819" cy="1817450"/>
          </a:xfrm>
          <a:prstGeom prst="rect">
            <a:avLst/>
          </a:prstGeom>
          <a:noFill/>
          <a:ln>
            <a:noFill/>
          </a:ln>
        </p:spPr>
      </p:pic>
      <p:sp>
        <p:nvSpPr>
          <p:cNvPr id="253" name="Google Shape;253;p34"/>
          <p:cNvSpPr txBox="1">
            <a:spLocks noGrp="1"/>
          </p:cNvSpPr>
          <p:nvPr>
            <p:ph type="body" idx="4294967295"/>
          </p:nvPr>
        </p:nvSpPr>
        <p:spPr>
          <a:xfrm>
            <a:off x="629550" y="3110600"/>
            <a:ext cx="7884900" cy="1309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2011 </a:t>
            </a:r>
            <a:r>
              <a:rPr lang="en" u="sng">
                <a:solidFill>
                  <a:schemeClr val="hlink"/>
                </a:solidFill>
                <a:hlinkClick r:id="rId4"/>
              </a:rPr>
              <a:t>Guidance</a:t>
            </a:r>
            <a:r>
              <a:rPr lang="en"/>
              <a:t> from US DoE Office of Special Education:</a:t>
            </a:r>
            <a:endParaRPr/>
          </a:p>
          <a:p>
            <a:pPr marL="0" lvl="0" indent="0" algn="l" rtl="0">
              <a:spcBef>
                <a:spcPts val="1200"/>
              </a:spcBef>
              <a:spcAft>
                <a:spcPts val="1200"/>
              </a:spcAft>
              <a:buNone/>
            </a:pPr>
            <a:r>
              <a:rPr lang="en" i="1"/>
              <a:t>“The use of RTI strategies cannot be used to </a:t>
            </a:r>
            <a:r>
              <a:rPr lang="en" b="1" i="1"/>
              <a:t>delay </a:t>
            </a:r>
            <a:r>
              <a:rPr lang="en" i="1"/>
              <a:t>or deny the provision of a full and individual evaluation… to a child suspected of having a disability….”</a:t>
            </a:r>
            <a:endParaRPr i="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35"/>
          <p:cNvPicPr preferRelativeResize="0"/>
          <p:nvPr/>
        </p:nvPicPr>
        <p:blipFill>
          <a:blip r:embed="rId3">
            <a:alphaModFix/>
          </a:blip>
          <a:stretch>
            <a:fillRect/>
          </a:stretch>
        </p:blipFill>
        <p:spPr>
          <a:xfrm>
            <a:off x="5259225" y="76200"/>
            <a:ext cx="3528218" cy="4838700"/>
          </a:xfrm>
          <a:prstGeom prst="rect">
            <a:avLst/>
          </a:prstGeom>
          <a:noFill/>
          <a:ln>
            <a:noFill/>
          </a:ln>
        </p:spPr>
      </p:pic>
      <p:sp>
        <p:nvSpPr>
          <p:cNvPr id="259" name="Google Shape;259;p35"/>
          <p:cNvSpPr txBox="1"/>
          <p:nvPr/>
        </p:nvSpPr>
        <p:spPr>
          <a:xfrm>
            <a:off x="458900" y="286800"/>
            <a:ext cx="4359600" cy="455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2"/>
                </a:solidFill>
                <a:latin typeface="Open Sans"/>
                <a:ea typeface="Open Sans"/>
                <a:cs typeface="Open Sans"/>
                <a:sym typeface="Open Sans"/>
              </a:rPr>
              <a:t>How should the IEP process work?</a:t>
            </a:r>
            <a:endParaRPr sz="1800">
              <a:solidFill>
                <a:schemeClr val="dk2"/>
              </a:solidFill>
              <a:latin typeface="Open Sans"/>
              <a:ea typeface="Open Sans"/>
              <a:cs typeface="Open Sans"/>
              <a:sym typeface="Open Sans"/>
            </a:endParaRPr>
          </a:p>
        </p:txBody>
      </p:sp>
      <p:cxnSp>
        <p:nvCxnSpPr>
          <p:cNvPr id="260" name="Google Shape;260;p35"/>
          <p:cNvCxnSpPr/>
          <p:nvPr/>
        </p:nvCxnSpPr>
        <p:spPr>
          <a:xfrm rot="10800000" flipH="1">
            <a:off x="4291825" y="1128075"/>
            <a:ext cx="736800" cy="157800"/>
          </a:xfrm>
          <a:prstGeom prst="straightConnector1">
            <a:avLst/>
          </a:prstGeom>
          <a:noFill/>
          <a:ln w="28575" cap="flat" cmpd="sng">
            <a:solidFill>
              <a:schemeClr val="dk2"/>
            </a:solidFill>
            <a:prstDash val="solid"/>
            <a:round/>
            <a:headEnd type="none" w="med" len="med"/>
            <a:tailEnd type="triangle" w="med" len="med"/>
          </a:ln>
        </p:spPr>
      </p:cxnSp>
      <p:sp>
        <p:nvSpPr>
          <p:cNvPr id="261" name="Google Shape;261;p35"/>
          <p:cNvSpPr txBox="1"/>
          <p:nvPr/>
        </p:nvSpPr>
        <p:spPr>
          <a:xfrm>
            <a:off x="191775" y="865825"/>
            <a:ext cx="4034400" cy="240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By law, the local team (SBIT for ACPS) must </a:t>
            </a:r>
            <a:r>
              <a:rPr lang="en" sz="1800" b="1">
                <a:solidFill>
                  <a:schemeClr val="dk2"/>
                </a:solidFill>
                <a:latin typeface="Open Sans"/>
                <a:ea typeface="Open Sans"/>
                <a:cs typeface="Open Sans"/>
                <a:sym typeface="Open Sans"/>
              </a:rPr>
              <a:t>meet</a:t>
            </a:r>
            <a:r>
              <a:rPr lang="en" sz="1800">
                <a:solidFill>
                  <a:schemeClr val="dk2"/>
                </a:solidFill>
                <a:latin typeface="Open Sans"/>
                <a:ea typeface="Open Sans"/>
                <a:cs typeface="Open Sans"/>
                <a:sym typeface="Open Sans"/>
              </a:rPr>
              <a:t> within 10 days of receiving the referral …</a:t>
            </a:r>
            <a:endParaRPr sz="1800">
              <a:solidFill>
                <a:schemeClr val="dk2"/>
              </a:solidFill>
              <a:latin typeface="Open Sans"/>
              <a:ea typeface="Open Sans"/>
              <a:cs typeface="Open Sans"/>
              <a:sym typeface="Open Sans"/>
            </a:endParaRPr>
          </a:p>
        </p:txBody>
      </p:sp>
      <p:sp>
        <p:nvSpPr>
          <p:cNvPr id="262" name="Google Shape;262;p35"/>
          <p:cNvSpPr/>
          <p:nvPr/>
        </p:nvSpPr>
        <p:spPr>
          <a:xfrm>
            <a:off x="5247400" y="1877300"/>
            <a:ext cx="3636900" cy="3113700"/>
          </a:xfrm>
          <a:prstGeom prst="rect">
            <a:avLst/>
          </a:prstGeom>
          <a:solidFill>
            <a:srgbClr val="D4D4D4">
              <a:alpha val="58230"/>
            </a:srgb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263" name="Google Shape;263;p35" title="Screenshot 2025-07-17 at 1.55.42 PM.png"/>
          <p:cNvPicPr preferRelativeResize="0"/>
          <p:nvPr/>
        </p:nvPicPr>
        <p:blipFill>
          <a:blip r:embed="rId4">
            <a:alphaModFix/>
          </a:blip>
          <a:stretch>
            <a:fillRect/>
          </a:stretch>
        </p:blipFill>
        <p:spPr>
          <a:xfrm>
            <a:off x="1302275" y="2190750"/>
            <a:ext cx="1813399" cy="2291299"/>
          </a:xfrm>
          <a:prstGeom prst="rect">
            <a:avLst/>
          </a:prstGeom>
          <a:noFill/>
          <a:ln w="9525" cap="flat" cmpd="sng">
            <a:solidFill>
              <a:schemeClr val="dk2"/>
            </a:solidFill>
            <a:prstDash val="solid"/>
            <a:round/>
            <a:headEnd type="none" w="sm" len="sm"/>
            <a:tailEnd type="none" w="sm" len="sm"/>
          </a:ln>
        </p:spPr>
      </p:pic>
      <p:sp>
        <p:nvSpPr>
          <p:cNvPr id="264" name="Google Shape;264;p35"/>
          <p:cNvSpPr txBox="1"/>
          <p:nvPr/>
        </p:nvSpPr>
        <p:spPr>
          <a:xfrm>
            <a:off x="844438" y="4508525"/>
            <a:ext cx="2773200" cy="38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u="sng">
                <a:solidFill>
                  <a:schemeClr val="hlink"/>
                </a:solidFill>
                <a:latin typeface="Open Sans"/>
                <a:ea typeface="Open Sans"/>
                <a:cs typeface="Open Sans"/>
                <a:sym typeface="Open Sans"/>
                <a:hlinkClick r:id="rId5"/>
              </a:rPr>
              <a:t>Source</a:t>
            </a:r>
            <a:r>
              <a:rPr lang="en" sz="1800">
                <a:solidFill>
                  <a:schemeClr val="dk2"/>
                </a:solidFill>
                <a:latin typeface="Open Sans"/>
                <a:ea typeface="Open Sans"/>
                <a:cs typeface="Open Sans"/>
                <a:sym typeface="Open Sans"/>
              </a:rPr>
              <a:t>: Fairfax Co PS</a:t>
            </a:r>
            <a:endParaRPr sz="1800">
              <a:solidFill>
                <a:schemeClr val="dk2"/>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36"/>
          <p:cNvPicPr preferRelativeResize="0"/>
          <p:nvPr/>
        </p:nvPicPr>
        <p:blipFill>
          <a:blip r:embed="rId3">
            <a:alphaModFix/>
          </a:blip>
          <a:stretch>
            <a:fillRect/>
          </a:stretch>
        </p:blipFill>
        <p:spPr>
          <a:xfrm>
            <a:off x="5259225" y="76200"/>
            <a:ext cx="3528218" cy="4838700"/>
          </a:xfrm>
          <a:prstGeom prst="rect">
            <a:avLst/>
          </a:prstGeom>
          <a:noFill/>
          <a:ln>
            <a:noFill/>
          </a:ln>
        </p:spPr>
      </p:pic>
      <p:sp>
        <p:nvSpPr>
          <p:cNvPr id="270" name="Google Shape;270;p36"/>
          <p:cNvSpPr txBox="1"/>
          <p:nvPr/>
        </p:nvSpPr>
        <p:spPr>
          <a:xfrm>
            <a:off x="458900" y="286800"/>
            <a:ext cx="4359600" cy="455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2"/>
                </a:solidFill>
                <a:latin typeface="Open Sans"/>
                <a:ea typeface="Open Sans"/>
                <a:cs typeface="Open Sans"/>
                <a:sym typeface="Open Sans"/>
              </a:rPr>
              <a:t>How should the IEP process work?</a:t>
            </a:r>
            <a:endParaRPr sz="1800">
              <a:solidFill>
                <a:schemeClr val="dk2"/>
              </a:solidFill>
              <a:latin typeface="Open Sans"/>
              <a:ea typeface="Open Sans"/>
              <a:cs typeface="Open Sans"/>
              <a:sym typeface="Open Sans"/>
            </a:endParaRPr>
          </a:p>
        </p:txBody>
      </p:sp>
      <p:cxnSp>
        <p:nvCxnSpPr>
          <p:cNvPr id="271" name="Google Shape;271;p36"/>
          <p:cNvCxnSpPr/>
          <p:nvPr/>
        </p:nvCxnSpPr>
        <p:spPr>
          <a:xfrm rot="10800000" flipH="1">
            <a:off x="4359550" y="1128175"/>
            <a:ext cx="669000" cy="420600"/>
          </a:xfrm>
          <a:prstGeom prst="straightConnector1">
            <a:avLst/>
          </a:prstGeom>
          <a:noFill/>
          <a:ln w="28575" cap="flat" cmpd="sng">
            <a:solidFill>
              <a:schemeClr val="dk2"/>
            </a:solidFill>
            <a:prstDash val="solid"/>
            <a:round/>
            <a:headEnd type="none" w="med" len="med"/>
            <a:tailEnd type="triangle" w="med" len="med"/>
          </a:ln>
        </p:spPr>
      </p:cxnSp>
      <p:sp>
        <p:nvSpPr>
          <p:cNvPr id="272" name="Google Shape;272;p36"/>
          <p:cNvSpPr txBox="1"/>
          <p:nvPr/>
        </p:nvSpPr>
        <p:spPr>
          <a:xfrm>
            <a:off x="191775" y="865825"/>
            <a:ext cx="4034400" cy="240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By law, the local team (SBIT for ACPS) must meet within 10 days of receiving the referral … AND:</a:t>
            </a:r>
            <a:endParaRPr sz="1800">
              <a:solidFill>
                <a:schemeClr val="dk2"/>
              </a:solidFill>
              <a:latin typeface="Open Sans"/>
              <a:ea typeface="Open Sans"/>
              <a:cs typeface="Open Sans"/>
              <a:sym typeface="Open Sans"/>
            </a:endParaRPr>
          </a:p>
          <a:p>
            <a:pPr marL="457200" lvl="0" indent="-342900" algn="l" rtl="0">
              <a:spcBef>
                <a:spcPts val="0"/>
              </a:spcBef>
              <a:spcAft>
                <a:spcPts val="0"/>
              </a:spcAft>
              <a:buClr>
                <a:schemeClr val="dk2"/>
              </a:buClr>
              <a:buSzPts val="1800"/>
              <a:buFont typeface="Open Sans"/>
              <a:buChar char="●"/>
            </a:pPr>
            <a:r>
              <a:rPr lang="en" sz="1800" b="1">
                <a:solidFill>
                  <a:schemeClr val="dk2"/>
                </a:solidFill>
                <a:latin typeface="Open Sans"/>
                <a:ea typeface="Open Sans"/>
                <a:cs typeface="Open Sans"/>
                <a:sym typeface="Open Sans"/>
              </a:rPr>
              <a:t>Refer</a:t>
            </a:r>
            <a:r>
              <a:rPr lang="en" sz="1800">
                <a:solidFill>
                  <a:schemeClr val="dk2"/>
                </a:solidFill>
                <a:latin typeface="Open Sans"/>
                <a:ea typeface="Open Sans"/>
                <a:cs typeface="Open Sans"/>
                <a:sym typeface="Open Sans"/>
              </a:rPr>
              <a:t> for evaluation (within 3 days) OR</a:t>
            </a:r>
            <a:endParaRPr sz="1800">
              <a:solidFill>
                <a:schemeClr val="dk2"/>
              </a:solidFill>
              <a:latin typeface="Open Sans"/>
              <a:ea typeface="Open Sans"/>
              <a:cs typeface="Open Sans"/>
              <a:sym typeface="Open Sans"/>
            </a:endParaRPr>
          </a:p>
          <a:p>
            <a:pPr marL="457200" lvl="0" indent="-342900" algn="l" rtl="0">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Provide written notice to families of </a:t>
            </a:r>
            <a:r>
              <a:rPr lang="en" sz="1800" b="1">
                <a:solidFill>
                  <a:schemeClr val="dk2"/>
                </a:solidFill>
                <a:latin typeface="Open Sans"/>
                <a:ea typeface="Open Sans"/>
                <a:cs typeface="Open Sans"/>
                <a:sym typeface="Open Sans"/>
              </a:rPr>
              <a:t>decision not to refer</a:t>
            </a:r>
            <a:r>
              <a:rPr lang="en" sz="1800">
                <a:solidFill>
                  <a:schemeClr val="dk2"/>
                </a:solidFill>
                <a:latin typeface="Open Sans"/>
                <a:ea typeface="Open Sans"/>
                <a:cs typeface="Open Sans"/>
                <a:sym typeface="Open Sans"/>
              </a:rPr>
              <a:t> for evaluation (no time limit).</a:t>
            </a:r>
            <a:endParaRPr sz="1800">
              <a:solidFill>
                <a:schemeClr val="dk2"/>
              </a:solidFill>
              <a:latin typeface="Open Sans"/>
              <a:ea typeface="Open Sans"/>
              <a:cs typeface="Open Sans"/>
              <a:sym typeface="Open Sans"/>
            </a:endParaRPr>
          </a:p>
        </p:txBody>
      </p:sp>
      <p:sp>
        <p:nvSpPr>
          <p:cNvPr id="273" name="Google Shape;273;p36"/>
          <p:cNvSpPr/>
          <p:nvPr/>
        </p:nvSpPr>
        <p:spPr>
          <a:xfrm>
            <a:off x="5247400" y="1877300"/>
            <a:ext cx="3636900" cy="3113700"/>
          </a:xfrm>
          <a:prstGeom prst="rect">
            <a:avLst/>
          </a:prstGeom>
          <a:solidFill>
            <a:srgbClr val="D4D4D4">
              <a:alpha val="58230"/>
            </a:srgb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74" name="Google Shape;274;p36"/>
          <p:cNvSpPr txBox="1"/>
          <p:nvPr/>
        </p:nvSpPr>
        <p:spPr>
          <a:xfrm>
            <a:off x="313850" y="3487125"/>
            <a:ext cx="3912300" cy="135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State law allows the local team to “</a:t>
            </a:r>
            <a:r>
              <a:rPr lang="en" sz="1800" i="1">
                <a:solidFill>
                  <a:schemeClr val="dk2"/>
                </a:solidFill>
                <a:latin typeface="Open Sans"/>
                <a:ea typeface="Open Sans"/>
                <a:cs typeface="Open Sans"/>
                <a:sym typeface="Open Sans"/>
              </a:rPr>
              <a:t>use a process based on the child’s response to scientific, research-based interventions…</a:t>
            </a:r>
            <a:r>
              <a:rPr lang="en" sz="1800">
                <a:solidFill>
                  <a:schemeClr val="dk2"/>
                </a:solidFill>
                <a:latin typeface="Open Sans"/>
                <a:ea typeface="Open Sans"/>
                <a:cs typeface="Open Sans"/>
                <a:sym typeface="Open Sans"/>
              </a:rPr>
              <a:t>”</a:t>
            </a:r>
            <a:endParaRPr sz="1800">
              <a:solidFill>
                <a:schemeClr val="dk2"/>
              </a:solidFill>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SBIT Infinite Loop</a:t>
            </a:r>
            <a:endParaRPr/>
          </a:p>
        </p:txBody>
      </p:sp>
      <p:sp>
        <p:nvSpPr>
          <p:cNvPr id="280" name="Google Shape;280;p37"/>
          <p:cNvSpPr txBox="1">
            <a:spLocks noGrp="1"/>
          </p:cNvSpPr>
          <p:nvPr>
            <p:ph type="body" idx="1"/>
          </p:nvPr>
        </p:nvSpPr>
        <p:spPr>
          <a:xfrm>
            <a:off x="311700" y="1266325"/>
            <a:ext cx="5076000" cy="33027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“Children who do not, or minimally, respond to interventions must be referred for an evaluation to determine if they are eligible for special education and related services (34 CFR §300.309(c)(1)); and those children who simply need </a:t>
            </a:r>
            <a:r>
              <a:rPr lang="en" b="1"/>
              <a:t>intense short-term interventions </a:t>
            </a:r>
            <a:r>
              <a:rPr lang="en"/>
              <a:t>may continue to receive those interventions.”</a:t>
            </a:r>
            <a:endParaRPr/>
          </a:p>
          <a:p>
            <a:pPr marL="0" lvl="0" indent="0" algn="l" rtl="0">
              <a:spcBef>
                <a:spcPts val="1200"/>
              </a:spcBef>
              <a:spcAft>
                <a:spcPts val="1200"/>
              </a:spcAft>
              <a:buNone/>
            </a:pPr>
            <a:r>
              <a:rPr lang="en" u="sng">
                <a:solidFill>
                  <a:schemeClr val="hlink"/>
                </a:solidFill>
                <a:hlinkClick r:id="rId3"/>
              </a:rPr>
              <a:t>Dear Colleague Letter</a:t>
            </a:r>
            <a:r>
              <a:rPr lang="en"/>
              <a:t>: </a:t>
            </a:r>
            <a:r>
              <a:rPr lang="en" sz="1400">
                <a:solidFill>
                  <a:srgbClr val="000000"/>
                </a:solidFill>
                <a:highlight>
                  <a:srgbClr val="FFFFFF"/>
                </a:highlight>
                <a:latin typeface="Arial"/>
                <a:ea typeface="Arial"/>
                <a:cs typeface="Arial"/>
                <a:sym typeface="Arial"/>
              </a:rPr>
              <a:t>U.S. Dept. of Edu., Office of Special Education and Rehabilitative Services, October 23, 2015</a:t>
            </a:r>
            <a:endParaRPr sz="2000"/>
          </a:p>
        </p:txBody>
      </p:sp>
      <p:pic>
        <p:nvPicPr>
          <p:cNvPr id="281" name="Google Shape;281;p37"/>
          <p:cNvPicPr preferRelativeResize="0"/>
          <p:nvPr/>
        </p:nvPicPr>
        <p:blipFill>
          <a:blip r:embed="rId4">
            <a:alphaModFix/>
          </a:blip>
          <a:stretch>
            <a:fillRect/>
          </a:stretch>
        </p:blipFill>
        <p:spPr>
          <a:xfrm>
            <a:off x="5463900" y="1457225"/>
            <a:ext cx="3451500" cy="255411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SBIT Infinite Loop</a:t>
            </a:r>
            <a:endParaRPr/>
          </a:p>
        </p:txBody>
      </p:sp>
      <p:sp>
        <p:nvSpPr>
          <p:cNvPr id="287" name="Google Shape;287;p38"/>
          <p:cNvSpPr txBox="1"/>
          <p:nvPr/>
        </p:nvSpPr>
        <p:spPr>
          <a:xfrm>
            <a:off x="5267050" y="3494375"/>
            <a:ext cx="2773200" cy="38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UVA Law Team:</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r>
              <a:rPr lang="en" sz="1800">
                <a:solidFill>
                  <a:schemeClr val="dk2"/>
                </a:solidFill>
                <a:latin typeface="Open Sans"/>
                <a:ea typeface="Open Sans"/>
                <a:cs typeface="Open Sans"/>
                <a:sym typeface="Open Sans"/>
              </a:rPr>
              <a:t>Expert Interview</a:t>
            </a:r>
            <a:endParaRPr sz="1800">
              <a:solidFill>
                <a:schemeClr val="dk2"/>
              </a:solidFill>
              <a:latin typeface="Open Sans"/>
              <a:ea typeface="Open Sans"/>
              <a:cs typeface="Open Sans"/>
              <a:sym typeface="Open Sans"/>
            </a:endParaRPr>
          </a:p>
        </p:txBody>
      </p:sp>
      <p:grpSp>
        <p:nvGrpSpPr>
          <p:cNvPr id="288" name="Google Shape;288;p38"/>
          <p:cNvGrpSpPr/>
          <p:nvPr/>
        </p:nvGrpSpPr>
        <p:grpSpPr>
          <a:xfrm>
            <a:off x="441542" y="1728877"/>
            <a:ext cx="8236394" cy="1607523"/>
            <a:chOff x="839975" y="2868500"/>
            <a:chExt cx="7200275" cy="1405300"/>
          </a:xfrm>
        </p:grpSpPr>
        <p:pic>
          <p:nvPicPr>
            <p:cNvPr id="289" name="Google Shape;289;p38" title="Screenshot 2025-07-20 at 1.25.37 PM.png"/>
            <p:cNvPicPr preferRelativeResize="0"/>
            <p:nvPr/>
          </p:nvPicPr>
          <p:blipFill rotWithShape="1">
            <a:blip r:embed="rId3">
              <a:alphaModFix/>
            </a:blip>
            <a:srcRect t="4970"/>
            <a:stretch/>
          </p:blipFill>
          <p:spPr>
            <a:xfrm>
              <a:off x="839975" y="2868500"/>
              <a:ext cx="7200275" cy="1405300"/>
            </a:xfrm>
            <a:prstGeom prst="rect">
              <a:avLst/>
            </a:prstGeom>
            <a:noFill/>
            <a:ln w="10900" cap="flat" cmpd="sng">
              <a:solidFill>
                <a:schemeClr val="dk2"/>
              </a:solidFill>
              <a:prstDash val="solid"/>
              <a:round/>
              <a:headEnd type="none" w="sm" len="sm"/>
              <a:tailEnd type="none" w="sm" len="sm"/>
            </a:ln>
          </p:spPr>
        </p:pic>
        <p:sp>
          <p:nvSpPr>
            <p:cNvPr id="290" name="Google Shape;290;p38"/>
            <p:cNvSpPr/>
            <p:nvPr/>
          </p:nvSpPr>
          <p:spPr>
            <a:xfrm>
              <a:off x="7333725" y="3575025"/>
              <a:ext cx="353400" cy="212100"/>
            </a:xfrm>
            <a:prstGeom prst="rect">
              <a:avLst/>
            </a:prstGeom>
            <a:solidFill>
              <a:schemeClr val="lt1"/>
            </a:solidFill>
            <a:ln w="10900" cap="flat" cmpd="sng">
              <a:solidFill>
                <a:schemeClr val="dk2"/>
              </a:solidFill>
              <a:prstDash val="solid"/>
              <a:round/>
              <a:headEnd type="none" w="sm" len="sm"/>
              <a:tailEnd type="none" w="sm" len="sm"/>
            </a:ln>
          </p:spPr>
          <p:txBody>
            <a:bodyPr spcFirstLastPara="1" wrap="square" lIns="104575" tIns="104575" rIns="104575" bIns="104575" anchor="ctr" anchorCtr="0">
              <a:noAutofit/>
            </a:bodyPr>
            <a:lstStyle/>
            <a:p>
              <a:pPr marL="0" lvl="0" indent="0" algn="ctr" rtl="0">
                <a:spcBef>
                  <a:spcPts val="0"/>
                </a:spcBef>
                <a:spcAft>
                  <a:spcPts val="0"/>
                </a:spcAft>
                <a:buNone/>
              </a:pPr>
              <a:endParaRPr sz="1601">
                <a:latin typeface="Open Sans"/>
                <a:ea typeface="Open Sans"/>
                <a:cs typeface="Open Sans"/>
                <a:sym typeface="Open Sans"/>
              </a:endParaRPr>
            </a:p>
          </p:txBody>
        </p:sp>
        <p:sp>
          <p:nvSpPr>
            <p:cNvPr id="291" name="Google Shape;291;p38"/>
            <p:cNvSpPr/>
            <p:nvPr/>
          </p:nvSpPr>
          <p:spPr>
            <a:xfrm>
              <a:off x="1720900" y="3787125"/>
              <a:ext cx="2773200" cy="212100"/>
            </a:xfrm>
            <a:prstGeom prst="rect">
              <a:avLst/>
            </a:prstGeom>
            <a:solidFill>
              <a:schemeClr val="lt1"/>
            </a:solidFill>
            <a:ln w="10900" cap="flat" cmpd="sng">
              <a:solidFill>
                <a:schemeClr val="dk2"/>
              </a:solidFill>
              <a:prstDash val="solid"/>
              <a:round/>
              <a:headEnd type="none" w="sm" len="sm"/>
              <a:tailEnd type="none" w="sm" len="sm"/>
            </a:ln>
          </p:spPr>
          <p:txBody>
            <a:bodyPr spcFirstLastPara="1" wrap="square" lIns="104575" tIns="104575" rIns="104575" bIns="104575" anchor="ctr" anchorCtr="0">
              <a:noAutofit/>
            </a:bodyPr>
            <a:lstStyle/>
            <a:p>
              <a:pPr marL="0" lvl="0" indent="0" algn="ctr" rtl="0">
                <a:spcBef>
                  <a:spcPts val="0"/>
                </a:spcBef>
                <a:spcAft>
                  <a:spcPts val="0"/>
                </a:spcAft>
                <a:buNone/>
              </a:pPr>
              <a:endParaRPr sz="1601">
                <a:latin typeface="Open Sans"/>
                <a:ea typeface="Open Sans"/>
                <a:cs typeface="Open Sans"/>
                <a:sym typeface="Open Sans"/>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 is there a story?</a:t>
            </a:r>
            <a:endParaRPr/>
          </a:p>
          <a:p>
            <a:pPr marL="0" lvl="0" indent="0" algn="l" rtl="0">
              <a:spcBef>
                <a:spcPts val="0"/>
              </a:spcBef>
              <a:spcAft>
                <a:spcPts val="0"/>
              </a:spcAft>
              <a:buNone/>
            </a:pPr>
            <a:endParaRPr/>
          </a:p>
        </p:txBody>
      </p:sp>
      <p:pic>
        <p:nvPicPr>
          <p:cNvPr id="297" name="Google Shape;297;p39"/>
          <p:cNvPicPr preferRelativeResize="0"/>
          <p:nvPr/>
        </p:nvPicPr>
        <p:blipFill>
          <a:blip r:embed="rId3">
            <a:alphaModFix/>
          </a:blip>
          <a:stretch>
            <a:fillRect/>
          </a:stretch>
        </p:blipFill>
        <p:spPr>
          <a:xfrm>
            <a:off x="311700" y="1152425"/>
            <a:ext cx="6402478" cy="3686275"/>
          </a:xfrm>
          <a:prstGeom prst="rect">
            <a:avLst/>
          </a:prstGeom>
          <a:noFill/>
          <a:ln>
            <a:noFill/>
          </a:ln>
        </p:spPr>
      </p:pic>
      <p:sp>
        <p:nvSpPr>
          <p:cNvPr id="298" name="Google Shape;298;p39"/>
          <p:cNvSpPr txBox="1"/>
          <p:nvPr/>
        </p:nvSpPr>
        <p:spPr>
          <a:xfrm>
            <a:off x="6864300" y="1354750"/>
            <a:ext cx="1968000" cy="407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Using elementary as example, there are big differences by school.</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a:p>
            <a:pPr marL="0" lvl="0" indent="0" algn="l" rtl="0">
              <a:spcBef>
                <a:spcPts val="0"/>
              </a:spcBef>
              <a:spcAft>
                <a:spcPts val="0"/>
              </a:spcAft>
              <a:buNone/>
            </a:pPr>
            <a:r>
              <a:rPr lang="en" sz="1800">
                <a:solidFill>
                  <a:schemeClr val="dk2"/>
                </a:solidFill>
                <a:latin typeface="Open Sans"/>
                <a:ea typeface="Open Sans"/>
                <a:cs typeface="Open Sans"/>
                <a:sym typeface="Open Sans"/>
              </a:rPr>
              <a:t>Average for ACPS elementary is 14.9%.</a:t>
            </a:r>
            <a:endParaRPr sz="1800">
              <a:solidFill>
                <a:schemeClr val="dk2"/>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SBIT Infinite Loop</a:t>
            </a:r>
            <a:endParaRPr/>
          </a:p>
        </p:txBody>
      </p:sp>
      <p:sp>
        <p:nvSpPr>
          <p:cNvPr id="304" name="Google Shape;304;p40"/>
          <p:cNvSpPr txBox="1"/>
          <p:nvPr/>
        </p:nvSpPr>
        <p:spPr>
          <a:xfrm>
            <a:off x="201525" y="1147800"/>
            <a:ext cx="4183200" cy="28479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Question Submitted from Burley via Family Council in Sept 2024:</a:t>
            </a:r>
            <a:endParaRPr>
              <a:solidFill>
                <a:schemeClr val="dk2"/>
              </a:solidFill>
              <a:latin typeface="Open Sans"/>
              <a:ea typeface="Open Sans"/>
              <a:cs typeface="Open Sans"/>
              <a:sym typeface="Open Sans"/>
            </a:endParaRPr>
          </a:p>
          <a:p>
            <a:pPr marL="0" lvl="0" indent="0" algn="l" rtl="0">
              <a:spcBef>
                <a:spcPts val="0"/>
              </a:spcBef>
              <a:spcAft>
                <a:spcPts val="0"/>
              </a:spcAft>
              <a:buNone/>
            </a:pPr>
            <a:endParaRPr>
              <a:solidFill>
                <a:schemeClr val="dk2"/>
              </a:solidFill>
              <a:latin typeface="Open Sans"/>
              <a:ea typeface="Open Sans"/>
              <a:cs typeface="Open Sans"/>
              <a:sym typeface="Open Sans"/>
            </a:endParaRPr>
          </a:p>
          <a:p>
            <a:pPr marL="0" lvl="0" indent="0" algn="l" rtl="0">
              <a:spcBef>
                <a:spcPts val="0"/>
              </a:spcBef>
              <a:spcAft>
                <a:spcPts val="0"/>
              </a:spcAft>
              <a:buNone/>
            </a:pPr>
            <a:r>
              <a:rPr lang="en" i="1">
                <a:solidFill>
                  <a:schemeClr val="dk2"/>
                </a:solidFill>
                <a:latin typeface="Open Sans"/>
                <a:ea typeface="Open Sans"/>
                <a:cs typeface="Open Sans"/>
                <a:sym typeface="Open Sans"/>
              </a:rPr>
              <a:t>“What is SBIT and how can a parent get this? My kid is struggling and a friend told me to get SBIT.”</a:t>
            </a:r>
            <a:endParaRPr i="1">
              <a:solidFill>
                <a:schemeClr val="dk2"/>
              </a:solidFill>
              <a:latin typeface="Open Sans"/>
              <a:ea typeface="Open Sans"/>
              <a:cs typeface="Open Sans"/>
              <a:sym typeface="Open Sans"/>
            </a:endParaRPr>
          </a:p>
          <a:p>
            <a:pPr marL="0" lvl="0" indent="0" algn="l" rtl="0">
              <a:spcBef>
                <a:spcPts val="0"/>
              </a:spcBef>
              <a:spcAft>
                <a:spcPts val="0"/>
              </a:spcAft>
              <a:buNone/>
            </a:pPr>
            <a:endParaRPr>
              <a:solidFill>
                <a:schemeClr val="dk2"/>
              </a:solidFill>
              <a:latin typeface="Open Sans"/>
              <a:ea typeface="Open Sans"/>
              <a:cs typeface="Open Sans"/>
              <a:sym typeface="Open Sans"/>
            </a:endParaRPr>
          </a:p>
          <a:p>
            <a:pPr marL="0" lvl="0" indent="0" algn="l" rtl="0">
              <a:spcBef>
                <a:spcPts val="0"/>
              </a:spcBef>
              <a:spcAft>
                <a:spcPts val="0"/>
              </a:spcAft>
              <a:buNone/>
            </a:pPr>
            <a:r>
              <a:rPr lang="en">
                <a:solidFill>
                  <a:schemeClr val="dk2"/>
                </a:solidFill>
                <a:latin typeface="Open Sans"/>
                <a:ea typeface="Open Sans"/>
                <a:cs typeface="Open Sans"/>
                <a:sym typeface="Open Sans"/>
              </a:rPr>
              <a:t>ACPS Answer:</a:t>
            </a:r>
            <a:endParaRPr>
              <a:solidFill>
                <a:schemeClr val="dk2"/>
              </a:solidFill>
              <a:latin typeface="Open Sans"/>
              <a:ea typeface="Open Sans"/>
              <a:cs typeface="Open Sans"/>
              <a:sym typeface="Open Sans"/>
            </a:endParaRPr>
          </a:p>
          <a:p>
            <a:pPr marL="0" lvl="0" indent="0" algn="l" rtl="0">
              <a:spcBef>
                <a:spcPts val="0"/>
              </a:spcBef>
              <a:spcAft>
                <a:spcPts val="0"/>
              </a:spcAft>
              <a:buNone/>
            </a:pPr>
            <a:endParaRPr>
              <a:solidFill>
                <a:schemeClr val="dk2"/>
              </a:solidFill>
              <a:latin typeface="Open Sans"/>
              <a:ea typeface="Open Sans"/>
              <a:cs typeface="Open Sans"/>
              <a:sym typeface="Open Sans"/>
            </a:endParaRPr>
          </a:p>
          <a:p>
            <a:pPr marL="0" lvl="0" indent="0" algn="l" rtl="0">
              <a:spcBef>
                <a:spcPts val="0"/>
              </a:spcBef>
              <a:spcAft>
                <a:spcPts val="0"/>
              </a:spcAft>
              <a:buNone/>
            </a:pPr>
            <a:r>
              <a:rPr lang="en" i="1">
                <a:solidFill>
                  <a:schemeClr val="dk2"/>
                </a:solidFill>
                <a:latin typeface="Open Sans"/>
                <a:ea typeface="Open Sans"/>
                <a:cs typeface="Open Sans"/>
                <a:sym typeface="Open Sans"/>
              </a:rPr>
              <a:t>“Parents should work directly with their student’s teacher and counselor to get more information about how they can get additional support for their student.”</a:t>
            </a:r>
            <a:endParaRPr i="1">
              <a:solidFill>
                <a:schemeClr val="dk2"/>
              </a:solidFill>
              <a:latin typeface="Open Sans"/>
              <a:ea typeface="Open Sans"/>
              <a:cs typeface="Open Sans"/>
              <a:sym typeface="Open Sans"/>
            </a:endParaRPr>
          </a:p>
        </p:txBody>
      </p:sp>
      <p:pic>
        <p:nvPicPr>
          <p:cNvPr id="305" name="Google Shape;305;p40" title="Screenshot 2025-07-18 at 12.36.23 PM.png"/>
          <p:cNvPicPr preferRelativeResize="0"/>
          <p:nvPr/>
        </p:nvPicPr>
        <p:blipFill>
          <a:blip r:embed="rId3">
            <a:alphaModFix/>
          </a:blip>
          <a:stretch>
            <a:fillRect/>
          </a:stretch>
        </p:blipFill>
        <p:spPr>
          <a:xfrm>
            <a:off x="4648200" y="161825"/>
            <a:ext cx="4267200" cy="2765778"/>
          </a:xfrm>
          <a:prstGeom prst="rect">
            <a:avLst/>
          </a:prstGeom>
          <a:noFill/>
          <a:ln w="9525" cap="flat" cmpd="sng">
            <a:solidFill>
              <a:schemeClr val="dk2"/>
            </a:solidFill>
            <a:prstDash val="solid"/>
            <a:round/>
            <a:headEnd type="none" w="sm" len="sm"/>
            <a:tailEnd type="none" w="sm" len="sm"/>
          </a:ln>
        </p:spPr>
      </p:pic>
      <p:pic>
        <p:nvPicPr>
          <p:cNvPr id="306" name="Google Shape;306;p40" title="Screenshot 2025-07-18 at 12.39.05 PM.png"/>
          <p:cNvPicPr preferRelativeResize="0"/>
          <p:nvPr/>
        </p:nvPicPr>
        <p:blipFill>
          <a:blip r:embed="rId4">
            <a:alphaModFix/>
          </a:blip>
          <a:stretch>
            <a:fillRect/>
          </a:stretch>
        </p:blipFill>
        <p:spPr>
          <a:xfrm>
            <a:off x="4953000" y="3080003"/>
            <a:ext cx="3657876" cy="1911098"/>
          </a:xfrm>
          <a:prstGeom prst="rect">
            <a:avLst/>
          </a:prstGeom>
          <a:noFill/>
          <a:ln w="9525" cap="flat" cmpd="sng">
            <a:solidFill>
              <a:schemeClr val="dk2"/>
            </a:solidFill>
            <a:prstDash val="solid"/>
            <a:round/>
            <a:headEnd type="none" w="sm" len="sm"/>
            <a:tailEnd type="none" w="sm" len="sm"/>
          </a:ln>
        </p:spPr>
      </p:pic>
      <p:cxnSp>
        <p:nvCxnSpPr>
          <p:cNvPr id="307" name="Google Shape;307;p40"/>
          <p:cNvCxnSpPr/>
          <p:nvPr/>
        </p:nvCxnSpPr>
        <p:spPr>
          <a:xfrm flipH="1">
            <a:off x="7462550" y="2859425"/>
            <a:ext cx="52200" cy="505800"/>
          </a:xfrm>
          <a:prstGeom prst="straightConnector1">
            <a:avLst/>
          </a:prstGeom>
          <a:noFill/>
          <a:ln w="9525" cap="flat" cmpd="sng">
            <a:solidFill>
              <a:schemeClr val="dk2"/>
            </a:solidFill>
            <a:prstDash val="solid"/>
            <a:round/>
            <a:headEnd type="none" w="med" len="med"/>
            <a:tailEnd type="triangle" w="med" len="med"/>
          </a:ln>
        </p:spPr>
      </p:cxnSp>
      <p:grpSp>
        <p:nvGrpSpPr>
          <p:cNvPr id="308" name="Google Shape;308;p40"/>
          <p:cNvGrpSpPr/>
          <p:nvPr/>
        </p:nvGrpSpPr>
        <p:grpSpPr>
          <a:xfrm>
            <a:off x="352800" y="2431025"/>
            <a:ext cx="4219200" cy="2433500"/>
            <a:chOff x="352800" y="2431025"/>
            <a:chExt cx="4219200" cy="2433500"/>
          </a:xfrm>
        </p:grpSpPr>
        <p:pic>
          <p:nvPicPr>
            <p:cNvPr id="309" name="Google Shape;309;p40" title="Screenshot 2025-07-18 at 12.41.07 PM.png"/>
            <p:cNvPicPr preferRelativeResize="0"/>
            <p:nvPr/>
          </p:nvPicPr>
          <p:blipFill>
            <a:blip r:embed="rId5">
              <a:alphaModFix/>
            </a:blip>
            <a:stretch>
              <a:fillRect/>
            </a:stretch>
          </p:blipFill>
          <p:spPr>
            <a:xfrm>
              <a:off x="1810051" y="2431025"/>
              <a:ext cx="2761949" cy="2433500"/>
            </a:xfrm>
            <a:prstGeom prst="rect">
              <a:avLst/>
            </a:prstGeom>
            <a:noFill/>
            <a:ln w="9525" cap="flat" cmpd="sng">
              <a:solidFill>
                <a:schemeClr val="dk2"/>
              </a:solidFill>
              <a:prstDash val="solid"/>
              <a:round/>
              <a:headEnd type="none" w="sm" len="sm"/>
              <a:tailEnd type="none" w="sm" len="sm"/>
            </a:ln>
          </p:spPr>
        </p:pic>
        <p:sp>
          <p:nvSpPr>
            <p:cNvPr id="310" name="Google Shape;310;p40"/>
            <p:cNvSpPr txBox="1"/>
            <p:nvPr/>
          </p:nvSpPr>
          <p:spPr>
            <a:xfrm>
              <a:off x="352800" y="4289350"/>
              <a:ext cx="1337100" cy="55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u="sng">
                  <a:solidFill>
                    <a:schemeClr val="hlink"/>
                  </a:solidFill>
                  <a:latin typeface="Open Sans"/>
                  <a:ea typeface="Open Sans"/>
                  <a:cs typeface="Open Sans"/>
                  <a:sym typeface="Open Sans"/>
                  <a:hlinkClick r:id="rId6"/>
                </a:rPr>
                <a:t>Video</a:t>
              </a:r>
              <a:endParaRPr sz="1800">
                <a:solidFill>
                  <a:schemeClr val="dk2"/>
                </a:solidFill>
                <a:latin typeface="Open Sans"/>
                <a:ea typeface="Open Sans"/>
                <a:cs typeface="Open Sans"/>
                <a:sym typeface="Open San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SBIT Infinite Loop</a:t>
            </a:r>
            <a:endParaRPr/>
          </a:p>
        </p:txBody>
      </p:sp>
      <p:sp>
        <p:nvSpPr>
          <p:cNvPr id="316" name="Google Shape;316;p41"/>
          <p:cNvSpPr txBox="1">
            <a:spLocks noGrp="1"/>
          </p:cNvSpPr>
          <p:nvPr>
            <p:ph type="body" idx="1"/>
          </p:nvPr>
        </p:nvSpPr>
        <p:spPr>
          <a:xfrm>
            <a:off x="311700" y="1266325"/>
            <a:ext cx="6122100" cy="33027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ACPS Special Education </a:t>
            </a:r>
            <a:r>
              <a:rPr lang="en" u="sng">
                <a:solidFill>
                  <a:schemeClr val="hlink"/>
                </a:solidFill>
                <a:hlinkClick r:id="rId3"/>
              </a:rPr>
              <a:t>Policy Manual,</a:t>
            </a:r>
            <a:r>
              <a:rPr lang="en"/>
              <a:t> 2010:</a:t>
            </a:r>
            <a:endParaRPr/>
          </a:p>
          <a:p>
            <a:pPr marL="0" lvl="0" indent="0" algn="l" rtl="0">
              <a:spcBef>
                <a:spcPts val="1200"/>
              </a:spcBef>
              <a:spcAft>
                <a:spcPts val="0"/>
              </a:spcAft>
              <a:buNone/>
            </a:pPr>
            <a:r>
              <a:rPr lang="en" i="1"/>
              <a:t>“[ACPS] will </a:t>
            </a:r>
            <a:r>
              <a:rPr lang="en" b="1" i="1"/>
              <a:t>address disproportionate and overidentification </a:t>
            </a:r>
            <a:r>
              <a:rPr lang="en" i="1"/>
              <a:t>through a revised child study process called the School Based Intervention Team….”</a:t>
            </a:r>
            <a:endParaRPr i="1"/>
          </a:p>
          <a:p>
            <a:pPr marL="0" lvl="0" indent="0" algn="l" rtl="0">
              <a:spcBef>
                <a:spcPts val="1200"/>
              </a:spcBef>
              <a:spcAft>
                <a:spcPts val="0"/>
              </a:spcAft>
              <a:buNone/>
            </a:pPr>
            <a:r>
              <a:rPr lang="en" i="1"/>
              <a:t>“If the team decides </a:t>
            </a:r>
            <a:r>
              <a:rPr lang="en" i="1" u="sng"/>
              <a:t>not</a:t>
            </a:r>
            <a:r>
              <a:rPr lang="en" i="1"/>
              <a:t> to refer for an evaluation for special education and related services, prior </a:t>
            </a:r>
            <a:r>
              <a:rPr lang="en" i="1" u="sng"/>
              <a:t>written notice</a:t>
            </a:r>
            <a:r>
              <a:rPr lang="en" i="1"/>
              <a:t> in accordance with §VAC20-81-170 shall be given to the parent(s), including the parent’s </a:t>
            </a:r>
            <a:r>
              <a:rPr lang="en" i="1" u="sng"/>
              <a:t>right to appeal </a:t>
            </a:r>
            <a:r>
              <a:rPr lang="en" i="1"/>
              <a:t>the decision through the due process hearing. (34 CFR 300.507)”</a:t>
            </a:r>
            <a:endParaRPr i="1"/>
          </a:p>
          <a:p>
            <a:pPr marL="0" lvl="0" indent="0" algn="l" rtl="0">
              <a:spcBef>
                <a:spcPts val="1200"/>
              </a:spcBef>
              <a:spcAft>
                <a:spcPts val="1200"/>
              </a:spcAft>
              <a:buNone/>
            </a:pPr>
            <a:r>
              <a:rPr lang="en" i="1"/>
              <a:t>“Actions by the [SBIT] shall be </a:t>
            </a:r>
            <a:r>
              <a:rPr lang="en" i="1" u="sng"/>
              <a:t>documented in writing</a:t>
            </a:r>
            <a:r>
              <a:rPr lang="en" i="1"/>
              <a:t> and shall include information upon which a </a:t>
            </a:r>
            <a:r>
              <a:rPr lang="en" i="1" u="sng"/>
              <a:t>decision</a:t>
            </a:r>
            <a:r>
              <a:rPr lang="en" i="1"/>
              <a:t> was based.”</a:t>
            </a:r>
            <a:endParaRPr i="1"/>
          </a:p>
        </p:txBody>
      </p:sp>
      <p:pic>
        <p:nvPicPr>
          <p:cNvPr id="317" name="Google Shape;317;p41" title="Screenshot 2025-07-18 at 12.43.48 PM.png"/>
          <p:cNvPicPr preferRelativeResize="0"/>
          <p:nvPr/>
        </p:nvPicPr>
        <p:blipFill>
          <a:blip r:embed="rId4">
            <a:alphaModFix/>
          </a:blip>
          <a:stretch>
            <a:fillRect/>
          </a:stretch>
        </p:blipFill>
        <p:spPr>
          <a:xfrm>
            <a:off x="6586200" y="1269742"/>
            <a:ext cx="2227724" cy="2698360"/>
          </a:xfrm>
          <a:prstGeom prst="rect">
            <a:avLst/>
          </a:prstGeom>
          <a:noFill/>
          <a:ln w="9525" cap="flat" cmpd="sng">
            <a:solidFill>
              <a:schemeClr val="dk2"/>
            </a:solidFill>
            <a:prstDash val="solid"/>
            <a:round/>
            <a:headEnd type="none" w="sm" len="sm"/>
            <a:tailEnd type="none" w="sm" len="sm"/>
          </a:ln>
        </p:spPr>
      </p:pic>
      <p:sp>
        <p:nvSpPr>
          <p:cNvPr id="318" name="Google Shape;318;p41"/>
          <p:cNvSpPr txBox="1"/>
          <p:nvPr/>
        </p:nvSpPr>
        <p:spPr>
          <a:xfrm>
            <a:off x="6586275" y="4268008"/>
            <a:ext cx="2227800" cy="64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chemeClr val="dk2"/>
                </a:solidFill>
                <a:latin typeface="Open Sans"/>
                <a:ea typeface="Open Sans"/>
                <a:cs typeface="Open Sans"/>
                <a:sym typeface="Open Sans"/>
              </a:rPr>
              <a:t>(See Appendix for CCEIS: Race-Risk Ratio)</a:t>
            </a:r>
            <a:endParaRPr sz="1500">
              <a:solidFill>
                <a:schemeClr val="dk2"/>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SBIT Infinite Loop</a:t>
            </a:r>
            <a:endParaRPr/>
          </a:p>
        </p:txBody>
      </p:sp>
      <p:pic>
        <p:nvPicPr>
          <p:cNvPr id="324" name="Google Shape;324;p42" title="Screenshot 2025-07-17 at 1.57.28 PM.png"/>
          <p:cNvPicPr preferRelativeResize="0"/>
          <p:nvPr/>
        </p:nvPicPr>
        <p:blipFill>
          <a:blip r:embed="rId3">
            <a:alphaModFix/>
          </a:blip>
          <a:stretch>
            <a:fillRect/>
          </a:stretch>
        </p:blipFill>
        <p:spPr>
          <a:xfrm>
            <a:off x="4495350" y="936550"/>
            <a:ext cx="2156850" cy="2838574"/>
          </a:xfrm>
          <a:prstGeom prst="rect">
            <a:avLst/>
          </a:prstGeom>
          <a:noFill/>
          <a:ln w="9525" cap="flat" cmpd="sng">
            <a:solidFill>
              <a:schemeClr val="dk2"/>
            </a:solidFill>
            <a:prstDash val="solid"/>
            <a:round/>
            <a:headEnd type="none" w="sm" len="sm"/>
            <a:tailEnd type="none" w="sm" len="sm"/>
          </a:ln>
        </p:spPr>
      </p:pic>
      <p:pic>
        <p:nvPicPr>
          <p:cNvPr id="325" name="Google Shape;325;p42" title="Screenshot 2025-07-17 at 2.03.30 PM.png"/>
          <p:cNvPicPr preferRelativeResize="0"/>
          <p:nvPr/>
        </p:nvPicPr>
        <p:blipFill>
          <a:blip r:embed="rId4">
            <a:alphaModFix/>
          </a:blip>
          <a:stretch>
            <a:fillRect/>
          </a:stretch>
        </p:blipFill>
        <p:spPr>
          <a:xfrm>
            <a:off x="6827850" y="897750"/>
            <a:ext cx="2156850" cy="2850574"/>
          </a:xfrm>
          <a:prstGeom prst="rect">
            <a:avLst/>
          </a:prstGeom>
          <a:noFill/>
          <a:ln w="9525" cap="flat" cmpd="sng">
            <a:solidFill>
              <a:schemeClr val="dk2"/>
            </a:solidFill>
            <a:prstDash val="solid"/>
            <a:round/>
            <a:headEnd type="none" w="sm" len="sm"/>
            <a:tailEnd type="none" w="sm" len="sm"/>
          </a:ln>
        </p:spPr>
      </p:pic>
      <p:sp>
        <p:nvSpPr>
          <p:cNvPr id="326" name="Google Shape;326;p42"/>
          <p:cNvSpPr txBox="1"/>
          <p:nvPr/>
        </p:nvSpPr>
        <p:spPr>
          <a:xfrm>
            <a:off x="5360400" y="309850"/>
            <a:ext cx="2773200" cy="38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u="sng">
                <a:solidFill>
                  <a:schemeClr val="hlink"/>
                </a:solidFill>
                <a:latin typeface="Open Sans"/>
                <a:ea typeface="Open Sans"/>
                <a:cs typeface="Open Sans"/>
                <a:sym typeface="Open Sans"/>
                <a:hlinkClick r:id="rId5"/>
              </a:rPr>
              <a:t>Source</a:t>
            </a:r>
            <a:r>
              <a:rPr lang="en" sz="1800">
                <a:solidFill>
                  <a:schemeClr val="dk2"/>
                </a:solidFill>
                <a:latin typeface="Open Sans"/>
                <a:ea typeface="Open Sans"/>
                <a:cs typeface="Open Sans"/>
                <a:sym typeface="Open Sans"/>
              </a:rPr>
              <a:t>: Fairfax Co PS</a:t>
            </a:r>
            <a:endParaRPr sz="1800">
              <a:solidFill>
                <a:schemeClr val="dk2"/>
              </a:solidFill>
              <a:latin typeface="Open Sans"/>
              <a:ea typeface="Open Sans"/>
              <a:cs typeface="Open Sans"/>
              <a:sym typeface="Open Sans"/>
            </a:endParaRPr>
          </a:p>
        </p:txBody>
      </p:sp>
      <p:sp>
        <p:nvSpPr>
          <p:cNvPr id="327" name="Google Shape;327;p42"/>
          <p:cNvSpPr txBox="1"/>
          <p:nvPr/>
        </p:nvSpPr>
        <p:spPr>
          <a:xfrm>
            <a:off x="424550" y="1134549"/>
            <a:ext cx="3219600" cy="252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dk2"/>
                </a:solidFill>
                <a:latin typeface="Open Sans"/>
                <a:ea typeface="Open Sans"/>
                <a:cs typeface="Open Sans"/>
                <a:sym typeface="Open Sans"/>
              </a:rPr>
              <a:t>What we heard:</a:t>
            </a:r>
            <a:endParaRPr sz="1800">
              <a:solidFill>
                <a:schemeClr val="dk2"/>
              </a:solidFill>
              <a:latin typeface="Open Sans"/>
              <a:ea typeface="Open Sans"/>
              <a:cs typeface="Open Sans"/>
              <a:sym typeface="Open Sans"/>
            </a:endParaRPr>
          </a:p>
          <a:p>
            <a:pPr marL="457200" lvl="0" indent="-342900" algn="l" rtl="0">
              <a:lnSpc>
                <a:spcPct val="115000"/>
              </a:lnSpc>
              <a:spcBef>
                <a:spcPts val="120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“Watch and wait”</a:t>
            </a:r>
            <a:endParaRPr sz="1800">
              <a:solidFill>
                <a:schemeClr val="dk2"/>
              </a:solidFill>
              <a:latin typeface="Open Sans"/>
              <a:ea typeface="Open Sans"/>
              <a:cs typeface="Open Sans"/>
              <a:sym typeface="Open Sans"/>
            </a:endParaRPr>
          </a:p>
          <a:p>
            <a:pPr marL="457200" lvl="0" indent="-342900" algn="l" rtl="0">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Families are hiring $$$ private tutors (or not).</a:t>
            </a:r>
            <a:endParaRPr sz="1800">
              <a:solidFill>
                <a:schemeClr val="dk2"/>
              </a:solidFill>
              <a:latin typeface="Open Sans"/>
              <a:ea typeface="Open Sans"/>
              <a:cs typeface="Open Sans"/>
              <a:sym typeface="Open Sans"/>
            </a:endParaRPr>
          </a:p>
          <a:p>
            <a:pPr marL="457200" lvl="0" indent="-342900" algn="l" rtl="0">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No response.</a:t>
            </a:r>
            <a:endParaRPr sz="1800">
              <a:solidFill>
                <a:schemeClr val="dk2"/>
              </a:solidFill>
              <a:latin typeface="Open Sans"/>
              <a:ea typeface="Open Sans"/>
              <a:cs typeface="Open Sans"/>
              <a:sym typeface="Open Sans"/>
            </a:endParaRPr>
          </a:p>
          <a:p>
            <a:pPr marL="457200" lvl="0" indent="-342900" algn="l" rtl="0">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Response not in writing.</a:t>
            </a:r>
            <a:endParaRPr sz="1800">
              <a:solidFill>
                <a:schemeClr val="dk2"/>
              </a:solidFill>
              <a:latin typeface="Open Sans"/>
              <a:ea typeface="Open Sans"/>
              <a:cs typeface="Open Sans"/>
              <a:sym typeface="Open Sans"/>
            </a:endParaRPr>
          </a:p>
          <a:p>
            <a:pPr marL="457200" lvl="0" indent="-342900" algn="l" rtl="0">
              <a:lnSpc>
                <a:spcPct val="115000"/>
              </a:lnSpc>
              <a:spcBef>
                <a:spcPts val="0"/>
              </a:spcBef>
              <a:spcAft>
                <a:spcPts val="0"/>
              </a:spcAft>
              <a:buClr>
                <a:schemeClr val="dk2"/>
              </a:buClr>
              <a:buSzPts val="1800"/>
              <a:buFont typeface="Open Sans"/>
              <a:buChar char="●"/>
            </a:pPr>
            <a:r>
              <a:rPr lang="en" sz="1800">
                <a:solidFill>
                  <a:schemeClr val="dk2"/>
                </a:solidFill>
                <a:latin typeface="Open Sans"/>
                <a:ea typeface="Open Sans"/>
                <a:cs typeface="Open Sans"/>
                <a:sym typeface="Open Sans"/>
              </a:rPr>
              <a:t>Language barriers.</a:t>
            </a:r>
            <a:endParaRPr sz="1800">
              <a:solidFill>
                <a:schemeClr val="dk2"/>
              </a:solidFill>
              <a:latin typeface="Open Sans"/>
              <a:ea typeface="Open Sans"/>
              <a:cs typeface="Open Sans"/>
              <a:sym typeface="Open Sans"/>
            </a:endParaRPr>
          </a:p>
        </p:txBody>
      </p:sp>
      <p:sp>
        <p:nvSpPr>
          <p:cNvPr id="328" name="Google Shape;328;p42"/>
          <p:cNvSpPr txBox="1"/>
          <p:nvPr/>
        </p:nvSpPr>
        <p:spPr>
          <a:xfrm>
            <a:off x="424550" y="4014516"/>
            <a:ext cx="8107200" cy="9147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chemeClr val="dk2"/>
                </a:solidFill>
              </a:rPr>
              <a:t>“I believe ACPS relies on those of us who can afford to pay for occupational therapy, reading tutoring, speech, etc. out of pocket to fill in the gaps because the need is overwhelming…”</a:t>
            </a:r>
            <a:endParaRPr sz="1600" i="1">
              <a:solidFill>
                <a:schemeClr val="dk2"/>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3"/>
          <p:cNvSpPr txBox="1">
            <a:spLocks noGrp="1"/>
          </p:cNvSpPr>
          <p:nvPr>
            <p:ph type="title"/>
          </p:nvPr>
        </p:nvSpPr>
        <p:spPr>
          <a:xfrm>
            <a:off x="311700" y="814800"/>
            <a:ext cx="8571300" cy="1548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System Issue #3</a:t>
            </a:r>
            <a:endParaRPr/>
          </a:p>
          <a:p>
            <a:pPr marL="0" lvl="0" indent="0" algn="ctr" rtl="0">
              <a:spcBef>
                <a:spcPts val="0"/>
              </a:spcBef>
              <a:spcAft>
                <a:spcPts val="0"/>
              </a:spcAft>
              <a:buNone/>
            </a:pPr>
            <a:r>
              <a:rPr lang="en"/>
              <a:t>Denials</a:t>
            </a:r>
            <a:endParaRPr/>
          </a:p>
        </p:txBody>
      </p:sp>
      <p:pic>
        <p:nvPicPr>
          <p:cNvPr id="334" name="Google Shape;334;p43" descr="Couple Unhappy Stock Illustrations – 5,456 Couple Unhappy Stock  Illustrations, Vectors &amp; Clipart - Dreamstime"/>
          <p:cNvPicPr preferRelativeResize="0"/>
          <p:nvPr/>
        </p:nvPicPr>
        <p:blipFill rotWithShape="1">
          <a:blip r:embed="rId3">
            <a:alphaModFix/>
          </a:blip>
          <a:srcRect/>
          <a:stretch/>
        </p:blipFill>
        <p:spPr>
          <a:xfrm>
            <a:off x="1044390" y="744397"/>
            <a:ext cx="1556456" cy="1619300"/>
          </a:xfrm>
          <a:prstGeom prst="rect">
            <a:avLst/>
          </a:prstGeom>
          <a:solidFill>
            <a:srgbClr val="E6D6E1"/>
          </a:solidFill>
          <a:ln>
            <a:noFill/>
          </a:ln>
        </p:spPr>
      </p:pic>
      <p:sp>
        <p:nvSpPr>
          <p:cNvPr id="335" name="Google Shape;335;p43"/>
          <p:cNvSpPr txBox="1"/>
          <p:nvPr/>
        </p:nvSpPr>
        <p:spPr>
          <a:xfrm>
            <a:off x="713975" y="2928750"/>
            <a:ext cx="7125000" cy="189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a:solidFill>
                  <a:schemeClr val="dk2"/>
                </a:solidFill>
                <a:latin typeface="Open Sans"/>
                <a:ea typeface="Open Sans"/>
                <a:cs typeface="Open Sans"/>
                <a:sym typeface="Open Sans"/>
              </a:rPr>
              <a:t>Child Find:</a:t>
            </a:r>
            <a:endParaRPr sz="1800" b="1">
              <a:solidFill>
                <a:schemeClr val="dk2"/>
              </a:solidFill>
              <a:latin typeface="Open Sans"/>
              <a:ea typeface="Open Sans"/>
              <a:cs typeface="Open Sans"/>
              <a:sym typeface="Open Sans"/>
            </a:endParaRPr>
          </a:p>
          <a:p>
            <a:pPr marL="0" lvl="0" indent="0" algn="l" rtl="0">
              <a:lnSpc>
                <a:spcPct val="115000"/>
              </a:lnSpc>
              <a:spcBef>
                <a:spcPts val="1200"/>
              </a:spcBef>
              <a:spcAft>
                <a:spcPts val="1200"/>
              </a:spcAft>
              <a:buNone/>
            </a:pPr>
            <a:r>
              <a:rPr lang="en" sz="1800">
                <a:solidFill>
                  <a:schemeClr val="dk2"/>
                </a:solidFill>
                <a:latin typeface="Open Sans"/>
                <a:ea typeface="Open Sans"/>
                <a:cs typeface="Open Sans"/>
                <a:sym typeface="Open Sans"/>
              </a:rPr>
              <a:t>Requires each school division to conduct an evaluation given “reason to suspect or believe” that a child has a disability. One “red flag” alone is typically sufficient to trigger the Child Find duty, but having multiple should trigger an evaluation.</a:t>
            </a:r>
            <a:endParaRPr sz="1800">
              <a:solidFill>
                <a:schemeClr val="dk2"/>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4"/>
          <p:cNvSpPr txBox="1">
            <a:spLocks noGrp="1"/>
          </p:cNvSpPr>
          <p:nvPr>
            <p:ph type="title"/>
          </p:nvPr>
        </p:nvSpPr>
        <p:spPr>
          <a:xfrm>
            <a:off x="311700" y="814800"/>
            <a:ext cx="8571300" cy="1548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System Issue #3</a:t>
            </a:r>
            <a:endParaRPr/>
          </a:p>
          <a:p>
            <a:pPr marL="0" lvl="0" indent="0" algn="ctr" rtl="0">
              <a:spcBef>
                <a:spcPts val="0"/>
              </a:spcBef>
              <a:spcAft>
                <a:spcPts val="0"/>
              </a:spcAft>
              <a:buNone/>
            </a:pPr>
            <a:r>
              <a:rPr lang="en"/>
              <a:t>Denials</a:t>
            </a:r>
            <a:endParaRPr/>
          </a:p>
        </p:txBody>
      </p:sp>
      <p:pic>
        <p:nvPicPr>
          <p:cNvPr id="341" name="Google Shape;341;p44" descr="Couple Unhappy Stock Illustrations – 5,456 Couple Unhappy Stock  Illustrations, Vectors &amp; Clipart - Dreamstime"/>
          <p:cNvPicPr preferRelativeResize="0"/>
          <p:nvPr/>
        </p:nvPicPr>
        <p:blipFill rotWithShape="1">
          <a:blip r:embed="rId3">
            <a:alphaModFix/>
          </a:blip>
          <a:srcRect/>
          <a:stretch/>
        </p:blipFill>
        <p:spPr>
          <a:xfrm>
            <a:off x="1044390" y="744397"/>
            <a:ext cx="1556456" cy="1619300"/>
          </a:xfrm>
          <a:prstGeom prst="rect">
            <a:avLst/>
          </a:prstGeom>
          <a:solidFill>
            <a:srgbClr val="E6D6E1"/>
          </a:solidFill>
          <a:ln>
            <a:noFill/>
          </a:ln>
        </p:spPr>
      </p:pic>
      <p:sp>
        <p:nvSpPr>
          <p:cNvPr id="342" name="Google Shape;342;p44"/>
          <p:cNvSpPr txBox="1"/>
          <p:nvPr/>
        </p:nvSpPr>
        <p:spPr>
          <a:xfrm>
            <a:off x="713975" y="2928750"/>
            <a:ext cx="7125000" cy="1911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a:solidFill>
                  <a:schemeClr val="dk2"/>
                </a:solidFill>
                <a:latin typeface="Open Sans"/>
                <a:ea typeface="Open Sans"/>
                <a:cs typeface="Open Sans"/>
                <a:sym typeface="Open Sans"/>
              </a:rPr>
              <a:t>Research Outcomes:</a:t>
            </a:r>
            <a:endParaRPr sz="1800" b="1">
              <a:solidFill>
                <a:schemeClr val="dk2"/>
              </a:solidFill>
              <a:latin typeface="Open Sans"/>
              <a:ea typeface="Open Sans"/>
              <a:cs typeface="Open Sans"/>
              <a:sym typeface="Open Sans"/>
            </a:endParaRPr>
          </a:p>
          <a:p>
            <a:pPr marL="0" lvl="0" indent="0" algn="l" rtl="0">
              <a:lnSpc>
                <a:spcPct val="115000"/>
              </a:lnSpc>
              <a:spcBef>
                <a:spcPts val="1200"/>
              </a:spcBef>
              <a:spcAft>
                <a:spcPts val="0"/>
              </a:spcAft>
              <a:buNone/>
            </a:pPr>
            <a:r>
              <a:rPr lang="en" sz="1800" i="1">
                <a:solidFill>
                  <a:schemeClr val="dk2"/>
                </a:solidFill>
                <a:latin typeface="Open Sans"/>
                <a:ea typeface="Open Sans"/>
                <a:cs typeface="Open Sans"/>
                <a:sym typeface="Open Sans"/>
              </a:rPr>
              <a:t>“Those [SWD] denied services, the research [in Texas] found, were about 50 percent less likely to graduate from high school.”</a:t>
            </a:r>
            <a:endParaRPr sz="1800" i="1">
              <a:solidFill>
                <a:schemeClr val="dk2"/>
              </a:solidFill>
              <a:latin typeface="Open Sans"/>
              <a:ea typeface="Open Sans"/>
              <a:cs typeface="Open Sans"/>
              <a:sym typeface="Open Sans"/>
            </a:endParaRPr>
          </a:p>
          <a:p>
            <a:pPr marL="0" lvl="0" indent="0" algn="l" rtl="0">
              <a:lnSpc>
                <a:spcPct val="115000"/>
              </a:lnSpc>
              <a:spcBef>
                <a:spcPts val="1200"/>
              </a:spcBef>
              <a:spcAft>
                <a:spcPts val="1200"/>
              </a:spcAft>
              <a:buNone/>
            </a:pPr>
            <a:r>
              <a:rPr lang="en" u="sng">
                <a:solidFill>
                  <a:schemeClr val="accent5"/>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Source</a:t>
            </a:r>
            <a:r>
              <a:rPr lang="en">
                <a:solidFill>
                  <a:schemeClr val="dk2"/>
                </a:solidFill>
                <a:latin typeface="Open Sans"/>
                <a:ea typeface="Open Sans"/>
                <a:cs typeface="Open Sans"/>
                <a:sym typeface="Open Sans"/>
              </a:rPr>
              <a:t>: Education Week, “Impact of Missed Special Ed. Evaluations Could Echo for Years”, June 25, 2024</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348" name="Google Shape;348;p4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SzPts val="1800"/>
              <a:buChar char="●"/>
            </a:pPr>
            <a:r>
              <a:rPr lang="en"/>
              <a:t>External Evaluations – must be considered by IEP team</a:t>
            </a:r>
            <a:endParaRPr/>
          </a:p>
        </p:txBody>
      </p:sp>
      <p:pic>
        <p:nvPicPr>
          <p:cNvPr id="349" name="Google Shape;349;p45" title="Screenshot 2025-07-18 at 4.35.06 PM.png"/>
          <p:cNvPicPr preferRelativeResize="0"/>
          <p:nvPr/>
        </p:nvPicPr>
        <p:blipFill>
          <a:blip r:embed="rId3">
            <a:alphaModFix/>
          </a:blip>
          <a:stretch>
            <a:fillRect/>
          </a:stretch>
        </p:blipFill>
        <p:spPr>
          <a:xfrm>
            <a:off x="511175" y="2223177"/>
            <a:ext cx="6683701" cy="1084200"/>
          </a:xfrm>
          <a:prstGeom prst="rect">
            <a:avLst/>
          </a:prstGeom>
          <a:noFill/>
          <a:ln w="9525" cap="flat" cmpd="sng">
            <a:solidFill>
              <a:schemeClr val="dk2"/>
            </a:solidFill>
            <a:prstDash val="solid"/>
            <a:round/>
            <a:headEnd type="none" w="sm" len="sm"/>
            <a:tailEnd type="none" w="sm" len="sm"/>
          </a:ln>
        </p:spPr>
      </p:pic>
      <p:sp>
        <p:nvSpPr>
          <p:cNvPr id="350" name="Google Shape;350;p45"/>
          <p:cNvSpPr txBox="1"/>
          <p:nvPr/>
        </p:nvSpPr>
        <p:spPr>
          <a:xfrm>
            <a:off x="7471075" y="3086125"/>
            <a:ext cx="1263300" cy="57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From UVA Team Final Presentation</a:t>
            </a:r>
            <a:endParaRPr>
              <a:solidFill>
                <a:schemeClr val="dk2"/>
              </a:solidFill>
              <a:latin typeface="Open Sans"/>
              <a:ea typeface="Open Sans"/>
              <a:cs typeface="Open Sans"/>
              <a:sym typeface="Open Sans"/>
            </a:endParaRPr>
          </a:p>
        </p:txBody>
      </p:sp>
      <p:pic>
        <p:nvPicPr>
          <p:cNvPr id="351" name="Google Shape;351;p45" title="Screenshot 2025-07-18 at 4.38.16 PM.png"/>
          <p:cNvPicPr preferRelativeResize="0"/>
          <p:nvPr/>
        </p:nvPicPr>
        <p:blipFill>
          <a:blip r:embed="rId4">
            <a:alphaModFix/>
          </a:blip>
          <a:stretch>
            <a:fillRect/>
          </a:stretch>
        </p:blipFill>
        <p:spPr>
          <a:xfrm>
            <a:off x="2065450" y="3443725"/>
            <a:ext cx="3574800" cy="1440900"/>
          </a:xfrm>
          <a:prstGeom prst="rect">
            <a:avLst/>
          </a:prstGeom>
          <a:noFill/>
          <a:ln w="952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357" name="Google Shape;357;p4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SzPts val="1800"/>
              <a:buChar char="●"/>
            </a:pPr>
            <a:r>
              <a:rPr lang="en"/>
              <a:t>External Evaluations – must be considered by IEP team</a:t>
            </a:r>
            <a:endParaRPr/>
          </a:p>
        </p:txBody>
      </p:sp>
      <p:sp>
        <p:nvSpPr>
          <p:cNvPr id="358" name="Google Shape;358;p46"/>
          <p:cNvSpPr txBox="1"/>
          <p:nvPr/>
        </p:nvSpPr>
        <p:spPr>
          <a:xfrm>
            <a:off x="831475" y="2329225"/>
            <a:ext cx="5912700" cy="1176900"/>
          </a:xfrm>
          <a:prstGeom prst="rect">
            <a:avLst/>
          </a:prstGeom>
          <a:noFill/>
          <a:ln w="19050" cap="flat" cmpd="sng">
            <a:solidFill>
              <a:schemeClr val="accent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What we heard from families:</a:t>
            </a:r>
            <a:endParaRPr sz="18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Paying $$$ for private evaluations, sometimes believing this is the only option..</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External eval’s called “provisional” &amp; refused.</a:t>
            </a:r>
            <a:endParaRPr sz="1600">
              <a:solidFill>
                <a:schemeClr val="dk2"/>
              </a:solidFill>
              <a:latin typeface="Open Sans"/>
              <a:ea typeface="Open Sans"/>
              <a:cs typeface="Open Sans"/>
              <a:sym typeface="Open Sans"/>
            </a:endParaRPr>
          </a:p>
        </p:txBody>
      </p:sp>
      <p:sp>
        <p:nvSpPr>
          <p:cNvPr id="359" name="Google Shape;359;p46"/>
          <p:cNvSpPr txBox="1"/>
          <p:nvPr/>
        </p:nvSpPr>
        <p:spPr>
          <a:xfrm>
            <a:off x="424550" y="4014516"/>
            <a:ext cx="8107200" cy="9147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"If a child is </a:t>
            </a:r>
            <a:r>
              <a:rPr lang="en" sz="1600" b="1" i="1">
                <a:solidFill>
                  <a:schemeClr val="dk2"/>
                </a:solidFill>
                <a:latin typeface="Open Sans"/>
                <a:ea typeface="Open Sans"/>
                <a:cs typeface="Open Sans"/>
                <a:sym typeface="Open Sans"/>
              </a:rPr>
              <a:t>struggling</a:t>
            </a:r>
            <a:r>
              <a:rPr lang="en" sz="1600" i="1">
                <a:solidFill>
                  <a:schemeClr val="dk2"/>
                </a:solidFill>
                <a:latin typeface="Open Sans"/>
                <a:ea typeface="Open Sans"/>
                <a:cs typeface="Open Sans"/>
                <a:sym typeface="Open Sans"/>
              </a:rPr>
              <a:t> in school and has a </a:t>
            </a:r>
            <a:r>
              <a:rPr lang="en" sz="1600" b="1" i="1">
                <a:solidFill>
                  <a:schemeClr val="dk2"/>
                </a:solidFill>
                <a:latin typeface="Open Sans"/>
                <a:ea typeface="Open Sans"/>
                <a:cs typeface="Open Sans"/>
                <a:sym typeface="Open Sans"/>
              </a:rPr>
              <a:t>diagnosis</a:t>
            </a:r>
            <a:r>
              <a:rPr lang="en" sz="1600" i="1">
                <a:solidFill>
                  <a:schemeClr val="dk2"/>
                </a:solidFill>
                <a:latin typeface="Open Sans"/>
                <a:ea typeface="Open Sans"/>
                <a:cs typeface="Open Sans"/>
                <a:sym typeface="Open Sans"/>
              </a:rPr>
              <a:t>, they should at the minimum be tested by the school for that disability."</a:t>
            </a:r>
            <a:endParaRPr sz="1600" i="1">
              <a:solidFill>
                <a:schemeClr val="dk2"/>
              </a:solidFill>
              <a:latin typeface="Open Sans"/>
              <a:ea typeface="Open Sans"/>
              <a:cs typeface="Open Sans"/>
              <a:sym typeface="Open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365" name="Google Shape;365;p4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Clr>
                <a:srgbClr val="B7B7B7"/>
              </a:buClr>
              <a:buSzPts val="1800"/>
              <a:buChar char="●"/>
            </a:pPr>
            <a:r>
              <a:rPr lang="en">
                <a:solidFill>
                  <a:srgbClr val="B7B7B7"/>
                </a:solidFill>
              </a:rPr>
              <a:t>External Evaluations – must be considered by IEP team</a:t>
            </a:r>
            <a:endParaRPr>
              <a:solidFill>
                <a:srgbClr val="B7B7B7"/>
              </a:solidFill>
            </a:endParaRPr>
          </a:p>
          <a:p>
            <a:pPr marL="457200" lvl="0" indent="-342900" algn="l" rtl="0">
              <a:spcBef>
                <a:spcPts val="0"/>
              </a:spcBef>
              <a:spcAft>
                <a:spcPts val="0"/>
              </a:spcAft>
              <a:buSzPts val="1800"/>
              <a:buChar char="●"/>
            </a:pPr>
            <a:r>
              <a:rPr lang="en"/>
              <a:t>Parental Observations – must be considered by IEP team</a:t>
            </a:r>
            <a:endParaRPr/>
          </a:p>
          <a:p>
            <a:pPr marL="0" lvl="0" indent="0" algn="l" rtl="0">
              <a:spcBef>
                <a:spcPts val="1200"/>
              </a:spcBef>
              <a:spcAft>
                <a:spcPts val="1200"/>
              </a:spcAft>
              <a:buNone/>
            </a:pPr>
            <a:endParaRPr/>
          </a:p>
        </p:txBody>
      </p:sp>
      <p:pic>
        <p:nvPicPr>
          <p:cNvPr id="366" name="Google Shape;366;p47" title="Screenshot 2025-07-18 at 4.37.16 PM.png"/>
          <p:cNvPicPr preferRelativeResize="0"/>
          <p:nvPr/>
        </p:nvPicPr>
        <p:blipFill>
          <a:blip r:embed="rId3">
            <a:alphaModFix/>
          </a:blip>
          <a:stretch>
            <a:fillRect/>
          </a:stretch>
        </p:blipFill>
        <p:spPr>
          <a:xfrm>
            <a:off x="387900" y="2717249"/>
            <a:ext cx="7151274" cy="15831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372" name="Google Shape;372;p4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Clr>
                <a:srgbClr val="B7B7B7"/>
              </a:buClr>
              <a:buSzPts val="1800"/>
              <a:buChar char="●"/>
            </a:pPr>
            <a:r>
              <a:rPr lang="en">
                <a:solidFill>
                  <a:srgbClr val="B7B7B7"/>
                </a:solidFill>
              </a:rPr>
              <a:t>External Evaluations – must be considered by IEP team</a:t>
            </a:r>
            <a:endParaRPr>
              <a:solidFill>
                <a:srgbClr val="B7B7B7"/>
              </a:solidFill>
            </a:endParaRPr>
          </a:p>
          <a:p>
            <a:pPr marL="457200" lvl="0" indent="-342900" algn="l" rtl="0">
              <a:spcBef>
                <a:spcPts val="0"/>
              </a:spcBef>
              <a:spcAft>
                <a:spcPts val="0"/>
              </a:spcAft>
              <a:buSzPts val="1800"/>
              <a:buChar char="●"/>
            </a:pPr>
            <a:r>
              <a:rPr lang="en"/>
              <a:t>Parental Observations – must be considered by IEP team</a:t>
            </a:r>
            <a:endParaRPr/>
          </a:p>
          <a:p>
            <a:pPr marL="0" lvl="0" indent="0" algn="l" rtl="0">
              <a:spcBef>
                <a:spcPts val="1200"/>
              </a:spcBef>
              <a:spcAft>
                <a:spcPts val="1200"/>
              </a:spcAft>
              <a:buNone/>
            </a:pPr>
            <a:endParaRPr/>
          </a:p>
        </p:txBody>
      </p:sp>
      <p:sp>
        <p:nvSpPr>
          <p:cNvPr id="373" name="Google Shape;373;p48"/>
          <p:cNvSpPr txBox="1"/>
          <p:nvPr/>
        </p:nvSpPr>
        <p:spPr>
          <a:xfrm>
            <a:off x="1206675" y="2622175"/>
            <a:ext cx="5912700" cy="1208100"/>
          </a:xfrm>
          <a:prstGeom prst="rect">
            <a:avLst/>
          </a:prstGeom>
          <a:noFill/>
          <a:ln w="19050" cap="flat" cmpd="sng">
            <a:solidFill>
              <a:schemeClr val="accent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What we heard from families:</a:t>
            </a:r>
            <a:endParaRPr sz="18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ACPS admin do not listen to parental input.</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Not included on reports.</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Words used – fight, downplay, dismissive.</a:t>
            </a:r>
            <a:endParaRPr sz="1600">
              <a:solidFill>
                <a:schemeClr val="dk2"/>
              </a:solidFill>
              <a:latin typeface="Open Sans"/>
              <a:ea typeface="Open Sans"/>
              <a:cs typeface="Open Sans"/>
              <a:sym typeface="Open Sans"/>
            </a:endParaRPr>
          </a:p>
        </p:txBody>
      </p:sp>
      <p:sp>
        <p:nvSpPr>
          <p:cNvPr id="374" name="Google Shape;374;p48"/>
          <p:cNvSpPr txBox="1"/>
          <p:nvPr/>
        </p:nvSpPr>
        <p:spPr>
          <a:xfrm>
            <a:off x="424550" y="4014516"/>
            <a:ext cx="8107200" cy="9147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"My daughter’s note taking in 4th grade is illegible to both her and everyone else. When I showed this to admin and the sped team I was told that our society is moving away from the written word, and that she can just use voice to text and writing isn’t important."</a:t>
            </a:r>
            <a:endParaRPr sz="1600" i="1">
              <a:solidFill>
                <a:schemeClr val="dk2"/>
              </a:solidFill>
              <a:latin typeface="Open Sans"/>
              <a:ea typeface="Open Sans"/>
              <a:cs typeface="Open Sans"/>
              <a:sym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4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380" name="Google Shape;380;p4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Clr>
                <a:srgbClr val="CCCCCC"/>
              </a:buClr>
              <a:buSzPts val="1800"/>
              <a:buChar char="●"/>
            </a:pPr>
            <a:r>
              <a:rPr lang="en">
                <a:solidFill>
                  <a:srgbClr val="CCCCCC"/>
                </a:solidFill>
              </a:rPr>
              <a:t>External Evaluations – must be considered by IEP team</a:t>
            </a:r>
            <a:endParaRPr>
              <a:solidFill>
                <a:srgbClr val="CCCCCC"/>
              </a:solidFill>
            </a:endParaRPr>
          </a:p>
          <a:p>
            <a:pPr marL="457200" lvl="0" indent="-342900" algn="l" rtl="0">
              <a:spcBef>
                <a:spcPts val="0"/>
              </a:spcBef>
              <a:spcAft>
                <a:spcPts val="0"/>
              </a:spcAft>
              <a:buClr>
                <a:srgbClr val="CCCCCC"/>
              </a:buClr>
              <a:buSzPts val="1800"/>
              <a:buChar char="●"/>
            </a:pPr>
            <a:r>
              <a:rPr lang="en">
                <a:solidFill>
                  <a:srgbClr val="CCCCCC"/>
                </a:solidFill>
              </a:rPr>
              <a:t>Parental Observations – must be considered by IEP team</a:t>
            </a:r>
            <a:endParaRPr>
              <a:solidFill>
                <a:srgbClr val="CCCCCC"/>
              </a:solidFill>
            </a:endParaRPr>
          </a:p>
          <a:p>
            <a:pPr marL="457200" lvl="0" indent="-342900" algn="l" rtl="0">
              <a:spcBef>
                <a:spcPts val="0"/>
              </a:spcBef>
              <a:spcAft>
                <a:spcPts val="0"/>
              </a:spcAft>
              <a:buSzPts val="1800"/>
              <a:buChar char="●"/>
            </a:pPr>
            <a:r>
              <a:rPr lang="en"/>
              <a:t>Reliance on “ability-achievement discrepancy” as sole indicator</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381" name="Google Shape;381;p49"/>
          <p:cNvPicPr preferRelativeResize="0"/>
          <p:nvPr/>
        </p:nvPicPr>
        <p:blipFill>
          <a:blip r:embed="rId3">
            <a:alphaModFix/>
          </a:blip>
          <a:stretch>
            <a:fillRect/>
          </a:stretch>
        </p:blipFill>
        <p:spPr>
          <a:xfrm>
            <a:off x="2860563" y="3075150"/>
            <a:ext cx="2981325" cy="1409700"/>
          </a:xfrm>
          <a:prstGeom prst="rect">
            <a:avLst/>
          </a:prstGeom>
          <a:noFill/>
          <a:ln>
            <a:noFill/>
          </a:ln>
        </p:spPr>
      </p:pic>
      <p:sp>
        <p:nvSpPr>
          <p:cNvPr id="382" name="Google Shape;382;p49"/>
          <p:cNvSpPr txBox="1"/>
          <p:nvPr/>
        </p:nvSpPr>
        <p:spPr>
          <a:xfrm>
            <a:off x="3108000" y="4523500"/>
            <a:ext cx="2443500" cy="25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2"/>
                </a:solidFill>
                <a:latin typeface="Open Sans"/>
                <a:ea typeface="Open Sans"/>
                <a:cs typeface="Open Sans"/>
                <a:sym typeface="Open Sans"/>
              </a:rPr>
              <a:t>Outdated Approach</a:t>
            </a:r>
            <a:endParaRPr sz="1800">
              <a:solidFill>
                <a:schemeClr val="dk2"/>
              </a:solidFill>
              <a:latin typeface="Open Sans"/>
              <a:ea typeface="Open Sans"/>
              <a:cs typeface="Open Sans"/>
              <a:sym typeface="Open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388" name="Google Shape;388;p5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Clr>
                <a:srgbClr val="CCCCCC"/>
              </a:buClr>
              <a:buSzPts val="1800"/>
              <a:buChar char="●"/>
            </a:pPr>
            <a:r>
              <a:rPr lang="en">
                <a:solidFill>
                  <a:srgbClr val="CCCCCC"/>
                </a:solidFill>
              </a:rPr>
              <a:t>External Evaluations – must be considered by IEP team</a:t>
            </a:r>
            <a:endParaRPr>
              <a:solidFill>
                <a:srgbClr val="CCCCCC"/>
              </a:solidFill>
            </a:endParaRPr>
          </a:p>
          <a:p>
            <a:pPr marL="457200" lvl="0" indent="-342900" algn="l" rtl="0">
              <a:spcBef>
                <a:spcPts val="0"/>
              </a:spcBef>
              <a:spcAft>
                <a:spcPts val="0"/>
              </a:spcAft>
              <a:buClr>
                <a:srgbClr val="CCCCCC"/>
              </a:buClr>
              <a:buSzPts val="1800"/>
              <a:buChar char="●"/>
            </a:pPr>
            <a:r>
              <a:rPr lang="en">
                <a:solidFill>
                  <a:srgbClr val="CCCCCC"/>
                </a:solidFill>
              </a:rPr>
              <a:t>Parental Observations – must be considered by IEP team</a:t>
            </a:r>
            <a:endParaRPr>
              <a:solidFill>
                <a:srgbClr val="CCCCCC"/>
              </a:solidFill>
            </a:endParaRPr>
          </a:p>
          <a:p>
            <a:pPr marL="457200" lvl="0" indent="-342900" algn="l" rtl="0">
              <a:spcBef>
                <a:spcPts val="0"/>
              </a:spcBef>
              <a:spcAft>
                <a:spcPts val="0"/>
              </a:spcAft>
              <a:buSzPts val="1800"/>
              <a:buChar char="●"/>
            </a:pPr>
            <a:r>
              <a:rPr lang="en"/>
              <a:t>Reliance on “ability-achievement discrepancy” as sole indicator</a:t>
            </a:r>
            <a:endParaRPr/>
          </a:p>
          <a:p>
            <a:pPr marL="0" lvl="0" indent="0" algn="l" rtl="0">
              <a:spcBef>
                <a:spcPts val="1200"/>
              </a:spcBef>
              <a:spcAft>
                <a:spcPts val="1200"/>
              </a:spcAft>
              <a:buNone/>
            </a:pPr>
            <a:endParaRPr/>
          </a:p>
        </p:txBody>
      </p:sp>
      <p:sp>
        <p:nvSpPr>
          <p:cNvPr id="389" name="Google Shape;389;p50"/>
          <p:cNvSpPr txBox="1"/>
          <p:nvPr/>
        </p:nvSpPr>
        <p:spPr>
          <a:xfrm>
            <a:off x="1282875" y="2844869"/>
            <a:ext cx="5912700" cy="907200"/>
          </a:xfrm>
          <a:prstGeom prst="rect">
            <a:avLst/>
          </a:prstGeom>
          <a:noFill/>
          <a:ln w="19050" cap="flat" cmpd="sng">
            <a:solidFill>
              <a:schemeClr val="accent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What we heard from families:</a:t>
            </a:r>
            <a:endParaRPr sz="18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Must be at least two grade levels behind.</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Not “far enough behind” to qualify</a:t>
            </a:r>
            <a:endParaRPr sz="1600">
              <a:solidFill>
                <a:schemeClr val="dk2"/>
              </a:solidFill>
              <a:latin typeface="Open Sans"/>
              <a:ea typeface="Open Sans"/>
              <a:cs typeface="Open Sans"/>
              <a:sym typeface="Open Sans"/>
            </a:endParaRPr>
          </a:p>
        </p:txBody>
      </p:sp>
      <p:sp>
        <p:nvSpPr>
          <p:cNvPr id="390" name="Google Shape;390;p50"/>
          <p:cNvSpPr txBox="1"/>
          <p:nvPr/>
        </p:nvSpPr>
        <p:spPr>
          <a:xfrm>
            <a:off x="375212" y="4014525"/>
            <a:ext cx="8313000" cy="9147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“Last year my child was 5th grade and still struggles with reading, spelling and writing. Had homework issues and showed many clues of disabilities. Was told he wouldn’t qualify for help because he was not </a:t>
            </a:r>
            <a:r>
              <a:rPr lang="en" sz="1600" b="1" i="1">
                <a:solidFill>
                  <a:schemeClr val="dk2"/>
                </a:solidFill>
                <a:latin typeface="Open Sans"/>
                <a:ea typeface="Open Sans"/>
                <a:cs typeface="Open Sans"/>
                <a:sym typeface="Open Sans"/>
              </a:rPr>
              <a:t>more [than] two grade levels behind </a:t>
            </a:r>
            <a:r>
              <a:rPr lang="en" sz="1600" i="1">
                <a:solidFill>
                  <a:schemeClr val="dk2"/>
                </a:solidFill>
                <a:latin typeface="Open Sans"/>
                <a:ea typeface="Open Sans"/>
                <a:cs typeface="Open Sans"/>
                <a:sym typeface="Open Sans"/>
              </a:rPr>
              <a:t>academically.”</a:t>
            </a:r>
            <a:endParaRPr sz="1600" i="1">
              <a:solidFill>
                <a:schemeClr val="dk2"/>
              </a:solidFill>
              <a:latin typeface="Open Sans"/>
              <a:ea typeface="Open Sans"/>
              <a:cs typeface="Open Sans"/>
              <a:sym typeface="Open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5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396" name="Google Shape;396;p51"/>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Clr>
                <a:srgbClr val="CCCCCC"/>
              </a:buClr>
              <a:buSzPts val="1800"/>
              <a:buChar char="●"/>
            </a:pPr>
            <a:r>
              <a:rPr lang="en">
                <a:solidFill>
                  <a:srgbClr val="CCCCCC"/>
                </a:solidFill>
              </a:rPr>
              <a:t>External Evaluations – must be considered by IEP team</a:t>
            </a:r>
            <a:endParaRPr>
              <a:solidFill>
                <a:srgbClr val="CCCCCC"/>
              </a:solidFill>
            </a:endParaRPr>
          </a:p>
          <a:p>
            <a:pPr marL="457200" lvl="0" indent="-342900" algn="l" rtl="0">
              <a:spcBef>
                <a:spcPts val="0"/>
              </a:spcBef>
              <a:spcAft>
                <a:spcPts val="0"/>
              </a:spcAft>
              <a:buClr>
                <a:srgbClr val="CCCCCC"/>
              </a:buClr>
              <a:buSzPts val="1800"/>
              <a:buChar char="●"/>
            </a:pPr>
            <a:r>
              <a:rPr lang="en">
                <a:solidFill>
                  <a:srgbClr val="CCCCCC"/>
                </a:solidFill>
              </a:rPr>
              <a:t>Parental Observations – must be considered by IEP team</a:t>
            </a:r>
            <a:endParaRPr>
              <a:solidFill>
                <a:srgbClr val="CCCCCC"/>
              </a:solidFill>
            </a:endParaRPr>
          </a:p>
          <a:p>
            <a:pPr marL="457200" lvl="0" indent="-342900" algn="l" rtl="0">
              <a:spcBef>
                <a:spcPts val="0"/>
              </a:spcBef>
              <a:spcAft>
                <a:spcPts val="0"/>
              </a:spcAft>
              <a:buClr>
                <a:srgbClr val="B7B7B7"/>
              </a:buClr>
              <a:buSzPts val="1800"/>
              <a:buChar char="●"/>
            </a:pPr>
            <a:r>
              <a:rPr lang="en">
                <a:solidFill>
                  <a:srgbClr val="B7B7B7"/>
                </a:solidFill>
              </a:rPr>
              <a:t>Reliance on “ability-achievement discrepancy” as sole indicator</a:t>
            </a:r>
            <a:endParaRPr>
              <a:solidFill>
                <a:srgbClr val="B7B7B7"/>
              </a:solidFill>
            </a:endParaRPr>
          </a:p>
          <a:p>
            <a:pPr marL="457200" lvl="0" indent="-342900" algn="l" rtl="0">
              <a:spcBef>
                <a:spcPts val="0"/>
              </a:spcBef>
              <a:spcAft>
                <a:spcPts val="0"/>
              </a:spcAft>
              <a:buClr>
                <a:srgbClr val="000000"/>
              </a:buClr>
              <a:buSzPts val="1800"/>
              <a:buChar char="●"/>
            </a:pPr>
            <a:r>
              <a:rPr lang="en">
                <a:solidFill>
                  <a:srgbClr val="000000"/>
                </a:solidFill>
              </a:rPr>
              <a:t>Requirement that student grades are low </a:t>
            </a:r>
            <a:endParaRPr/>
          </a:p>
        </p:txBody>
      </p:sp>
      <p:sp>
        <p:nvSpPr>
          <p:cNvPr id="397" name="Google Shape;397;p51"/>
          <p:cNvSpPr txBox="1"/>
          <p:nvPr/>
        </p:nvSpPr>
        <p:spPr>
          <a:xfrm>
            <a:off x="311700" y="3264127"/>
            <a:ext cx="8313000" cy="16449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“They said he was performing academically because he had decent </a:t>
            </a:r>
            <a:r>
              <a:rPr lang="en" sz="1600" b="1" i="1">
                <a:solidFill>
                  <a:schemeClr val="dk2"/>
                </a:solidFill>
                <a:latin typeface="Open Sans"/>
                <a:ea typeface="Open Sans"/>
                <a:cs typeface="Open Sans"/>
                <a:sym typeface="Open Sans"/>
              </a:rPr>
              <a:t>grades</a:t>
            </a:r>
            <a:r>
              <a:rPr lang="en" sz="1600" i="1">
                <a:solidFill>
                  <a:schemeClr val="dk2"/>
                </a:solidFill>
                <a:latin typeface="Open Sans"/>
                <a:ea typeface="Open Sans"/>
                <a:cs typeface="Open Sans"/>
                <a:sym typeface="Open Sans"/>
              </a:rPr>
              <a:t>. It did not matter he was in 7th grade and could not spell 4 letter words still, or write legibly.”</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"At our last meeting when [I] pleaded with admin to at least test her, I was told it would be </a:t>
            </a:r>
            <a:r>
              <a:rPr lang="en" sz="1600" b="1" i="1">
                <a:solidFill>
                  <a:schemeClr val="dk2"/>
                </a:solidFill>
                <a:latin typeface="Open Sans"/>
                <a:ea typeface="Open Sans"/>
                <a:cs typeface="Open Sans"/>
                <a:sym typeface="Open Sans"/>
              </a:rPr>
              <a:t>illegal</a:t>
            </a:r>
            <a:r>
              <a:rPr lang="en" sz="1600" i="1">
                <a:solidFill>
                  <a:schemeClr val="dk2"/>
                </a:solidFill>
                <a:latin typeface="Open Sans"/>
                <a:ea typeface="Open Sans"/>
                <a:cs typeface="Open Sans"/>
                <a:sym typeface="Open Sans"/>
              </a:rPr>
              <a:t> because she doesn’t have academic impact."</a:t>
            </a:r>
            <a:endParaRPr sz="1600" i="1">
              <a:solidFill>
                <a:schemeClr val="dk2"/>
              </a:solidFill>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403" name="Google Shape;403;p5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Clr>
                <a:srgbClr val="CCCCCC"/>
              </a:buClr>
              <a:buSzPts val="1800"/>
              <a:buChar char="●"/>
            </a:pPr>
            <a:r>
              <a:rPr lang="en">
                <a:solidFill>
                  <a:srgbClr val="CCCCCC"/>
                </a:solidFill>
              </a:rPr>
              <a:t>External Evaluations – must be considered by IEP team</a:t>
            </a:r>
            <a:endParaRPr>
              <a:solidFill>
                <a:srgbClr val="CCCCCC"/>
              </a:solidFill>
            </a:endParaRPr>
          </a:p>
          <a:p>
            <a:pPr marL="457200" lvl="0" indent="-342900" algn="l" rtl="0">
              <a:spcBef>
                <a:spcPts val="0"/>
              </a:spcBef>
              <a:spcAft>
                <a:spcPts val="0"/>
              </a:spcAft>
              <a:buClr>
                <a:srgbClr val="CCCCCC"/>
              </a:buClr>
              <a:buSzPts val="1800"/>
              <a:buChar char="●"/>
            </a:pPr>
            <a:r>
              <a:rPr lang="en">
                <a:solidFill>
                  <a:srgbClr val="CCCCCC"/>
                </a:solidFill>
              </a:rPr>
              <a:t>Parental Observations – must be considered by IEP team</a:t>
            </a:r>
            <a:endParaRPr>
              <a:solidFill>
                <a:srgbClr val="CCCCCC"/>
              </a:solidFill>
            </a:endParaRPr>
          </a:p>
          <a:p>
            <a:pPr marL="457200" lvl="0" indent="-342900" algn="l" rtl="0">
              <a:spcBef>
                <a:spcPts val="0"/>
              </a:spcBef>
              <a:spcAft>
                <a:spcPts val="0"/>
              </a:spcAft>
              <a:buClr>
                <a:srgbClr val="CCCCCC"/>
              </a:buClr>
              <a:buSzPts val="1800"/>
              <a:buChar char="●"/>
            </a:pPr>
            <a:r>
              <a:rPr lang="en">
                <a:solidFill>
                  <a:srgbClr val="CCCCCC"/>
                </a:solidFill>
              </a:rPr>
              <a:t>Reliance on “ability-achievement discrepancy” as sole indicator</a:t>
            </a:r>
            <a:endParaRPr>
              <a:solidFill>
                <a:srgbClr val="CCCCCC"/>
              </a:solidFill>
            </a:endParaRPr>
          </a:p>
          <a:p>
            <a:pPr marL="457200" lvl="0" indent="-342900" algn="l" rtl="0">
              <a:spcBef>
                <a:spcPts val="0"/>
              </a:spcBef>
              <a:spcAft>
                <a:spcPts val="0"/>
              </a:spcAft>
              <a:buClr>
                <a:srgbClr val="B7B7B7"/>
              </a:buClr>
              <a:buSzPts val="1800"/>
              <a:buChar char="●"/>
            </a:pPr>
            <a:r>
              <a:rPr lang="en">
                <a:solidFill>
                  <a:srgbClr val="B7B7B7"/>
                </a:solidFill>
              </a:rPr>
              <a:t>Requirement that student grades be low for SLD.</a:t>
            </a:r>
            <a:endParaRPr>
              <a:solidFill>
                <a:srgbClr val="B7B7B7"/>
              </a:solidFill>
            </a:endParaRPr>
          </a:p>
          <a:p>
            <a:pPr marL="457200" lvl="0" indent="-342900" algn="l" rtl="0">
              <a:spcBef>
                <a:spcPts val="0"/>
              </a:spcBef>
              <a:spcAft>
                <a:spcPts val="0"/>
              </a:spcAft>
              <a:buSzPts val="1800"/>
              <a:buChar char="●"/>
            </a:pPr>
            <a:r>
              <a:rPr lang="en"/>
              <a:t>Behavior problems – must be considered, but need not be present</a:t>
            </a:r>
            <a:endParaRPr/>
          </a:p>
        </p:txBody>
      </p:sp>
      <p:sp>
        <p:nvSpPr>
          <p:cNvPr id="404" name="Google Shape;404;p52"/>
          <p:cNvSpPr txBox="1"/>
          <p:nvPr/>
        </p:nvSpPr>
        <p:spPr>
          <a:xfrm>
            <a:off x="415500" y="3576775"/>
            <a:ext cx="8313000" cy="13479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“I have heard tell that if a child is not a behavioral challenge in the classroom, it is hard to get them evaluated. I am ‘</a:t>
            </a:r>
            <a:r>
              <a:rPr lang="en" sz="1600" b="1" i="1">
                <a:solidFill>
                  <a:schemeClr val="dk2"/>
                </a:solidFill>
                <a:latin typeface="Open Sans"/>
                <a:ea typeface="Open Sans"/>
                <a:cs typeface="Open Sans"/>
                <a:sym typeface="Open Sans"/>
              </a:rPr>
              <a:t>lucky</a:t>
            </a:r>
            <a:r>
              <a:rPr lang="en" sz="1600" i="1">
                <a:solidFill>
                  <a:schemeClr val="dk2"/>
                </a:solidFill>
                <a:latin typeface="Open Sans"/>
                <a:ea typeface="Open Sans"/>
                <a:cs typeface="Open Sans"/>
                <a:sym typeface="Open Sans"/>
              </a:rPr>
              <a:t>’ (their words) that my child has presented challenging behaviors in the classroom because teachers and staff are more proactive in requesting evaluations.”</a:t>
            </a:r>
            <a:endParaRPr sz="1600" i="1">
              <a:solidFill>
                <a:schemeClr val="dk2"/>
              </a:solidFill>
              <a:latin typeface="Open Sans"/>
              <a:ea typeface="Open Sans"/>
              <a:cs typeface="Open Sans"/>
              <a:sym typeface="Open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410" name="Google Shape;410;p5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Concerns:</a:t>
            </a:r>
            <a:endParaRPr/>
          </a:p>
          <a:p>
            <a:pPr marL="457200" lvl="0" indent="-342900" algn="l" rtl="0">
              <a:spcBef>
                <a:spcPts val="1200"/>
              </a:spcBef>
              <a:spcAft>
                <a:spcPts val="0"/>
              </a:spcAft>
              <a:buClr>
                <a:srgbClr val="CCCCCC"/>
              </a:buClr>
              <a:buSzPts val="1800"/>
              <a:buChar char="●"/>
            </a:pPr>
            <a:r>
              <a:rPr lang="en">
                <a:solidFill>
                  <a:srgbClr val="CCCCCC"/>
                </a:solidFill>
              </a:rPr>
              <a:t>External Evaluations – must be considered by IEP team</a:t>
            </a:r>
            <a:endParaRPr>
              <a:solidFill>
                <a:srgbClr val="CCCCCC"/>
              </a:solidFill>
            </a:endParaRPr>
          </a:p>
          <a:p>
            <a:pPr marL="457200" lvl="0" indent="-342900" algn="l" rtl="0">
              <a:spcBef>
                <a:spcPts val="0"/>
              </a:spcBef>
              <a:spcAft>
                <a:spcPts val="0"/>
              </a:spcAft>
              <a:buClr>
                <a:srgbClr val="CCCCCC"/>
              </a:buClr>
              <a:buSzPts val="1800"/>
              <a:buChar char="●"/>
            </a:pPr>
            <a:r>
              <a:rPr lang="en">
                <a:solidFill>
                  <a:srgbClr val="CCCCCC"/>
                </a:solidFill>
              </a:rPr>
              <a:t>Parental Observations – must be considered by IEP team</a:t>
            </a:r>
            <a:endParaRPr>
              <a:solidFill>
                <a:srgbClr val="CCCCCC"/>
              </a:solidFill>
            </a:endParaRPr>
          </a:p>
          <a:p>
            <a:pPr marL="457200" lvl="0" indent="-342900" algn="l" rtl="0">
              <a:spcBef>
                <a:spcPts val="0"/>
              </a:spcBef>
              <a:spcAft>
                <a:spcPts val="0"/>
              </a:spcAft>
              <a:buClr>
                <a:srgbClr val="CCCCCC"/>
              </a:buClr>
              <a:buSzPts val="1800"/>
              <a:buChar char="●"/>
            </a:pPr>
            <a:r>
              <a:rPr lang="en">
                <a:solidFill>
                  <a:srgbClr val="CCCCCC"/>
                </a:solidFill>
              </a:rPr>
              <a:t>Reliance on “ability-achievement discrepancy” as sole indicator</a:t>
            </a:r>
            <a:endParaRPr>
              <a:solidFill>
                <a:srgbClr val="CCCCCC"/>
              </a:solidFill>
            </a:endParaRPr>
          </a:p>
          <a:p>
            <a:pPr marL="457200" lvl="0" indent="-342900" algn="l" rtl="0">
              <a:spcBef>
                <a:spcPts val="0"/>
              </a:spcBef>
              <a:spcAft>
                <a:spcPts val="0"/>
              </a:spcAft>
              <a:buClr>
                <a:srgbClr val="B7B7B7"/>
              </a:buClr>
              <a:buSzPts val="1800"/>
              <a:buChar char="●"/>
            </a:pPr>
            <a:r>
              <a:rPr lang="en">
                <a:solidFill>
                  <a:srgbClr val="B7B7B7"/>
                </a:solidFill>
              </a:rPr>
              <a:t>Requirement that student grades be low for SLD.</a:t>
            </a:r>
            <a:endParaRPr>
              <a:solidFill>
                <a:srgbClr val="B7B7B7"/>
              </a:solidFill>
            </a:endParaRPr>
          </a:p>
          <a:p>
            <a:pPr marL="457200" lvl="0" indent="-342900" algn="l" rtl="0">
              <a:spcBef>
                <a:spcPts val="0"/>
              </a:spcBef>
              <a:spcAft>
                <a:spcPts val="0"/>
              </a:spcAft>
              <a:buClr>
                <a:srgbClr val="B7B7B7"/>
              </a:buClr>
              <a:buSzPts val="1800"/>
              <a:buChar char="●"/>
            </a:pPr>
            <a:r>
              <a:rPr lang="en">
                <a:solidFill>
                  <a:srgbClr val="B7B7B7"/>
                </a:solidFill>
              </a:rPr>
              <a:t>Behavior problems – must be considered, but need not be present</a:t>
            </a:r>
            <a:endParaRPr>
              <a:solidFill>
                <a:srgbClr val="B7B7B7"/>
              </a:solidFill>
            </a:endParaRPr>
          </a:p>
          <a:p>
            <a:pPr marL="457200" lvl="0" indent="-342900" algn="l" rtl="0">
              <a:spcBef>
                <a:spcPts val="0"/>
              </a:spcBef>
              <a:spcAft>
                <a:spcPts val="0"/>
              </a:spcAft>
              <a:buSzPts val="1800"/>
              <a:buChar char="●"/>
            </a:pPr>
            <a:r>
              <a:rPr lang="en"/>
              <a:t>Primary grades are “too early” for evaluation</a:t>
            </a:r>
            <a:endParaRPr/>
          </a:p>
          <a:p>
            <a:pPr marL="0" lvl="0" indent="0" algn="l" rtl="0">
              <a:spcBef>
                <a:spcPts val="1200"/>
              </a:spcBef>
              <a:spcAft>
                <a:spcPts val="1200"/>
              </a:spcAft>
              <a:buNone/>
            </a:pPr>
            <a:endParaRPr/>
          </a:p>
        </p:txBody>
      </p:sp>
      <p:sp>
        <p:nvSpPr>
          <p:cNvPr id="411" name="Google Shape;411;p53"/>
          <p:cNvSpPr txBox="1"/>
          <p:nvPr/>
        </p:nvSpPr>
        <p:spPr>
          <a:xfrm>
            <a:off x="311700" y="3866704"/>
            <a:ext cx="8692500" cy="997500"/>
          </a:xfrm>
          <a:prstGeom prst="rect">
            <a:avLst/>
          </a:prstGeom>
          <a:solidFill>
            <a:schemeClr val="dk1"/>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600">
                <a:solidFill>
                  <a:schemeClr val="dk2"/>
                </a:solidFill>
                <a:latin typeface="Open Sans"/>
                <a:ea typeface="Open Sans"/>
                <a:cs typeface="Open Sans"/>
                <a:sym typeface="Open Sans"/>
              </a:rPr>
              <a:t>“</a:t>
            </a:r>
            <a:r>
              <a:rPr lang="en" sz="1600" i="1" u="sng">
                <a:solidFill>
                  <a:schemeClr val="hlink"/>
                </a:solidFill>
                <a:latin typeface="Open Sans"/>
                <a:ea typeface="Open Sans"/>
                <a:cs typeface="Open Sans"/>
                <a:sym typeface="Open Sans"/>
                <a:hlinkClick r:id="rId3"/>
              </a:rPr>
              <a:t>Lovett et al. (2017) </a:t>
            </a:r>
            <a:r>
              <a:rPr lang="en" sz="1600" i="1">
                <a:solidFill>
                  <a:schemeClr val="dk2"/>
                </a:solidFill>
                <a:latin typeface="Open Sans"/>
                <a:ea typeface="Open Sans"/>
                <a:cs typeface="Open Sans"/>
                <a:sym typeface="Open Sans"/>
              </a:rPr>
              <a:t>find that students with reading disabilities who first received intervention in first or second grade made gains in literacy almost twice that of children first receiving intervention in third grade and continued to grow at faster rates over the following years.“</a:t>
            </a:r>
            <a:endParaRPr sz="1600">
              <a:solidFill>
                <a:schemeClr val="dk2"/>
              </a:solidFill>
              <a:latin typeface="Open Sans"/>
              <a:ea typeface="Open Sans"/>
              <a:cs typeface="Open Sans"/>
              <a:sym typeface="Open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5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 is there a story?</a:t>
            </a:r>
            <a:endParaRPr/>
          </a:p>
          <a:p>
            <a:pPr marL="0" lvl="0" indent="0" algn="l" rtl="0">
              <a:spcBef>
                <a:spcPts val="0"/>
              </a:spcBef>
              <a:spcAft>
                <a:spcPts val="0"/>
              </a:spcAft>
              <a:buNone/>
            </a:pPr>
            <a:endParaRPr/>
          </a:p>
        </p:txBody>
      </p:sp>
      <p:pic>
        <p:nvPicPr>
          <p:cNvPr id="417" name="Google Shape;417;p54"/>
          <p:cNvPicPr preferRelativeResize="0"/>
          <p:nvPr/>
        </p:nvPicPr>
        <p:blipFill>
          <a:blip r:embed="rId3">
            <a:alphaModFix/>
          </a:blip>
          <a:stretch>
            <a:fillRect/>
          </a:stretch>
        </p:blipFill>
        <p:spPr>
          <a:xfrm>
            <a:off x="2649725" y="1152425"/>
            <a:ext cx="6104337" cy="3686275"/>
          </a:xfrm>
          <a:prstGeom prst="rect">
            <a:avLst/>
          </a:prstGeom>
          <a:noFill/>
          <a:ln>
            <a:noFill/>
          </a:ln>
        </p:spPr>
      </p:pic>
      <p:cxnSp>
        <p:nvCxnSpPr>
          <p:cNvPr id="418" name="Google Shape;418;p54"/>
          <p:cNvCxnSpPr/>
          <p:nvPr/>
        </p:nvCxnSpPr>
        <p:spPr>
          <a:xfrm>
            <a:off x="2232700" y="1405775"/>
            <a:ext cx="1157700" cy="793800"/>
          </a:xfrm>
          <a:prstGeom prst="straightConnector1">
            <a:avLst/>
          </a:prstGeom>
          <a:noFill/>
          <a:ln w="19050" cap="flat" cmpd="sng">
            <a:solidFill>
              <a:schemeClr val="dk2"/>
            </a:solidFill>
            <a:prstDash val="solid"/>
            <a:round/>
            <a:headEnd type="none" w="med" len="med"/>
            <a:tailEnd type="triangle" w="med" len="med"/>
          </a:ln>
        </p:spPr>
      </p:cxnSp>
      <p:sp>
        <p:nvSpPr>
          <p:cNvPr id="419" name="Google Shape;419;p54"/>
          <p:cNvSpPr txBox="1"/>
          <p:nvPr/>
        </p:nvSpPr>
        <p:spPr>
          <a:xfrm>
            <a:off x="192500" y="1157700"/>
            <a:ext cx="2040300" cy="157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2"/>
                </a:solidFill>
                <a:latin typeface="Open Sans"/>
                <a:ea typeface="Open Sans"/>
                <a:cs typeface="Open Sans"/>
                <a:sym typeface="Open Sans"/>
              </a:rPr>
              <a:t>Ms. Compel had called out the higher % of students with autism. State average is 16.41%.</a:t>
            </a:r>
            <a:endParaRPr sz="1600">
              <a:solidFill>
                <a:schemeClr val="dk2"/>
              </a:solidFill>
              <a:latin typeface="Open Sans"/>
              <a:ea typeface="Open Sans"/>
              <a:cs typeface="Open Sans"/>
              <a:sym typeface="Open Sans"/>
            </a:endParaRPr>
          </a:p>
        </p:txBody>
      </p:sp>
      <p:cxnSp>
        <p:nvCxnSpPr>
          <p:cNvPr id="420" name="Google Shape;420;p54"/>
          <p:cNvCxnSpPr>
            <a:stCxn id="421" idx="3"/>
          </p:cNvCxnSpPr>
          <p:nvPr/>
        </p:nvCxnSpPr>
        <p:spPr>
          <a:xfrm>
            <a:off x="2470800" y="3696350"/>
            <a:ext cx="3373800" cy="851700"/>
          </a:xfrm>
          <a:prstGeom prst="straightConnector1">
            <a:avLst/>
          </a:prstGeom>
          <a:noFill/>
          <a:ln w="19050" cap="flat" cmpd="sng">
            <a:solidFill>
              <a:schemeClr val="dk2"/>
            </a:solidFill>
            <a:prstDash val="solid"/>
            <a:round/>
            <a:headEnd type="none" w="med" len="med"/>
            <a:tailEnd type="triangle" w="med" len="med"/>
          </a:ln>
        </p:spPr>
      </p:cxnSp>
      <p:sp>
        <p:nvSpPr>
          <p:cNvPr id="421" name="Google Shape;421;p54"/>
          <p:cNvSpPr txBox="1"/>
          <p:nvPr/>
        </p:nvSpPr>
        <p:spPr>
          <a:xfrm>
            <a:off x="235500" y="2910800"/>
            <a:ext cx="2235300" cy="157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2"/>
                </a:solidFill>
                <a:latin typeface="Open Sans"/>
                <a:ea typeface="Open Sans"/>
                <a:cs typeface="Open Sans"/>
                <a:sym typeface="Open Sans"/>
              </a:rPr>
              <a:t>ACPS has a lower % than state average of students with specific learning disabilities. State average is 29.37%. ACPS difference is lack of ID in grades K-2.</a:t>
            </a:r>
            <a:endParaRPr sz="1600">
              <a:solidFill>
                <a:schemeClr val="dk2"/>
              </a:solidFill>
              <a:latin typeface="Open Sans"/>
              <a:ea typeface="Open Sans"/>
              <a:cs typeface="Open Sans"/>
              <a:sym typeface="Open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pic>
        <p:nvPicPr>
          <p:cNvPr id="427" name="Google Shape;427;p55" title="Screenshot 2025-07-18 at 4.31.44 PM.png"/>
          <p:cNvPicPr preferRelativeResize="0"/>
          <p:nvPr/>
        </p:nvPicPr>
        <p:blipFill>
          <a:blip r:embed="rId3">
            <a:alphaModFix/>
          </a:blip>
          <a:stretch>
            <a:fillRect/>
          </a:stretch>
        </p:blipFill>
        <p:spPr>
          <a:xfrm>
            <a:off x="311700" y="1216475"/>
            <a:ext cx="6683700" cy="3549550"/>
          </a:xfrm>
          <a:prstGeom prst="rect">
            <a:avLst/>
          </a:prstGeom>
          <a:noFill/>
          <a:ln>
            <a:noFill/>
          </a:ln>
        </p:spPr>
      </p:pic>
      <p:sp>
        <p:nvSpPr>
          <p:cNvPr id="428" name="Google Shape;428;p55"/>
          <p:cNvSpPr txBox="1"/>
          <p:nvPr/>
        </p:nvSpPr>
        <p:spPr>
          <a:xfrm>
            <a:off x="7652075" y="4078700"/>
            <a:ext cx="1263300" cy="57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From UVA Team Final Presentation</a:t>
            </a:r>
            <a:endParaRPr>
              <a:solidFill>
                <a:schemeClr val="dk2"/>
              </a:solidFill>
              <a:latin typeface="Open Sans"/>
              <a:ea typeface="Open Sans"/>
              <a:cs typeface="Open Sans"/>
              <a:sym typeface="Open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5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Denial of Evaluations</a:t>
            </a:r>
            <a:endParaRPr/>
          </a:p>
        </p:txBody>
      </p:sp>
      <p:sp>
        <p:nvSpPr>
          <p:cNvPr id="434" name="Google Shape;434;p5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ACPS has not published clear criteria for what qualifies as a “disability”.</a:t>
            </a:r>
            <a:endParaRPr/>
          </a:p>
        </p:txBody>
      </p:sp>
      <p:sp>
        <p:nvSpPr>
          <p:cNvPr id="435" name="Google Shape;435;p56"/>
          <p:cNvSpPr txBox="1"/>
          <p:nvPr/>
        </p:nvSpPr>
        <p:spPr>
          <a:xfrm>
            <a:off x="694625" y="3514400"/>
            <a:ext cx="2773200" cy="38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u="sng">
                <a:solidFill>
                  <a:schemeClr val="hlink"/>
                </a:solidFill>
                <a:latin typeface="Open Sans"/>
                <a:ea typeface="Open Sans"/>
                <a:cs typeface="Open Sans"/>
                <a:sym typeface="Open Sans"/>
                <a:hlinkClick r:id="rId3"/>
              </a:rPr>
              <a:t>Source</a:t>
            </a:r>
            <a:r>
              <a:rPr lang="en" sz="1600">
                <a:solidFill>
                  <a:schemeClr val="dk2"/>
                </a:solidFill>
                <a:latin typeface="Open Sans"/>
                <a:ea typeface="Open Sans"/>
                <a:cs typeface="Open Sans"/>
                <a:sym typeface="Open Sans"/>
              </a:rPr>
              <a:t>: Fairfax Co PS</a:t>
            </a:r>
            <a:endParaRPr sz="1600">
              <a:solidFill>
                <a:schemeClr val="dk2"/>
              </a:solidFill>
              <a:latin typeface="Open Sans"/>
              <a:ea typeface="Open Sans"/>
              <a:cs typeface="Open Sans"/>
              <a:sym typeface="Open Sans"/>
            </a:endParaRPr>
          </a:p>
        </p:txBody>
      </p:sp>
      <p:pic>
        <p:nvPicPr>
          <p:cNvPr id="436" name="Google Shape;436;p56" title="Screenshot 2025-07-21 at 8.51.54 AM.png"/>
          <p:cNvPicPr preferRelativeResize="0"/>
          <p:nvPr/>
        </p:nvPicPr>
        <p:blipFill>
          <a:blip r:embed="rId4">
            <a:alphaModFix/>
          </a:blip>
          <a:stretch>
            <a:fillRect/>
          </a:stretch>
        </p:blipFill>
        <p:spPr>
          <a:xfrm>
            <a:off x="311700" y="2023200"/>
            <a:ext cx="3456225" cy="1415525"/>
          </a:xfrm>
          <a:prstGeom prst="rect">
            <a:avLst/>
          </a:prstGeom>
          <a:noFill/>
          <a:ln w="9525" cap="flat" cmpd="sng">
            <a:solidFill>
              <a:schemeClr val="dk2"/>
            </a:solidFill>
            <a:prstDash val="solid"/>
            <a:round/>
            <a:headEnd type="none" w="sm" len="sm"/>
            <a:tailEnd type="none" w="sm" len="sm"/>
          </a:ln>
        </p:spPr>
      </p:pic>
      <p:pic>
        <p:nvPicPr>
          <p:cNvPr id="437" name="Google Shape;437;p56" title="Screenshot 2025-07-21 at 8.54.14 AM.png"/>
          <p:cNvPicPr preferRelativeResize="0"/>
          <p:nvPr/>
        </p:nvPicPr>
        <p:blipFill>
          <a:blip r:embed="rId5">
            <a:alphaModFix/>
          </a:blip>
          <a:stretch>
            <a:fillRect/>
          </a:stretch>
        </p:blipFill>
        <p:spPr>
          <a:xfrm>
            <a:off x="4057206" y="1717200"/>
            <a:ext cx="2404471" cy="3083874"/>
          </a:xfrm>
          <a:prstGeom prst="rect">
            <a:avLst/>
          </a:prstGeom>
          <a:noFill/>
          <a:ln w="9525" cap="flat" cmpd="sng">
            <a:solidFill>
              <a:schemeClr val="dk2"/>
            </a:solidFill>
            <a:prstDash val="solid"/>
            <a:round/>
            <a:headEnd type="none" w="sm" len="sm"/>
            <a:tailEnd type="none" w="sm" len="sm"/>
          </a:ln>
        </p:spPr>
      </p:pic>
      <p:pic>
        <p:nvPicPr>
          <p:cNvPr id="438" name="Google Shape;438;p56" title="Screenshot 2025-07-21 at 8.54.56 AM.png"/>
          <p:cNvPicPr preferRelativeResize="0"/>
          <p:nvPr/>
        </p:nvPicPr>
        <p:blipFill>
          <a:blip r:embed="rId6">
            <a:alphaModFix/>
          </a:blip>
          <a:stretch>
            <a:fillRect/>
          </a:stretch>
        </p:blipFill>
        <p:spPr>
          <a:xfrm>
            <a:off x="6635150" y="1707650"/>
            <a:ext cx="2404475" cy="30813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5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Dispute Resolution &amp; Options</a:t>
            </a:r>
            <a:endParaRPr/>
          </a:p>
        </p:txBody>
      </p:sp>
      <p:pic>
        <p:nvPicPr>
          <p:cNvPr id="444" name="Google Shape;444;p57" title="Screenshot 2025-07-17 at 1.34.51 PM.png"/>
          <p:cNvPicPr preferRelativeResize="0"/>
          <p:nvPr/>
        </p:nvPicPr>
        <p:blipFill rotWithShape="1">
          <a:blip r:embed="rId3">
            <a:alphaModFix/>
          </a:blip>
          <a:srcRect r="33137"/>
          <a:stretch/>
        </p:blipFill>
        <p:spPr>
          <a:xfrm>
            <a:off x="464100" y="1737150"/>
            <a:ext cx="4107900" cy="2901049"/>
          </a:xfrm>
          <a:prstGeom prst="rect">
            <a:avLst/>
          </a:prstGeom>
          <a:noFill/>
          <a:ln>
            <a:noFill/>
          </a:ln>
        </p:spPr>
      </p:pic>
      <p:sp>
        <p:nvSpPr>
          <p:cNvPr id="445" name="Google Shape;445;p57"/>
          <p:cNvSpPr txBox="1"/>
          <p:nvPr/>
        </p:nvSpPr>
        <p:spPr>
          <a:xfrm>
            <a:off x="1194925" y="4638200"/>
            <a:ext cx="2773200" cy="38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u="sng">
                <a:solidFill>
                  <a:schemeClr val="hlink"/>
                </a:solidFill>
                <a:latin typeface="Open Sans"/>
                <a:ea typeface="Open Sans"/>
                <a:cs typeface="Open Sans"/>
                <a:sym typeface="Open Sans"/>
                <a:hlinkClick r:id="rId4"/>
              </a:rPr>
              <a:t>Source</a:t>
            </a:r>
            <a:r>
              <a:rPr lang="en" sz="1600">
                <a:solidFill>
                  <a:schemeClr val="dk2"/>
                </a:solidFill>
                <a:latin typeface="Open Sans"/>
                <a:ea typeface="Open Sans"/>
                <a:cs typeface="Open Sans"/>
                <a:sym typeface="Open Sans"/>
              </a:rPr>
              <a:t>: Fairfax Co PS</a:t>
            </a:r>
            <a:endParaRPr sz="1600">
              <a:solidFill>
                <a:schemeClr val="dk2"/>
              </a:solidFill>
              <a:latin typeface="Open Sans"/>
              <a:ea typeface="Open Sans"/>
              <a:cs typeface="Open Sans"/>
              <a:sym typeface="Open Sans"/>
            </a:endParaRPr>
          </a:p>
        </p:txBody>
      </p:sp>
      <p:sp>
        <p:nvSpPr>
          <p:cNvPr id="446" name="Google Shape;446;p57"/>
          <p:cNvSpPr txBox="1">
            <a:spLocks noGrp="1"/>
          </p:cNvSpPr>
          <p:nvPr>
            <p:ph type="body" idx="1"/>
          </p:nvPr>
        </p:nvSpPr>
        <p:spPr>
          <a:xfrm>
            <a:off x="311700" y="1266325"/>
            <a:ext cx="8520600" cy="508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Who in ACPS is available to help with a dispute?</a:t>
            </a:r>
            <a:endParaRPr/>
          </a:p>
        </p:txBody>
      </p:sp>
      <p:sp>
        <p:nvSpPr>
          <p:cNvPr id="447" name="Google Shape;447;p57"/>
          <p:cNvSpPr txBox="1"/>
          <p:nvPr/>
        </p:nvSpPr>
        <p:spPr>
          <a:xfrm>
            <a:off x="5519475" y="2180725"/>
            <a:ext cx="3113100" cy="25338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Administrative Review</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Due Process Hearing</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Facilitated IEP</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Mediation</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Office of Civil Rights Complaint</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Resolution</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Section 504 Hearing</a:t>
            </a:r>
            <a:endParaRPr sz="1600">
              <a:solidFill>
                <a:schemeClr val="dk2"/>
              </a:solidFill>
              <a:latin typeface="Open Sans"/>
              <a:ea typeface="Open Sans"/>
              <a:cs typeface="Open Sans"/>
              <a:sym typeface="Open Sans"/>
            </a:endParaRPr>
          </a:p>
          <a:p>
            <a:pPr marL="457200" lvl="0" indent="-330200" algn="l" rtl="0">
              <a:spcBef>
                <a:spcPts val="0"/>
              </a:spcBef>
              <a:spcAft>
                <a:spcPts val="0"/>
              </a:spcAft>
              <a:buClr>
                <a:schemeClr val="dk2"/>
              </a:buClr>
              <a:buSzPts val="1600"/>
              <a:buFont typeface="Open Sans"/>
              <a:buChar char="●"/>
            </a:pPr>
            <a:r>
              <a:rPr lang="en" sz="1600">
                <a:solidFill>
                  <a:schemeClr val="dk2"/>
                </a:solidFill>
                <a:latin typeface="Open Sans"/>
                <a:ea typeface="Open Sans"/>
                <a:cs typeface="Open Sans"/>
                <a:sym typeface="Open Sans"/>
              </a:rPr>
              <a:t>State Complaint</a:t>
            </a:r>
            <a:endParaRPr sz="1600">
              <a:solidFill>
                <a:schemeClr val="dk2"/>
              </a:solidFill>
              <a:latin typeface="Open Sans"/>
              <a:ea typeface="Open Sans"/>
              <a:cs typeface="Open Sans"/>
              <a:sym typeface="Open Sans"/>
            </a:endParaRPr>
          </a:p>
        </p:txBody>
      </p:sp>
      <p:cxnSp>
        <p:nvCxnSpPr>
          <p:cNvPr id="448" name="Google Shape;448;p57"/>
          <p:cNvCxnSpPr/>
          <p:nvPr/>
        </p:nvCxnSpPr>
        <p:spPr>
          <a:xfrm>
            <a:off x="4707350" y="2842450"/>
            <a:ext cx="827100" cy="0"/>
          </a:xfrm>
          <a:prstGeom prst="straightConnector1">
            <a:avLst/>
          </a:prstGeom>
          <a:noFill/>
          <a:ln w="28575" cap="flat" cmpd="sng">
            <a:solidFill>
              <a:schemeClr val="dk2"/>
            </a:solidFill>
            <a:prstDash val="solid"/>
            <a:round/>
            <a:headEnd type="none" w="med" len="med"/>
            <a:tailEnd type="triangle" w="med" len="med"/>
          </a:ln>
        </p:spPr>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58"/>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Conclusion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5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Summary from UVA Law Team</a:t>
            </a:r>
            <a:endParaRPr/>
          </a:p>
        </p:txBody>
      </p:sp>
      <p:pic>
        <p:nvPicPr>
          <p:cNvPr id="459" name="Google Shape;459;p59" title="Screenshot 2025-07-18 at 4.28.53 PM.png"/>
          <p:cNvPicPr preferRelativeResize="0"/>
          <p:nvPr/>
        </p:nvPicPr>
        <p:blipFill>
          <a:blip r:embed="rId3">
            <a:alphaModFix/>
          </a:blip>
          <a:stretch>
            <a:fillRect/>
          </a:stretch>
        </p:blipFill>
        <p:spPr>
          <a:xfrm>
            <a:off x="457200" y="1381025"/>
            <a:ext cx="3237525" cy="2214725"/>
          </a:xfrm>
          <a:prstGeom prst="rect">
            <a:avLst/>
          </a:prstGeom>
          <a:noFill/>
          <a:ln w="9525" cap="flat" cmpd="sng">
            <a:solidFill>
              <a:schemeClr val="dk2"/>
            </a:solidFill>
            <a:prstDash val="solid"/>
            <a:round/>
            <a:headEnd type="none" w="sm" len="sm"/>
            <a:tailEnd type="none" w="sm" len="sm"/>
          </a:ln>
        </p:spPr>
      </p:pic>
      <p:pic>
        <p:nvPicPr>
          <p:cNvPr id="460" name="Google Shape;460;p59" title="Screenshot 2025-07-18 at 4.29.44 PM.png"/>
          <p:cNvPicPr preferRelativeResize="0"/>
          <p:nvPr/>
        </p:nvPicPr>
        <p:blipFill>
          <a:blip r:embed="rId4">
            <a:alphaModFix/>
          </a:blip>
          <a:stretch>
            <a:fillRect/>
          </a:stretch>
        </p:blipFill>
        <p:spPr>
          <a:xfrm>
            <a:off x="3929231" y="2127385"/>
            <a:ext cx="5025349" cy="2673263"/>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6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Summary from UVA Law Team</a:t>
            </a:r>
            <a:endParaRPr/>
          </a:p>
          <a:p>
            <a:pPr marL="0" lvl="0" indent="0" algn="l" rtl="0">
              <a:spcBef>
                <a:spcPts val="0"/>
              </a:spcBef>
              <a:spcAft>
                <a:spcPts val="0"/>
              </a:spcAft>
              <a:buNone/>
            </a:pPr>
            <a:endParaRPr/>
          </a:p>
        </p:txBody>
      </p:sp>
      <p:pic>
        <p:nvPicPr>
          <p:cNvPr id="466" name="Google Shape;466;p60" title="Screenshot 2025-07-21 at 11.02.00 AM.png"/>
          <p:cNvPicPr preferRelativeResize="0"/>
          <p:nvPr/>
        </p:nvPicPr>
        <p:blipFill>
          <a:blip r:embed="rId3">
            <a:alphaModFix/>
          </a:blip>
          <a:stretch>
            <a:fillRect/>
          </a:stretch>
        </p:blipFill>
        <p:spPr>
          <a:xfrm>
            <a:off x="366875" y="1311600"/>
            <a:ext cx="6285276" cy="32056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6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Families Want Guidance &amp; Partnership</a:t>
            </a:r>
            <a:endParaRPr/>
          </a:p>
        </p:txBody>
      </p:sp>
      <p:sp>
        <p:nvSpPr>
          <p:cNvPr id="472" name="Google Shape;472;p61"/>
          <p:cNvSpPr txBox="1"/>
          <p:nvPr/>
        </p:nvSpPr>
        <p:spPr>
          <a:xfrm>
            <a:off x="415500" y="1192245"/>
            <a:ext cx="8313000" cy="16257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“There are no quick reference charts, explanations, step by step guidelines to walk</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someone through the process, which is extremely frustrating. You either have to have</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been through the process before, know someone who has, have a staff member explain it</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to you, or fumble through it (which often leads to delays in the process and obtaining</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services for your child)....”</a:t>
            </a:r>
            <a:endParaRPr sz="1600" i="1">
              <a:solidFill>
                <a:schemeClr val="dk2"/>
              </a:solidFill>
              <a:latin typeface="Open Sans"/>
              <a:ea typeface="Open Sans"/>
              <a:cs typeface="Open Sans"/>
              <a:sym typeface="Open Sans"/>
            </a:endParaRPr>
          </a:p>
        </p:txBody>
      </p:sp>
      <p:sp>
        <p:nvSpPr>
          <p:cNvPr id="473" name="Google Shape;473;p61"/>
          <p:cNvSpPr txBox="1"/>
          <p:nvPr/>
        </p:nvSpPr>
        <p:spPr>
          <a:xfrm>
            <a:off x="415500" y="3137969"/>
            <a:ext cx="8313000" cy="17691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“Process is not readily available or understood for parents. It is set up as reactive to</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continued struggle, as opposed to proactive when struggles are identified. ACPS has</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many hurdles in place to try and not provide testing or services, including stressful and</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intimidating meeting environment instead of a supportive atmosphere. Getting your child</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the help they need shouldn't be so hard! Not us vs them, but team effort in best interest of</a:t>
            </a:r>
            <a:endParaRPr sz="1600" i="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600" i="1">
                <a:solidFill>
                  <a:schemeClr val="dk2"/>
                </a:solidFill>
                <a:latin typeface="Open Sans"/>
                <a:ea typeface="Open Sans"/>
                <a:cs typeface="Open Sans"/>
                <a:sym typeface="Open Sans"/>
              </a:rPr>
              <a:t>the child.”</a:t>
            </a:r>
            <a:endParaRPr sz="1600" i="1">
              <a:solidFill>
                <a:schemeClr val="dk2"/>
              </a:solidFill>
              <a:latin typeface="Open Sans"/>
              <a:ea typeface="Open Sans"/>
              <a:cs typeface="Open Sans"/>
              <a:sym typeface="Open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6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Summary of Findings</a:t>
            </a:r>
            <a:endParaRPr/>
          </a:p>
        </p:txBody>
      </p:sp>
      <p:sp>
        <p:nvSpPr>
          <p:cNvPr id="479" name="Google Shape;479;p62"/>
          <p:cNvSpPr txBox="1">
            <a:spLocks noGrp="1"/>
          </p:cNvSpPr>
          <p:nvPr>
            <p:ph type="body" idx="1"/>
          </p:nvPr>
        </p:nvSpPr>
        <p:spPr>
          <a:xfrm>
            <a:off x="311700" y="1266325"/>
            <a:ext cx="8520600" cy="3684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000"/>
              <a:t>Families in ACPS are experiencing </a:t>
            </a:r>
            <a:r>
              <a:rPr lang="en" sz="2000" b="1"/>
              <a:t>major problems</a:t>
            </a:r>
            <a:r>
              <a:rPr lang="en" sz="2000"/>
              <a:t> in accessing disability evaluations.</a:t>
            </a:r>
            <a:endParaRPr sz="2000"/>
          </a:p>
          <a:p>
            <a:pPr marL="0" lvl="0" indent="0" algn="l" rtl="0">
              <a:spcBef>
                <a:spcPts val="1200"/>
              </a:spcBef>
              <a:spcAft>
                <a:spcPts val="0"/>
              </a:spcAft>
              <a:buNone/>
            </a:pPr>
            <a:r>
              <a:rPr lang="en" sz="2000"/>
              <a:t>Federal “</a:t>
            </a:r>
            <a:r>
              <a:rPr lang="en" sz="2000" b="1"/>
              <a:t>Child Find</a:t>
            </a:r>
            <a:r>
              <a:rPr lang="en" sz="2000"/>
              <a:t>” law requires: </a:t>
            </a:r>
            <a:endParaRPr sz="2000"/>
          </a:p>
          <a:p>
            <a:pPr marL="457200" lvl="0" indent="0" algn="l" rtl="0">
              <a:spcBef>
                <a:spcPts val="1200"/>
              </a:spcBef>
              <a:spcAft>
                <a:spcPts val="0"/>
              </a:spcAft>
              <a:buNone/>
            </a:pPr>
            <a:r>
              <a:rPr lang="en" sz="2000" i="1"/>
              <a:t>“Each school shall have procedures to process in a timely manner all referral requests for a child suspected of having a disability.”</a:t>
            </a:r>
            <a:endParaRPr sz="2000">
              <a:solidFill>
                <a:schemeClr val="accent4"/>
              </a:solidFill>
            </a:endParaRPr>
          </a:p>
          <a:p>
            <a:pPr marL="0" lvl="0" indent="0" algn="l" rtl="0">
              <a:spcBef>
                <a:spcPts val="1200"/>
              </a:spcBef>
              <a:spcAft>
                <a:spcPts val="1200"/>
              </a:spcAft>
              <a:buNone/>
            </a:pPr>
            <a:r>
              <a:rPr lang="en" sz="2000"/>
              <a:t>Fixes are </a:t>
            </a:r>
            <a:r>
              <a:rPr lang="en" sz="2000" b="1"/>
              <a:t>possible</a:t>
            </a:r>
            <a:r>
              <a:rPr lang="en" sz="2000"/>
              <a:t> with strong leadership.</a:t>
            </a:r>
            <a:endParaRPr sz="20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6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Appendix</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Shape 488"/>
        <p:cNvGrpSpPr/>
        <p:nvPr/>
      </p:nvGrpSpPr>
      <p:grpSpPr>
        <a:xfrm>
          <a:off x="0" y="0"/>
          <a:ext cx="0" cy="0"/>
          <a:chOff x="0" y="0"/>
          <a:chExt cx="0" cy="0"/>
        </a:xfrm>
      </p:grpSpPr>
      <p:sp>
        <p:nvSpPr>
          <p:cNvPr id="489" name="Google Shape;489;p6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Project Resources</a:t>
            </a:r>
            <a:endParaRPr/>
          </a:p>
        </p:txBody>
      </p:sp>
      <p:sp>
        <p:nvSpPr>
          <p:cNvPr id="490" name="Google Shape;490;p6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u="sng">
                <a:solidFill>
                  <a:schemeClr val="hlink"/>
                </a:solidFill>
                <a:hlinkClick r:id="rId3"/>
              </a:rPr>
              <a:t>Survey Quant Results</a:t>
            </a:r>
            <a:endParaRPr/>
          </a:p>
          <a:p>
            <a:pPr marL="0" lvl="0" indent="0" algn="l" rtl="0">
              <a:spcBef>
                <a:spcPts val="1200"/>
              </a:spcBef>
              <a:spcAft>
                <a:spcPts val="0"/>
              </a:spcAft>
              <a:buNone/>
            </a:pPr>
            <a:r>
              <a:rPr lang="en" u="sng">
                <a:solidFill>
                  <a:schemeClr val="hlink"/>
                </a:solidFill>
                <a:hlinkClick r:id="rId4"/>
              </a:rPr>
              <a:t>Survey Comments </a:t>
            </a:r>
            <a:r>
              <a:rPr lang="en"/>
              <a:t>– full set reviewed by UVA Law team, but only subset of respondents offered contact info &amp; approval to share quotes</a:t>
            </a:r>
            <a:endParaRPr/>
          </a:p>
          <a:p>
            <a:pPr marL="0" lvl="0" indent="0" algn="l" rtl="0">
              <a:spcBef>
                <a:spcPts val="1200"/>
              </a:spcBef>
              <a:spcAft>
                <a:spcPts val="0"/>
              </a:spcAft>
              <a:buNone/>
            </a:pPr>
            <a:r>
              <a:rPr lang="en"/>
              <a:t>UVA Team PPT – includes quotes that we do not have permission to share, so viewable only by Family Council (e.g., not subject to FOIA via SEAC)</a:t>
            </a:r>
            <a:endParaRPr/>
          </a:p>
          <a:p>
            <a:pPr marL="0" lvl="0" indent="0" algn="l" rtl="0">
              <a:spcBef>
                <a:spcPts val="1200"/>
              </a:spcBef>
              <a:spcAft>
                <a:spcPts val="0"/>
              </a:spcAft>
              <a:buNone/>
            </a:pPr>
            <a:r>
              <a:rPr lang="en" u="sng">
                <a:solidFill>
                  <a:schemeClr val="hlink"/>
                </a:solidFill>
                <a:hlinkClick r:id="rId5"/>
              </a:rPr>
              <a:t>UVA Law Community Solutions Clinic</a:t>
            </a:r>
            <a:r>
              <a:rPr lang="en"/>
              <a:t> (renamed Community Organization and Social Enterprise Clinic)</a:t>
            </a:r>
            <a:endParaRPr/>
          </a:p>
          <a:p>
            <a:pPr marL="0" lvl="0" indent="0" algn="l" rtl="0">
              <a:spcBef>
                <a:spcPts val="1200"/>
              </a:spcBef>
              <a:spcAft>
                <a:spcPts val="1200"/>
              </a:spcAft>
              <a:buNone/>
            </a:pPr>
            <a:r>
              <a:rPr lang="en" u="sng">
                <a:solidFill>
                  <a:schemeClr val="hlink"/>
                </a:solidFill>
                <a:hlinkClick r:id="rId6"/>
              </a:rPr>
              <a:t>Dr. Sarah Shalf</a:t>
            </a:r>
            <a:r>
              <a:rPr lang="en"/>
              <a:t>: shalf@law.virginia.edu</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Shape 494"/>
        <p:cNvGrpSpPr/>
        <p:nvPr/>
      </p:nvGrpSpPr>
      <p:grpSpPr>
        <a:xfrm>
          <a:off x="0" y="0"/>
          <a:ext cx="0" cy="0"/>
          <a:chOff x="0" y="0"/>
          <a:chExt cx="0" cy="0"/>
        </a:xfrm>
      </p:grpSpPr>
      <p:sp>
        <p:nvSpPr>
          <p:cNvPr id="495" name="Google Shape;495;p6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SEAC Data Request #1</a:t>
            </a:r>
            <a:endParaRPr/>
          </a:p>
        </p:txBody>
      </p:sp>
      <p:sp>
        <p:nvSpPr>
          <p:cNvPr id="496" name="Google Shape;496;p65"/>
          <p:cNvSpPr txBox="1">
            <a:spLocks noGrp="1"/>
          </p:cNvSpPr>
          <p:nvPr>
            <p:ph type="body" idx="1"/>
          </p:nvPr>
        </p:nvSpPr>
        <p:spPr>
          <a:xfrm>
            <a:off x="311700" y="1266325"/>
            <a:ext cx="8520600" cy="3658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On Unclear Referral Procedure – </a:t>
            </a:r>
            <a:endParaRPr/>
          </a:p>
          <a:p>
            <a:pPr marL="0" lvl="0" indent="0" algn="l" rtl="0">
              <a:spcBef>
                <a:spcPts val="1200"/>
              </a:spcBef>
              <a:spcAft>
                <a:spcPts val="0"/>
              </a:spcAft>
              <a:buNone/>
            </a:pPr>
            <a:r>
              <a:rPr lang="en"/>
              <a:t>We hereby request data (via FOIA if necessary):</a:t>
            </a:r>
            <a:endParaRPr/>
          </a:p>
          <a:p>
            <a:pPr marL="457200" lvl="0" indent="-342900" algn="l" rtl="0">
              <a:spcBef>
                <a:spcPts val="1200"/>
              </a:spcBef>
              <a:spcAft>
                <a:spcPts val="0"/>
              </a:spcAft>
              <a:buSzPts val="1800"/>
              <a:buChar char="●"/>
            </a:pPr>
            <a:r>
              <a:rPr lang="en"/>
              <a:t>Number of ACPS students with 504 plans:</a:t>
            </a:r>
            <a:endParaRPr/>
          </a:p>
          <a:p>
            <a:pPr marL="914400" lvl="1" indent="-317500" algn="l" rtl="0">
              <a:spcBef>
                <a:spcPts val="0"/>
              </a:spcBef>
              <a:spcAft>
                <a:spcPts val="0"/>
              </a:spcAft>
              <a:buSzPts val="1400"/>
              <a:buChar char="○"/>
            </a:pPr>
            <a:r>
              <a:rPr lang="en"/>
              <a:t>By school</a:t>
            </a:r>
            <a:endParaRPr/>
          </a:p>
          <a:p>
            <a:pPr marL="914400" lvl="1" indent="-317500" algn="l" rtl="0">
              <a:spcBef>
                <a:spcPts val="0"/>
              </a:spcBef>
              <a:spcAft>
                <a:spcPts val="0"/>
              </a:spcAft>
              <a:buSzPts val="1400"/>
              <a:buChar char="○"/>
            </a:pPr>
            <a:r>
              <a:rPr lang="en"/>
              <a:t>By race &amp; ethnicity, plus economically disadvantaged &amp; English learner status.</a:t>
            </a:r>
            <a:endParaRPr/>
          </a:p>
          <a:p>
            <a:pPr marL="457200" lvl="0" indent="-342900" algn="l" rtl="0">
              <a:spcBef>
                <a:spcPts val="0"/>
              </a:spcBef>
              <a:spcAft>
                <a:spcPts val="0"/>
              </a:spcAft>
              <a:buSzPts val="1800"/>
              <a:buChar char="●"/>
            </a:pPr>
            <a:r>
              <a:rPr lang="en"/>
              <a:t>Total number of ACPS students with 504 plans over past 10 years.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Shape 500"/>
        <p:cNvGrpSpPr/>
        <p:nvPr/>
      </p:nvGrpSpPr>
      <p:grpSpPr>
        <a:xfrm>
          <a:off x="0" y="0"/>
          <a:ext cx="0" cy="0"/>
          <a:chOff x="0" y="0"/>
          <a:chExt cx="0" cy="0"/>
        </a:xfrm>
      </p:grpSpPr>
      <p:sp>
        <p:nvSpPr>
          <p:cNvPr id="501" name="Google Shape;501;p6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SEAC Data Request #2</a:t>
            </a:r>
            <a:endParaRPr/>
          </a:p>
        </p:txBody>
      </p:sp>
      <p:sp>
        <p:nvSpPr>
          <p:cNvPr id="502" name="Google Shape;502;p66"/>
          <p:cNvSpPr txBox="1">
            <a:spLocks noGrp="1"/>
          </p:cNvSpPr>
          <p:nvPr>
            <p:ph type="body" idx="1"/>
          </p:nvPr>
        </p:nvSpPr>
        <p:spPr>
          <a:xfrm>
            <a:off x="311700" y="1266325"/>
            <a:ext cx="8520600" cy="3658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On Delays in Process – </a:t>
            </a:r>
            <a:endParaRPr/>
          </a:p>
          <a:p>
            <a:pPr marL="0" lvl="0" indent="0" algn="l" rtl="0">
              <a:spcBef>
                <a:spcPts val="1200"/>
              </a:spcBef>
              <a:spcAft>
                <a:spcPts val="0"/>
              </a:spcAft>
              <a:buNone/>
            </a:pPr>
            <a:r>
              <a:rPr lang="en"/>
              <a:t>We hereby request data (via FOIA if necessary):</a:t>
            </a:r>
            <a:endParaRPr/>
          </a:p>
          <a:p>
            <a:pPr marL="457200" lvl="0" indent="-342900" algn="l" rtl="0">
              <a:spcBef>
                <a:spcPts val="1200"/>
              </a:spcBef>
              <a:spcAft>
                <a:spcPts val="0"/>
              </a:spcAft>
              <a:buSzPts val="1800"/>
              <a:buChar char="●"/>
            </a:pPr>
            <a:r>
              <a:rPr lang="en"/>
              <a:t>Number of referrals for disability evaluation ACPS school administrators received for the 24-25 school year.</a:t>
            </a:r>
            <a:endParaRPr/>
          </a:p>
          <a:p>
            <a:pPr marL="914400" lvl="1" indent="-317500" algn="l" rtl="0">
              <a:spcBef>
                <a:spcPts val="0"/>
              </a:spcBef>
              <a:spcAft>
                <a:spcPts val="0"/>
              </a:spcAft>
              <a:buSzPts val="1400"/>
              <a:buChar char="○"/>
            </a:pPr>
            <a:r>
              <a:rPr lang="en"/>
              <a:t>Total # by school, including private as a set</a:t>
            </a:r>
            <a:endParaRPr/>
          </a:p>
          <a:p>
            <a:pPr marL="914400" lvl="1" indent="-317500" algn="l" rtl="0">
              <a:spcBef>
                <a:spcPts val="0"/>
              </a:spcBef>
              <a:spcAft>
                <a:spcPts val="0"/>
              </a:spcAft>
              <a:buSzPts val="1400"/>
              <a:buChar char="○"/>
            </a:pPr>
            <a:r>
              <a:rPr lang="en"/>
              <a:t>Total # by grade, including PreK &amp; early childhood</a:t>
            </a:r>
            <a:endParaRPr/>
          </a:p>
          <a:p>
            <a:pPr marL="457200" lvl="0" indent="-342900" algn="l" rtl="0">
              <a:spcBef>
                <a:spcPts val="0"/>
              </a:spcBef>
              <a:spcAft>
                <a:spcPts val="0"/>
              </a:spcAft>
              <a:buSzPts val="1800"/>
              <a:buChar char="●"/>
            </a:pPr>
            <a:r>
              <a:rPr lang="en"/>
              <a:t>Result of above set of referrals for disability evaluation:</a:t>
            </a:r>
            <a:endParaRPr/>
          </a:p>
          <a:p>
            <a:pPr marL="914400" lvl="1" indent="-317500" algn="l" rtl="0">
              <a:spcBef>
                <a:spcPts val="0"/>
              </a:spcBef>
              <a:spcAft>
                <a:spcPts val="0"/>
              </a:spcAft>
              <a:buSzPts val="1400"/>
              <a:buChar char="○"/>
            </a:pPr>
            <a:r>
              <a:rPr lang="en"/>
              <a:t># denied by school administrator (without referral to SBIT)</a:t>
            </a:r>
            <a:endParaRPr/>
          </a:p>
          <a:p>
            <a:pPr marL="914400" lvl="1" indent="-317500" algn="l" rtl="0">
              <a:spcBef>
                <a:spcPts val="0"/>
              </a:spcBef>
              <a:spcAft>
                <a:spcPts val="0"/>
              </a:spcAft>
              <a:buSzPts val="1400"/>
              <a:buChar char="○"/>
            </a:pPr>
            <a:r>
              <a:rPr lang="en"/>
              <a:t># of special education disability evaluations initiated</a:t>
            </a:r>
            <a:endParaRPr/>
          </a:p>
          <a:p>
            <a:pPr marL="914400" lvl="1" indent="-317500" algn="l" rtl="0">
              <a:spcBef>
                <a:spcPts val="0"/>
              </a:spcBef>
              <a:spcAft>
                <a:spcPts val="0"/>
              </a:spcAft>
              <a:buSzPts val="1400"/>
              <a:buChar char="○"/>
            </a:pPr>
            <a:r>
              <a:rPr lang="en"/>
              <a:t># referred to School-Based Intervention Team (SBIT)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Shape 506"/>
        <p:cNvGrpSpPr/>
        <p:nvPr/>
      </p:nvGrpSpPr>
      <p:grpSpPr>
        <a:xfrm>
          <a:off x="0" y="0"/>
          <a:ext cx="0" cy="0"/>
          <a:chOff x="0" y="0"/>
          <a:chExt cx="0" cy="0"/>
        </a:xfrm>
      </p:grpSpPr>
      <p:sp>
        <p:nvSpPr>
          <p:cNvPr id="507" name="Google Shape;507;p6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SEAC Data Request #3</a:t>
            </a:r>
            <a:endParaRPr/>
          </a:p>
        </p:txBody>
      </p:sp>
      <p:sp>
        <p:nvSpPr>
          <p:cNvPr id="508" name="Google Shape;508;p67"/>
          <p:cNvSpPr txBox="1">
            <a:spLocks noGrp="1"/>
          </p:cNvSpPr>
          <p:nvPr>
            <p:ph type="body" idx="1"/>
          </p:nvPr>
        </p:nvSpPr>
        <p:spPr>
          <a:xfrm>
            <a:off x="311700" y="1266325"/>
            <a:ext cx="8520600" cy="3658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On SBIT Infinite Loop – </a:t>
            </a:r>
            <a:endParaRPr/>
          </a:p>
          <a:p>
            <a:pPr marL="0" lvl="0" indent="0" algn="l" rtl="0">
              <a:spcBef>
                <a:spcPts val="1200"/>
              </a:spcBef>
              <a:spcAft>
                <a:spcPts val="0"/>
              </a:spcAft>
              <a:buNone/>
            </a:pPr>
            <a:r>
              <a:rPr lang="en"/>
              <a:t>We hereby request (via FOIA if necessary):</a:t>
            </a:r>
            <a:endParaRPr/>
          </a:p>
          <a:p>
            <a:pPr marL="457200" lvl="0" indent="-342900" algn="l" rtl="0">
              <a:spcBef>
                <a:spcPts val="1200"/>
              </a:spcBef>
              <a:spcAft>
                <a:spcPts val="0"/>
              </a:spcAft>
              <a:buSzPts val="1800"/>
              <a:buChar char="●"/>
            </a:pPr>
            <a:r>
              <a:rPr lang="en"/>
              <a:t>For the 24-25 school year, total number of students participating in SBIT by school (including private) and grade level (including PreK and early childhood).</a:t>
            </a:r>
            <a:endParaRPr/>
          </a:p>
          <a:p>
            <a:pPr marL="457200" lvl="0" indent="-342900" algn="l" rtl="0">
              <a:spcBef>
                <a:spcPts val="0"/>
              </a:spcBef>
              <a:spcAft>
                <a:spcPts val="0"/>
              </a:spcAft>
              <a:buSzPts val="1800"/>
              <a:buChar char="●"/>
            </a:pPr>
            <a:r>
              <a:rPr lang="en"/>
              <a:t>Results for above set of SBIT participants:</a:t>
            </a:r>
            <a:endParaRPr/>
          </a:p>
          <a:p>
            <a:pPr marL="914400" lvl="1" indent="-317500" algn="l" rtl="0">
              <a:spcBef>
                <a:spcPts val="0"/>
              </a:spcBef>
              <a:spcAft>
                <a:spcPts val="0"/>
              </a:spcAft>
              <a:buSzPts val="1400"/>
              <a:buChar char="○"/>
            </a:pPr>
            <a:r>
              <a:rPr lang="en"/>
              <a:t># of students who exited SBIT with special education evaluation initiated</a:t>
            </a:r>
            <a:endParaRPr/>
          </a:p>
          <a:p>
            <a:pPr marL="914400" lvl="1" indent="-317500" algn="l" rtl="0">
              <a:spcBef>
                <a:spcPts val="0"/>
              </a:spcBef>
              <a:spcAft>
                <a:spcPts val="0"/>
              </a:spcAft>
              <a:buSzPts val="1400"/>
              <a:buChar char="○"/>
            </a:pPr>
            <a:r>
              <a:rPr lang="en"/>
              <a:t># of students who exited SBIT with special education referral denied</a:t>
            </a:r>
            <a:endParaRPr/>
          </a:p>
          <a:p>
            <a:pPr marL="457200" lvl="0" indent="-342900" algn="l" rtl="0">
              <a:spcBef>
                <a:spcPts val="0"/>
              </a:spcBef>
              <a:spcAft>
                <a:spcPts val="0"/>
              </a:spcAft>
              <a:buSzPts val="1800"/>
              <a:buChar char="●"/>
            </a:pPr>
            <a:r>
              <a:rPr lang="en"/>
              <a:t>Median length of time students spent in SBIT process during 24-25 school year.</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6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HGB: Program Improvement</a:t>
            </a:r>
            <a:endParaRPr/>
          </a:p>
        </p:txBody>
      </p:sp>
      <p:sp>
        <p:nvSpPr>
          <p:cNvPr id="514" name="Google Shape;514;p68"/>
          <p:cNvSpPr txBox="1">
            <a:spLocks noGrp="1"/>
          </p:cNvSpPr>
          <p:nvPr>
            <p:ph type="body" idx="1"/>
          </p:nvPr>
        </p:nvSpPr>
        <p:spPr>
          <a:xfrm>
            <a:off x="311700" y="1266325"/>
            <a:ext cx="2729400" cy="33027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Option #1</a:t>
            </a:r>
            <a:endParaRPr/>
          </a:p>
          <a:p>
            <a:pPr marL="0" lvl="0" indent="0" algn="l" rtl="0">
              <a:spcBef>
                <a:spcPts val="1200"/>
              </a:spcBef>
              <a:spcAft>
                <a:spcPts val="1200"/>
              </a:spcAft>
              <a:buNone/>
            </a:pPr>
            <a:r>
              <a:rPr lang="en"/>
              <a:t>Comprehensive Independent Audit – Follow model of Fairfax school board, which hired American Institutes of Research (AIR) to conduct broad &amp; </a:t>
            </a:r>
            <a:r>
              <a:rPr lang="en" u="sng">
                <a:solidFill>
                  <a:schemeClr val="hlink"/>
                </a:solidFill>
                <a:hlinkClick r:id="rId3"/>
              </a:rPr>
              <a:t>in-depth study of special education system</a:t>
            </a:r>
            <a:r>
              <a:rPr lang="en"/>
              <a:t>.</a:t>
            </a:r>
            <a:endParaRPr/>
          </a:p>
        </p:txBody>
      </p:sp>
      <p:pic>
        <p:nvPicPr>
          <p:cNvPr id="515" name="Google Shape;515;p68" title="Screenshot 2025-07-21 at 9.25.03 AM.png"/>
          <p:cNvPicPr preferRelativeResize="0"/>
          <p:nvPr/>
        </p:nvPicPr>
        <p:blipFill>
          <a:blip r:embed="rId4">
            <a:alphaModFix/>
          </a:blip>
          <a:stretch>
            <a:fillRect/>
          </a:stretch>
        </p:blipFill>
        <p:spPr>
          <a:xfrm>
            <a:off x="5109450" y="305334"/>
            <a:ext cx="2442749" cy="3112241"/>
          </a:xfrm>
          <a:prstGeom prst="rect">
            <a:avLst/>
          </a:prstGeom>
          <a:noFill/>
          <a:ln w="9525" cap="flat" cmpd="sng">
            <a:solidFill>
              <a:schemeClr val="dk2"/>
            </a:solidFill>
            <a:prstDash val="solid"/>
            <a:round/>
            <a:headEnd type="none" w="sm" len="sm"/>
            <a:tailEnd type="none" w="sm" len="sm"/>
          </a:ln>
        </p:spPr>
      </p:pic>
      <p:pic>
        <p:nvPicPr>
          <p:cNvPr id="516" name="Google Shape;516;p68" title="Screenshot 2025-07-21 at 10.11.22 AM.png"/>
          <p:cNvPicPr preferRelativeResize="0"/>
          <p:nvPr/>
        </p:nvPicPr>
        <p:blipFill>
          <a:blip r:embed="rId5">
            <a:alphaModFix/>
          </a:blip>
          <a:stretch>
            <a:fillRect/>
          </a:stretch>
        </p:blipFill>
        <p:spPr>
          <a:xfrm>
            <a:off x="6541950" y="1842675"/>
            <a:ext cx="2256950" cy="2980674"/>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6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HGB: Program Improvement</a:t>
            </a:r>
            <a:endParaRPr/>
          </a:p>
        </p:txBody>
      </p:sp>
      <p:sp>
        <p:nvSpPr>
          <p:cNvPr id="522" name="Google Shape;522;p69"/>
          <p:cNvSpPr txBox="1">
            <a:spLocks noGrp="1"/>
          </p:cNvSpPr>
          <p:nvPr>
            <p:ph type="body" idx="1"/>
          </p:nvPr>
        </p:nvSpPr>
        <p:spPr>
          <a:xfrm>
            <a:off x="3309900" y="1266325"/>
            <a:ext cx="2820000" cy="330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Option #2</a:t>
            </a:r>
            <a:endParaRPr/>
          </a:p>
          <a:p>
            <a:pPr marL="0" lvl="0" indent="0" algn="l" rtl="0">
              <a:spcBef>
                <a:spcPts val="1200"/>
              </a:spcBef>
              <a:spcAft>
                <a:spcPts val="1200"/>
              </a:spcAft>
              <a:buNone/>
            </a:pPr>
            <a:r>
              <a:rPr lang="en"/>
              <a:t>Targeted Approach with Limited Resources – Dedicate internal leadership resources to creating a well-defined process for accessing disability evaluations &amp; communicating to stakeholders.</a:t>
            </a:r>
            <a:endParaRPr/>
          </a:p>
        </p:txBody>
      </p:sp>
      <p:pic>
        <p:nvPicPr>
          <p:cNvPr id="523" name="Google Shape;523;p69" title="Screenshot 2025-07-21 at 9.36.14 AM.png"/>
          <p:cNvPicPr preferRelativeResize="0"/>
          <p:nvPr/>
        </p:nvPicPr>
        <p:blipFill rotWithShape="1">
          <a:blip r:embed="rId3">
            <a:alphaModFix/>
          </a:blip>
          <a:srcRect l="5311"/>
          <a:stretch/>
        </p:blipFill>
        <p:spPr>
          <a:xfrm>
            <a:off x="6255775" y="574175"/>
            <a:ext cx="1545000" cy="2295039"/>
          </a:xfrm>
          <a:prstGeom prst="rect">
            <a:avLst/>
          </a:prstGeom>
          <a:noFill/>
          <a:ln>
            <a:noFill/>
          </a:ln>
        </p:spPr>
      </p:pic>
      <p:pic>
        <p:nvPicPr>
          <p:cNvPr id="524" name="Google Shape;524;p69"/>
          <p:cNvPicPr preferRelativeResize="0"/>
          <p:nvPr/>
        </p:nvPicPr>
        <p:blipFill>
          <a:blip r:embed="rId4">
            <a:alphaModFix/>
          </a:blip>
          <a:stretch>
            <a:fillRect/>
          </a:stretch>
        </p:blipFill>
        <p:spPr>
          <a:xfrm>
            <a:off x="7363650" y="2896575"/>
            <a:ext cx="1468650" cy="1468650"/>
          </a:xfrm>
          <a:prstGeom prst="rect">
            <a:avLst/>
          </a:prstGeom>
          <a:noFill/>
          <a:ln>
            <a:noFill/>
          </a:ln>
        </p:spPr>
      </p:pic>
      <p:sp>
        <p:nvSpPr>
          <p:cNvPr id="525" name="Google Shape;525;p69"/>
          <p:cNvSpPr txBox="1"/>
          <p:nvPr/>
        </p:nvSpPr>
        <p:spPr>
          <a:xfrm>
            <a:off x="7315259" y="4413982"/>
            <a:ext cx="1545000" cy="29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chemeClr val="dk2"/>
                </a:solidFill>
                <a:latin typeface="Open Sans"/>
                <a:ea typeface="Open Sans"/>
                <a:cs typeface="Open Sans"/>
                <a:sym typeface="Open Sans"/>
              </a:rPr>
              <a:t>Craig Dommer</a:t>
            </a:r>
            <a:endParaRPr sz="1500">
              <a:solidFill>
                <a:schemeClr val="dk2"/>
              </a:solidFill>
              <a:latin typeface="Open Sans"/>
              <a:ea typeface="Open Sans"/>
              <a:cs typeface="Open Sans"/>
              <a:sym typeface="Open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7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HGB: Program Improvement</a:t>
            </a:r>
            <a:endParaRPr/>
          </a:p>
        </p:txBody>
      </p:sp>
      <p:sp>
        <p:nvSpPr>
          <p:cNvPr id="531" name="Google Shape;531;p70"/>
          <p:cNvSpPr txBox="1">
            <a:spLocks noGrp="1"/>
          </p:cNvSpPr>
          <p:nvPr>
            <p:ph type="body" idx="1"/>
          </p:nvPr>
        </p:nvSpPr>
        <p:spPr>
          <a:xfrm>
            <a:off x="311700" y="1266325"/>
            <a:ext cx="49590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Option #3</a:t>
            </a:r>
            <a:endParaRPr/>
          </a:p>
          <a:p>
            <a:pPr marL="457200" lvl="0" indent="-342900" algn="l" rtl="0">
              <a:spcBef>
                <a:spcPts val="1200"/>
              </a:spcBef>
              <a:spcAft>
                <a:spcPts val="0"/>
              </a:spcAft>
              <a:buSzPts val="1800"/>
              <a:buChar char="●"/>
            </a:pPr>
            <a:r>
              <a:rPr lang="en"/>
              <a:t>Targeted Approach with External Support – Supplement with external consultant(s) who:</a:t>
            </a:r>
            <a:endParaRPr/>
          </a:p>
          <a:p>
            <a:pPr marL="914400" lvl="1" indent="-317500" algn="l" rtl="0">
              <a:spcBef>
                <a:spcPts val="0"/>
              </a:spcBef>
              <a:spcAft>
                <a:spcPts val="0"/>
              </a:spcAft>
              <a:buSzPts val="1400"/>
              <a:buChar char="○"/>
            </a:pPr>
            <a:r>
              <a:rPr lang="en"/>
              <a:t>Continue data review, including non-public</a:t>
            </a:r>
            <a:endParaRPr/>
          </a:p>
          <a:p>
            <a:pPr marL="914400" lvl="1" indent="-317500" algn="l" rtl="0">
              <a:spcBef>
                <a:spcPts val="0"/>
              </a:spcBef>
              <a:spcAft>
                <a:spcPts val="0"/>
              </a:spcAft>
              <a:buSzPts val="1400"/>
              <a:buChar char="○"/>
            </a:pPr>
            <a:r>
              <a:rPr lang="en"/>
              <a:t>Review set of pre-IEP evaluation documents</a:t>
            </a:r>
            <a:endParaRPr/>
          </a:p>
          <a:p>
            <a:pPr marL="914400" lvl="1" indent="-317500" algn="l" rtl="0">
              <a:spcBef>
                <a:spcPts val="0"/>
              </a:spcBef>
              <a:spcAft>
                <a:spcPts val="0"/>
              </a:spcAft>
              <a:buSzPts val="1400"/>
              <a:buChar char="○"/>
            </a:pPr>
            <a:r>
              <a:rPr lang="en"/>
              <a:t>Conduct additional confidential interviews</a:t>
            </a:r>
            <a:endParaRPr/>
          </a:p>
          <a:p>
            <a:pPr marL="914400" lvl="1" indent="-317500" algn="l" rtl="0">
              <a:spcBef>
                <a:spcPts val="0"/>
              </a:spcBef>
              <a:spcAft>
                <a:spcPts val="0"/>
              </a:spcAft>
              <a:buSzPts val="1400"/>
              <a:buChar char="○"/>
            </a:pPr>
            <a:r>
              <a:rPr lang="en"/>
              <a:t>Review leadership structure</a:t>
            </a:r>
            <a:endParaRPr/>
          </a:p>
          <a:p>
            <a:pPr marL="914400" lvl="1" indent="-317500" algn="l" rtl="0">
              <a:spcBef>
                <a:spcPts val="0"/>
              </a:spcBef>
              <a:spcAft>
                <a:spcPts val="0"/>
              </a:spcAft>
              <a:buSzPts val="1400"/>
              <a:buChar char="○"/>
            </a:pPr>
            <a:r>
              <a:rPr lang="en"/>
              <a:t>Deliver report to SEAC &amp; school board</a:t>
            </a:r>
            <a:endParaRPr/>
          </a:p>
          <a:p>
            <a:pPr marL="914400" lvl="1" indent="-317500" algn="l" rtl="0">
              <a:spcBef>
                <a:spcPts val="0"/>
              </a:spcBef>
              <a:spcAft>
                <a:spcPts val="0"/>
              </a:spcAft>
              <a:buSzPts val="1400"/>
              <a:buChar char="○"/>
            </a:pPr>
            <a:r>
              <a:rPr lang="en"/>
              <a:t>Develop resources based on existing models</a:t>
            </a:r>
            <a:endParaRPr/>
          </a:p>
          <a:p>
            <a:pPr marL="914400" lvl="1" indent="-317500" algn="l" rtl="0">
              <a:spcBef>
                <a:spcPts val="0"/>
              </a:spcBef>
              <a:spcAft>
                <a:spcPts val="0"/>
              </a:spcAft>
              <a:buSzPts val="1400"/>
              <a:buChar char="○"/>
            </a:pPr>
            <a:r>
              <a:rPr lang="en"/>
              <a:t>Create educator professional development</a:t>
            </a:r>
            <a:endParaRPr/>
          </a:p>
        </p:txBody>
      </p:sp>
      <p:pic>
        <p:nvPicPr>
          <p:cNvPr id="532" name="Google Shape;532;p70"/>
          <p:cNvPicPr preferRelativeResize="0"/>
          <p:nvPr/>
        </p:nvPicPr>
        <p:blipFill rotWithShape="1">
          <a:blip r:embed="rId3">
            <a:alphaModFix/>
          </a:blip>
          <a:srcRect t="24831" b="29606"/>
          <a:stretch/>
        </p:blipFill>
        <p:spPr>
          <a:xfrm>
            <a:off x="5575500" y="1690275"/>
            <a:ext cx="2952750" cy="707400"/>
          </a:xfrm>
          <a:prstGeom prst="rect">
            <a:avLst/>
          </a:prstGeom>
          <a:noFill/>
          <a:ln>
            <a:noFill/>
          </a:ln>
        </p:spPr>
      </p:pic>
      <p:pic>
        <p:nvPicPr>
          <p:cNvPr id="533" name="Google Shape;533;p70" title="Screenshot 2025-07-21 at 10.59.19 AM.png"/>
          <p:cNvPicPr preferRelativeResize="0"/>
          <p:nvPr/>
        </p:nvPicPr>
        <p:blipFill>
          <a:blip r:embed="rId4">
            <a:alphaModFix/>
          </a:blip>
          <a:stretch>
            <a:fillRect/>
          </a:stretch>
        </p:blipFill>
        <p:spPr>
          <a:xfrm>
            <a:off x="5575500" y="2835274"/>
            <a:ext cx="2952749" cy="1176853"/>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7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FC: Ombuds Position</a:t>
            </a:r>
            <a:endParaRPr/>
          </a:p>
        </p:txBody>
      </p:sp>
      <p:sp>
        <p:nvSpPr>
          <p:cNvPr id="539" name="Google Shape;539;p71"/>
          <p:cNvSpPr txBox="1">
            <a:spLocks noGrp="1"/>
          </p:cNvSpPr>
          <p:nvPr>
            <p:ph type="body" idx="1"/>
          </p:nvPr>
        </p:nvSpPr>
        <p:spPr>
          <a:xfrm>
            <a:off x="311700" y="1618620"/>
            <a:ext cx="41097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Fairfax </a:t>
            </a:r>
            <a:r>
              <a:rPr lang="en" u="sng">
                <a:solidFill>
                  <a:schemeClr val="hlink"/>
                </a:solidFill>
                <a:hlinkClick r:id="rId3"/>
              </a:rPr>
              <a:t>Example</a:t>
            </a:r>
            <a:endParaRPr/>
          </a:p>
          <a:p>
            <a:pPr marL="0" lvl="0" indent="0" algn="l" rtl="0">
              <a:spcBef>
                <a:spcPts val="1200"/>
              </a:spcBef>
              <a:spcAft>
                <a:spcPts val="1200"/>
              </a:spcAft>
              <a:buNone/>
            </a:pPr>
            <a:endParaRPr/>
          </a:p>
        </p:txBody>
      </p:sp>
      <p:pic>
        <p:nvPicPr>
          <p:cNvPr id="540" name="Google Shape;540;p71" title="Screenshot 2025-09-30 at 2.19.22 PM.png"/>
          <p:cNvPicPr preferRelativeResize="0"/>
          <p:nvPr/>
        </p:nvPicPr>
        <p:blipFill>
          <a:blip r:embed="rId4">
            <a:alphaModFix/>
          </a:blip>
          <a:stretch>
            <a:fillRect/>
          </a:stretch>
        </p:blipFill>
        <p:spPr>
          <a:xfrm>
            <a:off x="311700" y="2097995"/>
            <a:ext cx="3439025" cy="2650925"/>
          </a:xfrm>
          <a:prstGeom prst="rect">
            <a:avLst/>
          </a:prstGeom>
          <a:noFill/>
          <a:ln>
            <a:noFill/>
          </a:ln>
        </p:spPr>
      </p:pic>
      <p:sp>
        <p:nvSpPr>
          <p:cNvPr id="541" name="Google Shape;541;p71"/>
          <p:cNvSpPr txBox="1"/>
          <p:nvPr/>
        </p:nvSpPr>
        <p:spPr>
          <a:xfrm>
            <a:off x="5513415" y="1655800"/>
            <a:ext cx="2173800" cy="70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Loudon </a:t>
            </a:r>
            <a:r>
              <a:rPr lang="en" sz="1800" u="sng">
                <a:solidFill>
                  <a:schemeClr val="hlink"/>
                </a:solidFill>
                <a:latin typeface="Open Sans"/>
                <a:ea typeface="Open Sans"/>
                <a:cs typeface="Open Sans"/>
                <a:sym typeface="Open Sans"/>
                <a:hlinkClick r:id="rId5"/>
              </a:rPr>
              <a:t>Example</a:t>
            </a:r>
            <a:endParaRPr sz="1800">
              <a:solidFill>
                <a:schemeClr val="dk2"/>
              </a:solidFill>
              <a:latin typeface="Open Sans"/>
              <a:ea typeface="Open Sans"/>
              <a:cs typeface="Open Sans"/>
              <a:sym typeface="Open Sans"/>
            </a:endParaRPr>
          </a:p>
        </p:txBody>
      </p:sp>
      <p:pic>
        <p:nvPicPr>
          <p:cNvPr id="542" name="Google Shape;542;p71" title="Screenshot 2025-09-30 at 2.23.14 PM.png"/>
          <p:cNvPicPr preferRelativeResize="0"/>
          <p:nvPr/>
        </p:nvPicPr>
        <p:blipFill>
          <a:blip r:embed="rId6">
            <a:alphaModFix/>
          </a:blip>
          <a:stretch>
            <a:fillRect/>
          </a:stretch>
        </p:blipFill>
        <p:spPr>
          <a:xfrm>
            <a:off x="3750715" y="153892"/>
            <a:ext cx="5241348" cy="1501900"/>
          </a:xfrm>
          <a:prstGeom prst="rect">
            <a:avLst/>
          </a:prstGeom>
          <a:noFill/>
          <a:ln>
            <a:noFill/>
          </a:ln>
        </p:spPr>
      </p:pic>
      <p:pic>
        <p:nvPicPr>
          <p:cNvPr id="543" name="Google Shape;543;p71" title="Screenshot 2025-09-30 at 2.26.28 PM.png"/>
          <p:cNvPicPr preferRelativeResize="0"/>
          <p:nvPr/>
        </p:nvPicPr>
        <p:blipFill>
          <a:blip r:embed="rId7">
            <a:alphaModFix/>
          </a:blip>
          <a:stretch>
            <a:fillRect/>
          </a:stretch>
        </p:blipFill>
        <p:spPr>
          <a:xfrm>
            <a:off x="5584002" y="2090047"/>
            <a:ext cx="2173799" cy="279491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Shape 547"/>
        <p:cNvGrpSpPr/>
        <p:nvPr/>
      </p:nvGrpSpPr>
      <p:grpSpPr>
        <a:xfrm>
          <a:off x="0" y="0"/>
          <a:ext cx="0" cy="0"/>
          <a:chOff x="0" y="0"/>
          <a:chExt cx="0" cy="0"/>
        </a:xfrm>
      </p:grpSpPr>
      <p:sp>
        <p:nvSpPr>
          <p:cNvPr id="548" name="Google Shape;548;p7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Survey Details</a:t>
            </a:r>
            <a:endParaRPr/>
          </a:p>
        </p:txBody>
      </p:sp>
      <p:sp>
        <p:nvSpPr>
          <p:cNvPr id="549" name="Google Shape;549;p72"/>
          <p:cNvSpPr txBox="1"/>
          <p:nvPr/>
        </p:nvSpPr>
        <p:spPr>
          <a:xfrm>
            <a:off x="7652075" y="4078700"/>
            <a:ext cx="1263300" cy="57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From UVA Team Final Presentation</a:t>
            </a:r>
            <a:endParaRPr>
              <a:solidFill>
                <a:schemeClr val="dk2"/>
              </a:solidFill>
              <a:latin typeface="Open Sans"/>
              <a:ea typeface="Open Sans"/>
              <a:cs typeface="Open Sans"/>
              <a:sym typeface="Open Sans"/>
            </a:endParaRPr>
          </a:p>
        </p:txBody>
      </p:sp>
      <p:pic>
        <p:nvPicPr>
          <p:cNvPr id="550" name="Google Shape;550;p72" title="Screenshot 2025-07-12 at 2.56.52 PM.png"/>
          <p:cNvPicPr preferRelativeResize="0"/>
          <p:nvPr/>
        </p:nvPicPr>
        <p:blipFill>
          <a:blip r:embed="rId3">
            <a:alphaModFix/>
          </a:blip>
          <a:stretch>
            <a:fillRect/>
          </a:stretch>
        </p:blipFill>
        <p:spPr>
          <a:xfrm>
            <a:off x="457200" y="1152425"/>
            <a:ext cx="6802370" cy="3686274"/>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Shape 554"/>
        <p:cNvGrpSpPr/>
        <p:nvPr/>
      </p:nvGrpSpPr>
      <p:grpSpPr>
        <a:xfrm>
          <a:off x="0" y="0"/>
          <a:ext cx="0" cy="0"/>
          <a:chOff x="0" y="0"/>
          <a:chExt cx="0" cy="0"/>
        </a:xfrm>
      </p:grpSpPr>
      <p:sp>
        <p:nvSpPr>
          <p:cNvPr id="555" name="Google Shape;555;p7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Additional Data </a:t>
            </a:r>
            <a:endParaRPr/>
          </a:p>
        </p:txBody>
      </p:sp>
      <p:pic>
        <p:nvPicPr>
          <p:cNvPr id="556" name="Google Shape;556;p73" title="Screenshot 2025-07-17 at 9.47.54 AM.png"/>
          <p:cNvPicPr preferRelativeResize="0"/>
          <p:nvPr/>
        </p:nvPicPr>
        <p:blipFill>
          <a:blip r:embed="rId3">
            <a:alphaModFix/>
          </a:blip>
          <a:stretch>
            <a:fillRect/>
          </a:stretch>
        </p:blipFill>
        <p:spPr>
          <a:xfrm>
            <a:off x="116350" y="1306575"/>
            <a:ext cx="8860224" cy="3322575"/>
          </a:xfrm>
          <a:prstGeom prst="rect">
            <a:avLst/>
          </a:prstGeom>
          <a:noFill/>
          <a:ln>
            <a:noFill/>
          </a:ln>
        </p:spPr>
      </p:pic>
      <p:sp>
        <p:nvSpPr>
          <p:cNvPr id="557" name="Google Shape;557;p73"/>
          <p:cNvSpPr/>
          <p:nvPr/>
        </p:nvSpPr>
        <p:spPr>
          <a:xfrm>
            <a:off x="2310375" y="3031225"/>
            <a:ext cx="548700" cy="205800"/>
          </a:xfrm>
          <a:prstGeom prst="roundRect">
            <a:avLst>
              <a:gd name="adj" fmla="val 16667"/>
            </a:avLst>
          </a:prstGeom>
          <a:solidFill>
            <a:srgbClr val="D4D4D4">
              <a:alpha val="5823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58" name="Google Shape;558;p73"/>
          <p:cNvSpPr/>
          <p:nvPr/>
        </p:nvSpPr>
        <p:spPr>
          <a:xfrm>
            <a:off x="4572000" y="4322050"/>
            <a:ext cx="1161300" cy="205800"/>
          </a:xfrm>
          <a:prstGeom prst="roundRect">
            <a:avLst>
              <a:gd name="adj" fmla="val 16667"/>
            </a:avLst>
          </a:prstGeom>
          <a:solidFill>
            <a:srgbClr val="D4D4D4">
              <a:alpha val="5823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59" name="Google Shape;559;p73"/>
          <p:cNvSpPr/>
          <p:nvPr/>
        </p:nvSpPr>
        <p:spPr>
          <a:xfrm>
            <a:off x="5849100" y="4322050"/>
            <a:ext cx="1530000" cy="205800"/>
          </a:xfrm>
          <a:prstGeom prst="roundRect">
            <a:avLst>
              <a:gd name="adj" fmla="val 16667"/>
            </a:avLst>
          </a:prstGeom>
          <a:solidFill>
            <a:srgbClr val="D4D4D4">
              <a:alpha val="5823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0" name="Google Shape;560;p73"/>
          <p:cNvSpPr/>
          <p:nvPr/>
        </p:nvSpPr>
        <p:spPr>
          <a:xfrm>
            <a:off x="2310375" y="3759700"/>
            <a:ext cx="548700" cy="205800"/>
          </a:xfrm>
          <a:prstGeom prst="roundRect">
            <a:avLst>
              <a:gd name="adj" fmla="val 16667"/>
            </a:avLst>
          </a:prstGeom>
          <a:solidFill>
            <a:srgbClr val="D4D4D4">
              <a:alpha val="5823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Shape 564"/>
        <p:cNvGrpSpPr/>
        <p:nvPr/>
      </p:nvGrpSpPr>
      <p:grpSpPr>
        <a:xfrm>
          <a:off x="0" y="0"/>
          <a:ext cx="0" cy="0"/>
          <a:chOff x="0" y="0"/>
          <a:chExt cx="0" cy="0"/>
        </a:xfrm>
      </p:grpSpPr>
      <p:sp>
        <p:nvSpPr>
          <p:cNvPr id="565" name="Google Shape;565;p7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Additional Data </a:t>
            </a:r>
            <a:endParaRPr/>
          </a:p>
        </p:txBody>
      </p:sp>
      <p:sp>
        <p:nvSpPr>
          <p:cNvPr id="566" name="Google Shape;566;p74"/>
          <p:cNvSpPr txBox="1">
            <a:spLocks noGrp="1"/>
          </p:cNvSpPr>
          <p:nvPr>
            <p:ph type="body" idx="1"/>
          </p:nvPr>
        </p:nvSpPr>
        <p:spPr>
          <a:xfrm>
            <a:off x="210325" y="1266325"/>
            <a:ext cx="8795700" cy="3743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The achievement gap between ACPS students with disabilities and those without disabilities is massive. Sadly, this gap parallels the state data.</a:t>
            </a:r>
            <a:endParaRPr/>
          </a:p>
          <a:p>
            <a:pPr marL="0" lvl="0" indent="0" algn="l" rtl="0">
              <a:spcBef>
                <a:spcPts val="1200"/>
              </a:spcBef>
              <a:spcAft>
                <a:spcPts val="0"/>
              </a:spcAft>
              <a:buNone/>
            </a:pPr>
            <a:r>
              <a:rPr lang="en"/>
              <a:t>What is unique about ACPS? Performance is WORSE at 3rd grade for both math &amp; reading. </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r>
              <a:rPr lang="en"/>
              <a:t>By 8th grade, our amazing ACPS educators make up a lot of ground. But…</a:t>
            </a:r>
            <a:endParaRPr/>
          </a:p>
          <a:p>
            <a:pPr marL="0" lvl="0" indent="0" algn="l" rtl="0">
              <a:spcBef>
                <a:spcPts val="1200"/>
              </a:spcBef>
              <a:spcAft>
                <a:spcPts val="1200"/>
              </a:spcAft>
              <a:buNone/>
            </a:pPr>
            <a:r>
              <a:rPr lang="en" b="1"/>
              <a:t>At key grade 3 milestone, nearly ⅔ of ACPS students w disabilities fail SOLs.</a:t>
            </a:r>
            <a:endParaRPr b="1"/>
          </a:p>
        </p:txBody>
      </p:sp>
      <p:pic>
        <p:nvPicPr>
          <p:cNvPr id="567" name="Google Shape;567;p74" title="Screenshot 2025-07-17 at 9.38.03 AM.png"/>
          <p:cNvPicPr preferRelativeResize="0"/>
          <p:nvPr/>
        </p:nvPicPr>
        <p:blipFill>
          <a:blip r:embed="rId3">
            <a:alphaModFix/>
          </a:blip>
          <a:stretch>
            <a:fillRect/>
          </a:stretch>
        </p:blipFill>
        <p:spPr>
          <a:xfrm>
            <a:off x="1320475" y="2677500"/>
            <a:ext cx="1791050" cy="1408700"/>
          </a:xfrm>
          <a:prstGeom prst="rect">
            <a:avLst/>
          </a:prstGeom>
          <a:noFill/>
          <a:ln>
            <a:noFill/>
          </a:ln>
        </p:spPr>
      </p:pic>
      <p:pic>
        <p:nvPicPr>
          <p:cNvPr id="568" name="Google Shape;568;p74" title="Screenshot 2025-07-17 at 9.38.30 AM.png"/>
          <p:cNvPicPr preferRelativeResize="0"/>
          <p:nvPr/>
        </p:nvPicPr>
        <p:blipFill>
          <a:blip r:embed="rId4">
            <a:alphaModFix/>
          </a:blip>
          <a:stretch>
            <a:fillRect/>
          </a:stretch>
        </p:blipFill>
        <p:spPr>
          <a:xfrm>
            <a:off x="3483500" y="2677500"/>
            <a:ext cx="2411725" cy="478000"/>
          </a:xfrm>
          <a:prstGeom prst="rect">
            <a:avLst/>
          </a:prstGeom>
          <a:noFill/>
          <a:ln>
            <a:noFill/>
          </a:ln>
        </p:spPr>
      </p:pic>
      <p:pic>
        <p:nvPicPr>
          <p:cNvPr id="569" name="Google Shape;569;p74" title="Screenshot 2025-07-17 at 9.39.11 AM.png"/>
          <p:cNvPicPr preferRelativeResize="0"/>
          <p:nvPr/>
        </p:nvPicPr>
        <p:blipFill>
          <a:blip r:embed="rId5">
            <a:alphaModFix/>
          </a:blip>
          <a:stretch>
            <a:fillRect/>
          </a:stretch>
        </p:blipFill>
        <p:spPr>
          <a:xfrm>
            <a:off x="6443700" y="2743525"/>
            <a:ext cx="1542625" cy="1276650"/>
          </a:xfrm>
          <a:prstGeom prst="rect">
            <a:avLst/>
          </a:prstGeom>
          <a:noFill/>
          <a:ln>
            <a:noFill/>
          </a:ln>
        </p:spPr>
      </p:pic>
      <p:sp>
        <p:nvSpPr>
          <p:cNvPr id="570" name="Google Shape;570;p74"/>
          <p:cNvSpPr txBox="1"/>
          <p:nvPr/>
        </p:nvSpPr>
        <p:spPr>
          <a:xfrm>
            <a:off x="3747675" y="3060475"/>
            <a:ext cx="1893000" cy="80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chemeClr val="dk2"/>
                </a:solidFill>
                <a:latin typeface="Open Sans"/>
                <a:ea typeface="Open Sans"/>
                <a:cs typeface="Open Sans"/>
                <a:sym typeface="Open Sans"/>
              </a:rPr>
              <a:t>Reading</a:t>
            </a:r>
            <a:endParaRPr sz="2000" b="1">
              <a:solidFill>
                <a:schemeClr val="dk2"/>
              </a:solidFill>
              <a:latin typeface="Open Sans"/>
              <a:ea typeface="Open Sans"/>
              <a:cs typeface="Open Sans"/>
              <a:sym typeface="Open Sans"/>
            </a:endParaRPr>
          </a:p>
          <a:p>
            <a:pPr marL="0" lvl="0" indent="0" algn="ctr" rtl="0">
              <a:spcBef>
                <a:spcPts val="0"/>
              </a:spcBef>
              <a:spcAft>
                <a:spcPts val="0"/>
              </a:spcAft>
              <a:buNone/>
            </a:pPr>
            <a:r>
              <a:rPr lang="en" sz="2000" b="1">
                <a:solidFill>
                  <a:schemeClr val="dk2"/>
                </a:solidFill>
                <a:latin typeface="Open Sans"/>
                <a:ea typeface="Open Sans"/>
                <a:cs typeface="Open Sans"/>
                <a:sym typeface="Open Sans"/>
              </a:rPr>
              <a:t>Math</a:t>
            </a:r>
            <a:endParaRPr sz="2000" b="1">
              <a:solidFill>
                <a:schemeClr val="dk2"/>
              </a:solidFill>
              <a:latin typeface="Open Sans"/>
              <a:ea typeface="Open Sans"/>
              <a:cs typeface="Open Sans"/>
              <a:sym typeface="Open Sans"/>
            </a:endParaRPr>
          </a:p>
        </p:txBody>
      </p:sp>
      <p:cxnSp>
        <p:nvCxnSpPr>
          <p:cNvPr id="571" name="Google Shape;571;p74"/>
          <p:cNvCxnSpPr>
            <a:endCxn id="567" idx="3"/>
          </p:cNvCxnSpPr>
          <p:nvPr/>
        </p:nvCxnSpPr>
        <p:spPr>
          <a:xfrm flipH="1">
            <a:off x="3111525" y="3289150"/>
            <a:ext cx="980100" cy="92700"/>
          </a:xfrm>
          <a:prstGeom prst="straightConnector1">
            <a:avLst/>
          </a:prstGeom>
          <a:noFill/>
          <a:ln w="28575" cap="flat" cmpd="sng">
            <a:solidFill>
              <a:schemeClr val="dk2"/>
            </a:solidFill>
            <a:prstDash val="solid"/>
            <a:round/>
            <a:headEnd type="none" w="med" len="med"/>
            <a:tailEnd type="triangle" w="med" len="med"/>
          </a:ln>
        </p:spPr>
      </p:cxnSp>
      <p:cxnSp>
        <p:nvCxnSpPr>
          <p:cNvPr id="572" name="Google Shape;572;p74"/>
          <p:cNvCxnSpPr>
            <a:endCxn id="569" idx="1"/>
          </p:cNvCxnSpPr>
          <p:nvPr/>
        </p:nvCxnSpPr>
        <p:spPr>
          <a:xfrm rot="10800000" flipH="1">
            <a:off x="5200800" y="3381850"/>
            <a:ext cx="1242900" cy="251700"/>
          </a:xfrm>
          <a:prstGeom prst="straightConnector1">
            <a:avLst/>
          </a:prstGeom>
          <a:noFill/>
          <a:ln w="28575" cap="flat" cmpd="sng">
            <a:solidFill>
              <a:schemeClr val="dk2"/>
            </a:solidFill>
            <a:prstDash val="solid"/>
            <a:round/>
            <a:headEnd type="none" w="med" len="med"/>
            <a:tailEnd type="triangle" w="med" len="med"/>
          </a:ln>
        </p:spPr>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Shape 576"/>
        <p:cNvGrpSpPr/>
        <p:nvPr/>
      </p:nvGrpSpPr>
      <p:grpSpPr>
        <a:xfrm>
          <a:off x="0" y="0"/>
          <a:ext cx="0" cy="0"/>
          <a:chOff x="0" y="0"/>
          <a:chExt cx="0" cy="0"/>
        </a:xfrm>
      </p:grpSpPr>
      <p:sp>
        <p:nvSpPr>
          <p:cNvPr id="577" name="Google Shape;577;p7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Additional Data </a:t>
            </a:r>
            <a:endParaRPr/>
          </a:p>
        </p:txBody>
      </p:sp>
      <p:pic>
        <p:nvPicPr>
          <p:cNvPr id="578" name="Google Shape;578;p75"/>
          <p:cNvPicPr preferRelativeResize="0"/>
          <p:nvPr/>
        </p:nvPicPr>
        <p:blipFill>
          <a:blip r:embed="rId3">
            <a:alphaModFix/>
          </a:blip>
          <a:stretch>
            <a:fillRect/>
          </a:stretch>
        </p:blipFill>
        <p:spPr>
          <a:xfrm>
            <a:off x="457200" y="1152425"/>
            <a:ext cx="6402478" cy="3686275"/>
          </a:xfrm>
          <a:prstGeom prst="rect">
            <a:avLst/>
          </a:prstGeom>
          <a:noFill/>
          <a:ln>
            <a:noFill/>
          </a:ln>
        </p:spPr>
      </p:pic>
      <p:sp>
        <p:nvSpPr>
          <p:cNvPr id="579" name="Google Shape;579;p75"/>
          <p:cNvSpPr txBox="1"/>
          <p:nvPr/>
        </p:nvSpPr>
        <p:spPr>
          <a:xfrm>
            <a:off x="6864300" y="1354750"/>
            <a:ext cx="1968000" cy="286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Open Sans"/>
                <a:ea typeface="Open Sans"/>
                <a:cs typeface="Open Sans"/>
                <a:sym typeface="Open Sans"/>
              </a:rPr>
              <a:t>Secondary also has big differences by school.</a:t>
            </a:r>
            <a:endParaRPr sz="1800">
              <a:solidFill>
                <a:schemeClr val="dk2"/>
              </a:solidFill>
              <a:latin typeface="Open Sans"/>
              <a:ea typeface="Open Sans"/>
              <a:cs typeface="Open Sans"/>
              <a:sym typeface="Open Sans"/>
            </a:endParaRPr>
          </a:p>
          <a:p>
            <a:pPr marL="0" lvl="0" indent="0" algn="l" rtl="0">
              <a:spcBef>
                <a:spcPts val="0"/>
              </a:spcBef>
              <a:spcAft>
                <a:spcPts val="0"/>
              </a:spcAft>
              <a:buNone/>
            </a:pPr>
            <a:endParaRPr sz="1800">
              <a:solidFill>
                <a:schemeClr val="dk2"/>
              </a:solidFill>
              <a:latin typeface="Open Sans"/>
              <a:ea typeface="Open Sans"/>
              <a:cs typeface="Open Sans"/>
              <a:sym typeface="Open Sans"/>
            </a:endParaRPr>
          </a:p>
          <a:p>
            <a:pPr marL="0" lvl="0" indent="0" algn="l" rtl="0">
              <a:spcBef>
                <a:spcPts val="0"/>
              </a:spcBef>
              <a:spcAft>
                <a:spcPts val="0"/>
              </a:spcAft>
              <a:buNone/>
            </a:pPr>
            <a:r>
              <a:rPr lang="en" sz="1800">
                <a:solidFill>
                  <a:schemeClr val="dk2"/>
                </a:solidFill>
                <a:latin typeface="Open Sans"/>
                <a:ea typeface="Open Sans"/>
                <a:cs typeface="Open Sans"/>
                <a:sym typeface="Open Sans"/>
              </a:rPr>
              <a:t>Average for ACPS secondary  is 13.2%.</a:t>
            </a:r>
            <a:endParaRPr sz="1800">
              <a:solidFill>
                <a:schemeClr val="dk2"/>
              </a:solidFill>
              <a:latin typeface="Open Sans"/>
              <a:ea typeface="Open Sans"/>
              <a:cs typeface="Open Sans"/>
              <a:sym typeface="Open San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Shape 583"/>
        <p:cNvGrpSpPr/>
        <p:nvPr/>
      </p:nvGrpSpPr>
      <p:grpSpPr>
        <a:xfrm>
          <a:off x="0" y="0"/>
          <a:ext cx="0" cy="0"/>
          <a:chOff x="0" y="0"/>
          <a:chExt cx="0" cy="0"/>
        </a:xfrm>
      </p:grpSpPr>
      <p:sp>
        <p:nvSpPr>
          <p:cNvPr id="584" name="Google Shape;584;p7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CCEIS – Race-Risk Ratio</a:t>
            </a:r>
            <a:endParaRPr/>
          </a:p>
        </p:txBody>
      </p:sp>
      <p:pic>
        <p:nvPicPr>
          <p:cNvPr id="585" name="Google Shape;585;p76" title="Screenshot 2025-07-20 at 12.55.11 PM.png"/>
          <p:cNvPicPr preferRelativeResize="0"/>
          <p:nvPr/>
        </p:nvPicPr>
        <p:blipFill>
          <a:blip r:embed="rId3">
            <a:alphaModFix/>
          </a:blip>
          <a:stretch>
            <a:fillRect/>
          </a:stretch>
        </p:blipFill>
        <p:spPr>
          <a:xfrm>
            <a:off x="316950" y="1203075"/>
            <a:ext cx="4088180" cy="2107200"/>
          </a:xfrm>
          <a:prstGeom prst="rect">
            <a:avLst/>
          </a:prstGeom>
          <a:noFill/>
          <a:ln w="9525" cap="flat" cmpd="sng">
            <a:solidFill>
              <a:schemeClr val="dk2"/>
            </a:solidFill>
            <a:prstDash val="solid"/>
            <a:round/>
            <a:headEnd type="none" w="sm" len="sm"/>
            <a:tailEnd type="none" w="sm" len="sm"/>
          </a:ln>
        </p:spPr>
      </p:pic>
      <p:sp>
        <p:nvSpPr>
          <p:cNvPr id="586" name="Google Shape;586;p76"/>
          <p:cNvSpPr txBox="1"/>
          <p:nvPr/>
        </p:nvSpPr>
        <p:spPr>
          <a:xfrm>
            <a:off x="673125" y="3397000"/>
            <a:ext cx="3459600" cy="57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From April 2025 </a:t>
            </a:r>
            <a:r>
              <a:rPr lang="en" u="sng">
                <a:solidFill>
                  <a:schemeClr val="hlink"/>
                </a:solidFill>
                <a:latin typeface="Open Sans"/>
                <a:ea typeface="Open Sans"/>
                <a:cs typeface="Open Sans"/>
                <a:sym typeface="Open Sans"/>
                <a:hlinkClick r:id="rId4"/>
              </a:rPr>
              <a:t>School Board PPT</a:t>
            </a:r>
            <a:endParaRPr>
              <a:solidFill>
                <a:schemeClr val="dk2"/>
              </a:solidFill>
              <a:latin typeface="Open Sans"/>
              <a:ea typeface="Open Sans"/>
              <a:cs typeface="Open Sans"/>
              <a:sym typeface="Open Sans"/>
            </a:endParaRPr>
          </a:p>
        </p:txBody>
      </p:sp>
      <p:pic>
        <p:nvPicPr>
          <p:cNvPr id="587" name="Google Shape;587;p76" title="Screenshot 2025-07-20 at 1.00.40 PM.png"/>
          <p:cNvPicPr preferRelativeResize="0"/>
          <p:nvPr/>
        </p:nvPicPr>
        <p:blipFill>
          <a:blip r:embed="rId5">
            <a:alphaModFix/>
          </a:blip>
          <a:stretch>
            <a:fillRect/>
          </a:stretch>
        </p:blipFill>
        <p:spPr>
          <a:xfrm>
            <a:off x="4714975" y="1679650"/>
            <a:ext cx="4354101" cy="2107200"/>
          </a:xfrm>
          <a:prstGeom prst="rect">
            <a:avLst/>
          </a:prstGeom>
          <a:noFill/>
          <a:ln w="9525" cap="flat" cmpd="sng">
            <a:solidFill>
              <a:schemeClr val="dk2"/>
            </a:solidFill>
            <a:prstDash val="solid"/>
            <a:round/>
            <a:headEnd type="none" w="sm" len="sm"/>
            <a:tailEnd type="none" w="sm" len="sm"/>
          </a:ln>
        </p:spPr>
      </p:pic>
      <p:sp>
        <p:nvSpPr>
          <p:cNvPr id="588" name="Google Shape;588;p76"/>
          <p:cNvSpPr txBox="1"/>
          <p:nvPr/>
        </p:nvSpPr>
        <p:spPr>
          <a:xfrm>
            <a:off x="5207900" y="3810075"/>
            <a:ext cx="3459600" cy="57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From April 2024 </a:t>
            </a:r>
            <a:r>
              <a:rPr lang="en" u="sng">
                <a:solidFill>
                  <a:schemeClr val="hlink"/>
                </a:solidFill>
                <a:latin typeface="Open Sans"/>
                <a:ea typeface="Open Sans"/>
                <a:cs typeface="Open Sans"/>
                <a:sym typeface="Open Sans"/>
                <a:hlinkClick r:id="rId4"/>
              </a:rPr>
              <a:t>School Board PPT</a:t>
            </a:r>
            <a:endParaRPr>
              <a:solidFill>
                <a:schemeClr val="dk2"/>
              </a:solidFill>
              <a:latin typeface="Open Sans"/>
              <a:ea typeface="Open Sans"/>
              <a:cs typeface="Open Sans"/>
              <a:sym typeface="Open San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Shape 592"/>
        <p:cNvGrpSpPr/>
        <p:nvPr/>
      </p:nvGrpSpPr>
      <p:grpSpPr>
        <a:xfrm>
          <a:off x="0" y="0"/>
          <a:ext cx="0" cy="0"/>
          <a:chOff x="0" y="0"/>
          <a:chExt cx="0" cy="0"/>
        </a:xfrm>
      </p:grpSpPr>
      <p:sp>
        <p:nvSpPr>
          <p:cNvPr id="593" name="Google Shape;593;p7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CCEIS - Race-Risk Ratio</a:t>
            </a:r>
            <a:endParaRPr/>
          </a:p>
        </p:txBody>
      </p:sp>
      <p:pic>
        <p:nvPicPr>
          <p:cNvPr id="594" name="Google Shape;594;p77" title="Screenshot 2025-07-20 at 1.03.11 PM.png"/>
          <p:cNvPicPr preferRelativeResize="0"/>
          <p:nvPr/>
        </p:nvPicPr>
        <p:blipFill>
          <a:blip r:embed="rId3">
            <a:alphaModFix/>
          </a:blip>
          <a:stretch>
            <a:fillRect/>
          </a:stretch>
        </p:blipFill>
        <p:spPr>
          <a:xfrm>
            <a:off x="311700" y="1340924"/>
            <a:ext cx="4086899" cy="2202250"/>
          </a:xfrm>
          <a:prstGeom prst="rect">
            <a:avLst/>
          </a:prstGeom>
          <a:noFill/>
          <a:ln w="9525" cap="flat" cmpd="sng">
            <a:solidFill>
              <a:schemeClr val="dk2"/>
            </a:solidFill>
            <a:prstDash val="solid"/>
            <a:round/>
            <a:headEnd type="none" w="sm" len="sm"/>
            <a:tailEnd type="none" w="sm" len="sm"/>
          </a:ln>
        </p:spPr>
      </p:pic>
      <p:pic>
        <p:nvPicPr>
          <p:cNvPr id="595" name="Google Shape;595;p77" title="Screenshot 2025-07-20 at 1.04.19 PM.png"/>
          <p:cNvPicPr preferRelativeResize="0"/>
          <p:nvPr/>
        </p:nvPicPr>
        <p:blipFill>
          <a:blip r:embed="rId4">
            <a:alphaModFix/>
          </a:blip>
          <a:stretch>
            <a:fillRect/>
          </a:stretch>
        </p:blipFill>
        <p:spPr>
          <a:xfrm>
            <a:off x="4572000" y="2769976"/>
            <a:ext cx="4414874" cy="2064650"/>
          </a:xfrm>
          <a:prstGeom prst="rect">
            <a:avLst/>
          </a:prstGeom>
          <a:noFill/>
          <a:ln w="9525" cap="flat" cmpd="sng">
            <a:solidFill>
              <a:schemeClr val="dk2"/>
            </a:solidFill>
            <a:prstDash val="solid"/>
            <a:round/>
            <a:headEnd type="none" w="sm" len="sm"/>
            <a:tailEnd type="none" w="sm" len="sm"/>
          </a:ln>
        </p:spPr>
      </p:pic>
      <p:sp>
        <p:nvSpPr>
          <p:cNvPr id="596" name="Google Shape;596;p77"/>
          <p:cNvSpPr txBox="1"/>
          <p:nvPr/>
        </p:nvSpPr>
        <p:spPr>
          <a:xfrm>
            <a:off x="625350" y="3988400"/>
            <a:ext cx="3459600" cy="57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From April 2024 </a:t>
            </a:r>
            <a:r>
              <a:rPr lang="en" u="sng">
                <a:solidFill>
                  <a:schemeClr val="hlink"/>
                </a:solidFill>
                <a:latin typeface="Open Sans"/>
                <a:ea typeface="Open Sans"/>
                <a:cs typeface="Open Sans"/>
                <a:sym typeface="Open Sans"/>
                <a:hlinkClick r:id="rId5"/>
              </a:rPr>
              <a:t>School Board PPT</a:t>
            </a:r>
            <a:endParaRPr>
              <a:solidFill>
                <a:schemeClr val="dk2"/>
              </a:solidFill>
              <a:latin typeface="Open Sans"/>
              <a:ea typeface="Open Sans"/>
              <a:cs typeface="Open Sans"/>
              <a:sym typeface="Open San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Shape 600"/>
        <p:cNvGrpSpPr/>
        <p:nvPr/>
      </p:nvGrpSpPr>
      <p:grpSpPr>
        <a:xfrm>
          <a:off x="0" y="0"/>
          <a:ext cx="0" cy="0"/>
          <a:chOff x="0" y="0"/>
          <a:chExt cx="0" cy="0"/>
        </a:xfrm>
      </p:grpSpPr>
      <p:sp>
        <p:nvSpPr>
          <p:cNvPr id="601" name="Google Shape;601;p7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CCEIS – Race-Risk Ratio</a:t>
            </a:r>
            <a:endParaRPr/>
          </a:p>
        </p:txBody>
      </p:sp>
      <p:pic>
        <p:nvPicPr>
          <p:cNvPr id="602" name="Google Shape;602;p78" title="Screenshot 2025-07-20 at 1.06.05 PM.png"/>
          <p:cNvPicPr preferRelativeResize="0"/>
          <p:nvPr/>
        </p:nvPicPr>
        <p:blipFill>
          <a:blip r:embed="rId3">
            <a:alphaModFix/>
          </a:blip>
          <a:stretch>
            <a:fillRect/>
          </a:stretch>
        </p:blipFill>
        <p:spPr>
          <a:xfrm>
            <a:off x="251725" y="1152425"/>
            <a:ext cx="4167874" cy="2445221"/>
          </a:xfrm>
          <a:prstGeom prst="rect">
            <a:avLst/>
          </a:prstGeom>
          <a:noFill/>
          <a:ln w="9525" cap="flat" cmpd="sng">
            <a:solidFill>
              <a:schemeClr val="dk2"/>
            </a:solidFill>
            <a:prstDash val="solid"/>
            <a:round/>
            <a:headEnd type="none" w="sm" len="sm"/>
            <a:tailEnd type="none" w="sm" len="sm"/>
          </a:ln>
        </p:spPr>
      </p:pic>
      <p:pic>
        <p:nvPicPr>
          <p:cNvPr id="603" name="Google Shape;603;p78" title="Screenshot 2025-07-20 at 1.06.52 PM.png"/>
          <p:cNvPicPr preferRelativeResize="0"/>
          <p:nvPr/>
        </p:nvPicPr>
        <p:blipFill>
          <a:blip r:embed="rId4">
            <a:alphaModFix/>
          </a:blip>
          <a:stretch>
            <a:fillRect/>
          </a:stretch>
        </p:blipFill>
        <p:spPr>
          <a:xfrm>
            <a:off x="4648199" y="2571750"/>
            <a:ext cx="4343401" cy="2086424"/>
          </a:xfrm>
          <a:prstGeom prst="rect">
            <a:avLst/>
          </a:prstGeom>
          <a:noFill/>
          <a:ln w="9525" cap="flat" cmpd="sng">
            <a:solidFill>
              <a:schemeClr val="dk2"/>
            </a:solidFill>
            <a:prstDash val="solid"/>
            <a:round/>
            <a:headEnd type="none" w="sm" len="sm"/>
            <a:tailEnd type="none" w="sm" len="sm"/>
          </a:ln>
        </p:spPr>
      </p:pic>
      <p:sp>
        <p:nvSpPr>
          <p:cNvPr id="604" name="Google Shape;604;p78"/>
          <p:cNvSpPr txBox="1"/>
          <p:nvPr/>
        </p:nvSpPr>
        <p:spPr>
          <a:xfrm>
            <a:off x="625350" y="3988400"/>
            <a:ext cx="3459600" cy="57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From April 2024 </a:t>
            </a:r>
            <a:r>
              <a:rPr lang="en" u="sng">
                <a:solidFill>
                  <a:schemeClr val="hlink"/>
                </a:solidFill>
                <a:latin typeface="Open Sans"/>
                <a:ea typeface="Open Sans"/>
                <a:cs typeface="Open Sans"/>
                <a:sym typeface="Open Sans"/>
                <a:hlinkClick r:id="rId5"/>
              </a:rPr>
              <a:t>School Board PPT</a:t>
            </a:r>
            <a:endParaRPr>
              <a:solidFill>
                <a:schemeClr val="dk2"/>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4661</Words>
  <Application>Microsoft Office PowerPoint</Application>
  <PresentationFormat>On-screen Show (16:9)</PresentationFormat>
  <Paragraphs>421</Paragraphs>
  <Slides>66</Slides>
  <Notes>66</Notes>
  <HiddenSlides>11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PT Sans Narrow</vt:lpstr>
      <vt:lpstr>Open Sans</vt:lpstr>
      <vt:lpstr>Tropic</vt:lpstr>
      <vt:lpstr>Access to Disability Evaluations</vt:lpstr>
      <vt:lpstr>Data … is there a story?</vt:lpstr>
      <vt:lpstr>Consulting Partnership</vt:lpstr>
      <vt:lpstr>Survey Details</vt:lpstr>
      <vt:lpstr>Survey Details</vt:lpstr>
      <vt:lpstr>Key System Issues</vt:lpstr>
      <vt:lpstr>System Issue #1 Unclear Referral Procedure</vt:lpstr>
      <vt:lpstr>PowerPoint Presentation</vt:lpstr>
      <vt:lpstr>Unclear Referral Procedure</vt:lpstr>
      <vt:lpstr>Unclear Referral Procedure</vt:lpstr>
      <vt:lpstr>Unclear Referral Procedure: IEP</vt:lpstr>
      <vt:lpstr>Unclear Referral Procedure: 504</vt:lpstr>
      <vt:lpstr>Unclear Referral Procedure</vt:lpstr>
      <vt:lpstr>System Issue #2 Delays in Process</vt:lpstr>
      <vt:lpstr>System Issue #2 Delays in Process</vt:lpstr>
      <vt:lpstr>PowerPoint Presentation</vt:lpstr>
      <vt:lpstr>PowerPoint Presentation</vt:lpstr>
      <vt:lpstr>Delays</vt:lpstr>
      <vt:lpstr>Delays … and Process</vt:lpstr>
      <vt:lpstr>Delays … and Process = Distrust &amp; Dissatisfaction</vt:lpstr>
      <vt:lpstr>Delays … and Process = Confusion Amongst Staff</vt:lpstr>
      <vt:lpstr>System Issue #2 Delays in Process: SBIT</vt:lpstr>
      <vt:lpstr>PowerPoint Presentation</vt:lpstr>
      <vt:lpstr>PowerPoint Presentation</vt:lpstr>
      <vt:lpstr>SBIT Infinite Loop</vt:lpstr>
      <vt:lpstr>SBIT Infinite Loop</vt:lpstr>
      <vt:lpstr>Data … is there a story? </vt:lpstr>
      <vt:lpstr>SBIT Infinite Loop</vt:lpstr>
      <vt:lpstr>SBIT Infinite Loop</vt:lpstr>
      <vt:lpstr>SBIT Infinite Loop</vt:lpstr>
      <vt:lpstr>System Issue #3 Denials</vt:lpstr>
      <vt:lpstr>System Issue #3 Denials</vt:lpstr>
      <vt:lpstr>Denial of Evaluations</vt:lpstr>
      <vt:lpstr>Denial of Evaluations</vt:lpstr>
      <vt:lpstr>Denial of Evaluations</vt:lpstr>
      <vt:lpstr>Denial of Evaluations</vt:lpstr>
      <vt:lpstr>Denial of Evaluations</vt:lpstr>
      <vt:lpstr>Denial of Evaluations</vt:lpstr>
      <vt:lpstr>Denial of Evaluations</vt:lpstr>
      <vt:lpstr>Denial of Evaluations</vt:lpstr>
      <vt:lpstr>Denial of Evaluations</vt:lpstr>
      <vt:lpstr>Data … is there a story? </vt:lpstr>
      <vt:lpstr>Denial of Evaluations</vt:lpstr>
      <vt:lpstr>Denial of Evaluations</vt:lpstr>
      <vt:lpstr>Dispute Resolution &amp; Options</vt:lpstr>
      <vt:lpstr>Conclusion</vt:lpstr>
      <vt:lpstr>Summary from UVA Law Team</vt:lpstr>
      <vt:lpstr>Summary from UVA Law Team </vt:lpstr>
      <vt:lpstr>Families Want Guidance &amp; Partnership</vt:lpstr>
      <vt:lpstr>Summary of Findings</vt:lpstr>
      <vt:lpstr>Appendix</vt:lpstr>
      <vt:lpstr>Project Resources</vt:lpstr>
      <vt:lpstr>SEAC Data Request #1</vt:lpstr>
      <vt:lpstr>SEAC Data Request #2</vt:lpstr>
      <vt:lpstr>SEAC Data Request #3</vt:lpstr>
      <vt:lpstr>HGB: Program Improvement</vt:lpstr>
      <vt:lpstr>HGB: Program Improvement</vt:lpstr>
      <vt:lpstr>HGB: Program Improvement</vt:lpstr>
      <vt:lpstr>FC: Ombuds Position</vt:lpstr>
      <vt:lpstr>Survey Details</vt:lpstr>
      <vt:lpstr>Additional Data </vt:lpstr>
      <vt:lpstr>Additional Data </vt:lpstr>
      <vt:lpstr>Additional Data </vt:lpstr>
      <vt:lpstr>CCEIS – Race-Risk Ratio</vt:lpstr>
      <vt:lpstr>CCEIS - Race-Risk Ratio</vt:lpstr>
      <vt:lpstr>CCEIS – Race-Risk Ratio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 to Disability Evaluations</dc:title>
  <dc:creator>Ashley Struzik</dc:creator>
  <cp:lastModifiedBy>Ashley Struzik</cp:lastModifiedBy>
  <cp:revision>1</cp:revision>
  <dcterms:modified xsi:type="dcterms:W3CDTF">2025-11-06T18:51:50Z</dcterms:modified>
</cp:coreProperties>
</file>