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8" r:id="rId1"/>
  </p:sldMasterIdLst>
  <p:notesMasterIdLst>
    <p:notesMasterId r:id="rId11"/>
  </p:notesMasterIdLst>
  <p:sldIdLst>
    <p:sldId id="262" r:id="rId2"/>
    <p:sldId id="269" r:id="rId3"/>
    <p:sldId id="272" r:id="rId4"/>
    <p:sldId id="275" r:id="rId5"/>
    <p:sldId id="278" r:id="rId6"/>
    <p:sldId id="281" r:id="rId7"/>
    <p:sldId id="284" r:id="rId8"/>
    <p:sldId id="287" r:id="rId9"/>
    <p:sldId id="290" r:id="rId10"/>
  </p:sldIdLst>
  <p:sldSz cx="12192000" cy="6858000"/>
  <p:notesSz cx="6858000" cy="9144000"/>
  <p:custDataLst>
    <p:tags r:id="rId12"/>
  </p:custDataLst>
  <p:defaultTextStyle>
    <a:defPPr>
      <a:defRPr lang="en-US">
        <a:effectLst/>
      </a:defRPr>
    </a:defPPr>
    <a:lvl1pPr marL="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effectLst/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291" autoAdjust="0"/>
  </p:normalViewPr>
  <p:slideViewPr>
    <p:cSldViewPr snapToGrid="0">
      <p:cViewPr varScale="1">
        <p:scale>
          <a:sx n="62" d="100"/>
          <a:sy n="62" d="100"/>
        </p:scale>
        <p:origin x="828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1-29E0-49E1-B738-BC776490B705}"/>
              </c:ext>
            </c:extLst>
          </c:dPt>
          <c:dPt>
            <c:idx val="1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3-29E0-49E1-B738-BC776490B705}"/>
              </c:ext>
            </c:extLst>
          </c:dPt>
          <c:dPt>
            <c:idx val="2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5-29E0-49E1-B738-BC776490B705}"/>
              </c:ext>
            </c:extLst>
          </c:dPt>
          <c:dPt>
            <c:idx val="3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7-29E0-49E1-B738-BC776490B705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9E0-49E1-B738-BC776490B705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9E0-49E1-B738-BC776490B705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9E0-49E1-B738-BC776490B705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9E0-49E1-B738-BC776490B705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IEP</c:v>
                </c:pt>
                <c:pt idx="1">
                  <c:v>504</c:v>
                </c:pt>
                <c:pt idx="2">
                  <c:v>Both an IEP and a 504</c:v>
                </c:pt>
                <c:pt idx="3">
                  <c:v>Neither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0.73</c:v>
                </c:pt>
                <c:pt idx="1">
                  <c:v>0.2</c:v>
                </c:pt>
                <c:pt idx="2">
                  <c:v>0.03</c:v>
                </c:pt>
                <c:pt idx="3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9E0-49E1-B738-BC776490B7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high"/>
        <c:spPr>
          <a:ln>
            <a:solidFill>
              <a:srgbClr val="808080"/>
            </a:solidFill>
          </a:ln>
        </c:spPr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1-6C31-4973-B8CE-8567BF21FA3D}"/>
              </c:ext>
            </c:extLst>
          </c:dPt>
          <c:dPt>
            <c:idx val="1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3-6C31-4973-B8CE-8567BF21FA3D}"/>
              </c:ext>
            </c:extLst>
          </c:dPt>
          <c:dPt>
            <c:idx val="2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5-6C31-4973-B8CE-8567BF21FA3D}"/>
              </c:ext>
            </c:extLst>
          </c:dPt>
          <c:dPt>
            <c:idx val="3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7-6C31-4973-B8CE-8567BF21FA3D}"/>
              </c:ext>
            </c:extLst>
          </c:dPt>
          <c:dPt>
            <c:idx val="4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9-6C31-4973-B8CE-8567BF21FA3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31-4973-B8CE-8567BF21FA3D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31-4973-B8CE-8567BF21FA3D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C31-4973-B8CE-8567BF21FA3D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C31-4973-B8CE-8567BF21FA3D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C31-4973-B8CE-8567BF21FA3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Daily</c:v>
                </c:pt>
                <c:pt idx="1">
                  <c:v>Weekly</c:v>
                </c:pt>
                <c:pt idx="2">
                  <c:v>Monthly/Quarterly</c:v>
                </c:pt>
                <c:pt idx="3">
                  <c:v>Annually</c:v>
                </c:pt>
                <c:pt idx="4">
                  <c:v>Never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0.19</c:v>
                </c:pt>
                <c:pt idx="1">
                  <c:v>0.25</c:v>
                </c:pt>
                <c:pt idx="2">
                  <c:v>0.39</c:v>
                </c:pt>
                <c:pt idx="3">
                  <c:v>0.1</c:v>
                </c:pt>
                <c:pt idx="4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C31-4973-B8CE-8567BF21F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high"/>
        <c:spPr>
          <a:ln>
            <a:solidFill>
              <a:srgbClr val="808080"/>
            </a:solidFill>
          </a:ln>
        </c:spPr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122F40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15-4053-A6D4-0867F4FA35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5.2600000000000001E-2</c:v>
                </c:pt>
                <c:pt idx="1">
                  <c:v>4.58E-2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2615-4053-A6D4-0867F4FA35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205573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15-4053-A6D4-0867F4FA35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4.5600000000000002E-2</c:v>
                </c:pt>
                <c:pt idx="1">
                  <c:v>8.4500000000000006E-2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2615-4053-A6D4-0867F4FA353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rgbClr val="2F7BA6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615-4053-A6D4-0867F4FA353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615-4053-A6D4-0867F4FA35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0.1263</c:v>
                </c:pt>
                <c:pt idx="1">
                  <c:v>0.15490000000000001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6-2615-4053-A6D4-0867F4FA353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Somewhat Agree</c:v>
                </c:pt>
              </c:strCache>
            </c:strRef>
          </c:tx>
          <c:spPr>
            <a:solidFill>
              <a:srgbClr val="3DA1D9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615-4053-A6D4-0867F4FA353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615-4053-A6D4-0867F4FA35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0.24909999999999999</c:v>
                </c:pt>
                <c:pt idx="1">
                  <c:v>0.2465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9-2615-4053-A6D4-0867F4FA353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74C5F2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615-4053-A6D4-0867F4FA353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2615-4053-A6D4-0867F4FA35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0.43509999999999999</c:v>
                </c:pt>
                <c:pt idx="1">
                  <c:v>0.30990000000000001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C-2615-4053-A6D4-0867F4FA353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Not sure/Not Applicable</c:v>
                </c:pt>
              </c:strCache>
            </c:strRef>
          </c:tx>
          <c:spPr>
            <a:solidFill>
              <a:srgbClr val="194259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2615-4053-A6D4-0867F4FA3532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2615-4053-A6D4-0867F4FA35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9.1200000000000003E-2</c:v>
                </c:pt>
                <c:pt idx="1">
                  <c:v>0.1585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F-2615-4053-A6D4-0867F4FA35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high"/>
        <c:spPr>
          <a:ln>
            <a:solidFill>
              <a:srgbClr val="808080"/>
            </a:solidFill>
          </a:ln>
        </c:spPr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000000"/>
              </a:solidFill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sz="100" b="0" i="0">
              <a:solidFill>
                <a:srgbClr val="FFFFFF"/>
              </a:solidFill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122F40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E2A-4DA7-A25D-3A324291ACA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5.0999999999999997E-2</c:v>
                </c:pt>
                <c:pt idx="1">
                  <c:v>3.9899999999999998E-2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BE2A-4DA7-A25D-3A324291AC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205573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E2A-4DA7-A25D-3A324291ACA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E2A-4DA7-A25D-3A324291ACA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0.1133</c:v>
                </c:pt>
                <c:pt idx="1">
                  <c:v>0.1225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4-BE2A-4DA7-A25D-3A324291AC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rgbClr val="2F7BA6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E2A-4DA7-A25D-3A324291ACA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E2A-4DA7-A25D-3A324291ACA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0.12180000000000001</c:v>
                </c:pt>
                <c:pt idx="1">
                  <c:v>0.14530000000000001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7-BE2A-4DA7-A25D-3A324291ACA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Somewhat Agree</c:v>
                </c:pt>
              </c:strCache>
            </c:strRef>
          </c:tx>
          <c:spPr>
            <a:solidFill>
              <a:srgbClr val="3DA1D9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E2A-4DA7-A25D-3A324291ACA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E2A-4DA7-A25D-3A324291ACA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0.33989999999999998</c:v>
                </c:pt>
                <c:pt idx="1">
                  <c:v>0.3105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A-BE2A-4DA7-A25D-3A324291ACA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74C5F2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E2A-4DA7-A25D-3A324291ACA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E2A-4DA7-A25D-3A324291ACA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0.30309999999999998</c:v>
                </c:pt>
                <c:pt idx="1">
                  <c:v>0.28489999999999999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D-BE2A-4DA7-A25D-3A324291ACA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Not sure/Not Applicable</c:v>
                </c:pt>
              </c:strCache>
            </c:strRef>
          </c:tx>
          <c:spPr>
            <a:solidFill>
              <a:srgbClr val="194259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BE2A-4DA7-A25D-3A324291ACAE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BE2A-4DA7-A25D-3A324291ACAE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Literacy</c:v>
                </c:pt>
                <c:pt idx="1">
                  <c:v>Math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7.0800000000000002E-2</c:v>
                </c:pt>
                <c:pt idx="1">
                  <c:v>9.69E-2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10-BE2A-4DA7-A25D-3A324291AC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sz="1400" b="0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sz="1400" b="1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high"/>
        <c:spPr>
          <a:ln>
            <a:solidFill>
              <a:srgbClr val="808080"/>
            </a:solidFill>
          </a:ln>
        </c:spPr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000000"/>
              </a:solidFill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sz="100" b="0" i="0">
              <a:solidFill>
                <a:srgbClr val="FFFFFF"/>
              </a:solidFill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rgbClr val="122F40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6C3-4BA7-B9D9-157E8763E94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6C3-4BA7-B9D9-157E8763E9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Behavioral Needs</c:v>
                </c:pt>
                <c:pt idx="1">
                  <c:v>Social/Emotional Needs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0.05</c:v>
                </c:pt>
                <c:pt idx="1">
                  <c:v>5.62E-2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2-46C3-4BA7-B9D9-157E8763E9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205573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6C3-4BA7-B9D9-157E8763E94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6C3-4BA7-B9D9-157E8763E9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Behavioral Needs</c:v>
                </c:pt>
                <c:pt idx="1">
                  <c:v>Social/Emotional Needs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8.6099999999999996E-2</c:v>
                </c:pt>
                <c:pt idx="1">
                  <c:v>0.1067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5-46C3-4BA7-B9D9-157E8763E94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rgbClr val="2F7BA6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6C3-4BA7-B9D9-157E8763E94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6C3-4BA7-B9D9-157E8763E9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Behavioral Needs</c:v>
                </c:pt>
                <c:pt idx="1">
                  <c:v>Social/Emotional Needs</c:v>
                </c:pt>
              </c:strCache>
            </c:strRef>
          </c:cat>
          <c:val>
            <c:numRef>
              <c:f>Sheet1!$D$2:$D$3</c:f>
              <c:numCache>
                <c:formatCode>0%</c:formatCode>
                <c:ptCount val="2"/>
                <c:pt idx="0">
                  <c:v>9.7199999999999995E-2</c:v>
                </c:pt>
                <c:pt idx="1">
                  <c:v>0.10390000000000001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8-46C3-4BA7-B9D9-157E8763E94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Somewhat Agree</c:v>
                </c:pt>
              </c:strCache>
            </c:strRef>
          </c:tx>
          <c:spPr>
            <a:solidFill>
              <a:srgbClr val="3DA1D9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6C3-4BA7-B9D9-157E8763E94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6C3-4BA7-B9D9-157E8763E9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Behavioral Needs</c:v>
                </c:pt>
                <c:pt idx="1">
                  <c:v>Social/Emotional Needs</c:v>
                </c:pt>
              </c:strCache>
            </c:strRef>
          </c:cat>
          <c:val>
            <c:numRef>
              <c:f>Sheet1!$E$2:$E$3</c:f>
              <c:numCache>
                <c:formatCode>0%</c:formatCode>
                <c:ptCount val="2"/>
                <c:pt idx="0">
                  <c:v>0.25</c:v>
                </c:pt>
                <c:pt idx="1">
                  <c:v>0.26690000000000003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B-46C3-4BA7-B9D9-157E8763E94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74C5F2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6C3-4BA7-B9D9-157E8763E94C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6C3-4BA7-B9D9-157E8763E94C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Behavioral Needs</c:v>
                </c:pt>
                <c:pt idx="1">
                  <c:v>Social/Emotional Needs</c:v>
                </c:pt>
              </c:strCache>
            </c:strRef>
          </c:cat>
          <c:val>
            <c:numRef>
              <c:f>Sheet1!$F$2:$F$3</c:f>
              <c:numCache>
                <c:formatCode>0%</c:formatCode>
                <c:ptCount val="2"/>
                <c:pt idx="0">
                  <c:v>0.46939999999999998</c:v>
                </c:pt>
                <c:pt idx="1">
                  <c:v>0.44940000000000002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E-46C3-4BA7-B9D9-157E8763E94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Not sure/Not Applicable</c:v>
                </c:pt>
              </c:strCache>
            </c:strRef>
          </c:tx>
          <c:spPr>
            <a:solidFill>
              <a:srgbClr val="194259"/>
            </a:solidFill>
            <a:ln>
              <a:solidFill>
                <a:srgbClr val="FFFFFF"/>
              </a:solidFill>
            </a:ln>
          </c:spPr>
          <c:invertIfNegative val="1"/>
          <c:cat>
            <c:strRef>
              <c:f>Sheet1!$A$2:$A$3</c:f>
              <c:strCache>
                <c:ptCount val="2"/>
                <c:pt idx="0">
                  <c:v>Behavioral Needs</c:v>
                </c:pt>
                <c:pt idx="1">
                  <c:v>Social/Emotional Needs</c:v>
                </c:pt>
              </c:strCache>
            </c:strRef>
          </c:cat>
          <c:val>
            <c:numRef>
              <c:f>Sheet1!$G$2:$G$3</c:f>
              <c:numCache>
                <c:formatCode>0%</c:formatCode>
                <c:ptCount val="2"/>
                <c:pt idx="0">
                  <c:v>4.7199999999999999E-2</c:v>
                </c:pt>
                <c:pt idx="1">
                  <c:v>1.6899999999999998E-2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F-46C3-4BA7-B9D9-157E8763E9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sz="1400" b="0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sz="1400" b="1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high"/>
        <c:spPr>
          <a:ln>
            <a:solidFill>
              <a:srgbClr val="808080"/>
            </a:solidFill>
          </a:ln>
        </c:spPr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000000"/>
              </a:solidFill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sz="100" b="0" i="0">
              <a:solidFill>
                <a:srgbClr val="FFFFFF"/>
              </a:solidFill>
            </a:endParaRPr>
          </a:p>
        </c:rich>
      </c:tx>
      <c:overlay val="1"/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Yes</c:v>
                </c:pt>
              </c:strCache>
            </c:strRef>
          </c:tx>
          <c:spPr>
            <a:solidFill>
              <a:srgbClr val="122F40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57-4F7E-9E81-D03122622C2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357-4F7E-9E81-D03122622C2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57-4F7E-9E81-D03122622C2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Do you know who to contact?</c:v>
                </c:pt>
                <c:pt idx="1">
                  <c:v>Do you feel comfortable expressing these concerns?</c:v>
                </c:pt>
                <c:pt idx="2">
                  <c:v>If you have expressed concerns, were you satisfied with the response?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0.85829999999999995</c:v>
                </c:pt>
                <c:pt idx="1">
                  <c:v>0.89170000000000005</c:v>
                </c:pt>
                <c:pt idx="2">
                  <c:v>0.62849999999999995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3-A357-4F7E-9E81-D03122622C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</c:v>
                </c:pt>
              </c:strCache>
            </c:strRef>
          </c:tx>
          <c:spPr>
            <a:solidFill>
              <a:srgbClr val="2F7BA6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357-4F7E-9E81-D03122622C2F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357-4F7E-9E81-D03122622C2F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FFFFFF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357-4F7E-9E81-D03122622C2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Do you know who to contact?</c:v>
                </c:pt>
                <c:pt idx="1">
                  <c:v>Do you feel comfortable expressing these concerns?</c:v>
                </c:pt>
                <c:pt idx="2">
                  <c:v>If you have expressed concerns, were you satisfied with the response?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9.7199999999999995E-2</c:v>
                </c:pt>
                <c:pt idx="1">
                  <c:v>6.3899999999999998E-2</c:v>
                </c:pt>
                <c:pt idx="2">
                  <c:v>0.1648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7-A357-4F7E-9E81-D03122622C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Sure/Not Applicable</c:v>
                </c:pt>
              </c:strCache>
            </c:strRef>
          </c:tx>
          <c:spPr>
            <a:solidFill>
              <a:srgbClr val="A5D6F2"/>
            </a:solidFill>
            <a:ln>
              <a:solidFill>
                <a:srgbClr val="FFFFFF"/>
              </a:solidFill>
            </a:ln>
          </c:spPr>
          <c:invertIfNegative val="1"/>
          <c:dLbls>
            <c:dLbl>
              <c:idx val="2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357-4F7E-9E81-D03122622C2F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Do you know who to contact?</c:v>
                </c:pt>
                <c:pt idx="1">
                  <c:v>Do you feel comfortable expressing these concerns?</c:v>
                </c:pt>
                <c:pt idx="2">
                  <c:v>If you have expressed concerns, were you satisfied with the response?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4.4400000000000002E-2</c:v>
                </c:pt>
                <c:pt idx="1">
                  <c:v>4.4400000000000002E-2</c:v>
                </c:pt>
                <c:pt idx="2">
                  <c:v>0.20669999999999999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rgbClr val="FFFFFF"/>
                    </a:solidFill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9-A357-4F7E-9E81-D03122622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sz="1400" b="0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sz="1400" b="1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high"/>
        <c:spPr>
          <a:ln>
            <a:solidFill>
              <a:srgbClr val="808080"/>
            </a:solidFill>
          </a:ln>
        </c:spPr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legend>
      <c:legendPos val="b"/>
      <c:overlay val="0"/>
      <c:txPr>
        <a:bodyPr/>
        <a:lstStyle/>
        <a:p>
          <a:pPr>
            <a:defRPr sz="1400" smtId="4294967295">
              <a:solidFill>
                <a:srgbClr val="000000"/>
              </a:solidFill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sz="100" b="0" i="0">
              <a:solidFill>
                <a:srgbClr val="FFFFFF"/>
              </a:solidFill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1-7B0D-447F-B1AA-4D75B9B32489}"/>
              </c:ext>
            </c:extLst>
          </c:dPt>
          <c:dPt>
            <c:idx val="1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3-7B0D-447F-B1AA-4D75B9B32489}"/>
              </c:ext>
            </c:extLst>
          </c:dPt>
          <c:dPt>
            <c:idx val="2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5-7B0D-447F-B1AA-4D75B9B32489}"/>
              </c:ext>
            </c:extLst>
          </c:dPt>
          <c:dPt>
            <c:idx val="3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7-7B0D-447F-B1AA-4D75B9B32489}"/>
              </c:ext>
            </c:extLst>
          </c:dPt>
          <c:dPt>
            <c:idx val="4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9-7B0D-447F-B1AA-4D75B9B32489}"/>
              </c:ext>
            </c:extLst>
          </c:dPt>
          <c:dPt>
            <c:idx val="5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B-7B0D-447F-B1AA-4D75B9B32489}"/>
              </c:ext>
            </c:extLst>
          </c:dPt>
          <c:dPt>
            <c:idx val="6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D-7B0D-447F-B1AA-4D75B9B32489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B0D-447F-B1AA-4D75B9B32489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0D-447F-B1AA-4D75B9B32489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0D-447F-B1AA-4D75B9B32489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0D-447F-B1AA-4D75B9B32489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7B0D-447F-B1AA-4D75B9B32489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B0D-447F-B1AA-4D75B9B32489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0D-447F-B1AA-4D75B9B3248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Special Education services</c:v>
                </c:pt>
                <c:pt idx="1">
                  <c:v>General Education services</c:v>
                </c:pt>
                <c:pt idx="2">
                  <c:v>Accommodations</c:v>
                </c:pt>
                <c:pt idx="3">
                  <c:v>Progress monitoring</c:v>
                </c:pt>
                <c:pt idx="4">
                  <c:v>Special Education team input</c:v>
                </c:pt>
                <c:pt idx="5">
                  <c:v>Physical facilities / infrastructure</c:v>
                </c:pt>
                <c:pt idx="6">
                  <c:v>Other (Please specify)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0.56999999999999995</c:v>
                </c:pt>
                <c:pt idx="1">
                  <c:v>0.54</c:v>
                </c:pt>
                <c:pt idx="2">
                  <c:v>0.56999999999999995</c:v>
                </c:pt>
                <c:pt idx="3">
                  <c:v>0.36</c:v>
                </c:pt>
                <c:pt idx="4">
                  <c:v>0.39</c:v>
                </c:pt>
                <c:pt idx="5">
                  <c:v>0.23</c:v>
                </c:pt>
                <c:pt idx="6">
                  <c:v>0.08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7B0D-447F-B1AA-4D75B9B324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sz="1400" b="0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sz="1400" b="1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high"/>
        <c:spPr>
          <a:ln>
            <a:solidFill>
              <a:srgbClr val="808080"/>
            </a:solidFill>
          </a:ln>
        </c:spPr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en-US" sz="100" b="0" i="0">
              <a:solidFill>
                <a:srgbClr val="FFFFFF"/>
              </a:solidFill>
            </a:endParaRPr>
          </a:p>
        </c:rich>
      </c:tx>
      <c:overlay val="1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invertIfNegative val="1"/>
          <c:dPt>
            <c:idx val="0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1-CDEA-48DA-9DA5-DF2570C5C0CD}"/>
              </c:ext>
            </c:extLst>
          </c:dPt>
          <c:dPt>
            <c:idx val="1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3-CDEA-48DA-9DA5-DF2570C5C0CD}"/>
              </c:ext>
            </c:extLst>
          </c:dPt>
          <c:dPt>
            <c:idx val="2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5-CDEA-48DA-9DA5-DF2570C5C0CD}"/>
              </c:ext>
            </c:extLst>
          </c:dPt>
          <c:dPt>
            <c:idx val="3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7-CDEA-48DA-9DA5-DF2570C5C0CD}"/>
              </c:ext>
            </c:extLst>
          </c:dPt>
          <c:dPt>
            <c:idx val="4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9-CDEA-48DA-9DA5-DF2570C5C0CD}"/>
              </c:ext>
            </c:extLst>
          </c:dPt>
          <c:dPt>
            <c:idx val="5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B-CDEA-48DA-9DA5-DF2570C5C0CD}"/>
              </c:ext>
            </c:extLst>
          </c:dPt>
          <c:dPt>
            <c:idx val="6"/>
            <c:invertIfNegative val="1"/>
            <c:bubble3D val="0"/>
            <c:spPr>
              <a:solidFill>
                <a:srgbClr val="2C7FB8"/>
              </a:solidFill>
            </c:spPr>
            <c:extLst>
              <c:ext xmlns:c16="http://schemas.microsoft.com/office/drawing/2014/chart" uri="{C3380CC4-5D6E-409C-BE32-E72D297353CC}">
                <c16:uniqueId val="{0000000D-CDEA-48DA-9DA5-DF2570C5C0CD}"/>
              </c:ext>
            </c:extLst>
          </c:dPt>
          <c:dLbls>
            <c:dLbl>
              <c:idx val="0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DEA-48DA-9DA5-DF2570C5C0CD}"/>
                </c:ext>
              </c:extLst>
            </c:dLbl>
            <c:dLbl>
              <c:idx val="1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DEA-48DA-9DA5-DF2570C5C0CD}"/>
                </c:ext>
              </c:extLst>
            </c:dLbl>
            <c:dLbl>
              <c:idx val="2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DEA-48DA-9DA5-DF2570C5C0CD}"/>
                </c:ext>
              </c:extLst>
            </c:dLbl>
            <c:dLbl>
              <c:idx val="3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DEA-48DA-9DA5-DF2570C5C0CD}"/>
                </c:ext>
              </c:extLst>
            </c:dLbl>
            <c:dLbl>
              <c:idx val="4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DEA-48DA-9DA5-DF2570C5C0CD}"/>
                </c:ext>
              </c:extLst>
            </c:dLbl>
            <c:dLbl>
              <c:idx val="5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DEA-48DA-9DA5-DF2570C5C0CD}"/>
                </c:ext>
              </c:extLst>
            </c:dLbl>
            <c:dLbl>
              <c:idx val="6"/>
              <c:spPr/>
              <c:txPr>
                <a:bodyPr/>
                <a:lstStyle/>
                <a:p>
                  <a:pPr>
                    <a:defRPr sz="1400" b="1" smtId="4294967295">
                      <a:solidFill>
                        <a:srgbClr val="000000"/>
                      </a:solidFill>
                      <a:latin typeface="Calibri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CDEA-48DA-9DA5-DF2570C5C0CD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Sheet1!$A$2:$A$8</c:f>
              <c:strCache>
                <c:ptCount val="7"/>
                <c:pt idx="0">
                  <c:v>Special Education services</c:v>
                </c:pt>
                <c:pt idx="1">
                  <c:v>General Education services</c:v>
                </c:pt>
                <c:pt idx="2">
                  <c:v>Accommodations</c:v>
                </c:pt>
                <c:pt idx="3">
                  <c:v>Progress monitoring</c:v>
                </c:pt>
                <c:pt idx="4">
                  <c:v>Special Education team input</c:v>
                </c:pt>
                <c:pt idx="5">
                  <c:v>Physical facilities / infrastructure</c:v>
                </c:pt>
                <c:pt idx="6">
                  <c:v>Other (Please specify)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0.28000000000000003</c:v>
                </c:pt>
                <c:pt idx="1">
                  <c:v>0.28000000000000003</c:v>
                </c:pt>
                <c:pt idx="2">
                  <c:v>0.26</c:v>
                </c:pt>
                <c:pt idx="3">
                  <c:v>0.45</c:v>
                </c:pt>
                <c:pt idx="4">
                  <c:v>0.24</c:v>
                </c:pt>
                <c:pt idx="5">
                  <c:v>0.21</c:v>
                </c:pt>
                <c:pt idx="6">
                  <c:v>0.23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DEA-48DA-9DA5-DF2570C5C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7451136"/>
        <c:axId val="66437120"/>
      </c:barChart>
      <c:catAx>
        <c:axId val="67451136"/>
        <c:scaling>
          <c:orientation val="maxMin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endParaRPr lang="en-US" sz="1400" b="0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6437120"/>
        <c:crosses val="autoZero"/>
        <c:auto val="0"/>
        <c:lblAlgn val="ctr"/>
        <c:lblOffset val="100"/>
        <c:noMultiLvlLbl val="0"/>
      </c:catAx>
      <c:valAx>
        <c:axId val="66437120"/>
        <c:scaling>
          <c:orientation val="minMax"/>
          <c:max val="1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endParaRPr lang="en-US" sz="1400" b="1">
                  <a:solidFill>
                    <a:srgbClr val="000000"/>
                  </a:solidFill>
                  <a:latin typeface="Calibri"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high"/>
        <c:spPr>
          <a:ln>
            <a:solidFill>
              <a:srgbClr val="808080"/>
            </a:solidFill>
          </a:ln>
        </c:spPr>
        <c:txPr>
          <a:bodyPr/>
          <a:lstStyle/>
          <a:p>
            <a:pPr>
              <a:defRPr sz="1400" b="0" i="0" smtId="4294967295">
                <a:solidFill>
                  <a:srgbClr val="000000"/>
                </a:solidFill>
                <a:latin typeface="Calibri"/>
              </a:defRPr>
            </a:pPr>
            <a:endParaRPr lang="en-US"/>
          </a:p>
        </c:txPr>
        <c:crossAx val="67451136"/>
        <c:crosses val="max"/>
        <c:crossBetween val="between"/>
        <c:majorUnit val="0.2"/>
        <c:minorUnit val="0.04"/>
      </c:valAx>
    </c:plotArea>
    <c:plotVisOnly val="1"/>
    <c:dispBlanksAs val="zero"/>
    <c:showDLblsOverMax val="1"/>
  </c:chart>
  <c:txPr>
    <a:bodyPr/>
    <a:lstStyle/>
    <a:p>
      <a:pPr>
        <a:defRPr sz="1800" smtId="4294967295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BF010-1670-4831-B40B-CFD8934C4DA1}" type="datetimeFigureOut">
              <a:rPr lang="en-IN" smtClean="0"/>
              <a:t>06-11-2025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9223D-F02B-4173-95C7-D2E874B656C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05114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(report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0167" y="1153556"/>
            <a:ext cx="10363200" cy="1339668"/>
          </a:xfrm>
        </p:spPr>
        <p:txBody>
          <a:bodyPr lIns="0" tIns="0" rIns="0" bIns="0" anchor="b"/>
          <a:lstStyle>
            <a:lvl1pPr algn="l">
              <a:defRPr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/>
              <a:t>Survey Title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918633" y="4161654"/>
            <a:ext cx="3657600" cy="1143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18634" y="3445193"/>
            <a:ext cx="8525933" cy="260350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320040" indent="0">
              <a:buNone/>
              <a:defRPr/>
            </a:lvl2pPr>
          </a:lstStyle>
          <a:p>
            <a:pPr lvl="0"/>
            <a:r>
              <a:rPr lang="en-US"/>
              <a:t>School District Name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18634" y="3727768"/>
            <a:ext cx="8525933" cy="260350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>
                    <a:lumMod val="75000"/>
                  </a:schemeClr>
                </a:solidFill>
                <a:latin typeface="+mn-lt"/>
                <a:cs typeface="Arial" panose="020B0604020202020204" pitchFamily="34" charset="0"/>
              </a:defRPr>
            </a:lvl1pPr>
            <a:lvl2pPr marL="320040" indent="0">
              <a:buNone/>
              <a:defRPr/>
            </a:lvl2pPr>
          </a:lstStyle>
          <a:p>
            <a:pPr lvl="0"/>
            <a:r>
              <a:rPr lang="en-US"/>
              <a:t>Open – Close Date</a:t>
            </a:r>
          </a:p>
        </p:txBody>
      </p:sp>
    </p:spTree>
    <p:extLst>
      <p:ext uri="{BB962C8B-B14F-4D97-AF65-F5344CB8AC3E}">
        <p14:creationId xmlns:p14="http://schemas.microsoft.com/office/powerpoint/2010/main" val="172021288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(Genera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0167" y="1732319"/>
            <a:ext cx="10363200" cy="1339668"/>
          </a:xfrm>
        </p:spPr>
        <p:txBody>
          <a:bodyPr lIns="0" tIns="0" rIns="0" bIns="0" anchor="b"/>
          <a:lstStyle>
            <a:lvl1pPr algn="l">
              <a:defRPr/>
            </a:lvl1pPr>
          </a:lstStyle>
          <a:p>
            <a:r>
              <a:rPr lang="en-US"/>
              <a:t>PowerPoint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910167" y="3131463"/>
            <a:ext cx="8534400" cy="441736"/>
          </a:xfrm>
        </p:spPr>
        <p:txBody>
          <a:bodyPr lIns="0" tIns="0" rIns="0" bIns="0">
            <a:normAutofit/>
          </a:bodyPr>
          <a:lstStyle>
            <a:lvl1pPr marL="0" indent="0" algn="l">
              <a:spcBef>
                <a:spcPct val="0"/>
              </a:spcBef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Subtitle goes here</a:t>
            </a:r>
          </a:p>
        </p:txBody>
      </p:sp>
      <p:grpSp>
        <p:nvGrpSpPr>
          <p:cNvPr id="12" name="Group 11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13" name="Rectangle 12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0" name="Group 9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7" name="Rectangle 16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0136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914400" y="1732319"/>
            <a:ext cx="10363200" cy="1339668"/>
          </a:xfrm>
        </p:spPr>
        <p:txBody>
          <a:bodyPr lIns="0" tIns="0" rIns="0" bIns="0" anchor="b"/>
          <a:lstStyle>
            <a:lvl1pPr algn="l">
              <a:defRPr baseline="0"/>
            </a:lvl1pPr>
          </a:lstStyle>
          <a:p>
            <a:r>
              <a:rPr lang="en-US"/>
              <a:t>Sub-divider slide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911854" y="3106622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17" name="Rectangle 16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0" name="Group 9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2" name="Rectangle 11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50175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3" y="720806"/>
            <a:ext cx="10354733" cy="515190"/>
          </a:xfrm>
        </p:spPr>
        <p:txBody>
          <a:bodyPr bIns="45720" anchor="b" anchorCtr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19" name="Rectangle 18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2" name="Group 11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4" name="Rectangle 1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375642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a_Title (two lines)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8634" y="699273"/>
            <a:ext cx="10354733" cy="1003011"/>
          </a:xfrm>
        </p:spPr>
        <p:txBody>
          <a:bodyPr/>
          <a:lstStyle>
            <a:lvl1pPr>
              <a:lnSpc>
                <a:spcPct val="100000"/>
              </a:lnSpc>
              <a:defRPr baseline="0"/>
            </a:lvl1pPr>
          </a:lstStyle>
          <a:p>
            <a:r>
              <a:rPr lang="en-US"/>
              <a:t>Click to edit Master title style that goes onto two lines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8634" y="2033837"/>
            <a:ext cx="10354733" cy="390658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05074" y="1702283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8" name="Group 17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19" name="Rectangle 18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2" name="Group 11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4" name="Rectangle 1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3583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634" y="699273"/>
            <a:ext cx="10354733" cy="51519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8633" y="1600200"/>
            <a:ext cx="5075767" cy="43402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1" y="1600200"/>
            <a:ext cx="5075767" cy="4340225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605790" indent="-285750">
              <a:buFont typeface="Wingdings" panose="05000000000000000000" pitchFamily="2" charset="2"/>
              <a:buChar char="§"/>
              <a:defRPr sz="1400"/>
            </a:lvl2pPr>
            <a:lvl3pPr marL="880110" indent="-285750">
              <a:buFont typeface="Wingdings" panose="05000000000000000000" pitchFamily="2" charset="2"/>
              <a:buChar char="§"/>
              <a:defRPr sz="1400"/>
            </a:lvl3pPr>
            <a:lvl4pPr marL="1154430" indent="-285750">
              <a:buFont typeface="Wingdings" panose="05000000000000000000" pitchFamily="2" charset="2"/>
              <a:buChar char="§"/>
              <a:defRPr sz="1400"/>
            </a:lvl4pPr>
            <a:lvl5pPr marL="1428750" indent="-285750">
              <a:buFont typeface="Wingdings" panose="05000000000000000000" pitchFamily="2" charset="2"/>
              <a:buChar char="§"/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9" name="Group 18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20" name="Rectangle 19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3" name="Group 12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5" name="Rectangle 14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0012414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633" y="1609281"/>
            <a:ext cx="5077884" cy="757999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8633" y="2499360"/>
            <a:ext cx="5077884" cy="344106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609281"/>
            <a:ext cx="5080000" cy="757999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99360"/>
            <a:ext cx="5080000" cy="344106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1" name="Group 20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22" name="Rectangle 21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5" name="Group 14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7" name="Rectangle 16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035624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clus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Conclusions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8633" y="1609281"/>
            <a:ext cx="5077884" cy="757999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Highlights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8633" y="2499360"/>
            <a:ext cx="5077884" cy="344106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368" y="1609281"/>
            <a:ext cx="5080000" cy="757999"/>
          </a:xfrm>
        </p:spPr>
        <p:txBody>
          <a:bodyPr anchor="t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Next Steps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499360"/>
            <a:ext cx="5080000" cy="3441065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17" name="Rectangle 16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5" name="Group 14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22" name="Rectangle 21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38939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924554" y="1235996"/>
            <a:ext cx="10368293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13" name="Rectangle 12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11" name="Group 10"/>
          <p:cNvGrpSpPr/>
          <p:nvPr/>
        </p:nvGrpSpPr>
        <p:grpSpPr>
          <a:xfrm flipV="1">
            <a:off x="3048000" y="6782540"/>
            <a:ext cx="9144000" cy="75460"/>
            <a:chOff x="3176776" y="4850305"/>
            <a:chExt cx="6858000" cy="73152"/>
          </a:xfrm>
          <a:effectLst/>
        </p:grpSpPr>
        <p:sp>
          <p:nvSpPr>
            <p:cNvPr id="18" name="Rectangle 17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07588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grpSp>
        <p:nvGrpSpPr>
          <p:cNvPr id="10" name="Group 9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</p:grpSpPr>
        <p:sp>
          <p:nvSpPr>
            <p:cNvPr id="11" name="Rectangle 10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grpSp>
        <p:nvGrpSpPr>
          <p:cNvPr id="9" name="Group 8"/>
          <p:cNvGrpSpPr/>
          <p:nvPr/>
        </p:nvGrpSpPr>
        <p:grpSpPr>
          <a:xfrm flipV="1">
            <a:off x="0" y="6782540"/>
            <a:ext cx="12192000" cy="75460"/>
            <a:chOff x="890776" y="4850305"/>
            <a:chExt cx="9144000" cy="73152"/>
          </a:xfrm>
          <a:effectLst/>
        </p:grpSpPr>
        <p:sp>
          <p:nvSpPr>
            <p:cNvPr id="15" name="Rectangle 14"/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effectLst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0321103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pic>
        <p:nvPicPr>
          <p:cNvPr id="5" name="Picture 4" descr="k12_insight_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445" y="3359367"/>
            <a:ext cx="2658695" cy="575416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5726899" y="2512336"/>
            <a:ext cx="0" cy="2271897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Group 6"/>
          <p:cNvGrpSpPr/>
          <p:nvPr/>
        </p:nvGrpSpPr>
        <p:grpSpPr>
          <a:xfrm>
            <a:off x="5925659" y="3250418"/>
            <a:ext cx="3743461" cy="793314"/>
            <a:chOff x="4685402" y="3341554"/>
            <a:chExt cx="2807596" cy="594985"/>
          </a:xfrm>
        </p:grpSpPr>
        <p:sp>
          <p:nvSpPr>
            <p:cNvPr id="10" name="Rectangle 9"/>
            <p:cNvSpPr/>
            <p:nvPr/>
          </p:nvSpPr>
          <p:spPr>
            <a:xfrm>
              <a:off x="4685402" y="3651797"/>
              <a:ext cx="1763656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867">
                  <a:solidFill>
                    <a:schemeClr val="bg1">
                      <a:lumMod val="50000"/>
                    </a:schemeClr>
                  </a:solidFill>
                </a:rPr>
                <a:t>www.k12insight.com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85402" y="3341554"/>
              <a:ext cx="2807596" cy="28474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867">
                  <a:solidFill>
                    <a:schemeClr val="bg1">
                      <a:lumMod val="50000"/>
                    </a:schemeClr>
                  </a:solidFill>
                </a:rPr>
                <a:t>Follow us on Twitter:</a:t>
              </a:r>
              <a:r>
                <a:rPr lang="en-US" sz="1867" baseline="0">
                  <a:solidFill>
                    <a:schemeClr val="bg1">
                      <a:lumMod val="50000"/>
                    </a:schemeClr>
                  </a:solidFill>
                </a:rPr>
                <a:t> @k12insight</a:t>
              </a:r>
              <a:endParaRPr lang="en-US" sz="1867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756268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8634" y="699273"/>
            <a:ext cx="10358967" cy="51519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634" y="1600200"/>
            <a:ext cx="10354733" cy="434022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2213" y="6458404"/>
            <a:ext cx="534957" cy="188764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t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effectLst/>
              </a:rPr>
              <a:t>‹#›</a:t>
            </a:fld>
            <a:endParaRPr lang="en-US">
              <a:effectLst/>
            </a:endParaRPr>
          </a:p>
        </p:txBody>
      </p:sp>
      <p:pic>
        <p:nvPicPr>
          <p:cNvPr id="10" name="Picture 9" descr="k12_insight_logo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727" y="6324420"/>
            <a:ext cx="1238130" cy="267967"/>
          </a:xfrm>
          <a:prstGeom prst="rect">
            <a:avLst/>
          </a:prstGeom>
          <a:effectLst/>
        </p:spPr>
      </p:pic>
      <p:sp>
        <p:nvSpPr>
          <p:cNvPr id="12" name="TextBox 11"/>
          <p:cNvSpPr txBox="1"/>
          <p:nvPr/>
        </p:nvSpPr>
        <p:spPr>
          <a:xfrm>
            <a:off x="5510347" y="6539446"/>
            <a:ext cx="585653" cy="21544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 defTabSz="457189"/>
            <a:r>
              <a:rPr lang="en-US" sz="800">
                <a:solidFill>
                  <a:srgbClr val="212121">
                    <a:lumMod val="75000"/>
                    <a:lumOff val="25000"/>
                  </a:srgbClr>
                </a:solidFill>
                <a:effectLst/>
              </a:rPr>
              <a:t>© 2025</a:t>
            </a:r>
          </a:p>
        </p:txBody>
      </p:sp>
    </p:spTree>
    <p:extLst>
      <p:ext uri="{BB962C8B-B14F-4D97-AF65-F5344CB8AC3E}">
        <p14:creationId xmlns:p14="http://schemas.microsoft.com/office/powerpoint/2010/main" val="27443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</p:sldLayoutIdLst>
  <p:transition/>
  <p:hf hdr="0" dt="0"/>
  <p:txStyles>
    <p:titleStyle>
      <a:lvl1pPr algn="l" defTabSz="457200" rtl="0" eaLnBrk="1" latinLnBrk="0" hangingPunct="1">
        <a:spcBef>
          <a:spcPct val="0"/>
        </a:spcBef>
        <a:buNone/>
        <a:defRPr sz="3000" b="1" kern="1200">
          <a:solidFill>
            <a:schemeClr val="accent3"/>
          </a:solidFill>
          <a:latin typeface="+mn-lt"/>
          <a:ea typeface="+mj-ea"/>
          <a:cs typeface="Arial" panose="020B0604020202020204" pitchFamily="34" charset="0"/>
        </a:defRPr>
      </a:lvl1pPr>
    </p:titleStyle>
    <p:bodyStyle>
      <a:lvl1pPr marL="228600" indent="-228600" algn="l" defTabSz="457200" rtl="0" eaLnBrk="1" latinLnBrk="0" hangingPunct="1">
        <a:spcBef>
          <a:spcPct val="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Arial" panose="020B0604020202020204" pitchFamily="34" charset="0"/>
        </a:defRPr>
      </a:lvl1pPr>
      <a:lvl2pPr marL="548640" indent="-228600" algn="l" defTabSz="457200" rtl="0" eaLnBrk="1" latinLnBrk="0" hangingPunct="1">
        <a:spcBef>
          <a:spcPts val="20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Arial" panose="020B0604020202020204" pitchFamily="34" charset="0"/>
        </a:defRPr>
      </a:lvl2pPr>
      <a:lvl3pPr marL="822960" indent="-228600" algn="l" defTabSz="457200" rtl="0" eaLnBrk="1" latinLnBrk="0" hangingPunct="1">
        <a:spcBef>
          <a:spcPts val="20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Arial" panose="020B0604020202020204" pitchFamily="34" charset="0"/>
        </a:defRPr>
      </a:lvl3pPr>
      <a:lvl4pPr marL="1097280" indent="-228600" algn="l" defTabSz="457200" rtl="0" eaLnBrk="1" latinLnBrk="0" hangingPunct="1">
        <a:spcBef>
          <a:spcPts val="20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Arial" panose="020B0604020202020204" pitchFamily="34" charset="0"/>
        </a:defRPr>
      </a:lvl4pPr>
      <a:lvl5pPr marL="1371600" indent="-228600" algn="l" defTabSz="457200" rtl="0" eaLnBrk="1" latinLnBrk="0" hangingPunct="1">
        <a:spcBef>
          <a:spcPts val="200"/>
        </a:spcBef>
        <a:buClr>
          <a:schemeClr val="accent4"/>
        </a:buClr>
        <a:buSzPct val="90000"/>
        <a:buFont typeface="Wingdings" charset="2"/>
        <a:buChar char="§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ReportTitle">
            <a:extLst>
              <a:ext uri="{FF2B5EF4-FFF2-40B4-BE49-F238E27FC236}">
                <a16:creationId xmlns:a16="http://schemas.microsoft.com/office/drawing/2014/main" id="{D68CFEF8-9422-4966-AFFB-D2B51533CD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30192"/>
            <a:ext cx="12192000" cy="487680"/>
          </a:xfrm>
          <a:ln>
            <a:noFill/>
          </a:ln>
        </p:spPr>
        <p:txBody>
          <a:bodyPr anchor="ctr">
            <a:spAutoFit/>
          </a:bodyPr>
          <a:lstStyle/>
          <a:p>
            <a:pPr algn="ctr"/>
            <a:r>
              <a:rPr lang="en-IN" sz="3200">
                <a:solidFill>
                  <a:srgbClr val="83C340"/>
                </a:solidFill>
                <a:effectLst/>
              </a:rPr>
              <a:t>SEAC Community Survey F25</a:t>
            </a:r>
          </a:p>
        </p:txBody>
      </p:sp>
      <p:sp>
        <p:nvSpPr>
          <p:cNvPr id="4" name="Text Placeholder 3" descr="ReportDescription">
            <a:extLst>
              <a:ext uri="{FF2B5EF4-FFF2-40B4-BE49-F238E27FC236}">
                <a16:creationId xmlns:a16="http://schemas.microsoft.com/office/drawing/2014/main" id="{F5188A6F-4A37-46F8-8AAD-40B66E5E71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3374545"/>
            <a:ext cx="12192000" cy="304800"/>
          </a:xfrm>
          <a:ln>
            <a:noFill/>
          </a:ln>
        </p:spPr>
        <p:txBody>
          <a:bodyPr anchor="ctr">
            <a:spAutoFit/>
          </a:bodyPr>
          <a:lstStyle/>
          <a:p>
            <a:pPr algn="ctr"/>
            <a:r>
              <a:rPr lang="en-IN" sz="2000">
                <a:solidFill>
                  <a:schemeClr val="bg1">
                    <a:lumMod val="50000"/>
                  </a:schemeClr>
                </a:solidFill>
              </a:rPr>
              <a:t>September - 2025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DDBB78F-44BF-406F-A1CB-C7D357CE8B95}"/>
              </a:ext>
            </a:extLst>
          </p:cNvPr>
          <p:cNvGrpSpPr/>
          <p:nvPr/>
        </p:nvGrpSpPr>
        <p:grpSpPr>
          <a:xfrm flipV="1">
            <a:off x="0" y="6106680"/>
            <a:ext cx="12192000" cy="75460"/>
            <a:chOff x="890776" y="4850305"/>
            <a:chExt cx="9144000" cy="7315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5476C537-FC2E-4EB8-A350-45852008BDEC}"/>
                </a:ext>
              </a:extLst>
            </p:cNvPr>
            <p:cNvSpPr/>
            <p:nvPr/>
          </p:nvSpPr>
          <p:spPr>
            <a:xfrm>
              <a:off x="890776" y="4850305"/>
              <a:ext cx="2286000" cy="73152"/>
            </a:xfrm>
            <a:prstGeom prst="rect">
              <a:avLst/>
            </a:prstGeom>
            <a:solidFill>
              <a:srgbClr val="53A03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8C92671-D998-41B9-9B46-5A572FBB7069}"/>
                </a:ext>
              </a:extLst>
            </p:cNvPr>
            <p:cNvSpPr/>
            <p:nvPr/>
          </p:nvSpPr>
          <p:spPr>
            <a:xfrm>
              <a:off x="3176776" y="4850305"/>
              <a:ext cx="2286000" cy="73152"/>
            </a:xfrm>
            <a:prstGeom prst="rect">
              <a:avLst/>
            </a:prstGeom>
            <a:solidFill>
              <a:srgbClr val="11418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FFB672-ABAF-4C66-9395-9F463FFE828F}"/>
                </a:ext>
              </a:extLst>
            </p:cNvPr>
            <p:cNvSpPr/>
            <p:nvPr/>
          </p:nvSpPr>
          <p:spPr>
            <a:xfrm>
              <a:off x="5462776" y="4850305"/>
              <a:ext cx="2286000" cy="73152"/>
            </a:xfrm>
            <a:prstGeom prst="rect">
              <a:avLst/>
            </a:prstGeom>
            <a:solidFill>
              <a:srgbClr val="F1AA19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FCFCE48-056C-450C-BEB1-A2BC0ACA7D3C}"/>
                </a:ext>
              </a:extLst>
            </p:cNvPr>
            <p:cNvSpPr/>
            <p:nvPr/>
          </p:nvSpPr>
          <p:spPr>
            <a:xfrm>
              <a:off x="7748776" y="4850305"/>
              <a:ext cx="2286000" cy="73152"/>
            </a:xfrm>
            <a:prstGeom prst="rect">
              <a:avLst/>
            </a:prstGeom>
            <a:solidFill>
              <a:srgbClr val="F72B1D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2074450161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200">
                <a:solidFill>
                  <a:srgbClr val="83C340"/>
                </a:solidFill>
              </a:rPr>
              <a:t>Does your child currently have an Individualized Education Plan (IEP) and/or 504?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2</a:t>
            </a:fld>
            <a:endParaRPr lang="en-US"/>
          </a:p>
        </p:txBody>
      </p:sp>
      <p:graphicFrame>
        <p:nvGraphicFramePr>
          <p:cNvPr id="6" name="ChartObject"/>
          <p:cNvGraphicFramePr/>
          <p:nvPr/>
        </p:nvGraphicFramePr>
        <p:xfrm>
          <a:off x="931333" y="1399032"/>
          <a:ext cx="1035473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New shape"/>
          <p:cNvSpPr/>
          <p:nvPr/>
        </p:nvSpPr>
        <p:spPr>
          <a:xfrm>
            <a:off x="8830733" y="1145032"/>
            <a:ext cx="2540000" cy="444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350" b="1">
                <a:solidFill>
                  <a:prstClr val="black"/>
                </a:solidFill>
              </a:rPr>
              <a:t>(N = 374)</a:t>
            </a:r>
          </a:p>
        </p:txBody>
      </p:sp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400">
                <a:solidFill>
                  <a:srgbClr val="83C340"/>
                </a:solidFill>
              </a:rPr>
              <a:t>How often does your child’s Special Education Teacher communicate with you?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</a:t>
            </a:fld>
            <a:endParaRPr lang="en-US"/>
          </a:p>
        </p:txBody>
      </p:sp>
      <p:graphicFrame>
        <p:nvGraphicFramePr>
          <p:cNvPr id="6" name="ChartObject"/>
          <p:cNvGraphicFramePr/>
          <p:nvPr/>
        </p:nvGraphicFramePr>
        <p:xfrm>
          <a:off x="931333" y="1399032"/>
          <a:ext cx="1035473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New shape"/>
          <p:cNvSpPr/>
          <p:nvPr/>
        </p:nvSpPr>
        <p:spPr>
          <a:xfrm>
            <a:off x="8830733" y="1145032"/>
            <a:ext cx="2540000" cy="444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350" b="1">
                <a:solidFill>
                  <a:prstClr val="black"/>
                </a:solidFill>
              </a:rPr>
              <a:t>(N = 283)</a:t>
            </a:r>
          </a:p>
        </p:txBody>
      </p:sp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800">
                <a:solidFill>
                  <a:srgbClr val="83C340"/>
                </a:solidFill>
              </a:rPr>
              <a:t>For children with an IEP: Do you feel that the special education program is helping your child meet the academic goals in your child’s IEP?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4</a:t>
            </a:fld>
            <a:endParaRPr lang="en-US"/>
          </a:p>
        </p:txBody>
      </p:sp>
      <p:graphicFrame>
        <p:nvGraphicFramePr>
          <p:cNvPr id="6" name="ChartObject"/>
          <p:cNvGraphicFramePr/>
          <p:nvPr/>
        </p:nvGraphicFramePr>
        <p:xfrm>
          <a:off x="931333" y="1399032"/>
          <a:ext cx="1035473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800">
                <a:solidFill>
                  <a:srgbClr val="83C340"/>
                </a:solidFill>
              </a:rPr>
              <a:t>For all children: Do you feel that the general education program is helping your child meet the academic goals?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6" name="ChartObject"/>
          <p:cNvGraphicFramePr/>
          <p:nvPr/>
        </p:nvGraphicFramePr>
        <p:xfrm>
          <a:off x="931333" y="1399032"/>
          <a:ext cx="1035473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1800">
                <a:solidFill>
                  <a:srgbClr val="83C340"/>
                </a:solidFill>
              </a:rPr>
              <a:t>In general, how well do you feel your child’s behavioral and social/emotional needs are being met in school?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6" name="ChartObject"/>
          <p:cNvGraphicFramePr/>
          <p:nvPr/>
        </p:nvGraphicFramePr>
        <p:xfrm>
          <a:off x="931333" y="1399032"/>
          <a:ext cx="1035473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400">
                <a:solidFill>
                  <a:srgbClr val="83C340"/>
                </a:solidFill>
              </a:rPr>
              <a:t>When you have a concern about your child’s Special Education services: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6" name="ChartObject"/>
          <p:cNvGraphicFramePr/>
          <p:nvPr/>
        </p:nvGraphicFramePr>
        <p:xfrm>
          <a:off x="931333" y="1399032"/>
          <a:ext cx="1035473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000">
                <a:solidFill>
                  <a:srgbClr val="83C340"/>
                </a:solidFill>
              </a:rPr>
              <a:t>What do you feel are strengths in your child’s placement at school? (Select all that apply)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6" name="ChartObject"/>
          <p:cNvGraphicFramePr/>
          <p:nvPr/>
        </p:nvGraphicFramePr>
        <p:xfrm>
          <a:off x="931333" y="1399032"/>
          <a:ext cx="1035473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New shape"/>
          <p:cNvSpPr/>
          <p:nvPr/>
        </p:nvSpPr>
        <p:spPr>
          <a:xfrm>
            <a:off x="8830733" y="1145032"/>
            <a:ext cx="2540000" cy="444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350" b="1">
                <a:solidFill>
                  <a:prstClr val="black"/>
                </a:solidFill>
              </a:rPr>
              <a:t>(N = 336)</a:t>
            </a:r>
          </a:p>
        </p:txBody>
      </p:sp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QuestionTitle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000">
                <a:solidFill>
                  <a:srgbClr val="83C340"/>
                </a:solidFill>
              </a:rPr>
              <a:t>What do you feel are weaknesses in your child’s placement at school? (Select all that apply)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ChartObject"/>
          <p:cNvGraphicFramePr/>
          <p:nvPr/>
        </p:nvGraphicFramePr>
        <p:xfrm>
          <a:off x="931333" y="1399032"/>
          <a:ext cx="10354733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New shape"/>
          <p:cNvSpPr/>
          <p:nvPr/>
        </p:nvSpPr>
        <p:spPr>
          <a:xfrm>
            <a:off x="8830733" y="1145032"/>
            <a:ext cx="2540000" cy="444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sz="1350" b="1">
                <a:solidFill>
                  <a:prstClr val="black"/>
                </a:solidFill>
              </a:rPr>
              <a:t>(N = 260)</a:t>
            </a:r>
          </a:p>
        </p:txBody>
      </p:sp>
    </p:spTree>
    <p:extLst>
      <p:ext uri="{BB962C8B-B14F-4D97-AF65-F5344CB8AC3E}">
        <p14:creationId xmlns:p14="http://schemas.microsoft.com/office/powerpoint/2010/main" val="1312486140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1.10.14"/>
  <p:tag name="AS_TITLE" val="Aspose.Slides for .NET 4.0"/>
  <p:tag name="AS_VERSION" val="21.10"/>
</p:tagLst>
</file>

<file path=ppt/theme/theme1.xml><?xml version="1.0" encoding="utf-8"?>
<a:theme xmlns:a="http://schemas.openxmlformats.org/drawingml/2006/main" name="Default Theme">
  <a:themeElements>
    <a:clrScheme name="K12 Insight">
      <a:dk1>
        <a:sysClr val="windowText" lastClr="000000"/>
      </a:dk1>
      <a:lt1>
        <a:sysClr val="window" lastClr="FFFFFF"/>
      </a:lt1>
      <a:dk2>
        <a:srgbClr val="333333"/>
      </a:dk2>
      <a:lt2>
        <a:srgbClr val="EBEBEB"/>
      </a:lt2>
      <a:accent1>
        <a:srgbClr val="0887C9"/>
      </a:accent1>
      <a:accent2>
        <a:srgbClr val="13569A"/>
      </a:accent2>
      <a:accent3>
        <a:srgbClr val="63AD44"/>
      </a:accent3>
      <a:accent4>
        <a:srgbClr val="F5B81F"/>
      </a:accent4>
      <a:accent5>
        <a:srgbClr val="E84425"/>
      </a:accent5>
      <a:accent6>
        <a:srgbClr val="EBEBEB"/>
      </a:accent6>
      <a:hlink>
        <a:srgbClr val="13569A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 Theme" id="{703AAC3A-C137-4B24-AB20-0B7882794855}" vid="{1DB68D3A-BFFB-420E-84D6-360A3C191B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Calibri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163</TotalTime>
  <Words>184</Words>
  <Application>Microsoft Office PowerPoint</Application>
  <PresentationFormat>Widescreen</PresentationFormat>
  <Paragraphs>22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Wingdings</vt:lpstr>
      <vt:lpstr>Default Theme</vt:lpstr>
      <vt:lpstr>SEAC Community Survey F25</vt:lpstr>
      <vt:lpstr>Does your child currently have an Individualized Education Plan (IEP) and/or 504?</vt:lpstr>
      <vt:lpstr>How often does your child’s Special Education Teacher communicate with you?</vt:lpstr>
      <vt:lpstr>For children with an IEP: Do you feel that the special education program is helping your child meet the academic goals in your child’s IEP?</vt:lpstr>
      <vt:lpstr>For all children: Do you feel that the general education program is helping your child meet the academic goals?</vt:lpstr>
      <vt:lpstr>In general, how well do you feel your child’s behavioral and social/emotional needs are being met in school?</vt:lpstr>
      <vt:lpstr>When you have a concern about your child’s Special Education services:</vt:lpstr>
      <vt:lpstr>What do you feel are strengths in your child’s placement at school? (Select all that apply)</vt:lpstr>
      <vt:lpstr>What do you feel are weaknesses in your child’s placement at school? (Select all that apply)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Amreen Khan</dc:creator>
  <cp:lastModifiedBy>Ashley Struzik</cp:lastModifiedBy>
  <cp:revision>8</cp:revision>
  <dcterms:created xsi:type="dcterms:W3CDTF">2016-10-21T13:16:32Z</dcterms:created>
  <dcterms:modified xsi:type="dcterms:W3CDTF">2025-11-06T18:49:13Z</dcterms:modified>
</cp:coreProperties>
</file>