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5"/>
  </p:sldMasterIdLst>
  <p:notesMasterIdLst>
    <p:notesMasterId r:id="rId12"/>
  </p:notesMasterIdLst>
  <p:sldIdLst>
    <p:sldId id="256" r:id="rId6"/>
    <p:sldId id="261" r:id="rId7"/>
    <p:sldId id="270" r:id="rId8"/>
    <p:sldId id="258" r:id="rId9"/>
    <p:sldId id="287" r:id="rId10"/>
    <p:sldId id="288" r:id="rId11"/>
  </p:sldIdLst>
  <p:sldSz cx="9144000" cy="6858000" type="screen4x3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4E4FED-3E70-420B-8057-4C27C7DCFFD5}" v="4" dt="2025-11-03T18:46:30.2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1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1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r">
              <a:defRPr sz="1200"/>
            </a:lvl1pPr>
          </a:lstStyle>
          <a:p>
            <a:fld id="{C7121CF9-7001-447A-8485-4892E91F3242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7638" y="1163638"/>
            <a:ext cx="4187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7" tIns="46659" rIns="93317" bIns="4665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9"/>
          </a:xfrm>
          <a:prstGeom prst="rect">
            <a:avLst/>
          </a:prstGeom>
        </p:spPr>
        <p:txBody>
          <a:bodyPr vert="horz" lIns="93317" tIns="46659" rIns="93317" bIns="4665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0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0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r">
              <a:defRPr sz="1200"/>
            </a:lvl1pPr>
          </a:lstStyle>
          <a:p>
            <a:fld id="{B2258F5A-339C-4394-BE1E-A7E0AFD245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062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2" tIns="93302" rIns="93302" bIns="93302" anchor="t" anchorCtr="0">
            <a:noAutofit/>
          </a:bodyPr>
          <a:lstStyle/>
          <a:p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873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336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165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557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092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417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620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463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423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400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61043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73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937273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439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327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20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015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1143000" y="1032956"/>
            <a:ext cx="6858000" cy="16787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b" anchorCtr="0">
            <a:norm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6000"/>
            </a:pPr>
            <a:r>
              <a:rPr lang="en-US" sz="3058" dirty="0"/>
              <a:t>Southern Westchester BOCES Superintendent Search Process</a:t>
            </a:r>
            <a:br>
              <a:rPr lang="en-US" dirty="0"/>
            </a:br>
            <a:endParaRPr dirty="0"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1143000" y="3531722"/>
            <a:ext cx="6858000" cy="12417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t" anchorCtr="0">
            <a:normAutofit fontScale="85000" lnSpcReduction="10000"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i="1" dirty="0"/>
              <a:t>Dr. Harold A. Coles, District Superintendent</a:t>
            </a:r>
            <a:endParaRPr dirty="0"/>
          </a:p>
          <a:p>
            <a:pPr algn="ctr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ct val="100000"/>
            </a:pPr>
            <a:r>
              <a:rPr lang="en-US" i="1" dirty="0"/>
              <a:t>Dr. Brendan Lyons, Deputy District Superintendent/Chief Operating Officer</a:t>
            </a:r>
            <a:endParaRPr dirty="0"/>
          </a:p>
          <a:p>
            <a:pPr algn="ctr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ct val="100000"/>
            </a:pPr>
            <a:r>
              <a:rPr lang="en-US" i="1" dirty="0"/>
              <a:t>James Gratto, Assistant Superintendent</a:t>
            </a:r>
            <a:endParaRPr dirty="0"/>
          </a:p>
          <a:p>
            <a:pPr algn="ctr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ct val="100000"/>
            </a:pPr>
            <a:r>
              <a:rPr lang="en-US" i="1" dirty="0"/>
              <a:t>Mary Kelley, District Clerk</a:t>
            </a:r>
            <a:endParaRPr dirty="0"/>
          </a:p>
        </p:txBody>
      </p:sp>
      <p:pic>
        <p:nvPicPr>
          <p:cNvPr id="86" name="Google Shape;86;p13" descr="File:Ramapo High School.gif - Wikipedia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662" y="4235249"/>
            <a:ext cx="2157413" cy="160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52312" y="2030063"/>
            <a:ext cx="1501670" cy="1501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03147" y="5022843"/>
            <a:ext cx="2228437" cy="1604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60645-B938-9529-C26B-025E080A0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Status update</a:t>
            </a:r>
            <a:r>
              <a:rPr lang="en-US" dirty="0"/>
              <a:t>:  </a:t>
            </a:r>
            <a:r>
              <a:rPr lang="en-US" i="1" dirty="0"/>
              <a:t>As of November 3, 2025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98A219-232E-616E-FA89-82E6178009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Stakeholder Survey was open from October 22 – 31, 2025</a:t>
            </a:r>
          </a:p>
          <a:p>
            <a:r>
              <a:rPr lang="en-US" dirty="0"/>
              <a:t>In-Person Community Forums were held on October 28 and 29, 2025</a:t>
            </a:r>
          </a:p>
          <a:p>
            <a:r>
              <a:rPr lang="en-US" dirty="0"/>
              <a:t>School District Stakeholder meetings with students and union leadership members were held on October 29, 2025</a:t>
            </a:r>
          </a:p>
        </p:txBody>
      </p:sp>
    </p:spTree>
    <p:extLst>
      <p:ext uri="{BB962C8B-B14F-4D97-AF65-F5344CB8AC3E}">
        <p14:creationId xmlns:p14="http://schemas.microsoft.com/office/powerpoint/2010/main" val="3118512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B122D-AA60-836F-06AD-D58E490D5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Next Steps</a:t>
            </a:r>
            <a:r>
              <a:rPr lang="en-US" dirty="0"/>
              <a:t>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2DB1C8-066F-FEB9-0E05-DA266E994B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5763" indent="-385763">
              <a:buSzPts val="2800"/>
              <a:buAutoNum type="arabicPeriod"/>
            </a:pPr>
            <a:r>
              <a:rPr lang="en-US" dirty="0"/>
              <a:t>Job Posting will be finalized on November 3, 2025</a:t>
            </a:r>
          </a:p>
          <a:p>
            <a:pPr marL="385763" indent="-385763">
              <a:buSzPts val="2800"/>
              <a:buAutoNum type="arabicPeriod"/>
            </a:pPr>
            <a:r>
              <a:rPr lang="en-US" dirty="0"/>
              <a:t>The position will be posted from November 5, 2025 through December 29, 2025.</a:t>
            </a:r>
          </a:p>
          <a:p>
            <a:pPr marL="385763" indent="-385763">
              <a:buSzPts val="2800"/>
              <a:buAutoNum type="arabicPeriod"/>
            </a:pPr>
            <a:r>
              <a:rPr lang="en-US" dirty="0"/>
              <a:t>In early January, SWBOCES will conduct screening interviews with qualified applicants and will recommend 6 – 10 candidates for the BOE to consider interviewing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853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6692" y="552295"/>
            <a:ext cx="4886894" cy="953859"/>
          </a:xfrm>
        </p:spPr>
        <p:txBody>
          <a:bodyPr>
            <a:normAutofit fontScale="90000"/>
          </a:bodyPr>
          <a:lstStyle/>
          <a:p>
            <a:r>
              <a:rPr lang="en-US" dirty="0"/>
              <a:t>Key Highlights – Students</a:t>
            </a:r>
            <a:br>
              <a:rPr lang="en-US" dirty="0"/>
            </a:br>
            <a:endParaRPr dirty="0"/>
          </a:p>
        </p:txBody>
      </p:sp>
      <p:pic>
        <p:nvPicPr>
          <p:cNvPr id="4" name="Picture 3" descr="A logo with a person holding a star&#10;&#10;AI-generated content may be incorrect.">
            <a:extLst>
              <a:ext uri="{FF2B5EF4-FFF2-40B4-BE49-F238E27FC236}">
                <a16:creationId xmlns:a16="http://schemas.microsoft.com/office/drawing/2014/main" id="{86A6622F-7539-CAAB-E16C-6A74EBC5A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908" y="141931"/>
            <a:ext cx="1290536" cy="1282974"/>
          </a:xfrm>
          <a:prstGeom prst="rect">
            <a:avLst/>
          </a:prstGeom>
        </p:spPr>
      </p:pic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977BAD2-3598-6532-F9A5-9B69530609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522570"/>
              </p:ext>
            </p:extLst>
          </p:nvPr>
        </p:nvGraphicFramePr>
        <p:xfrm>
          <a:off x="491614" y="1506154"/>
          <a:ext cx="7084010" cy="50987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114">
                  <a:extLst>
                    <a:ext uri="{9D8B030D-6E8A-4147-A177-3AD203B41FA5}">
                      <a16:colId xmlns:a16="http://schemas.microsoft.com/office/drawing/2014/main" val="1569515597"/>
                    </a:ext>
                  </a:extLst>
                </a:gridCol>
                <a:gridCol w="2412448">
                  <a:extLst>
                    <a:ext uri="{9D8B030D-6E8A-4147-A177-3AD203B41FA5}">
                      <a16:colId xmlns:a16="http://schemas.microsoft.com/office/drawing/2014/main" val="1472837311"/>
                    </a:ext>
                  </a:extLst>
                </a:gridCol>
                <a:gridCol w="2412448">
                  <a:extLst>
                    <a:ext uri="{9D8B030D-6E8A-4147-A177-3AD203B41FA5}">
                      <a16:colId xmlns:a16="http://schemas.microsoft.com/office/drawing/2014/main" val="986827790"/>
                    </a:ext>
                  </a:extLst>
                </a:gridCol>
              </a:tblGrid>
              <a:tr h="879728">
                <a:tc>
                  <a:txBody>
                    <a:bodyPr/>
                    <a:lstStyle/>
                    <a:p>
                      <a:r>
                        <a:rPr lang="en-US" dirty="0"/>
                        <a:t>District Strengths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District 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Top Qualities of New Superintendent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260333"/>
                  </a:ext>
                </a:extLst>
              </a:tr>
              <a:tr h="716537">
                <a:tc>
                  <a:txBody>
                    <a:bodyPr/>
                    <a:lstStyle/>
                    <a:p>
                      <a:r>
                        <a:rPr lang="en-US" sz="1400" dirty="0"/>
                        <a:t>Community Engagement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Limited AP courses and Internships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Greater engagement with Students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161316"/>
                  </a:ext>
                </a:extLst>
              </a:tr>
              <a:tr h="501576">
                <a:tc>
                  <a:txBody>
                    <a:bodyPr/>
                    <a:lstStyle/>
                    <a:p>
                      <a:r>
                        <a:rPr lang="en-US" sz="1400" dirty="0"/>
                        <a:t>Racial Equality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Old Buses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Drive to implement serious change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809821"/>
                  </a:ext>
                </a:extLst>
              </a:tr>
              <a:tr h="716537">
                <a:tc>
                  <a:txBody>
                    <a:bodyPr/>
                    <a:lstStyle/>
                    <a:p>
                      <a:r>
                        <a:rPr lang="en-US" sz="1400" dirty="0"/>
                        <a:t>Recent Facility Upgrades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Limited Coaching Staff/Shared Coaches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Empathy for diverse community both in and out of school setting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584653"/>
                  </a:ext>
                </a:extLst>
              </a:tr>
              <a:tr h="501576">
                <a:tc>
                  <a:txBody>
                    <a:bodyPr/>
                    <a:lstStyle/>
                    <a:p>
                      <a:r>
                        <a:rPr lang="en-US" sz="1400" dirty="0"/>
                        <a:t>Supportive Teachers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Low Graduation 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Bi-Lingual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551094"/>
                  </a:ext>
                </a:extLst>
              </a:tr>
              <a:tr h="716537">
                <a:tc>
                  <a:txBody>
                    <a:bodyPr/>
                    <a:lstStyle/>
                    <a:p>
                      <a:r>
                        <a:rPr lang="en-US" sz="1400" dirty="0"/>
                        <a:t>Additional Guidance Counselors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Attracting/Retaining Qualified teachers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Openness to connect with parents and students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478909"/>
                  </a:ext>
                </a:extLst>
              </a:tr>
              <a:tr h="501576">
                <a:tc>
                  <a:txBody>
                    <a:bodyPr/>
                    <a:lstStyle/>
                    <a:p>
                      <a:r>
                        <a:rPr lang="en-US" sz="1400" dirty="0"/>
                        <a:t>Superintendents Circle Program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Poor Quality of Food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353744"/>
                  </a:ext>
                </a:extLst>
              </a:tr>
              <a:tr h="501576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Inadequate Technology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02717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A4325-7DAF-B95D-2BA8-BEE879858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CD875-DEDE-DBF9-E82B-02CF4C57D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543" y="306488"/>
            <a:ext cx="4886894" cy="95385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Key Highlights  Community Stakeholders</a:t>
            </a:r>
            <a:endParaRPr dirty="0"/>
          </a:p>
        </p:txBody>
      </p:sp>
      <p:pic>
        <p:nvPicPr>
          <p:cNvPr id="4" name="Picture 3" descr="A logo with a person holding a star&#10;&#10;AI-generated content may be incorrect.">
            <a:extLst>
              <a:ext uri="{FF2B5EF4-FFF2-40B4-BE49-F238E27FC236}">
                <a16:creationId xmlns:a16="http://schemas.microsoft.com/office/drawing/2014/main" id="{C3796AFB-690E-410E-01AF-E69598DA4D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908" y="141931"/>
            <a:ext cx="1290536" cy="1282974"/>
          </a:xfrm>
          <a:prstGeom prst="rect">
            <a:avLst/>
          </a:prstGeom>
        </p:spPr>
      </p:pic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66D6D0ED-E9E6-480D-69CC-0FBB241F22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1659105"/>
              </p:ext>
            </p:extLst>
          </p:nvPr>
        </p:nvGraphicFramePr>
        <p:xfrm>
          <a:off x="491614" y="1506154"/>
          <a:ext cx="7084010" cy="51741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114">
                  <a:extLst>
                    <a:ext uri="{9D8B030D-6E8A-4147-A177-3AD203B41FA5}">
                      <a16:colId xmlns:a16="http://schemas.microsoft.com/office/drawing/2014/main" val="1569515597"/>
                    </a:ext>
                  </a:extLst>
                </a:gridCol>
                <a:gridCol w="2412448">
                  <a:extLst>
                    <a:ext uri="{9D8B030D-6E8A-4147-A177-3AD203B41FA5}">
                      <a16:colId xmlns:a16="http://schemas.microsoft.com/office/drawing/2014/main" val="1472837311"/>
                    </a:ext>
                  </a:extLst>
                </a:gridCol>
                <a:gridCol w="2412448">
                  <a:extLst>
                    <a:ext uri="{9D8B030D-6E8A-4147-A177-3AD203B41FA5}">
                      <a16:colId xmlns:a16="http://schemas.microsoft.com/office/drawing/2014/main" val="986827790"/>
                    </a:ext>
                  </a:extLst>
                </a:gridCol>
              </a:tblGrid>
              <a:tr h="879728">
                <a:tc>
                  <a:txBody>
                    <a:bodyPr/>
                    <a:lstStyle/>
                    <a:p>
                      <a:r>
                        <a:rPr lang="en-US" dirty="0"/>
                        <a:t>District Strengths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District 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Top Qualities of New Superintendent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260333"/>
                  </a:ext>
                </a:extLst>
              </a:tr>
              <a:tr h="716537">
                <a:tc>
                  <a:txBody>
                    <a:bodyPr/>
                    <a:lstStyle/>
                    <a:p>
                      <a:r>
                        <a:rPr lang="en-US" sz="1200" dirty="0"/>
                        <a:t>Community Bonds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Budget, especially Transportation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Bi-Lingual / Multi-Lingual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161316"/>
                  </a:ext>
                </a:extLst>
              </a:tr>
              <a:tr h="501576">
                <a:tc>
                  <a:txBody>
                    <a:bodyPr/>
                    <a:lstStyle/>
                    <a:p>
                      <a:r>
                        <a:rPr lang="en-US" sz="1200" dirty="0"/>
                        <a:t>Positive School Initiatives implemented this year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Insufficient diversity representation of the Board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Results oriented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809821"/>
                  </a:ext>
                </a:extLst>
              </a:tr>
              <a:tr h="716537">
                <a:tc>
                  <a:txBody>
                    <a:bodyPr/>
                    <a:lstStyle/>
                    <a:p>
                      <a:r>
                        <a:rPr lang="en-US" sz="1200" dirty="0"/>
                        <a:t> Teachers and Students are great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Board does not adequately address Community at Board Meetings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Trustworthy and confident.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584653"/>
                  </a:ext>
                </a:extLst>
              </a:tr>
              <a:tr h="501576">
                <a:tc>
                  <a:txBody>
                    <a:bodyPr/>
                    <a:lstStyle/>
                    <a:p>
                      <a:r>
                        <a:rPr lang="en-US" sz="12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Teacher Retention /Hiring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Strong student and community engagement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551094"/>
                  </a:ext>
                </a:extLst>
              </a:tr>
              <a:tr h="716537">
                <a:tc>
                  <a:txBody>
                    <a:bodyPr/>
                    <a:lstStyle/>
                    <a:p>
                      <a:r>
                        <a:rPr lang="en-US" sz="1200" dirty="0"/>
                        <a:t> 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Poor Technology in schools for students i.e., Internet Access and Tablets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Attend School and community sponsored events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478909"/>
                  </a:ext>
                </a:extLst>
              </a:tr>
              <a:tr h="501576">
                <a:tc>
                  <a:txBody>
                    <a:bodyPr/>
                    <a:lstStyle/>
                    <a:p>
                      <a:r>
                        <a:rPr lang="en-US" sz="12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Lack of AP and higher-level classes for students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Respect All Staff and improve Professional Development.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353744"/>
                  </a:ext>
                </a:extLst>
              </a:tr>
              <a:tr h="501576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Immigrant student attendance in too low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Improve Graduation Rates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027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5765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DEA3D-6FB8-A500-6E14-D567DDDA2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84694-7FF2-C48F-E7EC-40C6D6EB5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543" y="306488"/>
            <a:ext cx="4886894" cy="95385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Key Highlights </a:t>
            </a:r>
            <a:br>
              <a:rPr lang="en-US" dirty="0"/>
            </a:br>
            <a:r>
              <a:rPr lang="en-US" dirty="0"/>
              <a:t> Union Representation</a:t>
            </a:r>
            <a:endParaRPr dirty="0"/>
          </a:p>
        </p:txBody>
      </p:sp>
      <p:pic>
        <p:nvPicPr>
          <p:cNvPr id="4" name="Picture 3" descr="A logo with a person holding a star&#10;&#10;AI-generated content may be incorrect.">
            <a:extLst>
              <a:ext uri="{FF2B5EF4-FFF2-40B4-BE49-F238E27FC236}">
                <a16:creationId xmlns:a16="http://schemas.microsoft.com/office/drawing/2014/main" id="{935E447E-796A-1C4A-C57B-0E56809BB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908" y="141931"/>
            <a:ext cx="1290536" cy="1282974"/>
          </a:xfrm>
          <a:prstGeom prst="rect">
            <a:avLst/>
          </a:prstGeom>
        </p:spPr>
      </p:pic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4E79DE6-FCC7-61B6-ABF4-3D517AD42C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6253748"/>
              </p:ext>
            </p:extLst>
          </p:nvPr>
        </p:nvGraphicFramePr>
        <p:xfrm>
          <a:off x="254908" y="1424905"/>
          <a:ext cx="8353924" cy="5433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4399">
                  <a:extLst>
                    <a:ext uri="{9D8B030D-6E8A-4147-A177-3AD203B41FA5}">
                      <a16:colId xmlns:a16="http://schemas.microsoft.com/office/drawing/2014/main" val="1569515597"/>
                    </a:ext>
                  </a:extLst>
                </a:gridCol>
                <a:gridCol w="3055218">
                  <a:extLst>
                    <a:ext uri="{9D8B030D-6E8A-4147-A177-3AD203B41FA5}">
                      <a16:colId xmlns:a16="http://schemas.microsoft.com/office/drawing/2014/main" val="1472837311"/>
                    </a:ext>
                  </a:extLst>
                </a:gridCol>
                <a:gridCol w="2444307">
                  <a:extLst>
                    <a:ext uri="{9D8B030D-6E8A-4147-A177-3AD203B41FA5}">
                      <a16:colId xmlns:a16="http://schemas.microsoft.com/office/drawing/2014/main" val="986827790"/>
                    </a:ext>
                  </a:extLst>
                </a:gridCol>
              </a:tblGrid>
              <a:tr h="844466">
                <a:tc>
                  <a:txBody>
                    <a:bodyPr/>
                    <a:lstStyle/>
                    <a:p>
                      <a:r>
                        <a:rPr lang="en-US" dirty="0"/>
                        <a:t>District Strengths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District 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Top Qualities of New Superintendent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260333"/>
                  </a:ext>
                </a:extLst>
              </a:tr>
              <a:tr h="687816">
                <a:tc>
                  <a:txBody>
                    <a:bodyPr/>
                    <a:lstStyle/>
                    <a:p>
                      <a:r>
                        <a:rPr lang="en-US" sz="1100" dirty="0"/>
                        <a:t>Dedicated, experienced staff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Poor Professional Development for teachers. Disorganized and inadequate. Communication is poor with teachers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Keen understanding of the district demographics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161316"/>
                  </a:ext>
                </a:extLst>
              </a:tr>
              <a:tr h="614424">
                <a:tc>
                  <a:txBody>
                    <a:bodyPr/>
                    <a:lstStyle/>
                    <a:p>
                      <a:r>
                        <a:rPr lang="en-US" sz="1100" dirty="0"/>
                        <a:t>Families care about the teachers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Frequent curriculum changes; Teachers are not part of the process making it hard to implement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 Bi- Lingual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809821"/>
                  </a:ext>
                </a:extLst>
              </a:tr>
              <a:tr h="965523">
                <a:tc>
                  <a:txBody>
                    <a:bodyPr/>
                    <a:lstStyle/>
                    <a:p>
                      <a:r>
                        <a:rPr lang="en-US" sz="1100" dirty="0"/>
                        <a:t>Community truly supports our students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Immigration concerns must be addressed  and include staff, administration and students. Immigration issues hinder attendance and teaching efforts </a:t>
                      </a:r>
                    </a:p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Long Term commitment to the district and lead by example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584653"/>
                  </a:ext>
                </a:extLst>
              </a:tr>
              <a:tr h="614424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The Board does not look like us.  Representation should look like to community they represent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Support the teachers and the administrators when working with the Board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551094"/>
                  </a:ext>
                </a:extLst>
              </a:tr>
              <a:tr h="522771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Poor Graduation Rates and test scores. Busing is an on-going issue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Expertise with Budgets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478909"/>
                  </a:ext>
                </a:extLst>
              </a:tr>
              <a:tr h="481472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Teachers teaching  outside of their  certifications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Experience with Special 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353744"/>
                  </a:ext>
                </a:extLst>
              </a:tr>
              <a:tr h="702199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Enhance the Special Education program and hire qualified staff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Ability to provide structure and protocols; great communicator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027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256929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DB3B2957E3BD4680D81B902FE1A9F3" ma:contentTypeVersion="16" ma:contentTypeDescription="Create a new document." ma:contentTypeScope="" ma:versionID="21e52b54ffdb8b512cb9753cda299588">
  <xsd:schema xmlns:xsd="http://www.w3.org/2001/XMLSchema" xmlns:xs="http://www.w3.org/2001/XMLSchema" xmlns:p="http://schemas.microsoft.com/office/2006/metadata/properties" xmlns:ns2="19415303-8806-47b5-891e-04cbf683c40b" xmlns:ns3="d501700b-1031-4136-a15a-a369975fe7ed" targetNamespace="http://schemas.microsoft.com/office/2006/metadata/properties" ma:root="true" ma:fieldsID="215b68901b94163650d1e07638c507db" ns2:_="" ns3:_="">
    <xsd:import namespace="19415303-8806-47b5-891e-04cbf683c40b"/>
    <xsd:import namespace="d501700b-1031-4136-a15a-a369975fe7ed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415303-8806-47b5-891e-04cbf683c40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9c0eecdf-d22d-4fb4-b5e8-ad1c5f87ed14}" ma:internalName="TaxCatchAll" ma:showField="CatchAllData" ma:web="19415303-8806-47b5-891e-04cbf683c40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01700b-1031-4136-a15a-a369975fe7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f2e2284d-c200-4593-8744-470e8227cb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B2D7A1593F8447AC208196C8787DC0" ma:contentTypeVersion="13" ma:contentTypeDescription="Create a new document." ma:contentTypeScope="" ma:versionID="b66a36284a834072f1e85000d6a4ffb7">
  <xsd:schema xmlns:xsd="http://www.w3.org/2001/XMLSchema" xmlns:xs="http://www.w3.org/2001/XMLSchema" xmlns:p="http://schemas.microsoft.com/office/2006/metadata/properties" xmlns:ns2="f6e9ed06-d6c7-4b04-bc62-863122a5839e" xmlns:ns3="d906552c-8304-4ab3-b5f6-2f9ce3d42c4d" targetNamespace="http://schemas.microsoft.com/office/2006/metadata/properties" ma:root="true" ma:fieldsID="e5f2d4bb5cb1b442aae1a2b4b96fc0fd" ns2:_="" ns3:_="">
    <xsd:import namespace="f6e9ed06-d6c7-4b04-bc62-863122a5839e"/>
    <xsd:import namespace="d906552c-8304-4ab3-b5f6-2f9ce3d42c4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e9ed06-d6c7-4b04-bc62-863122a583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8425711-4ee5-49f8-a024-b6dbffec8e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6552c-8304-4ab3-b5f6-2f9ce3d42c4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df31d6d-3aa1-4a3f-9dd7-e7d79a2359b0}" ma:internalName="TaxCatchAll" ma:showField="CatchAllData" ma:web="d906552c-8304-4ab3-b5f6-2f9ce3d42c4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6e9ed06-d6c7-4b04-bc62-863122a5839e">
      <Terms xmlns="http://schemas.microsoft.com/office/infopath/2007/PartnerControls"/>
    </lcf76f155ced4ddcb4097134ff3c332f>
    <TaxCatchAll xmlns="d906552c-8304-4ab3-b5f6-2f9ce3d42c4d" xsi:nil="true"/>
  </documentManagement>
</p:properties>
</file>

<file path=customXml/itemProps1.xml><?xml version="1.0" encoding="utf-8"?>
<ds:datastoreItem xmlns:ds="http://schemas.openxmlformats.org/officeDocument/2006/customXml" ds:itemID="{2B3DFCD8-F8B7-4595-9745-51AF835753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9415303-8806-47b5-891e-04cbf683c40b"/>
    <ds:schemaRef ds:uri="d501700b-1031-4136-a15a-a369975fe7e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6214740-A59E-4222-B41E-67FB8D105298}"/>
</file>

<file path=customXml/itemProps3.xml><?xml version="1.0" encoding="utf-8"?>
<ds:datastoreItem xmlns:ds="http://schemas.openxmlformats.org/officeDocument/2006/customXml" ds:itemID="{7D6E023D-F741-4E6F-8B7C-E0229464F5D8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B29192E-2EEA-4967-937B-CA4048091017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9415303-8806-47b5-891e-04cbf683c40b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d501700b-1031-4136-a15a-a369975fe7ed"/>
    <ds:schemaRef ds:uri="http://purl.org/dc/dcmitype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243</TotalTime>
  <Words>507</Words>
  <Application>Microsoft Office PowerPoint</Application>
  <PresentationFormat>On-screen Show (4:3)</PresentationFormat>
  <Paragraphs>80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Arial</vt:lpstr>
      <vt:lpstr>Trebuchet MS</vt:lpstr>
      <vt:lpstr>Wingdings 3</vt:lpstr>
      <vt:lpstr>Facet</vt:lpstr>
      <vt:lpstr>Southern Westchester BOCES Superintendent Search Process </vt:lpstr>
      <vt:lpstr>Status update:  As of November 3, 2025</vt:lpstr>
      <vt:lpstr>Next Steps:</vt:lpstr>
      <vt:lpstr>Key Highlights – Students </vt:lpstr>
      <vt:lpstr>Key Highlights  Community Stakeholders</vt:lpstr>
      <vt:lpstr>Key Highlights   Union Representation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Mary Kelley</dc:creator>
  <cp:keywords/>
  <dc:description>generated using python-pptx</dc:description>
  <cp:lastModifiedBy>Kathleen Kivi</cp:lastModifiedBy>
  <cp:revision>19</cp:revision>
  <cp:lastPrinted>2025-11-03T19:12:33Z</cp:lastPrinted>
  <dcterms:created xsi:type="dcterms:W3CDTF">2013-01-27T09:14:16Z</dcterms:created>
  <dcterms:modified xsi:type="dcterms:W3CDTF">2025-11-03T19:37:16Z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0x01010093B2D7A1593F8447AC208196C8787DC0</vt:lpwstr>
  </property>
  <property fmtid="{D5CDD505-2E9C-101B-9397-08002B2CF9AE}" pid="4" name="_dlc_DocIdItemGuid">
    <vt:lpwstr>eae971ff-a887-4638-af9b-e34a65ac3fbd</vt:lpwstr>
  </property>
</Properties>
</file>