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8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665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9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33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98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9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36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42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27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44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6042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03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2216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080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788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1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54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m.gov/SAM/pages/public/searchRecords/search.js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bcisd.net/apps/pages/index.jsp?uREC_ID=893311&amp;type=d&amp;pREC_ID=233778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468" y="1447800"/>
            <a:ext cx="11128443" cy="3329581"/>
          </a:xfrm>
        </p:spPr>
        <p:txBody>
          <a:bodyPr/>
          <a:lstStyle/>
          <a:p>
            <a:pPr algn="ctr"/>
            <a:r>
              <a:rPr lang="en-US" b="1" dirty="0" smtClean="0"/>
              <a:t>PURCHASING DEPARTMENT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1860" y="4777381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2022-2023 school year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23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Office Location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2001 </a:t>
            </a:r>
            <a:r>
              <a:rPr lang="en-US" dirty="0"/>
              <a:t>UTEX Drive</a:t>
            </a:r>
          </a:p>
        </p:txBody>
      </p:sp>
    </p:spTree>
    <p:extLst>
      <p:ext uri="{BB962C8B-B14F-4D97-AF65-F5344CB8AC3E}">
        <p14:creationId xmlns:p14="http://schemas.microsoft.com/office/powerpoint/2010/main" val="2312796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SAM's Orders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7629"/>
            <a:ext cx="8596668" cy="5620124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List item numbers on the </a:t>
            </a:r>
            <a:r>
              <a:rPr lang="en-US" dirty="0" smtClean="0"/>
              <a:t>requisitions</a:t>
            </a:r>
            <a:endParaRPr lang="en-US" dirty="0"/>
          </a:p>
          <a:p>
            <a:pPr lvl="1"/>
            <a:r>
              <a:rPr lang="en-US" dirty="0"/>
              <a:t>Email PO's to Jany at Purchasing in order for her to submit the online </a:t>
            </a:r>
            <a:r>
              <a:rPr lang="en-US" dirty="0" smtClean="0"/>
              <a:t>order</a:t>
            </a:r>
          </a:p>
          <a:p>
            <a:pPr lvl="1"/>
            <a:r>
              <a:rPr lang="en-US" dirty="0" smtClean="0"/>
              <a:t>Sam’s </a:t>
            </a:r>
            <a:r>
              <a:rPr lang="en-US" dirty="0"/>
              <a:t>Club curbside pick-ups have increased limiting dates and times </a:t>
            </a:r>
            <a:r>
              <a:rPr lang="en-US" dirty="0" smtClean="0"/>
              <a:t>pick-ups.</a:t>
            </a:r>
          </a:p>
          <a:p>
            <a:pPr lvl="1"/>
            <a:r>
              <a:rPr lang="en-US" dirty="0" smtClean="0"/>
              <a:t>Still </a:t>
            </a:r>
            <a:r>
              <a:rPr lang="en-US" dirty="0"/>
              <a:t>have your secretary send a copy of the Sam’s Club purchase order to Jany to check availability but there is a possibility someone from the campus would need to go shop and call us when ready to </a:t>
            </a:r>
            <a:r>
              <a:rPr lang="en-US" dirty="0" smtClean="0"/>
              <a:t>pay.</a:t>
            </a:r>
          </a:p>
          <a:p>
            <a:pPr lvl="1"/>
            <a:r>
              <a:rPr lang="en-US" dirty="0" smtClean="0"/>
              <a:t>Therefore </a:t>
            </a:r>
            <a:r>
              <a:rPr lang="en-US" dirty="0"/>
              <a:t>plan in advance-if you decide to change the purchase order to Wal-Mart or HEB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92278F"/>
                </a:solidFill>
                <a:ea typeface="+mj-ea"/>
                <a:cs typeface="+mj-cs"/>
              </a:rPr>
              <a:t>Amazon Order Procedures</a:t>
            </a:r>
          </a:p>
          <a:p>
            <a:pPr lvl="1"/>
            <a:r>
              <a:rPr lang="en-US" dirty="0" smtClean="0"/>
              <a:t>Amazon shall only be used to purchase items that are out of season or items that other local vendors do not have.</a:t>
            </a:r>
            <a:endParaRPr lang="en-US" dirty="0"/>
          </a:p>
          <a:p>
            <a:pPr lvl="1"/>
            <a:r>
              <a:rPr lang="en-US" dirty="0" smtClean="0"/>
              <a:t>Be precise on your description, Amazon does not used item numbers so it is hard to choose the right product. </a:t>
            </a:r>
            <a:endParaRPr lang="en-US" dirty="0"/>
          </a:p>
          <a:p>
            <a:pPr lvl="1"/>
            <a:r>
              <a:rPr lang="en-US" dirty="0" smtClean="0"/>
              <a:t>If possible attach a cart and a picture of the item to make sure we order what you are needing.</a:t>
            </a:r>
            <a:endParaRPr lang="en-US" dirty="0"/>
          </a:p>
          <a:p>
            <a:pPr lvl="1"/>
            <a:r>
              <a:rPr lang="en-US" dirty="0" smtClean="0"/>
              <a:t>Do not purchase office supplies, instructional supplies, or electronic equipment if possible from Amazon.  </a:t>
            </a:r>
            <a:endParaRPr lang="en-US" dirty="0"/>
          </a:p>
          <a:p>
            <a:pPr marL="0" indent="0">
              <a:buNone/>
            </a:pPr>
            <a:endParaRPr lang="en-US" sz="3600" b="1" dirty="0" smtClean="0">
              <a:solidFill>
                <a:srgbClr val="92278F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531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Purchasing Cooperatives (Website)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22400"/>
            <a:ext cx="8946541" cy="4825999"/>
          </a:xfrm>
        </p:spPr>
        <p:txBody>
          <a:bodyPr/>
          <a:lstStyle/>
          <a:p>
            <a:pPr lvl="1"/>
            <a:r>
              <a:rPr lang="en-US" dirty="0"/>
              <a:t>Viewing EDGAR Compliant Vendors - Federal Funds Only (</a:t>
            </a:r>
            <a:r>
              <a:rPr lang="en-US" dirty="0" smtClean="0"/>
              <a:t>E)</a:t>
            </a:r>
          </a:p>
          <a:p>
            <a:pPr lvl="1"/>
            <a:r>
              <a:rPr lang="en-US" dirty="0" smtClean="0"/>
              <a:t>New </a:t>
            </a:r>
            <a:r>
              <a:rPr lang="en-US" dirty="0"/>
              <a:t>Cooperatives Central Texas Purchasing </a:t>
            </a:r>
            <a:r>
              <a:rPr lang="en-US" dirty="0" smtClean="0"/>
              <a:t>Alliance</a:t>
            </a:r>
          </a:p>
          <a:p>
            <a:pPr lvl="1"/>
            <a:r>
              <a:rPr lang="en-US" dirty="0" smtClean="0"/>
              <a:t>New Cooperative Texas </a:t>
            </a:r>
            <a:r>
              <a:rPr lang="en-US" dirty="0" err="1" smtClean="0"/>
              <a:t>SmartBuy</a:t>
            </a:r>
            <a:r>
              <a:rPr lang="en-US" dirty="0" smtClean="0"/>
              <a:t> </a:t>
            </a:r>
            <a:r>
              <a:rPr lang="en-US" smtClean="0"/>
              <a:t>Membership Program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138" y="2821832"/>
            <a:ext cx="3852862" cy="383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8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Awarded Bids/Proposals (Website)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Look up awarded vendors by right clicking on the RFP in the second column.</a:t>
            </a:r>
            <a:br>
              <a:rPr lang="en-US" dirty="0"/>
            </a:br>
            <a:r>
              <a:rPr lang="en-US" dirty="0"/>
              <a:t>*print lists for your </a:t>
            </a:r>
            <a:r>
              <a:rPr lang="en-US" dirty="0" smtClean="0"/>
              <a:t>records</a:t>
            </a:r>
            <a:endParaRPr lang="en-US" sz="1400" dirty="0"/>
          </a:p>
          <a:p>
            <a:pPr lvl="1"/>
            <a:r>
              <a:rPr lang="en-US" dirty="0" smtClean="0"/>
              <a:t>We </a:t>
            </a:r>
            <a:r>
              <a:rPr lang="en-US" dirty="0"/>
              <a:t>have a master list of Board Approved vendors for the General Merchandise, Professional Consultants, &amp; Meals and Catering.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22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Federal Funds (Website)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dirty="0"/>
              <a:t>purchases must be EDGAR Compliant</a:t>
            </a:r>
          </a:p>
          <a:p>
            <a:r>
              <a:rPr lang="en-US" dirty="0" smtClean="0"/>
              <a:t>Using </a:t>
            </a:r>
            <a:r>
              <a:rPr lang="en-US" dirty="0"/>
              <a:t>Purchasing Cooperatives that are EDGAR </a:t>
            </a:r>
            <a:r>
              <a:rPr lang="en-US" dirty="0" smtClean="0"/>
              <a:t>Compliant</a:t>
            </a:r>
          </a:p>
          <a:p>
            <a:r>
              <a:rPr lang="en-US" dirty="0" smtClean="0"/>
              <a:t>Verify </a:t>
            </a:r>
            <a:r>
              <a:rPr lang="en-US" dirty="0"/>
              <a:t>that the vendors on these Cooperatives are EDGAR Compliant (E)</a:t>
            </a:r>
          </a:p>
          <a:p>
            <a:r>
              <a:rPr lang="en-US" dirty="0" smtClean="0"/>
              <a:t>Using </a:t>
            </a:r>
            <a:r>
              <a:rPr lang="en-US" dirty="0"/>
              <a:t>District Bids that are EDGAR Compliant</a:t>
            </a:r>
          </a:p>
          <a:p>
            <a:r>
              <a:rPr lang="en-US" dirty="0" smtClean="0"/>
              <a:t>Last </a:t>
            </a:r>
            <a:r>
              <a:rPr lang="en-US" dirty="0"/>
              <a:t>option would be to obtain 3 quotes - Use Written Quote </a:t>
            </a:r>
            <a:r>
              <a:rPr lang="en-US" dirty="0" smtClean="0"/>
              <a:t>Form</a:t>
            </a:r>
          </a:p>
          <a:p>
            <a:r>
              <a:rPr lang="en-US" dirty="0" smtClean="0"/>
              <a:t>Debarment </a:t>
            </a:r>
            <a:r>
              <a:rPr lang="en-US" dirty="0"/>
              <a:t>Status Check </a:t>
            </a:r>
            <a:br>
              <a:rPr lang="en-US" dirty="0"/>
            </a:br>
            <a:r>
              <a:rPr lang="en-US" dirty="0"/>
              <a:t>Under Purchasing Website/EDGAR COMPLIANCE-Federal Funds the link is</a:t>
            </a:r>
            <a:br>
              <a:rPr lang="en-US" dirty="0"/>
            </a:b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www.sam.gov/SAM/pages/public/searchRecords/search.jsf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 Box 86"/>
          <p:cNvSpPr txBox="1">
            <a:spLocks noChangeArrowheads="1"/>
          </p:cNvSpPr>
          <p:nvPr/>
        </p:nvSpPr>
        <p:spPr bwMode="auto">
          <a:xfrm>
            <a:off x="3637280" y="8457565"/>
            <a:ext cx="97155" cy="34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>
              <a:lnSpc>
                <a:spcPts val="274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50" i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 Box 86"/>
          <p:cNvSpPr txBox="1">
            <a:spLocks noChangeArrowheads="1"/>
          </p:cNvSpPr>
          <p:nvPr/>
        </p:nvSpPr>
        <p:spPr bwMode="auto">
          <a:xfrm>
            <a:off x="3789680" y="8609965"/>
            <a:ext cx="97155" cy="34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>
              <a:lnSpc>
                <a:spcPts val="274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50" i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3900" y="372045"/>
            <a:ext cx="75373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841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18415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Inventory </a:t>
            </a:r>
            <a:r>
              <a:rPr lang="en-US" b="1" dirty="0"/>
              <a:t>Procedures/Fixed Assets (Website)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Item Thresholds </a:t>
            </a:r>
            <a:endParaRPr lang="en-US" dirty="0"/>
          </a:p>
          <a:p>
            <a:r>
              <a:rPr lang="en-US" dirty="0" smtClean="0"/>
              <a:t>All </a:t>
            </a:r>
            <a:r>
              <a:rPr lang="en-US" dirty="0"/>
              <a:t>electronics that cost more than $150.00</a:t>
            </a:r>
          </a:p>
          <a:p>
            <a:r>
              <a:rPr lang="en-US" dirty="0" smtClean="0"/>
              <a:t>Furniture </a:t>
            </a:r>
            <a:r>
              <a:rPr lang="en-US" dirty="0"/>
              <a:t>and Equipment that cost $500.00 or more</a:t>
            </a:r>
          </a:p>
          <a:p>
            <a:r>
              <a:rPr lang="en-US" dirty="0"/>
              <a:t>C</a:t>
            </a:r>
            <a:r>
              <a:rPr lang="en-US" dirty="0" smtClean="0"/>
              <a:t>omputers</a:t>
            </a:r>
            <a:r>
              <a:rPr lang="en-US" dirty="0"/>
              <a:t>, laptops, iPads, </a:t>
            </a:r>
            <a:r>
              <a:rPr lang="en-US" dirty="0" smtClean="0"/>
              <a:t>Chromebooks and any other electronic devise or pieces of equipment </a:t>
            </a:r>
            <a:r>
              <a:rPr lang="en-US" dirty="0"/>
              <a:t>must go to the warehouse for </a:t>
            </a:r>
            <a:r>
              <a:rPr lang="en-US" dirty="0" smtClean="0"/>
              <a:t>barcoding.  Computers will go to Technology then after they are done they will be delivered to the campus.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1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NOTIFICATIONS OF CHANGES TO THE PURCHASING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Gill Sans MT" panose="020B0502020104020203" pitchFamily="34" charset="0"/>
                <a:ea typeface="Times New Roman" panose="02020603050405020304" pitchFamily="18" charset="0"/>
              </a:rPr>
              <a:t>Student Insurance:</a:t>
            </a:r>
            <a:r>
              <a:rPr lang="en-US" dirty="0" smtClean="0">
                <a:latin typeface="Gill Sans MT" panose="020B0502020104020203" pitchFamily="34" charset="0"/>
                <a:ea typeface="Times New Roman" panose="02020603050405020304" pitchFamily="18" charset="0"/>
              </a:rPr>
              <a:t/>
            </a:r>
            <a:br>
              <a:rPr lang="en-US" dirty="0" smtClean="0">
                <a:latin typeface="Gill Sans MT" panose="020B0502020104020203" pitchFamily="34" charset="0"/>
                <a:ea typeface="Times New Roman" panose="02020603050405020304" pitchFamily="18" charset="0"/>
              </a:rPr>
            </a:br>
            <a:r>
              <a:rPr lang="en-US" dirty="0" smtClean="0">
                <a:latin typeface="Gill Sans MT" panose="020B0502020104020203" pitchFamily="34" charset="0"/>
                <a:ea typeface="Times New Roman" panose="02020603050405020304" pitchFamily="18" charset="0"/>
              </a:rPr>
              <a:t>Voluntary </a:t>
            </a:r>
            <a:r>
              <a:rPr lang="en-US" dirty="0">
                <a:latin typeface="Gill Sans MT" panose="020B0502020104020203" pitchFamily="34" charset="0"/>
                <a:ea typeface="Times New Roman" panose="02020603050405020304" pitchFamily="18" charset="0"/>
              </a:rPr>
              <a:t>Student Accident Insurance brochures </a:t>
            </a:r>
            <a:r>
              <a:rPr lang="en-US" dirty="0" smtClean="0">
                <a:latin typeface="Gill Sans MT" panose="020B0502020104020203" pitchFamily="34" charset="0"/>
                <a:ea typeface="Times New Roman" panose="02020603050405020304" pitchFamily="18" charset="0"/>
              </a:rPr>
              <a:t>will not be distributed this year.  We have a new vendor. Monarch Management  and our agent is Greg White (903) 520-7579 at Achieve Financial Group. Student </a:t>
            </a:r>
            <a:r>
              <a:rPr lang="en-US" dirty="0">
                <a:latin typeface="Gill Sans MT" panose="020B0502020104020203" pitchFamily="34" charset="0"/>
                <a:ea typeface="Times New Roman" panose="02020603050405020304" pitchFamily="18" charset="0"/>
              </a:rPr>
              <a:t>Athletic </a:t>
            </a:r>
            <a:r>
              <a:rPr lang="en-US" dirty="0" smtClean="0">
                <a:latin typeface="Gill Sans MT" panose="020B0502020104020203" pitchFamily="34" charset="0"/>
                <a:ea typeface="Times New Roman" panose="02020603050405020304" pitchFamily="18" charset="0"/>
              </a:rPr>
              <a:t>On-Line Claim information is available on our website. </a:t>
            </a:r>
            <a:r>
              <a:rPr lang="en-US" dirty="0">
                <a:latin typeface="Gill Sans MT" panose="020B0502020104020203" pitchFamily="34" charset="0"/>
                <a:ea typeface="Times New Roman" panose="02020603050405020304" pitchFamily="18" charset="0"/>
              </a:rPr>
              <a:t> </a:t>
            </a:r>
            <a:r>
              <a:rPr lang="en-US" dirty="0" smtClean="0">
                <a:latin typeface="Gill Sans MT" panose="020B0502020104020203" pitchFamily="34" charset="0"/>
                <a:ea typeface="Times New Roman" panose="02020603050405020304" pitchFamily="18" charset="0"/>
              </a:rPr>
              <a:t>The link is </a:t>
            </a:r>
            <a:r>
              <a:rPr lang="en-US" dirty="0">
                <a:latin typeface="Gill Sans MT" panose="020B0502020104020203" pitchFamily="34" charset="0"/>
                <a:ea typeface="Times New Roman" panose="02020603050405020304" pitchFamily="18" charset="0"/>
              </a:rPr>
              <a:t>the following: </a:t>
            </a:r>
            <a:r>
              <a:rPr lang="en-US" dirty="0">
                <a:latin typeface="Gill Sans MT" panose="020B0502020104020203" pitchFamily="34" charset="0"/>
                <a:ea typeface="Times New Roman" panose="02020603050405020304" pitchFamily="18" charset="0"/>
                <a:hlinkClick r:id="rId2"/>
              </a:rPr>
              <a:t>https://</a:t>
            </a:r>
            <a:r>
              <a:rPr lang="en-US" dirty="0" smtClean="0">
                <a:latin typeface="Gill Sans MT" panose="020B0502020104020203" pitchFamily="34" charset="0"/>
                <a:ea typeface="Times New Roman" panose="02020603050405020304" pitchFamily="18" charset="0"/>
                <a:hlinkClick r:id="rId2"/>
              </a:rPr>
              <a:t>www.sbcisd.net/apps/pages/index.jsp?uREC_ID=893311&amp;type=d&amp;pREC_ID=2337788</a:t>
            </a:r>
            <a:r>
              <a:rPr lang="en-US" dirty="0" smtClean="0">
                <a:latin typeface="Gill Sans MT" panose="020B0502020104020203" pitchFamily="34" charset="0"/>
                <a:ea typeface="Times New Roman" panose="02020603050405020304" pitchFamily="18" charset="0"/>
              </a:rPr>
              <a:t>	</a:t>
            </a:r>
          </a:p>
          <a:p>
            <a:pPr lvl="0"/>
            <a:r>
              <a:rPr lang="en-US" b="1" dirty="0"/>
              <a:t>Accident Reports for </a:t>
            </a:r>
            <a:r>
              <a:rPr lang="en-US" b="1" dirty="0" smtClean="0"/>
              <a:t>Vehicles: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Accident </a:t>
            </a:r>
            <a:r>
              <a:rPr lang="en-US" dirty="0"/>
              <a:t>statement and police report need to be emailed or interoffice mail to Mr. Cavazos as soon as possible. A claim will be submitted to TASB, once an adjustor is assigned they will be contacting you</a:t>
            </a:r>
            <a:r>
              <a:rPr lang="en-US" dirty="0" smtClean="0"/>
              <a:t>.</a:t>
            </a:r>
          </a:p>
          <a:p>
            <a:r>
              <a:rPr lang="en-US" b="1" dirty="0"/>
              <a:t>Textbooks </a:t>
            </a:r>
            <a:r>
              <a:rPr lang="en-US" b="1" dirty="0" smtClean="0"/>
              <a:t>Request: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request </a:t>
            </a:r>
            <a:r>
              <a:rPr lang="en-US" dirty="0"/>
              <a:t>form must be approved by Director of Elementary or Secondary Instructional Implementation. Once approved email the form to Mr. Cavazos and copy Richard Garcia. Please allow up to 1 week for delivery.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8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369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Gill Sans MT</vt:lpstr>
      <vt:lpstr>Times New Roman</vt:lpstr>
      <vt:lpstr>Trebuchet MS</vt:lpstr>
      <vt:lpstr>Wingdings 3</vt:lpstr>
      <vt:lpstr>Facet</vt:lpstr>
      <vt:lpstr>PURCHASING DEPARTMENT</vt:lpstr>
      <vt:lpstr>Office Location</vt:lpstr>
      <vt:lpstr>SAM's Orders Procedures</vt:lpstr>
      <vt:lpstr>Purchasing Cooperatives (Website)</vt:lpstr>
      <vt:lpstr>Awarded Bids/Proposals (Website)</vt:lpstr>
      <vt:lpstr>Federal Funds (Website)</vt:lpstr>
      <vt:lpstr>Inventory Procedures/Fixed Assets (Website)</vt:lpstr>
      <vt:lpstr>NOTIFICATIONS OF CHANGES TO THE PURCHASING DEPARTMENT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PURCHASING AND FIXED ASSETS PROCEDURES</dc:title>
  <dc:creator>Barbosa, Jany</dc:creator>
  <cp:lastModifiedBy>Barbosa, Jany</cp:lastModifiedBy>
  <cp:revision>15</cp:revision>
  <cp:lastPrinted>2021-07-20T18:22:06Z</cp:lastPrinted>
  <dcterms:created xsi:type="dcterms:W3CDTF">2021-07-20T14:37:07Z</dcterms:created>
  <dcterms:modified xsi:type="dcterms:W3CDTF">2022-08-01T22:19:42Z</dcterms:modified>
</cp:coreProperties>
</file>