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handoutMasterIdLst>
    <p:handoutMasterId r:id="rId40"/>
  </p:handoutMasterIdLst>
  <p:sldIdLst>
    <p:sldId id="289" r:id="rId5"/>
    <p:sldId id="290" r:id="rId6"/>
    <p:sldId id="304" r:id="rId7"/>
    <p:sldId id="305" r:id="rId8"/>
    <p:sldId id="306" r:id="rId9"/>
    <p:sldId id="307" r:id="rId10"/>
    <p:sldId id="308" r:id="rId11"/>
    <p:sldId id="309" r:id="rId12"/>
    <p:sldId id="310" r:id="rId13"/>
    <p:sldId id="311" r:id="rId14"/>
    <p:sldId id="301" r:id="rId15"/>
    <p:sldId id="324" r:id="rId16"/>
    <p:sldId id="294" r:id="rId17"/>
    <p:sldId id="2561" r:id="rId18"/>
    <p:sldId id="2563" r:id="rId19"/>
    <p:sldId id="2565" r:id="rId20"/>
    <p:sldId id="2567" r:id="rId21"/>
    <p:sldId id="2569" r:id="rId22"/>
    <p:sldId id="2571" r:id="rId23"/>
    <p:sldId id="2573" r:id="rId24"/>
    <p:sldId id="2574" r:id="rId25"/>
    <p:sldId id="2575" r:id="rId26"/>
    <p:sldId id="2576" r:id="rId27"/>
    <p:sldId id="2577" r:id="rId28"/>
    <p:sldId id="2578" r:id="rId29"/>
    <p:sldId id="2579" r:id="rId30"/>
    <p:sldId id="2580" r:id="rId31"/>
    <p:sldId id="2581" r:id="rId32"/>
    <p:sldId id="302" r:id="rId33"/>
    <p:sldId id="259" r:id="rId34"/>
    <p:sldId id="260" r:id="rId35"/>
    <p:sldId id="261" r:id="rId36"/>
    <p:sldId id="262" r:id="rId37"/>
    <p:sldId id="29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576" userDrawn="1">
          <p15:clr>
            <a:srgbClr val="A4A3A4"/>
          </p15:clr>
        </p15:guide>
        <p15:guide id="8" orient="horz" pos="3744" userDrawn="1">
          <p15:clr>
            <a:srgbClr val="A4A3A4"/>
          </p15:clr>
        </p15:guide>
        <p15:guide id="9"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B64DA0-15A2-4365-A76F-FE6296CC75FC}" v="89" dt="2025-10-28T20:01:48.3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1344"/>
        <p:guide pos="576"/>
        <p:guide orient="horz" pos="3744"/>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ata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diagrams/_rels/drawing1.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D33276-6A45-4C84-AC5F-60F7FFEC03D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C7E8B17-6D90-4F55-981F-D9AFB33C6566}">
      <dgm:prSet/>
      <dgm:spPr/>
      <dgm:t>
        <a:bodyPr/>
        <a:lstStyle/>
        <a:p>
          <a:pPr>
            <a:lnSpc>
              <a:spcPct val="100000"/>
            </a:lnSpc>
          </a:pPr>
          <a:r>
            <a:rPr lang="en-US"/>
            <a:t>A </a:t>
          </a:r>
          <a:r>
            <a:rPr lang="en-US" b="1"/>
            <a:t>"hot standard"</a:t>
          </a:r>
          <a:r>
            <a:rPr lang="en-US"/>
            <a:t> is an educational term used to describe a </a:t>
          </a:r>
          <a:r>
            <a:rPr lang="en-US" b="1"/>
            <a:t>high-priority learning standard</a:t>
          </a:r>
          <a:r>
            <a:rPr lang="en-US"/>
            <a:t> that is:</a:t>
          </a:r>
        </a:p>
      </dgm:t>
    </dgm:pt>
    <dgm:pt modelId="{BC8B82C5-F3D2-46AA-A36B-7925A91C4E4B}" type="parTrans" cxnId="{39156911-796D-4466-9DDC-9F5508C145CF}">
      <dgm:prSet/>
      <dgm:spPr/>
      <dgm:t>
        <a:bodyPr/>
        <a:lstStyle/>
        <a:p>
          <a:endParaRPr lang="en-US"/>
        </a:p>
      </dgm:t>
    </dgm:pt>
    <dgm:pt modelId="{68614D59-A31B-4FFF-AD24-EFE82349B462}" type="sibTrans" cxnId="{39156911-796D-4466-9DDC-9F5508C145CF}">
      <dgm:prSet/>
      <dgm:spPr/>
      <dgm:t>
        <a:bodyPr/>
        <a:lstStyle/>
        <a:p>
          <a:endParaRPr lang="en-US"/>
        </a:p>
      </dgm:t>
    </dgm:pt>
    <dgm:pt modelId="{6A1C542E-24E4-4A54-BF5C-14A752663AA7}">
      <dgm:prSet/>
      <dgm:spPr/>
      <dgm:t>
        <a:bodyPr/>
        <a:lstStyle/>
        <a:p>
          <a:pPr>
            <a:lnSpc>
              <a:spcPct val="100000"/>
            </a:lnSpc>
          </a:pPr>
          <a:r>
            <a:rPr lang="en-US" b="1" dirty="0"/>
            <a:t>Frequently assessed</a:t>
          </a:r>
          <a:r>
            <a:rPr lang="en-US" dirty="0"/>
            <a:t> on standardized tests or district benchmarks.</a:t>
          </a:r>
        </a:p>
      </dgm:t>
    </dgm:pt>
    <dgm:pt modelId="{27E73096-A8A4-4243-B685-AB3CC48FF623}" type="parTrans" cxnId="{81F4AA89-12AE-43B3-B20B-32715B8AC7C6}">
      <dgm:prSet/>
      <dgm:spPr/>
      <dgm:t>
        <a:bodyPr/>
        <a:lstStyle/>
        <a:p>
          <a:endParaRPr lang="en-US"/>
        </a:p>
      </dgm:t>
    </dgm:pt>
    <dgm:pt modelId="{ABE5AE08-739E-4FC7-814C-C5117FE9FEDC}" type="sibTrans" cxnId="{81F4AA89-12AE-43B3-B20B-32715B8AC7C6}">
      <dgm:prSet/>
      <dgm:spPr/>
      <dgm:t>
        <a:bodyPr/>
        <a:lstStyle/>
        <a:p>
          <a:endParaRPr lang="en-US"/>
        </a:p>
      </dgm:t>
    </dgm:pt>
    <dgm:pt modelId="{2793EEDD-D289-46F9-9E84-80A1A706E3A1}">
      <dgm:prSet/>
      <dgm:spPr/>
      <dgm:t>
        <a:bodyPr/>
        <a:lstStyle/>
        <a:p>
          <a:pPr>
            <a:lnSpc>
              <a:spcPct val="100000"/>
            </a:lnSpc>
          </a:pPr>
          <a:r>
            <a:rPr lang="en-US" b="1" dirty="0"/>
            <a:t>Essential for student success</a:t>
          </a:r>
          <a:r>
            <a:rPr lang="en-US" dirty="0"/>
            <a:t> in the current grade and future learning.</a:t>
          </a:r>
        </a:p>
      </dgm:t>
    </dgm:pt>
    <dgm:pt modelId="{0E8D5B21-2C79-4AFD-AD61-9F73A566EC75}" type="parTrans" cxnId="{B62F08B7-1F55-48D5-99D9-E7329FBE02BD}">
      <dgm:prSet/>
      <dgm:spPr/>
      <dgm:t>
        <a:bodyPr/>
        <a:lstStyle/>
        <a:p>
          <a:endParaRPr lang="en-US"/>
        </a:p>
      </dgm:t>
    </dgm:pt>
    <dgm:pt modelId="{39713142-E244-4840-8837-6A1D06EF122F}" type="sibTrans" cxnId="{B62F08B7-1F55-48D5-99D9-E7329FBE02BD}">
      <dgm:prSet/>
      <dgm:spPr/>
      <dgm:t>
        <a:bodyPr/>
        <a:lstStyle/>
        <a:p>
          <a:endParaRPr lang="en-US"/>
        </a:p>
      </dgm:t>
    </dgm:pt>
    <dgm:pt modelId="{3B071D74-4031-49AA-BC90-8FA1EF6C17AC}">
      <dgm:prSet/>
      <dgm:spPr/>
      <dgm:t>
        <a:bodyPr/>
        <a:lstStyle/>
        <a:p>
          <a:pPr>
            <a:lnSpc>
              <a:spcPct val="100000"/>
            </a:lnSpc>
          </a:pPr>
          <a:r>
            <a:rPr lang="en-US" b="1"/>
            <a:t>Focused on critical thinking or foundational skills</a:t>
          </a:r>
          <a:r>
            <a:rPr lang="en-US"/>
            <a:t> that students must master.</a:t>
          </a:r>
        </a:p>
      </dgm:t>
    </dgm:pt>
    <dgm:pt modelId="{DB37E559-3D45-488B-8A5D-1FCD72DF7DA1}" type="parTrans" cxnId="{9B526914-CE7F-49F6-858F-CB0CFD4A5355}">
      <dgm:prSet/>
      <dgm:spPr/>
      <dgm:t>
        <a:bodyPr/>
        <a:lstStyle/>
        <a:p>
          <a:endParaRPr lang="en-US"/>
        </a:p>
      </dgm:t>
    </dgm:pt>
    <dgm:pt modelId="{16A439A9-8E05-438D-BB6A-89E75A6022C8}" type="sibTrans" cxnId="{9B526914-CE7F-49F6-858F-CB0CFD4A5355}">
      <dgm:prSet/>
      <dgm:spPr/>
      <dgm:t>
        <a:bodyPr/>
        <a:lstStyle/>
        <a:p>
          <a:endParaRPr lang="en-US"/>
        </a:p>
      </dgm:t>
    </dgm:pt>
    <dgm:pt modelId="{2FDFC96A-1783-49A4-A537-BB551B702636}" type="pres">
      <dgm:prSet presAssocID="{C1D33276-6A45-4C84-AC5F-60F7FFEC03DA}" presName="root" presStyleCnt="0">
        <dgm:presLayoutVars>
          <dgm:dir/>
          <dgm:resizeHandles val="exact"/>
        </dgm:presLayoutVars>
      </dgm:prSet>
      <dgm:spPr/>
    </dgm:pt>
    <dgm:pt modelId="{FB239728-925D-4497-81C9-9DD6556EAB98}" type="pres">
      <dgm:prSet presAssocID="{BC7E8B17-6D90-4F55-981F-D9AFB33C6566}" presName="compNode" presStyleCnt="0"/>
      <dgm:spPr/>
    </dgm:pt>
    <dgm:pt modelId="{0D4BC078-E28A-4387-B3DF-E9C219EF5F79}" type="pres">
      <dgm:prSet presAssocID="{BC7E8B17-6D90-4F55-981F-D9AFB33C6566}" presName="bgRect" presStyleLbl="bgShp" presStyleIdx="0" presStyleCnt="4"/>
      <dgm:spPr/>
    </dgm:pt>
    <dgm:pt modelId="{32317D17-3996-4728-862A-3FF6EA461DF6}" type="pres">
      <dgm:prSet presAssocID="{BC7E8B17-6D90-4F55-981F-D9AFB33C656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F7C97DCC-A659-49BA-A275-53C3D83F53FC}" type="pres">
      <dgm:prSet presAssocID="{BC7E8B17-6D90-4F55-981F-D9AFB33C6566}" presName="spaceRect" presStyleCnt="0"/>
      <dgm:spPr/>
    </dgm:pt>
    <dgm:pt modelId="{6C3637EB-392B-42F3-A3CA-C66A61CA0D5F}" type="pres">
      <dgm:prSet presAssocID="{BC7E8B17-6D90-4F55-981F-D9AFB33C6566}" presName="parTx" presStyleLbl="revTx" presStyleIdx="0" presStyleCnt="4">
        <dgm:presLayoutVars>
          <dgm:chMax val="0"/>
          <dgm:chPref val="0"/>
        </dgm:presLayoutVars>
      </dgm:prSet>
      <dgm:spPr/>
    </dgm:pt>
    <dgm:pt modelId="{BD810022-ACF6-423D-A32F-DF6938FCAA1F}" type="pres">
      <dgm:prSet presAssocID="{68614D59-A31B-4FFF-AD24-EFE82349B462}" presName="sibTrans" presStyleCnt="0"/>
      <dgm:spPr/>
    </dgm:pt>
    <dgm:pt modelId="{0A8F2DD8-0185-413A-946A-7F0455BBC0C2}" type="pres">
      <dgm:prSet presAssocID="{6A1C542E-24E4-4A54-BF5C-14A752663AA7}" presName="compNode" presStyleCnt="0"/>
      <dgm:spPr/>
    </dgm:pt>
    <dgm:pt modelId="{FDA1771B-7B75-499C-A886-C982C5C8E800}" type="pres">
      <dgm:prSet presAssocID="{6A1C542E-24E4-4A54-BF5C-14A752663AA7}" presName="bgRect" presStyleLbl="bgShp" presStyleIdx="1" presStyleCnt="4"/>
      <dgm:spPr/>
    </dgm:pt>
    <dgm:pt modelId="{6E120834-0898-44D6-80CF-C545D71C0FE4}" type="pres">
      <dgm:prSet presAssocID="{6A1C542E-24E4-4A54-BF5C-14A752663AA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40367E0C-4094-443F-AA9B-E65CC6FE1FEC}" type="pres">
      <dgm:prSet presAssocID="{6A1C542E-24E4-4A54-BF5C-14A752663AA7}" presName="spaceRect" presStyleCnt="0"/>
      <dgm:spPr/>
    </dgm:pt>
    <dgm:pt modelId="{E7FEE375-9970-4551-9E9E-C9E56BFB2B37}" type="pres">
      <dgm:prSet presAssocID="{6A1C542E-24E4-4A54-BF5C-14A752663AA7}" presName="parTx" presStyleLbl="revTx" presStyleIdx="1" presStyleCnt="4">
        <dgm:presLayoutVars>
          <dgm:chMax val="0"/>
          <dgm:chPref val="0"/>
        </dgm:presLayoutVars>
      </dgm:prSet>
      <dgm:spPr/>
    </dgm:pt>
    <dgm:pt modelId="{7F90C1F7-2D31-48C1-BDF7-DDE70AE2A08E}" type="pres">
      <dgm:prSet presAssocID="{ABE5AE08-739E-4FC7-814C-C5117FE9FEDC}" presName="sibTrans" presStyleCnt="0"/>
      <dgm:spPr/>
    </dgm:pt>
    <dgm:pt modelId="{2B9EBAA3-0CD4-4611-8E6B-D5E25CE01B81}" type="pres">
      <dgm:prSet presAssocID="{2793EEDD-D289-46F9-9E84-80A1A706E3A1}" presName="compNode" presStyleCnt="0"/>
      <dgm:spPr/>
    </dgm:pt>
    <dgm:pt modelId="{C68FCA3C-4BF1-4CF4-A287-A6CAB7330EEE}" type="pres">
      <dgm:prSet presAssocID="{2793EEDD-D289-46F9-9E84-80A1A706E3A1}" presName="bgRect" presStyleLbl="bgShp" presStyleIdx="2" presStyleCnt="4"/>
      <dgm:spPr/>
    </dgm:pt>
    <dgm:pt modelId="{132B8EC3-0F6F-4126-9BEF-B7C5AA69BB03}" type="pres">
      <dgm:prSet presAssocID="{2793EEDD-D289-46F9-9E84-80A1A706E3A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iploma Roll"/>
        </a:ext>
      </dgm:extLst>
    </dgm:pt>
    <dgm:pt modelId="{F1B400B3-124F-4FE7-AF34-7FC72FAFE11F}" type="pres">
      <dgm:prSet presAssocID="{2793EEDD-D289-46F9-9E84-80A1A706E3A1}" presName="spaceRect" presStyleCnt="0"/>
      <dgm:spPr/>
    </dgm:pt>
    <dgm:pt modelId="{E10CEEB7-5276-4537-9965-21DEA62E859F}" type="pres">
      <dgm:prSet presAssocID="{2793EEDD-D289-46F9-9E84-80A1A706E3A1}" presName="parTx" presStyleLbl="revTx" presStyleIdx="2" presStyleCnt="4">
        <dgm:presLayoutVars>
          <dgm:chMax val="0"/>
          <dgm:chPref val="0"/>
        </dgm:presLayoutVars>
      </dgm:prSet>
      <dgm:spPr/>
    </dgm:pt>
    <dgm:pt modelId="{EF79CF37-192F-40A4-B78C-982044A293D9}" type="pres">
      <dgm:prSet presAssocID="{39713142-E244-4840-8837-6A1D06EF122F}" presName="sibTrans" presStyleCnt="0"/>
      <dgm:spPr/>
    </dgm:pt>
    <dgm:pt modelId="{76AC8521-0378-4E0F-8AE7-CED96D502A43}" type="pres">
      <dgm:prSet presAssocID="{3B071D74-4031-49AA-BC90-8FA1EF6C17AC}" presName="compNode" presStyleCnt="0"/>
      <dgm:spPr/>
    </dgm:pt>
    <dgm:pt modelId="{F336CBB6-0FC3-46CF-8ECC-2D501B93FC80}" type="pres">
      <dgm:prSet presAssocID="{3B071D74-4031-49AA-BC90-8FA1EF6C17AC}" presName="bgRect" presStyleLbl="bgShp" presStyleIdx="3" presStyleCnt="4"/>
      <dgm:spPr/>
    </dgm:pt>
    <dgm:pt modelId="{E3A8EB2E-48B5-42E1-A2C4-F8F92440F492}" type="pres">
      <dgm:prSet presAssocID="{3B071D74-4031-49AA-BC90-8FA1EF6C17A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erson with Idea"/>
        </a:ext>
      </dgm:extLst>
    </dgm:pt>
    <dgm:pt modelId="{574F407E-5889-46E5-88FE-23AC7891E1CE}" type="pres">
      <dgm:prSet presAssocID="{3B071D74-4031-49AA-BC90-8FA1EF6C17AC}" presName="spaceRect" presStyleCnt="0"/>
      <dgm:spPr/>
    </dgm:pt>
    <dgm:pt modelId="{DA6E6E10-F429-4C2A-8A1B-884659475A89}" type="pres">
      <dgm:prSet presAssocID="{3B071D74-4031-49AA-BC90-8FA1EF6C17AC}" presName="parTx" presStyleLbl="revTx" presStyleIdx="3" presStyleCnt="4">
        <dgm:presLayoutVars>
          <dgm:chMax val="0"/>
          <dgm:chPref val="0"/>
        </dgm:presLayoutVars>
      </dgm:prSet>
      <dgm:spPr/>
    </dgm:pt>
  </dgm:ptLst>
  <dgm:cxnLst>
    <dgm:cxn modelId="{39156911-796D-4466-9DDC-9F5508C145CF}" srcId="{C1D33276-6A45-4C84-AC5F-60F7FFEC03DA}" destId="{BC7E8B17-6D90-4F55-981F-D9AFB33C6566}" srcOrd="0" destOrd="0" parTransId="{BC8B82C5-F3D2-46AA-A36B-7925A91C4E4B}" sibTransId="{68614D59-A31B-4FFF-AD24-EFE82349B462}"/>
    <dgm:cxn modelId="{9B526914-CE7F-49F6-858F-CB0CFD4A5355}" srcId="{C1D33276-6A45-4C84-AC5F-60F7FFEC03DA}" destId="{3B071D74-4031-49AA-BC90-8FA1EF6C17AC}" srcOrd="3" destOrd="0" parTransId="{DB37E559-3D45-488B-8A5D-1FCD72DF7DA1}" sibTransId="{16A439A9-8E05-438D-BB6A-89E75A6022C8}"/>
    <dgm:cxn modelId="{9692B243-E5BF-49AF-9FD5-EB38B0AC7623}" type="presOf" srcId="{BC7E8B17-6D90-4F55-981F-D9AFB33C6566}" destId="{6C3637EB-392B-42F3-A3CA-C66A61CA0D5F}" srcOrd="0" destOrd="0" presId="urn:microsoft.com/office/officeart/2018/2/layout/IconVerticalSolidList"/>
    <dgm:cxn modelId="{89232651-150F-432A-83DC-335BB34B13B2}" type="presOf" srcId="{3B071D74-4031-49AA-BC90-8FA1EF6C17AC}" destId="{DA6E6E10-F429-4C2A-8A1B-884659475A89}" srcOrd="0" destOrd="0" presId="urn:microsoft.com/office/officeart/2018/2/layout/IconVerticalSolidList"/>
    <dgm:cxn modelId="{783CC97F-F2A1-4ADF-A796-DCC547D32BC3}" type="presOf" srcId="{6A1C542E-24E4-4A54-BF5C-14A752663AA7}" destId="{E7FEE375-9970-4551-9E9E-C9E56BFB2B37}" srcOrd="0" destOrd="0" presId="urn:microsoft.com/office/officeart/2018/2/layout/IconVerticalSolidList"/>
    <dgm:cxn modelId="{81F4AA89-12AE-43B3-B20B-32715B8AC7C6}" srcId="{C1D33276-6A45-4C84-AC5F-60F7FFEC03DA}" destId="{6A1C542E-24E4-4A54-BF5C-14A752663AA7}" srcOrd="1" destOrd="0" parTransId="{27E73096-A8A4-4243-B685-AB3CC48FF623}" sibTransId="{ABE5AE08-739E-4FC7-814C-C5117FE9FEDC}"/>
    <dgm:cxn modelId="{10D8B4A5-1F1A-4C72-B1FD-DE38BD1A90CE}" type="presOf" srcId="{2793EEDD-D289-46F9-9E84-80A1A706E3A1}" destId="{E10CEEB7-5276-4537-9965-21DEA62E859F}" srcOrd="0" destOrd="0" presId="urn:microsoft.com/office/officeart/2018/2/layout/IconVerticalSolidList"/>
    <dgm:cxn modelId="{B62F08B7-1F55-48D5-99D9-E7329FBE02BD}" srcId="{C1D33276-6A45-4C84-AC5F-60F7FFEC03DA}" destId="{2793EEDD-D289-46F9-9E84-80A1A706E3A1}" srcOrd="2" destOrd="0" parTransId="{0E8D5B21-2C79-4AFD-AD61-9F73A566EC75}" sibTransId="{39713142-E244-4840-8837-6A1D06EF122F}"/>
    <dgm:cxn modelId="{56D207DA-C1B1-4F36-BD4A-E56A8990FB2B}" type="presOf" srcId="{C1D33276-6A45-4C84-AC5F-60F7FFEC03DA}" destId="{2FDFC96A-1783-49A4-A537-BB551B702636}" srcOrd="0" destOrd="0" presId="urn:microsoft.com/office/officeart/2018/2/layout/IconVerticalSolidList"/>
    <dgm:cxn modelId="{4B8E87F5-F0EF-4ECF-8F86-EAAE5EDB8DC4}" type="presParOf" srcId="{2FDFC96A-1783-49A4-A537-BB551B702636}" destId="{FB239728-925D-4497-81C9-9DD6556EAB98}" srcOrd="0" destOrd="0" presId="urn:microsoft.com/office/officeart/2018/2/layout/IconVerticalSolidList"/>
    <dgm:cxn modelId="{F0EE475B-594E-43F1-ADDC-319F9021C23C}" type="presParOf" srcId="{FB239728-925D-4497-81C9-9DD6556EAB98}" destId="{0D4BC078-E28A-4387-B3DF-E9C219EF5F79}" srcOrd="0" destOrd="0" presId="urn:microsoft.com/office/officeart/2018/2/layout/IconVerticalSolidList"/>
    <dgm:cxn modelId="{B89DAA50-D5F4-4DE9-8808-B6D9EFF5080A}" type="presParOf" srcId="{FB239728-925D-4497-81C9-9DD6556EAB98}" destId="{32317D17-3996-4728-862A-3FF6EA461DF6}" srcOrd="1" destOrd="0" presId="urn:microsoft.com/office/officeart/2018/2/layout/IconVerticalSolidList"/>
    <dgm:cxn modelId="{89E21A08-69BF-415F-AC6B-7E5D9B535B16}" type="presParOf" srcId="{FB239728-925D-4497-81C9-9DD6556EAB98}" destId="{F7C97DCC-A659-49BA-A275-53C3D83F53FC}" srcOrd="2" destOrd="0" presId="urn:microsoft.com/office/officeart/2018/2/layout/IconVerticalSolidList"/>
    <dgm:cxn modelId="{33FE60CE-9625-480B-A90F-7B70AB89192D}" type="presParOf" srcId="{FB239728-925D-4497-81C9-9DD6556EAB98}" destId="{6C3637EB-392B-42F3-A3CA-C66A61CA0D5F}" srcOrd="3" destOrd="0" presId="urn:microsoft.com/office/officeart/2018/2/layout/IconVerticalSolidList"/>
    <dgm:cxn modelId="{1BFE95F9-2AB9-47EC-9ACA-A3D3833CD962}" type="presParOf" srcId="{2FDFC96A-1783-49A4-A537-BB551B702636}" destId="{BD810022-ACF6-423D-A32F-DF6938FCAA1F}" srcOrd="1" destOrd="0" presId="urn:microsoft.com/office/officeart/2018/2/layout/IconVerticalSolidList"/>
    <dgm:cxn modelId="{0DC7E5E4-6761-482D-8528-C018E4204010}" type="presParOf" srcId="{2FDFC96A-1783-49A4-A537-BB551B702636}" destId="{0A8F2DD8-0185-413A-946A-7F0455BBC0C2}" srcOrd="2" destOrd="0" presId="urn:microsoft.com/office/officeart/2018/2/layout/IconVerticalSolidList"/>
    <dgm:cxn modelId="{4EE4FED4-00E2-4CC7-8401-71ECFF489E10}" type="presParOf" srcId="{0A8F2DD8-0185-413A-946A-7F0455BBC0C2}" destId="{FDA1771B-7B75-499C-A886-C982C5C8E800}" srcOrd="0" destOrd="0" presId="urn:microsoft.com/office/officeart/2018/2/layout/IconVerticalSolidList"/>
    <dgm:cxn modelId="{6D0FE317-D294-407C-BF24-548FCE099187}" type="presParOf" srcId="{0A8F2DD8-0185-413A-946A-7F0455BBC0C2}" destId="{6E120834-0898-44D6-80CF-C545D71C0FE4}" srcOrd="1" destOrd="0" presId="urn:microsoft.com/office/officeart/2018/2/layout/IconVerticalSolidList"/>
    <dgm:cxn modelId="{7B057986-3EB9-4395-ABE0-5B34C4794300}" type="presParOf" srcId="{0A8F2DD8-0185-413A-946A-7F0455BBC0C2}" destId="{40367E0C-4094-443F-AA9B-E65CC6FE1FEC}" srcOrd="2" destOrd="0" presId="urn:microsoft.com/office/officeart/2018/2/layout/IconVerticalSolidList"/>
    <dgm:cxn modelId="{2A6FED0F-657E-4054-AE37-B15B7816EA2A}" type="presParOf" srcId="{0A8F2DD8-0185-413A-946A-7F0455BBC0C2}" destId="{E7FEE375-9970-4551-9E9E-C9E56BFB2B37}" srcOrd="3" destOrd="0" presId="urn:microsoft.com/office/officeart/2018/2/layout/IconVerticalSolidList"/>
    <dgm:cxn modelId="{DC5600C9-D727-4DAC-81FA-D60D23EAC624}" type="presParOf" srcId="{2FDFC96A-1783-49A4-A537-BB551B702636}" destId="{7F90C1F7-2D31-48C1-BDF7-DDE70AE2A08E}" srcOrd="3" destOrd="0" presId="urn:microsoft.com/office/officeart/2018/2/layout/IconVerticalSolidList"/>
    <dgm:cxn modelId="{1600A50B-5C64-4794-98F2-70B8F2EBFAEE}" type="presParOf" srcId="{2FDFC96A-1783-49A4-A537-BB551B702636}" destId="{2B9EBAA3-0CD4-4611-8E6B-D5E25CE01B81}" srcOrd="4" destOrd="0" presId="urn:microsoft.com/office/officeart/2018/2/layout/IconVerticalSolidList"/>
    <dgm:cxn modelId="{25B63362-E95B-42B5-B1EE-9D5F26C81DB4}" type="presParOf" srcId="{2B9EBAA3-0CD4-4611-8E6B-D5E25CE01B81}" destId="{C68FCA3C-4BF1-4CF4-A287-A6CAB7330EEE}" srcOrd="0" destOrd="0" presId="urn:microsoft.com/office/officeart/2018/2/layout/IconVerticalSolidList"/>
    <dgm:cxn modelId="{5E1AE0C5-A783-4001-9378-5DF12FC1E51D}" type="presParOf" srcId="{2B9EBAA3-0CD4-4611-8E6B-D5E25CE01B81}" destId="{132B8EC3-0F6F-4126-9BEF-B7C5AA69BB03}" srcOrd="1" destOrd="0" presId="urn:microsoft.com/office/officeart/2018/2/layout/IconVerticalSolidList"/>
    <dgm:cxn modelId="{09F2C59C-BCFD-408B-A046-83C796644208}" type="presParOf" srcId="{2B9EBAA3-0CD4-4611-8E6B-D5E25CE01B81}" destId="{F1B400B3-124F-4FE7-AF34-7FC72FAFE11F}" srcOrd="2" destOrd="0" presId="urn:microsoft.com/office/officeart/2018/2/layout/IconVerticalSolidList"/>
    <dgm:cxn modelId="{FE72DD85-05C0-4A7D-9BA3-F8D9408ABA53}" type="presParOf" srcId="{2B9EBAA3-0CD4-4611-8E6B-D5E25CE01B81}" destId="{E10CEEB7-5276-4537-9965-21DEA62E859F}" srcOrd="3" destOrd="0" presId="urn:microsoft.com/office/officeart/2018/2/layout/IconVerticalSolidList"/>
    <dgm:cxn modelId="{FF4FC12A-65A0-4318-95D6-F720B5A0BCE0}" type="presParOf" srcId="{2FDFC96A-1783-49A4-A537-BB551B702636}" destId="{EF79CF37-192F-40A4-B78C-982044A293D9}" srcOrd="5" destOrd="0" presId="urn:microsoft.com/office/officeart/2018/2/layout/IconVerticalSolidList"/>
    <dgm:cxn modelId="{21881088-A9EB-4216-96BB-15D02224CBC3}" type="presParOf" srcId="{2FDFC96A-1783-49A4-A537-BB551B702636}" destId="{76AC8521-0378-4E0F-8AE7-CED96D502A43}" srcOrd="6" destOrd="0" presId="urn:microsoft.com/office/officeart/2018/2/layout/IconVerticalSolidList"/>
    <dgm:cxn modelId="{EEC57F5F-0DD5-4703-BE13-97DCE16D0D9A}" type="presParOf" srcId="{76AC8521-0378-4E0F-8AE7-CED96D502A43}" destId="{F336CBB6-0FC3-46CF-8ECC-2D501B93FC80}" srcOrd="0" destOrd="0" presId="urn:microsoft.com/office/officeart/2018/2/layout/IconVerticalSolidList"/>
    <dgm:cxn modelId="{72306483-68BB-4B20-989D-0705D2C68629}" type="presParOf" srcId="{76AC8521-0378-4E0F-8AE7-CED96D502A43}" destId="{E3A8EB2E-48B5-42E1-A2C4-F8F92440F492}" srcOrd="1" destOrd="0" presId="urn:microsoft.com/office/officeart/2018/2/layout/IconVerticalSolidList"/>
    <dgm:cxn modelId="{1854EC08-515B-4322-9AF7-F7BE6EC0F121}" type="presParOf" srcId="{76AC8521-0378-4E0F-8AE7-CED96D502A43}" destId="{574F407E-5889-46E5-88FE-23AC7891E1CE}" srcOrd="2" destOrd="0" presId="urn:microsoft.com/office/officeart/2018/2/layout/IconVerticalSolidList"/>
    <dgm:cxn modelId="{74326084-8F13-4964-8414-5EBCB2303985}" type="presParOf" srcId="{76AC8521-0378-4E0F-8AE7-CED96D502A43}" destId="{DA6E6E10-F429-4C2A-8A1B-884659475A89}"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94E2CE-1BF1-4DEA-9BCA-B87C50489663}"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US"/>
        </a:p>
      </dgm:t>
    </dgm:pt>
    <dgm:pt modelId="{2DF5266E-2392-4CCF-A063-27D2FED694AB}">
      <dgm:prSet custT="1"/>
      <dgm:spPr/>
      <dgm:t>
        <a:bodyPr/>
        <a:lstStyle/>
        <a:p>
          <a:pPr>
            <a:lnSpc>
              <a:spcPct val="100000"/>
            </a:lnSpc>
            <a:defRPr b="1"/>
          </a:pPr>
          <a:r>
            <a:rPr lang="en-US" sz="2400" dirty="0"/>
            <a:t>Use Familiar Stories</a:t>
          </a:r>
        </a:p>
      </dgm:t>
    </dgm:pt>
    <dgm:pt modelId="{48890528-319D-422A-91CD-0F7F54B907F4}" type="parTrans" cxnId="{C88A89CA-E9BF-421F-A51B-DAA64882E14B}">
      <dgm:prSet/>
      <dgm:spPr/>
      <dgm:t>
        <a:bodyPr/>
        <a:lstStyle/>
        <a:p>
          <a:endParaRPr lang="en-US"/>
        </a:p>
      </dgm:t>
    </dgm:pt>
    <dgm:pt modelId="{CBE25D56-D835-4B0F-A3BF-94A903147470}" type="sibTrans" cxnId="{C88A89CA-E9BF-421F-A51B-DAA64882E14B}">
      <dgm:prSet/>
      <dgm:spPr/>
      <dgm:t>
        <a:bodyPr/>
        <a:lstStyle/>
        <a:p>
          <a:pPr>
            <a:lnSpc>
              <a:spcPct val="100000"/>
            </a:lnSpc>
            <a:defRPr b="1"/>
          </a:pPr>
          <a:endParaRPr lang="en-US"/>
        </a:p>
      </dgm:t>
    </dgm:pt>
    <dgm:pt modelId="{3C80F223-B6F3-4847-8234-AC1CE8468C0F}">
      <dgm:prSet custT="1"/>
      <dgm:spPr/>
      <dgm:t>
        <a:bodyPr/>
        <a:lstStyle/>
        <a:p>
          <a:pPr>
            <a:lnSpc>
              <a:spcPct val="100000"/>
            </a:lnSpc>
          </a:pPr>
          <a:r>
            <a:rPr lang="en-US" sz="2800" dirty="0"/>
            <a:t>Practicing with well-known tales helps children focus on skills, not story comprehension</a:t>
          </a:r>
          <a:r>
            <a:rPr lang="en-US" sz="1400" dirty="0"/>
            <a:t>.</a:t>
          </a:r>
        </a:p>
      </dgm:t>
    </dgm:pt>
    <dgm:pt modelId="{5E095E73-DB88-430B-8511-0C59C0FF821E}" type="parTrans" cxnId="{C0380CE5-9CB1-4EA1-87E6-32D3B8285065}">
      <dgm:prSet/>
      <dgm:spPr/>
      <dgm:t>
        <a:bodyPr/>
        <a:lstStyle/>
        <a:p>
          <a:endParaRPr lang="en-US"/>
        </a:p>
      </dgm:t>
    </dgm:pt>
    <dgm:pt modelId="{12A178A7-40AE-4B44-858B-87D0CC6BE466}" type="sibTrans" cxnId="{C0380CE5-9CB1-4EA1-87E6-32D3B8285065}">
      <dgm:prSet/>
      <dgm:spPr/>
      <dgm:t>
        <a:bodyPr/>
        <a:lstStyle/>
        <a:p>
          <a:endParaRPr lang="en-US"/>
        </a:p>
      </dgm:t>
    </dgm:pt>
    <dgm:pt modelId="{EA39D28B-19A4-417A-9763-180116CF6057}">
      <dgm:prSet custT="1"/>
      <dgm:spPr/>
      <dgm:t>
        <a:bodyPr/>
        <a:lstStyle/>
        <a:p>
          <a:pPr>
            <a:lnSpc>
              <a:spcPct val="100000"/>
            </a:lnSpc>
            <a:defRPr b="1"/>
          </a:pPr>
          <a:r>
            <a:rPr lang="en-US" sz="2400" dirty="0"/>
            <a:t>Encourage Evidence-Based Answers</a:t>
          </a:r>
        </a:p>
      </dgm:t>
    </dgm:pt>
    <dgm:pt modelId="{68065B5D-1758-4189-9BFC-5425775BF7E5}" type="parTrans" cxnId="{7CC73FB5-9FAD-483D-B933-DD93541A55E4}">
      <dgm:prSet/>
      <dgm:spPr/>
      <dgm:t>
        <a:bodyPr/>
        <a:lstStyle/>
        <a:p>
          <a:endParaRPr lang="en-US"/>
        </a:p>
      </dgm:t>
    </dgm:pt>
    <dgm:pt modelId="{7E649A78-89A7-4CEF-9D99-780A13CD449B}" type="sibTrans" cxnId="{7CC73FB5-9FAD-483D-B933-DD93541A55E4}">
      <dgm:prSet/>
      <dgm:spPr/>
      <dgm:t>
        <a:bodyPr/>
        <a:lstStyle/>
        <a:p>
          <a:pPr>
            <a:lnSpc>
              <a:spcPct val="100000"/>
            </a:lnSpc>
            <a:defRPr b="1"/>
          </a:pPr>
          <a:endParaRPr lang="en-US"/>
        </a:p>
      </dgm:t>
    </dgm:pt>
    <dgm:pt modelId="{84CB88B6-3B59-47F5-8B13-C3022FF1B637}">
      <dgm:prSet custT="1"/>
      <dgm:spPr/>
      <dgm:t>
        <a:bodyPr/>
        <a:lstStyle/>
        <a:p>
          <a:pPr>
            <a:lnSpc>
              <a:spcPct val="100000"/>
            </a:lnSpc>
          </a:pPr>
          <a:r>
            <a:rPr lang="en-US" sz="2400" dirty="0"/>
            <a:t>Children learn to support opinions by pointing to exact sentences in the text</a:t>
          </a:r>
          <a:r>
            <a:rPr lang="en-US" sz="1400" dirty="0"/>
            <a:t>.</a:t>
          </a:r>
        </a:p>
      </dgm:t>
    </dgm:pt>
    <dgm:pt modelId="{4857B88A-B3AF-4D64-BA0D-6132622E662B}" type="parTrans" cxnId="{D40BF7E5-37DF-4BCD-A7F4-24ABE6E39B94}">
      <dgm:prSet/>
      <dgm:spPr/>
      <dgm:t>
        <a:bodyPr/>
        <a:lstStyle/>
        <a:p>
          <a:endParaRPr lang="en-US"/>
        </a:p>
      </dgm:t>
    </dgm:pt>
    <dgm:pt modelId="{5621B800-A57A-429D-8242-71E357491F56}" type="sibTrans" cxnId="{D40BF7E5-37DF-4BCD-A7F4-24ABE6E39B94}">
      <dgm:prSet/>
      <dgm:spPr/>
      <dgm:t>
        <a:bodyPr/>
        <a:lstStyle/>
        <a:p>
          <a:endParaRPr lang="en-US"/>
        </a:p>
      </dgm:t>
    </dgm:pt>
    <dgm:pt modelId="{0BBC3F22-D220-43DD-A16E-844498181D9C}">
      <dgm:prSet custT="1"/>
      <dgm:spPr/>
      <dgm:t>
        <a:bodyPr/>
        <a:lstStyle/>
        <a:p>
          <a:pPr>
            <a:lnSpc>
              <a:spcPct val="100000"/>
            </a:lnSpc>
            <a:defRPr b="1"/>
          </a:pPr>
          <a:r>
            <a:rPr lang="en-US" sz="2800" dirty="0"/>
            <a:t>Engage and Reinforce Skills</a:t>
          </a:r>
        </a:p>
      </dgm:t>
    </dgm:pt>
    <dgm:pt modelId="{3738C729-52AF-4B42-AE62-7DDCB6A10B82}" type="parTrans" cxnId="{0ECBDBF3-17B8-4B43-9FE7-A7CDB8C47446}">
      <dgm:prSet/>
      <dgm:spPr/>
      <dgm:t>
        <a:bodyPr/>
        <a:lstStyle/>
        <a:p>
          <a:endParaRPr lang="en-US"/>
        </a:p>
      </dgm:t>
    </dgm:pt>
    <dgm:pt modelId="{9152C688-68F4-428B-8F2C-18C15DC8D3DC}" type="sibTrans" cxnId="{0ECBDBF3-17B8-4B43-9FE7-A7CDB8C47446}">
      <dgm:prSet/>
      <dgm:spPr/>
      <dgm:t>
        <a:bodyPr/>
        <a:lstStyle/>
        <a:p>
          <a:endParaRPr lang="en-US"/>
        </a:p>
      </dgm:t>
    </dgm:pt>
    <dgm:pt modelId="{DC497B8C-31C7-4BB6-84FB-0211D58FC26D}">
      <dgm:prSet custT="1"/>
      <dgm:spPr/>
      <dgm:t>
        <a:bodyPr/>
        <a:lstStyle/>
        <a:p>
          <a:pPr>
            <a:lnSpc>
              <a:spcPct val="100000"/>
            </a:lnSpc>
          </a:pPr>
          <a:r>
            <a:rPr lang="en-US" sz="2800" dirty="0"/>
            <a:t>Using engaging questions encourages children to connect thoughts to story evidence</a:t>
          </a:r>
          <a:r>
            <a:rPr lang="en-US" sz="1400" dirty="0"/>
            <a:t>.</a:t>
          </a:r>
        </a:p>
      </dgm:t>
    </dgm:pt>
    <dgm:pt modelId="{AE448C54-6308-468F-ABA7-C975177283DF}" type="parTrans" cxnId="{DBC9DC7A-759C-4E45-A4C8-D35A837E507E}">
      <dgm:prSet/>
      <dgm:spPr/>
      <dgm:t>
        <a:bodyPr/>
        <a:lstStyle/>
        <a:p>
          <a:endParaRPr lang="en-US"/>
        </a:p>
      </dgm:t>
    </dgm:pt>
    <dgm:pt modelId="{AB7B5A22-FE9E-437D-8E70-44C96C094A91}" type="sibTrans" cxnId="{DBC9DC7A-759C-4E45-A4C8-D35A837E507E}">
      <dgm:prSet/>
      <dgm:spPr/>
      <dgm:t>
        <a:bodyPr/>
        <a:lstStyle/>
        <a:p>
          <a:endParaRPr lang="en-US"/>
        </a:p>
      </dgm:t>
    </dgm:pt>
    <dgm:pt modelId="{78AF2AFB-C5A0-448F-AB3D-BDE915440743}" type="pres">
      <dgm:prSet presAssocID="{9B94E2CE-1BF1-4DEA-9BCA-B87C50489663}" presName="Root" presStyleCnt="0">
        <dgm:presLayoutVars>
          <dgm:dir/>
          <dgm:resizeHandles val="exact"/>
        </dgm:presLayoutVars>
      </dgm:prSet>
      <dgm:spPr/>
    </dgm:pt>
    <dgm:pt modelId="{FAA1031B-DD6F-42CB-BECD-84D7E4D4303B}" type="pres">
      <dgm:prSet presAssocID="{2DF5266E-2392-4CCF-A063-27D2FED694AB}" presName="Composite" presStyleCnt="0"/>
      <dgm:spPr/>
    </dgm:pt>
    <dgm:pt modelId="{1A81D675-BAF6-4CAB-B343-FFAF7621B6B9}" type="pres">
      <dgm:prSet presAssocID="{2DF5266E-2392-4CCF-A063-27D2FED694AB}"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0328" r="12918" b="-6"/>
          <a:stretch/>
        </a:blipFill>
      </dgm:spPr>
      <dgm:extLst>
        <a:ext uri="{E40237B7-FDA0-4F09-8148-C483321AD2D9}">
          <dgm14:cNvPr xmlns:dgm14="http://schemas.microsoft.com/office/drawing/2010/diagram" id="0" name="" descr="Child reading a book"/>
        </a:ext>
      </dgm:extLst>
    </dgm:pt>
    <dgm:pt modelId="{9051BA53-3071-4655-93D4-556F695F8E2F}" type="pres">
      <dgm:prSet presAssocID="{2DF5266E-2392-4CCF-A063-27D2FED694AB}" presName="Subtitle" presStyleLbl="revTx" presStyleIdx="0" presStyleCnt="6">
        <dgm:presLayoutVars>
          <dgm:chMax val="0"/>
          <dgm:bulletEnabled/>
        </dgm:presLayoutVars>
      </dgm:prSet>
      <dgm:spPr/>
    </dgm:pt>
    <dgm:pt modelId="{F6AD3353-8A61-49F6-A452-695FAD4E5D71}" type="pres">
      <dgm:prSet presAssocID="{2DF5266E-2392-4CCF-A063-27D2FED694AB}" presName="Description" presStyleLbl="revTx" presStyleIdx="1" presStyleCnt="6">
        <dgm:presLayoutVars>
          <dgm:bulletEnabled/>
        </dgm:presLayoutVars>
      </dgm:prSet>
      <dgm:spPr/>
    </dgm:pt>
    <dgm:pt modelId="{47FBE757-61E1-4F3E-9892-C67342132AF1}" type="pres">
      <dgm:prSet presAssocID="{CBE25D56-D835-4B0F-A3BF-94A903147470}" presName="sibTrans" presStyleLbl="sibTrans2D1" presStyleIdx="0" presStyleCnt="0"/>
      <dgm:spPr/>
    </dgm:pt>
    <dgm:pt modelId="{BA0FD136-336E-4A19-A7CE-DBD91727A176}" type="pres">
      <dgm:prSet presAssocID="{EA39D28B-19A4-417A-9763-180116CF6057}" presName="Composite" presStyleCnt="0"/>
      <dgm:spPr/>
    </dgm:pt>
    <dgm:pt modelId="{2048C08D-143E-4D49-AB0F-999D229B0A11}" type="pres">
      <dgm:prSet presAssocID="{EA39D28B-19A4-417A-9763-180116CF6057}"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7875" r="26129" b="6"/>
          <a:stretch/>
        </a:blipFill>
      </dgm:spPr>
      <dgm:extLst>
        <a:ext uri="{E40237B7-FDA0-4F09-8148-C483321AD2D9}">
          <dgm14:cNvPr xmlns:dgm14="http://schemas.microsoft.com/office/drawing/2010/diagram" id="0" name="" descr="Portrait of an adorable little girl posing with her thumbs up while doing her homework at home"/>
        </a:ext>
      </dgm:extLst>
    </dgm:pt>
    <dgm:pt modelId="{F28D51A5-D2ED-408A-9E84-3356BD67786A}" type="pres">
      <dgm:prSet presAssocID="{EA39D28B-19A4-417A-9763-180116CF6057}" presName="Subtitle" presStyleLbl="revTx" presStyleIdx="2" presStyleCnt="6">
        <dgm:presLayoutVars>
          <dgm:chMax val="0"/>
          <dgm:bulletEnabled/>
        </dgm:presLayoutVars>
      </dgm:prSet>
      <dgm:spPr/>
    </dgm:pt>
    <dgm:pt modelId="{C3E1EA1D-20EF-4478-8518-C9062E6995BF}" type="pres">
      <dgm:prSet presAssocID="{EA39D28B-19A4-417A-9763-180116CF6057}" presName="Description" presStyleLbl="revTx" presStyleIdx="3" presStyleCnt="6">
        <dgm:presLayoutVars>
          <dgm:bulletEnabled/>
        </dgm:presLayoutVars>
      </dgm:prSet>
      <dgm:spPr/>
    </dgm:pt>
    <dgm:pt modelId="{8BAED4F9-34D4-4042-8C60-A09FE7302811}" type="pres">
      <dgm:prSet presAssocID="{7E649A78-89A7-4CEF-9D99-780A13CD449B}" presName="sibTrans" presStyleLbl="sibTrans2D1" presStyleIdx="0" presStyleCnt="0"/>
      <dgm:spPr/>
    </dgm:pt>
    <dgm:pt modelId="{715EA376-0BC1-49C2-8E08-83F80F4725B8}" type="pres">
      <dgm:prSet presAssocID="{0BBC3F22-D220-43DD-A16E-844498181D9C}" presName="Composite" presStyleCnt="0"/>
      <dgm:spPr/>
    </dgm:pt>
    <dgm:pt modelId="{8C6F263B-A2F2-4F55-B8B7-F3E19FD31C88}" type="pres">
      <dgm:prSet presAssocID="{0BBC3F22-D220-43DD-A16E-844498181D9C}"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4972" r="18274" b="-6"/>
          <a:stretch/>
        </a:blipFill>
      </dgm:spPr>
      <dgm:extLst>
        <a:ext uri="{E40237B7-FDA0-4F09-8148-C483321AD2D9}">
          <dgm14:cNvPr xmlns:dgm14="http://schemas.microsoft.com/office/drawing/2010/diagram" id="0" name="" descr="Little boy using tablet and gaming at home during isolation. Screen time"/>
        </a:ext>
      </dgm:extLst>
    </dgm:pt>
    <dgm:pt modelId="{B282CF8A-267A-4FC6-A8BB-DD8E49BBFECF}" type="pres">
      <dgm:prSet presAssocID="{0BBC3F22-D220-43DD-A16E-844498181D9C}" presName="Subtitle" presStyleLbl="revTx" presStyleIdx="4" presStyleCnt="6">
        <dgm:presLayoutVars>
          <dgm:chMax val="0"/>
          <dgm:bulletEnabled/>
        </dgm:presLayoutVars>
      </dgm:prSet>
      <dgm:spPr/>
    </dgm:pt>
    <dgm:pt modelId="{78DD33B3-6BBB-4B89-A856-9F685620F783}" type="pres">
      <dgm:prSet presAssocID="{0BBC3F22-D220-43DD-A16E-844498181D9C}" presName="Description" presStyleLbl="revTx" presStyleIdx="5" presStyleCnt="6">
        <dgm:presLayoutVars>
          <dgm:bulletEnabled/>
        </dgm:presLayoutVars>
      </dgm:prSet>
      <dgm:spPr/>
    </dgm:pt>
  </dgm:ptLst>
  <dgm:cxnLst>
    <dgm:cxn modelId="{236ACB06-7C0B-45E0-9C00-2E76CD5176AF}" type="presOf" srcId="{9B94E2CE-1BF1-4DEA-9BCA-B87C50489663}" destId="{78AF2AFB-C5A0-448F-AB3D-BDE915440743}" srcOrd="0" destOrd="0" presId="urn:microsoft.com/office/officeart/2024/3/layout/verticalVisualTextBlock1"/>
    <dgm:cxn modelId="{DD98923A-CD16-415B-BFBC-6FA9C094EABB}" type="presOf" srcId="{3C80F223-B6F3-4847-8234-AC1CE8468C0F}" destId="{F6AD3353-8A61-49F6-A452-695FAD4E5D71}" srcOrd="0" destOrd="0" presId="urn:microsoft.com/office/officeart/2024/3/layout/verticalVisualTextBlock1"/>
    <dgm:cxn modelId="{44183945-D6D8-4E06-A4A3-461A14409A06}" type="presOf" srcId="{0BBC3F22-D220-43DD-A16E-844498181D9C}" destId="{B282CF8A-267A-4FC6-A8BB-DD8E49BBFECF}" srcOrd="0" destOrd="0" presId="urn:microsoft.com/office/officeart/2024/3/layout/verticalVisualTextBlock1"/>
    <dgm:cxn modelId="{DBC9DC7A-759C-4E45-A4C8-D35A837E507E}" srcId="{0BBC3F22-D220-43DD-A16E-844498181D9C}" destId="{DC497B8C-31C7-4BB6-84FB-0211D58FC26D}" srcOrd="0" destOrd="0" parTransId="{AE448C54-6308-468F-ABA7-C975177283DF}" sibTransId="{AB7B5A22-FE9E-437D-8E70-44C96C094A91}"/>
    <dgm:cxn modelId="{4E59DA84-94D5-4138-A306-8D1893014D56}" type="presOf" srcId="{EA39D28B-19A4-417A-9763-180116CF6057}" destId="{F28D51A5-D2ED-408A-9E84-3356BD67786A}" srcOrd="0" destOrd="0" presId="urn:microsoft.com/office/officeart/2024/3/layout/verticalVisualTextBlock1"/>
    <dgm:cxn modelId="{BFFFDDA1-518A-45A1-9300-183207A8CE91}" type="presOf" srcId="{7E649A78-89A7-4CEF-9D99-780A13CD449B}" destId="{8BAED4F9-34D4-4042-8C60-A09FE7302811}" srcOrd="0" destOrd="0" presId="urn:microsoft.com/office/officeart/2024/3/layout/verticalVisualTextBlock1"/>
    <dgm:cxn modelId="{589245AA-34A5-43BE-8085-7A5363DA6709}" type="presOf" srcId="{CBE25D56-D835-4B0F-A3BF-94A903147470}" destId="{47FBE757-61E1-4F3E-9892-C67342132AF1}" srcOrd="0" destOrd="0" presId="urn:microsoft.com/office/officeart/2024/3/layout/verticalVisualTextBlock1"/>
    <dgm:cxn modelId="{7CC73FB5-9FAD-483D-B933-DD93541A55E4}" srcId="{9B94E2CE-1BF1-4DEA-9BCA-B87C50489663}" destId="{EA39D28B-19A4-417A-9763-180116CF6057}" srcOrd="1" destOrd="0" parTransId="{68065B5D-1758-4189-9BFC-5425775BF7E5}" sibTransId="{7E649A78-89A7-4CEF-9D99-780A13CD449B}"/>
    <dgm:cxn modelId="{0278FEC0-4E52-4002-98E6-31F908AAC8E4}" type="presOf" srcId="{DC497B8C-31C7-4BB6-84FB-0211D58FC26D}" destId="{78DD33B3-6BBB-4B89-A856-9F685620F783}" srcOrd="0" destOrd="0" presId="urn:microsoft.com/office/officeart/2024/3/layout/verticalVisualTextBlock1"/>
    <dgm:cxn modelId="{C88A89CA-E9BF-421F-A51B-DAA64882E14B}" srcId="{9B94E2CE-1BF1-4DEA-9BCA-B87C50489663}" destId="{2DF5266E-2392-4CCF-A063-27D2FED694AB}" srcOrd="0" destOrd="0" parTransId="{48890528-319D-422A-91CD-0F7F54B907F4}" sibTransId="{CBE25D56-D835-4B0F-A3BF-94A903147470}"/>
    <dgm:cxn modelId="{E09D4AE3-D369-4CB6-991A-CA4374E24839}" type="presOf" srcId="{2DF5266E-2392-4CCF-A063-27D2FED694AB}" destId="{9051BA53-3071-4655-93D4-556F695F8E2F}" srcOrd="0" destOrd="0" presId="urn:microsoft.com/office/officeart/2024/3/layout/verticalVisualTextBlock1"/>
    <dgm:cxn modelId="{C0380CE5-9CB1-4EA1-87E6-32D3B8285065}" srcId="{2DF5266E-2392-4CCF-A063-27D2FED694AB}" destId="{3C80F223-B6F3-4847-8234-AC1CE8468C0F}" srcOrd="0" destOrd="0" parTransId="{5E095E73-DB88-430B-8511-0C59C0FF821E}" sibTransId="{12A178A7-40AE-4B44-858B-87D0CC6BE466}"/>
    <dgm:cxn modelId="{D40BF7E5-37DF-4BCD-A7F4-24ABE6E39B94}" srcId="{EA39D28B-19A4-417A-9763-180116CF6057}" destId="{84CB88B6-3B59-47F5-8B13-C3022FF1B637}" srcOrd="0" destOrd="0" parTransId="{4857B88A-B3AF-4D64-BA0D-6132622E662B}" sibTransId="{5621B800-A57A-429D-8242-71E357491F56}"/>
    <dgm:cxn modelId="{0ECBDBF3-17B8-4B43-9FE7-A7CDB8C47446}" srcId="{9B94E2CE-1BF1-4DEA-9BCA-B87C50489663}" destId="{0BBC3F22-D220-43DD-A16E-844498181D9C}" srcOrd="2" destOrd="0" parTransId="{3738C729-52AF-4B42-AE62-7DDCB6A10B82}" sibTransId="{9152C688-68F4-428B-8F2C-18C15DC8D3DC}"/>
    <dgm:cxn modelId="{E46334F9-D415-4081-8BAF-4C49FB70E954}" type="presOf" srcId="{84CB88B6-3B59-47F5-8B13-C3022FF1B637}" destId="{C3E1EA1D-20EF-4478-8518-C9062E6995BF}" srcOrd="0" destOrd="0" presId="urn:microsoft.com/office/officeart/2024/3/layout/verticalVisualTextBlock1"/>
    <dgm:cxn modelId="{0E36C514-A4CB-43BF-BC77-294BC50FC553}" type="presParOf" srcId="{78AF2AFB-C5A0-448F-AB3D-BDE915440743}" destId="{FAA1031B-DD6F-42CB-BECD-84D7E4D4303B}" srcOrd="0" destOrd="0" presId="urn:microsoft.com/office/officeart/2024/3/layout/verticalVisualTextBlock1"/>
    <dgm:cxn modelId="{756ED8A3-C8D5-4AEA-87BA-FF1D4CA00368}" type="presParOf" srcId="{FAA1031B-DD6F-42CB-BECD-84D7E4D4303B}" destId="{1A81D675-BAF6-4CAB-B343-FFAF7621B6B9}" srcOrd="0" destOrd="0" presId="urn:microsoft.com/office/officeart/2024/3/layout/verticalVisualTextBlock1"/>
    <dgm:cxn modelId="{5ADC8EF2-1DEC-471E-974C-4AA2AD0A1BB7}" type="presParOf" srcId="{FAA1031B-DD6F-42CB-BECD-84D7E4D4303B}" destId="{9051BA53-3071-4655-93D4-556F695F8E2F}" srcOrd="1" destOrd="0" presId="urn:microsoft.com/office/officeart/2024/3/layout/verticalVisualTextBlock1"/>
    <dgm:cxn modelId="{513EA79D-78A6-4A98-AD3E-74266D022AEF}" type="presParOf" srcId="{FAA1031B-DD6F-42CB-BECD-84D7E4D4303B}" destId="{F6AD3353-8A61-49F6-A452-695FAD4E5D71}" srcOrd="2" destOrd="0" presId="urn:microsoft.com/office/officeart/2024/3/layout/verticalVisualTextBlock1"/>
    <dgm:cxn modelId="{539AFB86-ABE8-432F-8CA3-02E17ED2BF90}" type="presParOf" srcId="{78AF2AFB-C5A0-448F-AB3D-BDE915440743}" destId="{47FBE757-61E1-4F3E-9892-C67342132AF1}" srcOrd="1" destOrd="0" presId="urn:microsoft.com/office/officeart/2024/3/layout/verticalVisualTextBlock1"/>
    <dgm:cxn modelId="{0CACAAF2-2895-444E-A555-778316EBAC13}" type="presParOf" srcId="{78AF2AFB-C5A0-448F-AB3D-BDE915440743}" destId="{BA0FD136-336E-4A19-A7CE-DBD91727A176}" srcOrd="2" destOrd="0" presId="urn:microsoft.com/office/officeart/2024/3/layout/verticalVisualTextBlock1"/>
    <dgm:cxn modelId="{53212392-1623-43E6-876E-41087B6DFA92}" type="presParOf" srcId="{BA0FD136-336E-4A19-A7CE-DBD91727A176}" destId="{2048C08D-143E-4D49-AB0F-999D229B0A11}" srcOrd="0" destOrd="0" presId="urn:microsoft.com/office/officeart/2024/3/layout/verticalVisualTextBlock1"/>
    <dgm:cxn modelId="{F788CE1E-F7D1-415F-93E5-65D1241C1275}" type="presParOf" srcId="{BA0FD136-336E-4A19-A7CE-DBD91727A176}" destId="{F28D51A5-D2ED-408A-9E84-3356BD67786A}" srcOrd="1" destOrd="0" presId="urn:microsoft.com/office/officeart/2024/3/layout/verticalVisualTextBlock1"/>
    <dgm:cxn modelId="{69166DA7-5FC5-49C6-80C2-8170BFE783FF}" type="presParOf" srcId="{BA0FD136-336E-4A19-A7CE-DBD91727A176}" destId="{C3E1EA1D-20EF-4478-8518-C9062E6995BF}" srcOrd="2" destOrd="0" presId="urn:microsoft.com/office/officeart/2024/3/layout/verticalVisualTextBlock1"/>
    <dgm:cxn modelId="{4B84D4E2-4E18-4995-B2A1-08D53DD8A87D}" type="presParOf" srcId="{78AF2AFB-C5A0-448F-AB3D-BDE915440743}" destId="{8BAED4F9-34D4-4042-8C60-A09FE7302811}" srcOrd="3" destOrd="0" presId="urn:microsoft.com/office/officeart/2024/3/layout/verticalVisualTextBlock1"/>
    <dgm:cxn modelId="{77AD97B4-0201-4EF3-9936-88E66D14AD51}" type="presParOf" srcId="{78AF2AFB-C5A0-448F-AB3D-BDE915440743}" destId="{715EA376-0BC1-49C2-8E08-83F80F4725B8}" srcOrd="4" destOrd="0" presId="urn:microsoft.com/office/officeart/2024/3/layout/verticalVisualTextBlock1"/>
    <dgm:cxn modelId="{27531767-2097-40F9-B08F-324043D7BF71}" type="presParOf" srcId="{715EA376-0BC1-49C2-8E08-83F80F4725B8}" destId="{8C6F263B-A2F2-4F55-B8B7-F3E19FD31C88}" srcOrd="0" destOrd="0" presId="urn:microsoft.com/office/officeart/2024/3/layout/verticalVisualTextBlock1"/>
    <dgm:cxn modelId="{197704C6-F49B-4F4A-8633-9A9F2243DE4B}" type="presParOf" srcId="{715EA376-0BC1-49C2-8E08-83F80F4725B8}" destId="{B282CF8A-267A-4FC6-A8BB-DD8E49BBFECF}" srcOrd="1" destOrd="0" presId="urn:microsoft.com/office/officeart/2024/3/layout/verticalVisualTextBlock1"/>
    <dgm:cxn modelId="{D52EB6AA-9232-4C7E-9643-2A43645DD2FC}" type="presParOf" srcId="{715EA376-0BC1-49C2-8E08-83F80F4725B8}" destId="{78DD33B3-6BBB-4B89-A856-9F685620F783}"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4BC078-E28A-4387-B3DF-E9C219EF5F79}">
      <dsp:nvSpPr>
        <dsp:cNvPr id="0" name=""/>
        <dsp:cNvSpPr/>
      </dsp:nvSpPr>
      <dsp:spPr>
        <a:xfrm>
          <a:off x="0" y="2106"/>
          <a:ext cx="11730496" cy="10674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317D17-3996-4728-862A-3FF6EA461DF6}">
      <dsp:nvSpPr>
        <dsp:cNvPr id="0" name=""/>
        <dsp:cNvSpPr/>
      </dsp:nvSpPr>
      <dsp:spPr>
        <a:xfrm>
          <a:off x="322918" y="242293"/>
          <a:ext cx="587124" cy="5871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637EB-392B-42F3-A3CA-C66A61CA0D5F}">
      <dsp:nvSpPr>
        <dsp:cNvPr id="0" name=""/>
        <dsp:cNvSpPr/>
      </dsp:nvSpPr>
      <dsp:spPr>
        <a:xfrm>
          <a:off x="1232961" y="2106"/>
          <a:ext cx="10497534" cy="106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77" tIns="112977" rIns="112977" bIns="112977" numCol="1" spcCol="1270" anchor="ctr" anchorCtr="0">
          <a:noAutofit/>
        </a:bodyPr>
        <a:lstStyle/>
        <a:p>
          <a:pPr marL="0" lvl="0" indent="0" algn="l" defTabSz="977900">
            <a:lnSpc>
              <a:spcPct val="100000"/>
            </a:lnSpc>
            <a:spcBef>
              <a:spcPct val="0"/>
            </a:spcBef>
            <a:spcAft>
              <a:spcPct val="35000"/>
            </a:spcAft>
            <a:buNone/>
          </a:pPr>
          <a:r>
            <a:rPr lang="en-US" sz="2200" kern="1200"/>
            <a:t>A </a:t>
          </a:r>
          <a:r>
            <a:rPr lang="en-US" sz="2200" b="1" kern="1200"/>
            <a:t>"hot standard"</a:t>
          </a:r>
          <a:r>
            <a:rPr lang="en-US" sz="2200" kern="1200"/>
            <a:t> is an educational term used to describe a </a:t>
          </a:r>
          <a:r>
            <a:rPr lang="en-US" sz="2200" b="1" kern="1200"/>
            <a:t>high-priority learning standard</a:t>
          </a:r>
          <a:r>
            <a:rPr lang="en-US" sz="2200" kern="1200"/>
            <a:t> that is:</a:t>
          </a:r>
        </a:p>
      </dsp:txBody>
      <dsp:txXfrm>
        <a:off x="1232961" y="2106"/>
        <a:ext cx="10497534" cy="1067499"/>
      </dsp:txXfrm>
    </dsp:sp>
    <dsp:sp modelId="{FDA1771B-7B75-499C-A886-C982C5C8E800}">
      <dsp:nvSpPr>
        <dsp:cNvPr id="0" name=""/>
        <dsp:cNvSpPr/>
      </dsp:nvSpPr>
      <dsp:spPr>
        <a:xfrm>
          <a:off x="0" y="1336480"/>
          <a:ext cx="11730496" cy="10674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120834-0898-44D6-80CF-C545D71C0FE4}">
      <dsp:nvSpPr>
        <dsp:cNvPr id="0" name=""/>
        <dsp:cNvSpPr/>
      </dsp:nvSpPr>
      <dsp:spPr>
        <a:xfrm>
          <a:off x="322918" y="1576667"/>
          <a:ext cx="587124" cy="5871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FEE375-9970-4551-9E9E-C9E56BFB2B37}">
      <dsp:nvSpPr>
        <dsp:cNvPr id="0" name=""/>
        <dsp:cNvSpPr/>
      </dsp:nvSpPr>
      <dsp:spPr>
        <a:xfrm>
          <a:off x="1232961" y="1336480"/>
          <a:ext cx="10497534" cy="106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77" tIns="112977" rIns="112977" bIns="112977" numCol="1" spcCol="1270" anchor="ctr" anchorCtr="0">
          <a:noAutofit/>
        </a:bodyPr>
        <a:lstStyle/>
        <a:p>
          <a:pPr marL="0" lvl="0" indent="0" algn="l" defTabSz="977900">
            <a:lnSpc>
              <a:spcPct val="100000"/>
            </a:lnSpc>
            <a:spcBef>
              <a:spcPct val="0"/>
            </a:spcBef>
            <a:spcAft>
              <a:spcPct val="35000"/>
            </a:spcAft>
            <a:buNone/>
          </a:pPr>
          <a:r>
            <a:rPr lang="en-US" sz="2200" b="1" kern="1200" dirty="0"/>
            <a:t>Frequently assessed</a:t>
          </a:r>
          <a:r>
            <a:rPr lang="en-US" sz="2200" kern="1200" dirty="0"/>
            <a:t> on standardized tests or district benchmarks.</a:t>
          </a:r>
        </a:p>
      </dsp:txBody>
      <dsp:txXfrm>
        <a:off x="1232961" y="1336480"/>
        <a:ext cx="10497534" cy="1067499"/>
      </dsp:txXfrm>
    </dsp:sp>
    <dsp:sp modelId="{C68FCA3C-4BF1-4CF4-A287-A6CAB7330EEE}">
      <dsp:nvSpPr>
        <dsp:cNvPr id="0" name=""/>
        <dsp:cNvSpPr/>
      </dsp:nvSpPr>
      <dsp:spPr>
        <a:xfrm>
          <a:off x="0" y="2670854"/>
          <a:ext cx="11730496" cy="10674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2B8EC3-0F6F-4126-9BEF-B7C5AA69BB03}">
      <dsp:nvSpPr>
        <dsp:cNvPr id="0" name=""/>
        <dsp:cNvSpPr/>
      </dsp:nvSpPr>
      <dsp:spPr>
        <a:xfrm>
          <a:off x="322918" y="2911041"/>
          <a:ext cx="587124" cy="5871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0CEEB7-5276-4537-9965-21DEA62E859F}">
      <dsp:nvSpPr>
        <dsp:cNvPr id="0" name=""/>
        <dsp:cNvSpPr/>
      </dsp:nvSpPr>
      <dsp:spPr>
        <a:xfrm>
          <a:off x="1232961" y="2670854"/>
          <a:ext cx="10497534" cy="106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77" tIns="112977" rIns="112977" bIns="112977" numCol="1" spcCol="1270" anchor="ctr" anchorCtr="0">
          <a:noAutofit/>
        </a:bodyPr>
        <a:lstStyle/>
        <a:p>
          <a:pPr marL="0" lvl="0" indent="0" algn="l" defTabSz="977900">
            <a:lnSpc>
              <a:spcPct val="100000"/>
            </a:lnSpc>
            <a:spcBef>
              <a:spcPct val="0"/>
            </a:spcBef>
            <a:spcAft>
              <a:spcPct val="35000"/>
            </a:spcAft>
            <a:buNone/>
          </a:pPr>
          <a:r>
            <a:rPr lang="en-US" sz="2200" b="1" kern="1200" dirty="0"/>
            <a:t>Essential for student success</a:t>
          </a:r>
          <a:r>
            <a:rPr lang="en-US" sz="2200" kern="1200" dirty="0"/>
            <a:t> in the current grade and future learning.</a:t>
          </a:r>
        </a:p>
      </dsp:txBody>
      <dsp:txXfrm>
        <a:off x="1232961" y="2670854"/>
        <a:ext cx="10497534" cy="1067499"/>
      </dsp:txXfrm>
    </dsp:sp>
    <dsp:sp modelId="{F336CBB6-0FC3-46CF-8ECC-2D501B93FC80}">
      <dsp:nvSpPr>
        <dsp:cNvPr id="0" name=""/>
        <dsp:cNvSpPr/>
      </dsp:nvSpPr>
      <dsp:spPr>
        <a:xfrm>
          <a:off x="0" y="4005228"/>
          <a:ext cx="11730496" cy="10674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A8EB2E-48B5-42E1-A2C4-F8F92440F492}">
      <dsp:nvSpPr>
        <dsp:cNvPr id="0" name=""/>
        <dsp:cNvSpPr/>
      </dsp:nvSpPr>
      <dsp:spPr>
        <a:xfrm>
          <a:off x="322918" y="4245415"/>
          <a:ext cx="587124" cy="5871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6E6E10-F429-4C2A-8A1B-884659475A89}">
      <dsp:nvSpPr>
        <dsp:cNvPr id="0" name=""/>
        <dsp:cNvSpPr/>
      </dsp:nvSpPr>
      <dsp:spPr>
        <a:xfrm>
          <a:off x="1232961" y="4005228"/>
          <a:ext cx="10497534" cy="106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77" tIns="112977" rIns="112977" bIns="112977" numCol="1" spcCol="1270" anchor="ctr" anchorCtr="0">
          <a:noAutofit/>
        </a:bodyPr>
        <a:lstStyle/>
        <a:p>
          <a:pPr marL="0" lvl="0" indent="0" algn="l" defTabSz="977900">
            <a:lnSpc>
              <a:spcPct val="100000"/>
            </a:lnSpc>
            <a:spcBef>
              <a:spcPct val="0"/>
            </a:spcBef>
            <a:spcAft>
              <a:spcPct val="35000"/>
            </a:spcAft>
            <a:buNone/>
          </a:pPr>
          <a:r>
            <a:rPr lang="en-US" sz="2200" b="1" kern="1200"/>
            <a:t>Focused on critical thinking or foundational skills</a:t>
          </a:r>
          <a:r>
            <a:rPr lang="en-US" sz="2200" kern="1200"/>
            <a:t> that students must master.</a:t>
          </a:r>
        </a:p>
      </dsp:txBody>
      <dsp:txXfrm>
        <a:off x="1232961" y="4005228"/>
        <a:ext cx="10497534" cy="10674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81D675-BAF6-4CAB-B343-FFAF7621B6B9}">
      <dsp:nvSpPr>
        <dsp:cNvPr id="0" name=""/>
        <dsp:cNvSpPr/>
      </dsp:nvSpPr>
      <dsp:spPr>
        <a:xfrm>
          <a:off x="0" y="0"/>
          <a:ext cx="1558300" cy="155830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0328" r="12918" b="-6"/>
          <a:stretch/>
        </a:blipFill>
        <a:ln>
          <a:noFill/>
        </a:ln>
        <a:effectLst/>
      </dsp:spPr>
      <dsp:style>
        <a:lnRef idx="0">
          <a:scrgbClr r="0" g="0" b="0"/>
        </a:lnRef>
        <a:fillRef idx="3">
          <a:scrgbClr r="0" g="0" b="0"/>
        </a:fillRef>
        <a:effectRef idx="2">
          <a:scrgbClr r="0" g="0" b="0"/>
        </a:effectRef>
        <a:fontRef idx="minor">
          <a:schemeClr val="lt1"/>
        </a:fontRef>
      </dsp:style>
    </dsp:sp>
    <dsp:sp modelId="{9051BA53-3071-4655-93D4-556F695F8E2F}">
      <dsp:nvSpPr>
        <dsp:cNvPr id="0" name=""/>
        <dsp:cNvSpPr/>
      </dsp:nvSpPr>
      <dsp:spPr>
        <a:xfrm>
          <a:off x="1738300" y="0"/>
          <a:ext cx="9042475" cy="4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kern="1200" dirty="0"/>
            <a:t>Use Familiar Stories</a:t>
          </a:r>
        </a:p>
      </dsp:txBody>
      <dsp:txXfrm>
        <a:off x="1738300" y="0"/>
        <a:ext cx="9042475" cy="480313"/>
      </dsp:txXfrm>
    </dsp:sp>
    <dsp:sp modelId="{F6AD3353-8A61-49F6-A452-695FAD4E5D71}">
      <dsp:nvSpPr>
        <dsp:cNvPr id="0" name=""/>
        <dsp:cNvSpPr/>
      </dsp:nvSpPr>
      <dsp:spPr>
        <a:xfrm>
          <a:off x="1738300" y="480313"/>
          <a:ext cx="9042475" cy="1077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35560" bIns="35560" numCol="1" spcCol="1270" anchor="t" anchorCtr="0">
          <a:noAutofit/>
        </a:bodyPr>
        <a:lstStyle/>
        <a:p>
          <a:pPr marL="0" lvl="0" indent="0" algn="l" defTabSz="1244600">
            <a:lnSpc>
              <a:spcPct val="100000"/>
            </a:lnSpc>
            <a:spcBef>
              <a:spcPct val="0"/>
            </a:spcBef>
            <a:spcAft>
              <a:spcPct val="35000"/>
            </a:spcAft>
            <a:buNone/>
          </a:pPr>
          <a:r>
            <a:rPr lang="en-US" sz="2800" kern="1200" dirty="0"/>
            <a:t>Practicing with well-known tales helps children focus on skills, not story comprehension</a:t>
          </a:r>
          <a:r>
            <a:rPr lang="en-US" sz="1400" kern="1200" dirty="0"/>
            <a:t>.</a:t>
          </a:r>
        </a:p>
      </dsp:txBody>
      <dsp:txXfrm>
        <a:off x="1738300" y="480313"/>
        <a:ext cx="9042475" cy="1077986"/>
      </dsp:txXfrm>
    </dsp:sp>
    <dsp:sp modelId="{2048C08D-143E-4D49-AB0F-999D229B0A11}">
      <dsp:nvSpPr>
        <dsp:cNvPr id="0" name=""/>
        <dsp:cNvSpPr/>
      </dsp:nvSpPr>
      <dsp:spPr>
        <a:xfrm>
          <a:off x="0" y="1682964"/>
          <a:ext cx="1558300" cy="155830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7875" r="26129" b="6"/>
          <a:stretch/>
        </a:blipFill>
        <a:ln>
          <a:noFill/>
        </a:ln>
        <a:effectLst/>
      </dsp:spPr>
      <dsp:style>
        <a:lnRef idx="0">
          <a:scrgbClr r="0" g="0" b="0"/>
        </a:lnRef>
        <a:fillRef idx="3">
          <a:scrgbClr r="0" g="0" b="0"/>
        </a:fillRef>
        <a:effectRef idx="2">
          <a:scrgbClr r="0" g="0" b="0"/>
        </a:effectRef>
        <a:fontRef idx="minor">
          <a:schemeClr val="lt1"/>
        </a:fontRef>
      </dsp:style>
    </dsp:sp>
    <dsp:sp modelId="{F28D51A5-D2ED-408A-9E84-3356BD67786A}">
      <dsp:nvSpPr>
        <dsp:cNvPr id="0" name=""/>
        <dsp:cNvSpPr/>
      </dsp:nvSpPr>
      <dsp:spPr>
        <a:xfrm>
          <a:off x="1738300" y="1682964"/>
          <a:ext cx="9042475" cy="4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kern="1200" dirty="0"/>
            <a:t>Encourage Evidence-Based Answers</a:t>
          </a:r>
        </a:p>
      </dsp:txBody>
      <dsp:txXfrm>
        <a:off x="1738300" y="1682964"/>
        <a:ext cx="9042475" cy="480313"/>
      </dsp:txXfrm>
    </dsp:sp>
    <dsp:sp modelId="{C3E1EA1D-20EF-4478-8518-C9062E6995BF}">
      <dsp:nvSpPr>
        <dsp:cNvPr id="0" name=""/>
        <dsp:cNvSpPr/>
      </dsp:nvSpPr>
      <dsp:spPr>
        <a:xfrm>
          <a:off x="1738300" y="2163278"/>
          <a:ext cx="9042475" cy="1077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pPr>
          <a:r>
            <a:rPr lang="en-US" sz="2400" kern="1200" dirty="0"/>
            <a:t>Children learn to support opinions by pointing to exact sentences in the text</a:t>
          </a:r>
          <a:r>
            <a:rPr lang="en-US" sz="1400" kern="1200" dirty="0"/>
            <a:t>.</a:t>
          </a:r>
        </a:p>
      </dsp:txBody>
      <dsp:txXfrm>
        <a:off x="1738300" y="2163278"/>
        <a:ext cx="9042475" cy="1077986"/>
      </dsp:txXfrm>
    </dsp:sp>
    <dsp:sp modelId="{8C6F263B-A2F2-4F55-B8B7-F3E19FD31C88}">
      <dsp:nvSpPr>
        <dsp:cNvPr id="0" name=""/>
        <dsp:cNvSpPr/>
      </dsp:nvSpPr>
      <dsp:spPr>
        <a:xfrm>
          <a:off x="0" y="3365929"/>
          <a:ext cx="1558300" cy="155830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4972" r="18274" b="-6"/>
          <a:stretch/>
        </a:blipFill>
        <a:ln>
          <a:noFill/>
        </a:ln>
        <a:effectLst/>
      </dsp:spPr>
      <dsp:style>
        <a:lnRef idx="0">
          <a:scrgbClr r="0" g="0" b="0"/>
        </a:lnRef>
        <a:fillRef idx="3">
          <a:scrgbClr r="0" g="0" b="0"/>
        </a:fillRef>
        <a:effectRef idx="2">
          <a:scrgbClr r="0" g="0" b="0"/>
        </a:effectRef>
        <a:fontRef idx="minor">
          <a:schemeClr val="lt1"/>
        </a:fontRef>
      </dsp:style>
    </dsp:sp>
    <dsp:sp modelId="{B282CF8A-267A-4FC6-A8BB-DD8E49BBFECF}">
      <dsp:nvSpPr>
        <dsp:cNvPr id="0" name=""/>
        <dsp:cNvSpPr/>
      </dsp:nvSpPr>
      <dsp:spPr>
        <a:xfrm>
          <a:off x="1738300" y="3365929"/>
          <a:ext cx="9042475" cy="5683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35560" bIns="35560" numCol="1" spcCol="1270" anchor="t" anchorCtr="0">
          <a:noAutofit/>
        </a:bodyPr>
        <a:lstStyle/>
        <a:p>
          <a:pPr marL="0" lvl="0" indent="0" algn="l" defTabSz="1244600">
            <a:lnSpc>
              <a:spcPct val="100000"/>
            </a:lnSpc>
            <a:spcBef>
              <a:spcPct val="0"/>
            </a:spcBef>
            <a:spcAft>
              <a:spcPct val="35000"/>
            </a:spcAft>
            <a:buNone/>
            <a:defRPr b="1"/>
          </a:pPr>
          <a:r>
            <a:rPr lang="en-US" sz="2800" kern="1200" dirty="0"/>
            <a:t>Engage and Reinforce Skills</a:t>
          </a:r>
        </a:p>
      </dsp:txBody>
      <dsp:txXfrm>
        <a:off x="1738300" y="3365929"/>
        <a:ext cx="9042475" cy="568307"/>
      </dsp:txXfrm>
    </dsp:sp>
    <dsp:sp modelId="{78DD33B3-6BBB-4B89-A856-9F685620F783}">
      <dsp:nvSpPr>
        <dsp:cNvPr id="0" name=""/>
        <dsp:cNvSpPr/>
      </dsp:nvSpPr>
      <dsp:spPr>
        <a:xfrm>
          <a:off x="1738300" y="3934237"/>
          <a:ext cx="9042475" cy="98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35560" bIns="35560" numCol="1" spcCol="1270" anchor="t" anchorCtr="0">
          <a:noAutofit/>
        </a:bodyPr>
        <a:lstStyle/>
        <a:p>
          <a:pPr marL="0" lvl="0" indent="0" algn="l" defTabSz="1244600">
            <a:lnSpc>
              <a:spcPct val="100000"/>
            </a:lnSpc>
            <a:spcBef>
              <a:spcPct val="0"/>
            </a:spcBef>
            <a:spcAft>
              <a:spcPct val="35000"/>
            </a:spcAft>
            <a:buNone/>
          </a:pPr>
          <a:r>
            <a:rPr lang="en-US" sz="2800" kern="1200" dirty="0"/>
            <a:t>Using engaging questions encourages children to connect thoughts to story evidence</a:t>
          </a:r>
          <a:r>
            <a:rPr lang="en-US" sz="1400" kern="1200" dirty="0"/>
            <a:t>.</a:t>
          </a:r>
        </a:p>
      </dsp:txBody>
      <dsp:txXfrm>
        <a:off x="1738300" y="3934237"/>
        <a:ext cx="9042475" cy="98999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5DC31D-6BBA-1E40-9A7E-1FE0A421F3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609E10C-1649-9148-9887-C4B5DF38CE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465657-3F36-724B-A332-D448C4527D30}" type="datetimeFigureOut">
              <a:t>11/2/2025</a:t>
            </a:fld>
            <a:endParaRPr lang="en-US"/>
          </a:p>
        </p:txBody>
      </p:sp>
      <p:sp>
        <p:nvSpPr>
          <p:cNvPr id="4" name="Footer Placeholder 3">
            <a:extLst>
              <a:ext uri="{FF2B5EF4-FFF2-40B4-BE49-F238E27FC236}">
                <a16:creationId xmlns:a16="http://schemas.microsoft.com/office/drawing/2014/main" id="{FE09E7DC-2FE3-FA48-929A-C3D3179E1E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1F40692-4B9B-A444-A85B-911AF05DE3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F0D8CC-6079-CB40-AF25-90B118481BE2}" type="slidenum">
              <a:t>‹#›</a:t>
            </a:fld>
            <a:endParaRPr lang="en-US"/>
          </a:p>
        </p:txBody>
      </p:sp>
    </p:spTree>
    <p:extLst>
      <p:ext uri="{BB962C8B-B14F-4D97-AF65-F5344CB8AC3E}">
        <p14:creationId xmlns:p14="http://schemas.microsoft.com/office/powerpoint/2010/main" val="3933616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0BFE3-BBCD-48C3-BB66-3B474C39C3F1}" type="datetimeFigureOut">
              <a:rPr lang="en-US" smtClean="0"/>
              <a:t>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9E518-E4AF-4106-A1AC-862D2870E04F}" type="slidenum">
              <a:rPr lang="en-US" smtClean="0"/>
              <a:t>‹#›</a:t>
            </a:fld>
            <a:endParaRPr lang="en-US"/>
          </a:p>
        </p:txBody>
      </p:sp>
    </p:spTree>
    <p:extLst>
      <p:ext uri="{BB962C8B-B14F-4D97-AF65-F5344CB8AC3E}">
        <p14:creationId xmlns:p14="http://schemas.microsoft.com/office/powerpoint/2010/main" val="3215074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09E518-E4AF-4106-A1AC-862D2870E04F}" type="slidenum">
              <a:rPr lang="en-US" smtClean="0"/>
              <a:t>2</a:t>
            </a:fld>
            <a:endParaRPr lang="en-US"/>
          </a:p>
        </p:txBody>
      </p:sp>
    </p:spTree>
    <p:extLst>
      <p:ext uri="{BB962C8B-B14F-4D97-AF65-F5344CB8AC3E}">
        <p14:creationId xmlns:p14="http://schemas.microsoft.com/office/powerpoint/2010/main" val="3504926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E29F3FAF-CC6A-478D-BF6B-BD1EE87BC1BE}" type="slidenum">
              <a:rPr lang="en-US" smtClean="0"/>
              <a:t>14</a:t>
            </a:fld>
            <a:endParaRPr lang="en-US" dirty="0"/>
          </a:p>
        </p:txBody>
      </p:sp>
    </p:spTree>
    <p:extLst>
      <p:ext uri="{BB962C8B-B14F-4D97-AF65-F5344CB8AC3E}">
        <p14:creationId xmlns:p14="http://schemas.microsoft.com/office/powerpoint/2010/main" val="2992066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Grade 2 reading standard 2.T.RA.2.a requires students to refer to specific parts of a text when supporting an idea, answer, or opinion. This means that children should be able to explain their thoughts by pointing to exact words, phrases, or sentences in the story or passage they read. For example, if a student believes a character is brave, they should be able to show a part of the text that demonstrates bravery, such as a sentence where the character faces a challenge. This skill helps students develop deeper comprehension and encourages them to think critically about what they read. It also lays the foundation for future academic tasks that require evidence-based reasoning and textual analysis.</a:t>
            </a:r>
          </a:p>
        </p:txBody>
      </p:sp>
      <p:sp>
        <p:nvSpPr>
          <p:cNvPr id="4" name="Slide Number Placeholder 3"/>
          <p:cNvSpPr>
            <a:spLocks noGrp="1"/>
          </p:cNvSpPr>
          <p:nvPr>
            <p:ph type="sldNum" sz="quarter" idx="5"/>
          </p:nvPr>
        </p:nvSpPr>
        <p:spPr/>
        <p:txBody>
          <a:bodyPr/>
          <a:lstStyle/>
          <a:p>
            <a:fld id="{E29F3FAF-CC6A-478D-BF6B-BD1EE87BC1BE}" type="slidenum">
              <a:rPr lang="en-US" smtClean="0"/>
              <a:t>15</a:t>
            </a:fld>
            <a:endParaRPr lang="en-US" dirty="0"/>
          </a:p>
        </p:txBody>
      </p:sp>
    </p:spTree>
    <p:extLst>
      <p:ext uri="{BB962C8B-B14F-4D97-AF65-F5344CB8AC3E}">
        <p14:creationId xmlns:p14="http://schemas.microsoft.com/office/powerpoint/2010/main" val="340714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Referring to specific parts of a text is a crucial skill that enhances children's reading comprehension and critical thinking. When students learn to support their ideas with textual evidence, they become more thoughtful readers and communicators. This practice helps them understand the author's intent, recognize key details, and make connections between different parts of the story. It also prepares them for more advanced reading and writing tasks in higher grades, where citing evidence becomes essential. Moreover, this skill supports classroom discussions, allowing students to articulate their thoughts clearly and back them up with proof from the text. Encouraging this habit at home reinforces what they learn in school and builds confidence in their reading abilities.</a:t>
            </a:r>
          </a:p>
        </p:txBody>
      </p:sp>
      <p:sp>
        <p:nvSpPr>
          <p:cNvPr id="4" name="Slide Number Placeholder 3"/>
          <p:cNvSpPr>
            <a:spLocks noGrp="1"/>
          </p:cNvSpPr>
          <p:nvPr>
            <p:ph type="sldNum" sz="quarter" idx="5"/>
          </p:nvPr>
        </p:nvSpPr>
        <p:spPr/>
        <p:txBody>
          <a:bodyPr/>
          <a:lstStyle/>
          <a:p>
            <a:fld id="{E29F3FAF-CC6A-478D-BF6B-BD1EE87BC1BE}" type="slidenum">
              <a:rPr lang="en-US" smtClean="0"/>
              <a:t>16</a:t>
            </a:fld>
            <a:endParaRPr lang="en-US" dirty="0"/>
          </a:p>
        </p:txBody>
      </p:sp>
    </p:spTree>
    <p:extLst>
      <p:ext uri="{BB962C8B-B14F-4D97-AF65-F5344CB8AC3E}">
        <p14:creationId xmlns:p14="http://schemas.microsoft.com/office/powerpoint/2010/main" val="21097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Parents can play a vital role in helping children master the standard 2.T.RA.2.a by incorporating simple strategies during reading time. Start by asking open-ended questions such as 'Why do you think that?' or 'Can you show me where in the book it says that?' These prompts encourage children to think about their answers and find supporting evidence in the text. You can also ask questions like 'What part of the story made you feel that way?' or 'Which sentence tells us how the character feels?' These types of questions guide children to look closely at the text and understand the connection between their thoughts and the author's words. Making this a regular part of reading time helps children become more analytical and improves their ability to express their ideas clearly.</a:t>
            </a:r>
          </a:p>
        </p:txBody>
      </p:sp>
      <p:sp>
        <p:nvSpPr>
          <p:cNvPr id="4" name="Slide Number Placeholder 3"/>
          <p:cNvSpPr>
            <a:spLocks noGrp="1"/>
          </p:cNvSpPr>
          <p:nvPr>
            <p:ph type="sldNum" sz="quarter" idx="5"/>
          </p:nvPr>
        </p:nvSpPr>
        <p:spPr/>
        <p:txBody>
          <a:bodyPr/>
          <a:lstStyle/>
          <a:p>
            <a:fld id="{E29F3FAF-CC6A-478D-BF6B-BD1EE87BC1BE}" type="slidenum">
              <a:rPr lang="en-US" smtClean="0"/>
              <a:t>17</a:t>
            </a:fld>
            <a:endParaRPr lang="en-US" dirty="0"/>
          </a:p>
        </p:txBody>
      </p:sp>
    </p:spTree>
    <p:extLst>
      <p:ext uri="{BB962C8B-B14F-4D97-AF65-F5344CB8AC3E}">
        <p14:creationId xmlns:p14="http://schemas.microsoft.com/office/powerpoint/2010/main" val="1202622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One effective way to practice the standard at home is by using familiar stories such as 'The Three Little Pigs.' For example, ask your child, 'Why do you think the third pig was the smartest?' A supportive answer might be, 'Because he built his house out of bricks, and the wolf couldn’t blow it down.' Encourage your child to point to the exact sentence in the book that supports this idea. This activity helps children connect their opinions to specific evidence in the text. It also reinforces the habit of looking back at the story to justify their thoughts. Using well-known tales makes the activity engaging and allows children to focus on the skill without struggling to understand the story itself.</a:t>
            </a:r>
          </a:p>
        </p:txBody>
      </p:sp>
      <p:sp>
        <p:nvSpPr>
          <p:cNvPr id="4" name="Slide Number Placeholder 3"/>
          <p:cNvSpPr>
            <a:spLocks noGrp="1"/>
          </p:cNvSpPr>
          <p:nvPr>
            <p:ph type="sldNum" sz="quarter" idx="5"/>
          </p:nvPr>
        </p:nvSpPr>
        <p:spPr/>
        <p:txBody>
          <a:bodyPr/>
          <a:lstStyle/>
          <a:p>
            <a:fld id="{E29F3FAF-CC6A-478D-BF6B-BD1EE87BC1BE}" type="slidenum">
              <a:rPr lang="en-US" smtClean="0"/>
              <a:t>18</a:t>
            </a:fld>
            <a:endParaRPr lang="en-US" dirty="0"/>
          </a:p>
        </p:txBody>
      </p:sp>
    </p:spTree>
    <p:extLst>
      <p:ext uri="{BB962C8B-B14F-4D97-AF65-F5344CB8AC3E}">
        <p14:creationId xmlns:p14="http://schemas.microsoft.com/office/powerpoint/2010/main" val="495248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Establishing a daily reading routine that includes practice with textual evidence can significantly support your child's learning. Choose any book or story and follow a simple three-step process: 1) Read a short passage together, 2) Ask a question about the story, and 3) Have your child find a sentence or part of the text that supports their answer. For example, you might ask, 'What do you think will happen next? Why?' or 'Do you agree with the character’s choice? Show me why.' These prompts encourage children to think critically and refer back to the text. Making this a regular habit helps children internalize the importance of supporting their ideas with evidence and improves their overall reading comprehension.</a:t>
            </a:r>
          </a:p>
        </p:txBody>
      </p:sp>
      <p:sp>
        <p:nvSpPr>
          <p:cNvPr id="4" name="Slide Number Placeholder 3"/>
          <p:cNvSpPr>
            <a:spLocks noGrp="1"/>
          </p:cNvSpPr>
          <p:nvPr>
            <p:ph type="sldNum" sz="quarter" idx="5"/>
          </p:nvPr>
        </p:nvSpPr>
        <p:spPr/>
        <p:txBody>
          <a:bodyPr/>
          <a:lstStyle/>
          <a:p>
            <a:fld id="{E29F3FAF-CC6A-478D-BF6B-BD1EE87BC1BE}" type="slidenum">
              <a:rPr lang="en-US" smtClean="0"/>
              <a:t>19</a:t>
            </a:fld>
            <a:endParaRPr lang="en-US" dirty="0"/>
          </a:p>
        </p:txBody>
      </p:sp>
    </p:spTree>
    <p:extLst>
      <p:ext uri="{BB962C8B-B14F-4D97-AF65-F5344CB8AC3E}">
        <p14:creationId xmlns:p14="http://schemas.microsoft.com/office/powerpoint/2010/main" val="4225797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By the end of Grade 2, students should be able to confidently answer questions about a story and use specific parts of the text to explain their thinking. They should be able to share their opinions and back them up with evidence from the book. This includes identifying key details, understanding character motivations, and making predictions based on textual clues. Mastering this standard prepares students for more complex reading and writing tasks in future grades. It also enhances their ability to participate in discussions and express their ideas clearly. Parents can support this goal by consistently encouraging their children to refer to the text during reading activities and praising their efforts to think critically.</a:t>
            </a:r>
          </a:p>
        </p:txBody>
      </p:sp>
      <p:sp>
        <p:nvSpPr>
          <p:cNvPr id="4" name="Slide Number Placeholder 3"/>
          <p:cNvSpPr>
            <a:spLocks noGrp="1"/>
          </p:cNvSpPr>
          <p:nvPr>
            <p:ph type="sldNum" sz="quarter" idx="5"/>
          </p:nvPr>
        </p:nvSpPr>
        <p:spPr/>
        <p:txBody>
          <a:bodyPr/>
          <a:lstStyle/>
          <a:p>
            <a:fld id="{E29F3FAF-CC6A-478D-BF6B-BD1EE87BC1BE}" type="slidenum">
              <a:rPr lang="en-US" smtClean="0"/>
              <a:t>20</a:t>
            </a:fld>
            <a:endParaRPr lang="en-US" dirty="0"/>
          </a:p>
        </p:txBody>
      </p:sp>
    </p:spTree>
    <p:extLst>
      <p:ext uri="{BB962C8B-B14F-4D97-AF65-F5344CB8AC3E}">
        <p14:creationId xmlns:p14="http://schemas.microsoft.com/office/powerpoint/2010/main" val="220203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BFDD6F49-EBB7-4CCF-97A8-E526BB28BB69}" type="slidenum">
              <a:rPr lang="en-US" smtClean="0"/>
              <a:t>21</a:t>
            </a:fld>
            <a:endParaRPr lang="en-US" dirty="0"/>
          </a:p>
        </p:txBody>
      </p:sp>
    </p:spTree>
    <p:extLst>
      <p:ext uri="{BB962C8B-B14F-4D97-AF65-F5344CB8AC3E}">
        <p14:creationId xmlns:p14="http://schemas.microsoft.com/office/powerpoint/2010/main" val="3617844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Standard 2.T.T.2.d focuses on helping second-grade students develop the ability to write expository texts. These are nonfiction pieces that explain a topic using facts and definitions. The standard requires students to introduce a clear topic, provide supporting information through factual content and definitions, and conclude with a summarizing statement or section. This foundational writing skill is essential for academic success as it teaches students how to organize their thoughts, present information logically, and communicate clearly. By mastering this standard, students learn to write informative texts that are structured and purposeful, setting the stage for more advanced writing tasks in later grades.</a:t>
            </a:r>
          </a:p>
        </p:txBody>
      </p:sp>
      <p:sp>
        <p:nvSpPr>
          <p:cNvPr id="4" name="Slide Number Placeholder 3"/>
          <p:cNvSpPr>
            <a:spLocks noGrp="1"/>
          </p:cNvSpPr>
          <p:nvPr>
            <p:ph type="sldNum" sz="quarter" idx="5"/>
          </p:nvPr>
        </p:nvSpPr>
        <p:spPr/>
        <p:txBody>
          <a:bodyPr/>
          <a:lstStyle/>
          <a:p>
            <a:fld id="{BFDD6F49-EBB7-4CCF-97A8-E526BB28BB69}" type="slidenum">
              <a:rPr lang="en-US" smtClean="0"/>
              <a:t>22</a:t>
            </a:fld>
            <a:endParaRPr lang="en-US" dirty="0"/>
          </a:p>
        </p:txBody>
      </p:sp>
    </p:spTree>
    <p:extLst>
      <p:ext uri="{BB962C8B-B14F-4D97-AF65-F5344CB8AC3E}">
        <p14:creationId xmlns:p14="http://schemas.microsoft.com/office/powerpoint/2010/main" val="19307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Expository writing is a critical skill that supports students' ability to think analytically and communicate effectively. It helps children learn how to research, organize information, and present it in a coherent manner. This type of writing is used across subjects, including science, social studies, and even math, where students may need to explain their reasoning. Developing strong expository writing skills enables students to express their understanding of topics clearly and confidently. It also prepares them for future academic tasks such as writing reports, essays, and conducting research. Encouraging expository writing at an early age fosters a deeper engagement with learning and enhances overall literacy.</a:t>
            </a:r>
          </a:p>
        </p:txBody>
      </p:sp>
      <p:sp>
        <p:nvSpPr>
          <p:cNvPr id="4" name="Slide Number Placeholder 3"/>
          <p:cNvSpPr>
            <a:spLocks noGrp="1"/>
          </p:cNvSpPr>
          <p:nvPr>
            <p:ph type="sldNum" sz="quarter" idx="5"/>
          </p:nvPr>
        </p:nvSpPr>
        <p:spPr/>
        <p:txBody>
          <a:bodyPr/>
          <a:lstStyle/>
          <a:p>
            <a:fld id="{BFDD6F49-EBB7-4CCF-97A8-E526BB28BB69}" type="slidenum">
              <a:rPr lang="en-US" smtClean="0"/>
              <a:t>23</a:t>
            </a:fld>
            <a:endParaRPr lang="en-US" dirty="0"/>
          </a:p>
        </p:txBody>
      </p:sp>
    </p:spTree>
    <p:extLst>
      <p:ext uri="{BB962C8B-B14F-4D97-AF65-F5344CB8AC3E}">
        <p14:creationId xmlns:p14="http://schemas.microsoft.com/office/powerpoint/2010/main" val="473643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Parents play a vital role in supporting their child's writing development. At home, you can encourage expository writing by discussing nonfiction topics such as animals, places, or scientific concepts. Help your child gather facts from books, websites, or educational videos. Guide them in organizing their thoughts by identifying a clear topic, listing relevant facts, and crafting a concluding statement. You can also model writing by creating short informational pieces together. Ask your child to explain what they learned and write it down in their own words. These activities not only reinforce classroom learning but also build confidence and enthusiasm for writing.</a:t>
            </a:r>
          </a:p>
        </p:txBody>
      </p:sp>
      <p:sp>
        <p:nvSpPr>
          <p:cNvPr id="4" name="Slide Number Placeholder 3"/>
          <p:cNvSpPr>
            <a:spLocks noGrp="1"/>
          </p:cNvSpPr>
          <p:nvPr>
            <p:ph type="sldNum" sz="quarter" idx="5"/>
          </p:nvPr>
        </p:nvSpPr>
        <p:spPr/>
        <p:txBody>
          <a:bodyPr/>
          <a:lstStyle/>
          <a:p>
            <a:fld id="{BFDD6F49-EBB7-4CCF-97A8-E526BB28BB69}" type="slidenum">
              <a:rPr lang="en-US" smtClean="0"/>
              <a:t>24</a:t>
            </a:fld>
            <a:endParaRPr lang="en-US" dirty="0"/>
          </a:p>
        </p:txBody>
      </p:sp>
    </p:spTree>
    <p:extLst>
      <p:ext uri="{BB962C8B-B14F-4D97-AF65-F5344CB8AC3E}">
        <p14:creationId xmlns:p14="http://schemas.microsoft.com/office/powerpoint/2010/main" val="936709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To illustrate how students can apply the standard, consider an example about penguins. A well-structured expository paragraph might begin with a topic sentence such as, 'Penguins are birds that live in cold places.' This introduces the subject clearly. Supporting facts could include, 'Penguins cannot fly but are great swimmers,' and 'They have thick feathers to stay warm.' These facts provide informative content that develops the topic. The paragraph would end with a concluding sentence like, 'Penguins are special birds that survive in icy climates.' This structure—introduction, development with facts, and conclusion—demonstrates how students can effectively meet the expectations of the standard.</a:t>
            </a:r>
          </a:p>
        </p:txBody>
      </p:sp>
      <p:sp>
        <p:nvSpPr>
          <p:cNvPr id="4" name="Slide Number Placeholder 3"/>
          <p:cNvSpPr>
            <a:spLocks noGrp="1"/>
          </p:cNvSpPr>
          <p:nvPr>
            <p:ph type="sldNum" sz="quarter" idx="5"/>
          </p:nvPr>
        </p:nvSpPr>
        <p:spPr/>
        <p:txBody>
          <a:bodyPr/>
          <a:lstStyle/>
          <a:p>
            <a:fld id="{BFDD6F49-EBB7-4CCF-97A8-E526BB28BB69}" type="slidenum">
              <a:rPr lang="en-US" smtClean="0"/>
              <a:t>25</a:t>
            </a:fld>
            <a:endParaRPr lang="en-US" dirty="0"/>
          </a:p>
        </p:txBody>
      </p:sp>
    </p:spTree>
    <p:extLst>
      <p:ext uri="{BB962C8B-B14F-4D97-AF65-F5344CB8AC3E}">
        <p14:creationId xmlns:p14="http://schemas.microsoft.com/office/powerpoint/2010/main" val="1688173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Engaging in practice activities at home can reinforce expository writing skills. Choose a topic your child is interested in, such as dogs, space, or apples. Ask them to write one sentence to introduce the topic, followed by two or three facts or definitions that explain it. Finally, have them write a concluding sentence that summarizes the information. This simple structure helps children organize their thoughts and ensures their writing is focused and informative. You can make the activity more interactive by discussing the topic together, researching facts, and reviewing the written piece for clarity and completeness. Regular practice builds confidence and improves writing fluency.</a:t>
            </a:r>
          </a:p>
        </p:txBody>
      </p:sp>
      <p:sp>
        <p:nvSpPr>
          <p:cNvPr id="4" name="Slide Number Placeholder 3"/>
          <p:cNvSpPr>
            <a:spLocks noGrp="1"/>
          </p:cNvSpPr>
          <p:nvPr>
            <p:ph type="sldNum" sz="quarter" idx="5"/>
          </p:nvPr>
        </p:nvSpPr>
        <p:spPr/>
        <p:txBody>
          <a:bodyPr/>
          <a:lstStyle/>
          <a:p>
            <a:fld id="{BFDD6F49-EBB7-4CCF-97A8-E526BB28BB69}" type="slidenum">
              <a:rPr lang="en-US" smtClean="0"/>
              <a:t>26</a:t>
            </a:fld>
            <a:endParaRPr lang="en-US" dirty="0"/>
          </a:p>
        </p:txBody>
      </p:sp>
    </p:spTree>
    <p:extLst>
      <p:ext uri="{BB962C8B-B14F-4D97-AF65-F5344CB8AC3E}">
        <p14:creationId xmlns:p14="http://schemas.microsoft.com/office/powerpoint/2010/main" val="4172946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By the end of Grade 2, students should be able to write expository texts that include a clear topic sentence, use facts and definitions to develop the topic, and end with a concluding statement. They should stay on topic, organize their ideas logically, and use appropriate vocabulary. These goals help students become effective communicators and prepare them for more complex writing tasks in future grades. Parents can support these goals by providing opportunities for writing, offering feedback, and celebrating progress. Encouraging your child to write about what they learn and share their writing builds pride and reinforces the importance of clear, informative communication.</a:t>
            </a:r>
          </a:p>
        </p:txBody>
      </p:sp>
      <p:sp>
        <p:nvSpPr>
          <p:cNvPr id="4" name="Slide Number Placeholder 3"/>
          <p:cNvSpPr>
            <a:spLocks noGrp="1"/>
          </p:cNvSpPr>
          <p:nvPr>
            <p:ph type="sldNum" sz="quarter" idx="5"/>
          </p:nvPr>
        </p:nvSpPr>
        <p:spPr/>
        <p:txBody>
          <a:bodyPr/>
          <a:lstStyle/>
          <a:p>
            <a:fld id="{BFDD6F49-EBB7-4CCF-97A8-E526BB28BB69}" type="slidenum">
              <a:rPr lang="en-US" smtClean="0"/>
              <a:t>27</a:t>
            </a:fld>
            <a:endParaRPr lang="en-US" dirty="0"/>
          </a:p>
        </p:txBody>
      </p:sp>
    </p:spTree>
    <p:extLst>
      <p:ext uri="{BB962C8B-B14F-4D97-AF65-F5344CB8AC3E}">
        <p14:creationId xmlns:p14="http://schemas.microsoft.com/office/powerpoint/2010/main" val="3978921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05939-13BD-C8D5-3B63-D0421EE79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5E868-E3AD-763D-0258-8B1F4F9879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79F90C-4901-16FE-3B45-99E93FDD37CF}"/>
              </a:ext>
            </a:extLst>
          </p:cNvPr>
          <p:cNvSpPr>
            <a:spLocks noGrp="1"/>
          </p:cNvSpPr>
          <p:nvPr>
            <p:ph type="body" idx="1"/>
          </p:nvPr>
        </p:nvSpPr>
        <p:spPr/>
        <p:txBody>
          <a:bodyPr/>
          <a:lstStyle/>
          <a:p>
            <a:r>
              <a:rPr lang="en-US"/>
              <a:t>AI-generated content may be incorrect.
---
</a:t>
            </a:r>
          </a:p>
        </p:txBody>
      </p:sp>
      <p:sp>
        <p:nvSpPr>
          <p:cNvPr id="4" name="Slide Number Placeholder 3">
            <a:extLst>
              <a:ext uri="{FF2B5EF4-FFF2-40B4-BE49-F238E27FC236}">
                <a16:creationId xmlns:a16="http://schemas.microsoft.com/office/drawing/2014/main" id="{9723716A-0288-04DC-26C4-2C399AA55345}"/>
              </a:ext>
            </a:extLst>
          </p:cNvPr>
          <p:cNvSpPr>
            <a:spLocks noGrp="1"/>
          </p:cNvSpPr>
          <p:nvPr>
            <p:ph type="sldNum" sz="quarter" idx="5"/>
          </p:nvPr>
        </p:nvSpPr>
        <p:spPr/>
        <p:txBody>
          <a:bodyPr/>
          <a:lstStyle/>
          <a:p>
            <a:fld id="{E29F3FAF-CC6A-478D-BF6B-BD1EE87BC1BE}" type="slidenum">
              <a:rPr lang="en-US" smtClean="0"/>
              <a:t>28</a:t>
            </a:fld>
            <a:endParaRPr lang="en-US" dirty="0"/>
          </a:p>
        </p:txBody>
      </p:sp>
    </p:spTree>
    <p:extLst>
      <p:ext uri="{BB962C8B-B14F-4D97-AF65-F5344CB8AC3E}">
        <p14:creationId xmlns:p14="http://schemas.microsoft.com/office/powerpoint/2010/main" val="485577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898648" y="813816"/>
            <a:ext cx="6400800" cy="640080"/>
          </a:xfrm>
        </p:spPr>
        <p:txBody>
          <a:bodyPr/>
          <a:lstStyle>
            <a:lvl1pPr algn="ctr">
              <a:defRPr sz="2400">
                <a:solidFill>
                  <a:schemeClr val="bg1"/>
                </a:solidFill>
              </a:defRPr>
            </a:lvl1pPr>
          </a:lstStyle>
          <a:p>
            <a:r>
              <a:rPr lang="en-US"/>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2441448" y="1655064"/>
            <a:ext cx="7315200" cy="1143000"/>
          </a:xfrm>
        </p:spPr>
        <p:txBody>
          <a:bodyPr/>
          <a:lstStyle>
            <a:lvl1pPr algn="ctr">
              <a:defRPr sz="8000">
                <a:solidFill>
                  <a:schemeClr val="bg1"/>
                </a:solidFill>
                <a:latin typeface="+mj-lt"/>
              </a:defRPr>
            </a:lvl1pPr>
          </a:lstStyle>
          <a:p>
            <a:pPr lvl="0"/>
            <a:r>
              <a:rPr lang="en-US"/>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898648" y="3027707"/>
            <a:ext cx="6858000" cy="640080"/>
          </a:xfrm>
        </p:spPr>
        <p:txBody>
          <a:bodyPr/>
          <a:lstStyle>
            <a:lvl1pPr algn="ctr">
              <a:defRPr sz="2400">
                <a:solidFill>
                  <a:schemeClr val="bg1"/>
                </a:solidFill>
                <a:latin typeface="+mj-lt"/>
              </a:defRPr>
            </a:lvl1pPr>
          </a:lstStyle>
          <a:p>
            <a:pPr lvl="0"/>
            <a:r>
              <a:rPr lang="en-US"/>
              <a:t>Add text</a:t>
            </a:r>
          </a:p>
        </p:txBody>
      </p:sp>
    </p:spTree>
    <p:extLst>
      <p:ext uri="{BB962C8B-B14F-4D97-AF65-F5344CB8AC3E}">
        <p14:creationId xmlns:p14="http://schemas.microsoft.com/office/powerpoint/2010/main" val="186028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914400" y="914401"/>
            <a:ext cx="6400800" cy="685800"/>
          </a:xfrm>
        </p:spPr>
        <p:txBody>
          <a:bodyPr>
            <a:noAutofit/>
          </a:bodyPr>
          <a:lstStyle>
            <a:lvl1pPr>
              <a:defRPr sz="4000">
                <a:solidFill>
                  <a:schemeClr val="tx1">
                    <a:lumMod val="75000"/>
                    <a:lumOff val="25000"/>
                  </a:schemeClr>
                </a:solidFill>
              </a:defRPr>
            </a:lvl1pPr>
          </a:lstStyle>
          <a:p>
            <a:r>
              <a:rPr lang="en-US"/>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914400" y="2203704"/>
            <a:ext cx="6400800" cy="4206240"/>
          </a:xfrm>
        </p:spPr>
        <p:txBody>
          <a:bodyPr>
            <a:normAutofit/>
          </a:bodyPr>
          <a:lstStyle>
            <a:lvl1pPr>
              <a:defRPr sz="18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285711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4389119" y="946653"/>
            <a:ext cx="6857999" cy="653547"/>
          </a:xfrm>
        </p:spPr>
        <p:txBody>
          <a:bodyPr>
            <a:normAutofit/>
          </a:bodyPr>
          <a:lstStyle>
            <a:lvl1pPr>
              <a:defRPr sz="4000">
                <a:solidFill>
                  <a:schemeClr val="tx1">
                    <a:lumMod val="75000"/>
                    <a:lumOff val="25000"/>
                  </a:schemeClr>
                </a:solidFill>
              </a:defRPr>
            </a:lvl1pPr>
          </a:lstStyle>
          <a:p>
            <a:r>
              <a:rPr lang="en-US"/>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4389120" y="1981933"/>
            <a:ext cx="6858000" cy="4233672"/>
          </a:xfrm>
        </p:spPr>
        <p:txBody>
          <a:bodyPr>
            <a:normAutofit/>
          </a:bodyPr>
          <a:lstStyle>
            <a:lvl1pPr>
              <a:defRPr sz="180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293050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643"/>
          <a:stretch>
            <a:fillRect/>
          </a:stretch>
        </p:blipFill>
        <p:spPr>
          <a:xfrm>
            <a:off x="914400" y="466647"/>
            <a:ext cx="10563726"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2331718" y="1460692"/>
            <a:ext cx="7772402" cy="685800"/>
          </a:xfrm>
        </p:spPr>
        <p:txBody>
          <a:bodyPr>
            <a:normAutofit/>
          </a:bodyPr>
          <a:lstStyle>
            <a:lvl1pPr>
              <a:defRPr sz="4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2331720" y="2724912"/>
            <a:ext cx="7772401" cy="3657600"/>
          </a:xfrm>
        </p:spPr>
        <p:txBody>
          <a:bodyPr>
            <a:normAutofit/>
          </a:bodyPr>
          <a:lstStyle>
            <a:lvl1pPr>
              <a:defRPr sz="1800">
                <a:solidFill>
                  <a:schemeClr val="tx1">
                    <a:lumMod val="75000"/>
                    <a:lumOff val="25000"/>
                  </a:schemeClr>
                </a:solidFill>
              </a:defRPr>
            </a:lvl1pPr>
          </a:lstStyle>
          <a:p>
            <a:pPr lvl="0"/>
            <a:r>
              <a:rPr lang="en-US"/>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122029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914400" y="914401"/>
            <a:ext cx="6400800" cy="685800"/>
          </a:xfrm>
        </p:spPr>
        <p:txBody>
          <a:bodyPr>
            <a:noAutofit/>
          </a:bodyPr>
          <a:lstStyle>
            <a:lvl1pPr>
              <a:defRPr sz="4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914400" y="1913064"/>
            <a:ext cx="6858001" cy="4279392"/>
          </a:xfrm>
        </p:spPr>
        <p:txBody>
          <a:bodyPr>
            <a:normAutofit/>
          </a:bodyPr>
          <a:lstStyle>
            <a:lvl1pPr>
              <a:defRPr sz="1800">
                <a:solidFill>
                  <a:schemeClr val="bg1"/>
                </a:solidFill>
              </a:defRPr>
            </a:lvl1pPr>
          </a:lstStyle>
          <a:p>
            <a:pPr lvl="0"/>
            <a:r>
              <a:rPr lang="en-US"/>
              <a:t>Add text</a:t>
            </a:r>
          </a:p>
        </p:txBody>
      </p:sp>
    </p:spTree>
    <p:extLst>
      <p:ext uri="{BB962C8B-B14F-4D97-AF65-F5344CB8AC3E}">
        <p14:creationId xmlns:p14="http://schemas.microsoft.com/office/powerpoint/2010/main" val="560476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r:embed="rId2">
            <a:extLst>
              <a:ext uri="{96DAC541-7B7A-43D3-8B79-37D633B846F1}">
                <asvg:svgBlip xmlns:asvg="http://schemas.microsoft.com/office/drawing/2016/SVG/main" r:embed="rId3"/>
              </a:ext>
            </a:extLst>
          </a:blip>
          <a:srcRect b="15602"/>
          <a:stretch>
            <a:fillRect/>
          </a:stretch>
        </p:blipFill>
        <p:spPr>
          <a:xfrm>
            <a:off x="1066800" y="523183"/>
            <a:ext cx="100584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2331718" y="1460692"/>
            <a:ext cx="7772402" cy="685800"/>
          </a:xfrm>
        </p:spPr>
        <p:txBody>
          <a:bodyPr>
            <a:normAutofit/>
          </a:bodyPr>
          <a:lstStyle>
            <a:lvl1pPr marL="0" indent="0" algn="ctr">
              <a:buFont typeface="Arial" panose="020B0604020202020204" pitchFamily="34" charset="0"/>
              <a:buNone/>
              <a:defRPr sz="4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2331720" y="2951305"/>
            <a:ext cx="7772400" cy="3456432"/>
          </a:xfrm>
        </p:spPr>
        <p:txBody>
          <a:bodyPr/>
          <a:lstStyle>
            <a:lvl1pPr algn="l">
              <a:defRPr sz="1800">
                <a:solidFill>
                  <a:schemeClr val="tx1">
                    <a:lumMod val="75000"/>
                    <a:lumOff val="25000"/>
                  </a:schemeClr>
                </a:solidFill>
              </a:defRPr>
            </a:lvl1pPr>
          </a:lstStyle>
          <a:p>
            <a:pPr lvl="0"/>
            <a:r>
              <a:rPr lang="en-US"/>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3688022504"/>
      </p:ext>
    </p:extLst>
  </p:cSld>
  <p:clrMapOvr>
    <a:masterClrMapping/>
  </p:clrMapOvr>
  <p:extLst>
    <p:ext uri="{DCECCB84-F9BA-43D5-87BE-67443E8EF086}">
      <p15:sldGuideLst xmlns:p15="http://schemas.microsoft.com/office/powerpoint/2012/main">
        <p15:guide id="1" orient="horz" pos="17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4389119" y="946653"/>
            <a:ext cx="6857999" cy="653547"/>
          </a:xfrm>
        </p:spPr>
        <p:txBody>
          <a:bodyPr>
            <a:normAutofit/>
          </a:bodyPr>
          <a:lstStyle>
            <a:lvl1pPr>
              <a:defRPr sz="4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4389120" y="2062956"/>
            <a:ext cx="6858000" cy="4233672"/>
          </a:xfrm>
        </p:spPr>
        <p:txBody>
          <a:bodyPr>
            <a:normAutofit/>
          </a:bodyPr>
          <a:lstStyle>
            <a:lvl1pPr>
              <a:defRPr sz="1800">
                <a:solidFill>
                  <a:schemeClr val="bg1"/>
                </a:solidFill>
              </a:defRPr>
            </a:lvl1pPr>
          </a:lstStyle>
          <a:p>
            <a:pPr lvl="0"/>
            <a:r>
              <a:rPr lang="en-US"/>
              <a:t>Add text</a:t>
            </a:r>
          </a:p>
        </p:txBody>
      </p:sp>
    </p:spTree>
    <p:extLst>
      <p:ext uri="{BB962C8B-B14F-4D97-AF65-F5344CB8AC3E}">
        <p14:creationId xmlns:p14="http://schemas.microsoft.com/office/powerpoint/2010/main" val="2630451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r:embed="rId2">
            <a:extLst>
              <a:ext uri="{96DAC541-7B7A-43D3-8B79-37D633B846F1}">
                <asvg:svgBlip xmlns:asvg="http://schemas.microsoft.com/office/drawing/2016/SVG/main" r:embed="rId3"/>
              </a:ext>
            </a:extLst>
          </a:blip>
          <a:srcRect b="44880"/>
          <a:stretch>
            <a:fillRect/>
          </a:stretch>
        </p:blipFill>
        <p:spPr>
          <a:xfrm>
            <a:off x="878302" y="469222"/>
            <a:ext cx="1042416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3657599" y="1460692"/>
            <a:ext cx="6857999" cy="685800"/>
          </a:xfrm>
        </p:spPr>
        <p:txBody>
          <a:bodyPr>
            <a:normAutofit/>
          </a:bodyPr>
          <a:lstStyle>
            <a:lvl1pPr>
              <a:defRPr sz="4000">
                <a:solidFill>
                  <a:schemeClr val="tx1">
                    <a:lumMod val="75000"/>
                    <a:lumOff val="25000"/>
                  </a:schemeClr>
                </a:solidFill>
              </a:defRPr>
            </a:lvl1pPr>
          </a:lstStyle>
          <a:p>
            <a:r>
              <a:rPr lang="en-US"/>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3657600" y="2438570"/>
            <a:ext cx="6858000" cy="3950208"/>
          </a:xfrm>
        </p:spPr>
        <p:txBody>
          <a:bodyPr>
            <a:normAutofit/>
          </a:bodyPr>
          <a:lstStyle>
            <a:lvl1pPr>
              <a:defRPr sz="180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838183944"/>
      </p:ext>
    </p:extLst>
  </p:cSld>
  <p:clrMapOvr>
    <a:masterClrMapping/>
  </p:clrMapOvr>
  <p:extLst>
    <p:ext uri="{DCECCB84-F9BA-43D5-87BE-67443E8EF086}">
      <p15:sldGuideLst xmlns:p15="http://schemas.microsoft.com/office/powerpoint/2012/main">
        <p15:guide id="1" orient="horz" pos="129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itl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userDrawn="1"/>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r>
              <a:rPr lang="en-US" dirty="0"/>
              <a:t>Sample Footer Text</a:t>
            </a:r>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dirty="0"/>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7FA43F5B-065E-43CE-B3FD-98C48A6F94D7}" type="datetime1">
              <a:rPr lang="en-US" smtClean="0"/>
              <a:t>11/2/2025</a:t>
            </a:fld>
            <a:endParaRPr lang="en-US" dirty="0"/>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2DE90F28-AFBB-4AB2-AA79-6D3F72ED131B}" type="slidenum">
              <a:rPr lang="en-US" smtClean="0"/>
              <a:t>‹#›</a:t>
            </a:fld>
            <a:endParaRPr lang="en-US" dirty="0"/>
          </a:p>
        </p:txBody>
      </p:sp>
    </p:spTree>
    <p:extLst>
      <p:ext uri="{BB962C8B-B14F-4D97-AF65-F5344CB8AC3E}">
        <p14:creationId xmlns:p14="http://schemas.microsoft.com/office/powerpoint/2010/main" val="270891390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8056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8056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66BBA9B-B728-DC67-AD0E-8B0CD6B2553B}"/>
              </a:ext>
              <a:ext uri="{C183D7F6-B498-43B3-948B-1728B52AA6E4}">
                <adec:decorative xmlns:adec="http://schemas.microsoft.com/office/drawing/2017/decorative" val="1"/>
              </a:ext>
            </a:extLst>
          </p:cNvPr>
          <p:cNvCxnSpPr>
            <a:cxnSpLocks/>
          </p:cNvCxnSpPr>
          <p:nvPr userDrawn="1"/>
        </p:nvCxnSpPr>
        <p:spPr>
          <a:xfrm>
            <a:off x="401402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CD3AF4A-6CE8-D602-8B43-2DBEE16BF05E}"/>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11/2/2025</a:t>
            </a:fld>
            <a:endParaRPr lang="en-US" dirty="0"/>
          </a:p>
        </p:txBody>
      </p:sp>
      <p:sp>
        <p:nvSpPr>
          <p:cNvPr id="9" name="Footer Placeholder 8">
            <a:extLst>
              <a:ext uri="{FF2B5EF4-FFF2-40B4-BE49-F238E27FC236}">
                <a16:creationId xmlns:a16="http://schemas.microsoft.com/office/drawing/2014/main" id="{767E8268-A223-BA56-F272-53477C7091D7}"/>
              </a:ext>
            </a:extLst>
          </p:cNvPr>
          <p:cNvSpPr>
            <a:spLocks noGrp="1"/>
          </p:cNvSpPr>
          <p:nvPr>
            <p:ph type="ftr" sz="quarter" idx="16"/>
          </p:nvPr>
        </p:nvSpPr>
        <p:spPr>
          <a:xfrm rot="16200000" flipH="1">
            <a:off x="10292565" y="1592957"/>
            <a:ext cx="2973522"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94F7843C-45BC-E180-EC40-8C80397FBC9E}"/>
              </a:ext>
            </a:extLst>
          </p:cNvPr>
          <p:cNvSpPr>
            <a:spLocks noGrp="1"/>
          </p:cNvSpPr>
          <p:nvPr>
            <p:ph type="sldNum" sz="quarter" idx="17"/>
          </p:nvPr>
        </p:nvSpPr>
        <p:spPr/>
        <p:txBody>
          <a:bodyPr/>
          <a:lstStyle/>
          <a:p>
            <a:fld id="{2DE90F28-AFBB-4AB2-AA79-6D3F72ED131B}" type="slidenum">
              <a:rPr lang="en-US" smtClean="0"/>
              <a:pPr/>
              <a:t>‹#›</a:t>
            </a:fld>
            <a:endParaRPr lang="en-US" dirty="0"/>
          </a:p>
        </p:txBody>
      </p:sp>
    </p:spTree>
    <p:extLst>
      <p:ext uri="{BB962C8B-B14F-4D97-AF65-F5344CB8AC3E}">
        <p14:creationId xmlns:p14="http://schemas.microsoft.com/office/powerpoint/2010/main" val="2258423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EE6A364-A39C-470E-B89A-9BD899585684}" type="datetime1">
              <a:rPr lang="en-US" smtClean="0"/>
              <a:pPr/>
              <a:t>11/2/2025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70631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32320" y="584339"/>
            <a:ext cx="4361688" cy="1261714"/>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lang="en-US"/>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32320" y="1979463"/>
            <a:ext cx="4362450" cy="432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FFBFE376-D742-D564-3921-9EE06C25A99D}"/>
              </a:ext>
              <a:ext uri="{C183D7F6-B498-43B3-948B-1728B52AA6E4}">
                <adec:decorative xmlns:adec="http://schemas.microsoft.com/office/drawing/2017/decorative" val="1"/>
              </a:ext>
            </a:extLst>
          </p:cNvPr>
          <p:cNvCxnSpPr>
            <a:cxnSpLocks/>
          </p:cNvCxnSpPr>
          <p:nvPr userDrawn="1"/>
        </p:nvCxnSpPr>
        <p:spPr>
          <a:xfrm>
            <a:off x="66160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5BE6B84-4C67-D49C-27F8-C862E16A8FF8}"/>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11/2/2025</a:t>
            </a:fld>
            <a:endParaRPr lang="en-US" dirty="0"/>
          </a:p>
        </p:txBody>
      </p:sp>
      <p:sp>
        <p:nvSpPr>
          <p:cNvPr id="7" name="Footer Placeholder 6">
            <a:extLst>
              <a:ext uri="{FF2B5EF4-FFF2-40B4-BE49-F238E27FC236}">
                <a16:creationId xmlns:a16="http://schemas.microsoft.com/office/drawing/2014/main" id="{38CDB1B9-EC53-82AC-9108-F0D1BBC43917}"/>
              </a:ext>
            </a:extLst>
          </p:cNvPr>
          <p:cNvSpPr>
            <a:spLocks noGrp="1"/>
          </p:cNvSpPr>
          <p:nvPr>
            <p:ph type="ftr" sz="quarter" idx="16"/>
          </p:nvPr>
        </p:nvSpPr>
        <p:spPr>
          <a:xfrm rot="16200000" flipH="1">
            <a:off x="10292565" y="1592957"/>
            <a:ext cx="2973522"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E60BD4C5-5651-77FA-20CA-3D813654A922}"/>
              </a:ext>
            </a:extLst>
          </p:cNvPr>
          <p:cNvSpPr>
            <a:spLocks noGrp="1"/>
          </p:cNvSpPr>
          <p:nvPr>
            <p:ph type="sldNum" sz="quarter" idx="17"/>
          </p:nvPr>
        </p:nvSpPr>
        <p:spPr/>
        <p:txBody>
          <a:bodyPr/>
          <a:lstStyle/>
          <a:p>
            <a:fld id="{2DE90F28-AFBB-4AB2-AA79-6D3F72ED131B}" type="slidenum">
              <a:rPr lang="en-US" smtClean="0"/>
              <a:pPr/>
              <a:t>‹#›</a:t>
            </a:fld>
            <a:endParaRPr lang="en-US" dirty="0"/>
          </a:p>
        </p:txBody>
      </p:sp>
    </p:spTree>
    <p:extLst>
      <p:ext uri="{BB962C8B-B14F-4D97-AF65-F5344CB8AC3E}">
        <p14:creationId xmlns:p14="http://schemas.microsoft.com/office/powerpoint/2010/main" val="2516734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752658"/>
            <a:ext cx="5906125" cy="2079019"/>
          </a:xfrm>
        </p:spPr>
        <p:txBody>
          <a:bodyPr vert="horz" lIns="91440" tIns="45720" rIns="91440" bIns="45720" rtlCol="0" anchor="b">
            <a:normAutofit/>
          </a:bodyPr>
          <a:lstStyle>
            <a:lvl1pPr>
              <a:defRPr lang="en-US" dirty="0"/>
            </a:lvl1pPr>
          </a:lstStyle>
          <a:p>
            <a:pPr lvl="0"/>
            <a:r>
              <a:rPr lang="en-US" dirty="0"/>
              <a:t>Click to edit Master subtitle style</a:t>
            </a:r>
          </a:p>
        </p:txBody>
      </p:sp>
      <p:pic>
        <p:nvPicPr>
          <p:cNvPr id="4" name="Graphic 3">
            <a:extLst>
              <a:ext uri="{FF2B5EF4-FFF2-40B4-BE49-F238E27FC236}">
                <a16:creationId xmlns:a16="http://schemas.microsoft.com/office/drawing/2014/main" id="{77511287-3255-FB23-428C-911FAD46A6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6" name="Footer Placeholder 5">
            <a:extLst>
              <a:ext uri="{FF2B5EF4-FFF2-40B4-BE49-F238E27FC236}">
                <a16:creationId xmlns:a16="http://schemas.microsoft.com/office/drawing/2014/main" id="{0A449A66-B9FA-B1A3-04A3-A26F172F2F2B}"/>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81B475A5-95F7-BE62-7ACD-C8EB9F445B79}"/>
              </a:ext>
            </a:extLst>
          </p:cNvPr>
          <p:cNvSpPr>
            <a:spLocks noGrp="1"/>
          </p:cNvSpPr>
          <p:nvPr>
            <p:ph type="dt" sz="half" idx="10"/>
          </p:nvPr>
        </p:nvSpPr>
        <p:spPr/>
        <p:txBody>
          <a:bodyPr/>
          <a:lstStyle/>
          <a:p>
            <a:endParaRPr lang="en-US" dirty="0"/>
          </a:p>
        </p:txBody>
      </p:sp>
      <p:sp>
        <p:nvSpPr>
          <p:cNvPr id="7" name="Slide Number Placeholder 6">
            <a:extLst>
              <a:ext uri="{FF2B5EF4-FFF2-40B4-BE49-F238E27FC236}">
                <a16:creationId xmlns:a16="http://schemas.microsoft.com/office/drawing/2014/main" id="{9462FDC2-EAB0-357A-89E6-3B3455DDB70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8" name="Title 7">
            <a:extLst>
              <a:ext uri="{FF2B5EF4-FFF2-40B4-BE49-F238E27FC236}">
                <a16:creationId xmlns:a16="http://schemas.microsoft.com/office/drawing/2014/main" id="{492663F3-CF3C-4398-3DCD-2DA0F141BE51}"/>
              </a:ext>
            </a:extLst>
          </p:cNvPr>
          <p:cNvSpPr>
            <a:spLocks noGrp="1"/>
          </p:cNvSpPr>
          <p:nvPr>
            <p:ph type="title"/>
          </p:nvPr>
        </p:nvSpPr>
        <p:spPr>
          <a:xfrm>
            <a:off x="-18288" y="653544"/>
            <a:ext cx="8165592" cy="3694176"/>
          </a:xfrm>
        </p:spPr>
        <p:txBody>
          <a:bodyPr/>
          <a:lstStyle/>
          <a:p>
            <a:r>
              <a:rPr lang="en-US"/>
              <a:t>Click to edit Master title style</a:t>
            </a:r>
          </a:p>
        </p:txBody>
      </p:sp>
    </p:spTree>
    <p:extLst>
      <p:ext uri="{BB962C8B-B14F-4D97-AF65-F5344CB8AC3E}">
        <p14:creationId xmlns:p14="http://schemas.microsoft.com/office/powerpoint/2010/main" val="151724796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with Picture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r>
              <a:rPr lang="en-US" dirty="0"/>
              <a:t>Sample footer text</a:t>
            </a:r>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endParaRPr lang="en-US" dirty="0"/>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20717337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with Picture 4">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dirty="0"/>
              <a:t>Click to edit Master title style</a:t>
            </a:r>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r>
              <a:rPr lang="en-US" dirty="0"/>
              <a:t>Sample footer text</a:t>
            </a:r>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endParaRPr lang="en-US" dirty="0"/>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73671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57332-4C5A-BFFF-1742-2916FBD83118}"/>
              </a:ext>
            </a:extLst>
          </p:cNvPr>
          <p:cNvSpPr>
            <a:spLocks noGrp="1"/>
          </p:cNvSpPr>
          <p:nvPr>
            <p:ph type="title"/>
          </p:nvPr>
        </p:nvSpPr>
        <p:spPr>
          <a:xfrm>
            <a:off x="512064" y="621792"/>
            <a:ext cx="3884546" cy="2280501"/>
          </a:xfrm>
        </p:spPr>
        <p:txBody>
          <a:bodyPr anchor="t">
            <a:noAutofit/>
          </a:bodyPr>
          <a:lstStyle>
            <a:lvl1pPr>
              <a:defRPr sz="5600"/>
            </a:lvl1pPr>
          </a:lstStyle>
          <a:p>
            <a:r>
              <a:rPr lang="en-US" dirty="0"/>
              <a:t>Click to edit Master title style</a:t>
            </a:r>
          </a:p>
        </p:txBody>
      </p:sp>
      <p:sp>
        <p:nvSpPr>
          <p:cNvPr id="3" name="Content Placeholder 7">
            <a:extLst>
              <a:ext uri="{FF2B5EF4-FFF2-40B4-BE49-F238E27FC236}">
                <a16:creationId xmlns:a16="http://schemas.microsoft.com/office/drawing/2014/main" id="{3D76D0DE-4A60-5EEB-7C52-24A5022D25C8}"/>
              </a:ext>
            </a:extLst>
          </p:cNvPr>
          <p:cNvSpPr>
            <a:spLocks noGrp="1"/>
          </p:cNvSpPr>
          <p:nvPr>
            <p:ph sz="quarter" idx="14"/>
          </p:nvPr>
        </p:nvSpPr>
        <p:spPr>
          <a:xfrm>
            <a:off x="530352" y="3209544"/>
            <a:ext cx="3884547" cy="27432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0">
            <a:extLst>
              <a:ext uri="{FF2B5EF4-FFF2-40B4-BE49-F238E27FC236}">
                <a16:creationId xmlns:a16="http://schemas.microsoft.com/office/drawing/2014/main" id="{2A6199B6-23BC-9435-621B-74DD4470E14D}"/>
              </a:ext>
            </a:extLst>
          </p:cNvPr>
          <p:cNvSpPr>
            <a:spLocks noGrp="1"/>
          </p:cNvSpPr>
          <p:nvPr>
            <p:ph type="pic" sz="quarter" idx="13" hasCustomPrompt="1"/>
          </p:nvPr>
        </p:nvSpPr>
        <p:spPr>
          <a:xfrm>
            <a:off x="4954137" y="0"/>
            <a:ext cx="7237863" cy="6858000"/>
          </a:xfrm>
          <a:blipFill>
            <a:blip r:embed="rId2">
              <a:alphaModFix amt="70000"/>
            </a:blip>
            <a:stretch>
              <a:fillRect/>
            </a:stretch>
          </a:blipFill>
        </p:spPr>
        <p:txBody>
          <a:bodyPr/>
          <a:lstStyle>
            <a:lvl1pPr>
              <a:defRPr/>
            </a:lvl1pPr>
          </a:lstStyle>
          <a:p>
            <a:r>
              <a:rPr lang="en-US" dirty="0"/>
              <a:t> </a:t>
            </a:r>
          </a:p>
        </p:txBody>
      </p:sp>
      <p:sp>
        <p:nvSpPr>
          <p:cNvPr id="4" name="Footer Placeholder 8">
            <a:extLst>
              <a:ext uri="{FF2B5EF4-FFF2-40B4-BE49-F238E27FC236}">
                <a16:creationId xmlns:a16="http://schemas.microsoft.com/office/drawing/2014/main" id="{A255C95A-1493-49D0-7E13-22BA91D6C3D8}"/>
              </a:ext>
            </a:extLst>
          </p:cNvPr>
          <p:cNvSpPr>
            <a:spLocks noGrp="1"/>
          </p:cNvSpPr>
          <p:nvPr>
            <p:ph type="ftr" sz="quarter" idx="16"/>
          </p:nvPr>
        </p:nvSpPr>
        <p:spPr>
          <a:xfrm>
            <a:off x="530352" y="6456384"/>
            <a:ext cx="1968375" cy="379867"/>
          </a:xfrm>
        </p:spPr>
        <p:txBody>
          <a:bodyPr anchor="b"/>
          <a:lstStyle/>
          <a:p>
            <a:r>
              <a:rPr lang="en-US" dirty="0"/>
              <a:t>Sample footer text</a:t>
            </a:r>
          </a:p>
        </p:txBody>
      </p:sp>
      <p:sp>
        <p:nvSpPr>
          <p:cNvPr id="5" name="Slide Number Placeholder 9">
            <a:extLst>
              <a:ext uri="{FF2B5EF4-FFF2-40B4-BE49-F238E27FC236}">
                <a16:creationId xmlns:a16="http://schemas.microsoft.com/office/drawing/2014/main" id="{E1D75304-C483-6598-27D2-779691F756A6}"/>
              </a:ext>
            </a:extLst>
          </p:cNvPr>
          <p:cNvSpPr>
            <a:spLocks noGrp="1"/>
          </p:cNvSpPr>
          <p:nvPr>
            <p:ph type="sldNum" sz="quarter" idx="17"/>
          </p:nvPr>
        </p:nvSpPr>
        <p:spPr>
          <a:xfrm>
            <a:off x="4008087" y="6456385"/>
            <a:ext cx="429207" cy="379867"/>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2363516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826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914400" y="946653"/>
            <a:ext cx="10058400"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914400" y="2294859"/>
            <a:ext cx="100584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057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7" r:id="rId3"/>
    <p:sldLayoutId id="2147483662" r:id="rId4"/>
    <p:sldLayoutId id="2147483663" r:id="rId5"/>
    <p:sldLayoutId id="2147483664" r:id="rId6"/>
    <p:sldLayoutId id="2147483665" r:id="rId7"/>
    <p:sldLayoutId id="2147483666" r:id="rId8"/>
    <p:sldLayoutId id="2147483668" r:id="rId9"/>
    <p:sldLayoutId id="2147483669"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userDrawn="1">
          <p15:clr>
            <a:srgbClr val="F26B43"/>
          </p15:clr>
        </p15:guide>
        <p15:guide id="2" pos="576" userDrawn="1">
          <p15:clr>
            <a:srgbClr val="F26B43"/>
          </p15:clr>
        </p15:guide>
        <p15:guide id="3" pos="7104" userDrawn="1">
          <p15:clr>
            <a:srgbClr val="F26B43"/>
          </p15:clr>
        </p15:guide>
        <p15:guide id="4" orient="horz" pos="3744" userDrawn="1">
          <p15:clr>
            <a:srgbClr val="F26B43"/>
          </p15:clr>
        </p15:guide>
        <p15:guide id="5" pos="2760" userDrawn="1">
          <p15:clr>
            <a:srgbClr val="F26B43"/>
          </p15:clr>
        </p15:guide>
        <p15:guide id="6" pos="4944" userDrawn="1">
          <p15:clr>
            <a:srgbClr val="F26B43"/>
          </p15:clr>
        </p15:guide>
        <p15:guide id="7"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jrodriguez@rockdale.k12.ga.us" TargetMode="External"/><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mailto:nanderson@rockdale.k12.ga.u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mailto:nanderson@rockdale.k12.ga.us"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mailto:nanderson@rockdale.k12.ga.us"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mailto:nanderson@rockdale.k12.ga.us"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mailto:Awilkinson@rockdale.k12.ga.us"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pxhere.com/en/photo/1257680" TargetMode="External"/><Relationship Id="rId7" Type="http://schemas.openxmlformats.org/officeDocument/2006/relationships/diagramColors" Target="../diagrams/colors1.xml"/><Relationship Id="rId2" Type="http://schemas.openxmlformats.org/officeDocument/2006/relationships/image" Target="../media/image30.jpg"/><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hyperlink" Target="https://creativecommons.org/licenses/by-nc-nd/3.0/" TargetMode="External"/><Relationship Id="rId4" Type="http://schemas.openxmlformats.org/officeDocument/2006/relationships/hyperlink" Target="https://apostagmatakardias.blogspot.com/2011_08_01_archive.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hyperlink" Target="https://creativecommons.org/licenses/by-nc-nd/3.0/" TargetMode="External"/><Relationship Id="rId4" Type="http://schemas.openxmlformats.org/officeDocument/2006/relationships/hyperlink" Target="https://www.ofielcatolico.com.br/2008/09/o-stf-mais-uma-vez-decide-contra.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7E3D5-B129-455A-8D61-5DE355CFB91F}"/>
              </a:ext>
            </a:extLst>
          </p:cNvPr>
          <p:cNvSpPr>
            <a:spLocks noGrp="1"/>
          </p:cNvSpPr>
          <p:nvPr>
            <p:ph type="title"/>
          </p:nvPr>
        </p:nvSpPr>
        <p:spPr>
          <a:xfrm>
            <a:off x="3022770" y="494059"/>
            <a:ext cx="6400800" cy="640080"/>
          </a:xfrm>
        </p:spPr>
        <p:txBody>
          <a:bodyPr>
            <a:noAutofit/>
          </a:bodyPr>
          <a:lstStyle/>
          <a:p>
            <a:r>
              <a:rPr lang="en-US"/>
              <a:t>Pine Street</a:t>
            </a:r>
            <a:r>
              <a:rPr lang="en-US">
                <a:latin typeface="+mj-lt"/>
              </a:rPr>
              <a:t> Elementary School</a:t>
            </a:r>
            <a:br>
              <a:rPr lang="en-US">
                <a:latin typeface="+mj-lt"/>
              </a:rPr>
            </a:br>
            <a:endParaRPr lang="en-US"/>
          </a:p>
        </p:txBody>
      </p:sp>
      <p:sp>
        <p:nvSpPr>
          <p:cNvPr id="3" name="Text Placeholder 2">
            <a:extLst>
              <a:ext uri="{FF2B5EF4-FFF2-40B4-BE49-F238E27FC236}">
                <a16:creationId xmlns:a16="http://schemas.microsoft.com/office/drawing/2014/main" id="{EDE512D6-1B42-4E1C-AEE3-478A340AC162}"/>
              </a:ext>
            </a:extLst>
          </p:cNvPr>
          <p:cNvSpPr>
            <a:spLocks noGrp="1"/>
          </p:cNvSpPr>
          <p:nvPr>
            <p:ph type="body" sz="quarter" idx="10"/>
          </p:nvPr>
        </p:nvSpPr>
        <p:spPr>
          <a:xfrm>
            <a:off x="2670048" y="2495166"/>
            <a:ext cx="7315200" cy="1143000"/>
          </a:xfrm>
        </p:spPr>
        <p:txBody>
          <a:bodyPr>
            <a:normAutofit fontScale="92500"/>
          </a:bodyPr>
          <a:lstStyle/>
          <a:p>
            <a:r>
              <a:rPr lang="en-US" dirty="0"/>
              <a:t>Literacy Night</a:t>
            </a:r>
          </a:p>
        </p:txBody>
      </p:sp>
      <p:sp>
        <p:nvSpPr>
          <p:cNvPr id="4" name="Text Placeholder 3">
            <a:extLst>
              <a:ext uri="{FF2B5EF4-FFF2-40B4-BE49-F238E27FC236}">
                <a16:creationId xmlns:a16="http://schemas.microsoft.com/office/drawing/2014/main" id="{88B348B4-1179-40C0-B903-717D79F0A399}"/>
              </a:ext>
            </a:extLst>
          </p:cNvPr>
          <p:cNvSpPr>
            <a:spLocks noGrp="1"/>
          </p:cNvSpPr>
          <p:nvPr>
            <p:ph type="body" sz="quarter" idx="11"/>
          </p:nvPr>
        </p:nvSpPr>
        <p:spPr>
          <a:xfrm>
            <a:off x="2898648" y="3487957"/>
            <a:ext cx="6858000" cy="640080"/>
          </a:xfrm>
        </p:spPr>
        <p:txBody>
          <a:bodyPr>
            <a:normAutofit/>
          </a:bodyPr>
          <a:lstStyle/>
          <a:p>
            <a:r>
              <a:rPr lang="en-US" dirty="0"/>
              <a:t>Tuesday, October 28th</a:t>
            </a:r>
          </a:p>
        </p:txBody>
      </p:sp>
      <p:pic>
        <p:nvPicPr>
          <p:cNvPr id="12" name="Graphic 11" descr="Illustration of a pencil character ">
            <a:extLst>
              <a:ext uri="{FF2B5EF4-FFF2-40B4-BE49-F238E27FC236}">
                <a16:creationId xmlns:a16="http://schemas.microsoft.com/office/drawing/2014/main" id="{937FAC84-23F1-401F-A313-68AD63D601F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1077964">
            <a:off x="1811563" y="4144102"/>
            <a:ext cx="1155789" cy="1971643"/>
          </a:xfrm>
          <a:prstGeom prst="rect">
            <a:avLst/>
          </a:prstGeom>
        </p:spPr>
      </p:pic>
      <p:pic>
        <p:nvPicPr>
          <p:cNvPr id="8" name="Graphic 7" descr="Illustration of a blue bag of school supplies character ">
            <a:extLst>
              <a:ext uri="{FF2B5EF4-FFF2-40B4-BE49-F238E27FC236}">
                <a16:creationId xmlns:a16="http://schemas.microsoft.com/office/drawing/2014/main" id="{F3A63EAE-D921-4D74-B1C8-6D0E847DFD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22560" y="4391095"/>
            <a:ext cx="2483858" cy="1709233"/>
          </a:xfrm>
          <a:prstGeom prst="rect">
            <a:avLst/>
          </a:prstGeom>
        </p:spPr>
      </p:pic>
      <p:pic>
        <p:nvPicPr>
          <p:cNvPr id="10" name="Graphic 9" descr="Illustration of a purple book character ">
            <a:extLst>
              <a:ext uri="{FF2B5EF4-FFF2-40B4-BE49-F238E27FC236}">
                <a16:creationId xmlns:a16="http://schemas.microsoft.com/office/drawing/2014/main" id="{8A4FC9B1-AAE5-49E7-9209-B1CD7DC8CD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269620" y="4059937"/>
            <a:ext cx="1775352" cy="2059055"/>
          </a:xfrm>
          <a:prstGeom prst="rect">
            <a:avLst/>
          </a:prstGeom>
        </p:spPr>
      </p:pic>
      <p:pic>
        <p:nvPicPr>
          <p:cNvPr id="6" name="Graphic 5" descr="Illustration of a globe character ">
            <a:extLst>
              <a:ext uri="{FF2B5EF4-FFF2-40B4-BE49-F238E27FC236}">
                <a16:creationId xmlns:a16="http://schemas.microsoft.com/office/drawing/2014/main" id="{A1CF0450-3738-4D52-BF18-A90C1F16AC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08174" y="4442978"/>
            <a:ext cx="2213723" cy="1748841"/>
          </a:xfrm>
          <a:prstGeom prst="rect">
            <a:avLst/>
          </a:prstGeom>
        </p:spPr>
      </p:pic>
      <p:pic>
        <p:nvPicPr>
          <p:cNvPr id="5" name="Picture 4">
            <a:extLst>
              <a:ext uri="{FF2B5EF4-FFF2-40B4-BE49-F238E27FC236}">
                <a16:creationId xmlns:a16="http://schemas.microsoft.com/office/drawing/2014/main" id="{1E0A459E-7779-BAAD-DD4F-CE7D3CDBC1A8}"/>
              </a:ext>
            </a:extLst>
          </p:cNvPr>
          <p:cNvPicPr>
            <a:picLocks noChangeAspect="1"/>
          </p:cNvPicPr>
          <p:nvPr/>
        </p:nvPicPr>
        <p:blipFill>
          <a:blip r:embed="rId10"/>
          <a:stretch>
            <a:fillRect/>
          </a:stretch>
        </p:blipFill>
        <p:spPr>
          <a:xfrm>
            <a:off x="5113067" y="986388"/>
            <a:ext cx="1777591" cy="1334753"/>
          </a:xfrm>
          <a:prstGeom prst="rect">
            <a:avLst/>
          </a:prstGeom>
        </p:spPr>
      </p:pic>
    </p:spTree>
    <p:extLst>
      <p:ext uri="{BB962C8B-B14F-4D97-AF65-F5344CB8AC3E}">
        <p14:creationId xmlns:p14="http://schemas.microsoft.com/office/powerpoint/2010/main" val="2437550428"/>
      </p:ext>
    </p:extLst>
  </p:cSld>
  <p:clrMapOvr>
    <a:masterClrMapping/>
  </p:clrMapOvr>
  <mc:AlternateContent xmlns:mc="http://schemas.openxmlformats.org/markup-compatibility/2006" xmlns:p14="http://schemas.microsoft.com/office/powerpoint/2010/main">
    <mc:Choice Requires="p14">
      <p:transition spd="slow" p14:dur="2000" advTm="13819"/>
    </mc:Choice>
    <mc:Fallback xmlns="">
      <p:transition spd="slow" advTm="1381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6520-2640-4559-BAB1-ADE3A7386530}"/>
              </a:ext>
            </a:extLst>
          </p:cNvPr>
          <p:cNvSpPr>
            <a:spLocks noGrp="1"/>
          </p:cNvSpPr>
          <p:nvPr>
            <p:ph type="title"/>
          </p:nvPr>
        </p:nvSpPr>
        <p:spPr/>
        <p:txBody>
          <a:bodyPr/>
          <a:lstStyle/>
          <a:p>
            <a:r>
              <a:rPr lang="en-US"/>
              <a:t>Welcome Parents!</a:t>
            </a:r>
          </a:p>
        </p:txBody>
      </p:sp>
      <p:sp>
        <p:nvSpPr>
          <p:cNvPr id="6" name="Text Placeholder 5">
            <a:extLst>
              <a:ext uri="{FF2B5EF4-FFF2-40B4-BE49-F238E27FC236}">
                <a16:creationId xmlns:a16="http://schemas.microsoft.com/office/drawing/2014/main" id="{DED39638-AED5-4483-9DDA-49E033B81173}"/>
              </a:ext>
            </a:extLst>
          </p:cNvPr>
          <p:cNvSpPr>
            <a:spLocks noGrp="1"/>
          </p:cNvSpPr>
          <p:nvPr>
            <p:ph type="body" sz="quarter" idx="11"/>
          </p:nvPr>
        </p:nvSpPr>
        <p:spPr>
          <a:xfrm>
            <a:off x="531398" y="2203704"/>
            <a:ext cx="7633759" cy="3994538"/>
          </a:xfrm>
        </p:spPr>
        <p:txBody>
          <a:bodyPr/>
          <a:lstStyle/>
          <a:p>
            <a:r>
              <a:rPr lang="en-US" sz="5400" dirty="0"/>
              <a:t>We’re excited to partner with you this year!</a:t>
            </a:r>
          </a:p>
          <a:p>
            <a:endParaRPr lang="en-US" dirty="0"/>
          </a:p>
        </p:txBody>
      </p:sp>
      <p:sp>
        <p:nvSpPr>
          <p:cNvPr id="15" name="Freeform: Shape 14">
            <a:extLst>
              <a:ext uri="{FF2B5EF4-FFF2-40B4-BE49-F238E27FC236}">
                <a16:creationId xmlns:a16="http://schemas.microsoft.com/office/drawing/2014/main" id="{155DC304-4CC2-4AA6-99F0-241F19673CE7}"/>
              </a:ext>
              <a:ext uri="{C183D7F6-B498-43B3-948B-1728B52AA6E4}">
                <adec:decorative xmlns:adec="http://schemas.microsoft.com/office/drawing/2017/decorative" val="1"/>
              </a:ext>
            </a:extLst>
          </p:cNvPr>
          <p:cNvSpPr/>
          <p:nvPr/>
        </p:nvSpPr>
        <p:spPr>
          <a:xfrm>
            <a:off x="8279457" y="0"/>
            <a:ext cx="3981702" cy="6858000"/>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Graphic 9" descr="Illustration of a blue bag of school supplies character ">
            <a:extLst>
              <a:ext uri="{FF2B5EF4-FFF2-40B4-BE49-F238E27FC236}">
                <a16:creationId xmlns:a16="http://schemas.microsoft.com/office/drawing/2014/main" id="{6F5EC1ED-E527-4E5A-A0D8-3D0719060D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48159" y="2203704"/>
            <a:ext cx="3444298" cy="2422061"/>
          </a:xfrm>
          <a:prstGeom prst="rect">
            <a:avLst/>
          </a:prstGeom>
        </p:spPr>
      </p:pic>
    </p:spTree>
    <p:extLst>
      <p:ext uri="{BB962C8B-B14F-4D97-AF65-F5344CB8AC3E}">
        <p14:creationId xmlns:p14="http://schemas.microsoft.com/office/powerpoint/2010/main" val="3001952327"/>
      </p:ext>
    </p:extLst>
  </p:cSld>
  <p:clrMapOvr>
    <a:masterClrMapping/>
  </p:clrMapOvr>
  <mc:AlternateContent xmlns:mc="http://schemas.openxmlformats.org/markup-compatibility/2006" xmlns:p14="http://schemas.microsoft.com/office/powerpoint/2010/main">
    <mc:Choice Requires="p14">
      <p:transition spd="slow" p14:dur="2000" advTm="9441"/>
    </mc:Choice>
    <mc:Fallback xmlns="">
      <p:transition spd="slow" advTm="944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AA059-37E1-A98C-A9DE-A20282C40E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D812D-E223-5DEE-608E-0B96F5D55DD7}"/>
              </a:ext>
            </a:extLst>
          </p:cNvPr>
          <p:cNvSpPr>
            <a:spLocks noGrp="1"/>
          </p:cNvSpPr>
          <p:nvPr>
            <p:ph type="title"/>
          </p:nvPr>
        </p:nvSpPr>
        <p:spPr/>
        <p:txBody>
          <a:bodyPr/>
          <a:lstStyle/>
          <a:p>
            <a:r>
              <a:rPr lang="en-US"/>
              <a:t>Meet our  Team!</a:t>
            </a:r>
          </a:p>
        </p:txBody>
      </p:sp>
      <p:sp>
        <p:nvSpPr>
          <p:cNvPr id="15" name="Freeform: Shape 14">
            <a:extLst>
              <a:ext uri="{FF2B5EF4-FFF2-40B4-BE49-F238E27FC236}">
                <a16:creationId xmlns:a16="http://schemas.microsoft.com/office/drawing/2014/main" id="{F3BC5BDE-D2ED-568C-3F61-969FA66E2E83}"/>
              </a:ext>
              <a:ext uri="{C183D7F6-B498-43B3-948B-1728B52AA6E4}">
                <adec:decorative xmlns:adec="http://schemas.microsoft.com/office/drawing/2017/decorative" val="1"/>
              </a:ext>
            </a:extLst>
          </p:cNvPr>
          <p:cNvSpPr/>
          <p:nvPr/>
        </p:nvSpPr>
        <p:spPr>
          <a:xfrm>
            <a:off x="8279457" y="0"/>
            <a:ext cx="3981702" cy="6858000"/>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Graphic 9" descr="Illustration of a blue bag of school supplies character ">
            <a:extLst>
              <a:ext uri="{FF2B5EF4-FFF2-40B4-BE49-F238E27FC236}">
                <a16:creationId xmlns:a16="http://schemas.microsoft.com/office/drawing/2014/main" id="{CEBE9727-B057-06A8-1CA4-BB8F589BCA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48159" y="2203704"/>
            <a:ext cx="3444298" cy="2422061"/>
          </a:xfrm>
          <a:prstGeom prst="rect">
            <a:avLst/>
          </a:prstGeom>
        </p:spPr>
      </p:pic>
      <p:sp>
        <p:nvSpPr>
          <p:cNvPr id="7" name="Content Placeholder 2">
            <a:extLst>
              <a:ext uri="{FF2B5EF4-FFF2-40B4-BE49-F238E27FC236}">
                <a16:creationId xmlns:a16="http://schemas.microsoft.com/office/drawing/2014/main" id="{20632AE0-35E8-DC25-43B2-5E8A941E2282}"/>
              </a:ext>
            </a:extLst>
          </p:cNvPr>
          <p:cNvSpPr txBox="1">
            <a:spLocks/>
          </p:cNvSpPr>
          <p:nvPr/>
        </p:nvSpPr>
        <p:spPr>
          <a:xfrm>
            <a:off x="199543" y="2054582"/>
            <a:ext cx="3553655" cy="4073456"/>
          </a:xfrm>
          <a:prstGeom prst="rect">
            <a:avLst/>
          </a:prstGeom>
        </p:spPr>
        <p:txBody>
          <a:bodyPr vert="horz" lIns="91440" tIns="45720" rIns="91440" bIns="45720" rtlCol="0" anchor="ctr">
            <a:normAutofit fontScale="25000" lnSpcReduction="20000"/>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70000"/>
              </a:lnSpc>
              <a:spcBef>
                <a:spcPts val="1000"/>
              </a:spcBef>
              <a:spcAft>
                <a:spcPts val="0"/>
              </a:spcAft>
              <a:buClr>
                <a:srgbClr val="EE8011"/>
              </a:buClr>
              <a:buSzPct val="160000"/>
              <a:buFont typeface="Arial" panose="020B0604020202020204" pitchFamily="34" charset="0"/>
              <a:buNone/>
              <a:tabLst/>
              <a:defRPr/>
            </a:pPr>
            <a:r>
              <a:rPr kumimoji="0" lang="en-US" sz="11200" b="0" i="0" u="sng" strike="noStrike" kern="1200" cap="all" spc="0" normalizeH="0" baseline="0" noProof="0">
                <a:ln>
                  <a:noFill/>
                </a:ln>
                <a:solidFill>
                  <a:sysClr val="windowText" lastClr="000000"/>
                </a:solidFill>
                <a:effectLst/>
                <a:uLnTx/>
                <a:uFillTx/>
                <a:latin typeface="Impact" panose="020B0806030902050204"/>
                <a:ea typeface="+mn-ea"/>
                <a:cs typeface="+mn-cs"/>
              </a:rPr>
              <a:t>TEACHERS:</a:t>
            </a:r>
          </a:p>
          <a:p>
            <a:pPr marL="228600" marR="0" lvl="0" indent="-228600" algn="l" defTabSz="914400" rtl="0" eaLnBrk="1" fontAlgn="auto" latinLnBrk="0" hangingPunct="1">
              <a:lnSpc>
                <a:spcPct val="170000"/>
              </a:lnSpc>
              <a:spcBef>
                <a:spcPts val="1000"/>
              </a:spcBef>
              <a:spcAft>
                <a:spcPts val="0"/>
              </a:spcAft>
              <a:buClr>
                <a:srgbClr val="EE8011"/>
              </a:buClr>
              <a:buSzPct val="160000"/>
              <a:buFont typeface="Wingdings" panose="05000000000000000000" pitchFamily="2" charset="2"/>
              <a:buChar char="§"/>
              <a:tabLst/>
              <a:defRPr/>
            </a:pPr>
            <a:r>
              <a:rPr kumimoji="0" lang="en-US" sz="9600" b="0" i="0" u="none" strike="noStrike" kern="1200" cap="all" spc="0" normalizeH="0" baseline="0" noProof="0">
                <a:ln>
                  <a:noFill/>
                </a:ln>
                <a:solidFill>
                  <a:sysClr val="windowText" lastClr="000000"/>
                </a:solidFill>
                <a:effectLst/>
                <a:uLnTx/>
                <a:uFillTx/>
                <a:latin typeface="Impact" panose="020B0806030902050204"/>
                <a:ea typeface="+mn-ea"/>
                <a:cs typeface="+mn-cs"/>
              </a:rPr>
              <a:t>Nerissa Anderson</a:t>
            </a:r>
          </a:p>
          <a:p>
            <a:pPr marL="228600" marR="0" lvl="0" indent="-228600" algn="l" defTabSz="914400" rtl="0" eaLnBrk="1" fontAlgn="auto" latinLnBrk="0" hangingPunct="1">
              <a:lnSpc>
                <a:spcPct val="170000"/>
              </a:lnSpc>
              <a:spcBef>
                <a:spcPts val="1000"/>
              </a:spcBef>
              <a:spcAft>
                <a:spcPts val="0"/>
              </a:spcAft>
              <a:buClr>
                <a:srgbClr val="EE8011"/>
              </a:buClr>
              <a:buSzPct val="160000"/>
              <a:buFont typeface="Wingdings" panose="05000000000000000000" pitchFamily="2" charset="2"/>
              <a:buChar char="§"/>
              <a:tabLst/>
              <a:defRPr/>
            </a:pPr>
            <a:r>
              <a:rPr kumimoji="0" lang="en-US" sz="9600" b="0" i="0" u="none" strike="noStrike" kern="1200" cap="all" spc="0" normalizeH="0" baseline="0" noProof="0">
                <a:ln>
                  <a:noFill/>
                </a:ln>
                <a:solidFill>
                  <a:sysClr val="windowText" lastClr="000000"/>
                </a:solidFill>
                <a:effectLst/>
                <a:uLnTx/>
                <a:uFillTx/>
                <a:latin typeface="Impact" panose="020B0806030902050204"/>
                <a:ea typeface="+mn-ea"/>
                <a:cs typeface="+mn-cs"/>
              </a:rPr>
              <a:t>Harold Jean-Jacques</a:t>
            </a:r>
          </a:p>
          <a:p>
            <a:pPr marL="228600" marR="0" lvl="0" indent="-228600" algn="l" defTabSz="914400" rtl="0" eaLnBrk="1" fontAlgn="auto" latinLnBrk="0" hangingPunct="1">
              <a:lnSpc>
                <a:spcPct val="170000"/>
              </a:lnSpc>
              <a:spcBef>
                <a:spcPts val="1000"/>
              </a:spcBef>
              <a:spcAft>
                <a:spcPts val="0"/>
              </a:spcAft>
              <a:buClr>
                <a:srgbClr val="EE8011"/>
              </a:buClr>
              <a:buSzPct val="160000"/>
              <a:buFont typeface="Wingdings" panose="05000000000000000000" pitchFamily="2" charset="2"/>
              <a:buChar char="§"/>
              <a:tabLst/>
              <a:defRPr/>
            </a:pPr>
            <a:r>
              <a:rPr kumimoji="0" lang="en-US" sz="9600" b="0" i="0" u="none" strike="noStrike" kern="1200" cap="all" spc="0" normalizeH="0" baseline="0" noProof="0">
                <a:ln>
                  <a:noFill/>
                </a:ln>
                <a:solidFill>
                  <a:sysClr val="windowText" lastClr="000000"/>
                </a:solidFill>
                <a:effectLst/>
                <a:uLnTx/>
                <a:uFillTx/>
                <a:latin typeface="Impact" panose="020B0806030902050204"/>
                <a:ea typeface="+mn-ea"/>
                <a:cs typeface="+mn-cs"/>
              </a:rPr>
              <a:t>Dametra Lester-Garner</a:t>
            </a:r>
          </a:p>
          <a:p>
            <a:pPr marL="228600" marR="0" lvl="0" indent="-228600" algn="l" defTabSz="914400" rtl="0" eaLnBrk="1" fontAlgn="auto" latinLnBrk="0" hangingPunct="1">
              <a:lnSpc>
                <a:spcPct val="170000"/>
              </a:lnSpc>
              <a:spcBef>
                <a:spcPts val="1000"/>
              </a:spcBef>
              <a:spcAft>
                <a:spcPts val="0"/>
              </a:spcAft>
              <a:buClr>
                <a:srgbClr val="EE8011"/>
              </a:buClr>
              <a:buSzPct val="160000"/>
              <a:buFont typeface="Wingdings" panose="05000000000000000000" pitchFamily="2" charset="2"/>
              <a:buChar char="§"/>
              <a:tabLst/>
              <a:defRPr/>
            </a:pPr>
            <a:r>
              <a:rPr kumimoji="0" lang="en-US" sz="9600" b="0" i="0" u="none" strike="noStrike" kern="1200" cap="all" spc="0" normalizeH="0" baseline="0" noProof="0">
                <a:ln>
                  <a:noFill/>
                </a:ln>
                <a:solidFill>
                  <a:sysClr val="windowText" lastClr="000000"/>
                </a:solidFill>
                <a:effectLst/>
                <a:uLnTx/>
                <a:uFillTx/>
                <a:latin typeface="Impact" panose="020B0806030902050204"/>
                <a:ea typeface="+mn-ea"/>
                <a:cs typeface="+mn-cs"/>
              </a:rPr>
              <a:t>Latonya Stanford</a:t>
            </a:r>
          </a:p>
          <a:p>
            <a:pPr marL="228600" marR="0" lvl="0" indent="-228600" algn="l" defTabSz="914400" rtl="0" eaLnBrk="1" fontAlgn="auto" latinLnBrk="0" hangingPunct="1">
              <a:lnSpc>
                <a:spcPct val="170000"/>
              </a:lnSpc>
              <a:spcBef>
                <a:spcPts val="1000"/>
              </a:spcBef>
              <a:spcAft>
                <a:spcPts val="0"/>
              </a:spcAft>
              <a:buClr>
                <a:srgbClr val="EE8011"/>
              </a:buClr>
              <a:buSzPct val="160000"/>
              <a:buFont typeface="Wingdings" panose="05000000000000000000" pitchFamily="2" charset="2"/>
              <a:buChar char="§"/>
              <a:tabLst/>
              <a:defRPr/>
            </a:pPr>
            <a:r>
              <a:rPr kumimoji="0" lang="en-US" sz="9600" b="0" i="0" u="none" strike="noStrike" kern="1200" cap="all" spc="0" normalizeH="0" baseline="0" noProof="0">
                <a:ln>
                  <a:noFill/>
                </a:ln>
                <a:solidFill>
                  <a:sysClr val="windowText" lastClr="000000"/>
                </a:solidFill>
                <a:effectLst/>
                <a:uLnTx/>
                <a:uFillTx/>
                <a:latin typeface="Impact" panose="020B0806030902050204"/>
                <a:ea typeface="+mn-ea"/>
                <a:cs typeface="+mn-cs"/>
              </a:rPr>
              <a:t>Angela </a:t>
            </a:r>
            <a:r>
              <a:rPr kumimoji="0" lang="en-US" sz="9600" b="0" i="0" u="none" strike="noStrike" kern="1200" cap="all" spc="0" normalizeH="0" baseline="0" noProof="0" err="1">
                <a:ln>
                  <a:noFill/>
                </a:ln>
                <a:solidFill>
                  <a:sysClr val="windowText" lastClr="000000"/>
                </a:solidFill>
                <a:effectLst/>
                <a:uLnTx/>
                <a:uFillTx/>
                <a:latin typeface="Impact" panose="020B0806030902050204"/>
                <a:ea typeface="+mn-ea"/>
                <a:cs typeface="+mn-cs"/>
              </a:rPr>
              <a:t>wilkinson</a:t>
            </a:r>
            <a:endParaRPr kumimoji="0" lang="en-US" sz="96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20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p:txBody>
      </p:sp>
      <p:sp>
        <p:nvSpPr>
          <p:cNvPr id="9" name="Content Placeholder 2">
            <a:extLst>
              <a:ext uri="{FF2B5EF4-FFF2-40B4-BE49-F238E27FC236}">
                <a16:creationId xmlns:a16="http://schemas.microsoft.com/office/drawing/2014/main" id="{AB9BDD22-4D95-D9D6-3DC4-5DBC703A68FA}"/>
              </a:ext>
            </a:extLst>
          </p:cNvPr>
          <p:cNvSpPr txBox="1">
            <a:spLocks/>
          </p:cNvSpPr>
          <p:nvPr/>
        </p:nvSpPr>
        <p:spPr>
          <a:xfrm>
            <a:off x="4305090" y="1672213"/>
            <a:ext cx="3705665" cy="407345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EE8011"/>
              </a:buClr>
              <a:buFont typeface="Wingdings 3" charset="2"/>
              <a:buNone/>
            </a:pPr>
            <a:r>
              <a:rPr lang="en-US" sz="2800" u="sng">
                <a:solidFill>
                  <a:prstClr val="black">
                    <a:lumMod val="75000"/>
                    <a:lumOff val="25000"/>
                  </a:prstClr>
                </a:solidFill>
                <a:latin typeface="Impact" panose="020B0806030902050204"/>
              </a:rPr>
              <a:t>PARAPROFESSIONAL:</a:t>
            </a:r>
          </a:p>
          <a:p>
            <a:pPr>
              <a:buClr>
                <a:srgbClr val="EE8011"/>
              </a:buClr>
              <a:buFont typeface="Wingdings" panose="05000000000000000000" pitchFamily="2" charset="2"/>
              <a:buChar char="§"/>
            </a:pPr>
            <a:r>
              <a:rPr lang="en-US" sz="2400">
                <a:solidFill>
                  <a:prstClr val="black">
                    <a:lumMod val="75000"/>
                    <a:lumOff val="25000"/>
                  </a:prstClr>
                </a:solidFill>
                <a:latin typeface="Impact" panose="020B0806030902050204"/>
              </a:rPr>
              <a:t>JACQUELINE RODRIGUEZ</a:t>
            </a:r>
          </a:p>
        </p:txBody>
      </p:sp>
    </p:spTree>
    <p:extLst>
      <p:ext uri="{BB962C8B-B14F-4D97-AF65-F5344CB8AC3E}">
        <p14:creationId xmlns:p14="http://schemas.microsoft.com/office/powerpoint/2010/main" val="1906758688"/>
      </p:ext>
    </p:extLst>
  </p:cSld>
  <p:clrMapOvr>
    <a:masterClrMapping/>
  </p:clrMapOvr>
  <mc:AlternateContent xmlns:mc="http://schemas.openxmlformats.org/markup-compatibility/2006" xmlns:p14="http://schemas.microsoft.com/office/powerpoint/2010/main">
    <mc:Choice Requires="p14">
      <p:transition spd="slow" p14:dur="2000" advTm="36621"/>
    </mc:Choice>
    <mc:Fallback xmlns="">
      <p:transition spd="slow" advTm="3662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D47ED8-66F3-322F-4B9B-81AD8410F480}"/>
              </a:ext>
            </a:extLst>
          </p:cNvPr>
          <p:cNvSpPr>
            <a:spLocks noGrp="1"/>
          </p:cNvSpPr>
          <p:nvPr>
            <p:ph type="title"/>
          </p:nvPr>
        </p:nvSpPr>
        <p:spPr>
          <a:xfrm>
            <a:off x="2332038" y="1460500"/>
            <a:ext cx="7772400" cy="685800"/>
          </a:xfrm>
        </p:spPr>
        <p:txBody>
          <a:bodyPr/>
          <a:lstStyle/>
          <a:p>
            <a:r>
              <a:rPr lang="en-US"/>
              <a:t>Ms. J. Rodriguez</a:t>
            </a:r>
          </a:p>
        </p:txBody>
      </p:sp>
      <p:pic>
        <p:nvPicPr>
          <p:cNvPr id="5" name="Picture 5" descr="A person posing for the camera&#10;&#10;Description automatically generated">
            <a:extLst>
              <a:ext uri="{FF2B5EF4-FFF2-40B4-BE49-F238E27FC236}">
                <a16:creationId xmlns:a16="http://schemas.microsoft.com/office/drawing/2014/main" id="{11DA9B0C-5F14-3AB3-4744-08640683C553}"/>
              </a:ext>
            </a:extLst>
          </p:cNvPr>
          <p:cNvPicPr>
            <a:picLocks noChangeAspect="1"/>
          </p:cNvPicPr>
          <p:nvPr/>
        </p:nvPicPr>
        <p:blipFill rotWithShape="1">
          <a:blip r:embed="rId2"/>
          <a:srcRect l="1396" b="19879"/>
          <a:stretch/>
        </p:blipFill>
        <p:spPr>
          <a:xfrm>
            <a:off x="6369728" y="2529510"/>
            <a:ext cx="3229972" cy="4038901"/>
          </a:xfrm>
          <a:prstGeom prst="rect">
            <a:avLst/>
          </a:prstGeom>
        </p:spPr>
      </p:pic>
      <p:sp>
        <p:nvSpPr>
          <p:cNvPr id="7" name="Text Placeholder 3">
            <a:extLst>
              <a:ext uri="{FF2B5EF4-FFF2-40B4-BE49-F238E27FC236}">
                <a16:creationId xmlns:a16="http://schemas.microsoft.com/office/drawing/2014/main" id="{AA77AD4D-B632-D692-C985-BBB6C626FED7}"/>
              </a:ext>
            </a:extLst>
          </p:cNvPr>
          <p:cNvSpPr txBox="1">
            <a:spLocks/>
          </p:cNvSpPr>
          <p:nvPr/>
        </p:nvSpPr>
        <p:spPr>
          <a:xfrm>
            <a:off x="1206032" y="3216193"/>
            <a:ext cx="6186660" cy="2665533"/>
          </a:xfrm>
          <a:prstGeom prst="rect">
            <a:avLst/>
          </a:prstGeom>
        </p:spPr>
        <p:txBody>
          <a:bodyPr vert="horz" lIns="91440" tIns="45720" rIns="91440" bIns="45720" rtlCol="0" anchor="t">
            <a:normAutofit/>
          </a:bodyPr>
          <a:lstStyle>
            <a:lvl1pPr marL="0" indent="0" algn="ctr" defTabSz="914400" rtl="0" eaLnBrk="1" latinLnBrk="0" hangingPunct="1">
              <a:lnSpc>
                <a:spcPct val="120000"/>
              </a:lnSpc>
              <a:spcBef>
                <a:spcPts val="10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r>
              <a:rPr kumimoji="0" lang="en-US" sz="2400" b="0" i="0" u="none" strike="noStrike" kern="1200" cap="all" spc="0" normalizeH="0" baseline="0" noProof="0">
                <a:ln>
                  <a:noFill/>
                </a:ln>
                <a:solidFill>
                  <a:sysClr val="windowText" lastClr="000000"/>
                </a:solidFill>
                <a:effectLst/>
                <a:uLnTx/>
                <a:uFillTx/>
                <a:latin typeface="Impact" panose="020B0806030902050204"/>
                <a:ea typeface="+mn-ea"/>
                <a:cs typeface="+mn-cs"/>
              </a:rPr>
              <a:t>Contact info:</a:t>
            </a:r>
            <a:endParaRPr kumimoji="0" lang="en-US" sz="18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r>
              <a:rPr kumimoji="0" lang="en-US" sz="2000" b="0" i="0" u="none" strike="noStrike" kern="1200" cap="all"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jrodriguez@rockdale.k12.ga.us</a:t>
            </a:r>
            <a:endParaRPr kumimoji="0" lang="en-US" sz="2000" b="0" i="0" u="none" strike="noStrike" kern="1200" cap="all"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8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p:txBody>
      </p:sp>
    </p:spTree>
    <p:extLst>
      <p:ext uri="{BB962C8B-B14F-4D97-AF65-F5344CB8AC3E}">
        <p14:creationId xmlns:p14="http://schemas.microsoft.com/office/powerpoint/2010/main" val="3194732401"/>
      </p:ext>
    </p:extLst>
  </p:cSld>
  <p:clrMapOvr>
    <a:masterClrMapping/>
  </p:clrMapOvr>
  <mc:AlternateContent xmlns:mc="http://schemas.openxmlformats.org/markup-compatibility/2006" xmlns:p14="http://schemas.microsoft.com/office/powerpoint/2010/main">
    <mc:Choice Requires="p14">
      <p:transition spd="slow" p14:dur="2000" advTm="9017"/>
    </mc:Choice>
    <mc:Fallback xmlns="">
      <p:transition spd="slow" advTm="901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79172-2480-BA39-1BC2-A19B78BF789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D20566B-C590-C956-959D-E6A4211B8748}"/>
              </a:ext>
            </a:extLst>
          </p:cNvPr>
          <p:cNvSpPr>
            <a:spLocks noGrp="1"/>
          </p:cNvSpPr>
          <p:nvPr>
            <p:ph type="title"/>
          </p:nvPr>
        </p:nvSpPr>
        <p:spPr>
          <a:xfrm>
            <a:off x="2332038" y="1460500"/>
            <a:ext cx="7772400" cy="685800"/>
          </a:xfrm>
        </p:spPr>
        <p:txBody>
          <a:bodyPr/>
          <a:lstStyle/>
          <a:p>
            <a:r>
              <a:rPr lang="en-US"/>
              <a:t>Mrs. N. Anderson</a:t>
            </a:r>
          </a:p>
        </p:txBody>
      </p:sp>
      <p:sp>
        <p:nvSpPr>
          <p:cNvPr id="7" name="Text Placeholder 3">
            <a:extLst>
              <a:ext uri="{FF2B5EF4-FFF2-40B4-BE49-F238E27FC236}">
                <a16:creationId xmlns:a16="http://schemas.microsoft.com/office/drawing/2014/main" id="{4B53FB8B-DF34-9797-40A6-772982213735}"/>
              </a:ext>
            </a:extLst>
          </p:cNvPr>
          <p:cNvSpPr txBox="1">
            <a:spLocks/>
          </p:cNvSpPr>
          <p:nvPr/>
        </p:nvSpPr>
        <p:spPr>
          <a:xfrm>
            <a:off x="1206032" y="3216193"/>
            <a:ext cx="5504734" cy="2665533"/>
          </a:xfrm>
          <a:prstGeom prst="rect">
            <a:avLst/>
          </a:prstGeom>
        </p:spPr>
        <p:txBody>
          <a:bodyPr vert="horz" lIns="91440" tIns="45720" rIns="91440" bIns="45720" rtlCol="0" anchor="t">
            <a:normAutofit/>
          </a:bodyPr>
          <a:lstStyle>
            <a:lvl1pPr marL="0" indent="0" algn="ctr" defTabSz="914400" rtl="0" eaLnBrk="1" latinLnBrk="0" hangingPunct="1">
              <a:lnSpc>
                <a:spcPct val="120000"/>
              </a:lnSpc>
              <a:spcBef>
                <a:spcPts val="10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r>
              <a:rPr kumimoji="0" lang="en-US" sz="4400" b="0" i="0" u="none" strike="noStrike" kern="1200" cap="all" spc="0" normalizeH="0" baseline="0" noProof="0">
                <a:ln>
                  <a:noFill/>
                </a:ln>
                <a:solidFill>
                  <a:sysClr val="windowText" lastClr="000000"/>
                </a:solidFill>
                <a:effectLst/>
                <a:uLnTx/>
                <a:uFillTx/>
                <a:latin typeface="Impact" panose="020B0806030902050204"/>
                <a:ea typeface="+mn-ea"/>
                <a:cs typeface="+mn-cs"/>
              </a:rPr>
              <a:t>Contact info:</a:t>
            </a:r>
            <a:endParaRPr kumimoji="0" lang="en-US" sz="36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algn="l">
              <a:buClr>
                <a:srgbClr val="EE8011"/>
              </a:buClr>
              <a:defRPr/>
            </a:pPr>
            <a:r>
              <a:rPr lang="en-US" sz="2400">
                <a:hlinkClick r:id="rId2">
                  <a:extLst>
                    <a:ext uri="{A12FA001-AC4F-418D-AE19-62706E023703}">
                      <ahyp:hlinkClr xmlns:ahyp="http://schemas.microsoft.com/office/drawing/2018/hyperlinkcolor" val="tx"/>
                    </a:ext>
                  </a:extLst>
                </a:hlinkClick>
              </a:rPr>
              <a:t>nanderson@rockdale.k12.ga.us</a:t>
            </a:r>
            <a:endParaRPr lang="en-US" sz="2400"/>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200" b="0" i="0" u="none" strike="noStrike" kern="1200" cap="all"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8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p:txBody>
      </p:sp>
      <p:pic>
        <p:nvPicPr>
          <p:cNvPr id="3" name="Picture 11">
            <a:extLst>
              <a:ext uri="{FF2B5EF4-FFF2-40B4-BE49-F238E27FC236}">
                <a16:creationId xmlns:a16="http://schemas.microsoft.com/office/drawing/2014/main" id="{7E636BD6-0E25-6DD1-9A2D-F92084215CDB}"/>
              </a:ext>
            </a:extLst>
          </p:cNvPr>
          <p:cNvPicPr>
            <a:picLocks noChangeAspect="1"/>
          </p:cNvPicPr>
          <p:nvPr/>
        </p:nvPicPr>
        <p:blipFill>
          <a:blip r:embed="rId3"/>
          <a:stretch>
            <a:fillRect/>
          </a:stretch>
        </p:blipFill>
        <p:spPr>
          <a:xfrm>
            <a:off x="7040081" y="2664512"/>
            <a:ext cx="1988180" cy="3217214"/>
          </a:xfrm>
          <a:prstGeom prst="rect">
            <a:avLst/>
          </a:prstGeom>
        </p:spPr>
      </p:pic>
    </p:spTree>
    <p:extLst>
      <p:ext uri="{BB962C8B-B14F-4D97-AF65-F5344CB8AC3E}">
        <p14:creationId xmlns:p14="http://schemas.microsoft.com/office/powerpoint/2010/main" val="560326643"/>
      </p:ext>
    </p:extLst>
  </p:cSld>
  <p:clrMapOvr>
    <a:masterClrMapping/>
  </p:clrMapOvr>
  <mc:AlternateContent xmlns:mc="http://schemas.openxmlformats.org/markup-compatibility/2006" xmlns:p14="http://schemas.microsoft.com/office/powerpoint/2010/main">
    <mc:Choice Requires="p14">
      <p:transition spd="slow" p14:dur="2000" advTm="10214"/>
    </mc:Choice>
    <mc:Fallback xmlns="">
      <p:transition spd="slow" advTm="1021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427DF-240B-06A0-4F03-C800622D4B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ADA43DB-A3D4-05D4-451D-AC5AFA8B5DB8}"/>
              </a:ext>
            </a:extLst>
          </p:cNvPr>
          <p:cNvSpPr>
            <a:spLocks noGrp="1"/>
          </p:cNvSpPr>
          <p:nvPr>
            <p:ph type="title"/>
          </p:nvPr>
        </p:nvSpPr>
        <p:spPr>
          <a:xfrm>
            <a:off x="2332038" y="1460500"/>
            <a:ext cx="7772400" cy="685800"/>
          </a:xfrm>
        </p:spPr>
        <p:txBody>
          <a:bodyPr/>
          <a:lstStyle/>
          <a:p>
            <a:r>
              <a:rPr lang="en-US"/>
              <a:t>Mr. H. Jean-Jacques</a:t>
            </a:r>
          </a:p>
        </p:txBody>
      </p:sp>
      <p:sp>
        <p:nvSpPr>
          <p:cNvPr id="7" name="Text Placeholder 3">
            <a:extLst>
              <a:ext uri="{FF2B5EF4-FFF2-40B4-BE49-F238E27FC236}">
                <a16:creationId xmlns:a16="http://schemas.microsoft.com/office/drawing/2014/main" id="{3DE8D8FD-B0F4-EC83-30B1-8D8FF31E0A76}"/>
              </a:ext>
            </a:extLst>
          </p:cNvPr>
          <p:cNvSpPr txBox="1">
            <a:spLocks/>
          </p:cNvSpPr>
          <p:nvPr/>
        </p:nvSpPr>
        <p:spPr>
          <a:xfrm>
            <a:off x="1206032" y="3216193"/>
            <a:ext cx="5504734" cy="2665533"/>
          </a:xfrm>
          <a:prstGeom prst="rect">
            <a:avLst/>
          </a:prstGeom>
        </p:spPr>
        <p:txBody>
          <a:bodyPr vert="horz" lIns="91440" tIns="45720" rIns="91440" bIns="45720" rtlCol="0" anchor="t">
            <a:normAutofit/>
          </a:bodyPr>
          <a:lstStyle>
            <a:lvl1pPr marL="0" indent="0" algn="ctr" defTabSz="914400" rtl="0" eaLnBrk="1" latinLnBrk="0" hangingPunct="1">
              <a:lnSpc>
                <a:spcPct val="120000"/>
              </a:lnSpc>
              <a:spcBef>
                <a:spcPts val="10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r>
              <a:rPr kumimoji="0" lang="en-US" sz="4400" b="0" i="0" u="none" strike="noStrike" kern="1200" cap="all" spc="0" normalizeH="0" baseline="0" noProof="0">
                <a:ln>
                  <a:noFill/>
                </a:ln>
                <a:solidFill>
                  <a:sysClr val="windowText" lastClr="000000"/>
                </a:solidFill>
                <a:effectLst/>
                <a:uLnTx/>
                <a:uFillTx/>
                <a:latin typeface="Impact" panose="020B0806030902050204"/>
                <a:ea typeface="+mn-ea"/>
                <a:cs typeface="+mn-cs"/>
              </a:rPr>
              <a:t>Contact info:</a:t>
            </a:r>
            <a:endParaRPr kumimoji="0" lang="en-US" sz="36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algn="l">
              <a:buClr>
                <a:srgbClr val="EE8011"/>
              </a:buClr>
              <a:defRPr/>
            </a:pPr>
            <a:r>
              <a:rPr lang="en-US" sz="2400">
                <a:hlinkClick r:id="rId2">
                  <a:extLst>
                    <a:ext uri="{A12FA001-AC4F-418D-AE19-62706E023703}">
                      <ahyp:hlinkClr xmlns:ahyp="http://schemas.microsoft.com/office/drawing/2018/hyperlinkcolor" val="tx"/>
                    </a:ext>
                  </a:extLst>
                </a:hlinkClick>
              </a:rPr>
              <a:t>hjeanjacques@rockdale.k12.ga.us</a:t>
            </a:r>
            <a:endParaRPr lang="en-US" sz="2400"/>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200" b="0" i="0" u="none" strike="noStrike" kern="1200" cap="all"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8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p:txBody>
      </p:sp>
      <p:pic>
        <p:nvPicPr>
          <p:cNvPr id="2" name="Content Placeholder 5" descr="A person wearing glasses and a black shirt&#10;&#10;AI-generated content may be incorrect.">
            <a:extLst>
              <a:ext uri="{FF2B5EF4-FFF2-40B4-BE49-F238E27FC236}">
                <a16:creationId xmlns:a16="http://schemas.microsoft.com/office/drawing/2014/main" id="{5E64B91D-ED41-1A0F-46C3-2137831377A3}"/>
              </a:ext>
            </a:extLst>
          </p:cNvPr>
          <p:cNvPicPr>
            <a:picLocks noChangeAspect="1"/>
          </p:cNvPicPr>
          <p:nvPr/>
        </p:nvPicPr>
        <p:blipFill>
          <a:blip r:embed="rId3" cstate="print">
            <a:extLst>
              <a:ext uri="{28A0092B-C50C-407E-A947-70E740481C1C}">
                <a14:useLocalDpi xmlns:a14="http://schemas.microsoft.com/office/drawing/2010/main" val="0"/>
              </a:ext>
            </a:extLst>
          </a:blip>
          <a:srcRect l="12426" r="8989"/>
          <a:stretch>
            <a:fillRect/>
          </a:stretch>
        </p:blipFill>
        <p:spPr>
          <a:xfrm>
            <a:off x="7541921" y="2673679"/>
            <a:ext cx="2407991" cy="3830249"/>
          </a:xfrm>
          <a:prstGeom prst="rect">
            <a:avLst/>
          </a:prstGeom>
          <a:ln w="57150" cmpd="thinThick">
            <a:solidFill>
              <a:schemeClr val="bg1">
                <a:lumMod val="50000"/>
              </a:schemeClr>
            </a:solidFill>
            <a:miter lim="800000"/>
          </a:ln>
        </p:spPr>
      </p:pic>
    </p:spTree>
    <p:extLst>
      <p:ext uri="{BB962C8B-B14F-4D97-AF65-F5344CB8AC3E}">
        <p14:creationId xmlns:p14="http://schemas.microsoft.com/office/powerpoint/2010/main" val="3552364832"/>
      </p:ext>
    </p:extLst>
  </p:cSld>
  <p:clrMapOvr>
    <a:masterClrMapping/>
  </p:clrMapOvr>
  <mc:AlternateContent xmlns:mc="http://schemas.openxmlformats.org/markup-compatibility/2006" xmlns:p14="http://schemas.microsoft.com/office/powerpoint/2010/main">
    <mc:Choice Requires="p14">
      <p:transition spd="slow" p14:dur="2000" advTm="11516"/>
    </mc:Choice>
    <mc:Fallback xmlns="">
      <p:transition spd="slow" advTm="1151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933DA-3EFE-7F20-5332-842CF8216DC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BE53484-A83E-2470-B64F-34A64FA3239A}"/>
              </a:ext>
            </a:extLst>
          </p:cNvPr>
          <p:cNvSpPr>
            <a:spLocks noGrp="1"/>
          </p:cNvSpPr>
          <p:nvPr>
            <p:ph type="title"/>
          </p:nvPr>
        </p:nvSpPr>
        <p:spPr>
          <a:xfrm>
            <a:off x="2332038" y="1460500"/>
            <a:ext cx="7772400" cy="685800"/>
          </a:xfrm>
        </p:spPr>
        <p:txBody>
          <a:bodyPr/>
          <a:lstStyle/>
          <a:p>
            <a:r>
              <a:rPr lang="en-US" dirty="0"/>
              <a:t>Mrs. D. Lester-Garner</a:t>
            </a:r>
          </a:p>
        </p:txBody>
      </p:sp>
      <p:sp>
        <p:nvSpPr>
          <p:cNvPr id="7" name="Text Placeholder 3">
            <a:extLst>
              <a:ext uri="{FF2B5EF4-FFF2-40B4-BE49-F238E27FC236}">
                <a16:creationId xmlns:a16="http://schemas.microsoft.com/office/drawing/2014/main" id="{69CA8542-F85B-F8CE-211F-92BB050318D7}"/>
              </a:ext>
            </a:extLst>
          </p:cNvPr>
          <p:cNvSpPr txBox="1">
            <a:spLocks/>
          </p:cNvSpPr>
          <p:nvPr/>
        </p:nvSpPr>
        <p:spPr>
          <a:xfrm>
            <a:off x="1206032" y="3216193"/>
            <a:ext cx="6202158" cy="2665533"/>
          </a:xfrm>
          <a:prstGeom prst="rect">
            <a:avLst/>
          </a:prstGeom>
        </p:spPr>
        <p:txBody>
          <a:bodyPr vert="horz" lIns="91440" tIns="45720" rIns="91440" bIns="45720" rtlCol="0" anchor="t">
            <a:normAutofit/>
          </a:bodyPr>
          <a:lstStyle>
            <a:lvl1pPr marL="0" indent="0" algn="ctr" defTabSz="914400" rtl="0" eaLnBrk="1" latinLnBrk="0" hangingPunct="1">
              <a:lnSpc>
                <a:spcPct val="120000"/>
              </a:lnSpc>
              <a:spcBef>
                <a:spcPts val="10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r>
              <a:rPr kumimoji="0" lang="en-US" sz="4400" b="0" i="0" u="none" strike="noStrike" kern="1200" cap="all" spc="0" normalizeH="0" baseline="0" noProof="0" dirty="0">
                <a:ln>
                  <a:noFill/>
                </a:ln>
                <a:solidFill>
                  <a:sysClr val="windowText" lastClr="000000"/>
                </a:solidFill>
                <a:effectLst/>
                <a:uLnTx/>
                <a:uFillTx/>
                <a:latin typeface="Impact" panose="020B0806030902050204"/>
                <a:ea typeface="+mn-ea"/>
                <a:cs typeface="+mn-cs"/>
              </a:rPr>
              <a:t>Contact info:</a:t>
            </a:r>
            <a:endParaRPr kumimoji="0" lang="en-US" sz="3600" b="0" i="0" u="none" strike="noStrike" kern="1200" cap="all" spc="0" normalizeH="0" baseline="0" noProof="0" dirty="0">
              <a:ln>
                <a:noFill/>
              </a:ln>
              <a:solidFill>
                <a:sysClr val="windowText" lastClr="000000"/>
              </a:solidFill>
              <a:effectLst/>
              <a:uLnTx/>
              <a:uFillTx/>
              <a:latin typeface="Impact" panose="020B0806030902050204"/>
              <a:ea typeface="+mn-ea"/>
              <a:cs typeface="+mn-cs"/>
            </a:endParaRPr>
          </a:p>
          <a:p>
            <a:pPr algn="l">
              <a:buClr>
                <a:srgbClr val="EE8011"/>
              </a:buClr>
              <a:defRPr/>
            </a:pPr>
            <a:r>
              <a:rPr lang="en-US" sz="2400" spc="300" dirty="0"/>
              <a:t>dlester26</a:t>
            </a:r>
            <a:r>
              <a:rPr lang="en-US" sz="2400" spc="300" dirty="0">
                <a:hlinkClick r:id="rId2">
                  <a:extLst>
                    <a:ext uri="{A12FA001-AC4F-418D-AE19-62706E023703}">
                      <ahyp:hlinkClr xmlns:ahyp="http://schemas.microsoft.com/office/drawing/2018/hyperlinkcolor" val="tx"/>
                    </a:ext>
                  </a:extLst>
                </a:hlinkClick>
              </a:rPr>
              <a:t>@rockdale.k12.ga.us</a:t>
            </a:r>
            <a:endParaRPr lang="en-US" sz="2400" spc="300" dirty="0"/>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200" b="0" i="0" u="none" strike="noStrike" kern="1200" cap="all"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800" b="0" i="0" u="none" strike="noStrike" kern="1200" cap="all" spc="0" normalizeH="0" baseline="0" noProof="0" dirty="0">
              <a:ln>
                <a:noFill/>
              </a:ln>
              <a:solidFill>
                <a:sysClr val="windowText" lastClr="000000"/>
              </a:solidFill>
              <a:effectLst/>
              <a:uLnTx/>
              <a:uFillTx/>
              <a:latin typeface="Impact" panose="020B0806030902050204"/>
              <a:ea typeface="+mn-ea"/>
              <a:cs typeface="+mn-cs"/>
            </a:endParaRPr>
          </a:p>
        </p:txBody>
      </p:sp>
      <p:pic>
        <p:nvPicPr>
          <p:cNvPr id="2" name="Picture 1" descr="A person taking a selfie&#10;&#10;AI-generated content may be incorrect.">
            <a:extLst>
              <a:ext uri="{FF2B5EF4-FFF2-40B4-BE49-F238E27FC236}">
                <a16:creationId xmlns:a16="http://schemas.microsoft.com/office/drawing/2014/main" id="{F10565F5-D959-3780-C894-39363ACE5B70}"/>
              </a:ext>
            </a:extLst>
          </p:cNvPr>
          <p:cNvPicPr>
            <a:picLocks noChangeAspect="1"/>
          </p:cNvPicPr>
          <p:nvPr/>
        </p:nvPicPr>
        <p:blipFill>
          <a:blip r:embed="rId3"/>
          <a:stretch>
            <a:fillRect/>
          </a:stretch>
        </p:blipFill>
        <p:spPr>
          <a:xfrm>
            <a:off x="8375770" y="2813538"/>
            <a:ext cx="2216396" cy="3071447"/>
          </a:xfrm>
          <a:prstGeom prst="rect">
            <a:avLst/>
          </a:prstGeom>
        </p:spPr>
      </p:pic>
    </p:spTree>
    <p:extLst>
      <p:ext uri="{BB962C8B-B14F-4D97-AF65-F5344CB8AC3E}">
        <p14:creationId xmlns:p14="http://schemas.microsoft.com/office/powerpoint/2010/main" val="2225962899"/>
      </p:ext>
    </p:extLst>
  </p:cSld>
  <p:clrMapOvr>
    <a:masterClrMapping/>
  </p:clrMapOvr>
  <mc:AlternateContent xmlns:mc="http://schemas.openxmlformats.org/markup-compatibility/2006" xmlns:p14="http://schemas.microsoft.com/office/powerpoint/2010/main">
    <mc:Choice Requires="p14">
      <p:transition spd="slow" p14:dur="2000" advTm="11615"/>
    </mc:Choice>
    <mc:Fallback xmlns="">
      <p:transition spd="slow" advTm="1161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C4A1B-2598-9C40-204E-F2C6AE2C9D7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5B060CA-0D25-D139-5F0D-F973DE95CAD1}"/>
              </a:ext>
            </a:extLst>
          </p:cNvPr>
          <p:cNvSpPr>
            <a:spLocks noGrp="1"/>
          </p:cNvSpPr>
          <p:nvPr>
            <p:ph type="title"/>
          </p:nvPr>
        </p:nvSpPr>
        <p:spPr>
          <a:xfrm>
            <a:off x="2332038" y="1460500"/>
            <a:ext cx="7772400" cy="685800"/>
          </a:xfrm>
        </p:spPr>
        <p:txBody>
          <a:bodyPr/>
          <a:lstStyle/>
          <a:p>
            <a:pPr algn="ctr"/>
            <a:r>
              <a:rPr lang="en-US"/>
              <a:t>Mrs. L. Stanford</a:t>
            </a:r>
          </a:p>
        </p:txBody>
      </p:sp>
      <p:sp>
        <p:nvSpPr>
          <p:cNvPr id="7" name="Text Placeholder 3">
            <a:extLst>
              <a:ext uri="{FF2B5EF4-FFF2-40B4-BE49-F238E27FC236}">
                <a16:creationId xmlns:a16="http://schemas.microsoft.com/office/drawing/2014/main" id="{95716554-E8BB-5BF9-A25B-DAB1108E7E7D}"/>
              </a:ext>
            </a:extLst>
          </p:cNvPr>
          <p:cNvSpPr txBox="1">
            <a:spLocks/>
          </p:cNvSpPr>
          <p:nvPr/>
        </p:nvSpPr>
        <p:spPr>
          <a:xfrm>
            <a:off x="1206032" y="3216193"/>
            <a:ext cx="6202158" cy="2665533"/>
          </a:xfrm>
          <a:prstGeom prst="rect">
            <a:avLst/>
          </a:prstGeom>
        </p:spPr>
        <p:txBody>
          <a:bodyPr vert="horz" lIns="91440" tIns="45720" rIns="91440" bIns="45720" rtlCol="0" anchor="t">
            <a:normAutofit/>
          </a:bodyPr>
          <a:lstStyle>
            <a:lvl1pPr marL="0" indent="0" algn="ctr" defTabSz="914400" rtl="0" eaLnBrk="1" latinLnBrk="0" hangingPunct="1">
              <a:lnSpc>
                <a:spcPct val="120000"/>
              </a:lnSpc>
              <a:spcBef>
                <a:spcPts val="10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r>
              <a:rPr kumimoji="0" lang="en-US" sz="4400" b="0" i="0" u="none" strike="noStrike" kern="1200" cap="all" spc="0" normalizeH="0" baseline="0" noProof="0">
                <a:ln>
                  <a:noFill/>
                </a:ln>
                <a:solidFill>
                  <a:sysClr val="windowText" lastClr="000000"/>
                </a:solidFill>
                <a:effectLst/>
                <a:uLnTx/>
                <a:uFillTx/>
                <a:latin typeface="Impact" panose="020B0806030902050204"/>
                <a:ea typeface="+mn-ea"/>
                <a:cs typeface="+mn-cs"/>
              </a:rPr>
              <a:t>Contact info:</a:t>
            </a:r>
            <a:endParaRPr kumimoji="0" lang="en-US" sz="36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algn="l">
              <a:buClr>
                <a:srgbClr val="EE8011"/>
              </a:buClr>
              <a:defRPr/>
            </a:pPr>
            <a:r>
              <a:rPr lang="en-US" sz="2400" spc="300">
                <a:hlinkClick r:id="rId2">
                  <a:extLst>
                    <a:ext uri="{A12FA001-AC4F-418D-AE19-62706E023703}">
                      <ahyp:hlinkClr xmlns:ahyp="http://schemas.microsoft.com/office/drawing/2018/hyperlinkcolor" val="tx"/>
                    </a:ext>
                  </a:extLst>
                </a:hlinkClick>
              </a:rPr>
              <a:t>lstanford@rockdale.k12.ga.us</a:t>
            </a:r>
            <a:endParaRPr lang="en-US" sz="2400" spc="300"/>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200" b="0" i="0" u="none" strike="noStrike" kern="1200" cap="all"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8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p:txBody>
      </p:sp>
      <p:pic>
        <p:nvPicPr>
          <p:cNvPr id="2" name="Picture 2" descr="Image preview">
            <a:extLst>
              <a:ext uri="{FF2B5EF4-FFF2-40B4-BE49-F238E27FC236}">
                <a16:creationId xmlns:a16="http://schemas.microsoft.com/office/drawing/2014/main" id="{03B1D82D-4E22-ADCB-69C6-27CED604252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447" r="12113"/>
          <a:stretch>
            <a:fillRect/>
          </a:stretch>
        </p:blipFill>
        <p:spPr bwMode="auto">
          <a:xfrm>
            <a:off x="8260591" y="2509796"/>
            <a:ext cx="2215761" cy="4078326"/>
          </a:xfrm>
          <a:prstGeom prst="rect">
            <a:avLst/>
          </a:prstGeom>
          <a:noFill/>
          <a:ln w="57150" cmpd="thinThick">
            <a:solidFill>
              <a:schemeClr val="bg1">
                <a:lumMod val="50000"/>
              </a:schemeClr>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181234"/>
      </p:ext>
    </p:extLst>
  </p:cSld>
  <p:clrMapOvr>
    <a:masterClrMapping/>
  </p:clrMapOvr>
  <mc:AlternateContent xmlns:mc="http://schemas.openxmlformats.org/markup-compatibility/2006" xmlns:p14="http://schemas.microsoft.com/office/powerpoint/2010/main">
    <mc:Choice Requires="p14">
      <p:transition spd="slow" p14:dur="2000" advTm="10806"/>
    </mc:Choice>
    <mc:Fallback xmlns="">
      <p:transition spd="slow" advTm="1080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E3E23-8308-65DF-2FC9-B16C13ECA9E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F71E0BB-6C3E-8D2E-17F3-DCBBE5769F93}"/>
              </a:ext>
            </a:extLst>
          </p:cNvPr>
          <p:cNvSpPr>
            <a:spLocks noGrp="1"/>
          </p:cNvSpPr>
          <p:nvPr>
            <p:ph type="title"/>
          </p:nvPr>
        </p:nvSpPr>
        <p:spPr>
          <a:xfrm>
            <a:off x="2332038" y="1460500"/>
            <a:ext cx="7772400" cy="685800"/>
          </a:xfrm>
        </p:spPr>
        <p:txBody>
          <a:bodyPr/>
          <a:lstStyle/>
          <a:p>
            <a:pPr algn="ctr"/>
            <a:r>
              <a:rPr lang="en-US"/>
              <a:t>Mrs. A. Wilkinson</a:t>
            </a:r>
          </a:p>
        </p:txBody>
      </p:sp>
      <p:sp>
        <p:nvSpPr>
          <p:cNvPr id="7" name="Text Placeholder 3">
            <a:extLst>
              <a:ext uri="{FF2B5EF4-FFF2-40B4-BE49-F238E27FC236}">
                <a16:creationId xmlns:a16="http://schemas.microsoft.com/office/drawing/2014/main" id="{13A8E101-3BBE-ACB9-07D0-A301EAB7C272}"/>
              </a:ext>
            </a:extLst>
          </p:cNvPr>
          <p:cNvSpPr txBox="1">
            <a:spLocks/>
          </p:cNvSpPr>
          <p:nvPr/>
        </p:nvSpPr>
        <p:spPr>
          <a:xfrm>
            <a:off x="1206031" y="3216193"/>
            <a:ext cx="6481127" cy="2665533"/>
          </a:xfrm>
          <a:prstGeom prst="rect">
            <a:avLst/>
          </a:prstGeom>
        </p:spPr>
        <p:txBody>
          <a:bodyPr vert="horz" lIns="91440" tIns="45720" rIns="91440" bIns="45720" rtlCol="0" anchor="t">
            <a:normAutofit/>
          </a:bodyPr>
          <a:lstStyle>
            <a:lvl1pPr marL="0" indent="0" algn="ctr" defTabSz="914400" rtl="0" eaLnBrk="1" latinLnBrk="0" hangingPunct="1">
              <a:lnSpc>
                <a:spcPct val="120000"/>
              </a:lnSpc>
              <a:spcBef>
                <a:spcPts val="10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1pPr>
            <a:lvl2pPr marL="457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400" kern="1200" cap="all" baseline="0">
                <a:solidFill>
                  <a:schemeClr val="tx1"/>
                </a:solidFill>
                <a:effectLst/>
                <a:latin typeface="+mn-lt"/>
                <a:ea typeface="+mn-ea"/>
                <a:cs typeface="+mn-cs"/>
              </a:defRPr>
            </a:lvl2pPr>
            <a:lvl3pPr marL="914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200" kern="1200" cap="all" baseline="0">
                <a:solidFill>
                  <a:schemeClr val="tx1"/>
                </a:solidFill>
                <a:effectLst/>
                <a:latin typeface="+mn-lt"/>
                <a:ea typeface="+mn-ea"/>
                <a:cs typeface="+mn-cs"/>
              </a:defRPr>
            </a:lvl3pPr>
            <a:lvl4pPr marL="1371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4pPr>
            <a:lvl5pPr marL="18288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5pPr>
            <a:lvl6pPr marL="22860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6pPr>
            <a:lvl7pPr marL="27432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7pPr>
            <a:lvl8pPr marL="32004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8pPr>
            <a:lvl9pPr marL="3657600" indent="0" algn="l" defTabSz="914400" rtl="0" eaLnBrk="1" latinLnBrk="0" hangingPunct="1">
              <a:lnSpc>
                <a:spcPct val="120000"/>
              </a:lnSpc>
              <a:spcBef>
                <a:spcPts val="500"/>
              </a:spcBef>
              <a:buClr>
                <a:schemeClr val="accent1"/>
              </a:buClr>
              <a:buSzPct val="160000"/>
              <a:buFont typeface="Arial" panose="020B0604020202020204" pitchFamily="34" charset="0"/>
              <a:buNone/>
              <a:defRPr sz="1000" kern="1200" cap="all" baseline="0">
                <a:solidFill>
                  <a:schemeClr val="tx1"/>
                </a:solidFill>
                <a:effectLst/>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r>
              <a:rPr kumimoji="0" lang="en-US" sz="4400" b="0" i="0" u="none" strike="noStrike" kern="1200" cap="all" spc="0" normalizeH="0" baseline="0" noProof="0">
                <a:ln>
                  <a:noFill/>
                </a:ln>
                <a:solidFill>
                  <a:sysClr val="windowText" lastClr="000000"/>
                </a:solidFill>
                <a:effectLst/>
                <a:uLnTx/>
                <a:uFillTx/>
                <a:latin typeface="Impact" panose="020B0806030902050204"/>
                <a:ea typeface="+mn-ea"/>
                <a:cs typeface="+mn-cs"/>
              </a:rPr>
              <a:t>Contact info:</a:t>
            </a:r>
            <a:endParaRPr kumimoji="0" lang="en-US" sz="36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a:p>
            <a:pPr algn="l">
              <a:buClr>
                <a:srgbClr val="EE8011"/>
              </a:buClr>
              <a:defRPr/>
            </a:pPr>
            <a:r>
              <a:rPr lang="en-US" sz="2400" spc="300">
                <a:hlinkClick r:id="rId2">
                  <a:extLst>
                    <a:ext uri="{A12FA001-AC4F-418D-AE19-62706E023703}">
                      <ahyp:hlinkClr xmlns:ahyp="http://schemas.microsoft.com/office/drawing/2018/hyperlinkcolor" val="tx"/>
                    </a:ext>
                  </a:extLst>
                </a:hlinkClick>
              </a:rPr>
              <a:t>Awilkinson@rockdale.k12.ga.us</a:t>
            </a:r>
            <a:endParaRPr lang="en-US" sz="2400" spc="300"/>
          </a:p>
          <a:p>
            <a:pPr marL="0" marR="0" lvl="0" indent="0" algn="l"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200" b="0" i="0" u="none" strike="noStrike" kern="1200" cap="all"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20000"/>
              </a:lnSpc>
              <a:spcBef>
                <a:spcPts val="1000"/>
              </a:spcBef>
              <a:spcAft>
                <a:spcPts val="0"/>
              </a:spcAft>
              <a:buClr>
                <a:srgbClr val="EE8011"/>
              </a:buClr>
              <a:buSzPct val="160000"/>
              <a:buFont typeface="Arial" panose="020B0604020202020204" pitchFamily="34" charset="0"/>
              <a:buNone/>
              <a:tabLst/>
              <a:defRPr/>
            </a:pPr>
            <a:endParaRPr kumimoji="0" lang="en-US" sz="1800" b="0" i="0" u="none" strike="noStrike" kern="1200" cap="all" spc="0" normalizeH="0" baseline="0" noProof="0">
              <a:ln>
                <a:noFill/>
              </a:ln>
              <a:solidFill>
                <a:sysClr val="windowText" lastClr="000000"/>
              </a:solidFill>
              <a:effectLst/>
              <a:uLnTx/>
              <a:uFillTx/>
              <a:latin typeface="Impact" panose="020B0806030902050204"/>
              <a:ea typeface="+mn-ea"/>
              <a:cs typeface="+mn-cs"/>
            </a:endParaRPr>
          </a:p>
        </p:txBody>
      </p:sp>
      <p:pic>
        <p:nvPicPr>
          <p:cNvPr id="3" name="Picture 2" descr="Image preview">
            <a:extLst>
              <a:ext uri="{FF2B5EF4-FFF2-40B4-BE49-F238E27FC236}">
                <a16:creationId xmlns:a16="http://schemas.microsoft.com/office/drawing/2014/main" id="{96E37756-3A10-C7AA-397A-C72B4B2EC9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849"/>
          <a:stretch>
            <a:fillRect/>
          </a:stretch>
        </p:blipFill>
        <p:spPr bwMode="auto">
          <a:xfrm>
            <a:off x="7804349" y="2580459"/>
            <a:ext cx="2958920" cy="3937000"/>
          </a:xfrm>
          <a:prstGeom prst="rect">
            <a:avLst/>
          </a:prstGeom>
          <a:noFill/>
          <a:ln w="57150" cmpd="thinThick">
            <a:solidFill>
              <a:schemeClr val="bg1">
                <a:lumMod val="50000"/>
              </a:schemeClr>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74180"/>
      </p:ext>
    </p:extLst>
  </p:cSld>
  <p:clrMapOvr>
    <a:masterClrMapping/>
  </p:clrMapOvr>
  <mc:AlternateContent xmlns:mc="http://schemas.openxmlformats.org/markup-compatibility/2006" xmlns:p14="http://schemas.microsoft.com/office/powerpoint/2010/main">
    <mc:Choice Requires="p14">
      <p:transition spd="slow" p14:dur="2000" advTm="9099"/>
    </mc:Choice>
    <mc:Fallback xmlns="">
      <p:transition spd="slow" advTm="90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5247-2630-611E-4661-4C723434C342}"/>
              </a:ext>
            </a:extLst>
          </p:cNvPr>
          <p:cNvSpPr>
            <a:spLocks noGrp="1"/>
          </p:cNvSpPr>
          <p:nvPr>
            <p:ph type="title"/>
          </p:nvPr>
        </p:nvSpPr>
        <p:spPr>
          <a:xfrm>
            <a:off x="1952786" y="1460692"/>
            <a:ext cx="8151334" cy="786562"/>
          </a:xfrm>
        </p:spPr>
        <p:txBody>
          <a:bodyPr>
            <a:normAutofit fontScale="90000"/>
          </a:bodyPr>
          <a:lstStyle/>
          <a:p>
            <a:r>
              <a:rPr lang="en-US"/>
              <a:t>Other Important School Personnel</a:t>
            </a:r>
          </a:p>
        </p:txBody>
      </p:sp>
      <p:sp>
        <p:nvSpPr>
          <p:cNvPr id="5" name="TextBox 4">
            <a:extLst>
              <a:ext uri="{FF2B5EF4-FFF2-40B4-BE49-F238E27FC236}">
                <a16:creationId xmlns:a16="http://schemas.microsoft.com/office/drawing/2014/main" id="{1D3CAD98-D882-8DF2-470E-7803796EB73A}"/>
              </a:ext>
            </a:extLst>
          </p:cNvPr>
          <p:cNvSpPr txBox="1"/>
          <p:nvPr/>
        </p:nvSpPr>
        <p:spPr>
          <a:xfrm>
            <a:off x="2150390" y="2717921"/>
            <a:ext cx="6098582" cy="3785652"/>
          </a:xfrm>
          <a:prstGeom prst="rect">
            <a:avLst/>
          </a:prstGeom>
          <a:noFill/>
        </p:spPr>
        <p:txBody>
          <a:bodyPr wrap="square">
            <a:spAutoFit/>
          </a:bodyPr>
          <a:lstStyle/>
          <a:p>
            <a:pPr>
              <a:defRPr/>
            </a:pPr>
            <a:r>
              <a:rPr lang="en-US" sz="2400" b="1">
                <a:effectLst>
                  <a:outerShdw blurRad="50800" dist="38100" dir="2700000">
                    <a:srgbClr val="000000">
                      <a:alpha val="43000"/>
                    </a:srgbClr>
                  </a:outerShdw>
                </a:effectLst>
                <a:latin typeface="Impress BT"/>
                <a:cs typeface="Comic Sans MS"/>
              </a:rPr>
              <a:t>Principal~ Mrs. Haines-Williams</a:t>
            </a:r>
          </a:p>
          <a:p>
            <a:pPr>
              <a:defRPr/>
            </a:pPr>
            <a:r>
              <a:rPr lang="en-US" sz="2400" b="1">
                <a:effectLst>
                  <a:outerShdw blurRad="50800" dist="38100" dir="2700000">
                    <a:srgbClr val="000000">
                      <a:alpha val="43000"/>
                    </a:srgbClr>
                  </a:outerShdw>
                </a:effectLst>
                <a:latin typeface="Impress BT"/>
                <a:cs typeface="Comic Sans MS"/>
              </a:rPr>
              <a:t>Assistant Principal~ Mr. Travis</a:t>
            </a:r>
            <a:endParaRPr lang="en-US" sz="2400" b="1">
              <a:effectLst>
                <a:outerShdw blurRad="50800" dist="38100" dir="2700000">
                  <a:srgbClr val="000000">
                    <a:alpha val="43000"/>
                  </a:srgbClr>
                </a:outerShdw>
              </a:effectLst>
              <a:latin typeface="Impress BT" panose="03080802040402020204" pitchFamily="66" charset="0"/>
              <a:cs typeface="Comic Sans MS"/>
            </a:endParaRPr>
          </a:p>
          <a:p>
            <a:pPr>
              <a:defRPr/>
            </a:pPr>
            <a:r>
              <a:rPr lang="en-US" sz="2400" b="1">
                <a:effectLst>
                  <a:outerShdw blurRad="50800" dist="38100" dir="2700000">
                    <a:srgbClr val="000000">
                      <a:alpha val="43000"/>
                    </a:srgbClr>
                  </a:outerShdw>
                </a:effectLst>
                <a:latin typeface="Impress BT"/>
                <a:cs typeface="Comic Sans MS"/>
              </a:rPr>
              <a:t>Counselor ~ Ms.  Wilson</a:t>
            </a:r>
          </a:p>
          <a:p>
            <a:pPr>
              <a:defRPr/>
            </a:pPr>
            <a:r>
              <a:rPr lang="en-US" sz="2400" b="1">
                <a:effectLst>
                  <a:outerShdw blurRad="50800" dist="38100" dir="2700000">
                    <a:srgbClr val="000000">
                      <a:alpha val="43000"/>
                    </a:srgbClr>
                  </a:outerShdw>
                </a:effectLst>
                <a:latin typeface="Impress BT"/>
                <a:cs typeface="Comic Sans MS"/>
              </a:rPr>
              <a:t>Secretary ~ Mrs. Williams</a:t>
            </a:r>
          </a:p>
          <a:p>
            <a:pPr>
              <a:defRPr/>
            </a:pPr>
            <a:r>
              <a:rPr lang="en-US" sz="2400" b="1">
                <a:effectLst>
                  <a:outerShdw blurRad="50800" dist="38100" dir="2700000">
                    <a:srgbClr val="000000">
                      <a:alpha val="43000"/>
                    </a:srgbClr>
                  </a:outerShdw>
                </a:effectLst>
                <a:latin typeface="Impress BT"/>
                <a:cs typeface="Comic Sans MS"/>
              </a:rPr>
              <a:t>Bookkeeper ~ Ms. </a:t>
            </a:r>
            <a:r>
              <a:rPr lang="en-US" sz="2400" b="1" err="1">
                <a:effectLst>
                  <a:outerShdw blurRad="50800" dist="38100" dir="2700000">
                    <a:srgbClr val="000000">
                      <a:alpha val="43000"/>
                    </a:srgbClr>
                  </a:outerShdw>
                </a:effectLst>
                <a:latin typeface="Impress BT"/>
                <a:cs typeface="Comic Sans MS"/>
              </a:rPr>
              <a:t>Sistrat</a:t>
            </a:r>
            <a:endParaRPr lang="en-US" sz="2400" b="1">
              <a:effectLst>
                <a:outerShdw blurRad="50800" dist="38100" dir="2700000">
                  <a:srgbClr val="000000">
                    <a:alpha val="43000"/>
                  </a:srgbClr>
                </a:outerShdw>
              </a:effectLst>
              <a:latin typeface="Impress BT"/>
              <a:cs typeface="Comic Sans MS"/>
            </a:endParaRPr>
          </a:p>
          <a:p>
            <a:pPr>
              <a:defRPr/>
            </a:pPr>
            <a:r>
              <a:rPr lang="en-US" sz="2400" b="1">
                <a:effectLst>
                  <a:outerShdw blurRad="50800" dist="38100" dir="2700000">
                    <a:srgbClr val="000000">
                      <a:alpha val="43000"/>
                    </a:srgbClr>
                  </a:outerShdw>
                </a:effectLst>
                <a:latin typeface="Impress BT"/>
                <a:cs typeface="Comic Sans MS"/>
              </a:rPr>
              <a:t>Registrar ~ Ms. Webb	</a:t>
            </a:r>
          </a:p>
          <a:p>
            <a:pPr>
              <a:defRPr/>
            </a:pPr>
            <a:r>
              <a:rPr lang="en-US" sz="2400" b="1">
                <a:effectLst>
                  <a:outerShdw blurRad="50800" dist="38100" dir="2700000">
                    <a:srgbClr val="000000">
                      <a:alpha val="43000"/>
                    </a:srgbClr>
                  </a:outerShdw>
                </a:effectLst>
                <a:latin typeface="Impress BT"/>
                <a:cs typeface="Comic Sans MS"/>
              </a:rPr>
              <a:t>Media Specialist ~ Ms. </a:t>
            </a:r>
            <a:r>
              <a:rPr lang="en-US" sz="2400" b="1">
                <a:effectLst>
                  <a:outerShdw blurRad="50800" dist="38100" dir="2700000">
                    <a:srgbClr val="000000">
                      <a:alpha val="43000"/>
                    </a:srgbClr>
                  </a:outerShdw>
                </a:effectLst>
                <a:latin typeface="Impress BT"/>
              </a:rPr>
              <a:t>Johnson</a:t>
            </a:r>
          </a:p>
          <a:p>
            <a:pPr>
              <a:defRPr/>
            </a:pPr>
            <a:r>
              <a:rPr lang="en-US" sz="2400" b="1">
                <a:effectLst>
                  <a:outerShdw blurRad="50800" dist="38100" dir="2700000">
                    <a:srgbClr val="000000">
                      <a:alpha val="43000"/>
                    </a:srgbClr>
                  </a:outerShdw>
                </a:effectLst>
                <a:latin typeface="Impress BT"/>
                <a:cs typeface="Comic Sans MS"/>
              </a:rPr>
              <a:t>PE ~ Coach Danner</a:t>
            </a:r>
          </a:p>
          <a:p>
            <a:pPr>
              <a:defRPr/>
            </a:pPr>
            <a:r>
              <a:rPr lang="en-US" sz="2400" b="1">
                <a:effectLst>
                  <a:outerShdw blurRad="50800" dist="38100" dir="2700000">
                    <a:srgbClr val="000000">
                      <a:alpha val="43000"/>
                    </a:srgbClr>
                  </a:outerShdw>
                </a:effectLst>
                <a:latin typeface="Impress BT"/>
                <a:cs typeface="Comic Sans MS"/>
              </a:rPr>
              <a:t>Music ~ Ms. Sanders</a:t>
            </a:r>
          </a:p>
          <a:p>
            <a:pPr>
              <a:defRPr/>
            </a:pPr>
            <a:r>
              <a:rPr lang="en-US" sz="2400" b="1">
                <a:effectLst>
                  <a:outerShdw blurRad="50800" dist="38100" dir="2700000">
                    <a:srgbClr val="000000">
                      <a:alpha val="43000"/>
                    </a:srgbClr>
                  </a:outerShdw>
                </a:effectLst>
                <a:latin typeface="Impress BT"/>
                <a:cs typeface="Comic Sans MS"/>
              </a:rPr>
              <a:t>Art ~ Mrs. Cleland</a:t>
            </a:r>
          </a:p>
        </p:txBody>
      </p:sp>
    </p:spTree>
    <p:extLst>
      <p:ext uri="{BB962C8B-B14F-4D97-AF65-F5344CB8AC3E}">
        <p14:creationId xmlns:p14="http://schemas.microsoft.com/office/powerpoint/2010/main" val="1957438965"/>
      </p:ext>
    </p:extLst>
  </p:cSld>
  <p:clrMapOvr>
    <a:masterClrMapping/>
  </p:clrMapOvr>
  <mc:AlternateContent xmlns:mc="http://schemas.openxmlformats.org/markup-compatibility/2006" xmlns:p14="http://schemas.microsoft.com/office/powerpoint/2010/main">
    <mc:Choice Requires="p14">
      <p:transition spd="slow" p14:dur="2000" advTm="39426"/>
    </mc:Choice>
    <mc:Fallback xmlns="">
      <p:transition spd="slow" advTm="3942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4B320A-560D-4493-AA6A-79A2C8DC387F}"/>
              </a:ext>
            </a:extLst>
          </p:cNvPr>
          <p:cNvSpPr>
            <a:spLocks noGrp="1"/>
          </p:cNvSpPr>
          <p:nvPr>
            <p:ph type="title"/>
          </p:nvPr>
        </p:nvSpPr>
        <p:spPr/>
        <p:txBody>
          <a:bodyPr/>
          <a:lstStyle/>
          <a:p>
            <a:pPr algn="ctr"/>
            <a:r>
              <a:rPr lang="en-US"/>
              <a:t>A Day in the Life</a:t>
            </a:r>
          </a:p>
        </p:txBody>
      </p:sp>
      <p:sp>
        <p:nvSpPr>
          <p:cNvPr id="3" name="Text Placeholder 2">
            <a:extLst>
              <a:ext uri="{FF2B5EF4-FFF2-40B4-BE49-F238E27FC236}">
                <a16:creationId xmlns:a16="http://schemas.microsoft.com/office/drawing/2014/main" id="{E9A2FFE3-A7C7-9249-96D4-8D9AC15E0150}"/>
              </a:ext>
            </a:extLst>
          </p:cNvPr>
          <p:cNvSpPr>
            <a:spLocks noGrp="1"/>
          </p:cNvSpPr>
          <p:nvPr>
            <p:ph type="body" sz="quarter" idx="11"/>
          </p:nvPr>
        </p:nvSpPr>
        <p:spPr>
          <a:xfrm>
            <a:off x="1835774" y="2662918"/>
            <a:ext cx="8052144" cy="3846369"/>
          </a:xfrm>
        </p:spPr>
        <p:txBody>
          <a:bodyPr vert="horz" lIns="91440" tIns="45720" rIns="91440" bIns="45720" rtlCol="0" anchor="t">
            <a:normAutofit fontScale="25000" lnSpcReduction="20000"/>
          </a:bodyPr>
          <a:lstStyle/>
          <a:p>
            <a:pPr>
              <a:lnSpc>
                <a:spcPct val="120000"/>
              </a:lnSpc>
              <a:spcBef>
                <a:spcPts val="600"/>
              </a:spcBef>
            </a:pPr>
            <a:r>
              <a:rPr lang="en-US" sz="11200"/>
              <a:t>Morning Arrival ……………………….7:35</a:t>
            </a:r>
          </a:p>
          <a:p>
            <a:pPr>
              <a:lnSpc>
                <a:spcPct val="120000"/>
              </a:lnSpc>
              <a:spcBef>
                <a:spcPts val="600"/>
              </a:spcBef>
            </a:pPr>
            <a:r>
              <a:rPr lang="en-US" sz="11200"/>
              <a:t>ELA Instruction Block………………7:35-10:00</a:t>
            </a:r>
            <a:endParaRPr lang="en-US" sz="11200">
              <a:cs typeface="Quire Sans"/>
            </a:endParaRPr>
          </a:p>
          <a:p>
            <a:pPr>
              <a:lnSpc>
                <a:spcPct val="120000"/>
              </a:lnSpc>
              <a:spcBef>
                <a:spcPts val="600"/>
              </a:spcBef>
            </a:pPr>
            <a:r>
              <a:rPr lang="en-US" sz="11200"/>
              <a:t>Science &amp; SS ……………………………………..10:00-10:45</a:t>
            </a:r>
          </a:p>
          <a:p>
            <a:pPr>
              <a:lnSpc>
                <a:spcPct val="120000"/>
              </a:lnSpc>
              <a:spcBef>
                <a:spcPts val="600"/>
              </a:spcBef>
            </a:pPr>
            <a:r>
              <a:rPr lang="en-US" sz="11200"/>
              <a:t>Lunch &amp; Recess ……………………….. 10:45- 11:40</a:t>
            </a:r>
            <a:endParaRPr lang="en-US" sz="11200">
              <a:cs typeface="Quire Sans"/>
            </a:endParaRPr>
          </a:p>
          <a:p>
            <a:pPr>
              <a:lnSpc>
                <a:spcPct val="120000"/>
              </a:lnSpc>
              <a:spcBef>
                <a:spcPts val="600"/>
              </a:spcBef>
            </a:pPr>
            <a:r>
              <a:rPr lang="en-US" sz="11200"/>
              <a:t>Math Instruction Block …………….. 11:40- 1:15</a:t>
            </a:r>
            <a:endParaRPr lang="en-US" sz="11200">
              <a:cs typeface="Quire Sans"/>
            </a:endParaRPr>
          </a:p>
          <a:p>
            <a:pPr>
              <a:lnSpc>
                <a:spcPct val="120000"/>
              </a:lnSpc>
              <a:spcBef>
                <a:spcPts val="600"/>
              </a:spcBef>
            </a:pPr>
            <a:r>
              <a:rPr lang="en-US" sz="11200"/>
              <a:t>Specials (Art, Music, PE, etc.) ……. 1: 15- 1:55</a:t>
            </a:r>
            <a:endParaRPr lang="en-US" sz="11200">
              <a:cs typeface="Quire Sans"/>
            </a:endParaRPr>
          </a:p>
          <a:p>
            <a:pPr>
              <a:lnSpc>
                <a:spcPct val="120000"/>
              </a:lnSpc>
              <a:spcBef>
                <a:spcPts val="600"/>
              </a:spcBef>
            </a:pPr>
            <a:r>
              <a:rPr lang="en-US" sz="11200"/>
              <a:t>Dismissal …………………………………….  2:05- 2:15</a:t>
            </a:r>
            <a:endParaRPr lang="en-US" sz="11200">
              <a:cs typeface="Quire Sans"/>
            </a:endParaRPr>
          </a:p>
          <a:p>
            <a:endParaRPr lang="en-US"/>
          </a:p>
        </p:txBody>
      </p:sp>
    </p:spTree>
    <p:extLst>
      <p:ext uri="{BB962C8B-B14F-4D97-AF65-F5344CB8AC3E}">
        <p14:creationId xmlns:p14="http://schemas.microsoft.com/office/powerpoint/2010/main" val="524939592"/>
      </p:ext>
    </p:extLst>
  </p:cSld>
  <p:clrMapOvr>
    <a:masterClrMapping/>
  </p:clrMapOvr>
  <mc:AlternateContent xmlns:mc="http://schemas.openxmlformats.org/markup-compatibility/2006" xmlns:p14="http://schemas.microsoft.com/office/powerpoint/2010/main">
    <mc:Choice Requires="p14">
      <p:transition spd="slow" p14:dur="2000" advTm="81232"/>
    </mc:Choice>
    <mc:Fallback xmlns="">
      <p:transition spd="slow" advTm="8123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BD592-7DC5-C675-0D2D-20382E238CE9}"/>
              </a:ext>
            </a:extLst>
          </p:cNvPr>
          <p:cNvSpPr>
            <a:spLocks noGrp="1"/>
          </p:cNvSpPr>
          <p:nvPr>
            <p:ph type="title"/>
          </p:nvPr>
        </p:nvSpPr>
        <p:spPr>
          <a:xfrm>
            <a:off x="2331718" y="1460692"/>
            <a:ext cx="7772402" cy="685800"/>
          </a:xfrm>
        </p:spPr>
        <p:txBody>
          <a:bodyPr vert="horz" lIns="91440" tIns="45720" rIns="91440" bIns="45720" rtlCol="0" anchor="t">
            <a:normAutofit/>
          </a:bodyPr>
          <a:lstStyle/>
          <a:p>
            <a:r>
              <a:rPr lang="en-US" kern="1200" spc="300">
                <a:ln w="28575">
                  <a:noFill/>
                </a:ln>
                <a:latin typeface="+mj-lt"/>
                <a:ea typeface="+mj-ea"/>
                <a:cs typeface="+mj-cs"/>
              </a:rPr>
              <a:t>READING</a:t>
            </a:r>
            <a:endParaRPr lang="en-US" kern="1200">
              <a:latin typeface="+mj-lt"/>
              <a:ea typeface="+mj-ea"/>
              <a:cs typeface="+mj-cs"/>
            </a:endParaRPr>
          </a:p>
        </p:txBody>
      </p:sp>
      <p:sp>
        <p:nvSpPr>
          <p:cNvPr id="7" name="TextBox 6">
            <a:extLst>
              <a:ext uri="{FF2B5EF4-FFF2-40B4-BE49-F238E27FC236}">
                <a16:creationId xmlns:a16="http://schemas.microsoft.com/office/drawing/2014/main" id="{89E88E81-8F5A-86B2-E9C0-42318CD27AA3}"/>
              </a:ext>
            </a:extLst>
          </p:cNvPr>
          <p:cNvSpPr txBox="1"/>
          <p:nvPr/>
        </p:nvSpPr>
        <p:spPr>
          <a:xfrm>
            <a:off x="2002971" y="2983292"/>
            <a:ext cx="8101149" cy="3874707"/>
          </a:xfrm>
          <a:prstGeom prst="rect">
            <a:avLst/>
          </a:prstGeom>
        </p:spPr>
        <p:txBody>
          <a:bodyPr vert="horz" lIns="91440" tIns="45720" rIns="91440" bIns="45720" rtlCol="0">
            <a:normAutofit lnSpcReduction="10000"/>
          </a:bodyPr>
          <a:lstStyle/>
          <a:p>
            <a:pPr marL="342900" indent="-342900">
              <a:lnSpc>
                <a:spcPct val="90000"/>
              </a:lnSpc>
              <a:spcBef>
                <a:spcPts val="1000"/>
              </a:spcBef>
              <a:buFont typeface="Wingdings" panose="05000000000000000000" pitchFamily="2" charset="2"/>
              <a:buChar char="q"/>
            </a:pPr>
            <a:r>
              <a:rPr lang="en-US" altLang="en-US" sz="2400" kern="1200" dirty="0">
                <a:solidFill>
                  <a:schemeClr val="tx1">
                    <a:lumMod val="75000"/>
                    <a:lumOff val="25000"/>
                  </a:schemeClr>
                </a:solidFill>
                <a:latin typeface="+mn-lt"/>
                <a:ea typeface="+mn-ea"/>
                <a:cs typeface="+mn-cs"/>
              </a:rPr>
              <a:t>Reading is </a:t>
            </a:r>
            <a:r>
              <a:rPr lang="en-US" altLang="en-US" sz="2400" u="sng" kern="1200" dirty="0">
                <a:solidFill>
                  <a:schemeClr val="tx1">
                    <a:lumMod val="75000"/>
                    <a:lumOff val="25000"/>
                  </a:schemeClr>
                </a:solidFill>
                <a:latin typeface="+mn-lt"/>
                <a:ea typeface="+mn-ea"/>
                <a:cs typeface="+mn-cs"/>
              </a:rPr>
              <a:t>cross-curricular</a:t>
            </a:r>
            <a:r>
              <a:rPr lang="en-US" altLang="en-US" sz="2400" kern="1200" dirty="0">
                <a:solidFill>
                  <a:schemeClr val="tx1">
                    <a:lumMod val="75000"/>
                    <a:lumOff val="25000"/>
                  </a:schemeClr>
                </a:solidFill>
                <a:latin typeface="+mn-lt"/>
                <a:ea typeface="+mn-ea"/>
                <a:cs typeface="+mn-cs"/>
              </a:rPr>
              <a:t> and it is taught throughout the day.</a:t>
            </a:r>
          </a:p>
          <a:p>
            <a:pPr marL="342900" indent="-342900">
              <a:lnSpc>
                <a:spcPct val="90000"/>
              </a:lnSpc>
              <a:spcBef>
                <a:spcPts val="1000"/>
              </a:spcBef>
              <a:buFont typeface="Wingdings" panose="05000000000000000000" pitchFamily="2" charset="2"/>
              <a:buChar char="q"/>
            </a:pPr>
            <a:r>
              <a:rPr lang="en-US" altLang="en-US" sz="2400" u="sng" kern="1200" dirty="0">
                <a:solidFill>
                  <a:schemeClr val="tx1">
                    <a:lumMod val="75000"/>
                    <a:lumOff val="25000"/>
                  </a:schemeClr>
                </a:solidFill>
                <a:latin typeface="+mn-lt"/>
                <a:ea typeface="+mn-ea"/>
                <a:cs typeface="+mn-cs"/>
              </a:rPr>
              <a:t>Guided Reading groups </a:t>
            </a:r>
            <a:r>
              <a:rPr lang="en-US" altLang="en-US" sz="2400" kern="1200" dirty="0">
                <a:solidFill>
                  <a:schemeClr val="tx1">
                    <a:lumMod val="75000"/>
                    <a:lumOff val="25000"/>
                  </a:schemeClr>
                </a:solidFill>
                <a:latin typeface="+mn-lt"/>
                <a:ea typeface="+mn-ea"/>
                <a:cs typeface="+mn-cs"/>
              </a:rPr>
              <a:t>will meet during Literacy Workstations.  These groups are homogeneous but fluid.</a:t>
            </a:r>
          </a:p>
          <a:p>
            <a:pPr marL="342900" indent="-342900">
              <a:lnSpc>
                <a:spcPct val="90000"/>
              </a:lnSpc>
              <a:spcBef>
                <a:spcPts val="1000"/>
              </a:spcBef>
              <a:buFont typeface="Wingdings" panose="05000000000000000000" pitchFamily="2" charset="2"/>
              <a:buChar char="q"/>
            </a:pPr>
            <a:r>
              <a:rPr lang="en-US" altLang="en-US" sz="2400" u="sng" kern="1200" dirty="0">
                <a:solidFill>
                  <a:schemeClr val="tx1">
                    <a:lumMod val="75000"/>
                    <a:lumOff val="25000"/>
                  </a:schemeClr>
                </a:solidFill>
                <a:latin typeface="+mn-lt"/>
                <a:ea typeface="+mn-ea"/>
                <a:cs typeface="+mn-cs"/>
              </a:rPr>
              <a:t>Comprehension</a:t>
            </a:r>
            <a:r>
              <a:rPr lang="en-US" altLang="en-US" sz="2400" kern="1200" dirty="0">
                <a:solidFill>
                  <a:schemeClr val="tx1">
                    <a:lumMod val="75000"/>
                    <a:lumOff val="25000"/>
                  </a:schemeClr>
                </a:solidFill>
                <a:latin typeface="+mn-lt"/>
                <a:ea typeface="+mn-ea"/>
                <a:cs typeface="+mn-cs"/>
              </a:rPr>
              <a:t> questions are asked after every story.  Children are called on whether or not they have their hand up.</a:t>
            </a:r>
          </a:p>
          <a:p>
            <a:pPr marL="342900" indent="-342900">
              <a:lnSpc>
                <a:spcPct val="90000"/>
              </a:lnSpc>
              <a:spcBef>
                <a:spcPts val="1000"/>
              </a:spcBef>
              <a:buFont typeface="Wingdings" panose="05000000000000000000" pitchFamily="2" charset="2"/>
              <a:buChar char="q"/>
            </a:pPr>
            <a:r>
              <a:rPr lang="en-US" altLang="en-US" sz="2400" kern="1200" dirty="0">
                <a:solidFill>
                  <a:schemeClr val="tx1">
                    <a:lumMod val="75000"/>
                    <a:lumOff val="25000"/>
                  </a:schemeClr>
                </a:solidFill>
                <a:latin typeface="+mn-lt"/>
                <a:ea typeface="+mn-ea"/>
                <a:cs typeface="+mn-cs"/>
              </a:rPr>
              <a:t>Focus-beginning, middle, end of story, characters, setting, problem and solution.</a:t>
            </a:r>
          </a:p>
          <a:p>
            <a:pPr marL="342900" indent="-342900">
              <a:lnSpc>
                <a:spcPct val="90000"/>
              </a:lnSpc>
              <a:spcBef>
                <a:spcPts val="1000"/>
              </a:spcBef>
              <a:buFont typeface="Wingdings" panose="05000000000000000000" pitchFamily="2" charset="2"/>
              <a:buChar char="q"/>
            </a:pPr>
            <a:r>
              <a:rPr lang="en-US" altLang="en-US" sz="2400" kern="1200" dirty="0">
                <a:solidFill>
                  <a:schemeClr val="tx1">
                    <a:lumMod val="75000"/>
                    <a:lumOff val="25000"/>
                  </a:schemeClr>
                </a:solidFill>
                <a:latin typeface="+mn-lt"/>
                <a:ea typeface="+mn-ea"/>
                <a:cs typeface="+mn-cs"/>
              </a:rPr>
              <a:t>Modeling the Love of Reading is significant in developing avid readers!!!!</a:t>
            </a:r>
          </a:p>
        </p:txBody>
      </p:sp>
    </p:spTree>
    <p:extLst>
      <p:ext uri="{BB962C8B-B14F-4D97-AF65-F5344CB8AC3E}">
        <p14:creationId xmlns:p14="http://schemas.microsoft.com/office/powerpoint/2010/main" val="133584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B7C4AF-BB0C-400D-A8AA-F137B0266E2D}"/>
              </a:ext>
            </a:extLst>
          </p:cNvPr>
          <p:cNvSpPr>
            <a:spLocks noGrp="1"/>
          </p:cNvSpPr>
          <p:nvPr>
            <p:ph type="title"/>
          </p:nvPr>
        </p:nvSpPr>
        <p:spPr>
          <a:xfrm>
            <a:off x="4528604" y="395207"/>
            <a:ext cx="6857999" cy="653547"/>
          </a:xfrm>
        </p:spPr>
        <p:txBody>
          <a:bodyPr/>
          <a:lstStyle/>
          <a:p>
            <a:r>
              <a:rPr lang="en-US" b="1" dirty="0"/>
              <a:t>Hot Standard</a:t>
            </a:r>
            <a:endParaRPr lang="en-US" dirty="0"/>
          </a:p>
        </p:txBody>
      </p:sp>
      <p:pic>
        <p:nvPicPr>
          <p:cNvPr id="6" name="Picture 5" descr="A flame in a fire pit&#10;&#10;AI-generated content may be incorrect.">
            <a:extLst>
              <a:ext uri="{FF2B5EF4-FFF2-40B4-BE49-F238E27FC236}">
                <a16:creationId xmlns:a16="http://schemas.microsoft.com/office/drawing/2014/main" id="{98F0F79E-59C2-09F6-FFF3-C31CBCB2A30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524000" y="0"/>
            <a:ext cx="2844800" cy="2133600"/>
          </a:xfrm>
          <a:prstGeom prst="rect">
            <a:avLst/>
          </a:prstGeom>
        </p:spPr>
      </p:pic>
      <p:graphicFrame>
        <p:nvGraphicFramePr>
          <p:cNvPr id="10" name="Text Placeholder 4">
            <a:extLst>
              <a:ext uri="{FF2B5EF4-FFF2-40B4-BE49-F238E27FC236}">
                <a16:creationId xmlns:a16="http://schemas.microsoft.com/office/drawing/2014/main" id="{846C49BF-B198-A28C-E4A1-32745348B295}"/>
              </a:ext>
            </a:extLst>
          </p:cNvPr>
          <p:cNvGraphicFramePr/>
          <p:nvPr/>
        </p:nvGraphicFramePr>
        <p:xfrm>
          <a:off x="230752" y="1262467"/>
          <a:ext cx="11730496" cy="50748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58698573"/>
      </p:ext>
    </p:extLst>
  </p:cSld>
  <p:clrMapOvr>
    <a:masterClrMapping/>
  </p:clrMapOvr>
  <mc:AlternateContent xmlns:mc="http://schemas.openxmlformats.org/markup-compatibility/2006" xmlns:p14="http://schemas.microsoft.com/office/powerpoint/2010/main">
    <mc:Choice Requires="p14">
      <p:transition spd="slow" p14:dur="2000" advTm="49517"/>
    </mc:Choice>
    <mc:Fallback xmlns="">
      <p:transition spd="slow" advTm="4951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987E-49D0-3C8E-834C-E45676FF489D}"/>
              </a:ext>
            </a:extLst>
          </p:cNvPr>
          <p:cNvSpPr>
            <a:spLocks noGrp="1"/>
          </p:cNvSpPr>
          <p:nvPr>
            <p:ph type="title"/>
          </p:nvPr>
        </p:nvSpPr>
        <p:spPr>
          <a:xfrm>
            <a:off x="7132320" y="584339"/>
            <a:ext cx="4361688" cy="1261714"/>
          </a:xfrm>
        </p:spPr>
        <p:txBody>
          <a:bodyPr anchor="b">
            <a:normAutofit/>
          </a:bodyPr>
          <a:lstStyle/>
          <a:p>
            <a:r>
              <a:rPr lang="en-US"/>
              <a:t>Standard 1</a:t>
            </a:r>
          </a:p>
        </p:txBody>
      </p:sp>
      <p:pic>
        <p:nvPicPr>
          <p:cNvPr id="12" name="Picture 11" descr="Yellow and blue symbols">
            <a:extLst>
              <a:ext uri="{FF2B5EF4-FFF2-40B4-BE49-F238E27FC236}">
                <a16:creationId xmlns:a16="http://schemas.microsoft.com/office/drawing/2014/main" id="{3BA3085A-DBC5-B0F4-E6B2-D14E7BA71EAE}"/>
              </a:ext>
            </a:extLst>
          </p:cNvPr>
          <p:cNvPicPr>
            <a:picLocks noChangeAspect="1"/>
          </p:cNvPicPr>
          <p:nvPr/>
        </p:nvPicPr>
        <p:blipFill>
          <a:blip r:embed="rId3"/>
          <a:srcRect l="10567" r="15683" b="1"/>
          <a:stretch>
            <a:fillRect/>
          </a:stretch>
        </p:blipFill>
        <p:spPr>
          <a:xfrm>
            <a:off x="20" y="10"/>
            <a:ext cx="6611489" cy="6857990"/>
          </a:xfrm>
          <a:prstGeom prst="rect">
            <a:avLst/>
          </a:prstGeom>
          <a:noFill/>
        </p:spPr>
      </p:pic>
      <p:sp>
        <p:nvSpPr>
          <p:cNvPr id="8" name="Text Placeholder 7">
            <a:extLst>
              <a:ext uri="{FF2B5EF4-FFF2-40B4-BE49-F238E27FC236}">
                <a16:creationId xmlns:a16="http://schemas.microsoft.com/office/drawing/2014/main" id="{5496A293-2F9A-4C5D-2193-36E3D42099BE}"/>
              </a:ext>
            </a:extLst>
          </p:cNvPr>
          <p:cNvSpPr>
            <a:spLocks noGrp="1"/>
          </p:cNvSpPr>
          <p:nvPr>
            <p:ph sz="quarter" idx="14"/>
          </p:nvPr>
        </p:nvSpPr>
        <p:spPr>
          <a:xfrm>
            <a:off x="7132320" y="1979463"/>
            <a:ext cx="4362450" cy="4329262"/>
          </a:xfrm>
        </p:spPr>
        <p:txBody>
          <a:bodyPr>
            <a:normAutofit/>
          </a:bodyPr>
          <a:lstStyle/>
          <a:p>
            <a:r>
              <a:rPr lang="en-US" sz="4000" dirty="0"/>
              <a:t>2.T.RA.2.a Refer to specific parts of texts when supporting an idea, answer, or opinion.</a:t>
            </a:r>
          </a:p>
        </p:txBody>
      </p:sp>
      <p:sp>
        <p:nvSpPr>
          <p:cNvPr id="5" name="Date Placeholder 4" hidden="1">
            <a:extLst>
              <a:ext uri="{FF2B5EF4-FFF2-40B4-BE49-F238E27FC236}">
                <a16:creationId xmlns:a16="http://schemas.microsoft.com/office/drawing/2014/main" id="{0EE2BD95-2FE4-6CE1-3CD6-ABE9CDA6B20C}"/>
              </a:ext>
            </a:extLst>
          </p:cNvPr>
          <p:cNvSpPr>
            <a:spLocks noGrp="1"/>
          </p:cNvSpPr>
          <p:nvPr>
            <p:ph type="dt" sz="half" idx="4294967295"/>
          </p:nvPr>
        </p:nvSpPr>
        <p:spPr>
          <a:xfrm rot="5400000">
            <a:off x="10425981" y="4687095"/>
            <a:ext cx="2706690" cy="365125"/>
          </a:xfrm>
        </p:spPr>
        <p:txBody>
          <a:bodyPr anchor="ctr">
            <a:normAutofit/>
          </a:bodyPr>
          <a:lstStyle/>
          <a:p>
            <a:pPr>
              <a:lnSpc>
                <a:spcPct val="90000"/>
              </a:lnSpc>
              <a:spcAft>
                <a:spcPts val="600"/>
              </a:spcAft>
            </a:pPr>
            <a:fld id="{7FA43F5B-065E-43CE-B3FD-98C48A6F94D7}" type="datetime1">
              <a:rPr lang="en-US" smtClean="0"/>
              <a:pPr>
                <a:lnSpc>
                  <a:spcPct val="90000"/>
                </a:lnSpc>
                <a:spcAft>
                  <a:spcPts val="600"/>
                </a:spcAft>
              </a:pPr>
              <a:t>11/2/2025</a:t>
            </a:fld>
            <a:endParaRPr lang="en-US"/>
          </a:p>
        </p:txBody>
      </p:sp>
      <p:sp>
        <p:nvSpPr>
          <p:cNvPr id="6" name="Slide Number Placeholder 5" hidden="1">
            <a:extLst>
              <a:ext uri="{FF2B5EF4-FFF2-40B4-BE49-F238E27FC236}">
                <a16:creationId xmlns:a16="http://schemas.microsoft.com/office/drawing/2014/main" id="{7F2C864F-4C1B-225C-8079-A79B9CC57543}"/>
              </a:ext>
            </a:extLst>
          </p:cNvPr>
          <p:cNvSpPr>
            <a:spLocks noGrp="1"/>
          </p:cNvSpPr>
          <p:nvPr>
            <p:ph type="sldNum" sz="quarter" idx="4294967295"/>
          </p:nvPr>
        </p:nvSpPr>
        <p:spPr>
          <a:xfrm>
            <a:off x="11512296" y="6356350"/>
            <a:ext cx="574620" cy="365125"/>
          </a:xfrm>
        </p:spPr>
        <p:txBody>
          <a:bodyPr anchor="ctr">
            <a:normAutofit/>
          </a:bodyPr>
          <a:lstStyle/>
          <a:p>
            <a:pPr>
              <a:lnSpc>
                <a:spcPct val="90000"/>
              </a:lnSpc>
              <a:spcAft>
                <a:spcPts val="600"/>
              </a:spcAft>
            </a:pPr>
            <a:fld id="{2DE90F28-AFBB-4AB2-AA79-6D3F72ED131B}" type="slidenum">
              <a:rPr lang="en-US" smtClean="0"/>
              <a:pPr>
                <a:lnSpc>
                  <a:spcPct val="90000"/>
                </a:lnSpc>
                <a:spcAft>
                  <a:spcPts val="600"/>
                </a:spcAft>
              </a:pPr>
              <a:t>14</a:t>
            </a:fld>
            <a:endParaRPr lang="en-US"/>
          </a:p>
        </p:txBody>
      </p:sp>
    </p:spTree>
    <p:extLst>
      <p:ext uri="{BB962C8B-B14F-4D97-AF65-F5344CB8AC3E}">
        <p14:creationId xmlns:p14="http://schemas.microsoft.com/office/powerpoint/2010/main" val="184178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28B50-5C6A-70AC-C530-DEDE67D1BDF0}"/>
              </a:ext>
            </a:extLst>
          </p:cNvPr>
          <p:cNvSpPr>
            <a:spLocks noGrp="1"/>
          </p:cNvSpPr>
          <p:nvPr>
            <p:ph type="title"/>
          </p:nvPr>
        </p:nvSpPr>
        <p:spPr>
          <a:xfrm>
            <a:off x="4480560" y="320040"/>
            <a:ext cx="6858000" cy="932688"/>
          </a:xfrm>
        </p:spPr>
        <p:txBody>
          <a:bodyPr anchor="b">
            <a:normAutofit/>
          </a:bodyPr>
          <a:lstStyle/>
          <a:p>
            <a:r>
              <a:rPr lang="en-US"/>
              <a:t>What is 2.T.RA.2.a?</a:t>
            </a:r>
          </a:p>
        </p:txBody>
      </p:sp>
      <p:pic>
        <p:nvPicPr>
          <p:cNvPr id="8" name="Content Placeholder 7" descr="Little boy in glasses, looking up.">
            <a:extLst>
              <a:ext uri="{FF2B5EF4-FFF2-40B4-BE49-F238E27FC236}">
                <a16:creationId xmlns:a16="http://schemas.microsoft.com/office/drawing/2014/main" id="{3A998518-6367-4477-8922-137EDA57A802}"/>
              </a:ext>
            </a:extLst>
          </p:cNvPr>
          <p:cNvPicPr>
            <a:picLocks noGrp="1" noChangeAspect="1"/>
          </p:cNvPicPr>
          <p:nvPr>
            <p:ph type="pic" sz="quarter" idx="13"/>
          </p:nvPr>
        </p:nvPicPr>
        <p:blipFill>
          <a:blip r:embed="rId3"/>
          <a:srcRect l="19097" r="30596" b="-1"/>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E3CC612E-06FC-EB26-9559-CF4F71F691D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7457440" cy="4969256"/>
          </a:xfrm>
        </p:spPr>
        <p:txBody>
          <a:bodyPr>
            <a:normAutofit/>
          </a:bodyPr>
          <a:lstStyle/>
          <a:p>
            <a:pPr marL="0" indent="0">
              <a:spcBef>
                <a:spcPts val="2500"/>
              </a:spcBef>
              <a:buFont typeface="Arial" panose="020B0604020202020204" pitchFamily="34" charset="0"/>
              <a:buNone/>
            </a:pPr>
            <a:r>
              <a:rPr lang="en-US" sz="2000" b="1" dirty="0"/>
              <a:t>Refer to Text</a:t>
            </a:r>
          </a:p>
          <a:p>
            <a:pPr marL="0" lvl="1" indent="0">
              <a:buFont typeface="Arial" panose="020B0604020202020204" pitchFamily="34" charset="0"/>
              <a:buNone/>
            </a:pPr>
            <a:r>
              <a:rPr lang="en-US" sz="2000" dirty="0"/>
              <a:t>Students must point to exact words or sentences to support their ideas.</a:t>
            </a:r>
          </a:p>
          <a:p>
            <a:pPr marL="0" indent="0">
              <a:spcBef>
                <a:spcPts val="2500"/>
              </a:spcBef>
              <a:buFont typeface="Arial" panose="020B0604020202020204" pitchFamily="34" charset="0"/>
              <a:buNone/>
            </a:pPr>
            <a:r>
              <a:rPr lang="en-US" sz="2000" b="1" dirty="0"/>
              <a:t>Example of Bravery</a:t>
            </a:r>
          </a:p>
          <a:p>
            <a:pPr marL="0" lvl="1" indent="0">
              <a:buFont typeface="Arial" panose="020B0604020202020204" pitchFamily="34" charset="0"/>
              <a:buNone/>
            </a:pPr>
            <a:r>
              <a:rPr lang="en-US" sz="2000" dirty="0"/>
              <a:t>Students show text parts that illustrate character bravery, like facing challenges.</a:t>
            </a:r>
          </a:p>
          <a:p>
            <a:pPr marL="0" indent="0">
              <a:spcBef>
                <a:spcPts val="2500"/>
              </a:spcBef>
              <a:buFont typeface="Arial" panose="020B0604020202020204" pitchFamily="34" charset="0"/>
              <a:buNone/>
            </a:pPr>
            <a:r>
              <a:rPr lang="en-US" sz="2000" b="1" dirty="0"/>
              <a:t>Develop Comprehension</a:t>
            </a:r>
          </a:p>
          <a:p>
            <a:pPr marL="0" lvl="1" indent="0">
              <a:buFont typeface="Arial" panose="020B0604020202020204" pitchFamily="34" charset="0"/>
              <a:buNone/>
            </a:pPr>
            <a:r>
              <a:rPr lang="en-US" sz="2000" dirty="0"/>
              <a:t>This skill improves deeper understanding and critical thinking about reading.</a:t>
            </a:r>
          </a:p>
          <a:p>
            <a:pPr marL="0" indent="0">
              <a:spcBef>
                <a:spcPts val="2500"/>
              </a:spcBef>
              <a:buFont typeface="Arial" panose="020B0604020202020204" pitchFamily="34" charset="0"/>
              <a:buNone/>
            </a:pPr>
            <a:r>
              <a:rPr lang="en-US" sz="2000" b="1" dirty="0"/>
              <a:t>Foundation for Analysis</a:t>
            </a:r>
          </a:p>
          <a:p>
            <a:pPr marL="0" lvl="1" indent="0">
              <a:buFont typeface="Arial" panose="020B0604020202020204" pitchFamily="34" charset="0"/>
              <a:buNone/>
            </a:pPr>
            <a:r>
              <a:rPr lang="en-US" sz="2000" dirty="0"/>
              <a:t>Supports future tasks requiring evidence-based reasoning and textual analysis</a:t>
            </a:r>
            <a:r>
              <a:rPr lang="en-US" sz="1400" dirty="0"/>
              <a:t>.</a:t>
            </a:r>
          </a:p>
        </p:txBody>
      </p:sp>
    </p:spTree>
    <p:extLst>
      <p:ext uri="{BB962C8B-B14F-4D97-AF65-F5344CB8AC3E}">
        <p14:creationId xmlns:p14="http://schemas.microsoft.com/office/powerpoint/2010/main" val="996148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2893-516D-7785-8C62-07C6056827A7}"/>
              </a:ext>
            </a:extLst>
          </p:cNvPr>
          <p:cNvSpPr>
            <a:spLocks noGrp="1"/>
          </p:cNvSpPr>
          <p:nvPr>
            <p:ph type="title"/>
          </p:nvPr>
        </p:nvSpPr>
        <p:spPr>
          <a:xfrm>
            <a:off x="4480560" y="320040"/>
            <a:ext cx="6858000" cy="932688"/>
          </a:xfrm>
        </p:spPr>
        <p:txBody>
          <a:bodyPr anchor="b">
            <a:normAutofit/>
          </a:bodyPr>
          <a:lstStyle/>
          <a:p>
            <a:r>
              <a:rPr lang="en-US" sz="3000" dirty="0"/>
              <a:t>Importance of Textual Evidence</a:t>
            </a:r>
          </a:p>
        </p:txBody>
      </p:sp>
      <p:pic>
        <p:nvPicPr>
          <p:cNvPr id="8" name="Content Placeholder 7" descr="Children reading a book">
            <a:extLst>
              <a:ext uri="{FF2B5EF4-FFF2-40B4-BE49-F238E27FC236}">
                <a16:creationId xmlns:a16="http://schemas.microsoft.com/office/drawing/2014/main" id="{681DDA78-D53C-4539-A544-94D68DF22814}"/>
              </a:ext>
            </a:extLst>
          </p:cNvPr>
          <p:cNvPicPr>
            <a:picLocks noGrp="1" noChangeAspect="1"/>
          </p:cNvPicPr>
          <p:nvPr>
            <p:ph type="pic" sz="quarter" idx="13"/>
          </p:nvPr>
        </p:nvPicPr>
        <p:blipFill>
          <a:blip r:embed="rId3"/>
          <a:srcRect l="29796" r="31044" b="-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8CD44BA6-768A-504B-777C-131DD5E6D5A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7031736" cy="4975606"/>
          </a:xfrm>
        </p:spPr>
        <p:txBody>
          <a:bodyPr>
            <a:normAutofit/>
          </a:bodyPr>
          <a:lstStyle/>
          <a:p>
            <a:pPr marL="0" indent="0">
              <a:spcBef>
                <a:spcPts val="2500"/>
              </a:spcBef>
              <a:buFont typeface="Arial" panose="020B0604020202020204" pitchFamily="34" charset="0"/>
              <a:buNone/>
            </a:pPr>
            <a:r>
              <a:rPr lang="en-US" sz="2000" b="1" dirty="0"/>
              <a:t>Enhances Comprehension</a:t>
            </a:r>
          </a:p>
          <a:p>
            <a:pPr marL="0" lvl="1" indent="0">
              <a:buFont typeface="Arial" panose="020B0604020202020204" pitchFamily="34" charset="0"/>
              <a:buNone/>
            </a:pPr>
            <a:r>
              <a:rPr lang="en-US" sz="2000" dirty="0"/>
              <a:t>Using textual evidence improves children's understanding and critical thinking skills.</a:t>
            </a:r>
          </a:p>
          <a:p>
            <a:pPr marL="0" indent="0">
              <a:spcBef>
                <a:spcPts val="2500"/>
              </a:spcBef>
              <a:buFont typeface="Arial" panose="020B0604020202020204" pitchFamily="34" charset="0"/>
              <a:buNone/>
            </a:pPr>
            <a:r>
              <a:rPr lang="en-US" sz="2000" b="1" dirty="0"/>
              <a:t>Supports Communication</a:t>
            </a:r>
          </a:p>
          <a:p>
            <a:pPr marL="0" lvl="1" indent="0">
              <a:buFont typeface="Arial" panose="020B0604020202020204" pitchFamily="34" charset="0"/>
              <a:buNone/>
            </a:pPr>
            <a:r>
              <a:rPr lang="en-US" sz="2000" dirty="0"/>
              <a:t>Students articulate ideas clearly by backing them with proof from the text.</a:t>
            </a:r>
          </a:p>
          <a:p>
            <a:pPr marL="0" indent="0">
              <a:spcBef>
                <a:spcPts val="2500"/>
              </a:spcBef>
              <a:buFont typeface="Arial" panose="020B0604020202020204" pitchFamily="34" charset="0"/>
              <a:buNone/>
            </a:pPr>
            <a:r>
              <a:rPr lang="en-US" sz="2000" b="1" dirty="0"/>
              <a:t>Prepares for Advanced Tasks</a:t>
            </a:r>
          </a:p>
          <a:p>
            <a:pPr marL="0" lvl="1" indent="0">
              <a:buFont typeface="Arial" panose="020B0604020202020204" pitchFamily="34" charset="0"/>
              <a:buNone/>
            </a:pPr>
            <a:r>
              <a:rPr lang="en-US" sz="2000" dirty="0"/>
              <a:t>Citing evidence is essential for higher grade reading and writing assignments.</a:t>
            </a:r>
          </a:p>
          <a:p>
            <a:pPr marL="0" indent="0">
              <a:spcBef>
                <a:spcPts val="2500"/>
              </a:spcBef>
              <a:buFont typeface="Arial" panose="020B0604020202020204" pitchFamily="34" charset="0"/>
              <a:buNone/>
            </a:pPr>
            <a:r>
              <a:rPr lang="en-US" sz="2000" b="1" dirty="0"/>
              <a:t>Reinforces Learning at Home</a:t>
            </a:r>
          </a:p>
          <a:p>
            <a:pPr marL="0" lvl="1" indent="0">
              <a:buFont typeface="Arial" panose="020B0604020202020204" pitchFamily="34" charset="0"/>
              <a:buNone/>
            </a:pPr>
            <a:r>
              <a:rPr lang="en-US" sz="2000" dirty="0"/>
              <a:t>Encouraging textual evidence use at home builds confidence in reading skills.</a:t>
            </a:r>
          </a:p>
        </p:txBody>
      </p:sp>
      <p:sp>
        <p:nvSpPr>
          <p:cNvPr id="4" name="Title 1">
            <a:extLst>
              <a:ext uri="{FF2B5EF4-FFF2-40B4-BE49-F238E27FC236}">
                <a16:creationId xmlns:a16="http://schemas.microsoft.com/office/drawing/2014/main" id="{62872A68-7A16-A9EC-82C4-58B4BB0713B0}"/>
              </a:ext>
            </a:extLst>
          </p:cNvPr>
          <p:cNvSpPr txBox="1">
            <a:spLocks/>
          </p:cNvSpPr>
          <p:nvPr/>
        </p:nvSpPr>
        <p:spPr>
          <a:xfrm>
            <a:off x="5626100" y="192662"/>
            <a:ext cx="9546336" cy="36758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a:t>Why It Matters</a:t>
            </a:r>
            <a:endParaRPr lang="en-US" dirty="0"/>
          </a:p>
        </p:txBody>
      </p:sp>
    </p:spTree>
    <p:extLst>
      <p:ext uri="{BB962C8B-B14F-4D97-AF65-F5344CB8AC3E}">
        <p14:creationId xmlns:p14="http://schemas.microsoft.com/office/powerpoint/2010/main" val="3338745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wd">
                                    <p:tmPct val="15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409A4-2137-DEDA-E13D-E0B57EF31832}"/>
              </a:ext>
            </a:extLst>
          </p:cNvPr>
          <p:cNvSpPr>
            <a:spLocks noGrp="1"/>
          </p:cNvSpPr>
          <p:nvPr>
            <p:ph type="title"/>
          </p:nvPr>
        </p:nvSpPr>
        <p:spPr>
          <a:xfrm>
            <a:off x="4402453" y="481585"/>
            <a:ext cx="7494270" cy="1127760"/>
          </a:xfrm>
        </p:spPr>
        <p:txBody>
          <a:bodyPr anchor="b">
            <a:normAutofit/>
          </a:bodyPr>
          <a:lstStyle/>
          <a:p>
            <a:r>
              <a:rPr lang="en-US" sz="3000" dirty="0"/>
              <a:t>Parent Strategies for Reading Support</a:t>
            </a:r>
          </a:p>
        </p:txBody>
      </p:sp>
      <p:pic>
        <p:nvPicPr>
          <p:cNvPr id="8" name="Content Placeholder 7" descr="30-39 years old father reading book on sofa for his child.">
            <a:extLst>
              <a:ext uri="{FF2B5EF4-FFF2-40B4-BE49-F238E27FC236}">
                <a16:creationId xmlns:a16="http://schemas.microsoft.com/office/drawing/2014/main" id="{255B802A-EBB7-4123-9AB6-CD123556087C}"/>
              </a:ext>
            </a:extLst>
          </p:cNvPr>
          <p:cNvPicPr>
            <a:picLocks noGrp="1" noChangeAspect="1"/>
          </p:cNvPicPr>
          <p:nvPr>
            <p:ph type="pic" sz="quarter" idx="13"/>
          </p:nvPr>
        </p:nvPicPr>
        <p:blipFill>
          <a:blip r:embed="rId3"/>
          <a:srcRect l="21392" r="39448" b="-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3CB3D90C-7349-53F0-283B-CFD1B49E3CA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02453" y="1808858"/>
            <a:ext cx="7494270" cy="4237357"/>
          </a:xfrm>
        </p:spPr>
        <p:txBody>
          <a:bodyPr>
            <a:normAutofit fontScale="47500" lnSpcReduction="20000"/>
          </a:bodyPr>
          <a:lstStyle/>
          <a:p>
            <a:pPr marL="0" indent="0">
              <a:spcBef>
                <a:spcPts val="2500"/>
              </a:spcBef>
              <a:buFont typeface="Arial" panose="020B0604020202020204" pitchFamily="34" charset="0"/>
              <a:buNone/>
            </a:pPr>
            <a:r>
              <a:rPr lang="en-US" sz="4500" b="1" dirty="0"/>
              <a:t>Use Open-Ended Questions</a:t>
            </a:r>
          </a:p>
          <a:p>
            <a:pPr marL="0" lvl="1" indent="0">
              <a:buFont typeface="Arial" panose="020B0604020202020204" pitchFamily="34" charset="0"/>
              <a:buNone/>
            </a:pPr>
            <a:r>
              <a:rPr lang="en-US" sz="4500" dirty="0"/>
              <a:t>Ask questions like 'Why do you think that?' to encourage deeper thinking about the text.</a:t>
            </a:r>
          </a:p>
          <a:p>
            <a:pPr marL="0" indent="0">
              <a:spcBef>
                <a:spcPts val="2500"/>
              </a:spcBef>
              <a:buFont typeface="Arial" panose="020B0604020202020204" pitchFamily="34" charset="0"/>
              <a:buNone/>
            </a:pPr>
            <a:r>
              <a:rPr lang="en-US" sz="4500" b="1" dirty="0"/>
              <a:t>Encourage Text Evidence</a:t>
            </a:r>
          </a:p>
          <a:p>
            <a:pPr marL="0" lvl="1" indent="0">
              <a:buFont typeface="Arial" panose="020B0604020202020204" pitchFamily="34" charset="0"/>
              <a:buNone/>
            </a:pPr>
            <a:r>
              <a:rPr lang="en-US" sz="4500" dirty="0"/>
              <a:t>Prompt children to find and show evidence in the book supporting their answers.</a:t>
            </a:r>
          </a:p>
          <a:p>
            <a:pPr marL="0" indent="0">
              <a:spcBef>
                <a:spcPts val="2500"/>
              </a:spcBef>
              <a:buFont typeface="Arial" panose="020B0604020202020204" pitchFamily="34" charset="0"/>
              <a:buNone/>
            </a:pPr>
            <a:r>
              <a:rPr lang="en-US" sz="4500" b="1" dirty="0"/>
              <a:t>Connect Feelings to Text</a:t>
            </a:r>
          </a:p>
          <a:p>
            <a:pPr marL="0" lvl="1" indent="0">
              <a:buFont typeface="Arial" panose="020B0604020202020204" pitchFamily="34" charset="0"/>
              <a:buNone/>
            </a:pPr>
            <a:r>
              <a:rPr lang="en-US" sz="4500" dirty="0"/>
              <a:t>Ask how parts of the story make children feel and what sentences reveal characters’ emotions.</a:t>
            </a:r>
          </a:p>
          <a:p>
            <a:pPr marL="0" indent="0">
              <a:spcBef>
                <a:spcPts val="2500"/>
              </a:spcBef>
              <a:buFont typeface="Arial" panose="020B0604020202020204" pitchFamily="34" charset="0"/>
              <a:buNone/>
            </a:pPr>
            <a:r>
              <a:rPr lang="en-US" sz="4500" b="1" dirty="0"/>
              <a:t>Build Analytical Skills</a:t>
            </a:r>
          </a:p>
          <a:p>
            <a:pPr marL="0" lvl="1" indent="0">
              <a:buFont typeface="Arial" panose="020B0604020202020204" pitchFamily="34" charset="0"/>
              <a:buNone/>
            </a:pPr>
            <a:r>
              <a:rPr lang="en-US" sz="4500" dirty="0"/>
              <a:t>Regular reading with these strategies improves children’s analysis and expression skills</a:t>
            </a:r>
            <a:r>
              <a:rPr lang="en-US" sz="1400" dirty="0"/>
              <a:t>.</a:t>
            </a:r>
          </a:p>
        </p:txBody>
      </p:sp>
      <p:sp>
        <p:nvSpPr>
          <p:cNvPr id="4" name="Title 1">
            <a:extLst>
              <a:ext uri="{FF2B5EF4-FFF2-40B4-BE49-F238E27FC236}">
                <a16:creationId xmlns:a16="http://schemas.microsoft.com/office/drawing/2014/main" id="{E6D67250-2383-C568-D009-5D0717052077}"/>
              </a:ext>
            </a:extLst>
          </p:cNvPr>
          <p:cNvSpPr txBox="1">
            <a:spLocks/>
          </p:cNvSpPr>
          <p:nvPr/>
        </p:nvSpPr>
        <p:spPr>
          <a:xfrm>
            <a:off x="4800600" y="481585"/>
            <a:ext cx="9546336" cy="36758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a:t>How You Can Help at Home</a:t>
            </a:r>
            <a:endParaRPr lang="en-US" dirty="0"/>
          </a:p>
        </p:txBody>
      </p:sp>
    </p:spTree>
    <p:extLst>
      <p:ext uri="{BB962C8B-B14F-4D97-AF65-F5344CB8AC3E}">
        <p14:creationId xmlns:p14="http://schemas.microsoft.com/office/powerpoint/2010/main" val="25318411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1786C-9D2D-5072-7A04-A544A2DC170F}"/>
              </a:ext>
            </a:extLst>
          </p:cNvPr>
          <p:cNvSpPr>
            <a:spLocks noGrp="1"/>
          </p:cNvSpPr>
          <p:nvPr>
            <p:ph type="title"/>
          </p:nvPr>
        </p:nvSpPr>
        <p:spPr>
          <a:xfrm>
            <a:off x="865632" y="0"/>
            <a:ext cx="10741152" cy="1132258"/>
          </a:xfrm>
        </p:spPr>
        <p:txBody>
          <a:bodyPr anchor="b">
            <a:normAutofit/>
          </a:bodyPr>
          <a:lstStyle/>
          <a:p>
            <a:r>
              <a:rPr lang="en-US" sz="4100" dirty="0"/>
              <a:t>Using Familiar Stories to Practice</a:t>
            </a:r>
          </a:p>
        </p:txBody>
      </p:sp>
      <p:graphicFrame>
        <p:nvGraphicFramePr>
          <p:cNvPr id="7" name="Content Placeholder 6">
            <a:extLst>
              <a:ext uri="{FF2B5EF4-FFF2-40B4-BE49-F238E27FC236}">
                <a16:creationId xmlns:a16="http://schemas.microsoft.com/office/drawing/2014/main" id="{0520AFC3-01C0-4D42-8B06-AA5D238DD958}"/>
              </a:ext>
            </a:extLst>
          </p:cNvPr>
          <p:cNvGraphicFramePr>
            <a:graphicFrameLocks noGrp="1"/>
          </p:cNvGraphicFramePr>
          <p:nvPr>
            <p:ph idx="1"/>
            <p:extLst>
              <p:ext uri="{D42A27DB-BD31-4B8C-83A1-F6EECF244321}">
                <p14:modId xmlns:p14="http://schemas.microsoft.com/office/powerpoint/2010/main" val="3655576546"/>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705612" y="1298003"/>
          <a:ext cx="10780776" cy="492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658586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3B83-9E2F-6BE6-0027-5EB1928660B4}"/>
              </a:ext>
            </a:extLst>
          </p:cNvPr>
          <p:cNvSpPr>
            <a:spLocks noGrp="1"/>
          </p:cNvSpPr>
          <p:nvPr>
            <p:ph type="title"/>
          </p:nvPr>
        </p:nvSpPr>
        <p:spPr>
          <a:xfrm>
            <a:off x="7132320" y="136525"/>
            <a:ext cx="6075680" cy="1261714"/>
          </a:xfrm>
        </p:spPr>
        <p:txBody>
          <a:bodyPr anchor="b">
            <a:normAutofit/>
          </a:bodyPr>
          <a:lstStyle/>
          <a:p>
            <a:r>
              <a:rPr lang="en-US" dirty="0"/>
              <a:t>Daily Reading Routine</a:t>
            </a:r>
          </a:p>
        </p:txBody>
      </p:sp>
      <p:pic>
        <p:nvPicPr>
          <p:cNvPr id="8" name="Content Placeholder 7" descr="Learning together">
            <a:extLst>
              <a:ext uri="{FF2B5EF4-FFF2-40B4-BE49-F238E27FC236}">
                <a16:creationId xmlns:a16="http://schemas.microsoft.com/office/drawing/2014/main" id="{F40BF8D9-CC13-47B9-9B44-FD0AC2845E25}"/>
              </a:ext>
            </a:extLst>
          </p:cNvPr>
          <p:cNvPicPr>
            <a:picLocks noGrp="1" noChangeAspect="1"/>
          </p:cNvPicPr>
          <p:nvPr>
            <p:ph type="pic" sz="quarter" idx="13"/>
          </p:nvPr>
        </p:nvPicPr>
        <p:blipFill>
          <a:blip r:embed="rId3"/>
          <a:srcRect t="2721" r="-1" b="28040"/>
          <a:stretch>
            <a:fillRect/>
          </a:stretch>
        </p:blipFill>
        <p:spPr>
          <a:xfrm>
            <a:off x="20" y="10"/>
            <a:ext cx="6611489" cy="6857990"/>
          </a:xfrm>
          <a:prstGeom prst="rect">
            <a:avLst/>
          </a:prstGeom>
          <a:noFill/>
        </p:spPr>
      </p:pic>
      <p:sp>
        <p:nvSpPr>
          <p:cNvPr id="5" name="Content Placeholder 4">
            <a:extLst>
              <a:ext uri="{FF2B5EF4-FFF2-40B4-BE49-F238E27FC236}">
                <a16:creationId xmlns:a16="http://schemas.microsoft.com/office/drawing/2014/main" id="{F9430B64-9C0A-7E56-707A-4EE8D340A7A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32320" y="1846053"/>
            <a:ext cx="4954596" cy="4462672"/>
          </a:xfrm>
        </p:spPr>
        <p:txBody>
          <a:bodyPr>
            <a:noAutofit/>
          </a:bodyPr>
          <a:lstStyle/>
          <a:p>
            <a:pPr marL="0" indent="0">
              <a:spcBef>
                <a:spcPts val="2500"/>
              </a:spcBef>
              <a:buFont typeface="Arial" panose="020B0604020202020204" pitchFamily="34" charset="0"/>
              <a:buNone/>
            </a:pPr>
            <a:r>
              <a:rPr lang="en-US" sz="2400" b="1" dirty="0"/>
              <a:t>Three-Step Reading Process</a:t>
            </a:r>
          </a:p>
          <a:p>
            <a:pPr marL="0" lvl="1" indent="0">
              <a:buFont typeface="Arial" panose="020B0604020202020204" pitchFamily="34" charset="0"/>
              <a:buNone/>
            </a:pPr>
            <a:r>
              <a:rPr lang="en-US" dirty="0"/>
              <a:t>Read a passage, ask a question, and find textual evidence together daily.</a:t>
            </a:r>
          </a:p>
          <a:p>
            <a:pPr marL="0" indent="0">
              <a:spcBef>
                <a:spcPts val="2500"/>
              </a:spcBef>
              <a:buFont typeface="Arial" panose="020B0604020202020204" pitchFamily="34" charset="0"/>
              <a:buNone/>
            </a:pPr>
            <a:r>
              <a:rPr lang="en-US" sz="2400" b="1" dirty="0"/>
              <a:t>Critical Questioning</a:t>
            </a:r>
          </a:p>
          <a:p>
            <a:pPr marL="0" lvl="1" indent="0">
              <a:buFont typeface="Arial" panose="020B0604020202020204" pitchFamily="34" charset="0"/>
              <a:buNone/>
            </a:pPr>
            <a:r>
              <a:rPr lang="en-US" dirty="0"/>
              <a:t>Questions like 'What happens next?' promote critical thinking and text reference.</a:t>
            </a:r>
          </a:p>
          <a:p>
            <a:pPr marL="0" indent="0">
              <a:spcBef>
                <a:spcPts val="2500"/>
              </a:spcBef>
              <a:buFont typeface="Arial" panose="020B0604020202020204" pitchFamily="34" charset="0"/>
              <a:buNone/>
            </a:pPr>
            <a:r>
              <a:rPr lang="en-US" sz="2400" b="1" dirty="0"/>
              <a:t>Benefits of Routine Practice</a:t>
            </a:r>
          </a:p>
          <a:p>
            <a:pPr marL="0" lvl="1" indent="0">
              <a:buFont typeface="Arial" panose="020B0604020202020204" pitchFamily="34" charset="0"/>
              <a:buNone/>
            </a:pPr>
            <a:r>
              <a:rPr lang="en-US" dirty="0"/>
              <a:t>Regular practice strengthens comprehension and encourages evidence-based answers.</a:t>
            </a:r>
          </a:p>
        </p:txBody>
      </p:sp>
      <p:sp>
        <p:nvSpPr>
          <p:cNvPr id="7" name="Slide Number Placeholder 6">
            <a:extLst>
              <a:ext uri="{FF2B5EF4-FFF2-40B4-BE49-F238E27FC236}">
                <a16:creationId xmlns:a16="http://schemas.microsoft.com/office/drawing/2014/main" id="{4DCE33B0-9DB3-124F-C394-C542252F1277}"/>
              </a:ext>
            </a:extLst>
          </p:cNvPr>
          <p:cNvSpPr>
            <a:spLocks noGrp="1"/>
          </p:cNvSpPr>
          <p:nvPr>
            <p:ph type="sldNum" sz="quarter" idx="17"/>
          </p:nvPr>
        </p:nvSpPr>
        <p:spPr>
          <a:xfrm>
            <a:off x="11512296" y="6356350"/>
            <a:ext cx="574620" cy="365125"/>
          </a:xfrm>
        </p:spPr>
        <p:txBody>
          <a:bodyPr anchor="ctr">
            <a:normAutofit lnSpcReduction="10000"/>
          </a:bodyPr>
          <a:lstStyle/>
          <a:p>
            <a:pPr>
              <a:spcAft>
                <a:spcPts val="600"/>
              </a:spcAft>
            </a:pPr>
            <a:fld id="{CC057153-B650-4DEB-B370-79DDCFDCE934}" type="slidenum">
              <a:rPr lang="en-US" smtClean="0"/>
              <a:pPr>
                <a:spcAft>
                  <a:spcPts val="600"/>
                </a:spcAft>
              </a:pPr>
              <a:t>19</a:t>
            </a:fld>
            <a:endParaRPr lang="en-US"/>
          </a:p>
        </p:txBody>
      </p:sp>
      <p:sp>
        <p:nvSpPr>
          <p:cNvPr id="4" name="Title 1">
            <a:extLst>
              <a:ext uri="{FF2B5EF4-FFF2-40B4-BE49-F238E27FC236}">
                <a16:creationId xmlns:a16="http://schemas.microsoft.com/office/drawing/2014/main" id="{63C738FD-B13F-F06E-030D-14A8B1FEDB20}"/>
              </a:ext>
            </a:extLst>
          </p:cNvPr>
          <p:cNvSpPr txBox="1">
            <a:spLocks/>
          </p:cNvSpPr>
          <p:nvPr/>
        </p:nvSpPr>
        <p:spPr>
          <a:xfrm>
            <a:off x="7313748" y="136525"/>
            <a:ext cx="9546336" cy="36758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a:t>Practice at Home</a:t>
            </a:r>
            <a:endParaRPr lang="en-US" dirty="0"/>
          </a:p>
        </p:txBody>
      </p:sp>
    </p:spTree>
    <p:extLst>
      <p:ext uri="{BB962C8B-B14F-4D97-AF65-F5344CB8AC3E}">
        <p14:creationId xmlns:p14="http://schemas.microsoft.com/office/powerpoint/2010/main" val="744213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EF6F-8EF1-2521-5A41-F214F77C4A1A}"/>
              </a:ext>
            </a:extLst>
          </p:cNvPr>
          <p:cNvSpPr>
            <a:spLocks noGrp="1"/>
          </p:cNvSpPr>
          <p:nvPr>
            <p:ph type="title"/>
          </p:nvPr>
        </p:nvSpPr>
        <p:spPr>
          <a:xfrm>
            <a:off x="4480560" y="320040"/>
            <a:ext cx="6858000" cy="932688"/>
          </a:xfrm>
        </p:spPr>
        <p:txBody>
          <a:bodyPr anchor="b">
            <a:normAutofit/>
          </a:bodyPr>
          <a:lstStyle/>
          <a:p>
            <a:r>
              <a:rPr lang="en-US" dirty="0"/>
              <a:t>End-of-Year Expectations</a:t>
            </a:r>
          </a:p>
        </p:txBody>
      </p:sp>
      <p:pic>
        <p:nvPicPr>
          <p:cNvPr id="8" name="Content Placeholder 7" descr="Tweens reading books.">
            <a:extLst>
              <a:ext uri="{FF2B5EF4-FFF2-40B4-BE49-F238E27FC236}">
                <a16:creationId xmlns:a16="http://schemas.microsoft.com/office/drawing/2014/main" id="{7BE6E778-8170-47D5-B442-8B4E1189A9B3}"/>
              </a:ext>
            </a:extLst>
          </p:cNvPr>
          <p:cNvPicPr>
            <a:picLocks noGrp="1" noChangeAspect="1"/>
          </p:cNvPicPr>
          <p:nvPr>
            <p:ph type="pic" sz="quarter" idx="13"/>
          </p:nvPr>
        </p:nvPicPr>
        <p:blipFill>
          <a:blip r:embed="rId3"/>
          <a:srcRect l="48113" r="27833"/>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1F72ACE0-5B5C-A935-A794-F5B9316108C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80560" y="1380744"/>
            <a:ext cx="7520940" cy="5362956"/>
          </a:xfrm>
        </p:spPr>
        <p:txBody>
          <a:bodyPr>
            <a:noAutofit/>
          </a:bodyPr>
          <a:lstStyle/>
          <a:p>
            <a:pPr marL="0" indent="0">
              <a:spcBef>
                <a:spcPts val="2500"/>
              </a:spcBef>
              <a:buFont typeface="Arial" panose="020B0604020202020204" pitchFamily="34" charset="0"/>
              <a:buNone/>
            </a:pPr>
            <a:r>
              <a:rPr lang="en-US" sz="2400" b="1" dirty="0"/>
              <a:t>Confident Story Comprehension</a:t>
            </a:r>
          </a:p>
          <a:p>
            <a:pPr marL="0" lvl="1" indent="0">
              <a:buFont typeface="Arial" panose="020B0604020202020204" pitchFamily="34" charset="0"/>
              <a:buNone/>
            </a:pPr>
            <a:r>
              <a:rPr lang="en-US" dirty="0"/>
              <a:t>Students can answer story questions using specific text parts to explain their thinking clearly.</a:t>
            </a:r>
          </a:p>
          <a:p>
            <a:pPr marL="0" indent="0">
              <a:spcBef>
                <a:spcPts val="2500"/>
              </a:spcBef>
              <a:buFont typeface="Arial" panose="020B0604020202020204" pitchFamily="34" charset="0"/>
              <a:buNone/>
            </a:pPr>
            <a:r>
              <a:rPr lang="en-US" sz="2400" b="1" dirty="0"/>
              <a:t>Evidence-Based Opinions</a:t>
            </a:r>
          </a:p>
          <a:p>
            <a:pPr marL="0" lvl="1" indent="0">
              <a:buFont typeface="Arial" panose="020B0604020202020204" pitchFamily="34" charset="0"/>
              <a:buNone/>
            </a:pPr>
            <a:r>
              <a:rPr lang="en-US" dirty="0"/>
              <a:t>Students share opinions supported by evidence directly from the book text.</a:t>
            </a:r>
          </a:p>
          <a:p>
            <a:pPr marL="0" indent="0">
              <a:spcBef>
                <a:spcPts val="2500"/>
              </a:spcBef>
              <a:buFont typeface="Arial" panose="020B0604020202020204" pitchFamily="34" charset="0"/>
              <a:buNone/>
            </a:pPr>
            <a:r>
              <a:rPr lang="en-US" sz="2400" b="1" dirty="0"/>
              <a:t>Key Details and Predictions</a:t>
            </a:r>
          </a:p>
          <a:p>
            <a:pPr marL="0" lvl="1" indent="0">
              <a:buFont typeface="Arial" panose="020B0604020202020204" pitchFamily="34" charset="0"/>
              <a:buNone/>
            </a:pPr>
            <a:r>
              <a:rPr lang="en-US" dirty="0"/>
              <a:t>Students identify key details, understand character motives, and make predictions from clues.</a:t>
            </a:r>
          </a:p>
          <a:p>
            <a:pPr marL="0" indent="0">
              <a:spcBef>
                <a:spcPts val="2500"/>
              </a:spcBef>
              <a:buFont typeface="Arial" panose="020B0604020202020204" pitchFamily="34" charset="0"/>
              <a:buNone/>
            </a:pPr>
            <a:r>
              <a:rPr lang="en-US" sz="2400" b="1" dirty="0"/>
              <a:t>Parental Support Role</a:t>
            </a:r>
          </a:p>
          <a:p>
            <a:pPr marL="0" lvl="1" indent="0">
              <a:buFont typeface="Arial" panose="020B0604020202020204" pitchFamily="34" charset="0"/>
              <a:buNone/>
            </a:pPr>
            <a:r>
              <a:rPr lang="en-US" dirty="0"/>
              <a:t>Parents encourage text references and praise critical thinking during reading activities.</a:t>
            </a:r>
          </a:p>
        </p:txBody>
      </p:sp>
      <p:sp>
        <p:nvSpPr>
          <p:cNvPr id="4" name="Title 1">
            <a:extLst>
              <a:ext uri="{FF2B5EF4-FFF2-40B4-BE49-F238E27FC236}">
                <a16:creationId xmlns:a16="http://schemas.microsoft.com/office/drawing/2014/main" id="{4C99BA66-F743-5CA7-22FA-02DF13289605}"/>
              </a:ext>
            </a:extLst>
          </p:cNvPr>
          <p:cNvSpPr txBox="1">
            <a:spLocks/>
          </p:cNvSpPr>
          <p:nvPr/>
        </p:nvSpPr>
        <p:spPr>
          <a:xfrm>
            <a:off x="317500" y="710184"/>
            <a:ext cx="9546336" cy="36758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Goal for Students:</a:t>
            </a:r>
          </a:p>
        </p:txBody>
      </p:sp>
    </p:spTree>
    <p:extLst>
      <p:ext uri="{BB962C8B-B14F-4D97-AF65-F5344CB8AC3E}">
        <p14:creationId xmlns:p14="http://schemas.microsoft.com/office/powerpoint/2010/main" val="4230414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wd">
                                    <p:tmPct val="15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F604ED-1001-1038-BA48-B48C434195E8}"/>
              </a:ext>
            </a:extLst>
          </p:cNvPr>
          <p:cNvSpPr>
            <a:spLocks noGrp="1"/>
          </p:cNvSpPr>
          <p:nvPr>
            <p:ph type="title"/>
          </p:nvPr>
        </p:nvSpPr>
        <p:spPr>
          <a:xfrm>
            <a:off x="2331718" y="1460692"/>
            <a:ext cx="7772402" cy="685800"/>
          </a:xfrm>
        </p:spPr>
        <p:txBody>
          <a:bodyPr vert="horz" lIns="91440" tIns="45720" rIns="91440" bIns="45720" rtlCol="0" anchor="t">
            <a:normAutofit/>
          </a:bodyPr>
          <a:lstStyle/>
          <a:p>
            <a:r>
              <a:rPr lang="en-US" kern="1200">
                <a:latin typeface="+mj-lt"/>
                <a:ea typeface="+mj-ea"/>
                <a:cs typeface="+mj-cs"/>
              </a:rPr>
              <a:t>Standard 2:</a:t>
            </a:r>
          </a:p>
        </p:txBody>
      </p:sp>
      <p:sp>
        <p:nvSpPr>
          <p:cNvPr id="7" name="TextBox 6">
            <a:extLst>
              <a:ext uri="{FF2B5EF4-FFF2-40B4-BE49-F238E27FC236}">
                <a16:creationId xmlns:a16="http://schemas.microsoft.com/office/drawing/2014/main" id="{3B54371B-8AA4-387B-2801-1906B7D3FDA1}"/>
              </a:ext>
            </a:extLst>
          </p:cNvPr>
          <p:cNvSpPr txBox="1"/>
          <p:nvPr/>
        </p:nvSpPr>
        <p:spPr>
          <a:xfrm>
            <a:off x="2331720" y="2724912"/>
            <a:ext cx="8387080" cy="3657600"/>
          </a:xfrm>
          <a:prstGeom prst="rect">
            <a:avLst/>
          </a:prstGeom>
        </p:spPr>
        <p:txBody>
          <a:bodyPr vert="horz" lIns="91440" tIns="45720" rIns="91440" bIns="45720" rtlCol="0">
            <a:normAutofit fontScale="92500"/>
          </a:bodyPr>
          <a:lstStyle/>
          <a:p>
            <a:pPr>
              <a:lnSpc>
                <a:spcPct val="90000"/>
              </a:lnSpc>
              <a:spcBef>
                <a:spcPts val="1000"/>
              </a:spcBef>
            </a:pPr>
            <a:r>
              <a:rPr lang="en-US" sz="3600" kern="1200" dirty="0">
                <a:solidFill>
                  <a:schemeClr val="tx1">
                    <a:lumMod val="75000"/>
                    <a:lumOff val="25000"/>
                  </a:schemeClr>
                </a:solidFill>
                <a:latin typeface="+mn-lt"/>
                <a:ea typeface="+mn-ea"/>
                <a:cs typeface="+mn-cs"/>
              </a:rPr>
              <a:t>Use knowledge of expository techniques to </a:t>
            </a:r>
          </a:p>
          <a:p>
            <a:pPr>
              <a:lnSpc>
                <a:spcPct val="90000"/>
              </a:lnSpc>
              <a:spcBef>
                <a:spcPts val="1000"/>
              </a:spcBef>
            </a:pPr>
            <a:r>
              <a:rPr lang="en-US" sz="3600" kern="1200" dirty="0">
                <a:solidFill>
                  <a:schemeClr val="tx1">
                    <a:lumMod val="75000"/>
                    <a:lumOff val="25000"/>
                  </a:schemeClr>
                </a:solidFill>
                <a:latin typeface="+mn-lt"/>
                <a:ea typeface="+mn-ea"/>
                <a:cs typeface="+mn-cs"/>
              </a:rPr>
              <a:t>create texts that introduce a topic, use facts </a:t>
            </a:r>
          </a:p>
          <a:p>
            <a:pPr>
              <a:lnSpc>
                <a:spcPct val="90000"/>
              </a:lnSpc>
              <a:spcBef>
                <a:spcPts val="1000"/>
              </a:spcBef>
            </a:pPr>
            <a:r>
              <a:rPr lang="en-US" sz="3600" kern="1200" dirty="0">
                <a:solidFill>
                  <a:schemeClr val="tx1">
                    <a:lumMod val="75000"/>
                    <a:lumOff val="25000"/>
                  </a:schemeClr>
                </a:solidFill>
                <a:latin typeface="+mn-lt"/>
                <a:ea typeface="+mn-ea"/>
                <a:cs typeface="+mn-cs"/>
              </a:rPr>
              <a:t>and definitions to supply facts about the </a:t>
            </a:r>
          </a:p>
          <a:p>
            <a:pPr>
              <a:lnSpc>
                <a:spcPct val="90000"/>
              </a:lnSpc>
              <a:spcBef>
                <a:spcPts val="1000"/>
              </a:spcBef>
            </a:pPr>
            <a:r>
              <a:rPr lang="en-US" sz="3600" kern="1200" dirty="0">
                <a:solidFill>
                  <a:schemeClr val="tx1">
                    <a:lumMod val="75000"/>
                    <a:lumOff val="25000"/>
                  </a:schemeClr>
                </a:solidFill>
                <a:latin typeface="+mn-lt"/>
                <a:ea typeface="+mn-ea"/>
                <a:cs typeface="+mn-cs"/>
              </a:rPr>
              <a:t>topic, and provide a concluding statement </a:t>
            </a:r>
          </a:p>
          <a:p>
            <a:pPr>
              <a:lnSpc>
                <a:spcPct val="90000"/>
              </a:lnSpc>
              <a:spcBef>
                <a:spcPts val="1000"/>
              </a:spcBef>
            </a:pPr>
            <a:r>
              <a:rPr lang="en-US" sz="3600" kern="1200" dirty="0">
                <a:solidFill>
                  <a:schemeClr val="tx1">
                    <a:lumMod val="75000"/>
                    <a:lumOff val="25000"/>
                  </a:schemeClr>
                </a:solidFill>
                <a:latin typeface="+mn-lt"/>
                <a:ea typeface="+mn-ea"/>
                <a:cs typeface="+mn-cs"/>
              </a:rPr>
              <a:t>or section.</a:t>
            </a:r>
          </a:p>
        </p:txBody>
      </p:sp>
    </p:spTree>
    <p:extLst>
      <p:ext uri="{BB962C8B-B14F-4D97-AF65-F5344CB8AC3E}">
        <p14:creationId xmlns:p14="http://schemas.microsoft.com/office/powerpoint/2010/main" val="4227800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EDA75-D96D-3F57-6824-F4988C105A0A}"/>
              </a:ext>
            </a:extLst>
          </p:cNvPr>
          <p:cNvSpPr>
            <a:spLocks noGrp="1"/>
          </p:cNvSpPr>
          <p:nvPr>
            <p:ph type="title"/>
          </p:nvPr>
        </p:nvSpPr>
        <p:spPr>
          <a:xfrm>
            <a:off x="4281793" y="183767"/>
            <a:ext cx="7252710" cy="1138769"/>
          </a:xfrm>
        </p:spPr>
        <p:txBody>
          <a:bodyPr vert="horz" lIns="91440" tIns="45720" rIns="91440" bIns="45720" rtlCol="0" anchor="t">
            <a:normAutofit/>
          </a:bodyPr>
          <a:lstStyle/>
          <a:p>
            <a:r>
              <a:rPr lang="en-US" sz="4300" b="0" i="0" kern="1200" spc="-200" baseline="0">
                <a:latin typeface="+mj-lt"/>
                <a:ea typeface="+mj-ea"/>
                <a:cs typeface="+mj-cs"/>
              </a:rPr>
              <a:t>What is Standard 2.T.T.2.d?</a:t>
            </a:r>
          </a:p>
        </p:txBody>
      </p:sp>
      <p:pic>
        <p:nvPicPr>
          <p:cNvPr id="4" name="Content Placeholder 3" descr="Focused elementary student writing at desk in classroom">
            <a:extLst>
              <a:ext uri="{FF2B5EF4-FFF2-40B4-BE49-F238E27FC236}">
                <a16:creationId xmlns:a16="http://schemas.microsoft.com/office/drawing/2014/main" id="{47C97C2F-2DCA-4C26-9C86-2C0939BCC4C3}"/>
              </a:ext>
            </a:extLst>
          </p:cNvPr>
          <p:cNvPicPr>
            <a:picLocks noGrp="1" noChangeAspect="1"/>
          </p:cNvPicPr>
          <p:nvPr>
            <p:ph type="pic" sz="quarter" idx="13"/>
          </p:nvPr>
        </p:nvPicPr>
        <p:blipFill>
          <a:blip r:embed="rId3"/>
          <a:srcRect l="39392" r="21447" b="-2"/>
          <a:stretch>
            <a:fillRect/>
          </a:stretch>
        </p:blipFill>
        <p:spPr>
          <a:xfrm>
            <a:off x="20" y="1"/>
            <a:ext cx="4023340" cy="6858000"/>
          </a:xfrm>
          <a:prstGeom prst="rect">
            <a:avLst/>
          </a:prstGeom>
          <a:noFill/>
        </p:spPr>
      </p:pic>
      <p:sp>
        <p:nvSpPr>
          <p:cNvPr id="5" name="TextBox 4">
            <a:extLst>
              <a:ext uri="{FF2B5EF4-FFF2-40B4-BE49-F238E27FC236}">
                <a16:creationId xmlns:a16="http://schemas.microsoft.com/office/drawing/2014/main" id="{0EA4072A-68B8-4A94-BC1E-7286A37BDE5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92893" y="1037170"/>
            <a:ext cx="7732407" cy="5637063"/>
          </a:xfrm>
          <a:prstGeom prst="rect">
            <a:avLst/>
          </a:prstGeom>
        </p:spPr>
        <p:txBody>
          <a:bodyPr>
            <a:noAutofit/>
          </a:bodyPr>
          <a:lstStyle/>
          <a:p>
            <a:pPr marL="0" indent="0">
              <a:spcBef>
                <a:spcPts val="2500"/>
              </a:spcBef>
              <a:spcAft>
                <a:spcPts val="600"/>
              </a:spcAft>
              <a:buNone/>
            </a:pPr>
            <a:r>
              <a:rPr lang="en-US" sz="2000" b="1" dirty="0"/>
              <a:t>Expository Writing Focus</a:t>
            </a:r>
          </a:p>
          <a:p>
            <a:pPr marL="0" lvl="1" indent="0">
              <a:spcBef>
                <a:spcPts val="1000"/>
              </a:spcBef>
              <a:spcAft>
                <a:spcPts val="600"/>
              </a:spcAft>
              <a:buNone/>
            </a:pPr>
            <a:r>
              <a:rPr lang="en-US" sz="2000" dirty="0"/>
              <a:t>The standard emphasizes writing nonfiction texts explaining topics with facts and definitions.</a:t>
            </a:r>
          </a:p>
          <a:p>
            <a:pPr marL="0" lvl="1" indent="0">
              <a:spcBef>
                <a:spcPts val="1000"/>
              </a:spcBef>
              <a:spcAft>
                <a:spcPts val="600"/>
              </a:spcAft>
              <a:buNone/>
            </a:pPr>
            <a:r>
              <a:rPr lang="en-US" sz="2000" b="1" dirty="0"/>
              <a:t>Clear Topic Introduction</a:t>
            </a:r>
          </a:p>
          <a:p>
            <a:pPr marL="0" lvl="1" indent="0">
              <a:spcBef>
                <a:spcPts val="1000"/>
              </a:spcBef>
              <a:spcAft>
                <a:spcPts val="600"/>
              </a:spcAft>
              <a:buNone/>
            </a:pPr>
            <a:r>
              <a:rPr lang="en-US" sz="2000" dirty="0"/>
              <a:t>Students learn to introduce a clear topic at the beginning of their writing.</a:t>
            </a:r>
          </a:p>
          <a:p>
            <a:pPr marL="0" indent="0">
              <a:spcBef>
                <a:spcPts val="2500"/>
              </a:spcBef>
              <a:spcAft>
                <a:spcPts val="600"/>
              </a:spcAft>
              <a:buNone/>
            </a:pPr>
            <a:r>
              <a:rPr lang="en-US" sz="2000" b="1" dirty="0"/>
              <a:t>Supporting Factual Information</a:t>
            </a:r>
          </a:p>
          <a:p>
            <a:pPr marL="0" lvl="1" indent="0">
              <a:spcBef>
                <a:spcPts val="1000"/>
              </a:spcBef>
              <a:spcAft>
                <a:spcPts val="600"/>
              </a:spcAft>
              <a:buNone/>
            </a:pPr>
            <a:r>
              <a:rPr lang="en-US" sz="2000" dirty="0"/>
              <a:t>Supporting information is provided through factual content and definitions for clarity.</a:t>
            </a:r>
          </a:p>
          <a:p>
            <a:pPr marL="0" indent="0">
              <a:spcBef>
                <a:spcPts val="2500"/>
              </a:spcBef>
              <a:spcAft>
                <a:spcPts val="600"/>
              </a:spcAft>
              <a:buNone/>
            </a:pPr>
            <a:r>
              <a:rPr lang="en-US" sz="2000" b="1" dirty="0"/>
              <a:t>Effective Conclusion</a:t>
            </a:r>
          </a:p>
          <a:p>
            <a:pPr marL="0" lvl="1" indent="0">
              <a:spcBef>
                <a:spcPts val="1000"/>
              </a:spcBef>
              <a:spcAft>
                <a:spcPts val="600"/>
              </a:spcAft>
              <a:buNone/>
            </a:pPr>
            <a:r>
              <a:rPr lang="en-US" sz="2000" dirty="0"/>
              <a:t>Writing concludes with a summarizing statement to wrap up the text logically.</a:t>
            </a:r>
          </a:p>
        </p:txBody>
      </p:sp>
    </p:spTree>
    <p:extLst>
      <p:ext uri="{BB962C8B-B14F-4D97-AF65-F5344CB8AC3E}">
        <p14:creationId xmlns:p14="http://schemas.microsoft.com/office/powerpoint/2010/main" val="22492132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artoon pencil drawing with a red cap&#10;&#10;AI-generated content may be incorrect.">
            <a:extLst>
              <a:ext uri="{FF2B5EF4-FFF2-40B4-BE49-F238E27FC236}">
                <a16:creationId xmlns:a16="http://schemas.microsoft.com/office/drawing/2014/main" id="{8197D8C3-699F-B691-BC4A-49BEA7044657}"/>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7923" r="7923"/>
          <a:stretch>
            <a:fillRect/>
          </a:stretch>
        </p:blipFill>
        <p:spPr/>
      </p:pic>
      <p:sp>
        <p:nvSpPr>
          <p:cNvPr id="2" name="Title 1">
            <a:extLst>
              <a:ext uri="{FF2B5EF4-FFF2-40B4-BE49-F238E27FC236}">
                <a16:creationId xmlns:a16="http://schemas.microsoft.com/office/drawing/2014/main" id="{15891FDF-74BA-0414-0049-42BB76BC060B}"/>
              </a:ext>
            </a:extLst>
          </p:cNvPr>
          <p:cNvSpPr>
            <a:spLocks noGrp="1"/>
          </p:cNvSpPr>
          <p:nvPr>
            <p:ph type="title"/>
          </p:nvPr>
        </p:nvSpPr>
        <p:spPr>
          <a:xfrm>
            <a:off x="3340100" y="621792"/>
            <a:ext cx="8194403" cy="1138769"/>
          </a:xfrm>
        </p:spPr>
        <p:txBody>
          <a:bodyPr vert="horz" lIns="91440" tIns="45720" rIns="91440" bIns="45720" rtlCol="0" anchor="t">
            <a:normAutofit/>
          </a:bodyPr>
          <a:lstStyle/>
          <a:p>
            <a:r>
              <a:rPr lang="en-US" sz="3700" b="0" i="0" kern="1200" spc="-200" baseline="0" dirty="0">
                <a:latin typeface="+mj-lt"/>
                <a:ea typeface="+mj-ea"/>
                <a:cs typeface="+mj-cs"/>
              </a:rPr>
              <a:t>Why Expository Writing is Important</a:t>
            </a:r>
          </a:p>
        </p:txBody>
      </p:sp>
      <p:sp>
        <p:nvSpPr>
          <p:cNvPr id="5" name="TextBox 4">
            <a:extLst>
              <a:ext uri="{FF2B5EF4-FFF2-40B4-BE49-F238E27FC236}">
                <a16:creationId xmlns:a16="http://schemas.microsoft.com/office/drawing/2014/main" id="{7677376A-4B01-4865-8279-4EDA55DCF09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023360" y="1615271"/>
            <a:ext cx="7882892" cy="5194300"/>
          </a:xfrm>
          <a:prstGeom prst="rect">
            <a:avLst/>
          </a:prstGeom>
        </p:spPr>
        <p:txBody>
          <a:bodyPr>
            <a:noAutofit/>
          </a:bodyPr>
          <a:lstStyle/>
          <a:p>
            <a:pPr marL="0" indent="0">
              <a:spcBef>
                <a:spcPts val="2500"/>
              </a:spcBef>
              <a:spcAft>
                <a:spcPts val="600"/>
              </a:spcAft>
              <a:buNone/>
            </a:pPr>
            <a:r>
              <a:rPr lang="en-US" b="1" dirty="0"/>
              <a:t>Analytical Thinking Skill</a:t>
            </a:r>
          </a:p>
          <a:p>
            <a:pPr marL="0" lvl="1" indent="0">
              <a:spcBef>
                <a:spcPts val="1000"/>
              </a:spcBef>
              <a:spcAft>
                <a:spcPts val="600"/>
              </a:spcAft>
              <a:buNone/>
            </a:pPr>
            <a:r>
              <a:rPr lang="en-US" dirty="0"/>
              <a:t>Expository writing develops students' analytical thinking and effective communication skills.</a:t>
            </a:r>
          </a:p>
          <a:p>
            <a:pPr marL="0" indent="0">
              <a:spcBef>
                <a:spcPts val="2500"/>
              </a:spcBef>
              <a:spcAft>
                <a:spcPts val="600"/>
              </a:spcAft>
              <a:buNone/>
            </a:pPr>
            <a:r>
              <a:rPr lang="en-US" b="1" dirty="0"/>
              <a:t>Research and Organization</a:t>
            </a:r>
          </a:p>
          <a:p>
            <a:pPr marL="0" lvl="1" indent="0">
              <a:spcBef>
                <a:spcPts val="1000"/>
              </a:spcBef>
              <a:spcAft>
                <a:spcPts val="600"/>
              </a:spcAft>
              <a:buNone/>
            </a:pPr>
            <a:r>
              <a:rPr lang="en-US" dirty="0"/>
              <a:t>It teaches children to research, organize information, and present it coherently.</a:t>
            </a:r>
          </a:p>
          <a:p>
            <a:pPr marL="0" indent="0">
              <a:spcBef>
                <a:spcPts val="2500"/>
              </a:spcBef>
              <a:spcAft>
                <a:spcPts val="600"/>
              </a:spcAft>
              <a:buNone/>
            </a:pPr>
            <a:r>
              <a:rPr lang="en-US" b="1" dirty="0"/>
              <a:t>Cross-Subject Application</a:t>
            </a:r>
          </a:p>
          <a:p>
            <a:pPr marL="0" lvl="1" indent="0">
              <a:spcBef>
                <a:spcPts val="1000"/>
              </a:spcBef>
              <a:spcAft>
                <a:spcPts val="600"/>
              </a:spcAft>
              <a:buNone/>
            </a:pPr>
            <a:r>
              <a:rPr lang="en-US" dirty="0"/>
              <a:t>Used in science, social studies, and math to explain reasoning and understanding.</a:t>
            </a:r>
          </a:p>
          <a:p>
            <a:pPr marL="0" indent="0">
              <a:spcBef>
                <a:spcPts val="2500"/>
              </a:spcBef>
              <a:spcAft>
                <a:spcPts val="600"/>
              </a:spcAft>
              <a:buNone/>
            </a:pPr>
            <a:r>
              <a:rPr lang="en-US" b="1" dirty="0"/>
              <a:t>Preparation for Future Tasks</a:t>
            </a:r>
          </a:p>
          <a:p>
            <a:pPr marL="0" lvl="1" indent="0">
              <a:spcBef>
                <a:spcPts val="1000"/>
              </a:spcBef>
              <a:spcAft>
                <a:spcPts val="600"/>
              </a:spcAft>
              <a:buNone/>
            </a:pPr>
            <a:r>
              <a:rPr lang="en-US" dirty="0"/>
              <a:t>Builds skills for academic writing, reports, essays, and research projects.</a:t>
            </a:r>
          </a:p>
        </p:txBody>
      </p:sp>
      <p:sp>
        <p:nvSpPr>
          <p:cNvPr id="9" name="TextBox 8">
            <a:extLst>
              <a:ext uri="{FF2B5EF4-FFF2-40B4-BE49-F238E27FC236}">
                <a16:creationId xmlns:a16="http://schemas.microsoft.com/office/drawing/2014/main" id="{2959D3E0-3C93-20EB-CFD4-139944B9DEF3}"/>
              </a:ext>
            </a:extLst>
          </p:cNvPr>
          <p:cNvSpPr txBox="1"/>
          <p:nvPr/>
        </p:nvSpPr>
        <p:spPr>
          <a:xfrm>
            <a:off x="0" y="6858001"/>
            <a:ext cx="4023360" cy="230832"/>
          </a:xfrm>
          <a:prstGeom prst="rect">
            <a:avLst/>
          </a:prstGeom>
          <a:noFill/>
        </p:spPr>
        <p:txBody>
          <a:bodyPr wrap="square" rtlCol="0">
            <a:spAutoFit/>
          </a:bodyPr>
          <a:lstStyle/>
          <a:p>
            <a:r>
              <a:rPr lang="en-US" sz="900">
                <a:hlinkClick r:id="rId4" tooltip="https://apostagmatakardias.blogspot.com/2011_08_01_archive.html"/>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9907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CD358-B540-1B56-C6F8-F24499E64DFD}"/>
              </a:ext>
            </a:extLst>
          </p:cNvPr>
          <p:cNvSpPr>
            <a:spLocks noGrp="1"/>
          </p:cNvSpPr>
          <p:nvPr>
            <p:ph type="title"/>
          </p:nvPr>
        </p:nvSpPr>
        <p:spPr>
          <a:xfrm>
            <a:off x="397006" y="355092"/>
            <a:ext cx="7252710" cy="1138769"/>
          </a:xfrm>
        </p:spPr>
        <p:txBody>
          <a:bodyPr vert="horz" lIns="91440" tIns="45720" rIns="91440" bIns="45720" rtlCol="0" anchor="t">
            <a:normAutofit/>
          </a:bodyPr>
          <a:lstStyle/>
          <a:p>
            <a:r>
              <a:rPr lang="en-US" sz="4100" b="0" i="0" kern="1200" spc="-200" baseline="0" dirty="0">
                <a:latin typeface="+mj-lt"/>
                <a:ea typeface="+mj-ea"/>
                <a:cs typeface="+mj-cs"/>
              </a:rPr>
              <a:t>How You Can Help at Home</a:t>
            </a:r>
          </a:p>
        </p:txBody>
      </p:sp>
      <p:sp>
        <p:nvSpPr>
          <p:cNvPr id="5" name="TextBox 4">
            <a:extLst>
              <a:ext uri="{FF2B5EF4-FFF2-40B4-BE49-F238E27FC236}">
                <a16:creationId xmlns:a16="http://schemas.microsoft.com/office/drawing/2014/main" id="{4AE53EDA-6C74-426B-9F4E-87103ECB02E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17500" y="1244600"/>
            <a:ext cx="7708900" cy="5613400"/>
          </a:xfrm>
          <a:prstGeom prst="rect">
            <a:avLst/>
          </a:prstGeom>
        </p:spPr>
        <p:txBody>
          <a:bodyPr>
            <a:noAutofit/>
          </a:bodyPr>
          <a:lstStyle/>
          <a:p>
            <a:pPr marL="0" indent="0">
              <a:spcBef>
                <a:spcPts val="2500"/>
              </a:spcBef>
              <a:spcAft>
                <a:spcPts val="600"/>
              </a:spcAft>
              <a:buNone/>
            </a:pPr>
            <a:r>
              <a:rPr lang="en-US" sz="2000" b="1" dirty="0"/>
              <a:t>Encourage Nonfiction Topics</a:t>
            </a:r>
          </a:p>
          <a:p>
            <a:pPr marL="0" lvl="1" indent="0">
              <a:spcBef>
                <a:spcPts val="1000"/>
              </a:spcBef>
              <a:spcAft>
                <a:spcPts val="600"/>
              </a:spcAft>
              <a:buNone/>
            </a:pPr>
            <a:r>
              <a:rPr lang="en-US" sz="2000" dirty="0"/>
              <a:t>Discuss nonfiction subjects like animals and science to inspire expository writing.</a:t>
            </a:r>
          </a:p>
          <a:p>
            <a:pPr marL="0" indent="0">
              <a:spcBef>
                <a:spcPts val="2500"/>
              </a:spcBef>
              <a:spcAft>
                <a:spcPts val="600"/>
              </a:spcAft>
              <a:buNone/>
            </a:pPr>
            <a:r>
              <a:rPr lang="en-US" sz="2000" b="1" dirty="0"/>
              <a:t>Support Fact Gathering</a:t>
            </a:r>
          </a:p>
          <a:p>
            <a:pPr marL="0" lvl="1" indent="0">
              <a:spcBef>
                <a:spcPts val="1000"/>
              </a:spcBef>
              <a:spcAft>
                <a:spcPts val="600"/>
              </a:spcAft>
              <a:buNone/>
            </a:pPr>
            <a:r>
              <a:rPr lang="en-US" sz="2000" dirty="0"/>
              <a:t>Help children collect facts from books, websites, and educational videos.</a:t>
            </a:r>
          </a:p>
          <a:p>
            <a:pPr marL="0" indent="0">
              <a:spcBef>
                <a:spcPts val="2500"/>
              </a:spcBef>
              <a:spcAft>
                <a:spcPts val="600"/>
              </a:spcAft>
              <a:buNone/>
            </a:pPr>
            <a:r>
              <a:rPr lang="en-US" sz="2000" b="1" dirty="0"/>
              <a:t>Guide Writing Organization</a:t>
            </a:r>
          </a:p>
          <a:p>
            <a:pPr marL="0" lvl="1" indent="0">
              <a:spcBef>
                <a:spcPts val="1000"/>
              </a:spcBef>
              <a:spcAft>
                <a:spcPts val="600"/>
              </a:spcAft>
              <a:buNone/>
            </a:pPr>
            <a:r>
              <a:rPr lang="en-US" sz="2000" dirty="0"/>
              <a:t>Assist in organizing thoughts with topic identification and fact listing.</a:t>
            </a:r>
          </a:p>
          <a:p>
            <a:pPr marL="0" indent="0">
              <a:spcBef>
                <a:spcPts val="2500"/>
              </a:spcBef>
              <a:spcAft>
                <a:spcPts val="600"/>
              </a:spcAft>
              <a:buNone/>
            </a:pPr>
            <a:r>
              <a:rPr lang="en-US" sz="2000" b="1" dirty="0"/>
              <a:t>Model Writing Together</a:t>
            </a:r>
          </a:p>
          <a:p>
            <a:pPr marL="0" lvl="1" indent="0">
              <a:spcBef>
                <a:spcPts val="1000"/>
              </a:spcBef>
              <a:spcAft>
                <a:spcPts val="600"/>
              </a:spcAft>
              <a:buNone/>
            </a:pPr>
            <a:r>
              <a:rPr lang="en-US" sz="2000" dirty="0"/>
              <a:t>Create short informational texts with your child to build writing confidence.</a:t>
            </a:r>
          </a:p>
        </p:txBody>
      </p:sp>
      <p:pic>
        <p:nvPicPr>
          <p:cNvPr id="8" name="Picture Placeholder 7" descr="A person and a child writing on a notebook&#10;&#10;AI-generated content may be incorrect.">
            <a:extLst>
              <a:ext uri="{FF2B5EF4-FFF2-40B4-BE49-F238E27FC236}">
                <a16:creationId xmlns:a16="http://schemas.microsoft.com/office/drawing/2014/main" id="{3BD0251D-1404-5EF4-56A6-DA07BA090F43}"/>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6920" r="33919" b="-2"/>
          <a:stretch>
            <a:fillRect/>
          </a:stretch>
        </p:blipFill>
        <p:spPr>
          <a:xfrm>
            <a:off x="8168640" y="1"/>
            <a:ext cx="4023360" cy="6858000"/>
          </a:xfrm>
          <a:noFill/>
        </p:spPr>
      </p:pic>
      <p:sp>
        <p:nvSpPr>
          <p:cNvPr id="9" name="TextBox 8">
            <a:extLst>
              <a:ext uri="{FF2B5EF4-FFF2-40B4-BE49-F238E27FC236}">
                <a16:creationId xmlns:a16="http://schemas.microsoft.com/office/drawing/2014/main" id="{1EC1D698-12A4-F2C2-5E3A-1833A5E166C6}"/>
              </a:ext>
            </a:extLst>
          </p:cNvPr>
          <p:cNvSpPr txBox="1"/>
          <p:nvPr/>
        </p:nvSpPr>
        <p:spPr>
          <a:xfrm>
            <a:off x="9551534" y="6657946"/>
            <a:ext cx="26404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ofielcatolico.com.br/2008/09/o-stf-mais-uma-vez-decide-contra.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5351051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1250D-A93C-6826-27EA-10338D0DF1B5}"/>
              </a:ext>
            </a:extLst>
          </p:cNvPr>
          <p:cNvSpPr>
            <a:spLocks noGrp="1"/>
          </p:cNvSpPr>
          <p:nvPr>
            <p:ph type="title"/>
          </p:nvPr>
        </p:nvSpPr>
        <p:spPr>
          <a:xfrm>
            <a:off x="423164" y="215392"/>
            <a:ext cx="3884546" cy="2280501"/>
          </a:xfrm>
        </p:spPr>
        <p:txBody>
          <a:bodyPr vert="horz" lIns="91440" tIns="45720" rIns="91440" bIns="45720" rtlCol="0" anchor="t">
            <a:normAutofit fontScale="90000"/>
          </a:bodyPr>
          <a:lstStyle/>
          <a:p>
            <a:r>
              <a:rPr lang="en-US" sz="4800" b="0" i="0" kern="1200" spc="-200" baseline="0" dirty="0">
                <a:latin typeface="+mj-lt"/>
                <a:ea typeface="+mj-ea"/>
                <a:cs typeface="+mj-cs"/>
              </a:rPr>
              <a:t>Example: Writing About Penguins</a:t>
            </a:r>
          </a:p>
        </p:txBody>
      </p:sp>
      <p:sp>
        <p:nvSpPr>
          <p:cNvPr id="5" name="TextBox 4">
            <a:extLst>
              <a:ext uri="{FF2B5EF4-FFF2-40B4-BE49-F238E27FC236}">
                <a16:creationId xmlns:a16="http://schemas.microsoft.com/office/drawing/2014/main" id="{6C61205C-4D30-43AB-B329-93A31095E34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14300" y="2298700"/>
            <a:ext cx="4699000" cy="4445000"/>
          </a:xfrm>
          <a:prstGeom prst="rect">
            <a:avLst/>
          </a:prstGeom>
        </p:spPr>
        <p:txBody>
          <a:bodyPr>
            <a:noAutofit/>
          </a:bodyPr>
          <a:lstStyle/>
          <a:p>
            <a:pPr marL="0" indent="0">
              <a:lnSpc>
                <a:spcPct val="90000"/>
              </a:lnSpc>
              <a:spcBef>
                <a:spcPts val="2500"/>
              </a:spcBef>
              <a:spcAft>
                <a:spcPts val="600"/>
              </a:spcAft>
              <a:buNone/>
            </a:pPr>
            <a:r>
              <a:rPr lang="en-US" sz="2000" b="1" dirty="0"/>
              <a:t>Clear Topic Sentence</a:t>
            </a:r>
          </a:p>
          <a:p>
            <a:pPr marL="0" lvl="1" indent="0">
              <a:lnSpc>
                <a:spcPct val="90000"/>
              </a:lnSpc>
              <a:spcBef>
                <a:spcPts val="1000"/>
              </a:spcBef>
              <a:spcAft>
                <a:spcPts val="600"/>
              </a:spcAft>
              <a:buNone/>
            </a:pPr>
            <a:r>
              <a:rPr lang="en-US" sz="2000" dirty="0"/>
              <a:t>Begins the paragraph by introducing penguins as birds living in cold places.</a:t>
            </a:r>
          </a:p>
          <a:p>
            <a:pPr marL="0" indent="0">
              <a:lnSpc>
                <a:spcPct val="90000"/>
              </a:lnSpc>
              <a:spcBef>
                <a:spcPts val="2500"/>
              </a:spcBef>
              <a:spcAft>
                <a:spcPts val="600"/>
              </a:spcAft>
              <a:buNone/>
            </a:pPr>
            <a:r>
              <a:rPr lang="en-US" sz="2000" b="1" dirty="0"/>
              <a:t>Supporting Facts</a:t>
            </a:r>
          </a:p>
          <a:p>
            <a:pPr marL="0" lvl="1" indent="0">
              <a:lnSpc>
                <a:spcPct val="90000"/>
              </a:lnSpc>
              <a:spcBef>
                <a:spcPts val="1000"/>
              </a:spcBef>
              <a:spcAft>
                <a:spcPts val="600"/>
              </a:spcAft>
              <a:buNone/>
            </a:pPr>
            <a:r>
              <a:rPr lang="en-US" sz="2000" dirty="0"/>
              <a:t>Includes key facts about penguins swimming skills and feather insulation.</a:t>
            </a:r>
          </a:p>
          <a:p>
            <a:pPr marL="0" indent="0">
              <a:lnSpc>
                <a:spcPct val="90000"/>
              </a:lnSpc>
              <a:spcBef>
                <a:spcPts val="2500"/>
              </a:spcBef>
              <a:spcAft>
                <a:spcPts val="600"/>
              </a:spcAft>
              <a:buNone/>
            </a:pPr>
            <a:r>
              <a:rPr lang="en-US" sz="2000" b="1" dirty="0"/>
              <a:t>Concluding Sentence</a:t>
            </a:r>
          </a:p>
          <a:p>
            <a:pPr marL="0" lvl="1" indent="0">
              <a:lnSpc>
                <a:spcPct val="90000"/>
              </a:lnSpc>
              <a:spcBef>
                <a:spcPts val="1000"/>
              </a:spcBef>
              <a:spcAft>
                <a:spcPts val="600"/>
              </a:spcAft>
              <a:buNone/>
            </a:pPr>
            <a:r>
              <a:rPr lang="en-US" sz="2000" dirty="0"/>
              <a:t>Ends with a sentence summarizing penguins' special adaptations to icy climates.</a:t>
            </a:r>
          </a:p>
        </p:txBody>
      </p:sp>
      <p:pic>
        <p:nvPicPr>
          <p:cNvPr id="4" name="Content Placeholder 3" descr="Three penguins ready for photo.">
            <a:extLst>
              <a:ext uri="{FF2B5EF4-FFF2-40B4-BE49-F238E27FC236}">
                <a16:creationId xmlns:a16="http://schemas.microsoft.com/office/drawing/2014/main" id="{D99095D2-8E14-425E-9D96-F66F560DC4F2}"/>
              </a:ext>
            </a:extLst>
          </p:cNvPr>
          <p:cNvPicPr>
            <a:picLocks noGrp="1" noChangeAspect="1"/>
          </p:cNvPicPr>
          <p:nvPr>
            <p:ph type="pic" sz="quarter" idx="13"/>
          </p:nvPr>
        </p:nvPicPr>
        <p:blipFill>
          <a:blip r:embed="rId3"/>
          <a:srcRect l="8976" r="20314" b="2"/>
          <a:stretch>
            <a:fillRect/>
          </a:stretch>
        </p:blipFill>
        <p:spPr>
          <a:xfrm>
            <a:off x="4954137" y="10"/>
            <a:ext cx="7237863" cy="6857990"/>
          </a:xfrm>
          <a:prstGeom prst="rect">
            <a:avLst/>
          </a:prstGeom>
          <a:noFill/>
        </p:spPr>
      </p:pic>
    </p:spTree>
    <p:extLst>
      <p:ext uri="{BB962C8B-B14F-4D97-AF65-F5344CB8AC3E}">
        <p14:creationId xmlns:p14="http://schemas.microsoft.com/office/powerpoint/2010/main" val="255920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E23F5-F491-1248-BC6C-2E8E7D9F924B}"/>
              </a:ext>
            </a:extLst>
          </p:cNvPr>
          <p:cNvSpPr>
            <a:spLocks noGrp="1"/>
          </p:cNvSpPr>
          <p:nvPr>
            <p:ph type="title"/>
          </p:nvPr>
        </p:nvSpPr>
        <p:spPr>
          <a:xfrm>
            <a:off x="4512931" y="315129"/>
            <a:ext cx="7252710" cy="1138769"/>
          </a:xfrm>
        </p:spPr>
        <p:txBody>
          <a:bodyPr vert="horz" lIns="91440" tIns="45720" rIns="91440" bIns="45720" rtlCol="0" anchor="t">
            <a:normAutofit/>
          </a:bodyPr>
          <a:lstStyle/>
          <a:p>
            <a:r>
              <a:rPr lang="en-US" b="0" i="0" kern="1200" spc="-200" baseline="0" dirty="0">
                <a:latin typeface="+mj-lt"/>
                <a:ea typeface="+mj-ea"/>
                <a:cs typeface="+mj-cs"/>
              </a:rPr>
              <a:t>Practice Activity</a:t>
            </a:r>
          </a:p>
        </p:txBody>
      </p:sp>
      <p:pic>
        <p:nvPicPr>
          <p:cNvPr id="4" name="Content Placeholder 3" descr="Cut little girl is sitting down in front of Christmas tree, having fun, drawing and painting with color pencils. Belgrade, Serbia, Europe">
            <a:extLst>
              <a:ext uri="{FF2B5EF4-FFF2-40B4-BE49-F238E27FC236}">
                <a16:creationId xmlns:a16="http://schemas.microsoft.com/office/drawing/2014/main" id="{DD27B539-52A8-4F53-9B48-26C5D2B511CB}"/>
              </a:ext>
            </a:extLst>
          </p:cNvPr>
          <p:cNvPicPr>
            <a:picLocks noGrp="1" noChangeAspect="1"/>
          </p:cNvPicPr>
          <p:nvPr>
            <p:ph type="pic" sz="quarter" idx="13"/>
          </p:nvPr>
        </p:nvPicPr>
        <p:blipFill>
          <a:blip r:embed="rId3"/>
          <a:srcRect l="21284" r="39555" b="-2"/>
          <a:stretch>
            <a:fillRect/>
          </a:stretch>
        </p:blipFill>
        <p:spPr>
          <a:xfrm>
            <a:off x="20" y="1"/>
            <a:ext cx="4023340" cy="6858000"/>
          </a:xfrm>
          <a:prstGeom prst="rect">
            <a:avLst/>
          </a:prstGeom>
          <a:noFill/>
        </p:spPr>
      </p:pic>
      <p:sp>
        <p:nvSpPr>
          <p:cNvPr id="5" name="TextBox 4">
            <a:extLst>
              <a:ext uri="{FF2B5EF4-FFF2-40B4-BE49-F238E27FC236}">
                <a16:creationId xmlns:a16="http://schemas.microsoft.com/office/drawing/2014/main" id="{56560E80-8A28-41D1-B66E-E987F2AE370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81793" y="1191176"/>
            <a:ext cx="7225415" cy="4212926"/>
          </a:xfrm>
          <a:prstGeom prst="rect">
            <a:avLst/>
          </a:prstGeom>
        </p:spPr>
        <p:txBody>
          <a:bodyPr>
            <a:noAutofit/>
          </a:bodyPr>
          <a:lstStyle/>
          <a:p>
            <a:pPr marL="0" indent="0">
              <a:lnSpc>
                <a:spcPct val="90000"/>
              </a:lnSpc>
              <a:spcBef>
                <a:spcPts val="2500"/>
              </a:spcBef>
              <a:spcAft>
                <a:spcPts val="600"/>
              </a:spcAft>
              <a:buNone/>
            </a:pPr>
            <a:r>
              <a:rPr lang="en-US" sz="2000" b="1" dirty="0"/>
              <a:t>Topic Selection</a:t>
            </a:r>
          </a:p>
          <a:p>
            <a:pPr marL="0" lvl="1" indent="0">
              <a:lnSpc>
                <a:spcPct val="90000"/>
              </a:lnSpc>
              <a:spcBef>
                <a:spcPts val="1000"/>
              </a:spcBef>
              <a:spcAft>
                <a:spcPts val="600"/>
              </a:spcAft>
              <a:buNone/>
            </a:pPr>
            <a:r>
              <a:rPr lang="en-US" sz="2000" dirty="0"/>
              <a:t>Choose a topic your child finds interesting to encourage engagement and focus.</a:t>
            </a:r>
          </a:p>
          <a:p>
            <a:pPr marL="0" indent="0">
              <a:lnSpc>
                <a:spcPct val="90000"/>
              </a:lnSpc>
              <a:spcBef>
                <a:spcPts val="2500"/>
              </a:spcBef>
              <a:spcAft>
                <a:spcPts val="600"/>
              </a:spcAft>
              <a:buNone/>
            </a:pPr>
            <a:r>
              <a:rPr lang="en-US" sz="2000" b="1" dirty="0"/>
              <a:t>Structured Writing</a:t>
            </a:r>
          </a:p>
          <a:p>
            <a:pPr marL="0" lvl="1" indent="0">
              <a:lnSpc>
                <a:spcPct val="90000"/>
              </a:lnSpc>
              <a:spcBef>
                <a:spcPts val="1000"/>
              </a:spcBef>
              <a:spcAft>
                <a:spcPts val="600"/>
              </a:spcAft>
              <a:buNone/>
            </a:pPr>
            <a:r>
              <a:rPr lang="en-US" sz="2000" dirty="0"/>
              <a:t>Write an introduction, followed by facts, then a concluding sentence to organize thoughts.</a:t>
            </a:r>
          </a:p>
          <a:p>
            <a:pPr marL="0" indent="0">
              <a:lnSpc>
                <a:spcPct val="90000"/>
              </a:lnSpc>
              <a:spcBef>
                <a:spcPts val="2500"/>
              </a:spcBef>
              <a:spcAft>
                <a:spcPts val="600"/>
              </a:spcAft>
              <a:buNone/>
            </a:pPr>
            <a:r>
              <a:rPr lang="en-US" sz="2000" b="1" dirty="0"/>
              <a:t>Interactive Learning</a:t>
            </a:r>
          </a:p>
          <a:p>
            <a:pPr marL="0" lvl="1" indent="0">
              <a:lnSpc>
                <a:spcPct val="90000"/>
              </a:lnSpc>
              <a:spcBef>
                <a:spcPts val="1000"/>
              </a:spcBef>
              <a:spcAft>
                <a:spcPts val="600"/>
              </a:spcAft>
              <a:buNone/>
            </a:pPr>
            <a:r>
              <a:rPr lang="en-US" sz="2000" dirty="0"/>
              <a:t>Discuss topics and research facts together to make the activity engaging and collaborative.</a:t>
            </a:r>
          </a:p>
          <a:p>
            <a:pPr marL="0" indent="0">
              <a:lnSpc>
                <a:spcPct val="90000"/>
              </a:lnSpc>
              <a:spcBef>
                <a:spcPts val="2500"/>
              </a:spcBef>
              <a:spcAft>
                <a:spcPts val="600"/>
              </a:spcAft>
              <a:buNone/>
            </a:pPr>
            <a:r>
              <a:rPr lang="en-US" sz="2000" b="1" dirty="0"/>
              <a:t>Confidence Building</a:t>
            </a:r>
          </a:p>
          <a:p>
            <a:pPr marL="0" lvl="1" indent="0">
              <a:lnSpc>
                <a:spcPct val="90000"/>
              </a:lnSpc>
              <a:spcBef>
                <a:spcPts val="1000"/>
              </a:spcBef>
              <a:spcAft>
                <a:spcPts val="600"/>
              </a:spcAft>
              <a:buNone/>
            </a:pPr>
            <a:r>
              <a:rPr lang="en-US" sz="2000" dirty="0"/>
              <a:t>Regular practice improves writing fluency and builds children’s confidence in their skills.</a:t>
            </a:r>
          </a:p>
        </p:txBody>
      </p:sp>
    </p:spTree>
    <p:extLst>
      <p:ext uri="{BB962C8B-B14F-4D97-AF65-F5344CB8AC3E}">
        <p14:creationId xmlns:p14="http://schemas.microsoft.com/office/powerpoint/2010/main" val="778539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7585-7209-F441-5D7E-793D3DD08CEC}"/>
              </a:ext>
            </a:extLst>
          </p:cNvPr>
          <p:cNvSpPr>
            <a:spLocks noGrp="1"/>
          </p:cNvSpPr>
          <p:nvPr>
            <p:ph type="title"/>
          </p:nvPr>
        </p:nvSpPr>
        <p:spPr>
          <a:xfrm>
            <a:off x="4281793" y="303535"/>
            <a:ext cx="7252710" cy="1138769"/>
          </a:xfrm>
        </p:spPr>
        <p:txBody>
          <a:bodyPr vert="horz" lIns="91440" tIns="45720" rIns="91440" bIns="45720" rtlCol="0" anchor="t">
            <a:normAutofit fontScale="90000"/>
          </a:bodyPr>
          <a:lstStyle/>
          <a:p>
            <a:r>
              <a:rPr lang="en-US" sz="4800" b="0" i="0" kern="1200" spc="-200" baseline="0" dirty="0">
                <a:latin typeface="+mj-lt"/>
                <a:ea typeface="+mj-ea"/>
                <a:cs typeface="+mj-cs"/>
              </a:rPr>
              <a:t>Student Goals for 2.T.T.2.d</a:t>
            </a:r>
          </a:p>
        </p:txBody>
      </p:sp>
      <p:pic>
        <p:nvPicPr>
          <p:cNvPr id="4" name="Content Placeholder 3" descr="Human hand erasing some words on sticky note">
            <a:extLst>
              <a:ext uri="{FF2B5EF4-FFF2-40B4-BE49-F238E27FC236}">
                <a16:creationId xmlns:a16="http://schemas.microsoft.com/office/drawing/2014/main" id="{AB754E3D-0B5D-4CA3-BB52-B56483BF5415}"/>
              </a:ext>
            </a:extLst>
          </p:cNvPr>
          <p:cNvPicPr>
            <a:picLocks noGrp="1" noChangeAspect="1"/>
          </p:cNvPicPr>
          <p:nvPr>
            <p:ph type="pic" sz="quarter" idx="13"/>
          </p:nvPr>
        </p:nvPicPr>
        <p:blipFill>
          <a:blip r:embed="rId3"/>
          <a:srcRect l="28555" r="32284" b="-2"/>
          <a:stretch>
            <a:fillRect/>
          </a:stretch>
        </p:blipFill>
        <p:spPr>
          <a:xfrm>
            <a:off x="20" y="1"/>
            <a:ext cx="4023340" cy="6858000"/>
          </a:xfrm>
          <a:prstGeom prst="rect">
            <a:avLst/>
          </a:prstGeom>
          <a:noFill/>
        </p:spPr>
      </p:pic>
      <p:sp>
        <p:nvSpPr>
          <p:cNvPr id="5" name="TextBox 4">
            <a:extLst>
              <a:ext uri="{FF2B5EF4-FFF2-40B4-BE49-F238E27FC236}">
                <a16:creationId xmlns:a16="http://schemas.microsoft.com/office/drawing/2014/main" id="{B53A9F78-86D0-4FC3-B9EC-C95CE238030A}"/>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09088" y="1442303"/>
            <a:ext cx="7679712" cy="5112161"/>
          </a:xfrm>
          <a:prstGeom prst="rect">
            <a:avLst/>
          </a:prstGeom>
        </p:spPr>
        <p:txBody>
          <a:bodyPr>
            <a:noAutofit/>
          </a:bodyPr>
          <a:lstStyle/>
          <a:p>
            <a:pPr marL="0" indent="0">
              <a:lnSpc>
                <a:spcPct val="90000"/>
              </a:lnSpc>
              <a:spcBef>
                <a:spcPts val="2500"/>
              </a:spcBef>
              <a:spcAft>
                <a:spcPts val="600"/>
              </a:spcAft>
              <a:buNone/>
            </a:pPr>
            <a:r>
              <a:rPr lang="en-US" sz="2000" b="1" dirty="0"/>
              <a:t>Expository Writing Structure</a:t>
            </a:r>
          </a:p>
          <a:p>
            <a:pPr marL="0" lvl="1" indent="0">
              <a:lnSpc>
                <a:spcPct val="90000"/>
              </a:lnSpc>
              <a:spcBef>
                <a:spcPts val="1000"/>
              </a:spcBef>
              <a:spcAft>
                <a:spcPts val="600"/>
              </a:spcAft>
              <a:buNone/>
            </a:pPr>
            <a:r>
              <a:rPr lang="en-US" sz="2000" dirty="0"/>
              <a:t>Students write clear topic sentences, include facts and definitions, and use concluding statements.</a:t>
            </a:r>
          </a:p>
          <a:p>
            <a:pPr marL="0" indent="0">
              <a:lnSpc>
                <a:spcPct val="90000"/>
              </a:lnSpc>
              <a:spcBef>
                <a:spcPts val="2500"/>
              </a:spcBef>
              <a:spcAft>
                <a:spcPts val="600"/>
              </a:spcAft>
              <a:buNone/>
            </a:pPr>
            <a:r>
              <a:rPr lang="en-US" sz="2000" b="1" dirty="0"/>
              <a:t>Logical Organization</a:t>
            </a:r>
          </a:p>
          <a:p>
            <a:pPr marL="0" lvl="1" indent="0">
              <a:lnSpc>
                <a:spcPct val="90000"/>
              </a:lnSpc>
              <a:spcBef>
                <a:spcPts val="1000"/>
              </a:spcBef>
              <a:spcAft>
                <a:spcPts val="600"/>
              </a:spcAft>
              <a:buNone/>
            </a:pPr>
            <a:r>
              <a:rPr lang="en-US" sz="2000" dirty="0"/>
              <a:t>Students organize ideas logically and stay focused on the topic throughout their writing.</a:t>
            </a:r>
          </a:p>
          <a:p>
            <a:pPr marL="0" indent="0">
              <a:lnSpc>
                <a:spcPct val="90000"/>
              </a:lnSpc>
              <a:spcBef>
                <a:spcPts val="2500"/>
              </a:spcBef>
              <a:spcAft>
                <a:spcPts val="600"/>
              </a:spcAft>
              <a:buNone/>
            </a:pPr>
            <a:r>
              <a:rPr lang="en-US" sz="2000" b="1" dirty="0"/>
              <a:t>Vocabulary Usage</a:t>
            </a:r>
          </a:p>
          <a:p>
            <a:pPr marL="0" lvl="1" indent="0">
              <a:lnSpc>
                <a:spcPct val="90000"/>
              </a:lnSpc>
              <a:spcBef>
                <a:spcPts val="1000"/>
              </a:spcBef>
              <a:spcAft>
                <a:spcPts val="600"/>
              </a:spcAft>
              <a:buNone/>
            </a:pPr>
            <a:r>
              <a:rPr lang="en-US" sz="2000" dirty="0"/>
              <a:t>Appropriate vocabulary is used to explain ideas clearly and effectively in writing.</a:t>
            </a:r>
          </a:p>
          <a:p>
            <a:pPr marL="0" indent="0">
              <a:lnSpc>
                <a:spcPct val="90000"/>
              </a:lnSpc>
              <a:spcBef>
                <a:spcPts val="2500"/>
              </a:spcBef>
              <a:spcAft>
                <a:spcPts val="600"/>
              </a:spcAft>
              <a:buNone/>
            </a:pPr>
            <a:r>
              <a:rPr lang="en-US" sz="2000" b="1" dirty="0"/>
              <a:t>Parental Support</a:t>
            </a:r>
          </a:p>
          <a:p>
            <a:pPr marL="0" lvl="1" indent="0">
              <a:lnSpc>
                <a:spcPct val="90000"/>
              </a:lnSpc>
              <a:spcBef>
                <a:spcPts val="1000"/>
              </a:spcBef>
              <a:spcAft>
                <a:spcPts val="600"/>
              </a:spcAft>
              <a:buNone/>
            </a:pPr>
            <a:r>
              <a:rPr lang="en-US" sz="2000" dirty="0"/>
              <a:t>Parents can encourage writing, provide feedback, and celebrate progress to build confidence.</a:t>
            </a:r>
          </a:p>
        </p:txBody>
      </p:sp>
    </p:spTree>
    <p:extLst>
      <p:ext uri="{BB962C8B-B14F-4D97-AF65-F5344CB8AC3E}">
        <p14:creationId xmlns:p14="http://schemas.microsoft.com/office/powerpoint/2010/main" val="2311116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98680-36BC-F7A8-3DDE-104A825599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96911-2587-3E08-D2BD-810D9C2E60CD}"/>
              </a:ext>
            </a:extLst>
          </p:cNvPr>
          <p:cNvSpPr>
            <a:spLocks noGrp="1"/>
          </p:cNvSpPr>
          <p:nvPr>
            <p:ph type="title"/>
          </p:nvPr>
        </p:nvSpPr>
        <p:spPr>
          <a:xfrm>
            <a:off x="7132320" y="584339"/>
            <a:ext cx="4361688" cy="1261714"/>
          </a:xfrm>
        </p:spPr>
        <p:txBody>
          <a:bodyPr anchor="b">
            <a:normAutofit/>
          </a:bodyPr>
          <a:lstStyle/>
          <a:p>
            <a:r>
              <a:rPr lang="en-US" dirty="0"/>
              <a:t>Standard 3</a:t>
            </a:r>
          </a:p>
        </p:txBody>
      </p:sp>
      <p:pic>
        <p:nvPicPr>
          <p:cNvPr id="12" name="Picture 11" descr="Yellow and blue symbols">
            <a:extLst>
              <a:ext uri="{FF2B5EF4-FFF2-40B4-BE49-F238E27FC236}">
                <a16:creationId xmlns:a16="http://schemas.microsoft.com/office/drawing/2014/main" id="{FAFA64F6-441D-EBAF-CD2B-5D0CFE1F15DC}"/>
              </a:ext>
            </a:extLst>
          </p:cNvPr>
          <p:cNvPicPr>
            <a:picLocks noChangeAspect="1"/>
          </p:cNvPicPr>
          <p:nvPr/>
        </p:nvPicPr>
        <p:blipFill>
          <a:blip r:embed="rId3"/>
          <a:srcRect l="10567" r="15683" b="1"/>
          <a:stretch>
            <a:fillRect/>
          </a:stretch>
        </p:blipFill>
        <p:spPr>
          <a:xfrm>
            <a:off x="20" y="10"/>
            <a:ext cx="6611489" cy="6857990"/>
          </a:xfrm>
          <a:prstGeom prst="rect">
            <a:avLst/>
          </a:prstGeom>
          <a:noFill/>
        </p:spPr>
      </p:pic>
      <p:sp>
        <p:nvSpPr>
          <p:cNvPr id="8" name="Text Placeholder 7">
            <a:extLst>
              <a:ext uri="{FF2B5EF4-FFF2-40B4-BE49-F238E27FC236}">
                <a16:creationId xmlns:a16="http://schemas.microsoft.com/office/drawing/2014/main" id="{2E612B6D-3F9B-7B53-0AA1-29AB6219458B}"/>
              </a:ext>
            </a:extLst>
          </p:cNvPr>
          <p:cNvSpPr>
            <a:spLocks noGrp="1"/>
          </p:cNvSpPr>
          <p:nvPr>
            <p:ph sz="quarter" idx="14"/>
          </p:nvPr>
        </p:nvSpPr>
        <p:spPr>
          <a:xfrm>
            <a:off x="7132320" y="1979463"/>
            <a:ext cx="4843780" cy="4294198"/>
          </a:xfrm>
        </p:spPr>
        <p:txBody>
          <a:bodyPr>
            <a:normAutofit/>
          </a:bodyPr>
          <a:lstStyle/>
          <a:p>
            <a:r>
              <a:rPr lang="en-US" sz="4000" dirty="0"/>
              <a:t>2.LV. 3.c:  Determine the relationship between words and their synonyms and antonyms.</a:t>
            </a:r>
          </a:p>
        </p:txBody>
      </p:sp>
      <p:sp>
        <p:nvSpPr>
          <p:cNvPr id="5" name="Date Placeholder 4" hidden="1">
            <a:extLst>
              <a:ext uri="{FF2B5EF4-FFF2-40B4-BE49-F238E27FC236}">
                <a16:creationId xmlns:a16="http://schemas.microsoft.com/office/drawing/2014/main" id="{E898CA7B-E0E9-5809-B51B-C6CB2BF67FCD}"/>
              </a:ext>
            </a:extLst>
          </p:cNvPr>
          <p:cNvSpPr>
            <a:spLocks noGrp="1"/>
          </p:cNvSpPr>
          <p:nvPr>
            <p:ph type="dt" sz="half" idx="4294967295"/>
          </p:nvPr>
        </p:nvSpPr>
        <p:spPr>
          <a:xfrm rot="5400000">
            <a:off x="10425981" y="4687095"/>
            <a:ext cx="2706690" cy="365125"/>
          </a:xfrm>
        </p:spPr>
        <p:txBody>
          <a:bodyPr anchor="ctr">
            <a:normAutofit/>
          </a:bodyPr>
          <a:lstStyle/>
          <a:p>
            <a:pPr>
              <a:lnSpc>
                <a:spcPct val="90000"/>
              </a:lnSpc>
              <a:spcAft>
                <a:spcPts val="600"/>
              </a:spcAft>
            </a:pPr>
            <a:fld id="{7FA43F5B-065E-43CE-B3FD-98C48A6F94D7}" type="datetime1">
              <a:rPr lang="en-US" smtClean="0"/>
              <a:pPr>
                <a:lnSpc>
                  <a:spcPct val="90000"/>
                </a:lnSpc>
                <a:spcAft>
                  <a:spcPts val="600"/>
                </a:spcAft>
              </a:pPr>
              <a:t>11/2/2025</a:t>
            </a:fld>
            <a:endParaRPr lang="en-US"/>
          </a:p>
        </p:txBody>
      </p:sp>
      <p:sp>
        <p:nvSpPr>
          <p:cNvPr id="6" name="Slide Number Placeholder 5" hidden="1">
            <a:extLst>
              <a:ext uri="{FF2B5EF4-FFF2-40B4-BE49-F238E27FC236}">
                <a16:creationId xmlns:a16="http://schemas.microsoft.com/office/drawing/2014/main" id="{AD2CB7D3-1967-18D7-1848-380BEA2AB3E5}"/>
              </a:ext>
            </a:extLst>
          </p:cNvPr>
          <p:cNvSpPr>
            <a:spLocks noGrp="1"/>
          </p:cNvSpPr>
          <p:nvPr>
            <p:ph type="sldNum" sz="quarter" idx="4294967295"/>
          </p:nvPr>
        </p:nvSpPr>
        <p:spPr>
          <a:xfrm>
            <a:off x="11512296" y="6356350"/>
            <a:ext cx="574620" cy="365125"/>
          </a:xfrm>
        </p:spPr>
        <p:txBody>
          <a:bodyPr anchor="ctr">
            <a:normAutofit/>
          </a:bodyPr>
          <a:lstStyle/>
          <a:p>
            <a:pPr>
              <a:lnSpc>
                <a:spcPct val="90000"/>
              </a:lnSpc>
              <a:spcAft>
                <a:spcPts val="600"/>
              </a:spcAft>
            </a:pPr>
            <a:fld id="{2DE90F28-AFBB-4AB2-AA79-6D3F72ED131B}" type="slidenum">
              <a:rPr lang="en-US" smtClean="0"/>
              <a:pPr>
                <a:lnSpc>
                  <a:spcPct val="90000"/>
                </a:lnSpc>
                <a:spcAft>
                  <a:spcPts val="600"/>
                </a:spcAft>
              </a:pPr>
              <a:t>28</a:t>
            </a:fld>
            <a:endParaRPr lang="en-US"/>
          </a:p>
        </p:txBody>
      </p:sp>
    </p:spTree>
    <p:extLst>
      <p:ext uri="{BB962C8B-B14F-4D97-AF65-F5344CB8AC3E}">
        <p14:creationId xmlns:p14="http://schemas.microsoft.com/office/powerpoint/2010/main" val="64315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61755D0-5562-4A11-BF40-227C0B57EFCA}"/>
              </a:ext>
            </a:extLst>
          </p:cNvPr>
          <p:cNvSpPr>
            <a:spLocks noGrp="1"/>
          </p:cNvSpPr>
          <p:nvPr>
            <p:ph type="title"/>
          </p:nvPr>
        </p:nvSpPr>
        <p:spPr>
          <a:xfrm>
            <a:off x="3961588" y="503695"/>
            <a:ext cx="6857999" cy="653547"/>
          </a:xfrm>
        </p:spPr>
        <p:txBody>
          <a:bodyPr>
            <a:noAutofit/>
          </a:bodyPr>
          <a:lstStyle/>
          <a:p>
            <a:pPr algn="ctr"/>
            <a:r>
              <a:rPr lang="en-US" dirty="0"/>
              <a:t>🧠 Why It Matters</a:t>
            </a:r>
          </a:p>
        </p:txBody>
      </p:sp>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p:nvPr/>
        </p:nvSpPr>
        <p:spPr>
          <a:xfrm flipH="1">
            <a:off x="-28576" y="0"/>
            <a:ext cx="3987118" cy="6867328"/>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raphic 4" descr="Illustration of a purple book character">
            <a:extLst>
              <a:ext uri="{FF2B5EF4-FFF2-40B4-BE49-F238E27FC236}">
                <a16:creationId xmlns:a16="http://schemas.microsoft.com/office/drawing/2014/main" id="{66D65075-912A-0B45-A895-6C8FA62F34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88912" y="2074690"/>
            <a:ext cx="2240025" cy="2708619"/>
          </a:xfrm>
          <a:prstGeom prst="rect">
            <a:avLst/>
          </a:prstGeom>
        </p:spPr>
      </p:pic>
      <p:sp>
        <p:nvSpPr>
          <p:cNvPr id="7" name="Text Placeholder 6">
            <a:extLst>
              <a:ext uri="{FF2B5EF4-FFF2-40B4-BE49-F238E27FC236}">
                <a16:creationId xmlns:a16="http://schemas.microsoft.com/office/drawing/2014/main" id="{66EF93EF-14E2-0D5B-F0F1-EC01E195103D}"/>
              </a:ext>
            </a:extLst>
          </p:cNvPr>
          <p:cNvSpPr>
            <a:spLocks noGrp="1"/>
          </p:cNvSpPr>
          <p:nvPr>
            <p:ph type="body" sz="quarter" idx="11"/>
          </p:nvPr>
        </p:nvSpPr>
        <p:spPr>
          <a:xfrm>
            <a:off x="4211320" y="2074690"/>
            <a:ext cx="7663180" cy="4414044"/>
          </a:xfrm>
        </p:spPr>
        <p:txBody>
          <a:bodyPr>
            <a:normAutofit lnSpcReduction="10000"/>
          </a:bodyPr>
          <a:lstStyle/>
          <a:p>
            <a:r>
              <a:rPr lang="en-US" sz="4400" dirty="0"/>
              <a:t>- Builds vocabulary and word choice.</a:t>
            </a:r>
          </a:p>
          <a:p>
            <a:r>
              <a:rPr lang="en-US" sz="4400" dirty="0"/>
              <a:t>- Helps students understand word meanings more deeply.</a:t>
            </a:r>
          </a:p>
          <a:p>
            <a:r>
              <a:rPr lang="en-US" sz="4400" dirty="0"/>
              <a:t>- Improves reading comprehension and writing skills.</a:t>
            </a:r>
          </a:p>
          <a:p>
            <a:endParaRPr lang="en-US" dirty="0"/>
          </a:p>
        </p:txBody>
      </p:sp>
    </p:spTree>
    <p:extLst>
      <p:ext uri="{BB962C8B-B14F-4D97-AF65-F5344CB8AC3E}">
        <p14:creationId xmlns:p14="http://schemas.microsoft.com/office/powerpoint/2010/main" val="2174736287"/>
      </p:ext>
    </p:extLst>
  </p:cSld>
  <p:clrMapOvr>
    <a:masterClrMapping/>
  </p:clrMapOvr>
  <mc:AlternateContent xmlns:mc="http://schemas.openxmlformats.org/markup-compatibility/2006" xmlns:p14="http://schemas.microsoft.com/office/powerpoint/2010/main">
    <mc:Choice Requires="p14">
      <p:transition spd="slow" p14:dur="2000" advTm="29489"/>
    </mc:Choice>
    <mc:Fallback xmlns="">
      <p:transition spd="slow" advTm="29489"/>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1718" y="1460692"/>
            <a:ext cx="7772402" cy="685800"/>
          </a:xfrm>
        </p:spPr>
        <p:txBody>
          <a:bodyPr anchor="t">
            <a:normAutofit/>
          </a:bodyPr>
          <a:lstStyle/>
          <a:p>
            <a:r>
              <a:t>🔁 What Are Synonyms?</a:t>
            </a:r>
          </a:p>
        </p:txBody>
      </p:sp>
      <p:sp>
        <p:nvSpPr>
          <p:cNvPr id="3" name="Content Placeholder 2"/>
          <p:cNvSpPr>
            <a:spLocks noGrp="1"/>
          </p:cNvSpPr>
          <p:nvPr>
            <p:ph type="body" sz="quarter" idx="11"/>
          </p:nvPr>
        </p:nvSpPr>
        <p:spPr>
          <a:xfrm>
            <a:off x="2331720" y="2724912"/>
            <a:ext cx="7772401" cy="3657600"/>
          </a:xfrm>
        </p:spPr>
        <p:txBody>
          <a:bodyPr>
            <a:normAutofit/>
          </a:bodyPr>
          <a:lstStyle/>
          <a:p>
            <a:r>
              <a:rPr sz="4000" dirty="0"/>
              <a:t>Synonyms are words that have similar meanings.</a:t>
            </a:r>
          </a:p>
          <a:p>
            <a:r>
              <a:rPr sz="4000" dirty="0"/>
              <a:t>Example: Happy – Joyful – Cheerful – Glad</a:t>
            </a:r>
          </a:p>
          <a:p>
            <a:r>
              <a:rPr sz="4000" dirty="0"/>
              <a:t>Activity: Ask your child to think of other words for 'big' or 'fast'.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599" y="1460692"/>
            <a:ext cx="6857999" cy="685800"/>
          </a:xfrm>
        </p:spPr>
        <p:txBody>
          <a:bodyPr anchor="t">
            <a:normAutofit/>
          </a:bodyPr>
          <a:lstStyle/>
          <a:p>
            <a:r>
              <a:t>🔄 What Are Antonyms?</a:t>
            </a:r>
          </a:p>
        </p:txBody>
      </p:sp>
      <p:sp>
        <p:nvSpPr>
          <p:cNvPr id="3" name="Content Placeholder 2"/>
          <p:cNvSpPr>
            <a:spLocks noGrp="1"/>
          </p:cNvSpPr>
          <p:nvPr>
            <p:ph type="body" sz="quarter" idx="11"/>
          </p:nvPr>
        </p:nvSpPr>
        <p:spPr>
          <a:xfrm>
            <a:off x="3657600" y="2438570"/>
            <a:ext cx="6858000" cy="3950208"/>
          </a:xfrm>
        </p:spPr>
        <p:txBody>
          <a:bodyPr>
            <a:normAutofit/>
          </a:bodyPr>
          <a:lstStyle/>
          <a:p>
            <a:r>
              <a:rPr sz="3600" dirty="0"/>
              <a:t>Antonyms are words that have opposite meanings.</a:t>
            </a:r>
          </a:p>
          <a:p>
            <a:r>
              <a:rPr sz="3600" dirty="0"/>
              <a:t>Example: Hot – Cold, Fast – Slow, Happy – Sad</a:t>
            </a:r>
          </a:p>
          <a:p>
            <a:r>
              <a:rPr sz="3600" dirty="0"/>
              <a:t>Activity: Play a game where you say a word and your child says the opposite.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1718" y="1460692"/>
            <a:ext cx="7772402" cy="685800"/>
          </a:xfrm>
        </p:spPr>
        <p:txBody>
          <a:bodyPr anchor="t">
            <a:normAutofit/>
          </a:bodyPr>
          <a:lstStyle/>
          <a:p>
            <a:r>
              <a:t>🏠 Practice at Home</a:t>
            </a:r>
          </a:p>
        </p:txBody>
      </p:sp>
      <p:sp>
        <p:nvSpPr>
          <p:cNvPr id="3" name="Content Placeholder 2"/>
          <p:cNvSpPr>
            <a:spLocks noGrp="1"/>
          </p:cNvSpPr>
          <p:nvPr>
            <p:ph type="body" sz="quarter" idx="11"/>
          </p:nvPr>
        </p:nvSpPr>
        <p:spPr>
          <a:xfrm>
            <a:off x="2331720" y="2951304"/>
            <a:ext cx="8031480" cy="3601895"/>
          </a:xfrm>
        </p:spPr>
        <p:txBody>
          <a:bodyPr>
            <a:normAutofit lnSpcReduction="10000"/>
          </a:bodyPr>
          <a:lstStyle/>
          <a:p>
            <a:r>
              <a:rPr sz="3600" dirty="0"/>
              <a:t>- Read a book together and find words with similar or opposite meanings.</a:t>
            </a:r>
          </a:p>
          <a:p>
            <a:r>
              <a:rPr sz="3600" dirty="0"/>
              <a:t>- Use flashcards with synonyms and antonyms.</a:t>
            </a:r>
          </a:p>
          <a:p>
            <a:r>
              <a:rPr sz="3600" dirty="0"/>
              <a:t>- Ask: 'Can you think of another word for this?' or 'What's the opposite of that 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599" y="1460692"/>
            <a:ext cx="6857999" cy="685800"/>
          </a:xfrm>
        </p:spPr>
        <p:txBody>
          <a:bodyPr anchor="t">
            <a:normAutofit/>
          </a:bodyPr>
          <a:lstStyle/>
          <a:p>
            <a:r>
              <a:t>🎯 Student Goals</a:t>
            </a:r>
          </a:p>
        </p:txBody>
      </p:sp>
      <p:sp>
        <p:nvSpPr>
          <p:cNvPr id="3" name="Content Placeholder 2"/>
          <p:cNvSpPr>
            <a:spLocks noGrp="1"/>
          </p:cNvSpPr>
          <p:nvPr>
            <p:ph type="body" sz="quarter" idx="11"/>
          </p:nvPr>
        </p:nvSpPr>
        <p:spPr>
          <a:xfrm>
            <a:off x="3657600" y="2438570"/>
            <a:ext cx="7099300" cy="3949530"/>
          </a:xfrm>
        </p:spPr>
        <p:txBody>
          <a:bodyPr>
            <a:normAutofit fontScale="92500"/>
          </a:bodyPr>
          <a:lstStyle/>
          <a:p>
            <a:r>
              <a:rPr sz="3600" dirty="0"/>
              <a:t>By the end of Grade 2, students should be able to:</a:t>
            </a:r>
          </a:p>
          <a:p>
            <a:r>
              <a:rPr sz="3600" dirty="0"/>
              <a:t>✅ Identify synonyms and antonyms.</a:t>
            </a:r>
          </a:p>
          <a:p>
            <a:r>
              <a:rPr sz="3600" dirty="0"/>
              <a:t>✅ Use them to understand and explain word meanings.</a:t>
            </a:r>
          </a:p>
          <a:p>
            <a:r>
              <a:rPr sz="3600" dirty="0"/>
              <a:t>✅ Improve their vocabulary and writing with better word choices.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089901-0028-451D-BEFF-E66F1CA09E5A}"/>
              </a:ext>
            </a:extLst>
          </p:cNvPr>
          <p:cNvSpPr>
            <a:spLocks noGrp="1"/>
          </p:cNvSpPr>
          <p:nvPr>
            <p:ph type="title"/>
          </p:nvPr>
        </p:nvSpPr>
        <p:spPr/>
        <p:txBody>
          <a:bodyPr/>
          <a:lstStyle/>
          <a:p>
            <a:r>
              <a:rPr lang="en-US"/>
              <a:t>Contact Us</a:t>
            </a:r>
          </a:p>
          <a:p>
            <a:endParaRPr lang="en-US"/>
          </a:p>
        </p:txBody>
      </p:sp>
      <p:sp>
        <p:nvSpPr>
          <p:cNvPr id="3" name="Text Placeholder 2">
            <a:extLst>
              <a:ext uri="{FF2B5EF4-FFF2-40B4-BE49-F238E27FC236}">
                <a16:creationId xmlns:a16="http://schemas.microsoft.com/office/drawing/2014/main" id="{D3379B97-A3DA-7541-9D49-39EC686F9E3F}"/>
              </a:ext>
            </a:extLst>
          </p:cNvPr>
          <p:cNvSpPr>
            <a:spLocks noGrp="1"/>
          </p:cNvSpPr>
          <p:nvPr>
            <p:ph type="body" sz="quarter" idx="11"/>
          </p:nvPr>
        </p:nvSpPr>
        <p:spPr/>
        <p:txBody>
          <a:bodyPr/>
          <a:lstStyle/>
          <a:p>
            <a:pPr fontAlgn="base"/>
            <a:r>
              <a:rPr lang="en-US" sz="4800" dirty="0"/>
              <a:t>For any additional questions or details, don’t hesitate to reach out to your child’s teacher.</a:t>
            </a:r>
          </a:p>
          <a:p>
            <a:endParaRPr lang="en-US" dirty="0"/>
          </a:p>
        </p:txBody>
      </p:sp>
    </p:spTree>
    <p:extLst>
      <p:ext uri="{BB962C8B-B14F-4D97-AF65-F5344CB8AC3E}">
        <p14:creationId xmlns:p14="http://schemas.microsoft.com/office/powerpoint/2010/main" val="3669335291"/>
      </p:ext>
    </p:extLst>
  </p:cSld>
  <p:clrMapOvr>
    <a:masterClrMapping/>
  </p:clrMapOvr>
  <mc:AlternateContent xmlns:mc="http://schemas.openxmlformats.org/markup-compatibility/2006" xmlns:p14="http://schemas.microsoft.com/office/powerpoint/2010/main">
    <mc:Choice Requires="p14">
      <p:transition spd="slow" p14:dur="2000" advTm="32085"/>
    </mc:Choice>
    <mc:Fallback xmlns="">
      <p:transition spd="slow" advTm="32085"/>
    </mc:Fallback>
  </mc:AlternateContent>
</p:sld>
</file>

<file path=ppt/theme/theme1.xml><?xml version="1.0" encoding="utf-8"?>
<a:theme xmlns:a="http://schemas.openxmlformats.org/drawingml/2006/main" name="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04EE7CA-01E4-4C36-A155-A254FEC02701}">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a6ab290e-4327-4cd7-8475-ea539760bc51" xsi:nil="true"/>
    <Math_Settings xmlns="a6ab290e-4327-4cd7-8475-ea539760bc51" xsi:nil="true"/>
    <IsNotebookLocked xmlns="a6ab290e-4327-4cd7-8475-ea539760bc51" xsi:nil="true"/>
    <Teams_Channel_Section_Location xmlns="a6ab290e-4327-4cd7-8475-ea539760bc51" xsi:nil="true"/>
    <Owner xmlns="a6ab290e-4327-4cd7-8475-ea539760bc51">
      <UserInfo>
        <DisplayName/>
        <AccountId xsi:nil="true"/>
        <AccountType/>
      </UserInfo>
    </Owner>
    <Students xmlns="a6ab290e-4327-4cd7-8475-ea539760bc51">
      <UserInfo>
        <DisplayName/>
        <AccountId xsi:nil="true"/>
        <AccountType/>
      </UserInfo>
    </Students>
    <DefaultSectionNames xmlns="a6ab290e-4327-4cd7-8475-ea539760bc51" xsi:nil="true"/>
    <_activity xmlns="a6ab290e-4327-4cd7-8475-ea539760bc51" xsi:nil="true"/>
    <NotebookType xmlns="a6ab290e-4327-4cd7-8475-ea539760bc51" xsi:nil="true"/>
    <Student_Groups xmlns="a6ab290e-4327-4cd7-8475-ea539760bc51">
      <UserInfo>
        <DisplayName/>
        <AccountId xsi:nil="true"/>
        <AccountType/>
      </UserInfo>
    </Student_Groups>
    <AppVersion xmlns="a6ab290e-4327-4cd7-8475-ea539760bc51" xsi:nil="true"/>
    <Self_Registration_Enabled xmlns="a6ab290e-4327-4cd7-8475-ea539760bc51" xsi:nil="true"/>
    <Has_Teacher_Only_SectionGroup xmlns="a6ab290e-4327-4cd7-8475-ea539760bc51" xsi:nil="true"/>
    <CultureName xmlns="a6ab290e-4327-4cd7-8475-ea539760bc51" xsi:nil="true"/>
    <Distribution_Groups xmlns="a6ab290e-4327-4cd7-8475-ea539760bc51" xsi:nil="true"/>
    <Invited_Teachers xmlns="a6ab290e-4327-4cd7-8475-ea539760bc51" xsi:nil="true"/>
    <Invited_Students xmlns="a6ab290e-4327-4cd7-8475-ea539760bc51" xsi:nil="true"/>
    <LMS_Mappings xmlns="a6ab290e-4327-4cd7-8475-ea539760bc51" xsi:nil="true"/>
    <Templates xmlns="a6ab290e-4327-4cd7-8475-ea539760bc51" xsi:nil="true"/>
    <FolderType xmlns="a6ab290e-4327-4cd7-8475-ea539760bc51" xsi:nil="true"/>
    <Teachers xmlns="a6ab290e-4327-4cd7-8475-ea539760bc51">
      <UserInfo>
        <DisplayName/>
        <AccountId xsi:nil="true"/>
        <AccountType/>
      </UserInfo>
    </Teachers>
    <TeamsChannelId xmlns="a6ab290e-4327-4cd7-8475-ea539760bc51" xsi:nil="true"/>
    <Is_Collaboration_Space_Locked xmlns="a6ab290e-4327-4cd7-8475-ea539760bc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BB2C73BFB9A54EB1DA67CC5D2932FF" ma:contentTypeVersion="41" ma:contentTypeDescription="Create a new document." ma:contentTypeScope="" ma:versionID="f7ee3cd02e9baf9b8428922bb514a40f">
  <xsd:schema xmlns:xsd="http://www.w3.org/2001/XMLSchema" xmlns:xs="http://www.w3.org/2001/XMLSchema" xmlns:p="http://schemas.microsoft.com/office/2006/metadata/properties" xmlns:ns3="f5b7ce3d-fc9c-47b6-b2ba-ce7921f5da34" xmlns:ns4="a6ab290e-4327-4cd7-8475-ea539760bc51" targetNamespace="http://schemas.microsoft.com/office/2006/metadata/properties" ma:root="true" ma:fieldsID="c895ff5b1c144bbf1f852c6653ec5c37" ns3:_="" ns4:_="">
    <xsd:import namespace="f5b7ce3d-fc9c-47b6-b2ba-ce7921f5da34"/>
    <xsd:import namespace="a6ab290e-4327-4cd7-8475-ea539760bc51"/>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NotebookType" minOccurs="0"/>
                <xsd:element ref="ns4:FolderType" minOccurs="0"/>
                <xsd:element ref="ns4:Owner" minOccurs="0"/>
                <xsd:element ref="ns4:DefaultSectionNames" minOccurs="0"/>
                <xsd:element ref="ns4:Templates" minOccurs="0"/>
                <xsd:element ref="ns4:CultureName"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TeamsChannelId" minOccurs="0"/>
                <xsd:element ref="ns4:IsNotebookLocked" minOccurs="0"/>
                <xsd:element ref="ns4:Math_Settings" minOccurs="0"/>
                <xsd:element ref="ns4:Distribution_Groups" minOccurs="0"/>
                <xsd:element ref="ns4:LMS_Mappings" minOccurs="0"/>
                <xsd:element ref="ns4:MediaServiceGenerationTime" minOccurs="0"/>
                <xsd:element ref="ns4:MediaServiceEventHashCode" minOccurs="0"/>
                <xsd:element ref="ns4:MediaServiceAutoKeyPoints" minOccurs="0"/>
                <xsd:element ref="ns4:MediaServiceKeyPoints" minOccurs="0"/>
                <xsd:element ref="ns4:Teams_Channel_Section_Location" minOccurs="0"/>
                <xsd:element ref="ns4:MediaLengthInSeconds" minOccurs="0"/>
                <xsd:element ref="ns4:MediaServiceSearchProperties" minOccurs="0"/>
                <xsd:element ref="ns4:_activity" minOccurs="0"/>
                <xsd:element ref="ns4:MediaServiceObjectDetectorVersion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b7ce3d-fc9c-47b6-b2ba-ce7921f5da3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6ab290e-4327-4cd7-8475-ea539760bc51"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MediaServiceLocation" ma:description="" ma:indexed="true" ma:internalName="MediaServiceLocation" ma:readOnly="true">
      <xsd:simpleType>
        <xsd:restriction base="dms:Text"/>
      </xsd:simpleType>
    </xsd:element>
    <xsd:element name="NotebookType" ma:index="19" nillable="true" ma:displayName="Notebook Type" ma:internalName="NotebookType">
      <xsd:simpleType>
        <xsd:restriction base="dms:Text"/>
      </xsd:simpleType>
    </xsd:element>
    <xsd:element name="FolderType" ma:index="20" nillable="true" ma:displayName="Folder Type" ma:internalName="FolderType">
      <xsd:simpleType>
        <xsd:restriction base="dms:Text"/>
      </xsd:simpleType>
    </xsd:element>
    <xsd:element name="Owner" ma:index="21"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22" nillable="true" ma:displayName="Default Section Names" ma:internalName="DefaultSectionNames">
      <xsd:simpleType>
        <xsd:restriction base="dms:Note">
          <xsd:maxLength value="255"/>
        </xsd:restriction>
      </xsd:simpleType>
    </xsd:element>
    <xsd:element name="Templates" ma:index="23" nillable="true" ma:displayName="Templates" ma:internalName="Templates">
      <xsd:simpleType>
        <xsd:restriction base="dms:Note">
          <xsd:maxLength value="255"/>
        </xsd:restriction>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chers" ma:index="26"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7"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8"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9" nillable="true" ma:displayName="Invited Teachers" ma:internalName="Invited_Teachers">
      <xsd:simpleType>
        <xsd:restriction base="dms:Note">
          <xsd:maxLength value="255"/>
        </xsd:restriction>
      </xsd:simpleType>
    </xsd:element>
    <xsd:element name="Invited_Students" ma:index="30" nillable="true" ma:displayName="Invited Students" ma:internalName="Invited_Students">
      <xsd:simpleType>
        <xsd:restriction base="dms:Note">
          <xsd:maxLength value="255"/>
        </xsd:restriction>
      </xsd:simpleType>
    </xsd:element>
    <xsd:element name="Self_Registration_Enabled" ma:index="31" nillable="true" ma:displayName="Self Registration Enabled" ma:internalName="Self_Registration_Enabled">
      <xsd:simpleType>
        <xsd:restriction base="dms:Boolean"/>
      </xsd:simpleType>
    </xsd:element>
    <xsd:element name="Has_Teacher_Only_SectionGroup" ma:index="32" nillable="true" ma:displayName="Has Teacher Only SectionGroup" ma:internalName="Has_Teacher_Only_SectionGroup">
      <xsd:simpleType>
        <xsd:restriction base="dms:Boolean"/>
      </xsd:simpleType>
    </xsd:element>
    <xsd:element name="Is_Collaboration_Space_Locked" ma:index="33" nillable="true" ma:displayName="Is Collaboration Space Locked" ma:internalName="Is_Collaboration_Space_Locked">
      <xsd:simpleType>
        <xsd:restriction base="dms:Boolean"/>
      </xsd:simpleType>
    </xsd:element>
    <xsd:element name="TeamsChannelId" ma:index="34" nillable="true" ma:displayName="Teams Channel Id" ma:internalName="TeamsChannelId">
      <xsd:simpleType>
        <xsd:restriction base="dms:Text"/>
      </xsd:simpleType>
    </xsd:element>
    <xsd:element name="IsNotebookLocked" ma:index="35" nillable="true" ma:displayName="Is Notebook Locked" ma:internalName="IsNotebookLocked">
      <xsd:simpleType>
        <xsd:restriction base="dms:Boolean"/>
      </xsd:simpleType>
    </xsd:element>
    <xsd:element name="Math_Settings" ma:index="36" nillable="true" ma:displayName="Math Settings" ma:internalName="Math_Settings">
      <xsd:simpleType>
        <xsd:restriction base="dms:Text"/>
      </xsd:simple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MediaServiceGenerationTime" ma:index="39" nillable="true" ma:displayName="MediaServiceGenerationTime" ma:hidden="true" ma:internalName="MediaServiceGenerationTime" ma:readOnly="true">
      <xsd:simpleType>
        <xsd:restriction base="dms:Text"/>
      </xsd:simpleType>
    </xsd:element>
    <xsd:element name="MediaServiceEventHashCode" ma:index="40" nillable="true" ma:displayName="MediaServiceEventHashCode" ma:hidden="true" ma:internalName="MediaServiceEventHashCode" ma:readOnly="true">
      <xsd:simpleType>
        <xsd:restriction base="dms:Text"/>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element name="Teams_Channel_Section_Location" ma:index="43" nillable="true" ma:displayName="Teams Channel Section Location" ma:internalName="Teams_Channel_Section_Location">
      <xsd:simpleType>
        <xsd:restriction base="dms:Text"/>
      </xsd:simpleType>
    </xsd:element>
    <xsd:element name="MediaLengthInSeconds" ma:index="44" nillable="true" ma:displayName="Length (seconds)" ma:internalName="MediaLengthInSeconds" ma:readOnly="true">
      <xsd:simpleType>
        <xsd:restriction base="dms:Unknown"/>
      </xsd:simpleType>
    </xsd:element>
    <xsd:element name="MediaServiceSearchProperties" ma:index="45" nillable="true" ma:displayName="MediaServiceSearchProperties" ma:hidden="true" ma:internalName="MediaServiceSearchProperties" ma:readOnly="true">
      <xsd:simpleType>
        <xsd:restriction base="dms:Note"/>
      </xsd:simpleType>
    </xsd:element>
    <xsd:element name="_activity" ma:index="46" nillable="true" ma:displayName="_activity" ma:hidden="true" ma:internalName="_activity">
      <xsd:simpleType>
        <xsd:restriction base="dms:Note"/>
      </xsd:simpleType>
    </xsd:element>
    <xsd:element name="MediaServiceObjectDetectorVersions" ma:index="47" nillable="true" ma:displayName="MediaServiceObjectDetectorVersions" ma:hidden="true" ma:indexed="true" ma:internalName="MediaServiceObjectDetectorVersions" ma:readOnly="true">
      <xsd:simpleType>
        <xsd:restriction base="dms:Text"/>
      </xsd:simpleType>
    </xsd:element>
    <xsd:element name="MediaServiceSystemTags" ma:index="48"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431A9B-4B87-4F2F-AB9E-CAE6A6729B86}">
  <ds:schemaRefs>
    <ds:schemaRef ds:uri="http://schemas.microsoft.com/sharepoint/v3/contenttype/forms"/>
  </ds:schemaRefs>
</ds:datastoreItem>
</file>

<file path=customXml/itemProps2.xml><?xml version="1.0" encoding="utf-8"?>
<ds:datastoreItem xmlns:ds="http://schemas.openxmlformats.org/officeDocument/2006/customXml" ds:itemID="{984EED2D-C894-47C4-9CDD-55EC03B2713B}">
  <ds:schemaRefs>
    <ds:schemaRef ds:uri="http://purl.org/dc/dcmitype/"/>
    <ds:schemaRef ds:uri="http://schemas.microsoft.com/office/infopath/2007/PartnerControls"/>
    <ds:schemaRef ds:uri="http://purl.org/dc/elements/1.1/"/>
    <ds:schemaRef ds:uri="http://schemas.microsoft.com/office/2006/metadata/properties"/>
    <ds:schemaRef ds:uri="f5b7ce3d-fc9c-47b6-b2ba-ce7921f5da34"/>
    <ds:schemaRef ds:uri="http://schemas.microsoft.com/office/2006/documentManagement/types"/>
    <ds:schemaRef ds:uri="http://purl.org/dc/terms/"/>
    <ds:schemaRef ds:uri="http://schemas.openxmlformats.org/package/2006/metadata/core-properties"/>
    <ds:schemaRef ds:uri="a6ab290e-4327-4cd7-8475-ea539760bc51"/>
    <ds:schemaRef ds:uri="http://www.w3.org/XML/1998/namespace"/>
  </ds:schemaRefs>
</ds:datastoreItem>
</file>

<file path=customXml/itemProps3.xml><?xml version="1.0" encoding="utf-8"?>
<ds:datastoreItem xmlns:ds="http://schemas.openxmlformats.org/officeDocument/2006/customXml" ds:itemID="{AC93571C-858B-499E-806F-5E4953391A2A}">
  <ds:schemaRefs>
    <ds:schemaRef ds:uri="a6ab290e-4327-4cd7-8475-ea539760bc51"/>
    <ds:schemaRef ds:uri="f5b7ce3d-fc9c-47b6-b2ba-ce7921f5da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fd25eb8-3dfc-4e5c-adab-ad073f23ac72}" enabled="0" method="" siteId="{bfd25eb8-3dfc-4e5c-adab-ad073f23ac72}" removed="1"/>
</clbl:labelList>
</file>

<file path=docProps/app.xml><?xml version="1.0" encoding="utf-8"?>
<Properties xmlns="http://schemas.openxmlformats.org/officeDocument/2006/extended-properties" xmlns:vt="http://schemas.openxmlformats.org/officeDocument/2006/docPropsVTypes">
  <Template>open-house (1)</Template>
  <TotalTime>214</TotalTime>
  <Words>3083</Words>
  <Application>Microsoft Office PowerPoint</Application>
  <PresentationFormat>Widescreen</PresentationFormat>
  <Paragraphs>253</Paragraphs>
  <Slides>34</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Arial</vt:lpstr>
      <vt:lpstr>Calibri</vt:lpstr>
      <vt:lpstr>Impact</vt:lpstr>
      <vt:lpstr>Impress BT</vt:lpstr>
      <vt:lpstr>Kristen ITC</vt:lpstr>
      <vt:lpstr>Quire Sans</vt:lpstr>
      <vt:lpstr>Wingdings</vt:lpstr>
      <vt:lpstr>Wingdings 3</vt:lpstr>
      <vt:lpstr>Office Theme</vt:lpstr>
      <vt:lpstr>Pine Street Elementary School </vt:lpstr>
      <vt:lpstr>Welcome Parents!</vt:lpstr>
      <vt:lpstr>Meet our  Team!</vt:lpstr>
      <vt:lpstr>Ms. J. Rodriguez</vt:lpstr>
      <vt:lpstr>Mrs. N. Anderson</vt:lpstr>
      <vt:lpstr>Mr. H. Jean-Jacques</vt:lpstr>
      <vt:lpstr>Mrs. D. Lester-Garner</vt:lpstr>
      <vt:lpstr>Mrs. L. Stanford</vt:lpstr>
      <vt:lpstr>Mrs. A. Wilkinson</vt:lpstr>
      <vt:lpstr>Other Important School Personnel</vt:lpstr>
      <vt:lpstr>A Day in the Life</vt:lpstr>
      <vt:lpstr>READING</vt:lpstr>
      <vt:lpstr>Hot Standard</vt:lpstr>
      <vt:lpstr>Standard 1</vt:lpstr>
      <vt:lpstr>What is 2.T.RA.2.a?</vt:lpstr>
      <vt:lpstr>Importance of Textual Evidence</vt:lpstr>
      <vt:lpstr>Parent Strategies for Reading Support</vt:lpstr>
      <vt:lpstr>Using Familiar Stories to Practice</vt:lpstr>
      <vt:lpstr>Daily Reading Routine</vt:lpstr>
      <vt:lpstr>End-of-Year Expectations</vt:lpstr>
      <vt:lpstr>Standard 2:</vt:lpstr>
      <vt:lpstr>What is Standard 2.T.T.2.d?</vt:lpstr>
      <vt:lpstr>Why Expository Writing is Important</vt:lpstr>
      <vt:lpstr>How You Can Help at Home</vt:lpstr>
      <vt:lpstr>Example: Writing About Penguins</vt:lpstr>
      <vt:lpstr>Practice Activity</vt:lpstr>
      <vt:lpstr>Student Goals for 2.T.T.2.d</vt:lpstr>
      <vt:lpstr>Standard 3</vt:lpstr>
      <vt:lpstr>🧠 Why It Matters</vt:lpstr>
      <vt:lpstr>🔁 What Are Synonyms?</vt:lpstr>
      <vt:lpstr>🔄 What Are Antonyms?</vt:lpstr>
      <vt:lpstr>🏠 Practice at Home</vt:lpstr>
      <vt:lpstr>🎯 Student Goals</vt:lpstr>
      <vt:lpstr>Contact 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Harold Jean-jacques</dc:creator>
  <cp:lastModifiedBy>Angela Wilkinson</cp:lastModifiedBy>
  <cp:revision>3</cp:revision>
  <dcterms:created xsi:type="dcterms:W3CDTF">2025-07-29T00:00:14Z</dcterms:created>
  <dcterms:modified xsi:type="dcterms:W3CDTF">2025-11-02T15:53:42Z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0x01010068BB2C73BFB9A54EB1DA67CC5D2932FF</vt:lpwstr>
  </property>
</Properties>
</file>