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2" r:id="rId2"/>
    <p:sldId id="282" r:id="rId3"/>
    <p:sldId id="257" r:id="rId4"/>
    <p:sldId id="290" r:id="rId5"/>
    <p:sldId id="279" r:id="rId6"/>
    <p:sldId id="280" r:id="rId7"/>
    <p:sldId id="281" r:id="rId8"/>
    <p:sldId id="288" r:id="rId9"/>
    <p:sldId id="287" r:id="rId10"/>
    <p:sldId id="289" r:id="rId11"/>
    <p:sldId id="285" r:id="rId12"/>
    <p:sldId id="283" r:id="rId13"/>
    <p:sldId id="284" r:id="rId14"/>
    <p:sldId id="286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706" autoAdjust="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09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/>
              <a:t>12/6/2021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798501B-77B5-4365-9881-C6E19A3C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/>
              <a:t>12/6/2021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C8BD8E7-1312-41F3-99C4-6DA5AF891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ictur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</p:spPr>
        <p:txBody>
          <a:bodyPr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6374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A6717-178E-49E2-8095-EFD784289162}" type="datetime1">
              <a:rPr lang="en-US" smtClean="0"/>
              <a:t>12/8/2021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483427"/>
            <a:ext cx="10515600" cy="2743200"/>
          </a:xfrm>
        </p:spPr>
        <p:txBody>
          <a:bodyPr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35025" y="5257800"/>
            <a:ext cx="105156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 cap="all" spc="50" baseline="0">
                <a:solidFill>
                  <a:schemeClr val="bg1"/>
                </a:solidFill>
              </a:defRPr>
            </a:lvl1pPr>
            <a:lvl2pPr marL="365760" indent="0" algn="ctr">
              <a:buNone/>
              <a:defRPr sz="2000" cap="all" spc="50" baseline="0">
                <a:solidFill>
                  <a:schemeClr val="bg1"/>
                </a:solidFill>
              </a:defRPr>
            </a:lvl2pPr>
            <a:lvl3pPr algn="ctr">
              <a:defRPr sz="2000" cap="all" spc="50" baseline="0">
                <a:solidFill>
                  <a:schemeClr val="bg1"/>
                </a:solidFill>
              </a:defRPr>
            </a:lvl3pPr>
            <a:lvl4pPr algn="ctr">
              <a:defRPr sz="2000" cap="all" spc="50" baseline="0">
                <a:solidFill>
                  <a:schemeClr val="bg1"/>
                </a:solidFill>
              </a:defRPr>
            </a:lvl4pPr>
            <a:lvl5pPr algn="ctr">
              <a:defRPr sz="2000" cap="all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4495800" cy="44622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1F6F6-B717-420D-89C5-14527A5D8F4B}" type="datetime1">
              <a:rPr lang="en-US" smtClean="0"/>
              <a:t>12/8/2021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7048" y="1733162"/>
            <a:ext cx="4498848" cy="6858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7048" y="2481943"/>
            <a:ext cx="4498848" cy="369025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33162"/>
            <a:ext cx="4498848" cy="6858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81943"/>
            <a:ext cx="4498848" cy="369025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9D8D-2ADA-454A-9040-B401C55319C0}" type="datetime1">
              <a:rPr lang="en-US" smtClean="0"/>
              <a:t>12/8/2021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06F55-2526-4F21-BDB4-9250D9DC3C9C}" type="datetime1">
              <a:rPr lang="en-US" smtClean="0"/>
              <a:t>12/8/2021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1812" y="1672934"/>
            <a:ext cx="3506788" cy="288036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A2F56-4D59-4BDE-9DDB-22D00E6D4563}" type="datetime1">
              <a:rPr lang="en-US" smtClean="0"/>
              <a:t>12/8/2021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2877260"/>
          </a:xfrm>
        </p:spPr>
        <p:txBody>
          <a:bodyPr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C8887-FD16-4E80-8465-2ADB7E463C96}" type="datetime1">
              <a:rPr lang="en-US" smtClean="0"/>
              <a:t>12/8/2021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57200"/>
            <a:ext cx="1943100" cy="5719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457200"/>
            <a:ext cx="7048500" cy="5719762"/>
          </a:xfrm>
        </p:spPr>
        <p:txBody>
          <a:bodyPr vert="eaVert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5CAEA-683D-458D-BA01-C0B9ABAAA1A0}" type="datetime1">
              <a:rPr lang="en-US" smtClean="0"/>
              <a:t>12/8/2021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3999" y="6601556"/>
            <a:ext cx="649138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87908" y="6601556"/>
            <a:ext cx="153406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B8B7C03C-4217-446B-8D24-10B3063D0EF3}" type="datetime1">
              <a:rPr lang="en-US" smtClean="0"/>
              <a:t>12/8/2021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4499" y="6601556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statutes.capitol.texas.gov/Docs/ED/htm/ED.28.htm#28.004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healthyschools/wscc/index.htm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apitol.texas.gov/tlodocs/87R/billtext/pdf/HB01525F.pdf#navpanes=0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capitol.texas.gov/tlodocs/87R/billtext/pdf/HB01525F.pdf#navpanes=0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healthyschools/wscc/index.htm" TargetMode="External"/><Relationship Id="rId2" Type="http://schemas.openxmlformats.org/officeDocument/2006/relationships/hyperlink" Target="https://www.dshs.texas.gov/schoolhealth/shac.aspx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itstimetexas.org/shac/" TargetMode="External"/><Relationship Id="rId4" Type="http://schemas.openxmlformats.org/officeDocument/2006/relationships/hyperlink" Target="https://tea.texas.gov/texas-schools/health-safety-discipline/coordinated-school-health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School health advisory council</a:t>
            </a:r>
          </a:p>
        </p:txBody>
      </p:sp>
      <p:pic>
        <p:nvPicPr>
          <p:cNvPr id="7" name="Picture Placeholder 6" descr="Two people lifting weights"/>
          <p:cNvPicPr>
            <a:picLocks noGrp="1" noChangeAspect="1"/>
          </p:cNvPicPr>
          <p:nvPr>
            <p:ph type="pic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Picture Placeholder 7" descr="Closeup of Granny Smith apple and tape measure"/>
          <p:cNvPicPr>
            <a:picLocks noGrp="1" noChangeAspect="1"/>
          </p:cNvPicPr>
          <p:nvPr>
            <p:ph type="pic" idx="1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 b="19"/>
          <a:stretch/>
        </p:blipFill>
        <p:spPr/>
      </p:pic>
      <p:pic>
        <p:nvPicPr>
          <p:cNvPr id="9" name="Picture Placeholder 8" descr="Man and woman running on indoor track"/>
          <p:cNvPicPr>
            <a:picLocks noGrp="1" noChangeAspect="1"/>
          </p:cNvPicPr>
          <p:nvPr>
            <p:ph type="pic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" b="39"/>
          <a:stretch/>
        </p:blipFill>
        <p:spPr/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Janette Rodriguez, </a:t>
            </a:r>
            <a:r>
              <a:rPr lang="en-US" dirty="0" err="1"/>
              <a:t>rn</a:t>
            </a:r>
            <a:r>
              <a:rPr lang="en-US" dirty="0"/>
              <a:t> </a:t>
            </a:r>
          </a:p>
          <a:p>
            <a:r>
              <a:rPr lang="en-US" dirty="0" err="1"/>
              <a:t>araceli</a:t>
            </a:r>
            <a:r>
              <a:rPr lang="en-US" dirty="0"/>
              <a:t> </a:t>
            </a:r>
            <a:r>
              <a:rPr lang="en-US" dirty="0" err="1"/>
              <a:t>soto</a:t>
            </a:r>
            <a:r>
              <a:rPr lang="en-US" dirty="0"/>
              <a:t>, </a:t>
            </a:r>
            <a:r>
              <a:rPr lang="en-US" dirty="0" err="1"/>
              <a:t>bsb</a:t>
            </a:r>
            <a:r>
              <a:rPr lang="en-US" dirty="0"/>
              <a:t>/</a:t>
            </a:r>
            <a:r>
              <a:rPr lang="en-US" dirty="0" err="1"/>
              <a:t>hrm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6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SBCISD SHAC – historical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714500"/>
            <a:ext cx="9144000" cy="3209838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Due to COVID and change in leadership, SHAC meetings have not been held over the past couple of years.</a:t>
            </a:r>
          </a:p>
          <a:p>
            <a:pPr lvl="1"/>
            <a:r>
              <a:rPr lang="en-US" sz="2400" dirty="0"/>
              <a:t>Previously, the SHAC collaborated with different departments and organizations to promote a healthy lifestyle for our San Benito CISD students, staff, and community.</a:t>
            </a:r>
          </a:p>
        </p:txBody>
      </p:sp>
      <p:pic>
        <p:nvPicPr>
          <p:cNvPr id="2050" name="Picture 2" descr="28,006 Healthy Lifestyle Banner Photos - Free &amp;amp; Royalty-Free Stock Photos  from Dreamstime">
            <a:extLst>
              <a:ext uri="{FF2B5EF4-FFF2-40B4-BE49-F238E27FC236}">
                <a16:creationId xmlns:a16="http://schemas.microsoft.com/office/drawing/2014/main" id="{9C81A71A-3029-4488-9C46-8A3A13815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835" y="3983019"/>
            <a:ext cx="5498329" cy="211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E17F3B-0F16-44D1-B8B5-909F5A3B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389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2416"/>
            <a:ext cx="9144000" cy="1143000"/>
          </a:xfrm>
        </p:spPr>
        <p:txBody>
          <a:bodyPr/>
          <a:lstStyle/>
          <a:p>
            <a:r>
              <a:rPr lang="en-US" dirty="0"/>
              <a:t>What is a school health advisory council (</a:t>
            </a:r>
            <a:r>
              <a:rPr lang="en-US" dirty="0" err="1"/>
              <a:t>shac</a:t>
            </a:r>
            <a:r>
              <a:rPr lang="en-US" dirty="0"/>
              <a:t>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79420"/>
            <a:ext cx="5560194" cy="4355620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Defined in Texas Education Code Title 2, Chapter 28 </a:t>
            </a:r>
            <a:r>
              <a:rPr lang="en-US" sz="2400" dirty="0">
                <a:hlinkClick r:id="rId2"/>
              </a:rPr>
              <a:t>§28.004 </a:t>
            </a:r>
            <a:endParaRPr lang="en-US" sz="2400" dirty="0"/>
          </a:p>
          <a:p>
            <a:pPr lvl="1"/>
            <a:r>
              <a:rPr lang="en-US" sz="2400" dirty="0"/>
              <a:t>Advisory council to assist the district in ensuring that local community values are reflected in the district's health education instruction.</a:t>
            </a:r>
          </a:p>
          <a:p>
            <a:pPr lvl="1"/>
            <a:r>
              <a:rPr lang="en-US" sz="2400" dirty="0"/>
              <a:t>A school district must consider the recommendations of the local SHAC before changing the district's health education curriculum or instruction.</a:t>
            </a:r>
          </a:p>
          <a:p>
            <a:pPr lvl="1"/>
            <a:r>
              <a:rPr lang="en-US" sz="2400" dirty="0"/>
              <a:t>SHACs are required in every public school district.</a:t>
            </a:r>
          </a:p>
        </p:txBody>
      </p:sp>
      <p:pic>
        <p:nvPicPr>
          <p:cNvPr id="3074" name="Picture 2" descr="Health, Physical Education, and Athletics / Health Education">
            <a:extLst>
              <a:ext uri="{FF2B5EF4-FFF2-40B4-BE49-F238E27FC236}">
                <a16:creationId xmlns:a16="http://schemas.microsoft.com/office/drawing/2014/main" id="{A5E359E1-9D15-418B-9083-3D80B8DEB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504" y="2652712"/>
            <a:ext cx="4190263" cy="170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10501-38E3-4AB8-AD1A-809E0EA57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2416"/>
            <a:ext cx="9144000" cy="1143000"/>
          </a:xfrm>
        </p:spPr>
        <p:txBody>
          <a:bodyPr/>
          <a:lstStyle/>
          <a:p>
            <a:r>
              <a:rPr lang="en-US" dirty="0" err="1"/>
              <a:t>Shac</a:t>
            </a:r>
            <a:r>
              <a:rPr lang="en-US" dirty="0"/>
              <a:t>: coordinated school health program</a:t>
            </a:r>
          </a:p>
        </p:txBody>
      </p:sp>
      <p:pic>
        <p:nvPicPr>
          <p:cNvPr id="10242" name="Picture 2" descr="Coordinated School Health">
            <a:extLst>
              <a:ext uri="{FF2B5EF4-FFF2-40B4-BE49-F238E27FC236}">
                <a16:creationId xmlns:a16="http://schemas.microsoft.com/office/drawing/2014/main" id="{7A5DF395-22DB-483A-AF87-6C71B7615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850" y="1428696"/>
            <a:ext cx="4350300" cy="438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83EADA-D50E-4759-9C76-FBD0EFF8865A}"/>
              </a:ext>
            </a:extLst>
          </p:cNvPr>
          <p:cNvSpPr txBox="1"/>
          <p:nvPr/>
        </p:nvSpPr>
        <p:spPr>
          <a:xfrm>
            <a:off x="3139622" y="5998898"/>
            <a:ext cx="5735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CDC: </a:t>
            </a:r>
            <a:r>
              <a:rPr lang="en-US" dirty="0">
                <a:hlinkClick r:id="rId3"/>
              </a:rPr>
              <a:t>https://www.cdc.gov/healthyschools/wscc/index.htm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068D44-4DD3-4B00-A689-F5C1970B1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898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Shac</a:t>
            </a:r>
            <a:r>
              <a:rPr lang="en-US" dirty="0"/>
              <a:t> members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0200"/>
            <a:ext cx="9144000" cy="2530241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The board of trustees shall appoint at least five members to the local SHAC.</a:t>
            </a:r>
          </a:p>
          <a:p>
            <a:pPr lvl="1"/>
            <a:r>
              <a:rPr lang="en-US" sz="2400" dirty="0"/>
              <a:t>A majority of members must be parents of students enrolled in district and not employed by the district.</a:t>
            </a:r>
          </a:p>
          <a:p>
            <a:pPr lvl="1"/>
            <a:r>
              <a:rPr lang="en-US" sz="2400" dirty="0"/>
              <a:t>Parent must serve as chair or co-chair of the SHAC.</a:t>
            </a:r>
          </a:p>
          <a:p>
            <a:pPr lvl="2"/>
            <a:r>
              <a:rPr lang="en-US" sz="2200" dirty="0"/>
              <a:t>SHAC is considered a parent-led council.</a:t>
            </a:r>
          </a:p>
        </p:txBody>
      </p:sp>
      <p:pic>
        <p:nvPicPr>
          <p:cNvPr id="4098" name="Picture 2" descr="28,986 Team Members Stock Vector Illustration and Royalty Free Team Members  Clipart">
            <a:extLst>
              <a:ext uri="{FF2B5EF4-FFF2-40B4-BE49-F238E27FC236}">
                <a16:creationId xmlns:a16="http://schemas.microsoft.com/office/drawing/2014/main" id="{9E909091-2E8A-492A-B397-650E9AD27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359" y="4068191"/>
            <a:ext cx="5196406" cy="233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B98560-B4D5-4D38-86E9-ACC88EEEA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73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anchor="b">
            <a:normAutofit/>
          </a:bodyPr>
          <a:lstStyle/>
          <a:p>
            <a:r>
              <a:rPr lang="en-US" dirty="0" err="1"/>
              <a:t>Shac</a:t>
            </a:r>
            <a:r>
              <a:rPr lang="en-US" dirty="0"/>
              <a:t> meeting requirements</a:t>
            </a:r>
          </a:p>
        </p:txBody>
      </p:sp>
      <p:pic>
        <p:nvPicPr>
          <p:cNvPr id="5122" name="Picture 2" descr="6 Creative Ways To Shake Up The Sales Team Meeting Agenda - Salesforce  Canada Blog">
            <a:extLst>
              <a:ext uri="{FF2B5EF4-FFF2-40B4-BE49-F238E27FC236}">
                <a16:creationId xmlns:a16="http://schemas.microsoft.com/office/drawing/2014/main" id="{3808B0F7-9449-4FF6-95A4-9E8A86521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518" y="2316804"/>
            <a:ext cx="5365282" cy="2803359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829476" cy="4166536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Required to meet at least 4 times during the school year.</a:t>
            </a:r>
          </a:p>
          <a:p>
            <a:pPr lvl="1"/>
            <a:r>
              <a:rPr lang="en-US" sz="2000" dirty="0">
                <a:hlinkClick r:id="rId3"/>
              </a:rPr>
              <a:t>HB 1525</a:t>
            </a:r>
            <a:r>
              <a:rPr lang="en-US" sz="2000" dirty="0"/>
              <a:t> 87</a:t>
            </a:r>
            <a:r>
              <a:rPr lang="en-US" sz="2000" baseline="30000" dirty="0"/>
              <a:t>th</a:t>
            </a:r>
            <a:r>
              <a:rPr lang="en-US" sz="2000" dirty="0"/>
              <a:t> Legislative Session Updates</a:t>
            </a:r>
          </a:p>
          <a:p>
            <a:pPr lvl="2"/>
            <a:r>
              <a:rPr lang="en-US" sz="2000" dirty="0"/>
              <a:t>At least 72 hours prior to the meeting:</a:t>
            </a:r>
          </a:p>
          <a:p>
            <a:pPr lvl="3"/>
            <a:r>
              <a:rPr lang="en-US" sz="2000" dirty="0"/>
              <a:t>Post notice of date, time, location, and subject of SHAC meeting in central administrative office at each campus in the school district.</a:t>
            </a:r>
          </a:p>
          <a:p>
            <a:pPr lvl="3"/>
            <a:r>
              <a:rPr lang="en-US" sz="2000" dirty="0"/>
              <a:t>Post notice above on District’s Internet Website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1CEE71-53A5-4520-BAEA-17DC2A10A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929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Shac</a:t>
            </a:r>
            <a:r>
              <a:rPr lang="en-US" dirty="0"/>
              <a:t> meeting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714500"/>
            <a:ext cx="9144000" cy="3973236"/>
          </a:xfrm>
        </p:spPr>
        <p:txBody>
          <a:bodyPr>
            <a:normAutofit/>
          </a:bodyPr>
          <a:lstStyle/>
          <a:p>
            <a:pPr lvl="1"/>
            <a:r>
              <a:rPr lang="en-US" sz="2400" dirty="0">
                <a:hlinkClick r:id="rId2"/>
              </a:rPr>
              <a:t>HB 1525</a:t>
            </a:r>
            <a:r>
              <a:rPr lang="en-US" sz="2400" dirty="0"/>
              <a:t> 87</a:t>
            </a:r>
            <a:r>
              <a:rPr lang="en-US" sz="2400" baseline="30000" dirty="0"/>
              <a:t>th</a:t>
            </a:r>
            <a:r>
              <a:rPr lang="en-US" sz="2400" dirty="0"/>
              <a:t> Legislative Session Updates</a:t>
            </a:r>
          </a:p>
          <a:p>
            <a:pPr lvl="2"/>
            <a:r>
              <a:rPr lang="en-US" sz="2400" dirty="0"/>
              <a:t>Prepare and maintain minutes of the meeting</a:t>
            </a:r>
          </a:p>
          <a:p>
            <a:pPr lvl="3"/>
            <a:r>
              <a:rPr lang="en-US" sz="2400" dirty="0"/>
              <a:t>Include subject and content of each deliberation and each vote, order, decision, or other action taken by the council during the meeting</a:t>
            </a:r>
          </a:p>
          <a:p>
            <a:pPr lvl="2"/>
            <a:r>
              <a:rPr lang="en-US" sz="2400" dirty="0"/>
              <a:t>Make audio or video recording of the meeting</a:t>
            </a:r>
          </a:p>
          <a:p>
            <a:pPr lvl="2"/>
            <a:r>
              <a:rPr lang="en-US" sz="2400" dirty="0"/>
              <a:t>Submit to district the minutes and recording not more than 10 days after meeting was held</a:t>
            </a:r>
          </a:p>
          <a:p>
            <a:pPr lvl="2"/>
            <a:r>
              <a:rPr lang="en-US" sz="2400" dirty="0"/>
              <a:t>District must post minutes and recording of meeting on website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3F26F-E092-44AF-8078-7645D9B6A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30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Shac</a:t>
            </a:r>
            <a:r>
              <a:rPr lang="en-US" dirty="0"/>
              <a:t>: annual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785977"/>
            <a:ext cx="9144000" cy="4493525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The School Health Advisory Council must submit an annual report to the Board of Trustees with a detailed account of SHAC activities and recommendations, including:</a:t>
            </a:r>
          </a:p>
          <a:p>
            <a:pPr lvl="2"/>
            <a:r>
              <a:rPr lang="en-US" sz="2200" dirty="0"/>
              <a:t>Any SHAC recommendation concerning the school district’s health education curriculum and instruction;</a:t>
            </a:r>
          </a:p>
          <a:p>
            <a:pPr lvl="2"/>
            <a:r>
              <a:rPr lang="en-US" sz="2200" dirty="0"/>
              <a:t>Any suggested modification to a SHAC recommendation previously submitted to the board;</a:t>
            </a:r>
          </a:p>
          <a:p>
            <a:pPr lvl="2"/>
            <a:r>
              <a:rPr lang="en-US" sz="2200" dirty="0"/>
              <a:t>A detailed explanation of the SHAC’s activities during the period between the date of the current report and the date of the last prior written report; and</a:t>
            </a:r>
          </a:p>
          <a:p>
            <a:pPr lvl="2"/>
            <a:r>
              <a:rPr lang="en-US" sz="2200" dirty="0"/>
              <a:t>Any recommendations made by the physical activity and fitness planning subcommittee of the SHAC.</a:t>
            </a:r>
          </a:p>
          <a:p>
            <a:pPr lvl="2"/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8EB344-3B0A-4D80-9020-DAFF06794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277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anchor="b">
            <a:normAutofit/>
          </a:bodyPr>
          <a:lstStyle/>
          <a:p>
            <a:r>
              <a:rPr lang="en-US" dirty="0" err="1"/>
              <a:t>Shac</a:t>
            </a:r>
            <a:r>
              <a:rPr lang="en-US" dirty="0"/>
              <a:t> bylaws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174459" y="1714500"/>
            <a:ext cx="9827217" cy="953199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Currently being reviewed</a:t>
            </a:r>
          </a:p>
          <a:p>
            <a:pPr lvl="1"/>
            <a:r>
              <a:rPr lang="en-US" sz="2000" dirty="0"/>
              <a:t>Will provide copies to members once bylaws are finalized</a:t>
            </a:r>
          </a:p>
        </p:txBody>
      </p:sp>
      <p:pic>
        <p:nvPicPr>
          <p:cNvPr id="8196" name="Picture 4" descr="BOD Calls for Vote on Bylaws Changes | NASBA">
            <a:extLst>
              <a:ext uri="{FF2B5EF4-FFF2-40B4-BE49-F238E27FC236}">
                <a16:creationId xmlns:a16="http://schemas.microsoft.com/office/drawing/2014/main" id="{88BEF559-0A37-427D-B6E9-841F54ECF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746" y="2781999"/>
            <a:ext cx="6239069" cy="3119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FBC69-2122-40E2-AE53-2FCE76933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96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anchor="b">
            <a:normAutofit/>
          </a:bodyPr>
          <a:lstStyle/>
          <a:p>
            <a:r>
              <a:rPr lang="en-US" dirty="0"/>
              <a:t>Required subcommittees</a:t>
            </a:r>
          </a:p>
        </p:txBody>
      </p:sp>
      <p:pic>
        <p:nvPicPr>
          <p:cNvPr id="9218" name="Picture 2" descr="Physical Activity">
            <a:extLst>
              <a:ext uri="{FF2B5EF4-FFF2-40B4-BE49-F238E27FC236}">
                <a16:creationId xmlns:a16="http://schemas.microsoft.com/office/drawing/2014/main" id="{7CE863CA-3E46-49DC-923C-821F6E366B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1" r="14539"/>
          <a:stretch/>
        </p:blipFill>
        <p:spPr bwMode="auto">
          <a:xfrm>
            <a:off x="1524000" y="1714500"/>
            <a:ext cx="4495800" cy="4462272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The Texas Education Code (TEC) requires the SHAC to establish a </a:t>
            </a:r>
            <a:r>
              <a:rPr lang="en-US" sz="2000" u="sng" dirty="0"/>
              <a:t>physical activity and fitness planning subcommittee</a:t>
            </a:r>
            <a:r>
              <a:rPr lang="en-US" sz="2000" dirty="0"/>
              <a:t>.  </a:t>
            </a:r>
          </a:p>
          <a:p>
            <a:pPr lvl="1"/>
            <a:r>
              <a:rPr lang="en-US" sz="2000" dirty="0"/>
              <a:t>The purpose of the subcommittee:</a:t>
            </a:r>
          </a:p>
          <a:p>
            <a:pPr lvl="2"/>
            <a:r>
              <a:rPr lang="en-US" sz="2000"/>
              <a:t>Consider issues related to student physical activity and fitness</a:t>
            </a:r>
          </a:p>
          <a:p>
            <a:pPr lvl="2"/>
            <a:r>
              <a:rPr lang="en-US" sz="2000"/>
              <a:t>Make policy recommendations to increase physical activity and improve fitness among students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8D1AE0-58D9-43BE-80EC-8CA210FBB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41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anchor="b">
            <a:normAutofit/>
          </a:bodyPr>
          <a:lstStyle/>
          <a:p>
            <a:r>
              <a:rPr lang="en-US" dirty="0" err="1"/>
              <a:t>Shac</a:t>
            </a:r>
            <a:r>
              <a:rPr lang="en-US" dirty="0"/>
              <a:t> goals: 2021-2022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7865" y="1714500"/>
            <a:ext cx="3837272" cy="3925904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Goal 1: Implementation of the School Health Advisory Council</a:t>
            </a:r>
          </a:p>
          <a:p>
            <a:pPr lvl="2"/>
            <a:r>
              <a:rPr lang="en-US" sz="2000" dirty="0"/>
              <a:t>Compliance with all regulations and requirements</a:t>
            </a:r>
          </a:p>
          <a:p>
            <a:pPr lvl="1"/>
            <a:r>
              <a:rPr lang="en-US" sz="2000" dirty="0"/>
              <a:t>Goal 2: Promotion of a healthy lifestyle for students</a:t>
            </a:r>
          </a:p>
          <a:p>
            <a:pPr lvl="2"/>
            <a:r>
              <a:rPr lang="en-US" sz="2000" dirty="0"/>
              <a:t>Promotional materials (ex: posters, brochures, </a:t>
            </a:r>
            <a:r>
              <a:rPr lang="en-US" sz="2000" dirty="0" err="1"/>
              <a:t>etc</a:t>
            </a:r>
            <a:r>
              <a:rPr lang="en-US" sz="2000" dirty="0"/>
              <a:t>)</a:t>
            </a:r>
          </a:p>
          <a:p>
            <a:pPr lvl="2"/>
            <a:r>
              <a:rPr lang="en-US" sz="2000" dirty="0"/>
              <a:t>Parental involvement and education</a:t>
            </a:r>
          </a:p>
        </p:txBody>
      </p:sp>
      <p:pic>
        <p:nvPicPr>
          <p:cNvPr id="6146" name="Picture 2" descr="SMART Goals - Toolshero">
            <a:extLst>
              <a:ext uri="{FF2B5EF4-FFF2-40B4-BE49-F238E27FC236}">
                <a16:creationId xmlns:a16="http://schemas.microsoft.com/office/drawing/2014/main" id="{D4FC72AE-5C9F-4331-A61E-8922DA92C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82113" y="2060408"/>
            <a:ext cx="5474368" cy="2737184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FCA449-6C8B-4613-803C-A87743E6E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27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Tentative meeting 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2299" y="1958305"/>
            <a:ext cx="4414787" cy="2941390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Thursday, </a:t>
            </a:r>
            <a:r>
              <a:rPr lang="en-US" sz="2400" b="1" dirty="0"/>
              <a:t>January 20, 2022</a:t>
            </a:r>
          </a:p>
          <a:p>
            <a:pPr lvl="2"/>
            <a:r>
              <a:rPr lang="en-US" sz="2200" dirty="0"/>
              <a:t>Location and time TBD</a:t>
            </a:r>
          </a:p>
          <a:p>
            <a:pPr lvl="1"/>
            <a:r>
              <a:rPr lang="en-US" sz="2400" dirty="0"/>
              <a:t>Thursday, </a:t>
            </a:r>
            <a:r>
              <a:rPr lang="en-US" sz="2400" b="1" dirty="0"/>
              <a:t>March 24, 2022</a:t>
            </a:r>
          </a:p>
          <a:p>
            <a:pPr lvl="2"/>
            <a:r>
              <a:rPr lang="en-US" sz="2200" dirty="0"/>
              <a:t>Location and time TBD</a:t>
            </a:r>
            <a:endParaRPr lang="en-US" sz="2400" dirty="0"/>
          </a:p>
          <a:p>
            <a:pPr lvl="1"/>
            <a:r>
              <a:rPr lang="en-US" sz="2400" dirty="0"/>
              <a:t>Thursday, </a:t>
            </a:r>
            <a:r>
              <a:rPr lang="en-US" sz="2400" b="1" dirty="0"/>
              <a:t>May 19, 2022</a:t>
            </a:r>
          </a:p>
          <a:p>
            <a:pPr lvl="2"/>
            <a:r>
              <a:rPr lang="en-US" sz="2200" dirty="0"/>
              <a:t>Location and time TBD</a:t>
            </a:r>
          </a:p>
          <a:p>
            <a:pPr marL="685800" lvl="2" indent="0">
              <a:buNone/>
            </a:pPr>
            <a:endParaRPr lang="en-US" sz="2200" dirty="0"/>
          </a:p>
          <a:p>
            <a:pPr marL="365760" lvl="1" indent="0">
              <a:buNone/>
            </a:pPr>
            <a:endParaRPr lang="en-US" sz="2400" dirty="0"/>
          </a:p>
        </p:txBody>
      </p:sp>
      <p:pic>
        <p:nvPicPr>
          <p:cNvPr id="1026" name="Picture 2" descr="Free Free Calendar Clipart, Download Free Free Calendar Clipart png images,  Free ClipArts on Clipart Library">
            <a:extLst>
              <a:ext uri="{FF2B5EF4-FFF2-40B4-BE49-F238E27FC236}">
                <a16:creationId xmlns:a16="http://schemas.microsoft.com/office/drawing/2014/main" id="{3A850B0D-6F6E-4F63-9F8E-0B22F64B1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701" y="1680245"/>
            <a:ext cx="38100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CA45A-8B36-46C8-84B0-F45B291DB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046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Shac</a:t>
            </a:r>
            <a:r>
              <a:rPr lang="en-US" dirty="0"/>
              <a:t>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9" y="1714500"/>
            <a:ext cx="7930393" cy="4090682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DSHS</a:t>
            </a:r>
          </a:p>
          <a:p>
            <a:pPr lvl="2"/>
            <a:r>
              <a:rPr lang="en-US" sz="2200" dirty="0">
                <a:hlinkClick r:id="rId2"/>
              </a:rPr>
              <a:t>https://www.dshs.texas.gov/schoolhealth/shac.aspx</a:t>
            </a:r>
            <a:endParaRPr lang="en-US" sz="2200" dirty="0"/>
          </a:p>
          <a:p>
            <a:pPr lvl="1"/>
            <a:r>
              <a:rPr lang="en-US" sz="2600" dirty="0"/>
              <a:t>CDC</a:t>
            </a:r>
          </a:p>
          <a:p>
            <a:pPr lvl="2"/>
            <a:r>
              <a:rPr lang="en-US" sz="2200" dirty="0">
                <a:hlinkClick r:id="rId3"/>
              </a:rPr>
              <a:t>https://www.cdc.gov/healthyschools/wscc/index.htm</a:t>
            </a:r>
            <a:endParaRPr lang="en-US" sz="2200" dirty="0"/>
          </a:p>
          <a:p>
            <a:pPr lvl="1"/>
            <a:r>
              <a:rPr lang="en-US" sz="2600" dirty="0"/>
              <a:t>TEA</a:t>
            </a:r>
          </a:p>
          <a:p>
            <a:pPr lvl="2"/>
            <a:r>
              <a:rPr lang="en-US" sz="2200" dirty="0">
                <a:hlinkClick r:id="rId4"/>
              </a:rPr>
              <a:t>https://tea.texas.gov/texas-schools/health-safety-discipline/coordinated-school-health</a:t>
            </a:r>
            <a:endParaRPr lang="en-US" sz="2200" dirty="0"/>
          </a:p>
          <a:p>
            <a:pPr lvl="1"/>
            <a:r>
              <a:rPr lang="en-US" sz="2400" dirty="0"/>
              <a:t>It’s Time Texas</a:t>
            </a:r>
          </a:p>
          <a:p>
            <a:pPr lvl="2"/>
            <a:r>
              <a:rPr lang="en-US" sz="2200" dirty="0">
                <a:hlinkClick r:id="rId5"/>
              </a:rPr>
              <a:t>https://itstimetexas.org/shac/</a:t>
            </a:r>
            <a:endParaRPr lang="en-US" sz="2200" dirty="0"/>
          </a:p>
          <a:p>
            <a:pPr marL="685800" lvl="2" indent="0">
              <a:buNone/>
            </a:pPr>
            <a:endParaRPr lang="en-US" sz="2200" dirty="0"/>
          </a:p>
          <a:p>
            <a:pPr marL="365760" lvl="1" indent="0">
              <a:buNone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94EAC8-5651-4062-AA80-6C111FBF4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66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7170" name="Picture 2" descr="FAQs - Frequently Asked Questions. Please find answers to several FAQs">
            <a:extLst>
              <a:ext uri="{FF2B5EF4-FFF2-40B4-BE49-F238E27FC236}">
                <a16:creationId xmlns:a16="http://schemas.microsoft.com/office/drawing/2014/main" id="{7A7CC897-664A-4AC1-95A5-6A2AA2B0D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737" y="2012410"/>
            <a:ext cx="5724525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C7631-FB09-487E-AA2D-38305EC03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69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ealth Fitness 16x9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lth and fitness presentation (widescreen).potx" id="{ABFD658B-2256-413B-9244-0F977A0B2D12}" vid="{E4CB021D-C859-4C82-BDBB-2F2FACCF0D80}"/>
    </a:ext>
  </a:extLst>
</a:theme>
</file>

<file path=ppt/theme/theme2.xml><?xml version="1.0" encoding="utf-8"?>
<a:theme xmlns:a="http://schemas.openxmlformats.org/drawingml/2006/main" name="Office Them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Health and fitness presentation (widescreen)</Template>
  <TotalTime>2649</TotalTime>
  <Words>670</Words>
  <Application>Microsoft Office PowerPoint</Application>
  <PresentationFormat>Widescreen</PresentationFormat>
  <Paragraphs>81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Health Fitness 16x9</vt:lpstr>
      <vt:lpstr>School health advisory council</vt:lpstr>
      <vt:lpstr>SBCISD SHAC – historical data</vt:lpstr>
      <vt:lpstr>What is a school health advisory council (shac)?</vt:lpstr>
      <vt:lpstr>Shac: coordinated school health program</vt:lpstr>
      <vt:lpstr>Shac members</vt:lpstr>
      <vt:lpstr>Shac meeting requirements</vt:lpstr>
      <vt:lpstr>Shac meeting requirements</vt:lpstr>
      <vt:lpstr>Shac: annual report</vt:lpstr>
      <vt:lpstr>Shac bylaws</vt:lpstr>
      <vt:lpstr>Required subcommittees</vt:lpstr>
      <vt:lpstr>Shac goals: 2021-2022</vt:lpstr>
      <vt:lpstr>Tentative meeting dates</vt:lpstr>
      <vt:lpstr>Shac resources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health advisory council</dc:title>
  <dc:creator>Rodriguez, Janette M.</dc:creator>
  <cp:lastModifiedBy>Rodriguez, Janette M.</cp:lastModifiedBy>
  <cp:revision>2</cp:revision>
  <cp:lastPrinted>2021-12-08T16:02:31Z</cp:lastPrinted>
  <dcterms:created xsi:type="dcterms:W3CDTF">2021-12-06T19:56:46Z</dcterms:created>
  <dcterms:modified xsi:type="dcterms:W3CDTF">2021-12-08T16:06:23Z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