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2"/>
  </p:notesMasterIdLst>
  <p:sldIdLst>
    <p:sldId id="281" r:id="rId5"/>
    <p:sldId id="282" r:id="rId6"/>
    <p:sldId id="283" r:id="rId7"/>
    <p:sldId id="291" r:id="rId8"/>
    <p:sldId id="297" r:id="rId9"/>
    <p:sldId id="284" r:id="rId10"/>
    <p:sldId id="285" r:id="rId11"/>
    <p:sldId id="286" r:id="rId12"/>
    <p:sldId id="287" r:id="rId13"/>
    <p:sldId id="288" r:id="rId14"/>
    <p:sldId id="298" r:id="rId15"/>
    <p:sldId id="290" r:id="rId16"/>
    <p:sldId id="292" r:id="rId17"/>
    <p:sldId id="294" r:id="rId18"/>
    <p:sldId id="296" r:id="rId19"/>
    <p:sldId id="293" r:id="rId20"/>
    <p:sldId id="29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94D2E-832E-4454-88B1-C6C215C9E55C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A0A09-6FA2-432A-878F-290AC51C72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36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6/6/2019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xasisready.org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xasisready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texasisready.org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texasisready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txcampaign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txcampaign.org/" TargetMode="External"/><Relationship Id="rId2" Type="http://schemas.openxmlformats.org/officeDocument/2006/relationships/hyperlink" Target="http://www.texasisready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ea.texas.gov/sites/default/files/HealthTEKS-Ch115_adopted-11-2020.pdf" TargetMode="External"/><Relationship Id="rId4" Type="http://schemas.openxmlformats.org/officeDocument/2006/relationships/hyperlink" Target="https://www.ntarupt.org/sex-ed-in-texas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2668F1A4-6DBB-4F0B-A679-6EE548363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 5">
            <a:extLst>
              <a:ext uri="{FF2B5EF4-FFF2-40B4-BE49-F238E27FC236}">
                <a16:creationId xmlns:a16="http://schemas.microsoft.com/office/drawing/2014/main" id="{B8DBF1C0-B8F1-4AAC-8704-256BA0E9D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794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pic>
        <p:nvPicPr>
          <p:cNvPr id="6" name="Picture 5" descr="purple tinted chalkboard">
            <a:extLst>
              <a:ext uri="{FF2B5EF4-FFF2-40B4-BE49-F238E27FC236}">
                <a16:creationId xmlns:a16="http://schemas.microsoft.com/office/drawing/2014/main" id="{12751E25-7490-4E9F-B6B6-99147D39E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5000"/>
          </a:blip>
          <a:srcRect r="-1" b="21257"/>
          <a:stretch/>
        </p:blipFill>
        <p:spPr>
          <a:xfrm>
            <a:off x="474133" y="474133"/>
            <a:ext cx="11243734" cy="590973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5B1457-35E0-409B-98CD-F11D19CA6F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575" y="2662989"/>
            <a:ext cx="10475572" cy="951339"/>
          </a:xfrm>
        </p:spPr>
        <p:txBody>
          <a:bodyPr>
            <a:normAutofit/>
          </a:bodyPr>
          <a:lstStyle/>
          <a:p>
            <a:r>
              <a:rPr lang="en-US" sz="5000" dirty="0">
                <a:solidFill>
                  <a:srgbClr val="FFFFFF"/>
                </a:solidFill>
              </a:rPr>
              <a:t>House Bill 1525: Sexual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DD245-17CD-4FBE-A9CF-AC997273D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6827" y="4360285"/>
            <a:ext cx="8827245" cy="8614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Janette </a:t>
            </a:r>
            <a:r>
              <a:rPr lang="en-US" dirty="0" err="1">
                <a:solidFill>
                  <a:srgbClr val="FFFFFF"/>
                </a:solidFill>
              </a:rPr>
              <a:t>m.</a:t>
            </a:r>
            <a:r>
              <a:rPr lang="en-US" dirty="0">
                <a:solidFill>
                  <a:srgbClr val="FFFFFF"/>
                </a:solidFill>
              </a:rPr>
              <a:t> Rodriguez, </a:t>
            </a:r>
            <a:r>
              <a:rPr lang="en-US" dirty="0" err="1">
                <a:solidFill>
                  <a:srgbClr val="FFFFFF"/>
                </a:solidFill>
              </a:rPr>
              <a:t>rn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Health services coordinator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70F7E59-C971-4F55-8E3A-1E583B65F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6583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A76B-FD25-4F65-A1B1-CF0AC009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Overview of HB 1525 Requirements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86E4B-167C-4090-A9B7-56C034B8D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3832" y="1756611"/>
            <a:ext cx="5101389" cy="377791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House bill 1525 was voted into law at the end of 2021.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was the first time in more than two decades that the </a:t>
            </a:r>
            <a:r>
              <a:rPr lang="en-US" dirty="0" err="1"/>
              <a:t>texas</a:t>
            </a:r>
            <a:r>
              <a:rPr lang="en-US" dirty="0"/>
              <a:t> state board of education changed the minimum curriculum standards for health and sexual education.</a:t>
            </a:r>
          </a:p>
        </p:txBody>
      </p:sp>
    </p:spTree>
    <p:extLst>
      <p:ext uri="{BB962C8B-B14F-4D97-AF65-F5344CB8AC3E}">
        <p14:creationId xmlns:p14="http://schemas.microsoft.com/office/powerpoint/2010/main" val="132614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1B4F-FB62-4E14-9419-AE6F44E5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CBB8C-0CFE-4958-8CEA-6AFC3296A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50" y="2326511"/>
            <a:ext cx="10828499" cy="4421529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SHAC – School Health Advisory Council</a:t>
            </a:r>
          </a:p>
          <a:p>
            <a:pPr lvl="1"/>
            <a:r>
              <a:rPr lang="en-US" dirty="0"/>
              <a:t>Group appointed by the school district to ensure that local community values are reflected in health education instruction; play an important role in strengthening the connection between health and learning</a:t>
            </a:r>
          </a:p>
          <a:p>
            <a:r>
              <a:rPr lang="en-US" b="1" dirty="0"/>
              <a:t>SBOE – State Board of Education</a:t>
            </a:r>
          </a:p>
          <a:p>
            <a:pPr lvl="1"/>
            <a:r>
              <a:rPr lang="en-US" dirty="0"/>
              <a:t>Sets policies and standards for Texas public schools</a:t>
            </a:r>
          </a:p>
          <a:p>
            <a:r>
              <a:rPr lang="en-US" b="1" dirty="0"/>
              <a:t>TEKS – Texas Essential Knowledge and Skills</a:t>
            </a:r>
          </a:p>
          <a:p>
            <a:pPr lvl="1"/>
            <a:r>
              <a:rPr lang="en-US" dirty="0"/>
              <a:t>State standards for what students should know and be able to do</a:t>
            </a:r>
          </a:p>
          <a:p>
            <a:r>
              <a:rPr lang="en-US" b="1" dirty="0"/>
              <a:t>Texas Education Code 28.004</a:t>
            </a:r>
          </a:p>
          <a:p>
            <a:pPr lvl="1"/>
            <a:r>
              <a:rPr lang="en-US" dirty="0"/>
              <a:t>Laws and rules passed by the Texas legislature regarding local School Health Advisory Council and health education instruction</a:t>
            </a:r>
          </a:p>
          <a:p>
            <a:r>
              <a:rPr lang="en-US" b="1" dirty="0"/>
              <a:t>TIMA – Technology and Instructional Materials Allotment</a:t>
            </a:r>
          </a:p>
          <a:p>
            <a:pPr lvl="1"/>
            <a:r>
              <a:rPr lang="en-US" dirty="0"/>
              <a:t>Funds that can be utilized to purchase instruction materials; technological equipment; certain related software, systems, and services; and salaries for specific technical support employees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93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1B4F-FB62-4E14-9419-AE6F44E5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SHAC’s role in HB 1525?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CBB8C-0CFE-4958-8CEA-6AFC3296A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750" y="2326511"/>
            <a:ext cx="10828499" cy="44215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School boards must adopt a formal policy establishing a process for the adoption of health and sexual education curriculum materials, which includes a resolution directing the SHAC to make recommendations regarding health and sexual education.</a:t>
            </a:r>
          </a:p>
          <a:p>
            <a:pPr lvl="1"/>
            <a:r>
              <a:rPr lang="en-US" dirty="0"/>
              <a:t>Agenda Item 2.4 – Reviewed and discussed during Administrative Committee Meeting on 5/3/22</a:t>
            </a:r>
          </a:p>
          <a:p>
            <a:pPr lvl="1"/>
            <a:r>
              <a:rPr lang="en-US" dirty="0"/>
              <a:t>Agenda Item 5.8 – Approved during Monthly Board Meeting on 5/10/22</a:t>
            </a:r>
          </a:p>
          <a:p>
            <a:r>
              <a:rPr lang="en-US" dirty="0"/>
              <a:t>Once the resolution is passed, the SHAC can convene and discuss health and sexual education curriculum options.</a:t>
            </a:r>
          </a:p>
          <a:p>
            <a:r>
              <a:rPr lang="en-US" dirty="0"/>
              <a:t>The SHAC must hold two public meetings and make curriculum available for review during this adoption process.</a:t>
            </a:r>
          </a:p>
          <a:p>
            <a:r>
              <a:rPr lang="en-US" dirty="0"/>
              <a:t>After the SHAC reviews curriculum materials and holds two public meetings, then the SHAC will make a recommendation to the school board of curriculum material that is reflective of the community’s values.</a:t>
            </a:r>
          </a:p>
          <a:p>
            <a:r>
              <a:rPr lang="en-US" dirty="0"/>
              <a:t>The school board must take action on the SHAC’s recommendation through a vote at a public meeting.</a:t>
            </a:r>
          </a:p>
        </p:txBody>
      </p:sp>
    </p:spTree>
    <p:extLst>
      <p:ext uri="{BB962C8B-B14F-4D97-AF65-F5344CB8AC3E}">
        <p14:creationId xmlns:p14="http://schemas.microsoft.com/office/powerpoint/2010/main" val="151014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1B4F-FB62-4E14-9419-AE6F44E5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adopting new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CBB8C-0CFE-4958-8CEA-6AFC3296A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673" y="3339975"/>
            <a:ext cx="1319956" cy="1102489"/>
          </a:xfrm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500" dirty="0"/>
              <a:t>School board must pass a resolution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7945379-7E5E-4BD4-8445-08F87633B9BD}"/>
              </a:ext>
            </a:extLst>
          </p:cNvPr>
          <p:cNvSpPr/>
          <p:nvPr/>
        </p:nvSpPr>
        <p:spPr>
          <a:xfrm>
            <a:off x="1848400" y="3716256"/>
            <a:ext cx="473242" cy="338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B65E98-D21B-43F9-A827-8B076604B601}"/>
              </a:ext>
            </a:extLst>
          </p:cNvPr>
          <p:cNvSpPr txBox="1">
            <a:spLocks/>
          </p:cNvSpPr>
          <p:nvPr/>
        </p:nvSpPr>
        <p:spPr>
          <a:xfrm>
            <a:off x="2473177" y="3334356"/>
            <a:ext cx="1895227" cy="110249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1500" dirty="0"/>
              <a:t>SHAC can convene to discuss curriculum options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615D636-DA87-42ED-978A-5A26C92A8E32}"/>
              </a:ext>
            </a:extLst>
          </p:cNvPr>
          <p:cNvSpPr/>
          <p:nvPr/>
        </p:nvSpPr>
        <p:spPr>
          <a:xfrm>
            <a:off x="4519939" y="3678353"/>
            <a:ext cx="473242" cy="338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9B5448D-9ABE-4998-8098-439119314A52}"/>
              </a:ext>
            </a:extLst>
          </p:cNvPr>
          <p:cNvSpPr txBox="1">
            <a:spLocks/>
          </p:cNvSpPr>
          <p:nvPr/>
        </p:nvSpPr>
        <p:spPr>
          <a:xfrm>
            <a:off x="5159952" y="3314297"/>
            <a:ext cx="1167667" cy="110248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1500" dirty="0"/>
              <a:t>SHAC must hold two public meetings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4C7E64D6-EA51-4C06-A497-A273A6F63D60}"/>
              </a:ext>
            </a:extLst>
          </p:cNvPr>
          <p:cNvSpPr/>
          <p:nvPr/>
        </p:nvSpPr>
        <p:spPr>
          <a:xfrm>
            <a:off x="6494271" y="3696199"/>
            <a:ext cx="473242" cy="338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40071BB-DD6B-48FC-B003-01A1E1E94AA3}"/>
              </a:ext>
            </a:extLst>
          </p:cNvPr>
          <p:cNvSpPr txBox="1">
            <a:spLocks/>
          </p:cNvSpPr>
          <p:nvPr/>
        </p:nvSpPr>
        <p:spPr>
          <a:xfrm>
            <a:off x="7113437" y="3334356"/>
            <a:ext cx="2093419" cy="110248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1500" dirty="0"/>
              <a:t>SHAC will make a recommendation for new curriculum to the school board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52CCE198-889E-4760-BE1A-EA787B3E2286}"/>
              </a:ext>
            </a:extLst>
          </p:cNvPr>
          <p:cNvSpPr/>
          <p:nvPr/>
        </p:nvSpPr>
        <p:spPr>
          <a:xfrm>
            <a:off x="9358391" y="3696200"/>
            <a:ext cx="473242" cy="338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B1B6568-9BD1-4002-B2AF-305DF69538C7}"/>
              </a:ext>
            </a:extLst>
          </p:cNvPr>
          <p:cNvSpPr txBox="1">
            <a:spLocks/>
          </p:cNvSpPr>
          <p:nvPr/>
        </p:nvSpPr>
        <p:spPr>
          <a:xfrm>
            <a:off x="9983168" y="3334356"/>
            <a:ext cx="1997127" cy="110248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1500" dirty="0"/>
              <a:t>School board will vote on SHAC’s recommendation in a public meeting</a:t>
            </a:r>
          </a:p>
        </p:txBody>
      </p:sp>
    </p:spTree>
    <p:extLst>
      <p:ext uri="{BB962C8B-B14F-4D97-AF65-F5344CB8AC3E}">
        <p14:creationId xmlns:p14="http://schemas.microsoft.com/office/powerpoint/2010/main" val="3704969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07D06-7E0B-408E-8608-CA5DE288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HB1525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1EC89-BD39-4FCF-8FEB-06F181CB6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407001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Once a health and sexual education curriculum is voted on by the school board, then the following must occur:</a:t>
            </a:r>
          </a:p>
          <a:p>
            <a:pPr lvl="1"/>
            <a:r>
              <a:rPr lang="en-US" dirty="0"/>
              <a:t>Parents will receive a detailed description of the content of the district’s human sexuality instruction, along with a general schedule of instruction.</a:t>
            </a:r>
          </a:p>
          <a:p>
            <a:pPr lvl="1"/>
            <a:r>
              <a:rPr lang="en-US" dirty="0"/>
              <a:t>Parents must provide </a:t>
            </a:r>
            <a:r>
              <a:rPr lang="en-US" b="1" dirty="0"/>
              <a:t>active consent</a:t>
            </a:r>
            <a:r>
              <a:rPr lang="en-US" dirty="0"/>
              <a:t> for their child to participate.</a:t>
            </a:r>
          </a:p>
          <a:p>
            <a:pPr lvl="2"/>
            <a:r>
              <a:rPr lang="en-US" dirty="0"/>
              <a:t>Consent forms must be sent 14 days prior to the student receiving the health and sexual education curriculum.</a:t>
            </a:r>
          </a:p>
          <a:p>
            <a:pPr lvl="2"/>
            <a:r>
              <a:rPr lang="en-US" dirty="0"/>
              <a:t>Consent form must not be included with any other consent forms.  It must be a “stand alone” document.</a:t>
            </a:r>
          </a:p>
          <a:p>
            <a:pPr lvl="1"/>
            <a:r>
              <a:rPr lang="en-US" dirty="0"/>
              <a:t>Sexual education curriculum must be available to parents.</a:t>
            </a:r>
          </a:p>
          <a:p>
            <a:pPr lvl="2"/>
            <a:r>
              <a:rPr lang="en-US" dirty="0"/>
              <a:t>Materials that are in the public domain will be posted on the school district’s website.</a:t>
            </a:r>
          </a:p>
          <a:p>
            <a:pPr lvl="2"/>
            <a:r>
              <a:rPr lang="en-US" dirty="0"/>
              <a:t>Materials that are copyrighted and not in the public domain can be viewed at the student’s home campus or electronically (in a secure manner).</a:t>
            </a:r>
          </a:p>
          <a:p>
            <a:pPr lvl="1"/>
            <a:r>
              <a:rPr lang="en-US" dirty="0"/>
              <a:t>Any purchase agreements that school districts enter into with publishers must specify that parents of enrolled students can purchase a copy of curriculum materials at the same price paid by the district.</a:t>
            </a:r>
          </a:p>
        </p:txBody>
      </p:sp>
    </p:spTree>
    <p:extLst>
      <p:ext uri="{BB962C8B-B14F-4D97-AF65-F5344CB8AC3E}">
        <p14:creationId xmlns:p14="http://schemas.microsoft.com/office/powerpoint/2010/main" val="119670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662AA-395E-4CAF-9E0A-F158EB09A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be taught?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15C5-4787-44BA-BF14-6B3C6911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4037932"/>
          </a:xfrm>
        </p:spPr>
        <p:txBody>
          <a:bodyPr>
            <a:normAutofit/>
          </a:bodyPr>
          <a:lstStyle/>
          <a:p>
            <a:r>
              <a:rPr lang="en-US" dirty="0"/>
              <a:t>Curriculum options vary, but the new TEKS include educating students on age-appropriate information of the following:</a:t>
            </a:r>
          </a:p>
          <a:p>
            <a:pPr lvl="1"/>
            <a:r>
              <a:rPr lang="en-US" dirty="0"/>
              <a:t>Anatomy, puberty and menstruation</a:t>
            </a:r>
          </a:p>
          <a:p>
            <a:pPr lvl="1"/>
            <a:r>
              <a:rPr lang="en-US" dirty="0"/>
              <a:t>Human reproduction</a:t>
            </a:r>
          </a:p>
          <a:p>
            <a:pPr lvl="1"/>
            <a:r>
              <a:rPr lang="en-US" dirty="0"/>
              <a:t>Importance of abstinence</a:t>
            </a:r>
          </a:p>
          <a:p>
            <a:pPr lvl="1"/>
            <a:r>
              <a:rPr lang="en-US" dirty="0"/>
              <a:t>Contraception</a:t>
            </a:r>
          </a:p>
          <a:p>
            <a:pPr lvl="1"/>
            <a:r>
              <a:rPr lang="en-US" dirty="0"/>
              <a:t>Prevention, screening, and treatment of sexually transmitted infections</a:t>
            </a:r>
          </a:p>
          <a:p>
            <a:pPr lvl="1"/>
            <a:r>
              <a:rPr lang="en-US" dirty="0"/>
              <a:t>Healthy friendships, relationships, and marriage</a:t>
            </a:r>
          </a:p>
          <a:p>
            <a:pPr lvl="1"/>
            <a:r>
              <a:rPr lang="en-US" dirty="0"/>
              <a:t>Preventing and recognizing abuse, sexual assault, sexual harassment, and sex trafficking</a:t>
            </a:r>
          </a:p>
          <a:p>
            <a:pPr lvl="1"/>
            <a:r>
              <a:rPr lang="en-US" dirty="0"/>
              <a:t>Setting boundaries and respecting the boundaries of other people</a:t>
            </a:r>
          </a:p>
        </p:txBody>
      </p:sp>
    </p:spTree>
    <p:extLst>
      <p:ext uri="{BB962C8B-B14F-4D97-AF65-F5344CB8AC3E}">
        <p14:creationId xmlns:p14="http://schemas.microsoft.com/office/powerpoint/2010/main" val="773755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7EA27-F16D-49EC-B2DC-A7020672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Board of Education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D18A7-333E-4BD5-9D29-25A80F975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773238"/>
          </a:xfrm>
        </p:spPr>
        <p:txBody>
          <a:bodyPr>
            <a:normAutofit fontScale="92500"/>
          </a:bodyPr>
          <a:lstStyle/>
          <a:p>
            <a:r>
              <a:rPr lang="en-US" dirty="0"/>
              <a:t>Districts do not have to use curriculum materials that were adopted by SBOE.</a:t>
            </a:r>
          </a:p>
          <a:p>
            <a:pPr lvl="1"/>
            <a:r>
              <a:rPr lang="en-US" dirty="0"/>
              <a:t>Districts may use their TIMA for materials that were </a:t>
            </a:r>
            <a:r>
              <a:rPr lang="en-US" i="1" u="sng" dirty="0"/>
              <a:t>not</a:t>
            </a:r>
            <a:r>
              <a:rPr lang="en-US" dirty="0"/>
              <a:t> adopted by SBOE.</a:t>
            </a:r>
          </a:p>
          <a:p>
            <a:r>
              <a:rPr lang="en-US" dirty="0"/>
              <a:t>What are the benefits of using SBOE-adopted materials?</a:t>
            </a:r>
          </a:p>
          <a:p>
            <a:pPr lvl="1"/>
            <a:r>
              <a:rPr lang="en-US" dirty="0"/>
              <a:t>Ease of ordering</a:t>
            </a:r>
          </a:p>
          <a:p>
            <a:pPr lvl="1"/>
            <a:r>
              <a:rPr lang="en-US" dirty="0"/>
              <a:t>Free access to materials for students with disabilities (large print, </a:t>
            </a:r>
            <a:r>
              <a:rPr lang="en-US" dirty="0" err="1"/>
              <a:t>etc</a:t>
            </a:r>
            <a:r>
              <a:rPr lang="en-US" dirty="0"/>
              <a:t>).</a:t>
            </a:r>
          </a:p>
          <a:p>
            <a:r>
              <a:rPr lang="en-US" dirty="0"/>
              <a:t>Districts should be able to show that they are </a:t>
            </a:r>
            <a:r>
              <a:rPr lang="en-US" b="1" dirty="0"/>
              <a:t>providing 100% of TEKS</a:t>
            </a:r>
            <a:r>
              <a:rPr lang="en-US" dirty="0"/>
              <a:t>.</a:t>
            </a:r>
          </a:p>
          <a:p>
            <a:r>
              <a:rPr lang="en-US" dirty="0"/>
              <a:t>Curriculum materials must:</a:t>
            </a:r>
          </a:p>
          <a:p>
            <a:pPr lvl="1"/>
            <a:r>
              <a:rPr lang="en-US" dirty="0"/>
              <a:t>Be age-appropriate</a:t>
            </a:r>
          </a:p>
          <a:p>
            <a:pPr lvl="1"/>
            <a:r>
              <a:rPr lang="en-US" dirty="0"/>
              <a:t>Reviewed by academic experts for the subject and grade level they are intended</a:t>
            </a:r>
          </a:p>
          <a:p>
            <a:pPr lvl="1"/>
            <a:r>
              <a:rPr lang="en-US" dirty="0"/>
              <a:t>Stress abstinence per Texas Education Code 28.004</a:t>
            </a:r>
          </a:p>
        </p:txBody>
      </p:sp>
    </p:spTree>
    <p:extLst>
      <p:ext uri="{BB962C8B-B14F-4D97-AF65-F5344CB8AC3E}">
        <p14:creationId xmlns:p14="http://schemas.microsoft.com/office/powerpoint/2010/main" val="803255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C4AB-C860-4ABE-9970-875B9CD54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697832"/>
            <a:ext cx="8761413" cy="982800"/>
          </a:xfrm>
        </p:spPr>
        <p:txBody>
          <a:bodyPr/>
          <a:lstStyle/>
          <a:p>
            <a:r>
              <a:rPr lang="en-US" dirty="0"/>
              <a:t>Evidence-based programs or health textbooks?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96199-C7EA-4DF3-9FD4-36059ED0B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4954" y="2627562"/>
            <a:ext cx="4825158" cy="3416301"/>
          </a:xfrm>
          <a:ln w="19050"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Evidence-based programs</a:t>
            </a:r>
          </a:p>
          <a:p>
            <a:pPr lvl="1"/>
            <a:r>
              <a:rPr lang="en-US" u="sng" dirty="0"/>
              <a:t>Pros</a:t>
            </a:r>
          </a:p>
          <a:p>
            <a:pPr lvl="2"/>
            <a:r>
              <a:rPr lang="en-US" dirty="0"/>
              <a:t>More likely to have been developed by health experts and evaluated for efficacy</a:t>
            </a:r>
          </a:p>
          <a:p>
            <a:pPr lvl="2"/>
            <a:r>
              <a:rPr lang="en-US" dirty="0"/>
              <a:t>May include contents on topics not included in TEKS</a:t>
            </a:r>
          </a:p>
          <a:p>
            <a:pPr lvl="1"/>
            <a:r>
              <a:rPr lang="en-US" u="sng" dirty="0"/>
              <a:t>Cons</a:t>
            </a:r>
          </a:p>
          <a:p>
            <a:pPr lvl="2"/>
            <a:r>
              <a:rPr lang="en-US" dirty="0"/>
              <a:t>May not cover all health TEKS</a:t>
            </a:r>
          </a:p>
          <a:p>
            <a:pPr lvl="2"/>
            <a:r>
              <a:rPr lang="en-US" dirty="0"/>
              <a:t>May be more complicated to acquire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82EF4-C379-4491-852D-B26BCF522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1886" y="2627563"/>
            <a:ext cx="4825159" cy="3416300"/>
          </a:xfrm>
          <a:ln w="19050"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/>
              <a:t>Health textbooks</a:t>
            </a:r>
          </a:p>
          <a:p>
            <a:pPr lvl="1"/>
            <a:r>
              <a:rPr lang="en-US" u="sng" dirty="0"/>
              <a:t>Pros</a:t>
            </a:r>
            <a:endParaRPr lang="en-US" dirty="0"/>
          </a:p>
          <a:p>
            <a:pPr lvl="2"/>
            <a:r>
              <a:rPr lang="en-US" dirty="0"/>
              <a:t>May be more likely to meet Health Education TEKS</a:t>
            </a:r>
          </a:p>
          <a:p>
            <a:pPr lvl="2"/>
            <a:r>
              <a:rPr lang="en-US" dirty="0"/>
              <a:t>If adopted by SBOE, easy to order using TIMA funds</a:t>
            </a:r>
          </a:p>
          <a:p>
            <a:pPr lvl="1"/>
            <a:r>
              <a:rPr lang="en-US" u="sng" dirty="0"/>
              <a:t>Cons</a:t>
            </a:r>
          </a:p>
          <a:p>
            <a:pPr lvl="2"/>
            <a:r>
              <a:rPr lang="en-US" dirty="0"/>
              <a:t>Not evaluated for efficacy</a:t>
            </a:r>
          </a:p>
          <a:p>
            <a:pPr lvl="2"/>
            <a:r>
              <a:rPr lang="en-US" dirty="0"/>
              <a:t>May not cover content not included in TEKS (ex: consent, inclusivity,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54553F-B517-48E6-A359-C5A7446B27A3}"/>
              </a:ext>
            </a:extLst>
          </p:cNvPr>
          <p:cNvSpPr txBox="1"/>
          <p:nvPr/>
        </p:nvSpPr>
        <p:spPr>
          <a:xfrm>
            <a:off x="4364370" y="1846319"/>
            <a:ext cx="3463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As identified by </a:t>
            </a:r>
            <a:r>
              <a:rPr lang="en-US" sz="14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www.texasisready.org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65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8B79B-7CAC-4013-ACCC-6EAEFE9C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96678"/>
            <a:ext cx="8761413" cy="1103785"/>
          </a:xfrm>
        </p:spPr>
        <p:txBody>
          <a:bodyPr/>
          <a:lstStyle/>
          <a:p>
            <a:r>
              <a:rPr lang="en-US" dirty="0"/>
              <a:t>Factors to consider when selecting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A1B49-1CF4-464A-90E2-C2875B6C9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42147"/>
            <a:ext cx="10363278" cy="4387516"/>
          </a:xfrm>
        </p:spPr>
        <p:txBody>
          <a:bodyPr>
            <a:normAutofit/>
          </a:bodyPr>
          <a:lstStyle/>
          <a:p>
            <a:r>
              <a:rPr lang="en-US" dirty="0"/>
              <a:t>What percent of TEKS does the curriculum cover?</a:t>
            </a:r>
          </a:p>
          <a:p>
            <a:r>
              <a:rPr lang="en-US" dirty="0"/>
              <a:t>If it does not cover 100% of TEKS, what supplemental materials will we use to cover missing TEKS?</a:t>
            </a:r>
          </a:p>
          <a:p>
            <a:r>
              <a:rPr lang="en-US" dirty="0"/>
              <a:t>Does the curriculum align with state statute?</a:t>
            </a:r>
          </a:p>
          <a:p>
            <a:r>
              <a:rPr lang="en-US" dirty="0"/>
              <a:t>What is the cost of the curriculum?</a:t>
            </a:r>
          </a:p>
          <a:p>
            <a:r>
              <a:rPr lang="en-US" dirty="0"/>
              <a:t>What resources are needed to deliver the curriculum?</a:t>
            </a:r>
          </a:p>
          <a:p>
            <a:r>
              <a:rPr lang="en-US" dirty="0"/>
              <a:t>Who will deliver the curriculum?</a:t>
            </a:r>
          </a:p>
          <a:p>
            <a:r>
              <a:rPr lang="en-US" dirty="0"/>
              <a:t>Has the curriculum been evaluated for effectiveness?  Does the evaluated population match the district population?</a:t>
            </a:r>
          </a:p>
          <a:p>
            <a:r>
              <a:rPr lang="en-US" dirty="0"/>
              <a:t>If our district wishes to include content on consent or LGBTQ inclusivity, is that included in the curriculum?  If not, are there other materials we could incorporate as standalone lessons?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820240-EC27-4309-A4BF-C76767E57DFE}"/>
              </a:ext>
            </a:extLst>
          </p:cNvPr>
          <p:cNvSpPr txBox="1"/>
          <p:nvPr/>
        </p:nvSpPr>
        <p:spPr>
          <a:xfrm>
            <a:off x="3890210" y="1774991"/>
            <a:ext cx="4411579" cy="37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sz="1800" dirty="0">
                <a:solidFill>
                  <a:schemeClr val="bg1"/>
                </a:solidFill>
              </a:rPr>
              <a:t>s identified by </a:t>
            </a:r>
            <a:r>
              <a:rPr lang="en-US" sz="1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www.texasisready.org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610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4A34-3081-4C9A-8456-1E0CF379B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681" y="950414"/>
            <a:ext cx="9218193" cy="706964"/>
          </a:xfrm>
        </p:spPr>
        <p:txBody>
          <a:bodyPr/>
          <a:lstStyle/>
          <a:p>
            <a:r>
              <a:rPr lang="en-US" dirty="0"/>
              <a:t>Overview of Health Education Textbooks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05FCF-6B2B-496C-AE96-5B1A6C14E25A}"/>
              </a:ext>
            </a:extLst>
          </p:cNvPr>
          <p:cNvSpPr txBox="1"/>
          <p:nvPr/>
        </p:nvSpPr>
        <p:spPr>
          <a:xfrm>
            <a:off x="4228267" y="1765076"/>
            <a:ext cx="2679032" cy="37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www.texasisready.org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9F8D3D-58C5-4096-93AA-C4B0D568CFDA}"/>
              </a:ext>
            </a:extLst>
          </p:cNvPr>
          <p:cNvSpPr txBox="1"/>
          <p:nvPr/>
        </p:nvSpPr>
        <p:spPr>
          <a:xfrm>
            <a:off x="8021053" y="3313812"/>
            <a:ext cx="37538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https://www.g-w.com/tx-health-skills-hs-2023#:~:text=A%20complete%20educational%20package%20for,and%20online%20communication%20and%20safety.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EC351D-EDDF-4CC9-981C-BB4B6BEDF2AE}"/>
              </a:ext>
            </a:extLst>
          </p:cNvPr>
          <p:cNvSpPr txBox="1"/>
          <p:nvPr/>
        </p:nvSpPr>
        <p:spPr>
          <a:xfrm>
            <a:off x="8037095" y="4018404"/>
            <a:ext cx="4042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https://www.mheducation.com/prek-12/program/glencoe-health-2022/MKTSP-GIF04MO.html?page=1&amp;sortby=title&amp;order=asc&amp;bu=seg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CF0DAD-EA45-43A9-8502-3E58DF48B2D8}"/>
              </a:ext>
            </a:extLst>
          </p:cNvPr>
          <p:cNvSpPr txBox="1"/>
          <p:nvPr/>
        </p:nvSpPr>
        <p:spPr>
          <a:xfrm>
            <a:off x="8037095" y="5136560"/>
            <a:ext cx="404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https://us.humankinetics.com/pages/live-well-middle-school-health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F937C2-34B8-4B11-AB29-C418C3125B3A}"/>
              </a:ext>
            </a:extLst>
          </p:cNvPr>
          <p:cNvSpPr txBox="1"/>
          <p:nvPr/>
        </p:nvSpPr>
        <p:spPr>
          <a:xfrm>
            <a:off x="8117305" y="5874935"/>
            <a:ext cx="4042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https://lessonbee.com/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D6B159-7E41-491B-B07D-D46A55FE0257}"/>
              </a:ext>
            </a:extLst>
          </p:cNvPr>
          <p:cNvSpPr txBox="1"/>
          <p:nvPr/>
        </p:nvSpPr>
        <p:spPr>
          <a:xfrm>
            <a:off x="8021053" y="2803009"/>
            <a:ext cx="3753852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Websites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761896-F8F9-41C3-BCA5-BE1DCF2ABE06}"/>
              </a:ext>
            </a:extLst>
          </p:cNvPr>
          <p:cNvCxnSpPr>
            <a:cxnSpLocks/>
          </p:cNvCxnSpPr>
          <p:nvPr/>
        </p:nvCxnSpPr>
        <p:spPr>
          <a:xfrm>
            <a:off x="8117305" y="3898231"/>
            <a:ext cx="38821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DABAEB9-FC19-4D95-A678-63AC20FD708A}"/>
              </a:ext>
            </a:extLst>
          </p:cNvPr>
          <p:cNvCxnSpPr>
            <a:cxnSpLocks/>
          </p:cNvCxnSpPr>
          <p:nvPr/>
        </p:nvCxnSpPr>
        <p:spPr>
          <a:xfrm>
            <a:off x="8117305" y="4515853"/>
            <a:ext cx="38821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393E7C-902D-4341-AF20-927350D3DEE2}"/>
              </a:ext>
            </a:extLst>
          </p:cNvPr>
          <p:cNvCxnSpPr>
            <a:cxnSpLocks/>
          </p:cNvCxnSpPr>
          <p:nvPr/>
        </p:nvCxnSpPr>
        <p:spPr>
          <a:xfrm>
            <a:off x="8117305" y="4924926"/>
            <a:ext cx="38821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405B66-9C48-4DC4-8D8E-479B73D6A583}"/>
              </a:ext>
            </a:extLst>
          </p:cNvPr>
          <p:cNvCxnSpPr>
            <a:cxnSpLocks/>
          </p:cNvCxnSpPr>
          <p:nvPr/>
        </p:nvCxnSpPr>
        <p:spPr>
          <a:xfrm>
            <a:off x="8117305" y="5783179"/>
            <a:ext cx="382604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D88277-6911-4754-89B3-BF59CB858E30}"/>
              </a:ext>
            </a:extLst>
          </p:cNvPr>
          <p:cNvCxnSpPr>
            <a:cxnSpLocks/>
          </p:cNvCxnSpPr>
          <p:nvPr/>
        </p:nvCxnSpPr>
        <p:spPr>
          <a:xfrm>
            <a:off x="8117305" y="6180067"/>
            <a:ext cx="382604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BE89DEFD-343E-4F99-A713-7BBFEF891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8" y="2575827"/>
            <a:ext cx="7593120" cy="40243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DA7A647-6514-4075-8954-0DC427A9A4B3}"/>
              </a:ext>
            </a:extLst>
          </p:cNvPr>
          <p:cNvSpPr txBox="1"/>
          <p:nvPr/>
        </p:nvSpPr>
        <p:spPr>
          <a:xfrm>
            <a:off x="8037095" y="4603326"/>
            <a:ext cx="4042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https://www.quavered.com/healthandpe/</a:t>
            </a:r>
          </a:p>
        </p:txBody>
      </p:sp>
    </p:spTree>
    <p:extLst>
      <p:ext uri="{BB962C8B-B14F-4D97-AF65-F5344CB8AC3E}">
        <p14:creationId xmlns:p14="http://schemas.microsoft.com/office/powerpoint/2010/main" val="3641006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4A34-3081-4C9A-8456-1E0CF379B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681" y="950414"/>
            <a:ext cx="9388638" cy="706964"/>
          </a:xfrm>
        </p:spPr>
        <p:txBody>
          <a:bodyPr/>
          <a:lstStyle/>
          <a:p>
            <a:r>
              <a:rPr lang="en-US" dirty="0"/>
              <a:t>Overview of Evidence-Based Programs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05FCF-6B2B-496C-AE96-5B1A6C14E25A}"/>
              </a:ext>
            </a:extLst>
          </p:cNvPr>
          <p:cNvSpPr txBox="1"/>
          <p:nvPr/>
        </p:nvSpPr>
        <p:spPr>
          <a:xfrm>
            <a:off x="4228267" y="1765076"/>
            <a:ext cx="2679032" cy="376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www.texasisready.org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09F55E-C6B4-4049-ADB7-9B262F6F7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41" y="2527680"/>
            <a:ext cx="7464451" cy="39259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9F8D3D-58C5-4096-93AA-C4B0D568CFDA}"/>
              </a:ext>
            </a:extLst>
          </p:cNvPr>
          <p:cNvSpPr txBox="1"/>
          <p:nvPr/>
        </p:nvSpPr>
        <p:spPr>
          <a:xfrm>
            <a:off x="8021053" y="3128211"/>
            <a:ext cx="375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https://www.hf-tx.org/bigdecisions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6B9D44-4864-4B28-939F-85A4C0D17988}"/>
              </a:ext>
            </a:extLst>
          </p:cNvPr>
          <p:cNvSpPr txBox="1"/>
          <p:nvPr/>
        </p:nvSpPr>
        <p:spPr>
          <a:xfrm>
            <a:off x="8021053" y="3628856"/>
            <a:ext cx="4042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https://sph.uth.edu/research/centers/chppr/iyg/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EC351D-EDDF-4CC9-981C-BB4B6BEDF2AE}"/>
              </a:ext>
            </a:extLst>
          </p:cNvPr>
          <p:cNvSpPr txBox="1"/>
          <p:nvPr/>
        </p:nvSpPr>
        <p:spPr>
          <a:xfrm>
            <a:off x="8021053" y="4191258"/>
            <a:ext cx="404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https://www.heritageservices.org/curriculum/heritage-keepers-abstinence-education-level-i/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CF0DAD-EA45-43A9-8502-3E58DF48B2D8}"/>
              </a:ext>
            </a:extLst>
          </p:cNvPr>
          <p:cNvSpPr txBox="1"/>
          <p:nvPr/>
        </p:nvSpPr>
        <p:spPr>
          <a:xfrm>
            <a:off x="8021053" y="4876043"/>
            <a:ext cx="4042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https://www.choosingthebest.com/curricula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F937C2-34B8-4B11-AB29-C418C3125B3A}"/>
              </a:ext>
            </a:extLst>
          </p:cNvPr>
          <p:cNvSpPr txBox="1"/>
          <p:nvPr/>
        </p:nvSpPr>
        <p:spPr>
          <a:xfrm>
            <a:off x="8021053" y="5418756"/>
            <a:ext cx="4042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https://www.etr.org/ebi/programs/draw-the-line/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7F1325-0DAD-45AD-A2B9-73BC63FC75C0}"/>
              </a:ext>
            </a:extLst>
          </p:cNvPr>
          <p:cNvSpPr txBox="1"/>
          <p:nvPr/>
        </p:nvSpPr>
        <p:spPr>
          <a:xfrm>
            <a:off x="8021053" y="5961469"/>
            <a:ext cx="4042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https://www.etr.org/ebi/programs/making-proud-choices/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CD6B159-7E41-491B-B07D-D46A55FE0257}"/>
              </a:ext>
            </a:extLst>
          </p:cNvPr>
          <p:cNvSpPr txBox="1"/>
          <p:nvPr/>
        </p:nvSpPr>
        <p:spPr>
          <a:xfrm>
            <a:off x="8021053" y="2646956"/>
            <a:ext cx="3753852" cy="3385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Websites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761896-F8F9-41C3-BCA5-BE1DCF2ABE06}"/>
              </a:ext>
            </a:extLst>
          </p:cNvPr>
          <p:cNvCxnSpPr>
            <a:cxnSpLocks/>
          </p:cNvCxnSpPr>
          <p:nvPr/>
        </p:nvCxnSpPr>
        <p:spPr>
          <a:xfrm>
            <a:off x="8117305" y="3529263"/>
            <a:ext cx="38821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DABAEB9-FC19-4D95-A678-63AC20FD708A}"/>
              </a:ext>
            </a:extLst>
          </p:cNvPr>
          <p:cNvCxnSpPr>
            <a:cxnSpLocks/>
          </p:cNvCxnSpPr>
          <p:nvPr/>
        </p:nvCxnSpPr>
        <p:spPr>
          <a:xfrm>
            <a:off x="8117305" y="4114800"/>
            <a:ext cx="38821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393E7C-902D-4341-AF20-927350D3DEE2}"/>
              </a:ext>
            </a:extLst>
          </p:cNvPr>
          <p:cNvCxnSpPr>
            <a:cxnSpLocks/>
          </p:cNvCxnSpPr>
          <p:nvPr/>
        </p:nvCxnSpPr>
        <p:spPr>
          <a:xfrm>
            <a:off x="8117305" y="4724400"/>
            <a:ext cx="388219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4405B66-9C48-4DC4-8D8E-479B73D6A583}"/>
              </a:ext>
            </a:extLst>
          </p:cNvPr>
          <p:cNvCxnSpPr>
            <a:cxnSpLocks/>
          </p:cNvCxnSpPr>
          <p:nvPr/>
        </p:nvCxnSpPr>
        <p:spPr>
          <a:xfrm>
            <a:off x="8117305" y="5293895"/>
            <a:ext cx="382604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AD88277-6911-4754-89B3-BF59CB858E30}"/>
              </a:ext>
            </a:extLst>
          </p:cNvPr>
          <p:cNvCxnSpPr>
            <a:cxnSpLocks/>
          </p:cNvCxnSpPr>
          <p:nvPr/>
        </p:nvCxnSpPr>
        <p:spPr>
          <a:xfrm>
            <a:off x="8117305" y="5871410"/>
            <a:ext cx="382604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02D742-11BB-4F56-95DA-DC83359BB6C7}"/>
              </a:ext>
            </a:extLst>
          </p:cNvPr>
          <p:cNvCxnSpPr>
            <a:cxnSpLocks/>
          </p:cNvCxnSpPr>
          <p:nvPr/>
        </p:nvCxnSpPr>
        <p:spPr>
          <a:xfrm>
            <a:off x="8117305" y="6453664"/>
            <a:ext cx="382604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43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8B79B-7CAC-4013-ACCC-6EAEFE9C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96678"/>
            <a:ext cx="8761413" cy="1103785"/>
          </a:xfrm>
        </p:spPr>
        <p:txBody>
          <a:bodyPr/>
          <a:lstStyle/>
          <a:p>
            <a:r>
              <a:rPr lang="en-US" dirty="0"/>
              <a:t>Evidence-Based Programs:</a:t>
            </a:r>
            <a:br>
              <a:rPr lang="en-US" dirty="0"/>
            </a:br>
            <a:r>
              <a:rPr lang="en-US" sz="2800" dirty="0"/>
              <a:t>Abstinence-Only vs. Abstinence-Plus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A1B49-1CF4-464A-90E2-C2875B6C9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42147"/>
            <a:ext cx="4523951" cy="4387516"/>
          </a:xfrm>
          <a:ln w="19050"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r>
              <a:rPr lang="en-US" dirty="0"/>
              <a:t>Abstinence-Only</a:t>
            </a:r>
          </a:p>
          <a:p>
            <a:pPr lvl="1"/>
            <a:r>
              <a:rPr lang="en-US" dirty="0"/>
              <a:t>Programs that teach abstinence as the only morally correct option of sexual expression for teenagers.</a:t>
            </a:r>
          </a:p>
          <a:p>
            <a:pPr lvl="1"/>
            <a:r>
              <a:rPr lang="en-US" dirty="0"/>
              <a:t>Information is censored about contraception and condoms for the prevention of STDs and unintended pregnancy.</a:t>
            </a:r>
          </a:p>
          <a:p>
            <a:pPr lvl="1"/>
            <a:r>
              <a:rPr lang="en-US" dirty="0"/>
              <a:t>According to the </a:t>
            </a:r>
            <a:r>
              <a:rPr lang="en-US" i="1" dirty="0"/>
              <a:t>Texas Campaign to Prevent Teen Pregnancy</a:t>
            </a:r>
            <a:r>
              <a:rPr lang="en-US" dirty="0"/>
              <a:t>, abstinence-only programs are not effective in delaying initiation of sexual intercourse or changing other sexual risk behaviors.</a:t>
            </a:r>
          </a:p>
          <a:p>
            <a:pPr lvl="1"/>
            <a:r>
              <a:rPr lang="en-US" dirty="0"/>
              <a:t>Program is also known as Abstinence-Only-Until-Marriage (AOUM)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4BA44D-2CDA-4151-87B5-076754024C8A}"/>
              </a:ext>
            </a:extLst>
          </p:cNvPr>
          <p:cNvSpPr txBox="1">
            <a:spLocks/>
          </p:cNvSpPr>
          <p:nvPr/>
        </p:nvSpPr>
        <p:spPr>
          <a:xfrm>
            <a:off x="6689480" y="2342147"/>
            <a:ext cx="4523951" cy="4387516"/>
          </a:xfrm>
          <a:prstGeom prst="rect">
            <a:avLst/>
          </a:prstGeom>
          <a:ln w="19050">
            <a:solidFill>
              <a:schemeClr val="bg2">
                <a:lumMod val="1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Abstinence-Plus</a:t>
            </a:r>
          </a:p>
          <a:p>
            <a:pPr lvl="1"/>
            <a:r>
              <a:rPr lang="en-US" dirty="0"/>
              <a:t>Programs that include information about condoms and other forms of contraception and the prevention of STDs in the context of strong abstinence messages.</a:t>
            </a:r>
          </a:p>
          <a:p>
            <a:pPr lvl="1"/>
            <a:r>
              <a:rPr lang="en-US" dirty="0"/>
              <a:t>According to </a:t>
            </a:r>
            <a:r>
              <a:rPr lang="en-US" i="1" dirty="0"/>
              <a:t>Texas Is Ready</a:t>
            </a:r>
            <a:r>
              <a:rPr lang="en-US" dirty="0"/>
              <a:t>, decades of research indicate that abstinence-plus sex education supports healthy outcomes, including delaying the onset of sexual activity and increased rates of contraceptive use to avoid unintended pregnancies and the transmissions of STDs.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10496F-ABA0-4E03-8641-81CD9F935D78}"/>
              </a:ext>
            </a:extLst>
          </p:cNvPr>
          <p:cNvSpPr txBox="1"/>
          <p:nvPr/>
        </p:nvSpPr>
        <p:spPr>
          <a:xfrm>
            <a:off x="3834024" y="1700463"/>
            <a:ext cx="4523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sz="1800" dirty="0">
                <a:solidFill>
                  <a:schemeClr val="bg1"/>
                </a:solidFill>
              </a:rPr>
              <a:t>s defined by </a:t>
            </a:r>
            <a:r>
              <a:rPr lang="en-US" sz="1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https://txcampaign.org/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09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8B79B-7CAC-4013-ACCC-6EAEFE9C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96678"/>
            <a:ext cx="8761413" cy="1103785"/>
          </a:xfrm>
        </p:spPr>
        <p:txBody>
          <a:bodyPr/>
          <a:lstStyle/>
          <a:p>
            <a:r>
              <a:rPr lang="en-US" dirty="0"/>
              <a:t>Input from parents and community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A1B49-1CF4-464A-90E2-C2875B6C9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379" y="2630905"/>
            <a:ext cx="4283242" cy="798095"/>
          </a:xfrm>
        </p:spPr>
        <p:txBody>
          <a:bodyPr>
            <a:normAutofit/>
          </a:bodyPr>
          <a:lstStyle/>
          <a:p>
            <a:r>
              <a:rPr lang="en-US" dirty="0"/>
              <a:t>Two public meetings – </a:t>
            </a:r>
            <a:r>
              <a:rPr lang="en-US" i="1" dirty="0"/>
              <a:t>required</a:t>
            </a:r>
          </a:p>
          <a:p>
            <a:r>
              <a:rPr lang="en-US" dirty="0"/>
              <a:t>Parent Survey</a:t>
            </a:r>
          </a:p>
        </p:txBody>
      </p:sp>
      <p:pic>
        <p:nvPicPr>
          <p:cNvPr id="1026" name="Picture 2" descr="PUBLIC MEETING NOTICE — The Town of Greenville">
            <a:extLst>
              <a:ext uri="{FF2B5EF4-FFF2-40B4-BE49-F238E27FC236}">
                <a16:creationId xmlns:a16="http://schemas.microsoft.com/office/drawing/2014/main" id="{118157F2-54FE-406D-95E6-112EDEDD1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627" y="3790602"/>
            <a:ext cx="2635504" cy="2635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0 stats that will change the way you survey your customers | MyCustomer">
            <a:extLst>
              <a:ext uri="{FF2B5EF4-FFF2-40B4-BE49-F238E27FC236}">
                <a16:creationId xmlns:a16="http://schemas.microsoft.com/office/drawing/2014/main" id="{1F87ABAA-0FE7-484C-A38B-34776FDE6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220" y="3790603"/>
            <a:ext cx="3839900" cy="26355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193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8B79B-7CAC-4013-ACCC-6EAEFE9C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96678"/>
            <a:ext cx="8761413" cy="1103785"/>
          </a:xfrm>
        </p:spPr>
        <p:txBody>
          <a:bodyPr/>
          <a:lstStyle/>
          <a:p>
            <a:r>
              <a:rPr lang="en-US" dirty="0"/>
              <a:t>What are our next steps?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A1B49-1CF4-464A-90E2-C2875B6C9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982" y="2759242"/>
            <a:ext cx="9890035" cy="198922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Schedule SHAC Meeting #4 to discuss curriculum options in detail</a:t>
            </a:r>
          </a:p>
          <a:p>
            <a:r>
              <a:rPr lang="en-US" dirty="0"/>
              <a:t>Schedule two public meetings</a:t>
            </a:r>
          </a:p>
          <a:p>
            <a:pPr lvl="1"/>
            <a:r>
              <a:rPr lang="en-US" dirty="0"/>
              <a:t>Consider having representatives from curriculum companies/organizations provide a presentation on their curriculum materials</a:t>
            </a:r>
          </a:p>
          <a:p>
            <a:r>
              <a:rPr lang="en-US" dirty="0"/>
              <a:t>Consider sending a survey to parents</a:t>
            </a:r>
          </a:p>
          <a:p>
            <a:r>
              <a:rPr lang="en-US" dirty="0"/>
              <a:t>Make curriculum available to parents and community during the review/adoption process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30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8B79B-7CAC-4013-ACCC-6EAEFE9C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96678"/>
            <a:ext cx="8761413" cy="1103785"/>
          </a:xfrm>
        </p:spPr>
        <p:txBody>
          <a:bodyPr/>
          <a:lstStyle/>
          <a:p>
            <a:r>
              <a:rPr lang="en-US" dirty="0"/>
              <a:t>Resources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A1B49-1CF4-464A-90E2-C2875B6C9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982" y="2759242"/>
            <a:ext cx="9890035" cy="2398295"/>
          </a:xfrm>
        </p:spPr>
        <p:txBody>
          <a:bodyPr>
            <a:normAutofit/>
          </a:bodyPr>
          <a:lstStyle/>
          <a:p>
            <a:r>
              <a:rPr lang="en-US" dirty="0"/>
              <a:t>Texas Is Ready – </a:t>
            </a:r>
            <a:r>
              <a:rPr lang="en-US" dirty="0">
                <a:hlinkClick r:id="rId2"/>
              </a:rPr>
              <a:t>www.texasisready.org</a:t>
            </a:r>
            <a:endParaRPr lang="en-US" dirty="0"/>
          </a:p>
          <a:p>
            <a:r>
              <a:rPr lang="en-US" dirty="0"/>
              <a:t>The Texas Campaign to Prevent Teen Pregnancy – </a:t>
            </a:r>
            <a:r>
              <a:rPr lang="en-US" dirty="0">
                <a:hlinkClick r:id="rId3"/>
              </a:rPr>
              <a:t>https://txcampaign.org/</a:t>
            </a:r>
            <a:endParaRPr lang="en-US" dirty="0"/>
          </a:p>
          <a:p>
            <a:r>
              <a:rPr lang="en-US" dirty="0"/>
              <a:t>North Texas Alliance to Reduce Unintended Pregnancy in Teens – </a:t>
            </a:r>
            <a:r>
              <a:rPr lang="en-US" dirty="0">
                <a:hlinkClick r:id="rId4"/>
              </a:rPr>
              <a:t>https://www.ntarupt.org/sex-ed-in-texas/</a:t>
            </a:r>
            <a:endParaRPr lang="en-US" dirty="0"/>
          </a:p>
          <a:p>
            <a:r>
              <a:rPr lang="en-US" dirty="0"/>
              <a:t>Newly adopted Health and Sexual Education TEKS – </a:t>
            </a:r>
            <a:r>
              <a:rPr lang="en-US" dirty="0">
                <a:hlinkClick r:id="rId5"/>
              </a:rPr>
              <a:t>https://tea.texas.gov/sites/default/files/HealthTEKS-Ch115_adopted-11-2020.pdf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94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8B79B-7CAC-4013-ACCC-6EAEFE9CD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96678"/>
            <a:ext cx="8761413" cy="1103785"/>
          </a:xfrm>
        </p:spPr>
        <p:txBody>
          <a:bodyPr/>
          <a:lstStyle/>
          <a:p>
            <a:r>
              <a:rPr lang="en-US" dirty="0"/>
              <a:t>Questions?</a:t>
            </a:r>
            <a:endParaRPr lang="en-US" sz="2800" dirty="0"/>
          </a:p>
        </p:txBody>
      </p:sp>
      <p:pic>
        <p:nvPicPr>
          <p:cNvPr id="2050" name="Picture 2" descr="FAQs - Frequently Asked Questions. Please find answers to several FAQs">
            <a:extLst>
              <a:ext uri="{FF2B5EF4-FFF2-40B4-BE49-F238E27FC236}">
                <a16:creationId xmlns:a16="http://schemas.microsoft.com/office/drawing/2014/main" id="{3261FF66-8929-4040-B51F-FD4580706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065" y="2865665"/>
            <a:ext cx="4967870" cy="34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369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C0CEB4-BFAC-4014-9B69-2CFFE0B783D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5F666C14-7219-46F1-8169-9E45DA110A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4B8C88-7AFD-4F93-AF50-E36A0AADA3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 design</Template>
  <TotalTime>10348</TotalTime>
  <Words>1459</Words>
  <Application>Microsoft Office PowerPoint</Application>
  <PresentationFormat>Widescreen</PresentationFormat>
  <Paragraphs>132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Wingdings 3</vt:lpstr>
      <vt:lpstr>Ion Boardroom</vt:lpstr>
      <vt:lpstr>House Bill 1525: Sexual Education</vt:lpstr>
      <vt:lpstr>Brief Overview of HB 1525 Requirements</vt:lpstr>
      <vt:lpstr>Key Terminology</vt:lpstr>
      <vt:lpstr>What is the SHAC’s role in HB 1525?</vt:lpstr>
      <vt:lpstr>Process of adopting new curriculum</vt:lpstr>
      <vt:lpstr>Additional HB1525 Requirements</vt:lpstr>
      <vt:lpstr>What will be taught?</vt:lpstr>
      <vt:lpstr>State Board of Education Curriculum</vt:lpstr>
      <vt:lpstr>Evidence-based programs or health textbooks?</vt:lpstr>
      <vt:lpstr>Factors to consider when selecting curriculum</vt:lpstr>
      <vt:lpstr>Overview of Health Education Textbooks</vt:lpstr>
      <vt:lpstr>Overview of Evidence-Based Programs</vt:lpstr>
      <vt:lpstr>Evidence-Based Programs: Abstinence-Only vs. Abstinence-Plus</vt:lpstr>
      <vt:lpstr>Input from parents and community</vt:lpstr>
      <vt:lpstr>What are our next steps?</vt:lpstr>
      <vt:lpstr>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Health Advisory Council: </dc:title>
  <dc:creator>Rodriguez, Janette M.</dc:creator>
  <cp:lastModifiedBy>Rodriguez, Janette M.</cp:lastModifiedBy>
  <cp:revision>15</cp:revision>
  <dcterms:created xsi:type="dcterms:W3CDTF">2022-05-05T17:26:21Z</dcterms:created>
  <dcterms:modified xsi:type="dcterms:W3CDTF">2022-05-12T21:54:22Z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