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71"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3" d="100"/>
          <a:sy n="103" d="100"/>
        </p:scale>
        <p:origin x="15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nie Banyard" userId="96918652-035a-4d31-a745-93e506fa89fd" providerId="ADAL" clId="{2D1D6F1C-0104-4AED-9F86-B268C6308764}"/>
    <pc:docChg chg="custSel addSld modSld">
      <pc:chgData name="Ronnie Banyard" userId="96918652-035a-4d31-a745-93e506fa89fd" providerId="ADAL" clId="{2D1D6F1C-0104-4AED-9F86-B268C6308764}" dt="2025-10-29T16:27:36.225" v="343" actId="207"/>
      <pc:docMkLst>
        <pc:docMk/>
      </pc:docMkLst>
      <pc:sldChg chg="modSp add mod">
        <pc:chgData name="Ronnie Banyard" userId="96918652-035a-4d31-a745-93e506fa89fd" providerId="ADAL" clId="{2D1D6F1C-0104-4AED-9F86-B268C6308764}" dt="2025-10-29T16:27:36.225" v="343" actId="207"/>
        <pc:sldMkLst>
          <pc:docMk/>
          <pc:sldMk cId="2434678156" sldId="271"/>
        </pc:sldMkLst>
        <pc:spChg chg="mod">
          <ac:chgData name="Ronnie Banyard" userId="96918652-035a-4d31-a745-93e506fa89fd" providerId="ADAL" clId="{2D1D6F1C-0104-4AED-9F86-B268C6308764}" dt="2025-10-29T16:09:11.793" v="29" actId="20577"/>
          <ac:spMkLst>
            <pc:docMk/>
            <pc:sldMk cId="2434678156" sldId="271"/>
            <ac:spMk id="2" creationId="{DCFCC8E1-95F4-0139-397D-32A9F55D217B}"/>
          </ac:spMkLst>
        </pc:spChg>
        <pc:spChg chg="mod">
          <ac:chgData name="Ronnie Banyard" userId="96918652-035a-4d31-a745-93e506fa89fd" providerId="ADAL" clId="{2D1D6F1C-0104-4AED-9F86-B268C6308764}" dt="2025-10-29T16:27:36.225" v="343" actId="207"/>
          <ac:spMkLst>
            <pc:docMk/>
            <pc:sldMk cId="2434678156" sldId="271"/>
            <ac:spMk id="6" creationId="{3781AC55-D913-2099-4A36-5158D594509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RonnieBanyard\Downloads\assessment-classification-report.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onnieBanyard\Downloads\Absence%20Total%20per%20Employee_Report.csv"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405514308787322"/>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'assessment-classification-repor'!$A$2:$B$2</c:f>
              <c:strCache>
                <c:ptCount val="2"/>
                <c:pt idx="0">
                  <c:v>Shoal Creek STEAM Academy</c:v>
                </c:pt>
                <c:pt idx="1">
                  <c:v>Amira Four Tier</c:v>
                </c:pt>
              </c:strCache>
            </c:strRef>
          </c:tx>
          <c:spPr>
            <a:solidFill>
              <a:schemeClr val="accent1"/>
            </a:solidFill>
            <a:ln>
              <a:noFill/>
            </a:ln>
            <a:effectLst/>
            <a:sp3d/>
          </c:spPr>
          <c:invertIfNegative val="0"/>
          <c:dPt>
            <c:idx val="0"/>
            <c:invertIfNegative val="0"/>
            <c:bubble3D val="0"/>
            <c:spPr>
              <a:solidFill>
                <a:srgbClr val="0070C0"/>
              </a:solidFill>
              <a:ln>
                <a:noFill/>
              </a:ln>
              <a:effectLst/>
              <a:sp3d/>
            </c:spPr>
            <c:extLst>
              <c:ext xmlns:c16="http://schemas.microsoft.com/office/drawing/2014/chart" uri="{C3380CC4-5D6E-409C-BE32-E72D297353CC}">
                <c16:uniqueId val="{00000007-D8D0-4DF4-B81D-DDFD8BFE6050}"/>
              </c:ext>
            </c:extLst>
          </c:dPt>
          <c:dPt>
            <c:idx val="1"/>
            <c:invertIfNegative val="0"/>
            <c:bubble3D val="0"/>
            <c:spPr>
              <a:solidFill>
                <a:srgbClr val="00B050"/>
              </a:solidFill>
              <a:ln>
                <a:noFill/>
              </a:ln>
              <a:effectLst/>
              <a:sp3d/>
            </c:spPr>
            <c:extLst>
              <c:ext xmlns:c16="http://schemas.microsoft.com/office/drawing/2014/chart" uri="{C3380CC4-5D6E-409C-BE32-E72D297353CC}">
                <c16:uniqueId val="{00000001-D8D0-4DF4-B81D-DDFD8BFE6050}"/>
              </c:ext>
            </c:extLst>
          </c:dPt>
          <c:dPt>
            <c:idx val="2"/>
            <c:invertIfNegative val="0"/>
            <c:bubble3D val="0"/>
            <c:spPr>
              <a:solidFill>
                <a:srgbClr val="FFC000"/>
              </a:solidFill>
              <a:ln>
                <a:noFill/>
              </a:ln>
              <a:effectLst/>
              <a:sp3d/>
            </c:spPr>
            <c:extLst>
              <c:ext xmlns:c16="http://schemas.microsoft.com/office/drawing/2014/chart" uri="{C3380CC4-5D6E-409C-BE32-E72D297353CC}">
                <c16:uniqueId val="{00000003-D8D0-4DF4-B81D-DDFD8BFE6050}"/>
              </c:ext>
            </c:extLst>
          </c:dPt>
          <c:dPt>
            <c:idx val="3"/>
            <c:invertIfNegative val="0"/>
            <c:bubble3D val="0"/>
            <c:spPr>
              <a:solidFill>
                <a:srgbClr val="C00000"/>
              </a:solidFill>
              <a:ln>
                <a:noFill/>
              </a:ln>
              <a:effectLst/>
              <a:sp3d/>
            </c:spPr>
            <c:extLst>
              <c:ext xmlns:c16="http://schemas.microsoft.com/office/drawing/2014/chart" uri="{C3380CC4-5D6E-409C-BE32-E72D297353CC}">
                <c16:uniqueId val="{00000005-D8D0-4DF4-B81D-DDFD8BFE6050}"/>
              </c:ext>
            </c:extLst>
          </c:dPt>
          <c:cat>
            <c:strRef>
              <c:f>'assessment-classification-repor'!$C$1:$F$1</c:f>
              <c:strCache>
                <c:ptCount val="4"/>
                <c:pt idx="0">
                  <c:v>Above</c:v>
                </c:pt>
                <c:pt idx="1">
                  <c:v>On Track</c:v>
                </c:pt>
                <c:pt idx="2">
                  <c:v>Developing</c:v>
                </c:pt>
                <c:pt idx="3">
                  <c:v>Catch Up</c:v>
                </c:pt>
              </c:strCache>
            </c:strRef>
          </c:cat>
          <c:val>
            <c:numRef>
              <c:f>'assessment-classification-repor'!$C$2:$F$2</c:f>
              <c:numCache>
                <c:formatCode>General</c:formatCode>
                <c:ptCount val="4"/>
                <c:pt idx="0">
                  <c:v>100</c:v>
                </c:pt>
                <c:pt idx="1">
                  <c:v>129</c:v>
                </c:pt>
                <c:pt idx="2">
                  <c:v>119</c:v>
                </c:pt>
                <c:pt idx="3">
                  <c:v>163</c:v>
                </c:pt>
              </c:numCache>
            </c:numRef>
          </c:val>
          <c:extLst>
            <c:ext xmlns:c16="http://schemas.microsoft.com/office/drawing/2014/chart" uri="{C3380CC4-5D6E-409C-BE32-E72D297353CC}">
              <c16:uniqueId val="{00000006-D8D0-4DF4-B81D-DDFD8BFE6050}"/>
            </c:ext>
          </c:extLst>
        </c:ser>
        <c:dLbls>
          <c:showLegendKey val="0"/>
          <c:showVal val="0"/>
          <c:showCatName val="0"/>
          <c:showSerName val="0"/>
          <c:showPercent val="0"/>
          <c:showBubbleSize val="0"/>
        </c:dLbls>
        <c:gapWidth val="150"/>
        <c:shape val="box"/>
        <c:axId val="505481856"/>
        <c:axId val="505480416"/>
        <c:axId val="0"/>
      </c:bar3DChart>
      <c:catAx>
        <c:axId val="505481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480416"/>
        <c:crosses val="autoZero"/>
        <c:auto val="1"/>
        <c:lblAlgn val="ctr"/>
        <c:lblOffset val="100"/>
        <c:noMultiLvlLbl val="0"/>
      </c:catAx>
      <c:valAx>
        <c:axId val="505480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Number of Students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48185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Shoal Creek Elementary School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'Absence Total per Employee_Repo'!$G$140</c:f>
              <c:strCache>
                <c:ptCount val="1"/>
                <c:pt idx="0">
                  <c:v>Number of Staff Absent Beginning 8/4 to 10/16</c:v>
                </c:pt>
              </c:strCache>
            </c:strRef>
          </c:tx>
          <c:spPr>
            <a:solidFill>
              <a:schemeClr val="accent1"/>
            </a:solidFill>
            <a:ln>
              <a:noFill/>
            </a:ln>
            <a:effectLst/>
          </c:spPr>
          <c:invertIfNegative val="0"/>
          <c:cat>
            <c:strRef>
              <c:f>'Absence Total per Employee_Repo'!$H$139:$M$139</c:f>
              <c:strCache>
                <c:ptCount val="6"/>
                <c:pt idx="0">
                  <c:v>Number of Staff Absent Beginning 8/4 to 10/16</c:v>
                </c:pt>
                <c:pt idx="1">
                  <c:v>Number of Staff coded Sick</c:v>
                </c:pt>
                <c:pt idx="2">
                  <c:v>Number of Staff coded Personal</c:v>
                </c:pt>
                <c:pt idx="3">
                  <c:v>Number of Staff coded School Business</c:v>
                </c:pt>
                <c:pt idx="4">
                  <c:v>Number of Staff Coded Bereavement</c:v>
                </c:pt>
                <c:pt idx="5">
                  <c:v>Number of Staff Coded Jury Duty</c:v>
                </c:pt>
              </c:strCache>
            </c:strRef>
          </c:cat>
          <c:val>
            <c:numRef>
              <c:f>'Absence Total per Employee_Repo'!$H$140:$M$140</c:f>
              <c:numCache>
                <c:formatCode>General</c:formatCode>
                <c:ptCount val="6"/>
                <c:pt idx="0">
                  <c:v>58</c:v>
                </c:pt>
                <c:pt idx="1">
                  <c:v>41</c:v>
                </c:pt>
                <c:pt idx="2">
                  <c:v>32</c:v>
                </c:pt>
                <c:pt idx="3">
                  <c:v>40</c:v>
                </c:pt>
                <c:pt idx="4">
                  <c:v>7</c:v>
                </c:pt>
                <c:pt idx="5">
                  <c:v>4</c:v>
                </c:pt>
              </c:numCache>
            </c:numRef>
          </c:val>
          <c:extLst>
            <c:ext xmlns:c16="http://schemas.microsoft.com/office/drawing/2014/chart" uri="{C3380CC4-5D6E-409C-BE32-E72D297353CC}">
              <c16:uniqueId val="{00000000-3687-4651-A5A8-A31D0EA23DDC}"/>
            </c:ext>
          </c:extLst>
        </c:ser>
        <c:ser>
          <c:idx val="1"/>
          <c:order val="1"/>
          <c:tx>
            <c:strRef>
              <c:f>'Absence Total per Employee_Repo'!$G$141</c:f>
              <c:strCache>
                <c:ptCount val="1"/>
                <c:pt idx="0">
                  <c:v>Total Days Away From SCE</c:v>
                </c:pt>
              </c:strCache>
            </c:strRef>
          </c:tx>
          <c:spPr>
            <a:solidFill>
              <a:schemeClr val="accent2"/>
            </a:solidFill>
            <a:ln>
              <a:noFill/>
            </a:ln>
            <a:effectLst/>
          </c:spPr>
          <c:invertIfNegative val="0"/>
          <c:cat>
            <c:strRef>
              <c:f>'Absence Total per Employee_Repo'!$H$139:$M$139</c:f>
              <c:strCache>
                <c:ptCount val="6"/>
                <c:pt idx="0">
                  <c:v>Number of Staff Absent Beginning 8/4 to 10/16</c:v>
                </c:pt>
                <c:pt idx="1">
                  <c:v>Number of Staff coded Sick</c:v>
                </c:pt>
                <c:pt idx="2">
                  <c:v>Number of Staff coded Personal</c:v>
                </c:pt>
                <c:pt idx="3">
                  <c:v>Number of Staff coded School Business</c:v>
                </c:pt>
                <c:pt idx="4">
                  <c:v>Number of Staff Coded Bereavement</c:v>
                </c:pt>
                <c:pt idx="5">
                  <c:v>Number of Staff Coded Jury Duty</c:v>
                </c:pt>
              </c:strCache>
            </c:strRef>
          </c:cat>
          <c:val>
            <c:numRef>
              <c:f>'Absence Total per Employee_Repo'!$H$141:$M$141</c:f>
              <c:numCache>
                <c:formatCode>General</c:formatCode>
                <c:ptCount val="6"/>
                <c:pt idx="0">
                  <c:v>192</c:v>
                </c:pt>
                <c:pt idx="1">
                  <c:v>75</c:v>
                </c:pt>
                <c:pt idx="2">
                  <c:v>45</c:v>
                </c:pt>
                <c:pt idx="3">
                  <c:v>60</c:v>
                </c:pt>
                <c:pt idx="4">
                  <c:v>7</c:v>
                </c:pt>
                <c:pt idx="5">
                  <c:v>5</c:v>
                </c:pt>
              </c:numCache>
            </c:numRef>
          </c:val>
          <c:extLst>
            <c:ext xmlns:c16="http://schemas.microsoft.com/office/drawing/2014/chart" uri="{C3380CC4-5D6E-409C-BE32-E72D297353CC}">
              <c16:uniqueId val="{00000001-3687-4651-A5A8-A31D0EA23DDC}"/>
            </c:ext>
          </c:extLst>
        </c:ser>
        <c:dLbls>
          <c:showLegendKey val="0"/>
          <c:showVal val="0"/>
          <c:showCatName val="0"/>
          <c:showSerName val="0"/>
          <c:showPercent val="0"/>
          <c:showBubbleSize val="0"/>
        </c:dLbls>
        <c:gapWidth val="95"/>
        <c:overlap val="100"/>
        <c:axId val="1745856832"/>
        <c:axId val="1745857192"/>
      </c:barChart>
      <c:catAx>
        <c:axId val="174585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857192"/>
        <c:crosses val="autoZero"/>
        <c:auto val="1"/>
        <c:lblAlgn val="ctr"/>
        <c:lblOffset val="100"/>
        <c:noMultiLvlLbl val="0"/>
      </c:catAx>
      <c:valAx>
        <c:axId val="17458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58568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56E177-3928-4317-8D9A-E68F44DA1DC6}"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2FB89-382F-47DE-8629-F64AFF85D9A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286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6E177-3928-4317-8D9A-E68F44DA1DC6}"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126690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56E177-3928-4317-8D9A-E68F44DA1DC6}"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2FB89-382F-47DE-8629-F64AFF85D9A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135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56E177-3928-4317-8D9A-E68F44DA1DC6}"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210586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56E177-3928-4317-8D9A-E68F44DA1DC6}" type="datetimeFigureOut">
              <a:rPr lang="en-US" smtClean="0"/>
              <a:t>10/29/2025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206976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56E177-3928-4317-8D9A-E68F44DA1DC6}" type="datetimeFigureOut">
              <a:rPr lang="en-US" smtClean="0"/>
              <a:t>10/29/2025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523888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856E177-3928-4317-8D9A-E68F44DA1DC6}" type="datetimeFigureOut">
              <a:rPr lang="en-US" smtClean="0"/>
              <a:t>10/29/2025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3108708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856E177-3928-4317-8D9A-E68F44DA1DC6}" type="datetimeFigureOut">
              <a:rPr lang="en-US" smtClean="0"/>
              <a:t>10/29/2025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D52FB89-382F-47DE-8629-F64AFF85D9A7}" type="slidenum">
              <a:rPr lang="en-US" smtClean="0"/>
              <a:t>‹#›</a:t>
            </a:fld>
            <a:endParaRPr lang="en-US"/>
          </a:p>
        </p:txBody>
      </p:sp>
    </p:spTree>
    <p:extLst>
      <p:ext uri="{BB962C8B-B14F-4D97-AF65-F5344CB8AC3E}">
        <p14:creationId xmlns:p14="http://schemas.microsoft.com/office/powerpoint/2010/main" val="3594913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56E177-3928-4317-8D9A-E68F44DA1DC6}" type="datetimeFigureOut">
              <a:rPr lang="en-US" smtClean="0"/>
              <a:t>10/29/2025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761660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6E177-3928-4317-8D9A-E68F44DA1DC6}"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3270722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56E177-3928-4317-8D9A-E68F44DA1DC6}" type="datetimeFigureOut">
              <a:rPr lang="en-US" smtClean="0"/>
              <a:t>10/29/2025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2FB89-382F-47DE-8629-F64AFF85D9A7}" type="slidenum">
              <a:rPr lang="en-US" smtClean="0"/>
              <a:t>‹#›</a:t>
            </a:fld>
            <a:endParaRPr lang="en-US"/>
          </a:p>
        </p:txBody>
      </p:sp>
    </p:spTree>
    <p:extLst>
      <p:ext uri="{BB962C8B-B14F-4D97-AF65-F5344CB8AC3E}">
        <p14:creationId xmlns:p14="http://schemas.microsoft.com/office/powerpoint/2010/main" val="1710980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856E177-3928-4317-8D9A-E68F44DA1DC6}" type="datetimeFigureOut">
              <a:rPr lang="en-US" smtClean="0"/>
              <a:t>10/29/2025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D52FB89-382F-47DE-8629-F64AFF85D9A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54049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jV-W8xT5iJg?feature=oembed"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xml"/><Relationship Id="rId1" Type="http://schemas.openxmlformats.org/officeDocument/2006/relationships/video" Target="https://www.youtube.com/embed/UsME38Bj3V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3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DA0A-7C34-48DD-5C2C-FDBF3B0762B3}"/>
              </a:ext>
            </a:extLst>
          </p:cNvPr>
          <p:cNvSpPr>
            <a:spLocks noGrp="1"/>
          </p:cNvSpPr>
          <p:nvPr>
            <p:ph type="ctrTitle"/>
          </p:nvPr>
        </p:nvSpPr>
        <p:spPr>
          <a:xfrm>
            <a:off x="6096000" y="758952"/>
            <a:ext cx="5059680" cy="3566160"/>
          </a:xfrm>
        </p:spPr>
        <p:txBody>
          <a:bodyPr/>
          <a:lstStyle/>
          <a:p>
            <a:pPr algn="ctr"/>
            <a:r>
              <a:rPr lang="en-US" dirty="0"/>
              <a:t>School Council  2025/2026</a:t>
            </a:r>
          </a:p>
        </p:txBody>
      </p:sp>
      <p:sp>
        <p:nvSpPr>
          <p:cNvPr id="3" name="Subtitle 2">
            <a:extLst>
              <a:ext uri="{FF2B5EF4-FFF2-40B4-BE49-F238E27FC236}">
                <a16:creationId xmlns:a16="http://schemas.microsoft.com/office/drawing/2014/main" id="{6B33B6D5-17CE-31A6-B0AB-2E9646DB72B9}"/>
              </a:ext>
            </a:extLst>
          </p:cNvPr>
          <p:cNvSpPr>
            <a:spLocks noGrp="1"/>
          </p:cNvSpPr>
          <p:nvPr>
            <p:ph type="subTitle" idx="1"/>
          </p:nvPr>
        </p:nvSpPr>
        <p:spPr>
          <a:xfrm>
            <a:off x="6095999" y="4455620"/>
            <a:ext cx="5062451" cy="1143000"/>
          </a:xfrm>
        </p:spPr>
        <p:txBody>
          <a:bodyPr/>
          <a:lstStyle/>
          <a:p>
            <a:r>
              <a:rPr lang="en-US" dirty="0"/>
              <a:t>Ronnie Banyard, Jr., principal</a:t>
            </a:r>
          </a:p>
          <a:p>
            <a:r>
              <a:rPr lang="en-US" dirty="0"/>
              <a:t>October 29, 2025</a:t>
            </a:r>
          </a:p>
        </p:txBody>
      </p:sp>
      <p:pic>
        <p:nvPicPr>
          <p:cNvPr id="4" name="Picture 3" descr="A group of people in a circle&#10;&#10;AI-generated content may be incorrect.">
            <a:extLst>
              <a:ext uri="{FF2B5EF4-FFF2-40B4-BE49-F238E27FC236}">
                <a16:creationId xmlns:a16="http://schemas.microsoft.com/office/drawing/2014/main" id="{777340AF-85EC-35DF-2F9D-FF4AF7C4F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76" y="434295"/>
            <a:ext cx="5054156" cy="5054156"/>
          </a:xfrm>
          <a:prstGeom prst="rect">
            <a:avLst/>
          </a:prstGeom>
          <a:solidFill>
            <a:schemeClr val="bg1"/>
          </a:solidFill>
        </p:spPr>
      </p:pic>
    </p:spTree>
    <p:extLst>
      <p:ext uri="{BB962C8B-B14F-4D97-AF65-F5344CB8AC3E}">
        <p14:creationId xmlns:p14="http://schemas.microsoft.com/office/powerpoint/2010/main" val="337595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F1EA-08C9-A0B0-BE02-A1C1CDD80026}"/>
              </a:ext>
            </a:extLst>
          </p:cNvPr>
          <p:cNvSpPr>
            <a:spLocks noGrp="1"/>
          </p:cNvSpPr>
          <p:nvPr>
            <p:ph type="title"/>
          </p:nvPr>
        </p:nvSpPr>
        <p:spPr/>
        <p:txBody>
          <a:bodyPr/>
          <a:lstStyle/>
          <a:p>
            <a:r>
              <a:rPr lang="en-US" dirty="0"/>
              <a:t>VISION &amp; MISSION</a:t>
            </a:r>
          </a:p>
        </p:txBody>
      </p:sp>
      <p:sp>
        <p:nvSpPr>
          <p:cNvPr id="3" name="Content Placeholder 2">
            <a:extLst>
              <a:ext uri="{FF2B5EF4-FFF2-40B4-BE49-F238E27FC236}">
                <a16:creationId xmlns:a16="http://schemas.microsoft.com/office/drawing/2014/main" id="{E1DDC46F-BEFB-90DA-467A-339FA716C334}"/>
              </a:ext>
            </a:extLst>
          </p:cNvPr>
          <p:cNvSpPr>
            <a:spLocks noGrp="1"/>
          </p:cNvSpPr>
          <p:nvPr>
            <p:ph idx="1"/>
          </p:nvPr>
        </p:nvSpPr>
        <p:spPr/>
        <p:txBody>
          <a:bodyPr/>
          <a:lstStyle/>
          <a:p>
            <a:pPr marL="0" indent="0">
              <a:buNone/>
            </a:pPr>
            <a:r>
              <a:rPr lang="en-US" b="1" dirty="0"/>
              <a:t>VISION:</a:t>
            </a:r>
          </a:p>
          <a:p>
            <a:r>
              <a:rPr lang="en-US" dirty="0"/>
              <a:t>At Shoal Creek Elementary, we envision a harmonious, student-centered learning community that empowers every student to reach their fullest potential through elevated experiences, while nurturing compassionate, engaged, and globally-minded citizens through empathy, accountability, transparency, and collaboration.</a:t>
            </a:r>
          </a:p>
          <a:p>
            <a:pPr marL="0" indent="0">
              <a:buNone/>
            </a:pPr>
            <a:r>
              <a:rPr lang="en-US" b="1" dirty="0"/>
              <a:t>MISSION:</a:t>
            </a:r>
          </a:p>
          <a:p>
            <a:pPr marL="0" indent="0">
              <a:buNone/>
            </a:pPr>
            <a:r>
              <a:rPr lang="en-US" dirty="0"/>
              <a:t>At Shoal Creek Elementary, our mission is to inspire and support every learner each day by fostering academic and social-emotional growth through data-driven instruction, strong family and community partnerships, and a steadfast commitment to a culture of excellence in welcoming, collaborative spaces.</a:t>
            </a:r>
          </a:p>
          <a:p>
            <a:endParaRPr lang="en-US" dirty="0"/>
          </a:p>
        </p:txBody>
      </p:sp>
    </p:spTree>
    <p:extLst>
      <p:ext uri="{BB962C8B-B14F-4D97-AF65-F5344CB8AC3E}">
        <p14:creationId xmlns:p14="http://schemas.microsoft.com/office/powerpoint/2010/main" val="357774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EB46C-AE25-5256-1DC0-E2EC509C8182}"/>
              </a:ext>
            </a:extLst>
          </p:cNvPr>
          <p:cNvSpPr>
            <a:spLocks noGrp="1"/>
          </p:cNvSpPr>
          <p:nvPr>
            <p:ph type="title"/>
          </p:nvPr>
        </p:nvSpPr>
        <p:spPr/>
        <p:txBody>
          <a:bodyPr/>
          <a:lstStyle/>
          <a:p>
            <a:r>
              <a:rPr lang="en-US" dirty="0"/>
              <a:t>WE ARE……</a:t>
            </a:r>
          </a:p>
        </p:txBody>
      </p:sp>
      <p:sp>
        <p:nvSpPr>
          <p:cNvPr id="6" name="Content Placeholder 5">
            <a:extLst>
              <a:ext uri="{FF2B5EF4-FFF2-40B4-BE49-F238E27FC236}">
                <a16:creationId xmlns:a16="http://schemas.microsoft.com/office/drawing/2014/main" id="{8C4303EB-AC84-6246-7563-0A964E1AB9D8}"/>
              </a:ext>
            </a:extLst>
          </p:cNvPr>
          <p:cNvSpPr>
            <a:spLocks noGrp="1"/>
          </p:cNvSpPr>
          <p:nvPr>
            <p:ph idx="1"/>
          </p:nvPr>
        </p:nvSpPr>
        <p:spPr/>
        <p:txBody>
          <a:bodyPr>
            <a:normAutofit/>
          </a:bodyPr>
          <a:lstStyle/>
          <a:p>
            <a:r>
              <a:rPr lang="en-US" sz="2800" b="1" dirty="0">
                <a:solidFill>
                  <a:srgbClr val="0070C0"/>
                </a:solidFill>
              </a:rPr>
              <a:t>Student- Centered/Data Driven: </a:t>
            </a:r>
            <a:r>
              <a:rPr lang="en-US" sz="2800" dirty="0"/>
              <a:t>Utilizing multiple forms of data to best support our students</a:t>
            </a:r>
          </a:p>
          <a:p>
            <a:r>
              <a:rPr lang="en-US" sz="2800" b="1" dirty="0">
                <a:solidFill>
                  <a:srgbClr val="0070C0"/>
                </a:solidFill>
              </a:rPr>
              <a:t>Collaborative: </a:t>
            </a:r>
            <a:r>
              <a:rPr lang="en-US" sz="2800" dirty="0"/>
              <a:t>Partnership is key! No one group can do this amazing work alone</a:t>
            </a:r>
          </a:p>
          <a:p>
            <a:r>
              <a:rPr lang="en-US" sz="2800" b="1" dirty="0">
                <a:solidFill>
                  <a:srgbClr val="0070C0"/>
                </a:solidFill>
              </a:rPr>
              <a:t>Engaging &amp; Empathetic: </a:t>
            </a:r>
            <a:r>
              <a:rPr lang="en-US" sz="2800" dirty="0"/>
              <a:t>Elevating experiences for students ignites an increased engagement. We are empathetic to the needs of our school community that allow use to promote student achievement and voice for internal and external stakeholders</a:t>
            </a:r>
          </a:p>
        </p:txBody>
      </p:sp>
    </p:spTree>
    <p:extLst>
      <p:ext uri="{BB962C8B-B14F-4D97-AF65-F5344CB8AC3E}">
        <p14:creationId xmlns:p14="http://schemas.microsoft.com/office/powerpoint/2010/main" val="19179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96CD800-C8BF-41B5-983A-3B3D95FA9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ED36A27B-61AE-4AA1-8BD6-7310E072D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511BC4C5-EB16-4C0B-83E6-96A39848CF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2EB56A1A-8685-45C8-A64C-D5045ACB4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875F3C-0E57-3D70-E361-E61AFAE1AEF9}"/>
              </a:ext>
            </a:extLst>
          </p:cNvPr>
          <p:cNvSpPr>
            <a:spLocks noGrp="1"/>
          </p:cNvSpPr>
          <p:nvPr>
            <p:ph type="title"/>
          </p:nvPr>
        </p:nvSpPr>
        <p:spPr>
          <a:xfrm>
            <a:off x="7534655" y="634947"/>
            <a:ext cx="4015087" cy="1102898"/>
          </a:xfrm>
        </p:spPr>
        <p:txBody>
          <a:bodyPr vert="horz" lIns="91440" tIns="45720" rIns="91440" bIns="45720" rtlCol="0" anchor="b">
            <a:normAutofit fontScale="90000"/>
          </a:bodyPr>
          <a:lstStyle/>
          <a:p>
            <a:r>
              <a:rPr lang="en-US" dirty="0"/>
              <a:t>YOUR PRINCIPAL</a:t>
            </a:r>
          </a:p>
        </p:txBody>
      </p:sp>
      <p:pic>
        <p:nvPicPr>
          <p:cNvPr id="7" name="Picture 6" descr="A group of children posing for a photo&#10;&#10;AI-generated content may be incorrect.">
            <a:extLst>
              <a:ext uri="{FF2B5EF4-FFF2-40B4-BE49-F238E27FC236}">
                <a16:creationId xmlns:a16="http://schemas.microsoft.com/office/drawing/2014/main" id="{345A2616-8885-BD30-3773-1E6B06ED2221}"/>
              </a:ext>
            </a:extLst>
          </p:cNvPr>
          <p:cNvPicPr>
            <a:picLocks noChangeAspect="1"/>
          </p:cNvPicPr>
          <p:nvPr/>
        </p:nvPicPr>
        <p:blipFill>
          <a:blip r:embed="rId2">
            <a:extLst>
              <a:ext uri="{28A0092B-C50C-407E-A947-70E740481C1C}">
                <a14:useLocalDpi xmlns:a14="http://schemas.microsoft.com/office/drawing/2010/main" val="0"/>
              </a:ext>
            </a:extLst>
          </a:blip>
          <a:srcRect l="5822" r="1" b="1"/>
          <a:stretch>
            <a:fillRect/>
          </a:stretch>
        </p:blipFill>
        <p:spPr>
          <a:xfrm>
            <a:off x="628952" y="623178"/>
            <a:ext cx="3671055" cy="2923485"/>
          </a:xfrm>
          <a:prstGeom prst="rect">
            <a:avLst/>
          </a:prstGeom>
        </p:spPr>
      </p:pic>
      <p:sp>
        <p:nvSpPr>
          <p:cNvPr id="31" name="Rectangle 30">
            <a:extLst>
              <a:ext uri="{FF2B5EF4-FFF2-40B4-BE49-F238E27FC236}">
                <a16:creationId xmlns:a16="http://schemas.microsoft.com/office/drawing/2014/main" id="{79DF55E6-8C71-4381-81E4-31D3EBC96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863" y="623178"/>
            <a:ext cx="2447148" cy="1728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children posing for a photo&#10;&#10;AI-generated content may be incorrect.">
            <a:extLst>
              <a:ext uri="{FF2B5EF4-FFF2-40B4-BE49-F238E27FC236}">
                <a16:creationId xmlns:a16="http://schemas.microsoft.com/office/drawing/2014/main" id="{7876D735-1E02-9441-DA94-D99B9C7FD54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r="2" b="5818"/>
          <a:stretch>
            <a:fillRect/>
          </a:stretch>
        </p:blipFill>
        <p:spPr>
          <a:xfrm>
            <a:off x="4465863" y="623178"/>
            <a:ext cx="2447148" cy="1728621"/>
          </a:xfrm>
          <a:prstGeom prst="rect">
            <a:avLst/>
          </a:prstGeom>
        </p:spPr>
      </p:pic>
      <p:cxnSp>
        <p:nvCxnSpPr>
          <p:cNvPr id="33" name="Straight Connector 32">
            <a:extLst>
              <a:ext uri="{FF2B5EF4-FFF2-40B4-BE49-F238E27FC236}">
                <a16:creationId xmlns:a16="http://schemas.microsoft.com/office/drawing/2014/main" id="{D6E0AD8B-255F-4090-B0E4-668B3F32FC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85671"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19DE44C1-A00E-40B3-B723-D1199BD4E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3709572"/>
            <a:ext cx="3659927" cy="197347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8AFE69EC-E1C2-EA98-0A4B-405A351D246C}"/>
              </a:ext>
            </a:extLst>
          </p:cNvPr>
          <p:cNvPicPr>
            <a:picLocks noChangeAspect="1"/>
          </p:cNvPicPr>
          <p:nvPr/>
        </p:nvPicPr>
        <p:blipFill>
          <a:blip r:embed="rId4"/>
          <a:srcRect l="10666" r="12418" b="1"/>
          <a:stretch>
            <a:fillRect/>
          </a:stretch>
        </p:blipFill>
        <p:spPr>
          <a:xfrm>
            <a:off x="4465863" y="2512667"/>
            <a:ext cx="2447148" cy="3356428"/>
          </a:xfrm>
          <a:prstGeom prst="rect">
            <a:avLst/>
          </a:prstGeom>
        </p:spPr>
      </p:pic>
      <p:sp>
        <p:nvSpPr>
          <p:cNvPr id="37" name="Rectangle 36">
            <a:extLst>
              <a:ext uri="{FF2B5EF4-FFF2-40B4-BE49-F238E27FC236}">
                <a16:creationId xmlns:a16="http://schemas.microsoft.com/office/drawing/2014/main" id="{5DD14EB9-7D82-468B-B45D-876BE90A5E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8302865-9184-47F8-9D42-09980A3E5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Content Placeholder 21">
            <a:extLst>
              <a:ext uri="{FF2B5EF4-FFF2-40B4-BE49-F238E27FC236}">
                <a16:creationId xmlns:a16="http://schemas.microsoft.com/office/drawing/2014/main" id="{849285F4-AD42-CA31-549E-443A6A97FC83}"/>
              </a:ext>
            </a:extLst>
          </p:cNvPr>
          <p:cNvSpPr>
            <a:spLocks noGrp="1"/>
          </p:cNvSpPr>
          <p:nvPr>
            <p:ph sz="half" idx="2"/>
          </p:nvPr>
        </p:nvSpPr>
        <p:spPr>
          <a:xfrm>
            <a:off x="7140591" y="1845735"/>
            <a:ext cx="4559795" cy="4023360"/>
          </a:xfrm>
        </p:spPr>
        <p:txBody>
          <a:bodyPr>
            <a:normAutofit lnSpcReduction="10000"/>
          </a:bodyPr>
          <a:lstStyle/>
          <a:p>
            <a:endParaRPr lang="en-US" dirty="0"/>
          </a:p>
          <a:p>
            <a:pPr>
              <a:buFont typeface="Wingdings" panose="05000000000000000000" pitchFamily="2" charset="2"/>
              <a:buChar char="§"/>
            </a:pPr>
            <a:r>
              <a:rPr lang="en-US" dirty="0"/>
              <a:t>Graduate of Clark Atlanta University</a:t>
            </a:r>
          </a:p>
          <a:p>
            <a:pPr>
              <a:buFont typeface="Wingdings" panose="05000000000000000000" pitchFamily="2" charset="2"/>
              <a:buChar char="§"/>
            </a:pPr>
            <a:r>
              <a:rPr lang="en-US" dirty="0"/>
              <a:t>Graduate of the University of West Georgia</a:t>
            </a:r>
          </a:p>
          <a:p>
            <a:pPr>
              <a:buFont typeface="Wingdings" panose="05000000000000000000" pitchFamily="2" charset="2"/>
              <a:buChar char="§"/>
            </a:pPr>
            <a:r>
              <a:rPr lang="en-US" dirty="0"/>
              <a:t>16 years in Education</a:t>
            </a:r>
          </a:p>
          <a:p>
            <a:pPr>
              <a:buFont typeface="Wingdings" panose="05000000000000000000" pitchFamily="2" charset="2"/>
              <a:buChar char="§"/>
            </a:pPr>
            <a:r>
              <a:rPr lang="en-US" dirty="0"/>
              <a:t>Alternative Education Teaching Experience</a:t>
            </a:r>
          </a:p>
          <a:p>
            <a:pPr>
              <a:buFont typeface="Wingdings" panose="05000000000000000000" pitchFamily="2" charset="2"/>
              <a:buChar char="§"/>
            </a:pPr>
            <a:r>
              <a:rPr lang="en-US" dirty="0"/>
              <a:t>Former Behavior Specialist</a:t>
            </a:r>
          </a:p>
          <a:p>
            <a:pPr>
              <a:buFont typeface="Wingdings" panose="05000000000000000000" pitchFamily="2" charset="2"/>
              <a:buChar char="§"/>
            </a:pPr>
            <a:r>
              <a:rPr lang="en-US" dirty="0"/>
              <a:t>Former High School Assistant Principal</a:t>
            </a:r>
          </a:p>
          <a:p>
            <a:pPr>
              <a:buFont typeface="Wingdings" panose="05000000000000000000" pitchFamily="2" charset="2"/>
              <a:buChar char="§"/>
            </a:pPr>
            <a:r>
              <a:rPr lang="en-US" dirty="0"/>
              <a:t>Previous District Level Experience</a:t>
            </a:r>
          </a:p>
          <a:p>
            <a:pPr>
              <a:buFont typeface="Wingdings" panose="05000000000000000000" pitchFamily="2" charset="2"/>
              <a:buChar char="§"/>
            </a:pPr>
            <a:r>
              <a:rPr lang="en-US" dirty="0"/>
              <a:t>Former Middle School Principal</a:t>
            </a:r>
          </a:p>
        </p:txBody>
      </p:sp>
      <p:pic>
        <p:nvPicPr>
          <p:cNvPr id="24" name="Picture 23">
            <a:extLst>
              <a:ext uri="{FF2B5EF4-FFF2-40B4-BE49-F238E27FC236}">
                <a16:creationId xmlns:a16="http://schemas.microsoft.com/office/drawing/2014/main" id="{B11D1789-6CA0-9D8E-2DAC-837F084E5D49}"/>
              </a:ext>
            </a:extLst>
          </p:cNvPr>
          <p:cNvPicPr>
            <a:picLocks noChangeAspect="1"/>
          </p:cNvPicPr>
          <p:nvPr/>
        </p:nvPicPr>
        <p:blipFill>
          <a:blip r:embed="rId5"/>
          <a:stretch>
            <a:fillRect/>
          </a:stretch>
        </p:blipFill>
        <p:spPr>
          <a:xfrm>
            <a:off x="640080" y="3482924"/>
            <a:ext cx="3671055" cy="2394192"/>
          </a:xfrm>
          <a:prstGeom prst="rect">
            <a:avLst/>
          </a:prstGeom>
        </p:spPr>
      </p:pic>
    </p:spTree>
    <p:extLst>
      <p:ext uri="{BB962C8B-B14F-4D97-AF65-F5344CB8AC3E}">
        <p14:creationId xmlns:p14="http://schemas.microsoft.com/office/powerpoint/2010/main" val="3764169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90AA6468-80AC-4DDF-9CFB-C7A9507E2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80DC6A0-3FCC-9586-189B-63B12C57AD6F}"/>
              </a:ext>
            </a:extLst>
          </p:cNvPr>
          <p:cNvSpPr>
            <a:spLocks noGrp="1"/>
          </p:cNvSpPr>
          <p:nvPr>
            <p:ph type="title"/>
          </p:nvPr>
        </p:nvSpPr>
        <p:spPr>
          <a:xfrm>
            <a:off x="457200" y="640080"/>
            <a:ext cx="3659246" cy="2926080"/>
          </a:xfrm>
        </p:spPr>
        <p:txBody>
          <a:bodyPr vert="horz" lIns="91440" tIns="45720" rIns="91440" bIns="45720" rtlCol="0" anchor="b">
            <a:normAutofit/>
          </a:bodyPr>
          <a:lstStyle/>
          <a:p>
            <a:r>
              <a:rPr lang="en-US" sz="4400" dirty="0">
                <a:solidFill>
                  <a:srgbClr val="FFFFFF"/>
                </a:solidFill>
              </a:rPr>
              <a:t>DISTRICT PRIORITIES</a:t>
            </a:r>
          </a:p>
        </p:txBody>
      </p:sp>
      <p:pic>
        <p:nvPicPr>
          <p:cNvPr id="5" name="Content Placeholder 4" descr="A close-up of a sign">
            <a:extLst>
              <a:ext uri="{FF2B5EF4-FFF2-40B4-BE49-F238E27FC236}">
                <a16:creationId xmlns:a16="http://schemas.microsoft.com/office/drawing/2014/main" id="{BD037A85-EA69-F5C5-D7D1-F7080544F31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6962" r="1" b="7000"/>
          <a:stretch>
            <a:fillRect/>
          </a:stretch>
        </p:blipFill>
        <p:spPr>
          <a:xfrm>
            <a:off x="4639733" y="10"/>
            <a:ext cx="7552266" cy="6857990"/>
          </a:xfrm>
          <a:prstGeom prst="rect">
            <a:avLst/>
          </a:prstGeom>
        </p:spPr>
      </p:pic>
      <p:sp>
        <p:nvSpPr>
          <p:cNvPr id="18" name="Rectangle 17">
            <a:extLst>
              <a:ext uri="{FF2B5EF4-FFF2-40B4-BE49-F238E27FC236}">
                <a16:creationId xmlns:a16="http://schemas.microsoft.com/office/drawing/2014/main" id="{4AB900CC-5074-4746-A1A4-AF640455B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7643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62BA-CFAF-07CC-A546-9962A12D2E38}"/>
              </a:ext>
            </a:extLst>
          </p:cNvPr>
          <p:cNvSpPr>
            <a:spLocks noGrp="1"/>
          </p:cNvSpPr>
          <p:nvPr>
            <p:ph type="title"/>
          </p:nvPr>
        </p:nvSpPr>
        <p:spPr/>
        <p:txBody>
          <a:bodyPr/>
          <a:lstStyle/>
          <a:p>
            <a:r>
              <a:rPr lang="en-US" b="1" dirty="0"/>
              <a:t>THE SCHOOL COUNCIL IS…..</a:t>
            </a:r>
          </a:p>
        </p:txBody>
      </p:sp>
      <p:sp>
        <p:nvSpPr>
          <p:cNvPr id="3" name="Content Placeholder 2">
            <a:extLst>
              <a:ext uri="{FF2B5EF4-FFF2-40B4-BE49-F238E27FC236}">
                <a16:creationId xmlns:a16="http://schemas.microsoft.com/office/drawing/2014/main" id="{8C1F1273-4E76-4EE6-E354-A0AB343DAAE2}"/>
              </a:ext>
            </a:extLst>
          </p:cNvPr>
          <p:cNvSpPr>
            <a:spLocks noGrp="1"/>
          </p:cNvSpPr>
          <p:nvPr>
            <p:ph idx="1"/>
          </p:nvPr>
        </p:nvSpPr>
        <p:spPr/>
        <p:txBody>
          <a:bodyPr>
            <a:normAutofit/>
          </a:bodyPr>
          <a:lstStyle/>
          <a:p>
            <a:r>
              <a:rPr lang="en-US" dirty="0"/>
              <a:t> </a:t>
            </a:r>
          </a:p>
          <a:p>
            <a:pPr>
              <a:buFont typeface="Wingdings" panose="05000000000000000000" pitchFamily="2" charset="2"/>
              <a:buChar char="Ø"/>
            </a:pPr>
            <a:r>
              <a:rPr lang="en-US" sz="2800" dirty="0"/>
              <a:t>Is an advisory group</a:t>
            </a:r>
          </a:p>
          <a:p>
            <a:pPr>
              <a:buFont typeface="Wingdings" panose="05000000000000000000" pitchFamily="2" charset="2"/>
              <a:buChar char="Ø"/>
            </a:pPr>
            <a:r>
              <a:rPr lang="en-US" sz="2800" dirty="0"/>
              <a:t>Focuses on school improvement and student achievement</a:t>
            </a:r>
          </a:p>
          <a:p>
            <a:pPr>
              <a:buFont typeface="Wingdings" panose="05000000000000000000" pitchFamily="2" charset="2"/>
              <a:buChar char="Ø"/>
            </a:pPr>
            <a:r>
              <a:rPr lang="en-US" sz="2800" dirty="0"/>
              <a:t>A method to involve community in the educational process</a:t>
            </a:r>
          </a:p>
          <a:p>
            <a:pPr>
              <a:buFont typeface="Wingdings" panose="05000000000000000000" pitchFamily="2" charset="2"/>
              <a:buChar char="Ø"/>
            </a:pPr>
            <a:r>
              <a:rPr lang="en-US" sz="2800" dirty="0"/>
              <a:t>Exists to probe advice, assistance and recommendations on matters related to student achievement and school improvement</a:t>
            </a:r>
          </a:p>
        </p:txBody>
      </p:sp>
      <p:sp>
        <p:nvSpPr>
          <p:cNvPr id="4" name="Text Placeholder 3">
            <a:extLst>
              <a:ext uri="{FF2B5EF4-FFF2-40B4-BE49-F238E27FC236}">
                <a16:creationId xmlns:a16="http://schemas.microsoft.com/office/drawing/2014/main" id="{99306CE4-8CF4-803F-300C-BD84BAB207B9}"/>
              </a:ext>
            </a:extLst>
          </p:cNvPr>
          <p:cNvSpPr>
            <a:spLocks noGrp="1"/>
          </p:cNvSpPr>
          <p:nvPr>
            <p:ph type="body" sz="half" idx="2"/>
          </p:nvPr>
        </p:nvSpPr>
        <p:spPr/>
        <p:txBody>
          <a:bodyPr>
            <a:normAutofit/>
          </a:bodyPr>
          <a:lstStyle/>
          <a:p>
            <a:pPr algn="ctr"/>
            <a:r>
              <a:rPr lang="en-US" sz="4800" dirty="0"/>
              <a:t>OUR OVERALL PURPOSE</a:t>
            </a:r>
          </a:p>
        </p:txBody>
      </p:sp>
    </p:spTree>
    <p:extLst>
      <p:ext uri="{BB962C8B-B14F-4D97-AF65-F5344CB8AC3E}">
        <p14:creationId xmlns:p14="http://schemas.microsoft.com/office/powerpoint/2010/main" val="4102263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9B44E9-1602-9545-6A2F-E9B61E0088FE}"/>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100">
                <a:solidFill>
                  <a:schemeClr val="tx1">
                    <a:lumMod val="85000"/>
                    <a:lumOff val="15000"/>
                  </a:schemeClr>
                </a:solidFill>
              </a:rPr>
              <a:t>SCHOOL COUNCIL TRAINING VIDEO</a:t>
            </a:r>
          </a:p>
        </p:txBody>
      </p:sp>
      <p:pic>
        <p:nvPicPr>
          <p:cNvPr id="4" name="Online Media 3" title="RCPS School Councils Organization and Procedure Overview">
            <a:hlinkClick r:id="" action="ppaction://media"/>
            <a:extLst>
              <a:ext uri="{FF2B5EF4-FFF2-40B4-BE49-F238E27FC236}">
                <a16:creationId xmlns:a16="http://schemas.microsoft.com/office/drawing/2014/main" id="{195173F3-B204-C456-9DAD-8342394EB0FC}"/>
              </a:ext>
            </a:extLst>
          </p:cNvPr>
          <p:cNvPicPr>
            <a:picLocks noGrp="1" noRot="1" noChangeAspect="1"/>
          </p:cNvPicPr>
          <p:nvPr>
            <p:ph idx="1"/>
            <a:videoFile r:link="rId1"/>
          </p:nvPr>
        </p:nvPicPr>
        <p:blipFill>
          <a:blip r:embed="rId3"/>
          <a:stretch>
            <a:fillRect/>
          </a:stretch>
        </p:blipFill>
        <p:spPr>
          <a:xfrm>
            <a:off x="633999" y="1214458"/>
            <a:ext cx="6912217" cy="3905402"/>
          </a:xfrm>
          <a:prstGeom prst="rect">
            <a:avLst/>
          </a:prstGeom>
        </p:spPr>
      </p:pic>
      <p:cxnSp>
        <p:nvCxnSpPr>
          <p:cNvPr id="17" name="Straight Connector 16">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476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2D176A-83F5-9671-7ACD-EA287BC4336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DBCC0-5C32-8182-869C-96D7144481B3}"/>
              </a:ext>
            </a:extLst>
          </p:cNvPr>
          <p:cNvSpPr>
            <a:spLocks noGrp="1"/>
          </p:cNvSpPr>
          <p:nvPr>
            <p:ph type="title"/>
          </p:nvPr>
        </p:nvSpPr>
        <p:spPr>
          <a:xfrm>
            <a:off x="6411685" y="634946"/>
            <a:ext cx="5127171" cy="1450757"/>
          </a:xfrm>
        </p:spPr>
        <p:txBody>
          <a:bodyPr>
            <a:normAutofit/>
          </a:bodyPr>
          <a:lstStyle/>
          <a:p>
            <a:r>
              <a:rPr lang="en-US" dirty="0"/>
              <a:t>SCE SIP GOALS &amp; ACADEMIC TARGETS</a:t>
            </a:r>
          </a:p>
        </p:txBody>
      </p:sp>
      <p:pic>
        <p:nvPicPr>
          <p:cNvPr id="3" name="Picture 2" descr="Bullseye">
            <a:extLst>
              <a:ext uri="{FF2B5EF4-FFF2-40B4-BE49-F238E27FC236}">
                <a16:creationId xmlns:a16="http://schemas.microsoft.com/office/drawing/2014/main" id="{647CF30E-BFA0-DBC6-EE96-4B12427B0A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294" b="8022"/>
          <a:stretch>
            <a:fillRect/>
          </a:stretch>
        </p:blipFill>
        <p:spPr bwMode="auto">
          <a:xfrm>
            <a:off x="643192" y="1175378"/>
            <a:ext cx="5451627" cy="4187202"/>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79CEFAD0-7B9A-371C-1B74-95EC54B29E56}"/>
              </a:ext>
            </a:extLst>
          </p:cNvPr>
          <p:cNvSpPr>
            <a:spLocks noGrp="1"/>
          </p:cNvSpPr>
          <p:nvPr>
            <p:ph idx="1"/>
          </p:nvPr>
        </p:nvSpPr>
        <p:spPr>
          <a:xfrm>
            <a:off x="6411684" y="2198914"/>
            <a:ext cx="5127172" cy="3670180"/>
          </a:xfrm>
        </p:spPr>
        <p:txBody>
          <a:bodyPr>
            <a:normAutofit/>
          </a:bodyPr>
          <a:lstStyle/>
          <a:p>
            <a:pPr lvl="1"/>
            <a:r>
              <a:rPr lang="en-US" sz="1500" b="1"/>
              <a:t>Math:</a:t>
            </a:r>
            <a:r>
              <a:rPr lang="en-US" sz="1500"/>
              <a:t> By the end of the 2025-2026 school year, SCE will see a 10 – percentage points increase in 3rd-5th grade students performing at the developing, proficient and distinguished levels in the areas of math as evidenced by the Georgia Milestones Assessment. </a:t>
            </a:r>
            <a:r>
              <a:rPr lang="en-US" sz="1500" b="1">
                <a:highlight>
                  <a:srgbClr val="FFFF00"/>
                </a:highlight>
              </a:rPr>
              <a:t>Target:</a:t>
            </a:r>
            <a:r>
              <a:rPr lang="en-US" sz="1500">
                <a:highlight>
                  <a:srgbClr val="FFFF00"/>
                </a:highlight>
              </a:rPr>
              <a:t> </a:t>
            </a:r>
            <a:r>
              <a:rPr lang="en-US" sz="1500" b="1">
                <a:highlight>
                  <a:srgbClr val="FFFF00"/>
                </a:highlight>
              </a:rPr>
              <a:t>39% to 49%</a:t>
            </a:r>
            <a:endParaRPr lang="en-US" sz="1500">
              <a:highlight>
                <a:srgbClr val="FFFF00"/>
              </a:highlight>
            </a:endParaRPr>
          </a:p>
          <a:p>
            <a:pPr lvl="1"/>
            <a:r>
              <a:rPr lang="en-US" sz="1500" b="1"/>
              <a:t>Language Arts/Reading:</a:t>
            </a:r>
            <a:r>
              <a:rPr lang="en-US" sz="1500"/>
              <a:t> By the end of the 2025--2026 school year, SCE will see a 10- percentage point increase in 3rd-5th grade students performing at the developing, proficient and distinguished levels in the areas of reading as evidenced by the STAR Reading and Georgia Milestones Assessment. </a:t>
            </a:r>
          </a:p>
          <a:p>
            <a:pPr marL="201168" lvl="1" indent="0">
              <a:buNone/>
            </a:pPr>
            <a:r>
              <a:rPr lang="en-US" sz="1500" b="1">
                <a:highlight>
                  <a:srgbClr val="FFFF00"/>
                </a:highlight>
              </a:rPr>
              <a:t>Target:</a:t>
            </a:r>
            <a:r>
              <a:rPr lang="en-US" sz="1500">
                <a:highlight>
                  <a:srgbClr val="FFFF00"/>
                </a:highlight>
              </a:rPr>
              <a:t> </a:t>
            </a:r>
            <a:r>
              <a:rPr lang="en-US" sz="1500" b="1">
                <a:highlight>
                  <a:srgbClr val="FFFF00"/>
                </a:highlight>
              </a:rPr>
              <a:t>36% to 46%</a:t>
            </a:r>
            <a:endParaRPr lang="en-US" sz="1500">
              <a:highlight>
                <a:srgbClr val="FFFF00"/>
              </a:highlight>
            </a:endParaRPr>
          </a:p>
          <a:p>
            <a:pPr lvl="1"/>
            <a:r>
              <a:rPr lang="en-US" sz="1500" b="1"/>
              <a:t>Science: </a:t>
            </a:r>
            <a:r>
              <a:rPr lang="en-US" sz="1500"/>
              <a:t>By the end of the 2025-2026 school year, SCE will see a 10 – percentage points increase in 5th grade students performing at the , developing, proficient and distinguished levels in the areas of Science as evidenced by the Georgia Milestones Assessment. </a:t>
            </a:r>
            <a:r>
              <a:rPr lang="en-US" sz="1500" b="1">
                <a:highlight>
                  <a:srgbClr val="FFFF00"/>
                </a:highlight>
              </a:rPr>
              <a:t>Target: 36% to 46%</a:t>
            </a:r>
            <a:endParaRPr lang="en-US" sz="1500">
              <a:highlight>
                <a:srgbClr val="FFFF00"/>
              </a:highlight>
            </a:endParaRPr>
          </a:p>
          <a:p>
            <a:endParaRPr lang="en-US" sz="1500"/>
          </a:p>
        </p:txBody>
      </p:sp>
      <p:sp>
        <p:nvSpPr>
          <p:cNvPr id="15" name="Rectangle 14">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591280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DBCEF5-20A6-E753-74F6-7FDCD58A486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8D1BDA-2301-EF3A-57AB-ADFD9274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FCC8E1-95F4-0139-397D-32A9F55D217B}"/>
              </a:ext>
            </a:extLst>
          </p:cNvPr>
          <p:cNvSpPr>
            <a:spLocks noGrp="1"/>
          </p:cNvSpPr>
          <p:nvPr>
            <p:ph type="title"/>
          </p:nvPr>
        </p:nvSpPr>
        <p:spPr>
          <a:xfrm>
            <a:off x="6411685" y="634946"/>
            <a:ext cx="5127171" cy="1450757"/>
          </a:xfrm>
        </p:spPr>
        <p:txBody>
          <a:bodyPr>
            <a:normAutofit/>
          </a:bodyPr>
          <a:lstStyle/>
          <a:p>
            <a:r>
              <a:rPr lang="en-US" dirty="0"/>
              <a:t>SCE TITLE I PROGRAM SY 2026</a:t>
            </a:r>
          </a:p>
        </p:txBody>
      </p:sp>
      <p:pic>
        <p:nvPicPr>
          <p:cNvPr id="3" name="Picture 2" descr="Bullseye">
            <a:extLst>
              <a:ext uri="{FF2B5EF4-FFF2-40B4-BE49-F238E27FC236}">
                <a16:creationId xmlns:a16="http://schemas.microsoft.com/office/drawing/2014/main" id="{00E42B55-B217-42B9-B482-D0A03BE21E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294" b="8022"/>
          <a:stretch>
            <a:fillRect/>
          </a:stretch>
        </p:blipFill>
        <p:spPr bwMode="auto">
          <a:xfrm>
            <a:off x="643192" y="1175378"/>
            <a:ext cx="5451627" cy="4187202"/>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1AFCF0EC-D535-A4FF-0D45-6982584475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3781AC55-D913-2099-4A36-5158D594509F}"/>
              </a:ext>
            </a:extLst>
          </p:cNvPr>
          <p:cNvSpPr>
            <a:spLocks noGrp="1"/>
          </p:cNvSpPr>
          <p:nvPr>
            <p:ph idx="1"/>
          </p:nvPr>
        </p:nvSpPr>
        <p:spPr>
          <a:xfrm>
            <a:off x="6411684" y="2198914"/>
            <a:ext cx="5127172" cy="3670180"/>
          </a:xfrm>
        </p:spPr>
        <p:txBody>
          <a:bodyPr>
            <a:normAutofit/>
          </a:bodyPr>
          <a:lstStyle/>
          <a:p>
            <a:r>
              <a:rPr lang="en-US" sz="1500" dirty="0"/>
              <a:t>TOTAL BUDGET: </a:t>
            </a:r>
            <a:r>
              <a:rPr lang="en-US" sz="1500" b="1" u="sng" dirty="0">
                <a:solidFill>
                  <a:srgbClr val="FF0000"/>
                </a:solidFill>
              </a:rPr>
              <a:t>$240,840</a:t>
            </a:r>
          </a:p>
          <a:p>
            <a:r>
              <a:rPr lang="en-US" sz="1500" dirty="0"/>
              <a:t>Our SY26 Title I Plan Includes:</a:t>
            </a:r>
          </a:p>
          <a:p>
            <a:r>
              <a:rPr lang="en-US" sz="1500" dirty="0"/>
              <a:t>Increasing students’ performance in ELA, Math, School Culture, and Attendance</a:t>
            </a:r>
          </a:p>
          <a:p>
            <a:r>
              <a:rPr lang="en-US" sz="1500" dirty="0"/>
              <a:t>Expenditures include:</a:t>
            </a:r>
          </a:p>
          <a:p>
            <a:pPr lvl="1">
              <a:buFont typeface="Wingdings" panose="05000000000000000000" pitchFamily="2" charset="2"/>
              <a:buChar char="Ø"/>
            </a:pPr>
            <a:r>
              <a:rPr lang="en-US" sz="1300" dirty="0"/>
              <a:t>Paraprofessionals salaries and benefits</a:t>
            </a:r>
          </a:p>
          <a:p>
            <a:pPr lvl="1">
              <a:buFont typeface="Wingdings" panose="05000000000000000000" pitchFamily="2" charset="2"/>
              <a:buChar char="Ø"/>
            </a:pPr>
            <a:r>
              <a:rPr lang="en-US" sz="1300" dirty="0"/>
              <a:t>Planning</a:t>
            </a:r>
          </a:p>
          <a:p>
            <a:pPr lvl="1">
              <a:buFont typeface="Wingdings" panose="05000000000000000000" pitchFamily="2" charset="2"/>
              <a:buChar char="Ø"/>
            </a:pPr>
            <a:r>
              <a:rPr lang="en-US" sz="1300" dirty="0"/>
              <a:t>Part Time Parent Liaison</a:t>
            </a:r>
          </a:p>
          <a:p>
            <a:pPr lvl="1">
              <a:buFont typeface="Wingdings" panose="05000000000000000000" pitchFamily="2" charset="2"/>
              <a:buChar char="Ø"/>
            </a:pPr>
            <a:r>
              <a:rPr lang="en-US" sz="1300" dirty="0"/>
              <a:t>Attendance Support</a:t>
            </a:r>
          </a:p>
          <a:p>
            <a:pPr lvl="1">
              <a:buFont typeface="Wingdings" panose="05000000000000000000" pitchFamily="2" charset="2"/>
              <a:buChar char="Ø"/>
            </a:pPr>
            <a:r>
              <a:rPr lang="en-US" sz="1300" dirty="0"/>
              <a:t>PBIS Software</a:t>
            </a:r>
          </a:p>
          <a:p>
            <a:endParaRPr lang="en-US" sz="1500" dirty="0"/>
          </a:p>
        </p:txBody>
      </p:sp>
      <p:sp>
        <p:nvSpPr>
          <p:cNvPr id="15" name="Rectangle 14">
            <a:extLst>
              <a:ext uri="{FF2B5EF4-FFF2-40B4-BE49-F238E27FC236}">
                <a16:creationId xmlns:a16="http://schemas.microsoft.com/office/drawing/2014/main" id="{650DDFA7-1BE7-4E2B-091D-1765873F4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4E6BBDBE-A8D8-2F55-2DFF-63BCB993B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434678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931492-5F3B-9FD0-73CD-C34785BADE54}"/>
            </a:ext>
          </a:extLst>
        </p:cNvPr>
        <p:cNvGrpSpPr/>
        <p:nvPr/>
      </p:nvGrpSpPr>
      <p:grpSpPr>
        <a:xfrm>
          <a:off x="0" y="0"/>
          <a:ext cx="0" cy="0"/>
          <a:chOff x="0" y="0"/>
          <a:chExt cx="0" cy="0"/>
        </a:xfrm>
      </p:grpSpPr>
      <p:sp>
        <p:nvSpPr>
          <p:cNvPr id="3079" name="Rectangle 3078">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81" name="Rectangle 3080">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83" name="Straight Connector 3082">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085" name="Rectangle 3084">
            <a:extLst>
              <a:ext uri="{FF2B5EF4-FFF2-40B4-BE49-F238E27FC236}">
                <a16:creationId xmlns:a16="http://schemas.microsoft.com/office/drawing/2014/main" id="{C6417104-D4C1-4710-9982-2154A7F48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AC7532-A8DB-0E0F-7E55-5D7412E3BC04}"/>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dirty="0">
                <a:solidFill>
                  <a:schemeClr val="tx1">
                    <a:lumMod val="85000"/>
                    <a:lumOff val="15000"/>
                  </a:schemeClr>
                </a:solidFill>
              </a:rPr>
              <a:t>BOY READING DATA - OVERALL</a:t>
            </a:r>
          </a:p>
        </p:txBody>
      </p:sp>
      <p:pic>
        <p:nvPicPr>
          <p:cNvPr id="3074" name="Picture 2" descr="Language Arts Clipart at GetDrawings | Free download">
            <a:extLst>
              <a:ext uri="{FF2B5EF4-FFF2-40B4-BE49-F238E27FC236}">
                <a16:creationId xmlns:a16="http://schemas.microsoft.com/office/drawing/2014/main" id="{1F977B3C-A001-F85C-BE96-4EC9BC6A5A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5457" y="1068731"/>
            <a:ext cx="5131653" cy="2745434"/>
          </a:xfrm>
          <a:prstGeom prst="rect">
            <a:avLst/>
          </a:prstGeom>
          <a:noFill/>
          <a:extLst>
            <a:ext uri="{909E8E84-426E-40DD-AFC4-6F175D3DCCD1}">
              <a14:hiddenFill xmlns:a14="http://schemas.microsoft.com/office/drawing/2010/main">
                <a:solidFill>
                  <a:srgbClr val="FFFFFF"/>
                </a:solidFill>
              </a14:hiddenFill>
            </a:ext>
          </a:extLst>
        </p:spPr>
      </p:pic>
      <p:sp>
        <p:nvSpPr>
          <p:cNvPr id="3087" name="Rectangle 3086">
            <a:extLst>
              <a:ext uri="{FF2B5EF4-FFF2-40B4-BE49-F238E27FC236}">
                <a16:creationId xmlns:a16="http://schemas.microsoft.com/office/drawing/2014/main" id="{626F1402-2DEC-4071-84AF-350C7BF0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89" name="Straight Connector 3088">
            <a:extLst>
              <a:ext uri="{FF2B5EF4-FFF2-40B4-BE49-F238E27FC236}">
                <a16:creationId xmlns:a16="http://schemas.microsoft.com/office/drawing/2014/main" id="{04733B62-1719-4677-A612-CA0AC0AD74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91" name="Rectangle 3090">
            <a:extLst>
              <a:ext uri="{FF2B5EF4-FFF2-40B4-BE49-F238E27FC236}">
                <a16:creationId xmlns:a16="http://schemas.microsoft.com/office/drawing/2014/main" id="{DA52A394-10F4-4AA5-90E4-634D1E919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93" name="Rectangle 3092">
            <a:extLst>
              <a:ext uri="{FF2B5EF4-FFF2-40B4-BE49-F238E27FC236}">
                <a16:creationId xmlns:a16="http://schemas.microsoft.com/office/drawing/2014/main" id="{07BDDC51-8BB2-42BE-8EA8-39B3E9AC1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9" name="Content Placeholder 8">
            <a:extLst>
              <a:ext uri="{FF2B5EF4-FFF2-40B4-BE49-F238E27FC236}">
                <a16:creationId xmlns:a16="http://schemas.microsoft.com/office/drawing/2014/main" id="{7006A36C-A63C-173F-0123-86E26B41D025}"/>
              </a:ext>
            </a:extLst>
          </p:cNvPr>
          <p:cNvGraphicFramePr>
            <a:graphicFrameLocks noGrp="1"/>
          </p:cNvGraphicFramePr>
          <p:nvPr>
            <p:ph idx="1"/>
            <p:extLst>
              <p:ext uri="{D42A27DB-BD31-4B8C-83A1-F6EECF244321}">
                <p14:modId xmlns:p14="http://schemas.microsoft.com/office/powerpoint/2010/main" val="426593736"/>
              </p:ext>
            </p:extLst>
          </p:nvPr>
        </p:nvGraphicFramePr>
        <p:xfrm>
          <a:off x="6128004" y="658001"/>
          <a:ext cx="5791853" cy="40227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92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1EEC4B-75D5-D5E2-1803-CD6CDFA1407C}"/>
            </a:ext>
          </a:extLst>
        </p:cNvPr>
        <p:cNvGrpSpPr/>
        <p:nvPr/>
      </p:nvGrpSpPr>
      <p:grpSpPr>
        <a:xfrm>
          <a:off x="0" y="0"/>
          <a:ext cx="0" cy="0"/>
          <a:chOff x="0" y="0"/>
          <a:chExt cx="0" cy="0"/>
        </a:xfrm>
      </p:grpSpPr>
      <p:sp>
        <p:nvSpPr>
          <p:cNvPr id="3079" name="Rectangle 3078">
            <a:extLst>
              <a:ext uri="{FF2B5EF4-FFF2-40B4-BE49-F238E27FC236}">
                <a16:creationId xmlns:a16="http://schemas.microsoft.com/office/drawing/2014/main" id="{ADCBAEA3-2022-8EB7-1E7C-3B385FECF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81" name="Rectangle 3080">
            <a:extLst>
              <a:ext uri="{FF2B5EF4-FFF2-40B4-BE49-F238E27FC236}">
                <a16:creationId xmlns:a16="http://schemas.microsoft.com/office/drawing/2014/main" id="{8AAC5950-4384-D193-E1AE-0077A36E5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83" name="Straight Connector 3082">
            <a:extLst>
              <a:ext uri="{FF2B5EF4-FFF2-40B4-BE49-F238E27FC236}">
                <a16:creationId xmlns:a16="http://schemas.microsoft.com/office/drawing/2014/main" id="{A70A5869-498B-9A14-4DB9-BC914657A6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085" name="Rectangle 3084">
            <a:extLst>
              <a:ext uri="{FF2B5EF4-FFF2-40B4-BE49-F238E27FC236}">
                <a16:creationId xmlns:a16="http://schemas.microsoft.com/office/drawing/2014/main" id="{F0F86E2B-3B40-B765-97D0-09600A610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18CBE-2895-708D-63A9-6610CA033D50}"/>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dirty="0">
                <a:solidFill>
                  <a:schemeClr val="tx1">
                    <a:lumMod val="85000"/>
                    <a:lumOff val="15000"/>
                  </a:schemeClr>
                </a:solidFill>
              </a:rPr>
              <a:t>BOY READING DATA - BY GRADE</a:t>
            </a:r>
          </a:p>
        </p:txBody>
      </p:sp>
      <p:pic>
        <p:nvPicPr>
          <p:cNvPr id="3074" name="Picture 2" descr="Language Arts Clipart at GetDrawings | Free download">
            <a:extLst>
              <a:ext uri="{FF2B5EF4-FFF2-40B4-BE49-F238E27FC236}">
                <a16:creationId xmlns:a16="http://schemas.microsoft.com/office/drawing/2014/main" id="{3FA0FB7C-1D11-B778-3A36-DD5BEEBB70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5457" y="1068731"/>
            <a:ext cx="5131653" cy="2745434"/>
          </a:xfrm>
          <a:prstGeom prst="rect">
            <a:avLst/>
          </a:prstGeom>
          <a:noFill/>
          <a:extLst>
            <a:ext uri="{909E8E84-426E-40DD-AFC4-6F175D3DCCD1}">
              <a14:hiddenFill xmlns:a14="http://schemas.microsoft.com/office/drawing/2010/main">
                <a:solidFill>
                  <a:srgbClr val="FFFFFF"/>
                </a:solidFill>
              </a14:hiddenFill>
            </a:ext>
          </a:extLst>
        </p:spPr>
      </p:pic>
      <p:sp>
        <p:nvSpPr>
          <p:cNvPr id="3087" name="Rectangle 3086">
            <a:extLst>
              <a:ext uri="{FF2B5EF4-FFF2-40B4-BE49-F238E27FC236}">
                <a16:creationId xmlns:a16="http://schemas.microsoft.com/office/drawing/2014/main" id="{249FBDC5-7C26-D483-E5E8-4582E9CC4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15061BB-5DC7-427E-685F-F4759EE38B4F}"/>
              </a:ext>
            </a:extLst>
          </p:cNvPr>
          <p:cNvPicPr>
            <a:picLocks noGrp="1" noChangeAspect="1"/>
          </p:cNvPicPr>
          <p:nvPr>
            <p:ph idx="1"/>
          </p:nvPr>
        </p:nvPicPr>
        <p:blipFill>
          <a:blip r:embed="rId3"/>
          <a:stretch>
            <a:fillRect/>
          </a:stretch>
        </p:blipFill>
        <p:spPr>
          <a:xfrm>
            <a:off x="6372211" y="854811"/>
            <a:ext cx="5295070" cy="3628934"/>
          </a:xfrm>
          <a:prstGeom prst="rect">
            <a:avLst/>
          </a:prstGeom>
        </p:spPr>
      </p:pic>
      <p:cxnSp>
        <p:nvCxnSpPr>
          <p:cNvPr id="3089" name="Straight Connector 3088">
            <a:extLst>
              <a:ext uri="{FF2B5EF4-FFF2-40B4-BE49-F238E27FC236}">
                <a16:creationId xmlns:a16="http://schemas.microsoft.com/office/drawing/2014/main" id="{24863155-24AD-2503-2F62-A4F3C6BBA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91" name="Rectangle 3090">
            <a:extLst>
              <a:ext uri="{FF2B5EF4-FFF2-40B4-BE49-F238E27FC236}">
                <a16:creationId xmlns:a16="http://schemas.microsoft.com/office/drawing/2014/main" id="{87883A53-4929-A3B8-92E3-EC23EC845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93" name="Rectangle 3092">
            <a:extLst>
              <a:ext uri="{FF2B5EF4-FFF2-40B4-BE49-F238E27FC236}">
                <a16:creationId xmlns:a16="http://schemas.microsoft.com/office/drawing/2014/main" id="{84D6D736-835F-0A74-786C-46ACDA6BA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510222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C6417104-D4C1-4710-9982-2154A7F48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E9295E-7277-3EAA-71CF-275D80FDCE73}"/>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dirty="0">
                <a:solidFill>
                  <a:schemeClr val="tx1">
                    <a:lumMod val="85000"/>
                    <a:lumOff val="15000"/>
                  </a:schemeClr>
                </a:solidFill>
              </a:rPr>
              <a:t>BOY MATHEMATICS - OVERALL</a:t>
            </a:r>
          </a:p>
        </p:txBody>
      </p:sp>
      <p:pic>
        <p:nvPicPr>
          <p:cNvPr id="5" name="Content Placeholder 4" descr="A screenshot of a graph&#10;&#10;AI-generated content may be incorrect.">
            <a:extLst>
              <a:ext uri="{FF2B5EF4-FFF2-40B4-BE49-F238E27FC236}">
                <a16:creationId xmlns:a16="http://schemas.microsoft.com/office/drawing/2014/main" id="{BC4F89F8-4415-00FF-7690-A215CCAE1C0A}"/>
              </a:ext>
            </a:extLst>
          </p:cNvPr>
          <p:cNvPicPr>
            <a:picLocks noGrp="1" noChangeAspect="1"/>
          </p:cNvPicPr>
          <p:nvPr>
            <p:ph idx="1"/>
          </p:nvPr>
        </p:nvPicPr>
        <p:blipFill>
          <a:blip r:embed="rId2"/>
          <a:stretch>
            <a:fillRect/>
          </a:stretch>
        </p:blipFill>
        <p:spPr>
          <a:xfrm>
            <a:off x="1011023" y="119743"/>
            <a:ext cx="4988965" cy="4637313"/>
          </a:xfrm>
          <a:prstGeom prst="rect">
            <a:avLst/>
          </a:prstGeom>
        </p:spPr>
      </p:pic>
      <p:sp>
        <p:nvSpPr>
          <p:cNvPr id="19" name="Rectangle 18">
            <a:extLst>
              <a:ext uri="{FF2B5EF4-FFF2-40B4-BE49-F238E27FC236}">
                <a16:creationId xmlns:a16="http://schemas.microsoft.com/office/drawing/2014/main" id="{626F1402-2DEC-4071-84AF-350C7BF0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een board with math symbols and numbers&#10;&#10;AI-generated content may be incorrect.">
            <a:extLst>
              <a:ext uri="{FF2B5EF4-FFF2-40B4-BE49-F238E27FC236}">
                <a16:creationId xmlns:a16="http://schemas.microsoft.com/office/drawing/2014/main" id="{F170616C-2232-4E80-E452-9AD7E653DF03}"/>
              </a:ext>
            </a:extLst>
          </p:cNvPr>
          <p:cNvPicPr>
            <a:picLocks noChangeAspect="1"/>
          </p:cNvPicPr>
          <p:nvPr/>
        </p:nvPicPr>
        <p:blipFill>
          <a:blip r:embed="rId3"/>
          <a:stretch>
            <a:fillRect/>
          </a:stretch>
        </p:blipFill>
        <p:spPr>
          <a:xfrm>
            <a:off x="7513253" y="119743"/>
            <a:ext cx="4354284" cy="4637313"/>
          </a:xfrm>
          <a:prstGeom prst="rect">
            <a:avLst/>
          </a:prstGeom>
        </p:spPr>
      </p:pic>
      <p:cxnSp>
        <p:nvCxnSpPr>
          <p:cNvPr id="21" name="Straight Connector 20">
            <a:extLst>
              <a:ext uri="{FF2B5EF4-FFF2-40B4-BE49-F238E27FC236}">
                <a16:creationId xmlns:a16="http://schemas.microsoft.com/office/drawing/2014/main" id="{04733B62-1719-4677-A612-CA0AC0AD74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A52A394-10F4-4AA5-90E4-634D1E919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07BDDC51-8BB2-42BE-8EA8-39B3E9AC1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44972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10CB5C-A348-2F8D-2388-5782B7E48B3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B537DB8-2CEB-A915-23DF-D682077A46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E0B2058D-65A1-EAA4-FF9F-6C93DA62D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FD7684F0-5FEB-EF60-9BF8-9EDA49FA2D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85891E84-9082-AF15-98A6-08B4846C4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BB0899-F091-5BD1-991C-FF5F3EA5CF34}"/>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5000" dirty="0">
                <a:solidFill>
                  <a:schemeClr val="tx1">
                    <a:lumMod val="85000"/>
                    <a:lumOff val="15000"/>
                  </a:schemeClr>
                </a:solidFill>
              </a:rPr>
              <a:t>BOY MATHEMATICS – GRADES 3 THRU 5</a:t>
            </a:r>
          </a:p>
        </p:txBody>
      </p:sp>
      <p:sp>
        <p:nvSpPr>
          <p:cNvPr id="19" name="Rectangle 18">
            <a:extLst>
              <a:ext uri="{FF2B5EF4-FFF2-40B4-BE49-F238E27FC236}">
                <a16:creationId xmlns:a16="http://schemas.microsoft.com/office/drawing/2014/main" id="{DA5566DF-253D-6A8C-8175-82E026BA52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green board with math symbols and numbers&#10;&#10;AI-generated content may be incorrect.">
            <a:extLst>
              <a:ext uri="{FF2B5EF4-FFF2-40B4-BE49-F238E27FC236}">
                <a16:creationId xmlns:a16="http://schemas.microsoft.com/office/drawing/2014/main" id="{6ECD4264-3644-F930-B53D-EE2957A52ACC}"/>
              </a:ext>
            </a:extLst>
          </p:cNvPr>
          <p:cNvPicPr>
            <a:picLocks noChangeAspect="1"/>
          </p:cNvPicPr>
          <p:nvPr/>
        </p:nvPicPr>
        <p:blipFill>
          <a:blip r:embed="rId2"/>
          <a:stretch>
            <a:fillRect/>
          </a:stretch>
        </p:blipFill>
        <p:spPr>
          <a:xfrm>
            <a:off x="7513253" y="119743"/>
            <a:ext cx="4354284" cy="4637313"/>
          </a:xfrm>
          <a:prstGeom prst="rect">
            <a:avLst/>
          </a:prstGeom>
        </p:spPr>
      </p:pic>
      <p:cxnSp>
        <p:nvCxnSpPr>
          <p:cNvPr id="21" name="Straight Connector 20">
            <a:extLst>
              <a:ext uri="{FF2B5EF4-FFF2-40B4-BE49-F238E27FC236}">
                <a16:creationId xmlns:a16="http://schemas.microsoft.com/office/drawing/2014/main" id="{88C21F2F-FDF7-3BB7-61C8-3EF0641416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05EE66B-0E58-6ABB-A663-4C6D031A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504C0314-AD53-A974-6719-F72506765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Content Placeholder 3">
            <a:extLst>
              <a:ext uri="{FF2B5EF4-FFF2-40B4-BE49-F238E27FC236}">
                <a16:creationId xmlns:a16="http://schemas.microsoft.com/office/drawing/2014/main" id="{A2779375-D4EE-D4C1-3AB0-BCA4C330D844}"/>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C7EC3900-E811-72C5-C88F-88D59E46C37A}"/>
              </a:ext>
            </a:extLst>
          </p:cNvPr>
          <p:cNvPicPr>
            <a:picLocks noChangeAspect="1"/>
          </p:cNvPicPr>
          <p:nvPr/>
        </p:nvPicPr>
        <p:blipFill>
          <a:blip r:embed="rId3"/>
          <a:stretch>
            <a:fillRect/>
          </a:stretch>
        </p:blipFill>
        <p:spPr>
          <a:xfrm>
            <a:off x="324463" y="119743"/>
            <a:ext cx="5771537" cy="4783482"/>
          </a:xfrm>
          <a:prstGeom prst="rect">
            <a:avLst/>
          </a:prstGeom>
        </p:spPr>
      </p:pic>
    </p:spTree>
    <p:extLst>
      <p:ext uri="{BB962C8B-B14F-4D97-AF65-F5344CB8AC3E}">
        <p14:creationId xmlns:p14="http://schemas.microsoft.com/office/powerpoint/2010/main" val="3847049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0" name="Rectangle 411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22" name="Rectangle 412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124" name="Straight Connector 412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26" name="Rectangle 4125">
            <a:extLst>
              <a:ext uri="{FF2B5EF4-FFF2-40B4-BE49-F238E27FC236}">
                <a16:creationId xmlns:a16="http://schemas.microsoft.com/office/drawing/2014/main" id="{C4AAA502-5435-489E-9538-3A40E6C71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C9F484-1909-EED2-D5F6-FEFF1138201E}"/>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a:solidFill>
                  <a:schemeClr val="tx1">
                    <a:lumMod val="85000"/>
                    <a:lumOff val="15000"/>
                  </a:schemeClr>
                </a:solidFill>
              </a:rPr>
              <a:t>SCE STUDENT ATTENDANCE</a:t>
            </a:r>
          </a:p>
        </p:txBody>
      </p:sp>
      <p:pic>
        <p:nvPicPr>
          <p:cNvPr id="8" name="Content Placeholder 7">
            <a:extLst>
              <a:ext uri="{FF2B5EF4-FFF2-40B4-BE49-F238E27FC236}">
                <a16:creationId xmlns:a16="http://schemas.microsoft.com/office/drawing/2014/main" id="{B9A73351-DB70-7506-BBBE-329D550680C0}"/>
              </a:ext>
            </a:extLst>
          </p:cNvPr>
          <p:cNvPicPr>
            <a:picLocks noGrp="1" noChangeAspect="1"/>
          </p:cNvPicPr>
          <p:nvPr>
            <p:ph idx="1"/>
          </p:nvPr>
        </p:nvPicPr>
        <p:blipFill>
          <a:blip r:embed="rId2"/>
          <a:stretch>
            <a:fillRect/>
          </a:stretch>
        </p:blipFill>
        <p:spPr>
          <a:xfrm>
            <a:off x="635457" y="523683"/>
            <a:ext cx="10916463" cy="3960061"/>
          </a:xfrm>
          <a:prstGeom prst="rect">
            <a:avLst/>
          </a:prstGeom>
        </p:spPr>
      </p:pic>
      <p:cxnSp>
        <p:nvCxnSpPr>
          <p:cNvPr id="4128" name="Straight Connector 4127">
            <a:extLst>
              <a:ext uri="{FF2B5EF4-FFF2-40B4-BE49-F238E27FC236}">
                <a16:creationId xmlns:a16="http://schemas.microsoft.com/office/drawing/2014/main" id="{C9AC0290-4702-4519-B0F4-C2A4688099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4130" name="Rectangle 4129">
            <a:extLst>
              <a:ext uri="{FF2B5EF4-FFF2-40B4-BE49-F238E27FC236}">
                <a16:creationId xmlns:a16="http://schemas.microsoft.com/office/drawing/2014/main" id="{DE42378B-2E28-4810-8421-7A473A40E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32" name="Rectangle 4131">
            <a:extLst>
              <a:ext uri="{FF2B5EF4-FFF2-40B4-BE49-F238E27FC236}">
                <a16:creationId xmlns:a16="http://schemas.microsoft.com/office/drawing/2014/main" id="{0D91DD17-237F-4811-BC0E-128EB1BD7C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32289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F27F-69AE-447D-74B8-3C2C50058A66}"/>
              </a:ext>
            </a:extLst>
          </p:cNvPr>
          <p:cNvSpPr>
            <a:spLocks noGrp="1"/>
          </p:cNvSpPr>
          <p:nvPr>
            <p:ph type="title"/>
          </p:nvPr>
        </p:nvSpPr>
        <p:spPr/>
        <p:txBody>
          <a:bodyPr/>
          <a:lstStyle/>
          <a:p>
            <a:r>
              <a:rPr lang="en-US" dirty="0"/>
              <a:t>SCE STAFF ATTENDANCE</a:t>
            </a:r>
          </a:p>
        </p:txBody>
      </p:sp>
      <p:pic>
        <p:nvPicPr>
          <p:cNvPr id="5" name="Content Placeholder 4">
            <a:extLst>
              <a:ext uri="{FF2B5EF4-FFF2-40B4-BE49-F238E27FC236}">
                <a16:creationId xmlns:a16="http://schemas.microsoft.com/office/drawing/2014/main" id="{EAE30F21-A64C-9839-DE3D-E80866F4E747}"/>
              </a:ext>
            </a:extLst>
          </p:cNvPr>
          <p:cNvPicPr>
            <a:picLocks noGrp="1" noChangeAspect="1"/>
          </p:cNvPicPr>
          <p:nvPr>
            <p:ph idx="1"/>
          </p:nvPr>
        </p:nvPicPr>
        <p:blipFill>
          <a:blip r:embed="rId2"/>
          <a:stretch>
            <a:fillRect/>
          </a:stretch>
        </p:blipFill>
        <p:spPr>
          <a:xfrm>
            <a:off x="969642" y="1914316"/>
            <a:ext cx="10186038" cy="2057819"/>
          </a:xfrm>
          <a:prstGeom prst="rect">
            <a:avLst/>
          </a:prstGeom>
        </p:spPr>
      </p:pic>
      <p:graphicFrame>
        <p:nvGraphicFramePr>
          <p:cNvPr id="6" name="Chart 5">
            <a:extLst>
              <a:ext uri="{FF2B5EF4-FFF2-40B4-BE49-F238E27FC236}">
                <a16:creationId xmlns:a16="http://schemas.microsoft.com/office/drawing/2014/main" id="{9554C4CA-8A90-2922-23A0-48F0489CCD9F}"/>
              </a:ext>
            </a:extLst>
          </p:cNvPr>
          <p:cNvGraphicFramePr>
            <a:graphicFrameLocks/>
          </p:cNvGraphicFramePr>
          <p:nvPr>
            <p:extLst>
              <p:ext uri="{D42A27DB-BD31-4B8C-83A1-F6EECF244321}">
                <p14:modId xmlns:p14="http://schemas.microsoft.com/office/powerpoint/2010/main" val="1441566734"/>
              </p:ext>
            </p:extLst>
          </p:nvPr>
        </p:nvGraphicFramePr>
        <p:xfrm>
          <a:off x="1203766" y="3972135"/>
          <a:ext cx="9734197" cy="24617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7484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3CA05A-9A0D-FE5F-CD58-21A318F68516}"/>
              </a:ext>
            </a:extLst>
          </p:cNvPr>
          <p:cNvSpPr>
            <a:spLocks noGrp="1"/>
          </p:cNvSpPr>
          <p:nvPr>
            <p:ph type="ctrTitle"/>
          </p:nvPr>
        </p:nvSpPr>
        <p:spPr>
          <a:xfrm>
            <a:off x="8141110" y="639097"/>
            <a:ext cx="3401961" cy="3686015"/>
          </a:xfrm>
        </p:spPr>
        <p:txBody>
          <a:bodyPr>
            <a:normAutofit/>
          </a:bodyPr>
          <a:lstStyle/>
          <a:p>
            <a:pPr algn="ctr"/>
            <a:r>
              <a:rPr lang="en-US" sz="6600" dirty="0"/>
              <a:t>THANK YOU</a:t>
            </a:r>
          </a:p>
        </p:txBody>
      </p:sp>
      <p:sp>
        <p:nvSpPr>
          <p:cNvPr id="3" name="Subtitle 2">
            <a:extLst>
              <a:ext uri="{FF2B5EF4-FFF2-40B4-BE49-F238E27FC236}">
                <a16:creationId xmlns:a16="http://schemas.microsoft.com/office/drawing/2014/main" id="{71EDAFDC-85CC-6EEE-A4DC-89E02E918186}"/>
              </a:ext>
            </a:extLst>
          </p:cNvPr>
          <p:cNvSpPr>
            <a:spLocks noGrp="1"/>
          </p:cNvSpPr>
          <p:nvPr>
            <p:ph type="subTitle" idx="1"/>
          </p:nvPr>
        </p:nvSpPr>
        <p:spPr>
          <a:xfrm>
            <a:off x="8141110" y="4455621"/>
            <a:ext cx="3417990" cy="1238616"/>
          </a:xfrm>
        </p:spPr>
        <p:txBody>
          <a:bodyPr>
            <a:normAutofit fontScale="85000" lnSpcReduction="10000"/>
          </a:bodyPr>
          <a:lstStyle/>
          <a:p>
            <a:pPr algn="ctr"/>
            <a:r>
              <a:rPr lang="en-US" sz="2000" dirty="0">
                <a:solidFill>
                  <a:schemeClr val="tx1">
                    <a:lumMod val="85000"/>
                    <a:lumOff val="15000"/>
                  </a:schemeClr>
                </a:solidFill>
              </a:rPr>
              <a:t>WE ARE ONE</a:t>
            </a:r>
          </a:p>
          <a:p>
            <a:pPr algn="ctr"/>
            <a:r>
              <a:rPr lang="en-US" sz="2000" dirty="0">
                <a:solidFill>
                  <a:schemeClr val="tx1">
                    <a:lumMod val="85000"/>
                    <a:lumOff val="15000"/>
                  </a:schemeClr>
                </a:solidFill>
              </a:rPr>
              <a:t>ONE VISION, ONE MISSION, </a:t>
            </a:r>
          </a:p>
          <a:p>
            <a:pPr algn="ctr"/>
            <a:r>
              <a:rPr lang="en-US" sz="2000" dirty="0">
                <a:solidFill>
                  <a:schemeClr val="tx1">
                    <a:lumMod val="85000"/>
                    <a:lumOff val="15000"/>
                  </a:schemeClr>
                </a:solidFill>
              </a:rPr>
              <a:t>ONE DAY AT A TIME</a:t>
            </a:r>
          </a:p>
        </p:txBody>
      </p:sp>
      <p:pic>
        <p:nvPicPr>
          <p:cNvPr id="4" name="Online Media 3" title="Why Every Student Needs A Champion - Rita Pierson Ted Talk">
            <a:hlinkClick r:id="" action="ppaction://media"/>
            <a:extLst>
              <a:ext uri="{FF2B5EF4-FFF2-40B4-BE49-F238E27FC236}">
                <a16:creationId xmlns:a16="http://schemas.microsoft.com/office/drawing/2014/main" id="{8A52CF88-4588-3B51-7C0B-A0DC6367CDCA}"/>
              </a:ext>
            </a:extLst>
          </p:cNvPr>
          <p:cNvPicPr>
            <a:picLocks noRot="1" noChangeAspect="1"/>
          </p:cNvPicPr>
          <p:nvPr>
            <a:videoFile r:link="rId1"/>
          </p:nvPr>
        </p:nvPicPr>
        <p:blipFill>
          <a:blip r:embed="rId3"/>
          <a:stretch>
            <a:fillRect/>
          </a:stretch>
        </p:blipFill>
        <p:spPr>
          <a:xfrm>
            <a:off x="633999" y="1214458"/>
            <a:ext cx="6912217" cy="3905402"/>
          </a:xfrm>
          <a:prstGeom prst="rect">
            <a:avLst/>
          </a:prstGeom>
        </p:spPr>
      </p:pic>
      <p:cxnSp>
        <p:nvCxnSpPr>
          <p:cNvPr id="11" name="Straight Connector 10">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93812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Metadata/LabelInfo.xml><?xml version="1.0" encoding="utf-8"?>
<clbl:labelList xmlns:clbl="http://schemas.microsoft.com/office/2020/mipLabelMetadata">
  <clbl:label id="{bfd25eb8-3dfc-4e5c-adab-ad073f23ac72}" enabled="0" method="" siteId="{bfd25eb8-3dfc-4e5c-adab-ad073f23ac72}" removed="1"/>
</clbl:labelList>
</file>

<file path=docProps/app.xml><?xml version="1.0" encoding="utf-8"?>
<Properties xmlns="http://schemas.openxmlformats.org/officeDocument/2006/extended-properties" xmlns:vt="http://schemas.openxmlformats.org/officeDocument/2006/docPropsVTypes">
  <Template>Retrospect</Template>
  <TotalTime>320</TotalTime>
  <Words>552</Words>
  <Application>Microsoft Office PowerPoint</Application>
  <PresentationFormat>Widescreen</PresentationFormat>
  <Paragraphs>59</Paragraphs>
  <Slides>16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Retrospect</vt:lpstr>
      <vt:lpstr>School Council  2025/2026</vt:lpstr>
      <vt:lpstr>VISION &amp; MISSION</vt:lpstr>
      <vt:lpstr>WE ARE……</vt:lpstr>
      <vt:lpstr>YOUR PRINCIPAL</vt:lpstr>
      <vt:lpstr>DISTRICT PRIORITIES</vt:lpstr>
      <vt:lpstr>THE SCHOOL COUNCIL IS…..</vt:lpstr>
      <vt:lpstr>SCHOOL COUNCIL TRAINING VIDEO</vt:lpstr>
      <vt:lpstr>SCE SIP GOALS &amp; ACADEMIC TARGETS</vt:lpstr>
      <vt:lpstr>SCE TITLE I PROGRAM SY 2026</vt:lpstr>
      <vt:lpstr>BOY READING DATA - OVERALL</vt:lpstr>
      <vt:lpstr>BOY READING DATA - BY GRADE</vt:lpstr>
      <vt:lpstr>BOY MATHEMATICS - OVERALL</vt:lpstr>
      <vt:lpstr>BOY MATHEMATICS – GRADES 3 THRU 5</vt:lpstr>
      <vt:lpstr>SCE STUDENT ATTENDANCE</vt:lpstr>
      <vt:lpstr>SCE STAFF ATTENDANCE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Ronnie Banyard</dc:creator>
  <cp:lastModifiedBy>Ronnie Banyard</cp:lastModifiedBy>
  <cp:revision>1</cp:revision>
  <dcterms:created xsi:type="dcterms:W3CDTF">2025-10-29T11:07:26Z</dcterms:created>
  <dcterms:modified xsi:type="dcterms:W3CDTF">2025-10-29T16:27:36Z</dcterms:modified>
</cp:coreProperties>
</file>