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3" r:id="rId2"/>
    <p:sldId id="256" r:id="rId3"/>
    <p:sldId id="260" r:id="rId4"/>
    <p:sldId id="285" r:id="rId5"/>
    <p:sldId id="283" r:id="rId6"/>
    <p:sldId id="286" r:id="rId7"/>
    <p:sldId id="284" r:id="rId8"/>
    <p:sldId id="287" r:id="rId9"/>
    <p:sldId id="264" r:id="rId10"/>
    <p:sldId id="257" r:id="rId11"/>
    <p:sldId id="282" r:id="rId12"/>
    <p:sldId id="280" r:id="rId13"/>
    <p:sldId id="272" r:id="rId14"/>
    <p:sldId id="274" r:id="rId15"/>
    <p:sldId id="270" r:id="rId16"/>
    <p:sldId id="269" r:id="rId17"/>
    <p:sldId id="268" r:id="rId18"/>
    <p:sldId id="267" r:id="rId19"/>
    <p:sldId id="266" r:id="rId20"/>
    <p:sldId id="265" r:id="rId21"/>
    <p:sldId id="288"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426046-C3EA-06E5-6908-FC0B6661227B}" v="12" dt="2025-10-28T15:16:05.9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AB41-66E5-03E9-DD2E-2D28C9F789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D2AF249-E3A1-E19C-F32D-AA04272425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46F3783-5AB0-97B5-9BED-5BE29BD1EFBB}"/>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54A1E9B6-C0BF-7489-A6CC-2922B9147A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D38E79-6D87-D668-40BF-75962C7CDDA2}"/>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8050600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6EEA3-2751-E4E1-2347-3D28A4B5F14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7BD272-8C1C-C8E8-A5C2-25F60E0F5F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CF092-25AD-8078-909B-8BD2A82F2F16}"/>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3DBE7029-7983-4DB7-640A-04D93E2B65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DEFF73-0634-7643-FF5D-377E0600C3B8}"/>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1870233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517E0-18C8-6744-F4FB-E953B2DDCA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C32336D-7D16-0A8B-4AAE-96DB736E4C0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C86E4ED-4A0F-7874-7C1A-D420272599C6}"/>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0732E4DE-650E-5838-642B-555BD35E0E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8466A2-585D-CE69-A9C4-B1F214EC924D}"/>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1980080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89E8-6295-B4B1-CABB-DC1C57951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74298D-18E6-1B2D-1ABC-F5A4F788547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28A419-AC12-F951-53A1-829CF53CD5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2239E3A-14C9-416E-108C-00578A29B2AF}"/>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6" name="Footer Placeholder 5">
            <a:extLst>
              <a:ext uri="{FF2B5EF4-FFF2-40B4-BE49-F238E27FC236}">
                <a16:creationId xmlns:a16="http://schemas.microsoft.com/office/drawing/2014/main" id="{D997807C-B417-B162-7927-A098CF42F6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D2F2BD-7433-C7FA-3429-4F79D5345E16}"/>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17927162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0C1F6-659D-5F6B-011A-0D355177E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D830F6-AF05-A3F7-D7FC-5D8D6602B2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1D53EA-4EA4-DBCE-90FE-395804DE3B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10F4B5C-58F5-ADA6-ECEA-8FDF5C0DB1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265AB0-1575-E30C-52B8-26850031C5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318DA37-3EF3-DED3-CBC6-8E386B93C249}"/>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8" name="Footer Placeholder 7">
            <a:extLst>
              <a:ext uri="{FF2B5EF4-FFF2-40B4-BE49-F238E27FC236}">
                <a16:creationId xmlns:a16="http://schemas.microsoft.com/office/drawing/2014/main" id="{0144FE28-3226-078C-F2BF-19D8D72443C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42FE096-A8BF-7BE1-42C0-E6AE6FE785B7}"/>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3184170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035A3-9908-2F6C-BD82-A6B9C87ED9B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6A41A6-7D37-258A-77EB-B7D374EEA250}"/>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4" name="Footer Placeholder 3">
            <a:extLst>
              <a:ext uri="{FF2B5EF4-FFF2-40B4-BE49-F238E27FC236}">
                <a16:creationId xmlns:a16="http://schemas.microsoft.com/office/drawing/2014/main" id="{B291774F-B407-0635-886E-360AF9A878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D23681-14E0-0A00-68D7-994E9BA0B6DA}"/>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285582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172F88-E698-B35B-87B6-DEC6EE065963}"/>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3" name="Footer Placeholder 2">
            <a:extLst>
              <a:ext uri="{FF2B5EF4-FFF2-40B4-BE49-F238E27FC236}">
                <a16:creationId xmlns:a16="http://schemas.microsoft.com/office/drawing/2014/main" id="{39996311-12C7-C0BB-A56F-D567E511E7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E69DD2-7125-35E4-A03C-897380F80056}"/>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2047386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33DF4-5531-D475-3203-4EC34EB2E0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662874-4B02-8BE4-3D17-E5A99EFAB4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CDDEA6-CCF6-89DB-83ED-1A9BD6F47D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F6AF22-622F-993E-CC47-0737F8574276}"/>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6" name="Footer Placeholder 5">
            <a:extLst>
              <a:ext uri="{FF2B5EF4-FFF2-40B4-BE49-F238E27FC236}">
                <a16:creationId xmlns:a16="http://schemas.microsoft.com/office/drawing/2014/main" id="{289853FE-05A7-DAAC-3432-2F1D6949304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86B319-578A-561E-5A96-8190D2EC5C13}"/>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1608401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02E1E-63B4-68AC-F861-B5732814C92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6BB593A-4ECC-6F20-EC86-EA7F3E4FA7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23373A-CBD8-CBF2-A4D5-766497E21F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325BD-E84E-2773-C70B-AD5CDFEA4130}"/>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6" name="Footer Placeholder 5">
            <a:extLst>
              <a:ext uri="{FF2B5EF4-FFF2-40B4-BE49-F238E27FC236}">
                <a16:creationId xmlns:a16="http://schemas.microsoft.com/office/drawing/2014/main" id="{92BA94F0-E87A-A7B0-FFB8-AFDBC7FFEB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2F8E1C-2CFE-8536-BB05-7C65144DEA36}"/>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2452053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7FC4D-FEC9-BBAB-EAA2-B6A5473CA07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CB1F431-ED0B-8D11-4D40-3C19E97A1D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AF62ACC-CA80-AE5C-2A69-6CC686F1B50A}"/>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4CA5089D-F83B-7B97-C4A2-611E64F5DE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57CDCA-02C1-14E1-5140-800D0136AA19}"/>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41192343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B4ED664-929D-4CC3-2F82-FE6B31F3A44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54FD53-5AFE-9A19-2A71-F2EC6E51003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E80A14-AC2F-277A-2B5E-2A6E2650F0FD}"/>
              </a:ext>
            </a:extLst>
          </p:cNvPr>
          <p:cNvSpPr>
            <a:spLocks noGrp="1"/>
          </p:cNvSpPr>
          <p:nvPr>
            <p:ph type="dt" sz="half" idx="10"/>
          </p:nvPr>
        </p:nvSpPr>
        <p:spPr/>
        <p:txBody>
          <a:body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29903A89-8123-6AFA-9F99-4DD4057A73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518BC0-9243-7D5D-6317-739FDD91FAF0}"/>
              </a:ext>
            </a:extLst>
          </p:cNvPr>
          <p:cNvSpPr>
            <a:spLocks noGrp="1"/>
          </p:cNvSpPr>
          <p:nvPr>
            <p:ph type="sldNum" sz="quarter" idx="12"/>
          </p:nvPr>
        </p:nvSpPr>
        <p:spPr/>
        <p:txBody>
          <a:bodyPr/>
          <a:lstStyle/>
          <a:p>
            <a:fld id="{A256A474-4772-4AFE-8186-E59348EBF16C}" type="slidenum">
              <a:rPr lang="en-US" smtClean="0"/>
              <a:t>‹#›</a:t>
            </a:fld>
            <a:endParaRPr lang="en-US"/>
          </a:p>
        </p:txBody>
      </p:sp>
    </p:spTree>
    <p:extLst>
      <p:ext uri="{BB962C8B-B14F-4D97-AF65-F5344CB8AC3E}">
        <p14:creationId xmlns:p14="http://schemas.microsoft.com/office/powerpoint/2010/main" val="11935344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F1F6F3-2E24-8CB5-0E03-7670BB9D7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3E5CE-63BF-4BED-7220-26674FF3A5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9D953E7-B41D-C235-284C-F532BB00113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E82E38-D8A9-4467-8329-F3306E15CBCF}" type="datetimeFigureOut">
              <a:rPr lang="en-US" smtClean="0"/>
              <a:t>10/28/2025</a:t>
            </a:fld>
            <a:endParaRPr lang="en-US"/>
          </a:p>
        </p:txBody>
      </p:sp>
      <p:sp>
        <p:nvSpPr>
          <p:cNvPr id="5" name="Footer Placeholder 4">
            <a:extLst>
              <a:ext uri="{FF2B5EF4-FFF2-40B4-BE49-F238E27FC236}">
                <a16:creationId xmlns:a16="http://schemas.microsoft.com/office/drawing/2014/main" id="{79460AB1-65E1-A901-E194-399092176F2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6F3652E-0B3A-3443-21FF-B62AEEAAE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56A474-4772-4AFE-8186-E59348EBF16C}" type="slidenum">
              <a:rPr lang="en-US" smtClean="0"/>
              <a:t>‹#›</a:t>
            </a:fld>
            <a:endParaRPr lang="en-US"/>
          </a:p>
        </p:txBody>
      </p:sp>
    </p:spTree>
    <p:extLst>
      <p:ext uri="{BB962C8B-B14F-4D97-AF65-F5344CB8AC3E}">
        <p14:creationId xmlns:p14="http://schemas.microsoft.com/office/powerpoint/2010/main" val="3270928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1.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studentsrockdalek12ga-my.sharepoint.com/:p:/g/personal/nreilly_rockdale_k12_ga_us/ET6LAoWoOqpAriPzI6gK5-UBYgXUX-GudZU2tNt46DyBOQ?e=RkOVoo" TargetMode="Externa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4" Type="http://schemas.openxmlformats.org/officeDocument/2006/relationships/image" Target="../media/image27.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9CB29A-9A5C-B8B4-2E7D-716FDBB65497}"/>
              </a:ext>
            </a:extLst>
          </p:cNvPr>
          <p:cNvSpPr/>
          <p:nvPr/>
        </p:nvSpPr>
        <p:spPr>
          <a:xfrm>
            <a:off x="1963553" y="5066305"/>
            <a:ext cx="8264891" cy="1754326"/>
          </a:xfrm>
          <a:prstGeom prst="rect">
            <a:avLst/>
          </a:prstGeom>
          <a:noFill/>
        </p:spPr>
        <p:txBody>
          <a:bodyPr wrap="none" lIns="91440" tIns="45720" rIns="91440" bIns="45720" anchor="t">
            <a:spAutoFit/>
          </a:bodyPr>
          <a:lstStyle/>
          <a:p>
            <a:pPr algn="ctr"/>
            <a:r>
              <a:rPr lang="en-US" sz="5400" b="1">
                <a:ln w="22225">
                  <a:solidFill>
                    <a:schemeClr val="accent2"/>
                  </a:solidFill>
                  <a:prstDash val="solid"/>
                </a:ln>
                <a:solidFill>
                  <a:schemeClr val="accent2">
                    <a:lumMod val="40000"/>
                    <a:lumOff val="60000"/>
                  </a:schemeClr>
                </a:solidFill>
              </a:rPr>
              <a:t>What strategies can I use to </a:t>
            </a:r>
          </a:p>
          <a:p>
            <a:pPr algn="ctr"/>
            <a:r>
              <a:rPr lang="en-US" sz="5400" b="1">
                <a:ln w="22225">
                  <a:solidFill>
                    <a:schemeClr val="accent2"/>
                  </a:solidFill>
                  <a:prstDash val="solid"/>
                </a:ln>
                <a:solidFill>
                  <a:schemeClr val="accent2">
                    <a:lumMod val="40000"/>
                    <a:lumOff val="60000"/>
                  </a:schemeClr>
                </a:solidFill>
              </a:rPr>
              <a:t>help my child in literacy?  </a:t>
            </a:r>
            <a:endParaRPr lang="en-US" sz="5400" b="1" cap="none" spc="0">
              <a:ln w="22225">
                <a:solidFill>
                  <a:srgbClr val="ED7D31"/>
                </a:solidFill>
                <a:prstDash val="solid"/>
              </a:ln>
              <a:solidFill>
                <a:schemeClr val="accent2">
                  <a:lumMod val="40000"/>
                  <a:lumOff val="60000"/>
                </a:schemeClr>
              </a:solidFill>
              <a:effectLst/>
              <a:cs typeface="Calibri"/>
            </a:endParaRPr>
          </a:p>
        </p:txBody>
      </p:sp>
      <p:sp>
        <p:nvSpPr>
          <p:cNvPr id="6" name="Rectangle 5">
            <a:extLst>
              <a:ext uri="{FF2B5EF4-FFF2-40B4-BE49-F238E27FC236}">
                <a16:creationId xmlns:a16="http://schemas.microsoft.com/office/drawing/2014/main" id="{84720F40-4442-EEAB-DCA0-810FA05790FC}"/>
              </a:ext>
            </a:extLst>
          </p:cNvPr>
          <p:cNvSpPr/>
          <p:nvPr/>
        </p:nvSpPr>
        <p:spPr>
          <a:xfrm>
            <a:off x="2631846" y="433783"/>
            <a:ext cx="6928307" cy="3416320"/>
          </a:xfrm>
          <a:prstGeom prst="rect">
            <a:avLst/>
          </a:prstGeom>
          <a:noFill/>
        </p:spPr>
        <p:txBody>
          <a:bodyPr wrap="none" lIns="91440" tIns="45720" rIns="91440" bIns="45720" anchor="t">
            <a:spAutoFit/>
          </a:bodyPr>
          <a:lstStyle/>
          <a:p>
            <a:pPr algn="ctr"/>
            <a:r>
              <a:rPr lang="en-US" sz="5400" b="0" cap="none" spc="0">
                <a:ln w="0"/>
                <a:effectLst>
                  <a:outerShdw blurRad="38100" dist="19050" dir="2700000" algn="tl" rotWithShape="0">
                    <a:schemeClr val="dk1">
                      <a:alpha val="40000"/>
                    </a:schemeClr>
                  </a:outerShdw>
                </a:effectLst>
              </a:rPr>
              <a:t>Title I Parent  Workshop</a:t>
            </a:r>
          </a:p>
          <a:p>
            <a:pPr algn="ctr"/>
            <a:r>
              <a:rPr lang="en-US" sz="5400">
                <a:ln w="0"/>
                <a:effectLst>
                  <a:outerShdw blurRad="38100" dist="19050" dir="2700000" algn="tl" rotWithShape="0">
                    <a:schemeClr val="dk1">
                      <a:alpha val="40000"/>
                    </a:schemeClr>
                  </a:outerShdw>
                </a:effectLst>
              </a:rPr>
              <a:t>October 28</a:t>
            </a:r>
            <a:r>
              <a:rPr lang="en-US" sz="5400" baseline="30000">
                <a:ln w="0"/>
                <a:effectLst>
                  <a:outerShdw blurRad="38100" dist="19050" dir="2700000" algn="tl" rotWithShape="0">
                    <a:schemeClr val="dk1">
                      <a:alpha val="40000"/>
                    </a:schemeClr>
                  </a:outerShdw>
                </a:effectLst>
              </a:rPr>
              <a:t>th</a:t>
            </a:r>
            <a:r>
              <a:rPr lang="en-US" sz="5400">
                <a:ln w="0"/>
                <a:effectLst>
                  <a:outerShdw blurRad="38100" dist="19050" dir="2700000" algn="tl" rotWithShape="0">
                    <a:schemeClr val="dk1">
                      <a:alpha val="40000"/>
                    </a:schemeClr>
                  </a:outerShdw>
                </a:effectLst>
              </a:rPr>
              <a:t>, 2025</a:t>
            </a:r>
          </a:p>
          <a:p>
            <a:pPr algn="ctr"/>
            <a:r>
              <a:rPr lang="en-US" sz="5400">
                <a:ln w="0"/>
                <a:effectLst>
                  <a:outerShdw blurRad="38100" dist="19050" dir="2700000" algn="tl" rotWithShape="0">
                    <a:prstClr val="black">
                      <a:alpha val="40000"/>
                    </a:prstClr>
                  </a:outerShdw>
                </a:effectLst>
                <a:ea typeface="Calibri"/>
                <a:cs typeface="Calibri"/>
              </a:rPr>
              <a:t>1st Grade</a:t>
            </a:r>
          </a:p>
          <a:p>
            <a:pPr algn="ctr"/>
            <a:endParaRPr lang="en-US" sz="5400">
              <a:ln w="0"/>
              <a:effectLst>
                <a:outerShdw blurRad="38100" dist="19050" dir="2700000" algn="tl" rotWithShape="0">
                  <a:prstClr val="black">
                    <a:alpha val="40000"/>
                  </a:prstClr>
                </a:outerShdw>
              </a:effectLst>
              <a:ea typeface="Calibri"/>
              <a:cs typeface="Calibri"/>
            </a:endParaRPr>
          </a:p>
        </p:txBody>
      </p:sp>
      <p:pic>
        <p:nvPicPr>
          <p:cNvPr id="2050" name="Picture 2" descr="See the source image">
            <a:extLst>
              <a:ext uri="{FF2B5EF4-FFF2-40B4-BE49-F238E27FC236}">
                <a16:creationId xmlns:a16="http://schemas.microsoft.com/office/drawing/2014/main" id="{587301F4-FC32-A30A-668C-812772137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0294" y="3050501"/>
            <a:ext cx="2751411" cy="2228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2914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5CE242-44ED-B5C4-C2BC-1DC36A10CE30}"/>
              </a:ext>
            </a:extLst>
          </p:cNvPr>
          <p:cNvSpPr txBox="1"/>
          <p:nvPr/>
        </p:nvSpPr>
        <p:spPr>
          <a:xfrm>
            <a:off x="586408" y="272600"/>
            <a:ext cx="10441989" cy="1692771"/>
          </a:xfrm>
          <a:prstGeom prst="rect">
            <a:avLst/>
          </a:prstGeom>
          <a:noFill/>
        </p:spPr>
        <p:txBody>
          <a:bodyPr wrap="square" lIns="91440" tIns="45720" rIns="91440" bIns="45720" anchor="t">
            <a:spAutoFit/>
          </a:bodyPr>
          <a:lstStyle/>
          <a:p>
            <a:r>
              <a:rPr lang="en-US" sz="3200" b="1" i="1">
                <a:solidFill>
                  <a:srgbClr val="FF0000"/>
                </a:solidFill>
                <a:latin typeface="Congenial" panose="020B0604020202020204" pitchFamily="2" charset="0"/>
              </a:rPr>
              <a:t>Hot Standard</a:t>
            </a:r>
            <a:r>
              <a:rPr lang="en-US" sz="2400">
                <a:latin typeface="Congenial" panose="020B0604020202020204" pitchFamily="2" charset="0"/>
              </a:rPr>
              <a:t>: </a:t>
            </a:r>
          </a:p>
          <a:p>
            <a:r>
              <a:rPr lang="en-US" sz="2400">
                <a:latin typeface="Congenial"/>
                <a:ea typeface="+mn-lt"/>
                <a:cs typeface="+mn-lt"/>
              </a:rPr>
              <a:t>ELAGSE1L1.e: Use verbs to convey a sense of past, present, and future (e.g., Yesterday I walked home; Today I walk home; Tomorrow I will walk home).</a:t>
            </a:r>
            <a:endParaRPr lang="en-US">
              <a:latin typeface="Congenial"/>
            </a:endParaRPr>
          </a:p>
        </p:txBody>
      </p:sp>
      <p:pic>
        <p:nvPicPr>
          <p:cNvPr id="1026" name="Picture 2" descr="Learning &#10;Targets ">
            <a:extLst>
              <a:ext uri="{FF2B5EF4-FFF2-40B4-BE49-F238E27FC236}">
                <a16:creationId xmlns:a16="http://schemas.microsoft.com/office/drawing/2014/main" id="{3CADA235-7154-AF15-723C-20566CBFB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5441" y="1995421"/>
            <a:ext cx="1857438" cy="798926"/>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uccess &#10;A Criteria ">
            <a:extLst>
              <a:ext uri="{FF2B5EF4-FFF2-40B4-BE49-F238E27FC236}">
                <a16:creationId xmlns:a16="http://schemas.microsoft.com/office/drawing/2014/main" id="{D8E4C6AC-84EA-AE7F-A37D-63DDC99EA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408" y="3807819"/>
            <a:ext cx="1856471" cy="693372"/>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3ED094B-9451-9A4B-DEE9-C8541E8B51D6}"/>
              </a:ext>
            </a:extLst>
          </p:cNvPr>
          <p:cNvSpPr/>
          <p:nvPr/>
        </p:nvSpPr>
        <p:spPr>
          <a:xfrm>
            <a:off x="586408" y="2894165"/>
            <a:ext cx="10964890" cy="830997"/>
          </a:xfrm>
          <a:prstGeom prst="rect">
            <a:avLst/>
          </a:prstGeom>
          <a:noFill/>
        </p:spPr>
        <p:txBody>
          <a:bodyPr wrap="square" lIns="91440" tIns="45720" rIns="91440" bIns="45720" anchor="t">
            <a:spAutoFit/>
          </a:bodyPr>
          <a:lstStyle/>
          <a:p>
            <a:r>
              <a:rPr lang="en-US" sz="2400" cap="none" spc="0">
                <a:ln w="0"/>
                <a:effectLst>
                  <a:outerShdw blurRad="38100" dist="19050" dir="2700000" algn="tl" rotWithShape="0">
                    <a:schemeClr val="dk1">
                      <a:alpha val="40000"/>
                    </a:schemeClr>
                  </a:outerShdw>
                </a:effectLst>
                <a:latin typeface="Congenial"/>
              </a:rPr>
              <a:t>Today, I am learning how to identify and use past, present, and future tense verbs in sentences.</a:t>
            </a:r>
            <a:endParaRPr lang="en-US" sz="2400" cap="none" spc="0">
              <a:ln w="0"/>
              <a:effectLst>
                <a:outerShdw blurRad="38100" dist="19050" dir="2700000" algn="tl" rotWithShape="0">
                  <a:prstClr val="black">
                    <a:alpha val="40000"/>
                  </a:prstClr>
                </a:outerShdw>
              </a:effectLst>
              <a:latin typeface="Congenial"/>
              <a:cs typeface="Calibri"/>
            </a:endParaRPr>
          </a:p>
        </p:txBody>
      </p:sp>
      <p:sp>
        <p:nvSpPr>
          <p:cNvPr id="10" name="Rectangle 9">
            <a:extLst>
              <a:ext uri="{FF2B5EF4-FFF2-40B4-BE49-F238E27FC236}">
                <a16:creationId xmlns:a16="http://schemas.microsoft.com/office/drawing/2014/main" id="{E559E936-E5F7-C981-725F-93FDE10B611C}"/>
              </a:ext>
            </a:extLst>
          </p:cNvPr>
          <p:cNvSpPr/>
          <p:nvPr/>
        </p:nvSpPr>
        <p:spPr>
          <a:xfrm>
            <a:off x="589047" y="4583849"/>
            <a:ext cx="10862269" cy="1569660"/>
          </a:xfrm>
          <a:prstGeom prst="rect">
            <a:avLst/>
          </a:prstGeom>
          <a:noFill/>
        </p:spPr>
        <p:txBody>
          <a:bodyPr wrap="none" lIns="91440" tIns="45720" rIns="91440" bIns="45720" anchor="t">
            <a:spAutoFit/>
          </a:bodyPr>
          <a:lstStyle/>
          <a:p>
            <a:r>
              <a:rPr lang="en-US" sz="2400" b="0" cap="none" spc="0">
                <a:ln w="0"/>
                <a:effectLst>
                  <a:outerShdw blurRad="38100" dist="19050" dir="2700000" algn="tl" rotWithShape="0">
                    <a:schemeClr val="dk1">
                      <a:alpha val="40000"/>
                    </a:schemeClr>
                  </a:outerShdw>
                </a:effectLst>
                <a:latin typeface="Congenial"/>
              </a:rPr>
              <a:t>I will know I am successful when I can:</a:t>
            </a:r>
            <a:endParaRPr lang="en-US" sz="2400" b="0" cap="none" spc="0">
              <a:ln w="0"/>
              <a:effectLst>
                <a:outerShdw blurRad="38100" dist="19050" dir="2700000" algn="tl" rotWithShape="0">
                  <a:prstClr val="black">
                    <a:alpha val="40000"/>
                  </a:prstClr>
                </a:outerShdw>
              </a:effectLst>
              <a:latin typeface="Congenial"/>
            </a:endParaRPr>
          </a:p>
          <a:p>
            <a:pPr marL="285750" indent="-285750">
              <a:buFont typeface="Arial"/>
              <a:buChar char="•"/>
            </a:pPr>
            <a:r>
              <a:rPr lang="en-US" sz="2400">
                <a:ln w="0"/>
                <a:effectLst>
                  <a:outerShdw blurRad="38100" dist="19050" dir="2700000" algn="tl" rotWithShape="0">
                    <a:prstClr val="black">
                      <a:alpha val="40000"/>
                    </a:prstClr>
                  </a:outerShdw>
                </a:effectLst>
                <a:latin typeface="Congenial"/>
                <a:ea typeface="+mn-lt"/>
                <a:cs typeface="+mn-lt"/>
              </a:rPr>
              <a:t>Identify past, present, and future tense verbs in sentences.</a:t>
            </a:r>
          </a:p>
          <a:p>
            <a:pPr marL="285750" indent="-285750">
              <a:buFont typeface="Arial"/>
              <a:buChar char="•"/>
            </a:pPr>
            <a:r>
              <a:rPr lang="en-US" sz="2400">
                <a:ln w="0"/>
                <a:effectLst>
                  <a:outerShdw blurRad="38100" dist="19050" dir="2700000" algn="tl" rotWithShape="0">
                    <a:prstClr val="black">
                      <a:alpha val="40000"/>
                    </a:prstClr>
                  </a:outerShdw>
                </a:effectLst>
                <a:latin typeface="Congenial"/>
                <a:ea typeface="+mn-lt"/>
                <a:cs typeface="+mn-lt"/>
              </a:rPr>
              <a:t>Use past, present, and future tense verbs in sentences when writing.</a:t>
            </a:r>
          </a:p>
          <a:p>
            <a:pPr marL="285750" indent="-285750">
              <a:buFont typeface="Arial"/>
              <a:buChar char="•"/>
            </a:pPr>
            <a:r>
              <a:rPr lang="en-US" sz="2400">
                <a:ln w="0"/>
                <a:effectLst>
                  <a:outerShdw blurRad="38100" dist="19050" dir="2700000" algn="tl" rotWithShape="0">
                    <a:prstClr val="black">
                      <a:alpha val="40000"/>
                    </a:prstClr>
                  </a:outerShdw>
                </a:effectLst>
                <a:latin typeface="Congenial"/>
                <a:ea typeface="+mn-lt"/>
                <a:cs typeface="+mn-lt"/>
              </a:rPr>
              <a:t>Explain how verbs are used in past, present, and future tense in sentences.</a:t>
            </a:r>
            <a:endParaRPr lang="en-US" sz="2400">
              <a:latin typeface="Congenial"/>
            </a:endParaRPr>
          </a:p>
        </p:txBody>
      </p:sp>
    </p:spTree>
    <p:extLst>
      <p:ext uri="{BB962C8B-B14F-4D97-AF65-F5344CB8AC3E}">
        <p14:creationId xmlns:p14="http://schemas.microsoft.com/office/powerpoint/2010/main" val="33396476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white board with words and a pencil and a pencil&#10;&#10;Description automatically generated with medium confidence">
            <a:extLst>
              <a:ext uri="{FF2B5EF4-FFF2-40B4-BE49-F238E27FC236}">
                <a16:creationId xmlns:a16="http://schemas.microsoft.com/office/drawing/2014/main" id="{AE89B7FD-F735-E67B-4A70-0F84D46998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6698" y="1836034"/>
            <a:ext cx="5479572" cy="4060913"/>
          </a:xfrm>
          <a:prstGeom prst="rect">
            <a:avLst/>
          </a:prstGeom>
        </p:spPr>
      </p:pic>
      <p:sp>
        <p:nvSpPr>
          <p:cNvPr id="5" name="Rectangle 4">
            <a:extLst>
              <a:ext uri="{FF2B5EF4-FFF2-40B4-BE49-F238E27FC236}">
                <a16:creationId xmlns:a16="http://schemas.microsoft.com/office/drawing/2014/main" id="{9F01B116-6DE1-1DFB-324C-B163D277C738}"/>
              </a:ext>
            </a:extLst>
          </p:cNvPr>
          <p:cNvSpPr/>
          <p:nvPr/>
        </p:nvSpPr>
        <p:spPr>
          <a:xfrm>
            <a:off x="588974" y="694759"/>
            <a:ext cx="5109412"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past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7" name="Picture 6" descr="A diagram of a different time&#10;&#10;Description automatically generated with medium confidence">
            <a:extLst>
              <a:ext uri="{FF2B5EF4-FFF2-40B4-BE49-F238E27FC236}">
                <a16:creationId xmlns:a16="http://schemas.microsoft.com/office/drawing/2014/main" id="{82B8E4E9-ABA4-4C38-D06E-6B23AD0C6F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616" y="1031920"/>
            <a:ext cx="5276542" cy="3961770"/>
          </a:xfrm>
          <a:prstGeom prst="rect">
            <a:avLst/>
          </a:prstGeom>
        </p:spPr>
      </p:pic>
      <p:sp>
        <p:nvSpPr>
          <p:cNvPr id="8" name="Oval 7">
            <a:extLst>
              <a:ext uri="{FF2B5EF4-FFF2-40B4-BE49-F238E27FC236}">
                <a16:creationId xmlns:a16="http://schemas.microsoft.com/office/drawing/2014/main" id="{3ED270B3-008C-C2A7-97D9-FE5415CB5F7F}"/>
              </a:ext>
            </a:extLst>
          </p:cNvPr>
          <p:cNvSpPr/>
          <p:nvPr/>
        </p:nvSpPr>
        <p:spPr>
          <a:xfrm>
            <a:off x="6400800" y="3040797"/>
            <a:ext cx="1856792" cy="1391244"/>
          </a:xfrm>
          <a:prstGeom prst="ellipse">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noFill/>
            </a:endParaRPr>
          </a:p>
        </p:txBody>
      </p:sp>
    </p:spTree>
    <p:extLst>
      <p:ext uri="{BB962C8B-B14F-4D97-AF65-F5344CB8AC3E}">
        <p14:creationId xmlns:p14="http://schemas.microsoft.com/office/powerpoint/2010/main" val="8173980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AD678E-E92E-1673-7B6D-11FA0873364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FCF0B67C-CA7E-134D-4132-B41B478FBE43}"/>
              </a:ext>
            </a:extLst>
          </p:cNvPr>
          <p:cNvSpPr/>
          <p:nvPr/>
        </p:nvSpPr>
        <p:spPr>
          <a:xfrm>
            <a:off x="588974" y="694759"/>
            <a:ext cx="5109412"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past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13" name="Picture 12" descr="A white board with words and a cartoon character&#10;&#10;Description automatically generated">
            <a:extLst>
              <a:ext uri="{FF2B5EF4-FFF2-40B4-BE49-F238E27FC236}">
                <a16:creationId xmlns:a16="http://schemas.microsoft.com/office/drawing/2014/main" id="{54730BD7-8551-C786-73DD-A19EFC5CEF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4755" y="1555520"/>
            <a:ext cx="7041490" cy="5296359"/>
          </a:xfrm>
          <a:prstGeom prst="rect">
            <a:avLst/>
          </a:prstGeom>
        </p:spPr>
      </p:pic>
    </p:spTree>
    <p:extLst>
      <p:ext uri="{BB962C8B-B14F-4D97-AF65-F5344CB8AC3E}">
        <p14:creationId xmlns:p14="http://schemas.microsoft.com/office/powerpoint/2010/main" val="378836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89BE1-9540-BD56-ADAF-0F479620C07C}"/>
            </a:ext>
          </a:extLst>
        </p:cNvPr>
        <p:cNvGrpSpPr/>
        <p:nvPr/>
      </p:nvGrpSpPr>
      <p:grpSpPr>
        <a:xfrm>
          <a:off x="0" y="0"/>
          <a:ext cx="0" cy="0"/>
          <a:chOff x="0" y="0"/>
          <a:chExt cx="0" cy="0"/>
        </a:xfrm>
      </p:grpSpPr>
      <p:pic>
        <p:nvPicPr>
          <p:cNvPr id="11" name="Picture 10" descr="A white background with text and images&#10;&#10;Description automatically generated with medium confidence">
            <a:extLst>
              <a:ext uri="{FF2B5EF4-FFF2-40B4-BE49-F238E27FC236}">
                <a16:creationId xmlns:a16="http://schemas.microsoft.com/office/drawing/2014/main" id="{AA058B1C-C341-E9AE-E32C-ED00724A00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74" y="1653090"/>
            <a:ext cx="5718520" cy="4273248"/>
          </a:xfrm>
          <a:prstGeom prst="rect">
            <a:avLst/>
          </a:prstGeom>
        </p:spPr>
      </p:pic>
      <p:sp>
        <p:nvSpPr>
          <p:cNvPr id="5" name="Rectangle 4">
            <a:extLst>
              <a:ext uri="{FF2B5EF4-FFF2-40B4-BE49-F238E27FC236}">
                <a16:creationId xmlns:a16="http://schemas.microsoft.com/office/drawing/2014/main" id="{D4609AB1-7A24-021C-445F-72A48D6E1586}"/>
              </a:ext>
            </a:extLst>
          </p:cNvPr>
          <p:cNvSpPr/>
          <p:nvPr/>
        </p:nvSpPr>
        <p:spPr>
          <a:xfrm>
            <a:off x="588974" y="694759"/>
            <a:ext cx="5891165"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present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6" name="Picture 5" descr="A diagram of a different time&#10;&#10;Description automatically generated with medium confidence">
            <a:extLst>
              <a:ext uri="{FF2B5EF4-FFF2-40B4-BE49-F238E27FC236}">
                <a16:creationId xmlns:a16="http://schemas.microsoft.com/office/drawing/2014/main" id="{85A79A9E-8563-1266-A426-38F9B954CE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616" y="1031920"/>
            <a:ext cx="5276542" cy="3961770"/>
          </a:xfrm>
          <a:prstGeom prst="rect">
            <a:avLst/>
          </a:prstGeom>
        </p:spPr>
      </p:pic>
      <p:sp>
        <p:nvSpPr>
          <p:cNvPr id="7" name="Oval 6">
            <a:extLst>
              <a:ext uri="{FF2B5EF4-FFF2-40B4-BE49-F238E27FC236}">
                <a16:creationId xmlns:a16="http://schemas.microsoft.com/office/drawing/2014/main" id="{B7C5BC41-FB5A-758B-1141-52414DCC4142}"/>
              </a:ext>
            </a:extLst>
          </p:cNvPr>
          <p:cNvSpPr/>
          <p:nvPr/>
        </p:nvSpPr>
        <p:spPr>
          <a:xfrm>
            <a:off x="8203491" y="1128021"/>
            <a:ext cx="1856792" cy="1391244"/>
          </a:xfrm>
          <a:prstGeom prst="ellipse">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noFill/>
            </a:endParaRPr>
          </a:p>
        </p:txBody>
      </p:sp>
    </p:spTree>
    <p:extLst>
      <p:ext uri="{BB962C8B-B14F-4D97-AF65-F5344CB8AC3E}">
        <p14:creationId xmlns:p14="http://schemas.microsoft.com/office/powerpoint/2010/main" val="1405048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87CC-0E96-717B-14D5-3FA97F7DDA2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4D9C540-996E-ECE1-7B70-18DFEBEADB73}"/>
              </a:ext>
            </a:extLst>
          </p:cNvPr>
          <p:cNvSpPr/>
          <p:nvPr/>
        </p:nvSpPr>
        <p:spPr>
          <a:xfrm>
            <a:off x="588974" y="694759"/>
            <a:ext cx="5891165"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present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9" name="Picture 8" descr="A white board with words and drawings&#10;&#10;Description automatically generated">
            <a:extLst>
              <a:ext uri="{FF2B5EF4-FFF2-40B4-BE49-F238E27FC236}">
                <a16:creationId xmlns:a16="http://schemas.microsoft.com/office/drawing/2014/main" id="{9099FF8B-2160-2A58-9F2F-309379AE0E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7168" y="1347244"/>
            <a:ext cx="6957663" cy="5204911"/>
          </a:xfrm>
          <a:prstGeom prst="rect">
            <a:avLst/>
          </a:prstGeom>
        </p:spPr>
      </p:pic>
    </p:spTree>
    <p:extLst>
      <p:ext uri="{BB962C8B-B14F-4D97-AF65-F5344CB8AC3E}">
        <p14:creationId xmlns:p14="http://schemas.microsoft.com/office/powerpoint/2010/main" val="2476576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95888-70D4-287A-E55D-BB49572B670B}"/>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02199419-F826-D3AB-37BA-76A687F5BC44}"/>
              </a:ext>
            </a:extLst>
          </p:cNvPr>
          <p:cNvSpPr/>
          <p:nvPr/>
        </p:nvSpPr>
        <p:spPr>
          <a:xfrm>
            <a:off x="588974" y="694759"/>
            <a:ext cx="5478808"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a:t>
            </a:r>
            <a:r>
              <a:rPr lang="en-US" sz="3600">
                <a:ln w="0"/>
                <a:solidFill>
                  <a:schemeClr val="accent1"/>
                </a:solidFill>
                <a:effectLst>
                  <a:outerShdw blurRad="38100" dist="25400" dir="5400000" algn="ctr" rotWithShape="0">
                    <a:srgbClr val="6E747A">
                      <a:alpha val="43000"/>
                    </a:srgbClr>
                  </a:outerShdw>
                </a:effectLst>
              </a:rPr>
              <a:t>fu</a:t>
            </a:r>
            <a:r>
              <a:rPr lang="en-US" sz="3600" b="0" cap="none" spc="0">
                <a:ln w="0"/>
                <a:solidFill>
                  <a:schemeClr val="accent1"/>
                </a:solidFill>
                <a:effectLst>
                  <a:outerShdw blurRad="38100" dist="25400" dir="5400000" algn="ctr" rotWithShape="0">
                    <a:srgbClr val="6E747A">
                      <a:alpha val="43000"/>
                    </a:srgbClr>
                  </a:outerShdw>
                </a:effectLst>
              </a:rPr>
              <a:t>ture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3" name="Picture 2" descr="A white background with red text and black text&#10;&#10;Description automatically generated">
            <a:extLst>
              <a:ext uri="{FF2B5EF4-FFF2-40B4-BE49-F238E27FC236}">
                <a16:creationId xmlns:a16="http://schemas.microsoft.com/office/drawing/2014/main" id="{89D0785E-D9ED-B255-C81F-C9A94AF98C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974" y="1746855"/>
            <a:ext cx="5662536" cy="4215857"/>
          </a:xfrm>
          <a:prstGeom prst="rect">
            <a:avLst/>
          </a:prstGeom>
        </p:spPr>
      </p:pic>
      <p:pic>
        <p:nvPicPr>
          <p:cNvPr id="4" name="Picture 3" descr="A diagram of a different time&#10;&#10;Description automatically generated with medium confidence">
            <a:extLst>
              <a:ext uri="{FF2B5EF4-FFF2-40B4-BE49-F238E27FC236}">
                <a16:creationId xmlns:a16="http://schemas.microsoft.com/office/drawing/2014/main" id="{1FD3AC80-D804-4590-69DD-2704382D21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93616" y="1031920"/>
            <a:ext cx="5276542" cy="3961770"/>
          </a:xfrm>
          <a:prstGeom prst="rect">
            <a:avLst/>
          </a:prstGeom>
        </p:spPr>
      </p:pic>
      <p:sp>
        <p:nvSpPr>
          <p:cNvPr id="6" name="Oval 5">
            <a:extLst>
              <a:ext uri="{FF2B5EF4-FFF2-40B4-BE49-F238E27FC236}">
                <a16:creationId xmlns:a16="http://schemas.microsoft.com/office/drawing/2014/main" id="{2848209A-C5ED-9C37-3A1E-B007F2A1DA91}"/>
              </a:ext>
            </a:extLst>
          </p:cNvPr>
          <p:cNvSpPr/>
          <p:nvPr/>
        </p:nvSpPr>
        <p:spPr>
          <a:xfrm>
            <a:off x="9332494" y="3012804"/>
            <a:ext cx="2437663" cy="1559195"/>
          </a:xfrm>
          <a:prstGeom prst="ellipse">
            <a:avLst/>
          </a:prstGeom>
          <a:noFill/>
          <a:ln w="7620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1"/>
                </a:solidFill>
              </a:ln>
              <a:noFill/>
            </a:endParaRPr>
          </a:p>
        </p:txBody>
      </p:sp>
      <p:pic>
        <p:nvPicPr>
          <p:cNvPr id="8" name="Picture 7" descr="A white background with words and cartoon objects&#10;&#10;Description automatically generated">
            <a:extLst>
              <a:ext uri="{FF2B5EF4-FFF2-40B4-BE49-F238E27FC236}">
                <a16:creationId xmlns:a16="http://schemas.microsoft.com/office/drawing/2014/main" id="{A1F8603E-DF5D-599D-F8F8-58030EC616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4789" y="830355"/>
            <a:ext cx="6942422" cy="5197290"/>
          </a:xfrm>
          <a:prstGeom prst="rect">
            <a:avLst/>
          </a:prstGeom>
        </p:spPr>
      </p:pic>
    </p:spTree>
    <p:extLst>
      <p:ext uri="{BB962C8B-B14F-4D97-AF65-F5344CB8AC3E}">
        <p14:creationId xmlns:p14="http://schemas.microsoft.com/office/powerpoint/2010/main" val="249598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F8C76-BDC2-F77D-467C-D9AB3695FCD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79B53C8-03DF-7411-5F4B-F7E1D37AFE8B}"/>
              </a:ext>
            </a:extLst>
          </p:cNvPr>
          <p:cNvSpPr/>
          <p:nvPr/>
        </p:nvSpPr>
        <p:spPr>
          <a:xfrm>
            <a:off x="588974" y="694759"/>
            <a:ext cx="5478808" cy="646331"/>
          </a:xfrm>
          <a:prstGeom prst="rect">
            <a:avLst/>
          </a:prstGeom>
          <a:noFill/>
        </p:spPr>
        <p:txBody>
          <a:bodyPr wrap="none" lIns="91440" tIns="45720" rIns="91440" bIns="45720">
            <a:spAutoFit/>
          </a:bodyPr>
          <a:lstStyle/>
          <a:p>
            <a:r>
              <a:rPr lang="en-US" sz="3600" b="0" cap="none" spc="0">
                <a:ln w="0"/>
                <a:solidFill>
                  <a:schemeClr val="accent1"/>
                </a:solidFill>
                <a:effectLst>
                  <a:outerShdw blurRad="38100" dist="25400" dir="5400000" algn="ctr" rotWithShape="0">
                    <a:srgbClr val="6E747A">
                      <a:alpha val="43000"/>
                    </a:srgbClr>
                  </a:outerShdw>
                </a:effectLst>
              </a:rPr>
              <a:t>What is a </a:t>
            </a:r>
            <a:r>
              <a:rPr lang="en-US" sz="3600">
                <a:ln w="0"/>
                <a:solidFill>
                  <a:schemeClr val="accent1"/>
                </a:solidFill>
                <a:effectLst>
                  <a:outerShdw blurRad="38100" dist="25400" dir="5400000" algn="ctr" rotWithShape="0">
                    <a:srgbClr val="6E747A">
                      <a:alpha val="43000"/>
                    </a:srgbClr>
                  </a:outerShdw>
                </a:effectLst>
              </a:rPr>
              <a:t>fu</a:t>
            </a:r>
            <a:r>
              <a:rPr lang="en-US" sz="3600" b="0" cap="none" spc="0">
                <a:ln w="0"/>
                <a:solidFill>
                  <a:schemeClr val="accent1"/>
                </a:solidFill>
                <a:effectLst>
                  <a:outerShdw blurRad="38100" dist="25400" dir="5400000" algn="ctr" rotWithShape="0">
                    <a:srgbClr val="6E747A">
                      <a:alpha val="43000"/>
                    </a:srgbClr>
                  </a:outerShdw>
                </a:effectLst>
              </a:rPr>
              <a:t>ture tense verb?</a:t>
            </a:r>
            <a:endParaRPr lang="en-US" sz="3600">
              <a:ln w="0"/>
              <a:solidFill>
                <a:schemeClr val="accent1"/>
              </a:solidFill>
              <a:effectLst>
                <a:outerShdw blurRad="38100" dist="25400" dir="5400000" algn="ctr" rotWithShape="0">
                  <a:srgbClr val="6E747A">
                    <a:alpha val="43000"/>
                  </a:srgbClr>
                </a:outerShdw>
              </a:effectLst>
            </a:endParaRPr>
          </a:p>
        </p:txBody>
      </p:sp>
      <p:pic>
        <p:nvPicPr>
          <p:cNvPr id="8" name="Picture 7" descr="A white background with words and cartoon objects&#10;&#10;Description automatically generated">
            <a:extLst>
              <a:ext uri="{FF2B5EF4-FFF2-40B4-BE49-F238E27FC236}">
                <a16:creationId xmlns:a16="http://schemas.microsoft.com/office/drawing/2014/main" id="{41E5578A-60EA-261C-1BF1-9F86B12FB9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78789" y="1338355"/>
            <a:ext cx="6942422" cy="5197290"/>
          </a:xfrm>
          <a:prstGeom prst="rect">
            <a:avLst/>
          </a:prstGeom>
        </p:spPr>
      </p:pic>
    </p:spTree>
    <p:extLst>
      <p:ext uri="{BB962C8B-B14F-4D97-AF65-F5344CB8AC3E}">
        <p14:creationId xmlns:p14="http://schemas.microsoft.com/office/powerpoint/2010/main" val="356297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C2DB0C-9A08-D4FF-C863-40C9C90AF8CD}"/>
              </a:ext>
            </a:extLst>
          </p:cNvPr>
          <p:cNvSpPr/>
          <p:nvPr/>
        </p:nvSpPr>
        <p:spPr>
          <a:xfrm>
            <a:off x="3244898" y="1022921"/>
            <a:ext cx="5702202" cy="923330"/>
          </a:xfrm>
          <a:prstGeom prst="rect">
            <a:avLst/>
          </a:prstGeom>
          <a:noFill/>
        </p:spPr>
        <p:txBody>
          <a:bodyPr wrap="none" lIns="91440" tIns="45720" rIns="91440" bIns="45720">
            <a:spAutoFit/>
          </a:bodyPr>
          <a:lstStyle/>
          <a:p>
            <a:pPr algn="ctr"/>
            <a:r>
              <a:rPr lang="en-US" sz="5400">
                <a:ln w="0"/>
                <a:effectLst>
                  <a:outerShdw blurRad="38100" dist="19050" dir="2700000" algn="tl" rotWithShape="0">
                    <a:schemeClr val="dk1">
                      <a:alpha val="40000"/>
                    </a:schemeClr>
                  </a:outerShdw>
                </a:effectLst>
              </a:rPr>
              <a:t>What’s next in ELA?</a:t>
            </a:r>
            <a:endParaRPr lang="en-US" sz="5400" b="1" cap="none" spc="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6146" name="Picture 2" descr="L.S. - Miss Hurley (Math &amp; ELA 3 - 4) / Home">
            <a:extLst>
              <a:ext uri="{FF2B5EF4-FFF2-40B4-BE49-F238E27FC236}">
                <a16:creationId xmlns:a16="http://schemas.microsoft.com/office/drawing/2014/main" id="{26C4485D-C2DE-13DB-FE11-09566524C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4339" y="485774"/>
            <a:ext cx="2640247" cy="2943226"/>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Transparent Writing Clipart Png - Writing Center Clipart, Png Download -  kindpng">
            <a:extLst>
              <a:ext uri="{FF2B5EF4-FFF2-40B4-BE49-F238E27FC236}">
                <a16:creationId xmlns:a16="http://schemas.microsoft.com/office/drawing/2014/main" id="{C6407E6E-A01B-6ED5-2A1B-7AE6F0C7D5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37412" y="372140"/>
            <a:ext cx="2190750" cy="305686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Grammar Clipart Capitalization - Grammar Clipart, HD Png Download ,  Transparent Png Image - PNGitem">
            <a:extLst>
              <a:ext uri="{FF2B5EF4-FFF2-40B4-BE49-F238E27FC236}">
                <a16:creationId xmlns:a16="http://schemas.microsoft.com/office/drawing/2014/main" id="{900FF237-DB2E-86E8-C4D8-73DD71B05F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6636" y="2987583"/>
            <a:ext cx="5038725" cy="3427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742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83A586-17BC-83A1-F262-EBD359762975}"/>
              </a:ext>
            </a:extLst>
          </p:cNvPr>
          <p:cNvSpPr txBox="1"/>
          <p:nvPr/>
        </p:nvSpPr>
        <p:spPr>
          <a:xfrm>
            <a:off x="1229360" y="482939"/>
            <a:ext cx="6431073" cy="5940088"/>
          </a:xfrm>
          <a:prstGeom prst="rect">
            <a:avLst/>
          </a:prstGeom>
          <a:noFill/>
        </p:spPr>
        <p:txBody>
          <a:bodyPr wrap="square">
            <a:spAutoFit/>
          </a:bodyPr>
          <a:lstStyle/>
          <a:p>
            <a:r>
              <a:rPr lang="en-US" sz="2000">
                <a:latin typeface="Congenial" panose="020B0604020202020204" pitchFamily="2" charset="0"/>
              </a:rPr>
              <a:t>Current Standards:</a:t>
            </a:r>
          </a:p>
          <a:p>
            <a:r>
              <a:rPr lang="en-US" sz="2000">
                <a:latin typeface="Congenial" panose="020B0604020202020204" pitchFamily="2" charset="0"/>
              </a:rPr>
              <a:t>ELAGSE1RL1: Ask and answer questions about key details in a text. </a:t>
            </a:r>
          </a:p>
          <a:p>
            <a:endParaRPr lang="en-US" sz="2000">
              <a:latin typeface="Congenial" panose="020B0604020202020204" pitchFamily="2" charset="0"/>
            </a:endParaRPr>
          </a:p>
          <a:p>
            <a:r>
              <a:rPr lang="en-US" sz="2000">
                <a:latin typeface="Congenial" panose="020B0604020202020204" pitchFamily="2" charset="0"/>
              </a:rPr>
              <a:t>ELAGSE1RL2: Retell stories, including key details, and demonstrate understanding of their central message or lesson. </a:t>
            </a:r>
          </a:p>
          <a:p>
            <a:endParaRPr lang="en-US" sz="2000">
              <a:latin typeface="Congenial" panose="020B0604020202020204" pitchFamily="2" charset="0"/>
            </a:endParaRPr>
          </a:p>
          <a:p>
            <a:r>
              <a:rPr lang="en-US" sz="2000">
                <a:latin typeface="Congenial" panose="020B0604020202020204" pitchFamily="2" charset="0"/>
              </a:rPr>
              <a:t>ELAGSE1RL3: Describe characters, settings, and major events in a story, using key details. </a:t>
            </a:r>
          </a:p>
          <a:p>
            <a:endParaRPr lang="en-US" sz="2000">
              <a:latin typeface="Congenial" panose="020B0604020202020204" pitchFamily="2" charset="0"/>
            </a:endParaRPr>
          </a:p>
          <a:p>
            <a:r>
              <a:rPr lang="en-US" sz="2000">
                <a:latin typeface="Congenial" panose="020B0604020202020204" pitchFamily="2" charset="0"/>
              </a:rPr>
              <a:t>ELAGSE1RL5: Explain major difference between texts that tell stories and texts that give information. </a:t>
            </a:r>
          </a:p>
          <a:p>
            <a:endParaRPr lang="en-US" sz="2000">
              <a:latin typeface="Congenial" panose="020B0604020202020204" pitchFamily="2" charset="0"/>
            </a:endParaRPr>
          </a:p>
          <a:p>
            <a:r>
              <a:rPr lang="en-US" sz="2000">
                <a:latin typeface="Congenial" panose="020B0604020202020204" pitchFamily="2" charset="0"/>
              </a:rPr>
              <a:t>ELAGSE1RL7: Use illustrations and details in a story to describe its characters, setting, or events. </a:t>
            </a:r>
          </a:p>
          <a:p>
            <a:endParaRPr lang="en-US" sz="2000">
              <a:latin typeface="Congenial" panose="020B0604020202020204" pitchFamily="2" charset="0"/>
            </a:endParaRPr>
          </a:p>
          <a:p>
            <a:r>
              <a:rPr lang="en-US" sz="2000">
                <a:latin typeface="Congenial" panose="020B0604020202020204" pitchFamily="2" charset="0"/>
              </a:rPr>
              <a:t>ELAGSE1RL9: Compare and contrast the adventures and experiences of characters in stories. </a:t>
            </a:r>
          </a:p>
        </p:txBody>
      </p:sp>
      <p:pic>
        <p:nvPicPr>
          <p:cNvPr id="5122" name="Picture 2" descr="The Five W's of Alpha Contracting - Integrity Management Consulting">
            <a:extLst>
              <a:ext uri="{FF2B5EF4-FFF2-40B4-BE49-F238E27FC236}">
                <a16:creationId xmlns:a16="http://schemas.microsoft.com/office/drawing/2014/main" id="{9749985D-F828-9CC6-E301-7BCBF3A17A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81502" y="482939"/>
            <a:ext cx="3810000" cy="30861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09F0BD92-D0F2-DC5D-BA14-4D07342E8B4D}"/>
              </a:ext>
            </a:extLst>
          </p:cNvPr>
          <p:cNvSpPr txBox="1"/>
          <p:nvPr/>
        </p:nvSpPr>
        <p:spPr>
          <a:xfrm>
            <a:off x="8236066" y="4003453"/>
            <a:ext cx="3284855" cy="2246769"/>
          </a:xfrm>
          <a:prstGeom prst="rect">
            <a:avLst/>
          </a:prstGeom>
          <a:noFill/>
        </p:spPr>
        <p:txBody>
          <a:bodyPr wrap="square">
            <a:spAutoFit/>
          </a:bodyPr>
          <a:lstStyle/>
          <a:p>
            <a:pPr algn="ctr"/>
            <a:r>
              <a:rPr lang="en-US" sz="2800">
                <a:latin typeface="Congenial" panose="020B0604020202020204" pitchFamily="2" charset="0"/>
              </a:rPr>
              <a:t>Asking and answering the 5 W’s when reading and retelling stories.</a:t>
            </a:r>
          </a:p>
        </p:txBody>
      </p:sp>
    </p:spTree>
    <p:extLst>
      <p:ext uri="{BB962C8B-B14F-4D97-AF65-F5344CB8AC3E}">
        <p14:creationId xmlns:p14="http://schemas.microsoft.com/office/powerpoint/2010/main" val="30762423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orgia Standards">
            <a:extLst>
              <a:ext uri="{FF2B5EF4-FFF2-40B4-BE49-F238E27FC236}">
                <a16:creationId xmlns:a16="http://schemas.microsoft.com/office/drawing/2014/main" id="{0F22E95F-1A5B-9957-7440-46CB6D743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902" y="230738"/>
            <a:ext cx="7620000" cy="16192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216240E-2038-5061-0C9F-3ADCD2FEC978}"/>
              </a:ext>
            </a:extLst>
          </p:cNvPr>
          <p:cNvSpPr txBox="1"/>
          <p:nvPr/>
        </p:nvSpPr>
        <p:spPr>
          <a:xfrm>
            <a:off x="1901165" y="2477277"/>
            <a:ext cx="3585236" cy="3539430"/>
          </a:xfrm>
          <a:prstGeom prst="rect">
            <a:avLst/>
          </a:prstGeom>
          <a:noFill/>
        </p:spPr>
        <p:txBody>
          <a:bodyPr wrap="square">
            <a:spAutoFit/>
          </a:bodyPr>
          <a:lstStyle/>
          <a:p>
            <a:pPr algn="ctr"/>
            <a:r>
              <a:rPr lang="en-US" sz="3200">
                <a:latin typeface="Congenial" panose="020B0604020202020204" pitchFamily="2" charset="0"/>
              </a:rPr>
              <a:t>Scan the QR code for more information on  GaDOE website for at-home activities to do with your child!</a:t>
            </a:r>
          </a:p>
        </p:txBody>
      </p:sp>
      <p:pic>
        <p:nvPicPr>
          <p:cNvPr id="4" name="Picture 3" descr="A qr code on a white background&#10;&#10;Description automatically generated">
            <a:extLst>
              <a:ext uri="{FF2B5EF4-FFF2-40B4-BE49-F238E27FC236}">
                <a16:creationId xmlns:a16="http://schemas.microsoft.com/office/drawing/2014/main" id="{9EBB38AE-0677-FEBE-24CD-0E9CC3D6F9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1708" y="1778463"/>
            <a:ext cx="2943225" cy="4238244"/>
          </a:xfrm>
          <a:prstGeom prst="rect">
            <a:avLst/>
          </a:prstGeom>
        </p:spPr>
      </p:pic>
    </p:spTree>
    <p:extLst>
      <p:ext uri="{BB962C8B-B14F-4D97-AF65-F5344CB8AC3E}">
        <p14:creationId xmlns:p14="http://schemas.microsoft.com/office/powerpoint/2010/main" val="7073099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D51327-B41C-0E39-C7E9-BC8E5AE867CC}"/>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C9A438CE-7361-6280-C70F-DE469410B211}"/>
              </a:ext>
            </a:extLst>
          </p:cNvPr>
          <p:cNvSpPr/>
          <p:nvPr/>
        </p:nvSpPr>
        <p:spPr>
          <a:xfrm>
            <a:off x="1963553" y="4825005"/>
            <a:ext cx="8264891" cy="1754326"/>
          </a:xfrm>
          <a:prstGeom prst="rect">
            <a:avLst/>
          </a:prstGeom>
          <a:noFill/>
        </p:spPr>
        <p:txBody>
          <a:bodyPr wrap="none" lIns="91440" tIns="45720" rIns="91440" bIns="45720" anchor="t">
            <a:spAutoFit/>
          </a:bodyPr>
          <a:lstStyle/>
          <a:p>
            <a:pPr algn="ctr"/>
            <a:r>
              <a:rPr lang="en-US" sz="5400" b="1">
                <a:ln w="22225">
                  <a:solidFill>
                    <a:schemeClr val="accent2"/>
                  </a:solidFill>
                  <a:prstDash val="solid"/>
                </a:ln>
                <a:solidFill>
                  <a:schemeClr val="accent2">
                    <a:lumMod val="40000"/>
                    <a:lumOff val="60000"/>
                  </a:schemeClr>
                </a:solidFill>
              </a:rPr>
              <a:t>What strategies can I use to </a:t>
            </a:r>
          </a:p>
          <a:p>
            <a:pPr algn="ctr"/>
            <a:r>
              <a:rPr lang="en-US" sz="5400" b="1">
                <a:ln w="22225">
                  <a:solidFill>
                    <a:schemeClr val="accent2"/>
                  </a:solidFill>
                  <a:prstDash val="solid"/>
                </a:ln>
                <a:solidFill>
                  <a:schemeClr val="accent2">
                    <a:lumMod val="40000"/>
                    <a:lumOff val="60000"/>
                  </a:schemeClr>
                </a:solidFill>
              </a:rPr>
              <a:t>help my child in math?  </a:t>
            </a:r>
            <a:endParaRPr lang="en-US" sz="5400" b="1" cap="none" spc="0">
              <a:ln w="22225">
                <a:solidFill>
                  <a:srgbClr val="ED7D31"/>
                </a:solidFill>
                <a:prstDash val="solid"/>
              </a:ln>
              <a:solidFill>
                <a:schemeClr val="accent2">
                  <a:lumMod val="40000"/>
                  <a:lumOff val="60000"/>
                </a:schemeClr>
              </a:solidFill>
              <a:effectLst/>
              <a:cs typeface="Calibri"/>
            </a:endParaRPr>
          </a:p>
        </p:txBody>
      </p:sp>
      <p:sp>
        <p:nvSpPr>
          <p:cNvPr id="6" name="Rectangle 5">
            <a:extLst>
              <a:ext uri="{FF2B5EF4-FFF2-40B4-BE49-F238E27FC236}">
                <a16:creationId xmlns:a16="http://schemas.microsoft.com/office/drawing/2014/main" id="{458B82B3-A591-1AEF-6742-0D5D37A6FC95}"/>
              </a:ext>
            </a:extLst>
          </p:cNvPr>
          <p:cNvSpPr/>
          <p:nvPr/>
        </p:nvSpPr>
        <p:spPr>
          <a:xfrm>
            <a:off x="2631846" y="433783"/>
            <a:ext cx="6928308" cy="1754326"/>
          </a:xfrm>
          <a:prstGeom prst="rect">
            <a:avLst/>
          </a:prstGeom>
          <a:noFill/>
        </p:spPr>
        <p:txBody>
          <a:bodyPr wrap="none" lIns="91440" tIns="45720" rIns="91440" bIns="45720" anchor="t">
            <a:spAutoFit/>
          </a:bodyPr>
          <a:lstStyle/>
          <a:p>
            <a:pPr algn="ctr"/>
            <a:r>
              <a:rPr lang="en-US" sz="5400" b="0" cap="none" spc="0">
                <a:ln w="0"/>
                <a:effectLst>
                  <a:outerShdw blurRad="38100" dist="19050" dir="2700000" algn="tl" rotWithShape="0">
                    <a:schemeClr val="dk1">
                      <a:alpha val="40000"/>
                    </a:schemeClr>
                  </a:outerShdw>
                </a:effectLst>
              </a:rPr>
              <a:t>Title I Parent  Workshop</a:t>
            </a:r>
          </a:p>
          <a:p>
            <a:pPr algn="ctr"/>
            <a:r>
              <a:rPr lang="en-US" sz="5400">
                <a:ln w="0"/>
                <a:effectLst>
                  <a:outerShdw blurRad="38100" dist="19050" dir="2700000" algn="tl" rotWithShape="0">
                    <a:schemeClr val="dk1">
                      <a:alpha val="40000"/>
                    </a:schemeClr>
                  </a:outerShdw>
                </a:effectLst>
              </a:rPr>
              <a:t>October 28</a:t>
            </a:r>
            <a:r>
              <a:rPr lang="en-US" sz="5400" baseline="30000">
                <a:ln w="0"/>
                <a:effectLst>
                  <a:outerShdw blurRad="38100" dist="19050" dir="2700000" algn="tl" rotWithShape="0">
                    <a:schemeClr val="dk1">
                      <a:alpha val="40000"/>
                    </a:schemeClr>
                  </a:outerShdw>
                </a:effectLst>
              </a:rPr>
              <a:t>th</a:t>
            </a:r>
            <a:r>
              <a:rPr lang="en-US" sz="5400">
                <a:ln w="0"/>
                <a:effectLst>
                  <a:outerShdw blurRad="38100" dist="19050" dir="2700000" algn="tl" rotWithShape="0">
                    <a:schemeClr val="dk1">
                      <a:alpha val="40000"/>
                    </a:schemeClr>
                  </a:outerShdw>
                </a:effectLst>
              </a:rPr>
              <a:t>, 2025</a:t>
            </a:r>
            <a:endParaRPr lang="en-US" sz="5400" b="0" cap="none" spc="0">
              <a:ln w="0"/>
              <a:solidFill>
                <a:schemeClr val="tx1"/>
              </a:solidFill>
              <a:effectLst>
                <a:outerShdw blurRad="38100" dist="19050" dir="2700000" algn="tl" rotWithShape="0">
                  <a:prstClr val="black">
                    <a:alpha val="40000"/>
                  </a:prstClr>
                </a:outerShdw>
              </a:effectLst>
              <a:ea typeface="Calibri"/>
              <a:cs typeface="Calibri"/>
            </a:endParaRPr>
          </a:p>
        </p:txBody>
      </p:sp>
      <p:pic>
        <p:nvPicPr>
          <p:cNvPr id="2050" name="Picture 2" descr="See the source image">
            <a:extLst>
              <a:ext uri="{FF2B5EF4-FFF2-40B4-BE49-F238E27FC236}">
                <a16:creationId xmlns:a16="http://schemas.microsoft.com/office/drawing/2014/main" id="{81AB0FE8-4571-0BF7-162F-7E469EBBA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0294" y="2440901"/>
            <a:ext cx="2751411" cy="2228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66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65CE242-44ED-B5C4-C2BC-1DC36A10CE30}"/>
              </a:ext>
            </a:extLst>
          </p:cNvPr>
          <p:cNvSpPr txBox="1"/>
          <p:nvPr/>
        </p:nvSpPr>
        <p:spPr>
          <a:xfrm>
            <a:off x="263206" y="181601"/>
            <a:ext cx="9530080" cy="1815882"/>
          </a:xfrm>
          <a:prstGeom prst="rect">
            <a:avLst/>
          </a:prstGeom>
          <a:noFill/>
        </p:spPr>
        <p:txBody>
          <a:bodyPr wrap="square" lIns="91440" tIns="45720" rIns="91440" bIns="45720" anchor="t">
            <a:spAutoFit/>
          </a:bodyPr>
          <a:lstStyle/>
          <a:p>
            <a:r>
              <a:rPr lang="en-US" sz="3200" b="1" i="1">
                <a:solidFill>
                  <a:srgbClr val="FF0000"/>
                </a:solidFill>
                <a:latin typeface="Congenial" panose="020B0604020202020204" pitchFamily="2" charset="0"/>
              </a:rPr>
              <a:t>Hot Standard</a:t>
            </a:r>
            <a:r>
              <a:rPr lang="en-US" sz="2400">
                <a:latin typeface="Congenial" panose="020B0604020202020204" pitchFamily="2" charset="0"/>
              </a:rPr>
              <a:t>: </a:t>
            </a:r>
          </a:p>
          <a:p>
            <a:r>
              <a:rPr lang="en-US" sz="2800">
                <a:latin typeface="Times New Roman"/>
                <a:cs typeface="Times New Roman"/>
              </a:rPr>
              <a:t>1.NR.2.1 Use a variety of strategies to solve addition and subtraction problems within 20.</a:t>
            </a:r>
            <a:endParaRPr lang="en-US" sz="2800"/>
          </a:p>
          <a:p>
            <a:endParaRPr lang="en-US" sz="2400">
              <a:latin typeface="Congenial" panose="020B0604020202020204" pitchFamily="2" charset="0"/>
            </a:endParaRPr>
          </a:p>
        </p:txBody>
      </p:sp>
      <p:pic>
        <p:nvPicPr>
          <p:cNvPr id="1026" name="Picture 2" descr="Learning &#10;Targets ">
            <a:extLst>
              <a:ext uri="{FF2B5EF4-FFF2-40B4-BE49-F238E27FC236}">
                <a16:creationId xmlns:a16="http://schemas.microsoft.com/office/drawing/2014/main" id="{3CADA235-7154-AF15-723C-20566CBFB1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8459" y="2190446"/>
            <a:ext cx="2050255" cy="8661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Success &#10;A Criteria ">
            <a:extLst>
              <a:ext uri="{FF2B5EF4-FFF2-40B4-BE49-F238E27FC236}">
                <a16:creationId xmlns:a16="http://schemas.microsoft.com/office/drawing/2014/main" id="{D8E4C6AC-84EA-AE7F-A37D-63DDC99EA9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528" y="4109187"/>
            <a:ext cx="2028186" cy="78096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3ED094B-9451-9A4B-DEE9-C8541E8B51D6}"/>
              </a:ext>
            </a:extLst>
          </p:cNvPr>
          <p:cNvSpPr/>
          <p:nvPr/>
        </p:nvSpPr>
        <p:spPr>
          <a:xfrm>
            <a:off x="318423" y="3056596"/>
            <a:ext cx="11007767" cy="1569660"/>
          </a:xfrm>
          <a:prstGeom prst="rect">
            <a:avLst/>
          </a:prstGeom>
          <a:noFill/>
        </p:spPr>
        <p:txBody>
          <a:bodyPr wrap="square" lIns="91440" tIns="45720" rIns="91440" bIns="45720" anchor="t">
            <a:spAutoFit/>
          </a:bodyPr>
          <a:lstStyle/>
          <a:p>
            <a:r>
              <a:rPr lang="en-US" sz="3200">
                <a:ln w="0"/>
                <a:effectLst>
                  <a:outerShdw blurRad="38100" dist="19050" dir="2700000" algn="tl" rotWithShape="0">
                    <a:prstClr val="black">
                      <a:alpha val="40000"/>
                    </a:prstClr>
                  </a:outerShdw>
                </a:effectLst>
                <a:latin typeface="Comic Sans MS"/>
                <a:cs typeface="Calibri"/>
              </a:rPr>
              <a:t>Today, I am learning about</a:t>
            </a:r>
          </a:p>
          <a:p>
            <a:pPr marL="1200150" lvl="2" indent="-285750">
              <a:buFont typeface="Arial"/>
              <a:buChar char="•"/>
            </a:pPr>
            <a:r>
              <a:rPr lang="en-US" sz="3200">
                <a:ln w="0"/>
                <a:effectLst>
                  <a:outerShdw blurRad="38100" dist="19050" dir="2700000" algn="tl" rotWithShape="0">
                    <a:prstClr val="black">
                      <a:alpha val="40000"/>
                    </a:prstClr>
                  </a:outerShdw>
                </a:effectLst>
                <a:latin typeface="Comic Sans MS"/>
                <a:cs typeface="Calibri"/>
              </a:rPr>
              <a:t>Finding an unknown number in an addition equation.</a:t>
            </a:r>
          </a:p>
          <a:p>
            <a:endParaRPr lang="en-US" sz="3200" b="0" cap="none" spc="0">
              <a:ln w="0"/>
              <a:effectLst>
                <a:outerShdw blurRad="38100" dist="19050" dir="2700000" algn="tl" rotWithShape="0">
                  <a:prstClr val="black">
                    <a:alpha val="40000"/>
                  </a:prstClr>
                </a:outerShdw>
              </a:effectLst>
              <a:cs typeface="Calibri"/>
            </a:endParaRPr>
          </a:p>
        </p:txBody>
      </p:sp>
      <p:sp>
        <p:nvSpPr>
          <p:cNvPr id="10" name="Rectangle 9">
            <a:extLst>
              <a:ext uri="{FF2B5EF4-FFF2-40B4-BE49-F238E27FC236}">
                <a16:creationId xmlns:a16="http://schemas.microsoft.com/office/drawing/2014/main" id="{E559E936-E5F7-C981-725F-93FDE10B611C}"/>
              </a:ext>
            </a:extLst>
          </p:cNvPr>
          <p:cNvSpPr/>
          <p:nvPr/>
        </p:nvSpPr>
        <p:spPr>
          <a:xfrm>
            <a:off x="150636" y="5064014"/>
            <a:ext cx="11865094" cy="1846659"/>
          </a:xfrm>
          <a:prstGeom prst="rect">
            <a:avLst/>
          </a:prstGeom>
          <a:noFill/>
        </p:spPr>
        <p:txBody>
          <a:bodyPr wrap="square" lIns="91440" tIns="45720" rIns="91440" bIns="45720" anchor="t">
            <a:spAutoFit/>
          </a:bodyPr>
          <a:lstStyle/>
          <a:p>
            <a:r>
              <a:rPr lang="en-US" sz="3200">
                <a:ln w="0"/>
                <a:effectLst>
                  <a:outerShdw blurRad="38100" dist="19050" dir="2700000" algn="tl" rotWithShape="0">
                    <a:schemeClr val="dk1">
                      <a:alpha val="40000"/>
                    </a:schemeClr>
                  </a:outerShdw>
                </a:effectLst>
                <a:latin typeface="Comic Sans MS"/>
              </a:rPr>
              <a:t>I'll know I am successful when I can:</a:t>
            </a:r>
            <a:endParaRPr lang="en-US" sz="3200">
              <a:ln w="0"/>
              <a:effectLst>
                <a:outerShdw blurRad="38100" dist="19050" dir="2700000" algn="tl" rotWithShape="0">
                  <a:prstClr val="black">
                    <a:alpha val="40000"/>
                  </a:prstClr>
                </a:outerShdw>
              </a:effectLst>
              <a:latin typeface="Comic Sans MS"/>
            </a:endParaRPr>
          </a:p>
          <a:p>
            <a:pPr marL="1200150" lvl="2" indent="-285750">
              <a:buFont typeface="Arial"/>
              <a:buChar char="•"/>
            </a:pPr>
            <a:r>
              <a:rPr lang="en-US" sz="3200">
                <a:ln w="0"/>
                <a:effectLst>
                  <a:outerShdw blurRad="38100" dist="19050" dir="2700000" algn="tl" rotWithShape="0">
                    <a:schemeClr val="dk1">
                      <a:alpha val="40000"/>
                    </a:schemeClr>
                  </a:outerShdw>
                </a:effectLst>
                <a:latin typeface="Comic Sans MS"/>
              </a:rPr>
              <a:t>Use strategies to find the unknown number in an addition equation.</a:t>
            </a:r>
            <a:r>
              <a:rPr lang="en-US" sz="1100">
                <a:ln w="0"/>
                <a:effectLst>
                  <a:outerShdw blurRad="38100" dist="19050" dir="2700000" algn="tl" rotWithShape="0">
                    <a:schemeClr val="dk1">
                      <a:alpha val="40000"/>
                    </a:schemeClr>
                  </a:outerShdw>
                </a:effectLst>
                <a:latin typeface="Comic Sans MS"/>
              </a:rPr>
              <a:t> </a:t>
            </a:r>
            <a:endParaRPr lang="en-US" sz="1100">
              <a:ln w="0"/>
              <a:effectLst>
                <a:outerShdw blurRad="38100" dist="19050" dir="2700000" algn="tl" rotWithShape="0">
                  <a:prstClr val="black">
                    <a:alpha val="40000"/>
                  </a:prstClr>
                </a:outerShdw>
              </a:effectLst>
              <a:latin typeface="Comic Sans MS"/>
            </a:endParaRPr>
          </a:p>
          <a:p>
            <a:endParaRPr lang="en-US">
              <a:cs typeface="Calibri"/>
            </a:endParaRPr>
          </a:p>
        </p:txBody>
      </p:sp>
    </p:spTree>
    <p:extLst>
      <p:ext uri="{BB962C8B-B14F-4D97-AF65-F5344CB8AC3E}">
        <p14:creationId xmlns:p14="http://schemas.microsoft.com/office/powerpoint/2010/main" val="4098391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07C852D-D0FD-C9BB-4F1F-5E1495CB73D7}"/>
              </a:ext>
            </a:extLst>
          </p:cNvPr>
          <p:cNvSpPr/>
          <p:nvPr/>
        </p:nvSpPr>
        <p:spPr>
          <a:xfrm>
            <a:off x="-572172" y="437495"/>
            <a:ext cx="19574590" cy="923330"/>
          </a:xfrm>
          <a:prstGeom prst="rect">
            <a:avLst/>
          </a:prstGeom>
          <a:noFill/>
        </p:spPr>
        <p:txBody>
          <a:bodyPr wrap="none" lIns="91440" tIns="45720" rIns="91440" bIns="45720">
            <a:spAutoFit/>
          </a:bodyPr>
          <a:lstStyle/>
          <a:p>
            <a:pPr algn="ctr"/>
            <a:r>
              <a:rPr lang="en-US" sz="5400">
                <a:ln w="0"/>
                <a:effectLst>
                  <a:outerShdw blurRad="38100" dist="19050" dir="2700000" algn="tl" rotWithShape="0">
                    <a:schemeClr val="dk1">
                      <a:alpha val="40000"/>
                    </a:schemeClr>
                  </a:outerShdw>
                </a:effectLst>
              </a:rPr>
              <a:t>																						</a:t>
            </a:r>
            <a:endParaRPr lang="en-US" sz="5400" b="0" cap="none" spc="0">
              <a:ln w="0"/>
              <a:solidFill>
                <a:schemeClr val="tx1"/>
              </a:solidFill>
              <a:effectLst>
                <a:outerShdw blurRad="38100" dist="19050" dir="2700000" algn="tl" rotWithShape="0">
                  <a:schemeClr val="dk1">
                    <a:alpha val="40000"/>
                  </a:schemeClr>
                </a:outerShdw>
              </a:effectLst>
            </a:endParaRPr>
          </a:p>
        </p:txBody>
      </p:sp>
      <p:sp>
        <p:nvSpPr>
          <p:cNvPr id="9" name="Rectangle 8">
            <a:extLst>
              <a:ext uri="{FF2B5EF4-FFF2-40B4-BE49-F238E27FC236}">
                <a16:creationId xmlns:a16="http://schemas.microsoft.com/office/drawing/2014/main" id="{3C7613D5-0DD6-2F22-BCDF-EC40B5D4FA9A}"/>
              </a:ext>
            </a:extLst>
          </p:cNvPr>
          <p:cNvSpPr/>
          <p:nvPr/>
        </p:nvSpPr>
        <p:spPr>
          <a:xfrm>
            <a:off x="7006343" y="145107"/>
            <a:ext cx="4964940" cy="6986528"/>
          </a:xfrm>
          <a:prstGeom prst="rect">
            <a:avLst/>
          </a:prstGeom>
          <a:noFill/>
        </p:spPr>
        <p:txBody>
          <a:bodyPr wrap="square" lIns="91440" tIns="45720" rIns="91440" bIns="45720" anchor="t">
            <a:spAutoFit/>
          </a:bodyPr>
          <a:lstStyle/>
          <a:p>
            <a:pPr algn="ctr"/>
            <a:r>
              <a:rPr lang="en-US" sz="3200">
                <a:ln w="0"/>
                <a:effectLst>
                  <a:outerShdw blurRad="38100" dist="19050" dir="2700000" algn="tl" rotWithShape="0">
                    <a:prstClr val="black">
                      <a:alpha val="40000"/>
                    </a:prstClr>
                  </a:outerShdw>
                </a:effectLst>
                <a:cs typeface="Calibri"/>
              </a:rPr>
              <a:t>Part </a:t>
            </a:r>
            <a:r>
              <a:rPr lang="en-US" sz="3200" err="1">
                <a:ln w="0"/>
                <a:effectLst>
                  <a:outerShdw blurRad="38100" dist="19050" dir="2700000" algn="tl" rotWithShape="0">
                    <a:prstClr val="black">
                      <a:alpha val="40000"/>
                    </a:prstClr>
                  </a:outerShdw>
                </a:effectLst>
                <a:cs typeface="Calibri"/>
              </a:rPr>
              <a:t>Part</a:t>
            </a:r>
            <a:r>
              <a:rPr lang="en-US" sz="3200">
                <a:ln w="0"/>
                <a:effectLst>
                  <a:outerShdw blurRad="38100" dist="19050" dir="2700000" algn="tl" rotWithShape="0">
                    <a:prstClr val="black">
                      <a:alpha val="40000"/>
                    </a:prstClr>
                  </a:outerShdw>
                </a:effectLst>
                <a:cs typeface="Calibri"/>
              </a:rPr>
              <a:t> Whole is a method used to decompose numbers.</a:t>
            </a:r>
          </a:p>
          <a:p>
            <a:pPr algn="ctr"/>
            <a:endParaRPr lang="en-US" sz="3200">
              <a:ln w="0"/>
              <a:effectLst>
                <a:outerShdw blurRad="38100" dist="19050" dir="2700000" algn="tl" rotWithShape="0">
                  <a:prstClr val="black">
                    <a:alpha val="40000"/>
                  </a:prstClr>
                </a:outerShdw>
              </a:effectLst>
              <a:cs typeface="Calibri"/>
            </a:endParaRPr>
          </a:p>
          <a:p>
            <a:pPr algn="ctr"/>
            <a:r>
              <a:rPr lang="en-US" sz="3200">
                <a:ln w="0"/>
                <a:effectLst>
                  <a:outerShdw blurRad="38100" dist="19050" dir="2700000" algn="tl" rotWithShape="0">
                    <a:prstClr val="black">
                      <a:alpha val="40000"/>
                    </a:prstClr>
                  </a:outerShdw>
                </a:effectLst>
                <a:cs typeface="Calibri"/>
              </a:rPr>
              <a:t>Taking number a part (part, part) and placing the parts together to create a number (whole). </a:t>
            </a:r>
          </a:p>
          <a:p>
            <a:pPr algn="ctr"/>
            <a:endParaRPr lang="en-US" sz="3200">
              <a:ln w="0"/>
              <a:effectLst>
                <a:outerShdw blurRad="38100" dist="19050" dir="2700000" algn="tl" rotWithShape="0">
                  <a:prstClr val="black">
                    <a:alpha val="40000"/>
                  </a:prstClr>
                </a:outerShdw>
              </a:effectLst>
              <a:cs typeface="Calibri"/>
            </a:endParaRPr>
          </a:p>
          <a:p>
            <a:pPr algn="ctr"/>
            <a:r>
              <a:rPr lang="en-US" sz="3200">
                <a:ln w="0"/>
                <a:effectLst>
                  <a:outerShdw blurRad="38100" dist="19050" dir="2700000" algn="tl" rotWithShape="0">
                    <a:prstClr val="black">
                      <a:alpha val="40000"/>
                    </a:prstClr>
                  </a:outerShdw>
                </a:effectLst>
                <a:cs typeface="Calibri"/>
              </a:rPr>
              <a:t>Example: </a:t>
            </a:r>
          </a:p>
          <a:p>
            <a:pPr algn="ctr"/>
            <a:r>
              <a:rPr lang="en-US" sz="3200">
                <a:ln w="0"/>
                <a:effectLst>
                  <a:outerShdw blurRad="38100" dist="19050" dir="2700000" algn="tl" rotWithShape="0">
                    <a:prstClr val="black">
                      <a:alpha val="40000"/>
                    </a:prstClr>
                  </a:outerShdw>
                </a:effectLst>
                <a:cs typeface="Calibri"/>
              </a:rPr>
              <a:t>8 (part) + 2 (part)=10 (whole)</a:t>
            </a:r>
          </a:p>
          <a:p>
            <a:pPr algn="ctr"/>
            <a:endParaRPr lang="en-US" sz="3200">
              <a:ln w="0"/>
              <a:effectLst>
                <a:outerShdw blurRad="38100" dist="19050" dir="2700000" algn="tl" rotWithShape="0">
                  <a:prstClr val="black">
                    <a:alpha val="40000"/>
                  </a:prstClr>
                </a:outerShdw>
              </a:effectLst>
              <a:cs typeface="Calibri"/>
            </a:endParaRPr>
          </a:p>
          <a:p>
            <a:pPr algn="ctr"/>
            <a:endParaRPr lang="en-US" sz="3200">
              <a:ln w="0"/>
              <a:effectLst>
                <a:outerShdw blurRad="38100" dist="19050" dir="2700000" algn="tl" rotWithShape="0">
                  <a:prstClr val="black">
                    <a:alpha val="40000"/>
                  </a:prstClr>
                </a:outerShdw>
              </a:effectLst>
              <a:cs typeface="Calibri"/>
            </a:endParaRPr>
          </a:p>
        </p:txBody>
      </p:sp>
      <p:pic>
        <p:nvPicPr>
          <p:cNvPr id="2" name="Picture 1" descr="Part-Part-WhoIe Mat &#10;Part &#10;Part &#10;Whole ">
            <a:extLst>
              <a:ext uri="{FF2B5EF4-FFF2-40B4-BE49-F238E27FC236}">
                <a16:creationId xmlns:a16="http://schemas.microsoft.com/office/drawing/2014/main" id="{3FBC94D1-2DFE-78C9-53EE-26D46BD9E183}"/>
              </a:ext>
            </a:extLst>
          </p:cNvPr>
          <p:cNvPicPr>
            <a:picLocks noChangeAspect="1"/>
          </p:cNvPicPr>
          <p:nvPr/>
        </p:nvPicPr>
        <p:blipFill>
          <a:blip r:embed="rId2"/>
          <a:stretch>
            <a:fillRect/>
          </a:stretch>
        </p:blipFill>
        <p:spPr>
          <a:xfrm>
            <a:off x="325921" y="145015"/>
            <a:ext cx="6305550" cy="4867275"/>
          </a:xfrm>
          <a:prstGeom prst="rect">
            <a:avLst/>
          </a:prstGeom>
        </p:spPr>
      </p:pic>
    </p:spTree>
    <p:extLst>
      <p:ext uri="{BB962C8B-B14F-4D97-AF65-F5344CB8AC3E}">
        <p14:creationId xmlns:p14="http://schemas.microsoft.com/office/powerpoint/2010/main" val="21661691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97E0F6C-E49D-E98B-A1E0-ADC0B72F614F}"/>
              </a:ext>
            </a:extLst>
          </p:cNvPr>
          <p:cNvSpPr/>
          <p:nvPr/>
        </p:nvSpPr>
        <p:spPr>
          <a:xfrm>
            <a:off x="6887736" y="-2919"/>
            <a:ext cx="5005488" cy="6986528"/>
          </a:xfrm>
          <a:prstGeom prst="rect">
            <a:avLst/>
          </a:prstGeom>
          <a:noFill/>
        </p:spPr>
        <p:txBody>
          <a:bodyPr wrap="square" lIns="91440" tIns="45720" rIns="91440" bIns="45720" anchor="t">
            <a:spAutoFit/>
          </a:bodyPr>
          <a:lstStyle/>
          <a:p>
            <a:r>
              <a:rPr lang="en-US" sz="2800">
                <a:ln w="0"/>
                <a:solidFill>
                  <a:schemeClr val="accent1"/>
                </a:solidFill>
                <a:effectLst>
                  <a:outerShdw blurRad="38100" dist="25400" dir="5400000" algn="ctr" rotWithShape="0">
                    <a:srgbClr val="6E747A">
                      <a:alpha val="43000"/>
                    </a:srgbClr>
                  </a:outerShdw>
                </a:effectLst>
                <a:cs typeface="Calibri"/>
              </a:rPr>
              <a:t>Todd has 3 pieces of fruit in a bowl.</a:t>
            </a:r>
            <a:endParaRPr lang="en-US">
              <a:solidFill>
                <a:schemeClr val="accent1"/>
              </a:solidFill>
            </a:endParaRPr>
          </a:p>
          <a:p>
            <a:r>
              <a:rPr lang="en-US" sz="2800">
                <a:ln w="0"/>
                <a:solidFill>
                  <a:schemeClr val="accent1"/>
                </a:solidFill>
                <a:effectLst>
                  <a:outerShdw blurRad="38100" dist="25400" dir="5400000" algn="ctr" rotWithShape="0">
                    <a:srgbClr val="6E747A">
                      <a:alpha val="43000"/>
                    </a:srgbClr>
                  </a:outerShdw>
                </a:effectLst>
                <a:cs typeface="Calibri"/>
              </a:rPr>
              <a:t>His mom puts more in. Now there are 9 pieces of fruit. How many pieces of fruit did Todd's mom put in?</a:t>
            </a:r>
          </a:p>
          <a:p>
            <a:endParaRPr lang="en-US" sz="2800">
              <a:ln w="0"/>
              <a:solidFill>
                <a:schemeClr val="accent1"/>
              </a:solidFill>
              <a:effectLst>
                <a:outerShdw blurRad="38100" dist="25400" dir="5400000" algn="ctr" rotWithShape="0">
                  <a:srgbClr val="6E747A">
                    <a:alpha val="43000"/>
                  </a:srgbClr>
                </a:outerShdw>
              </a:effectLst>
              <a:cs typeface="Calibri"/>
            </a:endParaRPr>
          </a:p>
          <a:p>
            <a:r>
              <a:rPr lang="en-US" sz="2800">
                <a:ln w="0"/>
                <a:solidFill>
                  <a:schemeClr val="accent1"/>
                </a:solidFill>
                <a:effectLst>
                  <a:outerShdw blurRad="38100" dist="25400" dir="5400000" algn="ctr" rotWithShape="0">
                    <a:srgbClr val="6E747A">
                      <a:alpha val="43000"/>
                    </a:srgbClr>
                  </a:outerShdw>
                </a:effectLst>
                <a:cs typeface="Calibri"/>
              </a:rPr>
              <a:t>In this math problem, we must solve for the unknown addend. </a:t>
            </a:r>
          </a:p>
          <a:p>
            <a:endParaRPr lang="en-US" sz="2800">
              <a:ln w="0"/>
              <a:solidFill>
                <a:schemeClr val="accent1"/>
              </a:solidFill>
              <a:effectLst>
                <a:outerShdw blurRad="38100" dist="25400" dir="5400000" algn="ctr" rotWithShape="0">
                  <a:srgbClr val="6E747A">
                    <a:alpha val="43000"/>
                  </a:srgbClr>
                </a:outerShdw>
              </a:effectLst>
              <a:cs typeface="Calibri"/>
            </a:endParaRPr>
          </a:p>
          <a:p>
            <a:r>
              <a:rPr lang="en-US" sz="2800">
                <a:ln w="0"/>
                <a:solidFill>
                  <a:schemeClr val="accent1"/>
                </a:solidFill>
                <a:effectLst>
                  <a:outerShdw blurRad="38100" dist="25400" dir="5400000" algn="ctr" rotWithShape="0">
                    <a:srgbClr val="6E747A">
                      <a:alpha val="43000"/>
                    </a:srgbClr>
                  </a:outerShdw>
                </a:effectLst>
                <a:cs typeface="Calibri"/>
              </a:rPr>
              <a:t>We start with 3 and we end with 9.                3+?=9</a:t>
            </a:r>
          </a:p>
          <a:p>
            <a:endParaRPr lang="en-US" sz="2800">
              <a:ln w="0"/>
              <a:solidFill>
                <a:schemeClr val="accent1"/>
              </a:solidFill>
              <a:effectLst>
                <a:outerShdw blurRad="38100" dist="25400" dir="5400000" algn="ctr" rotWithShape="0">
                  <a:srgbClr val="6E747A">
                    <a:alpha val="43000"/>
                  </a:srgbClr>
                </a:outerShdw>
              </a:effectLst>
              <a:cs typeface="Calibri"/>
            </a:endParaRPr>
          </a:p>
          <a:p>
            <a:r>
              <a:rPr lang="en-US" sz="2800">
                <a:ln w="0"/>
                <a:solidFill>
                  <a:schemeClr val="accent1"/>
                </a:solidFill>
                <a:effectLst>
                  <a:outerShdw blurRad="38100" dist="25400" dir="5400000" algn="ctr" rotWithShape="0">
                    <a:srgbClr val="6E747A">
                      <a:alpha val="43000"/>
                    </a:srgbClr>
                  </a:outerShdw>
                </a:effectLst>
                <a:cs typeface="Calibri"/>
              </a:rPr>
              <a:t>We use a number line to solve for the unknown addend. </a:t>
            </a:r>
          </a:p>
          <a:p>
            <a:endParaRPr lang="en-US" sz="2800">
              <a:ln w="0"/>
              <a:solidFill>
                <a:srgbClr val="4472C4"/>
              </a:solidFill>
              <a:effectLst>
                <a:outerShdw blurRad="38100" dist="25400" dir="5400000" algn="ctr" rotWithShape="0">
                  <a:srgbClr val="6E747A">
                    <a:alpha val="43000"/>
                  </a:srgbClr>
                </a:outerShdw>
              </a:effectLst>
              <a:cs typeface="Calibri"/>
            </a:endParaRPr>
          </a:p>
        </p:txBody>
      </p:sp>
      <p:pic>
        <p:nvPicPr>
          <p:cNvPr id="2" name="Picture 1" descr="A close-up of a math exercise&#10;&#10;Description automatically generated">
            <a:extLst>
              <a:ext uri="{FF2B5EF4-FFF2-40B4-BE49-F238E27FC236}">
                <a16:creationId xmlns:a16="http://schemas.microsoft.com/office/drawing/2014/main" id="{737690D7-B49F-5481-A550-8008B343E8C2}"/>
              </a:ext>
            </a:extLst>
          </p:cNvPr>
          <p:cNvPicPr>
            <a:picLocks noChangeAspect="1"/>
          </p:cNvPicPr>
          <p:nvPr/>
        </p:nvPicPr>
        <p:blipFill>
          <a:blip r:embed="rId2"/>
          <a:stretch>
            <a:fillRect/>
          </a:stretch>
        </p:blipFill>
        <p:spPr>
          <a:xfrm>
            <a:off x="334995" y="294046"/>
            <a:ext cx="6349170" cy="4021343"/>
          </a:xfrm>
          <a:prstGeom prst="rect">
            <a:avLst/>
          </a:prstGeom>
        </p:spPr>
      </p:pic>
    </p:spTree>
    <p:extLst>
      <p:ext uri="{BB962C8B-B14F-4D97-AF65-F5344CB8AC3E}">
        <p14:creationId xmlns:p14="http://schemas.microsoft.com/office/powerpoint/2010/main" val="39222833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C2DB0C-9A08-D4FF-C863-40C9C90AF8CD}"/>
              </a:ext>
            </a:extLst>
          </p:cNvPr>
          <p:cNvSpPr/>
          <p:nvPr/>
        </p:nvSpPr>
        <p:spPr>
          <a:xfrm>
            <a:off x="3011373" y="1022921"/>
            <a:ext cx="6169254" cy="923330"/>
          </a:xfrm>
          <a:prstGeom prst="rect">
            <a:avLst/>
          </a:prstGeom>
          <a:noFill/>
        </p:spPr>
        <p:txBody>
          <a:bodyPr wrap="none" lIns="91440" tIns="45720" rIns="91440" bIns="45720">
            <a:spAutoFit/>
          </a:bodyPr>
          <a:lstStyle/>
          <a:p>
            <a:pPr algn="ctr"/>
            <a:r>
              <a:rPr lang="en-US" sz="5400">
                <a:ln w="0"/>
                <a:effectLst>
                  <a:outerShdw blurRad="38100" dist="19050" dir="2700000" algn="tl" rotWithShape="0">
                    <a:schemeClr val="dk1">
                      <a:alpha val="40000"/>
                    </a:schemeClr>
                  </a:outerShdw>
                </a:effectLst>
              </a:rPr>
              <a:t>What’s next in math?</a:t>
            </a:r>
            <a:endParaRPr lang="en-US" sz="5400" b="1" cap="none" spc="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endParaRPr>
          </a:p>
        </p:txBody>
      </p:sp>
      <p:pic>
        <p:nvPicPr>
          <p:cNvPr id="3074" name="Picture 2" descr="Image result for Addition clipart">
            <a:extLst>
              <a:ext uri="{FF2B5EF4-FFF2-40B4-BE49-F238E27FC236}">
                <a16:creationId xmlns:a16="http://schemas.microsoft.com/office/drawing/2014/main" id="{C30CD474-139D-DF2D-6E32-D000B79CA3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136" y="3429000"/>
            <a:ext cx="3240799" cy="193719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Addition clipart">
            <a:extLst>
              <a:ext uri="{FF2B5EF4-FFF2-40B4-BE49-F238E27FC236}">
                <a16:creationId xmlns:a16="http://schemas.microsoft.com/office/drawing/2014/main" id="{CBEAA5EE-FCFC-4A70-2E36-A8FECC1EE2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13546" y="2731930"/>
            <a:ext cx="3240800" cy="324080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See the source image">
            <a:extLst>
              <a:ext uri="{FF2B5EF4-FFF2-40B4-BE49-F238E27FC236}">
                <a16:creationId xmlns:a16="http://schemas.microsoft.com/office/drawing/2014/main" id="{E0BA5206-5DAA-EF18-4E5D-4FB4D3DA7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7570" y="666488"/>
            <a:ext cx="1662423" cy="1946251"/>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See the source image">
            <a:extLst>
              <a:ext uri="{FF2B5EF4-FFF2-40B4-BE49-F238E27FC236}">
                <a16:creationId xmlns:a16="http://schemas.microsoft.com/office/drawing/2014/main" id="{D995F63D-47FE-1185-DA5A-B7C3A3253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414314" y="1755227"/>
            <a:ext cx="2380447" cy="2900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1325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83A586-17BC-83A1-F262-EBD359762975}"/>
              </a:ext>
            </a:extLst>
          </p:cNvPr>
          <p:cNvSpPr txBox="1"/>
          <p:nvPr/>
        </p:nvSpPr>
        <p:spPr>
          <a:xfrm>
            <a:off x="1229360" y="482939"/>
            <a:ext cx="10180320" cy="5940088"/>
          </a:xfrm>
          <a:prstGeom prst="rect">
            <a:avLst/>
          </a:prstGeom>
          <a:noFill/>
        </p:spPr>
        <p:txBody>
          <a:bodyPr wrap="square" lIns="91440" tIns="45720" rIns="91440" bIns="45720" anchor="t">
            <a:spAutoFit/>
          </a:bodyPr>
          <a:lstStyle/>
          <a:p>
            <a:r>
              <a:rPr lang="en-US" sz="2000">
                <a:latin typeface="Congenial" panose="020B0604020202020204" pitchFamily="2" charset="0"/>
              </a:rPr>
              <a:t>Current Standards:</a:t>
            </a:r>
          </a:p>
          <a:p>
            <a:r>
              <a:rPr lang="en-US" sz="2000" b="1">
                <a:latin typeface="Times New Roman"/>
                <a:cs typeface="Times New Roman"/>
              </a:rPr>
              <a:t>1.NR.2 </a:t>
            </a:r>
            <a:r>
              <a:rPr lang="en-US" sz="2000">
                <a:latin typeface="Times New Roman"/>
                <a:cs typeface="Times New Roman"/>
              </a:rPr>
              <a:t>Explain the relationship between addition and subtraction and apply the properties of operations to solve real-life addition and subtraction</a:t>
            </a:r>
            <a:endParaRPr lang="en-US"/>
          </a:p>
          <a:p>
            <a:r>
              <a:rPr lang="en-US" sz="2000">
                <a:latin typeface="Times New Roman"/>
                <a:cs typeface="Times New Roman"/>
              </a:rPr>
              <a:t>problems within 20.</a:t>
            </a:r>
            <a:endParaRPr lang="en-US"/>
          </a:p>
          <a:p>
            <a:r>
              <a:rPr lang="en-US" sz="2000">
                <a:latin typeface="Times New Roman"/>
                <a:cs typeface="Times New Roman"/>
              </a:rPr>
              <a:t>o </a:t>
            </a:r>
            <a:r>
              <a:rPr lang="en-US" sz="2000" b="1">
                <a:latin typeface="Times New Roman"/>
                <a:cs typeface="Times New Roman"/>
              </a:rPr>
              <a:t>1.NR.2.1</a:t>
            </a:r>
            <a:r>
              <a:rPr lang="en-US" sz="2000">
                <a:latin typeface="Times New Roman"/>
                <a:cs typeface="Times New Roman"/>
              </a:rPr>
              <a:t> Use a variety of strategies to solve addition and subtraction problems within 20.</a:t>
            </a:r>
            <a:endParaRPr lang="en-US"/>
          </a:p>
          <a:p>
            <a:r>
              <a:rPr lang="en-US" sz="2000">
                <a:latin typeface="Times New Roman"/>
                <a:cs typeface="Times New Roman"/>
              </a:rPr>
              <a:t>o </a:t>
            </a:r>
            <a:r>
              <a:rPr lang="en-US" sz="2000" b="1">
                <a:latin typeface="Times New Roman"/>
                <a:cs typeface="Times New Roman"/>
              </a:rPr>
              <a:t>1.NR.2.2</a:t>
            </a:r>
            <a:r>
              <a:rPr lang="en-US" sz="2000">
                <a:latin typeface="Times New Roman"/>
                <a:cs typeface="Times New Roman"/>
              </a:rPr>
              <a:t> Use pictures, drawings, and equations to develop strategies for addition and subtraction within 20 by exploring strings of related</a:t>
            </a:r>
            <a:endParaRPr lang="en-US"/>
          </a:p>
          <a:p>
            <a:r>
              <a:rPr lang="en-US" sz="2000">
                <a:latin typeface="Times New Roman"/>
                <a:cs typeface="Times New Roman"/>
              </a:rPr>
              <a:t>problems.</a:t>
            </a:r>
            <a:endParaRPr lang="en-US"/>
          </a:p>
          <a:p>
            <a:r>
              <a:rPr lang="en-US" sz="2000">
                <a:latin typeface="Times New Roman"/>
                <a:cs typeface="Times New Roman"/>
              </a:rPr>
              <a:t>o </a:t>
            </a:r>
            <a:r>
              <a:rPr lang="en-US" sz="2000" b="1">
                <a:latin typeface="Times New Roman"/>
                <a:cs typeface="Times New Roman"/>
              </a:rPr>
              <a:t>1.NR.2.3</a:t>
            </a:r>
            <a:r>
              <a:rPr lang="en-US" sz="2000">
                <a:latin typeface="Times New Roman"/>
                <a:cs typeface="Times New Roman"/>
              </a:rPr>
              <a:t> Recognize the inverse relationship between subtraction and addition within 20 and use this inverse relationship to solve</a:t>
            </a:r>
            <a:endParaRPr lang="en-US"/>
          </a:p>
          <a:p>
            <a:r>
              <a:rPr lang="en-US" sz="2000">
                <a:latin typeface="Times New Roman"/>
                <a:cs typeface="Times New Roman"/>
              </a:rPr>
              <a:t>authentic problems.</a:t>
            </a:r>
            <a:endParaRPr lang="en-US"/>
          </a:p>
          <a:p>
            <a:r>
              <a:rPr lang="en-US" sz="2000">
                <a:latin typeface="Times New Roman"/>
                <a:cs typeface="Times New Roman"/>
              </a:rPr>
              <a:t>o </a:t>
            </a:r>
            <a:r>
              <a:rPr lang="en-US" sz="2000" b="1">
                <a:latin typeface="Times New Roman"/>
                <a:cs typeface="Times New Roman"/>
              </a:rPr>
              <a:t>1.NR.2.4</a:t>
            </a:r>
            <a:r>
              <a:rPr lang="en-US" sz="2000">
                <a:latin typeface="Times New Roman"/>
                <a:cs typeface="Times New Roman"/>
              </a:rPr>
              <a:t> Fluently add and subtract within 10 using a variety of strategies</a:t>
            </a:r>
            <a:endParaRPr lang="en-US"/>
          </a:p>
          <a:p>
            <a:r>
              <a:rPr lang="en-US" sz="2000">
                <a:latin typeface="Times New Roman"/>
                <a:cs typeface="Times New Roman"/>
              </a:rPr>
              <a:t>o </a:t>
            </a:r>
            <a:r>
              <a:rPr lang="en-US" sz="2000" b="1">
                <a:latin typeface="Times New Roman"/>
                <a:cs typeface="Times New Roman"/>
              </a:rPr>
              <a:t>1.NR.2.5 </a:t>
            </a:r>
            <a:r>
              <a:rPr lang="en-US" sz="2000">
                <a:latin typeface="Times New Roman"/>
                <a:cs typeface="Times New Roman"/>
              </a:rPr>
              <a:t>Use the meaning of the equal sign to determine whether equations involving addition and subtraction are true or false.</a:t>
            </a:r>
            <a:endParaRPr lang="en-US"/>
          </a:p>
          <a:p>
            <a:r>
              <a:rPr lang="en-US" sz="2000">
                <a:latin typeface="Times New Roman"/>
                <a:cs typeface="Times New Roman"/>
              </a:rPr>
              <a:t>o </a:t>
            </a:r>
            <a:r>
              <a:rPr lang="en-US" sz="2000" b="1">
                <a:latin typeface="Times New Roman"/>
                <a:cs typeface="Times New Roman"/>
              </a:rPr>
              <a:t>1.NR.2.6</a:t>
            </a:r>
            <a:r>
              <a:rPr lang="en-US" sz="2000">
                <a:latin typeface="Times New Roman"/>
                <a:cs typeface="Times New Roman"/>
              </a:rPr>
              <a:t> Determine the unknown whole number in an addition or subtraction equation relating to three whole numbers.</a:t>
            </a:r>
            <a:endParaRPr lang="en-US"/>
          </a:p>
          <a:p>
            <a:r>
              <a:rPr lang="en-US" sz="2000">
                <a:latin typeface="Times New Roman"/>
                <a:cs typeface="Times New Roman"/>
              </a:rPr>
              <a:t>o </a:t>
            </a:r>
            <a:r>
              <a:rPr lang="en-US" sz="2000" b="1">
                <a:latin typeface="Times New Roman"/>
                <a:cs typeface="Times New Roman"/>
              </a:rPr>
              <a:t>1.NR.2.7</a:t>
            </a:r>
            <a:r>
              <a:rPr lang="en-US" sz="2000">
                <a:latin typeface="Times New Roman"/>
                <a:cs typeface="Times New Roman"/>
              </a:rPr>
              <a:t> Apply properties of operations as strategies to solve addition and subtraction problem situations within 20.</a:t>
            </a:r>
            <a:endParaRPr lang="en-US"/>
          </a:p>
          <a:p>
            <a:endParaRPr lang="en-US" sz="2000">
              <a:latin typeface="Comic Sans MS" panose="030F0702030302020204" pitchFamily="66" charset="0"/>
            </a:endParaRPr>
          </a:p>
        </p:txBody>
      </p:sp>
    </p:spTree>
    <p:extLst>
      <p:ext uri="{BB962C8B-B14F-4D97-AF65-F5344CB8AC3E}">
        <p14:creationId xmlns:p14="http://schemas.microsoft.com/office/powerpoint/2010/main" val="1562736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79B3E8C-00D4-715F-3F90-2420E2CE6601}"/>
              </a:ext>
            </a:extLst>
          </p:cNvPr>
          <p:cNvSpPr txBox="1"/>
          <p:nvPr/>
        </p:nvSpPr>
        <p:spPr>
          <a:xfrm>
            <a:off x="670560" y="436881"/>
            <a:ext cx="10617200" cy="5324535"/>
          </a:xfrm>
          <a:prstGeom prst="rect">
            <a:avLst/>
          </a:prstGeom>
          <a:noFill/>
        </p:spPr>
        <p:txBody>
          <a:bodyPr wrap="square">
            <a:spAutoFit/>
          </a:bodyPr>
          <a:lstStyle/>
          <a:p>
            <a:r>
              <a:rPr lang="en-US" sz="2000" b="1">
                <a:latin typeface="Comic Sans MS" panose="030F0702030302020204" pitchFamily="66" charset="0"/>
              </a:rPr>
              <a:t>MGSE1.OA.4 </a:t>
            </a:r>
            <a:r>
              <a:rPr lang="en-US" sz="2000">
                <a:latin typeface="Comic Sans MS" panose="030F0702030302020204" pitchFamily="66" charset="0"/>
              </a:rPr>
              <a:t>Understand subtraction as an unknown-addend problem. For example, subtract 10 – 8 by finding the number that makes 10 when added to 8</a:t>
            </a:r>
          </a:p>
          <a:p>
            <a:endParaRPr lang="en-US" sz="2000">
              <a:latin typeface="Comic Sans MS" panose="030F0702030302020204" pitchFamily="66" charset="0"/>
            </a:endParaRPr>
          </a:p>
          <a:p>
            <a:r>
              <a:rPr lang="en-US" sz="2000" b="1">
                <a:latin typeface="Comic Sans MS" panose="030F0702030302020204" pitchFamily="66" charset="0"/>
              </a:rPr>
              <a:t>MGSE1.OA.5 </a:t>
            </a:r>
            <a:r>
              <a:rPr lang="en-US" sz="2000">
                <a:latin typeface="Comic Sans MS" panose="030F0702030302020204" pitchFamily="66" charset="0"/>
              </a:rPr>
              <a:t>Relate counting to addition and subtraction (e.g., by counting on 2 to add 2). MGSE1.OA.6 Add and subtract within 20. a. Use strategies such as counting on; making ten (e.g., 8 + 6 = 8 + 2 + 4 = 10 + 4 = 14); decomposing a number leading to a ten (e.g., 13 – 4 = 13 – 3 – 1 = 10 – 1 = 9); using the relationship between addition and subtraction (e.g., knowing that 8 + 4 = 12, one knows 12 – 8 = 4); and creating equivalent but easier or known sums (e.g., adding 6 + 7 by creating the known equivalent 6 + 6 + 1 = 12 + 1 = 13). b. Fluently add and subtract within 10. </a:t>
            </a:r>
          </a:p>
          <a:p>
            <a:endParaRPr lang="en-US" sz="2000">
              <a:latin typeface="Comic Sans MS" panose="030F0702030302020204" pitchFamily="66" charset="0"/>
            </a:endParaRPr>
          </a:p>
          <a:p>
            <a:r>
              <a:rPr lang="en-US" sz="2000" b="1">
                <a:latin typeface="Comic Sans MS" panose="030F0702030302020204" pitchFamily="66" charset="0"/>
              </a:rPr>
              <a:t>MGSE1.OA.6 </a:t>
            </a:r>
            <a:r>
              <a:rPr lang="en-US" sz="2000">
                <a:latin typeface="Comic Sans MS" panose="030F0702030302020204" pitchFamily="66" charset="0"/>
              </a:rPr>
              <a:t>Add and subtract within 20. a. Use strategies such as counting on; making ten (e.g., 8 + 6 = 8 + 2 + 4 = 10 + 4 = 14); decomposing a number leading to a ten (e.g., 13 – 4 = 13 – 3 – 1 = 10 – 1 = 9); using the relationship between addition and subtraction (e.g., knowing that 8 + 4 = 12, one knows 12 – 8 = 4); and creating equivalent but easier or known sums (e.g., adding 6 + 7 by creating the known equivalent 6 + 6 + 1 = 12 + 1 = 13). b. Fluently add and subtract within 10. </a:t>
            </a:r>
          </a:p>
        </p:txBody>
      </p:sp>
    </p:spTree>
    <p:extLst>
      <p:ext uri="{BB962C8B-B14F-4D97-AF65-F5344CB8AC3E}">
        <p14:creationId xmlns:p14="http://schemas.microsoft.com/office/powerpoint/2010/main" val="1146317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86A7EB-52AD-4C61-57E9-5E9BEB2D3303}"/>
              </a:ext>
            </a:extLst>
          </p:cNvPr>
          <p:cNvSpPr txBox="1"/>
          <p:nvPr/>
        </p:nvSpPr>
        <p:spPr>
          <a:xfrm>
            <a:off x="934720" y="690880"/>
            <a:ext cx="9032240" cy="4832092"/>
          </a:xfrm>
          <a:prstGeom prst="rect">
            <a:avLst/>
          </a:prstGeom>
          <a:noFill/>
        </p:spPr>
        <p:txBody>
          <a:bodyPr wrap="square">
            <a:spAutoFit/>
          </a:bodyPr>
          <a:lstStyle/>
          <a:p>
            <a:r>
              <a:rPr lang="en-US" sz="2800" b="1"/>
              <a:t>MGSE1.OA.7 </a:t>
            </a:r>
            <a:r>
              <a:rPr lang="en-US" sz="2800"/>
              <a:t>Understand the meaning of the equal sign, and determine if equations involving addition and subtraction are true or false. For example, which of the following equations are true and which are false? 6 = 6, 7 = 8 – 1, 5 + 2 = 2 + 5, 4 + 1 = 5 + 2. </a:t>
            </a:r>
          </a:p>
          <a:p>
            <a:endParaRPr lang="en-US" sz="2800" b="1"/>
          </a:p>
          <a:p>
            <a:r>
              <a:rPr lang="en-US" sz="2800" b="1"/>
              <a:t>MGSE1.OA.8 </a:t>
            </a:r>
            <a:r>
              <a:rPr lang="en-US" sz="2800"/>
              <a:t>Determine the unknown whole number in an addition or subtraction equation relating to three whole numbers. For example, determine the unknown number that makes the equation true in each of the equations 8 + ? = 11, 5 = □ – 3, 6 + 6 = ∆. </a:t>
            </a:r>
          </a:p>
        </p:txBody>
      </p:sp>
    </p:spTree>
    <p:extLst>
      <p:ext uri="{BB962C8B-B14F-4D97-AF65-F5344CB8AC3E}">
        <p14:creationId xmlns:p14="http://schemas.microsoft.com/office/powerpoint/2010/main" val="9126546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8B03A95-54BD-99D7-21F4-9114AFF64034}"/>
              </a:ext>
            </a:extLst>
          </p:cNvPr>
          <p:cNvSpPr txBox="1"/>
          <p:nvPr/>
        </p:nvSpPr>
        <p:spPr>
          <a:xfrm>
            <a:off x="3423920" y="6225454"/>
            <a:ext cx="6797040" cy="369332"/>
          </a:xfrm>
          <a:prstGeom prst="rect">
            <a:avLst/>
          </a:prstGeom>
          <a:noFill/>
        </p:spPr>
        <p:txBody>
          <a:bodyPr wrap="square">
            <a:spAutoFit/>
          </a:bodyPr>
          <a:lstStyle/>
          <a:p>
            <a:r>
              <a:rPr lang="en-US">
                <a:hlinkClick r:id="rId2"/>
              </a:rPr>
              <a:t>Strategies for Addition and Subtraction.pptx</a:t>
            </a:r>
            <a:endParaRPr lang="en-US"/>
          </a:p>
        </p:txBody>
      </p:sp>
      <p:pic>
        <p:nvPicPr>
          <p:cNvPr id="8" name="Picture 7">
            <a:extLst>
              <a:ext uri="{FF2B5EF4-FFF2-40B4-BE49-F238E27FC236}">
                <a16:creationId xmlns:a16="http://schemas.microsoft.com/office/drawing/2014/main" id="{10A7967A-DE6B-5DE1-B3D0-ACC2EAD1A353}"/>
              </a:ext>
            </a:extLst>
          </p:cNvPr>
          <p:cNvPicPr>
            <a:picLocks noChangeAspect="1"/>
          </p:cNvPicPr>
          <p:nvPr/>
        </p:nvPicPr>
        <p:blipFill>
          <a:blip r:embed="rId3"/>
          <a:stretch>
            <a:fillRect/>
          </a:stretch>
        </p:blipFill>
        <p:spPr>
          <a:xfrm>
            <a:off x="2524770" y="349992"/>
            <a:ext cx="7219906" cy="5235287"/>
          </a:xfrm>
          <a:prstGeom prst="rect">
            <a:avLst/>
          </a:prstGeom>
        </p:spPr>
      </p:pic>
      <p:pic>
        <p:nvPicPr>
          <p:cNvPr id="9" name="Picture 2" descr="See the source image">
            <a:extLst>
              <a:ext uri="{FF2B5EF4-FFF2-40B4-BE49-F238E27FC236}">
                <a16:creationId xmlns:a16="http://schemas.microsoft.com/office/drawing/2014/main" id="{8877EAC4-7CAD-7595-7D99-A28929137F8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2505" y="3258073"/>
            <a:ext cx="3294616" cy="1853222"/>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7C3AC71A-02F6-E75C-1F5C-D0440FEDD177}"/>
              </a:ext>
            </a:extLst>
          </p:cNvPr>
          <p:cNvSpPr/>
          <p:nvPr/>
        </p:nvSpPr>
        <p:spPr>
          <a:xfrm>
            <a:off x="4128284" y="1186779"/>
            <a:ext cx="4012878" cy="1938992"/>
          </a:xfrm>
          <a:prstGeom prst="rect">
            <a:avLst/>
          </a:prstGeom>
          <a:noFill/>
        </p:spPr>
        <p:txBody>
          <a:bodyPr wrap="square" lIns="91440" tIns="45720" rIns="91440" bIns="45720">
            <a:spAutoFit/>
          </a:bodyPr>
          <a:lstStyle/>
          <a:p>
            <a:pPr algn="ctr"/>
            <a:r>
              <a:rPr lang="en-US" sz="60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Strategies</a:t>
            </a:r>
          </a:p>
          <a:p>
            <a:pPr algn="ctr"/>
            <a:r>
              <a:rPr lang="en-US" sz="60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for</a:t>
            </a:r>
            <a:endParaRPr lang="en-US" sz="60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Tree>
    <p:extLst>
      <p:ext uri="{BB962C8B-B14F-4D97-AF65-F5344CB8AC3E}">
        <p14:creationId xmlns:p14="http://schemas.microsoft.com/office/powerpoint/2010/main" val="3191207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73FE0-E6FB-1436-9DB8-A22D05EF3866}"/>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15539D9F-07CD-B0BB-CB1A-F34BB1B993B3}"/>
              </a:ext>
            </a:extLst>
          </p:cNvPr>
          <p:cNvSpPr/>
          <p:nvPr/>
        </p:nvSpPr>
        <p:spPr>
          <a:xfrm>
            <a:off x="3910570" y="424779"/>
            <a:ext cx="4012878" cy="1938992"/>
          </a:xfrm>
          <a:prstGeom prst="rect">
            <a:avLst/>
          </a:prstGeom>
          <a:noFill/>
        </p:spPr>
        <p:txBody>
          <a:bodyPr wrap="square" lIns="91440" tIns="45720" rIns="91440" bIns="45720">
            <a:spAutoFit/>
          </a:bodyPr>
          <a:lstStyle/>
          <a:p>
            <a:pPr algn="ctr"/>
            <a:r>
              <a:rPr lang="en-US" sz="60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Kahoot Activity </a:t>
            </a:r>
            <a:endParaRPr lang="en-US" sz="60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pic>
        <p:nvPicPr>
          <p:cNvPr id="3" name="Picture 2">
            <a:extLst>
              <a:ext uri="{FF2B5EF4-FFF2-40B4-BE49-F238E27FC236}">
                <a16:creationId xmlns:a16="http://schemas.microsoft.com/office/drawing/2014/main" id="{D47F3DD9-CD48-37DA-60C9-E6AE8314E86F}"/>
              </a:ext>
            </a:extLst>
          </p:cNvPr>
          <p:cNvPicPr>
            <a:picLocks noChangeAspect="1"/>
          </p:cNvPicPr>
          <p:nvPr/>
        </p:nvPicPr>
        <p:blipFill>
          <a:blip r:embed="rId2"/>
          <a:stretch>
            <a:fillRect/>
          </a:stretch>
        </p:blipFill>
        <p:spPr>
          <a:xfrm>
            <a:off x="7923448" y="2669974"/>
            <a:ext cx="3375923" cy="2892625"/>
          </a:xfrm>
          <a:prstGeom prst="rect">
            <a:avLst/>
          </a:prstGeom>
        </p:spPr>
      </p:pic>
      <p:pic>
        <p:nvPicPr>
          <p:cNvPr id="6" name="Picture 5">
            <a:extLst>
              <a:ext uri="{FF2B5EF4-FFF2-40B4-BE49-F238E27FC236}">
                <a16:creationId xmlns:a16="http://schemas.microsoft.com/office/drawing/2014/main" id="{22D69FE4-24BB-EFE9-89A2-FE18C5F019EB}"/>
              </a:ext>
            </a:extLst>
          </p:cNvPr>
          <p:cNvPicPr>
            <a:picLocks noChangeAspect="1"/>
          </p:cNvPicPr>
          <p:nvPr/>
        </p:nvPicPr>
        <p:blipFill>
          <a:blip r:embed="rId3"/>
          <a:stretch>
            <a:fillRect/>
          </a:stretch>
        </p:blipFill>
        <p:spPr>
          <a:xfrm>
            <a:off x="1915886" y="2798414"/>
            <a:ext cx="5573485" cy="1261172"/>
          </a:xfrm>
          <a:prstGeom prst="rect">
            <a:avLst/>
          </a:prstGeom>
        </p:spPr>
      </p:pic>
      <p:pic>
        <p:nvPicPr>
          <p:cNvPr id="1026" name="Picture 2" descr="What is Kahoot! and How Does it Work ...">
            <a:extLst>
              <a:ext uri="{FF2B5EF4-FFF2-40B4-BE49-F238E27FC236}">
                <a16:creationId xmlns:a16="http://schemas.microsoft.com/office/drawing/2014/main" id="{7C5C59C2-E640-81FC-8EE9-7126E92F77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0393" y="302499"/>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9612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4" descr="39,197 Thank You Illustrations &amp; Clip Art - iStock">
            <a:extLst>
              <a:ext uri="{FF2B5EF4-FFF2-40B4-BE49-F238E27FC236}">
                <a16:creationId xmlns:a16="http://schemas.microsoft.com/office/drawing/2014/main" id="{42D49639-DBD8-0B8A-26EF-779584423E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1349" y="361950"/>
            <a:ext cx="5829300" cy="17526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ee the source image">
            <a:extLst>
              <a:ext uri="{FF2B5EF4-FFF2-40B4-BE49-F238E27FC236}">
                <a16:creationId xmlns:a16="http://schemas.microsoft.com/office/drawing/2014/main" id="{CB8AF159-384C-750E-4D2E-4C9DA24A3B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0293" y="2226106"/>
            <a:ext cx="2751411" cy="2228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475748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22</Slides>
  <Notes>0</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Nancy Reilly</dc:creator>
  <cp:revision>4</cp:revision>
  <dcterms:created xsi:type="dcterms:W3CDTF">2022-11-09T21:02:13Z</dcterms:created>
  <dcterms:modified xsi:type="dcterms:W3CDTF">2025-10-28T16:16:40Z</dcterms:modified>
</cp:coreProperties>
</file>