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91" r:id="rId4"/>
  </p:sldMasterIdLst>
  <p:sldIdLst>
    <p:sldId id="256" r:id="rId5"/>
    <p:sldId id="298" r:id="rId6"/>
    <p:sldId id="300" r:id="rId7"/>
    <p:sldId id="299" r:id="rId8"/>
    <p:sldId id="295" r:id="rId9"/>
    <p:sldId id="296" r:id="rId10"/>
    <p:sldId id="265" r:id="rId11"/>
    <p:sldId id="293" r:id="rId12"/>
    <p:sldId id="286" r:id="rId13"/>
    <p:sldId id="304" r:id="rId14"/>
    <p:sldId id="305" r:id="rId15"/>
    <p:sldId id="306" r:id="rId16"/>
    <p:sldId id="284" r:id="rId17"/>
    <p:sldId id="291" r:id="rId18"/>
    <p:sldId id="301" r:id="rId19"/>
    <p:sldId id="302" r:id="rId20"/>
    <p:sldId id="279" r:id="rId21"/>
    <p:sldId id="280" r:id="rId22"/>
    <p:sldId id="292" r:id="rId23"/>
    <p:sldId id="294" r:id="rId24"/>
    <p:sldId id="303" r:id="rId25"/>
    <p:sldId id="283" r:id="rId26"/>
    <p:sldId id="276" r:id="rId27"/>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A34828E7-73FE-4E26-A05B-B350953392D0}">
          <p14:sldIdLst>
            <p14:sldId id="256"/>
            <p14:sldId id="298"/>
            <p14:sldId id="300"/>
            <p14:sldId id="299"/>
            <p14:sldId id="295"/>
            <p14:sldId id="296"/>
            <p14:sldId id="265"/>
            <p14:sldId id="293"/>
            <p14:sldId id="286"/>
            <p14:sldId id="304"/>
            <p14:sldId id="305"/>
            <p14:sldId id="306"/>
            <p14:sldId id="284"/>
            <p14:sldId id="291"/>
            <p14:sldId id="301"/>
            <p14:sldId id="302"/>
            <p14:sldId id="279"/>
            <p14:sldId id="280"/>
            <p14:sldId id="292"/>
            <p14:sldId id="294"/>
            <p14:sldId id="303"/>
            <p14:sldId id="283"/>
            <p14:sldId id="27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2" autoAdjust="0"/>
    <p:restoredTop sz="9466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ej Amanda" userId="24445fa2-55b5-429f-8e3c-141f7e60fc4e" providerId="ADAL" clId="{5E6F7C64-4CBD-4637-A52E-7E56231AA602}"/>
    <pc:docChg chg="undo custSel addSld modSld">
      <pc:chgData name="Madej Amanda" userId="24445fa2-55b5-429f-8e3c-141f7e60fc4e" providerId="ADAL" clId="{5E6F7C64-4CBD-4637-A52E-7E56231AA602}" dt="2021-11-09T15:47:08.160" v="926" actId="20577"/>
      <pc:docMkLst>
        <pc:docMk/>
      </pc:docMkLst>
      <pc:sldChg chg="modSp">
        <pc:chgData name="Madej Amanda" userId="24445fa2-55b5-429f-8e3c-141f7e60fc4e" providerId="ADAL" clId="{5E6F7C64-4CBD-4637-A52E-7E56231AA602}" dt="2021-11-09T15:47:08.160" v="926" actId="20577"/>
        <pc:sldMkLst>
          <pc:docMk/>
          <pc:sldMk cId="2273208630" sldId="276"/>
        </pc:sldMkLst>
        <pc:spChg chg="mod">
          <ac:chgData name="Madej Amanda" userId="24445fa2-55b5-429f-8e3c-141f7e60fc4e" providerId="ADAL" clId="{5E6F7C64-4CBD-4637-A52E-7E56231AA602}" dt="2021-11-09T15:47:08.160" v="926" actId="20577"/>
          <ac:spMkLst>
            <pc:docMk/>
            <pc:sldMk cId="2273208630" sldId="276"/>
            <ac:spMk id="2" creationId="{00000000-0000-0000-0000-000000000000}"/>
          </ac:spMkLst>
        </pc:spChg>
      </pc:sldChg>
      <pc:sldChg chg="modSp">
        <pc:chgData name="Madej Amanda" userId="24445fa2-55b5-429f-8e3c-141f7e60fc4e" providerId="ADAL" clId="{5E6F7C64-4CBD-4637-A52E-7E56231AA602}" dt="2021-11-09T14:58:16.481" v="35" actId="313"/>
        <pc:sldMkLst>
          <pc:docMk/>
          <pc:sldMk cId="4006362679" sldId="284"/>
        </pc:sldMkLst>
        <pc:spChg chg="mod">
          <ac:chgData name="Madej Amanda" userId="24445fa2-55b5-429f-8e3c-141f7e60fc4e" providerId="ADAL" clId="{5E6F7C64-4CBD-4637-A52E-7E56231AA602}" dt="2021-11-09T14:58:16.481" v="35" actId="313"/>
          <ac:spMkLst>
            <pc:docMk/>
            <pc:sldMk cId="4006362679" sldId="284"/>
            <ac:spMk id="3" creationId="{00000000-0000-0000-0000-000000000000}"/>
          </ac:spMkLst>
        </pc:spChg>
      </pc:sldChg>
      <pc:sldChg chg="modSp">
        <pc:chgData name="Madej Amanda" userId="24445fa2-55b5-429f-8e3c-141f7e60fc4e" providerId="ADAL" clId="{5E6F7C64-4CBD-4637-A52E-7E56231AA602}" dt="2021-11-09T15:08:54.210" v="112" actId="20577"/>
        <pc:sldMkLst>
          <pc:docMk/>
          <pc:sldMk cId="862995463" sldId="294"/>
        </pc:sldMkLst>
        <pc:spChg chg="mod">
          <ac:chgData name="Madej Amanda" userId="24445fa2-55b5-429f-8e3c-141f7e60fc4e" providerId="ADAL" clId="{5E6F7C64-4CBD-4637-A52E-7E56231AA602}" dt="2021-11-09T15:08:54.210" v="112" actId="20577"/>
          <ac:spMkLst>
            <pc:docMk/>
            <pc:sldMk cId="862995463" sldId="294"/>
            <ac:spMk id="3" creationId="{F7A6AE26-AB66-4E0C-80C6-CC8303B97712}"/>
          </ac:spMkLst>
        </pc:spChg>
      </pc:sldChg>
      <pc:sldChg chg="modSp">
        <pc:chgData name="Madej Amanda" userId="24445fa2-55b5-429f-8e3c-141f7e60fc4e" providerId="ADAL" clId="{5E6F7C64-4CBD-4637-A52E-7E56231AA602}" dt="2021-11-01T13:59:22.281" v="34" actId="20577"/>
        <pc:sldMkLst>
          <pc:docMk/>
          <pc:sldMk cId="3198443794" sldId="298"/>
        </pc:sldMkLst>
        <pc:spChg chg="mod">
          <ac:chgData name="Madej Amanda" userId="24445fa2-55b5-429f-8e3c-141f7e60fc4e" providerId="ADAL" clId="{5E6F7C64-4CBD-4637-A52E-7E56231AA602}" dt="2021-11-01T13:59:22.281" v="34" actId="20577"/>
          <ac:spMkLst>
            <pc:docMk/>
            <pc:sldMk cId="3198443794" sldId="298"/>
            <ac:spMk id="3" creationId="{6A5C78AB-39BE-40A1-8FEB-24987D196009}"/>
          </ac:spMkLst>
        </pc:spChg>
      </pc:sldChg>
      <pc:sldChg chg="modSp add">
        <pc:chgData name="Madej Amanda" userId="24445fa2-55b5-429f-8e3c-141f7e60fc4e" providerId="ADAL" clId="{5E6F7C64-4CBD-4637-A52E-7E56231AA602}" dt="2021-11-09T15:14:55.051" v="351" actId="20577"/>
        <pc:sldMkLst>
          <pc:docMk/>
          <pc:sldMk cId="1078504374" sldId="303"/>
        </pc:sldMkLst>
        <pc:spChg chg="mod">
          <ac:chgData name="Madej Amanda" userId="24445fa2-55b5-429f-8e3c-141f7e60fc4e" providerId="ADAL" clId="{5E6F7C64-4CBD-4637-A52E-7E56231AA602}" dt="2021-11-09T15:02:12.550" v="108" actId="20577"/>
          <ac:spMkLst>
            <pc:docMk/>
            <pc:sldMk cId="1078504374" sldId="303"/>
            <ac:spMk id="2" creationId="{417CF7C1-69D6-4022-BDC1-05F04553DAD5}"/>
          </ac:spMkLst>
        </pc:spChg>
        <pc:spChg chg="mod">
          <ac:chgData name="Madej Amanda" userId="24445fa2-55b5-429f-8e3c-141f7e60fc4e" providerId="ADAL" clId="{5E6F7C64-4CBD-4637-A52E-7E56231AA602}" dt="2021-11-09T15:14:55.051" v="351" actId="20577"/>
          <ac:spMkLst>
            <pc:docMk/>
            <pc:sldMk cId="1078504374" sldId="303"/>
            <ac:spMk id="3" creationId="{32252D48-F86B-4AD4-B874-20B5036503E4}"/>
          </ac:spMkLst>
        </pc:spChg>
      </pc:sldChg>
      <pc:sldChg chg="addSp modSp add">
        <pc:chgData name="Madej Amanda" userId="24445fa2-55b5-429f-8e3c-141f7e60fc4e" providerId="ADAL" clId="{5E6F7C64-4CBD-4637-A52E-7E56231AA602}" dt="2021-11-09T15:41:31.688" v="586" actId="20577"/>
        <pc:sldMkLst>
          <pc:docMk/>
          <pc:sldMk cId="3079541316" sldId="304"/>
        </pc:sldMkLst>
        <pc:spChg chg="mod">
          <ac:chgData name="Madej Amanda" userId="24445fa2-55b5-429f-8e3c-141f7e60fc4e" providerId="ADAL" clId="{5E6F7C64-4CBD-4637-A52E-7E56231AA602}" dt="2021-11-09T15:37:19.386" v="371" actId="20577"/>
          <ac:spMkLst>
            <pc:docMk/>
            <pc:sldMk cId="3079541316" sldId="304"/>
            <ac:spMk id="2" creationId="{9CA4338B-045B-4232-A905-2B1035C6072A}"/>
          </ac:spMkLst>
        </pc:spChg>
        <pc:spChg chg="mod">
          <ac:chgData name="Madej Amanda" userId="24445fa2-55b5-429f-8e3c-141f7e60fc4e" providerId="ADAL" clId="{5E6F7C64-4CBD-4637-A52E-7E56231AA602}" dt="2021-11-09T15:41:31.688" v="586" actId="20577"/>
          <ac:spMkLst>
            <pc:docMk/>
            <pc:sldMk cId="3079541316" sldId="304"/>
            <ac:spMk id="3" creationId="{53AB7948-B3B6-4B4D-BD68-772811E91ADA}"/>
          </ac:spMkLst>
        </pc:spChg>
        <pc:picChg chg="add mod ord">
          <ac:chgData name="Madej Amanda" userId="24445fa2-55b5-429f-8e3c-141f7e60fc4e" providerId="ADAL" clId="{5E6F7C64-4CBD-4637-A52E-7E56231AA602}" dt="2021-11-09T15:39:13.353" v="539" actId="167"/>
          <ac:picMkLst>
            <pc:docMk/>
            <pc:sldMk cId="3079541316" sldId="304"/>
            <ac:picMk id="4" creationId="{4A2881A1-03DF-4B43-AFEE-52132704D2F2}"/>
          </ac:picMkLst>
        </pc:picChg>
      </pc:sldChg>
      <pc:sldChg chg="addSp modSp add">
        <pc:chgData name="Madej Amanda" userId="24445fa2-55b5-429f-8e3c-141f7e60fc4e" providerId="ADAL" clId="{5E6F7C64-4CBD-4637-A52E-7E56231AA602}" dt="2021-11-09T15:45:22.790" v="860" actId="167"/>
        <pc:sldMkLst>
          <pc:docMk/>
          <pc:sldMk cId="2467282242" sldId="305"/>
        </pc:sldMkLst>
        <pc:spChg chg="mod">
          <ac:chgData name="Madej Amanda" userId="24445fa2-55b5-429f-8e3c-141f7e60fc4e" providerId="ADAL" clId="{5E6F7C64-4CBD-4637-A52E-7E56231AA602}" dt="2021-11-09T15:43:11.805" v="609" actId="20577"/>
          <ac:spMkLst>
            <pc:docMk/>
            <pc:sldMk cId="2467282242" sldId="305"/>
            <ac:spMk id="2" creationId="{D7EADDF7-EEE4-45F0-92CA-83FD13BA170F}"/>
          </ac:spMkLst>
        </pc:spChg>
        <pc:spChg chg="mod">
          <ac:chgData name="Madej Amanda" userId="24445fa2-55b5-429f-8e3c-141f7e60fc4e" providerId="ADAL" clId="{5E6F7C64-4CBD-4637-A52E-7E56231AA602}" dt="2021-11-09T15:45:15.622" v="858" actId="27636"/>
          <ac:spMkLst>
            <pc:docMk/>
            <pc:sldMk cId="2467282242" sldId="305"/>
            <ac:spMk id="3" creationId="{EF487A3F-E62C-45C9-A40D-AB7F192C9720}"/>
          </ac:spMkLst>
        </pc:spChg>
        <pc:picChg chg="add ord">
          <ac:chgData name="Madej Amanda" userId="24445fa2-55b5-429f-8e3c-141f7e60fc4e" providerId="ADAL" clId="{5E6F7C64-4CBD-4637-A52E-7E56231AA602}" dt="2021-11-09T15:45:22.790" v="860" actId="167"/>
          <ac:picMkLst>
            <pc:docMk/>
            <pc:sldMk cId="2467282242" sldId="305"/>
            <ac:picMk id="4" creationId="{B1339C9E-D036-4532-9F7C-B3F36CF7395F}"/>
          </ac:picMkLst>
        </pc:picChg>
      </pc:sldChg>
      <pc:sldChg chg="addSp modSp add">
        <pc:chgData name="Madej Amanda" userId="24445fa2-55b5-429f-8e3c-141f7e60fc4e" providerId="ADAL" clId="{5E6F7C64-4CBD-4637-A52E-7E56231AA602}" dt="2021-11-09T15:46:33.674" v="908" actId="20577"/>
        <pc:sldMkLst>
          <pc:docMk/>
          <pc:sldMk cId="717636932" sldId="306"/>
        </pc:sldMkLst>
        <pc:spChg chg="mod">
          <ac:chgData name="Madej Amanda" userId="24445fa2-55b5-429f-8e3c-141f7e60fc4e" providerId="ADAL" clId="{5E6F7C64-4CBD-4637-A52E-7E56231AA602}" dt="2021-11-09T15:46:22.881" v="895" actId="1076"/>
          <ac:spMkLst>
            <pc:docMk/>
            <pc:sldMk cId="717636932" sldId="306"/>
            <ac:spMk id="2" creationId="{773B8CDB-127D-4D69-9491-A889D6CBFBB6}"/>
          </ac:spMkLst>
        </pc:spChg>
        <pc:spChg chg="mod">
          <ac:chgData name="Madej Amanda" userId="24445fa2-55b5-429f-8e3c-141f7e60fc4e" providerId="ADAL" clId="{5E6F7C64-4CBD-4637-A52E-7E56231AA602}" dt="2021-11-09T15:46:33.674" v="908" actId="20577"/>
          <ac:spMkLst>
            <pc:docMk/>
            <pc:sldMk cId="717636932" sldId="306"/>
            <ac:spMk id="3" creationId="{E7AC4F09-2AD4-4DF6-B36A-E2B7219222A1}"/>
          </ac:spMkLst>
        </pc:spChg>
        <pc:picChg chg="add mod">
          <ac:chgData name="Madej Amanda" userId="24445fa2-55b5-429f-8e3c-141f7e60fc4e" providerId="ADAL" clId="{5E6F7C64-4CBD-4637-A52E-7E56231AA602}" dt="2021-11-09T15:46:25.687" v="896" actId="1076"/>
          <ac:picMkLst>
            <pc:docMk/>
            <pc:sldMk cId="717636932" sldId="306"/>
            <ac:picMk id="4" creationId="{B396A701-797C-4C1B-9B9A-8A4F72393715}"/>
          </ac:picMkLst>
        </pc:picChg>
      </pc:sldChg>
    </pc:docChg>
  </pc:docChgLst>
  <pc:docChgLst>
    <pc:chgData name="Madej Amanda" userId="24445fa2-55b5-429f-8e3c-141f7e60fc4e" providerId="ADAL" clId="{5B54D66C-FF96-436A-ABCA-AE080608D79C}"/>
    <pc:docChg chg="custSel addSld delSld modSld modSection">
      <pc:chgData name="Madej Amanda" userId="24445fa2-55b5-429f-8e3c-141f7e60fc4e" providerId="ADAL" clId="{5B54D66C-FF96-436A-ABCA-AE080608D79C}" dt="2021-10-05T15:47:54.793" v="812" actId="14100"/>
      <pc:docMkLst>
        <pc:docMk/>
      </pc:docMkLst>
      <pc:sldChg chg="modSp">
        <pc:chgData name="Madej Amanda" userId="24445fa2-55b5-429f-8e3c-141f7e60fc4e" providerId="ADAL" clId="{5B54D66C-FF96-436A-ABCA-AE080608D79C}" dt="2021-10-05T14:08:20.496" v="242" actId="20577"/>
        <pc:sldMkLst>
          <pc:docMk/>
          <pc:sldMk cId="2273208630" sldId="276"/>
        </pc:sldMkLst>
        <pc:spChg chg="mod">
          <ac:chgData name="Madej Amanda" userId="24445fa2-55b5-429f-8e3c-141f7e60fc4e" providerId="ADAL" clId="{5B54D66C-FF96-436A-ABCA-AE080608D79C}" dt="2021-10-05T14:08:20.496" v="242" actId="20577"/>
          <ac:spMkLst>
            <pc:docMk/>
            <pc:sldMk cId="2273208630" sldId="276"/>
            <ac:spMk id="2" creationId="{00000000-0000-0000-0000-000000000000}"/>
          </ac:spMkLst>
        </pc:spChg>
      </pc:sldChg>
      <pc:sldChg chg="addSp modSp">
        <pc:chgData name="Madej Amanda" userId="24445fa2-55b5-429f-8e3c-141f7e60fc4e" providerId="ADAL" clId="{5B54D66C-FF96-436A-ABCA-AE080608D79C}" dt="2021-10-05T15:47:54.793" v="812" actId="14100"/>
        <pc:sldMkLst>
          <pc:docMk/>
          <pc:sldMk cId="4086650854" sldId="279"/>
        </pc:sldMkLst>
        <pc:picChg chg="add mod">
          <ac:chgData name="Madej Amanda" userId="24445fa2-55b5-429f-8e3c-141f7e60fc4e" providerId="ADAL" clId="{5B54D66C-FF96-436A-ABCA-AE080608D79C}" dt="2021-10-05T15:47:54.793" v="812" actId="14100"/>
          <ac:picMkLst>
            <pc:docMk/>
            <pc:sldMk cId="4086650854" sldId="279"/>
            <ac:picMk id="3" creationId="{561FE6C2-1873-43CD-9C5E-9DD909C3C2D9}"/>
          </ac:picMkLst>
        </pc:picChg>
      </pc:sldChg>
      <pc:sldChg chg="addSp modSp">
        <pc:chgData name="Madej Amanda" userId="24445fa2-55b5-429f-8e3c-141f7e60fc4e" providerId="ADAL" clId="{5B54D66C-FF96-436A-ABCA-AE080608D79C}" dt="2021-10-05T15:47:45.019" v="810" actId="1076"/>
        <pc:sldMkLst>
          <pc:docMk/>
          <pc:sldMk cId="3488546917" sldId="280"/>
        </pc:sldMkLst>
        <pc:picChg chg="add mod">
          <ac:chgData name="Madej Amanda" userId="24445fa2-55b5-429f-8e3c-141f7e60fc4e" providerId="ADAL" clId="{5B54D66C-FF96-436A-ABCA-AE080608D79C}" dt="2021-10-05T15:47:45.019" v="810" actId="1076"/>
          <ac:picMkLst>
            <pc:docMk/>
            <pc:sldMk cId="3488546917" sldId="280"/>
            <ac:picMk id="5" creationId="{E5B06273-8718-49C6-A64C-318157318890}"/>
          </ac:picMkLst>
        </pc:picChg>
      </pc:sldChg>
      <pc:sldChg chg="modSp">
        <pc:chgData name="Madej Amanda" userId="24445fa2-55b5-429f-8e3c-141f7e60fc4e" providerId="ADAL" clId="{5B54D66C-FF96-436A-ABCA-AE080608D79C}" dt="2021-10-05T14:06:51.176" v="124" actId="404"/>
        <pc:sldMkLst>
          <pc:docMk/>
          <pc:sldMk cId="1099624505" sldId="283"/>
        </pc:sldMkLst>
        <pc:spChg chg="mod">
          <ac:chgData name="Madej Amanda" userId="24445fa2-55b5-429f-8e3c-141f7e60fc4e" providerId="ADAL" clId="{5B54D66C-FF96-436A-ABCA-AE080608D79C}" dt="2021-10-05T14:06:51.176" v="124" actId="404"/>
          <ac:spMkLst>
            <pc:docMk/>
            <pc:sldMk cId="1099624505" sldId="283"/>
            <ac:spMk id="3" creationId="{00000000-0000-0000-0000-000000000000}"/>
          </ac:spMkLst>
        </pc:spChg>
      </pc:sldChg>
      <pc:sldChg chg="modSp">
        <pc:chgData name="Madej Amanda" userId="24445fa2-55b5-429f-8e3c-141f7e60fc4e" providerId="ADAL" clId="{5B54D66C-FF96-436A-ABCA-AE080608D79C}" dt="2021-10-05T13:45:05.687" v="64" actId="20577"/>
        <pc:sldMkLst>
          <pc:docMk/>
          <pc:sldMk cId="4006362679" sldId="284"/>
        </pc:sldMkLst>
        <pc:spChg chg="mod">
          <ac:chgData name="Madej Amanda" userId="24445fa2-55b5-429f-8e3c-141f7e60fc4e" providerId="ADAL" clId="{5B54D66C-FF96-436A-ABCA-AE080608D79C}" dt="2021-10-05T13:45:05.687" v="64" actId="20577"/>
          <ac:spMkLst>
            <pc:docMk/>
            <pc:sldMk cId="4006362679" sldId="284"/>
            <ac:spMk id="3" creationId="{00000000-0000-0000-0000-000000000000}"/>
          </ac:spMkLst>
        </pc:spChg>
      </pc:sldChg>
      <pc:sldChg chg="del">
        <pc:chgData name="Madej Amanda" userId="24445fa2-55b5-429f-8e3c-141f7e60fc4e" providerId="ADAL" clId="{5B54D66C-FF96-436A-ABCA-AE080608D79C}" dt="2021-10-05T13:44:05.327" v="1" actId="2696"/>
        <pc:sldMkLst>
          <pc:docMk/>
          <pc:sldMk cId="2462880522" sldId="287"/>
        </pc:sldMkLst>
      </pc:sldChg>
      <pc:sldChg chg="del">
        <pc:chgData name="Madej Amanda" userId="24445fa2-55b5-429f-8e3c-141f7e60fc4e" providerId="ADAL" clId="{5B54D66C-FF96-436A-ABCA-AE080608D79C}" dt="2021-10-05T13:44:08.845" v="2" actId="2696"/>
        <pc:sldMkLst>
          <pc:docMk/>
          <pc:sldMk cId="2065991691" sldId="288"/>
        </pc:sldMkLst>
      </pc:sldChg>
      <pc:sldChg chg="del">
        <pc:chgData name="Madej Amanda" userId="24445fa2-55b5-429f-8e3c-141f7e60fc4e" providerId="ADAL" clId="{5B54D66C-FF96-436A-ABCA-AE080608D79C}" dt="2021-10-05T13:45:18.728" v="65" actId="2696"/>
        <pc:sldMkLst>
          <pc:docMk/>
          <pc:sldMk cId="3815149829" sldId="289"/>
        </pc:sldMkLst>
      </pc:sldChg>
      <pc:sldChg chg="del">
        <pc:chgData name="Madej Amanda" userId="24445fa2-55b5-429f-8e3c-141f7e60fc4e" providerId="ADAL" clId="{5B54D66C-FF96-436A-ABCA-AE080608D79C}" dt="2021-10-05T13:45:26.314" v="66" actId="2696"/>
        <pc:sldMkLst>
          <pc:docMk/>
          <pc:sldMk cId="2339231065" sldId="290"/>
        </pc:sldMkLst>
      </pc:sldChg>
      <pc:sldChg chg="modSp">
        <pc:chgData name="Madej Amanda" userId="24445fa2-55b5-429f-8e3c-141f7e60fc4e" providerId="ADAL" clId="{5B54D66C-FF96-436A-ABCA-AE080608D79C}" dt="2021-10-05T15:39:31.138" v="762" actId="6549"/>
        <pc:sldMkLst>
          <pc:docMk/>
          <pc:sldMk cId="2171536298" sldId="293"/>
        </pc:sldMkLst>
        <pc:graphicFrameChg chg="mod modGraphic">
          <ac:chgData name="Madej Amanda" userId="24445fa2-55b5-429f-8e3c-141f7e60fc4e" providerId="ADAL" clId="{5B54D66C-FF96-436A-ABCA-AE080608D79C}" dt="2021-10-05T15:39:31.138" v="762" actId="6549"/>
          <ac:graphicFrameMkLst>
            <pc:docMk/>
            <pc:sldMk cId="2171536298" sldId="293"/>
            <ac:graphicFrameMk id="6" creationId="{00000000-0000-0000-0000-000000000000}"/>
          </ac:graphicFrameMkLst>
        </pc:graphicFrameChg>
      </pc:sldChg>
      <pc:sldChg chg="addSp delSp modSp">
        <pc:chgData name="Madej Amanda" userId="24445fa2-55b5-429f-8e3c-141f7e60fc4e" providerId="ADAL" clId="{5B54D66C-FF96-436A-ABCA-AE080608D79C}" dt="2021-10-05T15:43:50.757" v="795" actId="1076"/>
        <pc:sldMkLst>
          <pc:docMk/>
          <pc:sldMk cId="3051686523" sldId="296"/>
        </pc:sldMkLst>
        <pc:spChg chg="mod">
          <ac:chgData name="Madej Amanda" userId="24445fa2-55b5-429f-8e3c-141f7e60fc4e" providerId="ADAL" clId="{5B54D66C-FF96-436A-ABCA-AE080608D79C}" dt="2021-10-05T15:41:58.547" v="775" actId="1076"/>
          <ac:spMkLst>
            <pc:docMk/>
            <pc:sldMk cId="3051686523" sldId="296"/>
            <ac:spMk id="2" creationId="{23160B50-C0AF-4269-8019-E0C33FFC0A6A}"/>
          </ac:spMkLst>
        </pc:spChg>
        <pc:spChg chg="mod">
          <ac:chgData name="Madej Amanda" userId="24445fa2-55b5-429f-8e3c-141f7e60fc4e" providerId="ADAL" clId="{5B54D66C-FF96-436A-ABCA-AE080608D79C}" dt="2021-10-05T15:41:52.852" v="774" actId="27636"/>
          <ac:spMkLst>
            <pc:docMk/>
            <pc:sldMk cId="3051686523" sldId="296"/>
            <ac:spMk id="3" creationId="{081E3CA3-E457-468C-B740-0CC469421D53}"/>
          </ac:spMkLst>
        </pc:spChg>
        <pc:spChg chg="add del mod">
          <ac:chgData name="Madej Amanda" userId="24445fa2-55b5-429f-8e3c-141f7e60fc4e" providerId="ADAL" clId="{5B54D66C-FF96-436A-ABCA-AE080608D79C}" dt="2021-10-05T15:42:38.904" v="779" actId="478"/>
          <ac:spMkLst>
            <pc:docMk/>
            <pc:sldMk cId="3051686523" sldId="296"/>
            <ac:spMk id="6" creationId="{2F892CB8-B9F3-42B8-9B6A-E13903677117}"/>
          </ac:spMkLst>
        </pc:spChg>
        <pc:spChg chg="add mod">
          <ac:chgData name="Madej Amanda" userId="24445fa2-55b5-429f-8e3c-141f7e60fc4e" providerId="ADAL" clId="{5B54D66C-FF96-436A-ABCA-AE080608D79C}" dt="2021-10-05T15:43:44.859" v="794" actId="14100"/>
          <ac:spMkLst>
            <pc:docMk/>
            <pc:sldMk cId="3051686523" sldId="296"/>
            <ac:spMk id="9" creationId="{92DC5B58-1A77-4DB2-B86E-ED780A1F64E1}"/>
          </ac:spMkLst>
        </pc:spChg>
        <pc:picChg chg="add del mod">
          <ac:chgData name="Madej Amanda" userId="24445fa2-55b5-429f-8e3c-141f7e60fc4e" providerId="ADAL" clId="{5B54D66C-FF96-436A-ABCA-AE080608D79C}" dt="2021-10-05T15:42:38.904" v="779" actId="478"/>
          <ac:picMkLst>
            <pc:docMk/>
            <pc:sldMk cId="3051686523" sldId="296"/>
            <ac:picMk id="5" creationId="{B64982F3-9523-4995-B747-28C2F084FD46}"/>
          </ac:picMkLst>
        </pc:picChg>
        <pc:picChg chg="add mod">
          <ac:chgData name="Madej Amanda" userId="24445fa2-55b5-429f-8e3c-141f7e60fc4e" providerId="ADAL" clId="{5B54D66C-FF96-436A-ABCA-AE080608D79C}" dt="2021-10-05T15:43:50.757" v="795" actId="1076"/>
          <ac:picMkLst>
            <pc:docMk/>
            <pc:sldMk cId="3051686523" sldId="296"/>
            <ac:picMk id="8" creationId="{E928637E-D748-4B2B-A860-2F6811B03DAE}"/>
          </ac:picMkLst>
        </pc:picChg>
      </pc:sldChg>
      <pc:sldChg chg="addSp delSp modSp add">
        <pc:chgData name="Madej Amanda" userId="24445fa2-55b5-429f-8e3c-141f7e60fc4e" providerId="ADAL" clId="{5B54D66C-FF96-436A-ABCA-AE080608D79C}" dt="2021-10-05T15:46:33.408" v="802" actId="1076"/>
        <pc:sldMkLst>
          <pc:docMk/>
          <pc:sldMk cId="3641593245" sldId="301"/>
        </pc:sldMkLst>
        <pc:spChg chg="mod">
          <ac:chgData name="Madej Amanda" userId="24445fa2-55b5-429f-8e3c-141f7e60fc4e" providerId="ADAL" clId="{5B54D66C-FF96-436A-ABCA-AE080608D79C}" dt="2021-10-05T14:09:11.129" v="259" actId="403"/>
          <ac:spMkLst>
            <pc:docMk/>
            <pc:sldMk cId="3641593245" sldId="301"/>
            <ac:spMk id="2" creationId="{2D2D2244-A730-4152-996F-E5A670807A09}"/>
          </ac:spMkLst>
        </pc:spChg>
        <pc:spChg chg="mod">
          <ac:chgData name="Madej Amanda" userId="24445fa2-55b5-429f-8e3c-141f7e60fc4e" providerId="ADAL" clId="{5B54D66C-FF96-436A-ABCA-AE080608D79C}" dt="2021-10-05T14:08:59.288" v="245" actId="27636"/>
          <ac:spMkLst>
            <pc:docMk/>
            <pc:sldMk cId="3641593245" sldId="301"/>
            <ac:spMk id="3" creationId="{FB01F8E9-903C-444D-B2C0-8452C2EBA2A1}"/>
          </ac:spMkLst>
        </pc:spChg>
        <pc:spChg chg="add del mod">
          <ac:chgData name="Madej Amanda" userId="24445fa2-55b5-429f-8e3c-141f7e60fc4e" providerId="ADAL" clId="{5B54D66C-FF96-436A-ABCA-AE080608D79C}" dt="2021-10-05T15:45:13.335" v="800" actId="478"/>
          <ac:spMkLst>
            <pc:docMk/>
            <pc:sldMk cId="3641593245" sldId="301"/>
            <ac:spMk id="6" creationId="{2D63E4AF-08CF-4E81-BFAD-F8199A2609F7}"/>
          </ac:spMkLst>
        </pc:spChg>
        <pc:picChg chg="add del mod">
          <ac:chgData name="Madej Amanda" userId="24445fa2-55b5-429f-8e3c-141f7e60fc4e" providerId="ADAL" clId="{5B54D66C-FF96-436A-ABCA-AE080608D79C}" dt="2021-10-05T15:45:13.335" v="800" actId="478"/>
          <ac:picMkLst>
            <pc:docMk/>
            <pc:sldMk cId="3641593245" sldId="301"/>
            <ac:picMk id="5" creationId="{5687DFD7-775C-414F-917F-CB02A3CEC343}"/>
          </ac:picMkLst>
        </pc:picChg>
        <pc:picChg chg="add mod">
          <ac:chgData name="Madej Amanda" userId="24445fa2-55b5-429f-8e3c-141f7e60fc4e" providerId="ADAL" clId="{5B54D66C-FF96-436A-ABCA-AE080608D79C}" dt="2021-10-05T15:46:33.408" v="802" actId="1076"/>
          <ac:picMkLst>
            <pc:docMk/>
            <pc:sldMk cId="3641593245" sldId="301"/>
            <ac:picMk id="8" creationId="{0C358DBB-53C9-4341-A46B-FA72F1BE026C}"/>
          </ac:picMkLst>
        </pc:picChg>
      </pc:sldChg>
      <pc:sldChg chg="addSp modSp add">
        <pc:chgData name="Madej Amanda" userId="24445fa2-55b5-429f-8e3c-141f7e60fc4e" providerId="ADAL" clId="{5B54D66C-FF96-436A-ABCA-AE080608D79C}" dt="2021-10-05T15:47:02.503" v="804" actId="1076"/>
        <pc:sldMkLst>
          <pc:docMk/>
          <pc:sldMk cId="1145323211" sldId="302"/>
        </pc:sldMkLst>
        <pc:spChg chg="mod">
          <ac:chgData name="Madej Amanda" userId="24445fa2-55b5-429f-8e3c-141f7e60fc4e" providerId="ADAL" clId="{5B54D66C-FF96-436A-ABCA-AE080608D79C}" dt="2021-10-05T14:09:46.376" v="280" actId="113"/>
          <ac:spMkLst>
            <pc:docMk/>
            <pc:sldMk cId="1145323211" sldId="302"/>
            <ac:spMk id="2" creationId="{C2D8EBB0-2A5A-4B54-ACE7-B8F7128D3F4E}"/>
          </ac:spMkLst>
        </pc:spChg>
        <pc:spChg chg="mod">
          <ac:chgData name="Madej Amanda" userId="24445fa2-55b5-429f-8e3c-141f7e60fc4e" providerId="ADAL" clId="{5B54D66C-FF96-436A-ABCA-AE080608D79C}" dt="2021-10-05T14:13:54.592" v="446" actId="12"/>
          <ac:spMkLst>
            <pc:docMk/>
            <pc:sldMk cId="1145323211" sldId="302"/>
            <ac:spMk id="3" creationId="{6DE343FE-8EE8-4CD4-AAF1-6642A3CD3DAC}"/>
          </ac:spMkLst>
        </pc:spChg>
        <pc:spChg chg="mod">
          <ac:chgData name="Madej Amanda" userId="24445fa2-55b5-429f-8e3c-141f7e60fc4e" providerId="ADAL" clId="{5B54D66C-FF96-436A-ABCA-AE080608D79C}" dt="2021-10-05T14:13:41.162" v="443" actId="403"/>
          <ac:spMkLst>
            <pc:docMk/>
            <pc:sldMk cId="1145323211" sldId="302"/>
            <ac:spMk id="4" creationId="{0E49A30E-73FF-4E0D-BC21-C75FF579A1EE}"/>
          </ac:spMkLst>
        </pc:spChg>
        <pc:picChg chg="add mod">
          <ac:chgData name="Madej Amanda" userId="24445fa2-55b5-429f-8e3c-141f7e60fc4e" providerId="ADAL" clId="{5B54D66C-FF96-436A-ABCA-AE080608D79C}" dt="2021-10-05T15:47:02.503" v="804" actId="1076"/>
          <ac:picMkLst>
            <pc:docMk/>
            <pc:sldMk cId="1145323211" sldId="302"/>
            <ac:picMk id="6" creationId="{3CE7DA73-C9B8-40EA-AAC6-01A509BD20A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87DE6118-2437-4B30-8E3C-4D2BE6020583}" type="datetimeFigureOut">
              <a:rPr lang="en-US" smtClean="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182397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362398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8404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4287376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pPr/>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231354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506952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4787108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405876210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6470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803582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1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87DE6118-2437-4B30-8E3C-4D2BE6020583}" type="datetimeFigureOut">
              <a:rPr lang="en-US" smtClean="0"/>
              <a:pPr/>
              <a:t>11/9/2021</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69E57DC2-970A-4B3E-BB1C-7A09969E49DF}"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1207183"/>
      </p:ext>
    </p:extLst>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mailto:coffersm@pcsb.org" TargetMode="External"/><Relationship Id="rId3" Type="http://schemas.openxmlformats.org/officeDocument/2006/relationships/hyperlink" Target="mailto:striblene@pcsb.org" TargetMode="External"/><Relationship Id="rId7" Type="http://schemas.openxmlformats.org/officeDocument/2006/relationships/hyperlink" Target="mailto:shepherda@pcsb.org" TargetMode="External"/><Relationship Id="rId2" Type="http://schemas.openxmlformats.org/officeDocument/2006/relationships/hyperlink" Target="mailto:fowlerp@pcsb.org" TargetMode="External"/><Relationship Id="rId1" Type="http://schemas.openxmlformats.org/officeDocument/2006/relationships/slideLayout" Target="../slideLayouts/slideLayout2.xml"/><Relationship Id="rId6" Type="http://schemas.openxmlformats.org/officeDocument/2006/relationships/hyperlink" Target="mailto:pappt@pcsb.org" TargetMode="External"/><Relationship Id="rId5" Type="http://schemas.openxmlformats.org/officeDocument/2006/relationships/hyperlink" Target="mailto:madeja@pcsb.org" TargetMode="External"/><Relationship Id="rId4" Type="http://schemas.openxmlformats.org/officeDocument/2006/relationships/hyperlink" Target="mailto:millerjean@pcsb.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mailto:shepherda@pcsb.org" TargetMode="External"/><Relationship Id="rId3" Type="http://schemas.openxmlformats.org/officeDocument/2006/relationships/hyperlink" Target="mailto:woodsidem@pcsb.org" TargetMode="External"/><Relationship Id="rId7" Type="http://schemas.openxmlformats.org/officeDocument/2006/relationships/hyperlink" Target="mailto:madeja@pcsb.org" TargetMode="External"/><Relationship Id="rId2" Type="http://schemas.openxmlformats.org/officeDocument/2006/relationships/hyperlink" Target="mailto:berrysh@pcsb.org" TargetMode="External"/><Relationship Id="rId1" Type="http://schemas.openxmlformats.org/officeDocument/2006/relationships/slideLayout" Target="../slideLayouts/slideLayout2.xml"/><Relationship Id="rId6" Type="http://schemas.openxmlformats.org/officeDocument/2006/relationships/hyperlink" Target="mailto:coffersm@pcsb.org" TargetMode="External"/><Relationship Id="rId5" Type="http://schemas.openxmlformats.org/officeDocument/2006/relationships/hyperlink" Target="mailto:striblene@pcsb.org" TargetMode="External"/><Relationship Id="rId4" Type="http://schemas.openxmlformats.org/officeDocument/2006/relationships/hyperlink" Target="mailto:dupeep@pcsb.org"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mailto:venutid@pcsb.org" TargetMode="External"/><Relationship Id="rId2" Type="http://schemas.openxmlformats.org/officeDocument/2006/relationships/hyperlink" Target="mailto:redfieldd@pcsb.org" TargetMode="External"/><Relationship Id="rId1" Type="http://schemas.openxmlformats.org/officeDocument/2006/relationships/slideLayout" Target="../slideLayouts/slideLayout2.xml"/><Relationship Id="rId5" Type="http://schemas.openxmlformats.org/officeDocument/2006/relationships/hyperlink" Target="mailto:colagiovannik@pcsb.org" TargetMode="External"/><Relationship Id="rId4" Type="http://schemas.openxmlformats.org/officeDocument/2006/relationships/hyperlink" Target="mailto:maffuccie@pcsb.or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the-perfect-line.blogspot.com/2010/05/graduation-day.html"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pcollege.edu/future-students/admissions/high-school-programs/early-college"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ttps://clever.com/oauth/authorize?channel=clever&amp;client_id=4c63c1cf623dce82caac&amp;confirmed=true&amp;district_id=52a787723733bf9c0b00121e&amp;redirect_uri=https://clever.com/in/auth_callback&amp;response_type=code&amp;state=b16cfbcfa0decf0b16cddfd4280a33e2f436a614a6cb4393335d432ea9380120" TargetMode="External"/><Relationship Id="rId2" Type="http://schemas.openxmlformats.org/officeDocument/2006/relationships/hyperlink" Target="https://www.screencast.com/t/tbcYt9eUkKg"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pcsb.org/Page/9118" TargetMode="External"/><Relationship Id="rId2" Type="http://schemas.openxmlformats.org/officeDocument/2006/relationships/hyperlink" Target="http://www.floridastudentfinancialaid.org/SSFAD/bf/"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pcsb.org/Page/355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bigfuture.collegeboard.org/get-started/inside-the-classroom/take-control-of-homework" TargetMode="External"/><Relationship Id="rId2" Type="http://schemas.openxmlformats.org/officeDocument/2006/relationships/hyperlink" Target="https://bigfuture.collegeboard.org/get-started/inside-the-classroom/8-ways-to-take-control-of-your-tim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powerplanner.net/platforms" TargetMode="External"/><Relationship Id="rId2" Type="http://schemas.openxmlformats.org/officeDocument/2006/relationships/hyperlink" Target="https://myhomeworkapp.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pcsb.org/Page/858"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floridastudentfinancialaid.org/SSFAD/bf/" TargetMode="External"/><Relationship Id="rId2" Type="http://schemas.openxmlformats.org/officeDocument/2006/relationships/hyperlink" Target="http://www.khanacademy.org/" TargetMode="External"/><Relationship Id="rId1" Type="http://schemas.openxmlformats.org/officeDocument/2006/relationships/slideLayout" Target="../slideLayouts/slideLayout7.xml"/><Relationship Id="rId6" Type="http://schemas.openxmlformats.org/officeDocument/2006/relationships/hyperlink" Target="mailto:ecounselor@pcsb.org" TargetMode="External"/><Relationship Id="rId5" Type="http://schemas.openxmlformats.org/officeDocument/2006/relationships/hyperlink" Target="http://www.pcsb.org/PHUHS" TargetMode="External"/><Relationship Id="rId4" Type="http://schemas.openxmlformats.org/officeDocument/2006/relationships/hyperlink" Target="http://www.floridastudentfinancialai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9</a:t>
            </a:r>
            <a:r>
              <a:rPr lang="en-US" baseline="30000" dirty="0"/>
              <a:t>th</a:t>
            </a:r>
            <a:r>
              <a:rPr lang="en-US" dirty="0"/>
              <a:t> and 10</a:t>
            </a:r>
            <a:r>
              <a:rPr lang="en-US" baseline="30000" dirty="0"/>
              <a:t>th</a:t>
            </a:r>
            <a:r>
              <a:rPr lang="en-US" dirty="0"/>
              <a:t> grade parent night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76" y="331977"/>
            <a:ext cx="1802737" cy="2091175"/>
          </a:xfrm>
          <a:prstGeom prst="rect">
            <a:avLst/>
          </a:prstGeom>
        </p:spPr>
      </p:pic>
      <p:pic>
        <p:nvPicPr>
          <p:cNvPr id="6" name="Picture 5">
            <a:extLst>
              <a:ext uri="{FF2B5EF4-FFF2-40B4-BE49-F238E27FC236}">
                <a16:creationId xmlns:a16="http://schemas.microsoft.com/office/drawing/2014/main" id="{5DC48A38-848C-4D72-BA99-03958E35A838}"/>
              </a:ext>
            </a:extLst>
          </p:cNvPr>
          <p:cNvPicPr>
            <a:picLocks noChangeAspect="1"/>
          </p:cNvPicPr>
          <p:nvPr/>
        </p:nvPicPr>
        <p:blipFill>
          <a:blip r:embed="rId3"/>
          <a:stretch>
            <a:fillRect/>
          </a:stretch>
        </p:blipFill>
        <p:spPr>
          <a:xfrm>
            <a:off x="3359466" y="0"/>
            <a:ext cx="6095238" cy="4584127"/>
          </a:xfrm>
          <a:prstGeom prst="rect">
            <a:avLst/>
          </a:prstGeom>
        </p:spPr>
      </p:pic>
    </p:spTree>
    <p:extLst>
      <p:ext uri="{BB962C8B-B14F-4D97-AF65-F5344CB8AC3E}">
        <p14:creationId xmlns:p14="http://schemas.microsoft.com/office/powerpoint/2010/main" val="4181797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53D6E-363F-4BBB-9161-026B33AC2EEB}"/>
              </a:ext>
            </a:extLst>
          </p:cNvPr>
          <p:cNvSpPr>
            <a:spLocks noGrp="1"/>
          </p:cNvSpPr>
          <p:nvPr>
            <p:ph type="title"/>
          </p:nvPr>
        </p:nvSpPr>
        <p:spPr>
          <a:xfrm>
            <a:off x="1024127" y="102941"/>
            <a:ext cx="9720072" cy="1499616"/>
          </a:xfrm>
        </p:spPr>
        <p:txBody>
          <a:bodyPr/>
          <a:lstStyle/>
          <a:p>
            <a:r>
              <a:rPr lang="en-US" dirty="0"/>
              <a:t>School contacts-9</a:t>
            </a:r>
            <a:r>
              <a:rPr lang="en-US" baseline="30000" dirty="0"/>
              <a:t>th</a:t>
            </a:r>
            <a:r>
              <a:rPr lang="en-US" dirty="0"/>
              <a:t> grade</a:t>
            </a:r>
          </a:p>
        </p:txBody>
      </p:sp>
      <p:sp>
        <p:nvSpPr>
          <p:cNvPr id="3" name="Content Placeholder 2">
            <a:extLst>
              <a:ext uri="{FF2B5EF4-FFF2-40B4-BE49-F238E27FC236}">
                <a16:creationId xmlns:a16="http://schemas.microsoft.com/office/drawing/2014/main" id="{6A5C78AB-39BE-40A1-8FEB-24987D196009}"/>
              </a:ext>
            </a:extLst>
          </p:cNvPr>
          <p:cNvSpPr>
            <a:spLocks noGrp="1"/>
          </p:cNvSpPr>
          <p:nvPr>
            <p:ph idx="1"/>
          </p:nvPr>
        </p:nvSpPr>
        <p:spPr>
          <a:xfrm>
            <a:off x="1024128" y="1602557"/>
            <a:ext cx="9720071" cy="4706803"/>
          </a:xfrm>
        </p:spPr>
        <p:txBody>
          <a:bodyPr>
            <a:normAutofit/>
          </a:bodyPr>
          <a:lstStyle/>
          <a:p>
            <a:pPr marL="0" indent="0">
              <a:buNone/>
            </a:pPr>
            <a:r>
              <a:rPr lang="en-US" sz="2400" b="1" u="sng" dirty="0"/>
              <a:t>ADMINISTRATORS</a:t>
            </a:r>
          </a:p>
          <a:p>
            <a:r>
              <a:rPr lang="en-US" sz="2000" dirty="0"/>
              <a:t>A - L:   Mrs. Fowler and all Medical students 727-669-1131 x2014 </a:t>
            </a:r>
            <a:r>
              <a:rPr lang="en-US" sz="2000" dirty="0">
                <a:hlinkClick r:id="rId2"/>
              </a:rPr>
              <a:t>fowlerp@pcsb.org</a:t>
            </a:r>
            <a:r>
              <a:rPr lang="en-US" sz="2000" dirty="0"/>
              <a:t> </a:t>
            </a:r>
          </a:p>
          <a:p>
            <a:r>
              <a:rPr lang="en-US" sz="2000" dirty="0"/>
              <a:t>M - Z: Mrs. Striblen and all IB students 727-669-1131 x2015 </a:t>
            </a:r>
            <a:r>
              <a:rPr lang="en-US" sz="2000" u="sng" dirty="0">
                <a:hlinkClick r:id="rId3"/>
              </a:rPr>
              <a:t>striblene@pcsb.org</a:t>
            </a:r>
            <a:r>
              <a:rPr lang="en-US" sz="2000" u="sng" dirty="0"/>
              <a:t> </a:t>
            </a:r>
            <a:endParaRPr lang="en-US" sz="2000" dirty="0"/>
          </a:p>
          <a:p>
            <a:pPr marL="0" indent="0">
              <a:buNone/>
            </a:pPr>
            <a:r>
              <a:rPr lang="en-US" sz="2400" b="1" u="sng" dirty="0"/>
              <a:t>SCHOOL COUNSELORS</a:t>
            </a:r>
            <a:endParaRPr lang="en-US" sz="2400" dirty="0"/>
          </a:p>
          <a:p>
            <a:r>
              <a:rPr lang="en-US" sz="2000" dirty="0"/>
              <a:t>A – C: 	Mrs. Miller  727-669-1131 x2062 	</a:t>
            </a:r>
            <a:r>
              <a:rPr lang="en-US" sz="2000" dirty="0">
                <a:hlinkClick r:id="rId4"/>
              </a:rPr>
              <a:t>millerjean@pcsb.org</a:t>
            </a:r>
            <a:r>
              <a:rPr lang="en-US" sz="2000" dirty="0"/>
              <a:t> </a:t>
            </a:r>
          </a:p>
          <a:p>
            <a:r>
              <a:rPr lang="en-US" sz="2000" dirty="0"/>
              <a:t>D – M: 	Mrs. Madej 727-669-1131 x2063 	  </a:t>
            </a:r>
            <a:r>
              <a:rPr lang="en-US" sz="2000" u="sng" dirty="0">
                <a:hlinkClick r:id="rId5"/>
              </a:rPr>
              <a:t>madeja@pcsb.org</a:t>
            </a:r>
            <a:r>
              <a:rPr lang="en-US" sz="2000" u="sng" dirty="0"/>
              <a:t> </a:t>
            </a:r>
            <a:endParaRPr lang="en-US" sz="2000" dirty="0"/>
          </a:p>
          <a:p>
            <a:r>
              <a:rPr lang="en-US" sz="2000" dirty="0"/>
              <a:t>N - Z: 	Mr. Papp  727-669-1131 x2061	</a:t>
            </a:r>
            <a:r>
              <a:rPr lang="en-US" sz="2000" dirty="0">
                <a:hlinkClick r:id="rId6"/>
              </a:rPr>
              <a:t>pappt@pcsb.org</a:t>
            </a:r>
            <a:r>
              <a:rPr lang="en-US" sz="2000" dirty="0"/>
              <a:t> </a:t>
            </a:r>
          </a:p>
          <a:p>
            <a:pPr marL="0" indent="0">
              <a:buNone/>
            </a:pPr>
            <a:r>
              <a:rPr lang="en-US" sz="2000" b="1" dirty="0"/>
              <a:t>All IB students:  </a:t>
            </a:r>
            <a:r>
              <a:rPr lang="en-US" sz="2000" dirty="0"/>
              <a:t>Mrs. Shepherd-Thompson 727-669-1131 x 2064 </a:t>
            </a:r>
            <a:r>
              <a:rPr lang="en-US" sz="2000" u="sng" dirty="0">
                <a:hlinkClick r:id="rId7"/>
              </a:rPr>
              <a:t>shepherda@pcsb.org</a:t>
            </a:r>
            <a:endParaRPr lang="en-US" sz="2000" dirty="0"/>
          </a:p>
          <a:p>
            <a:pPr marL="0" indent="0">
              <a:buNone/>
            </a:pPr>
            <a:r>
              <a:rPr lang="en-US" sz="2000" b="1" dirty="0"/>
              <a:t>All Medical students:  </a:t>
            </a:r>
            <a:r>
              <a:rPr lang="en-US" sz="2000" dirty="0"/>
              <a:t>Mrs. Coffers 727-669-1131 x2060 </a:t>
            </a:r>
            <a:r>
              <a:rPr lang="en-US" sz="2000" u="sng" dirty="0">
                <a:hlinkClick r:id="rId8"/>
              </a:rPr>
              <a:t>coffersm@pcsb.org</a:t>
            </a:r>
            <a:r>
              <a:rPr lang="en-US" sz="2000" u="sng" dirty="0"/>
              <a:t> </a:t>
            </a:r>
            <a:endParaRPr lang="en-US" sz="2000" dirty="0"/>
          </a:p>
          <a:p>
            <a:endParaRPr lang="en-US" dirty="0"/>
          </a:p>
        </p:txBody>
      </p:sp>
    </p:spTree>
    <p:extLst>
      <p:ext uri="{BB962C8B-B14F-4D97-AF65-F5344CB8AC3E}">
        <p14:creationId xmlns:p14="http://schemas.microsoft.com/office/powerpoint/2010/main" val="3198443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968CA-EEAC-46B5-BA3F-E47F2E9C5C57}"/>
              </a:ext>
            </a:extLst>
          </p:cNvPr>
          <p:cNvSpPr>
            <a:spLocks noGrp="1"/>
          </p:cNvSpPr>
          <p:nvPr>
            <p:ph type="title"/>
          </p:nvPr>
        </p:nvSpPr>
        <p:spPr/>
        <p:txBody>
          <a:bodyPr/>
          <a:lstStyle/>
          <a:p>
            <a:r>
              <a:rPr lang="en-US" dirty="0"/>
              <a:t>School contacts-10</a:t>
            </a:r>
            <a:r>
              <a:rPr lang="en-US" baseline="30000" dirty="0"/>
              <a:t>th</a:t>
            </a:r>
            <a:r>
              <a:rPr lang="en-US" dirty="0"/>
              <a:t> grade</a:t>
            </a:r>
          </a:p>
        </p:txBody>
      </p:sp>
      <p:sp>
        <p:nvSpPr>
          <p:cNvPr id="3" name="Content Placeholder 2">
            <a:extLst>
              <a:ext uri="{FF2B5EF4-FFF2-40B4-BE49-F238E27FC236}">
                <a16:creationId xmlns:a16="http://schemas.microsoft.com/office/drawing/2014/main" id="{76346BBD-4363-4C6C-81EE-33D2007D75EC}"/>
              </a:ext>
            </a:extLst>
          </p:cNvPr>
          <p:cNvSpPr>
            <a:spLocks noGrp="1"/>
          </p:cNvSpPr>
          <p:nvPr>
            <p:ph idx="1"/>
          </p:nvPr>
        </p:nvSpPr>
        <p:spPr>
          <a:xfrm>
            <a:off x="1024128" y="1772239"/>
            <a:ext cx="9720071" cy="4537121"/>
          </a:xfrm>
        </p:spPr>
        <p:txBody>
          <a:bodyPr>
            <a:normAutofit/>
          </a:bodyPr>
          <a:lstStyle/>
          <a:p>
            <a:pPr marL="457200" indent="-457200">
              <a:buFont typeface="Arial" panose="020B0604020202020204" pitchFamily="34" charset="0"/>
              <a:buChar char="•"/>
            </a:pPr>
            <a:r>
              <a:rPr lang="en-US" sz="2000" b="1" u="sng" dirty="0"/>
              <a:t>ADMINISTRATORS</a:t>
            </a:r>
          </a:p>
          <a:p>
            <a:r>
              <a:rPr lang="en-US" sz="2000" dirty="0"/>
              <a:t>	A - L:   </a:t>
            </a:r>
            <a:r>
              <a:rPr lang="en-US" sz="2000" b="1" dirty="0"/>
              <a:t>Ms. Berry </a:t>
            </a:r>
            <a:r>
              <a:rPr lang="en-US" sz="2000" dirty="0"/>
              <a:t>727-669-1131 x2016 </a:t>
            </a:r>
            <a:r>
              <a:rPr lang="en-US" sz="2000" u="sng" dirty="0">
                <a:hlinkClick r:id="rId2"/>
              </a:rPr>
              <a:t>berrysh@pcsb.org</a:t>
            </a:r>
            <a:r>
              <a:rPr lang="en-US" sz="2000" u="sng" dirty="0"/>
              <a:t> </a:t>
            </a:r>
            <a:endParaRPr lang="en-US" sz="2000" dirty="0"/>
          </a:p>
          <a:p>
            <a:r>
              <a:rPr lang="en-US" sz="2000" dirty="0"/>
              <a:t>	M - Z: </a:t>
            </a:r>
            <a:r>
              <a:rPr lang="en-US" sz="2000" b="1" dirty="0"/>
              <a:t>Mr. Woodside </a:t>
            </a:r>
            <a:r>
              <a:rPr lang="en-US" sz="2000" dirty="0"/>
              <a:t>727-669-1131 x2017 </a:t>
            </a:r>
            <a:r>
              <a:rPr lang="en-US" sz="2000" dirty="0">
                <a:hlinkClick r:id="rId3"/>
              </a:rPr>
              <a:t>woodsidem@pcsb.org</a:t>
            </a:r>
            <a:r>
              <a:rPr lang="en-US" sz="2000" dirty="0"/>
              <a:t> </a:t>
            </a:r>
          </a:p>
          <a:p>
            <a:r>
              <a:rPr lang="en-US" sz="2000" dirty="0"/>
              <a:t>           Medical:  </a:t>
            </a:r>
            <a:r>
              <a:rPr lang="en-US" sz="2000" b="1" dirty="0"/>
              <a:t>Mrs. Fowler </a:t>
            </a:r>
            <a:r>
              <a:rPr lang="en-US" sz="2000" dirty="0"/>
              <a:t>727-669-1131 x2014 </a:t>
            </a:r>
            <a:r>
              <a:rPr lang="en-US" sz="2000" u="sng" dirty="0">
                <a:hlinkClick r:id="rId4"/>
              </a:rPr>
              <a:t>dupeep@pcsb.org</a:t>
            </a:r>
            <a:endParaRPr lang="en-US" sz="2000" dirty="0"/>
          </a:p>
          <a:p>
            <a:r>
              <a:rPr lang="en-US" sz="2000" dirty="0"/>
              <a:t>            IB:  </a:t>
            </a:r>
            <a:r>
              <a:rPr lang="en-US" sz="2000" b="1" dirty="0"/>
              <a:t>Mrs. Striblen </a:t>
            </a:r>
            <a:r>
              <a:rPr lang="en-US" sz="2000" dirty="0"/>
              <a:t>727-669-1131 x2015 </a:t>
            </a:r>
            <a:r>
              <a:rPr lang="en-US" sz="2000" u="sng" dirty="0">
                <a:hlinkClick r:id="rId5"/>
              </a:rPr>
              <a:t>striblene@pcsb.org</a:t>
            </a:r>
            <a:r>
              <a:rPr lang="en-US" sz="2000" u="sng" dirty="0"/>
              <a:t> </a:t>
            </a:r>
            <a:endParaRPr lang="en-US" sz="2000" dirty="0"/>
          </a:p>
          <a:p>
            <a:endParaRPr lang="en-US" sz="2000" dirty="0"/>
          </a:p>
          <a:p>
            <a:pPr marL="457200" indent="-457200">
              <a:buFont typeface="Arial" panose="020B0604020202020204" pitchFamily="34" charset="0"/>
              <a:buChar char="•"/>
            </a:pPr>
            <a:r>
              <a:rPr lang="en-US" sz="2000" b="1" u="sng" dirty="0"/>
              <a:t>SCHOOL COUNSELORS</a:t>
            </a:r>
            <a:endParaRPr lang="en-US" sz="2000" dirty="0"/>
          </a:p>
          <a:p>
            <a:pPr marL="457200" indent="-457200">
              <a:buFont typeface="Arial" panose="020B0604020202020204" pitchFamily="34" charset="0"/>
              <a:buChar char="•"/>
            </a:pPr>
            <a:r>
              <a:rPr lang="en-US" sz="2000" dirty="0"/>
              <a:t>	Medical:  </a:t>
            </a:r>
            <a:r>
              <a:rPr lang="en-US" sz="2000" b="1" dirty="0"/>
              <a:t>Mrs. Coffers </a:t>
            </a:r>
            <a:r>
              <a:rPr lang="en-US" sz="2000" dirty="0"/>
              <a:t>727-669-1131 x2060 </a:t>
            </a:r>
            <a:r>
              <a:rPr lang="en-US" sz="2000" u="sng" dirty="0">
                <a:hlinkClick r:id="rId6"/>
              </a:rPr>
              <a:t>coffersm@pcsb.org</a:t>
            </a:r>
            <a:r>
              <a:rPr lang="en-US" sz="2000" u="sng" dirty="0"/>
              <a:t> </a:t>
            </a:r>
            <a:endParaRPr lang="en-US" sz="2000" dirty="0"/>
          </a:p>
          <a:p>
            <a:r>
              <a:rPr lang="en-US" sz="2000" dirty="0"/>
              <a:t>	University:  </a:t>
            </a:r>
            <a:r>
              <a:rPr lang="en-US" sz="2000" b="1" dirty="0"/>
              <a:t>Mrs. Madej </a:t>
            </a:r>
            <a:r>
              <a:rPr lang="en-US" sz="2000" dirty="0"/>
              <a:t>727-669-1131 x2063 </a:t>
            </a:r>
            <a:r>
              <a:rPr lang="en-US" sz="2000" u="sng" dirty="0">
                <a:hlinkClick r:id="rId7"/>
              </a:rPr>
              <a:t>madeja@pcsb.org</a:t>
            </a:r>
            <a:r>
              <a:rPr lang="en-US" sz="2000" u="sng" dirty="0"/>
              <a:t> </a:t>
            </a:r>
            <a:endParaRPr lang="en-US" sz="2000" dirty="0"/>
          </a:p>
          <a:p>
            <a:pPr marL="457200" indent="-457200">
              <a:buFont typeface="Arial" panose="020B0604020202020204" pitchFamily="34" charset="0"/>
              <a:buChar char="•"/>
            </a:pPr>
            <a:r>
              <a:rPr lang="en-US" sz="2000" dirty="0"/>
              <a:t>	IB:     </a:t>
            </a:r>
            <a:r>
              <a:rPr lang="en-US" sz="2000" b="1" dirty="0"/>
              <a:t>Mrs. Shepherd-Thompson </a:t>
            </a:r>
            <a:r>
              <a:rPr lang="en-US" sz="2000" dirty="0"/>
              <a:t>727-669-1131 x 2064 </a:t>
            </a:r>
            <a:r>
              <a:rPr lang="en-US" sz="2000" u="sng" dirty="0">
                <a:hlinkClick r:id="rId8"/>
              </a:rPr>
              <a:t>shepherda@pcsb.org</a:t>
            </a:r>
            <a:endParaRPr lang="en-US" sz="2000" dirty="0"/>
          </a:p>
          <a:p>
            <a:endParaRPr lang="en-US" dirty="0"/>
          </a:p>
        </p:txBody>
      </p:sp>
    </p:spTree>
    <p:extLst>
      <p:ext uri="{BB962C8B-B14F-4D97-AF65-F5344CB8AC3E}">
        <p14:creationId xmlns:p14="http://schemas.microsoft.com/office/powerpoint/2010/main" val="3587570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2C6AE-D7C6-4D5C-A4E9-F54E8DF1886E}"/>
              </a:ext>
            </a:extLst>
          </p:cNvPr>
          <p:cNvSpPr>
            <a:spLocks noGrp="1"/>
          </p:cNvSpPr>
          <p:nvPr>
            <p:ph type="title"/>
          </p:nvPr>
        </p:nvSpPr>
        <p:spPr/>
        <p:txBody>
          <a:bodyPr/>
          <a:lstStyle/>
          <a:p>
            <a:r>
              <a:rPr lang="en-US" dirty="0"/>
              <a:t>School Contacts</a:t>
            </a:r>
          </a:p>
        </p:txBody>
      </p:sp>
      <p:sp>
        <p:nvSpPr>
          <p:cNvPr id="3" name="Content Placeholder 2">
            <a:extLst>
              <a:ext uri="{FF2B5EF4-FFF2-40B4-BE49-F238E27FC236}">
                <a16:creationId xmlns:a16="http://schemas.microsoft.com/office/drawing/2014/main" id="{585F005F-1DD6-4FE8-B52C-5A441ECA5070}"/>
              </a:ext>
            </a:extLst>
          </p:cNvPr>
          <p:cNvSpPr>
            <a:spLocks noGrp="1"/>
          </p:cNvSpPr>
          <p:nvPr>
            <p:ph idx="1"/>
          </p:nvPr>
        </p:nvSpPr>
        <p:spPr>
          <a:xfrm>
            <a:off x="1024128" y="1791093"/>
            <a:ext cx="9720071" cy="4518267"/>
          </a:xfrm>
        </p:spPr>
        <p:txBody>
          <a:bodyPr>
            <a:normAutofit/>
          </a:bodyPr>
          <a:lstStyle/>
          <a:p>
            <a:r>
              <a:rPr lang="en-US" sz="2400" dirty="0"/>
              <a:t> </a:t>
            </a:r>
            <a:r>
              <a:rPr lang="en-US" sz="2400" b="1" u="sng" dirty="0"/>
              <a:t>SECRETARIES</a:t>
            </a:r>
            <a:endParaRPr lang="en-US" sz="2400" b="1" dirty="0"/>
          </a:p>
          <a:p>
            <a:r>
              <a:rPr lang="en-US" sz="2400" b="1" dirty="0"/>
              <a:t>9</a:t>
            </a:r>
            <a:r>
              <a:rPr lang="en-US" sz="2400" b="1" baseline="30000" dirty="0"/>
              <a:t>th</a:t>
            </a:r>
            <a:r>
              <a:rPr lang="en-US" sz="2400" b="1" dirty="0"/>
              <a:t> Grade University:  Mrs. Redfield</a:t>
            </a:r>
          </a:p>
          <a:p>
            <a:r>
              <a:rPr lang="en-US" sz="2400" dirty="0"/>
              <a:t>			727-669-1131 x2036 </a:t>
            </a:r>
            <a:r>
              <a:rPr lang="en-US" sz="2400" u="sng" dirty="0">
                <a:hlinkClick r:id="rId2"/>
              </a:rPr>
              <a:t>redfieldd@pcsb.org</a:t>
            </a:r>
            <a:endParaRPr lang="en-US" sz="2400" dirty="0"/>
          </a:p>
          <a:p>
            <a:r>
              <a:rPr lang="en-US" sz="2400" b="1" dirty="0"/>
              <a:t>10</a:t>
            </a:r>
            <a:r>
              <a:rPr lang="en-US" sz="2400" b="1" baseline="30000" dirty="0"/>
              <a:t>th</a:t>
            </a:r>
            <a:r>
              <a:rPr lang="en-US" sz="2400" b="1" dirty="0"/>
              <a:t> Grade University: Ms. Venuti</a:t>
            </a:r>
          </a:p>
          <a:p>
            <a:r>
              <a:rPr lang="en-US" sz="2400" dirty="0"/>
              <a:t>                                 727-669-1131 x2037 </a:t>
            </a:r>
            <a:r>
              <a:rPr lang="en-US" sz="2400" dirty="0">
                <a:hlinkClick r:id="rId3"/>
              </a:rPr>
              <a:t>venutid@pcsb.org</a:t>
            </a:r>
            <a:r>
              <a:rPr lang="en-US" sz="2400" dirty="0"/>
              <a:t> </a:t>
            </a:r>
          </a:p>
          <a:p>
            <a:r>
              <a:rPr lang="en-US" sz="2400" b="1" dirty="0"/>
              <a:t>Medical:  Mrs. Maffucci</a:t>
            </a:r>
          </a:p>
          <a:p>
            <a:r>
              <a:rPr lang="en-US" sz="2400" dirty="0"/>
              <a:t>			727-669-1131 x2087 </a:t>
            </a:r>
            <a:r>
              <a:rPr lang="en-US" sz="2400" u="sng" dirty="0">
                <a:hlinkClick r:id="rId4"/>
              </a:rPr>
              <a:t>maffuccie@pcsb.org</a:t>
            </a:r>
            <a:r>
              <a:rPr lang="en-US" sz="2400" u="sng" dirty="0"/>
              <a:t> </a:t>
            </a:r>
            <a:endParaRPr lang="en-US" sz="2400" dirty="0"/>
          </a:p>
          <a:p>
            <a:r>
              <a:rPr lang="en-US" sz="2400" b="1" dirty="0"/>
              <a:t>IB:  Mrs. </a:t>
            </a:r>
            <a:r>
              <a:rPr lang="it-IT" sz="2400" b="1" dirty="0"/>
              <a:t>Colagiovanni</a:t>
            </a:r>
            <a:endParaRPr lang="it-IT" sz="2400" dirty="0"/>
          </a:p>
          <a:p>
            <a:r>
              <a:rPr lang="en-US" sz="2400" b="1" dirty="0"/>
              <a:t>			</a:t>
            </a:r>
            <a:r>
              <a:rPr lang="en-US" sz="2400" dirty="0"/>
              <a:t>727-669-1131 x2086 </a:t>
            </a:r>
            <a:r>
              <a:rPr lang="it-IT" sz="2400" dirty="0">
                <a:hlinkClick r:id="rId5"/>
              </a:rPr>
              <a:t>colagiovannik@pcsb.org</a:t>
            </a:r>
            <a:endParaRPr lang="en-US" dirty="0"/>
          </a:p>
        </p:txBody>
      </p:sp>
    </p:spTree>
    <p:extLst>
      <p:ext uri="{BB962C8B-B14F-4D97-AF65-F5344CB8AC3E}">
        <p14:creationId xmlns:p14="http://schemas.microsoft.com/office/powerpoint/2010/main" val="793659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EA3A4A4-2096-435C-9665-ED2824F82896}"/>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Graduation Requirements</a:t>
            </a:r>
          </a:p>
        </p:txBody>
      </p:sp>
      <p:sp>
        <p:nvSpPr>
          <p:cNvPr id="3" name="Content Placeholder 2">
            <a:extLst>
              <a:ext uri="{FF2B5EF4-FFF2-40B4-BE49-F238E27FC236}">
                <a16:creationId xmlns:a16="http://schemas.microsoft.com/office/drawing/2014/main" id="{F5C7214D-6F3C-49A0-A85D-D4ABD9EB6456}"/>
              </a:ext>
            </a:extLst>
          </p:cNvPr>
          <p:cNvSpPr>
            <a:spLocks noGrp="1"/>
          </p:cNvSpPr>
          <p:nvPr>
            <p:ph idx="1"/>
          </p:nvPr>
        </p:nvSpPr>
        <p:spPr/>
        <p:txBody>
          <a:bodyPr>
            <a:normAutofit/>
          </a:bodyPr>
          <a:lstStyle/>
          <a:p>
            <a:pPr>
              <a:lnSpc>
                <a:spcPct val="90000"/>
              </a:lnSpc>
            </a:pPr>
            <a:r>
              <a:rPr lang="en-US" b="1" dirty="0"/>
              <a:t>24 credits</a:t>
            </a:r>
          </a:p>
          <a:p>
            <a:pPr lvl="1">
              <a:lnSpc>
                <a:spcPct val="90000"/>
              </a:lnSpc>
            </a:pPr>
            <a:r>
              <a:rPr lang="en-US" dirty="0"/>
              <a:t>Must meet all subject level credit requirements!</a:t>
            </a:r>
          </a:p>
          <a:p>
            <a:pPr>
              <a:lnSpc>
                <a:spcPct val="90000"/>
              </a:lnSpc>
            </a:pPr>
            <a:r>
              <a:rPr lang="en-US" b="1" dirty="0"/>
              <a:t>GPA</a:t>
            </a:r>
          </a:p>
          <a:p>
            <a:pPr lvl="1">
              <a:lnSpc>
                <a:spcPct val="90000"/>
              </a:lnSpc>
            </a:pPr>
            <a:r>
              <a:rPr lang="en-US" dirty="0"/>
              <a:t>Minimum 2.0 </a:t>
            </a:r>
            <a:r>
              <a:rPr lang="en-US" u="sng" dirty="0"/>
              <a:t>unweighted</a:t>
            </a:r>
          </a:p>
          <a:p>
            <a:pPr>
              <a:lnSpc>
                <a:spcPct val="90000"/>
              </a:lnSpc>
            </a:pPr>
            <a:r>
              <a:rPr lang="en-US" b="1" dirty="0"/>
              <a:t>Testing</a:t>
            </a:r>
          </a:p>
          <a:p>
            <a:pPr lvl="1">
              <a:lnSpc>
                <a:spcPct val="90000"/>
              </a:lnSpc>
            </a:pPr>
            <a:r>
              <a:rPr lang="en-US" dirty="0"/>
              <a:t>Must PASS Grade 10 ELA Reading (350 or higher)</a:t>
            </a:r>
          </a:p>
          <a:p>
            <a:pPr lvl="2">
              <a:lnSpc>
                <a:spcPct val="90000"/>
              </a:lnSpc>
            </a:pPr>
            <a:r>
              <a:rPr lang="en-US" dirty="0"/>
              <a:t>OR</a:t>
            </a:r>
          </a:p>
          <a:p>
            <a:pPr lvl="2">
              <a:lnSpc>
                <a:spcPct val="90000"/>
              </a:lnSpc>
            </a:pPr>
            <a:r>
              <a:rPr lang="en-US" dirty="0"/>
              <a:t>Earn a concordant score on SAT: EBRW (480) or ACT average Reading &amp; English (18)</a:t>
            </a:r>
          </a:p>
          <a:p>
            <a:pPr lvl="1">
              <a:lnSpc>
                <a:spcPct val="90000"/>
              </a:lnSpc>
              <a:buFont typeface="Courier New" panose="02070309020205020404" pitchFamily="49" charset="0"/>
              <a:buChar char="o"/>
            </a:pPr>
            <a:r>
              <a:rPr lang="en-US" dirty="0"/>
              <a:t>Must PASS </a:t>
            </a:r>
            <a:r>
              <a:rPr lang="en-US" dirty="0" err="1"/>
              <a:t>Alg</a:t>
            </a:r>
            <a:r>
              <a:rPr lang="en-US" dirty="0"/>
              <a:t> 1 EOC </a:t>
            </a:r>
          </a:p>
          <a:p>
            <a:pPr lvl="3">
              <a:lnSpc>
                <a:spcPct val="90000"/>
              </a:lnSpc>
            </a:pPr>
            <a:r>
              <a:rPr lang="en-US" dirty="0"/>
              <a:t>OR</a:t>
            </a:r>
          </a:p>
          <a:p>
            <a:pPr lvl="3">
              <a:lnSpc>
                <a:spcPct val="90000"/>
              </a:lnSpc>
            </a:pPr>
            <a:r>
              <a:rPr lang="en-US" dirty="0"/>
              <a:t>420 SAT Math or 16 ACT Math or 430 PSAT Math</a:t>
            </a:r>
          </a:p>
          <a:p>
            <a:endParaRPr lang="en-US" dirty="0"/>
          </a:p>
        </p:txBody>
      </p:sp>
    </p:spTree>
    <p:extLst>
      <p:ext uri="{BB962C8B-B14F-4D97-AF65-F5344CB8AC3E}">
        <p14:creationId xmlns:p14="http://schemas.microsoft.com/office/powerpoint/2010/main" val="879421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0B50-C0AF-4269-8019-E0C33FFC0A6A}"/>
              </a:ext>
            </a:extLst>
          </p:cNvPr>
          <p:cNvSpPr>
            <a:spLocks noGrp="1"/>
          </p:cNvSpPr>
          <p:nvPr>
            <p:ph type="title"/>
          </p:nvPr>
        </p:nvSpPr>
        <p:spPr>
          <a:xfrm>
            <a:off x="826165" y="306372"/>
            <a:ext cx="9720072" cy="1499616"/>
          </a:xfrm>
        </p:spPr>
        <p:txBody>
          <a:bodyPr/>
          <a:lstStyle/>
          <a:p>
            <a:r>
              <a:rPr lang="en-US" dirty="0">
                <a:effectLst>
                  <a:outerShdw blurRad="38100" dist="38100" dir="2700000" algn="tl">
                    <a:srgbClr val="000000">
                      <a:alpha val="43137"/>
                    </a:srgbClr>
                  </a:outerShdw>
                </a:effectLst>
              </a:rPr>
              <a:t>Graduation Requirements</a:t>
            </a:r>
            <a:endParaRPr lang="en-US" dirty="0"/>
          </a:p>
        </p:txBody>
      </p:sp>
      <p:sp>
        <p:nvSpPr>
          <p:cNvPr id="3" name="Content Placeholder 2">
            <a:extLst>
              <a:ext uri="{FF2B5EF4-FFF2-40B4-BE49-F238E27FC236}">
                <a16:creationId xmlns:a16="http://schemas.microsoft.com/office/drawing/2014/main" id="{081E3CA3-E457-468C-B740-0CC469421D53}"/>
              </a:ext>
            </a:extLst>
          </p:cNvPr>
          <p:cNvSpPr>
            <a:spLocks noGrp="1"/>
          </p:cNvSpPr>
          <p:nvPr>
            <p:ph idx="1"/>
          </p:nvPr>
        </p:nvSpPr>
        <p:spPr>
          <a:xfrm>
            <a:off x="1451579" y="1602557"/>
            <a:ext cx="9603275" cy="4949071"/>
          </a:xfrm>
        </p:spPr>
        <p:txBody>
          <a:bodyPr>
            <a:normAutofit fontScale="77500" lnSpcReduction="20000"/>
          </a:bodyPr>
          <a:lstStyle/>
          <a:p>
            <a:r>
              <a:rPr lang="en-US" sz="2900" b="1" dirty="0"/>
              <a:t>English (4.0 credits)</a:t>
            </a:r>
            <a:br>
              <a:rPr lang="en-US" sz="2900" dirty="0"/>
            </a:br>
            <a:endParaRPr lang="en-US" sz="2900" dirty="0"/>
          </a:p>
          <a:p>
            <a:r>
              <a:rPr lang="en-US" sz="2900" b="1" dirty="0"/>
              <a:t>Math (4.0 credits) - </a:t>
            </a:r>
            <a:r>
              <a:rPr lang="en-US" sz="2900" dirty="0"/>
              <a:t>Including Algebra 1 and Geometry</a:t>
            </a:r>
            <a:br>
              <a:rPr lang="en-US" sz="2900" dirty="0"/>
            </a:br>
            <a:endParaRPr lang="en-US" sz="2900" dirty="0"/>
          </a:p>
          <a:p>
            <a:r>
              <a:rPr lang="en-US" sz="2900" b="1" dirty="0"/>
              <a:t>Science (3.0) credits-</a:t>
            </a:r>
            <a:r>
              <a:rPr lang="en-US" sz="2900" dirty="0"/>
              <a:t> Including Biology</a:t>
            </a:r>
            <a:br>
              <a:rPr lang="en-US" sz="2900" dirty="0"/>
            </a:br>
            <a:endParaRPr lang="en-US" sz="2900" dirty="0"/>
          </a:p>
          <a:p>
            <a:r>
              <a:rPr lang="en-US" sz="2900" b="1" dirty="0"/>
              <a:t>Social Studies (3.0 credits)-</a:t>
            </a:r>
            <a:r>
              <a:rPr lang="en-US" sz="2900" dirty="0"/>
              <a:t> World History, US Government, Economics, US History</a:t>
            </a:r>
            <a:br>
              <a:rPr lang="en-US" sz="2900" dirty="0"/>
            </a:br>
            <a:endParaRPr lang="en-US" sz="2900" dirty="0"/>
          </a:p>
          <a:p>
            <a:r>
              <a:rPr lang="en-US" sz="2900" b="1" dirty="0"/>
              <a:t>Fine/Performing Art (1.0 credit) </a:t>
            </a:r>
            <a:br>
              <a:rPr lang="en-US" sz="2900" dirty="0"/>
            </a:br>
            <a:endParaRPr lang="en-US" sz="2900" dirty="0"/>
          </a:p>
          <a:p>
            <a:r>
              <a:rPr lang="en-US" sz="2900" b="1" dirty="0"/>
              <a:t>Health/PE (HOPE 1.0 credit)</a:t>
            </a:r>
            <a:br>
              <a:rPr lang="en-US" sz="2900" dirty="0"/>
            </a:br>
            <a:endParaRPr lang="en-US" sz="2900" dirty="0"/>
          </a:p>
          <a:p>
            <a:r>
              <a:rPr lang="en-US" sz="2900" b="1" dirty="0"/>
              <a:t>Online Course (1 CLASS)-</a:t>
            </a:r>
            <a:r>
              <a:rPr lang="en-US" sz="2900" dirty="0"/>
              <a:t> can be 0.5 or 1.0 credit course but must complete entire course online</a:t>
            </a:r>
            <a:br>
              <a:rPr lang="en-US" sz="2900" dirty="0"/>
            </a:br>
            <a:endParaRPr lang="en-US" sz="2900" dirty="0"/>
          </a:p>
          <a:p>
            <a:endParaRPr lang="en-US" dirty="0"/>
          </a:p>
        </p:txBody>
      </p:sp>
      <p:pic>
        <p:nvPicPr>
          <p:cNvPr id="8" name="Picture 7">
            <a:extLst>
              <a:ext uri="{FF2B5EF4-FFF2-40B4-BE49-F238E27FC236}">
                <a16:creationId xmlns:a16="http://schemas.microsoft.com/office/drawing/2014/main" id="{E928637E-D748-4B2B-A860-2F6811B03DA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H="1">
            <a:off x="8306576" y="78424"/>
            <a:ext cx="3754626" cy="3167146"/>
          </a:xfrm>
          <a:prstGeom prst="rect">
            <a:avLst/>
          </a:prstGeom>
        </p:spPr>
      </p:pic>
      <p:sp>
        <p:nvSpPr>
          <p:cNvPr id="9" name="TextBox 8">
            <a:extLst>
              <a:ext uri="{FF2B5EF4-FFF2-40B4-BE49-F238E27FC236}">
                <a16:creationId xmlns:a16="http://schemas.microsoft.com/office/drawing/2014/main" id="{92DC5B58-1A77-4DB2-B86E-ED780A1F64E1}"/>
              </a:ext>
            </a:extLst>
          </p:cNvPr>
          <p:cNvSpPr txBox="1"/>
          <p:nvPr/>
        </p:nvSpPr>
        <p:spPr>
          <a:xfrm flipH="1">
            <a:off x="9615340" y="2991655"/>
            <a:ext cx="1439514" cy="507831"/>
          </a:xfrm>
          <a:prstGeom prst="rect">
            <a:avLst/>
          </a:prstGeom>
          <a:noFill/>
        </p:spPr>
        <p:txBody>
          <a:bodyPr wrap="square" rtlCol="0">
            <a:spAutoFit/>
          </a:bodyPr>
          <a:lstStyle/>
          <a:p>
            <a:r>
              <a:rPr lang="en-US" sz="900">
                <a:hlinkClick r:id="rId3" tooltip="http://the-perfect-line.blogspot.com/2010/05/graduation-day.html"/>
              </a:rPr>
              <a:t>This Photo</a:t>
            </a:r>
            <a:r>
              <a:rPr lang="en-US" sz="900"/>
              <a:t> by Unknown Author is licensed under </a:t>
            </a:r>
            <a:r>
              <a:rPr lang="en-US" sz="900">
                <a:hlinkClick r:id="rId4" tooltip="https://creativecommons.org/licenses/by-nc-nd/3.0/"/>
              </a:rPr>
              <a:t>CC BY-NC-ND</a:t>
            </a:r>
            <a:endParaRPr lang="en-US" sz="900"/>
          </a:p>
        </p:txBody>
      </p:sp>
    </p:spTree>
    <p:extLst>
      <p:ext uri="{BB962C8B-B14F-4D97-AF65-F5344CB8AC3E}">
        <p14:creationId xmlns:p14="http://schemas.microsoft.com/office/powerpoint/2010/main" val="3051686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8198" y="3050631"/>
            <a:ext cx="3183802" cy="2125188"/>
          </a:xfrm>
          <a:prstGeom prst="rect">
            <a:avLst/>
          </a:prstGeom>
        </p:spPr>
      </p:pic>
      <p:sp>
        <p:nvSpPr>
          <p:cNvPr id="2" name="TextBox 1"/>
          <p:cNvSpPr txBox="1"/>
          <p:nvPr/>
        </p:nvSpPr>
        <p:spPr>
          <a:xfrm>
            <a:off x="646874" y="541251"/>
            <a:ext cx="11005751" cy="5940088"/>
          </a:xfrm>
          <a:prstGeom prst="rect">
            <a:avLst/>
          </a:prstGeom>
          <a:noFill/>
        </p:spPr>
        <p:txBody>
          <a:bodyPr wrap="square" rtlCol="0">
            <a:spAutoFit/>
          </a:bodyPr>
          <a:lstStyle/>
          <a:p>
            <a:pPr algn="ctr"/>
            <a:r>
              <a:rPr lang="en-US" sz="3600" b="1" u="sng" dirty="0"/>
              <a:t>STATE ASSESSMENT REQUIRMENTS</a:t>
            </a:r>
          </a:p>
          <a:p>
            <a:endParaRPr lang="en-US" sz="2800" dirty="0"/>
          </a:p>
          <a:p>
            <a:pPr marL="457200" indent="-457200">
              <a:buFont typeface="Arial" panose="020B0604020202020204" pitchFamily="34" charset="0"/>
              <a:buChar char="•"/>
            </a:pPr>
            <a:r>
              <a:rPr lang="en-US" sz="2800" b="1" dirty="0"/>
              <a:t>End of Course Exams(EOCs)</a:t>
            </a:r>
          </a:p>
          <a:p>
            <a:r>
              <a:rPr lang="en-US" sz="2800" dirty="0"/>
              <a:t>		Algebra 1 – must pass and 30% of grade</a:t>
            </a:r>
          </a:p>
          <a:p>
            <a:r>
              <a:rPr lang="en-US" sz="2800" dirty="0"/>
              <a:t>			or PSAT, SAT, or ACT concordant scores</a:t>
            </a:r>
          </a:p>
          <a:p>
            <a:r>
              <a:rPr lang="en-US" sz="2800" dirty="0"/>
              <a:t>		Geometry – must take but not pass, 30% of grade</a:t>
            </a:r>
          </a:p>
          <a:p>
            <a:r>
              <a:rPr lang="en-US" sz="2800" dirty="0"/>
              <a:t>		Biology - must take but not pass, 30% of grade</a:t>
            </a:r>
          </a:p>
          <a:p>
            <a:r>
              <a:rPr lang="en-US" sz="2800" dirty="0"/>
              <a:t>		US History – must take but not pass, 30% of grade</a:t>
            </a:r>
          </a:p>
          <a:p>
            <a:endParaRPr lang="en-US" sz="2800" dirty="0"/>
          </a:p>
          <a:p>
            <a:pPr marL="457200" indent="-457200">
              <a:buFont typeface="Arial" panose="020B0604020202020204" pitchFamily="34" charset="0"/>
              <a:buChar char="•"/>
            </a:pPr>
            <a:r>
              <a:rPr lang="en-US" sz="2800" b="1" dirty="0"/>
              <a:t>FSA Grade 10(or ACT/SAT concordant score)</a:t>
            </a:r>
          </a:p>
          <a:p>
            <a:pPr marL="914400" lvl="1" indent="-457200">
              <a:buFont typeface="Arial" panose="020B0604020202020204" pitchFamily="34" charset="0"/>
              <a:buChar char="•"/>
            </a:pPr>
            <a:r>
              <a:rPr lang="en-US" sz="2800" b="1" dirty="0"/>
              <a:t>Must pass</a:t>
            </a:r>
          </a:p>
          <a:p>
            <a:pPr marL="914400" lvl="1" indent="-457200">
              <a:buFont typeface="Arial" panose="020B0604020202020204" pitchFamily="34" charset="0"/>
              <a:buChar char="•"/>
            </a:pPr>
            <a:r>
              <a:rPr lang="en-US" sz="2800" b="1" dirty="0"/>
              <a:t>If fail, placed into mandatory Reading class next school year</a:t>
            </a:r>
          </a:p>
          <a:p>
            <a:r>
              <a:rPr lang="en-US" dirty="0"/>
              <a:t>	</a:t>
            </a:r>
          </a:p>
          <a:p>
            <a:r>
              <a:rPr lang="en-US" dirty="0"/>
              <a:t> </a:t>
            </a:r>
          </a:p>
        </p:txBody>
      </p:sp>
    </p:spTree>
    <p:extLst>
      <p:ext uri="{BB962C8B-B14F-4D97-AF65-F5344CB8AC3E}">
        <p14:creationId xmlns:p14="http://schemas.microsoft.com/office/powerpoint/2010/main" val="1171615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4729" y="396089"/>
            <a:ext cx="9601200" cy="1485900"/>
          </a:xfrm>
        </p:spPr>
        <p:txBody>
          <a:bodyPr/>
          <a:lstStyle/>
          <a:p>
            <a:r>
              <a:rPr lang="en-US" dirty="0"/>
              <a:t>Upcoming Statewide Assessments</a:t>
            </a:r>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121523763"/>
              </p:ext>
            </p:extLst>
          </p:nvPr>
        </p:nvGraphicFramePr>
        <p:xfrm>
          <a:off x="1475715" y="2018921"/>
          <a:ext cx="9877252" cy="4692888"/>
        </p:xfrm>
        <a:graphic>
          <a:graphicData uri="http://schemas.openxmlformats.org/drawingml/2006/table">
            <a:tbl>
              <a:tblPr>
                <a:tableStyleId>{8EC20E35-A176-4012-BC5E-935CFFF8708E}</a:tableStyleId>
              </a:tblPr>
              <a:tblGrid>
                <a:gridCol w="1979900">
                  <a:extLst>
                    <a:ext uri="{9D8B030D-6E8A-4147-A177-3AD203B41FA5}">
                      <a16:colId xmlns:a16="http://schemas.microsoft.com/office/drawing/2014/main" val="20000"/>
                    </a:ext>
                  </a:extLst>
                </a:gridCol>
                <a:gridCol w="3559369">
                  <a:extLst>
                    <a:ext uri="{9D8B030D-6E8A-4147-A177-3AD203B41FA5}">
                      <a16:colId xmlns:a16="http://schemas.microsoft.com/office/drawing/2014/main" val="20001"/>
                    </a:ext>
                  </a:extLst>
                </a:gridCol>
                <a:gridCol w="4337983">
                  <a:extLst>
                    <a:ext uri="{9D8B030D-6E8A-4147-A177-3AD203B41FA5}">
                      <a16:colId xmlns:a16="http://schemas.microsoft.com/office/drawing/2014/main" val="20002"/>
                    </a:ext>
                  </a:extLst>
                </a:gridCol>
              </a:tblGrid>
              <a:tr h="431199">
                <a:tc>
                  <a:txBody>
                    <a:bodyPr/>
                    <a:lstStyle/>
                    <a:p>
                      <a:pPr algn="ctr" fontAlgn="b"/>
                      <a:r>
                        <a:rPr lang="en-US" sz="2000" b="1" u="none" strike="noStrike" dirty="0">
                          <a:solidFill>
                            <a:schemeClr val="tx1"/>
                          </a:solidFill>
                          <a:effectLst/>
                        </a:rPr>
                        <a:t>Dates</a:t>
                      </a:r>
                      <a:endParaRPr lang="en-US" sz="2000" b="1" i="0" u="none" strike="noStrike" dirty="0">
                        <a:solidFill>
                          <a:schemeClr val="tx1"/>
                        </a:solidFill>
                        <a:effectLst/>
                        <a:latin typeface="Calibri" panose="020F050202020403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00"/>
                    </a:solidFill>
                  </a:tcPr>
                </a:tc>
                <a:tc>
                  <a:txBody>
                    <a:bodyPr/>
                    <a:lstStyle/>
                    <a:p>
                      <a:pPr algn="ctr" fontAlgn="b"/>
                      <a:r>
                        <a:rPr lang="en-US" sz="2000" b="1" u="none" strike="noStrike" dirty="0">
                          <a:solidFill>
                            <a:schemeClr val="tx1"/>
                          </a:solidFill>
                          <a:effectLst/>
                        </a:rPr>
                        <a:t>Test</a:t>
                      </a:r>
                      <a:endParaRPr lang="en-US" sz="2000" b="1" i="0" u="none" strike="noStrike" dirty="0">
                        <a:solidFill>
                          <a:schemeClr val="tx1"/>
                        </a:solidFill>
                        <a:effectLst/>
                        <a:latin typeface="Calibri" panose="020F050202020403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00"/>
                    </a:solidFill>
                  </a:tcPr>
                </a:tc>
                <a:tc>
                  <a:txBody>
                    <a:bodyPr/>
                    <a:lstStyle/>
                    <a:p>
                      <a:pPr algn="ctr" fontAlgn="b"/>
                      <a:r>
                        <a:rPr lang="en-US" sz="2000" b="1" u="none" strike="noStrike" dirty="0">
                          <a:solidFill>
                            <a:schemeClr val="tx1"/>
                          </a:solidFill>
                          <a:effectLst/>
                        </a:rPr>
                        <a:t>Duration</a:t>
                      </a:r>
                      <a:endParaRPr lang="en-US" sz="2000" b="1" i="0" u="none" strike="noStrike" dirty="0">
                        <a:solidFill>
                          <a:schemeClr val="tx1"/>
                        </a:solidFill>
                        <a:effectLst/>
                        <a:latin typeface="Calibri" panose="020F050202020403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431199">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1"/>
                  </a:ext>
                </a:extLst>
              </a:tr>
              <a:tr h="431199">
                <a:tc>
                  <a:txBody>
                    <a:bodyPr/>
                    <a:lstStyle/>
                    <a:p>
                      <a:pPr algn="ctr" fontAlgn="b"/>
                      <a:r>
                        <a:rPr lang="da-DK" dirty="0">
                          <a:solidFill>
                            <a:schemeClr val="bg1"/>
                          </a:solidFill>
                        </a:rPr>
                        <a:t>November 29–December 17, 2021</a:t>
                      </a:r>
                      <a:endParaRPr lang="en-US" dirty="0">
                        <a:solidFill>
                          <a:schemeClr val="bg1"/>
                        </a:solidFill>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r>
                        <a:rPr lang="en-US" dirty="0" err="1">
                          <a:solidFill>
                            <a:schemeClr val="bg1"/>
                          </a:solidFill>
                        </a:rPr>
                        <a:t>Alg</a:t>
                      </a:r>
                      <a:r>
                        <a:rPr lang="en-US" dirty="0">
                          <a:solidFill>
                            <a:schemeClr val="bg1"/>
                          </a:solidFill>
                        </a:rPr>
                        <a:t> 1 EOC retake window</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r>
                        <a:rPr lang="en-US" dirty="0">
                          <a:solidFill>
                            <a:schemeClr val="bg1"/>
                          </a:solidFill>
                        </a:rPr>
                        <a:t>2 day test</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0002"/>
                  </a:ext>
                </a:extLst>
              </a:tr>
              <a:tr h="431199">
                <a:tc>
                  <a:txBody>
                    <a:bodyPr/>
                    <a:lstStyle/>
                    <a:p>
                      <a:pPr algn="ctr" fontAlgn="b"/>
                      <a:r>
                        <a:rPr lang="en-US" dirty="0"/>
                        <a:t>February 21–March 11, 2022 </a:t>
                      </a:r>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FSA ELA retake window</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3 day test</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3"/>
                  </a:ext>
                </a:extLst>
              </a:tr>
              <a:tr h="431199">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0004"/>
                  </a:ext>
                </a:extLst>
              </a:tr>
              <a:tr h="431199">
                <a:tc>
                  <a:txBody>
                    <a:bodyPr/>
                    <a:lstStyle/>
                    <a:p>
                      <a:pPr algn="ctr" fontAlgn="b"/>
                      <a:r>
                        <a:rPr lang="en-US" dirty="0"/>
                        <a:t>May 2–27, 2022 </a:t>
                      </a:r>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FSA ELA Grade 9 &amp; 10 testing window</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3 day test</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5"/>
                  </a:ext>
                </a:extLst>
              </a:tr>
              <a:tr h="431199">
                <a:tc>
                  <a:txBody>
                    <a:bodyPr/>
                    <a:lstStyle/>
                    <a:p>
                      <a:pPr algn="ctr" fontAlgn="b"/>
                      <a:r>
                        <a:rPr lang="en-US" dirty="0">
                          <a:solidFill>
                            <a:schemeClr val="bg1"/>
                          </a:solidFill>
                        </a:rPr>
                        <a:t>May 2–27, 2022 </a:t>
                      </a:r>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r>
                        <a:rPr lang="en-US" sz="1800" b="0" i="0" u="none" strike="noStrike" dirty="0">
                          <a:solidFill>
                            <a:schemeClr val="bg1"/>
                          </a:solidFill>
                          <a:effectLst/>
                          <a:latin typeface="Calibri" panose="020F0502020204030204" pitchFamily="34" charset="0"/>
                        </a:rPr>
                        <a:t>End of Course </a:t>
                      </a:r>
                      <a:r>
                        <a:rPr lang="en-US" sz="1800" b="0" i="0" u="none" strike="noStrike" dirty="0" err="1">
                          <a:solidFill>
                            <a:schemeClr val="bg1"/>
                          </a:solidFill>
                          <a:effectLst/>
                          <a:latin typeface="Calibri" panose="020F0502020204030204" pitchFamily="34" charset="0"/>
                        </a:rPr>
                        <a:t>assesments</a:t>
                      </a:r>
                      <a:r>
                        <a:rPr lang="en-US" sz="1800" b="0" i="0" u="none" strike="noStrike" dirty="0">
                          <a:solidFill>
                            <a:schemeClr val="bg1"/>
                          </a:solidFill>
                          <a:effectLst/>
                          <a:latin typeface="Calibri" panose="020F0502020204030204" pitchFamily="34" charset="0"/>
                        </a:rPr>
                        <a:t> (</a:t>
                      </a:r>
                      <a:r>
                        <a:rPr lang="en-US" sz="1800" b="0" i="0" u="none" strike="noStrike" dirty="0" err="1">
                          <a:solidFill>
                            <a:schemeClr val="bg1"/>
                          </a:solidFill>
                          <a:effectLst/>
                          <a:latin typeface="Calibri" panose="020F0502020204030204" pitchFamily="34" charset="0"/>
                        </a:rPr>
                        <a:t>Alg</a:t>
                      </a:r>
                      <a:r>
                        <a:rPr lang="en-US" sz="1800" b="0" i="0" u="none" strike="noStrike" dirty="0">
                          <a:solidFill>
                            <a:schemeClr val="bg1"/>
                          </a:solidFill>
                          <a:effectLst/>
                          <a:latin typeface="Calibri" panose="020F0502020204030204" pitchFamily="34" charset="0"/>
                        </a:rPr>
                        <a:t> 1, Geo, Bio, US Hist)</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r>
                        <a:rPr lang="en-US" sz="1800" b="0" i="0" u="none" strike="noStrike" dirty="0" err="1">
                          <a:solidFill>
                            <a:schemeClr val="bg1"/>
                          </a:solidFill>
                          <a:effectLst/>
                          <a:latin typeface="Calibri" panose="020F0502020204030204" pitchFamily="34" charset="0"/>
                        </a:rPr>
                        <a:t>Alg</a:t>
                      </a:r>
                      <a:r>
                        <a:rPr lang="en-US" sz="1800" b="0" i="0" u="none" strike="noStrike" dirty="0">
                          <a:solidFill>
                            <a:schemeClr val="bg1"/>
                          </a:solidFill>
                          <a:effectLst/>
                          <a:latin typeface="Calibri" panose="020F0502020204030204" pitchFamily="34" charset="0"/>
                        </a:rPr>
                        <a:t> 1- 2 day; Geo, Bio, US Hist- 1 day</a:t>
                      </a: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0006"/>
                  </a:ext>
                </a:extLst>
              </a:tr>
              <a:tr h="431199">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7"/>
                  </a:ext>
                </a:extLst>
              </a:tr>
              <a:tr h="431199">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algn="ctr" fontAlgn="b"/>
                      <a:endParaRPr lang="en-US" sz="1800" b="0" i="0" u="none" strike="noStrike" dirty="0">
                        <a:solidFill>
                          <a:schemeClr val="bg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0008"/>
                  </a:ext>
                </a:extLst>
              </a:tr>
              <a:tr h="431199">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171536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Course Acceleration</a:t>
            </a:r>
          </a:p>
        </p:txBody>
      </p:sp>
      <p:sp>
        <p:nvSpPr>
          <p:cNvPr id="3" name="Content Placeholder 2"/>
          <p:cNvSpPr>
            <a:spLocks noGrp="1"/>
          </p:cNvSpPr>
          <p:nvPr>
            <p:ph idx="1"/>
          </p:nvPr>
        </p:nvSpPr>
        <p:spPr>
          <a:xfrm>
            <a:off x="1371600" y="1605452"/>
            <a:ext cx="9701868" cy="4199729"/>
          </a:xfrm>
        </p:spPr>
        <p:txBody>
          <a:bodyPr>
            <a:noAutofit/>
          </a:bodyPr>
          <a:lstStyle/>
          <a:p>
            <a:r>
              <a:rPr lang="en-US" sz="2400" dirty="0"/>
              <a:t>Goal= have all students take at least one accelerated course</a:t>
            </a:r>
          </a:p>
          <a:p>
            <a:r>
              <a:rPr lang="en-US" sz="2400" dirty="0"/>
              <a:t>Benefits</a:t>
            </a:r>
          </a:p>
          <a:p>
            <a:pPr lvl="1"/>
            <a:r>
              <a:rPr lang="en-US" sz="2400" dirty="0"/>
              <a:t>Students get to challenge themselves</a:t>
            </a:r>
          </a:p>
          <a:p>
            <a:pPr lvl="1"/>
            <a:r>
              <a:rPr lang="en-US" sz="2400" dirty="0"/>
              <a:t>Will look good on transcripts/resume</a:t>
            </a:r>
          </a:p>
          <a:p>
            <a:pPr lvl="1"/>
            <a:r>
              <a:rPr lang="en-US" sz="2400" dirty="0"/>
              <a:t>Can give them a certification/advantage</a:t>
            </a:r>
          </a:p>
          <a:p>
            <a:pPr lvl="2"/>
            <a:r>
              <a:rPr lang="en-US" sz="2000" dirty="0"/>
              <a:t>Example: College credit, industry certification</a:t>
            </a:r>
          </a:p>
          <a:p>
            <a:r>
              <a:rPr lang="en-US" sz="2400" dirty="0"/>
              <a:t>Examples of accelerated courses:</a:t>
            </a:r>
          </a:p>
          <a:p>
            <a:pPr lvl="1"/>
            <a:r>
              <a:rPr lang="en-US" sz="2400" dirty="0"/>
              <a:t>IB courses, AP courses, dual enrollment courses, CABAM courses(D</a:t>
            </a:r>
            <a:r>
              <a:rPr lang="en-US" i="0" dirty="0"/>
              <a:t>igital Information Technology, Business &amp; Entrepreneurial Principles, Legal Aspects of Business) </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5949" y="1876127"/>
            <a:ext cx="2095923" cy="2229705"/>
          </a:xfrm>
          <a:prstGeom prst="rect">
            <a:avLst/>
          </a:prstGeom>
        </p:spPr>
      </p:pic>
    </p:spTree>
    <p:extLst>
      <p:ext uri="{BB962C8B-B14F-4D97-AF65-F5344CB8AC3E}">
        <p14:creationId xmlns:p14="http://schemas.microsoft.com/office/powerpoint/2010/main" val="3810224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2881A1-03DF-4B43-AFEE-52132704D2F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876799" y="433422"/>
            <a:ext cx="6642755" cy="5194379"/>
          </a:xfrm>
          <a:prstGeom prst="rect">
            <a:avLst/>
          </a:prstGeom>
        </p:spPr>
      </p:pic>
      <p:sp>
        <p:nvSpPr>
          <p:cNvPr id="2" name="Title 1">
            <a:extLst>
              <a:ext uri="{FF2B5EF4-FFF2-40B4-BE49-F238E27FC236}">
                <a16:creationId xmlns:a16="http://schemas.microsoft.com/office/drawing/2014/main" id="{9CA4338B-045B-4232-A905-2B1035C6072A}"/>
              </a:ext>
            </a:extLst>
          </p:cNvPr>
          <p:cNvSpPr>
            <a:spLocks noGrp="1"/>
          </p:cNvSpPr>
          <p:nvPr>
            <p:ph type="title"/>
          </p:nvPr>
        </p:nvSpPr>
        <p:spPr/>
        <p:txBody>
          <a:bodyPr/>
          <a:lstStyle/>
          <a:p>
            <a:r>
              <a:rPr lang="en-US" dirty="0"/>
              <a:t>Early College</a:t>
            </a:r>
          </a:p>
        </p:txBody>
      </p:sp>
      <p:sp>
        <p:nvSpPr>
          <p:cNvPr id="3" name="Content Placeholder 2">
            <a:extLst>
              <a:ext uri="{FF2B5EF4-FFF2-40B4-BE49-F238E27FC236}">
                <a16:creationId xmlns:a16="http://schemas.microsoft.com/office/drawing/2014/main" id="{53AB7948-B3B6-4B4D-BD68-772811E91ADA}"/>
              </a:ext>
            </a:extLst>
          </p:cNvPr>
          <p:cNvSpPr>
            <a:spLocks noGrp="1"/>
          </p:cNvSpPr>
          <p:nvPr>
            <p:ph idx="1"/>
          </p:nvPr>
        </p:nvSpPr>
        <p:spPr>
          <a:xfrm>
            <a:off x="1024128" y="1913641"/>
            <a:ext cx="9720071" cy="4395719"/>
          </a:xfrm>
        </p:spPr>
        <p:txBody>
          <a:bodyPr>
            <a:normAutofit fontScale="62500" lnSpcReduction="20000"/>
          </a:bodyPr>
          <a:lstStyle/>
          <a:p>
            <a:pPr marL="0" indent="0">
              <a:lnSpc>
                <a:spcPct val="120000"/>
              </a:lnSpc>
              <a:buNone/>
            </a:pPr>
            <a:r>
              <a:rPr lang="en-US" sz="2400" b="1" dirty="0">
                <a:latin typeface="Lucida Bright" panose="02040602050505020304" pitchFamily="18" charset="0"/>
              </a:rPr>
              <a:t>Early College Program</a:t>
            </a:r>
            <a:endParaRPr lang="en-US" sz="2400" dirty="0">
              <a:latin typeface="Lucida Bright" panose="02040602050505020304" pitchFamily="18" charset="0"/>
            </a:endParaRP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Program at SPC (Saint Petersburg College)</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Can complete 2 years of college and earn associate’s degree by HS graduation</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All courses will be on SPC campus</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Will have college counselor assigned at SPC</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Must meet qualifications and be chosen from lottery (3.0 unweighted GPA, qualifying PERT scores, coursework, current 10</a:t>
            </a:r>
            <a:r>
              <a:rPr lang="en-US" sz="2400" baseline="30000" dirty="0">
                <a:latin typeface="Lucida Bright" panose="02040602050505020304" pitchFamily="18" charset="0"/>
              </a:rPr>
              <a:t>th</a:t>
            </a:r>
            <a:r>
              <a:rPr lang="en-US" sz="2400" dirty="0">
                <a:latin typeface="Lucida Bright" panose="02040602050505020304" pitchFamily="18" charset="0"/>
              </a:rPr>
              <a:t> grade student)</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Must complete HOPE prior to starting ECP</a:t>
            </a:r>
          </a:p>
          <a:p>
            <a:pPr marL="0" indent="0">
              <a:lnSpc>
                <a:spcPct val="120000"/>
              </a:lnSpc>
              <a:spcBef>
                <a:spcPts val="0"/>
              </a:spcBef>
              <a:spcAft>
                <a:spcPts val="0"/>
              </a:spcAft>
              <a:buNone/>
            </a:pPr>
            <a:endParaRPr lang="en-US" sz="2400" b="1" dirty="0">
              <a:latin typeface="Lucida Bright" panose="02040602050505020304" pitchFamily="18" charset="0"/>
            </a:endParaRPr>
          </a:p>
          <a:p>
            <a:pPr marL="0" indent="0">
              <a:lnSpc>
                <a:spcPct val="120000"/>
              </a:lnSpc>
              <a:spcBef>
                <a:spcPts val="0"/>
              </a:spcBef>
              <a:spcAft>
                <a:spcPts val="0"/>
              </a:spcAft>
              <a:buNone/>
            </a:pPr>
            <a:r>
              <a:rPr lang="en-US" sz="2400" b="1" dirty="0">
                <a:latin typeface="Lucida Bright" panose="02040602050505020304" pitchFamily="18" charset="0"/>
              </a:rPr>
              <a:t>What should I do now?</a:t>
            </a:r>
            <a:br>
              <a:rPr lang="en-US" sz="2400" dirty="0">
                <a:latin typeface="Lucida Bright" panose="02040602050505020304" pitchFamily="18" charset="0"/>
              </a:rPr>
            </a:br>
            <a:r>
              <a:rPr lang="en-US" sz="2400" dirty="0">
                <a:latin typeface="Lucida Bright" panose="02040602050505020304" pitchFamily="18" charset="0"/>
              </a:rPr>
              <a:t> </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Go to spcollege.edu and enroll as a student (select for high school program) to get SPC ID #</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Bring SPC ID # and email to counselor to fill out PERT form to set up testing</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Attend information session (was 11/9) </a:t>
            </a:r>
            <a:r>
              <a:rPr lang="en-US" sz="2400" dirty="0">
                <a:latin typeface="Lucida Bright" panose="02040602050505020304" pitchFamily="18" charset="0"/>
                <a:hlinkClick r:id="rId3"/>
              </a:rPr>
              <a:t>https://www.spcollege.edu/future-students/admissions/high-school-programs/early-college</a:t>
            </a:r>
            <a:r>
              <a:rPr lang="en-US" sz="2400" dirty="0">
                <a:latin typeface="Lucida Bright" panose="02040602050505020304" pitchFamily="18" charset="0"/>
              </a:rPr>
              <a:t> to view recording</a:t>
            </a:r>
          </a:p>
          <a:p>
            <a:pPr>
              <a:lnSpc>
                <a:spcPct val="120000"/>
              </a:lnSpc>
              <a:spcBef>
                <a:spcPts val="0"/>
              </a:spcBef>
              <a:spcAft>
                <a:spcPts val="0"/>
              </a:spcAft>
              <a:buFont typeface="Wingdings" panose="05000000000000000000" pitchFamily="2" charset="2"/>
              <a:buChar char="§"/>
            </a:pPr>
            <a:r>
              <a:rPr lang="en-US" sz="2400" dirty="0">
                <a:latin typeface="Lucida Bright" panose="02040602050505020304" pitchFamily="18" charset="0"/>
              </a:rPr>
              <a:t>Complete and turn in application during </a:t>
            </a:r>
            <a:r>
              <a:rPr lang="en-US" sz="2400" b="1" dirty="0">
                <a:latin typeface="Lucida Bright" panose="02040602050505020304" pitchFamily="18" charset="0"/>
              </a:rPr>
              <a:t>Priority</a:t>
            </a:r>
            <a:r>
              <a:rPr lang="en-US" sz="2400" dirty="0">
                <a:latin typeface="Lucida Bright" panose="02040602050505020304" pitchFamily="18" charset="0"/>
              </a:rPr>
              <a:t> deadline (between Nov 9</a:t>
            </a:r>
            <a:r>
              <a:rPr lang="en-US" sz="2400" baseline="30000" dirty="0">
                <a:latin typeface="Lucida Bright" panose="02040602050505020304" pitchFamily="18" charset="0"/>
              </a:rPr>
              <a:t>th</a:t>
            </a:r>
            <a:r>
              <a:rPr lang="en-US" sz="2400" dirty="0">
                <a:latin typeface="Lucida Bright" panose="02040602050505020304" pitchFamily="18" charset="0"/>
              </a:rPr>
              <a:t>-January 7</a:t>
            </a:r>
            <a:r>
              <a:rPr lang="en-US" sz="2400" baseline="30000" dirty="0">
                <a:latin typeface="Lucida Bright" panose="02040602050505020304" pitchFamily="18" charset="0"/>
              </a:rPr>
              <a:t>th</a:t>
            </a:r>
            <a:r>
              <a:rPr lang="en-US" sz="2400" dirty="0">
                <a:latin typeface="Lucida Bright" panose="02040602050505020304" pitchFamily="18" charset="0"/>
              </a:rPr>
              <a:t>) or before final deadline of Feb 10th</a:t>
            </a:r>
          </a:p>
          <a:p>
            <a:endParaRPr lang="en-US" dirty="0"/>
          </a:p>
        </p:txBody>
      </p:sp>
    </p:spTree>
    <p:extLst>
      <p:ext uri="{BB962C8B-B14F-4D97-AF65-F5344CB8AC3E}">
        <p14:creationId xmlns:p14="http://schemas.microsoft.com/office/powerpoint/2010/main" val="3079541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339C9E-D036-4532-9F7C-B3F36CF7395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876799" y="433422"/>
            <a:ext cx="6642755" cy="5194379"/>
          </a:xfrm>
          <a:prstGeom prst="rect">
            <a:avLst/>
          </a:prstGeom>
        </p:spPr>
      </p:pic>
      <p:sp>
        <p:nvSpPr>
          <p:cNvPr id="2" name="Title 1">
            <a:extLst>
              <a:ext uri="{FF2B5EF4-FFF2-40B4-BE49-F238E27FC236}">
                <a16:creationId xmlns:a16="http://schemas.microsoft.com/office/drawing/2014/main" id="{D7EADDF7-EEE4-45F0-92CA-83FD13BA170F}"/>
              </a:ext>
            </a:extLst>
          </p:cNvPr>
          <p:cNvSpPr>
            <a:spLocks noGrp="1"/>
          </p:cNvSpPr>
          <p:nvPr>
            <p:ph type="title"/>
          </p:nvPr>
        </p:nvSpPr>
        <p:spPr/>
        <p:txBody>
          <a:bodyPr/>
          <a:lstStyle/>
          <a:p>
            <a:r>
              <a:rPr lang="en-US" dirty="0"/>
              <a:t>Dual enrollment @ </a:t>
            </a:r>
            <a:r>
              <a:rPr lang="en-US" dirty="0" err="1"/>
              <a:t>spc</a:t>
            </a:r>
            <a:endParaRPr lang="en-US" dirty="0"/>
          </a:p>
        </p:txBody>
      </p:sp>
      <p:sp>
        <p:nvSpPr>
          <p:cNvPr id="3" name="Content Placeholder 2">
            <a:extLst>
              <a:ext uri="{FF2B5EF4-FFF2-40B4-BE49-F238E27FC236}">
                <a16:creationId xmlns:a16="http://schemas.microsoft.com/office/drawing/2014/main" id="{EF487A3F-E62C-45C9-A40D-AB7F192C9720}"/>
              </a:ext>
            </a:extLst>
          </p:cNvPr>
          <p:cNvSpPr>
            <a:spLocks noGrp="1"/>
          </p:cNvSpPr>
          <p:nvPr>
            <p:ph idx="1"/>
          </p:nvPr>
        </p:nvSpPr>
        <p:spPr>
          <a:xfrm>
            <a:off x="1024128" y="1602557"/>
            <a:ext cx="9720071" cy="4706803"/>
          </a:xfrm>
        </p:spPr>
        <p:txBody>
          <a:bodyPr>
            <a:normAutofit fontScale="77500" lnSpcReduction="20000"/>
          </a:bodyPr>
          <a:lstStyle/>
          <a:p>
            <a:pPr>
              <a:buFont typeface="Wingdings" panose="05000000000000000000" pitchFamily="2" charset="2"/>
              <a:buChar char="§"/>
            </a:pPr>
            <a:r>
              <a:rPr lang="en-US" dirty="0">
                <a:latin typeface="Lucida Bright" panose="02040602050505020304" pitchFamily="18" charset="0"/>
              </a:rPr>
              <a:t>Taking college courses either here on campus or at SPC's campus</a:t>
            </a:r>
          </a:p>
          <a:p>
            <a:pPr lvl="1">
              <a:buFont typeface="Wingdings" panose="05000000000000000000" pitchFamily="2" charset="2"/>
              <a:buChar char="§"/>
            </a:pPr>
            <a:r>
              <a:rPr lang="en-US" dirty="0">
                <a:latin typeface="Lucida Bright" panose="02040602050505020304" pitchFamily="18" charset="0"/>
              </a:rPr>
              <a:t>Typically in 11</a:t>
            </a:r>
            <a:r>
              <a:rPr lang="en-US" baseline="30000" dirty="0">
                <a:latin typeface="Lucida Bright" panose="02040602050505020304" pitchFamily="18" charset="0"/>
              </a:rPr>
              <a:t>th</a:t>
            </a:r>
            <a:r>
              <a:rPr lang="en-US" dirty="0">
                <a:latin typeface="Lucida Bright" panose="02040602050505020304" pitchFamily="18" charset="0"/>
              </a:rPr>
              <a:t> and/or 12</a:t>
            </a:r>
            <a:r>
              <a:rPr lang="en-US" baseline="30000" dirty="0">
                <a:latin typeface="Lucida Bright" panose="02040602050505020304" pitchFamily="18" charset="0"/>
              </a:rPr>
              <a:t>th</a:t>
            </a:r>
            <a:r>
              <a:rPr lang="en-US" dirty="0">
                <a:latin typeface="Lucida Bright" panose="02040602050505020304" pitchFamily="18" charset="0"/>
              </a:rPr>
              <a:t> grade but some 10</a:t>
            </a:r>
            <a:r>
              <a:rPr lang="en-US" baseline="30000" dirty="0">
                <a:latin typeface="Lucida Bright" panose="02040602050505020304" pitchFamily="18" charset="0"/>
              </a:rPr>
              <a:t>th</a:t>
            </a:r>
            <a:r>
              <a:rPr lang="en-US" dirty="0">
                <a:latin typeface="Lucida Bright" panose="02040602050505020304" pitchFamily="18" charset="0"/>
              </a:rPr>
              <a:t> graders do qualify</a:t>
            </a:r>
            <a:br>
              <a:rPr lang="en-US" dirty="0">
                <a:latin typeface="Lucida Bright" panose="02040602050505020304" pitchFamily="18" charset="0"/>
              </a:rPr>
            </a:b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PHUHS offers 3 DE courses on our campus-Composition I/II; Int </a:t>
            </a:r>
            <a:r>
              <a:rPr lang="en-US" dirty="0" err="1">
                <a:latin typeface="Lucida Bright" panose="02040602050505020304" pitchFamily="18" charset="0"/>
              </a:rPr>
              <a:t>Alg</a:t>
            </a:r>
            <a:r>
              <a:rPr lang="en-US" dirty="0">
                <a:latin typeface="Lucida Bright" panose="02040602050505020304" pitchFamily="18" charset="0"/>
              </a:rPr>
              <a:t>/College </a:t>
            </a:r>
            <a:r>
              <a:rPr lang="en-US" dirty="0" err="1">
                <a:latin typeface="Lucida Bright" panose="02040602050505020304" pitchFamily="18" charset="0"/>
              </a:rPr>
              <a:t>Alg</a:t>
            </a:r>
            <a:r>
              <a:rPr lang="en-US" dirty="0">
                <a:latin typeface="Lucida Bright" panose="02040602050505020304" pitchFamily="18" charset="0"/>
              </a:rPr>
              <a:t>; College Experience</a:t>
            </a:r>
          </a:p>
          <a:p>
            <a:pPr lvl="1">
              <a:buFont typeface="Wingdings" panose="05000000000000000000" pitchFamily="2" charset="2"/>
              <a:buChar char="§"/>
            </a:pPr>
            <a:r>
              <a:rPr lang="en-US" dirty="0" err="1">
                <a:latin typeface="Lucida Bright" panose="02040602050505020304" pitchFamily="18" charset="0"/>
              </a:rPr>
              <a:t>Eng</a:t>
            </a:r>
            <a:r>
              <a:rPr lang="en-US" dirty="0">
                <a:latin typeface="Lucida Bright" panose="02040602050505020304" pitchFamily="18" charset="0"/>
              </a:rPr>
              <a:t> 1 &amp; 2 completed before Comp; </a:t>
            </a:r>
            <a:r>
              <a:rPr lang="en-US" dirty="0" err="1">
                <a:latin typeface="Lucida Bright" panose="02040602050505020304" pitchFamily="18" charset="0"/>
              </a:rPr>
              <a:t>Alg</a:t>
            </a:r>
            <a:r>
              <a:rPr lang="en-US" dirty="0">
                <a:latin typeface="Lucida Bright" panose="02040602050505020304" pitchFamily="18" charset="0"/>
              </a:rPr>
              <a:t> 2 completed before Int/Coll </a:t>
            </a:r>
            <a:r>
              <a:rPr lang="en-US" dirty="0" err="1">
                <a:latin typeface="Lucida Bright" panose="02040602050505020304" pitchFamily="18" charset="0"/>
              </a:rPr>
              <a:t>Alg</a:t>
            </a:r>
            <a:br>
              <a:rPr lang="en-US" dirty="0">
                <a:latin typeface="Lucida Bright" panose="02040602050505020304" pitchFamily="18" charset="0"/>
              </a:rPr>
            </a:b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All other courses need to be taken at SPC- need transportation</a:t>
            </a:r>
            <a:br>
              <a:rPr lang="en-US" dirty="0">
                <a:latin typeface="Lucida Bright" panose="02040602050505020304" pitchFamily="18" charset="0"/>
              </a:rPr>
            </a:b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Requirements- 3.0 unweighted GPA, qualifying PERT scores (106-reading, 103-writing, 114-math)</a:t>
            </a:r>
            <a:br>
              <a:rPr lang="en-US" dirty="0">
                <a:latin typeface="Lucida Bright" panose="02040602050505020304" pitchFamily="18" charset="0"/>
              </a:rPr>
            </a:b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Registration through counselor; deadlines are always semester before the class begins </a:t>
            </a:r>
            <a:br>
              <a:rPr lang="en-US" dirty="0">
                <a:latin typeface="Lucida Bright" panose="02040602050505020304" pitchFamily="18" charset="0"/>
              </a:rPr>
            </a:b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Stay updated on deadlines w/ remind, school website, asking counselor</a:t>
            </a:r>
          </a:p>
          <a:p>
            <a:pPr>
              <a:buFont typeface="Wingdings" panose="05000000000000000000" pitchFamily="2" charset="2"/>
              <a:buChar char="§"/>
            </a:pPr>
            <a:r>
              <a:rPr lang="en-US" dirty="0">
                <a:latin typeface="Lucida Bright" panose="02040602050505020304" pitchFamily="18" charset="0"/>
              </a:rPr>
              <a:t>https://www.spcollege.edu/future-students/admissions/high-school-programs/dual-enrollment</a:t>
            </a:r>
          </a:p>
          <a:p>
            <a:endParaRPr lang="en-US" dirty="0"/>
          </a:p>
        </p:txBody>
      </p:sp>
    </p:spTree>
    <p:extLst>
      <p:ext uri="{BB962C8B-B14F-4D97-AF65-F5344CB8AC3E}">
        <p14:creationId xmlns:p14="http://schemas.microsoft.com/office/powerpoint/2010/main" val="2467282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B8CDB-127D-4D69-9491-A889D6CBFBB6}"/>
              </a:ext>
            </a:extLst>
          </p:cNvPr>
          <p:cNvSpPr>
            <a:spLocks noGrp="1"/>
          </p:cNvSpPr>
          <p:nvPr>
            <p:ph type="title"/>
          </p:nvPr>
        </p:nvSpPr>
        <p:spPr>
          <a:xfrm>
            <a:off x="5080731" y="370865"/>
            <a:ext cx="6495384" cy="1499616"/>
          </a:xfrm>
        </p:spPr>
        <p:txBody>
          <a:bodyPr/>
          <a:lstStyle/>
          <a:p>
            <a:r>
              <a:rPr lang="en-US" dirty="0"/>
              <a:t>Dual enrollment @PTECH</a:t>
            </a:r>
          </a:p>
        </p:txBody>
      </p:sp>
      <p:sp>
        <p:nvSpPr>
          <p:cNvPr id="3" name="Content Placeholder 2">
            <a:extLst>
              <a:ext uri="{FF2B5EF4-FFF2-40B4-BE49-F238E27FC236}">
                <a16:creationId xmlns:a16="http://schemas.microsoft.com/office/drawing/2014/main" id="{E7AC4F09-2AD4-4DF6-B36A-E2B7219222A1}"/>
              </a:ext>
            </a:extLst>
          </p:cNvPr>
          <p:cNvSpPr>
            <a:spLocks noGrp="1"/>
          </p:cNvSpPr>
          <p:nvPr>
            <p:ph idx="1"/>
          </p:nvPr>
        </p:nvSpPr>
        <p:spPr/>
        <p:txBody>
          <a:bodyPr>
            <a:normAutofit fontScale="77500" lnSpcReduction="20000"/>
          </a:bodyPr>
          <a:lstStyle/>
          <a:p>
            <a:pPr marL="0" indent="0">
              <a:buNone/>
            </a:pPr>
            <a:r>
              <a:rPr lang="en-US" b="1" dirty="0">
                <a:latin typeface="Lucida Bright" panose="02040602050505020304" pitchFamily="18" charset="0"/>
              </a:rPr>
              <a:t>Pinellas Technical College dual enrollment program</a:t>
            </a:r>
            <a:endParaRPr lang="en-US" dirty="0">
              <a:latin typeface="Lucida Bright" panose="02040602050505020304" pitchFamily="18" charset="0"/>
            </a:endParaRPr>
          </a:p>
          <a:p>
            <a:pPr>
              <a:buFont typeface="Wingdings" panose="05000000000000000000" pitchFamily="2" charset="2"/>
              <a:buChar char="§"/>
            </a:pPr>
            <a:r>
              <a:rPr lang="en-US" dirty="0">
                <a:latin typeface="Lucida Bright" panose="02040602050505020304" pitchFamily="18" charset="0"/>
              </a:rPr>
              <a:t>Qualifications: 2.0 unweighted GPA; good attendance and behavior</a:t>
            </a:r>
          </a:p>
          <a:p>
            <a:pPr>
              <a:buFont typeface="Wingdings" panose="05000000000000000000" pitchFamily="2" charset="2"/>
              <a:buChar char="§"/>
            </a:pPr>
            <a:r>
              <a:rPr lang="en-US" dirty="0">
                <a:latin typeface="Lucida Bright" panose="02040602050505020304" pitchFamily="18" charset="0"/>
              </a:rPr>
              <a:t>Periods 1-3</a:t>
            </a:r>
          </a:p>
          <a:p>
            <a:pPr>
              <a:buFont typeface="Wingdings" panose="05000000000000000000" pitchFamily="2" charset="2"/>
              <a:buChar char="§"/>
            </a:pPr>
            <a:r>
              <a:rPr lang="en-US" dirty="0">
                <a:latin typeface="Lucida Bright" panose="02040602050505020304" pitchFamily="18" charset="0"/>
              </a:rPr>
              <a:t>Can earn certificate in program for free; can earn college credits to transfer </a:t>
            </a:r>
          </a:p>
          <a:p>
            <a:pPr marL="0" indent="0">
              <a:spcBef>
                <a:spcPts val="0"/>
              </a:spcBef>
              <a:spcAft>
                <a:spcPts val="0"/>
              </a:spcAft>
              <a:buNone/>
            </a:pPr>
            <a:endParaRPr lang="en-US" b="1" dirty="0">
              <a:latin typeface="Lucida Bright" panose="02040602050505020304" pitchFamily="18" charset="0"/>
            </a:endParaRPr>
          </a:p>
          <a:p>
            <a:pPr marL="0" indent="0">
              <a:spcBef>
                <a:spcPts val="0"/>
              </a:spcBef>
              <a:spcAft>
                <a:spcPts val="0"/>
              </a:spcAft>
              <a:buNone/>
            </a:pPr>
            <a:r>
              <a:rPr lang="en-US" b="1" dirty="0">
                <a:latin typeface="Lucida Bright" panose="02040602050505020304" pitchFamily="18" charset="0"/>
              </a:rPr>
              <a:t>CLEARWATER CAMPUS PROGRAMS:</a:t>
            </a:r>
            <a:r>
              <a:rPr lang="en-US" dirty="0">
                <a:latin typeface="Lucida Bright" panose="02040602050505020304" pitchFamily="18" charset="0"/>
              </a:rPr>
              <a:t> </a:t>
            </a:r>
          </a:p>
          <a:p>
            <a:pPr>
              <a:spcBef>
                <a:spcPts val="0"/>
              </a:spcBef>
              <a:spcAft>
                <a:spcPts val="0"/>
              </a:spcAft>
              <a:buFont typeface="Wingdings" panose="05000000000000000000" pitchFamily="2" charset="2"/>
              <a:buChar char="§"/>
            </a:pPr>
            <a:r>
              <a:rPr lang="en-US" dirty="0">
                <a:latin typeface="Lucida Bright" panose="02040602050505020304" pitchFamily="18" charset="0"/>
              </a:rPr>
              <a:t>Accounting operations</a:t>
            </a:r>
          </a:p>
          <a:p>
            <a:pPr>
              <a:spcBef>
                <a:spcPts val="0"/>
              </a:spcBef>
              <a:spcAft>
                <a:spcPts val="0"/>
              </a:spcAft>
              <a:buFont typeface="Wingdings" panose="05000000000000000000" pitchFamily="2" charset="2"/>
              <a:buChar char="§"/>
            </a:pPr>
            <a:r>
              <a:rPr lang="en-US" dirty="0">
                <a:latin typeface="Lucida Bright" panose="02040602050505020304" pitchFamily="18" charset="0"/>
              </a:rPr>
              <a:t>Automotive service technology</a:t>
            </a:r>
          </a:p>
          <a:p>
            <a:pPr>
              <a:spcBef>
                <a:spcPts val="0"/>
              </a:spcBef>
              <a:spcAft>
                <a:spcPts val="0"/>
              </a:spcAft>
              <a:buFont typeface="Wingdings" panose="05000000000000000000" pitchFamily="2" charset="2"/>
              <a:buChar char="§"/>
            </a:pPr>
            <a:r>
              <a:rPr lang="en-US" dirty="0">
                <a:latin typeface="Lucida Bright" panose="02040602050505020304" pitchFamily="18" charset="0"/>
              </a:rPr>
              <a:t>Cabinetmaking</a:t>
            </a:r>
          </a:p>
          <a:p>
            <a:pPr>
              <a:spcBef>
                <a:spcPts val="0"/>
              </a:spcBef>
              <a:spcAft>
                <a:spcPts val="0"/>
              </a:spcAft>
              <a:buFont typeface="Wingdings" panose="05000000000000000000" pitchFamily="2" charset="2"/>
              <a:buChar char="§"/>
            </a:pPr>
            <a:r>
              <a:rPr lang="en-US" dirty="0">
                <a:latin typeface="Lucida Bright" panose="02040602050505020304" pitchFamily="18" charset="0"/>
              </a:rPr>
              <a:t>Computer systems and IT</a:t>
            </a:r>
          </a:p>
          <a:p>
            <a:pPr>
              <a:spcBef>
                <a:spcPts val="0"/>
              </a:spcBef>
              <a:spcAft>
                <a:spcPts val="0"/>
              </a:spcAft>
              <a:buFont typeface="Wingdings" panose="05000000000000000000" pitchFamily="2" charset="2"/>
              <a:buChar char="§"/>
            </a:pPr>
            <a:r>
              <a:rPr lang="en-US" dirty="0">
                <a:latin typeface="Lucida Bright" panose="02040602050505020304" pitchFamily="18" charset="0"/>
              </a:rPr>
              <a:t>Cosmetology</a:t>
            </a:r>
          </a:p>
          <a:p>
            <a:pPr>
              <a:spcBef>
                <a:spcPts val="0"/>
              </a:spcBef>
              <a:spcAft>
                <a:spcPts val="0"/>
              </a:spcAft>
              <a:buFont typeface="Wingdings" panose="05000000000000000000" pitchFamily="2" charset="2"/>
              <a:buChar char="§"/>
            </a:pPr>
            <a:r>
              <a:rPr lang="en-US" dirty="0">
                <a:latin typeface="Lucida Bright" panose="02040602050505020304" pitchFamily="18" charset="0"/>
              </a:rPr>
              <a:t>Diesel systems tech</a:t>
            </a:r>
          </a:p>
          <a:p>
            <a:pPr>
              <a:spcBef>
                <a:spcPts val="0"/>
              </a:spcBef>
              <a:spcAft>
                <a:spcPts val="0"/>
              </a:spcAft>
              <a:buFont typeface="Wingdings" panose="05000000000000000000" pitchFamily="2" charset="2"/>
              <a:buChar char="§"/>
            </a:pPr>
            <a:r>
              <a:rPr lang="en-US" dirty="0">
                <a:latin typeface="Lucida Bright" panose="02040602050505020304" pitchFamily="18" charset="0"/>
              </a:rPr>
              <a:t>Electricity</a:t>
            </a:r>
          </a:p>
          <a:p>
            <a:pPr>
              <a:spcBef>
                <a:spcPts val="0"/>
              </a:spcBef>
              <a:spcAft>
                <a:spcPts val="0"/>
              </a:spcAft>
              <a:buFont typeface="Wingdings" panose="05000000000000000000" pitchFamily="2" charset="2"/>
              <a:buChar char="§"/>
            </a:pPr>
            <a:r>
              <a:rPr lang="en-US" dirty="0">
                <a:latin typeface="Lucida Bright" panose="02040602050505020304" pitchFamily="18" charset="0"/>
              </a:rPr>
              <a:t>Machining tech</a:t>
            </a:r>
          </a:p>
          <a:p>
            <a:pPr>
              <a:spcBef>
                <a:spcPts val="0"/>
              </a:spcBef>
              <a:spcAft>
                <a:spcPts val="0"/>
              </a:spcAft>
              <a:buFont typeface="Wingdings" panose="05000000000000000000" pitchFamily="2" charset="2"/>
              <a:buChar char="§"/>
            </a:pPr>
            <a:r>
              <a:rPr lang="en-US" dirty="0">
                <a:latin typeface="Lucida Bright" panose="02040602050505020304" pitchFamily="18" charset="0"/>
              </a:rPr>
              <a:t>Medical administrative specialist</a:t>
            </a:r>
          </a:p>
          <a:p>
            <a:pPr>
              <a:spcBef>
                <a:spcPts val="0"/>
              </a:spcBef>
              <a:spcAft>
                <a:spcPts val="0"/>
              </a:spcAft>
              <a:buFont typeface="Wingdings" panose="05000000000000000000" pitchFamily="2" charset="2"/>
              <a:buChar char="§"/>
            </a:pPr>
            <a:r>
              <a:rPr lang="en-US" dirty="0">
                <a:latin typeface="Lucida Bright" panose="02040602050505020304" pitchFamily="18" charset="0"/>
              </a:rPr>
              <a:t>Network support services</a:t>
            </a:r>
          </a:p>
          <a:p>
            <a:pPr>
              <a:spcBef>
                <a:spcPts val="0"/>
              </a:spcBef>
              <a:spcAft>
                <a:spcPts val="0"/>
              </a:spcAft>
              <a:buFont typeface="Wingdings" panose="05000000000000000000" pitchFamily="2" charset="2"/>
              <a:buChar char="§"/>
            </a:pPr>
            <a:r>
              <a:rPr lang="en-US" dirty="0">
                <a:latin typeface="Lucida Bright" panose="02040602050505020304" pitchFamily="18" charset="0"/>
              </a:rPr>
              <a:t>Professional culinary arts and hospitality</a:t>
            </a:r>
          </a:p>
          <a:p>
            <a:pPr>
              <a:spcBef>
                <a:spcPts val="0"/>
              </a:spcBef>
              <a:spcAft>
                <a:spcPts val="0"/>
              </a:spcAft>
              <a:buFont typeface="Wingdings" panose="05000000000000000000" pitchFamily="2" charset="2"/>
              <a:buChar char="§"/>
            </a:pPr>
            <a:r>
              <a:rPr lang="en-US" dirty="0">
                <a:latin typeface="Lucida Bright" panose="02040602050505020304" pitchFamily="18" charset="0"/>
              </a:rPr>
              <a:t>Web development</a:t>
            </a:r>
          </a:p>
          <a:p>
            <a:endParaRPr lang="en-US" dirty="0"/>
          </a:p>
        </p:txBody>
      </p:sp>
      <p:pic>
        <p:nvPicPr>
          <p:cNvPr id="4" name="Picture 3">
            <a:extLst>
              <a:ext uri="{FF2B5EF4-FFF2-40B4-BE49-F238E27FC236}">
                <a16:creationId xmlns:a16="http://schemas.microsoft.com/office/drawing/2014/main" id="{B396A701-797C-4C1B-9B9A-8A4F72393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6627" y="115121"/>
            <a:ext cx="3680851" cy="1963120"/>
          </a:xfrm>
          <a:prstGeom prst="rect">
            <a:avLst/>
          </a:prstGeom>
        </p:spPr>
      </p:pic>
    </p:spTree>
    <p:extLst>
      <p:ext uri="{BB962C8B-B14F-4D97-AF65-F5344CB8AC3E}">
        <p14:creationId xmlns:p14="http://schemas.microsoft.com/office/powerpoint/2010/main" val="717636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817" y="772316"/>
            <a:ext cx="9286993" cy="1202485"/>
          </a:xfrm>
        </p:spPr>
        <p:txBody>
          <a:bodyPr>
            <a:normAutofit/>
          </a:bodyPr>
          <a:lstStyle/>
          <a:p>
            <a:r>
              <a:rPr lang="en-US" dirty="0"/>
              <a:t>Credit Recovery/Grade Forgiveness	</a:t>
            </a:r>
          </a:p>
        </p:txBody>
      </p:sp>
      <p:sp>
        <p:nvSpPr>
          <p:cNvPr id="3" name="Content Placeholder 2"/>
          <p:cNvSpPr>
            <a:spLocks noGrp="1"/>
          </p:cNvSpPr>
          <p:nvPr>
            <p:ph idx="1"/>
          </p:nvPr>
        </p:nvSpPr>
        <p:spPr>
          <a:xfrm>
            <a:off x="1950721" y="1974801"/>
            <a:ext cx="8261873" cy="4444106"/>
          </a:xfrm>
        </p:spPr>
        <p:txBody>
          <a:bodyPr>
            <a:normAutofit/>
          </a:bodyPr>
          <a:lstStyle/>
          <a:p>
            <a:r>
              <a:rPr lang="en-US" dirty="0"/>
              <a:t>Extended Learning Program</a:t>
            </a:r>
          </a:p>
          <a:p>
            <a:pPr lvl="1"/>
            <a:r>
              <a:rPr lang="en-US" dirty="0"/>
              <a:t>Students can recover credits and boost their GPA by retaking courses (must have earned a D or F to retake course-only core classes offered)</a:t>
            </a:r>
          </a:p>
          <a:p>
            <a:pPr lvl="1"/>
            <a:r>
              <a:rPr lang="en-US" dirty="0"/>
              <a:t>Days:  Mondays-Thursdays 2:00-4:00</a:t>
            </a:r>
          </a:p>
          <a:p>
            <a:pPr lvl="1"/>
            <a:r>
              <a:rPr lang="en-US" dirty="0"/>
              <a:t>Location:   PHUHS computer lab 11-203, supervised by certified teachers</a:t>
            </a:r>
          </a:p>
          <a:p>
            <a:pPr lvl="1"/>
            <a:r>
              <a:rPr lang="en-US" dirty="0"/>
              <a:t>See counselor for a referral to get signed up </a:t>
            </a:r>
          </a:p>
          <a:p>
            <a:r>
              <a:rPr lang="en-US" dirty="0"/>
              <a:t>Students who earn F in a core courses MUST credit recover in order to be on track for graduation</a:t>
            </a:r>
          </a:p>
          <a:p>
            <a:pPr lvl="1"/>
            <a:r>
              <a:rPr lang="en-US" sz="2800" b="1" dirty="0"/>
              <a:t>If you do not recover the credit the student will be retained in their current grade level</a:t>
            </a:r>
          </a:p>
          <a:p>
            <a:endParaRPr lang="en-US" dirty="0"/>
          </a:p>
        </p:txBody>
      </p:sp>
    </p:spTree>
    <p:extLst>
      <p:ext uri="{BB962C8B-B14F-4D97-AF65-F5344CB8AC3E}">
        <p14:creationId xmlns:p14="http://schemas.microsoft.com/office/powerpoint/2010/main" val="4006362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coursework</a:t>
            </a:r>
          </a:p>
        </p:txBody>
      </p:sp>
      <p:sp>
        <p:nvSpPr>
          <p:cNvPr id="3" name="Content Placeholder 2"/>
          <p:cNvSpPr>
            <a:spLocks noGrp="1"/>
          </p:cNvSpPr>
          <p:nvPr>
            <p:ph idx="1"/>
          </p:nvPr>
        </p:nvSpPr>
        <p:spPr>
          <a:xfrm>
            <a:off x="982301" y="1957057"/>
            <a:ext cx="9601200" cy="4771177"/>
          </a:xfrm>
        </p:spPr>
        <p:txBody>
          <a:bodyPr>
            <a:normAutofit fontScale="92500" lnSpcReduction="10000"/>
          </a:bodyPr>
          <a:lstStyle/>
          <a:p>
            <a:r>
              <a:rPr lang="en-US" dirty="0"/>
              <a:t>Students can take up to 3 classes online each semester (can replace up to 3 periods they would normally be on campus)</a:t>
            </a:r>
          </a:p>
          <a:p>
            <a:r>
              <a:rPr lang="en-US" dirty="0"/>
              <a:t>Students cannot be on campus during these class periods</a:t>
            </a:r>
          </a:p>
          <a:p>
            <a:r>
              <a:rPr lang="en-US" dirty="0"/>
              <a:t>Students must have their own transportation to allow for being off campus to take these courses</a:t>
            </a:r>
          </a:p>
          <a:p>
            <a:r>
              <a:rPr lang="en-US" sz="2400" b="1" dirty="0"/>
              <a:t>HOWEVER….</a:t>
            </a:r>
          </a:p>
          <a:p>
            <a:r>
              <a:rPr lang="en-US" dirty="0"/>
              <a:t>If student is unsuccessful in online course/s they can jeopardize their graduation status and post-secondary options</a:t>
            </a:r>
          </a:p>
          <a:p>
            <a:r>
              <a:rPr lang="en-US" dirty="0"/>
              <a:t>Core classes online are difficult; student must be self motivated to be working on the class everyday on their own time</a:t>
            </a:r>
          </a:p>
          <a:p>
            <a:r>
              <a:rPr lang="en-US" dirty="0"/>
              <a:t>Recommend they try an elective online first, to see if it is a good fit</a:t>
            </a:r>
          </a:p>
          <a:p>
            <a:r>
              <a:rPr lang="en-US" dirty="0"/>
              <a:t>Online permission form must be signed by parent and returned before counselor will approve any online class off campus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0374" y="52057"/>
            <a:ext cx="3810000" cy="1905000"/>
          </a:xfrm>
          <a:prstGeom prst="rect">
            <a:avLst/>
          </a:prstGeom>
        </p:spPr>
      </p:pic>
    </p:spTree>
    <p:extLst>
      <p:ext uri="{BB962C8B-B14F-4D97-AF65-F5344CB8AC3E}">
        <p14:creationId xmlns:p14="http://schemas.microsoft.com/office/powerpoint/2010/main" val="1439153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D2244-A730-4152-996F-E5A670807A09}"/>
              </a:ext>
            </a:extLst>
          </p:cNvPr>
          <p:cNvSpPr>
            <a:spLocks noGrp="1"/>
          </p:cNvSpPr>
          <p:nvPr>
            <p:ph type="title"/>
          </p:nvPr>
        </p:nvSpPr>
        <p:spPr/>
        <p:txBody>
          <a:bodyPr>
            <a:normAutofit/>
          </a:bodyPr>
          <a:lstStyle/>
          <a:p>
            <a:r>
              <a:rPr lang="en-US" sz="6000" b="1" dirty="0">
                <a:effectLst>
                  <a:outerShdw blurRad="38100" dist="38100" dir="2700000" algn="tl">
                    <a:srgbClr val="000000">
                      <a:alpha val="43137"/>
                    </a:srgbClr>
                  </a:outerShdw>
                </a:effectLst>
              </a:rPr>
              <a:t>Naviance</a:t>
            </a:r>
          </a:p>
        </p:txBody>
      </p:sp>
      <p:sp>
        <p:nvSpPr>
          <p:cNvPr id="3" name="Content Placeholder 2">
            <a:extLst>
              <a:ext uri="{FF2B5EF4-FFF2-40B4-BE49-F238E27FC236}">
                <a16:creationId xmlns:a16="http://schemas.microsoft.com/office/drawing/2014/main" id="{FB01F8E9-903C-444D-B2C0-8452C2EBA2A1}"/>
              </a:ext>
            </a:extLst>
          </p:cNvPr>
          <p:cNvSpPr>
            <a:spLocks noGrp="1"/>
          </p:cNvSpPr>
          <p:nvPr>
            <p:ph idx="1"/>
          </p:nvPr>
        </p:nvSpPr>
        <p:spPr/>
        <p:txBody>
          <a:bodyPr>
            <a:normAutofit fontScale="92500"/>
          </a:bodyPr>
          <a:lstStyle/>
          <a:p>
            <a:pPr marL="0" indent="0">
              <a:buNone/>
            </a:pPr>
            <a:r>
              <a:rPr lang="en-US" dirty="0">
                <a:latin typeface="Lucida Bright" panose="02040602050505020304" pitchFamily="18" charset="0"/>
              </a:rPr>
              <a:t>Naviance is a customizable planning portal for students and families including self-discovery assessments, goal-setting, college research tools, and career exploration resources.</a:t>
            </a:r>
          </a:p>
          <a:p>
            <a:pPr marL="0" indent="0">
              <a:buNone/>
            </a:pPr>
            <a:r>
              <a:rPr lang="en-US" dirty="0">
                <a:latin typeface="Lucida Bright" panose="02040602050505020304" pitchFamily="18" charset="0"/>
              </a:rPr>
              <a:t>On Naviance, you can take a career interest inventory, complete a resume, search for colleges and explore a variety of post-secondary options.</a:t>
            </a:r>
          </a:p>
          <a:p>
            <a:r>
              <a:rPr lang="en-US" b="1" dirty="0">
                <a:latin typeface="Lucida Bright" panose="02040602050505020304" pitchFamily="18" charset="0"/>
              </a:rPr>
              <a:t>Introductory Naviance video</a:t>
            </a:r>
            <a:r>
              <a:rPr lang="en-US" dirty="0">
                <a:latin typeface="Lucida Bright" panose="02040602050505020304" pitchFamily="18" charset="0"/>
              </a:rPr>
              <a:t>:  </a:t>
            </a:r>
            <a:r>
              <a:rPr lang="en-US" u="sng" dirty="0">
                <a:latin typeface="Lucida Bright" panose="02040602050505020304" pitchFamily="18" charset="0"/>
                <a:hlinkClick r:id="rId2"/>
              </a:rPr>
              <a:t>https://www.screencast.com/t/tbcYt9eUkKg</a:t>
            </a:r>
            <a:endParaRPr lang="en-US" dirty="0">
              <a:latin typeface="Lucida Bright" panose="02040602050505020304" pitchFamily="18" charset="0"/>
            </a:endParaRPr>
          </a:p>
          <a:p>
            <a:r>
              <a:rPr lang="en-US" b="1" u="sng" dirty="0">
                <a:latin typeface="Lucida Bright" panose="02040602050505020304" pitchFamily="18" charset="0"/>
              </a:rPr>
              <a:t>Logging into Naviance</a:t>
            </a:r>
            <a:endParaRPr lang="en-US" dirty="0">
              <a:latin typeface="Lucida Bright" panose="02040602050505020304" pitchFamily="18" charset="0"/>
            </a:endParaRPr>
          </a:p>
          <a:p>
            <a:pPr lvl="1"/>
            <a:r>
              <a:rPr lang="en-US" dirty="0">
                <a:latin typeface="Lucida Bright" panose="02040602050505020304" pitchFamily="18" charset="0"/>
              </a:rPr>
              <a:t>Log into </a:t>
            </a:r>
            <a:r>
              <a:rPr lang="en-US" u="sng" dirty="0">
                <a:latin typeface="Lucida Bright" panose="02040602050505020304" pitchFamily="18" charset="0"/>
                <a:hlinkClick r:id="rId3"/>
              </a:rPr>
              <a:t>Clever</a:t>
            </a:r>
            <a:r>
              <a:rPr lang="en-US" dirty="0">
                <a:latin typeface="Lucida Bright" panose="02040602050505020304" pitchFamily="18" charset="0"/>
              </a:rPr>
              <a:t> and select the Naviance icon. You can also type “Naviance” into the search bar.</a:t>
            </a:r>
          </a:p>
          <a:p>
            <a:pPr lvl="1"/>
            <a:r>
              <a:rPr lang="en-US" dirty="0">
                <a:latin typeface="Lucida Bright" panose="02040602050505020304" pitchFamily="18" charset="0"/>
              </a:rPr>
              <a:t>Once you are in Naviance, scroll down to see your “Important To Dos and Tasks” and begin working on those. You can also click on “Planner” in the top tool bar and select “Tasks” to see what is required for you to work on.</a:t>
            </a:r>
          </a:p>
          <a:p>
            <a:endParaRPr lang="en-US" dirty="0"/>
          </a:p>
        </p:txBody>
      </p:sp>
      <p:pic>
        <p:nvPicPr>
          <p:cNvPr id="8" name="Picture 7">
            <a:extLst>
              <a:ext uri="{FF2B5EF4-FFF2-40B4-BE49-F238E27FC236}">
                <a16:creationId xmlns:a16="http://schemas.microsoft.com/office/drawing/2014/main" id="{0C358DBB-53C9-4341-A46B-FA72F1BE026C}"/>
              </a:ext>
            </a:extLst>
          </p:cNvPr>
          <p:cNvPicPr>
            <a:picLocks noChangeAspect="1"/>
          </p:cNvPicPr>
          <p:nvPr/>
        </p:nvPicPr>
        <p:blipFill>
          <a:blip r:embed="rId4"/>
          <a:stretch>
            <a:fillRect/>
          </a:stretch>
        </p:blipFill>
        <p:spPr>
          <a:xfrm>
            <a:off x="5993287" y="548640"/>
            <a:ext cx="5295900" cy="1457325"/>
          </a:xfrm>
          <a:prstGeom prst="rect">
            <a:avLst/>
          </a:prstGeom>
        </p:spPr>
      </p:pic>
    </p:spTree>
    <p:extLst>
      <p:ext uri="{BB962C8B-B14F-4D97-AF65-F5344CB8AC3E}">
        <p14:creationId xmlns:p14="http://schemas.microsoft.com/office/powerpoint/2010/main" val="3641593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8EBB0-2A5A-4B54-ACE7-B8F7128D3F4E}"/>
              </a:ext>
            </a:extLst>
          </p:cNvPr>
          <p:cNvSpPr>
            <a:spLocks noGrp="1"/>
          </p:cNvSpPr>
          <p:nvPr>
            <p:ph type="title"/>
          </p:nvPr>
        </p:nvSpPr>
        <p:spPr/>
        <p:txBody>
          <a:bodyPr>
            <a:normAutofit/>
          </a:bodyPr>
          <a:lstStyle/>
          <a:p>
            <a:r>
              <a:rPr lang="en-US" sz="6000" b="1" dirty="0">
                <a:effectLst>
                  <a:outerShdw blurRad="38100" dist="38100" dir="2700000" algn="tl">
                    <a:srgbClr val="000000">
                      <a:alpha val="43137"/>
                    </a:srgbClr>
                  </a:outerShdw>
                </a:effectLst>
              </a:rPr>
              <a:t>Naviance Tasks</a:t>
            </a:r>
          </a:p>
        </p:txBody>
      </p:sp>
      <p:sp>
        <p:nvSpPr>
          <p:cNvPr id="3" name="Content Placeholder 2">
            <a:extLst>
              <a:ext uri="{FF2B5EF4-FFF2-40B4-BE49-F238E27FC236}">
                <a16:creationId xmlns:a16="http://schemas.microsoft.com/office/drawing/2014/main" id="{6DE343FE-8EE8-4CD4-AAF1-6642A3CD3DAC}"/>
              </a:ext>
            </a:extLst>
          </p:cNvPr>
          <p:cNvSpPr>
            <a:spLocks noGrp="1"/>
          </p:cNvSpPr>
          <p:nvPr>
            <p:ph sz="half" idx="1"/>
          </p:nvPr>
        </p:nvSpPr>
        <p:spPr/>
        <p:txBody>
          <a:bodyPr>
            <a:normAutofit fontScale="70000" lnSpcReduction="20000"/>
          </a:bodyPr>
          <a:lstStyle/>
          <a:p>
            <a:r>
              <a:rPr lang="en-US" sz="2600" b="1" u="sng" dirty="0"/>
              <a:t>9th Grade Tasks</a:t>
            </a:r>
          </a:p>
          <a:p>
            <a:r>
              <a:rPr lang="en-US" sz="2600" b="1" dirty="0"/>
              <a:t>1</a:t>
            </a:r>
            <a:r>
              <a:rPr lang="en-US" sz="2600" b="1" baseline="30000" dirty="0"/>
              <a:t>st</a:t>
            </a:r>
            <a:r>
              <a:rPr lang="en-US" sz="2600" b="1" dirty="0"/>
              <a:t> semester-Transition to High School Survey</a:t>
            </a:r>
            <a:endParaRPr lang="en-US" sz="2600" dirty="0"/>
          </a:p>
          <a:p>
            <a:r>
              <a:rPr lang="en-US" sz="2600" b="1" dirty="0"/>
              <a:t>1</a:t>
            </a:r>
            <a:r>
              <a:rPr lang="en-US" sz="2600" b="1" baseline="30000" dirty="0"/>
              <a:t>st</a:t>
            </a:r>
            <a:r>
              <a:rPr lang="en-US" sz="2600" b="1" dirty="0"/>
              <a:t> semester- 4 Year Plan Review</a:t>
            </a:r>
            <a:endParaRPr lang="en-US" sz="2600" dirty="0"/>
          </a:p>
          <a:p>
            <a:r>
              <a:rPr lang="en-US" sz="2600" b="1" dirty="0"/>
              <a:t>2</a:t>
            </a:r>
            <a:r>
              <a:rPr lang="en-US" sz="2600" b="1" baseline="30000" dirty="0"/>
              <a:t>nd</a:t>
            </a:r>
            <a:r>
              <a:rPr lang="en-US" sz="2600" b="1" dirty="0"/>
              <a:t> semester- Understanding My Personality Type and How It Connects to My Post-Secondary options	</a:t>
            </a:r>
          </a:p>
          <a:p>
            <a:pPr marL="0" indent="0">
              <a:buNone/>
            </a:pPr>
            <a:endParaRPr lang="en-US" b="1" dirty="0"/>
          </a:p>
          <a:p>
            <a:pPr>
              <a:buFont typeface="Arial" panose="020B0604020202020204" pitchFamily="34" charset="0"/>
              <a:buChar char="•"/>
            </a:pPr>
            <a:r>
              <a:rPr lang="en-US" sz="2900" dirty="0"/>
              <a:t>These tasks will provide a reminder of Naviance, its purpose, and how they will use it throughout the course of their high school career. Students will identify their thoughts and feelings about transitioning to high school.</a:t>
            </a:r>
          </a:p>
          <a:p>
            <a:endParaRPr lang="en-US" dirty="0"/>
          </a:p>
        </p:txBody>
      </p:sp>
      <p:sp>
        <p:nvSpPr>
          <p:cNvPr id="4" name="Content Placeholder 3">
            <a:extLst>
              <a:ext uri="{FF2B5EF4-FFF2-40B4-BE49-F238E27FC236}">
                <a16:creationId xmlns:a16="http://schemas.microsoft.com/office/drawing/2014/main" id="{0E49A30E-73FF-4E0D-BC21-C75FF579A1EE}"/>
              </a:ext>
            </a:extLst>
          </p:cNvPr>
          <p:cNvSpPr>
            <a:spLocks noGrp="1"/>
          </p:cNvSpPr>
          <p:nvPr>
            <p:ph sz="half" idx="2"/>
          </p:nvPr>
        </p:nvSpPr>
        <p:spPr/>
        <p:txBody>
          <a:bodyPr>
            <a:normAutofit fontScale="70000" lnSpcReduction="20000"/>
          </a:bodyPr>
          <a:lstStyle/>
          <a:p>
            <a:r>
              <a:rPr lang="en-US" sz="2600" b="1" u="sng" dirty="0"/>
              <a:t>10</a:t>
            </a:r>
            <a:r>
              <a:rPr lang="en-US" sz="2600" b="1" u="sng" baseline="30000" dirty="0"/>
              <a:t>th</a:t>
            </a:r>
            <a:r>
              <a:rPr lang="en-US" sz="2600" b="1" u="sng" dirty="0"/>
              <a:t> Grade Tasks</a:t>
            </a:r>
          </a:p>
          <a:p>
            <a:r>
              <a:rPr lang="en-US" sz="2600" b="1" dirty="0"/>
              <a:t>1</a:t>
            </a:r>
            <a:r>
              <a:rPr lang="en-US" sz="2600" b="1" baseline="30000" dirty="0"/>
              <a:t>st</a:t>
            </a:r>
            <a:r>
              <a:rPr lang="en-US" sz="2600" b="1" dirty="0"/>
              <a:t> semester- Career Interest Profiler</a:t>
            </a:r>
            <a:endParaRPr lang="en-US" sz="2600" dirty="0"/>
          </a:p>
          <a:p>
            <a:r>
              <a:rPr lang="en-US" sz="2600" b="1" dirty="0"/>
              <a:t>2</a:t>
            </a:r>
            <a:r>
              <a:rPr lang="en-US" sz="2600" b="1" baseline="30000" dirty="0"/>
              <a:t>nd</a:t>
            </a:r>
            <a:r>
              <a:rPr lang="en-US" sz="2600" b="1" dirty="0"/>
              <a:t> semester- Understanding the College Search Process and Building Your Colleges I’m Thinking About List</a:t>
            </a:r>
            <a:endParaRPr lang="en-US" sz="2600" dirty="0"/>
          </a:p>
          <a:p>
            <a:pPr lvl="1"/>
            <a:endParaRPr lang="en-US" dirty="0"/>
          </a:p>
          <a:p>
            <a:pPr lvl="1"/>
            <a:endParaRPr lang="en-US" dirty="0"/>
          </a:p>
          <a:p>
            <a:pPr lvl="1"/>
            <a:r>
              <a:rPr lang="en-US" sz="2600" dirty="0"/>
              <a:t>These tasks will link students with careers that map to their traits and educational aspirations. Students will also learn the importance of being exposed to the college search process, no matter which post-secondary option they have chosen; students learn the difference between a match, safety, and reach school; students use the </a:t>
            </a:r>
            <a:r>
              <a:rPr lang="en-US" sz="2600" dirty="0" err="1"/>
              <a:t>SuperMatch</a:t>
            </a:r>
            <a:r>
              <a:rPr lang="en-US" sz="2600" dirty="0"/>
              <a:t> tool to find colleges that would be a fit for them; Students add at least 3 colleges to their “Colleges I’m Thinking About” list</a:t>
            </a:r>
          </a:p>
          <a:p>
            <a:endParaRPr lang="en-US" dirty="0"/>
          </a:p>
        </p:txBody>
      </p:sp>
      <p:pic>
        <p:nvPicPr>
          <p:cNvPr id="6" name="Picture 5">
            <a:extLst>
              <a:ext uri="{FF2B5EF4-FFF2-40B4-BE49-F238E27FC236}">
                <a16:creationId xmlns:a16="http://schemas.microsoft.com/office/drawing/2014/main" id="{3CE7DA73-C9B8-40EA-AAC6-01A509BD20AC}"/>
              </a:ext>
            </a:extLst>
          </p:cNvPr>
          <p:cNvPicPr>
            <a:picLocks noChangeAspect="1"/>
          </p:cNvPicPr>
          <p:nvPr/>
        </p:nvPicPr>
        <p:blipFill>
          <a:blip r:embed="rId2"/>
          <a:stretch>
            <a:fillRect/>
          </a:stretch>
        </p:blipFill>
        <p:spPr>
          <a:xfrm>
            <a:off x="6257238" y="627507"/>
            <a:ext cx="5295900" cy="1457325"/>
          </a:xfrm>
          <a:prstGeom prst="rect">
            <a:avLst/>
          </a:prstGeom>
        </p:spPr>
      </p:pic>
    </p:spTree>
    <p:extLst>
      <p:ext uri="{BB962C8B-B14F-4D97-AF65-F5344CB8AC3E}">
        <p14:creationId xmlns:p14="http://schemas.microsoft.com/office/powerpoint/2010/main" val="1145323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0202" y="588476"/>
            <a:ext cx="7402718" cy="646331"/>
          </a:xfrm>
          <a:prstGeom prst="rect">
            <a:avLst/>
          </a:prstGeom>
        </p:spPr>
        <p:txBody>
          <a:bodyPr wrap="square">
            <a:spAutoFit/>
          </a:bodyPr>
          <a:lstStyle/>
          <a:p>
            <a:r>
              <a:rPr lang="en-US" sz="3600" b="1" dirty="0"/>
              <a:t>BRIGHT FUTURES SCHOLARSHIP</a:t>
            </a:r>
          </a:p>
        </p:txBody>
      </p:sp>
      <p:sp>
        <p:nvSpPr>
          <p:cNvPr id="6" name="Rectangle 5"/>
          <p:cNvSpPr/>
          <p:nvPr/>
        </p:nvSpPr>
        <p:spPr>
          <a:xfrm>
            <a:off x="1520983" y="1520982"/>
            <a:ext cx="8057584" cy="4324261"/>
          </a:xfrm>
          <a:prstGeom prst="rect">
            <a:avLst/>
          </a:prstGeom>
        </p:spPr>
        <p:txBody>
          <a:bodyPr wrap="square">
            <a:spAutoFit/>
          </a:bodyPr>
          <a:lstStyle/>
          <a:p>
            <a:pPr algn="ctr">
              <a:buNone/>
            </a:pPr>
            <a:endParaRPr lang="en-US" sz="1100" dirty="0">
              <a:solidFill>
                <a:schemeClr val="bg1"/>
              </a:solidFill>
              <a:latin typeface="Arial Black" pitchFamily="34" charset="0"/>
            </a:endParaRPr>
          </a:p>
          <a:p>
            <a:pPr algn="ctr">
              <a:buNone/>
            </a:pPr>
            <a:r>
              <a:rPr lang="en-US" sz="2000" b="1" dirty="0">
                <a:solidFill>
                  <a:schemeClr val="tx1">
                    <a:lumMod val="95000"/>
                    <a:lumOff val="5000"/>
                  </a:schemeClr>
                </a:solidFill>
              </a:rPr>
              <a:t>IT IS VERY IMPORTANT THAT YOU HAVE EDUCATED YOURSELF ON </a:t>
            </a:r>
            <a:r>
              <a:rPr lang="en-US" sz="2400" b="1" dirty="0">
                <a:solidFill>
                  <a:schemeClr val="tx1">
                    <a:lumMod val="95000"/>
                    <a:lumOff val="5000"/>
                  </a:schemeClr>
                </a:solidFill>
              </a:rPr>
              <a:t>ALL</a:t>
            </a:r>
            <a:r>
              <a:rPr lang="en-US" sz="2000" b="1" dirty="0">
                <a:solidFill>
                  <a:schemeClr val="tx1">
                    <a:lumMod val="95000"/>
                    <a:lumOff val="5000"/>
                  </a:schemeClr>
                </a:solidFill>
              </a:rPr>
              <a:t> CRITERIA AND REQUIREMENTS OF THE BRIGHT FUTURES SCHOLARSHIP PROGRAM</a:t>
            </a:r>
          </a:p>
          <a:p>
            <a:pPr algn="ctr">
              <a:buNone/>
            </a:pPr>
            <a:endParaRPr lang="en-US" sz="2000" dirty="0">
              <a:solidFill>
                <a:schemeClr val="bg1"/>
              </a:solidFill>
              <a:latin typeface="Arial Black" pitchFamily="34" charset="0"/>
            </a:endParaRPr>
          </a:p>
          <a:p>
            <a:pPr algn="ctr">
              <a:buNone/>
            </a:pPr>
            <a:r>
              <a:rPr lang="en-US" sz="2000" b="1" dirty="0">
                <a:effectLst>
                  <a:outerShdw blurRad="38100" dist="38100" dir="2700000" algn="tl">
                    <a:srgbClr val="000000">
                      <a:alpha val="43137"/>
                    </a:srgbClr>
                  </a:outerShdw>
                </a:effectLst>
                <a:hlinkClick r:id="rId2"/>
              </a:rPr>
              <a:t>http://www.floridastudentfinancialaid.org/SSFAD/bf/</a:t>
            </a:r>
            <a:endParaRPr lang="en-US" sz="2000" b="1" dirty="0">
              <a:effectLst>
                <a:outerShdw blurRad="38100" dist="38100" dir="2700000" algn="tl">
                  <a:srgbClr val="000000">
                    <a:alpha val="43137"/>
                  </a:srgbClr>
                </a:outerShdw>
              </a:effectLst>
            </a:endParaRPr>
          </a:p>
          <a:p>
            <a:pPr algn="ctr">
              <a:buNone/>
            </a:pPr>
            <a:endParaRPr lang="en-US" sz="2000" dirty="0">
              <a:solidFill>
                <a:schemeClr val="bg1"/>
              </a:solidFill>
              <a:latin typeface="Arial Black" pitchFamily="34" charset="0"/>
            </a:endParaRPr>
          </a:p>
          <a:p>
            <a:pPr algn="ctr">
              <a:buNone/>
            </a:pPr>
            <a:r>
              <a:rPr lang="en-US" sz="2000" b="1" dirty="0">
                <a:solidFill>
                  <a:schemeClr val="tx1">
                    <a:lumMod val="95000"/>
                    <a:lumOff val="5000"/>
                  </a:schemeClr>
                </a:solidFill>
              </a:rPr>
              <a:t>IT IS OUR RECOMMENDATION THAT YOU VISIT BRIGHT FUTURES OFFICIAL WEBSITE TO REVIEW THIS PROGRAM’S STATE REQUIREMENT GUIDELINES</a:t>
            </a:r>
          </a:p>
          <a:p>
            <a:pPr algn="ctr">
              <a:buNone/>
            </a:pPr>
            <a:endParaRPr lang="en-US" sz="2000" b="1" dirty="0">
              <a:solidFill>
                <a:schemeClr val="tx1">
                  <a:lumMod val="95000"/>
                  <a:lumOff val="5000"/>
                </a:schemeClr>
              </a:solidFill>
            </a:endParaRPr>
          </a:p>
          <a:p>
            <a:pPr algn="ctr">
              <a:buNone/>
            </a:pPr>
            <a:r>
              <a:rPr lang="en-US" sz="2000" b="1" dirty="0">
                <a:solidFill>
                  <a:schemeClr val="tx1">
                    <a:lumMod val="95000"/>
                    <a:lumOff val="5000"/>
                  </a:schemeClr>
                </a:solidFill>
              </a:rPr>
              <a:t>We also have information on our school website including the volunteer paperwork </a:t>
            </a:r>
          </a:p>
          <a:p>
            <a:pPr algn="ctr">
              <a:buNone/>
            </a:pPr>
            <a:r>
              <a:rPr lang="en-US" sz="2000" dirty="0">
                <a:solidFill>
                  <a:schemeClr val="tx1">
                    <a:lumMod val="95000"/>
                    <a:lumOff val="5000"/>
                  </a:schemeClr>
                </a:solidFill>
                <a:latin typeface="Arial Black" pitchFamily="34" charset="0"/>
                <a:hlinkClick r:id="rId3"/>
              </a:rPr>
              <a:t>https://www.pcsb.org/Page/9118</a:t>
            </a:r>
            <a:r>
              <a:rPr lang="en-US" sz="2000" dirty="0">
                <a:solidFill>
                  <a:schemeClr val="tx1">
                    <a:lumMod val="95000"/>
                    <a:lumOff val="5000"/>
                  </a:schemeClr>
                </a:solidFill>
                <a:latin typeface="Arial Black" pitchFamily="34" charset="0"/>
              </a:rPr>
              <a:t> </a:t>
            </a:r>
          </a:p>
        </p:txBody>
      </p:sp>
      <p:pic>
        <p:nvPicPr>
          <p:cNvPr id="3" name="Picture 2">
            <a:extLst>
              <a:ext uri="{FF2B5EF4-FFF2-40B4-BE49-F238E27FC236}">
                <a16:creationId xmlns:a16="http://schemas.microsoft.com/office/drawing/2014/main" id="{561FE6C2-1873-43CD-9C5E-9DD909C3C2D9}"/>
              </a:ext>
            </a:extLst>
          </p:cNvPr>
          <p:cNvPicPr>
            <a:picLocks noChangeAspect="1"/>
          </p:cNvPicPr>
          <p:nvPr/>
        </p:nvPicPr>
        <p:blipFill>
          <a:blip r:embed="rId4"/>
          <a:stretch>
            <a:fillRect/>
          </a:stretch>
        </p:blipFill>
        <p:spPr>
          <a:xfrm>
            <a:off x="8435271" y="5092768"/>
            <a:ext cx="3199565" cy="1685104"/>
          </a:xfrm>
          <a:prstGeom prst="rect">
            <a:avLst/>
          </a:prstGeom>
        </p:spPr>
      </p:pic>
    </p:spTree>
    <p:extLst>
      <p:ext uri="{BB962C8B-B14F-4D97-AF65-F5344CB8AC3E}">
        <p14:creationId xmlns:p14="http://schemas.microsoft.com/office/powerpoint/2010/main" val="4086650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Bright Futures Volunteering</a:t>
            </a:r>
          </a:p>
        </p:txBody>
      </p:sp>
      <p:sp>
        <p:nvSpPr>
          <p:cNvPr id="3" name="Content Placeholder 2"/>
          <p:cNvSpPr>
            <a:spLocks noGrp="1"/>
          </p:cNvSpPr>
          <p:nvPr>
            <p:ph idx="1"/>
          </p:nvPr>
        </p:nvSpPr>
        <p:spPr/>
        <p:txBody>
          <a:bodyPr/>
          <a:lstStyle/>
          <a:p>
            <a:r>
              <a:rPr lang="en-US" b="1" dirty="0"/>
              <a:t>First-&gt; </a:t>
            </a:r>
            <a:r>
              <a:rPr lang="en-US" dirty="0"/>
              <a:t>pick a site to volunteer at and contact person at that site   </a:t>
            </a:r>
            <a:r>
              <a:rPr lang="en-US" dirty="0">
                <a:hlinkClick r:id="rId2"/>
              </a:rPr>
              <a:t>https://www.pcsb.org/Page/3554</a:t>
            </a:r>
            <a:r>
              <a:rPr lang="en-US" dirty="0"/>
              <a:t> </a:t>
            </a:r>
          </a:p>
          <a:p>
            <a:r>
              <a:rPr lang="en-US" b="1" dirty="0"/>
              <a:t>Second-&gt;</a:t>
            </a:r>
            <a:r>
              <a:rPr lang="en-US" dirty="0"/>
              <a:t> Once the site approves the student they must fill out Community Service proposal form and get approved by their counselor before beginning hours</a:t>
            </a:r>
          </a:p>
          <a:p>
            <a:r>
              <a:rPr lang="en-US" b="1" dirty="0"/>
              <a:t>Third-&gt;</a:t>
            </a:r>
            <a:r>
              <a:rPr lang="en-US" dirty="0"/>
              <a:t>start volunteering and logging hours on Community Service hours log form</a:t>
            </a:r>
          </a:p>
          <a:p>
            <a:r>
              <a:rPr lang="en-US" b="1" dirty="0"/>
              <a:t>Fourth-&gt;</a:t>
            </a:r>
            <a:r>
              <a:rPr lang="en-US" dirty="0"/>
              <a:t> once complete, bring hours log and completed reflection to your counselor immediately and retain a copy</a:t>
            </a:r>
          </a:p>
          <a:p>
            <a:endParaRPr lang="en-US" dirty="0"/>
          </a:p>
        </p:txBody>
      </p:sp>
      <p:pic>
        <p:nvPicPr>
          <p:cNvPr id="5" name="Picture 4">
            <a:extLst>
              <a:ext uri="{FF2B5EF4-FFF2-40B4-BE49-F238E27FC236}">
                <a16:creationId xmlns:a16="http://schemas.microsoft.com/office/drawing/2014/main" id="{E5B06273-8718-49C6-A64C-318157318890}"/>
              </a:ext>
            </a:extLst>
          </p:cNvPr>
          <p:cNvPicPr>
            <a:picLocks noChangeAspect="1"/>
          </p:cNvPicPr>
          <p:nvPr/>
        </p:nvPicPr>
        <p:blipFill>
          <a:blip r:embed="rId3"/>
          <a:stretch>
            <a:fillRect/>
          </a:stretch>
        </p:blipFill>
        <p:spPr>
          <a:xfrm>
            <a:off x="7852528" y="4934130"/>
            <a:ext cx="3315344" cy="1746081"/>
          </a:xfrm>
          <a:prstGeom prst="rect">
            <a:avLst/>
          </a:prstGeom>
        </p:spPr>
      </p:pic>
    </p:spTree>
    <p:extLst>
      <p:ext uri="{BB962C8B-B14F-4D97-AF65-F5344CB8AC3E}">
        <p14:creationId xmlns:p14="http://schemas.microsoft.com/office/powerpoint/2010/main" val="3488546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be successful</a:t>
            </a:r>
          </a:p>
        </p:txBody>
      </p:sp>
      <p:sp>
        <p:nvSpPr>
          <p:cNvPr id="3" name="Content Placeholder 2"/>
          <p:cNvSpPr>
            <a:spLocks noGrp="1"/>
          </p:cNvSpPr>
          <p:nvPr>
            <p:ph idx="1"/>
          </p:nvPr>
        </p:nvSpPr>
        <p:spPr>
          <a:xfrm>
            <a:off x="1371600" y="1647731"/>
            <a:ext cx="9601200" cy="4735717"/>
          </a:xfrm>
        </p:spPr>
        <p:txBody>
          <a:bodyPr>
            <a:normAutofit/>
          </a:bodyPr>
          <a:lstStyle/>
          <a:p>
            <a:r>
              <a:rPr lang="en-US" sz="2800" b="1" dirty="0"/>
              <a:t>Organization</a:t>
            </a:r>
          </a:p>
          <a:p>
            <a:pPr lvl="1"/>
            <a:r>
              <a:rPr lang="en-US" b="1" dirty="0"/>
              <a:t>Organize binders, notebooks, etc.  Use a planner, calendar, remind system</a:t>
            </a:r>
          </a:p>
          <a:p>
            <a:r>
              <a:rPr lang="en-US" sz="2800" b="1" dirty="0"/>
              <a:t>Time</a:t>
            </a:r>
            <a:r>
              <a:rPr lang="en-US" sz="3200" b="1" dirty="0"/>
              <a:t> </a:t>
            </a:r>
            <a:r>
              <a:rPr lang="en-US" sz="2800" b="1" dirty="0"/>
              <a:t>Management</a:t>
            </a:r>
          </a:p>
          <a:p>
            <a:pPr lvl="1"/>
            <a:r>
              <a:rPr lang="en-US" b="1" dirty="0"/>
              <a:t>Use your time to your advantage, do NOT procrastinate or cram, schedule a set time everyday to do homework</a:t>
            </a:r>
          </a:p>
          <a:p>
            <a:r>
              <a:rPr lang="en-US" sz="2800" b="1" dirty="0"/>
              <a:t>Advocate</a:t>
            </a:r>
          </a:p>
          <a:p>
            <a:pPr lvl="1"/>
            <a:r>
              <a:rPr lang="en-US" b="1" dirty="0"/>
              <a:t>If you do not understand, ask questions.  If you are having trouble, speak up. We are here to help!  Start with your teacher.</a:t>
            </a:r>
          </a:p>
          <a:p>
            <a:r>
              <a:rPr lang="en-US" b="1" dirty="0"/>
              <a:t>Links:</a:t>
            </a:r>
          </a:p>
          <a:p>
            <a:pPr lvl="1"/>
            <a:r>
              <a:rPr lang="en-US" b="1" dirty="0">
                <a:hlinkClick r:id="rId2"/>
              </a:rPr>
              <a:t>https://bigfuture.collegeboard.org/get-started/inside-the-classroom/8-ways-to-take-control-of-your-time</a:t>
            </a:r>
            <a:endParaRPr lang="en-US" b="1" dirty="0"/>
          </a:p>
          <a:p>
            <a:pPr lvl="1"/>
            <a:r>
              <a:rPr lang="en-US" b="1" dirty="0">
                <a:hlinkClick r:id="rId3"/>
              </a:rPr>
              <a:t>https://bigfuture.collegeboard.org/get-started/inside-the-classroom/take-control-of-homework</a:t>
            </a:r>
            <a:endParaRPr lang="en-US" b="1" dirty="0"/>
          </a:p>
          <a:p>
            <a:pPr lvl="1"/>
            <a:endParaRPr lang="en-US" b="1" dirty="0"/>
          </a:p>
        </p:txBody>
      </p:sp>
    </p:spTree>
    <p:extLst>
      <p:ext uri="{BB962C8B-B14F-4D97-AF65-F5344CB8AC3E}">
        <p14:creationId xmlns:p14="http://schemas.microsoft.com/office/powerpoint/2010/main" val="3231000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EDAE-A103-4318-AB74-EE6184329D55}"/>
              </a:ext>
            </a:extLst>
          </p:cNvPr>
          <p:cNvSpPr>
            <a:spLocks noGrp="1"/>
          </p:cNvSpPr>
          <p:nvPr>
            <p:ph type="title"/>
          </p:nvPr>
        </p:nvSpPr>
        <p:spPr/>
        <p:txBody>
          <a:bodyPr>
            <a:normAutofit/>
          </a:bodyPr>
          <a:lstStyle/>
          <a:p>
            <a:r>
              <a:rPr lang="en-US" dirty="0"/>
              <a:t>Organization Recommendation—</a:t>
            </a:r>
            <a:r>
              <a:rPr lang="en-US" b="1" dirty="0"/>
              <a:t>Student Planner</a:t>
            </a:r>
          </a:p>
        </p:txBody>
      </p:sp>
      <p:sp>
        <p:nvSpPr>
          <p:cNvPr id="3" name="Content Placeholder 2">
            <a:extLst>
              <a:ext uri="{FF2B5EF4-FFF2-40B4-BE49-F238E27FC236}">
                <a16:creationId xmlns:a16="http://schemas.microsoft.com/office/drawing/2014/main" id="{F7A6AE26-AB66-4E0C-80C6-CC8303B97712}"/>
              </a:ext>
            </a:extLst>
          </p:cNvPr>
          <p:cNvSpPr>
            <a:spLocks noGrp="1"/>
          </p:cNvSpPr>
          <p:nvPr>
            <p:ph idx="1"/>
          </p:nvPr>
        </p:nvSpPr>
        <p:spPr/>
        <p:txBody>
          <a:bodyPr>
            <a:normAutofit/>
          </a:bodyPr>
          <a:lstStyle/>
          <a:p>
            <a:r>
              <a:rPr lang="en-US" dirty="0"/>
              <a:t>Encourage your child to use a planner</a:t>
            </a:r>
          </a:p>
          <a:p>
            <a:pPr lvl="1"/>
            <a:r>
              <a:rPr lang="en-US" dirty="0"/>
              <a:t>Student writes down each class everyday and what they have for homework (even if do not have HW that night, write no HW)</a:t>
            </a:r>
          </a:p>
          <a:p>
            <a:pPr lvl="1"/>
            <a:r>
              <a:rPr lang="en-US" dirty="0"/>
              <a:t>Student asks teacher to initial next to their written HW in planner</a:t>
            </a:r>
          </a:p>
          <a:p>
            <a:pPr lvl="1"/>
            <a:r>
              <a:rPr lang="en-US" dirty="0"/>
              <a:t>Parent can check planner at home to ensure student is working on HW (and make sure it is the correct HW too)</a:t>
            </a:r>
          </a:p>
          <a:p>
            <a:pPr lvl="1"/>
            <a:r>
              <a:rPr lang="en-US" dirty="0"/>
              <a:t>Student turns in HW to teacher next day</a:t>
            </a:r>
          </a:p>
          <a:p>
            <a:pPr lvl="1"/>
            <a:r>
              <a:rPr lang="en-US" dirty="0"/>
              <a:t>REPEAT DAILY</a:t>
            </a:r>
          </a:p>
          <a:p>
            <a:pPr lvl="1"/>
            <a:r>
              <a:rPr lang="en-US" dirty="0"/>
              <a:t>Can use reward system if student is keeping up w/ planner and showing improvement in grades</a:t>
            </a:r>
          </a:p>
          <a:p>
            <a:pPr lvl="1"/>
            <a:r>
              <a:rPr lang="en-US" dirty="0"/>
              <a:t>Applications on phone that can help</a:t>
            </a:r>
          </a:p>
          <a:p>
            <a:pPr lvl="2"/>
            <a:r>
              <a:rPr lang="en-US" dirty="0">
                <a:hlinkClick r:id="rId2"/>
              </a:rPr>
              <a:t>https://myhomeworkapp.com/</a:t>
            </a:r>
            <a:endParaRPr lang="en-US" dirty="0"/>
          </a:p>
          <a:p>
            <a:pPr lvl="2"/>
            <a:r>
              <a:rPr lang="en-US" dirty="0">
                <a:hlinkClick r:id="rId3"/>
              </a:rPr>
              <a:t>https://powerplanner.net/platforms</a:t>
            </a:r>
            <a:r>
              <a:rPr lang="en-US" dirty="0"/>
              <a:t> </a:t>
            </a:r>
          </a:p>
          <a:p>
            <a:pPr lvl="2"/>
            <a:endParaRPr lang="en-US" dirty="0"/>
          </a:p>
        </p:txBody>
      </p:sp>
    </p:spTree>
    <p:extLst>
      <p:ext uri="{BB962C8B-B14F-4D97-AF65-F5344CB8AC3E}">
        <p14:creationId xmlns:p14="http://schemas.microsoft.com/office/powerpoint/2010/main" val="8629954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CF7C1-69D6-4022-BDC1-05F04553DAD5}"/>
              </a:ext>
            </a:extLst>
          </p:cNvPr>
          <p:cNvSpPr>
            <a:spLocks noGrp="1"/>
          </p:cNvSpPr>
          <p:nvPr>
            <p:ph type="title"/>
          </p:nvPr>
        </p:nvSpPr>
        <p:spPr/>
        <p:txBody>
          <a:bodyPr/>
          <a:lstStyle/>
          <a:p>
            <a:r>
              <a:rPr lang="en-US" dirty="0"/>
              <a:t>Tracking assignments/grades</a:t>
            </a:r>
          </a:p>
        </p:txBody>
      </p:sp>
      <p:sp>
        <p:nvSpPr>
          <p:cNvPr id="3" name="Content Placeholder 2">
            <a:extLst>
              <a:ext uri="{FF2B5EF4-FFF2-40B4-BE49-F238E27FC236}">
                <a16:creationId xmlns:a16="http://schemas.microsoft.com/office/drawing/2014/main" id="{32252D48-F86B-4AD4-B874-20B5036503E4}"/>
              </a:ext>
            </a:extLst>
          </p:cNvPr>
          <p:cNvSpPr>
            <a:spLocks noGrp="1"/>
          </p:cNvSpPr>
          <p:nvPr>
            <p:ph idx="1"/>
          </p:nvPr>
        </p:nvSpPr>
        <p:spPr>
          <a:xfrm>
            <a:off x="1024128" y="2084832"/>
            <a:ext cx="9720071" cy="4224528"/>
          </a:xfrm>
        </p:spPr>
        <p:txBody>
          <a:bodyPr>
            <a:normAutofit fontScale="92500" lnSpcReduction="20000"/>
          </a:bodyPr>
          <a:lstStyle/>
          <a:p>
            <a:r>
              <a:rPr lang="en-US" b="1" dirty="0"/>
              <a:t>What specific resources do I need to know about? </a:t>
            </a:r>
          </a:p>
          <a:p>
            <a:r>
              <a:rPr lang="en-US" dirty="0"/>
              <a:t>Clever.com- PCS single sign on portal that will provide access to all digital resources appropriate for your child (textbooks, programs, Naviance, etc.)</a:t>
            </a:r>
          </a:p>
          <a:p>
            <a:r>
              <a:rPr lang="en-US" dirty="0"/>
              <a:t>Focus – PCS student information system where you can review assignments, grades and attendance. Please ensure that your address, phone numbers and email address are up to date in Focus. </a:t>
            </a:r>
            <a:r>
              <a:rPr lang="en-US" b="1" dirty="0"/>
              <a:t>THIS IS WHERE GRADES ARE POSTED-teachers must use for grading</a:t>
            </a:r>
          </a:p>
          <a:p>
            <a:r>
              <a:rPr lang="en-US" dirty="0"/>
              <a:t>Canvas – PCS Learning Management System where lessons, assignments due, and other instructional resources are posted.  </a:t>
            </a:r>
            <a:r>
              <a:rPr lang="en-US" b="1" dirty="0"/>
              <a:t>THIS IS OPTIONAL-some use for posting lessons/assignments</a:t>
            </a:r>
          </a:p>
          <a:p>
            <a:r>
              <a:rPr lang="en-US" dirty="0"/>
              <a:t>Microsoft 365 – including Microsoft Office Suite (Word, PowerPoint, Excel, etc.), OneNote Class Notebook, and Teams.  Up to 5 free copies of Microsoft 365 per student can be downloaded on family computers from Microsoft 365 online.  </a:t>
            </a:r>
          </a:p>
          <a:p>
            <a:r>
              <a:rPr lang="en-US" dirty="0"/>
              <a:t>Each of these resources also have an app which you can download for use on a mobile device.  Additional resources and help are available at: </a:t>
            </a:r>
            <a:r>
              <a:rPr lang="en-US" dirty="0">
                <a:hlinkClick r:id="rId2"/>
              </a:rPr>
              <a:t>https://www.pcsb.org/Page/858 </a:t>
            </a:r>
            <a:endParaRPr lang="en-US" dirty="0"/>
          </a:p>
        </p:txBody>
      </p:sp>
    </p:spTree>
    <p:extLst>
      <p:ext uri="{BB962C8B-B14F-4D97-AF65-F5344CB8AC3E}">
        <p14:creationId xmlns:p14="http://schemas.microsoft.com/office/powerpoint/2010/main" val="1078504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8160" y="768399"/>
            <a:ext cx="9286993" cy="987973"/>
          </a:xfrm>
        </p:spPr>
        <p:txBody>
          <a:bodyPr/>
          <a:lstStyle/>
          <a:p>
            <a:r>
              <a:rPr lang="en-US" dirty="0"/>
              <a:t>Tutoring Resources</a:t>
            </a:r>
          </a:p>
        </p:txBody>
      </p:sp>
      <p:sp>
        <p:nvSpPr>
          <p:cNvPr id="3" name="Content Placeholder 2"/>
          <p:cNvSpPr>
            <a:spLocks noGrp="1"/>
          </p:cNvSpPr>
          <p:nvPr>
            <p:ph idx="1"/>
          </p:nvPr>
        </p:nvSpPr>
        <p:spPr>
          <a:xfrm>
            <a:off x="1950721" y="1530036"/>
            <a:ext cx="8261873" cy="4617267"/>
          </a:xfrm>
        </p:spPr>
        <p:txBody>
          <a:bodyPr>
            <a:normAutofit fontScale="70000" lnSpcReduction="20000"/>
          </a:bodyPr>
          <a:lstStyle/>
          <a:p>
            <a:pPr>
              <a:lnSpc>
                <a:spcPct val="90000"/>
              </a:lnSpc>
              <a:defRPr/>
            </a:pPr>
            <a:r>
              <a:rPr lang="en-US" sz="6000" b="1" u="sng" dirty="0">
                <a:effectLst>
                  <a:outerShdw blurRad="38100" dist="38100" dir="2700000" algn="tl">
                    <a:srgbClr val="000000">
                      <a:alpha val="43137"/>
                    </a:srgbClr>
                  </a:outerShdw>
                </a:effectLst>
              </a:rPr>
              <a:t>Tuesday &amp; Thursday tutoring (Math)</a:t>
            </a:r>
          </a:p>
          <a:p>
            <a:pPr lvl="1"/>
            <a:r>
              <a:rPr lang="en-US" sz="3400" dirty="0" err="1"/>
              <a:t>Alg</a:t>
            </a:r>
            <a:r>
              <a:rPr lang="en-US" sz="3400" dirty="0"/>
              <a:t> 1 room 19-123  2:15-3:15</a:t>
            </a:r>
          </a:p>
          <a:p>
            <a:pPr lvl="1"/>
            <a:r>
              <a:rPr lang="en-US" sz="3400" dirty="0"/>
              <a:t>Geo &amp; </a:t>
            </a:r>
            <a:r>
              <a:rPr lang="en-US" sz="3400" dirty="0" err="1"/>
              <a:t>Alg</a:t>
            </a:r>
            <a:r>
              <a:rPr lang="en-US" sz="3400" dirty="0"/>
              <a:t> 2 room 19-103   2:15-4:15</a:t>
            </a:r>
          </a:p>
          <a:p>
            <a:pPr lvl="1"/>
            <a:r>
              <a:rPr lang="en-US" sz="3400" dirty="0" err="1"/>
              <a:t>PreCalc</a:t>
            </a:r>
            <a:r>
              <a:rPr lang="en-US" sz="3400" dirty="0"/>
              <a:t>/Trig &amp; up room 19-113  2:15-3:15</a:t>
            </a:r>
            <a:endParaRPr lang="en-US" sz="9400" dirty="0"/>
          </a:p>
          <a:p>
            <a:r>
              <a:rPr lang="en-US" sz="5800" b="1" u="sng" dirty="0">
                <a:effectLst>
                  <a:outerShdw blurRad="38100" dist="38100" dir="2700000" algn="tl">
                    <a:srgbClr val="000000">
                      <a:alpha val="43137"/>
                    </a:srgbClr>
                  </a:outerShdw>
                </a:effectLst>
              </a:rPr>
              <a:t>FSA ELA Prep </a:t>
            </a:r>
          </a:p>
          <a:p>
            <a:pPr lvl="1"/>
            <a:r>
              <a:rPr lang="en-US" sz="3800" dirty="0"/>
              <a:t>Mondays: 2:10-3:30pm 19-214 Writing support</a:t>
            </a:r>
          </a:p>
          <a:p>
            <a:pPr lvl="1"/>
            <a:r>
              <a:rPr lang="en-US" sz="3800" dirty="0"/>
              <a:t>Tuesdays: 2:00-3:00pm 19-212 Reading support</a:t>
            </a:r>
          </a:p>
          <a:p>
            <a:pPr marL="0" indent="0">
              <a:lnSpc>
                <a:spcPct val="90000"/>
              </a:lnSpc>
              <a:buNone/>
              <a:defRPr/>
            </a:pPr>
            <a:r>
              <a:rPr lang="en-US" sz="6000" b="1" u="sng" dirty="0">
                <a:effectLst>
                  <a:outerShdw blurRad="38100" dist="38100" dir="2700000" algn="tl">
                    <a:srgbClr val="000000">
                      <a:alpha val="43137"/>
                    </a:srgbClr>
                  </a:outerShdw>
                </a:effectLst>
              </a:rPr>
              <a:t>Homework Help Line </a:t>
            </a:r>
          </a:p>
          <a:p>
            <a:pPr lvl="1">
              <a:lnSpc>
                <a:spcPct val="90000"/>
              </a:lnSpc>
              <a:buFont typeface="Arial" panose="020B0604020202020204" pitchFamily="34" charset="0"/>
              <a:buChar char="•"/>
              <a:defRPr/>
            </a:pPr>
            <a:r>
              <a:rPr lang="en-US" sz="4000" dirty="0"/>
              <a:t>547-7223 or 442-3226          	</a:t>
            </a:r>
          </a:p>
          <a:p>
            <a:pPr lvl="1">
              <a:lnSpc>
                <a:spcPct val="90000"/>
              </a:lnSpc>
              <a:buFont typeface="Arial" panose="020B0604020202020204" pitchFamily="34" charset="0"/>
              <a:buChar char="•"/>
              <a:defRPr/>
            </a:pPr>
            <a:r>
              <a:rPr lang="en-US" sz="4000" dirty="0"/>
              <a:t>Monday – Thursday 5:00pm-8:00pm</a:t>
            </a:r>
          </a:p>
          <a:p>
            <a:pPr lvl="1">
              <a:lnSpc>
                <a:spcPct val="90000"/>
              </a:lnSpc>
              <a:spcBef>
                <a:spcPct val="0"/>
              </a:spcBef>
              <a:buNone/>
              <a:defRPr/>
            </a:pPr>
            <a:endParaRPr lang="en-US" sz="3200" dirty="0"/>
          </a:p>
        </p:txBody>
      </p:sp>
    </p:spTree>
    <p:extLst>
      <p:ext uri="{BB962C8B-B14F-4D97-AF65-F5344CB8AC3E}">
        <p14:creationId xmlns:p14="http://schemas.microsoft.com/office/powerpoint/2010/main" val="1099624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0697" y="525102"/>
            <a:ext cx="9639085" cy="7048083"/>
          </a:xfrm>
          <a:prstGeom prst="rect">
            <a:avLst/>
          </a:prstGeom>
          <a:noFill/>
        </p:spPr>
        <p:txBody>
          <a:bodyPr wrap="square" rtlCol="0">
            <a:spAutoFit/>
          </a:bodyPr>
          <a:lstStyle/>
          <a:p>
            <a:pPr algn="ctr"/>
            <a:r>
              <a:rPr lang="en-US" sz="2800" b="1" u="sng" dirty="0"/>
              <a:t>ADDITIONAL RESOURCES</a:t>
            </a:r>
          </a:p>
          <a:p>
            <a:pPr algn="ctr"/>
            <a:endParaRPr lang="en-US" sz="2800" dirty="0"/>
          </a:p>
          <a:p>
            <a:pPr marL="457200" indent="-457200">
              <a:buFont typeface="Arial" panose="020B0604020202020204" pitchFamily="34" charset="0"/>
              <a:buChar char="•"/>
            </a:pPr>
            <a:r>
              <a:rPr lang="en-US" sz="2800" b="1" dirty="0"/>
              <a:t>Khan Academy(online video tutorials)</a:t>
            </a:r>
          </a:p>
          <a:p>
            <a:r>
              <a:rPr lang="en-US" sz="2800" dirty="0"/>
              <a:t>		</a:t>
            </a:r>
            <a:r>
              <a:rPr lang="en-US" sz="2800" dirty="0">
                <a:hlinkClick r:id="rId2"/>
              </a:rPr>
              <a:t>www.khanacademy.org</a:t>
            </a:r>
            <a:endParaRPr lang="en-US" sz="2800" dirty="0"/>
          </a:p>
          <a:p>
            <a:pPr marL="457200" indent="-457200">
              <a:buFont typeface="Arial" panose="020B0604020202020204" pitchFamily="34" charset="0"/>
              <a:buChar char="•"/>
            </a:pPr>
            <a:r>
              <a:rPr lang="en-US" sz="2800" b="1" dirty="0"/>
              <a:t>BRIGHT FUTURES SCHOLORSHIPS</a:t>
            </a:r>
          </a:p>
          <a:p>
            <a:r>
              <a:rPr lang="en-US" sz="2800" dirty="0"/>
              <a:t>		</a:t>
            </a:r>
            <a:r>
              <a:rPr lang="en-US" sz="2800" dirty="0">
                <a:hlinkClick r:id="rId3"/>
              </a:rPr>
              <a:t>www.floridastudentfinancialaid.org/SSFAD/bf/</a:t>
            </a:r>
            <a:endParaRPr lang="en-US" sz="2800" dirty="0"/>
          </a:p>
          <a:p>
            <a:r>
              <a:rPr lang="en-US" sz="2800" dirty="0"/>
              <a:t>	volunteer hours – see your school counselor</a:t>
            </a:r>
          </a:p>
          <a:p>
            <a:pPr marL="457200" indent="-457200">
              <a:buFont typeface="Arial" panose="020B0604020202020204" pitchFamily="34" charset="0"/>
              <a:buChar char="•"/>
            </a:pPr>
            <a:r>
              <a:rPr lang="en-US" sz="2800" b="1" dirty="0"/>
              <a:t>FINANCIAL AID</a:t>
            </a:r>
          </a:p>
          <a:p>
            <a:r>
              <a:rPr lang="en-US" sz="2800" dirty="0"/>
              <a:t>		</a:t>
            </a:r>
            <a:r>
              <a:rPr lang="en-US" sz="2800" dirty="0">
                <a:hlinkClick r:id="rId4"/>
              </a:rPr>
              <a:t>www.floridastudentfinancialaid.org</a:t>
            </a:r>
            <a:endParaRPr lang="en-US" sz="2800" dirty="0"/>
          </a:p>
          <a:p>
            <a:pPr marL="457200" indent="-457200">
              <a:buFont typeface="Arial" panose="020B0604020202020204" pitchFamily="34" charset="0"/>
              <a:buChar char="•"/>
            </a:pPr>
            <a:r>
              <a:rPr lang="en-US" sz="2800" b="1" dirty="0"/>
              <a:t>PALM HARBOR UNIVERSITY HIGH SCHOOL WEBSITE</a:t>
            </a:r>
          </a:p>
          <a:p>
            <a:pPr marL="914400" lvl="1" indent="-457200">
              <a:buFont typeface="Arial" panose="020B0604020202020204" pitchFamily="34" charset="0"/>
              <a:buChar char="•"/>
            </a:pPr>
            <a:r>
              <a:rPr lang="en-US" sz="2800" dirty="0">
                <a:hlinkClick r:id="rId5"/>
              </a:rPr>
              <a:t>WWW.PCSB.ORG/PHUHS</a:t>
            </a:r>
            <a:endParaRPr lang="en-US" sz="2800" dirty="0"/>
          </a:p>
          <a:p>
            <a:pPr marL="457200" indent="-457200">
              <a:buFont typeface="Arial" panose="020B0604020202020204" pitchFamily="34" charset="0"/>
              <a:buChar char="•"/>
            </a:pPr>
            <a:r>
              <a:rPr lang="en-US" sz="2800" b="1" dirty="0"/>
              <a:t>Pinellas </a:t>
            </a:r>
            <a:r>
              <a:rPr lang="en-US" sz="2800" b="1" dirty="0" err="1"/>
              <a:t>Ecounselor</a:t>
            </a:r>
            <a:endParaRPr lang="en-US" sz="2800" b="1" dirty="0"/>
          </a:p>
          <a:p>
            <a:pPr marL="914400" lvl="1" indent="-457200">
              <a:buFont typeface="Arial" panose="020B0604020202020204" pitchFamily="34" charset="0"/>
              <a:buChar char="•"/>
            </a:pPr>
            <a:r>
              <a:rPr lang="en-US" sz="2800" dirty="0"/>
              <a:t>School counseling questions can be directed to </a:t>
            </a:r>
            <a:r>
              <a:rPr lang="en-US" sz="2800" dirty="0">
                <a:hlinkClick r:id="rId6"/>
              </a:rPr>
              <a:t>ecounselor@pcsb.org</a:t>
            </a:r>
            <a:r>
              <a:rPr lang="en-US" sz="2800" dirty="0"/>
              <a:t> Mon-Thurs 5-9pm</a:t>
            </a:r>
          </a:p>
          <a:p>
            <a:pPr marL="914400" lvl="1" indent="-457200">
              <a:buFont typeface="Arial" panose="020B0604020202020204" pitchFamily="34" charset="0"/>
              <a:buChar char="•"/>
            </a:pPr>
            <a:endParaRPr lang="en-US" sz="2800" dirty="0"/>
          </a:p>
          <a:p>
            <a:endParaRPr lang="en-US" sz="3200" dirty="0"/>
          </a:p>
        </p:txBody>
      </p:sp>
    </p:spTree>
    <p:extLst>
      <p:ext uri="{BB962C8B-B14F-4D97-AF65-F5344CB8AC3E}">
        <p14:creationId xmlns:p14="http://schemas.microsoft.com/office/powerpoint/2010/main" val="227320863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62801C5F63A8043822B92FA3B16A45A" ma:contentTypeVersion="13" ma:contentTypeDescription="Create a new document." ma:contentTypeScope="" ma:versionID="69e4cc7243f0030c09c1a3e02651a81f">
  <xsd:schema xmlns:xsd="http://www.w3.org/2001/XMLSchema" xmlns:xs="http://www.w3.org/2001/XMLSchema" xmlns:p="http://schemas.microsoft.com/office/2006/metadata/properties" xmlns:ns3="470e3eb8-2c6e-4173-8601-803ae60d320b" xmlns:ns4="bfa61328-a57b-4abf-9956-9c179249eabe" targetNamespace="http://schemas.microsoft.com/office/2006/metadata/properties" ma:root="true" ma:fieldsID="5d2812cdb70bb6f44b484cb84a92dd08" ns3:_="" ns4:_="">
    <xsd:import namespace="470e3eb8-2c6e-4173-8601-803ae60d320b"/>
    <xsd:import namespace="bfa61328-a57b-4abf-9956-9c179249eabe"/>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EventHashCode" minOccurs="0"/>
                <xsd:element ref="ns3:MediaServiceGenerationTime" minOccurs="0"/>
                <xsd:element ref="ns3:MediaServiceAutoKeyPoints" minOccurs="0"/>
                <xsd:element ref="ns3:MediaServiceKeyPoints" minOccurs="0"/>
                <xsd:element ref="ns3:MediaServiceAutoTags" minOccurs="0"/>
                <xsd:element ref="ns3:MediaServiceDateTaken"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0e3eb8-2c6e-4173-8601-803ae60d32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17" nillable="true" ma:displayName="Tags" ma:internalName="MediaServiceAutoTags"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fa61328-a57b-4abf-9956-9c179249eab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3CC9F8A-D4FD-4739-B4E1-8E3FE36F4C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0e3eb8-2c6e-4173-8601-803ae60d320b"/>
    <ds:schemaRef ds:uri="bfa61328-a57b-4abf-9956-9c179249ea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22CCC60-9ED6-46E5-A888-20D57F0468C1}">
  <ds:schemaRefs>
    <ds:schemaRef ds:uri="http://schemas.microsoft.com/sharepoint/v3/contenttype/forms"/>
  </ds:schemaRefs>
</ds:datastoreItem>
</file>

<file path=customXml/itemProps3.xml><?xml version="1.0" encoding="utf-8"?>
<ds:datastoreItem xmlns:ds="http://schemas.openxmlformats.org/officeDocument/2006/customXml" ds:itemID="{8C3A46BC-CB13-440B-BBB9-470808912E60}">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bfa61328-a57b-4abf-9956-9c179249eabe"/>
    <ds:schemaRef ds:uri="470e3eb8-2c6e-4173-8601-803ae60d320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Integral</Template>
  <TotalTime>1113</TotalTime>
  <Words>1326</Words>
  <Application>Microsoft Office PowerPoint</Application>
  <PresentationFormat>Widescreen</PresentationFormat>
  <Paragraphs>239</Paragraphs>
  <Slides>23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Arial</vt:lpstr>
      <vt:lpstr>Arial Black</vt:lpstr>
      <vt:lpstr>Calibri</vt:lpstr>
      <vt:lpstr>Courier New</vt:lpstr>
      <vt:lpstr>Lucida Bright</vt:lpstr>
      <vt:lpstr>Tw Cen MT</vt:lpstr>
      <vt:lpstr>Tw Cen MT Condensed</vt:lpstr>
      <vt:lpstr>Wingdings</vt:lpstr>
      <vt:lpstr>Wingdings 3</vt:lpstr>
      <vt:lpstr>Integral</vt:lpstr>
      <vt:lpstr>9th and 10th grade parent night</vt:lpstr>
      <vt:lpstr>School contacts-9th grade</vt:lpstr>
      <vt:lpstr>School contacts-10th grade</vt:lpstr>
      <vt:lpstr>School Contacts</vt:lpstr>
      <vt:lpstr>Graduation Requirements</vt:lpstr>
      <vt:lpstr>Graduation Requirements</vt:lpstr>
      <vt:lpstr>PowerPoint Presentation</vt:lpstr>
      <vt:lpstr>Upcoming Statewide Assessments</vt:lpstr>
      <vt:lpstr>Course Acceleration</vt:lpstr>
      <vt:lpstr>Early College</vt:lpstr>
      <vt:lpstr>Dual enrollment @ spc</vt:lpstr>
      <vt:lpstr>Dual enrollment @PTECH</vt:lpstr>
      <vt:lpstr>Credit Recovery/Grade Forgiveness </vt:lpstr>
      <vt:lpstr>Online coursework</vt:lpstr>
      <vt:lpstr>Naviance</vt:lpstr>
      <vt:lpstr>Naviance Tasks</vt:lpstr>
      <vt:lpstr>PowerPoint Presentation</vt:lpstr>
      <vt:lpstr>Bright Futures Volunteering</vt:lpstr>
      <vt:lpstr>How to be successful</vt:lpstr>
      <vt:lpstr>Organization Recommendation—Student Planner</vt:lpstr>
      <vt:lpstr>Tracking assignments/grades</vt:lpstr>
      <vt:lpstr>Tutoring Resources</vt:lpstr>
      <vt:lpstr>PowerPoint Presentation</vt:lpstr>
    </vt:vector>
  </TitlesOfParts>
  <Company>PCSB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Class of</dc:title>
  <dc:creator>Dupee Peggy</dc:creator>
  <cp:lastModifiedBy>Madej Amanda</cp:lastModifiedBy>
  <cp:revision>108</cp:revision>
  <cp:lastPrinted>2019-02-04T18:06:40Z</cp:lastPrinted>
  <dcterms:created xsi:type="dcterms:W3CDTF">2017-07-24T15:00:29Z</dcterms:created>
  <dcterms:modified xsi:type="dcterms:W3CDTF">2021-11-09T15:48:06Z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0x010100262801C5F63A8043822B92FA3B16A45A</vt:lpwstr>
  </property>
</Properties>
</file>