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61" r:id="rId5"/>
    <p:sldId id="259" r:id="rId6"/>
    <p:sldId id="278" r:id="rId7"/>
    <p:sldId id="287" r:id="rId8"/>
    <p:sldId id="279" r:id="rId9"/>
    <p:sldId id="264" r:id="rId10"/>
    <p:sldId id="282" r:id="rId11"/>
    <p:sldId id="262" r:id="rId12"/>
    <p:sldId id="289" r:id="rId13"/>
    <p:sldId id="290" r:id="rId14"/>
    <p:sldId id="280" r:id="rId15"/>
    <p:sldId id="291" r:id="rId16"/>
    <p:sldId id="260" r:id="rId17"/>
    <p:sldId id="285" r:id="rId18"/>
    <p:sldId id="283" r:id="rId19"/>
    <p:sldId id="292" r:id="rId20"/>
    <p:sldId id="263" r:id="rId21"/>
    <p:sldId id="265" r:id="rId22"/>
    <p:sldId id="266" r:id="rId23"/>
    <p:sldId id="268" r:id="rId24"/>
    <p:sldId id="270" r:id="rId25"/>
    <p:sldId id="271" r:id="rId26"/>
    <p:sldId id="273" r:id="rId27"/>
    <p:sldId id="275" r:id="rId28"/>
    <p:sldId id="277" r:id="rId29"/>
    <p:sldId id="296" r:id="rId30"/>
    <p:sldId id="284" r:id="rId31"/>
    <p:sldId id="294" r:id="rId32"/>
    <p:sldId id="295" r:id="rId33"/>
    <p:sldId id="286" r:id="rId34"/>
    <p:sldId id="293"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150" d="100"/>
          <a:sy n="150" d="100"/>
        </p:scale>
        <p:origin x="204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21,039 Students in Grades 6-12</c:v>
                </c:pt>
              </c:strCache>
            </c:strRef>
          </c:tx>
          <c:dPt>
            <c:idx val="0"/>
            <c:bubble3D val="0"/>
            <c:spPr>
              <a:solidFill>
                <a:schemeClr val="accent1">
                  <a:shade val="76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FCAC-4764-BAE8-0FA372EBA031}"/>
              </c:ext>
            </c:extLst>
          </c:dPt>
          <c:dPt>
            <c:idx val="1"/>
            <c:bubble3D val="0"/>
            <c:spPr>
              <a:solidFill>
                <a:schemeClr val="accent2">
                  <a:shade val="76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FCAC-4764-BAE8-0FA372EBA031}"/>
              </c:ext>
            </c:extLst>
          </c:dPt>
          <c:dPt>
            <c:idx val="2"/>
            <c:bubble3D val="0"/>
            <c:spPr>
              <a:solidFill>
                <a:schemeClr val="accent3">
                  <a:shade val="76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FCAC-4764-BAE8-0FA372EBA031}"/>
              </c:ext>
            </c:extLst>
          </c:dPt>
          <c:dPt>
            <c:idx val="3"/>
            <c:bubble3D val="0"/>
            <c:spPr>
              <a:solidFill>
                <a:schemeClr val="accent4">
                  <a:shade val="76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FCAC-4764-BAE8-0FA372EBA031}"/>
              </c:ext>
            </c:extLst>
          </c:dPt>
          <c:dPt>
            <c:idx val="4"/>
            <c:bubble3D val="0"/>
            <c:spPr>
              <a:solidFill>
                <a:schemeClr val="accent5">
                  <a:shade val="76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FCAC-4764-BAE8-0FA372EBA031}"/>
              </c:ext>
            </c:extLst>
          </c:dPt>
          <c:dPt>
            <c:idx val="5"/>
            <c:bubble3D val="0"/>
            <c:spPr>
              <a:solidFill>
                <a:schemeClr val="accent6">
                  <a:shade val="76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FCAC-4764-BAE8-0FA372EBA031}"/>
              </c:ext>
            </c:extLst>
          </c:dPt>
          <c:dLbls>
            <c:dLbl>
              <c:idx val="0"/>
              <c:tx>
                <c:rich>
                  <a:bodyPr/>
                  <a:lstStyle/>
                  <a:p>
                    <a:r>
                      <a:rPr lang="en-US"/>
                      <a:t>9%</a:t>
                    </a:r>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FCAC-4764-BAE8-0FA372EBA031}"/>
                </c:ext>
              </c:extLst>
            </c:dLbl>
            <c:dLbl>
              <c:idx val="1"/>
              <c:layout>
                <c:manualLayout>
                  <c:x val="-9.7828595806654484E-2"/>
                  <c:y val="0.15867769267910722"/>
                </c:manualLayout>
              </c:layout>
              <c:tx>
                <c:rich>
                  <a:bodyPr/>
                  <a:lstStyle/>
                  <a:p>
                    <a:r>
                      <a:rPr lang="en-US"/>
                      <a:t>2%</a:t>
                    </a:r>
                  </a:p>
                </c:rich>
              </c:tx>
              <c:dLblPos val="bestFit"/>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FCAC-4764-BAE8-0FA372EBA031}"/>
                </c:ext>
              </c:extLst>
            </c:dLbl>
            <c:dLbl>
              <c:idx val="2"/>
              <c:tx>
                <c:rich>
                  <a:bodyPr/>
                  <a:lstStyle/>
                  <a:p>
                    <a:r>
                      <a:rPr lang="en-US"/>
                      <a:t>2%</a:t>
                    </a:r>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5-FCAC-4764-BAE8-0FA372EBA031}"/>
                </c:ext>
              </c:extLst>
            </c:dLbl>
            <c:dLbl>
              <c:idx val="3"/>
              <c:tx>
                <c:rich>
                  <a:bodyPr/>
                  <a:lstStyle/>
                  <a:p>
                    <a:r>
                      <a:rPr lang="en-US"/>
                      <a:t>68%</a:t>
                    </a:r>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7-FCAC-4764-BAE8-0FA372EBA031}"/>
                </c:ext>
              </c:extLst>
            </c:dLbl>
            <c:dLbl>
              <c:idx val="4"/>
              <c:tx>
                <c:rich>
                  <a:bodyPr/>
                  <a:lstStyle/>
                  <a:p>
                    <a:r>
                      <a:rPr lang="en-US"/>
                      <a:t>7%</a:t>
                    </a:r>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9-FCAC-4764-BAE8-0FA372EBA031}"/>
                </c:ext>
              </c:extLst>
            </c:dLbl>
            <c:dLbl>
              <c:idx val="5"/>
              <c:tx>
                <c:rich>
                  <a:bodyPr/>
                  <a:lstStyle/>
                  <a:p>
                    <a:r>
                      <a:rPr lang="en-US"/>
                      <a:t>18%</a:t>
                    </a:r>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B-FCAC-4764-BAE8-0FA372EBA031}"/>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Sheet1!$A$2:$A$7</c:f>
              <c:strCache>
                <c:ptCount val="6"/>
                <c:pt idx="0">
                  <c:v>English Learners</c:v>
                </c:pt>
                <c:pt idx="1">
                  <c:v>Foster Youth</c:v>
                </c:pt>
                <c:pt idx="2">
                  <c:v>Homeless</c:v>
                </c:pt>
                <c:pt idx="3">
                  <c:v>Low Income</c:v>
                </c:pt>
                <c:pt idx="4">
                  <c:v>Long-Term English Learners</c:v>
                </c:pt>
                <c:pt idx="5">
                  <c:v>Special Education</c:v>
                </c:pt>
              </c:strCache>
            </c:strRef>
          </c:cat>
          <c:val>
            <c:numRef>
              <c:f>Sheet1!$B$2:$B$7</c:f>
              <c:numCache>
                <c:formatCode>0%</c:formatCode>
                <c:ptCount val="6"/>
                <c:pt idx="0">
                  <c:v>0.09</c:v>
                </c:pt>
                <c:pt idx="1">
                  <c:v>0.02</c:v>
                </c:pt>
                <c:pt idx="2">
                  <c:v>0.02</c:v>
                </c:pt>
                <c:pt idx="3">
                  <c:v>0.67</c:v>
                </c:pt>
                <c:pt idx="4">
                  <c:v>7.0000000000000007E-2</c:v>
                </c:pt>
                <c:pt idx="5">
                  <c:v>0.18</c:v>
                </c:pt>
              </c:numCache>
            </c:numRef>
          </c:val>
          <c:extLst>
            <c:ext xmlns:c16="http://schemas.microsoft.com/office/drawing/2014/chart" uri="{C3380CC4-5D6E-409C-BE32-E72D297353CC}">
              <c16:uniqueId val="{00000000-C89D-4B34-99A9-5A7D50923462}"/>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ata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diagrams/_rels/data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_rels/data7.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hyperlink" Target="https://tinyurl.com/2526AVUHSDLCAPSurvey" TargetMode="External"/><Relationship Id="rId5" Type="http://schemas.openxmlformats.org/officeDocument/2006/relationships/image" Target="../media/image52.svg"/><Relationship Id="rId4" Type="http://schemas.openxmlformats.org/officeDocument/2006/relationships/image" Target="../media/image51.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diagrams/_rels/drawing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5" Type="http://schemas.openxmlformats.org/officeDocument/2006/relationships/hyperlink" Target="https://tinyurl.com/2526AVUHSDLCAPSurvey" TargetMode="External"/><Relationship Id="rId4" Type="http://schemas.openxmlformats.org/officeDocument/2006/relationships/image" Target="../media/image5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dgm:fillClrLst>
    <dgm:linClrLst meth="repeat">
      <a:schemeClr val="lt1">
        <a:alpha val="0"/>
      </a:schemeClr>
    </dgm:linClrLst>
    <dgm:effectClrLst/>
    <dgm:txLinClrLst/>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10C55C-C37F-472B-9814-8D32A35F830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F3B7924-4EDA-4E56-8C2D-DFFABDE80CE1}">
      <dgm:prSet/>
      <dgm:spPr/>
      <dgm:t>
        <a:bodyPr/>
        <a:lstStyle/>
        <a:p>
          <a:pPr>
            <a:lnSpc>
              <a:spcPct val="100000"/>
            </a:lnSpc>
          </a:pPr>
          <a:r>
            <a:rPr lang="en-US"/>
            <a:t>Superintendent - Greg Nehen </a:t>
          </a:r>
        </a:p>
      </dgm:t>
    </dgm:pt>
    <dgm:pt modelId="{E3A36C48-3160-451E-805B-E81381CD08BC}" type="parTrans" cxnId="{35E5558C-B8FD-4DCD-98C1-CB9B3E57854C}">
      <dgm:prSet/>
      <dgm:spPr/>
      <dgm:t>
        <a:bodyPr/>
        <a:lstStyle/>
        <a:p>
          <a:endParaRPr lang="en-US"/>
        </a:p>
      </dgm:t>
    </dgm:pt>
    <dgm:pt modelId="{0DD14700-4602-4B86-AF9A-DA919380F978}" type="sibTrans" cxnId="{35E5558C-B8FD-4DCD-98C1-CB9B3E57854C}">
      <dgm:prSet/>
      <dgm:spPr/>
      <dgm:t>
        <a:bodyPr/>
        <a:lstStyle/>
        <a:p>
          <a:endParaRPr lang="en-US"/>
        </a:p>
      </dgm:t>
    </dgm:pt>
    <dgm:pt modelId="{12E68CF3-F4BA-4E65-8197-8B238B4AF4B5}">
      <dgm:prSet/>
      <dgm:spPr/>
      <dgm:t>
        <a:bodyPr/>
        <a:lstStyle/>
        <a:p>
          <a:pPr>
            <a:lnSpc>
              <a:spcPct val="100000"/>
            </a:lnSpc>
          </a:pPr>
          <a:r>
            <a:rPr lang="en-US"/>
            <a:t>Assistant Superintendent - Dr. Chris Grado, Educational Services  </a:t>
          </a:r>
        </a:p>
      </dgm:t>
    </dgm:pt>
    <dgm:pt modelId="{F5C94C51-82AF-4A98-8E25-5F23C4B22C0E}" type="parTrans" cxnId="{44C283C9-728E-41B7-964B-525E92B21715}">
      <dgm:prSet/>
      <dgm:spPr/>
      <dgm:t>
        <a:bodyPr/>
        <a:lstStyle/>
        <a:p>
          <a:endParaRPr lang="en-US"/>
        </a:p>
      </dgm:t>
    </dgm:pt>
    <dgm:pt modelId="{FC15FD7E-64AD-4E2E-A18B-C8AAEE7C2024}" type="sibTrans" cxnId="{44C283C9-728E-41B7-964B-525E92B21715}">
      <dgm:prSet/>
      <dgm:spPr/>
      <dgm:t>
        <a:bodyPr/>
        <a:lstStyle/>
        <a:p>
          <a:endParaRPr lang="en-US"/>
        </a:p>
      </dgm:t>
    </dgm:pt>
    <dgm:pt modelId="{FCC62290-CADC-4303-8718-613AEFBE7216}">
      <dgm:prSet/>
      <dgm:spPr/>
      <dgm:t>
        <a:bodyPr/>
        <a:lstStyle/>
        <a:p>
          <a:pPr>
            <a:lnSpc>
              <a:spcPct val="100000"/>
            </a:lnSpc>
          </a:pPr>
          <a:r>
            <a:rPr lang="en-US"/>
            <a:t>Director I - Charles Dunn, Educational Services</a:t>
          </a:r>
        </a:p>
      </dgm:t>
    </dgm:pt>
    <dgm:pt modelId="{C11AD2A4-60AC-4BF2-9B0F-6871E105D4B7}" type="parTrans" cxnId="{1C95360B-241A-4C59-B194-DB9984F157B0}">
      <dgm:prSet/>
      <dgm:spPr/>
      <dgm:t>
        <a:bodyPr/>
        <a:lstStyle/>
        <a:p>
          <a:endParaRPr lang="en-US"/>
        </a:p>
      </dgm:t>
    </dgm:pt>
    <dgm:pt modelId="{E0E71693-6A86-4189-A959-9D7ADA9330AF}" type="sibTrans" cxnId="{1C95360B-241A-4C59-B194-DB9984F157B0}">
      <dgm:prSet/>
      <dgm:spPr/>
      <dgm:t>
        <a:bodyPr/>
        <a:lstStyle/>
        <a:p>
          <a:endParaRPr lang="en-US"/>
        </a:p>
      </dgm:t>
    </dgm:pt>
    <dgm:pt modelId="{7C1D90AE-3FB7-4B58-AF5A-4A31BB1572CF}">
      <dgm:prSet/>
      <dgm:spPr/>
      <dgm:t>
        <a:bodyPr/>
        <a:lstStyle/>
        <a:p>
          <a:pPr>
            <a:lnSpc>
              <a:spcPct val="100000"/>
            </a:lnSpc>
          </a:pPr>
          <a:r>
            <a:rPr lang="en-US"/>
            <a:t>Presenter/Facilitator - Dr. Jennifer Slater-Sanchez, Director of Categorical and Special Programs</a:t>
          </a:r>
        </a:p>
      </dgm:t>
    </dgm:pt>
    <dgm:pt modelId="{5FED31F1-CF71-4F8A-84FC-D91C0A46A5D7}" type="parTrans" cxnId="{7CA3EAA8-6F92-4F2D-838D-4FC7A20CCD55}">
      <dgm:prSet/>
      <dgm:spPr/>
      <dgm:t>
        <a:bodyPr/>
        <a:lstStyle/>
        <a:p>
          <a:endParaRPr lang="en-US"/>
        </a:p>
      </dgm:t>
    </dgm:pt>
    <dgm:pt modelId="{F997524E-9534-43E0-B4FF-AE31DE46A676}" type="sibTrans" cxnId="{7CA3EAA8-6F92-4F2D-838D-4FC7A20CCD55}">
      <dgm:prSet/>
      <dgm:spPr/>
      <dgm:t>
        <a:bodyPr/>
        <a:lstStyle/>
        <a:p>
          <a:endParaRPr lang="en-US"/>
        </a:p>
      </dgm:t>
    </dgm:pt>
    <dgm:pt modelId="{B5F2C172-AE95-431C-9A7C-8F01827A70D3}">
      <dgm:prSet/>
      <dgm:spPr/>
      <dgm:t>
        <a:bodyPr/>
        <a:lstStyle/>
        <a:p>
          <a:pPr>
            <a:lnSpc>
              <a:spcPct val="100000"/>
            </a:lnSpc>
          </a:pPr>
          <a:r>
            <a:rPr lang="en-US"/>
            <a:t>Site Introductions</a:t>
          </a:r>
        </a:p>
      </dgm:t>
    </dgm:pt>
    <dgm:pt modelId="{4EB60E62-7EFC-46E1-9DDC-B7F98723B63B}" type="parTrans" cxnId="{BF897F84-BA7E-4F88-9632-13A0F527E063}">
      <dgm:prSet/>
      <dgm:spPr/>
      <dgm:t>
        <a:bodyPr/>
        <a:lstStyle/>
        <a:p>
          <a:endParaRPr lang="en-US"/>
        </a:p>
      </dgm:t>
    </dgm:pt>
    <dgm:pt modelId="{0F19AAD8-1F8D-4033-A470-D678AD307CF4}" type="sibTrans" cxnId="{BF897F84-BA7E-4F88-9632-13A0F527E063}">
      <dgm:prSet/>
      <dgm:spPr/>
      <dgm:t>
        <a:bodyPr/>
        <a:lstStyle/>
        <a:p>
          <a:endParaRPr lang="en-US"/>
        </a:p>
      </dgm:t>
    </dgm:pt>
    <dgm:pt modelId="{3BE62F56-4DFA-4AA9-9732-04F76FAAF81C}" type="pres">
      <dgm:prSet presAssocID="{8610C55C-C37F-472B-9814-8D32A35F8306}" presName="root" presStyleCnt="0">
        <dgm:presLayoutVars>
          <dgm:dir/>
          <dgm:resizeHandles val="exact"/>
        </dgm:presLayoutVars>
      </dgm:prSet>
      <dgm:spPr/>
    </dgm:pt>
    <dgm:pt modelId="{E53A05BC-28AC-4400-9CAE-774F49DD1749}" type="pres">
      <dgm:prSet presAssocID="{AF3B7924-4EDA-4E56-8C2D-DFFABDE80CE1}" presName="compNode" presStyleCnt="0"/>
      <dgm:spPr/>
    </dgm:pt>
    <dgm:pt modelId="{CA44F127-006F-40FB-8030-C83122AC7C66}" type="pres">
      <dgm:prSet presAssocID="{AF3B7924-4EDA-4E56-8C2D-DFFABDE80CE1}" presName="bgRect" presStyleLbl="bgShp" presStyleIdx="0" presStyleCnt="5"/>
      <dgm:spPr/>
    </dgm:pt>
    <dgm:pt modelId="{FB22BCAB-FC67-494C-9325-E2F70705D853}" type="pres">
      <dgm:prSet presAssocID="{AF3B7924-4EDA-4E56-8C2D-DFFABDE80CE1}"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
        </a:ext>
      </dgm:extLst>
    </dgm:pt>
    <dgm:pt modelId="{BD59F3AE-E5E4-4788-A930-5B35886DC420}" type="pres">
      <dgm:prSet presAssocID="{AF3B7924-4EDA-4E56-8C2D-DFFABDE80CE1}" presName="spaceRect" presStyleCnt="0"/>
      <dgm:spPr/>
    </dgm:pt>
    <dgm:pt modelId="{62829DDB-CE12-4676-A177-ABCE4F7347FF}" type="pres">
      <dgm:prSet presAssocID="{AF3B7924-4EDA-4E56-8C2D-DFFABDE80CE1}" presName="parTx" presStyleLbl="revTx" presStyleIdx="0" presStyleCnt="5">
        <dgm:presLayoutVars>
          <dgm:chMax val="0"/>
          <dgm:chPref val="0"/>
        </dgm:presLayoutVars>
      </dgm:prSet>
      <dgm:spPr/>
    </dgm:pt>
    <dgm:pt modelId="{A84658C6-8EFC-46E9-BB00-15E09BF20441}" type="pres">
      <dgm:prSet presAssocID="{0DD14700-4602-4B86-AF9A-DA919380F978}" presName="sibTrans" presStyleCnt="0"/>
      <dgm:spPr/>
    </dgm:pt>
    <dgm:pt modelId="{157A3738-8306-4B97-AD4C-530184FE29B1}" type="pres">
      <dgm:prSet presAssocID="{12E68CF3-F4BA-4E65-8197-8B238B4AF4B5}" presName="compNode" presStyleCnt="0"/>
      <dgm:spPr/>
    </dgm:pt>
    <dgm:pt modelId="{2A73270F-468B-426B-8450-775B6DF35815}" type="pres">
      <dgm:prSet presAssocID="{12E68CF3-F4BA-4E65-8197-8B238B4AF4B5}" presName="bgRect" presStyleLbl="bgShp" presStyleIdx="1" presStyleCnt="5"/>
      <dgm:spPr/>
    </dgm:pt>
    <dgm:pt modelId="{48D72A70-BE44-47A6-8E0A-1F6AB808984C}" type="pres">
      <dgm:prSet presAssocID="{12E68CF3-F4BA-4E65-8197-8B238B4AF4B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ploma Roll"/>
        </a:ext>
      </dgm:extLst>
    </dgm:pt>
    <dgm:pt modelId="{60109F37-7C7B-46BC-8ABD-4E9BF88801BE}" type="pres">
      <dgm:prSet presAssocID="{12E68CF3-F4BA-4E65-8197-8B238B4AF4B5}" presName="spaceRect" presStyleCnt="0"/>
      <dgm:spPr/>
    </dgm:pt>
    <dgm:pt modelId="{077B9556-9032-40CA-AD03-C2904019B78C}" type="pres">
      <dgm:prSet presAssocID="{12E68CF3-F4BA-4E65-8197-8B238B4AF4B5}" presName="parTx" presStyleLbl="revTx" presStyleIdx="1" presStyleCnt="5">
        <dgm:presLayoutVars>
          <dgm:chMax val="0"/>
          <dgm:chPref val="0"/>
        </dgm:presLayoutVars>
      </dgm:prSet>
      <dgm:spPr/>
    </dgm:pt>
    <dgm:pt modelId="{9EB9A887-EBB4-4201-AE20-385E2C1B50D9}" type="pres">
      <dgm:prSet presAssocID="{FC15FD7E-64AD-4E2E-A18B-C8AAEE7C2024}" presName="sibTrans" presStyleCnt="0"/>
      <dgm:spPr/>
    </dgm:pt>
    <dgm:pt modelId="{CA1000B6-4D37-44A1-9685-E4C39FCF3D04}" type="pres">
      <dgm:prSet presAssocID="{FCC62290-CADC-4303-8718-613AEFBE7216}" presName="compNode" presStyleCnt="0"/>
      <dgm:spPr/>
    </dgm:pt>
    <dgm:pt modelId="{32FEC9D8-6CF0-4067-B88A-E0A6BE02C138}" type="pres">
      <dgm:prSet presAssocID="{FCC62290-CADC-4303-8718-613AEFBE7216}" presName="bgRect" presStyleLbl="bgShp" presStyleIdx="2" presStyleCnt="5"/>
      <dgm:spPr/>
    </dgm:pt>
    <dgm:pt modelId="{C9949D22-A2E3-4F18-96BE-60B7C3A1D845}" type="pres">
      <dgm:prSet presAssocID="{FCC62290-CADC-4303-8718-613AEFBE7216}"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rogrammer"/>
        </a:ext>
      </dgm:extLst>
    </dgm:pt>
    <dgm:pt modelId="{8D00916D-1BD5-43DB-BBEB-90BFF83B86A6}" type="pres">
      <dgm:prSet presAssocID="{FCC62290-CADC-4303-8718-613AEFBE7216}" presName="spaceRect" presStyleCnt="0"/>
      <dgm:spPr/>
    </dgm:pt>
    <dgm:pt modelId="{697B3547-E6C4-4F43-9458-62F829E34425}" type="pres">
      <dgm:prSet presAssocID="{FCC62290-CADC-4303-8718-613AEFBE7216}" presName="parTx" presStyleLbl="revTx" presStyleIdx="2" presStyleCnt="5">
        <dgm:presLayoutVars>
          <dgm:chMax val="0"/>
          <dgm:chPref val="0"/>
        </dgm:presLayoutVars>
      </dgm:prSet>
      <dgm:spPr/>
    </dgm:pt>
    <dgm:pt modelId="{6147FC8E-251E-413B-AB82-EBF3EEF147C1}" type="pres">
      <dgm:prSet presAssocID="{E0E71693-6A86-4189-A959-9D7ADA9330AF}" presName="sibTrans" presStyleCnt="0"/>
      <dgm:spPr/>
    </dgm:pt>
    <dgm:pt modelId="{4354FD9F-6FD7-4800-9819-FC7BC367A56D}" type="pres">
      <dgm:prSet presAssocID="{7C1D90AE-3FB7-4B58-AF5A-4A31BB1572CF}" presName="compNode" presStyleCnt="0"/>
      <dgm:spPr/>
    </dgm:pt>
    <dgm:pt modelId="{7E1C3440-8D84-49CE-9743-D5EB2FE2D1DD}" type="pres">
      <dgm:prSet presAssocID="{7C1D90AE-3FB7-4B58-AF5A-4A31BB1572CF}" presName="bgRect" presStyleLbl="bgShp" presStyleIdx="3" presStyleCnt="5"/>
      <dgm:spPr/>
    </dgm:pt>
    <dgm:pt modelId="{22992608-AB1F-4299-B320-2B51C4D5CEAC}" type="pres">
      <dgm:prSet presAssocID="{7C1D90AE-3FB7-4B58-AF5A-4A31BB1572C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lassroom"/>
        </a:ext>
      </dgm:extLst>
    </dgm:pt>
    <dgm:pt modelId="{1FFA22C7-C93B-43FE-95E2-188180AC1E1F}" type="pres">
      <dgm:prSet presAssocID="{7C1D90AE-3FB7-4B58-AF5A-4A31BB1572CF}" presName="spaceRect" presStyleCnt="0"/>
      <dgm:spPr/>
    </dgm:pt>
    <dgm:pt modelId="{21219024-3093-4E80-B479-096C9F017896}" type="pres">
      <dgm:prSet presAssocID="{7C1D90AE-3FB7-4B58-AF5A-4A31BB1572CF}" presName="parTx" presStyleLbl="revTx" presStyleIdx="3" presStyleCnt="5">
        <dgm:presLayoutVars>
          <dgm:chMax val="0"/>
          <dgm:chPref val="0"/>
        </dgm:presLayoutVars>
      </dgm:prSet>
      <dgm:spPr/>
    </dgm:pt>
    <dgm:pt modelId="{8EFD3B45-05F6-4AD4-ACC0-D6F24BE72DEB}" type="pres">
      <dgm:prSet presAssocID="{F997524E-9534-43E0-B4FF-AE31DE46A676}" presName="sibTrans" presStyleCnt="0"/>
      <dgm:spPr/>
    </dgm:pt>
    <dgm:pt modelId="{F779285D-6E75-499E-BF31-168AC97FEC5A}" type="pres">
      <dgm:prSet presAssocID="{B5F2C172-AE95-431C-9A7C-8F01827A70D3}" presName="compNode" presStyleCnt="0"/>
      <dgm:spPr/>
    </dgm:pt>
    <dgm:pt modelId="{FF7AAF13-10E8-4CF0-AC89-9B80A915D06F}" type="pres">
      <dgm:prSet presAssocID="{B5F2C172-AE95-431C-9A7C-8F01827A70D3}" presName="bgRect" presStyleLbl="bgShp" presStyleIdx="4" presStyleCnt="5"/>
      <dgm:spPr/>
    </dgm:pt>
    <dgm:pt modelId="{4689386C-6727-4C4A-A08E-54E8044EBE0D}" type="pres">
      <dgm:prSet presAssocID="{B5F2C172-AE95-431C-9A7C-8F01827A70D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Handshake"/>
        </a:ext>
      </dgm:extLst>
    </dgm:pt>
    <dgm:pt modelId="{FC75A8F7-985A-4ADA-A1A8-2954EF57992B}" type="pres">
      <dgm:prSet presAssocID="{B5F2C172-AE95-431C-9A7C-8F01827A70D3}" presName="spaceRect" presStyleCnt="0"/>
      <dgm:spPr/>
    </dgm:pt>
    <dgm:pt modelId="{0CE85345-37E5-4B8F-AC2C-412EA51DE275}" type="pres">
      <dgm:prSet presAssocID="{B5F2C172-AE95-431C-9A7C-8F01827A70D3}" presName="parTx" presStyleLbl="revTx" presStyleIdx="4" presStyleCnt="5">
        <dgm:presLayoutVars>
          <dgm:chMax val="0"/>
          <dgm:chPref val="0"/>
        </dgm:presLayoutVars>
      </dgm:prSet>
      <dgm:spPr/>
    </dgm:pt>
  </dgm:ptLst>
  <dgm:cxnLst>
    <dgm:cxn modelId="{1C95360B-241A-4C59-B194-DB9984F157B0}" srcId="{8610C55C-C37F-472B-9814-8D32A35F8306}" destId="{FCC62290-CADC-4303-8718-613AEFBE7216}" srcOrd="2" destOrd="0" parTransId="{C11AD2A4-60AC-4BF2-9B0F-6871E105D4B7}" sibTransId="{E0E71693-6A86-4189-A959-9D7ADA9330AF}"/>
    <dgm:cxn modelId="{F15CD81A-29BD-4F5E-BB16-65D78BF02E38}" type="presOf" srcId="{12E68CF3-F4BA-4E65-8197-8B238B4AF4B5}" destId="{077B9556-9032-40CA-AD03-C2904019B78C}" srcOrd="0" destOrd="0" presId="urn:microsoft.com/office/officeart/2018/2/layout/IconVerticalSolidList"/>
    <dgm:cxn modelId="{6469D049-B3A7-4076-B1C7-9E1C6271343A}" type="presOf" srcId="{FCC62290-CADC-4303-8718-613AEFBE7216}" destId="{697B3547-E6C4-4F43-9458-62F829E34425}" srcOrd="0" destOrd="0" presId="urn:microsoft.com/office/officeart/2018/2/layout/IconVerticalSolidList"/>
    <dgm:cxn modelId="{BF897F84-BA7E-4F88-9632-13A0F527E063}" srcId="{8610C55C-C37F-472B-9814-8D32A35F8306}" destId="{B5F2C172-AE95-431C-9A7C-8F01827A70D3}" srcOrd="4" destOrd="0" parTransId="{4EB60E62-7EFC-46E1-9DDC-B7F98723B63B}" sibTransId="{0F19AAD8-1F8D-4033-A470-D678AD307CF4}"/>
    <dgm:cxn modelId="{35E5558C-B8FD-4DCD-98C1-CB9B3E57854C}" srcId="{8610C55C-C37F-472B-9814-8D32A35F8306}" destId="{AF3B7924-4EDA-4E56-8C2D-DFFABDE80CE1}" srcOrd="0" destOrd="0" parTransId="{E3A36C48-3160-451E-805B-E81381CD08BC}" sibTransId="{0DD14700-4602-4B86-AF9A-DA919380F978}"/>
    <dgm:cxn modelId="{45485E91-B999-49D6-96F7-DC5D1A83BBE0}" type="presOf" srcId="{8610C55C-C37F-472B-9814-8D32A35F8306}" destId="{3BE62F56-4DFA-4AA9-9732-04F76FAAF81C}" srcOrd="0" destOrd="0" presId="urn:microsoft.com/office/officeart/2018/2/layout/IconVerticalSolidList"/>
    <dgm:cxn modelId="{F9C7869B-B691-49D5-B4B3-DC8617D980B5}" type="presOf" srcId="{B5F2C172-AE95-431C-9A7C-8F01827A70D3}" destId="{0CE85345-37E5-4B8F-AC2C-412EA51DE275}" srcOrd="0" destOrd="0" presId="urn:microsoft.com/office/officeart/2018/2/layout/IconVerticalSolidList"/>
    <dgm:cxn modelId="{7CA3EAA8-6F92-4F2D-838D-4FC7A20CCD55}" srcId="{8610C55C-C37F-472B-9814-8D32A35F8306}" destId="{7C1D90AE-3FB7-4B58-AF5A-4A31BB1572CF}" srcOrd="3" destOrd="0" parTransId="{5FED31F1-CF71-4F8A-84FC-D91C0A46A5D7}" sibTransId="{F997524E-9534-43E0-B4FF-AE31DE46A676}"/>
    <dgm:cxn modelId="{43BAFABD-3C28-4DB6-A69F-73909DFF2578}" type="presOf" srcId="{7C1D90AE-3FB7-4B58-AF5A-4A31BB1572CF}" destId="{21219024-3093-4E80-B479-096C9F017896}" srcOrd="0" destOrd="0" presId="urn:microsoft.com/office/officeart/2018/2/layout/IconVerticalSolidList"/>
    <dgm:cxn modelId="{44C283C9-728E-41B7-964B-525E92B21715}" srcId="{8610C55C-C37F-472B-9814-8D32A35F8306}" destId="{12E68CF3-F4BA-4E65-8197-8B238B4AF4B5}" srcOrd="1" destOrd="0" parTransId="{F5C94C51-82AF-4A98-8E25-5F23C4B22C0E}" sibTransId="{FC15FD7E-64AD-4E2E-A18B-C8AAEE7C2024}"/>
    <dgm:cxn modelId="{81090DD7-A497-4141-B05E-E5A05E2A1A45}" type="presOf" srcId="{AF3B7924-4EDA-4E56-8C2D-DFFABDE80CE1}" destId="{62829DDB-CE12-4676-A177-ABCE4F7347FF}" srcOrd="0" destOrd="0" presId="urn:microsoft.com/office/officeart/2018/2/layout/IconVerticalSolidList"/>
    <dgm:cxn modelId="{BA398A68-2C0C-4068-B9B3-1DBB2AA0D048}" type="presParOf" srcId="{3BE62F56-4DFA-4AA9-9732-04F76FAAF81C}" destId="{E53A05BC-28AC-4400-9CAE-774F49DD1749}" srcOrd="0" destOrd="0" presId="urn:microsoft.com/office/officeart/2018/2/layout/IconVerticalSolidList"/>
    <dgm:cxn modelId="{6DC5BB6D-A684-4298-8BA3-C03DA0C6BE78}" type="presParOf" srcId="{E53A05BC-28AC-4400-9CAE-774F49DD1749}" destId="{CA44F127-006F-40FB-8030-C83122AC7C66}" srcOrd="0" destOrd="0" presId="urn:microsoft.com/office/officeart/2018/2/layout/IconVerticalSolidList"/>
    <dgm:cxn modelId="{6B415546-2C85-4976-8BB3-0F03C5B15855}" type="presParOf" srcId="{E53A05BC-28AC-4400-9CAE-774F49DD1749}" destId="{FB22BCAB-FC67-494C-9325-E2F70705D853}" srcOrd="1" destOrd="0" presId="urn:microsoft.com/office/officeart/2018/2/layout/IconVerticalSolidList"/>
    <dgm:cxn modelId="{9E1AFAFA-97CA-48E4-8BFD-F5976C89EE37}" type="presParOf" srcId="{E53A05BC-28AC-4400-9CAE-774F49DD1749}" destId="{BD59F3AE-E5E4-4788-A930-5B35886DC420}" srcOrd="2" destOrd="0" presId="urn:microsoft.com/office/officeart/2018/2/layout/IconVerticalSolidList"/>
    <dgm:cxn modelId="{CD3C5C09-5897-4B28-9EA4-EE0C16BB656E}" type="presParOf" srcId="{E53A05BC-28AC-4400-9CAE-774F49DD1749}" destId="{62829DDB-CE12-4676-A177-ABCE4F7347FF}" srcOrd="3" destOrd="0" presId="urn:microsoft.com/office/officeart/2018/2/layout/IconVerticalSolidList"/>
    <dgm:cxn modelId="{8E848C63-6D1E-42E4-BCCF-73CF6669F9F7}" type="presParOf" srcId="{3BE62F56-4DFA-4AA9-9732-04F76FAAF81C}" destId="{A84658C6-8EFC-46E9-BB00-15E09BF20441}" srcOrd="1" destOrd="0" presId="urn:microsoft.com/office/officeart/2018/2/layout/IconVerticalSolidList"/>
    <dgm:cxn modelId="{FCE783E7-E303-4F27-9E7F-26E03BF496DE}" type="presParOf" srcId="{3BE62F56-4DFA-4AA9-9732-04F76FAAF81C}" destId="{157A3738-8306-4B97-AD4C-530184FE29B1}" srcOrd="2" destOrd="0" presId="urn:microsoft.com/office/officeart/2018/2/layout/IconVerticalSolidList"/>
    <dgm:cxn modelId="{D0A326DF-C417-45D9-8814-1C68901D7805}" type="presParOf" srcId="{157A3738-8306-4B97-AD4C-530184FE29B1}" destId="{2A73270F-468B-426B-8450-775B6DF35815}" srcOrd="0" destOrd="0" presId="urn:microsoft.com/office/officeart/2018/2/layout/IconVerticalSolidList"/>
    <dgm:cxn modelId="{DF7CCFBF-CD0A-4ED0-97ED-B349C0056972}" type="presParOf" srcId="{157A3738-8306-4B97-AD4C-530184FE29B1}" destId="{48D72A70-BE44-47A6-8E0A-1F6AB808984C}" srcOrd="1" destOrd="0" presId="urn:microsoft.com/office/officeart/2018/2/layout/IconVerticalSolidList"/>
    <dgm:cxn modelId="{2223E0CB-637F-43BA-8A7E-9BFC1CBA6B1F}" type="presParOf" srcId="{157A3738-8306-4B97-AD4C-530184FE29B1}" destId="{60109F37-7C7B-46BC-8ABD-4E9BF88801BE}" srcOrd="2" destOrd="0" presId="urn:microsoft.com/office/officeart/2018/2/layout/IconVerticalSolidList"/>
    <dgm:cxn modelId="{7464F73D-BFDF-47E8-BE34-B3164B8432BC}" type="presParOf" srcId="{157A3738-8306-4B97-AD4C-530184FE29B1}" destId="{077B9556-9032-40CA-AD03-C2904019B78C}" srcOrd="3" destOrd="0" presId="urn:microsoft.com/office/officeart/2018/2/layout/IconVerticalSolidList"/>
    <dgm:cxn modelId="{21989116-45C9-4733-9C62-DFD02697AC1A}" type="presParOf" srcId="{3BE62F56-4DFA-4AA9-9732-04F76FAAF81C}" destId="{9EB9A887-EBB4-4201-AE20-385E2C1B50D9}" srcOrd="3" destOrd="0" presId="urn:microsoft.com/office/officeart/2018/2/layout/IconVerticalSolidList"/>
    <dgm:cxn modelId="{A0F42730-A219-4863-9EE9-5BAD6F4BD34F}" type="presParOf" srcId="{3BE62F56-4DFA-4AA9-9732-04F76FAAF81C}" destId="{CA1000B6-4D37-44A1-9685-E4C39FCF3D04}" srcOrd="4" destOrd="0" presId="urn:microsoft.com/office/officeart/2018/2/layout/IconVerticalSolidList"/>
    <dgm:cxn modelId="{FF92D99F-5E2D-41CB-9777-13B6EE298FC2}" type="presParOf" srcId="{CA1000B6-4D37-44A1-9685-E4C39FCF3D04}" destId="{32FEC9D8-6CF0-4067-B88A-E0A6BE02C138}" srcOrd="0" destOrd="0" presId="urn:microsoft.com/office/officeart/2018/2/layout/IconVerticalSolidList"/>
    <dgm:cxn modelId="{D5484333-780A-4FAD-A252-C02C6DE10A83}" type="presParOf" srcId="{CA1000B6-4D37-44A1-9685-E4C39FCF3D04}" destId="{C9949D22-A2E3-4F18-96BE-60B7C3A1D845}" srcOrd="1" destOrd="0" presId="urn:microsoft.com/office/officeart/2018/2/layout/IconVerticalSolidList"/>
    <dgm:cxn modelId="{DDDA0437-79D0-4AD3-A3CE-EAE2B856276E}" type="presParOf" srcId="{CA1000B6-4D37-44A1-9685-E4C39FCF3D04}" destId="{8D00916D-1BD5-43DB-BBEB-90BFF83B86A6}" srcOrd="2" destOrd="0" presId="urn:microsoft.com/office/officeart/2018/2/layout/IconVerticalSolidList"/>
    <dgm:cxn modelId="{494BA8A4-6AA8-4DF2-82DF-A53A5B8058D7}" type="presParOf" srcId="{CA1000B6-4D37-44A1-9685-E4C39FCF3D04}" destId="{697B3547-E6C4-4F43-9458-62F829E34425}" srcOrd="3" destOrd="0" presId="urn:microsoft.com/office/officeart/2018/2/layout/IconVerticalSolidList"/>
    <dgm:cxn modelId="{5C9680C5-4F54-4231-BB57-C63A27D01830}" type="presParOf" srcId="{3BE62F56-4DFA-4AA9-9732-04F76FAAF81C}" destId="{6147FC8E-251E-413B-AB82-EBF3EEF147C1}" srcOrd="5" destOrd="0" presId="urn:microsoft.com/office/officeart/2018/2/layout/IconVerticalSolidList"/>
    <dgm:cxn modelId="{B035D492-7783-4679-9D6D-4FBAAFDFAAC4}" type="presParOf" srcId="{3BE62F56-4DFA-4AA9-9732-04F76FAAF81C}" destId="{4354FD9F-6FD7-4800-9819-FC7BC367A56D}" srcOrd="6" destOrd="0" presId="urn:microsoft.com/office/officeart/2018/2/layout/IconVerticalSolidList"/>
    <dgm:cxn modelId="{BE01FB68-A355-4D42-B76B-68E5E8D31FC6}" type="presParOf" srcId="{4354FD9F-6FD7-4800-9819-FC7BC367A56D}" destId="{7E1C3440-8D84-49CE-9743-D5EB2FE2D1DD}" srcOrd="0" destOrd="0" presId="urn:microsoft.com/office/officeart/2018/2/layout/IconVerticalSolidList"/>
    <dgm:cxn modelId="{7B81F277-D9A2-4F64-B786-D0BCD13D08FB}" type="presParOf" srcId="{4354FD9F-6FD7-4800-9819-FC7BC367A56D}" destId="{22992608-AB1F-4299-B320-2B51C4D5CEAC}" srcOrd="1" destOrd="0" presId="urn:microsoft.com/office/officeart/2018/2/layout/IconVerticalSolidList"/>
    <dgm:cxn modelId="{C08EA940-E471-4CC7-936A-C9CA8E3D7249}" type="presParOf" srcId="{4354FD9F-6FD7-4800-9819-FC7BC367A56D}" destId="{1FFA22C7-C93B-43FE-95E2-188180AC1E1F}" srcOrd="2" destOrd="0" presId="urn:microsoft.com/office/officeart/2018/2/layout/IconVerticalSolidList"/>
    <dgm:cxn modelId="{E9A15207-B349-46B9-8675-CD77A4324D87}" type="presParOf" srcId="{4354FD9F-6FD7-4800-9819-FC7BC367A56D}" destId="{21219024-3093-4E80-B479-096C9F017896}" srcOrd="3" destOrd="0" presId="urn:microsoft.com/office/officeart/2018/2/layout/IconVerticalSolidList"/>
    <dgm:cxn modelId="{F794A276-20EC-4BD0-ABD6-BC1C2A7F40AA}" type="presParOf" srcId="{3BE62F56-4DFA-4AA9-9732-04F76FAAF81C}" destId="{8EFD3B45-05F6-4AD4-ACC0-D6F24BE72DEB}" srcOrd="7" destOrd="0" presId="urn:microsoft.com/office/officeart/2018/2/layout/IconVerticalSolidList"/>
    <dgm:cxn modelId="{711B332C-C0DF-480A-B90D-5690D247AB40}" type="presParOf" srcId="{3BE62F56-4DFA-4AA9-9732-04F76FAAF81C}" destId="{F779285D-6E75-499E-BF31-168AC97FEC5A}" srcOrd="8" destOrd="0" presId="urn:microsoft.com/office/officeart/2018/2/layout/IconVerticalSolidList"/>
    <dgm:cxn modelId="{D972F73C-436A-4DA4-952D-695F815EEA9E}" type="presParOf" srcId="{F779285D-6E75-499E-BF31-168AC97FEC5A}" destId="{FF7AAF13-10E8-4CF0-AC89-9B80A915D06F}" srcOrd="0" destOrd="0" presId="urn:microsoft.com/office/officeart/2018/2/layout/IconVerticalSolidList"/>
    <dgm:cxn modelId="{20306F25-2EB2-4831-89A7-5E7B0E52A14B}" type="presParOf" srcId="{F779285D-6E75-499E-BF31-168AC97FEC5A}" destId="{4689386C-6727-4C4A-A08E-54E8044EBE0D}" srcOrd="1" destOrd="0" presId="urn:microsoft.com/office/officeart/2018/2/layout/IconVerticalSolidList"/>
    <dgm:cxn modelId="{A709D9E0-2430-4C4E-A54A-4B5167CC7B2E}" type="presParOf" srcId="{F779285D-6E75-499E-BF31-168AC97FEC5A}" destId="{FC75A8F7-985A-4ADA-A1A8-2954EF57992B}" srcOrd="2" destOrd="0" presId="urn:microsoft.com/office/officeart/2018/2/layout/IconVerticalSolidList"/>
    <dgm:cxn modelId="{60C24105-1480-4CE0-BC7C-81D3B3503326}" type="presParOf" srcId="{F779285D-6E75-499E-BF31-168AC97FEC5A}" destId="{0CE85345-37E5-4B8F-AC2C-412EA51DE27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022A83-7A24-4B71-BBE7-C76DB42533E3}"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4E06B237-BA93-4F74-AC44-8BB80B72912A}">
      <dgm:prSet/>
      <dgm:spPr/>
      <dgm:t>
        <a:bodyPr/>
        <a:lstStyle/>
        <a:p>
          <a:r>
            <a:rPr lang="en-US"/>
            <a:t>Purpose of Committee</a:t>
          </a:r>
        </a:p>
      </dgm:t>
    </dgm:pt>
    <dgm:pt modelId="{BFD1EF79-AE49-403B-8DE2-1DF518FE0445}" type="parTrans" cxnId="{5554FDC9-D669-4C52-BD60-2E2FD9EF0D0F}">
      <dgm:prSet/>
      <dgm:spPr/>
      <dgm:t>
        <a:bodyPr/>
        <a:lstStyle/>
        <a:p>
          <a:endParaRPr lang="en-US"/>
        </a:p>
      </dgm:t>
    </dgm:pt>
    <dgm:pt modelId="{EE63CE09-2215-4BC7-AEDD-29F45E8A97CE}" type="sibTrans" cxnId="{5554FDC9-D669-4C52-BD60-2E2FD9EF0D0F}">
      <dgm:prSet/>
      <dgm:spPr/>
      <dgm:t>
        <a:bodyPr/>
        <a:lstStyle/>
        <a:p>
          <a:endParaRPr lang="en-US"/>
        </a:p>
      </dgm:t>
    </dgm:pt>
    <dgm:pt modelId="{7EBE2341-67D4-450D-8D19-496410FC3442}">
      <dgm:prSet/>
      <dgm:spPr/>
      <dgm:t>
        <a:bodyPr/>
        <a:lstStyle/>
        <a:p>
          <a:r>
            <a:rPr lang="en-US"/>
            <a:t>LCFF/LCAP Defined</a:t>
          </a:r>
        </a:p>
      </dgm:t>
    </dgm:pt>
    <dgm:pt modelId="{D9ABCF71-B56E-4959-8D21-744E3352F4A0}" type="parTrans" cxnId="{8F89AE89-9067-49FE-869F-48912165116A}">
      <dgm:prSet/>
      <dgm:spPr/>
      <dgm:t>
        <a:bodyPr/>
        <a:lstStyle/>
        <a:p>
          <a:endParaRPr lang="en-US"/>
        </a:p>
      </dgm:t>
    </dgm:pt>
    <dgm:pt modelId="{A0A8CDF5-AEB0-4601-8CEC-370286A068C0}" type="sibTrans" cxnId="{8F89AE89-9067-49FE-869F-48912165116A}">
      <dgm:prSet/>
      <dgm:spPr/>
      <dgm:t>
        <a:bodyPr/>
        <a:lstStyle/>
        <a:p>
          <a:endParaRPr lang="en-US"/>
        </a:p>
      </dgm:t>
    </dgm:pt>
    <dgm:pt modelId="{B5C4638D-24FF-433B-9B0C-0D20871574AF}">
      <dgm:prSet/>
      <dgm:spPr/>
      <dgm:t>
        <a:bodyPr/>
        <a:lstStyle/>
        <a:p>
          <a:r>
            <a:rPr lang="en-US"/>
            <a:t>LCAP Requirements and Development Process</a:t>
          </a:r>
        </a:p>
      </dgm:t>
    </dgm:pt>
    <dgm:pt modelId="{05E1077F-6867-400D-85E7-5CD433CFEC78}" type="parTrans" cxnId="{5AD31A36-E48B-41DC-97E1-82474A0F8087}">
      <dgm:prSet/>
      <dgm:spPr/>
      <dgm:t>
        <a:bodyPr/>
        <a:lstStyle/>
        <a:p>
          <a:endParaRPr lang="en-US"/>
        </a:p>
      </dgm:t>
    </dgm:pt>
    <dgm:pt modelId="{D1ED3695-E7A3-442B-A2F2-B6C1AC81128E}" type="sibTrans" cxnId="{5AD31A36-E48B-41DC-97E1-82474A0F8087}">
      <dgm:prSet/>
      <dgm:spPr/>
      <dgm:t>
        <a:bodyPr/>
        <a:lstStyle/>
        <a:p>
          <a:endParaRPr lang="en-US"/>
        </a:p>
      </dgm:t>
    </dgm:pt>
    <dgm:pt modelId="{1D5F4608-CC68-4C47-A769-A8C6DF55CEA1}">
      <dgm:prSet/>
      <dgm:spPr/>
      <dgm:t>
        <a:bodyPr/>
        <a:lstStyle/>
        <a:p>
          <a:r>
            <a:rPr lang="en-US" dirty="0"/>
            <a:t>2025/26 AVUHSD LCAP</a:t>
          </a:r>
        </a:p>
      </dgm:t>
    </dgm:pt>
    <dgm:pt modelId="{78890573-6BF7-49F8-9575-67266AE26868}" type="parTrans" cxnId="{901248F4-A2ED-4E6E-9299-72E3B06C5144}">
      <dgm:prSet/>
      <dgm:spPr/>
      <dgm:t>
        <a:bodyPr/>
        <a:lstStyle/>
        <a:p>
          <a:endParaRPr lang="en-US"/>
        </a:p>
      </dgm:t>
    </dgm:pt>
    <dgm:pt modelId="{B52EA91C-7B1E-403C-A5C4-D65B4760BA36}" type="sibTrans" cxnId="{901248F4-A2ED-4E6E-9299-72E3B06C5144}">
      <dgm:prSet/>
      <dgm:spPr/>
      <dgm:t>
        <a:bodyPr/>
        <a:lstStyle/>
        <a:p>
          <a:endParaRPr lang="en-US"/>
        </a:p>
      </dgm:t>
    </dgm:pt>
    <dgm:pt modelId="{6CB8B840-04EF-4F49-A5BB-57651458BEF0}">
      <dgm:prSet/>
      <dgm:spPr/>
      <dgm:t>
        <a:bodyPr/>
        <a:lstStyle/>
        <a:p>
          <a:r>
            <a:rPr lang="en-US"/>
            <a:t>Review 2025/26 LCAP Goals and Actions</a:t>
          </a:r>
        </a:p>
      </dgm:t>
    </dgm:pt>
    <dgm:pt modelId="{2949A0B2-1272-47F8-ABEF-B7998A2F3FFB}" type="parTrans" cxnId="{26E2C9BC-2AAB-420C-AC9B-F49FEE7A68B9}">
      <dgm:prSet/>
      <dgm:spPr/>
      <dgm:t>
        <a:bodyPr/>
        <a:lstStyle/>
        <a:p>
          <a:endParaRPr lang="en-US"/>
        </a:p>
      </dgm:t>
    </dgm:pt>
    <dgm:pt modelId="{74078E40-2B93-4546-B2EC-F85E41BC277E}" type="sibTrans" cxnId="{26E2C9BC-2AAB-420C-AC9B-F49FEE7A68B9}">
      <dgm:prSet/>
      <dgm:spPr/>
      <dgm:t>
        <a:bodyPr/>
        <a:lstStyle/>
        <a:p>
          <a:endParaRPr lang="en-US"/>
        </a:p>
      </dgm:t>
    </dgm:pt>
    <dgm:pt modelId="{D88FAED5-32D5-402C-BDAB-8FCE50149063}">
      <dgm:prSet/>
      <dgm:spPr/>
      <dgm:t>
        <a:bodyPr/>
        <a:lstStyle/>
        <a:p>
          <a:r>
            <a:rPr lang="en-US" dirty="0"/>
            <a:t>Metrics to Measure Growth</a:t>
          </a:r>
        </a:p>
      </dgm:t>
    </dgm:pt>
    <dgm:pt modelId="{453D232C-209C-4D44-8955-FF45C8C91F76}" type="parTrans" cxnId="{BFCD8A9F-9EFD-476D-9BC6-A30BB5399CEC}">
      <dgm:prSet/>
      <dgm:spPr/>
      <dgm:t>
        <a:bodyPr/>
        <a:lstStyle/>
        <a:p>
          <a:endParaRPr lang="en-US"/>
        </a:p>
      </dgm:t>
    </dgm:pt>
    <dgm:pt modelId="{6A322FD6-FEC8-434E-85FA-0029312C31BA}" type="sibTrans" cxnId="{BFCD8A9F-9EFD-476D-9BC6-A30BB5399CEC}">
      <dgm:prSet/>
      <dgm:spPr/>
      <dgm:t>
        <a:bodyPr/>
        <a:lstStyle/>
        <a:p>
          <a:endParaRPr lang="en-US"/>
        </a:p>
      </dgm:t>
    </dgm:pt>
    <dgm:pt modelId="{35BFA430-4552-48EE-B2FE-F3FC97F96A81}">
      <dgm:prSet/>
      <dgm:spPr/>
      <dgm:t>
        <a:bodyPr/>
        <a:lstStyle/>
        <a:p>
          <a:r>
            <a:rPr lang="en-US"/>
            <a:t>Survey</a:t>
          </a:r>
        </a:p>
      </dgm:t>
    </dgm:pt>
    <dgm:pt modelId="{3C14E70B-3EC1-4C94-BDB9-793ADB624D89}" type="parTrans" cxnId="{2F8BBF55-CDF7-42A9-BEDF-0D470EDD458F}">
      <dgm:prSet/>
      <dgm:spPr/>
      <dgm:t>
        <a:bodyPr/>
        <a:lstStyle/>
        <a:p>
          <a:endParaRPr lang="en-US"/>
        </a:p>
      </dgm:t>
    </dgm:pt>
    <dgm:pt modelId="{0BB27CD2-AA91-4A9F-AF6B-6FDC1715CFDE}" type="sibTrans" cxnId="{2F8BBF55-CDF7-42A9-BEDF-0D470EDD458F}">
      <dgm:prSet/>
      <dgm:spPr/>
      <dgm:t>
        <a:bodyPr/>
        <a:lstStyle/>
        <a:p>
          <a:endParaRPr lang="en-US"/>
        </a:p>
      </dgm:t>
    </dgm:pt>
    <dgm:pt modelId="{22FC094F-B2DF-43E6-89B8-AC48B9B0DE0A}">
      <dgm:prSet/>
      <dgm:spPr/>
      <dgm:t>
        <a:bodyPr/>
        <a:lstStyle/>
        <a:p>
          <a:r>
            <a:rPr lang="en-US"/>
            <a:t>Parental Involvement Opportunities</a:t>
          </a:r>
        </a:p>
      </dgm:t>
    </dgm:pt>
    <dgm:pt modelId="{EE19C063-20F9-4C59-9C12-AAB100165AB3}" type="parTrans" cxnId="{76BE8B4E-0B90-45EE-9B59-D36FC5715D1F}">
      <dgm:prSet/>
      <dgm:spPr/>
      <dgm:t>
        <a:bodyPr/>
        <a:lstStyle/>
        <a:p>
          <a:endParaRPr lang="en-US"/>
        </a:p>
      </dgm:t>
    </dgm:pt>
    <dgm:pt modelId="{93BB282E-569F-489A-AC3B-57C024D67C97}" type="sibTrans" cxnId="{76BE8B4E-0B90-45EE-9B59-D36FC5715D1F}">
      <dgm:prSet/>
      <dgm:spPr/>
      <dgm:t>
        <a:bodyPr/>
        <a:lstStyle/>
        <a:p>
          <a:endParaRPr lang="en-US"/>
        </a:p>
      </dgm:t>
    </dgm:pt>
    <dgm:pt modelId="{99EB31A8-720A-42FD-B71D-82CE7711EE67}">
      <dgm:prSet/>
      <dgm:spPr/>
      <dgm:t>
        <a:bodyPr/>
        <a:lstStyle/>
        <a:p>
          <a:r>
            <a:rPr lang="en-US"/>
            <a:t>What’s New for the 2025/26 LCAP</a:t>
          </a:r>
          <a:endParaRPr lang="en-US" dirty="0"/>
        </a:p>
      </dgm:t>
    </dgm:pt>
    <dgm:pt modelId="{1FFB9F69-0733-4F18-885B-C1736B979B9F}" type="parTrans" cxnId="{8ED28701-9974-4B8E-9BF9-CD14C2B764CF}">
      <dgm:prSet/>
      <dgm:spPr/>
      <dgm:t>
        <a:bodyPr/>
        <a:lstStyle/>
        <a:p>
          <a:endParaRPr lang="en-US"/>
        </a:p>
      </dgm:t>
    </dgm:pt>
    <dgm:pt modelId="{B12B3BF7-2582-437A-9BE1-4FC786FD6BC6}" type="sibTrans" cxnId="{8ED28701-9974-4B8E-9BF9-CD14C2B764CF}">
      <dgm:prSet/>
      <dgm:spPr/>
      <dgm:t>
        <a:bodyPr/>
        <a:lstStyle/>
        <a:p>
          <a:endParaRPr lang="en-US"/>
        </a:p>
      </dgm:t>
    </dgm:pt>
    <dgm:pt modelId="{9F7172F6-6817-41D9-9DE7-2DDD406771F6}" type="pres">
      <dgm:prSet presAssocID="{90022A83-7A24-4B71-BBE7-C76DB42533E3}" presName="vert0" presStyleCnt="0">
        <dgm:presLayoutVars>
          <dgm:dir/>
          <dgm:animOne val="branch"/>
          <dgm:animLvl val="lvl"/>
        </dgm:presLayoutVars>
      </dgm:prSet>
      <dgm:spPr/>
    </dgm:pt>
    <dgm:pt modelId="{9B1D1232-42A0-48B2-8E5D-48DC0053CBDB}" type="pres">
      <dgm:prSet presAssocID="{4E06B237-BA93-4F74-AC44-8BB80B72912A}" presName="thickLine" presStyleLbl="alignNode1" presStyleIdx="0" presStyleCnt="9"/>
      <dgm:spPr/>
    </dgm:pt>
    <dgm:pt modelId="{007A8AF3-2ED6-4464-8AD1-D68047D3B011}" type="pres">
      <dgm:prSet presAssocID="{4E06B237-BA93-4F74-AC44-8BB80B72912A}" presName="horz1" presStyleCnt="0"/>
      <dgm:spPr/>
    </dgm:pt>
    <dgm:pt modelId="{6B26A6FF-6F9E-4E3F-A7CD-FA21C5C32210}" type="pres">
      <dgm:prSet presAssocID="{4E06B237-BA93-4F74-AC44-8BB80B72912A}" presName="tx1" presStyleLbl="revTx" presStyleIdx="0" presStyleCnt="9"/>
      <dgm:spPr/>
    </dgm:pt>
    <dgm:pt modelId="{FC4744FE-3FC2-43B5-8B95-23191C062DF3}" type="pres">
      <dgm:prSet presAssocID="{4E06B237-BA93-4F74-AC44-8BB80B72912A}" presName="vert1" presStyleCnt="0"/>
      <dgm:spPr/>
    </dgm:pt>
    <dgm:pt modelId="{8954C2CD-F07C-4782-9D5E-E61ECF86365A}" type="pres">
      <dgm:prSet presAssocID="{7EBE2341-67D4-450D-8D19-496410FC3442}" presName="thickLine" presStyleLbl="alignNode1" presStyleIdx="1" presStyleCnt="9"/>
      <dgm:spPr/>
    </dgm:pt>
    <dgm:pt modelId="{3C601C80-9176-4BB8-B5CE-B46FB3038726}" type="pres">
      <dgm:prSet presAssocID="{7EBE2341-67D4-450D-8D19-496410FC3442}" presName="horz1" presStyleCnt="0"/>
      <dgm:spPr/>
    </dgm:pt>
    <dgm:pt modelId="{19C6914A-B784-4EAC-A3AF-2D7F4C096F19}" type="pres">
      <dgm:prSet presAssocID="{7EBE2341-67D4-450D-8D19-496410FC3442}" presName="tx1" presStyleLbl="revTx" presStyleIdx="1" presStyleCnt="9"/>
      <dgm:spPr/>
    </dgm:pt>
    <dgm:pt modelId="{5DA58F60-4178-4740-AFD1-20A8FF29F019}" type="pres">
      <dgm:prSet presAssocID="{7EBE2341-67D4-450D-8D19-496410FC3442}" presName="vert1" presStyleCnt="0"/>
      <dgm:spPr/>
    </dgm:pt>
    <dgm:pt modelId="{6A95B9C3-590F-478A-B6AF-0468E18E78A2}" type="pres">
      <dgm:prSet presAssocID="{B5C4638D-24FF-433B-9B0C-0D20871574AF}" presName="thickLine" presStyleLbl="alignNode1" presStyleIdx="2" presStyleCnt="9"/>
      <dgm:spPr/>
    </dgm:pt>
    <dgm:pt modelId="{63A56956-763C-443A-90F8-CDFC7A3696F8}" type="pres">
      <dgm:prSet presAssocID="{B5C4638D-24FF-433B-9B0C-0D20871574AF}" presName="horz1" presStyleCnt="0"/>
      <dgm:spPr/>
    </dgm:pt>
    <dgm:pt modelId="{D7037D91-271C-4BE8-B061-4F4063172B6A}" type="pres">
      <dgm:prSet presAssocID="{B5C4638D-24FF-433B-9B0C-0D20871574AF}" presName="tx1" presStyleLbl="revTx" presStyleIdx="2" presStyleCnt="9"/>
      <dgm:spPr/>
    </dgm:pt>
    <dgm:pt modelId="{CE81CA26-84CB-4A20-B06B-D68B804F3480}" type="pres">
      <dgm:prSet presAssocID="{B5C4638D-24FF-433B-9B0C-0D20871574AF}" presName="vert1" presStyleCnt="0"/>
      <dgm:spPr/>
    </dgm:pt>
    <dgm:pt modelId="{DDDB46A9-98E8-49F2-95B3-0D84AECB1C6E}" type="pres">
      <dgm:prSet presAssocID="{1D5F4608-CC68-4C47-A769-A8C6DF55CEA1}" presName="thickLine" presStyleLbl="alignNode1" presStyleIdx="3" presStyleCnt="9"/>
      <dgm:spPr/>
    </dgm:pt>
    <dgm:pt modelId="{453E3CE0-7606-4301-BA7D-F7B03CFC38CA}" type="pres">
      <dgm:prSet presAssocID="{1D5F4608-CC68-4C47-A769-A8C6DF55CEA1}" presName="horz1" presStyleCnt="0"/>
      <dgm:spPr/>
    </dgm:pt>
    <dgm:pt modelId="{39BBC893-D524-48A7-9D9C-D16D15DD0699}" type="pres">
      <dgm:prSet presAssocID="{1D5F4608-CC68-4C47-A769-A8C6DF55CEA1}" presName="tx1" presStyleLbl="revTx" presStyleIdx="3" presStyleCnt="9"/>
      <dgm:spPr/>
    </dgm:pt>
    <dgm:pt modelId="{40020B5F-4AB5-4928-81BE-2D055FFDF0D7}" type="pres">
      <dgm:prSet presAssocID="{1D5F4608-CC68-4C47-A769-A8C6DF55CEA1}" presName="vert1" presStyleCnt="0"/>
      <dgm:spPr/>
    </dgm:pt>
    <dgm:pt modelId="{49A195D3-D456-4A11-9285-8A3D81E44469}" type="pres">
      <dgm:prSet presAssocID="{99EB31A8-720A-42FD-B71D-82CE7711EE67}" presName="thickLine" presStyleLbl="alignNode1" presStyleIdx="4" presStyleCnt="9"/>
      <dgm:spPr/>
    </dgm:pt>
    <dgm:pt modelId="{4AF6705A-6033-4C0F-9854-661C6B77A0DF}" type="pres">
      <dgm:prSet presAssocID="{99EB31A8-720A-42FD-B71D-82CE7711EE67}" presName="horz1" presStyleCnt="0"/>
      <dgm:spPr/>
    </dgm:pt>
    <dgm:pt modelId="{5BAC2665-0B75-41FF-BF22-BB00668EDB48}" type="pres">
      <dgm:prSet presAssocID="{99EB31A8-720A-42FD-B71D-82CE7711EE67}" presName="tx1" presStyleLbl="revTx" presStyleIdx="4" presStyleCnt="9"/>
      <dgm:spPr/>
    </dgm:pt>
    <dgm:pt modelId="{71C4FD7C-F2B8-4EA8-B2F6-B9F9EC55C4BE}" type="pres">
      <dgm:prSet presAssocID="{99EB31A8-720A-42FD-B71D-82CE7711EE67}" presName="vert1" presStyleCnt="0"/>
      <dgm:spPr/>
    </dgm:pt>
    <dgm:pt modelId="{820FBC2B-6374-4FB0-863A-93C42DC3F209}" type="pres">
      <dgm:prSet presAssocID="{6CB8B840-04EF-4F49-A5BB-57651458BEF0}" presName="thickLine" presStyleLbl="alignNode1" presStyleIdx="5" presStyleCnt="9"/>
      <dgm:spPr/>
    </dgm:pt>
    <dgm:pt modelId="{A9179FC3-5FB4-46F3-9BE8-D3F97BA5905C}" type="pres">
      <dgm:prSet presAssocID="{6CB8B840-04EF-4F49-A5BB-57651458BEF0}" presName="horz1" presStyleCnt="0"/>
      <dgm:spPr/>
    </dgm:pt>
    <dgm:pt modelId="{C030CF9B-604F-4C18-9F97-2348D37162F0}" type="pres">
      <dgm:prSet presAssocID="{6CB8B840-04EF-4F49-A5BB-57651458BEF0}" presName="tx1" presStyleLbl="revTx" presStyleIdx="5" presStyleCnt="9"/>
      <dgm:spPr/>
    </dgm:pt>
    <dgm:pt modelId="{144F4893-8707-4BB2-8A14-866E09FAB4BA}" type="pres">
      <dgm:prSet presAssocID="{6CB8B840-04EF-4F49-A5BB-57651458BEF0}" presName="vert1" presStyleCnt="0"/>
      <dgm:spPr/>
    </dgm:pt>
    <dgm:pt modelId="{3F6D1B96-A7A1-4B92-9EFD-D85698D130B5}" type="pres">
      <dgm:prSet presAssocID="{D88FAED5-32D5-402C-BDAB-8FCE50149063}" presName="thickLine" presStyleLbl="alignNode1" presStyleIdx="6" presStyleCnt="9"/>
      <dgm:spPr/>
    </dgm:pt>
    <dgm:pt modelId="{D80F889F-D204-4E0A-A670-6053A9B194AA}" type="pres">
      <dgm:prSet presAssocID="{D88FAED5-32D5-402C-BDAB-8FCE50149063}" presName="horz1" presStyleCnt="0"/>
      <dgm:spPr/>
    </dgm:pt>
    <dgm:pt modelId="{2F4E70DA-86C4-47F9-8AA9-CCA753E2F5E5}" type="pres">
      <dgm:prSet presAssocID="{D88FAED5-32D5-402C-BDAB-8FCE50149063}" presName="tx1" presStyleLbl="revTx" presStyleIdx="6" presStyleCnt="9"/>
      <dgm:spPr/>
    </dgm:pt>
    <dgm:pt modelId="{AF456491-CAA3-461A-AA5B-B086B2D3F148}" type="pres">
      <dgm:prSet presAssocID="{D88FAED5-32D5-402C-BDAB-8FCE50149063}" presName="vert1" presStyleCnt="0"/>
      <dgm:spPr/>
    </dgm:pt>
    <dgm:pt modelId="{44C01D5B-5174-43BD-B2AD-4E0580941F02}" type="pres">
      <dgm:prSet presAssocID="{35BFA430-4552-48EE-B2FE-F3FC97F96A81}" presName="thickLine" presStyleLbl="alignNode1" presStyleIdx="7" presStyleCnt="9"/>
      <dgm:spPr/>
    </dgm:pt>
    <dgm:pt modelId="{64C8A76C-9DC7-4F13-BCC2-0C65C09837B8}" type="pres">
      <dgm:prSet presAssocID="{35BFA430-4552-48EE-B2FE-F3FC97F96A81}" presName="horz1" presStyleCnt="0"/>
      <dgm:spPr/>
    </dgm:pt>
    <dgm:pt modelId="{592BA107-AAF9-4C05-B2BF-7D79FB6862E9}" type="pres">
      <dgm:prSet presAssocID="{35BFA430-4552-48EE-B2FE-F3FC97F96A81}" presName="tx1" presStyleLbl="revTx" presStyleIdx="7" presStyleCnt="9"/>
      <dgm:spPr/>
    </dgm:pt>
    <dgm:pt modelId="{D55BA6B0-1681-42B0-B1A7-DFC9A0A27AB7}" type="pres">
      <dgm:prSet presAssocID="{35BFA430-4552-48EE-B2FE-F3FC97F96A81}" presName="vert1" presStyleCnt="0"/>
      <dgm:spPr/>
    </dgm:pt>
    <dgm:pt modelId="{DC47F779-52D5-418A-A0DD-3D0A0DD25456}" type="pres">
      <dgm:prSet presAssocID="{22FC094F-B2DF-43E6-89B8-AC48B9B0DE0A}" presName="thickLine" presStyleLbl="alignNode1" presStyleIdx="8" presStyleCnt="9"/>
      <dgm:spPr/>
    </dgm:pt>
    <dgm:pt modelId="{C5B3743E-74C0-47D5-8A5C-6B09DDA38B19}" type="pres">
      <dgm:prSet presAssocID="{22FC094F-B2DF-43E6-89B8-AC48B9B0DE0A}" presName="horz1" presStyleCnt="0"/>
      <dgm:spPr/>
    </dgm:pt>
    <dgm:pt modelId="{08ED0B9C-5258-4E9F-B12C-C299176E85C2}" type="pres">
      <dgm:prSet presAssocID="{22FC094F-B2DF-43E6-89B8-AC48B9B0DE0A}" presName="tx1" presStyleLbl="revTx" presStyleIdx="8" presStyleCnt="9"/>
      <dgm:spPr/>
    </dgm:pt>
    <dgm:pt modelId="{EB842D8E-3A26-4CBD-8EF2-C682B301EA5B}" type="pres">
      <dgm:prSet presAssocID="{22FC094F-B2DF-43E6-89B8-AC48B9B0DE0A}" presName="vert1" presStyleCnt="0"/>
      <dgm:spPr/>
    </dgm:pt>
  </dgm:ptLst>
  <dgm:cxnLst>
    <dgm:cxn modelId="{8ED28701-9974-4B8E-9BF9-CD14C2B764CF}" srcId="{90022A83-7A24-4B71-BBE7-C76DB42533E3}" destId="{99EB31A8-720A-42FD-B71D-82CE7711EE67}" srcOrd="4" destOrd="0" parTransId="{1FFB9F69-0733-4F18-885B-C1736B979B9F}" sibTransId="{B12B3BF7-2582-437A-9BE1-4FC786FD6BC6}"/>
    <dgm:cxn modelId="{E406CB07-6324-4EAC-A2C1-EB8BE4068B15}" type="presOf" srcId="{22FC094F-B2DF-43E6-89B8-AC48B9B0DE0A}" destId="{08ED0B9C-5258-4E9F-B12C-C299176E85C2}" srcOrd="0" destOrd="0" presId="urn:microsoft.com/office/officeart/2008/layout/LinedList"/>
    <dgm:cxn modelId="{756BDF0E-6AF0-4326-ADDD-8AE15534AFAF}" type="presOf" srcId="{B5C4638D-24FF-433B-9B0C-0D20871574AF}" destId="{D7037D91-271C-4BE8-B061-4F4063172B6A}" srcOrd="0" destOrd="0" presId="urn:microsoft.com/office/officeart/2008/layout/LinedList"/>
    <dgm:cxn modelId="{20C70E18-9A54-4324-BBAE-0F6130E1A2E8}" type="presOf" srcId="{99EB31A8-720A-42FD-B71D-82CE7711EE67}" destId="{5BAC2665-0B75-41FF-BF22-BB00668EDB48}" srcOrd="0" destOrd="0" presId="urn:microsoft.com/office/officeart/2008/layout/LinedList"/>
    <dgm:cxn modelId="{5AD31A36-E48B-41DC-97E1-82474A0F8087}" srcId="{90022A83-7A24-4B71-BBE7-C76DB42533E3}" destId="{B5C4638D-24FF-433B-9B0C-0D20871574AF}" srcOrd="2" destOrd="0" parTransId="{05E1077F-6867-400D-85E7-5CD433CFEC78}" sibTransId="{D1ED3695-E7A3-442B-A2F2-B6C1AC81128E}"/>
    <dgm:cxn modelId="{76BE8B4E-0B90-45EE-9B59-D36FC5715D1F}" srcId="{90022A83-7A24-4B71-BBE7-C76DB42533E3}" destId="{22FC094F-B2DF-43E6-89B8-AC48B9B0DE0A}" srcOrd="8" destOrd="0" parTransId="{EE19C063-20F9-4C59-9C12-AAB100165AB3}" sibTransId="{93BB282E-569F-489A-AC3B-57C024D67C97}"/>
    <dgm:cxn modelId="{2F8BBF55-CDF7-42A9-BEDF-0D470EDD458F}" srcId="{90022A83-7A24-4B71-BBE7-C76DB42533E3}" destId="{35BFA430-4552-48EE-B2FE-F3FC97F96A81}" srcOrd="7" destOrd="0" parTransId="{3C14E70B-3EC1-4C94-BDB9-793ADB624D89}" sibTransId="{0BB27CD2-AA91-4A9F-AF6B-6FDC1715CFDE}"/>
    <dgm:cxn modelId="{5FC04356-310A-4A72-AF02-130B0E3ECFE8}" type="presOf" srcId="{1D5F4608-CC68-4C47-A769-A8C6DF55CEA1}" destId="{39BBC893-D524-48A7-9D9C-D16D15DD0699}" srcOrd="0" destOrd="0" presId="urn:microsoft.com/office/officeart/2008/layout/LinedList"/>
    <dgm:cxn modelId="{06487F57-5B3D-4EAF-A7F0-DE048A029796}" type="presOf" srcId="{6CB8B840-04EF-4F49-A5BB-57651458BEF0}" destId="{C030CF9B-604F-4C18-9F97-2348D37162F0}" srcOrd="0" destOrd="0" presId="urn:microsoft.com/office/officeart/2008/layout/LinedList"/>
    <dgm:cxn modelId="{8F89AE89-9067-49FE-869F-48912165116A}" srcId="{90022A83-7A24-4B71-BBE7-C76DB42533E3}" destId="{7EBE2341-67D4-450D-8D19-496410FC3442}" srcOrd="1" destOrd="0" parTransId="{D9ABCF71-B56E-4959-8D21-744E3352F4A0}" sibTransId="{A0A8CDF5-AEB0-4601-8CEC-370286A068C0}"/>
    <dgm:cxn modelId="{508C2391-F95A-4D5B-97B0-E0AE7AD89518}" type="presOf" srcId="{D88FAED5-32D5-402C-BDAB-8FCE50149063}" destId="{2F4E70DA-86C4-47F9-8AA9-CCA753E2F5E5}" srcOrd="0" destOrd="0" presId="urn:microsoft.com/office/officeart/2008/layout/LinedList"/>
    <dgm:cxn modelId="{BFCD8A9F-9EFD-476D-9BC6-A30BB5399CEC}" srcId="{90022A83-7A24-4B71-BBE7-C76DB42533E3}" destId="{D88FAED5-32D5-402C-BDAB-8FCE50149063}" srcOrd="6" destOrd="0" parTransId="{453D232C-209C-4D44-8955-FF45C8C91F76}" sibTransId="{6A322FD6-FEC8-434E-85FA-0029312C31BA}"/>
    <dgm:cxn modelId="{26E2C9BC-2AAB-420C-AC9B-F49FEE7A68B9}" srcId="{90022A83-7A24-4B71-BBE7-C76DB42533E3}" destId="{6CB8B840-04EF-4F49-A5BB-57651458BEF0}" srcOrd="5" destOrd="0" parTransId="{2949A0B2-1272-47F8-ABEF-B7998A2F3FFB}" sibTransId="{74078E40-2B93-4546-B2EC-F85E41BC277E}"/>
    <dgm:cxn modelId="{5554FDC9-D669-4C52-BD60-2E2FD9EF0D0F}" srcId="{90022A83-7A24-4B71-BBE7-C76DB42533E3}" destId="{4E06B237-BA93-4F74-AC44-8BB80B72912A}" srcOrd="0" destOrd="0" parTransId="{BFD1EF79-AE49-403B-8DE2-1DF518FE0445}" sibTransId="{EE63CE09-2215-4BC7-AEDD-29F45E8A97CE}"/>
    <dgm:cxn modelId="{60A7C7D0-F6F1-4054-AF64-F5935D2B761D}" type="presOf" srcId="{35BFA430-4552-48EE-B2FE-F3FC97F96A81}" destId="{592BA107-AAF9-4C05-B2BF-7D79FB6862E9}" srcOrd="0" destOrd="0" presId="urn:microsoft.com/office/officeart/2008/layout/LinedList"/>
    <dgm:cxn modelId="{8F4F1BEE-8C8E-4204-8B46-5730C6EA3484}" type="presOf" srcId="{90022A83-7A24-4B71-BBE7-C76DB42533E3}" destId="{9F7172F6-6817-41D9-9DE7-2DDD406771F6}" srcOrd="0" destOrd="0" presId="urn:microsoft.com/office/officeart/2008/layout/LinedList"/>
    <dgm:cxn modelId="{741F20EF-C914-4BB4-9523-E604491AE313}" type="presOf" srcId="{7EBE2341-67D4-450D-8D19-496410FC3442}" destId="{19C6914A-B784-4EAC-A3AF-2D7F4C096F19}" srcOrd="0" destOrd="0" presId="urn:microsoft.com/office/officeart/2008/layout/LinedList"/>
    <dgm:cxn modelId="{9C67D1F1-08A7-4D3B-A463-2907591E85AD}" type="presOf" srcId="{4E06B237-BA93-4F74-AC44-8BB80B72912A}" destId="{6B26A6FF-6F9E-4E3F-A7CD-FA21C5C32210}" srcOrd="0" destOrd="0" presId="urn:microsoft.com/office/officeart/2008/layout/LinedList"/>
    <dgm:cxn modelId="{901248F4-A2ED-4E6E-9299-72E3B06C5144}" srcId="{90022A83-7A24-4B71-BBE7-C76DB42533E3}" destId="{1D5F4608-CC68-4C47-A769-A8C6DF55CEA1}" srcOrd="3" destOrd="0" parTransId="{78890573-6BF7-49F8-9575-67266AE26868}" sibTransId="{B52EA91C-7B1E-403C-A5C4-D65B4760BA36}"/>
    <dgm:cxn modelId="{5E844F78-D9C1-4A6C-BA0E-CF084C9B57C4}" type="presParOf" srcId="{9F7172F6-6817-41D9-9DE7-2DDD406771F6}" destId="{9B1D1232-42A0-48B2-8E5D-48DC0053CBDB}" srcOrd="0" destOrd="0" presId="urn:microsoft.com/office/officeart/2008/layout/LinedList"/>
    <dgm:cxn modelId="{CB5643B8-E7DF-4161-9F81-929365DEE790}" type="presParOf" srcId="{9F7172F6-6817-41D9-9DE7-2DDD406771F6}" destId="{007A8AF3-2ED6-4464-8AD1-D68047D3B011}" srcOrd="1" destOrd="0" presId="urn:microsoft.com/office/officeart/2008/layout/LinedList"/>
    <dgm:cxn modelId="{F586CFB7-E9F2-4440-A753-71E7CABEF21E}" type="presParOf" srcId="{007A8AF3-2ED6-4464-8AD1-D68047D3B011}" destId="{6B26A6FF-6F9E-4E3F-A7CD-FA21C5C32210}" srcOrd="0" destOrd="0" presId="urn:microsoft.com/office/officeart/2008/layout/LinedList"/>
    <dgm:cxn modelId="{0529E6AC-21DA-468C-BC98-D18252B3F339}" type="presParOf" srcId="{007A8AF3-2ED6-4464-8AD1-D68047D3B011}" destId="{FC4744FE-3FC2-43B5-8B95-23191C062DF3}" srcOrd="1" destOrd="0" presId="urn:microsoft.com/office/officeart/2008/layout/LinedList"/>
    <dgm:cxn modelId="{9F51DA41-81AF-485B-A75B-4156A8D787FA}" type="presParOf" srcId="{9F7172F6-6817-41D9-9DE7-2DDD406771F6}" destId="{8954C2CD-F07C-4782-9D5E-E61ECF86365A}" srcOrd="2" destOrd="0" presId="urn:microsoft.com/office/officeart/2008/layout/LinedList"/>
    <dgm:cxn modelId="{068DE354-8B46-48B6-B441-EF6667B74196}" type="presParOf" srcId="{9F7172F6-6817-41D9-9DE7-2DDD406771F6}" destId="{3C601C80-9176-4BB8-B5CE-B46FB3038726}" srcOrd="3" destOrd="0" presId="urn:microsoft.com/office/officeart/2008/layout/LinedList"/>
    <dgm:cxn modelId="{2D54B86C-377D-4A9F-9A6E-F5568D0B5E6B}" type="presParOf" srcId="{3C601C80-9176-4BB8-B5CE-B46FB3038726}" destId="{19C6914A-B784-4EAC-A3AF-2D7F4C096F19}" srcOrd="0" destOrd="0" presId="urn:microsoft.com/office/officeart/2008/layout/LinedList"/>
    <dgm:cxn modelId="{C1099710-8188-418C-9F95-A7C7C076968A}" type="presParOf" srcId="{3C601C80-9176-4BB8-B5CE-B46FB3038726}" destId="{5DA58F60-4178-4740-AFD1-20A8FF29F019}" srcOrd="1" destOrd="0" presId="urn:microsoft.com/office/officeart/2008/layout/LinedList"/>
    <dgm:cxn modelId="{B6CE5106-C41A-4717-82E3-179B196D34BC}" type="presParOf" srcId="{9F7172F6-6817-41D9-9DE7-2DDD406771F6}" destId="{6A95B9C3-590F-478A-B6AF-0468E18E78A2}" srcOrd="4" destOrd="0" presId="urn:microsoft.com/office/officeart/2008/layout/LinedList"/>
    <dgm:cxn modelId="{1E8A8136-2CD3-4C70-AE78-072C72EE7625}" type="presParOf" srcId="{9F7172F6-6817-41D9-9DE7-2DDD406771F6}" destId="{63A56956-763C-443A-90F8-CDFC7A3696F8}" srcOrd="5" destOrd="0" presId="urn:microsoft.com/office/officeart/2008/layout/LinedList"/>
    <dgm:cxn modelId="{D20CDE6E-9296-4F76-8903-BEF15453423F}" type="presParOf" srcId="{63A56956-763C-443A-90F8-CDFC7A3696F8}" destId="{D7037D91-271C-4BE8-B061-4F4063172B6A}" srcOrd="0" destOrd="0" presId="urn:microsoft.com/office/officeart/2008/layout/LinedList"/>
    <dgm:cxn modelId="{D792A322-7428-4682-B6A7-F4F3C7F3B9CE}" type="presParOf" srcId="{63A56956-763C-443A-90F8-CDFC7A3696F8}" destId="{CE81CA26-84CB-4A20-B06B-D68B804F3480}" srcOrd="1" destOrd="0" presId="urn:microsoft.com/office/officeart/2008/layout/LinedList"/>
    <dgm:cxn modelId="{C2A51F7E-43CB-4540-B1EC-D9F0B6C2ADCB}" type="presParOf" srcId="{9F7172F6-6817-41D9-9DE7-2DDD406771F6}" destId="{DDDB46A9-98E8-49F2-95B3-0D84AECB1C6E}" srcOrd="6" destOrd="0" presId="urn:microsoft.com/office/officeart/2008/layout/LinedList"/>
    <dgm:cxn modelId="{F6AF5A2B-3822-4F77-A4E1-819F30D823F5}" type="presParOf" srcId="{9F7172F6-6817-41D9-9DE7-2DDD406771F6}" destId="{453E3CE0-7606-4301-BA7D-F7B03CFC38CA}" srcOrd="7" destOrd="0" presId="urn:microsoft.com/office/officeart/2008/layout/LinedList"/>
    <dgm:cxn modelId="{329257F5-9348-44E8-A731-6FB4C7A6EFBD}" type="presParOf" srcId="{453E3CE0-7606-4301-BA7D-F7B03CFC38CA}" destId="{39BBC893-D524-48A7-9D9C-D16D15DD0699}" srcOrd="0" destOrd="0" presId="urn:microsoft.com/office/officeart/2008/layout/LinedList"/>
    <dgm:cxn modelId="{6288779B-2261-4789-A643-07E16231C096}" type="presParOf" srcId="{453E3CE0-7606-4301-BA7D-F7B03CFC38CA}" destId="{40020B5F-4AB5-4928-81BE-2D055FFDF0D7}" srcOrd="1" destOrd="0" presId="urn:microsoft.com/office/officeart/2008/layout/LinedList"/>
    <dgm:cxn modelId="{3E8FF3D8-4BC5-4D47-BEF9-7BDDFDCCC0A5}" type="presParOf" srcId="{9F7172F6-6817-41D9-9DE7-2DDD406771F6}" destId="{49A195D3-D456-4A11-9285-8A3D81E44469}" srcOrd="8" destOrd="0" presId="urn:microsoft.com/office/officeart/2008/layout/LinedList"/>
    <dgm:cxn modelId="{1499EB26-DBFB-458B-819E-B66E01004429}" type="presParOf" srcId="{9F7172F6-6817-41D9-9DE7-2DDD406771F6}" destId="{4AF6705A-6033-4C0F-9854-661C6B77A0DF}" srcOrd="9" destOrd="0" presId="urn:microsoft.com/office/officeart/2008/layout/LinedList"/>
    <dgm:cxn modelId="{11F0CD25-7A94-4D46-B05C-882AA15AE6C0}" type="presParOf" srcId="{4AF6705A-6033-4C0F-9854-661C6B77A0DF}" destId="{5BAC2665-0B75-41FF-BF22-BB00668EDB48}" srcOrd="0" destOrd="0" presId="urn:microsoft.com/office/officeart/2008/layout/LinedList"/>
    <dgm:cxn modelId="{C7926D0C-D648-4FB3-8DD7-59EB32F23DCB}" type="presParOf" srcId="{4AF6705A-6033-4C0F-9854-661C6B77A0DF}" destId="{71C4FD7C-F2B8-4EA8-B2F6-B9F9EC55C4BE}" srcOrd="1" destOrd="0" presId="urn:microsoft.com/office/officeart/2008/layout/LinedList"/>
    <dgm:cxn modelId="{FAAB576E-E737-47B8-B8B4-EE9F63FE0123}" type="presParOf" srcId="{9F7172F6-6817-41D9-9DE7-2DDD406771F6}" destId="{820FBC2B-6374-4FB0-863A-93C42DC3F209}" srcOrd="10" destOrd="0" presId="urn:microsoft.com/office/officeart/2008/layout/LinedList"/>
    <dgm:cxn modelId="{CB2E4521-696C-456B-AFDD-51173E2DC900}" type="presParOf" srcId="{9F7172F6-6817-41D9-9DE7-2DDD406771F6}" destId="{A9179FC3-5FB4-46F3-9BE8-D3F97BA5905C}" srcOrd="11" destOrd="0" presId="urn:microsoft.com/office/officeart/2008/layout/LinedList"/>
    <dgm:cxn modelId="{24EBC1F1-DB59-4A19-97FC-D0870E98A7F7}" type="presParOf" srcId="{A9179FC3-5FB4-46F3-9BE8-D3F97BA5905C}" destId="{C030CF9B-604F-4C18-9F97-2348D37162F0}" srcOrd="0" destOrd="0" presId="urn:microsoft.com/office/officeart/2008/layout/LinedList"/>
    <dgm:cxn modelId="{FA0EB8F3-1405-4233-96B7-BCFB9850B2E3}" type="presParOf" srcId="{A9179FC3-5FB4-46F3-9BE8-D3F97BA5905C}" destId="{144F4893-8707-4BB2-8A14-866E09FAB4BA}" srcOrd="1" destOrd="0" presId="urn:microsoft.com/office/officeart/2008/layout/LinedList"/>
    <dgm:cxn modelId="{B5B507DB-8D70-4232-B581-89C4269818A4}" type="presParOf" srcId="{9F7172F6-6817-41D9-9DE7-2DDD406771F6}" destId="{3F6D1B96-A7A1-4B92-9EFD-D85698D130B5}" srcOrd="12" destOrd="0" presId="urn:microsoft.com/office/officeart/2008/layout/LinedList"/>
    <dgm:cxn modelId="{61613576-75D6-418E-8A54-24AFBD906B3E}" type="presParOf" srcId="{9F7172F6-6817-41D9-9DE7-2DDD406771F6}" destId="{D80F889F-D204-4E0A-A670-6053A9B194AA}" srcOrd="13" destOrd="0" presId="urn:microsoft.com/office/officeart/2008/layout/LinedList"/>
    <dgm:cxn modelId="{388E5D07-6BDC-4DF6-A8DA-E298B2F9E64C}" type="presParOf" srcId="{D80F889F-D204-4E0A-A670-6053A9B194AA}" destId="{2F4E70DA-86C4-47F9-8AA9-CCA753E2F5E5}" srcOrd="0" destOrd="0" presId="urn:microsoft.com/office/officeart/2008/layout/LinedList"/>
    <dgm:cxn modelId="{458ACD66-D077-414B-8444-738880D0E3B4}" type="presParOf" srcId="{D80F889F-D204-4E0A-A670-6053A9B194AA}" destId="{AF456491-CAA3-461A-AA5B-B086B2D3F148}" srcOrd="1" destOrd="0" presId="urn:microsoft.com/office/officeart/2008/layout/LinedList"/>
    <dgm:cxn modelId="{C7A76AA0-143D-4847-9679-ED18AE43E5C9}" type="presParOf" srcId="{9F7172F6-6817-41D9-9DE7-2DDD406771F6}" destId="{44C01D5B-5174-43BD-B2AD-4E0580941F02}" srcOrd="14" destOrd="0" presId="urn:microsoft.com/office/officeart/2008/layout/LinedList"/>
    <dgm:cxn modelId="{60D5FE4F-1B55-424C-B1C1-E3195787E4C5}" type="presParOf" srcId="{9F7172F6-6817-41D9-9DE7-2DDD406771F6}" destId="{64C8A76C-9DC7-4F13-BCC2-0C65C09837B8}" srcOrd="15" destOrd="0" presId="urn:microsoft.com/office/officeart/2008/layout/LinedList"/>
    <dgm:cxn modelId="{EE4D38B5-3814-4D8C-992E-FE3960E68C51}" type="presParOf" srcId="{64C8A76C-9DC7-4F13-BCC2-0C65C09837B8}" destId="{592BA107-AAF9-4C05-B2BF-7D79FB6862E9}" srcOrd="0" destOrd="0" presId="urn:microsoft.com/office/officeart/2008/layout/LinedList"/>
    <dgm:cxn modelId="{8D1BD40B-EFD6-4E57-B8D5-6202CE1F4A34}" type="presParOf" srcId="{64C8A76C-9DC7-4F13-BCC2-0C65C09837B8}" destId="{D55BA6B0-1681-42B0-B1A7-DFC9A0A27AB7}" srcOrd="1" destOrd="0" presId="urn:microsoft.com/office/officeart/2008/layout/LinedList"/>
    <dgm:cxn modelId="{64703FE7-310A-4685-ABA1-9E0601748905}" type="presParOf" srcId="{9F7172F6-6817-41D9-9DE7-2DDD406771F6}" destId="{DC47F779-52D5-418A-A0DD-3D0A0DD25456}" srcOrd="16" destOrd="0" presId="urn:microsoft.com/office/officeart/2008/layout/LinedList"/>
    <dgm:cxn modelId="{D822D0CF-72D9-4180-9163-AC21968B67AE}" type="presParOf" srcId="{9F7172F6-6817-41D9-9DE7-2DDD406771F6}" destId="{C5B3743E-74C0-47D5-8A5C-6B09DDA38B19}" srcOrd="17" destOrd="0" presId="urn:microsoft.com/office/officeart/2008/layout/LinedList"/>
    <dgm:cxn modelId="{A349B6BC-E096-47D3-A768-4425358A0299}" type="presParOf" srcId="{C5B3743E-74C0-47D5-8A5C-6B09DDA38B19}" destId="{08ED0B9C-5258-4E9F-B12C-C299176E85C2}" srcOrd="0" destOrd="0" presId="urn:microsoft.com/office/officeart/2008/layout/LinedList"/>
    <dgm:cxn modelId="{4BB3E791-1913-43AD-906C-8F2FE262E594}" type="presParOf" srcId="{C5B3743E-74C0-47D5-8A5C-6B09DDA38B19}" destId="{EB842D8E-3A26-4CBD-8EF2-C682B301EA5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7522EA-A293-4B90-85F2-BF85CA0798E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E4F8C96-730A-4220-9CA9-66F2D472B8C3}">
      <dgm:prSet/>
      <dgm:spPr/>
      <dgm:t>
        <a:bodyPr/>
        <a:lstStyle/>
        <a:p>
          <a:r>
            <a:rPr lang="en-US"/>
            <a:t>California’s main education finance law is known as the </a:t>
          </a:r>
          <a:r>
            <a:rPr lang="en-US" b="1"/>
            <a:t>Local Control Funding Formula </a:t>
          </a:r>
          <a:r>
            <a:rPr lang="en-US"/>
            <a:t>(</a:t>
          </a:r>
          <a:r>
            <a:rPr lang="en-US" u="sng"/>
            <a:t>LCFF</a:t>
          </a:r>
          <a:r>
            <a:rPr lang="en-US"/>
            <a:t>). LCFF assigns money to school districts based on the number of students that are attending.</a:t>
          </a:r>
        </a:p>
      </dgm:t>
    </dgm:pt>
    <dgm:pt modelId="{E9ADB8FD-0B4E-4CBC-BBFA-E9F4D19B520B}" type="parTrans" cxnId="{D456087C-A11E-465B-A164-E18B5996E574}">
      <dgm:prSet/>
      <dgm:spPr/>
      <dgm:t>
        <a:bodyPr/>
        <a:lstStyle/>
        <a:p>
          <a:endParaRPr lang="en-US"/>
        </a:p>
      </dgm:t>
    </dgm:pt>
    <dgm:pt modelId="{D51183E2-90A6-4829-A561-B0C28A154156}" type="sibTrans" cxnId="{D456087C-A11E-465B-A164-E18B5996E574}">
      <dgm:prSet/>
      <dgm:spPr/>
      <dgm:t>
        <a:bodyPr/>
        <a:lstStyle/>
        <a:p>
          <a:endParaRPr lang="en-US"/>
        </a:p>
      </dgm:t>
    </dgm:pt>
    <dgm:pt modelId="{D4E49947-77C2-41A8-8408-EE6F1166276A}">
      <dgm:prSet/>
      <dgm:spPr/>
      <dgm:t>
        <a:bodyPr/>
        <a:lstStyle/>
        <a:p>
          <a:r>
            <a:rPr lang="en-US"/>
            <a:t>Under LCFF, school districts also receive extra money to invest in the education of English Language Learners, Foster Youth, and students living in poverty (Low Income).</a:t>
          </a:r>
        </a:p>
      </dgm:t>
    </dgm:pt>
    <dgm:pt modelId="{80C36ADB-298B-4187-95C2-A80156242CE8}" type="parTrans" cxnId="{2A519DA2-4BBC-4742-AC76-2AEEEFE7063B}">
      <dgm:prSet/>
      <dgm:spPr/>
      <dgm:t>
        <a:bodyPr/>
        <a:lstStyle/>
        <a:p>
          <a:endParaRPr lang="en-US"/>
        </a:p>
      </dgm:t>
    </dgm:pt>
    <dgm:pt modelId="{BEFB5DCC-A733-4E25-BB66-D7AEFDC2B73D}" type="sibTrans" cxnId="{2A519DA2-4BBC-4742-AC76-2AEEEFE7063B}">
      <dgm:prSet/>
      <dgm:spPr/>
      <dgm:t>
        <a:bodyPr/>
        <a:lstStyle/>
        <a:p>
          <a:endParaRPr lang="en-US"/>
        </a:p>
      </dgm:t>
    </dgm:pt>
    <dgm:pt modelId="{31D3C9CC-2FDE-4265-B81D-F77380E7C471}">
      <dgm:prSet/>
      <dgm:spPr/>
      <dgm:t>
        <a:bodyPr/>
        <a:lstStyle/>
        <a:p>
          <a:r>
            <a:rPr lang="en-US"/>
            <a:t>The LCFF requires school districts to provide a description to demonstrate how the district is increasing or improving services for students who are ELs, FY, or LI compared to the services provided to all students.</a:t>
          </a:r>
        </a:p>
      </dgm:t>
    </dgm:pt>
    <dgm:pt modelId="{C3AD070A-9EF6-48DA-9021-CF2687C323D3}" type="parTrans" cxnId="{FF175808-F068-4105-B40A-3F350E51C57E}">
      <dgm:prSet/>
      <dgm:spPr/>
      <dgm:t>
        <a:bodyPr/>
        <a:lstStyle/>
        <a:p>
          <a:endParaRPr lang="en-US"/>
        </a:p>
      </dgm:t>
    </dgm:pt>
    <dgm:pt modelId="{3801D624-0C2D-40AF-A710-81BD1A87DEC8}" type="sibTrans" cxnId="{FF175808-F068-4105-B40A-3F350E51C57E}">
      <dgm:prSet/>
      <dgm:spPr/>
      <dgm:t>
        <a:bodyPr/>
        <a:lstStyle/>
        <a:p>
          <a:endParaRPr lang="en-US"/>
        </a:p>
      </dgm:t>
    </dgm:pt>
    <dgm:pt modelId="{B0E5DA54-B46B-4FFA-9BB6-D0007CB83237}" type="pres">
      <dgm:prSet presAssocID="{F17522EA-A293-4B90-85F2-BF85CA0798EE}" presName="linear" presStyleCnt="0">
        <dgm:presLayoutVars>
          <dgm:animLvl val="lvl"/>
          <dgm:resizeHandles val="exact"/>
        </dgm:presLayoutVars>
      </dgm:prSet>
      <dgm:spPr/>
    </dgm:pt>
    <dgm:pt modelId="{239C7DA4-8D09-4F1D-8A8B-4B1A62EF121E}" type="pres">
      <dgm:prSet presAssocID="{9E4F8C96-730A-4220-9CA9-66F2D472B8C3}" presName="parentText" presStyleLbl="node1" presStyleIdx="0" presStyleCnt="3">
        <dgm:presLayoutVars>
          <dgm:chMax val="0"/>
          <dgm:bulletEnabled val="1"/>
        </dgm:presLayoutVars>
      </dgm:prSet>
      <dgm:spPr/>
    </dgm:pt>
    <dgm:pt modelId="{B3FBB97F-8A74-495F-9F07-1B88E244D3E5}" type="pres">
      <dgm:prSet presAssocID="{D51183E2-90A6-4829-A561-B0C28A154156}" presName="spacer" presStyleCnt="0"/>
      <dgm:spPr/>
    </dgm:pt>
    <dgm:pt modelId="{6A42D637-8F69-4EFE-9FDC-C08521FD6F37}" type="pres">
      <dgm:prSet presAssocID="{D4E49947-77C2-41A8-8408-EE6F1166276A}" presName="parentText" presStyleLbl="node1" presStyleIdx="1" presStyleCnt="3">
        <dgm:presLayoutVars>
          <dgm:chMax val="0"/>
          <dgm:bulletEnabled val="1"/>
        </dgm:presLayoutVars>
      </dgm:prSet>
      <dgm:spPr/>
    </dgm:pt>
    <dgm:pt modelId="{A757FD73-BE48-4372-AF58-7DDD4E89D006}" type="pres">
      <dgm:prSet presAssocID="{BEFB5DCC-A733-4E25-BB66-D7AEFDC2B73D}" presName="spacer" presStyleCnt="0"/>
      <dgm:spPr/>
    </dgm:pt>
    <dgm:pt modelId="{96314478-2D04-406F-B179-07DABD3A9645}" type="pres">
      <dgm:prSet presAssocID="{31D3C9CC-2FDE-4265-B81D-F77380E7C471}" presName="parentText" presStyleLbl="node1" presStyleIdx="2" presStyleCnt="3">
        <dgm:presLayoutVars>
          <dgm:chMax val="0"/>
          <dgm:bulletEnabled val="1"/>
        </dgm:presLayoutVars>
      </dgm:prSet>
      <dgm:spPr/>
    </dgm:pt>
  </dgm:ptLst>
  <dgm:cxnLst>
    <dgm:cxn modelId="{FF175808-F068-4105-B40A-3F350E51C57E}" srcId="{F17522EA-A293-4B90-85F2-BF85CA0798EE}" destId="{31D3C9CC-2FDE-4265-B81D-F77380E7C471}" srcOrd="2" destOrd="0" parTransId="{C3AD070A-9EF6-48DA-9021-CF2687C323D3}" sibTransId="{3801D624-0C2D-40AF-A710-81BD1A87DEC8}"/>
    <dgm:cxn modelId="{AC60FF3B-BD8E-4F93-9262-6E05D5996D90}" type="presOf" srcId="{31D3C9CC-2FDE-4265-B81D-F77380E7C471}" destId="{96314478-2D04-406F-B179-07DABD3A9645}" srcOrd="0" destOrd="0" presId="urn:microsoft.com/office/officeart/2005/8/layout/vList2"/>
    <dgm:cxn modelId="{D456087C-A11E-465B-A164-E18B5996E574}" srcId="{F17522EA-A293-4B90-85F2-BF85CA0798EE}" destId="{9E4F8C96-730A-4220-9CA9-66F2D472B8C3}" srcOrd="0" destOrd="0" parTransId="{E9ADB8FD-0B4E-4CBC-BBFA-E9F4D19B520B}" sibTransId="{D51183E2-90A6-4829-A561-B0C28A154156}"/>
    <dgm:cxn modelId="{3DE94189-3172-490D-B9AA-5D0EEDE1A7FD}" type="presOf" srcId="{F17522EA-A293-4B90-85F2-BF85CA0798EE}" destId="{B0E5DA54-B46B-4FFA-9BB6-D0007CB83237}" srcOrd="0" destOrd="0" presId="urn:microsoft.com/office/officeart/2005/8/layout/vList2"/>
    <dgm:cxn modelId="{5D942099-0109-4F40-BEFF-F9EBC6A3EA83}" type="presOf" srcId="{9E4F8C96-730A-4220-9CA9-66F2D472B8C3}" destId="{239C7DA4-8D09-4F1D-8A8B-4B1A62EF121E}" srcOrd="0" destOrd="0" presId="urn:microsoft.com/office/officeart/2005/8/layout/vList2"/>
    <dgm:cxn modelId="{0131BA9E-A9B9-4BD5-B506-620063BC6CEB}" type="presOf" srcId="{D4E49947-77C2-41A8-8408-EE6F1166276A}" destId="{6A42D637-8F69-4EFE-9FDC-C08521FD6F37}" srcOrd="0" destOrd="0" presId="urn:microsoft.com/office/officeart/2005/8/layout/vList2"/>
    <dgm:cxn modelId="{2A519DA2-4BBC-4742-AC76-2AEEEFE7063B}" srcId="{F17522EA-A293-4B90-85F2-BF85CA0798EE}" destId="{D4E49947-77C2-41A8-8408-EE6F1166276A}" srcOrd="1" destOrd="0" parTransId="{80C36ADB-298B-4187-95C2-A80156242CE8}" sibTransId="{BEFB5DCC-A733-4E25-BB66-D7AEFDC2B73D}"/>
    <dgm:cxn modelId="{C0389EFA-E6D2-4F5B-83FB-8A32127CDA93}" type="presParOf" srcId="{B0E5DA54-B46B-4FFA-9BB6-D0007CB83237}" destId="{239C7DA4-8D09-4F1D-8A8B-4B1A62EF121E}" srcOrd="0" destOrd="0" presId="urn:microsoft.com/office/officeart/2005/8/layout/vList2"/>
    <dgm:cxn modelId="{13252986-C1CE-4C15-B900-C5C363F2D24D}" type="presParOf" srcId="{B0E5DA54-B46B-4FFA-9BB6-D0007CB83237}" destId="{B3FBB97F-8A74-495F-9F07-1B88E244D3E5}" srcOrd="1" destOrd="0" presId="urn:microsoft.com/office/officeart/2005/8/layout/vList2"/>
    <dgm:cxn modelId="{CD643CC1-B4DB-44D4-A7D3-F9F580B15DAB}" type="presParOf" srcId="{B0E5DA54-B46B-4FFA-9BB6-D0007CB83237}" destId="{6A42D637-8F69-4EFE-9FDC-C08521FD6F37}" srcOrd="2" destOrd="0" presId="urn:microsoft.com/office/officeart/2005/8/layout/vList2"/>
    <dgm:cxn modelId="{87EEB623-6AD8-45C8-B058-619B59E7D997}" type="presParOf" srcId="{B0E5DA54-B46B-4FFA-9BB6-D0007CB83237}" destId="{A757FD73-BE48-4372-AF58-7DDD4E89D006}" srcOrd="3" destOrd="0" presId="urn:microsoft.com/office/officeart/2005/8/layout/vList2"/>
    <dgm:cxn modelId="{89369D74-AA00-4A2F-B67C-770905C786AD}" type="presParOf" srcId="{B0E5DA54-B46B-4FFA-9BB6-D0007CB83237}" destId="{96314478-2D04-406F-B179-07DABD3A964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A8BE2D-4450-4A6C-8E26-A1DC4D51209A}"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E1069A1B-9BAD-4321-9A0F-0EDA8E123DAF}">
      <dgm:prSet/>
      <dgm:spPr/>
      <dgm:t>
        <a:bodyPr/>
        <a:lstStyle/>
        <a:p>
          <a:r>
            <a:rPr lang="en-US" b="1"/>
            <a:t>Each district’s LCAP must include the following:</a:t>
          </a:r>
          <a:endParaRPr lang="en-US"/>
        </a:p>
      </dgm:t>
    </dgm:pt>
    <dgm:pt modelId="{AD51E8B9-348A-4D98-BEE7-D92D09F209AE}" type="parTrans" cxnId="{B4D934DA-F9B0-4DFC-B439-F0A1BEC0D4A2}">
      <dgm:prSet/>
      <dgm:spPr/>
      <dgm:t>
        <a:bodyPr/>
        <a:lstStyle/>
        <a:p>
          <a:endParaRPr lang="en-US"/>
        </a:p>
      </dgm:t>
    </dgm:pt>
    <dgm:pt modelId="{EE664547-B6BB-4B80-9260-EF8AFA1D0486}" type="sibTrans" cxnId="{B4D934DA-F9B0-4DFC-B439-F0A1BEC0D4A2}">
      <dgm:prSet/>
      <dgm:spPr/>
      <dgm:t>
        <a:bodyPr/>
        <a:lstStyle/>
        <a:p>
          <a:endParaRPr lang="en-US"/>
        </a:p>
      </dgm:t>
    </dgm:pt>
    <dgm:pt modelId="{544D162C-9B71-4930-9A9E-C5390BF241AB}">
      <dgm:prSet/>
      <dgm:spPr/>
      <dgm:t>
        <a:bodyPr/>
        <a:lstStyle/>
        <a:p>
          <a:r>
            <a:rPr lang="en-US" dirty="0"/>
            <a:t>Goals</a:t>
          </a:r>
        </a:p>
      </dgm:t>
    </dgm:pt>
    <dgm:pt modelId="{4F1961EF-301C-4570-9170-BD4734BA9C79}" type="parTrans" cxnId="{EE6D175A-9487-4B21-8859-20239DECCD98}">
      <dgm:prSet/>
      <dgm:spPr/>
      <dgm:t>
        <a:bodyPr/>
        <a:lstStyle/>
        <a:p>
          <a:endParaRPr lang="en-US"/>
        </a:p>
      </dgm:t>
    </dgm:pt>
    <dgm:pt modelId="{E087269B-238E-43B2-A516-6BA4335E3F75}" type="sibTrans" cxnId="{EE6D175A-9487-4B21-8859-20239DECCD98}">
      <dgm:prSet/>
      <dgm:spPr/>
      <dgm:t>
        <a:bodyPr/>
        <a:lstStyle/>
        <a:p>
          <a:endParaRPr lang="en-US"/>
        </a:p>
      </dgm:t>
    </dgm:pt>
    <dgm:pt modelId="{3044F5F2-1127-499B-8493-82475EC0849A}">
      <dgm:prSet/>
      <dgm:spPr/>
      <dgm:t>
        <a:bodyPr/>
        <a:lstStyle/>
        <a:p>
          <a:r>
            <a:rPr lang="en-US" dirty="0"/>
            <a:t>Actions</a:t>
          </a:r>
        </a:p>
      </dgm:t>
    </dgm:pt>
    <dgm:pt modelId="{87409291-FFAB-474C-AAE2-A71A73DA2531}" type="parTrans" cxnId="{4B21EA7D-E862-449B-A7DA-986A4FAAC353}">
      <dgm:prSet/>
      <dgm:spPr/>
      <dgm:t>
        <a:bodyPr/>
        <a:lstStyle/>
        <a:p>
          <a:endParaRPr lang="en-US"/>
        </a:p>
      </dgm:t>
    </dgm:pt>
    <dgm:pt modelId="{AF291E23-42D4-4286-A66A-559BF976D655}" type="sibTrans" cxnId="{4B21EA7D-E862-449B-A7DA-986A4FAAC353}">
      <dgm:prSet/>
      <dgm:spPr/>
      <dgm:t>
        <a:bodyPr/>
        <a:lstStyle/>
        <a:p>
          <a:endParaRPr lang="en-US"/>
        </a:p>
      </dgm:t>
    </dgm:pt>
    <dgm:pt modelId="{3EB861EB-1EE7-4442-A2C5-519E014E2DB7}">
      <dgm:prSet/>
      <dgm:spPr/>
      <dgm:t>
        <a:bodyPr/>
        <a:lstStyle/>
        <a:p>
          <a:r>
            <a:rPr lang="en-US" dirty="0"/>
            <a:t>Related Expenditures</a:t>
          </a:r>
        </a:p>
      </dgm:t>
    </dgm:pt>
    <dgm:pt modelId="{19A988B5-375C-4F7A-8FC6-C4A936CB21E0}" type="parTrans" cxnId="{9C0009FB-E248-469D-A3E5-71225998BA29}">
      <dgm:prSet/>
      <dgm:spPr/>
      <dgm:t>
        <a:bodyPr/>
        <a:lstStyle/>
        <a:p>
          <a:endParaRPr lang="en-US"/>
        </a:p>
      </dgm:t>
    </dgm:pt>
    <dgm:pt modelId="{1BD97AFC-EDB9-4985-9C09-10ABB94A3631}" type="sibTrans" cxnId="{9C0009FB-E248-469D-A3E5-71225998BA29}">
      <dgm:prSet/>
      <dgm:spPr/>
      <dgm:t>
        <a:bodyPr/>
        <a:lstStyle/>
        <a:p>
          <a:endParaRPr lang="en-US"/>
        </a:p>
      </dgm:t>
    </dgm:pt>
    <dgm:pt modelId="{A41FE399-55D4-46B8-ACF9-E6F1ADB43D97}">
      <dgm:prSet/>
      <dgm:spPr/>
      <dgm:t>
        <a:bodyPr/>
        <a:lstStyle/>
        <a:p>
          <a:r>
            <a:rPr lang="en-US" b="1"/>
            <a:t>LCAPs must include services that target the following student groups:</a:t>
          </a:r>
          <a:endParaRPr lang="en-US"/>
        </a:p>
      </dgm:t>
    </dgm:pt>
    <dgm:pt modelId="{D9423062-43FF-467D-9609-D7AE1EEF0367}" type="parTrans" cxnId="{97019A98-07B5-48BB-8A74-CA1689AF42FE}">
      <dgm:prSet/>
      <dgm:spPr/>
      <dgm:t>
        <a:bodyPr/>
        <a:lstStyle/>
        <a:p>
          <a:endParaRPr lang="en-US"/>
        </a:p>
      </dgm:t>
    </dgm:pt>
    <dgm:pt modelId="{96FDDE01-A5DF-4292-8FEE-7946E0604762}" type="sibTrans" cxnId="{97019A98-07B5-48BB-8A74-CA1689AF42FE}">
      <dgm:prSet/>
      <dgm:spPr/>
      <dgm:t>
        <a:bodyPr/>
        <a:lstStyle/>
        <a:p>
          <a:endParaRPr lang="en-US"/>
        </a:p>
      </dgm:t>
    </dgm:pt>
    <dgm:pt modelId="{6C6820E4-E29F-45C6-AD61-310697F1BF03}">
      <dgm:prSet/>
      <dgm:spPr/>
      <dgm:t>
        <a:bodyPr/>
        <a:lstStyle/>
        <a:p>
          <a:r>
            <a:rPr lang="en-US" b="1" dirty="0"/>
            <a:t>ELs</a:t>
          </a:r>
          <a:endParaRPr lang="en-US" dirty="0"/>
        </a:p>
      </dgm:t>
    </dgm:pt>
    <dgm:pt modelId="{D2DD3638-305E-4AA8-ACF6-8B9C9CCFA44E}" type="parTrans" cxnId="{F59B736A-913D-4C73-A726-5F756000834B}">
      <dgm:prSet/>
      <dgm:spPr/>
      <dgm:t>
        <a:bodyPr/>
        <a:lstStyle/>
        <a:p>
          <a:endParaRPr lang="en-US"/>
        </a:p>
      </dgm:t>
    </dgm:pt>
    <dgm:pt modelId="{C9785766-694A-4681-8117-09EF7E6BC8CF}" type="sibTrans" cxnId="{F59B736A-913D-4C73-A726-5F756000834B}">
      <dgm:prSet/>
      <dgm:spPr/>
      <dgm:t>
        <a:bodyPr/>
        <a:lstStyle/>
        <a:p>
          <a:endParaRPr lang="en-US"/>
        </a:p>
      </dgm:t>
    </dgm:pt>
    <dgm:pt modelId="{17CA0472-8258-4707-8041-1863058C9DA7}">
      <dgm:prSet/>
      <dgm:spPr/>
      <dgm:t>
        <a:bodyPr/>
        <a:lstStyle/>
        <a:p>
          <a:r>
            <a:rPr lang="en-US" b="1" dirty="0"/>
            <a:t>Foster Youth</a:t>
          </a:r>
          <a:endParaRPr lang="en-US" dirty="0"/>
        </a:p>
      </dgm:t>
    </dgm:pt>
    <dgm:pt modelId="{61F25950-4726-4F7F-8961-2E750043F340}" type="parTrans" cxnId="{9EC6633F-0CFA-4D2B-ABAC-7C54ABE0AD2E}">
      <dgm:prSet/>
      <dgm:spPr/>
      <dgm:t>
        <a:bodyPr/>
        <a:lstStyle/>
        <a:p>
          <a:endParaRPr lang="en-US"/>
        </a:p>
      </dgm:t>
    </dgm:pt>
    <dgm:pt modelId="{766FD395-DF25-43F4-9D1F-EE8112267F41}" type="sibTrans" cxnId="{9EC6633F-0CFA-4D2B-ABAC-7C54ABE0AD2E}">
      <dgm:prSet/>
      <dgm:spPr/>
      <dgm:t>
        <a:bodyPr/>
        <a:lstStyle/>
        <a:p>
          <a:endParaRPr lang="en-US"/>
        </a:p>
      </dgm:t>
    </dgm:pt>
    <dgm:pt modelId="{4082B7F4-AADB-44F6-AAB8-867F7106EB4B}">
      <dgm:prSet/>
      <dgm:spPr/>
      <dgm:t>
        <a:bodyPr/>
        <a:lstStyle/>
        <a:p>
          <a:r>
            <a:rPr lang="en-US" b="1" dirty="0"/>
            <a:t>Low Income</a:t>
          </a:r>
          <a:endParaRPr lang="en-US" dirty="0"/>
        </a:p>
      </dgm:t>
    </dgm:pt>
    <dgm:pt modelId="{5CE3DDBE-F365-49A9-AF20-4459C7B7623F}" type="parTrans" cxnId="{B56B953A-4973-4F8D-8DC4-079B3277D27A}">
      <dgm:prSet/>
      <dgm:spPr/>
      <dgm:t>
        <a:bodyPr/>
        <a:lstStyle/>
        <a:p>
          <a:endParaRPr lang="en-US"/>
        </a:p>
      </dgm:t>
    </dgm:pt>
    <dgm:pt modelId="{BDF40284-08FA-4F8B-8018-621E7348803B}" type="sibTrans" cxnId="{B56B953A-4973-4F8D-8DC4-079B3277D27A}">
      <dgm:prSet/>
      <dgm:spPr/>
      <dgm:t>
        <a:bodyPr/>
        <a:lstStyle/>
        <a:p>
          <a:endParaRPr lang="en-US"/>
        </a:p>
      </dgm:t>
    </dgm:pt>
    <dgm:pt modelId="{65535D68-7C74-4934-B627-4A32A1ABC452}">
      <dgm:prSet/>
      <dgm:spPr/>
      <dgm:t>
        <a:bodyPr/>
        <a:lstStyle/>
        <a:p>
          <a:r>
            <a:rPr lang="en-US" b="1"/>
            <a:t>“Reds” on the California Dashboard</a:t>
          </a:r>
          <a:endParaRPr lang="en-US"/>
        </a:p>
      </dgm:t>
    </dgm:pt>
    <dgm:pt modelId="{7B32EFC4-3B5F-4B37-9F20-8400C4661FC4}" type="parTrans" cxnId="{4E6BEAE4-A655-4D0B-A71D-7235E0D8E647}">
      <dgm:prSet/>
      <dgm:spPr/>
      <dgm:t>
        <a:bodyPr/>
        <a:lstStyle/>
        <a:p>
          <a:endParaRPr lang="en-US"/>
        </a:p>
      </dgm:t>
    </dgm:pt>
    <dgm:pt modelId="{8F6117E7-BD0E-4296-8F09-281D1A23553F}" type="sibTrans" cxnId="{4E6BEAE4-A655-4D0B-A71D-7235E0D8E647}">
      <dgm:prSet/>
      <dgm:spPr/>
      <dgm:t>
        <a:bodyPr/>
        <a:lstStyle/>
        <a:p>
          <a:endParaRPr lang="en-US"/>
        </a:p>
      </dgm:t>
    </dgm:pt>
    <dgm:pt modelId="{C8E141BF-1E44-4C11-A18F-D7BB5608DA26}">
      <dgm:prSet/>
      <dgm:spPr/>
      <dgm:t>
        <a:bodyPr/>
        <a:lstStyle/>
        <a:p>
          <a:r>
            <a:rPr lang="en-US" b="1"/>
            <a:t>Equity Multiplier Sites</a:t>
          </a:r>
          <a:endParaRPr lang="en-US"/>
        </a:p>
      </dgm:t>
    </dgm:pt>
    <dgm:pt modelId="{F488818A-7CE2-4049-90EF-C45A7532FF70}" type="parTrans" cxnId="{CB5B4957-12B2-47F9-877A-E817D41E2FE6}">
      <dgm:prSet/>
      <dgm:spPr/>
      <dgm:t>
        <a:bodyPr/>
        <a:lstStyle/>
        <a:p>
          <a:endParaRPr lang="en-US"/>
        </a:p>
      </dgm:t>
    </dgm:pt>
    <dgm:pt modelId="{20FB4C52-D772-4D4C-A876-A0266531A8DE}" type="sibTrans" cxnId="{CB5B4957-12B2-47F9-877A-E817D41E2FE6}">
      <dgm:prSet/>
      <dgm:spPr/>
      <dgm:t>
        <a:bodyPr/>
        <a:lstStyle/>
        <a:p>
          <a:endParaRPr lang="en-US"/>
        </a:p>
      </dgm:t>
    </dgm:pt>
    <dgm:pt modelId="{1AB883AF-3878-4CCD-A7A8-8F6E435689D5}">
      <dgm:prSet/>
      <dgm:spPr/>
      <dgm:t>
        <a:bodyPr/>
        <a:lstStyle/>
        <a:p>
          <a:r>
            <a:rPr lang="en-US" b="1"/>
            <a:t>LCAPs must address the 8 state priorities</a:t>
          </a:r>
          <a:endParaRPr lang="en-US"/>
        </a:p>
      </dgm:t>
    </dgm:pt>
    <dgm:pt modelId="{BF9EFC69-00C9-4AE4-B2D7-0593B635808E}" type="parTrans" cxnId="{1CAD0AE7-3C2D-4064-8F8A-017ACD8B9782}">
      <dgm:prSet/>
      <dgm:spPr/>
      <dgm:t>
        <a:bodyPr/>
        <a:lstStyle/>
        <a:p>
          <a:endParaRPr lang="en-US"/>
        </a:p>
      </dgm:t>
    </dgm:pt>
    <dgm:pt modelId="{D66962E3-F929-4E07-95E5-917B13D8D547}" type="sibTrans" cxnId="{1CAD0AE7-3C2D-4064-8F8A-017ACD8B9782}">
      <dgm:prSet/>
      <dgm:spPr/>
      <dgm:t>
        <a:bodyPr/>
        <a:lstStyle/>
        <a:p>
          <a:endParaRPr lang="en-US"/>
        </a:p>
      </dgm:t>
    </dgm:pt>
    <dgm:pt modelId="{197B686E-4A8F-41C7-B9DA-B51B95FD2F32}" type="pres">
      <dgm:prSet presAssocID="{27A8BE2D-4450-4A6C-8E26-A1DC4D51209A}" presName="linear" presStyleCnt="0">
        <dgm:presLayoutVars>
          <dgm:animLvl val="lvl"/>
          <dgm:resizeHandles val="exact"/>
        </dgm:presLayoutVars>
      </dgm:prSet>
      <dgm:spPr/>
    </dgm:pt>
    <dgm:pt modelId="{75C41899-6F0D-442B-BB21-BAE32FE2C0D1}" type="pres">
      <dgm:prSet presAssocID="{E1069A1B-9BAD-4321-9A0F-0EDA8E123DAF}" presName="parentText" presStyleLbl="node1" presStyleIdx="0" presStyleCnt="5">
        <dgm:presLayoutVars>
          <dgm:chMax val="0"/>
          <dgm:bulletEnabled val="1"/>
        </dgm:presLayoutVars>
      </dgm:prSet>
      <dgm:spPr/>
    </dgm:pt>
    <dgm:pt modelId="{70477D09-7F61-42B3-AE16-296E4459B5BD}" type="pres">
      <dgm:prSet presAssocID="{E1069A1B-9BAD-4321-9A0F-0EDA8E123DAF}" presName="childText" presStyleLbl="revTx" presStyleIdx="0" presStyleCnt="2">
        <dgm:presLayoutVars>
          <dgm:bulletEnabled val="1"/>
        </dgm:presLayoutVars>
      </dgm:prSet>
      <dgm:spPr/>
    </dgm:pt>
    <dgm:pt modelId="{853541E7-CFB7-4ABB-88B3-B0BE82F13C5B}" type="pres">
      <dgm:prSet presAssocID="{A41FE399-55D4-46B8-ACF9-E6F1ADB43D97}" presName="parentText" presStyleLbl="node1" presStyleIdx="1" presStyleCnt="5">
        <dgm:presLayoutVars>
          <dgm:chMax val="0"/>
          <dgm:bulletEnabled val="1"/>
        </dgm:presLayoutVars>
      </dgm:prSet>
      <dgm:spPr/>
    </dgm:pt>
    <dgm:pt modelId="{D9932CF2-5E5F-4E5B-9B2B-FFF185CCE451}" type="pres">
      <dgm:prSet presAssocID="{A41FE399-55D4-46B8-ACF9-E6F1ADB43D97}" presName="childText" presStyleLbl="revTx" presStyleIdx="1" presStyleCnt="2">
        <dgm:presLayoutVars>
          <dgm:bulletEnabled val="1"/>
        </dgm:presLayoutVars>
      </dgm:prSet>
      <dgm:spPr/>
    </dgm:pt>
    <dgm:pt modelId="{2CC60495-D2EE-44AC-94A2-11CFE6529CB4}" type="pres">
      <dgm:prSet presAssocID="{65535D68-7C74-4934-B627-4A32A1ABC452}" presName="parentText" presStyleLbl="node1" presStyleIdx="2" presStyleCnt="5">
        <dgm:presLayoutVars>
          <dgm:chMax val="0"/>
          <dgm:bulletEnabled val="1"/>
        </dgm:presLayoutVars>
      </dgm:prSet>
      <dgm:spPr/>
    </dgm:pt>
    <dgm:pt modelId="{24632E96-9B2B-47C4-8125-6B6263AEA183}" type="pres">
      <dgm:prSet presAssocID="{8F6117E7-BD0E-4296-8F09-281D1A23553F}" presName="spacer" presStyleCnt="0"/>
      <dgm:spPr/>
    </dgm:pt>
    <dgm:pt modelId="{D261E4A5-4120-484A-BE43-E0080FD8BBD6}" type="pres">
      <dgm:prSet presAssocID="{C8E141BF-1E44-4C11-A18F-D7BB5608DA26}" presName="parentText" presStyleLbl="node1" presStyleIdx="3" presStyleCnt="5">
        <dgm:presLayoutVars>
          <dgm:chMax val="0"/>
          <dgm:bulletEnabled val="1"/>
        </dgm:presLayoutVars>
      </dgm:prSet>
      <dgm:spPr/>
    </dgm:pt>
    <dgm:pt modelId="{6C8879A9-1852-474E-B8C9-5AAD57773E98}" type="pres">
      <dgm:prSet presAssocID="{20FB4C52-D772-4D4C-A876-A0266531A8DE}" presName="spacer" presStyleCnt="0"/>
      <dgm:spPr/>
    </dgm:pt>
    <dgm:pt modelId="{06D202FD-4592-4548-831A-61E6FEF91AE4}" type="pres">
      <dgm:prSet presAssocID="{1AB883AF-3878-4CCD-A7A8-8F6E435689D5}" presName="parentText" presStyleLbl="node1" presStyleIdx="4" presStyleCnt="5">
        <dgm:presLayoutVars>
          <dgm:chMax val="0"/>
          <dgm:bulletEnabled val="1"/>
        </dgm:presLayoutVars>
      </dgm:prSet>
      <dgm:spPr/>
    </dgm:pt>
  </dgm:ptLst>
  <dgm:cxnLst>
    <dgm:cxn modelId="{50A67304-D86B-4BE7-8890-1679995935B7}" type="presOf" srcId="{6C6820E4-E29F-45C6-AD61-310697F1BF03}" destId="{D9932CF2-5E5F-4E5B-9B2B-FFF185CCE451}" srcOrd="0" destOrd="0" presId="urn:microsoft.com/office/officeart/2005/8/layout/vList2"/>
    <dgm:cxn modelId="{FFEEC01D-527B-4C5B-B38F-6D1C66397BA4}" type="presOf" srcId="{65535D68-7C74-4934-B627-4A32A1ABC452}" destId="{2CC60495-D2EE-44AC-94A2-11CFE6529CB4}" srcOrd="0" destOrd="0" presId="urn:microsoft.com/office/officeart/2005/8/layout/vList2"/>
    <dgm:cxn modelId="{AE1ED025-E1CB-4141-A52D-3ECF1796E4E2}" type="presOf" srcId="{A41FE399-55D4-46B8-ACF9-E6F1ADB43D97}" destId="{853541E7-CFB7-4ABB-88B3-B0BE82F13C5B}" srcOrd="0" destOrd="0" presId="urn:microsoft.com/office/officeart/2005/8/layout/vList2"/>
    <dgm:cxn modelId="{EA7DEF28-98AD-47CC-8DEB-AD3E06523A4E}" type="presOf" srcId="{3044F5F2-1127-499B-8493-82475EC0849A}" destId="{70477D09-7F61-42B3-AE16-296E4459B5BD}" srcOrd="0" destOrd="1" presId="urn:microsoft.com/office/officeart/2005/8/layout/vList2"/>
    <dgm:cxn modelId="{B56B953A-4973-4F8D-8DC4-079B3277D27A}" srcId="{A41FE399-55D4-46B8-ACF9-E6F1ADB43D97}" destId="{4082B7F4-AADB-44F6-AAB8-867F7106EB4B}" srcOrd="2" destOrd="0" parTransId="{5CE3DDBE-F365-49A9-AF20-4459C7B7623F}" sibTransId="{BDF40284-08FA-4F8B-8018-621E7348803B}"/>
    <dgm:cxn modelId="{9EC6633F-0CFA-4D2B-ABAC-7C54ABE0AD2E}" srcId="{A41FE399-55D4-46B8-ACF9-E6F1ADB43D97}" destId="{17CA0472-8258-4707-8041-1863058C9DA7}" srcOrd="1" destOrd="0" parTransId="{61F25950-4726-4F7F-8961-2E750043F340}" sibTransId="{766FD395-DF25-43F4-9D1F-EE8112267F41}"/>
    <dgm:cxn modelId="{A0B04A42-0B3A-442C-B732-CAD6A09D21C0}" type="presOf" srcId="{544D162C-9B71-4930-9A9E-C5390BF241AB}" destId="{70477D09-7F61-42B3-AE16-296E4459B5BD}" srcOrd="0" destOrd="0" presId="urn:microsoft.com/office/officeart/2005/8/layout/vList2"/>
    <dgm:cxn modelId="{1EF16E66-09C1-464D-80AD-FC061432877F}" type="presOf" srcId="{E1069A1B-9BAD-4321-9A0F-0EDA8E123DAF}" destId="{75C41899-6F0D-442B-BB21-BAE32FE2C0D1}" srcOrd="0" destOrd="0" presId="urn:microsoft.com/office/officeart/2005/8/layout/vList2"/>
    <dgm:cxn modelId="{F59B736A-913D-4C73-A726-5F756000834B}" srcId="{A41FE399-55D4-46B8-ACF9-E6F1ADB43D97}" destId="{6C6820E4-E29F-45C6-AD61-310697F1BF03}" srcOrd="0" destOrd="0" parTransId="{D2DD3638-305E-4AA8-ACF6-8B9C9CCFA44E}" sibTransId="{C9785766-694A-4681-8117-09EF7E6BC8CF}"/>
    <dgm:cxn modelId="{365BBC55-B6AA-49F0-9C03-3E81423470E0}" type="presOf" srcId="{1AB883AF-3878-4CCD-A7A8-8F6E435689D5}" destId="{06D202FD-4592-4548-831A-61E6FEF91AE4}" srcOrd="0" destOrd="0" presId="urn:microsoft.com/office/officeart/2005/8/layout/vList2"/>
    <dgm:cxn modelId="{CB5B4957-12B2-47F9-877A-E817D41E2FE6}" srcId="{27A8BE2D-4450-4A6C-8E26-A1DC4D51209A}" destId="{C8E141BF-1E44-4C11-A18F-D7BB5608DA26}" srcOrd="3" destOrd="0" parTransId="{F488818A-7CE2-4049-90EF-C45A7532FF70}" sibTransId="{20FB4C52-D772-4D4C-A876-A0266531A8DE}"/>
    <dgm:cxn modelId="{EE6D175A-9487-4B21-8859-20239DECCD98}" srcId="{E1069A1B-9BAD-4321-9A0F-0EDA8E123DAF}" destId="{544D162C-9B71-4930-9A9E-C5390BF241AB}" srcOrd="0" destOrd="0" parTransId="{4F1961EF-301C-4570-9170-BD4734BA9C79}" sibTransId="{E087269B-238E-43B2-A516-6BA4335E3F75}"/>
    <dgm:cxn modelId="{9046057C-1A83-48CD-9E4E-BA75255857BA}" type="presOf" srcId="{27A8BE2D-4450-4A6C-8E26-A1DC4D51209A}" destId="{197B686E-4A8F-41C7-B9DA-B51B95FD2F32}" srcOrd="0" destOrd="0" presId="urn:microsoft.com/office/officeart/2005/8/layout/vList2"/>
    <dgm:cxn modelId="{4B21EA7D-E862-449B-A7DA-986A4FAAC353}" srcId="{E1069A1B-9BAD-4321-9A0F-0EDA8E123DAF}" destId="{3044F5F2-1127-499B-8493-82475EC0849A}" srcOrd="1" destOrd="0" parTransId="{87409291-FFAB-474C-AAE2-A71A73DA2531}" sibTransId="{AF291E23-42D4-4286-A66A-559BF976D655}"/>
    <dgm:cxn modelId="{B85F7E81-847C-49E3-8B48-59752D528304}" type="presOf" srcId="{17CA0472-8258-4707-8041-1863058C9DA7}" destId="{D9932CF2-5E5F-4E5B-9B2B-FFF185CCE451}" srcOrd="0" destOrd="1" presId="urn:microsoft.com/office/officeart/2005/8/layout/vList2"/>
    <dgm:cxn modelId="{F9F76285-5A2D-414C-93BE-94EA305D3FE9}" type="presOf" srcId="{4082B7F4-AADB-44F6-AAB8-867F7106EB4B}" destId="{D9932CF2-5E5F-4E5B-9B2B-FFF185CCE451}" srcOrd="0" destOrd="2" presId="urn:microsoft.com/office/officeart/2005/8/layout/vList2"/>
    <dgm:cxn modelId="{97019A98-07B5-48BB-8A74-CA1689AF42FE}" srcId="{27A8BE2D-4450-4A6C-8E26-A1DC4D51209A}" destId="{A41FE399-55D4-46B8-ACF9-E6F1ADB43D97}" srcOrd="1" destOrd="0" parTransId="{D9423062-43FF-467D-9609-D7AE1EEF0367}" sibTransId="{96FDDE01-A5DF-4292-8FEE-7946E0604762}"/>
    <dgm:cxn modelId="{0CD71AD7-DCC2-4084-8C55-633FC11D13D9}" type="presOf" srcId="{C8E141BF-1E44-4C11-A18F-D7BB5608DA26}" destId="{D261E4A5-4120-484A-BE43-E0080FD8BBD6}" srcOrd="0" destOrd="0" presId="urn:microsoft.com/office/officeart/2005/8/layout/vList2"/>
    <dgm:cxn modelId="{B4D934DA-F9B0-4DFC-B439-F0A1BEC0D4A2}" srcId="{27A8BE2D-4450-4A6C-8E26-A1DC4D51209A}" destId="{E1069A1B-9BAD-4321-9A0F-0EDA8E123DAF}" srcOrd="0" destOrd="0" parTransId="{AD51E8B9-348A-4D98-BEE7-D92D09F209AE}" sibTransId="{EE664547-B6BB-4B80-9260-EF8AFA1D0486}"/>
    <dgm:cxn modelId="{4E6BEAE4-A655-4D0B-A71D-7235E0D8E647}" srcId="{27A8BE2D-4450-4A6C-8E26-A1DC4D51209A}" destId="{65535D68-7C74-4934-B627-4A32A1ABC452}" srcOrd="2" destOrd="0" parTransId="{7B32EFC4-3B5F-4B37-9F20-8400C4661FC4}" sibTransId="{8F6117E7-BD0E-4296-8F09-281D1A23553F}"/>
    <dgm:cxn modelId="{1CAD0AE7-3C2D-4064-8F8A-017ACD8B9782}" srcId="{27A8BE2D-4450-4A6C-8E26-A1DC4D51209A}" destId="{1AB883AF-3878-4CCD-A7A8-8F6E435689D5}" srcOrd="4" destOrd="0" parTransId="{BF9EFC69-00C9-4AE4-B2D7-0593B635808E}" sibTransId="{D66962E3-F929-4E07-95E5-917B13D8D547}"/>
    <dgm:cxn modelId="{6CD208EE-F141-43E2-BE76-124FDB5420BB}" type="presOf" srcId="{3EB861EB-1EE7-4442-A2C5-519E014E2DB7}" destId="{70477D09-7F61-42B3-AE16-296E4459B5BD}" srcOrd="0" destOrd="2" presId="urn:microsoft.com/office/officeart/2005/8/layout/vList2"/>
    <dgm:cxn modelId="{9C0009FB-E248-469D-A3E5-71225998BA29}" srcId="{E1069A1B-9BAD-4321-9A0F-0EDA8E123DAF}" destId="{3EB861EB-1EE7-4442-A2C5-519E014E2DB7}" srcOrd="2" destOrd="0" parTransId="{19A988B5-375C-4F7A-8FC6-C4A936CB21E0}" sibTransId="{1BD97AFC-EDB9-4985-9C09-10ABB94A3631}"/>
    <dgm:cxn modelId="{B5DC4151-E50E-4908-8DFB-BB4541B635DC}" type="presParOf" srcId="{197B686E-4A8F-41C7-B9DA-B51B95FD2F32}" destId="{75C41899-6F0D-442B-BB21-BAE32FE2C0D1}" srcOrd="0" destOrd="0" presId="urn:microsoft.com/office/officeart/2005/8/layout/vList2"/>
    <dgm:cxn modelId="{FF20A6BD-E4CE-4EA4-A8A5-AC47D9251DAF}" type="presParOf" srcId="{197B686E-4A8F-41C7-B9DA-B51B95FD2F32}" destId="{70477D09-7F61-42B3-AE16-296E4459B5BD}" srcOrd="1" destOrd="0" presId="urn:microsoft.com/office/officeart/2005/8/layout/vList2"/>
    <dgm:cxn modelId="{3AF49473-C6CF-402C-9DBD-9EBD9FDDDD5D}" type="presParOf" srcId="{197B686E-4A8F-41C7-B9DA-B51B95FD2F32}" destId="{853541E7-CFB7-4ABB-88B3-B0BE82F13C5B}" srcOrd="2" destOrd="0" presId="urn:microsoft.com/office/officeart/2005/8/layout/vList2"/>
    <dgm:cxn modelId="{DF2EB6E7-EA05-418D-8243-7CA1032C8954}" type="presParOf" srcId="{197B686E-4A8F-41C7-B9DA-B51B95FD2F32}" destId="{D9932CF2-5E5F-4E5B-9B2B-FFF185CCE451}" srcOrd="3" destOrd="0" presId="urn:microsoft.com/office/officeart/2005/8/layout/vList2"/>
    <dgm:cxn modelId="{2CD9FB95-2EDF-474D-A71E-02AD47B043F0}" type="presParOf" srcId="{197B686E-4A8F-41C7-B9DA-B51B95FD2F32}" destId="{2CC60495-D2EE-44AC-94A2-11CFE6529CB4}" srcOrd="4" destOrd="0" presId="urn:microsoft.com/office/officeart/2005/8/layout/vList2"/>
    <dgm:cxn modelId="{BD78BB02-F66B-460A-B408-982171A2333C}" type="presParOf" srcId="{197B686E-4A8F-41C7-B9DA-B51B95FD2F32}" destId="{24632E96-9B2B-47C4-8125-6B6263AEA183}" srcOrd="5" destOrd="0" presId="urn:microsoft.com/office/officeart/2005/8/layout/vList2"/>
    <dgm:cxn modelId="{3E866B63-94A8-4C98-87E9-07FFFD971712}" type="presParOf" srcId="{197B686E-4A8F-41C7-B9DA-B51B95FD2F32}" destId="{D261E4A5-4120-484A-BE43-E0080FD8BBD6}" srcOrd="6" destOrd="0" presId="urn:microsoft.com/office/officeart/2005/8/layout/vList2"/>
    <dgm:cxn modelId="{F05B94DF-F1FB-454D-9D4A-A9DBD34C4761}" type="presParOf" srcId="{197B686E-4A8F-41C7-B9DA-B51B95FD2F32}" destId="{6C8879A9-1852-474E-B8C9-5AAD57773E98}" srcOrd="7" destOrd="0" presId="urn:microsoft.com/office/officeart/2005/8/layout/vList2"/>
    <dgm:cxn modelId="{AC7AF944-653F-4E24-AC32-F6D6149F542E}" type="presParOf" srcId="{197B686E-4A8F-41C7-B9DA-B51B95FD2F32}" destId="{06D202FD-4592-4548-831A-61E6FEF91AE4}" srcOrd="8" destOrd="0" presId="urn:microsoft.com/office/officeart/2005/8/layout/vList2"/>
  </dgm:cxnLst>
  <dgm:bg>
    <a:solidFill>
      <a:schemeClr val="accent2"/>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CF04C8A-D368-4395-87C4-2662ECEBF592}"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23F2CEA-9173-46CE-B85A-B12180897861}">
      <dgm:prSet/>
      <dgm:spPr/>
      <dgm:t>
        <a:bodyPr/>
        <a:lstStyle/>
        <a:p>
          <a:pPr>
            <a:lnSpc>
              <a:spcPct val="100000"/>
            </a:lnSpc>
          </a:pPr>
          <a:r>
            <a:rPr lang="en-US" dirty="0"/>
            <a:t>Connect  with Educational Partners &amp; Collect Input/Survey Feedback (FALL)</a:t>
          </a:r>
        </a:p>
      </dgm:t>
    </dgm:pt>
    <dgm:pt modelId="{D3A107C2-8F6B-401F-8E7C-204F55581412}" type="parTrans" cxnId="{19A03538-8E16-4434-A4AE-88B792E29362}">
      <dgm:prSet/>
      <dgm:spPr/>
      <dgm:t>
        <a:bodyPr/>
        <a:lstStyle/>
        <a:p>
          <a:endParaRPr lang="en-US"/>
        </a:p>
      </dgm:t>
    </dgm:pt>
    <dgm:pt modelId="{24AE6AE0-205B-4FFB-B477-312F4F1F9ECE}" type="sibTrans" cxnId="{19A03538-8E16-4434-A4AE-88B792E29362}">
      <dgm:prSet/>
      <dgm:spPr/>
      <dgm:t>
        <a:bodyPr/>
        <a:lstStyle/>
        <a:p>
          <a:endParaRPr lang="en-US"/>
        </a:p>
      </dgm:t>
    </dgm:pt>
    <dgm:pt modelId="{3A5380B5-5979-4AE8-B359-35B8CF59B994}">
      <dgm:prSet/>
      <dgm:spPr/>
      <dgm:t>
        <a:bodyPr/>
        <a:lstStyle/>
        <a:p>
          <a:pPr>
            <a:lnSpc>
              <a:spcPct val="100000"/>
            </a:lnSpc>
          </a:pPr>
          <a:r>
            <a:rPr lang="en-US"/>
            <a:t>Present LCAP to Advisory Committees (WINTER/SPRING)</a:t>
          </a:r>
        </a:p>
      </dgm:t>
    </dgm:pt>
    <dgm:pt modelId="{7A593BD2-285B-48E1-BC7C-7C26308EB260}" type="parTrans" cxnId="{FC18970B-3A74-4526-87AB-F1FB95B87FB2}">
      <dgm:prSet/>
      <dgm:spPr/>
      <dgm:t>
        <a:bodyPr/>
        <a:lstStyle/>
        <a:p>
          <a:endParaRPr lang="en-US"/>
        </a:p>
      </dgm:t>
    </dgm:pt>
    <dgm:pt modelId="{E64DFF70-7A61-4B4A-9545-90C592BC8967}" type="sibTrans" cxnId="{FC18970B-3A74-4526-87AB-F1FB95B87FB2}">
      <dgm:prSet/>
      <dgm:spPr/>
      <dgm:t>
        <a:bodyPr/>
        <a:lstStyle/>
        <a:p>
          <a:endParaRPr lang="en-US"/>
        </a:p>
      </dgm:t>
    </dgm:pt>
    <dgm:pt modelId="{C15B3B4D-D2C5-4068-B60F-F3A1D1CD080A}">
      <dgm:prSet/>
      <dgm:spPr/>
      <dgm:t>
        <a:bodyPr/>
        <a:lstStyle/>
        <a:p>
          <a:pPr>
            <a:lnSpc>
              <a:spcPct val="100000"/>
            </a:lnSpc>
          </a:pPr>
          <a:r>
            <a:rPr lang="en-US"/>
            <a:t>Share LCAP with Public and Collect Further Input (SPRING)</a:t>
          </a:r>
        </a:p>
      </dgm:t>
    </dgm:pt>
    <dgm:pt modelId="{1E4A60B1-9DC2-4FDD-9B8A-C66C845A58E7}" type="parTrans" cxnId="{26779CE2-A341-42C5-BCF0-6B24B36B10FE}">
      <dgm:prSet/>
      <dgm:spPr/>
      <dgm:t>
        <a:bodyPr/>
        <a:lstStyle/>
        <a:p>
          <a:endParaRPr lang="en-US"/>
        </a:p>
      </dgm:t>
    </dgm:pt>
    <dgm:pt modelId="{BE522534-890B-4E83-90E6-1443FBAAB795}" type="sibTrans" cxnId="{26779CE2-A341-42C5-BCF0-6B24B36B10FE}">
      <dgm:prSet/>
      <dgm:spPr/>
      <dgm:t>
        <a:bodyPr/>
        <a:lstStyle/>
        <a:p>
          <a:endParaRPr lang="en-US"/>
        </a:p>
      </dgm:t>
    </dgm:pt>
    <dgm:pt modelId="{151AAE60-D32C-4C14-AED4-1C61D35200FC}">
      <dgm:prSet/>
      <dgm:spPr/>
      <dgm:t>
        <a:bodyPr/>
        <a:lstStyle/>
        <a:p>
          <a:pPr>
            <a:lnSpc>
              <a:spcPct val="100000"/>
            </a:lnSpc>
          </a:pPr>
          <a:r>
            <a:rPr lang="en-US"/>
            <a:t>Finalize LCAP &amp; Present to Board for Adoption (JUNE)</a:t>
          </a:r>
        </a:p>
      </dgm:t>
    </dgm:pt>
    <dgm:pt modelId="{525F1649-499A-43D0-B72B-346A4E8866AF}" type="parTrans" cxnId="{FEF07572-BD29-4C97-A70B-0499393D0E35}">
      <dgm:prSet/>
      <dgm:spPr/>
      <dgm:t>
        <a:bodyPr/>
        <a:lstStyle/>
        <a:p>
          <a:endParaRPr lang="en-US"/>
        </a:p>
      </dgm:t>
    </dgm:pt>
    <dgm:pt modelId="{D912AE3D-0B8B-4B2C-96D5-18823BD4AB88}" type="sibTrans" cxnId="{FEF07572-BD29-4C97-A70B-0499393D0E35}">
      <dgm:prSet/>
      <dgm:spPr/>
      <dgm:t>
        <a:bodyPr/>
        <a:lstStyle/>
        <a:p>
          <a:endParaRPr lang="en-US"/>
        </a:p>
      </dgm:t>
    </dgm:pt>
    <dgm:pt modelId="{E836F1F5-E870-45A7-AF8D-1960190DB963}" type="pres">
      <dgm:prSet presAssocID="{BCF04C8A-D368-4395-87C4-2662ECEBF592}" presName="root" presStyleCnt="0">
        <dgm:presLayoutVars>
          <dgm:dir/>
          <dgm:resizeHandles val="exact"/>
        </dgm:presLayoutVars>
      </dgm:prSet>
      <dgm:spPr/>
    </dgm:pt>
    <dgm:pt modelId="{5C48F616-1601-48B7-A012-B1CEFE8B0EC6}" type="pres">
      <dgm:prSet presAssocID="{623F2CEA-9173-46CE-B85A-B12180897861}" presName="compNode" presStyleCnt="0"/>
      <dgm:spPr/>
    </dgm:pt>
    <dgm:pt modelId="{37C8081A-A11E-418F-B977-081FA7EB2C53}" type="pres">
      <dgm:prSet presAssocID="{623F2CEA-9173-46CE-B85A-B1218089786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8FB63985-2AAD-4350-B072-E43B0FAE86E2}" type="pres">
      <dgm:prSet presAssocID="{623F2CEA-9173-46CE-B85A-B12180897861}" presName="spaceRect" presStyleCnt="0"/>
      <dgm:spPr/>
    </dgm:pt>
    <dgm:pt modelId="{FE80B994-F9E4-4FA1-9DE9-F0E4896BD252}" type="pres">
      <dgm:prSet presAssocID="{623F2CEA-9173-46CE-B85A-B12180897861}" presName="textRect" presStyleLbl="revTx" presStyleIdx="0" presStyleCnt="4">
        <dgm:presLayoutVars>
          <dgm:chMax val="1"/>
          <dgm:chPref val="1"/>
        </dgm:presLayoutVars>
      </dgm:prSet>
      <dgm:spPr/>
    </dgm:pt>
    <dgm:pt modelId="{4375118E-FA10-4921-87F4-E621AC6CF257}" type="pres">
      <dgm:prSet presAssocID="{24AE6AE0-205B-4FFB-B477-312F4F1F9ECE}" presName="sibTrans" presStyleCnt="0"/>
      <dgm:spPr/>
    </dgm:pt>
    <dgm:pt modelId="{7E25C89D-28FB-4E01-A16B-181D14DA12EB}" type="pres">
      <dgm:prSet presAssocID="{3A5380B5-5979-4AE8-B359-35B8CF59B994}" presName="compNode" presStyleCnt="0"/>
      <dgm:spPr/>
    </dgm:pt>
    <dgm:pt modelId="{A2EB0601-618D-4C4C-ACBA-3EDABBA72285}" type="pres">
      <dgm:prSet presAssocID="{3A5380B5-5979-4AE8-B359-35B8CF59B99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ce hockey"/>
        </a:ext>
      </dgm:extLst>
    </dgm:pt>
    <dgm:pt modelId="{5D0F63FB-71B5-4DB0-9CDF-94DF346CD6F5}" type="pres">
      <dgm:prSet presAssocID="{3A5380B5-5979-4AE8-B359-35B8CF59B994}" presName="spaceRect" presStyleCnt="0"/>
      <dgm:spPr/>
    </dgm:pt>
    <dgm:pt modelId="{F1A795DF-3B4D-4333-8FB8-F239191E0BD6}" type="pres">
      <dgm:prSet presAssocID="{3A5380B5-5979-4AE8-B359-35B8CF59B994}" presName="textRect" presStyleLbl="revTx" presStyleIdx="1" presStyleCnt="4">
        <dgm:presLayoutVars>
          <dgm:chMax val="1"/>
          <dgm:chPref val="1"/>
        </dgm:presLayoutVars>
      </dgm:prSet>
      <dgm:spPr/>
    </dgm:pt>
    <dgm:pt modelId="{947D9AF7-8EB2-4556-86AE-449AA96A5363}" type="pres">
      <dgm:prSet presAssocID="{E64DFF70-7A61-4B4A-9545-90C592BC8967}" presName="sibTrans" presStyleCnt="0"/>
      <dgm:spPr/>
    </dgm:pt>
    <dgm:pt modelId="{F5E61923-4F04-4325-8548-BBE22EE21EF3}" type="pres">
      <dgm:prSet presAssocID="{C15B3B4D-D2C5-4068-B60F-F3A1D1CD080A}" presName="compNode" presStyleCnt="0"/>
      <dgm:spPr/>
    </dgm:pt>
    <dgm:pt modelId="{CD97B8FB-17E2-4DEB-94A6-8AAC8E404C17}" type="pres">
      <dgm:prSet presAssocID="{C15B3B4D-D2C5-4068-B60F-F3A1D1CD080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ustomer Review"/>
        </a:ext>
      </dgm:extLst>
    </dgm:pt>
    <dgm:pt modelId="{B68AFD27-B3E2-4023-B9EF-17FB33FE8979}" type="pres">
      <dgm:prSet presAssocID="{C15B3B4D-D2C5-4068-B60F-F3A1D1CD080A}" presName="spaceRect" presStyleCnt="0"/>
      <dgm:spPr/>
    </dgm:pt>
    <dgm:pt modelId="{5BF43888-468F-4186-933F-E5DE71F60253}" type="pres">
      <dgm:prSet presAssocID="{C15B3B4D-D2C5-4068-B60F-F3A1D1CD080A}" presName="textRect" presStyleLbl="revTx" presStyleIdx="2" presStyleCnt="4">
        <dgm:presLayoutVars>
          <dgm:chMax val="1"/>
          <dgm:chPref val="1"/>
        </dgm:presLayoutVars>
      </dgm:prSet>
      <dgm:spPr/>
    </dgm:pt>
    <dgm:pt modelId="{6599F3C8-C2D2-4BD1-9AA7-7CB25ABB1DFE}" type="pres">
      <dgm:prSet presAssocID="{BE522534-890B-4E83-90E6-1443FBAAB795}" presName="sibTrans" presStyleCnt="0"/>
      <dgm:spPr/>
    </dgm:pt>
    <dgm:pt modelId="{86C3C07D-77E4-47F4-BBB4-ABDCFB8B1E5C}" type="pres">
      <dgm:prSet presAssocID="{151AAE60-D32C-4C14-AED4-1C61D35200FC}" presName="compNode" presStyleCnt="0"/>
      <dgm:spPr/>
    </dgm:pt>
    <dgm:pt modelId="{F7BB6C16-DCE2-42B5-88A2-4C7B3F53EF9C}" type="pres">
      <dgm:prSet presAssocID="{151AAE60-D32C-4C14-AED4-1C61D35200F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resentation with Checklist"/>
        </a:ext>
      </dgm:extLst>
    </dgm:pt>
    <dgm:pt modelId="{5A1B310F-EF86-4833-996B-210AB1E32FAD}" type="pres">
      <dgm:prSet presAssocID="{151AAE60-D32C-4C14-AED4-1C61D35200FC}" presName="spaceRect" presStyleCnt="0"/>
      <dgm:spPr/>
    </dgm:pt>
    <dgm:pt modelId="{7FF0F123-2E4E-49B6-A282-156AD3579618}" type="pres">
      <dgm:prSet presAssocID="{151AAE60-D32C-4C14-AED4-1C61D35200FC}" presName="textRect" presStyleLbl="revTx" presStyleIdx="3" presStyleCnt="4">
        <dgm:presLayoutVars>
          <dgm:chMax val="1"/>
          <dgm:chPref val="1"/>
        </dgm:presLayoutVars>
      </dgm:prSet>
      <dgm:spPr/>
    </dgm:pt>
  </dgm:ptLst>
  <dgm:cxnLst>
    <dgm:cxn modelId="{FC18970B-3A74-4526-87AB-F1FB95B87FB2}" srcId="{BCF04C8A-D368-4395-87C4-2662ECEBF592}" destId="{3A5380B5-5979-4AE8-B359-35B8CF59B994}" srcOrd="1" destOrd="0" parTransId="{7A593BD2-285B-48E1-BC7C-7C26308EB260}" sibTransId="{E64DFF70-7A61-4B4A-9545-90C592BC8967}"/>
    <dgm:cxn modelId="{19A03538-8E16-4434-A4AE-88B792E29362}" srcId="{BCF04C8A-D368-4395-87C4-2662ECEBF592}" destId="{623F2CEA-9173-46CE-B85A-B12180897861}" srcOrd="0" destOrd="0" parTransId="{D3A107C2-8F6B-401F-8E7C-204F55581412}" sibTransId="{24AE6AE0-205B-4FFB-B477-312F4F1F9ECE}"/>
    <dgm:cxn modelId="{0C588D5B-4A75-4FF6-96C8-E6B8906DF21C}" type="presOf" srcId="{3A5380B5-5979-4AE8-B359-35B8CF59B994}" destId="{F1A795DF-3B4D-4333-8FB8-F239191E0BD6}" srcOrd="0" destOrd="0" presId="urn:microsoft.com/office/officeart/2018/2/layout/IconLabelList"/>
    <dgm:cxn modelId="{FEF07572-BD29-4C97-A70B-0499393D0E35}" srcId="{BCF04C8A-D368-4395-87C4-2662ECEBF592}" destId="{151AAE60-D32C-4C14-AED4-1C61D35200FC}" srcOrd="3" destOrd="0" parTransId="{525F1649-499A-43D0-B72B-346A4E8866AF}" sibTransId="{D912AE3D-0B8B-4B2C-96D5-18823BD4AB88}"/>
    <dgm:cxn modelId="{E93FB898-E949-4C3C-B086-D9433714A9D3}" type="presOf" srcId="{C15B3B4D-D2C5-4068-B60F-F3A1D1CD080A}" destId="{5BF43888-468F-4186-933F-E5DE71F60253}" srcOrd="0" destOrd="0" presId="urn:microsoft.com/office/officeart/2018/2/layout/IconLabelList"/>
    <dgm:cxn modelId="{9C80CDCD-5262-405C-8CF1-FAB2D20EA0FE}" type="presOf" srcId="{623F2CEA-9173-46CE-B85A-B12180897861}" destId="{FE80B994-F9E4-4FA1-9DE9-F0E4896BD252}" srcOrd="0" destOrd="0" presId="urn:microsoft.com/office/officeart/2018/2/layout/IconLabelList"/>
    <dgm:cxn modelId="{26779CE2-A341-42C5-BCF0-6B24B36B10FE}" srcId="{BCF04C8A-D368-4395-87C4-2662ECEBF592}" destId="{C15B3B4D-D2C5-4068-B60F-F3A1D1CD080A}" srcOrd="2" destOrd="0" parTransId="{1E4A60B1-9DC2-4FDD-9B8A-C66C845A58E7}" sibTransId="{BE522534-890B-4E83-90E6-1443FBAAB795}"/>
    <dgm:cxn modelId="{7E1AA3E5-353A-410A-93C9-DD5B5525D047}" type="presOf" srcId="{BCF04C8A-D368-4395-87C4-2662ECEBF592}" destId="{E836F1F5-E870-45A7-AF8D-1960190DB963}" srcOrd="0" destOrd="0" presId="urn:microsoft.com/office/officeart/2018/2/layout/IconLabelList"/>
    <dgm:cxn modelId="{7592C7F5-B85A-411B-896F-7CBD1F768197}" type="presOf" srcId="{151AAE60-D32C-4C14-AED4-1C61D35200FC}" destId="{7FF0F123-2E4E-49B6-A282-156AD3579618}" srcOrd="0" destOrd="0" presId="urn:microsoft.com/office/officeart/2018/2/layout/IconLabelList"/>
    <dgm:cxn modelId="{EBA1F25D-8204-4FC6-B88B-9410DB3685A8}" type="presParOf" srcId="{E836F1F5-E870-45A7-AF8D-1960190DB963}" destId="{5C48F616-1601-48B7-A012-B1CEFE8B0EC6}" srcOrd="0" destOrd="0" presId="urn:microsoft.com/office/officeart/2018/2/layout/IconLabelList"/>
    <dgm:cxn modelId="{4F01054F-8ABF-4A10-893C-BBE84F49F0D0}" type="presParOf" srcId="{5C48F616-1601-48B7-A012-B1CEFE8B0EC6}" destId="{37C8081A-A11E-418F-B977-081FA7EB2C53}" srcOrd="0" destOrd="0" presId="urn:microsoft.com/office/officeart/2018/2/layout/IconLabelList"/>
    <dgm:cxn modelId="{1AFA5D50-270F-48E4-87C9-67B59046BF0A}" type="presParOf" srcId="{5C48F616-1601-48B7-A012-B1CEFE8B0EC6}" destId="{8FB63985-2AAD-4350-B072-E43B0FAE86E2}" srcOrd="1" destOrd="0" presId="urn:microsoft.com/office/officeart/2018/2/layout/IconLabelList"/>
    <dgm:cxn modelId="{3B3C8EE2-0B62-48E1-8929-B9CAFBF55C5D}" type="presParOf" srcId="{5C48F616-1601-48B7-A012-B1CEFE8B0EC6}" destId="{FE80B994-F9E4-4FA1-9DE9-F0E4896BD252}" srcOrd="2" destOrd="0" presId="urn:microsoft.com/office/officeart/2018/2/layout/IconLabelList"/>
    <dgm:cxn modelId="{32C910D6-CB81-46F8-970B-9113B27A5782}" type="presParOf" srcId="{E836F1F5-E870-45A7-AF8D-1960190DB963}" destId="{4375118E-FA10-4921-87F4-E621AC6CF257}" srcOrd="1" destOrd="0" presId="urn:microsoft.com/office/officeart/2018/2/layout/IconLabelList"/>
    <dgm:cxn modelId="{82BED24D-C251-4A7B-BABC-81103BEB6792}" type="presParOf" srcId="{E836F1F5-E870-45A7-AF8D-1960190DB963}" destId="{7E25C89D-28FB-4E01-A16B-181D14DA12EB}" srcOrd="2" destOrd="0" presId="urn:microsoft.com/office/officeart/2018/2/layout/IconLabelList"/>
    <dgm:cxn modelId="{F6C66A4B-0331-49A7-B533-5DF8DCE8598F}" type="presParOf" srcId="{7E25C89D-28FB-4E01-A16B-181D14DA12EB}" destId="{A2EB0601-618D-4C4C-ACBA-3EDABBA72285}" srcOrd="0" destOrd="0" presId="urn:microsoft.com/office/officeart/2018/2/layout/IconLabelList"/>
    <dgm:cxn modelId="{F1330E65-9666-417B-A0BB-0BA41D8DFC5D}" type="presParOf" srcId="{7E25C89D-28FB-4E01-A16B-181D14DA12EB}" destId="{5D0F63FB-71B5-4DB0-9CDF-94DF346CD6F5}" srcOrd="1" destOrd="0" presId="urn:microsoft.com/office/officeart/2018/2/layout/IconLabelList"/>
    <dgm:cxn modelId="{6A8AE104-45A7-4C85-8595-09C443BF30B6}" type="presParOf" srcId="{7E25C89D-28FB-4E01-A16B-181D14DA12EB}" destId="{F1A795DF-3B4D-4333-8FB8-F239191E0BD6}" srcOrd="2" destOrd="0" presId="urn:microsoft.com/office/officeart/2018/2/layout/IconLabelList"/>
    <dgm:cxn modelId="{6D0BEF55-1287-4383-B661-1B4C503D5FAE}" type="presParOf" srcId="{E836F1F5-E870-45A7-AF8D-1960190DB963}" destId="{947D9AF7-8EB2-4556-86AE-449AA96A5363}" srcOrd="3" destOrd="0" presId="urn:microsoft.com/office/officeart/2018/2/layout/IconLabelList"/>
    <dgm:cxn modelId="{15A6FD6C-A202-4806-BBAB-2913273E513C}" type="presParOf" srcId="{E836F1F5-E870-45A7-AF8D-1960190DB963}" destId="{F5E61923-4F04-4325-8548-BBE22EE21EF3}" srcOrd="4" destOrd="0" presId="urn:microsoft.com/office/officeart/2018/2/layout/IconLabelList"/>
    <dgm:cxn modelId="{3ADA2440-3825-45F2-B473-6C385FF2E025}" type="presParOf" srcId="{F5E61923-4F04-4325-8548-BBE22EE21EF3}" destId="{CD97B8FB-17E2-4DEB-94A6-8AAC8E404C17}" srcOrd="0" destOrd="0" presId="urn:microsoft.com/office/officeart/2018/2/layout/IconLabelList"/>
    <dgm:cxn modelId="{55A1E759-0BE3-4714-91C3-15DD26641537}" type="presParOf" srcId="{F5E61923-4F04-4325-8548-BBE22EE21EF3}" destId="{B68AFD27-B3E2-4023-B9EF-17FB33FE8979}" srcOrd="1" destOrd="0" presId="urn:microsoft.com/office/officeart/2018/2/layout/IconLabelList"/>
    <dgm:cxn modelId="{4A3C0D6D-7550-465E-8B89-FE4FAEE8BA05}" type="presParOf" srcId="{F5E61923-4F04-4325-8548-BBE22EE21EF3}" destId="{5BF43888-468F-4186-933F-E5DE71F60253}" srcOrd="2" destOrd="0" presId="urn:microsoft.com/office/officeart/2018/2/layout/IconLabelList"/>
    <dgm:cxn modelId="{B114576D-687F-4F19-B78F-ED048660F1B6}" type="presParOf" srcId="{E836F1F5-E870-45A7-AF8D-1960190DB963}" destId="{6599F3C8-C2D2-4BD1-9AA7-7CB25ABB1DFE}" srcOrd="5" destOrd="0" presId="urn:microsoft.com/office/officeart/2018/2/layout/IconLabelList"/>
    <dgm:cxn modelId="{02A6A79E-57E6-4F55-B76D-D5AFE3EA1452}" type="presParOf" srcId="{E836F1F5-E870-45A7-AF8D-1960190DB963}" destId="{86C3C07D-77E4-47F4-BBB4-ABDCFB8B1E5C}" srcOrd="6" destOrd="0" presId="urn:microsoft.com/office/officeart/2018/2/layout/IconLabelList"/>
    <dgm:cxn modelId="{F255922B-FBB0-4A02-B954-B9C73CEBB2B3}" type="presParOf" srcId="{86C3C07D-77E4-47F4-BBB4-ABDCFB8B1E5C}" destId="{F7BB6C16-DCE2-42B5-88A2-4C7B3F53EF9C}" srcOrd="0" destOrd="0" presId="urn:microsoft.com/office/officeart/2018/2/layout/IconLabelList"/>
    <dgm:cxn modelId="{F325B154-C8A3-41CE-9CB2-E08D80A7CB64}" type="presParOf" srcId="{86C3C07D-77E4-47F4-BBB4-ABDCFB8B1E5C}" destId="{5A1B310F-EF86-4833-996B-210AB1E32FAD}" srcOrd="1" destOrd="0" presId="urn:microsoft.com/office/officeart/2018/2/layout/IconLabelList"/>
    <dgm:cxn modelId="{BEFEDB38-378D-4725-9C8F-9BB89C4E1D31}" type="presParOf" srcId="{86C3C07D-77E4-47F4-BBB4-ABDCFB8B1E5C}" destId="{7FF0F123-2E4E-49B6-A282-156AD3579618}"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6677BF1-807A-499F-8A54-BED1CDD02C0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77D7B0C-7479-4DC6-BDB8-7C89744CB63B}">
      <dgm:prSet/>
      <dgm:spPr/>
      <dgm:t>
        <a:bodyPr/>
        <a:lstStyle/>
        <a:p>
          <a:r>
            <a:rPr lang="en-US"/>
            <a:t>Antelope Valley High School has been added to the list of Equity Multiplier sites and are included in Goal 6.</a:t>
          </a:r>
        </a:p>
      </dgm:t>
    </dgm:pt>
    <dgm:pt modelId="{D364D2F3-062D-45F3-864C-40E680D3CD01}" type="parTrans" cxnId="{5F884D70-FC37-4EDB-ADD1-54F8D92B5FBC}">
      <dgm:prSet/>
      <dgm:spPr/>
      <dgm:t>
        <a:bodyPr/>
        <a:lstStyle/>
        <a:p>
          <a:endParaRPr lang="en-US"/>
        </a:p>
      </dgm:t>
    </dgm:pt>
    <dgm:pt modelId="{2AE31059-A26D-4EED-9A03-1F72A104B3F2}" type="sibTrans" cxnId="{5F884D70-FC37-4EDB-ADD1-54F8D92B5FBC}">
      <dgm:prSet/>
      <dgm:spPr/>
      <dgm:t>
        <a:bodyPr/>
        <a:lstStyle/>
        <a:p>
          <a:endParaRPr lang="en-US"/>
        </a:p>
      </dgm:t>
    </dgm:pt>
    <dgm:pt modelId="{715C9B57-14D8-4759-A6BB-E1EA6E1CFFAC}">
      <dgm:prSet/>
      <dgm:spPr/>
      <dgm:t>
        <a:bodyPr/>
        <a:lstStyle/>
        <a:p>
          <a:r>
            <a:rPr lang="en-US"/>
            <a:t>Two new actions have been added to Goal 6 to address the needs of students and staff at the Equity Multiplier sites. </a:t>
          </a:r>
        </a:p>
      </dgm:t>
    </dgm:pt>
    <dgm:pt modelId="{CA76CF28-9313-4B6F-80EF-FC2158096FF4}" type="parTrans" cxnId="{6A55ADAC-86BB-4356-82EE-41E029CCEF2E}">
      <dgm:prSet/>
      <dgm:spPr/>
      <dgm:t>
        <a:bodyPr/>
        <a:lstStyle/>
        <a:p>
          <a:endParaRPr lang="en-US"/>
        </a:p>
      </dgm:t>
    </dgm:pt>
    <dgm:pt modelId="{8A524F00-8AF2-42A7-8AA9-195C3CB8178A}" type="sibTrans" cxnId="{6A55ADAC-86BB-4356-82EE-41E029CCEF2E}">
      <dgm:prSet/>
      <dgm:spPr/>
      <dgm:t>
        <a:bodyPr/>
        <a:lstStyle/>
        <a:p>
          <a:endParaRPr lang="en-US"/>
        </a:p>
      </dgm:t>
    </dgm:pt>
    <dgm:pt modelId="{6CD9F97B-0154-46EC-80BB-044D9FE5D27F}">
      <dgm:prSet/>
      <dgm:spPr/>
      <dgm:t>
        <a:bodyPr/>
        <a:lstStyle/>
        <a:p>
          <a:r>
            <a:rPr lang="en-US"/>
            <a:t>Professional Development</a:t>
          </a:r>
        </a:p>
      </dgm:t>
    </dgm:pt>
    <dgm:pt modelId="{9CF092C3-A616-4287-B97E-8BD34E633FB2}" type="parTrans" cxnId="{08AF8FA7-40D6-437D-B7E1-1ADD442D30AF}">
      <dgm:prSet/>
      <dgm:spPr/>
      <dgm:t>
        <a:bodyPr/>
        <a:lstStyle/>
        <a:p>
          <a:endParaRPr lang="en-US"/>
        </a:p>
      </dgm:t>
    </dgm:pt>
    <dgm:pt modelId="{3D1C5A9B-93D7-4088-8CB6-D9EEA12B2421}" type="sibTrans" cxnId="{08AF8FA7-40D6-437D-B7E1-1ADD442D30AF}">
      <dgm:prSet/>
      <dgm:spPr/>
      <dgm:t>
        <a:bodyPr/>
        <a:lstStyle/>
        <a:p>
          <a:endParaRPr lang="en-US"/>
        </a:p>
      </dgm:t>
    </dgm:pt>
    <dgm:pt modelId="{FC28E173-3ECC-4293-BE50-2DA6BD527B80}">
      <dgm:prSet/>
      <dgm:spPr/>
      <dgm:t>
        <a:bodyPr/>
        <a:lstStyle/>
        <a:p>
          <a:r>
            <a:rPr lang="en-US"/>
            <a:t>Building Positive Relationships and School Culture</a:t>
          </a:r>
        </a:p>
      </dgm:t>
    </dgm:pt>
    <dgm:pt modelId="{074C8A59-0F14-4C2C-80F7-631EDC5241B5}" type="parTrans" cxnId="{C031FA68-87B1-439E-9567-3F1529E99A2F}">
      <dgm:prSet/>
      <dgm:spPr/>
      <dgm:t>
        <a:bodyPr/>
        <a:lstStyle/>
        <a:p>
          <a:endParaRPr lang="en-US"/>
        </a:p>
      </dgm:t>
    </dgm:pt>
    <dgm:pt modelId="{D756F9C4-E542-40B1-8946-D0B8C8DC6CEB}" type="sibTrans" cxnId="{C031FA68-87B1-439E-9567-3F1529E99A2F}">
      <dgm:prSet/>
      <dgm:spPr/>
      <dgm:t>
        <a:bodyPr/>
        <a:lstStyle/>
        <a:p>
          <a:endParaRPr lang="en-US"/>
        </a:p>
      </dgm:t>
    </dgm:pt>
    <dgm:pt modelId="{E96B2CF3-FD6B-4ED9-BD78-E7C9A2610FC3}">
      <dgm:prSet/>
      <dgm:spPr/>
      <dgm:t>
        <a:bodyPr/>
        <a:lstStyle/>
        <a:p>
          <a:r>
            <a:rPr lang="en-US"/>
            <a:t>Goal 7 has been added to the LCAP due to unexpended Learning Recovery Emergency Block Grant (LREBG) funds</a:t>
          </a:r>
        </a:p>
      </dgm:t>
    </dgm:pt>
    <dgm:pt modelId="{7D137302-0DF8-4EB3-A7D1-93CBA9F8268D}" type="parTrans" cxnId="{5ACA5098-E06D-4A2A-BE95-44370FABE3D0}">
      <dgm:prSet/>
      <dgm:spPr/>
      <dgm:t>
        <a:bodyPr/>
        <a:lstStyle/>
        <a:p>
          <a:endParaRPr lang="en-US"/>
        </a:p>
      </dgm:t>
    </dgm:pt>
    <dgm:pt modelId="{45878F4E-8BB3-4CE3-8858-C97A35100EDF}" type="sibTrans" cxnId="{5ACA5098-E06D-4A2A-BE95-44370FABE3D0}">
      <dgm:prSet/>
      <dgm:spPr/>
      <dgm:t>
        <a:bodyPr/>
        <a:lstStyle/>
        <a:p>
          <a:endParaRPr lang="en-US"/>
        </a:p>
      </dgm:t>
    </dgm:pt>
    <dgm:pt modelId="{FD5DE603-CFF6-4291-9AA9-C5C8BBCC0A5C}">
      <dgm:prSet/>
      <dgm:spPr/>
      <dgm:t>
        <a:bodyPr/>
        <a:lstStyle/>
        <a:p>
          <a:r>
            <a:rPr lang="en-US"/>
            <a:t>Targeted actions funded by these remaining resources will support student learning recovery and academic achievement.</a:t>
          </a:r>
        </a:p>
      </dgm:t>
    </dgm:pt>
    <dgm:pt modelId="{5B71A96B-5572-468D-84AD-DEECEAD3BA80}" type="parTrans" cxnId="{E6E39E4F-814D-43ED-8A83-D9821FAD17CD}">
      <dgm:prSet/>
      <dgm:spPr/>
      <dgm:t>
        <a:bodyPr/>
        <a:lstStyle/>
        <a:p>
          <a:endParaRPr lang="en-US"/>
        </a:p>
      </dgm:t>
    </dgm:pt>
    <dgm:pt modelId="{0CA75E33-905B-4C3F-B653-5F17FB660FA9}" type="sibTrans" cxnId="{E6E39E4F-814D-43ED-8A83-D9821FAD17CD}">
      <dgm:prSet/>
      <dgm:spPr/>
      <dgm:t>
        <a:bodyPr/>
        <a:lstStyle/>
        <a:p>
          <a:endParaRPr lang="en-US"/>
        </a:p>
      </dgm:t>
    </dgm:pt>
    <dgm:pt modelId="{836C5D63-E4AC-4F9E-B216-BBB312642E58}" type="pres">
      <dgm:prSet presAssocID="{A6677BF1-807A-499F-8A54-BED1CDD02C0A}" presName="root" presStyleCnt="0">
        <dgm:presLayoutVars>
          <dgm:dir/>
          <dgm:resizeHandles val="exact"/>
        </dgm:presLayoutVars>
      </dgm:prSet>
      <dgm:spPr/>
    </dgm:pt>
    <dgm:pt modelId="{6001DF87-1C2F-481D-88DF-94477CB40F2A}" type="pres">
      <dgm:prSet presAssocID="{077D7B0C-7479-4DC6-BDB8-7C89744CB63B}" presName="compNode" presStyleCnt="0"/>
      <dgm:spPr/>
    </dgm:pt>
    <dgm:pt modelId="{A5119C6C-45A4-4F92-8D59-B0007F09BB7B}" type="pres">
      <dgm:prSet presAssocID="{077D7B0C-7479-4DC6-BDB8-7C89744CB63B}" presName="bgRect" presStyleLbl="bgShp" presStyleIdx="0" presStyleCnt="3"/>
      <dgm:spPr/>
    </dgm:pt>
    <dgm:pt modelId="{D1C1D33D-8045-4839-B142-9708E7CF96CD}" type="pres">
      <dgm:prSet presAssocID="{077D7B0C-7479-4DC6-BDB8-7C89744CB63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753FC214-99E7-47BB-BA87-2EC5D6C7DD89}" type="pres">
      <dgm:prSet presAssocID="{077D7B0C-7479-4DC6-BDB8-7C89744CB63B}" presName="spaceRect" presStyleCnt="0"/>
      <dgm:spPr/>
    </dgm:pt>
    <dgm:pt modelId="{FB4C7482-3650-42B1-BDAF-4816E0D8011F}" type="pres">
      <dgm:prSet presAssocID="{077D7B0C-7479-4DC6-BDB8-7C89744CB63B}" presName="parTx" presStyleLbl="revTx" presStyleIdx="0" presStyleCnt="5">
        <dgm:presLayoutVars>
          <dgm:chMax val="0"/>
          <dgm:chPref val="0"/>
        </dgm:presLayoutVars>
      </dgm:prSet>
      <dgm:spPr/>
    </dgm:pt>
    <dgm:pt modelId="{B82FC91A-04EA-41C1-9BB5-3DE4ABE93A14}" type="pres">
      <dgm:prSet presAssocID="{2AE31059-A26D-4EED-9A03-1F72A104B3F2}" presName="sibTrans" presStyleCnt="0"/>
      <dgm:spPr/>
    </dgm:pt>
    <dgm:pt modelId="{E52A5FFD-91E2-4A46-AD59-16DA1EA3C575}" type="pres">
      <dgm:prSet presAssocID="{715C9B57-14D8-4759-A6BB-E1EA6E1CFFAC}" presName="compNode" presStyleCnt="0"/>
      <dgm:spPr/>
    </dgm:pt>
    <dgm:pt modelId="{6FF179E0-7711-4868-901F-C0C68A8A57BD}" type="pres">
      <dgm:prSet presAssocID="{715C9B57-14D8-4759-A6BB-E1EA6E1CFFAC}" presName="bgRect" presStyleLbl="bgShp" presStyleIdx="1" presStyleCnt="3"/>
      <dgm:spPr/>
    </dgm:pt>
    <dgm:pt modelId="{779D1F32-CB4C-4C48-BE82-B589E9C10C07}" type="pres">
      <dgm:prSet presAssocID="{715C9B57-14D8-4759-A6BB-E1EA6E1CFFA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B85EBA6A-4650-46D8-A738-72213D320D67}" type="pres">
      <dgm:prSet presAssocID="{715C9B57-14D8-4759-A6BB-E1EA6E1CFFAC}" presName="spaceRect" presStyleCnt="0"/>
      <dgm:spPr/>
    </dgm:pt>
    <dgm:pt modelId="{FE7583CA-06F1-40DA-9DF8-664FC8020F34}" type="pres">
      <dgm:prSet presAssocID="{715C9B57-14D8-4759-A6BB-E1EA6E1CFFAC}" presName="parTx" presStyleLbl="revTx" presStyleIdx="1" presStyleCnt="5">
        <dgm:presLayoutVars>
          <dgm:chMax val="0"/>
          <dgm:chPref val="0"/>
        </dgm:presLayoutVars>
      </dgm:prSet>
      <dgm:spPr/>
    </dgm:pt>
    <dgm:pt modelId="{DB74E49F-3715-474B-94D8-49090875CBF9}" type="pres">
      <dgm:prSet presAssocID="{715C9B57-14D8-4759-A6BB-E1EA6E1CFFAC}" presName="desTx" presStyleLbl="revTx" presStyleIdx="2" presStyleCnt="5">
        <dgm:presLayoutVars/>
      </dgm:prSet>
      <dgm:spPr/>
    </dgm:pt>
    <dgm:pt modelId="{96E03E5D-C39B-486A-86D2-E0E4E19946B3}" type="pres">
      <dgm:prSet presAssocID="{8A524F00-8AF2-42A7-8AA9-195C3CB8178A}" presName="sibTrans" presStyleCnt="0"/>
      <dgm:spPr/>
    </dgm:pt>
    <dgm:pt modelId="{C5646C87-B280-4D0E-AF0D-9F0681DB4233}" type="pres">
      <dgm:prSet presAssocID="{E96B2CF3-FD6B-4ED9-BD78-E7C9A2610FC3}" presName="compNode" presStyleCnt="0"/>
      <dgm:spPr/>
    </dgm:pt>
    <dgm:pt modelId="{0DBE173E-0328-454E-8089-8DFCDBE4D97B}" type="pres">
      <dgm:prSet presAssocID="{E96B2CF3-FD6B-4ED9-BD78-E7C9A2610FC3}" presName="bgRect" presStyleLbl="bgShp" presStyleIdx="2" presStyleCnt="3"/>
      <dgm:spPr/>
    </dgm:pt>
    <dgm:pt modelId="{47E8A973-6B2C-4D68-8319-72AD5148CFE0}" type="pres">
      <dgm:prSet presAssocID="{E96B2CF3-FD6B-4ED9-BD78-E7C9A2610FC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llseye"/>
        </a:ext>
      </dgm:extLst>
    </dgm:pt>
    <dgm:pt modelId="{2544C829-3DBD-42AC-9026-2429F44B2B82}" type="pres">
      <dgm:prSet presAssocID="{E96B2CF3-FD6B-4ED9-BD78-E7C9A2610FC3}" presName="spaceRect" presStyleCnt="0"/>
      <dgm:spPr/>
    </dgm:pt>
    <dgm:pt modelId="{005C563D-0909-4026-BDC4-73C2D8851C15}" type="pres">
      <dgm:prSet presAssocID="{E96B2CF3-FD6B-4ED9-BD78-E7C9A2610FC3}" presName="parTx" presStyleLbl="revTx" presStyleIdx="3" presStyleCnt="5">
        <dgm:presLayoutVars>
          <dgm:chMax val="0"/>
          <dgm:chPref val="0"/>
        </dgm:presLayoutVars>
      </dgm:prSet>
      <dgm:spPr/>
    </dgm:pt>
    <dgm:pt modelId="{B46393F5-E15E-4B4B-BAC7-55B3755E74D5}" type="pres">
      <dgm:prSet presAssocID="{E96B2CF3-FD6B-4ED9-BD78-E7C9A2610FC3}" presName="desTx" presStyleLbl="revTx" presStyleIdx="4" presStyleCnt="5">
        <dgm:presLayoutVars/>
      </dgm:prSet>
      <dgm:spPr/>
    </dgm:pt>
  </dgm:ptLst>
  <dgm:cxnLst>
    <dgm:cxn modelId="{E0E08524-E11B-4853-B20C-4EE60BAE9C19}" type="presOf" srcId="{FC28E173-3ECC-4293-BE50-2DA6BD527B80}" destId="{DB74E49F-3715-474B-94D8-49090875CBF9}" srcOrd="0" destOrd="1" presId="urn:microsoft.com/office/officeart/2018/2/layout/IconVerticalSolidList"/>
    <dgm:cxn modelId="{C031FA68-87B1-439E-9567-3F1529E99A2F}" srcId="{715C9B57-14D8-4759-A6BB-E1EA6E1CFFAC}" destId="{FC28E173-3ECC-4293-BE50-2DA6BD527B80}" srcOrd="1" destOrd="0" parTransId="{074C8A59-0F14-4C2C-80F7-631EDC5241B5}" sibTransId="{D756F9C4-E542-40B1-8946-D0B8C8DC6CEB}"/>
    <dgm:cxn modelId="{E6E39E4F-814D-43ED-8A83-D9821FAD17CD}" srcId="{E96B2CF3-FD6B-4ED9-BD78-E7C9A2610FC3}" destId="{FD5DE603-CFF6-4291-9AA9-C5C8BBCC0A5C}" srcOrd="0" destOrd="0" parTransId="{5B71A96B-5572-468D-84AD-DEECEAD3BA80}" sibTransId="{0CA75E33-905B-4C3F-B653-5F17FB660FA9}"/>
    <dgm:cxn modelId="{5F884D70-FC37-4EDB-ADD1-54F8D92B5FBC}" srcId="{A6677BF1-807A-499F-8A54-BED1CDD02C0A}" destId="{077D7B0C-7479-4DC6-BDB8-7C89744CB63B}" srcOrd="0" destOrd="0" parTransId="{D364D2F3-062D-45F3-864C-40E680D3CD01}" sibTransId="{2AE31059-A26D-4EED-9A03-1F72A104B3F2}"/>
    <dgm:cxn modelId="{2E696D51-27CD-4363-BA88-59BB43E9A2B3}" type="presOf" srcId="{FD5DE603-CFF6-4291-9AA9-C5C8BBCC0A5C}" destId="{B46393F5-E15E-4B4B-BAC7-55B3755E74D5}" srcOrd="0" destOrd="0" presId="urn:microsoft.com/office/officeart/2018/2/layout/IconVerticalSolidList"/>
    <dgm:cxn modelId="{5ACA5098-E06D-4A2A-BE95-44370FABE3D0}" srcId="{A6677BF1-807A-499F-8A54-BED1CDD02C0A}" destId="{E96B2CF3-FD6B-4ED9-BD78-E7C9A2610FC3}" srcOrd="2" destOrd="0" parTransId="{7D137302-0DF8-4EB3-A7D1-93CBA9F8268D}" sibTransId="{45878F4E-8BB3-4CE3-8858-C97A35100EDF}"/>
    <dgm:cxn modelId="{9BC9649C-18F9-423D-9EC7-9820AE9F82FE}" type="presOf" srcId="{077D7B0C-7479-4DC6-BDB8-7C89744CB63B}" destId="{FB4C7482-3650-42B1-BDAF-4816E0D8011F}" srcOrd="0" destOrd="0" presId="urn:microsoft.com/office/officeart/2018/2/layout/IconVerticalSolidList"/>
    <dgm:cxn modelId="{08AF8FA7-40D6-437D-B7E1-1ADD442D30AF}" srcId="{715C9B57-14D8-4759-A6BB-E1EA6E1CFFAC}" destId="{6CD9F97B-0154-46EC-80BB-044D9FE5D27F}" srcOrd="0" destOrd="0" parTransId="{9CF092C3-A616-4287-B97E-8BD34E633FB2}" sibTransId="{3D1C5A9B-93D7-4088-8CB6-D9EEA12B2421}"/>
    <dgm:cxn modelId="{6A55ADAC-86BB-4356-82EE-41E029CCEF2E}" srcId="{A6677BF1-807A-499F-8A54-BED1CDD02C0A}" destId="{715C9B57-14D8-4759-A6BB-E1EA6E1CFFAC}" srcOrd="1" destOrd="0" parTransId="{CA76CF28-9313-4B6F-80EF-FC2158096FF4}" sibTransId="{8A524F00-8AF2-42A7-8AA9-195C3CB8178A}"/>
    <dgm:cxn modelId="{A3557CB8-7193-44A9-91B9-6BBB2C6FF104}" type="presOf" srcId="{E96B2CF3-FD6B-4ED9-BD78-E7C9A2610FC3}" destId="{005C563D-0909-4026-BDC4-73C2D8851C15}" srcOrd="0" destOrd="0" presId="urn:microsoft.com/office/officeart/2018/2/layout/IconVerticalSolidList"/>
    <dgm:cxn modelId="{26F35ECC-6EAF-48EF-9F79-2464C5552F7F}" type="presOf" srcId="{715C9B57-14D8-4759-A6BB-E1EA6E1CFFAC}" destId="{FE7583CA-06F1-40DA-9DF8-664FC8020F34}" srcOrd="0" destOrd="0" presId="urn:microsoft.com/office/officeart/2018/2/layout/IconVerticalSolidList"/>
    <dgm:cxn modelId="{D356CFFC-F3A3-4AF4-9919-C88E642CA847}" type="presOf" srcId="{A6677BF1-807A-499F-8A54-BED1CDD02C0A}" destId="{836C5D63-E4AC-4F9E-B216-BBB312642E58}" srcOrd="0" destOrd="0" presId="urn:microsoft.com/office/officeart/2018/2/layout/IconVerticalSolidList"/>
    <dgm:cxn modelId="{FCEC58FE-C2FC-4D42-915C-E47C2777FF00}" type="presOf" srcId="{6CD9F97B-0154-46EC-80BB-044D9FE5D27F}" destId="{DB74E49F-3715-474B-94D8-49090875CBF9}" srcOrd="0" destOrd="0" presId="urn:microsoft.com/office/officeart/2018/2/layout/IconVerticalSolidList"/>
    <dgm:cxn modelId="{649E9381-51CE-4175-B3C2-C410012C84DB}" type="presParOf" srcId="{836C5D63-E4AC-4F9E-B216-BBB312642E58}" destId="{6001DF87-1C2F-481D-88DF-94477CB40F2A}" srcOrd="0" destOrd="0" presId="urn:microsoft.com/office/officeart/2018/2/layout/IconVerticalSolidList"/>
    <dgm:cxn modelId="{ACAEFC45-8E49-4A91-9229-4300C5763322}" type="presParOf" srcId="{6001DF87-1C2F-481D-88DF-94477CB40F2A}" destId="{A5119C6C-45A4-4F92-8D59-B0007F09BB7B}" srcOrd="0" destOrd="0" presId="urn:microsoft.com/office/officeart/2018/2/layout/IconVerticalSolidList"/>
    <dgm:cxn modelId="{6ADDF7FF-421A-451A-A34B-EA54BBC30A58}" type="presParOf" srcId="{6001DF87-1C2F-481D-88DF-94477CB40F2A}" destId="{D1C1D33D-8045-4839-B142-9708E7CF96CD}" srcOrd="1" destOrd="0" presId="urn:microsoft.com/office/officeart/2018/2/layout/IconVerticalSolidList"/>
    <dgm:cxn modelId="{34C5CEA4-7AF4-4A22-A928-5B870E45C959}" type="presParOf" srcId="{6001DF87-1C2F-481D-88DF-94477CB40F2A}" destId="{753FC214-99E7-47BB-BA87-2EC5D6C7DD89}" srcOrd="2" destOrd="0" presId="urn:microsoft.com/office/officeart/2018/2/layout/IconVerticalSolidList"/>
    <dgm:cxn modelId="{777DDD9C-D00A-470D-A058-169D21B18892}" type="presParOf" srcId="{6001DF87-1C2F-481D-88DF-94477CB40F2A}" destId="{FB4C7482-3650-42B1-BDAF-4816E0D8011F}" srcOrd="3" destOrd="0" presId="urn:microsoft.com/office/officeart/2018/2/layout/IconVerticalSolidList"/>
    <dgm:cxn modelId="{FB03B976-33CB-4867-889D-0634421A09C6}" type="presParOf" srcId="{836C5D63-E4AC-4F9E-B216-BBB312642E58}" destId="{B82FC91A-04EA-41C1-9BB5-3DE4ABE93A14}" srcOrd="1" destOrd="0" presId="urn:microsoft.com/office/officeart/2018/2/layout/IconVerticalSolidList"/>
    <dgm:cxn modelId="{525A44E6-BD8B-42F9-890F-7CF65C9C5AB0}" type="presParOf" srcId="{836C5D63-E4AC-4F9E-B216-BBB312642E58}" destId="{E52A5FFD-91E2-4A46-AD59-16DA1EA3C575}" srcOrd="2" destOrd="0" presId="urn:microsoft.com/office/officeart/2018/2/layout/IconVerticalSolidList"/>
    <dgm:cxn modelId="{3B8DFAB5-4CAC-4F0B-9EAB-AB33E5C38446}" type="presParOf" srcId="{E52A5FFD-91E2-4A46-AD59-16DA1EA3C575}" destId="{6FF179E0-7711-4868-901F-C0C68A8A57BD}" srcOrd="0" destOrd="0" presId="urn:microsoft.com/office/officeart/2018/2/layout/IconVerticalSolidList"/>
    <dgm:cxn modelId="{014B1715-5795-4520-9564-B09DDF8502DF}" type="presParOf" srcId="{E52A5FFD-91E2-4A46-AD59-16DA1EA3C575}" destId="{779D1F32-CB4C-4C48-BE82-B589E9C10C07}" srcOrd="1" destOrd="0" presId="urn:microsoft.com/office/officeart/2018/2/layout/IconVerticalSolidList"/>
    <dgm:cxn modelId="{C07A8181-340E-4E4F-80A2-CD15DCDD9AC2}" type="presParOf" srcId="{E52A5FFD-91E2-4A46-AD59-16DA1EA3C575}" destId="{B85EBA6A-4650-46D8-A738-72213D320D67}" srcOrd="2" destOrd="0" presId="urn:microsoft.com/office/officeart/2018/2/layout/IconVerticalSolidList"/>
    <dgm:cxn modelId="{8B8ADA7C-85F0-45ED-9C05-AB24594BB4E8}" type="presParOf" srcId="{E52A5FFD-91E2-4A46-AD59-16DA1EA3C575}" destId="{FE7583CA-06F1-40DA-9DF8-664FC8020F34}" srcOrd="3" destOrd="0" presId="urn:microsoft.com/office/officeart/2018/2/layout/IconVerticalSolidList"/>
    <dgm:cxn modelId="{3B232EA1-57A4-4F63-94D8-C4767B9523F6}" type="presParOf" srcId="{E52A5FFD-91E2-4A46-AD59-16DA1EA3C575}" destId="{DB74E49F-3715-474B-94D8-49090875CBF9}" srcOrd="4" destOrd="0" presId="urn:microsoft.com/office/officeart/2018/2/layout/IconVerticalSolidList"/>
    <dgm:cxn modelId="{96583E24-C3FF-4229-A7D7-5FF9171AD123}" type="presParOf" srcId="{836C5D63-E4AC-4F9E-B216-BBB312642E58}" destId="{96E03E5D-C39B-486A-86D2-E0E4E19946B3}" srcOrd="3" destOrd="0" presId="urn:microsoft.com/office/officeart/2018/2/layout/IconVerticalSolidList"/>
    <dgm:cxn modelId="{609733B9-3FBB-4336-9390-6C03E80D148A}" type="presParOf" srcId="{836C5D63-E4AC-4F9E-B216-BBB312642E58}" destId="{C5646C87-B280-4D0E-AF0D-9F0681DB4233}" srcOrd="4" destOrd="0" presId="urn:microsoft.com/office/officeart/2018/2/layout/IconVerticalSolidList"/>
    <dgm:cxn modelId="{77B8591D-6642-4EBC-BD8B-E6D329DBF506}" type="presParOf" srcId="{C5646C87-B280-4D0E-AF0D-9F0681DB4233}" destId="{0DBE173E-0328-454E-8089-8DFCDBE4D97B}" srcOrd="0" destOrd="0" presId="urn:microsoft.com/office/officeart/2018/2/layout/IconVerticalSolidList"/>
    <dgm:cxn modelId="{2D988D5B-1391-4F68-8759-8B44DF9B1006}" type="presParOf" srcId="{C5646C87-B280-4D0E-AF0D-9F0681DB4233}" destId="{47E8A973-6B2C-4D68-8319-72AD5148CFE0}" srcOrd="1" destOrd="0" presId="urn:microsoft.com/office/officeart/2018/2/layout/IconVerticalSolidList"/>
    <dgm:cxn modelId="{6CEB9892-E9DD-4D99-BADF-D1D2E825E64A}" type="presParOf" srcId="{C5646C87-B280-4D0E-AF0D-9F0681DB4233}" destId="{2544C829-3DBD-42AC-9026-2429F44B2B82}" srcOrd="2" destOrd="0" presId="urn:microsoft.com/office/officeart/2018/2/layout/IconVerticalSolidList"/>
    <dgm:cxn modelId="{AD171555-7FC7-41B2-A9BD-CC5940B707E1}" type="presParOf" srcId="{C5646C87-B280-4D0E-AF0D-9F0681DB4233}" destId="{005C563D-0909-4026-BDC4-73C2D8851C15}" srcOrd="3" destOrd="0" presId="urn:microsoft.com/office/officeart/2018/2/layout/IconVerticalSolidList"/>
    <dgm:cxn modelId="{1DA9C3DB-E6CB-432C-83E8-EA3ABF73A501}" type="presParOf" srcId="{C5646C87-B280-4D0E-AF0D-9F0681DB4233}" destId="{B46393F5-E15E-4B4B-BAC7-55B3755E74D5}"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E8F4883-A421-4BA6-BE1B-CEA54486CD38}" type="doc">
      <dgm:prSet loTypeId="urn:microsoft.com/office/officeart/2018/2/layout/IconVerticalSolidList" loCatId="icon" qsTypeId="urn:microsoft.com/office/officeart/2005/8/quickstyle/simple1" qsCatId="simple" csTypeId="urn:microsoft.com/office/officeart/2018/5/colors/Iconchunking_neutralicontext_accent2_2" csCatId="accent2" phldr="1"/>
      <dgm:spPr/>
      <dgm:t>
        <a:bodyPr/>
        <a:lstStyle/>
        <a:p>
          <a:endParaRPr lang="en-US"/>
        </a:p>
      </dgm:t>
    </dgm:pt>
    <dgm:pt modelId="{4FAAA4CA-E622-4A93-AEB5-84F3C862295D}">
      <dgm:prSet/>
      <dgm:spPr/>
      <dgm:t>
        <a:bodyPr/>
        <a:lstStyle/>
        <a:p>
          <a:pPr>
            <a:lnSpc>
              <a:spcPct val="100000"/>
            </a:lnSpc>
          </a:pPr>
          <a:r>
            <a:rPr lang="en-US"/>
            <a:t>Please scan with your phone to start the survey.</a:t>
          </a:r>
        </a:p>
      </dgm:t>
    </dgm:pt>
    <dgm:pt modelId="{84A06681-ADE5-4AB6-82F0-A63ED63B1A46}" type="parTrans" cxnId="{C067A6F3-C77F-4A33-9BED-0D58F943313C}">
      <dgm:prSet/>
      <dgm:spPr/>
      <dgm:t>
        <a:bodyPr/>
        <a:lstStyle/>
        <a:p>
          <a:endParaRPr lang="en-US"/>
        </a:p>
      </dgm:t>
    </dgm:pt>
    <dgm:pt modelId="{80B3F41E-21FF-4D6B-8756-64E6B240ED83}" type="sibTrans" cxnId="{C067A6F3-C77F-4A33-9BED-0D58F943313C}">
      <dgm:prSet/>
      <dgm:spPr/>
      <dgm:t>
        <a:bodyPr/>
        <a:lstStyle/>
        <a:p>
          <a:endParaRPr lang="en-US"/>
        </a:p>
      </dgm:t>
    </dgm:pt>
    <dgm:pt modelId="{12523A1E-4CA6-4595-8401-E443103EC7C7}">
      <dgm:prSet/>
      <dgm:spPr/>
      <dgm:t>
        <a:bodyPr/>
        <a:lstStyle/>
        <a:p>
          <a:pPr>
            <a:lnSpc>
              <a:spcPct val="100000"/>
            </a:lnSpc>
          </a:pPr>
          <a:r>
            <a:rPr lang="en-US"/>
            <a:t>Or type, </a:t>
          </a:r>
          <a:r>
            <a:rPr lang="en-US">
              <a:hlinkClick xmlns:r="http://schemas.openxmlformats.org/officeDocument/2006/relationships" r:id="rId1">
                <a:extLst>
                  <a:ext uri="{A12FA001-AC4F-418D-AE19-62706E023703}">
                    <ahyp:hlinkClr xmlns:ahyp="http://schemas.microsoft.com/office/drawing/2018/hyperlinkcolor" val="tx"/>
                  </a:ext>
                </a:extLst>
              </a:hlinkClick>
            </a:rPr>
            <a:t>https://tinyurl.com/2526AVUHSDLCAPSurvey</a:t>
          </a:r>
          <a:r>
            <a:rPr lang="en-US"/>
            <a:t> to complete on a computer.</a:t>
          </a:r>
        </a:p>
      </dgm:t>
    </dgm:pt>
    <dgm:pt modelId="{D39EF7B1-5E4F-4696-8166-2B94DC9AAE85}" type="parTrans" cxnId="{265E2E06-C5E4-4327-BDD5-D45D2E0C313A}">
      <dgm:prSet/>
      <dgm:spPr/>
      <dgm:t>
        <a:bodyPr/>
        <a:lstStyle/>
        <a:p>
          <a:endParaRPr lang="en-US"/>
        </a:p>
      </dgm:t>
    </dgm:pt>
    <dgm:pt modelId="{14408927-FC89-4D30-8AFA-0024B9F6F1A5}" type="sibTrans" cxnId="{265E2E06-C5E4-4327-BDD5-D45D2E0C313A}">
      <dgm:prSet/>
      <dgm:spPr/>
      <dgm:t>
        <a:bodyPr/>
        <a:lstStyle/>
        <a:p>
          <a:endParaRPr lang="en-US"/>
        </a:p>
      </dgm:t>
    </dgm:pt>
    <dgm:pt modelId="{3C75A396-054B-47CF-AA09-3EF3A762AED9}" type="pres">
      <dgm:prSet presAssocID="{5E8F4883-A421-4BA6-BE1B-CEA54486CD38}" presName="root" presStyleCnt="0">
        <dgm:presLayoutVars>
          <dgm:dir/>
          <dgm:resizeHandles val="exact"/>
        </dgm:presLayoutVars>
      </dgm:prSet>
      <dgm:spPr/>
    </dgm:pt>
    <dgm:pt modelId="{7169389E-0A96-4CB7-A9A9-1CDD7F952047}" type="pres">
      <dgm:prSet presAssocID="{4FAAA4CA-E622-4A93-AEB5-84F3C862295D}" presName="compNode" presStyleCnt="0"/>
      <dgm:spPr/>
    </dgm:pt>
    <dgm:pt modelId="{B2FFE2A3-69B7-4E98-88DD-890AA41BAAD0}" type="pres">
      <dgm:prSet presAssocID="{4FAAA4CA-E622-4A93-AEB5-84F3C862295D}" presName="bgRect" presStyleLbl="bgShp" presStyleIdx="0" presStyleCnt="2"/>
      <dgm:spPr/>
    </dgm:pt>
    <dgm:pt modelId="{B9595130-F50A-4F41-A16A-81A21D192860}" type="pres">
      <dgm:prSet presAssocID="{4FAAA4CA-E622-4A93-AEB5-84F3C862295D}" presName="iconRect" presStyleLbl="node1" presStyleIdx="0" presStyleCnt="2"/>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canner"/>
        </a:ext>
      </dgm:extLst>
    </dgm:pt>
    <dgm:pt modelId="{5D238291-DDEB-4E18-BB15-68F0DF821179}" type="pres">
      <dgm:prSet presAssocID="{4FAAA4CA-E622-4A93-AEB5-84F3C862295D}" presName="spaceRect" presStyleCnt="0"/>
      <dgm:spPr/>
    </dgm:pt>
    <dgm:pt modelId="{76176EB9-CBF4-4F41-BDF6-D96B321D0F82}" type="pres">
      <dgm:prSet presAssocID="{4FAAA4CA-E622-4A93-AEB5-84F3C862295D}" presName="parTx" presStyleLbl="revTx" presStyleIdx="0" presStyleCnt="2">
        <dgm:presLayoutVars>
          <dgm:chMax val="0"/>
          <dgm:chPref val="0"/>
        </dgm:presLayoutVars>
      </dgm:prSet>
      <dgm:spPr/>
    </dgm:pt>
    <dgm:pt modelId="{0B2AF1FC-9406-4200-A009-944639C8F9C5}" type="pres">
      <dgm:prSet presAssocID="{80B3F41E-21FF-4D6B-8756-64E6B240ED83}" presName="sibTrans" presStyleCnt="0"/>
      <dgm:spPr/>
    </dgm:pt>
    <dgm:pt modelId="{6D309A85-964C-4EDA-B2DF-DD3B3E35C361}" type="pres">
      <dgm:prSet presAssocID="{12523A1E-4CA6-4595-8401-E443103EC7C7}" presName="compNode" presStyleCnt="0"/>
      <dgm:spPr/>
    </dgm:pt>
    <dgm:pt modelId="{CA4308A2-E12F-4335-949A-725098C24EB6}" type="pres">
      <dgm:prSet presAssocID="{12523A1E-4CA6-4595-8401-E443103EC7C7}" presName="bgRect" presStyleLbl="bgShp" presStyleIdx="1" presStyleCnt="2"/>
      <dgm:spPr/>
    </dgm:pt>
    <dgm:pt modelId="{067A901F-0BE7-48B1-9FC6-EFE902BC157F}" type="pres">
      <dgm:prSet presAssocID="{12523A1E-4CA6-4595-8401-E443103EC7C7}" presName="iconRect" presStyleLbl="node1" presStyleIdx="1" presStyleCnt="2"/>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omputer"/>
        </a:ext>
      </dgm:extLst>
    </dgm:pt>
    <dgm:pt modelId="{8599B421-730A-41D0-BE77-8D5562911143}" type="pres">
      <dgm:prSet presAssocID="{12523A1E-4CA6-4595-8401-E443103EC7C7}" presName="spaceRect" presStyleCnt="0"/>
      <dgm:spPr/>
    </dgm:pt>
    <dgm:pt modelId="{EE8EF184-DFEC-402B-A4AC-2C479A35B47E}" type="pres">
      <dgm:prSet presAssocID="{12523A1E-4CA6-4595-8401-E443103EC7C7}" presName="parTx" presStyleLbl="revTx" presStyleIdx="1" presStyleCnt="2">
        <dgm:presLayoutVars>
          <dgm:chMax val="0"/>
          <dgm:chPref val="0"/>
        </dgm:presLayoutVars>
      </dgm:prSet>
      <dgm:spPr/>
    </dgm:pt>
  </dgm:ptLst>
  <dgm:cxnLst>
    <dgm:cxn modelId="{265E2E06-C5E4-4327-BDD5-D45D2E0C313A}" srcId="{5E8F4883-A421-4BA6-BE1B-CEA54486CD38}" destId="{12523A1E-4CA6-4595-8401-E443103EC7C7}" srcOrd="1" destOrd="0" parTransId="{D39EF7B1-5E4F-4696-8166-2B94DC9AAE85}" sibTransId="{14408927-FC89-4D30-8AFA-0024B9F6F1A5}"/>
    <dgm:cxn modelId="{8E86E930-ECC5-4905-A189-B3DF7DBE438C}" type="presOf" srcId="{5E8F4883-A421-4BA6-BE1B-CEA54486CD38}" destId="{3C75A396-054B-47CF-AA09-3EF3A762AED9}" srcOrd="0" destOrd="0" presId="urn:microsoft.com/office/officeart/2018/2/layout/IconVerticalSolidList"/>
    <dgm:cxn modelId="{9025ED82-7DE0-4EE0-98CF-0E75F3471334}" type="presOf" srcId="{12523A1E-4CA6-4595-8401-E443103EC7C7}" destId="{EE8EF184-DFEC-402B-A4AC-2C479A35B47E}" srcOrd="0" destOrd="0" presId="urn:microsoft.com/office/officeart/2018/2/layout/IconVerticalSolidList"/>
    <dgm:cxn modelId="{C067A6F3-C77F-4A33-9BED-0D58F943313C}" srcId="{5E8F4883-A421-4BA6-BE1B-CEA54486CD38}" destId="{4FAAA4CA-E622-4A93-AEB5-84F3C862295D}" srcOrd="0" destOrd="0" parTransId="{84A06681-ADE5-4AB6-82F0-A63ED63B1A46}" sibTransId="{80B3F41E-21FF-4D6B-8756-64E6B240ED83}"/>
    <dgm:cxn modelId="{AB6123F6-DBEC-4AD5-A397-4FCA60786B1A}" type="presOf" srcId="{4FAAA4CA-E622-4A93-AEB5-84F3C862295D}" destId="{76176EB9-CBF4-4F41-BDF6-D96B321D0F82}" srcOrd="0" destOrd="0" presId="urn:microsoft.com/office/officeart/2018/2/layout/IconVerticalSolidList"/>
    <dgm:cxn modelId="{D441C487-6BE2-4171-9A23-82D6EBB2BD66}" type="presParOf" srcId="{3C75A396-054B-47CF-AA09-3EF3A762AED9}" destId="{7169389E-0A96-4CB7-A9A9-1CDD7F952047}" srcOrd="0" destOrd="0" presId="urn:microsoft.com/office/officeart/2018/2/layout/IconVerticalSolidList"/>
    <dgm:cxn modelId="{200783D4-DC6F-447C-A1F0-A05718571E7C}" type="presParOf" srcId="{7169389E-0A96-4CB7-A9A9-1CDD7F952047}" destId="{B2FFE2A3-69B7-4E98-88DD-890AA41BAAD0}" srcOrd="0" destOrd="0" presId="urn:microsoft.com/office/officeart/2018/2/layout/IconVerticalSolidList"/>
    <dgm:cxn modelId="{7A0718BE-6822-4730-8B88-4CE33A60449E}" type="presParOf" srcId="{7169389E-0A96-4CB7-A9A9-1CDD7F952047}" destId="{B9595130-F50A-4F41-A16A-81A21D192860}" srcOrd="1" destOrd="0" presId="urn:microsoft.com/office/officeart/2018/2/layout/IconVerticalSolidList"/>
    <dgm:cxn modelId="{5F46CE5E-7048-4350-B6C5-6AB3AE4D68FF}" type="presParOf" srcId="{7169389E-0A96-4CB7-A9A9-1CDD7F952047}" destId="{5D238291-DDEB-4E18-BB15-68F0DF821179}" srcOrd="2" destOrd="0" presId="urn:microsoft.com/office/officeart/2018/2/layout/IconVerticalSolidList"/>
    <dgm:cxn modelId="{1D11BC4B-0156-4FA5-88F8-DEE12799259C}" type="presParOf" srcId="{7169389E-0A96-4CB7-A9A9-1CDD7F952047}" destId="{76176EB9-CBF4-4F41-BDF6-D96B321D0F82}" srcOrd="3" destOrd="0" presId="urn:microsoft.com/office/officeart/2018/2/layout/IconVerticalSolidList"/>
    <dgm:cxn modelId="{1036E4A2-3849-4ED7-B4DF-087A2405407E}" type="presParOf" srcId="{3C75A396-054B-47CF-AA09-3EF3A762AED9}" destId="{0B2AF1FC-9406-4200-A009-944639C8F9C5}" srcOrd="1" destOrd="0" presId="urn:microsoft.com/office/officeart/2018/2/layout/IconVerticalSolidList"/>
    <dgm:cxn modelId="{E223207B-A0A1-497A-934B-EC4BADCC579B}" type="presParOf" srcId="{3C75A396-054B-47CF-AA09-3EF3A762AED9}" destId="{6D309A85-964C-4EDA-B2DF-DD3B3E35C361}" srcOrd="2" destOrd="0" presId="urn:microsoft.com/office/officeart/2018/2/layout/IconVerticalSolidList"/>
    <dgm:cxn modelId="{FDAAB8B7-50E1-4919-9C44-A2ECF2E6DE11}" type="presParOf" srcId="{6D309A85-964C-4EDA-B2DF-DD3B3E35C361}" destId="{CA4308A2-E12F-4335-949A-725098C24EB6}" srcOrd="0" destOrd="0" presId="urn:microsoft.com/office/officeart/2018/2/layout/IconVerticalSolidList"/>
    <dgm:cxn modelId="{65E4245F-D08D-4F34-9DC4-1ECAB87679E6}" type="presParOf" srcId="{6D309A85-964C-4EDA-B2DF-DD3B3E35C361}" destId="{067A901F-0BE7-48B1-9FC6-EFE902BC157F}" srcOrd="1" destOrd="0" presId="urn:microsoft.com/office/officeart/2018/2/layout/IconVerticalSolidList"/>
    <dgm:cxn modelId="{D3BB3DD1-A5D6-4FB1-8326-871F89E3E08A}" type="presParOf" srcId="{6D309A85-964C-4EDA-B2DF-DD3B3E35C361}" destId="{8599B421-730A-41D0-BE77-8D5562911143}" srcOrd="2" destOrd="0" presId="urn:microsoft.com/office/officeart/2018/2/layout/IconVerticalSolidList"/>
    <dgm:cxn modelId="{44349631-326C-4A49-B538-0FB7BF345B1C}" type="presParOf" srcId="{6D309A85-964C-4EDA-B2DF-DD3B3E35C361}" destId="{EE8EF184-DFEC-402B-A4AC-2C479A35B47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77B054D-029B-47BE-8B6C-91B6874E016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6C4861E-6A29-4EB0-9175-3E05DB729509}">
      <dgm:prSet/>
      <dgm:spPr/>
      <dgm:t>
        <a:bodyPr/>
        <a:lstStyle/>
        <a:p>
          <a:r>
            <a:rPr lang="en-US" b="1" dirty="0"/>
            <a:t>Q1 - </a:t>
          </a:r>
          <a:r>
            <a:rPr lang="en-US" dirty="0"/>
            <a:t>Which services and/or programs were you aware of prior to today?</a:t>
          </a:r>
        </a:p>
      </dgm:t>
    </dgm:pt>
    <dgm:pt modelId="{A2B755CB-90AE-418E-BE83-4596A0A1C366}" type="parTrans" cxnId="{EDE7DF25-435E-44E7-A4B8-58D3CF9EEB7A}">
      <dgm:prSet/>
      <dgm:spPr/>
      <dgm:t>
        <a:bodyPr/>
        <a:lstStyle/>
        <a:p>
          <a:endParaRPr lang="en-US"/>
        </a:p>
      </dgm:t>
    </dgm:pt>
    <dgm:pt modelId="{69B7EAC8-00B9-407D-8466-865C43761F04}" type="sibTrans" cxnId="{EDE7DF25-435E-44E7-A4B8-58D3CF9EEB7A}">
      <dgm:prSet/>
      <dgm:spPr/>
      <dgm:t>
        <a:bodyPr/>
        <a:lstStyle/>
        <a:p>
          <a:endParaRPr lang="en-US"/>
        </a:p>
      </dgm:t>
    </dgm:pt>
    <dgm:pt modelId="{0BF8B495-A1C7-4D49-B640-4A743EC6438B}">
      <dgm:prSet/>
      <dgm:spPr/>
      <dgm:t>
        <a:bodyPr/>
        <a:lstStyle/>
        <a:p>
          <a:r>
            <a:rPr lang="en-US" b="1"/>
            <a:t>Q2 </a:t>
          </a:r>
          <a:r>
            <a:rPr lang="en-US"/>
            <a:t>- Which services and/or programs have you participated in or used? </a:t>
          </a:r>
        </a:p>
      </dgm:t>
    </dgm:pt>
    <dgm:pt modelId="{797AB671-25B2-4A6D-87A5-BE6E195C027A}" type="parTrans" cxnId="{5D1CADB6-C255-4D9B-9D78-1A778BAE7797}">
      <dgm:prSet/>
      <dgm:spPr/>
      <dgm:t>
        <a:bodyPr/>
        <a:lstStyle/>
        <a:p>
          <a:endParaRPr lang="en-US"/>
        </a:p>
      </dgm:t>
    </dgm:pt>
    <dgm:pt modelId="{FE2576C3-0CA6-4A4C-B235-0960590844E3}" type="sibTrans" cxnId="{5D1CADB6-C255-4D9B-9D78-1A778BAE7797}">
      <dgm:prSet/>
      <dgm:spPr/>
      <dgm:t>
        <a:bodyPr/>
        <a:lstStyle/>
        <a:p>
          <a:endParaRPr lang="en-US"/>
        </a:p>
      </dgm:t>
    </dgm:pt>
    <dgm:pt modelId="{F4A23E4D-649C-4A8B-AAFD-AE44A3AAA9C8}">
      <dgm:prSet/>
      <dgm:spPr/>
      <dgm:t>
        <a:bodyPr/>
        <a:lstStyle/>
        <a:p>
          <a:r>
            <a:rPr lang="en-US" b="1"/>
            <a:t>Q3 - </a:t>
          </a:r>
          <a:r>
            <a:rPr lang="en-US"/>
            <a:t>Were there barriers that made it difficult for you to use or participate in the services and/or programs offered? </a:t>
          </a:r>
        </a:p>
      </dgm:t>
    </dgm:pt>
    <dgm:pt modelId="{3B271ADC-99A5-45FD-AC86-755685EB0B37}" type="parTrans" cxnId="{B2E35605-469F-4BDD-A217-90FF9DEE1869}">
      <dgm:prSet/>
      <dgm:spPr/>
      <dgm:t>
        <a:bodyPr/>
        <a:lstStyle/>
        <a:p>
          <a:endParaRPr lang="en-US"/>
        </a:p>
      </dgm:t>
    </dgm:pt>
    <dgm:pt modelId="{0C3E279A-BF08-418D-AEF2-423387E4858A}" type="sibTrans" cxnId="{B2E35605-469F-4BDD-A217-90FF9DEE1869}">
      <dgm:prSet/>
      <dgm:spPr/>
      <dgm:t>
        <a:bodyPr/>
        <a:lstStyle/>
        <a:p>
          <a:endParaRPr lang="en-US"/>
        </a:p>
      </dgm:t>
    </dgm:pt>
    <dgm:pt modelId="{6FF5ED08-D660-46AC-A97D-595A29F24712}" type="pres">
      <dgm:prSet presAssocID="{477B054D-029B-47BE-8B6C-91B6874E016D}" presName="linear" presStyleCnt="0">
        <dgm:presLayoutVars>
          <dgm:animLvl val="lvl"/>
          <dgm:resizeHandles val="exact"/>
        </dgm:presLayoutVars>
      </dgm:prSet>
      <dgm:spPr/>
    </dgm:pt>
    <dgm:pt modelId="{C4C40C5F-48F8-40FC-8E79-D47BB2E1159C}" type="pres">
      <dgm:prSet presAssocID="{E6C4861E-6A29-4EB0-9175-3E05DB729509}" presName="parentText" presStyleLbl="node1" presStyleIdx="0" presStyleCnt="3">
        <dgm:presLayoutVars>
          <dgm:chMax val="0"/>
          <dgm:bulletEnabled val="1"/>
        </dgm:presLayoutVars>
      </dgm:prSet>
      <dgm:spPr/>
    </dgm:pt>
    <dgm:pt modelId="{C9CF4ED7-A0C8-45DC-8E98-99AF1532EDD8}" type="pres">
      <dgm:prSet presAssocID="{69B7EAC8-00B9-407D-8466-865C43761F04}" presName="spacer" presStyleCnt="0"/>
      <dgm:spPr/>
    </dgm:pt>
    <dgm:pt modelId="{06B74BEC-D14D-4D33-A5B8-F6791C3912CE}" type="pres">
      <dgm:prSet presAssocID="{0BF8B495-A1C7-4D49-B640-4A743EC6438B}" presName="parentText" presStyleLbl="node1" presStyleIdx="1" presStyleCnt="3">
        <dgm:presLayoutVars>
          <dgm:chMax val="0"/>
          <dgm:bulletEnabled val="1"/>
        </dgm:presLayoutVars>
      </dgm:prSet>
      <dgm:spPr/>
    </dgm:pt>
    <dgm:pt modelId="{6ED70F0C-50AA-4731-8B02-FFDFB1C254D6}" type="pres">
      <dgm:prSet presAssocID="{FE2576C3-0CA6-4A4C-B235-0960590844E3}" presName="spacer" presStyleCnt="0"/>
      <dgm:spPr/>
    </dgm:pt>
    <dgm:pt modelId="{5195EF3B-659B-432C-810A-96B1A50563BD}" type="pres">
      <dgm:prSet presAssocID="{F4A23E4D-649C-4A8B-AAFD-AE44A3AAA9C8}" presName="parentText" presStyleLbl="node1" presStyleIdx="2" presStyleCnt="3">
        <dgm:presLayoutVars>
          <dgm:chMax val="0"/>
          <dgm:bulletEnabled val="1"/>
        </dgm:presLayoutVars>
      </dgm:prSet>
      <dgm:spPr/>
    </dgm:pt>
  </dgm:ptLst>
  <dgm:cxnLst>
    <dgm:cxn modelId="{B2E35605-469F-4BDD-A217-90FF9DEE1869}" srcId="{477B054D-029B-47BE-8B6C-91B6874E016D}" destId="{F4A23E4D-649C-4A8B-AAFD-AE44A3AAA9C8}" srcOrd="2" destOrd="0" parTransId="{3B271ADC-99A5-45FD-AC86-755685EB0B37}" sibTransId="{0C3E279A-BF08-418D-AEF2-423387E4858A}"/>
    <dgm:cxn modelId="{EDE7DF25-435E-44E7-A4B8-58D3CF9EEB7A}" srcId="{477B054D-029B-47BE-8B6C-91B6874E016D}" destId="{E6C4861E-6A29-4EB0-9175-3E05DB729509}" srcOrd="0" destOrd="0" parTransId="{A2B755CB-90AE-418E-BE83-4596A0A1C366}" sibTransId="{69B7EAC8-00B9-407D-8466-865C43761F04}"/>
    <dgm:cxn modelId="{D56B4331-102A-47EA-AB75-46F47F543548}" type="presOf" srcId="{477B054D-029B-47BE-8B6C-91B6874E016D}" destId="{6FF5ED08-D660-46AC-A97D-595A29F24712}" srcOrd="0" destOrd="0" presId="urn:microsoft.com/office/officeart/2005/8/layout/vList2"/>
    <dgm:cxn modelId="{F331CF5E-F4F0-4368-9692-1EE0228A331C}" type="presOf" srcId="{0BF8B495-A1C7-4D49-B640-4A743EC6438B}" destId="{06B74BEC-D14D-4D33-A5B8-F6791C3912CE}" srcOrd="0" destOrd="0" presId="urn:microsoft.com/office/officeart/2005/8/layout/vList2"/>
    <dgm:cxn modelId="{2C4A2D70-159F-4B2E-AE14-F958D8D5D885}" type="presOf" srcId="{F4A23E4D-649C-4A8B-AAFD-AE44A3AAA9C8}" destId="{5195EF3B-659B-432C-810A-96B1A50563BD}" srcOrd="0" destOrd="0" presId="urn:microsoft.com/office/officeart/2005/8/layout/vList2"/>
    <dgm:cxn modelId="{5D1CADB6-C255-4D9B-9D78-1A778BAE7797}" srcId="{477B054D-029B-47BE-8B6C-91B6874E016D}" destId="{0BF8B495-A1C7-4D49-B640-4A743EC6438B}" srcOrd="1" destOrd="0" parTransId="{797AB671-25B2-4A6D-87A5-BE6E195C027A}" sibTransId="{FE2576C3-0CA6-4A4C-B235-0960590844E3}"/>
    <dgm:cxn modelId="{FA7CE5C8-9793-4FD1-BF46-1D28714FE04B}" type="presOf" srcId="{E6C4861E-6A29-4EB0-9175-3E05DB729509}" destId="{C4C40C5F-48F8-40FC-8E79-D47BB2E1159C}" srcOrd="0" destOrd="0" presId="urn:microsoft.com/office/officeart/2005/8/layout/vList2"/>
    <dgm:cxn modelId="{D1D302CD-64DC-46F8-900E-6A52E5E7FB29}" type="presParOf" srcId="{6FF5ED08-D660-46AC-A97D-595A29F24712}" destId="{C4C40C5F-48F8-40FC-8E79-D47BB2E1159C}" srcOrd="0" destOrd="0" presId="urn:microsoft.com/office/officeart/2005/8/layout/vList2"/>
    <dgm:cxn modelId="{CADDA518-00AB-46AA-9CFC-7524560BE4EB}" type="presParOf" srcId="{6FF5ED08-D660-46AC-A97D-595A29F24712}" destId="{C9CF4ED7-A0C8-45DC-8E98-99AF1532EDD8}" srcOrd="1" destOrd="0" presId="urn:microsoft.com/office/officeart/2005/8/layout/vList2"/>
    <dgm:cxn modelId="{16A359F8-7044-49F1-A18D-F9CE59D3532D}" type="presParOf" srcId="{6FF5ED08-D660-46AC-A97D-595A29F24712}" destId="{06B74BEC-D14D-4D33-A5B8-F6791C3912CE}" srcOrd="2" destOrd="0" presId="urn:microsoft.com/office/officeart/2005/8/layout/vList2"/>
    <dgm:cxn modelId="{700B5472-C08C-4D7A-AF86-5549A2ACB663}" type="presParOf" srcId="{6FF5ED08-D660-46AC-A97D-595A29F24712}" destId="{6ED70F0C-50AA-4731-8B02-FFDFB1C254D6}" srcOrd="3" destOrd="0" presId="urn:microsoft.com/office/officeart/2005/8/layout/vList2"/>
    <dgm:cxn modelId="{10979266-2DA1-46C1-A0A1-571C09BE9C5E}" type="presParOf" srcId="{6FF5ED08-D660-46AC-A97D-595A29F24712}" destId="{5195EF3B-659B-432C-810A-96B1A50563B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AE41EC1-8EFF-4E30-B5BF-760E1E872B1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5DCAE6C-8ACD-4CCF-BCDC-E98DBFBBECC2}">
      <dgm:prSet/>
      <dgm:spPr/>
      <dgm:t>
        <a:bodyPr/>
        <a:lstStyle/>
        <a:p>
          <a:r>
            <a:rPr lang="en-US"/>
            <a:t>Table 1: Goals 1 &amp; 2 (Academic Proficiency / 21st Century Learning)</a:t>
          </a:r>
        </a:p>
      </dgm:t>
    </dgm:pt>
    <dgm:pt modelId="{F0B78EAB-4131-49CC-B80C-6773A42FE059}" type="parTrans" cxnId="{D289B675-566B-4248-8860-CB5B78858922}">
      <dgm:prSet/>
      <dgm:spPr/>
      <dgm:t>
        <a:bodyPr/>
        <a:lstStyle/>
        <a:p>
          <a:endParaRPr lang="en-US"/>
        </a:p>
      </dgm:t>
    </dgm:pt>
    <dgm:pt modelId="{0CD841C2-AF4B-4C2C-8362-D7B33198EF07}" type="sibTrans" cxnId="{D289B675-566B-4248-8860-CB5B78858922}">
      <dgm:prSet/>
      <dgm:spPr/>
      <dgm:t>
        <a:bodyPr/>
        <a:lstStyle/>
        <a:p>
          <a:endParaRPr lang="en-US"/>
        </a:p>
      </dgm:t>
    </dgm:pt>
    <dgm:pt modelId="{17978C6A-854A-4271-BEE1-2F0AA5DD222A}">
      <dgm:prSet/>
      <dgm:spPr/>
      <dgm:t>
        <a:bodyPr/>
        <a:lstStyle/>
        <a:p>
          <a:r>
            <a:rPr lang="en-US"/>
            <a:t>Table 2: Goal 3 (Safe and Positive School Culture)</a:t>
          </a:r>
        </a:p>
      </dgm:t>
    </dgm:pt>
    <dgm:pt modelId="{946F6992-EC1D-4CB4-9E03-72D2EE25B28F}" type="parTrans" cxnId="{C3D682F7-960A-47A7-96E8-4449612753F4}">
      <dgm:prSet/>
      <dgm:spPr/>
      <dgm:t>
        <a:bodyPr/>
        <a:lstStyle/>
        <a:p>
          <a:endParaRPr lang="en-US"/>
        </a:p>
      </dgm:t>
    </dgm:pt>
    <dgm:pt modelId="{53FF8168-CAE1-48A7-A04D-5F2FAC6C9068}" type="sibTrans" cxnId="{C3D682F7-960A-47A7-96E8-4449612753F4}">
      <dgm:prSet/>
      <dgm:spPr/>
      <dgm:t>
        <a:bodyPr/>
        <a:lstStyle/>
        <a:p>
          <a:endParaRPr lang="en-US"/>
        </a:p>
      </dgm:t>
    </dgm:pt>
    <dgm:pt modelId="{17BF16A8-8071-48C4-924F-66A2BC8C9487}">
      <dgm:prSet/>
      <dgm:spPr/>
      <dgm:t>
        <a:bodyPr/>
        <a:lstStyle/>
        <a:p>
          <a:r>
            <a:rPr lang="en-US"/>
            <a:t>Table 3: Goal 4 (Communication &amp; Partnerships)</a:t>
          </a:r>
        </a:p>
      </dgm:t>
    </dgm:pt>
    <dgm:pt modelId="{35F454CF-EC5B-444A-89CF-39FB099E362A}" type="parTrans" cxnId="{4E9461A2-E958-4E55-A5BA-B8B710277755}">
      <dgm:prSet/>
      <dgm:spPr/>
      <dgm:t>
        <a:bodyPr/>
        <a:lstStyle/>
        <a:p>
          <a:endParaRPr lang="en-US"/>
        </a:p>
      </dgm:t>
    </dgm:pt>
    <dgm:pt modelId="{B38DFA9C-A9A2-41E0-8A98-7897E9660F71}" type="sibTrans" cxnId="{4E9461A2-E958-4E55-A5BA-B8B710277755}">
      <dgm:prSet/>
      <dgm:spPr/>
      <dgm:t>
        <a:bodyPr/>
        <a:lstStyle/>
        <a:p>
          <a:endParaRPr lang="en-US"/>
        </a:p>
      </dgm:t>
    </dgm:pt>
    <dgm:pt modelId="{0831BC0D-EF4A-4A66-8F96-A7EA1F486F4F}">
      <dgm:prSet/>
      <dgm:spPr/>
      <dgm:t>
        <a:bodyPr/>
        <a:lstStyle/>
        <a:p>
          <a:r>
            <a:rPr lang="en-US"/>
            <a:t>Table 4: Goal 5 (Students with Disabilities)</a:t>
          </a:r>
        </a:p>
      </dgm:t>
    </dgm:pt>
    <dgm:pt modelId="{4C29D8E2-9187-411F-BBDD-F6F34B842159}" type="parTrans" cxnId="{9E4497B8-D151-4C6B-A1A5-37D7FF4C73DA}">
      <dgm:prSet/>
      <dgm:spPr/>
      <dgm:t>
        <a:bodyPr/>
        <a:lstStyle/>
        <a:p>
          <a:endParaRPr lang="en-US"/>
        </a:p>
      </dgm:t>
    </dgm:pt>
    <dgm:pt modelId="{4825D6BD-0ACE-4410-BB72-184E97DC00D5}" type="sibTrans" cxnId="{9E4497B8-D151-4C6B-A1A5-37D7FF4C73DA}">
      <dgm:prSet/>
      <dgm:spPr/>
      <dgm:t>
        <a:bodyPr/>
        <a:lstStyle/>
        <a:p>
          <a:endParaRPr lang="en-US"/>
        </a:p>
      </dgm:t>
    </dgm:pt>
    <dgm:pt modelId="{92D4C8A9-6136-418D-92CF-8F01E971AAE2}">
      <dgm:prSet/>
      <dgm:spPr/>
      <dgm:t>
        <a:bodyPr/>
        <a:lstStyle/>
        <a:p>
          <a:r>
            <a:rPr lang="en-US"/>
            <a:t>Table 5: Goals 6 &amp; 7 (Equity Multiplier / Learning Recovery)</a:t>
          </a:r>
        </a:p>
      </dgm:t>
    </dgm:pt>
    <dgm:pt modelId="{F7E5C3A5-9EF8-4AE5-A475-8014609D8B66}" type="parTrans" cxnId="{76877118-1C1A-427F-B30D-6CFBC6173281}">
      <dgm:prSet/>
      <dgm:spPr/>
      <dgm:t>
        <a:bodyPr/>
        <a:lstStyle/>
        <a:p>
          <a:endParaRPr lang="en-US"/>
        </a:p>
      </dgm:t>
    </dgm:pt>
    <dgm:pt modelId="{85186013-7937-49DA-8C96-4A760DFB064C}" type="sibTrans" cxnId="{76877118-1C1A-427F-B30D-6CFBC6173281}">
      <dgm:prSet/>
      <dgm:spPr/>
      <dgm:t>
        <a:bodyPr/>
        <a:lstStyle/>
        <a:p>
          <a:endParaRPr lang="en-US"/>
        </a:p>
      </dgm:t>
    </dgm:pt>
    <dgm:pt modelId="{CF2B9692-C18A-412F-8BE9-BBF2CDA68682}" type="pres">
      <dgm:prSet presAssocID="{0AE41EC1-8EFF-4E30-B5BF-760E1E872B11}" presName="linear" presStyleCnt="0">
        <dgm:presLayoutVars>
          <dgm:animLvl val="lvl"/>
          <dgm:resizeHandles val="exact"/>
        </dgm:presLayoutVars>
      </dgm:prSet>
      <dgm:spPr/>
    </dgm:pt>
    <dgm:pt modelId="{127D90A8-E04E-42F6-A90B-0C3E762D8D35}" type="pres">
      <dgm:prSet presAssocID="{C5DCAE6C-8ACD-4CCF-BCDC-E98DBFBBECC2}" presName="parentText" presStyleLbl="node1" presStyleIdx="0" presStyleCnt="5">
        <dgm:presLayoutVars>
          <dgm:chMax val="0"/>
          <dgm:bulletEnabled val="1"/>
        </dgm:presLayoutVars>
      </dgm:prSet>
      <dgm:spPr/>
    </dgm:pt>
    <dgm:pt modelId="{CF9CCF50-5B0B-4285-BFA6-DAC5F1C64DCE}" type="pres">
      <dgm:prSet presAssocID="{0CD841C2-AF4B-4C2C-8362-D7B33198EF07}" presName="spacer" presStyleCnt="0"/>
      <dgm:spPr/>
    </dgm:pt>
    <dgm:pt modelId="{ACB67542-C2E3-4B87-83F8-1D37FC967FD1}" type="pres">
      <dgm:prSet presAssocID="{17978C6A-854A-4271-BEE1-2F0AA5DD222A}" presName="parentText" presStyleLbl="node1" presStyleIdx="1" presStyleCnt="5">
        <dgm:presLayoutVars>
          <dgm:chMax val="0"/>
          <dgm:bulletEnabled val="1"/>
        </dgm:presLayoutVars>
      </dgm:prSet>
      <dgm:spPr/>
    </dgm:pt>
    <dgm:pt modelId="{17A5D708-9100-4B85-BED0-FECC1BD7D2D1}" type="pres">
      <dgm:prSet presAssocID="{53FF8168-CAE1-48A7-A04D-5F2FAC6C9068}" presName="spacer" presStyleCnt="0"/>
      <dgm:spPr/>
    </dgm:pt>
    <dgm:pt modelId="{FCDC7588-55AA-4163-B61E-2DA5424C0A29}" type="pres">
      <dgm:prSet presAssocID="{17BF16A8-8071-48C4-924F-66A2BC8C9487}" presName="parentText" presStyleLbl="node1" presStyleIdx="2" presStyleCnt="5">
        <dgm:presLayoutVars>
          <dgm:chMax val="0"/>
          <dgm:bulletEnabled val="1"/>
        </dgm:presLayoutVars>
      </dgm:prSet>
      <dgm:spPr/>
    </dgm:pt>
    <dgm:pt modelId="{D95ACFCF-B385-4284-A63F-3F7C8A350593}" type="pres">
      <dgm:prSet presAssocID="{B38DFA9C-A9A2-41E0-8A98-7897E9660F71}" presName="spacer" presStyleCnt="0"/>
      <dgm:spPr/>
    </dgm:pt>
    <dgm:pt modelId="{2D8A08AB-A166-4274-AEBB-85F604273373}" type="pres">
      <dgm:prSet presAssocID="{0831BC0D-EF4A-4A66-8F96-A7EA1F486F4F}" presName="parentText" presStyleLbl="node1" presStyleIdx="3" presStyleCnt="5">
        <dgm:presLayoutVars>
          <dgm:chMax val="0"/>
          <dgm:bulletEnabled val="1"/>
        </dgm:presLayoutVars>
      </dgm:prSet>
      <dgm:spPr/>
    </dgm:pt>
    <dgm:pt modelId="{A846425E-7282-45A9-974D-223AFE0C615D}" type="pres">
      <dgm:prSet presAssocID="{4825D6BD-0ACE-4410-BB72-184E97DC00D5}" presName="spacer" presStyleCnt="0"/>
      <dgm:spPr/>
    </dgm:pt>
    <dgm:pt modelId="{95DD3879-62D1-4D64-9CF3-82607C4F116D}" type="pres">
      <dgm:prSet presAssocID="{92D4C8A9-6136-418D-92CF-8F01E971AAE2}" presName="parentText" presStyleLbl="node1" presStyleIdx="4" presStyleCnt="5">
        <dgm:presLayoutVars>
          <dgm:chMax val="0"/>
          <dgm:bulletEnabled val="1"/>
        </dgm:presLayoutVars>
      </dgm:prSet>
      <dgm:spPr/>
    </dgm:pt>
  </dgm:ptLst>
  <dgm:cxnLst>
    <dgm:cxn modelId="{76877118-1C1A-427F-B30D-6CFBC6173281}" srcId="{0AE41EC1-8EFF-4E30-B5BF-760E1E872B11}" destId="{92D4C8A9-6136-418D-92CF-8F01E971AAE2}" srcOrd="4" destOrd="0" parTransId="{F7E5C3A5-9EF8-4AE5-A475-8014609D8B66}" sibTransId="{85186013-7937-49DA-8C96-4A760DFB064C}"/>
    <dgm:cxn modelId="{5513682B-F324-4D98-AE28-5374AEFFF841}" type="presOf" srcId="{17BF16A8-8071-48C4-924F-66A2BC8C9487}" destId="{FCDC7588-55AA-4163-B61E-2DA5424C0A29}" srcOrd="0" destOrd="0" presId="urn:microsoft.com/office/officeart/2005/8/layout/vList2"/>
    <dgm:cxn modelId="{2BCA3846-72C3-4BB2-AEB0-17BB851395C2}" type="presOf" srcId="{0AE41EC1-8EFF-4E30-B5BF-760E1E872B11}" destId="{CF2B9692-C18A-412F-8BE9-BBF2CDA68682}" srcOrd="0" destOrd="0" presId="urn:microsoft.com/office/officeart/2005/8/layout/vList2"/>
    <dgm:cxn modelId="{E2B0ED69-0F89-4040-8054-8E6B3A35E9F4}" type="presOf" srcId="{17978C6A-854A-4271-BEE1-2F0AA5DD222A}" destId="{ACB67542-C2E3-4B87-83F8-1D37FC967FD1}" srcOrd="0" destOrd="0" presId="urn:microsoft.com/office/officeart/2005/8/layout/vList2"/>
    <dgm:cxn modelId="{D289B675-566B-4248-8860-CB5B78858922}" srcId="{0AE41EC1-8EFF-4E30-B5BF-760E1E872B11}" destId="{C5DCAE6C-8ACD-4CCF-BCDC-E98DBFBBECC2}" srcOrd="0" destOrd="0" parTransId="{F0B78EAB-4131-49CC-B80C-6773A42FE059}" sibTransId="{0CD841C2-AF4B-4C2C-8362-D7B33198EF07}"/>
    <dgm:cxn modelId="{7AC9DB58-AFC5-472A-AD0D-22824941B186}" type="presOf" srcId="{92D4C8A9-6136-418D-92CF-8F01E971AAE2}" destId="{95DD3879-62D1-4D64-9CF3-82607C4F116D}" srcOrd="0" destOrd="0" presId="urn:microsoft.com/office/officeart/2005/8/layout/vList2"/>
    <dgm:cxn modelId="{4E9461A2-E958-4E55-A5BA-B8B710277755}" srcId="{0AE41EC1-8EFF-4E30-B5BF-760E1E872B11}" destId="{17BF16A8-8071-48C4-924F-66A2BC8C9487}" srcOrd="2" destOrd="0" parTransId="{35F454CF-EC5B-444A-89CF-39FB099E362A}" sibTransId="{B38DFA9C-A9A2-41E0-8A98-7897E9660F71}"/>
    <dgm:cxn modelId="{9E4497B8-D151-4C6B-A1A5-37D7FF4C73DA}" srcId="{0AE41EC1-8EFF-4E30-B5BF-760E1E872B11}" destId="{0831BC0D-EF4A-4A66-8F96-A7EA1F486F4F}" srcOrd="3" destOrd="0" parTransId="{4C29D8E2-9187-411F-BBDD-F6F34B842159}" sibTransId="{4825D6BD-0ACE-4410-BB72-184E97DC00D5}"/>
    <dgm:cxn modelId="{05F5C0CD-7D8B-4901-B88D-F2AF0E9AF53D}" type="presOf" srcId="{0831BC0D-EF4A-4A66-8F96-A7EA1F486F4F}" destId="{2D8A08AB-A166-4274-AEBB-85F604273373}" srcOrd="0" destOrd="0" presId="urn:microsoft.com/office/officeart/2005/8/layout/vList2"/>
    <dgm:cxn modelId="{A68231F2-3E52-4D50-AAAB-A87EB59C2FF9}" type="presOf" srcId="{C5DCAE6C-8ACD-4CCF-BCDC-E98DBFBBECC2}" destId="{127D90A8-E04E-42F6-A90B-0C3E762D8D35}" srcOrd="0" destOrd="0" presId="urn:microsoft.com/office/officeart/2005/8/layout/vList2"/>
    <dgm:cxn modelId="{C3D682F7-960A-47A7-96E8-4449612753F4}" srcId="{0AE41EC1-8EFF-4E30-B5BF-760E1E872B11}" destId="{17978C6A-854A-4271-BEE1-2F0AA5DD222A}" srcOrd="1" destOrd="0" parTransId="{946F6992-EC1D-4CB4-9E03-72D2EE25B28F}" sibTransId="{53FF8168-CAE1-48A7-A04D-5F2FAC6C9068}"/>
    <dgm:cxn modelId="{31E97C58-EEF1-4839-8B70-19AA0D1BD448}" type="presParOf" srcId="{CF2B9692-C18A-412F-8BE9-BBF2CDA68682}" destId="{127D90A8-E04E-42F6-A90B-0C3E762D8D35}" srcOrd="0" destOrd="0" presId="urn:microsoft.com/office/officeart/2005/8/layout/vList2"/>
    <dgm:cxn modelId="{210531A8-BF47-4EAB-9C9B-CFC34DDF30B3}" type="presParOf" srcId="{CF2B9692-C18A-412F-8BE9-BBF2CDA68682}" destId="{CF9CCF50-5B0B-4285-BFA6-DAC5F1C64DCE}" srcOrd="1" destOrd="0" presId="urn:microsoft.com/office/officeart/2005/8/layout/vList2"/>
    <dgm:cxn modelId="{8AA1F6D3-5493-48E3-958B-F27D99302266}" type="presParOf" srcId="{CF2B9692-C18A-412F-8BE9-BBF2CDA68682}" destId="{ACB67542-C2E3-4B87-83F8-1D37FC967FD1}" srcOrd="2" destOrd="0" presId="urn:microsoft.com/office/officeart/2005/8/layout/vList2"/>
    <dgm:cxn modelId="{E3C6ADDB-80C3-4A4D-9018-676FAFAFBE71}" type="presParOf" srcId="{CF2B9692-C18A-412F-8BE9-BBF2CDA68682}" destId="{17A5D708-9100-4B85-BED0-FECC1BD7D2D1}" srcOrd="3" destOrd="0" presId="urn:microsoft.com/office/officeart/2005/8/layout/vList2"/>
    <dgm:cxn modelId="{1F8A221E-4F17-4A3C-B4C5-E832496C65CE}" type="presParOf" srcId="{CF2B9692-C18A-412F-8BE9-BBF2CDA68682}" destId="{FCDC7588-55AA-4163-B61E-2DA5424C0A29}" srcOrd="4" destOrd="0" presId="urn:microsoft.com/office/officeart/2005/8/layout/vList2"/>
    <dgm:cxn modelId="{8471EEC6-69B8-4837-B657-DF6FE9125631}" type="presParOf" srcId="{CF2B9692-C18A-412F-8BE9-BBF2CDA68682}" destId="{D95ACFCF-B385-4284-A63F-3F7C8A350593}" srcOrd="5" destOrd="0" presId="urn:microsoft.com/office/officeart/2005/8/layout/vList2"/>
    <dgm:cxn modelId="{B603A618-327C-4081-BE84-E636F75FEC02}" type="presParOf" srcId="{CF2B9692-C18A-412F-8BE9-BBF2CDA68682}" destId="{2D8A08AB-A166-4274-AEBB-85F604273373}" srcOrd="6" destOrd="0" presId="urn:microsoft.com/office/officeart/2005/8/layout/vList2"/>
    <dgm:cxn modelId="{508F306A-4EFE-4211-B9BD-A3EB6AEC269E}" type="presParOf" srcId="{CF2B9692-C18A-412F-8BE9-BBF2CDA68682}" destId="{A846425E-7282-45A9-974D-223AFE0C615D}" srcOrd="7" destOrd="0" presId="urn:microsoft.com/office/officeart/2005/8/layout/vList2"/>
    <dgm:cxn modelId="{FAF1F898-F1DB-4400-85B2-98A3D283ECA9}" type="presParOf" srcId="{CF2B9692-C18A-412F-8BE9-BBF2CDA68682}" destId="{95DD3879-62D1-4D64-9CF3-82607C4F116D}"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4F127-006F-40FB-8030-C83122AC7C66}">
      <dsp:nvSpPr>
        <dsp:cNvPr id="0" name=""/>
        <dsp:cNvSpPr/>
      </dsp:nvSpPr>
      <dsp:spPr>
        <a:xfrm>
          <a:off x="0" y="3399"/>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22BCAB-FC67-494C-9325-E2F70705D853}">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829DDB-CE12-4676-A177-ABCE4F7347FF}">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1800" kern="1200"/>
            <a:t>Superintendent - Greg Nehen </a:t>
          </a:r>
        </a:p>
      </dsp:txBody>
      <dsp:txXfrm>
        <a:off x="836323" y="3399"/>
        <a:ext cx="9679276" cy="724089"/>
      </dsp:txXfrm>
    </dsp:sp>
    <dsp:sp modelId="{2A73270F-468B-426B-8450-775B6DF35815}">
      <dsp:nvSpPr>
        <dsp:cNvPr id="0" name=""/>
        <dsp:cNvSpPr/>
      </dsp:nvSpPr>
      <dsp:spPr>
        <a:xfrm>
          <a:off x="0" y="908511"/>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D72A70-BE44-47A6-8E0A-1F6AB808984C}">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7B9556-9032-40CA-AD03-C2904019B78C}">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1800" kern="1200"/>
            <a:t>Assistant Superintendent - Dr. Chris Grado, Educational Services  </a:t>
          </a:r>
        </a:p>
      </dsp:txBody>
      <dsp:txXfrm>
        <a:off x="836323" y="908511"/>
        <a:ext cx="9679276" cy="724089"/>
      </dsp:txXfrm>
    </dsp:sp>
    <dsp:sp modelId="{32FEC9D8-6CF0-4067-B88A-E0A6BE02C138}">
      <dsp:nvSpPr>
        <dsp:cNvPr id="0" name=""/>
        <dsp:cNvSpPr/>
      </dsp:nvSpPr>
      <dsp:spPr>
        <a:xfrm>
          <a:off x="0" y="1813624"/>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949D22-A2E3-4F18-96BE-60B7C3A1D845}">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7B3547-E6C4-4F43-9458-62F829E34425}">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1800" kern="1200"/>
            <a:t>Director I - Charles Dunn, Educational Services</a:t>
          </a:r>
        </a:p>
      </dsp:txBody>
      <dsp:txXfrm>
        <a:off x="836323" y="1813624"/>
        <a:ext cx="9679276" cy="724089"/>
      </dsp:txXfrm>
    </dsp:sp>
    <dsp:sp modelId="{7E1C3440-8D84-49CE-9743-D5EB2FE2D1DD}">
      <dsp:nvSpPr>
        <dsp:cNvPr id="0" name=""/>
        <dsp:cNvSpPr/>
      </dsp:nvSpPr>
      <dsp:spPr>
        <a:xfrm>
          <a:off x="0" y="2718736"/>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992608-AB1F-4299-B320-2B51C4D5CEAC}">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219024-3093-4E80-B479-096C9F017896}">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1800" kern="1200"/>
            <a:t>Presenter/Facilitator - Dr. Jennifer Slater-Sanchez, Director of Categorical and Special Programs</a:t>
          </a:r>
        </a:p>
      </dsp:txBody>
      <dsp:txXfrm>
        <a:off x="836323" y="2718736"/>
        <a:ext cx="9679276" cy="724089"/>
      </dsp:txXfrm>
    </dsp:sp>
    <dsp:sp modelId="{FF7AAF13-10E8-4CF0-AC89-9B80A915D06F}">
      <dsp:nvSpPr>
        <dsp:cNvPr id="0" name=""/>
        <dsp:cNvSpPr/>
      </dsp:nvSpPr>
      <dsp:spPr>
        <a:xfrm>
          <a:off x="0" y="3623848"/>
          <a:ext cx="10515600"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89386C-6727-4C4A-A08E-54E8044EBE0D}">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E85345-37E5-4B8F-AC2C-412EA51DE275}">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1800" kern="1200"/>
            <a:t>Site Introductions</a:t>
          </a:r>
        </a:p>
      </dsp:txBody>
      <dsp:txXfrm>
        <a:off x="836323" y="3623848"/>
        <a:ext cx="9679276" cy="7240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1D1232-42A0-48B2-8E5D-48DC0053CBDB}">
      <dsp:nvSpPr>
        <dsp:cNvPr id="0" name=""/>
        <dsp:cNvSpPr/>
      </dsp:nvSpPr>
      <dsp:spPr>
        <a:xfrm>
          <a:off x="0" y="665"/>
          <a:ext cx="666683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B26A6FF-6F9E-4E3F-A7CD-FA21C5C32210}">
      <dsp:nvSpPr>
        <dsp:cNvPr id="0" name=""/>
        <dsp:cNvSpPr/>
      </dsp:nvSpPr>
      <dsp:spPr>
        <a:xfrm>
          <a:off x="0" y="665"/>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Purpose of Committee</a:t>
          </a:r>
        </a:p>
      </dsp:txBody>
      <dsp:txXfrm>
        <a:off x="0" y="665"/>
        <a:ext cx="6666833" cy="605843"/>
      </dsp:txXfrm>
    </dsp:sp>
    <dsp:sp modelId="{8954C2CD-F07C-4782-9D5E-E61ECF86365A}">
      <dsp:nvSpPr>
        <dsp:cNvPr id="0" name=""/>
        <dsp:cNvSpPr/>
      </dsp:nvSpPr>
      <dsp:spPr>
        <a:xfrm>
          <a:off x="0" y="606508"/>
          <a:ext cx="6666833" cy="0"/>
        </a:xfrm>
        <a:prstGeom prst="line">
          <a:avLst/>
        </a:prstGeom>
        <a:gradFill rotWithShape="0">
          <a:gsLst>
            <a:gs pos="0">
              <a:schemeClr val="accent2">
                <a:hueOff val="-181920"/>
                <a:satOff val="-10491"/>
                <a:lumOff val="1078"/>
                <a:alphaOff val="0"/>
                <a:satMod val="103000"/>
                <a:lumMod val="102000"/>
                <a:tint val="94000"/>
              </a:schemeClr>
            </a:gs>
            <a:gs pos="50000">
              <a:schemeClr val="accent2">
                <a:hueOff val="-181920"/>
                <a:satOff val="-10491"/>
                <a:lumOff val="1078"/>
                <a:alphaOff val="0"/>
                <a:satMod val="110000"/>
                <a:lumMod val="100000"/>
                <a:shade val="100000"/>
              </a:schemeClr>
            </a:gs>
            <a:gs pos="100000">
              <a:schemeClr val="accent2">
                <a:hueOff val="-181920"/>
                <a:satOff val="-10491"/>
                <a:lumOff val="1078"/>
                <a:alphaOff val="0"/>
                <a:lumMod val="99000"/>
                <a:satMod val="120000"/>
                <a:shade val="78000"/>
              </a:schemeClr>
            </a:gs>
          </a:gsLst>
          <a:lin ang="5400000" scaled="0"/>
        </a:gradFill>
        <a:ln w="12700" cap="flat" cmpd="sng" algn="ctr">
          <a:solidFill>
            <a:schemeClr val="accent2">
              <a:hueOff val="-181920"/>
              <a:satOff val="-10491"/>
              <a:lumOff val="107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9C6914A-B784-4EAC-A3AF-2D7F4C096F19}">
      <dsp:nvSpPr>
        <dsp:cNvPr id="0" name=""/>
        <dsp:cNvSpPr/>
      </dsp:nvSpPr>
      <dsp:spPr>
        <a:xfrm>
          <a:off x="0" y="606508"/>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LCFF/LCAP Defined</a:t>
          </a:r>
        </a:p>
      </dsp:txBody>
      <dsp:txXfrm>
        <a:off x="0" y="606508"/>
        <a:ext cx="6666833" cy="605843"/>
      </dsp:txXfrm>
    </dsp:sp>
    <dsp:sp modelId="{6A95B9C3-590F-478A-B6AF-0468E18E78A2}">
      <dsp:nvSpPr>
        <dsp:cNvPr id="0" name=""/>
        <dsp:cNvSpPr/>
      </dsp:nvSpPr>
      <dsp:spPr>
        <a:xfrm>
          <a:off x="0" y="1212352"/>
          <a:ext cx="6666833" cy="0"/>
        </a:xfrm>
        <a:prstGeom prst="line">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w="12700" cap="flat" cmpd="sng" algn="ctr">
          <a:solidFill>
            <a:schemeClr val="accent2">
              <a:hueOff val="-363841"/>
              <a:satOff val="-20982"/>
              <a:lumOff val="2157"/>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7037D91-271C-4BE8-B061-4F4063172B6A}">
      <dsp:nvSpPr>
        <dsp:cNvPr id="0" name=""/>
        <dsp:cNvSpPr/>
      </dsp:nvSpPr>
      <dsp:spPr>
        <a:xfrm>
          <a:off x="0" y="1212352"/>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LCAP Requirements and Development Process</a:t>
          </a:r>
        </a:p>
      </dsp:txBody>
      <dsp:txXfrm>
        <a:off x="0" y="1212352"/>
        <a:ext cx="6666833" cy="605843"/>
      </dsp:txXfrm>
    </dsp:sp>
    <dsp:sp modelId="{DDDB46A9-98E8-49F2-95B3-0D84AECB1C6E}">
      <dsp:nvSpPr>
        <dsp:cNvPr id="0" name=""/>
        <dsp:cNvSpPr/>
      </dsp:nvSpPr>
      <dsp:spPr>
        <a:xfrm>
          <a:off x="0" y="1818195"/>
          <a:ext cx="6666833" cy="0"/>
        </a:xfrm>
        <a:prstGeom prst="line">
          <a:avLst/>
        </a:prstGeom>
        <a:gradFill rotWithShape="0">
          <a:gsLst>
            <a:gs pos="0">
              <a:schemeClr val="accent2">
                <a:hueOff val="-545761"/>
                <a:satOff val="-31473"/>
                <a:lumOff val="3235"/>
                <a:alphaOff val="0"/>
                <a:satMod val="103000"/>
                <a:lumMod val="102000"/>
                <a:tint val="94000"/>
              </a:schemeClr>
            </a:gs>
            <a:gs pos="50000">
              <a:schemeClr val="accent2">
                <a:hueOff val="-545761"/>
                <a:satOff val="-31473"/>
                <a:lumOff val="3235"/>
                <a:alphaOff val="0"/>
                <a:satMod val="110000"/>
                <a:lumMod val="100000"/>
                <a:shade val="100000"/>
              </a:schemeClr>
            </a:gs>
            <a:gs pos="100000">
              <a:schemeClr val="accent2">
                <a:hueOff val="-545761"/>
                <a:satOff val="-31473"/>
                <a:lumOff val="3235"/>
                <a:alphaOff val="0"/>
                <a:lumMod val="99000"/>
                <a:satMod val="120000"/>
                <a:shade val="78000"/>
              </a:schemeClr>
            </a:gs>
          </a:gsLst>
          <a:lin ang="5400000" scaled="0"/>
        </a:gradFill>
        <a:ln w="12700" cap="flat" cmpd="sng" algn="ctr">
          <a:solidFill>
            <a:schemeClr val="accent2">
              <a:hueOff val="-545761"/>
              <a:satOff val="-31473"/>
              <a:lumOff val="3235"/>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9BBC893-D524-48A7-9D9C-D16D15DD0699}">
      <dsp:nvSpPr>
        <dsp:cNvPr id="0" name=""/>
        <dsp:cNvSpPr/>
      </dsp:nvSpPr>
      <dsp:spPr>
        <a:xfrm>
          <a:off x="0" y="1818195"/>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2025/26 AVUHSD LCAP</a:t>
          </a:r>
        </a:p>
      </dsp:txBody>
      <dsp:txXfrm>
        <a:off x="0" y="1818195"/>
        <a:ext cx="6666833" cy="605843"/>
      </dsp:txXfrm>
    </dsp:sp>
    <dsp:sp modelId="{49A195D3-D456-4A11-9285-8A3D81E44469}">
      <dsp:nvSpPr>
        <dsp:cNvPr id="0" name=""/>
        <dsp:cNvSpPr/>
      </dsp:nvSpPr>
      <dsp:spPr>
        <a:xfrm>
          <a:off x="0" y="2424038"/>
          <a:ext cx="6666833" cy="0"/>
        </a:xfrm>
        <a:prstGeom prst="line">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w="12700" cap="flat" cmpd="sng" algn="ctr">
          <a:solidFill>
            <a:schemeClr val="accent2">
              <a:hueOff val="-727682"/>
              <a:satOff val="-41964"/>
              <a:lumOff val="4314"/>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BAC2665-0B75-41FF-BF22-BB00668EDB48}">
      <dsp:nvSpPr>
        <dsp:cNvPr id="0" name=""/>
        <dsp:cNvSpPr/>
      </dsp:nvSpPr>
      <dsp:spPr>
        <a:xfrm>
          <a:off x="0" y="2424038"/>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What’s New for the 2025/26 LCAP</a:t>
          </a:r>
          <a:endParaRPr lang="en-US" sz="2500" kern="1200" dirty="0"/>
        </a:p>
      </dsp:txBody>
      <dsp:txXfrm>
        <a:off x="0" y="2424038"/>
        <a:ext cx="6666833" cy="605843"/>
      </dsp:txXfrm>
    </dsp:sp>
    <dsp:sp modelId="{820FBC2B-6374-4FB0-863A-93C42DC3F209}">
      <dsp:nvSpPr>
        <dsp:cNvPr id="0" name=""/>
        <dsp:cNvSpPr/>
      </dsp:nvSpPr>
      <dsp:spPr>
        <a:xfrm>
          <a:off x="0" y="3029881"/>
          <a:ext cx="6666833" cy="0"/>
        </a:xfrm>
        <a:prstGeom prst="line">
          <a:avLst/>
        </a:prstGeom>
        <a:gradFill rotWithShape="0">
          <a:gsLst>
            <a:gs pos="0">
              <a:schemeClr val="accent2">
                <a:hueOff val="-909602"/>
                <a:satOff val="-52455"/>
                <a:lumOff val="5392"/>
                <a:alphaOff val="0"/>
                <a:satMod val="103000"/>
                <a:lumMod val="102000"/>
                <a:tint val="94000"/>
              </a:schemeClr>
            </a:gs>
            <a:gs pos="50000">
              <a:schemeClr val="accent2">
                <a:hueOff val="-909602"/>
                <a:satOff val="-52455"/>
                <a:lumOff val="5392"/>
                <a:alphaOff val="0"/>
                <a:satMod val="110000"/>
                <a:lumMod val="100000"/>
                <a:shade val="100000"/>
              </a:schemeClr>
            </a:gs>
            <a:gs pos="100000">
              <a:schemeClr val="accent2">
                <a:hueOff val="-909602"/>
                <a:satOff val="-52455"/>
                <a:lumOff val="5392"/>
                <a:alphaOff val="0"/>
                <a:lumMod val="99000"/>
                <a:satMod val="120000"/>
                <a:shade val="78000"/>
              </a:schemeClr>
            </a:gs>
          </a:gsLst>
          <a:lin ang="5400000" scaled="0"/>
        </a:gradFill>
        <a:ln w="12700" cap="flat" cmpd="sng" algn="ctr">
          <a:solidFill>
            <a:schemeClr val="accent2">
              <a:hueOff val="-909602"/>
              <a:satOff val="-52455"/>
              <a:lumOff val="539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030CF9B-604F-4C18-9F97-2348D37162F0}">
      <dsp:nvSpPr>
        <dsp:cNvPr id="0" name=""/>
        <dsp:cNvSpPr/>
      </dsp:nvSpPr>
      <dsp:spPr>
        <a:xfrm>
          <a:off x="0" y="3029881"/>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Review 2025/26 LCAP Goals and Actions</a:t>
          </a:r>
        </a:p>
      </dsp:txBody>
      <dsp:txXfrm>
        <a:off x="0" y="3029881"/>
        <a:ext cx="6666833" cy="605843"/>
      </dsp:txXfrm>
    </dsp:sp>
    <dsp:sp modelId="{3F6D1B96-A7A1-4B92-9EFD-D85698D130B5}">
      <dsp:nvSpPr>
        <dsp:cNvPr id="0" name=""/>
        <dsp:cNvSpPr/>
      </dsp:nvSpPr>
      <dsp:spPr>
        <a:xfrm>
          <a:off x="0" y="3635724"/>
          <a:ext cx="6666833" cy="0"/>
        </a:xfrm>
        <a:prstGeom prst="line">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w="12700" cap="flat" cmpd="sng" algn="ctr">
          <a:solidFill>
            <a:schemeClr val="accent2">
              <a:hueOff val="-1091522"/>
              <a:satOff val="-62946"/>
              <a:lumOff val="647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F4E70DA-86C4-47F9-8AA9-CCA753E2F5E5}">
      <dsp:nvSpPr>
        <dsp:cNvPr id="0" name=""/>
        <dsp:cNvSpPr/>
      </dsp:nvSpPr>
      <dsp:spPr>
        <a:xfrm>
          <a:off x="0" y="3635724"/>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Metrics to Measure Growth</a:t>
          </a:r>
        </a:p>
      </dsp:txBody>
      <dsp:txXfrm>
        <a:off x="0" y="3635724"/>
        <a:ext cx="6666833" cy="605843"/>
      </dsp:txXfrm>
    </dsp:sp>
    <dsp:sp modelId="{44C01D5B-5174-43BD-B2AD-4E0580941F02}">
      <dsp:nvSpPr>
        <dsp:cNvPr id="0" name=""/>
        <dsp:cNvSpPr/>
      </dsp:nvSpPr>
      <dsp:spPr>
        <a:xfrm>
          <a:off x="0" y="4241567"/>
          <a:ext cx="6666833" cy="0"/>
        </a:xfrm>
        <a:prstGeom prst="line">
          <a:avLst/>
        </a:prstGeom>
        <a:gradFill rotWithShape="0">
          <a:gsLst>
            <a:gs pos="0">
              <a:schemeClr val="accent2">
                <a:hueOff val="-1273443"/>
                <a:satOff val="-73437"/>
                <a:lumOff val="7549"/>
                <a:alphaOff val="0"/>
                <a:satMod val="103000"/>
                <a:lumMod val="102000"/>
                <a:tint val="94000"/>
              </a:schemeClr>
            </a:gs>
            <a:gs pos="50000">
              <a:schemeClr val="accent2">
                <a:hueOff val="-1273443"/>
                <a:satOff val="-73437"/>
                <a:lumOff val="7549"/>
                <a:alphaOff val="0"/>
                <a:satMod val="110000"/>
                <a:lumMod val="100000"/>
                <a:shade val="100000"/>
              </a:schemeClr>
            </a:gs>
            <a:gs pos="100000">
              <a:schemeClr val="accent2">
                <a:hueOff val="-1273443"/>
                <a:satOff val="-73437"/>
                <a:lumOff val="7549"/>
                <a:alphaOff val="0"/>
                <a:lumMod val="99000"/>
                <a:satMod val="120000"/>
                <a:shade val="78000"/>
              </a:schemeClr>
            </a:gs>
          </a:gsLst>
          <a:lin ang="5400000" scaled="0"/>
        </a:gradFill>
        <a:ln w="12700" cap="flat" cmpd="sng" algn="ctr">
          <a:solidFill>
            <a:schemeClr val="accent2">
              <a:hueOff val="-1273443"/>
              <a:satOff val="-73437"/>
              <a:lumOff val="7549"/>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92BA107-AAF9-4C05-B2BF-7D79FB6862E9}">
      <dsp:nvSpPr>
        <dsp:cNvPr id="0" name=""/>
        <dsp:cNvSpPr/>
      </dsp:nvSpPr>
      <dsp:spPr>
        <a:xfrm>
          <a:off x="0" y="4241567"/>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Survey</a:t>
          </a:r>
        </a:p>
      </dsp:txBody>
      <dsp:txXfrm>
        <a:off x="0" y="4241567"/>
        <a:ext cx="6666833" cy="605843"/>
      </dsp:txXfrm>
    </dsp:sp>
    <dsp:sp modelId="{DC47F779-52D5-418A-A0DD-3D0A0DD25456}">
      <dsp:nvSpPr>
        <dsp:cNvPr id="0" name=""/>
        <dsp:cNvSpPr/>
      </dsp:nvSpPr>
      <dsp:spPr>
        <a:xfrm>
          <a:off x="0" y="4847411"/>
          <a:ext cx="6666833" cy="0"/>
        </a:xfrm>
        <a:prstGeom prst="line">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1270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8ED0B9C-5258-4E9F-B12C-C299176E85C2}">
      <dsp:nvSpPr>
        <dsp:cNvPr id="0" name=""/>
        <dsp:cNvSpPr/>
      </dsp:nvSpPr>
      <dsp:spPr>
        <a:xfrm>
          <a:off x="0" y="4847411"/>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Parental Involvement Opportunities</a:t>
          </a:r>
        </a:p>
      </dsp:txBody>
      <dsp:txXfrm>
        <a:off x="0" y="4847411"/>
        <a:ext cx="6666833" cy="6058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C7DA4-8D09-4F1D-8A8B-4B1A62EF121E}">
      <dsp:nvSpPr>
        <dsp:cNvPr id="0" name=""/>
        <dsp:cNvSpPr/>
      </dsp:nvSpPr>
      <dsp:spPr>
        <a:xfrm>
          <a:off x="0" y="32850"/>
          <a:ext cx="6454987" cy="128465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California’s main education finance law is known as the </a:t>
          </a:r>
          <a:r>
            <a:rPr lang="en-US" sz="1800" b="1" kern="1200"/>
            <a:t>Local Control Funding Formula </a:t>
          </a:r>
          <a:r>
            <a:rPr lang="en-US" sz="1800" kern="1200"/>
            <a:t>(</a:t>
          </a:r>
          <a:r>
            <a:rPr lang="en-US" sz="1800" u="sng" kern="1200"/>
            <a:t>LCFF</a:t>
          </a:r>
          <a:r>
            <a:rPr lang="en-US" sz="1800" kern="1200"/>
            <a:t>). LCFF assigns money to school districts based on the number of students that are attending.</a:t>
          </a:r>
        </a:p>
      </dsp:txBody>
      <dsp:txXfrm>
        <a:off x="62712" y="95562"/>
        <a:ext cx="6329563" cy="1159235"/>
      </dsp:txXfrm>
    </dsp:sp>
    <dsp:sp modelId="{6A42D637-8F69-4EFE-9FDC-C08521FD6F37}">
      <dsp:nvSpPr>
        <dsp:cNvPr id="0" name=""/>
        <dsp:cNvSpPr/>
      </dsp:nvSpPr>
      <dsp:spPr>
        <a:xfrm>
          <a:off x="0" y="1369350"/>
          <a:ext cx="6454987" cy="128465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Under LCFF, school districts also receive extra money to invest in the education of English Language Learners, Foster Youth, and students living in poverty (Low Income).</a:t>
          </a:r>
        </a:p>
      </dsp:txBody>
      <dsp:txXfrm>
        <a:off x="62712" y="1432062"/>
        <a:ext cx="6329563" cy="1159235"/>
      </dsp:txXfrm>
    </dsp:sp>
    <dsp:sp modelId="{96314478-2D04-406F-B179-07DABD3A9645}">
      <dsp:nvSpPr>
        <dsp:cNvPr id="0" name=""/>
        <dsp:cNvSpPr/>
      </dsp:nvSpPr>
      <dsp:spPr>
        <a:xfrm>
          <a:off x="0" y="2705849"/>
          <a:ext cx="6454987" cy="128465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The LCFF requires school districts to provide a description to demonstrate how the district is increasing or improving services for students who are ELs, FY, or LI compared to the services provided to all students.</a:t>
          </a:r>
        </a:p>
      </dsp:txBody>
      <dsp:txXfrm>
        <a:off x="62712" y="2768561"/>
        <a:ext cx="6329563" cy="11592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C41899-6F0D-442B-BB21-BAE32FE2C0D1}">
      <dsp:nvSpPr>
        <dsp:cNvPr id="0" name=""/>
        <dsp:cNvSpPr/>
      </dsp:nvSpPr>
      <dsp:spPr>
        <a:xfrm>
          <a:off x="0" y="61568"/>
          <a:ext cx="10515600" cy="491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Each district’s LCAP must include the following:</a:t>
          </a:r>
          <a:endParaRPr lang="en-US" sz="2000" kern="1200"/>
        </a:p>
      </dsp:txBody>
      <dsp:txXfrm>
        <a:off x="23988" y="85556"/>
        <a:ext cx="10467624" cy="443424"/>
      </dsp:txXfrm>
    </dsp:sp>
    <dsp:sp modelId="{70477D09-7F61-42B3-AE16-296E4459B5BD}">
      <dsp:nvSpPr>
        <dsp:cNvPr id="0" name=""/>
        <dsp:cNvSpPr/>
      </dsp:nvSpPr>
      <dsp:spPr>
        <a:xfrm>
          <a:off x="0" y="552968"/>
          <a:ext cx="10515600" cy="82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Goals</a:t>
          </a:r>
        </a:p>
        <a:p>
          <a:pPr marL="171450" lvl="1" indent="-171450" algn="l" defTabSz="711200">
            <a:lnSpc>
              <a:spcPct val="90000"/>
            </a:lnSpc>
            <a:spcBef>
              <a:spcPct val="0"/>
            </a:spcBef>
            <a:spcAft>
              <a:spcPct val="20000"/>
            </a:spcAft>
            <a:buChar char="•"/>
          </a:pPr>
          <a:r>
            <a:rPr lang="en-US" sz="1600" kern="1200" dirty="0"/>
            <a:t>Actions</a:t>
          </a:r>
        </a:p>
        <a:p>
          <a:pPr marL="171450" lvl="1" indent="-171450" algn="l" defTabSz="711200">
            <a:lnSpc>
              <a:spcPct val="90000"/>
            </a:lnSpc>
            <a:spcBef>
              <a:spcPct val="0"/>
            </a:spcBef>
            <a:spcAft>
              <a:spcPct val="20000"/>
            </a:spcAft>
            <a:buChar char="•"/>
          </a:pPr>
          <a:r>
            <a:rPr lang="en-US" sz="1600" kern="1200" dirty="0"/>
            <a:t>Related Expenditures</a:t>
          </a:r>
        </a:p>
      </dsp:txBody>
      <dsp:txXfrm>
        <a:off x="0" y="552968"/>
        <a:ext cx="10515600" cy="828000"/>
      </dsp:txXfrm>
    </dsp:sp>
    <dsp:sp modelId="{853541E7-CFB7-4ABB-88B3-B0BE82F13C5B}">
      <dsp:nvSpPr>
        <dsp:cNvPr id="0" name=""/>
        <dsp:cNvSpPr/>
      </dsp:nvSpPr>
      <dsp:spPr>
        <a:xfrm>
          <a:off x="0" y="1380969"/>
          <a:ext cx="10515600" cy="491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LCAPs must include services that target the following student groups:</a:t>
          </a:r>
          <a:endParaRPr lang="en-US" sz="2000" kern="1200"/>
        </a:p>
      </dsp:txBody>
      <dsp:txXfrm>
        <a:off x="23988" y="1404957"/>
        <a:ext cx="10467624" cy="443424"/>
      </dsp:txXfrm>
    </dsp:sp>
    <dsp:sp modelId="{D9932CF2-5E5F-4E5B-9B2B-FFF185CCE451}">
      <dsp:nvSpPr>
        <dsp:cNvPr id="0" name=""/>
        <dsp:cNvSpPr/>
      </dsp:nvSpPr>
      <dsp:spPr>
        <a:xfrm>
          <a:off x="0" y="1872369"/>
          <a:ext cx="10515600" cy="82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b="1" kern="1200" dirty="0"/>
            <a:t>ELs</a:t>
          </a:r>
          <a:endParaRPr lang="en-US" sz="1600" kern="1200" dirty="0"/>
        </a:p>
        <a:p>
          <a:pPr marL="171450" lvl="1" indent="-171450" algn="l" defTabSz="711200">
            <a:lnSpc>
              <a:spcPct val="90000"/>
            </a:lnSpc>
            <a:spcBef>
              <a:spcPct val="0"/>
            </a:spcBef>
            <a:spcAft>
              <a:spcPct val="20000"/>
            </a:spcAft>
            <a:buChar char="•"/>
          </a:pPr>
          <a:r>
            <a:rPr lang="en-US" sz="1600" b="1" kern="1200" dirty="0"/>
            <a:t>Foster Youth</a:t>
          </a:r>
          <a:endParaRPr lang="en-US" sz="1600" kern="1200" dirty="0"/>
        </a:p>
        <a:p>
          <a:pPr marL="171450" lvl="1" indent="-171450" algn="l" defTabSz="711200">
            <a:lnSpc>
              <a:spcPct val="90000"/>
            </a:lnSpc>
            <a:spcBef>
              <a:spcPct val="0"/>
            </a:spcBef>
            <a:spcAft>
              <a:spcPct val="20000"/>
            </a:spcAft>
            <a:buChar char="•"/>
          </a:pPr>
          <a:r>
            <a:rPr lang="en-US" sz="1600" b="1" kern="1200" dirty="0"/>
            <a:t>Low Income</a:t>
          </a:r>
          <a:endParaRPr lang="en-US" sz="1600" kern="1200" dirty="0"/>
        </a:p>
      </dsp:txBody>
      <dsp:txXfrm>
        <a:off x="0" y="1872369"/>
        <a:ext cx="10515600" cy="828000"/>
      </dsp:txXfrm>
    </dsp:sp>
    <dsp:sp modelId="{2CC60495-D2EE-44AC-94A2-11CFE6529CB4}">
      <dsp:nvSpPr>
        <dsp:cNvPr id="0" name=""/>
        <dsp:cNvSpPr/>
      </dsp:nvSpPr>
      <dsp:spPr>
        <a:xfrm>
          <a:off x="0" y="2700369"/>
          <a:ext cx="10515600" cy="491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“Reds” on the California Dashboard</a:t>
          </a:r>
          <a:endParaRPr lang="en-US" sz="2000" kern="1200"/>
        </a:p>
      </dsp:txBody>
      <dsp:txXfrm>
        <a:off x="23988" y="2724357"/>
        <a:ext cx="10467624" cy="443424"/>
      </dsp:txXfrm>
    </dsp:sp>
    <dsp:sp modelId="{D261E4A5-4120-484A-BE43-E0080FD8BBD6}">
      <dsp:nvSpPr>
        <dsp:cNvPr id="0" name=""/>
        <dsp:cNvSpPr/>
      </dsp:nvSpPr>
      <dsp:spPr>
        <a:xfrm>
          <a:off x="0" y="3249369"/>
          <a:ext cx="10515600" cy="491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Equity Multiplier Sites</a:t>
          </a:r>
          <a:endParaRPr lang="en-US" sz="2000" kern="1200"/>
        </a:p>
      </dsp:txBody>
      <dsp:txXfrm>
        <a:off x="23988" y="3273357"/>
        <a:ext cx="10467624" cy="443424"/>
      </dsp:txXfrm>
    </dsp:sp>
    <dsp:sp modelId="{06D202FD-4592-4548-831A-61E6FEF91AE4}">
      <dsp:nvSpPr>
        <dsp:cNvPr id="0" name=""/>
        <dsp:cNvSpPr/>
      </dsp:nvSpPr>
      <dsp:spPr>
        <a:xfrm>
          <a:off x="0" y="3798369"/>
          <a:ext cx="10515600" cy="491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LCAPs must address the 8 state priorities</a:t>
          </a:r>
          <a:endParaRPr lang="en-US" sz="2000" kern="1200"/>
        </a:p>
      </dsp:txBody>
      <dsp:txXfrm>
        <a:off x="23988" y="3822357"/>
        <a:ext cx="10467624" cy="4434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C8081A-A11E-418F-B977-081FA7EB2C53}">
      <dsp:nvSpPr>
        <dsp:cNvPr id="0" name=""/>
        <dsp:cNvSpPr/>
      </dsp:nvSpPr>
      <dsp:spPr>
        <a:xfrm>
          <a:off x="752566" y="1045320"/>
          <a:ext cx="1066720" cy="10667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80B994-F9E4-4FA1-9DE9-F0E4896BD252}">
      <dsp:nvSpPr>
        <dsp:cNvPr id="0" name=""/>
        <dsp:cNvSpPr/>
      </dsp:nvSpPr>
      <dsp:spPr>
        <a:xfrm>
          <a:off x="100682" y="2427484"/>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dirty="0"/>
            <a:t>Connect  with Educational Partners &amp; Collect Input/Survey Feedback (FALL)</a:t>
          </a:r>
        </a:p>
      </dsp:txBody>
      <dsp:txXfrm>
        <a:off x="100682" y="2427484"/>
        <a:ext cx="2370489" cy="720000"/>
      </dsp:txXfrm>
    </dsp:sp>
    <dsp:sp modelId="{A2EB0601-618D-4C4C-ACBA-3EDABBA72285}">
      <dsp:nvSpPr>
        <dsp:cNvPr id="0" name=""/>
        <dsp:cNvSpPr/>
      </dsp:nvSpPr>
      <dsp:spPr>
        <a:xfrm>
          <a:off x="3537891" y="1045320"/>
          <a:ext cx="1066720" cy="10667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A795DF-3B4D-4333-8FB8-F239191E0BD6}">
      <dsp:nvSpPr>
        <dsp:cNvPr id="0" name=""/>
        <dsp:cNvSpPr/>
      </dsp:nvSpPr>
      <dsp:spPr>
        <a:xfrm>
          <a:off x="2886007" y="2427484"/>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t>Present LCAP to Advisory Committees (WINTER/SPRING)</a:t>
          </a:r>
        </a:p>
      </dsp:txBody>
      <dsp:txXfrm>
        <a:off x="2886007" y="2427484"/>
        <a:ext cx="2370489" cy="720000"/>
      </dsp:txXfrm>
    </dsp:sp>
    <dsp:sp modelId="{CD97B8FB-17E2-4DEB-94A6-8AAC8E404C17}">
      <dsp:nvSpPr>
        <dsp:cNvPr id="0" name=""/>
        <dsp:cNvSpPr/>
      </dsp:nvSpPr>
      <dsp:spPr>
        <a:xfrm>
          <a:off x="6323216" y="1045320"/>
          <a:ext cx="1066720" cy="10667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F43888-468F-4186-933F-E5DE71F60253}">
      <dsp:nvSpPr>
        <dsp:cNvPr id="0" name=""/>
        <dsp:cNvSpPr/>
      </dsp:nvSpPr>
      <dsp:spPr>
        <a:xfrm>
          <a:off x="5671332" y="2427484"/>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t>Share LCAP with Public and Collect Further Input (SPRING)</a:t>
          </a:r>
        </a:p>
      </dsp:txBody>
      <dsp:txXfrm>
        <a:off x="5671332" y="2427484"/>
        <a:ext cx="2370489" cy="720000"/>
      </dsp:txXfrm>
    </dsp:sp>
    <dsp:sp modelId="{F7BB6C16-DCE2-42B5-88A2-4C7B3F53EF9C}">
      <dsp:nvSpPr>
        <dsp:cNvPr id="0" name=""/>
        <dsp:cNvSpPr/>
      </dsp:nvSpPr>
      <dsp:spPr>
        <a:xfrm>
          <a:off x="9108541" y="1045320"/>
          <a:ext cx="1066720" cy="10667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F0F123-2E4E-49B6-A282-156AD3579618}">
      <dsp:nvSpPr>
        <dsp:cNvPr id="0" name=""/>
        <dsp:cNvSpPr/>
      </dsp:nvSpPr>
      <dsp:spPr>
        <a:xfrm>
          <a:off x="8456657" y="2427484"/>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t>Finalize LCAP &amp; Present to Board for Adoption (JUNE)</a:t>
          </a:r>
        </a:p>
      </dsp:txBody>
      <dsp:txXfrm>
        <a:off x="8456657" y="2427484"/>
        <a:ext cx="2370489"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19C6C-45A4-4F92-8D59-B0007F09BB7B}">
      <dsp:nvSpPr>
        <dsp:cNvPr id="0" name=""/>
        <dsp:cNvSpPr/>
      </dsp:nvSpPr>
      <dsp:spPr>
        <a:xfrm>
          <a:off x="0" y="531"/>
          <a:ext cx="10515600" cy="124328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C1D33D-8045-4839-B142-9708E7CF96CD}">
      <dsp:nvSpPr>
        <dsp:cNvPr id="0" name=""/>
        <dsp:cNvSpPr/>
      </dsp:nvSpPr>
      <dsp:spPr>
        <a:xfrm>
          <a:off x="376092" y="280269"/>
          <a:ext cx="683804" cy="6838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4C7482-3650-42B1-BDAF-4816E0D8011F}">
      <dsp:nvSpPr>
        <dsp:cNvPr id="0" name=""/>
        <dsp:cNvSpPr/>
      </dsp:nvSpPr>
      <dsp:spPr>
        <a:xfrm>
          <a:off x="1435988" y="5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889000">
            <a:lnSpc>
              <a:spcPct val="90000"/>
            </a:lnSpc>
            <a:spcBef>
              <a:spcPct val="0"/>
            </a:spcBef>
            <a:spcAft>
              <a:spcPct val="35000"/>
            </a:spcAft>
            <a:buNone/>
          </a:pPr>
          <a:r>
            <a:rPr lang="en-US" sz="2000" kern="1200"/>
            <a:t>Antelope Valley High School has been added to the list of Equity Multiplier sites and are included in Goal 6.</a:t>
          </a:r>
        </a:p>
      </dsp:txBody>
      <dsp:txXfrm>
        <a:off x="1435988" y="531"/>
        <a:ext cx="9079611" cy="1243280"/>
      </dsp:txXfrm>
    </dsp:sp>
    <dsp:sp modelId="{6FF179E0-7711-4868-901F-C0C68A8A57BD}">
      <dsp:nvSpPr>
        <dsp:cNvPr id="0" name=""/>
        <dsp:cNvSpPr/>
      </dsp:nvSpPr>
      <dsp:spPr>
        <a:xfrm>
          <a:off x="0" y="1554631"/>
          <a:ext cx="10515600" cy="124328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9D1F32-CB4C-4C48-BE82-B589E9C10C07}">
      <dsp:nvSpPr>
        <dsp:cNvPr id="0" name=""/>
        <dsp:cNvSpPr/>
      </dsp:nvSpPr>
      <dsp:spPr>
        <a:xfrm>
          <a:off x="376092" y="1834369"/>
          <a:ext cx="683804" cy="6838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7583CA-06F1-40DA-9DF8-664FC8020F34}">
      <dsp:nvSpPr>
        <dsp:cNvPr id="0" name=""/>
        <dsp:cNvSpPr/>
      </dsp:nvSpPr>
      <dsp:spPr>
        <a:xfrm>
          <a:off x="1435988" y="1554631"/>
          <a:ext cx="4732020"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889000">
            <a:lnSpc>
              <a:spcPct val="90000"/>
            </a:lnSpc>
            <a:spcBef>
              <a:spcPct val="0"/>
            </a:spcBef>
            <a:spcAft>
              <a:spcPct val="35000"/>
            </a:spcAft>
            <a:buNone/>
          </a:pPr>
          <a:r>
            <a:rPr lang="en-US" sz="2000" kern="1200"/>
            <a:t>Two new actions have been added to Goal 6 to address the needs of students and staff at the Equity Multiplier sites. </a:t>
          </a:r>
        </a:p>
      </dsp:txBody>
      <dsp:txXfrm>
        <a:off x="1435988" y="1554631"/>
        <a:ext cx="4732020" cy="1243280"/>
      </dsp:txXfrm>
    </dsp:sp>
    <dsp:sp modelId="{DB74E49F-3715-474B-94D8-49090875CBF9}">
      <dsp:nvSpPr>
        <dsp:cNvPr id="0" name=""/>
        <dsp:cNvSpPr/>
      </dsp:nvSpPr>
      <dsp:spPr>
        <a:xfrm>
          <a:off x="6168008" y="1554631"/>
          <a:ext cx="434759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666750">
            <a:lnSpc>
              <a:spcPct val="90000"/>
            </a:lnSpc>
            <a:spcBef>
              <a:spcPct val="0"/>
            </a:spcBef>
            <a:spcAft>
              <a:spcPct val="35000"/>
            </a:spcAft>
            <a:buNone/>
          </a:pPr>
          <a:r>
            <a:rPr lang="en-US" sz="1500" kern="1200"/>
            <a:t>Professional Development</a:t>
          </a:r>
        </a:p>
        <a:p>
          <a:pPr marL="0" lvl="0" indent="0" algn="l" defTabSz="666750">
            <a:lnSpc>
              <a:spcPct val="90000"/>
            </a:lnSpc>
            <a:spcBef>
              <a:spcPct val="0"/>
            </a:spcBef>
            <a:spcAft>
              <a:spcPct val="35000"/>
            </a:spcAft>
            <a:buNone/>
          </a:pPr>
          <a:r>
            <a:rPr lang="en-US" sz="1500" kern="1200"/>
            <a:t>Building Positive Relationships and School Culture</a:t>
          </a:r>
        </a:p>
      </dsp:txBody>
      <dsp:txXfrm>
        <a:off x="6168008" y="1554631"/>
        <a:ext cx="4347591" cy="1243280"/>
      </dsp:txXfrm>
    </dsp:sp>
    <dsp:sp modelId="{0DBE173E-0328-454E-8089-8DFCDBE4D97B}">
      <dsp:nvSpPr>
        <dsp:cNvPr id="0" name=""/>
        <dsp:cNvSpPr/>
      </dsp:nvSpPr>
      <dsp:spPr>
        <a:xfrm>
          <a:off x="0" y="3108732"/>
          <a:ext cx="10515600" cy="124328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E8A973-6B2C-4D68-8319-72AD5148CFE0}">
      <dsp:nvSpPr>
        <dsp:cNvPr id="0" name=""/>
        <dsp:cNvSpPr/>
      </dsp:nvSpPr>
      <dsp:spPr>
        <a:xfrm>
          <a:off x="376092" y="3388470"/>
          <a:ext cx="683804" cy="6838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5C563D-0909-4026-BDC4-73C2D8851C15}">
      <dsp:nvSpPr>
        <dsp:cNvPr id="0" name=""/>
        <dsp:cNvSpPr/>
      </dsp:nvSpPr>
      <dsp:spPr>
        <a:xfrm>
          <a:off x="1435988" y="3108732"/>
          <a:ext cx="4732020"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889000">
            <a:lnSpc>
              <a:spcPct val="90000"/>
            </a:lnSpc>
            <a:spcBef>
              <a:spcPct val="0"/>
            </a:spcBef>
            <a:spcAft>
              <a:spcPct val="35000"/>
            </a:spcAft>
            <a:buNone/>
          </a:pPr>
          <a:r>
            <a:rPr lang="en-US" sz="2000" kern="1200"/>
            <a:t>Goal 7 has been added to the LCAP due to unexpended Learning Recovery Emergency Block Grant (LREBG) funds</a:t>
          </a:r>
        </a:p>
      </dsp:txBody>
      <dsp:txXfrm>
        <a:off x="1435988" y="3108732"/>
        <a:ext cx="4732020" cy="1243280"/>
      </dsp:txXfrm>
    </dsp:sp>
    <dsp:sp modelId="{B46393F5-E15E-4B4B-BAC7-55B3755E74D5}">
      <dsp:nvSpPr>
        <dsp:cNvPr id="0" name=""/>
        <dsp:cNvSpPr/>
      </dsp:nvSpPr>
      <dsp:spPr>
        <a:xfrm>
          <a:off x="6168008" y="3108732"/>
          <a:ext cx="434759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666750">
            <a:lnSpc>
              <a:spcPct val="90000"/>
            </a:lnSpc>
            <a:spcBef>
              <a:spcPct val="0"/>
            </a:spcBef>
            <a:spcAft>
              <a:spcPct val="35000"/>
            </a:spcAft>
            <a:buNone/>
          </a:pPr>
          <a:r>
            <a:rPr lang="en-US" sz="1500" kern="1200"/>
            <a:t>Targeted actions funded by these remaining resources will support student learning recovery and academic achievement.</a:t>
          </a:r>
        </a:p>
      </dsp:txBody>
      <dsp:txXfrm>
        <a:off x="6168008" y="3108732"/>
        <a:ext cx="4347591" cy="12432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FE2A3-69B7-4E98-88DD-890AA41BAAD0}">
      <dsp:nvSpPr>
        <dsp:cNvPr id="0" name=""/>
        <dsp:cNvSpPr/>
      </dsp:nvSpPr>
      <dsp:spPr>
        <a:xfrm>
          <a:off x="0" y="669365"/>
          <a:ext cx="6713552" cy="123575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595130-F50A-4F41-A16A-81A21D192860}">
      <dsp:nvSpPr>
        <dsp:cNvPr id="0" name=""/>
        <dsp:cNvSpPr/>
      </dsp:nvSpPr>
      <dsp:spPr>
        <a:xfrm>
          <a:off x="373814" y="947409"/>
          <a:ext cx="679663" cy="6796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176EB9-CBF4-4F41-BDF6-D96B321D0F82}">
      <dsp:nvSpPr>
        <dsp:cNvPr id="0" name=""/>
        <dsp:cNvSpPr/>
      </dsp:nvSpPr>
      <dsp:spPr>
        <a:xfrm>
          <a:off x="1427293" y="669365"/>
          <a:ext cx="5286258" cy="1235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784" tIns="130784" rIns="130784" bIns="130784" numCol="1" spcCol="1270" anchor="ctr" anchorCtr="0">
          <a:noAutofit/>
        </a:bodyPr>
        <a:lstStyle/>
        <a:p>
          <a:pPr marL="0" lvl="0" indent="0" algn="l" defTabSz="889000">
            <a:lnSpc>
              <a:spcPct val="100000"/>
            </a:lnSpc>
            <a:spcBef>
              <a:spcPct val="0"/>
            </a:spcBef>
            <a:spcAft>
              <a:spcPct val="35000"/>
            </a:spcAft>
            <a:buNone/>
          </a:pPr>
          <a:r>
            <a:rPr lang="en-US" sz="2000" kern="1200"/>
            <a:t>Please scan with your phone to start the survey.</a:t>
          </a:r>
        </a:p>
      </dsp:txBody>
      <dsp:txXfrm>
        <a:off x="1427293" y="669365"/>
        <a:ext cx="5286258" cy="1235751"/>
      </dsp:txXfrm>
    </dsp:sp>
    <dsp:sp modelId="{CA4308A2-E12F-4335-949A-725098C24EB6}">
      <dsp:nvSpPr>
        <dsp:cNvPr id="0" name=""/>
        <dsp:cNvSpPr/>
      </dsp:nvSpPr>
      <dsp:spPr>
        <a:xfrm>
          <a:off x="0" y="2214054"/>
          <a:ext cx="6713552" cy="123575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7A901F-0BE7-48B1-9FC6-EFE902BC157F}">
      <dsp:nvSpPr>
        <dsp:cNvPr id="0" name=""/>
        <dsp:cNvSpPr/>
      </dsp:nvSpPr>
      <dsp:spPr>
        <a:xfrm>
          <a:off x="373814" y="2492099"/>
          <a:ext cx="679663" cy="6796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8EF184-DFEC-402B-A4AC-2C479A35B47E}">
      <dsp:nvSpPr>
        <dsp:cNvPr id="0" name=""/>
        <dsp:cNvSpPr/>
      </dsp:nvSpPr>
      <dsp:spPr>
        <a:xfrm>
          <a:off x="1427293" y="2214054"/>
          <a:ext cx="5286258" cy="1235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784" tIns="130784" rIns="130784" bIns="130784" numCol="1" spcCol="1270" anchor="ctr" anchorCtr="0">
          <a:noAutofit/>
        </a:bodyPr>
        <a:lstStyle/>
        <a:p>
          <a:pPr marL="0" lvl="0" indent="0" algn="l" defTabSz="889000">
            <a:lnSpc>
              <a:spcPct val="100000"/>
            </a:lnSpc>
            <a:spcBef>
              <a:spcPct val="0"/>
            </a:spcBef>
            <a:spcAft>
              <a:spcPct val="35000"/>
            </a:spcAft>
            <a:buNone/>
          </a:pPr>
          <a:r>
            <a:rPr lang="en-US" sz="2000" kern="1200"/>
            <a:t>Or type, </a:t>
          </a:r>
          <a:r>
            <a:rPr lang="en-US" sz="2000" kern="1200">
              <a:hlinkClick xmlns:r="http://schemas.openxmlformats.org/officeDocument/2006/relationships" r:id="rId5">
                <a:extLst>
                  <a:ext uri="{A12FA001-AC4F-418D-AE19-62706E023703}">
                    <ahyp:hlinkClr xmlns:ahyp="http://schemas.microsoft.com/office/drawing/2018/hyperlinkcolor" val="tx"/>
                  </a:ext>
                </a:extLst>
              </a:hlinkClick>
            </a:rPr>
            <a:t>https://tinyurl.com/2526AVUHSDLCAPSurvey</a:t>
          </a:r>
          <a:r>
            <a:rPr lang="en-US" sz="2000" kern="1200"/>
            <a:t> to complete on a computer.</a:t>
          </a:r>
        </a:p>
      </dsp:txBody>
      <dsp:txXfrm>
        <a:off x="1427293" y="2214054"/>
        <a:ext cx="5286258" cy="123575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C40C5F-48F8-40FC-8E79-D47BB2E1159C}">
      <dsp:nvSpPr>
        <dsp:cNvPr id="0" name=""/>
        <dsp:cNvSpPr/>
      </dsp:nvSpPr>
      <dsp:spPr>
        <a:xfrm>
          <a:off x="0" y="12480"/>
          <a:ext cx="6368142" cy="117475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dirty="0"/>
            <a:t>Q1 - </a:t>
          </a:r>
          <a:r>
            <a:rPr lang="en-US" sz="2100" kern="1200" dirty="0"/>
            <a:t>Which services and/or programs were you aware of prior to today?</a:t>
          </a:r>
        </a:p>
      </dsp:txBody>
      <dsp:txXfrm>
        <a:off x="57347" y="69827"/>
        <a:ext cx="6253448" cy="1060059"/>
      </dsp:txXfrm>
    </dsp:sp>
    <dsp:sp modelId="{06B74BEC-D14D-4D33-A5B8-F6791C3912CE}">
      <dsp:nvSpPr>
        <dsp:cNvPr id="0" name=""/>
        <dsp:cNvSpPr/>
      </dsp:nvSpPr>
      <dsp:spPr>
        <a:xfrm>
          <a:off x="0" y="1247713"/>
          <a:ext cx="6368142" cy="117475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Q2 </a:t>
          </a:r>
          <a:r>
            <a:rPr lang="en-US" sz="2100" kern="1200"/>
            <a:t>- Which services and/or programs have you participated in or used? </a:t>
          </a:r>
        </a:p>
      </dsp:txBody>
      <dsp:txXfrm>
        <a:off x="57347" y="1305060"/>
        <a:ext cx="6253448" cy="1060059"/>
      </dsp:txXfrm>
    </dsp:sp>
    <dsp:sp modelId="{5195EF3B-659B-432C-810A-96B1A50563BD}">
      <dsp:nvSpPr>
        <dsp:cNvPr id="0" name=""/>
        <dsp:cNvSpPr/>
      </dsp:nvSpPr>
      <dsp:spPr>
        <a:xfrm>
          <a:off x="0" y="2482946"/>
          <a:ext cx="6368142" cy="117475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Q3 - </a:t>
          </a:r>
          <a:r>
            <a:rPr lang="en-US" sz="2100" kern="1200"/>
            <a:t>Were there barriers that made it difficult for you to use or participate in the services and/or programs offered? </a:t>
          </a:r>
        </a:p>
      </dsp:txBody>
      <dsp:txXfrm>
        <a:off x="57347" y="2540293"/>
        <a:ext cx="6253448" cy="106005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7D90A8-E04E-42F6-A90B-0C3E762D8D35}">
      <dsp:nvSpPr>
        <dsp:cNvPr id="0" name=""/>
        <dsp:cNvSpPr/>
      </dsp:nvSpPr>
      <dsp:spPr>
        <a:xfrm>
          <a:off x="0" y="71469"/>
          <a:ext cx="5181600" cy="7956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Table 1: Goals 1 &amp; 2 (Academic Proficiency / 21st Century Learning)</a:t>
          </a:r>
        </a:p>
      </dsp:txBody>
      <dsp:txXfrm>
        <a:off x="38838" y="110307"/>
        <a:ext cx="5103924" cy="717924"/>
      </dsp:txXfrm>
    </dsp:sp>
    <dsp:sp modelId="{ACB67542-C2E3-4B87-83F8-1D37FC967FD1}">
      <dsp:nvSpPr>
        <dsp:cNvPr id="0" name=""/>
        <dsp:cNvSpPr/>
      </dsp:nvSpPr>
      <dsp:spPr>
        <a:xfrm>
          <a:off x="0" y="924669"/>
          <a:ext cx="5181600" cy="7956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Table 2: Goal 3 (Safe and Positive School Culture)</a:t>
          </a:r>
        </a:p>
      </dsp:txBody>
      <dsp:txXfrm>
        <a:off x="38838" y="963507"/>
        <a:ext cx="5103924" cy="717924"/>
      </dsp:txXfrm>
    </dsp:sp>
    <dsp:sp modelId="{FCDC7588-55AA-4163-B61E-2DA5424C0A29}">
      <dsp:nvSpPr>
        <dsp:cNvPr id="0" name=""/>
        <dsp:cNvSpPr/>
      </dsp:nvSpPr>
      <dsp:spPr>
        <a:xfrm>
          <a:off x="0" y="1777869"/>
          <a:ext cx="5181600" cy="7956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Table 3: Goal 4 (Communication &amp; Partnerships)</a:t>
          </a:r>
        </a:p>
      </dsp:txBody>
      <dsp:txXfrm>
        <a:off x="38838" y="1816707"/>
        <a:ext cx="5103924" cy="717924"/>
      </dsp:txXfrm>
    </dsp:sp>
    <dsp:sp modelId="{2D8A08AB-A166-4274-AEBB-85F604273373}">
      <dsp:nvSpPr>
        <dsp:cNvPr id="0" name=""/>
        <dsp:cNvSpPr/>
      </dsp:nvSpPr>
      <dsp:spPr>
        <a:xfrm>
          <a:off x="0" y="2631069"/>
          <a:ext cx="5181600" cy="7956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Table 4: Goal 5 (Students with Disabilities)</a:t>
          </a:r>
        </a:p>
      </dsp:txBody>
      <dsp:txXfrm>
        <a:off x="38838" y="2669907"/>
        <a:ext cx="5103924" cy="717924"/>
      </dsp:txXfrm>
    </dsp:sp>
    <dsp:sp modelId="{95DD3879-62D1-4D64-9CF3-82607C4F116D}">
      <dsp:nvSpPr>
        <dsp:cNvPr id="0" name=""/>
        <dsp:cNvSpPr/>
      </dsp:nvSpPr>
      <dsp:spPr>
        <a:xfrm>
          <a:off x="0" y="3484269"/>
          <a:ext cx="5181600" cy="7956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Table 5: Goals 6 &amp; 7 (Equity Multiplier / Learning Recovery)</a:t>
          </a:r>
        </a:p>
      </dsp:txBody>
      <dsp:txXfrm>
        <a:off x="38838" y="3523107"/>
        <a:ext cx="5103924" cy="71792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5C84F3-0106-4401-BD61-9F61C6577014}" type="datetimeFigureOut">
              <a:rPr lang="en-US" smtClean="0"/>
              <a:t>10/6/2025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593BC8-C981-4249-97E6-203411122A82}" type="slidenum">
              <a:rPr lang="en-US" smtClean="0"/>
              <a:t>‹#›</a:t>
            </a:fld>
            <a:endParaRPr lang="en-US"/>
          </a:p>
        </p:txBody>
      </p:sp>
    </p:spTree>
    <p:extLst>
      <p:ext uri="{BB962C8B-B14F-4D97-AF65-F5344CB8AC3E}">
        <p14:creationId xmlns:p14="http://schemas.microsoft.com/office/powerpoint/2010/main" val="3211938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6" name="Google Shape;29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4" name="Google Shape;224;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4" name="Google Shape;564;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5" name="Google Shape;58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4" name="Google Shape;594;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1C982-911E-C5AF-DEE1-A97554A8E5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FFC569-9EA0-4EF7-C13F-8448153248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0660C8-1136-6CEB-9C60-2D8D5460D933}"/>
              </a:ext>
            </a:extLst>
          </p:cNvPr>
          <p:cNvSpPr>
            <a:spLocks noGrp="1"/>
          </p:cNvSpPr>
          <p:nvPr>
            <p:ph type="dt" sz="half" idx="10"/>
          </p:nvPr>
        </p:nvSpPr>
        <p:spPr/>
        <p:txBody>
          <a:bodyPr/>
          <a:lstStyle/>
          <a:p>
            <a:fld id="{60EDE958-5A1E-49F9-AF74-7CC4088A0891}" type="datetimeFigureOut">
              <a:rPr lang="en-US" smtClean="0"/>
              <a:t>10/6/2025</a:t>
            </a:fld>
            <a:endParaRPr lang="en-US"/>
          </a:p>
        </p:txBody>
      </p:sp>
      <p:sp>
        <p:nvSpPr>
          <p:cNvPr id="5" name="Footer Placeholder 4">
            <a:extLst>
              <a:ext uri="{FF2B5EF4-FFF2-40B4-BE49-F238E27FC236}">
                <a16:creationId xmlns:a16="http://schemas.microsoft.com/office/drawing/2014/main" id="{1E39CA8F-FBA6-A2AD-9F61-3339E750BA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D3776C-2A6E-27BF-E5A6-5ACBEA09631B}"/>
              </a:ext>
            </a:extLst>
          </p:cNvPr>
          <p:cNvSpPr>
            <a:spLocks noGrp="1"/>
          </p:cNvSpPr>
          <p:nvPr>
            <p:ph type="sldNum" sz="quarter" idx="12"/>
          </p:nvPr>
        </p:nvSpPr>
        <p:spPr/>
        <p:txBody>
          <a:bodyPr/>
          <a:lstStyle/>
          <a:p>
            <a:fld id="{11FD5250-A91C-4F75-8D64-8E84117CA608}" type="slidenum">
              <a:rPr lang="en-US" smtClean="0"/>
              <a:t>‹#›</a:t>
            </a:fld>
            <a:endParaRPr lang="en-US"/>
          </a:p>
        </p:txBody>
      </p:sp>
    </p:spTree>
    <p:extLst>
      <p:ext uri="{BB962C8B-B14F-4D97-AF65-F5344CB8AC3E}">
        <p14:creationId xmlns:p14="http://schemas.microsoft.com/office/powerpoint/2010/main" val="4138319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7A9B0-C8B4-51E4-35AC-71C108DB40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8D71C9-D6B9-211A-E1CB-F876286B21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FD5890-92E2-9E21-6A2C-8A544B02CAD2}"/>
              </a:ext>
            </a:extLst>
          </p:cNvPr>
          <p:cNvSpPr>
            <a:spLocks noGrp="1"/>
          </p:cNvSpPr>
          <p:nvPr>
            <p:ph type="dt" sz="half" idx="10"/>
          </p:nvPr>
        </p:nvSpPr>
        <p:spPr/>
        <p:txBody>
          <a:bodyPr/>
          <a:lstStyle/>
          <a:p>
            <a:fld id="{60EDE958-5A1E-49F9-AF74-7CC4088A0891}" type="datetimeFigureOut">
              <a:rPr lang="en-US" smtClean="0"/>
              <a:t>10/6/2025</a:t>
            </a:fld>
            <a:endParaRPr lang="en-US"/>
          </a:p>
        </p:txBody>
      </p:sp>
      <p:sp>
        <p:nvSpPr>
          <p:cNvPr id="5" name="Footer Placeholder 4">
            <a:extLst>
              <a:ext uri="{FF2B5EF4-FFF2-40B4-BE49-F238E27FC236}">
                <a16:creationId xmlns:a16="http://schemas.microsoft.com/office/drawing/2014/main" id="{B7A8389B-B484-C6B7-33D0-9F572186EE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E857D9-E6E9-7FAD-8786-2A4A20069E9C}"/>
              </a:ext>
            </a:extLst>
          </p:cNvPr>
          <p:cNvSpPr>
            <a:spLocks noGrp="1"/>
          </p:cNvSpPr>
          <p:nvPr>
            <p:ph type="sldNum" sz="quarter" idx="12"/>
          </p:nvPr>
        </p:nvSpPr>
        <p:spPr/>
        <p:txBody>
          <a:bodyPr/>
          <a:lstStyle/>
          <a:p>
            <a:fld id="{11FD5250-A91C-4F75-8D64-8E84117CA608}" type="slidenum">
              <a:rPr lang="en-US" smtClean="0"/>
              <a:t>‹#›</a:t>
            </a:fld>
            <a:endParaRPr lang="en-US"/>
          </a:p>
        </p:txBody>
      </p:sp>
    </p:spTree>
    <p:extLst>
      <p:ext uri="{BB962C8B-B14F-4D97-AF65-F5344CB8AC3E}">
        <p14:creationId xmlns:p14="http://schemas.microsoft.com/office/powerpoint/2010/main" val="80128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9AF55-4850-E1EA-F98A-765564AFA9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D9F44C-FDFD-6EBB-3C37-36EDC7A76B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9A3263-8213-08EE-A433-3F6763B27DA9}"/>
              </a:ext>
            </a:extLst>
          </p:cNvPr>
          <p:cNvSpPr>
            <a:spLocks noGrp="1"/>
          </p:cNvSpPr>
          <p:nvPr>
            <p:ph type="dt" sz="half" idx="10"/>
          </p:nvPr>
        </p:nvSpPr>
        <p:spPr/>
        <p:txBody>
          <a:bodyPr/>
          <a:lstStyle/>
          <a:p>
            <a:fld id="{60EDE958-5A1E-49F9-AF74-7CC4088A0891}" type="datetimeFigureOut">
              <a:rPr lang="en-US" smtClean="0"/>
              <a:t>10/6/2025</a:t>
            </a:fld>
            <a:endParaRPr lang="en-US"/>
          </a:p>
        </p:txBody>
      </p:sp>
      <p:sp>
        <p:nvSpPr>
          <p:cNvPr id="5" name="Footer Placeholder 4">
            <a:extLst>
              <a:ext uri="{FF2B5EF4-FFF2-40B4-BE49-F238E27FC236}">
                <a16:creationId xmlns:a16="http://schemas.microsoft.com/office/drawing/2014/main" id="{E91D11FE-A17A-1E61-C73A-2650F27D4C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F974BA-7040-E88C-5F3C-6FDE584529D6}"/>
              </a:ext>
            </a:extLst>
          </p:cNvPr>
          <p:cNvSpPr>
            <a:spLocks noGrp="1"/>
          </p:cNvSpPr>
          <p:nvPr>
            <p:ph type="sldNum" sz="quarter" idx="12"/>
          </p:nvPr>
        </p:nvSpPr>
        <p:spPr/>
        <p:txBody>
          <a:bodyPr/>
          <a:lstStyle/>
          <a:p>
            <a:fld id="{11FD5250-A91C-4F75-8D64-8E84117CA608}" type="slidenum">
              <a:rPr lang="en-US" smtClean="0"/>
              <a:t>‹#›</a:t>
            </a:fld>
            <a:endParaRPr lang="en-US"/>
          </a:p>
        </p:txBody>
      </p:sp>
    </p:spTree>
    <p:extLst>
      <p:ext uri="{BB962C8B-B14F-4D97-AF65-F5344CB8AC3E}">
        <p14:creationId xmlns:p14="http://schemas.microsoft.com/office/powerpoint/2010/main" val="2259457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5ECC9-D653-6622-B503-CAD56EA2BE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E2C201-67A3-B00D-8FEC-566D9DC4A3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0C537D-7478-7DD4-7B5F-6496C1C0CF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BF2368-FE16-CADF-323C-056485C5BCA0}"/>
              </a:ext>
            </a:extLst>
          </p:cNvPr>
          <p:cNvSpPr>
            <a:spLocks noGrp="1"/>
          </p:cNvSpPr>
          <p:nvPr>
            <p:ph type="dt" sz="half" idx="10"/>
          </p:nvPr>
        </p:nvSpPr>
        <p:spPr/>
        <p:txBody>
          <a:bodyPr/>
          <a:lstStyle/>
          <a:p>
            <a:fld id="{60EDE958-5A1E-49F9-AF74-7CC4088A0891}" type="datetimeFigureOut">
              <a:rPr lang="en-US" smtClean="0"/>
              <a:t>10/6/2025</a:t>
            </a:fld>
            <a:endParaRPr lang="en-US"/>
          </a:p>
        </p:txBody>
      </p:sp>
      <p:sp>
        <p:nvSpPr>
          <p:cNvPr id="6" name="Footer Placeholder 5">
            <a:extLst>
              <a:ext uri="{FF2B5EF4-FFF2-40B4-BE49-F238E27FC236}">
                <a16:creationId xmlns:a16="http://schemas.microsoft.com/office/drawing/2014/main" id="{875C30BB-AD61-0B19-2507-2D53B436AE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6987E4-AEE7-9E84-6BC5-C42438D9011E}"/>
              </a:ext>
            </a:extLst>
          </p:cNvPr>
          <p:cNvSpPr>
            <a:spLocks noGrp="1"/>
          </p:cNvSpPr>
          <p:nvPr>
            <p:ph type="sldNum" sz="quarter" idx="12"/>
          </p:nvPr>
        </p:nvSpPr>
        <p:spPr/>
        <p:txBody>
          <a:bodyPr/>
          <a:lstStyle/>
          <a:p>
            <a:fld id="{11FD5250-A91C-4F75-8D64-8E84117CA608}" type="slidenum">
              <a:rPr lang="en-US" smtClean="0"/>
              <a:t>‹#›</a:t>
            </a:fld>
            <a:endParaRPr lang="en-US"/>
          </a:p>
        </p:txBody>
      </p:sp>
    </p:spTree>
    <p:extLst>
      <p:ext uri="{BB962C8B-B14F-4D97-AF65-F5344CB8AC3E}">
        <p14:creationId xmlns:p14="http://schemas.microsoft.com/office/powerpoint/2010/main" val="2367224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EF842-603D-B85B-D648-F016387565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268A38-D36A-6B55-F01E-26D61CFE99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FEFA53-F004-1DC1-5818-C1D7A597A9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B7726B-6ADA-5A7E-B064-24B92D5F76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6B9142-3C0A-3F04-27A5-D3EC6538F3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385AFD-8C4A-AC1C-5154-7783080EAC52}"/>
              </a:ext>
            </a:extLst>
          </p:cNvPr>
          <p:cNvSpPr>
            <a:spLocks noGrp="1"/>
          </p:cNvSpPr>
          <p:nvPr>
            <p:ph type="dt" sz="half" idx="10"/>
          </p:nvPr>
        </p:nvSpPr>
        <p:spPr/>
        <p:txBody>
          <a:bodyPr/>
          <a:lstStyle/>
          <a:p>
            <a:fld id="{60EDE958-5A1E-49F9-AF74-7CC4088A0891}" type="datetimeFigureOut">
              <a:rPr lang="en-US" smtClean="0"/>
              <a:t>10/6/2025</a:t>
            </a:fld>
            <a:endParaRPr lang="en-US"/>
          </a:p>
        </p:txBody>
      </p:sp>
      <p:sp>
        <p:nvSpPr>
          <p:cNvPr id="8" name="Footer Placeholder 7">
            <a:extLst>
              <a:ext uri="{FF2B5EF4-FFF2-40B4-BE49-F238E27FC236}">
                <a16:creationId xmlns:a16="http://schemas.microsoft.com/office/drawing/2014/main" id="{4D3EF262-FB07-0067-8B91-157A923FFC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A52B53-2120-7D75-695E-1FF34C3CE701}"/>
              </a:ext>
            </a:extLst>
          </p:cNvPr>
          <p:cNvSpPr>
            <a:spLocks noGrp="1"/>
          </p:cNvSpPr>
          <p:nvPr>
            <p:ph type="sldNum" sz="quarter" idx="12"/>
          </p:nvPr>
        </p:nvSpPr>
        <p:spPr/>
        <p:txBody>
          <a:bodyPr/>
          <a:lstStyle/>
          <a:p>
            <a:fld id="{11FD5250-A91C-4F75-8D64-8E84117CA608}" type="slidenum">
              <a:rPr lang="en-US" smtClean="0"/>
              <a:t>‹#›</a:t>
            </a:fld>
            <a:endParaRPr lang="en-US"/>
          </a:p>
        </p:txBody>
      </p:sp>
    </p:spTree>
    <p:extLst>
      <p:ext uri="{BB962C8B-B14F-4D97-AF65-F5344CB8AC3E}">
        <p14:creationId xmlns:p14="http://schemas.microsoft.com/office/powerpoint/2010/main" val="3769795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7CF47-9845-CE0F-B239-4EDBA63DA8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948BF7-FA1D-D73C-A7EC-212C46A9EDB2}"/>
              </a:ext>
            </a:extLst>
          </p:cNvPr>
          <p:cNvSpPr>
            <a:spLocks noGrp="1"/>
          </p:cNvSpPr>
          <p:nvPr>
            <p:ph type="dt" sz="half" idx="10"/>
          </p:nvPr>
        </p:nvSpPr>
        <p:spPr/>
        <p:txBody>
          <a:bodyPr/>
          <a:lstStyle/>
          <a:p>
            <a:fld id="{60EDE958-5A1E-49F9-AF74-7CC4088A0891}" type="datetimeFigureOut">
              <a:rPr lang="en-US" smtClean="0"/>
              <a:t>10/6/2025</a:t>
            </a:fld>
            <a:endParaRPr lang="en-US"/>
          </a:p>
        </p:txBody>
      </p:sp>
      <p:sp>
        <p:nvSpPr>
          <p:cNvPr id="4" name="Footer Placeholder 3">
            <a:extLst>
              <a:ext uri="{FF2B5EF4-FFF2-40B4-BE49-F238E27FC236}">
                <a16:creationId xmlns:a16="http://schemas.microsoft.com/office/drawing/2014/main" id="{7F194D43-51F3-80DC-32F9-C389353A07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067BDEA-CEE1-BBF6-2FEA-D435E2455B71}"/>
              </a:ext>
            </a:extLst>
          </p:cNvPr>
          <p:cNvSpPr>
            <a:spLocks noGrp="1"/>
          </p:cNvSpPr>
          <p:nvPr>
            <p:ph type="sldNum" sz="quarter" idx="12"/>
          </p:nvPr>
        </p:nvSpPr>
        <p:spPr/>
        <p:txBody>
          <a:bodyPr/>
          <a:lstStyle/>
          <a:p>
            <a:fld id="{11FD5250-A91C-4F75-8D64-8E84117CA608}" type="slidenum">
              <a:rPr lang="en-US" smtClean="0"/>
              <a:t>‹#›</a:t>
            </a:fld>
            <a:endParaRPr lang="en-US"/>
          </a:p>
        </p:txBody>
      </p:sp>
    </p:spTree>
    <p:extLst>
      <p:ext uri="{BB962C8B-B14F-4D97-AF65-F5344CB8AC3E}">
        <p14:creationId xmlns:p14="http://schemas.microsoft.com/office/powerpoint/2010/main" val="201268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2C9575-19F3-2CB6-D46F-7875430B7337}"/>
              </a:ext>
            </a:extLst>
          </p:cNvPr>
          <p:cNvSpPr>
            <a:spLocks noGrp="1"/>
          </p:cNvSpPr>
          <p:nvPr>
            <p:ph type="dt" sz="half" idx="10"/>
          </p:nvPr>
        </p:nvSpPr>
        <p:spPr/>
        <p:txBody>
          <a:bodyPr/>
          <a:lstStyle/>
          <a:p>
            <a:fld id="{60EDE958-5A1E-49F9-AF74-7CC4088A0891}" type="datetimeFigureOut">
              <a:rPr lang="en-US" smtClean="0"/>
              <a:t>10/6/2025</a:t>
            </a:fld>
            <a:endParaRPr lang="en-US"/>
          </a:p>
        </p:txBody>
      </p:sp>
      <p:sp>
        <p:nvSpPr>
          <p:cNvPr id="3" name="Footer Placeholder 2">
            <a:extLst>
              <a:ext uri="{FF2B5EF4-FFF2-40B4-BE49-F238E27FC236}">
                <a16:creationId xmlns:a16="http://schemas.microsoft.com/office/drawing/2014/main" id="{CE133B4D-6677-78CF-96E3-6B3389A4F1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32C014-9FC1-459D-0E04-642A4E086659}"/>
              </a:ext>
            </a:extLst>
          </p:cNvPr>
          <p:cNvSpPr>
            <a:spLocks noGrp="1"/>
          </p:cNvSpPr>
          <p:nvPr>
            <p:ph type="sldNum" sz="quarter" idx="12"/>
          </p:nvPr>
        </p:nvSpPr>
        <p:spPr/>
        <p:txBody>
          <a:bodyPr/>
          <a:lstStyle/>
          <a:p>
            <a:fld id="{11FD5250-A91C-4F75-8D64-8E84117CA608}" type="slidenum">
              <a:rPr lang="en-US" smtClean="0"/>
              <a:t>‹#›</a:t>
            </a:fld>
            <a:endParaRPr lang="en-US"/>
          </a:p>
        </p:txBody>
      </p:sp>
    </p:spTree>
    <p:extLst>
      <p:ext uri="{BB962C8B-B14F-4D97-AF65-F5344CB8AC3E}">
        <p14:creationId xmlns:p14="http://schemas.microsoft.com/office/powerpoint/2010/main" val="1932467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CBF0B-54F3-3854-CDF0-97CDCA8922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AFEC52-FFD4-386A-80A6-4A60227447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99F62E-7192-4D82-5B5E-918000E3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C473AF-33B7-1191-A36C-F85585665CDD}"/>
              </a:ext>
            </a:extLst>
          </p:cNvPr>
          <p:cNvSpPr>
            <a:spLocks noGrp="1"/>
          </p:cNvSpPr>
          <p:nvPr>
            <p:ph type="dt" sz="half" idx="10"/>
          </p:nvPr>
        </p:nvSpPr>
        <p:spPr/>
        <p:txBody>
          <a:bodyPr/>
          <a:lstStyle/>
          <a:p>
            <a:fld id="{60EDE958-5A1E-49F9-AF74-7CC4088A0891}" type="datetimeFigureOut">
              <a:rPr lang="en-US" smtClean="0"/>
              <a:t>10/6/2025</a:t>
            </a:fld>
            <a:endParaRPr lang="en-US"/>
          </a:p>
        </p:txBody>
      </p:sp>
      <p:sp>
        <p:nvSpPr>
          <p:cNvPr id="6" name="Footer Placeholder 5">
            <a:extLst>
              <a:ext uri="{FF2B5EF4-FFF2-40B4-BE49-F238E27FC236}">
                <a16:creationId xmlns:a16="http://schemas.microsoft.com/office/drawing/2014/main" id="{782739EC-2250-9AA3-2E15-FF84AEB0CD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7DF601-5168-B5FB-CE3C-B3F943EBFE9D}"/>
              </a:ext>
            </a:extLst>
          </p:cNvPr>
          <p:cNvSpPr>
            <a:spLocks noGrp="1"/>
          </p:cNvSpPr>
          <p:nvPr>
            <p:ph type="sldNum" sz="quarter" idx="12"/>
          </p:nvPr>
        </p:nvSpPr>
        <p:spPr/>
        <p:txBody>
          <a:bodyPr/>
          <a:lstStyle/>
          <a:p>
            <a:fld id="{11FD5250-A91C-4F75-8D64-8E84117CA608}" type="slidenum">
              <a:rPr lang="en-US" smtClean="0"/>
              <a:t>‹#›</a:t>
            </a:fld>
            <a:endParaRPr lang="en-US"/>
          </a:p>
        </p:txBody>
      </p:sp>
    </p:spTree>
    <p:extLst>
      <p:ext uri="{BB962C8B-B14F-4D97-AF65-F5344CB8AC3E}">
        <p14:creationId xmlns:p14="http://schemas.microsoft.com/office/powerpoint/2010/main" val="4036824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C49A2-02CF-F383-4F2D-C83A8E0271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BF9A68-FA42-4A5C-B6FA-DF640DFA29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FD08CB-0C92-CA04-D77B-716A9C13A0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25E281-2EDC-D3CD-CC01-CE982AE4626A}"/>
              </a:ext>
            </a:extLst>
          </p:cNvPr>
          <p:cNvSpPr>
            <a:spLocks noGrp="1"/>
          </p:cNvSpPr>
          <p:nvPr>
            <p:ph type="dt" sz="half" idx="10"/>
          </p:nvPr>
        </p:nvSpPr>
        <p:spPr/>
        <p:txBody>
          <a:bodyPr/>
          <a:lstStyle/>
          <a:p>
            <a:fld id="{60EDE958-5A1E-49F9-AF74-7CC4088A0891}" type="datetimeFigureOut">
              <a:rPr lang="en-US" smtClean="0"/>
              <a:t>10/6/2025</a:t>
            </a:fld>
            <a:endParaRPr lang="en-US"/>
          </a:p>
        </p:txBody>
      </p:sp>
      <p:sp>
        <p:nvSpPr>
          <p:cNvPr id="6" name="Footer Placeholder 5">
            <a:extLst>
              <a:ext uri="{FF2B5EF4-FFF2-40B4-BE49-F238E27FC236}">
                <a16:creationId xmlns:a16="http://schemas.microsoft.com/office/drawing/2014/main" id="{F5FCD5EC-5084-6C99-193E-BC475A030F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82F7B-42B6-D446-B491-3B367E4C00B8}"/>
              </a:ext>
            </a:extLst>
          </p:cNvPr>
          <p:cNvSpPr>
            <a:spLocks noGrp="1"/>
          </p:cNvSpPr>
          <p:nvPr>
            <p:ph type="sldNum" sz="quarter" idx="12"/>
          </p:nvPr>
        </p:nvSpPr>
        <p:spPr/>
        <p:txBody>
          <a:bodyPr/>
          <a:lstStyle/>
          <a:p>
            <a:fld id="{11FD5250-A91C-4F75-8D64-8E84117CA608}" type="slidenum">
              <a:rPr lang="en-US" smtClean="0"/>
              <a:t>‹#›</a:t>
            </a:fld>
            <a:endParaRPr lang="en-US"/>
          </a:p>
        </p:txBody>
      </p:sp>
    </p:spTree>
    <p:extLst>
      <p:ext uri="{BB962C8B-B14F-4D97-AF65-F5344CB8AC3E}">
        <p14:creationId xmlns:p14="http://schemas.microsoft.com/office/powerpoint/2010/main" val="1100397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1304A-7990-F82C-0D05-81C78CFA0B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133400-DC6E-E69C-9279-79A6F5F159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C4AB44-2E9F-5294-9428-26ADA9430CB1}"/>
              </a:ext>
            </a:extLst>
          </p:cNvPr>
          <p:cNvSpPr>
            <a:spLocks noGrp="1"/>
          </p:cNvSpPr>
          <p:nvPr>
            <p:ph type="dt" sz="half" idx="10"/>
          </p:nvPr>
        </p:nvSpPr>
        <p:spPr/>
        <p:txBody>
          <a:bodyPr/>
          <a:lstStyle/>
          <a:p>
            <a:fld id="{60EDE958-5A1E-49F9-AF74-7CC4088A0891}" type="datetimeFigureOut">
              <a:rPr lang="en-US" smtClean="0"/>
              <a:t>10/6/2025</a:t>
            </a:fld>
            <a:endParaRPr lang="en-US"/>
          </a:p>
        </p:txBody>
      </p:sp>
      <p:sp>
        <p:nvSpPr>
          <p:cNvPr id="5" name="Footer Placeholder 4">
            <a:extLst>
              <a:ext uri="{FF2B5EF4-FFF2-40B4-BE49-F238E27FC236}">
                <a16:creationId xmlns:a16="http://schemas.microsoft.com/office/drawing/2014/main" id="{DDF4D784-F9EA-CDBC-BC64-6C9B90D1C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9D1FDB-BB8E-5FD6-7352-8C2C21E2D403}"/>
              </a:ext>
            </a:extLst>
          </p:cNvPr>
          <p:cNvSpPr>
            <a:spLocks noGrp="1"/>
          </p:cNvSpPr>
          <p:nvPr>
            <p:ph type="sldNum" sz="quarter" idx="12"/>
          </p:nvPr>
        </p:nvSpPr>
        <p:spPr/>
        <p:txBody>
          <a:bodyPr/>
          <a:lstStyle/>
          <a:p>
            <a:fld id="{11FD5250-A91C-4F75-8D64-8E84117CA608}" type="slidenum">
              <a:rPr lang="en-US" smtClean="0"/>
              <a:t>‹#›</a:t>
            </a:fld>
            <a:endParaRPr lang="en-US"/>
          </a:p>
        </p:txBody>
      </p:sp>
    </p:spTree>
    <p:extLst>
      <p:ext uri="{BB962C8B-B14F-4D97-AF65-F5344CB8AC3E}">
        <p14:creationId xmlns:p14="http://schemas.microsoft.com/office/powerpoint/2010/main" val="377576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9E347F-780B-C76F-A76A-BB6D8C82A6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F0CB4D-E514-8FE0-A3E2-947B13076F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F8356E-5508-3F76-F2F6-02C7AA7EB9CA}"/>
              </a:ext>
            </a:extLst>
          </p:cNvPr>
          <p:cNvSpPr>
            <a:spLocks noGrp="1"/>
          </p:cNvSpPr>
          <p:nvPr>
            <p:ph type="dt" sz="half" idx="10"/>
          </p:nvPr>
        </p:nvSpPr>
        <p:spPr/>
        <p:txBody>
          <a:bodyPr/>
          <a:lstStyle/>
          <a:p>
            <a:fld id="{60EDE958-5A1E-49F9-AF74-7CC4088A0891}" type="datetimeFigureOut">
              <a:rPr lang="en-US" smtClean="0"/>
              <a:t>10/6/2025</a:t>
            </a:fld>
            <a:endParaRPr lang="en-US"/>
          </a:p>
        </p:txBody>
      </p:sp>
      <p:sp>
        <p:nvSpPr>
          <p:cNvPr id="5" name="Footer Placeholder 4">
            <a:extLst>
              <a:ext uri="{FF2B5EF4-FFF2-40B4-BE49-F238E27FC236}">
                <a16:creationId xmlns:a16="http://schemas.microsoft.com/office/drawing/2014/main" id="{F049CE7C-6840-AB03-4304-8D15621381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0E8E06-697B-3BE5-195C-199504B742B3}"/>
              </a:ext>
            </a:extLst>
          </p:cNvPr>
          <p:cNvSpPr>
            <a:spLocks noGrp="1"/>
          </p:cNvSpPr>
          <p:nvPr>
            <p:ph type="sldNum" sz="quarter" idx="12"/>
          </p:nvPr>
        </p:nvSpPr>
        <p:spPr/>
        <p:txBody>
          <a:bodyPr/>
          <a:lstStyle/>
          <a:p>
            <a:fld id="{11FD5250-A91C-4F75-8D64-8E84117CA608}" type="slidenum">
              <a:rPr lang="en-US" smtClean="0"/>
              <a:t>‹#›</a:t>
            </a:fld>
            <a:endParaRPr lang="en-US"/>
          </a:p>
        </p:txBody>
      </p:sp>
    </p:spTree>
    <p:extLst>
      <p:ext uri="{BB962C8B-B14F-4D97-AF65-F5344CB8AC3E}">
        <p14:creationId xmlns:p14="http://schemas.microsoft.com/office/powerpoint/2010/main" val="2365167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6"/>
        <p:cNvGrpSpPr/>
        <p:nvPr/>
      </p:nvGrpSpPr>
      <p:grpSpPr>
        <a:xfrm>
          <a:off x="0" y="0"/>
          <a:ext cx="0" cy="0"/>
          <a:chOff x="0" y="0"/>
          <a:chExt cx="0" cy="0"/>
        </a:xfrm>
      </p:grpSpPr>
      <p:sp>
        <p:nvSpPr>
          <p:cNvPr id="37" name="Google Shape;37;p38"/>
          <p:cNvSpPr/>
          <p:nvPr/>
        </p:nvSpPr>
        <p:spPr>
          <a:xfrm>
            <a:off x="0" y="5825333"/>
            <a:ext cx="12192000" cy="1032400"/>
          </a:xfrm>
          <a:prstGeom prst="rect">
            <a:avLst/>
          </a:prstGeom>
          <a:solidFill>
            <a:schemeClr val="dk1"/>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lt1"/>
              </a:buClr>
              <a:buSzPts val="1800"/>
              <a:buFont typeface="Corbel"/>
              <a:buNone/>
            </a:pPr>
            <a:endParaRPr sz="2400">
              <a:solidFill>
                <a:schemeClr val="lt1"/>
              </a:solidFill>
              <a:latin typeface="Corbel"/>
              <a:ea typeface="Corbel"/>
              <a:cs typeface="Corbel"/>
              <a:sym typeface="Corbel"/>
            </a:endParaRPr>
          </a:p>
        </p:txBody>
      </p:sp>
      <p:sp>
        <p:nvSpPr>
          <p:cNvPr id="38" name="Google Shape;38;p38"/>
          <p:cNvSpPr txBox="1">
            <a:spLocks noGrp="1"/>
          </p:cNvSpPr>
          <p:nvPr>
            <p:ph type="body" idx="1"/>
          </p:nvPr>
        </p:nvSpPr>
        <p:spPr>
          <a:xfrm>
            <a:off x="415600" y="6028533"/>
            <a:ext cx="10639200" cy="6140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vl2pPr marL="914400" lvl="1" indent="-342900" algn="l">
              <a:lnSpc>
                <a:spcPct val="90000"/>
              </a:lnSpc>
              <a:spcBef>
                <a:spcPts val="2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400"/>
              </a:spcAft>
              <a:buClr>
                <a:schemeClr val="dk1"/>
              </a:buClr>
              <a:buSzPts val="1800"/>
              <a:buChar char="▪"/>
              <a:defRPr/>
            </a:lvl9pPr>
          </a:lstStyle>
          <a:p>
            <a:endParaRPr/>
          </a:p>
        </p:txBody>
      </p:sp>
      <p:sp>
        <p:nvSpPr>
          <p:cNvPr id="39" name="Google Shape;39;p3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lvl="0" indent="0" algn="l">
              <a:buClr>
                <a:schemeClr val="lt1"/>
              </a:buClr>
              <a:buSzPts val="900"/>
              <a:buFont typeface="Corbel"/>
              <a:buNone/>
              <a:defRPr sz="1200" b="0">
                <a:solidFill>
                  <a:schemeClr val="lt1"/>
                </a:solidFill>
                <a:latin typeface="Corbel"/>
                <a:ea typeface="Corbel"/>
                <a:cs typeface="Corbel"/>
                <a:sym typeface="Corbel"/>
              </a:defRPr>
            </a:lvl1pPr>
            <a:lvl2pPr marL="0" lvl="1" indent="0" algn="l">
              <a:buClr>
                <a:schemeClr val="lt1"/>
              </a:buClr>
              <a:buSzPts val="900"/>
              <a:buFont typeface="Corbel"/>
              <a:buNone/>
              <a:defRPr sz="1200" b="0">
                <a:solidFill>
                  <a:schemeClr val="lt1"/>
                </a:solidFill>
                <a:latin typeface="Corbel"/>
                <a:ea typeface="Corbel"/>
                <a:cs typeface="Corbel"/>
                <a:sym typeface="Corbel"/>
              </a:defRPr>
            </a:lvl2pPr>
            <a:lvl3pPr marL="0" lvl="2" indent="0" algn="l">
              <a:buClr>
                <a:schemeClr val="lt1"/>
              </a:buClr>
              <a:buSzPts val="900"/>
              <a:buFont typeface="Corbel"/>
              <a:buNone/>
              <a:defRPr sz="1200" b="0">
                <a:solidFill>
                  <a:schemeClr val="lt1"/>
                </a:solidFill>
                <a:latin typeface="Corbel"/>
                <a:ea typeface="Corbel"/>
                <a:cs typeface="Corbel"/>
                <a:sym typeface="Corbel"/>
              </a:defRPr>
            </a:lvl3pPr>
            <a:lvl4pPr marL="0" lvl="3" indent="0" algn="l">
              <a:buClr>
                <a:schemeClr val="lt1"/>
              </a:buClr>
              <a:buSzPts val="900"/>
              <a:buFont typeface="Corbel"/>
              <a:buNone/>
              <a:defRPr sz="1200" b="0">
                <a:solidFill>
                  <a:schemeClr val="lt1"/>
                </a:solidFill>
                <a:latin typeface="Corbel"/>
                <a:ea typeface="Corbel"/>
                <a:cs typeface="Corbel"/>
                <a:sym typeface="Corbel"/>
              </a:defRPr>
            </a:lvl4pPr>
            <a:lvl5pPr marL="0" lvl="4" indent="0" algn="l">
              <a:buClr>
                <a:schemeClr val="lt1"/>
              </a:buClr>
              <a:buSzPts val="900"/>
              <a:buFont typeface="Corbel"/>
              <a:buNone/>
              <a:defRPr sz="1200" b="0">
                <a:solidFill>
                  <a:schemeClr val="lt1"/>
                </a:solidFill>
                <a:latin typeface="Corbel"/>
                <a:ea typeface="Corbel"/>
                <a:cs typeface="Corbel"/>
                <a:sym typeface="Corbel"/>
              </a:defRPr>
            </a:lvl5pPr>
            <a:lvl6pPr marL="0" lvl="5" indent="0" algn="l">
              <a:buClr>
                <a:schemeClr val="lt1"/>
              </a:buClr>
              <a:buSzPts val="900"/>
              <a:buFont typeface="Corbel"/>
              <a:buNone/>
              <a:defRPr sz="1200" b="0">
                <a:solidFill>
                  <a:schemeClr val="lt1"/>
                </a:solidFill>
                <a:latin typeface="Corbel"/>
                <a:ea typeface="Corbel"/>
                <a:cs typeface="Corbel"/>
                <a:sym typeface="Corbel"/>
              </a:defRPr>
            </a:lvl6pPr>
            <a:lvl7pPr marL="0" lvl="6" indent="0" algn="l">
              <a:buClr>
                <a:schemeClr val="lt1"/>
              </a:buClr>
              <a:buSzPts val="900"/>
              <a:buFont typeface="Corbel"/>
              <a:buNone/>
              <a:defRPr sz="1200" b="0">
                <a:solidFill>
                  <a:schemeClr val="lt1"/>
                </a:solidFill>
                <a:latin typeface="Corbel"/>
                <a:ea typeface="Corbel"/>
                <a:cs typeface="Corbel"/>
                <a:sym typeface="Corbel"/>
              </a:defRPr>
            </a:lvl7pPr>
            <a:lvl8pPr marL="0" lvl="7" indent="0" algn="l">
              <a:buClr>
                <a:schemeClr val="lt1"/>
              </a:buClr>
              <a:buSzPts val="900"/>
              <a:buFont typeface="Corbel"/>
              <a:buNone/>
              <a:defRPr sz="1200" b="0">
                <a:solidFill>
                  <a:schemeClr val="lt1"/>
                </a:solidFill>
                <a:latin typeface="Corbel"/>
                <a:ea typeface="Corbel"/>
                <a:cs typeface="Corbel"/>
                <a:sym typeface="Corbel"/>
              </a:defRPr>
            </a:lvl8pPr>
            <a:lvl9pPr marL="0" lvl="8" indent="0" algn="l">
              <a:buClr>
                <a:schemeClr val="lt1"/>
              </a:buClr>
              <a:buSzPts val="900"/>
              <a:buFont typeface="Corbel"/>
              <a:buNone/>
              <a:defRPr sz="1200" b="0">
                <a:solidFill>
                  <a:schemeClr val="lt1"/>
                </a:solidFill>
                <a:latin typeface="Corbel"/>
                <a:ea typeface="Corbel"/>
                <a:cs typeface="Corbel"/>
                <a:sym typeface="Corbe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54646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BF0AD-CD28-FD93-A624-A398C83614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E4AFFC1-B0F3-0DF8-267D-C7B33C296B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3F9C4D-51D5-3CCA-10D5-29DE81142D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0EDE958-5A1E-49F9-AF74-7CC4088A0891}" type="datetimeFigureOut">
              <a:rPr lang="en-US" smtClean="0"/>
              <a:t>10/6/2025</a:t>
            </a:fld>
            <a:endParaRPr lang="en-US"/>
          </a:p>
        </p:txBody>
      </p:sp>
      <p:sp>
        <p:nvSpPr>
          <p:cNvPr id="5" name="Footer Placeholder 4">
            <a:extLst>
              <a:ext uri="{FF2B5EF4-FFF2-40B4-BE49-F238E27FC236}">
                <a16:creationId xmlns:a16="http://schemas.microsoft.com/office/drawing/2014/main" id="{B4007128-1FB1-850F-55BE-952F9CD48C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6FE74C-69CC-DC29-AFD7-41313A4A2F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FD5250-A91C-4F75-8D64-8E84117CA608}" type="slidenum">
              <a:rPr lang="en-US" smtClean="0"/>
              <a:t>‹#›</a:t>
            </a:fld>
            <a:endParaRPr lang="en-US"/>
          </a:p>
        </p:txBody>
      </p:sp>
    </p:spTree>
    <p:extLst>
      <p:ext uri="{BB962C8B-B14F-4D97-AF65-F5344CB8AC3E}">
        <p14:creationId xmlns:p14="http://schemas.microsoft.com/office/powerpoint/2010/main" val="3369921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diagramLayout" Target="../diagrams/layout3.xml"/><Relationship Id="rId7" Type="http://schemas.openxmlformats.org/officeDocument/2006/relationships/image" Target="../media/image15.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avdistrict.org/about/annual-strategic-plan" TargetMode="External"/><Relationship Id="rId2" Type="http://schemas.openxmlformats.org/officeDocument/2006/relationships/hyperlink" Target="mailto:jslater-sanchez@avhsd.org" TargetMode="External"/><Relationship Id="rId1" Type="http://schemas.openxmlformats.org/officeDocument/2006/relationships/slideLayout" Target="../slideLayouts/slideLayout9.xml"/><Relationship Id="rId4" Type="http://schemas.openxmlformats.org/officeDocument/2006/relationships/image" Target="../media/image5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D0D6D3E-D7F9-4591-9CA9-DDF4DB1F7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FD660D2-11E9-1040-CFAD-584D9F45C598}"/>
              </a:ext>
            </a:extLst>
          </p:cNvPr>
          <p:cNvSpPr>
            <a:spLocks noGrp="1"/>
          </p:cNvSpPr>
          <p:nvPr>
            <p:ph type="ctrTitle"/>
          </p:nvPr>
        </p:nvSpPr>
        <p:spPr>
          <a:xfrm>
            <a:off x="982639" y="1012536"/>
            <a:ext cx="4613300" cy="3163224"/>
          </a:xfrm>
        </p:spPr>
        <p:txBody>
          <a:bodyPr anchor="t">
            <a:normAutofit/>
          </a:bodyPr>
          <a:lstStyle/>
          <a:p>
            <a:pPr algn="l"/>
            <a:r>
              <a:rPr lang="en-US" sz="4800" dirty="0"/>
              <a:t>District Parent/ Student Advisory Committee (DPAC)</a:t>
            </a:r>
          </a:p>
        </p:txBody>
      </p:sp>
      <p:sp>
        <p:nvSpPr>
          <p:cNvPr id="3" name="Subtitle 2">
            <a:extLst>
              <a:ext uri="{FF2B5EF4-FFF2-40B4-BE49-F238E27FC236}">
                <a16:creationId xmlns:a16="http://schemas.microsoft.com/office/drawing/2014/main" id="{5EEF0CA6-9F1E-A04D-350F-824A810C410F}"/>
              </a:ext>
            </a:extLst>
          </p:cNvPr>
          <p:cNvSpPr>
            <a:spLocks noGrp="1"/>
          </p:cNvSpPr>
          <p:nvPr>
            <p:ph type="subTitle" idx="1"/>
          </p:nvPr>
        </p:nvSpPr>
        <p:spPr>
          <a:xfrm>
            <a:off x="982638" y="4389120"/>
            <a:ext cx="4408228" cy="1192815"/>
          </a:xfrm>
        </p:spPr>
        <p:txBody>
          <a:bodyPr anchor="b">
            <a:normAutofit/>
          </a:bodyPr>
          <a:lstStyle/>
          <a:p>
            <a:pPr algn="l"/>
            <a:r>
              <a:rPr lang="en-US" dirty="0"/>
              <a:t>October 27, 2025</a:t>
            </a:r>
          </a:p>
        </p:txBody>
      </p:sp>
      <p:sp>
        <p:nvSpPr>
          <p:cNvPr id="23" name="Rectangle 22">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orange logo&#10;&#10;AI-generated content may be incorrect.">
            <a:extLst>
              <a:ext uri="{FF2B5EF4-FFF2-40B4-BE49-F238E27FC236}">
                <a16:creationId xmlns:a16="http://schemas.microsoft.com/office/drawing/2014/main" id="{3488BA21-BBA1-25CF-C6A7-564F47FD4A8B}"/>
              </a:ext>
            </a:extLst>
          </p:cNvPr>
          <p:cNvPicPr>
            <a:picLocks noChangeAspect="1"/>
          </p:cNvPicPr>
          <p:nvPr/>
        </p:nvPicPr>
        <p:blipFill>
          <a:blip r:embed="rId2">
            <a:extLst>
              <a:ext uri="{28A0092B-C50C-407E-A947-70E740481C1C}">
                <a14:useLocalDpi xmlns:a14="http://schemas.microsoft.com/office/drawing/2010/main" val="0"/>
              </a:ext>
            </a:extLst>
          </a:blip>
          <a:srcRect r="-3" b="-3"/>
          <a:stretch>
            <a:fillRect/>
          </a:stretch>
        </p:blipFill>
        <p:spPr>
          <a:xfrm>
            <a:off x="6096000" y="1012536"/>
            <a:ext cx="4756162" cy="475616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p:spPr>
      </p:pic>
    </p:spTree>
    <p:extLst>
      <p:ext uri="{BB962C8B-B14F-4D97-AF65-F5344CB8AC3E}">
        <p14:creationId xmlns:p14="http://schemas.microsoft.com/office/powerpoint/2010/main" val="172607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085DED-D424-27E9-285F-5572954EA401}"/>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dirty="0">
                <a:solidFill>
                  <a:srgbClr val="FFFFFF"/>
                </a:solidFill>
                <a:latin typeface="+mj-lt"/>
                <a:ea typeface="+mj-ea"/>
                <a:cs typeface="+mj-cs"/>
              </a:rPr>
              <a:t>Hello and …</a:t>
            </a:r>
          </a:p>
        </p:txBody>
      </p:sp>
      <p:pic>
        <p:nvPicPr>
          <p:cNvPr id="1026" name="Picture 2" descr="Colorful Welcome Design Template 10925820 Vector Art at Vecteezy">
            <a:extLst>
              <a:ext uri="{FF2B5EF4-FFF2-40B4-BE49-F238E27FC236}">
                <a16:creationId xmlns:a16="http://schemas.microsoft.com/office/drawing/2014/main" id="{38920B06-CB64-4524-3329-D5F209DD036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52979" y="1966293"/>
            <a:ext cx="9086040" cy="4452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0668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73E11-0A1B-B66F-8E4D-0FAE9DE5E125}"/>
              </a:ext>
            </a:extLst>
          </p:cNvPr>
          <p:cNvSpPr>
            <a:spLocks noGrp="1"/>
          </p:cNvSpPr>
          <p:nvPr>
            <p:ph type="title"/>
          </p:nvPr>
        </p:nvSpPr>
        <p:spPr/>
        <p:txBody>
          <a:bodyPr/>
          <a:lstStyle/>
          <a:p>
            <a:r>
              <a:rPr lang="en-US" dirty="0"/>
              <a:t>Introductions</a:t>
            </a:r>
          </a:p>
        </p:txBody>
      </p:sp>
      <p:graphicFrame>
        <p:nvGraphicFramePr>
          <p:cNvPr id="5" name="Content Placeholder 2">
            <a:extLst>
              <a:ext uri="{FF2B5EF4-FFF2-40B4-BE49-F238E27FC236}">
                <a16:creationId xmlns:a16="http://schemas.microsoft.com/office/drawing/2014/main" id="{CBFCD180-22B5-135A-4C10-374FFCF1DF1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0568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Rectangle 33">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1CB959-E55D-0366-8676-55925A49F882}"/>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Agenda</a:t>
            </a:r>
            <a:endParaRPr lang="en-US" sz="4000" dirty="0">
              <a:solidFill>
                <a:srgbClr val="FFFFFF"/>
              </a:solidFill>
            </a:endParaRPr>
          </a:p>
        </p:txBody>
      </p:sp>
      <p:graphicFrame>
        <p:nvGraphicFramePr>
          <p:cNvPr id="5" name="Content Placeholder 2">
            <a:extLst>
              <a:ext uri="{FF2B5EF4-FFF2-40B4-BE49-F238E27FC236}">
                <a16:creationId xmlns:a16="http://schemas.microsoft.com/office/drawing/2014/main" id="{5BE81E85-A7FB-D04B-80F4-8B2E0BCCF99A}"/>
              </a:ext>
            </a:extLst>
          </p:cNvPr>
          <p:cNvGraphicFramePr>
            <a:graphicFrameLocks noGrp="1"/>
          </p:cNvGraphicFramePr>
          <p:nvPr>
            <p:ph idx="1"/>
            <p:extLst>
              <p:ext uri="{D42A27DB-BD31-4B8C-83A1-F6EECF244321}">
                <p14:modId xmlns:p14="http://schemas.microsoft.com/office/powerpoint/2010/main" val="119083420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7197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DDA8991-3D55-472F-1751-939A26365947}"/>
              </a:ext>
            </a:extLst>
          </p:cNvPr>
          <p:cNvSpPr>
            <a:spLocks noGrp="1"/>
          </p:cNvSpPr>
          <p:nvPr>
            <p:ph type="title"/>
          </p:nvPr>
        </p:nvSpPr>
        <p:spPr>
          <a:xfrm>
            <a:off x="6657715" y="467271"/>
            <a:ext cx="4195674" cy="2052522"/>
          </a:xfrm>
        </p:spPr>
        <p:txBody>
          <a:bodyPr anchor="b">
            <a:normAutofit/>
          </a:bodyPr>
          <a:lstStyle/>
          <a:p>
            <a:r>
              <a:rPr lang="en-US" sz="3500" dirty="0"/>
              <a:t>Purpose of the District Parent/Student Advisory Committee (DPAC)</a:t>
            </a:r>
          </a:p>
        </p:txBody>
      </p:sp>
      <p:sp>
        <p:nvSpPr>
          <p:cNvPr id="29" name="Oval 28">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5614C7C0-FA1D-4105-8345-1DF76F987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3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33"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pic>
        <p:nvPicPr>
          <p:cNvPr id="7" name="Graphic 6" descr="Meeting">
            <a:extLst>
              <a:ext uri="{FF2B5EF4-FFF2-40B4-BE49-F238E27FC236}">
                <a16:creationId xmlns:a16="http://schemas.microsoft.com/office/drawing/2014/main" id="{B1308527-A741-FCF7-468E-A9742F0E148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17770" y="1448957"/>
            <a:ext cx="3952579" cy="3952579"/>
          </a:xfrm>
          <a:prstGeom prst="rect">
            <a:avLst/>
          </a:prstGeom>
        </p:spPr>
      </p:pic>
      <p:sp>
        <p:nvSpPr>
          <p:cNvPr id="3" name="Content Placeholder 2">
            <a:extLst>
              <a:ext uri="{FF2B5EF4-FFF2-40B4-BE49-F238E27FC236}">
                <a16:creationId xmlns:a16="http://schemas.microsoft.com/office/drawing/2014/main" id="{071EA19A-D5AF-91F2-7FCF-C402E81BA7C1}"/>
              </a:ext>
            </a:extLst>
          </p:cNvPr>
          <p:cNvSpPr>
            <a:spLocks noGrp="1"/>
          </p:cNvSpPr>
          <p:nvPr>
            <p:ph idx="1"/>
          </p:nvPr>
        </p:nvSpPr>
        <p:spPr>
          <a:xfrm>
            <a:off x="6695359" y="2990818"/>
            <a:ext cx="4158031" cy="2913872"/>
          </a:xfrm>
        </p:spPr>
        <p:txBody>
          <a:bodyPr anchor="t">
            <a:normAutofit/>
          </a:bodyPr>
          <a:lstStyle/>
          <a:p>
            <a:pPr marL="0" lvl="0" indent="0">
              <a:spcBef>
                <a:spcPts val="0"/>
              </a:spcBef>
              <a:buNone/>
            </a:pPr>
            <a:r>
              <a:rPr lang="en-US" sz="2000" dirty="0">
                <a:solidFill>
                  <a:schemeClr val="tx1">
                    <a:alpha val="80000"/>
                  </a:schemeClr>
                </a:solidFill>
                <a:latin typeface="Corbel"/>
                <a:ea typeface="Corbel"/>
                <a:cs typeface="Corbel"/>
                <a:sym typeface="Corbel"/>
              </a:rPr>
              <a:t>This committee:</a:t>
            </a:r>
            <a:endParaRPr lang="en-US" sz="2000" dirty="0">
              <a:solidFill>
                <a:schemeClr val="tx1">
                  <a:alpha val="80000"/>
                </a:schemeClr>
              </a:solidFill>
              <a:latin typeface="Arial"/>
              <a:ea typeface="Arial"/>
              <a:cs typeface="Arial"/>
              <a:sym typeface="Arial"/>
            </a:endParaRPr>
          </a:p>
          <a:p>
            <a:pPr marL="0" lvl="1" indent="0">
              <a:spcBef>
                <a:spcPts val="1105"/>
              </a:spcBef>
              <a:buClr>
                <a:schemeClr val="lt1"/>
              </a:buClr>
              <a:buSzPts val="1800"/>
              <a:buNone/>
            </a:pPr>
            <a:r>
              <a:rPr lang="en-US" sz="2000" dirty="0">
                <a:solidFill>
                  <a:schemeClr val="tx1">
                    <a:alpha val="80000"/>
                  </a:schemeClr>
                </a:solidFill>
                <a:latin typeface="Corbel"/>
                <a:ea typeface="Corbel"/>
                <a:cs typeface="Corbel"/>
                <a:sym typeface="Corbel"/>
              </a:rPr>
              <a:t>- Reviews the current Local Control Accountability Plan (LCAP)</a:t>
            </a:r>
            <a:endParaRPr lang="en-US" sz="2000" dirty="0">
              <a:solidFill>
                <a:schemeClr val="tx1">
                  <a:alpha val="80000"/>
                </a:schemeClr>
              </a:solidFill>
              <a:latin typeface="Arial"/>
              <a:ea typeface="Arial"/>
              <a:cs typeface="Arial"/>
              <a:sym typeface="Arial"/>
            </a:endParaRPr>
          </a:p>
          <a:p>
            <a:pPr marL="0" lvl="1" indent="0">
              <a:spcBef>
                <a:spcPts val="371"/>
              </a:spcBef>
              <a:buClr>
                <a:schemeClr val="lt1"/>
              </a:buClr>
              <a:buSzPts val="1800"/>
              <a:buNone/>
            </a:pPr>
            <a:r>
              <a:rPr lang="en-US" sz="2000" dirty="0">
                <a:solidFill>
                  <a:schemeClr val="tx1">
                    <a:alpha val="80000"/>
                  </a:schemeClr>
                </a:solidFill>
                <a:latin typeface="Corbel"/>
                <a:ea typeface="Corbel"/>
                <a:cs typeface="Corbel"/>
                <a:sym typeface="Corbel"/>
              </a:rPr>
              <a:t>- Shares/Solicits information from site educational partners</a:t>
            </a:r>
            <a:endParaRPr lang="en-US" sz="2000" dirty="0">
              <a:solidFill>
                <a:schemeClr val="tx1">
                  <a:alpha val="80000"/>
                </a:schemeClr>
              </a:solidFill>
              <a:latin typeface="Arial"/>
              <a:ea typeface="Arial"/>
              <a:cs typeface="Arial"/>
              <a:sym typeface="Arial"/>
            </a:endParaRPr>
          </a:p>
          <a:p>
            <a:pPr marL="0" lvl="1" indent="0">
              <a:spcBef>
                <a:spcPts val="371"/>
              </a:spcBef>
              <a:buClr>
                <a:schemeClr val="lt1"/>
              </a:buClr>
              <a:buSzPts val="1800"/>
              <a:buNone/>
            </a:pPr>
            <a:r>
              <a:rPr lang="en-US" sz="2000" dirty="0">
                <a:solidFill>
                  <a:schemeClr val="tx1">
                    <a:alpha val="80000"/>
                  </a:schemeClr>
                </a:solidFill>
                <a:latin typeface="Corbel"/>
                <a:ea typeface="Corbel"/>
                <a:cs typeface="Corbel"/>
                <a:sym typeface="Corbel"/>
              </a:rPr>
              <a:t>- Provides input, advice, and comments on revising the LCAP and related plans</a:t>
            </a:r>
            <a:endParaRPr lang="en-US" sz="2000" dirty="0">
              <a:solidFill>
                <a:schemeClr val="tx1">
                  <a:alpha val="80000"/>
                </a:schemeClr>
              </a:solidFill>
              <a:latin typeface="Arial"/>
              <a:ea typeface="Arial"/>
              <a:cs typeface="Arial"/>
              <a:sym typeface="Arial"/>
            </a:endParaRPr>
          </a:p>
        </p:txBody>
      </p:sp>
      <p:sp>
        <p:nvSpPr>
          <p:cNvPr id="35"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37" name="Straight Connector 3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0170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C7B0C-BA9D-4238-72EE-CF37D1291D7B}"/>
              </a:ext>
            </a:extLst>
          </p:cNvPr>
          <p:cNvSpPr>
            <a:spLocks noGrp="1"/>
          </p:cNvSpPr>
          <p:nvPr>
            <p:ph type="title"/>
          </p:nvPr>
        </p:nvSpPr>
        <p:spPr>
          <a:xfrm>
            <a:off x="1097280" y="286603"/>
            <a:ext cx="10058400" cy="1450757"/>
          </a:xfrm>
        </p:spPr>
        <p:txBody>
          <a:bodyPr>
            <a:normAutofit/>
          </a:bodyPr>
          <a:lstStyle/>
          <a:p>
            <a:r>
              <a:rPr lang="en-US" dirty="0"/>
              <a:t>LCFF and LCAP OVERVIEW</a:t>
            </a:r>
          </a:p>
        </p:txBody>
      </p:sp>
      <p:graphicFrame>
        <p:nvGraphicFramePr>
          <p:cNvPr id="18" name="Content Placeholder 2">
            <a:extLst>
              <a:ext uri="{FF2B5EF4-FFF2-40B4-BE49-F238E27FC236}">
                <a16:creationId xmlns:a16="http://schemas.microsoft.com/office/drawing/2014/main" id="{E37397B6-6392-6373-6EA4-45B007E2751C}"/>
              </a:ext>
            </a:extLst>
          </p:cNvPr>
          <p:cNvGraphicFramePr>
            <a:graphicFrameLocks noGrp="1"/>
          </p:cNvGraphicFramePr>
          <p:nvPr>
            <p:ph idx="1"/>
          </p:nvPr>
        </p:nvGraphicFramePr>
        <p:xfrm>
          <a:off x="1097279" y="1845734"/>
          <a:ext cx="6454987"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Graphic 6" descr="Dollar">
            <a:extLst>
              <a:ext uri="{FF2B5EF4-FFF2-40B4-BE49-F238E27FC236}">
                <a16:creationId xmlns:a16="http://schemas.microsoft.com/office/drawing/2014/main" id="{23E820D3-0673-B747-98B8-DB0116D348D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20570" y="2084269"/>
            <a:ext cx="3135109" cy="3135109"/>
          </a:xfrm>
          <a:prstGeom prst="rect">
            <a:avLst/>
          </a:prstGeom>
        </p:spPr>
      </p:pic>
      <p:sp>
        <p:nvSpPr>
          <p:cNvPr id="3" name="Slide Number Placeholder 2">
            <a:extLst>
              <a:ext uri="{FF2B5EF4-FFF2-40B4-BE49-F238E27FC236}">
                <a16:creationId xmlns:a16="http://schemas.microsoft.com/office/drawing/2014/main" id="{F5E5256B-0ECA-7E31-8EF2-68226536601D}"/>
              </a:ext>
            </a:extLst>
          </p:cNvPr>
          <p:cNvSpPr>
            <a:spLocks noGrp="1"/>
          </p:cNvSpPr>
          <p:nvPr>
            <p:ph type="sldNum" sz="quarter" idx="12"/>
          </p:nvPr>
        </p:nvSpPr>
        <p:spPr/>
        <p:txBody>
          <a:bodyPr/>
          <a:lstStyle/>
          <a:p>
            <a:fld id="{498A666E-0DF1-410C-B3A4-797F36C52217}" type="slidenum">
              <a:rPr lang="en-US" smtClean="0"/>
              <a:t>6</a:t>
            </a:fld>
            <a:endParaRPr lang="en-US"/>
          </a:p>
        </p:txBody>
      </p:sp>
    </p:spTree>
    <p:extLst>
      <p:ext uri="{BB962C8B-B14F-4D97-AF65-F5344CB8AC3E}">
        <p14:creationId xmlns:p14="http://schemas.microsoft.com/office/powerpoint/2010/main" val="372487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89DC62-CB9C-C8B2-E0E9-61676E687E0A}"/>
              </a:ext>
            </a:extLst>
          </p:cNvPr>
          <p:cNvSpPr>
            <a:spLocks noGrp="1"/>
          </p:cNvSpPr>
          <p:nvPr>
            <p:ph type="title"/>
          </p:nvPr>
        </p:nvSpPr>
        <p:spPr>
          <a:xfrm>
            <a:off x="5596501" y="489508"/>
            <a:ext cx="5754896" cy="1667569"/>
          </a:xfrm>
        </p:spPr>
        <p:txBody>
          <a:bodyPr anchor="b">
            <a:normAutofit/>
          </a:bodyPr>
          <a:lstStyle/>
          <a:p>
            <a:r>
              <a:rPr lang="en-US" sz="3700" dirty="0"/>
              <a:t>Local Control and Accountability Plan (LCAP)</a:t>
            </a:r>
          </a:p>
        </p:txBody>
      </p:sp>
      <p:pic>
        <p:nvPicPr>
          <p:cNvPr id="20" name="Graphic 19" descr="Schoolhouse">
            <a:extLst>
              <a:ext uri="{FF2B5EF4-FFF2-40B4-BE49-F238E27FC236}">
                <a16:creationId xmlns:a16="http://schemas.microsoft.com/office/drawing/2014/main" id="{E39CBABA-B36F-15D4-7231-AAD4FE2B35F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8130" y="1275070"/>
            <a:ext cx="3876165" cy="3876165"/>
          </a:xfrm>
          <a:prstGeom prst="rect">
            <a:avLst/>
          </a:prstGeom>
        </p:spPr>
      </p:pic>
      <p:sp>
        <p:nvSpPr>
          <p:cNvPr id="3" name="Content Placeholder 2">
            <a:extLst>
              <a:ext uri="{FF2B5EF4-FFF2-40B4-BE49-F238E27FC236}">
                <a16:creationId xmlns:a16="http://schemas.microsoft.com/office/drawing/2014/main" id="{C0CB71E5-9C42-34E2-B4A3-394DD1509482}"/>
              </a:ext>
            </a:extLst>
          </p:cNvPr>
          <p:cNvSpPr>
            <a:spLocks noGrp="1"/>
          </p:cNvSpPr>
          <p:nvPr>
            <p:ph idx="1"/>
          </p:nvPr>
        </p:nvSpPr>
        <p:spPr>
          <a:xfrm>
            <a:off x="5596502" y="2405894"/>
            <a:ext cx="5754896" cy="3197464"/>
          </a:xfrm>
        </p:spPr>
        <p:txBody>
          <a:bodyPr anchor="t">
            <a:normAutofit/>
          </a:bodyPr>
          <a:lstStyle/>
          <a:p>
            <a:pPr>
              <a:buFont typeface="Wingdings" panose="05000000000000000000" pitchFamily="2" charset="2"/>
              <a:buChar char="§"/>
            </a:pPr>
            <a:r>
              <a:rPr lang="en-US" sz="1300" dirty="0"/>
              <a:t>All school districts in California are required to produce an LCAP, demonstrating how the Local Control Funding Formula (LCFF) funds are linked to meeting the needs of all students.</a:t>
            </a:r>
          </a:p>
          <a:p>
            <a:pPr>
              <a:buFont typeface="Wingdings" panose="05000000000000000000" pitchFamily="2" charset="2"/>
              <a:buChar char="§"/>
            </a:pPr>
            <a:r>
              <a:rPr lang="en-US" sz="1300" dirty="0"/>
              <a:t>The LCAP is a three-year plan that describes the goals, actions, services, and expenditures to support positive student outcomes that address state and local priorities. </a:t>
            </a:r>
          </a:p>
          <a:p>
            <a:pPr>
              <a:buFont typeface="Wingdings" panose="05000000000000000000" pitchFamily="2" charset="2"/>
              <a:buChar char="§"/>
            </a:pPr>
            <a:r>
              <a:rPr lang="en-US" sz="1300" dirty="0"/>
              <a:t>The LCAP provides an opportunity for school districts to share their stories of how, what, and are why programs and services selected to meet their local needs. </a:t>
            </a:r>
          </a:p>
          <a:p>
            <a:pPr>
              <a:buFont typeface="Wingdings" panose="05000000000000000000" pitchFamily="2" charset="2"/>
              <a:buChar char="§"/>
            </a:pPr>
            <a:r>
              <a:rPr lang="en-US" sz="1300" dirty="0"/>
              <a:t>The majority of the LCFF funds are District driven; however, this formula also targets funding to specific student populations (subgroups):</a:t>
            </a:r>
          </a:p>
          <a:p>
            <a:pPr lvl="1"/>
            <a:r>
              <a:rPr lang="en-US" sz="1300" dirty="0"/>
              <a:t>English Learners</a:t>
            </a:r>
          </a:p>
          <a:p>
            <a:pPr lvl="1"/>
            <a:r>
              <a:rPr lang="en-US" sz="1300" dirty="0"/>
              <a:t>Foster Youth</a:t>
            </a:r>
          </a:p>
          <a:p>
            <a:pPr lvl="1"/>
            <a:r>
              <a:rPr lang="en-US" sz="1300" dirty="0"/>
              <a:t>Low Income</a:t>
            </a:r>
          </a:p>
          <a:p>
            <a:endParaRPr lang="en-US" sz="1300" dirty="0"/>
          </a:p>
        </p:txBody>
      </p:sp>
      <p:sp>
        <p:nvSpPr>
          <p:cNvPr id="27" name="Rectangle 26">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406FEC28-B413-75D4-09A1-714AF3222E3E}"/>
              </a:ext>
            </a:extLst>
          </p:cNvPr>
          <p:cNvSpPr>
            <a:spLocks noGrp="1"/>
          </p:cNvSpPr>
          <p:nvPr>
            <p:ph type="sldNum" sz="quarter" idx="12"/>
          </p:nvPr>
        </p:nvSpPr>
        <p:spPr>
          <a:xfrm>
            <a:off x="11704320" y="6455664"/>
            <a:ext cx="448056" cy="365125"/>
          </a:xfrm>
        </p:spPr>
        <p:txBody>
          <a:bodyPr>
            <a:normAutofit/>
          </a:bodyPr>
          <a:lstStyle/>
          <a:p>
            <a:pPr>
              <a:spcAft>
                <a:spcPts val="600"/>
              </a:spcAft>
            </a:pPr>
            <a:fld id="{498A666E-0DF1-410C-B3A4-797F36C52217}" type="slidenum">
              <a:rPr lang="en-US" sz="1100">
                <a:solidFill>
                  <a:srgbClr val="FFFFFF"/>
                </a:solidFill>
              </a:rPr>
              <a:pPr>
                <a:spcAft>
                  <a:spcPts val="600"/>
                </a:spcAft>
              </a:pPr>
              <a:t>7</a:t>
            </a:fld>
            <a:endParaRPr lang="en-US" sz="1100">
              <a:solidFill>
                <a:srgbClr val="FFFFFF"/>
              </a:solidFill>
            </a:endParaRPr>
          </a:p>
        </p:txBody>
      </p:sp>
    </p:spTree>
    <p:extLst>
      <p:ext uri="{BB962C8B-B14F-4D97-AF65-F5344CB8AC3E}">
        <p14:creationId xmlns:p14="http://schemas.microsoft.com/office/powerpoint/2010/main" val="3010240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up of a screen&#10;&#10;AI-generated content may be incorrect.">
            <a:extLst>
              <a:ext uri="{FF2B5EF4-FFF2-40B4-BE49-F238E27FC236}">
                <a16:creationId xmlns:a16="http://schemas.microsoft.com/office/drawing/2014/main" id="{CEA1955E-F95D-CBDE-634D-EF0DDAE9E92C}"/>
              </a:ext>
            </a:extLst>
          </p:cNvPr>
          <p:cNvPicPr>
            <a:picLocks noChangeAspect="1"/>
          </p:cNvPicPr>
          <p:nvPr/>
        </p:nvPicPr>
        <p:blipFill>
          <a:blip r:embed="rId2">
            <a:duotone>
              <a:schemeClr val="bg2">
                <a:shade val="45000"/>
                <a:satMod val="135000"/>
              </a:schemeClr>
              <a:prstClr val="white"/>
            </a:duotone>
          </a:blip>
          <a:srcRect l="7117" t="4471" r="15185" b="-1"/>
          <a:stretch>
            <a:fillRect/>
          </a:stretch>
        </p:blipFill>
        <p:spPr>
          <a:xfrm>
            <a:off x="20" y="10"/>
            <a:ext cx="12191980" cy="6857990"/>
          </a:xfrm>
          <a:prstGeom prst="rect">
            <a:avLst/>
          </a:prstGeom>
        </p:spPr>
      </p:pic>
      <p:sp>
        <p:nvSpPr>
          <p:cNvPr id="22" name="Rectangle 21">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AC8D6B-DD1F-98EA-F4C5-005F5691EFB2}"/>
              </a:ext>
            </a:extLst>
          </p:cNvPr>
          <p:cNvSpPr>
            <a:spLocks noGrp="1"/>
          </p:cNvSpPr>
          <p:nvPr>
            <p:ph type="title"/>
          </p:nvPr>
        </p:nvSpPr>
        <p:spPr>
          <a:xfrm>
            <a:off x="838200" y="365125"/>
            <a:ext cx="10515600" cy="1325563"/>
          </a:xfrm>
        </p:spPr>
        <p:txBody>
          <a:bodyPr>
            <a:normAutofit fontScale="90000"/>
          </a:bodyPr>
          <a:lstStyle/>
          <a:p>
            <a:pPr lvl="0">
              <a:spcBef>
                <a:spcPts val="0"/>
              </a:spcBef>
            </a:pPr>
            <a:r>
              <a:rPr lang="en-US" sz="3600" dirty="0">
                <a:ea typeface="Corbel"/>
                <a:cs typeface="Corbel"/>
                <a:sym typeface="Corbel"/>
              </a:rPr>
              <a:t>LCAP REQUIREMENTS</a:t>
            </a:r>
            <a:br>
              <a:rPr lang="en-US" sz="2700" dirty="0">
                <a:ea typeface="Arial"/>
                <a:cs typeface="Arial"/>
                <a:sym typeface="Arial"/>
              </a:rPr>
            </a:br>
            <a:br>
              <a:rPr lang="en-US" sz="2700" dirty="0">
                <a:ea typeface="Corbel"/>
                <a:cs typeface="Corbel"/>
                <a:sym typeface="Corbel"/>
              </a:rPr>
            </a:br>
            <a:r>
              <a:rPr lang="en-US" sz="2000" dirty="0">
                <a:ea typeface="Corbel"/>
                <a:cs typeface="Corbel"/>
                <a:sym typeface="Corbel"/>
              </a:rPr>
              <a:t>THE LCAP INCLUDES GOALS, SPECIFIC ACTIONS, AND MEASURABLE STUDENT OUTCOMES FOR EACH OF THE EIGHT STATEWIDE PRIORITIES</a:t>
            </a:r>
            <a:br>
              <a:rPr lang="en-US" sz="2000" b="1" dirty="0">
                <a:latin typeface="Arial"/>
                <a:ea typeface="Arial"/>
                <a:cs typeface="Arial"/>
                <a:sym typeface="Arial"/>
              </a:rPr>
            </a:br>
            <a:endParaRPr lang="en-US" sz="1300" b="1" dirty="0"/>
          </a:p>
        </p:txBody>
      </p:sp>
      <p:graphicFrame>
        <p:nvGraphicFramePr>
          <p:cNvPr id="5" name="Content Placeholder 2">
            <a:extLst>
              <a:ext uri="{FF2B5EF4-FFF2-40B4-BE49-F238E27FC236}">
                <a16:creationId xmlns:a16="http://schemas.microsoft.com/office/drawing/2014/main" id="{B54EC65B-2464-CA4F-FE3E-469A78CA78AB}"/>
              </a:ext>
            </a:extLst>
          </p:cNvPr>
          <p:cNvGraphicFramePr>
            <a:graphicFrameLocks noGrp="1"/>
          </p:cNvGraphicFramePr>
          <p:nvPr>
            <p:ph idx="1"/>
            <p:extLst>
              <p:ext uri="{D42A27DB-BD31-4B8C-83A1-F6EECF244321}">
                <p14:modId xmlns:p14="http://schemas.microsoft.com/office/powerpoint/2010/main" val="228562541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7337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9" title="CA Dashboard"/>
          <p:cNvSpPr/>
          <p:nvPr/>
        </p:nvSpPr>
        <p:spPr>
          <a:xfrm>
            <a:off x="0" y="-25200"/>
            <a:ext cx="4676400" cy="69084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lt1"/>
              </a:solidFill>
              <a:latin typeface="Corbel"/>
              <a:ea typeface="Corbel"/>
              <a:cs typeface="Corbel"/>
              <a:sym typeface="Corbel"/>
            </a:endParaRPr>
          </a:p>
        </p:txBody>
      </p:sp>
      <p:pic>
        <p:nvPicPr>
          <p:cNvPr id="299" name="Google Shape;299;p9" descr="Six State Indicators" title="Indicators"/>
          <p:cNvPicPr preferRelativeResize="0"/>
          <p:nvPr/>
        </p:nvPicPr>
        <p:blipFill rotWithShape="1">
          <a:blip r:embed="rId3">
            <a:alphaModFix/>
          </a:blip>
          <a:srcRect/>
          <a:stretch/>
        </p:blipFill>
        <p:spPr>
          <a:xfrm>
            <a:off x="4819133" y="1858267"/>
            <a:ext cx="5299600" cy="3177767"/>
          </a:xfrm>
          <a:prstGeom prst="rect">
            <a:avLst/>
          </a:prstGeom>
          <a:noFill/>
          <a:ln>
            <a:noFill/>
          </a:ln>
        </p:spPr>
      </p:pic>
      <p:pic>
        <p:nvPicPr>
          <p:cNvPr id="300" name="Google Shape;300;p9" descr="Four Local Indicators" title="Indicators"/>
          <p:cNvPicPr preferRelativeResize="0"/>
          <p:nvPr/>
        </p:nvPicPr>
        <p:blipFill rotWithShape="1">
          <a:blip r:embed="rId4">
            <a:alphaModFix/>
          </a:blip>
          <a:srcRect/>
          <a:stretch/>
        </p:blipFill>
        <p:spPr>
          <a:xfrm>
            <a:off x="9613700" y="4001367"/>
            <a:ext cx="2360600" cy="2749167"/>
          </a:xfrm>
          <a:prstGeom prst="rect">
            <a:avLst/>
          </a:prstGeom>
          <a:noFill/>
          <a:ln>
            <a:noFill/>
          </a:ln>
        </p:spPr>
      </p:pic>
      <p:pic>
        <p:nvPicPr>
          <p:cNvPr id="301" name="Google Shape;301;p9" descr="CA School Dashboard logo" title="CA School Dashboard"/>
          <p:cNvPicPr preferRelativeResize="0"/>
          <p:nvPr/>
        </p:nvPicPr>
        <p:blipFill rotWithShape="1">
          <a:blip r:embed="rId5">
            <a:alphaModFix/>
          </a:blip>
          <a:srcRect/>
          <a:stretch/>
        </p:blipFill>
        <p:spPr>
          <a:xfrm>
            <a:off x="6096000" y="558061"/>
            <a:ext cx="4546600" cy="927100"/>
          </a:xfrm>
          <a:prstGeom prst="rect">
            <a:avLst/>
          </a:prstGeom>
          <a:noFill/>
          <a:ln>
            <a:noFill/>
          </a:ln>
        </p:spPr>
      </p:pic>
      <p:sp>
        <p:nvSpPr>
          <p:cNvPr id="302" name="Google Shape;302;p9"/>
          <p:cNvSpPr txBox="1">
            <a:spLocks noGrp="1"/>
          </p:cNvSpPr>
          <p:nvPr>
            <p:ph type="ctrTitle" idx="4294967295"/>
          </p:nvPr>
        </p:nvSpPr>
        <p:spPr>
          <a:xfrm>
            <a:off x="1" y="215468"/>
            <a:ext cx="4677833" cy="5924984"/>
          </a:xfrm>
          <a:prstGeom prst="rect">
            <a:avLst/>
          </a:prstGeom>
          <a:noFill/>
          <a:ln>
            <a:noFill/>
          </a:ln>
        </p:spPr>
        <p:txBody>
          <a:bodyPr spcFirstLastPara="1" wrap="square" lIns="121900" tIns="60925" rIns="121900" bIns="60925" anchor="t" anchorCtr="0">
            <a:normAutofit fontScale="90000"/>
          </a:bodyPr>
          <a:lstStyle/>
          <a:p>
            <a:pPr marL="4233" lvl="1" indent="0" algn="ctr" rtl="0">
              <a:spcBef>
                <a:spcPts val="0"/>
              </a:spcBef>
              <a:spcAft>
                <a:spcPts val="0"/>
              </a:spcAft>
              <a:buNone/>
            </a:pPr>
            <a:r>
              <a:rPr lang="en-US" sz="4800" b="1">
                <a:solidFill>
                  <a:schemeClr val="dk2"/>
                </a:solidFill>
              </a:rPr>
              <a:t>State Accountability</a:t>
            </a:r>
            <a:br>
              <a:rPr lang="en-US" sz="4800" b="1">
                <a:solidFill>
                  <a:schemeClr val="dk2"/>
                </a:solidFill>
              </a:rPr>
            </a:br>
            <a:r>
              <a:rPr lang="en-US" sz="2133">
                <a:solidFill>
                  <a:schemeClr val="dk1"/>
                </a:solidFill>
                <a:latin typeface="Calibri"/>
                <a:ea typeface="Calibri"/>
                <a:cs typeface="Calibri"/>
                <a:sym typeface="Calibri"/>
              </a:rPr>
              <a:t>The</a:t>
            </a:r>
            <a:r>
              <a:rPr lang="en-US" sz="2133">
                <a:solidFill>
                  <a:schemeClr val="dk2"/>
                </a:solidFill>
                <a:latin typeface="Calibri"/>
                <a:ea typeface="Calibri"/>
                <a:cs typeface="Calibri"/>
                <a:sym typeface="Calibri"/>
              </a:rPr>
              <a:t> </a:t>
            </a:r>
            <a:r>
              <a:rPr lang="en-US" sz="2133">
                <a:solidFill>
                  <a:schemeClr val="dk1"/>
                </a:solidFill>
                <a:latin typeface="Calibri"/>
                <a:ea typeface="Calibri"/>
                <a:cs typeface="Calibri"/>
                <a:sym typeface="Calibri"/>
              </a:rPr>
              <a:t>Local Control Funding Formula (LCFF) required the State Board of Education (SBE) to develop an </a:t>
            </a:r>
            <a:r>
              <a:rPr lang="en-US" sz="2133" b="1" i="1">
                <a:solidFill>
                  <a:schemeClr val="dk1"/>
                </a:solidFill>
                <a:latin typeface="Calibri"/>
                <a:ea typeface="Calibri"/>
                <a:cs typeface="Calibri"/>
                <a:sym typeface="Calibri"/>
              </a:rPr>
              <a:t>accountability tool</a:t>
            </a:r>
            <a:r>
              <a:rPr lang="en-US" sz="2133">
                <a:solidFill>
                  <a:schemeClr val="dk1"/>
                </a:solidFill>
                <a:latin typeface="Calibri"/>
                <a:ea typeface="Calibri"/>
                <a:cs typeface="Calibri"/>
                <a:sym typeface="Calibri"/>
              </a:rPr>
              <a:t>, known as the evaluation rubrics, that:</a:t>
            </a:r>
            <a:br>
              <a:rPr lang="en-US" sz="2133">
                <a:solidFill>
                  <a:schemeClr val="dk1"/>
                </a:solidFill>
              </a:rPr>
            </a:br>
            <a:br>
              <a:rPr lang="en-US" sz="2133">
                <a:solidFill>
                  <a:srgbClr val="262626"/>
                </a:solidFill>
                <a:latin typeface="Calibri"/>
                <a:ea typeface="Calibri"/>
                <a:cs typeface="Calibri"/>
                <a:sym typeface="Calibri"/>
              </a:rPr>
            </a:br>
            <a:r>
              <a:rPr lang="en-US" sz="2133">
                <a:solidFill>
                  <a:schemeClr val="dk1"/>
                </a:solidFill>
                <a:latin typeface="Calibri"/>
                <a:ea typeface="Calibri"/>
                <a:cs typeface="Calibri"/>
                <a:sym typeface="Calibri"/>
              </a:rPr>
              <a:t>Include state and local performance indicators for </a:t>
            </a:r>
            <a:r>
              <a:rPr lang="en-US" sz="2133" b="1">
                <a:solidFill>
                  <a:schemeClr val="dk1"/>
                </a:solidFill>
                <a:latin typeface="Calibri"/>
                <a:ea typeface="Calibri"/>
                <a:cs typeface="Calibri"/>
                <a:sym typeface="Calibri"/>
              </a:rPr>
              <a:t>ALL </a:t>
            </a:r>
            <a:r>
              <a:rPr lang="en-US" sz="2133">
                <a:solidFill>
                  <a:schemeClr val="dk1"/>
                </a:solidFill>
                <a:latin typeface="Calibri"/>
                <a:ea typeface="Calibri"/>
                <a:cs typeface="Calibri"/>
                <a:sym typeface="Calibri"/>
              </a:rPr>
              <a:t>Local Control Funding Formula state priorities.</a:t>
            </a:r>
            <a:br>
              <a:rPr lang="en-US" sz="2133">
                <a:solidFill>
                  <a:schemeClr val="dk1"/>
                </a:solidFill>
                <a:latin typeface="Calibri"/>
                <a:ea typeface="Calibri"/>
                <a:cs typeface="Calibri"/>
                <a:sym typeface="Calibri"/>
              </a:rPr>
            </a:br>
            <a:br>
              <a:rPr lang="en-US" sz="2133">
                <a:solidFill>
                  <a:schemeClr val="dk1"/>
                </a:solidFill>
                <a:latin typeface="Calibri"/>
                <a:ea typeface="Calibri"/>
                <a:cs typeface="Calibri"/>
                <a:sym typeface="Calibri"/>
              </a:rPr>
            </a:br>
            <a:r>
              <a:rPr lang="en-US" sz="2133">
                <a:solidFill>
                  <a:schemeClr val="dk1"/>
                </a:solidFill>
                <a:latin typeface="Calibri"/>
                <a:ea typeface="Calibri"/>
                <a:cs typeface="Calibri"/>
                <a:sym typeface="Calibri"/>
              </a:rPr>
              <a:t>Assists local educational agencies in</a:t>
            </a:r>
            <a:r>
              <a:rPr lang="en-US" sz="2133" i="1">
                <a:solidFill>
                  <a:schemeClr val="dk1"/>
                </a:solidFill>
                <a:latin typeface="Calibri"/>
                <a:ea typeface="Calibri"/>
                <a:cs typeface="Calibri"/>
                <a:sym typeface="Calibri"/>
              </a:rPr>
              <a:t> identifying </a:t>
            </a:r>
            <a:r>
              <a:rPr lang="en-US" sz="2133" u="sng">
                <a:solidFill>
                  <a:schemeClr val="dk1"/>
                </a:solidFill>
                <a:latin typeface="Calibri"/>
                <a:ea typeface="Calibri"/>
                <a:cs typeface="Calibri"/>
                <a:sym typeface="Calibri"/>
              </a:rPr>
              <a:t>strengths</a:t>
            </a:r>
            <a:r>
              <a:rPr lang="en-US" sz="2133">
                <a:solidFill>
                  <a:schemeClr val="dk1"/>
                </a:solidFill>
                <a:latin typeface="Calibri"/>
                <a:ea typeface="Calibri"/>
                <a:cs typeface="Calibri"/>
                <a:sym typeface="Calibri"/>
              </a:rPr>
              <a:t>, </a:t>
            </a:r>
            <a:r>
              <a:rPr lang="en-US" sz="2133" u="sng">
                <a:solidFill>
                  <a:schemeClr val="dk1"/>
                </a:solidFill>
                <a:latin typeface="Calibri"/>
                <a:ea typeface="Calibri"/>
                <a:cs typeface="Calibri"/>
                <a:sym typeface="Calibri"/>
              </a:rPr>
              <a:t>weaknesses</a:t>
            </a:r>
            <a:r>
              <a:rPr lang="en-US" sz="2133">
                <a:solidFill>
                  <a:schemeClr val="dk1"/>
                </a:solidFill>
                <a:latin typeface="Calibri"/>
                <a:ea typeface="Calibri"/>
                <a:cs typeface="Calibri"/>
                <a:sym typeface="Calibri"/>
              </a:rPr>
              <a:t>, and </a:t>
            </a:r>
            <a:r>
              <a:rPr lang="en-US" sz="2133" u="sng">
                <a:solidFill>
                  <a:schemeClr val="dk1"/>
                </a:solidFill>
                <a:latin typeface="Calibri"/>
                <a:ea typeface="Calibri"/>
                <a:cs typeface="Calibri"/>
                <a:sym typeface="Calibri"/>
              </a:rPr>
              <a:t>areas in need of improvement</a:t>
            </a:r>
            <a:r>
              <a:rPr lang="en-US" sz="2133">
                <a:solidFill>
                  <a:schemeClr val="dk1"/>
                </a:solidFill>
                <a:latin typeface="Calibri"/>
                <a:ea typeface="Calibri"/>
                <a:cs typeface="Calibri"/>
                <a:sym typeface="Calibri"/>
              </a:rPr>
              <a:t> for LEAs and schools.</a:t>
            </a:r>
            <a:br>
              <a:rPr lang="en-US" sz="2133">
                <a:solidFill>
                  <a:schemeClr val="dk1"/>
                </a:solidFill>
                <a:latin typeface="Calibri"/>
                <a:ea typeface="Calibri"/>
                <a:cs typeface="Calibri"/>
                <a:sym typeface="Calibri"/>
              </a:rPr>
            </a:br>
            <a:br>
              <a:rPr lang="en-US" sz="2133">
                <a:solidFill>
                  <a:schemeClr val="dk1"/>
                </a:solidFill>
                <a:latin typeface="Calibri"/>
                <a:ea typeface="Calibri"/>
                <a:cs typeface="Calibri"/>
                <a:sym typeface="Calibri"/>
              </a:rPr>
            </a:br>
            <a:r>
              <a:rPr lang="en-US" sz="2133">
                <a:solidFill>
                  <a:schemeClr val="dk1"/>
                </a:solidFill>
                <a:latin typeface="Calibri"/>
                <a:ea typeface="Calibri"/>
                <a:cs typeface="Calibri"/>
                <a:sym typeface="Calibri"/>
              </a:rPr>
              <a:t>Identifies a process for using the performance standards to </a:t>
            </a:r>
            <a:r>
              <a:rPr lang="en-US" sz="2133" i="1">
                <a:solidFill>
                  <a:schemeClr val="dk1"/>
                </a:solidFill>
                <a:latin typeface="Calibri"/>
                <a:ea typeface="Calibri"/>
                <a:cs typeface="Calibri"/>
                <a:sym typeface="Calibri"/>
              </a:rPr>
              <a:t>identify LEAs in need of additional assistance</a:t>
            </a:r>
            <a:r>
              <a:rPr lang="en-US" sz="2133">
                <a:solidFill>
                  <a:schemeClr val="dk1"/>
                </a:solidFill>
                <a:latin typeface="Calibri"/>
                <a:ea typeface="Calibri"/>
                <a:cs typeface="Calibri"/>
                <a:sym typeface="Calibri"/>
              </a:rPr>
              <a:t> or intervention.</a:t>
            </a:r>
            <a:br>
              <a:rPr lang="en-US" sz="2133">
                <a:solidFill>
                  <a:schemeClr val="dk1"/>
                </a:solidFill>
                <a:latin typeface="Calibri"/>
                <a:ea typeface="Calibri"/>
                <a:cs typeface="Calibri"/>
                <a:sym typeface="Calibri"/>
              </a:rPr>
            </a:br>
            <a:r>
              <a:rPr lang="en-US" sz="2133" b="1"/>
              <a:t> </a:t>
            </a:r>
            <a:br>
              <a:rPr lang="en-US" sz="2133" b="1"/>
            </a:br>
            <a:endParaRPr sz="2133"/>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3"/>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lt1"/>
              </a:buClr>
              <a:buSzPts val="4200"/>
              <a:buFont typeface="Arial"/>
              <a:buNone/>
            </a:pPr>
            <a:r>
              <a:rPr lang="en-US" dirty="0"/>
              <a:t>LCAP Educational Partner Feedback 2025/26</a:t>
            </a:r>
            <a:br>
              <a:rPr lang="en-US" dirty="0"/>
            </a:br>
            <a:endParaRPr dirty="0"/>
          </a:p>
        </p:txBody>
      </p:sp>
      <p:sp>
        <p:nvSpPr>
          <p:cNvPr id="227" name="Google Shape;227;p23"/>
          <p:cNvSpPr txBox="1">
            <a:spLocks noGrp="1"/>
          </p:cNvSpPr>
          <p:nvPr>
            <p:ph idx="1"/>
          </p:nvPr>
        </p:nvSpPr>
        <p:spPr>
          <a:xfrm>
            <a:off x="1097280" y="1845734"/>
            <a:ext cx="4578235" cy="402336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800"/>
              <a:buNone/>
            </a:pPr>
            <a:r>
              <a:rPr lang="en-US" sz="2800" b="1" dirty="0"/>
              <a:t>Year-Round LCAP Engagement &amp; Feedback</a:t>
            </a:r>
            <a:endParaRPr sz="2800" dirty="0"/>
          </a:p>
          <a:p>
            <a:pPr marL="530352" lvl="0" indent="-530352" algn="l" rtl="0">
              <a:lnSpc>
                <a:spcPct val="90000"/>
              </a:lnSpc>
              <a:spcBef>
                <a:spcPts val="1000"/>
              </a:spcBef>
              <a:spcAft>
                <a:spcPts val="0"/>
              </a:spcAft>
              <a:buClr>
                <a:schemeClr val="lt1"/>
              </a:buClr>
              <a:buSzPts val="2800"/>
              <a:buFont typeface="Arial"/>
              <a:buChar char="•"/>
            </a:pPr>
            <a:r>
              <a:rPr lang="en-US" sz="2800" dirty="0"/>
              <a:t>Continuous engagement with educational partners</a:t>
            </a:r>
            <a:endParaRPr dirty="0"/>
          </a:p>
          <a:p>
            <a:pPr marL="530352" lvl="0" indent="-530352" algn="l" rtl="0">
              <a:lnSpc>
                <a:spcPct val="90000"/>
              </a:lnSpc>
              <a:spcBef>
                <a:spcPts val="1000"/>
              </a:spcBef>
              <a:spcAft>
                <a:spcPts val="0"/>
              </a:spcAft>
              <a:buClr>
                <a:schemeClr val="lt1"/>
              </a:buClr>
              <a:buSzPts val="2800"/>
              <a:buFont typeface="Arial"/>
              <a:buChar char="•"/>
            </a:pPr>
            <a:r>
              <a:rPr lang="en-US" sz="2800" dirty="0"/>
              <a:t>Regular presentations</a:t>
            </a:r>
            <a:endParaRPr dirty="0"/>
          </a:p>
          <a:p>
            <a:pPr marL="530352" lvl="0" indent="-530352" algn="l" rtl="0">
              <a:lnSpc>
                <a:spcPct val="90000"/>
              </a:lnSpc>
              <a:spcBef>
                <a:spcPts val="1000"/>
              </a:spcBef>
              <a:spcAft>
                <a:spcPts val="0"/>
              </a:spcAft>
              <a:buClr>
                <a:schemeClr val="lt1"/>
              </a:buClr>
              <a:buSzPts val="2800"/>
              <a:buFont typeface="Arial"/>
              <a:buChar char="•"/>
            </a:pPr>
            <a:r>
              <a:rPr lang="en-US" sz="2800" dirty="0"/>
              <a:t>Ongoing survey data analysis</a:t>
            </a:r>
            <a:endParaRPr dirty="0"/>
          </a:p>
          <a:p>
            <a:pPr marL="530352" lvl="0" indent="-403350" algn="l" rtl="0">
              <a:lnSpc>
                <a:spcPct val="90000"/>
              </a:lnSpc>
              <a:spcBef>
                <a:spcPts val="1000"/>
              </a:spcBef>
              <a:spcAft>
                <a:spcPts val="0"/>
              </a:spcAft>
              <a:buClr>
                <a:schemeClr val="lt1"/>
              </a:buClr>
              <a:buSzPts val="2000"/>
              <a:buFont typeface="Arial"/>
              <a:buNone/>
            </a:pPr>
            <a:endParaRPr dirty="0"/>
          </a:p>
        </p:txBody>
      </p:sp>
      <p:sp>
        <p:nvSpPr>
          <p:cNvPr id="2" name="Slide Number Placeholder 1">
            <a:extLst>
              <a:ext uri="{FF2B5EF4-FFF2-40B4-BE49-F238E27FC236}">
                <a16:creationId xmlns:a16="http://schemas.microsoft.com/office/drawing/2014/main" id="{9DA2C8A4-FE0D-4AF1-91C2-A549374E765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grpSp>
        <p:nvGrpSpPr>
          <p:cNvPr id="228" name="Google Shape;228;p23"/>
          <p:cNvGrpSpPr/>
          <p:nvPr/>
        </p:nvGrpSpPr>
        <p:grpSpPr>
          <a:xfrm>
            <a:off x="5867400" y="1889239"/>
            <a:ext cx="5471161" cy="4023361"/>
            <a:chOff x="0" y="517"/>
            <a:chExt cx="5323840" cy="4235684"/>
          </a:xfrm>
        </p:grpSpPr>
        <p:sp>
          <p:nvSpPr>
            <p:cNvPr id="229" name="Google Shape;229;p23"/>
            <p:cNvSpPr/>
            <p:nvPr/>
          </p:nvSpPr>
          <p:spPr>
            <a:xfrm>
              <a:off x="0" y="517"/>
              <a:ext cx="5323840" cy="434429"/>
            </a:xfrm>
            <a:prstGeom prst="roundRect">
              <a:avLst>
                <a:gd name="adj" fmla="val 10000"/>
              </a:avLst>
            </a:prstGeom>
            <a:solidFill>
              <a:srgbClr val="FFDC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23"/>
            <p:cNvSpPr/>
            <p:nvPr/>
          </p:nvSpPr>
          <p:spPr>
            <a:xfrm>
              <a:off x="131414" y="98263"/>
              <a:ext cx="238936" cy="238936"/>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23"/>
            <p:cNvSpPr/>
            <p:nvPr/>
          </p:nvSpPr>
          <p:spPr>
            <a:xfrm>
              <a:off x="501765" y="517"/>
              <a:ext cx="4822074" cy="43442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p23"/>
            <p:cNvSpPr txBox="1"/>
            <p:nvPr/>
          </p:nvSpPr>
          <p:spPr>
            <a:xfrm>
              <a:off x="501765" y="517"/>
              <a:ext cx="4822074" cy="434429"/>
            </a:xfrm>
            <a:prstGeom prst="rect">
              <a:avLst/>
            </a:prstGeom>
            <a:noFill/>
            <a:ln>
              <a:noFill/>
            </a:ln>
          </p:spPr>
          <p:txBody>
            <a:bodyPr spcFirstLastPara="1" wrap="square" lIns="45975" tIns="45975" rIns="45975" bIns="45975"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Community Engagement Meetings – All Sites</a:t>
              </a:r>
              <a:endParaRPr sz="1400" b="0" i="0" u="none" strike="noStrike" cap="none" dirty="0">
                <a:solidFill>
                  <a:srgbClr val="000000"/>
                </a:solidFill>
                <a:latin typeface="Arial"/>
                <a:ea typeface="Arial"/>
                <a:cs typeface="Arial"/>
                <a:sym typeface="Arial"/>
              </a:endParaRPr>
            </a:p>
          </p:txBody>
        </p:sp>
        <p:sp>
          <p:nvSpPr>
            <p:cNvPr id="233" name="Google Shape;233;p23"/>
            <p:cNvSpPr/>
            <p:nvPr/>
          </p:nvSpPr>
          <p:spPr>
            <a:xfrm>
              <a:off x="0" y="543553"/>
              <a:ext cx="5323840" cy="434429"/>
            </a:xfrm>
            <a:prstGeom prst="roundRect">
              <a:avLst>
                <a:gd name="adj" fmla="val 10000"/>
              </a:avLst>
            </a:prstGeom>
            <a:solidFill>
              <a:srgbClr val="FFDC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p23"/>
            <p:cNvSpPr/>
            <p:nvPr/>
          </p:nvSpPr>
          <p:spPr>
            <a:xfrm>
              <a:off x="131414" y="641300"/>
              <a:ext cx="238936" cy="238936"/>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23"/>
            <p:cNvSpPr/>
            <p:nvPr/>
          </p:nvSpPr>
          <p:spPr>
            <a:xfrm>
              <a:off x="501765" y="543553"/>
              <a:ext cx="4822074" cy="43442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 name="Google Shape;236;p23"/>
            <p:cNvSpPr txBox="1"/>
            <p:nvPr/>
          </p:nvSpPr>
          <p:spPr>
            <a:xfrm>
              <a:off x="501765" y="543553"/>
              <a:ext cx="4822074" cy="434429"/>
            </a:xfrm>
            <a:prstGeom prst="rect">
              <a:avLst/>
            </a:prstGeom>
            <a:noFill/>
            <a:ln>
              <a:noFill/>
            </a:ln>
          </p:spPr>
          <p:txBody>
            <a:bodyPr spcFirstLastPara="1" wrap="square" lIns="45975" tIns="45975" rIns="45975" bIns="45975"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Student Engagement Meetings – All Sites</a:t>
              </a:r>
              <a:endParaRPr sz="1400" b="0" i="0" u="none" strike="noStrike" cap="none" dirty="0">
                <a:solidFill>
                  <a:srgbClr val="000000"/>
                </a:solidFill>
                <a:latin typeface="Arial"/>
                <a:ea typeface="Arial"/>
                <a:cs typeface="Arial"/>
                <a:sym typeface="Arial"/>
              </a:endParaRPr>
            </a:p>
          </p:txBody>
        </p:sp>
        <p:sp>
          <p:nvSpPr>
            <p:cNvPr id="237" name="Google Shape;237;p23"/>
            <p:cNvSpPr/>
            <p:nvPr/>
          </p:nvSpPr>
          <p:spPr>
            <a:xfrm>
              <a:off x="0" y="1086590"/>
              <a:ext cx="5323840" cy="434429"/>
            </a:xfrm>
            <a:prstGeom prst="roundRect">
              <a:avLst>
                <a:gd name="adj" fmla="val 10000"/>
              </a:avLst>
            </a:prstGeom>
            <a:solidFill>
              <a:srgbClr val="FFDC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23"/>
            <p:cNvSpPr/>
            <p:nvPr/>
          </p:nvSpPr>
          <p:spPr>
            <a:xfrm>
              <a:off x="131414" y="1184336"/>
              <a:ext cx="238936" cy="238936"/>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23"/>
            <p:cNvSpPr/>
            <p:nvPr/>
          </p:nvSpPr>
          <p:spPr>
            <a:xfrm>
              <a:off x="501765" y="1086590"/>
              <a:ext cx="4822074" cy="43442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23"/>
            <p:cNvSpPr txBox="1"/>
            <p:nvPr/>
          </p:nvSpPr>
          <p:spPr>
            <a:xfrm>
              <a:off x="501765" y="1086590"/>
              <a:ext cx="4822074" cy="434429"/>
            </a:xfrm>
            <a:prstGeom prst="rect">
              <a:avLst/>
            </a:prstGeom>
            <a:noFill/>
            <a:ln>
              <a:noFill/>
            </a:ln>
          </p:spPr>
          <p:txBody>
            <a:bodyPr spcFirstLastPara="1" wrap="square" lIns="45975" tIns="45975" rIns="45975" bIns="45975"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District English Learner Advisory Committee Meetings</a:t>
              </a:r>
              <a:endParaRPr sz="1400" b="0" i="0" u="none" strike="noStrike" cap="none" dirty="0">
                <a:solidFill>
                  <a:srgbClr val="000000"/>
                </a:solidFill>
                <a:latin typeface="Arial"/>
                <a:ea typeface="Arial"/>
                <a:cs typeface="Arial"/>
                <a:sym typeface="Arial"/>
              </a:endParaRPr>
            </a:p>
          </p:txBody>
        </p:sp>
        <p:sp>
          <p:nvSpPr>
            <p:cNvPr id="241" name="Google Shape;241;p23"/>
            <p:cNvSpPr/>
            <p:nvPr/>
          </p:nvSpPr>
          <p:spPr>
            <a:xfrm>
              <a:off x="0" y="1629626"/>
              <a:ext cx="5323840" cy="434429"/>
            </a:xfrm>
            <a:prstGeom prst="roundRect">
              <a:avLst>
                <a:gd name="adj" fmla="val 10000"/>
              </a:avLst>
            </a:prstGeom>
            <a:solidFill>
              <a:srgbClr val="FFDC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p23"/>
            <p:cNvSpPr/>
            <p:nvPr/>
          </p:nvSpPr>
          <p:spPr>
            <a:xfrm>
              <a:off x="131414" y="1727373"/>
              <a:ext cx="238936" cy="238936"/>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p23"/>
            <p:cNvSpPr/>
            <p:nvPr/>
          </p:nvSpPr>
          <p:spPr>
            <a:xfrm>
              <a:off x="501765" y="1629626"/>
              <a:ext cx="4822074" cy="43442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p23"/>
            <p:cNvSpPr txBox="1"/>
            <p:nvPr/>
          </p:nvSpPr>
          <p:spPr>
            <a:xfrm>
              <a:off x="501765" y="1629626"/>
              <a:ext cx="4822074" cy="434429"/>
            </a:xfrm>
            <a:prstGeom prst="rect">
              <a:avLst/>
            </a:prstGeom>
            <a:noFill/>
            <a:ln>
              <a:noFill/>
            </a:ln>
          </p:spPr>
          <p:txBody>
            <a:bodyPr spcFirstLastPara="1" wrap="square" lIns="45975" tIns="45975" rIns="45975" bIns="45975"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District Parent/Student Advisory Committee Meetings </a:t>
              </a:r>
              <a:endParaRPr sz="1400" b="0" i="0" u="none" strike="noStrike" cap="none" dirty="0">
                <a:solidFill>
                  <a:srgbClr val="000000"/>
                </a:solidFill>
                <a:latin typeface="Arial"/>
                <a:ea typeface="Arial"/>
                <a:cs typeface="Arial"/>
                <a:sym typeface="Arial"/>
              </a:endParaRPr>
            </a:p>
          </p:txBody>
        </p:sp>
        <p:sp>
          <p:nvSpPr>
            <p:cNvPr id="245" name="Google Shape;245;p23"/>
            <p:cNvSpPr/>
            <p:nvPr/>
          </p:nvSpPr>
          <p:spPr>
            <a:xfrm>
              <a:off x="0" y="2172663"/>
              <a:ext cx="5323840" cy="434429"/>
            </a:xfrm>
            <a:prstGeom prst="roundRect">
              <a:avLst>
                <a:gd name="adj" fmla="val 10000"/>
              </a:avLst>
            </a:prstGeom>
            <a:solidFill>
              <a:srgbClr val="FFDC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p23"/>
            <p:cNvSpPr/>
            <p:nvPr/>
          </p:nvSpPr>
          <p:spPr>
            <a:xfrm>
              <a:off x="131414" y="2270409"/>
              <a:ext cx="238936" cy="238936"/>
            </a:xfrm>
            <a:prstGeom prst="rect">
              <a:avLst/>
            </a:prstGeom>
            <a:blipFill rotWithShape="1">
              <a:blip r:embed="rId7">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p23"/>
            <p:cNvSpPr/>
            <p:nvPr/>
          </p:nvSpPr>
          <p:spPr>
            <a:xfrm>
              <a:off x="501765" y="2172663"/>
              <a:ext cx="4822074" cy="43442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23"/>
            <p:cNvSpPr txBox="1"/>
            <p:nvPr/>
          </p:nvSpPr>
          <p:spPr>
            <a:xfrm>
              <a:off x="501765" y="2172663"/>
              <a:ext cx="4822074" cy="434429"/>
            </a:xfrm>
            <a:prstGeom prst="rect">
              <a:avLst/>
            </a:prstGeom>
            <a:noFill/>
            <a:ln>
              <a:noFill/>
            </a:ln>
          </p:spPr>
          <p:txBody>
            <a:bodyPr spcFirstLastPara="1" wrap="square" lIns="45975" tIns="45975" rIns="45975" bIns="45975"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District/Site Leadership Team Meetings</a:t>
              </a:r>
              <a:endParaRPr sz="1400" b="0" i="0" u="none" strike="noStrike" cap="none" dirty="0">
                <a:solidFill>
                  <a:srgbClr val="000000"/>
                </a:solidFill>
                <a:latin typeface="Arial"/>
                <a:ea typeface="Arial"/>
                <a:cs typeface="Arial"/>
                <a:sym typeface="Arial"/>
              </a:endParaRPr>
            </a:p>
          </p:txBody>
        </p:sp>
        <p:sp>
          <p:nvSpPr>
            <p:cNvPr id="249" name="Google Shape;249;p23"/>
            <p:cNvSpPr/>
            <p:nvPr/>
          </p:nvSpPr>
          <p:spPr>
            <a:xfrm>
              <a:off x="0" y="2715699"/>
              <a:ext cx="5323840" cy="434429"/>
            </a:xfrm>
            <a:prstGeom prst="roundRect">
              <a:avLst>
                <a:gd name="adj" fmla="val 10000"/>
              </a:avLst>
            </a:prstGeom>
            <a:solidFill>
              <a:srgbClr val="FFDC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p23"/>
            <p:cNvSpPr/>
            <p:nvPr/>
          </p:nvSpPr>
          <p:spPr>
            <a:xfrm>
              <a:off x="131414" y="2813446"/>
              <a:ext cx="238936" cy="238936"/>
            </a:xfrm>
            <a:prstGeom prst="rect">
              <a:avLst/>
            </a:prstGeom>
            <a:blipFill rotWithShape="1">
              <a:blip r:embed="rId8">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p23"/>
            <p:cNvSpPr/>
            <p:nvPr/>
          </p:nvSpPr>
          <p:spPr>
            <a:xfrm>
              <a:off x="501765" y="2715699"/>
              <a:ext cx="4822074" cy="43442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23"/>
            <p:cNvSpPr txBox="1"/>
            <p:nvPr/>
          </p:nvSpPr>
          <p:spPr>
            <a:xfrm>
              <a:off x="501765" y="2715699"/>
              <a:ext cx="4822074" cy="434429"/>
            </a:xfrm>
            <a:prstGeom prst="rect">
              <a:avLst/>
            </a:prstGeom>
            <a:noFill/>
            <a:ln>
              <a:noFill/>
            </a:ln>
          </p:spPr>
          <p:txBody>
            <a:bodyPr spcFirstLastPara="1" wrap="square" lIns="45975" tIns="45975" rIns="45975" bIns="45975"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Staff Presentation</a:t>
              </a:r>
              <a:endParaRPr sz="1400" b="0" i="0" u="none" strike="noStrike" cap="none" dirty="0">
                <a:solidFill>
                  <a:srgbClr val="000000"/>
                </a:solidFill>
                <a:latin typeface="Arial"/>
                <a:ea typeface="Arial"/>
                <a:cs typeface="Arial"/>
                <a:sym typeface="Arial"/>
              </a:endParaRPr>
            </a:p>
          </p:txBody>
        </p:sp>
        <p:sp>
          <p:nvSpPr>
            <p:cNvPr id="253" name="Google Shape;253;p23"/>
            <p:cNvSpPr/>
            <p:nvPr/>
          </p:nvSpPr>
          <p:spPr>
            <a:xfrm>
              <a:off x="0" y="3258736"/>
              <a:ext cx="5323840" cy="434429"/>
            </a:xfrm>
            <a:prstGeom prst="roundRect">
              <a:avLst>
                <a:gd name="adj" fmla="val 10000"/>
              </a:avLst>
            </a:prstGeom>
            <a:solidFill>
              <a:srgbClr val="FFDC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p23"/>
            <p:cNvSpPr/>
            <p:nvPr/>
          </p:nvSpPr>
          <p:spPr>
            <a:xfrm>
              <a:off x="131414" y="3356482"/>
              <a:ext cx="238936" cy="238936"/>
            </a:xfrm>
            <a:prstGeom prst="rect">
              <a:avLst/>
            </a:prstGeom>
            <a:blipFill rotWithShape="1">
              <a:blip r:embed="rId9">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p23"/>
            <p:cNvSpPr/>
            <p:nvPr/>
          </p:nvSpPr>
          <p:spPr>
            <a:xfrm>
              <a:off x="501765" y="3258736"/>
              <a:ext cx="4822074" cy="43442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p23"/>
            <p:cNvSpPr txBox="1"/>
            <p:nvPr/>
          </p:nvSpPr>
          <p:spPr>
            <a:xfrm>
              <a:off x="501765" y="3258736"/>
              <a:ext cx="4822074" cy="434429"/>
            </a:xfrm>
            <a:prstGeom prst="rect">
              <a:avLst/>
            </a:prstGeom>
            <a:noFill/>
            <a:ln>
              <a:noFill/>
            </a:ln>
          </p:spPr>
          <p:txBody>
            <a:bodyPr spcFirstLastPara="1" wrap="square" lIns="45975" tIns="45975" rIns="45975" bIns="45975"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Labor Groups – AVTA and CSEA</a:t>
              </a:r>
              <a:endParaRPr sz="1400" b="0" i="0" u="none" strike="noStrike" cap="none" dirty="0">
                <a:solidFill>
                  <a:srgbClr val="000000"/>
                </a:solidFill>
                <a:latin typeface="Arial"/>
                <a:ea typeface="Arial"/>
                <a:cs typeface="Arial"/>
                <a:sym typeface="Arial"/>
              </a:endParaRPr>
            </a:p>
          </p:txBody>
        </p:sp>
        <p:sp>
          <p:nvSpPr>
            <p:cNvPr id="257" name="Google Shape;257;p23"/>
            <p:cNvSpPr/>
            <p:nvPr/>
          </p:nvSpPr>
          <p:spPr>
            <a:xfrm>
              <a:off x="0" y="3801772"/>
              <a:ext cx="5323840" cy="434429"/>
            </a:xfrm>
            <a:prstGeom prst="roundRect">
              <a:avLst>
                <a:gd name="adj" fmla="val 10000"/>
              </a:avLst>
            </a:prstGeom>
            <a:solidFill>
              <a:srgbClr val="FFDC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23"/>
            <p:cNvSpPr/>
            <p:nvPr/>
          </p:nvSpPr>
          <p:spPr>
            <a:xfrm>
              <a:off x="131414" y="3899519"/>
              <a:ext cx="238936" cy="238936"/>
            </a:xfrm>
            <a:prstGeom prst="rect">
              <a:avLst/>
            </a:prstGeom>
            <a:blipFill rotWithShape="1">
              <a:blip r:embed="rId10">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23"/>
            <p:cNvSpPr/>
            <p:nvPr/>
          </p:nvSpPr>
          <p:spPr>
            <a:xfrm>
              <a:off x="501765" y="3801772"/>
              <a:ext cx="4822074" cy="434429"/>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p23"/>
            <p:cNvSpPr txBox="1"/>
            <p:nvPr/>
          </p:nvSpPr>
          <p:spPr>
            <a:xfrm>
              <a:off x="501765" y="3801772"/>
              <a:ext cx="4822074" cy="434429"/>
            </a:xfrm>
            <a:prstGeom prst="rect">
              <a:avLst/>
            </a:prstGeom>
            <a:noFill/>
            <a:ln>
              <a:noFill/>
            </a:ln>
          </p:spPr>
          <p:txBody>
            <a:bodyPr spcFirstLastPara="1" wrap="square" lIns="45975" tIns="45975" rIns="45975" bIns="45975"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Antelope Valley SELPA</a:t>
              </a:r>
              <a:endParaRPr sz="1400" b="0" i="0" u="none" strike="noStrike" cap="none" dirty="0">
                <a:solidFill>
                  <a:srgbClr val="000000"/>
                </a:solidFill>
                <a:latin typeface="Arial"/>
                <a:ea typeface="Arial"/>
                <a:cs typeface="Arial"/>
                <a:sym typeface="Arial"/>
              </a:endParaRPr>
            </a:p>
          </p:txBody>
        </p:sp>
      </p:grpSp>
      <p:pic>
        <p:nvPicPr>
          <p:cNvPr id="3" name="Graphic 2" descr="Users">
            <a:extLst>
              <a:ext uri="{FF2B5EF4-FFF2-40B4-BE49-F238E27FC236}">
                <a16:creationId xmlns:a16="http://schemas.microsoft.com/office/drawing/2014/main" id="{3A83B9FF-16A8-2C48-E7C2-1710FC62FE2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470082" y="4806563"/>
            <a:ext cx="1958647" cy="195864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7E4B5C3-D3E6-9B4E-3089-6A1FBFBCADB2}"/>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Timeline of LCAP Development</a:t>
            </a:r>
          </a:p>
        </p:txBody>
      </p:sp>
      <p:graphicFrame>
        <p:nvGraphicFramePr>
          <p:cNvPr id="5" name="Content Placeholder 2">
            <a:extLst>
              <a:ext uri="{FF2B5EF4-FFF2-40B4-BE49-F238E27FC236}">
                <a16:creationId xmlns:a16="http://schemas.microsoft.com/office/drawing/2014/main" id="{CEFD2A9C-771E-1CC6-14D2-43783B302B76}"/>
              </a:ext>
            </a:extLst>
          </p:cNvPr>
          <p:cNvGraphicFramePr>
            <a:graphicFrameLocks noGrp="1"/>
          </p:cNvGraphicFramePr>
          <p:nvPr>
            <p:ph idx="1"/>
            <p:extLst>
              <p:ext uri="{D42A27DB-BD31-4B8C-83A1-F6EECF244321}">
                <p14:modId xmlns:p14="http://schemas.microsoft.com/office/powerpoint/2010/main" val="508799361"/>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993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252533E-6D20-D997-EA72-D9D183A97672}"/>
              </a:ext>
            </a:extLst>
          </p:cNvPr>
          <p:cNvSpPr>
            <a:spLocks noGrp="1"/>
          </p:cNvSpPr>
          <p:nvPr>
            <p:ph type="ctrTitle"/>
          </p:nvPr>
        </p:nvSpPr>
        <p:spPr>
          <a:xfrm>
            <a:off x="660041" y="2767106"/>
            <a:ext cx="2880828" cy="3071906"/>
          </a:xfrm>
        </p:spPr>
        <p:txBody>
          <a:bodyPr anchor="t">
            <a:normAutofit/>
          </a:bodyPr>
          <a:lstStyle/>
          <a:p>
            <a:pPr algn="l"/>
            <a:r>
              <a:rPr lang="en-US" sz="3100" dirty="0">
                <a:solidFill>
                  <a:srgbClr val="FFFFFF"/>
                </a:solidFill>
                <a:latin typeface="Roboto" panose="02000000000000000000" pitchFamily="2" charset="0"/>
                <a:ea typeface="Roboto" panose="02000000000000000000" pitchFamily="2" charset="0"/>
              </a:rPr>
              <a:t>2025/26</a:t>
            </a:r>
            <a:br>
              <a:rPr lang="en-US" sz="3100" dirty="0">
                <a:solidFill>
                  <a:srgbClr val="FFFFFF"/>
                </a:solidFill>
                <a:latin typeface="Roboto" panose="02000000000000000000" pitchFamily="2" charset="0"/>
                <a:ea typeface="Roboto" panose="02000000000000000000" pitchFamily="2" charset="0"/>
              </a:rPr>
            </a:br>
            <a:r>
              <a:rPr lang="en-US" sz="3100" dirty="0">
                <a:solidFill>
                  <a:srgbClr val="FFFFFF"/>
                </a:solidFill>
                <a:latin typeface="Roboto" panose="02000000000000000000" pitchFamily="2" charset="0"/>
                <a:ea typeface="Roboto" panose="02000000000000000000" pitchFamily="2" charset="0"/>
              </a:rPr>
              <a:t>Local Control Accountability Plan</a:t>
            </a:r>
          </a:p>
        </p:txBody>
      </p:sp>
      <p:sp>
        <p:nvSpPr>
          <p:cNvPr id="3" name="Subtitle 2">
            <a:extLst>
              <a:ext uri="{FF2B5EF4-FFF2-40B4-BE49-F238E27FC236}">
                <a16:creationId xmlns:a16="http://schemas.microsoft.com/office/drawing/2014/main" id="{3D911497-A98A-FF00-4F86-B0832AB7557A}"/>
              </a:ext>
            </a:extLst>
          </p:cNvPr>
          <p:cNvSpPr>
            <a:spLocks noGrp="1"/>
          </p:cNvSpPr>
          <p:nvPr>
            <p:ph type="subTitle" idx="1"/>
          </p:nvPr>
        </p:nvSpPr>
        <p:spPr>
          <a:xfrm>
            <a:off x="660042" y="806824"/>
            <a:ext cx="2919738" cy="1494117"/>
          </a:xfrm>
        </p:spPr>
        <p:txBody>
          <a:bodyPr anchor="b">
            <a:normAutofit/>
          </a:bodyPr>
          <a:lstStyle/>
          <a:p>
            <a:pPr algn="l"/>
            <a:r>
              <a:rPr lang="en-US" sz="2000">
                <a:solidFill>
                  <a:srgbClr val="FFFFFF"/>
                </a:solidFill>
                <a:latin typeface="Roboto" panose="02000000000000000000" pitchFamily="2" charset="0"/>
                <a:ea typeface="Roboto" panose="02000000000000000000" pitchFamily="2" charset="0"/>
              </a:rPr>
              <a:t>Enhancing educational outcomes for students through local accountability</a:t>
            </a:r>
          </a:p>
        </p:txBody>
      </p:sp>
      <p:pic>
        <p:nvPicPr>
          <p:cNvPr id="5" name="Picture 4" descr="A blue and orange logo&#10;&#10;AI-generated content may be incorrect.">
            <a:extLst>
              <a:ext uri="{FF2B5EF4-FFF2-40B4-BE49-F238E27FC236}">
                <a16:creationId xmlns:a16="http://schemas.microsoft.com/office/drawing/2014/main" id="{FCACEF25-8157-67B8-6079-C120BBA67B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3510" y="467208"/>
            <a:ext cx="5923584" cy="5923584"/>
          </a:xfrm>
          <a:prstGeom prst="rect">
            <a:avLst/>
          </a:prstGeom>
        </p:spPr>
      </p:pic>
      <p:sp>
        <p:nvSpPr>
          <p:cNvPr id="4" name="Slide Number Placeholder 3">
            <a:extLst>
              <a:ext uri="{FF2B5EF4-FFF2-40B4-BE49-F238E27FC236}">
                <a16:creationId xmlns:a16="http://schemas.microsoft.com/office/drawing/2014/main" id="{E57E516D-D3D0-AFB7-298B-A0C457C9F5A7}"/>
              </a:ext>
            </a:extLst>
          </p:cNvPr>
          <p:cNvSpPr>
            <a:spLocks noGrp="1"/>
          </p:cNvSpPr>
          <p:nvPr>
            <p:ph type="sldNum" sz="quarter" idx="12"/>
          </p:nvPr>
        </p:nvSpPr>
        <p:spPr>
          <a:xfrm>
            <a:off x="11704319" y="6455664"/>
            <a:ext cx="448056" cy="365125"/>
          </a:xfrm>
        </p:spPr>
        <p:txBody>
          <a:bodyPr>
            <a:normAutofit/>
          </a:bodyPr>
          <a:lstStyle/>
          <a:p>
            <a:pPr>
              <a:spcAft>
                <a:spcPts val="600"/>
              </a:spcAft>
            </a:pPr>
            <a:fld id="{498A666E-0DF1-410C-B3A4-797F36C52217}" type="slidenum">
              <a:rPr lang="en-US" sz="1100">
                <a:solidFill>
                  <a:schemeClr val="tx1">
                    <a:lumMod val="50000"/>
                    <a:lumOff val="50000"/>
                  </a:schemeClr>
                </a:solidFill>
              </a:rPr>
              <a:pPr>
                <a:spcAft>
                  <a:spcPts val="600"/>
                </a:spcAft>
              </a:pPr>
              <a:t>12</a:t>
            </a:fld>
            <a:endParaRPr lang="en-US" sz="1100">
              <a:solidFill>
                <a:schemeClr val="tx1">
                  <a:lumMod val="50000"/>
                  <a:lumOff val="50000"/>
                </a:schemeClr>
              </a:solidFill>
            </a:endParaRPr>
          </a:p>
        </p:txBody>
      </p:sp>
    </p:spTree>
    <p:extLst>
      <p:ext uri="{BB962C8B-B14F-4D97-AF65-F5344CB8AC3E}">
        <p14:creationId xmlns:p14="http://schemas.microsoft.com/office/powerpoint/2010/main" val="3050888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13">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A6A34AC-2429-3CD6-6C28-5F76051F153C}"/>
              </a:ext>
            </a:extLst>
          </p:cNvPr>
          <p:cNvSpPr>
            <a:spLocks noGrp="1"/>
          </p:cNvSpPr>
          <p:nvPr>
            <p:ph type="title"/>
          </p:nvPr>
        </p:nvSpPr>
        <p:spPr>
          <a:xfrm>
            <a:off x="621792" y="1161288"/>
            <a:ext cx="3602736" cy="4526280"/>
          </a:xfrm>
        </p:spPr>
        <p:txBody>
          <a:bodyPr>
            <a:normAutofit/>
          </a:bodyPr>
          <a:lstStyle/>
          <a:p>
            <a:r>
              <a:rPr lang="en-US" sz="4000" b="1"/>
              <a:t>Students We Serve in AVUHSD</a:t>
            </a:r>
          </a:p>
        </p:txBody>
      </p:sp>
      <p:sp>
        <p:nvSpPr>
          <p:cNvPr id="18" name="Rectangle 17">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Slide Number Placeholder 3">
            <a:extLst>
              <a:ext uri="{FF2B5EF4-FFF2-40B4-BE49-F238E27FC236}">
                <a16:creationId xmlns:a16="http://schemas.microsoft.com/office/drawing/2014/main" id="{AF7BFD6A-FE38-B6FF-DB0E-5EA811EC70F6}"/>
              </a:ext>
            </a:extLst>
          </p:cNvPr>
          <p:cNvSpPr>
            <a:spLocks noGrp="1"/>
          </p:cNvSpPr>
          <p:nvPr>
            <p:ph type="sldNum" sz="quarter" idx="12"/>
          </p:nvPr>
        </p:nvSpPr>
        <p:spPr>
          <a:xfrm>
            <a:off x="8801100" y="6356350"/>
            <a:ext cx="2743200" cy="365125"/>
          </a:xfrm>
        </p:spPr>
        <p:txBody>
          <a:bodyPr>
            <a:normAutofit/>
          </a:bodyPr>
          <a:lstStyle/>
          <a:p>
            <a:pPr>
              <a:spcAft>
                <a:spcPts val="600"/>
              </a:spcAft>
            </a:pPr>
            <a:fld id="{498A666E-0DF1-410C-B3A4-797F36C52217}" type="slidenum">
              <a:rPr lang="en-US">
                <a:solidFill>
                  <a:schemeClr val="tx1">
                    <a:lumMod val="50000"/>
                    <a:lumOff val="50000"/>
                  </a:schemeClr>
                </a:solidFill>
              </a:rPr>
              <a:pPr>
                <a:spcAft>
                  <a:spcPts val="600"/>
                </a:spcAft>
              </a:pPr>
              <a:t>13</a:t>
            </a:fld>
            <a:endParaRPr lang="en-US">
              <a:solidFill>
                <a:schemeClr val="tx1">
                  <a:lumMod val="50000"/>
                  <a:lumOff val="50000"/>
                </a:schemeClr>
              </a:solidFill>
            </a:endParaRPr>
          </a:p>
        </p:txBody>
      </p:sp>
      <p:graphicFrame>
        <p:nvGraphicFramePr>
          <p:cNvPr id="7" name="Content Placeholder 6">
            <a:extLst>
              <a:ext uri="{FF2B5EF4-FFF2-40B4-BE49-F238E27FC236}">
                <a16:creationId xmlns:a16="http://schemas.microsoft.com/office/drawing/2014/main" id="{A67F0702-328D-EB6D-6D29-C71972F0D90F}"/>
              </a:ext>
            </a:extLst>
          </p:cNvPr>
          <p:cNvGraphicFramePr>
            <a:graphicFrameLocks noGrp="1"/>
          </p:cNvGraphicFramePr>
          <p:nvPr>
            <p:ph idx="1"/>
            <p:extLst>
              <p:ext uri="{D42A27DB-BD31-4B8C-83A1-F6EECF244321}">
                <p14:modId xmlns:p14="http://schemas.microsoft.com/office/powerpoint/2010/main" val="2353887045"/>
              </p:ext>
            </p:extLst>
          </p:nvPr>
        </p:nvGraphicFramePr>
        <p:xfrm>
          <a:off x="5303520" y="676656"/>
          <a:ext cx="6364224" cy="55138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5715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BAB611-2829-B020-0309-AD7A5836B554}"/>
              </a:ext>
            </a:extLst>
          </p:cNvPr>
          <p:cNvSpPr>
            <a:spLocks noGrp="1"/>
          </p:cNvSpPr>
          <p:nvPr>
            <p:ph type="title"/>
          </p:nvPr>
        </p:nvSpPr>
        <p:spPr>
          <a:xfrm>
            <a:off x="411480" y="991443"/>
            <a:ext cx="4443154" cy="1087819"/>
          </a:xfrm>
        </p:spPr>
        <p:txBody>
          <a:bodyPr anchor="b">
            <a:normAutofit/>
          </a:bodyPr>
          <a:lstStyle/>
          <a:p>
            <a:r>
              <a:rPr lang="en-US" sz="3400" b="1"/>
              <a:t>Budget Overview for Parents</a:t>
            </a:r>
          </a:p>
        </p:txBody>
      </p:sp>
      <p:sp>
        <p:nvSpPr>
          <p:cNvPr id="25" name="Rectangle 24">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6">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BFE6A96-6220-F0AE-2CAF-8240BCF2B598}"/>
              </a:ext>
            </a:extLst>
          </p:cNvPr>
          <p:cNvSpPr>
            <a:spLocks noGrp="1"/>
          </p:cNvSpPr>
          <p:nvPr>
            <p:ph idx="1"/>
          </p:nvPr>
        </p:nvSpPr>
        <p:spPr>
          <a:xfrm>
            <a:off x="411480" y="2684095"/>
            <a:ext cx="4443154" cy="3492868"/>
          </a:xfrm>
        </p:spPr>
        <p:txBody>
          <a:bodyPr>
            <a:normAutofit/>
          </a:bodyPr>
          <a:lstStyle/>
          <a:p>
            <a:pPr marL="0" indent="0">
              <a:buNone/>
            </a:pPr>
            <a:r>
              <a:rPr lang="en-US" sz="1800" dirty="0"/>
              <a:t>Of the $296,028,352 in LCFF Funds, </a:t>
            </a:r>
            <a:r>
              <a:rPr lang="en-US" sz="1800" b="1" dirty="0"/>
              <a:t>$52,072,779</a:t>
            </a:r>
            <a:r>
              <a:rPr lang="en-US" sz="1800" dirty="0"/>
              <a:t> (Supplemental &amp; Concentration) is generated based on the enrollment of high needs students (English Learners, Foster Youth, and Low-Income students).</a:t>
            </a:r>
          </a:p>
          <a:p>
            <a:endParaRPr lang="en-US" sz="1800" dirty="0"/>
          </a:p>
        </p:txBody>
      </p:sp>
      <p:pic>
        <p:nvPicPr>
          <p:cNvPr id="7" name="Picture 6">
            <a:extLst>
              <a:ext uri="{FF2B5EF4-FFF2-40B4-BE49-F238E27FC236}">
                <a16:creationId xmlns:a16="http://schemas.microsoft.com/office/drawing/2014/main" id="{83E1AE72-C62A-84C2-E30A-1AD16B404B60}"/>
              </a:ext>
            </a:extLst>
          </p:cNvPr>
          <p:cNvPicPr>
            <a:picLocks noChangeAspect="1"/>
          </p:cNvPicPr>
          <p:nvPr/>
        </p:nvPicPr>
        <p:blipFill>
          <a:blip r:embed="rId2"/>
          <a:srcRect r="533" b="-2"/>
          <a:stretch>
            <a:fillRect/>
          </a:stretch>
        </p:blipFill>
        <p:spPr>
          <a:xfrm>
            <a:off x="5385816" y="924612"/>
            <a:ext cx="6440424" cy="4953422"/>
          </a:xfrm>
          <a:prstGeom prst="rect">
            <a:avLst/>
          </a:prstGeom>
        </p:spPr>
      </p:pic>
      <p:sp>
        <p:nvSpPr>
          <p:cNvPr id="4" name="Slide Number Placeholder 3">
            <a:extLst>
              <a:ext uri="{FF2B5EF4-FFF2-40B4-BE49-F238E27FC236}">
                <a16:creationId xmlns:a16="http://schemas.microsoft.com/office/drawing/2014/main" id="{B7897C06-30E4-56A1-D766-4105543EB13D}"/>
              </a:ext>
            </a:extLst>
          </p:cNvPr>
          <p:cNvSpPr>
            <a:spLocks noGrp="1"/>
          </p:cNvSpPr>
          <p:nvPr>
            <p:ph type="sldNum" sz="quarter" idx="12"/>
          </p:nvPr>
        </p:nvSpPr>
        <p:spPr>
          <a:xfrm>
            <a:off x="9037321" y="6356350"/>
            <a:ext cx="2743200" cy="365125"/>
          </a:xfrm>
        </p:spPr>
        <p:txBody>
          <a:bodyPr>
            <a:normAutofit/>
          </a:bodyPr>
          <a:lstStyle/>
          <a:p>
            <a:pPr>
              <a:spcAft>
                <a:spcPts val="600"/>
              </a:spcAft>
            </a:pPr>
            <a:fld id="{498A666E-0DF1-410C-B3A4-797F36C52217}" type="slidenum">
              <a:rPr lang="en-US">
                <a:solidFill>
                  <a:schemeClr val="tx1">
                    <a:lumMod val="50000"/>
                    <a:lumOff val="50000"/>
                  </a:schemeClr>
                </a:solidFill>
              </a:rPr>
              <a:pPr>
                <a:spcAft>
                  <a:spcPts val="600"/>
                </a:spcAft>
              </a:pPr>
              <a:t>14</a:t>
            </a:fld>
            <a:endParaRPr lang="en-US">
              <a:solidFill>
                <a:schemeClr val="tx1">
                  <a:lumMod val="50000"/>
                  <a:lumOff val="50000"/>
                </a:schemeClr>
              </a:solidFill>
            </a:endParaRPr>
          </a:p>
        </p:txBody>
      </p:sp>
    </p:spTree>
    <p:extLst>
      <p:ext uri="{BB962C8B-B14F-4D97-AF65-F5344CB8AC3E}">
        <p14:creationId xmlns:p14="http://schemas.microsoft.com/office/powerpoint/2010/main" val="1396195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05470446-2B9D-02EB-CC47-E203DAC09723}"/>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b="1" kern="1200">
                <a:solidFill>
                  <a:srgbClr val="FFFFFF"/>
                </a:solidFill>
                <a:latin typeface="+mj-lt"/>
                <a:ea typeface="+mj-ea"/>
                <a:cs typeface="+mj-cs"/>
                <a:sym typeface="Droid Serif"/>
              </a:rPr>
              <a:t>2025-2027 LCAP Goals</a:t>
            </a:r>
            <a:endParaRPr lang="en-US" sz="4000" b="1" kern="1200">
              <a:solidFill>
                <a:srgbClr val="FFFFFF"/>
              </a:solidFill>
              <a:latin typeface="+mj-lt"/>
              <a:ea typeface="+mj-ea"/>
              <a:cs typeface="+mj-cs"/>
            </a:endParaRPr>
          </a:p>
        </p:txBody>
      </p:sp>
      <p:sp>
        <p:nvSpPr>
          <p:cNvPr id="3" name="Slide Number Placeholder 2">
            <a:extLst>
              <a:ext uri="{FF2B5EF4-FFF2-40B4-BE49-F238E27FC236}">
                <a16:creationId xmlns:a16="http://schemas.microsoft.com/office/drawing/2014/main" id="{22621B95-6E9E-51E7-F41C-E59CC91ABDC6}"/>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498A666E-0DF1-410C-B3A4-797F36C52217}" type="slidenum">
              <a:rPr lang="en-US" sz="1100">
                <a:solidFill>
                  <a:schemeClr val="tx1">
                    <a:lumMod val="50000"/>
                    <a:lumOff val="50000"/>
                  </a:schemeClr>
                </a:solidFill>
              </a:rPr>
              <a:pPr>
                <a:spcAft>
                  <a:spcPts val="600"/>
                </a:spcAft>
              </a:pPr>
              <a:t>15</a:t>
            </a:fld>
            <a:endParaRPr lang="en-US" sz="1100">
              <a:solidFill>
                <a:schemeClr val="tx1">
                  <a:lumMod val="50000"/>
                  <a:lumOff val="50000"/>
                </a:schemeClr>
              </a:solidFill>
            </a:endParaRPr>
          </a:p>
        </p:txBody>
      </p:sp>
      <p:graphicFrame>
        <p:nvGraphicFramePr>
          <p:cNvPr id="4" name="Table 3">
            <a:extLst>
              <a:ext uri="{FF2B5EF4-FFF2-40B4-BE49-F238E27FC236}">
                <a16:creationId xmlns:a16="http://schemas.microsoft.com/office/drawing/2014/main" id="{1FF1384D-BA17-AFE4-5A0D-65C556677003}"/>
              </a:ext>
            </a:extLst>
          </p:cNvPr>
          <p:cNvGraphicFramePr>
            <a:graphicFrameLocks noGrp="1"/>
          </p:cNvGraphicFramePr>
          <p:nvPr>
            <p:extLst>
              <p:ext uri="{D42A27DB-BD31-4B8C-83A1-F6EECF244321}">
                <p14:modId xmlns:p14="http://schemas.microsoft.com/office/powerpoint/2010/main" val="453814946"/>
              </p:ext>
            </p:extLst>
          </p:nvPr>
        </p:nvGraphicFramePr>
        <p:xfrm>
          <a:off x="4823274" y="467208"/>
          <a:ext cx="6584058" cy="5923588"/>
        </p:xfrm>
        <a:graphic>
          <a:graphicData uri="http://schemas.openxmlformats.org/drawingml/2006/table">
            <a:tbl>
              <a:tblPr firstRow="1" bandRow="1">
                <a:tableStyleId>{69012ECD-51FC-41F1-AA8D-1B2483CD663E}</a:tableStyleId>
              </a:tblPr>
              <a:tblGrid>
                <a:gridCol w="675806">
                  <a:extLst>
                    <a:ext uri="{9D8B030D-6E8A-4147-A177-3AD203B41FA5}">
                      <a16:colId xmlns:a16="http://schemas.microsoft.com/office/drawing/2014/main" val="1338060013"/>
                    </a:ext>
                  </a:extLst>
                </a:gridCol>
                <a:gridCol w="4680050">
                  <a:extLst>
                    <a:ext uri="{9D8B030D-6E8A-4147-A177-3AD203B41FA5}">
                      <a16:colId xmlns:a16="http://schemas.microsoft.com/office/drawing/2014/main" val="1950760963"/>
                    </a:ext>
                  </a:extLst>
                </a:gridCol>
                <a:gridCol w="1228202">
                  <a:extLst>
                    <a:ext uri="{9D8B030D-6E8A-4147-A177-3AD203B41FA5}">
                      <a16:colId xmlns:a16="http://schemas.microsoft.com/office/drawing/2014/main" val="1416387103"/>
                    </a:ext>
                  </a:extLst>
                </a:gridCol>
              </a:tblGrid>
              <a:tr h="221230">
                <a:tc>
                  <a:txBody>
                    <a:bodyPr/>
                    <a:lstStyle/>
                    <a:p>
                      <a:pPr marL="0" marR="0" lvl="0" indent="0" algn="l" rtl="0">
                        <a:lnSpc>
                          <a:spcPct val="100000"/>
                        </a:lnSpc>
                        <a:spcBef>
                          <a:spcPts val="0"/>
                        </a:spcBef>
                        <a:spcAft>
                          <a:spcPts val="0"/>
                        </a:spcAft>
                        <a:buClr>
                          <a:srgbClr val="000000"/>
                        </a:buClr>
                        <a:buSzPts val="1100"/>
                        <a:buFont typeface="Arial"/>
                        <a:buNone/>
                      </a:pPr>
                      <a:endParaRPr lang="en-US" sz="800" b="0" u="none" strike="noStrike" cap="none">
                        <a:solidFill>
                          <a:schemeClr val="lt1"/>
                        </a:solidFill>
                        <a:latin typeface="Arial"/>
                        <a:ea typeface="Arial"/>
                        <a:cs typeface="Arial"/>
                        <a:sym typeface="Arial"/>
                      </a:endParaRPr>
                    </a:p>
                  </a:txBody>
                  <a:tcPr marL="18455" marR="18455" marT="46091" marB="9219" anchor="ctr"/>
                </a:tc>
                <a:tc>
                  <a:txBody>
                    <a:bodyPr/>
                    <a:lstStyle/>
                    <a:p>
                      <a:pPr marL="0" marR="0" lvl="0" indent="0" algn="l" rtl="0">
                        <a:lnSpc>
                          <a:spcPct val="100000"/>
                        </a:lnSpc>
                        <a:spcBef>
                          <a:spcPts val="0"/>
                        </a:spcBef>
                        <a:spcAft>
                          <a:spcPts val="0"/>
                        </a:spcAft>
                        <a:buClr>
                          <a:srgbClr val="000000"/>
                        </a:buClr>
                        <a:buSzPts val="1100"/>
                        <a:buFont typeface="Arial"/>
                        <a:buNone/>
                      </a:pPr>
                      <a:endParaRPr lang="en-US" sz="800" b="0" u="none" strike="noStrike" cap="none">
                        <a:solidFill>
                          <a:schemeClr val="lt1"/>
                        </a:solidFill>
                        <a:latin typeface="Arial"/>
                        <a:ea typeface="Arial"/>
                        <a:cs typeface="Arial"/>
                        <a:sym typeface="Arial"/>
                      </a:endParaRPr>
                    </a:p>
                  </a:txBody>
                  <a:tcPr marL="18455" marR="18455" marT="46091" marB="9219" anchor="ctr"/>
                </a:tc>
                <a:tc>
                  <a:txBody>
                    <a:bodyPr/>
                    <a:lstStyle/>
                    <a:p>
                      <a:pPr marL="0" marR="0" lvl="0" indent="0" algn="l" rtl="0">
                        <a:lnSpc>
                          <a:spcPct val="100000"/>
                        </a:lnSpc>
                        <a:spcBef>
                          <a:spcPts val="0"/>
                        </a:spcBef>
                        <a:spcAft>
                          <a:spcPts val="0"/>
                        </a:spcAft>
                        <a:buClr>
                          <a:srgbClr val="000000"/>
                        </a:buClr>
                        <a:buSzPts val="1100"/>
                        <a:buFont typeface="Arial"/>
                        <a:buNone/>
                      </a:pPr>
                      <a:endParaRPr lang="en-US" sz="800" b="0" u="none" strike="noStrike" cap="none">
                        <a:solidFill>
                          <a:schemeClr val="lt1"/>
                        </a:solidFill>
                        <a:latin typeface="Arial"/>
                        <a:ea typeface="Arial"/>
                        <a:cs typeface="Arial"/>
                        <a:sym typeface="Arial"/>
                      </a:endParaRPr>
                    </a:p>
                  </a:txBody>
                  <a:tcPr marL="18455" marR="18455" marT="46091" marB="9219" anchor="ctr"/>
                </a:tc>
                <a:extLst>
                  <a:ext uri="{0D108BD9-81ED-4DB2-BD59-A6C34878D82A}">
                    <a16:rowId xmlns:a16="http://schemas.microsoft.com/office/drawing/2014/main" val="3682216636"/>
                  </a:ext>
                </a:extLst>
              </a:tr>
              <a:tr h="475218">
                <a:tc>
                  <a:txBody>
                    <a:bodyPr/>
                    <a:lstStyle/>
                    <a:p>
                      <a:pPr marL="0" marR="0" lvl="0" indent="0" algn="ctr" rtl="0">
                        <a:lnSpc>
                          <a:spcPct val="100000"/>
                        </a:lnSpc>
                        <a:spcBef>
                          <a:spcPts val="0"/>
                        </a:spcBef>
                        <a:spcAft>
                          <a:spcPts val="0"/>
                        </a:spcAft>
                        <a:buClr>
                          <a:schemeClr val="dk1"/>
                        </a:buClr>
                        <a:buSzPts val="1600"/>
                        <a:buFont typeface="Arial"/>
                        <a:buNone/>
                      </a:pPr>
                      <a:r>
                        <a:rPr lang="en-US" sz="1200" u="none" strike="noStrike" cap="none">
                          <a:solidFill>
                            <a:schemeClr val="dk1"/>
                          </a:solidFill>
                          <a:sym typeface="Corbel"/>
                        </a:rPr>
                        <a:t>GOAL 1</a:t>
                      </a:r>
                      <a:endParaRPr lang="en-US" sz="1100" u="none" strike="noStrike" cap="none">
                        <a:latin typeface="Corbel"/>
                        <a:ea typeface="Corbel"/>
                        <a:cs typeface="Corbel"/>
                        <a:sym typeface="Corbel"/>
                      </a:endParaRPr>
                    </a:p>
                  </a:txBody>
                  <a:tcPr marL="18474" marR="18474" marT="46091" marB="18474" anchor="ctr"/>
                </a:tc>
                <a:tc>
                  <a:txBody>
                    <a:bodyPr/>
                    <a:lstStyle/>
                    <a:p>
                      <a:pPr marL="0" marR="0" lvl="0" indent="0" algn="l" rtl="0">
                        <a:lnSpc>
                          <a:spcPct val="100000"/>
                        </a:lnSpc>
                        <a:spcBef>
                          <a:spcPts val="0"/>
                        </a:spcBef>
                        <a:spcAft>
                          <a:spcPts val="0"/>
                        </a:spcAft>
                        <a:buClr>
                          <a:schemeClr val="dk1"/>
                        </a:buClr>
                        <a:buSzPts val="1600"/>
                        <a:buFont typeface="Arial"/>
                        <a:buNone/>
                      </a:pPr>
                      <a:r>
                        <a:rPr lang="en-US" sz="1200" b="1" u="none" strike="noStrike" cap="none" dirty="0">
                          <a:solidFill>
                            <a:schemeClr val="dk1"/>
                          </a:solidFill>
                          <a:sym typeface="Corbel"/>
                        </a:rPr>
                        <a:t>Ensure that all students are academically proficient and college and career ready.</a:t>
                      </a:r>
                      <a:endParaRPr lang="en-US" sz="1100" b="1" u="none" strike="noStrike" cap="none" dirty="0">
                        <a:latin typeface="Corbel"/>
                        <a:ea typeface="Corbel"/>
                        <a:cs typeface="Corbel"/>
                        <a:sym typeface="Corbel"/>
                      </a:endParaRPr>
                    </a:p>
                  </a:txBody>
                  <a:tcPr marL="18474" marR="18474" marT="46091" marB="18474" anchor="ctr"/>
                </a:tc>
                <a:tc>
                  <a:txBody>
                    <a:bodyPr/>
                    <a:lstStyle/>
                    <a:p>
                      <a:pPr marL="0" marR="0" lvl="0" indent="0" algn="ctr" rtl="0">
                        <a:lnSpc>
                          <a:spcPct val="100000"/>
                        </a:lnSpc>
                        <a:spcBef>
                          <a:spcPts val="0"/>
                        </a:spcBef>
                        <a:spcAft>
                          <a:spcPts val="0"/>
                        </a:spcAft>
                        <a:buClr>
                          <a:schemeClr val="dk1"/>
                        </a:buClr>
                        <a:buSzPts val="1600"/>
                        <a:buFont typeface="Arial"/>
                        <a:buNone/>
                      </a:pPr>
                      <a:r>
                        <a:rPr lang="en-US" sz="1200" u="none" strike="noStrike" cap="none">
                          <a:solidFill>
                            <a:schemeClr val="dk1"/>
                          </a:solidFill>
                          <a:sym typeface="Corbel"/>
                        </a:rPr>
                        <a:t>Broad Goal</a:t>
                      </a:r>
                      <a:endParaRPr lang="en-US" sz="1100" u="none" strike="noStrike" cap="none">
                        <a:latin typeface="Corbel"/>
                        <a:ea typeface="Corbel"/>
                        <a:cs typeface="Corbel"/>
                        <a:sym typeface="Corbel"/>
                      </a:endParaRPr>
                    </a:p>
                  </a:txBody>
                  <a:tcPr marL="18474" marR="18474" marT="46091" marB="18474" anchor="ctr"/>
                </a:tc>
                <a:extLst>
                  <a:ext uri="{0D108BD9-81ED-4DB2-BD59-A6C34878D82A}">
                    <a16:rowId xmlns:a16="http://schemas.microsoft.com/office/drawing/2014/main" val="3275500651"/>
                  </a:ext>
                </a:extLst>
              </a:tr>
              <a:tr h="848538">
                <a:tc>
                  <a:txBody>
                    <a:bodyPr/>
                    <a:lstStyle/>
                    <a:p>
                      <a:pPr marL="0" marR="0" lvl="0" indent="0" algn="ctr" rtl="0">
                        <a:lnSpc>
                          <a:spcPct val="100000"/>
                        </a:lnSpc>
                        <a:spcBef>
                          <a:spcPts val="0"/>
                        </a:spcBef>
                        <a:spcAft>
                          <a:spcPts val="0"/>
                        </a:spcAft>
                        <a:buClr>
                          <a:schemeClr val="dk1"/>
                        </a:buClr>
                        <a:buSzPts val="1600"/>
                        <a:buFont typeface="Arial"/>
                        <a:buNone/>
                      </a:pPr>
                      <a:r>
                        <a:rPr lang="en-US" sz="1200" u="none" strike="noStrike" cap="none">
                          <a:solidFill>
                            <a:schemeClr val="dk1"/>
                          </a:solidFill>
                          <a:sym typeface="Corbel"/>
                        </a:rPr>
                        <a:t>GOAL 2</a:t>
                      </a:r>
                      <a:endParaRPr lang="en-US" sz="1100" u="none" strike="noStrike" cap="none">
                        <a:latin typeface="Corbel"/>
                        <a:ea typeface="Corbel"/>
                        <a:cs typeface="Corbel"/>
                        <a:sym typeface="Corbel"/>
                      </a:endParaRPr>
                    </a:p>
                  </a:txBody>
                  <a:tcPr marL="18474" marR="18474" marT="46091" marB="18474" anchor="ctr"/>
                </a:tc>
                <a:tc>
                  <a:txBody>
                    <a:bodyPr/>
                    <a:lstStyle/>
                    <a:p>
                      <a:pPr marL="0" marR="0" lvl="0" indent="0" algn="l" rtl="0">
                        <a:lnSpc>
                          <a:spcPct val="100000"/>
                        </a:lnSpc>
                        <a:spcBef>
                          <a:spcPts val="0"/>
                        </a:spcBef>
                        <a:spcAft>
                          <a:spcPts val="0"/>
                        </a:spcAft>
                        <a:buClr>
                          <a:schemeClr val="dk1"/>
                        </a:buClr>
                        <a:buSzPts val="1600"/>
                        <a:buFont typeface="Arial"/>
                        <a:buNone/>
                      </a:pPr>
                      <a:r>
                        <a:rPr lang="en-US" sz="1200" b="1" u="none" strike="noStrike" cap="none" dirty="0">
                          <a:solidFill>
                            <a:schemeClr val="dk1"/>
                          </a:solidFill>
                          <a:sym typeface="Corbel"/>
                        </a:rPr>
                        <a:t>Provide a 21st Century learning environment and rigorous curriculum that allows students to have multiple experiences and opportunities for academic, collegiate, professional and personal growth.</a:t>
                      </a:r>
                      <a:endParaRPr lang="en-US" sz="1100" b="1" u="none" strike="noStrike" cap="none" dirty="0">
                        <a:latin typeface="Corbel"/>
                        <a:ea typeface="Corbel"/>
                        <a:cs typeface="Corbel"/>
                        <a:sym typeface="Corbel"/>
                      </a:endParaRPr>
                    </a:p>
                  </a:txBody>
                  <a:tcPr marL="18474" marR="18474" marT="46091" marB="18474" anchor="ctr"/>
                </a:tc>
                <a:tc>
                  <a:txBody>
                    <a:bodyPr/>
                    <a:lstStyle/>
                    <a:p>
                      <a:pPr marL="0" marR="0" lvl="0" indent="0" algn="ctr" rtl="0">
                        <a:lnSpc>
                          <a:spcPct val="100000"/>
                        </a:lnSpc>
                        <a:spcBef>
                          <a:spcPts val="0"/>
                        </a:spcBef>
                        <a:spcAft>
                          <a:spcPts val="0"/>
                        </a:spcAft>
                        <a:buClr>
                          <a:schemeClr val="dk1"/>
                        </a:buClr>
                        <a:buSzPts val="1600"/>
                        <a:buFont typeface="Arial"/>
                        <a:buNone/>
                      </a:pPr>
                      <a:r>
                        <a:rPr lang="en-US" sz="1200" u="none" strike="noStrike" cap="none">
                          <a:solidFill>
                            <a:schemeClr val="dk1"/>
                          </a:solidFill>
                          <a:sym typeface="Corbel"/>
                        </a:rPr>
                        <a:t>Broad Goal</a:t>
                      </a:r>
                      <a:endParaRPr lang="en-US" sz="1100" u="none" strike="noStrike" cap="none">
                        <a:latin typeface="Corbel"/>
                        <a:ea typeface="Corbel"/>
                        <a:cs typeface="Corbel"/>
                        <a:sym typeface="Corbel"/>
                      </a:endParaRPr>
                    </a:p>
                  </a:txBody>
                  <a:tcPr marL="18474" marR="18474" marT="46091" marB="18474" anchor="ctr"/>
                </a:tc>
                <a:extLst>
                  <a:ext uri="{0D108BD9-81ED-4DB2-BD59-A6C34878D82A}">
                    <a16:rowId xmlns:a16="http://schemas.microsoft.com/office/drawing/2014/main" val="724834912"/>
                  </a:ext>
                </a:extLst>
              </a:tr>
              <a:tr h="475218">
                <a:tc>
                  <a:txBody>
                    <a:bodyPr/>
                    <a:lstStyle/>
                    <a:p>
                      <a:pPr marL="0" marR="0" lvl="0" indent="0" algn="ctr" rtl="0">
                        <a:lnSpc>
                          <a:spcPct val="100000"/>
                        </a:lnSpc>
                        <a:spcBef>
                          <a:spcPts val="0"/>
                        </a:spcBef>
                        <a:spcAft>
                          <a:spcPts val="0"/>
                        </a:spcAft>
                        <a:buClr>
                          <a:schemeClr val="dk1"/>
                        </a:buClr>
                        <a:buSzPts val="1600"/>
                        <a:buFont typeface="Arial"/>
                        <a:buNone/>
                      </a:pPr>
                      <a:r>
                        <a:rPr lang="en-US" sz="1200" u="none" strike="noStrike" cap="none">
                          <a:solidFill>
                            <a:schemeClr val="dk1"/>
                          </a:solidFill>
                          <a:sym typeface="Corbel"/>
                        </a:rPr>
                        <a:t>GOAL 3</a:t>
                      </a:r>
                      <a:endParaRPr lang="en-US" sz="1100" u="none" strike="noStrike" cap="none">
                        <a:latin typeface="Corbel"/>
                        <a:ea typeface="Corbel"/>
                        <a:cs typeface="Corbel"/>
                        <a:sym typeface="Corbel"/>
                      </a:endParaRPr>
                    </a:p>
                  </a:txBody>
                  <a:tcPr marL="18474" marR="18474" marT="46091" marB="18474" anchor="ctr"/>
                </a:tc>
                <a:tc>
                  <a:txBody>
                    <a:bodyPr/>
                    <a:lstStyle/>
                    <a:p>
                      <a:pPr marL="0" marR="0" lvl="0" indent="0" algn="l" rtl="0">
                        <a:lnSpc>
                          <a:spcPct val="100000"/>
                        </a:lnSpc>
                        <a:spcBef>
                          <a:spcPts val="0"/>
                        </a:spcBef>
                        <a:spcAft>
                          <a:spcPts val="0"/>
                        </a:spcAft>
                        <a:buClr>
                          <a:schemeClr val="dk1"/>
                        </a:buClr>
                        <a:buSzPts val="1600"/>
                        <a:buFont typeface="Arial"/>
                        <a:buNone/>
                      </a:pPr>
                      <a:r>
                        <a:rPr lang="en-US" sz="1200" b="1" u="none" strike="noStrike" cap="none" dirty="0">
                          <a:solidFill>
                            <a:schemeClr val="dk1"/>
                          </a:solidFill>
                          <a:sym typeface="Corbel"/>
                        </a:rPr>
                        <a:t>Cultivate a safe and secure, positive school culture that supports all students' personal and academic growth.</a:t>
                      </a:r>
                      <a:endParaRPr lang="en-US" sz="1100" b="1" u="none" strike="noStrike" cap="none" dirty="0">
                        <a:latin typeface="Corbel"/>
                        <a:ea typeface="Corbel"/>
                        <a:cs typeface="Corbel"/>
                        <a:sym typeface="Corbel"/>
                      </a:endParaRPr>
                    </a:p>
                  </a:txBody>
                  <a:tcPr marL="18474" marR="18474" marT="46091" marB="18474" anchor="ctr"/>
                </a:tc>
                <a:tc>
                  <a:txBody>
                    <a:bodyPr/>
                    <a:lstStyle/>
                    <a:p>
                      <a:pPr marL="0" marR="0" lvl="0" indent="0" algn="ctr" rtl="0">
                        <a:lnSpc>
                          <a:spcPct val="100000"/>
                        </a:lnSpc>
                        <a:spcBef>
                          <a:spcPts val="0"/>
                        </a:spcBef>
                        <a:spcAft>
                          <a:spcPts val="0"/>
                        </a:spcAft>
                        <a:buClr>
                          <a:schemeClr val="dk1"/>
                        </a:buClr>
                        <a:buSzPts val="1600"/>
                        <a:buFont typeface="Arial"/>
                        <a:buNone/>
                      </a:pPr>
                      <a:r>
                        <a:rPr lang="en-US" sz="1200" u="none" strike="noStrike" cap="none">
                          <a:solidFill>
                            <a:schemeClr val="dk1"/>
                          </a:solidFill>
                          <a:sym typeface="Corbel"/>
                        </a:rPr>
                        <a:t>Broad Goal</a:t>
                      </a:r>
                      <a:endParaRPr lang="en-US" sz="1100" u="none" strike="noStrike" cap="none">
                        <a:latin typeface="Corbel"/>
                        <a:ea typeface="Corbel"/>
                        <a:cs typeface="Corbel"/>
                        <a:sym typeface="Corbel"/>
                      </a:endParaRPr>
                    </a:p>
                  </a:txBody>
                  <a:tcPr marL="18474" marR="18474" marT="46091" marB="18474" anchor="ctr"/>
                </a:tc>
                <a:extLst>
                  <a:ext uri="{0D108BD9-81ED-4DB2-BD59-A6C34878D82A}">
                    <a16:rowId xmlns:a16="http://schemas.microsoft.com/office/drawing/2014/main" val="2135573612"/>
                  </a:ext>
                </a:extLst>
              </a:tr>
              <a:tr h="848538">
                <a:tc>
                  <a:txBody>
                    <a:bodyPr/>
                    <a:lstStyle/>
                    <a:p>
                      <a:pPr marL="0" marR="0" lvl="0" indent="0" algn="ctr" rtl="0">
                        <a:lnSpc>
                          <a:spcPct val="100000"/>
                        </a:lnSpc>
                        <a:spcBef>
                          <a:spcPts val="0"/>
                        </a:spcBef>
                        <a:spcAft>
                          <a:spcPts val="0"/>
                        </a:spcAft>
                        <a:buClr>
                          <a:schemeClr val="dk1"/>
                        </a:buClr>
                        <a:buSzPts val="1600"/>
                        <a:buFont typeface="Arial"/>
                        <a:buNone/>
                      </a:pPr>
                      <a:r>
                        <a:rPr lang="en-US" sz="1200" u="none" strike="noStrike" cap="none">
                          <a:solidFill>
                            <a:schemeClr val="dk1"/>
                          </a:solidFill>
                          <a:sym typeface="Corbel"/>
                        </a:rPr>
                        <a:t>GOAL 4</a:t>
                      </a:r>
                      <a:endParaRPr lang="en-US" sz="1100" u="none" strike="noStrike" cap="none">
                        <a:latin typeface="Corbel"/>
                        <a:ea typeface="Corbel"/>
                        <a:cs typeface="Corbel"/>
                        <a:sym typeface="Corbel"/>
                      </a:endParaRPr>
                    </a:p>
                  </a:txBody>
                  <a:tcPr marL="18474" marR="18474" marT="46091" marB="18474" anchor="ctr"/>
                </a:tc>
                <a:tc>
                  <a:txBody>
                    <a:bodyPr/>
                    <a:lstStyle/>
                    <a:p>
                      <a:pPr marL="0" marR="0" lvl="0" indent="0" algn="l" rtl="0">
                        <a:lnSpc>
                          <a:spcPct val="100000"/>
                        </a:lnSpc>
                        <a:spcBef>
                          <a:spcPts val="0"/>
                        </a:spcBef>
                        <a:spcAft>
                          <a:spcPts val="0"/>
                        </a:spcAft>
                        <a:buClr>
                          <a:schemeClr val="dk1"/>
                        </a:buClr>
                        <a:buSzPts val="1600"/>
                        <a:buFont typeface="Arial"/>
                        <a:buNone/>
                      </a:pPr>
                      <a:r>
                        <a:rPr lang="en-US" sz="1200" b="1" u="none" strike="noStrike" cap="none" dirty="0">
                          <a:solidFill>
                            <a:schemeClr val="dk1"/>
                          </a:solidFill>
                          <a:sym typeface="Corbel"/>
                        </a:rPr>
                        <a:t>Communicate effectively with all educational partners and continue to build relationships in the community that help provide our students with innovative educational opportunities.</a:t>
                      </a:r>
                      <a:endParaRPr lang="en-US" sz="1100" b="1" u="none" strike="noStrike" cap="none" dirty="0">
                        <a:latin typeface="Corbel"/>
                        <a:ea typeface="Corbel"/>
                        <a:cs typeface="Corbel"/>
                        <a:sym typeface="Corbel"/>
                      </a:endParaRPr>
                    </a:p>
                  </a:txBody>
                  <a:tcPr marL="18474" marR="18474" marT="46091" marB="18474" anchor="ctr"/>
                </a:tc>
                <a:tc>
                  <a:txBody>
                    <a:bodyPr/>
                    <a:lstStyle/>
                    <a:p>
                      <a:pPr marL="0" marR="0" lvl="0" indent="0" algn="ctr" rtl="0">
                        <a:lnSpc>
                          <a:spcPct val="100000"/>
                        </a:lnSpc>
                        <a:spcBef>
                          <a:spcPts val="0"/>
                        </a:spcBef>
                        <a:spcAft>
                          <a:spcPts val="0"/>
                        </a:spcAft>
                        <a:buClr>
                          <a:schemeClr val="dk1"/>
                        </a:buClr>
                        <a:buSzPts val="1600"/>
                        <a:buFont typeface="Arial"/>
                        <a:buNone/>
                      </a:pPr>
                      <a:r>
                        <a:rPr lang="en-US" sz="1200" u="none" strike="noStrike" cap="none">
                          <a:solidFill>
                            <a:schemeClr val="dk1"/>
                          </a:solidFill>
                          <a:sym typeface="Corbel"/>
                        </a:rPr>
                        <a:t>Broad Goal</a:t>
                      </a:r>
                      <a:endParaRPr lang="en-US" sz="1100" u="none" strike="noStrike" cap="none">
                        <a:latin typeface="Corbel"/>
                        <a:ea typeface="Corbel"/>
                        <a:cs typeface="Corbel"/>
                        <a:sym typeface="Corbel"/>
                      </a:endParaRPr>
                    </a:p>
                  </a:txBody>
                  <a:tcPr marL="18474" marR="18474" marT="46091" marB="18474" anchor="ctr"/>
                </a:tc>
                <a:extLst>
                  <a:ext uri="{0D108BD9-81ED-4DB2-BD59-A6C34878D82A}">
                    <a16:rowId xmlns:a16="http://schemas.microsoft.com/office/drawing/2014/main" val="1780976979"/>
                  </a:ext>
                </a:extLst>
              </a:tr>
              <a:tr h="946729">
                <a:tc>
                  <a:txBody>
                    <a:bodyPr/>
                    <a:lstStyle/>
                    <a:p>
                      <a:pPr marL="0" marR="0" lvl="0" indent="0" algn="ctr" rtl="0">
                        <a:lnSpc>
                          <a:spcPct val="100000"/>
                        </a:lnSpc>
                        <a:spcBef>
                          <a:spcPts val="0"/>
                        </a:spcBef>
                        <a:spcAft>
                          <a:spcPts val="0"/>
                        </a:spcAft>
                        <a:buClr>
                          <a:schemeClr val="dk1"/>
                        </a:buClr>
                        <a:buSzPts val="1600"/>
                        <a:buFont typeface="Arial"/>
                        <a:buNone/>
                      </a:pPr>
                      <a:r>
                        <a:rPr lang="en-US" sz="1200" u="none" strike="noStrike" cap="none">
                          <a:solidFill>
                            <a:schemeClr val="dk1"/>
                          </a:solidFill>
                          <a:sym typeface="Corbel"/>
                        </a:rPr>
                        <a:t>GOAL 5 </a:t>
                      </a:r>
                      <a:endParaRPr lang="en-US" sz="1100" u="none" strike="noStrike" cap="none">
                        <a:latin typeface="Corbel"/>
                        <a:ea typeface="Corbel"/>
                        <a:cs typeface="Corbel"/>
                        <a:sym typeface="Corbel"/>
                      </a:endParaRPr>
                    </a:p>
                  </a:txBody>
                  <a:tcPr marL="18474" marR="18474" marT="46091" marB="18474" anchor="ctr"/>
                </a:tc>
                <a:tc>
                  <a:txBody>
                    <a:bodyPr/>
                    <a:lstStyle/>
                    <a:p>
                      <a:pPr marL="0" marR="0" lvl="0" indent="0" algn="l" rtl="0">
                        <a:lnSpc>
                          <a:spcPct val="115000"/>
                        </a:lnSpc>
                        <a:spcBef>
                          <a:spcPts val="0"/>
                        </a:spcBef>
                        <a:spcAft>
                          <a:spcPts val="0"/>
                        </a:spcAft>
                        <a:buClr>
                          <a:schemeClr val="dk1"/>
                        </a:buClr>
                        <a:buSzPts val="1600"/>
                        <a:buFont typeface="Arial"/>
                        <a:buNone/>
                      </a:pPr>
                      <a:r>
                        <a:rPr lang="en-US" sz="1200" b="1" u="none" strike="noStrike" cap="none" dirty="0">
                          <a:solidFill>
                            <a:schemeClr val="dk1"/>
                          </a:solidFill>
                          <a:sym typeface="Corbel"/>
                        </a:rPr>
                        <a:t>Ensure that Students with Disabilities are being provided equitable access to resources related to College and Career Readiness, 21st Century Learning, and a safe and positive school climate.</a:t>
                      </a:r>
                      <a:endParaRPr lang="en-US" sz="1100" b="1" u="none" strike="noStrike" cap="none" dirty="0">
                        <a:latin typeface="Corbel"/>
                        <a:ea typeface="Corbel"/>
                        <a:cs typeface="Corbel"/>
                        <a:sym typeface="Corbel"/>
                      </a:endParaRPr>
                    </a:p>
                  </a:txBody>
                  <a:tcPr marL="18474" marR="18474" marT="46091" marB="18474" anchor="ctr"/>
                </a:tc>
                <a:tc>
                  <a:txBody>
                    <a:bodyPr/>
                    <a:lstStyle/>
                    <a:p>
                      <a:pPr marL="0" marR="0" lvl="0" indent="0" algn="ctr" rtl="0">
                        <a:lnSpc>
                          <a:spcPct val="115000"/>
                        </a:lnSpc>
                        <a:spcBef>
                          <a:spcPts val="0"/>
                        </a:spcBef>
                        <a:spcAft>
                          <a:spcPts val="0"/>
                        </a:spcAft>
                        <a:buClr>
                          <a:schemeClr val="dk1"/>
                        </a:buClr>
                        <a:buSzPts val="1600"/>
                        <a:buFont typeface="Arial"/>
                        <a:buNone/>
                      </a:pPr>
                      <a:r>
                        <a:rPr lang="en-US" sz="1200" u="none" strike="noStrike" cap="none">
                          <a:solidFill>
                            <a:schemeClr val="dk1"/>
                          </a:solidFill>
                          <a:sym typeface="Corbel"/>
                        </a:rPr>
                        <a:t>Focus Goal</a:t>
                      </a:r>
                      <a:endParaRPr lang="en-US" sz="1100" u="none" strike="noStrike" cap="none">
                        <a:latin typeface="Corbel"/>
                        <a:ea typeface="Corbel"/>
                        <a:cs typeface="Corbel"/>
                        <a:sym typeface="Corbel"/>
                      </a:endParaRPr>
                    </a:p>
                  </a:txBody>
                  <a:tcPr marL="18474" marR="18474" marT="46091" marB="18474" anchor="ctr"/>
                </a:tc>
                <a:extLst>
                  <a:ext uri="{0D108BD9-81ED-4DB2-BD59-A6C34878D82A}">
                    <a16:rowId xmlns:a16="http://schemas.microsoft.com/office/drawing/2014/main" val="3036747712"/>
                  </a:ext>
                </a:extLst>
              </a:tr>
              <a:tr h="1161388">
                <a:tc>
                  <a:txBody>
                    <a:bodyPr/>
                    <a:lstStyle/>
                    <a:p>
                      <a:pPr marL="0" marR="0" lvl="0" indent="0" algn="ctr" rtl="0">
                        <a:lnSpc>
                          <a:spcPct val="100000"/>
                        </a:lnSpc>
                        <a:spcBef>
                          <a:spcPts val="0"/>
                        </a:spcBef>
                        <a:spcAft>
                          <a:spcPts val="0"/>
                        </a:spcAft>
                        <a:buClr>
                          <a:schemeClr val="dk1"/>
                        </a:buClr>
                        <a:buSzPts val="1600"/>
                        <a:buFont typeface="Arial"/>
                        <a:buNone/>
                      </a:pPr>
                      <a:r>
                        <a:rPr lang="en-US" sz="1200" u="none" strike="noStrike" cap="none">
                          <a:solidFill>
                            <a:schemeClr val="dk1"/>
                          </a:solidFill>
                          <a:sym typeface="Corbel"/>
                        </a:rPr>
                        <a:t>GOAL 6</a:t>
                      </a:r>
                      <a:endParaRPr lang="en-US" sz="1100" u="none" strike="noStrike" cap="none">
                        <a:latin typeface="Corbel"/>
                        <a:ea typeface="Corbel"/>
                        <a:cs typeface="Corbel"/>
                        <a:sym typeface="Corbel"/>
                      </a:endParaRPr>
                    </a:p>
                  </a:txBody>
                  <a:tcPr marL="18474" marR="18474" marT="46091" marB="18474" anchor="ctr"/>
                </a:tc>
                <a:tc>
                  <a:txBody>
                    <a:bodyPr/>
                    <a:lstStyle/>
                    <a:p>
                      <a:pPr marL="0" marR="0" lvl="0" indent="0" algn="l" rtl="0">
                        <a:lnSpc>
                          <a:spcPct val="115000"/>
                        </a:lnSpc>
                        <a:spcBef>
                          <a:spcPts val="0"/>
                        </a:spcBef>
                        <a:spcAft>
                          <a:spcPts val="0"/>
                        </a:spcAft>
                        <a:buClr>
                          <a:schemeClr val="dk1"/>
                        </a:buClr>
                        <a:buSzPts val="1600"/>
                        <a:buFont typeface="Arial"/>
                        <a:buNone/>
                      </a:pPr>
                      <a:r>
                        <a:rPr lang="en-US" sz="1200" b="1" u="none" strike="noStrike" cap="none" dirty="0">
                          <a:solidFill>
                            <a:schemeClr val="dk1"/>
                          </a:solidFill>
                          <a:sym typeface="Corbel"/>
                        </a:rPr>
                        <a:t>Enhance academic proficiency and college and career readiness for all students at the Equity Multiplier sites (Antelope Valley, Desert Winds, Phoenix, and R. Rex Parris High Schools), with a specific focus on meeting the needs of the lowest-achieving students.</a:t>
                      </a:r>
                      <a:endParaRPr lang="en-US" sz="1100" b="1" u="none" strike="noStrike" cap="none" dirty="0">
                        <a:latin typeface="Corbel"/>
                        <a:ea typeface="Corbel"/>
                        <a:cs typeface="Corbel"/>
                        <a:sym typeface="Corbel"/>
                      </a:endParaRPr>
                    </a:p>
                  </a:txBody>
                  <a:tcPr marL="18474" marR="18474" marT="46091" marB="18474" anchor="ctr"/>
                </a:tc>
                <a:tc>
                  <a:txBody>
                    <a:bodyPr/>
                    <a:lstStyle/>
                    <a:p>
                      <a:pPr marL="0" marR="0" lvl="0" indent="0" algn="ctr" rtl="0">
                        <a:lnSpc>
                          <a:spcPct val="115000"/>
                        </a:lnSpc>
                        <a:spcBef>
                          <a:spcPts val="0"/>
                        </a:spcBef>
                        <a:spcAft>
                          <a:spcPts val="0"/>
                        </a:spcAft>
                        <a:buClr>
                          <a:schemeClr val="dk1"/>
                        </a:buClr>
                        <a:buSzPts val="1600"/>
                        <a:buFont typeface="Arial"/>
                        <a:buNone/>
                      </a:pPr>
                      <a:r>
                        <a:rPr lang="en-US" sz="1200" u="none" strike="noStrike" cap="none">
                          <a:solidFill>
                            <a:schemeClr val="dk1"/>
                          </a:solidFill>
                          <a:sym typeface="Corbel"/>
                        </a:rPr>
                        <a:t>Equity Multiplier Goal</a:t>
                      </a:r>
                      <a:endParaRPr lang="en-US" sz="1100" u="none" strike="noStrike" cap="none">
                        <a:latin typeface="Corbel"/>
                        <a:ea typeface="Corbel"/>
                        <a:cs typeface="Corbel"/>
                        <a:sym typeface="Corbel"/>
                      </a:endParaRPr>
                    </a:p>
                  </a:txBody>
                  <a:tcPr marL="18474" marR="18474" marT="46091" marB="18474" anchor="ctr"/>
                </a:tc>
                <a:extLst>
                  <a:ext uri="{0D108BD9-81ED-4DB2-BD59-A6C34878D82A}">
                    <a16:rowId xmlns:a16="http://schemas.microsoft.com/office/drawing/2014/main" val="33283238"/>
                  </a:ext>
                </a:extLst>
              </a:tr>
              <a:tr h="946729">
                <a:tc>
                  <a:txBody>
                    <a:bodyPr/>
                    <a:lstStyle/>
                    <a:p>
                      <a:pPr marL="0" marR="0" lvl="0" indent="0" algn="ctr" rtl="0">
                        <a:lnSpc>
                          <a:spcPct val="100000"/>
                        </a:lnSpc>
                        <a:spcBef>
                          <a:spcPts val="0"/>
                        </a:spcBef>
                        <a:spcAft>
                          <a:spcPts val="0"/>
                        </a:spcAft>
                        <a:buClr>
                          <a:schemeClr val="dk1"/>
                        </a:buClr>
                        <a:buSzPts val="1600"/>
                        <a:buFont typeface="Arial"/>
                        <a:buNone/>
                      </a:pPr>
                      <a:r>
                        <a:rPr lang="en-US" sz="1200" u="none" strike="noStrike" cap="none">
                          <a:solidFill>
                            <a:schemeClr val="dk1"/>
                          </a:solidFill>
                          <a:sym typeface="Corbel"/>
                        </a:rPr>
                        <a:t>Goal 7</a:t>
                      </a:r>
                      <a:endParaRPr lang="en-US" sz="1100" u="none" strike="noStrike" cap="none">
                        <a:latin typeface="Corbel"/>
                        <a:ea typeface="Corbel"/>
                        <a:cs typeface="Corbel"/>
                        <a:sym typeface="Corbel"/>
                      </a:endParaRPr>
                    </a:p>
                  </a:txBody>
                  <a:tcPr marL="18474" marR="18474" marT="46091" marB="18474" anchor="ctr"/>
                </a:tc>
                <a:tc>
                  <a:txBody>
                    <a:bodyPr/>
                    <a:lstStyle/>
                    <a:p>
                      <a:pPr marL="0" marR="0" lvl="0" indent="0" algn="l" rtl="0">
                        <a:lnSpc>
                          <a:spcPct val="115000"/>
                        </a:lnSpc>
                        <a:spcBef>
                          <a:spcPts val="0"/>
                        </a:spcBef>
                        <a:spcAft>
                          <a:spcPts val="0"/>
                        </a:spcAft>
                        <a:buClr>
                          <a:schemeClr val="dk1"/>
                        </a:buClr>
                        <a:buSzPts val="1600"/>
                        <a:buFont typeface="Arial"/>
                        <a:buNone/>
                      </a:pPr>
                      <a:r>
                        <a:rPr lang="en-US" sz="1200" b="1" u="none" strike="noStrike" cap="none" dirty="0">
                          <a:solidFill>
                            <a:schemeClr val="dk1"/>
                          </a:solidFill>
                          <a:sym typeface="Corbel"/>
                        </a:rPr>
                        <a:t>Accelerate learning recovery by ensuring equitable access to instruction, targeted interventions, and support services to close achievement gaps and promote academic success, engagement, and well-being. </a:t>
                      </a:r>
                      <a:endParaRPr lang="en-US" sz="1200" b="1" u="none" strike="noStrike" cap="none" dirty="0">
                        <a:solidFill>
                          <a:schemeClr val="dk1"/>
                        </a:solidFill>
                        <a:latin typeface="Corbel"/>
                        <a:ea typeface="Corbel"/>
                        <a:cs typeface="Corbel"/>
                        <a:sym typeface="Corbel"/>
                      </a:endParaRPr>
                    </a:p>
                  </a:txBody>
                  <a:tcPr marL="18474" marR="18474" marT="46091" marB="18474" anchor="ctr"/>
                </a:tc>
                <a:tc>
                  <a:txBody>
                    <a:bodyPr/>
                    <a:lstStyle/>
                    <a:p>
                      <a:pPr marL="0" marR="0" lvl="0" indent="0" algn="ctr" rtl="0">
                        <a:lnSpc>
                          <a:spcPct val="115000"/>
                        </a:lnSpc>
                        <a:spcBef>
                          <a:spcPts val="0"/>
                        </a:spcBef>
                        <a:spcAft>
                          <a:spcPts val="0"/>
                        </a:spcAft>
                        <a:buClr>
                          <a:schemeClr val="dk1"/>
                        </a:buClr>
                        <a:buSzPts val="1600"/>
                        <a:buFont typeface="Arial"/>
                        <a:buNone/>
                      </a:pPr>
                      <a:r>
                        <a:rPr lang="en-US" sz="1200" u="none" strike="noStrike" cap="none" dirty="0">
                          <a:solidFill>
                            <a:schemeClr val="dk1"/>
                          </a:solidFill>
                          <a:sym typeface="Corbel"/>
                        </a:rPr>
                        <a:t>Broad Goal</a:t>
                      </a:r>
                      <a:endParaRPr lang="en-US" sz="1100" u="none" strike="noStrike" cap="none" dirty="0">
                        <a:latin typeface="Corbel"/>
                        <a:ea typeface="Corbel"/>
                        <a:cs typeface="Corbel"/>
                        <a:sym typeface="Corbel"/>
                      </a:endParaRPr>
                    </a:p>
                  </a:txBody>
                  <a:tcPr marL="18474" marR="18474" marT="46091" marB="18474" anchor="ctr"/>
                </a:tc>
                <a:extLst>
                  <a:ext uri="{0D108BD9-81ED-4DB2-BD59-A6C34878D82A}">
                    <a16:rowId xmlns:a16="http://schemas.microsoft.com/office/drawing/2014/main" val="1829922488"/>
                  </a:ext>
                </a:extLst>
              </a:tr>
            </a:tbl>
          </a:graphicData>
        </a:graphic>
      </p:graphicFrame>
    </p:spTree>
    <p:extLst>
      <p:ext uri="{BB962C8B-B14F-4D97-AF65-F5344CB8AC3E}">
        <p14:creationId xmlns:p14="http://schemas.microsoft.com/office/powerpoint/2010/main" val="280573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5F0E9F-AEF9-818C-BA35-8184B560E817}"/>
              </a:ext>
            </a:extLst>
          </p:cNvPr>
          <p:cNvSpPr>
            <a:spLocks noGrp="1"/>
          </p:cNvSpPr>
          <p:nvPr>
            <p:ph type="title"/>
          </p:nvPr>
        </p:nvSpPr>
        <p:spPr>
          <a:xfrm>
            <a:off x="838200" y="557188"/>
            <a:ext cx="10515600" cy="1133499"/>
          </a:xfrm>
        </p:spPr>
        <p:txBody>
          <a:bodyPr>
            <a:normAutofit/>
          </a:bodyPr>
          <a:lstStyle/>
          <a:p>
            <a:pPr algn="ctr"/>
            <a:r>
              <a:rPr lang="en-US" sz="5200">
                <a:ea typeface="Calibri Light" panose="020F0302020204030204" pitchFamily="34" charset="0"/>
                <a:cs typeface="Calibri Light" panose="020F0302020204030204" pitchFamily="34" charset="0"/>
                <a:sym typeface="Droid Serif"/>
              </a:rPr>
              <a:t>What’s New for the 2025/26 LCAP?</a:t>
            </a:r>
            <a:endParaRPr lang="en-US" sz="5200">
              <a:ea typeface="Calibri Light" panose="020F0302020204030204" pitchFamily="34" charset="0"/>
              <a:cs typeface="Calibri Light" panose="020F0302020204030204" pitchFamily="34" charset="0"/>
            </a:endParaRPr>
          </a:p>
        </p:txBody>
      </p:sp>
      <p:sp>
        <p:nvSpPr>
          <p:cNvPr id="3" name="Slide Number Placeholder 2">
            <a:extLst>
              <a:ext uri="{FF2B5EF4-FFF2-40B4-BE49-F238E27FC236}">
                <a16:creationId xmlns:a16="http://schemas.microsoft.com/office/drawing/2014/main" id="{F36C13FF-10F8-2C48-45D3-1E6FA52851B3}"/>
              </a:ext>
            </a:extLst>
          </p:cNvPr>
          <p:cNvSpPr>
            <a:spLocks noGrp="1"/>
          </p:cNvSpPr>
          <p:nvPr>
            <p:ph type="sldNum" sz="quarter" idx="12"/>
          </p:nvPr>
        </p:nvSpPr>
        <p:spPr>
          <a:xfrm>
            <a:off x="8610600" y="6356350"/>
            <a:ext cx="2743200" cy="365125"/>
          </a:xfrm>
        </p:spPr>
        <p:txBody>
          <a:bodyPr>
            <a:normAutofit/>
          </a:bodyPr>
          <a:lstStyle/>
          <a:p>
            <a:pPr>
              <a:spcAft>
                <a:spcPts val="600"/>
              </a:spcAft>
            </a:pPr>
            <a:fld id="{498A666E-0DF1-410C-B3A4-797F36C52217}" type="slidenum">
              <a:rPr lang="en-US" smtClean="0"/>
              <a:pPr>
                <a:spcAft>
                  <a:spcPts val="600"/>
                </a:spcAft>
              </a:pPr>
              <a:t>16</a:t>
            </a:fld>
            <a:endParaRPr lang="en-US"/>
          </a:p>
        </p:txBody>
      </p:sp>
      <p:graphicFrame>
        <p:nvGraphicFramePr>
          <p:cNvPr id="17" name="Content Placeholder 2">
            <a:extLst>
              <a:ext uri="{FF2B5EF4-FFF2-40B4-BE49-F238E27FC236}">
                <a16:creationId xmlns:a16="http://schemas.microsoft.com/office/drawing/2014/main" id="{911B909A-4541-55E9-BC4E-2158E1382D22}"/>
              </a:ext>
            </a:extLst>
          </p:cNvPr>
          <p:cNvGraphicFramePr>
            <a:graphicFrameLocks noGrp="1"/>
          </p:cNvGraphicFramePr>
          <p:nvPr>
            <p:ph idx="1"/>
            <p:extLst>
              <p:ext uri="{D42A27DB-BD31-4B8C-83A1-F6EECF244321}">
                <p14:modId xmlns:p14="http://schemas.microsoft.com/office/powerpoint/2010/main" val="2270567084"/>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4021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F22BB-E031-0F7A-D229-8B272B7D091F}"/>
              </a:ext>
            </a:extLst>
          </p:cNvPr>
          <p:cNvSpPr>
            <a:spLocks noGrp="1"/>
          </p:cNvSpPr>
          <p:nvPr>
            <p:ph type="title"/>
          </p:nvPr>
        </p:nvSpPr>
        <p:spPr>
          <a:xfrm>
            <a:off x="572493" y="123565"/>
            <a:ext cx="11018520" cy="1434415"/>
          </a:xfrm>
        </p:spPr>
        <p:txBody>
          <a:bodyPr anchor="b">
            <a:normAutofit/>
          </a:bodyPr>
          <a:lstStyle/>
          <a:p>
            <a:r>
              <a:rPr lang="en-US" sz="5400" dirty="0"/>
              <a:t>LCAP Survey QR Code</a:t>
            </a:r>
          </a:p>
        </p:txBody>
      </p:sp>
      <p:sp>
        <p:nvSpPr>
          <p:cNvPr id="1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qr code on a white background&#10;&#10;AI-generated content may be incorrect.">
            <a:extLst>
              <a:ext uri="{FF2B5EF4-FFF2-40B4-BE49-F238E27FC236}">
                <a16:creationId xmlns:a16="http://schemas.microsoft.com/office/drawing/2014/main" id="{90EC508D-8010-1524-1432-B3AFD2E10DEA}"/>
              </a:ext>
            </a:extLst>
          </p:cNvPr>
          <p:cNvPicPr>
            <a:picLocks noChangeAspect="1"/>
          </p:cNvPicPr>
          <p:nvPr/>
        </p:nvPicPr>
        <p:blipFill>
          <a:blip r:embed="rId2">
            <a:extLst>
              <a:ext uri="{28A0092B-C50C-407E-A947-70E740481C1C}">
                <a14:useLocalDpi xmlns:a14="http://schemas.microsoft.com/office/drawing/2010/main" val="0"/>
              </a:ext>
            </a:extLst>
          </a:blip>
          <a:srcRect l="1464" r="2330"/>
          <a:stretch>
            <a:fillRect/>
          </a:stretch>
        </p:blipFill>
        <p:spPr>
          <a:xfrm>
            <a:off x="7675658" y="2093976"/>
            <a:ext cx="3941064" cy="4096512"/>
          </a:xfrm>
          <a:prstGeom prst="rect">
            <a:avLst/>
          </a:prstGeom>
        </p:spPr>
      </p:pic>
      <p:sp>
        <p:nvSpPr>
          <p:cNvPr id="3" name="Slide Number Placeholder 2">
            <a:extLst>
              <a:ext uri="{FF2B5EF4-FFF2-40B4-BE49-F238E27FC236}">
                <a16:creationId xmlns:a16="http://schemas.microsoft.com/office/drawing/2014/main" id="{8054C0CD-4272-98FB-76A8-74B337741E23}"/>
              </a:ext>
            </a:extLst>
          </p:cNvPr>
          <p:cNvSpPr>
            <a:spLocks noGrp="1"/>
          </p:cNvSpPr>
          <p:nvPr>
            <p:ph type="sldNum" sz="quarter" idx="12"/>
          </p:nvPr>
        </p:nvSpPr>
        <p:spPr>
          <a:xfrm>
            <a:off x="8610600" y="6356350"/>
            <a:ext cx="2743200" cy="365125"/>
          </a:xfrm>
        </p:spPr>
        <p:txBody>
          <a:bodyPr>
            <a:normAutofit/>
          </a:bodyPr>
          <a:lstStyle/>
          <a:p>
            <a:pPr>
              <a:spcAft>
                <a:spcPts val="600"/>
              </a:spcAft>
            </a:pPr>
            <a:fld id="{498A666E-0DF1-410C-B3A4-797F36C52217}" type="slidenum">
              <a:rPr lang="en-US" smtClean="0"/>
              <a:pPr>
                <a:spcAft>
                  <a:spcPts val="600"/>
                </a:spcAft>
              </a:pPr>
              <a:t>17</a:t>
            </a:fld>
            <a:endParaRPr lang="en-US"/>
          </a:p>
        </p:txBody>
      </p:sp>
      <p:graphicFrame>
        <p:nvGraphicFramePr>
          <p:cNvPr id="7" name="Content Placeholder 2">
            <a:extLst>
              <a:ext uri="{FF2B5EF4-FFF2-40B4-BE49-F238E27FC236}">
                <a16:creationId xmlns:a16="http://schemas.microsoft.com/office/drawing/2014/main" id="{0430DEB2-8F29-2727-0CC8-4942563298D2}"/>
              </a:ext>
            </a:extLst>
          </p:cNvPr>
          <p:cNvGraphicFramePr>
            <a:graphicFrameLocks noGrp="1"/>
          </p:cNvGraphicFramePr>
          <p:nvPr>
            <p:ph idx="1"/>
            <p:extLst>
              <p:ext uri="{D42A27DB-BD31-4B8C-83A1-F6EECF244321}">
                <p14:modId xmlns:p14="http://schemas.microsoft.com/office/powerpoint/2010/main" val="3241497726"/>
              </p:ext>
            </p:extLst>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1329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B29D0-EE99-E4A6-2AA8-B0B655D1CAA0}"/>
              </a:ext>
            </a:extLst>
          </p:cNvPr>
          <p:cNvSpPr>
            <a:spLocks noGrp="1"/>
          </p:cNvSpPr>
          <p:nvPr>
            <p:ph type="title"/>
          </p:nvPr>
        </p:nvSpPr>
        <p:spPr>
          <a:xfrm>
            <a:off x="5181601" y="634946"/>
            <a:ext cx="6368142" cy="1450757"/>
          </a:xfrm>
        </p:spPr>
        <p:txBody>
          <a:bodyPr>
            <a:normAutofit/>
          </a:bodyPr>
          <a:lstStyle/>
          <a:p>
            <a:r>
              <a:rPr lang="en-US" sz="5400" dirty="0">
                <a:solidFill>
                  <a:schemeClr val="accent2"/>
                </a:solidFill>
              </a:rPr>
              <a:t>Survey Questions</a:t>
            </a:r>
          </a:p>
        </p:txBody>
      </p:sp>
      <p:pic>
        <p:nvPicPr>
          <p:cNvPr id="5" name="Picture 4" descr="Yellow and blue symbols">
            <a:extLst>
              <a:ext uri="{FF2B5EF4-FFF2-40B4-BE49-F238E27FC236}">
                <a16:creationId xmlns:a16="http://schemas.microsoft.com/office/drawing/2014/main" id="{FD6B43D0-77FA-D926-9A11-F6CA09300E88}"/>
              </a:ext>
            </a:extLst>
          </p:cNvPr>
          <p:cNvPicPr>
            <a:picLocks noChangeAspect="1"/>
          </p:cNvPicPr>
          <p:nvPr/>
        </p:nvPicPr>
        <p:blipFill>
          <a:blip r:embed="rId2"/>
          <a:srcRect l="21530" r="26643" b="-2"/>
          <a:stretch>
            <a:fillRect/>
          </a:stretch>
        </p:blipFill>
        <p:spPr>
          <a:xfrm>
            <a:off x="20" y="-12128"/>
            <a:ext cx="4654276" cy="6870127"/>
          </a:xfrm>
          <a:prstGeom prst="rect">
            <a:avLst/>
          </a:prstGeom>
        </p:spPr>
      </p:pic>
      <p:graphicFrame>
        <p:nvGraphicFramePr>
          <p:cNvPr id="15" name="Content Placeholder 2">
            <a:extLst>
              <a:ext uri="{FF2B5EF4-FFF2-40B4-BE49-F238E27FC236}">
                <a16:creationId xmlns:a16="http://schemas.microsoft.com/office/drawing/2014/main" id="{76C486A3-3912-7B12-FD66-33DBE0C73D35}"/>
              </a:ext>
            </a:extLst>
          </p:cNvPr>
          <p:cNvGraphicFramePr>
            <a:graphicFrameLocks noGrp="1"/>
          </p:cNvGraphicFramePr>
          <p:nvPr>
            <p:ph idx="1"/>
          </p:nvPr>
        </p:nvGraphicFramePr>
        <p:xfrm>
          <a:off x="5181601" y="2198914"/>
          <a:ext cx="6368142" cy="3670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1CA415CC-E94C-F40B-4A4E-CAA3831505D2}"/>
              </a:ext>
            </a:extLst>
          </p:cNvPr>
          <p:cNvSpPr>
            <a:spLocks noGrp="1"/>
          </p:cNvSpPr>
          <p:nvPr>
            <p:ph type="sldNum" sz="quarter" idx="12"/>
          </p:nvPr>
        </p:nvSpPr>
        <p:spPr/>
        <p:txBody>
          <a:bodyPr/>
          <a:lstStyle/>
          <a:p>
            <a:fld id="{498A666E-0DF1-410C-B3A4-797F36C52217}" type="slidenum">
              <a:rPr lang="en-US" smtClean="0"/>
              <a:t>18</a:t>
            </a:fld>
            <a:endParaRPr lang="en-US"/>
          </a:p>
        </p:txBody>
      </p:sp>
    </p:spTree>
    <p:extLst>
      <p:ext uri="{BB962C8B-B14F-4D97-AF65-F5344CB8AC3E}">
        <p14:creationId xmlns:p14="http://schemas.microsoft.com/office/powerpoint/2010/main" val="683985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290C80-460B-BC47-C2EE-2EAF9003119A}"/>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2000" b="1" kern="1200" dirty="0">
                <a:solidFill>
                  <a:srgbClr val="FFFFFF"/>
                </a:solidFill>
                <a:latin typeface="+mj-lt"/>
                <a:ea typeface="+mj-ea"/>
                <a:cs typeface="+mj-cs"/>
                <a:sym typeface="Droid Serif"/>
              </a:rPr>
              <a:t>Goal 1 – </a:t>
            </a:r>
            <a:br>
              <a:rPr lang="en-US" sz="2000" kern="1200" dirty="0">
                <a:solidFill>
                  <a:srgbClr val="FFFFFF"/>
                </a:solidFill>
                <a:latin typeface="+mj-lt"/>
                <a:ea typeface="+mj-ea"/>
                <a:cs typeface="+mj-cs"/>
                <a:sym typeface="Droid Serif"/>
              </a:rPr>
            </a:br>
            <a:r>
              <a:rPr lang="en-US" sz="2000" kern="1200" dirty="0">
                <a:solidFill>
                  <a:srgbClr val="FFFFFF"/>
                </a:solidFill>
                <a:latin typeface="+mj-lt"/>
                <a:ea typeface="+mj-ea"/>
                <a:cs typeface="+mj-cs"/>
                <a:sym typeface="Droid Serif"/>
              </a:rPr>
              <a:t>Ensure that all students are academically proficient and college and career ready.</a:t>
            </a:r>
            <a:endParaRPr lang="en-US" sz="2000" kern="1200" dirty="0">
              <a:solidFill>
                <a:srgbClr val="FFFFFF"/>
              </a:solidFill>
              <a:latin typeface="+mj-lt"/>
              <a:ea typeface="+mj-ea"/>
              <a:cs typeface="+mj-cs"/>
            </a:endParaRPr>
          </a:p>
        </p:txBody>
      </p:sp>
      <p:sp>
        <p:nvSpPr>
          <p:cNvPr id="3" name="Slide Number Placeholder 2">
            <a:extLst>
              <a:ext uri="{FF2B5EF4-FFF2-40B4-BE49-F238E27FC236}">
                <a16:creationId xmlns:a16="http://schemas.microsoft.com/office/drawing/2014/main" id="{8E97064D-A309-8B61-3DFA-80B9C0C45B8F}"/>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498A666E-0DF1-410C-B3A4-797F36C52217}" type="slidenum">
              <a:rPr lang="en-US" sz="1100">
                <a:solidFill>
                  <a:schemeClr val="tx1">
                    <a:lumMod val="50000"/>
                    <a:lumOff val="50000"/>
                  </a:schemeClr>
                </a:solidFill>
              </a:rPr>
              <a:pPr>
                <a:spcAft>
                  <a:spcPts val="600"/>
                </a:spcAft>
              </a:pPr>
              <a:t>19</a:t>
            </a:fld>
            <a:endParaRPr lang="en-US" sz="1100">
              <a:solidFill>
                <a:schemeClr val="tx1">
                  <a:lumMod val="50000"/>
                  <a:lumOff val="50000"/>
                </a:schemeClr>
              </a:solidFill>
            </a:endParaRPr>
          </a:p>
        </p:txBody>
      </p:sp>
      <p:graphicFrame>
        <p:nvGraphicFramePr>
          <p:cNvPr id="4" name="Table 3">
            <a:extLst>
              <a:ext uri="{FF2B5EF4-FFF2-40B4-BE49-F238E27FC236}">
                <a16:creationId xmlns:a16="http://schemas.microsoft.com/office/drawing/2014/main" id="{87D8B6E3-DC67-C599-8F6B-D788EC6109EB}"/>
              </a:ext>
            </a:extLst>
          </p:cNvPr>
          <p:cNvGraphicFramePr>
            <a:graphicFrameLocks noGrp="1"/>
          </p:cNvGraphicFramePr>
          <p:nvPr>
            <p:extLst>
              <p:ext uri="{D42A27DB-BD31-4B8C-83A1-F6EECF244321}">
                <p14:modId xmlns:p14="http://schemas.microsoft.com/office/powerpoint/2010/main" val="1438383137"/>
              </p:ext>
            </p:extLst>
          </p:nvPr>
        </p:nvGraphicFramePr>
        <p:xfrm>
          <a:off x="542016" y="1966293"/>
          <a:ext cx="11107968" cy="4452163"/>
        </p:xfrm>
        <a:graphic>
          <a:graphicData uri="http://schemas.openxmlformats.org/drawingml/2006/table">
            <a:tbl>
              <a:tblPr firstRow="1" bandRow="1"/>
              <a:tblGrid>
                <a:gridCol w="5532852">
                  <a:extLst>
                    <a:ext uri="{9D8B030D-6E8A-4147-A177-3AD203B41FA5}">
                      <a16:colId xmlns:a16="http://schemas.microsoft.com/office/drawing/2014/main" val="3442541852"/>
                    </a:ext>
                  </a:extLst>
                </a:gridCol>
                <a:gridCol w="5575116">
                  <a:extLst>
                    <a:ext uri="{9D8B030D-6E8A-4147-A177-3AD203B41FA5}">
                      <a16:colId xmlns:a16="http://schemas.microsoft.com/office/drawing/2014/main" val="1091232150"/>
                    </a:ext>
                  </a:extLst>
                </a:gridCol>
              </a:tblGrid>
              <a:tr h="440409">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1.1 – </a:t>
                      </a:r>
                      <a:r>
                        <a:rPr lang="en-US" sz="1100" b="1" i="0" u="sng">
                          <a:solidFill>
                            <a:schemeClr val="tx1"/>
                          </a:solidFill>
                          <a:effectLst/>
                          <a:latin typeface="+mj-lt"/>
                          <a:ea typeface="Calibri" panose="020F0502020204030204" pitchFamily="34" charset="0"/>
                          <a:cs typeface="Calibri" panose="020F0502020204030204" pitchFamily="34" charset="0"/>
                        </a:rPr>
                        <a:t>STUDENT FIELD TRIPS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Guided tours of Colleges, Universities, and career-related destinations</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1.10 – </a:t>
                      </a:r>
                      <a:r>
                        <a:rPr lang="en-US" sz="1100" b="1" i="0" u="sng">
                          <a:solidFill>
                            <a:schemeClr val="tx1"/>
                          </a:solidFill>
                          <a:effectLst/>
                          <a:latin typeface="+mj-lt"/>
                          <a:ea typeface="Calibri" panose="020F0502020204030204" pitchFamily="34" charset="0"/>
                          <a:cs typeface="Calibri" panose="020F0502020204030204" pitchFamily="34" charset="0"/>
                        </a:rPr>
                        <a:t>VARIABLE CREDIT RECOVERY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Supplemental credit retrieval options</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extLst>
                  <a:ext uri="{0D108BD9-81ED-4DB2-BD59-A6C34878D82A}">
                    <a16:rowId xmlns:a16="http://schemas.microsoft.com/office/drawing/2014/main" val="3314244916"/>
                  </a:ext>
                </a:extLst>
              </a:tr>
              <a:tr h="440409">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1.2 – </a:t>
                      </a:r>
                      <a:r>
                        <a:rPr lang="en-US" sz="1100" b="1" i="0" u="sng">
                          <a:solidFill>
                            <a:schemeClr val="tx1"/>
                          </a:solidFill>
                          <a:effectLst/>
                          <a:latin typeface="+mj-lt"/>
                          <a:ea typeface="Calibri" panose="020F0502020204030204" pitchFamily="34" charset="0"/>
                          <a:cs typeface="Calibri" panose="020F0502020204030204" pitchFamily="34" charset="0"/>
                        </a:rPr>
                        <a:t>COLLEGE READINESS EXAMS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Administer the PSAT and SAT annually  </a:t>
                      </a:r>
                      <a:r>
                        <a:rPr lang="en-US" sz="1100" b="0" i="1" u="none" strike="noStrike">
                          <a:solidFill>
                            <a:schemeClr val="tx1"/>
                          </a:solidFill>
                          <a:effectLst/>
                          <a:latin typeface="+mj-lt"/>
                          <a:ea typeface="Calibri" panose="020F0502020204030204" pitchFamily="34" charset="0"/>
                          <a:cs typeface="Calibri" panose="020F0502020204030204" pitchFamily="34" charset="0"/>
                        </a:rPr>
                        <a:t>(LEA-Wide - 10th/11th graders only)</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1.11 – </a:t>
                      </a:r>
                      <a:r>
                        <a:rPr lang="en-US" sz="1100" b="1" i="0" u="sng">
                          <a:solidFill>
                            <a:schemeClr val="tx1"/>
                          </a:solidFill>
                          <a:effectLst/>
                          <a:latin typeface="+mj-lt"/>
                          <a:ea typeface="Calibri" panose="020F0502020204030204" pitchFamily="34" charset="0"/>
                          <a:cs typeface="Calibri" panose="020F0502020204030204" pitchFamily="34" charset="0"/>
                        </a:rPr>
                        <a:t>ENHANCED DATA SYSTEMS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Training on Ed Central and Data Central              </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extLst>
                  <a:ext uri="{0D108BD9-81ED-4DB2-BD59-A6C34878D82A}">
                    <a16:rowId xmlns:a16="http://schemas.microsoft.com/office/drawing/2014/main" val="3803031487"/>
                  </a:ext>
                </a:extLst>
              </a:tr>
              <a:tr h="440409">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1.3 – </a:t>
                      </a:r>
                      <a:r>
                        <a:rPr lang="en-US" sz="1100" b="1" i="0" u="sng">
                          <a:solidFill>
                            <a:schemeClr val="tx1"/>
                          </a:solidFill>
                          <a:effectLst/>
                          <a:latin typeface="+mj-lt"/>
                          <a:ea typeface="Calibri" panose="020F0502020204030204" pitchFamily="34" charset="0"/>
                          <a:cs typeface="Calibri" panose="020F0502020204030204" pitchFamily="34" charset="0"/>
                        </a:rPr>
                        <a:t>ADVANCED PLACEMENT (AP) TRAINING AND TUTORING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AP Teachers will attend AP training annually </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1.12 – </a:t>
                      </a:r>
                      <a:r>
                        <a:rPr lang="en-US" sz="1100" b="1" i="0" u="sng">
                          <a:solidFill>
                            <a:schemeClr val="tx1"/>
                          </a:solidFill>
                          <a:effectLst/>
                          <a:latin typeface="+mj-lt"/>
                          <a:ea typeface="Calibri" panose="020F0502020204030204" pitchFamily="34" charset="0"/>
                          <a:cs typeface="Calibri" panose="020F0502020204030204" pitchFamily="34" charset="0"/>
                        </a:rPr>
                        <a:t>ANCILLARY INSTRUCTIONAL MATERIALS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Providing EL, FY, and LI students with ancillary instructional materials</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extLst>
                  <a:ext uri="{0D108BD9-81ED-4DB2-BD59-A6C34878D82A}">
                    <a16:rowId xmlns:a16="http://schemas.microsoft.com/office/drawing/2014/main" val="1206582508"/>
                  </a:ext>
                </a:extLst>
              </a:tr>
              <a:tr h="440409">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1.4 – </a:t>
                      </a:r>
                      <a:r>
                        <a:rPr lang="en-US" sz="1100" b="1" i="0" u="sng">
                          <a:solidFill>
                            <a:schemeClr val="tx1"/>
                          </a:solidFill>
                          <a:effectLst/>
                          <a:latin typeface="+mj-lt"/>
                          <a:ea typeface="Calibri" panose="020F0502020204030204" pitchFamily="34" charset="0"/>
                          <a:cs typeface="Calibri" panose="020F0502020204030204" pitchFamily="34" charset="0"/>
                        </a:rPr>
                        <a:t>EXPANDED LEARNING OPPORTUNITIES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Provide extended day tutoring </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1.13 – </a:t>
                      </a:r>
                      <a:r>
                        <a:rPr lang="en-US" sz="1100" b="1" i="0" u="sng">
                          <a:solidFill>
                            <a:schemeClr val="tx1"/>
                          </a:solidFill>
                          <a:effectLst/>
                          <a:latin typeface="+mj-lt"/>
                          <a:ea typeface="Calibri" panose="020F0502020204030204" pitchFamily="34" charset="0"/>
                          <a:cs typeface="Calibri" panose="020F0502020204030204" pitchFamily="34" charset="0"/>
                        </a:rPr>
                        <a:t>FOCUS ON WRITING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Additional professional development, coaching and ancillary writing curriculum supports</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extLst>
                  <a:ext uri="{0D108BD9-81ED-4DB2-BD59-A6C34878D82A}">
                    <a16:rowId xmlns:a16="http://schemas.microsoft.com/office/drawing/2014/main" val="1421294744"/>
                  </a:ext>
                </a:extLst>
              </a:tr>
              <a:tr h="603236">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1.5 – </a:t>
                      </a:r>
                      <a:r>
                        <a:rPr lang="en-US" sz="1100" b="1" i="0" u="sng">
                          <a:solidFill>
                            <a:schemeClr val="tx1"/>
                          </a:solidFill>
                          <a:effectLst/>
                          <a:latin typeface="+mj-lt"/>
                          <a:ea typeface="Calibri" panose="020F0502020204030204" pitchFamily="34" charset="0"/>
                          <a:cs typeface="Calibri" panose="020F0502020204030204" pitchFamily="34" charset="0"/>
                        </a:rPr>
                        <a:t>FORMATIVE ASSESSMENT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NWEA Map assessments three times per year</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1.14 – </a:t>
                      </a:r>
                      <a:r>
                        <a:rPr lang="en-US" sz="1100" b="1" i="0" u="sng">
                          <a:solidFill>
                            <a:schemeClr val="tx1"/>
                          </a:solidFill>
                          <a:effectLst/>
                          <a:latin typeface="+mj-lt"/>
                          <a:ea typeface="Calibri" panose="020F0502020204030204" pitchFamily="34" charset="0"/>
                          <a:cs typeface="Calibri" panose="020F0502020204030204" pitchFamily="34" charset="0"/>
                        </a:rPr>
                        <a:t>ENHANCING ENGLISH LANGUAGE ARTS AND MATHEMATICS THROUGH PROFESSIONAL DEVELOPMENT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Professional development for teachers </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extLst>
                  <a:ext uri="{0D108BD9-81ED-4DB2-BD59-A6C34878D82A}">
                    <a16:rowId xmlns:a16="http://schemas.microsoft.com/office/drawing/2014/main" val="3705360930"/>
                  </a:ext>
                </a:extLst>
              </a:tr>
              <a:tr h="440409">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1.6 – </a:t>
                      </a:r>
                      <a:r>
                        <a:rPr lang="en-US" sz="1100" b="1" i="0" u="sng">
                          <a:solidFill>
                            <a:schemeClr val="tx1"/>
                          </a:solidFill>
                          <a:effectLst/>
                          <a:latin typeface="+mj-lt"/>
                          <a:ea typeface="Calibri" panose="020F0502020204030204" pitchFamily="34" charset="0"/>
                          <a:cs typeface="Calibri" panose="020F0502020204030204" pitchFamily="34" charset="0"/>
                        </a:rPr>
                        <a:t>ENGLISH LANGUAGE ARTS AND MATH SUPPORTS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Reduced class sizes and daily small group instruction</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1.15 – </a:t>
                      </a:r>
                      <a:r>
                        <a:rPr lang="en-US" sz="1100" b="1" i="0" u="sng">
                          <a:solidFill>
                            <a:schemeClr val="tx1"/>
                          </a:solidFill>
                          <a:effectLst/>
                          <a:latin typeface="+mj-lt"/>
                          <a:ea typeface="Calibri" panose="020F0502020204030204" pitchFamily="34" charset="0"/>
                          <a:cs typeface="Calibri" panose="020F0502020204030204" pitchFamily="34" charset="0"/>
                        </a:rPr>
                        <a:t>TARGETED INTERVENTION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Targeted intervention during 0 or 7</a:t>
                      </a:r>
                      <a:r>
                        <a:rPr lang="en-US" sz="1100" b="0" i="0" u="none" strike="noStrike" baseline="30000">
                          <a:solidFill>
                            <a:schemeClr val="tx1"/>
                          </a:solidFill>
                          <a:effectLst/>
                          <a:latin typeface="+mj-lt"/>
                          <a:ea typeface="Calibri" panose="020F0502020204030204" pitchFamily="34" charset="0"/>
                          <a:cs typeface="Calibri" panose="020F0502020204030204" pitchFamily="34" charset="0"/>
                        </a:rPr>
                        <a:t>th</a:t>
                      </a:r>
                      <a:r>
                        <a:rPr lang="en-US" sz="1100" b="0" i="0" u="none" strike="noStrike">
                          <a:solidFill>
                            <a:schemeClr val="tx1"/>
                          </a:solidFill>
                          <a:effectLst/>
                          <a:latin typeface="+mj-lt"/>
                          <a:ea typeface="Calibri" panose="020F0502020204030204" pitchFamily="34" charset="0"/>
                          <a:cs typeface="Calibri" panose="020F0502020204030204" pitchFamily="34" charset="0"/>
                        </a:rPr>
                        <a:t> period</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extLst>
                  <a:ext uri="{0D108BD9-81ED-4DB2-BD59-A6C34878D82A}">
                    <a16:rowId xmlns:a16="http://schemas.microsoft.com/office/drawing/2014/main" val="2616273429"/>
                  </a:ext>
                </a:extLst>
              </a:tr>
              <a:tr h="766064">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1.7 – </a:t>
                      </a:r>
                      <a:r>
                        <a:rPr lang="en-US" sz="1100" b="1" i="0" u="sng">
                          <a:solidFill>
                            <a:schemeClr val="tx1"/>
                          </a:solidFill>
                          <a:effectLst/>
                          <a:latin typeface="+mj-lt"/>
                          <a:ea typeface="Calibri" panose="020F0502020204030204" pitchFamily="34" charset="0"/>
                          <a:cs typeface="Calibri" panose="020F0502020204030204" pitchFamily="34" charset="0"/>
                        </a:rPr>
                        <a:t>ENGLISH LEARNERS (EL) PROGRAM IMPLEMENTATION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Additional enrollment and monitoring supports </a:t>
                      </a:r>
                      <a:r>
                        <a:rPr lang="en-US" sz="1100" b="0" i="1" u="none" strike="noStrike">
                          <a:solidFill>
                            <a:schemeClr val="tx1"/>
                          </a:solidFill>
                          <a:effectLst/>
                          <a:latin typeface="+mj-lt"/>
                          <a:ea typeface="Calibri" panose="020F0502020204030204" pitchFamily="34" charset="0"/>
                          <a:cs typeface="Calibri" panose="020F0502020204030204" pitchFamily="34" charset="0"/>
                        </a:rPr>
                        <a:t>(Limited - ELs)</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1.16 – </a:t>
                      </a:r>
                      <a:r>
                        <a:rPr lang="en-US" sz="1100" b="1" i="0" u="sng">
                          <a:solidFill>
                            <a:schemeClr val="tx1"/>
                          </a:solidFill>
                          <a:effectLst/>
                          <a:latin typeface="+mj-lt"/>
                          <a:ea typeface="Calibri" panose="020F0502020204030204" pitchFamily="34" charset="0"/>
                          <a:cs typeface="Calibri" panose="020F0502020204030204" pitchFamily="34" charset="0"/>
                        </a:rPr>
                        <a:t>PROFESSIONAL DEVELOPMENT FOR LONG-TERM ENGLISH LEARNER SUPPORT</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Professional development targeting effective ELD strategies specifically for LTELs </a:t>
                      </a:r>
                      <a:endParaRPr lang="en-US" sz="1100" b="0">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1" u="none" strike="noStrike">
                          <a:solidFill>
                            <a:schemeClr val="tx1"/>
                          </a:solidFill>
                          <a:effectLst/>
                          <a:latin typeface="+mj-lt"/>
                          <a:ea typeface="Calibri" panose="020F0502020204030204" pitchFamily="34" charset="0"/>
                          <a:cs typeface="Calibri" panose="020F0502020204030204" pitchFamily="34" charset="0"/>
                        </a:rPr>
                        <a:t>(Limited - ELs)</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extLst>
                  <a:ext uri="{0D108BD9-81ED-4DB2-BD59-A6C34878D82A}">
                    <a16:rowId xmlns:a16="http://schemas.microsoft.com/office/drawing/2014/main" val="652043429"/>
                  </a:ext>
                </a:extLst>
              </a:tr>
              <a:tr h="440409">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1.8 – </a:t>
                      </a:r>
                      <a:r>
                        <a:rPr lang="en-US" sz="1100" b="1" i="0" u="sng">
                          <a:solidFill>
                            <a:schemeClr val="tx1"/>
                          </a:solidFill>
                          <a:effectLst/>
                          <a:latin typeface="+mj-lt"/>
                          <a:ea typeface="Calibri" panose="020F0502020204030204" pitchFamily="34" charset="0"/>
                          <a:cs typeface="Calibri" panose="020F0502020204030204" pitchFamily="34" charset="0"/>
                        </a:rPr>
                        <a:t>ENGLISH LEARNER (EL) RECLASSIFICATION AND SUPPORT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Designated staff to monitor academic progress </a:t>
                      </a:r>
                      <a:r>
                        <a:rPr lang="en-US" sz="1100" b="0" i="1" u="none" strike="noStrike">
                          <a:solidFill>
                            <a:schemeClr val="tx1"/>
                          </a:solidFill>
                          <a:effectLst/>
                          <a:latin typeface="+mj-lt"/>
                          <a:ea typeface="Calibri" panose="020F0502020204030204" pitchFamily="34" charset="0"/>
                          <a:cs typeface="Calibri" panose="020F0502020204030204" pitchFamily="34" charset="0"/>
                        </a:rPr>
                        <a:t>(Limited - ELs)</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1.17 – </a:t>
                      </a:r>
                      <a:r>
                        <a:rPr lang="en-US" sz="1100" b="1" i="0" u="sng">
                          <a:solidFill>
                            <a:schemeClr val="tx1"/>
                          </a:solidFill>
                          <a:effectLst/>
                          <a:latin typeface="+mj-lt"/>
                          <a:ea typeface="Calibri" panose="020F0502020204030204" pitchFamily="34" charset="0"/>
                          <a:cs typeface="Calibri" panose="020F0502020204030204" pitchFamily="34" charset="0"/>
                        </a:rPr>
                        <a:t>IMPROVING ENGLISH LEARNER PROFICIENCY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Professional development focusing on effective ELD strategies </a:t>
                      </a:r>
                      <a:r>
                        <a:rPr lang="en-US" sz="1100" b="0" i="1" u="none" strike="noStrike">
                          <a:solidFill>
                            <a:schemeClr val="tx1"/>
                          </a:solidFill>
                          <a:effectLst/>
                          <a:latin typeface="+mj-lt"/>
                          <a:ea typeface="Calibri" panose="020F0502020204030204" pitchFamily="34" charset="0"/>
                          <a:cs typeface="Calibri" panose="020F0502020204030204" pitchFamily="34" charset="0"/>
                        </a:rPr>
                        <a:t>(Limited - ELs)</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extLst>
                  <a:ext uri="{0D108BD9-81ED-4DB2-BD59-A6C34878D82A}">
                    <a16:rowId xmlns:a16="http://schemas.microsoft.com/office/drawing/2014/main" val="985770199"/>
                  </a:ext>
                </a:extLst>
              </a:tr>
              <a:tr h="440409">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1.9 – </a:t>
                      </a:r>
                      <a:r>
                        <a:rPr lang="en-US" sz="1100" b="1" i="0" u="sng">
                          <a:solidFill>
                            <a:schemeClr val="tx1"/>
                          </a:solidFill>
                          <a:effectLst/>
                          <a:latin typeface="+mj-lt"/>
                          <a:ea typeface="Calibri" panose="020F0502020204030204" pitchFamily="34" charset="0"/>
                          <a:cs typeface="Calibri" panose="020F0502020204030204" pitchFamily="34" charset="0"/>
                        </a:rPr>
                        <a:t>STUDENT-FREE PROFESSIONAL DEVELOPMENT DAYS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Three professional development days</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8768" marR="38768" marT="38768" marB="38768" anchor="ctr"/>
                </a:tc>
                <a:tc>
                  <a:txBody>
                    <a:bodyPr/>
                    <a:lstStyle/>
                    <a:p>
                      <a:pPr fontAlgn="ctr">
                        <a:buNone/>
                      </a:pPr>
                      <a:r>
                        <a:rPr lang="en-US" sz="1100" b="0" dirty="0">
                          <a:solidFill>
                            <a:schemeClr val="tx1"/>
                          </a:solidFill>
                          <a:effectLst/>
                          <a:latin typeface="+mj-lt"/>
                          <a:ea typeface="Calibri" panose="020F0502020204030204" pitchFamily="34" charset="0"/>
                          <a:cs typeface="Calibri" panose="020F0502020204030204" pitchFamily="34" charset="0"/>
                        </a:rPr>
                        <a:t> </a:t>
                      </a:r>
                    </a:p>
                  </a:txBody>
                  <a:tcPr marL="38768" marR="38768" marT="38768" marB="38768" anchor="ctr"/>
                </a:tc>
                <a:extLst>
                  <a:ext uri="{0D108BD9-81ED-4DB2-BD59-A6C34878D82A}">
                    <a16:rowId xmlns:a16="http://schemas.microsoft.com/office/drawing/2014/main" val="2767083220"/>
                  </a:ext>
                </a:extLst>
              </a:tr>
            </a:tbl>
          </a:graphicData>
        </a:graphic>
      </p:graphicFrame>
    </p:spTree>
    <p:extLst>
      <p:ext uri="{BB962C8B-B14F-4D97-AF65-F5344CB8AC3E}">
        <p14:creationId xmlns:p14="http://schemas.microsoft.com/office/powerpoint/2010/main" val="31293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6BEABF-11F5-AC32-575F-BFD1D08A3261}"/>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1900" b="1" kern="1200" dirty="0">
                <a:solidFill>
                  <a:srgbClr val="FFFFFF"/>
                </a:solidFill>
                <a:latin typeface="+mj-lt"/>
                <a:ea typeface="+mj-ea"/>
                <a:cs typeface="+mj-cs"/>
                <a:sym typeface="Droid Serif"/>
              </a:rPr>
              <a:t>Goal 2 – </a:t>
            </a:r>
            <a:br>
              <a:rPr lang="en-US" sz="1900" kern="1200" dirty="0">
                <a:solidFill>
                  <a:srgbClr val="FFFFFF"/>
                </a:solidFill>
                <a:latin typeface="+mj-lt"/>
                <a:ea typeface="+mj-ea"/>
                <a:cs typeface="+mj-cs"/>
                <a:sym typeface="Droid Serif"/>
              </a:rPr>
            </a:br>
            <a:r>
              <a:rPr lang="en-US" sz="1900" kern="1200" dirty="0">
                <a:solidFill>
                  <a:srgbClr val="FFFFFF"/>
                </a:solidFill>
                <a:latin typeface="+mj-lt"/>
                <a:ea typeface="+mj-ea"/>
                <a:cs typeface="+mj-cs"/>
                <a:sym typeface="Droid Serif"/>
              </a:rPr>
              <a:t>Provide a 21st Century learning environment and rigorous curriculum that allows students to have multiple experiences and opportunities for  academic, collegiate, professional, and personal growth.</a:t>
            </a:r>
            <a:endParaRPr lang="en-US" sz="1900" kern="1200" dirty="0">
              <a:solidFill>
                <a:srgbClr val="FFFFFF"/>
              </a:solidFill>
              <a:latin typeface="+mj-lt"/>
              <a:ea typeface="+mj-ea"/>
              <a:cs typeface="+mj-cs"/>
            </a:endParaRPr>
          </a:p>
        </p:txBody>
      </p:sp>
      <p:sp>
        <p:nvSpPr>
          <p:cNvPr id="3" name="Slide Number Placeholder 2">
            <a:extLst>
              <a:ext uri="{FF2B5EF4-FFF2-40B4-BE49-F238E27FC236}">
                <a16:creationId xmlns:a16="http://schemas.microsoft.com/office/drawing/2014/main" id="{FDD40775-8701-772D-4A0E-93A8A43A2074}"/>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498A666E-0DF1-410C-B3A4-797F36C52217}" type="slidenum">
              <a:rPr lang="en-US" sz="1100">
                <a:solidFill>
                  <a:schemeClr val="tx1">
                    <a:lumMod val="50000"/>
                    <a:lumOff val="50000"/>
                  </a:schemeClr>
                </a:solidFill>
              </a:rPr>
              <a:pPr>
                <a:spcAft>
                  <a:spcPts val="600"/>
                </a:spcAft>
              </a:pPr>
              <a:t>20</a:t>
            </a:fld>
            <a:endParaRPr lang="en-US" sz="1100">
              <a:solidFill>
                <a:schemeClr val="tx1">
                  <a:lumMod val="50000"/>
                  <a:lumOff val="50000"/>
                </a:schemeClr>
              </a:solidFill>
            </a:endParaRPr>
          </a:p>
        </p:txBody>
      </p:sp>
      <p:graphicFrame>
        <p:nvGraphicFramePr>
          <p:cNvPr id="4" name="Table 3">
            <a:extLst>
              <a:ext uri="{FF2B5EF4-FFF2-40B4-BE49-F238E27FC236}">
                <a16:creationId xmlns:a16="http://schemas.microsoft.com/office/drawing/2014/main" id="{23477FED-E053-6DB6-5F4D-CFF358192B97}"/>
              </a:ext>
            </a:extLst>
          </p:cNvPr>
          <p:cNvGraphicFramePr>
            <a:graphicFrameLocks noGrp="1"/>
          </p:cNvGraphicFramePr>
          <p:nvPr>
            <p:extLst>
              <p:ext uri="{D42A27DB-BD31-4B8C-83A1-F6EECF244321}">
                <p14:modId xmlns:p14="http://schemas.microsoft.com/office/powerpoint/2010/main" val="1341490683"/>
              </p:ext>
            </p:extLst>
          </p:nvPr>
        </p:nvGraphicFramePr>
        <p:xfrm>
          <a:off x="432225" y="2088334"/>
          <a:ext cx="11327550" cy="4208081"/>
        </p:xfrm>
        <a:graphic>
          <a:graphicData uri="http://schemas.openxmlformats.org/drawingml/2006/table">
            <a:tbl>
              <a:tblPr firstRow="1" bandRow="1"/>
              <a:tblGrid>
                <a:gridCol w="5663775">
                  <a:extLst>
                    <a:ext uri="{9D8B030D-6E8A-4147-A177-3AD203B41FA5}">
                      <a16:colId xmlns:a16="http://schemas.microsoft.com/office/drawing/2014/main" val="3255683942"/>
                    </a:ext>
                  </a:extLst>
                </a:gridCol>
                <a:gridCol w="5663775">
                  <a:extLst>
                    <a:ext uri="{9D8B030D-6E8A-4147-A177-3AD203B41FA5}">
                      <a16:colId xmlns:a16="http://schemas.microsoft.com/office/drawing/2014/main" val="2236630883"/>
                    </a:ext>
                  </a:extLst>
                </a:gridCol>
              </a:tblGrid>
              <a:tr h="449115">
                <a:tc>
                  <a:txBody>
                    <a:bodyPr/>
                    <a:lstStyle/>
                    <a:p>
                      <a:pPr rtl="0" fontAlgn="ctr">
                        <a:lnSpc>
                          <a:spcPct val="100000"/>
                        </a:lnSpc>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2.1 - </a:t>
                      </a:r>
                      <a:r>
                        <a:rPr lang="en-US" sz="1100" b="1" i="0" u="sng">
                          <a:solidFill>
                            <a:schemeClr val="tx1"/>
                          </a:solidFill>
                          <a:effectLst/>
                          <a:latin typeface="+mj-lt"/>
                          <a:ea typeface="Calibri" panose="020F0502020204030204" pitchFamily="34" charset="0"/>
                          <a:cs typeface="Calibri" panose="020F0502020204030204" pitchFamily="34" charset="0"/>
                        </a:rPr>
                        <a:t>SCHOOL COUNSELORS</a:t>
                      </a:r>
                      <a:r>
                        <a:rPr lang="en-US" sz="1100" b="1" i="0" u="none" strike="noStrike">
                          <a:solidFill>
                            <a:schemeClr val="tx1"/>
                          </a:solidFill>
                          <a:effectLst/>
                          <a:latin typeface="+mj-lt"/>
                          <a:ea typeface="Calibri" panose="020F0502020204030204" pitchFamily="34" charset="0"/>
                          <a:cs typeface="Calibri" panose="020F0502020204030204" pitchFamily="34" charset="0"/>
                        </a:rPr>
                        <a:t> –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lnSpc>
                          <a:spcPct val="100000"/>
                        </a:lnSpc>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Guidance/Counseling services (BASE FUNDED)</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2.10 - </a:t>
                      </a:r>
                      <a:r>
                        <a:rPr lang="en-US" sz="1100" b="1" i="0" u="sng">
                          <a:solidFill>
                            <a:schemeClr val="tx1"/>
                          </a:solidFill>
                          <a:effectLst/>
                          <a:latin typeface="+mj-lt"/>
                          <a:ea typeface="Calibri" panose="020F0502020204030204" pitchFamily="34" charset="0"/>
                          <a:cs typeface="Calibri" panose="020F0502020204030204" pitchFamily="34" charset="0"/>
                        </a:rPr>
                        <a:t>STEAM SUPPORT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STEM and VAPA exposition and competition opportunities</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extLst>
                  <a:ext uri="{0D108BD9-81ED-4DB2-BD59-A6C34878D82A}">
                    <a16:rowId xmlns:a16="http://schemas.microsoft.com/office/drawing/2014/main" val="305166786"/>
                  </a:ext>
                </a:extLst>
              </a:tr>
              <a:tr h="449115">
                <a:tc>
                  <a:txBody>
                    <a:bodyPr/>
                    <a:lstStyle/>
                    <a:p>
                      <a:pPr rtl="0" fontAlgn="ctr">
                        <a:lnSpc>
                          <a:spcPct val="100000"/>
                        </a:lnSpc>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2.2 - </a:t>
                      </a:r>
                      <a:r>
                        <a:rPr lang="en-US" sz="1100" b="1" i="0" u="sng">
                          <a:solidFill>
                            <a:schemeClr val="tx1"/>
                          </a:solidFill>
                          <a:effectLst/>
                          <a:latin typeface="+mj-lt"/>
                          <a:ea typeface="Calibri" panose="020F0502020204030204" pitchFamily="34" charset="0"/>
                          <a:cs typeface="Calibri" panose="020F0502020204030204" pitchFamily="34" charset="0"/>
                        </a:rPr>
                        <a:t>ENHANCED COUNSELING AND STUDENT SUPPORT SERVICES</a:t>
                      </a:r>
                      <a:r>
                        <a:rPr lang="en-US" sz="1100" b="1" i="0" u="none" strike="noStrike">
                          <a:solidFill>
                            <a:schemeClr val="tx1"/>
                          </a:solidFill>
                          <a:effectLst/>
                          <a:latin typeface="+mj-lt"/>
                          <a:ea typeface="Calibri" panose="020F0502020204030204" pitchFamily="34" charset="0"/>
                          <a:cs typeface="Calibri" panose="020F0502020204030204" pitchFamily="34" charset="0"/>
                        </a:rPr>
                        <a:t> –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lnSpc>
                          <a:spcPct val="100000"/>
                        </a:lnSpc>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Additional school counselors, social workers, &amp; other personnel to provide tiered support</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2.11 - </a:t>
                      </a:r>
                      <a:r>
                        <a:rPr lang="en-US" sz="1100" b="1" i="0" u="sng">
                          <a:solidFill>
                            <a:schemeClr val="tx1"/>
                          </a:solidFill>
                          <a:effectLst/>
                          <a:latin typeface="+mj-lt"/>
                          <a:ea typeface="Calibri" panose="020F0502020204030204" pitchFamily="34" charset="0"/>
                          <a:cs typeface="Calibri" panose="020F0502020204030204" pitchFamily="34" charset="0"/>
                        </a:rPr>
                        <a:t>DUAL ENROLLMENT AND INTERNSHIPS</a:t>
                      </a:r>
                      <a:r>
                        <a:rPr lang="en-US" sz="1100" b="1" i="0" u="none" strike="noStrike">
                          <a:solidFill>
                            <a:schemeClr val="tx1"/>
                          </a:solidFill>
                          <a:effectLst/>
                          <a:latin typeface="+mj-lt"/>
                          <a:ea typeface="Calibri" panose="020F0502020204030204" pitchFamily="34" charset="0"/>
                          <a:cs typeface="Calibri" panose="020F0502020204030204" pitchFamily="34" charset="0"/>
                        </a:rPr>
                        <a:t> –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Low-cost dual enrollment and no-cost work-based learning internship options</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extLst>
                  <a:ext uri="{0D108BD9-81ED-4DB2-BD59-A6C34878D82A}">
                    <a16:rowId xmlns:a16="http://schemas.microsoft.com/office/drawing/2014/main" val="3690144859"/>
                  </a:ext>
                </a:extLst>
              </a:tr>
              <a:tr h="449115">
                <a:tc>
                  <a:txBody>
                    <a:bodyPr/>
                    <a:lstStyle/>
                    <a:p>
                      <a:pPr rtl="0" fontAlgn="ctr">
                        <a:lnSpc>
                          <a:spcPct val="100000"/>
                        </a:lnSpc>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2.3 - </a:t>
                      </a:r>
                      <a:r>
                        <a:rPr lang="en-US" sz="1100" b="1" i="0" u="sng">
                          <a:solidFill>
                            <a:schemeClr val="tx1"/>
                          </a:solidFill>
                          <a:effectLst/>
                          <a:latin typeface="+mj-lt"/>
                          <a:ea typeface="Calibri" panose="020F0502020204030204" pitchFamily="34" charset="0"/>
                          <a:cs typeface="Calibri" panose="020F0502020204030204" pitchFamily="34" charset="0"/>
                        </a:rPr>
                        <a:t>PROFESSIONAL DEVELOPMENT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lnSpc>
                          <a:spcPct val="100000"/>
                        </a:lnSpc>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Various professional development and conference opportunities for certificated staff</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2.12 - </a:t>
                      </a:r>
                      <a:r>
                        <a:rPr lang="en-US" sz="1100" b="1" i="0" u="sng">
                          <a:solidFill>
                            <a:schemeClr val="tx1"/>
                          </a:solidFill>
                          <a:effectLst/>
                          <a:latin typeface="+mj-lt"/>
                          <a:ea typeface="Calibri" panose="020F0502020204030204" pitchFamily="34" charset="0"/>
                          <a:cs typeface="Calibri" panose="020F0502020204030204" pitchFamily="34" charset="0"/>
                        </a:rPr>
                        <a:t>ENRICHMENT OPTIONS</a:t>
                      </a:r>
                      <a:r>
                        <a:rPr lang="en-US" sz="1100" b="1" i="0" u="none" strike="noStrike">
                          <a:solidFill>
                            <a:schemeClr val="tx1"/>
                          </a:solidFill>
                          <a:effectLst/>
                          <a:latin typeface="+mj-lt"/>
                          <a:ea typeface="Calibri" panose="020F0502020204030204" pitchFamily="34" charset="0"/>
                          <a:cs typeface="Calibri" panose="020F0502020204030204" pitchFamily="34" charset="0"/>
                        </a:rPr>
                        <a:t> –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Academic and enrichment courses above and beyond the 6-period day                   </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extLst>
                  <a:ext uri="{0D108BD9-81ED-4DB2-BD59-A6C34878D82A}">
                    <a16:rowId xmlns:a16="http://schemas.microsoft.com/office/drawing/2014/main" val="442947123"/>
                  </a:ext>
                </a:extLst>
              </a:tr>
              <a:tr h="615161">
                <a:tc>
                  <a:txBody>
                    <a:bodyPr/>
                    <a:lstStyle/>
                    <a:p>
                      <a:pPr rtl="0" fontAlgn="ctr">
                        <a:lnSpc>
                          <a:spcPct val="100000"/>
                        </a:lnSpc>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2.4 - </a:t>
                      </a:r>
                      <a:r>
                        <a:rPr lang="en-US" sz="1100" b="1" i="0" u="sng">
                          <a:solidFill>
                            <a:schemeClr val="tx1"/>
                          </a:solidFill>
                          <a:effectLst/>
                          <a:latin typeface="+mj-lt"/>
                          <a:ea typeface="Calibri" panose="020F0502020204030204" pitchFamily="34" charset="0"/>
                          <a:cs typeface="Calibri" panose="020F0502020204030204" pitchFamily="34" charset="0"/>
                        </a:rPr>
                        <a:t>TARGETED AV TEACHER INDUCTION MENTORING AND SUPPORTS</a:t>
                      </a:r>
                      <a:r>
                        <a:rPr lang="en-US" sz="1100" b="1" i="0" u="none" strike="noStrike">
                          <a:solidFill>
                            <a:schemeClr val="tx1"/>
                          </a:solidFill>
                          <a:effectLst/>
                          <a:latin typeface="+mj-lt"/>
                          <a:ea typeface="Calibri" panose="020F0502020204030204" pitchFamily="34" charset="0"/>
                          <a:cs typeface="Calibri" panose="020F0502020204030204" pitchFamily="34" charset="0"/>
                        </a:rPr>
                        <a:t> –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lnSpc>
                          <a:spcPct val="100000"/>
                        </a:lnSpc>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New teacher induction program </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2.13 – </a:t>
                      </a:r>
                      <a:r>
                        <a:rPr lang="en-US" sz="1100" b="1" i="0" u="sng">
                          <a:solidFill>
                            <a:schemeClr val="tx1"/>
                          </a:solidFill>
                          <a:effectLst/>
                          <a:latin typeface="+mj-lt"/>
                          <a:ea typeface="Calibri" panose="020F0502020204030204" pitchFamily="34" charset="0"/>
                          <a:cs typeface="Calibri" panose="020F0502020204030204" pitchFamily="34" charset="0"/>
                        </a:rPr>
                        <a:t>STUDENT ACHIEVEMENT SUPPORT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Instructional Partners and other staff to provide classroom walk-through feedback and support</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extLst>
                  <a:ext uri="{0D108BD9-81ED-4DB2-BD59-A6C34878D82A}">
                    <a16:rowId xmlns:a16="http://schemas.microsoft.com/office/drawing/2014/main" val="1913520274"/>
                  </a:ext>
                </a:extLst>
              </a:tr>
              <a:tr h="449115">
                <a:tc>
                  <a:txBody>
                    <a:bodyPr/>
                    <a:lstStyle/>
                    <a:p>
                      <a:pPr rtl="0" fontAlgn="ctr">
                        <a:lnSpc>
                          <a:spcPct val="100000"/>
                        </a:lnSpc>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2.5 - </a:t>
                      </a:r>
                      <a:r>
                        <a:rPr lang="en-US" sz="1100" b="1" i="0" u="sng">
                          <a:solidFill>
                            <a:schemeClr val="tx1"/>
                          </a:solidFill>
                          <a:effectLst/>
                          <a:latin typeface="+mj-lt"/>
                          <a:ea typeface="Calibri" panose="020F0502020204030204" pitchFamily="34" charset="0"/>
                          <a:cs typeface="Calibri" panose="020F0502020204030204" pitchFamily="34" charset="0"/>
                        </a:rPr>
                        <a:t>CLASSROOM WALKTHROUGHS</a:t>
                      </a:r>
                      <a:r>
                        <a:rPr lang="en-US" sz="1100" b="1" i="0" u="none" strike="noStrike">
                          <a:solidFill>
                            <a:schemeClr val="tx1"/>
                          </a:solidFill>
                          <a:effectLst/>
                          <a:latin typeface="+mj-lt"/>
                          <a:ea typeface="Calibri" panose="020F0502020204030204" pitchFamily="34" charset="0"/>
                          <a:cs typeface="Calibri" panose="020F0502020204030204" pitchFamily="34" charset="0"/>
                        </a:rPr>
                        <a:t> –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lnSpc>
                          <a:spcPct val="100000"/>
                        </a:lnSpc>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“DigiCOACH” classroom walkthrough tools </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2.14 – </a:t>
                      </a:r>
                      <a:r>
                        <a:rPr lang="en-US" sz="1100" b="1" i="0" u="sng">
                          <a:solidFill>
                            <a:schemeClr val="tx1"/>
                          </a:solidFill>
                          <a:effectLst/>
                          <a:latin typeface="+mj-lt"/>
                          <a:ea typeface="Calibri" panose="020F0502020204030204" pitchFamily="34" charset="0"/>
                          <a:cs typeface="Calibri" panose="020F0502020204030204" pitchFamily="34" charset="0"/>
                        </a:rPr>
                        <a:t>NEXT GENERATION SCIENCE STANDARDS (NGSS) SUPPORTS</a:t>
                      </a:r>
                      <a:r>
                        <a:rPr lang="en-US" sz="1100" b="1" i="0" u="none" strike="noStrike">
                          <a:solidFill>
                            <a:schemeClr val="tx1"/>
                          </a:solidFill>
                          <a:effectLst/>
                          <a:latin typeface="+mj-lt"/>
                          <a:ea typeface="Calibri" panose="020F0502020204030204" pitchFamily="34" charset="0"/>
                          <a:cs typeface="Calibri" panose="020F0502020204030204" pitchFamily="34" charset="0"/>
                        </a:rPr>
                        <a:t> –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Coordinator for professional development, feedback, and lesson planning support</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extLst>
                  <a:ext uri="{0D108BD9-81ED-4DB2-BD59-A6C34878D82A}">
                    <a16:rowId xmlns:a16="http://schemas.microsoft.com/office/drawing/2014/main" val="372478685"/>
                  </a:ext>
                </a:extLst>
              </a:tr>
              <a:tr h="449115">
                <a:tc>
                  <a:txBody>
                    <a:bodyPr/>
                    <a:lstStyle/>
                    <a:p>
                      <a:pPr rtl="0" fontAlgn="ctr">
                        <a:lnSpc>
                          <a:spcPct val="100000"/>
                        </a:lnSpc>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2.6 - </a:t>
                      </a:r>
                      <a:r>
                        <a:rPr lang="en-US" sz="1100" b="1" i="0" u="sng">
                          <a:solidFill>
                            <a:schemeClr val="tx1"/>
                          </a:solidFill>
                          <a:effectLst/>
                          <a:latin typeface="+mj-lt"/>
                          <a:ea typeface="Calibri" panose="020F0502020204030204" pitchFamily="34" charset="0"/>
                          <a:cs typeface="Calibri" panose="020F0502020204030204" pitchFamily="34" charset="0"/>
                        </a:rPr>
                        <a:t>AP PLACEMENT, EXAMS, AND TUTORING</a:t>
                      </a:r>
                      <a:r>
                        <a:rPr lang="en-US" sz="1100" b="1" i="0" u="none" strike="noStrike">
                          <a:solidFill>
                            <a:schemeClr val="tx1"/>
                          </a:solidFill>
                          <a:effectLst/>
                          <a:latin typeface="+mj-lt"/>
                          <a:ea typeface="Calibri" panose="020F0502020204030204" pitchFamily="34" charset="0"/>
                          <a:cs typeface="Calibri" panose="020F0502020204030204" pitchFamily="34" charset="0"/>
                        </a:rPr>
                        <a:t> –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lnSpc>
                          <a:spcPct val="100000"/>
                        </a:lnSpc>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Equitable access to AP classes, exams, and tutoring </a:t>
                      </a:r>
                      <a:r>
                        <a:rPr lang="en-US" sz="1100" b="0" i="1" u="none" strike="noStrike">
                          <a:solidFill>
                            <a:schemeClr val="tx1"/>
                          </a:solidFill>
                          <a:effectLst/>
                          <a:latin typeface="+mj-lt"/>
                          <a:ea typeface="Calibri" panose="020F0502020204030204" pitchFamily="34" charset="0"/>
                          <a:cs typeface="Calibri" panose="020F0502020204030204" pitchFamily="34" charset="0"/>
                        </a:rPr>
                        <a:t>(Limited - Low Income)</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2.15 – </a:t>
                      </a:r>
                      <a:r>
                        <a:rPr lang="en-US" sz="1100" b="1" i="0" u="sng">
                          <a:solidFill>
                            <a:schemeClr val="tx1"/>
                          </a:solidFill>
                          <a:effectLst/>
                          <a:latin typeface="+mj-lt"/>
                          <a:ea typeface="Calibri" panose="020F0502020204030204" pitchFamily="34" charset="0"/>
                          <a:cs typeface="Calibri" panose="020F0502020204030204" pitchFamily="34" charset="0"/>
                        </a:rPr>
                        <a:t>VISUAL AND PERFORMING ARTS (VAPA) SUPPORT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VAPA Coordinator</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extLst>
                  <a:ext uri="{0D108BD9-81ED-4DB2-BD59-A6C34878D82A}">
                    <a16:rowId xmlns:a16="http://schemas.microsoft.com/office/drawing/2014/main" val="1094628283"/>
                  </a:ext>
                </a:extLst>
              </a:tr>
              <a:tr h="449115">
                <a:tc>
                  <a:txBody>
                    <a:bodyPr/>
                    <a:lstStyle/>
                    <a:p>
                      <a:pPr rtl="0" fontAlgn="ctr">
                        <a:lnSpc>
                          <a:spcPct val="100000"/>
                        </a:lnSpc>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2.7 - </a:t>
                      </a:r>
                      <a:r>
                        <a:rPr lang="en-US" sz="1100" b="1" i="0" u="sng">
                          <a:solidFill>
                            <a:schemeClr val="tx1"/>
                          </a:solidFill>
                          <a:effectLst/>
                          <a:latin typeface="+mj-lt"/>
                          <a:ea typeface="Calibri" panose="020F0502020204030204" pitchFamily="34" charset="0"/>
                          <a:cs typeface="Calibri" panose="020F0502020204030204" pitchFamily="34" charset="0"/>
                        </a:rPr>
                        <a:t>CAREER TECHNICAL EDUCATION (CTE) OPPORTUNITIES</a:t>
                      </a:r>
                      <a:r>
                        <a:rPr lang="en-US" sz="1100" b="1" i="0" u="none" strike="noStrike">
                          <a:solidFill>
                            <a:schemeClr val="tx1"/>
                          </a:solidFill>
                          <a:effectLst/>
                          <a:latin typeface="+mj-lt"/>
                          <a:ea typeface="Calibri" panose="020F0502020204030204" pitchFamily="34" charset="0"/>
                          <a:cs typeface="Calibri" panose="020F0502020204030204" pitchFamily="34" charset="0"/>
                        </a:rPr>
                        <a:t> –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lnSpc>
                          <a:spcPct val="100000"/>
                        </a:lnSpc>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CTE course offerings and academy coordinators</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tc>
                  <a:txBody>
                    <a:bodyPr/>
                    <a:lstStyle/>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 </a:t>
                      </a:r>
                      <a:r>
                        <a:rPr lang="en-US" sz="1100" b="1" i="0" u="none" strike="noStrike">
                          <a:solidFill>
                            <a:schemeClr val="tx1"/>
                          </a:solidFill>
                          <a:effectLst/>
                          <a:latin typeface="+mj-lt"/>
                          <a:ea typeface="Calibri" panose="020F0502020204030204" pitchFamily="34" charset="0"/>
                          <a:cs typeface="Calibri" panose="020F0502020204030204" pitchFamily="34" charset="0"/>
                        </a:rPr>
                        <a:t>2.16 – </a:t>
                      </a:r>
                      <a:r>
                        <a:rPr lang="en-US" sz="1100" b="1" i="0" u="sng">
                          <a:solidFill>
                            <a:schemeClr val="tx1"/>
                          </a:solidFill>
                          <a:effectLst/>
                          <a:latin typeface="+mj-lt"/>
                          <a:ea typeface="Calibri" panose="020F0502020204030204" pitchFamily="34" charset="0"/>
                          <a:cs typeface="Calibri" panose="020F0502020204030204" pitchFamily="34" charset="0"/>
                        </a:rPr>
                        <a:t>IMPROVING GRADUATION RATES</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Targeted interventions and support services to help students stay on track to graduation</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extLst>
                  <a:ext uri="{0D108BD9-81ED-4DB2-BD59-A6C34878D82A}">
                    <a16:rowId xmlns:a16="http://schemas.microsoft.com/office/drawing/2014/main" val="2880571600"/>
                  </a:ext>
                </a:extLst>
              </a:tr>
              <a:tr h="449115">
                <a:tc>
                  <a:txBody>
                    <a:bodyPr/>
                    <a:lstStyle/>
                    <a:p>
                      <a:pPr rtl="0" fontAlgn="ctr">
                        <a:lnSpc>
                          <a:spcPct val="100000"/>
                        </a:lnSpc>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2.8 - </a:t>
                      </a:r>
                      <a:r>
                        <a:rPr lang="en-US" sz="1100" b="1" i="0" u="sng">
                          <a:solidFill>
                            <a:schemeClr val="tx1"/>
                          </a:solidFill>
                          <a:effectLst/>
                          <a:latin typeface="+mj-lt"/>
                          <a:ea typeface="Calibri" panose="020F0502020204030204" pitchFamily="34" charset="0"/>
                          <a:cs typeface="Calibri" panose="020F0502020204030204" pitchFamily="34" charset="0"/>
                        </a:rPr>
                        <a:t>AVID ELECTIVE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lnSpc>
                          <a:spcPct val="100000"/>
                        </a:lnSpc>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AVID elective sections </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tc>
                  <a:txBody>
                    <a:bodyPr/>
                    <a:lstStyle/>
                    <a:p>
                      <a:pPr rtl="0" fontAlgn="ctr">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2.17 – </a:t>
                      </a:r>
                      <a:r>
                        <a:rPr lang="en-US" sz="1100" b="1" i="0" u="sng">
                          <a:solidFill>
                            <a:schemeClr val="tx1"/>
                          </a:solidFill>
                          <a:effectLst/>
                          <a:latin typeface="+mj-lt"/>
                          <a:ea typeface="Calibri" panose="020F0502020204030204" pitchFamily="34" charset="0"/>
                          <a:cs typeface="Calibri" panose="020F0502020204030204" pitchFamily="34" charset="0"/>
                        </a:rPr>
                        <a:t>COLLEGE AND CAREER READINESS</a:t>
                      </a:r>
                      <a:r>
                        <a:rPr lang="en-US" sz="1100" b="1" i="0" u="none" strike="noStrike">
                          <a:solidFill>
                            <a:schemeClr val="tx1"/>
                          </a:solidFill>
                          <a:effectLst/>
                          <a:latin typeface="+mj-lt"/>
                          <a:ea typeface="Calibri" panose="020F0502020204030204" pitchFamily="34" charset="0"/>
                          <a:cs typeface="Calibri" panose="020F0502020204030204" pitchFamily="34" charset="0"/>
                        </a:rPr>
                        <a:t> –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Comprehensive college and career readiness support</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extLst>
                  <a:ext uri="{0D108BD9-81ED-4DB2-BD59-A6C34878D82A}">
                    <a16:rowId xmlns:a16="http://schemas.microsoft.com/office/drawing/2014/main" val="1747251406"/>
                  </a:ext>
                </a:extLst>
              </a:tr>
              <a:tr h="449115">
                <a:tc>
                  <a:txBody>
                    <a:bodyPr/>
                    <a:lstStyle/>
                    <a:p>
                      <a:pPr rtl="0" fontAlgn="ctr">
                        <a:lnSpc>
                          <a:spcPct val="100000"/>
                        </a:lnSpc>
                        <a:buNone/>
                      </a:pPr>
                      <a:r>
                        <a:rPr lang="en-US" sz="1100" b="1" i="0" u="none" strike="noStrike">
                          <a:solidFill>
                            <a:schemeClr val="tx1"/>
                          </a:solidFill>
                          <a:effectLst/>
                          <a:latin typeface="+mj-lt"/>
                          <a:ea typeface="Calibri" panose="020F0502020204030204" pitchFamily="34" charset="0"/>
                          <a:cs typeface="Calibri" panose="020F0502020204030204" pitchFamily="34" charset="0"/>
                        </a:rPr>
                        <a:t>2.9 - </a:t>
                      </a:r>
                      <a:r>
                        <a:rPr lang="en-US" sz="1100" b="1" i="0" u="sng">
                          <a:solidFill>
                            <a:schemeClr val="tx1"/>
                          </a:solidFill>
                          <a:effectLst/>
                          <a:latin typeface="+mj-lt"/>
                          <a:ea typeface="Calibri" panose="020F0502020204030204" pitchFamily="34" charset="0"/>
                          <a:cs typeface="Calibri" panose="020F0502020204030204" pitchFamily="34" charset="0"/>
                        </a:rPr>
                        <a:t>TECHNOLOGY </a:t>
                      </a:r>
                      <a:r>
                        <a:rPr lang="en-US" sz="1100" b="1" i="0" u="none" strike="noStrike">
                          <a:solidFill>
                            <a:schemeClr val="tx1"/>
                          </a:solidFill>
                          <a:effectLst/>
                          <a:latin typeface="+mj-lt"/>
                          <a:ea typeface="Calibri" panose="020F0502020204030204" pitchFamily="34" charset="0"/>
                          <a:cs typeface="Calibri" panose="020F0502020204030204" pitchFamily="34" charset="0"/>
                        </a:rPr>
                        <a:t>– </a:t>
                      </a:r>
                      <a:endParaRPr lang="en-US" sz="1100" b="1">
                        <a:solidFill>
                          <a:schemeClr val="tx1"/>
                        </a:solidFill>
                        <a:effectLst/>
                        <a:latin typeface="+mj-lt"/>
                        <a:ea typeface="Calibri" panose="020F0502020204030204" pitchFamily="34" charset="0"/>
                        <a:cs typeface="Calibri" panose="020F0502020204030204" pitchFamily="34" charset="0"/>
                      </a:endParaRPr>
                    </a:p>
                    <a:p>
                      <a:pPr rtl="0" fontAlgn="ctr">
                        <a:lnSpc>
                          <a:spcPct val="100000"/>
                        </a:lnSpc>
                        <a:buNone/>
                      </a:pPr>
                      <a:r>
                        <a:rPr lang="en-US" sz="1100" b="0" i="0" u="none" strike="noStrike">
                          <a:solidFill>
                            <a:schemeClr val="tx1"/>
                          </a:solidFill>
                          <a:effectLst/>
                          <a:latin typeface="+mj-lt"/>
                          <a:ea typeface="Calibri" panose="020F0502020204030204" pitchFamily="34" charset="0"/>
                          <a:cs typeface="Calibri" panose="020F0502020204030204" pitchFamily="34" charset="0"/>
                        </a:rPr>
                        <a:t>Equipment to advance technology for students</a:t>
                      </a:r>
                      <a:endParaRPr lang="en-US" sz="1100" b="0">
                        <a:solidFill>
                          <a:schemeClr val="tx1"/>
                        </a:solidFill>
                        <a:effectLst/>
                        <a:latin typeface="+mj-lt"/>
                        <a:ea typeface="Calibri" panose="020F0502020204030204" pitchFamily="34" charset="0"/>
                        <a:cs typeface="Calibri" panose="020F0502020204030204" pitchFamily="34" charset="0"/>
                      </a:endParaRPr>
                    </a:p>
                  </a:txBody>
                  <a:tcPr marL="39535" marR="39535" marT="39535" marB="39535" anchor="ctr"/>
                </a:tc>
                <a:tc>
                  <a:txBody>
                    <a:bodyPr/>
                    <a:lstStyle/>
                    <a:p>
                      <a:pPr fontAlgn="ctr">
                        <a:buNone/>
                      </a:pPr>
                      <a:r>
                        <a:rPr lang="en-US" sz="1100" b="0" dirty="0">
                          <a:solidFill>
                            <a:schemeClr val="tx1"/>
                          </a:solidFill>
                          <a:effectLst/>
                          <a:latin typeface="+mj-lt"/>
                          <a:ea typeface="Calibri" panose="020F0502020204030204" pitchFamily="34" charset="0"/>
                          <a:cs typeface="Calibri" panose="020F0502020204030204" pitchFamily="34" charset="0"/>
                        </a:rPr>
                        <a:t> </a:t>
                      </a:r>
                    </a:p>
                  </a:txBody>
                  <a:tcPr marL="39535" marR="39535" marT="39535" marB="39535" anchor="ctr"/>
                </a:tc>
                <a:extLst>
                  <a:ext uri="{0D108BD9-81ED-4DB2-BD59-A6C34878D82A}">
                    <a16:rowId xmlns:a16="http://schemas.microsoft.com/office/drawing/2014/main" val="1585913211"/>
                  </a:ext>
                </a:extLst>
              </a:tr>
            </a:tbl>
          </a:graphicData>
        </a:graphic>
      </p:graphicFrame>
    </p:spTree>
    <p:extLst>
      <p:ext uri="{BB962C8B-B14F-4D97-AF65-F5344CB8AC3E}">
        <p14:creationId xmlns:p14="http://schemas.microsoft.com/office/powerpoint/2010/main" val="1132908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FC052-CEA6-94F3-CC17-08A0D64BD606}"/>
              </a:ext>
            </a:extLst>
          </p:cNvPr>
          <p:cNvSpPr>
            <a:spLocks noGrp="1"/>
          </p:cNvSpPr>
          <p:nvPr>
            <p:ph type="title"/>
          </p:nvPr>
        </p:nvSpPr>
        <p:spPr/>
        <p:txBody>
          <a:bodyPr/>
          <a:lstStyle/>
          <a:p>
            <a:r>
              <a:rPr lang="en-US" dirty="0">
                <a:solidFill>
                  <a:schemeClr val="accent2"/>
                </a:solidFill>
                <a:ea typeface="Droid Serif"/>
                <a:cs typeface="Droid Serif"/>
                <a:sym typeface="Droid Serif"/>
              </a:rPr>
              <a:t>Metrics To Measure Goals 1 And 2</a:t>
            </a:r>
            <a:endParaRPr lang="en-US" dirty="0">
              <a:solidFill>
                <a:schemeClr val="accent2"/>
              </a:solidFill>
            </a:endParaRPr>
          </a:p>
        </p:txBody>
      </p:sp>
      <p:sp>
        <p:nvSpPr>
          <p:cNvPr id="4" name="Content Placeholder 3">
            <a:extLst>
              <a:ext uri="{FF2B5EF4-FFF2-40B4-BE49-F238E27FC236}">
                <a16:creationId xmlns:a16="http://schemas.microsoft.com/office/drawing/2014/main" id="{762B717F-8487-E31A-1C3E-F0D1B3DC6420}"/>
              </a:ext>
            </a:extLst>
          </p:cNvPr>
          <p:cNvSpPr>
            <a:spLocks noGrp="1"/>
          </p:cNvSpPr>
          <p:nvPr>
            <p:ph sz="half" idx="1"/>
          </p:nvPr>
        </p:nvSpPr>
        <p:spPr/>
        <p:txBody>
          <a:bodyPr>
            <a:normAutofit fontScale="62500" lnSpcReduction="20000"/>
          </a:bodyPr>
          <a:lstStyle/>
          <a:p>
            <a:pPr marL="0" lvl="0" indent="0">
              <a:lnSpc>
                <a:spcPct val="110000"/>
              </a:lnSpc>
              <a:spcBef>
                <a:spcPts val="0"/>
              </a:spcBef>
              <a:spcAft>
                <a:spcPts val="0"/>
              </a:spcAft>
              <a:buClr>
                <a:schemeClr val="dk1"/>
              </a:buClr>
              <a:buSzPts val="2200"/>
              <a:buNone/>
            </a:pPr>
            <a:r>
              <a:rPr lang="en-US" u="sng" dirty="0">
                <a:latin typeface="+mj-lt"/>
                <a:ea typeface="Corbel"/>
                <a:cs typeface="Corbel"/>
                <a:sym typeface="Corbel"/>
              </a:rPr>
              <a:t>Goal 1</a:t>
            </a:r>
            <a:endParaRPr lang="en-US" dirty="0">
              <a:latin typeface="+mj-lt"/>
              <a:ea typeface="Corbel"/>
              <a:cs typeface="Corbel"/>
              <a:sym typeface="Corbel"/>
            </a:endParaRPr>
          </a:p>
          <a:p>
            <a:pPr marL="75068" marR="54123" lvl="0" indent="-6475">
              <a:lnSpc>
                <a:spcPct val="72972"/>
              </a:lnSpc>
              <a:spcBef>
                <a:spcPts val="1065"/>
              </a:spcBef>
              <a:spcAft>
                <a:spcPts val="0"/>
              </a:spcAft>
              <a:buClr>
                <a:srgbClr val="000000"/>
              </a:buClr>
              <a:buSzPts val="852"/>
              <a:buNone/>
            </a:pPr>
            <a:r>
              <a:rPr lang="en-US" b="1" dirty="0">
                <a:solidFill>
                  <a:srgbClr val="000000"/>
                </a:solidFill>
                <a:latin typeface="+mj-lt"/>
                <a:ea typeface="Corbel"/>
                <a:cs typeface="Corbel"/>
                <a:sym typeface="Corbel"/>
              </a:rPr>
              <a:t>Metrics - 13 total</a:t>
            </a:r>
            <a:endParaRPr lang="en-US" b="1" dirty="0">
              <a:latin typeface="+mj-lt"/>
              <a:ea typeface="Corbel"/>
              <a:cs typeface="Corbel"/>
              <a:sym typeface="Corbel"/>
            </a:endParaRPr>
          </a:p>
          <a:p>
            <a:pPr marL="75068" marR="54123" lvl="0" indent="-6475">
              <a:lnSpc>
                <a:spcPct val="72972"/>
              </a:lnSpc>
              <a:spcBef>
                <a:spcPts val="0"/>
              </a:spcBef>
              <a:spcAft>
                <a:spcPts val="0"/>
              </a:spcAft>
              <a:buClr>
                <a:schemeClr val="dk1"/>
              </a:buClr>
              <a:buSzPts val="852"/>
              <a:buNone/>
            </a:pPr>
            <a:endParaRPr lang="en-US" dirty="0">
              <a:solidFill>
                <a:srgbClr val="000000"/>
              </a:solidFill>
              <a:latin typeface="+mj-lt"/>
              <a:ea typeface="Corbel"/>
              <a:cs typeface="Corbel"/>
              <a:sym typeface="Corbel"/>
            </a:endParaRPr>
          </a:p>
          <a:p>
            <a:pPr marL="457200" lvl="0" indent="-336518">
              <a:lnSpc>
                <a:spcPct val="95000"/>
              </a:lnSpc>
              <a:spcBef>
                <a:spcPts val="0"/>
              </a:spcBef>
              <a:spcAft>
                <a:spcPts val="0"/>
              </a:spcAft>
              <a:buClr>
                <a:srgbClr val="0D0D0D"/>
              </a:buClr>
              <a:buSzPts val="1700"/>
              <a:buFont typeface="Corbel"/>
              <a:buAutoNum type="arabicPeriod"/>
            </a:pPr>
            <a:r>
              <a:rPr lang="en-US" dirty="0">
                <a:solidFill>
                  <a:srgbClr val="0D0D0D"/>
                </a:solidFill>
                <a:latin typeface="+mj-lt"/>
                <a:ea typeface="Corbel"/>
                <a:cs typeface="Corbel"/>
                <a:sym typeface="Corbel"/>
              </a:rPr>
              <a:t>Implementation of Academic Standards (Priority 2)</a:t>
            </a:r>
            <a:endParaRPr lang="en-US" dirty="0">
              <a:latin typeface="+mj-lt"/>
              <a:ea typeface="Corbel"/>
              <a:cs typeface="Corbel"/>
              <a:sym typeface="Corbel"/>
            </a:endParaRPr>
          </a:p>
          <a:p>
            <a:pPr marL="457200" lvl="0" indent="-336518">
              <a:lnSpc>
                <a:spcPct val="95000"/>
              </a:lnSpc>
              <a:spcBef>
                <a:spcPts val="0"/>
              </a:spcBef>
              <a:spcAft>
                <a:spcPts val="0"/>
              </a:spcAft>
              <a:buClr>
                <a:srgbClr val="0D0D0D"/>
              </a:buClr>
              <a:buSzPts val="1700"/>
              <a:buFont typeface="Corbel"/>
              <a:buAutoNum type="arabicPeriod"/>
            </a:pPr>
            <a:r>
              <a:rPr lang="en-US" dirty="0">
                <a:solidFill>
                  <a:srgbClr val="0D0D0D"/>
                </a:solidFill>
                <a:latin typeface="+mj-lt"/>
                <a:ea typeface="Corbel"/>
                <a:cs typeface="Corbel"/>
                <a:sym typeface="Corbel"/>
              </a:rPr>
              <a:t>CAASPP ELA (Priority 4)</a:t>
            </a:r>
            <a:endParaRPr lang="en-US" dirty="0">
              <a:latin typeface="+mj-lt"/>
              <a:ea typeface="Corbel"/>
              <a:cs typeface="Corbel"/>
              <a:sym typeface="Corbel"/>
            </a:endParaRPr>
          </a:p>
          <a:p>
            <a:pPr marL="457200" lvl="0" indent="-336518">
              <a:lnSpc>
                <a:spcPct val="95000"/>
              </a:lnSpc>
              <a:spcBef>
                <a:spcPts val="0"/>
              </a:spcBef>
              <a:spcAft>
                <a:spcPts val="0"/>
              </a:spcAft>
              <a:buClr>
                <a:srgbClr val="0D0D0D"/>
              </a:buClr>
              <a:buSzPts val="1700"/>
              <a:buFont typeface="Corbel"/>
              <a:buAutoNum type="arabicPeriod"/>
            </a:pPr>
            <a:r>
              <a:rPr lang="en-US" dirty="0">
                <a:solidFill>
                  <a:srgbClr val="0D0D0D"/>
                </a:solidFill>
                <a:latin typeface="+mj-lt"/>
                <a:ea typeface="Corbel"/>
                <a:cs typeface="Corbel"/>
                <a:sym typeface="Corbel"/>
              </a:rPr>
              <a:t>CAASPP Math (Priority 4)</a:t>
            </a:r>
            <a:endParaRPr lang="en-US" dirty="0">
              <a:latin typeface="+mj-lt"/>
              <a:ea typeface="Corbel"/>
              <a:cs typeface="Corbel"/>
              <a:sym typeface="Corbel"/>
            </a:endParaRPr>
          </a:p>
          <a:p>
            <a:pPr marL="457200" lvl="0" indent="-336518">
              <a:lnSpc>
                <a:spcPct val="95000"/>
              </a:lnSpc>
              <a:spcBef>
                <a:spcPts val="0"/>
              </a:spcBef>
              <a:spcAft>
                <a:spcPts val="0"/>
              </a:spcAft>
              <a:buClr>
                <a:srgbClr val="0D0D0D"/>
              </a:buClr>
              <a:buSzPts val="1700"/>
              <a:buFont typeface="Corbel"/>
              <a:buAutoNum type="arabicPeriod"/>
            </a:pPr>
            <a:r>
              <a:rPr lang="en-US" dirty="0">
                <a:solidFill>
                  <a:srgbClr val="0D0D0D"/>
                </a:solidFill>
                <a:latin typeface="+mj-lt"/>
                <a:ea typeface="Corbel"/>
                <a:cs typeface="Corbel"/>
                <a:sym typeface="Corbel"/>
              </a:rPr>
              <a:t>California Science Test (Priority 4)</a:t>
            </a:r>
            <a:endParaRPr lang="en-US" dirty="0">
              <a:latin typeface="+mj-lt"/>
              <a:ea typeface="Corbel"/>
              <a:cs typeface="Corbel"/>
              <a:sym typeface="Corbel"/>
            </a:endParaRPr>
          </a:p>
          <a:p>
            <a:pPr marL="457200" lvl="0" indent="-336518">
              <a:lnSpc>
                <a:spcPct val="95000"/>
              </a:lnSpc>
              <a:spcBef>
                <a:spcPts val="0"/>
              </a:spcBef>
              <a:spcAft>
                <a:spcPts val="0"/>
              </a:spcAft>
              <a:buClr>
                <a:srgbClr val="0D0D0D"/>
              </a:buClr>
              <a:buSzPts val="1700"/>
              <a:buFont typeface="Corbel"/>
              <a:buAutoNum type="arabicPeriod"/>
            </a:pPr>
            <a:r>
              <a:rPr lang="en-US" dirty="0">
                <a:solidFill>
                  <a:srgbClr val="0D0D0D"/>
                </a:solidFill>
                <a:latin typeface="+mj-lt"/>
                <a:ea typeface="Corbel"/>
                <a:cs typeface="Corbel"/>
                <a:sym typeface="Corbel"/>
              </a:rPr>
              <a:t>A-G Completion (Priority 4)</a:t>
            </a:r>
            <a:endParaRPr lang="en-US" dirty="0">
              <a:latin typeface="+mj-lt"/>
              <a:ea typeface="Corbel"/>
              <a:cs typeface="Corbel"/>
              <a:sym typeface="Corbel"/>
            </a:endParaRPr>
          </a:p>
          <a:p>
            <a:pPr marL="457200" lvl="0" indent="-336518">
              <a:lnSpc>
                <a:spcPct val="95000"/>
              </a:lnSpc>
              <a:spcBef>
                <a:spcPts val="0"/>
              </a:spcBef>
              <a:spcAft>
                <a:spcPts val="0"/>
              </a:spcAft>
              <a:buClr>
                <a:srgbClr val="0D0D0D"/>
              </a:buClr>
              <a:buSzPts val="1700"/>
              <a:buFont typeface="Corbel"/>
              <a:buAutoNum type="arabicPeriod"/>
            </a:pPr>
            <a:r>
              <a:rPr lang="en-US" dirty="0">
                <a:solidFill>
                  <a:srgbClr val="0D0D0D"/>
                </a:solidFill>
                <a:latin typeface="+mj-lt"/>
                <a:ea typeface="Corbel"/>
                <a:cs typeface="Corbel"/>
                <a:sym typeface="Corbel"/>
              </a:rPr>
              <a:t>CTE Pathway Completion (Priority 4)</a:t>
            </a:r>
            <a:endParaRPr lang="en-US" dirty="0">
              <a:latin typeface="+mj-lt"/>
              <a:ea typeface="Corbel"/>
              <a:cs typeface="Corbel"/>
              <a:sym typeface="Corbel"/>
            </a:endParaRPr>
          </a:p>
          <a:p>
            <a:pPr marL="457200" lvl="0" indent="-336518">
              <a:lnSpc>
                <a:spcPct val="95000"/>
              </a:lnSpc>
              <a:spcBef>
                <a:spcPts val="0"/>
              </a:spcBef>
              <a:spcAft>
                <a:spcPts val="0"/>
              </a:spcAft>
              <a:buClr>
                <a:srgbClr val="0D0D0D"/>
              </a:buClr>
              <a:buSzPts val="1700"/>
              <a:buFont typeface="Corbel"/>
              <a:buAutoNum type="arabicPeriod"/>
            </a:pPr>
            <a:r>
              <a:rPr lang="en-US" dirty="0">
                <a:solidFill>
                  <a:srgbClr val="0D0D0D"/>
                </a:solidFill>
                <a:latin typeface="+mj-lt"/>
                <a:ea typeface="Corbel"/>
                <a:cs typeface="Corbel"/>
                <a:sym typeface="Corbel"/>
              </a:rPr>
              <a:t>English Learner Progress Indicator (Priority 4)</a:t>
            </a:r>
            <a:endParaRPr lang="en-US" dirty="0">
              <a:latin typeface="+mj-lt"/>
              <a:ea typeface="Corbel"/>
              <a:cs typeface="Corbel"/>
              <a:sym typeface="Corbel"/>
            </a:endParaRPr>
          </a:p>
          <a:p>
            <a:pPr marL="457200" lvl="0" indent="-336518">
              <a:lnSpc>
                <a:spcPct val="95000"/>
              </a:lnSpc>
              <a:spcBef>
                <a:spcPts val="0"/>
              </a:spcBef>
              <a:spcAft>
                <a:spcPts val="0"/>
              </a:spcAft>
              <a:buClr>
                <a:srgbClr val="0D0D0D"/>
              </a:buClr>
              <a:buSzPts val="1700"/>
              <a:buFont typeface="Corbel"/>
              <a:buAutoNum type="arabicPeriod"/>
            </a:pPr>
            <a:r>
              <a:rPr lang="en-US" dirty="0">
                <a:solidFill>
                  <a:srgbClr val="0D0D0D"/>
                </a:solidFill>
                <a:latin typeface="+mj-lt"/>
                <a:ea typeface="Corbel"/>
                <a:cs typeface="Corbel"/>
                <a:sym typeface="Corbel"/>
              </a:rPr>
              <a:t>English Learner Reclassification Rate (Priority 4)</a:t>
            </a:r>
            <a:endParaRPr lang="en-US" dirty="0">
              <a:latin typeface="+mj-lt"/>
              <a:ea typeface="Corbel"/>
              <a:cs typeface="Corbel"/>
              <a:sym typeface="Corbel"/>
            </a:endParaRPr>
          </a:p>
          <a:p>
            <a:pPr marL="457200" lvl="0" indent="-336518">
              <a:lnSpc>
                <a:spcPct val="95000"/>
              </a:lnSpc>
              <a:spcBef>
                <a:spcPts val="0"/>
              </a:spcBef>
              <a:spcAft>
                <a:spcPts val="0"/>
              </a:spcAft>
              <a:buClr>
                <a:srgbClr val="0D0D0D"/>
              </a:buClr>
              <a:buSzPts val="1700"/>
              <a:buFont typeface="Corbel"/>
              <a:buAutoNum type="arabicPeriod"/>
            </a:pPr>
            <a:r>
              <a:rPr lang="en-US" dirty="0">
                <a:solidFill>
                  <a:srgbClr val="0D0D0D"/>
                </a:solidFill>
                <a:latin typeface="+mj-lt"/>
                <a:ea typeface="Corbel"/>
                <a:cs typeface="Corbel"/>
                <a:sym typeface="Corbel"/>
              </a:rPr>
              <a:t>EAP % Students Prepared for College ELA (Priority 4)</a:t>
            </a:r>
            <a:endParaRPr lang="en-US" dirty="0">
              <a:latin typeface="+mj-lt"/>
              <a:ea typeface="Corbel"/>
              <a:cs typeface="Corbel"/>
              <a:sym typeface="Corbel"/>
            </a:endParaRPr>
          </a:p>
          <a:p>
            <a:pPr marL="457200" lvl="0" indent="-336518">
              <a:lnSpc>
                <a:spcPct val="95000"/>
              </a:lnSpc>
              <a:spcBef>
                <a:spcPts val="0"/>
              </a:spcBef>
              <a:spcAft>
                <a:spcPts val="0"/>
              </a:spcAft>
              <a:buClr>
                <a:srgbClr val="0D0D0D"/>
              </a:buClr>
              <a:buSzPts val="1700"/>
              <a:buFont typeface="Corbel"/>
              <a:buAutoNum type="arabicPeriod"/>
            </a:pPr>
            <a:r>
              <a:rPr lang="en-US" dirty="0">
                <a:solidFill>
                  <a:srgbClr val="0D0D0D"/>
                </a:solidFill>
                <a:latin typeface="+mj-lt"/>
                <a:ea typeface="Corbel"/>
                <a:cs typeface="Corbel"/>
                <a:sym typeface="Corbel"/>
              </a:rPr>
              <a:t>EAP % Students Prepared for College Math (Priority 4)</a:t>
            </a:r>
            <a:endParaRPr lang="en-US" dirty="0">
              <a:latin typeface="+mj-lt"/>
              <a:ea typeface="Corbel"/>
              <a:cs typeface="Corbel"/>
              <a:sym typeface="Corbel"/>
            </a:endParaRPr>
          </a:p>
          <a:p>
            <a:pPr marL="457200" lvl="0" indent="-336518">
              <a:lnSpc>
                <a:spcPct val="95000"/>
              </a:lnSpc>
              <a:spcBef>
                <a:spcPts val="0"/>
              </a:spcBef>
              <a:spcAft>
                <a:spcPts val="0"/>
              </a:spcAft>
              <a:buClr>
                <a:srgbClr val="0D0D0D"/>
              </a:buClr>
              <a:buSzPts val="1700"/>
              <a:buFont typeface="Corbel"/>
              <a:buAutoNum type="arabicPeriod"/>
            </a:pPr>
            <a:r>
              <a:rPr lang="en-US" dirty="0">
                <a:solidFill>
                  <a:srgbClr val="0D0D0D"/>
                </a:solidFill>
                <a:latin typeface="+mj-lt"/>
                <a:ea typeface="Corbel"/>
                <a:cs typeface="Corbel"/>
                <a:sym typeface="Corbel"/>
              </a:rPr>
              <a:t>Seal of Biliteracy (Priority 8)</a:t>
            </a:r>
            <a:endParaRPr lang="en-US" dirty="0">
              <a:latin typeface="+mj-lt"/>
              <a:ea typeface="Corbel"/>
              <a:cs typeface="Corbel"/>
              <a:sym typeface="Corbel"/>
            </a:endParaRPr>
          </a:p>
          <a:p>
            <a:pPr marL="457200" lvl="0" indent="-336518">
              <a:lnSpc>
                <a:spcPct val="95000"/>
              </a:lnSpc>
              <a:spcBef>
                <a:spcPts val="0"/>
              </a:spcBef>
              <a:spcAft>
                <a:spcPts val="0"/>
              </a:spcAft>
              <a:buClr>
                <a:srgbClr val="0D0D0D"/>
              </a:buClr>
              <a:buSzPts val="1700"/>
              <a:buFont typeface="Corbel"/>
              <a:buAutoNum type="arabicPeriod"/>
            </a:pPr>
            <a:r>
              <a:rPr lang="en-US" dirty="0">
                <a:solidFill>
                  <a:srgbClr val="0D0D0D"/>
                </a:solidFill>
                <a:latin typeface="+mj-lt"/>
                <a:ea typeface="Corbel"/>
                <a:cs typeface="Corbel"/>
                <a:sym typeface="Corbel"/>
              </a:rPr>
              <a:t>Local Indicator - ELA Assessment: NWEA Map </a:t>
            </a:r>
            <a:endParaRPr lang="en-US" dirty="0">
              <a:latin typeface="+mj-lt"/>
              <a:ea typeface="Corbel"/>
              <a:cs typeface="Corbel"/>
              <a:sym typeface="Corbel"/>
            </a:endParaRPr>
          </a:p>
          <a:p>
            <a:pPr marL="457200" lvl="0" indent="-336518">
              <a:lnSpc>
                <a:spcPct val="95000"/>
              </a:lnSpc>
              <a:spcBef>
                <a:spcPts val="0"/>
              </a:spcBef>
              <a:spcAft>
                <a:spcPts val="0"/>
              </a:spcAft>
              <a:buClr>
                <a:srgbClr val="0D0D0D"/>
              </a:buClr>
              <a:buSzPts val="1700"/>
              <a:buFont typeface="Corbel"/>
              <a:buAutoNum type="arabicPeriod"/>
            </a:pPr>
            <a:r>
              <a:rPr lang="en-US" dirty="0">
                <a:solidFill>
                  <a:srgbClr val="0D0D0D"/>
                </a:solidFill>
                <a:latin typeface="+mj-lt"/>
                <a:ea typeface="Corbel"/>
                <a:cs typeface="Corbel"/>
                <a:sym typeface="Corbel"/>
              </a:rPr>
              <a:t>Local Indicator - Math Assessment: NWEA MAP </a:t>
            </a:r>
            <a:endParaRPr lang="en-US" dirty="0">
              <a:latin typeface="+mj-lt"/>
              <a:ea typeface="Corbel"/>
              <a:cs typeface="Corbel"/>
              <a:sym typeface="Corbel"/>
            </a:endParaRPr>
          </a:p>
          <a:p>
            <a:endParaRPr lang="en-US" dirty="0"/>
          </a:p>
        </p:txBody>
      </p:sp>
      <p:sp>
        <p:nvSpPr>
          <p:cNvPr id="5" name="Content Placeholder 4">
            <a:extLst>
              <a:ext uri="{FF2B5EF4-FFF2-40B4-BE49-F238E27FC236}">
                <a16:creationId xmlns:a16="http://schemas.microsoft.com/office/drawing/2014/main" id="{C397137D-52E8-8B26-3BF3-B1AD196CF815}"/>
              </a:ext>
            </a:extLst>
          </p:cNvPr>
          <p:cNvSpPr>
            <a:spLocks noGrp="1"/>
          </p:cNvSpPr>
          <p:nvPr>
            <p:ph sz="half" idx="2"/>
          </p:nvPr>
        </p:nvSpPr>
        <p:spPr/>
        <p:txBody>
          <a:bodyPr>
            <a:normAutofit fontScale="62500" lnSpcReduction="20000"/>
          </a:bodyPr>
          <a:lstStyle/>
          <a:p>
            <a:pPr marL="0" lvl="0" indent="0">
              <a:lnSpc>
                <a:spcPct val="110000"/>
              </a:lnSpc>
              <a:spcBef>
                <a:spcPts val="0"/>
              </a:spcBef>
              <a:spcAft>
                <a:spcPts val="0"/>
              </a:spcAft>
              <a:buClr>
                <a:schemeClr val="dk1"/>
              </a:buClr>
              <a:buSzPct val="104918"/>
              <a:buNone/>
            </a:pPr>
            <a:r>
              <a:rPr lang="en-US" u="sng" dirty="0">
                <a:latin typeface="+mj-lt"/>
                <a:ea typeface="Corbel"/>
                <a:cs typeface="Corbel"/>
                <a:sym typeface="Corbel"/>
              </a:rPr>
              <a:t>Goal 2</a:t>
            </a:r>
            <a:endParaRPr lang="en-US" dirty="0">
              <a:latin typeface="+mj-lt"/>
              <a:ea typeface="Corbel"/>
              <a:cs typeface="Corbel"/>
              <a:sym typeface="Corbel"/>
            </a:endParaRPr>
          </a:p>
          <a:p>
            <a:pPr marL="75068" marR="54123" lvl="0" indent="-6475">
              <a:lnSpc>
                <a:spcPct val="92972"/>
              </a:lnSpc>
              <a:spcBef>
                <a:spcPts val="1065"/>
              </a:spcBef>
              <a:spcAft>
                <a:spcPts val="0"/>
              </a:spcAft>
              <a:buClr>
                <a:srgbClr val="000000"/>
              </a:buClr>
              <a:buSzPct val="104918"/>
              <a:buNone/>
            </a:pPr>
            <a:r>
              <a:rPr lang="en-US" b="1" dirty="0">
                <a:solidFill>
                  <a:srgbClr val="000000"/>
                </a:solidFill>
                <a:latin typeface="+mj-lt"/>
                <a:ea typeface="Corbel"/>
                <a:cs typeface="Corbel"/>
                <a:sym typeface="Corbel"/>
              </a:rPr>
              <a:t>Metrics - 9 total</a:t>
            </a:r>
            <a:endParaRPr lang="en-US" dirty="0">
              <a:latin typeface="+mj-lt"/>
              <a:ea typeface="Corbel"/>
              <a:cs typeface="Corbel"/>
              <a:sym typeface="Corbel"/>
            </a:endParaRPr>
          </a:p>
          <a:p>
            <a:pPr marL="75068" marR="54123" lvl="0" indent="-6475">
              <a:lnSpc>
                <a:spcPct val="92972"/>
              </a:lnSpc>
              <a:spcBef>
                <a:spcPts val="0"/>
              </a:spcBef>
              <a:spcAft>
                <a:spcPts val="0"/>
              </a:spcAft>
              <a:buClr>
                <a:schemeClr val="dk1"/>
              </a:buClr>
              <a:buSzPct val="104918"/>
              <a:buNone/>
            </a:pPr>
            <a:endParaRPr lang="en-US" dirty="0">
              <a:solidFill>
                <a:srgbClr val="000000"/>
              </a:solidFill>
              <a:latin typeface="+mj-lt"/>
              <a:ea typeface="Corbel"/>
              <a:cs typeface="Corbel"/>
              <a:sym typeface="Corbel"/>
            </a:endParaRPr>
          </a:p>
          <a:p>
            <a:pPr marL="457200" lvl="0" indent="-335152">
              <a:lnSpc>
                <a:spcPct val="110000"/>
              </a:lnSpc>
              <a:spcBef>
                <a:spcPts val="0"/>
              </a:spcBef>
              <a:spcAft>
                <a:spcPts val="0"/>
              </a:spcAft>
              <a:buClr>
                <a:srgbClr val="0D0D0D"/>
              </a:buClr>
              <a:buFont typeface="Corbel"/>
              <a:buAutoNum type="arabicPeriod"/>
            </a:pPr>
            <a:r>
              <a:rPr lang="en-US" dirty="0">
                <a:solidFill>
                  <a:srgbClr val="0D0D0D"/>
                </a:solidFill>
                <a:latin typeface="+mj-lt"/>
                <a:ea typeface="Corbel"/>
                <a:cs typeface="Corbel"/>
                <a:sym typeface="Corbel"/>
              </a:rPr>
              <a:t>CTE Completion and A-G Completion (Priority 4)</a:t>
            </a:r>
            <a:endParaRPr lang="en-US" dirty="0">
              <a:latin typeface="+mj-lt"/>
              <a:ea typeface="Corbel"/>
              <a:cs typeface="Corbel"/>
              <a:sym typeface="Corbel"/>
            </a:endParaRPr>
          </a:p>
          <a:p>
            <a:pPr marL="457200" lvl="0" indent="-335152">
              <a:lnSpc>
                <a:spcPct val="110000"/>
              </a:lnSpc>
              <a:spcBef>
                <a:spcPts val="0"/>
              </a:spcBef>
              <a:spcAft>
                <a:spcPts val="0"/>
              </a:spcAft>
              <a:buClr>
                <a:srgbClr val="0D0D0D"/>
              </a:buClr>
              <a:buFont typeface="Corbel"/>
              <a:buAutoNum type="arabicPeriod"/>
            </a:pPr>
            <a:r>
              <a:rPr lang="en-US" dirty="0">
                <a:solidFill>
                  <a:srgbClr val="0D0D0D"/>
                </a:solidFill>
                <a:latin typeface="+mj-lt"/>
                <a:ea typeface="Corbel"/>
                <a:cs typeface="Corbel"/>
                <a:sym typeface="Corbel"/>
              </a:rPr>
              <a:t>AP exams with qualifying score - LEA Wide (Priority 4)</a:t>
            </a:r>
            <a:endParaRPr lang="en-US" dirty="0">
              <a:latin typeface="+mj-lt"/>
              <a:ea typeface="Corbel"/>
              <a:cs typeface="Corbel"/>
              <a:sym typeface="Corbel"/>
            </a:endParaRPr>
          </a:p>
          <a:p>
            <a:pPr marL="457200" lvl="0" indent="-335152">
              <a:lnSpc>
                <a:spcPct val="110000"/>
              </a:lnSpc>
              <a:spcBef>
                <a:spcPts val="0"/>
              </a:spcBef>
              <a:spcAft>
                <a:spcPts val="0"/>
              </a:spcAft>
              <a:buClr>
                <a:srgbClr val="0D0D0D"/>
              </a:buClr>
              <a:buFont typeface="Corbel"/>
              <a:buAutoNum type="arabicPeriod"/>
            </a:pPr>
            <a:r>
              <a:rPr lang="en-US" dirty="0">
                <a:solidFill>
                  <a:srgbClr val="0D0D0D"/>
                </a:solidFill>
                <a:latin typeface="+mj-lt"/>
                <a:ea typeface="Corbel"/>
                <a:cs typeface="Corbel"/>
                <a:sym typeface="Corbel"/>
              </a:rPr>
              <a:t>Graduation Rate (Priority 5)</a:t>
            </a:r>
            <a:endParaRPr lang="en-US" dirty="0">
              <a:latin typeface="+mj-lt"/>
              <a:ea typeface="Corbel"/>
              <a:cs typeface="Corbel"/>
              <a:sym typeface="Corbel"/>
            </a:endParaRPr>
          </a:p>
          <a:p>
            <a:pPr marL="457200" lvl="0" indent="-335152">
              <a:lnSpc>
                <a:spcPct val="110000"/>
              </a:lnSpc>
              <a:spcBef>
                <a:spcPts val="0"/>
              </a:spcBef>
              <a:spcAft>
                <a:spcPts val="0"/>
              </a:spcAft>
              <a:buClr>
                <a:srgbClr val="0D0D0D"/>
              </a:buClr>
              <a:buFont typeface="Corbel"/>
              <a:buAutoNum type="arabicPeriod"/>
            </a:pPr>
            <a:r>
              <a:rPr lang="en-US" dirty="0">
                <a:solidFill>
                  <a:srgbClr val="0D0D0D"/>
                </a:solidFill>
                <a:latin typeface="+mj-lt"/>
                <a:ea typeface="Corbel"/>
                <a:cs typeface="Corbel"/>
                <a:sym typeface="Corbel"/>
              </a:rPr>
              <a:t>Access to and Enrollment in a Broad Course of Study (Priority 7)</a:t>
            </a:r>
            <a:endParaRPr lang="en-US" dirty="0">
              <a:latin typeface="+mj-lt"/>
              <a:ea typeface="Corbel"/>
              <a:cs typeface="Corbel"/>
              <a:sym typeface="Corbel"/>
            </a:endParaRPr>
          </a:p>
          <a:p>
            <a:pPr marL="457200" lvl="0" indent="-335152">
              <a:lnSpc>
                <a:spcPct val="110000"/>
              </a:lnSpc>
              <a:spcBef>
                <a:spcPts val="0"/>
              </a:spcBef>
              <a:spcAft>
                <a:spcPts val="0"/>
              </a:spcAft>
              <a:buClr>
                <a:srgbClr val="0D0D0D"/>
              </a:buClr>
              <a:buFont typeface="Corbel"/>
              <a:buAutoNum type="arabicPeriod"/>
            </a:pPr>
            <a:r>
              <a:rPr lang="en-US" dirty="0">
                <a:solidFill>
                  <a:srgbClr val="0D0D0D"/>
                </a:solidFill>
                <a:latin typeface="+mj-lt"/>
                <a:ea typeface="Corbel"/>
                <a:cs typeface="Corbel"/>
                <a:sym typeface="Corbel"/>
              </a:rPr>
              <a:t>College &amp; Career Indicator/CCI (Priority 8)</a:t>
            </a:r>
            <a:endParaRPr lang="en-US" dirty="0">
              <a:latin typeface="+mj-lt"/>
              <a:ea typeface="Corbel"/>
              <a:cs typeface="Corbel"/>
              <a:sym typeface="Corbel"/>
            </a:endParaRPr>
          </a:p>
          <a:p>
            <a:pPr marL="457200" lvl="0" indent="-335152">
              <a:lnSpc>
                <a:spcPct val="110000"/>
              </a:lnSpc>
              <a:spcBef>
                <a:spcPts val="0"/>
              </a:spcBef>
              <a:spcAft>
                <a:spcPts val="0"/>
              </a:spcAft>
              <a:buClr>
                <a:srgbClr val="0D0D0D"/>
              </a:buClr>
              <a:buFont typeface="Corbel"/>
              <a:buAutoNum type="arabicPeriod"/>
            </a:pPr>
            <a:r>
              <a:rPr lang="en-US" dirty="0">
                <a:solidFill>
                  <a:srgbClr val="0D0D0D"/>
                </a:solidFill>
                <a:latin typeface="+mj-lt"/>
                <a:ea typeface="Corbel"/>
                <a:cs typeface="Corbel"/>
                <a:sym typeface="Corbel"/>
              </a:rPr>
              <a:t>Golden State Seal Merit Diploma (Priority 8)</a:t>
            </a:r>
            <a:endParaRPr lang="en-US" dirty="0">
              <a:latin typeface="+mj-lt"/>
              <a:ea typeface="Corbel"/>
              <a:cs typeface="Corbel"/>
              <a:sym typeface="Corbel"/>
            </a:endParaRPr>
          </a:p>
          <a:p>
            <a:pPr marL="457200" lvl="0" indent="-335152">
              <a:lnSpc>
                <a:spcPct val="110000"/>
              </a:lnSpc>
              <a:spcBef>
                <a:spcPts val="0"/>
              </a:spcBef>
              <a:spcAft>
                <a:spcPts val="0"/>
              </a:spcAft>
              <a:buClr>
                <a:srgbClr val="0D0D0D"/>
              </a:buClr>
              <a:buFont typeface="Corbel"/>
              <a:buAutoNum type="arabicPeriod"/>
            </a:pPr>
            <a:r>
              <a:rPr lang="en-US" dirty="0">
                <a:solidFill>
                  <a:srgbClr val="0D0D0D"/>
                </a:solidFill>
                <a:latin typeface="+mj-lt"/>
                <a:ea typeface="Corbel"/>
                <a:cs typeface="Corbel"/>
                <a:sym typeface="Corbel"/>
              </a:rPr>
              <a:t>Local Indicator - AP Students in District</a:t>
            </a:r>
            <a:endParaRPr lang="en-US" dirty="0">
              <a:latin typeface="+mj-lt"/>
              <a:ea typeface="Corbel"/>
              <a:cs typeface="Corbel"/>
              <a:sym typeface="Corbel"/>
            </a:endParaRPr>
          </a:p>
          <a:p>
            <a:pPr marL="457200" lvl="0" indent="-335152">
              <a:lnSpc>
                <a:spcPct val="110000"/>
              </a:lnSpc>
              <a:spcBef>
                <a:spcPts val="0"/>
              </a:spcBef>
              <a:spcAft>
                <a:spcPts val="0"/>
              </a:spcAft>
              <a:buClr>
                <a:srgbClr val="0D0D0D"/>
              </a:buClr>
              <a:buFont typeface="Corbel"/>
              <a:buAutoNum type="arabicPeriod"/>
            </a:pPr>
            <a:r>
              <a:rPr lang="en-US" dirty="0">
                <a:solidFill>
                  <a:srgbClr val="0D0D0D"/>
                </a:solidFill>
                <a:latin typeface="+mj-lt"/>
                <a:ea typeface="Corbel"/>
                <a:cs typeface="Corbel"/>
                <a:sym typeface="Corbel"/>
              </a:rPr>
              <a:t>Local Indicator - AP Exams taken LEA Wide</a:t>
            </a:r>
            <a:endParaRPr lang="en-US" dirty="0">
              <a:latin typeface="+mj-lt"/>
              <a:ea typeface="Corbel"/>
              <a:cs typeface="Corbel"/>
              <a:sym typeface="Corbel"/>
            </a:endParaRPr>
          </a:p>
          <a:p>
            <a:pPr marL="457200" lvl="0" indent="-335152">
              <a:lnSpc>
                <a:spcPct val="110000"/>
              </a:lnSpc>
              <a:spcBef>
                <a:spcPts val="0"/>
              </a:spcBef>
              <a:spcAft>
                <a:spcPts val="0"/>
              </a:spcAft>
              <a:buClr>
                <a:srgbClr val="0D0D0D"/>
              </a:buClr>
              <a:buFont typeface="Corbel"/>
              <a:buAutoNum type="arabicPeriod"/>
            </a:pPr>
            <a:r>
              <a:rPr lang="en-US" dirty="0">
                <a:solidFill>
                  <a:srgbClr val="0D0D0D"/>
                </a:solidFill>
                <a:latin typeface="+mj-lt"/>
                <a:ea typeface="Corbel"/>
                <a:cs typeface="Corbel"/>
                <a:sym typeface="Corbel"/>
              </a:rPr>
              <a:t>Local Indicator - Classroom Walkthroughs</a:t>
            </a:r>
            <a:endParaRPr lang="en-US" dirty="0">
              <a:solidFill>
                <a:srgbClr val="000000"/>
              </a:solidFill>
              <a:latin typeface="+mj-lt"/>
              <a:ea typeface="Corbel"/>
              <a:cs typeface="Corbel"/>
              <a:sym typeface="Corbel"/>
            </a:endParaRPr>
          </a:p>
          <a:p>
            <a:endParaRPr lang="en-US" dirty="0"/>
          </a:p>
        </p:txBody>
      </p:sp>
      <p:sp>
        <p:nvSpPr>
          <p:cNvPr id="3" name="Slide Number Placeholder 2">
            <a:extLst>
              <a:ext uri="{FF2B5EF4-FFF2-40B4-BE49-F238E27FC236}">
                <a16:creationId xmlns:a16="http://schemas.microsoft.com/office/drawing/2014/main" id="{EADE3A97-17E8-1815-190B-CDD832E41CD2}"/>
              </a:ext>
            </a:extLst>
          </p:cNvPr>
          <p:cNvSpPr>
            <a:spLocks noGrp="1"/>
          </p:cNvSpPr>
          <p:nvPr>
            <p:ph type="sldNum" sz="quarter" idx="12"/>
          </p:nvPr>
        </p:nvSpPr>
        <p:spPr/>
        <p:txBody>
          <a:bodyPr/>
          <a:lstStyle/>
          <a:p>
            <a:fld id="{498A666E-0DF1-410C-B3A4-797F36C52217}" type="slidenum">
              <a:rPr lang="en-US" smtClean="0"/>
              <a:t>21</a:t>
            </a:fld>
            <a:endParaRPr lang="en-US"/>
          </a:p>
        </p:txBody>
      </p:sp>
      <p:pic>
        <p:nvPicPr>
          <p:cNvPr id="1026" name="Picture 2" descr="🎯 Bullseye Emoji: Meaning &amp; Usage">
            <a:extLst>
              <a:ext uri="{FF2B5EF4-FFF2-40B4-BE49-F238E27FC236}">
                <a16:creationId xmlns:a16="http://schemas.microsoft.com/office/drawing/2014/main" id="{315D5450-22C4-3BC5-BB99-1C36171FD9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2300" y="228600"/>
            <a:ext cx="1778000" cy="177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960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8DEB85-42C0-C806-0970-460390D87850}"/>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2000" b="1" kern="1200" dirty="0">
                <a:solidFill>
                  <a:srgbClr val="FFFFFF"/>
                </a:solidFill>
                <a:latin typeface="+mj-lt"/>
                <a:ea typeface="+mj-ea"/>
                <a:cs typeface="+mj-cs"/>
                <a:sym typeface="Droid Serif"/>
              </a:rPr>
              <a:t>Goal 3 – </a:t>
            </a:r>
            <a:br>
              <a:rPr lang="en-US" sz="2000" kern="1200" dirty="0">
                <a:solidFill>
                  <a:srgbClr val="FFFFFF"/>
                </a:solidFill>
                <a:latin typeface="+mj-lt"/>
                <a:ea typeface="+mj-ea"/>
                <a:cs typeface="+mj-cs"/>
                <a:sym typeface="Droid Serif"/>
              </a:rPr>
            </a:br>
            <a:r>
              <a:rPr lang="en-US" sz="2000" kern="1200" dirty="0">
                <a:solidFill>
                  <a:srgbClr val="FFFFFF"/>
                </a:solidFill>
                <a:latin typeface="+mj-lt"/>
                <a:ea typeface="+mj-ea"/>
                <a:cs typeface="+mj-cs"/>
                <a:sym typeface="Droid Serif"/>
              </a:rPr>
              <a:t>Cultivate a safe and secure, positive school culture that supports all students' personal and academic growth.</a:t>
            </a:r>
            <a:endParaRPr lang="en-US" sz="2000" kern="1200" dirty="0">
              <a:solidFill>
                <a:srgbClr val="FFFFFF"/>
              </a:solidFill>
              <a:latin typeface="+mj-lt"/>
              <a:ea typeface="+mj-ea"/>
              <a:cs typeface="+mj-cs"/>
            </a:endParaRPr>
          </a:p>
        </p:txBody>
      </p:sp>
      <p:sp>
        <p:nvSpPr>
          <p:cNvPr id="3" name="Slide Number Placeholder 2">
            <a:extLst>
              <a:ext uri="{FF2B5EF4-FFF2-40B4-BE49-F238E27FC236}">
                <a16:creationId xmlns:a16="http://schemas.microsoft.com/office/drawing/2014/main" id="{AC35C6D3-D930-8F27-C0A9-392A74E85FCB}"/>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498A666E-0DF1-410C-B3A4-797F36C52217}" type="slidenum">
              <a:rPr lang="en-US" sz="1100">
                <a:solidFill>
                  <a:schemeClr val="tx1">
                    <a:lumMod val="50000"/>
                    <a:lumOff val="50000"/>
                  </a:schemeClr>
                </a:solidFill>
              </a:rPr>
              <a:pPr>
                <a:spcAft>
                  <a:spcPts val="600"/>
                </a:spcAft>
              </a:pPr>
              <a:t>22</a:t>
            </a:fld>
            <a:endParaRPr lang="en-US" sz="1100">
              <a:solidFill>
                <a:schemeClr val="tx1">
                  <a:lumMod val="50000"/>
                  <a:lumOff val="50000"/>
                </a:schemeClr>
              </a:solidFill>
            </a:endParaRPr>
          </a:p>
        </p:txBody>
      </p:sp>
      <p:graphicFrame>
        <p:nvGraphicFramePr>
          <p:cNvPr id="6" name="Table 5">
            <a:extLst>
              <a:ext uri="{FF2B5EF4-FFF2-40B4-BE49-F238E27FC236}">
                <a16:creationId xmlns:a16="http://schemas.microsoft.com/office/drawing/2014/main" id="{34E81BD3-262A-8736-E496-F1D2AFDCDB97}"/>
              </a:ext>
            </a:extLst>
          </p:cNvPr>
          <p:cNvGraphicFramePr>
            <a:graphicFrameLocks noGrp="1"/>
          </p:cNvGraphicFramePr>
          <p:nvPr>
            <p:extLst>
              <p:ext uri="{D42A27DB-BD31-4B8C-83A1-F6EECF244321}">
                <p14:modId xmlns:p14="http://schemas.microsoft.com/office/powerpoint/2010/main" val="2217757204"/>
              </p:ext>
            </p:extLst>
          </p:nvPr>
        </p:nvGraphicFramePr>
        <p:xfrm>
          <a:off x="545923" y="1966293"/>
          <a:ext cx="11100153" cy="4452164"/>
        </p:xfrm>
        <a:graphic>
          <a:graphicData uri="http://schemas.openxmlformats.org/drawingml/2006/table">
            <a:tbl>
              <a:tblPr firstRow="1" bandRow="1"/>
              <a:tblGrid>
                <a:gridCol w="5506984">
                  <a:extLst>
                    <a:ext uri="{9D8B030D-6E8A-4147-A177-3AD203B41FA5}">
                      <a16:colId xmlns:a16="http://schemas.microsoft.com/office/drawing/2014/main" val="2414735291"/>
                    </a:ext>
                  </a:extLst>
                </a:gridCol>
                <a:gridCol w="5593169">
                  <a:extLst>
                    <a:ext uri="{9D8B030D-6E8A-4147-A177-3AD203B41FA5}">
                      <a16:colId xmlns:a16="http://schemas.microsoft.com/office/drawing/2014/main" val="1565298405"/>
                    </a:ext>
                  </a:extLst>
                </a:gridCol>
              </a:tblGrid>
              <a:tr h="468817">
                <a:tc>
                  <a:txBody>
                    <a:bodyPr/>
                    <a:lstStyle/>
                    <a:p>
                      <a:pPr rtl="0" fontAlgn="ctr">
                        <a:buNone/>
                      </a:pPr>
                      <a:r>
                        <a:rPr lang="en-US" sz="1200" b="1" i="0" u="none" strike="noStrike">
                          <a:solidFill>
                            <a:schemeClr val="tx1"/>
                          </a:solidFill>
                          <a:effectLst/>
                          <a:latin typeface="+mj-lt"/>
                        </a:rPr>
                        <a:t>3.1 - </a:t>
                      </a:r>
                      <a:r>
                        <a:rPr lang="en-US" sz="1200" b="1" i="0" u="sng">
                          <a:solidFill>
                            <a:schemeClr val="tx1"/>
                          </a:solidFill>
                          <a:effectLst/>
                          <a:latin typeface="+mj-lt"/>
                        </a:rPr>
                        <a:t>ACCESS TO STANDARDS-ALIGNED INSTRUCTIONAL MATERIALS</a:t>
                      </a:r>
                      <a:r>
                        <a:rPr lang="en-US" sz="1200" b="1" i="0" u="none" strike="noStrike">
                          <a:solidFill>
                            <a:schemeClr val="tx1"/>
                          </a:solidFill>
                          <a:effectLst/>
                          <a:latin typeface="+mj-lt"/>
                        </a:rPr>
                        <a:t> – </a:t>
                      </a:r>
                      <a:endParaRPr lang="en-US" sz="1200" b="1">
                        <a:solidFill>
                          <a:schemeClr val="tx1"/>
                        </a:solidFill>
                        <a:effectLst/>
                        <a:latin typeface="+mj-lt"/>
                      </a:endParaRPr>
                    </a:p>
                    <a:p>
                      <a:pPr rtl="0" fontAlgn="ctr">
                        <a:buNone/>
                      </a:pPr>
                      <a:r>
                        <a:rPr lang="en-US" sz="1200" b="0" i="0" u="none" strike="noStrike">
                          <a:solidFill>
                            <a:schemeClr val="tx1"/>
                          </a:solidFill>
                          <a:effectLst/>
                          <a:latin typeface="+mj-lt"/>
                        </a:rPr>
                        <a:t>Full access to standards-aligned instructional materials (BASE FUNDED)</a:t>
                      </a:r>
                      <a:endParaRPr lang="en-US" sz="1200" b="0">
                        <a:solidFill>
                          <a:schemeClr val="tx1"/>
                        </a:solidFill>
                        <a:effectLst/>
                        <a:latin typeface="+mj-lt"/>
                      </a:endParaRPr>
                    </a:p>
                  </a:txBody>
                  <a:tcPr marL="39865" marR="39865" marT="39865" marB="39865" anchor="ctr"/>
                </a:tc>
                <a:tc>
                  <a:txBody>
                    <a:bodyPr/>
                    <a:lstStyle/>
                    <a:p>
                      <a:pPr rtl="0" fontAlgn="ctr">
                        <a:buNone/>
                      </a:pPr>
                      <a:r>
                        <a:rPr lang="en-US" sz="1200" b="1" i="0" u="none" strike="noStrike">
                          <a:solidFill>
                            <a:schemeClr val="tx1"/>
                          </a:solidFill>
                          <a:effectLst/>
                          <a:latin typeface="+mj-lt"/>
                        </a:rPr>
                        <a:t>3.9 - </a:t>
                      </a:r>
                      <a:r>
                        <a:rPr lang="en-US" sz="1200" b="1" i="0" u="sng">
                          <a:solidFill>
                            <a:schemeClr val="tx1"/>
                          </a:solidFill>
                          <a:effectLst/>
                          <a:latin typeface="+mj-lt"/>
                        </a:rPr>
                        <a:t>CLASSIFIED PROFESSIONAL DEVELOPMENT</a:t>
                      </a:r>
                      <a:r>
                        <a:rPr lang="en-US" sz="1200" b="1" i="0" u="none" strike="noStrike">
                          <a:solidFill>
                            <a:schemeClr val="tx1"/>
                          </a:solidFill>
                          <a:effectLst/>
                          <a:latin typeface="+mj-lt"/>
                        </a:rPr>
                        <a:t> – </a:t>
                      </a:r>
                      <a:endParaRPr lang="en-US" sz="1200" b="1">
                        <a:solidFill>
                          <a:schemeClr val="tx1"/>
                        </a:solidFill>
                        <a:effectLst/>
                        <a:latin typeface="+mj-lt"/>
                      </a:endParaRPr>
                    </a:p>
                    <a:p>
                      <a:pPr rtl="0" fontAlgn="ctr">
                        <a:buNone/>
                      </a:pPr>
                      <a:r>
                        <a:rPr lang="en-US" sz="1200" b="0" i="0" u="none" strike="noStrike">
                          <a:solidFill>
                            <a:schemeClr val="tx1"/>
                          </a:solidFill>
                          <a:effectLst/>
                          <a:latin typeface="+mj-lt"/>
                        </a:rPr>
                        <a:t>Professional development opportunities to Classified staff</a:t>
                      </a:r>
                      <a:endParaRPr lang="en-US" sz="1200" b="0">
                        <a:solidFill>
                          <a:schemeClr val="tx1"/>
                        </a:solidFill>
                        <a:effectLst/>
                        <a:latin typeface="+mj-lt"/>
                      </a:endParaRPr>
                    </a:p>
                  </a:txBody>
                  <a:tcPr marL="39865" marR="39865" marT="39865" marB="39865" anchor="ctr"/>
                </a:tc>
                <a:extLst>
                  <a:ext uri="{0D108BD9-81ED-4DB2-BD59-A6C34878D82A}">
                    <a16:rowId xmlns:a16="http://schemas.microsoft.com/office/drawing/2014/main" val="248898264"/>
                  </a:ext>
                </a:extLst>
              </a:tr>
              <a:tr h="644224">
                <a:tc>
                  <a:txBody>
                    <a:bodyPr/>
                    <a:lstStyle/>
                    <a:p>
                      <a:pPr rtl="0" fontAlgn="ctr">
                        <a:buNone/>
                      </a:pPr>
                      <a:r>
                        <a:rPr lang="en-US" sz="1200" b="1" i="0" u="none" strike="noStrike">
                          <a:solidFill>
                            <a:schemeClr val="tx1"/>
                          </a:solidFill>
                          <a:effectLst/>
                          <a:latin typeface="+mj-lt"/>
                        </a:rPr>
                        <a:t>3.2 - </a:t>
                      </a:r>
                      <a:r>
                        <a:rPr lang="en-US" sz="1200" b="1" i="0" u="sng">
                          <a:solidFill>
                            <a:schemeClr val="tx1"/>
                          </a:solidFill>
                          <a:effectLst/>
                          <a:latin typeface="+mj-lt"/>
                        </a:rPr>
                        <a:t>FACILITIES IN “GOOD” REPAIR</a:t>
                      </a:r>
                      <a:r>
                        <a:rPr lang="en-US" sz="1200" b="1" i="0" u="none" strike="noStrike">
                          <a:solidFill>
                            <a:schemeClr val="tx1"/>
                          </a:solidFill>
                          <a:effectLst/>
                          <a:latin typeface="+mj-lt"/>
                        </a:rPr>
                        <a:t> – </a:t>
                      </a:r>
                      <a:endParaRPr lang="en-US" sz="1200" b="1">
                        <a:solidFill>
                          <a:schemeClr val="tx1"/>
                        </a:solidFill>
                        <a:effectLst/>
                        <a:latin typeface="+mj-lt"/>
                      </a:endParaRPr>
                    </a:p>
                    <a:p>
                      <a:pPr rtl="0" fontAlgn="ctr">
                        <a:buNone/>
                      </a:pPr>
                      <a:r>
                        <a:rPr lang="en-US" sz="1200" b="0" i="0" u="none" strike="noStrike">
                          <a:solidFill>
                            <a:schemeClr val="tx1"/>
                          </a:solidFill>
                          <a:effectLst/>
                          <a:latin typeface="+mj-lt"/>
                        </a:rPr>
                        <a:t>Maintenance and operational expenses (BASE FUNDED)</a:t>
                      </a:r>
                      <a:endParaRPr lang="en-US" sz="1200" b="0">
                        <a:solidFill>
                          <a:schemeClr val="tx1"/>
                        </a:solidFill>
                        <a:effectLst/>
                        <a:latin typeface="+mj-lt"/>
                      </a:endParaRPr>
                    </a:p>
                  </a:txBody>
                  <a:tcPr marL="39865" marR="39865" marT="39865" marB="39865" anchor="ctr"/>
                </a:tc>
                <a:tc>
                  <a:txBody>
                    <a:bodyPr/>
                    <a:lstStyle/>
                    <a:p>
                      <a:pPr rtl="0" fontAlgn="ctr">
                        <a:buNone/>
                      </a:pPr>
                      <a:r>
                        <a:rPr lang="en-US" sz="1200" b="1" i="0" u="none" strike="noStrike">
                          <a:solidFill>
                            <a:schemeClr val="tx1"/>
                          </a:solidFill>
                          <a:effectLst/>
                          <a:latin typeface="+mj-lt"/>
                        </a:rPr>
                        <a:t>3.10 - </a:t>
                      </a:r>
                      <a:r>
                        <a:rPr lang="en-US" sz="1200" b="1" i="0" u="sng">
                          <a:solidFill>
                            <a:schemeClr val="tx1"/>
                          </a:solidFill>
                          <a:effectLst/>
                          <a:latin typeface="+mj-lt"/>
                        </a:rPr>
                        <a:t>SAFE, SECURE, AND POSITIVE LEARNING ENVIRONMENTS</a:t>
                      </a:r>
                      <a:r>
                        <a:rPr lang="en-US" sz="1200" b="1" i="0" u="none" strike="noStrike">
                          <a:solidFill>
                            <a:schemeClr val="tx1"/>
                          </a:solidFill>
                          <a:effectLst/>
                          <a:latin typeface="+mj-lt"/>
                        </a:rPr>
                        <a:t> – </a:t>
                      </a:r>
                      <a:r>
                        <a:rPr lang="en-US" sz="1200" b="0" i="0" u="none" strike="noStrike">
                          <a:solidFill>
                            <a:schemeClr val="tx1"/>
                          </a:solidFill>
                          <a:effectLst/>
                          <a:latin typeface="+mj-lt"/>
                        </a:rPr>
                        <a:t>Proactively   monitor the school environment, mentoring , and build positive relationships</a:t>
                      </a:r>
                      <a:endParaRPr lang="en-US" sz="1200" b="0">
                        <a:solidFill>
                          <a:schemeClr val="tx1"/>
                        </a:solidFill>
                        <a:effectLst/>
                        <a:latin typeface="+mj-lt"/>
                      </a:endParaRPr>
                    </a:p>
                  </a:txBody>
                  <a:tcPr marL="39865" marR="39865" marT="39865" marB="39865" anchor="ctr"/>
                </a:tc>
                <a:extLst>
                  <a:ext uri="{0D108BD9-81ED-4DB2-BD59-A6C34878D82A}">
                    <a16:rowId xmlns:a16="http://schemas.microsoft.com/office/drawing/2014/main" val="1554504058"/>
                  </a:ext>
                </a:extLst>
              </a:tr>
              <a:tr h="644224">
                <a:tc>
                  <a:txBody>
                    <a:bodyPr/>
                    <a:lstStyle/>
                    <a:p>
                      <a:pPr rtl="0" fontAlgn="ctr">
                        <a:buNone/>
                      </a:pPr>
                      <a:r>
                        <a:rPr lang="en-US" sz="1200" b="1" i="0" u="none" strike="noStrike">
                          <a:solidFill>
                            <a:schemeClr val="tx1"/>
                          </a:solidFill>
                          <a:effectLst/>
                          <a:latin typeface="+mj-lt"/>
                        </a:rPr>
                        <a:t>3.3 - </a:t>
                      </a:r>
                      <a:r>
                        <a:rPr lang="en-US" sz="1200" b="1" i="0" u="sng">
                          <a:solidFill>
                            <a:schemeClr val="tx1"/>
                          </a:solidFill>
                          <a:effectLst/>
                          <a:latin typeface="+mj-lt"/>
                        </a:rPr>
                        <a:t>FULLY CREDENTIALED AND APPROPRIATELY ASSIGNED TEACHERS</a:t>
                      </a:r>
                      <a:r>
                        <a:rPr lang="en-US" sz="1200" b="1" i="0" u="none" strike="noStrike">
                          <a:solidFill>
                            <a:schemeClr val="tx1"/>
                          </a:solidFill>
                          <a:effectLst/>
                          <a:latin typeface="+mj-lt"/>
                        </a:rPr>
                        <a:t>  - </a:t>
                      </a:r>
                      <a:endParaRPr lang="en-US" sz="1200" b="1">
                        <a:solidFill>
                          <a:schemeClr val="tx1"/>
                        </a:solidFill>
                        <a:effectLst/>
                        <a:latin typeface="+mj-lt"/>
                      </a:endParaRPr>
                    </a:p>
                    <a:p>
                      <a:pPr rtl="0" fontAlgn="ctr">
                        <a:buNone/>
                      </a:pPr>
                      <a:r>
                        <a:rPr lang="en-US" sz="1200" b="0" i="0" u="none" strike="noStrike">
                          <a:solidFill>
                            <a:schemeClr val="tx1"/>
                          </a:solidFill>
                          <a:effectLst/>
                          <a:latin typeface="+mj-lt"/>
                        </a:rPr>
                        <a:t>Fully credentialed and appropriately assigned teachers. (BASE FUNDED)</a:t>
                      </a:r>
                      <a:endParaRPr lang="en-US" sz="1200" b="0">
                        <a:solidFill>
                          <a:schemeClr val="tx1"/>
                        </a:solidFill>
                        <a:effectLst/>
                        <a:latin typeface="+mj-lt"/>
                      </a:endParaRPr>
                    </a:p>
                  </a:txBody>
                  <a:tcPr marL="39865" marR="39865" marT="39865" marB="39865" anchor="ctr"/>
                </a:tc>
                <a:tc>
                  <a:txBody>
                    <a:bodyPr/>
                    <a:lstStyle/>
                    <a:p>
                      <a:pPr rtl="0" fontAlgn="ctr">
                        <a:buNone/>
                      </a:pPr>
                      <a:r>
                        <a:rPr lang="en-US" sz="1200" b="1" i="0" u="none" strike="noStrike">
                          <a:solidFill>
                            <a:schemeClr val="tx1"/>
                          </a:solidFill>
                          <a:effectLst/>
                          <a:latin typeface="+mj-lt"/>
                        </a:rPr>
                        <a:t>3.11 - </a:t>
                      </a:r>
                      <a:r>
                        <a:rPr lang="en-US" sz="1200" b="1" i="0" u="sng">
                          <a:solidFill>
                            <a:schemeClr val="tx1"/>
                          </a:solidFill>
                          <a:effectLst/>
                          <a:latin typeface="+mj-lt"/>
                        </a:rPr>
                        <a:t>SUPPLEMENTAL INTERVENTIONS AND SUPPORTS </a:t>
                      </a:r>
                      <a:r>
                        <a:rPr lang="en-US" sz="1200" b="1" i="0" u="none" strike="noStrike">
                          <a:solidFill>
                            <a:schemeClr val="tx1"/>
                          </a:solidFill>
                          <a:effectLst/>
                          <a:latin typeface="+mj-lt"/>
                        </a:rPr>
                        <a:t>– </a:t>
                      </a:r>
                      <a:endParaRPr lang="en-US" sz="1200" b="1">
                        <a:solidFill>
                          <a:schemeClr val="tx1"/>
                        </a:solidFill>
                        <a:effectLst/>
                        <a:latin typeface="+mj-lt"/>
                      </a:endParaRPr>
                    </a:p>
                    <a:p>
                      <a:pPr rtl="0" fontAlgn="ctr">
                        <a:buNone/>
                      </a:pPr>
                      <a:r>
                        <a:rPr lang="en-US" sz="1200" b="0" i="0" u="none" strike="noStrike">
                          <a:solidFill>
                            <a:schemeClr val="tx1"/>
                          </a:solidFill>
                          <a:effectLst/>
                          <a:latin typeface="+mj-lt"/>
                        </a:rPr>
                        <a:t>Site Targeted allocations</a:t>
                      </a:r>
                      <a:endParaRPr lang="en-US" sz="1200" b="0">
                        <a:solidFill>
                          <a:schemeClr val="tx1"/>
                        </a:solidFill>
                        <a:effectLst/>
                        <a:latin typeface="+mj-lt"/>
                      </a:endParaRPr>
                    </a:p>
                  </a:txBody>
                  <a:tcPr marL="39865" marR="39865" marT="39865" marB="39865" anchor="ctr"/>
                </a:tc>
                <a:extLst>
                  <a:ext uri="{0D108BD9-81ED-4DB2-BD59-A6C34878D82A}">
                    <a16:rowId xmlns:a16="http://schemas.microsoft.com/office/drawing/2014/main" val="1097668045"/>
                  </a:ext>
                </a:extLst>
              </a:tr>
              <a:tr h="644224">
                <a:tc>
                  <a:txBody>
                    <a:bodyPr/>
                    <a:lstStyle/>
                    <a:p>
                      <a:pPr rtl="0" fontAlgn="ctr">
                        <a:buNone/>
                      </a:pPr>
                      <a:r>
                        <a:rPr lang="en-US" sz="1200" b="1" i="0" u="none" strike="noStrike">
                          <a:solidFill>
                            <a:schemeClr val="tx1"/>
                          </a:solidFill>
                          <a:effectLst/>
                          <a:latin typeface="+mj-lt"/>
                        </a:rPr>
                        <a:t>3.4 – </a:t>
                      </a:r>
                      <a:r>
                        <a:rPr lang="en-US" sz="1200" b="1" i="0" u="sng">
                          <a:solidFill>
                            <a:schemeClr val="tx1"/>
                          </a:solidFill>
                          <a:effectLst/>
                          <a:latin typeface="+mj-lt"/>
                        </a:rPr>
                        <a:t>CAREER TECHNICAL EDUCATION PROGRAMS (CTE)</a:t>
                      </a:r>
                      <a:r>
                        <a:rPr lang="en-US" sz="1200" b="1" i="0" u="none" strike="noStrike">
                          <a:solidFill>
                            <a:schemeClr val="tx1"/>
                          </a:solidFill>
                          <a:effectLst/>
                          <a:latin typeface="+mj-lt"/>
                        </a:rPr>
                        <a:t> – </a:t>
                      </a:r>
                      <a:endParaRPr lang="en-US" sz="1200" b="1">
                        <a:solidFill>
                          <a:schemeClr val="tx1"/>
                        </a:solidFill>
                        <a:effectLst/>
                        <a:latin typeface="+mj-lt"/>
                      </a:endParaRPr>
                    </a:p>
                    <a:p>
                      <a:pPr rtl="0" fontAlgn="ctr">
                        <a:buNone/>
                      </a:pPr>
                      <a:r>
                        <a:rPr lang="en-US" sz="1200" b="0" i="0" u="none" strike="noStrike">
                          <a:solidFill>
                            <a:schemeClr val="tx1"/>
                          </a:solidFill>
                          <a:effectLst/>
                          <a:latin typeface="+mj-lt"/>
                        </a:rPr>
                        <a:t>Teachers and staff for Career Technical Education programs (BASE FUNDED)</a:t>
                      </a:r>
                      <a:endParaRPr lang="en-US" sz="1200" b="0">
                        <a:solidFill>
                          <a:schemeClr val="tx1"/>
                        </a:solidFill>
                        <a:effectLst/>
                        <a:latin typeface="+mj-lt"/>
                      </a:endParaRPr>
                    </a:p>
                  </a:txBody>
                  <a:tcPr marL="39865" marR="39865" marT="39865" marB="39865" anchor="ctr"/>
                </a:tc>
                <a:tc>
                  <a:txBody>
                    <a:bodyPr/>
                    <a:lstStyle/>
                    <a:p>
                      <a:pPr rtl="0" fontAlgn="ctr">
                        <a:buNone/>
                      </a:pPr>
                      <a:r>
                        <a:rPr lang="en-US" sz="1200" b="1" i="0" u="none" strike="noStrike">
                          <a:solidFill>
                            <a:schemeClr val="tx1"/>
                          </a:solidFill>
                          <a:effectLst/>
                          <a:latin typeface="+mj-lt"/>
                        </a:rPr>
                        <a:t>3.12 - </a:t>
                      </a:r>
                      <a:r>
                        <a:rPr lang="en-US" sz="1200" b="1" i="0" u="sng">
                          <a:solidFill>
                            <a:schemeClr val="tx1"/>
                          </a:solidFill>
                          <a:effectLst/>
                          <a:latin typeface="+mj-lt"/>
                        </a:rPr>
                        <a:t>TRANSPORTATION</a:t>
                      </a:r>
                      <a:r>
                        <a:rPr lang="en-US" sz="1200" b="1" i="0" u="none" strike="noStrike">
                          <a:solidFill>
                            <a:schemeClr val="tx1"/>
                          </a:solidFill>
                          <a:effectLst/>
                          <a:latin typeface="+mj-lt"/>
                        </a:rPr>
                        <a:t> – </a:t>
                      </a:r>
                      <a:endParaRPr lang="en-US" sz="1200" b="1">
                        <a:solidFill>
                          <a:schemeClr val="tx1"/>
                        </a:solidFill>
                        <a:effectLst/>
                        <a:latin typeface="+mj-lt"/>
                      </a:endParaRPr>
                    </a:p>
                    <a:p>
                      <a:pPr rtl="0" fontAlgn="ctr">
                        <a:buNone/>
                      </a:pPr>
                      <a:r>
                        <a:rPr lang="en-US" sz="1200" b="0" i="0" u="none" strike="noStrike">
                          <a:solidFill>
                            <a:schemeClr val="tx1"/>
                          </a:solidFill>
                          <a:effectLst/>
                          <a:latin typeface="+mj-lt"/>
                        </a:rPr>
                        <a:t>Transportation for Low Income and Foster Youth students  </a:t>
                      </a:r>
                      <a:endParaRPr lang="en-US" sz="1200" b="0">
                        <a:solidFill>
                          <a:schemeClr val="tx1"/>
                        </a:solidFill>
                        <a:effectLst/>
                        <a:latin typeface="+mj-lt"/>
                      </a:endParaRPr>
                    </a:p>
                    <a:p>
                      <a:pPr rtl="0" fontAlgn="ctr">
                        <a:buNone/>
                      </a:pPr>
                      <a:r>
                        <a:rPr lang="en-US" sz="1200" b="0" i="1" u="none" strike="noStrike">
                          <a:solidFill>
                            <a:schemeClr val="tx1"/>
                          </a:solidFill>
                          <a:effectLst/>
                          <a:latin typeface="+mj-lt"/>
                        </a:rPr>
                        <a:t>(Limited - Low Income and Foster Youth)</a:t>
                      </a:r>
                      <a:endParaRPr lang="en-US" sz="1200" b="0">
                        <a:solidFill>
                          <a:schemeClr val="tx1"/>
                        </a:solidFill>
                        <a:effectLst/>
                        <a:latin typeface="+mj-lt"/>
                      </a:endParaRPr>
                    </a:p>
                  </a:txBody>
                  <a:tcPr marL="39865" marR="39865" marT="39865" marB="39865" anchor="ctr"/>
                </a:tc>
                <a:extLst>
                  <a:ext uri="{0D108BD9-81ED-4DB2-BD59-A6C34878D82A}">
                    <a16:rowId xmlns:a16="http://schemas.microsoft.com/office/drawing/2014/main" val="4230780828"/>
                  </a:ext>
                </a:extLst>
              </a:tr>
              <a:tr h="468817">
                <a:tc>
                  <a:txBody>
                    <a:bodyPr/>
                    <a:lstStyle/>
                    <a:p>
                      <a:pPr rtl="0" fontAlgn="ctr">
                        <a:buNone/>
                      </a:pPr>
                      <a:r>
                        <a:rPr lang="en-US" sz="1200" b="1" i="0" u="none" strike="noStrike">
                          <a:solidFill>
                            <a:schemeClr val="tx1"/>
                          </a:solidFill>
                          <a:effectLst/>
                          <a:latin typeface="+mj-lt"/>
                        </a:rPr>
                        <a:t>3.5 - </a:t>
                      </a:r>
                      <a:r>
                        <a:rPr lang="en-US" sz="1200" b="1" i="0" u="sng">
                          <a:solidFill>
                            <a:schemeClr val="tx1"/>
                          </a:solidFill>
                          <a:effectLst/>
                          <a:latin typeface="+mj-lt"/>
                        </a:rPr>
                        <a:t>RECRUIT AND RETAIN TEACHERS</a:t>
                      </a:r>
                      <a:r>
                        <a:rPr lang="en-US" sz="1200" b="1" i="0" u="none" strike="noStrike">
                          <a:solidFill>
                            <a:schemeClr val="tx1"/>
                          </a:solidFill>
                          <a:effectLst/>
                          <a:latin typeface="+mj-lt"/>
                        </a:rPr>
                        <a:t> – </a:t>
                      </a:r>
                      <a:endParaRPr lang="en-US" sz="1200" b="1">
                        <a:solidFill>
                          <a:schemeClr val="tx1"/>
                        </a:solidFill>
                        <a:effectLst/>
                        <a:latin typeface="+mj-lt"/>
                      </a:endParaRPr>
                    </a:p>
                    <a:p>
                      <a:pPr rtl="0" fontAlgn="ctr">
                        <a:buNone/>
                      </a:pPr>
                      <a:r>
                        <a:rPr lang="en-US" sz="1200" b="0" i="0" u="none" strike="noStrike">
                          <a:solidFill>
                            <a:schemeClr val="tx1"/>
                          </a:solidFill>
                          <a:effectLst/>
                          <a:latin typeface="+mj-lt"/>
                        </a:rPr>
                        <a:t>New and employed teachers</a:t>
                      </a:r>
                      <a:endParaRPr lang="en-US" sz="1200" b="0">
                        <a:solidFill>
                          <a:schemeClr val="tx1"/>
                        </a:solidFill>
                        <a:effectLst/>
                        <a:latin typeface="+mj-lt"/>
                      </a:endParaRPr>
                    </a:p>
                  </a:txBody>
                  <a:tcPr marL="39865" marR="39865" marT="39865" marB="39865" anchor="ctr"/>
                </a:tc>
                <a:tc>
                  <a:txBody>
                    <a:bodyPr/>
                    <a:lstStyle/>
                    <a:p>
                      <a:pPr rtl="0" fontAlgn="ctr">
                        <a:buNone/>
                      </a:pPr>
                      <a:r>
                        <a:rPr lang="en-US" sz="1200" b="1" i="0" u="none" strike="noStrike">
                          <a:solidFill>
                            <a:schemeClr val="tx1"/>
                          </a:solidFill>
                          <a:effectLst/>
                          <a:latin typeface="+mj-lt"/>
                        </a:rPr>
                        <a:t>3.13 - </a:t>
                      </a:r>
                      <a:r>
                        <a:rPr lang="en-US" sz="1200" b="1" i="0" u="sng">
                          <a:solidFill>
                            <a:schemeClr val="tx1"/>
                          </a:solidFill>
                          <a:effectLst/>
                          <a:latin typeface="+mj-lt"/>
                        </a:rPr>
                        <a:t>INDEPENDENT CITY AND RESILIENT SCHOLARS</a:t>
                      </a:r>
                      <a:r>
                        <a:rPr lang="en-US" sz="1200" b="1" i="0" u="none" strike="noStrike">
                          <a:solidFill>
                            <a:schemeClr val="tx1"/>
                          </a:solidFill>
                          <a:effectLst/>
                          <a:latin typeface="+mj-lt"/>
                        </a:rPr>
                        <a:t> – </a:t>
                      </a:r>
                      <a:endParaRPr lang="en-US" sz="1200" b="1">
                        <a:solidFill>
                          <a:schemeClr val="tx1"/>
                        </a:solidFill>
                        <a:effectLst/>
                        <a:latin typeface="+mj-lt"/>
                      </a:endParaRPr>
                    </a:p>
                    <a:p>
                      <a:pPr rtl="0" fontAlgn="ctr">
                        <a:buNone/>
                      </a:pPr>
                      <a:r>
                        <a:rPr lang="en-US" sz="1200" b="0" i="0" u="none" strike="noStrike">
                          <a:solidFill>
                            <a:schemeClr val="tx1"/>
                          </a:solidFill>
                          <a:effectLst/>
                          <a:latin typeface="+mj-lt"/>
                        </a:rPr>
                        <a:t>Independent City and Resilient Scholar meetings </a:t>
                      </a:r>
                      <a:r>
                        <a:rPr lang="en-US" sz="1200" b="0" i="1" u="none" strike="noStrike">
                          <a:solidFill>
                            <a:schemeClr val="tx1"/>
                          </a:solidFill>
                          <a:effectLst/>
                          <a:latin typeface="+mj-lt"/>
                        </a:rPr>
                        <a:t>(Limited - Foster Youth)</a:t>
                      </a:r>
                      <a:endParaRPr lang="en-US" sz="1200" b="0">
                        <a:solidFill>
                          <a:schemeClr val="tx1"/>
                        </a:solidFill>
                        <a:effectLst/>
                        <a:latin typeface="+mj-lt"/>
                      </a:endParaRPr>
                    </a:p>
                  </a:txBody>
                  <a:tcPr marL="39865" marR="39865" marT="39865" marB="39865" anchor="ctr"/>
                </a:tc>
                <a:extLst>
                  <a:ext uri="{0D108BD9-81ED-4DB2-BD59-A6C34878D82A}">
                    <a16:rowId xmlns:a16="http://schemas.microsoft.com/office/drawing/2014/main" val="2108298906"/>
                  </a:ext>
                </a:extLst>
              </a:tr>
              <a:tr h="468817">
                <a:tc>
                  <a:txBody>
                    <a:bodyPr/>
                    <a:lstStyle/>
                    <a:p>
                      <a:pPr rtl="0" fontAlgn="ctr">
                        <a:buNone/>
                      </a:pPr>
                      <a:r>
                        <a:rPr lang="en-US" sz="1200" b="1" i="0" u="none" strike="noStrike">
                          <a:solidFill>
                            <a:schemeClr val="tx1"/>
                          </a:solidFill>
                          <a:effectLst/>
                          <a:latin typeface="+mj-lt"/>
                        </a:rPr>
                        <a:t>3.6 - </a:t>
                      </a:r>
                      <a:r>
                        <a:rPr lang="en-US" sz="1200" b="1" i="0" u="sng">
                          <a:solidFill>
                            <a:schemeClr val="tx1"/>
                          </a:solidFill>
                          <a:effectLst/>
                          <a:latin typeface="+mj-lt"/>
                        </a:rPr>
                        <a:t>IMPROVE ATTENDANCE AND CHRONIC ABSENTEEISM</a:t>
                      </a:r>
                      <a:r>
                        <a:rPr lang="en-US" sz="1200" b="1" i="0" u="none" strike="noStrike">
                          <a:solidFill>
                            <a:schemeClr val="tx1"/>
                          </a:solidFill>
                          <a:effectLst/>
                          <a:latin typeface="+mj-lt"/>
                        </a:rPr>
                        <a:t> – </a:t>
                      </a:r>
                      <a:endParaRPr lang="en-US" sz="1200" b="1">
                        <a:solidFill>
                          <a:schemeClr val="tx1"/>
                        </a:solidFill>
                        <a:effectLst/>
                        <a:latin typeface="+mj-lt"/>
                      </a:endParaRPr>
                    </a:p>
                    <a:p>
                      <a:pPr rtl="0" fontAlgn="ctr">
                        <a:buNone/>
                      </a:pPr>
                      <a:r>
                        <a:rPr lang="en-US" sz="1200" b="0" i="0" u="none" strike="noStrike">
                          <a:solidFill>
                            <a:schemeClr val="tx1"/>
                          </a:solidFill>
                          <a:effectLst/>
                          <a:latin typeface="+mj-lt"/>
                        </a:rPr>
                        <a:t>Community Attendance Workers implementing tiered re-engagement interventions</a:t>
                      </a:r>
                      <a:endParaRPr lang="en-US" sz="1200" b="0">
                        <a:solidFill>
                          <a:schemeClr val="tx1"/>
                        </a:solidFill>
                        <a:effectLst/>
                        <a:latin typeface="+mj-lt"/>
                      </a:endParaRPr>
                    </a:p>
                  </a:txBody>
                  <a:tcPr marL="39865" marR="39865" marT="39865" marB="39865" anchor="ctr"/>
                </a:tc>
                <a:tc>
                  <a:txBody>
                    <a:bodyPr/>
                    <a:lstStyle/>
                    <a:p>
                      <a:pPr rtl="0" fontAlgn="ctr">
                        <a:buNone/>
                      </a:pPr>
                      <a:r>
                        <a:rPr lang="en-US" sz="1200" b="1" i="0" u="none" strike="noStrike">
                          <a:solidFill>
                            <a:schemeClr val="tx1"/>
                          </a:solidFill>
                          <a:effectLst/>
                          <a:latin typeface="+mj-lt"/>
                        </a:rPr>
                        <a:t>3.14 - </a:t>
                      </a:r>
                      <a:r>
                        <a:rPr lang="en-US" sz="1200" b="1" i="0" u="sng">
                          <a:solidFill>
                            <a:schemeClr val="tx1"/>
                          </a:solidFill>
                          <a:effectLst/>
                          <a:latin typeface="+mj-lt"/>
                        </a:rPr>
                        <a:t>DIVERSITY TRAINING</a:t>
                      </a:r>
                      <a:r>
                        <a:rPr lang="en-US" sz="1200" b="1" i="0" u="none" strike="noStrike">
                          <a:solidFill>
                            <a:schemeClr val="tx1"/>
                          </a:solidFill>
                          <a:effectLst/>
                          <a:latin typeface="+mj-lt"/>
                        </a:rPr>
                        <a:t> – </a:t>
                      </a:r>
                      <a:r>
                        <a:rPr lang="en-US" sz="1200" b="0" i="0" u="none" strike="noStrike">
                          <a:solidFill>
                            <a:schemeClr val="tx1"/>
                          </a:solidFill>
                          <a:effectLst/>
                          <a:latin typeface="+mj-lt"/>
                        </a:rPr>
                        <a:t>Professional development focusing on diversity and equity </a:t>
                      </a:r>
                      <a:r>
                        <a:rPr lang="en-US" sz="1200" b="0" i="1" u="none" strike="noStrike">
                          <a:solidFill>
                            <a:schemeClr val="tx1"/>
                          </a:solidFill>
                          <a:effectLst/>
                          <a:latin typeface="+mj-lt"/>
                        </a:rPr>
                        <a:t>(Limited - Low Income and Foster Youth)</a:t>
                      </a:r>
                      <a:endParaRPr lang="en-US" sz="1200" b="0">
                        <a:solidFill>
                          <a:schemeClr val="tx1"/>
                        </a:solidFill>
                        <a:effectLst/>
                        <a:latin typeface="+mj-lt"/>
                      </a:endParaRPr>
                    </a:p>
                  </a:txBody>
                  <a:tcPr marL="39865" marR="39865" marT="39865" marB="39865" anchor="ctr"/>
                </a:tc>
                <a:extLst>
                  <a:ext uri="{0D108BD9-81ED-4DB2-BD59-A6C34878D82A}">
                    <a16:rowId xmlns:a16="http://schemas.microsoft.com/office/drawing/2014/main" val="2625538430"/>
                  </a:ext>
                </a:extLst>
              </a:tr>
              <a:tr h="644224">
                <a:tc>
                  <a:txBody>
                    <a:bodyPr/>
                    <a:lstStyle/>
                    <a:p>
                      <a:pPr rtl="0" fontAlgn="ctr">
                        <a:buNone/>
                      </a:pPr>
                      <a:r>
                        <a:rPr lang="en-US" sz="1200" b="1" i="0" u="none" strike="noStrike">
                          <a:solidFill>
                            <a:schemeClr val="tx1"/>
                          </a:solidFill>
                          <a:effectLst/>
                          <a:latin typeface="+mj-lt"/>
                        </a:rPr>
                        <a:t>3.7 - </a:t>
                      </a:r>
                      <a:r>
                        <a:rPr lang="en-US" sz="1200" b="1" i="0" u="sng">
                          <a:solidFill>
                            <a:schemeClr val="tx1"/>
                          </a:solidFill>
                          <a:effectLst/>
                          <a:latin typeface="+mj-lt"/>
                        </a:rPr>
                        <a:t>STUDENT SUPPORT CENTERS</a:t>
                      </a:r>
                      <a:r>
                        <a:rPr lang="en-US" sz="1200" b="1" i="0" u="none" strike="noStrike">
                          <a:solidFill>
                            <a:schemeClr val="tx1"/>
                          </a:solidFill>
                          <a:effectLst/>
                          <a:latin typeface="+mj-lt"/>
                        </a:rPr>
                        <a:t> – </a:t>
                      </a:r>
                      <a:endParaRPr lang="en-US" sz="1200" b="1">
                        <a:solidFill>
                          <a:schemeClr val="tx1"/>
                        </a:solidFill>
                        <a:effectLst/>
                        <a:latin typeface="+mj-lt"/>
                      </a:endParaRPr>
                    </a:p>
                    <a:p>
                      <a:pPr rtl="0" fontAlgn="ctr">
                        <a:buNone/>
                      </a:pPr>
                      <a:r>
                        <a:rPr lang="en-US" sz="1200" b="0" i="0" u="none" strike="noStrike">
                          <a:solidFill>
                            <a:schemeClr val="tx1"/>
                          </a:solidFill>
                          <a:effectLst/>
                          <a:latin typeface="+mj-lt"/>
                        </a:rPr>
                        <a:t>SSC Coordinators implementing a Multi-Tiered Systems of Support to address academic, behavioral, and social-emotional student needs           </a:t>
                      </a:r>
                      <a:endParaRPr lang="en-US" sz="1200" b="0">
                        <a:solidFill>
                          <a:schemeClr val="tx1"/>
                        </a:solidFill>
                        <a:effectLst/>
                        <a:latin typeface="+mj-lt"/>
                      </a:endParaRPr>
                    </a:p>
                  </a:txBody>
                  <a:tcPr marL="39865" marR="39865" marT="39865" marB="39865" anchor="ctr"/>
                </a:tc>
                <a:tc>
                  <a:txBody>
                    <a:bodyPr/>
                    <a:lstStyle/>
                    <a:p>
                      <a:pPr rtl="0" fontAlgn="ctr">
                        <a:buNone/>
                      </a:pPr>
                      <a:r>
                        <a:rPr lang="en-US" sz="1200" b="1" i="0" u="none" strike="noStrike">
                          <a:solidFill>
                            <a:schemeClr val="tx1"/>
                          </a:solidFill>
                          <a:effectLst/>
                          <a:latin typeface="+mj-lt"/>
                        </a:rPr>
                        <a:t>3.15 - </a:t>
                      </a:r>
                      <a:r>
                        <a:rPr lang="en-US" sz="1200" b="1" i="0" u="sng">
                          <a:solidFill>
                            <a:schemeClr val="tx1"/>
                          </a:solidFill>
                          <a:effectLst/>
                          <a:latin typeface="+mj-lt"/>
                        </a:rPr>
                        <a:t>MULTI-TIERED SYSTEM OF SUPPORTS (MTSS)</a:t>
                      </a:r>
                      <a:r>
                        <a:rPr lang="en-US" sz="1200" b="1" i="0" u="none" strike="noStrike">
                          <a:solidFill>
                            <a:schemeClr val="tx1"/>
                          </a:solidFill>
                          <a:effectLst/>
                          <a:latin typeface="+mj-lt"/>
                        </a:rPr>
                        <a:t> – </a:t>
                      </a:r>
                      <a:endParaRPr lang="en-US" sz="1200" b="1">
                        <a:solidFill>
                          <a:schemeClr val="tx1"/>
                        </a:solidFill>
                        <a:effectLst/>
                        <a:latin typeface="+mj-lt"/>
                      </a:endParaRPr>
                    </a:p>
                    <a:p>
                      <a:pPr rtl="0" fontAlgn="ctr">
                        <a:buNone/>
                      </a:pPr>
                      <a:r>
                        <a:rPr lang="en-US" sz="1200" b="0" i="0" u="none" strike="noStrike">
                          <a:solidFill>
                            <a:schemeClr val="tx1"/>
                          </a:solidFill>
                          <a:effectLst/>
                          <a:latin typeface="+mj-lt"/>
                        </a:rPr>
                        <a:t>Districtwide MTSS Tier 2 and Tier 3 Teams</a:t>
                      </a:r>
                      <a:endParaRPr lang="en-US" sz="1200" b="0">
                        <a:solidFill>
                          <a:schemeClr val="tx1"/>
                        </a:solidFill>
                        <a:effectLst/>
                        <a:latin typeface="+mj-lt"/>
                      </a:endParaRPr>
                    </a:p>
                  </a:txBody>
                  <a:tcPr marL="39865" marR="39865" marT="39865" marB="39865" anchor="ctr"/>
                </a:tc>
                <a:extLst>
                  <a:ext uri="{0D108BD9-81ED-4DB2-BD59-A6C34878D82A}">
                    <a16:rowId xmlns:a16="http://schemas.microsoft.com/office/drawing/2014/main" val="813866641"/>
                  </a:ext>
                </a:extLst>
              </a:tr>
              <a:tr h="468817">
                <a:tc>
                  <a:txBody>
                    <a:bodyPr/>
                    <a:lstStyle/>
                    <a:p>
                      <a:pPr rtl="0" fontAlgn="ctr">
                        <a:buNone/>
                      </a:pPr>
                      <a:r>
                        <a:rPr lang="en-US" sz="1200" b="1" i="0" u="none" strike="noStrike">
                          <a:solidFill>
                            <a:schemeClr val="tx1"/>
                          </a:solidFill>
                          <a:effectLst/>
                          <a:latin typeface="+mj-lt"/>
                        </a:rPr>
                        <a:t>3.8 – </a:t>
                      </a:r>
                      <a:r>
                        <a:rPr lang="en-US" sz="1200" b="1" i="0" u="sng">
                          <a:solidFill>
                            <a:schemeClr val="tx1"/>
                          </a:solidFill>
                          <a:effectLst/>
                          <a:latin typeface="+mj-lt"/>
                        </a:rPr>
                        <a:t>POSITIVE BEHAVIOR INTERVENTION AND SUPPORT (PBIS) </a:t>
                      </a:r>
                      <a:r>
                        <a:rPr lang="en-US" sz="1200" b="1" i="0" u="none" strike="noStrike">
                          <a:solidFill>
                            <a:schemeClr val="tx1"/>
                          </a:solidFill>
                          <a:effectLst/>
                          <a:latin typeface="+mj-lt"/>
                        </a:rPr>
                        <a:t>– </a:t>
                      </a:r>
                      <a:endParaRPr lang="en-US" sz="1200" b="1">
                        <a:solidFill>
                          <a:schemeClr val="tx1"/>
                        </a:solidFill>
                        <a:effectLst/>
                        <a:latin typeface="+mj-lt"/>
                      </a:endParaRPr>
                    </a:p>
                    <a:p>
                      <a:pPr rtl="0" fontAlgn="ctr">
                        <a:buNone/>
                      </a:pPr>
                      <a:r>
                        <a:rPr lang="en-US" sz="1200" b="0" i="0" u="none" strike="noStrike">
                          <a:solidFill>
                            <a:schemeClr val="tx1"/>
                          </a:solidFill>
                          <a:effectLst/>
                          <a:latin typeface="+mj-lt"/>
                        </a:rPr>
                        <a:t>PBIS and Habitudes curriculum                               </a:t>
                      </a:r>
                      <a:endParaRPr lang="en-US" sz="1200" b="0">
                        <a:solidFill>
                          <a:schemeClr val="tx1"/>
                        </a:solidFill>
                        <a:effectLst/>
                        <a:latin typeface="+mj-lt"/>
                      </a:endParaRPr>
                    </a:p>
                  </a:txBody>
                  <a:tcPr marL="39865" marR="39865" marT="39865" marB="39865" anchor="ctr"/>
                </a:tc>
                <a:tc>
                  <a:txBody>
                    <a:bodyPr/>
                    <a:lstStyle/>
                    <a:p>
                      <a:pPr rtl="0" fontAlgn="ctr">
                        <a:buNone/>
                      </a:pPr>
                      <a:r>
                        <a:rPr lang="en-US" sz="1200" b="1" i="0" u="none" strike="noStrike" dirty="0">
                          <a:solidFill>
                            <a:schemeClr val="tx1"/>
                          </a:solidFill>
                          <a:effectLst/>
                          <a:latin typeface="+mj-lt"/>
                        </a:rPr>
                        <a:t>3.16 – </a:t>
                      </a:r>
                      <a:r>
                        <a:rPr lang="en-US" sz="1200" b="1" i="0" u="sng" dirty="0">
                          <a:solidFill>
                            <a:schemeClr val="tx1"/>
                          </a:solidFill>
                          <a:effectLst/>
                          <a:latin typeface="+mj-lt"/>
                        </a:rPr>
                        <a:t>LOWER SUSPENSION RATES</a:t>
                      </a:r>
                      <a:r>
                        <a:rPr lang="en-US" sz="1200" b="1" i="0" u="none" strike="noStrike" dirty="0">
                          <a:solidFill>
                            <a:schemeClr val="tx1"/>
                          </a:solidFill>
                          <a:effectLst/>
                          <a:latin typeface="+mj-lt"/>
                        </a:rPr>
                        <a:t> – </a:t>
                      </a:r>
                      <a:r>
                        <a:rPr lang="en-US" sz="1200" b="0" i="0" u="none" strike="noStrike" dirty="0">
                          <a:solidFill>
                            <a:schemeClr val="tx1"/>
                          </a:solidFill>
                          <a:effectLst/>
                          <a:latin typeface="+mj-lt"/>
                        </a:rPr>
                        <a:t>Professional development focused on implementing MTSS aimed at lowering suspension rates</a:t>
                      </a:r>
                      <a:endParaRPr lang="en-US" sz="1200" b="0" dirty="0">
                        <a:solidFill>
                          <a:schemeClr val="tx1"/>
                        </a:solidFill>
                        <a:effectLst/>
                        <a:latin typeface="+mj-lt"/>
                      </a:endParaRPr>
                    </a:p>
                  </a:txBody>
                  <a:tcPr marL="39865" marR="39865" marT="39865" marB="39865" anchor="ctr"/>
                </a:tc>
                <a:extLst>
                  <a:ext uri="{0D108BD9-81ED-4DB2-BD59-A6C34878D82A}">
                    <a16:rowId xmlns:a16="http://schemas.microsoft.com/office/drawing/2014/main" val="2060712782"/>
                  </a:ext>
                </a:extLst>
              </a:tr>
            </a:tbl>
          </a:graphicData>
        </a:graphic>
      </p:graphicFrame>
    </p:spTree>
    <p:extLst>
      <p:ext uri="{BB962C8B-B14F-4D97-AF65-F5344CB8AC3E}">
        <p14:creationId xmlns:p14="http://schemas.microsoft.com/office/powerpoint/2010/main" val="3618076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778537-480B-42E2-589E-776F8ABD9514}"/>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1900" b="1" kern="1200" dirty="0">
                <a:solidFill>
                  <a:srgbClr val="FFFFFF"/>
                </a:solidFill>
                <a:latin typeface="+mj-lt"/>
                <a:ea typeface="+mj-ea"/>
                <a:cs typeface="+mj-cs"/>
                <a:sym typeface="Droid Serif"/>
              </a:rPr>
              <a:t>Goal 4 – </a:t>
            </a:r>
            <a:br>
              <a:rPr lang="en-US" sz="1900" kern="1200" dirty="0">
                <a:solidFill>
                  <a:srgbClr val="FFFFFF"/>
                </a:solidFill>
                <a:latin typeface="+mj-lt"/>
                <a:ea typeface="+mj-ea"/>
                <a:cs typeface="+mj-cs"/>
                <a:sym typeface="Droid Serif"/>
              </a:rPr>
            </a:br>
            <a:r>
              <a:rPr lang="en-US" sz="1900" kern="1200" dirty="0">
                <a:solidFill>
                  <a:srgbClr val="FFFFFF"/>
                </a:solidFill>
                <a:latin typeface="+mj-lt"/>
                <a:ea typeface="+mj-ea"/>
                <a:cs typeface="+mj-cs"/>
                <a:sym typeface="Droid Serif"/>
              </a:rPr>
              <a:t>Communicate effectively with all educational partners and continue to build relationships in the community that help provide our students with  innovative educational opportunities.</a:t>
            </a:r>
            <a:endParaRPr lang="en-US" sz="1900" kern="1200" dirty="0">
              <a:solidFill>
                <a:srgbClr val="FFFFFF"/>
              </a:solidFill>
              <a:latin typeface="+mj-lt"/>
              <a:ea typeface="+mj-ea"/>
              <a:cs typeface="+mj-cs"/>
            </a:endParaRPr>
          </a:p>
        </p:txBody>
      </p:sp>
      <p:sp>
        <p:nvSpPr>
          <p:cNvPr id="3" name="Slide Number Placeholder 2">
            <a:extLst>
              <a:ext uri="{FF2B5EF4-FFF2-40B4-BE49-F238E27FC236}">
                <a16:creationId xmlns:a16="http://schemas.microsoft.com/office/drawing/2014/main" id="{6A957C11-9B13-2377-27EB-7EEDCA5A0060}"/>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498A666E-0DF1-410C-B3A4-797F36C52217}" type="slidenum">
              <a:rPr lang="en-US" sz="1100">
                <a:solidFill>
                  <a:schemeClr val="tx1">
                    <a:lumMod val="50000"/>
                    <a:lumOff val="50000"/>
                  </a:schemeClr>
                </a:solidFill>
              </a:rPr>
              <a:pPr>
                <a:spcAft>
                  <a:spcPts val="600"/>
                </a:spcAft>
              </a:pPr>
              <a:t>23</a:t>
            </a:fld>
            <a:endParaRPr lang="en-US" sz="1100">
              <a:solidFill>
                <a:schemeClr val="tx1">
                  <a:lumMod val="50000"/>
                  <a:lumOff val="50000"/>
                </a:schemeClr>
              </a:solidFill>
            </a:endParaRPr>
          </a:p>
        </p:txBody>
      </p:sp>
      <p:graphicFrame>
        <p:nvGraphicFramePr>
          <p:cNvPr id="4" name="Table 3">
            <a:extLst>
              <a:ext uri="{FF2B5EF4-FFF2-40B4-BE49-F238E27FC236}">
                <a16:creationId xmlns:a16="http://schemas.microsoft.com/office/drawing/2014/main" id="{5C52C4B2-8094-CDA9-42A9-04E8F1D5DBAB}"/>
              </a:ext>
            </a:extLst>
          </p:cNvPr>
          <p:cNvGraphicFramePr>
            <a:graphicFrameLocks noGrp="1"/>
          </p:cNvGraphicFramePr>
          <p:nvPr>
            <p:extLst>
              <p:ext uri="{D42A27DB-BD31-4B8C-83A1-F6EECF244321}">
                <p14:modId xmlns:p14="http://schemas.microsoft.com/office/powerpoint/2010/main" val="203838480"/>
              </p:ext>
            </p:extLst>
          </p:nvPr>
        </p:nvGraphicFramePr>
        <p:xfrm>
          <a:off x="615149" y="1966293"/>
          <a:ext cx="10961701" cy="4452161"/>
        </p:xfrm>
        <a:graphic>
          <a:graphicData uri="http://schemas.openxmlformats.org/drawingml/2006/table">
            <a:tbl>
              <a:tblPr firstRow="1" bandRow="1"/>
              <a:tblGrid>
                <a:gridCol w="5148138">
                  <a:extLst>
                    <a:ext uri="{9D8B030D-6E8A-4147-A177-3AD203B41FA5}">
                      <a16:colId xmlns:a16="http://schemas.microsoft.com/office/drawing/2014/main" val="708218754"/>
                    </a:ext>
                  </a:extLst>
                </a:gridCol>
                <a:gridCol w="5813563">
                  <a:extLst>
                    <a:ext uri="{9D8B030D-6E8A-4147-A177-3AD203B41FA5}">
                      <a16:colId xmlns:a16="http://schemas.microsoft.com/office/drawing/2014/main" val="3954158196"/>
                    </a:ext>
                  </a:extLst>
                </a:gridCol>
              </a:tblGrid>
              <a:tr h="1422322">
                <a:tc>
                  <a:txBody>
                    <a:bodyPr/>
                    <a:lstStyle/>
                    <a:p>
                      <a:pPr rtl="0" fontAlgn="ctr">
                        <a:buNone/>
                      </a:pPr>
                      <a:r>
                        <a:rPr lang="en-US" sz="1600" b="1" i="0" u="none" strike="noStrike">
                          <a:solidFill>
                            <a:schemeClr val="tx1"/>
                          </a:solidFill>
                          <a:effectLst/>
                          <a:latin typeface="+mj-lt"/>
                        </a:rPr>
                        <a:t>4.1 - </a:t>
                      </a:r>
                      <a:r>
                        <a:rPr lang="en-US" sz="1600" b="1" i="0" u="sng">
                          <a:solidFill>
                            <a:schemeClr val="tx1"/>
                          </a:solidFill>
                          <a:effectLst/>
                          <a:latin typeface="+mj-lt"/>
                        </a:rPr>
                        <a:t>POWERSCHOOL</a:t>
                      </a:r>
                      <a:r>
                        <a:rPr lang="en-US" sz="1600" b="1" i="0" u="none" strike="noStrike">
                          <a:solidFill>
                            <a:schemeClr val="tx1"/>
                          </a:solidFill>
                          <a:effectLst/>
                          <a:latin typeface="+mj-lt"/>
                        </a:rPr>
                        <a:t> – </a:t>
                      </a:r>
                      <a:endParaRPr lang="en-US" sz="1600" b="1">
                        <a:solidFill>
                          <a:schemeClr val="tx1"/>
                        </a:solidFill>
                        <a:effectLst/>
                        <a:latin typeface="+mj-lt"/>
                      </a:endParaRPr>
                    </a:p>
                    <a:p>
                      <a:pPr rtl="0" fontAlgn="ctr">
                        <a:buNone/>
                      </a:pPr>
                      <a:r>
                        <a:rPr lang="en-US" sz="1600" b="0" i="0" u="none" strike="noStrike">
                          <a:solidFill>
                            <a:schemeClr val="tx1"/>
                          </a:solidFill>
                          <a:effectLst/>
                          <a:latin typeface="+mj-lt"/>
                        </a:rPr>
                        <a:t>Student Information System (BASE FUNDED)</a:t>
                      </a:r>
                      <a:endParaRPr lang="en-US" sz="1600" b="0">
                        <a:solidFill>
                          <a:schemeClr val="tx1"/>
                        </a:solidFill>
                        <a:effectLst/>
                        <a:latin typeface="+mj-lt"/>
                      </a:endParaRPr>
                    </a:p>
                  </a:txBody>
                  <a:tcPr marL="65605" marR="65605" marT="65605" marB="65605" anchor="ctr"/>
                </a:tc>
                <a:tc>
                  <a:txBody>
                    <a:bodyPr/>
                    <a:lstStyle/>
                    <a:p>
                      <a:pPr rtl="0" fontAlgn="ctr">
                        <a:buNone/>
                      </a:pPr>
                      <a:r>
                        <a:rPr lang="en-US" sz="1600" b="1" i="0" u="none" strike="noStrike">
                          <a:solidFill>
                            <a:schemeClr val="tx1"/>
                          </a:solidFill>
                          <a:effectLst/>
                          <a:latin typeface="+mj-lt"/>
                        </a:rPr>
                        <a:t>4.5 - </a:t>
                      </a:r>
                      <a:r>
                        <a:rPr lang="en-US" sz="1600" b="1" i="0" u="sng">
                          <a:solidFill>
                            <a:schemeClr val="tx1"/>
                          </a:solidFill>
                          <a:effectLst/>
                          <a:latin typeface="+mj-lt"/>
                        </a:rPr>
                        <a:t>OUTREACH TO SPANISH-SPEAKING FAMILIES</a:t>
                      </a:r>
                      <a:r>
                        <a:rPr lang="en-US" sz="1600" b="1" i="0" u="none" strike="noStrike">
                          <a:solidFill>
                            <a:schemeClr val="tx1"/>
                          </a:solidFill>
                          <a:effectLst/>
                          <a:latin typeface="+mj-lt"/>
                        </a:rPr>
                        <a:t> – </a:t>
                      </a:r>
                      <a:endParaRPr lang="en-US" sz="1600" b="1">
                        <a:solidFill>
                          <a:schemeClr val="tx1"/>
                        </a:solidFill>
                        <a:effectLst/>
                        <a:latin typeface="+mj-lt"/>
                      </a:endParaRPr>
                    </a:p>
                    <a:p>
                      <a:pPr rtl="0" fontAlgn="ctr">
                        <a:buNone/>
                      </a:pPr>
                      <a:r>
                        <a:rPr lang="en-US" sz="1600" b="0" i="0" u="none" strike="noStrike">
                          <a:solidFill>
                            <a:schemeClr val="tx1"/>
                          </a:solidFill>
                          <a:effectLst/>
                          <a:latin typeface="+mj-lt"/>
                        </a:rPr>
                        <a:t>Various community outreach channels and other outreach methods to inform listeners of district educational programs, services, and highlights </a:t>
                      </a:r>
                      <a:endParaRPr lang="en-US" sz="1600" b="0">
                        <a:solidFill>
                          <a:schemeClr val="tx1"/>
                        </a:solidFill>
                        <a:effectLst/>
                        <a:latin typeface="+mj-lt"/>
                      </a:endParaRPr>
                    </a:p>
                    <a:p>
                      <a:pPr rtl="0" fontAlgn="ctr">
                        <a:buNone/>
                      </a:pPr>
                      <a:r>
                        <a:rPr lang="en-US" sz="1600" b="0" i="1" u="none" strike="noStrike">
                          <a:solidFill>
                            <a:schemeClr val="tx1"/>
                          </a:solidFill>
                          <a:effectLst/>
                          <a:latin typeface="+mj-lt"/>
                        </a:rPr>
                        <a:t>(Limited - ELs)</a:t>
                      </a:r>
                      <a:endParaRPr lang="en-US" sz="1600" b="0">
                        <a:solidFill>
                          <a:schemeClr val="tx1"/>
                        </a:solidFill>
                        <a:effectLst/>
                        <a:latin typeface="+mj-lt"/>
                      </a:endParaRPr>
                    </a:p>
                  </a:txBody>
                  <a:tcPr marL="65605" marR="65605" marT="65605" marB="65605" anchor="ctr"/>
                </a:tc>
                <a:extLst>
                  <a:ext uri="{0D108BD9-81ED-4DB2-BD59-A6C34878D82A}">
                    <a16:rowId xmlns:a16="http://schemas.microsoft.com/office/drawing/2014/main" val="2355085061"/>
                  </a:ext>
                </a:extLst>
              </a:tr>
              <a:tr h="680046">
                <a:tc>
                  <a:txBody>
                    <a:bodyPr/>
                    <a:lstStyle/>
                    <a:p>
                      <a:pPr rtl="0" fontAlgn="ctr">
                        <a:buNone/>
                      </a:pPr>
                      <a:r>
                        <a:rPr lang="en-US" sz="1600" b="1" i="0" u="none" strike="noStrike">
                          <a:solidFill>
                            <a:schemeClr val="tx1"/>
                          </a:solidFill>
                          <a:effectLst/>
                          <a:latin typeface="+mj-lt"/>
                        </a:rPr>
                        <a:t>4.2 - </a:t>
                      </a:r>
                      <a:r>
                        <a:rPr lang="en-US" sz="1600" b="1" i="0" u="sng">
                          <a:solidFill>
                            <a:schemeClr val="tx1"/>
                          </a:solidFill>
                          <a:effectLst/>
                          <a:latin typeface="+mj-lt"/>
                        </a:rPr>
                        <a:t>QUALTRICS</a:t>
                      </a:r>
                      <a:r>
                        <a:rPr lang="en-US" sz="1600" b="1" i="0" u="none" strike="noStrike">
                          <a:solidFill>
                            <a:schemeClr val="tx1"/>
                          </a:solidFill>
                          <a:effectLst/>
                          <a:latin typeface="+mj-lt"/>
                        </a:rPr>
                        <a:t> – </a:t>
                      </a:r>
                      <a:endParaRPr lang="en-US" sz="1600" b="1">
                        <a:solidFill>
                          <a:schemeClr val="tx1"/>
                        </a:solidFill>
                        <a:effectLst/>
                        <a:latin typeface="+mj-lt"/>
                      </a:endParaRPr>
                    </a:p>
                    <a:p>
                      <a:pPr rtl="0" fontAlgn="ctr">
                        <a:buNone/>
                      </a:pPr>
                      <a:r>
                        <a:rPr lang="en-US" sz="1600" b="0" i="0" u="none" strike="noStrike">
                          <a:solidFill>
                            <a:schemeClr val="tx1"/>
                          </a:solidFill>
                          <a:effectLst/>
                          <a:latin typeface="+mj-lt"/>
                        </a:rPr>
                        <a:t>Survey data and analytics platform           </a:t>
                      </a:r>
                      <a:endParaRPr lang="en-US" sz="1600" b="0">
                        <a:solidFill>
                          <a:schemeClr val="tx1"/>
                        </a:solidFill>
                        <a:effectLst/>
                        <a:latin typeface="+mj-lt"/>
                      </a:endParaRPr>
                    </a:p>
                  </a:txBody>
                  <a:tcPr marL="65605" marR="65605" marT="65605" marB="65605" anchor="ctr"/>
                </a:tc>
                <a:tc>
                  <a:txBody>
                    <a:bodyPr/>
                    <a:lstStyle/>
                    <a:p>
                      <a:pPr rtl="0" fontAlgn="ctr">
                        <a:buNone/>
                      </a:pPr>
                      <a:r>
                        <a:rPr lang="en-US" sz="1600" b="1" i="0" u="none" strike="noStrike">
                          <a:solidFill>
                            <a:schemeClr val="tx1"/>
                          </a:solidFill>
                          <a:effectLst/>
                          <a:latin typeface="+mj-lt"/>
                        </a:rPr>
                        <a:t>4.6 – </a:t>
                      </a:r>
                      <a:r>
                        <a:rPr lang="en-US" sz="1600" b="1" i="0" u="sng">
                          <a:solidFill>
                            <a:schemeClr val="tx1"/>
                          </a:solidFill>
                          <a:effectLst/>
                          <a:latin typeface="+mj-lt"/>
                        </a:rPr>
                        <a:t>PARENT AND FAMILY COLLABORATION</a:t>
                      </a:r>
                      <a:r>
                        <a:rPr lang="en-US" sz="1600" b="1" i="0" u="none" strike="noStrike">
                          <a:solidFill>
                            <a:schemeClr val="tx1"/>
                          </a:solidFill>
                          <a:effectLst/>
                          <a:latin typeface="+mj-lt"/>
                        </a:rPr>
                        <a:t> – </a:t>
                      </a:r>
                      <a:endParaRPr lang="en-US" sz="1600" b="1">
                        <a:solidFill>
                          <a:schemeClr val="tx1"/>
                        </a:solidFill>
                        <a:effectLst/>
                        <a:latin typeface="+mj-lt"/>
                      </a:endParaRPr>
                    </a:p>
                    <a:p>
                      <a:pPr rtl="0" fontAlgn="ctr">
                        <a:buNone/>
                      </a:pPr>
                      <a:r>
                        <a:rPr lang="en-US" sz="1600" b="0" i="0" u="none" strike="noStrike">
                          <a:solidFill>
                            <a:schemeClr val="tx1"/>
                          </a:solidFill>
                          <a:effectLst/>
                          <a:latin typeface="+mj-lt"/>
                        </a:rPr>
                        <a:t>Virtual and in-person parent workshops</a:t>
                      </a:r>
                      <a:endParaRPr lang="en-US" sz="1600" b="0">
                        <a:solidFill>
                          <a:schemeClr val="tx1"/>
                        </a:solidFill>
                        <a:effectLst/>
                        <a:latin typeface="+mj-lt"/>
                      </a:endParaRPr>
                    </a:p>
                  </a:txBody>
                  <a:tcPr marL="65605" marR="65605" marT="65605" marB="65605" anchor="ctr"/>
                </a:tc>
                <a:extLst>
                  <a:ext uri="{0D108BD9-81ED-4DB2-BD59-A6C34878D82A}">
                    <a16:rowId xmlns:a16="http://schemas.microsoft.com/office/drawing/2014/main" val="398924660"/>
                  </a:ext>
                </a:extLst>
              </a:tr>
              <a:tr h="927471">
                <a:tc>
                  <a:txBody>
                    <a:bodyPr/>
                    <a:lstStyle/>
                    <a:p>
                      <a:pPr rtl="0" fontAlgn="ctr">
                        <a:buNone/>
                      </a:pPr>
                      <a:r>
                        <a:rPr lang="en-US" sz="1600" b="1" i="0" u="none" strike="noStrike">
                          <a:solidFill>
                            <a:schemeClr val="tx1"/>
                          </a:solidFill>
                          <a:effectLst/>
                          <a:latin typeface="+mj-lt"/>
                        </a:rPr>
                        <a:t>4.3 - </a:t>
                      </a:r>
                      <a:r>
                        <a:rPr lang="en-US" sz="1600" b="1" i="0" u="sng">
                          <a:solidFill>
                            <a:schemeClr val="tx1"/>
                          </a:solidFill>
                          <a:effectLst/>
                          <a:latin typeface="+mj-lt"/>
                        </a:rPr>
                        <a:t>PARENT LINK</a:t>
                      </a:r>
                      <a:r>
                        <a:rPr lang="en-US" sz="1600" b="1" i="0" u="none" strike="noStrike">
                          <a:solidFill>
                            <a:schemeClr val="tx1"/>
                          </a:solidFill>
                          <a:effectLst/>
                          <a:latin typeface="+mj-lt"/>
                        </a:rPr>
                        <a:t> – </a:t>
                      </a:r>
                      <a:endParaRPr lang="en-US" sz="1600" b="1">
                        <a:solidFill>
                          <a:schemeClr val="tx1"/>
                        </a:solidFill>
                        <a:effectLst/>
                        <a:latin typeface="+mj-lt"/>
                      </a:endParaRPr>
                    </a:p>
                    <a:p>
                      <a:pPr rtl="0" fontAlgn="ctr">
                        <a:buNone/>
                      </a:pPr>
                      <a:r>
                        <a:rPr lang="en-US" sz="1600" b="0" i="0" u="none" strike="noStrike">
                          <a:solidFill>
                            <a:schemeClr val="tx1"/>
                          </a:solidFill>
                          <a:effectLst/>
                          <a:latin typeface="+mj-lt"/>
                        </a:rPr>
                        <a:t>Mass communication platform</a:t>
                      </a:r>
                      <a:endParaRPr lang="en-US" sz="1600" b="0">
                        <a:solidFill>
                          <a:schemeClr val="tx1"/>
                        </a:solidFill>
                        <a:effectLst/>
                        <a:latin typeface="+mj-lt"/>
                      </a:endParaRPr>
                    </a:p>
                  </a:txBody>
                  <a:tcPr marL="65605" marR="65605" marT="65605" marB="65605" anchor="ctr"/>
                </a:tc>
                <a:tc>
                  <a:txBody>
                    <a:bodyPr/>
                    <a:lstStyle/>
                    <a:p>
                      <a:pPr rtl="0" fontAlgn="ctr">
                        <a:buNone/>
                      </a:pPr>
                      <a:r>
                        <a:rPr lang="en-US" sz="1600" b="1" i="0" u="none" strike="noStrike">
                          <a:solidFill>
                            <a:schemeClr val="tx1"/>
                          </a:solidFill>
                          <a:effectLst/>
                          <a:latin typeface="+mj-lt"/>
                        </a:rPr>
                        <a:t>4.7 - </a:t>
                      </a:r>
                      <a:r>
                        <a:rPr lang="en-US" sz="1600" b="1" i="0" u="sng">
                          <a:solidFill>
                            <a:schemeClr val="tx1"/>
                          </a:solidFill>
                          <a:effectLst/>
                          <a:latin typeface="+mj-lt"/>
                        </a:rPr>
                        <a:t>INCREASE COMMUNICATION</a:t>
                      </a:r>
                      <a:r>
                        <a:rPr lang="en-US" sz="1600" b="1" i="0" u="none" strike="noStrike">
                          <a:solidFill>
                            <a:schemeClr val="tx1"/>
                          </a:solidFill>
                          <a:effectLst/>
                          <a:latin typeface="+mj-lt"/>
                        </a:rPr>
                        <a:t> – </a:t>
                      </a:r>
                      <a:endParaRPr lang="en-US" sz="1600" b="1">
                        <a:solidFill>
                          <a:schemeClr val="tx1"/>
                        </a:solidFill>
                        <a:effectLst/>
                        <a:latin typeface="+mj-lt"/>
                      </a:endParaRPr>
                    </a:p>
                    <a:p>
                      <a:pPr rtl="0" fontAlgn="ctr">
                        <a:buNone/>
                      </a:pPr>
                      <a:r>
                        <a:rPr lang="en-US" sz="1600" b="0" i="0" u="none" strike="noStrike">
                          <a:solidFill>
                            <a:schemeClr val="tx1"/>
                          </a:solidFill>
                          <a:effectLst/>
                          <a:latin typeface="+mj-lt"/>
                        </a:rPr>
                        <a:t>Utilizing various agencies to increase communication and outreach efforts      </a:t>
                      </a:r>
                      <a:endParaRPr lang="en-US" sz="1600" b="0">
                        <a:solidFill>
                          <a:schemeClr val="tx1"/>
                        </a:solidFill>
                        <a:effectLst/>
                        <a:latin typeface="+mj-lt"/>
                      </a:endParaRPr>
                    </a:p>
                  </a:txBody>
                  <a:tcPr marL="65605" marR="65605" marT="65605" marB="65605" anchor="ctr"/>
                </a:tc>
                <a:extLst>
                  <a:ext uri="{0D108BD9-81ED-4DB2-BD59-A6C34878D82A}">
                    <a16:rowId xmlns:a16="http://schemas.microsoft.com/office/drawing/2014/main" val="1480360541"/>
                  </a:ext>
                </a:extLst>
              </a:tr>
              <a:tr h="1422322">
                <a:tc>
                  <a:txBody>
                    <a:bodyPr/>
                    <a:lstStyle/>
                    <a:p>
                      <a:pPr rtl="0" fontAlgn="ctr">
                        <a:buNone/>
                      </a:pPr>
                      <a:r>
                        <a:rPr lang="en-US" sz="1600" b="1" i="0" u="none" strike="noStrike">
                          <a:solidFill>
                            <a:schemeClr val="tx1"/>
                          </a:solidFill>
                          <a:effectLst/>
                          <a:latin typeface="+mj-lt"/>
                        </a:rPr>
                        <a:t>4.4 – </a:t>
                      </a:r>
                      <a:r>
                        <a:rPr lang="en-US" sz="1600" b="1" i="0" u="sng">
                          <a:solidFill>
                            <a:schemeClr val="tx1"/>
                          </a:solidFill>
                          <a:effectLst/>
                          <a:latin typeface="+mj-lt"/>
                        </a:rPr>
                        <a:t>ENGLISH LEARNER (EL) PARENT WORKSHOPS</a:t>
                      </a:r>
                      <a:r>
                        <a:rPr lang="en-US" sz="1600" b="1" i="0" u="none" strike="noStrike">
                          <a:solidFill>
                            <a:schemeClr val="tx1"/>
                          </a:solidFill>
                          <a:effectLst/>
                          <a:latin typeface="+mj-lt"/>
                        </a:rPr>
                        <a:t> – </a:t>
                      </a:r>
                      <a:endParaRPr lang="en-US" sz="1600" b="1">
                        <a:solidFill>
                          <a:schemeClr val="tx1"/>
                        </a:solidFill>
                        <a:effectLst/>
                        <a:latin typeface="+mj-lt"/>
                      </a:endParaRPr>
                    </a:p>
                    <a:p>
                      <a:pPr rtl="0" fontAlgn="ctr">
                        <a:buNone/>
                      </a:pPr>
                      <a:r>
                        <a:rPr lang="en-US" sz="1600" b="0" i="0" u="none" strike="noStrike">
                          <a:solidFill>
                            <a:schemeClr val="tx1"/>
                          </a:solidFill>
                          <a:effectLst/>
                          <a:latin typeface="+mj-lt"/>
                        </a:rPr>
                        <a:t>Provide college information, goal setting, financial aid and parenting workshops, for non-English-speaking parents </a:t>
                      </a:r>
                      <a:r>
                        <a:rPr lang="en-US" sz="1600" b="0" i="1" u="none" strike="noStrike">
                          <a:solidFill>
                            <a:schemeClr val="tx1"/>
                          </a:solidFill>
                          <a:effectLst/>
                          <a:latin typeface="+mj-lt"/>
                        </a:rPr>
                        <a:t>(Limited - ELs)</a:t>
                      </a:r>
                      <a:endParaRPr lang="en-US" sz="1600" b="0">
                        <a:solidFill>
                          <a:schemeClr val="tx1"/>
                        </a:solidFill>
                        <a:effectLst/>
                        <a:latin typeface="+mj-lt"/>
                      </a:endParaRPr>
                    </a:p>
                  </a:txBody>
                  <a:tcPr marL="65605" marR="65605" marT="65605" marB="65605" anchor="ctr"/>
                </a:tc>
                <a:tc>
                  <a:txBody>
                    <a:bodyPr/>
                    <a:lstStyle/>
                    <a:p>
                      <a:pPr rtl="0" fontAlgn="ctr">
                        <a:buNone/>
                      </a:pPr>
                      <a:r>
                        <a:rPr lang="en-US" sz="1600" b="1" i="0" u="none" strike="noStrike" dirty="0">
                          <a:solidFill>
                            <a:schemeClr val="tx1"/>
                          </a:solidFill>
                          <a:effectLst/>
                          <a:latin typeface="+mj-lt"/>
                        </a:rPr>
                        <a:t>4.8 – </a:t>
                      </a:r>
                      <a:r>
                        <a:rPr lang="en-US" sz="1600" b="1" i="0" u="sng" dirty="0">
                          <a:solidFill>
                            <a:schemeClr val="tx1"/>
                          </a:solidFill>
                          <a:effectLst/>
                          <a:latin typeface="+mj-lt"/>
                        </a:rPr>
                        <a:t>SOCIAL-EMOTIONAL LEARNING (SEL) SUPPORTS</a:t>
                      </a:r>
                      <a:r>
                        <a:rPr lang="en-US" sz="1600" b="1" i="0" u="none" strike="noStrike" dirty="0">
                          <a:solidFill>
                            <a:schemeClr val="tx1"/>
                          </a:solidFill>
                          <a:effectLst/>
                          <a:latin typeface="+mj-lt"/>
                        </a:rPr>
                        <a:t> – </a:t>
                      </a:r>
                      <a:endParaRPr lang="en-US" sz="1600" b="1" dirty="0">
                        <a:solidFill>
                          <a:schemeClr val="tx1"/>
                        </a:solidFill>
                        <a:effectLst/>
                        <a:latin typeface="+mj-lt"/>
                      </a:endParaRPr>
                    </a:p>
                    <a:p>
                      <a:pPr rtl="0" fontAlgn="ctr">
                        <a:buNone/>
                      </a:pPr>
                      <a:r>
                        <a:rPr lang="en-US" sz="1600" b="0" i="0" u="none" strike="noStrike" dirty="0">
                          <a:solidFill>
                            <a:schemeClr val="tx1"/>
                          </a:solidFill>
                          <a:effectLst/>
                          <a:latin typeface="+mj-lt"/>
                        </a:rPr>
                        <a:t>Social-Emotional Learning Supports</a:t>
                      </a:r>
                      <a:endParaRPr lang="en-US" sz="1600" b="0" dirty="0">
                        <a:solidFill>
                          <a:schemeClr val="tx1"/>
                        </a:solidFill>
                        <a:effectLst/>
                        <a:latin typeface="+mj-lt"/>
                      </a:endParaRPr>
                    </a:p>
                  </a:txBody>
                  <a:tcPr marL="65605" marR="65605" marT="65605" marB="65605" anchor="ctr"/>
                </a:tc>
                <a:extLst>
                  <a:ext uri="{0D108BD9-81ED-4DB2-BD59-A6C34878D82A}">
                    <a16:rowId xmlns:a16="http://schemas.microsoft.com/office/drawing/2014/main" val="1461761701"/>
                  </a:ext>
                </a:extLst>
              </a:tr>
            </a:tbl>
          </a:graphicData>
        </a:graphic>
      </p:graphicFrame>
    </p:spTree>
    <p:extLst>
      <p:ext uri="{BB962C8B-B14F-4D97-AF65-F5344CB8AC3E}">
        <p14:creationId xmlns:p14="http://schemas.microsoft.com/office/powerpoint/2010/main" val="817171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2070E-37A2-D810-DC8D-6278857BC1A6}"/>
              </a:ext>
            </a:extLst>
          </p:cNvPr>
          <p:cNvSpPr>
            <a:spLocks noGrp="1"/>
          </p:cNvSpPr>
          <p:nvPr>
            <p:ph type="title"/>
          </p:nvPr>
        </p:nvSpPr>
        <p:spPr/>
        <p:txBody>
          <a:bodyPr/>
          <a:lstStyle/>
          <a:p>
            <a:r>
              <a:rPr lang="en-US" dirty="0">
                <a:solidFill>
                  <a:schemeClr val="accent2"/>
                </a:solidFill>
                <a:ea typeface="Droid Serif"/>
                <a:cs typeface="Droid Serif"/>
                <a:sym typeface="Droid Serif"/>
              </a:rPr>
              <a:t>Metrics to Measure Goals 3 and 4</a:t>
            </a:r>
            <a:endParaRPr lang="en-US" dirty="0">
              <a:solidFill>
                <a:schemeClr val="accent2"/>
              </a:solidFill>
            </a:endParaRPr>
          </a:p>
        </p:txBody>
      </p:sp>
      <p:sp>
        <p:nvSpPr>
          <p:cNvPr id="4" name="Content Placeholder 3">
            <a:extLst>
              <a:ext uri="{FF2B5EF4-FFF2-40B4-BE49-F238E27FC236}">
                <a16:creationId xmlns:a16="http://schemas.microsoft.com/office/drawing/2014/main" id="{7AFEC9DD-6AC1-E467-1423-9DE60DE52CD4}"/>
              </a:ext>
            </a:extLst>
          </p:cNvPr>
          <p:cNvSpPr>
            <a:spLocks noGrp="1"/>
          </p:cNvSpPr>
          <p:nvPr>
            <p:ph sz="half" idx="1"/>
          </p:nvPr>
        </p:nvSpPr>
        <p:spPr/>
        <p:txBody>
          <a:bodyPr>
            <a:normAutofit fontScale="55000" lnSpcReduction="20000"/>
          </a:bodyPr>
          <a:lstStyle/>
          <a:p>
            <a:pPr marL="0" lvl="0" indent="0">
              <a:lnSpc>
                <a:spcPct val="110000"/>
              </a:lnSpc>
              <a:spcBef>
                <a:spcPts val="0"/>
              </a:spcBef>
              <a:spcAft>
                <a:spcPts val="0"/>
              </a:spcAft>
              <a:buClr>
                <a:schemeClr val="dk1"/>
              </a:buClr>
              <a:buSzPts val="2200"/>
              <a:buNone/>
            </a:pPr>
            <a:r>
              <a:rPr lang="en-US" sz="2400" b="1" u="sng" dirty="0">
                <a:latin typeface="+mj-lt"/>
                <a:ea typeface="Corbel"/>
                <a:cs typeface="Corbel"/>
                <a:sym typeface="Corbel"/>
              </a:rPr>
              <a:t>Goal 3</a:t>
            </a:r>
            <a:endParaRPr lang="en-US" sz="2400" dirty="0">
              <a:latin typeface="+mj-lt"/>
              <a:ea typeface="Corbel"/>
              <a:cs typeface="Corbel"/>
              <a:sym typeface="Corbel"/>
            </a:endParaRPr>
          </a:p>
          <a:p>
            <a:pPr marL="75068" marR="54123" lvl="0" indent="-6475">
              <a:lnSpc>
                <a:spcPct val="92972"/>
              </a:lnSpc>
              <a:spcBef>
                <a:spcPts val="1065"/>
              </a:spcBef>
              <a:spcAft>
                <a:spcPts val="0"/>
              </a:spcAft>
              <a:buClr>
                <a:srgbClr val="000000"/>
              </a:buClr>
              <a:buSzPts val="2200"/>
              <a:buNone/>
            </a:pPr>
            <a:r>
              <a:rPr lang="en-US" sz="2400" b="1" dirty="0">
                <a:solidFill>
                  <a:srgbClr val="000000"/>
                </a:solidFill>
                <a:latin typeface="+mj-lt"/>
                <a:ea typeface="Corbel"/>
                <a:cs typeface="Corbel"/>
                <a:sym typeface="Corbel"/>
              </a:rPr>
              <a:t>Metrics - 11 total</a:t>
            </a:r>
            <a:endParaRPr lang="en-US" sz="2400" b="1" dirty="0">
              <a:latin typeface="+mj-lt"/>
              <a:ea typeface="Corbel"/>
              <a:cs typeface="Corbel"/>
              <a:sym typeface="Corbel"/>
            </a:endParaRPr>
          </a:p>
          <a:p>
            <a:pPr marL="75068" marR="54123" lvl="0" indent="-6475">
              <a:lnSpc>
                <a:spcPct val="92972"/>
              </a:lnSpc>
              <a:spcBef>
                <a:spcPts val="0"/>
              </a:spcBef>
              <a:spcAft>
                <a:spcPts val="0"/>
              </a:spcAft>
              <a:buClr>
                <a:schemeClr val="dk1"/>
              </a:buClr>
              <a:buSzPts val="1900"/>
              <a:buNone/>
            </a:pPr>
            <a:endParaRPr lang="en-US" dirty="0">
              <a:solidFill>
                <a:srgbClr val="000000"/>
              </a:solidFill>
              <a:latin typeface="+mj-lt"/>
              <a:ea typeface="Corbel"/>
              <a:cs typeface="Corbel"/>
              <a:sym typeface="Corbel"/>
            </a:endParaRPr>
          </a:p>
          <a:p>
            <a:pPr marL="457200" lvl="0" indent="-320675">
              <a:lnSpc>
                <a:spcPct val="110000"/>
              </a:lnSpc>
              <a:spcBef>
                <a:spcPts val="0"/>
              </a:spcBef>
              <a:spcAft>
                <a:spcPts val="0"/>
              </a:spcAft>
              <a:buClr>
                <a:srgbClr val="0D0D0D"/>
              </a:buClr>
              <a:buSzPts val="1450"/>
              <a:buFont typeface="Corbel"/>
              <a:buAutoNum type="arabicPeriod"/>
            </a:pPr>
            <a:r>
              <a:rPr lang="en-US" dirty="0">
                <a:solidFill>
                  <a:srgbClr val="1F1F1F"/>
                </a:solidFill>
                <a:latin typeface="+mj-lt"/>
                <a:ea typeface="Corbel"/>
                <a:cs typeface="Corbel"/>
                <a:sym typeface="Corbel"/>
              </a:rPr>
              <a:t>Access to Standards-Aligned Instructional Materials (Priority 1)</a:t>
            </a:r>
            <a:endParaRPr lang="en-US" dirty="0">
              <a:latin typeface="+mj-lt"/>
              <a:ea typeface="Corbel"/>
              <a:cs typeface="Corbel"/>
              <a:sym typeface="Corbel"/>
            </a:endParaRPr>
          </a:p>
          <a:p>
            <a:pPr marL="457200" lvl="0" indent="-320675">
              <a:lnSpc>
                <a:spcPct val="110000"/>
              </a:lnSpc>
              <a:spcBef>
                <a:spcPts val="0"/>
              </a:spcBef>
              <a:spcAft>
                <a:spcPts val="0"/>
              </a:spcAft>
              <a:buClr>
                <a:srgbClr val="0D0D0D"/>
              </a:buClr>
              <a:buSzPts val="1450"/>
              <a:buFont typeface="Corbel"/>
              <a:buAutoNum type="arabicPeriod"/>
            </a:pPr>
            <a:r>
              <a:rPr lang="en-US" dirty="0">
                <a:solidFill>
                  <a:srgbClr val="1F1F1F"/>
                </a:solidFill>
                <a:latin typeface="+mj-lt"/>
                <a:ea typeface="Corbel"/>
                <a:cs typeface="Corbel"/>
                <a:sym typeface="Corbel"/>
              </a:rPr>
              <a:t>Facilities in "Good" Repair as measured by Facility Inspection Tool (FIT) (Priority 1)</a:t>
            </a:r>
            <a:endParaRPr lang="en-US" dirty="0">
              <a:latin typeface="+mj-lt"/>
              <a:ea typeface="Corbel"/>
              <a:cs typeface="Corbel"/>
              <a:sym typeface="Corbel"/>
            </a:endParaRPr>
          </a:p>
          <a:p>
            <a:pPr marL="457200" lvl="0" indent="-320675">
              <a:lnSpc>
                <a:spcPct val="110000"/>
              </a:lnSpc>
              <a:spcBef>
                <a:spcPts val="0"/>
              </a:spcBef>
              <a:spcAft>
                <a:spcPts val="0"/>
              </a:spcAft>
              <a:buClr>
                <a:srgbClr val="0D0D0D"/>
              </a:buClr>
              <a:buSzPts val="1450"/>
              <a:buFont typeface="Corbel"/>
              <a:buAutoNum type="arabicPeriod"/>
            </a:pPr>
            <a:r>
              <a:rPr lang="en-US" dirty="0">
                <a:solidFill>
                  <a:srgbClr val="1F1F1F"/>
                </a:solidFill>
                <a:latin typeface="+mj-lt"/>
                <a:ea typeface="Corbel"/>
                <a:cs typeface="Corbel"/>
                <a:sym typeface="Corbel"/>
              </a:rPr>
              <a:t>Fully Credentialed and Appropriately Assigned Teachers (Priority 1)</a:t>
            </a:r>
            <a:endParaRPr lang="en-US" dirty="0">
              <a:latin typeface="+mj-lt"/>
              <a:ea typeface="Corbel"/>
              <a:cs typeface="Corbel"/>
              <a:sym typeface="Corbel"/>
            </a:endParaRPr>
          </a:p>
          <a:p>
            <a:pPr marL="457200" lvl="0" indent="-320675">
              <a:lnSpc>
                <a:spcPct val="110000"/>
              </a:lnSpc>
              <a:spcBef>
                <a:spcPts val="0"/>
              </a:spcBef>
              <a:spcAft>
                <a:spcPts val="0"/>
              </a:spcAft>
              <a:buClr>
                <a:srgbClr val="0D0D0D"/>
              </a:buClr>
              <a:buSzPts val="1450"/>
              <a:buFont typeface="Corbel"/>
              <a:buAutoNum type="arabicPeriod"/>
            </a:pPr>
            <a:r>
              <a:rPr lang="en-US" dirty="0">
                <a:solidFill>
                  <a:srgbClr val="1F1F1F"/>
                </a:solidFill>
                <a:latin typeface="+mj-lt"/>
                <a:ea typeface="Corbel"/>
                <a:cs typeface="Corbel"/>
                <a:sym typeface="Corbel"/>
              </a:rPr>
              <a:t>Attendance Rate (Priority 5)</a:t>
            </a:r>
            <a:endParaRPr lang="en-US" dirty="0">
              <a:latin typeface="+mj-lt"/>
              <a:ea typeface="Corbel"/>
              <a:cs typeface="Corbel"/>
              <a:sym typeface="Corbel"/>
            </a:endParaRPr>
          </a:p>
          <a:p>
            <a:pPr marL="457200" lvl="0" indent="-320675">
              <a:lnSpc>
                <a:spcPct val="110000"/>
              </a:lnSpc>
              <a:spcBef>
                <a:spcPts val="0"/>
              </a:spcBef>
              <a:spcAft>
                <a:spcPts val="0"/>
              </a:spcAft>
              <a:buClr>
                <a:srgbClr val="0D0D0D"/>
              </a:buClr>
              <a:buSzPts val="1450"/>
              <a:buFont typeface="Corbel"/>
              <a:buAutoNum type="arabicPeriod"/>
            </a:pPr>
            <a:r>
              <a:rPr lang="en-US" dirty="0">
                <a:solidFill>
                  <a:srgbClr val="1F1F1F"/>
                </a:solidFill>
                <a:latin typeface="+mj-lt"/>
                <a:ea typeface="Corbel"/>
                <a:cs typeface="Corbel"/>
                <a:sym typeface="Corbel"/>
              </a:rPr>
              <a:t>Chronic Absenteeism (Priority 5)</a:t>
            </a:r>
            <a:endParaRPr lang="en-US" dirty="0">
              <a:latin typeface="+mj-lt"/>
              <a:ea typeface="Corbel"/>
              <a:cs typeface="Corbel"/>
              <a:sym typeface="Corbel"/>
            </a:endParaRPr>
          </a:p>
          <a:p>
            <a:pPr marL="457200" lvl="0" indent="-320675">
              <a:lnSpc>
                <a:spcPct val="110000"/>
              </a:lnSpc>
              <a:spcBef>
                <a:spcPts val="0"/>
              </a:spcBef>
              <a:spcAft>
                <a:spcPts val="0"/>
              </a:spcAft>
              <a:buClr>
                <a:srgbClr val="0D0D0D"/>
              </a:buClr>
              <a:buSzPts val="1450"/>
              <a:buFont typeface="Corbel"/>
              <a:buAutoNum type="arabicPeriod"/>
            </a:pPr>
            <a:r>
              <a:rPr lang="en-US" dirty="0">
                <a:solidFill>
                  <a:srgbClr val="1F1F1F"/>
                </a:solidFill>
                <a:latin typeface="+mj-lt"/>
                <a:ea typeface="Corbel"/>
                <a:cs typeface="Corbel"/>
                <a:sym typeface="Corbel"/>
              </a:rPr>
              <a:t>High School Dropout Rate (Priority 5)</a:t>
            </a:r>
            <a:endParaRPr lang="en-US" dirty="0">
              <a:latin typeface="+mj-lt"/>
              <a:ea typeface="Corbel"/>
              <a:cs typeface="Corbel"/>
              <a:sym typeface="Corbel"/>
            </a:endParaRPr>
          </a:p>
          <a:p>
            <a:pPr marL="457200" lvl="0" indent="-320675">
              <a:lnSpc>
                <a:spcPct val="110000"/>
              </a:lnSpc>
              <a:spcBef>
                <a:spcPts val="0"/>
              </a:spcBef>
              <a:spcAft>
                <a:spcPts val="0"/>
              </a:spcAft>
              <a:buClr>
                <a:srgbClr val="0D0D0D"/>
              </a:buClr>
              <a:buSzPts val="1450"/>
              <a:buFont typeface="Corbel"/>
              <a:buAutoNum type="arabicPeriod"/>
            </a:pPr>
            <a:r>
              <a:rPr lang="en-US" dirty="0">
                <a:solidFill>
                  <a:srgbClr val="1F1F1F"/>
                </a:solidFill>
                <a:latin typeface="+mj-lt"/>
                <a:ea typeface="Corbel"/>
                <a:cs typeface="Corbel"/>
                <a:sym typeface="Corbel"/>
              </a:rPr>
              <a:t>Suspension Rate (Priority 6)</a:t>
            </a:r>
            <a:endParaRPr lang="en-US" dirty="0">
              <a:latin typeface="+mj-lt"/>
              <a:ea typeface="Corbel"/>
              <a:cs typeface="Corbel"/>
              <a:sym typeface="Corbel"/>
            </a:endParaRPr>
          </a:p>
          <a:p>
            <a:pPr marL="457200" lvl="0" indent="-320675">
              <a:lnSpc>
                <a:spcPct val="110000"/>
              </a:lnSpc>
              <a:spcBef>
                <a:spcPts val="0"/>
              </a:spcBef>
              <a:spcAft>
                <a:spcPts val="0"/>
              </a:spcAft>
              <a:buClr>
                <a:srgbClr val="0D0D0D"/>
              </a:buClr>
              <a:buSzPts val="1450"/>
              <a:buFont typeface="Corbel"/>
              <a:buAutoNum type="arabicPeriod"/>
            </a:pPr>
            <a:r>
              <a:rPr lang="en-US" dirty="0">
                <a:solidFill>
                  <a:srgbClr val="1F1F1F"/>
                </a:solidFill>
                <a:latin typeface="+mj-lt"/>
                <a:ea typeface="Corbel"/>
                <a:cs typeface="Corbel"/>
                <a:sym typeface="Corbel"/>
              </a:rPr>
              <a:t>Expulsion Rate (Priority 6)</a:t>
            </a:r>
            <a:endParaRPr lang="en-US" dirty="0">
              <a:latin typeface="+mj-lt"/>
              <a:ea typeface="Corbel"/>
              <a:cs typeface="Corbel"/>
              <a:sym typeface="Corbel"/>
            </a:endParaRPr>
          </a:p>
          <a:p>
            <a:pPr marL="457200" lvl="0" indent="-320675">
              <a:lnSpc>
                <a:spcPct val="110000"/>
              </a:lnSpc>
              <a:spcBef>
                <a:spcPts val="0"/>
              </a:spcBef>
              <a:spcAft>
                <a:spcPts val="0"/>
              </a:spcAft>
              <a:buClr>
                <a:srgbClr val="0D0D0D"/>
              </a:buClr>
              <a:buSzPts val="1450"/>
              <a:buFont typeface="Corbel"/>
              <a:buAutoNum type="arabicPeriod"/>
            </a:pPr>
            <a:r>
              <a:rPr lang="en-US" dirty="0">
                <a:solidFill>
                  <a:srgbClr val="1F1F1F"/>
                </a:solidFill>
                <a:latin typeface="+mj-lt"/>
                <a:ea typeface="Corbel"/>
                <a:cs typeface="Corbel"/>
                <a:sym typeface="Corbel"/>
              </a:rPr>
              <a:t>Student Perception of School Safety and Connectedness (Priority 6)</a:t>
            </a:r>
            <a:endParaRPr lang="en-US" dirty="0">
              <a:latin typeface="+mj-lt"/>
              <a:ea typeface="Corbel"/>
              <a:cs typeface="Corbel"/>
              <a:sym typeface="Corbel"/>
            </a:endParaRPr>
          </a:p>
          <a:p>
            <a:pPr marL="457200" lvl="0" indent="-320675">
              <a:lnSpc>
                <a:spcPct val="110000"/>
              </a:lnSpc>
              <a:spcBef>
                <a:spcPts val="0"/>
              </a:spcBef>
              <a:spcAft>
                <a:spcPts val="0"/>
              </a:spcAft>
              <a:buClr>
                <a:srgbClr val="0D0D0D"/>
              </a:buClr>
              <a:buSzPts val="1450"/>
              <a:buFont typeface="Corbel"/>
              <a:buAutoNum type="arabicPeriod"/>
            </a:pPr>
            <a:r>
              <a:rPr lang="en-US" dirty="0">
                <a:solidFill>
                  <a:srgbClr val="1F1F1F"/>
                </a:solidFill>
                <a:latin typeface="+mj-lt"/>
                <a:ea typeface="Corbel"/>
                <a:cs typeface="Corbel"/>
                <a:sym typeface="Corbel"/>
              </a:rPr>
              <a:t>Teacher Perception of School Safety and Connectedness (Priority 6)</a:t>
            </a:r>
            <a:endParaRPr lang="en-US" dirty="0">
              <a:latin typeface="+mj-lt"/>
              <a:ea typeface="Corbel"/>
              <a:cs typeface="Corbel"/>
              <a:sym typeface="Corbel"/>
            </a:endParaRPr>
          </a:p>
          <a:p>
            <a:pPr marL="457200" lvl="0" indent="-320675">
              <a:lnSpc>
                <a:spcPct val="110000"/>
              </a:lnSpc>
              <a:spcBef>
                <a:spcPts val="0"/>
              </a:spcBef>
              <a:spcAft>
                <a:spcPts val="0"/>
              </a:spcAft>
              <a:buClr>
                <a:srgbClr val="0D0D0D"/>
              </a:buClr>
              <a:buSzPts val="1450"/>
              <a:buFont typeface="Corbel"/>
              <a:buAutoNum type="arabicPeriod"/>
            </a:pPr>
            <a:r>
              <a:rPr lang="en-US" dirty="0">
                <a:solidFill>
                  <a:srgbClr val="1F1F1F"/>
                </a:solidFill>
                <a:latin typeface="+mj-lt"/>
                <a:ea typeface="Corbel"/>
                <a:cs typeface="Corbel"/>
                <a:sym typeface="Corbel"/>
              </a:rPr>
              <a:t>Local Indicator - Suspension Indicator</a:t>
            </a:r>
            <a:endParaRPr lang="en-US" dirty="0">
              <a:solidFill>
                <a:srgbClr val="000000"/>
              </a:solidFill>
              <a:latin typeface="+mj-lt"/>
              <a:ea typeface="Corbel"/>
              <a:cs typeface="Corbel"/>
              <a:sym typeface="Corbel"/>
            </a:endParaRPr>
          </a:p>
          <a:p>
            <a:endParaRPr lang="en-US" dirty="0"/>
          </a:p>
        </p:txBody>
      </p:sp>
      <p:sp>
        <p:nvSpPr>
          <p:cNvPr id="5" name="Content Placeholder 4">
            <a:extLst>
              <a:ext uri="{FF2B5EF4-FFF2-40B4-BE49-F238E27FC236}">
                <a16:creationId xmlns:a16="http://schemas.microsoft.com/office/drawing/2014/main" id="{5B6D0850-3D34-0629-7BD2-488C8D1DBEB2}"/>
              </a:ext>
            </a:extLst>
          </p:cNvPr>
          <p:cNvSpPr>
            <a:spLocks noGrp="1"/>
          </p:cNvSpPr>
          <p:nvPr>
            <p:ph sz="half" idx="2"/>
          </p:nvPr>
        </p:nvSpPr>
        <p:spPr/>
        <p:txBody>
          <a:bodyPr>
            <a:normAutofit fontScale="55000" lnSpcReduction="20000"/>
          </a:bodyPr>
          <a:lstStyle/>
          <a:p>
            <a:pPr marL="0" lvl="0" indent="0">
              <a:lnSpc>
                <a:spcPct val="110000"/>
              </a:lnSpc>
              <a:spcBef>
                <a:spcPts val="0"/>
              </a:spcBef>
              <a:spcAft>
                <a:spcPts val="0"/>
              </a:spcAft>
              <a:buClr>
                <a:schemeClr val="dk1"/>
              </a:buClr>
              <a:buSzPts val="2200"/>
              <a:buNone/>
            </a:pPr>
            <a:r>
              <a:rPr lang="en-US" u="sng" dirty="0">
                <a:latin typeface="+mj-lt"/>
                <a:ea typeface="Corbel"/>
                <a:cs typeface="Corbel"/>
                <a:sym typeface="Corbel"/>
              </a:rPr>
              <a:t>Goal 4</a:t>
            </a:r>
            <a:endParaRPr lang="en-US" dirty="0">
              <a:latin typeface="+mj-lt"/>
              <a:ea typeface="Corbel"/>
              <a:cs typeface="Corbel"/>
              <a:sym typeface="Corbel"/>
            </a:endParaRPr>
          </a:p>
          <a:p>
            <a:pPr marL="75068" marR="54123" lvl="0" indent="-6475">
              <a:lnSpc>
                <a:spcPct val="92972"/>
              </a:lnSpc>
              <a:spcBef>
                <a:spcPts val="1065"/>
              </a:spcBef>
              <a:spcAft>
                <a:spcPts val="0"/>
              </a:spcAft>
              <a:buClr>
                <a:srgbClr val="000000"/>
              </a:buClr>
              <a:buSzPts val="2200"/>
              <a:buNone/>
            </a:pPr>
            <a:r>
              <a:rPr lang="en-US" b="1" dirty="0">
                <a:solidFill>
                  <a:srgbClr val="000000"/>
                </a:solidFill>
                <a:latin typeface="+mj-lt"/>
                <a:ea typeface="Corbel"/>
                <a:cs typeface="Corbel"/>
                <a:sym typeface="Corbel"/>
              </a:rPr>
              <a:t>Metrics - 3 total</a:t>
            </a:r>
            <a:endParaRPr lang="en-US" b="1" dirty="0">
              <a:latin typeface="+mj-lt"/>
              <a:ea typeface="Corbel"/>
              <a:cs typeface="Corbel"/>
              <a:sym typeface="Corbel"/>
            </a:endParaRPr>
          </a:p>
          <a:p>
            <a:pPr marL="75068" marR="54123" lvl="0" indent="-6475">
              <a:lnSpc>
                <a:spcPct val="92972"/>
              </a:lnSpc>
              <a:spcBef>
                <a:spcPts val="0"/>
              </a:spcBef>
              <a:spcAft>
                <a:spcPts val="0"/>
              </a:spcAft>
              <a:buClr>
                <a:schemeClr val="dk1"/>
              </a:buClr>
              <a:buSzPts val="2200"/>
              <a:buNone/>
            </a:pPr>
            <a:endParaRPr lang="en-US" dirty="0">
              <a:solidFill>
                <a:srgbClr val="000000"/>
              </a:solidFill>
              <a:latin typeface="+mj-lt"/>
              <a:ea typeface="Corbel"/>
              <a:cs typeface="Corbel"/>
              <a:sym typeface="Corbel"/>
            </a:endParaRPr>
          </a:p>
          <a:p>
            <a:pPr marL="457200" lvl="0" indent="-342900">
              <a:lnSpc>
                <a:spcPct val="110000"/>
              </a:lnSpc>
              <a:spcBef>
                <a:spcPts val="0"/>
              </a:spcBef>
              <a:spcAft>
                <a:spcPts val="0"/>
              </a:spcAft>
              <a:buClr>
                <a:srgbClr val="000000"/>
              </a:buClr>
              <a:buSzPts val="1800"/>
              <a:buFont typeface="Corbel"/>
              <a:buAutoNum type="arabicPeriod"/>
            </a:pPr>
            <a:r>
              <a:rPr lang="en-US" dirty="0">
                <a:solidFill>
                  <a:srgbClr val="1F1F1F"/>
                </a:solidFill>
                <a:latin typeface="+mj-lt"/>
                <a:ea typeface="Corbel"/>
                <a:cs typeface="Corbel"/>
                <a:sym typeface="Corbel"/>
              </a:rPr>
              <a:t>Parent Engagement in Decision Making (Priority 3)</a:t>
            </a:r>
            <a:endParaRPr lang="en-US" dirty="0">
              <a:solidFill>
                <a:srgbClr val="000000"/>
              </a:solidFill>
              <a:latin typeface="+mj-lt"/>
              <a:ea typeface="Corbel"/>
              <a:cs typeface="Corbel"/>
              <a:sym typeface="Corbel"/>
            </a:endParaRPr>
          </a:p>
          <a:p>
            <a:pPr marL="457200" lvl="0" indent="-342900">
              <a:lnSpc>
                <a:spcPct val="110000"/>
              </a:lnSpc>
              <a:spcBef>
                <a:spcPts val="0"/>
              </a:spcBef>
              <a:spcAft>
                <a:spcPts val="0"/>
              </a:spcAft>
              <a:buClr>
                <a:srgbClr val="000000"/>
              </a:buClr>
              <a:buSzPts val="1800"/>
              <a:buFont typeface="Corbel"/>
              <a:buAutoNum type="arabicPeriod"/>
            </a:pPr>
            <a:r>
              <a:rPr lang="en-US" dirty="0">
                <a:solidFill>
                  <a:srgbClr val="1F1F1F"/>
                </a:solidFill>
                <a:latin typeface="+mj-lt"/>
                <a:ea typeface="Corbel"/>
                <a:cs typeface="Corbel"/>
                <a:sym typeface="Corbel"/>
              </a:rPr>
              <a:t>Parent Participation in Programs for Unduplicated Pupils (Priority 3)</a:t>
            </a:r>
            <a:endParaRPr lang="en-US" dirty="0">
              <a:solidFill>
                <a:srgbClr val="000000"/>
              </a:solidFill>
              <a:latin typeface="+mj-lt"/>
              <a:ea typeface="Corbel"/>
              <a:cs typeface="Corbel"/>
              <a:sym typeface="Corbel"/>
            </a:endParaRPr>
          </a:p>
          <a:p>
            <a:pPr marL="457200" lvl="0" indent="-342900">
              <a:lnSpc>
                <a:spcPct val="110000"/>
              </a:lnSpc>
              <a:spcBef>
                <a:spcPts val="0"/>
              </a:spcBef>
              <a:spcAft>
                <a:spcPts val="0"/>
              </a:spcAft>
              <a:buClr>
                <a:srgbClr val="000000"/>
              </a:buClr>
              <a:buSzPts val="1800"/>
              <a:buFont typeface="Corbel"/>
              <a:buAutoNum type="arabicPeriod"/>
            </a:pPr>
            <a:r>
              <a:rPr lang="en-US" dirty="0">
                <a:solidFill>
                  <a:srgbClr val="1F1F1F"/>
                </a:solidFill>
                <a:latin typeface="+mj-lt"/>
                <a:ea typeface="Corbel"/>
                <a:cs typeface="Corbel"/>
                <a:sym typeface="Corbel"/>
              </a:rPr>
              <a:t>Local Indicator - Parent Perception of Communication and Connectedness</a:t>
            </a:r>
            <a:endParaRPr lang="en-US" dirty="0">
              <a:solidFill>
                <a:srgbClr val="000000"/>
              </a:solidFill>
              <a:latin typeface="+mj-lt"/>
              <a:ea typeface="Corbel"/>
              <a:cs typeface="Corbel"/>
              <a:sym typeface="Corbel"/>
            </a:endParaRPr>
          </a:p>
          <a:p>
            <a:endParaRPr lang="en-US" dirty="0"/>
          </a:p>
        </p:txBody>
      </p:sp>
      <p:sp>
        <p:nvSpPr>
          <p:cNvPr id="3" name="Slide Number Placeholder 2">
            <a:extLst>
              <a:ext uri="{FF2B5EF4-FFF2-40B4-BE49-F238E27FC236}">
                <a16:creationId xmlns:a16="http://schemas.microsoft.com/office/drawing/2014/main" id="{9AB58BF2-6203-E015-F371-B87812D3CF51}"/>
              </a:ext>
            </a:extLst>
          </p:cNvPr>
          <p:cNvSpPr>
            <a:spLocks noGrp="1"/>
          </p:cNvSpPr>
          <p:nvPr>
            <p:ph type="sldNum" sz="quarter" idx="12"/>
          </p:nvPr>
        </p:nvSpPr>
        <p:spPr/>
        <p:txBody>
          <a:bodyPr/>
          <a:lstStyle/>
          <a:p>
            <a:fld id="{498A666E-0DF1-410C-B3A4-797F36C52217}" type="slidenum">
              <a:rPr lang="en-US" smtClean="0"/>
              <a:t>24</a:t>
            </a:fld>
            <a:endParaRPr lang="en-US"/>
          </a:p>
        </p:txBody>
      </p:sp>
      <p:pic>
        <p:nvPicPr>
          <p:cNvPr id="6" name="Picture 2" descr="🎯 Bullseye Emoji: Meaning &amp; Usage">
            <a:extLst>
              <a:ext uri="{FF2B5EF4-FFF2-40B4-BE49-F238E27FC236}">
                <a16:creationId xmlns:a16="http://schemas.microsoft.com/office/drawing/2014/main" id="{00A6C6AA-0C33-1CC3-AA8B-3AB7D130EA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2300" y="228600"/>
            <a:ext cx="1778000" cy="177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777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884F7F-93B2-7705-F031-796C5A0BF7F6}"/>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1900" b="1" kern="1200" dirty="0">
                <a:solidFill>
                  <a:srgbClr val="FFFFFF"/>
                </a:solidFill>
                <a:latin typeface="+mj-lt"/>
                <a:ea typeface="+mj-ea"/>
                <a:cs typeface="+mj-cs"/>
                <a:sym typeface="Droid Serif"/>
              </a:rPr>
              <a:t>Goal 5 –</a:t>
            </a:r>
            <a:r>
              <a:rPr lang="en-US" sz="1900" kern="1200" dirty="0">
                <a:solidFill>
                  <a:srgbClr val="FFFFFF"/>
                </a:solidFill>
                <a:latin typeface="+mj-lt"/>
                <a:ea typeface="+mj-ea"/>
                <a:cs typeface="+mj-cs"/>
                <a:sym typeface="Droid Serif"/>
              </a:rPr>
              <a:t> </a:t>
            </a:r>
            <a:br>
              <a:rPr lang="en-US" sz="1900" kern="1200" dirty="0">
                <a:solidFill>
                  <a:srgbClr val="FFFFFF"/>
                </a:solidFill>
                <a:latin typeface="+mj-lt"/>
                <a:ea typeface="+mj-ea"/>
                <a:cs typeface="+mj-cs"/>
                <a:sym typeface="Droid Serif"/>
              </a:rPr>
            </a:br>
            <a:r>
              <a:rPr lang="en-US" sz="1900" kern="1200" dirty="0">
                <a:solidFill>
                  <a:srgbClr val="FFFFFF"/>
                </a:solidFill>
                <a:latin typeface="+mj-lt"/>
                <a:ea typeface="+mj-ea"/>
                <a:cs typeface="+mj-cs"/>
                <a:sym typeface="Droid Serif"/>
              </a:rPr>
              <a:t>Ensure that Students with Disabilities are being provided equitable access to resources related to  College and Career Readiness, 21st Century Learning, and a safe and positive school climate.</a:t>
            </a:r>
            <a:endParaRPr lang="en-US" sz="1900" kern="1200" dirty="0">
              <a:solidFill>
                <a:srgbClr val="FFFFFF"/>
              </a:solidFill>
              <a:latin typeface="+mj-lt"/>
              <a:ea typeface="+mj-ea"/>
              <a:cs typeface="+mj-cs"/>
            </a:endParaRPr>
          </a:p>
        </p:txBody>
      </p:sp>
      <p:sp>
        <p:nvSpPr>
          <p:cNvPr id="3" name="Slide Number Placeholder 2">
            <a:extLst>
              <a:ext uri="{FF2B5EF4-FFF2-40B4-BE49-F238E27FC236}">
                <a16:creationId xmlns:a16="http://schemas.microsoft.com/office/drawing/2014/main" id="{3AFF511E-59B5-C347-F2E1-2473A4749513}"/>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498A666E-0DF1-410C-B3A4-797F36C52217}" type="slidenum">
              <a:rPr lang="en-US" sz="1100">
                <a:solidFill>
                  <a:schemeClr val="tx1">
                    <a:lumMod val="50000"/>
                    <a:lumOff val="50000"/>
                  </a:schemeClr>
                </a:solidFill>
              </a:rPr>
              <a:pPr>
                <a:spcAft>
                  <a:spcPts val="600"/>
                </a:spcAft>
              </a:pPr>
              <a:t>25</a:t>
            </a:fld>
            <a:endParaRPr lang="en-US" sz="1100">
              <a:solidFill>
                <a:schemeClr val="tx1">
                  <a:lumMod val="50000"/>
                  <a:lumOff val="50000"/>
                </a:schemeClr>
              </a:solidFill>
            </a:endParaRPr>
          </a:p>
        </p:txBody>
      </p:sp>
      <p:graphicFrame>
        <p:nvGraphicFramePr>
          <p:cNvPr id="6" name="Table 5">
            <a:extLst>
              <a:ext uri="{FF2B5EF4-FFF2-40B4-BE49-F238E27FC236}">
                <a16:creationId xmlns:a16="http://schemas.microsoft.com/office/drawing/2014/main" id="{DE6E1BAA-AE88-28B9-5365-2A422C7C71FF}"/>
              </a:ext>
            </a:extLst>
          </p:cNvPr>
          <p:cNvGraphicFramePr>
            <a:graphicFrameLocks noGrp="1"/>
          </p:cNvGraphicFramePr>
          <p:nvPr>
            <p:extLst>
              <p:ext uri="{D42A27DB-BD31-4B8C-83A1-F6EECF244321}">
                <p14:modId xmlns:p14="http://schemas.microsoft.com/office/powerpoint/2010/main" val="1566275157"/>
              </p:ext>
            </p:extLst>
          </p:nvPr>
        </p:nvGraphicFramePr>
        <p:xfrm>
          <a:off x="432225" y="2084894"/>
          <a:ext cx="11327550" cy="4214959"/>
        </p:xfrm>
        <a:graphic>
          <a:graphicData uri="http://schemas.openxmlformats.org/drawingml/2006/table">
            <a:tbl>
              <a:tblPr firstRow="1" bandRow="1"/>
              <a:tblGrid>
                <a:gridCol w="5776619">
                  <a:extLst>
                    <a:ext uri="{9D8B030D-6E8A-4147-A177-3AD203B41FA5}">
                      <a16:colId xmlns:a16="http://schemas.microsoft.com/office/drawing/2014/main" val="44875491"/>
                    </a:ext>
                  </a:extLst>
                </a:gridCol>
                <a:gridCol w="5550931">
                  <a:extLst>
                    <a:ext uri="{9D8B030D-6E8A-4147-A177-3AD203B41FA5}">
                      <a16:colId xmlns:a16="http://schemas.microsoft.com/office/drawing/2014/main" val="3641336586"/>
                    </a:ext>
                  </a:extLst>
                </a:gridCol>
              </a:tblGrid>
              <a:tr h="1485672">
                <a:tc>
                  <a:txBody>
                    <a:bodyPr/>
                    <a:lstStyle/>
                    <a:p>
                      <a:pPr rtl="0" fontAlgn="ctr">
                        <a:buNone/>
                      </a:pPr>
                      <a:r>
                        <a:rPr lang="en-US" sz="1700" b="1" i="0" u="none" strike="noStrike">
                          <a:solidFill>
                            <a:schemeClr val="tx1"/>
                          </a:solidFill>
                          <a:effectLst/>
                          <a:latin typeface="+mj-lt"/>
                        </a:rPr>
                        <a:t>5.1 - </a:t>
                      </a:r>
                      <a:r>
                        <a:rPr lang="en-US" sz="1700" b="1" i="0" u="sng">
                          <a:solidFill>
                            <a:schemeClr val="tx1"/>
                          </a:solidFill>
                          <a:effectLst/>
                          <a:latin typeface="+mj-lt"/>
                        </a:rPr>
                        <a:t>ACCESS TO LEAST RESTRICTIVE ENVIRONMENT</a:t>
                      </a:r>
                      <a:r>
                        <a:rPr lang="en-US" sz="1700" b="1" i="0" u="none" strike="noStrike">
                          <a:solidFill>
                            <a:schemeClr val="tx1"/>
                          </a:solidFill>
                          <a:effectLst/>
                          <a:latin typeface="+mj-lt"/>
                        </a:rPr>
                        <a:t> – </a:t>
                      </a:r>
                      <a:endParaRPr lang="en-US" sz="1700" b="1">
                        <a:solidFill>
                          <a:schemeClr val="tx1"/>
                        </a:solidFill>
                        <a:effectLst/>
                        <a:latin typeface="+mj-lt"/>
                      </a:endParaRPr>
                    </a:p>
                    <a:p>
                      <a:pPr rtl="0" fontAlgn="ctr">
                        <a:buNone/>
                      </a:pPr>
                      <a:r>
                        <a:rPr lang="en-US" sz="1700" b="0" i="0" u="none" strike="noStrike">
                          <a:solidFill>
                            <a:schemeClr val="tx1"/>
                          </a:solidFill>
                          <a:effectLst/>
                          <a:latin typeface="+mj-lt"/>
                        </a:rPr>
                        <a:t>Increase access to Least Restrictive Environment (LRE) (BASE FUNDED)</a:t>
                      </a:r>
                      <a:endParaRPr lang="en-US" sz="1700" b="0">
                        <a:solidFill>
                          <a:schemeClr val="tx1"/>
                        </a:solidFill>
                        <a:effectLst/>
                        <a:latin typeface="+mj-lt"/>
                      </a:endParaRPr>
                    </a:p>
                  </a:txBody>
                  <a:tcPr marL="59522" marR="59522" marT="59522" marB="59522" anchor="ctr"/>
                </a:tc>
                <a:tc>
                  <a:txBody>
                    <a:bodyPr/>
                    <a:lstStyle/>
                    <a:p>
                      <a:pPr rtl="0" fontAlgn="ctr">
                        <a:buNone/>
                      </a:pPr>
                      <a:r>
                        <a:rPr lang="en-US" sz="1700" b="1" i="0" u="none" strike="noStrike">
                          <a:solidFill>
                            <a:schemeClr val="tx1"/>
                          </a:solidFill>
                          <a:effectLst/>
                          <a:latin typeface="+mj-lt"/>
                        </a:rPr>
                        <a:t>5.4 – </a:t>
                      </a:r>
                      <a:r>
                        <a:rPr lang="en-US" sz="1700" b="1" i="0" u="sng">
                          <a:solidFill>
                            <a:schemeClr val="tx1"/>
                          </a:solidFill>
                          <a:effectLst/>
                          <a:latin typeface="+mj-lt"/>
                        </a:rPr>
                        <a:t>WORKSHOPS FOR PARENTS OF STUDENTS WITH DISABILITIES</a:t>
                      </a:r>
                      <a:r>
                        <a:rPr lang="en-US" sz="1700" b="1" i="0" u="none" strike="noStrike">
                          <a:solidFill>
                            <a:schemeClr val="tx1"/>
                          </a:solidFill>
                          <a:effectLst/>
                          <a:latin typeface="+mj-lt"/>
                        </a:rPr>
                        <a:t> – </a:t>
                      </a:r>
                    </a:p>
                    <a:p>
                      <a:pPr rtl="0" fontAlgn="ctr">
                        <a:buNone/>
                      </a:pPr>
                      <a:r>
                        <a:rPr lang="en-US" sz="1700" b="0" i="0" u="none" strike="noStrike">
                          <a:solidFill>
                            <a:schemeClr val="tx1"/>
                          </a:solidFill>
                          <a:effectLst/>
                          <a:latin typeface="+mj-lt"/>
                        </a:rPr>
                        <a:t>Workshops and resources for parents to increase awareness, provide resources, and increase parent support (BASE FUNDED)</a:t>
                      </a:r>
                      <a:endParaRPr lang="en-US" sz="1700" b="0">
                        <a:solidFill>
                          <a:schemeClr val="tx1"/>
                        </a:solidFill>
                        <a:effectLst/>
                        <a:latin typeface="+mj-lt"/>
                      </a:endParaRPr>
                    </a:p>
                  </a:txBody>
                  <a:tcPr marL="59522" marR="59522" marT="59522" marB="59522" anchor="ctr"/>
                </a:tc>
                <a:extLst>
                  <a:ext uri="{0D108BD9-81ED-4DB2-BD59-A6C34878D82A}">
                    <a16:rowId xmlns:a16="http://schemas.microsoft.com/office/drawing/2014/main" val="1058147787"/>
                  </a:ext>
                </a:extLst>
              </a:tr>
              <a:tr h="1223775">
                <a:tc>
                  <a:txBody>
                    <a:bodyPr/>
                    <a:lstStyle/>
                    <a:p>
                      <a:pPr rtl="0" fontAlgn="ctr">
                        <a:buNone/>
                      </a:pPr>
                      <a:r>
                        <a:rPr lang="en-US" sz="1700" b="1" i="0" u="none" strike="noStrike">
                          <a:solidFill>
                            <a:schemeClr val="tx1"/>
                          </a:solidFill>
                          <a:effectLst/>
                          <a:latin typeface="+mj-lt"/>
                        </a:rPr>
                        <a:t>5.2 - </a:t>
                      </a:r>
                      <a:r>
                        <a:rPr lang="en-US" sz="1700" b="1" i="0" u="sng">
                          <a:solidFill>
                            <a:schemeClr val="tx1"/>
                          </a:solidFill>
                          <a:effectLst/>
                          <a:latin typeface="+mj-lt"/>
                        </a:rPr>
                        <a:t>INCREASED ACADEMIC SUPPORT </a:t>
                      </a:r>
                      <a:r>
                        <a:rPr lang="en-US" sz="1700" b="1" i="0" u="none" strike="noStrike">
                          <a:solidFill>
                            <a:schemeClr val="tx1"/>
                          </a:solidFill>
                          <a:effectLst/>
                          <a:latin typeface="+mj-lt"/>
                        </a:rPr>
                        <a:t>- </a:t>
                      </a:r>
                      <a:endParaRPr lang="en-US" sz="1700" b="1">
                        <a:solidFill>
                          <a:schemeClr val="tx1"/>
                        </a:solidFill>
                        <a:effectLst/>
                        <a:latin typeface="+mj-lt"/>
                      </a:endParaRPr>
                    </a:p>
                    <a:p>
                      <a:pPr rtl="0" fontAlgn="ctr">
                        <a:buNone/>
                      </a:pPr>
                      <a:r>
                        <a:rPr lang="en-US" sz="1700" b="0" i="0" u="none" strike="noStrike">
                          <a:solidFill>
                            <a:schemeClr val="tx1"/>
                          </a:solidFill>
                          <a:effectLst/>
                          <a:latin typeface="+mj-lt"/>
                        </a:rPr>
                        <a:t>Ensure equitable access to a positive learning environment in general education courses   (BASE FUNDED)</a:t>
                      </a:r>
                      <a:endParaRPr lang="en-US" sz="1700" b="0">
                        <a:solidFill>
                          <a:schemeClr val="tx1"/>
                        </a:solidFill>
                        <a:effectLst/>
                        <a:latin typeface="+mj-lt"/>
                      </a:endParaRPr>
                    </a:p>
                  </a:txBody>
                  <a:tcPr marL="59522" marR="59522" marT="59522" marB="59522" anchor="ctr"/>
                </a:tc>
                <a:tc>
                  <a:txBody>
                    <a:bodyPr/>
                    <a:lstStyle/>
                    <a:p>
                      <a:pPr rtl="0" fontAlgn="ctr">
                        <a:buNone/>
                      </a:pPr>
                      <a:r>
                        <a:rPr lang="en-US" sz="1700" b="1" i="0" u="none" strike="noStrike">
                          <a:solidFill>
                            <a:schemeClr val="tx1"/>
                          </a:solidFill>
                          <a:effectLst/>
                          <a:latin typeface="+mj-lt"/>
                        </a:rPr>
                        <a:t>5.5 – </a:t>
                      </a:r>
                      <a:r>
                        <a:rPr lang="en-US" sz="1700" b="1" i="0" u="sng">
                          <a:solidFill>
                            <a:schemeClr val="tx1"/>
                          </a:solidFill>
                          <a:effectLst/>
                          <a:latin typeface="+mj-lt"/>
                        </a:rPr>
                        <a:t>LOWER SUSPENSION RATE </a:t>
                      </a:r>
                      <a:r>
                        <a:rPr lang="en-US" sz="1700" b="1" i="0" u="none" strike="noStrike">
                          <a:solidFill>
                            <a:schemeClr val="tx1"/>
                          </a:solidFill>
                          <a:effectLst/>
                          <a:latin typeface="+mj-lt"/>
                        </a:rPr>
                        <a:t>– </a:t>
                      </a:r>
                      <a:endParaRPr lang="en-US" sz="1700" b="1">
                        <a:solidFill>
                          <a:schemeClr val="tx1"/>
                        </a:solidFill>
                        <a:effectLst/>
                        <a:latin typeface="+mj-lt"/>
                      </a:endParaRPr>
                    </a:p>
                    <a:p>
                      <a:pPr rtl="0" fontAlgn="ctr">
                        <a:buNone/>
                      </a:pPr>
                      <a:r>
                        <a:rPr lang="en-US" sz="1700" b="0" i="0" u="none" strike="noStrike">
                          <a:solidFill>
                            <a:schemeClr val="tx1"/>
                          </a:solidFill>
                          <a:effectLst/>
                          <a:latin typeface="+mj-lt"/>
                        </a:rPr>
                        <a:t>Implementation of MTSS in Special Education with the goal of reducing suspension rates for Students with Disabilities (BASE FUNDED)</a:t>
                      </a:r>
                      <a:endParaRPr lang="en-US" sz="1700" b="0">
                        <a:solidFill>
                          <a:schemeClr val="tx1"/>
                        </a:solidFill>
                        <a:effectLst/>
                        <a:latin typeface="+mj-lt"/>
                      </a:endParaRPr>
                    </a:p>
                  </a:txBody>
                  <a:tcPr marL="59522" marR="59522" marT="59522" marB="59522" anchor="ctr"/>
                </a:tc>
                <a:extLst>
                  <a:ext uri="{0D108BD9-81ED-4DB2-BD59-A6C34878D82A}">
                    <a16:rowId xmlns:a16="http://schemas.microsoft.com/office/drawing/2014/main" val="1157391406"/>
                  </a:ext>
                </a:extLst>
              </a:tr>
              <a:tr h="1505512">
                <a:tc>
                  <a:txBody>
                    <a:bodyPr/>
                    <a:lstStyle/>
                    <a:p>
                      <a:pPr rtl="0" fontAlgn="ctr">
                        <a:buNone/>
                      </a:pPr>
                      <a:r>
                        <a:rPr lang="en-US" sz="1700" b="1" i="0" u="none" strike="noStrike">
                          <a:solidFill>
                            <a:schemeClr val="tx1"/>
                          </a:solidFill>
                          <a:effectLst/>
                          <a:latin typeface="+mj-lt"/>
                        </a:rPr>
                        <a:t>5.3 – </a:t>
                      </a:r>
                      <a:r>
                        <a:rPr lang="en-US" sz="1700" b="1" i="0" u="sng">
                          <a:solidFill>
                            <a:schemeClr val="tx1"/>
                          </a:solidFill>
                          <a:effectLst/>
                          <a:latin typeface="+mj-lt"/>
                        </a:rPr>
                        <a:t>SPECIAL EDUCATION STAFF SUPPORT</a:t>
                      </a:r>
                      <a:r>
                        <a:rPr lang="en-US" sz="1700" b="1" i="0" u="none" strike="noStrike">
                          <a:solidFill>
                            <a:schemeClr val="tx1"/>
                          </a:solidFill>
                          <a:effectLst/>
                          <a:latin typeface="+mj-lt"/>
                        </a:rPr>
                        <a:t> – </a:t>
                      </a:r>
                      <a:endParaRPr lang="en-US" sz="1700" b="1">
                        <a:solidFill>
                          <a:schemeClr val="tx1"/>
                        </a:solidFill>
                        <a:effectLst/>
                        <a:latin typeface="+mj-lt"/>
                      </a:endParaRPr>
                    </a:p>
                    <a:p>
                      <a:pPr rtl="0" fontAlgn="ctr">
                        <a:buNone/>
                      </a:pPr>
                      <a:r>
                        <a:rPr lang="en-US" sz="1700" b="0" i="0" u="none" strike="noStrike">
                          <a:solidFill>
                            <a:schemeClr val="tx1"/>
                          </a:solidFill>
                          <a:effectLst/>
                          <a:latin typeface="+mj-lt"/>
                        </a:rPr>
                        <a:t>Fulfill the requirements of the Special Education program (BASE FUNDED)</a:t>
                      </a:r>
                      <a:endParaRPr lang="en-US" sz="1700" b="0">
                        <a:solidFill>
                          <a:schemeClr val="tx1"/>
                        </a:solidFill>
                        <a:effectLst/>
                        <a:latin typeface="+mj-lt"/>
                      </a:endParaRPr>
                    </a:p>
                  </a:txBody>
                  <a:tcPr marL="59522" marR="59522" marT="59522" marB="59522" anchor="ctr"/>
                </a:tc>
                <a:tc>
                  <a:txBody>
                    <a:bodyPr/>
                    <a:lstStyle/>
                    <a:p>
                      <a:pPr rtl="0" fontAlgn="ctr">
                        <a:buNone/>
                      </a:pPr>
                      <a:r>
                        <a:rPr lang="en-US" sz="1700" b="1" i="0" u="none" strike="noStrike" dirty="0">
                          <a:solidFill>
                            <a:schemeClr val="tx1"/>
                          </a:solidFill>
                          <a:effectLst/>
                          <a:latin typeface="+mj-lt"/>
                        </a:rPr>
                        <a:t>5.6 – </a:t>
                      </a:r>
                      <a:r>
                        <a:rPr lang="en-US" sz="1700" b="1" i="0" u="sng" dirty="0">
                          <a:solidFill>
                            <a:schemeClr val="tx1"/>
                          </a:solidFill>
                          <a:effectLst/>
                          <a:latin typeface="+mj-lt"/>
                        </a:rPr>
                        <a:t>ENGLISH LANGUAGE ARTS AND MATH PROFICIENCY </a:t>
                      </a:r>
                      <a:r>
                        <a:rPr lang="en-US" sz="1700" b="1" i="0" u="none" strike="noStrike" dirty="0">
                          <a:solidFill>
                            <a:schemeClr val="tx1"/>
                          </a:solidFill>
                          <a:effectLst/>
                          <a:latin typeface="+mj-lt"/>
                        </a:rPr>
                        <a:t>– </a:t>
                      </a:r>
                      <a:endParaRPr lang="en-US" sz="1700" b="1" dirty="0">
                        <a:solidFill>
                          <a:schemeClr val="tx1"/>
                        </a:solidFill>
                        <a:effectLst/>
                        <a:latin typeface="+mj-lt"/>
                      </a:endParaRPr>
                    </a:p>
                    <a:p>
                      <a:pPr rtl="0" fontAlgn="ctr">
                        <a:buNone/>
                      </a:pPr>
                      <a:r>
                        <a:rPr lang="en-US" sz="1700" b="0" i="0" u="none" strike="noStrike" dirty="0">
                          <a:solidFill>
                            <a:schemeClr val="tx1"/>
                          </a:solidFill>
                          <a:effectLst/>
                          <a:latin typeface="+mj-lt"/>
                        </a:rPr>
                        <a:t>Professional development and classroom walkthrough feedback to SPED teachers to increase ELA and Math achievement (BASE FUNDED)</a:t>
                      </a:r>
                      <a:endParaRPr lang="en-US" sz="1700" b="0" dirty="0">
                        <a:solidFill>
                          <a:schemeClr val="tx1"/>
                        </a:solidFill>
                        <a:effectLst/>
                        <a:latin typeface="+mj-lt"/>
                      </a:endParaRPr>
                    </a:p>
                  </a:txBody>
                  <a:tcPr marL="69442" marR="69442" marT="69442" marB="69442" anchor="ctr"/>
                </a:tc>
                <a:extLst>
                  <a:ext uri="{0D108BD9-81ED-4DB2-BD59-A6C34878D82A}">
                    <a16:rowId xmlns:a16="http://schemas.microsoft.com/office/drawing/2014/main" val="4153159346"/>
                  </a:ext>
                </a:extLst>
              </a:tr>
            </a:tbl>
          </a:graphicData>
        </a:graphic>
      </p:graphicFrame>
    </p:spTree>
    <p:extLst>
      <p:ext uri="{BB962C8B-B14F-4D97-AF65-F5344CB8AC3E}">
        <p14:creationId xmlns:p14="http://schemas.microsoft.com/office/powerpoint/2010/main" val="1777906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D88FC5-5D7F-B040-D353-D78B923B5352}"/>
              </a:ext>
            </a:extLst>
          </p:cNvPr>
          <p:cNvSpPr>
            <a:spLocks noGrp="1"/>
          </p:cNvSpPr>
          <p:nvPr>
            <p:ph type="title"/>
          </p:nvPr>
        </p:nvSpPr>
        <p:spPr>
          <a:xfrm>
            <a:off x="699713" y="120649"/>
            <a:ext cx="7063721" cy="1406099"/>
          </a:xfrm>
        </p:spPr>
        <p:txBody>
          <a:bodyPr vert="horz" lIns="91440" tIns="45720" rIns="91440" bIns="45720" rtlCol="0" anchor="ctr">
            <a:normAutofit/>
          </a:bodyPr>
          <a:lstStyle/>
          <a:p>
            <a:r>
              <a:rPr lang="en-US" sz="1900" b="1" kern="1200" dirty="0">
                <a:solidFill>
                  <a:srgbClr val="FFFFFF"/>
                </a:solidFill>
                <a:latin typeface="+mj-lt"/>
                <a:ea typeface="+mj-ea"/>
                <a:cs typeface="+mj-cs"/>
                <a:sym typeface="Droid Serif"/>
              </a:rPr>
              <a:t>Goal 6 – </a:t>
            </a:r>
            <a:br>
              <a:rPr lang="en-US" sz="1900" kern="1200" dirty="0">
                <a:solidFill>
                  <a:srgbClr val="FFFFFF"/>
                </a:solidFill>
                <a:latin typeface="+mj-lt"/>
                <a:ea typeface="+mj-ea"/>
                <a:cs typeface="+mj-cs"/>
                <a:sym typeface="Droid Serif"/>
              </a:rPr>
            </a:br>
            <a:r>
              <a:rPr lang="en-US" sz="1900" kern="1200" dirty="0">
                <a:solidFill>
                  <a:srgbClr val="FFFFFF"/>
                </a:solidFill>
                <a:latin typeface="+mj-lt"/>
                <a:ea typeface="+mj-ea"/>
                <a:cs typeface="+mj-cs"/>
                <a:sym typeface="Droid Serif"/>
              </a:rPr>
              <a:t>Enhance academic proficiency and college and career readiness for all students at the Equity Multiplier sites (</a:t>
            </a:r>
            <a:r>
              <a:rPr lang="en-US" sz="1900" u="sng" kern="1200" dirty="0">
                <a:solidFill>
                  <a:srgbClr val="FFFFFF"/>
                </a:solidFill>
                <a:latin typeface="+mj-lt"/>
                <a:ea typeface="+mj-ea"/>
                <a:cs typeface="+mj-cs"/>
                <a:sym typeface="Droid Serif"/>
              </a:rPr>
              <a:t>Antelope Valley</a:t>
            </a:r>
            <a:r>
              <a:rPr lang="en-US" sz="1900" kern="1200" dirty="0">
                <a:solidFill>
                  <a:srgbClr val="FFFFFF"/>
                </a:solidFill>
                <a:latin typeface="+mj-lt"/>
                <a:ea typeface="+mj-ea"/>
                <a:cs typeface="+mj-cs"/>
                <a:sym typeface="Droid Serif"/>
              </a:rPr>
              <a:t>, Desert Winds, Phoenix, and R. Rex Parris High Schools), with a specific focus on meeting the needs of the lowest-achieving students.</a:t>
            </a:r>
            <a:endParaRPr lang="en-US" sz="1900" kern="1200" dirty="0">
              <a:solidFill>
                <a:srgbClr val="FFFFFF"/>
              </a:solidFill>
              <a:latin typeface="+mj-lt"/>
              <a:ea typeface="+mj-ea"/>
              <a:cs typeface="+mj-cs"/>
            </a:endParaRPr>
          </a:p>
        </p:txBody>
      </p:sp>
      <p:sp>
        <p:nvSpPr>
          <p:cNvPr id="3" name="Slide Number Placeholder 2">
            <a:extLst>
              <a:ext uri="{FF2B5EF4-FFF2-40B4-BE49-F238E27FC236}">
                <a16:creationId xmlns:a16="http://schemas.microsoft.com/office/drawing/2014/main" id="{698E9A7C-D453-5BAD-A947-FB12AAD6B65B}"/>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498A666E-0DF1-410C-B3A4-797F36C52217}" type="slidenum">
              <a:rPr lang="en-US" sz="1100">
                <a:solidFill>
                  <a:schemeClr val="tx1">
                    <a:lumMod val="50000"/>
                    <a:lumOff val="50000"/>
                  </a:schemeClr>
                </a:solidFill>
              </a:rPr>
              <a:pPr>
                <a:spcAft>
                  <a:spcPts val="600"/>
                </a:spcAft>
              </a:pPr>
              <a:t>26</a:t>
            </a:fld>
            <a:endParaRPr lang="en-US" sz="1100">
              <a:solidFill>
                <a:schemeClr val="tx1">
                  <a:lumMod val="50000"/>
                  <a:lumOff val="50000"/>
                </a:schemeClr>
              </a:solidFill>
            </a:endParaRPr>
          </a:p>
        </p:txBody>
      </p:sp>
      <p:graphicFrame>
        <p:nvGraphicFramePr>
          <p:cNvPr id="4" name="Table 3">
            <a:extLst>
              <a:ext uri="{FF2B5EF4-FFF2-40B4-BE49-F238E27FC236}">
                <a16:creationId xmlns:a16="http://schemas.microsoft.com/office/drawing/2014/main" id="{2AD531AA-E778-A660-83EB-7A9BFD3A4790}"/>
              </a:ext>
            </a:extLst>
          </p:cNvPr>
          <p:cNvGraphicFramePr>
            <a:graphicFrameLocks noGrp="1"/>
          </p:cNvGraphicFramePr>
          <p:nvPr>
            <p:extLst>
              <p:ext uri="{D42A27DB-BD31-4B8C-83A1-F6EECF244321}">
                <p14:modId xmlns:p14="http://schemas.microsoft.com/office/powerpoint/2010/main" val="4054071341"/>
              </p:ext>
            </p:extLst>
          </p:nvPr>
        </p:nvGraphicFramePr>
        <p:xfrm>
          <a:off x="432225" y="2091631"/>
          <a:ext cx="11327550" cy="4201487"/>
        </p:xfrm>
        <a:graphic>
          <a:graphicData uri="http://schemas.openxmlformats.org/drawingml/2006/table">
            <a:tbl>
              <a:tblPr firstRow="1" bandRow="1"/>
              <a:tblGrid>
                <a:gridCol w="5659943">
                  <a:extLst>
                    <a:ext uri="{9D8B030D-6E8A-4147-A177-3AD203B41FA5}">
                      <a16:colId xmlns:a16="http://schemas.microsoft.com/office/drawing/2014/main" val="201746985"/>
                    </a:ext>
                  </a:extLst>
                </a:gridCol>
                <a:gridCol w="5667607">
                  <a:extLst>
                    <a:ext uri="{9D8B030D-6E8A-4147-A177-3AD203B41FA5}">
                      <a16:colId xmlns:a16="http://schemas.microsoft.com/office/drawing/2014/main" val="2925530761"/>
                    </a:ext>
                  </a:extLst>
                </a:gridCol>
              </a:tblGrid>
              <a:tr h="743062">
                <a:tc>
                  <a:txBody>
                    <a:bodyPr/>
                    <a:lstStyle/>
                    <a:p>
                      <a:pPr rtl="0" fontAlgn="ctr">
                        <a:buNone/>
                      </a:pPr>
                      <a:r>
                        <a:rPr lang="en-US" sz="1300" b="1" i="0" u="none" strike="noStrike">
                          <a:solidFill>
                            <a:schemeClr val="tx1"/>
                          </a:solidFill>
                          <a:effectLst/>
                          <a:latin typeface="+mj-lt"/>
                        </a:rPr>
                        <a:t>6.1 – </a:t>
                      </a:r>
                      <a:r>
                        <a:rPr lang="en-US" sz="1300" b="1" i="0" u="sng">
                          <a:solidFill>
                            <a:schemeClr val="tx1"/>
                          </a:solidFill>
                          <a:effectLst/>
                          <a:latin typeface="+mj-lt"/>
                        </a:rPr>
                        <a:t>ENGLISH LANGUAGE ARTS AND MATH PROFICIENCY </a:t>
                      </a:r>
                      <a:r>
                        <a:rPr lang="en-US" sz="1300" b="1" i="0" u="none" strike="noStrike">
                          <a:solidFill>
                            <a:schemeClr val="tx1"/>
                          </a:solidFill>
                          <a:effectLst/>
                          <a:latin typeface="+mj-lt"/>
                        </a:rPr>
                        <a:t>– </a:t>
                      </a:r>
                      <a:endParaRPr lang="en-US" sz="1300" b="1">
                        <a:solidFill>
                          <a:schemeClr val="tx1"/>
                        </a:solidFill>
                        <a:effectLst/>
                        <a:latin typeface="+mj-lt"/>
                      </a:endParaRPr>
                    </a:p>
                    <a:p>
                      <a:pPr rtl="0" fontAlgn="ctr">
                        <a:buNone/>
                      </a:pPr>
                      <a:r>
                        <a:rPr lang="en-US" sz="1300" b="0" i="0" u="none" strike="noStrike">
                          <a:solidFill>
                            <a:schemeClr val="tx1"/>
                          </a:solidFill>
                          <a:effectLst/>
                          <a:latin typeface="+mj-lt"/>
                        </a:rPr>
                        <a:t>Access to high-quality instruction, tutoring, counseling, and mental health services for students to thrive academically (EM FUNDED)</a:t>
                      </a:r>
                      <a:endParaRPr lang="en-US" sz="1300" b="0">
                        <a:solidFill>
                          <a:schemeClr val="tx1"/>
                        </a:solidFill>
                        <a:effectLst/>
                        <a:latin typeface="+mj-lt"/>
                      </a:endParaRPr>
                    </a:p>
                  </a:txBody>
                  <a:tcPr marL="45982" marR="45982" marT="45982" marB="45982" anchor="ctr"/>
                </a:tc>
                <a:tc>
                  <a:txBody>
                    <a:bodyPr/>
                    <a:lstStyle/>
                    <a:p>
                      <a:pPr rtl="0" fontAlgn="ctr">
                        <a:buNone/>
                      </a:pPr>
                      <a:r>
                        <a:rPr lang="en-US" sz="1300" b="1" i="0" u="none" strike="noStrike">
                          <a:solidFill>
                            <a:schemeClr val="tx1"/>
                          </a:solidFill>
                          <a:effectLst/>
                          <a:latin typeface="+mj-lt"/>
                        </a:rPr>
                        <a:t>6.5 – </a:t>
                      </a:r>
                      <a:r>
                        <a:rPr lang="en-US" sz="1300" b="1" i="0" u="sng">
                          <a:solidFill>
                            <a:schemeClr val="tx1"/>
                          </a:solidFill>
                          <a:effectLst/>
                          <a:latin typeface="+mj-lt"/>
                        </a:rPr>
                        <a:t>TRANSPORTATION</a:t>
                      </a:r>
                      <a:r>
                        <a:rPr lang="en-US" sz="1300" b="1" i="0" u="none" strike="noStrike">
                          <a:solidFill>
                            <a:schemeClr val="tx1"/>
                          </a:solidFill>
                          <a:effectLst/>
                          <a:latin typeface="+mj-lt"/>
                        </a:rPr>
                        <a:t> - </a:t>
                      </a:r>
                      <a:endParaRPr lang="en-US" sz="1300" b="1">
                        <a:solidFill>
                          <a:schemeClr val="tx1"/>
                        </a:solidFill>
                        <a:effectLst/>
                        <a:latin typeface="+mj-lt"/>
                      </a:endParaRPr>
                    </a:p>
                    <a:p>
                      <a:pPr rtl="0" fontAlgn="ctr">
                        <a:buNone/>
                      </a:pPr>
                      <a:r>
                        <a:rPr lang="en-US" sz="1300" b="0" i="0" u="none" strike="noStrike">
                          <a:solidFill>
                            <a:schemeClr val="tx1"/>
                          </a:solidFill>
                          <a:effectLst/>
                          <a:latin typeface="+mj-lt"/>
                        </a:rPr>
                        <a:t>Supplemental transportation for students (EM FUNDED)</a:t>
                      </a:r>
                      <a:endParaRPr lang="en-US" sz="1300" b="0">
                        <a:solidFill>
                          <a:schemeClr val="tx1"/>
                        </a:solidFill>
                        <a:effectLst/>
                        <a:latin typeface="+mj-lt"/>
                      </a:endParaRPr>
                    </a:p>
                    <a:p>
                      <a:pPr rtl="0" fontAlgn="ctr">
                        <a:buNone/>
                      </a:pPr>
                      <a:endParaRPr lang="en-US" sz="1300" b="0">
                        <a:solidFill>
                          <a:schemeClr val="tx1"/>
                        </a:solidFill>
                        <a:effectLst/>
                        <a:latin typeface="+mj-lt"/>
                      </a:endParaRPr>
                    </a:p>
                  </a:txBody>
                  <a:tcPr marL="45982" marR="45982" marT="45982" marB="45982" anchor="ctr"/>
                </a:tc>
                <a:extLst>
                  <a:ext uri="{0D108BD9-81ED-4DB2-BD59-A6C34878D82A}">
                    <a16:rowId xmlns:a16="http://schemas.microsoft.com/office/drawing/2014/main" val="2484050758"/>
                  </a:ext>
                </a:extLst>
              </a:tr>
              <a:tr h="743062">
                <a:tc>
                  <a:txBody>
                    <a:bodyPr/>
                    <a:lstStyle/>
                    <a:p>
                      <a:pPr rtl="0" fontAlgn="ctr">
                        <a:buNone/>
                      </a:pPr>
                      <a:r>
                        <a:rPr lang="en-US" sz="1300" b="1" i="0" u="none" strike="noStrike">
                          <a:solidFill>
                            <a:schemeClr val="tx1"/>
                          </a:solidFill>
                          <a:effectLst/>
                          <a:latin typeface="+mj-lt"/>
                        </a:rPr>
                        <a:t>6.2 – </a:t>
                      </a:r>
                      <a:r>
                        <a:rPr lang="en-US" sz="1300" b="1" i="0" u="sng">
                          <a:solidFill>
                            <a:schemeClr val="tx1"/>
                          </a:solidFill>
                          <a:effectLst/>
                          <a:latin typeface="+mj-lt"/>
                        </a:rPr>
                        <a:t>COLLEGE AND CAREER READINESS </a:t>
                      </a:r>
                      <a:r>
                        <a:rPr lang="en-US" sz="1300" b="1" i="0" u="none" strike="noStrike">
                          <a:solidFill>
                            <a:schemeClr val="tx1"/>
                          </a:solidFill>
                          <a:effectLst/>
                          <a:latin typeface="+mj-lt"/>
                        </a:rPr>
                        <a:t>- </a:t>
                      </a:r>
                      <a:endParaRPr lang="en-US" sz="1300" b="1">
                        <a:solidFill>
                          <a:schemeClr val="tx1"/>
                        </a:solidFill>
                        <a:effectLst/>
                        <a:latin typeface="+mj-lt"/>
                      </a:endParaRPr>
                    </a:p>
                    <a:p>
                      <a:pPr rtl="0" fontAlgn="ctr">
                        <a:buNone/>
                      </a:pPr>
                      <a:r>
                        <a:rPr lang="en-US" sz="1300" b="0" i="0" u="none" strike="noStrike">
                          <a:solidFill>
                            <a:schemeClr val="tx1"/>
                          </a:solidFill>
                          <a:effectLst/>
                          <a:latin typeface="+mj-lt"/>
                        </a:rPr>
                        <a:t>Comprehensive college, career, and vocational readiness programs to bolster the CCI (EM FUNDED)</a:t>
                      </a:r>
                      <a:endParaRPr lang="en-US" sz="1300" b="0">
                        <a:solidFill>
                          <a:schemeClr val="tx1"/>
                        </a:solidFill>
                        <a:effectLst/>
                        <a:latin typeface="+mj-lt"/>
                      </a:endParaRPr>
                    </a:p>
                  </a:txBody>
                  <a:tcPr marL="45982" marR="45982" marT="45982" marB="45982" anchor="ctr"/>
                </a:tc>
                <a:tc>
                  <a:txBody>
                    <a:bodyPr/>
                    <a:lstStyle/>
                    <a:p>
                      <a:pPr rtl="0" fontAlgn="ctr">
                        <a:buNone/>
                      </a:pPr>
                      <a:r>
                        <a:rPr lang="en-US" sz="1300" b="1" u="none">
                          <a:solidFill>
                            <a:schemeClr val="tx1"/>
                          </a:solidFill>
                          <a:effectLst/>
                          <a:latin typeface="+mj-lt"/>
                        </a:rPr>
                        <a:t>6.6 – </a:t>
                      </a:r>
                      <a:r>
                        <a:rPr lang="en-US" sz="1300" b="1" u="sng">
                          <a:solidFill>
                            <a:schemeClr val="tx1"/>
                          </a:solidFill>
                          <a:effectLst/>
                          <a:latin typeface="+mj-lt"/>
                        </a:rPr>
                        <a:t>PROFESSIONAL DEVELOPMENT</a:t>
                      </a:r>
                      <a:r>
                        <a:rPr lang="en-US" sz="1300" b="1" u="none">
                          <a:solidFill>
                            <a:schemeClr val="tx1"/>
                          </a:solidFill>
                          <a:effectLst/>
                          <a:latin typeface="+mj-lt"/>
                        </a:rPr>
                        <a:t> -</a:t>
                      </a:r>
                      <a:endParaRPr lang="en-US" sz="1300" b="1" u="sng">
                        <a:solidFill>
                          <a:schemeClr val="tx1"/>
                        </a:solidFill>
                        <a:effectLst/>
                        <a:latin typeface="+mj-lt"/>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US" sz="1300" kern="1200">
                          <a:solidFill>
                            <a:schemeClr val="tx1"/>
                          </a:solidFill>
                          <a:effectLst/>
                          <a:latin typeface="+mj-lt"/>
                          <a:ea typeface="+mn-ea"/>
                          <a:cs typeface="+mn-cs"/>
                        </a:rPr>
                        <a:t>Certificated and classified staff will engage in professional development </a:t>
                      </a:r>
                      <a:r>
                        <a:rPr lang="en-US" sz="1300" b="0" i="0" u="none" strike="noStrike">
                          <a:solidFill>
                            <a:schemeClr val="tx1"/>
                          </a:solidFill>
                          <a:effectLst/>
                          <a:latin typeface="+mj-lt"/>
                        </a:rPr>
                        <a:t>(EM FUNDED)</a:t>
                      </a:r>
                      <a:endParaRPr lang="en-US" sz="1300" b="0">
                        <a:solidFill>
                          <a:schemeClr val="tx1"/>
                        </a:solidFill>
                        <a:effectLst/>
                        <a:latin typeface="+mj-lt"/>
                      </a:endParaRPr>
                    </a:p>
                  </a:txBody>
                  <a:tcPr marL="45982" marR="45982" marT="45982" marB="45982" anchor="ctr"/>
                </a:tc>
                <a:extLst>
                  <a:ext uri="{0D108BD9-81ED-4DB2-BD59-A6C34878D82A}">
                    <a16:rowId xmlns:a16="http://schemas.microsoft.com/office/drawing/2014/main" val="3780003567"/>
                  </a:ext>
                </a:extLst>
              </a:tr>
              <a:tr h="1769982">
                <a:tc>
                  <a:txBody>
                    <a:bodyPr/>
                    <a:lstStyle/>
                    <a:p>
                      <a:pPr rtl="0" fontAlgn="ctr">
                        <a:buNone/>
                      </a:pPr>
                      <a:r>
                        <a:rPr lang="en-US" sz="1300" b="1" i="0" u="none" strike="noStrike">
                          <a:solidFill>
                            <a:schemeClr val="tx1"/>
                          </a:solidFill>
                          <a:effectLst/>
                          <a:latin typeface="+mj-lt"/>
                        </a:rPr>
                        <a:t>6.3 – </a:t>
                      </a:r>
                      <a:r>
                        <a:rPr lang="en-US" sz="1300" b="1" i="0" u="sng">
                          <a:solidFill>
                            <a:schemeClr val="tx1"/>
                          </a:solidFill>
                          <a:effectLst/>
                          <a:latin typeface="+mj-lt"/>
                        </a:rPr>
                        <a:t>INCREASE GRADUATION RATES </a:t>
                      </a:r>
                      <a:r>
                        <a:rPr lang="en-US" sz="1300" b="1" i="0" u="none" strike="noStrike">
                          <a:solidFill>
                            <a:schemeClr val="tx1"/>
                          </a:solidFill>
                          <a:effectLst/>
                          <a:latin typeface="+mj-lt"/>
                        </a:rPr>
                        <a:t>– </a:t>
                      </a:r>
                      <a:endParaRPr lang="en-US" sz="1300" b="1">
                        <a:solidFill>
                          <a:schemeClr val="tx1"/>
                        </a:solidFill>
                        <a:effectLst/>
                        <a:latin typeface="+mj-lt"/>
                      </a:endParaRPr>
                    </a:p>
                    <a:p>
                      <a:pPr rtl="0" fontAlgn="ctr">
                        <a:buNone/>
                      </a:pPr>
                      <a:r>
                        <a:rPr lang="en-US" sz="1300" b="0" i="0" u="none" strike="noStrike">
                          <a:solidFill>
                            <a:schemeClr val="tx1"/>
                          </a:solidFill>
                          <a:effectLst/>
                          <a:latin typeface="+mj-lt"/>
                        </a:rPr>
                        <a:t>Personalized academic counseling to identify at-risk students and then provide targeted interventions and support (EM FUNDED)</a:t>
                      </a:r>
                      <a:endParaRPr lang="en-US" sz="1300" b="0">
                        <a:solidFill>
                          <a:schemeClr val="tx1"/>
                        </a:solidFill>
                        <a:effectLst/>
                        <a:latin typeface="+mj-lt"/>
                      </a:endParaRPr>
                    </a:p>
                  </a:txBody>
                  <a:tcPr marL="45982" marR="45982" marT="45982" marB="45982" anchor="ctr"/>
                </a:tc>
                <a:tc>
                  <a:txBody>
                    <a:bodyPr/>
                    <a:lstStyle/>
                    <a:p>
                      <a:pPr fontAlgn="ctr">
                        <a:buNone/>
                      </a:pPr>
                      <a:r>
                        <a:rPr lang="en-US" sz="1300" b="1">
                          <a:solidFill>
                            <a:schemeClr val="tx1"/>
                          </a:solidFill>
                          <a:effectLst/>
                          <a:latin typeface="+mj-lt"/>
                        </a:rPr>
                        <a:t>6.7 -</a:t>
                      </a:r>
                      <a:r>
                        <a:rPr lang="en-US" sz="1300" b="1" u="sng">
                          <a:solidFill>
                            <a:schemeClr val="tx1"/>
                          </a:solidFill>
                          <a:effectLst/>
                          <a:latin typeface="+mj-lt"/>
                        </a:rPr>
                        <a:t>BUILDING POSITIVE RELATIONSHIPS AND SCHOOL CULTURE </a:t>
                      </a:r>
                      <a:r>
                        <a:rPr lang="en-US" sz="1300" b="1">
                          <a:solidFill>
                            <a:schemeClr val="tx1"/>
                          </a:solidFill>
                          <a:effectLst/>
                          <a:latin typeface="+mj-lt"/>
                        </a:rPr>
                        <a:t>– </a:t>
                      </a:r>
                    </a:p>
                    <a:p>
                      <a:pPr marL="0" marR="0" lvl="0" indent="0" algn="l" defTabSz="914400" rtl="0" eaLnBrk="1" fontAlgn="ctr" latinLnBrk="0" hangingPunct="1">
                        <a:lnSpc>
                          <a:spcPct val="100000"/>
                        </a:lnSpc>
                        <a:spcBef>
                          <a:spcPts val="0"/>
                        </a:spcBef>
                        <a:spcAft>
                          <a:spcPts val="0"/>
                        </a:spcAft>
                        <a:buClrTx/>
                        <a:buSzTx/>
                        <a:buFontTx/>
                        <a:buNone/>
                        <a:tabLst/>
                        <a:defRPr/>
                      </a:pPr>
                      <a:r>
                        <a:rPr lang="en-US" sz="1300" kern="1200">
                          <a:solidFill>
                            <a:schemeClr val="tx1"/>
                          </a:solidFill>
                          <a:effectLst/>
                          <a:latin typeface="+mj-lt"/>
                          <a:ea typeface="+mn-ea"/>
                          <a:cs typeface="+mn-cs"/>
                        </a:rPr>
                        <a:t>Additional mentoring opportunities to support students' social-emotional, behavioral, and academic growth while strengthening relationships &amp; support staff will implement positive interventions to enhance attendance, reduce suspensions, and promote a safe, inclusive, and supportive atmosphere that prioritizes the well-being and connectedness </a:t>
                      </a:r>
                      <a:r>
                        <a:rPr lang="en-US" sz="1300" b="0" i="0" u="none" strike="noStrike">
                          <a:solidFill>
                            <a:schemeClr val="tx1"/>
                          </a:solidFill>
                          <a:effectLst/>
                          <a:latin typeface="+mj-lt"/>
                        </a:rPr>
                        <a:t>(EM FUNDED)</a:t>
                      </a:r>
                      <a:endParaRPr lang="en-US" sz="1300" b="0">
                        <a:solidFill>
                          <a:schemeClr val="tx1"/>
                        </a:solidFill>
                        <a:effectLst/>
                        <a:latin typeface="+mj-lt"/>
                      </a:endParaRPr>
                    </a:p>
                  </a:txBody>
                  <a:tcPr marL="53645" marR="53645" marT="53645" marB="53645" anchor="ctr"/>
                </a:tc>
                <a:extLst>
                  <a:ext uri="{0D108BD9-81ED-4DB2-BD59-A6C34878D82A}">
                    <a16:rowId xmlns:a16="http://schemas.microsoft.com/office/drawing/2014/main" val="198697215"/>
                  </a:ext>
                </a:extLst>
              </a:tr>
              <a:tr h="945381">
                <a:tc>
                  <a:txBody>
                    <a:bodyPr/>
                    <a:lstStyle/>
                    <a:p>
                      <a:pPr rtl="0" fontAlgn="ctr">
                        <a:buNone/>
                      </a:pPr>
                      <a:r>
                        <a:rPr lang="en-US" sz="1300" b="1" i="0" u="none" strike="noStrike">
                          <a:solidFill>
                            <a:schemeClr val="tx1"/>
                          </a:solidFill>
                          <a:effectLst/>
                          <a:latin typeface="+mj-lt"/>
                        </a:rPr>
                        <a:t>6.4 – </a:t>
                      </a:r>
                      <a:r>
                        <a:rPr lang="en-US" sz="1300" b="1" i="0" u="sng">
                          <a:solidFill>
                            <a:schemeClr val="tx1"/>
                          </a:solidFill>
                          <a:effectLst/>
                          <a:latin typeface="+mj-lt"/>
                        </a:rPr>
                        <a:t>LOWER SUSPENSION RATE </a:t>
                      </a:r>
                      <a:r>
                        <a:rPr lang="en-US" sz="1300" b="1" i="0" u="none" strike="noStrike">
                          <a:solidFill>
                            <a:schemeClr val="tx1"/>
                          </a:solidFill>
                          <a:effectLst/>
                          <a:latin typeface="+mj-lt"/>
                        </a:rPr>
                        <a:t>– </a:t>
                      </a:r>
                      <a:endParaRPr lang="en-US" sz="1300" b="1">
                        <a:solidFill>
                          <a:schemeClr val="tx1"/>
                        </a:solidFill>
                        <a:effectLst/>
                        <a:latin typeface="+mj-lt"/>
                      </a:endParaRPr>
                    </a:p>
                    <a:p>
                      <a:pPr rtl="0" fontAlgn="ctr">
                        <a:buNone/>
                      </a:pPr>
                      <a:r>
                        <a:rPr lang="en-US" sz="1300" b="0" i="0" u="none" strike="noStrike">
                          <a:solidFill>
                            <a:schemeClr val="tx1"/>
                          </a:solidFill>
                          <a:effectLst/>
                          <a:latin typeface="+mj-lt"/>
                        </a:rPr>
                        <a:t>Professional development focused on MTSS with the goal of reducing suspensions (EM FUNDED)</a:t>
                      </a:r>
                      <a:endParaRPr lang="en-US" sz="1300" b="0">
                        <a:solidFill>
                          <a:schemeClr val="tx1"/>
                        </a:solidFill>
                        <a:effectLst/>
                        <a:latin typeface="+mj-lt"/>
                      </a:endParaRPr>
                    </a:p>
                    <a:p>
                      <a:pPr rtl="0" fontAlgn="ctr">
                        <a:buNone/>
                      </a:pPr>
                      <a:endParaRPr lang="en-US" sz="1300" b="0">
                        <a:solidFill>
                          <a:schemeClr val="tx1"/>
                        </a:solidFill>
                        <a:effectLst/>
                        <a:latin typeface="+mj-lt"/>
                      </a:endParaRPr>
                    </a:p>
                  </a:txBody>
                  <a:tcPr marL="45982" marR="45982" marT="45982" marB="45982" anchor="ctr"/>
                </a:tc>
                <a:tc>
                  <a:txBody>
                    <a:bodyPr/>
                    <a:lstStyle/>
                    <a:p>
                      <a:pPr rtl="0" fontAlgn="ctr">
                        <a:buNone/>
                      </a:pPr>
                      <a:endParaRPr lang="en-US" sz="1300" b="0" dirty="0">
                        <a:solidFill>
                          <a:schemeClr val="tx1"/>
                        </a:solidFill>
                        <a:effectLst/>
                        <a:latin typeface="+mj-lt"/>
                      </a:endParaRPr>
                    </a:p>
                  </a:txBody>
                  <a:tcPr marL="45982" marR="45982" marT="45982" marB="45982" anchor="ctr"/>
                </a:tc>
                <a:extLst>
                  <a:ext uri="{0D108BD9-81ED-4DB2-BD59-A6C34878D82A}">
                    <a16:rowId xmlns:a16="http://schemas.microsoft.com/office/drawing/2014/main" val="118028436"/>
                  </a:ext>
                </a:extLst>
              </a:tr>
            </a:tbl>
          </a:graphicData>
        </a:graphic>
      </p:graphicFrame>
    </p:spTree>
    <p:extLst>
      <p:ext uri="{BB962C8B-B14F-4D97-AF65-F5344CB8AC3E}">
        <p14:creationId xmlns:p14="http://schemas.microsoft.com/office/powerpoint/2010/main" val="4274878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A71EA2-F10C-7711-1D15-FA58874DD6CC}"/>
              </a:ext>
            </a:extLst>
          </p:cNvPr>
          <p:cNvSpPr>
            <a:spLocks noGrp="1"/>
          </p:cNvSpPr>
          <p:nvPr>
            <p:ph type="title"/>
          </p:nvPr>
        </p:nvSpPr>
        <p:spPr>
          <a:xfrm>
            <a:off x="699713" y="248038"/>
            <a:ext cx="7063721" cy="1159200"/>
          </a:xfrm>
        </p:spPr>
        <p:txBody>
          <a:bodyPr vert="horz" lIns="91440" tIns="45720" rIns="91440" bIns="45720" rtlCol="0" anchor="ctr">
            <a:noAutofit/>
          </a:bodyPr>
          <a:lstStyle/>
          <a:p>
            <a:r>
              <a:rPr lang="en-US" sz="1800" b="1" kern="1200" dirty="0">
                <a:solidFill>
                  <a:srgbClr val="FFFFFF"/>
                </a:solidFill>
                <a:latin typeface="+mj-lt"/>
                <a:ea typeface="+mj-ea"/>
                <a:cs typeface="+mj-cs"/>
                <a:sym typeface="Droid Serif"/>
              </a:rPr>
              <a:t>Goal 7 – </a:t>
            </a:r>
            <a:br>
              <a:rPr lang="en-US" sz="1800" b="1" kern="1200" dirty="0">
                <a:solidFill>
                  <a:srgbClr val="FFFFFF"/>
                </a:solidFill>
                <a:latin typeface="+mj-lt"/>
                <a:ea typeface="+mj-ea"/>
                <a:cs typeface="+mj-cs"/>
                <a:sym typeface="Droid Serif"/>
              </a:rPr>
            </a:br>
            <a:r>
              <a:rPr lang="en-US" sz="1800" kern="1200" dirty="0">
                <a:solidFill>
                  <a:srgbClr val="FFFFFF"/>
                </a:solidFill>
                <a:latin typeface="+mj-lt"/>
                <a:ea typeface="+mj-ea"/>
                <a:cs typeface="+mj-cs"/>
                <a:sym typeface="Droid Serif"/>
              </a:rPr>
              <a:t>Accelerate learning recovery by ensuring equitable access to instruction, targeted interventions, and support services to close achievement gaps and promote academic success, engagement, and well-being. </a:t>
            </a:r>
            <a:endParaRPr lang="en-US" sz="1800" kern="1200" dirty="0">
              <a:solidFill>
                <a:srgbClr val="FFFFFF"/>
              </a:solidFill>
              <a:latin typeface="+mj-lt"/>
              <a:ea typeface="+mj-ea"/>
              <a:cs typeface="+mj-cs"/>
            </a:endParaRPr>
          </a:p>
        </p:txBody>
      </p:sp>
      <p:sp>
        <p:nvSpPr>
          <p:cNvPr id="3" name="Slide Number Placeholder 2">
            <a:extLst>
              <a:ext uri="{FF2B5EF4-FFF2-40B4-BE49-F238E27FC236}">
                <a16:creationId xmlns:a16="http://schemas.microsoft.com/office/drawing/2014/main" id="{33FC7E75-16E1-7C95-9361-1F0E897D822F}"/>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498A666E-0DF1-410C-B3A4-797F36C52217}" type="slidenum">
              <a:rPr lang="en-US" sz="1100">
                <a:solidFill>
                  <a:schemeClr val="tx1">
                    <a:lumMod val="50000"/>
                    <a:lumOff val="50000"/>
                  </a:schemeClr>
                </a:solidFill>
              </a:rPr>
              <a:pPr>
                <a:spcAft>
                  <a:spcPts val="600"/>
                </a:spcAft>
              </a:pPr>
              <a:t>27</a:t>
            </a:fld>
            <a:endParaRPr lang="en-US" sz="1100">
              <a:solidFill>
                <a:schemeClr val="tx1">
                  <a:lumMod val="50000"/>
                  <a:lumOff val="50000"/>
                </a:schemeClr>
              </a:solidFill>
            </a:endParaRPr>
          </a:p>
        </p:txBody>
      </p:sp>
      <p:graphicFrame>
        <p:nvGraphicFramePr>
          <p:cNvPr id="4" name="Table 3">
            <a:extLst>
              <a:ext uri="{FF2B5EF4-FFF2-40B4-BE49-F238E27FC236}">
                <a16:creationId xmlns:a16="http://schemas.microsoft.com/office/drawing/2014/main" id="{F904D441-9150-210E-9BE4-1E1417D3D1CA}"/>
              </a:ext>
            </a:extLst>
          </p:cNvPr>
          <p:cNvGraphicFramePr>
            <a:graphicFrameLocks noGrp="1"/>
          </p:cNvGraphicFramePr>
          <p:nvPr>
            <p:extLst>
              <p:ext uri="{D42A27DB-BD31-4B8C-83A1-F6EECF244321}">
                <p14:modId xmlns:p14="http://schemas.microsoft.com/office/powerpoint/2010/main" val="3201723106"/>
              </p:ext>
            </p:extLst>
          </p:nvPr>
        </p:nvGraphicFramePr>
        <p:xfrm>
          <a:off x="844587" y="1966293"/>
          <a:ext cx="10502825" cy="4452161"/>
        </p:xfrm>
        <a:graphic>
          <a:graphicData uri="http://schemas.openxmlformats.org/drawingml/2006/table">
            <a:tbl>
              <a:tblPr firstRow="1" bandRow="1"/>
              <a:tblGrid>
                <a:gridCol w="5214650">
                  <a:extLst>
                    <a:ext uri="{9D8B030D-6E8A-4147-A177-3AD203B41FA5}">
                      <a16:colId xmlns:a16="http://schemas.microsoft.com/office/drawing/2014/main" val="3738740025"/>
                    </a:ext>
                  </a:extLst>
                </a:gridCol>
                <a:gridCol w="5288175">
                  <a:extLst>
                    <a:ext uri="{9D8B030D-6E8A-4147-A177-3AD203B41FA5}">
                      <a16:colId xmlns:a16="http://schemas.microsoft.com/office/drawing/2014/main" val="2825790739"/>
                    </a:ext>
                  </a:extLst>
                </a:gridCol>
              </a:tblGrid>
              <a:tr h="1151641">
                <a:tc>
                  <a:txBody>
                    <a:bodyPr/>
                    <a:lstStyle/>
                    <a:p>
                      <a:pPr marL="0" marR="0" lvl="0" indent="0" algn="l" rtl="0">
                        <a:lnSpc>
                          <a:spcPct val="100000"/>
                        </a:lnSpc>
                        <a:spcBef>
                          <a:spcPts val="0"/>
                        </a:spcBef>
                        <a:spcAft>
                          <a:spcPts val="0"/>
                        </a:spcAft>
                        <a:buClr>
                          <a:srgbClr val="0070C0"/>
                        </a:buClr>
                        <a:buSzPts val="2000"/>
                        <a:buFont typeface="Arial"/>
                        <a:buNone/>
                      </a:pPr>
                      <a:r>
                        <a:rPr lang="en-US" sz="1100" b="1" i="0" u="none" strike="noStrike" cap="none">
                          <a:solidFill>
                            <a:schemeClr val="tx1"/>
                          </a:solidFill>
                          <a:latin typeface="+mj-lt"/>
                          <a:ea typeface="Corbel"/>
                          <a:cs typeface="Corbel"/>
                          <a:sym typeface="Corbel"/>
                        </a:rPr>
                        <a:t>7.1 – ADDITIONAL LEARNING TIME – </a:t>
                      </a:r>
                    </a:p>
                    <a:p>
                      <a:pPr marL="0" marR="0" lvl="0" indent="0" algn="l" rtl="0">
                        <a:lnSpc>
                          <a:spcPct val="100000"/>
                        </a:lnSpc>
                        <a:spcBef>
                          <a:spcPts val="0"/>
                        </a:spcBef>
                        <a:spcAft>
                          <a:spcPts val="0"/>
                        </a:spcAft>
                        <a:buClr>
                          <a:srgbClr val="0070C0"/>
                        </a:buClr>
                        <a:buSzPts val="2000"/>
                        <a:buFont typeface="Arial"/>
                        <a:buNone/>
                      </a:pPr>
                      <a:r>
                        <a:rPr lang="en-US" sz="1000" kern="1200">
                          <a:solidFill>
                            <a:schemeClr val="tx1"/>
                          </a:solidFill>
                          <a:effectLst/>
                          <a:latin typeface="+mj-lt"/>
                          <a:ea typeface="+mn-ea"/>
                          <a:cs typeface="+mn-cs"/>
                        </a:rPr>
                        <a:t>Extending the number of instructional days or minutes, providing summer school and intersessional instructional programs, or implementing evidence-based strategies that enhance instructional services and reduce staff-to-pupil ratios based on student learning needs (LREBG GRANT)</a:t>
                      </a:r>
                      <a:endParaRPr lang="en-US" sz="1000" b="0" i="0" u="none" strike="noStrike" cap="none">
                        <a:solidFill>
                          <a:schemeClr val="tx1"/>
                        </a:solidFill>
                        <a:latin typeface="+mj-lt"/>
                        <a:ea typeface="Corbel"/>
                        <a:cs typeface="Corbel"/>
                        <a:sym typeface="Corbel"/>
                      </a:endParaRPr>
                    </a:p>
                  </a:txBody>
                  <a:tcPr marL="91221" marR="91221" marT="91287" marB="91287" anchor="ctr"/>
                </a:tc>
                <a:tc>
                  <a:txBody>
                    <a:bodyPr/>
                    <a:lstStyle/>
                    <a:p>
                      <a:pPr marL="0" marR="0" lvl="0" indent="0" algn="l" rtl="0">
                        <a:lnSpc>
                          <a:spcPct val="100000"/>
                        </a:lnSpc>
                        <a:spcBef>
                          <a:spcPts val="0"/>
                        </a:spcBef>
                        <a:spcAft>
                          <a:spcPts val="0"/>
                        </a:spcAft>
                        <a:buClr>
                          <a:srgbClr val="0070C0"/>
                        </a:buClr>
                        <a:buSzPts val="2000"/>
                        <a:buFont typeface="Arial"/>
                        <a:buNone/>
                      </a:pPr>
                      <a:r>
                        <a:rPr lang="en-US" sz="1100" b="1" i="0" u="none" strike="noStrike" cap="none">
                          <a:solidFill>
                            <a:schemeClr val="tx1"/>
                          </a:solidFill>
                          <a:latin typeface="+mj-lt"/>
                          <a:ea typeface="Corbel"/>
                          <a:cs typeface="Corbel"/>
                          <a:sym typeface="Corbel"/>
                        </a:rPr>
                        <a:t>7.4 – INSTRUCTION FOR CREDIT-DEFICIENT STUDENTS –</a:t>
                      </a:r>
                    </a:p>
                    <a:p>
                      <a:pPr marL="0" marR="0" lvl="0" indent="0" algn="l" rtl="0">
                        <a:lnSpc>
                          <a:spcPct val="100000"/>
                        </a:lnSpc>
                        <a:spcBef>
                          <a:spcPts val="0"/>
                        </a:spcBef>
                        <a:spcAft>
                          <a:spcPts val="0"/>
                        </a:spcAft>
                        <a:buClr>
                          <a:srgbClr val="0070C0"/>
                        </a:buClr>
                        <a:buSzPts val="2000"/>
                        <a:buFont typeface="Arial"/>
                        <a:buNone/>
                      </a:pPr>
                      <a:r>
                        <a:rPr lang="en-US" sz="1000" kern="1200">
                          <a:solidFill>
                            <a:schemeClr val="tx1"/>
                          </a:solidFill>
                          <a:effectLst/>
                          <a:latin typeface="+mj-lt"/>
                          <a:ea typeface="+mn-ea"/>
                          <a:cs typeface="+mn-cs"/>
                        </a:rPr>
                        <a:t>Instruction for credit-deficient students will be expanded to support graduation, grade promotion, and college eligibility. Strategies may include credit recovery programs, extended learning opportunities, and targeted academic interventions to help students meet graduation requirements </a:t>
                      </a:r>
                      <a:r>
                        <a:rPr lang="en-US" sz="1000" b="0" i="0" u="none" strike="noStrike" cap="none">
                          <a:solidFill>
                            <a:schemeClr val="tx1"/>
                          </a:solidFill>
                          <a:latin typeface="+mj-lt"/>
                          <a:ea typeface="Corbel"/>
                          <a:cs typeface="Corbel"/>
                          <a:sym typeface="Corbel"/>
                        </a:rPr>
                        <a:t> (LREBG GRANT)</a:t>
                      </a:r>
                    </a:p>
                    <a:p>
                      <a:pPr marL="0" marR="0" lvl="0" indent="0" algn="l" rtl="0">
                        <a:lnSpc>
                          <a:spcPct val="100000"/>
                        </a:lnSpc>
                        <a:spcBef>
                          <a:spcPts val="0"/>
                        </a:spcBef>
                        <a:spcAft>
                          <a:spcPts val="0"/>
                        </a:spcAft>
                        <a:buClr>
                          <a:srgbClr val="0070C0"/>
                        </a:buClr>
                        <a:buSzPts val="2000"/>
                        <a:buFont typeface="Arial"/>
                        <a:buNone/>
                      </a:pPr>
                      <a:endParaRPr lang="en-US" sz="1000" b="0" u="none" strike="noStrike" cap="none">
                        <a:solidFill>
                          <a:schemeClr val="tx1"/>
                        </a:solidFill>
                        <a:highlight>
                          <a:srgbClr val="FFFF00"/>
                        </a:highlight>
                        <a:latin typeface="+mj-lt"/>
                        <a:ea typeface="Corbel"/>
                        <a:cs typeface="Corbel"/>
                        <a:sym typeface="Corbel"/>
                      </a:endParaRPr>
                    </a:p>
                  </a:txBody>
                  <a:tcPr marL="91221" marR="91221" marT="91287" marB="91287" anchor="ctr"/>
                </a:tc>
                <a:extLst>
                  <a:ext uri="{0D108BD9-81ED-4DB2-BD59-A6C34878D82A}">
                    <a16:rowId xmlns:a16="http://schemas.microsoft.com/office/drawing/2014/main" val="134657070"/>
                  </a:ext>
                </a:extLst>
              </a:tr>
              <a:tr h="1151641">
                <a:tc>
                  <a:txBody>
                    <a:bodyPr/>
                    <a:lstStyle/>
                    <a:p>
                      <a:pPr marL="0" marR="0" lvl="0" indent="0" algn="l" rtl="0">
                        <a:lnSpc>
                          <a:spcPct val="100000"/>
                        </a:lnSpc>
                        <a:spcBef>
                          <a:spcPts val="0"/>
                        </a:spcBef>
                        <a:spcAft>
                          <a:spcPts val="0"/>
                        </a:spcAft>
                        <a:buClr>
                          <a:srgbClr val="0070C0"/>
                        </a:buClr>
                        <a:buSzPts val="2000"/>
                        <a:buFont typeface="Arial"/>
                        <a:buNone/>
                      </a:pPr>
                      <a:r>
                        <a:rPr lang="en-US" sz="1100" b="1" i="0" u="none" strike="noStrike" cap="none">
                          <a:solidFill>
                            <a:schemeClr val="tx1"/>
                          </a:solidFill>
                          <a:latin typeface="+mj-lt"/>
                          <a:ea typeface="Corbel"/>
                          <a:cs typeface="Corbel"/>
                          <a:sym typeface="Corbel"/>
                        </a:rPr>
                        <a:t>7.2 – CLOSE LEARNING GAPS –</a:t>
                      </a:r>
                    </a:p>
                    <a:p>
                      <a:pPr marL="0" marR="0" lvl="0" indent="0" algn="l" rtl="0">
                        <a:lnSpc>
                          <a:spcPct val="100000"/>
                        </a:lnSpc>
                        <a:spcBef>
                          <a:spcPts val="0"/>
                        </a:spcBef>
                        <a:spcAft>
                          <a:spcPts val="0"/>
                        </a:spcAft>
                        <a:buClr>
                          <a:srgbClr val="0070C0"/>
                        </a:buClr>
                        <a:buSzPts val="2000"/>
                        <a:buFont typeface="Arial"/>
                        <a:buNone/>
                      </a:pPr>
                      <a:r>
                        <a:rPr lang="en-US" sz="1000" kern="1200">
                          <a:solidFill>
                            <a:schemeClr val="tx1"/>
                          </a:solidFill>
                          <a:effectLst/>
                          <a:latin typeface="+mj-lt"/>
                          <a:ea typeface="+mn-ea"/>
                          <a:cs typeface="+mn-cs"/>
                        </a:rPr>
                        <a:t>The implementation, expansion, and enhancement of evidence-based learning supports that improve student achievement and language proficiency. Strategies may include tutoring and small group instruction provided by certificated and classified staff, as well as learning recovery programs and materials designed to accelerate academic progress and English language development </a:t>
                      </a:r>
                      <a:r>
                        <a:rPr lang="en-US" sz="1000" b="0" i="0" u="none" strike="noStrike" cap="none">
                          <a:solidFill>
                            <a:schemeClr val="tx1"/>
                          </a:solidFill>
                          <a:latin typeface="+mj-lt"/>
                          <a:ea typeface="Corbel"/>
                          <a:cs typeface="Corbel"/>
                          <a:sym typeface="Corbel"/>
                        </a:rPr>
                        <a:t>(LREBG GRANT)</a:t>
                      </a:r>
                    </a:p>
                  </a:txBody>
                  <a:tcPr marL="91221" marR="91221" marT="91287" marB="91287" anchor="ctr"/>
                </a:tc>
                <a:tc>
                  <a:txBody>
                    <a:bodyPr/>
                    <a:lstStyle/>
                    <a:p>
                      <a:pPr marL="0" marR="0" lvl="0" indent="0" algn="l" rtl="0">
                        <a:lnSpc>
                          <a:spcPct val="100000"/>
                        </a:lnSpc>
                        <a:spcBef>
                          <a:spcPts val="0"/>
                        </a:spcBef>
                        <a:spcAft>
                          <a:spcPts val="0"/>
                        </a:spcAft>
                        <a:buClr>
                          <a:srgbClr val="0070C0"/>
                        </a:buClr>
                        <a:buSzPts val="2000"/>
                        <a:buFont typeface="Arial"/>
                        <a:buNone/>
                      </a:pPr>
                      <a:r>
                        <a:rPr lang="en-US" sz="1100" b="1" i="0" u="none" strike="noStrike" cap="none">
                          <a:solidFill>
                            <a:schemeClr val="tx1"/>
                          </a:solidFill>
                          <a:latin typeface="+mj-lt"/>
                          <a:ea typeface="Corbel"/>
                          <a:cs typeface="Corbel"/>
                          <a:sym typeface="Corbel"/>
                        </a:rPr>
                        <a:t>7.5 – ADDITIONAL ACADEMIC SERVICES – </a:t>
                      </a:r>
                    </a:p>
                    <a:p>
                      <a:pPr marL="0" marR="0" lvl="0" indent="0" algn="l" rtl="0">
                        <a:lnSpc>
                          <a:spcPct val="100000"/>
                        </a:lnSpc>
                        <a:spcBef>
                          <a:spcPts val="0"/>
                        </a:spcBef>
                        <a:spcAft>
                          <a:spcPts val="0"/>
                        </a:spcAft>
                        <a:buClr>
                          <a:srgbClr val="0070C0"/>
                        </a:buClr>
                        <a:buSzPts val="2000"/>
                        <a:buFont typeface="Arial"/>
                        <a:buNone/>
                      </a:pPr>
                      <a:r>
                        <a:rPr lang="en-US" sz="1000" kern="1200">
                          <a:solidFill>
                            <a:schemeClr val="tx1"/>
                          </a:solidFill>
                          <a:effectLst/>
                          <a:latin typeface="+mj-lt"/>
                          <a:ea typeface="+mn-ea"/>
                          <a:cs typeface="+mn-cs"/>
                        </a:rPr>
                        <a:t>Diagnostic assessments, progress monitoring, and benchmark assessments. Strategies may include implementing evidence-based diagnostic tools to identify student strengths and areas for growth, conducting regular progress monitoring to inform instruction, and utilizing benchmark assessments to measure student learning and readiness for grade-level standards </a:t>
                      </a:r>
                      <a:r>
                        <a:rPr lang="en-US" sz="1000" b="0" i="0" u="none" strike="noStrike" cap="none">
                          <a:solidFill>
                            <a:schemeClr val="tx1"/>
                          </a:solidFill>
                          <a:latin typeface="+mj-lt"/>
                          <a:ea typeface="Corbel"/>
                          <a:cs typeface="Corbel"/>
                          <a:sym typeface="Corbel"/>
                        </a:rPr>
                        <a:t>(LREBG GRANT)</a:t>
                      </a:r>
                      <a:endParaRPr lang="en-US" sz="1000" b="0" u="none" strike="noStrike" cap="none">
                        <a:solidFill>
                          <a:schemeClr val="tx1"/>
                        </a:solidFill>
                        <a:highlight>
                          <a:srgbClr val="FFFF00"/>
                        </a:highlight>
                        <a:latin typeface="+mj-lt"/>
                        <a:ea typeface="Corbel"/>
                        <a:cs typeface="Corbel"/>
                        <a:sym typeface="Corbel"/>
                      </a:endParaRPr>
                    </a:p>
                  </a:txBody>
                  <a:tcPr marL="91221" marR="91221" marT="91287" marB="91287" anchor="ctr"/>
                </a:tc>
                <a:extLst>
                  <a:ext uri="{0D108BD9-81ED-4DB2-BD59-A6C34878D82A}">
                    <a16:rowId xmlns:a16="http://schemas.microsoft.com/office/drawing/2014/main" val="227755744"/>
                  </a:ext>
                </a:extLst>
              </a:tr>
              <a:tr h="1151641">
                <a:tc>
                  <a:txBody>
                    <a:bodyPr/>
                    <a:lstStyle/>
                    <a:p>
                      <a:pPr marL="0" marR="0" lvl="0" indent="0" algn="l" rtl="0">
                        <a:lnSpc>
                          <a:spcPct val="100000"/>
                        </a:lnSpc>
                        <a:spcBef>
                          <a:spcPts val="0"/>
                        </a:spcBef>
                        <a:spcAft>
                          <a:spcPts val="0"/>
                        </a:spcAft>
                        <a:buClr>
                          <a:srgbClr val="0070C0"/>
                        </a:buClr>
                        <a:buSzPts val="2000"/>
                        <a:buFont typeface="Arial"/>
                        <a:buNone/>
                      </a:pPr>
                      <a:r>
                        <a:rPr lang="en-US" sz="1100" b="1" i="0" u="none" strike="noStrike" cap="none">
                          <a:solidFill>
                            <a:schemeClr val="tx1"/>
                          </a:solidFill>
                          <a:latin typeface="+mj-lt"/>
                          <a:ea typeface="Corbel"/>
                          <a:cs typeface="Corbel"/>
                          <a:sym typeface="Corbel"/>
                        </a:rPr>
                        <a:t>7.3 – HEALTH, COUNSELING, AND MENTAL HEALTH SUPPORTS –</a:t>
                      </a:r>
                    </a:p>
                    <a:p>
                      <a:pPr marL="0" marR="0" lvl="0" indent="0" algn="l" rtl="0">
                        <a:lnSpc>
                          <a:spcPct val="100000"/>
                        </a:lnSpc>
                        <a:spcBef>
                          <a:spcPts val="0"/>
                        </a:spcBef>
                        <a:spcAft>
                          <a:spcPts val="0"/>
                        </a:spcAft>
                        <a:buClr>
                          <a:srgbClr val="0070C0"/>
                        </a:buClr>
                        <a:buSzPts val="2000"/>
                        <a:buFont typeface="Arial"/>
                        <a:buNone/>
                      </a:pPr>
                      <a:r>
                        <a:rPr lang="en-US" sz="1000" b="0" kern="1200">
                          <a:solidFill>
                            <a:schemeClr val="tx1"/>
                          </a:solidFill>
                          <a:effectLst/>
                          <a:latin typeface="+mj-lt"/>
                          <a:ea typeface="+mn-ea"/>
                          <a:cs typeface="+mn-cs"/>
                        </a:rPr>
                        <a:t>Evidence-based student supports will be integrated to remove barriers to learning and provide staff with the necessary training and supports to address students' academic, social-emotional, and well-being needs. Strategies may include expanding access to health, counseling, and mental health services, providing before and after-school programs that offer academic and enrichment opportunities </a:t>
                      </a:r>
                      <a:r>
                        <a:rPr lang="en-US" sz="1000" b="0" i="0" u="none" strike="noStrike" cap="none">
                          <a:solidFill>
                            <a:schemeClr val="tx1"/>
                          </a:solidFill>
                          <a:latin typeface="+mj-lt"/>
                          <a:ea typeface="Corbel"/>
                          <a:cs typeface="Corbel"/>
                          <a:sym typeface="Corbel"/>
                        </a:rPr>
                        <a:t>(LREBG GRANT)</a:t>
                      </a:r>
                    </a:p>
                  </a:txBody>
                  <a:tcPr marL="91221" marR="91221" marT="91287" marB="91287" anchor="ctr"/>
                </a:tc>
                <a:tc>
                  <a:txBody>
                    <a:bodyPr/>
                    <a:lstStyle/>
                    <a:p>
                      <a:pPr marL="0" marR="0" lvl="0" indent="0" algn="l" rtl="0">
                        <a:lnSpc>
                          <a:spcPct val="100000"/>
                        </a:lnSpc>
                        <a:spcBef>
                          <a:spcPts val="0"/>
                        </a:spcBef>
                        <a:spcAft>
                          <a:spcPts val="0"/>
                        </a:spcAft>
                        <a:buClr>
                          <a:srgbClr val="0070C0"/>
                        </a:buClr>
                        <a:buSzPts val="2000"/>
                        <a:buFont typeface="Arial"/>
                        <a:buNone/>
                      </a:pPr>
                      <a:r>
                        <a:rPr lang="en-US" sz="1100" b="1" i="0" u="none" strike="noStrike" cap="none">
                          <a:solidFill>
                            <a:schemeClr val="tx1"/>
                          </a:solidFill>
                          <a:latin typeface="+mj-lt"/>
                          <a:ea typeface="Corbel"/>
                          <a:cs typeface="Corbel"/>
                          <a:sym typeface="Corbel"/>
                        </a:rPr>
                        <a:t>7.6 – NEEDS ASSESSMENT – </a:t>
                      </a:r>
                    </a:p>
                    <a:p>
                      <a:pPr marL="0" marR="0" lvl="0" indent="0" algn="l" rtl="0">
                        <a:lnSpc>
                          <a:spcPct val="100000"/>
                        </a:lnSpc>
                        <a:spcBef>
                          <a:spcPts val="0"/>
                        </a:spcBef>
                        <a:spcAft>
                          <a:spcPts val="0"/>
                        </a:spcAft>
                        <a:buClr>
                          <a:srgbClr val="0070C0"/>
                        </a:buClr>
                        <a:buSzPts val="2000"/>
                        <a:buFont typeface="Arial"/>
                        <a:buNone/>
                      </a:pPr>
                      <a:r>
                        <a:rPr lang="en-US" sz="1000" kern="1200">
                          <a:solidFill>
                            <a:schemeClr val="tx1"/>
                          </a:solidFill>
                          <a:effectLst/>
                          <a:latin typeface="+mj-lt"/>
                          <a:ea typeface="+mn-ea"/>
                          <a:cs typeface="+mn-cs"/>
                        </a:rPr>
                        <a:t>A comprehensive needs assessment will be conducted to identify and address barriers to student success, ensuring equitable access to resources and support services </a:t>
                      </a:r>
                      <a:r>
                        <a:rPr lang="en-US" sz="1000" b="0" i="0" u="none" strike="noStrike" cap="none">
                          <a:solidFill>
                            <a:schemeClr val="tx1"/>
                          </a:solidFill>
                          <a:latin typeface="+mj-lt"/>
                          <a:ea typeface="Corbel"/>
                          <a:cs typeface="Corbel"/>
                          <a:sym typeface="Corbel"/>
                        </a:rPr>
                        <a:t>(LREBG GRANT)</a:t>
                      </a:r>
                      <a:endParaRPr lang="en-US" sz="1000" b="0" i="0" u="none" strike="noStrike" cap="none">
                        <a:solidFill>
                          <a:schemeClr val="tx1"/>
                        </a:solidFill>
                        <a:highlight>
                          <a:srgbClr val="FFFF00"/>
                        </a:highlight>
                        <a:latin typeface="+mj-lt"/>
                        <a:ea typeface="Corbel"/>
                        <a:cs typeface="Corbel"/>
                        <a:sym typeface="Corbel"/>
                      </a:endParaRPr>
                    </a:p>
                  </a:txBody>
                  <a:tcPr marL="91221" marR="91221" marT="91287" marB="91287" anchor="ctr"/>
                </a:tc>
                <a:extLst>
                  <a:ext uri="{0D108BD9-81ED-4DB2-BD59-A6C34878D82A}">
                    <a16:rowId xmlns:a16="http://schemas.microsoft.com/office/drawing/2014/main" val="2238097633"/>
                  </a:ext>
                </a:extLst>
              </a:tr>
              <a:tr h="997238">
                <a:tc>
                  <a:txBody>
                    <a:bodyPr/>
                    <a:lstStyle/>
                    <a:p>
                      <a:pPr marL="0" marR="0" lvl="0" indent="0" algn="l" rtl="0">
                        <a:lnSpc>
                          <a:spcPct val="100000"/>
                        </a:lnSpc>
                        <a:spcBef>
                          <a:spcPts val="0"/>
                        </a:spcBef>
                        <a:spcAft>
                          <a:spcPts val="0"/>
                        </a:spcAft>
                        <a:buClr>
                          <a:srgbClr val="0070C0"/>
                        </a:buClr>
                        <a:buSzPts val="2000"/>
                        <a:buFont typeface="Arial"/>
                        <a:buNone/>
                      </a:pPr>
                      <a:endParaRPr lang="en-US" sz="1000" b="0" i="0" u="none" strike="noStrike" cap="none">
                        <a:solidFill>
                          <a:schemeClr val="tx1"/>
                        </a:solidFill>
                        <a:latin typeface="+mj-lt"/>
                        <a:ea typeface="Corbel"/>
                        <a:cs typeface="Corbel"/>
                        <a:sym typeface="Corbel"/>
                      </a:endParaRPr>
                    </a:p>
                  </a:txBody>
                  <a:tcPr marL="91221" marR="91221" marT="91287" marB="91287" anchor="ctr"/>
                </a:tc>
                <a:tc>
                  <a:txBody>
                    <a:bodyPr/>
                    <a:lstStyle/>
                    <a:p>
                      <a:pPr marL="0" marR="0" lvl="0" indent="0" algn="l" rtl="0">
                        <a:lnSpc>
                          <a:spcPct val="100000"/>
                        </a:lnSpc>
                        <a:spcBef>
                          <a:spcPts val="0"/>
                        </a:spcBef>
                        <a:spcAft>
                          <a:spcPts val="0"/>
                        </a:spcAft>
                        <a:buClr>
                          <a:srgbClr val="0070C0"/>
                        </a:buClr>
                        <a:buSzPts val="2000"/>
                        <a:buFont typeface="Arial"/>
                        <a:buNone/>
                      </a:pPr>
                      <a:r>
                        <a:rPr lang="en-US" sz="1100" b="1" i="0" u="none" strike="noStrike" cap="none" dirty="0">
                          <a:solidFill>
                            <a:schemeClr val="tx1"/>
                          </a:solidFill>
                          <a:latin typeface="+mj-lt"/>
                          <a:ea typeface="Corbel"/>
                          <a:cs typeface="Corbel"/>
                          <a:sym typeface="Corbel"/>
                        </a:rPr>
                        <a:t>7.7 – SUPPLEMENTAL INTERVENTIONS AND SUPPORTS – </a:t>
                      </a:r>
                    </a:p>
                    <a:p>
                      <a:pPr marL="0" marR="0" lvl="0" indent="0" algn="l" rtl="0">
                        <a:lnSpc>
                          <a:spcPct val="100000"/>
                        </a:lnSpc>
                        <a:spcBef>
                          <a:spcPts val="0"/>
                        </a:spcBef>
                        <a:spcAft>
                          <a:spcPts val="0"/>
                        </a:spcAft>
                        <a:buClr>
                          <a:srgbClr val="0070C0"/>
                        </a:buClr>
                        <a:buSzPts val="2000"/>
                        <a:buFont typeface="Arial"/>
                        <a:buNone/>
                      </a:pPr>
                      <a:r>
                        <a:rPr lang="en-US" sz="1000" kern="1200" dirty="0">
                          <a:solidFill>
                            <a:schemeClr val="tx1"/>
                          </a:solidFill>
                          <a:effectLst/>
                          <a:latin typeface="+mj-lt"/>
                          <a:ea typeface="+mn-ea"/>
                          <a:cs typeface="+mn-cs"/>
                        </a:rPr>
                        <a:t>District and site certificated and classified support staff will coordinate services to provide supplemental interventions and supports that address students' academic, social-emotional, and behavioral needs, ensuring equitable outcomes for all students </a:t>
                      </a:r>
                      <a:r>
                        <a:rPr lang="en-US" sz="1000" b="0" i="0" u="none" strike="noStrike" cap="none" dirty="0">
                          <a:solidFill>
                            <a:schemeClr val="tx1"/>
                          </a:solidFill>
                          <a:latin typeface="+mj-lt"/>
                          <a:ea typeface="Corbel"/>
                          <a:cs typeface="Corbel"/>
                          <a:sym typeface="Corbel"/>
                        </a:rPr>
                        <a:t>(LREBG GRANT)</a:t>
                      </a:r>
                      <a:endParaRPr lang="en-US" sz="1000" b="0" i="0" u="none" strike="noStrike" cap="none" dirty="0">
                        <a:solidFill>
                          <a:schemeClr val="tx1"/>
                        </a:solidFill>
                        <a:highlight>
                          <a:srgbClr val="FFFF00"/>
                        </a:highlight>
                        <a:latin typeface="+mj-lt"/>
                        <a:ea typeface="Corbel"/>
                        <a:cs typeface="Corbel"/>
                        <a:sym typeface="Corbel"/>
                      </a:endParaRPr>
                    </a:p>
                  </a:txBody>
                  <a:tcPr marL="91221" marR="91221" marT="91287" marB="91287" anchor="ctr"/>
                </a:tc>
                <a:extLst>
                  <a:ext uri="{0D108BD9-81ED-4DB2-BD59-A6C34878D82A}">
                    <a16:rowId xmlns:a16="http://schemas.microsoft.com/office/drawing/2014/main" val="3163492914"/>
                  </a:ext>
                </a:extLst>
              </a:tr>
            </a:tbl>
          </a:graphicData>
        </a:graphic>
      </p:graphicFrame>
    </p:spTree>
    <p:extLst>
      <p:ext uri="{BB962C8B-B14F-4D97-AF65-F5344CB8AC3E}">
        <p14:creationId xmlns:p14="http://schemas.microsoft.com/office/powerpoint/2010/main" val="1796802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7EF6-9677-6109-DCA0-B12ED07BE71A}"/>
              </a:ext>
            </a:extLst>
          </p:cNvPr>
          <p:cNvSpPr>
            <a:spLocks noGrp="1"/>
          </p:cNvSpPr>
          <p:nvPr>
            <p:ph type="title"/>
          </p:nvPr>
        </p:nvSpPr>
        <p:spPr/>
        <p:txBody>
          <a:bodyPr/>
          <a:lstStyle/>
          <a:p>
            <a:r>
              <a:rPr lang="en-US" dirty="0">
                <a:solidFill>
                  <a:schemeClr val="accent2"/>
                </a:solidFill>
                <a:ea typeface="Droid Serif"/>
                <a:cs typeface="Droid Serif"/>
                <a:sym typeface="Droid Serif"/>
              </a:rPr>
              <a:t>Metrics to Measure Goals 5, 6, and 7</a:t>
            </a:r>
            <a:endParaRPr lang="en-US" dirty="0">
              <a:solidFill>
                <a:schemeClr val="accent2"/>
              </a:solidFill>
            </a:endParaRPr>
          </a:p>
        </p:txBody>
      </p:sp>
      <p:sp>
        <p:nvSpPr>
          <p:cNvPr id="4" name="Content Placeholder 3">
            <a:extLst>
              <a:ext uri="{FF2B5EF4-FFF2-40B4-BE49-F238E27FC236}">
                <a16:creationId xmlns:a16="http://schemas.microsoft.com/office/drawing/2014/main" id="{11410AB8-AF05-9259-6ECB-8A3BF4842770}"/>
              </a:ext>
            </a:extLst>
          </p:cNvPr>
          <p:cNvSpPr>
            <a:spLocks noGrp="1"/>
          </p:cNvSpPr>
          <p:nvPr>
            <p:ph sz="half" idx="1"/>
          </p:nvPr>
        </p:nvSpPr>
        <p:spPr>
          <a:xfrm>
            <a:off x="716280" y="1833034"/>
            <a:ext cx="3227070" cy="4023359"/>
          </a:xfrm>
        </p:spPr>
        <p:txBody>
          <a:bodyPr>
            <a:normAutofit fontScale="62500" lnSpcReduction="20000"/>
          </a:bodyPr>
          <a:lstStyle/>
          <a:p>
            <a:pPr marL="0" lvl="0" indent="0">
              <a:lnSpc>
                <a:spcPct val="110000"/>
              </a:lnSpc>
              <a:spcBef>
                <a:spcPts val="0"/>
              </a:spcBef>
              <a:spcAft>
                <a:spcPts val="0"/>
              </a:spcAft>
              <a:buClr>
                <a:schemeClr val="dk1"/>
              </a:buClr>
              <a:buSzPts val="2200"/>
              <a:buNone/>
            </a:pPr>
            <a:r>
              <a:rPr lang="en-US" b="1" u="sng" dirty="0">
                <a:latin typeface="+mj-lt"/>
                <a:ea typeface="Corbel"/>
                <a:cs typeface="Corbel"/>
                <a:sym typeface="Corbel"/>
              </a:rPr>
              <a:t>Goal 5</a:t>
            </a:r>
            <a:endParaRPr lang="en-US" dirty="0">
              <a:latin typeface="+mj-lt"/>
              <a:ea typeface="Corbel"/>
              <a:cs typeface="Corbel"/>
              <a:sym typeface="Corbel"/>
            </a:endParaRPr>
          </a:p>
          <a:p>
            <a:pPr marL="75068" marR="54123" lvl="0" indent="-6475">
              <a:lnSpc>
                <a:spcPct val="92972"/>
              </a:lnSpc>
              <a:spcBef>
                <a:spcPts val="1065"/>
              </a:spcBef>
              <a:spcAft>
                <a:spcPts val="0"/>
              </a:spcAft>
              <a:buClr>
                <a:srgbClr val="000000"/>
              </a:buClr>
              <a:buSzPts val="2200"/>
              <a:buNone/>
            </a:pPr>
            <a:r>
              <a:rPr lang="en-US" b="1" dirty="0">
                <a:solidFill>
                  <a:srgbClr val="000000"/>
                </a:solidFill>
                <a:latin typeface="+mj-lt"/>
                <a:ea typeface="Corbel"/>
                <a:cs typeface="Corbel"/>
                <a:sym typeface="Corbel"/>
              </a:rPr>
              <a:t>Metrics - 6 total</a:t>
            </a:r>
            <a:endParaRPr lang="en-US" b="1" dirty="0">
              <a:latin typeface="+mj-lt"/>
              <a:ea typeface="Corbel"/>
              <a:cs typeface="Corbel"/>
              <a:sym typeface="Corbel"/>
            </a:endParaRPr>
          </a:p>
          <a:p>
            <a:pPr marL="75068" marR="54123" lvl="0" indent="-6475">
              <a:lnSpc>
                <a:spcPct val="92972"/>
              </a:lnSpc>
              <a:spcBef>
                <a:spcPts val="0"/>
              </a:spcBef>
              <a:spcAft>
                <a:spcPts val="0"/>
              </a:spcAft>
              <a:buClr>
                <a:schemeClr val="dk1"/>
              </a:buClr>
              <a:buSzPts val="2200"/>
              <a:buNone/>
            </a:pPr>
            <a:endParaRPr lang="en-US" dirty="0">
              <a:solidFill>
                <a:srgbClr val="000000"/>
              </a:solidFill>
              <a:latin typeface="+mj-lt"/>
              <a:ea typeface="Corbel"/>
              <a:cs typeface="Corbel"/>
              <a:sym typeface="Corbel"/>
            </a:endParaRPr>
          </a:p>
          <a:p>
            <a:pPr marL="457200" lvl="0" indent="-342900">
              <a:lnSpc>
                <a:spcPct val="110000"/>
              </a:lnSpc>
              <a:spcBef>
                <a:spcPts val="0"/>
              </a:spcBef>
              <a:spcAft>
                <a:spcPts val="0"/>
              </a:spcAft>
              <a:buClr>
                <a:srgbClr val="000000"/>
              </a:buClr>
              <a:buSzPts val="1800"/>
              <a:buFont typeface="Corbel"/>
              <a:buAutoNum type="arabicPeriod"/>
            </a:pPr>
            <a:r>
              <a:rPr lang="en-US" dirty="0">
                <a:solidFill>
                  <a:srgbClr val="1F1F1F"/>
                </a:solidFill>
                <a:latin typeface="+mj-lt"/>
                <a:ea typeface="Corbel"/>
                <a:cs typeface="Corbel"/>
                <a:sym typeface="Corbel"/>
              </a:rPr>
              <a:t>A-G Completion (Priority 4)</a:t>
            </a:r>
            <a:endParaRPr lang="en-US" dirty="0">
              <a:solidFill>
                <a:srgbClr val="000000"/>
              </a:solidFill>
              <a:latin typeface="+mj-lt"/>
              <a:ea typeface="Corbel"/>
              <a:cs typeface="Corbel"/>
              <a:sym typeface="Corbel"/>
            </a:endParaRPr>
          </a:p>
          <a:p>
            <a:pPr marL="457200" lvl="0" indent="-342900">
              <a:lnSpc>
                <a:spcPct val="110000"/>
              </a:lnSpc>
              <a:spcBef>
                <a:spcPts val="0"/>
              </a:spcBef>
              <a:spcAft>
                <a:spcPts val="0"/>
              </a:spcAft>
              <a:buClr>
                <a:srgbClr val="000000"/>
              </a:buClr>
              <a:buSzPts val="1800"/>
              <a:buFont typeface="Corbel"/>
              <a:buAutoNum type="arabicPeriod"/>
            </a:pPr>
            <a:r>
              <a:rPr lang="en-US" dirty="0">
                <a:solidFill>
                  <a:srgbClr val="1F1F1F"/>
                </a:solidFill>
                <a:latin typeface="+mj-lt"/>
                <a:ea typeface="Corbel"/>
                <a:cs typeface="Corbel"/>
                <a:sym typeface="Corbel"/>
              </a:rPr>
              <a:t>Graduation Rate (Priority 5)</a:t>
            </a:r>
            <a:endParaRPr lang="en-US" dirty="0">
              <a:solidFill>
                <a:srgbClr val="000000"/>
              </a:solidFill>
              <a:latin typeface="+mj-lt"/>
              <a:ea typeface="Corbel"/>
              <a:cs typeface="Corbel"/>
              <a:sym typeface="Corbel"/>
            </a:endParaRPr>
          </a:p>
          <a:p>
            <a:pPr marL="457200" lvl="0" indent="-342900">
              <a:lnSpc>
                <a:spcPct val="110000"/>
              </a:lnSpc>
              <a:spcBef>
                <a:spcPts val="0"/>
              </a:spcBef>
              <a:spcAft>
                <a:spcPts val="0"/>
              </a:spcAft>
              <a:buClr>
                <a:srgbClr val="000000"/>
              </a:buClr>
              <a:buSzPts val="1800"/>
              <a:buFont typeface="Corbel"/>
              <a:buAutoNum type="arabicPeriod"/>
            </a:pPr>
            <a:r>
              <a:rPr lang="en-US" dirty="0">
                <a:solidFill>
                  <a:srgbClr val="1F1F1F"/>
                </a:solidFill>
                <a:latin typeface="+mj-lt"/>
                <a:ea typeface="Corbel"/>
                <a:cs typeface="Corbel"/>
                <a:sym typeface="Corbel"/>
              </a:rPr>
              <a:t>Suspension Rate (Priority 6)</a:t>
            </a:r>
            <a:endParaRPr lang="en-US" dirty="0">
              <a:latin typeface="+mj-lt"/>
              <a:ea typeface="Corbel"/>
              <a:cs typeface="Corbel"/>
              <a:sym typeface="Corbel"/>
            </a:endParaRPr>
          </a:p>
          <a:p>
            <a:pPr marL="457200" lvl="0" indent="-342900">
              <a:lnSpc>
                <a:spcPct val="110000"/>
              </a:lnSpc>
              <a:spcBef>
                <a:spcPts val="0"/>
              </a:spcBef>
              <a:spcAft>
                <a:spcPts val="0"/>
              </a:spcAft>
              <a:buClr>
                <a:srgbClr val="1F1F1F"/>
              </a:buClr>
              <a:buSzPts val="1800"/>
              <a:buFont typeface="Corbel"/>
              <a:buAutoNum type="arabicPeriod"/>
            </a:pPr>
            <a:r>
              <a:rPr lang="en-US" dirty="0">
                <a:solidFill>
                  <a:srgbClr val="1F1F1F"/>
                </a:solidFill>
                <a:latin typeface="+mj-lt"/>
                <a:ea typeface="Corbel"/>
                <a:cs typeface="Corbel"/>
                <a:sym typeface="Corbel"/>
              </a:rPr>
              <a:t>College &amp; Career Indicator/CCI (Priority 8)</a:t>
            </a:r>
            <a:endParaRPr lang="en-US" dirty="0">
              <a:latin typeface="+mj-lt"/>
              <a:ea typeface="Corbel"/>
              <a:cs typeface="Corbel"/>
              <a:sym typeface="Corbel"/>
            </a:endParaRPr>
          </a:p>
          <a:p>
            <a:pPr marL="457200" lvl="0" indent="-342900">
              <a:lnSpc>
                <a:spcPct val="110000"/>
              </a:lnSpc>
              <a:spcBef>
                <a:spcPts val="0"/>
              </a:spcBef>
              <a:spcAft>
                <a:spcPts val="0"/>
              </a:spcAft>
              <a:buClr>
                <a:srgbClr val="1F1F1F"/>
              </a:buClr>
              <a:buSzPts val="1800"/>
              <a:buFont typeface="Corbel"/>
              <a:buAutoNum type="arabicPeriod"/>
            </a:pPr>
            <a:r>
              <a:rPr lang="en-US" dirty="0">
                <a:solidFill>
                  <a:srgbClr val="1F1F1F"/>
                </a:solidFill>
                <a:latin typeface="+mj-lt"/>
                <a:ea typeface="Corbel"/>
                <a:cs typeface="Corbel"/>
                <a:sym typeface="Corbel"/>
              </a:rPr>
              <a:t>Local Indicator - Reading Assessment: NWEA MAP (All SWD)</a:t>
            </a:r>
            <a:endParaRPr lang="en-US" dirty="0">
              <a:latin typeface="+mj-lt"/>
              <a:ea typeface="Corbel"/>
              <a:cs typeface="Corbel"/>
              <a:sym typeface="Corbel"/>
            </a:endParaRPr>
          </a:p>
          <a:p>
            <a:pPr marL="457200" lvl="0" indent="-342900">
              <a:lnSpc>
                <a:spcPct val="110000"/>
              </a:lnSpc>
              <a:spcBef>
                <a:spcPts val="0"/>
              </a:spcBef>
              <a:spcAft>
                <a:spcPts val="0"/>
              </a:spcAft>
              <a:buClr>
                <a:srgbClr val="1F1F1F"/>
              </a:buClr>
              <a:buSzPts val="1800"/>
              <a:buFont typeface="Corbel"/>
              <a:buAutoNum type="arabicPeriod"/>
            </a:pPr>
            <a:r>
              <a:rPr lang="en-US" dirty="0">
                <a:solidFill>
                  <a:srgbClr val="1F1F1F"/>
                </a:solidFill>
                <a:latin typeface="+mj-lt"/>
                <a:ea typeface="Corbel"/>
                <a:cs typeface="Corbel"/>
                <a:sym typeface="Corbel"/>
              </a:rPr>
              <a:t>Local Indicator - Math Assessment: NWEA MAP (All SWD)</a:t>
            </a:r>
            <a:endParaRPr lang="en-US" dirty="0">
              <a:latin typeface="+mj-lt"/>
              <a:ea typeface="Corbel"/>
              <a:cs typeface="Corbel"/>
              <a:sym typeface="Corbel"/>
            </a:endParaRPr>
          </a:p>
          <a:p>
            <a:endParaRPr lang="en-US" dirty="0"/>
          </a:p>
        </p:txBody>
      </p:sp>
      <p:sp>
        <p:nvSpPr>
          <p:cNvPr id="5" name="Content Placeholder 4">
            <a:extLst>
              <a:ext uri="{FF2B5EF4-FFF2-40B4-BE49-F238E27FC236}">
                <a16:creationId xmlns:a16="http://schemas.microsoft.com/office/drawing/2014/main" id="{B3A6A335-2023-C7A6-01A2-D4DEAA463529}"/>
              </a:ext>
            </a:extLst>
          </p:cNvPr>
          <p:cNvSpPr>
            <a:spLocks noGrp="1"/>
          </p:cNvSpPr>
          <p:nvPr>
            <p:ph sz="half" idx="2"/>
          </p:nvPr>
        </p:nvSpPr>
        <p:spPr>
          <a:xfrm>
            <a:off x="4617720" y="1843617"/>
            <a:ext cx="3973830" cy="4023360"/>
          </a:xfrm>
        </p:spPr>
        <p:txBody>
          <a:bodyPr>
            <a:normAutofit fontScale="62500" lnSpcReduction="20000"/>
          </a:bodyPr>
          <a:lstStyle/>
          <a:p>
            <a:pPr marL="0" lvl="0" indent="0">
              <a:lnSpc>
                <a:spcPct val="110000"/>
              </a:lnSpc>
              <a:spcBef>
                <a:spcPts val="0"/>
              </a:spcBef>
              <a:spcAft>
                <a:spcPts val="0"/>
              </a:spcAft>
              <a:buClr>
                <a:schemeClr val="dk1"/>
              </a:buClr>
              <a:buSzPts val="2200"/>
              <a:buNone/>
            </a:pPr>
            <a:r>
              <a:rPr lang="en-US" u="sng" dirty="0">
                <a:latin typeface="+mj-lt"/>
                <a:ea typeface="Corbel"/>
                <a:cs typeface="Corbel"/>
                <a:sym typeface="Corbel"/>
              </a:rPr>
              <a:t>Goal 6</a:t>
            </a:r>
            <a:endParaRPr lang="en-US" dirty="0">
              <a:latin typeface="+mj-lt"/>
              <a:ea typeface="Corbel"/>
              <a:cs typeface="Corbel"/>
              <a:sym typeface="Corbel"/>
            </a:endParaRPr>
          </a:p>
          <a:p>
            <a:pPr marL="75068" marR="54123" lvl="0" indent="-6475">
              <a:lnSpc>
                <a:spcPct val="92972"/>
              </a:lnSpc>
              <a:spcBef>
                <a:spcPts val="1065"/>
              </a:spcBef>
              <a:spcAft>
                <a:spcPts val="0"/>
              </a:spcAft>
              <a:buClr>
                <a:srgbClr val="000000"/>
              </a:buClr>
              <a:buSzPts val="2200"/>
              <a:buNone/>
            </a:pPr>
            <a:r>
              <a:rPr lang="en-US" b="1" dirty="0">
                <a:solidFill>
                  <a:srgbClr val="000000"/>
                </a:solidFill>
                <a:latin typeface="+mj-lt"/>
                <a:ea typeface="Corbel"/>
                <a:cs typeface="Corbel"/>
                <a:sym typeface="Corbel"/>
              </a:rPr>
              <a:t>Metrics - 7</a:t>
            </a:r>
            <a:r>
              <a:rPr lang="en-US" dirty="0">
                <a:solidFill>
                  <a:srgbClr val="000000"/>
                </a:solidFill>
                <a:latin typeface="+mj-lt"/>
                <a:ea typeface="Corbel"/>
                <a:cs typeface="Corbel"/>
                <a:sym typeface="Corbel"/>
              </a:rPr>
              <a:t> </a:t>
            </a:r>
            <a:r>
              <a:rPr lang="en-US" b="1" dirty="0">
                <a:solidFill>
                  <a:srgbClr val="000000"/>
                </a:solidFill>
                <a:latin typeface="+mj-lt"/>
                <a:ea typeface="Corbel"/>
                <a:cs typeface="Corbel"/>
                <a:sym typeface="Corbel"/>
              </a:rPr>
              <a:t>total</a:t>
            </a:r>
            <a:endParaRPr lang="en-US" b="1" dirty="0">
              <a:latin typeface="+mj-lt"/>
              <a:ea typeface="Corbel"/>
              <a:cs typeface="Corbel"/>
              <a:sym typeface="Corbel"/>
            </a:endParaRPr>
          </a:p>
          <a:p>
            <a:pPr marL="75068" marR="54123" lvl="0" indent="-6475">
              <a:lnSpc>
                <a:spcPct val="92972"/>
              </a:lnSpc>
              <a:spcBef>
                <a:spcPts val="0"/>
              </a:spcBef>
              <a:spcAft>
                <a:spcPts val="0"/>
              </a:spcAft>
              <a:buClr>
                <a:schemeClr val="dk1"/>
              </a:buClr>
              <a:buSzPts val="2200"/>
              <a:buNone/>
            </a:pPr>
            <a:endParaRPr lang="en-US" dirty="0">
              <a:solidFill>
                <a:srgbClr val="000000"/>
              </a:solidFill>
              <a:latin typeface="+mj-lt"/>
              <a:ea typeface="Corbel"/>
              <a:cs typeface="Corbel"/>
              <a:sym typeface="Corbel"/>
            </a:endParaRPr>
          </a:p>
          <a:p>
            <a:pPr marL="457200" lvl="0" indent="-342900">
              <a:lnSpc>
                <a:spcPct val="115000"/>
              </a:lnSpc>
              <a:spcBef>
                <a:spcPts val="0"/>
              </a:spcBef>
              <a:spcAft>
                <a:spcPts val="0"/>
              </a:spcAft>
              <a:buClr>
                <a:srgbClr val="000000"/>
              </a:buClr>
              <a:buSzPts val="1800"/>
              <a:buFont typeface="Corbel"/>
              <a:buAutoNum type="arabicPeriod"/>
            </a:pPr>
            <a:r>
              <a:rPr lang="en-US" dirty="0">
                <a:solidFill>
                  <a:srgbClr val="000000"/>
                </a:solidFill>
                <a:latin typeface="+mj-lt"/>
                <a:ea typeface="Corbel"/>
                <a:cs typeface="Corbel"/>
                <a:sym typeface="Corbel"/>
              </a:rPr>
              <a:t>CAASPP ELA (Priority 4)</a:t>
            </a:r>
            <a:endParaRPr lang="en-US" dirty="0">
              <a:latin typeface="+mj-lt"/>
              <a:ea typeface="Corbel"/>
              <a:cs typeface="Corbel"/>
              <a:sym typeface="Corbel"/>
            </a:endParaRPr>
          </a:p>
          <a:p>
            <a:pPr marL="457200" lvl="0" indent="-342900">
              <a:lnSpc>
                <a:spcPct val="115000"/>
              </a:lnSpc>
              <a:spcBef>
                <a:spcPts val="0"/>
              </a:spcBef>
              <a:spcAft>
                <a:spcPts val="0"/>
              </a:spcAft>
              <a:buClr>
                <a:srgbClr val="000000"/>
              </a:buClr>
              <a:buSzPts val="1800"/>
              <a:buFont typeface="Corbel"/>
              <a:buAutoNum type="arabicPeriod"/>
            </a:pPr>
            <a:r>
              <a:rPr lang="en-US" dirty="0">
                <a:solidFill>
                  <a:srgbClr val="000000"/>
                </a:solidFill>
                <a:latin typeface="+mj-lt"/>
                <a:ea typeface="Corbel"/>
                <a:cs typeface="Corbel"/>
                <a:sym typeface="Corbel"/>
              </a:rPr>
              <a:t>CAASPP Math (Priority 4)</a:t>
            </a:r>
            <a:endParaRPr lang="en-US" dirty="0">
              <a:latin typeface="+mj-lt"/>
              <a:ea typeface="Corbel"/>
              <a:cs typeface="Corbel"/>
              <a:sym typeface="Corbel"/>
            </a:endParaRPr>
          </a:p>
          <a:p>
            <a:pPr marL="457200" lvl="0" indent="-342900">
              <a:lnSpc>
                <a:spcPct val="115000"/>
              </a:lnSpc>
              <a:spcBef>
                <a:spcPts val="0"/>
              </a:spcBef>
              <a:spcAft>
                <a:spcPts val="0"/>
              </a:spcAft>
              <a:buClr>
                <a:srgbClr val="000000"/>
              </a:buClr>
              <a:buSzPts val="1800"/>
              <a:buFont typeface="Corbel"/>
              <a:buAutoNum type="arabicPeriod"/>
            </a:pPr>
            <a:r>
              <a:rPr lang="en-US" dirty="0">
                <a:solidFill>
                  <a:srgbClr val="1F1F1F"/>
                </a:solidFill>
                <a:latin typeface="+mj-lt"/>
                <a:ea typeface="Corbel"/>
                <a:cs typeface="Corbel"/>
                <a:sym typeface="Corbel"/>
              </a:rPr>
              <a:t>Graduation Rate (Priority 5)</a:t>
            </a:r>
            <a:endParaRPr lang="en-US" dirty="0">
              <a:solidFill>
                <a:srgbClr val="000000"/>
              </a:solidFill>
              <a:latin typeface="+mj-lt"/>
              <a:ea typeface="Corbel"/>
              <a:cs typeface="Corbel"/>
              <a:sym typeface="Corbel"/>
            </a:endParaRPr>
          </a:p>
          <a:p>
            <a:pPr marL="457200" lvl="0" indent="-342900">
              <a:lnSpc>
                <a:spcPct val="115000"/>
              </a:lnSpc>
              <a:spcBef>
                <a:spcPts val="0"/>
              </a:spcBef>
              <a:spcAft>
                <a:spcPts val="0"/>
              </a:spcAft>
              <a:buClr>
                <a:srgbClr val="000000"/>
              </a:buClr>
              <a:buSzPts val="1800"/>
              <a:buFont typeface="Corbel"/>
              <a:buAutoNum type="arabicPeriod"/>
            </a:pPr>
            <a:r>
              <a:rPr lang="en-US" dirty="0">
                <a:solidFill>
                  <a:srgbClr val="000000"/>
                </a:solidFill>
                <a:latin typeface="+mj-lt"/>
                <a:ea typeface="Corbel"/>
                <a:cs typeface="Corbel"/>
                <a:sym typeface="Corbel"/>
              </a:rPr>
              <a:t>Suspension Rate (Priority 6)</a:t>
            </a:r>
            <a:endParaRPr lang="en-US" dirty="0">
              <a:latin typeface="+mj-lt"/>
              <a:ea typeface="Corbel"/>
              <a:cs typeface="Corbel"/>
              <a:sym typeface="Corbel"/>
            </a:endParaRPr>
          </a:p>
          <a:p>
            <a:pPr marL="457200" lvl="0" indent="-342900">
              <a:lnSpc>
                <a:spcPct val="115000"/>
              </a:lnSpc>
              <a:spcBef>
                <a:spcPts val="0"/>
              </a:spcBef>
              <a:spcAft>
                <a:spcPts val="0"/>
              </a:spcAft>
              <a:buClr>
                <a:srgbClr val="000000"/>
              </a:buClr>
              <a:buSzPts val="1800"/>
              <a:buFont typeface="Corbel"/>
              <a:buAutoNum type="arabicPeriod"/>
            </a:pPr>
            <a:r>
              <a:rPr lang="en-US" dirty="0">
                <a:solidFill>
                  <a:srgbClr val="000000"/>
                </a:solidFill>
                <a:latin typeface="+mj-lt"/>
                <a:ea typeface="Corbel"/>
                <a:cs typeface="Corbel"/>
                <a:sym typeface="Corbel"/>
              </a:rPr>
              <a:t>College &amp; Career Indicator/CCI (Priority 8)</a:t>
            </a:r>
            <a:endParaRPr lang="en-US" dirty="0">
              <a:latin typeface="+mj-lt"/>
              <a:ea typeface="Corbel"/>
              <a:cs typeface="Corbel"/>
              <a:sym typeface="Corbel"/>
            </a:endParaRPr>
          </a:p>
          <a:p>
            <a:pPr marL="457200" lvl="0" indent="-342900">
              <a:lnSpc>
                <a:spcPct val="95000"/>
              </a:lnSpc>
              <a:spcBef>
                <a:spcPts val="0"/>
              </a:spcBef>
              <a:spcAft>
                <a:spcPts val="0"/>
              </a:spcAft>
              <a:buClr>
                <a:srgbClr val="0D0D0D"/>
              </a:buClr>
              <a:buSzPts val="1800"/>
              <a:buFont typeface="Corbel"/>
              <a:buAutoNum type="arabicPeriod"/>
            </a:pPr>
            <a:r>
              <a:rPr lang="en-US" dirty="0">
                <a:solidFill>
                  <a:srgbClr val="0D0D0D"/>
                </a:solidFill>
                <a:latin typeface="+mj-lt"/>
                <a:ea typeface="Corbel"/>
                <a:cs typeface="Corbel"/>
                <a:sym typeface="Corbel"/>
              </a:rPr>
              <a:t>Local Indicator - ELA Assessment: NWEA Map </a:t>
            </a:r>
            <a:endParaRPr lang="en-US" dirty="0">
              <a:latin typeface="+mj-lt"/>
              <a:ea typeface="Corbel"/>
              <a:cs typeface="Corbel"/>
              <a:sym typeface="Corbel"/>
            </a:endParaRPr>
          </a:p>
          <a:p>
            <a:pPr marL="457200" lvl="0" indent="-342900">
              <a:lnSpc>
                <a:spcPct val="95000"/>
              </a:lnSpc>
              <a:spcBef>
                <a:spcPts val="0"/>
              </a:spcBef>
              <a:spcAft>
                <a:spcPts val="0"/>
              </a:spcAft>
              <a:buClr>
                <a:srgbClr val="0D0D0D"/>
              </a:buClr>
              <a:buSzPts val="1800"/>
              <a:buFont typeface="Corbel"/>
              <a:buAutoNum type="arabicPeriod"/>
            </a:pPr>
            <a:r>
              <a:rPr lang="en-US" dirty="0">
                <a:solidFill>
                  <a:srgbClr val="0D0D0D"/>
                </a:solidFill>
                <a:latin typeface="+mj-lt"/>
                <a:ea typeface="Corbel"/>
                <a:cs typeface="Corbel"/>
                <a:sym typeface="Corbel"/>
              </a:rPr>
              <a:t>Local Indicator - Math Assessment: NWEA MAP </a:t>
            </a:r>
            <a:endParaRPr lang="en-US" dirty="0">
              <a:solidFill>
                <a:srgbClr val="000000"/>
              </a:solidFill>
              <a:latin typeface="+mj-lt"/>
              <a:ea typeface="Corbel"/>
              <a:cs typeface="Corbel"/>
              <a:sym typeface="Corbel"/>
            </a:endParaRPr>
          </a:p>
          <a:p>
            <a:endParaRPr lang="en-US" dirty="0"/>
          </a:p>
        </p:txBody>
      </p:sp>
      <p:sp>
        <p:nvSpPr>
          <p:cNvPr id="6" name="Content Placeholder 4">
            <a:extLst>
              <a:ext uri="{FF2B5EF4-FFF2-40B4-BE49-F238E27FC236}">
                <a16:creationId xmlns:a16="http://schemas.microsoft.com/office/drawing/2014/main" id="{B9F1B51A-CFFD-02E2-159D-6446A3EE48ED}"/>
              </a:ext>
            </a:extLst>
          </p:cNvPr>
          <p:cNvSpPr txBox="1">
            <a:spLocks/>
          </p:cNvSpPr>
          <p:nvPr/>
        </p:nvSpPr>
        <p:spPr>
          <a:xfrm>
            <a:off x="9037320" y="1843617"/>
            <a:ext cx="2805430" cy="4023360"/>
          </a:xfrm>
          <a:prstGeom prst="rect">
            <a:avLst/>
          </a:prstGeom>
        </p:spPr>
        <p:txBody>
          <a:bodyPr vert="horz" lIns="0" tIns="45720" rIns="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a:lnSpc>
                <a:spcPct val="110000"/>
              </a:lnSpc>
              <a:spcBef>
                <a:spcPts val="0"/>
              </a:spcBef>
              <a:spcAft>
                <a:spcPts val="0"/>
              </a:spcAft>
              <a:buClr>
                <a:schemeClr val="dk1"/>
              </a:buClr>
              <a:buSzPts val="2200"/>
              <a:buNone/>
            </a:pPr>
            <a:r>
              <a:rPr lang="en-US" u="sng" dirty="0">
                <a:solidFill>
                  <a:schemeClr val="dk1"/>
                </a:solidFill>
                <a:latin typeface="+mj-lt"/>
                <a:ea typeface="Corbel"/>
                <a:cs typeface="Corbel"/>
                <a:sym typeface="Corbel"/>
              </a:rPr>
              <a:t>Goal 7</a:t>
            </a:r>
            <a:endParaRPr lang="en-US" dirty="0">
              <a:solidFill>
                <a:srgbClr val="000000"/>
              </a:solidFill>
              <a:latin typeface="+mj-lt"/>
              <a:ea typeface="Corbel"/>
              <a:cs typeface="Corbel"/>
              <a:sym typeface="Corbel"/>
            </a:endParaRPr>
          </a:p>
          <a:p>
            <a:pPr marL="75068" marR="54123" lvl="0" indent="-6475">
              <a:lnSpc>
                <a:spcPct val="92972"/>
              </a:lnSpc>
              <a:spcBef>
                <a:spcPts val="1065"/>
              </a:spcBef>
              <a:spcAft>
                <a:spcPts val="0"/>
              </a:spcAft>
              <a:buClr>
                <a:srgbClr val="000000"/>
              </a:buClr>
              <a:buSzPts val="2200"/>
              <a:buNone/>
            </a:pPr>
            <a:r>
              <a:rPr lang="en-US" b="1" dirty="0">
                <a:solidFill>
                  <a:srgbClr val="000000"/>
                </a:solidFill>
                <a:latin typeface="+mj-lt"/>
                <a:ea typeface="Corbel"/>
                <a:cs typeface="Corbel"/>
                <a:sym typeface="Corbel"/>
              </a:rPr>
              <a:t>Metrics - 5</a:t>
            </a:r>
            <a:r>
              <a:rPr lang="en-US" dirty="0">
                <a:solidFill>
                  <a:srgbClr val="000000"/>
                </a:solidFill>
                <a:latin typeface="+mj-lt"/>
                <a:ea typeface="Corbel"/>
                <a:cs typeface="Corbel"/>
                <a:sym typeface="Corbel"/>
              </a:rPr>
              <a:t> </a:t>
            </a:r>
            <a:r>
              <a:rPr lang="en-US" b="1" dirty="0">
                <a:solidFill>
                  <a:srgbClr val="000000"/>
                </a:solidFill>
                <a:latin typeface="+mj-lt"/>
                <a:ea typeface="Corbel"/>
                <a:cs typeface="Corbel"/>
                <a:sym typeface="Corbel"/>
              </a:rPr>
              <a:t>total</a:t>
            </a:r>
          </a:p>
          <a:p>
            <a:pPr marL="75068" marR="54123" lvl="0" indent="-6475">
              <a:lnSpc>
                <a:spcPct val="92972"/>
              </a:lnSpc>
              <a:spcBef>
                <a:spcPts val="0"/>
              </a:spcBef>
              <a:spcAft>
                <a:spcPts val="0"/>
              </a:spcAft>
              <a:buClr>
                <a:schemeClr val="dk1"/>
              </a:buClr>
              <a:buSzPts val="2200"/>
              <a:buNone/>
            </a:pPr>
            <a:endParaRPr lang="en-US" dirty="0">
              <a:solidFill>
                <a:srgbClr val="000000"/>
              </a:solidFill>
              <a:latin typeface="+mj-lt"/>
              <a:ea typeface="Corbel"/>
              <a:cs typeface="Corbel"/>
              <a:sym typeface="Corbel"/>
            </a:endParaRPr>
          </a:p>
          <a:p>
            <a:pPr marL="457200" lvl="0" indent="-342900">
              <a:lnSpc>
                <a:spcPct val="115000"/>
              </a:lnSpc>
              <a:spcBef>
                <a:spcPts val="0"/>
              </a:spcBef>
              <a:spcAft>
                <a:spcPts val="0"/>
              </a:spcAft>
              <a:buClr>
                <a:srgbClr val="000000"/>
              </a:buClr>
              <a:buSzPts val="1800"/>
              <a:buFont typeface="Corbel"/>
              <a:buAutoNum type="arabicPeriod"/>
            </a:pPr>
            <a:r>
              <a:rPr lang="en-US" dirty="0">
                <a:solidFill>
                  <a:srgbClr val="000000"/>
                </a:solidFill>
                <a:latin typeface="+mj-lt"/>
                <a:ea typeface="Corbel"/>
                <a:cs typeface="Corbel"/>
                <a:sym typeface="Corbel"/>
              </a:rPr>
              <a:t>CAASPP ELA (Priority 4)</a:t>
            </a:r>
          </a:p>
          <a:p>
            <a:pPr marL="457200" lvl="0" indent="-342900">
              <a:lnSpc>
                <a:spcPct val="115000"/>
              </a:lnSpc>
              <a:spcBef>
                <a:spcPts val="0"/>
              </a:spcBef>
              <a:spcAft>
                <a:spcPts val="0"/>
              </a:spcAft>
              <a:buClr>
                <a:srgbClr val="000000"/>
              </a:buClr>
              <a:buSzPts val="1800"/>
              <a:buFont typeface="Corbel"/>
              <a:buAutoNum type="arabicPeriod"/>
            </a:pPr>
            <a:r>
              <a:rPr lang="en-US" dirty="0">
                <a:solidFill>
                  <a:srgbClr val="000000"/>
                </a:solidFill>
                <a:latin typeface="+mj-lt"/>
                <a:ea typeface="Corbel"/>
                <a:cs typeface="Corbel"/>
                <a:sym typeface="Corbel"/>
              </a:rPr>
              <a:t>CAASPP Math (Priority 4)</a:t>
            </a:r>
          </a:p>
          <a:p>
            <a:pPr marL="457200" lvl="0" indent="-342900">
              <a:lnSpc>
                <a:spcPct val="115000"/>
              </a:lnSpc>
              <a:spcBef>
                <a:spcPts val="0"/>
              </a:spcBef>
              <a:spcAft>
                <a:spcPts val="0"/>
              </a:spcAft>
              <a:buClr>
                <a:srgbClr val="000000"/>
              </a:buClr>
              <a:buSzPts val="1800"/>
              <a:buFont typeface="Corbel"/>
              <a:buAutoNum type="arabicPeriod"/>
            </a:pPr>
            <a:r>
              <a:rPr lang="en-US" dirty="0">
                <a:solidFill>
                  <a:srgbClr val="1F1F1F"/>
                </a:solidFill>
                <a:latin typeface="+mj-lt"/>
                <a:ea typeface="Corbel"/>
                <a:cs typeface="Corbel"/>
                <a:sym typeface="Corbel"/>
              </a:rPr>
              <a:t>Graduation Rate (Priority 5)</a:t>
            </a:r>
            <a:endParaRPr lang="en-US" dirty="0">
              <a:solidFill>
                <a:srgbClr val="000000"/>
              </a:solidFill>
              <a:latin typeface="+mj-lt"/>
              <a:ea typeface="Corbel"/>
              <a:cs typeface="Corbel"/>
              <a:sym typeface="Corbel"/>
            </a:endParaRPr>
          </a:p>
          <a:p>
            <a:pPr marL="457200" lvl="0" indent="-342900">
              <a:lnSpc>
                <a:spcPct val="115000"/>
              </a:lnSpc>
              <a:spcBef>
                <a:spcPts val="0"/>
              </a:spcBef>
              <a:spcAft>
                <a:spcPts val="0"/>
              </a:spcAft>
              <a:buClr>
                <a:srgbClr val="000000"/>
              </a:buClr>
              <a:buSzPts val="1800"/>
              <a:buFont typeface="Corbel"/>
              <a:buAutoNum type="arabicPeriod"/>
            </a:pPr>
            <a:r>
              <a:rPr lang="en-US" dirty="0">
                <a:solidFill>
                  <a:srgbClr val="000000"/>
                </a:solidFill>
                <a:latin typeface="+mj-lt"/>
                <a:ea typeface="Corbel"/>
                <a:cs typeface="Corbel"/>
                <a:sym typeface="Corbel"/>
              </a:rPr>
              <a:t>Suspension Rate (Priority 6)</a:t>
            </a:r>
          </a:p>
          <a:p>
            <a:pPr marL="457200" lvl="0" indent="-342900">
              <a:lnSpc>
                <a:spcPct val="115000"/>
              </a:lnSpc>
              <a:spcBef>
                <a:spcPts val="0"/>
              </a:spcBef>
              <a:spcAft>
                <a:spcPts val="0"/>
              </a:spcAft>
              <a:buClr>
                <a:srgbClr val="000000"/>
              </a:buClr>
              <a:buSzPts val="1800"/>
              <a:buFont typeface="Corbel"/>
              <a:buAutoNum type="arabicPeriod"/>
            </a:pPr>
            <a:r>
              <a:rPr lang="en-US" dirty="0">
                <a:solidFill>
                  <a:srgbClr val="000000"/>
                </a:solidFill>
                <a:latin typeface="+mj-lt"/>
                <a:ea typeface="Corbel"/>
                <a:cs typeface="Corbel"/>
                <a:sym typeface="Corbel"/>
              </a:rPr>
              <a:t>College &amp; Career Indicator/CCI (Priority 8)</a:t>
            </a:r>
          </a:p>
          <a:p>
            <a:endParaRPr lang="en-US" dirty="0"/>
          </a:p>
        </p:txBody>
      </p:sp>
      <p:sp>
        <p:nvSpPr>
          <p:cNvPr id="3" name="Slide Number Placeholder 2">
            <a:extLst>
              <a:ext uri="{FF2B5EF4-FFF2-40B4-BE49-F238E27FC236}">
                <a16:creationId xmlns:a16="http://schemas.microsoft.com/office/drawing/2014/main" id="{339F7CB3-11B6-111E-6C74-8095CF602168}"/>
              </a:ext>
            </a:extLst>
          </p:cNvPr>
          <p:cNvSpPr>
            <a:spLocks noGrp="1"/>
          </p:cNvSpPr>
          <p:nvPr>
            <p:ph type="sldNum" sz="quarter" idx="12"/>
          </p:nvPr>
        </p:nvSpPr>
        <p:spPr/>
        <p:txBody>
          <a:bodyPr/>
          <a:lstStyle/>
          <a:p>
            <a:fld id="{498A666E-0DF1-410C-B3A4-797F36C52217}" type="slidenum">
              <a:rPr lang="en-US" smtClean="0"/>
              <a:t>28</a:t>
            </a:fld>
            <a:endParaRPr lang="en-US"/>
          </a:p>
        </p:txBody>
      </p:sp>
      <p:pic>
        <p:nvPicPr>
          <p:cNvPr id="7" name="Picture 2" descr="🎯 Bullseye Emoji: Meaning &amp; Usage">
            <a:extLst>
              <a:ext uri="{FF2B5EF4-FFF2-40B4-BE49-F238E27FC236}">
                <a16:creationId xmlns:a16="http://schemas.microsoft.com/office/drawing/2014/main" id="{D4E5894E-737B-3043-1E1A-BD6D4A81C0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2300" y="228600"/>
            <a:ext cx="1778000" cy="177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518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6FE1B-0D5B-F2B2-274A-D959DA572609}"/>
              </a:ext>
            </a:extLst>
          </p:cNvPr>
          <p:cNvSpPr>
            <a:spLocks noGrp="1"/>
          </p:cNvSpPr>
          <p:nvPr>
            <p:ph type="title"/>
          </p:nvPr>
        </p:nvSpPr>
        <p:spPr/>
        <p:txBody>
          <a:bodyPr/>
          <a:lstStyle/>
          <a:p>
            <a:r>
              <a:rPr lang="en-US" dirty="0"/>
              <a:t>Table Activity</a:t>
            </a:r>
          </a:p>
        </p:txBody>
      </p:sp>
      <p:graphicFrame>
        <p:nvGraphicFramePr>
          <p:cNvPr id="8" name="Content Placeholder 4">
            <a:extLst>
              <a:ext uri="{FF2B5EF4-FFF2-40B4-BE49-F238E27FC236}">
                <a16:creationId xmlns:a16="http://schemas.microsoft.com/office/drawing/2014/main" id="{ECDD529D-92DD-540A-3B0A-788EDD5567B8}"/>
              </a:ext>
            </a:extLst>
          </p:cNvPr>
          <p:cNvGraphicFramePr>
            <a:graphicFrameLocks noGrp="1"/>
          </p:cNvGraphicFramePr>
          <p:nvPr>
            <p:ph sz="half" idx="1"/>
            <p:extLst>
              <p:ext uri="{D42A27DB-BD31-4B8C-83A1-F6EECF244321}">
                <p14:modId xmlns:p14="http://schemas.microsoft.com/office/powerpoint/2010/main" val="3957340552"/>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a:extLst>
              <a:ext uri="{FF2B5EF4-FFF2-40B4-BE49-F238E27FC236}">
                <a16:creationId xmlns:a16="http://schemas.microsoft.com/office/drawing/2014/main" id="{7EDA637D-54E2-CA25-2B13-4E4A90FAFFFD}"/>
              </a:ext>
            </a:extLst>
          </p:cNvPr>
          <p:cNvSpPr>
            <a:spLocks noGrp="1"/>
          </p:cNvSpPr>
          <p:nvPr>
            <p:ph sz="half" idx="2"/>
          </p:nvPr>
        </p:nvSpPr>
        <p:spPr/>
        <p:txBody>
          <a:bodyPr>
            <a:normAutofit fontScale="92500"/>
          </a:bodyPr>
          <a:lstStyle/>
          <a:p>
            <a:r>
              <a:rPr lang="en-US" dirty="0"/>
              <a:t>What are 1–2 examples of programs or actions that support these goals at your school?</a:t>
            </a:r>
          </a:p>
          <a:p>
            <a:endParaRPr lang="en-US" dirty="0"/>
          </a:p>
          <a:p>
            <a:r>
              <a:rPr lang="en-US" dirty="0"/>
              <a:t>What seems to be working well for students and families?</a:t>
            </a:r>
          </a:p>
          <a:p>
            <a:endParaRPr lang="en-US" dirty="0"/>
          </a:p>
          <a:p>
            <a:r>
              <a:rPr lang="en-US" dirty="0"/>
              <a:t>Where do you see opportunities to improve or add support?</a:t>
            </a:r>
          </a:p>
        </p:txBody>
      </p:sp>
    </p:spTree>
    <p:extLst>
      <p:ext uri="{BB962C8B-B14F-4D97-AF65-F5344CB8AC3E}">
        <p14:creationId xmlns:p14="http://schemas.microsoft.com/office/powerpoint/2010/main" val="1327265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6D403-9BE8-5FA7-7D2D-AC4D9D61C624}"/>
              </a:ext>
            </a:extLst>
          </p:cNvPr>
          <p:cNvSpPr>
            <a:spLocks noGrp="1"/>
          </p:cNvSpPr>
          <p:nvPr>
            <p:ph type="title"/>
          </p:nvPr>
        </p:nvSpPr>
        <p:spPr>
          <a:xfrm>
            <a:off x="4974771" y="634946"/>
            <a:ext cx="6574972" cy="1450757"/>
          </a:xfrm>
        </p:spPr>
        <p:txBody>
          <a:bodyPr>
            <a:normAutofit/>
          </a:bodyPr>
          <a:lstStyle/>
          <a:p>
            <a:r>
              <a:rPr lang="en-US" dirty="0">
                <a:solidFill>
                  <a:schemeClr val="accent1"/>
                </a:solidFill>
              </a:rPr>
              <a:t>Survey Questions &amp; Open Response Questions</a:t>
            </a:r>
          </a:p>
        </p:txBody>
      </p:sp>
      <p:pic>
        <p:nvPicPr>
          <p:cNvPr id="7" name="Picture 6" descr="Question mark boxes">
            <a:extLst>
              <a:ext uri="{FF2B5EF4-FFF2-40B4-BE49-F238E27FC236}">
                <a16:creationId xmlns:a16="http://schemas.microsoft.com/office/drawing/2014/main" id="{6F53E124-DFFF-CC7C-7D12-435ED42A7E2C}"/>
              </a:ext>
            </a:extLst>
          </p:cNvPr>
          <p:cNvPicPr>
            <a:picLocks noChangeAspect="1"/>
          </p:cNvPicPr>
          <p:nvPr/>
        </p:nvPicPr>
        <p:blipFill>
          <a:blip r:embed="rId2"/>
          <a:srcRect l="30994" r="26655" b="2"/>
          <a:stretch>
            <a:fillRect/>
          </a:stretch>
        </p:blipFill>
        <p:spPr>
          <a:xfrm>
            <a:off x="633999" y="640081"/>
            <a:ext cx="4001315" cy="5314406"/>
          </a:xfrm>
          <a:prstGeom prst="rect">
            <a:avLst/>
          </a:prstGeom>
        </p:spPr>
      </p:pic>
      <p:sp>
        <p:nvSpPr>
          <p:cNvPr id="5" name="Content Placeholder 4">
            <a:extLst>
              <a:ext uri="{FF2B5EF4-FFF2-40B4-BE49-F238E27FC236}">
                <a16:creationId xmlns:a16="http://schemas.microsoft.com/office/drawing/2014/main" id="{C2411F45-60E5-37D2-BFDB-CE4EE4098CE2}"/>
              </a:ext>
            </a:extLst>
          </p:cNvPr>
          <p:cNvSpPr>
            <a:spLocks noGrp="1"/>
          </p:cNvSpPr>
          <p:nvPr>
            <p:ph idx="1"/>
          </p:nvPr>
        </p:nvSpPr>
        <p:spPr>
          <a:xfrm>
            <a:off x="4974769" y="2198914"/>
            <a:ext cx="6574973" cy="3670180"/>
          </a:xfrm>
        </p:spPr>
        <p:txBody>
          <a:bodyPr>
            <a:normAutofit/>
          </a:bodyPr>
          <a:lstStyle/>
          <a:p>
            <a:pPr marL="283464" lvl="0" indent="-283464">
              <a:spcBef>
                <a:spcPts val="0"/>
              </a:spcBef>
              <a:spcAft>
                <a:spcPts val="0"/>
              </a:spcAft>
              <a:buClr>
                <a:schemeClr val="dk1"/>
              </a:buClr>
              <a:buChar char="•"/>
            </a:pPr>
            <a:r>
              <a:rPr lang="en-US" sz="1900" b="1" dirty="0"/>
              <a:t>Q1 - </a:t>
            </a:r>
            <a:r>
              <a:rPr lang="en-US" sz="1900" dirty="0"/>
              <a:t>Which services and/or programs were you aware of prior to today?</a:t>
            </a:r>
          </a:p>
          <a:p>
            <a:pPr marL="283464" lvl="0" indent="-283464">
              <a:spcBef>
                <a:spcPts val="0"/>
              </a:spcBef>
              <a:spcAft>
                <a:spcPts val="0"/>
              </a:spcAft>
              <a:buClr>
                <a:schemeClr val="dk1"/>
              </a:buClr>
              <a:buChar char="•"/>
            </a:pPr>
            <a:r>
              <a:rPr lang="en-US" sz="1900" b="1" dirty="0"/>
              <a:t>Q2 </a:t>
            </a:r>
            <a:r>
              <a:rPr lang="en-US" sz="1900" dirty="0"/>
              <a:t>- Which services and/or programs have you participated in or used? </a:t>
            </a:r>
          </a:p>
          <a:p>
            <a:pPr marL="283464" lvl="0" indent="-283464">
              <a:spcBef>
                <a:spcPts val="0"/>
              </a:spcBef>
              <a:spcAft>
                <a:spcPts val="0"/>
              </a:spcAft>
              <a:buClr>
                <a:schemeClr val="dk1"/>
              </a:buClr>
              <a:buChar char="•"/>
            </a:pPr>
            <a:r>
              <a:rPr lang="en-US" sz="1900" b="1" dirty="0"/>
              <a:t>Q3 - </a:t>
            </a:r>
            <a:r>
              <a:rPr lang="en-US" sz="1900" dirty="0"/>
              <a:t>Were there barriers that made it difficult for you to use or participate in the services and/or programs offered?</a:t>
            </a:r>
          </a:p>
          <a:p>
            <a:pPr marL="283464" lvl="0" indent="-177736">
              <a:spcBef>
                <a:spcPts val="1000"/>
              </a:spcBef>
              <a:spcAft>
                <a:spcPts val="0"/>
              </a:spcAft>
              <a:buClr>
                <a:schemeClr val="dk1"/>
              </a:buClr>
              <a:buNone/>
            </a:pPr>
            <a:endParaRPr lang="en-US" sz="1900" dirty="0"/>
          </a:p>
          <a:p>
            <a:pPr marL="283464" lvl="0" indent="-283464">
              <a:spcBef>
                <a:spcPts val="0"/>
              </a:spcBef>
              <a:spcAft>
                <a:spcPts val="0"/>
              </a:spcAft>
              <a:buClr>
                <a:schemeClr val="dk1"/>
              </a:buClr>
              <a:buFont typeface="Arial"/>
              <a:buChar char="•"/>
            </a:pPr>
            <a:r>
              <a:rPr lang="en-US" sz="1900" b="1" dirty="0"/>
              <a:t>What aspects of the LCAP do you feel have positively impacted the learning environment? </a:t>
            </a:r>
            <a:endParaRPr lang="en-US" sz="1900" dirty="0"/>
          </a:p>
          <a:p>
            <a:pPr marL="0" lvl="0" indent="0">
              <a:spcBef>
                <a:spcPts val="0"/>
              </a:spcBef>
              <a:spcAft>
                <a:spcPts val="0"/>
              </a:spcAft>
              <a:buClr>
                <a:schemeClr val="dk1"/>
              </a:buClr>
              <a:buNone/>
            </a:pPr>
            <a:endParaRPr lang="en-US" sz="1900" b="1" dirty="0"/>
          </a:p>
          <a:p>
            <a:pPr marL="283464" lvl="0" indent="-283464">
              <a:spcBef>
                <a:spcPts val="0"/>
              </a:spcBef>
              <a:spcAft>
                <a:spcPts val="0"/>
              </a:spcAft>
              <a:buClr>
                <a:schemeClr val="dk1"/>
              </a:buClr>
              <a:buFont typeface="Arial"/>
              <a:buChar char="•"/>
            </a:pPr>
            <a:r>
              <a:rPr lang="en-US" sz="1900" b="1" dirty="0"/>
              <a:t>Are there any suggestions or areas of improvement within the LCAP that you believe could further enhance the educational outcomes for AVUHSD?</a:t>
            </a:r>
            <a:endParaRPr lang="en-US" sz="1900" dirty="0"/>
          </a:p>
          <a:p>
            <a:endParaRPr lang="en-US" sz="1900" dirty="0"/>
          </a:p>
        </p:txBody>
      </p:sp>
      <p:sp>
        <p:nvSpPr>
          <p:cNvPr id="3" name="Slide Number Placeholder 2">
            <a:extLst>
              <a:ext uri="{FF2B5EF4-FFF2-40B4-BE49-F238E27FC236}">
                <a16:creationId xmlns:a16="http://schemas.microsoft.com/office/drawing/2014/main" id="{76A7A582-7114-64A5-9D5C-49D1FD52D69D}"/>
              </a:ext>
            </a:extLst>
          </p:cNvPr>
          <p:cNvSpPr>
            <a:spLocks noGrp="1"/>
          </p:cNvSpPr>
          <p:nvPr>
            <p:ph type="sldNum" sz="quarter" idx="12"/>
          </p:nvPr>
        </p:nvSpPr>
        <p:spPr/>
        <p:txBody>
          <a:bodyPr/>
          <a:lstStyle/>
          <a:p>
            <a:fld id="{498A666E-0DF1-410C-B3A4-797F36C52217}" type="slidenum">
              <a:rPr lang="en-US" smtClean="0"/>
              <a:t>30</a:t>
            </a:fld>
            <a:endParaRPr lang="en-US"/>
          </a:p>
        </p:txBody>
      </p:sp>
    </p:spTree>
    <p:extLst>
      <p:ext uri="{BB962C8B-B14F-4D97-AF65-F5344CB8AC3E}">
        <p14:creationId xmlns:p14="http://schemas.microsoft.com/office/powerpoint/2010/main" val="32856053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29"/>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7" name="Google Shape;567;p29"/>
          <p:cNvSpPr txBox="1">
            <a:spLocks noGrp="1"/>
          </p:cNvSpPr>
          <p:nvPr>
            <p:ph type="title"/>
          </p:nvPr>
        </p:nvSpPr>
        <p:spPr>
          <a:xfrm>
            <a:off x="838200" y="557188"/>
            <a:ext cx="10515600" cy="113349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5200"/>
              <a:buFont typeface="Play"/>
              <a:buNone/>
            </a:pPr>
            <a:r>
              <a:rPr lang="en-US" sz="5200" dirty="0"/>
              <a:t>Next Steps</a:t>
            </a:r>
            <a:endParaRPr dirty="0"/>
          </a:p>
        </p:txBody>
      </p:sp>
      <p:grpSp>
        <p:nvGrpSpPr>
          <p:cNvPr id="568" name="Google Shape;568;p29"/>
          <p:cNvGrpSpPr/>
          <p:nvPr/>
        </p:nvGrpSpPr>
        <p:grpSpPr>
          <a:xfrm>
            <a:off x="1260548" y="1577680"/>
            <a:ext cx="9670903" cy="4771160"/>
            <a:chOff x="422348" y="-251120"/>
            <a:chExt cx="9670903" cy="4771160"/>
          </a:xfrm>
        </p:grpSpPr>
        <p:sp>
          <p:nvSpPr>
            <p:cNvPr id="569" name="Google Shape;569;p29"/>
            <p:cNvSpPr/>
            <p:nvPr/>
          </p:nvSpPr>
          <p:spPr>
            <a:xfrm>
              <a:off x="422348" y="1109898"/>
              <a:ext cx="2585802" cy="2132746"/>
            </a:xfrm>
            <a:prstGeom prst="roundRect">
              <a:avLst>
                <a:gd name="adj" fmla="val 10000"/>
              </a:avLst>
            </a:prstGeom>
            <a:solidFill>
              <a:schemeClr val="lt1">
                <a:alpha val="89803"/>
              </a:schemeClr>
            </a:solidFill>
            <a:ln w="19050" cap="flat" cmpd="sng">
              <a:solidFill>
                <a:srgbClr val="E9713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9"/>
            <p:cNvSpPr txBox="1"/>
            <p:nvPr/>
          </p:nvSpPr>
          <p:spPr>
            <a:xfrm>
              <a:off x="471428" y="1158978"/>
              <a:ext cx="2487642" cy="1577569"/>
            </a:xfrm>
            <a:prstGeom prst="rect">
              <a:avLst/>
            </a:prstGeom>
            <a:noFill/>
            <a:ln>
              <a:noFill/>
            </a:ln>
          </p:spPr>
          <p:txBody>
            <a:bodyPr spcFirstLastPara="1" wrap="square" lIns="38100" tIns="38100" rIns="38100" bIns="38100" anchor="t" anchorCtr="0">
              <a:noAutofit/>
            </a:bodyPr>
            <a:lstStyle/>
            <a:p>
              <a:pPr marL="228600" marR="0" lvl="1" indent="-228600" algn="l" rtl="0">
                <a:lnSpc>
                  <a:spcPct val="90000"/>
                </a:lnSpc>
                <a:spcBef>
                  <a:spcPts val="3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Review Dashboard Data &amp; Metrics</a:t>
              </a:r>
              <a:endParaRPr/>
            </a:p>
            <a:p>
              <a:pPr marL="228600" marR="0" lvl="1" indent="-228600" algn="l" rtl="0">
                <a:lnSpc>
                  <a:spcPct val="90000"/>
                </a:lnSpc>
                <a:spcBef>
                  <a:spcPts val="3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Review Progress on Goals and Actions</a:t>
              </a:r>
              <a:endParaRPr/>
            </a:p>
          </p:txBody>
        </p:sp>
        <p:sp>
          <p:nvSpPr>
            <p:cNvPr id="571" name="Google Shape;571;p29"/>
            <p:cNvSpPr/>
            <p:nvPr/>
          </p:nvSpPr>
          <p:spPr>
            <a:xfrm>
              <a:off x="1846026" y="1511990"/>
              <a:ext cx="3008050" cy="3008050"/>
            </a:xfrm>
            <a:custGeom>
              <a:avLst/>
              <a:gdLst/>
              <a:ahLst/>
              <a:cxnLst/>
              <a:rect l="l" t="t" r="r" b="b"/>
              <a:pathLst>
                <a:path w="120000" h="120000" extrusionOk="0">
                  <a:moveTo>
                    <a:pt x="10379" y="88179"/>
                  </a:moveTo>
                  <a:lnTo>
                    <a:pt x="14210" y="86004"/>
                  </a:lnTo>
                  <a:lnTo>
                    <a:pt x="14210" y="86004"/>
                  </a:lnTo>
                  <a:cubicBezTo>
                    <a:pt x="22924" y="101350"/>
                    <a:pt x="38747" y="111310"/>
                    <a:pt x="56353" y="112533"/>
                  </a:cubicBezTo>
                  <a:cubicBezTo>
                    <a:pt x="73959" y="113755"/>
                    <a:pt x="91006" y="106076"/>
                    <a:pt x="101758" y="92082"/>
                  </a:cubicBezTo>
                  <a:lnTo>
                    <a:pt x="99223" y="90642"/>
                  </a:lnTo>
                  <a:lnTo>
                    <a:pt x="107706" y="87092"/>
                  </a:lnTo>
                  <a:lnTo>
                    <a:pt x="108159" y="95717"/>
                  </a:lnTo>
                  <a:lnTo>
                    <a:pt x="105623" y="94277"/>
                  </a:lnTo>
                  <a:cubicBezTo>
                    <a:pt x="94070" y="109654"/>
                    <a:pt x="75548" y="118176"/>
                    <a:pt x="56354" y="116948"/>
                  </a:cubicBezTo>
                  <a:cubicBezTo>
                    <a:pt x="37160" y="115719"/>
                    <a:pt x="19877" y="104904"/>
                    <a:pt x="10379" y="88179"/>
                  </a:cubicBezTo>
                  <a:close/>
                </a:path>
              </a:pathLst>
            </a:custGeom>
            <a:solidFill>
              <a:srgbClr val="F2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9"/>
            <p:cNvSpPr/>
            <p:nvPr/>
          </p:nvSpPr>
          <p:spPr>
            <a:xfrm>
              <a:off x="996971" y="2785628"/>
              <a:ext cx="2298491" cy="914034"/>
            </a:xfrm>
            <a:prstGeom prst="roundRect">
              <a:avLst>
                <a:gd name="adj" fmla="val 10000"/>
              </a:avLst>
            </a:prstGeom>
            <a:solidFill>
              <a:srgbClr val="E9713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9"/>
            <p:cNvSpPr txBox="1"/>
            <p:nvPr/>
          </p:nvSpPr>
          <p:spPr>
            <a:xfrm>
              <a:off x="1023742" y="2812399"/>
              <a:ext cx="2244949" cy="860492"/>
            </a:xfrm>
            <a:prstGeom prst="rect">
              <a:avLst/>
            </a:prstGeom>
            <a:noFill/>
            <a:ln>
              <a:noFill/>
            </a:ln>
          </p:spPr>
          <p:txBody>
            <a:bodyPr spcFirstLastPara="1" wrap="square" lIns="53325" tIns="35550" rIns="53325" bIns="35550"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dirty="0">
                  <a:solidFill>
                    <a:schemeClr val="lt1"/>
                  </a:solidFill>
                  <a:latin typeface="Arial"/>
                  <a:ea typeface="Arial"/>
                  <a:cs typeface="Arial"/>
                  <a:sym typeface="Arial"/>
                </a:rPr>
                <a:t>March 2, 2026</a:t>
              </a:r>
              <a:endParaRPr dirty="0"/>
            </a:p>
          </p:txBody>
        </p:sp>
        <p:sp>
          <p:nvSpPr>
            <p:cNvPr id="574" name="Google Shape;574;p29"/>
            <p:cNvSpPr/>
            <p:nvPr/>
          </p:nvSpPr>
          <p:spPr>
            <a:xfrm>
              <a:off x="3821242" y="1109898"/>
              <a:ext cx="2585802" cy="2132746"/>
            </a:xfrm>
            <a:prstGeom prst="roundRect">
              <a:avLst>
                <a:gd name="adj" fmla="val 10000"/>
              </a:avLst>
            </a:prstGeom>
            <a:solidFill>
              <a:schemeClr val="lt1">
                <a:alpha val="89803"/>
              </a:schemeClr>
            </a:solidFill>
            <a:ln w="19050" cap="flat" cmpd="sng">
              <a:solidFill>
                <a:srgbClr val="E9713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9"/>
            <p:cNvSpPr txBox="1"/>
            <p:nvPr/>
          </p:nvSpPr>
          <p:spPr>
            <a:xfrm>
              <a:off x="3870322" y="1615995"/>
              <a:ext cx="2487642" cy="1577569"/>
            </a:xfrm>
            <a:prstGeom prst="rect">
              <a:avLst/>
            </a:prstGeom>
            <a:noFill/>
            <a:ln>
              <a:noFill/>
            </a:ln>
          </p:spPr>
          <p:txBody>
            <a:bodyPr spcFirstLastPara="1" wrap="square" lIns="38100" tIns="38100" rIns="38100" bIns="38100" anchor="t" anchorCtr="0">
              <a:noAutofit/>
            </a:bodyPr>
            <a:lstStyle/>
            <a:p>
              <a:pPr marL="228600" marR="0" lvl="1" indent="-228600" algn="l" rtl="0">
                <a:lnSpc>
                  <a:spcPct val="90000"/>
                </a:lnSpc>
                <a:spcBef>
                  <a:spcPts val="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Review Data Outcomes</a:t>
              </a:r>
              <a:endParaRPr dirty="0"/>
            </a:p>
            <a:p>
              <a:pPr marL="228600" marR="0" lvl="1" indent="-228600" algn="l" rtl="0">
                <a:lnSpc>
                  <a:spcPct val="90000"/>
                </a:lnSpc>
                <a:spcBef>
                  <a:spcPts val="30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Review and comment on Draft 26/27 LCAP</a:t>
              </a:r>
              <a:endParaRPr dirty="0"/>
            </a:p>
          </p:txBody>
        </p:sp>
        <p:sp>
          <p:nvSpPr>
            <p:cNvPr id="576" name="Google Shape;576;p29"/>
            <p:cNvSpPr/>
            <p:nvPr/>
          </p:nvSpPr>
          <p:spPr>
            <a:xfrm>
              <a:off x="5223372" y="-251120"/>
              <a:ext cx="3338458" cy="3338458"/>
            </a:xfrm>
            <a:custGeom>
              <a:avLst/>
              <a:gdLst/>
              <a:ahLst/>
              <a:cxnLst/>
              <a:rect l="l" t="t" r="r" b="b"/>
              <a:pathLst>
                <a:path w="120000" h="120000" extrusionOk="0">
                  <a:moveTo>
                    <a:pt x="10127" y="31678"/>
                  </a:moveTo>
                  <a:lnTo>
                    <a:pt x="10127" y="31678"/>
                  </a:lnTo>
                  <a:cubicBezTo>
                    <a:pt x="19739" y="14752"/>
                    <a:pt x="37280" y="3857"/>
                    <a:pt x="56713" y="2741"/>
                  </a:cubicBezTo>
                  <a:cubicBezTo>
                    <a:pt x="76145" y="1625"/>
                    <a:pt x="94818" y="10442"/>
                    <a:pt x="106304" y="26156"/>
                  </a:cubicBezTo>
                  <a:lnTo>
                    <a:pt x="108593" y="24856"/>
                  </a:lnTo>
                  <a:lnTo>
                    <a:pt x="108147" y="32658"/>
                  </a:lnTo>
                  <a:lnTo>
                    <a:pt x="100540" y="29430"/>
                  </a:lnTo>
                  <a:lnTo>
                    <a:pt x="102828" y="28130"/>
                  </a:lnTo>
                  <a:cubicBezTo>
                    <a:pt x="92061" y="13660"/>
                    <a:pt x="74714" y="5605"/>
                    <a:pt x="56712" y="6716"/>
                  </a:cubicBezTo>
                  <a:cubicBezTo>
                    <a:pt x="38709" y="7827"/>
                    <a:pt x="22485" y="17953"/>
                    <a:pt x="13578" y="33638"/>
                  </a:cubicBezTo>
                  <a:close/>
                </a:path>
              </a:pathLst>
            </a:custGeom>
            <a:solidFill>
              <a:srgbClr val="F2BA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9"/>
            <p:cNvSpPr/>
            <p:nvPr/>
          </p:nvSpPr>
          <p:spPr>
            <a:xfrm>
              <a:off x="4395865" y="652881"/>
              <a:ext cx="2298491" cy="914034"/>
            </a:xfrm>
            <a:prstGeom prst="roundRect">
              <a:avLst>
                <a:gd name="adj" fmla="val 10000"/>
              </a:avLst>
            </a:prstGeom>
            <a:solidFill>
              <a:srgbClr val="E9713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9"/>
            <p:cNvSpPr txBox="1"/>
            <p:nvPr/>
          </p:nvSpPr>
          <p:spPr>
            <a:xfrm>
              <a:off x="4422636" y="679652"/>
              <a:ext cx="2244949" cy="860492"/>
            </a:xfrm>
            <a:prstGeom prst="rect">
              <a:avLst/>
            </a:prstGeom>
            <a:noFill/>
            <a:ln>
              <a:noFill/>
            </a:ln>
          </p:spPr>
          <p:txBody>
            <a:bodyPr spcFirstLastPara="1" wrap="square" lIns="53325" tIns="35550" rIns="53325" bIns="35550"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dirty="0">
                  <a:solidFill>
                    <a:schemeClr val="lt1"/>
                  </a:solidFill>
                  <a:latin typeface="Arial"/>
                  <a:ea typeface="Arial"/>
                  <a:cs typeface="Arial"/>
                  <a:sym typeface="Arial"/>
                </a:rPr>
                <a:t>May 11, 2026</a:t>
              </a:r>
              <a:endParaRPr dirty="0"/>
            </a:p>
          </p:txBody>
        </p:sp>
        <p:sp>
          <p:nvSpPr>
            <p:cNvPr id="579" name="Google Shape;579;p29"/>
            <p:cNvSpPr/>
            <p:nvPr/>
          </p:nvSpPr>
          <p:spPr>
            <a:xfrm>
              <a:off x="7220137" y="1109898"/>
              <a:ext cx="2585802" cy="2132746"/>
            </a:xfrm>
            <a:prstGeom prst="roundRect">
              <a:avLst>
                <a:gd name="adj" fmla="val 10000"/>
              </a:avLst>
            </a:prstGeom>
            <a:solidFill>
              <a:schemeClr val="lt1">
                <a:alpha val="89803"/>
              </a:schemeClr>
            </a:solidFill>
            <a:ln w="19050" cap="flat" cmpd="sng">
              <a:solidFill>
                <a:srgbClr val="E9713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9"/>
            <p:cNvSpPr txBox="1"/>
            <p:nvPr/>
          </p:nvSpPr>
          <p:spPr>
            <a:xfrm>
              <a:off x="7269217" y="1158978"/>
              <a:ext cx="2487642" cy="1577569"/>
            </a:xfrm>
            <a:prstGeom prst="rect">
              <a:avLst/>
            </a:prstGeom>
            <a:noFill/>
            <a:ln>
              <a:noFill/>
            </a:ln>
          </p:spPr>
          <p:txBody>
            <a:bodyPr spcFirstLastPara="1" wrap="square" lIns="38100" tIns="38100" rIns="38100" bIns="38100" anchor="t" anchorCtr="0">
              <a:noAutofit/>
            </a:bodyPr>
            <a:lstStyle/>
            <a:p>
              <a:pPr marL="228600" marR="0" lvl="1" indent="-101600" algn="l" rtl="0">
                <a:lnSpc>
                  <a:spcPct val="90000"/>
                </a:lnSpc>
                <a:spcBef>
                  <a:spcPts val="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228600" marR="0" lvl="1" indent="-228600" algn="l" rtl="0">
                <a:lnSpc>
                  <a:spcPct val="90000"/>
                </a:lnSpc>
                <a:spcBef>
                  <a:spcPts val="3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Public Hearing</a:t>
              </a:r>
              <a:endParaRPr/>
            </a:p>
            <a:p>
              <a:pPr marL="228600" marR="0" lvl="1" indent="-228600" algn="l" rtl="0">
                <a:lnSpc>
                  <a:spcPct val="90000"/>
                </a:lnSpc>
                <a:spcBef>
                  <a:spcPts val="3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Plan Adoption</a:t>
              </a:r>
              <a:endParaRPr/>
            </a:p>
            <a:p>
              <a:pPr marL="228600" marR="0" lvl="1" indent="-228600" algn="l" rtl="0">
                <a:lnSpc>
                  <a:spcPct val="90000"/>
                </a:lnSpc>
                <a:spcBef>
                  <a:spcPts val="3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LACOE Approval</a:t>
              </a:r>
              <a:endParaRPr/>
            </a:p>
          </p:txBody>
        </p:sp>
        <p:sp>
          <p:nvSpPr>
            <p:cNvPr id="581" name="Google Shape;581;p29"/>
            <p:cNvSpPr/>
            <p:nvPr/>
          </p:nvSpPr>
          <p:spPr>
            <a:xfrm>
              <a:off x="7794760" y="2785628"/>
              <a:ext cx="2298491" cy="914034"/>
            </a:xfrm>
            <a:prstGeom prst="roundRect">
              <a:avLst>
                <a:gd name="adj" fmla="val 10000"/>
              </a:avLst>
            </a:prstGeom>
            <a:solidFill>
              <a:srgbClr val="E9713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9"/>
            <p:cNvSpPr txBox="1"/>
            <p:nvPr/>
          </p:nvSpPr>
          <p:spPr>
            <a:xfrm>
              <a:off x="7821531" y="2812399"/>
              <a:ext cx="2244949" cy="860492"/>
            </a:xfrm>
            <a:prstGeom prst="rect">
              <a:avLst/>
            </a:prstGeom>
            <a:noFill/>
            <a:ln>
              <a:noFill/>
            </a:ln>
          </p:spPr>
          <p:txBody>
            <a:bodyPr spcFirstLastPara="1" wrap="square" lIns="53325" tIns="35550" rIns="53325" bIns="35550"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dirty="0">
                  <a:solidFill>
                    <a:schemeClr val="lt1"/>
                  </a:solidFill>
                  <a:latin typeface="Arial"/>
                  <a:ea typeface="Arial"/>
                  <a:cs typeface="Arial"/>
                  <a:sym typeface="Arial"/>
                </a:rPr>
                <a:t>June 2026</a:t>
              </a:r>
              <a:endParaRPr dirty="0"/>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30"/>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88" name="Google Shape;588;p30" descr="Scribbles on a notebook"/>
          <p:cNvPicPr preferRelativeResize="0"/>
          <p:nvPr/>
        </p:nvPicPr>
        <p:blipFill rotWithShape="1">
          <a:blip r:embed="rId3">
            <a:alphaModFix/>
          </a:blip>
          <a:srcRect r="3416" b="-1"/>
          <a:stretch/>
        </p:blipFill>
        <p:spPr>
          <a:xfrm>
            <a:off x="2522358" y="10"/>
            <a:ext cx="9669642" cy="6857990"/>
          </a:xfrm>
          <a:prstGeom prst="rect">
            <a:avLst/>
          </a:prstGeom>
          <a:noFill/>
          <a:ln>
            <a:noFill/>
          </a:ln>
        </p:spPr>
      </p:pic>
      <p:sp>
        <p:nvSpPr>
          <p:cNvPr id="589" name="Google Shape;589;p30"/>
          <p:cNvSpPr/>
          <p:nvPr/>
        </p:nvSpPr>
        <p:spPr>
          <a:xfrm>
            <a:off x="0" y="0"/>
            <a:ext cx="7066978" cy="68580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90" name="Google Shape;590;p30"/>
          <p:cNvSpPr txBox="1">
            <a:spLocks noGrp="1"/>
          </p:cNvSpPr>
          <p:nvPr>
            <p:ph type="title"/>
          </p:nvPr>
        </p:nvSpPr>
        <p:spPr>
          <a:xfrm>
            <a:off x="347625" y="743450"/>
            <a:ext cx="4493700" cy="36921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200"/>
              <a:buFont typeface="Play"/>
              <a:buNone/>
            </a:pPr>
            <a:r>
              <a:rPr lang="en-US" sz="5200"/>
              <a:t>Parent Involvement Opportunities</a:t>
            </a:r>
            <a:endParaRPr/>
          </a:p>
        </p:txBody>
      </p:sp>
      <p:sp>
        <p:nvSpPr>
          <p:cNvPr id="591" name="Google Shape;591;p30"/>
          <p:cNvSpPr txBox="1">
            <a:spLocks noGrp="1"/>
          </p:cNvSpPr>
          <p:nvPr>
            <p:ph type="body" idx="1"/>
          </p:nvPr>
        </p:nvSpPr>
        <p:spPr>
          <a:xfrm>
            <a:off x="498154" y="4644909"/>
            <a:ext cx="3973500" cy="1485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a:t>School Sites Share Out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590"/>
                                        </p:tgtEl>
                                        <p:attrNameLst>
                                          <p:attrName>style.visibility</p:attrName>
                                        </p:attrNameLst>
                                      </p:cBhvr>
                                      <p:to>
                                        <p:strVal val="visible"/>
                                      </p:to>
                                    </p:set>
                                    <p:animEffect transition="in" filter="fade">
                                      <p:cBhvr>
                                        <p:cTn id="7" dur="700"/>
                                        <p:tgtEl>
                                          <p:spTgt spid="5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95"/>
        <p:cNvGrpSpPr/>
        <p:nvPr/>
      </p:nvGrpSpPr>
      <p:grpSpPr>
        <a:xfrm>
          <a:off x="0" y="0"/>
          <a:ext cx="0" cy="0"/>
          <a:chOff x="0" y="0"/>
          <a:chExt cx="0" cy="0"/>
        </a:xfrm>
      </p:grpSpPr>
      <p:sp useBgFill="1">
        <p:nvSpPr>
          <p:cNvPr id="601" name="Rectangle 60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 name="Rectangle 60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5" name="Rectangle 60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 name="Rectangle 60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6" name="Google Shape;596;p31"/>
          <p:cNvPicPr preferRelativeResize="0"/>
          <p:nvPr/>
        </p:nvPicPr>
        <p:blipFill rotWithShape="1">
          <a:blip r:embed="rId3"/>
          <a:srcRect b="3846"/>
          <a:stretch/>
        </p:blipFill>
        <p:spPr>
          <a:xfrm>
            <a:off x="812807" y="457200"/>
            <a:ext cx="10566386" cy="59436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5B43AE2-CC13-2E33-59F3-A4E231464D6D}"/>
              </a:ext>
            </a:extLst>
          </p:cNvPr>
          <p:cNvSpPr>
            <a:spLocks noGrp="1"/>
          </p:cNvSpPr>
          <p:nvPr>
            <p:ph type="sldNum" sz="quarter" idx="12"/>
          </p:nvPr>
        </p:nvSpPr>
        <p:spPr/>
        <p:txBody>
          <a:bodyPr/>
          <a:lstStyle/>
          <a:p>
            <a:fld id="{498A666E-0DF1-410C-B3A4-797F36C52217}" type="slidenum">
              <a:rPr lang="en-US" smtClean="0"/>
              <a:t>34</a:t>
            </a:fld>
            <a:endParaRPr lang="en-US"/>
          </a:p>
        </p:txBody>
      </p:sp>
      <p:sp>
        <p:nvSpPr>
          <p:cNvPr id="9" name="Title 1">
            <a:extLst>
              <a:ext uri="{FF2B5EF4-FFF2-40B4-BE49-F238E27FC236}">
                <a16:creationId xmlns:a16="http://schemas.microsoft.com/office/drawing/2014/main" id="{59BBCBAC-B14C-A605-C97F-452951B4FBAD}"/>
              </a:ext>
            </a:extLst>
          </p:cNvPr>
          <p:cNvSpPr>
            <a:spLocks noGrp="1"/>
          </p:cNvSpPr>
          <p:nvPr>
            <p:ph type="title"/>
          </p:nvPr>
        </p:nvSpPr>
        <p:spPr>
          <a:xfrm>
            <a:off x="457201" y="5109207"/>
            <a:ext cx="5165676" cy="1554485"/>
          </a:xfrm>
        </p:spPr>
        <p:txBody>
          <a:bodyPr anchor="ctr">
            <a:normAutofit fontScale="90000"/>
          </a:bodyPr>
          <a:lstStyle/>
          <a:p>
            <a:pPr algn="r"/>
            <a:r>
              <a:rPr lang="en-US" sz="4000" dirty="0">
                <a:solidFill>
                  <a:schemeClr val="accent2"/>
                </a:solidFill>
              </a:rPr>
              <a:t>Thank you!</a:t>
            </a:r>
            <a:br>
              <a:rPr lang="en-US" sz="4000" dirty="0">
                <a:solidFill>
                  <a:schemeClr val="accent2"/>
                </a:solidFill>
              </a:rPr>
            </a:br>
            <a:r>
              <a:rPr lang="en-US" sz="4000" dirty="0">
                <a:solidFill>
                  <a:schemeClr val="accent2"/>
                </a:solidFill>
              </a:rPr>
              <a:t>See you on March 2, 2026!</a:t>
            </a:r>
          </a:p>
        </p:txBody>
      </p:sp>
      <p:sp>
        <p:nvSpPr>
          <p:cNvPr id="11" name="TextBox 10">
            <a:extLst>
              <a:ext uri="{FF2B5EF4-FFF2-40B4-BE49-F238E27FC236}">
                <a16:creationId xmlns:a16="http://schemas.microsoft.com/office/drawing/2014/main" id="{297373F9-94C5-6337-F52B-1693A71EAEFE}"/>
              </a:ext>
            </a:extLst>
          </p:cNvPr>
          <p:cNvSpPr txBox="1"/>
          <p:nvPr/>
        </p:nvSpPr>
        <p:spPr>
          <a:xfrm>
            <a:off x="6569125" y="5249197"/>
            <a:ext cx="5356175" cy="1487587"/>
          </a:xfrm>
          <a:prstGeom prst="rect">
            <a:avLst/>
          </a:prstGeom>
          <a:noFill/>
        </p:spPr>
        <p:txBody>
          <a:bodyPr wrap="square">
            <a:spAutoFit/>
          </a:bodyPr>
          <a:lstStyle/>
          <a:p>
            <a:pPr marL="0" lvl="0" indent="0">
              <a:spcBef>
                <a:spcPts val="0"/>
              </a:spcBef>
              <a:spcAft>
                <a:spcPts val="0"/>
              </a:spcAft>
              <a:buClr>
                <a:schemeClr val="dk1"/>
              </a:buClr>
              <a:buSzPts val="2800"/>
              <a:buNone/>
            </a:pPr>
            <a:r>
              <a:rPr lang="en-US" sz="2000" dirty="0"/>
              <a:t>Jennifer Slater-Sanchez, Ed.D.</a:t>
            </a:r>
          </a:p>
          <a:p>
            <a:pPr marL="0" lvl="0" indent="0">
              <a:spcBef>
                <a:spcPts val="1000"/>
              </a:spcBef>
              <a:spcAft>
                <a:spcPts val="0"/>
              </a:spcAft>
              <a:buClr>
                <a:schemeClr val="dk1"/>
              </a:buClr>
              <a:buSzPts val="2800"/>
              <a:buNone/>
            </a:pPr>
            <a:r>
              <a:rPr lang="en-US" u="sng" dirty="0">
                <a:solidFill>
                  <a:schemeClr val="accent1"/>
                </a:solidFill>
                <a:hlinkClick r:id="rId2">
                  <a:extLst>
                    <a:ext uri="{A12FA001-AC4F-418D-AE19-62706E023703}">
                      <ahyp:hlinkClr xmlns:ahyp="http://schemas.microsoft.com/office/drawing/2018/hyperlinkcolor" val="tx"/>
                    </a:ext>
                  </a:extLst>
                </a:hlinkClick>
              </a:rPr>
              <a:t>jslater-sanchez@avhsd.org</a:t>
            </a:r>
            <a:endParaRPr lang="en-US" dirty="0">
              <a:solidFill>
                <a:schemeClr val="accent1"/>
              </a:solidFill>
            </a:endParaRPr>
          </a:p>
          <a:p>
            <a:pPr marL="0" lvl="0" indent="0">
              <a:spcBef>
                <a:spcPts val="1000"/>
              </a:spcBef>
              <a:spcAft>
                <a:spcPts val="0"/>
              </a:spcAft>
              <a:buClr>
                <a:schemeClr val="dk1"/>
              </a:buClr>
              <a:buSzPts val="1800"/>
              <a:buNone/>
            </a:pPr>
            <a:r>
              <a:rPr lang="en-US" dirty="0">
                <a:hlinkClick r:id="rId3">
                  <a:extLst>
                    <a:ext uri="{A12FA001-AC4F-418D-AE19-62706E023703}">
                      <ahyp:hlinkClr xmlns:ahyp="http://schemas.microsoft.com/office/drawing/2018/hyperlinkcolor" val="tx"/>
                    </a:ext>
                  </a:extLst>
                </a:hlinkClick>
              </a:rPr>
              <a:t>https://www.avdistrict.org/about/annual-strategic-plan</a:t>
            </a:r>
            <a:endParaRPr lang="en-US" dirty="0"/>
          </a:p>
        </p:txBody>
      </p:sp>
      <p:cxnSp>
        <p:nvCxnSpPr>
          <p:cNvPr id="13" name="Straight Connector 12">
            <a:extLst>
              <a:ext uri="{FF2B5EF4-FFF2-40B4-BE49-F238E27FC236}">
                <a16:creationId xmlns:a16="http://schemas.microsoft.com/office/drawing/2014/main" id="{7F9D0960-DDBE-C679-FC20-18A1C538CFD6}"/>
              </a:ext>
            </a:extLst>
          </p:cNvPr>
          <p:cNvCxnSpPr/>
          <p:nvPr/>
        </p:nvCxnSpPr>
        <p:spPr>
          <a:xfrm>
            <a:off x="6223000" y="5448300"/>
            <a:ext cx="0" cy="876300"/>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Google Shape;334;p24" descr="A logo for a school&#10;&#10;AI-generated content may be incorrect.">
            <a:extLst>
              <a:ext uri="{FF2B5EF4-FFF2-40B4-BE49-F238E27FC236}">
                <a16:creationId xmlns:a16="http://schemas.microsoft.com/office/drawing/2014/main" id="{FF58BD2B-27B3-28BE-3E4E-562CFFBE07AF}"/>
              </a:ext>
            </a:extLst>
          </p:cNvPr>
          <p:cNvPicPr preferRelativeResize="0">
            <a:picLocks noGrp="1"/>
          </p:cNvPicPr>
          <p:nvPr>
            <p:ph type="pic" idx="1"/>
          </p:nvPr>
        </p:nvPicPr>
        <p:blipFill rotWithShape="1">
          <a:blip r:embed="rId4"/>
          <a:srcRect t="7134" b="7134"/>
          <a:stretch/>
        </p:blipFill>
        <p:spPr>
          <a:xfrm>
            <a:off x="2679702" y="647700"/>
            <a:ext cx="7220756" cy="3263900"/>
          </a:xfrm>
          <a:prstGeom prst="rect">
            <a:avLst/>
          </a:prstGeom>
          <a:noFill/>
        </p:spPr>
      </p:pic>
    </p:spTree>
    <p:extLst>
      <p:ext uri="{BB962C8B-B14F-4D97-AF65-F5344CB8AC3E}">
        <p14:creationId xmlns:p14="http://schemas.microsoft.com/office/powerpoint/2010/main" val="4083264560"/>
      </p:ext>
    </p:extLst>
  </p:cSld>
  <p:clrMapOvr>
    <a:masterClrMapping/>
  </p:clrMapOvr>
</p:sld>
</file>

<file path=ppt/theme/theme1.xml><?xml version="1.0" encoding="utf-8"?>
<a:theme xmlns:a="http://schemas.openxmlformats.org/drawingml/2006/main" name="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143</TotalTime>
  <Words>3823</Words>
  <Application>Microsoft Office PowerPoint</Application>
  <PresentationFormat>Widescreen</PresentationFormat>
  <Paragraphs>418</Paragraphs>
  <Slides>34</Slides>
  <Notes>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34</vt:i4>
      </vt:variant>
    </vt:vector>
  </HeadingPairs>
  <TitlesOfParts>
    <vt:vector size="46" baseType="lpstr">
      <vt:lpstr>Aptos</vt:lpstr>
      <vt:lpstr>Aptos Display</vt:lpstr>
      <vt:lpstr>Arial</vt:lpstr>
      <vt:lpstr>Calibri</vt:lpstr>
      <vt:lpstr>Calibri Light</vt:lpstr>
      <vt:lpstr>Corbel</vt:lpstr>
      <vt:lpstr>Droid Serif</vt:lpstr>
      <vt:lpstr>Merriweather</vt:lpstr>
      <vt:lpstr>Play</vt:lpstr>
      <vt:lpstr>Roboto</vt:lpstr>
      <vt:lpstr>Wingdings</vt:lpstr>
      <vt:lpstr>Office Theme</vt:lpstr>
      <vt:lpstr>District Parent/ Student Advisory Committee (DPAC)</vt:lpstr>
      <vt:lpstr>Hello and …</vt:lpstr>
      <vt:lpstr>Introductions</vt:lpstr>
      <vt:lpstr>Agenda</vt:lpstr>
      <vt:lpstr>Purpose of the District Parent/Student Advisory Committee (DPAC)</vt:lpstr>
      <vt:lpstr>LCFF and LCAP OVERVIEW</vt:lpstr>
      <vt:lpstr>Local Control and Accountability Plan (LCAP)</vt:lpstr>
      <vt:lpstr>LCAP REQUIREMENTS  THE LCAP INCLUDES GOALS, SPECIFIC ACTIONS, AND MEASURABLE STUDENT OUTCOMES FOR EACH OF THE EIGHT STATEWIDE PRIORITIES </vt:lpstr>
      <vt:lpstr>State Accountability The Local Control Funding Formula (LCFF) required the State Board of Education (SBE) to develop an accountability tool, known as the evaluation rubrics, that:  Include state and local performance indicators for ALL Local Control Funding Formula state priorities.  Assists local educational agencies in identifying strengths, weaknesses, and areas in need of improvement for LEAs and schools.  Identifies a process for using the performance standards to identify LEAs in need of additional assistance or intervention.   </vt:lpstr>
      <vt:lpstr>LCAP Educational Partner Feedback 2025/26 </vt:lpstr>
      <vt:lpstr>Timeline of LCAP Development</vt:lpstr>
      <vt:lpstr>2025/26 Local Control Accountability Plan</vt:lpstr>
      <vt:lpstr>Students We Serve in AVUHSD</vt:lpstr>
      <vt:lpstr>Budget Overview for Parents</vt:lpstr>
      <vt:lpstr>2025-2027 LCAP Goals</vt:lpstr>
      <vt:lpstr>What’s New for the 2025/26 LCAP?</vt:lpstr>
      <vt:lpstr>LCAP Survey QR Code</vt:lpstr>
      <vt:lpstr>Survey Questions</vt:lpstr>
      <vt:lpstr>Goal 1 –  Ensure that all students are academically proficient and college and career ready.</vt:lpstr>
      <vt:lpstr>Goal 2 –  Provide a 21st Century learning environment and rigorous curriculum that allows students to have multiple experiences and opportunities for  academic, collegiate, professional, and personal growth.</vt:lpstr>
      <vt:lpstr>Metrics To Measure Goals 1 And 2</vt:lpstr>
      <vt:lpstr>Goal 3 –  Cultivate a safe and secure, positive school culture that supports all students' personal and academic growth.</vt:lpstr>
      <vt:lpstr>Goal 4 –  Communicate effectively with all educational partners and continue to build relationships in the community that help provide our students with  innovative educational opportunities.</vt:lpstr>
      <vt:lpstr>Metrics to Measure Goals 3 and 4</vt:lpstr>
      <vt:lpstr>Goal 5 –  Ensure that Students with Disabilities are being provided equitable access to resources related to  College and Career Readiness, 21st Century Learning, and a safe and positive school climate.</vt:lpstr>
      <vt:lpstr>Goal 6 –  Enhance academic proficiency and college and career readiness for all students at the Equity Multiplier sites (Antelope Valley, Desert Winds, Phoenix, and R. Rex Parris High Schools), with a specific focus on meeting the needs of the lowest-achieving students.</vt:lpstr>
      <vt:lpstr>Goal 7 –  Accelerate learning recovery by ensuring equitable access to instruction, targeted interventions, and support services to close achievement gaps and promote academic success, engagement, and well-being. </vt:lpstr>
      <vt:lpstr>Metrics to Measure Goals 5, 6, and 7</vt:lpstr>
      <vt:lpstr>Table Activity</vt:lpstr>
      <vt:lpstr>Survey Questions &amp; Open Response Questions</vt:lpstr>
      <vt:lpstr>Next Steps</vt:lpstr>
      <vt:lpstr>Parent Involvement Opportunities</vt:lpstr>
      <vt:lpstr>PowerPoint Presentation</vt:lpstr>
      <vt:lpstr>Thank you! See you on March 2, 2026!</vt:lpstr>
    </vt:vector>
  </TitlesOfParts>
  <Company>Antelope Valley Union High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Jennifer Slater-Sanchez</dc:creator>
  <cp:lastModifiedBy>Jennifer Slater-Sanchez</cp:lastModifiedBy>
  <cp:revision>15</cp:revision>
  <dcterms:created xsi:type="dcterms:W3CDTF">2025-09-29T21:16:04Z</dcterms:created>
  <dcterms:modified xsi:type="dcterms:W3CDTF">2025-10-06T18:20:15Z</dcterms:modified>
</cp:coreProperties>
</file>