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256" r:id="rId5"/>
    <p:sldId id="257" r:id="rId6"/>
    <p:sldId id="269" r:id="rId7"/>
    <p:sldId id="261" r:id="rId8"/>
    <p:sldId id="260" r:id="rId9"/>
    <p:sldId id="262" r:id="rId10"/>
    <p:sldId id="258" r:id="rId11"/>
    <p:sldId id="259" r:id="rId12"/>
    <p:sldId id="268" r:id="rId13"/>
    <p:sldId id="264" r:id="rId14"/>
    <p:sldId id="265" r:id="rId15"/>
    <p:sldId id="270" r:id="rId16"/>
    <p:sldId id="26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4660"/>
  </p:normalViewPr>
  <p:slideViewPr>
    <p:cSldViewPr snapToGrid="0">
      <p:cViewPr varScale="1">
        <p:scale>
          <a:sx n="80" d="100"/>
          <a:sy n="80" d="100"/>
        </p:scale>
        <p:origin x="552" y="5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71D83E-275C-4342-AC82-3E3AA2D77C12}" type="datetimeFigureOut">
              <a:rPr lang="en-US" smtClean="0"/>
              <a:t>9/29/2025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E46C71-3EF7-40B5-9B2F-891C93520908}" type="slidenum">
              <a:rPr lang="en-US" smtClean="0"/>
              <a:t>‹#›</a:t>
            </a:fld>
            <a:endParaRPr lang="en-US"/>
          </a:p>
        </p:txBody>
      </p:sp>
    </p:spTree>
    <p:extLst>
      <p:ext uri="{BB962C8B-B14F-4D97-AF65-F5344CB8AC3E}">
        <p14:creationId xmlns:p14="http://schemas.microsoft.com/office/powerpoint/2010/main" val="538205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post this PPT on school website tomorrow.</a:t>
            </a:r>
          </a:p>
          <a:p>
            <a:r>
              <a:rPr lang="en-US" dirty="0"/>
              <a:t>Any questions? </a:t>
            </a:r>
          </a:p>
          <a:p>
            <a:r>
              <a:rPr lang="en-US" dirty="0"/>
              <a:t>When you come in, please check “Yes” you reviewed the PPT. If someone wasn’t here, we will have a printed out copy </a:t>
            </a:r>
            <a:r>
              <a:rPr lang="en-US"/>
              <a:t>for them to view.</a:t>
            </a:r>
          </a:p>
        </p:txBody>
      </p:sp>
      <p:sp>
        <p:nvSpPr>
          <p:cNvPr id="4" name="Slide Number Placeholder 3"/>
          <p:cNvSpPr>
            <a:spLocks noGrp="1"/>
          </p:cNvSpPr>
          <p:nvPr>
            <p:ph type="sldNum" sz="quarter" idx="5"/>
          </p:nvPr>
        </p:nvSpPr>
        <p:spPr/>
        <p:txBody>
          <a:bodyPr/>
          <a:lstStyle/>
          <a:p>
            <a:fld id="{8CE46C71-3EF7-40B5-9B2F-891C93520908}" type="slidenum">
              <a:rPr lang="en-US" smtClean="0"/>
              <a:t>13</a:t>
            </a:fld>
            <a:endParaRPr lang="en-US"/>
          </a:p>
        </p:txBody>
      </p:sp>
    </p:spTree>
    <p:extLst>
      <p:ext uri="{BB962C8B-B14F-4D97-AF65-F5344CB8AC3E}">
        <p14:creationId xmlns:p14="http://schemas.microsoft.com/office/powerpoint/2010/main" val="13209396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52FFEB9-1099-4CD6-AF0A-151194118020}" type="datetimeFigureOut">
              <a:rPr lang="en-US" smtClean="0"/>
              <a:t>9/29/2025</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8FE05A1A-0CA4-4283-83C5-86EC9BEF2C08}"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7838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E05A1A-0CA4-4283-83C5-86EC9BEF2C08}" type="slidenum">
              <a:rPr lang="en-US" smtClean="0"/>
              <a:t>‹#›</a:t>
            </a:fld>
            <a:endParaRPr lang="en-US" dirty="0"/>
          </a:p>
        </p:txBody>
      </p:sp>
    </p:spTree>
    <p:extLst>
      <p:ext uri="{BB962C8B-B14F-4D97-AF65-F5344CB8AC3E}">
        <p14:creationId xmlns:p14="http://schemas.microsoft.com/office/powerpoint/2010/main" val="1679596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E05A1A-0CA4-4283-83C5-86EC9BEF2C08}"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6183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E05A1A-0CA4-4283-83C5-86EC9BEF2C08}" type="slidenum">
              <a:rPr lang="en-US" smtClean="0"/>
              <a:t>‹#›</a:t>
            </a:fld>
            <a:endParaRPr lang="en-US" dirty="0"/>
          </a:p>
        </p:txBody>
      </p:sp>
    </p:spTree>
    <p:extLst>
      <p:ext uri="{BB962C8B-B14F-4D97-AF65-F5344CB8AC3E}">
        <p14:creationId xmlns:p14="http://schemas.microsoft.com/office/powerpoint/2010/main" val="1474156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FE05A1A-0CA4-4283-83C5-86EC9BEF2C08}"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3748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FE05A1A-0CA4-4283-83C5-86EC9BEF2C08}"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7918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FE05A1A-0CA4-4283-83C5-86EC9BEF2C08}" type="slidenum">
              <a:rPr lang="en-US" smtClean="0"/>
              <a:t>‹#›</a:t>
            </a:fld>
            <a:endParaRPr lang="en-US" dirty="0"/>
          </a:p>
        </p:txBody>
      </p:sp>
    </p:spTree>
    <p:extLst>
      <p:ext uri="{BB962C8B-B14F-4D97-AF65-F5344CB8AC3E}">
        <p14:creationId xmlns:p14="http://schemas.microsoft.com/office/powerpoint/2010/main" val="2588204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E05A1A-0CA4-4283-83C5-86EC9BEF2C08}"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7397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E05A1A-0CA4-4283-83C5-86EC9BEF2C08}" type="slidenum">
              <a:rPr lang="en-US" smtClean="0"/>
              <a:t>‹#›</a:t>
            </a:fld>
            <a:endParaRPr lang="en-US" dirty="0"/>
          </a:p>
        </p:txBody>
      </p:sp>
    </p:spTree>
    <p:extLst>
      <p:ext uri="{BB962C8B-B14F-4D97-AF65-F5344CB8AC3E}">
        <p14:creationId xmlns:p14="http://schemas.microsoft.com/office/powerpoint/2010/main" val="2057578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E05A1A-0CA4-4283-83C5-86EC9BEF2C08}" type="slidenum">
              <a:rPr lang="en-US" smtClean="0"/>
              <a:t>‹#›</a:t>
            </a:fld>
            <a:endParaRPr lang="en-US" dirty="0"/>
          </a:p>
        </p:txBody>
      </p:sp>
    </p:spTree>
    <p:extLst>
      <p:ext uri="{BB962C8B-B14F-4D97-AF65-F5344CB8AC3E}">
        <p14:creationId xmlns:p14="http://schemas.microsoft.com/office/powerpoint/2010/main" val="2423231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E05A1A-0CA4-4283-83C5-86EC9BEF2C08}" type="slidenum">
              <a:rPr lang="en-US" smtClean="0"/>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793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E05A1A-0CA4-4283-83C5-86EC9BEF2C08}" type="slidenum">
              <a:rPr lang="en-US" smtClean="0"/>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876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E05A1A-0CA4-4283-83C5-86EC9BEF2C08}" type="slidenum">
              <a:rPr lang="en-US" smtClean="0"/>
              <a:t>‹#›</a:t>
            </a:fld>
            <a:endParaRPr lang="en-US" dirty="0"/>
          </a:p>
        </p:txBody>
      </p:sp>
    </p:spTree>
    <p:extLst>
      <p:ext uri="{BB962C8B-B14F-4D97-AF65-F5344CB8AC3E}">
        <p14:creationId xmlns:p14="http://schemas.microsoft.com/office/powerpoint/2010/main" val="1998230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E05A1A-0CA4-4283-83C5-86EC9BEF2C08}" type="slidenum">
              <a:rPr lang="en-US" smtClean="0"/>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4869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E05A1A-0CA4-4283-83C5-86EC9BEF2C08}" type="slidenum">
              <a:rPr lang="en-US" smtClean="0"/>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92209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E05A1A-0CA4-4283-83C5-86EC9BEF2C08}"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15058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2FFEB9-1099-4CD6-AF0A-151194118020}" type="datetimeFigureOut">
              <a:rPr lang="en-US" smtClean="0"/>
              <a:t>9/29/2025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E05A1A-0CA4-4283-83C5-86EC9BEF2C08}"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3432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52FFEB9-1099-4CD6-AF0A-151194118020}" type="datetimeFigureOut">
              <a:rPr lang="en-US" smtClean="0"/>
              <a:t>9/29/2025</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FE05A1A-0CA4-4283-83C5-86EC9BEF2C08}" type="slidenum">
              <a:rPr lang="en-US" smtClean="0"/>
              <a:t>‹#›</a:t>
            </a:fld>
            <a:endParaRPr lang="en-US" dirty="0"/>
          </a:p>
        </p:txBody>
      </p:sp>
    </p:spTree>
    <p:extLst>
      <p:ext uri="{BB962C8B-B14F-4D97-AF65-F5344CB8AC3E}">
        <p14:creationId xmlns:p14="http://schemas.microsoft.com/office/powerpoint/2010/main" val="1197555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issaquahvolunteers.myschooldata.net/Home.aspx"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gif"/><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Maple Hills Volunteer Training</a:t>
            </a:r>
          </a:p>
        </p:txBody>
      </p:sp>
      <p:sp>
        <p:nvSpPr>
          <p:cNvPr id="3" name="Subtitle 2"/>
          <p:cNvSpPr>
            <a:spLocks noGrp="1"/>
          </p:cNvSpPr>
          <p:nvPr>
            <p:ph type="subTitle" idx="1"/>
          </p:nvPr>
        </p:nvSpPr>
        <p:spPr/>
        <p:txBody>
          <a:bodyPr/>
          <a:lstStyle/>
          <a:p>
            <a:r>
              <a:rPr lang="en-US" dirty="0"/>
              <a:t>2025 - 2026</a:t>
            </a:r>
          </a:p>
        </p:txBody>
      </p:sp>
    </p:spTree>
    <p:extLst>
      <p:ext uri="{BB962C8B-B14F-4D97-AF65-F5344CB8AC3E}">
        <p14:creationId xmlns:p14="http://schemas.microsoft.com/office/powerpoint/2010/main" val="2458344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1196" cy="1303867"/>
          </a:xfrm>
        </p:spPr>
        <p:txBody>
          <a:bodyPr>
            <a:normAutofit fontScale="90000"/>
          </a:bodyPr>
          <a:lstStyle/>
          <a:p>
            <a:r>
              <a:rPr lang="en-US" b="1" dirty="0"/>
              <a:t>Thank you!</a:t>
            </a:r>
            <a:r>
              <a:rPr lang="en-US" dirty="0"/>
              <a:t>                                                                </a:t>
            </a:r>
            <a:r>
              <a:rPr lang="en-US" sz="4000" dirty="0"/>
              <a:t>We are excited to have you volunteer at Maple Hills!</a:t>
            </a:r>
          </a:p>
        </p:txBody>
      </p:sp>
      <p:sp>
        <p:nvSpPr>
          <p:cNvPr id="3" name="Content Placeholder 2"/>
          <p:cNvSpPr>
            <a:spLocks noGrp="1"/>
          </p:cNvSpPr>
          <p:nvPr>
            <p:ph idx="1"/>
          </p:nvPr>
        </p:nvSpPr>
        <p:spPr/>
        <p:txBody>
          <a:bodyPr/>
          <a:lstStyle/>
          <a:p>
            <a:r>
              <a:rPr lang="en-US" dirty="0"/>
              <a:t>Your willingness to volunteer helps…</a:t>
            </a:r>
          </a:p>
          <a:p>
            <a:pPr lvl="1"/>
            <a:r>
              <a:rPr lang="en-US" dirty="0"/>
              <a:t>Provide students with additional activities.</a:t>
            </a:r>
          </a:p>
          <a:p>
            <a:pPr lvl="1"/>
            <a:r>
              <a:rPr lang="en-US" dirty="0"/>
              <a:t>Teachers complete tasks they don’t have enough time for.</a:t>
            </a:r>
          </a:p>
          <a:p>
            <a:pPr lvl="1"/>
            <a:r>
              <a:rPr lang="en-US" dirty="0"/>
              <a:t>Create a school-community team environment.</a:t>
            </a:r>
          </a:p>
          <a:p>
            <a:pPr lvl="1"/>
            <a:r>
              <a:rPr lang="en-US" dirty="0"/>
              <a:t>Give students another adult to read/work with.</a:t>
            </a:r>
          </a:p>
          <a:p>
            <a:pPr lvl="1"/>
            <a:r>
              <a:rPr lang="en-US" dirty="0"/>
              <a:t>Teachers to work with even more students every day.</a:t>
            </a:r>
          </a:p>
          <a:p>
            <a:pPr lvl="1"/>
            <a:r>
              <a:rPr lang="en-US" dirty="0"/>
              <a:t>Students to see parents who are engaged and involved in education.</a:t>
            </a:r>
          </a:p>
          <a:p>
            <a:pPr lvl="1"/>
            <a:endParaRPr lang="en-US" dirty="0"/>
          </a:p>
          <a:p>
            <a:pPr lv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5500" y="2969514"/>
            <a:ext cx="2324232" cy="1998839"/>
          </a:xfrm>
          <a:prstGeom prst="rect">
            <a:avLst/>
          </a:prstGeom>
        </p:spPr>
      </p:pic>
    </p:spTree>
    <p:extLst>
      <p:ext uri="{BB962C8B-B14F-4D97-AF65-F5344CB8AC3E}">
        <p14:creationId xmlns:p14="http://schemas.microsoft.com/office/powerpoint/2010/main" val="169990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p:cTn id="42"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2CDE3-CBA4-4E3A-9A66-FDAEECC0FAC4}"/>
              </a:ext>
            </a:extLst>
          </p:cNvPr>
          <p:cNvSpPr>
            <a:spLocks noGrp="1"/>
          </p:cNvSpPr>
          <p:nvPr>
            <p:ph type="title"/>
          </p:nvPr>
        </p:nvSpPr>
        <p:spPr/>
        <p:txBody>
          <a:bodyPr/>
          <a:lstStyle/>
          <a:p>
            <a:r>
              <a:rPr lang="en-US" dirty="0"/>
              <a:t>How to Become a Volunteer</a:t>
            </a:r>
          </a:p>
        </p:txBody>
      </p:sp>
      <p:sp>
        <p:nvSpPr>
          <p:cNvPr id="3" name="Content Placeholder 2">
            <a:extLst>
              <a:ext uri="{FF2B5EF4-FFF2-40B4-BE49-F238E27FC236}">
                <a16:creationId xmlns:a16="http://schemas.microsoft.com/office/drawing/2014/main" id="{9F65B91B-40FB-4FFC-B79D-81574D011F62}"/>
              </a:ext>
            </a:extLst>
          </p:cNvPr>
          <p:cNvSpPr>
            <a:spLocks noGrp="1"/>
          </p:cNvSpPr>
          <p:nvPr>
            <p:ph idx="1"/>
          </p:nvPr>
        </p:nvSpPr>
        <p:spPr/>
        <p:txBody>
          <a:bodyPr>
            <a:normAutofit fontScale="92500" lnSpcReduction="10000"/>
          </a:bodyPr>
          <a:lstStyle/>
          <a:p>
            <a:r>
              <a:rPr lang="en-US" dirty="0"/>
              <a:t>Complete the volunteer application at: </a:t>
            </a:r>
            <a:r>
              <a:rPr lang="en-US" dirty="0">
                <a:hlinkClick r:id="rId2"/>
              </a:rPr>
              <a:t>Volunteer Application System</a:t>
            </a:r>
            <a:endParaRPr lang="en-US" dirty="0"/>
          </a:p>
          <a:p>
            <a:r>
              <a:rPr lang="en-US" dirty="0"/>
              <a:t>Email child’s teacher to find out what volunteering in their classroom looks like and what is needed</a:t>
            </a:r>
          </a:p>
          <a:p>
            <a:r>
              <a:rPr lang="en-US" dirty="0"/>
              <a:t>Choose a volunteer opportunity: classroom, clerical, library, </a:t>
            </a:r>
            <a:r>
              <a:rPr lang="en-US" dirty="0" err="1"/>
              <a:t>WatchDOGs</a:t>
            </a:r>
            <a:r>
              <a:rPr lang="en-US" dirty="0"/>
              <a:t>/ </a:t>
            </a:r>
            <a:r>
              <a:rPr lang="en-US" dirty="0" err="1"/>
              <a:t>WatchMOMs</a:t>
            </a:r>
            <a:r>
              <a:rPr lang="en-US" dirty="0"/>
              <a:t>, art docent, PTA special event, etc.</a:t>
            </a:r>
          </a:p>
          <a:p>
            <a:r>
              <a:rPr lang="en-US" dirty="0"/>
              <a:t>Talk with Ms. Tapper or Mrs. Magee if want to volunteer outside of class</a:t>
            </a:r>
          </a:p>
          <a:p>
            <a:r>
              <a:rPr lang="en-US" dirty="0"/>
              <a:t>Schedule a day and time with the teacher</a:t>
            </a:r>
          </a:p>
          <a:p>
            <a:r>
              <a:rPr lang="en-US" dirty="0"/>
              <a:t>Attend the training</a:t>
            </a:r>
          </a:p>
        </p:txBody>
      </p:sp>
    </p:spTree>
    <p:extLst>
      <p:ext uri="{BB962C8B-B14F-4D97-AF65-F5344CB8AC3E}">
        <p14:creationId xmlns:p14="http://schemas.microsoft.com/office/powerpoint/2010/main" val="739131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Classroom Volunteers</a:t>
            </a:r>
          </a:p>
        </p:txBody>
      </p:sp>
      <p:sp>
        <p:nvSpPr>
          <p:cNvPr id="3" name="Content Placeholder 2"/>
          <p:cNvSpPr>
            <a:spLocks noGrp="1"/>
          </p:cNvSpPr>
          <p:nvPr>
            <p:ph idx="1"/>
          </p:nvPr>
        </p:nvSpPr>
        <p:spPr/>
        <p:txBody>
          <a:bodyPr>
            <a:normAutofit lnSpcReduction="10000"/>
          </a:bodyPr>
          <a:lstStyle/>
          <a:p>
            <a:r>
              <a:rPr lang="en-US" dirty="0"/>
              <a:t>Every teacher utilizes volunteers in a different way.  Some teachers have volunteers scheduled for specific activities, like art projects, reading groups, etc.  Some teachers use volunteers for more clerical tasks to keep their classroom running smoothly.  Some teachers have volunteers work one-on-one with students in the classroom or the activity pod.  It depends on the teacher’s preferences and student ages.</a:t>
            </a:r>
          </a:p>
          <a:p>
            <a:r>
              <a:rPr lang="en-US" dirty="0"/>
              <a:t>As students get older, intermediate teachers are working on building independence so volunteers in 3</a:t>
            </a:r>
            <a:r>
              <a:rPr lang="en-US" baseline="30000" dirty="0"/>
              <a:t>rd</a:t>
            </a:r>
            <a:r>
              <a:rPr lang="en-US" dirty="0"/>
              <a:t>, 4</a:t>
            </a:r>
            <a:r>
              <a:rPr lang="en-US" baseline="30000" dirty="0"/>
              <a:t>th</a:t>
            </a:r>
            <a:r>
              <a:rPr lang="en-US" dirty="0"/>
              <a:t> and 5</a:t>
            </a:r>
            <a:r>
              <a:rPr lang="en-US" baseline="30000" dirty="0"/>
              <a:t>th</a:t>
            </a:r>
            <a:r>
              <a:rPr lang="en-US" dirty="0"/>
              <a:t> grade do not always support students directly.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7900" y="697440"/>
            <a:ext cx="3568697" cy="1724025"/>
          </a:xfrm>
          <a:prstGeom prst="rect">
            <a:avLst/>
          </a:prstGeom>
        </p:spPr>
      </p:pic>
    </p:spTree>
    <p:extLst>
      <p:ext uri="{BB962C8B-B14F-4D97-AF65-F5344CB8AC3E}">
        <p14:creationId xmlns:p14="http://schemas.microsoft.com/office/powerpoint/2010/main" val="2904264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Upon arrival…</a:t>
            </a:r>
          </a:p>
        </p:txBody>
      </p:sp>
      <p:sp>
        <p:nvSpPr>
          <p:cNvPr id="3" name="Content Placeholder 2"/>
          <p:cNvSpPr>
            <a:spLocks noGrp="1"/>
          </p:cNvSpPr>
          <p:nvPr>
            <p:ph idx="1"/>
          </p:nvPr>
        </p:nvSpPr>
        <p:spPr/>
        <p:txBody>
          <a:bodyPr>
            <a:normAutofit fontScale="92500" lnSpcReduction="10000"/>
          </a:bodyPr>
          <a:lstStyle/>
          <a:p>
            <a:r>
              <a:rPr lang="en-US" dirty="0"/>
              <a:t>Arrive at the day and time you and the teacher have agreed upon.</a:t>
            </a:r>
          </a:p>
          <a:p>
            <a:r>
              <a:rPr lang="en-US" dirty="0"/>
              <a:t>Check in at the office, show ID if needed.</a:t>
            </a:r>
          </a:p>
          <a:p>
            <a:r>
              <a:rPr lang="en-US" dirty="0"/>
              <a:t>Sign in to the Volunteer Log.</a:t>
            </a:r>
          </a:p>
          <a:p>
            <a:r>
              <a:rPr lang="en-US" dirty="0"/>
              <a:t>Get a visitor/volunteer badge.  Wear/display the badge at all times when in the building.</a:t>
            </a:r>
          </a:p>
          <a:p>
            <a:r>
              <a:rPr lang="en-US" dirty="0"/>
              <a:t>Turn off or silence cell phones.  We do not allow cell phone </a:t>
            </a:r>
            <a:br>
              <a:rPr lang="en-US" dirty="0"/>
            </a:br>
            <a:r>
              <a:rPr lang="en-US" dirty="0"/>
              <a:t>conversations within the building during the school day.</a:t>
            </a:r>
          </a:p>
          <a:p>
            <a:r>
              <a:rPr lang="en-US" dirty="0"/>
              <a:t>Check in with the teacher about what tasks they have planned for you.</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0249" y="784913"/>
            <a:ext cx="1574800" cy="162893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07436" y="2593682"/>
            <a:ext cx="1338312" cy="1332654"/>
          </a:xfrm>
          <a:prstGeom prst="rect">
            <a:avLst/>
          </a:prstGeom>
        </p:spPr>
      </p:pic>
      <p:sp>
        <p:nvSpPr>
          <p:cNvPr id="6" name="TextBox 5"/>
          <p:cNvSpPr txBox="1"/>
          <p:nvPr/>
        </p:nvSpPr>
        <p:spPr>
          <a:xfrm>
            <a:off x="9107436" y="3773590"/>
            <a:ext cx="1196207" cy="189496"/>
          </a:xfrm>
          <a:prstGeom prst="rect">
            <a:avLst/>
          </a:prstGeom>
          <a:solidFill>
            <a:schemeClr val="bg1"/>
          </a:solidFill>
        </p:spPr>
        <p:txBody>
          <a:bodyPr wrap="square" rtlCol="0">
            <a:spAutoFit/>
          </a:bodyPr>
          <a:lstStyle/>
          <a:p>
            <a:endParaRPr lang="en-US" dirty="0">
              <a:solidFill>
                <a:schemeClr val="bg1"/>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0354" y="4355940"/>
            <a:ext cx="1096145" cy="1096145"/>
          </a:xfrm>
          <a:prstGeom prst="rect">
            <a:avLst/>
          </a:prstGeom>
        </p:spPr>
      </p:pic>
    </p:spTree>
    <p:extLst>
      <p:ext uri="{BB962C8B-B14F-4D97-AF65-F5344CB8AC3E}">
        <p14:creationId xmlns:p14="http://schemas.microsoft.com/office/powerpoint/2010/main" val="2080492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Volunteer Agreement – I agree to…</a:t>
            </a:r>
          </a:p>
        </p:txBody>
      </p:sp>
      <p:sp>
        <p:nvSpPr>
          <p:cNvPr id="3" name="Content Placeholder 2"/>
          <p:cNvSpPr>
            <a:spLocks noGrp="1"/>
          </p:cNvSpPr>
          <p:nvPr>
            <p:ph idx="1"/>
          </p:nvPr>
        </p:nvSpPr>
        <p:spPr>
          <a:xfrm>
            <a:off x="1130300" y="2556932"/>
            <a:ext cx="9766297" cy="3564468"/>
          </a:xfrm>
        </p:spPr>
        <p:txBody>
          <a:bodyPr>
            <a:normAutofit fontScale="70000" lnSpcReduction="20000"/>
          </a:bodyPr>
          <a:lstStyle/>
          <a:p>
            <a:r>
              <a:rPr lang="en-US" sz="2600" dirty="0"/>
              <a:t>Wear my name tag/badge at all times.</a:t>
            </a:r>
          </a:p>
          <a:p>
            <a:r>
              <a:rPr lang="en-US" sz="2600" dirty="0"/>
              <a:t>Leave my parent hat at home.  I am here to help the teacher and all students, not just my own.</a:t>
            </a:r>
          </a:p>
          <a:p>
            <a:r>
              <a:rPr lang="en-US" sz="2600" dirty="0"/>
              <a:t>Show up at the date/times scheduled.</a:t>
            </a:r>
          </a:p>
          <a:p>
            <a:r>
              <a:rPr lang="en-US" sz="2600" dirty="0"/>
              <a:t>Remember and honor that teachers have different teaching styles.</a:t>
            </a:r>
          </a:p>
          <a:p>
            <a:r>
              <a:rPr lang="en-US" sz="2600" dirty="0"/>
              <a:t>Assist students by giving them help not doing it for them.</a:t>
            </a:r>
          </a:p>
          <a:p>
            <a:r>
              <a:rPr lang="en-US" sz="2600" dirty="0"/>
              <a:t>Respect each student’s ability, learning style, and right to privacy.</a:t>
            </a:r>
          </a:p>
          <a:p>
            <a:r>
              <a:rPr lang="en-US" sz="2600" dirty="0"/>
              <a:t>Notify the teacher in case of a student injury.</a:t>
            </a:r>
          </a:p>
          <a:p>
            <a:r>
              <a:rPr lang="en-US" sz="2600" dirty="0"/>
              <a:t>Ask for an appointment if I need one-on-one time with the teacher, regarding my own student.</a:t>
            </a:r>
          </a:p>
          <a:p>
            <a:r>
              <a:rPr lang="en-US" sz="2600" dirty="0"/>
              <a:t>Let the teacher know if there is a problem and not discipline or consequence students myself.</a:t>
            </a:r>
          </a:p>
          <a:p>
            <a:endParaRPr lang="en-US" dirty="0"/>
          </a:p>
          <a:p>
            <a:endParaRPr lang="en-US" dirty="0"/>
          </a:p>
        </p:txBody>
      </p:sp>
    </p:spTree>
    <p:extLst>
      <p:ext uri="{BB962C8B-B14F-4D97-AF65-F5344CB8AC3E}">
        <p14:creationId xmlns:p14="http://schemas.microsoft.com/office/powerpoint/2010/main" val="3555646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Confidentiality</a:t>
            </a:r>
          </a:p>
        </p:txBody>
      </p:sp>
      <p:sp>
        <p:nvSpPr>
          <p:cNvPr id="3" name="Content Placeholder 2"/>
          <p:cNvSpPr>
            <a:spLocks noGrp="1"/>
          </p:cNvSpPr>
          <p:nvPr>
            <p:ph idx="1"/>
          </p:nvPr>
        </p:nvSpPr>
        <p:spPr>
          <a:xfrm>
            <a:off x="1295401" y="2556931"/>
            <a:ext cx="9601196" cy="3567643"/>
          </a:xfrm>
        </p:spPr>
        <p:txBody>
          <a:bodyPr>
            <a:normAutofit fontScale="92500" lnSpcReduction="10000"/>
          </a:bodyPr>
          <a:lstStyle/>
          <a:p>
            <a:r>
              <a:rPr lang="en-US" dirty="0"/>
              <a:t>From District Regulation 5630 and The Family Educational Rights and Privacy Act, 34 CFD Part 99.</a:t>
            </a:r>
          </a:p>
          <a:p>
            <a:pPr lvl="1"/>
            <a:r>
              <a:rPr lang="en-US" dirty="0"/>
              <a:t>Volunteers may not discuss the performance, actions, or any other information about any student except with the student’s teacher, school counselor or principal.  Confidentiality pertains to both written records and verbal statements.  </a:t>
            </a:r>
          </a:p>
          <a:p>
            <a:pPr lvl="1"/>
            <a:r>
              <a:rPr lang="en-US" dirty="0"/>
              <a:t>Privacy includes behavior and academic performance.</a:t>
            </a:r>
          </a:p>
          <a:p>
            <a:pPr lvl="1"/>
            <a:r>
              <a:rPr lang="en-US" dirty="0"/>
              <a:t>Never discuss with the teacher within earshot of another parent or student.</a:t>
            </a:r>
          </a:p>
          <a:p>
            <a:pPr lvl="1"/>
            <a:r>
              <a:rPr lang="en-US" dirty="0"/>
              <a:t>Teachers may need to share information with you, but that information may not leave the classroom.  </a:t>
            </a:r>
          </a:p>
          <a:p>
            <a:pPr lvl="1"/>
            <a:r>
              <a:rPr lang="en-US" dirty="0"/>
              <a:t>Confidentiality within the office and </a:t>
            </a:r>
            <a:r>
              <a:rPr lang="en-US" dirty="0" err="1"/>
              <a:t>healthroom</a:t>
            </a:r>
            <a:r>
              <a:rPr lang="en-US" dirty="0"/>
              <a:t> as well.</a:t>
            </a:r>
          </a:p>
          <a:p>
            <a:pPr lv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0597" y="886351"/>
            <a:ext cx="2286000" cy="1495425"/>
          </a:xfrm>
          <a:prstGeom prst="rect">
            <a:avLst/>
          </a:prstGeom>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1" y="886352"/>
            <a:ext cx="2286000" cy="1495425"/>
          </a:xfrm>
          <a:prstGeom prst="rect">
            <a:avLst/>
          </a:prstGeom>
        </p:spPr>
      </p:pic>
    </p:spTree>
    <p:extLst>
      <p:ext uri="{BB962C8B-B14F-4D97-AF65-F5344CB8AC3E}">
        <p14:creationId xmlns:p14="http://schemas.microsoft.com/office/powerpoint/2010/main" val="760676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Volunteer Etiquette</a:t>
            </a:r>
          </a:p>
        </p:txBody>
      </p:sp>
      <p:sp>
        <p:nvSpPr>
          <p:cNvPr id="3" name="Content Placeholder 2"/>
          <p:cNvSpPr>
            <a:spLocks noGrp="1"/>
          </p:cNvSpPr>
          <p:nvPr>
            <p:ph idx="1"/>
          </p:nvPr>
        </p:nvSpPr>
        <p:spPr>
          <a:xfrm>
            <a:off x="1295401" y="2070099"/>
            <a:ext cx="9601196" cy="4089401"/>
          </a:xfrm>
        </p:spPr>
        <p:txBody>
          <a:bodyPr>
            <a:normAutofit fontScale="85000" lnSpcReduction="20000"/>
          </a:bodyPr>
          <a:lstStyle/>
          <a:p>
            <a:r>
              <a:rPr lang="en-US" dirty="0"/>
              <a:t>Watch the teacher and model his/her strategies.</a:t>
            </a:r>
          </a:p>
          <a:p>
            <a:r>
              <a:rPr lang="en-US" dirty="0"/>
              <a:t>Avoid distracting students or teacher by chatting with other volunteers or “parenting” your student.</a:t>
            </a:r>
          </a:p>
          <a:p>
            <a:r>
              <a:rPr lang="en-US" dirty="0"/>
              <a:t>Use the external doors to the workroom in order to respect the confidentiality of the staff lounge and health room. Check in with Sonya or Albertina for a badge or to let you in.</a:t>
            </a:r>
          </a:p>
          <a:p>
            <a:r>
              <a:rPr lang="en-US" dirty="0"/>
              <a:t>The staff lounge is for staff only. Please let the office know if you need something in there.</a:t>
            </a:r>
          </a:p>
          <a:p>
            <a:r>
              <a:rPr lang="en-US" dirty="0"/>
              <a:t>There is a microwave in the workroom, if needed.</a:t>
            </a:r>
          </a:p>
          <a:p>
            <a:r>
              <a:rPr lang="en-US" dirty="0">
                <a:highlight>
                  <a:srgbClr val="FFFF00"/>
                </a:highlight>
              </a:rPr>
              <a:t>Other children may not accompany you when you are volunteering at school.  </a:t>
            </a:r>
          </a:p>
          <a:p>
            <a:r>
              <a:rPr lang="en-US" dirty="0"/>
              <a:t>When all the tasks are done, ask the teacher if he/she needs anything else, and if not, sign out in the office before leaving.  “Hanging” out in the classroom muddles the line between volunteer and observer.  </a:t>
            </a:r>
          </a:p>
          <a:p>
            <a:r>
              <a:rPr lang="en-US" dirty="0"/>
              <a:t>Please email the teacher if you need to cancel or reschedule.</a:t>
            </a:r>
          </a:p>
        </p:txBody>
      </p:sp>
    </p:spTree>
    <p:extLst>
      <p:ext uri="{BB962C8B-B14F-4D97-AF65-F5344CB8AC3E}">
        <p14:creationId xmlns:p14="http://schemas.microsoft.com/office/powerpoint/2010/main" val="342251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A8ED92-3835-49E7-A637-0F97442AE299}"/>
              </a:ext>
            </a:extLst>
          </p:cNvPr>
          <p:cNvSpPr/>
          <p:nvPr/>
        </p:nvSpPr>
        <p:spPr>
          <a:xfrm>
            <a:off x="890501" y="1716375"/>
            <a:ext cx="4824499" cy="2923877"/>
          </a:xfrm>
          <a:prstGeom prst="rect">
            <a:avLst/>
          </a:prstGeom>
        </p:spPr>
        <p:txBody>
          <a:bodyPr wrap="square">
            <a:spAutoFit/>
          </a:bodyPr>
          <a:lstStyle/>
          <a:p>
            <a:r>
              <a:rPr lang="en-US" sz="2800" b="1" dirty="0">
                <a:solidFill>
                  <a:prstClr val="black"/>
                </a:solidFill>
              </a:rPr>
              <a:t>Soaring Eagle Expectations</a:t>
            </a:r>
          </a:p>
          <a:p>
            <a:endParaRPr lang="en-US" sz="2400" dirty="0">
              <a:solidFill>
                <a:prstClr val="black"/>
              </a:solidFill>
            </a:endParaRPr>
          </a:p>
          <a:p>
            <a:pPr lvl="0"/>
            <a:r>
              <a:rPr lang="en-US" sz="2400" dirty="0">
                <a:solidFill>
                  <a:prstClr val="black"/>
                </a:solidFill>
              </a:rPr>
              <a:t>Throughout our entire building: </a:t>
            </a:r>
          </a:p>
          <a:p>
            <a:pPr marL="285750" lvl="0" indent="-285750">
              <a:buFont typeface="Wingdings" panose="05000000000000000000" pitchFamily="2" charset="2"/>
              <a:buChar char="q"/>
            </a:pPr>
            <a:r>
              <a:rPr lang="en-US" sz="2400" dirty="0">
                <a:solidFill>
                  <a:prstClr val="black"/>
                </a:solidFill>
              </a:rPr>
              <a:t>Be Respectful</a:t>
            </a:r>
          </a:p>
          <a:p>
            <a:pPr marL="285750" lvl="0" indent="-285750">
              <a:buFont typeface="Wingdings" panose="05000000000000000000" pitchFamily="2" charset="2"/>
              <a:buChar char="q"/>
            </a:pPr>
            <a:r>
              <a:rPr lang="en-US" sz="2400" dirty="0">
                <a:solidFill>
                  <a:prstClr val="black"/>
                </a:solidFill>
              </a:rPr>
              <a:t>Be Responsible</a:t>
            </a:r>
          </a:p>
          <a:p>
            <a:pPr marL="285750" lvl="0" indent="-285750">
              <a:buFont typeface="Wingdings" panose="05000000000000000000" pitchFamily="2" charset="2"/>
              <a:buChar char="q"/>
            </a:pPr>
            <a:r>
              <a:rPr lang="en-US" sz="2400" dirty="0">
                <a:solidFill>
                  <a:prstClr val="black"/>
                </a:solidFill>
              </a:rPr>
              <a:t>Be Safe </a:t>
            </a:r>
          </a:p>
          <a:p>
            <a:pPr marL="285750" lvl="0" indent="-285750">
              <a:buFont typeface="Wingdings" panose="05000000000000000000" pitchFamily="2" charset="2"/>
              <a:buChar char="q"/>
            </a:pPr>
            <a:r>
              <a:rPr lang="en-US" sz="2400" dirty="0">
                <a:solidFill>
                  <a:prstClr val="black"/>
                </a:solidFill>
              </a:rPr>
              <a:t>Be Kind</a:t>
            </a:r>
          </a:p>
          <a:p>
            <a:pPr lvl="0"/>
            <a:endParaRPr lang="en-US" sz="1200" dirty="0">
              <a:solidFill>
                <a:prstClr val="black"/>
              </a:solidFill>
            </a:endParaRPr>
          </a:p>
        </p:txBody>
      </p:sp>
      <p:pic>
        <p:nvPicPr>
          <p:cNvPr id="7" name="Picture 6">
            <a:extLst>
              <a:ext uri="{FF2B5EF4-FFF2-40B4-BE49-F238E27FC236}">
                <a16:creationId xmlns:a16="http://schemas.microsoft.com/office/drawing/2014/main" id="{F62CF6B3-6156-49F7-A9C9-220451CA31BB}"/>
              </a:ext>
            </a:extLst>
          </p:cNvPr>
          <p:cNvPicPr>
            <a:picLocks noChangeAspect="1"/>
          </p:cNvPicPr>
          <p:nvPr/>
        </p:nvPicPr>
        <p:blipFill>
          <a:blip r:embed="rId2"/>
          <a:stretch>
            <a:fillRect/>
          </a:stretch>
        </p:blipFill>
        <p:spPr>
          <a:xfrm>
            <a:off x="5391150" y="551896"/>
            <a:ext cx="5656254" cy="3955086"/>
          </a:xfrm>
          <a:prstGeom prst="rect">
            <a:avLst/>
          </a:prstGeom>
        </p:spPr>
      </p:pic>
      <p:pic>
        <p:nvPicPr>
          <p:cNvPr id="9" name="Picture 8">
            <a:extLst>
              <a:ext uri="{FF2B5EF4-FFF2-40B4-BE49-F238E27FC236}">
                <a16:creationId xmlns:a16="http://schemas.microsoft.com/office/drawing/2014/main" id="{9FC3B3B5-7DDB-4B26-87A3-16E41CF855B5}"/>
              </a:ext>
            </a:extLst>
          </p:cNvPr>
          <p:cNvPicPr>
            <a:picLocks noChangeAspect="1"/>
          </p:cNvPicPr>
          <p:nvPr/>
        </p:nvPicPr>
        <p:blipFill>
          <a:blip r:embed="rId3"/>
          <a:stretch>
            <a:fillRect/>
          </a:stretch>
        </p:blipFill>
        <p:spPr>
          <a:xfrm>
            <a:off x="5391150" y="4506982"/>
            <a:ext cx="5656254" cy="1636643"/>
          </a:xfrm>
          <a:prstGeom prst="rect">
            <a:avLst/>
          </a:prstGeom>
        </p:spPr>
      </p:pic>
    </p:spTree>
    <p:extLst>
      <p:ext uri="{BB962C8B-B14F-4D97-AF65-F5344CB8AC3E}">
        <p14:creationId xmlns:p14="http://schemas.microsoft.com/office/powerpoint/2010/main" val="204720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6960" y="853015"/>
            <a:ext cx="1889637" cy="1562100"/>
          </a:xfrm>
          <a:prstGeom prst="rect">
            <a:avLst/>
          </a:prstGeom>
        </p:spPr>
      </p:pic>
      <p:sp>
        <p:nvSpPr>
          <p:cNvPr id="2" name="Title 1"/>
          <p:cNvSpPr>
            <a:spLocks noGrp="1"/>
          </p:cNvSpPr>
          <p:nvPr>
            <p:ph type="title"/>
          </p:nvPr>
        </p:nvSpPr>
        <p:spPr/>
        <p:txBody>
          <a:bodyPr/>
          <a:lstStyle/>
          <a:p>
            <a:r>
              <a:rPr lang="en-US" dirty="0"/>
              <a:t>Behavior Management</a:t>
            </a:r>
          </a:p>
        </p:txBody>
      </p:sp>
      <p:sp>
        <p:nvSpPr>
          <p:cNvPr id="3" name="Content Placeholder 2"/>
          <p:cNvSpPr>
            <a:spLocks noGrp="1"/>
          </p:cNvSpPr>
          <p:nvPr>
            <p:ph idx="1"/>
          </p:nvPr>
        </p:nvSpPr>
        <p:spPr>
          <a:xfrm>
            <a:off x="1092200" y="2556932"/>
            <a:ext cx="9804397" cy="3602568"/>
          </a:xfrm>
        </p:spPr>
        <p:txBody>
          <a:bodyPr>
            <a:normAutofit fontScale="92500"/>
          </a:bodyPr>
          <a:lstStyle/>
          <a:p>
            <a:r>
              <a:rPr lang="en-US" dirty="0"/>
              <a:t>Each teacher has their own methods and classroom management system.</a:t>
            </a:r>
          </a:p>
          <a:p>
            <a:r>
              <a:rPr lang="en-US" dirty="0"/>
              <a:t>Let teachers handle discipline problems as students may require different approaches.</a:t>
            </a:r>
          </a:p>
          <a:p>
            <a:r>
              <a:rPr lang="en-US" dirty="0"/>
              <a:t>Positively reinforce students who are on task. Give out Soaring Eagles if you’d like.</a:t>
            </a:r>
          </a:p>
          <a:p>
            <a:r>
              <a:rPr lang="en-US" dirty="0"/>
              <a:t>Never get into a power struggle; ask the teacher or another staff member for help if a student is refusing to do something.</a:t>
            </a:r>
          </a:p>
          <a:p>
            <a:r>
              <a:rPr lang="en-US" dirty="0"/>
              <a:t>Do not talk about other students or their behavior with other parents.  </a:t>
            </a:r>
          </a:p>
          <a:p>
            <a:r>
              <a:rPr lang="en-US" dirty="0"/>
              <a:t>If a problem occurs outside of the classroom, find the nearest teacher or staff member to report the concern to.  </a:t>
            </a:r>
          </a:p>
        </p:txBody>
      </p:sp>
      <p:sp>
        <p:nvSpPr>
          <p:cNvPr id="9" name="&quot;No&quot; Symbol 8"/>
          <p:cNvSpPr/>
          <p:nvPr/>
        </p:nvSpPr>
        <p:spPr>
          <a:xfrm>
            <a:off x="8877300" y="571501"/>
            <a:ext cx="2374900" cy="2425700"/>
          </a:xfrm>
          <a:custGeom>
            <a:avLst/>
            <a:gdLst>
              <a:gd name="connsiteX0" fmla="*/ 0 w 2374900"/>
              <a:gd name="connsiteY0" fmla="*/ 1212850 h 2425699"/>
              <a:gd name="connsiteX1" fmla="*/ 1187450 w 2374900"/>
              <a:gd name="connsiteY1" fmla="*/ 0 h 2425699"/>
              <a:gd name="connsiteX2" fmla="*/ 2374900 w 2374900"/>
              <a:gd name="connsiteY2" fmla="*/ 1212850 h 2425699"/>
              <a:gd name="connsiteX3" fmla="*/ 1187450 w 2374900"/>
              <a:gd name="connsiteY3" fmla="*/ 2425700 h 2425699"/>
              <a:gd name="connsiteX4" fmla="*/ 0 w 2374900"/>
              <a:gd name="connsiteY4" fmla="*/ 1212850 h 2425699"/>
              <a:gd name="connsiteX5" fmla="*/ 1840543 w 2374900"/>
              <a:gd name="connsiteY5" fmla="*/ 1577427 h 2425699"/>
              <a:gd name="connsiteX6" fmla="*/ 1726411 w 2374900"/>
              <a:gd name="connsiteY6" fmla="*/ 685176 h 2425699"/>
              <a:gd name="connsiteX7" fmla="*/ 830311 w 2374900"/>
              <a:gd name="connsiteY7" fmla="*/ 540010 h 2425699"/>
              <a:gd name="connsiteX8" fmla="*/ 1840543 w 2374900"/>
              <a:gd name="connsiteY8" fmla="*/ 1577427 h 2425699"/>
              <a:gd name="connsiteX9" fmla="*/ 534357 w 2374900"/>
              <a:gd name="connsiteY9" fmla="*/ 848272 h 2425699"/>
              <a:gd name="connsiteX10" fmla="*/ 648489 w 2374900"/>
              <a:gd name="connsiteY10" fmla="*/ 1740523 h 2425699"/>
              <a:gd name="connsiteX11" fmla="*/ 1544589 w 2374900"/>
              <a:gd name="connsiteY11" fmla="*/ 1885689 h 2425699"/>
              <a:gd name="connsiteX12" fmla="*/ 534357 w 2374900"/>
              <a:gd name="connsiteY12" fmla="*/ 848272 h 2425699"/>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1840543 w 2374900"/>
              <a:gd name="connsiteY5" fmla="*/ 1577427 h 2425700"/>
              <a:gd name="connsiteX6" fmla="*/ 1726411 w 2374900"/>
              <a:gd name="connsiteY6" fmla="*/ 685176 h 2425700"/>
              <a:gd name="connsiteX7" fmla="*/ 830311 w 2374900"/>
              <a:gd name="connsiteY7" fmla="*/ 540010 h 2425700"/>
              <a:gd name="connsiteX8" fmla="*/ 1840543 w 2374900"/>
              <a:gd name="connsiteY8" fmla="*/ 1577427 h 2425700"/>
              <a:gd name="connsiteX9" fmla="*/ 534357 w 2374900"/>
              <a:gd name="connsiteY9" fmla="*/ 873672 h 2425700"/>
              <a:gd name="connsiteX10" fmla="*/ 648489 w 2374900"/>
              <a:gd name="connsiteY10" fmla="*/ 1740523 h 2425700"/>
              <a:gd name="connsiteX11" fmla="*/ 1544589 w 2374900"/>
              <a:gd name="connsiteY11" fmla="*/ 1885689 h 2425700"/>
              <a:gd name="connsiteX12" fmla="*/ 534357 w 2374900"/>
              <a:gd name="connsiteY12" fmla="*/ 8736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1840543 w 2374900"/>
              <a:gd name="connsiteY5" fmla="*/ 1577427 h 2425700"/>
              <a:gd name="connsiteX6" fmla="*/ 1726411 w 2374900"/>
              <a:gd name="connsiteY6" fmla="*/ 685176 h 2425700"/>
              <a:gd name="connsiteX7" fmla="*/ 830311 w 2374900"/>
              <a:gd name="connsiteY7" fmla="*/ 540010 h 2425700"/>
              <a:gd name="connsiteX8" fmla="*/ 1840543 w 2374900"/>
              <a:gd name="connsiteY8" fmla="*/ 1577427 h 2425700"/>
              <a:gd name="connsiteX9" fmla="*/ 534357 w 2374900"/>
              <a:gd name="connsiteY9" fmla="*/ 873672 h 2425700"/>
              <a:gd name="connsiteX10" fmla="*/ 648489 w 2374900"/>
              <a:gd name="connsiteY10" fmla="*/ 1740523 h 2425700"/>
              <a:gd name="connsiteX11" fmla="*/ 1544589 w 2374900"/>
              <a:gd name="connsiteY11" fmla="*/ 1885689 h 2425700"/>
              <a:gd name="connsiteX12" fmla="*/ 534357 w 2374900"/>
              <a:gd name="connsiteY12" fmla="*/ 8736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1840543 w 2374900"/>
              <a:gd name="connsiteY5" fmla="*/ 1577427 h 2425700"/>
              <a:gd name="connsiteX6" fmla="*/ 1726411 w 2374900"/>
              <a:gd name="connsiteY6" fmla="*/ 685176 h 2425700"/>
              <a:gd name="connsiteX7" fmla="*/ 830311 w 2374900"/>
              <a:gd name="connsiteY7" fmla="*/ 540010 h 2425700"/>
              <a:gd name="connsiteX8" fmla="*/ 1840543 w 2374900"/>
              <a:gd name="connsiteY8" fmla="*/ 1577427 h 2425700"/>
              <a:gd name="connsiteX9" fmla="*/ 534357 w 2374900"/>
              <a:gd name="connsiteY9" fmla="*/ 873672 h 2425700"/>
              <a:gd name="connsiteX10" fmla="*/ 648489 w 2374900"/>
              <a:gd name="connsiteY10" fmla="*/ 1740523 h 2425700"/>
              <a:gd name="connsiteX11" fmla="*/ 1646189 w 2374900"/>
              <a:gd name="connsiteY11" fmla="*/ 1809489 h 2425700"/>
              <a:gd name="connsiteX12" fmla="*/ 534357 w 2374900"/>
              <a:gd name="connsiteY12" fmla="*/ 8736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1840543 w 2374900"/>
              <a:gd name="connsiteY5" fmla="*/ 1577427 h 2425700"/>
              <a:gd name="connsiteX6" fmla="*/ 1726411 w 2374900"/>
              <a:gd name="connsiteY6" fmla="*/ 685176 h 2425700"/>
              <a:gd name="connsiteX7" fmla="*/ 830311 w 2374900"/>
              <a:gd name="connsiteY7" fmla="*/ 540010 h 2425700"/>
              <a:gd name="connsiteX8" fmla="*/ 1840543 w 2374900"/>
              <a:gd name="connsiteY8" fmla="*/ 1577427 h 2425700"/>
              <a:gd name="connsiteX9" fmla="*/ 508957 w 2374900"/>
              <a:gd name="connsiteY9" fmla="*/ 746672 h 2425700"/>
              <a:gd name="connsiteX10" fmla="*/ 648489 w 2374900"/>
              <a:gd name="connsiteY10" fmla="*/ 1740523 h 2425700"/>
              <a:gd name="connsiteX11" fmla="*/ 1646189 w 2374900"/>
              <a:gd name="connsiteY11" fmla="*/ 1809489 h 2425700"/>
              <a:gd name="connsiteX12" fmla="*/ 508957 w 2374900"/>
              <a:gd name="connsiteY12" fmla="*/ 7466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1840543 w 2374900"/>
              <a:gd name="connsiteY5" fmla="*/ 1577427 h 2425700"/>
              <a:gd name="connsiteX6" fmla="*/ 1815311 w 2374900"/>
              <a:gd name="connsiteY6" fmla="*/ 545476 h 2425700"/>
              <a:gd name="connsiteX7" fmla="*/ 830311 w 2374900"/>
              <a:gd name="connsiteY7" fmla="*/ 540010 h 2425700"/>
              <a:gd name="connsiteX8" fmla="*/ 1840543 w 2374900"/>
              <a:gd name="connsiteY8" fmla="*/ 1577427 h 2425700"/>
              <a:gd name="connsiteX9" fmla="*/ 508957 w 2374900"/>
              <a:gd name="connsiteY9" fmla="*/ 746672 h 2425700"/>
              <a:gd name="connsiteX10" fmla="*/ 648489 w 2374900"/>
              <a:gd name="connsiteY10" fmla="*/ 1740523 h 2425700"/>
              <a:gd name="connsiteX11" fmla="*/ 1646189 w 2374900"/>
              <a:gd name="connsiteY11" fmla="*/ 1809489 h 2425700"/>
              <a:gd name="connsiteX12" fmla="*/ 508957 w 2374900"/>
              <a:gd name="connsiteY12" fmla="*/ 7466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1840543 w 2374900"/>
              <a:gd name="connsiteY5" fmla="*/ 1577427 h 2425700"/>
              <a:gd name="connsiteX6" fmla="*/ 1815311 w 2374900"/>
              <a:gd name="connsiteY6" fmla="*/ 545476 h 2425700"/>
              <a:gd name="connsiteX7" fmla="*/ 716011 w 2374900"/>
              <a:gd name="connsiteY7" fmla="*/ 451110 h 2425700"/>
              <a:gd name="connsiteX8" fmla="*/ 1840543 w 2374900"/>
              <a:gd name="connsiteY8" fmla="*/ 1577427 h 2425700"/>
              <a:gd name="connsiteX9" fmla="*/ 508957 w 2374900"/>
              <a:gd name="connsiteY9" fmla="*/ 746672 h 2425700"/>
              <a:gd name="connsiteX10" fmla="*/ 648489 w 2374900"/>
              <a:gd name="connsiteY10" fmla="*/ 1740523 h 2425700"/>
              <a:gd name="connsiteX11" fmla="*/ 1646189 w 2374900"/>
              <a:gd name="connsiteY11" fmla="*/ 1809489 h 2425700"/>
              <a:gd name="connsiteX12" fmla="*/ 508957 w 2374900"/>
              <a:gd name="connsiteY12" fmla="*/ 7466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2018343 w 2374900"/>
              <a:gd name="connsiteY5" fmla="*/ 1679027 h 2425700"/>
              <a:gd name="connsiteX6" fmla="*/ 1815311 w 2374900"/>
              <a:gd name="connsiteY6" fmla="*/ 545476 h 2425700"/>
              <a:gd name="connsiteX7" fmla="*/ 716011 w 2374900"/>
              <a:gd name="connsiteY7" fmla="*/ 451110 h 2425700"/>
              <a:gd name="connsiteX8" fmla="*/ 2018343 w 2374900"/>
              <a:gd name="connsiteY8" fmla="*/ 1679027 h 2425700"/>
              <a:gd name="connsiteX9" fmla="*/ 508957 w 2374900"/>
              <a:gd name="connsiteY9" fmla="*/ 746672 h 2425700"/>
              <a:gd name="connsiteX10" fmla="*/ 648489 w 2374900"/>
              <a:gd name="connsiteY10" fmla="*/ 1740523 h 2425700"/>
              <a:gd name="connsiteX11" fmla="*/ 1646189 w 2374900"/>
              <a:gd name="connsiteY11" fmla="*/ 1809489 h 2425700"/>
              <a:gd name="connsiteX12" fmla="*/ 508957 w 2374900"/>
              <a:gd name="connsiteY12" fmla="*/ 7466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2018343 w 2374900"/>
              <a:gd name="connsiteY5" fmla="*/ 1679027 h 2425700"/>
              <a:gd name="connsiteX6" fmla="*/ 1815311 w 2374900"/>
              <a:gd name="connsiteY6" fmla="*/ 545476 h 2425700"/>
              <a:gd name="connsiteX7" fmla="*/ 716011 w 2374900"/>
              <a:gd name="connsiteY7" fmla="*/ 451110 h 2425700"/>
              <a:gd name="connsiteX8" fmla="*/ 2018343 w 2374900"/>
              <a:gd name="connsiteY8" fmla="*/ 1679027 h 2425700"/>
              <a:gd name="connsiteX9" fmla="*/ 508957 w 2374900"/>
              <a:gd name="connsiteY9" fmla="*/ 746672 h 2425700"/>
              <a:gd name="connsiteX10" fmla="*/ 648489 w 2374900"/>
              <a:gd name="connsiteY10" fmla="*/ 1740523 h 2425700"/>
              <a:gd name="connsiteX11" fmla="*/ 1798589 w 2374900"/>
              <a:gd name="connsiteY11" fmla="*/ 1872989 h 2425700"/>
              <a:gd name="connsiteX12" fmla="*/ 508957 w 2374900"/>
              <a:gd name="connsiteY12" fmla="*/ 7466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2018343 w 2374900"/>
              <a:gd name="connsiteY5" fmla="*/ 1679027 h 2425700"/>
              <a:gd name="connsiteX6" fmla="*/ 1815311 w 2374900"/>
              <a:gd name="connsiteY6" fmla="*/ 545476 h 2425700"/>
              <a:gd name="connsiteX7" fmla="*/ 716011 w 2374900"/>
              <a:gd name="connsiteY7" fmla="*/ 451110 h 2425700"/>
              <a:gd name="connsiteX8" fmla="*/ 2018343 w 2374900"/>
              <a:gd name="connsiteY8" fmla="*/ 1679027 h 2425700"/>
              <a:gd name="connsiteX9" fmla="*/ 508957 w 2374900"/>
              <a:gd name="connsiteY9" fmla="*/ 746672 h 2425700"/>
              <a:gd name="connsiteX10" fmla="*/ 623089 w 2374900"/>
              <a:gd name="connsiteY10" fmla="*/ 1880223 h 2425700"/>
              <a:gd name="connsiteX11" fmla="*/ 1798589 w 2374900"/>
              <a:gd name="connsiteY11" fmla="*/ 1872989 h 2425700"/>
              <a:gd name="connsiteX12" fmla="*/ 508957 w 2374900"/>
              <a:gd name="connsiteY12" fmla="*/ 7466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2018343 w 2374900"/>
              <a:gd name="connsiteY5" fmla="*/ 1679027 h 2425700"/>
              <a:gd name="connsiteX6" fmla="*/ 1815311 w 2374900"/>
              <a:gd name="connsiteY6" fmla="*/ 545476 h 2425700"/>
              <a:gd name="connsiteX7" fmla="*/ 716011 w 2374900"/>
              <a:gd name="connsiteY7" fmla="*/ 451110 h 2425700"/>
              <a:gd name="connsiteX8" fmla="*/ 2018343 w 2374900"/>
              <a:gd name="connsiteY8" fmla="*/ 1679027 h 2425700"/>
              <a:gd name="connsiteX9" fmla="*/ 508957 w 2374900"/>
              <a:gd name="connsiteY9" fmla="*/ 746672 h 2425700"/>
              <a:gd name="connsiteX10" fmla="*/ 623089 w 2374900"/>
              <a:gd name="connsiteY10" fmla="*/ 1880223 h 2425700"/>
              <a:gd name="connsiteX11" fmla="*/ 1798589 w 2374900"/>
              <a:gd name="connsiteY11" fmla="*/ 1872989 h 2425700"/>
              <a:gd name="connsiteX12" fmla="*/ 508957 w 2374900"/>
              <a:gd name="connsiteY12" fmla="*/ 7466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2018343 w 2374900"/>
              <a:gd name="connsiteY5" fmla="*/ 1679027 h 2425700"/>
              <a:gd name="connsiteX6" fmla="*/ 1815311 w 2374900"/>
              <a:gd name="connsiteY6" fmla="*/ 545476 h 2425700"/>
              <a:gd name="connsiteX7" fmla="*/ 716011 w 2374900"/>
              <a:gd name="connsiteY7" fmla="*/ 451110 h 2425700"/>
              <a:gd name="connsiteX8" fmla="*/ 2018343 w 2374900"/>
              <a:gd name="connsiteY8" fmla="*/ 1679027 h 2425700"/>
              <a:gd name="connsiteX9" fmla="*/ 508957 w 2374900"/>
              <a:gd name="connsiteY9" fmla="*/ 746672 h 2425700"/>
              <a:gd name="connsiteX10" fmla="*/ 623089 w 2374900"/>
              <a:gd name="connsiteY10" fmla="*/ 1880223 h 2425700"/>
              <a:gd name="connsiteX11" fmla="*/ 1798589 w 2374900"/>
              <a:gd name="connsiteY11" fmla="*/ 1872989 h 2425700"/>
              <a:gd name="connsiteX12" fmla="*/ 508957 w 2374900"/>
              <a:gd name="connsiteY12" fmla="*/ 7466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2018343 w 2374900"/>
              <a:gd name="connsiteY5" fmla="*/ 1679027 h 2425700"/>
              <a:gd name="connsiteX6" fmla="*/ 1815311 w 2374900"/>
              <a:gd name="connsiteY6" fmla="*/ 545476 h 2425700"/>
              <a:gd name="connsiteX7" fmla="*/ 716011 w 2374900"/>
              <a:gd name="connsiteY7" fmla="*/ 451110 h 2425700"/>
              <a:gd name="connsiteX8" fmla="*/ 2018343 w 2374900"/>
              <a:gd name="connsiteY8" fmla="*/ 1679027 h 2425700"/>
              <a:gd name="connsiteX9" fmla="*/ 508957 w 2374900"/>
              <a:gd name="connsiteY9" fmla="*/ 746672 h 2425700"/>
              <a:gd name="connsiteX10" fmla="*/ 521489 w 2374900"/>
              <a:gd name="connsiteY10" fmla="*/ 1918323 h 2425700"/>
              <a:gd name="connsiteX11" fmla="*/ 1798589 w 2374900"/>
              <a:gd name="connsiteY11" fmla="*/ 1872989 h 2425700"/>
              <a:gd name="connsiteX12" fmla="*/ 508957 w 2374900"/>
              <a:gd name="connsiteY12" fmla="*/ 7466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2018343 w 2374900"/>
              <a:gd name="connsiteY5" fmla="*/ 1679027 h 2425700"/>
              <a:gd name="connsiteX6" fmla="*/ 1815311 w 2374900"/>
              <a:gd name="connsiteY6" fmla="*/ 545476 h 2425700"/>
              <a:gd name="connsiteX7" fmla="*/ 716011 w 2374900"/>
              <a:gd name="connsiteY7" fmla="*/ 451110 h 2425700"/>
              <a:gd name="connsiteX8" fmla="*/ 2018343 w 2374900"/>
              <a:gd name="connsiteY8" fmla="*/ 1679027 h 2425700"/>
              <a:gd name="connsiteX9" fmla="*/ 369257 w 2374900"/>
              <a:gd name="connsiteY9" fmla="*/ 670472 h 2425700"/>
              <a:gd name="connsiteX10" fmla="*/ 521489 w 2374900"/>
              <a:gd name="connsiteY10" fmla="*/ 1918323 h 2425700"/>
              <a:gd name="connsiteX11" fmla="*/ 1798589 w 2374900"/>
              <a:gd name="connsiteY11" fmla="*/ 1872989 h 2425700"/>
              <a:gd name="connsiteX12" fmla="*/ 369257 w 2374900"/>
              <a:gd name="connsiteY12" fmla="*/ 6704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2018343 w 2374900"/>
              <a:gd name="connsiteY5" fmla="*/ 1679027 h 2425700"/>
              <a:gd name="connsiteX6" fmla="*/ 1815311 w 2374900"/>
              <a:gd name="connsiteY6" fmla="*/ 545476 h 2425700"/>
              <a:gd name="connsiteX7" fmla="*/ 716011 w 2374900"/>
              <a:gd name="connsiteY7" fmla="*/ 451110 h 2425700"/>
              <a:gd name="connsiteX8" fmla="*/ 2018343 w 2374900"/>
              <a:gd name="connsiteY8" fmla="*/ 1679027 h 2425700"/>
              <a:gd name="connsiteX9" fmla="*/ 369257 w 2374900"/>
              <a:gd name="connsiteY9" fmla="*/ 670472 h 2425700"/>
              <a:gd name="connsiteX10" fmla="*/ 521489 w 2374900"/>
              <a:gd name="connsiteY10" fmla="*/ 1918323 h 2425700"/>
              <a:gd name="connsiteX11" fmla="*/ 1320800 w 2374900"/>
              <a:gd name="connsiteY11" fmla="*/ 2197099 h 2425700"/>
              <a:gd name="connsiteX12" fmla="*/ 1798589 w 2374900"/>
              <a:gd name="connsiteY12" fmla="*/ 1872989 h 2425700"/>
              <a:gd name="connsiteX13" fmla="*/ 369257 w 2374900"/>
              <a:gd name="connsiteY13" fmla="*/ 6704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1942143 w 2374900"/>
              <a:gd name="connsiteY5" fmla="*/ 1780627 h 2425700"/>
              <a:gd name="connsiteX6" fmla="*/ 1815311 w 2374900"/>
              <a:gd name="connsiteY6" fmla="*/ 545476 h 2425700"/>
              <a:gd name="connsiteX7" fmla="*/ 716011 w 2374900"/>
              <a:gd name="connsiteY7" fmla="*/ 451110 h 2425700"/>
              <a:gd name="connsiteX8" fmla="*/ 1942143 w 2374900"/>
              <a:gd name="connsiteY8" fmla="*/ 1780627 h 2425700"/>
              <a:gd name="connsiteX9" fmla="*/ 369257 w 2374900"/>
              <a:gd name="connsiteY9" fmla="*/ 670472 h 2425700"/>
              <a:gd name="connsiteX10" fmla="*/ 521489 w 2374900"/>
              <a:gd name="connsiteY10" fmla="*/ 1918323 h 2425700"/>
              <a:gd name="connsiteX11" fmla="*/ 1320800 w 2374900"/>
              <a:gd name="connsiteY11" fmla="*/ 2197099 h 2425700"/>
              <a:gd name="connsiteX12" fmla="*/ 1798589 w 2374900"/>
              <a:gd name="connsiteY12" fmla="*/ 1872989 h 2425700"/>
              <a:gd name="connsiteX13" fmla="*/ 369257 w 2374900"/>
              <a:gd name="connsiteY13" fmla="*/ 6704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1942143 w 2374900"/>
              <a:gd name="connsiteY5" fmla="*/ 1780627 h 2425700"/>
              <a:gd name="connsiteX6" fmla="*/ 1815311 w 2374900"/>
              <a:gd name="connsiteY6" fmla="*/ 545476 h 2425700"/>
              <a:gd name="connsiteX7" fmla="*/ 716011 w 2374900"/>
              <a:gd name="connsiteY7" fmla="*/ 451110 h 2425700"/>
              <a:gd name="connsiteX8" fmla="*/ 1942143 w 2374900"/>
              <a:gd name="connsiteY8" fmla="*/ 1780627 h 2425700"/>
              <a:gd name="connsiteX9" fmla="*/ 432757 w 2374900"/>
              <a:gd name="connsiteY9" fmla="*/ 543472 h 2425700"/>
              <a:gd name="connsiteX10" fmla="*/ 521489 w 2374900"/>
              <a:gd name="connsiteY10" fmla="*/ 1918323 h 2425700"/>
              <a:gd name="connsiteX11" fmla="*/ 1320800 w 2374900"/>
              <a:gd name="connsiteY11" fmla="*/ 2197099 h 2425700"/>
              <a:gd name="connsiteX12" fmla="*/ 1798589 w 2374900"/>
              <a:gd name="connsiteY12" fmla="*/ 1872989 h 2425700"/>
              <a:gd name="connsiteX13" fmla="*/ 432757 w 2374900"/>
              <a:gd name="connsiteY13" fmla="*/ 5434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1942143 w 2374900"/>
              <a:gd name="connsiteY5" fmla="*/ 1780627 h 2425700"/>
              <a:gd name="connsiteX6" fmla="*/ 1815311 w 2374900"/>
              <a:gd name="connsiteY6" fmla="*/ 545476 h 2425700"/>
              <a:gd name="connsiteX7" fmla="*/ 627111 w 2374900"/>
              <a:gd name="connsiteY7" fmla="*/ 374910 h 2425700"/>
              <a:gd name="connsiteX8" fmla="*/ 1942143 w 2374900"/>
              <a:gd name="connsiteY8" fmla="*/ 1780627 h 2425700"/>
              <a:gd name="connsiteX9" fmla="*/ 432757 w 2374900"/>
              <a:gd name="connsiteY9" fmla="*/ 543472 h 2425700"/>
              <a:gd name="connsiteX10" fmla="*/ 521489 w 2374900"/>
              <a:gd name="connsiteY10" fmla="*/ 1918323 h 2425700"/>
              <a:gd name="connsiteX11" fmla="*/ 1320800 w 2374900"/>
              <a:gd name="connsiteY11" fmla="*/ 2197099 h 2425700"/>
              <a:gd name="connsiteX12" fmla="*/ 1798589 w 2374900"/>
              <a:gd name="connsiteY12" fmla="*/ 1872989 h 2425700"/>
              <a:gd name="connsiteX13" fmla="*/ 432757 w 2374900"/>
              <a:gd name="connsiteY13" fmla="*/ 5434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1942143 w 2374900"/>
              <a:gd name="connsiteY5" fmla="*/ 1780627 h 2425700"/>
              <a:gd name="connsiteX6" fmla="*/ 1916911 w 2374900"/>
              <a:gd name="connsiteY6" fmla="*/ 494676 h 2425700"/>
              <a:gd name="connsiteX7" fmla="*/ 627111 w 2374900"/>
              <a:gd name="connsiteY7" fmla="*/ 374910 h 2425700"/>
              <a:gd name="connsiteX8" fmla="*/ 1942143 w 2374900"/>
              <a:gd name="connsiteY8" fmla="*/ 1780627 h 2425700"/>
              <a:gd name="connsiteX9" fmla="*/ 432757 w 2374900"/>
              <a:gd name="connsiteY9" fmla="*/ 543472 h 2425700"/>
              <a:gd name="connsiteX10" fmla="*/ 521489 w 2374900"/>
              <a:gd name="connsiteY10" fmla="*/ 1918323 h 2425700"/>
              <a:gd name="connsiteX11" fmla="*/ 1320800 w 2374900"/>
              <a:gd name="connsiteY11" fmla="*/ 2197099 h 2425700"/>
              <a:gd name="connsiteX12" fmla="*/ 1798589 w 2374900"/>
              <a:gd name="connsiteY12" fmla="*/ 1872989 h 2425700"/>
              <a:gd name="connsiteX13" fmla="*/ 432757 w 2374900"/>
              <a:gd name="connsiteY13" fmla="*/ 5434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1942143 w 2374900"/>
              <a:gd name="connsiteY5" fmla="*/ 1780627 h 2425700"/>
              <a:gd name="connsiteX6" fmla="*/ 2159000 w 2374900"/>
              <a:gd name="connsiteY6" fmla="*/ 1282699 h 2425700"/>
              <a:gd name="connsiteX7" fmla="*/ 1916911 w 2374900"/>
              <a:gd name="connsiteY7" fmla="*/ 494676 h 2425700"/>
              <a:gd name="connsiteX8" fmla="*/ 627111 w 2374900"/>
              <a:gd name="connsiteY8" fmla="*/ 374910 h 2425700"/>
              <a:gd name="connsiteX9" fmla="*/ 1942143 w 2374900"/>
              <a:gd name="connsiteY9" fmla="*/ 1780627 h 2425700"/>
              <a:gd name="connsiteX10" fmla="*/ 432757 w 2374900"/>
              <a:gd name="connsiteY10" fmla="*/ 543472 h 2425700"/>
              <a:gd name="connsiteX11" fmla="*/ 521489 w 2374900"/>
              <a:gd name="connsiteY11" fmla="*/ 1918323 h 2425700"/>
              <a:gd name="connsiteX12" fmla="*/ 1320800 w 2374900"/>
              <a:gd name="connsiteY12" fmla="*/ 2197099 h 2425700"/>
              <a:gd name="connsiteX13" fmla="*/ 1798589 w 2374900"/>
              <a:gd name="connsiteY13" fmla="*/ 1872989 h 2425700"/>
              <a:gd name="connsiteX14" fmla="*/ 432757 w 2374900"/>
              <a:gd name="connsiteY14" fmla="*/ 543472 h 2425700"/>
              <a:gd name="connsiteX0" fmla="*/ 0 w 2374900"/>
              <a:gd name="connsiteY0" fmla="*/ 1212850 h 2425700"/>
              <a:gd name="connsiteX1" fmla="*/ 1187450 w 2374900"/>
              <a:gd name="connsiteY1" fmla="*/ 0 h 2425700"/>
              <a:gd name="connsiteX2" fmla="*/ 2374900 w 2374900"/>
              <a:gd name="connsiteY2" fmla="*/ 1212850 h 2425700"/>
              <a:gd name="connsiteX3" fmla="*/ 1187450 w 2374900"/>
              <a:gd name="connsiteY3" fmla="*/ 2425700 h 2425700"/>
              <a:gd name="connsiteX4" fmla="*/ 0 w 2374900"/>
              <a:gd name="connsiteY4" fmla="*/ 1212850 h 2425700"/>
              <a:gd name="connsiteX5" fmla="*/ 1942143 w 2374900"/>
              <a:gd name="connsiteY5" fmla="*/ 1780627 h 2425700"/>
              <a:gd name="connsiteX6" fmla="*/ 2057400 w 2374900"/>
              <a:gd name="connsiteY6" fmla="*/ 1739899 h 2425700"/>
              <a:gd name="connsiteX7" fmla="*/ 2159000 w 2374900"/>
              <a:gd name="connsiteY7" fmla="*/ 1282699 h 2425700"/>
              <a:gd name="connsiteX8" fmla="*/ 1916911 w 2374900"/>
              <a:gd name="connsiteY8" fmla="*/ 494676 h 2425700"/>
              <a:gd name="connsiteX9" fmla="*/ 627111 w 2374900"/>
              <a:gd name="connsiteY9" fmla="*/ 374910 h 2425700"/>
              <a:gd name="connsiteX10" fmla="*/ 1942143 w 2374900"/>
              <a:gd name="connsiteY10" fmla="*/ 1780627 h 2425700"/>
              <a:gd name="connsiteX11" fmla="*/ 432757 w 2374900"/>
              <a:gd name="connsiteY11" fmla="*/ 543472 h 2425700"/>
              <a:gd name="connsiteX12" fmla="*/ 521489 w 2374900"/>
              <a:gd name="connsiteY12" fmla="*/ 1918323 h 2425700"/>
              <a:gd name="connsiteX13" fmla="*/ 1320800 w 2374900"/>
              <a:gd name="connsiteY13" fmla="*/ 2197099 h 2425700"/>
              <a:gd name="connsiteX14" fmla="*/ 1798589 w 2374900"/>
              <a:gd name="connsiteY14" fmla="*/ 1872989 h 2425700"/>
              <a:gd name="connsiteX15" fmla="*/ 432757 w 2374900"/>
              <a:gd name="connsiteY15" fmla="*/ 543472 h 242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74900" h="2425700">
                <a:moveTo>
                  <a:pt x="0" y="1212850"/>
                </a:moveTo>
                <a:cubicBezTo>
                  <a:pt x="0" y="543011"/>
                  <a:pt x="531639" y="0"/>
                  <a:pt x="1187450" y="0"/>
                </a:cubicBezTo>
                <a:cubicBezTo>
                  <a:pt x="1843261" y="0"/>
                  <a:pt x="2374900" y="543011"/>
                  <a:pt x="2374900" y="1212850"/>
                </a:cubicBezTo>
                <a:cubicBezTo>
                  <a:pt x="2374900" y="1882689"/>
                  <a:pt x="1843261" y="2425700"/>
                  <a:pt x="1187450" y="2425700"/>
                </a:cubicBezTo>
                <a:cubicBezTo>
                  <a:pt x="531639" y="2425700"/>
                  <a:pt x="0" y="1882689"/>
                  <a:pt x="0" y="1212850"/>
                </a:cubicBezTo>
                <a:close/>
                <a:moveTo>
                  <a:pt x="1942143" y="1780627"/>
                </a:moveTo>
                <a:cubicBezTo>
                  <a:pt x="2295626" y="2074843"/>
                  <a:pt x="2021257" y="1822887"/>
                  <a:pt x="2057400" y="1739899"/>
                </a:cubicBezTo>
                <a:cubicBezTo>
                  <a:pt x="2093543" y="1656911"/>
                  <a:pt x="2192998" y="1494470"/>
                  <a:pt x="2159000" y="1282699"/>
                </a:cubicBezTo>
                <a:cubicBezTo>
                  <a:pt x="2125002" y="1070929"/>
                  <a:pt x="2172226" y="645974"/>
                  <a:pt x="1916911" y="494676"/>
                </a:cubicBezTo>
                <a:cubicBezTo>
                  <a:pt x="1661596" y="343378"/>
                  <a:pt x="922977" y="206932"/>
                  <a:pt x="627111" y="374910"/>
                </a:cubicBezTo>
                <a:lnTo>
                  <a:pt x="1942143" y="1780627"/>
                </a:lnTo>
                <a:close/>
                <a:moveTo>
                  <a:pt x="432757" y="543472"/>
                </a:moveTo>
                <a:cubicBezTo>
                  <a:pt x="280518" y="835175"/>
                  <a:pt x="97945" y="1537897"/>
                  <a:pt x="521489" y="1918323"/>
                </a:cubicBezTo>
                <a:cubicBezTo>
                  <a:pt x="699130" y="2143128"/>
                  <a:pt x="1107950" y="2204655"/>
                  <a:pt x="1320800" y="2197099"/>
                </a:cubicBezTo>
                <a:cubicBezTo>
                  <a:pt x="1533650" y="2189543"/>
                  <a:pt x="1976230" y="2097794"/>
                  <a:pt x="1798589" y="1872989"/>
                </a:cubicBezTo>
                <a:cubicBezTo>
                  <a:pt x="1461845" y="1527183"/>
                  <a:pt x="1074301" y="711478"/>
                  <a:pt x="432757" y="543472"/>
                </a:cubicBezTo>
                <a:close/>
              </a:path>
            </a:pathLst>
          </a:custGeom>
          <a:solidFill>
            <a:srgbClr val="7030A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681921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Soaring Eagles	</a:t>
            </a:r>
          </a:p>
        </p:txBody>
      </p:sp>
      <p:sp>
        <p:nvSpPr>
          <p:cNvPr id="3" name="Content Placeholder 2"/>
          <p:cNvSpPr>
            <a:spLocks noGrp="1"/>
          </p:cNvSpPr>
          <p:nvPr>
            <p:ph idx="1"/>
          </p:nvPr>
        </p:nvSpPr>
        <p:spPr>
          <a:xfrm>
            <a:off x="1295400" y="2387600"/>
            <a:ext cx="10086473" cy="3733800"/>
          </a:xfrm>
        </p:spPr>
        <p:txBody>
          <a:bodyPr>
            <a:noAutofit/>
          </a:bodyPr>
          <a:lstStyle/>
          <a:p>
            <a:r>
              <a:rPr lang="en-US" dirty="0"/>
              <a:t>At Maple Hills, students earn a Soaring Eagle for </a:t>
            </a:r>
            <a:br>
              <a:rPr lang="en-US" dirty="0"/>
            </a:br>
            <a:r>
              <a:rPr lang="en-US" dirty="0"/>
              <a:t>showing Soaring Eagle behavior.  Behavior that is…</a:t>
            </a:r>
          </a:p>
          <a:p>
            <a:pPr lvl="3"/>
            <a:r>
              <a:rPr lang="en-US" sz="2000" dirty="0"/>
              <a:t>Respectful</a:t>
            </a:r>
          </a:p>
          <a:p>
            <a:pPr lvl="3"/>
            <a:r>
              <a:rPr lang="en-US" sz="2000" dirty="0"/>
              <a:t>Responsible</a:t>
            </a:r>
          </a:p>
          <a:p>
            <a:pPr lvl="3"/>
            <a:r>
              <a:rPr lang="en-US" sz="2000" dirty="0"/>
              <a:t>Safe</a:t>
            </a:r>
          </a:p>
          <a:p>
            <a:pPr lvl="3"/>
            <a:r>
              <a:rPr lang="en-US" sz="2000" dirty="0"/>
              <a:t>Kind</a:t>
            </a:r>
          </a:p>
          <a:p>
            <a:pPr marL="457200" indent="-342900"/>
            <a:r>
              <a:rPr lang="en-US" dirty="0"/>
              <a:t>You can help students with their behavior with positive statements, like, “Remember, be safe with walking feet,” or “I like the way you are being respectful to the art on the walls,” etc.  </a:t>
            </a:r>
          </a:p>
        </p:txBody>
      </p:sp>
      <p:pic>
        <p:nvPicPr>
          <p:cNvPr id="4" name="Picture 3"/>
          <p:cNvPicPr>
            <a:picLocks noChangeAspect="1"/>
          </p:cNvPicPr>
          <p:nvPr/>
        </p:nvPicPr>
        <p:blipFill>
          <a:blip r:embed="rId2"/>
          <a:stretch>
            <a:fillRect/>
          </a:stretch>
        </p:blipFill>
        <p:spPr>
          <a:xfrm>
            <a:off x="8420100" y="1181101"/>
            <a:ext cx="2787306" cy="3250214"/>
          </a:xfrm>
          <a:prstGeom prst="rect">
            <a:avLst/>
          </a:prstGeom>
          <a:solidFill>
            <a:schemeClr val="accent6">
              <a:lumMod val="40000"/>
              <a:lumOff val="60000"/>
            </a:schemeClr>
          </a:solidFill>
          <a:ln w="57150">
            <a:solidFill>
              <a:srgbClr val="7030A0"/>
            </a:solidFill>
          </a:ln>
        </p:spPr>
      </p:pic>
    </p:spTree>
    <p:extLst>
      <p:ext uri="{BB962C8B-B14F-4D97-AF65-F5344CB8AC3E}">
        <p14:creationId xmlns:p14="http://schemas.microsoft.com/office/powerpoint/2010/main" val="144092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FF6F5-E169-481C-B223-6A439481AC6C}"/>
              </a:ext>
            </a:extLst>
          </p:cNvPr>
          <p:cNvSpPr>
            <a:spLocks noGrp="1"/>
          </p:cNvSpPr>
          <p:nvPr>
            <p:ph type="title"/>
          </p:nvPr>
        </p:nvSpPr>
        <p:spPr/>
        <p:txBody>
          <a:bodyPr/>
          <a:lstStyle/>
          <a:p>
            <a:r>
              <a:rPr lang="en-US" dirty="0"/>
              <a:t>Volunteer Details</a:t>
            </a:r>
          </a:p>
        </p:txBody>
      </p:sp>
      <p:sp>
        <p:nvSpPr>
          <p:cNvPr id="3" name="Content Placeholder 2">
            <a:extLst>
              <a:ext uri="{FF2B5EF4-FFF2-40B4-BE49-F238E27FC236}">
                <a16:creationId xmlns:a16="http://schemas.microsoft.com/office/drawing/2014/main" id="{E22B80A0-E0DC-4C12-89A8-1127A7927A58}"/>
              </a:ext>
            </a:extLst>
          </p:cNvPr>
          <p:cNvSpPr>
            <a:spLocks noGrp="1"/>
          </p:cNvSpPr>
          <p:nvPr>
            <p:ph idx="1"/>
          </p:nvPr>
        </p:nvSpPr>
        <p:spPr/>
        <p:txBody>
          <a:bodyPr>
            <a:normAutofit fontScale="85000" lnSpcReduction="20000"/>
          </a:bodyPr>
          <a:lstStyle/>
          <a:p>
            <a:r>
              <a:rPr lang="en-US" dirty="0"/>
              <a:t>Copies – get copy code from Sonya Day in office.</a:t>
            </a:r>
          </a:p>
          <a:p>
            <a:r>
              <a:rPr lang="en-US" dirty="0"/>
              <a:t>Use copy machines in workroom outside of 8:30-9:10.</a:t>
            </a:r>
          </a:p>
          <a:p>
            <a:r>
              <a:rPr lang="en-US" dirty="0"/>
              <a:t>Only pin/staple to </a:t>
            </a:r>
            <a:r>
              <a:rPr lang="en-US" dirty="0" err="1"/>
              <a:t>tackable</a:t>
            </a:r>
            <a:r>
              <a:rPr lang="en-US" dirty="0"/>
              <a:t> walls.</a:t>
            </a:r>
          </a:p>
          <a:p>
            <a:r>
              <a:rPr lang="en-US" dirty="0"/>
              <a:t>Check in at office for keys/badge to portable. Leave car keys as a reminder.</a:t>
            </a:r>
          </a:p>
          <a:p>
            <a:r>
              <a:rPr lang="en-US" dirty="0"/>
              <a:t>Make sure all external doors to the building stay closed.</a:t>
            </a:r>
          </a:p>
          <a:p>
            <a:r>
              <a:rPr lang="en-US" dirty="0"/>
              <a:t>Schedule start and end time with the teacher. Volunteers do not eat lunch with their student.</a:t>
            </a:r>
          </a:p>
          <a:p>
            <a:r>
              <a:rPr lang="en-US" dirty="0"/>
              <a:t>Evacuate to the sand field, with the class, if there is a fire drill.</a:t>
            </a:r>
          </a:p>
          <a:p>
            <a:r>
              <a:rPr lang="en-US" dirty="0"/>
              <a:t>Check out at office when leaving.</a:t>
            </a:r>
          </a:p>
          <a:p>
            <a:endParaRPr lang="en-US" dirty="0"/>
          </a:p>
        </p:txBody>
      </p:sp>
    </p:spTree>
    <p:extLst>
      <p:ext uri="{BB962C8B-B14F-4D97-AF65-F5344CB8AC3E}">
        <p14:creationId xmlns:p14="http://schemas.microsoft.com/office/powerpoint/2010/main" val="3468124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Thank you for all you do for our students, teachers, and community!</a:t>
            </a:r>
          </a:p>
        </p:txBody>
      </p:sp>
    </p:spTree>
    <p:extLst>
      <p:ext uri="{BB962C8B-B14F-4D97-AF65-F5344CB8AC3E}">
        <p14:creationId xmlns:p14="http://schemas.microsoft.com/office/powerpoint/2010/main" val="88812519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8DFD708D0C9ED4EA6B21A84C58292E3" ma:contentTypeVersion="33" ma:contentTypeDescription="Create a new document." ma:contentTypeScope="" ma:versionID="cd204dd98729701db0b2147fddaddca7">
  <xsd:schema xmlns:xsd="http://www.w3.org/2001/XMLSchema" xmlns:xs="http://www.w3.org/2001/XMLSchema" xmlns:p="http://schemas.microsoft.com/office/2006/metadata/properties" xmlns:ns3="9afeebf9-4320-4162-b725-d860b74b0596" xmlns:ns4="ab6cf062-254c-4fd2-ac2b-ab30ea7120c1" targetNamespace="http://schemas.microsoft.com/office/2006/metadata/properties" ma:root="true" ma:fieldsID="50594472c5fbb6b18cb004d687c4248c" ns3:_="" ns4:_="">
    <xsd:import namespace="9afeebf9-4320-4162-b725-d860b74b0596"/>
    <xsd:import namespace="ab6cf062-254c-4fd2-ac2b-ab30ea7120c1"/>
    <xsd:element name="properties">
      <xsd:complexType>
        <xsd:sequence>
          <xsd:element name="documentManagement">
            <xsd:complexType>
              <xsd:all>
                <xsd:element ref="ns3:MediaServiceMetadata" minOccurs="0"/>
                <xsd:element ref="ns3:MediaServiceFastMetadata" minOccurs="0"/>
                <xsd:element ref="ns3:NotebookType" minOccurs="0"/>
                <xsd:element ref="ns3:FolderType" minOccurs="0"/>
                <xsd:element ref="ns3:CultureName" minOccurs="0"/>
                <xsd:element ref="ns3:AppVersion" minOccurs="0"/>
                <xsd:element ref="ns3:TeamsChannelId" minOccurs="0"/>
                <xsd:element ref="ns3:Owner" minOccurs="0"/>
                <xsd:element ref="ns3:DefaultSectionNames" minOccurs="0"/>
                <xsd:element ref="ns3:Templates"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LengthInSeconds" minOccurs="0"/>
                <xsd:element ref="ns3:MediaServiceAutoKeyPoints" minOccurs="0"/>
                <xsd:element ref="ns3:MediaServiceKeyPoints" minOccurs="0"/>
                <xsd:element ref="ns3:MediaServiceLocation"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feebf9-4320-4162-b725-d860b74b059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NotebookType" ma:index="10" nillable="true" ma:displayName="Notebook Type" ma:internalName="NotebookType">
      <xsd:simpleType>
        <xsd:restriction base="dms:Text"/>
      </xsd:simpleType>
    </xsd:element>
    <xsd:element name="FolderType" ma:index="11" nillable="true" ma:displayName="Folder Type" ma:internalName="FolderType">
      <xsd:simpleType>
        <xsd:restriction base="dms:Text"/>
      </xsd:simpleType>
    </xsd:element>
    <xsd:element name="CultureName" ma:index="12" nillable="true" ma:displayName="Culture Name" ma:internalName="CultureName">
      <xsd:simpleType>
        <xsd:restriction base="dms:Text"/>
      </xsd:simpleType>
    </xsd:element>
    <xsd:element name="AppVersion" ma:index="13" nillable="true" ma:displayName="App Version" ma:internalName="AppVersion">
      <xsd:simpleType>
        <xsd:restriction base="dms:Text"/>
      </xsd:simpleType>
    </xsd:element>
    <xsd:element name="TeamsChannelId" ma:index="14" nillable="true" ma:displayName="Teams Channel Id" ma:internalName="TeamsChannelId">
      <xsd:simpleType>
        <xsd:restriction base="dms:Text"/>
      </xsd:simpleType>
    </xsd:element>
    <xsd:element name="Owner" ma:index="15"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6" nillable="true" ma:displayName="Default Section Names" ma:internalName="DefaultSectionNames">
      <xsd:simpleType>
        <xsd:restriction base="dms:Note">
          <xsd:maxLength value="255"/>
        </xsd:restriction>
      </xsd:simpleType>
    </xsd:element>
    <xsd:element name="Templates" ma:index="17" nillable="true" ma:displayName="Templates" ma:internalName="Templates">
      <xsd:simpleType>
        <xsd:restriction base="dms:Note">
          <xsd:maxLength value="255"/>
        </xsd:restriction>
      </xsd:simpleType>
    </xsd:element>
    <xsd:element name="Teachers" ma:index="18"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9"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0"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1" nillable="true" ma:displayName="Invited Teachers" ma:internalName="Invited_Teachers">
      <xsd:simpleType>
        <xsd:restriction base="dms:Note">
          <xsd:maxLength value="255"/>
        </xsd:restriction>
      </xsd:simpleType>
    </xsd:element>
    <xsd:element name="Invited_Students" ma:index="22" nillable="true" ma:displayName="Invited Students" ma:internalName="Invited_Students">
      <xsd:simpleType>
        <xsd:restriction base="dms:Note">
          <xsd:maxLength value="255"/>
        </xsd:restriction>
      </xsd:simpleType>
    </xsd:element>
    <xsd:element name="Self_Registration_Enabled" ma:index="23" nillable="true" ma:displayName="Self Registration Enabled" ma:internalName="Self_Registration_Enabled">
      <xsd:simpleType>
        <xsd:restriction base="dms:Boolean"/>
      </xsd:simpleType>
    </xsd:element>
    <xsd:element name="Has_Teacher_Only_SectionGroup" ma:index="24" nillable="true" ma:displayName="Has Teacher Only SectionGroup" ma:internalName="Has_Teacher_Only_SectionGroup">
      <xsd:simpleType>
        <xsd:restriction base="dms:Boolean"/>
      </xsd:simpleType>
    </xsd:element>
    <xsd:element name="Is_Collaboration_Space_Locked" ma:index="25" nillable="true" ma:displayName="Is Collaboration Space Locked" ma:internalName="Is_Collaboration_Space_Locked">
      <xsd:simpleType>
        <xsd:restriction base="dms:Boolean"/>
      </xsd:simpleType>
    </xsd:element>
    <xsd:element name="IsNotebookLocked" ma:index="26" nillable="true" ma:displayName="Is Notebook Locked" ma:internalName="IsNotebookLocked">
      <xsd:simpleType>
        <xsd:restriction base="dms:Boolean"/>
      </xsd:simpleType>
    </xsd:element>
    <xsd:element name="MediaServiceDateTaken" ma:index="30" nillable="true" ma:displayName="MediaServiceDateTaken" ma:hidden="true" ma:internalName="MediaServiceDateTaken" ma:readOnly="true">
      <xsd:simpleType>
        <xsd:restriction base="dms:Text"/>
      </xsd:simpleType>
    </xsd:element>
    <xsd:element name="MediaServiceAutoTags" ma:index="31" nillable="true" ma:displayName="Tags" ma:internalName="MediaServiceAutoTags" ma:readOnly="true">
      <xsd:simpleType>
        <xsd:restriction base="dms:Text"/>
      </xsd:simpleType>
    </xsd:element>
    <xsd:element name="MediaServiceOCR" ma:index="32" nillable="true" ma:displayName="Extracted Text"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element name="MediaLengthInSeconds" ma:index="35" nillable="true" ma:displayName="MediaLengthInSeconds" ma:hidden="true" ma:internalName="MediaLengthInSeconds" ma:readOnly="true">
      <xsd:simpleType>
        <xsd:restriction base="dms:Unknown"/>
      </xsd:simpleType>
    </xsd:element>
    <xsd:element name="MediaServiceAutoKeyPoints" ma:index="36" nillable="true" ma:displayName="MediaServiceAutoKeyPoints" ma:hidden="true" ma:internalName="MediaServiceAutoKeyPoints" ma:readOnly="true">
      <xsd:simpleType>
        <xsd:restriction base="dms:Note"/>
      </xsd:simpleType>
    </xsd:element>
    <xsd:element name="MediaServiceKeyPoints" ma:index="37" nillable="true" ma:displayName="KeyPoints" ma:internalName="MediaServiceKeyPoints" ma:readOnly="true">
      <xsd:simpleType>
        <xsd:restriction base="dms:Note">
          <xsd:maxLength value="255"/>
        </xsd:restriction>
      </xsd:simpleType>
    </xsd:element>
    <xsd:element name="MediaServiceLocation" ma:index="38" nillable="true" ma:displayName="Location" ma:internalName="MediaServiceLocation" ma:readOnly="true">
      <xsd:simpleType>
        <xsd:restriction base="dms:Text"/>
      </xsd:simpleType>
    </xsd:element>
    <xsd:element name="_activity" ma:index="39" nillable="true" ma:displayName="_activity" ma:hidden="true" ma:internalName="_activity">
      <xsd:simpleType>
        <xsd:restriction base="dms:Note"/>
      </xsd:simpleType>
    </xsd:element>
    <xsd:element name="MediaServiceObjectDetectorVersions" ma:index="4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6cf062-254c-4fd2-ac2b-ab30ea7120c1" elementFormDefault="qualified">
    <xsd:import namespace="http://schemas.microsoft.com/office/2006/documentManagement/types"/>
    <xsd:import namespace="http://schemas.microsoft.com/office/infopath/2007/PartnerControls"/>
    <xsd:element name="SharedWithUsers" ma:index="2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8" nillable="true" ma:displayName="Shared With Details" ma:internalName="SharedWithDetails" ma:readOnly="true">
      <xsd:simpleType>
        <xsd:restriction base="dms:Note">
          <xsd:maxLength value="255"/>
        </xsd:restriction>
      </xsd:simpleType>
    </xsd:element>
    <xsd:element name="SharingHintHash" ma:index="2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emplates xmlns="9afeebf9-4320-4162-b725-d860b74b0596" xsi:nil="true"/>
    <NotebookType xmlns="9afeebf9-4320-4162-b725-d860b74b0596" xsi:nil="true"/>
    <Teachers xmlns="9afeebf9-4320-4162-b725-d860b74b0596">
      <UserInfo>
        <DisplayName/>
        <AccountId xsi:nil="true"/>
        <AccountType/>
      </UserInfo>
    </Teachers>
    <Invited_Students xmlns="9afeebf9-4320-4162-b725-d860b74b0596" xsi:nil="true"/>
    <DefaultSectionNames xmlns="9afeebf9-4320-4162-b725-d860b74b0596" xsi:nil="true"/>
    <CultureName xmlns="9afeebf9-4320-4162-b725-d860b74b0596" xsi:nil="true"/>
    <Invited_Teachers xmlns="9afeebf9-4320-4162-b725-d860b74b0596" xsi:nil="true"/>
    <IsNotebookLocked xmlns="9afeebf9-4320-4162-b725-d860b74b0596" xsi:nil="true"/>
    <Self_Registration_Enabled xmlns="9afeebf9-4320-4162-b725-d860b74b0596" xsi:nil="true"/>
    <FolderType xmlns="9afeebf9-4320-4162-b725-d860b74b0596" xsi:nil="true"/>
    <AppVersion xmlns="9afeebf9-4320-4162-b725-d860b74b0596" xsi:nil="true"/>
    <TeamsChannelId xmlns="9afeebf9-4320-4162-b725-d860b74b0596" xsi:nil="true"/>
    <Students xmlns="9afeebf9-4320-4162-b725-d860b74b0596">
      <UserInfo>
        <DisplayName/>
        <AccountId xsi:nil="true"/>
        <AccountType/>
      </UserInfo>
    </Students>
    <Student_Groups xmlns="9afeebf9-4320-4162-b725-d860b74b0596">
      <UserInfo>
        <DisplayName/>
        <AccountId xsi:nil="true"/>
        <AccountType/>
      </UserInfo>
    </Student_Groups>
    <Is_Collaboration_Space_Locked xmlns="9afeebf9-4320-4162-b725-d860b74b0596" xsi:nil="true"/>
    <Has_Teacher_Only_SectionGroup xmlns="9afeebf9-4320-4162-b725-d860b74b0596" xsi:nil="true"/>
    <Owner xmlns="9afeebf9-4320-4162-b725-d860b74b0596">
      <UserInfo>
        <DisplayName/>
        <AccountId xsi:nil="true"/>
        <AccountType/>
      </UserInfo>
    </Owner>
    <_activity xmlns="9afeebf9-4320-4162-b725-d860b74b0596" xsi:nil="true"/>
  </documentManagement>
</p:properties>
</file>

<file path=customXml/itemProps1.xml><?xml version="1.0" encoding="utf-8"?>
<ds:datastoreItem xmlns:ds="http://schemas.openxmlformats.org/officeDocument/2006/customXml" ds:itemID="{A309A6D9-431F-4E9E-829A-47E50C29CA24}">
  <ds:schemaRefs>
    <ds:schemaRef ds:uri="http://schemas.microsoft.com/sharepoint/v3/contenttype/forms"/>
  </ds:schemaRefs>
</ds:datastoreItem>
</file>

<file path=customXml/itemProps2.xml><?xml version="1.0" encoding="utf-8"?>
<ds:datastoreItem xmlns:ds="http://schemas.openxmlformats.org/officeDocument/2006/customXml" ds:itemID="{5D114F32-6184-4323-B593-B2D71F9A1A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feebf9-4320-4162-b725-d860b74b0596"/>
    <ds:schemaRef ds:uri="ab6cf062-254c-4fd2-ac2b-ab30ea7120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6BF767-C127-40F7-B9F0-78AF7F9A1A7F}">
  <ds:schemaRefs>
    <ds:schemaRef ds:uri="9afeebf9-4320-4162-b725-d860b74b0596"/>
    <ds:schemaRef ds:uri="http://purl.org/dc/term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http://purl.org/dc/dcmitype/"/>
    <ds:schemaRef ds:uri="ab6cf062-254c-4fd2-ac2b-ab30ea7120c1"/>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Organic</Template>
  <TotalTime>940</TotalTime>
  <Words>1098</Words>
  <Application>Microsoft Office PowerPoint</Application>
  <PresentationFormat>Widescreen</PresentationFormat>
  <Paragraphs>88</Paragraphs>
  <Slides>13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Garamond</vt:lpstr>
      <vt:lpstr>Wingdings</vt:lpstr>
      <vt:lpstr>Organic</vt:lpstr>
      <vt:lpstr>Maple Hills Volunteer Training</vt:lpstr>
      <vt:lpstr>Thank you!                                                                We are excited to have you volunteer at Maple Hills!</vt:lpstr>
      <vt:lpstr>How to Become a Volunteer</vt:lpstr>
      <vt:lpstr>Classroom Volunteers</vt:lpstr>
      <vt:lpstr>Upon arrival…</vt:lpstr>
      <vt:lpstr>Volunteer Agreement – I agree to…</vt:lpstr>
      <vt:lpstr>Confidentiality</vt:lpstr>
      <vt:lpstr>Volunteer Etiquette</vt:lpstr>
      <vt:lpstr>PowerPoint Presentation</vt:lpstr>
      <vt:lpstr>Behavior Management</vt:lpstr>
      <vt:lpstr>Soaring Eagles </vt:lpstr>
      <vt:lpstr>Volunteer Details</vt:lpstr>
      <vt:lpstr>Thank you for all you do for our students, teachers, and community!</vt:lpstr>
    </vt:vector>
  </TitlesOfParts>
  <Company>Issaquah School District 411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Maple Hills Volunteer Training</dc:title>
  <dc:creator>Tapper, JoEllen    MH - Staff</dc:creator>
  <cp:lastModifiedBy>Tapper, JoEllen    MH - Staff</cp:lastModifiedBy>
  <cp:revision>38</cp:revision>
  <dcterms:created xsi:type="dcterms:W3CDTF">2016-09-21T20:17:49Z</dcterms:created>
  <dcterms:modified xsi:type="dcterms:W3CDTF">2025-09-30T05:34:15Z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0x010100F8DFD708D0C9ED4EA6B21A84C58292E3</vt:lpwstr>
  </property>
</Properties>
</file>