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4" r:id="rId5"/>
    <p:sldId id="259" r:id="rId6"/>
    <p:sldId id="260" r:id="rId7"/>
    <p:sldId id="261" r:id="rId8"/>
    <p:sldId id="272" r:id="rId9"/>
    <p:sldId id="276" r:id="rId10"/>
    <p:sldId id="262" r:id="rId11"/>
    <p:sldId id="263" r:id="rId12"/>
    <p:sldId id="275" r:id="rId13"/>
    <p:sldId id="277" r:id="rId14"/>
    <p:sldId id="264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009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188"/>
    <p:restoredTop sz="94760"/>
  </p:normalViewPr>
  <p:slideViewPr>
    <p:cSldViewPr snapToGrid="0" snapToObjects="1">
      <p:cViewPr varScale="1">
        <p:scale>
          <a:sx n="98" d="100"/>
          <a:sy n="98" d="100"/>
        </p:scale>
        <p:origin x="200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D0FA4-9400-C145-AF89-4615A98203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5C7F8-C3D1-F84B-92CC-397ADAED3D2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DF9B8D-9B98-934D-9229-8BF9281F8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12C18-FAF3-C74D-BC3F-05FD7E6B2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B4767-83C7-664A-BB9F-259B523B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240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E785D-B4C1-ED42-AEDB-414485A38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02DD9-A5A5-1441-BF7A-78C77D418E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6EA98-1357-7641-B0DB-6B6B193EDC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A88FF-7EC8-3D40-8320-AC89422C4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E213C-D2C6-484F-9627-BFBE40B6A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54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03B7B-78AE-B24D-9842-3AB9C55AE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A200E8-831A-814F-B154-9E4E5F6266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24F7A1-1C2E-ED46-BF8A-9C0BD80D3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3274B4-070F-4F45-9C3F-F63706DC4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F2FE2-C2C2-4643-9E1C-895C5D3A74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8005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D919F-8369-F842-B9C8-3090893AF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D958BC-D844-9240-9714-46C7C9D29F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1B2B27-8665-C540-9805-F18C7E3A27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860AA2-C8BA-3148-9FD8-6DBE2365E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816F22-561C-C546-A868-ECC8B50AB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F6356C-C66D-E946-802D-0E6A879A0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8636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BC3BA-4B45-764F-99C7-0E83D8A1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C80DF-B372-E243-821B-E5D36FDFB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74C371-DD38-0048-8FAF-274F162F1C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CF03F-6A4B-2B4A-A132-C0B8AE1B3F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59A482-8C2A-4A49-9E64-4ADFC874B02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FB815A-D0D6-4041-A8D5-A2A38A80A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F673D0-A163-C746-94BE-3D5285351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B50720-00E2-1B42-B79C-7D45CF7D5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1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8935A-9DEE-7C4B-A616-BBD28E512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49CE1BF-FEE3-424F-9BE3-3A02640091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377DC1-ED3A-7748-AAAD-C0FDBABD83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140642-7537-3843-821D-A49958E7F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027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0073CC3-4BD1-ED41-BE3D-30535519F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BB09392-2D60-6745-B3A4-AEDBBDA15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5BC782-B545-1C49-B4E3-BA521DCEE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962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831D-4F22-7843-9FA3-E24D356D6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A21D28-805C-C047-A404-6740943E9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C16494-AA1F-CD45-899F-98FB2C7690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35F29B-7086-F743-82BB-8C5C87BD8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3B0065-2DA2-154F-9C45-E6F8E808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3CC402-B1B1-504D-8A8E-E15B9A9CB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7027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74F8A-A144-B543-9822-758997330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F6E4CBA-0529-8F47-9A39-F679F8031F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17F87-FE14-374F-A014-73D491C84B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3E686E-FEB6-5640-B831-E25FCF88F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777BE84-FB07-1E43-B507-D1B359E3AE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6D8813-BF71-4143-8ABB-9DAC1E56D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443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8646D-948C-CF4D-B955-C79F5A99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99FA49-A580-8C48-A678-61E8C95C16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3C7A4B-6B94-3B41-9180-BDD2F2A37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B789D2-7AB0-3A44-B68F-6C6B405BD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C6597-E254-1A4F-9925-6ED98D95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280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003B8F-E33B-4A45-B543-6AE6F168096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BC9228-4ED5-7540-92A3-8CD24BD39A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787E2-62FD-FC44-8F35-1139D8D17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9FAEE7-1681-1943-8C4A-990B839A5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5CBF72-1A06-9245-8D17-F21477FF1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6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432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184933-7078-DE46-B563-286177CBA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29979F-8D0B-2947-8947-031DE7183B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DCC061-5CCC-0C47-B0C4-838A13BC0C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7CBC9-7BB4-8649-B599-F4B5D8CF3EE2}" type="datetimeFigureOut">
              <a:rPr lang="en-US" smtClean="0"/>
              <a:t>10/23/25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ACB65-E61D-6647-BA31-81423FDB9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B41266-0305-4C4F-9F4C-6621464DF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A8153-3DCD-3847-9D90-DDBAD273BB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24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artlettschools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gatewood@bartlettschools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896F55-A403-1149-B7F1-DB82820CAC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4737" y="1034716"/>
            <a:ext cx="8590547" cy="2394283"/>
          </a:xfrm>
        </p:spPr>
        <p:txBody>
          <a:bodyPr>
            <a:normAutofit/>
          </a:bodyPr>
          <a:lstStyle/>
          <a:p>
            <a:r>
              <a:rPr lang="en-US" sz="6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Title I </a:t>
            </a:r>
            <a:br>
              <a:rPr lang="en-US" sz="6600" b="1" dirty="0">
                <a:solidFill>
                  <a:srgbClr val="FFFFFF"/>
                </a:solidFill>
                <a:latin typeface="Century Gothic" panose="020B0502020202020204" pitchFamily="34" charset="0"/>
              </a:rPr>
            </a:br>
            <a:r>
              <a:rPr lang="en-US" sz="66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Parent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AFD3D9-E5B2-FA46-B681-B138D9A708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9725" y="4074718"/>
            <a:ext cx="9360569" cy="1112898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Laurie Miller, Title I Instructional Facilitator</a:t>
            </a:r>
          </a:p>
          <a:p>
            <a:r>
              <a:rPr lang="en-US" sz="3200" b="1" dirty="0">
                <a:solidFill>
                  <a:srgbClr val="FFFFFF"/>
                </a:solidFill>
                <a:latin typeface="Century Gothic" panose="020B0502020202020204" pitchFamily="34" charset="0"/>
              </a:rPr>
              <a:t>September 25, 2025; 4:30 &amp; 5:30 AES RM:13</a:t>
            </a:r>
          </a:p>
          <a:p>
            <a:endParaRPr lang="en-US" sz="3200" b="1" dirty="0">
              <a:solidFill>
                <a:srgbClr val="FFFFFF"/>
              </a:solidFill>
              <a:latin typeface="Century Gothic" panose="020B0502020202020204" pitchFamily="34" charset="0"/>
            </a:endParaRPr>
          </a:p>
          <a:p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D25763-1182-9740-BD1B-F33A2B7C9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2115" y="5187616"/>
            <a:ext cx="4711700" cy="1295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D02829-E725-F444-9D67-8701AE1BEDEA}"/>
              </a:ext>
            </a:extLst>
          </p:cNvPr>
          <p:cNvSpPr txBox="1"/>
          <p:nvPr/>
        </p:nvSpPr>
        <p:spPr>
          <a:xfrm>
            <a:off x="6689558" y="1034716"/>
            <a:ext cx="184731" cy="369332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32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621"/>
    </mc:Choice>
    <mc:Fallback xmlns="">
      <p:transition spd="slow" advTm="1862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E66AB-F842-6246-AF80-E73BECE72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Century Gothic" panose="020B0502020202020204" pitchFamily="34" charset="0"/>
              </a:rPr>
              <a:t>We will be covering…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19785-2B0F-9045-B1D3-E164AC4C4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73253" cy="3588586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What is Title I?</a:t>
            </a:r>
          </a:p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How does it benefit the kids?</a:t>
            </a:r>
          </a:p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How can parents be involved?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29C429-6942-F146-8708-4040BBE9D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150" y="5211679"/>
            <a:ext cx="4711700" cy="12954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DCDDA2-6001-024A-BE09-AF1088B547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568" y="2085933"/>
            <a:ext cx="2692400" cy="273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63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898"/>
    </mc:Choice>
    <mc:Fallback xmlns="">
      <p:transition spd="slow" advTm="7898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3F74D-D96F-C744-BCAB-25A8614B4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Century Gothic" panose="020B0502020202020204" pitchFamily="34" charset="0"/>
              </a:rPr>
              <a:t>What is Title I?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DBE55-111D-254E-96F0-21806B05F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491917"/>
            <a:ext cx="11550316" cy="449981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Largest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federally funded 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education program in the nation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Eligible to any school with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40%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 or more students on free or reduced lunch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Title I funds are used to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serve ALL children 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in order to increase academic achievement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Goal of Title I is to assist students in achieving grade level standards in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reading/language arts &amp; math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Title I is committed to </a:t>
            </a:r>
            <a:r>
              <a:rPr lang="en-US" b="1" dirty="0">
                <a:solidFill>
                  <a:schemeClr val="bg1"/>
                </a:solidFill>
                <a:latin typeface="Century Gothic" panose="020B0502020202020204" pitchFamily="34" charset="0"/>
              </a:rPr>
              <a:t>closing the achievement gap 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between all students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F7AAF2-56C7-EB4D-947B-4C681382A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150" y="5344027"/>
            <a:ext cx="47117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247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52"/>
    </mc:Choice>
    <mc:Fallback xmlns="">
      <p:transition spd="slow" advTm="27252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3F74D-D96F-C744-BCAB-25A8614B4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7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Altruria</a:t>
            </a:r>
            <a:r>
              <a:rPr lang="en-US" sz="7200" dirty="0">
                <a:solidFill>
                  <a:schemeClr val="bg1"/>
                </a:solidFill>
                <a:latin typeface="Century Gothic" panose="020B0502020202020204" pitchFamily="34" charset="0"/>
              </a:rPr>
              <a:t> Needs Your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DBE55-111D-254E-96F0-21806B05F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491917"/>
            <a:ext cx="11550316" cy="449981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In order to keep our Title I status, we need every family’s help.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Please go to </a:t>
            </a:r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http://bartlettschools.org</a:t>
            </a:r>
            <a:endParaRPr lang="en-US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Then click on Departments.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Go to School Nutrition.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To the right, look for School Café’ to create an account and apply for benefits.</a:t>
            </a:r>
          </a:p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We need every family to apply even if you don’t plan to use the benefits!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F7AAF2-56C7-EB4D-947B-4C681382A9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150" y="5344027"/>
            <a:ext cx="47117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456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70"/>
    </mc:Choice>
    <mc:Fallback xmlns="">
      <p:transition spd="slow" advTm="4097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40A18-3B83-2E45-B570-34D3954D9C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dirty="0">
                <a:solidFill>
                  <a:schemeClr val="bg1"/>
                </a:solidFill>
                <a:latin typeface="Century Gothic" panose="020B0502020202020204" pitchFamily="34" charset="0"/>
              </a:rPr>
              <a:t>Benefits to </a:t>
            </a:r>
            <a:r>
              <a:rPr lang="en-US" sz="7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Altruria</a:t>
            </a:r>
            <a:r>
              <a:rPr lang="en-US" sz="7200" dirty="0">
                <a:solidFill>
                  <a:schemeClr val="bg1"/>
                </a:solidFill>
                <a:latin typeface="Century Gothic" panose="020B0502020202020204" pitchFamily="34" charset="0"/>
              </a:rPr>
              <a:t> 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5D63B8-44B9-4B46-A48A-CA573B1AE6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789821" cy="435133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Increased focus on student achievement</a:t>
            </a:r>
          </a:p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Additional money for resources</a:t>
            </a:r>
          </a:p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Additional School Personnel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AA9349-36DC-BA44-BA91-CE6141660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645" y="5211679"/>
            <a:ext cx="4711700" cy="1295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960A221-AC43-774D-B216-91A21918AE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1831" y="1825625"/>
            <a:ext cx="3358147" cy="330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08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542"/>
    </mc:Choice>
    <mc:Fallback xmlns="">
      <p:transition spd="slow" advTm="14542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194DB-C180-B246-907C-01E4A2AC58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BCS Parent &amp; Family Involvement Policy (4004)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764A40-CA99-184A-858A-A628AD25B2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Welcoming families into school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Communicating with families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Supporting students by working with families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Encouraging families to advocate for their child’s education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Partnering with families in decisions</a:t>
            </a:r>
          </a:p>
          <a:p>
            <a:r>
              <a:rPr lang="en-US" sz="3200" dirty="0">
                <a:solidFill>
                  <a:schemeClr val="bg1"/>
                </a:solidFill>
                <a:latin typeface="Century Gothic" panose="020B0502020202020204" pitchFamily="34" charset="0"/>
              </a:rPr>
              <a:t>Collaborating with families and community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77691-8B1D-4649-8261-539555564A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7329" y="5529263"/>
            <a:ext cx="47117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00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133"/>
    </mc:Choice>
    <mc:Fallback xmlns="">
      <p:transition spd="slow" advTm="41133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77322-34BA-664E-B962-FECE968B0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Parents’ Right to Know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BCB5D5-5532-4B4B-AA25-B67CC0DEC9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Certification of Teachers</a:t>
            </a:r>
          </a:p>
          <a:p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Qualifications of Assistants</a:t>
            </a:r>
          </a:p>
          <a:p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Student Progress</a:t>
            </a:r>
          </a:p>
          <a:p>
            <a:r>
              <a:rPr lang="en-US" sz="3600" dirty="0">
                <a:solidFill>
                  <a:schemeClr val="bg1"/>
                </a:solidFill>
                <a:latin typeface="Century Gothic" panose="020B0502020202020204" pitchFamily="34" charset="0"/>
              </a:rPr>
              <a:t>District &amp; School Progress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243F0D-76EC-3A48-B4E3-5C09503D6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7645" y="5283868"/>
            <a:ext cx="4711700" cy="12954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B7946F-3E61-D847-AE9E-A23566D54A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089" y="1789447"/>
            <a:ext cx="4137568" cy="2638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297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124"/>
    </mc:Choice>
    <mc:Fallback xmlns="">
      <p:transition spd="slow" advTm="35124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C91F4-94F1-8E4D-ACFD-67D26A403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137" y="365125"/>
            <a:ext cx="11285621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Student/Parent/Teacher/Administrator Compact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EDF867-0040-F74F-B014-055C9BD1D90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15839" y="1921876"/>
            <a:ext cx="3320215" cy="4351338"/>
          </a:xfrm>
        </p:spPr>
      </p:pic>
    </p:spTree>
    <p:extLst>
      <p:ext uri="{BB962C8B-B14F-4D97-AF65-F5344CB8AC3E}">
        <p14:creationId xmlns:p14="http://schemas.microsoft.com/office/powerpoint/2010/main" val="241127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205"/>
    </mc:Choice>
    <mc:Fallback xmlns="">
      <p:transition spd="slow" advTm="6320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94504-C58B-D1D4-885D-F1D5F0B787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Family Engagement Plan </a:t>
            </a:r>
          </a:p>
        </p:txBody>
      </p:sp>
      <p:pic>
        <p:nvPicPr>
          <p:cNvPr id="5" name="Content Placeholder 4" descr="A document with text on it&#10;&#10;Description automatically generated">
            <a:extLst>
              <a:ext uri="{FF2B5EF4-FFF2-40B4-BE49-F238E27FC236}">
                <a16:creationId xmlns:a16="http://schemas.microsoft.com/office/drawing/2014/main" id="{48ECDA5A-00D0-F391-CED1-E2DBE4ECE9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7974" y="1364106"/>
            <a:ext cx="6056026" cy="5366478"/>
          </a:xfrm>
        </p:spPr>
      </p:pic>
    </p:spTree>
    <p:extLst>
      <p:ext uri="{BB962C8B-B14F-4D97-AF65-F5344CB8AC3E}">
        <p14:creationId xmlns:p14="http://schemas.microsoft.com/office/powerpoint/2010/main" val="40536015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C2A61-D886-EC4F-951B-6059B80C0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5600" dirty="0">
                <a:solidFill>
                  <a:schemeClr val="bg1"/>
                </a:solidFill>
                <a:latin typeface="Century Gothic" panose="020B0502020202020204" pitchFamily="34" charset="0"/>
              </a:rPr>
              <a:t>Reporting of Student Progress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79651-D75F-B24E-AD70-15BE9D0E5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RTI</a:t>
            </a:r>
            <a:r>
              <a:rPr lang="en-US" sz="4400" baseline="30000" dirty="0">
                <a:solidFill>
                  <a:schemeClr val="bg1"/>
                </a:solidFill>
                <a:latin typeface="Century Gothic" panose="020B0502020202020204" pitchFamily="34" charset="0"/>
              </a:rPr>
              <a:t>2   </a:t>
            </a:r>
          </a:p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Interim and Term Grades</a:t>
            </a:r>
          </a:p>
          <a:p>
            <a:r>
              <a:rPr lang="en-US" sz="4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Aimsweb</a:t>
            </a:r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/ </a:t>
            </a:r>
            <a:r>
              <a:rPr lang="en-US" sz="4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Iready</a:t>
            </a:r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 Benchmarks</a:t>
            </a:r>
          </a:p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Parent-Teacher Conferences</a:t>
            </a:r>
          </a:p>
          <a:p>
            <a:r>
              <a:rPr lang="en-US" sz="4400" dirty="0">
                <a:solidFill>
                  <a:schemeClr val="bg1"/>
                </a:solidFill>
                <a:latin typeface="Century Gothic" panose="020B0502020202020204" pitchFamily="34" charset="0"/>
              </a:rPr>
              <a:t>TCAP/ TNREADY Score Report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F60DD7-922F-5947-9C2C-26B1AA9F97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708" y="5529263"/>
            <a:ext cx="47117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549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8721"/>
    </mc:Choice>
    <mc:Fallback xmlns="">
      <p:transition spd="slow" advTm="5872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88763-4418-5D40-87F2-9E0F88729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6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Altruria’s</a:t>
            </a:r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 Growth Score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3AC3A-A165-7D4D-8CD6-F2574B1418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325" y="1825625"/>
            <a:ext cx="11069053" cy="4351338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School-Wide Composite – </a:t>
            </a:r>
            <a:r>
              <a:rPr lang="en-US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4</a:t>
            </a:r>
          </a:p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School-Wide Literacy – 4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School-Wide Numeracy – 4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School-Wide Literacy/Numeracy – 4</a:t>
            </a:r>
            <a:endParaRPr lang="en-US" sz="40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FC4D65-2A8F-1D4D-99AD-13881596FA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001" y="5211679"/>
            <a:ext cx="47117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91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84"/>
    </mc:Choice>
    <mc:Fallback xmlns="">
      <p:transition spd="slow" advTm="18484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6B725-3571-FEDD-DB4E-7B44AF74B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Curriculum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9E503-3EB7-39C6-D4EE-1F0D042374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Reading – Wonders</a:t>
            </a:r>
          </a:p>
          <a:p>
            <a:r>
              <a:rPr lang="en-US" dirty="0">
                <a:solidFill>
                  <a:schemeClr val="bg1"/>
                </a:solidFill>
              </a:rPr>
              <a:t>Math- Envision </a:t>
            </a:r>
          </a:p>
          <a:p>
            <a:r>
              <a:rPr lang="en-US">
                <a:solidFill>
                  <a:schemeClr val="bg1"/>
                </a:solidFill>
              </a:rPr>
              <a:t>Science- McGraw Hill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Social Studies –Studies Weekly </a:t>
            </a:r>
          </a:p>
        </p:txBody>
      </p:sp>
    </p:spTree>
    <p:extLst>
      <p:ext uri="{BB962C8B-B14F-4D97-AF65-F5344CB8AC3E}">
        <p14:creationId xmlns:p14="http://schemas.microsoft.com/office/powerpoint/2010/main" val="14642666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78E0A-EE78-A4AB-59E6-23C8D97DF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School Improvement Plan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D03935-55B6-9B56-2F19-161D99537E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40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The school improvement plan is posted on the </a:t>
            </a:r>
            <a:r>
              <a:rPr lang="en-US" sz="4000" dirty="0" err="1">
                <a:solidFill>
                  <a:schemeClr val="bg1"/>
                </a:solidFill>
              </a:rPr>
              <a:t>Altruria</a:t>
            </a:r>
            <a:r>
              <a:rPr lang="en-US" sz="4000" dirty="0">
                <a:solidFill>
                  <a:schemeClr val="bg1"/>
                </a:solidFill>
              </a:rPr>
              <a:t> Elementary School webpage. 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Goals- Improve Math, ELA, and performance of Students with Disabilities scores </a:t>
            </a:r>
          </a:p>
        </p:txBody>
      </p:sp>
    </p:spTree>
    <p:extLst>
      <p:ext uri="{BB962C8B-B14F-4D97-AF65-F5344CB8AC3E}">
        <p14:creationId xmlns:p14="http://schemas.microsoft.com/office/powerpoint/2010/main" val="1387733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E1FEF-2DB8-454F-865A-93BBB6DD7B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Century Gothic" panose="020B0502020202020204" pitchFamily="34" charset="0"/>
              </a:rPr>
              <a:t>2025-2026 Budget Proposal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864FE7-B4A2-AF49-B292-351E309689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9408"/>
            <a:ext cx="10515600" cy="5533901"/>
          </a:xfrm>
        </p:spPr>
        <p:txBody>
          <a:bodyPr>
            <a:normAutofit/>
          </a:bodyPr>
          <a:lstStyle/>
          <a:p>
            <a:r>
              <a:rPr lang="en-US" sz="3300" dirty="0">
                <a:solidFill>
                  <a:schemeClr val="bg1"/>
                </a:solidFill>
                <a:latin typeface="Century Gothic" panose="020B0502020202020204" pitchFamily="34" charset="0"/>
              </a:rPr>
              <a:t>Technology Equipment - $12,000</a:t>
            </a:r>
          </a:p>
          <a:p>
            <a:r>
              <a:rPr lang="en-US" sz="3300" dirty="0">
                <a:solidFill>
                  <a:schemeClr val="bg1"/>
                </a:solidFill>
                <a:latin typeface="Century Gothic" panose="020B0502020202020204" pitchFamily="34" charset="0"/>
              </a:rPr>
              <a:t>Parent Involvement - $2,400</a:t>
            </a:r>
          </a:p>
          <a:p>
            <a:r>
              <a:rPr lang="en-US" sz="3300" dirty="0">
                <a:solidFill>
                  <a:schemeClr val="bg1"/>
                </a:solidFill>
                <a:latin typeface="Century Gothic" panose="020B0502020202020204" pitchFamily="34" charset="0"/>
              </a:rPr>
              <a:t>Computer Programs -$17,000</a:t>
            </a:r>
          </a:p>
          <a:p>
            <a:r>
              <a:rPr lang="en-US" sz="3300" dirty="0">
                <a:solidFill>
                  <a:schemeClr val="bg1"/>
                </a:solidFill>
                <a:latin typeface="Century Gothic" panose="020B0502020202020204" pitchFamily="34" charset="0"/>
              </a:rPr>
              <a:t>Instructional Supplies &amp; Materials -$0</a:t>
            </a:r>
          </a:p>
          <a:p>
            <a:r>
              <a:rPr lang="en-US" sz="3300" dirty="0">
                <a:solidFill>
                  <a:schemeClr val="bg1"/>
                </a:solidFill>
                <a:latin typeface="Century Gothic" panose="020B0502020202020204" pitchFamily="34" charset="0"/>
              </a:rPr>
              <a:t>Professional Development - $0</a:t>
            </a:r>
          </a:p>
          <a:p>
            <a:r>
              <a:rPr lang="en-US" sz="3300" dirty="0">
                <a:solidFill>
                  <a:schemeClr val="bg1"/>
                </a:solidFill>
                <a:latin typeface="Century Gothic" panose="020B0502020202020204" pitchFamily="34" charset="0"/>
              </a:rPr>
              <a:t>RTI Tutors- (4 Part time positions) -$100,000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64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8112"/>
    </mc:Choice>
    <mc:Fallback xmlns="">
      <p:transition spd="slow" advTm="98112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38843-946F-9848-A523-57085E172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Century Gothic" panose="020B0502020202020204" pitchFamily="34" charset="0"/>
              </a:rPr>
              <a:t>Questions?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8A04FA-D4B2-0741-9DEE-03B9D80007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707" y="5062078"/>
            <a:ext cx="4711700" cy="1295400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7D3831-5C9E-B049-A9C1-11DB70B8FE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557" y="1027906"/>
            <a:ext cx="2937804" cy="3627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0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838"/>
    </mc:Choice>
    <mc:Fallback xmlns="">
      <p:transition spd="slow" advTm="46838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B441F-90A7-264C-8ADD-4DC5D0CE1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FB046-96CD-BE4F-A55B-100BEF5F84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 for attending!</a:t>
            </a:r>
          </a:p>
          <a:p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If you have any questions, please feel free to email me at 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lmiller</a:t>
            </a:r>
            <a:r>
              <a:rPr lang="en-US" sz="4000" dirty="0" err="1">
                <a:solidFill>
                  <a:schemeClr val="bg1"/>
                </a:solidFill>
                <a:latin typeface="Century Gothic" panose="020B0502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@bartlettschools.org</a:t>
            </a:r>
            <a:r>
              <a:rPr lang="en-US" sz="4000" dirty="0">
                <a:solidFill>
                  <a:schemeClr val="bg1"/>
                </a:solidFill>
                <a:latin typeface="Century Gothic" panose="020B0502020202020204" pitchFamily="34" charset="0"/>
              </a:rPr>
              <a:t> or you can call me!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D1A8DB-DB5D-7142-B587-3CC357AC09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708" y="5211679"/>
            <a:ext cx="4711700" cy="129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17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943"/>
    </mc:Choice>
    <mc:Fallback xmlns="">
      <p:transition spd="slow" advTm="14943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{D133AA85-5152-C84A-A748-72754A63156C}tf10001063</Template>
  <TotalTime>25837</TotalTime>
  <Words>434</Words>
  <Application>Microsoft Macintosh PowerPoint</Application>
  <PresentationFormat>Widescreen</PresentationFormat>
  <Paragraphs>69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Century Gothic</vt:lpstr>
      <vt:lpstr>Office Theme</vt:lpstr>
      <vt:lpstr>Title I  Parent Meeting</vt:lpstr>
      <vt:lpstr>We will be covering…</vt:lpstr>
      <vt:lpstr>What is Title I?</vt:lpstr>
      <vt:lpstr>Altruria Needs Your Help</vt:lpstr>
      <vt:lpstr>Benefits to Altruria ES</vt:lpstr>
      <vt:lpstr>BCS Parent &amp; Family Involvement Policy (4004)</vt:lpstr>
      <vt:lpstr>Parents’ Right to Know</vt:lpstr>
      <vt:lpstr>Student/Parent/Teacher/Administrator Compact</vt:lpstr>
      <vt:lpstr>Family Engagement Plan </vt:lpstr>
      <vt:lpstr>Reporting of Student Progress</vt:lpstr>
      <vt:lpstr>Altruria’s Growth Score Report</vt:lpstr>
      <vt:lpstr>Curriculum</vt:lpstr>
      <vt:lpstr>School Improvement Plan </vt:lpstr>
      <vt:lpstr>2025-2026 Budget Proposal</vt:lpstr>
      <vt:lpstr>Questions?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Joan Gatewood</dc:creator>
  <cp:lastModifiedBy>Laurie Miller</cp:lastModifiedBy>
  <cp:revision>47</cp:revision>
  <cp:lastPrinted>2024-09-06T19:07:02Z</cp:lastPrinted>
  <dcterms:created xsi:type="dcterms:W3CDTF">2018-09-12T15:37:53Z</dcterms:created>
  <dcterms:modified xsi:type="dcterms:W3CDTF">2025-10-23T17:23:49Z</dcterms:modified>
</cp:coreProperties>
</file>