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Archivo Black" panose="020B0604020202020204" charset="0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Public Sans" panose="020B0604020202020204" charset="0"/>
      <p:regular r:id="rId12"/>
    </p:embeddedFont>
    <p:embeddedFont>
      <p:font typeface="Public Sans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4" d="100"/>
          <a:sy n="34" d="100"/>
        </p:scale>
        <p:origin x="66" y="9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26" Type="http://schemas.openxmlformats.org/officeDocument/2006/relationships/image" Target="../media/image15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4.png"/><Relationship Id="rId12" Type="http://schemas.openxmlformats.org/officeDocument/2006/relationships/image" Target="../media/image7.jpe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image" Target="../media/image1.jpeg"/><Relationship Id="rId16" Type="http://schemas.openxmlformats.org/officeDocument/2006/relationships/image" Target="../media/image10.png"/><Relationship Id="rId20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14.png"/><Relationship Id="rId5" Type="http://schemas.openxmlformats.org/officeDocument/2006/relationships/image" Target="../media/image3.png"/><Relationship Id="rId15" Type="http://schemas.openxmlformats.org/officeDocument/2006/relationships/image" Target="../media/image9.jpeg"/><Relationship Id="rId23" Type="http://schemas.openxmlformats.org/officeDocument/2006/relationships/image" Target="../media/image22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8.svg"/><Relationship Id="rId1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openxmlformats.org/officeDocument/2006/relationships/image" Target="../media/image30.svg"/><Relationship Id="rId12" Type="http://schemas.openxmlformats.org/officeDocument/2006/relationships/image" Target="../media/image5.png"/><Relationship Id="rId17" Type="http://schemas.openxmlformats.org/officeDocument/2006/relationships/image" Target="../media/image16.svg"/><Relationship Id="rId2" Type="http://schemas.openxmlformats.org/officeDocument/2006/relationships/image" Target="../media/image1.jpeg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32.svg"/><Relationship Id="rId5" Type="http://schemas.openxmlformats.org/officeDocument/2006/relationships/image" Target="../media/image17.jpeg"/><Relationship Id="rId15" Type="http://schemas.openxmlformats.org/officeDocument/2006/relationships/image" Target="../media/image34.svg"/><Relationship Id="rId10" Type="http://schemas.openxmlformats.org/officeDocument/2006/relationships/image" Target="../media/image19.png"/><Relationship Id="rId19" Type="http://schemas.openxmlformats.org/officeDocument/2006/relationships/image" Target="../media/image18.svg"/><Relationship Id="rId4" Type="http://schemas.openxmlformats.org/officeDocument/2006/relationships/image" Target="../media/image27.svg"/><Relationship Id="rId9" Type="http://schemas.openxmlformats.org/officeDocument/2006/relationships/image" Target="../media/image24.svg"/><Relationship Id="rId1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13" Type="http://schemas.openxmlformats.org/officeDocument/2006/relationships/image" Target="../media/image13.png"/><Relationship Id="rId18" Type="http://schemas.openxmlformats.org/officeDocument/2006/relationships/image" Target="../media/image4.png"/><Relationship Id="rId3" Type="http://schemas.openxmlformats.org/officeDocument/2006/relationships/image" Target="../media/image36.svg"/><Relationship Id="rId7" Type="http://schemas.openxmlformats.org/officeDocument/2006/relationships/image" Target="../media/image23.png"/><Relationship Id="rId12" Type="http://schemas.openxmlformats.org/officeDocument/2006/relationships/image" Target="../media/image16.svg"/><Relationship Id="rId17" Type="http://schemas.openxmlformats.org/officeDocument/2006/relationships/image" Target="../media/image15.png"/><Relationship Id="rId2" Type="http://schemas.openxmlformats.org/officeDocument/2006/relationships/image" Target="../media/image21.png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11" Type="http://schemas.openxmlformats.org/officeDocument/2006/relationships/image" Target="../media/image10.png"/><Relationship Id="rId5" Type="http://schemas.openxmlformats.org/officeDocument/2006/relationships/image" Target="../media/image13.svg"/><Relationship Id="rId15" Type="http://schemas.openxmlformats.org/officeDocument/2006/relationships/image" Target="../media/image14.png"/><Relationship Id="rId10" Type="http://schemas.openxmlformats.org/officeDocument/2006/relationships/image" Target="../media/image41.svg"/><Relationship Id="rId4" Type="http://schemas.openxmlformats.org/officeDocument/2006/relationships/image" Target="../media/image8.png"/><Relationship Id="rId9" Type="http://schemas.openxmlformats.org/officeDocument/2006/relationships/image" Target="../media/image24.png"/><Relationship Id="rId1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5.png"/><Relationship Id="rId12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11" Type="http://schemas.openxmlformats.org/officeDocument/2006/relationships/image" Target="../media/image26.png"/><Relationship Id="rId5" Type="http://schemas.openxmlformats.org/officeDocument/2006/relationships/image" Target="../media/image10.png"/><Relationship Id="rId10" Type="http://schemas.openxmlformats.org/officeDocument/2006/relationships/image" Target="../media/image18.svg"/><Relationship Id="rId4" Type="http://schemas.openxmlformats.org/officeDocument/2006/relationships/image" Target="../media/image32.svg"/><Relationship Id="rId9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13" Type="http://schemas.openxmlformats.org/officeDocument/2006/relationships/image" Target="../media/image11.png"/><Relationship Id="rId18" Type="http://schemas.openxmlformats.org/officeDocument/2006/relationships/image" Target="../media/image24.svg"/><Relationship Id="rId3" Type="http://schemas.openxmlformats.org/officeDocument/2006/relationships/image" Target="../media/image29.png"/><Relationship Id="rId7" Type="http://schemas.openxmlformats.org/officeDocument/2006/relationships/image" Target="../media/image19.png"/><Relationship Id="rId12" Type="http://schemas.openxmlformats.org/officeDocument/2006/relationships/image" Target="../media/image16.svg"/><Relationship Id="rId17" Type="http://schemas.openxmlformats.org/officeDocument/2006/relationships/image" Target="../media/image14.png"/><Relationship Id="rId2" Type="http://schemas.openxmlformats.org/officeDocument/2006/relationships/image" Target="../media/image1.jpe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svg"/><Relationship Id="rId11" Type="http://schemas.openxmlformats.org/officeDocument/2006/relationships/image" Target="../media/image10.png"/><Relationship Id="rId5" Type="http://schemas.openxmlformats.org/officeDocument/2006/relationships/image" Target="../media/image30.png"/><Relationship Id="rId15" Type="http://schemas.openxmlformats.org/officeDocument/2006/relationships/image" Target="../media/image18.png"/><Relationship Id="rId10" Type="http://schemas.openxmlformats.org/officeDocument/2006/relationships/image" Target="../media/image52.svg"/><Relationship Id="rId4" Type="http://schemas.openxmlformats.org/officeDocument/2006/relationships/image" Target="../media/image48.svg"/><Relationship Id="rId9" Type="http://schemas.openxmlformats.org/officeDocument/2006/relationships/image" Target="../media/image31.png"/><Relationship Id="rId14" Type="http://schemas.openxmlformats.org/officeDocument/2006/relationships/image" Target="../media/image1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554503" y="5450167"/>
            <a:ext cx="11712292" cy="9739632"/>
            <a:chOff x="0" y="0"/>
            <a:chExt cx="676659" cy="5626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76659" cy="562692"/>
            </a:xfrm>
            <a:custGeom>
              <a:avLst/>
              <a:gdLst/>
              <a:ahLst/>
              <a:cxnLst/>
              <a:rect l="l" t="t" r="r" b="b"/>
              <a:pathLst>
                <a:path w="676659" h="562692">
                  <a:moveTo>
                    <a:pt x="676659" y="281346"/>
                  </a:moveTo>
                  <a:lnTo>
                    <a:pt x="473459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473459" y="0"/>
                  </a:lnTo>
                  <a:lnTo>
                    <a:pt x="676659" y="281346"/>
                  </a:lnTo>
                  <a:close/>
                </a:path>
              </a:pathLst>
            </a:custGeom>
            <a:solidFill>
              <a:srgbClr val="190D79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14300" y="-57150"/>
              <a:ext cx="448059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17453" y="-932090"/>
            <a:ext cx="20867030" cy="10516055"/>
            <a:chOff x="0" y="0"/>
            <a:chExt cx="561152" cy="28279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61152" cy="282796"/>
            </a:xfrm>
            <a:custGeom>
              <a:avLst/>
              <a:gdLst/>
              <a:ahLst/>
              <a:cxnLst/>
              <a:rect l="l" t="t" r="r" b="b"/>
              <a:pathLst>
                <a:path w="561152" h="282796">
                  <a:moveTo>
                    <a:pt x="203200" y="282796"/>
                  </a:moveTo>
                  <a:lnTo>
                    <a:pt x="357952" y="282796"/>
                  </a:lnTo>
                  <a:lnTo>
                    <a:pt x="561152" y="0"/>
                  </a:lnTo>
                  <a:lnTo>
                    <a:pt x="0" y="0"/>
                  </a:lnTo>
                  <a:lnTo>
                    <a:pt x="203200" y="282796"/>
                  </a:lnTo>
                  <a:close/>
                </a:path>
              </a:pathLst>
            </a:custGeom>
            <a:solidFill>
              <a:srgbClr val="4023B4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27000" y="-57150"/>
              <a:ext cx="307152" cy="3399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16166910" y="1151200"/>
            <a:ext cx="2270840" cy="899810"/>
          </a:xfrm>
          <a:custGeom>
            <a:avLst/>
            <a:gdLst/>
            <a:ahLst/>
            <a:cxnLst/>
            <a:rect l="l" t="t" r="r" b="b"/>
            <a:pathLst>
              <a:path w="2270840" h="899810">
                <a:moveTo>
                  <a:pt x="0" y="0"/>
                </a:moveTo>
                <a:lnTo>
                  <a:pt x="2270840" y="0"/>
                </a:lnTo>
                <a:lnTo>
                  <a:pt x="2270840" y="899811"/>
                </a:lnTo>
                <a:lnTo>
                  <a:pt x="0" y="8998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20273" r="-21421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7442200" y="5241834"/>
            <a:ext cx="885980" cy="536756"/>
          </a:xfrm>
          <a:custGeom>
            <a:avLst/>
            <a:gdLst/>
            <a:ahLst/>
            <a:cxnLst/>
            <a:rect l="l" t="t" r="r" b="b"/>
            <a:pathLst>
              <a:path w="885980" h="536756">
                <a:moveTo>
                  <a:pt x="0" y="0"/>
                </a:moveTo>
                <a:lnTo>
                  <a:pt x="885980" y="0"/>
                </a:lnTo>
                <a:lnTo>
                  <a:pt x="885980" y="536757"/>
                </a:lnTo>
                <a:lnTo>
                  <a:pt x="0" y="53675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-2195087" y="530870"/>
            <a:ext cx="6843287" cy="3206569"/>
          </a:xfrm>
          <a:custGeom>
            <a:avLst/>
            <a:gdLst/>
            <a:ahLst/>
            <a:cxnLst/>
            <a:rect l="l" t="t" r="r" b="b"/>
            <a:pathLst>
              <a:path w="6843287" h="3206569">
                <a:moveTo>
                  <a:pt x="0" y="0"/>
                </a:moveTo>
                <a:lnTo>
                  <a:pt x="6843287" y="0"/>
                </a:lnTo>
                <a:lnTo>
                  <a:pt x="6843287" y="3206569"/>
                </a:lnTo>
                <a:lnTo>
                  <a:pt x="0" y="320656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8105620" y="0"/>
            <a:ext cx="885980" cy="536756"/>
          </a:xfrm>
          <a:custGeom>
            <a:avLst/>
            <a:gdLst/>
            <a:ahLst/>
            <a:cxnLst/>
            <a:rect l="l" t="t" r="r" b="b"/>
            <a:pathLst>
              <a:path w="885980" h="536756">
                <a:moveTo>
                  <a:pt x="0" y="0"/>
                </a:moveTo>
                <a:lnTo>
                  <a:pt x="885980" y="0"/>
                </a:lnTo>
                <a:lnTo>
                  <a:pt x="885980" y="536756"/>
                </a:lnTo>
                <a:lnTo>
                  <a:pt x="0" y="53675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368105" y="3802623"/>
            <a:ext cx="9942103" cy="2681753"/>
            <a:chOff x="0" y="0"/>
            <a:chExt cx="2618496" cy="70630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618496" cy="706305"/>
            </a:xfrm>
            <a:custGeom>
              <a:avLst/>
              <a:gdLst/>
              <a:ahLst/>
              <a:cxnLst/>
              <a:rect l="l" t="t" r="r" b="b"/>
              <a:pathLst>
                <a:path w="2618496" h="706305">
                  <a:moveTo>
                    <a:pt x="0" y="0"/>
                  </a:moveTo>
                  <a:lnTo>
                    <a:pt x="2618496" y="0"/>
                  </a:lnTo>
                  <a:lnTo>
                    <a:pt x="2618496" y="706305"/>
                  </a:lnTo>
                  <a:lnTo>
                    <a:pt x="0" y="706305"/>
                  </a:lnTo>
                  <a:close/>
                </a:path>
              </a:pathLst>
            </a:custGeom>
            <a:solidFill>
              <a:srgbClr val="190D79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57150"/>
              <a:ext cx="2618496" cy="64915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l">
                <a:lnSpc>
                  <a:spcPts val="6696"/>
                </a:lnSpc>
              </a:pPr>
              <a:r>
                <a:rPr lang="en-US" sz="6200" b="1" spc="-626">
                  <a:solidFill>
                    <a:srgbClr val="FFFFFF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College Credit Courses at</a:t>
              </a:r>
            </a:p>
            <a:p>
              <a:pPr algn="l">
                <a:lnSpc>
                  <a:spcPts val="9827"/>
                </a:lnSpc>
              </a:pPr>
              <a:r>
                <a:rPr lang="en-US" sz="9099" b="1">
                  <a:solidFill>
                    <a:srgbClr val="FFFFFF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Mandeville High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2646769" y="9439275"/>
            <a:ext cx="1533144" cy="289381"/>
          </a:xfrm>
          <a:custGeom>
            <a:avLst/>
            <a:gdLst/>
            <a:ahLst/>
            <a:cxnLst/>
            <a:rect l="l" t="t" r="r" b="b"/>
            <a:pathLst>
              <a:path w="1533144" h="289381">
                <a:moveTo>
                  <a:pt x="0" y="0"/>
                </a:moveTo>
                <a:lnTo>
                  <a:pt x="1533144" y="0"/>
                </a:lnTo>
                <a:lnTo>
                  <a:pt x="1533144" y="289381"/>
                </a:lnTo>
                <a:lnTo>
                  <a:pt x="0" y="28938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-313704" y="-82986"/>
            <a:ext cx="1097343" cy="548672"/>
          </a:xfrm>
          <a:custGeom>
            <a:avLst/>
            <a:gdLst/>
            <a:ahLst/>
            <a:cxnLst/>
            <a:rect l="l" t="t" r="r" b="b"/>
            <a:pathLst>
              <a:path w="1097343" h="548672">
                <a:moveTo>
                  <a:pt x="0" y="0"/>
                </a:moveTo>
                <a:lnTo>
                  <a:pt x="1097343" y="0"/>
                </a:lnTo>
                <a:lnTo>
                  <a:pt x="1097343" y="548671"/>
                </a:lnTo>
                <a:lnTo>
                  <a:pt x="0" y="54867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0541000" y="2233913"/>
            <a:ext cx="6555025" cy="5683016"/>
            <a:chOff x="0" y="0"/>
            <a:chExt cx="727368" cy="63060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27368" cy="630606"/>
            </a:xfrm>
            <a:custGeom>
              <a:avLst/>
              <a:gdLst/>
              <a:ahLst/>
              <a:cxnLst/>
              <a:rect l="l" t="t" r="r" b="b"/>
              <a:pathLst>
                <a:path w="727368" h="630606">
                  <a:moveTo>
                    <a:pt x="727368" y="315303"/>
                  </a:moveTo>
                  <a:lnTo>
                    <a:pt x="524168" y="630606"/>
                  </a:lnTo>
                  <a:lnTo>
                    <a:pt x="203200" y="630606"/>
                  </a:lnTo>
                  <a:lnTo>
                    <a:pt x="0" y="315303"/>
                  </a:lnTo>
                  <a:lnTo>
                    <a:pt x="203200" y="0"/>
                  </a:lnTo>
                  <a:lnTo>
                    <a:pt x="524168" y="0"/>
                  </a:lnTo>
                  <a:lnTo>
                    <a:pt x="727368" y="315303"/>
                  </a:lnTo>
                  <a:close/>
                </a:path>
              </a:pathLst>
            </a:custGeom>
            <a:blipFill>
              <a:blip r:embed="rId12"/>
              <a:stretch>
                <a:fillRect l="-14941" r="-14941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20" name="Freeform 20"/>
          <p:cNvSpPr/>
          <p:nvPr/>
        </p:nvSpPr>
        <p:spPr>
          <a:xfrm rot="-5400000">
            <a:off x="13438800" y="5043071"/>
            <a:ext cx="4650437" cy="5047964"/>
          </a:xfrm>
          <a:custGeom>
            <a:avLst/>
            <a:gdLst/>
            <a:ahLst/>
            <a:cxnLst/>
            <a:rect l="l" t="t" r="r" b="b"/>
            <a:pathLst>
              <a:path w="4650437" h="5047964">
                <a:moveTo>
                  <a:pt x="0" y="0"/>
                </a:moveTo>
                <a:lnTo>
                  <a:pt x="4650436" y="0"/>
                </a:lnTo>
                <a:lnTo>
                  <a:pt x="4650436" y="5047964"/>
                </a:lnTo>
                <a:lnTo>
                  <a:pt x="0" y="504796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21" name="Group 21"/>
          <p:cNvGrpSpPr/>
          <p:nvPr/>
        </p:nvGrpSpPr>
        <p:grpSpPr>
          <a:xfrm>
            <a:off x="14179913" y="6169614"/>
            <a:ext cx="4105146" cy="3559042"/>
            <a:chOff x="0" y="0"/>
            <a:chExt cx="727368" cy="63060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27368" cy="630606"/>
            </a:xfrm>
            <a:custGeom>
              <a:avLst/>
              <a:gdLst/>
              <a:ahLst/>
              <a:cxnLst/>
              <a:rect l="l" t="t" r="r" b="b"/>
              <a:pathLst>
                <a:path w="727368" h="630606">
                  <a:moveTo>
                    <a:pt x="727368" y="315303"/>
                  </a:moveTo>
                  <a:lnTo>
                    <a:pt x="524168" y="630606"/>
                  </a:lnTo>
                  <a:lnTo>
                    <a:pt x="203200" y="630606"/>
                  </a:lnTo>
                  <a:lnTo>
                    <a:pt x="0" y="315303"/>
                  </a:lnTo>
                  <a:lnTo>
                    <a:pt x="203200" y="0"/>
                  </a:lnTo>
                  <a:lnTo>
                    <a:pt x="524168" y="0"/>
                  </a:lnTo>
                  <a:lnTo>
                    <a:pt x="727368" y="315303"/>
                  </a:lnTo>
                  <a:close/>
                </a:path>
              </a:pathLst>
            </a:custGeom>
            <a:blipFill>
              <a:blip r:embed="rId15"/>
              <a:stretch>
                <a:fillRect l="-15063" r="-15063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23" name="Freeform 23"/>
          <p:cNvSpPr/>
          <p:nvPr/>
        </p:nvSpPr>
        <p:spPr>
          <a:xfrm>
            <a:off x="16738600" y="6109497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4"/>
                </a:lnTo>
                <a:lnTo>
                  <a:pt x="0" y="273856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1767019" y="-1742679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5"/>
                </a:lnTo>
                <a:lnTo>
                  <a:pt x="0" y="2738565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7543907" y="9838093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5410649" y="4437492"/>
            <a:ext cx="2093087" cy="2098333"/>
          </a:xfrm>
          <a:custGeom>
            <a:avLst/>
            <a:gdLst/>
            <a:ahLst/>
            <a:cxnLst/>
            <a:rect l="l" t="t" r="r" b="b"/>
            <a:pathLst>
              <a:path w="2093087" h="2098333">
                <a:moveTo>
                  <a:pt x="0" y="0"/>
                </a:moveTo>
                <a:lnTo>
                  <a:pt x="2093087" y="0"/>
                </a:lnTo>
                <a:lnTo>
                  <a:pt x="2093087" y="2098332"/>
                </a:lnTo>
                <a:lnTo>
                  <a:pt x="0" y="2098332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xmlns="" r:embed="rId21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-2785432" y="9977430"/>
            <a:ext cx="11434272" cy="1293877"/>
          </a:xfrm>
          <a:custGeom>
            <a:avLst/>
            <a:gdLst/>
            <a:ahLst/>
            <a:cxnLst/>
            <a:rect l="l" t="t" r="r" b="b"/>
            <a:pathLst>
              <a:path w="11434272" h="1293877">
                <a:moveTo>
                  <a:pt x="0" y="0"/>
                </a:moveTo>
                <a:lnTo>
                  <a:pt x="11434272" y="0"/>
                </a:lnTo>
                <a:lnTo>
                  <a:pt x="11434272" y="1293877"/>
                </a:lnTo>
                <a:lnTo>
                  <a:pt x="0" y="129387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xmlns="" r:embed="rId23"/>
                </a:ext>
              </a:extLst>
            </a:blip>
            <a:stretch>
              <a:fillRect t="-483256"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-508390" y="8777238"/>
            <a:ext cx="1752990" cy="1509762"/>
          </a:xfrm>
          <a:custGeom>
            <a:avLst/>
            <a:gdLst/>
            <a:ahLst/>
            <a:cxnLst/>
            <a:rect l="l" t="t" r="r" b="b"/>
            <a:pathLst>
              <a:path w="1752990" h="1509762">
                <a:moveTo>
                  <a:pt x="0" y="0"/>
                </a:moveTo>
                <a:lnTo>
                  <a:pt x="1752990" y="0"/>
                </a:lnTo>
                <a:lnTo>
                  <a:pt x="1752990" y="1509762"/>
                </a:lnTo>
                <a:lnTo>
                  <a:pt x="0" y="1509762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xmlns="" r:embed="rId25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4016404" y="1265595"/>
            <a:ext cx="5538098" cy="1936636"/>
          </a:xfrm>
          <a:custGeom>
            <a:avLst/>
            <a:gdLst/>
            <a:ahLst/>
            <a:cxnLst/>
            <a:rect l="l" t="t" r="r" b="b"/>
            <a:pathLst>
              <a:path w="5538098" h="1936636">
                <a:moveTo>
                  <a:pt x="0" y="0"/>
                </a:moveTo>
                <a:lnTo>
                  <a:pt x="5538099" y="0"/>
                </a:lnTo>
                <a:lnTo>
                  <a:pt x="5538099" y="1936636"/>
                </a:lnTo>
                <a:lnTo>
                  <a:pt x="0" y="1936636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7774463" y="6109497"/>
            <a:ext cx="1369537" cy="829711"/>
          </a:xfrm>
          <a:custGeom>
            <a:avLst/>
            <a:gdLst/>
            <a:ahLst/>
            <a:cxnLst/>
            <a:rect l="l" t="t" r="r" b="b"/>
            <a:pathLst>
              <a:path w="1369537" h="829711">
                <a:moveTo>
                  <a:pt x="0" y="0"/>
                </a:moveTo>
                <a:lnTo>
                  <a:pt x="1369537" y="0"/>
                </a:lnTo>
                <a:lnTo>
                  <a:pt x="1369537" y="829711"/>
                </a:lnTo>
                <a:lnTo>
                  <a:pt x="0" y="8297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8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6388211" y="-5535870"/>
            <a:ext cx="14135211" cy="10119133"/>
            <a:chOff x="0" y="0"/>
            <a:chExt cx="786013" cy="5626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6013" cy="562692"/>
            </a:xfrm>
            <a:custGeom>
              <a:avLst/>
              <a:gdLst/>
              <a:ahLst/>
              <a:cxnLst/>
              <a:rect l="l" t="t" r="r" b="b"/>
              <a:pathLst>
                <a:path w="786013" h="562692">
                  <a:moveTo>
                    <a:pt x="786013" y="281346"/>
                  </a:moveTo>
                  <a:lnTo>
                    <a:pt x="582813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582813" y="0"/>
                  </a:lnTo>
                  <a:lnTo>
                    <a:pt x="786013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14300" y="-57150"/>
              <a:ext cx="557413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2306113" y="6253799"/>
            <a:ext cx="7610964" cy="5057823"/>
            <a:chOff x="0" y="0"/>
            <a:chExt cx="846733" cy="56269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46733" cy="562692"/>
            </a:xfrm>
            <a:custGeom>
              <a:avLst/>
              <a:gdLst/>
              <a:ahLst/>
              <a:cxnLst/>
              <a:rect l="l" t="t" r="r" b="b"/>
              <a:pathLst>
                <a:path w="846733" h="562692">
                  <a:moveTo>
                    <a:pt x="846733" y="281346"/>
                  </a:moveTo>
                  <a:lnTo>
                    <a:pt x="643533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643533" y="0"/>
                  </a:lnTo>
                  <a:lnTo>
                    <a:pt x="846733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114300" y="-57150"/>
              <a:ext cx="618133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771734" y="8336924"/>
            <a:ext cx="6975266" cy="880627"/>
          </a:xfrm>
          <a:custGeom>
            <a:avLst/>
            <a:gdLst/>
            <a:ahLst/>
            <a:cxnLst/>
            <a:rect l="l" t="t" r="r" b="b"/>
            <a:pathLst>
              <a:path w="6975266" h="880627">
                <a:moveTo>
                  <a:pt x="0" y="0"/>
                </a:moveTo>
                <a:lnTo>
                  <a:pt x="6975266" y="0"/>
                </a:lnTo>
                <a:lnTo>
                  <a:pt x="6975266" y="880627"/>
                </a:lnTo>
                <a:lnTo>
                  <a:pt x="0" y="88062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2306113" y="1322286"/>
            <a:ext cx="10086031" cy="7642428"/>
            <a:chOff x="0" y="0"/>
            <a:chExt cx="617700" cy="46804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17700" cy="468046"/>
            </a:xfrm>
            <a:custGeom>
              <a:avLst/>
              <a:gdLst/>
              <a:ahLst/>
              <a:cxnLst/>
              <a:rect l="l" t="t" r="r" b="b"/>
              <a:pathLst>
                <a:path w="617700" h="468046">
                  <a:moveTo>
                    <a:pt x="414500" y="0"/>
                  </a:moveTo>
                  <a:lnTo>
                    <a:pt x="0" y="0"/>
                  </a:lnTo>
                  <a:lnTo>
                    <a:pt x="203200" y="468046"/>
                  </a:lnTo>
                  <a:lnTo>
                    <a:pt x="617700" y="468046"/>
                  </a:lnTo>
                  <a:lnTo>
                    <a:pt x="414500" y="0"/>
                  </a:lnTo>
                  <a:close/>
                </a:path>
              </a:pathLst>
            </a:custGeom>
            <a:blipFill>
              <a:blip r:embed="rId5"/>
              <a:stretch>
                <a:fillRect l="-13516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4564053" y="-1477201"/>
            <a:ext cx="5390494" cy="2982376"/>
            <a:chOff x="0" y="0"/>
            <a:chExt cx="7187325" cy="3976501"/>
          </a:xfrm>
        </p:grpSpPr>
        <p:grpSp>
          <p:nvGrpSpPr>
            <p:cNvPr id="13" name="Group 13"/>
            <p:cNvGrpSpPr/>
            <p:nvPr/>
          </p:nvGrpSpPr>
          <p:grpSpPr>
            <a:xfrm rot="-10800000">
              <a:off x="0" y="0"/>
              <a:ext cx="7187325" cy="3262226"/>
              <a:chOff x="0" y="0"/>
              <a:chExt cx="1239720" cy="562692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1239720" cy="562692"/>
              </a:xfrm>
              <a:custGeom>
                <a:avLst/>
                <a:gdLst/>
                <a:ahLst/>
                <a:cxnLst/>
                <a:rect l="l" t="t" r="r" b="b"/>
                <a:pathLst>
                  <a:path w="1239720" h="562692">
                    <a:moveTo>
                      <a:pt x="1239720" y="281346"/>
                    </a:moveTo>
                    <a:lnTo>
                      <a:pt x="1036520" y="562692"/>
                    </a:lnTo>
                    <a:lnTo>
                      <a:pt x="203200" y="562692"/>
                    </a:lnTo>
                    <a:lnTo>
                      <a:pt x="0" y="281346"/>
                    </a:lnTo>
                    <a:lnTo>
                      <a:pt x="203200" y="0"/>
                    </a:lnTo>
                    <a:lnTo>
                      <a:pt x="1036520" y="0"/>
                    </a:lnTo>
                    <a:lnTo>
                      <a:pt x="1239720" y="281346"/>
                    </a:lnTo>
                    <a:close/>
                  </a:path>
                </a:pathLst>
              </a:custGeom>
              <a:solidFill>
                <a:srgbClr val="4023B4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114300" y="-57150"/>
                <a:ext cx="1011120" cy="61984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 rot="-10800000">
              <a:off x="2511062" y="2547952"/>
              <a:ext cx="3673400" cy="1428550"/>
              <a:chOff x="0" y="0"/>
              <a:chExt cx="1643297" cy="63906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643297" cy="639062"/>
              </a:xfrm>
              <a:custGeom>
                <a:avLst/>
                <a:gdLst/>
                <a:ahLst/>
                <a:cxnLst/>
                <a:rect l="l" t="t" r="r" b="b"/>
                <a:pathLst>
                  <a:path w="1643297" h="639062">
                    <a:moveTo>
                      <a:pt x="1643297" y="319531"/>
                    </a:moveTo>
                    <a:lnTo>
                      <a:pt x="1440097" y="639062"/>
                    </a:lnTo>
                    <a:lnTo>
                      <a:pt x="203200" y="639062"/>
                    </a:lnTo>
                    <a:lnTo>
                      <a:pt x="0" y="319531"/>
                    </a:lnTo>
                    <a:lnTo>
                      <a:pt x="203200" y="0"/>
                    </a:lnTo>
                    <a:lnTo>
                      <a:pt x="1440097" y="0"/>
                    </a:lnTo>
                    <a:lnTo>
                      <a:pt x="1643297" y="319531"/>
                    </a:lnTo>
                    <a:close/>
                  </a:path>
                </a:pathLst>
              </a:custGeom>
              <a:solidFill>
                <a:srgbClr val="4023B4"/>
              </a:solidFill>
              <a:ln w="57150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114300" y="-57150"/>
                <a:ext cx="1414697" cy="69621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</p:grpSp>
      <p:sp>
        <p:nvSpPr>
          <p:cNvPr id="19" name="Freeform 19"/>
          <p:cNvSpPr/>
          <p:nvPr/>
        </p:nvSpPr>
        <p:spPr>
          <a:xfrm>
            <a:off x="8216900" y="10018463"/>
            <a:ext cx="10873692" cy="1293159"/>
          </a:xfrm>
          <a:custGeom>
            <a:avLst/>
            <a:gdLst/>
            <a:ahLst/>
            <a:cxnLst/>
            <a:rect l="l" t="t" r="r" b="b"/>
            <a:pathLst>
              <a:path w="10873692" h="1293159">
                <a:moveTo>
                  <a:pt x="0" y="0"/>
                </a:moveTo>
                <a:lnTo>
                  <a:pt x="10873692" y="0"/>
                </a:lnTo>
                <a:lnTo>
                  <a:pt x="10873692" y="1293159"/>
                </a:lnTo>
                <a:lnTo>
                  <a:pt x="0" y="129315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 t="-561128"/>
            </a:stretch>
          </a:blipFill>
        </p:spPr>
      </p:sp>
      <p:sp>
        <p:nvSpPr>
          <p:cNvPr id="20" name="Freeform 20"/>
          <p:cNvSpPr/>
          <p:nvPr/>
        </p:nvSpPr>
        <p:spPr>
          <a:xfrm flipH="1">
            <a:off x="17043400" y="8777238"/>
            <a:ext cx="1752990" cy="1509762"/>
          </a:xfrm>
          <a:custGeom>
            <a:avLst/>
            <a:gdLst/>
            <a:ahLst/>
            <a:cxnLst/>
            <a:rect l="l" t="t" r="r" b="b"/>
            <a:pathLst>
              <a:path w="1752990" h="1509762">
                <a:moveTo>
                  <a:pt x="1752990" y="0"/>
                </a:moveTo>
                <a:lnTo>
                  <a:pt x="0" y="0"/>
                </a:lnTo>
                <a:lnTo>
                  <a:pt x="0" y="1509762"/>
                </a:lnTo>
                <a:lnTo>
                  <a:pt x="1752990" y="1509762"/>
                </a:lnTo>
                <a:lnTo>
                  <a:pt x="175299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 rot="5400000">
            <a:off x="17201961" y="7533472"/>
            <a:ext cx="2172079" cy="690405"/>
          </a:xfrm>
          <a:custGeom>
            <a:avLst/>
            <a:gdLst/>
            <a:ahLst/>
            <a:cxnLst/>
            <a:rect l="l" t="t" r="r" b="b"/>
            <a:pathLst>
              <a:path w="2172079" h="690405">
                <a:moveTo>
                  <a:pt x="0" y="0"/>
                </a:moveTo>
                <a:lnTo>
                  <a:pt x="2172078" y="0"/>
                </a:lnTo>
                <a:lnTo>
                  <a:pt x="2172078" y="690405"/>
                </a:lnTo>
                <a:lnTo>
                  <a:pt x="0" y="690405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 t="-23484"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28700" y="528080"/>
            <a:ext cx="1533144" cy="289381"/>
          </a:xfrm>
          <a:custGeom>
            <a:avLst/>
            <a:gdLst/>
            <a:ahLst/>
            <a:cxnLst/>
            <a:rect l="l" t="t" r="r" b="b"/>
            <a:pathLst>
              <a:path w="1533144" h="289381">
                <a:moveTo>
                  <a:pt x="0" y="0"/>
                </a:moveTo>
                <a:lnTo>
                  <a:pt x="1533144" y="0"/>
                </a:lnTo>
                <a:lnTo>
                  <a:pt x="1533144" y="289381"/>
                </a:lnTo>
                <a:lnTo>
                  <a:pt x="0" y="2893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xmlns="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5449810" y="6858000"/>
            <a:ext cx="885980" cy="536756"/>
          </a:xfrm>
          <a:custGeom>
            <a:avLst/>
            <a:gdLst/>
            <a:ahLst/>
            <a:cxnLst/>
            <a:rect l="l" t="t" r="r" b="b"/>
            <a:pathLst>
              <a:path w="885980" h="536756">
                <a:moveTo>
                  <a:pt x="0" y="0"/>
                </a:moveTo>
                <a:lnTo>
                  <a:pt x="885980" y="0"/>
                </a:lnTo>
                <a:lnTo>
                  <a:pt x="885980" y="536756"/>
                </a:lnTo>
                <a:lnTo>
                  <a:pt x="0" y="536756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xmlns="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-1854200" y="-373396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4"/>
                </a:lnTo>
                <a:lnTo>
                  <a:pt x="0" y="273856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6566627" y="-1709864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4"/>
                </a:lnTo>
                <a:lnTo>
                  <a:pt x="0" y="273856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xmlns="" r:embed="rId17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7919895" y="9853727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xmlns="" r:embed="rId19"/>
                </a:ext>
              </a:extLst>
            </a:blip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8216900" y="2356485"/>
            <a:ext cx="6972300" cy="107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6799" b="1">
                <a:solidFill>
                  <a:srgbClr val="1D1A1B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Introduction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16900" y="3919476"/>
            <a:ext cx="7747000" cy="3199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AP and Dual Enrollment courses offer high school students valuable opportunities to challenge themselves academically, earn college credit, and prepare for future success.</a:t>
            </a:r>
          </a:p>
          <a:p>
            <a:pPr algn="l">
              <a:lnSpc>
                <a:spcPts val="3220"/>
              </a:lnSpc>
            </a:pPr>
            <a:endParaRPr lang="en-US" sz="2300">
              <a:solidFill>
                <a:srgbClr val="1D1A1B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These programs help students develop critical thinking skills, build confidence, and gain a head start on their educational and career goals.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9990" y="2997493"/>
            <a:ext cx="7952138" cy="1523506"/>
            <a:chOff x="0" y="0"/>
            <a:chExt cx="2094390" cy="40125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94390" cy="401253"/>
            </a:xfrm>
            <a:custGeom>
              <a:avLst/>
              <a:gdLst/>
              <a:ahLst/>
              <a:cxnLst/>
              <a:rect l="l" t="t" r="r" b="b"/>
              <a:pathLst>
                <a:path w="2094390" h="401253">
                  <a:moveTo>
                    <a:pt x="0" y="0"/>
                  </a:moveTo>
                  <a:lnTo>
                    <a:pt x="2094390" y="0"/>
                  </a:lnTo>
                  <a:lnTo>
                    <a:pt x="2094390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2094390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91086" y="2997493"/>
            <a:ext cx="8046924" cy="1523506"/>
            <a:chOff x="0" y="0"/>
            <a:chExt cx="2119355" cy="40125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119355" cy="401253"/>
            </a:xfrm>
            <a:custGeom>
              <a:avLst/>
              <a:gdLst/>
              <a:ahLst/>
              <a:cxnLst/>
              <a:rect l="l" t="t" r="r" b="b"/>
              <a:pathLst>
                <a:path w="2119355" h="401253">
                  <a:moveTo>
                    <a:pt x="0" y="0"/>
                  </a:moveTo>
                  <a:lnTo>
                    <a:pt x="2119355" y="0"/>
                  </a:lnTo>
                  <a:lnTo>
                    <a:pt x="2119355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2119355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985696" y="6452245"/>
            <a:ext cx="8046924" cy="1523506"/>
            <a:chOff x="0" y="0"/>
            <a:chExt cx="2119355" cy="40125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19355" cy="401253"/>
            </a:xfrm>
            <a:custGeom>
              <a:avLst/>
              <a:gdLst/>
              <a:ahLst/>
              <a:cxnLst/>
              <a:rect l="l" t="t" r="r" b="b"/>
              <a:pathLst>
                <a:path w="2119355" h="401253">
                  <a:moveTo>
                    <a:pt x="0" y="0"/>
                  </a:moveTo>
                  <a:lnTo>
                    <a:pt x="2119355" y="0"/>
                  </a:lnTo>
                  <a:lnTo>
                    <a:pt x="2119355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19355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1519372" y="6714366"/>
            <a:ext cx="5318873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Cost: It requires an exam fee, but the courses are free.</a:t>
            </a:r>
          </a:p>
        </p:txBody>
      </p:sp>
      <p:sp>
        <p:nvSpPr>
          <p:cNvPr id="12" name="Freeform 12"/>
          <p:cNvSpPr/>
          <p:nvPr/>
        </p:nvSpPr>
        <p:spPr>
          <a:xfrm rot="5400000">
            <a:off x="1333000" y="6827097"/>
            <a:ext cx="1331727" cy="2750556"/>
          </a:xfrm>
          <a:custGeom>
            <a:avLst/>
            <a:gdLst/>
            <a:ahLst/>
            <a:cxnLst/>
            <a:rect l="l" t="t" r="r" b="b"/>
            <a:pathLst>
              <a:path w="1331727" h="2750556">
                <a:moveTo>
                  <a:pt x="0" y="0"/>
                </a:moveTo>
                <a:lnTo>
                  <a:pt x="1331728" y="0"/>
                </a:lnTo>
                <a:lnTo>
                  <a:pt x="1331728" y="2750556"/>
                </a:lnTo>
                <a:lnTo>
                  <a:pt x="0" y="275055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249990" y="8202375"/>
            <a:ext cx="7952138" cy="1523506"/>
            <a:chOff x="0" y="0"/>
            <a:chExt cx="2094390" cy="40125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094390" cy="401253"/>
            </a:xfrm>
            <a:custGeom>
              <a:avLst/>
              <a:gdLst/>
              <a:ahLst/>
              <a:cxnLst/>
              <a:rect l="l" t="t" r="r" b="b"/>
              <a:pathLst>
                <a:path w="2094390" h="401253">
                  <a:moveTo>
                    <a:pt x="0" y="0"/>
                  </a:moveTo>
                  <a:lnTo>
                    <a:pt x="2094390" y="0"/>
                  </a:lnTo>
                  <a:lnTo>
                    <a:pt x="2094390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2094390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991086" y="8202375"/>
            <a:ext cx="8046924" cy="1523506"/>
            <a:chOff x="0" y="0"/>
            <a:chExt cx="2119355" cy="4012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19355" cy="401253"/>
            </a:xfrm>
            <a:custGeom>
              <a:avLst/>
              <a:gdLst/>
              <a:ahLst/>
              <a:cxnLst/>
              <a:rect l="l" t="t" r="r" b="b"/>
              <a:pathLst>
                <a:path w="2119355" h="401253">
                  <a:moveTo>
                    <a:pt x="0" y="0"/>
                  </a:moveTo>
                  <a:lnTo>
                    <a:pt x="2119355" y="0"/>
                  </a:lnTo>
                  <a:lnTo>
                    <a:pt x="2119355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2119355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244600" y="6452245"/>
            <a:ext cx="7952138" cy="1523506"/>
            <a:chOff x="0" y="0"/>
            <a:chExt cx="2094390" cy="40125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094390" cy="401253"/>
            </a:xfrm>
            <a:custGeom>
              <a:avLst/>
              <a:gdLst/>
              <a:ahLst/>
              <a:cxnLst/>
              <a:rect l="l" t="t" r="r" b="b"/>
              <a:pathLst>
                <a:path w="2094390" h="401253">
                  <a:moveTo>
                    <a:pt x="0" y="0"/>
                  </a:moveTo>
                  <a:lnTo>
                    <a:pt x="2094390" y="0"/>
                  </a:lnTo>
                  <a:lnTo>
                    <a:pt x="2094390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2094390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87472" y="6482933"/>
            <a:ext cx="5802170" cy="141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Cost: Often tuition-free or highly discounted compared to normal college tuition rates. Many of the courses are offered free to high school students under TOPS.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1425117" y="3028213"/>
            <a:ext cx="5523385" cy="1172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Earning College Credits: You only earn college credits by scoring three or higher on AP exams. 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8985696" y="4713185"/>
            <a:ext cx="8046924" cy="1523506"/>
            <a:chOff x="0" y="0"/>
            <a:chExt cx="2119355" cy="40125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119355" cy="401253"/>
            </a:xfrm>
            <a:custGeom>
              <a:avLst/>
              <a:gdLst/>
              <a:ahLst/>
              <a:cxnLst/>
              <a:rect l="l" t="t" r="r" b="b"/>
              <a:pathLst>
                <a:path w="2119355" h="401253">
                  <a:moveTo>
                    <a:pt x="0" y="0"/>
                  </a:moveTo>
                  <a:lnTo>
                    <a:pt x="2119355" y="0"/>
                  </a:lnTo>
                  <a:lnTo>
                    <a:pt x="2119355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2119355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1440543" y="5066887"/>
            <a:ext cx="5710807" cy="782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0"/>
              </a:lnSpc>
            </a:pPr>
            <a:r>
              <a:rPr lang="en-US" sz="22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Academic Rigor: College-level rigor and skills are taught in the class.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54790" y="3163434"/>
            <a:ext cx="5645101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Earning College Credits: College credits are automatically earned by passing college courses.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1244600" y="4713185"/>
            <a:ext cx="7952138" cy="1523506"/>
            <a:chOff x="0" y="0"/>
            <a:chExt cx="2094390" cy="401253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2094390" cy="401253"/>
            </a:xfrm>
            <a:custGeom>
              <a:avLst/>
              <a:gdLst/>
              <a:ahLst/>
              <a:cxnLst/>
              <a:rect l="l" t="t" r="r" b="b"/>
              <a:pathLst>
                <a:path w="2094390" h="401253">
                  <a:moveTo>
                    <a:pt x="0" y="0"/>
                  </a:moveTo>
                  <a:lnTo>
                    <a:pt x="2094390" y="0"/>
                  </a:lnTo>
                  <a:lnTo>
                    <a:pt x="2094390" y="401253"/>
                  </a:lnTo>
                  <a:lnTo>
                    <a:pt x="0" y="401253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-57150"/>
              <a:ext cx="2094390" cy="4584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487946" y="5046948"/>
            <a:ext cx="5601696" cy="798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Academic Rigor: College-level rigor and skills are taught in the class.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465297" y="8416203"/>
            <a:ext cx="5756207" cy="1063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GPA: Your grade appears on both high school &amp; college transcripts, affecting cumulative GPAs. Students can enter college with a G</a:t>
            </a:r>
            <a:r>
              <a:rPr lang="en-US" sz="2000" dirty="0" smtClean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PA</a:t>
            </a:r>
            <a:r>
              <a:rPr lang="en-US" sz="2000" dirty="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.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1523914" y="8336113"/>
            <a:ext cx="5424588" cy="11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20"/>
              </a:lnSpc>
            </a:pPr>
            <a:r>
              <a:rPr lang="en-US" sz="2300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GPA: Grade in the class impacts high school GPA, but scores on AP exams do not.</a:t>
            </a:r>
          </a:p>
        </p:txBody>
      </p:sp>
      <p:sp>
        <p:nvSpPr>
          <p:cNvPr id="35" name="Freeform 35"/>
          <p:cNvSpPr/>
          <p:nvPr/>
        </p:nvSpPr>
        <p:spPr>
          <a:xfrm>
            <a:off x="5869785" y="2682591"/>
            <a:ext cx="6548430" cy="7108201"/>
          </a:xfrm>
          <a:custGeom>
            <a:avLst/>
            <a:gdLst/>
            <a:ahLst/>
            <a:cxnLst/>
            <a:rect l="l" t="t" r="r" b="b"/>
            <a:pathLst>
              <a:path w="6548430" h="7108201">
                <a:moveTo>
                  <a:pt x="0" y="0"/>
                </a:moveTo>
                <a:lnTo>
                  <a:pt x="6548430" y="0"/>
                </a:lnTo>
                <a:lnTo>
                  <a:pt x="6548430" y="7108201"/>
                </a:lnTo>
                <a:lnTo>
                  <a:pt x="0" y="710820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 rot="-10800000">
            <a:off x="14178808" y="-1362592"/>
            <a:ext cx="5119583" cy="2446670"/>
            <a:chOff x="0" y="0"/>
            <a:chExt cx="1177416" cy="56269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177416" cy="562692"/>
            </a:xfrm>
            <a:custGeom>
              <a:avLst/>
              <a:gdLst/>
              <a:ahLst/>
              <a:cxnLst/>
              <a:rect l="l" t="t" r="r" b="b"/>
              <a:pathLst>
                <a:path w="1177416" h="562692">
                  <a:moveTo>
                    <a:pt x="1177416" y="281346"/>
                  </a:moveTo>
                  <a:lnTo>
                    <a:pt x="974216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974216" y="0"/>
                  </a:lnTo>
                  <a:lnTo>
                    <a:pt x="1177416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114300" y="-57150"/>
              <a:ext cx="948816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-10800000">
            <a:off x="-1010392" y="-1362592"/>
            <a:ext cx="5119583" cy="2446670"/>
            <a:chOff x="0" y="0"/>
            <a:chExt cx="1177416" cy="56269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177416" cy="562692"/>
            </a:xfrm>
            <a:custGeom>
              <a:avLst/>
              <a:gdLst/>
              <a:ahLst/>
              <a:cxnLst/>
              <a:rect l="l" t="t" r="r" b="b"/>
              <a:pathLst>
                <a:path w="1177416" h="562692">
                  <a:moveTo>
                    <a:pt x="1177416" y="281346"/>
                  </a:moveTo>
                  <a:lnTo>
                    <a:pt x="974216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974216" y="0"/>
                  </a:lnTo>
                  <a:lnTo>
                    <a:pt x="1177416" y="281346"/>
                  </a:lnTo>
                  <a:close/>
                </a:path>
              </a:pathLst>
            </a:custGeom>
            <a:solidFill>
              <a:srgbClr val="190D79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14300" y="-57150"/>
              <a:ext cx="948816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2" name="Group 42"/>
          <p:cNvGrpSpPr/>
          <p:nvPr/>
        </p:nvGrpSpPr>
        <p:grpSpPr>
          <a:xfrm rot="-10800000">
            <a:off x="1136650" y="-624938"/>
            <a:ext cx="5726233" cy="1198000"/>
            <a:chOff x="0" y="0"/>
            <a:chExt cx="3054608" cy="639062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3054608" cy="639062"/>
            </a:xfrm>
            <a:custGeom>
              <a:avLst/>
              <a:gdLst/>
              <a:ahLst/>
              <a:cxnLst/>
              <a:rect l="l" t="t" r="r" b="b"/>
              <a:pathLst>
                <a:path w="3054608" h="639062">
                  <a:moveTo>
                    <a:pt x="3054608" y="319531"/>
                  </a:moveTo>
                  <a:lnTo>
                    <a:pt x="2851408" y="639062"/>
                  </a:lnTo>
                  <a:lnTo>
                    <a:pt x="203200" y="639062"/>
                  </a:lnTo>
                  <a:lnTo>
                    <a:pt x="0" y="319531"/>
                  </a:lnTo>
                  <a:lnTo>
                    <a:pt x="203200" y="0"/>
                  </a:lnTo>
                  <a:lnTo>
                    <a:pt x="2851408" y="0"/>
                  </a:lnTo>
                  <a:lnTo>
                    <a:pt x="3054608" y="319531"/>
                  </a:lnTo>
                  <a:close/>
                </a:path>
              </a:pathLst>
            </a:custGeom>
            <a:solidFill>
              <a:srgbClr val="190D79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114300" y="-57150"/>
              <a:ext cx="2826008" cy="696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5" name="Group 45"/>
          <p:cNvGrpSpPr/>
          <p:nvPr/>
        </p:nvGrpSpPr>
        <p:grpSpPr>
          <a:xfrm rot="-10800000">
            <a:off x="11425117" y="-624938"/>
            <a:ext cx="5726233" cy="1198000"/>
            <a:chOff x="0" y="0"/>
            <a:chExt cx="3054608" cy="63906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054608" cy="639062"/>
            </a:xfrm>
            <a:custGeom>
              <a:avLst/>
              <a:gdLst/>
              <a:ahLst/>
              <a:cxnLst/>
              <a:rect l="l" t="t" r="r" b="b"/>
              <a:pathLst>
                <a:path w="3054608" h="639062">
                  <a:moveTo>
                    <a:pt x="3054608" y="319531"/>
                  </a:moveTo>
                  <a:lnTo>
                    <a:pt x="2851408" y="639062"/>
                  </a:lnTo>
                  <a:lnTo>
                    <a:pt x="203200" y="639062"/>
                  </a:lnTo>
                  <a:lnTo>
                    <a:pt x="0" y="319531"/>
                  </a:lnTo>
                  <a:lnTo>
                    <a:pt x="203200" y="0"/>
                  </a:lnTo>
                  <a:lnTo>
                    <a:pt x="2851408" y="0"/>
                  </a:lnTo>
                  <a:lnTo>
                    <a:pt x="3054608" y="319531"/>
                  </a:lnTo>
                  <a:close/>
                </a:path>
              </a:pathLst>
            </a:custGeom>
            <a:solidFill>
              <a:srgbClr val="4023B4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114300" y="-57150"/>
              <a:ext cx="2826008" cy="696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089642" y="3791449"/>
            <a:ext cx="4108716" cy="4781051"/>
            <a:chOff x="0" y="0"/>
            <a:chExt cx="698500" cy="812800"/>
          </a:xfrm>
        </p:grpSpPr>
        <p:sp>
          <p:nvSpPr>
            <p:cNvPr id="49" name="Freeform 49"/>
            <p:cNvSpPr/>
            <p:nvPr/>
          </p:nvSpPr>
          <p:spPr>
            <a:xfrm rot="-1050000">
              <a:off x="-44939" y="18809"/>
              <a:ext cx="788378" cy="775181"/>
            </a:xfrm>
            <a:custGeom>
              <a:avLst/>
              <a:gdLst/>
              <a:ahLst/>
              <a:cxnLst/>
              <a:rect l="l" t="t" r="r" b="b"/>
              <a:pathLst>
                <a:path w="788378" h="775181">
                  <a:moveTo>
                    <a:pt x="516396" y="0"/>
                  </a:moveTo>
                  <a:lnTo>
                    <a:pt x="788378" y="298817"/>
                  </a:lnTo>
                  <a:lnTo>
                    <a:pt x="666171" y="686408"/>
                  </a:lnTo>
                  <a:lnTo>
                    <a:pt x="271982" y="775182"/>
                  </a:lnTo>
                  <a:lnTo>
                    <a:pt x="0" y="476365"/>
                  </a:lnTo>
                  <a:lnTo>
                    <a:pt x="122207" y="88774"/>
                  </a:lnTo>
                  <a:lnTo>
                    <a:pt x="516396" y="0"/>
                  </a:lnTo>
                  <a:close/>
                </a:path>
              </a:pathLst>
            </a:custGeom>
            <a:blipFill>
              <a:blip r:embed="rId6"/>
              <a:stretch>
                <a:fillRect l="-47581"/>
              </a:stretch>
            </a:blipFill>
            <a:ln w="142875" cap="sq">
              <a:solidFill>
                <a:srgbClr val="FFFFFF"/>
              </a:solidFill>
              <a:prstDash val="solid"/>
              <a:miter/>
            </a:ln>
          </p:spPr>
        </p:sp>
      </p:grpSp>
      <p:sp>
        <p:nvSpPr>
          <p:cNvPr id="50" name="TextBox 50"/>
          <p:cNvSpPr txBox="1"/>
          <p:nvPr/>
        </p:nvSpPr>
        <p:spPr>
          <a:xfrm>
            <a:off x="3779256" y="668267"/>
            <a:ext cx="9889328" cy="107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99"/>
              </a:lnSpc>
            </a:pPr>
            <a:r>
              <a:rPr lang="en-US" sz="6799" b="1">
                <a:solidFill>
                  <a:srgbClr val="1D1A1B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 Dual Enrollment  vs AP</a:t>
            </a:r>
          </a:p>
        </p:txBody>
      </p:sp>
      <p:sp>
        <p:nvSpPr>
          <p:cNvPr id="51" name="Freeform 51"/>
          <p:cNvSpPr/>
          <p:nvPr/>
        </p:nvSpPr>
        <p:spPr>
          <a:xfrm rot="5400000">
            <a:off x="-1121084" y="3083798"/>
            <a:ext cx="2172079" cy="690405"/>
          </a:xfrm>
          <a:custGeom>
            <a:avLst/>
            <a:gdLst/>
            <a:ahLst/>
            <a:cxnLst/>
            <a:rect l="l" t="t" r="r" b="b"/>
            <a:pathLst>
              <a:path w="2172079" h="690405">
                <a:moveTo>
                  <a:pt x="0" y="0"/>
                </a:moveTo>
                <a:lnTo>
                  <a:pt x="2172079" y="0"/>
                </a:lnTo>
                <a:lnTo>
                  <a:pt x="2172079" y="690404"/>
                </a:lnTo>
                <a:lnTo>
                  <a:pt x="0" y="69040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t="-23484"/>
            </a:stretch>
          </a:blipFill>
        </p:spPr>
      </p:sp>
      <p:sp>
        <p:nvSpPr>
          <p:cNvPr id="52" name="Freeform 52"/>
          <p:cNvSpPr/>
          <p:nvPr/>
        </p:nvSpPr>
        <p:spPr>
          <a:xfrm rot="-5400000">
            <a:off x="17761450" y="7627647"/>
            <a:ext cx="1053100" cy="720057"/>
          </a:xfrm>
          <a:custGeom>
            <a:avLst/>
            <a:gdLst/>
            <a:ahLst/>
            <a:cxnLst/>
            <a:rect l="l" t="t" r="r" b="b"/>
            <a:pathLst>
              <a:path w="1053100" h="720057">
                <a:moveTo>
                  <a:pt x="0" y="0"/>
                </a:moveTo>
                <a:lnTo>
                  <a:pt x="1053100" y="0"/>
                </a:lnTo>
                <a:lnTo>
                  <a:pt x="1053100" y="720057"/>
                </a:lnTo>
                <a:lnTo>
                  <a:pt x="0" y="7200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16537781" y="-2032197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4"/>
                </a:lnTo>
                <a:lnTo>
                  <a:pt x="0" y="27385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-2785432" y="9977430"/>
            <a:ext cx="11434272" cy="1293877"/>
          </a:xfrm>
          <a:custGeom>
            <a:avLst/>
            <a:gdLst/>
            <a:ahLst/>
            <a:cxnLst/>
            <a:rect l="l" t="t" r="r" b="b"/>
            <a:pathLst>
              <a:path w="11434272" h="1293877">
                <a:moveTo>
                  <a:pt x="0" y="0"/>
                </a:moveTo>
                <a:lnTo>
                  <a:pt x="11434272" y="0"/>
                </a:lnTo>
                <a:lnTo>
                  <a:pt x="11434272" y="1293877"/>
                </a:lnTo>
                <a:lnTo>
                  <a:pt x="0" y="1293877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 t="-483256"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-508390" y="8777238"/>
            <a:ext cx="1752990" cy="1509762"/>
          </a:xfrm>
          <a:custGeom>
            <a:avLst/>
            <a:gdLst/>
            <a:ahLst/>
            <a:cxnLst/>
            <a:rect l="l" t="t" r="r" b="b"/>
            <a:pathLst>
              <a:path w="1752990" h="1509762">
                <a:moveTo>
                  <a:pt x="0" y="0"/>
                </a:moveTo>
                <a:lnTo>
                  <a:pt x="1752990" y="0"/>
                </a:lnTo>
                <a:lnTo>
                  <a:pt x="1752990" y="1509762"/>
                </a:lnTo>
                <a:lnTo>
                  <a:pt x="0" y="1509762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grpSp>
        <p:nvGrpSpPr>
          <p:cNvPr id="56" name="Group 56"/>
          <p:cNvGrpSpPr/>
          <p:nvPr/>
        </p:nvGrpSpPr>
        <p:grpSpPr>
          <a:xfrm>
            <a:off x="1244600" y="2033850"/>
            <a:ext cx="6999497" cy="745870"/>
            <a:chOff x="0" y="0"/>
            <a:chExt cx="9332663" cy="994494"/>
          </a:xfrm>
        </p:grpSpPr>
        <p:sp>
          <p:nvSpPr>
            <p:cNvPr id="57" name="TextBox 57"/>
            <p:cNvSpPr txBox="1"/>
            <p:nvPr/>
          </p:nvSpPr>
          <p:spPr>
            <a:xfrm>
              <a:off x="1756938" y="94473"/>
              <a:ext cx="7575725" cy="90002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29"/>
                </a:lnSpc>
              </a:pPr>
              <a:r>
                <a:rPr lang="en-US" sz="4092" b="1">
                  <a:solidFill>
                    <a:srgbClr val="1D1A1B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Dual Enrollment</a:t>
              </a:r>
            </a:p>
          </p:txBody>
        </p:sp>
        <p:sp>
          <p:nvSpPr>
            <p:cNvPr id="58" name="Freeform 58"/>
            <p:cNvSpPr/>
            <p:nvPr/>
          </p:nvSpPr>
          <p:spPr>
            <a:xfrm>
              <a:off x="0" y="0"/>
              <a:ext cx="2679516" cy="937009"/>
            </a:xfrm>
            <a:custGeom>
              <a:avLst/>
              <a:gdLst/>
              <a:ahLst/>
              <a:cxnLst/>
              <a:rect l="l" t="t" r="r" b="b"/>
              <a:pathLst>
                <a:path w="2679516" h="937009">
                  <a:moveTo>
                    <a:pt x="0" y="0"/>
                  </a:moveTo>
                  <a:lnTo>
                    <a:pt x="2679516" y="0"/>
                  </a:lnTo>
                  <a:lnTo>
                    <a:pt x="2679516" y="937009"/>
                  </a:lnTo>
                  <a:lnTo>
                    <a:pt x="0" y="9370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/>
              <a:stretch>
                <a:fillRect/>
              </a:stretch>
            </a:blipFill>
          </p:spPr>
        </p:sp>
      </p:grpSp>
      <p:grpSp>
        <p:nvGrpSpPr>
          <p:cNvPr id="59" name="Group 59"/>
          <p:cNvGrpSpPr/>
          <p:nvPr/>
        </p:nvGrpSpPr>
        <p:grpSpPr>
          <a:xfrm>
            <a:off x="10043544" y="1872862"/>
            <a:ext cx="6999856" cy="1052427"/>
            <a:chOff x="0" y="0"/>
            <a:chExt cx="9333142" cy="1403235"/>
          </a:xfrm>
        </p:grpSpPr>
        <p:sp>
          <p:nvSpPr>
            <p:cNvPr id="60" name="TextBox 60"/>
            <p:cNvSpPr txBox="1"/>
            <p:nvPr/>
          </p:nvSpPr>
          <p:spPr>
            <a:xfrm>
              <a:off x="0" y="282695"/>
              <a:ext cx="7559568" cy="8982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717"/>
                </a:lnSpc>
              </a:pPr>
              <a:r>
                <a:rPr lang="en-US" sz="4083" b="1">
                  <a:solidFill>
                    <a:srgbClr val="1D1A1B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Advanced Placement</a:t>
              </a:r>
            </a:p>
          </p:txBody>
        </p:sp>
        <p:sp>
          <p:nvSpPr>
            <p:cNvPr id="61" name="Freeform 61"/>
            <p:cNvSpPr/>
            <p:nvPr/>
          </p:nvSpPr>
          <p:spPr>
            <a:xfrm>
              <a:off x="6338432" y="0"/>
              <a:ext cx="2994710" cy="1403235"/>
            </a:xfrm>
            <a:custGeom>
              <a:avLst/>
              <a:gdLst/>
              <a:ahLst/>
              <a:cxnLst/>
              <a:rect l="l" t="t" r="r" b="b"/>
              <a:pathLst>
                <a:path w="2994710" h="1403235">
                  <a:moveTo>
                    <a:pt x="0" y="0"/>
                  </a:moveTo>
                  <a:lnTo>
                    <a:pt x="2994710" y="0"/>
                  </a:lnTo>
                  <a:lnTo>
                    <a:pt x="2994710" y="1403235"/>
                  </a:lnTo>
                  <a:lnTo>
                    <a:pt x="0" y="14032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431463" y="9251081"/>
            <a:ext cx="6079663" cy="2446670"/>
            <a:chOff x="0" y="0"/>
            <a:chExt cx="1398218" cy="5626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98218" cy="562692"/>
            </a:xfrm>
            <a:custGeom>
              <a:avLst/>
              <a:gdLst/>
              <a:ahLst/>
              <a:cxnLst/>
              <a:rect l="l" t="t" r="r" b="b"/>
              <a:pathLst>
                <a:path w="1398218" h="562692">
                  <a:moveTo>
                    <a:pt x="1398218" y="281346"/>
                  </a:moveTo>
                  <a:lnTo>
                    <a:pt x="1195018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1195018" y="0"/>
                  </a:lnTo>
                  <a:lnTo>
                    <a:pt x="1398218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14300" y="-57150"/>
              <a:ext cx="1169618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244600" y="9762097"/>
            <a:ext cx="16014700" cy="1198000"/>
            <a:chOff x="0" y="0"/>
            <a:chExt cx="8542899" cy="6390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542899" cy="639062"/>
            </a:xfrm>
            <a:custGeom>
              <a:avLst/>
              <a:gdLst/>
              <a:ahLst/>
              <a:cxnLst/>
              <a:rect l="l" t="t" r="r" b="b"/>
              <a:pathLst>
                <a:path w="8542899" h="639062">
                  <a:moveTo>
                    <a:pt x="8542899" y="319531"/>
                  </a:moveTo>
                  <a:lnTo>
                    <a:pt x="8339699" y="639062"/>
                  </a:lnTo>
                  <a:lnTo>
                    <a:pt x="203200" y="639062"/>
                  </a:lnTo>
                  <a:lnTo>
                    <a:pt x="0" y="319531"/>
                  </a:lnTo>
                  <a:lnTo>
                    <a:pt x="203200" y="0"/>
                  </a:lnTo>
                  <a:lnTo>
                    <a:pt x="8339699" y="0"/>
                  </a:lnTo>
                  <a:lnTo>
                    <a:pt x="8542899" y="319531"/>
                  </a:lnTo>
                  <a:close/>
                </a:path>
              </a:pathLst>
            </a:custGeom>
            <a:solidFill>
              <a:srgbClr val="4023B4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114300" y="-57150"/>
              <a:ext cx="8314299" cy="696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 rot="5400000">
            <a:off x="-1086039" y="-347164"/>
            <a:ext cx="2172079" cy="690405"/>
          </a:xfrm>
          <a:custGeom>
            <a:avLst/>
            <a:gdLst/>
            <a:ahLst/>
            <a:cxnLst/>
            <a:rect l="l" t="t" r="r" b="b"/>
            <a:pathLst>
              <a:path w="2172079" h="690405">
                <a:moveTo>
                  <a:pt x="0" y="0"/>
                </a:moveTo>
                <a:lnTo>
                  <a:pt x="2172078" y="0"/>
                </a:lnTo>
                <a:lnTo>
                  <a:pt x="2172078" y="690405"/>
                </a:lnTo>
                <a:lnTo>
                  <a:pt x="0" y="69040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 t="-23484"/>
            </a:stretch>
          </a:blipFill>
        </p:spPr>
      </p:sp>
      <p:grpSp>
        <p:nvGrpSpPr>
          <p:cNvPr id="10" name="Group 10"/>
          <p:cNvGrpSpPr/>
          <p:nvPr/>
        </p:nvGrpSpPr>
        <p:grpSpPr>
          <a:xfrm rot="-10800000">
            <a:off x="14183347" y="-1362592"/>
            <a:ext cx="5119583" cy="2446670"/>
            <a:chOff x="0" y="0"/>
            <a:chExt cx="1177416" cy="5626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77416" cy="562692"/>
            </a:xfrm>
            <a:custGeom>
              <a:avLst/>
              <a:gdLst/>
              <a:ahLst/>
              <a:cxnLst/>
              <a:rect l="l" t="t" r="r" b="b"/>
              <a:pathLst>
                <a:path w="1177416" h="562692">
                  <a:moveTo>
                    <a:pt x="1177416" y="281346"/>
                  </a:moveTo>
                  <a:lnTo>
                    <a:pt x="974216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974216" y="0"/>
                  </a:lnTo>
                  <a:lnTo>
                    <a:pt x="1177416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14300" y="-57150"/>
              <a:ext cx="948816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 rot="-10800000">
            <a:off x="11533067" y="-624938"/>
            <a:ext cx="5726233" cy="1198000"/>
            <a:chOff x="0" y="0"/>
            <a:chExt cx="3054608" cy="63906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054608" cy="639062"/>
            </a:xfrm>
            <a:custGeom>
              <a:avLst/>
              <a:gdLst/>
              <a:ahLst/>
              <a:cxnLst/>
              <a:rect l="l" t="t" r="r" b="b"/>
              <a:pathLst>
                <a:path w="3054608" h="639062">
                  <a:moveTo>
                    <a:pt x="3054608" y="319531"/>
                  </a:moveTo>
                  <a:lnTo>
                    <a:pt x="2851408" y="639062"/>
                  </a:lnTo>
                  <a:lnTo>
                    <a:pt x="203200" y="639062"/>
                  </a:lnTo>
                  <a:lnTo>
                    <a:pt x="0" y="319531"/>
                  </a:lnTo>
                  <a:lnTo>
                    <a:pt x="203200" y="0"/>
                  </a:lnTo>
                  <a:lnTo>
                    <a:pt x="2851408" y="0"/>
                  </a:lnTo>
                  <a:lnTo>
                    <a:pt x="3054608" y="319531"/>
                  </a:lnTo>
                  <a:close/>
                </a:path>
              </a:pathLst>
            </a:custGeom>
            <a:solidFill>
              <a:srgbClr val="4023B4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4300" y="-57150"/>
              <a:ext cx="2826008" cy="696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6990631" y="-1654487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5"/>
                </a:lnTo>
                <a:lnTo>
                  <a:pt x="0" y="273856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7597510" y="-464532"/>
            <a:ext cx="1196074" cy="1037594"/>
          </a:xfrm>
          <a:custGeom>
            <a:avLst/>
            <a:gdLst/>
            <a:ahLst/>
            <a:cxnLst/>
            <a:rect l="l" t="t" r="r" b="b"/>
            <a:pathLst>
              <a:path w="1196074" h="1037594">
                <a:moveTo>
                  <a:pt x="0" y="0"/>
                </a:moveTo>
                <a:lnTo>
                  <a:pt x="1196075" y="0"/>
                </a:lnTo>
                <a:lnTo>
                  <a:pt x="1196075" y="1037594"/>
                </a:lnTo>
                <a:lnTo>
                  <a:pt x="0" y="103759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4871582" y="10072240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317500" y="981075"/>
            <a:ext cx="14249400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00"/>
              </a:lnSpc>
            </a:pPr>
            <a:r>
              <a:rPr lang="en-US" sz="6000">
                <a:solidFill>
                  <a:srgbClr val="1D1A1B"/>
                </a:solidFill>
                <a:latin typeface="Archivo Black"/>
                <a:ea typeface="Archivo Black"/>
                <a:cs typeface="Archivo Black"/>
                <a:sym typeface="Archivo Black"/>
              </a:rPr>
              <a:t>Dual Enrollment Credit Offerings: 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048505" y="1964013"/>
            <a:ext cx="4428120" cy="7627095"/>
            <a:chOff x="26407" y="-421405"/>
            <a:chExt cx="5904160" cy="10169460"/>
          </a:xfrm>
        </p:grpSpPr>
        <p:grpSp>
          <p:nvGrpSpPr>
            <p:cNvPr id="21" name="Group 21"/>
            <p:cNvGrpSpPr/>
            <p:nvPr/>
          </p:nvGrpSpPr>
          <p:grpSpPr>
            <a:xfrm>
              <a:off x="836862" y="2356518"/>
              <a:ext cx="4045831" cy="986616"/>
              <a:chOff x="70798" y="-146495"/>
              <a:chExt cx="1900885" cy="46355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70798" y="-89345"/>
                <a:ext cx="190088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900885" h="406400">
                    <a:moveTo>
                      <a:pt x="0" y="0"/>
                    </a:moveTo>
                    <a:lnTo>
                      <a:pt x="1697685" y="0"/>
                    </a:lnTo>
                    <a:lnTo>
                      <a:pt x="1900885" y="203200"/>
                    </a:lnTo>
                    <a:lnTo>
                      <a:pt x="1697685" y="406400"/>
                    </a:lnTo>
                    <a:lnTo>
                      <a:pt x="0" y="406400"/>
                    </a:lnTo>
                    <a:lnTo>
                      <a:pt x="203200" y="203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0D79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163846" y="-146495"/>
                <a:ext cx="1646885" cy="463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r>
                  <a:rPr lang="en-US" sz="2499" dirty="0">
                    <a:solidFill>
                      <a:srgbClr val="FFFFFF"/>
                    </a:solidFill>
                    <a:latin typeface="Public Sans"/>
                    <a:ea typeface="Public Sans"/>
                    <a:cs typeface="Public Sans"/>
                    <a:sym typeface="Public Sans"/>
                  </a:rPr>
                  <a:t>DE Credits</a:t>
                </a:r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1331368" y="-421405"/>
              <a:ext cx="2755444" cy="2490517"/>
            </a:xfrm>
            <a:custGeom>
              <a:avLst/>
              <a:gdLst/>
              <a:ahLst/>
              <a:cxnLst/>
              <a:rect l="l" t="t" r="r" b="b"/>
              <a:pathLst>
                <a:path w="2755444" h="2490517">
                  <a:moveTo>
                    <a:pt x="0" y="0"/>
                  </a:moveTo>
                  <a:lnTo>
                    <a:pt x="2755445" y="0"/>
                  </a:lnTo>
                  <a:lnTo>
                    <a:pt x="2755445" y="2490517"/>
                  </a:lnTo>
                  <a:lnTo>
                    <a:pt x="0" y="24905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2064" b="-2064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26407" y="4002892"/>
              <a:ext cx="5904160" cy="57451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Pre-calculus </a:t>
              </a: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Honors (6 hours)       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Calculus (3 hours)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Physics Honors (3 hours)             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Algebra III (3 hours)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Chemistry Honors (3 hours)        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English </a:t>
              </a: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101 (3 </a:t>
              </a: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hours</a:t>
              </a: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)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English 102 (3 hours)</a:t>
              </a:r>
              <a:endParaRPr lang="en-US" sz="2000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Prob. </a:t>
              </a: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and Stats (3 hours) </a:t>
              </a:r>
              <a:endParaRPr lang="en-US" sz="2000" dirty="0" smtClean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  <a:p>
              <a:pPr marL="431802" lvl="1" indent="-215901">
                <a:lnSpc>
                  <a:spcPts val="2800"/>
                </a:lnSpc>
                <a:buFont typeface="Arial"/>
                <a:buChar char="•"/>
              </a:pP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US History </a:t>
              </a: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(3 </a:t>
              </a:r>
              <a:r>
                <a:rPr lang="en-US" sz="2000" dirty="0" smtClean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hours</a:t>
              </a: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)</a:t>
              </a:r>
              <a:endParaRPr lang="en-US" sz="2000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Western Civ. (3 hours)</a:t>
              </a:r>
            </a:p>
            <a:p>
              <a:pPr marL="431802" lvl="1" indent="-215901" algn="l">
                <a:lnSpc>
                  <a:spcPts val="2800"/>
                </a:lnSpc>
                <a:buFont typeface="Arial"/>
                <a:buChar char="•"/>
              </a:pPr>
              <a:r>
                <a:rPr lang="en-US" sz="2000" dirty="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Intro to Education (6 hours)</a:t>
              </a:r>
            </a:p>
            <a:p>
              <a:pPr algn="ctr">
                <a:lnSpc>
                  <a:spcPts val="2800"/>
                </a:lnSpc>
              </a:pPr>
              <a:endParaRPr lang="en-US" sz="2000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9779" y="3373588"/>
              <a:ext cx="5321025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b="1" dirty="0">
                  <a:solidFill>
                    <a:srgbClr val="1D1A1B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Southeastern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4233132" y="2405018"/>
            <a:ext cx="3364379" cy="3557981"/>
            <a:chOff x="0" y="0"/>
            <a:chExt cx="4485838" cy="4743974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059600" cy="2183223"/>
            </a:xfrm>
            <a:custGeom>
              <a:avLst/>
              <a:gdLst/>
              <a:ahLst/>
              <a:cxnLst/>
              <a:rect l="l" t="t" r="r" b="b"/>
              <a:pathLst>
                <a:path w="4059600" h="2183223">
                  <a:moveTo>
                    <a:pt x="0" y="0"/>
                  </a:moveTo>
                  <a:lnTo>
                    <a:pt x="4059600" y="0"/>
                  </a:lnTo>
                  <a:lnTo>
                    <a:pt x="4059600" y="2183223"/>
                  </a:lnTo>
                  <a:lnTo>
                    <a:pt x="0" y="21832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t="-2064" b="-2064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57506" y="4284658"/>
              <a:ext cx="4148667" cy="45931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31802" lvl="1" indent="-215901" algn="ctr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1D1A1B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ProStart I (6 hours)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60342" y="3589003"/>
              <a:ext cx="3738916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 b="1">
                  <a:solidFill>
                    <a:srgbClr val="1D1A1B"/>
                  </a:solidFill>
                  <a:latin typeface="Public Sans Bold"/>
                  <a:ea typeface="Public Sans Bold"/>
                  <a:cs typeface="Public Sans Bold"/>
                  <a:sym typeface="Public Sans Bold"/>
                </a:rPr>
                <a:t>Nunez CC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142438" y="2457974"/>
              <a:ext cx="4045831" cy="864979"/>
              <a:chOff x="0" y="0"/>
              <a:chExt cx="1900885" cy="4064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1900885" cy="406400"/>
              </a:xfrm>
              <a:custGeom>
                <a:avLst/>
                <a:gdLst/>
                <a:ahLst/>
                <a:cxnLst/>
                <a:rect l="l" t="t" r="r" b="b"/>
                <a:pathLst>
                  <a:path w="1900885" h="406400">
                    <a:moveTo>
                      <a:pt x="0" y="0"/>
                    </a:moveTo>
                    <a:lnTo>
                      <a:pt x="1697685" y="0"/>
                    </a:lnTo>
                    <a:lnTo>
                      <a:pt x="1900885" y="203200"/>
                    </a:lnTo>
                    <a:lnTo>
                      <a:pt x="1697685" y="406400"/>
                    </a:lnTo>
                    <a:lnTo>
                      <a:pt x="0" y="406400"/>
                    </a:lnTo>
                    <a:lnTo>
                      <a:pt x="203200" y="2032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190D79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177800" y="-57150"/>
                <a:ext cx="1646885" cy="4635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499"/>
                  </a:lnSpc>
                </a:pPr>
                <a:endParaRPr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142438" y="2583547"/>
              <a:ext cx="4343400" cy="5566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9"/>
                </a:lnSpc>
              </a:pPr>
              <a:r>
                <a:rPr lang="en-US" sz="2499">
                  <a:solidFill>
                    <a:srgbClr val="FFFFFF"/>
                  </a:solidFill>
                  <a:latin typeface="Public Sans"/>
                  <a:ea typeface="Public Sans"/>
                  <a:cs typeface="Public Sans"/>
                  <a:sym typeface="Public Sans"/>
                </a:rPr>
                <a:t>DE Credits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7876115" y="4232171"/>
            <a:ext cx="3785467" cy="648734"/>
            <a:chOff x="0" y="0"/>
            <a:chExt cx="2371409" cy="40640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2371409" cy="406400"/>
            </a:xfrm>
            <a:custGeom>
              <a:avLst/>
              <a:gdLst/>
              <a:ahLst/>
              <a:cxnLst/>
              <a:rect l="l" t="t" r="r" b="b"/>
              <a:pathLst>
                <a:path w="2371409" h="406400">
                  <a:moveTo>
                    <a:pt x="0" y="0"/>
                  </a:moveTo>
                  <a:lnTo>
                    <a:pt x="2168209" y="0"/>
                  </a:lnTo>
                  <a:lnTo>
                    <a:pt x="2371409" y="203200"/>
                  </a:lnTo>
                  <a:lnTo>
                    <a:pt x="2168209" y="406400"/>
                  </a:lnTo>
                  <a:lnTo>
                    <a:pt x="0" y="406400"/>
                  </a:lnTo>
                  <a:lnTo>
                    <a:pt x="203200" y="203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0D79"/>
            </a:solidFill>
          </p:spPr>
        </p:sp>
        <p:sp>
          <p:nvSpPr>
            <p:cNvPr id="37" name="TextBox 37"/>
            <p:cNvSpPr txBox="1"/>
            <p:nvPr/>
          </p:nvSpPr>
          <p:spPr>
            <a:xfrm>
              <a:off x="177800" y="-57150"/>
              <a:ext cx="2117409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8446986" y="1841581"/>
            <a:ext cx="2327475" cy="2327475"/>
          </a:xfrm>
          <a:custGeom>
            <a:avLst/>
            <a:gdLst/>
            <a:ahLst/>
            <a:cxnLst/>
            <a:rect l="l" t="t" r="r" b="b"/>
            <a:pathLst>
              <a:path w="2327475" h="2327475">
                <a:moveTo>
                  <a:pt x="0" y="0"/>
                </a:moveTo>
                <a:lnTo>
                  <a:pt x="2327475" y="0"/>
                </a:lnTo>
                <a:lnTo>
                  <a:pt x="2327475" y="2327475"/>
                </a:lnTo>
                <a:lnTo>
                  <a:pt x="0" y="2327475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4042" t="-2246" r="-3743" b="-5540"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7774557" y="4346787"/>
            <a:ext cx="3963153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FFFFFF"/>
                </a:solidFill>
                <a:latin typeface="Public Sans"/>
                <a:ea typeface="Public Sans"/>
                <a:cs typeface="Public Sans"/>
                <a:sym typeface="Public Sans"/>
              </a:rPr>
              <a:t>DE Credits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6059509" y="5625452"/>
            <a:ext cx="3785467" cy="317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Automotive Technology I and II (6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Emergency Medical Technician (3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Basic Technical Drafting (3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HVAC (6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Welding (6 hours)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1D1A1B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7904929" y="4992784"/>
            <a:ext cx="3411589" cy="43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b="1">
                <a:solidFill>
                  <a:srgbClr val="1D1A1B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Northshore Tech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9844976" y="5720702"/>
            <a:ext cx="3785467" cy="282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French I-IV (12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Spanish II-III (6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Drafting (3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Medical Terminology (3 hours)</a:t>
            </a:r>
          </a:p>
          <a:p>
            <a:pPr marL="431802" lvl="1" indent="-215901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Pre-Practical Nursing (3 hours)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1D1A1B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>
            <a:blip r:embed="rId2"/>
            <a:stretch>
              <a:fillRect b="-18444"/>
            </a:stretch>
          </a:blipFill>
        </p:spPr>
      </p:sp>
      <p:sp>
        <p:nvSpPr>
          <p:cNvPr id="3" name="Freeform 3"/>
          <p:cNvSpPr/>
          <p:nvPr/>
        </p:nvSpPr>
        <p:spPr>
          <a:xfrm rot="5400000">
            <a:off x="6161452" y="5399591"/>
            <a:ext cx="6249644" cy="15624"/>
          </a:xfrm>
          <a:custGeom>
            <a:avLst/>
            <a:gdLst/>
            <a:ahLst/>
            <a:cxnLst/>
            <a:rect l="l" t="t" r="r" b="b"/>
            <a:pathLst>
              <a:path w="6249644" h="15624">
                <a:moveTo>
                  <a:pt x="0" y="0"/>
                </a:moveTo>
                <a:lnTo>
                  <a:pt x="6249644" y="0"/>
                </a:lnTo>
                <a:lnTo>
                  <a:pt x="6249644" y="15624"/>
                </a:lnTo>
                <a:lnTo>
                  <a:pt x="0" y="156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947598" y="1931176"/>
            <a:ext cx="659624" cy="659624"/>
          </a:xfrm>
          <a:custGeom>
            <a:avLst/>
            <a:gdLst/>
            <a:ahLst/>
            <a:cxnLst/>
            <a:rect l="l" t="t" r="r" b="b"/>
            <a:pathLst>
              <a:path w="659624" h="659624">
                <a:moveTo>
                  <a:pt x="0" y="0"/>
                </a:moveTo>
                <a:lnTo>
                  <a:pt x="659624" y="0"/>
                </a:lnTo>
                <a:lnTo>
                  <a:pt x="659624" y="659624"/>
                </a:lnTo>
                <a:lnTo>
                  <a:pt x="0" y="659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947598" y="3645676"/>
            <a:ext cx="659624" cy="659624"/>
          </a:xfrm>
          <a:custGeom>
            <a:avLst/>
            <a:gdLst/>
            <a:ahLst/>
            <a:cxnLst/>
            <a:rect l="l" t="t" r="r" b="b"/>
            <a:pathLst>
              <a:path w="659624" h="659624">
                <a:moveTo>
                  <a:pt x="0" y="0"/>
                </a:moveTo>
                <a:lnTo>
                  <a:pt x="659624" y="0"/>
                </a:lnTo>
                <a:lnTo>
                  <a:pt x="659624" y="659624"/>
                </a:lnTo>
                <a:lnTo>
                  <a:pt x="0" y="659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947598" y="5360176"/>
            <a:ext cx="659624" cy="659624"/>
          </a:xfrm>
          <a:custGeom>
            <a:avLst/>
            <a:gdLst/>
            <a:ahLst/>
            <a:cxnLst/>
            <a:rect l="l" t="t" r="r" b="b"/>
            <a:pathLst>
              <a:path w="659624" h="659624">
                <a:moveTo>
                  <a:pt x="0" y="0"/>
                </a:moveTo>
                <a:lnTo>
                  <a:pt x="659624" y="0"/>
                </a:lnTo>
                <a:lnTo>
                  <a:pt x="659624" y="659624"/>
                </a:lnTo>
                <a:lnTo>
                  <a:pt x="0" y="659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947598" y="7074676"/>
            <a:ext cx="659624" cy="659624"/>
          </a:xfrm>
          <a:custGeom>
            <a:avLst/>
            <a:gdLst/>
            <a:ahLst/>
            <a:cxnLst/>
            <a:rect l="l" t="t" r="r" b="b"/>
            <a:pathLst>
              <a:path w="659624" h="659624">
                <a:moveTo>
                  <a:pt x="0" y="0"/>
                </a:moveTo>
                <a:lnTo>
                  <a:pt x="659624" y="0"/>
                </a:lnTo>
                <a:lnTo>
                  <a:pt x="659624" y="659624"/>
                </a:lnTo>
                <a:lnTo>
                  <a:pt x="0" y="65962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60000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9032056" y="1985273"/>
            <a:ext cx="490708" cy="490708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0D79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32056" y="3699773"/>
            <a:ext cx="490708" cy="490708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0D79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32056" y="5414273"/>
            <a:ext cx="490708" cy="490708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0D79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32056" y="7128773"/>
            <a:ext cx="490708" cy="490708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190D79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10800000">
            <a:off x="14183347" y="-1362592"/>
            <a:ext cx="5119583" cy="2446670"/>
            <a:chOff x="0" y="0"/>
            <a:chExt cx="1177416" cy="5626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177416" cy="562692"/>
            </a:xfrm>
            <a:custGeom>
              <a:avLst/>
              <a:gdLst/>
              <a:ahLst/>
              <a:cxnLst/>
              <a:rect l="l" t="t" r="r" b="b"/>
              <a:pathLst>
                <a:path w="1177416" h="562692">
                  <a:moveTo>
                    <a:pt x="1177416" y="281346"/>
                  </a:moveTo>
                  <a:lnTo>
                    <a:pt x="974216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974216" y="0"/>
                  </a:lnTo>
                  <a:lnTo>
                    <a:pt x="1177416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14300" y="-57150"/>
              <a:ext cx="948816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-10800000">
            <a:off x="11533067" y="-624938"/>
            <a:ext cx="5726233" cy="1198000"/>
            <a:chOff x="0" y="0"/>
            <a:chExt cx="3054608" cy="63906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54608" cy="639062"/>
            </a:xfrm>
            <a:custGeom>
              <a:avLst/>
              <a:gdLst/>
              <a:ahLst/>
              <a:cxnLst/>
              <a:rect l="l" t="t" r="r" b="b"/>
              <a:pathLst>
                <a:path w="3054608" h="639062">
                  <a:moveTo>
                    <a:pt x="3054608" y="319531"/>
                  </a:moveTo>
                  <a:lnTo>
                    <a:pt x="2851408" y="639062"/>
                  </a:lnTo>
                  <a:lnTo>
                    <a:pt x="203200" y="639062"/>
                  </a:lnTo>
                  <a:lnTo>
                    <a:pt x="0" y="319531"/>
                  </a:lnTo>
                  <a:lnTo>
                    <a:pt x="203200" y="0"/>
                  </a:lnTo>
                  <a:lnTo>
                    <a:pt x="2851408" y="0"/>
                  </a:lnTo>
                  <a:lnTo>
                    <a:pt x="3054608" y="319531"/>
                  </a:lnTo>
                  <a:close/>
                </a:path>
              </a:pathLst>
            </a:custGeom>
            <a:solidFill>
              <a:srgbClr val="4023B4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114300" y="-57150"/>
              <a:ext cx="2826008" cy="696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-673113" y="9251081"/>
            <a:ext cx="8799130" cy="2446670"/>
            <a:chOff x="0" y="0"/>
            <a:chExt cx="2023648" cy="56269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023648" cy="562692"/>
            </a:xfrm>
            <a:custGeom>
              <a:avLst/>
              <a:gdLst/>
              <a:ahLst/>
              <a:cxnLst/>
              <a:rect l="l" t="t" r="r" b="b"/>
              <a:pathLst>
                <a:path w="2023648" h="562692">
                  <a:moveTo>
                    <a:pt x="2023648" y="281346"/>
                  </a:moveTo>
                  <a:lnTo>
                    <a:pt x="1820448" y="562692"/>
                  </a:lnTo>
                  <a:lnTo>
                    <a:pt x="203200" y="562692"/>
                  </a:lnTo>
                  <a:lnTo>
                    <a:pt x="0" y="281346"/>
                  </a:lnTo>
                  <a:lnTo>
                    <a:pt x="203200" y="0"/>
                  </a:lnTo>
                  <a:lnTo>
                    <a:pt x="1820448" y="0"/>
                  </a:lnTo>
                  <a:lnTo>
                    <a:pt x="2023648" y="281346"/>
                  </a:lnTo>
                  <a:close/>
                </a:path>
              </a:pathLst>
            </a:custGeom>
            <a:solidFill>
              <a:srgbClr val="4023B4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114300" y="-57150"/>
              <a:ext cx="1795048" cy="619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-673113" y="8675100"/>
            <a:ext cx="2673102" cy="1151961"/>
            <a:chOff x="0" y="0"/>
            <a:chExt cx="1482931" cy="63906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82931" cy="639062"/>
            </a:xfrm>
            <a:custGeom>
              <a:avLst/>
              <a:gdLst/>
              <a:ahLst/>
              <a:cxnLst/>
              <a:rect l="l" t="t" r="r" b="b"/>
              <a:pathLst>
                <a:path w="1482931" h="639062">
                  <a:moveTo>
                    <a:pt x="1482931" y="319531"/>
                  </a:moveTo>
                  <a:lnTo>
                    <a:pt x="1279731" y="639062"/>
                  </a:lnTo>
                  <a:lnTo>
                    <a:pt x="203200" y="639062"/>
                  </a:lnTo>
                  <a:lnTo>
                    <a:pt x="0" y="319531"/>
                  </a:lnTo>
                  <a:lnTo>
                    <a:pt x="203200" y="0"/>
                  </a:lnTo>
                  <a:lnTo>
                    <a:pt x="1279731" y="0"/>
                  </a:lnTo>
                  <a:lnTo>
                    <a:pt x="1482931" y="319531"/>
                  </a:lnTo>
                  <a:close/>
                </a:path>
              </a:pathLst>
            </a:custGeom>
            <a:solidFill>
              <a:srgbClr val="4023B4"/>
            </a:solidFill>
            <a:ln w="5715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114300" y="-57150"/>
              <a:ext cx="1254331" cy="69621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832540" y="669431"/>
            <a:ext cx="10120520" cy="1071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99"/>
              </a:lnSpc>
            </a:pPr>
            <a:r>
              <a:rPr lang="en-US" sz="6799" b="1">
                <a:solidFill>
                  <a:srgbClr val="1D1A1B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AP CLASSES OFFERED</a:t>
            </a:r>
          </a:p>
        </p:txBody>
      </p:sp>
      <p:sp>
        <p:nvSpPr>
          <p:cNvPr id="33" name="Freeform 33"/>
          <p:cNvSpPr/>
          <p:nvPr/>
        </p:nvSpPr>
        <p:spPr>
          <a:xfrm rot="5400000">
            <a:off x="17201961" y="7533472"/>
            <a:ext cx="2172079" cy="690405"/>
          </a:xfrm>
          <a:custGeom>
            <a:avLst/>
            <a:gdLst/>
            <a:ahLst/>
            <a:cxnLst/>
            <a:rect l="l" t="t" r="r" b="b"/>
            <a:pathLst>
              <a:path w="2172079" h="690405">
                <a:moveTo>
                  <a:pt x="0" y="0"/>
                </a:moveTo>
                <a:lnTo>
                  <a:pt x="2172078" y="0"/>
                </a:lnTo>
                <a:lnTo>
                  <a:pt x="2172078" y="690405"/>
                </a:lnTo>
                <a:lnTo>
                  <a:pt x="0" y="6904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 t="-23484"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-936887" y="178564"/>
            <a:ext cx="1336551" cy="905513"/>
          </a:xfrm>
          <a:custGeom>
            <a:avLst/>
            <a:gdLst/>
            <a:ahLst/>
            <a:cxnLst/>
            <a:rect l="l" t="t" r="r" b="b"/>
            <a:pathLst>
              <a:path w="1336551" h="905513">
                <a:moveTo>
                  <a:pt x="0" y="0"/>
                </a:moveTo>
                <a:lnTo>
                  <a:pt x="1336551" y="0"/>
                </a:lnTo>
                <a:lnTo>
                  <a:pt x="1336551" y="905514"/>
                </a:lnTo>
                <a:lnTo>
                  <a:pt x="0" y="90551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7083802" y="-1709864"/>
            <a:ext cx="3098800" cy="2738564"/>
          </a:xfrm>
          <a:custGeom>
            <a:avLst/>
            <a:gdLst/>
            <a:ahLst/>
            <a:cxnLst/>
            <a:rect l="l" t="t" r="r" b="b"/>
            <a:pathLst>
              <a:path w="3098800" h="2738564">
                <a:moveTo>
                  <a:pt x="0" y="0"/>
                </a:moveTo>
                <a:lnTo>
                  <a:pt x="3098800" y="0"/>
                </a:lnTo>
                <a:lnTo>
                  <a:pt x="3098800" y="2738564"/>
                </a:lnTo>
                <a:lnTo>
                  <a:pt x="0" y="273856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17942798" y="-3419992"/>
            <a:ext cx="1992249" cy="4114800"/>
          </a:xfrm>
          <a:custGeom>
            <a:avLst/>
            <a:gdLst/>
            <a:ahLst/>
            <a:cxnLst/>
            <a:rect l="l" t="t" r="r" b="b"/>
            <a:pathLst>
              <a:path w="1992249" h="4114800">
                <a:moveTo>
                  <a:pt x="0" y="0"/>
                </a:moveTo>
                <a:lnTo>
                  <a:pt x="1992249" y="0"/>
                </a:lnTo>
                <a:lnTo>
                  <a:pt x="199224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10145339" y="10018463"/>
            <a:ext cx="10873692" cy="1293159"/>
          </a:xfrm>
          <a:custGeom>
            <a:avLst/>
            <a:gdLst/>
            <a:ahLst/>
            <a:cxnLst/>
            <a:rect l="l" t="t" r="r" b="b"/>
            <a:pathLst>
              <a:path w="10873692" h="1293159">
                <a:moveTo>
                  <a:pt x="0" y="0"/>
                </a:moveTo>
                <a:lnTo>
                  <a:pt x="10873692" y="0"/>
                </a:lnTo>
                <a:lnTo>
                  <a:pt x="10873692" y="1293159"/>
                </a:lnTo>
                <a:lnTo>
                  <a:pt x="0" y="1293159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 t="-561128"/>
            </a:stretch>
          </a:blipFill>
        </p:spPr>
      </p:sp>
      <p:sp>
        <p:nvSpPr>
          <p:cNvPr id="38" name="Freeform 38"/>
          <p:cNvSpPr/>
          <p:nvPr/>
        </p:nvSpPr>
        <p:spPr>
          <a:xfrm flipH="1">
            <a:off x="17043400" y="8777238"/>
            <a:ext cx="1752990" cy="1509762"/>
          </a:xfrm>
          <a:custGeom>
            <a:avLst/>
            <a:gdLst/>
            <a:ahLst/>
            <a:cxnLst/>
            <a:rect l="l" t="t" r="r" b="b"/>
            <a:pathLst>
              <a:path w="1752990" h="1509762">
                <a:moveTo>
                  <a:pt x="1752990" y="0"/>
                </a:moveTo>
                <a:lnTo>
                  <a:pt x="0" y="0"/>
                </a:lnTo>
                <a:lnTo>
                  <a:pt x="0" y="1509762"/>
                </a:lnTo>
                <a:lnTo>
                  <a:pt x="1752990" y="1509762"/>
                </a:lnTo>
                <a:lnTo>
                  <a:pt x="175299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39" name="TextBox 39"/>
          <p:cNvSpPr txBox="1"/>
          <p:nvPr/>
        </p:nvSpPr>
        <p:spPr>
          <a:xfrm>
            <a:off x="899951" y="2240272"/>
            <a:ext cx="7561872" cy="55813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Biology  </a:t>
            </a:r>
          </a:p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Environmental Science</a:t>
            </a:r>
          </a:p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Calculus AB        </a:t>
            </a:r>
          </a:p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European History</a:t>
            </a:r>
          </a:p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Chemistry   </a:t>
            </a:r>
          </a:p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Macroeconomics</a:t>
            </a:r>
          </a:p>
          <a:p>
            <a:pPr marL="974261" lvl="1" indent="-487130" algn="l">
              <a:lnSpc>
                <a:spcPts val="6317"/>
              </a:lnSpc>
              <a:buFont typeface="Arial"/>
              <a:buChar char="•"/>
            </a:pPr>
            <a:r>
              <a:rPr lang="en-US" sz="4512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US History 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029339" y="1868816"/>
            <a:ext cx="7861628" cy="75020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03801" lvl="1" indent="-501900" algn="l">
              <a:lnSpc>
                <a:spcPts val="6509"/>
              </a:lnSpc>
              <a:buFont typeface="Arial"/>
              <a:buChar char="•"/>
            </a:pPr>
            <a:r>
              <a:rPr lang="en-US" sz="4649" dirty="0" smtClean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US Government and Politics</a:t>
            </a:r>
            <a:endParaRPr lang="en-US" sz="4649" dirty="0" smtClean="0">
              <a:solidFill>
                <a:srgbClr val="1D1A1B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1003801" lvl="1" indent="-501900" algn="l">
              <a:lnSpc>
                <a:spcPts val="6509"/>
              </a:lnSpc>
              <a:buFont typeface="Arial"/>
              <a:buChar char="•"/>
            </a:pPr>
            <a:r>
              <a:rPr lang="en-US" sz="4649" dirty="0" smtClean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Psychology</a:t>
            </a:r>
            <a:endParaRPr lang="en-US" sz="4649" dirty="0">
              <a:solidFill>
                <a:srgbClr val="1D1A1B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1003801" lvl="1" indent="-501900" algn="l">
              <a:lnSpc>
                <a:spcPts val="6509"/>
              </a:lnSpc>
              <a:buFont typeface="Arial"/>
              <a:buChar char="•"/>
            </a:pPr>
            <a:r>
              <a:rPr lang="en-US" sz="4649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Comparative Government and Politics</a:t>
            </a:r>
          </a:p>
          <a:p>
            <a:pPr marL="1003801" lvl="1" indent="-501900" algn="l">
              <a:lnSpc>
                <a:spcPts val="6509"/>
              </a:lnSpc>
              <a:buFont typeface="Arial"/>
              <a:buChar char="•"/>
            </a:pPr>
            <a:r>
              <a:rPr lang="en-US" sz="4649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English Language and Composition</a:t>
            </a:r>
          </a:p>
          <a:p>
            <a:pPr marL="1003801" lvl="1" indent="-501900" algn="l">
              <a:lnSpc>
                <a:spcPts val="6509"/>
              </a:lnSpc>
              <a:buFont typeface="Arial"/>
              <a:buChar char="•"/>
            </a:pPr>
            <a:r>
              <a:rPr lang="en-US" sz="4649" dirty="0">
                <a:solidFill>
                  <a:srgbClr val="1D1A1B"/>
                </a:solidFill>
                <a:latin typeface="Public Sans"/>
                <a:ea typeface="Public Sans"/>
                <a:cs typeface="Public Sans"/>
                <a:sym typeface="Public Sans"/>
              </a:rPr>
              <a:t>English Literature and Composition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388</Words>
  <Application>Microsoft Office PowerPoint</Application>
  <PresentationFormat>Custom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Archivo Black</vt:lpstr>
      <vt:lpstr>Calibri</vt:lpstr>
      <vt:lpstr>Public Sans</vt:lpstr>
      <vt:lpstr>Public Sans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Red Modern Project Proposal Presentation</dc:title>
  <dc:creator>Sidlovsky, Nichole N.</dc:creator>
  <cp:lastModifiedBy>Sidlovsky, Nichole J.</cp:lastModifiedBy>
  <cp:revision>6</cp:revision>
  <dcterms:created xsi:type="dcterms:W3CDTF">2006-08-16T00:00:00Z</dcterms:created>
  <dcterms:modified xsi:type="dcterms:W3CDTF">2025-10-24T14:08:11Z</dcterms:modified>
  <dc:identifier>DAGYb8DIXqg</dc:identifier>
</cp:coreProperties>
</file>