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0"/>
  </p:notesMasterIdLst>
  <p:handoutMasterIdLst>
    <p:handoutMasterId r:id="rId61"/>
  </p:handoutMasterIdLst>
  <p:sldIdLst>
    <p:sldId id="256" r:id="rId2"/>
    <p:sldId id="257" r:id="rId3"/>
    <p:sldId id="263" r:id="rId4"/>
    <p:sldId id="268" r:id="rId5"/>
    <p:sldId id="340" r:id="rId6"/>
    <p:sldId id="271" r:id="rId7"/>
    <p:sldId id="272" r:id="rId8"/>
    <p:sldId id="260" r:id="rId9"/>
    <p:sldId id="264" r:id="rId10"/>
    <p:sldId id="361" r:id="rId11"/>
    <p:sldId id="344" r:id="rId12"/>
    <p:sldId id="360" r:id="rId13"/>
    <p:sldId id="259" r:id="rId14"/>
    <p:sldId id="380" r:id="rId15"/>
    <p:sldId id="354" r:id="rId16"/>
    <p:sldId id="275" r:id="rId17"/>
    <p:sldId id="345" r:id="rId18"/>
    <p:sldId id="346" r:id="rId19"/>
    <p:sldId id="347" r:id="rId20"/>
    <p:sldId id="392" r:id="rId21"/>
    <p:sldId id="348" r:id="rId22"/>
    <p:sldId id="282" r:id="rId23"/>
    <p:sldId id="381" r:id="rId24"/>
    <p:sldId id="379" r:id="rId25"/>
    <p:sldId id="313" r:id="rId26"/>
    <p:sldId id="378" r:id="rId27"/>
    <p:sldId id="294" r:id="rId28"/>
    <p:sldId id="382" r:id="rId29"/>
    <p:sldId id="351" r:id="rId30"/>
    <p:sldId id="314" r:id="rId31"/>
    <p:sldId id="355" r:id="rId32"/>
    <p:sldId id="353" r:id="rId33"/>
    <p:sldId id="356" r:id="rId34"/>
    <p:sldId id="357" r:id="rId35"/>
    <p:sldId id="358" r:id="rId36"/>
    <p:sldId id="364" r:id="rId37"/>
    <p:sldId id="359" r:id="rId38"/>
    <p:sldId id="365" r:id="rId39"/>
    <p:sldId id="366" r:id="rId40"/>
    <p:sldId id="367" r:id="rId41"/>
    <p:sldId id="368" r:id="rId42"/>
    <p:sldId id="369" r:id="rId43"/>
    <p:sldId id="385" r:id="rId44"/>
    <p:sldId id="386" r:id="rId45"/>
    <p:sldId id="387" r:id="rId46"/>
    <p:sldId id="372" r:id="rId47"/>
    <p:sldId id="383" r:id="rId48"/>
    <p:sldId id="284" r:id="rId49"/>
    <p:sldId id="371" r:id="rId50"/>
    <p:sldId id="370" r:id="rId51"/>
    <p:sldId id="373" r:id="rId52"/>
    <p:sldId id="374" r:id="rId53"/>
    <p:sldId id="375" r:id="rId54"/>
    <p:sldId id="376" r:id="rId55"/>
    <p:sldId id="309" r:id="rId56"/>
    <p:sldId id="262" r:id="rId57"/>
    <p:sldId id="384" r:id="rId58"/>
    <p:sldId id="342" r:id="rId5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588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88869" autoAdjust="0"/>
  </p:normalViewPr>
  <p:slideViewPr>
    <p:cSldViewPr snapToGrid="0" snapToObjects="1">
      <p:cViewPr varScale="1">
        <p:scale>
          <a:sx n="62" d="100"/>
          <a:sy n="62" d="100"/>
        </p:scale>
        <p:origin x="-1170"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4" d="100"/>
          <a:sy n="84" d="100"/>
        </p:scale>
        <p:origin x="3792" y="108"/>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BDAB6E6B-931C-424B-BF04-D11B73DD6269}" type="datetimeFigureOut">
              <a:rPr lang="en-US" smtClean="0"/>
              <a:pPr/>
              <a:t>12/5/2016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12CAF435-C38E-40DB-AFDE-49333347B63E}" type="slidenum">
              <a:rPr lang="en-US" smtClean="0"/>
              <a:pPr/>
              <a:t>‹#›</a:t>
            </a:fld>
            <a:endParaRPr lang="en-US"/>
          </a:p>
        </p:txBody>
      </p:sp>
    </p:spTree>
    <p:extLst>
      <p:ext uri="{BB962C8B-B14F-4D97-AF65-F5344CB8AC3E}">
        <p14:creationId xmlns:p14="http://schemas.microsoft.com/office/powerpoint/2010/main" xmlns="" val="1545420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D328E97-1C17-4CF3-801B-A772B8382C94}" type="datetimeFigureOut">
              <a:rPr lang="en-US" smtClean="0"/>
              <a:pPr/>
              <a:t>12/5/2016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14D76B5-9437-466B-8333-8FA70E4511FB}" type="slidenum">
              <a:rPr lang="en-US" smtClean="0"/>
              <a:pPr/>
              <a:t>‹#›</a:t>
            </a:fld>
            <a:endParaRPr lang="en-US"/>
          </a:p>
        </p:txBody>
      </p:sp>
    </p:spTree>
    <p:extLst>
      <p:ext uri="{BB962C8B-B14F-4D97-AF65-F5344CB8AC3E}">
        <p14:creationId xmlns:p14="http://schemas.microsoft.com/office/powerpoint/2010/main" xmlns="" val="2767396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a:t>
            </a:fld>
            <a:endParaRPr lang="en-US"/>
          </a:p>
        </p:txBody>
      </p:sp>
    </p:spTree>
    <p:extLst>
      <p:ext uri="{BB962C8B-B14F-4D97-AF65-F5344CB8AC3E}">
        <p14:creationId xmlns:p14="http://schemas.microsoft.com/office/powerpoint/2010/main" xmlns="" val="250852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 FYI- </a:t>
            </a:r>
            <a:r>
              <a:rPr lang="en-US" baseline="0" dirty="0" smtClean="0"/>
              <a:t>Encourage districts to analyze their Student Information System data using Excel prior to the start of the EMIS submission process.  </a:t>
            </a:r>
          </a:p>
          <a:p>
            <a:r>
              <a:rPr lang="en-US" baseline="0" dirty="0" smtClean="0"/>
              <a:t>It would be helpful to demonstrate data queries in your Student Information System throughout this workshop.</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a:t>
            </a:fld>
            <a:endParaRPr lang="en-US"/>
          </a:p>
        </p:txBody>
      </p:sp>
    </p:spTree>
    <p:extLst>
      <p:ext uri="{BB962C8B-B14F-4D97-AF65-F5344CB8AC3E}">
        <p14:creationId xmlns:p14="http://schemas.microsoft.com/office/powerpoint/2010/main" xmlns="" val="44535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a:t>
            </a:fld>
            <a:endParaRPr lang="en-US"/>
          </a:p>
        </p:txBody>
      </p:sp>
    </p:spTree>
    <p:extLst>
      <p:ext uri="{BB962C8B-B14F-4D97-AF65-F5344CB8AC3E}">
        <p14:creationId xmlns:p14="http://schemas.microsoft.com/office/powerpoint/2010/main" xmlns="" val="2248329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This section covers basic Excel functions but is a great review no matter the participant skill level.</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a:t>
            </a:fld>
            <a:endParaRPr lang="en-US"/>
          </a:p>
        </p:txBody>
      </p:sp>
    </p:spTree>
    <p:extLst>
      <p:ext uri="{BB962C8B-B14F-4D97-AF65-F5344CB8AC3E}">
        <p14:creationId xmlns:p14="http://schemas.microsoft.com/office/powerpoint/2010/main" xmlns="" val="206310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 use EXCEL_1__2016G_Prep_for_Success_Detail.xlsx.  Be sure to do this step</a:t>
            </a:r>
            <a:r>
              <a:rPr lang="en-US" baseline="0" dirty="0" smtClean="0"/>
              <a:t> before expanding column width.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a:t>
            </a:fld>
            <a:endParaRPr lang="en-US"/>
          </a:p>
        </p:txBody>
      </p:sp>
    </p:spTree>
    <p:extLst>
      <p:ext uri="{BB962C8B-B14F-4D97-AF65-F5344CB8AC3E}">
        <p14:creationId xmlns:p14="http://schemas.microsoft.com/office/powerpoint/2010/main" xmlns="" val="3980924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Freezing</a:t>
            </a:r>
            <a:r>
              <a:rPr lang="en-US" baseline="0" dirty="0" smtClean="0"/>
              <a:t> the top row is very helpful when reviewing large spreadsheets that contain column with similar values like this example with many N and Y values.</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6</a:t>
            </a:fld>
            <a:endParaRPr lang="en-US"/>
          </a:p>
        </p:txBody>
      </p:sp>
    </p:spTree>
    <p:extLst>
      <p:ext uri="{BB962C8B-B14F-4D97-AF65-F5344CB8AC3E}">
        <p14:creationId xmlns:p14="http://schemas.microsoft.com/office/powerpoint/2010/main" xmlns="" val="1379020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This</a:t>
            </a:r>
            <a:r>
              <a:rPr lang="en-US" i="0" baseline="0" dirty="0" smtClean="0"/>
              <a:t> step will expand all columns at the same time </a:t>
            </a:r>
            <a:endParaRPr lang="en-US" i="1"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7</a:t>
            </a:fld>
            <a:endParaRPr lang="en-US"/>
          </a:p>
        </p:txBody>
      </p:sp>
    </p:spTree>
    <p:extLst>
      <p:ext uri="{BB962C8B-B14F-4D97-AF65-F5344CB8AC3E}">
        <p14:creationId xmlns:p14="http://schemas.microsoft.com/office/powerpoint/2010/main" xmlns="" val="2738285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using the sort feature</a:t>
            </a:r>
            <a:r>
              <a:rPr lang="en-US" baseline="0" dirty="0" smtClean="0"/>
              <a:t> in Excel, sort by one or more columns that will help organize the data in a more user friendly way.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8</a:t>
            </a:fld>
            <a:endParaRPr lang="en-US"/>
          </a:p>
        </p:txBody>
      </p:sp>
    </p:spTree>
    <p:extLst>
      <p:ext uri="{BB962C8B-B14F-4D97-AF65-F5344CB8AC3E}">
        <p14:creationId xmlns:p14="http://schemas.microsoft.com/office/powerpoint/2010/main" xmlns="" val="749902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Filters</a:t>
            </a:r>
            <a:r>
              <a:rPr lang="en-US" baseline="0" dirty="0" smtClean="0"/>
              <a:t> can also be applied from the Home Tab by choosing the “Sorting and Filtering” icon and then filter.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9</a:t>
            </a:fld>
            <a:endParaRPr lang="en-US"/>
          </a:p>
        </p:txBody>
      </p:sp>
    </p:spTree>
    <p:extLst>
      <p:ext uri="{BB962C8B-B14F-4D97-AF65-F5344CB8AC3E}">
        <p14:creationId xmlns:p14="http://schemas.microsoft.com/office/powerpoint/2010/main" xmlns="" val="1645786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be using this file again shortly, please minimize.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10</a:t>
            </a:fld>
            <a:endParaRPr lang="en-US"/>
          </a:p>
        </p:txBody>
      </p:sp>
    </p:spTree>
    <p:extLst>
      <p:ext uri="{BB962C8B-B14F-4D97-AF65-F5344CB8AC3E}">
        <p14:creationId xmlns:p14="http://schemas.microsoft.com/office/powerpoint/2010/main" xmlns="" val="3245759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a:t>
            </a:r>
            <a:r>
              <a:rPr lang="en-US" baseline="0" dirty="0" smtClean="0"/>
              <a:t> check the report you are viewing to see if there are tabs that contain additional data.  In this example of a Prep for Success report, there were four tabs of data in this workbook.</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11</a:t>
            </a:fld>
            <a:endParaRPr lang="en-US"/>
          </a:p>
        </p:txBody>
      </p:sp>
    </p:spTree>
    <p:extLst>
      <p:ext uri="{BB962C8B-B14F-4D97-AF65-F5344CB8AC3E}">
        <p14:creationId xmlns:p14="http://schemas.microsoft.com/office/powerpoint/2010/main" xmlns="" val="3875074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a:t>
            </a:r>
            <a:r>
              <a:rPr lang="en-US" baseline="0" dirty="0" smtClean="0"/>
              <a:t> a new spreadsheet to demonstrate how to add and rename a tab.   Workbooks are a great way to organize copies of the same report.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12</a:t>
            </a:fld>
            <a:endParaRPr lang="en-US"/>
          </a:p>
        </p:txBody>
      </p:sp>
    </p:spTree>
    <p:extLst>
      <p:ext uri="{BB962C8B-B14F-4D97-AF65-F5344CB8AC3E}">
        <p14:creationId xmlns:p14="http://schemas.microsoft.com/office/powerpoint/2010/main" xmlns="" val="258214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13</a:t>
            </a:fld>
            <a:endParaRPr lang="en-US"/>
          </a:p>
        </p:txBody>
      </p:sp>
    </p:spTree>
    <p:extLst>
      <p:ext uri="{BB962C8B-B14F-4D97-AF65-F5344CB8AC3E}">
        <p14:creationId xmlns:p14="http://schemas.microsoft.com/office/powerpoint/2010/main" xmlns="" val="2616219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use EXCEL_2_Text_to_Columns1.xlsx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15</a:t>
            </a:fld>
            <a:endParaRPr lang="en-US"/>
          </a:p>
        </p:txBody>
      </p:sp>
    </p:spTree>
    <p:extLst>
      <p:ext uri="{BB962C8B-B14F-4D97-AF65-F5344CB8AC3E}">
        <p14:creationId xmlns:p14="http://schemas.microsoft.com/office/powerpoint/2010/main" xmlns="" val="2076068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 file opens</a:t>
            </a:r>
            <a:r>
              <a:rPr lang="en-US" baseline="0" dirty="0" smtClean="0"/>
              <a:t> like this, all of the data is in the first column.</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16</a:t>
            </a:fld>
            <a:endParaRPr lang="en-US"/>
          </a:p>
        </p:txBody>
      </p:sp>
    </p:spTree>
    <p:extLst>
      <p:ext uri="{BB962C8B-B14F-4D97-AF65-F5344CB8AC3E}">
        <p14:creationId xmlns:p14="http://schemas.microsoft.com/office/powerpoint/2010/main" xmlns="" val="1493960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17</a:t>
            </a:fld>
            <a:endParaRPr lang="en-US"/>
          </a:p>
        </p:txBody>
      </p:sp>
    </p:spTree>
    <p:extLst>
      <p:ext uri="{BB962C8B-B14F-4D97-AF65-F5344CB8AC3E}">
        <p14:creationId xmlns:p14="http://schemas.microsoft.com/office/powerpoint/2010/main" xmlns="" val="2248315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18</a:t>
            </a:fld>
            <a:endParaRPr lang="en-US"/>
          </a:p>
        </p:txBody>
      </p:sp>
    </p:spTree>
    <p:extLst>
      <p:ext uri="{BB962C8B-B14F-4D97-AF65-F5344CB8AC3E}">
        <p14:creationId xmlns:p14="http://schemas.microsoft.com/office/powerpoint/2010/main" xmlns="" val="2646700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19</a:t>
            </a:fld>
            <a:endParaRPr lang="en-US"/>
          </a:p>
        </p:txBody>
      </p:sp>
    </p:spTree>
    <p:extLst>
      <p:ext uri="{BB962C8B-B14F-4D97-AF65-F5344CB8AC3E}">
        <p14:creationId xmlns:p14="http://schemas.microsoft.com/office/powerpoint/2010/main" xmlns="" val="2869228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step</a:t>
            </a:r>
            <a:r>
              <a:rPr lang="en-US" baseline="0" dirty="0" smtClean="0"/>
              <a:t> may not be necessary if the user isn’t concerned about the file containing IRNs with leading zeros.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20</a:t>
            </a:fld>
            <a:endParaRPr lang="en-US"/>
          </a:p>
        </p:txBody>
      </p:sp>
    </p:spTree>
    <p:extLst>
      <p:ext uri="{BB962C8B-B14F-4D97-AF65-F5344CB8AC3E}">
        <p14:creationId xmlns:p14="http://schemas.microsoft.com/office/powerpoint/2010/main" xmlns="" val="1661435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 data is separated into columns, the header row</a:t>
            </a:r>
            <a:r>
              <a:rPr lang="en-US" baseline="0" dirty="0" smtClean="0"/>
              <a:t> can be wrapped, the top row frozen, and the columns expanded.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21</a:t>
            </a:fld>
            <a:endParaRPr lang="en-US"/>
          </a:p>
        </p:txBody>
      </p:sp>
    </p:spTree>
    <p:extLst>
      <p:ext uri="{BB962C8B-B14F-4D97-AF65-F5344CB8AC3E}">
        <p14:creationId xmlns:p14="http://schemas.microsoft.com/office/powerpoint/2010/main" xmlns="" val="4140565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 this Text to Columns example is a commonly used function.  If the data is not comma separated, the wizard can be used to separate the data easily.  The wizard contains options to separate data that is separated by characters other than commas as well as fixed width files.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22</a:t>
            </a:fld>
            <a:endParaRPr lang="en-US"/>
          </a:p>
        </p:txBody>
      </p:sp>
    </p:spTree>
    <p:extLst>
      <p:ext uri="{BB962C8B-B14F-4D97-AF65-F5344CB8AC3E}">
        <p14:creationId xmlns:p14="http://schemas.microsoft.com/office/powerpoint/2010/main" xmlns="" val="1914043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24</a:t>
            </a:fld>
            <a:endParaRPr lang="en-US"/>
          </a:p>
        </p:txBody>
      </p:sp>
    </p:spTree>
    <p:extLst>
      <p:ext uri="{BB962C8B-B14F-4D97-AF65-F5344CB8AC3E}">
        <p14:creationId xmlns:p14="http://schemas.microsoft.com/office/powerpoint/2010/main" xmlns="" val="3632258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 Demonstrate how to get this</a:t>
            </a:r>
            <a:r>
              <a:rPr lang="en-US" baseline="0" dirty="0" smtClean="0"/>
              <a:t> data from the SIS.</a:t>
            </a:r>
          </a:p>
          <a:p>
            <a:r>
              <a:rPr lang="en-US" baseline="0" dirty="0" smtClean="0"/>
              <a:t>EXCEL_3_SIS_Query_Student_Attendance_Patterns.xlsx</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25</a:t>
            </a:fld>
            <a:endParaRPr lang="en-US"/>
          </a:p>
        </p:txBody>
      </p:sp>
    </p:spTree>
    <p:extLst>
      <p:ext uri="{BB962C8B-B14F-4D97-AF65-F5344CB8AC3E}">
        <p14:creationId xmlns:p14="http://schemas.microsoft.com/office/powerpoint/2010/main" xmlns="" val="1214965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a:t>
            </a:r>
            <a:r>
              <a:rPr lang="en-US" baseline="0" dirty="0" smtClean="0"/>
              <a:t>s is a quick and simple way to filter and compare SIS data to the Calendar Collection. </a:t>
            </a:r>
          </a:p>
          <a:p>
            <a:r>
              <a:rPr lang="en-US" baseline="0" dirty="0" smtClean="0"/>
              <a:t>Presenter use EXCEL_4_Calendar_Display.xlsx</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26</a:t>
            </a:fld>
            <a:endParaRPr lang="en-US"/>
          </a:p>
        </p:txBody>
      </p:sp>
    </p:spTree>
    <p:extLst>
      <p:ext uri="{BB962C8B-B14F-4D97-AF65-F5344CB8AC3E}">
        <p14:creationId xmlns:p14="http://schemas.microsoft.com/office/powerpoint/2010/main" xmlns="" val="1509168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27</a:t>
            </a:fld>
            <a:endParaRPr lang="en-US"/>
          </a:p>
        </p:txBody>
      </p:sp>
    </p:spTree>
    <p:extLst>
      <p:ext uri="{BB962C8B-B14F-4D97-AF65-F5344CB8AC3E}">
        <p14:creationId xmlns:p14="http://schemas.microsoft.com/office/powerpoint/2010/main" xmlns="" val="2667171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Presenter-</a:t>
            </a:r>
            <a:r>
              <a:rPr lang="en-US" baseline="0" dirty="0" smtClean="0"/>
              <a:t> A VLOOKUP is a way to find data from another spreadsheet and bring it into an existing spreadsheet.  </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29</a:t>
            </a:fld>
            <a:endParaRPr lang="en-US"/>
          </a:p>
        </p:txBody>
      </p:sp>
    </p:spTree>
    <p:extLst>
      <p:ext uri="{BB962C8B-B14F-4D97-AF65-F5344CB8AC3E}">
        <p14:creationId xmlns:p14="http://schemas.microsoft.com/office/powerpoint/2010/main" xmlns="" val="2631838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Demonstrate these steps</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30</a:t>
            </a:fld>
            <a:endParaRPr lang="en-US"/>
          </a:p>
        </p:txBody>
      </p:sp>
    </p:spTree>
    <p:extLst>
      <p:ext uri="{BB962C8B-B14F-4D97-AF65-F5344CB8AC3E}">
        <p14:creationId xmlns:p14="http://schemas.microsoft.com/office/powerpoint/2010/main" xmlns="" val="4041279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EXCEL_5_2015G_Student_Demographic_(GI).xls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EXCEL_6_2016G_Student_Demographic_(GI).xls</a:t>
            </a:r>
          </a:p>
          <a:p>
            <a:endParaRPr lang="en-US" dirty="0" smtClean="0"/>
          </a:p>
          <a:p>
            <a:r>
              <a:rPr lang="en-US" dirty="0" smtClean="0"/>
              <a:t>The goal here is to get all of the date from both files into one file.</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31</a:t>
            </a:fld>
            <a:endParaRPr lang="en-US"/>
          </a:p>
        </p:txBody>
      </p:sp>
    </p:spTree>
    <p:extLst>
      <p:ext uri="{BB962C8B-B14F-4D97-AF65-F5344CB8AC3E}">
        <p14:creationId xmlns:p14="http://schemas.microsoft.com/office/powerpoint/2010/main" xmlns="" val="816021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doesn’t matter which</a:t>
            </a:r>
            <a:r>
              <a:rPr lang="en-US" baseline="0" dirty="0" smtClean="0"/>
              <a:t> spreadsheet is used first.  Just choose one and then select the data to copy.  Ctrl A to “select all”, Ctrl C to copy.</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32</a:t>
            </a:fld>
            <a:endParaRPr lang="en-US"/>
          </a:p>
        </p:txBody>
      </p:sp>
    </p:spTree>
    <p:extLst>
      <p:ext uri="{BB962C8B-B14F-4D97-AF65-F5344CB8AC3E}">
        <p14:creationId xmlns:p14="http://schemas.microsoft.com/office/powerpoint/2010/main" xmlns="" val="498061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the “Paste” function</a:t>
            </a:r>
            <a:r>
              <a:rPr lang="en-US" baseline="0" dirty="0" smtClean="0"/>
              <a:t> or </a:t>
            </a:r>
            <a:r>
              <a:rPr lang="en-US" dirty="0" smtClean="0"/>
              <a:t>Ctrl V to paste</a:t>
            </a:r>
            <a:r>
              <a:rPr lang="en-US" baseline="0" dirty="0" smtClean="0"/>
              <a:t> the data into the first spreadsheet.</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33</a:t>
            </a:fld>
            <a:endParaRPr lang="en-US"/>
          </a:p>
        </p:txBody>
      </p:sp>
    </p:spTree>
    <p:extLst>
      <p:ext uri="{BB962C8B-B14F-4D97-AF65-F5344CB8AC3E}">
        <p14:creationId xmlns:p14="http://schemas.microsoft.com/office/powerpoint/2010/main" xmlns="" val="568733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step</a:t>
            </a:r>
            <a:r>
              <a:rPr lang="en-US" baseline="0" dirty="0" smtClean="0"/>
              <a:t> prepares the file to be used as the source during the VLOOKUP process.</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34</a:t>
            </a:fld>
            <a:endParaRPr lang="en-US"/>
          </a:p>
        </p:txBody>
      </p:sp>
    </p:spTree>
    <p:extLst>
      <p:ext uri="{BB962C8B-B14F-4D97-AF65-F5344CB8AC3E}">
        <p14:creationId xmlns:p14="http://schemas.microsoft.com/office/powerpoint/2010/main" xmlns="" val="159369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Presenter use- EXCEL_1_2016G_Prep_for_Success_Detail.xls (previously minimized)</a:t>
            </a:r>
          </a:p>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35</a:t>
            </a:fld>
            <a:endParaRPr lang="en-US"/>
          </a:p>
        </p:txBody>
      </p:sp>
    </p:spTree>
    <p:extLst>
      <p:ext uri="{BB962C8B-B14F-4D97-AF65-F5344CB8AC3E}">
        <p14:creationId xmlns:p14="http://schemas.microsoft.com/office/powerpoint/2010/main" xmlns="" val="3984413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36</a:t>
            </a:fld>
            <a:endParaRPr lang="en-US"/>
          </a:p>
        </p:txBody>
      </p:sp>
    </p:spTree>
    <p:extLst>
      <p:ext uri="{BB962C8B-B14F-4D97-AF65-F5344CB8AC3E}">
        <p14:creationId xmlns:p14="http://schemas.microsoft.com/office/powerpoint/2010/main" xmlns="" val="186474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37</a:t>
            </a:fld>
            <a:endParaRPr lang="en-US"/>
          </a:p>
        </p:txBody>
      </p:sp>
    </p:spTree>
    <p:extLst>
      <p:ext uri="{BB962C8B-B14F-4D97-AF65-F5344CB8AC3E}">
        <p14:creationId xmlns:p14="http://schemas.microsoft.com/office/powerpoint/2010/main" xmlns="" val="650578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38</a:t>
            </a:fld>
            <a:endParaRPr lang="en-US"/>
          </a:p>
        </p:txBody>
      </p:sp>
    </p:spTree>
    <p:extLst>
      <p:ext uri="{BB962C8B-B14F-4D97-AF65-F5344CB8AC3E}">
        <p14:creationId xmlns:p14="http://schemas.microsoft.com/office/powerpoint/2010/main" xmlns="" val="2260174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39</a:t>
            </a:fld>
            <a:endParaRPr lang="en-US"/>
          </a:p>
        </p:txBody>
      </p:sp>
    </p:spTree>
    <p:extLst>
      <p:ext uri="{BB962C8B-B14F-4D97-AF65-F5344CB8AC3E}">
        <p14:creationId xmlns:p14="http://schemas.microsoft.com/office/powerpoint/2010/main" xmlns="" val="3046904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40</a:t>
            </a:fld>
            <a:endParaRPr lang="en-US"/>
          </a:p>
        </p:txBody>
      </p:sp>
    </p:spTree>
    <p:extLst>
      <p:ext uri="{BB962C8B-B14F-4D97-AF65-F5344CB8AC3E}">
        <p14:creationId xmlns:p14="http://schemas.microsoft.com/office/powerpoint/2010/main" xmlns="" val="1453692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41</a:t>
            </a:fld>
            <a:endParaRPr lang="en-US"/>
          </a:p>
        </p:txBody>
      </p:sp>
    </p:spTree>
    <p:extLst>
      <p:ext uri="{BB962C8B-B14F-4D97-AF65-F5344CB8AC3E}">
        <p14:creationId xmlns:p14="http://schemas.microsoft.com/office/powerpoint/2010/main" xmlns="" val="227222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42</a:t>
            </a:fld>
            <a:endParaRPr lang="en-US"/>
          </a:p>
        </p:txBody>
      </p:sp>
    </p:spTree>
    <p:extLst>
      <p:ext uri="{BB962C8B-B14F-4D97-AF65-F5344CB8AC3E}">
        <p14:creationId xmlns:p14="http://schemas.microsoft.com/office/powerpoint/2010/main" xmlns="" val="3804055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46</a:t>
            </a:fld>
            <a:endParaRPr lang="en-US"/>
          </a:p>
        </p:txBody>
      </p:sp>
    </p:spTree>
    <p:extLst>
      <p:ext uri="{BB962C8B-B14F-4D97-AF65-F5344CB8AC3E}">
        <p14:creationId xmlns:p14="http://schemas.microsoft.com/office/powerpoint/2010/main" xmlns="" val="485879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Demonstrate how to query data in your Student Information System</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48</a:t>
            </a:fld>
            <a:endParaRPr lang="en-US"/>
          </a:p>
        </p:txBody>
      </p:sp>
    </p:spTree>
    <p:extLst>
      <p:ext uri="{BB962C8B-B14F-4D97-AF65-F5344CB8AC3E}">
        <p14:creationId xmlns:p14="http://schemas.microsoft.com/office/powerpoint/2010/main" xmlns="" val="3623778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a:t>
            </a:r>
            <a:r>
              <a:rPr lang="en-US" baseline="0" dirty="0" smtClean="0"/>
              <a:t> – Demonstrate how to perform a SIS Query that contains third grade students, their SSIDs, names, disability conditions, and Reading Diagnostic values.</a:t>
            </a:r>
          </a:p>
          <a:p>
            <a:r>
              <a:rPr lang="en-US" baseline="0" dirty="0" smtClean="0"/>
              <a:t>Open EXCEL_7_SIS_Query_Third_Grade.xlsx and EXCEL_8_Student_Program_Record_(GQ).xlsx</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49</a:t>
            </a:fld>
            <a:endParaRPr lang="en-US"/>
          </a:p>
        </p:txBody>
      </p:sp>
    </p:spTree>
    <p:extLst>
      <p:ext uri="{BB962C8B-B14F-4D97-AF65-F5344CB8AC3E}">
        <p14:creationId xmlns:p14="http://schemas.microsoft.com/office/powerpoint/2010/main" xmlns="" val="35686427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50</a:t>
            </a:fld>
            <a:endParaRPr lang="en-US"/>
          </a:p>
        </p:txBody>
      </p:sp>
    </p:spTree>
    <p:extLst>
      <p:ext uri="{BB962C8B-B14F-4D97-AF65-F5344CB8AC3E}">
        <p14:creationId xmlns:p14="http://schemas.microsoft.com/office/powerpoint/2010/main" xmlns="" val="19186752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Presenter – Demonstrate</a:t>
            </a:r>
            <a:r>
              <a:rPr lang="en-US" baseline="0" dirty="0" smtClean="0"/>
              <a:t> how to get the Student Program File (GQ) from the current student collection in the Data Collector.</a:t>
            </a:r>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51</a:t>
            </a:fld>
            <a:endParaRPr lang="en-US"/>
          </a:p>
        </p:txBody>
      </p:sp>
    </p:spTree>
    <p:extLst>
      <p:ext uri="{BB962C8B-B14F-4D97-AF65-F5344CB8AC3E}">
        <p14:creationId xmlns:p14="http://schemas.microsoft.com/office/powerpoint/2010/main" xmlns="" val="30472958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52</a:t>
            </a:fld>
            <a:endParaRPr lang="en-US"/>
          </a:p>
        </p:txBody>
      </p:sp>
    </p:spTree>
    <p:extLst>
      <p:ext uri="{BB962C8B-B14F-4D97-AF65-F5344CB8AC3E}">
        <p14:creationId xmlns:p14="http://schemas.microsoft.com/office/powerpoint/2010/main" xmlns="" val="1314202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53</a:t>
            </a:fld>
            <a:endParaRPr lang="en-US"/>
          </a:p>
        </p:txBody>
      </p:sp>
    </p:spTree>
    <p:extLst>
      <p:ext uri="{BB962C8B-B14F-4D97-AF65-F5344CB8AC3E}">
        <p14:creationId xmlns:p14="http://schemas.microsoft.com/office/powerpoint/2010/main" xmlns="" val="1188006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54</a:t>
            </a:fld>
            <a:endParaRPr lang="en-US"/>
          </a:p>
        </p:txBody>
      </p:sp>
    </p:spTree>
    <p:extLst>
      <p:ext uri="{BB962C8B-B14F-4D97-AF65-F5344CB8AC3E}">
        <p14:creationId xmlns:p14="http://schemas.microsoft.com/office/powerpoint/2010/main" xmlns="" val="28018020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55</a:t>
            </a:fld>
            <a:endParaRPr lang="en-US"/>
          </a:p>
        </p:txBody>
      </p:sp>
    </p:spTree>
    <p:extLst>
      <p:ext uri="{BB962C8B-B14F-4D97-AF65-F5344CB8AC3E}">
        <p14:creationId xmlns:p14="http://schemas.microsoft.com/office/powerpoint/2010/main" xmlns="" val="158860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56</a:t>
            </a:fld>
            <a:endParaRPr lang="en-US"/>
          </a:p>
        </p:txBody>
      </p:sp>
    </p:spTree>
    <p:extLst>
      <p:ext uri="{BB962C8B-B14F-4D97-AF65-F5344CB8AC3E}">
        <p14:creationId xmlns:p14="http://schemas.microsoft.com/office/powerpoint/2010/main" xmlns="" val="5294964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4D76B5-9437-466B-8333-8FA70E4511FB}" type="slidenum">
              <a:rPr lang="en-US" smtClean="0"/>
              <a:pPr/>
              <a:t>57</a:t>
            </a:fld>
            <a:endParaRPr lang="en-US"/>
          </a:p>
        </p:txBody>
      </p:sp>
    </p:spTree>
    <p:extLst>
      <p:ext uri="{BB962C8B-B14F-4D97-AF65-F5344CB8AC3E}">
        <p14:creationId xmlns:p14="http://schemas.microsoft.com/office/powerpoint/2010/main" xmlns="" val="28894876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4D76B5-9437-466B-8333-8FA70E4511FB}" type="slidenum">
              <a:rPr lang="en-US" smtClean="0"/>
              <a:pPr/>
              <a:t>58</a:t>
            </a:fld>
            <a:endParaRPr lang="en-US"/>
          </a:p>
        </p:txBody>
      </p:sp>
    </p:spTree>
    <p:extLst>
      <p:ext uri="{BB962C8B-B14F-4D97-AF65-F5344CB8AC3E}">
        <p14:creationId xmlns:p14="http://schemas.microsoft.com/office/powerpoint/2010/main" xmlns="" val="4046851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7BE1CE-4BB3-4F72-89E0-18708EFB743E}" type="datetime1">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7DB03-7057-184B-9DF0-B5FFC5E3886A}" type="slidenum">
              <a:rPr lang="en-US" smtClean="0"/>
              <a:pPr/>
              <a:t>‹#›</a:t>
            </a:fld>
            <a:endParaRPr lang="en-US" dirty="0"/>
          </a:p>
        </p:txBody>
      </p:sp>
    </p:spTree>
    <p:extLst>
      <p:ext uri="{BB962C8B-B14F-4D97-AF65-F5344CB8AC3E}">
        <p14:creationId xmlns:p14="http://schemas.microsoft.com/office/powerpoint/2010/main" xmlns="" val="120095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06FF3-F435-44A6-BEEB-5095E6A5677B}" type="datetime1">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43213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E1890-79B9-4E05-BC90-1DB40E47C321}" type="datetime1">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7738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54F118-D907-4C21-B955-C9AB5CBA3162}" type="datetime1">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62799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B07F2B-C696-4080-95DF-D657F83B86E2}" type="datetime1">
              <a:rPr lang="en-US" smtClean="0"/>
              <a:pPr/>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893708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296A99-3529-40AF-B836-17771EDD5E0E}" type="datetime1">
              <a:rPr lang="en-US" smtClean="0"/>
              <a:pPr/>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856438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C2560-F1E9-4557-B6E9-D59FCD2C1080}" type="datetime1">
              <a:rPr lang="en-US" smtClean="0"/>
              <a:pPr/>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376651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716295-E2CB-4E55-97C7-11EF5CF541B9}" type="datetime1">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74560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1284C6-6958-40D5-A937-07EC836944D0}" type="datetime1">
              <a:rPr lang="en-US" smtClean="0"/>
              <a:pPr/>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59267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F40BC0-7EAC-47A4-A93C-BDF7163D06B1}" type="datetime1">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924482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E7A2B3-9686-493A-BA07-7CCF2F794032}" type="datetime1">
              <a:rPr lang="en-US" smtClean="0"/>
              <a:pPr/>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C7DB03-7057-184B-9DF0-B5FFC5E3886A}" type="slidenum">
              <a:rPr lang="en-US" smtClean="0"/>
              <a:pPr/>
              <a:t>‹#›</a:t>
            </a:fld>
            <a:endParaRPr lang="en-US"/>
          </a:p>
        </p:txBody>
      </p:sp>
    </p:spTree>
    <p:extLst>
      <p:ext uri="{BB962C8B-B14F-4D97-AF65-F5344CB8AC3E}">
        <p14:creationId xmlns:p14="http://schemas.microsoft.com/office/powerpoint/2010/main" xmlns="" val="1530405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50F24-54DC-45B4-9DCD-F35D683E9FCE}" type="datetime1">
              <a:rPr lang="en-US" smtClean="0"/>
              <a:pPr/>
              <a:t>12/5/2016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7DB03-7057-184B-9DF0-B5FFC5E3886A}" type="slidenum">
              <a:rPr lang="en-US" smtClean="0"/>
              <a:pPr/>
              <a:t>‹#›</a:t>
            </a:fld>
            <a:endParaRPr lang="en-US"/>
          </a:p>
        </p:txBody>
      </p:sp>
      <p:pic>
        <p:nvPicPr>
          <p:cNvPr id="13" name="Picture 12"/>
          <p:cNvPicPr>
            <a:picLocks noChangeAspect="1"/>
          </p:cNvPicPr>
          <p:nvPr userDrawn="1"/>
        </p:nvPicPr>
        <p:blipFill>
          <a:blip r:embed="rId13" cstate="screen">
            <a:extLst>
              <a:ext uri="{28A0092B-C50C-407E-A947-70E740481C1C}">
                <a14:useLocalDpi xmlns:a14="http://schemas.microsoft.com/office/drawing/2010/main" xmlns=""/>
              </a:ext>
            </a:extLst>
          </a:blip>
          <a:stretch>
            <a:fillRect/>
          </a:stretch>
        </p:blipFill>
        <p:spPr>
          <a:xfrm rot="16200000">
            <a:off x="-3043233" y="2971800"/>
            <a:ext cx="6858000" cy="914400"/>
          </a:xfrm>
          <a:prstGeom prst="rect">
            <a:avLst/>
          </a:prstGeom>
        </p:spPr>
      </p:pic>
      <p:pic>
        <p:nvPicPr>
          <p:cNvPr id="8" name="Picture 7"/>
          <p:cNvPicPr>
            <a:picLocks noChangeAspect="1"/>
          </p:cNvPicPr>
          <p:nvPr userDrawn="1"/>
        </p:nvPicPr>
        <p:blipFill>
          <a:blip r:embed="rId14" cstate="screen">
            <a:extLst>
              <a:ext uri="{28A0092B-C50C-407E-A947-70E740481C1C}">
                <a14:useLocalDpi xmlns:a14="http://schemas.microsoft.com/office/drawing/2010/main" xmlns=""/>
              </a:ext>
            </a:extLst>
          </a:blip>
          <a:stretch>
            <a:fillRect/>
          </a:stretch>
        </p:blipFill>
        <p:spPr>
          <a:xfrm>
            <a:off x="10058400" y="6119545"/>
            <a:ext cx="905244" cy="710319"/>
          </a:xfrm>
          <a:prstGeom prst="rect">
            <a:avLst/>
          </a:prstGeom>
        </p:spPr>
      </p:pic>
    </p:spTree>
    <p:extLst>
      <p:ext uri="{BB962C8B-B14F-4D97-AF65-F5344CB8AC3E}">
        <p14:creationId xmlns:p14="http://schemas.microsoft.com/office/powerpoint/2010/main" xmlns="" val="989419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94985"/>
            <a:ext cx="9144000" cy="2765503"/>
          </a:xfrm>
        </p:spPr>
        <p:txBody>
          <a:bodyPr>
            <a:normAutofit/>
          </a:bodyPr>
          <a:lstStyle/>
          <a:p>
            <a:r>
              <a:rPr lang="en-US" b="1" dirty="0" smtClean="0"/>
              <a:t>Excel </a:t>
            </a:r>
            <a:r>
              <a:rPr lang="en-US" b="1" dirty="0"/>
              <a:t>as a Tool to Troubleshoot SIS Data for EMIS Reporting</a:t>
            </a:r>
          </a:p>
        </p:txBody>
      </p:sp>
    </p:spTree>
    <p:extLst>
      <p:ext uri="{BB962C8B-B14F-4D97-AF65-F5344CB8AC3E}">
        <p14:creationId xmlns:p14="http://schemas.microsoft.com/office/powerpoint/2010/main" xmlns="" val="197869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Overview</a:t>
            </a:r>
            <a:endParaRPr lang="en-US" b="1" dirty="0"/>
          </a:p>
        </p:txBody>
      </p:sp>
      <p:sp>
        <p:nvSpPr>
          <p:cNvPr id="2" name="Content Placeholder 1"/>
          <p:cNvSpPr>
            <a:spLocks noGrp="1"/>
          </p:cNvSpPr>
          <p:nvPr>
            <p:ph idx="1"/>
          </p:nvPr>
        </p:nvSpPr>
        <p:spPr>
          <a:xfrm>
            <a:off x="838200" y="1828800"/>
            <a:ext cx="10515600" cy="3086101"/>
          </a:xfrm>
        </p:spPr>
        <p:txBody>
          <a:bodyPr>
            <a:normAutofit/>
          </a:bodyPr>
          <a:lstStyle/>
          <a:p>
            <a:r>
              <a:rPr lang="en-US" sz="3200" dirty="0" smtClean="0"/>
              <a:t>Basic Excel techniques can be used to analyze EMIS data from Student Information Systems (SISs), from the Data Collector and on ODE EMIS reports</a:t>
            </a:r>
          </a:p>
          <a:p>
            <a:r>
              <a:rPr lang="en-US" sz="3200" dirty="0" smtClean="0"/>
              <a:t>This session will demonstrate Excel functions and practical applications that can be helpful in all phases of the EMIS data review process </a:t>
            </a:r>
          </a:p>
          <a:p>
            <a:pPr marL="0" indent="0">
              <a:buNone/>
            </a:pPr>
            <a:endParaRPr lang="en-US" dirty="0"/>
          </a:p>
          <a:p>
            <a:pPr marL="0" indent="0">
              <a:buNone/>
            </a:pPr>
            <a:endParaRPr lang="en-US" dirty="0"/>
          </a:p>
        </p:txBody>
      </p:sp>
      <p:sp>
        <p:nvSpPr>
          <p:cNvPr id="3" name="Slide Number Placeholder 2"/>
          <p:cNvSpPr>
            <a:spLocks noGrp="1"/>
          </p:cNvSpPr>
          <p:nvPr>
            <p:ph type="sldNum" sz="quarter" idx="12"/>
          </p:nvPr>
        </p:nvSpPr>
        <p:spPr/>
        <p:txBody>
          <a:bodyPr/>
          <a:lstStyle/>
          <a:p>
            <a:fld id="{1BC7DB03-7057-184B-9DF0-B5FFC5E3886A}" type="slidenum">
              <a:rPr lang="en-US" smtClean="0"/>
              <a:pPr/>
              <a:t>2</a:t>
            </a:fld>
            <a:endParaRPr lang="en-US"/>
          </a:p>
        </p:txBody>
      </p:sp>
    </p:spTree>
    <p:extLst>
      <p:ext uri="{BB962C8B-B14F-4D97-AF65-F5344CB8AC3E}">
        <p14:creationId xmlns:p14="http://schemas.microsoft.com/office/powerpoint/2010/main" xmlns="" val="57129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normAutofit/>
          </a:bodyPr>
          <a:lstStyle/>
          <a:p>
            <a:r>
              <a:rPr lang="en-US" dirty="0" smtClean="0"/>
              <a:t>Basic Excel Functions</a:t>
            </a:r>
          </a:p>
          <a:p>
            <a:r>
              <a:rPr lang="en-US" dirty="0" smtClean="0"/>
              <a:t>Text to Columns</a:t>
            </a:r>
          </a:p>
          <a:p>
            <a:r>
              <a:rPr lang="en-US" dirty="0" smtClean="0"/>
              <a:t>Filtering to Verify Attendance Patterns  </a:t>
            </a:r>
          </a:p>
          <a:p>
            <a:r>
              <a:rPr lang="en-US" dirty="0" smtClean="0"/>
              <a:t>VLOOKUP to Add Names to a Report</a:t>
            </a:r>
          </a:p>
          <a:p>
            <a:r>
              <a:rPr lang="en-US" dirty="0" smtClean="0"/>
              <a:t>Conditional Formatting to Verify RIMP Code Reporting</a:t>
            </a:r>
          </a:p>
          <a:p>
            <a:pPr marL="0" indent="0">
              <a:buNone/>
            </a:pPr>
            <a:endParaRPr lang="en-US" dirty="0" smtClean="0"/>
          </a:p>
          <a:p>
            <a:pPr marL="0" indent="0">
              <a:buNone/>
            </a:pPr>
            <a:endParaRPr lang="en-US" dirty="0" smtClean="0"/>
          </a:p>
          <a:p>
            <a:pPr marL="0" indent="0">
              <a:buNone/>
            </a:pPr>
            <a:endParaRPr lang="en-US" dirty="0" smtClean="0"/>
          </a:p>
          <a:p>
            <a:endParaRPr lang="en-US" dirty="0" smtClean="0"/>
          </a:p>
          <a:p>
            <a:endParaRPr lang="en-US" dirty="0" smtClean="0"/>
          </a:p>
          <a:p>
            <a:pPr marL="0" indent="0">
              <a:buNone/>
            </a:pPr>
            <a:endParaRPr lang="en-US" dirty="0" smtClean="0"/>
          </a:p>
          <a:p>
            <a:pPr marL="0" indent="0">
              <a:buNone/>
            </a:pPr>
            <a:endParaRPr lang="en-US" dirty="0" smtClean="0"/>
          </a:p>
        </p:txBody>
      </p:sp>
      <p:sp>
        <p:nvSpPr>
          <p:cNvPr id="4" name="Slide Number Placeholder 3"/>
          <p:cNvSpPr>
            <a:spLocks noGrp="1"/>
          </p:cNvSpPr>
          <p:nvPr>
            <p:ph type="sldNum" sz="quarter" idx="12"/>
          </p:nvPr>
        </p:nvSpPr>
        <p:spPr/>
        <p:txBody>
          <a:bodyPr/>
          <a:lstStyle/>
          <a:p>
            <a:fld id="{1BC7DB03-7057-184B-9DF0-B5FFC5E3886A}" type="slidenum">
              <a:rPr lang="en-US" smtClean="0"/>
              <a:pPr/>
              <a:t>3</a:t>
            </a:fld>
            <a:endParaRPr lang="en-US"/>
          </a:p>
        </p:txBody>
      </p:sp>
    </p:spTree>
    <p:extLst>
      <p:ext uri="{BB962C8B-B14F-4D97-AF65-F5344CB8AC3E}">
        <p14:creationId xmlns:p14="http://schemas.microsoft.com/office/powerpoint/2010/main" xmlns="" val="578786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Basic Excel Functions</a:t>
            </a:r>
            <a:endParaRPr lang="en-US" b="1" dirty="0"/>
          </a:p>
        </p:txBody>
      </p:sp>
      <p:sp>
        <p:nvSpPr>
          <p:cNvPr id="3" name="Content Placeholder 2"/>
          <p:cNvSpPr>
            <a:spLocks noGrp="1"/>
          </p:cNvSpPr>
          <p:nvPr>
            <p:ph idx="1"/>
          </p:nvPr>
        </p:nvSpPr>
        <p:spPr/>
        <p:txBody>
          <a:bodyPr/>
          <a:lstStyle/>
          <a:p>
            <a:r>
              <a:rPr lang="en-US" dirty="0" smtClean="0"/>
              <a:t>Wrap </a:t>
            </a:r>
            <a:r>
              <a:rPr lang="en-US" dirty="0"/>
              <a:t>T</a:t>
            </a:r>
            <a:r>
              <a:rPr lang="en-US" dirty="0" smtClean="0"/>
              <a:t>ext </a:t>
            </a:r>
            <a:r>
              <a:rPr lang="en-US" dirty="0"/>
              <a:t>H</a:t>
            </a:r>
            <a:r>
              <a:rPr lang="en-US" dirty="0" smtClean="0"/>
              <a:t>eader </a:t>
            </a:r>
            <a:r>
              <a:rPr lang="en-US" dirty="0"/>
              <a:t>R</a:t>
            </a:r>
            <a:r>
              <a:rPr lang="en-US" dirty="0" smtClean="0"/>
              <a:t>ow</a:t>
            </a:r>
            <a:endParaRPr lang="en-US" dirty="0"/>
          </a:p>
          <a:p>
            <a:r>
              <a:rPr lang="en-US" dirty="0"/>
              <a:t>Freeze </a:t>
            </a:r>
            <a:r>
              <a:rPr lang="en-US" dirty="0" smtClean="0"/>
              <a:t>Top </a:t>
            </a:r>
            <a:r>
              <a:rPr lang="en-US" dirty="0"/>
              <a:t>R</a:t>
            </a:r>
            <a:r>
              <a:rPr lang="en-US" dirty="0" smtClean="0"/>
              <a:t>ow</a:t>
            </a:r>
            <a:endParaRPr lang="en-US" dirty="0"/>
          </a:p>
          <a:p>
            <a:r>
              <a:rPr lang="en-US" dirty="0" smtClean="0"/>
              <a:t>Expand All Columns</a:t>
            </a:r>
          </a:p>
          <a:p>
            <a:r>
              <a:rPr lang="en-US" dirty="0" smtClean="0"/>
              <a:t>Sort</a:t>
            </a:r>
          </a:p>
          <a:p>
            <a:r>
              <a:rPr lang="en-US" dirty="0" smtClean="0"/>
              <a:t>Filters</a:t>
            </a:r>
          </a:p>
          <a:p>
            <a:r>
              <a:rPr lang="en-US" dirty="0" smtClean="0"/>
              <a:t>Tabs in a Workbook</a:t>
            </a:r>
          </a:p>
          <a:p>
            <a:r>
              <a:rPr lang="en-US" dirty="0" smtClean="0"/>
              <a:t>Create a Workbook</a:t>
            </a:r>
            <a:endParaRPr lang="en-US" dirty="0"/>
          </a:p>
          <a:p>
            <a:endParaRPr lang="en-US"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a:t>
            </a:fld>
            <a:endParaRPr lang="en-US"/>
          </a:p>
        </p:txBody>
      </p:sp>
    </p:spTree>
    <p:extLst>
      <p:ext uri="{BB962C8B-B14F-4D97-AF65-F5344CB8AC3E}">
        <p14:creationId xmlns:p14="http://schemas.microsoft.com/office/powerpoint/2010/main" xmlns="" val="1968292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Wrap Text Header Row</a:t>
            </a:r>
            <a:endParaRPr lang="en-US" b="1" dirty="0"/>
          </a:p>
        </p:txBody>
      </p:sp>
      <p:pic>
        <p:nvPicPr>
          <p:cNvPr id="2" name="Content Placeholder 1"/>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3584652" y="1485900"/>
            <a:ext cx="7769148" cy="4589435"/>
          </a:xfrm>
          <a:prstGeom prst="rect">
            <a:avLst/>
          </a:prstGeom>
        </p:spPr>
      </p:pic>
      <p:sp>
        <p:nvSpPr>
          <p:cNvPr id="3" name="Slide Number Placeholder 2"/>
          <p:cNvSpPr>
            <a:spLocks noGrp="1"/>
          </p:cNvSpPr>
          <p:nvPr>
            <p:ph type="sldNum" sz="quarter" idx="12"/>
          </p:nvPr>
        </p:nvSpPr>
        <p:spPr/>
        <p:txBody>
          <a:bodyPr/>
          <a:lstStyle/>
          <a:p>
            <a:fld id="{1BC7DB03-7057-184B-9DF0-B5FFC5E3886A}" type="slidenum">
              <a:rPr lang="en-US" smtClean="0"/>
              <a:pPr/>
              <a:t>5</a:t>
            </a:fld>
            <a:endParaRPr lang="en-US"/>
          </a:p>
        </p:txBody>
      </p:sp>
      <p:sp>
        <p:nvSpPr>
          <p:cNvPr id="7" name="TextBox 6"/>
          <p:cNvSpPr txBox="1"/>
          <p:nvPr/>
        </p:nvSpPr>
        <p:spPr>
          <a:xfrm>
            <a:off x="642495" y="2177236"/>
            <a:ext cx="2539862" cy="1200329"/>
          </a:xfrm>
          <a:prstGeom prst="rect">
            <a:avLst/>
          </a:prstGeom>
          <a:noFill/>
          <a:ln>
            <a:solidFill>
              <a:schemeClr val="tx1"/>
            </a:solidFill>
          </a:ln>
        </p:spPr>
        <p:txBody>
          <a:bodyPr wrap="none" rtlCol="0">
            <a:spAutoFit/>
          </a:bodyPr>
          <a:lstStyle/>
          <a:p>
            <a:r>
              <a:rPr lang="en-US" sz="2400" b="1" dirty="0" smtClean="0"/>
              <a:t>Select the header </a:t>
            </a:r>
          </a:p>
          <a:p>
            <a:r>
              <a:rPr lang="en-US" sz="2400" b="1" dirty="0" smtClean="0"/>
              <a:t>row by clicking on </a:t>
            </a:r>
          </a:p>
          <a:p>
            <a:r>
              <a:rPr lang="en-US" sz="2400" b="1" dirty="0" smtClean="0"/>
              <a:t>the number “1”</a:t>
            </a:r>
          </a:p>
        </p:txBody>
      </p:sp>
      <p:sp>
        <p:nvSpPr>
          <p:cNvPr id="8" name="TextBox 7"/>
          <p:cNvSpPr txBox="1"/>
          <p:nvPr/>
        </p:nvSpPr>
        <p:spPr>
          <a:xfrm>
            <a:off x="642494" y="4057985"/>
            <a:ext cx="2395173" cy="1200329"/>
          </a:xfrm>
          <a:prstGeom prst="rect">
            <a:avLst/>
          </a:prstGeom>
          <a:noFill/>
          <a:ln>
            <a:solidFill>
              <a:schemeClr val="tx1"/>
            </a:solidFill>
          </a:ln>
        </p:spPr>
        <p:txBody>
          <a:bodyPr wrap="square" rtlCol="0">
            <a:spAutoFit/>
          </a:bodyPr>
          <a:lstStyle/>
          <a:p>
            <a:r>
              <a:rPr lang="en-US" sz="2400" b="1" dirty="0" smtClean="0"/>
              <a:t>From the Home Tab select </a:t>
            </a:r>
          </a:p>
          <a:p>
            <a:r>
              <a:rPr lang="en-US" sz="2400" b="1" dirty="0" smtClean="0"/>
              <a:t>“</a:t>
            </a:r>
            <a:r>
              <a:rPr lang="en-US" sz="2400" b="1" dirty="0"/>
              <a:t>Wrap Text” </a:t>
            </a:r>
          </a:p>
        </p:txBody>
      </p:sp>
      <p:sp>
        <p:nvSpPr>
          <p:cNvPr id="9" name="Oval 8"/>
          <p:cNvSpPr/>
          <p:nvPr/>
        </p:nvSpPr>
        <p:spPr>
          <a:xfrm>
            <a:off x="3307343" y="3580108"/>
            <a:ext cx="704850" cy="3963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8958020" y="2068464"/>
            <a:ext cx="1124834" cy="3588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a:endCxn id="2" idx="1"/>
          </p:cNvCxnSpPr>
          <p:nvPr/>
        </p:nvCxnSpPr>
        <p:spPr>
          <a:xfrm>
            <a:off x="1565329" y="3377565"/>
            <a:ext cx="2019323" cy="4030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8" idx="3"/>
            <a:endCxn id="10" idx="2"/>
          </p:cNvCxnSpPr>
          <p:nvPr/>
        </p:nvCxnSpPr>
        <p:spPr>
          <a:xfrm flipV="1">
            <a:off x="3037667" y="2247901"/>
            <a:ext cx="5920353" cy="24102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576598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Freeze Top Row</a:t>
            </a:r>
            <a:endParaRPr lang="en-US" b="1" dirty="0"/>
          </a:p>
        </p:txBody>
      </p:sp>
      <p:sp>
        <p:nvSpPr>
          <p:cNvPr id="2" name="Slide Number Placeholder 1"/>
          <p:cNvSpPr>
            <a:spLocks noGrp="1"/>
          </p:cNvSpPr>
          <p:nvPr>
            <p:ph type="sldNum" sz="quarter" idx="12"/>
          </p:nvPr>
        </p:nvSpPr>
        <p:spPr/>
        <p:txBody>
          <a:bodyPr/>
          <a:lstStyle/>
          <a:p>
            <a:fld id="{1BC7DB03-7057-184B-9DF0-B5FFC5E3886A}" type="slidenum">
              <a:rPr lang="en-US" smtClean="0"/>
              <a:pPr/>
              <a:t>6</a:t>
            </a:fld>
            <a:endParaRPr lang="en-US"/>
          </a:p>
        </p:txBody>
      </p:sp>
      <p:pic>
        <p:nvPicPr>
          <p:cNvPr id="6" name="Content Placeholder 5"/>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3515269" y="1434132"/>
            <a:ext cx="8218065" cy="4427941"/>
          </a:xfrm>
          <a:prstGeom prst="rect">
            <a:avLst/>
          </a:prstGeom>
          <a:ln>
            <a:noFill/>
          </a:ln>
          <a:extLst>
            <a:ext uri="{53640926-AAD7-44d8-BBD7-CCE9431645EC}">
              <a14:shadowObscured xmlns:a14="http://schemas.microsoft.com/office/drawing/2010/main" xmlns=""/>
            </a:ext>
          </a:extLst>
        </p:spPr>
      </p:pic>
      <p:sp>
        <p:nvSpPr>
          <p:cNvPr id="3" name="TextBox 2"/>
          <p:cNvSpPr txBox="1"/>
          <p:nvPr/>
        </p:nvSpPr>
        <p:spPr>
          <a:xfrm>
            <a:off x="857248" y="1782009"/>
            <a:ext cx="1715471" cy="830997"/>
          </a:xfrm>
          <a:prstGeom prst="rect">
            <a:avLst/>
          </a:prstGeom>
          <a:noFill/>
          <a:ln>
            <a:solidFill>
              <a:schemeClr val="tx1"/>
            </a:solidFill>
          </a:ln>
        </p:spPr>
        <p:txBody>
          <a:bodyPr wrap="square" rtlCol="0">
            <a:spAutoFit/>
          </a:bodyPr>
          <a:lstStyle/>
          <a:p>
            <a:r>
              <a:rPr lang="en-US" sz="2400" b="1" dirty="0"/>
              <a:t>Select the </a:t>
            </a:r>
            <a:endParaRPr lang="en-US" sz="2400" b="1" dirty="0" smtClean="0"/>
          </a:p>
          <a:p>
            <a:r>
              <a:rPr lang="en-US" sz="2400" b="1" dirty="0" smtClean="0"/>
              <a:t>“View” Tab </a:t>
            </a:r>
            <a:endParaRPr lang="en-US" sz="2400" b="1" dirty="0"/>
          </a:p>
        </p:txBody>
      </p:sp>
      <p:sp>
        <p:nvSpPr>
          <p:cNvPr id="7" name="TextBox 6"/>
          <p:cNvSpPr txBox="1"/>
          <p:nvPr/>
        </p:nvSpPr>
        <p:spPr>
          <a:xfrm>
            <a:off x="773817" y="2805430"/>
            <a:ext cx="2735685" cy="1200329"/>
          </a:xfrm>
          <a:prstGeom prst="rect">
            <a:avLst/>
          </a:prstGeom>
          <a:noFill/>
          <a:ln>
            <a:solidFill>
              <a:schemeClr val="tx1"/>
            </a:solidFill>
          </a:ln>
        </p:spPr>
        <p:txBody>
          <a:bodyPr wrap="square" rtlCol="0">
            <a:spAutoFit/>
          </a:bodyPr>
          <a:lstStyle/>
          <a:p>
            <a:r>
              <a:rPr lang="en-US" sz="2400" b="1" dirty="0"/>
              <a:t>Then select “Freeze </a:t>
            </a:r>
            <a:endParaRPr lang="en-US" sz="2400" b="1" dirty="0" smtClean="0"/>
          </a:p>
          <a:p>
            <a:r>
              <a:rPr lang="en-US" sz="2400" b="1" dirty="0" smtClean="0"/>
              <a:t>Panes” </a:t>
            </a:r>
            <a:r>
              <a:rPr lang="en-US" sz="2400" b="1" dirty="0"/>
              <a:t>And </a:t>
            </a:r>
            <a:endParaRPr lang="en-US" sz="2400" b="1" dirty="0" smtClean="0"/>
          </a:p>
          <a:p>
            <a:r>
              <a:rPr lang="en-US" sz="2400" b="1" dirty="0" smtClean="0"/>
              <a:t>“</a:t>
            </a:r>
            <a:r>
              <a:rPr lang="en-US" sz="2400" b="1" dirty="0"/>
              <a:t>Freeze Top Row</a:t>
            </a:r>
            <a:r>
              <a:rPr lang="en-US" sz="2400" b="1" dirty="0" smtClean="0"/>
              <a:t>”</a:t>
            </a:r>
            <a:endParaRPr lang="en-US" sz="2400" b="1" dirty="0"/>
          </a:p>
        </p:txBody>
      </p:sp>
      <p:sp>
        <p:nvSpPr>
          <p:cNvPr id="8" name="Oval 7"/>
          <p:cNvSpPr/>
          <p:nvPr/>
        </p:nvSpPr>
        <p:spPr>
          <a:xfrm>
            <a:off x="7843834" y="1490703"/>
            <a:ext cx="742952" cy="4603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629650" y="2485406"/>
            <a:ext cx="2724150" cy="5715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3" idx="3"/>
          </p:cNvCxnSpPr>
          <p:nvPr/>
        </p:nvCxnSpPr>
        <p:spPr>
          <a:xfrm flipV="1">
            <a:off x="2572719" y="1749372"/>
            <a:ext cx="5408908" cy="4481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V="1">
            <a:off x="3509502" y="2829885"/>
            <a:ext cx="5433020" cy="4614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831909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Expand all Columns</a:t>
            </a:r>
            <a:endParaRPr lang="en-US" b="1" dirty="0"/>
          </a:p>
        </p:txBody>
      </p:sp>
      <p:sp>
        <p:nvSpPr>
          <p:cNvPr id="2" name="Slide Number Placeholder 1"/>
          <p:cNvSpPr>
            <a:spLocks noGrp="1"/>
          </p:cNvSpPr>
          <p:nvPr>
            <p:ph type="sldNum" sz="quarter" idx="12"/>
          </p:nvPr>
        </p:nvSpPr>
        <p:spPr/>
        <p:txBody>
          <a:bodyPr/>
          <a:lstStyle/>
          <a:p>
            <a:fld id="{1BC7DB03-7057-184B-9DF0-B5FFC5E3886A}" type="slidenum">
              <a:rPr lang="en-US" smtClean="0"/>
              <a:pPr/>
              <a:t>7</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t="-2"/>
          <a:stretch/>
        </p:blipFill>
        <p:spPr bwMode="auto">
          <a:xfrm>
            <a:off x="4849381" y="1339643"/>
            <a:ext cx="6702381" cy="4621725"/>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42950" y="1540466"/>
            <a:ext cx="4051750" cy="1200329"/>
          </a:xfrm>
          <a:prstGeom prst="rect">
            <a:avLst/>
          </a:prstGeom>
          <a:noFill/>
          <a:ln>
            <a:solidFill>
              <a:schemeClr val="tx1"/>
            </a:solidFill>
          </a:ln>
        </p:spPr>
        <p:txBody>
          <a:bodyPr wrap="none" rtlCol="0">
            <a:spAutoFit/>
          </a:bodyPr>
          <a:lstStyle/>
          <a:p>
            <a:r>
              <a:rPr lang="en-US" sz="2400" b="1" dirty="0"/>
              <a:t>Click on the triangle between </a:t>
            </a:r>
            <a:endParaRPr lang="en-US" sz="2400" b="1" dirty="0" smtClean="0"/>
          </a:p>
          <a:p>
            <a:r>
              <a:rPr lang="en-US" sz="2400" b="1" dirty="0" smtClean="0"/>
              <a:t>Column </a:t>
            </a:r>
            <a:r>
              <a:rPr lang="en-US" sz="2400" b="1" dirty="0"/>
              <a:t>A and Row 1 to select </a:t>
            </a:r>
            <a:endParaRPr lang="en-US" sz="2400" b="1" dirty="0" smtClean="0"/>
          </a:p>
          <a:p>
            <a:r>
              <a:rPr lang="en-US" sz="2400" b="1" dirty="0" smtClean="0"/>
              <a:t>the </a:t>
            </a:r>
            <a:r>
              <a:rPr lang="en-US" sz="2400" b="1" dirty="0"/>
              <a:t>entire </a:t>
            </a:r>
            <a:r>
              <a:rPr lang="en-US" sz="2400" b="1" dirty="0" smtClean="0"/>
              <a:t>spreadsheet</a:t>
            </a:r>
            <a:endParaRPr lang="en-US" sz="2400" b="1" dirty="0"/>
          </a:p>
        </p:txBody>
      </p:sp>
      <p:sp>
        <p:nvSpPr>
          <p:cNvPr id="7" name="TextBox 6"/>
          <p:cNvSpPr txBox="1"/>
          <p:nvPr/>
        </p:nvSpPr>
        <p:spPr>
          <a:xfrm>
            <a:off x="698510" y="3121079"/>
            <a:ext cx="3867150" cy="1200329"/>
          </a:xfrm>
          <a:prstGeom prst="rect">
            <a:avLst/>
          </a:prstGeom>
          <a:noFill/>
          <a:ln>
            <a:solidFill>
              <a:schemeClr val="tx1"/>
            </a:solidFill>
          </a:ln>
        </p:spPr>
        <p:txBody>
          <a:bodyPr wrap="square" rtlCol="0">
            <a:spAutoFit/>
          </a:bodyPr>
          <a:lstStyle/>
          <a:p>
            <a:r>
              <a:rPr lang="en-US" sz="2400" b="1" dirty="0"/>
              <a:t>Place cursor between any two </a:t>
            </a:r>
            <a:r>
              <a:rPr lang="en-US" sz="2400" b="1" dirty="0" smtClean="0"/>
              <a:t>column </a:t>
            </a:r>
            <a:r>
              <a:rPr lang="en-US" sz="2400" b="1" dirty="0"/>
              <a:t>headers </a:t>
            </a:r>
            <a:r>
              <a:rPr lang="en-US" sz="2400" b="1" dirty="0" smtClean="0"/>
              <a:t>and </a:t>
            </a:r>
            <a:r>
              <a:rPr lang="en-US" sz="2400" b="1" dirty="0"/>
              <a:t>double click</a:t>
            </a:r>
            <a:r>
              <a:rPr lang="en-US" sz="2400" dirty="0"/>
              <a:t>  </a:t>
            </a:r>
          </a:p>
        </p:txBody>
      </p:sp>
      <p:pic>
        <p:nvPicPr>
          <p:cNvPr id="8" name="Picture 7"/>
          <p:cNvPicPr>
            <a:picLocks noChangeAspect="1"/>
          </p:cNvPicPr>
          <p:nvPr/>
        </p:nvPicPr>
        <p:blipFill>
          <a:blip r:embed="rId4"/>
          <a:stretch>
            <a:fillRect/>
          </a:stretch>
        </p:blipFill>
        <p:spPr>
          <a:xfrm>
            <a:off x="2768825" y="4516491"/>
            <a:ext cx="1889924" cy="1444877"/>
          </a:xfrm>
          <a:prstGeom prst="rect">
            <a:avLst/>
          </a:prstGeom>
        </p:spPr>
      </p:pic>
      <p:sp>
        <p:nvSpPr>
          <p:cNvPr id="9" name="Oval 8"/>
          <p:cNvSpPr/>
          <p:nvPr/>
        </p:nvSpPr>
        <p:spPr>
          <a:xfrm>
            <a:off x="4743102" y="3125917"/>
            <a:ext cx="533400" cy="4111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3905925" y="2750528"/>
            <a:ext cx="984025" cy="5464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4175401" y="3306756"/>
            <a:ext cx="1920599" cy="6030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713787" y="3909804"/>
            <a:ext cx="418010" cy="12076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3601407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dirty="0" smtClean="0"/>
              <a:t>Sort</a:t>
            </a:r>
            <a:endParaRPr lang="en-US" b="1" dirty="0"/>
          </a:p>
        </p:txBody>
      </p:sp>
      <p:sp>
        <p:nvSpPr>
          <p:cNvPr id="2" name="Slide Number Placeholder 1"/>
          <p:cNvSpPr>
            <a:spLocks noGrp="1"/>
          </p:cNvSpPr>
          <p:nvPr>
            <p:ph type="sldNum" sz="quarter" idx="12"/>
          </p:nvPr>
        </p:nvSpPr>
        <p:spPr/>
        <p:txBody>
          <a:bodyPr/>
          <a:lstStyle/>
          <a:p>
            <a:fld id="{1BC7DB03-7057-184B-9DF0-B5FFC5E3886A}" type="slidenum">
              <a:rPr lang="en-US" smtClean="0"/>
              <a:pPr/>
              <a:t>8</a:t>
            </a:fld>
            <a:endParaRPr lang="en-US"/>
          </a:p>
        </p:txBody>
      </p:sp>
      <p:pic>
        <p:nvPicPr>
          <p:cNvPr id="3" name="Content Placeholder 2"/>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3784918" y="1094459"/>
            <a:ext cx="7635340" cy="4948433"/>
          </a:xfrm>
          <a:prstGeom prst="rect">
            <a:avLst/>
          </a:prstGeom>
        </p:spPr>
      </p:pic>
      <p:sp>
        <p:nvSpPr>
          <p:cNvPr id="5" name="TextBox 4"/>
          <p:cNvSpPr txBox="1"/>
          <p:nvPr/>
        </p:nvSpPr>
        <p:spPr>
          <a:xfrm>
            <a:off x="799018" y="1814000"/>
            <a:ext cx="2774157" cy="830997"/>
          </a:xfrm>
          <a:prstGeom prst="rect">
            <a:avLst/>
          </a:prstGeom>
          <a:noFill/>
          <a:ln>
            <a:solidFill>
              <a:schemeClr val="tx1"/>
            </a:solidFill>
          </a:ln>
        </p:spPr>
        <p:txBody>
          <a:bodyPr wrap="square" rtlCol="0">
            <a:spAutoFit/>
          </a:bodyPr>
          <a:lstStyle/>
          <a:p>
            <a:r>
              <a:rPr lang="en-US" sz="2400" b="1" dirty="0" smtClean="0"/>
              <a:t>From the “Data” tab </a:t>
            </a:r>
          </a:p>
          <a:p>
            <a:r>
              <a:rPr lang="en-US" sz="2400" b="1" dirty="0" smtClean="0"/>
              <a:t>choose “Sort” </a:t>
            </a:r>
            <a:endParaRPr lang="en-US" sz="2400" b="1" dirty="0"/>
          </a:p>
        </p:txBody>
      </p:sp>
      <p:sp>
        <p:nvSpPr>
          <p:cNvPr id="6" name="TextBox 5"/>
          <p:cNvSpPr txBox="1"/>
          <p:nvPr/>
        </p:nvSpPr>
        <p:spPr>
          <a:xfrm>
            <a:off x="685800" y="2933361"/>
            <a:ext cx="2887375" cy="830997"/>
          </a:xfrm>
          <a:prstGeom prst="rect">
            <a:avLst/>
          </a:prstGeom>
          <a:noFill/>
          <a:ln>
            <a:solidFill>
              <a:schemeClr val="tx1"/>
            </a:solidFill>
          </a:ln>
        </p:spPr>
        <p:txBody>
          <a:bodyPr wrap="square" rtlCol="0">
            <a:spAutoFit/>
          </a:bodyPr>
          <a:lstStyle/>
          <a:p>
            <a:r>
              <a:rPr lang="en-US" sz="2400" b="1" dirty="0" smtClean="0"/>
              <a:t>Check “My Data has Headers</a:t>
            </a:r>
            <a:r>
              <a:rPr lang="en-US" b="1" dirty="0" smtClean="0"/>
              <a:t>”</a:t>
            </a:r>
            <a:endParaRPr lang="en-US" b="1" dirty="0"/>
          </a:p>
        </p:txBody>
      </p:sp>
      <p:sp>
        <p:nvSpPr>
          <p:cNvPr id="7" name="TextBox 6"/>
          <p:cNvSpPr txBox="1"/>
          <p:nvPr/>
        </p:nvSpPr>
        <p:spPr>
          <a:xfrm>
            <a:off x="685800" y="4138954"/>
            <a:ext cx="2887375" cy="1569660"/>
          </a:xfrm>
          <a:prstGeom prst="rect">
            <a:avLst/>
          </a:prstGeom>
          <a:noFill/>
          <a:ln>
            <a:solidFill>
              <a:schemeClr val="tx1"/>
            </a:solidFill>
          </a:ln>
        </p:spPr>
        <p:txBody>
          <a:bodyPr wrap="square" rtlCol="0">
            <a:spAutoFit/>
          </a:bodyPr>
          <a:lstStyle/>
          <a:p>
            <a:r>
              <a:rPr lang="en-US" sz="2400" b="1" dirty="0" smtClean="0"/>
              <a:t>Sort by “State Student ID” Sort on “Values” Order </a:t>
            </a:r>
          </a:p>
          <a:p>
            <a:r>
              <a:rPr lang="en-US" sz="2400" b="1" dirty="0" smtClean="0"/>
              <a:t>“A to Z”</a:t>
            </a:r>
            <a:endParaRPr lang="en-US" sz="2400" b="1" dirty="0"/>
          </a:p>
        </p:txBody>
      </p:sp>
      <p:sp>
        <p:nvSpPr>
          <p:cNvPr id="9" name="Oval 8"/>
          <p:cNvSpPr/>
          <p:nvPr/>
        </p:nvSpPr>
        <p:spPr>
          <a:xfrm>
            <a:off x="6785811" y="1138348"/>
            <a:ext cx="705851" cy="5258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423123" y="1434821"/>
            <a:ext cx="356190" cy="5117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120768" y="3558974"/>
            <a:ext cx="142875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96000" y="3926015"/>
            <a:ext cx="4235116" cy="4634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5" idx="3"/>
          </p:cNvCxnSpPr>
          <p:nvPr/>
        </p:nvCxnSpPr>
        <p:spPr>
          <a:xfrm flipV="1">
            <a:off x="3573175" y="1439404"/>
            <a:ext cx="3357014" cy="7900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a:stCxn id="5" idx="3"/>
            <a:endCxn id="10" idx="2"/>
          </p:cNvCxnSpPr>
          <p:nvPr/>
        </p:nvCxnSpPr>
        <p:spPr>
          <a:xfrm flipV="1">
            <a:off x="3573175" y="1690687"/>
            <a:ext cx="3849948" cy="538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6" idx="3"/>
          </p:cNvCxnSpPr>
          <p:nvPr/>
        </p:nvCxnSpPr>
        <p:spPr>
          <a:xfrm>
            <a:off x="3573175" y="3348860"/>
            <a:ext cx="5704175" cy="4766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7" idx="3"/>
          </p:cNvCxnSpPr>
          <p:nvPr/>
        </p:nvCxnSpPr>
        <p:spPr>
          <a:xfrm flipV="1">
            <a:off x="3573175" y="4239473"/>
            <a:ext cx="2522825" cy="6843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2016526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Filters</a:t>
            </a:r>
            <a:endParaRPr lang="en-US" b="1" dirty="0"/>
          </a:p>
        </p:txBody>
      </p:sp>
      <p:sp>
        <p:nvSpPr>
          <p:cNvPr id="2" name="Slide Number Placeholder 1"/>
          <p:cNvSpPr>
            <a:spLocks noGrp="1"/>
          </p:cNvSpPr>
          <p:nvPr>
            <p:ph type="sldNum" sz="quarter" idx="12"/>
          </p:nvPr>
        </p:nvSpPr>
        <p:spPr/>
        <p:txBody>
          <a:bodyPr/>
          <a:lstStyle/>
          <a:p>
            <a:fld id="{1BC7DB03-7057-184B-9DF0-B5FFC5E3886A}" type="slidenum">
              <a:rPr lang="en-US" smtClean="0"/>
              <a:pPr/>
              <a:t>9</a:t>
            </a:fld>
            <a:endParaRPr lang="en-US"/>
          </a:p>
        </p:txBody>
      </p:sp>
      <p:pic>
        <p:nvPicPr>
          <p:cNvPr id="7" name="Content Placeholder 6"/>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3803567" y="1162630"/>
            <a:ext cx="7702634" cy="4746770"/>
          </a:xfrm>
          <a:prstGeom prst="rect">
            <a:avLst/>
          </a:prstGeom>
        </p:spPr>
      </p:pic>
      <p:sp>
        <p:nvSpPr>
          <p:cNvPr id="9" name="TextBox 8"/>
          <p:cNvSpPr txBox="1"/>
          <p:nvPr/>
        </p:nvSpPr>
        <p:spPr>
          <a:xfrm>
            <a:off x="685800" y="2283360"/>
            <a:ext cx="2586790" cy="830997"/>
          </a:xfrm>
          <a:prstGeom prst="rect">
            <a:avLst/>
          </a:prstGeom>
          <a:noFill/>
          <a:ln>
            <a:solidFill>
              <a:schemeClr val="tx1"/>
            </a:solidFill>
          </a:ln>
        </p:spPr>
        <p:txBody>
          <a:bodyPr wrap="square" rtlCol="0">
            <a:spAutoFit/>
          </a:bodyPr>
          <a:lstStyle/>
          <a:p>
            <a:r>
              <a:rPr lang="en-US" sz="2400" b="1" dirty="0" smtClean="0"/>
              <a:t>From the “Data” </a:t>
            </a:r>
          </a:p>
          <a:p>
            <a:r>
              <a:rPr lang="en-US" sz="2400" b="1" dirty="0" smtClean="0"/>
              <a:t>tab choose “Filter”</a:t>
            </a:r>
            <a:endParaRPr lang="en-US" sz="2400" b="1" dirty="0"/>
          </a:p>
        </p:txBody>
      </p:sp>
      <p:sp>
        <p:nvSpPr>
          <p:cNvPr id="10" name="TextBox 9"/>
          <p:cNvSpPr txBox="1"/>
          <p:nvPr/>
        </p:nvSpPr>
        <p:spPr>
          <a:xfrm>
            <a:off x="723900" y="4560334"/>
            <a:ext cx="2788815" cy="1200329"/>
          </a:xfrm>
          <a:prstGeom prst="rect">
            <a:avLst/>
          </a:prstGeom>
          <a:noFill/>
          <a:ln>
            <a:solidFill>
              <a:schemeClr val="tx1"/>
            </a:solidFill>
          </a:ln>
        </p:spPr>
        <p:txBody>
          <a:bodyPr wrap="square" rtlCol="0">
            <a:spAutoFit/>
          </a:bodyPr>
          <a:lstStyle/>
          <a:p>
            <a:r>
              <a:rPr lang="en-US" sz="2400" b="1" dirty="0" smtClean="0"/>
              <a:t>Filters will be </a:t>
            </a:r>
          </a:p>
          <a:p>
            <a:r>
              <a:rPr lang="en-US" sz="2400" b="1" dirty="0" smtClean="0"/>
              <a:t>available to select in each column header</a:t>
            </a:r>
            <a:endParaRPr lang="en-US" sz="2400" b="1" dirty="0"/>
          </a:p>
        </p:txBody>
      </p:sp>
      <p:cxnSp>
        <p:nvCxnSpPr>
          <p:cNvPr id="12" name="Straight Arrow Connector 11"/>
          <p:cNvCxnSpPr>
            <a:stCxn id="9" idx="3"/>
          </p:cNvCxnSpPr>
          <p:nvPr/>
        </p:nvCxnSpPr>
        <p:spPr>
          <a:xfrm flipV="1">
            <a:off x="3272590" y="1508505"/>
            <a:ext cx="4233110" cy="11903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a:stCxn id="9" idx="3"/>
          </p:cNvCxnSpPr>
          <p:nvPr/>
        </p:nvCxnSpPr>
        <p:spPr>
          <a:xfrm flipV="1">
            <a:off x="3272590" y="1945643"/>
            <a:ext cx="5213684" cy="753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Oval 17"/>
          <p:cNvSpPr/>
          <p:nvPr/>
        </p:nvSpPr>
        <p:spPr>
          <a:xfrm>
            <a:off x="7277098" y="1293091"/>
            <a:ext cx="685800" cy="414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305801" y="1590039"/>
            <a:ext cx="647699" cy="6605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V="1">
            <a:off x="3572321" y="4144839"/>
            <a:ext cx="2588847" cy="10156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V="1">
            <a:off x="3562382" y="4144839"/>
            <a:ext cx="4234081" cy="12391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981815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Filters, cont’d</a:t>
            </a:r>
            <a:endParaRPr lang="en-US"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5233633" y="598601"/>
            <a:ext cx="6322481" cy="5471465"/>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10</a:t>
            </a:fld>
            <a:endParaRPr lang="en-US"/>
          </a:p>
        </p:txBody>
      </p:sp>
      <p:sp>
        <p:nvSpPr>
          <p:cNvPr id="6" name="TextBox 5"/>
          <p:cNvSpPr txBox="1"/>
          <p:nvPr/>
        </p:nvSpPr>
        <p:spPr>
          <a:xfrm>
            <a:off x="779755" y="1719438"/>
            <a:ext cx="3844514" cy="830997"/>
          </a:xfrm>
          <a:prstGeom prst="rect">
            <a:avLst/>
          </a:prstGeom>
          <a:noFill/>
          <a:ln>
            <a:solidFill>
              <a:schemeClr val="tx1"/>
            </a:solidFill>
          </a:ln>
        </p:spPr>
        <p:txBody>
          <a:bodyPr wrap="none" rtlCol="0">
            <a:spAutoFit/>
          </a:bodyPr>
          <a:lstStyle/>
          <a:p>
            <a:r>
              <a:rPr lang="en-US" sz="2400" b="1" dirty="0" smtClean="0"/>
              <a:t>Filters show all values in the </a:t>
            </a:r>
          </a:p>
          <a:p>
            <a:r>
              <a:rPr lang="en-US" sz="2400" b="1" dirty="0" smtClean="0"/>
              <a:t>selected column</a:t>
            </a:r>
            <a:endParaRPr lang="en-US" sz="2400" b="1" dirty="0"/>
          </a:p>
        </p:txBody>
      </p:sp>
      <p:sp>
        <p:nvSpPr>
          <p:cNvPr id="7" name="TextBox 6"/>
          <p:cNvSpPr txBox="1"/>
          <p:nvPr/>
        </p:nvSpPr>
        <p:spPr>
          <a:xfrm>
            <a:off x="773078" y="2809662"/>
            <a:ext cx="3829050" cy="1569660"/>
          </a:xfrm>
          <a:prstGeom prst="rect">
            <a:avLst/>
          </a:prstGeom>
          <a:noFill/>
          <a:ln>
            <a:solidFill>
              <a:schemeClr val="tx1"/>
            </a:solidFill>
          </a:ln>
        </p:spPr>
        <p:txBody>
          <a:bodyPr wrap="square" rtlCol="0">
            <a:spAutoFit/>
          </a:bodyPr>
          <a:lstStyle/>
          <a:p>
            <a:r>
              <a:rPr lang="en-US" sz="2400" b="1" dirty="0" smtClean="0"/>
              <a:t>Filters are an effective way to divide and conquer data by one or more filtered values at a time </a:t>
            </a:r>
            <a:endParaRPr lang="en-US" sz="2400" b="1" dirty="0"/>
          </a:p>
        </p:txBody>
      </p:sp>
      <p:sp>
        <p:nvSpPr>
          <p:cNvPr id="8" name="TextBox 7"/>
          <p:cNvSpPr txBox="1"/>
          <p:nvPr/>
        </p:nvSpPr>
        <p:spPr>
          <a:xfrm>
            <a:off x="773078" y="4638549"/>
            <a:ext cx="3727624" cy="1200329"/>
          </a:xfrm>
          <a:prstGeom prst="rect">
            <a:avLst/>
          </a:prstGeom>
          <a:noFill/>
          <a:ln>
            <a:solidFill>
              <a:schemeClr val="tx1"/>
            </a:solidFill>
          </a:ln>
        </p:spPr>
        <p:txBody>
          <a:bodyPr wrap="none" rtlCol="0">
            <a:spAutoFit/>
          </a:bodyPr>
          <a:lstStyle/>
          <a:p>
            <a:r>
              <a:rPr lang="en-US" sz="2400" b="1" dirty="0" smtClean="0"/>
              <a:t>In this filter example, only </a:t>
            </a:r>
          </a:p>
          <a:p>
            <a:r>
              <a:rPr lang="en-US" sz="2400" b="1" dirty="0" smtClean="0"/>
              <a:t>values of N and Y appear in </a:t>
            </a:r>
          </a:p>
          <a:p>
            <a:r>
              <a:rPr lang="en-US" sz="2400" b="1" dirty="0" smtClean="0"/>
              <a:t>this column</a:t>
            </a:r>
            <a:endParaRPr lang="en-US" sz="2400" b="1" dirty="0"/>
          </a:p>
        </p:txBody>
      </p:sp>
      <p:sp>
        <p:nvSpPr>
          <p:cNvPr id="9" name="Oval 8"/>
          <p:cNvSpPr/>
          <p:nvPr/>
        </p:nvSpPr>
        <p:spPr>
          <a:xfrm>
            <a:off x="5493156" y="3988354"/>
            <a:ext cx="898935" cy="4946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8" idx="3"/>
            <a:endCxn id="9" idx="3"/>
          </p:cNvCxnSpPr>
          <p:nvPr/>
        </p:nvCxnSpPr>
        <p:spPr>
          <a:xfrm flipV="1">
            <a:off x="4500702" y="4410535"/>
            <a:ext cx="1124100" cy="8281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56962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Tabs in a Workbook</a:t>
            </a:r>
            <a:endParaRPr lang="en-US"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6724650" y="1122582"/>
            <a:ext cx="4629150" cy="4697204"/>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11</a:t>
            </a:fld>
            <a:endParaRPr lang="en-US"/>
          </a:p>
        </p:txBody>
      </p:sp>
      <p:sp>
        <p:nvSpPr>
          <p:cNvPr id="6" name="TextBox 5"/>
          <p:cNvSpPr txBox="1"/>
          <p:nvPr/>
        </p:nvSpPr>
        <p:spPr>
          <a:xfrm>
            <a:off x="919163" y="4734160"/>
            <a:ext cx="3690938"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1" dirty="0" smtClean="0"/>
              <a:t>Tabs are located at the bottom of the spreadsheet</a:t>
            </a:r>
            <a:endParaRPr lang="en-US" sz="2400" b="1" dirty="0"/>
          </a:p>
        </p:txBody>
      </p:sp>
      <p:sp>
        <p:nvSpPr>
          <p:cNvPr id="7" name="TextBox 6"/>
          <p:cNvSpPr txBox="1"/>
          <p:nvPr/>
        </p:nvSpPr>
        <p:spPr>
          <a:xfrm>
            <a:off x="919163" y="1940019"/>
            <a:ext cx="5127814" cy="830997"/>
          </a:xfrm>
          <a:prstGeom prst="rect">
            <a:avLst/>
          </a:prstGeom>
          <a:noFill/>
          <a:ln>
            <a:solidFill>
              <a:schemeClr val="tx1"/>
            </a:solidFill>
          </a:ln>
        </p:spPr>
        <p:txBody>
          <a:bodyPr wrap="none" rtlCol="0">
            <a:spAutoFit/>
          </a:bodyPr>
          <a:lstStyle/>
          <a:p>
            <a:r>
              <a:rPr lang="en-US" sz="2400" b="1" dirty="0" smtClean="0"/>
              <a:t>Some EMIS reports contain multiple </a:t>
            </a:r>
          </a:p>
          <a:p>
            <a:r>
              <a:rPr lang="en-US" sz="2400" b="1" dirty="0" smtClean="0"/>
              <a:t>spreadsheets which make a workbook </a:t>
            </a:r>
            <a:endParaRPr lang="en-US" sz="2400" b="1" dirty="0"/>
          </a:p>
        </p:txBody>
      </p:sp>
      <p:sp>
        <p:nvSpPr>
          <p:cNvPr id="8" name="TextBox 7"/>
          <p:cNvSpPr txBox="1"/>
          <p:nvPr/>
        </p:nvSpPr>
        <p:spPr>
          <a:xfrm>
            <a:off x="919163" y="2967758"/>
            <a:ext cx="4776787" cy="1569660"/>
          </a:xfrm>
          <a:prstGeom prst="rect">
            <a:avLst/>
          </a:prstGeom>
          <a:noFill/>
          <a:ln>
            <a:solidFill>
              <a:schemeClr val="tx1"/>
            </a:solidFill>
          </a:ln>
        </p:spPr>
        <p:txBody>
          <a:bodyPr wrap="square" rtlCol="0">
            <a:spAutoFit/>
          </a:bodyPr>
          <a:lstStyle/>
          <a:p>
            <a:r>
              <a:rPr lang="en-US" sz="2400" b="1" dirty="0" smtClean="0"/>
              <a:t>Using tabs is an effective way to organize multiple spreadsheets of data such as reviewed copies of the same report</a:t>
            </a:r>
          </a:p>
        </p:txBody>
      </p:sp>
      <p:cxnSp>
        <p:nvCxnSpPr>
          <p:cNvPr id="10" name="Straight Arrow Connector 9"/>
          <p:cNvCxnSpPr/>
          <p:nvPr/>
        </p:nvCxnSpPr>
        <p:spPr>
          <a:xfrm>
            <a:off x="4346630" y="5342635"/>
            <a:ext cx="3047999" cy="4154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64776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Create a Workbook</a:t>
            </a:r>
            <a:endParaRPr lang="en-US"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5098942" y="1273175"/>
            <a:ext cx="6559659" cy="4685715"/>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12</a:t>
            </a:fld>
            <a:endParaRPr lang="en-US"/>
          </a:p>
        </p:txBody>
      </p:sp>
      <p:sp>
        <p:nvSpPr>
          <p:cNvPr id="6" name="TextBox 5"/>
          <p:cNvSpPr txBox="1"/>
          <p:nvPr/>
        </p:nvSpPr>
        <p:spPr>
          <a:xfrm>
            <a:off x="971550" y="1877123"/>
            <a:ext cx="3943350" cy="830997"/>
          </a:xfrm>
          <a:prstGeom prst="rect">
            <a:avLst/>
          </a:prstGeom>
          <a:noFill/>
          <a:ln>
            <a:solidFill>
              <a:schemeClr val="tx1"/>
            </a:solidFill>
          </a:ln>
        </p:spPr>
        <p:txBody>
          <a:bodyPr wrap="square" rtlCol="0">
            <a:spAutoFit/>
          </a:bodyPr>
          <a:lstStyle/>
          <a:p>
            <a:r>
              <a:rPr lang="en-US" sz="2400" b="1" dirty="0" smtClean="0"/>
              <a:t>Open an existing spreadsheet or a new spreadsheet</a:t>
            </a:r>
            <a:endParaRPr lang="en-US" sz="2400" b="1" dirty="0"/>
          </a:p>
        </p:txBody>
      </p:sp>
      <p:sp>
        <p:nvSpPr>
          <p:cNvPr id="7" name="TextBox 6"/>
          <p:cNvSpPr txBox="1"/>
          <p:nvPr/>
        </p:nvSpPr>
        <p:spPr>
          <a:xfrm>
            <a:off x="971550" y="2894260"/>
            <a:ext cx="3276599" cy="830997"/>
          </a:xfrm>
          <a:prstGeom prst="rect">
            <a:avLst/>
          </a:prstGeom>
          <a:noFill/>
          <a:ln>
            <a:solidFill>
              <a:schemeClr val="tx1"/>
            </a:solidFill>
          </a:ln>
        </p:spPr>
        <p:txBody>
          <a:bodyPr wrap="square" rtlCol="0">
            <a:spAutoFit/>
          </a:bodyPr>
          <a:lstStyle/>
          <a:p>
            <a:r>
              <a:rPr lang="en-US" sz="2400" b="1" dirty="0" smtClean="0"/>
              <a:t>Click on the plus symbol to add a new tab</a:t>
            </a:r>
            <a:endParaRPr lang="en-US" sz="2400" b="1" dirty="0"/>
          </a:p>
        </p:txBody>
      </p:sp>
      <p:sp>
        <p:nvSpPr>
          <p:cNvPr id="8" name="TextBox 7"/>
          <p:cNvSpPr txBox="1"/>
          <p:nvPr/>
        </p:nvSpPr>
        <p:spPr>
          <a:xfrm>
            <a:off x="971550" y="3911397"/>
            <a:ext cx="3943349" cy="830997"/>
          </a:xfrm>
          <a:prstGeom prst="rect">
            <a:avLst/>
          </a:prstGeom>
          <a:noFill/>
          <a:ln>
            <a:solidFill>
              <a:schemeClr val="tx1"/>
            </a:solidFill>
          </a:ln>
        </p:spPr>
        <p:txBody>
          <a:bodyPr wrap="square" rtlCol="0">
            <a:spAutoFit/>
          </a:bodyPr>
          <a:lstStyle/>
          <a:p>
            <a:r>
              <a:rPr lang="en-US" sz="2400" b="1" dirty="0" smtClean="0"/>
              <a:t>To name a tab, right click on the tab and select “rename” </a:t>
            </a:r>
            <a:endParaRPr lang="en-US" sz="2400" b="1" dirty="0"/>
          </a:p>
        </p:txBody>
      </p:sp>
      <p:sp>
        <p:nvSpPr>
          <p:cNvPr id="9" name="TextBox 8"/>
          <p:cNvSpPr txBox="1"/>
          <p:nvPr/>
        </p:nvSpPr>
        <p:spPr>
          <a:xfrm>
            <a:off x="1006604" y="4928534"/>
            <a:ext cx="3873240" cy="1200329"/>
          </a:xfrm>
          <a:prstGeom prst="rect">
            <a:avLst/>
          </a:prstGeom>
          <a:noFill/>
          <a:ln>
            <a:solidFill>
              <a:schemeClr val="tx1"/>
            </a:solidFill>
          </a:ln>
        </p:spPr>
        <p:txBody>
          <a:bodyPr wrap="none" rtlCol="0">
            <a:spAutoFit/>
          </a:bodyPr>
          <a:lstStyle/>
          <a:p>
            <a:r>
              <a:rPr lang="en-US" sz="2400" b="1" dirty="0" smtClean="0"/>
              <a:t>Cut and paste data into your </a:t>
            </a:r>
          </a:p>
          <a:p>
            <a:r>
              <a:rPr lang="en-US" sz="2400" b="1" dirty="0" smtClean="0"/>
              <a:t>workbook  Ctrl A = Select All</a:t>
            </a:r>
          </a:p>
          <a:p>
            <a:r>
              <a:rPr lang="en-US" sz="2400" b="1" dirty="0" smtClean="0"/>
              <a:t>Ctrl C = Copy  Ctrl V = Paste</a:t>
            </a:r>
            <a:endParaRPr lang="en-US" sz="2400" b="1" dirty="0"/>
          </a:p>
        </p:txBody>
      </p:sp>
      <p:cxnSp>
        <p:nvCxnSpPr>
          <p:cNvPr id="11" name="Straight Arrow Connector 10"/>
          <p:cNvCxnSpPr/>
          <p:nvPr/>
        </p:nvCxnSpPr>
        <p:spPr>
          <a:xfrm>
            <a:off x="4248149" y="3282214"/>
            <a:ext cx="3361519" cy="24814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2789131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Quick Check</a:t>
            </a:r>
            <a:endParaRPr lang="en-US" b="1" dirty="0"/>
          </a:p>
        </p:txBody>
      </p:sp>
      <p:sp>
        <p:nvSpPr>
          <p:cNvPr id="3" name="Content Placeholder 2"/>
          <p:cNvSpPr>
            <a:spLocks noGrp="1"/>
          </p:cNvSpPr>
          <p:nvPr>
            <p:ph idx="1"/>
          </p:nvPr>
        </p:nvSpPr>
        <p:spPr>
          <a:xfrm>
            <a:off x="5183188" y="987425"/>
            <a:ext cx="6172200" cy="4873625"/>
          </a:xfrm>
        </p:spPr>
        <p:txBody>
          <a:bodyPr/>
          <a:lstStyle/>
          <a:p>
            <a:r>
              <a:rPr lang="en-US" dirty="0" smtClean="0"/>
              <a:t>Can you use basic functions to set your spreadsheet up to be user friendly?</a:t>
            </a:r>
          </a:p>
          <a:p>
            <a:r>
              <a:rPr lang="en-US" dirty="0" smtClean="0"/>
              <a:t>Can you sort and filter to troubleshoot a spreadsheet of data? </a:t>
            </a:r>
          </a:p>
          <a:p>
            <a:r>
              <a:rPr lang="en-US" dirty="0" smtClean="0"/>
              <a:t>Can you use tabs and create a workbook?</a:t>
            </a:r>
          </a:p>
          <a:p>
            <a:pPr marL="0" indent="0">
              <a:buNone/>
            </a:pPr>
            <a:endParaRPr lang="en-US" dirty="0"/>
          </a:p>
        </p:txBody>
      </p:sp>
      <p:sp>
        <p:nvSpPr>
          <p:cNvPr id="4" name="Text Placeholder 3"/>
          <p:cNvSpPr>
            <a:spLocks noGrp="1"/>
          </p:cNvSpPr>
          <p:nvPr>
            <p:ph type="body" sz="half" idx="2"/>
          </p:nvPr>
        </p:nvSpPr>
        <p:spPr>
          <a:xfrm>
            <a:off x="839788" y="2057400"/>
            <a:ext cx="3932237" cy="2807677"/>
          </a:xfrm>
        </p:spPr>
        <p:txBody>
          <a:bodyPr>
            <a:normAutofit/>
          </a:bodyPr>
          <a:lstStyle/>
          <a:p>
            <a:r>
              <a:rPr lang="en-US" sz="2400" dirty="0" smtClean="0"/>
              <a:t>Basic Excel functions can be used to check accuracy and completeness of EMIS data at any point during the EMIS data reporting process.</a:t>
            </a:r>
            <a:endParaRPr lang="en-US" sz="24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13</a:t>
            </a:fld>
            <a:endParaRPr lang="en-US"/>
          </a:p>
        </p:txBody>
      </p:sp>
    </p:spTree>
    <p:extLst>
      <p:ext uri="{BB962C8B-B14F-4D97-AF65-F5344CB8AC3E}">
        <p14:creationId xmlns:p14="http://schemas.microsoft.com/office/powerpoint/2010/main" xmlns="" val="1997133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b="1" dirty="0" smtClean="0"/>
              <a:t>Text to Columns</a:t>
            </a:r>
            <a:endParaRPr lang="en-US" b="1"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14</a:t>
            </a:fld>
            <a:endParaRPr lang="en-US"/>
          </a:p>
        </p:txBody>
      </p:sp>
    </p:spTree>
    <p:extLst>
      <p:ext uri="{BB962C8B-B14F-4D97-AF65-F5344CB8AC3E}">
        <p14:creationId xmlns:p14="http://schemas.microsoft.com/office/powerpoint/2010/main" xmlns="" val="27841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Opening CSV files with Excel</a:t>
            </a:r>
            <a:endParaRPr lang="en-US" b="1" dirty="0"/>
          </a:p>
        </p:txBody>
      </p:sp>
      <p:sp>
        <p:nvSpPr>
          <p:cNvPr id="7" name="Content Placeholder 6"/>
          <p:cNvSpPr>
            <a:spLocks noGrp="1"/>
          </p:cNvSpPr>
          <p:nvPr>
            <p:ph idx="1"/>
          </p:nvPr>
        </p:nvSpPr>
        <p:spPr/>
        <p:txBody>
          <a:bodyPr/>
          <a:lstStyle/>
          <a:p>
            <a:r>
              <a:rPr lang="en-US" dirty="0" smtClean="0"/>
              <a:t>Sometimes when opening a CSV file the data is not separated into columns</a:t>
            </a:r>
          </a:p>
          <a:p>
            <a:r>
              <a:rPr lang="en-US" dirty="0" smtClean="0"/>
              <a:t>The data is “comma separated” and is all contained within Column A</a:t>
            </a:r>
          </a:p>
          <a:p>
            <a:r>
              <a:rPr lang="en-US" dirty="0" smtClean="0"/>
              <a:t>To separate the data into columns, use the Excel “Text to Columns” function</a:t>
            </a:r>
          </a:p>
          <a:p>
            <a:endParaRPr lang="en-US"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15</a:t>
            </a:fld>
            <a:endParaRPr lang="en-US"/>
          </a:p>
        </p:txBody>
      </p:sp>
      <p:pic>
        <p:nvPicPr>
          <p:cNvPr id="8" name="Picture 7"/>
          <p:cNvPicPr/>
          <p:nvPr/>
        </p:nvPicPr>
        <p:blipFill rotWithShape="1">
          <a:blip r:embed="rId3" cstate="screen">
            <a:extLst>
              <a:ext uri="{28A0092B-C50C-407E-A947-70E740481C1C}">
                <a14:useLocalDpi xmlns:a14="http://schemas.microsoft.com/office/drawing/2010/main" xmlns=""/>
              </a:ext>
            </a:extLst>
          </a:blip>
          <a:srcRect/>
          <a:stretch/>
        </p:blipFill>
        <p:spPr bwMode="auto">
          <a:xfrm>
            <a:off x="819150" y="4219576"/>
            <a:ext cx="10420350" cy="1162050"/>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2777482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72779"/>
          </a:xfrm>
        </p:spPr>
        <p:txBody>
          <a:bodyPr/>
          <a:lstStyle/>
          <a:p>
            <a:r>
              <a:rPr lang="en-US" b="1" dirty="0" smtClean="0"/>
              <a:t>Text to Columns</a:t>
            </a:r>
            <a:endParaRPr lang="en-US" b="1" dirty="0"/>
          </a:p>
        </p:txBody>
      </p:sp>
      <p:sp>
        <p:nvSpPr>
          <p:cNvPr id="3" name="Content Placeholder 2"/>
          <p:cNvSpPr>
            <a:spLocks noGrp="1"/>
          </p:cNvSpPr>
          <p:nvPr>
            <p:ph idx="1"/>
          </p:nvPr>
        </p:nvSpPr>
        <p:spPr>
          <a:xfrm>
            <a:off x="838200" y="1537904"/>
            <a:ext cx="10515600" cy="4639059"/>
          </a:xfrm>
        </p:spPr>
        <p:txBody>
          <a:bodyPr/>
          <a:lstStyle/>
          <a:p>
            <a:pPr marL="0" indent="0">
              <a:buNone/>
            </a:pPr>
            <a:r>
              <a:rPr lang="en-US" dirty="0" smtClean="0"/>
              <a:t>Open “EXCEL_2_Text_to_Columns1.xls”</a:t>
            </a:r>
          </a:p>
        </p:txBody>
      </p:sp>
      <p:sp>
        <p:nvSpPr>
          <p:cNvPr id="4" name="Slide Number Placeholder 3"/>
          <p:cNvSpPr>
            <a:spLocks noGrp="1"/>
          </p:cNvSpPr>
          <p:nvPr>
            <p:ph type="sldNum" sz="quarter" idx="12"/>
          </p:nvPr>
        </p:nvSpPr>
        <p:spPr/>
        <p:txBody>
          <a:bodyPr/>
          <a:lstStyle/>
          <a:p>
            <a:fld id="{1BC7DB03-7057-184B-9DF0-B5FFC5E3886A}" type="slidenum">
              <a:rPr lang="en-US" smtClean="0"/>
              <a:pPr/>
              <a:t>16</a:t>
            </a:fld>
            <a:endParaRPr lang="en-US"/>
          </a:p>
        </p:txBody>
      </p:sp>
      <p:pic>
        <p:nvPicPr>
          <p:cNvPr id="6" name="Picture 5"/>
          <p:cNvPicPr>
            <a:picLocks noChangeAspect="1"/>
          </p:cNvPicPr>
          <p:nvPr/>
        </p:nvPicPr>
        <p:blipFill>
          <a:blip r:embed="rId3"/>
          <a:stretch>
            <a:fillRect/>
          </a:stretch>
        </p:blipFill>
        <p:spPr>
          <a:xfrm>
            <a:off x="1047750" y="2226879"/>
            <a:ext cx="8736782" cy="3950084"/>
          </a:xfrm>
          <a:prstGeom prst="rect">
            <a:avLst/>
          </a:prstGeom>
        </p:spPr>
      </p:pic>
      <p:sp>
        <p:nvSpPr>
          <p:cNvPr id="5" name="Oval 4"/>
          <p:cNvSpPr/>
          <p:nvPr/>
        </p:nvSpPr>
        <p:spPr>
          <a:xfrm>
            <a:off x="1033108" y="3483915"/>
            <a:ext cx="914400" cy="5524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05200" y="3272134"/>
            <a:ext cx="2217274" cy="461665"/>
          </a:xfrm>
          <a:prstGeom prst="rect">
            <a:avLst/>
          </a:prstGeom>
          <a:solidFill>
            <a:schemeClr val="bg1"/>
          </a:solidFill>
          <a:ln>
            <a:solidFill>
              <a:schemeClr val="tx1"/>
            </a:solidFill>
          </a:ln>
        </p:spPr>
        <p:txBody>
          <a:bodyPr wrap="none" rtlCol="0">
            <a:spAutoFit/>
          </a:bodyPr>
          <a:lstStyle/>
          <a:p>
            <a:r>
              <a:rPr lang="en-US" sz="2400" dirty="0"/>
              <a:t>Select Column </a:t>
            </a:r>
            <a:r>
              <a:rPr lang="en-US" sz="2400" dirty="0" smtClean="0"/>
              <a:t>A</a:t>
            </a:r>
            <a:endParaRPr lang="en-US" sz="2400" dirty="0"/>
          </a:p>
        </p:txBody>
      </p:sp>
      <p:cxnSp>
        <p:nvCxnSpPr>
          <p:cNvPr id="9" name="Straight Arrow Connector 8"/>
          <p:cNvCxnSpPr/>
          <p:nvPr/>
        </p:nvCxnSpPr>
        <p:spPr>
          <a:xfrm flipH="1">
            <a:off x="1733550" y="3626601"/>
            <a:ext cx="1905000" cy="1071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4514763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Text to Columns, cont’d</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17</a:t>
            </a:fld>
            <a:endParaRPr lang="en-US"/>
          </a:p>
        </p:txBody>
      </p:sp>
      <p:sp>
        <p:nvSpPr>
          <p:cNvPr id="8" name="TextBox 7"/>
          <p:cNvSpPr txBox="1"/>
          <p:nvPr/>
        </p:nvSpPr>
        <p:spPr>
          <a:xfrm>
            <a:off x="762001" y="2287189"/>
            <a:ext cx="2381249" cy="1569660"/>
          </a:xfrm>
          <a:prstGeom prst="rect">
            <a:avLst/>
          </a:prstGeom>
          <a:noFill/>
          <a:ln>
            <a:solidFill>
              <a:schemeClr val="tx1"/>
            </a:solidFill>
          </a:ln>
        </p:spPr>
        <p:txBody>
          <a:bodyPr wrap="square" rtlCol="0">
            <a:spAutoFit/>
          </a:bodyPr>
          <a:lstStyle/>
          <a:p>
            <a:r>
              <a:rPr lang="en-US" sz="2400" dirty="0" smtClean="0"/>
              <a:t>Select the “Data” tab and then Choose “Text to Columns”</a:t>
            </a:r>
            <a:endParaRPr lang="en-US" sz="2400" dirty="0"/>
          </a:p>
        </p:txBody>
      </p:sp>
      <p:pic>
        <p:nvPicPr>
          <p:cNvPr id="10" name="Content Placeholder 9"/>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r="2715"/>
          <a:stretch/>
        </p:blipFill>
        <p:spPr>
          <a:xfrm>
            <a:off x="3486151" y="1908092"/>
            <a:ext cx="8191499" cy="3806906"/>
          </a:xfrm>
          <a:prstGeom prst="rect">
            <a:avLst/>
          </a:prstGeom>
        </p:spPr>
      </p:pic>
      <p:sp>
        <p:nvSpPr>
          <p:cNvPr id="11" name="Oval 10"/>
          <p:cNvSpPr/>
          <p:nvPr/>
        </p:nvSpPr>
        <p:spPr>
          <a:xfrm>
            <a:off x="6096000" y="1908092"/>
            <a:ext cx="914400" cy="4564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810500" y="2287189"/>
            <a:ext cx="914400" cy="742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flipV="1">
            <a:off x="2667000" y="2133600"/>
            <a:ext cx="3695700" cy="76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667000" y="2667000"/>
            <a:ext cx="5524500" cy="228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274258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Convert Text to Columns Wizard Step 1</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18</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1028700" y="1825625"/>
            <a:ext cx="9363998" cy="4351338"/>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2914650" y="2883253"/>
            <a:ext cx="2705100" cy="830997"/>
          </a:xfrm>
          <a:prstGeom prst="rect">
            <a:avLst/>
          </a:prstGeom>
          <a:solidFill>
            <a:schemeClr val="bg1"/>
          </a:solidFill>
          <a:ln>
            <a:solidFill>
              <a:schemeClr val="tx1"/>
            </a:solidFill>
          </a:ln>
        </p:spPr>
        <p:txBody>
          <a:bodyPr wrap="square" rtlCol="0">
            <a:spAutoFit/>
          </a:bodyPr>
          <a:lstStyle/>
          <a:p>
            <a:r>
              <a:rPr lang="en-US" sz="2400" dirty="0" smtClean="0"/>
              <a:t>Choose “Delimited” and “Next”</a:t>
            </a:r>
            <a:endParaRPr lang="en-US" sz="2400" dirty="0"/>
          </a:p>
        </p:txBody>
      </p:sp>
      <p:cxnSp>
        <p:nvCxnSpPr>
          <p:cNvPr id="8" name="Straight Arrow Connector 7"/>
          <p:cNvCxnSpPr/>
          <p:nvPr/>
        </p:nvCxnSpPr>
        <p:spPr>
          <a:xfrm>
            <a:off x="4857750" y="3524250"/>
            <a:ext cx="1257300" cy="190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4857750" y="3524250"/>
            <a:ext cx="4076700" cy="20764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5150336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Convert Text to Columns Wizard Step 2</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19</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1049318" y="1690688"/>
            <a:ext cx="8647132" cy="4351338"/>
          </a:xfrm>
          <a:prstGeom prst="rect">
            <a:avLst/>
          </a:prstGeom>
          <a:ln>
            <a:noFill/>
          </a:ln>
          <a:extLst>
            <a:ext uri="{53640926-AAD7-44d8-BBD7-CCE9431645EC}">
              <a14:shadowObscured xmlns:a14="http://schemas.microsoft.com/office/drawing/2010/main" xmlns=""/>
            </a:ext>
          </a:extLst>
        </p:spPr>
      </p:pic>
      <p:sp>
        <p:nvSpPr>
          <p:cNvPr id="7" name="TextBox 6"/>
          <p:cNvSpPr txBox="1"/>
          <p:nvPr/>
        </p:nvSpPr>
        <p:spPr>
          <a:xfrm>
            <a:off x="1885950" y="2666027"/>
            <a:ext cx="3182134" cy="1200329"/>
          </a:xfrm>
          <a:prstGeom prst="rect">
            <a:avLst/>
          </a:prstGeom>
          <a:solidFill>
            <a:schemeClr val="bg1"/>
          </a:solidFill>
          <a:ln>
            <a:solidFill>
              <a:schemeClr val="tx1"/>
            </a:solidFill>
          </a:ln>
        </p:spPr>
        <p:txBody>
          <a:bodyPr wrap="square" rtlCol="0">
            <a:spAutoFit/>
          </a:bodyPr>
          <a:lstStyle/>
          <a:p>
            <a:r>
              <a:rPr lang="en-US" sz="2400" dirty="0" smtClean="0"/>
              <a:t>“Tab” will be selected by default, select  “Comma” and “Next” </a:t>
            </a:r>
            <a:endParaRPr lang="en-US" sz="2400" dirty="0"/>
          </a:p>
        </p:txBody>
      </p:sp>
      <p:cxnSp>
        <p:nvCxnSpPr>
          <p:cNvPr id="6" name="Straight Arrow Connector 5"/>
          <p:cNvCxnSpPr/>
          <p:nvPr/>
        </p:nvCxnSpPr>
        <p:spPr>
          <a:xfrm>
            <a:off x="4724400" y="3714750"/>
            <a:ext cx="914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a:off x="4724400" y="3714750"/>
            <a:ext cx="3567193" cy="1790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048853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Convert Text to Columns Wizard Step </a:t>
            </a:r>
            <a:r>
              <a:rPr lang="en-US" b="1" dirty="0" smtClean="0"/>
              <a:t>3</a:t>
            </a:r>
            <a:endParaRPr lang="en-US"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20</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3917761" y="1329679"/>
            <a:ext cx="7823767" cy="4606171"/>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838200" y="1777858"/>
            <a:ext cx="3079561" cy="2677656"/>
          </a:xfrm>
          <a:prstGeom prst="rect">
            <a:avLst/>
          </a:prstGeom>
          <a:noFill/>
          <a:ln>
            <a:solidFill>
              <a:schemeClr val="tx1"/>
            </a:solidFill>
          </a:ln>
        </p:spPr>
        <p:txBody>
          <a:bodyPr wrap="none" rtlCol="0">
            <a:spAutoFit/>
          </a:bodyPr>
          <a:lstStyle/>
          <a:p>
            <a:r>
              <a:rPr lang="en-US" sz="2400" b="1" dirty="0" smtClean="0"/>
              <a:t>Step 3 will allow users </a:t>
            </a:r>
          </a:p>
          <a:p>
            <a:r>
              <a:rPr lang="en-US" sz="2400" b="1" dirty="0" smtClean="0"/>
              <a:t>to select a format for </a:t>
            </a:r>
          </a:p>
          <a:p>
            <a:r>
              <a:rPr lang="en-US" sz="2400" b="1" dirty="0" smtClean="0"/>
              <a:t>each column.  When </a:t>
            </a:r>
          </a:p>
          <a:p>
            <a:r>
              <a:rPr lang="en-US" sz="2400" b="1" dirty="0"/>
              <a:t>c</a:t>
            </a:r>
            <a:r>
              <a:rPr lang="en-US" sz="2400" b="1" dirty="0" smtClean="0"/>
              <a:t>olumns contain IRNs</a:t>
            </a:r>
          </a:p>
          <a:p>
            <a:r>
              <a:rPr lang="en-US" sz="2400" b="1" dirty="0" smtClean="0"/>
              <a:t>the format must be </a:t>
            </a:r>
          </a:p>
          <a:p>
            <a:r>
              <a:rPr lang="en-US" sz="2400" b="1" dirty="0" smtClean="0"/>
              <a:t>“Text” or the leading </a:t>
            </a:r>
          </a:p>
          <a:p>
            <a:r>
              <a:rPr lang="en-US" sz="2400" b="1" dirty="0"/>
              <a:t>z</a:t>
            </a:r>
            <a:r>
              <a:rPr lang="en-US" sz="2400" b="1" dirty="0" smtClean="0"/>
              <a:t>eros will be dropped.</a:t>
            </a:r>
          </a:p>
        </p:txBody>
      </p:sp>
      <p:cxnSp>
        <p:nvCxnSpPr>
          <p:cNvPr id="8" name="Straight Arrow Connector 7"/>
          <p:cNvCxnSpPr/>
          <p:nvPr/>
        </p:nvCxnSpPr>
        <p:spPr>
          <a:xfrm>
            <a:off x="3917761" y="2464231"/>
            <a:ext cx="3552422" cy="10693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3917761" y="3239146"/>
            <a:ext cx="3552422" cy="16273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2511310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Data Separated into Columns</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21</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838200" y="1973216"/>
            <a:ext cx="10515600" cy="405615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17696000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Quick Check</a:t>
            </a:r>
            <a:endParaRPr lang="en-US" b="1" dirty="0"/>
          </a:p>
        </p:txBody>
      </p:sp>
      <p:sp>
        <p:nvSpPr>
          <p:cNvPr id="3" name="Content Placeholder 2"/>
          <p:cNvSpPr>
            <a:spLocks noGrp="1"/>
          </p:cNvSpPr>
          <p:nvPr>
            <p:ph idx="1"/>
          </p:nvPr>
        </p:nvSpPr>
        <p:spPr>
          <a:xfrm>
            <a:off x="5183188" y="1406770"/>
            <a:ext cx="6172200" cy="3376246"/>
          </a:xfrm>
        </p:spPr>
        <p:txBody>
          <a:bodyPr/>
          <a:lstStyle/>
          <a:p>
            <a:r>
              <a:rPr lang="en-US" dirty="0" smtClean="0"/>
              <a:t>Can you use the Text to Columns feature to separate data into columns?</a:t>
            </a:r>
          </a:p>
          <a:p>
            <a:r>
              <a:rPr lang="en-US" dirty="0" smtClean="0"/>
              <a:t>Can you identify other situations when the Text to Columns Wizard might be helpful?  </a:t>
            </a:r>
          </a:p>
        </p:txBody>
      </p:sp>
      <p:sp>
        <p:nvSpPr>
          <p:cNvPr id="4" name="Text Placeholder 3"/>
          <p:cNvSpPr>
            <a:spLocks noGrp="1"/>
          </p:cNvSpPr>
          <p:nvPr>
            <p:ph type="body" sz="half" idx="2"/>
          </p:nvPr>
        </p:nvSpPr>
        <p:spPr/>
        <p:txBody>
          <a:bodyPr>
            <a:normAutofit/>
          </a:bodyPr>
          <a:lstStyle/>
          <a:p>
            <a:r>
              <a:rPr lang="en-US" sz="2000" dirty="0" smtClean="0"/>
              <a:t>EMIS data is often in CSV (Comma-Separated Values) format and typically opens within Excel with the data separated into columns.  Sometimes the data does not separate into columns automatically.  Use “Text to Columns” to separate the data into columns.  </a:t>
            </a:r>
            <a:endParaRPr lang="en-US" sz="20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22</a:t>
            </a:fld>
            <a:endParaRPr lang="en-US"/>
          </a:p>
        </p:txBody>
      </p:sp>
    </p:spTree>
    <p:extLst>
      <p:ext uri="{BB962C8B-B14F-4D97-AF65-F5344CB8AC3E}">
        <p14:creationId xmlns:p14="http://schemas.microsoft.com/office/powerpoint/2010/main" xmlns="" val="799181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24000" y="1657622"/>
            <a:ext cx="9144000" cy="2387600"/>
          </a:xfrm>
        </p:spPr>
        <p:txBody>
          <a:bodyPr/>
          <a:lstStyle/>
          <a:p>
            <a:r>
              <a:rPr lang="en-US" b="1" dirty="0" smtClean="0"/>
              <a:t>Filtering to Verify </a:t>
            </a:r>
            <a:br>
              <a:rPr lang="en-US" b="1" dirty="0" smtClean="0"/>
            </a:br>
            <a:r>
              <a:rPr lang="en-US" b="1" dirty="0" smtClean="0"/>
              <a:t>Attendance Patterns</a:t>
            </a:r>
            <a:endParaRPr lang="en-US" b="1"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23</a:t>
            </a:fld>
            <a:endParaRPr lang="en-US"/>
          </a:p>
        </p:txBody>
      </p:sp>
    </p:spTree>
    <p:extLst>
      <p:ext uri="{BB962C8B-B14F-4D97-AF65-F5344CB8AC3E}">
        <p14:creationId xmlns:p14="http://schemas.microsoft.com/office/powerpoint/2010/main" xmlns="" val="32557434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Filtering to Verify Attendance Patterns </a:t>
            </a:r>
            <a:endParaRPr lang="en-US" b="1" dirty="0"/>
          </a:p>
        </p:txBody>
      </p:sp>
      <p:sp>
        <p:nvSpPr>
          <p:cNvPr id="7" name="Content Placeholder 6"/>
          <p:cNvSpPr>
            <a:spLocks noGrp="1"/>
          </p:cNvSpPr>
          <p:nvPr>
            <p:ph idx="1"/>
          </p:nvPr>
        </p:nvSpPr>
        <p:spPr/>
        <p:txBody>
          <a:bodyPr>
            <a:normAutofit/>
          </a:bodyPr>
          <a:lstStyle/>
          <a:p>
            <a:pPr marL="0" indent="0">
              <a:buNone/>
            </a:pPr>
            <a:r>
              <a:rPr lang="en-US" sz="3200" dirty="0" smtClean="0"/>
              <a:t>The next set of slides will use filters to verify that calendar data makes sense with student attendance patterns</a:t>
            </a:r>
          </a:p>
          <a:p>
            <a:pPr lvl="1"/>
            <a:r>
              <a:rPr lang="en-US" sz="3200" dirty="0" smtClean="0"/>
              <a:t>Students are reported with Attendance Patterns</a:t>
            </a:r>
          </a:p>
          <a:p>
            <a:pPr lvl="1"/>
            <a:r>
              <a:rPr lang="en-US" sz="3200" dirty="0" smtClean="0"/>
              <a:t>EMIS Calendars contain Attendance Patterns</a:t>
            </a:r>
          </a:p>
          <a:p>
            <a:pPr lvl="1"/>
            <a:r>
              <a:rPr lang="en-US" sz="3200" dirty="0" smtClean="0"/>
              <a:t>Use Excel to cross check the data</a:t>
            </a:r>
            <a:endParaRPr lang="en-US" sz="32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24</a:t>
            </a:fld>
            <a:endParaRPr lang="en-US"/>
          </a:p>
        </p:txBody>
      </p:sp>
    </p:spTree>
    <p:extLst>
      <p:ext uri="{BB962C8B-B14F-4D97-AF65-F5344CB8AC3E}">
        <p14:creationId xmlns:p14="http://schemas.microsoft.com/office/powerpoint/2010/main" xmlns="" val="3501709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Attendance Patterns and Calendars</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25</a:t>
            </a:fld>
            <a:endParaRPr lang="en-US"/>
          </a:p>
        </p:txBody>
      </p:sp>
      <p:sp>
        <p:nvSpPr>
          <p:cNvPr id="6" name="TextBox 5"/>
          <p:cNvSpPr txBox="1"/>
          <p:nvPr/>
        </p:nvSpPr>
        <p:spPr>
          <a:xfrm>
            <a:off x="838200" y="1710775"/>
            <a:ext cx="3268851" cy="2677656"/>
          </a:xfrm>
          <a:prstGeom prst="rect">
            <a:avLst/>
          </a:prstGeom>
          <a:solidFill>
            <a:schemeClr val="bg1"/>
          </a:solidFill>
          <a:ln>
            <a:solidFill>
              <a:schemeClr val="tx1"/>
            </a:solidFill>
          </a:ln>
        </p:spPr>
        <p:txBody>
          <a:bodyPr wrap="square" rtlCol="0">
            <a:spAutoFit/>
          </a:bodyPr>
          <a:lstStyle/>
          <a:p>
            <a:r>
              <a:rPr lang="en-US" sz="2400" b="1" dirty="0" smtClean="0"/>
              <a:t>This is a scrambled </a:t>
            </a:r>
            <a:r>
              <a:rPr lang="en-US" sz="2400" b="1" dirty="0"/>
              <a:t>q</a:t>
            </a:r>
            <a:r>
              <a:rPr lang="en-US" sz="2400" b="1" dirty="0" smtClean="0"/>
              <a:t>uery of SIS Data that includes student Percent of Time, Grade Levels, Attendance Patterns as well as Attending IRNs</a:t>
            </a:r>
            <a:endParaRPr lang="en-US" sz="2400" b="1" dirty="0"/>
          </a:p>
        </p:txBody>
      </p:sp>
      <p:sp>
        <p:nvSpPr>
          <p:cNvPr id="7" name="TextBox 6"/>
          <p:cNvSpPr txBox="1"/>
          <p:nvPr/>
        </p:nvSpPr>
        <p:spPr>
          <a:xfrm>
            <a:off x="748859" y="4439426"/>
            <a:ext cx="3491021" cy="1938992"/>
          </a:xfrm>
          <a:prstGeom prst="rect">
            <a:avLst/>
          </a:prstGeom>
          <a:noFill/>
          <a:ln>
            <a:solidFill>
              <a:schemeClr val="tx1"/>
            </a:solidFill>
          </a:ln>
        </p:spPr>
        <p:txBody>
          <a:bodyPr wrap="square" rtlCol="0">
            <a:spAutoFit/>
          </a:bodyPr>
          <a:lstStyle/>
          <a:p>
            <a:r>
              <a:rPr lang="en-US" sz="2400" b="1" dirty="0" smtClean="0"/>
              <a:t>Verify that the calendar collection contains the same combinations of Building IRN, Grade Level and Attendance Pattern</a:t>
            </a:r>
            <a:endParaRPr lang="en-US" sz="2400" b="1" dirty="0"/>
          </a:p>
        </p:txBody>
      </p:sp>
      <p:pic>
        <p:nvPicPr>
          <p:cNvPr id="8" name="Picture 7"/>
          <p:cNvPicPr/>
          <p:nvPr/>
        </p:nvPicPr>
        <p:blipFill rotWithShape="1">
          <a:blip r:embed="rId3" cstate="screen">
            <a:extLst>
              <a:ext uri="{28A0092B-C50C-407E-A947-70E740481C1C}">
                <a14:useLocalDpi xmlns:a14="http://schemas.microsoft.com/office/drawing/2010/main" xmlns=""/>
              </a:ext>
            </a:extLst>
          </a:blip>
          <a:srcRect/>
          <a:stretch/>
        </p:blipFill>
        <p:spPr bwMode="auto">
          <a:xfrm>
            <a:off x="4372708" y="1690688"/>
            <a:ext cx="6981092" cy="437607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26310861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Filter Calendar Display Report</a:t>
            </a:r>
            <a:endParaRPr lang="en-US" b="1" dirty="0"/>
          </a:p>
        </p:txBody>
      </p:sp>
      <p:sp>
        <p:nvSpPr>
          <p:cNvPr id="3" name="Slide Number Placeholder 2"/>
          <p:cNvSpPr>
            <a:spLocks noGrp="1"/>
          </p:cNvSpPr>
          <p:nvPr>
            <p:ph type="sldNum" sz="quarter" idx="12"/>
          </p:nvPr>
        </p:nvSpPr>
        <p:spPr/>
        <p:txBody>
          <a:bodyPr/>
          <a:lstStyle/>
          <a:p>
            <a:fld id="{1BC7DB03-7057-184B-9DF0-B5FFC5E3886A}" type="slidenum">
              <a:rPr lang="en-US" smtClean="0"/>
              <a:pPr/>
              <a:t>26</a:t>
            </a:fld>
            <a:endParaRPr lang="en-US"/>
          </a:p>
        </p:txBody>
      </p:sp>
      <p:pic>
        <p:nvPicPr>
          <p:cNvPr id="4" name="Picture 3"/>
          <p:cNvPicPr/>
          <p:nvPr/>
        </p:nvPicPr>
        <p:blipFill rotWithShape="1">
          <a:blip r:embed="rId3" cstate="screen">
            <a:extLst>
              <a:ext uri="{28A0092B-C50C-407E-A947-70E740481C1C}">
                <a14:useLocalDpi xmlns:a14="http://schemas.microsoft.com/office/drawing/2010/main" xmlns=""/>
              </a:ext>
            </a:extLst>
          </a:blip>
          <a:srcRect/>
          <a:stretch/>
        </p:blipFill>
        <p:spPr bwMode="auto">
          <a:xfrm>
            <a:off x="5313484" y="1301858"/>
            <a:ext cx="6040315" cy="4788975"/>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838200" y="1692592"/>
            <a:ext cx="3654783" cy="1569660"/>
          </a:xfrm>
          <a:prstGeom prst="rect">
            <a:avLst/>
          </a:prstGeom>
          <a:noFill/>
          <a:ln>
            <a:solidFill>
              <a:schemeClr val="tx1"/>
            </a:solidFill>
          </a:ln>
        </p:spPr>
        <p:txBody>
          <a:bodyPr wrap="square" rtlCol="0">
            <a:spAutoFit/>
          </a:bodyPr>
          <a:lstStyle/>
          <a:p>
            <a:r>
              <a:rPr lang="en-US" sz="2400" b="1" dirty="0" smtClean="0"/>
              <a:t>Using the Calendar Display Report from the Calendar Collection, apply filters and view calendar names</a:t>
            </a:r>
            <a:endParaRPr lang="en-US" sz="2400" b="1" dirty="0"/>
          </a:p>
        </p:txBody>
      </p:sp>
      <p:cxnSp>
        <p:nvCxnSpPr>
          <p:cNvPr id="7" name="Straight Arrow Connector 6"/>
          <p:cNvCxnSpPr/>
          <p:nvPr/>
        </p:nvCxnSpPr>
        <p:spPr>
          <a:xfrm>
            <a:off x="4492983" y="2014780"/>
            <a:ext cx="1256888" cy="26812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5800" y="3349470"/>
            <a:ext cx="4472354" cy="2308324"/>
          </a:xfrm>
          <a:prstGeom prst="rect">
            <a:avLst/>
          </a:prstGeom>
          <a:noFill/>
          <a:ln>
            <a:solidFill>
              <a:schemeClr val="tx1"/>
            </a:solidFill>
          </a:ln>
        </p:spPr>
        <p:txBody>
          <a:bodyPr wrap="square" rtlCol="0">
            <a:spAutoFit/>
          </a:bodyPr>
          <a:lstStyle/>
          <a:p>
            <a:r>
              <a:rPr lang="en-US" sz="2400" b="1" dirty="0" smtClean="0"/>
              <a:t>Compare the calendar names listed in the filter to the student data from the SIS query to verify that calendars are being reported for each building, grade level and attendance pattern combination.</a:t>
            </a:r>
            <a:endParaRPr lang="en-US" sz="2400" b="1" dirty="0"/>
          </a:p>
        </p:txBody>
      </p:sp>
    </p:spTree>
    <p:extLst>
      <p:ext uri="{BB962C8B-B14F-4D97-AF65-F5344CB8AC3E}">
        <p14:creationId xmlns:p14="http://schemas.microsoft.com/office/powerpoint/2010/main" xmlns="" val="18254032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Quick Check</a:t>
            </a:r>
            <a:endParaRPr lang="en-US" b="1" dirty="0"/>
          </a:p>
        </p:txBody>
      </p:sp>
      <p:sp>
        <p:nvSpPr>
          <p:cNvPr id="3" name="Content Placeholder 2"/>
          <p:cNvSpPr>
            <a:spLocks noGrp="1"/>
          </p:cNvSpPr>
          <p:nvPr>
            <p:ph idx="1"/>
          </p:nvPr>
        </p:nvSpPr>
        <p:spPr>
          <a:xfrm>
            <a:off x="5183188" y="1418492"/>
            <a:ext cx="6172200" cy="4442558"/>
          </a:xfrm>
        </p:spPr>
        <p:txBody>
          <a:bodyPr>
            <a:normAutofit/>
          </a:bodyPr>
          <a:lstStyle/>
          <a:p>
            <a:r>
              <a:rPr lang="en-US" dirty="0" smtClean="0"/>
              <a:t>Are you able to run a SIS query of calendar related student data? </a:t>
            </a:r>
          </a:p>
          <a:p>
            <a:r>
              <a:rPr lang="en-US" dirty="0" smtClean="0"/>
              <a:t>Are all student building, grade level and attendance pattern combinations appearing in the Calendar Display report?  </a:t>
            </a:r>
          </a:p>
          <a:p>
            <a:r>
              <a:rPr lang="en-US" dirty="0" smtClean="0"/>
              <a:t>Are students on appropriate calendars?</a:t>
            </a:r>
          </a:p>
        </p:txBody>
      </p:sp>
      <p:sp>
        <p:nvSpPr>
          <p:cNvPr id="4" name="Text Placeholder 3"/>
          <p:cNvSpPr>
            <a:spLocks noGrp="1"/>
          </p:cNvSpPr>
          <p:nvPr>
            <p:ph type="body" sz="half" idx="2"/>
          </p:nvPr>
        </p:nvSpPr>
        <p:spPr>
          <a:xfrm>
            <a:off x="839788" y="2057400"/>
            <a:ext cx="3932237" cy="2995246"/>
          </a:xfrm>
        </p:spPr>
        <p:txBody>
          <a:bodyPr>
            <a:normAutofit/>
          </a:bodyPr>
          <a:lstStyle/>
          <a:p>
            <a:r>
              <a:rPr lang="en-US" sz="2000" dirty="0" smtClean="0"/>
              <a:t>Student Attendance Patterns are reported in Student (S) Collections, </a:t>
            </a:r>
            <a:r>
              <a:rPr lang="en-US" sz="2000" dirty="0"/>
              <a:t>while </a:t>
            </a:r>
            <a:r>
              <a:rPr lang="en-US" sz="2000" dirty="0" smtClean="0"/>
              <a:t>Calendar data with matching Attendance Patterns are reported in Calendar (C</a:t>
            </a:r>
            <a:r>
              <a:rPr lang="en-US" sz="2000" dirty="0"/>
              <a:t>) </a:t>
            </a:r>
            <a:r>
              <a:rPr lang="en-US" sz="2000" dirty="0" smtClean="0"/>
              <a:t>Collections. The data doesn’t meet until Level 2 FTE Reports are generated. Comparing the data could prevent issues when the FTE reports cannot determine a student’s calendar.  </a:t>
            </a:r>
            <a:endParaRPr lang="en-US" sz="20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27</a:t>
            </a:fld>
            <a:endParaRPr lang="en-US"/>
          </a:p>
        </p:txBody>
      </p:sp>
    </p:spTree>
    <p:extLst>
      <p:ext uri="{BB962C8B-B14F-4D97-AF65-F5344CB8AC3E}">
        <p14:creationId xmlns:p14="http://schemas.microsoft.com/office/powerpoint/2010/main" xmlns="" val="25907890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24000" y="1122362"/>
            <a:ext cx="9144000" cy="3025891"/>
          </a:xfrm>
        </p:spPr>
        <p:txBody>
          <a:bodyPr/>
          <a:lstStyle/>
          <a:p>
            <a:r>
              <a:rPr lang="en-US" b="1" dirty="0"/>
              <a:t>VLOOKUP to Add Student Names to a Report </a:t>
            </a:r>
            <a:endParaRPr lang="en-US"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28</a:t>
            </a:fld>
            <a:endParaRPr lang="en-US"/>
          </a:p>
        </p:txBody>
      </p:sp>
    </p:spTree>
    <p:extLst>
      <p:ext uri="{BB962C8B-B14F-4D97-AF65-F5344CB8AC3E}">
        <p14:creationId xmlns:p14="http://schemas.microsoft.com/office/powerpoint/2010/main" xmlns="" val="31062024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VLOOKUP to Add Student Names to a Report </a:t>
            </a:r>
            <a:endParaRPr lang="en-US" b="1" dirty="0"/>
          </a:p>
        </p:txBody>
      </p:sp>
      <p:sp>
        <p:nvSpPr>
          <p:cNvPr id="7" name="Content Placeholder 6"/>
          <p:cNvSpPr>
            <a:spLocks noGrp="1"/>
          </p:cNvSpPr>
          <p:nvPr>
            <p:ph idx="1"/>
          </p:nvPr>
        </p:nvSpPr>
        <p:spPr/>
        <p:txBody>
          <a:bodyPr/>
          <a:lstStyle/>
          <a:p>
            <a:pPr marL="0" indent="0">
              <a:buNone/>
            </a:pPr>
            <a:r>
              <a:rPr lang="en-US" dirty="0" smtClean="0"/>
              <a:t>The next series of slides will demonstrate how to use the VLOOKUP function to add names to the Prep for Success report</a:t>
            </a:r>
          </a:p>
          <a:p>
            <a:pPr lvl="1"/>
            <a:r>
              <a:rPr lang="en-US" dirty="0" smtClean="0"/>
              <a:t>The </a:t>
            </a:r>
            <a:r>
              <a:rPr lang="en-US" dirty="0"/>
              <a:t>FY16 Prep for Success report was loaded into the Files tab of the Data </a:t>
            </a:r>
            <a:r>
              <a:rPr lang="en-US" dirty="0" smtClean="0"/>
              <a:t>Collector </a:t>
            </a:r>
            <a:r>
              <a:rPr lang="en-US" dirty="0"/>
              <a:t>and contained FY15 </a:t>
            </a:r>
            <a:r>
              <a:rPr lang="en-US" i="1" dirty="0" smtClean="0"/>
              <a:t>and</a:t>
            </a:r>
            <a:r>
              <a:rPr lang="en-US" dirty="0" smtClean="0"/>
              <a:t> </a:t>
            </a:r>
            <a:r>
              <a:rPr lang="en-US" dirty="0"/>
              <a:t>FY16 Graduates </a:t>
            </a:r>
            <a:r>
              <a:rPr lang="en-US" dirty="0" smtClean="0"/>
              <a:t>(more </a:t>
            </a:r>
            <a:r>
              <a:rPr lang="en-US" dirty="0"/>
              <a:t>specifically </a:t>
            </a:r>
            <a:r>
              <a:rPr lang="en-US" dirty="0" smtClean="0"/>
              <a:t>2015 </a:t>
            </a:r>
            <a:r>
              <a:rPr lang="en-US" dirty="0"/>
              <a:t>5Yr </a:t>
            </a:r>
            <a:r>
              <a:rPr lang="en-US" dirty="0" smtClean="0"/>
              <a:t>and </a:t>
            </a:r>
            <a:r>
              <a:rPr lang="en-US" dirty="0"/>
              <a:t>2016 4Yr graduates)</a:t>
            </a:r>
          </a:p>
          <a:p>
            <a:pPr lvl="1"/>
            <a:r>
              <a:rPr lang="en-US" dirty="0"/>
              <a:t>In this demonstration we can use the Student Demographic (GI) Files from the </a:t>
            </a:r>
            <a:r>
              <a:rPr lang="en-US" dirty="0" smtClean="0"/>
              <a:t>FY15 </a:t>
            </a:r>
            <a:r>
              <a:rPr lang="en-US" i="1" dirty="0"/>
              <a:t>and</a:t>
            </a:r>
            <a:r>
              <a:rPr lang="en-US" dirty="0"/>
              <a:t> FY16 Graduate </a:t>
            </a:r>
            <a:r>
              <a:rPr lang="en-US" dirty="0" smtClean="0"/>
              <a:t>(G) Collections since they contain both SSIDs and Student Names</a:t>
            </a:r>
            <a:endParaRPr lang="en-US" dirty="0"/>
          </a:p>
          <a:p>
            <a:pPr marL="457200" lvl="1" indent="0">
              <a:buNone/>
            </a:pPr>
            <a:endParaRPr lang="en-US" dirty="0" smtClean="0"/>
          </a:p>
          <a:p>
            <a:pPr marL="0" indent="0">
              <a:buNone/>
            </a:pPr>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29</a:t>
            </a:fld>
            <a:endParaRPr lang="en-US"/>
          </a:p>
        </p:txBody>
      </p:sp>
    </p:spTree>
    <p:extLst>
      <p:ext uri="{BB962C8B-B14F-4D97-AF65-F5344CB8AC3E}">
        <p14:creationId xmlns:p14="http://schemas.microsoft.com/office/powerpoint/2010/main" xmlns="" val="155466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Files Needed for this Demonstration</a:t>
            </a:r>
            <a:endParaRPr lang="en-US" b="1" dirty="0"/>
          </a:p>
        </p:txBody>
      </p:sp>
      <p:sp>
        <p:nvSpPr>
          <p:cNvPr id="3" name="Content Placeholder 2"/>
          <p:cNvSpPr>
            <a:spLocks noGrp="1"/>
          </p:cNvSpPr>
          <p:nvPr>
            <p:ph idx="1"/>
          </p:nvPr>
        </p:nvSpPr>
        <p:spPr>
          <a:xfrm>
            <a:off x="838200" y="1690688"/>
            <a:ext cx="10515600" cy="4486275"/>
          </a:xfrm>
        </p:spPr>
        <p:txBody>
          <a:bodyPr>
            <a:normAutofit/>
          </a:bodyPr>
          <a:lstStyle/>
          <a:p>
            <a:r>
              <a:rPr lang="en-US" dirty="0" smtClean="0"/>
              <a:t>Log </a:t>
            </a:r>
            <a:r>
              <a:rPr lang="en-US" dirty="0"/>
              <a:t>into the Data Collector and uncheck “Don’t show expired collections” </a:t>
            </a:r>
            <a:endParaRPr lang="en-US" dirty="0" smtClean="0"/>
          </a:p>
          <a:p>
            <a:r>
              <a:rPr lang="en-US" dirty="0" smtClean="0"/>
              <a:t>At </a:t>
            </a:r>
            <a:r>
              <a:rPr lang="en-US" dirty="0"/>
              <a:t>the “Data Set” filter choose “G” </a:t>
            </a:r>
            <a:endParaRPr lang="en-US" dirty="0" smtClean="0"/>
          </a:p>
          <a:p>
            <a:pPr lvl="1"/>
            <a:r>
              <a:rPr lang="en-US" dirty="0" smtClean="0"/>
              <a:t>click </a:t>
            </a:r>
            <a:r>
              <a:rPr lang="en-US" dirty="0"/>
              <a:t>on “Review” for both Graduation Collection FY15 and Graduation Collection </a:t>
            </a:r>
            <a:r>
              <a:rPr lang="en-US" dirty="0" smtClean="0"/>
              <a:t>FY16</a:t>
            </a:r>
          </a:p>
          <a:p>
            <a:pPr lvl="1"/>
            <a:r>
              <a:rPr lang="en-US" dirty="0" smtClean="0"/>
              <a:t>save </a:t>
            </a:r>
            <a:r>
              <a:rPr lang="en-US" dirty="0"/>
              <a:t>the Student Demographic (GI</a:t>
            </a:r>
            <a:r>
              <a:rPr lang="en-US" dirty="0" smtClean="0"/>
              <a:t>) CSV files</a:t>
            </a:r>
          </a:p>
          <a:p>
            <a:r>
              <a:rPr lang="en-US" dirty="0" smtClean="0"/>
              <a:t>From </a:t>
            </a:r>
            <a:r>
              <a:rPr lang="en-US" dirty="0"/>
              <a:t>the </a:t>
            </a:r>
            <a:r>
              <a:rPr lang="en-US" dirty="0" smtClean="0"/>
              <a:t>Files tab </a:t>
            </a:r>
          </a:p>
          <a:p>
            <a:pPr lvl="1"/>
            <a:r>
              <a:rPr lang="en-US" dirty="0"/>
              <a:t>s</a:t>
            </a:r>
            <a:r>
              <a:rPr lang="en-US" dirty="0" smtClean="0"/>
              <a:t>elect </a:t>
            </a:r>
            <a:r>
              <a:rPr lang="en-US" dirty="0"/>
              <a:t>“Run Query” </a:t>
            </a:r>
            <a:endParaRPr lang="en-US" dirty="0" smtClean="0"/>
          </a:p>
          <a:p>
            <a:pPr lvl="1"/>
            <a:r>
              <a:rPr lang="en-US" dirty="0" smtClean="0"/>
              <a:t>locate </a:t>
            </a:r>
            <a:r>
              <a:rPr lang="en-US" dirty="0"/>
              <a:t>the most recent version of the Prep for Success Report 2016G_Prep_for_Success_Detail_20161031.xls</a:t>
            </a:r>
          </a:p>
          <a:p>
            <a:pPr marL="0" indent="0">
              <a:buNone/>
            </a:pPr>
            <a:endParaRPr lang="en-US" dirty="0" smtClean="0"/>
          </a:p>
        </p:txBody>
      </p:sp>
      <p:sp>
        <p:nvSpPr>
          <p:cNvPr id="4" name="Slide Number Placeholder 3"/>
          <p:cNvSpPr>
            <a:spLocks noGrp="1"/>
          </p:cNvSpPr>
          <p:nvPr>
            <p:ph type="sldNum" sz="quarter" idx="12"/>
          </p:nvPr>
        </p:nvSpPr>
        <p:spPr/>
        <p:txBody>
          <a:bodyPr/>
          <a:lstStyle/>
          <a:p>
            <a:fld id="{1BC7DB03-7057-184B-9DF0-B5FFC5E3886A}" type="slidenum">
              <a:rPr lang="en-US" smtClean="0"/>
              <a:pPr/>
              <a:t>30</a:t>
            </a:fld>
            <a:endParaRPr lang="en-US"/>
          </a:p>
        </p:txBody>
      </p:sp>
    </p:spTree>
    <p:extLst>
      <p:ext uri="{BB962C8B-B14F-4D97-AF65-F5344CB8AC3E}">
        <p14:creationId xmlns:p14="http://schemas.microsoft.com/office/powerpoint/2010/main" xmlns="" val="2127393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Open Demographic Files </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31</a:t>
            </a:fld>
            <a:endParaRPr lang="en-US"/>
          </a:p>
        </p:txBody>
      </p:sp>
      <p:pic>
        <p:nvPicPr>
          <p:cNvPr id="5" name="Picture 4"/>
          <p:cNvPicPr/>
          <p:nvPr/>
        </p:nvPicPr>
        <p:blipFill rotWithShape="1">
          <a:blip r:embed="rId3" cstate="screen">
            <a:extLst>
              <a:ext uri="{28A0092B-C50C-407E-A947-70E740481C1C}">
                <a14:useLocalDpi xmlns:a14="http://schemas.microsoft.com/office/drawing/2010/main" xmlns=""/>
              </a:ext>
            </a:extLst>
          </a:blip>
          <a:srcRect/>
          <a:stretch/>
        </p:blipFill>
        <p:spPr bwMode="auto">
          <a:xfrm>
            <a:off x="4514850" y="1422400"/>
            <a:ext cx="7086600" cy="4557712"/>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03386" y="2152651"/>
            <a:ext cx="3653462" cy="1569660"/>
          </a:xfrm>
          <a:prstGeom prst="rect">
            <a:avLst/>
          </a:prstGeom>
          <a:solidFill>
            <a:schemeClr val="bg1"/>
          </a:solidFill>
          <a:ln>
            <a:solidFill>
              <a:schemeClr val="tx1"/>
            </a:solidFill>
          </a:ln>
        </p:spPr>
        <p:txBody>
          <a:bodyPr wrap="square" rtlCol="0">
            <a:spAutoFit/>
          </a:bodyPr>
          <a:lstStyle/>
          <a:p>
            <a:r>
              <a:rPr lang="en-US" sz="2400" b="1" dirty="0" smtClean="0"/>
              <a:t>EXCEL_5_2015G_Student_Demographic</a:t>
            </a:r>
            <a:r>
              <a:rPr lang="en-US" sz="2400" b="1" dirty="0"/>
              <a:t>_(GI).xls</a:t>
            </a:r>
          </a:p>
          <a:p>
            <a:pPr lvl="0">
              <a:defRPr/>
            </a:pPr>
            <a:r>
              <a:rPr lang="en-US" sz="2400" b="1" dirty="0" smtClean="0"/>
              <a:t>EXCEL_6_2016G_Student_Demographic</a:t>
            </a:r>
          </a:p>
        </p:txBody>
      </p:sp>
    </p:spTree>
    <p:extLst>
      <p:ext uri="{BB962C8B-B14F-4D97-AF65-F5344CB8AC3E}">
        <p14:creationId xmlns:p14="http://schemas.microsoft.com/office/powerpoint/2010/main" xmlns="" val="31759901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Copy Data from 2016G Demographic File</a:t>
            </a:r>
            <a:endParaRPr lang="en-US"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3352801" y="1923807"/>
            <a:ext cx="8001000" cy="4107812"/>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32</a:t>
            </a:fld>
            <a:endParaRPr lang="en-US"/>
          </a:p>
        </p:txBody>
      </p:sp>
      <p:sp>
        <p:nvSpPr>
          <p:cNvPr id="6" name="TextBox 5"/>
          <p:cNvSpPr txBox="1"/>
          <p:nvPr/>
        </p:nvSpPr>
        <p:spPr>
          <a:xfrm>
            <a:off x="611605" y="2064203"/>
            <a:ext cx="2338137" cy="1938992"/>
          </a:xfrm>
          <a:prstGeom prst="rect">
            <a:avLst/>
          </a:prstGeom>
          <a:noFill/>
          <a:ln>
            <a:solidFill>
              <a:schemeClr val="tx1"/>
            </a:solidFill>
          </a:ln>
        </p:spPr>
        <p:txBody>
          <a:bodyPr wrap="square" rtlCol="0">
            <a:spAutoFit/>
          </a:bodyPr>
          <a:lstStyle/>
          <a:p>
            <a:r>
              <a:rPr lang="en-US" sz="2400" b="1" dirty="0" smtClean="0"/>
              <a:t>Highlight data from 2016G Demographic  spreadsheet </a:t>
            </a:r>
          </a:p>
          <a:p>
            <a:r>
              <a:rPr lang="en-US" sz="2400" b="1" dirty="0" smtClean="0"/>
              <a:t>and click “Copy”</a:t>
            </a:r>
          </a:p>
        </p:txBody>
      </p:sp>
      <p:cxnSp>
        <p:nvCxnSpPr>
          <p:cNvPr id="8" name="Straight Arrow Connector 7"/>
          <p:cNvCxnSpPr>
            <a:stCxn id="6" idx="2"/>
          </p:cNvCxnSpPr>
          <p:nvPr/>
        </p:nvCxnSpPr>
        <p:spPr>
          <a:xfrm>
            <a:off x="1780674" y="4003195"/>
            <a:ext cx="1572127" cy="376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a:stCxn id="6" idx="3"/>
          </p:cNvCxnSpPr>
          <p:nvPr/>
        </p:nvCxnSpPr>
        <p:spPr>
          <a:xfrm flipV="1">
            <a:off x="2949742" y="2614863"/>
            <a:ext cx="852237" cy="4188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6522805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Paste Data into 2015G Demographic File</a:t>
            </a:r>
            <a:endParaRPr lang="en-US"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4105416" y="1321622"/>
            <a:ext cx="7466752" cy="4877700"/>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33</a:t>
            </a:fld>
            <a:endParaRPr lang="en-US"/>
          </a:p>
        </p:txBody>
      </p:sp>
      <p:sp>
        <p:nvSpPr>
          <p:cNvPr id="6" name="TextBox 5"/>
          <p:cNvSpPr txBox="1"/>
          <p:nvPr/>
        </p:nvSpPr>
        <p:spPr>
          <a:xfrm>
            <a:off x="745188" y="1891515"/>
            <a:ext cx="3051897" cy="2677656"/>
          </a:xfrm>
          <a:prstGeom prst="rect">
            <a:avLst/>
          </a:prstGeom>
          <a:noFill/>
          <a:ln>
            <a:solidFill>
              <a:schemeClr val="tx1"/>
            </a:solidFill>
          </a:ln>
        </p:spPr>
        <p:txBody>
          <a:bodyPr wrap="square" rtlCol="0">
            <a:spAutoFit/>
          </a:bodyPr>
          <a:lstStyle/>
          <a:p>
            <a:r>
              <a:rPr lang="en-US" sz="2400" b="1" dirty="0" smtClean="0"/>
              <a:t>Select the cell below the last row of data on the 2016G Demographic spreadsheet in this example, Cell A17</a:t>
            </a:r>
          </a:p>
          <a:p>
            <a:r>
              <a:rPr lang="en-US" sz="2400" b="1" dirty="0"/>
              <a:t>t</a:t>
            </a:r>
            <a:r>
              <a:rPr lang="en-US" sz="2400" b="1" dirty="0" smtClean="0"/>
              <a:t>hen select “Paste” </a:t>
            </a:r>
            <a:endParaRPr lang="en-US" sz="2400" b="1" dirty="0"/>
          </a:p>
        </p:txBody>
      </p:sp>
      <p:cxnSp>
        <p:nvCxnSpPr>
          <p:cNvPr id="8" name="Straight Arrow Connector 7"/>
          <p:cNvCxnSpPr>
            <a:stCxn id="6" idx="3"/>
          </p:cNvCxnSpPr>
          <p:nvPr/>
        </p:nvCxnSpPr>
        <p:spPr>
          <a:xfrm>
            <a:off x="3797085" y="3230343"/>
            <a:ext cx="588935" cy="19278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a:stCxn id="6" idx="3"/>
          </p:cNvCxnSpPr>
          <p:nvPr/>
        </p:nvCxnSpPr>
        <p:spPr>
          <a:xfrm flipV="1">
            <a:off x="3797085" y="2061275"/>
            <a:ext cx="449451" cy="11690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4169339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57263" cy="1325563"/>
          </a:xfrm>
        </p:spPr>
        <p:txBody>
          <a:bodyPr>
            <a:normAutofit/>
          </a:bodyPr>
          <a:lstStyle/>
          <a:p>
            <a:r>
              <a:rPr lang="en-US" sz="4000" b="1" dirty="0" smtClean="0"/>
              <a:t>Sort Student Combined Demographic Spreadsheet by SSID</a:t>
            </a:r>
            <a:endParaRPr lang="en-US" sz="4000" b="1" dirty="0"/>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xmlns=""/>
              </a:ext>
            </a:extLst>
          </a:blip>
          <a:srcRect/>
          <a:stretch/>
        </p:blipFill>
        <p:spPr>
          <a:xfrm>
            <a:off x="4484082" y="1215519"/>
            <a:ext cx="7167674" cy="5193977"/>
          </a:xfrm>
          <a:prstGeom prst="rect">
            <a:avLst/>
          </a:prstGeom>
        </p:spPr>
      </p:pic>
      <p:sp>
        <p:nvSpPr>
          <p:cNvPr id="4" name="Slide Number Placeholder 3"/>
          <p:cNvSpPr>
            <a:spLocks noGrp="1"/>
          </p:cNvSpPr>
          <p:nvPr>
            <p:ph type="sldNum" sz="quarter" idx="12"/>
          </p:nvPr>
        </p:nvSpPr>
        <p:spPr/>
        <p:txBody>
          <a:bodyPr/>
          <a:lstStyle/>
          <a:p>
            <a:fld id="{1BC7DB03-7057-184B-9DF0-B5FFC5E3886A}" type="slidenum">
              <a:rPr lang="en-US" smtClean="0"/>
              <a:pPr/>
              <a:t>34</a:t>
            </a:fld>
            <a:endParaRPr lang="en-US"/>
          </a:p>
        </p:txBody>
      </p:sp>
      <p:sp>
        <p:nvSpPr>
          <p:cNvPr id="6" name="TextBox 5"/>
          <p:cNvSpPr txBox="1"/>
          <p:nvPr/>
        </p:nvSpPr>
        <p:spPr>
          <a:xfrm>
            <a:off x="791990" y="4669531"/>
            <a:ext cx="3670634" cy="1569660"/>
          </a:xfrm>
          <a:prstGeom prst="rect">
            <a:avLst/>
          </a:prstGeom>
          <a:noFill/>
          <a:ln>
            <a:solidFill>
              <a:schemeClr val="tx1"/>
            </a:solidFill>
          </a:ln>
        </p:spPr>
        <p:txBody>
          <a:bodyPr wrap="square" rtlCol="0">
            <a:spAutoFit/>
          </a:bodyPr>
          <a:lstStyle/>
          <a:p>
            <a:r>
              <a:rPr lang="en-US" sz="2400" b="1" dirty="0" smtClean="0"/>
              <a:t>On the Sort Prompt, check “My data has headers”</a:t>
            </a:r>
          </a:p>
          <a:p>
            <a:r>
              <a:rPr lang="en-US" sz="2400" b="1" dirty="0" smtClean="0"/>
              <a:t>Choose “State Student ID” as the “Sort by” Click Ok</a:t>
            </a:r>
          </a:p>
        </p:txBody>
      </p:sp>
      <p:cxnSp>
        <p:nvCxnSpPr>
          <p:cNvPr id="8" name="Straight Arrow Connector 7"/>
          <p:cNvCxnSpPr/>
          <p:nvPr/>
        </p:nvCxnSpPr>
        <p:spPr>
          <a:xfrm>
            <a:off x="4189619" y="2266710"/>
            <a:ext cx="294463" cy="2888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Oval 11"/>
          <p:cNvSpPr/>
          <p:nvPr/>
        </p:nvSpPr>
        <p:spPr>
          <a:xfrm>
            <a:off x="4258704" y="2462179"/>
            <a:ext cx="562167" cy="2566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993354" y="1243212"/>
            <a:ext cx="538821" cy="3787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480394" y="1527741"/>
            <a:ext cx="445169" cy="460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9531457" y="3089537"/>
            <a:ext cx="1208867" cy="3595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02557" y="3449771"/>
            <a:ext cx="1223006" cy="48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7" idx="3"/>
          </p:cNvCxnSpPr>
          <p:nvPr/>
        </p:nvCxnSpPr>
        <p:spPr>
          <a:xfrm flipV="1">
            <a:off x="3879534" y="1736999"/>
            <a:ext cx="3530917" cy="22618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6" idx="3"/>
          </p:cNvCxnSpPr>
          <p:nvPr/>
        </p:nvCxnSpPr>
        <p:spPr>
          <a:xfrm flipV="1">
            <a:off x="4462624" y="3812507"/>
            <a:ext cx="2800140" cy="16418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 name="TextBox 2"/>
          <p:cNvSpPr txBox="1"/>
          <p:nvPr/>
        </p:nvSpPr>
        <p:spPr>
          <a:xfrm>
            <a:off x="791990" y="1757928"/>
            <a:ext cx="3397629" cy="1200329"/>
          </a:xfrm>
          <a:prstGeom prst="rect">
            <a:avLst/>
          </a:prstGeom>
          <a:noFill/>
          <a:ln>
            <a:solidFill>
              <a:schemeClr val="tx1"/>
            </a:solidFill>
          </a:ln>
        </p:spPr>
        <p:txBody>
          <a:bodyPr wrap="square" rtlCol="0">
            <a:spAutoFit/>
          </a:bodyPr>
          <a:lstStyle/>
          <a:p>
            <a:r>
              <a:rPr lang="en-US" sz="2400" b="1" dirty="0"/>
              <a:t>Select all data by </a:t>
            </a:r>
            <a:r>
              <a:rPr lang="en-US" sz="2400" b="1" dirty="0" smtClean="0"/>
              <a:t>clicking</a:t>
            </a:r>
          </a:p>
          <a:p>
            <a:r>
              <a:rPr lang="en-US" sz="2400" b="1" dirty="0" smtClean="0"/>
              <a:t> </a:t>
            </a:r>
            <a:r>
              <a:rPr lang="en-US" sz="2400" b="1" dirty="0"/>
              <a:t>on </a:t>
            </a:r>
            <a:r>
              <a:rPr lang="en-US" sz="2400" b="1" dirty="0" smtClean="0"/>
              <a:t>the </a:t>
            </a:r>
            <a:r>
              <a:rPr lang="en-US" sz="2400" b="1" dirty="0"/>
              <a:t>triangle between </a:t>
            </a:r>
            <a:endParaRPr lang="en-US" sz="2400" b="1" dirty="0" smtClean="0"/>
          </a:p>
          <a:p>
            <a:r>
              <a:rPr lang="en-US" sz="2400" b="1" dirty="0" smtClean="0"/>
              <a:t>the </a:t>
            </a:r>
            <a:r>
              <a:rPr lang="en-US" sz="2400" b="1" dirty="0"/>
              <a:t>Row 1 and Column A</a:t>
            </a:r>
            <a:r>
              <a:rPr lang="en-US" sz="2400" b="1" dirty="0" smtClean="0"/>
              <a:t>.</a:t>
            </a:r>
            <a:endParaRPr lang="en-US" sz="2400" b="1" dirty="0"/>
          </a:p>
        </p:txBody>
      </p:sp>
      <p:sp>
        <p:nvSpPr>
          <p:cNvPr id="7" name="TextBox 6"/>
          <p:cNvSpPr txBox="1"/>
          <p:nvPr/>
        </p:nvSpPr>
        <p:spPr>
          <a:xfrm>
            <a:off x="779903" y="3583383"/>
            <a:ext cx="3099631" cy="830997"/>
          </a:xfrm>
          <a:prstGeom prst="rect">
            <a:avLst/>
          </a:prstGeom>
          <a:noFill/>
          <a:ln>
            <a:solidFill>
              <a:schemeClr val="tx1"/>
            </a:solidFill>
          </a:ln>
        </p:spPr>
        <p:txBody>
          <a:bodyPr wrap="none" rtlCol="0">
            <a:spAutoFit/>
          </a:bodyPr>
          <a:lstStyle/>
          <a:p>
            <a:r>
              <a:rPr lang="en-US" sz="2400" b="1" dirty="0"/>
              <a:t>Click on the “Data” </a:t>
            </a:r>
            <a:r>
              <a:rPr lang="en-US" sz="2400" b="1" dirty="0" smtClean="0"/>
              <a:t>tab</a:t>
            </a:r>
          </a:p>
          <a:p>
            <a:r>
              <a:rPr lang="en-US" sz="2400" b="1" dirty="0" smtClean="0"/>
              <a:t>and </a:t>
            </a:r>
            <a:r>
              <a:rPr lang="en-US" sz="2400" b="1" dirty="0"/>
              <a:t>“Sort</a:t>
            </a:r>
            <a:r>
              <a:rPr lang="en-US" b="1" dirty="0" smtClean="0"/>
              <a:t>”</a:t>
            </a:r>
            <a:endParaRPr lang="en-US" b="1" dirty="0"/>
          </a:p>
        </p:txBody>
      </p:sp>
    </p:spTree>
    <p:extLst>
      <p:ext uri="{BB962C8B-B14F-4D97-AF65-F5344CB8AC3E}">
        <p14:creationId xmlns:p14="http://schemas.microsoft.com/office/powerpoint/2010/main" xmlns="" val="18232848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Open and Sort the Prep for Success Report</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35</a:t>
            </a:fld>
            <a:endParaRPr lang="en-US"/>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xmlns=""/>
              </a:ext>
            </a:extLst>
          </a:blip>
          <a:srcRect t="-4152"/>
          <a:stretch/>
        </p:blipFill>
        <p:spPr>
          <a:xfrm>
            <a:off x="4133850" y="1646238"/>
            <a:ext cx="7381374" cy="4220142"/>
          </a:xfrm>
          <a:prstGeom prst="rect">
            <a:avLst/>
          </a:prstGeom>
        </p:spPr>
      </p:pic>
      <p:sp>
        <p:nvSpPr>
          <p:cNvPr id="7" name="TextBox 6"/>
          <p:cNvSpPr txBox="1"/>
          <p:nvPr/>
        </p:nvSpPr>
        <p:spPr>
          <a:xfrm>
            <a:off x="743702" y="4625602"/>
            <a:ext cx="3292824" cy="1938992"/>
          </a:xfrm>
          <a:prstGeom prst="rect">
            <a:avLst/>
          </a:prstGeom>
          <a:noFill/>
          <a:ln>
            <a:solidFill>
              <a:schemeClr val="tx1"/>
            </a:solidFill>
          </a:ln>
        </p:spPr>
        <p:txBody>
          <a:bodyPr wrap="none" rtlCol="0">
            <a:spAutoFit/>
          </a:bodyPr>
          <a:lstStyle/>
          <a:p>
            <a:r>
              <a:rPr lang="en-US" sz="2400" b="1" dirty="0"/>
              <a:t>Insert a blank column </a:t>
            </a:r>
          </a:p>
          <a:p>
            <a:r>
              <a:rPr lang="en-US" sz="2400" b="1" dirty="0"/>
              <a:t>Highlight column D</a:t>
            </a:r>
            <a:endParaRPr lang="en-US" sz="2400" b="1" dirty="0" smtClean="0"/>
          </a:p>
          <a:p>
            <a:r>
              <a:rPr lang="en-US" sz="2400" b="1" dirty="0" smtClean="0"/>
              <a:t>then right Click and </a:t>
            </a:r>
          </a:p>
          <a:p>
            <a:r>
              <a:rPr lang="en-US" sz="2400" b="1" dirty="0" smtClean="0"/>
              <a:t>select “</a:t>
            </a:r>
            <a:r>
              <a:rPr lang="en-US" sz="2400" b="1" dirty="0"/>
              <a:t>Insert” </a:t>
            </a:r>
            <a:r>
              <a:rPr lang="en-US" sz="2400" b="1" dirty="0" smtClean="0"/>
              <a:t>to create </a:t>
            </a:r>
          </a:p>
          <a:p>
            <a:r>
              <a:rPr lang="en-US" sz="2400" b="1" dirty="0" smtClean="0"/>
              <a:t>a new blank column D</a:t>
            </a:r>
            <a:endParaRPr lang="en-US" sz="2400" b="1" dirty="0"/>
          </a:p>
        </p:txBody>
      </p:sp>
      <p:sp>
        <p:nvSpPr>
          <p:cNvPr id="8" name="TextBox 7"/>
          <p:cNvSpPr txBox="1"/>
          <p:nvPr/>
        </p:nvSpPr>
        <p:spPr>
          <a:xfrm>
            <a:off x="863957" y="3178369"/>
            <a:ext cx="1900264" cy="1200329"/>
          </a:xfrm>
          <a:prstGeom prst="rect">
            <a:avLst/>
          </a:prstGeom>
          <a:noFill/>
          <a:ln>
            <a:solidFill>
              <a:schemeClr val="tx1"/>
            </a:solidFill>
          </a:ln>
        </p:spPr>
        <p:txBody>
          <a:bodyPr wrap="square" rtlCol="0">
            <a:spAutoFit/>
          </a:bodyPr>
          <a:lstStyle/>
          <a:p>
            <a:r>
              <a:rPr lang="en-US" sz="2400" b="1" dirty="0" smtClean="0"/>
              <a:t>Sort the file by “State Student ID”</a:t>
            </a:r>
            <a:endParaRPr lang="en-US" sz="2400" b="1" dirty="0"/>
          </a:p>
        </p:txBody>
      </p:sp>
      <p:cxnSp>
        <p:nvCxnSpPr>
          <p:cNvPr id="12" name="Straight Arrow Connector 11"/>
          <p:cNvCxnSpPr>
            <a:stCxn id="8" idx="3"/>
          </p:cNvCxnSpPr>
          <p:nvPr/>
        </p:nvCxnSpPr>
        <p:spPr>
          <a:xfrm flipV="1">
            <a:off x="2764221" y="3194055"/>
            <a:ext cx="2581502" cy="5844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7" idx="3"/>
          </p:cNvCxnSpPr>
          <p:nvPr/>
        </p:nvCxnSpPr>
        <p:spPr>
          <a:xfrm flipV="1">
            <a:off x="4036526" y="3194056"/>
            <a:ext cx="2379772" cy="24010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4603822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Building a VLOOKUP Function</a:t>
            </a:r>
            <a:endParaRPr lang="en-US" b="1" dirty="0"/>
          </a:p>
        </p:txBody>
      </p:sp>
      <p:sp>
        <p:nvSpPr>
          <p:cNvPr id="3" name="Content Placeholder 2"/>
          <p:cNvSpPr>
            <a:spLocks noGrp="1"/>
          </p:cNvSpPr>
          <p:nvPr>
            <p:ph idx="1"/>
          </p:nvPr>
        </p:nvSpPr>
        <p:spPr/>
        <p:txBody>
          <a:bodyPr>
            <a:normAutofit/>
          </a:bodyPr>
          <a:lstStyle/>
          <a:p>
            <a:r>
              <a:rPr lang="en-US" dirty="0" smtClean="0"/>
              <a:t>To build the VLOOKUP Function, we need</a:t>
            </a:r>
          </a:p>
          <a:p>
            <a:pPr lvl="1"/>
            <a:r>
              <a:rPr lang="en-US" sz="2800" dirty="0" smtClean="0"/>
              <a:t>The value to lookup (SSID from Prep for Success Report)</a:t>
            </a:r>
          </a:p>
          <a:p>
            <a:pPr lvl="1"/>
            <a:r>
              <a:rPr lang="en-US" sz="2800" dirty="0" smtClean="0"/>
              <a:t>The range of cells on the Demographic </a:t>
            </a:r>
            <a:r>
              <a:rPr lang="en-US" sz="2800" dirty="0"/>
              <a:t>(GI) </a:t>
            </a:r>
            <a:r>
              <a:rPr lang="en-US" sz="2800" dirty="0" smtClean="0"/>
              <a:t>file </a:t>
            </a:r>
            <a:r>
              <a:rPr lang="en-US" sz="2800" dirty="0"/>
              <a:t>to </a:t>
            </a:r>
            <a:r>
              <a:rPr lang="en-US" sz="2800" dirty="0" smtClean="0"/>
              <a:t>find the values</a:t>
            </a:r>
          </a:p>
          <a:p>
            <a:pPr lvl="1"/>
            <a:r>
              <a:rPr lang="en-US" sz="2800" dirty="0" smtClean="0"/>
              <a:t>The column number within the selected range that contains the value to return (from the Demographic </a:t>
            </a:r>
            <a:r>
              <a:rPr lang="en-US" sz="2800" dirty="0"/>
              <a:t>(</a:t>
            </a:r>
            <a:r>
              <a:rPr lang="en-US" sz="2800" dirty="0" smtClean="0"/>
              <a:t>GI) file)</a:t>
            </a:r>
          </a:p>
          <a:p>
            <a:pPr lvl="1"/>
            <a:r>
              <a:rPr lang="en-US" sz="2800" dirty="0" smtClean="0"/>
              <a:t>Exact Match (FALSE)</a:t>
            </a:r>
          </a:p>
          <a:p>
            <a:r>
              <a:rPr lang="en-US" dirty="0" smtClean="0"/>
              <a:t>The next series of slides will demonstrate the VLOOKUP function step by step and then will demonstrate the VLOOKUP Wizard</a:t>
            </a:r>
          </a:p>
        </p:txBody>
      </p:sp>
      <p:sp>
        <p:nvSpPr>
          <p:cNvPr id="4" name="Slide Number Placeholder 3"/>
          <p:cNvSpPr>
            <a:spLocks noGrp="1"/>
          </p:cNvSpPr>
          <p:nvPr>
            <p:ph type="sldNum" sz="quarter" idx="12"/>
          </p:nvPr>
        </p:nvSpPr>
        <p:spPr/>
        <p:txBody>
          <a:bodyPr/>
          <a:lstStyle/>
          <a:p>
            <a:fld id="{1BC7DB03-7057-184B-9DF0-B5FFC5E3886A}" type="slidenum">
              <a:rPr lang="en-US" smtClean="0"/>
              <a:pPr/>
              <a:t>36</a:t>
            </a:fld>
            <a:endParaRPr lang="en-US"/>
          </a:p>
        </p:txBody>
      </p:sp>
    </p:spTree>
    <p:extLst>
      <p:ext uri="{BB962C8B-B14F-4D97-AF65-F5344CB8AC3E}">
        <p14:creationId xmlns:p14="http://schemas.microsoft.com/office/powerpoint/2010/main" xmlns="" val="22245371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One</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37</a:t>
            </a:fld>
            <a:endParaRPr lang="en-US"/>
          </a:p>
        </p:txBody>
      </p:sp>
      <p:sp>
        <p:nvSpPr>
          <p:cNvPr id="6" name="TextBox 5"/>
          <p:cNvSpPr txBox="1"/>
          <p:nvPr/>
        </p:nvSpPr>
        <p:spPr>
          <a:xfrm>
            <a:off x="838200" y="1776289"/>
            <a:ext cx="3257815" cy="1200329"/>
          </a:xfrm>
          <a:prstGeom prst="rect">
            <a:avLst/>
          </a:prstGeom>
          <a:noFill/>
          <a:ln>
            <a:solidFill>
              <a:schemeClr val="tx1"/>
            </a:solidFill>
          </a:ln>
        </p:spPr>
        <p:txBody>
          <a:bodyPr wrap="square" rtlCol="0">
            <a:spAutoFit/>
          </a:bodyPr>
          <a:lstStyle/>
          <a:p>
            <a:r>
              <a:rPr lang="en-US" sz="2400" b="1" dirty="0" smtClean="0"/>
              <a:t>Select Cell D2 on the </a:t>
            </a:r>
          </a:p>
          <a:p>
            <a:r>
              <a:rPr lang="en-US" sz="2400" b="1" dirty="0" smtClean="0"/>
              <a:t>Prep for Success Report </a:t>
            </a:r>
          </a:p>
          <a:p>
            <a:r>
              <a:rPr lang="en-US" sz="2400" b="1" dirty="0" smtClean="0"/>
              <a:t>and type =VLOOKUP(</a:t>
            </a:r>
            <a:endParaRPr lang="en-US" sz="2400" b="1" dirty="0"/>
          </a:p>
        </p:txBody>
      </p:sp>
      <p:pic>
        <p:nvPicPr>
          <p:cNvPr id="12" name="Content Placeholder 11"/>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4188641" y="1273055"/>
            <a:ext cx="7481583" cy="4351338"/>
          </a:xfrm>
          <a:prstGeom prst="rect">
            <a:avLst/>
          </a:prstGeom>
          <a:ln>
            <a:noFill/>
          </a:ln>
          <a:extLst>
            <a:ext uri="{53640926-AAD7-44d8-BBD7-CCE9431645EC}">
              <a14:shadowObscured xmlns:a14="http://schemas.microsoft.com/office/drawing/2010/main" xmlns=""/>
            </a:ext>
          </a:extLst>
        </p:spPr>
      </p:pic>
      <p:cxnSp>
        <p:nvCxnSpPr>
          <p:cNvPr id="14" name="Straight Arrow Connector 13"/>
          <p:cNvCxnSpPr/>
          <p:nvPr/>
        </p:nvCxnSpPr>
        <p:spPr>
          <a:xfrm>
            <a:off x="4096015" y="2504512"/>
            <a:ext cx="2134304" cy="812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599794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Two</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38</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6318837" y="1526739"/>
            <a:ext cx="4923495" cy="3828821"/>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838200" y="1817175"/>
            <a:ext cx="4171655" cy="1938992"/>
          </a:xfrm>
          <a:prstGeom prst="rect">
            <a:avLst/>
          </a:prstGeom>
          <a:noFill/>
          <a:ln>
            <a:solidFill>
              <a:schemeClr val="tx1"/>
            </a:solidFill>
          </a:ln>
        </p:spPr>
        <p:txBody>
          <a:bodyPr wrap="none" rtlCol="0">
            <a:spAutoFit/>
          </a:bodyPr>
          <a:lstStyle/>
          <a:p>
            <a:r>
              <a:rPr lang="en-US" sz="2400" b="1" dirty="0" smtClean="0"/>
              <a:t>In this step we are indicating </a:t>
            </a:r>
          </a:p>
          <a:p>
            <a:r>
              <a:rPr lang="en-US" sz="2400" b="1" dirty="0" smtClean="0"/>
              <a:t>that we want to find the State </a:t>
            </a:r>
          </a:p>
          <a:p>
            <a:r>
              <a:rPr lang="en-US" sz="2400" b="1" dirty="0" smtClean="0"/>
              <a:t>Student ID, Cell C2 value in the </a:t>
            </a:r>
          </a:p>
          <a:p>
            <a:r>
              <a:rPr lang="en-US" sz="2400" b="1" dirty="0" smtClean="0"/>
              <a:t>demographic file.  Add a </a:t>
            </a:r>
          </a:p>
          <a:p>
            <a:r>
              <a:rPr lang="en-US" sz="2400" b="1" dirty="0" smtClean="0"/>
              <a:t>Comma after the C2 value.</a:t>
            </a:r>
          </a:p>
        </p:txBody>
      </p:sp>
      <p:cxnSp>
        <p:nvCxnSpPr>
          <p:cNvPr id="8" name="Straight Arrow Connector 7"/>
          <p:cNvCxnSpPr/>
          <p:nvPr/>
        </p:nvCxnSpPr>
        <p:spPr>
          <a:xfrm>
            <a:off x="5009855" y="2786671"/>
            <a:ext cx="2528083" cy="13984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988508" y="2217525"/>
            <a:ext cx="4542950" cy="7971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830243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Three</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39</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4532160" y="1309808"/>
            <a:ext cx="6618863" cy="4703533"/>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838200" y="1853623"/>
            <a:ext cx="2633420" cy="2308324"/>
          </a:xfrm>
          <a:prstGeom prst="rect">
            <a:avLst/>
          </a:prstGeom>
          <a:noFill/>
          <a:ln>
            <a:solidFill>
              <a:schemeClr val="tx1"/>
            </a:solidFill>
          </a:ln>
        </p:spPr>
        <p:txBody>
          <a:bodyPr wrap="square" rtlCol="0">
            <a:spAutoFit/>
          </a:bodyPr>
          <a:lstStyle/>
          <a:p>
            <a:r>
              <a:rPr lang="en-US" sz="2400" b="1" dirty="0" smtClean="0"/>
              <a:t>Place your cursor in cell A2 and drag over and down to </a:t>
            </a:r>
          </a:p>
          <a:p>
            <a:r>
              <a:rPr lang="en-US" sz="2400" b="1" dirty="0" smtClean="0"/>
              <a:t>select all values on the Demographic file</a:t>
            </a:r>
            <a:endParaRPr lang="en-US" sz="2400" b="1" dirty="0"/>
          </a:p>
        </p:txBody>
      </p:sp>
      <p:cxnSp>
        <p:nvCxnSpPr>
          <p:cNvPr id="8" name="Straight Arrow Connector 7"/>
          <p:cNvCxnSpPr/>
          <p:nvPr/>
        </p:nvCxnSpPr>
        <p:spPr>
          <a:xfrm flipV="1">
            <a:off x="3471620" y="2569668"/>
            <a:ext cx="1332855" cy="3724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518115" y="3220823"/>
            <a:ext cx="6586780" cy="23275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315521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Four</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40</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t="-2"/>
          <a:stretch/>
        </p:blipFill>
        <p:spPr bwMode="auto">
          <a:xfrm>
            <a:off x="4855087" y="1212869"/>
            <a:ext cx="7144719" cy="4654760"/>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46404" y="1491325"/>
            <a:ext cx="3129366" cy="3416320"/>
          </a:xfrm>
          <a:prstGeom prst="rect">
            <a:avLst/>
          </a:prstGeom>
          <a:noFill/>
          <a:ln>
            <a:solidFill>
              <a:schemeClr val="tx1"/>
            </a:solidFill>
          </a:ln>
        </p:spPr>
        <p:txBody>
          <a:bodyPr wrap="square" rtlCol="0">
            <a:spAutoFit/>
          </a:bodyPr>
          <a:lstStyle/>
          <a:p>
            <a:r>
              <a:rPr lang="en-US" sz="2400" b="1" dirty="0"/>
              <a:t>T</a:t>
            </a:r>
            <a:r>
              <a:rPr lang="en-US" sz="2400" b="1" dirty="0" smtClean="0"/>
              <a:t>he VLOOKUP values will automatically appear in the formula bar on the Prep for Success report based on the value range selected from the demographic spreadsheet</a:t>
            </a:r>
            <a:endParaRPr lang="en-US" b="1" dirty="0"/>
          </a:p>
        </p:txBody>
      </p:sp>
      <p:sp>
        <p:nvSpPr>
          <p:cNvPr id="7" name="Oval 6"/>
          <p:cNvSpPr/>
          <p:nvPr/>
        </p:nvSpPr>
        <p:spPr>
          <a:xfrm>
            <a:off x="7096932" y="2520472"/>
            <a:ext cx="4902874" cy="5171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46404" y="5085785"/>
            <a:ext cx="3351430" cy="830997"/>
          </a:xfrm>
          <a:prstGeom prst="rect">
            <a:avLst/>
          </a:prstGeom>
          <a:noFill/>
          <a:ln>
            <a:solidFill>
              <a:schemeClr val="tx1"/>
            </a:solidFill>
          </a:ln>
        </p:spPr>
        <p:txBody>
          <a:bodyPr wrap="none" rtlCol="0">
            <a:spAutoFit/>
          </a:bodyPr>
          <a:lstStyle/>
          <a:p>
            <a:r>
              <a:rPr lang="en-US" sz="2400" b="1" dirty="0" smtClean="0"/>
              <a:t>Enter a comma after the </a:t>
            </a:r>
          </a:p>
          <a:p>
            <a:r>
              <a:rPr lang="en-US" sz="2400" b="1" dirty="0" smtClean="0"/>
              <a:t>last value in the formula</a:t>
            </a:r>
            <a:endParaRPr lang="en-US" sz="2400" b="1" dirty="0"/>
          </a:p>
        </p:txBody>
      </p:sp>
      <p:cxnSp>
        <p:nvCxnSpPr>
          <p:cNvPr id="10" name="Straight Arrow Connector 9"/>
          <p:cNvCxnSpPr>
            <a:stCxn id="6" idx="3"/>
          </p:cNvCxnSpPr>
          <p:nvPr/>
        </p:nvCxnSpPr>
        <p:spPr>
          <a:xfrm flipV="1">
            <a:off x="3875770" y="2800758"/>
            <a:ext cx="3392935" cy="3987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a:stCxn id="8" idx="3"/>
          </p:cNvCxnSpPr>
          <p:nvPr/>
        </p:nvCxnSpPr>
        <p:spPr>
          <a:xfrm flipV="1">
            <a:off x="4097834" y="2889072"/>
            <a:ext cx="7556891" cy="26122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8760011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Five</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41</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4215206" y="1320460"/>
            <a:ext cx="7574531" cy="2254608"/>
          </a:xfrm>
          <a:prstGeom prst="rect">
            <a:avLst/>
          </a:prstGeom>
          <a:ln>
            <a:noFill/>
          </a:ln>
          <a:extLst>
            <a:ext uri="{53640926-AAD7-44d8-BBD7-CCE9431645EC}">
              <a14:shadowObscured xmlns:a14="http://schemas.microsoft.com/office/drawing/2010/main" xmlns=""/>
            </a:ext>
          </a:extLst>
        </p:spPr>
      </p:pic>
      <p:pic>
        <p:nvPicPr>
          <p:cNvPr id="6" name="Picture 5"/>
          <p:cNvPicPr/>
          <p:nvPr/>
        </p:nvPicPr>
        <p:blipFill rotWithShape="1">
          <a:blip r:embed="rId4" cstate="screen">
            <a:extLst>
              <a:ext uri="{28A0092B-C50C-407E-A947-70E740481C1C}">
                <a14:useLocalDpi xmlns:a14="http://schemas.microsoft.com/office/drawing/2010/main" xmlns=""/>
              </a:ext>
            </a:extLst>
          </a:blip>
          <a:srcRect/>
          <a:stretch/>
        </p:blipFill>
        <p:spPr bwMode="auto">
          <a:xfrm>
            <a:off x="4215206" y="3704021"/>
            <a:ext cx="7501512" cy="2652329"/>
          </a:xfrm>
          <a:prstGeom prst="rect">
            <a:avLst/>
          </a:prstGeom>
          <a:ln>
            <a:noFill/>
          </a:ln>
          <a:extLst>
            <a:ext uri="{53640926-AAD7-44d8-BBD7-CCE9431645EC}">
              <a14:shadowObscured xmlns:a14="http://schemas.microsoft.com/office/drawing/2010/main" xmlns=""/>
            </a:ext>
          </a:extLst>
        </p:spPr>
      </p:pic>
      <p:sp>
        <p:nvSpPr>
          <p:cNvPr id="7" name="TextBox 6"/>
          <p:cNvSpPr txBox="1"/>
          <p:nvPr/>
        </p:nvSpPr>
        <p:spPr>
          <a:xfrm>
            <a:off x="967237" y="1690688"/>
            <a:ext cx="3118931" cy="2677656"/>
          </a:xfrm>
          <a:prstGeom prst="rect">
            <a:avLst/>
          </a:prstGeom>
          <a:noFill/>
          <a:ln>
            <a:solidFill>
              <a:schemeClr val="tx1"/>
            </a:solidFill>
          </a:ln>
        </p:spPr>
        <p:txBody>
          <a:bodyPr wrap="square" rtlCol="0">
            <a:spAutoFit/>
          </a:bodyPr>
          <a:lstStyle/>
          <a:p>
            <a:r>
              <a:rPr lang="en-US" sz="2400" b="1" dirty="0" smtClean="0"/>
              <a:t>Indicate</a:t>
            </a:r>
            <a:r>
              <a:rPr lang="en-US" sz="2400" b="1" dirty="0"/>
              <a:t> </a:t>
            </a:r>
            <a:r>
              <a:rPr lang="en-US" sz="2400" b="1" dirty="0" smtClean="0"/>
              <a:t>the column on the Demographic file that contains the value to bring back.  In this </a:t>
            </a:r>
          </a:p>
          <a:p>
            <a:r>
              <a:rPr lang="en-US" sz="2400" b="1" dirty="0" smtClean="0"/>
              <a:t>case it is column number 6. Add a comma after the 6.</a:t>
            </a:r>
            <a:endParaRPr lang="en-US" sz="2400" b="1" dirty="0"/>
          </a:p>
        </p:txBody>
      </p:sp>
      <p:sp>
        <p:nvSpPr>
          <p:cNvPr id="8" name="Oval 7"/>
          <p:cNvSpPr/>
          <p:nvPr/>
        </p:nvSpPr>
        <p:spPr>
          <a:xfrm>
            <a:off x="4560272" y="5685379"/>
            <a:ext cx="386861" cy="42500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a:t>
            </a:r>
            <a:endParaRPr lang="en-US" dirty="0">
              <a:solidFill>
                <a:schemeClr val="tx1"/>
              </a:solidFill>
            </a:endParaRPr>
          </a:p>
        </p:txBody>
      </p:sp>
      <p:sp>
        <p:nvSpPr>
          <p:cNvPr id="9" name="Oval 8"/>
          <p:cNvSpPr/>
          <p:nvPr/>
        </p:nvSpPr>
        <p:spPr>
          <a:xfrm>
            <a:off x="5418993" y="5685379"/>
            <a:ext cx="386861" cy="4468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a:t>
            </a:r>
            <a:endParaRPr lang="en-US" dirty="0">
              <a:solidFill>
                <a:schemeClr val="tx1"/>
              </a:solidFill>
            </a:endParaRPr>
          </a:p>
        </p:txBody>
      </p:sp>
      <p:sp>
        <p:nvSpPr>
          <p:cNvPr id="10" name="Oval 9"/>
          <p:cNvSpPr/>
          <p:nvPr/>
        </p:nvSpPr>
        <p:spPr>
          <a:xfrm>
            <a:off x="6084283" y="5685379"/>
            <a:ext cx="386861" cy="4468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endParaRPr lang="en-US" dirty="0">
              <a:solidFill>
                <a:schemeClr val="tx1"/>
              </a:solidFill>
            </a:endParaRPr>
          </a:p>
        </p:txBody>
      </p:sp>
      <p:sp>
        <p:nvSpPr>
          <p:cNvPr id="11" name="Oval 10"/>
          <p:cNvSpPr/>
          <p:nvPr/>
        </p:nvSpPr>
        <p:spPr>
          <a:xfrm>
            <a:off x="6871963" y="5685379"/>
            <a:ext cx="386861" cy="4468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a:t>
            </a:r>
            <a:endParaRPr lang="en-US" dirty="0">
              <a:solidFill>
                <a:schemeClr val="tx1"/>
              </a:solidFill>
            </a:endParaRPr>
          </a:p>
        </p:txBody>
      </p:sp>
      <p:sp>
        <p:nvSpPr>
          <p:cNvPr id="12" name="Oval 11"/>
          <p:cNvSpPr/>
          <p:nvPr/>
        </p:nvSpPr>
        <p:spPr>
          <a:xfrm>
            <a:off x="7666897" y="5663497"/>
            <a:ext cx="386861" cy="4468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5</a:t>
            </a:r>
            <a:endParaRPr lang="en-US" dirty="0">
              <a:solidFill>
                <a:schemeClr val="tx1"/>
              </a:solidFill>
            </a:endParaRPr>
          </a:p>
        </p:txBody>
      </p:sp>
      <p:sp>
        <p:nvSpPr>
          <p:cNvPr id="13" name="Oval 12"/>
          <p:cNvSpPr/>
          <p:nvPr/>
        </p:nvSpPr>
        <p:spPr>
          <a:xfrm>
            <a:off x="8997477" y="5767779"/>
            <a:ext cx="386861" cy="4468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a:t>
            </a:r>
            <a:endParaRPr lang="en-US" dirty="0">
              <a:solidFill>
                <a:schemeClr val="tx1"/>
              </a:solidFill>
            </a:endParaRPr>
          </a:p>
        </p:txBody>
      </p:sp>
      <p:sp>
        <p:nvSpPr>
          <p:cNvPr id="16" name="Oval 15"/>
          <p:cNvSpPr/>
          <p:nvPr/>
        </p:nvSpPr>
        <p:spPr>
          <a:xfrm>
            <a:off x="10802318" y="2331018"/>
            <a:ext cx="914400" cy="2930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54841" y="4538933"/>
            <a:ext cx="3118931" cy="1938992"/>
          </a:xfrm>
          <a:prstGeom prst="rect">
            <a:avLst/>
          </a:prstGeom>
          <a:noFill/>
          <a:ln>
            <a:solidFill>
              <a:schemeClr val="tx1"/>
            </a:solidFill>
          </a:ln>
        </p:spPr>
        <p:txBody>
          <a:bodyPr wrap="square" rtlCol="0">
            <a:spAutoFit/>
          </a:bodyPr>
          <a:lstStyle/>
          <a:p>
            <a:r>
              <a:rPr lang="en-US" sz="2400" b="1" dirty="0" smtClean="0"/>
              <a:t>To bring back the exact value from column 6, add “FALSE” and then close the function with a parenthesis “)”</a:t>
            </a:r>
            <a:endParaRPr lang="en-US" sz="2400" b="1" dirty="0"/>
          </a:p>
        </p:txBody>
      </p:sp>
      <p:cxnSp>
        <p:nvCxnSpPr>
          <p:cNvPr id="22" name="Straight Arrow Connector 21"/>
          <p:cNvCxnSpPr/>
          <p:nvPr/>
        </p:nvCxnSpPr>
        <p:spPr>
          <a:xfrm flipV="1">
            <a:off x="4086168" y="2487098"/>
            <a:ext cx="6917629" cy="3128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V="1">
            <a:off x="4129791" y="2487098"/>
            <a:ext cx="7224009" cy="21688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41220542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Step Six</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42</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l="-448"/>
          <a:stretch/>
        </p:blipFill>
        <p:spPr bwMode="auto">
          <a:xfrm>
            <a:off x="4418604" y="1518834"/>
            <a:ext cx="6935196" cy="2276429"/>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838200" y="1516766"/>
            <a:ext cx="4034502" cy="707886"/>
          </a:xfrm>
          <a:prstGeom prst="rect">
            <a:avLst/>
          </a:prstGeom>
          <a:solidFill>
            <a:schemeClr val="bg1"/>
          </a:solidFill>
          <a:ln>
            <a:solidFill>
              <a:schemeClr val="tx1"/>
            </a:solidFill>
          </a:ln>
        </p:spPr>
        <p:txBody>
          <a:bodyPr wrap="none" rtlCol="0">
            <a:spAutoFit/>
          </a:bodyPr>
          <a:lstStyle/>
          <a:p>
            <a:r>
              <a:rPr lang="en-US" sz="2000" b="1" dirty="0" smtClean="0"/>
              <a:t>After pressing “Enter” the student’s </a:t>
            </a:r>
          </a:p>
          <a:p>
            <a:r>
              <a:rPr lang="en-US" sz="2000" b="1" dirty="0" smtClean="0"/>
              <a:t>last name appears in the search.</a:t>
            </a:r>
            <a:endParaRPr lang="en-US" sz="2000" b="1" dirty="0"/>
          </a:p>
        </p:txBody>
      </p:sp>
      <p:pic>
        <p:nvPicPr>
          <p:cNvPr id="7" name="Picture 6"/>
          <p:cNvPicPr/>
          <p:nvPr/>
        </p:nvPicPr>
        <p:blipFill rotWithShape="1">
          <a:blip r:embed="rId4" cstate="screen">
            <a:extLst>
              <a:ext uri="{28A0092B-C50C-407E-A947-70E740481C1C}">
                <a14:useLocalDpi xmlns:a14="http://schemas.microsoft.com/office/drawing/2010/main" xmlns=""/>
              </a:ext>
            </a:extLst>
          </a:blip>
          <a:srcRect/>
          <a:stretch/>
        </p:blipFill>
        <p:spPr bwMode="auto">
          <a:xfrm>
            <a:off x="4418604" y="3889485"/>
            <a:ext cx="6935196" cy="2611660"/>
          </a:xfrm>
          <a:prstGeom prst="rect">
            <a:avLst/>
          </a:prstGeom>
          <a:ln>
            <a:noFill/>
          </a:ln>
          <a:extLst>
            <a:ext uri="{53640926-AAD7-44d8-BBD7-CCE9431645EC}">
              <a14:shadowObscured xmlns:a14="http://schemas.microsoft.com/office/drawing/2010/main" xmlns=""/>
            </a:ext>
          </a:extLst>
        </p:spPr>
      </p:pic>
      <p:cxnSp>
        <p:nvCxnSpPr>
          <p:cNvPr id="12" name="Straight Arrow Connector 11"/>
          <p:cNvCxnSpPr/>
          <p:nvPr/>
        </p:nvCxnSpPr>
        <p:spPr>
          <a:xfrm>
            <a:off x="4014061" y="2224652"/>
            <a:ext cx="2081939" cy="13195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906674" y="2455947"/>
            <a:ext cx="3374982" cy="2246769"/>
          </a:xfrm>
          <a:prstGeom prst="rect">
            <a:avLst/>
          </a:prstGeom>
          <a:noFill/>
          <a:ln>
            <a:solidFill>
              <a:schemeClr val="tx1"/>
            </a:solidFill>
          </a:ln>
        </p:spPr>
        <p:txBody>
          <a:bodyPr wrap="square" rtlCol="0">
            <a:spAutoFit/>
          </a:bodyPr>
          <a:lstStyle/>
          <a:p>
            <a:r>
              <a:rPr lang="en-US" sz="2000" b="1" dirty="0" smtClean="0"/>
              <a:t>Click at the bottom right of the D2 cell and get a + symbol and then drag down to populate the same function into the cells below.  Double clicking will populate the column down. </a:t>
            </a:r>
            <a:endParaRPr lang="en-US" sz="2000" b="1" dirty="0"/>
          </a:p>
        </p:txBody>
      </p:sp>
      <p:cxnSp>
        <p:nvCxnSpPr>
          <p:cNvPr id="16" name="Straight Arrow Connector 15"/>
          <p:cNvCxnSpPr/>
          <p:nvPr/>
        </p:nvCxnSpPr>
        <p:spPr>
          <a:xfrm>
            <a:off x="4281657" y="4309448"/>
            <a:ext cx="4180418" cy="15663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838201" y="4905820"/>
            <a:ext cx="3443455" cy="1323439"/>
          </a:xfrm>
          <a:prstGeom prst="rect">
            <a:avLst/>
          </a:prstGeom>
          <a:noFill/>
          <a:ln>
            <a:solidFill>
              <a:schemeClr val="tx1"/>
            </a:solidFill>
          </a:ln>
        </p:spPr>
        <p:txBody>
          <a:bodyPr wrap="square" rtlCol="0">
            <a:spAutoFit/>
          </a:bodyPr>
          <a:lstStyle/>
          <a:p>
            <a:r>
              <a:rPr lang="en-US" sz="2000" b="1" dirty="0" smtClean="0"/>
              <a:t>The same process can be done to bring in first and middle names into the Prep for Success report.</a:t>
            </a:r>
            <a:endParaRPr lang="en-US" sz="2000" b="1" dirty="0"/>
          </a:p>
        </p:txBody>
      </p:sp>
    </p:spTree>
    <p:extLst>
      <p:ext uri="{BB962C8B-B14F-4D97-AF65-F5344CB8AC3E}">
        <p14:creationId xmlns:p14="http://schemas.microsoft.com/office/powerpoint/2010/main" xmlns="" val="39207497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VLOOKUP Wizard</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43</a:t>
            </a:fld>
            <a:endParaRPr lang="en-US"/>
          </a:p>
        </p:txBody>
      </p:sp>
      <p:pic>
        <p:nvPicPr>
          <p:cNvPr id="5" name="Content Placeholder 4"/>
          <p:cNvPicPr>
            <a:picLocks noGrp="1"/>
          </p:cNvPicPr>
          <p:nvPr>
            <p:ph idx="1"/>
          </p:nvPr>
        </p:nvPicPr>
        <p:blipFill rotWithShape="1">
          <a:blip r:embed="rId2" cstate="screen">
            <a:extLst>
              <a:ext uri="{28A0092B-C50C-407E-A947-70E740481C1C}">
                <a14:useLocalDpi xmlns:a14="http://schemas.microsoft.com/office/drawing/2010/main" xmlns=""/>
              </a:ext>
            </a:extLst>
          </a:blip>
          <a:srcRect/>
          <a:stretch/>
        </p:blipFill>
        <p:spPr bwMode="auto">
          <a:xfrm>
            <a:off x="3660306" y="1515659"/>
            <a:ext cx="7693494" cy="4351338"/>
          </a:xfrm>
          <a:prstGeom prst="rect">
            <a:avLst/>
          </a:prstGeom>
          <a:ln>
            <a:noFill/>
          </a:ln>
          <a:extLst>
            <a:ext uri="{53640926-AAD7-44d8-BBD7-CCE9431645EC}">
              <a14:shadowObscured xmlns:a14="http://schemas.microsoft.com/office/drawing/2010/main" xmlns=""/>
            </a:ext>
          </a:extLst>
        </p:spPr>
      </p:pic>
      <p:sp>
        <p:nvSpPr>
          <p:cNvPr id="7" name="Oval 6"/>
          <p:cNvSpPr/>
          <p:nvPr/>
        </p:nvSpPr>
        <p:spPr>
          <a:xfrm>
            <a:off x="5269424" y="2588217"/>
            <a:ext cx="480447" cy="5114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689742" y="3673097"/>
            <a:ext cx="914400" cy="4184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525000" y="5269424"/>
            <a:ext cx="914400" cy="4184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57940" y="1874443"/>
            <a:ext cx="2931885" cy="2308324"/>
          </a:xfrm>
          <a:prstGeom prst="rect">
            <a:avLst/>
          </a:prstGeom>
          <a:noFill/>
          <a:ln>
            <a:solidFill>
              <a:schemeClr val="tx1"/>
            </a:solidFill>
          </a:ln>
        </p:spPr>
        <p:txBody>
          <a:bodyPr wrap="square" rtlCol="0">
            <a:spAutoFit/>
          </a:bodyPr>
          <a:lstStyle/>
          <a:p>
            <a:r>
              <a:rPr lang="en-US" sz="2400" b="1" dirty="0" smtClean="0"/>
              <a:t>To use the Wizard for the VLOOKUP click on the Function icon, then choose VLOOKUP and click ok</a:t>
            </a:r>
            <a:endParaRPr lang="en-US" sz="2400" b="1" dirty="0"/>
          </a:p>
        </p:txBody>
      </p:sp>
      <p:cxnSp>
        <p:nvCxnSpPr>
          <p:cNvPr id="12" name="Straight Arrow Connector 11"/>
          <p:cNvCxnSpPr/>
          <p:nvPr/>
        </p:nvCxnSpPr>
        <p:spPr>
          <a:xfrm flipV="1">
            <a:off x="3489825" y="2843939"/>
            <a:ext cx="1792053" cy="1162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489825" y="3239146"/>
            <a:ext cx="4199917" cy="6431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489825" y="3560735"/>
            <a:ext cx="6196616" cy="18700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513711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VLOOKUP </a:t>
            </a:r>
            <a:r>
              <a:rPr lang="en-US" b="1" dirty="0" smtClean="0"/>
              <a:t>Wizard, cont’d</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44</a:t>
            </a:fld>
            <a:endParaRPr lang="en-US"/>
          </a:p>
        </p:txBody>
      </p:sp>
      <p:pic>
        <p:nvPicPr>
          <p:cNvPr id="5" name="Content Placeholder 4"/>
          <p:cNvPicPr>
            <a:picLocks noGrp="1"/>
          </p:cNvPicPr>
          <p:nvPr>
            <p:ph idx="1"/>
          </p:nvPr>
        </p:nvPicPr>
        <p:blipFill rotWithShape="1">
          <a:blip r:embed="rId2" cstate="screen">
            <a:extLst>
              <a:ext uri="{28A0092B-C50C-407E-A947-70E740481C1C}">
                <a14:useLocalDpi xmlns:a14="http://schemas.microsoft.com/office/drawing/2010/main" xmlns=""/>
              </a:ext>
            </a:extLst>
          </a:blip>
          <a:srcRect/>
          <a:stretch/>
        </p:blipFill>
        <p:spPr bwMode="auto">
          <a:xfrm>
            <a:off x="4277532" y="1629712"/>
            <a:ext cx="7572214" cy="4307156"/>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12417" y="1838383"/>
            <a:ext cx="3418628" cy="2308324"/>
          </a:xfrm>
          <a:prstGeom prst="rect">
            <a:avLst/>
          </a:prstGeom>
          <a:noFill/>
          <a:ln>
            <a:solidFill>
              <a:schemeClr val="tx1"/>
            </a:solidFill>
          </a:ln>
        </p:spPr>
        <p:txBody>
          <a:bodyPr wrap="none" rtlCol="0">
            <a:spAutoFit/>
          </a:bodyPr>
          <a:lstStyle/>
          <a:p>
            <a:r>
              <a:rPr lang="en-US" sz="2400" b="1" dirty="0" smtClean="0"/>
              <a:t>Lookup_value </a:t>
            </a:r>
            <a:r>
              <a:rPr lang="en-US" sz="2400" b="1" dirty="0"/>
              <a:t>= </a:t>
            </a:r>
            <a:r>
              <a:rPr lang="en-US" sz="2400" b="1" dirty="0" smtClean="0"/>
              <a:t>C2</a:t>
            </a:r>
            <a:endParaRPr lang="en-US" sz="2400" b="1" dirty="0"/>
          </a:p>
          <a:p>
            <a:r>
              <a:rPr lang="en-US" sz="2400" b="1" dirty="0"/>
              <a:t>Table_array </a:t>
            </a:r>
            <a:r>
              <a:rPr lang="en-US" sz="2400" b="1" dirty="0" smtClean="0"/>
              <a:t>= Select from</a:t>
            </a:r>
          </a:p>
          <a:p>
            <a:r>
              <a:rPr lang="en-US" sz="2400" b="1" dirty="0"/>
              <a:t>s</a:t>
            </a:r>
            <a:r>
              <a:rPr lang="en-US" sz="2400" b="1" dirty="0" smtClean="0"/>
              <a:t>ource file to populate</a:t>
            </a:r>
          </a:p>
          <a:p>
            <a:r>
              <a:rPr lang="en-US" sz="2400" b="1" dirty="0" smtClean="0"/>
              <a:t>Col_index_num </a:t>
            </a:r>
            <a:r>
              <a:rPr lang="en-US" sz="2400" b="1" dirty="0"/>
              <a:t>= Which </a:t>
            </a:r>
            <a:endParaRPr lang="en-US" sz="2400" b="1" dirty="0" smtClean="0"/>
          </a:p>
          <a:p>
            <a:r>
              <a:rPr lang="en-US" sz="2400" b="1" dirty="0" smtClean="0"/>
              <a:t>Column </a:t>
            </a:r>
            <a:r>
              <a:rPr lang="en-US" sz="2400" b="1" dirty="0"/>
              <a:t>in </a:t>
            </a:r>
            <a:r>
              <a:rPr lang="en-US" sz="2400" b="1" dirty="0" smtClean="0"/>
              <a:t>course file?</a:t>
            </a:r>
            <a:endParaRPr lang="en-US" sz="2400" b="1" dirty="0"/>
          </a:p>
          <a:p>
            <a:r>
              <a:rPr lang="en-US" sz="2400" b="1" dirty="0"/>
              <a:t>Range_Lookup = </a:t>
            </a:r>
            <a:r>
              <a:rPr lang="en-US" sz="2400" b="1" dirty="0" smtClean="0"/>
              <a:t>False</a:t>
            </a:r>
          </a:p>
        </p:txBody>
      </p:sp>
    </p:spTree>
    <p:extLst>
      <p:ext uri="{BB962C8B-B14F-4D97-AF65-F5344CB8AC3E}">
        <p14:creationId xmlns:p14="http://schemas.microsoft.com/office/powerpoint/2010/main" xmlns="" val="9754707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VLOOKUP </a:t>
            </a:r>
            <a:r>
              <a:rPr lang="en-US" dirty="0" smtClean="0"/>
              <a:t>Wizard, </a:t>
            </a:r>
            <a:r>
              <a:rPr lang="en-US" dirty="0" err="1" smtClean="0"/>
              <a:t>con’t</a:t>
            </a:r>
            <a:endParaRPr lang="en-US"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45</a:t>
            </a:fld>
            <a:endParaRPr lang="en-US"/>
          </a:p>
        </p:txBody>
      </p:sp>
      <p:pic>
        <p:nvPicPr>
          <p:cNvPr id="5" name="Content Placeholder 4"/>
          <p:cNvPicPr>
            <a:picLocks noGrp="1"/>
          </p:cNvPicPr>
          <p:nvPr>
            <p:ph idx="1"/>
          </p:nvPr>
        </p:nvPicPr>
        <p:blipFill rotWithShape="1">
          <a:blip r:embed="rId2" cstate="screen">
            <a:extLst>
              <a:ext uri="{28A0092B-C50C-407E-A947-70E740481C1C}">
                <a14:useLocalDpi xmlns:a14="http://schemas.microsoft.com/office/drawing/2010/main" xmlns=""/>
              </a:ext>
            </a:extLst>
          </a:blip>
          <a:srcRect/>
          <a:stretch/>
        </p:blipFill>
        <p:spPr bwMode="auto">
          <a:xfrm>
            <a:off x="3084162" y="1394846"/>
            <a:ext cx="8269637" cy="4788977"/>
          </a:xfrm>
          <a:prstGeom prst="rect">
            <a:avLst/>
          </a:prstGeom>
          <a:ln>
            <a:noFill/>
          </a:ln>
          <a:extLst>
            <a:ext uri="{53640926-AAD7-44d8-BBD7-CCE9431645EC}">
              <a14:shadowObscured xmlns:a14="http://schemas.microsoft.com/office/drawing/2010/main" xmlns=""/>
            </a:ext>
          </a:extLst>
        </p:spPr>
      </p:pic>
      <p:sp>
        <p:nvSpPr>
          <p:cNvPr id="3" name="TextBox 2"/>
          <p:cNvSpPr txBox="1"/>
          <p:nvPr/>
        </p:nvSpPr>
        <p:spPr>
          <a:xfrm>
            <a:off x="686089" y="1690688"/>
            <a:ext cx="2398073" cy="1200329"/>
          </a:xfrm>
          <a:prstGeom prst="rect">
            <a:avLst/>
          </a:prstGeom>
          <a:noFill/>
          <a:ln>
            <a:solidFill>
              <a:schemeClr val="tx1"/>
            </a:solidFill>
          </a:ln>
        </p:spPr>
        <p:txBody>
          <a:bodyPr wrap="square" rtlCol="0">
            <a:spAutoFit/>
          </a:bodyPr>
          <a:lstStyle/>
          <a:p>
            <a:r>
              <a:rPr lang="en-US" sz="2400" b="1" dirty="0" smtClean="0"/>
              <a:t>VLOOKUP Wizard </a:t>
            </a:r>
          </a:p>
          <a:p>
            <a:r>
              <a:rPr lang="en-US" sz="2400" b="1" dirty="0" smtClean="0"/>
              <a:t>once all values </a:t>
            </a:r>
          </a:p>
          <a:p>
            <a:r>
              <a:rPr lang="en-US" sz="2400" b="1" dirty="0" smtClean="0"/>
              <a:t>are selected</a:t>
            </a:r>
            <a:endParaRPr lang="en-US" sz="2400" b="1" dirty="0"/>
          </a:p>
        </p:txBody>
      </p:sp>
    </p:spTree>
    <p:extLst>
      <p:ext uri="{BB962C8B-B14F-4D97-AF65-F5344CB8AC3E}">
        <p14:creationId xmlns:p14="http://schemas.microsoft.com/office/powerpoint/2010/main" xmlns="" val="21660157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Quick Check</a:t>
            </a:r>
            <a:endParaRPr lang="en-US" b="1" dirty="0"/>
          </a:p>
        </p:txBody>
      </p:sp>
      <p:sp>
        <p:nvSpPr>
          <p:cNvPr id="3" name="Content Placeholder 2"/>
          <p:cNvSpPr>
            <a:spLocks noGrp="1"/>
          </p:cNvSpPr>
          <p:nvPr>
            <p:ph idx="1"/>
          </p:nvPr>
        </p:nvSpPr>
        <p:spPr/>
        <p:txBody>
          <a:bodyPr/>
          <a:lstStyle/>
          <a:p>
            <a:r>
              <a:rPr lang="en-US" dirty="0" smtClean="0"/>
              <a:t>Can you find a source file that contains the SSIDs and student names that are missing from your report? </a:t>
            </a:r>
          </a:p>
          <a:p>
            <a:r>
              <a:rPr lang="en-US" dirty="0" smtClean="0"/>
              <a:t>Are you able to write a VLOOKUP function to bring the names into the report?</a:t>
            </a:r>
          </a:p>
          <a:p>
            <a:r>
              <a:rPr lang="en-US" dirty="0" smtClean="0"/>
              <a:t>Can you think of other instances where the VLOOKUP could be used? </a:t>
            </a:r>
          </a:p>
        </p:txBody>
      </p:sp>
      <p:sp>
        <p:nvSpPr>
          <p:cNvPr id="4" name="Text Placeholder 3"/>
          <p:cNvSpPr>
            <a:spLocks noGrp="1"/>
          </p:cNvSpPr>
          <p:nvPr>
            <p:ph type="body" sz="half" idx="2"/>
          </p:nvPr>
        </p:nvSpPr>
        <p:spPr/>
        <p:txBody>
          <a:bodyPr>
            <a:normAutofit/>
          </a:bodyPr>
          <a:lstStyle/>
          <a:p>
            <a:r>
              <a:rPr lang="en-US" sz="2000" dirty="0" smtClean="0"/>
              <a:t>The VLOOKUP function in Excel can be used to bring data from one spreadsheet to another.  When ODE EMIS reports are void of names, or missing a large number of names, the VLOOKUP can be used to add names to the report to aid in troubleshooting the report.</a:t>
            </a:r>
            <a:endParaRPr lang="en-US" sz="20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46</a:t>
            </a:fld>
            <a:endParaRPr lang="en-US"/>
          </a:p>
        </p:txBody>
      </p:sp>
    </p:spTree>
    <p:extLst>
      <p:ext uri="{BB962C8B-B14F-4D97-AF65-F5344CB8AC3E}">
        <p14:creationId xmlns:p14="http://schemas.microsoft.com/office/powerpoint/2010/main" xmlns="" val="1904845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24000" y="1122363"/>
            <a:ext cx="9144000" cy="2869774"/>
          </a:xfrm>
        </p:spPr>
        <p:txBody>
          <a:bodyPr/>
          <a:lstStyle/>
          <a:p>
            <a:r>
              <a:rPr lang="en-US" b="1" dirty="0"/>
              <a:t>Conditional Formatting to Verify RIMP Code Reporting</a:t>
            </a:r>
            <a:endParaRPr lang="en-US"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47</a:t>
            </a:fld>
            <a:endParaRPr lang="en-US"/>
          </a:p>
        </p:txBody>
      </p:sp>
    </p:spTree>
    <p:extLst>
      <p:ext uri="{BB962C8B-B14F-4D97-AF65-F5344CB8AC3E}">
        <p14:creationId xmlns:p14="http://schemas.microsoft.com/office/powerpoint/2010/main" xmlns="" val="17427363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896600" cy="1325563"/>
          </a:xfrm>
        </p:spPr>
        <p:txBody>
          <a:bodyPr>
            <a:normAutofit/>
          </a:bodyPr>
          <a:lstStyle/>
          <a:p>
            <a:r>
              <a:rPr lang="en-US" sz="3800" b="1" dirty="0" smtClean="0"/>
              <a:t>Conditional Formatting to Verify RIMP Code Reporting</a:t>
            </a:r>
            <a:endParaRPr lang="en-US" sz="3800" b="1" dirty="0"/>
          </a:p>
        </p:txBody>
      </p:sp>
      <p:sp>
        <p:nvSpPr>
          <p:cNvPr id="3" name="Content Placeholder 2"/>
          <p:cNvSpPr>
            <a:spLocks noGrp="1"/>
          </p:cNvSpPr>
          <p:nvPr>
            <p:ph idx="1"/>
          </p:nvPr>
        </p:nvSpPr>
        <p:spPr>
          <a:xfrm>
            <a:off x="838200" y="1752233"/>
            <a:ext cx="10515600" cy="4157663"/>
          </a:xfrm>
        </p:spPr>
        <p:txBody>
          <a:bodyPr>
            <a:normAutofit/>
          </a:bodyPr>
          <a:lstStyle/>
          <a:p>
            <a:r>
              <a:rPr lang="en-US" sz="3200" dirty="0" smtClean="0"/>
              <a:t>The next series of slides will look at third grade students, Reading Diagnostic Values, and Reading Improvement and Monitoring Plans (RIMPs) </a:t>
            </a:r>
          </a:p>
          <a:p>
            <a:r>
              <a:rPr lang="en-US" sz="3200" dirty="0" smtClean="0"/>
              <a:t>Reference data reporting rules for the diagnostic values, which are in EMIS Manual Section 2.6 Student </a:t>
            </a:r>
            <a:r>
              <a:rPr lang="en-US" sz="3200" dirty="0"/>
              <a:t>Attributes–No Date (FN) </a:t>
            </a:r>
            <a:r>
              <a:rPr lang="en-US" sz="3200" dirty="0" smtClean="0"/>
              <a:t>Record</a:t>
            </a:r>
            <a:endParaRPr lang="en-US" sz="3200" dirty="0"/>
          </a:p>
          <a:p>
            <a:pPr lvl="1"/>
            <a:r>
              <a:rPr lang="en-US" sz="2800" dirty="0" smtClean="0"/>
              <a:t>ODE </a:t>
            </a:r>
            <a:r>
              <a:rPr lang="pt-BR" sz="2800" dirty="0"/>
              <a:t>Home &gt; Data &gt; EMIS &gt; Documentation &gt; EMIS Manual</a:t>
            </a:r>
            <a:endParaRPr lang="en-US" sz="2800" dirty="0" smtClean="0"/>
          </a:p>
        </p:txBody>
      </p:sp>
      <p:sp>
        <p:nvSpPr>
          <p:cNvPr id="4" name="Slide Number Placeholder 3"/>
          <p:cNvSpPr>
            <a:spLocks noGrp="1"/>
          </p:cNvSpPr>
          <p:nvPr>
            <p:ph type="sldNum" sz="quarter" idx="12"/>
          </p:nvPr>
        </p:nvSpPr>
        <p:spPr/>
        <p:txBody>
          <a:bodyPr/>
          <a:lstStyle/>
          <a:p>
            <a:fld id="{1BC7DB03-7057-184B-9DF0-B5FFC5E3886A}" type="slidenum">
              <a:rPr lang="en-US" smtClean="0"/>
              <a:pPr/>
              <a:t>48</a:t>
            </a:fld>
            <a:endParaRPr lang="en-US"/>
          </a:p>
        </p:txBody>
      </p:sp>
    </p:spTree>
    <p:extLst>
      <p:ext uri="{BB962C8B-B14F-4D97-AF65-F5344CB8AC3E}">
        <p14:creationId xmlns:p14="http://schemas.microsoft.com/office/powerpoint/2010/main" xmlns="" val="32885510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SIS Query </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49</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5137155" y="1189401"/>
            <a:ext cx="6417059" cy="4978923"/>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37993" y="1575413"/>
            <a:ext cx="4298955" cy="1631216"/>
          </a:xfrm>
          <a:prstGeom prst="rect">
            <a:avLst/>
          </a:prstGeom>
          <a:noFill/>
          <a:ln>
            <a:solidFill>
              <a:schemeClr val="tx1"/>
            </a:solidFill>
          </a:ln>
        </p:spPr>
        <p:txBody>
          <a:bodyPr wrap="square" rtlCol="0">
            <a:spAutoFit/>
          </a:bodyPr>
          <a:lstStyle/>
          <a:p>
            <a:r>
              <a:rPr lang="en-US" sz="2000" b="1" dirty="0" smtClean="0"/>
              <a:t>This is a sample SIS query (scrambled) </a:t>
            </a:r>
          </a:p>
          <a:p>
            <a:r>
              <a:rPr lang="en-US" sz="2000" b="1" dirty="0" smtClean="0"/>
              <a:t>of third grade students, disability </a:t>
            </a:r>
          </a:p>
          <a:p>
            <a:r>
              <a:rPr lang="en-US" sz="2000" b="1" dirty="0" smtClean="0"/>
              <a:t>conditions and Reading </a:t>
            </a:r>
            <a:r>
              <a:rPr lang="en-US" sz="2000" b="1" dirty="0"/>
              <a:t>D</a:t>
            </a:r>
            <a:r>
              <a:rPr lang="en-US" sz="2000" b="1" dirty="0" smtClean="0"/>
              <a:t>iagnostic </a:t>
            </a:r>
          </a:p>
          <a:p>
            <a:r>
              <a:rPr lang="en-US" sz="2000" b="1" dirty="0" smtClean="0"/>
              <a:t>Values. </a:t>
            </a:r>
            <a:r>
              <a:rPr lang="en-US" sz="2000" b="1" dirty="0"/>
              <a:t>Open EXCEL_7_SIS_Query_Third_Grade.xlsx </a:t>
            </a:r>
          </a:p>
        </p:txBody>
      </p:sp>
      <p:sp>
        <p:nvSpPr>
          <p:cNvPr id="7" name="TextBox 6"/>
          <p:cNvSpPr txBox="1"/>
          <p:nvPr/>
        </p:nvSpPr>
        <p:spPr>
          <a:xfrm>
            <a:off x="737993" y="3580294"/>
            <a:ext cx="3948645" cy="1323439"/>
          </a:xfrm>
          <a:prstGeom prst="rect">
            <a:avLst/>
          </a:prstGeom>
          <a:noFill/>
          <a:ln>
            <a:solidFill>
              <a:schemeClr val="tx1"/>
            </a:solidFill>
          </a:ln>
        </p:spPr>
        <p:txBody>
          <a:bodyPr wrap="none" rtlCol="0">
            <a:spAutoFit/>
          </a:bodyPr>
          <a:lstStyle/>
          <a:p>
            <a:r>
              <a:rPr lang="en-US" sz="2000" b="1" dirty="0" smtClean="0"/>
              <a:t>Sort or filter to identify students </a:t>
            </a:r>
          </a:p>
          <a:p>
            <a:r>
              <a:rPr lang="en-US" sz="2000" b="1" dirty="0" smtClean="0"/>
              <a:t>with a diagnostic value of “EX” and</a:t>
            </a:r>
          </a:p>
          <a:p>
            <a:r>
              <a:rPr lang="en-US" sz="2000" b="1" dirty="0" smtClean="0"/>
              <a:t>a disability condition and verify for </a:t>
            </a:r>
          </a:p>
          <a:p>
            <a:r>
              <a:rPr lang="en-US" sz="2000" b="1" dirty="0" smtClean="0"/>
              <a:t>accuracy</a:t>
            </a:r>
            <a:endParaRPr lang="en-US" sz="2000" b="1" dirty="0"/>
          </a:p>
        </p:txBody>
      </p:sp>
      <p:sp>
        <p:nvSpPr>
          <p:cNvPr id="8" name="TextBox 7"/>
          <p:cNvSpPr txBox="1"/>
          <p:nvPr/>
        </p:nvSpPr>
        <p:spPr>
          <a:xfrm>
            <a:off x="737993" y="5277398"/>
            <a:ext cx="3948645" cy="1015663"/>
          </a:xfrm>
          <a:prstGeom prst="rect">
            <a:avLst/>
          </a:prstGeom>
          <a:noFill/>
          <a:ln>
            <a:solidFill>
              <a:schemeClr val="tx1"/>
            </a:solidFill>
          </a:ln>
        </p:spPr>
        <p:txBody>
          <a:bodyPr wrap="square" rtlCol="0">
            <a:spAutoFit/>
          </a:bodyPr>
          <a:lstStyle/>
          <a:p>
            <a:r>
              <a:rPr lang="en-US" sz="2000" b="1" dirty="0" smtClean="0"/>
              <a:t>Sort or filter by diagnostic value of </a:t>
            </a:r>
          </a:p>
          <a:p>
            <a:r>
              <a:rPr lang="en-US" sz="2000" b="1" dirty="0" smtClean="0"/>
              <a:t>“NO” and verify that a RIMP code is </a:t>
            </a:r>
          </a:p>
          <a:p>
            <a:r>
              <a:rPr lang="en-US" sz="2000" b="1" dirty="0" smtClean="0"/>
              <a:t>being reported</a:t>
            </a:r>
            <a:endParaRPr lang="en-US" sz="2000" b="1" dirty="0"/>
          </a:p>
        </p:txBody>
      </p:sp>
    </p:spTree>
    <p:extLst>
      <p:ext uri="{BB962C8B-B14F-4D97-AF65-F5344CB8AC3E}">
        <p14:creationId xmlns:p14="http://schemas.microsoft.com/office/powerpoint/2010/main" xmlns="" val="40241613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List of Students Not on Track</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50</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t="-475"/>
          <a:stretch/>
        </p:blipFill>
        <p:spPr bwMode="auto">
          <a:xfrm>
            <a:off x="4664991" y="2228740"/>
            <a:ext cx="6688809" cy="3567626"/>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838201" y="2228740"/>
            <a:ext cx="3826790" cy="2308324"/>
          </a:xfrm>
          <a:prstGeom prst="rect">
            <a:avLst/>
          </a:prstGeom>
          <a:noFill/>
          <a:ln>
            <a:solidFill>
              <a:schemeClr val="tx1"/>
            </a:solidFill>
          </a:ln>
        </p:spPr>
        <p:txBody>
          <a:bodyPr wrap="square" rtlCol="0">
            <a:spAutoFit/>
          </a:bodyPr>
          <a:lstStyle/>
          <a:p>
            <a:r>
              <a:rPr lang="en-US" sz="2400" b="1" dirty="0" smtClean="0"/>
              <a:t>Students who are not on track  for the Third Grade Reading Diagnostic (NO) should be on a (RIMP) Open </a:t>
            </a:r>
            <a:r>
              <a:rPr lang="en-US" sz="2400" b="1" dirty="0"/>
              <a:t>EXCEL_8_Student_Program</a:t>
            </a:r>
            <a:r>
              <a:rPr lang="en-US" sz="2400" b="1" dirty="0" smtClean="0"/>
              <a:t>_</a:t>
            </a:r>
          </a:p>
          <a:p>
            <a:r>
              <a:rPr lang="en-US" sz="2400" b="1" dirty="0" smtClean="0"/>
              <a:t>Record</a:t>
            </a:r>
            <a:r>
              <a:rPr lang="en-US" sz="2400" b="1" dirty="0"/>
              <a:t>_(GQ).</a:t>
            </a:r>
            <a:r>
              <a:rPr lang="en-US" sz="2400" b="1" dirty="0" smtClean="0"/>
              <a:t>xlsx</a:t>
            </a:r>
            <a:endParaRPr lang="en-US" sz="2400" b="1" dirty="0"/>
          </a:p>
        </p:txBody>
      </p:sp>
      <p:sp>
        <p:nvSpPr>
          <p:cNvPr id="7" name="Oval 6"/>
          <p:cNvSpPr/>
          <p:nvPr/>
        </p:nvSpPr>
        <p:spPr>
          <a:xfrm>
            <a:off x="10187354" y="3305908"/>
            <a:ext cx="926123" cy="24904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114697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Verify Not on Track Students are on RIMPs</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51</a:t>
            </a:fld>
            <a:endParaRPr lang="en-US"/>
          </a:p>
        </p:txBody>
      </p:sp>
      <p:pic>
        <p:nvPicPr>
          <p:cNvPr id="5" name="Content Placeholder 4"/>
          <p:cNvPicPr>
            <a:picLocks noGrp="1"/>
          </p:cNvPicPr>
          <p:nvPr>
            <p:ph idx="1"/>
          </p:nvPr>
        </p:nvPicPr>
        <p:blipFill rotWithShape="1">
          <a:blip r:embed="rId3" cstate="screen">
            <a:extLst>
              <a:ext uri="{28A0092B-C50C-407E-A947-70E740481C1C}">
                <a14:useLocalDpi xmlns:a14="http://schemas.microsoft.com/office/drawing/2010/main" xmlns=""/>
              </a:ext>
            </a:extLst>
          </a:blip>
          <a:srcRect/>
          <a:stretch/>
        </p:blipFill>
        <p:spPr bwMode="auto">
          <a:xfrm>
            <a:off x="5020362" y="1642908"/>
            <a:ext cx="6333438" cy="4307156"/>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770288" y="1958757"/>
            <a:ext cx="4250074" cy="1569660"/>
          </a:xfrm>
          <a:prstGeom prst="rect">
            <a:avLst/>
          </a:prstGeom>
          <a:noFill/>
          <a:ln>
            <a:solidFill>
              <a:schemeClr val="tx1"/>
            </a:solidFill>
          </a:ln>
        </p:spPr>
        <p:txBody>
          <a:bodyPr wrap="none" rtlCol="0">
            <a:spAutoFit/>
          </a:bodyPr>
          <a:lstStyle/>
          <a:p>
            <a:r>
              <a:rPr lang="en-US" sz="2400" b="1" dirty="0" smtClean="0"/>
              <a:t>Query the SIS or view the </a:t>
            </a:r>
          </a:p>
          <a:p>
            <a:r>
              <a:rPr lang="en-US" sz="2400" b="1" dirty="0" smtClean="0"/>
              <a:t>Student Program File (GQ) </a:t>
            </a:r>
          </a:p>
          <a:p>
            <a:r>
              <a:rPr lang="en-US" sz="2400" b="1" dirty="0" smtClean="0"/>
              <a:t>from the Data Collector current </a:t>
            </a:r>
          </a:p>
          <a:p>
            <a:r>
              <a:rPr lang="en-US" sz="2400" b="1" dirty="0" smtClean="0"/>
              <a:t>Student Collection</a:t>
            </a:r>
            <a:endParaRPr lang="en-US" sz="2400" b="1" dirty="0"/>
          </a:p>
        </p:txBody>
      </p:sp>
      <p:sp>
        <p:nvSpPr>
          <p:cNvPr id="7" name="TextBox 6"/>
          <p:cNvSpPr txBox="1"/>
          <p:nvPr/>
        </p:nvSpPr>
        <p:spPr>
          <a:xfrm>
            <a:off x="770288" y="3796486"/>
            <a:ext cx="3604576" cy="1569660"/>
          </a:xfrm>
          <a:prstGeom prst="rect">
            <a:avLst/>
          </a:prstGeom>
          <a:noFill/>
          <a:ln>
            <a:solidFill>
              <a:schemeClr val="tx1"/>
            </a:solidFill>
          </a:ln>
        </p:spPr>
        <p:txBody>
          <a:bodyPr wrap="square" rtlCol="0">
            <a:spAutoFit/>
          </a:bodyPr>
          <a:lstStyle/>
          <a:p>
            <a:r>
              <a:rPr lang="en-US" sz="2400" b="1" dirty="0" smtClean="0"/>
              <a:t>Use filters to identify all students on RIMP Codes </a:t>
            </a:r>
          </a:p>
          <a:p>
            <a:r>
              <a:rPr lang="en-US" sz="2400" b="1" dirty="0" smtClean="0"/>
              <a:t>151500 and all 152500 to 152699 (not 152330)</a:t>
            </a:r>
          </a:p>
        </p:txBody>
      </p:sp>
      <p:sp>
        <p:nvSpPr>
          <p:cNvPr id="8" name="Oval 7"/>
          <p:cNvSpPr/>
          <p:nvPr/>
        </p:nvSpPr>
        <p:spPr>
          <a:xfrm>
            <a:off x="10480431" y="3523220"/>
            <a:ext cx="726831" cy="24268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5176043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Combine SSIDs from Spreadsheets</a:t>
            </a:r>
            <a:endParaRPr lang="en-US" b="1"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52</a:t>
            </a:fld>
            <a:endParaRPr lang="en-US"/>
          </a:p>
        </p:txBody>
      </p:sp>
      <p:pic>
        <p:nvPicPr>
          <p:cNvPr id="5" name="Picture 4"/>
          <p:cNvPicPr/>
          <p:nvPr/>
        </p:nvPicPr>
        <p:blipFill rotWithShape="1">
          <a:blip r:embed="rId3" cstate="screen">
            <a:extLst>
              <a:ext uri="{28A0092B-C50C-407E-A947-70E740481C1C}">
                <a14:useLocalDpi xmlns:a14="http://schemas.microsoft.com/office/drawing/2010/main" xmlns=""/>
              </a:ext>
            </a:extLst>
          </a:blip>
          <a:srcRect/>
          <a:stretch/>
        </p:blipFill>
        <p:spPr bwMode="auto">
          <a:xfrm>
            <a:off x="5335333" y="1598791"/>
            <a:ext cx="6056322" cy="4712433"/>
          </a:xfrm>
          <a:prstGeom prst="rect">
            <a:avLst/>
          </a:prstGeom>
          <a:ln>
            <a:noFill/>
          </a:ln>
          <a:extLst>
            <a:ext uri="{53640926-AAD7-44d8-BBD7-CCE9431645EC}">
              <a14:shadowObscured xmlns:a14="http://schemas.microsoft.com/office/drawing/2010/main" xmlns=""/>
            </a:ext>
          </a:extLst>
        </p:spPr>
      </p:pic>
      <p:sp>
        <p:nvSpPr>
          <p:cNvPr id="6" name="TextBox 5"/>
          <p:cNvSpPr txBox="1"/>
          <p:nvPr/>
        </p:nvSpPr>
        <p:spPr>
          <a:xfrm>
            <a:off x="662354" y="1690688"/>
            <a:ext cx="4576509" cy="1200329"/>
          </a:xfrm>
          <a:prstGeom prst="rect">
            <a:avLst/>
          </a:prstGeom>
          <a:noFill/>
          <a:ln>
            <a:solidFill>
              <a:schemeClr val="tx1"/>
            </a:solidFill>
          </a:ln>
        </p:spPr>
        <p:txBody>
          <a:bodyPr wrap="none" rtlCol="0">
            <a:spAutoFit/>
          </a:bodyPr>
          <a:lstStyle/>
          <a:p>
            <a:r>
              <a:rPr lang="en-US" b="1" dirty="0" smtClean="0"/>
              <a:t>This screenshot shows both spreadsheets</a:t>
            </a:r>
          </a:p>
          <a:p>
            <a:r>
              <a:rPr lang="en-US" b="1" dirty="0" smtClean="0"/>
              <a:t>(Students Not on Track and Student Program </a:t>
            </a:r>
          </a:p>
          <a:p>
            <a:r>
              <a:rPr lang="en-US" b="1" dirty="0" smtClean="0"/>
              <a:t>GQ) and below is a new spreadsheet </a:t>
            </a:r>
          </a:p>
          <a:p>
            <a:r>
              <a:rPr lang="en-US" b="1" dirty="0" smtClean="0"/>
              <a:t>containing all SSIDs from both spreadsheets</a:t>
            </a:r>
            <a:endParaRPr lang="en-US" b="1" dirty="0"/>
          </a:p>
        </p:txBody>
      </p:sp>
      <p:pic>
        <p:nvPicPr>
          <p:cNvPr id="8" name="Picture 7"/>
          <p:cNvPicPr/>
          <p:nvPr/>
        </p:nvPicPr>
        <p:blipFill rotWithShape="1">
          <a:blip r:embed="rId4" cstate="screen">
            <a:extLst>
              <a:ext uri="{28A0092B-C50C-407E-A947-70E740481C1C}">
                <a14:useLocalDpi xmlns:a14="http://schemas.microsoft.com/office/drawing/2010/main" xmlns=""/>
              </a:ext>
            </a:extLst>
          </a:blip>
          <a:srcRect/>
          <a:stretch/>
        </p:blipFill>
        <p:spPr bwMode="auto">
          <a:xfrm>
            <a:off x="1159363" y="3100754"/>
            <a:ext cx="3474630" cy="3255596"/>
          </a:xfrm>
          <a:prstGeom prst="rect">
            <a:avLst/>
          </a:prstGeom>
          <a:ln>
            <a:noFill/>
          </a:ln>
          <a:extLst>
            <a:ext uri="{53640926-AAD7-44d8-BBD7-CCE9431645EC}">
              <a14:shadowObscured xmlns:a14="http://schemas.microsoft.com/office/drawing/2010/main" xmlns=""/>
            </a:ext>
          </a:extLst>
        </p:spPr>
      </p:pic>
      <p:sp>
        <p:nvSpPr>
          <p:cNvPr id="9" name="Oval 8"/>
          <p:cNvSpPr/>
          <p:nvPr/>
        </p:nvSpPr>
        <p:spPr>
          <a:xfrm>
            <a:off x="7045569" y="2508739"/>
            <a:ext cx="644769" cy="11840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9243646" y="4501662"/>
            <a:ext cx="738554" cy="11840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197218" y="3305908"/>
            <a:ext cx="914400" cy="30504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3662662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Conditional Formatting</a:t>
            </a:r>
            <a:endParaRPr lang="en-US" b="1" dirty="0"/>
          </a:p>
        </p:txBody>
      </p:sp>
      <p:sp>
        <p:nvSpPr>
          <p:cNvPr id="3" name="Slide Number Placeholder 2"/>
          <p:cNvSpPr>
            <a:spLocks noGrp="1"/>
          </p:cNvSpPr>
          <p:nvPr>
            <p:ph type="sldNum" sz="quarter" idx="12"/>
          </p:nvPr>
        </p:nvSpPr>
        <p:spPr/>
        <p:txBody>
          <a:bodyPr/>
          <a:lstStyle/>
          <a:p>
            <a:fld id="{1BC7DB03-7057-184B-9DF0-B5FFC5E3886A}" type="slidenum">
              <a:rPr lang="en-US" smtClean="0"/>
              <a:pPr/>
              <a:t>53</a:t>
            </a:fld>
            <a:endParaRPr lang="en-US"/>
          </a:p>
        </p:txBody>
      </p:sp>
      <p:pic>
        <p:nvPicPr>
          <p:cNvPr id="4" name="Picture 3"/>
          <p:cNvPicPr/>
          <p:nvPr/>
        </p:nvPicPr>
        <p:blipFill rotWithShape="1">
          <a:blip r:embed="rId3" cstate="screen">
            <a:extLst>
              <a:ext uri="{28A0092B-C50C-407E-A947-70E740481C1C}">
                <a14:useLocalDpi xmlns:a14="http://schemas.microsoft.com/office/drawing/2010/main" xmlns=""/>
              </a:ext>
            </a:extLst>
          </a:blip>
          <a:srcRect/>
          <a:stretch/>
        </p:blipFill>
        <p:spPr bwMode="auto">
          <a:xfrm>
            <a:off x="4442142" y="1443282"/>
            <a:ext cx="7491950" cy="4212248"/>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715108" y="1805354"/>
            <a:ext cx="3364523" cy="1938992"/>
          </a:xfrm>
          <a:prstGeom prst="rect">
            <a:avLst/>
          </a:prstGeom>
          <a:noFill/>
          <a:ln>
            <a:solidFill>
              <a:schemeClr val="tx1"/>
            </a:solidFill>
          </a:ln>
        </p:spPr>
        <p:txBody>
          <a:bodyPr wrap="square" rtlCol="0">
            <a:spAutoFit/>
          </a:bodyPr>
          <a:lstStyle/>
          <a:p>
            <a:r>
              <a:rPr lang="en-US" sz="2400" b="1" dirty="0" smtClean="0"/>
              <a:t>From the Home tab, choose </a:t>
            </a:r>
          </a:p>
          <a:p>
            <a:r>
              <a:rPr lang="en-US" sz="2400" b="1" dirty="0" smtClean="0"/>
              <a:t>Conditional Formatting,</a:t>
            </a:r>
          </a:p>
          <a:p>
            <a:r>
              <a:rPr lang="en-US" sz="2400" b="1" dirty="0" smtClean="0"/>
              <a:t>Highlight Cell Rules, then </a:t>
            </a:r>
            <a:br>
              <a:rPr lang="en-US" sz="2400" b="1" dirty="0" smtClean="0"/>
            </a:br>
            <a:r>
              <a:rPr lang="en-US" sz="2400" b="1" dirty="0" smtClean="0"/>
              <a:t>Duplicate Values</a:t>
            </a:r>
            <a:endParaRPr lang="en-US" sz="2400" b="1" dirty="0"/>
          </a:p>
        </p:txBody>
      </p:sp>
      <p:sp>
        <p:nvSpPr>
          <p:cNvPr id="6" name="Oval 5"/>
          <p:cNvSpPr/>
          <p:nvPr/>
        </p:nvSpPr>
        <p:spPr>
          <a:xfrm>
            <a:off x="4736123" y="1557155"/>
            <a:ext cx="574431" cy="267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355014" y="1805354"/>
            <a:ext cx="550985" cy="5861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355014" y="2391509"/>
            <a:ext cx="1371601" cy="269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562492" y="4419599"/>
            <a:ext cx="1066800" cy="3985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4079631" y="1700518"/>
            <a:ext cx="703384" cy="2337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5" idx="3"/>
          </p:cNvCxnSpPr>
          <p:nvPr/>
        </p:nvCxnSpPr>
        <p:spPr>
          <a:xfrm flipV="1">
            <a:off x="4079631" y="2031270"/>
            <a:ext cx="5404338" cy="7435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a:stCxn id="5" idx="3"/>
          </p:cNvCxnSpPr>
          <p:nvPr/>
        </p:nvCxnSpPr>
        <p:spPr>
          <a:xfrm flipV="1">
            <a:off x="4079631" y="2526324"/>
            <a:ext cx="5516925" cy="2485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a:stCxn id="5" idx="3"/>
          </p:cNvCxnSpPr>
          <p:nvPr/>
        </p:nvCxnSpPr>
        <p:spPr>
          <a:xfrm>
            <a:off x="4079631" y="2774850"/>
            <a:ext cx="6754813" cy="18440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8965923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Conditional Formatting, </a:t>
            </a:r>
            <a:r>
              <a:rPr lang="en-US" b="1" dirty="0"/>
              <a:t>c</a:t>
            </a:r>
            <a:r>
              <a:rPr lang="en-US" b="1" dirty="0" smtClean="0"/>
              <a:t>ont’d</a:t>
            </a:r>
            <a:endParaRPr lang="en-US" b="1" dirty="0"/>
          </a:p>
        </p:txBody>
      </p:sp>
      <p:sp>
        <p:nvSpPr>
          <p:cNvPr id="3" name="Slide Number Placeholder 2"/>
          <p:cNvSpPr>
            <a:spLocks noGrp="1"/>
          </p:cNvSpPr>
          <p:nvPr>
            <p:ph type="sldNum" sz="quarter" idx="12"/>
          </p:nvPr>
        </p:nvSpPr>
        <p:spPr/>
        <p:txBody>
          <a:bodyPr/>
          <a:lstStyle/>
          <a:p>
            <a:fld id="{1BC7DB03-7057-184B-9DF0-B5FFC5E3886A}" type="slidenum">
              <a:rPr lang="en-US" smtClean="0"/>
              <a:pPr/>
              <a:t>54</a:t>
            </a:fld>
            <a:endParaRPr lang="en-US"/>
          </a:p>
        </p:txBody>
      </p:sp>
      <p:pic>
        <p:nvPicPr>
          <p:cNvPr id="4" name="Picture 3"/>
          <p:cNvPicPr/>
          <p:nvPr/>
        </p:nvPicPr>
        <p:blipFill rotWithShape="1">
          <a:blip r:embed="rId3" cstate="screen">
            <a:extLst>
              <a:ext uri="{28A0092B-C50C-407E-A947-70E740481C1C}">
                <a14:useLocalDpi xmlns:a14="http://schemas.microsoft.com/office/drawing/2010/main" xmlns=""/>
              </a:ext>
            </a:extLst>
          </a:blip>
          <a:srcRect/>
          <a:stretch/>
        </p:blipFill>
        <p:spPr bwMode="auto">
          <a:xfrm>
            <a:off x="6232769" y="1467215"/>
            <a:ext cx="4755662" cy="4335708"/>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703465" y="1882830"/>
            <a:ext cx="4502899" cy="1200329"/>
          </a:xfrm>
          <a:prstGeom prst="rect">
            <a:avLst/>
          </a:prstGeom>
          <a:noFill/>
          <a:ln>
            <a:solidFill>
              <a:schemeClr val="tx1"/>
            </a:solidFill>
          </a:ln>
        </p:spPr>
        <p:txBody>
          <a:bodyPr wrap="none" rtlCol="0">
            <a:spAutoFit/>
          </a:bodyPr>
          <a:lstStyle/>
          <a:p>
            <a:r>
              <a:rPr lang="en-US" sz="2400" b="1" dirty="0" smtClean="0"/>
              <a:t>In the Duplicate Values Prompt, </a:t>
            </a:r>
          </a:p>
          <a:p>
            <a:r>
              <a:rPr lang="en-US" sz="2400" b="1" dirty="0" smtClean="0"/>
              <a:t>leave the values as defaulted and </a:t>
            </a:r>
          </a:p>
          <a:p>
            <a:r>
              <a:rPr lang="en-US" sz="2400" b="1" dirty="0" smtClean="0"/>
              <a:t>click “OK”</a:t>
            </a:r>
            <a:endParaRPr lang="en-US" sz="2400" b="1" dirty="0"/>
          </a:p>
        </p:txBody>
      </p:sp>
      <p:sp>
        <p:nvSpPr>
          <p:cNvPr id="6" name="Oval 5"/>
          <p:cNvSpPr/>
          <p:nvPr/>
        </p:nvSpPr>
        <p:spPr>
          <a:xfrm>
            <a:off x="6096000" y="5134708"/>
            <a:ext cx="914400" cy="5392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5887" y="3390086"/>
            <a:ext cx="4366846" cy="2677656"/>
          </a:xfrm>
          <a:prstGeom prst="rect">
            <a:avLst/>
          </a:prstGeom>
          <a:noFill/>
          <a:ln>
            <a:solidFill>
              <a:schemeClr val="tx1"/>
            </a:solidFill>
          </a:ln>
        </p:spPr>
        <p:txBody>
          <a:bodyPr wrap="square" rtlCol="0">
            <a:spAutoFit/>
          </a:bodyPr>
          <a:lstStyle/>
          <a:p>
            <a:r>
              <a:rPr lang="en-US" sz="2400" b="1" dirty="0" smtClean="0"/>
              <a:t>This function highlighted SSIDs that were in both the “Not on Track” file and in the “RIMP Code” file.  The two students who are not highlighted are Not on Track and do not have RIMP Codes reported</a:t>
            </a:r>
          </a:p>
        </p:txBody>
      </p:sp>
      <p:cxnSp>
        <p:nvCxnSpPr>
          <p:cNvPr id="9" name="Straight Arrow Connector 8"/>
          <p:cNvCxnSpPr/>
          <p:nvPr/>
        </p:nvCxnSpPr>
        <p:spPr>
          <a:xfrm flipV="1">
            <a:off x="5082733" y="5404338"/>
            <a:ext cx="1150036" cy="1547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5" idx="3"/>
          </p:cNvCxnSpPr>
          <p:nvPr/>
        </p:nvCxnSpPr>
        <p:spPr>
          <a:xfrm>
            <a:off x="5206364" y="2482995"/>
            <a:ext cx="4160374" cy="16200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5995810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Quick Check</a:t>
            </a:r>
            <a:endParaRPr lang="en-US" b="1" dirty="0"/>
          </a:p>
        </p:txBody>
      </p:sp>
      <p:sp>
        <p:nvSpPr>
          <p:cNvPr id="3" name="Content Placeholder 2"/>
          <p:cNvSpPr>
            <a:spLocks noGrp="1"/>
          </p:cNvSpPr>
          <p:nvPr>
            <p:ph idx="1"/>
          </p:nvPr>
        </p:nvSpPr>
        <p:spPr>
          <a:xfrm>
            <a:off x="5183188" y="1453662"/>
            <a:ext cx="6172200" cy="4407388"/>
          </a:xfrm>
        </p:spPr>
        <p:txBody>
          <a:bodyPr/>
          <a:lstStyle/>
          <a:p>
            <a:r>
              <a:rPr lang="en-US" dirty="0" smtClean="0"/>
              <a:t>Have all RIMPs been entered into the SIS? </a:t>
            </a:r>
          </a:p>
          <a:p>
            <a:r>
              <a:rPr lang="en-US" dirty="0" smtClean="0"/>
              <a:t>Do you have students with Reading Diagnostic values of “NO” who are not on RIMPs?</a:t>
            </a:r>
          </a:p>
          <a:p>
            <a:r>
              <a:rPr lang="en-US" dirty="0"/>
              <a:t>Can you think of other instances where the </a:t>
            </a:r>
            <a:r>
              <a:rPr lang="en-US" dirty="0" smtClean="0"/>
              <a:t>Conditional Formatting </a:t>
            </a:r>
            <a:r>
              <a:rPr lang="en-US" dirty="0"/>
              <a:t>could be used? </a:t>
            </a:r>
          </a:p>
          <a:p>
            <a:pPr marL="0" indent="0">
              <a:buNone/>
            </a:pPr>
            <a:endParaRPr lang="en-US" dirty="0" smtClean="0"/>
          </a:p>
        </p:txBody>
      </p:sp>
      <p:sp>
        <p:nvSpPr>
          <p:cNvPr id="4" name="Text Placeholder 3"/>
          <p:cNvSpPr>
            <a:spLocks noGrp="1"/>
          </p:cNvSpPr>
          <p:nvPr>
            <p:ph type="body" sz="half" idx="2"/>
          </p:nvPr>
        </p:nvSpPr>
        <p:spPr>
          <a:xfrm>
            <a:off x="839788" y="2057400"/>
            <a:ext cx="3932237" cy="3139068"/>
          </a:xfrm>
        </p:spPr>
        <p:txBody>
          <a:bodyPr>
            <a:normAutofit/>
          </a:bodyPr>
          <a:lstStyle/>
          <a:p>
            <a:r>
              <a:rPr lang="en-US" sz="2000" dirty="0" smtClean="0"/>
              <a:t>Students with a Reading Diagnostic value of “NO - Not on Track” must have RIMP (Reading Improvement and Monitoring Plan) program codes reported to EMIS. Districts who do not place students on required RIMPs will see a deduction in their Third Grade Reading Guarantee Local Report Card measure.</a:t>
            </a:r>
            <a:endParaRPr lang="en-US" sz="2000" dirty="0"/>
          </a:p>
        </p:txBody>
      </p:sp>
      <p:sp>
        <p:nvSpPr>
          <p:cNvPr id="5" name="Slide Number Placeholder 4"/>
          <p:cNvSpPr>
            <a:spLocks noGrp="1"/>
          </p:cNvSpPr>
          <p:nvPr>
            <p:ph type="sldNum" sz="quarter" idx="12"/>
          </p:nvPr>
        </p:nvSpPr>
        <p:spPr/>
        <p:txBody>
          <a:bodyPr/>
          <a:lstStyle/>
          <a:p>
            <a:fld id="{1BC7DB03-7057-184B-9DF0-B5FFC5E3886A}" type="slidenum">
              <a:rPr lang="en-US" smtClean="0"/>
              <a:pPr/>
              <a:t>55</a:t>
            </a:fld>
            <a:endParaRPr lang="en-US"/>
          </a:p>
        </p:txBody>
      </p:sp>
    </p:spTree>
    <p:extLst>
      <p:ext uri="{BB962C8B-B14F-4D97-AF65-F5344CB8AC3E}">
        <p14:creationId xmlns:p14="http://schemas.microsoft.com/office/powerpoint/2010/main" xmlns="" val="3952976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Summary</a:t>
            </a:r>
            <a:endParaRPr lang="en-US" b="1" dirty="0"/>
          </a:p>
        </p:txBody>
      </p:sp>
      <p:sp>
        <p:nvSpPr>
          <p:cNvPr id="5" name="Content Placeholder 4"/>
          <p:cNvSpPr>
            <a:spLocks noGrp="1"/>
          </p:cNvSpPr>
          <p:nvPr>
            <p:ph idx="1"/>
          </p:nvPr>
        </p:nvSpPr>
        <p:spPr>
          <a:xfrm>
            <a:off x="838200" y="2168769"/>
            <a:ext cx="10515600" cy="4008194"/>
          </a:xfrm>
        </p:spPr>
        <p:txBody>
          <a:bodyPr>
            <a:normAutofit/>
          </a:bodyPr>
          <a:lstStyle/>
          <a:p>
            <a:r>
              <a:rPr lang="en-US" sz="3200" dirty="0" smtClean="0"/>
              <a:t>Basic Excel techniques can be very useful </a:t>
            </a:r>
          </a:p>
          <a:p>
            <a:pPr lvl="1"/>
            <a:r>
              <a:rPr lang="en-US" sz="2800" dirty="0" smtClean="0"/>
              <a:t>when </a:t>
            </a:r>
            <a:r>
              <a:rPr lang="en-US" sz="2800" dirty="0"/>
              <a:t>troubleshooting EMIS data in the Student Information System</a:t>
            </a:r>
          </a:p>
          <a:p>
            <a:pPr lvl="1"/>
            <a:r>
              <a:rPr lang="en-US" sz="2800" dirty="0"/>
              <a:t>when troubleshooting EMIS reports</a:t>
            </a:r>
          </a:p>
          <a:p>
            <a:pPr lvl="1"/>
            <a:r>
              <a:rPr lang="en-US" sz="2800" dirty="0"/>
              <a:t>w</a:t>
            </a:r>
            <a:r>
              <a:rPr lang="en-US" sz="2800" dirty="0" smtClean="0"/>
              <a:t>hen </a:t>
            </a:r>
            <a:r>
              <a:rPr lang="en-US" sz="2800" dirty="0"/>
              <a:t>troubleshooting preview/review files </a:t>
            </a:r>
          </a:p>
          <a:p>
            <a:r>
              <a:rPr lang="en-US" sz="3200" dirty="0" smtClean="0"/>
              <a:t> These techniques should be part of your everyday practices</a:t>
            </a:r>
          </a:p>
        </p:txBody>
      </p:sp>
      <p:sp>
        <p:nvSpPr>
          <p:cNvPr id="2" name="Slide Number Placeholder 1"/>
          <p:cNvSpPr>
            <a:spLocks noGrp="1"/>
          </p:cNvSpPr>
          <p:nvPr>
            <p:ph type="sldNum" sz="quarter" idx="12"/>
          </p:nvPr>
        </p:nvSpPr>
        <p:spPr/>
        <p:txBody>
          <a:bodyPr/>
          <a:lstStyle/>
          <a:p>
            <a:fld id="{1BC7DB03-7057-184B-9DF0-B5FFC5E3886A}" type="slidenum">
              <a:rPr lang="en-US" smtClean="0"/>
              <a:pPr/>
              <a:t>56</a:t>
            </a:fld>
            <a:endParaRPr lang="en-US"/>
          </a:p>
        </p:txBody>
      </p:sp>
    </p:spTree>
    <p:extLst>
      <p:ext uri="{BB962C8B-B14F-4D97-AF65-F5344CB8AC3E}">
        <p14:creationId xmlns:p14="http://schemas.microsoft.com/office/powerpoint/2010/main" xmlns="" val="115925886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Resources</a:t>
            </a:r>
            <a:endParaRPr lang="en-US" b="1" dirty="0"/>
          </a:p>
        </p:txBody>
      </p:sp>
      <p:sp>
        <p:nvSpPr>
          <p:cNvPr id="3" name="Content Placeholder 2"/>
          <p:cNvSpPr>
            <a:spLocks noGrp="1"/>
          </p:cNvSpPr>
          <p:nvPr>
            <p:ph idx="1"/>
          </p:nvPr>
        </p:nvSpPr>
        <p:spPr/>
        <p:txBody>
          <a:bodyPr>
            <a:normAutofit/>
          </a:bodyPr>
          <a:lstStyle/>
          <a:p>
            <a:r>
              <a:rPr lang="en-US" sz="3200" dirty="0" smtClean="0"/>
              <a:t>Microsoft Excel Help within Excel “?” Articles and Videos</a:t>
            </a:r>
          </a:p>
          <a:p>
            <a:r>
              <a:rPr lang="en-US" sz="3200" dirty="0" smtClean="0"/>
              <a:t>Google it </a:t>
            </a:r>
          </a:p>
          <a:p>
            <a:r>
              <a:rPr lang="en-US" sz="3200" dirty="0" smtClean="0"/>
              <a:t>Microsoft Excel Classes</a:t>
            </a:r>
          </a:p>
          <a:p>
            <a:r>
              <a:rPr lang="en-US" sz="3200" dirty="0" smtClean="0"/>
              <a:t>Your ITC</a:t>
            </a:r>
            <a:endParaRPr lang="en-US" sz="3200" dirty="0"/>
          </a:p>
        </p:txBody>
      </p:sp>
      <p:sp>
        <p:nvSpPr>
          <p:cNvPr id="4" name="Slide Number Placeholder 3"/>
          <p:cNvSpPr>
            <a:spLocks noGrp="1"/>
          </p:cNvSpPr>
          <p:nvPr>
            <p:ph type="sldNum" sz="quarter" idx="12"/>
          </p:nvPr>
        </p:nvSpPr>
        <p:spPr/>
        <p:txBody>
          <a:bodyPr/>
          <a:lstStyle/>
          <a:p>
            <a:fld id="{1BC7DB03-7057-184B-9DF0-B5FFC5E3886A}" type="slidenum">
              <a:rPr lang="en-US" smtClean="0"/>
              <a:pPr/>
              <a:t>57</a:t>
            </a:fld>
            <a:endParaRPr lang="en-US"/>
          </a:p>
        </p:txBody>
      </p:sp>
    </p:spTree>
    <p:extLst>
      <p:ext uri="{BB962C8B-B14F-4D97-AF65-F5344CB8AC3E}">
        <p14:creationId xmlns:p14="http://schemas.microsoft.com/office/powerpoint/2010/main" xmlns="" val="208214745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BC7DB03-7057-184B-9DF0-B5FFC5E3886A}" type="slidenum">
              <a:rPr lang="en-US" smtClean="0"/>
              <a:pPr/>
              <a:t>58</a:t>
            </a:fld>
            <a:endParaRPr lang="en-US"/>
          </a:p>
        </p:txBody>
      </p:sp>
      <p:sp>
        <p:nvSpPr>
          <p:cNvPr id="5" name="TextBox 4"/>
          <p:cNvSpPr txBox="1"/>
          <p:nvPr/>
        </p:nvSpPr>
        <p:spPr>
          <a:xfrm>
            <a:off x="4250423" y="2694214"/>
            <a:ext cx="4033605" cy="1107996"/>
          </a:xfrm>
          <a:prstGeom prst="rect">
            <a:avLst/>
          </a:prstGeom>
          <a:noFill/>
        </p:spPr>
        <p:txBody>
          <a:bodyPr wrap="square" rtlCol="0">
            <a:spAutoFit/>
          </a:bodyPr>
          <a:lstStyle/>
          <a:p>
            <a:r>
              <a:rPr lang="en-US" sz="6600" dirty="0" smtClean="0"/>
              <a:t>Questions?</a:t>
            </a:r>
            <a:endParaRPr lang="en-US" sz="6600" dirty="0"/>
          </a:p>
        </p:txBody>
      </p:sp>
    </p:spTree>
    <p:extLst>
      <p:ext uri="{BB962C8B-B14F-4D97-AF65-F5344CB8AC3E}">
        <p14:creationId xmlns:p14="http://schemas.microsoft.com/office/powerpoint/2010/main" xmlns="" val="22229235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8707</TotalTime>
  <Words>2927</Words>
  <Application>Microsoft Office PowerPoint</Application>
  <PresentationFormat>Custom</PresentationFormat>
  <Paragraphs>416</Paragraphs>
  <Slides>58</Slides>
  <Notes>51</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Excel as a Tool to Troubleshoot SIS Data for EMIS Reporting</vt:lpstr>
      <vt:lpstr>Overview</vt:lpstr>
      <vt:lpstr>Outline</vt:lpstr>
      <vt:lpstr>Basic Excel Functions</vt:lpstr>
      <vt:lpstr>Wrap Text Header Row</vt:lpstr>
      <vt:lpstr>Freeze Top Row</vt:lpstr>
      <vt:lpstr>Expand all Columns</vt:lpstr>
      <vt:lpstr>Sort</vt:lpstr>
      <vt:lpstr>Filters</vt:lpstr>
      <vt:lpstr>Filters, cont’d</vt:lpstr>
      <vt:lpstr>Tabs in a Workbook</vt:lpstr>
      <vt:lpstr>Create a Workbook</vt:lpstr>
      <vt:lpstr>Quick Check</vt:lpstr>
      <vt:lpstr>Text to Columns</vt:lpstr>
      <vt:lpstr>Opening CSV files with Excel</vt:lpstr>
      <vt:lpstr>Text to Columns</vt:lpstr>
      <vt:lpstr>Text to Columns, cont’d</vt:lpstr>
      <vt:lpstr>Convert Text to Columns Wizard Step 1</vt:lpstr>
      <vt:lpstr>Convert Text to Columns Wizard Step 2</vt:lpstr>
      <vt:lpstr>Convert Text to Columns Wizard Step 3</vt:lpstr>
      <vt:lpstr>Data Separated into Columns</vt:lpstr>
      <vt:lpstr>Quick Check</vt:lpstr>
      <vt:lpstr>Filtering to Verify  Attendance Patterns</vt:lpstr>
      <vt:lpstr>Filtering to Verify Attendance Patterns </vt:lpstr>
      <vt:lpstr>Attendance Patterns and Calendars</vt:lpstr>
      <vt:lpstr>Filter Calendar Display Report</vt:lpstr>
      <vt:lpstr>Quick Check</vt:lpstr>
      <vt:lpstr>VLOOKUP to Add Student Names to a Report </vt:lpstr>
      <vt:lpstr>VLOOKUP to Add Student Names to a Report </vt:lpstr>
      <vt:lpstr>Files Needed for this Demonstration</vt:lpstr>
      <vt:lpstr>Open Demographic Files </vt:lpstr>
      <vt:lpstr>Copy Data from 2016G Demographic File</vt:lpstr>
      <vt:lpstr>Paste Data into 2015G Demographic File</vt:lpstr>
      <vt:lpstr>Sort Student Combined Demographic Spreadsheet by SSID</vt:lpstr>
      <vt:lpstr>Open and Sort the Prep for Success Report</vt:lpstr>
      <vt:lpstr>Building a VLOOKUP Function</vt:lpstr>
      <vt:lpstr>VLOOKUP Step One</vt:lpstr>
      <vt:lpstr>VLOOKUP Step Two</vt:lpstr>
      <vt:lpstr>VLOOKUP Step Three</vt:lpstr>
      <vt:lpstr>VLOOKUP Step Four</vt:lpstr>
      <vt:lpstr>VLOOKUP Step Five</vt:lpstr>
      <vt:lpstr>VLOOKUP Step Six</vt:lpstr>
      <vt:lpstr>VLOOKUP Wizard</vt:lpstr>
      <vt:lpstr>VLOOKUP Wizard, cont’d</vt:lpstr>
      <vt:lpstr>VLOOKUP Wizard, con’t</vt:lpstr>
      <vt:lpstr>Quick Check</vt:lpstr>
      <vt:lpstr>Conditional Formatting to Verify RIMP Code Reporting</vt:lpstr>
      <vt:lpstr>Conditional Formatting to Verify RIMP Code Reporting</vt:lpstr>
      <vt:lpstr>SIS Query </vt:lpstr>
      <vt:lpstr>List of Students Not on Track</vt:lpstr>
      <vt:lpstr>Verify Not on Track Students are on RIMPs</vt:lpstr>
      <vt:lpstr>Combine SSIDs from Spreadsheets</vt:lpstr>
      <vt:lpstr>Conditional Formatting</vt:lpstr>
      <vt:lpstr>Conditional Formatting, cont’d</vt:lpstr>
      <vt:lpstr>Quick Check</vt:lpstr>
      <vt:lpstr>Summary</vt:lpstr>
      <vt:lpstr>Resources</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EMIS Training</dc:title>
  <dc:creator>Edward Hill</dc:creator>
  <cp:lastModifiedBy>Diane Fabian</cp:lastModifiedBy>
  <cp:revision>401</cp:revision>
  <cp:lastPrinted>2016-06-01T18:56:11Z</cp:lastPrinted>
  <dcterms:created xsi:type="dcterms:W3CDTF">2016-04-29T15:21:53Z</dcterms:created>
  <dcterms:modified xsi:type="dcterms:W3CDTF">2016-12-05T20:53:33Z</dcterms:modified>
</cp:coreProperties>
</file>