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sldIdLst>
    <p:sldId id="256" r:id="rId2"/>
    <p:sldId id="257" r:id="rId3"/>
    <p:sldId id="260" r:id="rId4"/>
    <p:sldId id="262" r:id="rId5"/>
    <p:sldId id="261" r:id="rId6"/>
    <p:sldId id="264" r:id="rId7"/>
    <p:sldId id="263" r:id="rId8"/>
    <p:sldId id="265" r:id="rId9"/>
    <p:sldId id="266" r:id="rId10"/>
    <p:sldId id="267" r:id="rId11"/>
    <p:sldId id="268" r:id="rId12"/>
    <p:sldId id="269" r:id="rId13"/>
    <p:sldId id="274" r:id="rId14"/>
    <p:sldId id="279" r:id="rId15"/>
    <p:sldId id="270" r:id="rId16"/>
    <p:sldId id="271" r:id="rId17"/>
    <p:sldId id="280" r:id="rId18"/>
    <p:sldId id="272" r:id="rId19"/>
    <p:sldId id="273"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981E05-F595-EE9A-5941-0D4B12700561}" v="64" dt="2025-10-13T17:58:13.560"/>
    <p1510:client id="{14ACFE6E-F16C-E76F-AAE4-01271872C17E}" v="31" dt="2025-10-13T21:18:23.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6B3492-D0C8-4358-9BD2-82B97FA042D9}" type="doc">
      <dgm:prSet loTypeId="urn:microsoft.com/office/officeart/2008/layout/LinedList" loCatId="list" qsTypeId="urn:microsoft.com/office/officeart/2005/8/quickstyle/simple5" qsCatId="simple" csTypeId="urn:microsoft.com/office/officeart/2005/8/colors/colorful1" csCatId="colorful" phldr="1"/>
      <dgm:spPr/>
      <dgm:t>
        <a:bodyPr/>
        <a:lstStyle/>
        <a:p>
          <a:endParaRPr lang="en-US"/>
        </a:p>
      </dgm:t>
    </dgm:pt>
    <dgm:pt modelId="{93FDE612-D1E0-4F01-B5A4-69E5D25DBCB0}">
      <dgm:prSet/>
      <dgm:spPr/>
      <dgm:t>
        <a:bodyPr/>
        <a:lstStyle/>
        <a:p>
          <a:r>
            <a:rPr lang="en-US"/>
            <a:t>Mrs. Cara Miller - Director of Student Services</a:t>
          </a:r>
        </a:p>
      </dgm:t>
    </dgm:pt>
    <dgm:pt modelId="{23560EA5-E10A-4A57-A4BB-52772523F130}" type="parTrans" cxnId="{57A7B4B7-868B-476E-BE8D-D2036F40D45E}">
      <dgm:prSet/>
      <dgm:spPr/>
      <dgm:t>
        <a:bodyPr/>
        <a:lstStyle/>
        <a:p>
          <a:endParaRPr lang="en-US"/>
        </a:p>
      </dgm:t>
    </dgm:pt>
    <dgm:pt modelId="{85A7415A-50D1-4A70-9C4D-0E5D7181E1E2}" type="sibTrans" cxnId="{57A7B4B7-868B-476E-BE8D-D2036F40D45E}">
      <dgm:prSet/>
      <dgm:spPr/>
      <dgm:t>
        <a:bodyPr/>
        <a:lstStyle/>
        <a:p>
          <a:endParaRPr lang="en-US"/>
        </a:p>
      </dgm:t>
    </dgm:pt>
    <dgm:pt modelId="{78542C67-55AD-490F-A0D9-DC2F5B7786FC}">
      <dgm:prSet/>
      <dgm:spPr/>
      <dgm:t>
        <a:bodyPr/>
        <a:lstStyle/>
        <a:p>
          <a:r>
            <a:rPr lang="en-US"/>
            <a:t>Dr. Danielle Fowlston – Assistant Director of Student Services</a:t>
          </a:r>
        </a:p>
      </dgm:t>
    </dgm:pt>
    <dgm:pt modelId="{2FD5C522-D4EB-4921-B9E8-91C72E0E6C64}" type="parTrans" cxnId="{C486523B-C6EC-4CEC-B914-CD39AF8CAEB5}">
      <dgm:prSet/>
      <dgm:spPr/>
      <dgm:t>
        <a:bodyPr/>
        <a:lstStyle/>
        <a:p>
          <a:endParaRPr lang="en-US"/>
        </a:p>
      </dgm:t>
    </dgm:pt>
    <dgm:pt modelId="{7DB36CBB-427B-4352-87CC-92691DB607C3}" type="sibTrans" cxnId="{C486523B-C6EC-4CEC-B914-CD39AF8CAEB5}">
      <dgm:prSet/>
      <dgm:spPr/>
      <dgm:t>
        <a:bodyPr/>
        <a:lstStyle/>
        <a:p>
          <a:endParaRPr lang="en-US"/>
        </a:p>
      </dgm:t>
    </dgm:pt>
    <dgm:pt modelId="{FFAA1BC9-B2B0-4310-8D9F-961403BC2035}">
      <dgm:prSet/>
      <dgm:spPr/>
      <dgm:t>
        <a:bodyPr/>
        <a:lstStyle/>
        <a:p>
          <a:r>
            <a:rPr lang="en-US"/>
            <a:t>Mrs. Kate Jumper – Supervisor of Student Services</a:t>
          </a:r>
        </a:p>
      </dgm:t>
    </dgm:pt>
    <dgm:pt modelId="{50DE69CD-A5B6-4F1D-9370-B37413C9D26F}" type="parTrans" cxnId="{4A75E31D-1232-4039-A0BA-9A0BAF26B896}">
      <dgm:prSet/>
      <dgm:spPr/>
      <dgm:t>
        <a:bodyPr/>
        <a:lstStyle/>
        <a:p>
          <a:endParaRPr lang="en-US"/>
        </a:p>
      </dgm:t>
    </dgm:pt>
    <dgm:pt modelId="{45165B7D-80A8-4959-BCCE-A4F044E0B646}" type="sibTrans" cxnId="{4A75E31D-1232-4039-A0BA-9A0BAF26B896}">
      <dgm:prSet/>
      <dgm:spPr/>
      <dgm:t>
        <a:bodyPr/>
        <a:lstStyle/>
        <a:p>
          <a:endParaRPr lang="en-US"/>
        </a:p>
      </dgm:t>
    </dgm:pt>
    <dgm:pt modelId="{2CCDB352-C6EC-4705-92D1-BFB5BC902EFF}">
      <dgm:prSet/>
      <dgm:spPr/>
      <dgm:t>
        <a:bodyPr/>
        <a:lstStyle/>
        <a:p>
          <a:r>
            <a:rPr lang="en-US"/>
            <a:t>65 years total between the three of us!</a:t>
          </a:r>
        </a:p>
      </dgm:t>
    </dgm:pt>
    <dgm:pt modelId="{7A890221-0BC3-4DBD-8C6F-CF1A4AD0F527}" type="parTrans" cxnId="{90A0B3BE-C4CC-43B6-8B01-F7A47EA867CF}">
      <dgm:prSet/>
      <dgm:spPr/>
      <dgm:t>
        <a:bodyPr/>
        <a:lstStyle/>
        <a:p>
          <a:endParaRPr lang="en-US"/>
        </a:p>
      </dgm:t>
    </dgm:pt>
    <dgm:pt modelId="{07BD2845-D83B-4222-9580-0BB17A5EEE6A}" type="sibTrans" cxnId="{90A0B3BE-C4CC-43B6-8B01-F7A47EA867CF}">
      <dgm:prSet/>
      <dgm:spPr/>
      <dgm:t>
        <a:bodyPr/>
        <a:lstStyle/>
        <a:p>
          <a:endParaRPr lang="en-US"/>
        </a:p>
      </dgm:t>
    </dgm:pt>
    <dgm:pt modelId="{16BB4860-8D61-4C6F-9838-6188782795BA}">
      <dgm:prSet/>
      <dgm:spPr/>
      <dgm:t>
        <a:bodyPr/>
        <a:lstStyle/>
        <a:p>
          <a:pPr rtl="0"/>
          <a:r>
            <a:rPr lang="en-US"/>
            <a:t>Administrative Assistants –  Ms. Sherry Stewart, Mrs. </a:t>
          </a:r>
          <a:r>
            <a:rPr lang="en-US">
              <a:latin typeface="Calibri Light" panose="020F0302020204030204"/>
            </a:rPr>
            <a:t>Karen Ebert and Mrs. Gina Console</a:t>
          </a:r>
        </a:p>
      </dgm:t>
    </dgm:pt>
    <dgm:pt modelId="{B2465B93-10F8-4C18-ABE0-05A04B9D1D48}" type="parTrans" cxnId="{5E3C6AE0-0E82-4972-96D3-9A21A94D4E63}">
      <dgm:prSet/>
      <dgm:spPr/>
      <dgm:t>
        <a:bodyPr/>
        <a:lstStyle/>
        <a:p>
          <a:endParaRPr lang="en-US"/>
        </a:p>
      </dgm:t>
    </dgm:pt>
    <dgm:pt modelId="{FD5191EE-B67A-4C20-B13D-96FD8A7CD111}" type="sibTrans" cxnId="{5E3C6AE0-0E82-4972-96D3-9A21A94D4E63}">
      <dgm:prSet/>
      <dgm:spPr/>
      <dgm:t>
        <a:bodyPr/>
        <a:lstStyle/>
        <a:p>
          <a:endParaRPr lang="en-US"/>
        </a:p>
      </dgm:t>
    </dgm:pt>
    <dgm:pt modelId="{7C0ADB60-578A-4393-8E6F-DD5AC7831514}">
      <dgm:prSet phldr="0"/>
      <dgm:spPr/>
      <dgm:t>
        <a:bodyPr/>
        <a:lstStyle/>
        <a:p>
          <a:endParaRPr lang="en-US"/>
        </a:p>
      </dgm:t>
    </dgm:pt>
    <dgm:pt modelId="{85B8D0EE-39ED-4AB5-8E9D-E5C7C508631A}" type="parTrans" cxnId="{0758C1AA-ADC0-4257-B6AE-5BFCF541F1C8}">
      <dgm:prSet/>
      <dgm:spPr/>
    </dgm:pt>
    <dgm:pt modelId="{F22E25E4-F14F-4EB9-901D-16918AA38AD2}" type="sibTrans" cxnId="{0758C1AA-ADC0-4257-B6AE-5BFCF541F1C8}">
      <dgm:prSet/>
      <dgm:spPr/>
    </dgm:pt>
    <dgm:pt modelId="{BCAEE90A-CF67-49CF-BB72-FA4435346EED}" type="pres">
      <dgm:prSet presAssocID="{F56B3492-D0C8-4358-9BD2-82B97FA042D9}" presName="vert0" presStyleCnt="0">
        <dgm:presLayoutVars>
          <dgm:dir/>
          <dgm:animOne val="branch"/>
          <dgm:animLvl val="lvl"/>
        </dgm:presLayoutVars>
      </dgm:prSet>
      <dgm:spPr/>
    </dgm:pt>
    <dgm:pt modelId="{98BE713B-A604-46D0-8CB7-C3B49EED5271}" type="pres">
      <dgm:prSet presAssocID="{93FDE612-D1E0-4F01-B5A4-69E5D25DBCB0}" presName="thickLine" presStyleLbl="alignNode1" presStyleIdx="0" presStyleCnt="6"/>
      <dgm:spPr/>
    </dgm:pt>
    <dgm:pt modelId="{3E17D187-B9F6-4FEC-B679-00E2E62C695E}" type="pres">
      <dgm:prSet presAssocID="{93FDE612-D1E0-4F01-B5A4-69E5D25DBCB0}" presName="horz1" presStyleCnt="0"/>
      <dgm:spPr/>
    </dgm:pt>
    <dgm:pt modelId="{7185BF74-E62F-4E09-B3F7-D2576356BE08}" type="pres">
      <dgm:prSet presAssocID="{93FDE612-D1E0-4F01-B5A4-69E5D25DBCB0}" presName="tx1" presStyleLbl="revTx" presStyleIdx="0" presStyleCnt="6"/>
      <dgm:spPr/>
    </dgm:pt>
    <dgm:pt modelId="{F98BE833-44C7-4461-B23D-78BF9DF50789}" type="pres">
      <dgm:prSet presAssocID="{93FDE612-D1E0-4F01-B5A4-69E5D25DBCB0}" presName="vert1" presStyleCnt="0"/>
      <dgm:spPr/>
    </dgm:pt>
    <dgm:pt modelId="{4E861D8A-18C2-4D53-8639-CEF013E3BC20}" type="pres">
      <dgm:prSet presAssocID="{78542C67-55AD-490F-A0D9-DC2F5B7786FC}" presName="thickLine" presStyleLbl="alignNode1" presStyleIdx="1" presStyleCnt="6"/>
      <dgm:spPr/>
    </dgm:pt>
    <dgm:pt modelId="{462166FE-9B47-47A2-A5F7-3894E233879C}" type="pres">
      <dgm:prSet presAssocID="{78542C67-55AD-490F-A0D9-DC2F5B7786FC}" presName="horz1" presStyleCnt="0"/>
      <dgm:spPr/>
    </dgm:pt>
    <dgm:pt modelId="{5A9C53D7-25D3-4C16-BEA2-1105AC421D5F}" type="pres">
      <dgm:prSet presAssocID="{78542C67-55AD-490F-A0D9-DC2F5B7786FC}" presName="tx1" presStyleLbl="revTx" presStyleIdx="1" presStyleCnt="6"/>
      <dgm:spPr/>
    </dgm:pt>
    <dgm:pt modelId="{DE934139-2629-41F1-88FD-06A00BDA8EC6}" type="pres">
      <dgm:prSet presAssocID="{78542C67-55AD-490F-A0D9-DC2F5B7786FC}" presName="vert1" presStyleCnt="0"/>
      <dgm:spPr/>
    </dgm:pt>
    <dgm:pt modelId="{79EDEA08-1BC7-493F-8982-9C6D0AACBA2C}" type="pres">
      <dgm:prSet presAssocID="{FFAA1BC9-B2B0-4310-8D9F-961403BC2035}" presName="thickLine" presStyleLbl="alignNode1" presStyleIdx="2" presStyleCnt="6"/>
      <dgm:spPr/>
    </dgm:pt>
    <dgm:pt modelId="{08357449-057A-4F83-9DA2-3D2586D91B0D}" type="pres">
      <dgm:prSet presAssocID="{FFAA1BC9-B2B0-4310-8D9F-961403BC2035}" presName="horz1" presStyleCnt="0"/>
      <dgm:spPr/>
    </dgm:pt>
    <dgm:pt modelId="{9BA7348A-3E29-475C-91EF-9978FBAA9484}" type="pres">
      <dgm:prSet presAssocID="{FFAA1BC9-B2B0-4310-8D9F-961403BC2035}" presName="tx1" presStyleLbl="revTx" presStyleIdx="2" presStyleCnt="6"/>
      <dgm:spPr/>
    </dgm:pt>
    <dgm:pt modelId="{972040AF-BBC2-48E7-B20D-2010A2190BBC}" type="pres">
      <dgm:prSet presAssocID="{FFAA1BC9-B2B0-4310-8D9F-961403BC2035}" presName="vert1" presStyleCnt="0"/>
      <dgm:spPr/>
    </dgm:pt>
    <dgm:pt modelId="{2B6A630C-59B4-42A0-8F99-12CBF3AEEBD0}" type="pres">
      <dgm:prSet presAssocID="{2CCDB352-C6EC-4705-92D1-BFB5BC902EFF}" presName="thickLine" presStyleLbl="alignNode1" presStyleIdx="3" presStyleCnt="6"/>
      <dgm:spPr/>
    </dgm:pt>
    <dgm:pt modelId="{DCA7B1F5-2B82-4B0E-B154-5203A7DAE583}" type="pres">
      <dgm:prSet presAssocID="{2CCDB352-C6EC-4705-92D1-BFB5BC902EFF}" presName="horz1" presStyleCnt="0"/>
      <dgm:spPr/>
    </dgm:pt>
    <dgm:pt modelId="{E91A7992-5E03-4231-B22D-2B1CC477CF4F}" type="pres">
      <dgm:prSet presAssocID="{2CCDB352-C6EC-4705-92D1-BFB5BC902EFF}" presName="tx1" presStyleLbl="revTx" presStyleIdx="3" presStyleCnt="6"/>
      <dgm:spPr/>
    </dgm:pt>
    <dgm:pt modelId="{8583E00C-F239-45B0-9312-6378819BE2A5}" type="pres">
      <dgm:prSet presAssocID="{2CCDB352-C6EC-4705-92D1-BFB5BC902EFF}" presName="vert1" presStyleCnt="0"/>
      <dgm:spPr/>
    </dgm:pt>
    <dgm:pt modelId="{6E5D5DC8-0D8C-4A9A-A8B3-FE37697F45E8}" type="pres">
      <dgm:prSet presAssocID="{16BB4860-8D61-4C6F-9838-6188782795BA}" presName="thickLine" presStyleLbl="alignNode1" presStyleIdx="4" presStyleCnt="6"/>
      <dgm:spPr/>
    </dgm:pt>
    <dgm:pt modelId="{CA5FB1DA-F774-4442-B4AA-D4CE7EE81BF8}" type="pres">
      <dgm:prSet presAssocID="{16BB4860-8D61-4C6F-9838-6188782795BA}" presName="horz1" presStyleCnt="0"/>
      <dgm:spPr/>
    </dgm:pt>
    <dgm:pt modelId="{0B9981CF-9A56-4F6F-9EE2-20692F01B493}" type="pres">
      <dgm:prSet presAssocID="{16BB4860-8D61-4C6F-9838-6188782795BA}" presName="tx1" presStyleLbl="revTx" presStyleIdx="4" presStyleCnt="6"/>
      <dgm:spPr/>
    </dgm:pt>
    <dgm:pt modelId="{D5CD477F-2CA7-4E1C-8922-01B1D88ADA37}" type="pres">
      <dgm:prSet presAssocID="{16BB4860-8D61-4C6F-9838-6188782795BA}" presName="vert1" presStyleCnt="0"/>
      <dgm:spPr/>
    </dgm:pt>
    <dgm:pt modelId="{44577746-809A-48DD-ABC3-BD03F6FED67C}" type="pres">
      <dgm:prSet presAssocID="{7C0ADB60-578A-4393-8E6F-DD5AC7831514}" presName="thickLine" presStyleLbl="alignNode1" presStyleIdx="5" presStyleCnt="6"/>
      <dgm:spPr/>
    </dgm:pt>
    <dgm:pt modelId="{4B2D1795-9EC7-41F6-AF66-97351CB8DAF9}" type="pres">
      <dgm:prSet presAssocID="{7C0ADB60-578A-4393-8E6F-DD5AC7831514}" presName="horz1" presStyleCnt="0"/>
      <dgm:spPr/>
    </dgm:pt>
    <dgm:pt modelId="{B942F9F1-40DE-4F7B-92EB-DC3AACD285D1}" type="pres">
      <dgm:prSet presAssocID="{7C0ADB60-578A-4393-8E6F-DD5AC7831514}" presName="tx1" presStyleLbl="revTx" presStyleIdx="5" presStyleCnt="6"/>
      <dgm:spPr/>
    </dgm:pt>
    <dgm:pt modelId="{A7C064E8-6081-4BB7-89F0-1244C4B15BD0}" type="pres">
      <dgm:prSet presAssocID="{7C0ADB60-578A-4393-8E6F-DD5AC7831514}" presName="vert1" presStyleCnt="0"/>
      <dgm:spPr/>
    </dgm:pt>
  </dgm:ptLst>
  <dgm:cxnLst>
    <dgm:cxn modelId="{23D7361A-5290-4B65-8E28-D3575C91D79E}" type="presOf" srcId="{7C0ADB60-578A-4393-8E6F-DD5AC7831514}" destId="{B942F9F1-40DE-4F7B-92EB-DC3AACD285D1}" srcOrd="0" destOrd="0" presId="urn:microsoft.com/office/officeart/2008/layout/LinedList"/>
    <dgm:cxn modelId="{4A75E31D-1232-4039-A0BA-9A0BAF26B896}" srcId="{F56B3492-D0C8-4358-9BD2-82B97FA042D9}" destId="{FFAA1BC9-B2B0-4310-8D9F-961403BC2035}" srcOrd="2" destOrd="0" parTransId="{50DE69CD-A5B6-4F1D-9370-B37413C9D26F}" sibTransId="{45165B7D-80A8-4959-BCCE-A4F044E0B646}"/>
    <dgm:cxn modelId="{A0C84F1F-DED4-4954-B458-582EF8D96392}" type="presOf" srcId="{16BB4860-8D61-4C6F-9838-6188782795BA}" destId="{0B9981CF-9A56-4F6F-9EE2-20692F01B493}" srcOrd="0" destOrd="0" presId="urn:microsoft.com/office/officeart/2008/layout/LinedList"/>
    <dgm:cxn modelId="{C486523B-C6EC-4CEC-B914-CD39AF8CAEB5}" srcId="{F56B3492-D0C8-4358-9BD2-82B97FA042D9}" destId="{78542C67-55AD-490F-A0D9-DC2F5B7786FC}" srcOrd="1" destOrd="0" parTransId="{2FD5C522-D4EB-4921-B9E8-91C72E0E6C64}" sibTransId="{7DB36CBB-427B-4352-87CC-92691DB607C3}"/>
    <dgm:cxn modelId="{24DB0F5A-80AC-459C-8C5C-2E9490C344D9}" type="presOf" srcId="{78542C67-55AD-490F-A0D9-DC2F5B7786FC}" destId="{5A9C53D7-25D3-4C16-BEA2-1105AC421D5F}" srcOrd="0" destOrd="0" presId="urn:microsoft.com/office/officeart/2008/layout/LinedList"/>
    <dgm:cxn modelId="{0758C1AA-ADC0-4257-B6AE-5BFCF541F1C8}" srcId="{F56B3492-D0C8-4358-9BD2-82B97FA042D9}" destId="{7C0ADB60-578A-4393-8E6F-DD5AC7831514}" srcOrd="5" destOrd="0" parTransId="{85B8D0EE-39ED-4AB5-8E9D-E5C7C508631A}" sibTransId="{F22E25E4-F14F-4EB9-901D-16918AA38AD2}"/>
    <dgm:cxn modelId="{57A7B4B7-868B-476E-BE8D-D2036F40D45E}" srcId="{F56B3492-D0C8-4358-9BD2-82B97FA042D9}" destId="{93FDE612-D1E0-4F01-B5A4-69E5D25DBCB0}" srcOrd="0" destOrd="0" parTransId="{23560EA5-E10A-4A57-A4BB-52772523F130}" sibTransId="{85A7415A-50D1-4A70-9C4D-0E5D7181E1E2}"/>
    <dgm:cxn modelId="{0EF369BE-8021-49EE-AA28-1582F45AE919}" type="presOf" srcId="{93FDE612-D1E0-4F01-B5A4-69E5D25DBCB0}" destId="{7185BF74-E62F-4E09-B3F7-D2576356BE08}" srcOrd="0" destOrd="0" presId="urn:microsoft.com/office/officeart/2008/layout/LinedList"/>
    <dgm:cxn modelId="{90A0B3BE-C4CC-43B6-8B01-F7A47EA867CF}" srcId="{F56B3492-D0C8-4358-9BD2-82B97FA042D9}" destId="{2CCDB352-C6EC-4705-92D1-BFB5BC902EFF}" srcOrd="3" destOrd="0" parTransId="{7A890221-0BC3-4DBD-8C6F-CF1A4AD0F527}" sibTransId="{07BD2845-D83B-4222-9580-0BB17A5EEE6A}"/>
    <dgm:cxn modelId="{7BA738D2-2508-4FBF-B865-ABADBEC00418}" type="presOf" srcId="{2CCDB352-C6EC-4705-92D1-BFB5BC902EFF}" destId="{E91A7992-5E03-4231-B22D-2B1CC477CF4F}" srcOrd="0" destOrd="0" presId="urn:microsoft.com/office/officeart/2008/layout/LinedList"/>
    <dgm:cxn modelId="{5E3C6AE0-0E82-4972-96D3-9A21A94D4E63}" srcId="{F56B3492-D0C8-4358-9BD2-82B97FA042D9}" destId="{16BB4860-8D61-4C6F-9838-6188782795BA}" srcOrd="4" destOrd="0" parTransId="{B2465B93-10F8-4C18-ABE0-05A04B9D1D48}" sibTransId="{FD5191EE-B67A-4C20-B13D-96FD8A7CD111}"/>
    <dgm:cxn modelId="{8C2279EF-95F4-4C8C-AB07-F4F7D053CB18}" type="presOf" srcId="{FFAA1BC9-B2B0-4310-8D9F-961403BC2035}" destId="{9BA7348A-3E29-475C-91EF-9978FBAA9484}" srcOrd="0" destOrd="0" presId="urn:microsoft.com/office/officeart/2008/layout/LinedList"/>
    <dgm:cxn modelId="{F17F05F4-A384-4664-8EDE-A5210122CCE9}" type="presOf" srcId="{F56B3492-D0C8-4358-9BD2-82B97FA042D9}" destId="{BCAEE90A-CF67-49CF-BB72-FA4435346EED}" srcOrd="0" destOrd="0" presId="urn:microsoft.com/office/officeart/2008/layout/LinedList"/>
    <dgm:cxn modelId="{AE42B1BD-50B3-411C-B7C9-127817F352CB}" type="presParOf" srcId="{BCAEE90A-CF67-49CF-BB72-FA4435346EED}" destId="{98BE713B-A604-46D0-8CB7-C3B49EED5271}" srcOrd="0" destOrd="0" presId="urn:microsoft.com/office/officeart/2008/layout/LinedList"/>
    <dgm:cxn modelId="{F6FB6697-7829-4E15-AE88-F0E3F82C5F3A}" type="presParOf" srcId="{BCAEE90A-CF67-49CF-BB72-FA4435346EED}" destId="{3E17D187-B9F6-4FEC-B679-00E2E62C695E}" srcOrd="1" destOrd="0" presId="urn:microsoft.com/office/officeart/2008/layout/LinedList"/>
    <dgm:cxn modelId="{0441D515-403F-4C7A-AEEA-C88A2CB432D3}" type="presParOf" srcId="{3E17D187-B9F6-4FEC-B679-00E2E62C695E}" destId="{7185BF74-E62F-4E09-B3F7-D2576356BE08}" srcOrd="0" destOrd="0" presId="urn:microsoft.com/office/officeart/2008/layout/LinedList"/>
    <dgm:cxn modelId="{C3EF1670-3ED6-4FE1-BACE-547108917C60}" type="presParOf" srcId="{3E17D187-B9F6-4FEC-B679-00E2E62C695E}" destId="{F98BE833-44C7-4461-B23D-78BF9DF50789}" srcOrd="1" destOrd="0" presId="urn:microsoft.com/office/officeart/2008/layout/LinedList"/>
    <dgm:cxn modelId="{E5548B5C-6893-4F75-8DD9-9F4222FE6CEF}" type="presParOf" srcId="{BCAEE90A-CF67-49CF-BB72-FA4435346EED}" destId="{4E861D8A-18C2-4D53-8639-CEF013E3BC20}" srcOrd="2" destOrd="0" presId="urn:microsoft.com/office/officeart/2008/layout/LinedList"/>
    <dgm:cxn modelId="{60439DCA-7F19-489B-85D9-BA45A2597144}" type="presParOf" srcId="{BCAEE90A-CF67-49CF-BB72-FA4435346EED}" destId="{462166FE-9B47-47A2-A5F7-3894E233879C}" srcOrd="3" destOrd="0" presId="urn:microsoft.com/office/officeart/2008/layout/LinedList"/>
    <dgm:cxn modelId="{A7599BA9-5535-47A4-BBC3-65232956A5DA}" type="presParOf" srcId="{462166FE-9B47-47A2-A5F7-3894E233879C}" destId="{5A9C53D7-25D3-4C16-BEA2-1105AC421D5F}" srcOrd="0" destOrd="0" presId="urn:microsoft.com/office/officeart/2008/layout/LinedList"/>
    <dgm:cxn modelId="{7D47778B-527C-4AC7-8891-ADA286470B38}" type="presParOf" srcId="{462166FE-9B47-47A2-A5F7-3894E233879C}" destId="{DE934139-2629-41F1-88FD-06A00BDA8EC6}" srcOrd="1" destOrd="0" presId="urn:microsoft.com/office/officeart/2008/layout/LinedList"/>
    <dgm:cxn modelId="{ECC5FC26-9063-41B2-882A-88E9DB2FA99E}" type="presParOf" srcId="{BCAEE90A-CF67-49CF-BB72-FA4435346EED}" destId="{79EDEA08-1BC7-493F-8982-9C6D0AACBA2C}" srcOrd="4" destOrd="0" presId="urn:microsoft.com/office/officeart/2008/layout/LinedList"/>
    <dgm:cxn modelId="{1C3804D7-544D-46DE-839D-8BFEA46E755B}" type="presParOf" srcId="{BCAEE90A-CF67-49CF-BB72-FA4435346EED}" destId="{08357449-057A-4F83-9DA2-3D2586D91B0D}" srcOrd="5" destOrd="0" presId="urn:microsoft.com/office/officeart/2008/layout/LinedList"/>
    <dgm:cxn modelId="{6E23A300-4470-472B-89E0-20C3D906DC0B}" type="presParOf" srcId="{08357449-057A-4F83-9DA2-3D2586D91B0D}" destId="{9BA7348A-3E29-475C-91EF-9978FBAA9484}" srcOrd="0" destOrd="0" presId="urn:microsoft.com/office/officeart/2008/layout/LinedList"/>
    <dgm:cxn modelId="{45B8EFA6-0D59-445F-886F-C5F12B27A7AA}" type="presParOf" srcId="{08357449-057A-4F83-9DA2-3D2586D91B0D}" destId="{972040AF-BBC2-48E7-B20D-2010A2190BBC}" srcOrd="1" destOrd="0" presId="urn:microsoft.com/office/officeart/2008/layout/LinedList"/>
    <dgm:cxn modelId="{2354D8E0-7FD9-4AF2-A068-25346A0A8FDC}" type="presParOf" srcId="{BCAEE90A-CF67-49CF-BB72-FA4435346EED}" destId="{2B6A630C-59B4-42A0-8F99-12CBF3AEEBD0}" srcOrd="6" destOrd="0" presId="urn:microsoft.com/office/officeart/2008/layout/LinedList"/>
    <dgm:cxn modelId="{FC6E3E75-E3C2-49FE-85CE-636AC4E7BB02}" type="presParOf" srcId="{BCAEE90A-CF67-49CF-BB72-FA4435346EED}" destId="{DCA7B1F5-2B82-4B0E-B154-5203A7DAE583}" srcOrd="7" destOrd="0" presId="urn:microsoft.com/office/officeart/2008/layout/LinedList"/>
    <dgm:cxn modelId="{8BC23046-3310-4D28-8192-66B276F50737}" type="presParOf" srcId="{DCA7B1F5-2B82-4B0E-B154-5203A7DAE583}" destId="{E91A7992-5E03-4231-B22D-2B1CC477CF4F}" srcOrd="0" destOrd="0" presId="urn:microsoft.com/office/officeart/2008/layout/LinedList"/>
    <dgm:cxn modelId="{270EB647-BC26-4B3D-897F-4A20A44A49E1}" type="presParOf" srcId="{DCA7B1F5-2B82-4B0E-B154-5203A7DAE583}" destId="{8583E00C-F239-45B0-9312-6378819BE2A5}" srcOrd="1" destOrd="0" presId="urn:microsoft.com/office/officeart/2008/layout/LinedList"/>
    <dgm:cxn modelId="{02539C84-F8FF-45D5-B812-9D60F9820865}" type="presParOf" srcId="{BCAEE90A-CF67-49CF-BB72-FA4435346EED}" destId="{6E5D5DC8-0D8C-4A9A-A8B3-FE37697F45E8}" srcOrd="8" destOrd="0" presId="urn:microsoft.com/office/officeart/2008/layout/LinedList"/>
    <dgm:cxn modelId="{5A32EC35-476A-4A7D-810E-AC3C74510EBF}" type="presParOf" srcId="{BCAEE90A-CF67-49CF-BB72-FA4435346EED}" destId="{CA5FB1DA-F774-4442-B4AA-D4CE7EE81BF8}" srcOrd="9" destOrd="0" presId="urn:microsoft.com/office/officeart/2008/layout/LinedList"/>
    <dgm:cxn modelId="{A7D68F28-F7DB-4A25-9649-F66E87A58868}" type="presParOf" srcId="{CA5FB1DA-F774-4442-B4AA-D4CE7EE81BF8}" destId="{0B9981CF-9A56-4F6F-9EE2-20692F01B493}" srcOrd="0" destOrd="0" presId="urn:microsoft.com/office/officeart/2008/layout/LinedList"/>
    <dgm:cxn modelId="{B2B79996-D7FB-41BE-8002-4A90C6672A54}" type="presParOf" srcId="{CA5FB1DA-F774-4442-B4AA-D4CE7EE81BF8}" destId="{D5CD477F-2CA7-4E1C-8922-01B1D88ADA37}" srcOrd="1" destOrd="0" presId="urn:microsoft.com/office/officeart/2008/layout/LinedList"/>
    <dgm:cxn modelId="{F2D62517-4E76-48CB-8437-954F2A62232D}" type="presParOf" srcId="{BCAEE90A-CF67-49CF-BB72-FA4435346EED}" destId="{44577746-809A-48DD-ABC3-BD03F6FED67C}" srcOrd="10" destOrd="0" presId="urn:microsoft.com/office/officeart/2008/layout/LinedList"/>
    <dgm:cxn modelId="{593CB5C7-B9A1-48B5-8DF6-4F6E36260476}" type="presParOf" srcId="{BCAEE90A-CF67-49CF-BB72-FA4435346EED}" destId="{4B2D1795-9EC7-41F6-AF66-97351CB8DAF9}" srcOrd="11" destOrd="0" presId="urn:microsoft.com/office/officeart/2008/layout/LinedList"/>
    <dgm:cxn modelId="{B9D49FBB-D9FC-4D6C-92D6-EB625D146208}" type="presParOf" srcId="{4B2D1795-9EC7-41F6-AF66-97351CB8DAF9}" destId="{B942F9F1-40DE-4F7B-92EB-DC3AACD285D1}" srcOrd="0" destOrd="0" presId="urn:microsoft.com/office/officeart/2008/layout/LinedList"/>
    <dgm:cxn modelId="{2739820D-67DA-48B2-882F-D3B2F312B391}" type="presParOf" srcId="{4B2D1795-9EC7-41F6-AF66-97351CB8DAF9}" destId="{A7C064E8-6081-4BB7-89F0-1244C4B15BD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EB6E2A-BAF6-4040-91F1-91E0EC1ADF98}" type="doc">
      <dgm:prSet loTypeId="urn:microsoft.com/office/officeart/2005/8/layout/process1" loCatId="process" qsTypeId="urn:microsoft.com/office/officeart/2005/8/quickstyle/simple1" qsCatId="simple" csTypeId="urn:microsoft.com/office/officeart/2005/8/colors/colorful1" csCatId="colorful"/>
      <dgm:spPr/>
      <dgm:t>
        <a:bodyPr/>
        <a:lstStyle/>
        <a:p>
          <a:endParaRPr lang="en-US"/>
        </a:p>
      </dgm:t>
    </dgm:pt>
    <dgm:pt modelId="{AC50D04D-5C7F-423B-A791-E9397B6A12A9}">
      <dgm:prSet/>
      <dgm:spPr/>
      <dgm:t>
        <a:bodyPr/>
        <a:lstStyle/>
        <a:p>
          <a:r>
            <a:rPr lang="en-US"/>
            <a:t>All qualified persons with disabilities within the jurisdiction of a school district are entitled to a free appropriate public education</a:t>
          </a:r>
        </a:p>
      </dgm:t>
    </dgm:pt>
    <dgm:pt modelId="{8E759482-EE6B-4B23-B702-638900353406}" type="parTrans" cxnId="{918E4315-2E96-4B66-BEB0-76AA0F4680B5}">
      <dgm:prSet/>
      <dgm:spPr/>
      <dgm:t>
        <a:bodyPr/>
        <a:lstStyle/>
        <a:p>
          <a:endParaRPr lang="en-US"/>
        </a:p>
      </dgm:t>
    </dgm:pt>
    <dgm:pt modelId="{468936A3-1697-430A-9C98-6A8705F05576}" type="sibTrans" cxnId="{918E4315-2E96-4B66-BEB0-76AA0F4680B5}">
      <dgm:prSet/>
      <dgm:spPr/>
      <dgm:t>
        <a:bodyPr/>
        <a:lstStyle/>
        <a:p>
          <a:endParaRPr lang="en-US"/>
        </a:p>
      </dgm:t>
    </dgm:pt>
    <dgm:pt modelId="{09D6F498-E1FB-4A61-A759-6C1D62ED1D23}">
      <dgm:prSet/>
      <dgm:spPr/>
      <dgm:t>
        <a:bodyPr/>
        <a:lstStyle/>
        <a:p>
          <a:r>
            <a:rPr lang="en-US"/>
            <a:t>An appropriate education may comprise education in regular classes, education in regular classes with the use of related aids and services, or special education and related services in separate classrooms for all or portions of the school day.</a:t>
          </a:r>
        </a:p>
      </dgm:t>
    </dgm:pt>
    <dgm:pt modelId="{96B44C30-EED2-49F7-8614-B3EEE0A9D60B}" type="parTrans" cxnId="{10074438-8A80-4D12-9ADC-30604BB3A8A2}">
      <dgm:prSet/>
      <dgm:spPr/>
      <dgm:t>
        <a:bodyPr/>
        <a:lstStyle/>
        <a:p>
          <a:endParaRPr lang="en-US"/>
        </a:p>
      </dgm:t>
    </dgm:pt>
    <dgm:pt modelId="{DAAAEC86-0B7A-4C60-A5DD-862A0AE735A4}" type="sibTrans" cxnId="{10074438-8A80-4D12-9ADC-30604BB3A8A2}">
      <dgm:prSet/>
      <dgm:spPr/>
      <dgm:t>
        <a:bodyPr/>
        <a:lstStyle/>
        <a:p>
          <a:endParaRPr lang="en-US"/>
        </a:p>
      </dgm:t>
    </dgm:pt>
    <dgm:pt modelId="{B145FE2A-7083-4768-B59D-8D8535C5B7E0}">
      <dgm:prSet/>
      <dgm:spPr/>
      <dgm:t>
        <a:bodyPr/>
        <a:lstStyle/>
        <a:p>
          <a:r>
            <a:rPr lang="en-US"/>
            <a:t>Special education may include specially designed instruction in classrooms, at home, or in private or public institutions, and may be accompanied by related services such as speech therapy, occupational and physical therapy, psychological counseling, and medical diagnostic services necessary to the child’s education.</a:t>
          </a:r>
        </a:p>
      </dgm:t>
    </dgm:pt>
    <dgm:pt modelId="{C212EA51-D01E-4E37-8294-09421C74FD4F}" type="parTrans" cxnId="{7CD9A80C-D6EC-4F39-B394-FA8D605050C1}">
      <dgm:prSet/>
      <dgm:spPr/>
      <dgm:t>
        <a:bodyPr/>
        <a:lstStyle/>
        <a:p>
          <a:endParaRPr lang="en-US"/>
        </a:p>
      </dgm:t>
    </dgm:pt>
    <dgm:pt modelId="{AF88838F-E6ED-4CD8-A44C-88854AEAEFF4}" type="sibTrans" cxnId="{7CD9A80C-D6EC-4F39-B394-FA8D605050C1}">
      <dgm:prSet/>
      <dgm:spPr/>
      <dgm:t>
        <a:bodyPr/>
        <a:lstStyle/>
        <a:p>
          <a:endParaRPr lang="en-US"/>
        </a:p>
      </dgm:t>
    </dgm:pt>
    <dgm:pt modelId="{5341A364-E91B-47E9-AE80-EF93EE9CF208}" type="pres">
      <dgm:prSet presAssocID="{53EB6E2A-BAF6-4040-91F1-91E0EC1ADF98}" presName="Name0" presStyleCnt="0">
        <dgm:presLayoutVars>
          <dgm:dir/>
          <dgm:resizeHandles val="exact"/>
        </dgm:presLayoutVars>
      </dgm:prSet>
      <dgm:spPr/>
    </dgm:pt>
    <dgm:pt modelId="{8BFF7F34-A36E-4700-8912-DBE49BEFFFFC}" type="pres">
      <dgm:prSet presAssocID="{AC50D04D-5C7F-423B-A791-E9397B6A12A9}" presName="node" presStyleLbl="node1" presStyleIdx="0" presStyleCnt="3">
        <dgm:presLayoutVars>
          <dgm:bulletEnabled val="1"/>
        </dgm:presLayoutVars>
      </dgm:prSet>
      <dgm:spPr/>
    </dgm:pt>
    <dgm:pt modelId="{9266E0B8-D84F-472D-854D-847D86785DED}" type="pres">
      <dgm:prSet presAssocID="{468936A3-1697-430A-9C98-6A8705F05576}" presName="sibTrans" presStyleLbl="sibTrans2D1" presStyleIdx="0" presStyleCnt="2"/>
      <dgm:spPr/>
    </dgm:pt>
    <dgm:pt modelId="{0033C168-6CE0-41B7-B324-DC22D36450F2}" type="pres">
      <dgm:prSet presAssocID="{468936A3-1697-430A-9C98-6A8705F05576}" presName="connectorText" presStyleLbl="sibTrans2D1" presStyleIdx="0" presStyleCnt="2"/>
      <dgm:spPr/>
    </dgm:pt>
    <dgm:pt modelId="{D61FB149-9349-4F2C-ABE9-4105160E6EAC}" type="pres">
      <dgm:prSet presAssocID="{09D6F498-E1FB-4A61-A759-6C1D62ED1D23}" presName="node" presStyleLbl="node1" presStyleIdx="1" presStyleCnt="3">
        <dgm:presLayoutVars>
          <dgm:bulletEnabled val="1"/>
        </dgm:presLayoutVars>
      </dgm:prSet>
      <dgm:spPr/>
    </dgm:pt>
    <dgm:pt modelId="{B9AFDC24-866F-4376-B76C-953DED577849}" type="pres">
      <dgm:prSet presAssocID="{DAAAEC86-0B7A-4C60-A5DD-862A0AE735A4}" presName="sibTrans" presStyleLbl="sibTrans2D1" presStyleIdx="1" presStyleCnt="2"/>
      <dgm:spPr/>
    </dgm:pt>
    <dgm:pt modelId="{6272366C-FFAC-481A-83AA-3794BDB21026}" type="pres">
      <dgm:prSet presAssocID="{DAAAEC86-0B7A-4C60-A5DD-862A0AE735A4}" presName="connectorText" presStyleLbl="sibTrans2D1" presStyleIdx="1" presStyleCnt="2"/>
      <dgm:spPr/>
    </dgm:pt>
    <dgm:pt modelId="{4D7473E2-609E-4E44-B839-219C6887237E}" type="pres">
      <dgm:prSet presAssocID="{B145FE2A-7083-4768-B59D-8D8535C5B7E0}" presName="node" presStyleLbl="node1" presStyleIdx="2" presStyleCnt="3">
        <dgm:presLayoutVars>
          <dgm:bulletEnabled val="1"/>
        </dgm:presLayoutVars>
      </dgm:prSet>
      <dgm:spPr/>
    </dgm:pt>
  </dgm:ptLst>
  <dgm:cxnLst>
    <dgm:cxn modelId="{7CD9A80C-D6EC-4F39-B394-FA8D605050C1}" srcId="{53EB6E2A-BAF6-4040-91F1-91E0EC1ADF98}" destId="{B145FE2A-7083-4768-B59D-8D8535C5B7E0}" srcOrd="2" destOrd="0" parTransId="{C212EA51-D01E-4E37-8294-09421C74FD4F}" sibTransId="{AF88838F-E6ED-4CD8-A44C-88854AEAEFF4}"/>
    <dgm:cxn modelId="{918E4315-2E96-4B66-BEB0-76AA0F4680B5}" srcId="{53EB6E2A-BAF6-4040-91F1-91E0EC1ADF98}" destId="{AC50D04D-5C7F-423B-A791-E9397B6A12A9}" srcOrd="0" destOrd="0" parTransId="{8E759482-EE6B-4B23-B702-638900353406}" sibTransId="{468936A3-1697-430A-9C98-6A8705F05576}"/>
    <dgm:cxn modelId="{26E5271D-7609-4750-970E-B01DDCB862C4}" type="presOf" srcId="{468936A3-1697-430A-9C98-6A8705F05576}" destId="{9266E0B8-D84F-472D-854D-847D86785DED}" srcOrd="0" destOrd="0" presId="urn:microsoft.com/office/officeart/2005/8/layout/process1"/>
    <dgm:cxn modelId="{25DBBD2F-B39E-4071-A3FE-8548ADA7C737}" type="presOf" srcId="{468936A3-1697-430A-9C98-6A8705F05576}" destId="{0033C168-6CE0-41B7-B324-DC22D36450F2}" srcOrd="1" destOrd="0" presId="urn:microsoft.com/office/officeart/2005/8/layout/process1"/>
    <dgm:cxn modelId="{723B7E36-07E4-48F5-B69F-5C08441F9E78}" type="presOf" srcId="{B145FE2A-7083-4768-B59D-8D8535C5B7E0}" destId="{4D7473E2-609E-4E44-B839-219C6887237E}" srcOrd="0" destOrd="0" presId="urn:microsoft.com/office/officeart/2005/8/layout/process1"/>
    <dgm:cxn modelId="{10074438-8A80-4D12-9ADC-30604BB3A8A2}" srcId="{53EB6E2A-BAF6-4040-91F1-91E0EC1ADF98}" destId="{09D6F498-E1FB-4A61-A759-6C1D62ED1D23}" srcOrd="1" destOrd="0" parTransId="{96B44C30-EED2-49F7-8614-B3EEE0A9D60B}" sibTransId="{DAAAEC86-0B7A-4C60-A5DD-862A0AE735A4}"/>
    <dgm:cxn modelId="{661B2BA2-3087-4863-ABD7-2DB8AF1A8BF1}" type="presOf" srcId="{09D6F498-E1FB-4A61-A759-6C1D62ED1D23}" destId="{D61FB149-9349-4F2C-ABE9-4105160E6EAC}" srcOrd="0" destOrd="0" presId="urn:microsoft.com/office/officeart/2005/8/layout/process1"/>
    <dgm:cxn modelId="{41CB9FA5-7DAF-48F2-AB61-F940A777FF9F}" type="presOf" srcId="{AC50D04D-5C7F-423B-A791-E9397B6A12A9}" destId="{8BFF7F34-A36E-4700-8912-DBE49BEFFFFC}" srcOrd="0" destOrd="0" presId="urn:microsoft.com/office/officeart/2005/8/layout/process1"/>
    <dgm:cxn modelId="{9AF04DEC-3016-4441-9F2F-9189968194BC}" type="presOf" srcId="{DAAAEC86-0B7A-4C60-A5DD-862A0AE735A4}" destId="{B9AFDC24-866F-4376-B76C-953DED577849}" srcOrd="0" destOrd="0" presId="urn:microsoft.com/office/officeart/2005/8/layout/process1"/>
    <dgm:cxn modelId="{156378FC-7587-4640-B99A-DB7CE7D69736}" type="presOf" srcId="{53EB6E2A-BAF6-4040-91F1-91E0EC1ADF98}" destId="{5341A364-E91B-47E9-AE80-EF93EE9CF208}" srcOrd="0" destOrd="0" presId="urn:microsoft.com/office/officeart/2005/8/layout/process1"/>
    <dgm:cxn modelId="{2DA60BFE-1686-4E36-8495-AD91BF42C6D3}" type="presOf" srcId="{DAAAEC86-0B7A-4C60-A5DD-862A0AE735A4}" destId="{6272366C-FFAC-481A-83AA-3794BDB21026}" srcOrd="1" destOrd="0" presId="urn:microsoft.com/office/officeart/2005/8/layout/process1"/>
    <dgm:cxn modelId="{4FE24FEE-7EC0-44FD-A030-24E74CDAA984}" type="presParOf" srcId="{5341A364-E91B-47E9-AE80-EF93EE9CF208}" destId="{8BFF7F34-A36E-4700-8912-DBE49BEFFFFC}" srcOrd="0" destOrd="0" presId="urn:microsoft.com/office/officeart/2005/8/layout/process1"/>
    <dgm:cxn modelId="{0E85CFD9-B3A8-4282-9FDB-AF09794374BA}" type="presParOf" srcId="{5341A364-E91B-47E9-AE80-EF93EE9CF208}" destId="{9266E0B8-D84F-472D-854D-847D86785DED}" srcOrd="1" destOrd="0" presId="urn:microsoft.com/office/officeart/2005/8/layout/process1"/>
    <dgm:cxn modelId="{1C84EBFB-2DCE-442F-B810-D368463E42E8}" type="presParOf" srcId="{9266E0B8-D84F-472D-854D-847D86785DED}" destId="{0033C168-6CE0-41B7-B324-DC22D36450F2}" srcOrd="0" destOrd="0" presId="urn:microsoft.com/office/officeart/2005/8/layout/process1"/>
    <dgm:cxn modelId="{E2F726CA-FE4C-42CE-BB95-E9E63EF7F08F}" type="presParOf" srcId="{5341A364-E91B-47E9-AE80-EF93EE9CF208}" destId="{D61FB149-9349-4F2C-ABE9-4105160E6EAC}" srcOrd="2" destOrd="0" presId="urn:microsoft.com/office/officeart/2005/8/layout/process1"/>
    <dgm:cxn modelId="{639A22EB-F5E8-47AE-BD3C-2E4A970B7B9F}" type="presParOf" srcId="{5341A364-E91B-47E9-AE80-EF93EE9CF208}" destId="{B9AFDC24-866F-4376-B76C-953DED577849}" srcOrd="3" destOrd="0" presId="urn:microsoft.com/office/officeart/2005/8/layout/process1"/>
    <dgm:cxn modelId="{CCE875FD-7B9F-4741-94C2-F20F0BBCE714}" type="presParOf" srcId="{B9AFDC24-866F-4376-B76C-953DED577849}" destId="{6272366C-FFAC-481A-83AA-3794BDB21026}" srcOrd="0" destOrd="0" presId="urn:microsoft.com/office/officeart/2005/8/layout/process1"/>
    <dgm:cxn modelId="{25791F0E-81B5-4CB3-9C59-638AA76BCB24}" type="presParOf" srcId="{5341A364-E91B-47E9-AE80-EF93EE9CF208}" destId="{4D7473E2-609E-4E44-B839-219C6887237E}"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F4A7CD-52DA-40EB-8395-457B758A9F1A}"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C92EAC48-C3B7-4D2B-B11D-8F91A50C943A}">
      <dgm:prSet/>
      <dgm:spPr/>
      <dgm:t>
        <a:bodyPr/>
        <a:lstStyle/>
        <a:p>
          <a:pPr algn="l" rtl="0"/>
          <a:r>
            <a:rPr lang="en-US"/>
            <a:t>Provide meaningful and high-quality professional development opportunities for our teachers.</a:t>
          </a:r>
        </a:p>
      </dgm:t>
    </dgm:pt>
    <dgm:pt modelId="{64ECCC1E-5BD8-48EF-92A6-200A7F01E957}" type="parTrans" cxnId="{02B77E9E-EE40-4A4D-B57F-96B4A98E15FD}">
      <dgm:prSet/>
      <dgm:spPr/>
      <dgm:t>
        <a:bodyPr/>
        <a:lstStyle/>
        <a:p>
          <a:endParaRPr lang="en-US"/>
        </a:p>
      </dgm:t>
    </dgm:pt>
    <dgm:pt modelId="{085E072C-A4E7-4108-8A55-41D25019518F}" type="sibTrans" cxnId="{02B77E9E-EE40-4A4D-B57F-96B4A98E15FD}">
      <dgm:prSet/>
      <dgm:spPr/>
      <dgm:t>
        <a:bodyPr/>
        <a:lstStyle/>
        <a:p>
          <a:endParaRPr lang="en-US"/>
        </a:p>
      </dgm:t>
    </dgm:pt>
    <dgm:pt modelId="{2D4E95BD-312D-4E39-802C-96A9718866E2}">
      <dgm:prSet/>
      <dgm:spPr/>
      <dgm:t>
        <a:bodyPr/>
        <a:lstStyle/>
        <a:p>
          <a:pPr algn="l"/>
          <a:r>
            <a:rPr lang="en-US"/>
            <a:t>Collaborate with the Office of Teaching &amp; Learning and Building Principals.</a:t>
          </a:r>
        </a:p>
      </dgm:t>
    </dgm:pt>
    <dgm:pt modelId="{2226E015-5C80-485F-90B2-8A008B390FD9}" type="parTrans" cxnId="{DDC3EF62-FA01-4C20-A6A2-484369A4D887}">
      <dgm:prSet/>
      <dgm:spPr/>
      <dgm:t>
        <a:bodyPr/>
        <a:lstStyle/>
        <a:p>
          <a:endParaRPr lang="en-US"/>
        </a:p>
      </dgm:t>
    </dgm:pt>
    <dgm:pt modelId="{3D69D1A1-29DE-45D2-8079-1E732A322C71}" type="sibTrans" cxnId="{DDC3EF62-FA01-4C20-A6A2-484369A4D887}">
      <dgm:prSet/>
      <dgm:spPr/>
      <dgm:t>
        <a:bodyPr/>
        <a:lstStyle/>
        <a:p>
          <a:endParaRPr lang="en-US"/>
        </a:p>
      </dgm:t>
    </dgm:pt>
    <dgm:pt modelId="{978DDBD9-18E0-4BE1-B251-8D2C2EAB534D}">
      <dgm:prSet/>
      <dgm:spPr/>
      <dgm:t>
        <a:bodyPr/>
        <a:lstStyle/>
        <a:p>
          <a:pPr algn="l"/>
          <a:r>
            <a:rPr lang="en-US"/>
            <a:t>Support our teachers in strengthening partnerships with you and your child(ren).</a:t>
          </a:r>
        </a:p>
      </dgm:t>
    </dgm:pt>
    <dgm:pt modelId="{2F75125D-F184-4748-8A55-7E26163CDDB0}" type="parTrans" cxnId="{58895B77-2504-44D6-BAE4-C0503B3B3271}">
      <dgm:prSet/>
      <dgm:spPr/>
      <dgm:t>
        <a:bodyPr/>
        <a:lstStyle/>
        <a:p>
          <a:endParaRPr lang="en-US"/>
        </a:p>
      </dgm:t>
    </dgm:pt>
    <dgm:pt modelId="{F4343F35-293D-4E28-ABF7-1FC22C4E2463}" type="sibTrans" cxnId="{58895B77-2504-44D6-BAE4-C0503B3B3271}">
      <dgm:prSet/>
      <dgm:spPr/>
      <dgm:t>
        <a:bodyPr/>
        <a:lstStyle/>
        <a:p>
          <a:endParaRPr lang="en-US"/>
        </a:p>
      </dgm:t>
    </dgm:pt>
    <dgm:pt modelId="{6E8B066E-3E76-4D30-B1A1-AC6933C85D75}">
      <dgm:prSet/>
      <dgm:spPr/>
      <dgm:t>
        <a:bodyPr/>
        <a:lstStyle/>
        <a:p>
          <a:pPr algn="l"/>
          <a:r>
            <a:rPr lang="en-US"/>
            <a:t>Evaluate and refine transitions between grade levels and school settings.</a:t>
          </a:r>
        </a:p>
      </dgm:t>
    </dgm:pt>
    <dgm:pt modelId="{DB48E32E-0491-4763-8062-D9B2C7ED1C56}" type="parTrans" cxnId="{1000328C-55FF-4C8C-8CE7-389D0C7FFA45}">
      <dgm:prSet/>
      <dgm:spPr/>
      <dgm:t>
        <a:bodyPr/>
        <a:lstStyle/>
        <a:p>
          <a:endParaRPr lang="en-US"/>
        </a:p>
      </dgm:t>
    </dgm:pt>
    <dgm:pt modelId="{BA8E896C-0C87-4ABC-AF93-0F99E4661303}" type="sibTrans" cxnId="{1000328C-55FF-4C8C-8CE7-389D0C7FFA45}">
      <dgm:prSet/>
      <dgm:spPr/>
      <dgm:t>
        <a:bodyPr/>
        <a:lstStyle/>
        <a:p>
          <a:endParaRPr lang="en-US"/>
        </a:p>
      </dgm:t>
    </dgm:pt>
    <dgm:pt modelId="{C3B8A4C4-C4C5-461B-AF74-E494161F9431}">
      <dgm:prSet/>
      <dgm:spPr/>
      <dgm:t>
        <a:bodyPr/>
        <a:lstStyle/>
        <a:p>
          <a:pPr algn="l"/>
          <a:r>
            <a:rPr lang="en-US"/>
            <a:t>Offer ongoing training to ensure best practices in leading IEP teams.</a:t>
          </a:r>
        </a:p>
      </dgm:t>
    </dgm:pt>
    <dgm:pt modelId="{E242FADA-F1F1-41A7-AB2C-7706EEB2C9E6}" type="parTrans" cxnId="{1C672279-E2A8-43B8-982E-61554554CE09}">
      <dgm:prSet/>
      <dgm:spPr/>
      <dgm:t>
        <a:bodyPr/>
        <a:lstStyle/>
        <a:p>
          <a:endParaRPr lang="en-US"/>
        </a:p>
      </dgm:t>
    </dgm:pt>
    <dgm:pt modelId="{348C732B-9CEC-44BF-A1CE-E6E2BC732545}" type="sibTrans" cxnId="{1C672279-E2A8-43B8-982E-61554554CE09}">
      <dgm:prSet/>
      <dgm:spPr/>
      <dgm:t>
        <a:bodyPr/>
        <a:lstStyle/>
        <a:p>
          <a:endParaRPr lang="en-US"/>
        </a:p>
      </dgm:t>
    </dgm:pt>
    <dgm:pt modelId="{BB3BA5B3-CE7A-4FE2-9568-C7EA663FD814}">
      <dgm:prSet phldr="0"/>
      <dgm:spPr/>
      <dgm:t>
        <a:bodyPr/>
        <a:lstStyle/>
        <a:p>
          <a:endParaRPr lang="en-US" dirty="0">
            <a:latin typeface="Calibri Light" panose="020F0302020204030204"/>
          </a:endParaRPr>
        </a:p>
      </dgm:t>
    </dgm:pt>
    <dgm:pt modelId="{AC84AB66-0419-4272-A94E-2E4B53D222A8}" type="parTrans" cxnId="{AA710413-259B-48B2-8AE2-9B43A6A50D6C}">
      <dgm:prSet/>
      <dgm:spPr/>
    </dgm:pt>
    <dgm:pt modelId="{E7A58873-D86C-42E7-A835-BAFC93ED6D91}" type="sibTrans" cxnId="{AA710413-259B-48B2-8AE2-9B43A6A50D6C}">
      <dgm:prSet/>
      <dgm:spPr/>
      <dgm:t>
        <a:bodyPr/>
        <a:lstStyle/>
        <a:p>
          <a:endParaRPr lang="en-US"/>
        </a:p>
      </dgm:t>
    </dgm:pt>
    <dgm:pt modelId="{2E27A36F-19A2-46A4-8912-095A760E69DB}">
      <dgm:prSet phldr="0"/>
      <dgm:spPr/>
      <dgm:t>
        <a:bodyPr/>
        <a:lstStyle/>
        <a:p>
          <a:pPr algn="l"/>
          <a:r>
            <a:rPr lang="en-US" sz="1800"/>
            <a:t>Promote and support inclusive practices throughout the district.</a:t>
          </a:r>
          <a:endParaRPr lang="en-US"/>
        </a:p>
      </dgm:t>
    </dgm:pt>
    <dgm:pt modelId="{AD9ED0BA-96D4-4870-8E17-9B3C388A4433}" type="parTrans" cxnId="{91B3ED2B-69FE-41E3-BAD9-5B08EB607CFB}">
      <dgm:prSet/>
      <dgm:spPr/>
    </dgm:pt>
    <dgm:pt modelId="{D3338041-7971-4850-BD4A-08F8A3F7F70C}" type="sibTrans" cxnId="{91B3ED2B-69FE-41E3-BAD9-5B08EB607CFB}">
      <dgm:prSet/>
      <dgm:spPr/>
    </dgm:pt>
    <dgm:pt modelId="{9C2CEEB0-8037-421D-B089-992986DAE014}" type="pres">
      <dgm:prSet presAssocID="{EDF4A7CD-52DA-40EB-8395-457B758A9F1A}" presName="vert0" presStyleCnt="0">
        <dgm:presLayoutVars>
          <dgm:dir/>
          <dgm:animOne val="branch"/>
          <dgm:animLvl val="lvl"/>
        </dgm:presLayoutVars>
      </dgm:prSet>
      <dgm:spPr/>
    </dgm:pt>
    <dgm:pt modelId="{B1790C1A-8C06-472E-B0A0-9A716142D551}" type="pres">
      <dgm:prSet presAssocID="{C92EAC48-C3B7-4D2B-B11D-8F91A50C943A}" presName="thickLine" presStyleLbl="alignNode1" presStyleIdx="0" presStyleCnt="7"/>
      <dgm:spPr/>
    </dgm:pt>
    <dgm:pt modelId="{AB9E18F1-4899-41F6-9101-DE27D773627E}" type="pres">
      <dgm:prSet presAssocID="{C92EAC48-C3B7-4D2B-B11D-8F91A50C943A}" presName="horz1" presStyleCnt="0"/>
      <dgm:spPr/>
    </dgm:pt>
    <dgm:pt modelId="{E3089736-11F7-43F5-973E-0B03AF29C81D}" type="pres">
      <dgm:prSet presAssocID="{C92EAC48-C3B7-4D2B-B11D-8F91A50C943A}" presName="tx1" presStyleLbl="revTx" presStyleIdx="0" presStyleCnt="7"/>
      <dgm:spPr/>
    </dgm:pt>
    <dgm:pt modelId="{8E446549-9F9E-4578-BA0F-6385EE35BF36}" type="pres">
      <dgm:prSet presAssocID="{C92EAC48-C3B7-4D2B-B11D-8F91A50C943A}" presName="vert1" presStyleCnt="0"/>
      <dgm:spPr/>
    </dgm:pt>
    <dgm:pt modelId="{AEEC192A-10C0-48B0-A27C-401A2AE1C379}" type="pres">
      <dgm:prSet presAssocID="{2D4E95BD-312D-4E39-802C-96A9718866E2}" presName="thickLine" presStyleLbl="alignNode1" presStyleIdx="1" presStyleCnt="7"/>
      <dgm:spPr/>
    </dgm:pt>
    <dgm:pt modelId="{567D73EC-C607-4597-A8BD-BB19A741325D}" type="pres">
      <dgm:prSet presAssocID="{2D4E95BD-312D-4E39-802C-96A9718866E2}" presName="horz1" presStyleCnt="0"/>
      <dgm:spPr/>
    </dgm:pt>
    <dgm:pt modelId="{DBAF4E0E-122F-4B1E-8380-99E5FCBEF521}" type="pres">
      <dgm:prSet presAssocID="{2D4E95BD-312D-4E39-802C-96A9718866E2}" presName="tx1" presStyleLbl="revTx" presStyleIdx="1" presStyleCnt="7"/>
      <dgm:spPr/>
    </dgm:pt>
    <dgm:pt modelId="{36F0A933-03EF-4EC3-9B6B-12B7FCC6515D}" type="pres">
      <dgm:prSet presAssocID="{2D4E95BD-312D-4E39-802C-96A9718866E2}" presName="vert1" presStyleCnt="0"/>
      <dgm:spPr/>
    </dgm:pt>
    <dgm:pt modelId="{14E41113-3D10-4786-A34C-A0998F1FFDD5}" type="pres">
      <dgm:prSet presAssocID="{978DDBD9-18E0-4BE1-B251-8D2C2EAB534D}" presName="thickLine" presStyleLbl="alignNode1" presStyleIdx="2" presStyleCnt="7"/>
      <dgm:spPr/>
    </dgm:pt>
    <dgm:pt modelId="{D9222826-9571-4492-B986-2DE42D85D307}" type="pres">
      <dgm:prSet presAssocID="{978DDBD9-18E0-4BE1-B251-8D2C2EAB534D}" presName="horz1" presStyleCnt="0"/>
      <dgm:spPr/>
    </dgm:pt>
    <dgm:pt modelId="{3C2D8C15-A798-4F89-9A6A-C9D6FB2376F7}" type="pres">
      <dgm:prSet presAssocID="{978DDBD9-18E0-4BE1-B251-8D2C2EAB534D}" presName="tx1" presStyleLbl="revTx" presStyleIdx="2" presStyleCnt="7"/>
      <dgm:spPr/>
    </dgm:pt>
    <dgm:pt modelId="{A3F34087-12E2-48C1-9C4E-AD8AFAD7E324}" type="pres">
      <dgm:prSet presAssocID="{978DDBD9-18E0-4BE1-B251-8D2C2EAB534D}" presName="vert1" presStyleCnt="0"/>
      <dgm:spPr/>
    </dgm:pt>
    <dgm:pt modelId="{08FAC95D-70B2-482E-8DAD-283C2383329B}" type="pres">
      <dgm:prSet presAssocID="{6E8B066E-3E76-4D30-B1A1-AC6933C85D75}" presName="thickLine" presStyleLbl="alignNode1" presStyleIdx="3" presStyleCnt="7"/>
      <dgm:spPr/>
    </dgm:pt>
    <dgm:pt modelId="{35953D88-1478-42E9-AC15-120EC94321C6}" type="pres">
      <dgm:prSet presAssocID="{6E8B066E-3E76-4D30-B1A1-AC6933C85D75}" presName="horz1" presStyleCnt="0"/>
      <dgm:spPr/>
    </dgm:pt>
    <dgm:pt modelId="{A3E9E4CD-7B29-4109-863E-72E0A3762643}" type="pres">
      <dgm:prSet presAssocID="{6E8B066E-3E76-4D30-B1A1-AC6933C85D75}" presName="tx1" presStyleLbl="revTx" presStyleIdx="3" presStyleCnt="7"/>
      <dgm:spPr/>
    </dgm:pt>
    <dgm:pt modelId="{BFFF6EE7-1042-4C79-B62A-699B704E929C}" type="pres">
      <dgm:prSet presAssocID="{6E8B066E-3E76-4D30-B1A1-AC6933C85D75}" presName="vert1" presStyleCnt="0"/>
      <dgm:spPr/>
    </dgm:pt>
    <dgm:pt modelId="{2A760640-10FF-4C5D-AE5B-1F4E957889E1}" type="pres">
      <dgm:prSet presAssocID="{C3B8A4C4-C4C5-461B-AF74-E494161F9431}" presName="thickLine" presStyleLbl="alignNode1" presStyleIdx="4" presStyleCnt="7"/>
      <dgm:spPr/>
    </dgm:pt>
    <dgm:pt modelId="{DD923D13-B269-4A95-BA8C-42C0648FAC7E}" type="pres">
      <dgm:prSet presAssocID="{C3B8A4C4-C4C5-461B-AF74-E494161F9431}" presName="horz1" presStyleCnt="0"/>
      <dgm:spPr/>
    </dgm:pt>
    <dgm:pt modelId="{1A4114DC-1322-4386-BC5A-8395726B0009}" type="pres">
      <dgm:prSet presAssocID="{C3B8A4C4-C4C5-461B-AF74-E494161F9431}" presName="tx1" presStyleLbl="revTx" presStyleIdx="4" presStyleCnt="7"/>
      <dgm:spPr/>
    </dgm:pt>
    <dgm:pt modelId="{1EC5EA2A-9CEC-4E8B-9579-2BC63E0C9EDF}" type="pres">
      <dgm:prSet presAssocID="{C3B8A4C4-C4C5-461B-AF74-E494161F9431}" presName="vert1" presStyleCnt="0"/>
      <dgm:spPr/>
    </dgm:pt>
    <dgm:pt modelId="{BAE44AA1-28F6-4B6B-ADBF-35AAD1EF6FC1}" type="pres">
      <dgm:prSet presAssocID="{2E27A36F-19A2-46A4-8912-095A760E69DB}" presName="thickLine" presStyleLbl="alignNode1" presStyleIdx="5" presStyleCnt="7"/>
      <dgm:spPr/>
    </dgm:pt>
    <dgm:pt modelId="{1A8C96F8-705B-4F2B-89B8-65F64239BA4C}" type="pres">
      <dgm:prSet presAssocID="{2E27A36F-19A2-46A4-8912-095A760E69DB}" presName="horz1" presStyleCnt="0"/>
      <dgm:spPr/>
    </dgm:pt>
    <dgm:pt modelId="{EAB392FD-2E0C-4753-9E71-D26FFFC5F624}" type="pres">
      <dgm:prSet presAssocID="{2E27A36F-19A2-46A4-8912-095A760E69DB}" presName="tx1" presStyleLbl="revTx" presStyleIdx="5" presStyleCnt="7"/>
      <dgm:spPr/>
    </dgm:pt>
    <dgm:pt modelId="{E59A792E-B042-4857-9ADA-3E810A03A017}" type="pres">
      <dgm:prSet presAssocID="{2E27A36F-19A2-46A4-8912-095A760E69DB}" presName="vert1" presStyleCnt="0"/>
      <dgm:spPr/>
    </dgm:pt>
    <dgm:pt modelId="{75726B59-CE53-49C4-8C21-B5380E0109EE}" type="pres">
      <dgm:prSet presAssocID="{BB3BA5B3-CE7A-4FE2-9568-C7EA663FD814}" presName="thickLine" presStyleLbl="alignNode1" presStyleIdx="6" presStyleCnt="7"/>
      <dgm:spPr/>
    </dgm:pt>
    <dgm:pt modelId="{25D76827-65BD-4582-AB9F-DACE36AEC0AC}" type="pres">
      <dgm:prSet presAssocID="{BB3BA5B3-CE7A-4FE2-9568-C7EA663FD814}" presName="horz1" presStyleCnt="0"/>
      <dgm:spPr/>
    </dgm:pt>
    <dgm:pt modelId="{1856DD3C-AA54-4670-9CD5-C2B747E14EA3}" type="pres">
      <dgm:prSet presAssocID="{BB3BA5B3-CE7A-4FE2-9568-C7EA663FD814}" presName="tx1" presStyleLbl="revTx" presStyleIdx="6" presStyleCnt="7"/>
      <dgm:spPr/>
    </dgm:pt>
    <dgm:pt modelId="{54B21165-9F2A-4222-B942-F34EDBD22798}" type="pres">
      <dgm:prSet presAssocID="{BB3BA5B3-CE7A-4FE2-9568-C7EA663FD814}" presName="vert1" presStyleCnt="0"/>
      <dgm:spPr/>
    </dgm:pt>
  </dgm:ptLst>
  <dgm:cxnLst>
    <dgm:cxn modelId="{AA710413-259B-48B2-8AE2-9B43A6A50D6C}" srcId="{EDF4A7CD-52DA-40EB-8395-457B758A9F1A}" destId="{BB3BA5B3-CE7A-4FE2-9568-C7EA663FD814}" srcOrd="6" destOrd="0" parTransId="{AC84AB66-0419-4272-A94E-2E4B53D222A8}" sibTransId="{E7A58873-D86C-42E7-A835-BAFC93ED6D91}"/>
    <dgm:cxn modelId="{91B3ED2B-69FE-41E3-BAD9-5B08EB607CFB}" srcId="{EDF4A7CD-52DA-40EB-8395-457B758A9F1A}" destId="{2E27A36F-19A2-46A4-8912-095A760E69DB}" srcOrd="5" destOrd="0" parTransId="{AD9ED0BA-96D4-4870-8E17-9B3C388A4433}" sibTransId="{D3338041-7971-4850-BD4A-08F8A3F7F70C}"/>
    <dgm:cxn modelId="{4A424338-6A32-42A8-B738-975E34569318}" type="presOf" srcId="{C92EAC48-C3B7-4D2B-B11D-8F91A50C943A}" destId="{E3089736-11F7-43F5-973E-0B03AF29C81D}" srcOrd="0" destOrd="0" presId="urn:microsoft.com/office/officeart/2008/layout/LinedList"/>
    <dgm:cxn modelId="{2B60B03A-1A4F-4456-87EA-F55A46CAB310}" type="presOf" srcId="{2E27A36F-19A2-46A4-8912-095A760E69DB}" destId="{EAB392FD-2E0C-4753-9E71-D26FFFC5F624}" srcOrd="0" destOrd="0" presId="urn:microsoft.com/office/officeart/2008/layout/LinedList"/>
    <dgm:cxn modelId="{4BB0B55C-22A1-4F5C-B37A-9485C0028294}" type="presOf" srcId="{C3B8A4C4-C4C5-461B-AF74-E494161F9431}" destId="{1A4114DC-1322-4386-BC5A-8395726B0009}" srcOrd="0" destOrd="0" presId="urn:microsoft.com/office/officeart/2008/layout/LinedList"/>
    <dgm:cxn modelId="{DDC3EF62-FA01-4C20-A6A2-484369A4D887}" srcId="{EDF4A7CD-52DA-40EB-8395-457B758A9F1A}" destId="{2D4E95BD-312D-4E39-802C-96A9718866E2}" srcOrd="1" destOrd="0" parTransId="{2226E015-5C80-485F-90B2-8A008B390FD9}" sibTransId="{3D69D1A1-29DE-45D2-8079-1E732A322C71}"/>
    <dgm:cxn modelId="{58895B77-2504-44D6-BAE4-C0503B3B3271}" srcId="{EDF4A7CD-52DA-40EB-8395-457B758A9F1A}" destId="{978DDBD9-18E0-4BE1-B251-8D2C2EAB534D}" srcOrd="2" destOrd="0" parTransId="{2F75125D-F184-4748-8A55-7E26163CDDB0}" sibTransId="{F4343F35-293D-4E28-ABF7-1FC22C4E2463}"/>
    <dgm:cxn modelId="{1C672279-E2A8-43B8-982E-61554554CE09}" srcId="{EDF4A7CD-52DA-40EB-8395-457B758A9F1A}" destId="{C3B8A4C4-C4C5-461B-AF74-E494161F9431}" srcOrd="4" destOrd="0" parTransId="{E242FADA-F1F1-41A7-AB2C-7706EEB2C9E6}" sibTransId="{348C732B-9CEC-44BF-A1CE-E6E2BC732545}"/>
    <dgm:cxn modelId="{1000328C-55FF-4C8C-8CE7-389D0C7FFA45}" srcId="{EDF4A7CD-52DA-40EB-8395-457B758A9F1A}" destId="{6E8B066E-3E76-4D30-B1A1-AC6933C85D75}" srcOrd="3" destOrd="0" parTransId="{DB48E32E-0491-4763-8062-D9B2C7ED1C56}" sibTransId="{BA8E896C-0C87-4ABC-AF93-0F99E4661303}"/>
    <dgm:cxn modelId="{59C2E38D-F2F1-42FA-B7AE-3CC95F504D08}" type="presOf" srcId="{2D4E95BD-312D-4E39-802C-96A9718866E2}" destId="{DBAF4E0E-122F-4B1E-8380-99E5FCBEF521}" srcOrd="0" destOrd="0" presId="urn:microsoft.com/office/officeart/2008/layout/LinedList"/>
    <dgm:cxn modelId="{E4B32F99-2E21-42B2-BC22-6D38B3C84C2F}" type="presOf" srcId="{978DDBD9-18E0-4BE1-B251-8D2C2EAB534D}" destId="{3C2D8C15-A798-4F89-9A6A-C9D6FB2376F7}" srcOrd="0" destOrd="0" presId="urn:microsoft.com/office/officeart/2008/layout/LinedList"/>
    <dgm:cxn modelId="{02B77E9E-EE40-4A4D-B57F-96B4A98E15FD}" srcId="{EDF4A7CD-52DA-40EB-8395-457B758A9F1A}" destId="{C92EAC48-C3B7-4D2B-B11D-8F91A50C943A}" srcOrd="0" destOrd="0" parTransId="{64ECCC1E-5BD8-48EF-92A6-200A7F01E957}" sibTransId="{085E072C-A4E7-4108-8A55-41D25019518F}"/>
    <dgm:cxn modelId="{7E95FAA4-4467-46E8-9DB1-525D1C091F30}" type="presOf" srcId="{BB3BA5B3-CE7A-4FE2-9568-C7EA663FD814}" destId="{1856DD3C-AA54-4670-9CD5-C2B747E14EA3}" srcOrd="0" destOrd="0" presId="urn:microsoft.com/office/officeart/2008/layout/LinedList"/>
    <dgm:cxn modelId="{5C630FCC-7E49-4BDA-ABD5-99ACD18F703A}" type="presOf" srcId="{EDF4A7CD-52DA-40EB-8395-457B758A9F1A}" destId="{9C2CEEB0-8037-421D-B089-992986DAE014}" srcOrd="0" destOrd="0" presId="urn:microsoft.com/office/officeart/2008/layout/LinedList"/>
    <dgm:cxn modelId="{B6E864EC-0DC5-4A95-9E10-12B562F6AF94}" type="presOf" srcId="{6E8B066E-3E76-4D30-B1A1-AC6933C85D75}" destId="{A3E9E4CD-7B29-4109-863E-72E0A3762643}" srcOrd="0" destOrd="0" presId="urn:microsoft.com/office/officeart/2008/layout/LinedList"/>
    <dgm:cxn modelId="{505B982A-B33D-4B2C-919E-0EDD7C0FD689}" type="presParOf" srcId="{9C2CEEB0-8037-421D-B089-992986DAE014}" destId="{B1790C1A-8C06-472E-B0A0-9A716142D551}" srcOrd="0" destOrd="0" presId="urn:microsoft.com/office/officeart/2008/layout/LinedList"/>
    <dgm:cxn modelId="{92CB49FC-C297-4C58-8CEC-8A2D3A018457}" type="presParOf" srcId="{9C2CEEB0-8037-421D-B089-992986DAE014}" destId="{AB9E18F1-4899-41F6-9101-DE27D773627E}" srcOrd="1" destOrd="0" presId="urn:microsoft.com/office/officeart/2008/layout/LinedList"/>
    <dgm:cxn modelId="{65AAEE0F-1FD2-4EC7-AB1C-0491C1F767F1}" type="presParOf" srcId="{AB9E18F1-4899-41F6-9101-DE27D773627E}" destId="{E3089736-11F7-43F5-973E-0B03AF29C81D}" srcOrd="0" destOrd="0" presId="urn:microsoft.com/office/officeart/2008/layout/LinedList"/>
    <dgm:cxn modelId="{58992B54-1EAF-4A78-B30D-6B428844D3CD}" type="presParOf" srcId="{AB9E18F1-4899-41F6-9101-DE27D773627E}" destId="{8E446549-9F9E-4578-BA0F-6385EE35BF36}" srcOrd="1" destOrd="0" presId="urn:microsoft.com/office/officeart/2008/layout/LinedList"/>
    <dgm:cxn modelId="{8EB2027B-825A-4854-8069-17A3F4303528}" type="presParOf" srcId="{9C2CEEB0-8037-421D-B089-992986DAE014}" destId="{AEEC192A-10C0-48B0-A27C-401A2AE1C379}" srcOrd="2" destOrd="0" presId="urn:microsoft.com/office/officeart/2008/layout/LinedList"/>
    <dgm:cxn modelId="{B5AFB7A0-8844-4B59-A71D-30DA8F03BD18}" type="presParOf" srcId="{9C2CEEB0-8037-421D-B089-992986DAE014}" destId="{567D73EC-C607-4597-A8BD-BB19A741325D}" srcOrd="3" destOrd="0" presId="urn:microsoft.com/office/officeart/2008/layout/LinedList"/>
    <dgm:cxn modelId="{A75E55F0-CE4F-4CE1-9824-5E2F3435EECC}" type="presParOf" srcId="{567D73EC-C607-4597-A8BD-BB19A741325D}" destId="{DBAF4E0E-122F-4B1E-8380-99E5FCBEF521}" srcOrd="0" destOrd="0" presId="urn:microsoft.com/office/officeart/2008/layout/LinedList"/>
    <dgm:cxn modelId="{B6F66941-5553-4080-AF8B-198C5C2FEF86}" type="presParOf" srcId="{567D73EC-C607-4597-A8BD-BB19A741325D}" destId="{36F0A933-03EF-4EC3-9B6B-12B7FCC6515D}" srcOrd="1" destOrd="0" presId="urn:microsoft.com/office/officeart/2008/layout/LinedList"/>
    <dgm:cxn modelId="{C21E3B3D-1D4A-4EF0-BA6C-A3E95F0161DA}" type="presParOf" srcId="{9C2CEEB0-8037-421D-B089-992986DAE014}" destId="{14E41113-3D10-4786-A34C-A0998F1FFDD5}" srcOrd="4" destOrd="0" presId="urn:microsoft.com/office/officeart/2008/layout/LinedList"/>
    <dgm:cxn modelId="{5597568A-77B1-4F2B-89CA-86A5B5036EB5}" type="presParOf" srcId="{9C2CEEB0-8037-421D-B089-992986DAE014}" destId="{D9222826-9571-4492-B986-2DE42D85D307}" srcOrd="5" destOrd="0" presId="urn:microsoft.com/office/officeart/2008/layout/LinedList"/>
    <dgm:cxn modelId="{2BFBA005-523E-47CD-8CDC-6CAB1C61E8C7}" type="presParOf" srcId="{D9222826-9571-4492-B986-2DE42D85D307}" destId="{3C2D8C15-A798-4F89-9A6A-C9D6FB2376F7}" srcOrd="0" destOrd="0" presId="urn:microsoft.com/office/officeart/2008/layout/LinedList"/>
    <dgm:cxn modelId="{514F05B8-048A-45E8-944F-0E92866B23F0}" type="presParOf" srcId="{D9222826-9571-4492-B986-2DE42D85D307}" destId="{A3F34087-12E2-48C1-9C4E-AD8AFAD7E324}" srcOrd="1" destOrd="0" presId="urn:microsoft.com/office/officeart/2008/layout/LinedList"/>
    <dgm:cxn modelId="{0CD7A03C-FB87-4605-B114-BC8E778D5527}" type="presParOf" srcId="{9C2CEEB0-8037-421D-B089-992986DAE014}" destId="{08FAC95D-70B2-482E-8DAD-283C2383329B}" srcOrd="6" destOrd="0" presId="urn:microsoft.com/office/officeart/2008/layout/LinedList"/>
    <dgm:cxn modelId="{32C078F3-F1E2-415C-A7DC-FE2CAFCE6E29}" type="presParOf" srcId="{9C2CEEB0-8037-421D-B089-992986DAE014}" destId="{35953D88-1478-42E9-AC15-120EC94321C6}" srcOrd="7" destOrd="0" presId="urn:microsoft.com/office/officeart/2008/layout/LinedList"/>
    <dgm:cxn modelId="{4A1172BD-F381-4CB5-BC40-E3970A557656}" type="presParOf" srcId="{35953D88-1478-42E9-AC15-120EC94321C6}" destId="{A3E9E4CD-7B29-4109-863E-72E0A3762643}" srcOrd="0" destOrd="0" presId="urn:microsoft.com/office/officeart/2008/layout/LinedList"/>
    <dgm:cxn modelId="{2AD03F80-D8D4-41E5-A6F1-C485B0BC178D}" type="presParOf" srcId="{35953D88-1478-42E9-AC15-120EC94321C6}" destId="{BFFF6EE7-1042-4C79-B62A-699B704E929C}" srcOrd="1" destOrd="0" presId="urn:microsoft.com/office/officeart/2008/layout/LinedList"/>
    <dgm:cxn modelId="{5910F047-266C-4A6A-BE70-879C0E89CDAE}" type="presParOf" srcId="{9C2CEEB0-8037-421D-B089-992986DAE014}" destId="{2A760640-10FF-4C5D-AE5B-1F4E957889E1}" srcOrd="8" destOrd="0" presId="urn:microsoft.com/office/officeart/2008/layout/LinedList"/>
    <dgm:cxn modelId="{3D332A05-6F95-4F00-A32C-1EADDF524D1A}" type="presParOf" srcId="{9C2CEEB0-8037-421D-B089-992986DAE014}" destId="{DD923D13-B269-4A95-BA8C-42C0648FAC7E}" srcOrd="9" destOrd="0" presId="urn:microsoft.com/office/officeart/2008/layout/LinedList"/>
    <dgm:cxn modelId="{73057CD4-49E0-4127-A331-CF5FE80899F4}" type="presParOf" srcId="{DD923D13-B269-4A95-BA8C-42C0648FAC7E}" destId="{1A4114DC-1322-4386-BC5A-8395726B0009}" srcOrd="0" destOrd="0" presId="urn:microsoft.com/office/officeart/2008/layout/LinedList"/>
    <dgm:cxn modelId="{9D20E314-3052-4786-B476-F3E8F75FF043}" type="presParOf" srcId="{DD923D13-B269-4A95-BA8C-42C0648FAC7E}" destId="{1EC5EA2A-9CEC-4E8B-9579-2BC63E0C9EDF}" srcOrd="1" destOrd="0" presId="urn:microsoft.com/office/officeart/2008/layout/LinedList"/>
    <dgm:cxn modelId="{DCCEF069-3CDA-487E-8617-2D0AD4E3BC87}" type="presParOf" srcId="{9C2CEEB0-8037-421D-B089-992986DAE014}" destId="{BAE44AA1-28F6-4B6B-ADBF-35AAD1EF6FC1}" srcOrd="10" destOrd="0" presId="urn:microsoft.com/office/officeart/2008/layout/LinedList"/>
    <dgm:cxn modelId="{4EAFF497-472D-4E2B-B5F6-33A5880542E4}" type="presParOf" srcId="{9C2CEEB0-8037-421D-B089-992986DAE014}" destId="{1A8C96F8-705B-4F2B-89B8-65F64239BA4C}" srcOrd="11" destOrd="0" presId="urn:microsoft.com/office/officeart/2008/layout/LinedList"/>
    <dgm:cxn modelId="{52868C92-CFE5-4CEA-A5A1-3D3072765636}" type="presParOf" srcId="{1A8C96F8-705B-4F2B-89B8-65F64239BA4C}" destId="{EAB392FD-2E0C-4753-9E71-D26FFFC5F624}" srcOrd="0" destOrd="0" presId="urn:microsoft.com/office/officeart/2008/layout/LinedList"/>
    <dgm:cxn modelId="{483D04F7-87E9-4A21-9C3A-47CF44141CA1}" type="presParOf" srcId="{1A8C96F8-705B-4F2B-89B8-65F64239BA4C}" destId="{E59A792E-B042-4857-9ADA-3E810A03A017}" srcOrd="1" destOrd="0" presId="urn:microsoft.com/office/officeart/2008/layout/LinedList"/>
    <dgm:cxn modelId="{60E85A00-48B5-4E72-9F4B-0CCF019C82EE}" type="presParOf" srcId="{9C2CEEB0-8037-421D-B089-992986DAE014}" destId="{75726B59-CE53-49C4-8C21-B5380E0109EE}" srcOrd="12" destOrd="0" presId="urn:microsoft.com/office/officeart/2008/layout/LinedList"/>
    <dgm:cxn modelId="{F83F28D9-276B-476C-ABF3-5328C01E36E3}" type="presParOf" srcId="{9C2CEEB0-8037-421D-B089-992986DAE014}" destId="{25D76827-65BD-4582-AB9F-DACE36AEC0AC}" srcOrd="13" destOrd="0" presId="urn:microsoft.com/office/officeart/2008/layout/LinedList"/>
    <dgm:cxn modelId="{CF518A08-9858-48BD-A34E-709F466A2908}" type="presParOf" srcId="{25D76827-65BD-4582-AB9F-DACE36AEC0AC}" destId="{1856DD3C-AA54-4670-9CD5-C2B747E14EA3}" srcOrd="0" destOrd="0" presId="urn:microsoft.com/office/officeart/2008/layout/LinedList"/>
    <dgm:cxn modelId="{7AD915DF-E23D-4CDF-BB22-AAAC6B1EBCBB}" type="presParOf" srcId="{25D76827-65BD-4582-AB9F-DACE36AEC0AC}" destId="{54B21165-9F2A-4222-B942-F34EDBD2279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E713B-A604-46D0-8CB7-C3B49EED5271}">
      <dsp:nvSpPr>
        <dsp:cNvPr id="0" name=""/>
        <dsp:cNvSpPr/>
      </dsp:nvSpPr>
      <dsp:spPr>
        <a:xfrm>
          <a:off x="0" y="1790"/>
          <a:ext cx="573786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185BF74-E62F-4E09-B3F7-D2576356BE08}">
      <dsp:nvSpPr>
        <dsp:cNvPr id="0" name=""/>
        <dsp:cNvSpPr/>
      </dsp:nvSpPr>
      <dsp:spPr>
        <a:xfrm>
          <a:off x="0" y="1790"/>
          <a:ext cx="5737860" cy="610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Mrs. Cara Miller - Director of Student Services</a:t>
          </a:r>
        </a:p>
      </dsp:txBody>
      <dsp:txXfrm>
        <a:off x="0" y="1790"/>
        <a:ext cx="5737860" cy="610566"/>
      </dsp:txXfrm>
    </dsp:sp>
    <dsp:sp modelId="{4E861D8A-18C2-4D53-8639-CEF013E3BC20}">
      <dsp:nvSpPr>
        <dsp:cNvPr id="0" name=""/>
        <dsp:cNvSpPr/>
      </dsp:nvSpPr>
      <dsp:spPr>
        <a:xfrm>
          <a:off x="0" y="612357"/>
          <a:ext cx="5737860"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A9C53D7-25D3-4C16-BEA2-1105AC421D5F}">
      <dsp:nvSpPr>
        <dsp:cNvPr id="0" name=""/>
        <dsp:cNvSpPr/>
      </dsp:nvSpPr>
      <dsp:spPr>
        <a:xfrm>
          <a:off x="0" y="612357"/>
          <a:ext cx="5737860" cy="610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Dr. Danielle Fowlston – Assistant Director of Student Services</a:t>
          </a:r>
        </a:p>
      </dsp:txBody>
      <dsp:txXfrm>
        <a:off x="0" y="612357"/>
        <a:ext cx="5737860" cy="610566"/>
      </dsp:txXfrm>
    </dsp:sp>
    <dsp:sp modelId="{79EDEA08-1BC7-493F-8982-9C6D0AACBA2C}">
      <dsp:nvSpPr>
        <dsp:cNvPr id="0" name=""/>
        <dsp:cNvSpPr/>
      </dsp:nvSpPr>
      <dsp:spPr>
        <a:xfrm>
          <a:off x="0" y="1222923"/>
          <a:ext cx="573786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BA7348A-3E29-475C-91EF-9978FBAA9484}">
      <dsp:nvSpPr>
        <dsp:cNvPr id="0" name=""/>
        <dsp:cNvSpPr/>
      </dsp:nvSpPr>
      <dsp:spPr>
        <a:xfrm>
          <a:off x="0" y="1222923"/>
          <a:ext cx="5737860" cy="610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Mrs. Kate Jumper – Supervisor of Student Services</a:t>
          </a:r>
        </a:p>
      </dsp:txBody>
      <dsp:txXfrm>
        <a:off x="0" y="1222923"/>
        <a:ext cx="5737860" cy="610566"/>
      </dsp:txXfrm>
    </dsp:sp>
    <dsp:sp modelId="{2B6A630C-59B4-42A0-8F99-12CBF3AEEBD0}">
      <dsp:nvSpPr>
        <dsp:cNvPr id="0" name=""/>
        <dsp:cNvSpPr/>
      </dsp:nvSpPr>
      <dsp:spPr>
        <a:xfrm>
          <a:off x="0" y="1833490"/>
          <a:ext cx="573786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91A7992-5E03-4231-B22D-2B1CC477CF4F}">
      <dsp:nvSpPr>
        <dsp:cNvPr id="0" name=""/>
        <dsp:cNvSpPr/>
      </dsp:nvSpPr>
      <dsp:spPr>
        <a:xfrm>
          <a:off x="0" y="1833490"/>
          <a:ext cx="5737860" cy="610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65 years total between the three of us!</a:t>
          </a:r>
        </a:p>
      </dsp:txBody>
      <dsp:txXfrm>
        <a:off x="0" y="1833490"/>
        <a:ext cx="5737860" cy="610566"/>
      </dsp:txXfrm>
    </dsp:sp>
    <dsp:sp modelId="{6E5D5DC8-0D8C-4A9A-A8B3-FE37697F45E8}">
      <dsp:nvSpPr>
        <dsp:cNvPr id="0" name=""/>
        <dsp:cNvSpPr/>
      </dsp:nvSpPr>
      <dsp:spPr>
        <a:xfrm>
          <a:off x="0" y="2444056"/>
          <a:ext cx="5737860"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B9981CF-9A56-4F6F-9EE2-20692F01B493}">
      <dsp:nvSpPr>
        <dsp:cNvPr id="0" name=""/>
        <dsp:cNvSpPr/>
      </dsp:nvSpPr>
      <dsp:spPr>
        <a:xfrm>
          <a:off x="0" y="2444056"/>
          <a:ext cx="5737860" cy="610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kern="1200"/>
            <a:t>Administrative Assistants –  Ms. Sherry Stewart, Mrs. </a:t>
          </a:r>
          <a:r>
            <a:rPr lang="en-US" sz="1700" kern="1200">
              <a:latin typeface="Calibri Light" panose="020F0302020204030204"/>
            </a:rPr>
            <a:t>Karen Ebert and Mrs. Gina Console</a:t>
          </a:r>
        </a:p>
      </dsp:txBody>
      <dsp:txXfrm>
        <a:off x="0" y="2444056"/>
        <a:ext cx="5737860" cy="610566"/>
      </dsp:txXfrm>
    </dsp:sp>
    <dsp:sp modelId="{44577746-809A-48DD-ABC3-BD03F6FED67C}">
      <dsp:nvSpPr>
        <dsp:cNvPr id="0" name=""/>
        <dsp:cNvSpPr/>
      </dsp:nvSpPr>
      <dsp:spPr>
        <a:xfrm>
          <a:off x="0" y="3054622"/>
          <a:ext cx="573786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942F9F1-40DE-4F7B-92EB-DC3AACD285D1}">
      <dsp:nvSpPr>
        <dsp:cNvPr id="0" name=""/>
        <dsp:cNvSpPr/>
      </dsp:nvSpPr>
      <dsp:spPr>
        <a:xfrm>
          <a:off x="0" y="3054622"/>
          <a:ext cx="5737860" cy="610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en-US" sz="1700" kern="1200"/>
        </a:p>
      </dsp:txBody>
      <dsp:txXfrm>
        <a:off x="0" y="3054622"/>
        <a:ext cx="5737860" cy="610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F7F34-A36E-4700-8912-DBE49BEFFFFC}">
      <dsp:nvSpPr>
        <dsp:cNvPr id="0" name=""/>
        <dsp:cNvSpPr/>
      </dsp:nvSpPr>
      <dsp:spPr>
        <a:xfrm>
          <a:off x="9604" y="39986"/>
          <a:ext cx="2870689" cy="360943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All qualified persons with disabilities within the jurisdiction of a school district are entitled to a free appropriate public education</a:t>
          </a:r>
        </a:p>
      </dsp:txBody>
      <dsp:txXfrm>
        <a:off x="93684" y="124066"/>
        <a:ext cx="2702529" cy="3441271"/>
      </dsp:txXfrm>
    </dsp:sp>
    <dsp:sp modelId="{9266E0B8-D84F-472D-854D-847D86785DED}">
      <dsp:nvSpPr>
        <dsp:cNvPr id="0" name=""/>
        <dsp:cNvSpPr/>
      </dsp:nvSpPr>
      <dsp:spPr>
        <a:xfrm>
          <a:off x="3167362" y="1488737"/>
          <a:ext cx="608586" cy="71193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67362" y="1631123"/>
        <a:ext cx="426010" cy="427158"/>
      </dsp:txXfrm>
    </dsp:sp>
    <dsp:sp modelId="{D61FB149-9349-4F2C-ABE9-4105160E6EAC}">
      <dsp:nvSpPr>
        <dsp:cNvPr id="0" name=""/>
        <dsp:cNvSpPr/>
      </dsp:nvSpPr>
      <dsp:spPr>
        <a:xfrm>
          <a:off x="4028569" y="39986"/>
          <a:ext cx="2870689" cy="360943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An appropriate education may comprise education in regular classes, education in regular classes with the use of related aids and services, or special education and related services in separate classrooms for all or portions of the school day.</a:t>
          </a:r>
        </a:p>
      </dsp:txBody>
      <dsp:txXfrm>
        <a:off x="4112649" y="124066"/>
        <a:ext cx="2702529" cy="3441271"/>
      </dsp:txXfrm>
    </dsp:sp>
    <dsp:sp modelId="{B9AFDC24-866F-4376-B76C-953DED577849}">
      <dsp:nvSpPr>
        <dsp:cNvPr id="0" name=""/>
        <dsp:cNvSpPr/>
      </dsp:nvSpPr>
      <dsp:spPr>
        <a:xfrm>
          <a:off x="7186328" y="1488737"/>
          <a:ext cx="608586" cy="71193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186328" y="1631123"/>
        <a:ext cx="426010" cy="427158"/>
      </dsp:txXfrm>
    </dsp:sp>
    <dsp:sp modelId="{4D7473E2-609E-4E44-B839-219C6887237E}">
      <dsp:nvSpPr>
        <dsp:cNvPr id="0" name=""/>
        <dsp:cNvSpPr/>
      </dsp:nvSpPr>
      <dsp:spPr>
        <a:xfrm>
          <a:off x="8047535" y="39986"/>
          <a:ext cx="2870689" cy="360943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Special education may include specially designed instruction in classrooms, at home, or in private or public institutions, and may be accompanied by related services such as speech therapy, occupational and physical therapy, psychological counseling, and medical diagnostic services necessary to the child’s education.</a:t>
          </a:r>
        </a:p>
      </dsp:txBody>
      <dsp:txXfrm>
        <a:off x="8131615" y="124066"/>
        <a:ext cx="2702529" cy="3441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90C1A-8C06-472E-B0A0-9A716142D551}">
      <dsp:nvSpPr>
        <dsp:cNvPr id="0" name=""/>
        <dsp:cNvSpPr/>
      </dsp:nvSpPr>
      <dsp:spPr>
        <a:xfrm>
          <a:off x="0" y="675"/>
          <a:ext cx="6900512"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089736-11F7-43F5-973E-0B03AF29C81D}">
      <dsp:nvSpPr>
        <dsp:cNvPr id="0" name=""/>
        <dsp:cNvSpPr/>
      </dsp:nvSpPr>
      <dsp:spPr>
        <a:xfrm>
          <a:off x="0" y="675"/>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kern="1200"/>
            <a:t>Provide meaningful and high-quality professional development opportunities for our teachers.</a:t>
          </a:r>
        </a:p>
      </dsp:txBody>
      <dsp:txXfrm>
        <a:off x="0" y="675"/>
        <a:ext cx="6900512" cy="790684"/>
      </dsp:txXfrm>
    </dsp:sp>
    <dsp:sp modelId="{AEEC192A-10C0-48B0-A27C-401A2AE1C379}">
      <dsp:nvSpPr>
        <dsp:cNvPr id="0" name=""/>
        <dsp:cNvSpPr/>
      </dsp:nvSpPr>
      <dsp:spPr>
        <a:xfrm>
          <a:off x="0" y="791359"/>
          <a:ext cx="6900512"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AF4E0E-122F-4B1E-8380-99E5FCBEF521}">
      <dsp:nvSpPr>
        <dsp:cNvPr id="0" name=""/>
        <dsp:cNvSpPr/>
      </dsp:nvSpPr>
      <dsp:spPr>
        <a:xfrm>
          <a:off x="0" y="791359"/>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Collaborate with the Office of Teaching &amp; Learning and Building Principals.</a:t>
          </a:r>
        </a:p>
      </dsp:txBody>
      <dsp:txXfrm>
        <a:off x="0" y="791359"/>
        <a:ext cx="6900512" cy="790684"/>
      </dsp:txXfrm>
    </dsp:sp>
    <dsp:sp modelId="{14E41113-3D10-4786-A34C-A0998F1FFDD5}">
      <dsp:nvSpPr>
        <dsp:cNvPr id="0" name=""/>
        <dsp:cNvSpPr/>
      </dsp:nvSpPr>
      <dsp:spPr>
        <a:xfrm>
          <a:off x="0" y="1582044"/>
          <a:ext cx="6900512"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2D8C15-A798-4F89-9A6A-C9D6FB2376F7}">
      <dsp:nvSpPr>
        <dsp:cNvPr id="0" name=""/>
        <dsp:cNvSpPr/>
      </dsp:nvSpPr>
      <dsp:spPr>
        <a:xfrm>
          <a:off x="0" y="1582044"/>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Support our teachers in strengthening partnerships with you and your child(ren).</a:t>
          </a:r>
        </a:p>
      </dsp:txBody>
      <dsp:txXfrm>
        <a:off x="0" y="1582044"/>
        <a:ext cx="6900512" cy="790684"/>
      </dsp:txXfrm>
    </dsp:sp>
    <dsp:sp modelId="{08FAC95D-70B2-482E-8DAD-283C2383329B}">
      <dsp:nvSpPr>
        <dsp:cNvPr id="0" name=""/>
        <dsp:cNvSpPr/>
      </dsp:nvSpPr>
      <dsp:spPr>
        <a:xfrm>
          <a:off x="0" y="2372728"/>
          <a:ext cx="6900512"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E9E4CD-7B29-4109-863E-72E0A3762643}">
      <dsp:nvSpPr>
        <dsp:cNvPr id="0" name=""/>
        <dsp:cNvSpPr/>
      </dsp:nvSpPr>
      <dsp:spPr>
        <a:xfrm>
          <a:off x="0" y="2372728"/>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Evaluate and refine transitions between grade levels and school settings.</a:t>
          </a:r>
        </a:p>
      </dsp:txBody>
      <dsp:txXfrm>
        <a:off x="0" y="2372728"/>
        <a:ext cx="6900512" cy="790684"/>
      </dsp:txXfrm>
    </dsp:sp>
    <dsp:sp modelId="{2A760640-10FF-4C5D-AE5B-1F4E957889E1}">
      <dsp:nvSpPr>
        <dsp:cNvPr id="0" name=""/>
        <dsp:cNvSpPr/>
      </dsp:nvSpPr>
      <dsp:spPr>
        <a:xfrm>
          <a:off x="0" y="3163412"/>
          <a:ext cx="6900512"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4114DC-1322-4386-BC5A-8395726B0009}">
      <dsp:nvSpPr>
        <dsp:cNvPr id="0" name=""/>
        <dsp:cNvSpPr/>
      </dsp:nvSpPr>
      <dsp:spPr>
        <a:xfrm>
          <a:off x="0" y="3163412"/>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Offer ongoing training to ensure best practices in leading IEP teams.</a:t>
          </a:r>
        </a:p>
      </dsp:txBody>
      <dsp:txXfrm>
        <a:off x="0" y="3163412"/>
        <a:ext cx="6900512" cy="790684"/>
      </dsp:txXfrm>
    </dsp:sp>
    <dsp:sp modelId="{BAE44AA1-28F6-4B6B-ADBF-35AAD1EF6FC1}">
      <dsp:nvSpPr>
        <dsp:cNvPr id="0" name=""/>
        <dsp:cNvSpPr/>
      </dsp:nvSpPr>
      <dsp:spPr>
        <a:xfrm>
          <a:off x="0" y="3954096"/>
          <a:ext cx="6900512"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B392FD-2E0C-4753-9E71-D26FFFC5F624}">
      <dsp:nvSpPr>
        <dsp:cNvPr id="0" name=""/>
        <dsp:cNvSpPr/>
      </dsp:nvSpPr>
      <dsp:spPr>
        <a:xfrm>
          <a:off x="0" y="3954096"/>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Promote and support inclusive practices throughout the district.</a:t>
          </a:r>
        </a:p>
      </dsp:txBody>
      <dsp:txXfrm>
        <a:off x="0" y="3954096"/>
        <a:ext cx="6900512" cy="790684"/>
      </dsp:txXfrm>
    </dsp:sp>
    <dsp:sp modelId="{75726B59-CE53-49C4-8C21-B5380E0109EE}">
      <dsp:nvSpPr>
        <dsp:cNvPr id="0" name=""/>
        <dsp:cNvSpPr/>
      </dsp:nvSpPr>
      <dsp:spPr>
        <a:xfrm>
          <a:off x="0" y="4744781"/>
          <a:ext cx="6900512"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56DD3C-AA54-4670-9CD5-C2B747E14EA3}">
      <dsp:nvSpPr>
        <dsp:cNvPr id="0" name=""/>
        <dsp:cNvSpPr/>
      </dsp:nvSpPr>
      <dsp:spPr>
        <a:xfrm>
          <a:off x="0" y="4744781"/>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kern="1200" dirty="0">
            <a:latin typeface="Calibri Light" panose="020F0302020204030204"/>
          </a:endParaRPr>
        </a:p>
      </dsp:txBody>
      <dsp:txXfrm>
        <a:off x="0" y="4744781"/>
        <a:ext cx="6900512" cy="79068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48248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20253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6087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03230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57033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5347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2357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15347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74864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51066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24337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08803015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2330" y="2611370"/>
            <a:ext cx="3384352" cy="2750590"/>
          </a:xfrm>
        </p:spPr>
        <p:txBody>
          <a:bodyPr vert="horz" lIns="91440" tIns="45720" rIns="91440" bIns="45720" rtlCol="0" anchor="b">
            <a:normAutofit fontScale="90000"/>
          </a:bodyPr>
          <a:lstStyle/>
          <a:p>
            <a:br>
              <a:rPr lang="en-US" sz="2200" b="1" dirty="0">
                <a:ea typeface="Calibri Light"/>
                <a:cs typeface="Calibri Light"/>
              </a:rPr>
            </a:br>
            <a:br>
              <a:rPr lang="en-US" sz="2200" b="1" dirty="0"/>
            </a:br>
            <a:br>
              <a:rPr lang="en-US" sz="2200" b="1" dirty="0"/>
            </a:br>
            <a:br>
              <a:rPr lang="en-US" sz="2200" b="1" dirty="0"/>
            </a:br>
            <a:br>
              <a:rPr lang="en-US" sz="2200" b="1" dirty="0"/>
            </a:br>
            <a:br>
              <a:rPr lang="en-US" sz="2200" b="1" dirty="0"/>
            </a:br>
            <a:br>
              <a:rPr lang="en-US" sz="2200" b="1" dirty="0"/>
            </a:br>
            <a:br>
              <a:rPr lang="en-US" sz="2200" b="1" dirty="0"/>
            </a:br>
            <a:br>
              <a:rPr lang="en-US" sz="2200" b="1" dirty="0"/>
            </a:br>
            <a:r>
              <a:rPr lang="en-US" sz="2200" b="1" dirty="0"/>
              <a:t>Overview of Special Education </a:t>
            </a:r>
            <a:br>
              <a:rPr lang="en-US" sz="2200" b="1" dirty="0"/>
            </a:br>
            <a:br>
              <a:rPr lang="en-US" sz="2200" b="1" dirty="0"/>
            </a:br>
            <a:r>
              <a:rPr lang="en-US" sz="2200" b="1" dirty="0"/>
              <a:t>Radnor  Township School District</a:t>
            </a:r>
            <a:endParaRPr lang="en-US" sz="2200" dirty="0"/>
          </a:p>
          <a:p>
            <a:br>
              <a:rPr lang="en-US" sz="2200" dirty="0"/>
            </a:br>
            <a:br>
              <a:rPr lang="en-US" sz="2200" dirty="0"/>
            </a:br>
            <a:r>
              <a:rPr lang="en-US" sz="2200" dirty="0"/>
              <a:t>October 9, 2025</a:t>
            </a:r>
            <a:endParaRPr lang="en-US" sz="2200" dirty="0">
              <a:ea typeface="Calibri Light"/>
              <a:cs typeface="Calibri Light"/>
            </a:endParaRPr>
          </a:p>
          <a:p>
            <a:endParaRPr lang="en-US" sz="2200"/>
          </a:p>
        </p:txBody>
      </p:sp>
      <p:sp>
        <p:nvSpPr>
          <p:cNvPr id="2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C51A5B57-EDA2-8A73-D875-B29F5AFE193A}"/>
              </a:ext>
            </a:extLst>
          </p:cNvPr>
          <p:cNvSpPr>
            <a:spLocks noGrp="1"/>
          </p:cNvSpPr>
          <p:nvPr>
            <p:ph sz="half" idx="1"/>
          </p:nvPr>
        </p:nvSpPr>
        <p:spPr>
          <a:xfrm>
            <a:off x="640080" y="2872899"/>
            <a:ext cx="4243589" cy="3320668"/>
          </a:xfrm>
        </p:spPr>
        <p:txBody>
          <a:bodyPr vert="horz" lIns="91440" tIns="45720" rIns="91440" bIns="45720" rtlCol="0">
            <a:normAutofit/>
          </a:bodyPr>
          <a:lstStyle/>
          <a:p>
            <a:endParaRPr lang="en-US" sz="2200"/>
          </a:p>
          <a:p>
            <a:endParaRPr lang="en-US" sz="2200"/>
          </a:p>
          <a:p>
            <a:endParaRPr lang="en-US" sz="2200"/>
          </a:p>
        </p:txBody>
      </p:sp>
      <p:sp>
        <p:nvSpPr>
          <p:cNvPr id="7" name="Date Placeholder 4">
            <a:extLst>
              <a:ext uri="{FF2B5EF4-FFF2-40B4-BE49-F238E27FC236}">
                <a16:creationId xmlns:a16="http://schemas.microsoft.com/office/drawing/2014/main" id="{31FC3A49-1EE6-3682-CF86-880EBF33D59C}"/>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defRPr/>
            </a:pPr>
            <a:fld id="{7023D0F4-5588-431B-AAA0-4732B6444672}" type="datetime1">
              <a:rPr lang="en-US">
                <a:solidFill>
                  <a:prstClr val="black">
                    <a:tint val="75000"/>
                  </a:prstClr>
                </a:solidFill>
                <a:latin typeface="Calibri" panose="020F0502020204030204"/>
              </a:rPr>
              <a:pPr>
                <a:spcAft>
                  <a:spcPts val="600"/>
                </a:spcAft>
                <a:defRPr/>
              </a:pPr>
              <a:t>10/24/2025</a:t>
            </a:fld>
            <a:endParaRPr lang="en-US">
              <a:solidFill>
                <a:prstClr val="black">
                  <a:tint val="75000"/>
                </a:prstClr>
              </a:solidFill>
              <a:latin typeface="Calibri" panose="020F0502020204030204"/>
            </a:endParaRPr>
          </a:p>
        </p:txBody>
      </p:sp>
      <p:pic>
        <p:nvPicPr>
          <p:cNvPr id="4" name="Picture 3">
            <a:extLst>
              <a:ext uri="{FF2B5EF4-FFF2-40B4-BE49-F238E27FC236}">
                <a16:creationId xmlns:a16="http://schemas.microsoft.com/office/drawing/2014/main" id="{6DA14848-9B2C-3589-0816-54B2BC870696}"/>
              </a:ext>
              <a:ext uri="{C183D7F6-B498-43B3-948B-1728B52AA6E4}">
                <adec:decorative xmlns:adec="http://schemas.microsoft.com/office/drawing/2017/decorative" val="1"/>
              </a:ext>
            </a:extLst>
          </p:cNvPr>
          <p:cNvPicPr>
            <a:picLocks noChangeAspect="1"/>
          </p:cNvPicPr>
          <p:nvPr/>
        </p:nvPicPr>
        <p:blipFill>
          <a:blip r:embed="rId2"/>
          <a:srcRect l="12386" r="12386"/>
          <a:stretch>
            <a:fillRect/>
          </a:stretch>
        </p:blipFill>
        <p:spPr>
          <a:xfrm>
            <a:off x="5311702" y="2540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
        <p:nvSpPr>
          <p:cNvPr id="13" name="Footer Placeholder 5">
            <a:extLst>
              <a:ext uri="{FF2B5EF4-FFF2-40B4-BE49-F238E27FC236}">
                <a16:creationId xmlns:a16="http://schemas.microsoft.com/office/drawing/2014/main" id="{2B4B3C4E-E434-1FD3-3DD4-FCAF1482F172}"/>
              </a:ext>
              <a:ext uri="{C183D7F6-B498-43B3-948B-1728B52AA6E4}">
                <adec:decorative xmlns:adec="http://schemas.microsoft.com/office/drawing/2017/decorative" val="1"/>
              </a:ext>
            </a:extLst>
          </p:cNvPr>
          <p:cNvSpPr>
            <a:spLocks noGrp="1"/>
          </p:cNvSpPr>
          <p:nvPr>
            <p:ph type="ftr" sz="quarter" idx="11"/>
          </p:nvPr>
        </p:nvSpPr>
        <p:spPr>
          <a:xfrm>
            <a:off x="6248400" y="6356350"/>
            <a:ext cx="4114800" cy="365125"/>
          </a:xfrm>
        </p:spPr>
        <p:txBody>
          <a:bodyPr vert="horz" lIns="91440" tIns="45720" rIns="91440" bIns="45720" rtlCol="0" anchor="ctr">
            <a:normAutofit/>
          </a:bodyPr>
          <a:lstStyle/>
          <a:p>
            <a:pPr algn="l">
              <a:lnSpc>
                <a:spcPct val="90000"/>
              </a:lnSpc>
              <a:spcAft>
                <a:spcPts val="600"/>
              </a:spcAft>
              <a:defRPr/>
            </a:pPr>
            <a:r>
              <a:rPr lang="en-US" sz="700" kern="1200">
                <a:solidFill>
                  <a:srgbClr val="FFFFFF"/>
                </a:solidFill>
                <a:latin typeface="Calibri" panose="020F0502020204030204"/>
                <a:ea typeface="+mn-ea"/>
                <a:cs typeface="+mn-cs"/>
              </a:rPr>
              <a:t>
              </a:t>
            </a:r>
          </a:p>
        </p:txBody>
      </p:sp>
      <p:sp>
        <p:nvSpPr>
          <p:cNvPr id="15" name="Slide Number Placeholder 6">
            <a:extLst>
              <a:ext uri="{FF2B5EF4-FFF2-40B4-BE49-F238E27FC236}">
                <a16:creationId xmlns:a16="http://schemas.microsoft.com/office/drawing/2014/main" id="{199EB1B5-B09E-0ABB-94DE-632A15B45613}"/>
              </a:ext>
            </a:extLst>
          </p:cNvPr>
          <p:cNvSpPr>
            <a:spLocks noGrp="1"/>
          </p:cNvSpPr>
          <p:nvPr>
            <p:ph type="sldNum" sz="quarter" idx="12"/>
          </p:nvPr>
        </p:nvSpPr>
        <p:spPr>
          <a:xfrm>
            <a:off x="10439400" y="6356350"/>
            <a:ext cx="914400" cy="365125"/>
          </a:xfrm>
        </p:spPr>
        <p:txBody>
          <a:bodyPr vert="horz" lIns="91440" tIns="45720" rIns="91440" bIns="45720" rtlCol="0" anchor="ctr">
            <a:normAutofit/>
          </a:bodyPr>
          <a:lstStyle/>
          <a:p>
            <a:pPr>
              <a:spcAft>
                <a:spcPts val="600"/>
              </a:spcAft>
              <a:defRPr/>
            </a:pPr>
            <a:fld id="{E30AF5A0-43BB-4336-8627-9123B9144D80}" type="slidenum">
              <a:rPr lang="en-US">
                <a:solidFill>
                  <a:srgbClr val="FFFFFF"/>
                </a:solidFill>
                <a:latin typeface="Calibri" panose="020F0502020204030204"/>
              </a:rPr>
              <a:pPr>
                <a:spcAft>
                  <a:spcPts val="600"/>
                </a:spcAft>
                <a:defRPr/>
              </a:pPr>
              <a:t>1</a:t>
            </a:fld>
            <a:endParaRPr lang="en-US">
              <a:solidFill>
                <a:srgbClr val="FFFFFF"/>
              </a:solidFill>
              <a:latin typeface="Calibri" panose="020F0502020204030204"/>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7B6A-69E7-7AE2-BF0B-43E6B5EDE76A}"/>
              </a:ext>
            </a:extLst>
          </p:cNvPr>
          <p:cNvSpPr>
            <a:spLocks noGrp="1"/>
          </p:cNvSpPr>
          <p:nvPr>
            <p:ph type="title"/>
          </p:nvPr>
        </p:nvSpPr>
        <p:spPr>
          <a:xfrm>
            <a:off x="640080" y="1371600"/>
            <a:ext cx="5737859" cy="1097280"/>
          </a:xfrm>
        </p:spPr>
        <p:txBody>
          <a:bodyPr>
            <a:normAutofit/>
          </a:bodyPr>
          <a:lstStyle/>
          <a:p>
            <a:r>
              <a:rPr lang="en-US"/>
              <a:t>Leadership Team</a:t>
            </a:r>
          </a:p>
        </p:txBody>
      </p:sp>
      <p:graphicFrame>
        <p:nvGraphicFramePr>
          <p:cNvPr id="5" name="Content Placeholder 2" descr="Mrs. Cara Miller - Director of Student Services​&#10;&#10;Dr. Danielle Fowlston – Assistant Director of Student Services​&#10;&#10;Mrs. Kate Jumper – Supervisor of Student Services​&#10;&#10;65 years total between the three of us!​&#10;&#10;Administrative Assistants –  Ms. Sherry Stewart, Mrs. Karen Ebert and Mrs. Gina Console">
            <a:extLst>
              <a:ext uri="{FF2B5EF4-FFF2-40B4-BE49-F238E27FC236}">
                <a16:creationId xmlns:a16="http://schemas.microsoft.com/office/drawing/2014/main" id="{6E14C43F-05AC-D7B6-B0BD-3D88694A4156}"/>
              </a:ext>
            </a:extLst>
          </p:cNvPr>
          <p:cNvGraphicFramePr>
            <a:graphicFrameLocks noGrp="1"/>
          </p:cNvGraphicFramePr>
          <p:nvPr>
            <p:ph idx="1"/>
            <p:extLst>
              <p:ext uri="{D42A27DB-BD31-4B8C-83A1-F6EECF244321}">
                <p14:modId xmlns:p14="http://schemas.microsoft.com/office/powerpoint/2010/main" val="3333344493"/>
              </p:ext>
            </p:extLst>
          </p:nvPr>
        </p:nvGraphicFramePr>
        <p:xfrm>
          <a:off x="356772" y="2748838"/>
          <a:ext cx="5737860" cy="3666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4" name="Picture 163" descr="A group of women posing for a picture">
            <a:extLst>
              <a:ext uri="{FF2B5EF4-FFF2-40B4-BE49-F238E27FC236}">
                <a16:creationId xmlns:a16="http://schemas.microsoft.com/office/drawing/2014/main" id="{4892E4D6-9333-616E-9F16-A1F25E019FF4}"/>
              </a:ext>
            </a:extLst>
          </p:cNvPr>
          <p:cNvPicPr>
            <a:picLocks noChangeAspect="1"/>
          </p:cNvPicPr>
          <p:nvPr/>
        </p:nvPicPr>
        <p:blipFill>
          <a:blip r:embed="rId7"/>
          <a:stretch>
            <a:fillRect/>
          </a:stretch>
        </p:blipFill>
        <p:spPr>
          <a:xfrm>
            <a:off x="7070236" y="1526442"/>
            <a:ext cx="4626220" cy="4303347"/>
          </a:xfrm>
          <a:prstGeom prst="rect">
            <a:avLst/>
          </a:prstGeom>
        </p:spPr>
      </p:pic>
    </p:spTree>
    <p:extLst>
      <p:ext uri="{BB962C8B-B14F-4D97-AF65-F5344CB8AC3E}">
        <p14:creationId xmlns:p14="http://schemas.microsoft.com/office/powerpoint/2010/main" val="195650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CEA93090-ADB1-BE35-477C-C6D83680A10F}"/>
              </a:ext>
            </a:extLst>
          </p:cNvPr>
          <p:cNvSpPr>
            <a:spLocks noGrp="1"/>
          </p:cNvSpPr>
          <p:nvPr>
            <p:ph type="title"/>
          </p:nvPr>
        </p:nvSpPr>
        <p:spPr>
          <a:xfrm>
            <a:off x="1188069" y="381935"/>
            <a:ext cx="4008583" cy="5974414"/>
          </a:xfrm>
        </p:spPr>
        <p:txBody>
          <a:bodyPr anchor="ctr">
            <a:normAutofit/>
          </a:bodyPr>
          <a:lstStyle/>
          <a:p>
            <a:r>
              <a:rPr lang="en-US" sz="8000">
                <a:solidFill>
                  <a:srgbClr val="FFFFFF"/>
                </a:solidFill>
              </a:rPr>
              <a:t>Agenda </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F311531D-051E-4AD1-B519-23284C9A7EFC}"/>
              </a:ext>
            </a:extLst>
          </p:cNvPr>
          <p:cNvSpPr>
            <a:spLocks noGrp="1"/>
          </p:cNvSpPr>
          <p:nvPr>
            <p:ph idx="1"/>
          </p:nvPr>
        </p:nvSpPr>
        <p:spPr>
          <a:xfrm>
            <a:off x="6297233" y="518400"/>
            <a:ext cx="4771607" cy="5837949"/>
          </a:xfrm>
        </p:spPr>
        <p:txBody>
          <a:bodyPr vert="horz" lIns="91440" tIns="45720" rIns="91440" bIns="45720" rtlCol="0" anchor="ctr">
            <a:normAutofit/>
          </a:bodyPr>
          <a:lstStyle/>
          <a:p>
            <a:r>
              <a:rPr lang="en-US" sz="1700" b="1">
                <a:solidFill>
                  <a:schemeClr val="tx1">
                    <a:alpha val="80000"/>
                  </a:schemeClr>
                </a:solidFill>
                <a:latin typeface="Aptos"/>
              </a:rPr>
              <a:t>Introduction of the new leadership team</a:t>
            </a:r>
            <a:endParaRPr lang="en-US" sz="1700">
              <a:solidFill>
                <a:schemeClr val="tx1">
                  <a:alpha val="80000"/>
                </a:schemeClr>
              </a:solidFill>
              <a:latin typeface="Aptos"/>
            </a:endParaRPr>
          </a:p>
          <a:p>
            <a:r>
              <a:rPr lang="en-US" sz="1700" b="1">
                <a:solidFill>
                  <a:schemeClr val="tx1">
                    <a:alpha val="80000"/>
                  </a:schemeClr>
                </a:solidFill>
                <a:latin typeface="Aptos"/>
              </a:rPr>
              <a:t>Survey Results</a:t>
            </a:r>
            <a:endParaRPr lang="en-US" sz="1700">
              <a:solidFill>
                <a:schemeClr val="tx1">
                  <a:alpha val="80000"/>
                </a:schemeClr>
              </a:solidFill>
              <a:latin typeface="Aptos"/>
            </a:endParaRPr>
          </a:p>
          <a:p>
            <a:r>
              <a:rPr lang="en-US" sz="1700" b="1">
                <a:solidFill>
                  <a:schemeClr val="tx1">
                    <a:alpha val="80000"/>
                  </a:schemeClr>
                </a:solidFill>
                <a:latin typeface="Aptos"/>
              </a:rPr>
              <a:t>What is a Free Appropriate Public Education (FAPE)</a:t>
            </a:r>
            <a:endParaRPr lang="en-US" sz="1700">
              <a:solidFill>
                <a:schemeClr val="tx1">
                  <a:alpha val="80000"/>
                </a:schemeClr>
              </a:solidFill>
              <a:latin typeface="Aptos"/>
            </a:endParaRPr>
          </a:p>
          <a:p>
            <a:r>
              <a:rPr lang="en-US" sz="1700" b="1">
                <a:solidFill>
                  <a:schemeClr val="tx1">
                    <a:alpha val="80000"/>
                  </a:schemeClr>
                </a:solidFill>
                <a:latin typeface="Aptos"/>
              </a:rPr>
              <a:t>What is Least Restrictive Environment (LRE) </a:t>
            </a:r>
            <a:endParaRPr lang="en-US" sz="1700">
              <a:solidFill>
                <a:schemeClr val="tx1">
                  <a:alpha val="80000"/>
                </a:schemeClr>
              </a:solidFill>
              <a:latin typeface="Aptos"/>
            </a:endParaRPr>
          </a:p>
          <a:p>
            <a:r>
              <a:rPr lang="en-US" sz="1700" b="1">
                <a:solidFill>
                  <a:schemeClr val="tx1">
                    <a:alpha val="80000"/>
                  </a:schemeClr>
                </a:solidFill>
                <a:latin typeface="Aptos"/>
              </a:rPr>
              <a:t>Structured Literacy </a:t>
            </a:r>
            <a:endParaRPr lang="en-US" sz="1700">
              <a:solidFill>
                <a:schemeClr val="tx1">
                  <a:alpha val="80000"/>
                </a:schemeClr>
              </a:solidFill>
              <a:latin typeface="Aptos"/>
            </a:endParaRPr>
          </a:p>
          <a:p>
            <a:r>
              <a:rPr lang="en-US" sz="1700" b="1">
                <a:solidFill>
                  <a:schemeClr val="tx1">
                    <a:alpha val="80000"/>
                  </a:schemeClr>
                </a:solidFill>
                <a:latin typeface="Aptos"/>
              </a:rPr>
              <a:t>Contracted Services</a:t>
            </a:r>
            <a:endParaRPr lang="en-US" sz="1700">
              <a:solidFill>
                <a:schemeClr val="tx1">
                  <a:alpha val="80000"/>
                </a:schemeClr>
              </a:solidFill>
              <a:latin typeface="Aptos"/>
            </a:endParaRPr>
          </a:p>
          <a:p>
            <a:r>
              <a:rPr lang="en-US" sz="1700" b="1">
                <a:solidFill>
                  <a:schemeClr val="tx1">
                    <a:alpha val="80000"/>
                  </a:schemeClr>
                </a:solidFill>
                <a:latin typeface="Aptos"/>
              </a:rPr>
              <a:t>School Psychologists</a:t>
            </a:r>
            <a:endParaRPr lang="en-US" sz="1700">
              <a:solidFill>
                <a:schemeClr val="tx1">
                  <a:alpha val="80000"/>
                </a:schemeClr>
              </a:solidFill>
              <a:latin typeface="Aptos"/>
            </a:endParaRPr>
          </a:p>
          <a:p>
            <a:r>
              <a:rPr lang="en-US" sz="1700" b="1">
                <a:solidFill>
                  <a:schemeClr val="tx1">
                    <a:alpha val="80000"/>
                  </a:schemeClr>
                </a:solidFill>
                <a:latin typeface="Aptos"/>
              </a:rPr>
              <a:t>School Social Worker Support</a:t>
            </a:r>
            <a:endParaRPr lang="en-US" sz="1700">
              <a:solidFill>
                <a:schemeClr val="tx1">
                  <a:alpha val="80000"/>
                </a:schemeClr>
              </a:solidFill>
              <a:latin typeface="Aptos"/>
            </a:endParaRPr>
          </a:p>
          <a:p>
            <a:r>
              <a:rPr lang="en-US" sz="1700" b="1">
                <a:solidFill>
                  <a:schemeClr val="tx1">
                    <a:alpha val="80000"/>
                  </a:schemeClr>
                </a:solidFill>
                <a:latin typeface="Aptos"/>
              </a:rPr>
              <a:t>Elementary </a:t>
            </a:r>
            <a:endParaRPr lang="en-US" sz="1700">
              <a:solidFill>
                <a:schemeClr val="tx1">
                  <a:alpha val="80000"/>
                </a:schemeClr>
              </a:solidFill>
              <a:latin typeface="Aptos"/>
            </a:endParaRPr>
          </a:p>
          <a:p>
            <a:r>
              <a:rPr lang="en-US" sz="1700" b="1">
                <a:solidFill>
                  <a:schemeClr val="tx1">
                    <a:alpha val="80000"/>
                  </a:schemeClr>
                </a:solidFill>
                <a:latin typeface="Aptos"/>
              </a:rPr>
              <a:t>Middle School</a:t>
            </a:r>
            <a:endParaRPr lang="en-US" sz="1700">
              <a:solidFill>
                <a:schemeClr val="tx1">
                  <a:alpha val="80000"/>
                </a:schemeClr>
              </a:solidFill>
              <a:latin typeface="Aptos"/>
            </a:endParaRPr>
          </a:p>
          <a:p>
            <a:r>
              <a:rPr lang="en-US" sz="1700" b="1">
                <a:solidFill>
                  <a:schemeClr val="tx1">
                    <a:alpha val="80000"/>
                  </a:schemeClr>
                </a:solidFill>
                <a:latin typeface="Aptos"/>
              </a:rPr>
              <a:t>High School </a:t>
            </a:r>
            <a:endParaRPr lang="en-US" sz="1700">
              <a:solidFill>
                <a:schemeClr val="tx1">
                  <a:alpha val="80000"/>
                </a:schemeClr>
              </a:solidFill>
              <a:latin typeface="Aptos"/>
            </a:endParaRPr>
          </a:p>
          <a:p>
            <a:r>
              <a:rPr lang="en-US" sz="1700" b="1">
                <a:solidFill>
                  <a:schemeClr val="tx1">
                    <a:alpha val="80000"/>
                  </a:schemeClr>
                </a:solidFill>
                <a:latin typeface="Aptos"/>
              </a:rPr>
              <a:t>Radnor Academy</a:t>
            </a:r>
            <a:endParaRPr lang="en-US" sz="1700">
              <a:solidFill>
                <a:schemeClr val="tx1">
                  <a:alpha val="80000"/>
                </a:schemeClr>
              </a:solidFill>
              <a:latin typeface="Aptos"/>
            </a:endParaRPr>
          </a:p>
          <a:p>
            <a:r>
              <a:rPr lang="en-US" sz="1700" b="1">
                <a:solidFill>
                  <a:schemeClr val="tx1">
                    <a:alpha val="80000"/>
                  </a:schemeClr>
                </a:solidFill>
                <a:latin typeface="Aptos"/>
              </a:rPr>
              <a:t>Transition</a:t>
            </a:r>
            <a:endParaRPr lang="en-US" sz="1700">
              <a:solidFill>
                <a:schemeClr val="tx1">
                  <a:alpha val="80000"/>
                </a:schemeClr>
              </a:solidFill>
              <a:latin typeface="Aptos"/>
            </a:endParaRPr>
          </a:p>
          <a:p>
            <a:r>
              <a:rPr lang="en-US" sz="1700" b="1">
                <a:solidFill>
                  <a:schemeClr val="tx1">
                    <a:alpha val="80000"/>
                  </a:schemeClr>
                </a:solidFill>
                <a:latin typeface="Aptos"/>
              </a:rPr>
              <a:t>Moving forward</a:t>
            </a:r>
            <a:endParaRPr lang="en-US" sz="170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381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6DF0CD-CE4D-D33E-9E81-39BEA678481B}"/>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Free Appropriate Public Education (FAPE)</a:t>
            </a:r>
          </a:p>
        </p:txBody>
      </p:sp>
      <p:graphicFrame>
        <p:nvGraphicFramePr>
          <p:cNvPr id="5" name="Content Placeholder 2">
            <a:extLst>
              <a:ext uri="{FF2B5EF4-FFF2-40B4-BE49-F238E27FC236}">
                <a16:creationId xmlns:a16="http://schemas.microsoft.com/office/drawing/2014/main" id="{A452A5F8-0EDC-7287-66AD-62E88B91D7DB}"/>
              </a:ext>
            </a:extLst>
          </p:cNvPr>
          <p:cNvGraphicFramePr>
            <a:graphicFrameLocks noGrp="1"/>
          </p:cNvGraphicFramePr>
          <p:nvPr>
            <p:ph idx="1"/>
            <p:extLst>
              <p:ext uri="{D42A27DB-BD31-4B8C-83A1-F6EECF244321}">
                <p14:modId xmlns:p14="http://schemas.microsoft.com/office/powerpoint/2010/main" val="358250137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208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AC6000-908B-FDE9-BBEC-791E91FF20EE}"/>
              </a:ext>
            </a:extLst>
          </p:cNvPr>
          <p:cNvSpPr>
            <a:spLocks noGrp="1"/>
          </p:cNvSpPr>
          <p:nvPr>
            <p:ph type="title"/>
          </p:nvPr>
        </p:nvSpPr>
        <p:spPr>
          <a:xfrm>
            <a:off x="686834" y="1153572"/>
            <a:ext cx="3200400" cy="4461163"/>
          </a:xfrm>
        </p:spPr>
        <p:txBody>
          <a:bodyPr>
            <a:normAutofit/>
          </a:bodyPr>
          <a:lstStyle/>
          <a:p>
            <a:r>
              <a:rPr lang="en-US" sz="3700">
                <a:solidFill>
                  <a:srgbClr val="FFFFFF"/>
                </a:solidFill>
                <a:latin typeface="Aptos"/>
              </a:rPr>
              <a:t>Least Restrictive Environment</a:t>
            </a:r>
            <a:endParaRPr lang="en-US" sz="3700">
              <a:solidFill>
                <a:srgbClr val="FFFFFF"/>
              </a:solidFill>
            </a:endParaRPr>
          </a:p>
          <a:p>
            <a:r>
              <a:rPr lang="en-US" sz="3700">
                <a:solidFill>
                  <a:srgbClr val="FFFFFF"/>
                </a:solidFill>
                <a:latin typeface="Aptos"/>
              </a:rPr>
              <a:t>(LRE)</a:t>
            </a:r>
            <a:endParaRPr lang="en-US" sz="3700">
              <a:solidFill>
                <a:srgbClr val="FFFFFF"/>
              </a:solidFill>
            </a:endParaRPr>
          </a:p>
          <a:p>
            <a:endParaRPr lang="en-US" sz="3700">
              <a:solidFill>
                <a:srgbClr val="FFFFFF"/>
              </a:solidFill>
              <a:ea typeface="Calibri Light"/>
              <a:cs typeface="Calibri Light"/>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A40E34-7354-E3A8-23B7-678C45119DC0}"/>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sz="2200">
                <a:ea typeface="+mn-lt"/>
                <a:cs typeface="+mn-lt"/>
              </a:rPr>
              <a:t>LRE means that, to the maximum extent appropriate, students with disabilities are educated with students without disabilities.</a:t>
            </a:r>
          </a:p>
          <a:p>
            <a:r>
              <a:rPr lang="en-US" sz="2200">
                <a:ea typeface="+mn-lt"/>
                <a:cs typeface="+mn-lt"/>
              </a:rPr>
              <a:t>The starting point is placement in the general education classroom with appropriate supports and services.</a:t>
            </a:r>
            <a:endParaRPr lang="en-US" sz="2200">
              <a:ea typeface="Calibri" panose="020F0502020204030204"/>
              <a:cs typeface="Calibri" panose="020F0502020204030204"/>
            </a:endParaRPr>
          </a:p>
          <a:p>
            <a:r>
              <a:rPr lang="en-US" sz="2200" b="1">
                <a:ea typeface="+mn-lt"/>
                <a:cs typeface="+mn-lt"/>
              </a:rPr>
              <a:t>Continuum of Placements</a:t>
            </a:r>
            <a:r>
              <a:rPr lang="en-US" sz="2200">
                <a:ea typeface="+mn-lt"/>
                <a:cs typeface="+mn-lt"/>
              </a:rPr>
              <a:t>: Schools must provide a range of placement options (general education, resource room, special class, special school, home instruction, hospitals/institutions).</a:t>
            </a:r>
            <a:endParaRPr lang="en-US" sz="2200">
              <a:ea typeface="Calibri"/>
              <a:cs typeface="Calibri"/>
            </a:endParaRPr>
          </a:p>
          <a:p>
            <a:r>
              <a:rPr lang="en-US" sz="2200" b="1">
                <a:ea typeface="+mn-lt"/>
                <a:cs typeface="+mn-lt"/>
              </a:rPr>
              <a:t>Supplementary Aids &amp; Services</a:t>
            </a:r>
            <a:r>
              <a:rPr lang="en-US" sz="2200">
                <a:ea typeface="+mn-lt"/>
                <a:cs typeface="+mn-lt"/>
              </a:rPr>
              <a:t>: Before considering more restrictive placements, schools must try supports such as assistive technology, paraprofessionals, modifications, and/or related services.</a:t>
            </a:r>
            <a:endParaRPr lang="en-US" sz="2200">
              <a:ea typeface="Calibri"/>
              <a:cs typeface="Calibri"/>
            </a:endParaRPr>
          </a:p>
          <a:p>
            <a:r>
              <a:rPr lang="en-US" sz="2200" b="1">
                <a:ea typeface="+mn-lt"/>
                <a:cs typeface="+mn-lt"/>
              </a:rPr>
              <a:t>Individualized Decision</a:t>
            </a:r>
            <a:r>
              <a:rPr lang="en-US" sz="2200">
                <a:ea typeface="+mn-lt"/>
                <a:cs typeface="+mn-lt"/>
              </a:rPr>
              <a:t>: LRE is determined by the student’s IEP team, based on the student’s unique needs, not on disability category or administrative convenience.</a:t>
            </a:r>
            <a:endParaRPr lang="en-US" sz="2200">
              <a:ea typeface="Calibri" panose="020F0502020204030204"/>
              <a:cs typeface="Calibri" panose="020F0502020204030204"/>
            </a:endParaRPr>
          </a:p>
          <a:p>
            <a:endParaRPr lang="en-US" sz="2200">
              <a:ea typeface="Calibri" panose="020F0502020204030204"/>
              <a:cs typeface="Calibri" panose="020F0502020204030204"/>
            </a:endParaRPr>
          </a:p>
          <a:p>
            <a:endParaRPr lang="en-US" sz="2200">
              <a:ea typeface="Calibri" panose="020F0502020204030204"/>
              <a:cs typeface="Calibri" panose="020F0502020204030204"/>
            </a:endParaRPr>
          </a:p>
        </p:txBody>
      </p:sp>
    </p:spTree>
    <p:extLst>
      <p:ext uri="{BB962C8B-B14F-4D97-AF65-F5344CB8AC3E}">
        <p14:creationId xmlns:p14="http://schemas.microsoft.com/office/powerpoint/2010/main" val="2397805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E58EE6-6BA8-7A2A-ABC0-41BCCA3173CD}"/>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Survey Results</a:t>
            </a:r>
            <a:br>
              <a:rPr lang="en-US" sz="4000">
                <a:solidFill>
                  <a:srgbClr val="FFFFFF"/>
                </a:solidFill>
              </a:rPr>
            </a:br>
            <a:br>
              <a:rPr lang="en-US" sz="4000">
                <a:solidFill>
                  <a:srgbClr val="FFFFFF"/>
                </a:solidFill>
              </a:rPr>
            </a:br>
            <a:endParaRPr lang="en-US" sz="4000">
              <a:solidFill>
                <a:srgbClr val="FFFFFF"/>
              </a:solidFill>
            </a:endParaRPr>
          </a:p>
        </p:txBody>
      </p:sp>
      <p:sp>
        <p:nvSpPr>
          <p:cNvPr id="3" name="Content Placeholder 2">
            <a:extLst>
              <a:ext uri="{FF2B5EF4-FFF2-40B4-BE49-F238E27FC236}">
                <a16:creationId xmlns:a16="http://schemas.microsoft.com/office/drawing/2014/main" id="{B7F49197-210B-13BF-9BF9-DD3D24F1F6FC}"/>
              </a:ext>
            </a:extLst>
          </p:cNvPr>
          <p:cNvSpPr>
            <a:spLocks noGrp="1"/>
          </p:cNvSpPr>
          <p:nvPr>
            <p:ph idx="1"/>
          </p:nvPr>
        </p:nvSpPr>
        <p:spPr>
          <a:xfrm>
            <a:off x="4581727" y="649480"/>
            <a:ext cx="3025303" cy="5546047"/>
          </a:xfrm>
        </p:spPr>
        <p:txBody>
          <a:bodyPr vert="horz" lIns="91440" tIns="45720" rIns="91440" bIns="45720" rtlCol="0" anchor="ctr">
            <a:normAutofit fontScale="92500"/>
          </a:bodyPr>
          <a:lstStyle/>
          <a:p>
            <a:r>
              <a:rPr lang="en-US" sz="1300" b="1">
                <a:latin typeface="Aptos"/>
              </a:rPr>
              <a:t>131 Parents Responded to the Survey – Thank you!</a:t>
            </a:r>
            <a:endParaRPr lang="en-US" sz="1300"/>
          </a:p>
          <a:p>
            <a:r>
              <a:rPr lang="en-US" sz="1300" u="sng">
                <a:latin typeface="Aptos"/>
              </a:rPr>
              <a:t>Radnor High School</a:t>
            </a:r>
            <a:r>
              <a:rPr lang="en-US" sz="1300">
                <a:latin typeface="Aptos"/>
              </a:rPr>
              <a:t> – 42 parents</a:t>
            </a:r>
            <a:endParaRPr lang="en-US" sz="1300">
              <a:ea typeface="Calibri" panose="020F0502020204030204"/>
              <a:cs typeface="Calibri" panose="020F0502020204030204"/>
            </a:endParaRPr>
          </a:p>
          <a:p>
            <a:r>
              <a:rPr lang="en-US" sz="1300" u="sng">
                <a:solidFill>
                  <a:srgbClr val="000000"/>
                </a:solidFill>
                <a:latin typeface="Aptos"/>
              </a:rPr>
              <a:t>Radnor Middle Schoo</a:t>
            </a:r>
            <a:r>
              <a:rPr lang="en-US" sz="1300" u="sng">
                <a:latin typeface="Aptos"/>
              </a:rPr>
              <a:t>l</a:t>
            </a:r>
            <a:r>
              <a:rPr lang="en-US" sz="1300">
                <a:latin typeface="Aptos"/>
              </a:rPr>
              <a:t> – 38  parents</a:t>
            </a:r>
            <a:endParaRPr lang="en-US" sz="1300">
              <a:ea typeface="Calibri" panose="020F0502020204030204"/>
              <a:cs typeface="Calibri" panose="020F0502020204030204"/>
            </a:endParaRPr>
          </a:p>
          <a:p>
            <a:r>
              <a:rPr lang="en-US" sz="1300" u="sng">
                <a:latin typeface="Aptos"/>
              </a:rPr>
              <a:t>Wayne Elementary School</a:t>
            </a:r>
            <a:r>
              <a:rPr lang="en-US" sz="1300">
                <a:latin typeface="Aptos"/>
              </a:rPr>
              <a:t> – 26 parents</a:t>
            </a:r>
            <a:endParaRPr lang="en-US" sz="1300"/>
          </a:p>
          <a:p>
            <a:r>
              <a:rPr lang="en-US" sz="1300" u="sng">
                <a:latin typeface="Aptos"/>
              </a:rPr>
              <a:t>Radnor Elementary School </a:t>
            </a:r>
            <a:r>
              <a:rPr lang="en-US" sz="1300">
                <a:latin typeface="Aptos"/>
              </a:rPr>
              <a:t>– 20 parents</a:t>
            </a:r>
            <a:endParaRPr lang="en-US" sz="1300"/>
          </a:p>
          <a:p>
            <a:r>
              <a:rPr lang="en-US" sz="1300" u="sng">
                <a:latin typeface="Aptos"/>
              </a:rPr>
              <a:t>Ithan Elementary School </a:t>
            </a:r>
            <a:r>
              <a:rPr lang="en-US" sz="1300">
                <a:latin typeface="Aptos"/>
              </a:rPr>
              <a:t>– 14 Parents</a:t>
            </a:r>
            <a:endParaRPr lang="en-US" sz="1300"/>
          </a:p>
          <a:p>
            <a:r>
              <a:rPr lang="en-US" sz="1300">
                <a:latin typeface="Aptos"/>
              </a:rPr>
              <a:t>80% – Parents were meaningful involved in the IEP meeting</a:t>
            </a:r>
            <a:endParaRPr lang="en-US" sz="1300"/>
          </a:p>
          <a:p>
            <a:r>
              <a:rPr lang="en-US" sz="1300">
                <a:latin typeface="Aptos"/>
              </a:rPr>
              <a:t>75% – The teams effectively communicate about the child’s progress during the year</a:t>
            </a:r>
            <a:endParaRPr lang="en-US" sz="1300"/>
          </a:p>
          <a:p>
            <a:r>
              <a:rPr lang="en-US" sz="1300">
                <a:latin typeface="Aptos"/>
              </a:rPr>
              <a:t>72% – The IEP provided strong support during transitions</a:t>
            </a:r>
            <a:endParaRPr lang="en-US" sz="1300"/>
          </a:p>
          <a:p>
            <a:r>
              <a:rPr lang="en-US" sz="1300">
                <a:latin typeface="Aptos"/>
              </a:rPr>
              <a:t>76% – Felt that the resources were provided to parents were helpful</a:t>
            </a:r>
            <a:endParaRPr lang="en-US" sz="1300"/>
          </a:p>
          <a:p>
            <a:r>
              <a:rPr lang="en-US" sz="1300">
                <a:latin typeface="Aptos"/>
              </a:rPr>
              <a:t>76% – Were satisfied with the services that were received</a:t>
            </a:r>
            <a:endParaRPr lang="en-US" sz="1300"/>
          </a:p>
          <a:p>
            <a:r>
              <a:rPr lang="en-US" sz="1300" b="1">
                <a:latin typeface="Calibri"/>
                <a:ea typeface="Calibri"/>
                <a:cs typeface="Calibri"/>
              </a:rPr>
              <a:t>STATE Data</a:t>
            </a:r>
            <a:r>
              <a:rPr lang="en-US" sz="1300">
                <a:latin typeface="Calibri"/>
                <a:ea typeface="Calibri"/>
                <a:cs typeface="Calibri"/>
              </a:rPr>
              <a:t>, parents had meaningful involvement</a:t>
            </a:r>
            <a:endParaRPr lang="en-US" sz="1300">
              <a:latin typeface="Aptos"/>
              <a:ea typeface="Calibri"/>
              <a:cs typeface="Calibri"/>
            </a:endParaRPr>
          </a:p>
          <a:p>
            <a:r>
              <a:rPr lang="en-US" sz="1400" b="1">
                <a:latin typeface="Calibri"/>
                <a:ea typeface="Calibri"/>
                <a:cs typeface="Calibri"/>
              </a:rPr>
              <a:t> 2022 – 40%</a:t>
            </a:r>
            <a:endParaRPr lang="en-US" sz="1400" b="1">
              <a:latin typeface="Aptos"/>
            </a:endParaRPr>
          </a:p>
          <a:p>
            <a:r>
              <a:rPr lang="en-US" sz="1400" b="1">
                <a:latin typeface="Aptos"/>
                <a:ea typeface="Calibri"/>
                <a:cs typeface="Calibri"/>
              </a:rPr>
              <a:t>2023 – 50%</a:t>
            </a:r>
            <a:endParaRPr lang="en-US" sz="1400" b="1">
              <a:latin typeface="Calibri"/>
              <a:ea typeface="Calibri"/>
              <a:cs typeface="Calibri"/>
            </a:endParaRPr>
          </a:p>
          <a:p>
            <a:endParaRPr lang="en-US" sz="1300">
              <a:latin typeface="Aptos"/>
              <a:ea typeface="Calibri" panose="020F0502020204030204"/>
              <a:cs typeface="Calibri" panose="020F0502020204030204"/>
            </a:endParaRPr>
          </a:p>
          <a:p>
            <a:endParaRPr lang="en-US" sz="1300">
              <a:ea typeface="Calibri" panose="020F0502020204030204"/>
              <a:cs typeface="Calibri" panose="020F0502020204030204"/>
            </a:endParaRPr>
          </a:p>
        </p:txBody>
      </p:sp>
      <p:pic>
        <p:nvPicPr>
          <p:cNvPr id="4" name="Picture 3" descr="A clipboard with a pencil&#10;&#10;">
            <a:extLst>
              <a:ext uri="{FF2B5EF4-FFF2-40B4-BE49-F238E27FC236}">
                <a16:creationId xmlns:a16="http://schemas.microsoft.com/office/drawing/2014/main" id="{964C6A5B-47C6-00AB-B35D-B61304A12680}"/>
              </a:ext>
            </a:extLst>
          </p:cNvPr>
          <p:cNvPicPr>
            <a:picLocks noChangeAspect="1"/>
          </p:cNvPicPr>
          <p:nvPr/>
        </p:nvPicPr>
        <p:blipFill>
          <a:blip r:embed="rId2"/>
          <a:stretch>
            <a:fillRect/>
          </a:stretch>
        </p:blipFill>
        <p:spPr>
          <a:xfrm>
            <a:off x="8109502" y="2079023"/>
            <a:ext cx="3615776" cy="2711832"/>
          </a:xfrm>
          <a:prstGeom prst="rect">
            <a:avLst/>
          </a:prstGeom>
        </p:spPr>
      </p:pic>
    </p:spTree>
    <p:extLst>
      <p:ext uri="{BB962C8B-B14F-4D97-AF65-F5344CB8AC3E}">
        <p14:creationId xmlns:p14="http://schemas.microsoft.com/office/powerpoint/2010/main" val="2431706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C433036-3A41-31ED-5FA3-605D3B3D9E3A}"/>
              </a:ext>
            </a:extLst>
          </p:cNvPr>
          <p:cNvSpPr>
            <a:spLocks noGrp="1"/>
          </p:cNvSpPr>
          <p:nvPr>
            <p:ph type="title"/>
          </p:nvPr>
        </p:nvSpPr>
        <p:spPr>
          <a:xfrm>
            <a:off x="1188069" y="381935"/>
            <a:ext cx="4008583" cy="5974414"/>
          </a:xfrm>
        </p:spPr>
        <p:txBody>
          <a:bodyPr anchor="ctr">
            <a:normAutofit/>
          </a:bodyPr>
          <a:lstStyle/>
          <a:p>
            <a:r>
              <a:rPr lang="en-US" sz="8000" b="0">
                <a:solidFill>
                  <a:srgbClr val="FFFFFF"/>
                </a:solidFill>
                <a:latin typeface="Aptos"/>
              </a:rPr>
              <a:t>What is going well?</a:t>
            </a:r>
            <a:endParaRPr lang="en-US" sz="800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112E8C2E-B5B7-EFE1-359E-7339928E1A06}"/>
              </a:ext>
            </a:extLst>
          </p:cNvPr>
          <p:cNvSpPr>
            <a:spLocks noGrp="1"/>
          </p:cNvSpPr>
          <p:nvPr>
            <p:ph idx="1"/>
          </p:nvPr>
        </p:nvSpPr>
        <p:spPr>
          <a:xfrm>
            <a:off x="6297233" y="518400"/>
            <a:ext cx="4771607" cy="5837949"/>
          </a:xfrm>
        </p:spPr>
        <p:txBody>
          <a:bodyPr vert="horz" lIns="91440" tIns="45720" rIns="91440" bIns="45720" rtlCol="0" anchor="ctr">
            <a:normAutofit/>
          </a:bodyPr>
          <a:lstStyle/>
          <a:p>
            <a:pPr marL="0" indent="0">
              <a:buNone/>
            </a:pPr>
            <a:r>
              <a:rPr lang="en-US" sz="1400" u="sng">
                <a:solidFill>
                  <a:schemeClr val="tx1">
                    <a:alpha val="80000"/>
                  </a:schemeClr>
                </a:solidFill>
                <a:latin typeface="Aptos"/>
              </a:rPr>
              <a:t>According to the survey: </a:t>
            </a:r>
            <a:endParaRPr lang="en-US" sz="1400" u="sng">
              <a:solidFill>
                <a:schemeClr val="tx1">
                  <a:alpha val="80000"/>
                </a:schemeClr>
              </a:solidFill>
              <a:ea typeface="Calibri" panose="020F0502020204030204"/>
              <a:cs typeface="Calibri" panose="020F0502020204030204"/>
            </a:endParaRPr>
          </a:p>
          <a:p>
            <a:r>
              <a:rPr lang="en-US" sz="1400">
                <a:solidFill>
                  <a:schemeClr val="tx1">
                    <a:alpha val="80000"/>
                  </a:schemeClr>
                </a:solidFill>
                <a:latin typeface="Aptos"/>
              </a:rPr>
              <a:t>Staff are dedicated and punctual.</a:t>
            </a:r>
            <a:endParaRPr lang="en-US" sz="1400">
              <a:solidFill>
                <a:schemeClr val="tx1">
                  <a:alpha val="80000"/>
                </a:schemeClr>
              </a:solidFill>
            </a:endParaRPr>
          </a:p>
          <a:p>
            <a:r>
              <a:rPr lang="en-US" sz="1400">
                <a:solidFill>
                  <a:schemeClr val="tx1">
                    <a:alpha val="80000"/>
                  </a:schemeClr>
                </a:solidFill>
                <a:latin typeface="Aptos"/>
              </a:rPr>
              <a:t>Critical people that have helped her through the years.</a:t>
            </a:r>
            <a:endParaRPr lang="en-US" sz="1400">
              <a:solidFill>
                <a:schemeClr val="tx1">
                  <a:alpha val="80000"/>
                </a:schemeClr>
              </a:solidFill>
            </a:endParaRPr>
          </a:p>
          <a:p>
            <a:r>
              <a:rPr lang="en-US" sz="1400">
                <a:solidFill>
                  <a:schemeClr val="tx1">
                    <a:alpha val="80000"/>
                  </a:schemeClr>
                </a:solidFill>
                <a:latin typeface="Aptos"/>
              </a:rPr>
              <a:t>We have only been in the program a few months, but it has been helpful to be able to have accommodations in the classroom as well as outside resources.</a:t>
            </a:r>
            <a:endParaRPr lang="en-US" sz="1400">
              <a:solidFill>
                <a:schemeClr val="tx1">
                  <a:alpha val="80000"/>
                </a:schemeClr>
              </a:solidFill>
            </a:endParaRPr>
          </a:p>
          <a:p>
            <a:r>
              <a:rPr lang="en-US" sz="1400">
                <a:solidFill>
                  <a:schemeClr val="tx1">
                    <a:alpha val="80000"/>
                  </a:schemeClr>
                </a:solidFill>
                <a:latin typeface="Aptos"/>
              </a:rPr>
              <a:t>A great transition into Kindergarten that has been seamless and addresses my child’s needs.</a:t>
            </a:r>
            <a:endParaRPr lang="en-US" sz="1400">
              <a:solidFill>
                <a:schemeClr val="tx1">
                  <a:alpha val="80000"/>
                </a:schemeClr>
              </a:solidFill>
            </a:endParaRPr>
          </a:p>
          <a:p>
            <a:r>
              <a:rPr lang="en-US" sz="1400">
                <a:solidFill>
                  <a:schemeClr val="tx1">
                    <a:alpha val="80000"/>
                  </a:schemeClr>
                </a:solidFill>
                <a:latin typeface="Aptos"/>
              </a:rPr>
              <a:t>Case managers are outstanding. Know that my son is getting the help he needs to be successful in school. Like the smaller, more focused classes that he is in.</a:t>
            </a:r>
            <a:endParaRPr lang="en-US" sz="1400">
              <a:solidFill>
                <a:schemeClr val="tx1">
                  <a:alpha val="80000"/>
                </a:schemeClr>
              </a:solidFill>
            </a:endParaRPr>
          </a:p>
          <a:p>
            <a:r>
              <a:rPr lang="en-US" sz="1400">
                <a:solidFill>
                  <a:schemeClr val="tx1">
                    <a:alpha val="80000"/>
                  </a:schemeClr>
                </a:solidFill>
                <a:latin typeface="Aptos"/>
              </a:rPr>
              <a:t>The speech therapist at RHS, is wonderful. The teachers have generally been receptive to her needs and accommodations since her IEP was enacted.</a:t>
            </a:r>
            <a:endParaRPr lang="en-US" sz="1400">
              <a:solidFill>
                <a:schemeClr val="tx1">
                  <a:alpha val="80000"/>
                </a:schemeClr>
              </a:solidFill>
            </a:endParaRPr>
          </a:p>
          <a:p>
            <a:r>
              <a:rPr lang="en-US" sz="1400">
                <a:solidFill>
                  <a:schemeClr val="tx1">
                    <a:alpha val="80000"/>
                  </a:schemeClr>
                </a:solidFill>
                <a:latin typeface="Aptos"/>
              </a:rPr>
              <a:t>High Quality Teaching Staff</a:t>
            </a:r>
            <a:endParaRPr lang="en-US" sz="1400">
              <a:solidFill>
                <a:schemeClr val="tx1">
                  <a:alpha val="80000"/>
                </a:schemeClr>
              </a:solidFill>
            </a:endParaRPr>
          </a:p>
          <a:p>
            <a:r>
              <a:rPr lang="en-US" sz="1400">
                <a:solidFill>
                  <a:schemeClr val="tx1">
                    <a:alpha val="80000"/>
                  </a:schemeClr>
                </a:solidFill>
                <a:latin typeface="Aptos"/>
              </a:rPr>
              <a:t>All the support and communication I receive on a daily basis and especially during his transition to middle school</a:t>
            </a:r>
            <a:endParaRPr lang="en-US" sz="1400">
              <a:solidFill>
                <a:schemeClr val="tx1">
                  <a:alpha val="80000"/>
                </a:schemeClr>
              </a:solidFill>
            </a:endParaRPr>
          </a:p>
          <a:p>
            <a:r>
              <a:rPr lang="en-US" sz="1400">
                <a:solidFill>
                  <a:schemeClr val="tx1">
                    <a:alpha val="80000"/>
                  </a:schemeClr>
                </a:solidFill>
                <a:latin typeface="Aptos"/>
              </a:rPr>
              <a:t>Radnor Academy is a great program</a:t>
            </a:r>
            <a:endParaRPr lang="en-US" sz="1400">
              <a:solidFill>
                <a:schemeClr val="tx1">
                  <a:alpha val="80000"/>
                </a:schemeClr>
              </a:solidFill>
            </a:endParaRPr>
          </a:p>
          <a:p>
            <a:r>
              <a:rPr lang="en-US" sz="1400">
                <a:solidFill>
                  <a:schemeClr val="tx1">
                    <a:alpha val="80000"/>
                  </a:schemeClr>
                </a:solidFill>
                <a:latin typeface="Aptos"/>
              </a:rPr>
              <a:t>Responsive team, use of accommodations consistently</a:t>
            </a:r>
            <a:endParaRPr lang="en-US" sz="1400">
              <a:solidFill>
                <a:schemeClr val="tx1">
                  <a:alpha val="80000"/>
                </a:schemeClr>
              </a:solidFill>
            </a:endParaRPr>
          </a:p>
          <a:p>
            <a:endParaRPr lang="en-US" sz="140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1388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B469-2259-0523-B0D9-06FA7CDB5A49}"/>
              </a:ext>
            </a:extLst>
          </p:cNvPr>
          <p:cNvSpPr>
            <a:spLocks noGrp="1"/>
          </p:cNvSpPr>
          <p:nvPr>
            <p:ph type="title"/>
          </p:nvPr>
        </p:nvSpPr>
        <p:spPr/>
        <p:txBody>
          <a:bodyPr anchor="b">
            <a:normAutofit/>
          </a:bodyPr>
          <a:lstStyle/>
          <a:p>
            <a:r>
              <a:rPr lang="en-US" b="1"/>
              <a:t>Structured </a:t>
            </a:r>
            <a:endParaRPr lang="en-US"/>
          </a:p>
          <a:p>
            <a:r>
              <a:rPr lang="en-US" b="1"/>
              <a:t>Literacy</a:t>
            </a:r>
            <a:endParaRPr lang="en-US" err="1"/>
          </a:p>
          <a:p>
            <a:endParaRPr lang="en-US"/>
          </a:p>
        </p:txBody>
      </p:sp>
      <p:pic>
        <p:nvPicPr>
          <p:cNvPr id="3" name="Picture Placeholder 2" descr="A red apple on top of a stack of books&#10;&#10;">
            <a:extLst>
              <a:ext uri="{FF2B5EF4-FFF2-40B4-BE49-F238E27FC236}">
                <a16:creationId xmlns:a16="http://schemas.microsoft.com/office/drawing/2014/main" id="{AE22EEF2-EA7E-5A3F-2DBB-E68D29C31335}"/>
              </a:ext>
            </a:extLst>
          </p:cNvPr>
          <p:cNvPicPr>
            <a:picLocks noGrp="1" noChangeAspect="1"/>
          </p:cNvPicPr>
          <p:nvPr>
            <p:ph type="pic" idx="1"/>
          </p:nvPr>
        </p:nvPicPr>
        <p:blipFill>
          <a:blip r:embed="rId2"/>
          <a:srcRect l="2508" r="2508"/>
          <a:stretch/>
        </p:blipFill>
        <p:spPr>
          <a:prstGeom prst="rect">
            <a:avLst/>
          </a:prstGeom>
        </p:spPr>
      </p:pic>
      <p:sp>
        <p:nvSpPr>
          <p:cNvPr id="8" name="Text Placeholder 2">
            <a:extLst>
              <a:ext uri="{FF2B5EF4-FFF2-40B4-BE49-F238E27FC236}">
                <a16:creationId xmlns:a16="http://schemas.microsoft.com/office/drawing/2014/main" id="{1F95134E-D68C-2FEB-CE6C-6DDCCED888FF}"/>
              </a:ext>
            </a:extLst>
          </p:cNvPr>
          <p:cNvSpPr>
            <a:spLocks noGrp="1"/>
          </p:cNvSpPr>
          <p:nvPr>
            <p:ph type="body" sz="half" idx="2"/>
          </p:nvPr>
        </p:nvSpPr>
        <p:spPr>
          <a:xfrm>
            <a:off x="366426" y="2045855"/>
            <a:ext cx="4405599" cy="4354224"/>
          </a:xfrm>
        </p:spPr>
        <p:txBody>
          <a:bodyPr vert="horz" lIns="91440" tIns="45720" rIns="91440" bIns="45720" rtlCol="0" anchor="t">
            <a:noAutofit/>
          </a:bodyPr>
          <a:lstStyle/>
          <a:p>
            <a:pPr>
              <a:lnSpc>
                <a:spcPct val="100000"/>
              </a:lnSpc>
            </a:pPr>
            <a:r>
              <a:rPr lang="en-US" dirty="0">
                <a:latin typeface="Univers Condensed"/>
              </a:rPr>
              <a:t>Act 35 from 2024 expands access to structured literacy in PA schools</a:t>
            </a:r>
            <a:endParaRPr lang="en-US" dirty="0"/>
          </a:p>
          <a:p>
            <a:pPr marL="285750" indent="-285750">
              <a:lnSpc>
                <a:spcPct val="100000"/>
              </a:lnSpc>
              <a:buChar char="•"/>
            </a:pPr>
            <a:r>
              <a:rPr lang="en-US" dirty="0">
                <a:latin typeface="Univers Condensed"/>
              </a:rPr>
              <a:t> RTSD teachers have been receiving training in the Science of Reading to then implement a structured literacy model</a:t>
            </a:r>
          </a:p>
          <a:p>
            <a:pPr marL="285750" indent="-285750">
              <a:lnSpc>
                <a:spcPct val="100000"/>
              </a:lnSpc>
              <a:buChar char="•"/>
            </a:pPr>
            <a:r>
              <a:rPr lang="en-US">
                <a:latin typeface="Univers Condensed"/>
              </a:rPr>
              <a:t>Our learning support teachers that work directly </a:t>
            </a:r>
            <a:r>
              <a:rPr lang="en-US" dirty="0">
                <a:latin typeface="Univers Condensed"/>
              </a:rPr>
              <a:t>with reading have had more specific training</a:t>
            </a:r>
          </a:p>
          <a:p>
            <a:pPr marL="285750" indent="-285750">
              <a:lnSpc>
                <a:spcPct val="100000"/>
              </a:lnSpc>
              <a:buChar char="•"/>
            </a:pPr>
            <a:r>
              <a:rPr lang="en-US">
                <a:latin typeface="Univers Condensed"/>
              </a:rPr>
              <a:t>RTSD has partnered with Literacy Consultant  - </a:t>
            </a:r>
            <a:r>
              <a:rPr lang="en-US" dirty="0">
                <a:latin typeface="Univers Condensed"/>
              </a:rPr>
              <a:t>Jody Fleck from Literacy Defined</a:t>
            </a:r>
          </a:p>
          <a:p>
            <a:pPr marL="285750" indent="-285750">
              <a:lnSpc>
                <a:spcPct val="100000"/>
              </a:lnSpc>
              <a:buChar char="•"/>
            </a:pPr>
            <a:r>
              <a:rPr lang="en-US">
                <a:latin typeface="Univers Condensed"/>
              </a:rPr>
              <a:t>Our office has provided programs and materials </a:t>
            </a:r>
            <a:r>
              <a:rPr lang="en-US" dirty="0">
                <a:latin typeface="Univers Condensed"/>
              </a:rPr>
              <a:t>that are researched based to all students requiring direct instruction in Reading</a:t>
            </a:r>
          </a:p>
          <a:p>
            <a:pPr marL="285750" indent="-285750">
              <a:lnSpc>
                <a:spcPct val="100000"/>
              </a:lnSpc>
              <a:buChar char="•"/>
            </a:pPr>
            <a:r>
              <a:rPr lang="en-US">
                <a:latin typeface="Univers Condensed"/>
              </a:rPr>
              <a:t>Teaching &amp; Learning has adopted a new K-5 ELA </a:t>
            </a:r>
            <a:r>
              <a:rPr lang="en-US" dirty="0">
                <a:latin typeface="Univers Condensed"/>
              </a:rPr>
              <a:t>curriculum – Into Reading</a:t>
            </a:r>
          </a:p>
          <a:p>
            <a:pPr>
              <a:lnSpc>
                <a:spcPct val="100000"/>
              </a:lnSpc>
            </a:pPr>
            <a:endParaRPr lang="en-US" sz="1200"/>
          </a:p>
        </p:txBody>
      </p:sp>
      <p:sp>
        <p:nvSpPr>
          <p:cNvPr id="4" name="Date Placeholder 3">
            <a:extLst>
              <a:ext uri="{FF2B5EF4-FFF2-40B4-BE49-F238E27FC236}">
                <a16:creationId xmlns:a16="http://schemas.microsoft.com/office/drawing/2014/main" id="{38416C72-B983-1FFC-5200-2E71769DA369}"/>
              </a:ext>
            </a:extLst>
          </p:cNvPr>
          <p:cNvSpPr>
            <a:spLocks noGrp="1"/>
          </p:cNvSpPr>
          <p:nvPr>
            <p:ph type="dt" sz="half" idx="10"/>
          </p:nvPr>
        </p:nvSpPr>
        <p:spPr/>
        <p:txBody>
          <a:bodyPr anchor="ctr">
            <a:normAutofit/>
          </a:bodyPr>
          <a:lstStyle/>
          <a:p>
            <a:pPr>
              <a:spcAft>
                <a:spcPts val="600"/>
              </a:spcAft>
            </a:pPr>
            <a:fld id="{9F5F9941-0BB8-4F45-9A36-E0380E0FC858}" type="datetime1">
              <a:rPr lang="en-US"/>
              <a:pPr>
                <a:spcAft>
                  <a:spcPts val="600"/>
                </a:spcAft>
              </a:pPr>
              <a:t>10/24/2025</a:t>
            </a:fld>
            <a:endParaRPr lang="en-US"/>
          </a:p>
        </p:txBody>
      </p:sp>
      <p:sp>
        <p:nvSpPr>
          <p:cNvPr id="5" name="Footer Placeholder 4">
            <a:extLst>
              <a:ext uri="{FF2B5EF4-FFF2-40B4-BE49-F238E27FC236}">
                <a16:creationId xmlns:a16="http://schemas.microsoft.com/office/drawing/2014/main" id="{E8C72B5A-EFCF-1D02-87BC-FF3196B51F6F}"/>
              </a:ext>
            </a:extLst>
          </p:cNvPr>
          <p:cNvSpPr>
            <a:spLocks noGrp="1"/>
          </p:cNvSpPr>
          <p:nvPr>
            <p:ph type="ftr" sz="quarter" idx="11"/>
          </p:nvPr>
        </p:nvSpPr>
        <p:spPr/>
        <p:txBody>
          <a:bodyPr anchor="ctr">
            <a:normAutofit/>
          </a:bodyPr>
          <a:lstStyle/>
          <a:p>
            <a:pPr>
              <a:lnSpc>
                <a:spcPct val="90000"/>
              </a:lnSpc>
              <a:spcAft>
                <a:spcPts val="600"/>
              </a:spcAft>
            </a:pPr>
            <a:r>
              <a:rPr lang="en-US" sz="700"/>
              <a:t>
              </a:t>
            </a:r>
          </a:p>
        </p:txBody>
      </p:sp>
      <p:sp>
        <p:nvSpPr>
          <p:cNvPr id="6" name="Slide Number Placeholder 5">
            <a:extLst>
              <a:ext uri="{FF2B5EF4-FFF2-40B4-BE49-F238E27FC236}">
                <a16:creationId xmlns:a16="http://schemas.microsoft.com/office/drawing/2014/main" id="{24CF0FC9-CBA5-0266-0410-6ECDBD7DD41F}"/>
              </a:ext>
            </a:extLst>
          </p:cNvPr>
          <p:cNvSpPr>
            <a:spLocks noGrp="1"/>
          </p:cNvSpPr>
          <p:nvPr>
            <p:ph type="sldNum" sz="quarter" idx="12"/>
          </p:nvPr>
        </p:nvSpPr>
        <p:spPr/>
        <p:txBody>
          <a:bodyPr anchor="ctr">
            <a:normAutofit/>
          </a:bodyPr>
          <a:lstStyle/>
          <a:p>
            <a:pPr>
              <a:lnSpc>
                <a:spcPct val="90000"/>
              </a:lnSpc>
              <a:spcAft>
                <a:spcPts val="600"/>
              </a:spcAft>
            </a:pPr>
            <a:fld id="{E30AF5A0-43BB-4336-8627-9123B9144D80}" type="slidenum">
              <a:rPr lang="en-US" dirty="0"/>
              <a:pPr>
                <a:lnSpc>
                  <a:spcPct val="90000"/>
                </a:lnSpc>
                <a:spcAft>
                  <a:spcPts val="600"/>
                </a:spcAft>
              </a:pPr>
              <a:t>8</a:t>
            </a:fld>
            <a:endParaRPr lang="en-US"/>
          </a:p>
        </p:txBody>
      </p:sp>
    </p:spTree>
    <p:extLst>
      <p:ext uri="{BB962C8B-B14F-4D97-AF65-F5344CB8AC3E}">
        <p14:creationId xmlns:p14="http://schemas.microsoft.com/office/powerpoint/2010/main" val="2564434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5" name="Group 14">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6" name="Freeform: Shape 15">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93DBDF1-8616-2DE3-3146-ADFB73A774CF}"/>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Contracted supports</a:t>
            </a:r>
          </a:p>
        </p:txBody>
      </p:sp>
      <p:sp>
        <p:nvSpPr>
          <p:cNvPr id="3" name="Content Placeholder 2">
            <a:extLst>
              <a:ext uri="{FF2B5EF4-FFF2-40B4-BE49-F238E27FC236}">
                <a16:creationId xmlns:a16="http://schemas.microsoft.com/office/drawing/2014/main" id="{DDCE133E-A98D-616E-F7AD-7FFD39DB4905}"/>
              </a:ext>
            </a:extLst>
          </p:cNvPr>
          <p:cNvSpPr>
            <a:spLocks noGrp="1"/>
          </p:cNvSpPr>
          <p:nvPr>
            <p:ph idx="1"/>
          </p:nvPr>
        </p:nvSpPr>
        <p:spPr>
          <a:xfrm>
            <a:off x="5687291" y="804672"/>
            <a:ext cx="5659952" cy="5230368"/>
          </a:xfrm>
        </p:spPr>
        <p:txBody>
          <a:bodyPr vert="horz" lIns="91440" tIns="45720" rIns="91440" bIns="45720" rtlCol="0" anchor="ctr">
            <a:normAutofit/>
          </a:bodyPr>
          <a:lstStyle/>
          <a:p>
            <a:pPr marL="0" indent="0">
              <a:buNone/>
            </a:pPr>
            <a:r>
              <a:rPr lang="en-US" sz="1800" b="1" u="sng">
                <a:solidFill>
                  <a:schemeClr val="tx2"/>
                </a:solidFill>
                <a:latin typeface="Aptos"/>
              </a:rPr>
              <a:t>Related Services</a:t>
            </a:r>
            <a:endParaRPr lang="en-US" sz="1800">
              <a:solidFill>
                <a:schemeClr val="tx2"/>
              </a:solidFill>
              <a:ea typeface="Calibri" panose="020F0502020204030204"/>
              <a:cs typeface="Calibri" panose="020F0502020204030204"/>
            </a:endParaRPr>
          </a:p>
          <a:p>
            <a:pPr marL="0" indent="0">
              <a:buNone/>
            </a:pPr>
            <a:r>
              <a:rPr lang="en-US" sz="1800">
                <a:solidFill>
                  <a:schemeClr val="tx2"/>
                </a:solidFill>
                <a:latin typeface="Aptos"/>
              </a:rPr>
              <a:t> Occupational Therapy, Speech and Physical </a:t>
            </a:r>
            <a:br>
              <a:rPr lang="en-US" sz="1800">
                <a:solidFill>
                  <a:schemeClr val="tx2"/>
                </a:solidFill>
                <a:latin typeface="Aptos"/>
              </a:rPr>
            </a:br>
            <a:r>
              <a:rPr lang="en-US" sz="1800">
                <a:solidFill>
                  <a:schemeClr val="tx2"/>
                </a:solidFill>
                <a:latin typeface="Aptos"/>
              </a:rPr>
              <a:t>     Therapy are provided by Pediatric Therapeutic</a:t>
            </a:r>
            <a:br>
              <a:rPr lang="en-US" sz="1800">
                <a:solidFill>
                  <a:schemeClr val="tx2"/>
                </a:solidFill>
                <a:latin typeface="Aptos"/>
              </a:rPr>
            </a:br>
            <a:r>
              <a:rPr lang="en-US" sz="1800">
                <a:solidFill>
                  <a:schemeClr val="tx2"/>
                </a:solidFill>
                <a:latin typeface="Aptos"/>
              </a:rPr>
              <a:t>     Services (PTS)</a:t>
            </a:r>
            <a:endParaRPr lang="en-US" sz="1800">
              <a:solidFill>
                <a:schemeClr val="tx2"/>
              </a:solidFill>
              <a:ea typeface="Calibri" panose="020F0502020204030204"/>
              <a:cs typeface="Calibri" panose="020F0502020204030204"/>
            </a:endParaRPr>
          </a:p>
          <a:p>
            <a:pPr marL="0" indent="0">
              <a:buNone/>
            </a:pPr>
            <a:r>
              <a:rPr lang="en-US" sz="1800" b="1" u="sng">
                <a:solidFill>
                  <a:schemeClr val="tx2"/>
                </a:solidFill>
                <a:latin typeface="Aptos"/>
              </a:rPr>
              <a:t>Caron Foundation </a:t>
            </a:r>
            <a:endParaRPr lang="en-US" sz="1800">
              <a:solidFill>
                <a:schemeClr val="tx2"/>
              </a:solidFill>
              <a:latin typeface="Calibri" panose="020F0502020204030204"/>
              <a:ea typeface="Calibri" panose="020F0502020204030204"/>
              <a:cs typeface="Calibri" panose="020F0502020204030204"/>
            </a:endParaRPr>
          </a:p>
          <a:p>
            <a:pPr marL="0" indent="0">
              <a:buNone/>
            </a:pPr>
            <a:r>
              <a:rPr lang="en-US" sz="1800">
                <a:solidFill>
                  <a:schemeClr val="tx2"/>
                </a:solidFill>
                <a:latin typeface="Aptos"/>
              </a:rPr>
              <a:t> Supports our Student Assistance Programs (SAP), </a:t>
            </a:r>
            <a:endParaRPr lang="en-US" sz="1800">
              <a:solidFill>
                <a:schemeClr val="tx2"/>
              </a:solidFill>
              <a:ea typeface="Calibri" panose="020F0502020204030204"/>
              <a:cs typeface="Calibri" panose="020F0502020204030204"/>
            </a:endParaRPr>
          </a:p>
          <a:p>
            <a:pPr marL="0" indent="0">
              <a:buNone/>
            </a:pPr>
            <a:r>
              <a:rPr lang="en-US" sz="1800">
                <a:solidFill>
                  <a:schemeClr val="tx2"/>
                </a:solidFill>
                <a:latin typeface="Aptos"/>
              </a:rPr>
              <a:t>     Drug &amp; Alcohol counseling for the secondary level</a:t>
            </a:r>
            <a:endParaRPr lang="en-US" sz="1800">
              <a:solidFill>
                <a:schemeClr val="tx2"/>
              </a:solidFill>
              <a:ea typeface="Calibri" panose="020F0502020204030204"/>
              <a:cs typeface="Calibri" panose="020F0502020204030204"/>
            </a:endParaRPr>
          </a:p>
          <a:p>
            <a:pPr marL="0" indent="0">
              <a:buNone/>
            </a:pPr>
            <a:r>
              <a:rPr lang="en-US" sz="1800" b="1" u="sng">
                <a:solidFill>
                  <a:schemeClr val="tx2"/>
                </a:solidFill>
                <a:latin typeface="Aptos"/>
              </a:rPr>
              <a:t>Lakeside Clinical Counseling </a:t>
            </a:r>
            <a:endParaRPr lang="en-US" sz="1800">
              <a:solidFill>
                <a:schemeClr val="tx2"/>
              </a:solidFill>
              <a:latin typeface="Calibri" panose="020F0502020204030204"/>
              <a:ea typeface="Calibri" panose="020F0502020204030204"/>
              <a:cs typeface="Calibri" panose="020F0502020204030204"/>
            </a:endParaRPr>
          </a:p>
          <a:p>
            <a:pPr marL="0" indent="0">
              <a:buNone/>
            </a:pPr>
            <a:r>
              <a:rPr lang="en-US" sz="1800">
                <a:solidFill>
                  <a:schemeClr val="tx2"/>
                </a:solidFill>
                <a:latin typeface="Aptos"/>
              </a:rPr>
              <a:t>     All buildings are staffed with clinical counselors</a:t>
            </a:r>
            <a:endParaRPr lang="en-US" sz="1800">
              <a:solidFill>
                <a:schemeClr val="tx2"/>
              </a:solidFill>
              <a:ea typeface="Calibri" panose="020F0502020204030204"/>
              <a:cs typeface="Calibri" panose="020F0502020204030204"/>
            </a:endParaRPr>
          </a:p>
          <a:p>
            <a:pPr marL="0" indent="0">
              <a:buNone/>
            </a:pPr>
            <a:r>
              <a:rPr lang="en-US" sz="1800" b="1" u="sng">
                <a:solidFill>
                  <a:schemeClr val="tx2"/>
                </a:solidFill>
                <a:latin typeface="Aptos"/>
              </a:rPr>
              <a:t>Behavioral Supports</a:t>
            </a:r>
            <a:endParaRPr lang="en-US" sz="1800">
              <a:solidFill>
                <a:schemeClr val="tx2"/>
              </a:solidFill>
              <a:ea typeface="Calibri" panose="020F0502020204030204"/>
              <a:cs typeface="Calibri" panose="020F0502020204030204"/>
            </a:endParaRPr>
          </a:p>
          <a:p>
            <a:pPr marL="0" indent="0">
              <a:buNone/>
            </a:pPr>
            <a:r>
              <a:rPr lang="en-US" sz="1800">
                <a:solidFill>
                  <a:schemeClr val="tx2"/>
                </a:solidFill>
                <a:latin typeface="Aptos"/>
              </a:rPr>
              <a:t>     2.0 Board Certified Behavioral Analyst (BCBAs)</a:t>
            </a:r>
            <a:br>
              <a:rPr lang="en-US" sz="1800">
                <a:solidFill>
                  <a:schemeClr val="tx2"/>
                </a:solidFill>
                <a:latin typeface="Aptos"/>
              </a:rPr>
            </a:br>
            <a:r>
              <a:rPr lang="en-US" sz="1800">
                <a:solidFill>
                  <a:schemeClr val="tx2"/>
                </a:solidFill>
                <a:latin typeface="Aptos"/>
                <a:ea typeface="Calibri" panose="020F0502020204030204"/>
                <a:cs typeface="Calibri" panose="020F0502020204030204"/>
              </a:rPr>
              <a:t>     Registered Behavior Technicians (RBTs)</a:t>
            </a:r>
            <a:endParaRPr lang="en-US" sz="1800">
              <a:solidFill>
                <a:schemeClr val="tx2"/>
              </a:solidFill>
              <a:latin typeface="Calibri" panose="020F0502020204030204"/>
              <a:ea typeface="Calibri" panose="020F0502020204030204"/>
              <a:cs typeface="Calibri" panose="020F0502020204030204"/>
            </a:endParaRPr>
          </a:p>
          <a:p>
            <a:pPr marL="0" indent="0">
              <a:buNone/>
            </a:pPr>
            <a:endParaRPr lang="en-US" sz="1800">
              <a:solidFill>
                <a:schemeClr val="tx2"/>
              </a:solidFill>
              <a:latin typeface="Aptos"/>
              <a:ea typeface="Calibri" panose="020F0502020204030204"/>
              <a:cs typeface="Calibri" panose="020F0502020204030204"/>
            </a:endParaRPr>
          </a:p>
          <a:p>
            <a:endParaRPr lang="en-US" sz="1800">
              <a:solidFill>
                <a:schemeClr val="tx2"/>
              </a:solidFill>
            </a:endParaRPr>
          </a:p>
        </p:txBody>
      </p:sp>
      <p:sp>
        <p:nvSpPr>
          <p:cNvPr id="4" name="Date Placeholder 3">
            <a:extLst>
              <a:ext uri="{FF2B5EF4-FFF2-40B4-BE49-F238E27FC236}">
                <a16:creationId xmlns:a16="http://schemas.microsoft.com/office/drawing/2014/main" id="{4667B874-3BF9-B791-60ED-5051770643F5}"/>
              </a:ext>
            </a:extLst>
          </p:cNvPr>
          <p:cNvSpPr>
            <a:spLocks noGrp="1"/>
          </p:cNvSpPr>
          <p:nvPr>
            <p:ph type="dt" sz="half" idx="10"/>
          </p:nvPr>
        </p:nvSpPr>
        <p:spPr>
          <a:xfrm>
            <a:off x="804672" y="6356350"/>
            <a:ext cx="2743200" cy="365125"/>
          </a:xfrm>
        </p:spPr>
        <p:txBody>
          <a:bodyPr>
            <a:normAutofit/>
          </a:bodyPr>
          <a:lstStyle/>
          <a:p>
            <a:pPr>
              <a:spcAft>
                <a:spcPts val="600"/>
              </a:spcAft>
            </a:pPr>
            <a:fld id="{82EDC674-0768-49CF-96D2-5350AEDEDB7C}" type="datetime1">
              <a:pPr>
                <a:spcAft>
                  <a:spcPts val="600"/>
                </a:spcAft>
              </a:pPr>
              <a:t>10/24/2025</a:t>
            </a:fld>
            <a:endParaRPr lang="en-US"/>
          </a:p>
        </p:txBody>
      </p:sp>
      <p:sp>
        <p:nvSpPr>
          <p:cNvPr id="5" name="Footer Placeholder 4">
            <a:extLst>
              <a:ext uri="{FF2B5EF4-FFF2-40B4-BE49-F238E27FC236}">
                <a16:creationId xmlns:a16="http://schemas.microsoft.com/office/drawing/2014/main" id="{D4AD76BE-74DD-8169-D024-17D6F9CB0F2D}"/>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700"/>
              <a:t>
              </a:t>
            </a:r>
          </a:p>
        </p:txBody>
      </p:sp>
      <p:sp>
        <p:nvSpPr>
          <p:cNvPr id="6" name="Slide Number Placeholder 5">
            <a:extLst>
              <a:ext uri="{FF2B5EF4-FFF2-40B4-BE49-F238E27FC236}">
                <a16:creationId xmlns:a16="http://schemas.microsoft.com/office/drawing/2014/main" id="{164F69FD-B770-544C-86C6-784A0114AA92}"/>
              </a:ext>
            </a:extLst>
          </p:cNvPr>
          <p:cNvSpPr>
            <a:spLocks noGrp="1"/>
          </p:cNvSpPr>
          <p:nvPr>
            <p:ph type="sldNum" sz="quarter" idx="12"/>
          </p:nvPr>
        </p:nvSpPr>
        <p:spPr>
          <a:xfrm>
            <a:off x="8610600" y="6356350"/>
            <a:ext cx="2743200" cy="365125"/>
          </a:xfrm>
        </p:spPr>
        <p:txBody>
          <a:bodyPr>
            <a:normAutofit/>
          </a:bodyPr>
          <a:lstStyle/>
          <a:p>
            <a:pPr>
              <a:spcAft>
                <a:spcPts val="600"/>
              </a:spcAft>
            </a:pPr>
            <a:fld id="{E30AF5A0-43BB-4336-8627-9123B9144D80}" type="slidenum">
              <a:rPr lang="en-US" dirty="0"/>
              <a:pPr>
                <a:spcAft>
                  <a:spcPts val="600"/>
                </a:spcAft>
              </a:pPr>
              <a:t>9</a:t>
            </a:fld>
            <a:endParaRPr lang="en-US"/>
          </a:p>
        </p:txBody>
      </p:sp>
    </p:spTree>
    <p:extLst>
      <p:ext uri="{BB962C8B-B14F-4D97-AF65-F5344CB8AC3E}">
        <p14:creationId xmlns:p14="http://schemas.microsoft.com/office/powerpoint/2010/main" val="399945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CB6D1A-E55F-1DD1-3FD7-B77AB1C925FF}"/>
              </a:ext>
            </a:extLst>
          </p:cNvPr>
          <p:cNvSpPr>
            <a:spLocks noGrp="1"/>
          </p:cNvSpPr>
          <p:nvPr>
            <p:ph type="title"/>
          </p:nvPr>
        </p:nvSpPr>
        <p:spPr>
          <a:xfrm>
            <a:off x="1245072" y="1289765"/>
            <a:ext cx="3651101" cy="4270963"/>
          </a:xfrm>
        </p:spPr>
        <p:txBody>
          <a:bodyPr anchor="ctr">
            <a:normAutofit/>
          </a:bodyPr>
          <a:lstStyle/>
          <a:p>
            <a:pPr algn="ctr"/>
            <a:r>
              <a:rPr lang="en-US" sz="4800">
                <a:solidFill>
                  <a:srgbClr val="FFFFFF"/>
                </a:solidFill>
                <a:ea typeface="Calibri Light" panose="020F0302020204030204"/>
                <a:cs typeface="Calibri Light" panose="020F0302020204030204"/>
              </a:rPr>
              <a:t>School Psychologists</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750F0D21-BD43-70B7-9AEC-A19708191482}"/>
              </a:ext>
            </a:extLst>
          </p:cNvPr>
          <p:cNvSpPr>
            <a:spLocks noGrp="1"/>
          </p:cNvSpPr>
          <p:nvPr>
            <p:ph idx="1"/>
          </p:nvPr>
        </p:nvSpPr>
        <p:spPr>
          <a:xfrm>
            <a:off x="6297233" y="553036"/>
            <a:ext cx="4771607" cy="5964949"/>
          </a:xfrm>
        </p:spPr>
        <p:txBody>
          <a:bodyPr vert="horz" lIns="91440" tIns="45720" rIns="91440" bIns="45720" rtlCol="0" anchor="ctr">
            <a:noAutofit/>
          </a:bodyPr>
          <a:lstStyle/>
          <a:p>
            <a:pPr marL="0" indent="0">
              <a:buNone/>
            </a:pPr>
            <a:r>
              <a:rPr lang="en-US" sz="1600" b="1">
                <a:solidFill>
                  <a:schemeClr val="tx1">
                    <a:alpha val="80000"/>
                  </a:schemeClr>
                </a:solidFill>
                <a:latin typeface="Aptos"/>
              </a:rPr>
              <a:t>Dr. Natalie Gabor – Radnor Elementary School</a:t>
            </a:r>
            <a:endParaRPr lang="en-US" sz="1600">
              <a:solidFill>
                <a:srgbClr val="000000">
                  <a:alpha val="80000"/>
                </a:srgbClr>
              </a:solidFill>
              <a:ea typeface="Calibri" panose="020F0502020204030204"/>
              <a:cs typeface="Calibri" panose="020F0502020204030204"/>
            </a:endParaRPr>
          </a:p>
          <a:p>
            <a:pPr marL="0" indent="0">
              <a:buNone/>
            </a:pPr>
            <a:r>
              <a:rPr lang="en-US" sz="1600" b="1">
                <a:solidFill>
                  <a:schemeClr val="tx1">
                    <a:alpha val="80000"/>
                  </a:schemeClr>
                </a:solidFill>
                <a:latin typeface="Aptos"/>
              </a:rPr>
              <a:t>Mrs. Kelly McBride – Radnor Middle School</a:t>
            </a:r>
            <a:endParaRPr lang="en-US" sz="1600">
              <a:solidFill>
                <a:srgbClr val="000000">
                  <a:alpha val="80000"/>
                </a:srgbClr>
              </a:solidFill>
              <a:ea typeface="Calibri"/>
              <a:cs typeface="Calibri"/>
            </a:endParaRPr>
          </a:p>
          <a:p>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Assessment &amp; Evaluation – certified to conduct academic, behavior and social emotional scales</a:t>
            </a:r>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Elementary School Psychologists support students entering from Early Intervention</a:t>
            </a:r>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Determine eligibility for special education or 504</a:t>
            </a:r>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Work closely with all team members in their buildings through observations and data collection</a:t>
            </a:r>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Can offer groups and individual supports to students together through school counseling &amp; SAP. </a:t>
            </a:r>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Collaborate with teachers through the Multi-Tiered Systems of Supports (MTSS) and MTSS meetings</a:t>
            </a:r>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Participate in our Student Assistance Program (SAP)</a:t>
            </a:r>
            <a:endParaRPr lang="en-US" sz="1600">
              <a:solidFill>
                <a:schemeClr val="tx1">
                  <a:alpha val="80000"/>
                </a:schemeClr>
              </a:solidFill>
              <a:ea typeface="Calibri"/>
              <a:cs typeface="Calibri"/>
            </a:endParaRPr>
          </a:p>
          <a:p>
            <a:r>
              <a:rPr lang="en-US" sz="1600">
                <a:solidFill>
                  <a:schemeClr val="tx1">
                    <a:alpha val="80000"/>
                  </a:schemeClr>
                </a:solidFill>
                <a:latin typeface="Aptos"/>
                <a:ea typeface="Calibri"/>
                <a:cs typeface="Calibri"/>
              </a:rPr>
              <a:t>Trained members of the Comprehensive School Threat Assessment Guideline (CSTAG) team – conduct threat and risk assessments</a:t>
            </a:r>
            <a:endParaRPr lang="en-US" sz="1600">
              <a:solidFill>
                <a:schemeClr val="tx1">
                  <a:alpha val="80000"/>
                </a:schemeClr>
              </a:solidFill>
            </a:endParaRPr>
          </a:p>
          <a:p>
            <a:endParaRPr lang="en-US" sz="1400">
              <a:solidFill>
                <a:schemeClr val="tx1">
                  <a:alpha val="80000"/>
                </a:schemeClr>
              </a:solidFill>
              <a:ea typeface="Calibri"/>
              <a:cs typeface="Calibri"/>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332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Rectangle 4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3AD231-7A2E-90BC-64DD-6AE186DDB98D}"/>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ea typeface="Calibri Light" panose="020F0302020204030204"/>
                <a:cs typeface="Calibri Light" panose="020F0302020204030204"/>
              </a:rPr>
              <a:t>School Social Workers</a:t>
            </a:r>
          </a:p>
        </p:txBody>
      </p:sp>
      <p:sp>
        <p:nvSpPr>
          <p:cNvPr id="3" name="Content Placeholder 2">
            <a:extLst>
              <a:ext uri="{FF2B5EF4-FFF2-40B4-BE49-F238E27FC236}">
                <a16:creationId xmlns:a16="http://schemas.microsoft.com/office/drawing/2014/main" id="{BE9C84D2-8C63-14F6-D777-FB7AC873A2F7}"/>
              </a:ext>
            </a:extLst>
          </p:cNvPr>
          <p:cNvSpPr>
            <a:spLocks noGrp="1"/>
          </p:cNvSpPr>
          <p:nvPr>
            <p:ph idx="1"/>
          </p:nvPr>
        </p:nvSpPr>
        <p:spPr>
          <a:xfrm>
            <a:off x="4581727" y="649480"/>
            <a:ext cx="3025303" cy="5546047"/>
          </a:xfrm>
        </p:spPr>
        <p:txBody>
          <a:bodyPr vert="horz" lIns="91440" tIns="45720" rIns="91440" bIns="45720" rtlCol="0" anchor="ctr">
            <a:normAutofit/>
          </a:bodyPr>
          <a:lstStyle/>
          <a:p>
            <a:pPr marL="0" indent="0">
              <a:buNone/>
            </a:pPr>
            <a:r>
              <a:rPr lang="en-US" sz="1000" b="1" dirty="0">
                <a:latin typeface="Aptos"/>
              </a:rPr>
              <a:t>Mrs. Margie Bates – Wayne, Radnor and Ithan Elementary Schools</a:t>
            </a:r>
            <a:endParaRPr lang="en-US" sz="1000" dirty="0">
              <a:ea typeface="Calibri" panose="020F0502020204030204"/>
              <a:cs typeface="Calibri" panose="020F0502020204030204"/>
            </a:endParaRPr>
          </a:p>
          <a:p>
            <a:pPr marL="0" indent="0">
              <a:buNone/>
            </a:pPr>
            <a:r>
              <a:rPr lang="en-US" sz="1000" b="1" dirty="0">
                <a:latin typeface="Aptos"/>
              </a:rPr>
              <a:t>Mrs. Ceire Evans – Radnor Middle School</a:t>
            </a:r>
            <a:endParaRPr lang="en-US" sz="1000" dirty="0">
              <a:ea typeface="Calibri" panose="020F0502020204030204"/>
              <a:cs typeface="Calibri" panose="020F0502020204030204"/>
            </a:endParaRPr>
          </a:p>
          <a:p>
            <a:pPr marL="0" indent="0">
              <a:buNone/>
            </a:pPr>
            <a:r>
              <a:rPr lang="en-US" sz="1000" b="1" dirty="0">
                <a:latin typeface="Aptos"/>
              </a:rPr>
              <a:t>Mrs. Christine Kulp – Radnor High School</a:t>
            </a:r>
            <a:endParaRPr lang="en-US" sz="1000" dirty="0">
              <a:ea typeface="Calibri" panose="020F0502020204030204"/>
              <a:cs typeface="Calibri" panose="020F0502020204030204"/>
            </a:endParaRPr>
          </a:p>
          <a:p>
            <a:endParaRPr lang="en-US" sz="1000" b="1">
              <a:latin typeface="Aptos"/>
              <a:ea typeface="Calibri"/>
              <a:cs typeface="Calibri"/>
            </a:endParaRPr>
          </a:p>
          <a:p>
            <a:r>
              <a:rPr lang="en-US" sz="1000">
                <a:latin typeface="Aptos"/>
                <a:ea typeface="Calibri"/>
                <a:cs typeface="Calibri"/>
              </a:rPr>
              <a:t>Bridge between home, school, and community</a:t>
            </a:r>
            <a:endParaRPr lang="en-US" sz="1000">
              <a:ea typeface="Calibri"/>
              <a:cs typeface="Calibri"/>
            </a:endParaRPr>
          </a:p>
          <a:p>
            <a:r>
              <a:rPr lang="en-US" sz="1000">
                <a:latin typeface="Aptos"/>
                <a:ea typeface="Calibri"/>
                <a:cs typeface="Calibri"/>
              </a:rPr>
              <a:t>Partner with outside agencies</a:t>
            </a:r>
            <a:endParaRPr lang="en-US" sz="1000">
              <a:ea typeface="Calibri"/>
              <a:cs typeface="Calibri"/>
            </a:endParaRPr>
          </a:p>
          <a:p>
            <a:r>
              <a:rPr lang="en-US" sz="1000">
                <a:latin typeface="Aptos"/>
                <a:ea typeface="Calibri"/>
                <a:cs typeface="Calibri"/>
              </a:rPr>
              <a:t>Advocate for student well-being and equity</a:t>
            </a:r>
            <a:endParaRPr lang="en-US" sz="1000">
              <a:ea typeface="Calibri"/>
              <a:cs typeface="Calibri"/>
            </a:endParaRPr>
          </a:p>
          <a:p>
            <a:r>
              <a:rPr lang="en-US" sz="1000">
                <a:latin typeface="Aptos"/>
                <a:ea typeface="Calibri"/>
                <a:cs typeface="Calibri"/>
              </a:rPr>
              <a:t>Support our Student Assistance Program (SAP) and Multi-Tiered Systems of Support (MTSS)</a:t>
            </a:r>
            <a:endParaRPr lang="en-US" sz="1000">
              <a:ea typeface="Calibri" panose="020F0502020204030204"/>
              <a:cs typeface="Calibri" panose="020F0502020204030204"/>
            </a:endParaRPr>
          </a:p>
          <a:p>
            <a:r>
              <a:rPr lang="en-US" sz="1000">
                <a:latin typeface="Aptos"/>
                <a:ea typeface="Calibri"/>
                <a:cs typeface="Calibri"/>
              </a:rPr>
              <a:t>Trained members of the Comprehensive School Threat Assessment Guideline (CSTAG) team –conduct threat and risk assessments</a:t>
            </a:r>
          </a:p>
          <a:p>
            <a:r>
              <a:rPr lang="en-US" sz="1000">
                <a:latin typeface="Aptos"/>
                <a:ea typeface="Calibri"/>
                <a:cs typeface="Calibri"/>
              </a:rPr>
              <a:t>Connect families with community resources (mental health, housing, food, medical, insurance, etc.)</a:t>
            </a:r>
            <a:endParaRPr lang="en-US" sz="1000">
              <a:ea typeface="Calibri"/>
              <a:cs typeface="Calibri"/>
            </a:endParaRPr>
          </a:p>
          <a:p>
            <a:r>
              <a:rPr lang="en-US" sz="1000">
                <a:latin typeface="Aptos"/>
                <a:ea typeface="Calibri"/>
                <a:cs typeface="Calibri"/>
              </a:rPr>
              <a:t>Advocate and assist students with housing insecurities </a:t>
            </a:r>
            <a:endParaRPr lang="en-US" sz="1000">
              <a:ea typeface="Calibri"/>
              <a:cs typeface="Calibri"/>
            </a:endParaRPr>
          </a:p>
          <a:p>
            <a:r>
              <a:rPr lang="en-US" sz="1000">
                <a:latin typeface="Aptos"/>
                <a:ea typeface="Calibri"/>
                <a:cs typeface="Calibri"/>
              </a:rPr>
              <a:t>Support parent-school team collaboration</a:t>
            </a:r>
            <a:endParaRPr lang="en-US" sz="1000">
              <a:ea typeface="Calibri"/>
              <a:cs typeface="Calibri"/>
            </a:endParaRPr>
          </a:p>
          <a:p>
            <a:r>
              <a:rPr lang="en-US" sz="1000">
                <a:latin typeface="Aptos"/>
                <a:ea typeface="Calibri"/>
                <a:cs typeface="Calibri"/>
              </a:rPr>
              <a:t>Conduct home visits, when needed</a:t>
            </a:r>
            <a:endParaRPr lang="en-US" sz="1000">
              <a:ea typeface="Calibri"/>
              <a:cs typeface="Calibri"/>
            </a:endParaRPr>
          </a:p>
          <a:p>
            <a:r>
              <a:rPr lang="en-US" sz="1000">
                <a:latin typeface="Aptos"/>
                <a:ea typeface="Calibri"/>
                <a:cs typeface="Calibri"/>
              </a:rPr>
              <a:t>Support students and families with positive attendance strategies</a:t>
            </a:r>
            <a:endParaRPr lang="en-US" sz="1000">
              <a:ea typeface="Calibri"/>
              <a:cs typeface="Calibri"/>
            </a:endParaRPr>
          </a:p>
          <a:p>
            <a:r>
              <a:rPr lang="en-US" sz="1000">
                <a:latin typeface="Aptos"/>
                <a:ea typeface="Calibri"/>
                <a:cs typeface="Calibri"/>
              </a:rPr>
              <a:t>Provide professional development on mental health, trauma-informed practices, SEL</a:t>
            </a:r>
            <a:endParaRPr lang="en-US" sz="1000">
              <a:ea typeface="Calibri"/>
              <a:cs typeface="Calibri"/>
            </a:endParaRPr>
          </a:p>
          <a:p>
            <a:r>
              <a:rPr lang="en-US" sz="1000">
                <a:latin typeface="Aptos"/>
                <a:ea typeface="Calibri"/>
                <a:cs typeface="Calibri"/>
              </a:rPr>
              <a:t>Contribute to IEP/504 teams </a:t>
            </a:r>
            <a:endParaRPr lang="en-US" sz="1000">
              <a:ea typeface="Calibri"/>
              <a:cs typeface="Calibri"/>
            </a:endParaRPr>
          </a:p>
          <a:p>
            <a:endParaRPr lang="en-US" sz="1000">
              <a:latin typeface="Aptos"/>
              <a:ea typeface="Calibri"/>
              <a:cs typeface="Calibri"/>
            </a:endParaRPr>
          </a:p>
          <a:p>
            <a:endParaRPr lang="en-US" sz="1000">
              <a:latin typeface="Calibri" panose="020F0502020204030204"/>
              <a:ea typeface="Calibri"/>
              <a:cs typeface="Calibri"/>
            </a:endParaRPr>
          </a:p>
          <a:p>
            <a:endParaRPr lang="en-US" sz="1000">
              <a:ea typeface="Calibri"/>
              <a:cs typeface="Calibri"/>
            </a:endParaRPr>
          </a:p>
        </p:txBody>
      </p:sp>
      <p:pic>
        <p:nvPicPr>
          <p:cNvPr id="4" name="Picture 3" descr="A group of women standing next to bags&#10;&#10;">
            <a:extLst>
              <a:ext uri="{FF2B5EF4-FFF2-40B4-BE49-F238E27FC236}">
                <a16:creationId xmlns:a16="http://schemas.microsoft.com/office/drawing/2014/main" id="{9115BB2A-23F3-87E2-7524-442C45DD4641}"/>
              </a:ext>
            </a:extLst>
          </p:cNvPr>
          <p:cNvPicPr>
            <a:picLocks noChangeAspect="1"/>
          </p:cNvPicPr>
          <p:nvPr/>
        </p:nvPicPr>
        <p:blipFill>
          <a:blip r:embed="rId2"/>
          <a:stretch>
            <a:fillRect/>
          </a:stretch>
        </p:blipFill>
        <p:spPr>
          <a:xfrm>
            <a:off x="8109502" y="2079023"/>
            <a:ext cx="3615776" cy="2711832"/>
          </a:xfrm>
          <a:prstGeom prst="rect">
            <a:avLst/>
          </a:prstGeom>
        </p:spPr>
      </p:pic>
    </p:spTree>
    <p:extLst>
      <p:ext uri="{BB962C8B-B14F-4D97-AF65-F5344CB8AC3E}">
        <p14:creationId xmlns:p14="http://schemas.microsoft.com/office/powerpoint/2010/main" val="542804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6249CC-0C54-9568-4F1C-549C3DA0993C}"/>
              </a:ext>
            </a:extLst>
          </p:cNvPr>
          <p:cNvSpPr>
            <a:spLocks noGrp="1"/>
          </p:cNvSpPr>
          <p:nvPr>
            <p:ph type="title"/>
          </p:nvPr>
        </p:nvSpPr>
        <p:spPr>
          <a:xfrm>
            <a:off x="572493" y="238539"/>
            <a:ext cx="11018520" cy="1434415"/>
          </a:xfrm>
        </p:spPr>
        <p:txBody>
          <a:bodyPr anchor="b">
            <a:normAutofit/>
          </a:bodyPr>
          <a:lstStyle/>
          <a:p>
            <a:r>
              <a:rPr lang="en-US" sz="5400">
                <a:ea typeface="Calibri Light" panose="020F0302020204030204"/>
                <a:cs typeface="Calibri Light" panose="020F0302020204030204"/>
              </a:rPr>
              <a:t>Elementary Learning Support</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BCE8A6-0C28-F455-238D-30DDC8C5FE51}"/>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1600" b="1" dirty="0">
                <a:latin typeface="Aptos"/>
              </a:rPr>
              <a:t>Mrs. Christine Hannon– Wayne Elementary School</a:t>
            </a:r>
            <a:endParaRPr lang="en-US" sz="1600" dirty="0">
              <a:ea typeface="Calibri" panose="020F0502020204030204"/>
              <a:cs typeface="Calibri" panose="020F0502020204030204"/>
            </a:endParaRPr>
          </a:p>
          <a:p>
            <a:endParaRPr lang="en-US" sz="1600" b="1">
              <a:latin typeface="Aptos"/>
              <a:ea typeface="Calibri" panose="020F0502020204030204"/>
              <a:cs typeface="Calibri" panose="020F0502020204030204"/>
            </a:endParaRPr>
          </a:p>
          <a:p>
            <a:r>
              <a:rPr lang="en-US" sz="1600" dirty="0">
                <a:latin typeface="Aptos"/>
                <a:ea typeface="Calibri"/>
                <a:cs typeface="Calibri"/>
              </a:rPr>
              <a:t>Learning Support – Reading, Writing and Math – Specific programs based on the IEP goals</a:t>
            </a:r>
            <a:endParaRPr lang="en-US" sz="1600" b="1" dirty="0">
              <a:latin typeface="Aptos"/>
              <a:ea typeface="Calibri"/>
              <a:cs typeface="Calibri"/>
            </a:endParaRPr>
          </a:p>
          <a:p>
            <a:r>
              <a:rPr lang="en-US" sz="1600" dirty="0">
                <a:latin typeface="Aptos"/>
                <a:ea typeface="Calibri"/>
                <a:cs typeface="Calibri"/>
              </a:rPr>
              <a:t>Trained in the Science of Reading</a:t>
            </a:r>
          </a:p>
          <a:p>
            <a:r>
              <a:rPr lang="en-US" sz="1600" dirty="0">
                <a:latin typeface="Aptos"/>
                <a:ea typeface="Calibri"/>
                <a:cs typeface="Calibri"/>
              </a:rPr>
              <a:t>Support students in the Multi Tiered Supports Systems (MTSS) process</a:t>
            </a:r>
            <a:endParaRPr lang="en-US" sz="1600" dirty="0">
              <a:ea typeface="Calibri" panose="020F0502020204030204"/>
              <a:cs typeface="Calibri" panose="020F0502020204030204"/>
            </a:endParaRPr>
          </a:p>
          <a:p>
            <a:r>
              <a:rPr lang="en-US" sz="1600" dirty="0">
                <a:latin typeface="Aptos"/>
                <a:ea typeface="Calibri"/>
                <a:cs typeface="Calibri"/>
              </a:rPr>
              <a:t>Work closely with general education teacher to support inclusion</a:t>
            </a:r>
            <a:endParaRPr lang="en-US" sz="1600" dirty="0">
              <a:ea typeface="Calibri" panose="020F0502020204030204"/>
              <a:cs typeface="Calibri" panose="020F0502020204030204"/>
            </a:endParaRPr>
          </a:p>
          <a:p>
            <a:r>
              <a:rPr lang="en-US" sz="1600" dirty="0">
                <a:latin typeface="Aptos"/>
                <a:ea typeface="Calibri"/>
                <a:cs typeface="Calibri"/>
              </a:rPr>
              <a:t>Push into the general education classes and pull students out for direct instruction</a:t>
            </a:r>
            <a:endParaRPr lang="en-US" sz="1600" dirty="0">
              <a:ea typeface="Calibri" panose="020F0502020204030204"/>
              <a:cs typeface="Calibri" panose="020F0502020204030204"/>
            </a:endParaRPr>
          </a:p>
          <a:p>
            <a:r>
              <a:rPr lang="en-US" sz="1600" dirty="0">
                <a:latin typeface="Aptos"/>
                <a:ea typeface="Calibri"/>
                <a:cs typeface="Calibri"/>
              </a:rPr>
              <a:t>Supporting their colleagues on special education services and best practices</a:t>
            </a:r>
            <a:endParaRPr lang="en-US" sz="1600" dirty="0">
              <a:ea typeface="Calibri" panose="020F0502020204030204"/>
              <a:cs typeface="Calibri" panose="020F0502020204030204"/>
            </a:endParaRPr>
          </a:p>
          <a:p>
            <a:r>
              <a:rPr lang="en-US" sz="1600" dirty="0">
                <a:latin typeface="Aptos"/>
                <a:ea typeface="Calibri"/>
                <a:cs typeface="Calibri"/>
              </a:rPr>
              <a:t>Support the transition to Radnor Middle School both academically and socially</a:t>
            </a:r>
            <a:endParaRPr lang="en-US" sz="1600" dirty="0">
              <a:ea typeface="Calibri" panose="020F0502020204030204"/>
              <a:cs typeface="Calibri" panose="020F0502020204030204"/>
            </a:endParaRPr>
          </a:p>
          <a:p>
            <a:pPr marL="0" indent="0">
              <a:buNone/>
            </a:pPr>
            <a:endParaRPr lang="en-US" sz="1200" b="1">
              <a:latin typeface="Aptos"/>
              <a:ea typeface="Calibri"/>
              <a:cs typeface="Calibri"/>
            </a:endParaRPr>
          </a:p>
        </p:txBody>
      </p:sp>
      <p:pic>
        <p:nvPicPr>
          <p:cNvPr id="4" name="Picture 3" descr="A child pointing at a chart&#10;&#10;">
            <a:extLst>
              <a:ext uri="{FF2B5EF4-FFF2-40B4-BE49-F238E27FC236}">
                <a16:creationId xmlns:a16="http://schemas.microsoft.com/office/drawing/2014/main" id="{B33BFEDD-0750-9683-0700-FEA1E8A3BC5E}"/>
              </a:ext>
            </a:extLst>
          </p:cNvPr>
          <p:cNvPicPr>
            <a:picLocks noChangeAspect="1"/>
          </p:cNvPicPr>
          <p:nvPr/>
        </p:nvPicPr>
        <p:blipFill>
          <a:blip r:embed="rId2"/>
          <a:srcRect l="23035" r="3"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3800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677523-AAC1-AF00-3B17-AD33E3D67E29}"/>
              </a:ext>
            </a:extLst>
          </p:cNvPr>
          <p:cNvSpPr>
            <a:spLocks noGrp="1"/>
          </p:cNvSpPr>
          <p:nvPr>
            <p:ph type="title"/>
          </p:nvPr>
        </p:nvSpPr>
        <p:spPr>
          <a:xfrm>
            <a:off x="640080" y="325369"/>
            <a:ext cx="4368602" cy="1956841"/>
          </a:xfrm>
        </p:spPr>
        <p:txBody>
          <a:bodyPr anchor="b">
            <a:normAutofit/>
          </a:bodyPr>
          <a:lstStyle/>
          <a:p>
            <a:r>
              <a:rPr lang="en-US" sz="4200">
                <a:ea typeface="Calibri Light" panose="020F0302020204030204"/>
                <a:cs typeface="Calibri Light" panose="020F0302020204030204"/>
              </a:rPr>
              <a:t>Elementary Intensive Language Program (ILP)</a:t>
            </a:r>
          </a:p>
        </p:txBody>
      </p:sp>
      <p:sp>
        <p:nvSpPr>
          <p:cNvPr id="2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5BB7D0-DCA9-D073-0DA2-0317A434DC4F}"/>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en-US" sz="1200" b="1">
                <a:latin typeface="Aptos"/>
              </a:rPr>
              <a:t>Mrs. Victoria Behan – Wayne Elementary</a:t>
            </a:r>
            <a:endParaRPr lang="en-US" sz="1200">
              <a:latin typeface="Aptos"/>
            </a:endParaRPr>
          </a:p>
          <a:p>
            <a:pPr marL="0" indent="0">
              <a:buNone/>
            </a:pPr>
            <a:r>
              <a:rPr lang="en-US" sz="1200" b="1">
                <a:latin typeface="Aptos"/>
              </a:rPr>
              <a:t>Ms. Erin Dillon – Wayne Elementary</a:t>
            </a:r>
          </a:p>
          <a:p>
            <a:pPr marL="0" indent="0">
              <a:buNone/>
            </a:pPr>
            <a:endParaRPr lang="en-US" sz="1200" b="1">
              <a:latin typeface="Calibri"/>
              <a:ea typeface="Calibri" panose="020F0502020204030204"/>
              <a:cs typeface="Calibri" panose="020F0502020204030204"/>
            </a:endParaRPr>
          </a:p>
          <a:p>
            <a:r>
              <a:rPr lang="en-US" sz="1200">
                <a:latin typeface="Calibri"/>
                <a:ea typeface="Calibri"/>
                <a:cs typeface="Calibri"/>
              </a:rPr>
              <a:t>Highly structured classroom that focuses on the following:</a:t>
            </a:r>
          </a:p>
          <a:p>
            <a:pPr lvl="1">
              <a:buFont typeface="Courier New" panose="020B0604020202020204" pitchFamily="34" charset="0"/>
              <a:buChar char="o"/>
            </a:pPr>
            <a:r>
              <a:rPr lang="en-US" sz="1200">
                <a:latin typeface="Calibri"/>
                <a:ea typeface="Calibri"/>
                <a:cs typeface="Calibri"/>
              </a:rPr>
              <a:t>Support with significant language delays and communication</a:t>
            </a:r>
          </a:p>
          <a:p>
            <a:pPr lvl="1">
              <a:buFont typeface="Courier New" panose="020B0604020202020204" pitchFamily="34" charset="0"/>
              <a:buChar char="o"/>
            </a:pPr>
            <a:r>
              <a:rPr lang="en-US" sz="1200">
                <a:latin typeface="Calibri"/>
                <a:ea typeface="Calibri"/>
                <a:cs typeface="Calibri"/>
              </a:rPr>
              <a:t>Sensory regulation behaviors strategies</a:t>
            </a:r>
          </a:p>
          <a:p>
            <a:pPr lvl="1">
              <a:buFont typeface="Courier New" panose="020B0604020202020204" pitchFamily="34" charset="0"/>
              <a:buChar char="o"/>
            </a:pPr>
            <a:r>
              <a:rPr lang="en-US" sz="1200">
                <a:latin typeface="Calibri"/>
                <a:ea typeface="Calibri"/>
                <a:cs typeface="Calibri"/>
              </a:rPr>
              <a:t>Trained behavioral support supervised by BCBA</a:t>
            </a:r>
          </a:p>
          <a:p>
            <a:r>
              <a:rPr lang="en-US" sz="1200">
                <a:latin typeface="Calibri"/>
                <a:ea typeface="Calibri"/>
                <a:cs typeface="Calibri"/>
              </a:rPr>
              <a:t>Individualized schedules and morning meetings</a:t>
            </a:r>
          </a:p>
          <a:p>
            <a:r>
              <a:rPr lang="en-US" sz="1200">
                <a:latin typeface="Calibri"/>
                <a:ea typeface="Calibri"/>
                <a:cs typeface="Calibri"/>
              </a:rPr>
              <a:t>Low student to teacher ratio</a:t>
            </a:r>
          </a:p>
          <a:p>
            <a:r>
              <a:rPr lang="en-US" sz="1200">
                <a:latin typeface="Calibri"/>
                <a:ea typeface="Calibri"/>
                <a:cs typeface="Calibri"/>
              </a:rPr>
              <a:t>Daily collaboration with related service providers</a:t>
            </a:r>
          </a:p>
        </p:txBody>
      </p:sp>
      <p:pic>
        <p:nvPicPr>
          <p:cNvPr id="4" name="Picture 3" descr="A classroom with tables and chairs&#10;&#10;">
            <a:extLst>
              <a:ext uri="{FF2B5EF4-FFF2-40B4-BE49-F238E27FC236}">
                <a16:creationId xmlns:a16="http://schemas.microsoft.com/office/drawing/2014/main" id="{68295B58-445B-5931-0DF7-FD3B60BF0B8C}"/>
              </a:ext>
            </a:extLst>
          </p:cNvPr>
          <p:cNvPicPr>
            <a:picLocks noChangeAspect="1"/>
          </p:cNvPicPr>
          <p:nvPr/>
        </p:nvPicPr>
        <p:blipFill>
          <a:blip r:embed="rId2"/>
          <a:srcRect l="18746" r="6027"/>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9341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Arc 2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2C7B73-BC4D-D550-7620-54DD2EBBD6FB}"/>
              </a:ext>
            </a:extLst>
          </p:cNvPr>
          <p:cNvSpPr>
            <a:spLocks noGrp="1"/>
          </p:cNvSpPr>
          <p:nvPr>
            <p:ph type="title"/>
          </p:nvPr>
        </p:nvSpPr>
        <p:spPr>
          <a:xfrm>
            <a:off x="5894962" y="479493"/>
            <a:ext cx="5458838" cy="1325563"/>
          </a:xfrm>
        </p:spPr>
        <p:txBody>
          <a:bodyPr>
            <a:normAutofit/>
          </a:bodyPr>
          <a:lstStyle/>
          <a:p>
            <a:r>
              <a:rPr lang="en-US">
                <a:ea typeface="Calibri Light"/>
                <a:cs typeface="Calibri Light"/>
              </a:rPr>
              <a:t>Intensive Learning Support </a:t>
            </a:r>
          </a:p>
        </p:txBody>
      </p:sp>
      <p:sp>
        <p:nvSpPr>
          <p:cNvPr id="21" name="Freeform: Shape 20">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erson standing in front of a classroom with a large screen&#10;&#10;">
            <a:extLst>
              <a:ext uri="{FF2B5EF4-FFF2-40B4-BE49-F238E27FC236}">
                <a16:creationId xmlns:a16="http://schemas.microsoft.com/office/drawing/2014/main" id="{F0FE84DC-5F37-C29A-6485-D162366454FA}"/>
              </a:ext>
            </a:extLst>
          </p:cNvPr>
          <p:cNvPicPr>
            <a:picLocks noChangeAspect="1"/>
          </p:cNvPicPr>
          <p:nvPr/>
        </p:nvPicPr>
        <p:blipFill>
          <a:blip r:embed="rId2"/>
          <a:stretch>
            <a:fillRect/>
          </a:stretch>
        </p:blipFill>
        <p:spPr>
          <a:xfrm>
            <a:off x="703182" y="1552610"/>
            <a:ext cx="4777381" cy="358303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11B4A961-5D33-615C-B4F1-0D50A06B2A07}"/>
              </a:ext>
            </a:extLst>
          </p:cNvPr>
          <p:cNvSpPr>
            <a:spLocks noGrp="1"/>
          </p:cNvSpPr>
          <p:nvPr>
            <p:ph idx="1"/>
          </p:nvPr>
        </p:nvSpPr>
        <p:spPr>
          <a:xfrm>
            <a:off x="5894962" y="1984443"/>
            <a:ext cx="5458838" cy="4192520"/>
          </a:xfrm>
        </p:spPr>
        <p:txBody>
          <a:bodyPr vert="horz" lIns="91440" tIns="45720" rIns="91440" bIns="45720" rtlCol="0">
            <a:normAutofit/>
          </a:bodyPr>
          <a:lstStyle/>
          <a:p>
            <a:pPr marL="0" indent="0">
              <a:buNone/>
            </a:pPr>
            <a:r>
              <a:rPr lang="en-US" sz="1500" b="1">
                <a:ea typeface="Calibri"/>
                <a:cs typeface="Calibri"/>
              </a:rPr>
              <a:t>Mrs. Ashlyn Marabella – Ithan Elementary School</a:t>
            </a:r>
            <a:endParaRPr lang="en-US" sz="1500"/>
          </a:p>
          <a:p>
            <a:r>
              <a:rPr lang="en-US" sz="1500">
                <a:latin typeface="Aptos"/>
                <a:ea typeface="+mn-lt"/>
                <a:cs typeface="+mn-lt"/>
              </a:rPr>
              <a:t>Small class size with low student-to-teacher ratio</a:t>
            </a:r>
            <a:endParaRPr lang="en-US" sz="1500">
              <a:latin typeface="Aptos"/>
              <a:ea typeface="Calibri"/>
              <a:cs typeface="Calibri"/>
            </a:endParaRPr>
          </a:p>
          <a:p>
            <a:r>
              <a:rPr lang="en-US" sz="1500">
                <a:latin typeface="Aptos"/>
                <a:ea typeface="+mn-lt"/>
                <a:cs typeface="+mn-lt"/>
              </a:rPr>
              <a:t>Highly structured environment with consistent routines</a:t>
            </a:r>
            <a:endParaRPr lang="en-US" sz="1500">
              <a:latin typeface="Aptos"/>
            </a:endParaRPr>
          </a:p>
          <a:p>
            <a:r>
              <a:rPr lang="en-US" sz="1500">
                <a:latin typeface="Aptos"/>
                <a:ea typeface="+mn-lt"/>
                <a:cs typeface="+mn-lt"/>
              </a:rPr>
              <a:t>Visual schedules</a:t>
            </a:r>
            <a:endParaRPr lang="en-US" sz="1500">
              <a:latin typeface="Aptos"/>
            </a:endParaRPr>
          </a:p>
          <a:p>
            <a:r>
              <a:rPr lang="en-US" sz="1500">
                <a:latin typeface="Aptos"/>
                <a:ea typeface="+mn-lt"/>
                <a:cs typeface="+mn-lt"/>
              </a:rPr>
              <a:t>Collaboration with related service providers and general education teachers</a:t>
            </a:r>
          </a:p>
          <a:p>
            <a:r>
              <a:rPr lang="en-US" sz="1500">
                <a:ea typeface="+mn-lt"/>
                <a:cs typeface="+mn-lt"/>
              </a:rPr>
              <a:t>Individualized instruction aligned with IEP goals</a:t>
            </a:r>
            <a:endParaRPr lang="en-US" sz="1500">
              <a:latin typeface="Aptos"/>
              <a:ea typeface="Calibri"/>
              <a:cs typeface="Calibri"/>
            </a:endParaRPr>
          </a:p>
          <a:p>
            <a:r>
              <a:rPr lang="en-US" sz="1500">
                <a:ea typeface="+mn-lt"/>
                <a:cs typeface="+mn-lt"/>
              </a:rPr>
              <a:t>Modified curriculum focusing on functional academics, communication, and social skills</a:t>
            </a:r>
            <a:endParaRPr lang="en-US" sz="1500">
              <a:ea typeface="Calibri"/>
              <a:cs typeface="Calibri"/>
            </a:endParaRPr>
          </a:p>
          <a:p>
            <a:r>
              <a:rPr lang="en-US" sz="1500">
                <a:ea typeface="+mn-lt"/>
                <a:cs typeface="+mn-lt"/>
              </a:rPr>
              <a:t>Use of evidence-based practices (e.g., direct instruction, task analysis, explicit modeling)</a:t>
            </a:r>
            <a:endParaRPr lang="en-US" sz="1500">
              <a:ea typeface="Calibri"/>
              <a:cs typeface="Calibri"/>
            </a:endParaRPr>
          </a:p>
          <a:p>
            <a:r>
              <a:rPr lang="en-US" sz="1500">
                <a:ea typeface="+mn-lt"/>
                <a:cs typeface="+mn-lt"/>
              </a:rPr>
              <a:t>Frequent repetition, reinforcement, and hands-on learning</a:t>
            </a:r>
            <a:endParaRPr lang="en-US" sz="1500">
              <a:ea typeface="Calibri"/>
              <a:cs typeface="Calibri"/>
            </a:endParaRPr>
          </a:p>
          <a:p>
            <a:r>
              <a:rPr lang="en-US" sz="1500">
                <a:latin typeface="Aptos"/>
                <a:ea typeface="Calibri"/>
                <a:cs typeface="Calibri"/>
              </a:rPr>
              <a:t>Supplemental or full-time placement</a:t>
            </a:r>
          </a:p>
          <a:p>
            <a:pPr marL="0" indent="0">
              <a:buNone/>
            </a:pPr>
            <a:endParaRPr lang="en-US" sz="1500">
              <a:latin typeface="Aptos"/>
              <a:ea typeface="Calibri"/>
              <a:cs typeface="Calibri"/>
            </a:endParaRPr>
          </a:p>
          <a:p>
            <a:endParaRPr lang="en-US" sz="1500">
              <a:latin typeface="Aptos"/>
              <a:ea typeface="Calibri"/>
              <a:cs typeface="Calibri"/>
            </a:endParaRPr>
          </a:p>
          <a:p>
            <a:endParaRPr lang="en-US" sz="1500">
              <a:latin typeface="Aptos"/>
              <a:ea typeface="Calibri"/>
              <a:cs typeface="Calibri"/>
            </a:endParaRPr>
          </a:p>
        </p:txBody>
      </p:sp>
    </p:spTree>
    <p:extLst>
      <p:ext uri="{BB962C8B-B14F-4D97-AF65-F5344CB8AC3E}">
        <p14:creationId xmlns:p14="http://schemas.microsoft.com/office/powerpoint/2010/main" val="1922287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426A64-8EFC-616D-8FF8-A3F9DFB8369C}"/>
              </a:ext>
            </a:extLst>
          </p:cNvPr>
          <p:cNvSpPr>
            <a:spLocks noGrp="1"/>
          </p:cNvSpPr>
          <p:nvPr>
            <p:ph type="title"/>
          </p:nvPr>
        </p:nvSpPr>
        <p:spPr>
          <a:xfrm>
            <a:off x="572493" y="238539"/>
            <a:ext cx="11018520" cy="1434415"/>
          </a:xfrm>
        </p:spPr>
        <p:txBody>
          <a:bodyPr anchor="b">
            <a:normAutofit/>
          </a:bodyPr>
          <a:lstStyle/>
          <a:p>
            <a:r>
              <a:rPr lang="en-US" sz="5400">
                <a:ea typeface="Calibri Light" panose="020F0302020204030204"/>
                <a:cs typeface="Calibri Light" panose="020F0302020204030204"/>
              </a:rPr>
              <a:t>Elementary Emotional Support</a:t>
            </a: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EA1DB3C-FACA-3C90-086A-BE389C22DBE7}"/>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1500" b="1" dirty="0">
                <a:latin typeface="Aptos"/>
              </a:rPr>
              <a:t>Amy Ziegler-Wayne &amp; Ithan Elementary Schools</a:t>
            </a:r>
          </a:p>
          <a:p>
            <a:r>
              <a:rPr lang="en-US" sz="1500" b="1" dirty="0">
                <a:latin typeface="Aptos"/>
              </a:rPr>
              <a:t>Radnor Elementary</a:t>
            </a:r>
            <a:r>
              <a:rPr lang="en-US" sz="1500" dirty="0">
                <a:latin typeface="Aptos"/>
              </a:rPr>
              <a:t> hosts our supplemental and full-time classroom for students that need a higher level of support. Academics can be provided with embedded social/emotional supports</a:t>
            </a:r>
          </a:p>
          <a:p>
            <a:r>
              <a:rPr lang="en-US" sz="1500" dirty="0">
                <a:latin typeface="Aptos"/>
              </a:rPr>
              <a:t>Direct instruction in emotional regulation is provided in all three buildings.</a:t>
            </a:r>
            <a:endParaRPr lang="en-US" sz="1500" dirty="0">
              <a:latin typeface="Aptos"/>
              <a:ea typeface="Calibri" panose="020F0502020204030204"/>
              <a:cs typeface="Calibri" panose="020F0502020204030204"/>
            </a:endParaRPr>
          </a:p>
          <a:p>
            <a:r>
              <a:rPr lang="en-US" sz="1500" dirty="0">
                <a:latin typeface="Aptos"/>
              </a:rPr>
              <a:t>WES and IES instruction is available as outlined in your child's IEP</a:t>
            </a:r>
            <a:endParaRPr lang="en-US" sz="1500" dirty="0">
              <a:ea typeface="Calibri" panose="020F0502020204030204"/>
              <a:cs typeface="Calibri" panose="020F0502020204030204"/>
            </a:endParaRPr>
          </a:p>
          <a:p>
            <a:r>
              <a:rPr lang="en-US" sz="1500" dirty="0">
                <a:latin typeface="Aptos"/>
              </a:rPr>
              <a:t>Social emotion learning (SEL)  includes social skills, identifying triggers, selecting positive coping strategies</a:t>
            </a:r>
            <a:endParaRPr lang="en-US" sz="1500" dirty="0"/>
          </a:p>
          <a:p>
            <a:r>
              <a:rPr lang="en-US" sz="1500" dirty="0">
                <a:latin typeface="Aptos"/>
              </a:rPr>
              <a:t>Work closely with general education teachers, BCBAs and RBTs to support inclusion</a:t>
            </a:r>
            <a:endParaRPr lang="en-US" sz="1500" dirty="0">
              <a:ea typeface="Calibri" panose="020F0502020204030204"/>
              <a:cs typeface="Calibri" panose="020F0502020204030204"/>
            </a:endParaRPr>
          </a:p>
          <a:p>
            <a:r>
              <a:rPr lang="en-US" sz="1500" dirty="0">
                <a:latin typeface="Aptos"/>
              </a:rPr>
              <a:t>Classroom observations occur to assist with generalizing the material</a:t>
            </a:r>
            <a:endParaRPr lang="en-US" sz="1500" dirty="0">
              <a:ea typeface="Calibri" panose="020F0502020204030204"/>
              <a:cs typeface="Calibri" panose="020F0502020204030204"/>
            </a:endParaRPr>
          </a:p>
          <a:p>
            <a:r>
              <a:rPr lang="en-US" sz="1500" dirty="0">
                <a:latin typeface="Aptos"/>
              </a:rPr>
              <a:t>Our ES teachers plan and provide support to transition to Radnor Middle School</a:t>
            </a:r>
            <a:endParaRPr lang="en-US" sz="1500" dirty="0">
              <a:ea typeface="Calibri" panose="020F0502020204030204"/>
              <a:cs typeface="Calibri" panose="020F0502020204030204"/>
            </a:endParaRPr>
          </a:p>
          <a:p>
            <a:endParaRPr lang="en-US" sz="1500">
              <a:ea typeface="Calibri" panose="020F0502020204030204"/>
              <a:cs typeface="Calibri" panose="020F0502020204030204"/>
            </a:endParaRPr>
          </a:p>
        </p:txBody>
      </p:sp>
      <p:pic>
        <p:nvPicPr>
          <p:cNvPr id="4" name="Picture 3" descr="A person teaching children to use a screen&#10;&#10;">
            <a:extLst>
              <a:ext uri="{FF2B5EF4-FFF2-40B4-BE49-F238E27FC236}">
                <a16:creationId xmlns:a16="http://schemas.microsoft.com/office/drawing/2014/main" id="{6D7B04F4-D34D-6038-D2DD-68C717E26583}"/>
              </a:ext>
            </a:extLst>
          </p:cNvPr>
          <p:cNvPicPr>
            <a:picLocks noChangeAspect="1"/>
          </p:cNvPicPr>
          <p:nvPr/>
        </p:nvPicPr>
        <p:blipFill>
          <a:blip r:embed="rId2"/>
          <a:srcRect l="13908" r="13938"/>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107127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0FF23-A758-1C78-E1B6-0D4E160549CD}"/>
              </a:ext>
            </a:extLst>
          </p:cNvPr>
          <p:cNvSpPr>
            <a:spLocks noGrp="1"/>
          </p:cNvSpPr>
          <p:nvPr>
            <p:ph type="title"/>
          </p:nvPr>
        </p:nvSpPr>
        <p:spPr>
          <a:xfrm>
            <a:off x="630936" y="640080"/>
            <a:ext cx="4818888" cy="1481328"/>
          </a:xfrm>
        </p:spPr>
        <p:txBody>
          <a:bodyPr anchor="b">
            <a:normAutofit/>
          </a:bodyPr>
          <a:lstStyle/>
          <a:p>
            <a:r>
              <a:rPr lang="en-US" sz="5000">
                <a:ea typeface="Calibri Light" panose="020F0302020204030204"/>
                <a:cs typeface="Calibri Light" panose="020F0302020204030204"/>
              </a:rPr>
              <a:t>Middle School Learning Support</a:t>
            </a:r>
          </a:p>
        </p:txBody>
      </p:sp>
      <p:sp>
        <p:nvSpPr>
          <p:cNvPr id="1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572E83-5818-1214-9FF2-C993193BD3A3}"/>
              </a:ext>
            </a:extLst>
          </p:cNvPr>
          <p:cNvSpPr>
            <a:spLocks noGrp="1"/>
          </p:cNvSpPr>
          <p:nvPr>
            <p:ph idx="1"/>
          </p:nvPr>
        </p:nvSpPr>
        <p:spPr>
          <a:xfrm>
            <a:off x="630936" y="2660904"/>
            <a:ext cx="4818888" cy="3547872"/>
          </a:xfrm>
        </p:spPr>
        <p:txBody>
          <a:bodyPr vert="horz" lIns="91440" tIns="45720" rIns="91440" bIns="45720" rtlCol="0" anchor="t">
            <a:normAutofit/>
          </a:bodyPr>
          <a:lstStyle/>
          <a:p>
            <a:pPr marL="0" indent="0">
              <a:buNone/>
            </a:pPr>
            <a:r>
              <a:rPr lang="en-US" sz="1200" b="1">
                <a:ea typeface="Calibri"/>
                <a:cs typeface="Calibri"/>
              </a:rPr>
              <a:t>Mrs. Erin Casey – Radnor Middle Schoo</a:t>
            </a:r>
            <a:r>
              <a:rPr lang="en-US" sz="1200">
                <a:ea typeface="Calibri"/>
                <a:cs typeface="Calibri"/>
              </a:rPr>
              <a:t>l</a:t>
            </a:r>
          </a:p>
          <a:p>
            <a:pPr marL="0" indent="0">
              <a:buNone/>
            </a:pPr>
            <a:endParaRPr lang="en-US" sz="1200">
              <a:ea typeface="+mn-lt"/>
              <a:cs typeface="+mn-lt"/>
            </a:endParaRPr>
          </a:p>
          <a:p>
            <a:r>
              <a:rPr lang="en-US" sz="1200">
                <a:ea typeface="+mn-lt"/>
                <a:cs typeface="+mn-lt"/>
              </a:rPr>
              <a:t>Learning Support – Reading, Writing,  Math &amp; Executive Functioning – Specific courses based on the IEP goals</a:t>
            </a:r>
            <a:endParaRPr lang="en-US" sz="1200">
              <a:ea typeface="Calibri"/>
              <a:cs typeface="Calibri"/>
            </a:endParaRPr>
          </a:p>
          <a:p>
            <a:r>
              <a:rPr lang="en-US" sz="1200">
                <a:ea typeface="+mn-lt"/>
                <a:cs typeface="+mn-lt"/>
              </a:rPr>
              <a:t>Trained in the Science of Reading</a:t>
            </a:r>
          </a:p>
          <a:p>
            <a:r>
              <a:rPr lang="en-US" sz="1200">
                <a:ea typeface="+mn-lt"/>
                <a:cs typeface="+mn-lt"/>
              </a:rPr>
              <a:t>Special Education teachers participate on the grade level teams </a:t>
            </a:r>
            <a:endParaRPr lang="en-US" sz="1200">
              <a:ea typeface="Calibri"/>
              <a:cs typeface="Calibri"/>
            </a:endParaRPr>
          </a:p>
          <a:p>
            <a:r>
              <a:rPr lang="en-US" sz="1200">
                <a:ea typeface="+mn-lt"/>
                <a:cs typeface="+mn-lt"/>
              </a:rPr>
              <a:t>Push into the general education classes and pull students out for direct instruction</a:t>
            </a:r>
            <a:endParaRPr lang="en-US" sz="1200">
              <a:ea typeface="Calibri"/>
              <a:cs typeface="Calibri"/>
            </a:endParaRPr>
          </a:p>
          <a:p>
            <a:r>
              <a:rPr lang="en-US" sz="1200">
                <a:latin typeface="Calibri" panose="020F0502020204030204"/>
                <a:ea typeface="+mn-lt"/>
                <a:cs typeface="+mn-lt"/>
              </a:rPr>
              <a:t>Work closely with the general education teachers, BCBAs and RBTs to support inclusion</a:t>
            </a:r>
          </a:p>
          <a:p>
            <a:r>
              <a:rPr lang="en-US" sz="1200">
                <a:ea typeface="+mn-lt"/>
                <a:cs typeface="+mn-lt"/>
              </a:rPr>
              <a:t>RMS teachers partner with the elementary and high school teachers to ensure a smooth transition for the upcoming school year</a:t>
            </a:r>
            <a:endParaRPr lang="en-US" sz="1200">
              <a:ea typeface="Calibri"/>
              <a:cs typeface="Calibri"/>
            </a:endParaRPr>
          </a:p>
          <a:p>
            <a:endParaRPr lang="en-US" sz="1200">
              <a:ea typeface="Calibri"/>
              <a:cs typeface="Calibri"/>
            </a:endParaRPr>
          </a:p>
          <a:p>
            <a:endParaRPr lang="en-US" sz="1200">
              <a:ea typeface="Calibri"/>
              <a:cs typeface="Calibri"/>
            </a:endParaRPr>
          </a:p>
          <a:p>
            <a:endParaRPr lang="en-US" sz="1200">
              <a:ea typeface="Calibri"/>
              <a:cs typeface="Calibri"/>
            </a:endParaRPr>
          </a:p>
          <a:p>
            <a:endParaRPr lang="en-US" sz="1200">
              <a:ea typeface="Calibri"/>
              <a:cs typeface="Calibri"/>
            </a:endParaRPr>
          </a:p>
          <a:p>
            <a:endParaRPr lang="en-US" sz="1200">
              <a:ea typeface="Calibri"/>
              <a:cs typeface="Calibri"/>
            </a:endParaRPr>
          </a:p>
          <a:p>
            <a:endParaRPr lang="en-US" sz="1200">
              <a:ea typeface="Calibri"/>
              <a:cs typeface="Calibri"/>
            </a:endParaRPr>
          </a:p>
          <a:p>
            <a:endParaRPr lang="en-US" sz="1200">
              <a:ea typeface="Calibri"/>
              <a:cs typeface="Calibri"/>
            </a:endParaRPr>
          </a:p>
          <a:p>
            <a:endParaRPr lang="en-US" sz="1200">
              <a:ea typeface="Calibri"/>
              <a:cs typeface="Calibri"/>
            </a:endParaRPr>
          </a:p>
          <a:p>
            <a:endParaRPr lang="en-US" sz="1200">
              <a:ea typeface="Calibri"/>
              <a:cs typeface="Calibri"/>
            </a:endParaRPr>
          </a:p>
        </p:txBody>
      </p:sp>
      <p:pic>
        <p:nvPicPr>
          <p:cNvPr id="4" name="Picture 3" descr="A group of women holding certificates&#10;&#10;">
            <a:extLst>
              <a:ext uri="{FF2B5EF4-FFF2-40B4-BE49-F238E27FC236}">
                <a16:creationId xmlns:a16="http://schemas.microsoft.com/office/drawing/2014/main" id="{5426E2F0-5CE3-98AA-C427-A3F2FFEB394E}"/>
              </a:ext>
            </a:extLst>
          </p:cNvPr>
          <p:cNvPicPr>
            <a:picLocks noChangeAspect="1"/>
          </p:cNvPicPr>
          <p:nvPr/>
        </p:nvPicPr>
        <p:blipFill>
          <a:blip r:embed="rId2"/>
          <a:stretch>
            <a:fillRect/>
          </a:stretch>
        </p:blipFill>
        <p:spPr>
          <a:xfrm>
            <a:off x="6099048" y="1381887"/>
            <a:ext cx="5458968" cy="4094226"/>
          </a:xfrm>
          <a:prstGeom prst="rect">
            <a:avLst/>
          </a:prstGeom>
        </p:spPr>
      </p:pic>
    </p:spTree>
    <p:extLst>
      <p:ext uri="{BB962C8B-B14F-4D97-AF65-F5344CB8AC3E}">
        <p14:creationId xmlns:p14="http://schemas.microsoft.com/office/powerpoint/2010/main" val="1664936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66126-C741-1A4E-9853-9BE5DC83D272}"/>
              </a:ext>
            </a:extLst>
          </p:cNvPr>
          <p:cNvSpPr>
            <a:spLocks noGrp="1"/>
          </p:cNvSpPr>
          <p:nvPr>
            <p:ph type="title"/>
          </p:nvPr>
        </p:nvSpPr>
        <p:spPr>
          <a:xfrm>
            <a:off x="761800" y="762001"/>
            <a:ext cx="5334197" cy="1708242"/>
          </a:xfrm>
        </p:spPr>
        <p:txBody>
          <a:bodyPr anchor="ctr">
            <a:normAutofit/>
          </a:bodyPr>
          <a:lstStyle/>
          <a:p>
            <a:r>
              <a:rPr lang="en-US" sz="2800" dirty="0">
                <a:ea typeface="Calibri Light"/>
                <a:cs typeface="Calibri Light"/>
              </a:rPr>
              <a:t>Middle School Intensive Learning Support/Life Skills</a:t>
            </a:r>
            <a:br>
              <a:rPr lang="en-US" sz="2800" dirty="0">
                <a:ea typeface="Calibri Light"/>
                <a:cs typeface="Calibri Light"/>
              </a:rPr>
            </a:br>
            <a:r>
              <a:rPr lang="en-US" sz="1800" b="1" dirty="0">
                <a:ea typeface="Calibri Light"/>
                <a:cs typeface="Calibri Light"/>
              </a:rPr>
              <a:t>Mrs. Sarah Bradshaw, Radnor Middle School</a:t>
            </a:r>
            <a:r>
              <a:rPr lang="en-US" sz="2800" b="1" dirty="0">
                <a:ea typeface="Calibri Light"/>
                <a:cs typeface="Calibri Light"/>
              </a:rPr>
              <a:t> </a:t>
            </a:r>
          </a:p>
        </p:txBody>
      </p:sp>
      <p:sp>
        <p:nvSpPr>
          <p:cNvPr id="3" name="Content Placeholder 2">
            <a:extLst>
              <a:ext uri="{FF2B5EF4-FFF2-40B4-BE49-F238E27FC236}">
                <a16:creationId xmlns:a16="http://schemas.microsoft.com/office/drawing/2014/main" id="{B26C4B85-F0BD-B6A8-4854-125EB4168D58}"/>
              </a:ext>
            </a:extLst>
          </p:cNvPr>
          <p:cNvSpPr>
            <a:spLocks noGrp="1"/>
          </p:cNvSpPr>
          <p:nvPr>
            <p:ph idx="1"/>
          </p:nvPr>
        </p:nvSpPr>
        <p:spPr>
          <a:xfrm>
            <a:off x="761800" y="2470244"/>
            <a:ext cx="5334197" cy="3769835"/>
          </a:xfrm>
        </p:spPr>
        <p:txBody>
          <a:bodyPr vert="horz" lIns="91440" tIns="45720" rIns="91440" bIns="45720" rtlCol="0" anchor="ctr">
            <a:normAutofit/>
          </a:bodyPr>
          <a:lstStyle/>
          <a:p>
            <a:r>
              <a:rPr lang="en-US" sz="1900">
                <a:latin typeface="Aptos"/>
              </a:rPr>
              <a:t>Direct instruction is given on specific cycle days for functional content</a:t>
            </a:r>
          </a:p>
          <a:p>
            <a:r>
              <a:rPr lang="en-US" sz="1900">
                <a:latin typeface="Aptos"/>
                <a:ea typeface="Calibri"/>
                <a:cs typeface="Calibri"/>
              </a:rPr>
              <a:t>Students are part of their grade level team</a:t>
            </a:r>
          </a:p>
          <a:p>
            <a:r>
              <a:rPr lang="en-US" sz="1900">
                <a:latin typeface="Aptos"/>
                <a:ea typeface="Calibri"/>
                <a:cs typeface="Calibri"/>
              </a:rPr>
              <a:t>Ongoing collaboration to the teachers with modifications to support inclusion</a:t>
            </a:r>
          </a:p>
          <a:p>
            <a:r>
              <a:rPr lang="en-US" sz="1900">
                <a:latin typeface="Aptos"/>
                <a:ea typeface="Calibri"/>
                <a:cs typeface="Calibri"/>
              </a:rPr>
              <a:t>Embedded social and communication skills</a:t>
            </a:r>
          </a:p>
          <a:p>
            <a:r>
              <a:rPr lang="en-US" sz="1900">
                <a:latin typeface="Aptos"/>
                <a:ea typeface="Calibri"/>
                <a:cs typeface="Calibri"/>
              </a:rPr>
              <a:t>The team works closely with related service providers</a:t>
            </a:r>
          </a:p>
          <a:p>
            <a:r>
              <a:rPr lang="en-US" sz="1900">
                <a:latin typeface="Aptos"/>
                <a:ea typeface="Calibri"/>
                <a:cs typeface="Calibri"/>
              </a:rPr>
              <a:t>Guided transition support from the three elementary schools to RMS</a:t>
            </a:r>
          </a:p>
          <a:p>
            <a:r>
              <a:rPr lang="en-US" sz="1900">
                <a:latin typeface="Aptos"/>
                <a:ea typeface="Calibri"/>
                <a:cs typeface="Calibri"/>
              </a:rPr>
              <a:t>Guided transitions support to RHS</a:t>
            </a:r>
          </a:p>
          <a:p>
            <a:endParaRPr lang="en-US" sz="1900">
              <a:ea typeface="Calibri"/>
              <a:cs typeface="Calibri"/>
            </a:endParaRPr>
          </a:p>
        </p:txBody>
      </p:sp>
      <p:pic>
        <p:nvPicPr>
          <p:cNvPr id="4" name="Picture 3" descr="A person standing in front of a blackboard in a classroom">
            <a:extLst>
              <a:ext uri="{FF2B5EF4-FFF2-40B4-BE49-F238E27FC236}">
                <a16:creationId xmlns:a16="http://schemas.microsoft.com/office/drawing/2014/main" id="{A52875E9-F610-6174-4308-C756772A2E2F}"/>
              </a:ext>
            </a:extLst>
          </p:cNvPr>
          <p:cNvPicPr>
            <a:picLocks noChangeAspect="1"/>
          </p:cNvPicPr>
          <p:nvPr/>
        </p:nvPicPr>
        <p:blipFill>
          <a:blip r:embed="rId2"/>
          <a:srcRect l="22014" r="1974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657711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D731C9-82A2-EB57-ECF8-285D939345F4}"/>
              </a:ext>
            </a:extLst>
          </p:cNvPr>
          <p:cNvSpPr>
            <a:spLocks noGrp="1"/>
          </p:cNvSpPr>
          <p:nvPr>
            <p:ph type="title"/>
          </p:nvPr>
        </p:nvSpPr>
        <p:spPr>
          <a:xfrm>
            <a:off x="572493" y="238539"/>
            <a:ext cx="11018520" cy="1434415"/>
          </a:xfrm>
        </p:spPr>
        <p:txBody>
          <a:bodyPr anchor="b">
            <a:normAutofit/>
          </a:bodyPr>
          <a:lstStyle/>
          <a:p>
            <a:r>
              <a:rPr lang="en-US" sz="5400">
                <a:ea typeface="Calibri Light"/>
                <a:cs typeface="Calibri Light"/>
              </a:rPr>
              <a:t> Middle  School Emotional Support</a:t>
            </a:r>
          </a:p>
        </p:txBody>
      </p:sp>
      <p:sp>
        <p:nvSpPr>
          <p:cNvPr id="2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540D7AD-9730-3C85-F014-9545DF1811D6}"/>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2000" b="1">
                <a:ea typeface="Calibri"/>
                <a:cs typeface="Calibri"/>
              </a:rPr>
              <a:t>Ms. Jackie Oertner – Radnor Middle School</a:t>
            </a:r>
            <a:endParaRPr lang="en-US" sz="2000"/>
          </a:p>
          <a:p>
            <a:r>
              <a:rPr lang="en-US" sz="2000">
                <a:latin typeface="Aptos"/>
                <a:ea typeface="Calibri"/>
                <a:cs typeface="Calibri"/>
              </a:rPr>
              <a:t>Cycle day direct instruction in the areas of communication, self-advocacy and emotional regulation also addressing empathy, responsibility and self-control</a:t>
            </a:r>
            <a:endParaRPr lang="en-US" sz="2000">
              <a:latin typeface="Calibri" panose="020F0502020204030204"/>
              <a:ea typeface="Calibri"/>
              <a:cs typeface="Calibri"/>
            </a:endParaRPr>
          </a:p>
          <a:p>
            <a:r>
              <a:rPr lang="en-US" sz="2000">
                <a:latin typeface="Aptos"/>
                <a:ea typeface="Calibri"/>
                <a:cs typeface="Calibri"/>
              </a:rPr>
              <a:t>Emotional support center is available for students all day</a:t>
            </a:r>
            <a:endParaRPr lang="en-US" sz="2000"/>
          </a:p>
          <a:p>
            <a:r>
              <a:rPr lang="en-US" sz="2000">
                <a:latin typeface="Aptos"/>
                <a:ea typeface="Calibri"/>
                <a:cs typeface="Calibri"/>
              </a:rPr>
              <a:t>Collaboration with the middle school teams to monitor progress and support the teachers and students</a:t>
            </a:r>
            <a:endParaRPr lang="en-US" sz="2000"/>
          </a:p>
          <a:p>
            <a:r>
              <a:rPr lang="en-US" sz="2000">
                <a:latin typeface="Aptos"/>
                <a:ea typeface="Calibri"/>
                <a:cs typeface="Calibri"/>
              </a:rPr>
              <a:t>Emotional Support Advisory to check-in and monitor student emotional well-being, behavior and academics</a:t>
            </a:r>
            <a:endParaRPr lang="en-US" sz="2000"/>
          </a:p>
          <a:p>
            <a:r>
              <a:rPr lang="en-US" sz="2000">
                <a:latin typeface="Aptos"/>
                <a:ea typeface="Calibri"/>
                <a:cs typeface="Calibri"/>
              </a:rPr>
              <a:t>Work in conjunction with our BCBAs and RBTs</a:t>
            </a:r>
            <a:endParaRPr lang="en-US" sz="2000"/>
          </a:p>
          <a:p>
            <a:r>
              <a:rPr lang="en-US" sz="2000">
                <a:latin typeface="Aptos"/>
                <a:ea typeface="Calibri"/>
                <a:cs typeface="Calibri"/>
              </a:rPr>
              <a:t>Support the transition to Radnor High School</a:t>
            </a:r>
            <a:endParaRPr lang="en-US" sz="2000"/>
          </a:p>
        </p:txBody>
      </p:sp>
      <p:pic>
        <p:nvPicPr>
          <p:cNvPr id="4" name="Picture 3" descr="A room with tables and chairs&#10;">
            <a:extLst>
              <a:ext uri="{FF2B5EF4-FFF2-40B4-BE49-F238E27FC236}">
                <a16:creationId xmlns:a16="http://schemas.microsoft.com/office/drawing/2014/main" id="{3F6F9EA5-792A-F5FB-8F12-9E670B484647}"/>
              </a:ext>
            </a:extLst>
          </p:cNvPr>
          <p:cNvPicPr>
            <a:picLocks noChangeAspect="1"/>
          </p:cNvPicPr>
          <p:nvPr/>
        </p:nvPicPr>
        <p:blipFill>
          <a:blip r:embed="rId2"/>
          <a:srcRect l="18046" r="15332"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212670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CC3D4A-8A08-8933-756B-241D4D390EEF}"/>
              </a:ext>
            </a:extLst>
          </p:cNvPr>
          <p:cNvSpPr>
            <a:spLocks noGrp="1"/>
          </p:cNvSpPr>
          <p:nvPr>
            <p:ph type="title"/>
          </p:nvPr>
        </p:nvSpPr>
        <p:spPr>
          <a:xfrm>
            <a:off x="572493" y="238539"/>
            <a:ext cx="11018520" cy="1434415"/>
          </a:xfrm>
        </p:spPr>
        <p:txBody>
          <a:bodyPr anchor="b">
            <a:normAutofit/>
          </a:bodyPr>
          <a:lstStyle/>
          <a:p>
            <a:r>
              <a:rPr lang="en-US" sz="5400">
                <a:ea typeface="Calibri Light" panose="020F0302020204030204"/>
                <a:cs typeface="Calibri Light" panose="020F0302020204030204"/>
              </a:rPr>
              <a:t>High School Learning Support</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041725-5B3F-6A70-4C39-968166A93012}"/>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1700" b="1" dirty="0">
                <a:latin typeface="Aptos"/>
              </a:rPr>
              <a:t>Mrs. Jenny Clark – Radnor High School</a:t>
            </a:r>
            <a:endParaRPr lang="en-US" sz="1700">
              <a:ea typeface="Calibri" panose="020F0502020204030204"/>
              <a:cs typeface="Calibri" panose="020F0502020204030204"/>
            </a:endParaRPr>
          </a:p>
          <a:p>
            <a:r>
              <a:rPr lang="en-US" sz="1700" dirty="0">
                <a:latin typeface="Aptos"/>
                <a:ea typeface="Calibri"/>
                <a:cs typeface="Calibri"/>
              </a:rPr>
              <a:t>Learning Support – Reading, Writing,  Math &amp; Executive Functioning , specific programs based on the IEP goals, meet daily or on cycle days</a:t>
            </a:r>
            <a:endParaRPr lang="en-US" sz="1700" dirty="0">
              <a:ea typeface="Calibri"/>
              <a:cs typeface="Calibri"/>
            </a:endParaRPr>
          </a:p>
          <a:p>
            <a:r>
              <a:rPr lang="en-US" sz="1700" dirty="0">
                <a:latin typeface="Arial"/>
                <a:ea typeface="Calibri"/>
                <a:cs typeface="Arial"/>
              </a:rPr>
              <a:t>T</a:t>
            </a:r>
            <a:r>
              <a:rPr lang="en-US" sz="1700" dirty="0">
                <a:latin typeface="Aptos"/>
                <a:ea typeface="Calibri"/>
                <a:cs typeface="Calibri"/>
              </a:rPr>
              <a:t>rained in the Science of Reading and follow a structured literacy model</a:t>
            </a:r>
            <a:endParaRPr lang="en-US" sz="1700"/>
          </a:p>
          <a:p>
            <a:r>
              <a:rPr lang="en-US" sz="1700" dirty="0">
                <a:latin typeface="Aptos"/>
                <a:ea typeface="Calibri"/>
                <a:cs typeface="Calibri"/>
              </a:rPr>
              <a:t>Collaborates with colleagues to support inclusion and implement best practices</a:t>
            </a:r>
            <a:endParaRPr lang="en-US" sz="1700"/>
          </a:p>
          <a:p>
            <a:r>
              <a:rPr lang="en-US" sz="1700" dirty="0">
                <a:latin typeface="Aptos"/>
                <a:ea typeface="Calibri"/>
                <a:cs typeface="Calibri"/>
              </a:rPr>
              <a:t>Push into the specific general education teachers' classes</a:t>
            </a:r>
            <a:endParaRPr lang="en-US" sz="1700"/>
          </a:p>
          <a:p>
            <a:r>
              <a:rPr lang="en-US" sz="1700" dirty="0">
                <a:latin typeface="Aptos"/>
                <a:ea typeface="Calibri"/>
                <a:cs typeface="Calibri"/>
              </a:rPr>
              <a:t>Work closely with the RMS regarding the transition to RHS with the student’s schedule and IEP</a:t>
            </a:r>
            <a:endParaRPr lang="en-US" sz="1700"/>
          </a:p>
          <a:p>
            <a:r>
              <a:rPr lang="en-US" sz="1700" dirty="0">
                <a:latin typeface="Aptos"/>
                <a:ea typeface="Calibri"/>
                <a:cs typeface="Calibri"/>
              </a:rPr>
              <a:t>Partner with school counselors &amp; transition Coordinator to guide students in transition activities both post-secondary and employability</a:t>
            </a:r>
            <a:endParaRPr lang="en-US" sz="1700">
              <a:ea typeface="Calibri" panose="020F0502020204030204"/>
              <a:cs typeface="Calibri" panose="020F0502020204030204"/>
            </a:endParaRPr>
          </a:p>
          <a:p>
            <a:endParaRPr lang="en-US" sz="1700">
              <a:ea typeface="Calibri" panose="020F0502020204030204"/>
              <a:cs typeface="Calibri" panose="020F0502020204030204"/>
            </a:endParaRPr>
          </a:p>
        </p:txBody>
      </p:sp>
      <p:pic>
        <p:nvPicPr>
          <p:cNvPr id="4" name="Picture 3" descr="A person standing in a classroom&#10;&#10;AI-generated content may be incorrect.">
            <a:extLst>
              <a:ext uri="{FF2B5EF4-FFF2-40B4-BE49-F238E27FC236}">
                <a16:creationId xmlns:a16="http://schemas.microsoft.com/office/drawing/2014/main" id="{EA913BA1-7E94-8F84-BF9B-A36BA02D1FFF}"/>
              </a:ext>
            </a:extLst>
          </p:cNvPr>
          <p:cNvPicPr>
            <a:picLocks noChangeAspect="1"/>
          </p:cNvPicPr>
          <p:nvPr/>
        </p:nvPicPr>
        <p:blipFill>
          <a:blip r:embed="rId2"/>
          <a:srcRect t="14350" r="-2" b="483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674429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E63A58-FFE9-13F1-4699-6B95D4D6F7A4}"/>
              </a:ext>
            </a:extLst>
          </p:cNvPr>
          <p:cNvSpPr>
            <a:spLocks noGrp="1"/>
          </p:cNvSpPr>
          <p:nvPr>
            <p:ph type="title"/>
          </p:nvPr>
        </p:nvSpPr>
        <p:spPr>
          <a:xfrm>
            <a:off x="838201" y="345810"/>
            <a:ext cx="5120561" cy="1325563"/>
          </a:xfrm>
        </p:spPr>
        <p:txBody>
          <a:bodyPr>
            <a:normAutofit/>
          </a:bodyPr>
          <a:lstStyle/>
          <a:p>
            <a:r>
              <a:rPr lang="en-US" dirty="0">
                <a:latin typeface="Aptos"/>
                <a:ea typeface="Calibri Light"/>
                <a:cs typeface="Calibri Light"/>
              </a:rPr>
              <a:t>High School Emotional Support</a:t>
            </a:r>
          </a:p>
        </p:txBody>
      </p:sp>
      <p:sp>
        <p:nvSpPr>
          <p:cNvPr id="3" name="Content Placeholder 2">
            <a:extLst>
              <a:ext uri="{FF2B5EF4-FFF2-40B4-BE49-F238E27FC236}">
                <a16:creationId xmlns:a16="http://schemas.microsoft.com/office/drawing/2014/main" id="{D63C7C16-851A-377D-0378-D48B2338FE97}"/>
              </a:ext>
            </a:extLst>
          </p:cNvPr>
          <p:cNvSpPr>
            <a:spLocks noGrp="1"/>
          </p:cNvSpPr>
          <p:nvPr>
            <p:ph idx="1"/>
          </p:nvPr>
        </p:nvSpPr>
        <p:spPr>
          <a:xfrm>
            <a:off x="838201" y="1825625"/>
            <a:ext cx="5092194" cy="4351338"/>
          </a:xfrm>
        </p:spPr>
        <p:txBody>
          <a:bodyPr vert="horz" lIns="91440" tIns="45720" rIns="91440" bIns="45720" rtlCol="0" anchor="t">
            <a:normAutofit/>
          </a:bodyPr>
          <a:lstStyle/>
          <a:p>
            <a:pPr marL="0" indent="0">
              <a:buNone/>
            </a:pPr>
            <a:endParaRPr lang="en-US" sz="1300" b="1">
              <a:latin typeface="Arial"/>
              <a:cs typeface="Arial"/>
            </a:endParaRPr>
          </a:p>
          <a:p>
            <a:pPr marL="0" indent="0">
              <a:buNone/>
            </a:pPr>
            <a:r>
              <a:rPr lang="en-US" sz="1300" b="1" dirty="0">
                <a:latin typeface="Aptos"/>
                <a:cs typeface="Arial"/>
              </a:rPr>
              <a:t>Mr. Ryan Frost –Emotional Support Teacher</a:t>
            </a:r>
            <a:br>
              <a:rPr lang="en-US" sz="1300" b="1" dirty="0">
                <a:latin typeface="Aptos"/>
              </a:rPr>
            </a:br>
            <a:r>
              <a:rPr lang="en-US" sz="1300" b="1" dirty="0">
                <a:latin typeface="Aptos"/>
                <a:cs typeface="Arial"/>
              </a:rPr>
              <a:t>Mrs. Stacy Hoffman – The Radnor Academy</a:t>
            </a:r>
            <a:endParaRPr lang="en-US" sz="1300" dirty="0">
              <a:latin typeface="Aptos"/>
              <a:ea typeface="Calibri" panose="020F0502020204030204"/>
              <a:cs typeface="Arial"/>
            </a:endParaRPr>
          </a:p>
          <a:p>
            <a:pPr>
              <a:buNone/>
            </a:pPr>
            <a:r>
              <a:rPr lang="en-US" sz="1300" dirty="0">
                <a:latin typeface="Aptos"/>
                <a:ea typeface="Calibri" panose="020F0502020204030204"/>
                <a:cs typeface="Arial"/>
              </a:rPr>
              <a:t>•Cycle day direct instruction in the areas of communication, self-advocacy and emotional regulation also addressing empathy, responsibility and self-control</a:t>
            </a:r>
          </a:p>
          <a:p>
            <a:pPr>
              <a:buNone/>
            </a:pPr>
            <a:r>
              <a:rPr lang="en-US" sz="1300" dirty="0">
                <a:latin typeface="Aptos"/>
                <a:ea typeface="Calibri" panose="020F0502020204030204"/>
                <a:cs typeface="Arial"/>
              </a:rPr>
              <a:t>•</a:t>
            </a:r>
            <a:r>
              <a:rPr lang="en-US" sz="1300" dirty="0">
                <a:latin typeface="Aptos"/>
                <a:ea typeface="Calibri" panose="020F0502020204030204"/>
                <a:cs typeface="Calibri" panose="020F0502020204030204"/>
              </a:rPr>
              <a:t>An emotional support room and homeroom is available for students throughout the day</a:t>
            </a:r>
            <a:endParaRPr lang="en-US" sz="1300" dirty="0">
              <a:latin typeface="Aptos"/>
              <a:cs typeface="Arial"/>
            </a:endParaRPr>
          </a:p>
          <a:p>
            <a:pPr>
              <a:buNone/>
            </a:pPr>
            <a:r>
              <a:rPr lang="en-US" sz="1300" dirty="0">
                <a:latin typeface="Aptos"/>
                <a:ea typeface="Calibri" panose="020F0502020204030204"/>
                <a:cs typeface="Arial"/>
              </a:rPr>
              <a:t>•High School team guides the transition from RMS through graduation</a:t>
            </a:r>
          </a:p>
          <a:p>
            <a:pPr>
              <a:buNone/>
            </a:pPr>
            <a:r>
              <a:rPr lang="en-US" sz="1300" b="1" u="sng" dirty="0">
                <a:latin typeface="Aptos"/>
                <a:ea typeface="Calibri" panose="020F0502020204030204"/>
                <a:cs typeface="Calibri"/>
              </a:rPr>
              <a:t>Radnor Academy </a:t>
            </a:r>
            <a:endParaRPr lang="en-US" sz="1300" u="sng" dirty="0">
              <a:latin typeface="Aptos"/>
              <a:cs typeface="Arial"/>
            </a:endParaRPr>
          </a:p>
          <a:p>
            <a:pPr>
              <a:buNone/>
            </a:pPr>
            <a:r>
              <a:rPr lang="en-US" sz="1300" dirty="0">
                <a:latin typeface="Aptos"/>
                <a:ea typeface="Calibri" panose="020F0502020204030204"/>
                <a:cs typeface="Arial"/>
              </a:rPr>
              <a:t>•</a:t>
            </a:r>
            <a:r>
              <a:rPr lang="en-US" sz="1300" dirty="0">
                <a:latin typeface="Aptos"/>
                <a:ea typeface="Calibri" panose="020F0502020204030204"/>
                <a:cs typeface="Calibri" panose="020F0502020204030204"/>
              </a:rPr>
              <a:t>Blended learning model (online course and traditional in-person instruction)</a:t>
            </a:r>
            <a:endParaRPr lang="en-US" sz="1300" dirty="0">
              <a:latin typeface="Aptos"/>
              <a:cs typeface="Arial"/>
            </a:endParaRPr>
          </a:p>
          <a:p>
            <a:pPr>
              <a:buNone/>
            </a:pPr>
            <a:r>
              <a:rPr lang="en-US" sz="1300" dirty="0">
                <a:latin typeface="Aptos"/>
                <a:ea typeface="Calibri" panose="020F0502020204030204"/>
                <a:cs typeface="Arial"/>
              </a:rPr>
              <a:t>•Flexible, individualized schedule</a:t>
            </a:r>
          </a:p>
          <a:p>
            <a:pPr>
              <a:buNone/>
            </a:pPr>
            <a:r>
              <a:rPr lang="en-US" sz="1300" dirty="0">
                <a:latin typeface="Aptos"/>
                <a:ea typeface="Calibri" panose="020F0502020204030204"/>
                <a:cs typeface="Arial"/>
              </a:rPr>
              <a:t>•Core content teachers push-in for academic support</a:t>
            </a:r>
          </a:p>
          <a:p>
            <a:pPr>
              <a:buNone/>
            </a:pPr>
            <a:r>
              <a:rPr lang="en-US" sz="1300" dirty="0">
                <a:latin typeface="Aptos"/>
                <a:ea typeface="Calibri" panose="020F0502020204030204"/>
                <a:cs typeface="Arial"/>
              </a:rPr>
              <a:t>•Social emotional strategies are embedded into the </a:t>
            </a:r>
            <a:r>
              <a:rPr lang="en-US" sz="1300" err="1">
                <a:latin typeface="Aptos"/>
                <a:ea typeface="Calibri" panose="020F0502020204030204"/>
                <a:cs typeface="Arial"/>
              </a:rPr>
              <a:t>leanring</a:t>
            </a:r>
            <a:r>
              <a:rPr lang="en-US" sz="1300" dirty="0">
                <a:latin typeface="Aptos"/>
                <a:ea typeface="Calibri" panose="020F0502020204030204"/>
                <a:cs typeface="Arial"/>
              </a:rPr>
              <a:t> environment </a:t>
            </a:r>
            <a:endParaRPr lang="en-US" sz="1300" dirty="0">
              <a:latin typeface="Aptos"/>
              <a:ea typeface="Calibri" panose="020F0502020204030204"/>
              <a:cs typeface="Calibri" panose="020F0502020204030204"/>
            </a:endParaRPr>
          </a:p>
        </p:txBody>
      </p:sp>
      <p:sp>
        <p:nvSpPr>
          <p:cNvPr id="26" name="Oval 25">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descr="23-24_RHS_Radnor Academy&#10;">
            <a:extLst>
              <a:ext uri="{FF2B5EF4-FFF2-40B4-BE49-F238E27FC236}">
                <a16:creationId xmlns:a16="http://schemas.microsoft.com/office/drawing/2014/main" id="{FCDD7044-BACB-563B-F076-DBDA10137501}"/>
              </a:ext>
            </a:extLst>
          </p:cNvPr>
          <p:cNvPicPr>
            <a:picLocks noChangeAspect="1"/>
          </p:cNvPicPr>
          <p:nvPr/>
        </p:nvPicPr>
        <p:blipFill>
          <a:blip r:embed="rId2"/>
          <a:srcRect l="5726" r="24930" b="-1"/>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8" name="Arc 2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descr="A room with tables and chairs&#10;&#10;AI-generated content may be incorrect.">
            <a:extLst>
              <a:ext uri="{FF2B5EF4-FFF2-40B4-BE49-F238E27FC236}">
                <a16:creationId xmlns:a16="http://schemas.microsoft.com/office/drawing/2014/main" id="{2B0A0381-BE1C-63FD-F129-8E8913A93308}"/>
              </a:ext>
            </a:extLst>
          </p:cNvPr>
          <p:cNvPicPr>
            <a:picLocks noChangeAspect="1"/>
          </p:cNvPicPr>
          <p:nvPr/>
        </p:nvPicPr>
        <p:blipFill>
          <a:blip r:embed="rId3"/>
          <a:srcRect l="9347" r="2899" b="-4"/>
          <a:stretch>
            <a:fillRect/>
          </a:stretch>
        </p:blipFill>
        <p:spPr>
          <a:xfrm>
            <a:off x="5700690" y="677334"/>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2414343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768103-D0EC-D140-DA2C-62BF7641BC1D}"/>
              </a:ext>
            </a:extLst>
          </p:cNvPr>
          <p:cNvSpPr>
            <a:spLocks noGrp="1"/>
          </p:cNvSpPr>
          <p:nvPr>
            <p:ph type="title"/>
          </p:nvPr>
        </p:nvSpPr>
        <p:spPr>
          <a:xfrm>
            <a:off x="572493" y="238539"/>
            <a:ext cx="11018520" cy="1434415"/>
          </a:xfrm>
        </p:spPr>
        <p:txBody>
          <a:bodyPr anchor="b">
            <a:normAutofit/>
          </a:bodyPr>
          <a:lstStyle/>
          <a:p>
            <a:r>
              <a:rPr lang="en-US" sz="5400">
                <a:ea typeface="Calibri Light" panose="020F0302020204030204"/>
                <a:cs typeface="Calibri Light" panose="020F0302020204030204"/>
              </a:rPr>
              <a:t>High School Life Skills Transition Class</a:t>
            </a:r>
          </a:p>
        </p:txBody>
      </p:sp>
      <p:sp>
        <p:nvSpPr>
          <p:cNvPr id="3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61864A7-EFF9-9BF4-9060-286A5BBF8326}"/>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1900" b="1">
                <a:latin typeface="Aptos"/>
              </a:rPr>
              <a:t>Mr. Ryan Thomas-Radnor High School</a:t>
            </a:r>
          </a:p>
          <a:p>
            <a:r>
              <a:rPr lang="en-US" sz="1900">
                <a:latin typeface="Aptos"/>
              </a:rPr>
              <a:t>Direct instruction is given on specific cycle days for functional content</a:t>
            </a:r>
            <a:endParaRPr lang="en-US" sz="1900">
              <a:latin typeface="Aptos"/>
              <a:ea typeface="Calibri" panose="020F0502020204030204"/>
              <a:cs typeface="Calibri" panose="020F0502020204030204"/>
            </a:endParaRPr>
          </a:p>
          <a:p>
            <a:r>
              <a:rPr lang="en-US" sz="1900">
                <a:latin typeface="Aptos"/>
                <a:ea typeface="Calibri" panose="020F0502020204030204"/>
                <a:cs typeface="Calibri" panose="020F0502020204030204"/>
              </a:rPr>
              <a:t>Focuses on post-secondary education, employment and independent living </a:t>
            </a:r>
          </a:p>
          <a:p>
            <a:r>
              <a:rPr lang="en-US" sz="1900">
                <a:latin typeface="Aptos"/>
                <a:ea typeface="Calibri" panose="020F0502020204030204"/>
                <a:cs typeface="Calibri" panose="020F0502020204030204"/>
              </a:rPr>
              <a:t>Highly individualized instruction</a:t>
            </a:r>
          </a:p>
          <a:p>
            <a:r>
              <a:rPr lang="en-US" sz="1900">
                <a:latin typeface="Aptos"/>
                <a:ea typeface="Calibri" panose="020F0502020204030204"/>
                <a:cs typeface="Calibri" panose="020F0502020204030204"/>
              </a:rPr>
              <a:t>Hands-on learning experiences</a:t>
            </a:r>
          </a:p>
          <a:p>
            <a:r>
              <a:rPr lang="en-US" sz="1900">
                <a:latin typeface="Aptos"/>
              </a:rPr>
              <a:t>Community based instruction</a:t>
            </a:r>
          </a:p>
          <a:p>
            <a:r>
              <a:rPr lang="en-US" sz="1900">
                <a:latin typeface="Aptos"/>
              </a:rPr>
              <a:t>Supplemental and full-time support</a:t>
            </a:r>
            <a:endParaRPr lang="en-US" sz="1900">
              <a:latin typeface="Aptos"/>
              <a:ea typeface="Calibri" panose="020F0502020204030204"/>
              <a:cs typeface="Calibri" panose="020F0502020204030204"/>
            </a:endParaRPr>
          </a:p>
          <a:p>
            <a:r>
              <a:rPr lang="en-US" sz="1900">
                <a:latin typeface="Aptos"/>
              </a:rPr>
              <a:t>Push in support from related service providers</a:t>
            </a:r>
          </a:p>
          <a:p>
            <a:r>
              <a:rPr lang="en-US" sz="1900">
                <a:latin typeface="Aptos"/>
              </a:rPr>
              <a:t>Support inclusion – Best Buddies &amp; Unified Sports</a:t>
            </a:r>
          </a:p>
          <a:p>
            <a:pPr marL="0" indent="0">
              <a:buNone/>
            </a:pPr>
            <a:endParaRPr lang="en-US" sz="1900">
              <a:latin typeface="Aptos"/>
            </a:endParaRPr>
          </a:p>
          <a:p>
            <a:endParaRPr lang="en-US" sz="1900">
              <a:latin typeface="Aptos"/>
              <a:ea typeface="Calibri"/>
              <a:cs typeface="Calibri"/>
            </a:endParaRPr>
          </a:p>
          <a:p>
            <a:endParaRPr lang="en-US" sz="1900">
              <a:ea typeface="Calibri"/>
              <a:cs typeface="Calibri"/>
            </a:endParaRPr>
          </a:p>
        </p:txBody>
      </p:sp>
      <p:pic>
        <p:nvPicPr>
          <p:cNvPr id="4" name="Picture 3" descr="A group of people in a classroom&#10;&#10;AI-generated content may be incorrect.">
            <a:extLst>
              <a:ext uri="{FF2B5EF4-FFF2-40B4-BE49-F238E27FC236}">
                <a16:creationId xmlns:a16="http://schemas.microsoft.com/office/drawing/2014/main" id="{E5257C68-5D07-ABED-4ED0-00B2A2EF7EF3}"/>
              </a:ext>
            </a:extLst>
          </p:cNvPr>
          <p:cNvPicPr>
            <a:picLocks noChangeAspect="1"/>
          </p:cNvPicPr>
          <p:nvPr/>
        </p:nvPicPr>
        <p:blipFill>
          <a:blip r:embed="rId2"/>
          <a:srcRect l="17932" r="18573"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710291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eform: Shape 38">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10BA4-0AB2-38AB-DF9A-D2B3E794A365}"/>
              </a:ext>
            </a:extLst>
          </p:cNvPr>
          <p:cNvSpPr>
            <a:spLocks noGrp="1"/>
          </p:cNvSpPr>
          <p:nvPr>
            <p:ph type="title"/>
          </p:nvPr>
        </p:nvSpPr>
        <p:spPr>
          <a:xfrm>
            <a:off x="806825" y="457201"/>
            <a:ext cx="2844800" cy="3588870"/>
          </a:xfrm>
        </p:spPr>
        <p:txBody>
          <a:bodyPr anchor="b">
            <a:normAutofit/>
          </a:bodyPr>
          <a:lstStyle/>
          <a:p>
            <a:pPr algn="r"/>
            <a:r>
              <a:rPr lang="en-US" sz="4000">
                <a:solidFill>
                  <a:srgbClr val="FFFFFF"/>
                </a:solidFill>
                <a:ea typeface="Calibri Light" panose="020F0302020204030204"/>
                <a:cs typeface="Calibri Light" panose="020F0302020204030204"/>
              </a:rPr>
              <a:t>Transition</a:t>
            </a:r>
          </a:p>
        </p:txBody>
      </p:sp>
      <p:sp>
        <p:nvSpPr>
          <p:cNvPr id="3" name="Content Placeholder 2">
            <a:extLst>
              <a:ext uri="{FF2B5EF4-FFF2-40B4-BE49-F238E27FC236}">
                <a16:creationId xmlns:a16="http://schemas.microsoft.com/office/drawing/2014/main" id="{55C41308-E2DF-89C9-9CA8-F1203AE0A934}"/>
              </a:ext>
            </a:extLst>
          </p:cNvPr>
          <p:cNvSpPr>
            <a:spLocks noGrp="1"/>
          </p:cNvSpPr>
          <p:nvPr>
            <p:ph idx="1"/>
          </p:nvPr>
        </p:nvSpPr>
        <p:spPr>
          <a:xfrm>
            <a:off x="4649245" y="669363"/>
            <a:ext cx="3290579" cy="5534211"/>
          </a:xfrm>
        </p:spPr>
        <p:txBody>
          <a:bodyPr vert="horz" lIns="91440" tIns="45720" rIns="91440" bIns="45720" rtlCol="0" anchor="ctr">
            <a:normAutofit/>
          </a:bodyPr>
          <a:lstStyle/>
          <a:p>
            <a:pPr marL="0" indent="0">
              <a:buNone/>
            </a:pPr>
            <a:r>
              <a:rPr lang="en-US" sz="1100" b="1">
                <a:latin typeface="Aptos"/>
              </a:rPr>
              <a:t>Mrs. Maureen Ertle – Transition Coordinator</a:t>
            </a:r>
            <a:endParaRPr lang="en-US" sz="1100">
              <a:latin typeface="Aptos"/>
            </a:endParaRPr>
          </a:p>
          <a:p>
            <a:pPr marL="0" indent="0">
              <a:buNone/>
            </a:pPr>
            <a:endParaRPr lang="en-US" sz="1100">
              <a:latin typeface="Aptos"/>
            </a:endParaRPr>
          </a:p>
          <a:p>
            <a:r>
              <a:rPr lang="en-US" sz="1100">
                <a:latin typeface="Aptos"/>
              </a:rPr>
              <a:t>Assists our IEP teams with the three domains of  transition planning: post-secondary goals, employment, and independent living</a:t>
            </a:r>
            <a:endParaRPr lang="en-US" sz="1100">
              <a:ea typeface="Calibri" panose="020F0502020204030204"/>
              <a:cs typeface="Calibri" panose="020F0502020204030204"/>
            </a:endParaRPr>
          </a:p>
          <a:p>
            <a:r>
              <a:rPr lang="en-US" sz="1100">
                <a:latin typeface="Aptos"/>
              </a:rPr>
              <a:t>Created the </a:t>
            </a:r>
            <a:r>
              <a:rPr lang="en-US" sz="1100" b="1">
                <a:latin typeface="Aptos"/>
              </a:rPr>
              <a:t>Secondary Opportunities for Adult Readiness Skills</a:t>
            </a:r>
            <a:r>
              <a:rPr lang="en-US" sz="1100">
                <a:latin typeface="Aptos"/>
              </a:rPr>
              <a:t> (SOARS) program at Radnor High School</a:t>
            </a:r>
          </a:p>
          <a:p>
            <a:r>
              <a:rPr lang="en-US" sz="1100">
                <a:latin typeface="Aptos"/>
              </a:rPr>
              <a:t>Transition course at RHS – IEP team recommendation</a:t>
            </a:r>
          </a:p>
          <a:p>
            <a:r>
              <a:rPr lang="en-US" sz="1100">
                <a:latin typeface="Aptos"/>
              </a:rPr>
              <a:t>Community Based Instruction (Independent Living focused)</a:t>
            </a:r>
          </a:p>
          <a:p>
            <a:r>
              <a:rPr lang="en-US" sz="1100">
                <a:latin typeface="Aptos"/>
              </a:rPr>
              <a:t>Teaches employability skills in-district (Employment)</a:t>
            </a:r>
            <a:endParaRPr lang="en-US" sz="1100"/>
          </a:p>
          <a:p>
            <a:r>
              <a:rPr lang="en-US" sz="1100">
                <a:latin typeface="Aptos"/>
              </a:rPr>
              <a:t>Support IEP teams with work study options </a:t>
            </a:r>
          </a:p>
          <a:p>
            <a:r>
              <a:rPr lang="en-US" sz="1100">
                <a:latin typeface="Aptos"/>
              </a:rPr>
              <a:t>Establishes partnerships with local businesses and organizations</a:t>
            </a:r>
            <a:endParaRPr lang="en-US" sz="1100">
              <a:ea typeface="Calibri"/>
              <a:cs typeface="Calibri"/>
            </a:endParaRPr>
          </a:p>
          <a:p>
            <a:r>
              <a:rPr lang="en-US" sz="1100">
                <a:latin typeface="Aptos"/>
              </a:rPr>
              <a:t>Connects with post-secondary education programs  (Post- secondary education and training)</a:t>
            </a:r>
            <a:endParaRPr lang="en-US" sz="1100">
              <a:ea typeface="Calibri" panose="020F0502020204030204"/>
              <a:cs typeface="Calibri" panose="020F0502020204030204"/>
            </a:endParaRPr>
          </a:p>
          <a:p>
            <a:r>
              <a:rPr lang="en-US" sz="1100">
                <a:latin typeface="Aptos"/>
              </a:rPr>
              <a:t>Collaborate with DCIU OPTIONS Program</a:t>
            </a:r>
          </a:p>
          <a:p>
            <a:r>
              <a:rPr lang="en-US" sz="1100">
                <a:latin typeface="Aptos"/>
              </a:rPr>
              <a:t>Supports our families with long term planning (Agency Support and Involvement)</a:t>
            </a:r>
          </a:p>
          <a:p>
            <a:r>
              <a:rPr lang="en-US" sz="1100">
                <a:latin typeface="Aptos"/>
              </a:rPr>
              <a:t>Unified Champion School Liaison- Co Bocce Coach! </a:t>
            </a:r>
            <a:endParaRPr lang="en-US" sz="1100"/>
          </a:p>
          <a:p>
            <a:endParaRPr lang="en-US" sz="1100">
              <a:latin typeface="Aptos"/>
            </a:endParaRPr>
          </a:p>
          <a:p>
            <a:pPr marL="0" indent="0">
              <a:buNone/>
            </a:pPr>
            <a:endParaRPr lang="en-US" sz="1100">
              <a:ea typeface="Calibri"/>
              <a:cs typeface="Calibri"/>
            </a:endParaRPr>
          </a:p>
        </p:txBody>
      </p:sp>
      <p:pic>
        <p:nvPicPr>
          <p:cNvPr id="4" name="Picture 3" descr="A person in front of a flowerbed&#10;">
            <a:extLst>
              <a:ext uri="{FF2B5EF4-FFF2-40B4-BE49-F238E27FC236}">
                <a16:creationId xmlns:a16="http://schemas.microsoft.com/office/drawing/2014/main" id="{96B4EA2E-9AE0-8752-39AF-DC1E3730DB37}"/>
              </a:ext>
            </a:extLst>
          </p:cNvPr>
          <p:cNvPicPr>
            <a:picLocks noChangeAspect="1"/>
          </p:cNvPicPr>
          <p:nvPr/>
        </p:nvPicPr>
        <p:blipFill>
          <a:blip r:embed="rId2"/>
          <a:stretch>
            <a:fillRect/>
          </a:stretch>
        </p:blipFill>
        <p:spPr>
          <a:xfrm rot="5400000">
            <a:off x="8689024" y="1198211"/>
            <a:ext cx="2381255" cy="1785941"/>
          </a:xfrm>
          <a:prstGeom prst="rect">
            <a:avLst/>
          </a:prstGeom>
        </p:spPr>
      </p:pic>
      <p:pic>
        <p:nvPicPr>
          <p:cNvPr id="5" name="Picture 4" descr="A person holding a stack of boxes">
            <a:extLst>
              <a:ext uri="{FF2B5EF4-FFF2-40B4-BE49-F238E27FC236}">
                <a16:creationId xmlns:a16="http://schemas.microsoft.com/office/drawing/2014/main" id="{B06D7409-8BDD-5A3F-E4E4-EE7DE553B281}"/>
              </a:ext>
            </a:extLst>
          </p:cNvPr>
          <p:cNvPicPr>
            <a:picLocks noChangeAspect="1"/>
          </p:cNvPicPr>
          <p:nvPr/>
        </p:nvPicPr>
        <p:blipFill>
          <a:blip r:embed="rId3"/>
          <a:stretch>
            <a:fillRect/>
          </a:stretch>
        </p:blipFill>
        <p:spPr>
          <a:xfrm rot="5400000">
            <a:off x="8682034" y="3889267"/>
            <a:ext cx="2395235" cy="1796426"/>
          </a:xfrm>
          <a:prstGeom prst="rect">
            <a:avLst/>
          </a:prstGeom>
        </p:spPr>
      </p:pic>
    </p:spTree>
    <p:extLst>
      <p:ext uri="{BB962C8B-B14F-4D97-AF65-F5344CB8AC3E}">
        <p14:creationId xmlns:p14="http://schemas.microsoft.com/office/powerpoint/2010/main" val="2757863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A5310-74B8-BEA0-1312-FC2C31FCB8D2}"/>
              </a:ext>
            </a:extLst>
          </p:cNvPr>
          <p:cNvSpPr>
            <a:spLocks noGrp="1"/>
          </p:cNvSpPr>
          <p:nvPr>
            <p:ph type="title"/>
          </p:nvPr>
        </p:nvSpPr>
        <p:spPr>
          <a:xfrm>
            <a:off x="635000" y="640823"/>
            <a:ext cx="3418659" cy="5583148"/>
          </a:xfrm>
        </p:spPr>
        <p:txBody>
          <a:bodyPr anchor="ctr">
            <a:normAutofit/>
          </a:bodyPr>
          <a:lstStyle/>
          <a:p>
            <a:r>
              <a:rPr lang="en-US" sz="5400">
                <a:ea typeface="Calibri Light" panose="020F0302020204030204"/>
                <a:cs typeface="Calibri Light" panose="020F0302020204030204"/>
              </a:rPr>
              <a:t>Moving Forward</a:t>
            </a:r>
          </a:p>
        </p:txBody>
      </p:sp>
      <p:sp>
        <p:nvSpPr>
          <p:cNvPr id="25"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C603776-EEA8-F74C-4F0D-C7D014DA166A}"/>
              </a:ext>
            </a:extLst>
          </p:cNvPr>
          <p:cNvGraphicFramePr>
            <a:graphicFrameLocks noGrp="1"/>
          </p:cNvGraphicFramePr>
          <p:nvPr>
            <p:ph idx="1"/>
            <p:extLst>
              <p:ext uri="{D42A27DB-BD31-4B8C-83A1-F6EECF244321}">
                <p14:modId xmlns:p14="http://schemas.microsoft.com/office/powerpoint/2010/main" val="2695043487"/>
              </p:ext>
            </p:extLst>
          </p:nvPr>
        </p:nvGraphicFramePr>
        <p:xfrm>
          <a:off x="4732685" y="767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43381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0</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         Overview of Special Education   Radnor  Township School District   October 9, 2025 </vt:lpstr>
      <vt:lpstr>Leadership Team</vt:lpstr>
      <vt:lpstr>Agenda </vt:lpstr>
      <vt:lpstr>Free Appropriate Public Education (FAPE)</vt:lpstr>
      <vt:lpstr>Least Restrictive Environment (LRE) </vt:lpstr>
      <vt:lpstr>Survey Results  </vt:lpstr>
      <vt:lpstr>What is going well?</vt:lpstr>
      <vt:lpstr>Structured  Literacy </vt:lpstr>
      <vt:lpstr>Contracted supports</vt:lpstr>
      <vt:lpstr>School Psychologists</vt:lpstr>
      <vt:lpstr>School Social Workers</vt:lpstr>
      <vt:lpstr>Elementary Learning Support</vt:lpstr>
      <vt:lpstr>Elementary Intensive Language Program (ILP)</vt:lpstr>
      <vt:lpstr>Intensive Learning Support </vt:lpstr>
      <vt:lpstr>Elementary Emotional Support</vt:lpstr>
      <vt:lpstr>Middle School Learning Support</vt:lpstr>
      <vt:lpstr>Middle School Intensive Learning Support/Life Skills Mrs. Sarah Bradshaw, Radnor Middle School </vt:lpstr>
      <vt:lpstr> Middle  School Emotional Support</vt:lpstr>
      <vt:lpstr>High School Learning Support</vt:lpstr>
      <vt:lpstr>High School Emotional Support</vt:lpstr>
      <vt:lpstr>High School Life Skills Transition Class</vt:lpstr>
      <vt:lpstr>Transition</vt:lpstr>
      <vt:lpstr>Moving 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87</cp:revision>
  <dcterms:created xsi:type="dcterms:W3CDTF">2025-09-29T16:44:34Z</dcterms:created>
  <dcterms:modified xsi:type="dcterms:W3CDTF">2025-10-24T13:04:23Z</dcterms:modified>
</cp:coreProperties>
</file>