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09" r:id="rId1"/>
  </p:sldMasterIdLst>
  <p:notesMasterIdLst>
    <p:notesMasterId r:id="rId66"/>
  </p:notesMasterIdLst>
  <p:handoutMasterIdLst>
    <p:handoutMasterId r:id="rId67"/>
  </p:handoutMasterIdLst>
  <p:sldIdLst>
    <p:sldId id="393" r:id="rId2"/>
    <p:sldId id="401" r:id="rId3"/>
    <p:sldId id="400" r:id="rId4"/>
    <p:sldId id="372" r:id="rId5"/>
    <p:sldId id="475" r:id="rId6"/>
    <p:sldId id="476" r:id="rId7"/>
    <p:sldId id="477" r:id="rId8"/>
    <p:sldId id="478" r:id="rId9"/>
    <p:sldId id="479" r:id="rId10"/>
    <p:sldId id="374" r:id="rId11"/>
    <p:sldId id="375" r:id="rId12"/>
    <p:sldId id="376" r:id="rId13"/>
    <p:sldId id="426" r:id="rId14"/>
    <p:sldId id="378" r:id="rId15"/>
    <p:sldId id="379" r:id="rId16"/>
    <p:sldId id="480" r:id="rId17"/>
    <p:sldId id="380" r:id="rId18"/>
    <p:sldId id="312" r:id="rId19"/>
    <p:sldId id="315" r:id="rId20"/>
    <p:sldId id="370" r:id="rId21"/>
    <p:sldId id="489" r:id="rId22"/>
    <p:sldId id="371" r:id="rId23"/>
    <p:sldId id="398" r:id="rId24"/>
    <p:sldId id="451" r:id="rId25"/>
    <p:sldId id="399" r:id="rId26"/>
    <p:sldId id="462" r:id="rId27"/>
    <p:sldId id="464" r:id="rId28"/>
    <p:sldId id="438" r:id="rId29"/>
    <p:sldId id="424" r:id="rId30"/>
    <p:sldId id="418" r:id="rId31"/>
    <p:sldId id="351" r:id="rId32"/>
    <p:sldId id="369" r:id="rId33"/>
    <p:sldId id="485" r:id="rId34"/>
    <p:sldId id="490" r:id="rId35"/>
    <p:sldId id="486" r:id="rId36"/>
    <p:sldId id="487" r:id="rId37"/>
    <p:sldId id="488" r:id="rId38"/>
    <p:sldId id="333" r:id="rId39"/>
    <p:sldId id="296" r:id="rId40"/>
    <p:sldId id="299" r:id="rId41"/>
    <p:sldId id="300" r:id="rId42"/>
    <p:sldId id="302" r:id="rId43"/>
    <p:sldId id="303" r:id="rId44"/>
    <p:sldId id="301" r:id="rId45"/>
    <p:sldId id="304" r:id="rId46"/>
    <p:sldId id="307" r:id="rId47"/>
    <p:sldId id="407" r:id="rId48"/>
    <p:sldId id="408" r:id="rId49"/>
    <p:sldId id="410" r:id="rId50"/>
    <p:sldId id="433" r:id="rId51"/>
    <p:sldId id="434" r:id="rId52"/>
    <p:sldId id="435" r:id="rId53"/>
    <p:sldId id="436" r:id="rId54"/>
    <p:sldId id="481" r:id="rId55"/>
    <p:sldId id="482" r:id="rId56"/>
    <p:sldId id="431" r:id="rId57"/>
    <p:sldId id="491" r:id="rId58"/>
    <p:sldId id="430" r:id="rId59"/>
    <p:sldId id="465" r:id="rId60"/>
    <p:sldId id="471" r:id="rId61"/>
    <p:sldId id="309" r:id="rId62"/>
    <p:sldId id="466" r:id="rId63"/>
    <p:sldId id="473" r:id="rId64"/>
    <p:sldId id="447" r:id="rId65"/>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8">
          <p15:clr>
            <a:srgbClr val="A4A3A4"/>
          </p15:clr>
        </p15:guide>
        <p15:guide id="2" pos="528">
          <p15:clr>
            <a:srgbClr val="A4A3A4"/>
          </p15:clr>
        </p15:guide>
      </p15:sldGuideLst>
    </p:ext>
    <p:ext uri="{2D200454-40CA-4A62-9FC3-DE9A4176ACB9}">
      <p15:notesGuideLst xmlns:p15="http://schemas.microsoft.com/office/powerpoint/2012/main">
        <p15:guide id="1" orient="horz" pos="2909"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D4D4D"/>
    <a:srgbClr val="A50021"/>
    <a:srgbClr val="1828F0"/>
    <a:srgbClr val="F0C620"/>
    <a:srgbClr val="808080"/>
    <a:srgbClr val="336699"/>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6" autoAdjust="0"/>
    <p:restoredTop sz="96552" autoAdjust="0"/>
  </p:normalViewPr>
  <p:slideViewPr>
    <p:cSldViewPr>
      <p:cViewPr varScale="1">
        <p:scale>
          <a:sx n="113" d="100"/>
          <a:sy n="113" d="100"/>
        </p:scale>
        <p:origin x="816" y="102"/>
      </p:cViewPr>
      <p:guideLst>
        <p:guide orient="horz" pos="1248"/>
        <p:guide pos="5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1812" y="-72"/>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2" y="0"/>
            <a:ext cx="3038475" cy="462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51203" name="Rectangle 3"/>
          <p:cNvSpPr>
            <a:spLocks noGrp="1" noChangeArrowheads="1"/>
          </p:cNvSpPr>
          <p:nvPr>
            <p:ph type="dt" sz="quarter" idx="1"/>
          </p:nvPr>
        </p:nvSpPr>
        <p:spPr bwMode="auto">
          <a:xfrm>
            <a:off x="3971927" y="0"/>
            <a:ext cx="3038475" cy="462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51204" name="Rectangle 4"/>
          <p:cNvSpPr>
            <a:spLocks noGrp="1" noChangeArrowheads="1"/>
          </p:cNvSpPr>
          <p:nvPr>
            <p:ph type="ftr" sz="quarter" idx="2"/>
          </p:nvPr>
        </p:nvSpPr>
        <p:spPr bwMode="auto">
          <a:xfrm>
            <a:off x="2" y="8773959"/>
            <a:ext cx="3038475" cy="462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51205" name="Rectangle 5"/>
          <p:cNvSpPr>
            <a:spLocks noGrp="1" noChangeArrowheads="1"/>
          </p:cNvSpPr>
          <p:nvPr>
            <p:ph type="sldNum" sz="quarter" idx="3"/>
          </p:nvPr>
        </p:nvSpPr>
        <p:spPr bwMode="auto">
          <a:xfrm>
            <a:off x="3971927" y="8773959"/>
            <a:ext cx="3038475" cy="462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pPr>
              <a:defRPr/>
            </a:pPr>
            <a:fld id="{3814B77D-DE39-4241-87A3-12E1F3FBB4BA}" type="slidenum">
              <a:rPr lang="en-US"/>
              <a:pPr>
                <a:defRPr/>
              </a:pPr>
              <a:t>‹#›</a:t>
            </a:fld>
            <a:endParaRPr lang="en-US"/>
          </a:p>
        </p:txBody>
      </p:sp>
    </p:spTree>
    <p:extLst>
      <p:ext uri="{BB962C8B-B14F-4D97-AF65-F5344CB8AC3E}">
        <p14:creationId xmlns:p14="http://schemas.microsoft.com/office/powerpoint/2010/main" val="27813935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2" y="0"/>
            <a:ext cx="3038475" cy="462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68611" name="Rectangle 3"/>
          <p:cNvSpPr>
            <a:spLocks noGrp="1" noChangeArrowheads="1"/>
          </p:cNvSpPr>
          <p:nvPr>
            <p:ph type="dt" idx="1"/>
          </p:nvPr>
        </p:nvSpPr>
        <p:spPr bwMode="auto">
          <a:xfrm>
            <a:off x="3971927" y="0"/>
            <a:ext cx="3038475" cy="462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49156"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8613" name="Rectangle 5"/>
          <p:cNvSpPr>
            <a:spLocks noGrp="1" noChangeArrowheads="1"/>
          </p:cNvSpPr>
          <p:nvPr>
            <p:ph type="body" sz="quarter" idx="3"/>
          </p:nvPr>
        </p:nvSpPr>
        <p:spPr bwMode="auto">
          <a:xfrm>
            <a:off x="935040" y="4387769"/>
            <a:ext cx="5140325" cy="4155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8614" name="Rectangle 6"/>
          <p:cNvSpPr>
            <a:spLocks noGrp="1" noChangeArrowheads="1"/>
          </p:cNvSpPr>
          <p:nvPr>
            <p:ph type="ftr" sz="quarter" idx="4"/>
          </p:nvPr>
        </p:nvSpPr>
        <p:spPr bwMode="auto">
          <a:xfrm>
            <a:off x="2" y="8773959"/>
            <a:ext cx="3038475" cy="462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68615" name="Rectangle 7"/>
          <p:cNvSpPr>
            <a:spLocks noGrp="1" noChangeArrowheads="1"/>
          </p:cNvSpPr>
          <p:nvPr>
            <p:ph type="sldNum" sz="quarter" idx="5"/>
          </p:nvPr>
        </p:nvSpPr>
        <p:spPr bwMode="auto">
          <a:xfrm>
            <a:off x="3971927" y="8773959"/>
            <a:ext cx="3038475" cy="462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pPr>
              <a:defRPr/>
            </a:pPr>
            <a:fld id="{C743C0ED-0C2D-4EFD-BFE3-CE396B22F9C1}" type="slidenum">
              <a:rPr lang="en-US"/>
              <a:pPr>
                <a:defRPr/>
              </a:pPr>
              <a:t>‹#›</a:t>
            </a:fld>
            <a:endParaRPr lang="en-US"/>
          </a:p>
        </p:txBody>
      </p:sp>
    </p:spTree>
    <p:extLst>
      <p:ext uri="{BB962C8B-B14F-4D97-AF65-F5344CB8AC3E}">
        <p14:creationId xmlns:p14="http://schemas.microsoft.com/office/powerpoint/2010/main" val="305073482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amazon.com/gp/product/images/1883062586/ref=dp_image_0/002-2537928-3146427?_encoding=UTF8&amp;n=507846&amp;s=book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charset="0"/>
              </a:defRPr>
            </a:lvl1pPr>
            <a:lvl2pPr marL="742950" indent="-285750" eaLnBrk="0" hangingPunct="0">
              <a:spcBef>
                <a:spcPct val="30000"/>
              </a:spcBef>
              <a:defRPr kumimoji="1" sz="1200">
                <a:solidFill>
                  <a:schemeClr val="tx1"/>
                </a:solidFill>
                <a:latin typeface="Arial" charset="0"/>
              </a:defRPr>
            </a:lvl2pPr>
            <a:lvl3pPr marL="1143000" indent="-228600" eaLnBrk="0" hangingPunct="0">
              <a:spcBef>
                <a:spcPct val="30000"/>
              </a:spcBef>
              <a:defRPr kumimoji="1" sz="1200">
                <a:solidFill>
                  <a:schemeClr val="tx1"/>
                </a:solidFill>
                <a:latin typeface="Arial" charset="0"/>
              </a:defRPr>
            </a:lvl3pPr>
            <a:lvl4pPr marL="1600200" indent="-228600" eaLnBrk="0" hangingPunct="0">
              <a:spcBef>
                <a:spcPct val="30000"/>
              </a:spcBef>
              <a:defRPr kumimoji="1" sz="1200">
                <a:solidFill>
                  <a:schemeClr val="tx1"/>
                </a:solidFill>
                <a:latin typeface="Arial" charset="0"/>
              </a:defRPr>
            </a:lvl4pPr>
            <a:lvl5pPr marL="2057400" indent="-228600" eaLnBrk="0" hangingPunct="0">
              <a:spcBef>
                <a:spcPct val="30000"/>
              </a:spcBef>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pPr eaLnBrk="1" hangingPunct="1">
              <a:spcBef>
                <a:spcPct val="0"/>
              </a:spcBef>
            </a:pPr>
            <a:fld id="{F637557B-FB23-4D3B-BCFA-3C10E9C199CC}" type="slidenum">
              <a:rPr kumimoji="0" lang="en-US" altLang="en-US" smtClean="0">
                <a:latin typeface="Times New Roman" pitchFamily="18" charset="0"/>
              </a:rPr>
              <a:pPr eaLnBrk="1" hangingPunct="1">
                <a:spcBef>
                  <a:spcPct val="0"/>
                </a:spcBef>
              </a:pPr>
              <a:t>4</a:t>
            </a:fld>
            <a:endParaRPr kumimoji="0" lang="en-US" altLang="en-US">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charset="0"/>
              </a:defRPr>
            </a:lvl1pPr>
            <a:lvl2pPr marL="742950" indent="-285750" eaLnBrk="0" hangingPunct="0">
              <a:spcBef>
                <a:spcPct val="30000"/>
              </a:spcBef>
              <a:defRPr kumimoji="1" sz="1200">
                <a:solidFill>
                  <a:schemeClr val="tx1"/>
                </a:solidFill>
                <a:latin typeface="Arial" charset="0"/>
              </a:defRPr>
            </a:lvl2pPr>
            <a:lvl3pPr marL="1143000" indent="-228600" eaLnBrk="0" hangingPunct="0">
              <a:spcBef>
                <a:spcPct val="30000"/>
              </a:spcBef>
              <a:defRPr kumimoji="1" sz="1200">
                <a:solidFill>
                  <a:schemeClr val="tx1"/>
                </a:solidFill>
                <a:latin typeface="Arial" charset="0"/>
              </a:defRPr>
            </a:lvl3pPr>
            <a:lvl4pPr marL="1600200" indent="-228600" eaLnBrk="0" hangingPunct="0">
              <a:spcBef>
                <a:spcPct val="30000"/>
              </a:spcBef>
              <a:defRPr kumimoji="1" sz="1200">
                <a:solidFill>
                  <a:schemeClr val="tx1"/>
                </a:solidFill>
                <a:latin typeface="Arial" charset="0"/>
              </a:defRPr>
            </a:lvl4pPr>
            <a:lvl5pPr marL="2057400" indent="-228600" eaLnBrk="0" hangingPunct="0">
              <a:spcBef>
                <a:spcPct val="30000"/>
              </a:spcBef>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pPr eaLnBrk="1" hangingPunct="1">
              <a:spcBef>
                <a:spcPct val="0"/>
              </a:spcBef>
            </a:pPr>
            <a:fld id="{47A034A3-DB52-4A92-BC21-C36D6399E492}" type="slidenum">
              <a:rPr kumimoji="0" lang="en-US" altLang="en-US" smtClean="0">
                <a:latin typeface="Times New Roman" pitchFamily="18" charset="0"/>
              </a:rPr>
              <a:pPr eaLnBrk="1" hangingPunct="1">
                <a:spcBef>
                  <a:spcPct val="0"/>
                </a:spcBef>
              </a:pPr>
              <a:t>10</a:t>
            </a:fld>
            <a:endParaRPr kumimoji="0" lang="en-US" altLang="en-US">
              <a:latin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charset="0"/>
              </a:defRPr>
            </a:lvl1pPr>
            <a:lvl2pPr marL="742950" indent="-285750" eaLnBrk="0" hangingPunct="0">
              <a:spcBef>
                <a:spcPct val="30000"/>
              </a:spcBef>
              <a:defRPr kumimoji="1" sz="1200">
                <a:solidFill>
                  <a:schemeClr val="tx1"/>
                </a:solidFill>
                <a:latin typeface="Arial" charset="0"/>
              </a:defRPr>
            </a:lvl2pPr>
            <a:lvl3pPr marL="1143000" indent="-228600" eaLnBrk="0" hangingPunct="0">
              <a:spcBef>
                <a:spcPct val="30000"/>
              </a:spcBef>
              <a:defRPr kumimoji="1" sz="1200">
                <a:solidFill>
                  <a:schemeClr val="tx1"/>
                </a:solidFill>
                <a:latin typeface="Arial" charset="0"/>
              </a:defRPr>
            </a:lvl3pPr>
            <a:lvl4pPr marL="1600200" indent="-228600" eaLnBrk="0" hangingPunct="0">
              <a:spcBef>
                <a:spcPct val="30000"/>
              </a:spcBef>
              <a:defRPr kumimoji="1" sz="1200">
                <a:solidFill>
                  <a:schemeClr val="tx1"/>
                </a:solidFill>
                <a:latin typeface="Arial" charset="0"/>
              </a:defRPr>
            </a:lvl4pPr>
            <a:lvl5pPr marL="2057400" indent="-228600" eaLnBrk="0" hangingPunct="0">
              <a:spcBef>
                <a:spcPct val="30000"/>
              </a:spcBef>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pPr eaLnBrk="1" hangingPunct="1">
              <a:spcBef>
                <a:spcPct val="0"/>
              </a:spcBef>
            </a:pPr>
            <a:fld id="{93D1BF09-13DD-415B-A983-1C74CEF20CA1}" type="slidenum">
              <a:rPr kumimoji="0" lang="en-US" altLang="en-US" smtClean="0">
                <a:latin typeface="Times New Roman" pitchFamily="18" charset="0"/>
              </a:rPr>
              <a:pPr eaLnBrk="1" hangingPunct="1">
                <a:spcBef>
                  <a:spcPct val="0"/>
                </a:spcBef>
              </a:pPr>
              <a:t>11</a:t>
            </a:fld>
            <a:endParaRPr kumimoji="0" lang="en-US" altLang="en-US">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charset="0"/>
              </a:defRPr>
            </a:lvl1pPr>
            <a:lvl2pPr marL="742950" indent="-285750" eaLnBrk="0" hangingPunct="0">
              <a:spcBef>
                <a:spcPct val="30000"/>
              </a:spcBef>
              <a:defRPr kumimoji="1" sz="1200">
                <a:solidFill>
                  <a:schemeClr val="tx1"/>
                </a:solidFill>
                <a:latin typeface="Arial" charset="0"/>
              </a:defRPr>
            </a:lvl2pPr>
            <a:lvl3pPr marL="1143000" indent="-228600" eaLnBrk="0" hangingPunct="0">
              <a:spcBef>
                <a:spcPct val="30000"/>
              </a:spcBef>
              <a:defRPr kumimoji="1" sz="1200">
                <a:solidFill>
                  <a:schemeClr val="tx1"/>
                </a:solidFill>
                <a:latin typeface="Arial" charset="0"/>
              </a:defRPr>
            </a:lvl3pPr>
            <a:lvl4pPr marL="1600200" indent="-228600" eaLnBrk="0" hangingPunct="0">
              <a:spcBef>
                <a:spcPct val="30000"/>
              </a:spcBef>
              <a:defRPr kumimoji="1" sz="1200">
                <a:solidFill>
                  <a:schemeClr val="tx1"/>
                </a:solidFill>
                <a:latin typeface="Arial" charset="0"/>
              </a:defRPr>
            </a:lvl4pPr>
            <a:lvl5pPr marL="2057400" indent="-228600" eaLnBrk="0" hangingPunct="0">
              <a:spcBef>
                <a:spcPct val="30000"/>
              </a:spcBef>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pPr eaLnBrk="1" hangingPunct="1">
              <a:spcBef>
                <a:spcPct val="0"/>
              </a:spcBef>
            </a:pPr>
            <a:fld id="{C298F214-55EB-4C3B-ACF6-2A6A2A5C85EE}" type="slidenum">
              <a:rPr kumimoji="0" lang="en-US" altLang="en-US" smtClean="0">
                <a:latin typeface="Times New Roman" pitchFamily="18" charset="0"/>
              </a:rPr>
              <a:pPr eaLnBrk="1" hangingPunct="1">
                <a:spcBef>
                  <a:spcPct val="0"/>
                </a:spcBef>
              </a:pPr>
              <a:t>12</a:t>
            </a:fld>
            <a:endParaRPr kumimoji="0" lang="en-US" altLang="en-US">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charset="0"/>
              </a:defRPr>
            </a:lvl1pPr>
            <a:lvl2pPr marL="742950" indent="-285750" eaLnBrk="0" hangingPunct="0">
              <a:spcBef>
                <a:spcPct val="30000"/>
              </a:spcBef>
              <a:defRPr kumimoji="1" sz="1200">
                <a:solidFill>
                  <a:schemeClr val="tx1"/>
                </a:solidFill>
                <a:latin typeface="Arial" charset="0"/>
              </a:defRPr>
            </a:lvl2pPr>
            <a:lvl3pPr marL="1143000" indent="-228600" eaLnBrk="0" hangingPunct="0">
              <a:spcBef>
                <a:spcPct val="30000"/>
              </a:spcBef>
              <a:defRPr kumimoji="1" sz="1200">
                <a:solidFill>
                  <a:schemeClr val="tx1"/>
                </a:solidFill>
                <a:latin typeface="Arial" charset="0"/>
              </a:defRPr>
            </a:lvl3pPr>
            <a:lvl4pPr marL="1600200" indent="-228600" eaLnBrk="0" hangingPunct="0">
              <a:spcBef>
                <a:spcPct val="30000"/>
              </a:spcBef>
              <a:defRPr kumimoji="1" sz="1200">
                <a:solidFill>
                  <a:schemeClr val="tx1"/>
                </a:solidFill>
                <a:latin typeface="Arial" charset="0"/>
              </a:defRPr>
            </a:lvl4pPr>
            <a:lvl5pPr marL="2057400" indent="-228600" eaLnBrk="0" hangingPunct="0">
              <a:spcBef>
                <a:spcPct val="30000"/>
              </a:spcBef>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pPr eaLnBrk="1" hangingPunct="1">
              <a:spcBef>
                <a:spcPct val="0"/>
              </a:spcBef>
            </a:pPr>
            <a:fld id="{D7EBDF41-BE19-470D-81F3-31C296AE8739}" type="slidenum">
              <a:rPr kumimoji="0" lang="en-US" altLang="en-US" smtClean="0">
                <a:latin typeface="Times New Roman" pitchFamily="18" charset="0"/>
              </a:rPr>
              <a:pPr eaLnBrk="1" hangingPunct="1">
                <a:spcBef>
                  <a:spcPct val="0"/>
                </a:spcBef>
              </a:pPr>
              <a:t>14</a:t>
            </a:fld>
            <a:endParaRPr kumimoji="0" lang="en-US" altLang="en-US">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r>
              <a:rPr lang="en-US" altLang="en-US">
                <a:latin typeface="Verdana" pitchFamily="34" charset="0"/>
                <a:hlinkClick r:id="rId3"/>
              </a:rPr>
              <a:t> </a:t>
            </a:r>
            <a:endParaRPr lang="en-US" altLang="en-US">
              <a:latin typeface="Verdana"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charset="0"/>
              </a:defRPr>
            </a:lvl1pPr>
            <a:lvl2pPr marL="742950" indent="-285750" eaLnBrk="0" hangingPunct="0">
              <a:spcBef>
                <a:spcPct val="30000"/>
              </a:spcBef>
              <a:defRPr kumimoji="1" sz="1200">
                <a:solidFill>
                  <a:schemeClr val="tx1"/>
                </a:solidFill>
                <a:latin typeface="Arial" charset="0"/>
              </a:defRPr>
            </a:lvl2pPr>
            <a:lvl3pPr marL="1143000" indent="-228600" eaLnBrk="0" hangingPunct="0">
              <a:spcBef>
                <a:spcPct val="30000"/>
              </a:spcBef>
              <a:defRPr kumimoji="1" sz="1200">
                <a:solidFill>
                  <a:schemeClr val="tx1"/>
                </a:solidFill>
                <a:latin typeface="Arial" charset="0"/>
              </a:defRPr>
            </a:lvl3pPr>
            <a:lvl4pPr marL="1600200" indent="-228600" eaLnBrk="0" hangingPunct="0">
              <a:spcBef>
                <a:spcPct val="30000"/>
              </a:spcBef>
              <a:defRPr kumimoji="1" sz="1200">
                <a:solidFill>
                  <a:schemeClr val="tx1"/>
                </a:solidFill>
                <a:latin typeface="Arial" charset="0"/>
              </a:defRPr>
            </a:lvl4pPr>
            <a:lvl5pPr marL="2057400" indent="-228600" eaLnBrk="0" hangingPunct="0">
              <a:spcBef>
                <a:spcPct val="30000"/>
              </a:spcBef>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pPr eaLnBrk="1" hangingPunct="1">
              <a:spcBef>
                <a:spcPct val="0"/>
              </a:spcBef>
            </a:pPr>
            <a:fld id="{C5262D17-1028-4764-AD44-0D43ED4D8BB2}" type="slidenum">
              <a:rPr kumimoji="0" lang="en-US" altLang="en-US" smtClean="0">
                <a:latin typeface="Times New Roman" pitchFamily="18" charset="0"/>
              </a:rPr>
              <a:pPr eaLnBrk="1" hangingPunct="1">
                <a:spcBef>
                  <a:spcPct val="0"/>
                </a:spcBef>
              </a:pPr>
              <a:t>15</a:t>
            </a:fld>
            <a:endParaRPr kumimoji="0" lang="en-US" altLang="en-US">
              <a:latin typeface="Times New Roman" pitchFamily="18"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charset="0"/>
              </a:defRPr>
            </a:lvl1pPr>
            <a:lvl2pPr marL="742950" indent="-285750" eaLnBrk="0" hangingPunct="0">
              <a:spcBef>
                <a:spcPct val="30000"/>
              </a:spcBef>
              <a:defRPr kumimoji="1" sz="1200">
                <a:solidFill>
                  <a:schemeClr val="tx1"/>
                </a:solidFill>
                <a:latin typeface="Arial" charset="0"/>
              </a:defRPr>
            </a:lvl2pPr>
            <a:lvl3pPr marL="1143000" indent="-228600" eaLnBrk="0" hangingPunct="0">
              <a:spcBef>
                <a:spcPct val="30000"/>
              </a:spcBef>
              <a:defRPr kumimoji="1" sz="1200">
                <a:solidFill>
                  <a:schemeClr val="tx1"/>
                </a:solidFill>
                <a:latin typeface="Arial" charset="0"/>
              </a:defRPr>
            </a:lvl3pPr>
            <a:lvl4pPr marL="1600200" indent="-228600" eaLnBrk="0" hangingPunct="0">
              <a:spcBef>
                <a:spcPct val="30000"/>
              </a:spcBef>
              <a:defRPr kumimoji="1" sz="1200">
                <a:solidFill>
                  <a:schemeClr val="tx1"/>
                </a:solidFill>
                <a:latin typeface="Arial" charset="0"/>
              </a:defRPr>
            </a:lvl4pPr>
            <a:lvl5pPr marL="2057400" indent="-228600" eaLnBrk="0" hangingPunct="0">
              <a:spcBef>
                <a:spcPct val="30000"/>
              </a:spcBef>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pPr eaLnBrk="1" hangingPunct="1">
              <a:spcBef>
                <a:spcPct val="0"/>
              </a:spcBef>
            </a:pPr>
            <a:fld id="{CBA0D577-2D2E-4064-85B7-01ADFF72FE5D}" type="slidenum">
              <a:rPr kumimoji="0" lang="en-US" altLang="en-US" smtClean="0">
                <a:latin typeface="Times New Roman" pitchFamily="18" charset="0"/>
              </a:rPr>
              <a:pPr eaLnBrk="1" hangingPunct="1">
                <a:spcBef>
                  <a:spcPct val="0"/>
                </a:spcBef>
              </a:pPr>
              <a:t>17</a:t>
            </a:fld>
            <a:endParaRPr kumimoji="0" lang="en-US" altLang="en-US">
              <a:latin typeface="Times New Roman"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charset="0"/>
              </a:defRPr>
            </a:lvl1pPr>
            <a:lvl2pPr marL="742950" indent="-285750" eaLnBrk="0" hangingPunct="0">
              <a:spcBef>
                <a:spcPct val="30000"/>
              </a:spcBef>
              <a:defRPr kumimoji="1" sz="1200">
                <a:solidFill>
                  <a:schemeClr val="tx1"/>
                </a:solidFill>
                <a:latin typeface="Arial" charset="0"/>
              </a:defRPr>
            </a:lvl2pPr>
            <a:lvl3pPr marL="1143000" indent="-228600" eaLnBrk="0" hangingPunct="0">
              <a:spcBef>
                <a:spcPct val="30000"/>
              </a:spcBef>
              <a:defRPr kumimoji="1" sz="1200">
                <a:solidFill>
                  <a:schemeClr val="tx1"/>
                </a:solidFill>
                <a:latin typeface="Arial" charset="0"/>
              </a:defRPr>
            </a:lvl3pPr>
            <a:lvl4pPr marL="1600200" indent="-228600" eaLnBrk="0" hangingPunct="0">
              <a:spcBef>
                <a:spcPct val="30000"/>
              </a:spcBef>
              <a:defRPr kumimoji="1" sz="1200">
                <a:solidFill>
                  <a:schemeClr val="tx1"/>
                </a:solidFill>
                <a:latin typeface="Arial" charset="0"/>
              </a:defRPr>
            </a:lvl4pPr>
            <a:lvl5pPr marL="2057400" indent="-228600" eaLnBrk="0" hangingPunct="0">
              <a:spcBef>
                <a:spcPct val="30000"/>
              </a:spcBef>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pPr eaLnBrk="1" hangingPunct="1">
              <a:spcBef>
                <a:spcPct val="0"/>
              </a:spcBef>
            </a:pPr>
            <a:fld id="{D0BD5C8A-C6C4-48AD-A20D-D1D003735FBE}" type="slidenum">
              <a:rPr kumimoji="0" lang="en-US" altLang="en-US" smtClean="0">
                <a:latin typeface="Times New Roman" pitchFamily="18" charset="0"/>
              </a:rPr>
              <a:pPr eaLnBrk="1" hangingPunct="1">
                <a:spcBef>
                  <a:spcPct val="0"/>
                </a:spcBef>
              </a:pPr>
              <a:t>18</a:t>
            </a:fld>
            <a:endParaRPr kumimoji="0" lang="en-US" altLang="en-US">
              <a:latin typeface="Times New Roman" pitchFamily="18" charset="0"/>
            </a:endParaRPr>
          </a:p>
        </p:txBody>
      </p:sp>
      <p:sp>
        <p:nvSpPr>
          <p:cNvPr id="59395" name="Rectangle 2"/>
          <p:cNvSpPr>
            <a:spLocks noGrp="1" noRot="1" noChangeAspect="1" noChangeArrowheads="1" noTextEdit="1"/>
          </p:cNvSpPr>
          <p:nvPr>
            <p:ph type="sldImg"/>
          </p:nvPr>
        </p:nvSpPr>
        <p:spPr>
          <a:xfrm>
            <a:off x="1196975" y="692150"/>
            <a:ext cx="4619625" cy="3463925"/>
          </a:xfrm>
          <a:ln/>
        </p:spPr>
      </p:sp>
      <p:sp>
        <p:nvSpPr>
          <p:cNvPr id="59396" name="Rectangle 3"/>
          <p:cNvSpPr>
            <a:spLocks noGrp="1" noChangeArrowheads="1"/>
          </p:cNvSpPr>
          <p:nvPr>
            <p:ph type="body" idx="1"/>
          </p:nvPr>
        </p:nvSpPr>
        <p:spPr>
          <a:xfrm>
            <a:off x="935040" y="4386190"/>
            <a:ext cx="5140325" cy="4157496"/>
          </a:xfrm>
          <a:noFill/>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charset="0"/>
              </a:defRPr>
            </a:lvl1pPr>
            <a:lvl2pPr marL="742950" indent="-285750" eaLnBrk="0" hangingPunct="0">
              <a:spcBef>
                <a:spcPct val="30000"/>
              </a:spcBef>
              <a:defRPr kumimoji="1" sz="1200">
                <a:solidFill>
                  <a:schemeClr val="tx1"/>
                </a:solidFill>
                <a:latin typeface="Arial" charset="0"/>
              </a:defRPr>
            </a:lvl2pPr>
            <a:lvl3pPr marL="1143000" indent="-228600" eaLnBrk="0" hangingPunct="0">
              <a:spcBef>
                <a:spcPct val="30000"/>
              </a:spcBef>
              <a:defRPr kumimoji="1" sz="1200">
                <a:solidFill>
                  <a:schemeClr val="tx1"/>
                </a:solidFill>
                <a:latin typeface="Arial" charset="0"/>
              </a:defRPr>
            </a:lvl3pPr>
            <a:lvl4pPr marL="1600200" indent="-228600" eaLnBrk="0" hangingPunct="0">
              <a:spcBef>
                <a:spcPct val="30000"/>
              </a:spcBef>
              <a:defRPr kumimoji="1" sz="1200">
                <a:solidFill>
                  <a:schemeClr val="tx1"/>
                </a:solidFill>
                <a:latin typeface="Arial" charset="0"/>
              </a:defRPr>
            </a:lvl4pPr>
            <a:lvl5pPr marL="2057400" indent="-228600" eaLnBrk="0" hangingPunct="0">
              <a:spcBef>
                <a:spcPct val="30000"/>
              </a:spcBef>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pPr eaLnBrk="1" hangingPunct="1">
              <a:spcBef>
                <a:spcPct val="0"/>
              </a:spcBef>
            </a:pPr>
            <a:fld id="{807B7FAC-D377-4E4F-9B73-A755922BD503}" type="slidenum">
              <a:rPr kumimoji="0" lang="en-US" altLang="en-US" smtClean="0">
                <a:latin typeface="Times New Roman" pitchFamily="18" charset="0"/>
              </a:rPr>
              <a:pPr eaLnBrk="1" hangingPunct="1">
                <a:spcBef>
                  <a:spcPct val="0"/>
                </a:spcBef>
              </a:pPr>
              <a:t>31</a:t>
            </a:fld>
            <a:endParaRPr kumimoji="0" lang="en-US" altLang="en-US">
              <a:latin typeface="Times New Roman" pitchFamily="18" charset="0"/>
            </a:endParaRPr>
          </a:p>
        </p:txBody>
      </p:sp>
      <p:sp>
        <p:nvSpPr>
          <p:cNvPr id="60419" name="Rectangle 2"/>
          <p:cNvSpPr>
            <a:spLocks noGrp="1" noRot="1" noChangeAspect="1" noChangeArrowheads="1" noTextEdit="1"/>
          </p:cNvSpPr>
          <p:nvPr>
            <p:ph type="sldImg"/>
          </p:nvPr>
        </p:nvSpPr>
        <p:spPr>
          <a:xfrm>
            <a:off x="1196975" y="692150"/>
            <a:ext cx="4619625" cy="3463925"/>
          </a:xfrm>
          <a:ln/>
        </p:spPr>
      </p:sp>
      <p:sp>
        <p:nvSpPr>
          <p:cNvPr id="60420" name="Rectangle 3"/>
          <p:cNvSpPr>
            <a:spLocks noGrp="1" noChangeArrowheads="1"/>
          </p:cNvSpPr>
          <p:nvPr>
            <p:ph type="body" idx="1"/>
          </p:nvPr>
        </p:nvSpPr>
        <p:spPr>
          <a:xfrm>
            <a:off x="935040" y="4386190"/>
            <a:ext cx="5140325" cy="4157496"/>
          </a:xfrm>
          <a:noFill/>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Arial" charset="0"/>
              </a:defRPr>
            </a:lvl1pPr>
            <a:lvl2pPr marL="742950" indent="-285750" eaLnBrk="0" hangingPunct="0">
              <a:spcBef>
                <a:spcPct val="30000"/>
              </a:spcBef>
              <a:defRPr kumimoji="1" sz="1200">
                <a:solidFill>
                  <a:schemeClr val="tx1"/>
                </a:solidFill>
                <a:latin typeface="Arial" charset="0"/>
              </a:defRPr>
            </a:lvl2pPr>
            <a:lvl3pPr marL="1143000" indent="-228600" eaLnBrk="0" hangingPunct="0">
              <a:spcBef>
                <a:spcPct val="30000"/>
              </a:spcBef>
              <a:defRPr kumimoji="1" sz="1200">
                <a:solidFill>
                  <a:schemeClr val="tx1"/>
                </a:solidFill>
                <a:latin typeface="Arial" charset="0"/>
              </a:defRPr>
            </a:lvl3pPr>
            <a:lvl4pPr marL="1600200" indent="-228600" eaLnBrk="0" hangingPunct="0">
              <a:spcBef>
                <a:spcPct val="30000"/>
              </a:spcBef>
              <a:defRPr kumimoji="1" sz="1200">
                <a:solidFill>
                  <a:schemeClr val="tx1"/>
                </a:solidFill>
                <a:latin typeface="Arial" charset="0"/>
              </a:defRPr>
            </a:lvl4pPr>
            <a:lvl5pPr marL="2057400" indent="-228600" eaLnBrk="0" hangingPunct="0">
              <a:spcBef>
                <a:spcPct val="30000"/>
              </a:spcBef>
              <a:defRPr kumimoji="1" sz="1200">
                <a:solidFill>
                  <a:schemeClr val="tx1"/>
                </a:solidFill>
                <a:latin typeface="Arial" charset="0"/>
              </a:defRPr>
            </a:lvl5pPr>
            <a:lvl6pPr marL="2514600" indent="-228600" eaLnBrk="0" fontAlgn="base" hangingPunct="0">
              <a:spcBef>
                <a:spcPct val="30000"/>
              </a:spcBef>
              <a:spcAft>
                <a:spcPct val="0"/>
              </a:spcAft>
              <a:defRPr kumimoji="1" sz="1200">
                <a:solidFill>
                  <a:schemeClr val="tx1"/>
                </a:solidFill>
                <a:latin typeface="Arial" charset="0"/>
              </a:defRPr>
            </a:lvl6pPr>
            <a:lvl7pPr marL="2971800" indent="-228600" eaLnBrk="0" fontAlgn="base" hangingPunct="0">
              <a:spcBef>
                <a:spcPct val="30000"/>
              </a:spcBef>
              <a:spcAft>
                <a:spcPct val="0"/>
              </a:spcAft>
              <a:defRPr kumimoji="1" sz="1200">
                <a:solidFill>
                  <a:schemeClr val="tx1"/>
                </a:solidFill>
                <a:latin typeface="Arial" charset="0"/>
              </a:defRPr>
            </a:lvl7pPr>
            <a:lvl8pPr marL="3429000" indent="-228600" eaLnBrk="0" fontAlgn="base" hangingPunct="0">
              <a:spcBef>
                <a:spcPct val="30000"/>
              </a:spcBef>
              <a:spcAft>
                <a:spcPct val="0"/>
              </a:spcAft>
              <a:defRPr kumimoji="1" sz="1200">
                <a:solidFill>
                  <a:schemeClr val="tx1"/>
                </a:solidFill>
                <a:latin typeface="Arial" charset="0"/>
              </a:defRPr>
            </a:lvl8pPr>
            <a:lvl9pPr marL="3886200" indent="-228600" eaLnBrk="0" fontAlgn="base" hangingPunct="0">
              <a:spcBef>
                <a:spcPct val="30000"/>
              </a:spcBef>
              <a:spcAft>
                <a:spcPct val="0"/>
              </a:spcAft>
              <a:defRPr kumimoji="1" sz="1200">
                <a:solidFill>
                  <a:schemeClr val="tx1"/>
                </a:solidFill>
                <a:latin typeface="Arial" charset="0"/>
              </a:defRPr>
            </a:lvl9pPr>
          </a:lstStyle>
          <a:p>
            <a:pPr eaLnBrk="1" hangingPunct="1">
              <a:spcBef>
                <a:spcPct val="0"/>
              </a:spcBef>
            </a:pPr>
            <a:fld id="{3CA7309D-BC67-4E40-B35E-94869E67DA1D}" type="slidenum">
              <a:rPr kumimoji="0" lang="en-US" altLang="en-US" smtClean="0">
                <a:latin typeface="Times New Roman" pitchFamily="18" charset="0"/>
              </a:rPr>
              <a:pPr eaLnBrk="1" hangingPunct="1">
                <a:spcBef>
                  <a:spcPct val="0"/>
                </a:spcBef>
              </a:pPr>
              <a:t>32</a:t>
            </a:fld>
            <a:endParaRPr kumimoji="0" lang="en-US" altLang="en-US">
              <a:latin typeface="Times New Roman" pitchFamily="18" charset="0"/>
            </a:endParaRPr>
          </a:p>
        </p:txBody>
      </p:sp>
      <p:sp>
        <p:nvSpPr>
          <p:cNvPr id="61443" name="Rectangle 2"/>
          <p:cNvSpPr>
            <a:spLocks noGrp="1" noRot="1" noChangeAspect="1" noChangeArrowheads="1" noTextEdit="1"/>
          </p:cNvSpPr>
          <p:nvPr>
            <p:ph type="sldImg"/>
          </p:nvPr>
        </p:nvSpPr>
        <p:spPr>
          <a:xfrm>
            <a:off x="1196975" y="692150"/>
            <a:ext cx="4619625" cy="3463925"/>
          </a:xfrm>
          <a:ln/>
        </p:spPr>
      </p:sp>
      <p:sp>
        <p:nvSpPr>
          <p:cNvPr id="61444" name="Rectangle 3"/>
          <p:cNvSpPr>
            <a:spLocks noGrp="1" noChangeArrowheads="1"/>
          </p:cNvSpPr>
          <p:nvPr>
            <p:ph type="body" idx="1"/>
          </p:nvPr>
        </p:nvSpPr>
        <p:spPr>
          <a:xfrm>
            <a:off x="935040" y="4386190"/>
            <a:ext cx="5140325" cy="4157496"/>
          </a:xfrm>
          <a:noFill/>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54C892F6-9789-471C-84B8-7469167397BC}" type="slidenum">
              <a:rPr lang="en-US" smtClean="0"/>
              <a:pPr>
                <a:defRPr/>
              </a:pPr>
              <a:t>‹#›</a:t>
            </a:fld>
            <a:endParaRPr lang="en-US"/>
          </a:p>
        </p:txBody>
      </p:sp>
    </p:spTree>
    <p:extLst>
      <p:ext uri="{BB962C8B-B14F-4D97-AF65-F5344CB8AC3E}">
        <p14:creationId xmlns:p14="http://schemas.microsoft.com/office/powerpoint/2010/main" val="2974520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86DE3FB-9D31-4258-BA66-E3AF972E24B9}" type="slidenum">
              <a:rPr lang="en-US" smtClean="0"/>
              <a:pPr>
                <a:defRPr/>
              </a:pPr>
              <a:t>‹#›</a:t>
            </a:fld>
            <a:endParaRPr lang="en-US"/>
          </a:p>
        </p:txBody>
      </p:sp>
    </p:spTree>
    <p:extLst>
      <p:ext uri="{BB962C8B-B14F-4D97-AF65-F5344CB8AC3E}">
        <p14:creationId xmlns:p14="http://schemas.microsoft.com/office/powerpoint/2010/main" val="84899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806668E9-2D12-40A5-8449-43D6E8C87F96}" type="slidenum">
              <a:rPr lang="en-US" smtClean="0"/>
              <a:pPr>
                <a:defRPr/>
              </a:pPr>
              <a:t>‹#›</a:t>
            </a:fld>
            <a:endParaRPr lang="en-US"/>
          </a:p>
        </p:txBody>
      </p:sp>
    </p:spTree>
    <p:extLst>
      <p:ext uri="{BB962C8B-B14F-4D97-AF65-F5344CB8AC3E}">
        <p14:creationId xmlns:p14="http://schemas.microsoft.com/office/powerpoint/2010/main" val="3351444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EB6CE3C-2C77-427D-B458-946FF2676827}" type="slidenum">
              <a:rPr lang="en-US" smtClean="0"/>
              <a:pPr>
                <a:defRPr/>
              </a:pPr>
              <a:t>‹#›</a:t>
            </a:fld>
            <a:endParaRPr lang="en-US"/>
          </a:p>
        </p:txBody>
      </p:sp>
    </p:spTree>
    <p:extLst>
      <p:ext uri="{BB962C8B-B14F-4D97-AF65-F5344CB8AC3E}">
        <p14:creationId xmlns:p14="http://schemas.microsoft.com/office/powerpoint/2010/main" val="1789176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6BB417A-D237-4959-A6B5-94BC7EEC4BA8}" type="slidenum">
              <a:rPr lang="en-US" smtClean="0"/>
              <a:pPr>
                <a:defRPr/>
              </a:pPr>
              <a:t>‹#›</a:t>
            </a:fld>
            <a:endParaRPr lang="en-US"/>
          </a:p>
        </p:txBody>
      </p:sp>
    </p:spTree>
    <p:extLst>
      <p:ext uri="{BB962C8B-B14F-4D97-AF65-F5344CB8AC3E}">
        <p14:creationId xmlns:p14="http://schemas.microsoft.com/office/powerpoint/2010/main" val="120094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BD8357F3-AA08-41D9-A7CE-742B76D33C0A}" type="slidenum">
              <a:rPr lang="en-US" smtClean="0"/>
              <a:pPr>
                <a:defRPr/>
              </a:pPr>
              <a:t>‹#›</a:t>
            </a:fld>
            <a:endParaRPr lang="en-US"/>
          </a:p>
        </p:txBody>
      </p:sp>
    </p:spTree>
    <p:extLst>
      <p:ext uri="{BB962C8B-B14F-4D97-AF65-F5344CB8AC3E}">
        <p14:creationId xmlns:p14="http://schemas.microsoft.com/office/powerpoint/2010/main" val="3143415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44104442-2D4B-45E6-9CFC-C0BC582E6134}" type="slidenum">
              <a:rPr lang="en-US" smtClean="0"/>
              <a:pPr>
                <a:defRPr/>
              </a:pPr>
              <a:t>‹#›</a:t>
            </a:fld>
            <a:endParaRPr lang="en-US"/>
          </a:p>
        </p:txBody>
      </p:sp>
    </p:spTree>
    <p:extLst>
      <p:ext uri="{BB962C8B-B14F-4D97-AF65-F5344CB8AC3E}">
        <p14:creationId xmlns:p14="http://schemas.microsoft.com/office/powerpoint/2010/main" val="1354882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fld id="{117FEFE7-4458-4F23-BF3A-30D7F0D8930A}" type="slidenum">
              <a:rPr lang="en-US" smtClean="0"/>
              <a:pPr>
                <a:defRPr/>
              </a:pPr>
              <a:t>‹#›</a:t>
            </a:fld>
            <a:endParaRPr lang="en-US"/>
          </a:p>
        </p:txBody>
      </p:sp>
    </p:spTree>
    <p:extLst>
      <p:ext uri="{BB962C8B-B14F-4D97-AF65-F5344CB8AC3E}">
        <p14:creationId xmlns:p14="http://schemas.microsoft.com/office/powerpoint/2010/main" val="113243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8EE154CE-B0AF-4154-B504-111AA53E7A32}" type="slidenum">
              <a:rPr lang="en-US" smtClean="0"/>
              <a:pPr>
                <a:defRPr/>
              </a:pPr>
              <a:t>‹#›</a:t>
            </a:fld>
            <a:endParaRPr lang="en-US"/>
          </a:p>
        </p:txBody>
      </p:sp>
    </p:spTree>
    <p:extLst>
      <p:ext uri="{BB962C8B-B14F-4D97-AF65-F5344CB8AC3E}">
        <p14:creationId xmlns:p14="http://schemas.microsoft.com/office/powerpoint/2010/main" val="2910065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D1EEF58-2EDB-4B89-B598-8D1B649ED733}" type="slidenum">
              <a:rPr lang="en-US" smtClean="0"/>
              <a:pPr>
                <a:defRPr/>
              </a:pPr>
              <a:t>‹#›</a:t>
            </a:fld>
            <a:endParaRPr lang="en-US"/>
          </a:p>
        </p:txBody>
      </p:sp>
    </p:spTree>
    <p:extLst>
      <p:ext uri="{BB962C8B-B14F-4D97-AF65-F5344CB8AC3E}">
        <p14:creationId xmlns:p14="http://schemas.microsoft.com/office/powerpoint/2010/main" val="425150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9F86E7F-0BC0-425E-9A9A-403E0B87E12B}" type="slidenum">
              <a:rPr lang="en-US" smtClean="0"/>
              <a:pPr>
                <a:defRPr/>
              </a:pPr>
              <a:t>‹#›</a:t>
            </a:fld>
            <a:endParaRPr lang="en-US"/>
          </a:p>
        </p:txBody>
      </p:sp>
    </p:spTree>
    <p:extLst>
      <p:ext uri="{BB962C8B-B14F-4D97-AF65-F5344CB8AC3E}">
        <p14:creationId xmlns:p14="http://schemas.microsoft.com/office/powerpoint/2010/main" val="1336706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001000" cy="838200"/>
          </a:xfrm>
        </p:spPr>
        <p:txBody>
          <a:bodyPr/>
          <a:lstStyle/>
          <a:p>
            <a:r>
              <a:rPr lang="en-US"/>
              <a:t>Click to edit Master title style</a:t>
            </a:r>
          </a:p>
        </p:txBody>
      </p:sp>
      <p:sp>
        <p:nvSpPr>
          <p:cNvPr id="3" name="Text Placeholder 2"/>
          <p:cNvSpPr>
            <a:spLocks noGrp="1"/>
          </p:cNvSpPr>
          <p:nvPr>
            <p:ph type="body" sz="half" idx="1"/>
          </p:nvPr>
        </p:nvSpPr>
        <p:spPr>
          <a:xfrm>
            <a:off x="685800" y="1295400"/>
            <a:ext cx="38100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295400"/>
            <a:ext cx="3810000" cy="4648200"/>
          </a:xfrm>
        </p:spPr>
        <p:txBody>
          <a:bodyPr>
            <a:normAutofit/>
          </a:bodyPr>
          <a:lstStyle/>
          <a:p>
            <a:pPr lvl="0"/>
            <a:endParaRPr lang="en-US" noProof="0"/>
          </a:p>
        </p:txBody>
      </p:sp>
      <p:sp>
        <p:nvSpPr>
          <p:cNvPr id="5" name="Date Placeholder 4"/>
          <p:cNvSpPr>
            <a:spLocks noGrp="1"/>
          </p:cNvSpPr>
          <p:nvPr>
            <p:ph type="dt" sz="half" idx="10"/>
          </p:nvPr>
        </p:nvSpPr>
        <p:spPr>
          <a:xfrm>
            <a:off x="381000" y="6015038"/>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015038"/>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858000" y="6015038"/>
            <a:ext cx="1905000" cy="457200"/>
          </a:xfrm>
        </p:spPr>
        <p:txBody>
          <a:bodyPr/>
          <a:lstStyle>
            <a:lvl1pPr>
              <a:defRPr/>
            </a:lvl1pPr>
          </a:lstStyle>
          <a:p>
            <a:pPr>
              <a:defRPr/>
            </a:pPr>
            <a:fld id="{54D6A775-4395-4BFF-BCAF-DD94EE03E3CD}" type="slidenum">
              <a:rPr lang="en-US"/>
              <a:pPr>
                <a:defRPr/>
              </a:pPr>
              <a:t>‹#›</a:t>
            </a:fld>
            <a:endParaRPr lang="en-US"/>
          </a:p>
        </p:txBody>
      </p:sp>
    </p:spTree>
    <p:extLst>
      <p:ext uri="{BB962C8B-B14F-4D97-AF65-F5344CB8AC3E}">
        <p14:creationId xmlns:p14="http://schemas.microsoft.com/office/powerpoint/2010/main" val="3819628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001000" cy="838200"/>
          </a:xfrm>
        </p:spPr>
        <p:txBody>
          <a:bodyPr/>
          <a:lstStyle/>
          <a:p>
            <a:r>
              <a:rPr lang="en-US"/>
              <a:t>Click to edit Master title style</a:t>
            </a:r>
          </a:p>
        </p:txBody>
      </p:sp>
      <p:sp>
        <p:nvSpPr>
          <p:cNvPr id="3" name="Text Placeholder 2"/>
          <p:cNvSpPr>
            <a:spLocks noGrp="1"/>
          </p:cNvSpPr>
          <p:nvPr>
            <p:ph type="body" sz="half" idx="1"/>
          </p:nvPr>
        </p:nvSpPr>
        <p:spPr>
          <a:xfrm>
            <a:off x="685800" y="1295400"/>
            <a:ext cx="38100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295400"/>
            <a:ext cx="3810000" cy="4648200"/>
          </a:xfrm>
        </p:spPr>
        <p:txBody>
          <a:bodyPr>
            <a:normAutofit/>
          </a:bodyPr>
          <a:lstStyle/>
          <a:p>
            <a:pPr lvl="0"/>
            <a:endParaRPr lang="en-US" noProof="0"/>
          </a:p>
        </p:txBody>
      </p:sp>
      <p:sp>
        <p:nvSpPr>
          <p:cNvPr id="5" name="Date Placeholder 4"/>
          <p:cNvSpPr>
            <a:spLocks noGrp="1"/>
          </p:cNvSpPr>
          <p:nvPr>
            <p:ph type="dt" sz="half" idx="10"/>
          </p:nvPr>
        </p:nvSpPr>
        <p:spPr>
          <a:xfrm>
            <a:off x="381000" y="6015038"/>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015038"/>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858000" y="6015038"/>
            <a:ext cx="1905000" cy="457200"/>
          </a:xfrm>
        </p:spPr>
        <p:txBody>
          <a:bodyPr/>
          <a:lstStyle>
            <a:lvl1pPr>
              <a:defRPr/>
            </a:lvl1pPr>
          </a:lstStyle>
          <a:p>
            <a:pPr>
              <a:defRPr/>
            </a:pPr>
            <a:fld id="{D74A55E7-7B1B-455C-AC8B-151B0C726BFB}" type="slidenum">
              <a:rPr lang="en-US"/>
              <a:pPr>
                <a:defRPr/>
              </a:pPr>
              <a:t>‹#›</a:t>
            </a:fld>
            <a:endParaRPr lang="en-US"/>
          </a:p>
        </p:txBody>
      </p:sp>
    </p:spTree>
    <p:extLst>
      <p:ext uri="{BB962C8B-B14F-4D97-AF65-F5344CB8AC3E}">
        <p14:creationId xmlns:p14="http://schemas.microsoft.com/office/powerpoint/2010/main" val="3687908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tile tx="0" ty="0" sx="100000" sy="100000" flip="none" algn="tl"/>
        </a:blipFill>
        <a:effectLst/>
      </p:bgPr>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6">
                <a:duotone>
                  <a:schemeClr val="accent1">
                    <a:shade val="45000"/>
                    <a:satMod val="135000"/>
                  </a:schemeClr>
                  <a:prstClr val="white"/>
                </a:duotone>
                <a:extLst>
                  <a:ext uri="{BEBA8EAE-BF5A-486C-A8C5-ECC9F3942E4B}">
                    <a14:imgProps xmlns:a14="http://schemas.microsoft.com/office/drawing/2010/main">
                      <a14:imgLayer r:embed="rId1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345EBCD2-1D2A-44D7-820A-A9F26DBFF827}" type="slidenum">
              <a:rPr lang="en-US" smtClean="0"/>
              <a:pPr>
                <a:defRPr/>
              </a:pPr>
              <a:t>‹#›</a:t>
            </a:fld>
            <a:endParaRPr lang="en-US"/>
          </a:p>
        </p:txBody>
      </p:sp>
    </p:spTree>
    <p:extLst>
      <p:ext uri="{BB962C8B-B14F-4D97-AF65-F5344CB8AC3E}">
        <p14:creationId xmlns:p14="http://schemas.microsoft.com/office/powerpoint/2010/main" val="348496811"/>
      </p:ext>
    </p:extLst>
  </p:cSld>
  <p:clrMap bg1="lt1" tx1="dk1" bg2="lt2" tx2="dk2" accent1="accent1" accent2="accent2" accent3="accent3" accent4="accent4" accent5="accent5" accent6="accent6" hlink="hlink" folHlink="folHlink"/>
  <p:sldLayoutIdLst>
    <p:sldLayoutId id="2147484210" r:id="rId1"/>
    <p:sldLayoutId id="2147484211" r:id="rId2"/>
    <p:sldLayoutId id="2147484212" r:id="rId3"/>
    <p:sldLayoutId id="2147484213" r:id="rId4"/>
    <p:sldLayoutId id="2147484214" r:id="rId5"/>
    <p:sldLayoutId id="2147484215" r:id="rId6"/>
    <p:sldLayoutId id="2147484216" r:id="rId7"/>
    <p:sldLayoutId id="2147484217" r:id="rId8"/>
    <p:sldLayoutId id="2147484218" r:id="rId9"/>
    <p:sldLayoutId id="2147484219" r:id="rId10"/>
    <p:sldLayoutId id="2147484220" r:id="rId11"/>
    <p:sldLayoutId id="2147484221" r:id="rId12"/>
    <p:sldLayoutId id="2147484222" r:id="rId13"/>
  </p:sldLayoutIdLst>
  <p:hf sldNum="0" hdr="0" ftr="0" dt="0"/>
  <p:txStyles>
    <p:titleStyle>
      <a:lvl1pPr algn="l" defTabSz="914400" rtl="0" eaLnBrk="1" latinLnBrk="0" hangingPunct="1">
        <a:lnSpc>
          <a:spcPct val="90000"/>
        </a:lnSpc>
        <a:spcBef>
          <a:spcPct val="0"/>
        </a:spcBef>
        <a:buNone/>
        <a:defRPr sz="4200" b="0" kern="1200" cap="all" baseline="0">
          <a:blipFill>
            <a:blip r:embed="rId18">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www.collegeboard.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ollegeboard.c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hyperlink" Target="http://www.ncaaclearinghouse.net/" TargetMode="External"/><Relationship Id="rId13" Type="http://schemas.openxmlformats.org/officeDocument/2006/relationships/hyperlink" Target="http://www.commonapp.org/" TargetMode="External"/><Relationship Id="rId3" Type="http://schemas.openxmlformats.org/officeDocument/2006/relationships/image" Target="../media/image12.wmf"/><Relationship Id="rId7" Type="http://schemas.openxmlformats.org/officeDocument/2006/relationships/hyperlink" Target="http://www.ctdhe.org/" TargetMode="External"/><Relationship Id="rId12" Type="http://schemas.openxmlformats.org/officeDocument/2006/relationships/hyperlink" Target="http://www.petersons.com/" TargetMode="External"/><Relationship Id="rId17" Type="http://schemas.openxmlformats.org/officeDocument/2006/relationships/hyperlink" Target="http://www.fairtest.org/" TargetMode="External"/><Relationship Id="rId2" Type="http://schemas.openxmlformats.org/officeDocument/2006/relationships/notesSlide" Target="../notesSlides/notesSlide7.xml"/><Relationship Id="rId16" Type="http://schemas.openxmlformats.org/officeDocument/2006/relationships/hyperlink" Target="http://www.act.org/" TargetMode="External"/><Relationship Id="rId1" Type="http://schemas.openxmlformats.org/officeDocument/2006/relationships/slideLayout" Target="../slideLayouts/slideLayout6.xml"/><Relationship Id="rId6" Type="http://schemas.openxmlformats.org/officeDocument/2006/relationships/hyperlink" Target="http://nces.ed.gov/ipeds/cool" TargetMode="External"/><Relationship Id="rId11" Type="http://schemas.openxmlformats.org/officeDocument/2006/relationships/hyperlink" Target="http://www.cappex.com/" TargetMode="External"/><Relationship Id="rId5" Type="http://schemas.openxmlformats.org/officeDocument/2006/relationships/hyperlink" Target="http://www.fastweb.com/" TargetMode="External"/><Relationship Id="rId15" Type="http://schemas.openxmlformats.org/officeDocument/2006/relationships/hyperlink" Target="http://www.collegeboard.com/" TargetMode="External"/><Relationship Id="rId10" Type="http://schemas.openxmlformats.org/officeDocument/2006/relationships/hyperlink" Target="https://profileonline.collegeboard.com/prf/index.jsp" TargetMode="External"/><Relationship Id="rId4" Type="http://schemas.openxmlformats.org/officeDocument/2006/relationships/hyperlink" Target="http://www.finaid.com/" TargetMode="External"/><Relationship Id="rId9" Type="http://schemas.openxmlformats.org/officeDocument/2006/relationships/hyperlink" Target="http://www.fafsa.ed.gov/" TargetMode="External"/><Relationship Id="rId14" Type="http://schemas.openxmlformats.org/officeDocument/2006/relationships/hyperlink" Target="http://www.app.commonapp.org/" TargetMode="Externa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collegeboard.com/students"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hyperlink" Target="http://www.actstudent.org/"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hyperlink" Target="http://collegeapps.about.com/od/payingforcollege/f/fafsa_info.htm" TargetMode="External"/><Relationship Id="rId3" Type="http://schemas.openxmlformats.org/officeDocument/2006/relationships/hyperlink" Target="http://collegeapps.about.com/od/glossaryofkeyterms/f/What-Are-Holistic-Admissions.htm" TargetMode="External"/><Relationship Id="rId7" Type="http://schemas.openxmlformats.org/officeDocument/2006/relationships/hyperlink" Target="http://collegeapps.about.com/od/essays/a/common-application-essay-prompts.htm" TargetMode="External"/><Relationship Id="rId2" Type="http://schemas.openxmlformats.org/officeDocument/2006/relationships/hyperlink" Target="http://collegeapps.about.com/od/choosingacollege/a/colleges-accepting-the-common-application.htm" TargetMode="External"/><Relationship Id="rId1" Type="http://schemas.openxmlformats.org/officeDocument/2006/relationships/slideLayout" Target="../slideLayouts/slideLayout2.xml"/><Relationship Id="rId6" Type="http://schemas.openxmlformats.org/officeDocument/2006/relationships/hyperlink" Target="http://collegeapps.about.com/od/theartofgettingaccepted/f/what-is-an-extracurricular-activity.htm" TargetMode="External"/><Relationship Id="rId5" Type="http://schemas.openxmlformats.org/officeDocument/2006/relationships/hyperlink" Target="http://collegeapps.about.com/od/essays/a/essay_tips.htm" TargetMode="External"/><Relationship Id="rId4" Type="http://schemas.openxmlformats.org/officeDocument/2006/relationships/hyperlink" Target="http://collegeapps.about.com/od/theartofgettingaccepted/tp/Letters-of-Recommendation.htm"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hyperlink" Target="https://www.cappex.com/scholarships/" TargetMode="External"/><Relationship Id="rId2" Type="http://schemas.openxmlformats.org/officeDocument/2006/relationships/hyperlink" Target="https://www.google.com/aclk?sa=l&amp;ai=DChcSEwinppbL_9vfAhWBSg0KHWHHB_cYABAAGgJxYg&amp;sig=AOD64_1YY2WOeSJ9KwFAoiMW3q8qbMWU9Q&amp;q=&amp;ved=2ahUKEwiS1JHL_9vfAhXOneAKHZY0BUcQ0Qx6BAgGEAE&amp;adurl=" TargetMode="External"/><Relationship Id="rId1" Type="http://schemas.openxmlformats.org/officeDocument/2006/relationships/slideLayout" Target="../slideLayouts/slideLayout2.xml"/><Relationship Id="rId5" Type="http://schemas.openxmlformats.org/officeDocument/2006/relationships/hyperlink" Target="https://myscholly.com/" TargetMode="External"/><Relationship Id="rId4" Type="http://schemas.openxmlformats.org/officeDocument/2006/relationships/hyperlink" Target="https://www.goingmerry.com/"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371600"/>
            <a:ext cx="8229600" cy="1828800"/>
          </a:xfrm>
        </p:spPr>
        <p:txBody>
          <a:bodyPr/>
          <a:lstStyle/>
          <a:p>
            <a:pPr algn="ctr" fontAlgn="auto">
              <a:spcAft>
                <a:spcPts val="0"/>
              </a:spcAft>
              <a:defRPr/>
            </a:pPr>
            <a:r>
              <a:rPr lang="en-US" dirty="0">
                <a:solidFill>
                  <a:srgbClr val="00B050"/>
                </a:solidFill>
              </a:rPr>
              <a:t>RED BANK CATHOLIC </a:t>
            </a:r>
            <a:br>
              <a:rPr lang="en-US" dirty="0">
                <a:solidFill>
                  <a:srgbClr val="00B050"/>
                </a:solidFill>
              </a:rPr>
            </a:br>
            <a:r>
              <a:rPr lang="en-US" dirty="0">
                <a:solidFill>
                  <a:srgbClr val="00B050"/>
                </a:solidFill>
              </a:rPr>
              <a:t>HIGH SCHOOL</a:t>
            </a:r>
          </a:p>
        </p:txBody>
      </p:sp>
      <p:sp>
        <p:nvSpPr>
          <p:cNvPr id="5123" name="Subtitle 2"/>
          <p:cNvSpPr>
            <a:spLocks noGrp="1"/>
          </p:cNvSpPr>
          <p:nvPr>
            <p:ph type="subTitle" idx="1"/>
          </p:nvPr>
        </p:nvSpPr>
        <p:spPr/>
        <p:txBody>
          <a:bodyPr>
            <a:normAutofit fontScale="40000" lnSpcReduction="20000"/>
          </a:bodyPr>
          <a:lstStyle/>
          <a:p>
            <a:pPr algn="ctr"/>
            <a:r>
              <a:rPr lang="en-US" altLang="en-US" sz="3400" dirty="0"/>
              <a:t>JUNIOR/PARENT PRESENTATION</a:t>
            </a:r>
          </a:p>
          <a:p>
            <a:pPr algn="ctr"/>
            <a:endParaRPr lang="en-US" altLang="en-US" sz="1800" dirty="0"/>
          </a:p>
          <a:p>
            <a:pPr algn="ctr"/>
            <a:r>
              <a:rPr lang="en-US" altLang="en-US" sz="2900" dirty="0"/>
              <a:t>“PREPARE AT RBC”</a:t>
            </a:r>
          </a:p>
          <a:p>
            <a:pPr algn="ctr"/>
            <a:r>
              <a:rPr lang="en-US" altLang="en-US" sz="2900" dirty="0"/>
              <a:t> 2025-2026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a:t>
            </a:r>
          </a:p>
        </p:txBody>
      </p:sp>
      <p:sp>
        <p:nvSpPr>
          <p:cNvPr id="3" name="Content Placeholder 2"/>
          <p:cNvSpPr>
            <a:spLocks noGrp="1"/>
          </p:cNvSpPr>
          <p:nvPr>
            <p:ph idx="1"/>
          </p:nvPr>
        </p:nvSpPr>
        <p:spPr>
          <a:custGeom>
            <a:avLst/>
            <a:gdLst>
              <a:gd name="connsiteX0" fmla="*/ 0 w 7772400"/>
              <a:gd name="connsiteY0" fmla="*/ 0 h 4050792"/>
              <a:gd name="connsiteX1" fmla="*/ 675601 w 7772400"/>
              <a:gd name="connsiteY1" fmla="*/ 0 h 4050792"/>
              <a:gd name="connsiteX2" fmla="*/ 1040306 w 7772400"/>
              <a:gd name="connsiteY2" fmla="*/ 0 h 4050792"/>
              <a:gd name="connsiteX3" fmla="*/ 1793631 w 7772400"/>
              <a:gd name="connsiteY3" fmla="*/ 0 h 4050792"/>
              <a:gd name="connsiteX4" fmla="*/ 2391508 w 7772400"/>
              <a:gd name="connsiteY4" fmla="*/ 0 h 4050792"/>
              <a:gd name="connsiteX5" fmla="*/ 2756213 w 7772400"/>
              <a:gd name="connsiteY5" fmla="*/ 0 h 4050792"/>
              <a:gd name="connsiteX6" fmla="*/ 3354090 w 7772400"/>
              <a:gd name="connsiteY6" fmla="*/ 0 h 4050792"/>
              <a:gd name="connsiteX7" fmla="*/ 4107414 w 7772400"/>
              <a:gd name="connsiteY7" fmla="*/ 0 h 4050792"/>
              <a:gd name="connsiteX8" fmla="*/ 4627567 w 7772400"/>
              <a:gd name="connsiteY8" fmla="*/ 0 h 4050792"/>
              <a:gd name="connsiteX9" fmla="*/ 5147720 w 7772400"/>
              <a:gd name="connsiteY9" fmla="*/ 0 h 4050792"/>
              <a:gd name="connsiteX10" fmla="*/ 5745597 w 7772400"/>
              <a:gd name="connsiteY10" fmla="*/ 0 h 4050792"/>
              <a:gd name="connsiteX11" fmla="*/ 6421198 w 7772400"/>
              <a:gd name="connsiteY11" fmla="*/ 0 h 4050792"/>
              <a:gd name="connsiteX12" fmla="*/ 7096799 w 7772400"/>
              <a:gd name="connsiteY12" fmla="*/ 0 h 4050792"/>
              <a:gd name="connsiteX13" fmla="*/ 7772400 w 7772400"/>
              <a:gd name="connsiteY13" fmla="*/ 0 h 4050792"/>
              <a:gd name="connsiteX14" fmla="*/ 7772400 w 7772400"/>
              <a:gd name="connsiteY14" fmla="*/ 659700 h 4050792"/>
              <a:gd name="connsiteX15" fmla="*/ 7772400 w 7772400"/>
              <a:gd name="connsiteY15" fmla="*/ 1157369 h 4050792"/>
              <a:gd name="connsiteX16" fmla="*/ 7772400 w 7772400"/>
              <a:gd name="connsiteY16" fmla="*/ 1736054 h 4050792"/>
              <a:gd name="connsiteX17" fmla="*/ 7772400 w 7772400"/>
              <a:gd name="connsiteY17" fmla="*/ 2355246 h 4050792"/>
              <a:gd name="connsiteX18" fmla="*/ 7772400 w 7772400"/>
              <a:gd name="connsiteY18" fmla="*/ 3014947 h 4050792"/>
              <a:gd name="connsiteX19" fmla="*/ 7772400 w 7772400"/>
              <a:gd name="connsiteY19" fmla="*/ 4050792 h 4050792"/>
              <a:gd name="connsiteX20" fmla="*/ 7019075 w 7772400"/>
              <a:gd name="connsiteY20" fmla="*/ 4050792 h 4050792"/>
              <a:gd name="connsiteX21" fmla="*/ 6498922 w 7772400"/>
              <a:gd name="connsiteY21" fmla="*/ 4050792 h 4050792"/>
              <a:gd name="connsiteX22" fmla="*/ 5978769 w 7772400"/>
              <a:gd name="connsiteY22" fmla="*/ 4050792 h 4050792"/>
              <a:gd name="connsiteX23" fmla="*/ 5458616 w 7772400"/>
              <a:gd name="connsiteY23" fmla="*/ 4050792 h 4050792"/>
              <a:gd name="connsiteX24" fmla="*/ 4783015 w 7772400"/>
              <a:gd name="connsiteY24" fmla="*/ 4050792 h 4050792"/>
              <a:gd name="connsiteX25" fmla="*/ 4185138 w 7772400"/>
              <a:gd name="connsiteY25" fmla="*/ 4050792 h 4050792"/>
              <a:gd name="connsiteX26" fmla="*/ 3820434 w 7772400"/>
              <a:gd name="connsiteY26" fmla="*/ 4050792 h 4050792"/>
              <a:gd name="connsiteX27" fmla="*/ 3300281 w 7772400"/>
              <a:gd name="connsiteY27" fmla="*/ 4050792 h 4050792"/>
              <a:gd name="connsiteX28" fmla="*/ 2624680 w 7772400"/>
              <a:gd name="connsiteY28" fmla="*/ 4050792 h 4050792"/>
              <a:gd name="connsiteX29" fmla="*/ 2182251 w 7772400"/>
              <a:gd name="connsiteY29" fmla="*/ 4050792 h 4050792"/>
              <a:gd name="connsiteX30" fmla="*/ 1428926 w 7772400"/>
              <a:gd name="connsiteY30" fmla="*/ 4050792 h 4050792"/>
              <a:gd name="connsiteX31" fmla="*/ 675601 w 7772400"/>
              <a:gd name="connsiteY31" fmla="*/ 4050792 h 4050792"/>
              <a:gd name="connsiteX32" fmla="*/ 0 w 7772400"/>
              <a:gd name="connsiteY32" fmla="*/ 4050792 h 4050792"/>
              <a:gd name="connsiteX33" fmla="*/ 0 w 7772400"/>
              <a:gd name="connsiteY33" fmla="*/ 3391092 h 4050792"/>
              <a:gd name="connsiteX34" fmla="*/ 0 w 7772400"/>
              <a:gd name="connsiteY34" fmla="*/ 2812407 h 4050792"/>
              <a:gd name="connsiteX35" fmla="*/ 0 w 7772400"/>
              <a:gd name="connsiteY35" fmla="*/ 2314738 h 4050792"/>
              <a:gd name="connsiteX36" fmla="*/ 0 w 7772400"/>
              <a:gd name="connsiteY36" fmla="*/ 1817070 h 4050792"/>
              <a:gd name="connsiteX37" fmla="*/ 0 w 7772400"/>
              <a:gd name="connsiteY37" fmla="*/ 1319401 h 4050792"/>
              <a:gd name="connsiteX38" fmla="*/ 0 w 7772400"/>
              <a:gd name="connsiteY38" fmla="*/ 821732 h 4050792"/>
              <a:gd name="connsiteX39" fmla="*/ 0 w 7772400"/>
              <a:gd name="connsiteY39" fmla="*/ 0 h 405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772400" h="4050792" fill="none" extrusionOk="0">
                <a:moveTo>
                  <a:pt x="0" y="0"/>
                </a:moveTo>
                <a:cubicBezTo>
                  <a:pt x="300097" y="-64804"/>
                  <a:pt x="520306" y="15134"/>
                  <a:pt x="675601" y="0"/>
                </a:cubicBezTo>
                <a:cubicBezTo>
                  <a:pt x="830896" y="-15134"/>
                  <a:pt x="882472" y="15316"/>
                  <a:pt x="1040306" y="0"/>
                </a:cubicBezTo>
                <a:cubicBezTo>
                  <a:pt x="1198141" y="-15316"/>
                  <a:pt x="1543364" y="38076"/>
                  <a:pt x="1793631" y="0"/>
                </a:cubicBezTo>
                <a:cubicBezTo>
                  <a:pt x="2043898" y="-38076"/>
                  <a:pt x="2187620" y="23453"/>
                  <a:pt x="2391508" y="0"/>
                </a:cubicBezTo>
                <a:cubicBezTo>
                  <a:pt x="2595396" y="-23453"/>
                  <a:pt x="2633899" y="3674"/>
                  <a:pt x="2756213" y="0"/>
                </a:cubicBezTo>
                <a:cubicBezTo>
                  <a:pt x="2878528" y="-3674"/>
                  <a:pt x="3060459" y="8933"/>
                  <a:pt x="3354090" y="0"/>
                </a:cubicBezTo>
                <a:cubicBezTo>
                  <a:pt x="3647721" y="-8933"/>
                  <a:pt x="3804088" y="82866"/>
                  <a:pt x="4107414" y="0"/>
                </a:cubicBezTo>
                <a:cubicBezTo>
                  <a:pt x="4410740" y="-82866"/>
                  <a:pt x="4433379" y="56550"/>
                  <a:pt x="4627567" y="0"/>
                </a:cubicBezTo>
                <a:cubicBezTo>
                  <a:pt x="4821755" y="-56550"/>
                  <a:pt x="4929366" y="6299"/>
                  <a:pt x="5147720" y="0"/>
                </a:cubicBezTo>
                <a:cubicBezTo>
                  <a:pt x="5366074" y="-6299"/>
                  <a:pt x="5607585" y="60946"/>
                  <a:pt x="5745597" y="0"/>
                </a:cubicBezTo>
                <a:cubicBezTo>
                  <a:pt x="5883609" y="-60946"/>
                  <a:pt x="6261427" y="11837"/>
                  <a:pt x="6421198" y="0"/>
                </a:cubicBezTo>
                <a:cubicBezTo>
                  <a:pt x="6580969" y="-11837"/>
                  <a:pt x="6940346" y="74151"/>
                  <a:pt x="7096799" y="0"/>
                </a:cubicBezTo>
                <a:cubicBezTo>
                  <a:pt x="7253252" y="-74151"/>
                  <a:pt x="7586465" y="27767"/>
                  <a:pt x="7772400" y="0"/>
                </a:cubicBezTo>
                <a:cubicBezTo>
                  <a:pt x="7785322" y="229527"/>
                  <a:pt x="7727624" y="438607"/>
                  <a:pt x="7772400" y="659700"/>
                </a:cubicBezTo>
                <a:cubicBezTo>
                  <a:pt x="7817176" y="880793"/>
                  <a:pt x="7714843" y="928764"/>
                  <a:pt x="7772400" y="1157369"/>
                </a:cubicBezTo>
                <a:cubicBezTo>
                  <a:pt x="7829957" y="1385974"/>
                  <a:pt x="7717994" y="1517981"/>
                  <a:pt x="7772400" y="1736054"/>
                </a:cubicBezTo>
                <a:cubicBezTo>
                  <a:pt x="7826806" y="1954127"/>
                  <a:pt x="7758398" y="2068642"/>
                  <a:pt x="7772400" y="2355246"/>
                </a:cubicBezTo>
                <a:cubicBezTo>
                  <a:pt x="7786402" y="2641850"/>
                  <a:pt x="7761263" y="2786530"/>
                  <a:pt x="7772400" y="3014947"/>
                </a:cubicBezTo>
                <a:cubicBezTo>
                  <a:pt x="7783537" y="3243364"/>
                  <a:pt x="7756370" y="3758115"/>
                  <a:pt x="7772400" y="4050792"/>
                </a:cubicBezTo>
                <a:cubicBezTo>
                  <a:pt x="7505627" y="4132981"/>
                  <a:pt x="7372298" y="3964074"/>
                  <a:pt x="7019075" y="4050792"/>
                </a:cubicBezTo>
                <a:cubicBezTo>
                  <a:pt x="6665853" y="4137510"/>
                  <a:pt x="6708329" y="4036784"/>
                  <a:pt x="6498922" y="4050792"/>
                </a:cubicBezTo>
                <a:cubicBezTo>
                  <a:pt x="6289515" y="4064800"/>
                  <a:pt x="6091328" y="4030074"/>
                  <a:pt x="5978769" y="4050792"/>
                </a:cubicBezTo>
                <a:cubicBezTo>
                  <a:pt x="5866210" y="4071510"/>
                  <a:pt x="5614296" y="4042674"/>
                  <a:pt x="5458616" y="4050792"/>
                </a:cubicBezTo>
                <a:cubicBezTo>
                  <a:pt x="5302936" y="4058910"/>
                  <a:pt x="4976778" y="4023325"/>
                  <a:pt x="4783015" y="4050792"/>
                </a:cubicBezTo>
                <a:cubicBezTo>
                  <a:pt x="4589252" y="4078259"/>
                  <a:pt x="4434553" y="4011479"/>
                  <a:pt x="4185138" y="4050792"/>
                </a:cubicBezTo>
                <a:cubicBezTo>
                  <a:pt x="3935723" y="4090105"/>
                  <a:pt x="3921179" y="4033498"/>
                  <a:pt x="3820434" y="4050792"/>
                </a:cubicBezTo>
                <a:cubicBezTo>
                  <a:pt x="3719689" y="4068086"/>
                  <a:pt x="3418743" y="4025847"/>
                  <a:pt x="3300281" y="4050792"/>
                </a:cubicBezTo>
                <a:cubicBezTo>
                  <a:pt x="3181819" y="4075737"/>
                  <a:pt x="2825880" y="3977839"/>
                  <a:pt x="2624680" y="4050792"/>
                </a:cubicBezTo>
                <a:cubicBezTo>
                  <a:pt x="2423480" y="4123745"/>
                  <a:pt x="2375170" y="4025529"/>
                  <a:pt x="2182251" y="4050792"/>
                </a:cubicBezTo>
                <a:cubicBezTo>
                  <a:pt x="1989332" y="4076055"/>
                  <a:pt x="1747038" y="4002267"/>
                  <a:pt x="1428926" y="4050792"/>
                </a:cubicBezTo>
                <a:cubicBezTo>
                  <a:pt x="1110814" y="4099317"/>
                  <a:pt x="1021988" y="4002708"/>
                  <a:pt x="675601" y="4050792"/>
                </a:cubicBezTo>
                <a:cubicBezTo>
                  <a:pt x="329214" y="4098876"/>
                  <a:pt x="280338" y="4010190"/>
                  <a:pt x="0" y="4050792"/>
                </a:cubicBezTo>
                <a:cubicBezTo>
                  <a:pt x="-33054" y="3879802"/>
                  <a:pt x="78523" y="3678230"/>
                  <a:pt x="0" y="3391092"/>
                </a:cubicBezTo>
                <a:cubicBezTo>
                  <a:pt x="-78523" y="3103954"/>
                  <a:pt x="8467" y="3074338"/>
                  <a:pt x="0" y="2812407"/>
                </a:cubicBezTo>
                <a:cubicBezTo>
                  <a:pt x="-8467" y="2550476"/>
                  <a:pt x="1111" y="2495744"/>
                  <a:pt x="0" y="2314738"/>
                </a:cubicBezTo>
                <a:cubicBezTo>
                  <a:pt x="-1111" y="2133732"/>
                  <a:pt x="44540" y="2017627"/>
                  <a:pt x="0" y="1817070"/>
                </a:cubicBezTo>
                <a:cubicBezTo>
                  <a:pt x="-44540" y="1616513"/>
                  <a:pt x="51022" y="1515513"/>
                  <a:pt x="0" y="1319401"/>
                </a:cubicBezTo>
                <a:cubicBezTo>
                  <a:pt x="-51022" y="1123289"/>
                  <a:pt x="38285" y="979741"/>
                  <a:pt x="0" y="821732"/>
                </a:cubicBezTo>
                <a:cubicBezTo>
                  <a:pt x="-38285" y="663723"/>
                  <a:pt x="74484" y="393324"/>
                  <a:pt x="0" y="0"/>
                </a:cubicBezTo>
                <a:close/>
              </a:path>
              <a:path w="7772400" h="4050792" stroke="0" extrusionOk="0">
                <a:moveTo>
                  <a:pt x="0" y="0"/>
                </a:moveTo>
                <a:cubicBezTo>
                  <a:pt x="257710" y="-9016"/>
                  <a:pt x="399736" y="49076"/>
                  <a:pt x="520153" y="0"/>
                </a:cubicBezTo>
                <a:cubicBezTo>
                  <a:pt x="640570" y="-49076"/>
                  <a:pt x="703361" y="8080"/>
                  <a:pt x="884858" y="0"/>
                </a:cubicBezTo>
                <a:cubicBezTo>
                  <a:pt x="1066355" y="-8080"/>
                  <a:pt x="1289080" y="25976"/>
                  <a:pt x="1638183" y="0"/>
                </a:cubicBezTo>
                <a:cubicBezTo>
                  <a:pt x="1987286" y="-25976"/>
                  <a:pt x="1949781" y="16273"/>
                  <a:pt x="2158336" y="0"/>
                </a:cubicBezTo>
                <a:cubicBezTo>
                  <a:pt x="2366891" y="-16273"/>
                  <a:pt x="2468972" y="58264"/>
                  <a:pt x="2678489" y="0"/>
                </a:cubicBezTo>
                <a:cubicBezTo>
                  <a:pt x="2888006" y="-58264"/>
                  <a:pt x="3243213" y="73975"/>
                  <a:pt x="3431814" y="0"/>
                </a:cubicBezTo>
                <a:cubicBezTo>
                  <a:pt x="3620415" y="-73975"/>
                  <a:pt x="3726283" y="10906"/>
                  <a:pt x="3874242" y="0"/>
                </a:cubicBezTo>
                <a:cubicBezTo>
                  <a:pt x="4022201" y="-10906"/>
                  <a:pt x="4379285" y="33843"/>
                  <a:pt x="4627567" y="0"/>
                </a:cubicBezTo>
                <a:cubicBezTo>
                  <a:pt x="4875849" y="-33843"/>
                  <a:pt x="5012506" y="54520"/>
                  <a:pt x="5380892" y="0"/>
                </a:cubicBezTo>
                <a:cubicBezTo>
                  <a:pt x="5749278" y="-54520"/>
                  <a:pt x="5734833" y="39387"/>
                  <a:pt x="5978769" y="0"/>
                </a:cubicBezTo>
                <a:cubicBezTo>
                  <a:pt x="6222705" y="-39387"/>
                  <a:pt x="6476281" y="69849"/>
                  <a:pt x="6732094" y="0"/>
                </a:cubicBezTo>
                <a:cubicBezTo>
                  <a:pt x="6987908" y="-69849"/>
                  <a:pt x="7144556" y="43163"/>
                  <a:pt x="7252247" y="0"/>
                </a:cubicBezTo>
                <a:cubicBezTo>
                  <a:pt x="7359938" y="-43163"/>
                  <a:pt x="7519758" y="24806"/>
                  <a:pt x="7772400" y="0"/>
                </a:cubicBezTo>
                <a:cubicBezTo>
                  <a:pt x="7793891" y="198898"/>
                  <a:pt x="7725133" y="366703"/>
                  <a:pt x="7772400" y="619192"/>
                </a:cubicBezTo>
                <a:cubicBezTo>
                  <a:pt x="7819667" y="871681"/>
                  <a:pt x="7748360" y="1020552"/>
                  <a:pt x="7772400" y="1197877"/>
                </a:cubicBezTo>
                <a:cubicBezTo>
                  <a:pt x="7796440" y="1375202"/>
                  <a:pt x="7744722" y="1495021"/>
                  <a:pt x="7772400" y="1776562"/>
                </a:cubicBezTo>
                <a:cubicBezTo>
                  <a:pt x="7800078" y="2058103"/>
                  <a:pt x="7720868" y="2154636"/>
                  <a:pt x="7772400" y="2395754"/>
                </a:cubicBezTo>
                <a:cubicBezTo>
                  <a:pt x="7823932" y="2636872"/>
                  <a:pt x="7772084" y="2751427"/>
                  <a:pt x="7772400" y="3014947"/>
                </a:cubicBezTo>
                <a:cubicBezTo>
                  <a:pt x="7772716" y="3278467"/>
                  <a:pt x="7658330" y="3567881"/>
                  <a:pt x="7772400" y="4050792"/>
                </a:cubicBezTo>
                <a:cubicBezTo>
                  <a:pt x="7596049" y="4076118"/>
                  <a:pt x="7496384" y="4019881"/>
                  <a:pt x="7407695" y="4050792"/>
                </a:cubicBezTo>
                <a:cubicBezTo>
                  <a:pt x="7319007" y="4081703"/>
                  <a:pt x="6940322" y="3979195"/>
                  <a:pt x="6654370" y="4050792"/>
                </a:cubicBezTo>
                <a:cubicBezTo>
                  <a:pt x="6368418" y="4122389"/>
                  <a:pt x="6281623" y="4016522"/>
                  <a:pt x="6056493" y="4050792"/>
                </a:cubicBezTo>
                <a:cubicBezTo>
                  <a:pt x="5831363" y="4085062"/>
                  <a:pt x="5816259" y="4046409"/>
                  <a:pt x="5614064" y="4050792"/>
                </a:cubicBezTo>
                <a:cubicBezTo>
                  <a:pt x="5411869" y="4055175"/>
                  <a:pt x="5227082" y="4025544"/>
                  <a:pt x="5016187" y="4050792"/>
                </a:cubicBezTo>
                <a:cubicBezTo>
                  <a:pt x="4805292" y="4076040"/>
                  <a:pt x="4778413" y="4026994"/>
                  <a:pt x="4651482" y="4050792"/>
                </a:cubicBezTo>
                <a:cubicBezTo>
                  <a:pt x="4524552" y="4074590"/>
                  <a:pt x="4363596" y="4025245"/>
                  <a:pt x="4286778" y="4050792"/>
                </a:cubicBezTo>
                <a:cubicBezTo>
                  <a:pt x="4209960" y="4076339"/>
                  <a:pt x="3888753" y="4009307"/>
                  <a:pt x="3688901" y="4050792"/>
                </a:cubicBezTo>
                <a:cubicBezTo>
                  <a:pt x="3489049" y="4092277"/>
                  <a:pt x="3360131" y="4015397"/>
                  <a:pt x="3246472" y="4050792"/>
                </a:cubicBezTo>
                <a:cubicBezTo>
                  <a:pt x="3132813" y="4086187"/>
                  <a:pt x="2784065" y="4030257"/>
                  <a:pt x="2570871" y="4050792"/>
                </a:cubicBezTo>
                <a:cubicBezTo>
                  <a:pt x="2357677" y="4071327"/>
                  <a:pt x="2301110" y="4023166"/>
                  <a:pt x="2128442" y="4050792"/>
                </a:cubicBezTo>
                <a:cubicBezTo>
                  <a:pt x="1955774" y="4078418"/>
                  <a:pt x="1735760" y="4009644"/>
                  <a:pt x="1452841" y="4050792"/>
                </a:cubicBezTo>
                <a:cubicBezTo>
                  <a:pt x="1169922" y="4091940"/>
                  <a:pt x="1247305" y="4040306"/>
                  <a:pt x="1088136" y="4050792"/>
                </a:cubicBezTo>
                <a:cubicBezTo>
                  <a:pt x="928967" y="4061278"/>
                  <a:pt x="243515" y="4009633"/>
                  <a:pt x="0" y="4050792"/>
                </a:cubicBezTo>
                <a:cubicBezTo>
                  <a:pt x="-37525" y="3925530"/>
                  <a:pt x="55771" y="3727999"/>
                  <a:pt x="0" y="3553123"/>
                </a:cubicBezTo>
                <a:cubicBezTo>
                  <a:pt x="-55771" y="3378247"/>
                  <a:pt x="25985" y="3075525"/>
                  <a:pt x="0" y="2893423"/>
                </a:cubicBezTo>
                <a:cubicBezTo>
                  <a:pt x="-25985" y="2711321"/>
                  <a:pt x="30921" y="2517797"/>
                  <a:pt x="0" y="2355246"/>
                </a:cubicBezTo>
                <a:cubicBezTo>
                  <a:pt x="-30921" y="2192695"/>
                  <a:pt x="62668" y="2003928"/>
                  <a:pt x="0" y="1695546"/>
                </a:cubicBezTo>
                <a:cubicBezTo>
                  <a:pt x="-62668" y="1387164"/>
                  <a:pt x="58801" y="1434286"/>
                  <a:pt x="0" y="1197877"/>
                </a:cubicBezTo>
                <a:cubicBezTo>
                  <a:pt x="-58801" y="961468"/>
                  <a:pt x="45336" y="851425"/>
                  <a:pt x="0" y="740716"/>
                </a:cubicBezTo>
                <a:cubicBezTo>
                  <a:pt x="-45336" y="630007"/>
                  <a:pt x="72960" y="215509"/>
                  <a:pt x="0" y="0"/>
                </a:cubicBezTo>
                <a:close/>
              </a:path>
            </a:pathLst>
          </a:custGeom>
          <a:ln w="44450">
            <a:solidFill>
              <a:schemeClr val="accent1"/>
            </a:solidFill>
            <a:extLst>
              <a:ext uri="{C807C97D-BFC1-408E-A445-0C87EB9F89A2}">
                <ask:lineSketchStyleProps xmlns:ask="http://schemas.microsoft.com/office/drawing/2018/sketchyshapes" sd="1219033472">
                  <ask:type>
                    <ask:lineSketchScribble/>
                  </ask:type>
                </ask:lineSketchStyleProps>
              </a:ext>
            </a:extLst>
          </a:ln>
        </p:spPr>
        <p:txBody>
          <a:bodyPr>
            <a:normAutofit fontScale="92500" lnSpcReduction="10000"/>
          </a:bodyPr>
          <a:lstStyle/>
          <a:p>
            <a:r>
              <a:rPr lang="en-US" dirty="0"/>
              <a:t>GUIDANCE DEPARTMENT</a:t>
            </a:r>
          </a:p>
          <a:p>
            <a:r>
              <a:rPr lang="en-US" sz="1600" dirty="0"/>
              <a:t>Cathy </a:t>
            </a:r>
            <a:r>
              <a:rPr lang="en-US" sz="1600" dirty="0" err="1"/>
              <a:t>Scaramuzzino</a:t>
            </a:r>
            <a:r>
              <a:rPr lang="en-US" sz="1600" dirty="0"/>
              <a:t>–Director</a:t>
            </a:r>
          </a:p>
          <a:p>
            <a:r>
              <a:rPr lang="en-US" sz="1600" dirty="0"/>
              <a:t>Emma Stark-Counselor/ Freshman advisor</a:t>
            </a:r>
          </a:p>
          <a:p>
            <a:r>
              <a:rPr lang="en-US" sz="1600" dirty="0"/>
              <a:t>Ted </a:t>
            </a:r>
            <a:r>
              <a:rPr lang="en-US" sz="1600" dirty="0" err="1"/>
              <a:t>Jarmusz</a:t>
            </a:r>
            <a:r>
              <a:rPr lang="en-US" sz="1600" dirty="0"/>
              <a:t>-Counselor</a:t>
            </a:r>
          </a:p>
          <a:p>
            <a:r>
              <a:rPr lang="en-US" sz="1600" dirty="0"/>
              <a:t>Katherine </a:t>
            </a:r>
            <a:r>
              <a:rPr lang="en-US" sz="1600" dirty="0" err="1"/>
              <a:t>Buckman</a:t>
            </a:r>
            <a:r>
              <a:rPr lang="en-US" sz="1600" dirty="0"/>
              <a:t>-Counselor</a:t>
            </a:r>
          </a:p>
          <a:p>
            <a:r>
              <a:rPr lang="en-US" sz="1600" dirty="0"/>
              <a:t>Sister Regina-Freshman Advisor</a:t>
            </a:r>
          </a:p>
          <a:p>
            <a:r>
              <a:rPr lang="en-US" sz="1600" dirty="0"/>
              <a:t>Jeanne Toomey- Learning Consultant</a:t>
            </a:r>
          </a:p>
          <a:p>
            <a:r>
              <a:rPr lang="en-US" sz="1600" dirty="0"/>
              <a:t>Leslie Galvin-Freshman Advisor</a:t>
            </a:r>
          </a:p>
          <a:p>
            <a:r>
              <a:rPr lang="en-US" sz="1600" dirty="0"/>
              <a:t>Nicole Wall-SAC/ Counselor</a:t>
            </a:r>
          </a:p>
          <a:p>
            <a:r>
              <a:rPr lang="en-US" sz="1600" dirty="0"/>
              <a:t>Kristie Bergin-Social Worker</a:t>
            </a:r>
          </a:p>
          <a:p>
            <a:r>
              <a:rPr lang="en-US" sz="1600" dirty="0"/>
              <a:t>Tina Brendel- Registrar</a:t>
            </a:r>
          </a:p>
          <a:p>
            <a:r>
              <a:rPr lang="en-US" sz="1600" dirty="0"/>
              <a:t>Danielle </a:t>
            </a:r>
            <a:r>
              <a:rPr lang="en-US" sz="1600" dirty="0" err="1"/>
              <a:t>Cioffi</a:t>
            </a:r>
            <a:r>
              <a:rPr lang="en-US" sz="1600" dirty="0"/>
              <a:t>- Guidance Secretary</a:t>
            </a:r>
          </a:p>
        </p:txBody>
      </p:sp>
    </p:spTree>
    <p:extLst>
      <p:ext uri="{BB962C8B-B14F-4D97-AF65-F5344CB8AC3E}">
        <p14:creationId xmlns:p14="http://schemas.microsoft.com/office/powerpoint/2010/main" val="3646373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 Bank Catholic Guidance Website</a:t>
            </a:r>
          </a:p>
        </p:txBody>
      </p:sp>
      <p:sp>
        <p:nvSpPr>
          <p:cNvPr id="3" name="Content Placeholder 2"/>
          <p:cNvSpPr>
            <a:spLocks noGrp="1"/>
          </p:cNvSpPr>
          <p:nvPr>
            <p:ph idx="1"/>
          </p:nvPr>
        </p:nvSpPr>
        <p:spPr>
          <a:ln w="50800" cmpd="thickThin">
            <a:solidFill>
              <a:schemeClr val="accent1"/>
            </a:solidFill>
          </a:ln>
        </p:spPr>
        <p:txBody>
          <a:bodyPr/>
          <a:lstStyle/>
          <a:p>
            <a:r>
              <a:rPr lang="en-US" dirty="0"/>
              <a:t>www.redbankcatholic.org</a:t>
            </a:r>
          </a:p>
          <a:p>
            <a:r>
              <a:rPr lang="en-US" dirty="0"/>
              <a:t>Highlights of the website include:</a:t>
            </a:r>
          </a:p>
          <a:p>
            <a:r>
              <a:rPr lang="en-US" dirty="0"/>
              <a:t>College Planning</a:t>
            </a:r>
          </a:p>
          <a:p>
            <a:r>
              <a:rPr lang="en-US" dirty="0"/>
              <a:t>Scholarships</a:t>
            </a:r>
          </a:p>
          <a:p>
            <a:r>
              <a:rPr lang="en-US" dirty="0"/>
              <a:t>Financial Aid</a:t>
            </a:r>
          </a:p>
          <a:p>
            <a:r>
              <a:rPr lang="en-US" dirty="0"/>
              <a:t>Summer Programs</a:t>
            </a:r>
          </a:p>
          <a:p>
            <a:r>
              <a:rPr lang="en-US" dirty="0"/>
              <a:t>Resume Building</a:t>
            </a:r>
          </a:p>
          <a:p>
            <a:endParaRPr lang="en-US" dirty="0"/>
          </a:p>
        </p:txBody>
      </p:sp>
    </p:spTree>
    <p:extLst>
      <p:ext uri="{BB962C8B-B14F-4D97-AF65-F5344CB8AC3E}">
        <p14:creationId xmlns:p14="http://schemas.microsoft.com/office/powerpoint/2010/main" val="2867544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14400" y="990600"/>
            <a:ext cx="8077200" cy="914400"/>
          </a:xfrm>
        </p:spPr>
        <p:txBody>
          <a:bodyPr>
            <a:normAutofit/>
          </a:bodyPr>
          <a:lstStyle/>
          <a:p>
            <a:pPr fontAlgn="auto">
              <a:spcAft>
                <a:spcPts val="0"/>
              </a:spcAft>
              <a:defRPr/>
            </a:pPr>
            <a:r>
              <a:rPr lang="en-US" altLang="en-US" sz="2800" dirty="0">
                <a:solidFill>
                  <a:schemeClr val="tx1"/>
                </a:solidFill>
              </a:rPr>
              <a:t>How Colleges Select Students…</a:t>
            </a:r>
            <a:br>
              <a:rPr lang="en-US" altLang="en-US" sz="2800" dirty="0">
                <a:solidFill>
                  <a:schemeClr val="tx1"/>
                </a:solidFill>
              </a:rPr>
            </a:br>
            <a:r>
              <a:rPr lang="en-US" altLang="en-US" sz="2800" dirty="0">
                <a:solidFill>
                  <a:schemeClr val="tx1"/>
                </a:solidFill>
              </a:rPr>
              <a:t>They consider the following:</a:t>
            </a:r>
            <a:endParaRPr lang="en-US" altLang="en-US" dirty="0">
              <a:solidFill>
                <a:schemeClr val="tx1"/>
              </a:solidFill>
            </a:endParaRPr>
          </a:p>
        </p:txBody>
      </p:sp>
      <p:sp>
        <p:nvSpPr>
          <p:cNvPr id="294915" name="Text Box 3"/>
          <p:cNvSpPr txBox="1">
            <a:spLocks noChangeArrowheads="1"/>
          </p:cNvSpPr>
          <p:nvPr/>
        </p:nvSpPr>
        <p:spPr bwMode="auto">
          <a:xfrm>
            <a:off x="457200" y="5791200"/>
            <a:ext cx="5943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sz="2400">
                <a:solidFill>
                  <a:schemeClr val="tx1"/>
                </a:solidFill>
                <a:latin typeface="Times New Roman" pitchFamily="18" charset="0"/>
              </a:defRPr>
            </a:lvl1pPr>
            <a:lvl2pPr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1" eaLnBrk="1" hangingPunct="1">
              <a:buFont typeface="Wingdings" pitchFamily="2" charset="2"/>
              <a:buChar char="Ø"/>
            </a:pPr>
            <a:endParaRPr lang="en-US" altLang="en-US"/>
          </a:p>
          <a:p>
            <a:pPr lvl="1" eaLnBrk="1" hangingPunct="1">
              <a:buFont typeface="Wingdings" pitchFamily="2" charset="2"/>
              <a:buChar char="Ø"/>
            </a:pPr>
            <a:endParaRPr lang="en-US" altLang="en-US"/>
          </a:p>
        </p:txBody>
      </p:sp>
      <p:pic>
        <p:nvPicPr>
          <p:cNvPr id="6148" name="Picture 4" descr="BS0055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905000"/>
            <a:ext cx="2667000"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17" name="Text Box 5"/>
          <p:cNvSpPr txBox="1">
            <a:spLocks noChangeArrowheads="1"/>
          </p:cNvSpPr>
          <p:nvPr/>
        </p:nvSpPr>
        <p:spPr bwMode="auto">
          <a:xfrm>
            <a:off x="838200" y="2657475"/>
            <a:ext cx="4876800" cy="3231654"/>
          </a:xfrm>
          <a:custGeom>
            <a:avLst/>
            <a:gdLst>
              <a:gd name="connsiteX0" fmla="*/ 0 w 4876800"/>
              <a:gd name="connsiteY0" fmla="*/ 0 h 3231654"/>
              <a:gd name="connsiteX1" fmla="*/ 493099 w 4876800"/>
              <a:gd name="connsiteY1" fmla="*/ 0 h 3231654"/>
              <a:gd name="connsiteX2" fmla="*/ 888661 w 4876800"/>
              <a:gd name="connsiteY2" fmla="*/ 0 h 3231654"/>
              <a:gd name="connsiteX3" fmla="*/ 1528064 w 4876800"/>
              <a:gd name="connsiteY3" fmla="*/ 0 h 3231654"/>
              <a:gd name="connsiteX4" fmla="*/ 2021163 w 4876800"/>
              <a:gd name="connsiteY4" fmla="*/ 0 h 3231654"/>
              <a:gd name="connsiteX5" fmla="*/ 2514261 w 4876800"/>
              <a:gd name="connsiteY5" fmla="*/ 0 h 3231654"/>
              <a:gd name="connsiteX6" fmla="*/ 3153664 w 4876800"/>
              <a:gd name="connsiteY6" fmla="*/ 0 h 3231654"/>
              <a:gd name="connsiteX7" fmla="*/ 3597995 w 4876800"/>
              <a:gd name="connsiteY7" fmla="*/ 0 h 3231654"/>
              <a:gd name="connsiteX8" fmla="*/ 4237397 w 4876800"/>
              <a:gd name="connsiteY8" fmla="*/ 0 h 3231654"/>
              <a:gd name="connsiteX9" fmla="*/ 4876800 w 4876800"/>
              <a:gd name="connsiteY9" fmla="*/ 0 h 3231654"/>
              <a:gd name="connsiteX10" fmla="*/ 4876800 w 4876800"/>
              <a:gd name="connsiteY10" fmla="*/ 538609 h 3231654"/>
              <a:gd name="connsiteX11" fmla="*/ 4876800 w 4876800"/>
              <a:gd name="connsiteY11" fmla="*/ 1077218 h 3231654"/>
              <a:gd name="connsiteX12" fmla="*/ 4876800 w 4876800"/>
              <a:gd name="connsiteY12" fmla="*/ 1648144 h 3231654"/>
              <a:gd name="connsiteX13" fmla="*/ 4876800 w 4876800"/>
              <a:gd name="connsiteY13" fmla="*/ 2089803 h 3231654"/>
              <a:gd name="connsiteX14" fmla="*/ 4876800 w 4876800"/>
              <a:gd name="connsiteY14" fmla="*/ 2628412 h 3231654"/>
              <a:gd name="connsiteX15" fmla="*/ 4876800 w 4876800"/>
              <a:gd name="connsiteY15" fmla="*/ 3231654 h 3231654"/>
              <a:gd name="connsiteX16" fmla="*/ 4334933 w 4876800"/>
              <a:gd name="connsiteY16" fmla="*/ 3231654 h 3231654"/>
              <a:gd name="connsiteX17" fmla="*/ 3695531 w 4876800"/>
              <a:gd name="connsiteY17" fmla="*/ 3231654 h 3231654"/>
              <a:gd name="connsiteX18" fmla="*/ 3153664 w 4876800"/>
              <a:gd name="connsiteY18" fmla="*/ 3231654 h 3231654"/>
              <a:gd name="connsiteX19" fmla="*/ 2758101 w 4876800"/>
              <a:gd name="connsiteY19" fmla="*/ 3231654 h 3231654"/>
              <a:gd name="connsiteX20" fmla="*/ 2313771 w 4876800"/>
              <a:gd name="connsiteY20" fmla="*/ 3231654 h 3231654"/>
              <a:gd name="connsiteX21" fmla="*/ 1674368 w 4876800"/>
              <a:gd name="connsiteY21" fmla="*/ 3231654 h 3231654"/>
              <a:gd name="connsiteX22" fmla="*/ 1132501 w 4876800"/>
              <a:gd name="connsiteY22" fmla="*/ 3231654 h 3231654"/>
              <a:gd name="connsiteX23" fmla="*/ 688171 w 4876800"/>
              <a:gd name="connsiteY23" fmla="*/ 3231654 h 3231654"/>
              <a:gd name="connsiteX24" fmla="*/ 0 w 4876800"/>
              <a:gd name="connsiteY24" fmla="*/ 3231654 h 3231654"/>
              <a:gd name="connsiteX25" fmla="*/ 0 w 4876800"/>
              <a:gd name="connsiteY25" fmla="*/ 2789995 h 3231654"/>
              <a:gd name="connsiteX26" fmla="*/ 0 w 4876800"/>
              <a:gd name="connsiteY26" fmla="*/ 2348335 h 3231654"/>
              <a:gd name="connsiteX27" fmla="*/ 0 w 4876800"/>
              <a:gd name="connsiteY27" fmla="*/ 1777410 h 3231654"/>
              <a:gd name="connsiteX28" fmla="*/ 0 w 4876800"/>
              <a:gd name="connsiteY28" fmla="*/ 1303434 h 3231654"/>
              <a:gd name="connsiteX29" fmla="*/ 0 w 4876800"/>
              <a:gd name="connsiteY29" fmla="*/ 700192 h 3231654"/>
              <a:gd name="connsiteX30" fmla="*/ 0 w 4876800"/>
              <a:gd name="connsiteY30" fmla="*/ 0 h 323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876800" h="3231654" extrusionOk="0">
                <a:moveTo>
                  <a:pt x="0" y="0"/>
                </a:moveTo>
                <a:cubicBezTo>
                  <a:pt x="199741" y="-13610"/>
                  <a:pt x="378634" y="56047"/>
                  <a:pt x="493099" y="0"/>
                </a:cubicBezTo>
                <a:cubicBezTo>
                  <a:pt x="607564" y="-56047"/>
                  <a:pt x="797972" y="13437"/>
                  <a:pt x="888661" y="0"/>
                </a:cubicBezTo>
                <a:cubicBezTo>
                  <a:pt x="979350" y="-13437"/>
                  <a:pt x="1376822" y="37404"/>
                  <a:pt x="1528064" y="0"/>
                </a:cubicBezTo>
                <a:cubicBezTo>
                  <a:pt x="1679306" y="-37404"/>
                  <a:pt x="1790171" y="38875"/>
                  <a:pt x="2021163" y="0"/>
                </a:cubicBezTo>
                <a:cubicBezTo>
                  <a:pt x="2252155" y="-38875"/>
                  <a:pt x="2333750" y="32206"/>
                  <a:pt x="2514261" y="0"/>
                </a:cubicBezTo>
                <a:cubicBezTo>
                  <a:pt x="2694772" y="-32206"/>
                  <a:pt x="3019878" y="61344"/>
                  <a:pt x="3153664" y="0"/>
                </a:cubicBezTo>
                <a:cubicBezTo>
                  <a:pt x="3287450" y="-61344"/>
                  <a:pt x="3412014" y="13194"/>
                  <a:pt x="3597995" y="0"/>
                </a:cubicBezTo>
                <a:cubicBezTo>
                  <a:pt x="3783976" y="-13194"/>
                  <a:pt x="3937303" y="65035"/>
                  <a:pt x="4237397" y="0"/>
                </a:cubicBezTo>
                <a:cubicBezTo>
                  <a:pt x="4537491" y="-65035"/>
                  <a:pt x="4588053" y="22910"/>
                  <a:pt x="4876800" y="0"/>
                </a:cubicBezTo>
                <a:cubicBezTo>
                  <a:pt x="4885482" y="128084"/>
                  <a:pt x="4833697" y="414034"/>
                  <a:pt x="4876800" y="538609"/>
                </a:cubicBezTo>
                <a:cubicBezTo>
                  <a:pt x="4919903" y="663184"/>
                  <a:pt x="4874234" y="843453"/>
                  <a:pt x="4876800" y="1077218"/>
                </a:cubicBezTo>
                <a:cubicBezTo>
                  <a:pt x="4879366" y="1310983"/>
                  <a:pt x="4844976" y="1476607"/>
                  <a:pt x="4876800" y="1648144"/>
                </a:cubicBezTo>
                <a:cubicBezTo>
                  <a:pt x="4908624" y="1819681"/>
                  <a:pt x="4871218" y="1877249"/>
                  <a:pt x="4876800" y="2089803"/>
                </a:cubicBezTo>
                <a:cubicBezTo>
                  <a:pt x="4882382" y="2302357"/>
                  <a:pt x="4837597" y="2465773"/>
                  <a:pt x="4876800" y="2628412"/>
                </a:cubicBezTo>
                <a:cubicBezTo>
                  <a:pt x="4916003" y="2791051"/>
                  <a:pt x="4851779" y="3055713"/>
                  <a:pt x="4876800" y="3231654"/>
                </a:cubicBezTo>
                <a:cubicBezTo>
                  <a:pt x="4682600" y="3268334"/>
                  <a:pt x="4535737" y="3181871"/>
                  <a:pt x="4334933" y="3231654"/>
                </a:cubicBezTo>
                <a:cubicBezTo>
                  <a:pt x="4134129" y="3281437"/>
                  <a:pt x="3841054" y="3188200"/>
                  <a:pt x="3695531" y="3231654"/>
                </a:cubicBezTo>
                <a:cubicBezTo>
                  <a:pt x="3550008" y="3275108"/>
                  <a:pt x="3360819" y="3204692"/>
                  <a:pt x="3153664" y="3231654"/>
                </a:cubicBezTo>
                <a:cubicBezTo>
                  <a:pt x="2946509" y="3258616"/>
                  <a:pt x="2891033" y="3230362"/>
                  <a:pt x="2758101" y="3231654"/>
                </a:cubicBezTo>
                <a:cubicBezTo>
                  <a:pt x="2625169" y="3232946"/>
                  <a:pt x="2534647" y="3215401"/>
                  <a:pt x="2313771" y="3231654"/>
                </a:cubicBezTo>
                <a:cubicBezTo>
                  <a:pt x="2092895" y="3247907"/>
                  <a:pt x="1907750" y="3181805"/>
                  <a:pt x="1674368" y="3231654"/>
                </a:cubicBezTo>
                <a:cubicBezTo>
                  <a:pt x="1440986" y="3281503"/>
                  <a:pt x="1375596" y="3181642"/>
                  <a:pt x="1132501" y="3231654"/>
                </a:cubicBezTo>
                <a:cubicBezTo>
                  <a:pt x="889406" y="3281666"/>
                  <a:pt x="814847" y="3188883"/>
                  <a:pt x="688171" y="3231654"/>
                </a:cubicBezTo>
                <a:cubicBezTo>
                  <a:pt x="561495" y="3274425"/>
                  <a:pt x="296966" y="3186653"/>
                  <a:pt x="0" y="3231654"/>
                </a:cubicBezTo>
                <a:cubicBezTo>
                  <a:pt x="-17336" y="3041118"/>
                  <a:pt x="5046" y="2995987"/>
                  <a:pt x="0" y="2789995"/>
                </a:cubicBezTo>
                <a:cubicBezTo>
                  <a:pt x="-5046" y="2584003"/>
                  <a:pt x="31710" y="2444360"/>
                  <a:pt x="0" y="2348335"/>
                </a:cubicBezTo>
                <a:cubicBezTo>
                  <a:pt x="-31710" y="2252310"/>
                  <a:pt x="48547" y="2058602"/>
                  <a:pt x="0" y="1777410"/>
                </a:cubicBezTo>
                <a:cubicBezTo>
                  <a:pt x="-48547" y="1496219"/>
                  <a:pt x="52256" y="1481486"/>
                  <a:pt x="0" y="1303434"/>
                </a:cubicBezTo>
                <a:cubicBezTo>
                  <a:pt x="-52256" y="1125382"/>
                  <a:pt x="16359" y="870079"/>
                  <a:pt x="0" y="700192"/>
                </a:cubicBezTo>
                <a:cubicBezTo>
                  <a:pt x="-16359" y="530305"/>
                  <a:pt x="47445" y="282231"/>
                  <a:pt x="0" y="0"/>
                </a:cubicBezTo>
                <a:close/>
              </a:path>
            </a:pathLst>
          </a:custGeom>
          <a:noFill/>
          <a:ln w="34925">
            <a:solidFill>
              <a:srgbClr val="00B050"/>
            </a:solidFill>
            <a:miter lim="800000"/>
            <a:headEnd/>
            <a:tailEnd/>
            <a:extLst>
              <a:ext uri="{C807C97D-BFC1-408E-A445-0C87EB9F89A2}">
                <ask:lineSketchStyleProps xmlns:ask="http://schemas.microsoft.com/office/drawing/2018/sketchyshapes" sd="1219033472">
                  <a:prstGeom prst="rect">
                    <a:avLst/>
                  </a:prstGeom>
                  <ask:type>
                    <ask:lineSketchScribble/>
                  </ask:type>
                </ask:lineSketchStyleProps>
              </a:ext>
            </a:extLst>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buFont typeface="Wingdings" pitchFamily="2" charset="2"/>
              <a:buChar char="Ø"/>
            </a:pPr>
            <a:r>
              <a:rPr lang="en-US" altLang="en-US" sz="1800" dirty="0"/>
              <a:t>Academic Record</a:t>
            </a:r>
          </a:p>
          <a:p>
            <a:pPr eaLnBrk="1" hangingPunct="1">
              <a:buFont typeface="Wingdings" pitchFamily="2" charset="2"/>
              <a:buChar char="Ø"/>
            </a:pPr>
            <a:r>
              <a:rPr lang="en-US" altLang="en-US" sz="1800" dirty="0"/>
              <a:t>Difficulty of Course Load</a:t>
            </a:r>
          </a:p>
          <a:p>
            <a:pPr eaLnBrk="1" hangingPunct="1">
              <a:buFont typeface="Wingdings" pitchFamily="2" charset="2"/>
              <a:buChar char="Ø"/>
            </a:pPr>
            <a:r>
              <a:rPr lang="en-US" altLang="en-US" sz="1800" dirty="0"/>
              <a:t>SAT Scores/ACT Scores</a:t>
            </a:r>
          </a:p>
          <a:p>
            <a:pPr eaLnBrk="1" hangingPunct="1">
              <a:buFont typeface="Wingdings" pitchFamily="2" charset="2"/>
              <a:buChar char="Ø"/>
            </a:pPr>
            <a:r>
              <a:rPr lang="en-US" altLang="en-US" sz="1800" dirty="0"/>
              <a:t>Letters of Recommendation</a:t>
            </a:r>
          </a:p>
          <a:p>
            <a:pPr eaLnBrk="1" hangingPunct="1">
              <a:buFont typeface="Wingdings" pitchFamily="2" charset="2"/>
              <a:buChar char="Ø"/>
            </a:pPr>
            <a:r>
              <a:rPr lang="en-US" altLang="en-US" sz="1800" dirty="0"/>
              <a:t>College Essay</a:t>
            </a:r>
          </a:p>
          <a:p>
            <a:pPr eaLnBrk="1" hangingPunct="1">
              <a:buFont typeface="Wingdings" pitchFamily="2" charset="2"/>
              <a:buChar char="Ø"/>
            </a:pPr>
            <a:r>
              <a:rPr lang="en-US" altLang="en-US" sz="1800" dirty="0"/>
              <a:t>Extra-Curricular Activities</a:t>
            </a:r>
          </a:p>
          <a:p>
            <a:pPr eaLnBrk="1" hangingPunct="1">
              <a:buFont typeface="Wingdings" pitchFamily="2" charset="2"/>
              <a:buChar char="Ø"/>
            </a:pPr>
            <a:r>
              <a:rPr lang="en-US" altLang="en-US" sz="1800" dirty="0"/>
              <a:t>Personal Interview</a:t>
            </a:r>
          </a:p>
          <a:p>
            <a:pPr eaLnBrk="1" hangingPunct="1">
              <a:buFont typeface="Wingdings" pitchFamily="2" charset="2"/>
              <a:buChar char="Ø"/>
            </a:pPr>
            <a:r>
              <a:rPr lang="en-US" altLang="en-US" sz="1800" dirty="0"/>
              <a:t>SRAR may be required for completion</a:t>
            </a:r>
          </a:p>
          <a:p>
            <a:pPr eaLnBrk="1" hangingPunct="1">
              <a:buFont typeface="Wingdings" pitchFamily="2" charset="2"/>
              <a:buChar char="Ø"/>
            </a:pPr>
            <a:r>
              <a:rPr lang="en-US" altLang="en-US" sz="1800" dirty="0"/>
              <a:t>Community Service</a:t>
            </a:r>
          </a:p>
          <a:p>
            <a:pPr eaLnBrk="1" hangingPunct="1">
              <a:buFont typeface="Wingdings" pitchFamily="2" charset="2"/>
              <a:buChar char="Ø"/>
            </a:pPr>
            <a:r>
              <a:rPr lang="en-US" altLang="en-US" sz="1800" dirty="0"/>
              <a:t>Special Talents</a:t>
            </a:r>
          </a:p>
          <a:p>
            <a:pPr eaLnBrk="1" hangingPunct="1">
              <a:buFont typeface="Wingdings" pitchFamily="2" charset="2"/>
              <a:buChar char="Ø"/>
            </a:pPr>
            <a:r>
              <a:rPr lang="en-US" altLang="en-US" sz="1800" dirty="0"/>
              <a:t>Demonstrated Interest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4917">
                                            <p:txEl>
                                              <p:pRg st="0" end="0"/>
                                            </p:txEl>
                                          </p:spTgt>
                                        </p:tgtEl>
                                        <p:attrNameLst>
                                          <p:attrName>style.visibility</p:attrName>
                                        </p:attrNameLst>
                                      </p:cBhvr>
                                      <p:to>
                                        <p:strVal val="visible"/>
                                      </p:to>
                                    </p:set>
                                    <p:anim calcmode="lin" valueType="num">
                                      <p:cBhvr additive="base">
                                        <p:cTn id="7" dur="500" fill="hold"/>
                                        <p:tgtEl>
                                          <p:spTgt spid="29491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949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4917">
                                            <p:txEl>
                                              <p:pRg st="1" end="1"/>
                                            </p:txEl>
                                          </p:spTgt>
                                        </p:tgtEl>
                                        <p:attrNameLst>
                                          <p:attrName>style.visibility</p:attrName>
                                        </p:attrNameLst>
                                      </p:cBhvr>
                                      <p:to>
                                        <p:strVal val="visible"/>
                                      </p:to>
                                    </p:set>
                                    <p:anim calcmode="lin" valueType="num">
                                      <p:cBhvr additive="base">
                                        <p:cTn id="13" dur="500" fill="hold"/>
                                        <p:tgtEl>
                                          <p:spTgt spid="29491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9491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4917">
                                            <p:txEl>
                                              <p:pRg st="2" end="2"/>
                                            </p:txEl>
                                          </p:spTgt>
                                        </p:tgtEl>
                                        <p:attrNameLst>
                                          <p:attrName>style.visibility</p:attrName>
                                        </p:attrNameLst>
                                      </p:cBhvr>
                                      <p:to>
                                        <p:strVal val="visible"/>
                                      </p:to>
                                    </p:set>
                                    <p:anim calcmode="lin" valueType="num">
                                      <p:cBhvr additive="base">
                                        <p:cTn id="19" dur="500" fill="hold"/>
                                        <p:tgtEl>
                                          <p:spTgt spid="29491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9491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94917">
                                            <p:txEl>
                                              <p:pRg st="3" end="3"/>
                                            </p:txEl>
                                          </p:spTgt>
                                        </p:tgtEl>
                                        <p:attrNameLst>
                                          <p:attrName>style.visibility</p:attrName>
                                        </p:attrNameLst>
                                      </p:cBhvr>
                                      <p:to>
                                        <p:strVal val="visible"/>
                                      </p:to>
                                    </p:set>
                                    <p:anim calcmode="lin" valueType="num">
                                      <p:cBhvr additive="base">
                                        <p:cTn id="25" dur="500" fill="hold"/>
                                        <p:tgtEl>
                                          <p:spTgt spid="29491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9491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94917">
                                            <p:txEl>
                                              <p:pRg st="4" end="4"/>
                                            </p:txEl>
                                          </p:spTgt>
                                        </p:tgtEl>
                                        <p:attrNameLst>
                                          <p:attrName>style.visibility</p:attrName>
                                        </p:attrNameLst>
                                      </p:cBhvr>
                                      <p:to>
                                        <p:strVal val="visible"/>
                                      </p:to>
                                    </p:set>
                                    <p:anim calcmode="lin" valueType="num">
                                      <p:cBhvr additive="base">
                                        <p:cTn id="31" dur="500" fill="hold"/>
                                        <p:tgtEl>
                                          <p:spTgt spid="29491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9491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94917">
                                            <p:txEl>
                                              <p:pRg st="5" end="5"/>
                                            </p:txEl>
                                          </p:spTgt>
                                        </p:tgtEl>
                                        <p:attrNameLst>
                                          <p:attrName>style.visibility</p:attrName>
                                        </p:attrNameLst>
                                      </p:cBhvr>
                                      <p:to>
                                        <p:strVal val="visible"/>
                                      </p:to>
                                    </p:set>
                                    <p:anim calcmode="lin" valueType="num">
                                      <p:cBhvr additive="base">
                                        <p:cTn id="37" dur="500" fill="hold"/>
                                        <p:tgtEl>
                                          <p:spTgt spid="29491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9491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94917">
                                            <p:txEl>
                                              <p:pRg st="6" end="6"/>
                                            </p:txEl>
                                          </p:spTgt>
                                        </p:tgtEl>
                                        <p:attrNameLst>
                                          <p:attrName>style.visibility</p:attrName>
                                        </p:attrNameLst>
                                      </p:cBhvr>
                                      <p:to>
                                        <p:strVal val="visible"/>
                                      </p:to>
                                    </p:set>
                                    <p:anim calcmode="lin" valueType="num">
                                      <p:cBhvr additive="base">
                                        <p:cTn id="43" dur="500" fill="hold"/>
                                        <p:tgtEl>
                                          <p:spTgt spid="294917">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9491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94917">
                                            <p:txEl>
                                              <p:pRg st="7" end="7"/>
                                            </p:txEl>
                                          </p:spTgt>
                                        </p:tgtEl>
                                        <p:attrNameLst>
                                          <p:attrName>style.visibility</p:attrName>
                                        </p:attrNameLst>
                                      </p:cBhvr>
                                      <p:to>
                                        <p:strVal val="visible"/>
                                      </p:to>
                                    </p:set>
                                    <p:anim calcmode="lin" valueType="num">
                                      <p:cBhvr additive="base">
                                        <p:cTn id="49" dur="500" fill="hold"/>
                                        <p:tgtEl>
                                          <p:spTgt spid="294917">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9491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94917">
                                            <p:txEl>
                                              <p:pRg st="8" end="8"/>
                                            </p:txEl>
                                          </p:spTgt>
                                        </p:tgtEl>
                                        <p:attrNameLst>
                                          <p:attrName>style.visibility</p:attrName>
                                        </p:attrNameLst>
                                      </p:cBhvr>
                                      <p:to>
                                        <p:strVal val="visible"/>
                                      </p:to>
                                    </p:set>
                                    <p:anim calcmode="lin" valueType="num">
                                      <p:cBhvr additive="base">
                                        <p:cTn id="55" dur="500" fill="hold"/>
                                        <p:tgtEl>
                                          <p:spTgt spid="294917">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94917">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94917">
                                            <p:txEl>
                                              <p:pRg st="9" end="9"/>
                                            </p:txEl>
                                          </p:spTgt>
                                        </p:tgtEl>
                                        <p:attrNameLst>
                                          <p:attrName>style.visibility</p:attrName>
                                        </p:attrNameLst>
                                      </p:cBhvr>
                                      <p:to>
                                        <p:strVal val="visible"/>
                                      </p:to>
                                    </p:set>
                                    <p:anim calcmode="lin" valueType="num">
                                      <p:cBhvr additive="base">
                                        <p:cTn id="61" dur="500" fill="hold"/>
                                        <p:tgtEl>
                                          <p:spTgt spid="294917">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94917">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94917">
                                            <p:txEl>
                                              <p:pRg st="10" end="10"/>
                                            </p:txEl>
                                          </p:spTgt>
                                        </p:tgtEl>
                                        <p:attrNameLst>
                                          <p:attrName>style.visibility</p:attrName>
                                        </p:attrNameLst>
                                      </p:cBhvr>
                                      <p:to>
                                        <p:strVal val="visible"/>
                                      </p:to>
                                    </p:set>
                                    <p:anim calcmode="lin" valueType="num">
                                      <p:cBhvr additive="base">
                                        <p:cTn id="67" dur="500" fill="hold"/>
                                        <p:tgtEl>
                                          <p:spTgt spid="294917">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94917">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5" fill="hold" grpId="0" nodeType="clickEffect" nodePh="1">
                                  <p:stCondLst>
                                    <p:cond delay="0"/>
                                  </p:stCondLst>
                                  <p:endCondLst>
                                    <p:cond evt="begin" delay="0">
                                      <p:tn val="71"/>
                                    </p:cond>
                                  </p:endCondLst>
                                  <p:iterate type="wd">
                                    <p:tmPct val="100000"/>
                                  </p:iterate>
                                  <p:childTnLst>
                                    <p:set>
                                      <p:cBhvr>
                                        <p:cTn id="72" dur="1" fill="hold">
                                          <p:stCondLst>
                                            <p:cond delay="0"/>
                                          </p:stCondLst>
                                        </p:cTn>
                                        <p:tgtEl>
                                          <p:spTgt spid="294915"/>
                                        </p:tgtEl>
                                        <p:attrNameLst>
                                          <p:attrName>style.visibility</p:attrName>
                                        </p:attrNameLst>
                                      </p:cBhvr>
                                      <p:to>
                                        <p:strVal val="visible"/>
                                      </p:to>
                                    </p:set>
                                    <p:animEffect transition="in" filter="blinds(vertical)">
                                      <p:cBhvr>
                                        <p:cTn id="73" dur="300"/>
                                        <p:tgtEl>
                                          <p:spTgt spid="294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5" grpId="0" autoUpdateAnimBg="0"/>
      <p:bldP spid="29491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l="33125" t="25294" r="35000" b="588"/>
          <a:stretch>
            <a:fillRect/>
          </a:stretch>
        </p:blipFill>
        <p:spPr bwMode="auto">
          <a:xfrm>
            <a:off x="2133600" y="533400"/>
            <a:ext cx="5181600" cy="6096000"/>
          </a:xfrm>
          <a:prstGeom prst="rect">
            <a:avLst/>
          </a:prstGeom>
          <a:noFill/>
          <a:ln w="44450" cmpd="sng">
            <a:solidFill>
              <a:srgbClr val="00B050"/>
            </a:solidFill>
            <a:miter lim="800000"/>
            <a:headEnd/>
            <a:tailEnd/>
          </a:ln>
          <a:extLst>
            <a:ext uri="{909E8E84-426E-40DD-AFC4-6F175D3DCCD1}">
              <a14:hiddenFill xmlns:a14="http://schemas.microsoft.com/office/drawing/2010/main">
                <a:solidFill>
                  <a:schemeClr val="accent1"/>
                </a:solidFill>
              </a14:hiddenFill>
            </a:ext>
          </a:extLst>
        </p:spPr>
      </p:pic>
      <p:sp>
        <p:nvSpPr>
          <p:cNvPr id="3" name="5-Point Star 2"/>
          <p:cNvSpPr/>
          <p:nvPr/>
        </p:nvSpPr>
        <p:spPr>
          <a:xfrm>
            <a:off x="4724400" y="48768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4986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ctr"/>
            <a:r>
              <a:rPr lang="en-US" sz="2800" dirty="0">
                <a:solidFill>
                  <a:schemeClr val="tx1"/>
                </a:solidFill>
              </a:rPr>
              <a:t>PSAT</a:t>
            </a:r>
            <a:r>
              <a:rPr lang="en-US" sz="2800" dirty="0"/>
              <a:t> </a:t>
            </a:r>
          </a:p>
        </p:txBody>
      </p:sp>
      <p:sp>
        <p:nvSpPr>
          <p:cNvPr id="6" name="TextBox 5">
            <a:extLst>
              <a:ext uri="{FF2B5EF4-FFF2-40B4-BE49-F238E27FC236}">
                <a16:creationId xmlns:a16="http://schemas.microsoft.com/office/drawing/2014/main" id="{E5E4EBAE-172A-4870-8BBB-CD87DA4EBC8E}"/>
              </a:ext>
            </a:extLst>
          </p:cNvPr>
          <p:cNvSpPr txBox="1"/>
          <p:nvPr/>
        </p:nvSpPr>
        <p:spPr>
          <a:xfrm>
            <a:off x="609600" y="1066800"/>
            <a:ext cx="8229600" cy="6309420"/>
          </a:xfrm>
          <a:prstGeom prst="rect">
            <a:avLst/>
          </a:prstGeom>
          <a:noFill/>
        </p:spPr>
        <p:txBody>
          <a:bodyPr wrap="square" rtlCol="0">
            <a:spAutoFit/>
          </a:bodyPr>
          <a:lstStyle/>
          <a:p>
            <a:r>
              <a:rPr lang="en-US" sz="1900" dirty="0">
                <a:latin typeface="Tahoma" panose="020B0604030504040204" pitchFamily="34" charset="0"/>
                <a:ea typeface="Tahoma" panose="020B0604030504040204" pitchFamily="34" charset="0"/>
                <a:cs typeface="Tahoma" panose="020B0604030504040204" pitchFamily="34" charset="0"/>
              </a:rPr>
              <a:t>Students should create a College Board Account at Collegeboard.org using their personal email address(not parent emails). By creating an account, students can access scores, sign up for future tests, and practice for upcoming digital tests.</a:t>
            </a:r>
          </a:p>
          <a:p>
            <a:endParaRPr lang="en-US" sz="1900" dirty="0"/>
          </a:p>
          <a:p>
            <a:pPr algn="ctr"/>
            <a:r>
              <a:rPr lang="en-US" sz="1900" dirty="0">
                <a:latin typeface="Lucida Sans" panose="020B0602030504020204" pitchFamily="34" charset="0"/>
              </a:rPr>
              <a:t>Your Score Explained</a:t>
            </a:r>
          </a:p>
          <a:p>
            <a:r>
              <a:rPr lang="en-US" sz="1900" dirty="0">
                <a:latin typeface="Lucida Sans" panose="020B0602030504020204" pitchFamily="34" charset="0"/>
              </a:rPr>
              <a:t>There are 2 options for accessing your scores:</a:t>
            </a:r>
          </a:p>
          <a:p>
            <a:pPr marL="457200" indent="-457200">
              <a:buFont typeface="+mj-lt"/>
              <a:buAutoNum type="arabicPeriod"/>
            </a:pPr>
            <a:r>
              <a:rPr lang="en-US" sz="1900" dirty="0">
                <a:latin typeface="Lucida Sans" panose="020B0602030504020204" pitchFamily="34" charset="0"/>
              </a:rPr>
              <a:t>Ask your school or counselor for your PSAT/NMSQT score report.</a:t>
            </a:r>
          </a:p>
          <a:p>
            <a:pPr marL="457200" indent="-457200">
              <a:buFont typeface="+mj-lt"/>
              <a:buAutoNum type="arabicPeriod"/>
            </a:pPr>
            <a:r>
              <a:rPr lang="en-US" sz="1900" dirty="0">
                <a:latin typeface="Lucida Sans" panose="020B0602030504020204" pitchFamily="34" charset="0"/>
              </a:rPr>
              <a:t>Access the Big Future School mobile app if you provided your mobile number on the test day.</a:t>
            </a:r>
          </a:p>
          <a:p>
            <a:endParaRPr lang="en-US" sz="1900" dirty="0">
              <a:latin typeface="Lucida Sans" panose="020B0602030504020204" pitchFamily="34" charset="0"/>
            </a:endParaRPr>
          </a:p>
          <a:p>
            <a:r>
              <a:rPr lang="en-US" sz="1900" dirty="0">
                <a:latin typeface="Lucida Sans" panose="020B0602030504020204" pitchFamily="34" charset="0"/>
              </a:rPr>
              <a:t>As always, students age 13 and older may use a personal College Board student account to view additional insights online.</a:t>
            </a:r>
          </a:p>
          <a:p>
            <a:endParaRPr lang="en-US" sz="1900" dirty="0"/>
          </a:p>
          <a:p>
            <a:pPr algn="ctr"/>
            <a:r>
              <a:rPr lang="en-US" sz="1900" dirty="0">
                <a:latin typeface="Tahoma" panose="020B0604030504040204" pitchFamily="34" charset="0"/>
                <a:ea typeface="Tahoma" panose="020B0604030504040204" pitchFamily="34" charset="0"/>
                <a:cs typeface="Tahoma" panose="020B0604030504040204" pitchFamily="34" charset="0"/>
              </a:rPr>
              <a:t>Score Summary</a:t>
            </a:r>
          </a:p>
          <a:p>
            <a:r>
              <a:rPr lang="en-US" sz="1900" dirty="0">
                <a:latin typeface="Tahoma" panose="020B0604030504040204" pitchFamily="34" charset="0"/>
                <a:ea typeface="Tahoma" panose="020B0604030504040204" pitchFamily="34" charset="0"/>
                <a:cs typeface="Tahoma" panose="020B0604030504040204" pitchFamily="34" charset="0"/>
              </a:rPr>
              <a:t>On your score report PDF, you can view the four scores available from your PSAT/NMSQT assessment--total score, Reading and Writing section score, Math section score, and NMSC Selection Index score</a:t>
            </a:r>
          </a:p>
          <a:p>
            <a:pPr marL="457200" indent="-457200">
              <a:buFont typeface="+mj-lt"/>
              <a:buAutoNum type="arabicPeriod"/>
            </a:pPr>
            <a:endParaRPr lang="en-US" sz="1900"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687120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l="21875" t="37059" r="27500"/>
          <a:stretch>
            <a:fillRect/>
          </a:stretch>
        </p:blipFill>
        <p:spPr bwMode="auto">
          <a:xfrm>
            <a:off x="742950" y="899936"/>
            <a:ext cx="7658100" cy="5058128"/>
          </a:xfrm>
          <a:custGeom>
            <a:avLst/>
            <a:gdLst>
              <a:gd name="connsiteX0" fmla="*/ 0 w 7658100"/>
              <a:gd name="connsiteY0" fmla="*/ 0 h 5058128"/>
              <a:gd name="connsiteX1" fmla="*/ 512504 w 7658100"/>
              <a:gd name="connsiteY1" fmla="*/ 0 h 5058128"/>
              <a:gd name="connsiteX2" fmla="*/ 871845 w 7658100"/>
              <a:gd name="connsiteY2" fmla="*/ 0 h 5058128"/>
              <a:gd name="connsiteX3" fmla="*/ 1614092 w 7658100"/>
              <a:gd name="connsiteY3" fmla="*/ 0 h 5058128"/>
              <a:gd name="connsiteX4" fmla="*/ 2126595 w 7658100"/>
              <a:gd name="connsiteY4" fmla="*/ 0 h 5058128"/>
              <a:gd name="connsiteX5" fmla="*/ 2639099 w 7658100"/>
              <a:gd name="connsiteY5" fmla="*/ 0 h 5058128"/>
              <a:gd name="connsiteX6" fmla="*/ 3381346 w 7658100"/>
              <a:gd name="connsiteY6" fmla="*/ 0 h 5058128"/>
              <a:gd name="connsiteX7" fmla="*/ 3817268 w 7658100"/>
              <a:gd name="connsiteY7" fmla="*/ 0 h 5058128"/>
              <a:gd name="connsiteX8" fmla="*/ 4559515 w 7658100"/>
              <a:gd name="connsiteY8" fmla="*/ 0 h 5058128"/>
              <a:gd name="connsiteX9" fmla="*/ 5301762 w 7658100"/>
              <a:gd name="connsiteY9" fmla="*/ 0 h 5058128"/>
              <a:gd name="connsiteX10" fmla="*/ 5890846 w 7658100"/>
              <a:gd name="connsiteY10" fmla="*/ 0 h 5058128"/>
              <a:gd name="connsiteX11" fmla="*/ 6633093 w 7658100"/>
              <a:gd name="connsiteY11" fmla="*/ 0 h 5058128"/>
              <a:gd name="connsiteX12" fmla="*/ 7145596 w 7658100"/>
              <a:gd name="connsiteY12" fmla="*/ 0 h 5058128"/>
              <a:gd name="connsiteX13" fmla="*/ 7658100 w 7658100"/>
              <a:gd name="connsiteY13" fmla="*/ 0 h 5058128"/>
              <a:gd name="connsiteX14" fmla="*/ 7658100 w 7658100"/>
              <a:gd name="connsiteY14" fmla="*/ 612596 h 5058128"/>
              <a:gd name="connsiteX15" fmla="*/ 7658100 w 7658100"/>
              <a:gd name="connsiteY15" fmla="*/ 1174610 h 5058128"/>
              <a:gd name="connsiteX16" fmla="*/ 7658100 w 7658100"/>
              <a:gd name="connsiteY16" fmla="*/ 1736624 h 5058128"/>
              <a:gd name="connsiteX17" fmla="*/ 7658100 w 7658100"/>
              <a:gd name="connsiteY17" fmla="*/ 2349219 h 5058128"/>
              <a:gd name="connsiteX18" fmla="*/ 7658100 w 7658100"/>
              <a:gd name="connsiteY18" fmla="*/ 2961815 h 5058128"/>
              <a:gd name="connsiteX19" fmla="*/ 7658100 w 7658100"/>
              <a:gd name="connsiteY19" fmla="*/ 3574410 h 5058128"/>
              <a:gd name="connsiteX20" fmla="*/ 7658100 w 7658100"/>
              <a:gd name="connsiteY20" fmla="*/ 3984681 h 5058128"/>
              <a:gd name="connsiteX21" fmla="*/ 7658100 w 7658100"/>
              <a:gd name="connsiteY21" fmla="*/ 4445532 h 5058128"/>
              <a:gd name="connsiteX22" fmla="*/ 7658100 w 7658100"/>
              <a:gd name="connsiteY22" fmla="*/ 5058128 h 5058128"/>
              <a:gd name="connsiteX23" fmla="*/ 7145596 w 7658100"/>
              <a:gd name="connsiteY23" fmla="*/ 5058128 h 5058128"/>
              <a:gd name="connsiteX24" fmla="*/ 6556512 w 7658100"/>
              <a:gd name="connsiteY24" fmla="*/ 5058128 h 5058128"/>
              <a:gd name="connsiteX25" fmla="*/ 6197170 w 7658100"/>
              <a:gd name="connsiteY25" fmla="*/ 5058128 h 5058128"/>
              <a:gd name="connsiteX26" fmla="*/ 5837829 w 7658100"/>
              <a:gd name="connsiteY26" fmla="*/ 5058128 h 5058128"/>
              <a:gd name="connsiteX27" fmla="*/ 5248744 w 7658100"/>
              <a:gd name="connsiteY27" fmla="*/ 5058128 h 5058128"/>
              <a:gd name="connsiteX28" fmla="*/ 4812821 w 7658100"/>
              <a:gd name="connsiteY28" fmla="*/ 5058128 h 5058128"/>
              <a:gd name="connsiteX29" fmla="*/ 4147156 w 7658100"/>
              <a:gd name="connsiteY29" fmla="*/ 5058128 h 5058128"/>
              <a:gd name="connsiteX30" fmla="*/ 3711233 w 7658100"/>
              <a:gd name="connsiteY30" fmla="*/ 5058128 h 5058128"/>
              <a:gd name="connsiteX31" fmla="*/ 3045567 w 7658100"/>
              <a:gd name="connsiteY31" fmla="*/ 5058128 h 5058128"/>
              <a:gd name="connsiteX32" fmla="*/ 2686226 w 7658100"/>
              <a:gd name="connsiteY32" fmla="*/ 5058128 h 5058128"/>
              <a:gd name="connsiteX33" fmla="*/ 2020560 w 7658100"/>
              <a:gd name="connsiteY33" fmla="*/ 5058128 h 5058128"/>
              <a:gd name="connsiteX34" fmla="*/ 1584638 w 7658100"/>
              <a:gd name="connsiteY34" fmla="*/ 5058128 h 5058128"/>
              <a:gd name="connsiteX35" fmla="*/ 1225296 w 7658100"/>
              <a:gd name="connsiteY35" fmla="*/ 5058128 h 5058128"/>
              <a:gd name="connsiteX36" fmla="*/ 789373 w 7658100"/>
              <a:gd name="connsiteY36" fmla="*/ 5058128 h 5058128"/>
              <a:gd name="connsiteX37" fmla="*/ 0 w 7658100"/>
              <a:gd name="connsiteY37" fmla="*/ 5058128 h 5058128"/>
              <a:gd name="connsiteX38" fmla="*/ 0 w 7658100"/>
              <a:gd name="connsiteY38" fmla="*/ 4597276 h 5058128"/>
              <a:gd name="connsiteX39" fmla="*/ 0 w 7658100"/>
              <a:gd name="connsiteY39" fmla="*/ 4187006 h 5058128"/>
              <a:gd name="connsiteX40" fmla="*/ 0 w 7658100"/>
              <a:gd name="connsiteY40" fmla="*/ 3776736 h 5058128"/>
              <a:gd name="connsiteX41" fmla="*/ 0 w 7658100"/>
              <a:gd name="connsiteY41" fmla="*/ 3164140 h 5058128"/>
              <a:gd name="connsiteX42" fmla="*/ 0 w 7658100"/>
              <a:gd name="connsiteY42" fmla="*/ 2753870 h 5058128"/>
              <a:gd name="connsiteX43" fmla="*/ 0 w 7658100"/>
              <a:gd name="connsiteY43" fmla="*/ 2191855 h 5058128"/>
              <a:gd name="connsiteX44" fmla="*/ 0 w 7658100"/>
              <a:gd name="connsiteY44" fmla="*/ 1731004 h 5058128"/>
              <a:gd name="connsiteX45" fmla="*/ 0 w 7658100"/>
              <a:gd name="connsiteY45" fmla="*/ 1168990 h 5058128"/>
              <a:gd name="connsiteX46" fmla="*/ 0 w 7658100"/>
              <a:gd name="connsiteY46" fmla="*/ 606975 h 5058128"/>
              <a:gd name="connsiteX47" fmla="*/ 0 w 7658100"/>
              <a:gd name="connsiteY47" fmla="*/ 0 h 505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658100" h="5058128" extrusionOk="0">
                <a:moveTo>
                  <a:pt x="0" y="0"/>
                </a:moveTo>
                <a:cubicBezTo>
                  <a:pt x="152043" y="-32856"/>
                  <a:pt x="360359" y="28193"/>
                  <a:pt x="512504" y="0"/>
                </a:cubicBezTo>
                <a:cubicBezTo>
                  <a:pt x="664649" y="-28193"/>
                  <a:pt x="767937" y="16887"/>
                  <a:pt x="871845" y="0"/>
                </a:cubicBezTo>
                <a:cubicBezTo>
                  <a:pt x="975753" y="-16887"/>
                  <a:pt x="1289731" y="71092"/>
                  <a:pt x="1614092" y="0"/>
                </a:cubicBezTo>
                <a:cubicBezTo>
                  <a:pt x="1938453" y="-71092"/>
                  <a:pt x="1971854" y="50251"/>
                  <a:pt x="2126595" y="0"/>
                </a:cubicBezTo>
                <a:cubicBezTo>
                  <a:pt x="2281336" y="-50251"/>
                  <a:pt x="2384502" y="38309"/>
                  <a:pt x="2639099" y="0"/>
                </a:cubicBezTo>
                <a:cubicBezTo>
                  <a:pt x="2893696" y="-38309"/>
                  <a:pt x="3116924" y="14263"/>
                  <a:pt x="3381346" y="0"/>
                </a:cubicBezTo>
                <a:cubicBezTo>
                  <a:pt x="3645768" y="-14263"/>
                  <a:pt x="3632273" y="31184"/>
                  <a:pt x="3817268" y="0"/>
                </a:cubicBezTo>
                <a:cubicBezTo>
                  <a:pt x="4002263" y="-31184"/>
                  <a:pt x="4355288" y="47121"/>
                  <a:pt x="4559515" y="0"/>
                </a:cubicBezTo>
                <a:cubicBezTo>
                  <a:pt x="4763742" y="-47121"/>
                  <a:pt x="5134368" y="47530"/>
                  <a:pt x="5301762" y="0"/>
                </a:cubicBezTo>
                <a:cubicBezTo>
                  <a:pt x="5469156" y="-47530"/>
                  <a:pt x="5756909" y="3278"/>
                  <a:pt x="5890846" y="0"/>
                </a:cubicBezTo>
                <a:cubicBezTo>
                  <a:pt x="6024783" y="-3278"/>
                  <a:pt x="6295169" y="49543"/>
                  <a:pt x="6633093" y="0"/>
                </a:cubicBezTo>
                <a:cubicBezTo>
                  <a:pt x="6971017" y="-49543"/>
                  <a:pt x="6963042" y="30155"/>
                  <a:pt x="7145596" y="0"/>
                </a:cubicBezTo>
                <a:cubicBezTo>
                  <a:pt x="7328150" y="-30155"/>
                  <a:pt x="7478177" y="49501"/>
                  <a:pt x="7658100" y="0"/>
                </a:cubicBezTo>
                <a:cubicBezTo>
                  <a:pt x="7710551" y="255084"/>
                  <a:pt x="7628714" y="477768"/>
                  <a:pt x="7658100" y="612596"/>
                </a:cubicBezTo>
                <a:cubicBezTo>
                  <a:pt x="7687486" y="747424"/>
                  <a:pt x="7647309" y="1013046"/>
                  <a:pt x="7658100" y="1174610"/>
                </a:cubicBezTo>
                <a:cubicBezTo>
                  <a:pt x="7668891" y="1336174"/>
                  <a:pt x="7615763" y="1516259"/>
                  <a:pt x="7658100" y="1736624"/>
                </a:cubicBezTo>
                <a:cubicBezTo>
                  <a:pt x="7700437" y="1956989"/>
                  <a:pt x="7600873" y="2075002"/>
                  <a:pt x="7658100" y="2349219"/>
                </a:cubicBezTo>
                <a:cubicBezTo>
                  <a:pt x="7715327" y="2623437"/>
                  <a:pt x="7629723" y="2713541"/>
                  <a:pt x="7658100" y="2961815"/>
                </a:cubicBezTo>
                <a:cubicBezTo>
                  <a:pt x="7686477" y="3210089"/>
                  <a:pt x="7615933" y="3333453"/>
                  <a:pt x="7658100" y="3574410"/>
                </a:cubicBezTo>
                <a:cubicBezTo>
                  <a:pt x="7700267" y="3815368"/>
                  <a:pt x="7620855" y="3895269"/>
                  <a:pt x="7658100" y="3984681"/>
                </a:cubicBezTo>
                <a:cubicBezTo>
                  <a:pt x="7695345" y="4074093"/>
                  <a:pt x="7657874" y="4281356"/>
                  <a:pt x="7658100" y="4445532"/>
                </a:cubicBezTo>
                <a:cubicBezTo>
                  <a:pt x="7658326" y="4609708"/>
                  <a:pt x="7641302" y="4856291"/>
                  <a:pt x="7658100" y="5058128"/>
                </a:cubicBezTo>
                <a:cubicBezTo>
                  <a:pt x="7493263" y="5071403"/>
                  <a:pt x="7394775" y="4999083"/>
                  <a:pt x="7145596" y="5058128"/>
                </a:cubicBezTo>
                <a:cubicBezTo>
                  <a:pt x="6896417" y="5117173"/>
                  <a:pt x="6746331" y="5046401"/>
                  <a:pt x="6556512" y="5058128"/>
                </a:cubicBezTo>
                <a:cubicBezTo>
                  <a:pt x="6366693" y="5069855"/>
                  <a:pt x="6311161" y="5034769"/>
                  <a:pt x="6197170" y="5058128"/>
                </a:cubicBezTo>
                <a:cubicBezTo>
                  <a:pt x="6083179" y="5081487"/>
                  <a:pt x="5947446" y="5054466"/>
                  <a:pt x="5837829" y="5058128"/>
                </a:cubicBezTo>
                <a:cubicBezTo>
                  <a:pt x="5728212" y="5061790"/>
                  <a:pt x="5405271" y="4993247"/>
                  <a:pt x="5248744" y="5058128"/>
                </a:cubicBezTo>
                <a:cubicBezTo>
                  <a:pt x="5092217" y="5123009"/>
                  <a:pt x="5010902" y="5040219"/>
                  <a:pt x="4812821" y="5058128"/>
                </a:cubicBezTo>
                <a:cubicBezTo>
                  <a:pt x="4614740" y="5076037"/>
                  <a:pt x="4304237" y="5003378"/>
                  <a:pt x="4147156" y="5058128"/>
                </a:cubicBezTo>
                <a:cubicBezTo>
                  <a:pt x="3990075" y="5112878"/>
                  <a:pt x="3841441" y="5019815"/>
                  <a:pt x="3711233" y="5058128"/>
                </a:cubicBezTo>
                <a:cubicBezTo>
                  <a:pt x="3581025" y="5096441"/>
                  <a:pt x="3207454" y="5018114"/>
                  <a:pt x="3045567" y="5058128"/>
                </a:cubicBezTo>
                <a:cubicBezTo>
                  <a:pt x="2883680" y="5098142"/>
                  <a:pt x="2778428" y="5020479"/>
                  <a:pt x="2686226" y="5058128"/>
                </a:cubicBezTo>
                <a:cubicBezTo>
                  <a:pt x="2594024" y="5095777"/>
                  <a:pt x="2162140" y="5034775"/>
                  <a:pt x="2020560" y="5058128"/>
                </a:cubicBezTo>
                <a:cubicBezTo>
                  <a:pt x="1878980" y="5081481"/>
                  <a:pt x="1754508" y="5031232"/>
                  <a:pt x="1584638" y="5058128"/>
                </a:cubicBezTo>
                <a:cubicBezTo>
                  <a:pt x="1414768" y="5085024"/>
                  <a:pt x="1396850" y="5030913"/>
                  <a:pt x="1225296" y="5058128"/>
                </a:cubicBezTo>
                <a:cubicBezTo>
                  <a:pt x="1053742" y="5085343"/>
                  <a:pt x="943023" y="5057843"/>
                  <a:pt x="789373" y="5058128"/>
                </a:cubicBezTo>
                <a:cubicBezTo>
                  <a:pt x="635723" y="5058413"/>
                  <a:pt x="164371" y="4973395"/>
                  <a:pt x="0" y="5058128"/>
                </a:cubicBezTo>
                <a:cubicBezTo>
                  <a:pt x="-31905" y="4841153"/>
                  <a:pt x="53413" y="4826951"/>
                  <a:pt x="0" y="4597276"/>
                </a:cubicBezTo>
                <a:cubicBezTo>
                  <a:pt x="-53413" y="4367601"/>
                  <a:pt x="231" y="4280244"/>
                  <a:pt x="0" y="4187006"/>
                </a:cubicBezTo>
                <a:cubicBezTo>
                  <a:pt x="-231" y="4093768"/>
                  <a:pt x="44424" y="3980387"/>
                  <a:pt x="0" y="3776736"/>
                </a:cubicBezTo>
                <a:cubicBezTo>
                  <a:pt x="-44424" y="3573085"/>
                  <a:pt x="52945" y="3461907"/>
                  <a:pt x="0" y="3164140"/>
                </a:cubicBezTo>
                <a:cubicBezTo>
                  <a:pt x="-52945" y="2866373"/>
                  <a:pt x="11075" y="2940210"/>
                  <a:pt x="0" y="2753870"/>
                </a:cubicBezTo>
                <a:cubicBezTo>
                  <a:pt x="-11075" y="2567530"/>
                  <a:pt x="6853" y="2378628"/>
                  <a:pt x="0" y="2191855"/>
                </a:cubicBezTo>
                <a:cubicBezTo>
                  <a:pt x="-6853" y="2005083"/>
                  <a:pt x="41095" y="1885758"/>
                  <a:pt x="0" y="1731004"/>
                </a:cubicBezTo>
                <a:cubicBezTo>
                  <a:pt x="-41095" y="1576250"/>
                  <a:pt x="43309" y="1340780"/>
                  <a:pt x="0" y="1168990"/>
                </a:cubicBezTo>
                <a:cubicBezTo>
                  <a:pt x="-43309" y="997200"/>
                  <a:pt x="17561" y="772002"/>
                  <a:pt x="0" y="606975"/>
                </a:cubicBezTo>
                <a:cubicBezTo>
                  <a:pt x="-17561" y="441948"/>
                  <a:pt x="43616" y="190929"/>
                  <a:pt x="0" y="0"/>
                </a:cubicBezTo>
                <a:close/>
              </a:path>
            </a:pathLst>
          </a:custGeom>
          <a:noFill/>
          <a:ln w="63500">
            <a:solidFill>
              <a:srgbClr val="00B050"/>
            </a:solidFill>
            <a:miter lim="800000"/>
            <a:headEnd/>
            <a:tailEnd/>
            <a:extLst>
              <a:ext uri="{C807C97D-BFC1-408E-A445-0C87EB9F89A2}">
                <ask:lineSketchStyleProps xmlns:ask="http://schemas.microsoft.com/office/drawing/2018/sketchyshapes" sd="1219033472">
                  <a:prstGeom prst="rect">
                    <a:avLst/>
                  </a:prstGeom>
                  <ask:type>
                    <ask:lineSketchScribble/>
                  </ask:type>
                </ask:lineSketchStyleProps>
              </a:ext>
            </a:extLst>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26214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85800"/>
            <a:ext cx="7745506" cy="5486400"/>
          </a:xfrm>
          <a:custGeom>
            <a:avLst/>
            <a:gdLst>
              <a:gd name="connsiteX0" fmla="*/ 0 w 7745506"/>
              <a:gd name="connsiteY0" fmla="*/ 0 h 5486400"/>
              <a:gd name="connsiteX1" fmla="*/ 518353 w 7745506"/>
              <a:gd name="connsiteY1" fmla="*/ 0 h 5486400"/>
              <a:gd name="connsiteX2" fmla="*/ 881796 w 7745506"/>
              <a:gd name="connsiteY2" fmla="*/ 0 h 5486400"/>
              <a:gd name="connsiteX3" fmla="*/ 1632514 w 7745506"/>
              <a:gd name="connsiteY3" fmla="*/ 0 h 5486400"/>
              <a:gd name="connsiteX4" fmla="*/ 2150867 w 7745506"/>
              <a:gd name="connsiteY4" fmla="*/ 0 h 5486400"/>
              <a:gd name="connsiteX5" fmla="*/ 2669221 w 7745506"/>
              <a:gd name="connsiteY5" fmla="*/ 0 h 5486400"/>
              <a:gd name="connsiteX6" fmla="*/ 3419939 w 7745506"/>
              <a:gd name="connsiteY6" fmla="*/ 0 h 5486400"/>
              <a:gd name="connsiteX7" fmla="*/ 3860837 w 7745506"/>
              <a:gd name="connsiteY7" fmla="*/ 0 h 5486400"/>
              <a:gd name="connsiteX8" fmla="*/ 4611555 w 7745506"/>
              <a:gd name="connsiteY8" fmla="*/ 0 h 5486400"/>
              <a:gd name="connsiteX9" fmla="*/ 5362273 w 7745506"/>
              <a:gd name="connsiteY9" fmla="*/ 0 h 5486400"/>
              <a:gd name="connsiteX10" fmla="*/ 5958082 w 7745506"/>
              <a:gd name="connsiteY10" fmla="*/ 0 h 5486400"/>
              <a:gd name="connsiteX11" fmla="*/ 6708800 w 7745506"/>
              <a:gd name="connsiteY11" fmla="*/ 0 h 5486400"/>
              <a:gd name="connsiteX12" fmla="*/ 7227153 w 7745506"/>
              <a:gd name="connsiteY12" fmla="*/ 0 h 5486400"/>
              <a:gd name="connsiteX13" fmla="*/ 7745506 w 7745506"/>
              <a:gd name="connsiteY13" fmla="*/ 0 h 5486400"/>
              <a:gd name="connsiteX14" fmla="*/ 7745506 w 7745506"/>
              <a:gd name="connsiteY14" fmla="*/ 603504 h 5486400"/>
              <a:gd name="connsiteX15" fmla="*/ 7745506 w 7745506"/>
              <a:gd name="connsiteY15" fmla="*/ 1152144 h 5486400"/>
              <a:gd name="connsiteX16" fmla="*/ 7745506 w 7745506"/>
              <a:gd name="connsiteY16" fmla="*/ 1700784 h 5486400"/>
              <a:gd name="connsiteX17" fmla="*/ 7745506 w 7745506"/>
              <a:gd name="connsiteY17" fmla="*/ 2304288 h 5486400"/>
              <a:gd name="connsiteX18" fmla="*/ 7745506 w 7745506"/>
              <a:gd name="connsiteY18" fmla="*/ 2907792 h 5486400"/>
              <a:gd name="connsiteX19" fmla="*/ 7745506 w 7745506"/>
              <a:gd name="connsiteY19" fmla="*/ 3511296 h 5486400"/>
              <a:gd name="connsiteX20" fmla="*/ 7745506 w 7745506"/>
              <a:gd name="connsiteY20" fmla="*/ 3895344 h 5486400"/>
              <a:gd name="connsiteX21" fmla="*/ 7745506 w 7745506"/>
              <a:gd name="connsiteY21" fmla="*/ 4334256 h 5486400"/>
              <a:gd name="connsiteX22" fmla="*/ 7745506 w 7745506"/>
              <a:gd name="connsiteY22" fmla="*/ 4937760 h 5486400"/>
              <a:gd name="connsiteX23" fmla="*/ 7745506 w 7745506"/>
              <a:gd name="connsiteY23" fmla="*/ 5486400 h 5486400"/>
              <a:gd name="connsiteX24" fmla="*/ 7304608 w 7745506"/>
              <a:gd name="connsiteY24" fmla="*/ 5486400 h 5486400"/>
              <a:gd name="connsiteX25" fmla="*/ 6941165 w 7745506"/>
              <a:gd name="connsiteY25" fmla="*/ 5486400 h 5486400"/>
              <a:gd name="connsiteX26" fmla="*/ 6577722 w 7745506"/>
              <a:gd name="connsiteY26" fmla="*/ 5486400 h 5486400"/>
              <a:gd name="connsiteX27" fmla="*/ 5981914 w 7745506"/>
              <a:gd name="connsiteY27" fmla="*/ 5486400 h 5486400"/>
              <a:gd name="connsiteX28" fmla="*/ 5541016 w 7745506"/>
              <a:gd name="connsiteY28" fmla="*/ 5486400 h 5486400"/>
              <a:gd name="connsiteX29" fmla="*/ 4867753 w 7745506"/>
              <a:gd name="connsiteY29" fmla="*/ 5486400 h 5486400"/>
              <a:gd name="connsiteX30" fmla="*/ 4426855 w 7745506"/>
              <a:gd name="connsiteY30" fmla="*/ 5486400 h 5486400"/>
              <a:gd name="connsiteX31" fmla="*/ 3753591 w 7745506"/>
              <a:gd name="connsiteY31" fmla="*/ 5486400 h 5486400"/>
              <a:gd name="connsiteX32" fmla="*/ 3390148 w 7745506"/>
              <a:gd name="connsiteY32" fmla="*/ 5486400 h 5486400"/>
              <a:gd name="connsiteX33" fmla="*/ 2716885 w 7745506"/>
              <a:gd name="connsiteY33" fmla="*/ 5486400 h 5486400"/>
              <a:gd name="connsiteX34" fmla="*/ 2275987 w 7745506"/>
              <a:gd name="connsiteY34" fmla="*/ 5486400 h 5486400"/>
              <a:gd name="connsiteX35" fmla="*/ 1912544 w 7745506"/>
              <a:gd name="connsiteY35" fmla="*/ 5486400 h 5486400"/>
              <a:gd name="connsiteX36" fmla="*/ 1471646 w 7745506"/>
              <a:gd name="connsiteY36" fmla="*/ 5486400 h 5486400"/>
              <a:gd name="connsiteX37" fmla="*/ 798383 w 7745506"/>
              <a:gd name="connsiteY37" fmla="*/ 5486400 h 5486400"/>
              <a:gd name="connsiteX38" fmla="*/ 0 w 7745506"/>
              <a:gd name="connsiteY38" fmla="*/ 5486400 h 5486400"/>
              <a:gd name="connsiteX39" fmla="*/ 0 w 7745506"/>
              <a:gd name="connsiteY39" fmla="*/ 5102352 h 5486400"/>
              <a:gd name="connsiteX40" fmla="*/ 0 w 7745506"/>
              <a:gd name="connsiteY40" fmla="*/ 4718304 h 5486400"/>
              <a:gd name="connsiteX41" fmla="*/ 0 w 7745506"/>
              <a:gd name="connsiteY41" fmla="*/ 4114800 h 5486400"/>
              <a:gd name="connsiteX42" fmla="*/ 0 w 7745506"/>
              <a:gd name="connsiteY42" fmla="*/ 3730752 h 5486400"/>
              <a:gd name="connsiteX43" fmla="*/ 0 w 7745506"/>
              <a:gd name="connsiteY43" fmla="*/ 3182112 h 5486400"/>
              <a:gd name="connsiteX44" fmla="*/ 0 w 7745506"/>
              <a:gd name="connsiteY44" fmla="*/ 2743200 h 5486400"/>
              <a:gd name="connsiteX45" fmla="*/ 0 w 7745506"/>
              <a:gd name="connsiteY45" fmla="*/ 2194560 h 5486400"/>
              <a:gd name="connsiteX46" fmla="*/ 0 w 7745506"/>
              <a:gd name="connsiteY46" fmla="*/ 1645920 h 5486400"/>
              <a:gd name="connsiteX47" fmla="*/ 0 w 7745506"/>
              <a:gd name="connsiteY47" fmla="*/ 1097280 h 5486400"/>
              <a:gd name="connsiteX48" fmla="*/ 0 w 7745506"/>
              <a:gd name="connsiteY48" fmla="*/ 548640 h 5486400"/>
              <a:gd name="connsiteX49" fmla="*/ 0 w 7745506"/>
              <a:gd name="connsiteY49"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745506" h="5486400" extrusionOk="0">
                <a:moveTo>
                  <a:pt x="0" y="0"/>
                </a:moveTo>
                <a:cubicBezTo>
                  <a:pt x="220457" y="-54124"/>
                  <a:pt x="400387" y="9524"/>
                  <a:pt x="518353" y="0"/>
                </a:cubicBezTo>
                <a:cubicBezTo>
                  <a:pt x="636319" y="-9524"/>
                  <a:pt x="764449" y="32972"/>
                  <a:pt x="881796" y="0"/>
                </a:cubicBezTo>
                <a:cubicBezTo>
                  <a:pt x="999143" y="-32972"/>
                  <a:pt x="1401901" y="63481"/>
                  <a:pt x="1632514" y="0"/>
                </a:cubicBezTo>
                <a:cubicBezTo>
                  <a:pt x="1863127" y="-63481"/>
                  <a:pt x="1934991" y="53209"/>
                  <a:pt x="2150867" y="0"/>
                </a:cubicBezTo>
                <a:cubicBezTo>
                  <a:pt x="2366743" y="-53209"/>
                  <a:pt x="2416274" y="18130"/>
                  <a:pt x="2669221" y="0"/>
                </a:cubicBezTo>
                <a:cubicBezTo>
                  <a:pt x="2922168" y="-18130"/>
                  <a:pt x="3203588" y="25249"/>
                  <a:pt x="3419939" y="0"/>
                </a:cubicBezTo>
                <a:cubicBezTo>
                  <a:pt x="3636290" y="-25249"/>
                  <a:pt x="3653893" y="50567"/>
                  <a:pt x="3860837" y="0"/>
                </a:cubicBezTo>
                <a:cubicBezTo>
                  <a:pt x="4067781" y="-50567"/>
                  <a:pt x="4263371" y="72647"/>
                  <a:pt x="4611555" y="0"/>
                </a:cubicBezTo>
                <a:cubicBezTo>
                  <a:pt x="4959739" y="-72647"/>
                  <a:pt x="5043467" y="20797"/>
                  <a:pt x="5362273" y="0"/>
                </a:cubicBezTo>
                <a:cubicBezTo>
                  <a:pt x="5681079" y="-20797"/>
                  <a:pt x="5805572" y="59526"/>
                  <a:pt x="5958082" y="0"/>
                </a:cubicBezTo>
                <a:cubicBezTo>
                  <a:pt x="6110592" y="-59526"/>
                  <a:pt x="6558635" y="41468"/>
                  <a:pt x="6708800" y="0"/>
                </a:cubicBezTo>
                <a:cubicBezTo>
                  <a:pt x="6858965" y="-41468"/>
                  <a:pt x="7114261" y="3168"/>
                  <a:pt x="7227153" y="0"/>
                </a:cubicBezTo>
                <a:cubicBezTo>
                  <a:pt x="7340045" y="-3168"/>
                  <a:pt x="7576774" y="20363"/>
                  <a:pt x="7745506" y="0"/>
                </a:cubicBezTo>
                <a:cubicBezTo>
                  <a:pt x="7778236" y="290398"/>
                  <a:pt x="7731542" y="449262"/>
                  <a:pt x="7745506" y="603504"/>
                </a:cubicBezTo>
                <a:cubicBezTo>
                  <a:pt x="7759470" y="757746"/>
                  <a:pt x="7714340" y="965399"/>
                  <a:pt x="7745506" y="1152144"/>
                </a:cubicBezTo>
                <a:cubicBezTo>
                  <a:pt x="7776672" y="1338889"/>
                  <a:pt x="7680509" y="1453638"/>
                  <a:pt x="7745506" y="1700784"/>
                </a:cubicBezTo>
                <a:cubicBezTo>
                  <a:pt x="7810503" y="1947930"/>
                  <a:pt x="7687379" y="2081360"/>
                  <a:pt x="7745506" y="2304288"/>
                </a:cubicBezTo>
                <a:cubicBezTo>
                  <a:pt x="7803633" y="2527216"/>
                  <a:pt x="7718284" y="2627737"/>
                  <a:pt x="7745506" y="2907792"/>
                </a:cubicBezTo>
                <a:cubicBezTo>
                  <a:pt x="7772728" y="3187847"/>
                  <a:pt x="7708979" y="3361400"/>
                  <a:pt x="7745506" y="3511296"/>
                </a:cubicBezTo>
                <a:cubicBezTo>
                  <a:pt x="7782033" y="3661192"/>
                  <a:pt x="7709501" y="3708301"/>
                  <a:pt x="7745506" y="3895344"/>
                </a:cubicBezTo>
                <a:cubicBezTo>
                  <a:pt x="7781511" y="4082387"/>
                  <a:pt x="7702834" y="4237808"/>
                  <a:pt x="7745506" y="4334256"/>
                </a:cubicBezTo>
                <a:cubicBezTo>
                  <a:pt x="7788178" y="4430704"/>
                  <a:pt x="7717284" y="4652093"/>
                  <a:pt x="7745506" y="4937760"/>
                </a:cubicBezTo>
                <a:cubicBezTo>
                  <a:pt x="7773728" y="5223427"/>
                  <a:pt x="7734947" y="5345173"/>
                  <a:pt x="7745506" y="5486400"/>
                </a:cubicBezTo>
                <a:cubicBezTo>
                  <a:pt x="7568625" y="5535503"/>
                  <a:pt x="7477319" y="5471158"/>
                  <a:pt x="7304608" y="5486400"/>
                </a:cubicBezTo>
                <a:cubicBezTo>
                  <a:pt x="7131897" y="5501642"/>
                  <a:pt x="7033150" y="5451264"/>
                  <a:pt x="6941165" y="5486400"/>
                </a:cubicBezTo>
                <a:cubicBezTo>
                  <a:pt x="6849180" y="5521536"/>
                  <a:pt x="6743029" y="5462859"/>
                  <a:pt x="6577722" y="5486400"/>
                </a:cubicBezTo>
                <a:cubicBezTo>
                  <a:pt x="6412415" y="5509941"/>
                  <a:pt x="6128229" y="5419969"/>
                  <a:pt x="5981914" y="5486400"/>
                </a:cubicBezTo>
                <a:cubicBezTo>
                  <a:pt x="5835599" y="5552831"/>
                  <a:pt x="5643349" y="5475335"/>
                  <a:pt x="5541016" y="5486400"/>
                </a:cubicBezTo>
                <a:cubicBezTo>
                  <a:pt x="5438683" y="5497465"/>
                  <a:pt x="5193897" y="5408470"/>
                  <a:pt x="4867753" y="5486400"/>
                </a:cubicBezTo>
                <a:cubicBezTo>
                  <a:pt x="4541609" y="5564330"/>
                  <a:pt x="4619888" y="5478015"/>
                  <a:pt x="4426855" y="5486400"/>
                </a:cubicBezTo>
                <a:cubicBezTo>
                  <a:pt x="4233822" y="5494785"/>
                  <a:pt x="3890530" y="5473112"/>
                  <a:pt x="3753591" y="5486400"/>
                </a:cubicBezTo>
                <a:cubicBezTo>
                  <a:pt x="3616652" y="5499688"/>
                  <a:pt x="3553280" y="5479732"/>
                  <a:pt x="3390148" y="5486400"/>
                </a:cubicBezTo>
                <a:cubicBezTo>
                  <a:pt x="3227016" y="5493068"/>
                  <a:pt x="2908919" y="5460232"/>
                  <a:pt x="2716885" y="5486400"/>
                </a:cubicBezTo>
                <a:cubicBezTo>
                  <a:pt x="2524851" y="5512568"/>
                  <a:pt x="2449465" y="5467307"/>
                  <a:pt x="2275987" y="5486400"/>
                </a:cubicBezTo>
                <a:cubicBezTo>
                  <a:pt x="2102509" y="5505493"/>
                  <a:pt x="1996550" y="5470832"/>
                  <a:pt x="1912544" y="5486400"/>
                </a:cubicBezTo>
                <a:cubicBezTo>
                  <a:pt x="1828538" y="5501968"/>
                  <a:pt x="1656971" y="5470331"/>
                  <a:pt x="1471646" y="5486400"/>
                </a:cubicBezTo>
                <a:cubicBezTo>
                  <a:pt x="1286321" y="5502469"/>
                  <a:pt x="1048539" y="5405859"/>
                  <a:pt x="798383" y="5486400"/>
                </a:cubicBezTo>
                <a:cubicBezTo>
                  <a:pt x="548227" y="5566941"/>
                  <a:pt x="350903" y="5414662"/>
                  <a:pt x="0" y="5486400"/>
                </a:cubicBezTo>
                <a:cubicBezTo>
                  <a:pt x="-22283" y="5387429"/>
                  <a:pt x="22429" y="5241899"/>
                  <a:pt x="0" y="5102352"/>
                </a:cubicBezTo>
                <a:cubicBezTo>
                  <a:pt x="-22429" y="4962805"/>
                  <a:pt x="7258" y="4904562"/>
                  <a:pt x="0" y="4718304"/>
                </a:cubicBezTo>
                <a:cubicBezTo>
                  <a:pt x="-7258" y="4532046"/>
                  <a:pt x="57223" y="4401977"/>
                  <a:pt x="0" y="4114800"/>
                </a:cubicBezTo>
                <a:cubicBezTo>
                  <a:pt x="-57223" y="3827623"/>
                  <a:pt x="16147" y="3841349"/>
                  <a:pt x="0" y="3730752"/>
                </a:cubicBezTo>
                <a:cubicBezTo>
                  <a:pt x="-16147" y="3620155"/>
                  <a:pt x="49938" y="3440157"/>
                  <a:pt x="0" y="3182112"/>
                </a:cubicBezTo>
                <a:cubicBezTo>
                  <a:pt x="-49938" y="2924067"/>
                  <a:pt x="50984" y="2858758"/>
                  <a:pt x="0" y="2743200"/>
                </a:cubicBezTo>
                <a:cubicBezTo>
                  <a:pt x="-50984" y="2627642"/>
                  <a:pt x="49759" y="2426670"/>
                  <a:pt x="0" y="2194560"/>
                </a:cubicBezTo>
                <a:cubicBezTo>
                  <a:pt x="-49759" y="1962450"/>
                  <a:pt x="48242" y="1883953"/>
                  <a:pt x="0" y="1645920"/>
                </a:cubicBezTo>
                <a:cubicBezTo>
                  <a:pt x="-48242" y="1407887"/>
                  <a:pt x="15073" y="1277904"/>
                  <a:pt x="0" y="1097280"/>
                </a:cubicBezTo>
                <a:cubicBezTo>
                  <a:pt x="-15073" y="916656"/>
                  <a:pt x="63650" y="788823"/>
                  <a:pt x="0" y="548640"/>
                </a:cubicBezTo>
                <a:cubicBezTo>
                  <a:pt x="-63650" y="308457"/>
                  <a:pt x="50377" y="127592"/>
                  <a:pt x="0" y="0"/>
                </a:cubicBezTo>
                <a:close/>
              </a:path>
            </a:pathLst>
          </a:custGeom>
          <a:noFill/>
          <a:ln w="76200">
            <a:solidFill>
              <a:srgbClr val="00B050"/>
            </a:solidFill>
            <a:miter lim="800000"/>
            <a:headEnd/>
            <a:tailEnd/>
            <a:extLst>
              <a:ext uri="{C807C97D-BFC1-408E-A445-0C87EB9F89A2}">
                <ask:lineSketchStyleProps xmlns:ask="http://schemas.microsoft.com/office/drawing/2018/sketchyshapes" sd="1219033472">
                  <a:prstGeom prst="rect">
                    <a:avLst/>
                  </a:prstGeom>
                  <ask:type>
                    <ask:lineSketchScribble/>
                  </ask:type>
                </ask:lineSketchStyleProps>
              </a:ext>
            </a:extLst>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82332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762000"/>
            <a:ext cx="7602071" cy="5410200"/>
          </a:xfrm>
          <a:custGeom>
            <a:avLst/>
            <a:gdLst>
              <a:gd name="connsiteX0" fmla="*/ 0 w 7602071"/>
              <a:gd name="connsiteY0" fmla="*/ 0 h 5410200"/>
              <a:gd name="connsiteX1" fmla="*/ 508754 w 7602071"/>
              <a:gd name="connsiteY1" fmla="*/ 0 h 5410200"/>
              <a:gd name="connsiteX2" fmla="*/ 865467 w 7602071"/>
              <a:gd name="connsiteY2" fmla="*/ 0 h 5410200"/>
              <a:gd name="connsiteX3" fmla="*/ 1602283 w 7602071"/>
              <a:gd name="connsiteY3" fmla="*/ 0 h 5410200"/>
              <a:gd name="connsiteX4" fmla="*/ 2111037 w 7602071"/>
              <a:gd name="connsiteY4" fmla="*/ 0 h 5410200"/>
              <a:gd name="connsiteX5" fmla="*/ 2619791 w 7602071"/>
              <a:gd name="connsiteY5" fmla="*/ 0 h 5410200"/>
              <a:gd name="connsiteX6" fmla="*/ 3356607 w 7602071"/>
              <a:gd name="connsiteY6" fmla="*/ 0 h 5410200"/>
              <a:gd name="connsiteX7" fmla="*/ 3789340 w 7602071"/>
              <a:gd name="connsiteY7" fmla="*/ 0 h 5410200"/>
              <a:gd name="connsiteX8" fmla="*/ 4526156 w 7602071"/>
              <a:gd name="connsiteY8" fmla="*/ 0 h 5410200"/>
              <a:gd name="connsiteX9" fmla="*/ 5262972 w 7602071"/>
              <a:gd name="connsiteY9" fmla="*/ 0 h 5410200"/>
              <a:gd name="connsiteX10" fmla="*/ 5847747 w 7602071"/>
              <a:gd name="connsiteY10" fmla="*/ 0 h 5410200"/>
              <a:gd name="connsiteX11" fmla="*/ 6584563 w 7602071"/>
              <a:gd name="connsiteY11" fmla="*/ 0 h 5410200"/>
              <a:gd name="connsiteX12" fmla="*/ 7093317 w 7602071"/>
              <a:gd name="connsiteY12" fmla="*/ 0 h 5410200"/>
              <a:gd name="connsiteX13" fmla="*/ 7602071 w 7602071"/>
              <a:gd name="connsiteY13" fmla="*/ 0 h 5410200"/>
              <a:gd name="connsiteX14" fmla="*/ 7602071 w 7602071"/>
              <a:gd name="connsiteY14" fmla="*/ 595122 h 5410200"/>
              <a:gd name="connsiteX15" fmla="*/ 7602071 w 7602071"/>
              <a:gd name="connsiteY15" fmla="*/ 1136142 h 5410200"/>
              <a:gd name="connsiteX16" fmla="*/ 7602071 w 7602071"/>
              <a:gd name="connsiteY16" fmla="*/ 1677162 h 5410200"/>
              <a:gd name="connsiteX17" fmla="*/ 7602071 w 7602071"/>
              <a:gd name="connsiteY17" fmla="*/ 2272284 h 5410200"/>
              <a:gd name="connsiteX18" fmla="*/ 7602071 w 7602071"/>
              <a:gd name="connsiteY18" fmla="*/ 2867406 h 5410200"/>
              <a:gd name="connsiteX19" fmla="*/ 7602071 w 7602071"/>
              <a:gd name="connsiteY19" fmla="*/ 3462528 h 5410200"/>
              <a:gd name="connsiteX20" fmla="*/ 7602071 w 7602071"/>
              <a:gd name="connsiteY20" fmla="*/ 3841242 h 5410200"/>
              <a:gd name="connsiteX21" fmla="*/ 7602071 w 7602071"/>
              <a:gd name="connsiteY21" fmla="*/ 4274058 h 5410200"/>
              <a:gd name="connsiteX22" fmla="*/ 7602071 w 7602071"/>
              <a:gd name="connsiteY22" fmla="*/ 4869180 h 5410200"/>
              <a:gd name="connsiteX23" fmla="*/ 7602071 w 7602071"/>
              <a:gd name="connsiteY23" fmla="*/ 5410200 h 5410200"/>
              <a:gd name="connsiteX24" fmla="*/ 7169338 w 7602071"/>
              <a:gd name="connsiteY24" fmla="*/ 5410200 h 5410200"/>
              <a:gd name="connsiteX25" fmla="*/ 6812625 w 7602071"/>
              <a:gd name="connsiteY25" fmla="*/ 5410200 h 5410200"/>
              <a:gd name="connsiteX26" fmla="*/ 6455913 w 7602071"/>
              <a:gd name="connsiteY26" fmla="*/ 5410200 h 5410200"/>
              <a:gd name="connsiteX27" fmla="*/ 5871138 w 7602071"/>
              <a:gd name="connsiteY27" fmla="*/ 5410200 h 5410200"/>
              <a:gd name="connsiteX28" fmla="*/ 5438405 w 7602071"/>
              <a:gd name="connsiteY28" fmla="*/ 5410200 h 5410200"/>
              <a:gd name="connsiteX29" fmla="*/ 4777609 w 7602071"/>
              <a:gd name="connsiteY29" fmla="*/ 5410200 h 5410200"/>
              <a:gd name="connsiteX30" fmla="*/ 4344876 w 7602071"/>
              <a:gd name="connsiteY30" fmla="*/ 5410200 h 5410200"/>
              <a:gd name="connsiteX31" fmla="*/ 3684081 w 7602071"/>
              <a:gd name="connsiteY31" fmla="*/ 5410200 h 5410200"/>
              <a:gd name="connsiteX32" fmla="*/ 3327368 w 7602071"/>
              <a:gd name="connsiteY32" fmla="*/ 5410200 h 5410200"/>
              <a:gd name="connsiteX33" fmla="*/ 2666573 w 7602071"/>
              <a:gd name="connsiteY33" fmla="*/ 5410200 h 5410200"/>
              <a:gd name="connsiteX34" fmla="*/ 2233839 w 7602071"/>
              <a:gd name="connsiteY34" fmla="*/ 5410200 h 5410200"/>
              <a:gd name="connsiteX35" fmla="*/ 1877127 w 7602071"/>
              <a:gd name="connsiteY35" fmla="*/ 5410200 h 5410200"/>
              <a:gd name="connsiteX36" fmla="*/ 1444393 w 7602071"/>
              <a:gd name="connsiteY36" fmla="*/ 5410200 h 5410200"/>
              <a:gd name="connsiteX37" fmla="*/ 783598 w 7602071"/>
              <a:gd name="connsiteY37" fmla="*/ 5410200 h 5410200"/>
              <a:gd name="connsiteX38" fmla="*/ 0 w 7602071"/>
              <a:gd name="connsiteY38" fmla="*/ 5410200 h 5410200"/>
              <a:gd name="connsiteX39" fmla="*/ 0 w 7602071"/>
              <a:gd name="connsiteY39" fmla="*/ 5031486 h 5410200"/>
              <a:gd name="connsiteX40" fmla="*/ 0 w 7602071"/>
              <a:gd name="connsiteY40" fmla="*/ 4652772 h 5410200"/>
              <a:gd name="connsiteX41" fmla="*/ 0 w 7602071"/>
              <a:gd name="connsiteY41" fmla="*/ 4057650 h 5410200"/>
              <a:gd name="connsiteX42" fmla="*/ 0 w 7602071"/>
              <a:gd name="connsiteY42" fmla="*/ 3678936 h 5410200"/>
              <a:gd name="connsiteX43" fmla="*/ 0 w 7602071"/>
              <a:gd name="connsiteY43" fmla="*/ 3137916 h 5410200"/>
              <a:gd name="connsiteX44" fmla="*/ 0 w 7602071"/>
              <a:gd name="connsiteY44" fmla="*/ 2705100 h 5410200"/>
              <a:gd name="connsiteX45" fmla="*/ 0 w 7602071"/>
              <a:gd name="connsiteY45" fmla="*/ 2164080 h 5410200"/>
              <a:gd name="connsiteX46" fmla="*/ 0 w 7602071"/>
              <a:gd name="connsiteY46" fmla="*/ 1623060 h 5410200"/>
              <a:gd name="connsiteX47" fmla="*/ 0 w 7602071"/>
              <a:gd name="connsiteY47" fmla="*/ 1082040 h 5410200"/>
              <a:gd name="connsiteX48" fmla="*/ 0 w 7602071"/>
              <a:gd name="connsiteY48" fmla="*/ 541020 h 5410200"/>
              <a:gd name="connsiteX49" fmla="*/ 0 w 7602071"/>
              <a:gd name="connsiteY49" fmla="*/ 0 h 541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602071" h="5410200" extrusionOk="0">
                <a:moveTo>
                  <a:pt x="0" y="0"/>
                </a:moveTo>
                <a:cubicBezTo>
                  <a:pt x="123036" y="-17641"/>
                  <a:pt x="294187" y="5389"/>
                  <a:pt x="508754" y="0"/>
                </a:cubicBezTo>
                <a:cubicBezTo>
                  <a:pt x="723321" y="-5389"/>
                  <a:pt x="734995" y="38386"/>
                  <a:pt x="865467" y="0"/>
                </a:cubicBezTo>
                <a:cubicBezTo>
                  <a:pt x="995939" y="-38386"/>
                  <a:pt x="1428156" y="65965"/>
                  <a:pt x="1602283" y="0"/>
                </a:cubicBezTo>
                <a:cubicBezTo>
                  <a:pt x="1776410" y="-65965"/>
                  <a:pt x="1928218" y="5979"/>
                  <a:pt x="2111037" y="0"/>
                </a:cubicBezTo>
                <a:cubicBezTo>
                  <a:pt x="2293856" y="-5979"/>
                  <a:pt x="2514339" y="15656"/>
                  <a:pt x="2619791" y="0"/>
                </a:cubicBezTo>
                <a:cubicBezTo>
                  <a:pt x="2725243" y="-15656"/>
                  <a:pt x="3004295" y="37860"/>
                  <a:pt x="3356607" y="0"/>
                </a:cubicBezTo>
                <a:cubicBezTo>
                  <a:pt x="3708919" y="-37860"/>
                  <a:pt x="3677698" y="9047"/>
                  <a:pt x="3789340" y="0"/>
                </a:cubicBezTo>
                <a:cubicBezTo>
                  <a:pt x="3900982" y="-9047"/>
                  <a:pt x="4284069" y="54287"/>
                  <a:pt x="4526156" y="0"/>
                </a:cubicBezTo>
                <a:cubicBezTo>
                  <a:pt x="4768243" y="-54287"/>
                  <a:pt x="4996553" y="58960"/>
                  <a:pt x="5262972" y="0"/>
                </a:cubicBezTo>
                <a:cubicBezTo>
                  <a:pt x="5529391" y="-58960"/>
                  <a:pt x="5629812" y="1525"/>
                  <a:pt x="5847747" y="0"/>
                </a:cubicBezTo>
                <a:cubicBezTo>
                  <a:pt x="6065683" y="-1525"/>
                  <a:pt x="6252808" y="11218"/>
                  <a:pt x="6584563" y="0"/>
                </a:cubicBezTo>
                <a:cubicBezTo>
                  <a:pt x="6916318" y="-11218"/>
                  <a:pt x="6970337" y="1872"/>
                  <a:pt x="7093317" y="0"/>
                </a:cubicBezTo>
                <a:cubicBezTo>
                  <a:pt x="7216297" y="-1872"/>
                  <a:pt x="7439809" y="355"/>
                  <a:pt x="7602071" y="0"/>
                </a:cubicBezTo>
                <a:cubicBezTo>
                  <a:pt x="7650894" y="155318"/>
                  <a:pt x="7600177" y="404743"/>
                  <a:pt x="7602071" y="595122"/>
                </a:cubicBezTo>
                <a:cubicBezTo>
                  <a:pt x="7603965" y="785501"/>
                  <a:pt x="7591936" y="889149"/>
                  <a:pt x="7602071" y="1136142"/>
                </a:cubicBezTo>
                <a:cubicBezTo>
                  <a:pt x="7612206" y="1383135"/>
                  <a:pt x="7597424" y="1468082"/>
                  <a:pt x="7602071" y="1677162"/>
                </a:cubicBezTo>
                <a:cubicBezTo>
                  <a:pt x="7606718" y="1886242"/>
                  <a:pt x="7598260" y="2053244"/>
                  <a:pt x="7602071" y="2272284"/>
                </a:cubicBezTo>
                <a:cubicBezTo>
                  <a:pt x="7605882" y="2491324"/>
                  <a:pt x="7536627" y="2609039"/>
                  <a:pt x="7602071" y="2867406"/>
                </a:cubicBezTo>
                <a:cubicBezTo>
                  <a:pt x="7667515" y="3125773"/>
                  <a:pt x="7537381" y="3301651"/>
                  <a:pt x="7602071" y="3462528"/>
                </a:cubicBezTo>
                <a:cubicBezTo>
                  <a:pt x="7666761" y="3623405"/>
                  <a:pt x="7585269" y="3752608"/>
                  <a:pt x="7602071" y="3841242"/>
                </a:cubicBezTo>
                <a:cubicBezTo>
                  <a:pt x="7618873" y="3929876"/>
                  <a:pt x="7583539" y="4158263"/>
                  <a:pt x="7602071" y="4274058"/>
                </a:cubicBezTo>
                <a:cubicBezTo>
                  <a:pt x="7620603" y="4389853"/>
                  <a:pt x="7551720" y="4602784"/>
                  <a:pt x="7602071" y="4869180"/>
                </a:cubicBezTo>
                <a:cubicBezTo>
                  <a:pt x="7652422" y="5135576"/>
                  <a:pt x="7587855" y="5185879"/>
                  <a:pt x="7602071" y="5410200"/>
                </a:cubicBezTo>
                <a:cubicBezTo>
                  <a:pt x="7425390" y="5413837"/>
                  <a:pt x="7261743" y="5383633"/>
                  <a:pt x="7169338" y="5410200"/>
                </a:cubicBezTo>
                <a:cubicBezTo>
                  <a:pt x="7076933" y="5436767"/>
                  <a:pt x="6981561" y="5368752"/>
                  <a:pt x="6812625" y="5410200"/>
                </a:cubicBezTo>
                <a:cubicBezTo>
                  <a:pt x="6643689" y="5451648"/>
                  <a:pt x="6550698" y="5389776"/>
                  <a:pt x="6455913" y="5410200"/>
                </a:cubicBezTo>
                <a:cubicBezTo>
                  <a:pt x="6361128" y="5430624"/>
                  <a:pt x="6075801" y="5410013"/>
                  <a:pt x="5871138" y="5410200"/>
                </a:cubicBezTo>
                <a:cubicBezTo>
                  <a:pt x="5666475" y="5410387"/>
                  <a:pt x="5636274" y="5366579"/>
                  <a:pt x="5438405" y="5410200"/>
                </a:cubicBezTo>
                <a:cubicBezTo>
                  <a:pt x="5240536" y="5453821"/>
                  <a:pt x="5098186" y="5372084"/>
                  <a:pt x="4777609" y="5410200"/>
                </a:cubicBezTo>
                <a:cubicBezTo>
                  <a:pt x="4457032" y="5448316"/>
                  <a:pt x="4542819" y="5370133"/>
                  <a:pt x="4344876" y="5410200"/>
                </a:cubicBezTo>
                <a:cubicBezTo>
                  <a:pt x="4146933" y="5450267"/>
                  <a:pt x="3978814" y="5404634"/>
                  <a:pt x="3684081" y="5410200"/>
                </a:cubicBezTo>
                <a:cubicBezTo>
                  <a:pt x="3389349" y="5415766"/>
                  <a:pt x="3500077" y="5399532"/>
                  <a:pt x="3327368" y="5410200"/>
                </a:cubicBezTo>
                <a:cubicBezTo>
                  <a:pt x="3154659" y="5420868"/>
                  <a:pt x="2818594" y="5335489"/>
                  <a:pt x="2666573" y="5410200"/>
                </a:cubicBezTo>
                <a:cubicBezTo>
                  <a:pt x="2514552" y="5484911"/>
                  <a:pt x="2373147" y="5363839"/>
                  <a:pt x="2233839" y="5410200"/>
                </a:cubicBezTo>
                <a:cubicBezTo>
                  <a:pt x="2094531" y="5456561"/>
                  <a:pt x="2047711" y="5389905"/>
                  <a:pt x="1877127" y="5410200"/>
                </a:cubicBezTo>
                <a:cubicBezTo>
                  <a:pt x="1706543" y="5430495"/>
                  <a:pt x="1621128" y="5374417"/>
                  <a:pt x="1444393" y="5410200"/>
                </a:cubicBezTo>
                <a:cubicBezTo>
                  <a:pt x="1267658" y="5445983"/>
                  <a:pt x="948933" y="5403924"/>
                  <a:pt x="783598" y="5410200"/>
                </a:cubicBezTo>
                <a:cubicBezTo>
                  <a:pt x="618263" y="5416476"/>
                  <a:pt x="361069" y="5350736"/>
                  <a:pt x="0" y="5410200"/>
                </a:cubicBezTo>
                <a:cubicBezTo>
                  <a:pt x="-44686" y="5272447"/>
                  <a:pt x="16668" y="5214794"/>
                  <a:pt x="0" y="5031486"/>
                </a:cubicBezTo>
                <a:cubicBezTo>
                  <a:pt x="-16668" y="4848178"/>
                  <a:pt x="43742" y="4835065"/>
                  <a:pt x="0" y="4652772"/>
                </a:cubicBezTo>
                <a:cubicBezTo>
                  <a:pt x="-43742" y="4470479"/>
                  <a:pt x="15984" y="4353304"/>
                  <a:pt x="0" y="4057650"/>
                </a:cubicBezTo>
                <a:cubicBezTo>
                  <a:pt x="-15984" y="3761996"/>
                  <a:pt x="16147" y="3756866"/>
                  <a:pt x="0" y="3678936"/>
                </a:cubicBezTo>
                <a:cubicBezTo>
                  <a:pt x="-16147" y="3601006"/>
                  <a:pt x="59082" y="3248410"/>
                  <a:pt x="0" y="3137916"/>
                </a:cubicBezTo>
                <a:cubicBezTo>
                  <a:pt x="-59082" y="3027422"/>
                  <a:pt x="5629" y="2823419"/>
                  <a:pt x="0" y="2705100"/>
                </a:cubicBezTo>
                <a:cubicBezTo>
                  <a:pt x="-5629" y="2586781"/>
                  <a:pt x="52502" y="2317036"/>
                  <a:pt x="0" y="2164080"/>
                </a:cubicBezTo>
                <a:cubicBezTo>
                  <a:pt x="-52502" y="2011124"/>
                  <a:pt x="50985" y="1836911"/>
                  <a:pt x="0" y="1623060"/>
                </a:cubicBezTo>
                <a:cubicBezTo>
                  <a:pt x="-50985" y="1409209"/>
                  <a:pt x="25132" y="1339163"/>
                  <a:pt x="0" y="1082040"/>
                </a:cubicBezTo>
                <a:cubicBezTo>
                  <a:pt x="-25132" y="824917"/>
                  <a:pt x="556" y="679437"/>
                  <a:pt x="0" y="541020"/>
                </a:cubicBezTo>
                <a:cubicBezTo>
                  <a:pt x="-556" y="402603"/>
                  <a:pt x="56778" y="192563"/>
                  <a:pt x="0" y="0"/>
                </a:cubicBezTo>
                <a:close/>
              </a:path>
            </a:pathLst>
          </a:custGeom>
          <a:noFill/>
          <a:ln w="57150">
            <a:solidFill>
              <a:srgbClr val="00B050"/>
            </a:solidFill>
            <a:miter lim="800000"/>
            <a:headEnd/>
            <a:tailEnd/>
            <a:extLst>
              <a:ext uri="{C807C97D-BFC1-408E-A445-0C87EB9F89A2}">
                <ask:lineSketchStyleProps xmlns:ask="http://schemas.microsoft.com/office/drawing/2018/sketchyshapes" sd="1219033472">
                  <a:prstGeom prst="rect">
                    <a:avLst/>
                  </a:prstGeom>
                  <ask:type>
                    <ask:lineSketchScribble/>
                  </ask:type>
                </ask:lineSketchStyleProps>
              </a:ext>
            </a:extLst>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92682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685800"/>
            <a:ext cx="7772400" cy="1336675"/>
          </a:xfrm>
          <a:ln w="38100" cmpd="tri">
            <a:solidFill>
              <a:schemeClr val="accent1"/>
            </a:solidFill>
          </a:ln>
        </p:spPr>
        <p:txBody>
          <a:bodyPr/>
          <a:lstStyle/>
          <a:p>
            <a:pPr algn="ctr" fontAlgn="auto">
              <a:spcAft>
                <a:spcPts val="0"/>
              </a:spcAft>
              <a:defRPr/>
            </a:pPr>
            <a:r>
              <a:rPr lang="en-US" altLang="en-US" dirty="0">
                <a:solidFill>
                  <a:schemeClr val="tx1"/>
                </a:solidFill>
              </a:rPr>
              <a:t>Selectivity of Admission</a:t>
            </a:r>
          </a:p>
        </p:txBody>
      </p:sp>
      <p:sp>
        <p:nvSpPr>
          <p:cNvPr id="8196" name="Rectangle 4"/>
          <p:cNvSpPr>
            <a:spLocks noChangeArrowheads="1"/>
          </p:cNvSpPr>
          <p:nvPr/>
        </p:nvSpPr>
        <p:spPr bwMode="auto">
          <a:xfrm>
            <a:off x="838200" y="2438400"/>
            <a:ext cx="74676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90000"/>
              </a:lnSpc>
            </a:pPr>
            <a:r>
              <a:rPr lang="en-US" altLang="en-US" b="1" u="sng" dirty="0">
                <a:solidFill>
                  <a:srgbClr val="000000"/>
                </a:solidFill>
              </a:rPr>
              <a:t>REACH</a:t>
            </a:r>
            <a:r>
              <a:rPr lang="en-US" altLang="en-US" dirty="0">
                <a:solidFill>
                  <a:srgbClr val="000000"/>
                </a:solidFill>
              </a:rPr>
              <a:t>- To be admitted at this school may be possible, but it is not a definite occurrence.</a:t>
            </a:r>
          </a:p>
          <a:p>
            <a:pPr eaLnBrk="1" hangingPunct="1">
              <a:lnSpc>
                <a:spcPct val="90000"/>
              </a:lnSpc>
            </a:pPr>
            <a:endParaRPr lang="en-US" altLang="en-US" dirty="0">
              <a:solidFill>
                <a:srgbClr val="000000"/>
              </a:solidFill>
            </a:endParaRPr>
          </a:p>
          <a:p>
            <a:pPr eaLnBrk="1" hangingPunct="1">
              <a:lnSpc>
                <a:spcPct val="90000"/>
              </a:lnSpc>
            </a:pPr>
            <a:r>
              <a:rPr lang="en-US" altLang="en-US" b="1" u="sng" dirty="0">
                <a:solidFill>
                  <a:srgbClr val="000000"/>
                </a:solidFill>
              </a:rPr>
              <a:t>TARGET</a:t>
            </a:r>
            <a:r>
              <a:rPr lang="en-US" altLang="en-US" dirty="0">
                <a:solidFill>
                  <a:srgbClr val="000000"/>
                </a:solidFill>
              </a:rPr>
              <a:t>- The majority of previously admitted freshmen had scores, grades, and other activities slightly better or equal to your own.</a:t>
            </a:r>
          </a:p>
          <a:p>
            <a:pPr eaLnBrk="1" hangingPunct="1">
              <a:lnSpc>
                <a:spcPct val="90000"/>
              </a:lnSpc>
            </a:pPr>
            <a:endParaRPr lang="en-US" altLang="en-US" dirty="0">
              <a:solidFill>
                <a:srgbClr val="000000"/>
              </a:solidFill>
            </a:endParaRPr>
          </a:p>
          <a:p>
            <a:pPr eaLnBrk="1" hangingPunct="1">
              <a:lnSpc>
                <a:spcPct val="90000"/>
              </a:lnSpc>
            </a:pPr>
            <a:r>
              <a:rPr lang="en-US" altLang="en-US" b="1" u="sng" dirty="0">
                <a:solidFill>
                  <a:srgbClr val="000000"/>
                </a:solidFill>
              </a:rPr>
              <a:t>QUALITY SAFETY</a:t>
            </a:r>
            <a:r>
              <a:rPr lang="en-US" altLang="en-US" dirty="0">
                <a:solidFill>
                  <a:srgbClr val="000000"/>
                </a:solidFill>
              </a:rPr>
              <a:t>- Admission at this college is highly likely and probable due to the strength of your application.</a:t>
            </a:r>
          </a:p>
          <a:p>
            <a:pPr eaLnBrk="1" hangingPunct="1">
              <a:lnSpc>
                <a:spcPct val="90000"/>
              </a:lnSpc>
            </a:pPr>
            <a:endParaRPr lang="en-US" altLang="en-US" dirty="0">
              <a:solidFill>
                <a:srgbClr val="000000"/>
              </a:solidFill>
            </a:endParaRPr>
          </a:p>
          <a:p>
            <a:pPr eaLnBrk="1" hangingPunct="1">
              <a:lnSpc>
                <a:spcPct val="90000"/>
              </a:lnSpc>
            </a:pPr>
            <a:endParaRPr lang="en-US" altLang="en-US" dirty="0">
              <a:solidFill>
                <a:srgbClr val="336699"/>
              </a:solidFill>
            </a:endParaRPr>
          </a:p>
          <a:p>
            <a:pPr eaLnBrk="1" hangingPunct="1">
              <a:lnSpc>
                <a:spcPct val="90000"/>
              </a:lnSpc>
            </a:pPr>
            <a:endParaRPr lang="en-US" altLang="en-US" b="1" u="sng" dirty="0">
              <a:solidFill>
                <a:schemeClr val="tx2"/>
              </a:solidFill>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295400" y="685800"/>
            <a:ext cx="6705600" cy="1219200"/>
          </a:xfrm>
          <a:ln w="34925">
            <a:gradFill>
              <a:gsLst>
                <a:gs pos="0">
                  <a:srgbClr val="00B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algn="ctr" fontAlgn="auto">
              <a:spcAft>
                <a:spcPts val="0"/>
              </a:spcAft>
              <a:defRPr/>
            </a:pPr>
            <a:r>
              <a:rPr lang="en-US" altLang="en-US" dirty="0"/>
              <a:t>Early Decision</a:t>
            </a:r>
          </a:p>
        </p:txBody>
      </p:sp>
      <p:sp>
        <p:nvSpPr>
          <p:cNvPr id="9219" name="Rectangle 3"/>
          <p:cNvSpPr>
            <a:spLocks noGrp="1" noChangeArrowheads="1"/>
          </p:cNvSpPr>
          <p:nvPr>
            <p:ph idx="1"/>
          </p:nvPr>
        </p:nvSpPr>
        <p:spPr/>
        <p:txBody>
          <a:bodyPr>
            <a:normAutofit fontScale="92500" lnSpcReduction="20000"/>
          </a:bodyPr>
          <a:lstStyle/>
          <a:p>
            <a:r>
              <a:rPr lang="en-US" altLang="en-US" sz="1600" dirty="0">
                <a:latin typeface="Century" panose="02040604050505020304" pitchFamily="18" charset="0"/>
              </a:rPr>
              <a:t>Early decision plans  allow you to apply early (usually in November) and get an admissions decision from the college well in advance of the usual notification date. Some colleges also offer Early Decision II, but there is a catch. Early decision plans are </a:t>
            </a:r>
            <a:r>
              <a:rPr lang="en-US" altLang="en-US" sz="1600" b="1" dirty="0">
                <a:latin typeface="Century" panose="02040604050505020304" pitchFamily="18" charset="0"/>
              </a:rPr>
              <a:t>BINDING </a:t>
            </a:r>
            <a:r>
              <a:rPr lang="en-US" altLang="en-US" sz="1600" dirty="0">
                <a:latin typeface="Century" panose="02040604050505020304" pitchFamily="18" charset="0"/>
              </a:rPr>
              <a:t>meaning if you apply as an early decision candidate, you agree to attend the college if you are accepted. </a:t>
            </a:r>
          </a:p>
          <a:p>
            <a:endParaRPr lang="en-US" altLang="en-US" sz="1600" dirty="0">
              <a:latin typeface="Century" panose="02040604050505020304" pitchFamily="18" charset="0"/>
            </a:endParaRPr>
          </a:p>
          <a:p>
            <a:r>
              <a:rPr lang="en-US" altLang="en-US" sz="1600" dirty="0">
                <a:latin typeface="Century" panose="02040604050505020304" pitchFamily="18" charset="0"/>
              </a:rPr>
              <a:t>Although you can apply to only one college for early decision, you may apply to other colleges through the regular admissions process. If you're accepted by your first-choice early decision college, you must withdraw all other applications. Usually, colleges insist on a nonrefundable deposit well before May 1.</a:t>
            </a:r>
          </a:p>
          <a:p>
            <a:r>
              <a:rPr lang="en-US" altLang="en-US" sz="1600" dirty="0">
                <a:latin typeface="Century" panose="02040604050505020304" pitchFamily="18" charset="0"/>
              </a:rPr>
              <a:t>Early decision sometimes prevents you from knowing your financial aid package ahead of time.</a:t>
            </a:r>
          </a:p>
          <a:p>
            <a:pPr marL="136525" indent="0">
              <a:buNone/>
            </a:pPr>
            <a:endParaRPr lang="en-US" altLang="en-US" sz="1600" dirty="0">
              <a:latin typeface="Century" panose="02040604050505020304" pitchFamily="18" charset="0"/>
            </a:endParaRPr>
          </a:p>
          <a:p>
            <a:r>
              <a:rPr lang="en-US" altLang="en-US" sz="1600" dirty="0">
                <a:latin typeface="Century" panose="02040604050505020304" pitchFamily="18" charset="0"/>
              </a:rPr>
              <a:t>RESTRICTED EARLY ACTION- cannot apply Early Decision to another school.</a:t>
            </a:r>
          </a:p>
          <a:p>
            <a:endParaRPr lang="en-US" altLang="en-US" sz="1600" dirty="0">
              <a:latin typeface="Century" panose="02040604050505020304" pitchFamily="18" charset="0"/>
            </a:endParaRPr>
          </a:p>
          <a:p>
            <a:pPr algn="ctr">
              <a:buFont typeface="Wingdings" pitchFamily="2" charset="2"/>
              <a:buNone/>
            </a:pPr>
            <a:r>
              <a:rPr lang="en-US" altLang="en-US" sz="1800" dirty="0">
                <a:latin typeface="Century" panose="02040604050505020304" pitchFamily="18" charset="0"/>
              </a:rPr>
              <a:t>(</a:t>
            </a:r>
            <a:r>
              <a:rPr lang="en-US" altLang="en-US" sz="1800" dirty="0">
                <a:latin typeface="Century" panose="02040604050505020304" pitchFamily="18" charset="0"/>
                <a:hlinkClick r:id="rId3"/>
              </a:rPr>
              <a:t>www.collegeboard.com</a:t>
            </a:r>
            <a:r>
              <a:rPr lang="en-US" altLang="en-US" sz="1800" dirty="0">
                <a:latin typeface="Century" panose="02040604050505020304" pitchFamily="18" charset="0"/>
              </a:rPr>
              <a:t>)</a:t>
            </a:r>
          </a:p>
          <a:p>
            <a:pPr algn="ctr">
              <a:buFont typeface="Wingdings" pitchFamily="2" charset="2"/>
              <a:buNone/>
            </a:pPr>
            <a:endParaRPr lang="en-US" altLang="en-US" sz="1800" dirty="0">
              <a:latin typeface="Century" panose="02040604050505020304" pitchFamily="18" charset="0"/>
            </a:endParaRPr>
          </a:p>
          <a:p>
            <a:endParaRPr lang="en-US" altLang="en-US" sz="1800" dirty="0">
              <a:latin typeface="Century" panose="02040604050505020304" pitchFamily="18" charset="0"/>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14400" y="484632"/>
            <a:ext cx="7239000" cy="1420368"/>
          </a:xfrm>
          <a:ln w="57150" cmpd="tri">
            <a:solidFill>
              <a:schemeClr val="accent1"/>
            </a:solidFill>
          </a:ln>
        </p:spPr>
        <p:txBody>
          <a:bodyPr/>
          <a:lstStyle/>
          <a:p>
            <a:pPr algn="ctr" fontAlgn="auto">
              <a:spcAft>
                <a:spcPts val="0"/>
              </a:spcAft>
              <a:defRPr/>
            </a:pPr>
            <a:r>
              <a:rPr lang="en-US" altLang="en-US" dirty="0"/>
              <a:t>Early Action</a:t>
            </a:r>
          </a:p>
        </p:txBody>
      </p:sp>
      <p:sp>
        <p:nvSpPr>
          <p:cNvPr id="10243" name="Rectangle 3"/>
          <p:cNvSpPr>
            <a:spLocks noGrp="1" noChangeArrowheads="1"/>
          </p:cNvSpPr>
          <p:nvPr>
            <p:ph idx="1"/>
          </p:nvPr>
        </p:nvSpPr>
        <p:spPr/>
        <p:txBody>
          <a:bodyPr/>
          <a:lstStyle/>
          <a:p>
            <a:pPr>
              <a:lnSpc>
                <a:spcPct val="90000"/>
              </a:lnSpc>
            </a:pPr>
            <a:r>
              <a:rPr lang="en-US" altLang="en-US" sz="2400" dirty="0">
                <a:latin typeface="Calibri" panose="020F0502020204030204" pitchFamily="34" charset="0"/>
              </a:rPr>
              <a:t>Early action applications allow you to learn early in the admission cycle (usually in January or February) whether a college has accepted you. But unlike early decision, most early action plans are </a:t>
            </a:r>
            <a:r>
              <a:rPr lang="en-US" altLang="en-US" sz="2400" b="1" dirty="0">
                <a:latin typeface="Calibri" panose="020F0502020204030204" pitchFamily="34" charset="0"/>
              </a:rPr>
              <a:t>not binding</a:t>
            </a:r>
            <a:r>
              <a:rPr lang="en-US" altLang="en-US" sz="2400" dirty="0">
                <a:latin typeface="Calibri" panose="020F0502020204030204" pitchFamily="34" charset="0"/>
              </a:rPr>
              <a:t>, meaning you do not have to commit to a college to which you've applied for early action. Under these plans, you may apply to other colleges. Usually, you can let the college know of your decision in the late spring or whenever you've decided.</a:t>
            </a:r>
          </a:p>
          <a:p>
            <a:pPr algn="ctr">
              <a:lnSpc>
                <a:spcPct val="90000"/>
              </a:lnSpc>
              <a:buFont typeface="Wingdings" pitchFamily="2" charset="2"/>
              <a:buNone/>
            </a:pPr>
            <a:r>
              <a:rPr lang="en-US" altLang="en-US" sz="2400" dirty="0">
                <a:latin typeface="Calibri" panose="020F0502020204030204" pitchFamily="34" charset="0"/>
              </a:rPr>
              <a:t>(</a:t>
            </a:r>
            <a:r>
              <a:rPr lang="en-US" altLang="en-US" sz="2400" dirty="0">
                <a:latin typeface="Calibri" panose="020F0502020204030204" pitchFamily="34" charset="0"/>
                <a:hlinkClick r:id="rId3"/>
              </a:rPr>
              <a:t>www.collegeboard.com</a:t>
            </a:r>
            <a:r>
              <a:rPr lang="en-US" altLang="en-US" sz="2400" dirty="0">
                <a:latin typeface="Calibri" panose="020F0502020204030204" pitchFamily="34" charset="0"/>
              </a:rPr>
              <a:t>)   </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custGeom>
            <a:avLst/>
            <a:gdLst>
              <a:gd name="connsiteX0" fmla="*/ 0 w 7772400"/>
              <a:gd name="connsiteY0" fmla="*/ 0 h 1609344"/>
              <a:gd name="connsiteX1" fmla="*/ 675601 w 7772400"/>
              <a:gd name="connsiteY1" fmla="*/ 0 h 1609344"/>
              <a:gd name="connsiteX2" fmla="*/ 1428926 w 7772400"/>
              <a:gd name="connsiteY2" fmla="*/ 0 h 1609344"/>
              <a:gd name="connsiteX3" fmla="*/ 1871355 w 7772400"/>
              <a:gd name="connsiteY3" fmla="*/ 0 h 1609344"/>
              <a:gd name="connsiteX4" fmla="*/ 2546956 w 7772400"/>
              <a:gd name="connsiteY4" fmla="*/ 0 h 1609344"/>
              <a:gd name="connsiteX5" fmla="*/ 2989385 w 7772400"/>
              <a:gd name="connsiteY5" fmla="*/ 0 h 1609344"/>
              <a:gd name="connsiteX6" fmla="*/ 3587262 w 7772400"/>
              <a:gd name="connsiteY6" fmla="*/ 0 h 1609344"/>
              <a:gd name="connsiteX7" fmla="*/ 4262862 w 7772400"/>
              <a:gd name="connsiteY7" fmla="*/ 0 h 1609344"/>
              <a:gd name="connsiteX8" fmla="*/ 4627567 w 7772400"/>
              <a:gd name="connsiteY8" fmla="*/ 0 h 1609344"/>
              <a:gd name="connsiteX9" fmla="*/ 4992272 w 7772400"/>
              <a:gd name="connsiteY9" fmla="*/ 0 h 1609344"/>
              <a:gd name="connsiteX10" fmla="*/ 5745597 w 7772400"/>
              <a:gd name="connsiteY10" fmla="*/ 0 h 1609344"/>
              <a:gd name="connsiteX11" fmla="*/ 6343474 w 7772400"/>
              <a:gd name="connsiteY11" fmla="*/ 0 h 1609344"/>
              <a:gd name="connsiteX12" fmla="*/ 6708179 w 7772400"/>
              <a:gd name="connsiteY12" fmla="*/ 0 h 1609344"/>
              <a:gd name="connsiteX13" fmla="*/ 7772400 w 7772400"/>
              <a:gd name="connsiteY13" fmla="*/ 0 h 1609344"/>
              <a:gd name="connsiteX14" fmla="*/ 7772400 w 7772400"/>
              <a:gd name="connsiteY14" fmla="*/ 568635 h 1609344"/>
              <a:gd name="connsiteX15" fmla="*/ 7772400 w 7772400"/>
              <a:gd name="connsiteY15" fmla="*/ 1072896 h 1609344"/>
              <a:gd name="connsiteX16" fmla="*/ 7772400 w 7772400"/>
              <a:gd name="connsiteY16" fmla="*/ 1609344 h 1609344"/>
              <a:gd name="connsiteX17" fmla="*/ 7407695 w 7772400"/>
              <a:gd name="connsiteY17" fmla="*/ 1609344 h 1609344"/>
              <a:gd name="connsiteX18" fmla="*/ 6654370 w 7772400"/>
              <a:gd name="connsiteY18" fmla="*/ 1609344 h 1609344"/>
              <a:gd name="connsiteX19" fmla="*/ 5978769 w 7772400"/>
              <a:gd name="connsiteY19" fmla="*/ 1609344 h 1609344"/>
              <a:gd name="connsiteX20" fmla="*/ 5303168 w 7772400"/>
              <a:gd name="connsiteY20" fmla="*/ 1609344 h 1609344"/>
              <a:gd name="connsiteX21" fmla="*/ 4627567 w 7772400"/>
              <a:gd name="connsiteY21" fmla="*/ 1609344 h 1609344"/>
              <a:gd name="connsiteX22" fmla="*/ 4185138 w 7772400"/>
              <a:gd name="connsiteY22" fmla="*/ 1609344 h 1609344"/>
              <a:gd name="connsiteX23" fmla="*/ 3431814 w 7772400"/>
              <a:gd name="connsiteY23" fmla="*/ 1609344 h 1609344"/>
              <a:gd name="connsiteX24" fmla="*/ 2833937 w 7772400"/>
              <a:gd name="connsiteY24" fmla="*/ 1609344 h 1609344"/>
              <a:gd name="connsiteX25" fmla="*/ 2469232 w 7772400"/>
              <a:gd name="connsiteY25" fmla="*/ 1609344 h 1609344"/>
              <a:gd name="connsiteX26" fmla="*/ 1871355 w 7772400"/>
              <a:gd name="connsiteY26" fmla="*/ 1609344 h 1609344"/>
              <a:gd name="connsiteX27" fmla="*/ 1351202 w 7772400"/>
              <a:gd name="connsiteY27" fmla="*/ 1609344 h 1609344"/>
              <a:gd name="connsiteX28" fmla="*/ 831049 w 7772400"/>
              <a:gd name="connsiteY28" fmla="*/ 1609344 h 1609344"/>
              <a:gd name="connsiteX29" fmla="*/ 0 w 7772400"/>
              <a:gd name="connsiteY29" fmla="*/ 1609344 h 1609344"/>
              <a:gd name="connsiteX30" fmla="*/ 0 w 7772400"/>
              <a:gd name="connsiteY30" fmla="*/ 1088989 h 1609344"/>
              <a:gd name="connsiteX31" fmla="*/ 0 w 7772400"/>
              <a:gd name="connsiteY31" fmla="*/ 536448 h 1609344"/>
              <a:gd name="connsiteX32" fmla="*/ 0 w 7772400"/>
              <a:gd name="connsiteY32" fmla="*/ 0 h 160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72400" h="1609344" fill="none" extrusionOk="0">
                <a:moveTo>
                  <a:pt x="0" y="0"/>
                </a:moveTo>
                <a:cubicBezTo>
                  <a:pt x="140331" y="-60167"/>
                  <a:pt x="434148" y="60485"/>
                  <a:pt x="675601" y="0"/>
                </a:cubicBezTo>
                <a:cubicBezTo>
                  <a:pt x="917054" y="-60485"/>
                  <a:pt x="1138172" y="36298"/>
                  <a:pt x="1428926" y="0"/>
                </a:cubicBezTo>
                <a:cubicBezTo>
                  <a:pt x="1719681" y="-36298"/>
                  <a:pt x="1690351" y="40680"/>
                  <a:pt x="1871355" y="0"/>
                </a:cubicBezTo>
                <a:cubicBezTo>
                  <a:pt x="2052359" y="-40680"/>
                  <a:pt x="2253072" y="29663"/>
                  <a:pt x="2546956" y="0"/>
                </a:cubicBezTo>
                <a:cubicBezTo>
                  <a:pt x="2840840" y="-29663"/>
                  <a:pt x="2807187" y="46537"/>
                  <a:pt x="2989385" y="0"/>
                </a:cubicBezTo>
                <a:cubicBezTo>
                  <a:pt x="3171583" y="-46537"/>
                  <a:pt x="3339963" y="23585"/>
                  <a:pt x="3587262" y="0"/>
                </a:cubicBezTo>
                <a:cubicBezTo>
                  <a:pt x="3834561" y="-23585"/>
                  <a:pt x="4019622" y="10659"/>
                  <a:pt x="4262862" y="0"/>
                </a:cubicBezTo>
                <a:cubicBezTo>
                  <a:pt x="4506102" y="-10659"/>
                  <a:pt x="4496501" y="37054"/>
                  <a:pt x="4627567" y="0"/>
                </a:cubicBezTo>
                <a:cubicBezTo>
                  <a:pt x="4758634" y="-37054"/>
                  <a:pt x="4834438" y="15316"/>
                  <a:pt x="4992272" y="0"/>
                </a:cubicBezTo>
                <a:cubicBezTo>
                  <a:pt x="5150107" y="-15316"/>
                  <a:pt x="5495330" y="38076"/>
                  <a:pt x="5745597" y="0"/>
                </a:cubicBezTo>
                <a:cubicBezTo>
                  <a:pt x="5995864" y="-38076"/>
                  <a:pt x="6139586" y="23453"/>
                  <a:pt x="6343474" y="0"/>
                </a:cubicBezTo>
                <a:cubicBezTo>
                  <a:pt x="6547362" y="-23453"/>
                  <a:pt x="6585865" y="3674"/>
                  <a:pt x="6708179" y="0"/>
                </a:cubicBezTo>
                <a:cubicBezTo>
                  <a:pt x="6830494" y="-3674"/>
                  <a:pt x="7327841" y="46438"/>
                  <a:pt x="7772400" y="0"/>
                </a:cubicBezTo>
                <a:cubicBezTo>
                  <a:pt x="7772573" y="210738"/>
                  <a:pt x="7758808" y="341868"/>
                  <a:pt x="7772400" y="568635"/>
                </a:cubicBezTo>
                <a:cubicBezTo>
                  <a:pt x="7785992" y="795403"/>
                  <a:pt x="7712208" y="832194"/>
                  <a:pt x="7772400" y="1072896"/>
                </a:cubicBezTo>
                <a:cubicBezTo>
                  <a:pt x="7832592" y="1313598"/>
                  <a:pt x="7718599" y="1439520"/>
                  <a:pt x="7772400" y="1609344"/>
                </a:cubicBezTo>
                <a:cubicBezTo>
                  <a:pt x="7636751" y="1628939"/>
                  <a:pt x="7543005" y="1571614"/>
                  <a:pt x="7407695" y="1609344"/>
                </a:cubicBezTo>
                <a:cubicBezTo>
                  <a:pt x="7272385" y="1647074"/>
                  <a:pt x="6912057" y="1606154"/>
                  <a:pt x="6654370" y="1609344"/>
                </a:cubicBezTo>
                <a:cubicBezTo>
                  <a:pt x="6396683" y="1612534"/>
                  <a:pt x="6259945" y="1604237"/>
                  <a:pt x="5978769" y="1609344"/>
                </a:cubicBezTo>
                <a:cubicBezTo>
                  <a:pt x="5697593" y="1614451"/>
                  <a:pt x="5551692" y="1535760"/>
                  <a:pt x="5303168" y="1609344"/>
                </a:cubicBezTo>
                <a:cubicBezTo>
                  <a:pt x="5054644" y="1682928"/>
                  <a:pt x="4782253" y="1537091"/>
                  <a:pt x="4627567" y="1609344"/>
                </a:cubicBezTo>
                <a:cubicBezTo>
                  <a:pt x="4472881" y="1681597"/>
                  <a:pt x="4335364" y="1575054"/>
                  <a:pt x="4185138" y="1609344"/>
                </a:cubicBezTo>
                <a:cubicBezTo>
                  <a:pt x="4034912" y="1643634"/>
                  <a:pt x="3726950" y="1528631"/>
                  <a:pt x="3431814" y="1609344"/>
                </a:cubicBezTo>
                <a:cubicBezTo>
                  <a:pt x="3136678" y="1690057"/>
                  <a:pt x="3076963" y="1594947"/>
                  <a:pt x="2833937" y="1609344"/>
                </a:cubicBezTo>
                <a:cubicBezTo>
                  <a:pt x="2590911" y="1623741"/>
                  <a:pt x="2554665" y="1568293"/>
                  <a:pt x="2469232" y="1609344"/>
                </a:cubicBezTo>
                <a:cubicBezTo>
                  <a:pt x="2383799" y="1650395"/>
                  <a:pt x="2029630" y="1575966"/>
                  <a:pt x="1871355" y="1609344"/>
                </a:cubicBezTo>
                <a:cubicBezTo>
                  <a:pt x="1713080" y="1642722"/>
                  <a:pt x="1591509" y="1572312"/>
                  <a:pt x="1351202" y="1609344"/>
                </a:cubicBezTo>
                <a:cubicBezTo>
                  <a:pt x="1110895" y="1646376"/>
                  <a:pt x="1040456" y="1595336"/>
                  <a:pt x="831049" y="1609344"/>
                </a:cubicBezTo>
                <a:cubicBezTo>
                  <a:pt x="621642" y="1623352"/>
                  <a:pt x="360892" y="1562707"/>
                  <a:pt x="0" y="1609344"/>
                </a:cubicBezTo>
                <a:cubicBezTo>
                  <a:pt x="-38010" y="1391054"/>
                  <a:pt x="27399" y="1328208"/>
                  <a:pt x="0" y="1088989"/>
                </a:cubicBezTo>
                <a:cubicBezTo>
                  <a:pt x="-27399" y="849771"/>
                  <a:pt x="49753" y="802263"/>
                  <a:pt x="0" y="536448"/>
                </a:cubicBezTo>
                <a:cubicBezTo>
                  <a:pt x="-49753" y="270633"/>
                  <a:pt x="56579" y="129832"/>
                  <a:pt x="0" y="0"/>
                </a:cubicBezTo>
                <a:close/>
              </a:path>
              <a:path w="7772400" h="1609344" stroke="0" extrusionOk="0">
                <a:moveTo>
                  <a:pt x="0" y="0"/>
                </a:moveTo>
                <a:cubicBezTo>
                  <a:pt x="257710" y="-9016"/>
                  <a:pt x="399736" y="49076"/>
                  <a:pt x="520153" y="0"/>
                </a:cubicBezTo>
                <a:cubicBezTo>
                  <a:pt x="640570" y="-49076"/>
                  <a:pt x="703361" y="8080"/>
                  <a:pt x="884858" y="0"/>
                </a:cubicBezTo>
                <a:cubicBezTo>
                  <a:pt x="1066355" y="-8080"/>
                  <a:pt x="1289080" y="25976"/>
                  <a:pt x="1638183" y="0"/>
                </a:cubicBezTo>
                <a:cubicBezTo>
                  <a:pt x="1987286" y="-25976"/>
                  <a:pt x="1949781" y="16273"/>
                  <a:pt x="2158336" y="0"/>
                </a:cubicBezTo>
                <a:cubicBezTo>
                  <a:pt x="2366891" y="-16273"/>
                  <a:pt x="2468972" y="58264"/>
                  <a:pt x="2678489" y="0"/>
                </a:cubicBezTo>
                <a:cubicBezTo>
                  <a:pt x="2888006" y="-58264"/>
                  <a:pt x="3243213" y="73975"/>
                  <a:pt x="3431814" y="0"/>
                </a:cubicBezTo>
                <a:cubicBezTo>
                  <a:pt x="3620415" y="-73975"/>
                  <a:pt x="3726283" y="10906"/>
                  <a:pt x="3874242" y="0"/>
                </a:cubicBezTo>
                <a:cubicBezTo>
                  <a:pt x="4022201" y="-10906"/>
                  <a:pt x="4379285" y="33843"/>
                  <a:pt x="4627567" y="0"/>
                </a:cubicBezTo>
                <a:cubicBezTo>
                  <a:pt x="4875849" y="-33843"/>
                  <a:pt x="5012506" y="54520"/>
                  <a:pt x="5380892" y="0"/>
                </a:cubicBezTo>
                <a:cubicBezTo>
                  <a:pt x="5749278" y="-54520"/>
                  <a:pt x="5734833" y="39387"/>
                  <a:pt x="5978769" y="0"/>
                </a:cubicBezTo>
                <a:cubicBezTo>
                  <a:pt x="6222705" y="-39387"/>
                  <a:pt x="6476281" y="69849"/>
                  <a:pt x="6732094" y="0"/>
                </a:cubicBezTo>
                <a:cubicBezTo>
                  <a:pt x="6987908" y="-69849"/>
                  <a:pt x="7144556" y="43163"/>
                  <a:pt x="7252247" y="0"/>
                </a:cubicBezTo>
                <a:cubicBezTo>
                  <a:pt x="7359938" y="-43163"/>
                  <a:pt x="7519758" y="24806"/>
                  <a:pt x="7772400" y="0"/>
                </a:cubicBezTo>
                <a:cubicBezTo>
                  <a:pt x="7808702" y="184926"/>
                  <a:pt x="7767081" y="363780"/>
                  <a:pt x="7772400" y="552541"/>
                </a:cubicBezTo>
                <a:cubicBezTo>
                  <a:pt x="7777719" y="741302"/>
                  <a:pt x="7719288" y="915575"/>
                  <a:pt x="7772400" y="1088989"/>
                </a:cubicBezTo>
                <a:cubicBezTo>
                  <a:pt x="7825512" y="1262403"/>
                  <a:pt x="7769201" y="1381430"/>
                  <a:pt x="7772400" y="1609344"/>
                </a:cubicBezTo>
                <a:cubicBezTo>
                  <a:pt x="7509019" y="1671992"/>
                  <a:pt x="7245972" y="1597699"/>
                  <a:pt x="7096799" y="1609344"/>
                </a:cubicBezTo>
                <a:cubicBezTo>
                  <a:pt x="6947626" y="1620989"/>
                  <a:pt x="6746524" y="1569346"/>
                  <a:pt x="6498922" y="1609344"/>
                </a:cubicBezTo>
                <a:cubicBezTo>
                  <a:pt x="6251320" y="1649342"/>
                  <a:pt x="6264889" y="1595096"/>
                  <a:pt x="6134217" y="1609344"/>
                </a:cubicBezTo>
                <a:cubicBezTo>
                  <a:pt x="6003546" y="1623592"/>
                  <a:pt x="5846636" y="1598366"/>
                  <a:pt x="5691788" y="1609344"/>
                </a:cubicBezTo>
                <a:cubicBezTo>
                  <a:pt x="5536940" y="1620322"/>
                  <a:pt x="5224415" y="1537747"/>
                  <a:pt x="4938463" y="1609344"/>
                </a:cubicBezTo>
                <a:cubicBezTo>
                  <a:pt x="4652511" y="1680941"/>
                  <a:pt x="4565716" y="1575074"/>
                  <a:pt x="4340586" y="1609344"/>
                </a:cubicBezTo>
                <a:cubicBezTo>
                  <a:pt x="4115456" y="1643614"/>
                  <a:pt x="4094292" y="1596231"/>
                  <a:pt x="3898158" y="1609344"/>
                </a:cubicBezTo>
                <a:cubicBezTo>
                  <a:pt x="3702024" y="1622457"/>
                  <a:pt x="3511176" y="1584096"/>
                  <a:pt x="3300281" y="1609344"/>
                </a:cubicBezTo>
                <a:cubicBezTo>
                  <a:pt x="3089386" y="1634592"/>
                  <a:pt x="3062507" y="1585546"/>
                  <a:pt x="2935576" y="1609344"/>
                </a:cubicBezTo>
                <a:cubicBezTo>
                  <a:pt x="2808646" y="1633142"/>
                  <a:pt x="2652547" y="1588118"/>
                  <a:pt x="2570871" y="1609344"/>
                </a:cubicBezTo>
                <a:cubicBezTo>
                  <a:pt x="2489195" y="1630570"/>
                  <a:pt x="2172846" y="1567859"/>
                  <a:pt x="1972994" y="1609344"/>
                </a:cubicBezTo>
                <a:cubicBezTo>
                  <a:pt x="1773142" y="1650829"/>
                  <a:pt x="1644224" y="1573949"/>
                  <a:pt x="1530565" y="1609344"/>
                </a:cubicBezTo>
                <a:cubicBezTo>
                  <a:pt x="1416906" y="1644739"/>
                  <a:pt x="1068158" y="1588809"/>
                  <a:pt x="854964" y="1609344"/>
                </a:cubicBezTo>
                <a:cubicBezTo>
                  <a:pt x="641770" y="1629879"/>
                  <a:pt x="198470" y="1586297"/>
                  <a:pt x="0" y="1609344"/>
                </a:cubicBezTo>
                <a:cubicBezTo>
                  <a:pt x="-31615" y="1475139"/>
                  <a:pt x="6810" y="1259724"/>
                  <a:pt x="0" y="1056803"/>
                </a:cubicBezTo>
                <a:cubicBezTo>
                  <a:pt x="-6810" y="853882"/>
                  <a:pt x="12096" y="638174"/>
                  <a:pt x="0" y="504261"/>
                </a:cubicBezTo>
                <a:cubicBezTo>
                  <a:pt x="-12096" y="370348"/>
                  <a:pt x="59321" y="206641"/>
                  <a:pt x="0" y="0"/>
                </a:cubicBezTo>
                <a:close/>
              </a:path>
            </a:pathLst>
          </a:custGeom>
          <a:ln w="53975">
            <a:solidFill>
              <a:schemeClr val="accent1"/>
            </a:solidFill>
            <a:extLst>
              <a:ext uri="{C807C97D-BFC1-408E-A445-0C87EB9F89A2}">
                <ask:lineSketchStyleProps xmlns:ask="http://schemas.microsoft.com/office/drawing/2018/sketchyshapes" sd="1219033472">
                  <ask:type>
                    <ask:lineSketchScribble/>
                  </ask:type>
                </ask:lineSketchStyleProps>
              </a:ext>
            </a:extLst>
          </a:ln>
        </p:spPr>
        <p:txBody>
          <a:bodyPr>
            <a:normAutofit/>
          </a:bodyPr>
          <a:lstStyle/>
          <a:p>
            <a:pPr algn="ctr"/>
            <a:r>
              <a:rPr lang="en-US" sz="3600" dirty="0"/>
              <a:t>Regular and Rolling Admission</a:t>
            </a:r>
          </a:p>
        </p:txBody>
      </p:sp>
      <p:sp>
        <p:nvSpPr>
          <p:cNvPr id="3" name="Content Placeholder 2"/>
          <p:cNvSpPr>
            <a:spLocks noGrp="1"/>
          </p:cNvSpPr>
          <p:nvPr>
            <p:ph idx="1"/>
          </p:nvPr>
        </p:nvSpPr>
        <p:spPr/>
        <p:txBody>
          <a:bodyPr>
            <a:normAutofit lnSpcReduction="10000"/>
          </a:bodyPr>
          <a:lstStyle/>
          <a:p>
            <a:r>
              <a:rPr lang="en-US" sz="1800" b="1" dirty="0">
                <a:solidFill>
                  <a:srgbClr val="FF0000"/>
                </a:solidFill>
              </a:rPr>
              <a:t>Regular Decision: </a:t>
            </a:r>
            <a:r>
              <a:rPr lang="en-US" sz="1800" dirty="0"/>
              <a:t> While the application submission deadlines will vary between institutions, Regular Decision deadlines typically fall in early January, and offers of admission are sent out in late March or early April.  These students will have until May 1 to either accept or decline their offers, and each student is only permitted to submit a matriculation fee (or fee waiver) to </a:t>
            </a:r>
            <a:r>
              <a:rPr lang="en-US" sz="1800" i="1" dirty="0"/>
              <a:t>one</a:t>
            </a:r>
            <a:r>
              <a:rPr lang="en-US" sz="1800" dirty="0"/>
              <a:t> of the institutions to which they have been admitted.</a:t>
            </a:r>
          </a:p>
          <a:p>
            <a:endParaRPr lang="en-US" sz="1800" dirty="0"/>
          </a:p>
          <a:p>
            <a:r>
              <a:rPr lang="en-US" sz="1800" b="1" dirty="0">
                <a:solidFill>
                  <a:srgbClr val="FF0000"/>
                </a:solidFill>
              </a:rPr>
              <a:t>Rolling Admission </a:t>
            </a:r>
            <a:r>
              <a:rPr lang="en-US" sz="1800" dirty="0"/>
              <a:t>colleges and universities evaluate applications as they arrive, and decisions are mailed shortly thereafter usually within two months. Places are filled on a first-come, first-served basis. Thus, when considering Rolling Admission schools, it</a:t>
            </a:r>
            <a:r>
              <a:rPr lang="en-US" sz="1800" i="1" dirty="0"/>
              <a:t> usually </a:t>
            </a:r>
            <a:r>
              <a:rPr lang="en-US" sz="1800" dirty="0"/>
              <a:t>makes sense to apply as soon as possible. We say “usually” because, if your junior grades were weaker than your norm or if you’re hoping to improve SAT or ACT scores, then it can be wise to postpone your application until you have stronger qualities to show the colleges.</a:t>
            </a:r>
          </a:p>
        </p:txBody>
      </p:sp>
    </p:spTree>
    <p:extLst>
      <p:ext uri="{BB962C8B-B14F-4D97-AF65-F5344CB8AC3E}">
        <p14:creationId xmlns:p14="http://schemas.microsoft.com/office/powerpoint/2010/main" val="1267844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73050" y="376238"/>
            <a:ext cx="8001000" cy="1143000"/>
          </a:xfrm>
          <a:ln w="50800" cmpd="thickThin">
            <a:solidFill>
              <a:schemeClr val="accent1"/>
            </a:solidFill>
          </a:ln>
        </p:spPr>
        <p:txBody>
          <a:bodyPr/>
          <a:lstStyle/>
          <a:p>
            <a:pPr algn="ctr" fontAlgn="auto">
              <a:spcAft>
                <a:spcPts val="0"/>
              </a:spcAft>
              <a:defRPr/>
            </a:pPr>
            <a:r>
              <a:rPr lang="en-US" altLang="en-US" sz="2600" dirty="0"/>
              <a:t>     Researching Post-Secondary Programs </a:t>
            </a:r>
          </a:p>
        </p:txBody>
      </p:sp>
      <p:sp>
        <p:nvSpPr>
          <p:cNvPr id="303107" name="Rectangle 3"/>
          <p:cNvSpPr>
            <a:spLocks noGrp="1" noChangeArrowheads="1"/>
          </p:cNvSpPr>
          <p:nvPr>
            <p:ph idx="1"/>
          </p:nvPr>
        </p:nvSpPr>
        <p:spPr>
          <a:xfrm>
            <a:off x="609600" y="1828800"/>
            <a:ext cx="8229600" cy="4572000"/>
          </a:xfrm>
        </p:spPr>
        <p:txBody>
          <a:bodyPr>
            <a:normAutofit fontScale="70000" lnSpcReduction="20000"/>
          </a:bodyPr>
          <a:lstStyle/>
          <a:p>
            <a:pPr marL="548640" indent="-411480" fontAlgn="auto">
              <a:lnSpc>
                <a:spcPct val="80000"/>
              </a:lnSpc>
              <a:spcAft>
                <a:spcPts val="0"/>
              </a:spcAft>
              <a:buClr>
                <a:schemeClr val="tx1">
                  <a:shade val="95000"/>
                </a:schemeClr>
              </a:buClr>
              <a:buFont typeface="Arial" panose="020B0604020202020204" pitchFamily="34" charset="0"/>
              <a:buChar char="•"/>
              <a:defRPr/>
            </a:pPr>
            <a:r>
              <a:rPr lang="en-US" sz="1800" dirty="0"/>
              <a:t>NAVIANCE-FAMILY CONNECTION</a:t>
            </a:r>
          </a:p>
          <a:p>
            <a:pPr marL="548640" indent="-411480" fontAlgn="auto">
              <a:lnSpc>
                <a:spcPct val="80000"/>
              </a:lnSpc>
              <a:spcAft>
                <a:spcPts val="0"/>
              </a:spcAft>
              <a:buClr>
                <a:schemeClr val="tx1">
                  <a:shade val="95000"/>
                </a:schemeClr>
              </a:buClr>
              <a:buFont typeface="Arial" panose="020B0604020202020204" pitchFamily="34" charset="0"/>
              <a:buChar char="•"/>
              <a:defRPr/>
            </a:pPr>
            <a:endParaRPr lang="en-US" sz="1800" dirty="0"/>
          </a:p>
          <a:p>
            <a:pPr marL="548640" indent="-411480" fontAlgn="auto">
              <a:lnSpc>
                <a:spcPct val="80000"/>
              </a:lnSpc>
              <a:spcAft>
                <a:spcPts val="0"/>
              </a:spcAft>
              <a:buClr>
                <a:schemeClr val="tx1">
                  <a:shade val="95000"/>
                </a:schemeClr>
              </a:buClr>
              <a:buFont typeface="Arial" panose="020B0604020202020204" pitchFamily="34" charset="0"/>
              <a:buChar char="•"/>
              <a:defRPr/>
            </a:pPr>
            <a:r>
              <a:rPr lang="en-US" sz="1800" dirty="0"/>
              <a:t>Research College Websites</a:t>
            </a:r>
          </a:p>
          <a:p>
            <a:pPr marL="548640" indent="-411480" fontAlgn="auto">
              <a:lnSpc>
                <a:spcPct val="80000"/>
              </a:lnSpc>
              <a:spcAft>
                <a:spcPts val="0"/>
              </a:spcAft>
              <a:buClr>
                <a:schemeClr val="tx1">
                  <a:shade val="95000"/>
                </a:schemeClr>
              </a:buClr>
              <a:buFont typeface="Arial" panose="020B0604020202020204" pitchFamily="34" charset="0"/>
              <a:buChar char="•"/>
              <a:defRPr/>
            </a:pPr>
            <a:r>
              <a:rPr lang="en-US" sz="1800" dirty="0"/>
              <a:t>College Virtual Tours</a:t>
            </a:r>
          </a:p>
          <a:p>
            <a:pPr marL="548640" indent="-411480" fontAlgn="auto">
              <a:lnSpc>
                <a:spcPct val="80000"/>
              </a:lnSpc>
              <a:spcAft>
                <a:spcPts val="0"/>
              </a:spcAft>
              <a:buClr>
                <a:schemeClr val="tx1">
                  <a:shade val="95000"/>
                </a:schemeClr>
              </a:buClr>
              <a:buFont typeface="Wingdings" pitchFamily="2" charset="2"/>
              <a:buNone/>
              <a:defRPr/>
            </a:pPr>
            <a:endParaRPr lang="en-US" sz="2200" dirty="0"/>
          </a:p>
          <a:p>
            <a:pPr marL="548640" indent="-411480" fontAlgn="auto">
              <a:lnSpc>
                <a:spcPct val="80000"/>
              </a:lnSpc>
              <a:spcAft>
                <a:spcPts val="0"/>
              </a:spcAft>
              <a:buClr>
                <a:schemeClr val="tx1">
                  <a:shade val="95000"/>
                </a:schemeClr>
              </a:buClr>
              <a:buFont typeface="Wingdings" pitchFamily="2" charset="2"/>
              <a:buNone/>
              <a:defRPr/>
            </a:pPr>
            <a:r>
              <a:rPr lang="en-US" sz="2200" dirty="0"/>
              <a:t> Objective Guides</a:t>
            </a:r>
          </a:p>
          <a:p>
            <a:pPr marL="285750" indent="-285750" fontAlgn="auto">
              <a:lnSpc>
                <a:spcPct val="80000"/>
              </a:lnSpc>
              <a:spcAft>
                <a:spcPts val="0"/>
              </a:spcAft>
              <a:buClr>
                <a:schemeClr val="tx1">
                  <a:shade val="95000"/>
                </a:schemeClr>
              </a:buClr>
              <a:buFont typeface="Arial" panose="020B0604020202020204" pitchFamily="34" charset="0"/>
              <a:buChar char="•"/>
              <a:defRPr/>
            </a:pPr>
            <a:r>
              <a:rPr lang="en-US" sz="1800" dirty="0" err="1"/>
              <a:t>Rugg’s</a:t>
            </a:r>
            <a:r>
              <a:rPr lang="en-US" sz="1800" dirty="0"/>
              <a:t> College Handbook</a:t>
            </a:r>
          </a:p>
          <a:p>
            <a:pPr marL="285750" indent="-285750" fontAlgn="auto">
              <a:lnSpc>
                <a:spcPct val="80000"/>
              </a:lnSpc>
              <a:spcAft>
                <a:spcPts val="0"/>
              </a:spcAft>
              <a:buClr>
                <a:schemeClr val="tx1">
                  <a:shade val="95000"/>
                </a:schemeClr>
              </a:buClr>
              <a:buFont typeface="Arial" panose="020B0604020202020204" pitchFamily="34" charset="0"/>
              <a:buChar char="•"/>
              <a:defRPr/>
            </a:pPr>
            <a:r>
              <a:rPr lang="en-US" sz="1800" dirty="0"/>
              <a:t>The College Board Handbook                                   </a:t>
            </a:r>
          </a:p>
          <a:p>
            <a:pPr marL="285750" indent="-285750" fontAlgn="auto">
              <a:lnSpc>
                <a:spcPct val="80000"/>
              </a:lnSpc>
              <a:spcAft>
                <a:spcPts val="0"/>
              </a:spcAft>
              <a:buClr>
                <a:schemeClr val="tx1">
                  <a:shade val="95000"/>
                </a:schemeClr>
              </a:buClr>
              <a:buFont typeface="Arial" panose="020B0604020202020204" pitchFamily="34" charset="0"/>
              <a:buChar char="•"/>
              <a:defRPr/>
            </a:pPr>
            <a:r>
              <a:rPr lang="en-US" sz="1800" dirty="0"/>
              <a:t>Barron’s Profiles of American Colleges </a:t>
            </a:r>
          </a:p>
          <a:p>
            <a:pPr marL="548640" indent="-411480" fontAlgn="auto">
              <a:lnSpc>
                <a:spcPct val="80000"/>
              </a:lnSpc>
              <a:spcAft>
                <a:spcPts val="0"/>
              </a:spcAft>
              <a:buClr>
                <a:schemeClr val="tx1">
                  <a:shade val="95000"/>
                </a:schemeClr>
              </a:buClr>
              <a:buFont typeface="Wingdings" pitchFamily="2" charset="2"/>
              <a:buNone/>
              <a:defRPr/>
            </a:pPr>
            <a:endParaRPr lang="en-US" sz="900" dirty="0"/>
          </a:p>
          <a:p>
            <a:pPr marL="548640" indent="-411480" fontAlgn="auto">
              <a:lnSpc>
                <a:spcPct val="80000"/>
              </a:lnSpc>
              <a:spcAft>
                <a:spcPts val="0"/>
              </a:spcAft>
              <a:buClr>
                <a:schemeClr val="tx1">
                  <a:shade val="95000"/>
                </a:schemeClr>
              </a:buClr>
              <a:buFont typeface="Wingdings" pitchFamily="2" charset="2"/>
              <a:buNone/>
              <a:defRPr/>
            </a:pPr>
            <a:r>
              <a:rPr lang="en-US" sz="2200" dirty="0"/>
              <a:t> Subjective Guides</a:t>
            </a:r>
          </a:p>
          <a:p>
            <a:pPr marL="868680" lvl="1" indent="-283464" fontAlgn="auto">
              <a:lnSpc>
                <a:spcPct val="80000"/>
              </a:lnSpc>
              <a:spcAft>
                <a:spcPts val="0"/>
              </a:spcAft>
              <a:buFont typeface="Arial" pitchFamily="34" charset="0"/>
              <a:buChar char="•"/>
              <a:defRPr/>
            </a:pPr>
            <a:r>
              <a:rPr lang="en-US" sz="1800" dirty="0"/>
              <a:t>Fiske Guide to Colleges</a:t>
            </a:r>
          </a:p>
          <a:p>
            <a:pPr marL="868680" lvl="1" indent="-283464" fontAlgn="auto">
              <a:lnSpc>
                <a:spcPct val="80000"/>
              </a:lnSpc>
              <a:spcAft>
                <a:spcPts val="0"/>
              </a:spcAft>
              <a:buFont typeface="Arial" pitchFamily="34" charset="0"/>
              <a:buChar char="•"/>
              <a:defRPr/>
            </a:pPr>
            <a:r>
              <a:rPr lang="en-US" sz="1800" dirty="0"/>
              <a:t>The Insider’s Guide to Colleges</a:t>
            </a:r>
          </a:p>
          <a:p>
            <a:pPr marL="868680" lvl="1" indent="-283464" fontAlgn="auto">
              <a:lnSpc>
                <a:spcPct val="80000"/>
              </a:lnSpc>
              <a:spcAft>
                <a:spcPts val="0"/>
              </a:spcAft>
              <a:buFont typeface="Arial" pitchFamily="34" charset="0"/>
              <a:buChar char="•"/>
              <a:defRPr/>
            </a:pPr>
            <a:r>
              <a:rPr lang="en-US" sz="1800" dirty="0"/>
              <a:t>U.S News Best Colleges</a:t>
            </a:r>
          </a:p>
          <a:p>
            <a:pPr marL="868680" lvl="1" indent="-283464" fontAlgn="auto">
              <a:lnSpc>
                <a:spcPct val="80000"/>
              </a:lnSpc>
              <a:spcAft>
                <a:spcPts val="0"/>
              </a:spcAft>
              <a:buFont typeface="Wingdings 2"/>
              <a:buChar char=""/>
              <a:defRPr/>
            </a:pPr>
            <a:endParaRPr lang="en-US" sz="900" dirty="0"/>
          </a:p>
          <a:p>
            <a:pPr marL="548640" indent="-411480" fontAlgn="auto">
              <a:lnSpc>
                <a:spcPct val="80000"/>
              </a:lnSpc>
              <a:spcAft>
                <a:spcPts val="0"/>
              </a:spcAft>
              <a:buClr>
                <a:schemeClr val="tx1">
                  <a:shade val="95000"/>
                </a:schemeClr>
              </a:buClr>
              <a:buFont typeface="Wingdings" pitchFamily="2" charset="2"/>
              <a:buNone/>
              <a:defRPr/>
            </a:pPr>
            <a:r>
              <a:rPr lang="en-US" sz="2400" dirty="0"/>
              <a:t> </a:t>
            </a:r>
            <a:r>
              <a:rPr lang="en-US" sz="2200" dirty="0"/>
              <a:t>Institutional Materials</a:t>
            </a:r>
          </a:p>
          <a:p>
            <a:pPr marL="548640" indent="-411480" fontAlgn="auto">
              <a:lnSpc>
                <a:spcPct val="80000"/>
              </a:lnSpc>
              <a:spcAft>
                <a:spcPts val="0"/>
              </a:spcAft>
              <a:buClr>
                <a:schemeClr val="tx1">
                  <a:shade val="95000"/>
                </a:schemeClr>
              </a:buClr>
              <a:buFont typeface="Arial" panose="020B0604020202020204" pitchFamily="34" charset="0"/>
              <a:buChar char="•"/>
              <a:defRPr/>
            </a:pPr>
            <a:r>
              <a:rPr lang="en-US" sz="1800" dirty="0"/>
              <a:t>College Fair at Brookdale Community College</a:t>
            </a:r>
          </a:p>
          <a:p>
            <a:pPr marL="548640" indent="-411480" fontAlgn="auto">
              <a:lnSpc>
                <a:spcPct val="80000"/>
              </a:lnSpc>
              <a:spcAft>
                <a:spcPts val="0"/>
              </a:spcAft>
              <a:buClr>
                <a:schemeClr val="tx1">
                  <a:shade val="95000"/>
                </a:schemeClr>
              </a:buClr>
              <a:buFont typeface="Arial" panose="020B0604020202020204" pitchFamily="34" charset="0"/>
              <a:buChar char="•"/>
              <a:defRPr/>
            </a:pPr>
            <a:r>
              <a:rPr lang="en-US" sz="1800" dirty="0"/>
              <a:t>College Fair in Ocean County</a:t>
            </a:r>
          </a:p>
        </p:txBody>
      </p:sp>
      <p:sp>
        <p:nvSpPr>
          <p:cNvPr id="12292" name="Rectangle 4"/>
          <p:cNvSpPr>
            <a:spLocks noChangeArrowheads="1"/>
          </p:cNvSpPr>
          <p:nvPr/>
        </p:nvSpPr>
        <p:spPr bwMode="auto">
          <a:xfrm>
            <a:off x="44450" y="571500"/>
            <a:ext cx="9056688"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293" name="Rectangle 5"/>
          <p:cNvSpPr>
            <a:spLocks noChangeArrowheads="1"/>
          </p:cNvSpPr>
          <p:nvPr/>
        </p:nvSpPr>
        <p:spPr bwMode="auto">
          <a:xfrm>
            <a:off x="44450" y="571500"/>
            <a:ext cx="9056688"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294" name="Rectangle 6"/>
          <p:cNvSpPr>
            <a:spLocks noChangeArrowheads="1"/>
          </p:cNvSpPr>
          <p:nvPr/>
        </p:nvSpPr>
        <p:spPr bwMode="auto">
          <a:xfrm>
            <a:off x="44450" y="571500"/>
            <a:ext cx="9056688"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295" name="Rectangle 7"/>
          <p:cNvSpPr>
            <a:spLocks noChangeArrowheads="1"/>
          </p:cNvSpPr>
          <p:nvPr/>
        </p:nvSpPr>
        <p:spPr bwMode="auto">
          <a:xfrm>
            <a:off x="44450" y="571500"/>
            <a:ext cx="9056688"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298" name="AutoShape 19" descr="2Q=="/>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299" name="AutoShape 21" descr="2Q=="/>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300" name="AutoShape 23" descr="2Q=="/>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2301" name="AutoShape 25" descr="2Q=="/>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3107">
                                            <p:txEl>
                                              <p:pRg st="0" end="0"/>
                                            </p:txEl>
                                          </p:spTgt>
                                        </p:tgtEl>
                                        <p:attrNameLst>
                                          <p:attrName>style.visibility</p:attrName>
                                        </p:attrNameLst>
                                      </p:cBhvr>
                                      <p:to>
                                        <p:strVal val="visible"/>
                                      </p:to>
                                    </p:set>
                                    <p:anim calcmode="lin" valueType="num">
                                      <p:cBhvr additive="base">
                                        <p:cTn id="7" dur="500" fill="hold"/>
                                        <p:tgtEl>
                                          <p:spTgt spid="3031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31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3107">
                                            <p:txEl>
                                              <p:pRg st="2" end="2"/>
                                            </p:txEl>
                                          </p:spTgt>
                                        </p:tgtEl>
                                        <p:attrNameLst>
                                          <p:attrName>style.visibility</p:attrName>
                                        </p:attrNameLst>
                                      </p:cBhvr>
                                      <p:to>
                                        <p:strVal val="visible"/>
                                      </p:to>
                                    </p:set>
                                    <p:anim calcmode="lin" valueType="num">
                                      <p:cBhvr additive="base">
                                        <p:cTn id="13" dur="500" fill="hold"/>
                                        <p:tgtEl>
                                          <p:spTgt spid="30310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31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3107">
                                            <p:txEl>
                                              <p:pRg st="3" end="3"/>
                                            </p:txEl>
                                          </p:spTgt>
                                        </p:tgtEl>
                                        <p:attrNameLst>
                                          <p:attrName>style.visibility</p:attrName>
                                        </p:attrNameLst>
                                      </p:cBhvr>
                                      <p:to>
                                        <p:strVal val="visible"/>
                                      </p:to>
                                    </p:set>
                                    <p:anim calcmode="lin" valueType="num">
                                      <p:cBhvr additive="base">
                                        <p:cTn id="19" dur="500" fill="hold"/>
                                        <p:tgtEl>
                                          <p:spTgt spid="30310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310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3107">
                                            <p:txEl>
                                              <p:pRg st="5" end="5"/>
                                            </p:txEl>
                                          </p:spTgt>
                                        </p:tgtEl>
                                        <p:attrNameLst>
                                          <p:attrName>style.visibility</p:attrName>
                                        </p:attrNameLst>
                                      </p:cBhvr>
                                      <p:to>
                                        <p:strVal val="visible"/>
                                      </p:to>
                                    </p:set>
                                    <p:anim calcmode="lin" valueType="num">
                                      <p:cBhvr additive="base">
                                        <p:cTn id="25" dur="500" fill="hold"/>
                                        <p:tgtEl>
                                          <p:spTgt spid="303107">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0310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03107">
                                            <p:txEl>
                                              <p:pRg st="6" end="6"/>
                                            </p:txEl>
                                          </p:spTgt>
                                        </p:tgtEl>
                                        <p:attrNameLst>
                                          <p:attrName>style.visibility</p:attrName>
                                        </p:attrNameLst>
                                      </p:cBhvr>
                                      <p:to>
                                        <p:strVal val="visible"/>
                                      </p:to>
                                    </p:set>
                                    <p:anim calcmode="lin" valueType="num">
                                      <p:cBhvr additive="base">
                                        <p:cTn id="31" dur="500" fill="hold"/>
                                        <p:tgtEl>
                                          <p:spTgt spid="303107">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0310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03107">
                                            <p:txEl>
                                              <p:pRg st="7" end="7"/>
                                            </p:txEl>
                                          </p:spTgt>
                                        </p:tgtEl>
                                        <p:attrNameLst>
                                          <p:attrName>style.visibility</p:attrName>
                                        </p:attrNameLst>
                                      </p:cBhvr>
                                      <p:to>
                                        <p:strVal val="visible"/>
                                      </p:to>
                                    </p:set>
                                    <p:anim calcmode="lin" valueType="num">
                                      <p:cBhvr additive="base">
                                        <p:cTn id="37" dur="500" fill="hold"/>
                                        <p:tgtEl>
                                          <p:spTgt spid="303107">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0310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03107">
                                            <p:txEl>
                                              <p:pRg st="8" end="8"/>
                                            </p:txEl>
                                          </p:spTgt>
                                        </p:tgtEl>
                                        <p:attrNameLst>
                                          <p:attrName>style.visibility</p:attrName>
                                        </p:attrNameLst>
                                      </p:cBhvr>
                                      <p:to>
                                        <p:strVal val="visible"/>
                                      </p:to>
                                    </p:set>
                                    <p:anim calcmode="lin" valueType="num">
                                      <p:cBhvr additive="base">
                                        <p:cTn id="43" dur="500" fill="hold"/>
                                        <p:tgtEl>
                                          <p:spTgt spid="303107">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03107">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03107">
                                            <p:txEl>
                                              <p:pRg st="10" end="10"/>
                                            </p:txEl>
                                          </p:spTgt>
                                        </p:tgtEl>
                                        <p:attrNameLst>
                                          <p:attrName>style.visibility</p:attrName>
                                        </p:attrNameLst>
                                      </p:cBhvr>
                                      <p:to>
                                        <p:strVal val="visible"/>
                                      </p:to>
                                    </p:set>
                                    <p:anim calcmode="lin" valueType="num">
                                      <p:cBhvr additive="base">
                                        <p:cTn id="49" dur="500" fill="hold"/>
                                        <p:tgtEl>
                                          <p:spTgt spid="303107">
                                            <p:txEl>
                                              <p:pRg st="10" end="10"/>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03107">
                                            <p:txEl>
                                              <p:pRg st="10" end="10"/>
                                            </p:txEl>
                                          </p:spTgt>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03107">
                                            <p:txEl>
                                              <p:pRg st="11" end="11"/>
                                            </p:txEl>
                                          </p:spTgt>
                                        </p:tgtEl>
                                        <p:attrNameLst>
                                          <p:attrName>style.visibility</p:attrName>
                                        </p:attrNameLst>
                                      </p:cBhvr>
                                      <p:to>
                                        <p:strVal val="visible"/>
                                      </p:to>
                                    </p:set>
                                    <p:anim calcmode="lin" valueType="num">
                                      <p:cBhvr additive="base">
                                        <p:cTn id="53" dur="500" fill="hold"/>
                                        <p:tgtEl>
                                          <p:spTgt spid="303107">
                                            <p:txEl>
                                              <p:pRg st="11" end="11"/>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303107">
                                            <p:txEl>
                                              <p:pRg st="11" end="11"/>
                                            </p:txEl>
                                          </p:spTgt>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03107">
                                            <p:txEl>
                                              <p:pRg st="12" end="12"/>
                                            </p:txEl>
                                          </p:spTgt>
                                        </p:tgtEl>
                                        <p:attrNameLst>
                                          <p:attrName>style.visibility</p:attrName>
                                        </p:attrNameLst>
                                      </p:cBhvr>
                                      <p:to>
                                        <p:strVal val="visible"/>
                                      </p:to>
                                    </p:set>
                                    <p:anim calcmode="lin" valueType="num">
                                      <p:cBhvr additive="base">
                                        <p:cTn id="57" dur="500" fill="hold"/>
                                        <p:tgtEl>
                                          <p:spTgt spid="303107">
                                            <p:txEl>
                                              <p:pRg st="12" end="12"/>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303107">
                                            <p:txEl>
                                              <p:pRg st="12" end="12"/>
                                            </p:txEl>
                                          </p:spTgt>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03107">
                                            <p:txEl>
                                              <p:pRg st="13" end="13"/>
                                            </p:txEl>
                                          </p:spTgt>
                                        </p:tgtEl>
                                        <p:attrNameLst>
                                          <p:attrName>style.visibility</p:attrName>
                                        </p:attrNameLst>
                                      </p:cBhvr>
                                      <p:to>
                                        <p:strVal val="visible"/>
                                      </p:to>
                                    </p:set>
                                    <p:anim calcmode="lin" valueType="num">
                                      <p:cBhvr additive="base">
                                        <p:cTn id="61" dur="500" fill="hold"/>
                                        <p:tgtEl>
                                          <p:spTgt spid="303107">
                                            <p:txEl>
                                              <p:pRg st="13" end="13"/>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03107">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03107">
                                            <p:txEl>
                                              <p:pRg st="15" end="15"/>
                                            </p:txEl>
                                          </p:spTgt>
                                        </p:tgtEl>
                                        <p:attrNameLst>
                                          <p:attrName>style.visibility</p:attrName>
                                        </p:attrNameLst>
                                      </p:cBhvr>
                                      <p:to>
                                        <p:strVal val="visible"/>
                                      </p:to>
                                    </p:set>
                                    <p:anim calcmode="lin" valueType="num">
                                      <p:cBhvr additive="base">
                                        <p:cTn id="67" dur="500" fill="hold"/>
                                        <p:tgtEl>
                                          <p:spTgt spid="303107">
                                            <p:txEl>
                                              <p:pRg st="15" end="15"/>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03107">
                                            <p:txEl>
                                              <p:pRg st="15" end="15"/>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03107">
                                            <p:txEl>
                                              <p:pRg st="16" end="16"/>
                                            </p:txEl>
                                          </p:spTgt>
                                        </p:tgtEl>
                                        <p:attrNameLst>
                                          <p:attrName>style.visibility</p:attrName>
                                        </p:attrNameLst>
                                      </p:cBhvr>
                                      <p:to>
                                        <p:strVal val="visible"/>
                                      </p:to>
                                    </p:set>
                                    <p:anim calcmode="lin" valueType="num">
                                      <p:cBhvr additive="base">
                                        <p:cTn id="73" dur="500" fill="hold"/>
                                        <p:tgtEl>
                                          <p:spTgt spid="303107">
                                            <p:txEl>
                                              <p:pRg st="16" end="16"/>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03107">
                                            <p:txEl>
                                              <p:pRg st="16" end="16"/>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303107">
                                            <p:txEl>
                                              <p:pRg st="17" end="17"/>
                                            </p:txEl>
                                          </p:spTgt>
                                        </p:tgtEl>
                                        <p:attrNameLst>
                                          <p:attrName>style.visibility</p:attrName>
                                        </p:attrNameLst>
                                      </p:cBhvr>
                                      <p:to>
                                        <p:strVal val="visible"/>
                                      </p:to>
                                    </p:set>
                                    <p:anim calcmode="lin" valueType="num">
                                      <p:cBhvr additive="base">
                                        <p:cTn id="79" dur="500" fill="hold"/>
                                        <p:tgtEl>
                                          <p:spTgt spid="303107">
                                            <p:txEl>
                                              <p:pRg st="17" end="17"/>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303107">
                                            <p:txEl>
                                              <p:pRg st="17" end="1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0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484632"/>
            <a:ext cx="5943600" cy="1496568"/>
          </a:xfrm>
          <a:ln w="41275" cmpd="sng">
            <a:solidFill>
              <a:srgbClr val="00B050"/>
            </a:solidFill>
          </a:ln>
        </p:spPr>
        <p:txBody>
          <a:bodyPr>
            <a:normAutofit/>
          </a:bodyPr>
          <a:lstStyle/>
          <a:p>
            <a:pPr fontAlgn="auto">
              <a:spcAft>
                <a:spcPts val="0"/>
              </a:spcAft>
              <a:defRPr/>
            </a:pPr>
            <a:r>
              <a:rPr lang="en-US" altLang="en-US" dirty="0"/>
              <a:t>Researching Colleges Cont. </a:t>
            </a:r>
            <a:br>
              <a:rPr lang="en-US" altLang="en-US" dirty="0"/>
            </a:br>
            <a:r>
              <a:rPr lang="en-US" altLang="en-US" dirty="0"/>
              <a:t>	</a:t>
            </a:r>
            <a:r>
              <a:rPr lang="en-US" altLang="en-US" sz="2400" dirty="0"/>
              <a:t>What Makes a Good College?</a:t>
            </a:r>
          </a:p>
        </p:txBody>
      </p:sp>
      <p:sp>
        <p:nvSpPr>
          <p:cNvPr id="262147" name="Rectangle 3"/>
          <p:cNvSpPr>
            <a:spLocks noGrp="1" noChangeArrowheads="1"/>
          </p:cNvSpPr>
          <p:nvPr>
            <p:ph type="body" sz="half" idx="4294967295"/>
          </p:nvPr>
        </p:nvSpPr>
        <p:spPr>
          <a:xfrm>
            <a:off x="0" y="2386013"/>
            <a:ext cx="3924300" cy="3733800"/>
          </a:xfrm>
        </p:spPr>
        <p:txBody>
          <a:bodyPr/>
          <a:lstStyle/>
          <a:p>
            <a:pPr marL="533400" indent="-533400">
              <a:buFont typeface="Wingdings" pitchFamily="2" charset="2"/>
              <a:buNone/>
            </a:pPr>
            <a:r>
              <a:rPr lang="en-US" altLang="en-US" sz="2400" dirty="0"/>
              <a:t>1. Fact Finding			</a:t>
            </a:r>
          </a:p>
          <a:p>
            <a:pPr marL="533400" indent="-533400">
              <a:buFont typeface="Wingdings" pitchFamily="2" charset="2"/>
              <a:buNone/>
            </a:pPr>
            <a:r>
              <a:rPr lang="en-US" altLang="en-US" sz="2400" dirty="0"/>
              <a:t>2. Reflection</a:t>
            </a:r>
          </a:p>
          <a:p>
            <a:pPr marL="533400" indent="-533400">
              <a:buFont typeface="Wingdings" pitchFamily="2" charset="2"/>
              <a:buNone/>
            </a:pPr>
            <a:endParaRPr lang="en-US" altLang="en-US" sz="2400" dirty="0"/>
          </a:p>
          <a:p>
            <a:pPr marL="533400" indent="-533400">
              <a:buFont typeface="Wingdings" pitchFamily="2" charset="2"/>
              <a:buNone/>
            </a:pPr>
            <a:r>
              <a:rPr lang="en-US" altLang="en-US" sz="2400" dirty="0"/>
              <a:t>3. Assessment</a:t>
            </a:r>
          </a:p>
          <a:p>
            <a:pPr marL="533400" indent="-533400">
              <a:buFont typeface="Wingdings" pitchFamily="2" charset="2"/>
              <a:buNone/>
            </a:pPr>
            <a:endParaRPr lang="en-US" altLang="en-US" sz="2400" dirty="0"/>
          </a:p>
          <a:p>
            <a:pPr marL="533400" indent="-533400">
              <a:buFont typeface="Wingdings" pitchFamily="2" charset="2"/>
              <a:buNone/>
            </a:pPr>
            <a:r>
              <a:rPr lang="en-US" altLang="en-US" sz="2400" dirty="0"/>
              <a:t>4. Action</a:t>
            </a:r>
          </a:p>
        </p:txBody>
      </p:sp>
      <p:sp>
        <p:nvSpPr>
          <p:cNvPr id="262148" name="Rectangle 4"/>
          <p:cNvSpPr>
            <a:spLocks noGrp="1" noChangeArrowheads="1"/>
          </p:cNvSpPr>
          <p:nvPr>
            <p:ph type="body" sz="half" idx="4294967295"/>
          </p:nvPr>
        </p:nvSpPr>
        <p:spPr>
          <a:xfrm>
            <a:off x="4572000" y="2362200"/>
            <a:ext cx="4572000" cy="3733800"/>
          </a:xfrm>
        </p:spPr>
        <p:txBody>
          <a:bodyPr/>
          <a:lstStyle/>
          <a:p>
            <a:pPr>
              <a:spcBef>
                <a:spcPct val="50000"/>
              </a:spcBef>
              <a:buFont typeface="Wingdings" pitchFamily="2" charset="2"/>
              <a:buChar char="ü"/>
            </a:pPr>
            <a:r>
              <a:rPr lang="en-US" altLang="en-US" sz="2400"/>
              <a:t>What are the important factors about this college?</a:t>
            </a:r>
          </a:p>
          <a:p>
            <a:pPr>
              <a:spcBef>
                <a:spcPct val="50000"/>
              </a:spcBef>
              <a:buFont typeface="Wingdings" pitchFamily="2" charset="2"/>
              <a:buChar char="ü"/>
            </a:pPr>
            <a:r>
              <a:rPr lang="en-US" altLang="en-US" sz="2400"/>
              <a:t>What majors and programs?</a:t>
            </a:r>
          </a:p>
          <a:p>
            <a:pPr>
              <a:spcBef>
                <a:spcPct val="50000"/>
              </a:spcBef>
              <a:buFont typeface="Wingdings" pitchFamily="2" charset="2"/>
              <a:buChar char="ü"/>
            </a:pPr>
            <a:r>
              <a:rPr lang="en-US" altLang="en-US" sz="2400"/>
              <a:t>What are your impressions?</a:t>
            </a:r>
          </a:p>
          <a:p>
            <a:pPr>
              <a:spcBef>
                <a:spcPct val="50000"/>
              </a:spcBef>
              <a:buFont typeface="Wingdings" pitchFamily="2" charset="2"/>
              <a:buChar char="ü"/>
            </a:pPr>
            <a:r>
              <a:rPr lang="en-US" altLang="en-US" sz="2400"/>
              <a:t>Could this be a good match for me?</a:t>
            </a:r>
          </a:p>
          <a:p>
            <a:pPr>
              <a:spcBef>
                <a:spcPct val="50000"/>
              </a:spcBef>
              <a:buFont typeface="Wingdings" pitchFamily="2" charset="2"/>
              <a:buChar char="ü"/>
            </a:pPr>
            <a:r>
              <a:rPr lang="en-US" altLang="en-US" sz="2400"/>
              <a:t>What are the next steps?</a:t>
            </a:r>
          </a:p>
          <a:p>
            <a:pPr>
              <a:buFont typeface="Wingdings" pitchFamily="2" charset="2"/>
              <a:buNone/>
            </a:pPr>
            <a:endParaRPr lang="en-US" altLang="en-US" sz="2400"/>
          </a:p>
        </p:txBody>
      </p:sp>
      <p:pic>
        <p:nvPicPr>
          <p:cNvPr id="13317" name="Picture 5" descr="BD06210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998538"/>
            <a:ext cx="1839913"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2147">
                                            <p:txEl>
                                              <p:pRg st="0" end="0"/>
                                            </p:txEl>
                                          </p:spTgt>
                                        </p:tgtEl>
                                        <p:attrNameLst>
                                          <p:attrName>style.visibility</p:attrName>
                                        </p:attrNameLst>
                                      </p:cBhvr>
                                      <p:to>
                                        <p:strVal val="visible"/>
                                      </p:to>
                                    </p:set>
                                    <p:anim calcmode="lin" valueType="num">
                                      <p:cBhvr additive="base">
                                        <p:cTn id="7" dur="500" fill="hold"/>
                                        <p:tgtEl>
                                          <p:spTgt spid="2621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621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2147">
                                            <p:txEl>
                                              <p:pRg st="1" end="1"/>
                                            </p:txEl>
                                          </p:spTgt>
                                        </p:tgtEl>
                                        <p:attrNameLst>
                                          <p:attrName>style.visibility</p:attrName>
                                        </p:attrNameLst>
                                      </p:cBhvr>
                                      <p:to>
                                        <p:strVal val="visible"/>
                                      </p:to>
                                    </p:set>
                                    <p:anim calcmode="lin" valueType="num">
                                      <p:cBhvr additive="base">
                                        <p:cTn id="13" dur="500" fill="hold"/>
                                        <p:tgtEl>
                                          <p:spTgt spid="2621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621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2147">
                                            <p:txEl>
                                              <p:pRg st="3" end="3"/>
                                            </p:txEl>
                                          </p:spTgt>
                                        </p:tgtEl>
                                        <p:attrNameLst>
                                          <p:attrName>style.visibility</p:attrName>
                                        </p:attrNameLst>
                                      </p:cBhvr>
                                      <p:to>
                                        <p:strVal val="visible"/>
                                      </p:to>
                                    </p:set>
                                    <p:anim calcmode="lin" valueType="num">
                                      <p:cBhvr additive="base">
                                        <p:cTn id="19" dur="500" fill="hold"/>
                                        <p:tgtEl>
                                          <p:spTgt spid="26214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621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2147">
                                            <p:txEl>
                                              <p:pRg st="5" end="5"/>
                                            </p:txEl>
                                          </p:spTgt>
                                        </p:tgtEl>
                                        <p:attrNameLst>
                                          <p:attrName>style.visibility</p:attrName>
                                        </p:attrNameLst>
                                      </p:cBhvr>
                                      <p:to>
                                        <p:strVal val="visible"/>
                                      </p:to>
                                    </p:set>
                                    <p:anim calcmode="lin" valueType="num">
                                      <p:cBhvr additive="base">
                                        <p:cTn id="25" dur="500" fill="hold"/>
                                        <p:tgtEl>
                                          <p:spTgt spid="262147">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6214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2148">
                                            <p:txEl>
                                              <p:pRg st="0" end="0"/>
                                            </p:txEl>
                                          </p:spTgt>
                                        </p:tgtEl>
                                        <p:attrNameLst>
                                          <p:attrName>style.visibility</p:attrName>
                                        </p:attrNameLst>
                                      </p:cBhvr>
                                      <p:to>
                                        <p:strVal val="visible"/>
                                      </p:to>
                                    </p:set>
                                    <p:anim calcmode="lin" valueType="num">
                                      <p:cBhvr additive="base">
                                        <p:cTn id="31" dur="500" fill="hold"/>
                                        <p:tgtEl>
                                          <p:spTgt spid="262148">
                                            <p:txEl>
                                              <p:pRg st="0" end="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6214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62148">
                                            <p:txEl>
                                              <p:pRg st="1" end="1"/>
                                            </p:txEl>
                                          </p:spTgt>
                                        </p:tgtEl>
                                        <p:attrNameLst>
                                          <p:attrName>style.visibility</p:attrName>
                                        </p:attrNameLst>
                                      </p:cBhvr>
                                      <p:to>
                                        <p:strVal val="visible"/>
                                      </p:to>
                                    </p:set>
                                    <p:anim calcmode="lin" valueType="num">
                                      <p:cBhvr additive="base">
                                        <p:cTn id="37" dur="500" fill="hold"/>
                                        <p:tgtEl>
                                          <p:spTgt spid="262148">
                                            <p:txEl>
                                              <p:pRg st="1" end="1"/>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6214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62148">
                                            <p:txEl>
                                              <p:pRg st="2" end="2"/>
                                            </p:txEl>
                                          </p:spTgt>
                                        </p:tgtEl>
                                        <p:attrNameLst>
                                          <p:attrName>style.visibility</p:attrName>
                                        </p:attrNameLst>
                                      </p:cBhvr>
                                      <p:to>
                                        <p:strVal val="visible"/>
                                      </p:to>
                                    </p:set>
                                    <p:anim calcmode="lin" valueType="num">
                                      <p:cBhvr additive="base">
                                        <p:cTn id="43" dur="500" fill="hold"/>
                                        <p:tgtEl>
                                          <p:spTgt spid="262148">
                                            <p:txEl>
                                              <p:pRg st="2" end="2"/>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6214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62148">
                                            <p:txEl>
                                              <p:pRg st="3" end="3"/>
                                            </p:txEl>
                                          </p:spTgt>
                                        </p:tgtEl>
                                        <p:attrNameLst>
                                          <p:attrName>style.visibility</p:attrName>
                                        </p:attrNameLst>
                                      </p:cBhvr>
                                      <p:to>
                                        <p:strVal val="visible"/>
                                      </p:to>
                                    </p:set>
                                    <p:anim calcmode="lin" valueType="num">
                                      <p:cBhvr additive="base">
                                        <p:cTn id="49" dur="500" fill="hold"/>
                                        <p:tgtEl>
                                          <p:spTgt spid="262148">
                                            <p:txEl>
                                              <p:pRg st="3" end="3"/>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6214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62148">
                                            <p:txEl>
                                              <p:pRg st="4" end="4"/>
                                            </p:txEl>
                                          </p:spTgt>
                                        </p:tgtEl>
                                        <p:attrNameLst>
                                          <p:attrName>style.visibility</p:attrName>
                                        </p:attrNameLst>
                                      </p:cBhvr>
                                      <p:to>
                                        <p:strVal val="visible"/>
                                      </p:to>
                                    </p:set>
                                    <p:anim calcmode="lin" valueType="num">
                                      <p:cBhvr additive="base">
                                        <p:cTn id="55" dur="500" fill="hold"/>
                                        <p:tgtEl>
                                          <p:spTgt spid="262148">
                                            <p:txEl>
                                              <p:pRg st="4" end="4"/>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6214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7" grpId="0" build="p" autoUpdateAnimBg="0"/>
      <p:bldP spid="262148"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0300" y="457200"/>
            <a:ext cx="4343400" cy="1066800"/>
          </a:xfrm>
          <a:ln w="34925">
            <a:solidFill>
              <a:srgbClr val="00B050"/>
            </a:solidFill>
          </a:ln>
        </p:spPr>
        <p:txBody>
          <a:bodyPr>
            <a:normAutofit/>
          </a:bodyPr>
          <a:lstStyle/>
          <a:p>
            <a:pPr algn="ctr"/>
            <a:r>
              <a:rPr lang="en-US" sz="4000" dirty="0"/>
              <a:t>Visiting Colleges</a:t>
            </a:r>
          </a:p>
        </p:txBody>
      </p:sp>
      <p:sp>
        <p:nvSpPr>
          <p:cNvPr id="3" name="TextBox 2"/>
          <p:cNvSpPr txBox="1"/>
          <p:nvPr/>
        </p:nvSpPr>
        <p:spPr>
          <a:xfrm>
            <a:off x="457200" y="1600200"/>
            <a:ext cx="8686800" cy="3046988"/>
          </a:xfrm>
          <a:prstGeom prst="rect">
            <a:avLst/>
          </a:prstGeom>
          <a:noFill/>
        </p:spPr>
        <p:txBody>
          <a:bodyPr wrap="square" rtlCol="0">
            <a:spAutoFit/>
          </a:bodyPr>
          <a:lstStyle/>
          <a:p>
            <a:pPr>
              <a:buFont typeface="Arial" pitchFamily="34" charset="0"/>
              <a:buChar char="•"/>
            </a:pPr>
            <a:r>
              <a:rPr lang="en-US" sz="3200" dirty="0"/>
              <a:t>Book Early</a:t>
            </a:r>
          </a:p>
          <a:p>
            <a:pPr>
              <a:buFont typeface="Arial" pitchFamily="34" charset="0"/>
              <a:buChar char="•"/>
            </a:pPr>
            <a:r>
              <a:rPr lang="en-US" sz="3200" dirty="0"/>
              <a:t>Virtual Tours</a:t>
            </a:r>
          </a:p>
          <a:p>
            <a:pPr>
              <a:buFont typeface="Arial" pitchFamily="34" charset="0"/>
              <a:buChar char="•"/>
            </a:pPr>
            <a:r>
              <a:rPr lang="en-US" sz="3200" dirty="0"/>
              <a:t>Virtual Student/Professional Panels</a:t>
            </a:r>
          </a:p>
          <a:p>
            <a:pPr>
              <a:buFont typeface="Arial" pitchFamily="34" charset="0"/>
              <a:buChar char="•"/>
            </a:pPr>
            <a:r>
              <a:rPr lang="en-US" sz="3200" dirty="0"/>
              <a:t>Interviews</a:t>
            </a:r>
          </a:p>
          <a:p>
            <a:pPr>
              <a:buFont typeface="Arial" pitchFamily="34" charset="0"/>
              <a:buChar char="•"/>
            </a:pPr>
            <a:r>
              <a:rPr lang="en-US" sz="3200" dirty="0"/>
              <a:t>Attend In person Rep Visits at RBC</a:t>
            </a:r>
          </a:p>
          <a:p>
            <a:pPr>
              <a:buFont typeface="Arial" pitchFamily="34" charset="0"/>
              <a:buChar char="•"/>
            </a:pPr>
            <a:r>
              <a:rPr lang="en-US" sz="3200" dirty="0"/>
              <a:t>College Rep Visits Outside of School</a:t>
            </a:r>
          </a:p>
        </p:txBody>
      </p:sp>
    </p:spTree>
    <p:extLst>
      <p:ext uri="{BB962C8B-B14F-4D97-AF65-F5344CB8AC3E}">
        <p14:creationId xmlns:p14="http://schemas.microsoft.com/office/powerpoint/2010/main" val="2166339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WordArt 2"/>
          <p:cNvSpPr>
            <a:spLocks noChangeArrowheads="1" noChangeShapeType="1" noTextEdit="1"/>
          </p:cNvSpPr>
          <p:nvPr/>
        </p:nvSpPr>
        <p:spPr bwMode="auto">
          <a:xfrm>
            <a:off x="4495800" y="457200"/>
            <a:ext cx="2486025" cy="647700"/>
          </a:xfrm>
          <a:prstGeom prst="rect">
            <a:avLst/>
          </a:prstGeom>
        </p:spPr>
        <p:txBody>
          <a:bodyPr spcFirstLastPara="1" wrap="none" fromWordArt="1">
            <a:prstTxWarp prst="textArchUp">
              <a:avLst>
                <a:gd name="adj" fmla="val 10800000"/>
              </a:avLst>
            </a:prstTxWarp>
          </a:bodyPr>
          <a:lstStyle/>
          <a:p>
            <a:pPr algn="ctr"/>
            <a:r>
              <a:rPr lang="en-US" sz="3600" kern="10">
                <a:ln w="9525">
                  <a:solidFill>
                    <a:srgbClr val="000000"/>
                  </a:solidFill>
                  <a:miter lim="800000"/>
                  <a:headEnd/>
                  <a:tailEnd/>
                </a:ln>
                <a:solidFill>
                  <a:srgbClr val="000000"/>
                </a:solidFill>
                <a:latin typeface="Arial Black"/>
              </a:rPr>
              <a:t>Web Sites</a:t>
            </a:r>
          </a:p>
        </p:txBody>
      </p:sp>
      <p:pic>
        <p:nvPicPr>
          <p:cNvPr id="14339" name="Picture 3" descr="BD04942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228600"/>
            <a:ext cx="11668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4196" name="Text Box 4"/>
          <p:cNvSpPr txBox="1">
            <a:spLocks noChangeArrowheads="1"/>
          </p:cNvSpPr>
          <p:nvPr/>
        </p:nvSpPr>
        <p:spPr bwMode="auto">
          <a:xfrm>
            <a:off x="533400" y="3657600"/>
            <a:ext cx="6861175" cy="2281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90000"/>
              </a:lnSpc>
              <a:spcBef>
                <a:spcPct val="50000"/>
              </a:spcBef>
              <a:buClr>
                <a:srgbClr val="808080"/>
              </a:buClr>
              <a:buSzPct val="75000"/>
              <a:buFont typeface="Wingdings" pitchFamily="2" charset="2"/>
              <a:buNone/>
            </a:pPr>
            <a:r>
              <a:rPr lang="en-US" altLang="en-US" sz="1400" b="1" u="sng" dirty="0">
                <a:latin typeface="Arial" charset="0"/>
              </a:rPr>
              <a:t>FINANCIAL AID WEB SITES</a:t>
            </a:r>
            <a:endParaRPr lang="en-US" altLang="en-US" sz="1200" b="1" u="sng" dirty="0">
              <a:latin typeface="Arial" charset="0"/>
            </a:endParaRPr>
          </a:p>
          <a:p>
            <a:pPr eaLnBrk="1" hangingPunct="1">
              <a:lnSpc>
                <a:spcPct val="90000"/>
              </a:lnSpc>
              <a:spcBef>
                <a:spcPct val="50000"/>
              </a:spcBef>
              <a:buClr>
                <a:srgbClr val="808080"/>
              </a:buClr>
              <a:buSzPct val="75000"/>
              <a:buFont typeface="Wingdings" pitchFamily="2" charset="2"/>
              <a:buChar char="v"/>
            </a:pPr>
            <a:r>
              <a:rPr lang="en-US" altLang="en-US" sz="1200" b="1" dirty="0">
                <a:latin typeface="Arial" charset="0"/>
              </a:rPr>
              <a:t>Financial Aid Information Page</a:t>
            </a:r>
            <a:r>
              <a:rPr lang="en-US" altLang="en-US" sz="1200" b="1" dirty="0">
                <a:solidFill>
                  <a:srgbClr val="660066"/>
                </a:solidFill>
                <a:latin typeface="Arial" charset="0"/>
              </a:rPr>
              <a:t>	</a:t>
            </a:r>
            <a:r>
              <a:rPr lang="en-US" altLang="en-US" sz="1200" b="1" dirty="0">
                <a:solidFill>
                  <a:srgbClr val="660066"/>
                </a:solidFill>
                <a:latin typeface="Arial" charset="0"/>
                <a:hlinkClick r:id="rId4"/>
              </a:rPr>
              <a:t>www.finaid.com</a:t>
            </a:r>
            <a:endParaRPr lang="en-US" altLang="en-US" sz="1200" b="1" dirty="0">
              <a:solidFill>
                <a:srgbClr val="660066"/>
              </a:solidFill>
              <a:latin typeface="Arial" charset="0"/>
            </a:endParaRPr>
          </a:p>
          <a:p>
            <a:pPr eaLnBrk="1" hangingPunct="1">
              <a:lnSpc>
                <a:spcPct val="90000"/>
              </a:lnSpc>
              <a:spcBef>
                <a:spcPct val="50000"/>
              </a:spcBef>
              <a:buClr>
                <a:srgbClr val="808080"/>
              </a:buClr>
              <a:buSzPct val="75000"/>
              <a:buFont typeface="Wingdings" pitchFamily="2" charset="2"/>
              <a:buChar char="v"/>
            </a:pPr>
            <a:r>
              <a:rPr lang="en-US" altLang="en-US" sz="1200" b="1" dirty="0">
                <a:latin typeface="Arial" charset="0"/>
              </a:rPr>
              <a:t>Fast Web	</a:t>
            </a:r>
            <a:r>
              <a:rPr lang="en-US" altLang="en-US" sz="1200" b="1" dirty="0">
                <a:solidFill>
                  <a:srgbClr val="660066"/>
                </a:solidFill>
                <a:latin typeface="Arial" charset="0"/>
              </a:rPr>
              <a:t>		</a:t>
            </a:r>
            <a:r>
              <a:rPr lang="en-US" altLang="en-US" sz="1200" b="1" dirty="0">
                <a:solidFill>
                  <a:srgbClr val="660066"/>
                </a:solidFill>
                <a:latin typeface="Arial" charset="0"/>
                <a:hlinkClick r:id="rId5"/>
              </a:rPr>
              <a:t>www.fastweb.com</a:t>
            </a:r>
            <a:endParaRPr lang="en-US" altLang="en-US" sz="1200" b="1" dirty="0">
              <a:solidFill>
                <a:srgbClr val="660066"/>
              </a:solidFill>
              <a:latin typeface="Arial" charset="0"/>
            </a:endParaRPr>
          </a:p>
          <a:p>
            <a:pPr eaLnBrk="1" hangingPunct="1">
              <a:lnSpc>
                <a:spcPct val="90000"/>
              </a:lnSpc>
              <a:spcBef>
                <a:spcPct val="50000"/>
              </a:spcBef>
              <a:buClr>
                <a:srgbClr val="808080"/>
              </a:buClr>
              <a:buSzPct val="75000"/>
              <a:buFont typeface="Wingdings" pitchFamily="2" charset="2"/>
              <a:buChar char="v"/>
            </a:pPr>
            <a:r>
              <a:rPr lang="en-US" altLang="en-US" sz="1200" b="1" dirty="0">
                <a:latin typeface="Arial" charset="0"/>
              </a:rPr>
              <a:t>U.S. Dept. of Education	</a:t>
            </a:r>
            <a:r>
              <a:rPr lang="en-US" altLang="en-US" sz="1200" b="1" dirty="0">
                <a:solidFill>
                  <a:srgbClr val="660066"/>
                </a:solidFill>
                <a:latin typeface="Arial" charset="0"/>
              </a:rPr>
              <a:t>	</a:t>
            </a:r>
            <a:r>
              <a:rPr lang="en-US" altLang="en-US" sz="1200" b="1" dirty="0">
                <a:solidFill>
                  <a:srgbClr val="660066"/>
                </a:solidFill>
                <a:latin typeface="Arial" charset="0"/>
                <a:hlinkClick r:id="rId6"/>
              </a:rPr>
              <a:t>nces.ed.gov/</a:t>
            </a:r>
            <a:r>
              <a:rPr lang="en-US" altLang="en-US" sz="1200" b="1" dirty="0" err="1">
                <a:solidFill>
                  <a:srgbClr val="660066"/>
                </a:solidFill>
                <a:latin typeface="Arial" charset="0"/>
                <a:hlinkClick r:id="rId6"/>
              </a:rPr>
              <a:t>ipeds</a:t>
            </a:r>
            <a:r>
              <a:rPr lang="en-US" altLang="en-US" sz="1200" b="1" dirty="0">
                <a:solidFill>
                  <a:srgbClr val="660066"/>
                </a:solidFill>
                <a:latin typeface="Arial" charset="0"/>
                <a:hlinkClick r:id="rId6"/>
              </a:rPr>
              <a:t>/cool</a:t>
            </a:r>
            <a:endParaRPr lang="en-US" altLang="en-US" sz="1200" b="1" dirty="0">
              <a:solidFill>
                <a:srgbClr val="660066"/>
              </a:solidFill>
              <a:latin typeface="Arial" charset="0"/>
            </a:endParaRPr>
          </a:p>
          <a:p>
            <a:pPr eaLnBrk="1" hangingPunct="1">
              <a:lnSpc>
                <a:spcPct val="90000"/>
              </a:lnSpc>
              <a:spcBef>
                <a:spcPct val="50000"/>
              </a:spcBef>
              <a:buClr>
                <a:srgbClr val="808080"/>
              </a:buClr>
              <a:buSzPct val="75000"/>
              <a:buFont typeface="Wingdings" pitchFamily="2" charset="2"/>
              <a:buChar char="v"/>
            </a:pPr>
            <a:r>
              <a:rPr lang="en-US" altLang="en-US" sz="1200" b="1" dirty="0">
                <a:latin typeface="Arial" charset="0"/>
              </a:rPr>
              <a:t>NJ Dept. of Higher Ed</a:t>
            </a:r>
            <a:r>
              <a:rPr lang="en-US" altLang="en-US" sz="1200" b="1" dirty="0">
                <a:solidFill>
                  <a:srgbClr val="660066"/>
                </a:solidFill>
                <a:latin typeface="Arial" charset="0"/>
              </a:rPr>
              <a:t>		</a:t>
            </a:r>
            <a:r>
              <a:rPr lang="en-US" altLang="en-US" sz="1200" b="1" dirty="0">
                <a:solidFill>
                  <a:srgbClr val="660066"/>
                </a:solidFill>
                <a:latin typeface="Arial" charset="0"/>
                <a:hlinkClick r:id="rId7"/>
              </a:rPr>
              <a:t>www.nj.gov</a:t>
            </a:r>
          </a:p>
          <a:p>
            <a:pPr eaLnBrk="1" hangingPunct="1">
              <a:lnSpc>
                <a:spcPct val="90000"/>
              </a:lnSpc>
              <a:spcBef>
                <a:spcPct val="50000"/>
              </a:spcBef>
              <a:buClr>
                <a:srgbClr val="8F8D99"/>
              </a:buClr>
              <a:buSzPct val="75000"/>
              <a:buFont typeface="Wingdings" pitchFamily="2" charset="2"/>
              <a:buChar char="v"/>
            </a:pPr>
            <a:r>
              <a:rPr lang="en-US" altLang="en-US" sz="1200" b="1" dirty="0">
                <a:latin typeface="Arial" charset="0"/>
              </a:rPr>
              <a:t>NCAA Clearinghouse		</a:t>
            </a:r>
            <a:r>
              <a:rPr lang="en-US" altLang="en-US" sz="1200" b="1" dirty="0">
                <a:latin typeface="Arial" charset="0"/>
                <a:hlinkClick r:id="rId8"/>
              </a:rPr>
              <a:t>www.ncaaclearinghouse.net/</a:t>
            </a:r>
            <a:endParaRPr lang="en-US" altLang="en-US" sz="1200" b="1" dirty="0">
              <a:latin typeface="Arial" charset="0"/>
            </a:endParaRPr>
          </a:p>
          <a:p>
            <a:pPr eaLnBrk="1" hangingPunct="1">
              <a:lnSpc>
                <a:spcPct val="90000"/>
              </a:lnSpc>
              <a:spcBef>
                <a:spcPct val="50000"/>
              </a:spcBef>
              <a:buClr>
                <a:srgbClr val="808080"/>
              </a:buClr>
              <a:buSzPct val="75000"/>
              <a:buFont typeface="Wingdings" pitchFamily="2" charset="2"/>
              <a:buChar char="v"/>
            </a:pPr>
            <a:r>
              <a:rPr lang="en-US" altLang="en-US" sz="1200" b="1" dirty="0">
                <a:solidFill>
                  <a:srgbClr val="003366"/>
                </a:solidFill>
                <a:latin typeface="Arial" charset="0"/>
              </a:rPr>
              <a:t>FAFSA</a:t>
            </a:r>
            <a:r>
              <a:rPr lang="en-US" altLang="en-US" sz="1200" b="1" dirty="0">
                <a:solidFill>
                  <a:srgbClr val="660066"/>
                </a:solidFill>
                <a:latin typeface="Arial" charset="0"/>
              </a:rPr>
              <a:t>			</a:t>
            </a:r>
            <a:r>
              <a:rPr lang="en-US" altLang="en-US" sz="1200" b="1" dirty="0">
                <a:solidFill>
                  <a:srgbClr val="660066"/>
                </a:solidFill>
                <a:latin typeface="Arial" charset="0"/>
                <a:hlinkClick r:id="rId9"/>
              </a:rPr>
              <a:t>www.fafsa.ed.gov</a:t>
            </a:r>
            <a:endParaRPr lang="en-US" altLang="en-US" sz="1200" b="1" dirty="0">
              <a:solidFill>
                <a:srgbClr val="660066"/>
              </a:solidFill>
              <a:latin typeface="Arial" charset="0"/>
            </a:endParaRPr>
          </a:p>
          <a:p>
            <a:pPr eaLnBrk="1" hangingPunct="1">
              <a:lnSpc>
                <a:spcPct val="90000"/>
              </a:lnSpc>
              <a:spcBef>
                <a:spcPct val="50000"/>
              </a:spcBef>
              <a:buClr>
                <a:srgbClr val="808080"/>
              </a:buClr>
              <a:buSzPct val="75000"/>
              <a:buFont typeface="Wingdings" pitchFamily="2" charset="2"/>
              <a:buChar char="v"/>
            </a:pPr>
            <a:r>
              <a:rPr lang="en-US" altLang="en-US" sz="1200" b="1" dirty="0">
                <a:solidFill>
                  <a:srgbClr val="003366"/>
                </a:solidFill>
                <a:latin typeface="Arial" charset="0"/>
              </a:rPr>
              <a:t>CSS Profile		</a:t>
            </a:r>
            <a:r>
              <a:rPr lang="en-US" altLang="en-US" sz="1200" b="1" dirty="0">
                <a:solidFill>
                  <a:srgbClr val="003366"/>
                </a:solidFill>
                <a:latin typeface="Arial" charset="0"/>
                <a:hlinkClick r:id="rId10"/>
              </a:rPr>
              <a:t>https://profileonline.collegeboard.com/prf/index.jsp</a:t>
            </a:r>
            <a:endParaRPr lang="en-US" altLang="en-US" sz="1200" b="1" dirty="0">
              <a:solidFill>
                <a:srgbClr val="003366"/>
              </a:solidFill>
              <a:latin typeface="Arial" charset="0"/>
            </a:endParaRPr>
          </a:p>
          <a:p>
            <a:pPr eaLnBrk="1" hangingPunct="1"/>
            <a:endParaRPr lang="en-US" altLang="en-US" sz="1200" b="1" dirty="0">
              <a:latin typeface="Arial" charset="0"/>
            </a:endParaRPr>
          </a:p>
        </p:txBody>
      </p:sp>
      <p:sp>
        <p:nvSpPr>
          <p:cNvPr id="264197" name="Text Box 5"/>
          <p:cNvSpPr txBox="1">
            <a:spLocks noChangeArrowheads="1"/>
          </p:cNvSpPr>
          <p:nvPr/>
        </p:nvSpPr>
        <p:spPr bwMode="auto">
          <a:xfrm>
            <a:off x="533400" y="1447800"/>
            <a:ext cx="7156450" cy="1880515"/>
          </a:xfrm>
          <a:prstGeom prst="rect">
            <a:avLst/>
          </a:prstGeom>
          <a:noFill/>
          <a:ln w="9525">
            <a:solidFill>
              <a:srgbClr val="8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90000"/>
              </a:lnSpc>
              <a:spcBef>
                <a:spcPct val="50000"/>
              </a:spcBef>
              <a:buClr>
                <a:srgbClr val="808080"/>
              </a:buClr>
              <a:buSzPct val="75000"/>
              <a:buFont typeface="Wingdings" pitchFamily="2" charset="2"/>
              <a:buNone/>
              <a:defRPr/>
            </a:pPr>
            <a:r>
              <a:rPr lang="en-US" altLang="en-US" sz="1400" b="1" u="sng" dirty="0">
                <a:solidFill>
                  <a:srgbClr val="1828F0"/>
                </a:solidFill>
                <a:latin typeface="Arial" charset="0"/>
              </a:rPr>
              <a:t>COLLEGE  WEB SITES</a:t>
            </a:r>
          </a:p>
          <a:p>
            <a:pPr eaLnBrk="1" hangingPunct="1">
              <a:lnSpc>
                <a:spcPct val="90000"/>
              </a:lnSpc>
              <a:spcBef>
                <a:spcPct val="50000"/>
              </a:spcBef>
              <a:buClr>
                <a:srgbClr val="808080"/>
              </a:buClr>
              <a:buSzPct val="75000"/>
              <a:buFont typeface="Wingdings" pitchFamily="2" charset="2"/>
              <a:buNone/>
              <a:defRPr/>
            </a:pPr>
            <a:r>
              <a:rPr lang="en-US" altLang="en-US" sz="1200" b="1" dirty="0">
                <a:solidFill>
                  <a:srgbClr val="1828F0"/>
                </a:solidFill>
                <a:latin typeface="Arial" charset="0"/>
              </a:rPr>
              <a:t>  </a:t>
            </a:r>
            <a:r>
              <a:rPr lang="en-US" altLang="en-US" sz="1200" b="1" dirty="0" err="1">
                <a:solidFill>
                  <a:srgbClr val="1828F0"/>
                </a:solidFill>
                <a:latin typeface="Arial" charset="0"/>
              </a:rPr>
              <a:t>Cappex</a:t>
            </a:r>
            <a:r>
              <a:rPr lang="en-US" altLang="en-US" sz="1200" b="1" dirty="0">
                <a:solidFill>
                  <a:srgbClr val="1828F0"/>
                </a:solidFill>
                <a:latin typeface="Arial" charset="0"/>
              </a:rPr>
              <a:t>                                                  </a:t>
            </a:r>
            <a:r>
              <a:rPr lang="en-US" altLang="en-US" sz="1400" b="1" u="sng" dirty="0">
                <a:solidFill>
                  <a:schemeClr val="accent5">
                    <a:lumMod val="50000"/>
                  </a:schemeClr>
                </a:solidFill>
                <a:latin typeface="Arial" charset="0"/>
                <a:hlinkClick r:id="rId11"/>
              </a:rPr>
              <a:t>www.cappex.com</a:t>
            </a:r>
            <a:r>
              <a:rPr lang="en-US" altLang="en-US" sz="1400" b="1" u="sng" dirty="0">
                <a:solidFill>
                  <a:schemeClr val="accent5">
                    <a:lumMod val="50000"/>
                  </a:schemeClr>
                </a:solidFill>
                <a:latin typeface="Arial" charset="0"/>
              </a:rPr>
              <a:t> </a:t>
            </a:r>
          </a:p>
          <a:p>
            <a:pPr eaLnBrk="1" hangingPunct="1">
              <a:lnSpc>
                <a:spcPct val="90000"/>
              </a:lnSpc>
              <a:spcBef>
                <a:spcPct val="50000"/>
              </a:spcBef>
              <a:buClr>
                <a:srgbClr val="808080"/>
              </a:buClr>
              <a:buSzPct val="75000"/>
              <a:buFont typeface="Wingdings" pitchFamily="2" charset="2"/>
              <a:buChar char="v"/>
              <a:defRPr/>
            </a:pPr>
            <a:r>
              <a:rPr lang="en-US" altLang="en-US" sz="1200" b="1" dirty="0">
                <a:solidFill>
                  <a:srgbClr val="1828F0"/>
                </a:solidFill>
                <a:latin typeface="Arial" charset="0"/>
              </a:rPr>
              <a:t>Peterson’s Online		 </a:t>
            </a:r>
            <a:r>
              <a:rPr lang="en-US" altLang="en-US" sz="1200" b="1" dirty="0">
                <a:solidFill>
                  <a:srgbClr val="1828F0"/>
                </a:solidFill>
                <a:latin typeface="Arial" charset="0"/>
                <a:hlinkClick r:id="rId12"/>
              </a:rPr>
              <a:t>www.petersons.com</a:t>
            </a:r>
            <a:endParaRPr lang="en-US" altLang="en-US" sz="1200" b="1" dirty="0">
              <a:solidFill>
                <a:srgbClr val="1828F0"/>
              </a:solidFill>
              <a:latin typeface="Arial" charset="0"/>
            </a:endParaRPr>
          </a:p>
          <a:p>
            <a:pPr eaLnBrk="1" hangingPunct="1">
              <a:lnSpc>
                <a:spcPct val="90000"/>
              </a:lnSpc>
              <a:spcBef>
                <a:spcPct val="50000"/>
              </a:spcBef>
              <a:buClr>
                <a:srgbClr val="808080"/>
              </a:buClr>
              <a:buSzPct val="75000"/>
              <a:buFont typeface="Wingdings" pitchFamily="2" charset="2"/>
              <a:buChar char="v"/>
              <a:defRPr/>
            </a:pPr>
            <a:r>
              <a:rPr lang="en-US" altLang="en-US" sz="1200" b="1" dirty="0">
                <a:solidFill>
                  <a:srgbClr val="1828F0"/>
                </a:solidFill>
                <a:latin typeface="Arial" charset="0"/>
              </a:rPr>
              <a:t>Common Application		 </a:t>
            </a:r>
            <a:r>
              <a:rPr lang="en-US" altLang="en-US" sz="1200" b="1" dirty="0">
                <a:solidFill>
                  <a:srgbClr val="1828F0"/>
                </a:solidFill>
                <a:latin typeface="Arial" charset="0"/>
                <a:hlinkClick r:id="rId13"/>
              </a:rPr>
              <a:t>www.commonapp.org</a:t>
            </a:r>
            <a:endParaRPr lang="en-US" altLang="en-US" sz="1200" b="1" dirty="0">
              <a:solidFill>
                <a:srgbClr val="1828F0"/>
              </a:solidFill>
              <a:latin typeface="Arial" charset="0"/>
              <a:hlinkClick r:id="rId14"/>
            </a:endParaRPr>
          </a:p>
          <a:p>
            <a:pPr eaLnBrk="1" hangingPunct="1">
              <a:lnSpc>
                <a:spcPct val="90000"/>
              </a:lnSpc>
              <a:spcBef>
                <a:spcPct val="50000"/>
              </a:spcBef>
              <a:buClr>
                <a:srgbClr val="808080"/>
              </a:buClr>
              <a:buSzPct val="75000"/>
              <a:buFont typeface="Wingdings" pitchFamily="2" charset="2"/>
              <a:buChar char="v"/>
              <a:defRPr/>
            </a:pPr>
            <a:r>
              <a:rPr lang="en-US" altLang="en-US" sz="1200" b="1" dirty="0">
                <a:solidFill>
                  <a:srgbClr val="1828F0"/>
                </a:solidFill>
                <a:latin typeface="Arial" charset="0"/>
              </a:rPr>
              <a:t>College Board		 </a:t>
            </a:r>
            <a:r>
              <a:rPr lang="en-US" altLang="en-US" sz="1200" b="1" dirty="0">
                <a:solidFill>
                  <a:srgbClr val="1828F0"/>
                </a:solidFill>
                <a:latin typeface="Arial" charset="0"/>
                <a:hlinkClick r:id="rId15"/>
              </a:rPr>
              <a:t>www.collegeboard.com</a:t>
            </a:r>
            <a:endParaRPr lang="en-US" altLang="en-US" sz="1200" b="1" dirty="0">
              <a:solidFill>
                <a:srgbClr val="1828F0"/>
              </a:solidFill>
              <a:latin typeface="Arial" charset="0"/>
            </a:endParaRPr>
          </a:p>
          <a:p>
            <a:pPr eaLnBrk="1" hangingPunct="1">
              <a:lnSpc>
                <a:spcPct val="90000"/>
              </a:lnSpc>
              <a:spcBef>
                <a:spcPct val="50000"/>
              </a:spcBef>
              <a:buClr>
                <a:srgbClr val="808080"/>
              </a:buClr>
              <a:buSzPct val="75000"/>
              <a:buFont typeface="Wingdings" pitchFamily="2" charset="2"/>
              <a:buChar char="v"/>
              <a:defRPr/>
            </a:pPr>
            <a:r>
              <a:rPr lang="en-US" altLang="en-US" sz="1200" b="1" dirty="0">
                <a:solidFill>
                  <a:srgbClr val="1828F0"/>
                </a:solidFill>
                <a:latin typeface="Arial" charset="0"/>
              </a:rPr>
              <a:t>ACT                                                       </a:t>
            </a:r>
            <a:r>
              <a:rPr lang="en-US" altLang="en-US" sz="1200" b="1" dirty="0">
                <a:solidFill>
                  <a:srgbClr val="1828F0"/>
                </a:solidFill>
                <a:latin typeface="Arial" charset="0"/>
                <a:hlinkClick r:id="rId16"/>
              </a:rPr>
              <a:t>www.act.org</a:t>
            </a:r>
            <a:r>
              <a:rPr lang="en-US" altLang="en-US" sz="1200" b="1" dirty="0">
                <a:solidFill>
                  <a:srgbClr val="1828F0"/>
                </a:solidFill>
                <a:latin typeface="Arial" charset="0"/>
              </a:rPr>
              <a:t> </a:t>
            </a:r>
          </a:p>
          <a:p>
            <a:pPr eaLnBrk="1" hangingPunct="1">
              <a:lnSpc>
                <a:spcPct val="90000"/>
              </a:lnSpc>
              <a:spcBef>
                <a:spcPct val="50000"/>
              </a:spcBef>
              <a:buClr>
                <a:srgbClr val="808080"/>
              </a:buClr>
              <a:buSzPct val="75000"/>
              <a:buFont typeface="Wingdings" pitchFamily="2" charset="2"/>
              <a:buChar char="v"/>
              <a:defRPr/>
            </a:pPr>
            <a:r>
              <a:rPr lang="en-US" altLang="en-US" sz="1200" b="1" dirty="0">
                <a:solidFill>
                  <a:srgbClr val="1828F0"/>
                </a:solidFill>
                <a:latin typeface="Arial" charset="0"/>
              </a:rPr>
              <a:t>SAT/ACT Optional Schools	</a:t>
            </a:r>
            <a:r>
              <a:rPr lang="en-US" altLang="en-US" sz="1200" b="1" dirty="0">
                <a:solidFill>
                  <a:srgbClr val="1828F0"/>
                </a:solidFill>
                <a:latin typeface="Arial" charset="0"/>
                <a:hlinkClick r:id="rId17"/>
              </a:rPr>
              <a:t>www.fairtest.org</a:t>
            </a:r>
            <a:r>
              <a:rPr lang="en-US" altLang="en-US" sz="1200" b="1" dirty="0">
                <a:solidFill>
                  <a:srgbClr val="1828F0"/>
                </a:solidFill>
                <a:latin typeface="Arial" charset="0"/>
              </a:rPr>
              <a:t>                                                                                                 </a:t>
            </a:r>
            <a:endParaRPr lang="en-US" altLang="en-US" sz="1200" b="1" u="sng" dirty="0">
              <a:solidFill>
                <a:srgbClr val="0070C0"/>
              </a:solidFill>
              <a:latin typeface="Arial" charset="0"/>
            </a:endParaRPr>
          </a:p>
        </p:txBody>
      </p:sp>
      <p:sp>
        <p:nvSpPr>
          <p:cNvPr id="14342" name="Text Box 6"/>
          <p:cNvSpPr txBox="1">
            <a:spLocks noChangeArrowheads="1"/>
          </p:cNvSpPr>
          <p:nvPr/>
        </p:nvSpPr>
        <p:spPr bwMode="auto">
          <a:xfrm>
            <a:off x="914400" y="914400"/>
            <a:ext cx="184731" cy="258532"/>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90000"/>
              </a:lnSpc>
              <a:spcBef>
                <a:spcPct val="50000"/>
              </a:spcBef>
              <a:buClr>
                <a:srgbClr val="808080"/>
              </a:buClr>
              <a:buSzPct val="75000"/>
            </a:pPr>
            <a:endParaRPr lang="en-US" altLang="en-US" sz="1200" b="1" dirty="0">
              <a:solidFill>
                <a:srgbClr val="1828F0"/>
              </a:solidFill>
              <a:latin typeface="Arial"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64197"/>
                                        </p:tgtEl>
                                        <p:attrNameLst>
                                          <p:attrName>style.visibility</p:attrName>
                                        </p:attrNameLst>
                                      </p:cBhvr>
                                      <p:to>
                                        <p:strVal val="visible"/>
                                      </p:to>
                                    </p:set>
                                    <p:anim calcmode="lin" valueType="num">
                                      <p:cBhvr>
                                        <p:cTn id="7" dur="500" fill="hold"/>
                                        <p:tgtEl>
                                          <p:spTgt spid="264197"/>
                                        </p:tgtEl>
                                        <p:attrNameLst>
                                          <p:attrName>ppt_w</p:attrName>
                                        </p:attrNameLst>
                                      </p:cBhvr>
                                      <p:tavLst>
                                        <p:tav tm="0">
                                          <p:val>
                                            <p:fltVal val="0"/>
                                          </p:val>
                                        </p:tav>
                                        <p:tav tm="100000">
                                          <p:val>
                                            <p:strVal val="#ppt_w"/>
                                          </p:val>
                                        </p:tav>
                                      </p:tavLst>
                                    </p:anim>
                                    <p:anim calcmode="lin" valueType="num">
                                      <p:cBhvr>
                                        <p:cTn id="8" dur="500" fill="hold"/>
                                        <p:tgtEl>
                                          <p:spTgt spid="264197"/>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64196"/>
                                        </p:tgtEl>
                                        <p:attrNameLst>
                                          <p:attrName>style.visibility</p:attrName>
                                        </p:attrNameLst>
                                      </p:cBhvr>
                                      <p:to>
                                        <p:strVal val="visible"/>
                                      </p:to>
                                    </p:set>
                                    <p:anim calcmode="lin" valueType="num">
                                      <p:cBhvr>
                                        <p:cTn id="13" dur="500" fill="hold"/>
                                        <p:tgtEl>
                                          <p:spTgt spid="264196"/>
                                        </p:tgtEl>
                                        <p:attrNameLst>
                                          <p:attrName>ppt_w</p:attrName>
                                        </p:attrNameLst>
                                      </p:cBhvr>
                                      <p:tavLst>
                                        <p:tav tm="0">
                                          <p:val>
                                            <p:fltVal val="0"/>
                                          </p:val>
                                        </p:tav>
                                        <p:tav tm="100000">
                                          <p:val>
                                            <p:strVal val="#ppt_w"/>
                                          </p:val>
                                        </p:tav>
                                      </p:tavLst>
                                    </p:anim>
                                    <p:anim calcmode="lin" valueType="num">
                                      <p:cBhvr>
                                        <p:cTn id="14" dur="500" fill="hold"/>
                                        <p:tgtEl>
                                          <p:spTgt spid="26419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6" grpId="0" animBg="1" autoUpdateAnimBg="0"/>
      <p:bldP spid="26419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914400" y="1295400"/>
            <a:ext cx="7315200" cy="609600"/>
          </a:xfrm>
        </p:spPr>
        <p:txBody>
          <a:bodyPr>
            <a:normAutofit fontScale="90000"/>
          </a:bodyPr>
          <a:lstStyle/>
          <a:p>
            <a:pPr algn="ctr" fontAlgn="auto">
              <a:spcAft>
                <a:spcPts val="0"/>
              </a:spcAft>
              <a:defRPr/>
            </a:pPr>
            <a:r>
              <a:rPr lang="en-US" sz="4000" dirty="0"/>
              <a:t> What college is right for me?</a:t>
            </a:r>
          </a:p>
        </p:txBody>
      </p:sp>
      <p:pic>
        <p:nvPicPr>
          <p:cNvPr id="216067" name="Picture 3" descr="PE02745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2209800"/>
            <a:ext cx="4954588"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ctangle 4"/>
          <p:cNvSpPr>
            <a:spLocks noChangeArrowheads="1"/>
          </p:cNvSpPr>
          <p:nvPr/>
        </p:nvSpPr>
        <p:spPr bwMode="auto">
          <a:xfrm>
            <a:off x="381000" y="4953000"/>
            <a:ext cx="8610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4000" dirty="0">
                <a:solidFill>
                  <a:srgbClr val="000000"/>
                </a:solidFill>
                <a:latin typeface="Arial" charset="0"/>
              </a:rPr>
              <a:t> </a:t>
            </a:r>
            <a:r>
              <a:rPr lang="en-US" altLang="en-US" sz="3600" dirty="0">
                <a:solidFill>
                  <a:srgbClr val="000000"/>
                </a:solidFill>
                <a:latin typeface="Arial" charset="0"/>
              </a:rPr>
              <a:t>Where?  How big?  What will I major in? Will I be admitted?</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216067"/>
                                        </p:tgtEl>
                                        <p:attrNameLst>
                                          <p:attrName>style.visibility</p:attrName>
                                        </p:attrNameLst>
                                      </p:cBhvr>
                                      <p:to>
                                        <p:strVal val="visible"/>
                                      </p:to>
                                    </p:set>
                                    <p:anim calcmode="lin" valueType="num">
                                      <p:cBhvr>
                                        <p:cTn id="7" dur="5000" fill="hold"/>
                                        <p:tgtEl>
                                          <p:spTgt spid="216067"/>
                                        </p:tgtEl>
                                        <p:attrNameLst>
                                          <p:attrName>ppt_w</p:attrName>
                                        </p:attrNameLst>
                                      </p:cBhvr>
                                      <p:tavLst>
                                        <p:tav tm="0" fmla="#ppt_w*sin(2.5*pi*$)">
                                          <p:val>
                                            <p:fltVal val="0"/>
                                          </p:val>
                                        </p:tav>
                                        <p:tav tm="100000">
                                          <p:val>
                                            <p:fltVal val="1"/>
                                          </p:val>
                                        </p:tav>
                                      </p:tavLst>
                                    </p:anim>
                                    <p:anim calcmode="lin" valueType="num">
                                      <p:cBhvr>
                                        <p:cTn id="8" dur="5000" fill="hold"/>
                                        <p:tgtEl>
                                          <p:spTgt spid="216067"/>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81000" y="1295400"/>
            <a:ext cx="792480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1600" cmpd="tri">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b="1" u="sng" dirty="0">
              <a:solidFill>
                <a:srgbClr val="000000"/>
              </a:solidFill>
            </a:endParaRPr>
          </a:p>
          <a:p>
            <a:pPr eaLnBrk="1" hangingPunct="1">
              <a:buFontTx/>
              <a:buChar char="•"/>
            </a:pPr>
            <a:r>
              <a:rPr lang="en-US" altLang="en-US" sz="1600" dirty="0">
                <a:solidFill>
                  <a:srgbClr val="000000"/>
                </a:solidFill>
              </a:rPr>
              <a:t> </a:t>
            </a:r>
            <a:r>
              <a:rPr lang="en-US" altLang="en-US" sz="1800" b="1" dirty="0">
                <a:solidFill>
                  <a:srgbClr val="000000"/>
                </a:solidFill>
              </a:rPr>
              <a:t>Student Record/Transcript</a:t>
            </a:r>
          </a:p>
          <a:p>
            <a:pPr eaLnBrk="1" hangingPunct="1">
              <a:buFontTx/>
              <a:buChar char="•"/>
            </a:pPr>
            <a:r>
              <a:rPr lang="en-US" altLang="en-US" sz="1800" b="1" dirty="0">
                <a:solidFill>
                  <a:srgbClr val="000000"/>
                </a:solidFill>
              </a:rPr>
              <a:t> Strength of Schedule</a:t>
            </a:r>
          </a:p>
          <a:p>
            <a:pPr eaLnBrk="1" hangingPunct="1">
              <a:buFontTx/>
              <a:buChar char="•"/>
            </a:pPr>
            <a:r>
              <a:rPr lang="en-US" altLang="en-US" sz="1800" b="1" dirty="0">
                <a:solidFill>
                  <a:srgbClr val="000000"/>
                </a:solidFill>
              </a:rPr>
              <a:t> Scores (SAT/ACT/Optional)</a:t>
            </a:r>
          </a:p>
          <a:p>
            <a:pPr eaLnBrk="1" hangingPunct="1">
              <a:buFontTx/>
              <a:buChar char="•"/>
            </a:pPr>
            <a:r>
              <a:rPr lang="en-US" altLang="en-US" sz="1800" b="1" dirty="0">
                <a:solidFill>
                  <a:srgbClr val="000000"/>
                </a:solidFill>
              </a:rPr>
              <a:t> Activities Resume</a:t>
            </a:r>
          </a:p>
          <a:p>
            <a:pPr eaLnBrk="1" hangingPunct="1">
              <a:buFontTx/>
              <a:buChar char="•"/>
            </a:pPr>
            <a:r>
              <a:rPr lang="en-US" altLang="en-US" sz="1800" b="1" dirty="0">
                <a:solidFill>
                  <a:srgbClr val="000000"/>
                </a:solidFill>
              </a:rPr>
              <a:t> Essays</a:t>
            </a:r>
          </a:p>
          <a:p>
            <a:pPr eaLnBrk="1" hangingPunct="1">
              <a:buFontTx/>
              <a:buChar char="•"/>
            </a:pPr>
            <a:r>
              <a:rPr lang="en-US" altLang="en-US" sz="1800" b="1" dirty="0">
                <a:solidFill>
                  <a:srgbClr val="000000"/>
                </a:solidFill>
              </a:rPr>
              <a:t> Recommendations </a:t>
            </a:r>
          </a:p>
          <a:p>
            <a:pPr lvl="1" eaLnBrk="1" hangingPunct="1">
              <a:buFontTx/>
              <a:buChar char="•"/>
            </a:pPr>
            <a:r>
              <a:rPr lang="en-US" altLang="en-US" sz="1800" b="1" dirty="0">
                <a:solidFill>
                  <a:srgbClr val="000000"/>
                </a:solidFill>
              </a:rPr>
              <a:t>Submit your Parent Brag sheet and Recommendation Questionnaire to your counselor by Spring of Junior Year</a:t>
            </a:r>
          </a:p>
          <a:p>
            <a:pPr lvl="1" eaLnBrk="1" hangingPunct="1">
              <a:buFontTx/>
              <a:buChar char="•"/>
            </a:pPr>
            <a:r>
              <a:rPr lang="en-US" altLang="en-US" sz="1800" b="1" dirty="0">
                <a:solidFill>
                  <a:srgbClr val="000000"/>
                </a:solidFill>
              </a:rPr>
              <a:t>Ask your teacher if he or she is willing to write your Letter of Recommendation by May of Junior Year.</a:t>
            </a:r>
          </a:p>
          <a:p>
            <a:pPr lvl="1" eaLnBrk="1" hangingPunct="1">
              <a:buFontTx/>
              <a:buChar char="•"/>
            </a:pPr>
            <a:r>
              <a:rPr lang="en-US" altLang="en-US" sz="1800" b="1" dirty="0">
                <a:solidFill>
                  <a:srgbClr val="000000"/>
                </a:solidFill>
              </a:rPr>
              <a:t>Interview (recommended)</a:t>
            </a:r>
          </a:p>
          <a:p>
            <a:pPr lvl="1" eaLnBrk="1" hangingPunct="1">
              <a:buFontTx/>
              <a:buChar char="•"/>
            </a:pPr>
            <a:r>
              <a:rPr lang="en-US" altLang="en-US" sz="1800" b="1" dirty="0">
                <a:solidFill>
                  <a:srgbClr val="000000"/>
                </a:solidFill>
              </a:rPr>
              <a:t>RBC offers a 1 week Summer Common Application/ Essay class.  More details will be sent in the spring.</a:t>
            </a:r>
          </a:p>
          <a:p>
            <a:pPr eaLnBrk="1" hangingPunct="1">
              <a:buFontTx/>
              <a:buChar char="•"/>
            </a:pPr>
            <a:endParaRPr lang="en-US" altLang="en-US" sz="1800" b="1" dirty="0">
              <a:solidFill>
                <a:srgbClr val="000000"/>
              </a:solidFill>
            </a:endParaRPr>
          </a:p>
        </p:txBody>
      </p:sp>
      <p:sp>
        <p:nvSpPr>
          <p:cNvPr id="16387" name="Text Box 5"/>
          <p:cNvSpPr txBox="1">
            <a:spLocks noChangeArrowheads="1"/>
          </p:cNvSpPr>
          <p:nvPr/>
        </p:nvSpPr>
        <p:spPr bwMode="auto">
          <a:xfrm>
            <a:off x="2341672" y="587375"/>
            <a:ext cx="4376519" cy="461665"/>
          </a:xfrm>
          <a:prstGeom prst="rect">
            <a:avLst/>
          </a:prstGeom>
          <a:noFill/>
          <a:ln w="44450">
            <a:solidFill>
              <a:srgbClr val="00B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b="1" i="1" dirty="0">
                <a:solidFill>
                  <a:srgbClr val="000000"/>
                </a:solidFill>
              </a:rPr>
              <a:t>Admissions Counselors Consider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
          <p:cNvSpPr txBox="1">
            <a:spLocks noChangeArrowheads="1"/>
          </p:cNvSpPr>
          <p:nvPr/>
        </p:nvSpPr>
        <p:spPr bwMode="auto">
          <a:xfrm>
            <a:off x="762000" y="1752600"/>
            <a:ext cx="74676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1600" cmpd="tri">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sz="2000" dirty="0">
              <a:solidFill>
                <a:srgbClr val="000000"/>
              </a:solidFill>
            </a:endParaRPr>
          </a:p>
          <a:p>
            <a:pPr eaLnBrk="1" hangingPunct="1">
              <a:buFontTx/>
              <a:buChar char="•"/>
            </a:pPr>
            <a:r>
              <a:rPr lang="en-US" altLang="en-US" sz="2000" b="1" dirty="0">
                <a:solidFill>
                  <a:srgbClr val="000000"/>
                </a:solidFill>
              </a:rPr>
              <a:t> Location (Urban, Suburban, Rural)</a:t>
            </a:r>
          </a:p>
          <a:p>
            <a:pPr eaLnBrk="1" hangingPunct="1">
              <a:buFontTx/>
              <a:buChar char="•"/>
            </a:pPr>
            <a:r>
              <a:rPr lang="en-US" altLang="en-US" sz="2000" b="1" dirty="0">
                <a:solidFill>
                  <a:srgbClr val="000000"/>
                </a:solidFill>
              </a:rPr>
              <a:t> Distance </a:t>
            </a:r>
          </a:p>
          <a:p>
            <a:pPr eaLnBrk="1" hangingPunct="1">
              <a:buFontTx/>
              <a:buChar char="•"/>
            </a:pPr>
            <a:r>
              <a:rPr lang="en-US" altLang="en-US" sz="2000" b="1" dirty="0">
                <a:solidFill>
                  <a:srgbClr val="000000"/>
                </a:solidFill>
              </a:rPr>
              <a:t> Academic Rigor</a:t>
            </a:r>
          </a:p>
          <a:p>
            <a:pPr eaLnBrk="1" hangingPunct="1">
              <a:buFontTx/>
              <a:buChar char="•"/>
            </a:pPr>
            <a:r>
              <a:rPr lang="en-US" altLang="en-US" sz="2000" b="1" dirty="0">
                <a:solidFill>
                  <a:srgbClr val="000000"/>
                </a:solidFill>
              </a:rPr>
              <a:t> Size</a:t>
            </a:r>
          </a:p>
          <a:p>
            <a:pPr eaLnBrk="1" hangingPunct="1">
              <a:buFontTx/>
              <a:buChar char="•"/>
            </a:pPr>
            <a:r>
              <a:rPr lang="en-US" altLang="en-US" sz="2000" b="1" dirty="0">
                <a:solidFill>
                  <a:srgbClr val="000000"/>
                </a:solidFill>
              </a:rPr>
              <a:t> Extra-curricular (i.e. athletics)</a:t>
            </a:r>
          </a:p>
          <a:p>
            <a:pPr eaLnBrk="1" hangingPunct="1">
              <a:buFontTx/>
              <a:buChar char="•"/>
            </a:pPr>
            <a:r>
              <a:rPr lang="en-US" altLang="en-US" sz="2000" b="1" dirty="0">
                <a:solidFill>
                  <a:srgbClr val="000000"/>
                </a:solidFill>
              </a:rPr>
              <a:t> Field of Study/Major</a:t>
            </a:r>
          </a:p>
          <a:p>
            <a:pPr eaLnBrk="1" hangingPunct="1">
              <a:buFontTx/>
              <a:buChar char="•"/>
            </a:pPr>
            <a:r>
              <a:rPr lang="en-US" altLang="en-US" sz="2000" b="1" dirty="0">
                <a:solidFill>
                  <a:srgbClr val="000000"/>
                </a:solidFill>
              </a:rPr>
              <a:t> Financial Aid</a:t>
            </a:r>
          </a:p>
        </p:txBody>
      </p:sp>
      <p:sp>
        <p:nvSpPr>
          <p:cNvPr id="17411" name="Text Box 5"/>
          <p:cNvSpPr txBox="1">
            <a:spLocks noChangeArrowheads="1"/>
          </p:cNvSpPr>
          <p:nvPr/>
        </p:nvSpPr>
        <p:spPr bwMode="auto">
          <a:xfrm>
            <a:off x="2052330" y="587375"/>
            <a:ext cx="4955204" cy="646331"/>
          </a:xfrm>
          <a:prstGeom prst="rect">
            <a:avLst/>
          </a:prstGeom>
          <a:noFill/>
          <a:ln w="34925">
            <a:solidFill>
              <a:srgbClr val="00B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3600" b="1" i="1" dirty="0">
                <a:solidFill>
                  <a:srgbClr val="000000"/>
                </a:solidFill>
              </a:rPr>
              <a:t>Student Should Consider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93C95-49D4-47D2-B52B-339F8F98AA5D}"/>
              </a:ext>
            </a:extLst>
          </p:cNvPr>
          <p:cNvSpPr>
            <a:spLocks noGrp="1"/>
          </p:cNvSpPr>
          <p:nvPr>
            <p:ph type="title"/>
          </p:nvPr>
        </p:nvSpPr>
        <p:spPr/>
        <p:txBody>
          <a:bodyPr>
            <a:normAutofit/>
          </a:bodyPr>
          <a:lstStyle/>
          <a:p>
            <a:pPr algn="ctr"/>
            <a:r>
              <a:rPr lang="en-US" dirty="0"/>
              <a:t>Understanding College </a:t>
            </a:r>
            <a:br>
              <a:rPr lang="en-US" dirty="0"/>
            </a:br>
            <a:r>
              <a:rPr lang="en-US" dirty="0"/>
              <a:t>Course Requirements </a:t>
            </a:r>
          </a:p>
        </p:txBody>
      </p:sp>
      <p:sp>
        <p:nvSpPr>
          <p:cNvPr id="3" name="Content Placeholder 2">
            <a:extLst>
              <a:ext uri="{FF2B5EF4-FFF2-40B4-BE49-F238E27FC236}">
                <a16:creationId xmlns:a16="http://schemas.microsoft.com/office/drawing/2014/main" id="{16D61DA5-DD4B-42A9-B658-2DEF54103B9C}"/>
              </a:ext>
            </a:extLst>
          </p:cNvPr>
          <p:cNvSpPr>
            <a:spLocks noGrp="1"/>
          </p:cNvSpPr>
          <p:nvPr>
            <p:ph idx="1"/>
          </p:nvPr>
        </p:nvSpPr>
        <p:spPr>
          <a:xfrm>
            <a:off x="1981200" y="2093976"/>
            <a:ext cx="5334000" cy="3060192"/>
          </a:xfrm>
          <a:ln w="47625" cmpd="sng">
            <a:solidFill>
              <a:schemeClr val="accent1"/>
            </a:solidFill>
          </a:ln>
        </p:spPr>
        <p:txBody>
          <a:bodyPr/>
          <a:lstStyle/>
          <a:p>
            <a:r>
              <a:rPr lang="en-US" dirty="0"/>
              <a:t>Be sure to look at RBC’s Curriculum Guide to get an idea of what classes you would like to take next year</a:t>
            </a:r>
          </a:p>
          <a:p>
            <a:r>
              <a:rPr lang="en-US" dirty="0"/>
              <a:t>Some colleges require a fourth year of science</a:t>
            </a:r>
          </a:p>
          <a:p>
            <a:r>
              <a:rPr lang="en-US" dirty="0"/>
              <a:t>Specific majors may require a certain level of math</a:t>
            </a:r>
          </a:p>
        </p:txBody>
      </p:sp>
    </p:spTree>
    <p:extLst>
      <p:ext uri="{BB962C8B-B14F-4D97-AF65-F5344CB8AC3E}">
        <p14:creationId xmlns:p14="http://schemas.microsoft.com/office/powerpoint/2010/main" val="2806171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257300" y="762000"/>
            <a:ext cx="6629400" cy="990600"/>
          </a:xfrm>
          <a:custGeom>
            <a:avLst/>
            <a:gdLst>
              <a:gd name="connsiteX0" fmla="*/ 0 w 6629400"/>
              <a:gd name="connsiteY0" fmla="*/ 0 h 990600"/>
              <a:gd name="connsiteX1" fmla="*/ 685038 w 6629400"/>
              <a:gd name="connsiteY1" fmla="*/ 0 h 990600"/>
              <a:gd name="connsiteX2" fmla="*/ 1370076 w 6629400"/>
              <a:gd name="connsiteY2" fmla="*/ 0 h 990600"/>
              <a:gd name="connsiteX3" fmla="*/ 1922526 w 6629400"/>
              <a:gd name="connsiteY3" fmla="*/ 0 h 990600"/>
              <a:gd name="connsiteX4" fmla="*/ 2541270 w 6629400"/>
              <a:gd name="connsiteY4" fmla="*/ 0 h 990600"/>
              <a:gd name="connsiteX5" fmla="*/ 3027426 w 6629400"/>
              <a:gd name="connsiteY5" fmla="*/ 0 h 990600"/>
              <a:gd name="connsiteX6" fmla="*/ 3579876 w 6629400"/>
              <a:gd name="connsiteY6" fmla="*/ 0 h 990600"/>
              <a:gd name="connsiteX7" fmla="*/ 4264914 w 6629400"/>
              <a:gd name="connsiteY7" fmla="*/ 0 h 990600"/>
              <a:gd name="connsiteX8" fmla="*/ 4684776 w 6629400"/>
              <a:gd name="connsiteY8" fmla="*/ 0 h 990600"/>
              <a:gd name="connsiteX9" fmla="*/ 5303520 w 6629400"/>
              <a:gd name="connsiteY9" fmla="*/ 0 h 990600"/>
              <a:gd name="connsiteX10" fmla="*/ 5723382 w 6629400"/>
              <a:gd name="connsiteY10" fmla="*/ 0 h 990600"/>
              <a:gd name="connsiteX11" fmla="*/ 6629400 w 6629400"/>
              <a:gd name="connsiteY11" fmla="*/ 0 h 990600"/>
              <a:gd name="connsiteX12" fmla="*/ 6629400 w 6629400"/>
              <a:gd name="connsiteY12" fmla="*/ 505206 h 990600"/>
              <a:gd name="connsiteX13" fmla="*/ 6629400 w 6629400"/>
              <a:gd name="connsiteY13" fmla="*/ 990600 h 990600"/>
              <a:gd name="connsiteX14" fmla="*/ 5944362 w 6629400"/>
              <a:gd name="connsiteY14" fmla="*/ 990600 h 990600"/>
              <a:gd name="connsiteX15" fmla="*/ 5391912 w 6629400"/>
              <a:gd name="connsiteY15" fmla="*/ 990600 h 990600"/>
              <a:gd name="connsiteX16" fmla="*/ 4839462 w 6629400"/>
              <a:gd name="connsiteY16" fmla="*/ 990600 h 990600"/>
              <a:gd name="connsiteX17" fmla="*/ 4287012 w 6629400"/>
              <a:gd name="connsiteY17" fmla="*/ 990600 h 990600"/>
              <a:gd name="connsiteX18" fmla="*/ 3734562 w 6629400"/>
              <a:gd name="connsiteY18" fmla="*/ 990600 h 990600"/>
              <a:gd name="connsiteX19" fmla="*/ 3248406 w 6629400"/>
              <a:gd name="connsiteY19" fmla="*/ 990600 h 990600"/>
              <a:gd name="connsiteX20" fmla="*/ 2629662 w 6629400"/>
              <a:gd name="connsiteY20" fmla="*/ 990600 h 990600"/>
              <a:gd name="connsiteX21" fmla="*/ 2077212 w 6629400"/>
              <a:gd name="connsiteY21" fmla="*/ 990600 h 990600"/>
              <a:gd name="connsiteX22" fmla="*/ 1392174 w 6629400"/>
              <a:gd name="connsiteY22" fmla="*/ 990600 h 990600"/>
              <a:gd name="connsiteX23" fmla="*/ 707136 w 6629400"/>
              <a:gd name="connsiteY23" fmla="*/ 990600 h 990600"/>
              <a:gd name="connsiteX24" fmla="*/ 0 w 6629400"/>
              <a:gd name="connsiteY24" fmla="*/ 990600 h 990600"/>
              <a:gd name="connsiteX25" fmla="*/ 0 w 6629400"/>
              <a:gd name="connsiteY25" fmla="*/ 485394 h 990600"/>
              <a:gd name="connsiteX26" fmla="*/ 0 w 6629400"/>
              <a:gd name="connsiteY26"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629400" h="990600" fill="none" extrusionOk="0">
                <a:moveTo>
                  <a:pt x="0" y="0"/>
                </a:moveTo>
                <a:cubicBezTo>
                  <a:pt x="259403" y="-47719"/>
                  <a:pt x="386864" y="33545"/>
                  <a:pt x="685038" y="0"/>
                </a:cubicBezTo>
                <a:cubicBezTo>
                  <a:pt x="983212" y="-33545"/>
                  <a:pt x="1028637" y="26235"/>
                  <a:pt x="1370076" y="0"/>
                </a:cubicBezTo>
                <a:cubicBezTo>
                  <a:pt x="1711515" y="-26235"/>
                  <a:pt x="1677807" y="36826"/>
                  <a:pt x="1922526" y="0"/>
                </a:cubicBezTo>
                <a:cubicBezTo>
                  <a:pt x="2167245" y="-36826"/>
                  <a:pt x="2393250" y="19546"/>
                  <a:pt x="2541270" y="0"/>
                </a:cubicBezTo>
                <a:cubicBezTo>
                  <a:pt x="2689290" y="-19546"/>
                  <a:pt x="2790425" y="6202"/>
                  <a:pt x="3027426" y="0"/>
                </a:cubicBezTo>
                <a:cubicBezTo>
                  <a:pt x="3264427" y="-6202"/>
                  <a:pt x="3464588" y="48715"/>
                  <a:pt x="3579876" y="0"/>
                </a:cubicBezTo>
                <a:cubicBezTo>
                  <a:pt x="3695164" y="-48715"/>
                  <a:pt x="4022683" y="76813"/>
                  <a:pt x="4264914" y="0"/>
                </a:cubicBezTo>
                <a:cubicBezTo>
                  <a:pt x="4507145" y="-76813"/>
                  <a:pt x="4585513" y="11915"/>
                  <a:pt x="4684776" y="0"/>
                </a:cubicBezTo>
                <a:cubicBezTo>
                  <a:pt x="4784039" y="-11915"/>
                  <a:pt x="5089112" y="7253"/>
                  <a:pt x="5303520" y="0"/>
                </a:cubicBezTo>
                <a:cubicBezTo>
                  <a:pt x="5517928" y="-7253"/>
                  <a:pt x="5625443" y="1138"/>
                  <a:pt x="5723382" y="0"/>
                </a:cubicBezTo>
                <a:cubicBezTo>
                  <a:pt x="5821321" y="-1138"/>
                  <a:pt x="6218276" y="102078"/>
                  <a:pt x="6629400" y="0"/>
                </a:cubicBezTo>
                <a:cubicBezTo>
                  <a:pt x="6637986" y="225886"/>
                  <a:pt x="6580608" y="325253"/>
                  <a:pt x="6629400" y="505206"/>
                </a:cubicBezTo>
                <a:cubicBezTo>
                  <a:pt x="6678192" y="685159"/>
                  <a:pt x="6576581" y="777837"/>
                  <a:pt x="6629400" y="990600"/>
                </a:cubicBezTo>
                <a:cubicBezTo>
                  <a:pt x="6320304" y="1016867"/>
                  <a:pt x="6167912" y="933490"/>
                  <a:pt x="5944362" y="990600"/>
                </a:cubicBezTo>
                <a:cubicBezTo>
                  <a:pt x="5720812" y="1047710"/>
                  <a:pt x="5502436" y="971016"/>
                  <a:pt x="5391912" y="990600"/>
                </a:cubicBezTo>
                <a:cubicBezTo>
                  <a:pt x="5281388" y="1010184"/>
                  <a:pt x="5074729" y="955617"/>
                  <a:pt x="4839462" y="990600"/>
                </a:cubicBezTo>
                <a:cubicBezTo>
                  <a:pt x="4604195" y="1025583"/>
                  <a:pt x="4496827" y="987871"/>
                  <a:pt x="4287012" y="990600"/>
                </a:cubicBezTo>
                <a:cubicBezTo>
                  <a:pt x="4077197" y="993329"/>
                  <a:pt x="3936477" y="926950"/>
                  <a:pt x="3734562" y="990600"/>
                </a:cubicBezTo>
                <a:cubicBezTo>
                  <a:pt x="3532647" y="1054250"/>
                  <a:pt x="3441685" y="979360"/>
                  <a:pt x="3248406" y="990600"/>
                </a:cubicBezTo>
                <a:cubicBezTo>
                  <a:pt x="3055127" y="1001840"/>
                  <a:pt x="2853050" y="936254"/>
                  <a:pt x="2629662" y="990600"/>
                </a:cubicBezTo>
                <a:cubicBezTo>
                  <a:pt x="2406274" y="1044946"/>
                  <a:pt x="2240013" y="943970"/>
                  <a:pt x="2077212" y="990600"/>
                </a:cubicBezTo>
                <a:cubicBezTo>
                  <a:pt x="1914411" y="1037230"/>
                  <a:pt x="1646713" y="939219"/>
                  <a:pt x="1392174" y="990600"/>
                </a:cubicBezTo>
                <a:cubicBezTo>
                  <a:pt x="1137635" y="1041981"/>
                  <a:pt x="899252" y="936247"/>
                  <a:pt x="707136" y="990600"/>
                </a:cubicBezTo>
                <a:cubicBezTo>
                  <a:pt x="515020" y="1044953"/>
                  <a:pt x="260245" y="978683"/>
                  <a:pt x="0" y="990600"/>
                </a:cubicBezTo>
                <a:cubicBezTo>
                  <a:pt x="-46475" y="876871"/>
                  <a:pt x="53092" y="665599"/>
                  <a:pt x="0" y="485394"/>
                </a:cubicBezTo>
                <a:cubicBezTo>
                  <a:pt x="-53092" y="305189"/>
                  <a:pt x="51815" y="208640"/>
                  <a:pt x="0" y="0"/>
                </a:cubicBezTo>
                <a:close/>
              </a:path>
              <a:path w="6629400" h="990600" stroke="0" extrusionOk="0">
                <a:moveTo>
                  <a:pt x="0" y="0"/>
                </a:moveTo>
                <a:cubicBezTo>
                  <a:pt x="117947" y="-17365"/>
                  <a:pt x="261901" y="35600"/>
                  <a:pt x="486156" y="0"/>
                </a:cubicBezTo>
                <a:cubicBezTo>
                  <a:pt x="710411" y="-35600"/>
                  <a:pt x="715917" y="33086"/>
                  <a:pt x="839724" y="0"/>
                </a:cubicBezTo>
                <a:cubicBezTo>
                  <a:pt x="963531" y="-33086"/>
                  <a:pt x="1241288" y="76502"/>
                  <a:pt x="1524762" y="0"/>
                </a:cubicBezTo>
                <a:cubicBezTo>
                  <a:pt x="1808236" y="-76502"/>
                  <a:pt x="1870946" y="13827"/>
                  <a:pt x="2010918" y="0"/>
                </a:cubicBezTo>
                <a:cubicBezTo>
                  <a:pt x="2150890" y="-13827"/>
                  <a:pt x="2259373" y="5621"/>
                  <a:pt x="2497074" y="0"/>
                </a:cubicBezTo>
                <a:cubicBezTo>
                  <a:pt x="2734775" y="-5621"/>
                  <a:pt x="2874917" y="4196"/>
                  <a:pt x="3182112" y="0"/>
                </a:cubicBezTo>
                <a:cubicBezTo>
                  <a:pt x="3489307" y="-4196"/>
                  <a:pt x="3402131" y="20192"/>
                  <a:pt x="3601974" y="0"/>
                </a:cubicBezTo>
                <a:cubicBezTo>
                  <a:pt x="3801817" y="-20192"/>
                  <a:pt x="4098554" y="39565"/>
                  <a:pt x="4287012" y="0"/>
                </a:cubicBezTo>
                <a:cubicBezTo>
                  <a:pt x="4475470" y="-39565"/>
                  <a:pt x="4690204" y="39545"/>
                  <a:pt x="4972050" y="0"/>
                </a:cubicBezTo>
                <a:cubicBezTo>
                  <a:pt x="5253896" y="-39545"/>
                  <a:pt x="5325311" y="35779"/>
                  <a:pt x="5524500" y="0"/>
                </a:cubicBezTo>
                <a:cubicBezTo>
                  <a:pt x="5723689" y="-35779"/>
                  <a:pt x="6207445" y="3117"/>
                  <a:pt x="6629400" y="0"/>
                </a:cubicBezTo>
                <a:cubicBezTo>
                  <a:pt x="6665622" y="136200"/>
                  <a:pt x="6606715" y="349877"/>
                  <a:pt x="6629400" y="485394"/>
                </a:cubicBezTo>
                <a:cubicBezTo>
                  <a:pt x="6652085" y="620911"/>
                  <a:pt x="6606613" y="745992"/>
                  <a:pt x="6629400" y="990600"/>
                </a:cubicBezTo>
                <a:cubicBezTo>
                  <a:pt x="6396482" y="1040461"/>
                  <a:pt x="6313644" y="947509"/>
                  <a:pt x="6076950" y="990600"/>
                </a:cubicBezTo>
                <a:cubicBezTo>
                  <a:pt x="5840256" y="1033691"/>
                  <a:pt x="5828102" y="959625"/>
                  <a:pt x="5657088" y="990600"/>
                </a:cubicBezTo>
                <a:cubicBezTo>
                  <a:pt x="5486074" y="1021575"/>
                  <a:pt x="5243247" y="973473"/>
                  <a:pt x="5104638" y="990600"/>
                </a:cubicBezTo>
                <a:cubicBezTo>
                  <a:pt x="4966029" y="1007727"/>
                  <a:pt x="4581191" y="958535"/>
                  <a:pt x="4419600" y="990600"/>
                </a:cubicBezTo>
                <a:cubicBezTo>
                  <a:pt x="4258009" y="1022665"/>
                  <a:pt x="4115767" y="938328"/>
                  <a:pt x="3867150" y="990600"/>
                </a:cubicBezTo>
                <a:cubicBezTo>
                  <a:pt x="3618533" y="1042872"/>
                  <a:pt x="3635045" y="949564"/>
                  <a:pt x="3513582" y="990600"/>
                </a:cubicBezTo>
                <a:cubicBezTo>
                  <a:pt x="3392119" y="1031636"/>
                  <a:pt x="3195454" y="949954"/>
                  <a:pt x="3093720" y="990600"/>
                </a:cubicBezTo>
                <a:cubicBezTo>
                  <a:pt x="2991986" y="1031246"/>
                  <a:pt x="2629014" y="957116"/>
                  <a:pt x="2408682" y="990600"/>
                </a:cubicBezTo>
                <a:cubicBezTo>
                  <a:pt x="2188350" y="1024084"/>
                  <a:pt x="2064441" y="948715"/>
                  <a:pt x="1856232" y="990600"/>
                </a:cubicBezTo>
                <a:cubicBezTo>
                  <a:pt x="1648023" y="1032485"/>
                  <a:pt x="1530658" y="956601"/>
                  <a:pt x="1436370" y="990600"/>
                </a:cubicBezTo>
                <a:cubicBezTo>
                  <a:pt x="1342082" y="1024599"/>
                  <a:pt x="1139181" y="971194"/>
                  <a:pt x="883920" y="990600"/>
                </a:cubicBezTo>
                <a:cubicBezTo>
                  <a:pt x="628659" y="1010006"/>
                  <a:pt x="675339" y="958522"/>
                  <a:pt x="530352" y="990600"/>
                </a:cubicBezTo>
                <a:cubicBezTo>
                  <a:pt x="385365" y="1022678"/>
                  <a:pt x="258985" y="931144"/>
                  <a:pt x="0" y="990600"/>
                </a:cubicBezTo>
                <a:cubicBezTo>
                  <a:pt x="-24068" y="749567"/>
                  <a:pt x="22804" y="681768"/>
                  <a:pt x="0" y="495300"/>
                </a:cubicBezTo>
                <a:cubicBezTo>
                  <a:pt x="-22804" y="308832"/>
                  <a:pt x="10224" y="142627"/>
                  <a:pt x="0" y="0"/>
                </a:cubicBezTo>
                <a:close/>
              </a:path>
            </a:pathLst>
          </a:custGeom>
          <a:ln w="60325">
            <a:solidFill>
              <a:srgbClr val="00B050"/>
            </a:solidFill>
            <a:extLst>
              <a:ext uri="{C807C97D-BFC1-408E-A445-0C87EB9F89A2}">
                <ask:lineSketchStyleProps xmlns:ask="http://schemas.microsoft.com/office/drawing/2018/sketchyshapes" sd="1219033472">
                  <ask:type>
                    <ask:lineSketchScribble/>
                  </ask:type>
                </ask:lineSketchStyleProps>
              </a:ext>
            </a:extLst>
          </a:ln>
        </p:spPr>
        <p:txBody>
          <a:bodyPr>
            <a:normAutofit fontScale="90000"/>
          </a:bodyPr>
          <a:lstStyle/>
          <a:p>
            <a:pPr algn="ctr" fontAlgn="auto">
              <a:spcAft>
                <a:spcPts val="0"/>
              </a:spcAft>
              <a:defRPr/>
            </a:pPr>
            <a:r>
              <a:rPr lang="en-US" altLang="en-US" sz="4000" dirty="0"/>
              <a:t>What is the </a:t>
            </a:r>
            <a:r>
              <a:rPr lang="en-US" altLang="en-US" sz="4000" i="1" u="sng" dirty="0"/>
              <a:t>best match</a:t>
            </a:r>
            <a:r>
              <a:rPr lang="en-US" altLang="en-US" sz="4000" i="1" dirty="0"/>
              <a:t> </a:t>
            </a:r>
            <a:r>
              <a:rPr lang="en-US" altLang="en-US" sz="4000" dirty="0"/>
              <a:t>for you?</a:t>
            </a:r>
            <a:br>
              <a:rPr lang="en-US" altLang="en-US" sz="2800" dirty="0"/>
            </a:br>
            <a:endParaRPr lang="en-US" altLang="en-US" sz="2800" dirty="0"/>
          </a:p>
        </p:txBody>
      </p:sp>
      <p:sp>
        <p:nvSpPr>
          <p:cNvPr id="18435" name="Content Placeholder 2"/>
          <p:cNvSpPr>
            <a:spLocks noGrp="1"/>
          </p:cNvSpPr>
          <p:nvPr>
            <p:ph idx="1"/>
          </p:nvPr>
        </p:nvSpPr>
        <p:spPr/>
        <p:txBody>
          <a:bodyPr/>
          <a:lstStyle/>
          <a:p>
            <a:pPr marL="0" indent="0" algn="ctr">
              <a:buFont typeface="Wingdings 2" pitchFamily="18" charset="2"/>
              <a:buNone/>
            </a:pPr>
            <a:endParaRPr lang="en-US" altLang="en-US" sz="4000" dirty="0"/>
          </a:p>
          <a:p>
            <a:pPr marL="0" indent="0" algn="ctr">
              <a:buFont typeface="Wingdings 2" pitchFamily="18" charset="2"/>
              <a:buNone/>
            </a:pPr>
            <a:r>
              <a:rPr lang="en-US" altLang="en-US" sz="4000" dirty="0"/>
              <a:t>“College is not a prize to be won, but a match to be made.”</a:t>
            </a:r>
          </a:p>
          <a:p>
            <a:pPr marL="0" indent="0" algn="ctr">
              <a:buFont typeface="Wingdings 2" pitchFamily="18" charset="2"/>
              <a:buNone/>
            </a:pPr>
            <a:endParaRPr lang="en-US" altLang="en-US" sz="4000" dirty="0"/>
          </a:p>
          <a:p>
            <a:pPr marL="0" indent="0" algn="ctr">
              <a:buFont typeface="Wingdings 2" pitchFamily="18" charset="2"/>
              <a:buNone/>
            </a:pPr>
            <a:endParaRPr lang="en-US" altLang="en-US" sz="3200" i="1" dirty="0"/>
          </a:p>
          <a:p>
            <a:pPr marL="0" indent="0" algn="ctr">
              <a:buFont typeface="Wingdings 2" pitchFamily="18" charset="2"/>
              <a:buNone/>
            </a:pPr>
            <a:r>
              <a:rPr lang="en-US" altLang="en-US" sz="3200" i="1" dirty="0"/>
              <a:t>Let’s get started…..</a:t>
            </a:r>
          </a:p>
          <a:p>
            <a:pPr marL="0" indent="0">
              <a:buFont typeface="Wingdings 2" pitchFamily="18" charset="2"/>
              <a:buNone/>
            </a:pPr>
            <a:endParaRPr lang="en-US" altLang="en-US" dirty="0"/>
          </a:p>
          <a:p>
            <a:pPr marL="0" indent="0">
              <a:buFont typeface="Wingdings 2" pitchFamily="18" charset="2"/>
              <a:buNone/>
            </a:pPr>
            <a:endParaRPr lang="en-US"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394716"/>
            <a:ext cx="3200400" cy="1039368"/>
          </a:xfrm>
          <a:ln w="44450">
            <a:solidFill>
              <a:srgbClr val="00B050"/>
            </a:solidFill>
          </a:ln>
        </p:spPr>
        <p:txBody>
          <a:bodyPr/>
          <a:lstStyle/>
          <a:p>
            <a:pPr algn="ctr"/>
            <a:r>
              <a:rPr lang="en-US" dirty="0"/>
              <a:t>NAVIANCE</a:t>
            </a:r>
          </a:p>
        </p:txBody>
      </p:sp>
      <p:sp>
        <p:nvSpPr>
          <p:cNvPr id="3" name="Content Placeholder 2"/>
          <p:cNvSpPr>
            <a:spLocks noGrp="1"/>
          </p:cNvSpPr>
          <p:nvPr>
            <p:ph idx="1"/>
          </p:nvPr>
        </p:nvSpPr>
        <p:spPr>
          <a:xfrm>
            <a:off x="685800" y="1515533"/>
            <a:ext cx="7772400" cy="762000"/>
          </a:xfrm>
        </p:spPr>
        <p:txBody>
          <a:bodyPr>
            <a:normAutofit/>
          </a:bodyPr>
          <a:lstStyle/>
          <a:p>
            <a:r>
              <a:rPr lang="en-US" dirty="0" err="1"/>
              <a:t>Naviance</a:t>
            </a:r>
            <a:r>
              <a:rPr lang="en-US" dirty="0"/>
              <a:t> can help students find valuable information about colleges and careers.</a:t>
            </a:r>
          </a:p>
          <a:p>
            <a:pPr>
              <a:buNone/>
            </a:pPr>
            <a:endParaRPr lang="en-US" dirty="0"/>
          </a:p>
        </p:txBody>
      </p:sp>
      <p:pic>
        <p:nvPicPr>
          <p:cNvPr id="5" name="Picture 4">
            <a:extLst>
              <a:ext uri="{FF2B5EF4-FFF2-40B4-BE49-F238E27FC236}">
                <a16:creationId xmlns:a16="http://schemas.microsoft.com/office/drawing/2014/main" id="{3E7906DF-1751-47F5-BB41-1BC9837FC0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2277533"/>
            <a:ext cx="7772399" cy="3666067"/>
          </a:xfrm>
          <a:prstGeom prst="rect">
            <a:avLst/>
          </a:prstGeom>
        </p:spPr>
      </p:pic>
    </p:spTree>
    <p:extLst>
      <p:ext uri="{BB962C8B-B14F-4D97-AF65-F5344CB8AC3E}">
        <p14:creationId xmlns:p14="http://schemas.microsoft.com/office/powerpoint/2010/main" val="4176255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7900" y="484632"/>
            <a:ext cx="4648200" cy="1044194"/>
          </a:xfrm>
          <a:custGeom>
            <a:avLst/>
            <a:gdLst>
              <a:gd name="connsiteX0" fmla="*/ 0 w 4648200"/>
              <a:gd name="connsiteY0" fmla="*/ 0 h 1044194"/>
              <a:gd name="connsiteX1" fmla="*/ 488061 w 4648200"/>
              <a:gd name="connsiteY1" fmla="*/ 0 h 1044194"/>
              <a:gd name="connsiteX2" fmla="*/ 1022604 w 4648200"/>
              <a:gd name="connsiteY2" fmla="*/ 0 h 1044194"/>
              <a:gd name="connsiteX3" fmla="*/ 1510665 w 4648200"/>
              <a:gd name="connsiteY3" fmla="*/ 0 h 1044194"/>
              <a:gd name="connsiteX4" fmla="*/ 2138172 w 4648200"/>
              <a:gd name="connsiteY4" fmla="*/ 0 h 1044194"/>
              <a:gd name="connsiteX5" fmla="*/ 2719197 w 4648200"/>
              <a:gd name="connsiteY5" fmla="*/ 0 h 1044194"/>
              <a:gd name="connsiteX6" fmla="*/ 3300222 w 4648200"/>
              <a:gd name="connsiteY6" fmla="*/ 0 h 1044194"/>
              <a:gd name="connsiteX7" fmla="*/ 3974211 w 4648200"/>
              <a:gd name="connsiteY7" fmla="*/ 0 h 1044194"/>
              <a:gd name="connsiteX8" fmla="*/ 4648200 w 4648200"/>
              <a:gd name="connsiteY8" fmla="*/ 0 h 1044194"/>
              <a:gd name="connsiteX9" fmla="*/ 4648200 w 4648200"/>
              <a:gd name="connsiteY9" fmla="*/ 490771 h 1044194"/>
              <a:gd name="connsiteX10" fmla="*/ 4648200 w 4648200"/>
              <a:gd name="connsiteY10" fmla="*/ 1044194 h 1044194"/>
              <a:gd name="connsiteX11" fmla="*/ 4206621 w 4648200"/>
              <a:gd name="connsiteY11" fmla="*/ 1044194 h 1044194"/>
              <a:gd name="connsiteX12" fmla="*/ 3718560 w 4648200"/>
              <a:gd name="connsiteY12" fmla="*/ 1044194 h 1044194"/>
              <a:gd name="connsiteX13" fmla="*/ 3091053 w 4648200"/>
              <a:gd name="connsiteY13" fmla="*/ 1044194 h 1044194"/>
              <a:gd name="connsiteX14" fmla="*/ 2417064 w 4648200"/>
              <a:gd name="connsiteY14" fmla="*/ 1044194 h 1044194"/>
              <a:gd name="connsiteX15" fmla="*/ 1882521 w 4648200"/>
              <a:gd name="connsiteY15" fmla="*/ 1044194 h 1044194"/>
              <a:gd name="connsiteX16" fmla="*/ 1208532 w 4648200"/>
              <a:gd name="connsiteY16" fmla="*/ 1044194 h 1044194"/>
              <a:gd name="connsiteX17" fmla="*/ 720471 w 4648200"/>
              <a:gd name="connsiteY17" fmla="*/ 1044194 h 1044194"/>
              <a:gd name="connsiteX18" fmla="*/ 0 w 4648200"/>
              <a:gd name="connsiteY18" fmla="*/ 1044194 h 1044194"/>
              <a:gd name="connsiteX19" fmla="*/ 0 w 4648200"/>
              <a:gd name="connsiteY19" fmla="*/ 553423 h 1044194"/>
              <a:gd name="connsiteX20" fmla="*/ 0 w 4648200"/>
              <a:gd name="connsiteY20" fmla="*/ 0 h 104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48200" h="1044194" fill="none" extrusionOk="0">
                <a:moveTo>
                  <a:pt x="0" y="0"/>
                </a:moveTo>
                <a:cubicBezTo>
                  <a:pt x="189699" y="-632"/>
                  <a:pt x="372795" y="20404"/>
                  <a:pt x="488061" y="0"/>
                </a:cubicBezTo>
                <a:cubicBezTo>
                  <a:pt x="603327" y="-20404"/>
                  <a:pt x="792918" y="24412"/>
                  <a:pt x="1022604" y="0"/>
                </a:cubicBezTo>
                <a:cubicBezTo>
                  <a:pt x="1252290" y="-24412"/>
                  <a:pt x="1360274" y="23781"/>
                  <a:pt x="1510665" y="0"/>
                </a:cubicBezTo>
                <a:cubicBezTo>
                  <a:pt x="1661056" y="-23781"/>
                  <a:pt x="1906627" y="58882"/>
                  <a:pt x="2138172" y="0"/>
                </a:cubicBezTo>
                <a:cubicBezTo>
                  <a:pt x="2369717" y="-58882"/>
                  <a:pt x="2485449" y="46236"/>
                  <a:pt x="2719197" y="0"/>
                </a:cubicBezTo>
                <a:cubicBezTo>
                  <a:pt x="2952946" y="-46236"/>
                  <a:pt x="3071783" y="57861"/>
                  <a:pt x="3300222" y="0"/>
                </a:cubicBezTo>
                <a:cubicBezTo>
                  <a:pt x="3528662" y="-57861"/>
                  <a:pt x="3676948" y="35427"/>
                  <a:pt x="3974211" y="0"/>
                </a:cubicBezTo>
                <a:cubicBezTo>
                  <a:pt x="4271474" y="-35427"/>
                  <a:pt x="4362838" y="40664"/>
                  <a:pt x="4648200" y="0"/>
                </a:cubicBezTo>
                <a:cubicBezTo>
                  <a:pt x="4684197" y="161538"/>
                  <a:pt x="4615940" y="386573"/>
                  <a:pt x="4648200" y="490771"/>
                </a:cubicBezTo>
                <a:cubicBezTo>
                  <a:pt x="4680460" y="594969"/>
                  <a:pt x="4597067" y="922387"/>
                  <a:pt x="4648200" y="1044194"/>
                </a:cubicBezTo>
                <a:cubicBezTo>
                  <a:pt x="4436428" y="1055728"/>
                  <a:pt x="4391812" y="1023316"/>
                  <a:pt x="4206621" y="1044194"/>
                </a:cubicBezTo>
                <a:cubicBezTo>
                  <a:pt x="4021430" y="1065072"/>
                  <a:pt x="3875830" y="1014873"/>
                  <a:pt x="3718560" y="1044194"/>
                </a:cubicBezTo>
                <a:cubicBezTo>
                  <a:pt x="3561290" y="1073515"/>
                  <a:pt x="3281338" y="1011638"/>
                  <a:pt x="3091053" y="1044194"/>
                </a:cubicBezTo>
                <a:cubicBezTo>
                  <a:pt x="2900768" y="1076750"/>
                  <a:pt x="2689418" y="971913"/>
                  <a:pt x="2417064" y="1044194"/>
                </a:cubicBezTo>
                <a:cubicBezTo>
                  <a:pt x="2144710" y="1116475"/>
                  <a:pt x="2109588" y="989493"/>
                  <a:pt x="1882521" y="1044194"/>
                </a:cubicBezTo>
                <a:cubicBezTo>
                  <a:pt x="1655454" y="1098895"/>
                  <a:pt x="1500779" y="1020154"/>
                  <a:pt x="1208532" y="1044194"/>
                </a:cubicBezTo>
                <a:cubicBezTo>
                  <a:pt x="916285" y="1068234"/>
                  <a:pt x="837763" y="1009011"/>
                  <a:pt x="720471" y="1044194"/>
                </a:cubicBezTo>
                <a:cubicBezTo>
                  <a:pt x="603179" y="1079377"/>
                  <a:pt x="303923" y="1021171"/>
                  <a:pt x="0" y="1044194"/>
                </a:cubicBezTo>
                <a:cubicBezTo>
                  <a:pt x="-53417" y="851928"/>
                  <a:pt x="53389" y="740488"/>
                  <a:pt x="0" y="553423"/>
                </a:cubicBezTo>
                <a:cubicBezTo>
                  <a:pt x="-53389" y="366358"/>
                  <a:pt x="52437" y="112280"/>
                  <a:pt x="0" y="0"/>
                </a:cubicBezTo>
                <a:close/>
              </a:path>
              <a:path w="4648200" h="1044194" stroke="0" extrusionOk="0">
                <a:moveTo>
                  <a:pt x="0" y="0"/>
                </a:moveTo>
                <a:cubicBezTo>
                  <a:pt x="224412" y="-61622"/>
                  <a:pt x="381169" y="38480"/>
                  <a:pt x="534543" y="0"/>
                </a:cubicBezTo>
                <a:cubicBezTo>
                  <a:pt x="687917" y="-38480"/>
                  <a:pt x="765174" y="15987"/>
                  <a:pt x="976122" y="0"/>
                </a:cubicBezTo>
                <a:cubicBezTo>
                  <a:pt x="1187070" y="-15987"/>
                  <a:pt x="1391928" y="77828"/>
                  <a:pt x="1650111" y="0"/>
                </a:cubicBezTo>
                <a:cubicBezTo>
                  <a:pt x="1908294" y="-77828"/>
                  <a:pt x="2022751" y="41716"/>
                  <a:pt x="2184654" y="0"/>
                </a:cubicBezTo>
                <a:cubicBezTo>
                  <a:pt x="2346557" y="-41716"/>
                  <a:pt x="2471766" y="59708"/>
                  <a:pt x="2719197" y="0"/>
                </a:cubicBezTo>
                <a:cubicBezTo>
                  <a:pt x="2966628" y="-59708"/>
                  <a:pt x="3111140" y="70490"/>
                  <a:pt x="3393186" y="0"/>
                </a:cubicBezTo>
                <a:cubicBezTo>
                  <a:pt x="3675232" y="-70490"/>
                  <a:pt x="3644495" y="20558"/>
                  <a:pt x="3881247" y="0"/>
                </a:cubicBezTo>
                <a:cubicBezTo>
                  <a:pt x="4117999" y="-20558"/>
                  <a:pt x="4429858" y="4315"/>
                  <a:pt x="4648200" y="0"/>
                </a:cubicBezTo>
                <a:cubicBezTo>
                  <a:pt x="4662937" y="111698"/>
                  <a:pt x="4597388" y="353716"/>
                  <a:pt x="4648200" y="542981"/>
                </a:cubicBezTo>
                <a:cubicBezTo>
                  <a:pt x="4699012" y="732246"/>
                  <a:pt x="4616100" y="826862"/>
                  <a:pt x="4648200" y="1044194"/>
                </a:cubicBezTo>
                <a:cubicBezTo>
                  <a:pt x="4475253" y="1049627"/>
                  <a:pt x="4216114" y="978714"/>
                  <a:pt x="4067175" y="1044194"/>
                </a:cubicBezTo>
                <a:cubicBezTo>
                  <a:pt x="3918236" y="1109674"/>
                  <a:pt x="3747748" y="1010799"/>
                  <a:pt x="3532632" y="1044194"/>
                </a:cubicBezTo>
                <a:cubicBezTo>
                  <a:pt x="3317516" y="1077589"/>
                  <a:pt x="3182150" y="1033744"/>
                  <a:pt x="2858643" y="1044194"/>
                </a:cubicBezTo>
                <a:cubicBezTo>
                  <a:pt x="2535136" y="1054644"/>
                  <a:pt x="2457795" y="998451"/>
                  <a:pt x="2184654" y="1044194"/>
                </a:cubicBezTo>
                <a:cubicBezTo>
                  <a:pt x="1911513" y="1089937"/>
                  <a:pt x="1923659" y="1001149"/>
                  <a:pt x="1696593" y="1044194"/>
                </a:cubicBezTo>
                <a:cubicBezTo>
                  <a:pt x="1469527" y="1087239"/>
                  <a:pt x="1333088" y="995063"/>
                  <a:pt x="1115568" y="1044194"/>
                </a:cubicBezTo>
                <a:cubicBezTo>
                  <a:pt x="898048" y="1093325"/>
                  <a:pt x="499461" y="1005088"/>
                  <a:pt x="0" y="1044194"/>
                </a:cubicBezTo>
                <a:cubicBezTo>
                  <a:pt x="-51909" y="843633"/>
                  <a:pt x="20787" y="691748"/>
                  <a:pt x="0" y="522097"/>
                </a:cubicBezTo>
                <a:cubicBezTo>
                  <a:pt x="-20787" y="352446"/>
                  <a:pt x="40565" y="247783"/>
                  <a:pt x="0" y="0"/>
                </a:cubicBezTo>
                <a:close/>
              </a:path>
            </a:pathLst>
          </a:custGeom>
          <a:ln w="50800">
            <a:solidFill>
              <a:srgbClr val="00B050"/>
            </a:solidFill>
            <a:extLst>
              <a:ext uri="{C807C97D-BFC1-408E-A445-0C87EB9F89A2}">
                <ask:lineSketchStyleProps xmlns:ask="http://schemas.microsoft.com/office/drawing/2018/sketchyshapes" sd="1219033472">
                  <ask:type>
                    <ask:lineSketchScribble/>
                  </ask:type>
                </ask:lineSketchStyleProps>
              </a:ext>
            </a:extLst>
          </a:ln>
        </p:spPr>
        <p:txBody>
          <a:bodyPr/>
          <a:lstStyle/>
          <a:p>
            <a:pPr algn="ctr"/>
            <a:r>
              <a:rPr lang="en-US" dirty="0"/>
              <a:t>Student Connection</a:t>
            </a:r>
          </a:p>
        </p:txBody>
      </p:sp>
      <p:pic>
        <p:nvPicPr>
          <p:cNvPr id="10" name="Picture 9">
            <a:extLst>
              <a:ext uri="{FF2B5EF4-FFF2-40B4-BE49-F238E27FC236}">
                <a16:creationId xmlns:a16="http://schemas.microsoft.com/office/drawing/2014/main" id="{9B94B410-9EE5-4D13-B0DE-22EAA6909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676400"/>
            <a:ext cx="7924800" cy="4547758"/>
          </a:xfrm>
          <a:prstGeom prst="rect">
            <a:avLst/>
          </a:prstGeom>
        </p:spPr>
      </p:pic>
    </p:spTree>
    <p:extLst>
      <p:ext uri="{BB962C8B-B14F-4D97-AF65-F5344CB8AC3E}">
        <p14:creationId xmlns:p14="http://schemas.microsoft.com/office/powerpoint/2010/main" val="1452272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0" y="990601"/>
            <a:ext cx="3429000" cy="914400"/>
          </a:xfrm>
          <a:ln w="53975">
            <a:solidFill>
              <a:srgbClr val="00B050"/>
            </a:solidFill>
          </a:ln>
        </p:spPr>
        <p:txBody>
          <a:bodyPr>
            <a:normAutofit fontScale="90000"/>
          </a:bodyPr>
          <a:lstStyle/>
          <a:p>
            <a:br>
              <a:rPr lang="en-US" dirty="0"/>
            </a:br>
            <a:r>
              <a:rPr lang="en-US" dirty="0"/>
              <a:t>The College Tab</a:t>
            </a:r>
            <a:br>
              <a:rPr lang="en-US" dirty="0"/>
            </a:br>
            <a:endParaRPr lang="en-US" dirty="0"/>
          </a:p>
        </p:txBody>
      </p:sp>
      <p:sp>
        <p:nvSpPr>
          <p:cNvPr id="3" name="Content Placeholder 2"/>
          <p:cNvSpPr>
            <a:spLocks noGrp="1"/>
          </p:cNvSpPr>
          <p:nvPr>
            <p:ph idx="1"/>
          </p:nvPr>
        </p:nvSpPr>
        <p:spPr/>
        <p:txBody>
          <a:bodyPr/>
          <a:lstStyle/>
          <a:p>
            <a:r>
              <a:rPr lang="en-US" sz="2400" dirty="0">
                <a:solidFill>
                  <a:srgbClr val="1828F0"/>
                </a:solidFill>
              </a:rPr>
              <a:t>Advanced College Search: </a:t>
            </a:r>
            <a:r>
              <a:rPr lang="en-US" sz="2400" dirty="0"/>
              <a:t>This feature will help you find colleges that match your preferences, size, location, campus climate, athletics and more.</a:t>
            </a:r>
          </a:p>
          <a:p>
            <a:r>
              <a:rPr lang="en-US" sz="2400" dirty="0" err="1">
                <a:solidFill>
                  <a:srgbClr val="1828F0"/>
                </a:solidFill>
              </a:rPr>
              <a:t>Scattergrams</a:t>
            </a:r>
            <a:r>
              <a:rPr lang="en-US" sz="2400" dirty="0">
                <a:solidFill>
                  <a:srgbClr val="1828F0"/>
                </a:solidFill>
              </a:rPr>
              <a:t>: </a:t>
            </a:r>
            <a:r>
              <a:rPr lang="en-US" sz="2400" dirty="0"/>
              <a:t>This feature will create a graph to show the GPA and SAT combination of applicants to a college from Red Bank Catholic.</a:t>
            </a:r>
          </a:p>
          <a:p>
            <a:r>
              <a:rPr lang="en-US" sz="2400" dirty="0">
                <a:solidFill>
                  <a:srgbClr val="1828F0"/>
                </a:solidFill>
              </a:rPr>
              <a:t>Colleges I’m Thinking About: </a:t>
            </a:r>
            <a:r>
              <a:rPr lang="en-US" sz="2400" dirty="0"/>
              <a:t>This tool will allow you to make a working list of schools that interests you. It can be modified at any time.</a:t>
            </a:r>
          </a:p>
          <a:p>
            <a:pPr marL="136525" indent="0">
              <a:buNone/>
            </a:pPr>
            <a:endParaRPr lang="en-US" sz="2400" dirty="0"/>
          </a:p>
          <a:p>
            <a:endParaRPr lang="en-US" sz="2400" dirty="0"/>
          </a:p>
        </p:txBody>
      </p:sp>
    </p:spTree>
    <p:extLst>
      <p:ext uri="{BB962C8B-B14F-4D97-AF65-F5344CB8AC3E}">
        <p14:creationId xmlns:p14="http://schemas.microsoft.com/office/powerpoint/2010/main" val="1640099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1267968"/>
          </a:xfrm>
          <a:custGeom>
            <a:avLst/>
            <a:gdLst>
              <a:gd name="connsiteX0" fmla="*/ 0 w 7772400"/>
              <a:gd name="connsiteY0" fmla="*/ 0 h 1267968"/>
              <a:gd name="connsiteX1" fmla="*/ 675601 w 7772400"/>
              <a:gd name="connsiteY1" fmla="*/ 0 h 1267968"/>
              <a:gd name="connsiteX2" fmla="*/ 1428926 w 7772400"/>
              <a:gd name="connsiteY2" fmla="*/ 0 h 1267968"/>
              <a:gd name="connsiteX3" fmla="*/ 1871355 w 7772400"/>
              <a:gd name="connsiteY3" fmla="*/ 0 h 1267968"/>
              <a:gd name="connsiteX4" fmla="*/ 2546956 w 7772400"/>
              <a:gd name="connsiteY4" fmla="*/ 0 h 1267968"/>
              <a:gd name="connsiteX5" fmla="*/ 2989385 w 7772400"/>
              <a:gd name="connsiteY5" fmla="*/ 0 h 1267968"/>
              <a:gd name="connsiteX6" fmla="*/ 3587262 w 7772400"/>
              <a:gd name="connsiteY6" fmla="*/ 0 h 1267968"/>
              <a:gd name="connsiteX7" fmla="*/ 4262862 w 7772400"/>
              <a:gd name="connsiteY7" fmla="*/ 0 h 1267968"/>
              <a:gd name="connsiteX8" fmla="*/ 4627567 w 7772400"/>
              <a:gd name="connsiteY8" fmla="*/ 0 h 1267968"/>
              <a:gd name="connsiteX9" fmla="*/ 4992272 w 7772400"/>
              <a:gd name="connsiteY9" fmla="*/ 0 h 1267968"/>
              <a:gd name="connsiteX10" fmla="*/ 5745597 w 7772400"/>
              <a:gd name="connsiteY10" fmla="*/ 0 h 1267968"/>
              <a:gd name="connsiteX11" fmla="*/ 6343474 w 7772400"/>
              <a:gd name="connsiteY11" fmla="*/ 0 h 1267968"/>
              <a:gd name="connsiteX12" fmla="*/ 6708179 w 7772400"/>
              <a:gd name="connsiteY12" fmla="*/ 0 h 1267968"/>
              <a:gd name="connsiteX13" fmla="*/ 7772400 w 7772400"/>
              <a:gd name="connsiteY13" fmla="*/ 0 h 1267968"/>
              <a:gd name="connsiteX14" fmla="*/ 7772400 w 7772400"/>
              <a:gd name="connsiteY14" fmla="*/ 448015 h 1267968"/>
              <a:gd name="connsiteX15" fmla="*/ 7772400 w 7772400"/>
              <a:gd name="connsiteY15" fmla="*/ 845312 h 1267968"/>
              <a:gd name="connsiteX16" fmla="*/ 7772400 w 7772400"/>
              <a:gd name="connsiteY16" fmla="*/ 1267968 h 1267968"/>
              <a:gd name="connsiteX17" fmla="*/ 7407695 w 7772400"/>
              <a:gd name="connsiteY17" fmla="*/ 1267968 h 1267968"/>
              <a:gd name="connsiteX18" fmla="*/ 6654370 w 7772400"/>
              <a:gd name="connsiteY18" fmla="*/ 1267968 h 1267968"/>
              <a:gd name="connsiteX19" fmla="*/ 5978769 w 7772400"/>
              <a:gd name="connsiteY19" fmla="*/ 1267968 h 1267968"/>
              <a:gd name="connsiteX20" fmla="*/ 5303168 w 7772400"/>
              <a:gd name="connsiteY20" fmla="*/ 1267968 h 1267968"/>
              <a:gd name="connsiteX21" fmla="*/ 4627567 w 7772400"/>
              <a:gd name="connsiteY21" fmla="*/ 1267968 h 1267968"/>
              <a:gd name="connsiteX22" fmla="*/ 4185138 w 7772400"/>
              <a:gd name="connsiteY22" fmla="*/ 1267968 h 1267968"/>
              <a:gd name="connsiteX23" fmla="*/ 3431814 w 7772400"/>
              <a:gd name="connsiteY23" fmla="*/ 1267968 h 1267968"/>
              <a:gd name="connsiteX24" fmla="*/ 2833937 w 7772400"/>
              <a:gd name="connsiteY24" fmla="*/ 1267968 h 1267968"/>
              <a:gd name="connsiteX25" fmla="*/ 2469232 w 7772400"/>
              <a:gd name="connsiteY25" fmla="*/ 1267968 h 1267968"/>
              <a:gd name="connsiteX26" fmla="*/ 1871355 w 7772400"/>
              <a:gd name="connsiteY26" fmla="*/ 1267968 h 1267968"/>
              <a:gd name="connsiteX27" fmla="*/ 1351202 w 7772400"/>
              <a:gd name="connsiteY27" fmla="*/ 1267968 h 1267968"/>
              <a:gd name="connsiteX28" fmla="*/ 831049 w 7772400"/>
              <a:gd name="connsiteY28" fmla="*/ 1267968 h 1267968"/>
              <a:gd name="connsiteX29" fmla="*/ 0 w 7772400"/>
              <a:gd name="connsiteY29" fmla="*/ 1267968 h 1267968"/>
              <a:gd name="connsiteX30" fmla="*/ 0 w 7772400"/>
              <a:gd name="connsiteY30" fmla="*/ 857992 h 1267968"/>
              <a:gd name="connsiteX31" fmla="*/ 0 w 7772400"/>
              <a:gd name="connsiteY31" fmla="*/ 422656 h 1267968"/>
              <a:gd name="connsiteX32" fmla="*/ 0 w 7772400"/>
              <a:gd name="connsiteY32" fmla="*/ 0 h 126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72400" h="1267968" fill="none" extrusionOk="0">
                <a:moveTo>
                  <a:pt x="0" y="0"/>
                </a:moveTo>
                <a:cubicBezTo>
                  <a:pt x="140331" y="-60167"/>
                  <a:pt x="434148" y="60485"/>
                  <a:pt x="675601" y="0"/>
                </a:cubicBezTo>
                <a:cubicBezTo>
                  <a:pt x="917054" y="-60485"/>
                  <a:pt x="1138172" y="36298"/>
                  <a:pt x="1428926" y="0"/>
                </a:cubicBezTo>
                <a:cubicBezTo>
                  <a:pt x="1719681" y="-36298"/>
                  <a:pt x="1690351" y="40680"/>
                  <a:pt x="1871355" y="0"/>
                </a:cubicBezTo>
                <a:cubicBezTo>
                  <a:pt x="2052359" y="-40680"/>
                  <a:pt x="2253072" y="29663"/>
                  <a:pt x="2546956" y="0"/>
                </a:cubicBezTo>
                <a:cubicBezTo>
                  <a:pt x="2840840" y="-29663"/>
                  <a:pt x="2807187" y="46537"/>
                  <a:pt x="2989385" y="0"/>
                </a:cubicBezTo>
                <a:cubicBezTo>
                  <a:pt x="3171583" y="-46537"/>
                  <a:pt x="3339963" y="23585"/>
                  <a:pt x="3587262" y="0"/>
                </a:cubicBezTo>
                <a:cubicBezTo>
                  <a:pt x="3834561" y="-23585"/>
                  <a:pt x="4019622" y="10659"/>
                  <a:pt x="4262862" y="0"/>
                </a:cubicBezTo>
                <a:cubicBezTo>
                  <a:pt x="4506102" y="-10659"/>
                  <a:pt x="4496501" y="37054"/>
                  <a:pt x="4627567" y="0"/>
                </a:cubicBezTo>
                <a:cubicBezTo>
                  <a:pt x="4758634" y="-37054"/>
                  <a:pt x="4834438" y="15316"/>
                  <a:pt x="4992272" y="0"/>
                </a:cubicBezTo>
                <a:cubicBezTo>
                  <a:pt x="5150107" y="-15316"/>
                  <a:pt x="5495330" y="38076"/>
                  <a:pt x="5745597" y="0"/>
                </a:cubicBezTo>
                <a:cubicBezTo>
                  <a:pt x="5995864" y="-38076"/>
                  <a:pt x="6139586" y="23453"/>
                  <a:pt x="6343474" y="0"/>
                </a:cubicBezTo>
                <a:cubicBezTo>
                  <a:pt x="6547362" y="-23453"/>
                  <a:pt x="6585865" y="3674"/>
                  <a:pt x="6708179" y="0"/>
                </a:cubicBezTo>
                <a:cubicBezTo>
                  <a:pt x="6830494" y="-3674"/>
                  <a:pt x="7327841" y="46438"/>
                  <a:pt x="7772400" y="0"/>
                </a:cubicBezTo>
                <a:cubicBezTo>
                  <a:pt x="7816069" y="191532"/>
                  <a:pt x="7755136" y="238034"/>
                  <a:pt x="7772400" y="448015"/>
                </a:cubicBezTo>
                <a:cubicBezTo>
                  <a:pt x="7789664" y="657997"/>
                  <a:pt x="7761929" y="739156"/>
                  <a:pt x="7772400" y="845312"/>
                </a:cubicBezTo>
                <a:cubicBezTo>
                  <a:pt x="7782871" y="951468"/>
                  <a:pt x="7769318" y="1180406"/>
                  <a:pt x="7772400" y="1267968"/>
                </a:cubicBezTo>
                <a:cubicBezTo>
                  <a:pt x="7636751" y="1287563"/>
                  <a:pt x="7543005" y="1230238"/>
                  <a:pt x="7407695" y="1267968"/>
                </a:cubicBezTo>
                <a:cubicBezTo>
                  <a:pt x="7272385" y="1305698"/>
                  <a:pt x="6912057" y="1264778"/>
                  <a:pt x="6654370" y="1267968"/>
                </a:cubicBezTo>
                <a:cubicBezTo>
                  <a:pt x="6396683" y="1271158"/>
                  <a:pt x="6259945" y="1262861"/>
                  <a:pt x="5978769" y="1267968"/>
                </a:cubicBezTo>
                <a:cubicBezTo>
                  <a:pt x="5697593" y="1273075"/>
                  <a:pt x="5551692" y="1194384"/>
                  <a:pt x="5303168" y="1267968"/>
                </a:cubicBezTo>
                <a:cubicBezTo>
                  <a:pt x="5054644" y="1341552"/>
                  <a:pt x="4782253" y="1195715"/>
                  <a:pt x="4627567" y="1267968"/>
                </a:cubicBezTo>
                <a:cubicBezTo>
                  <a:pt x="4472881" y="1340221"/>
                  <a:pt x="4335364" y="1233678"/>
                  <a:pt x="4185138" y="1267968"/>
                </a:cubicBezTo>
                <a:cubicBezTo>
                  <a:pt x="4034912" y="1302258"/>
                  <a:pt x="3726950" y="1187255"/>
                  <a:pt x="3431814" y="1267968"/>
                </a:cubicBezTo>
                <a:cubicBezTo>
                  <a:pt x="3136678" y="1348681"/>
                  <a:pt x="3076963" y="1253571"/>
                  <a:pt x="2833937" y="1267968"/>
                </a:cubicBezTo>
                <a:cubicBezTo>
                  <a:pt x="2590911" y="1282365"/>
                  <a:pt x="2554665" y="1226917"/>
                  <a:pt x="2469232" y="1267968"/>
                </a:cubicBezTo>
                <a:cubicBezTo>
                  <a:pt x="2383799" y="1309019"/>
                  <a:pt x="2029630" y="1234590"/>
                  <a:pt x="1871355" y="1267968"/>
                </a:cubicBezTo>
                <a:cubicBezTo>
                  <a:pt x="1713080" y="1301346"/>
                  <a:pt x="1591509" y="1230936"/>
                  <a:pt x="1351202" y="1267968"/>
                </a:cubicBezTo>
                <a:cubicBezTo>
                  <a:pt x="1110895" y="1305000"/>
                  <a:pt x="1040456" y="1253960"/>
                  <a:pt x="831049" y="1267968"/>
                </a:cubicBezTo>
                <a:cubicBezTo>
                  <a:pt x="621642" y="1281976"/>
                  <a:pt x="360892" y="1221331"/>
                  <a:pt x="0" y="1267968"/>
                </a:cubicBezTo>
                <a:cubicBezTo>
                  <a:pt x="-29463" y="1171211"/>
                  <a:pt x="49032" y="1004240"/>
                  <a:pt x="0" y="857992"/>
                </a:cubicBezTo>
                <a:cubicBezTo>
                  <a:pt x="-49032" y="711744"/>
                  <a:pt x="33721" y="575883"/>
                  <a:pt x="0" y="422656"/>
                </a:cubicBezTo>
                <a:cubicBezTo>
                  <a:pt x="-33721" y="269429"/>
                  <a:pt x="33170" y="167353"/>
                  <a:pt x="0" y="0"/>
                </a:cubicBezTo>
                <a:close/>
              </a:path>
              <a:path w="7772400" h="1267968" stroke="0" extrusionOk="0">
                <a:moveTo>
                  <a:pt x="0" y="0"/>
                </a:moveTo>
                <a:cubicBezTo>
                  <a:pt x="257710" y="-9016"/>
                  <a:pt x="399736" y="49076"/>
                  <a:pt x="520153" y="0"/>
                </a:cubicBezTo>
                <a:cubicBezTo>
                  <a:pt x="640570" y="-49076"/>
                  <a:pt x="703361" y="8080"/>
                  <a:pt x="884858" y="0"/>
                </a:cubicBezTo>
                <a:cubicBezTo>
                  <a:pt x="1066355" y="-8080"/>
                  <a:pt x="1289080" y="25976"/>
                  <a:pt x="1638183" y="0"/>
                </a:cubicBezTo>
                <a:cubicBezTo>
                  <a:pt x="1987286" y="-25976"/>
                  <a:pt x="1949781" y="16273"/>
                  <a:pt x="2158336" y="0"/>
                </a:cubicBezTo>
                <a:cubicBezTo>
                  <a:pt x="2366891" y="-16273"/>
                  <a:pt x="2468972" y="58264"/>
                  <a:pt x="2678489" y="0"/>
                </a:cubicBezTo>
                <a:cubicBezTo>
                  <a:pt x="2888006" y="-58264"/>
                  <a:pt x="3243213" y="73975"/>
                  <a:pt x="3431814" y="0"/>
                </a:cubicBezTo>
                <a:cubicBezTo>
                  <a:pt x="3620415" y="-73975"/>
                  <a:pt x="3726283" y="10906"/>
                  <a:pt x="3874242" y="0"/>
                </a:cubicBezTo>
                <a:cubicBezTo>
                  <a:pt x="4022201" y="-10906"/>
                  <a:pt x="4379285" y="33843"/>
                  <a:pt x="4627567" y="0"/>
                </a:cubicBezTo>
                <a:cubicBezTo>
                  <a:pt x="4875849" y="-33843"/>
                  <a:pt x="5012506" y="54520"/>
                  <a:pt x="5380892" y="0"/>
                </a:cubicBezTo>
                <a:cubicBezTo>
                  <a:pt x="5749278" y="-54520"/>
                  <a:pt x="5734833" y="39387"/>
                  <a:pt x="5978769" y="0"/>
                </a:cubicBezTo>
                <a:cubicBezTo>
                  <a:pt x="6222705" y="-39387"/>
                  <a:pt x="6476281" y="69849"/>
                  <a:pt x="6732094" y="0"/>
                </a:cubicBezTo>
                <a:cubicBezTo>
                  <a:pt x="6987908" y="-69849"/>
                  <a:pt x="7144556" y="43163"/>
                  <a:pt x="7252247" y="0"/>
                </a:cubicBezTo>
                <a:cubicBezTo>
                  <a:pt x="7359938" y="-43163"/>
                  <a:pt x="7519758" y="24806"/>
                  <a:pt x="7772400" y="0"/>
                </a:cubicBezTo>
                <a:cubicBezTo>
                  <a:pt x="7811117" y="126103"/>
                  <a:pt x="7728688" y="281240"/>
                  <a:pt x="7772400" y="435336"/>
                </a:cubicBezTo>
                <a:cubicBezTo>
                  <a:pt x="7816112" y="589432"/>
                  <a:pt x="7760253" y="711243"/>
                  <a:pt x="7772400" y="857992"/>
                </a:cubicBezTo>
                <a:cubicBezTo>
                  <a:pt x="7784547" y="1004741"/>
                  <a:pt x="7759024" y="1156701"/>
                  <a:pt x="7772400" y="1267968"/>
                </a:cubicBezTo>
                <a:cubicBezTo>
                  <a:pt x="7509019" y="1330616"/>
                  <a:pt x="7245972" y="1256323"/>
                  <a:pt x="7096799" y="1267968"/>
                </a:cubicBezTo>
                <a:cubicBezTo>
                  <a:pt x="6947626" y="1279613"/>
                  <a:pt x="6746524" y="1227970"/>
                  <a:pt x="6498922" y="1267968"/>
                </a:cubicBezTo>
                <a:cubicBezTo>
                  <a:pt x="6251320" y="1307966"/>
                  <a:pt x="6264889" y="1253720"/>
                  <a:pt x="6134217" y="1267968"/>
                </a:cubicBezTo>
                <a:cubicBezTo>
                  <a:pt x="6003546" y="1282216"/>
                  <a:pt x="5846636" y="1256990"/>
                  <a:pt x="5691788" y="1267968"/>
                </a:cubicBezTo>
                <a:cubicBezTo>
                  <a:pt x="5536940" y="1278946"/>
                  <a:pt x="5224415" y="1196371"/>
                  <a:pt x="4938463" y="1267968"/>
                </a:cubicBezTo>
                <a:cubicBezTo>
                  <a:pt x="4652511" y="1339565"/>
                  <a:pt x="4565716" y="1233698"/>
                  <a:pt x="4340586" y="1267968"/>
                </a:cubicBezTo>
                <a:cubicBezTo>
                  <a:pt x="4115456" y="1302238"/>
                  <a:pt x="4094292" y="1254855"/>
                  <a:pt x="3898158" y="1267968"/>
                </a:cubicBezTo>
                <a:cubicBezTo>
                  <a:pt x="3702024" y="1281081"/>
                  <a:pt x="3511176" y="1242720"/>
                  <a:pt x="3300281" y="1267968"/>
                </a:cubicBezTo>
                <a:cubicBezTo>
                  <a:pt x="3089386" y="1293216"/>
                  <a:pt x="3062507" y="1244170"/>
                  <a:pt x="2935576" y="1267968"/>
                </a:cubicBezTo>
                <a:cubicBezTo>
                  <a:pt x="2808646" y="1291766"/>
                  <a:pt x="2652547" y="1246742"/>
                  <a:pt x="2570871" y="1267968"/>
                </a:cubicBezTo>
                <a:cubicBezTo>
                  <a:pt x="2489195" y="1289194"/>
                  <a:pt x="2172846" y="1226483"/>
                  <a:pt x="1972994" y="1267968"/>
                </a:cubicBezTo>
                <a:cubicBezTo>
                  <a:pt x="1773142" y="1309453"/>
                  <a:pt x="1644224" y="1232573"/>
                  <a:pt x="1530565" y="1267968"/>
                </a:cubicBezTo>
                <a:cubicBezTo>
                  <a:pt x="1416906" y="1303363"/>
                  <a:pt x="1068158" y="1247433"/>
                  <a:pt x="854964" y="1267968"/>
                </a:cubicBezTo>
                <a:cubicBezTo>
                  <a:pt x="641770" y="1288503"/>
                  <a:pt x="198470" y="1244921"/>
                  <a:pt x="0" y="1267968"/>
                </a:cubicBezTo>
                <a:cubicBezTo>
                  <a:pt x="-11247" y="1128119"/>
                  <a:pt x="31498" y="1018667"/>
                  <a:pt x="0" y="832632"/>
                </a:cubicBezTo>
                <a:cubicBezTo>
                  <a:pt x="-31498" y="646597"/>
                  <a:pt x="50142" y="502231"/>
                  <a:pt x="0" y="397297"/>
                </a:cubicBezTo>
                <a:cubicBezTo>
                  <a:pt x="-50142" y="292363"/>
                  <a:pt x="11389" y="197645"/>
                  <a:pt x="0" y="0"/>
                </a:cubicBezTo>
                <a:close/>
              </a:path>
            </a:pathLst>
          </a:custGeom>
          <a:ln w="57150">
            <a:solidFill>
              <a:srgbClr val="00B050"/>
            </a:solidFill>
            <a:extLst>
              <a:ext uri="{C807C97D-BFC1-408E-A445-0C87EB9F89A2}">
                <ask:lineSketchStyleProps xmlns:ask="http://schemas.microsoft.com/office/drawing/2018/sketchyshapes" sd="1219033472">
                  <ask:type>
                    <ask:lineSketchScribble/>
                  </ask:type>
                </ask:lineSketchStyleProps>
              </a:ext>
            </a:extLst>
          </a:ln>
        </p:spPr>
        <p:txBody>
          <a:bodyPr/>
          <a:lstStyle/>
          <a:p>
            <a:pPr algn="ctr"/>
            <a:r>
              <a:rPr lang="en-US" dirty="0"/>
              <a:t>Advanced College Search &amp; Scattergrams</a:t>
            </a:r>
          </a:p>
        </p:txBody>
      </p:sp>
      <p:pic>
        <p:nvPicPr>
          <p:cNvPr id="6" name="Picture 5">
            <a:extLst>
              <a:ext uri="{FF2B5EF4-FFF2-40B4-BE49-F238E27FC236}">
                <a16:creationId xmlns:a16="http://schemas.microsoft.com/office/drawing/2014/main" id="{68DB970A-4BA1-4ADE-8164-1ED96760B4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981200"/>
            <a:ext cx="7848600" cy="4572000"/>
          </a:xfrm>
          <a:prstGeom prst="rect">
            <a:avLst/>
          </a:prstGeom>
        </p:spPr>
      </p:pic>
    </p:spTree>
    <p:extLst>
      <p:ext uri="{BB962C8B-B14F-4D97-AF65-F5344CB8AC3E}">
        <p14:creationId xmlns:p14="http://schemas.microsoft.com/office/powerpoint/2010/main" val="678450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685800"/>
            <a:ext cx="3352800" cy="1039368"/>
          </a:xfrm>
          <a:ln w="53975" cmpd="thickThin">
            <a:solidFill>
              <a:srgbClr val="00B050"/>
            </a:solidFill>
          </a:ln>
        </p:spPr>
        <p:txBody>
          <a:bodyPr/>
          <a:lstStyle/>
          <a:p>
            <a:pPr algn="ctr"/>
            <a:r>
              <a:rPr lang="en-US" dirty="0" err="1"/>
              <a:t>Scattergrams</a:t>
            </a:r>
            <a:endParaRPr lang="en-US" dirty="0"/>
          </a:p>
        </p:txBody>
      </p:sp>
      <p:pic>
        <p:nvPicPr>
          <p:cNvPr id="6" name="Picture 5">
            <a:extLst>
              <a:ext uri="{FF2B5EF4-FFF2-40B4-BE49-F238E27FC236}">
                <a16:creationId xmlns:a16="http://schemas.microsoft.com/office/drawing/2014/main" id="{47DCD19E-F76F-4C50-B9DE-BEC4324E9A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905000"/>
            <a:ext cx="7848600" cy="4388631"/>
          </a:xfrm>
          <a:prstGeom prst="rect">
            <a:avLst/>
          </a:prstGeom>
        </p:spPr>
      </p:pic>
    </p:spTree>
    <p:extLst>
      <p:ext uri="{BB962C8B-B14F-4D97-AF65-F5344CB8AC3E}">
        <p14:creationId xmlns:p14="http://schemas.microsoft.com/office/powerpoint/2010/main" val="3931200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457200"/>
            <a:ext cx="3962400" cy="792162"/>
          </a:xfrm>
          <a:ln w="47625">
            <a:solidFill>
              <a:srgbClr val="00B050"/>
            </a:solidFill>
          </a:ln>
        </p:spPr>
        <p:txBody>
          <a:bodyPr>
            <a:normAutofit/>
          </a:bodyPr>
          <a:lstStyle/>
          <a:p>
            <a:pPr algn="ctr"/>
            <a:r>
              <a:rPr lang="en-US" dirty="0"/>
              <a:t>Scattergrams</a:t>
            </a:r>
          </a:p>
        </p:txBody>
      </p:sp>
      <p:pic>
        <p:nvPicPr>
          <p:cNvPr id="8" name="Picture 7">
            <a:extLst>
              <a:ext uri="{FF2B5EF4-FFF2-40B4-BE49-F238E27FC236}">
                <a16:creationId xmlns:a16="http://schemas.microsoft.com/office/drawing/2014/main" id="{2D651607-152D-434C-8B52-781D68FBC7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600200"/>
            <a:ext cx="8153400" cy="4249071"/>
          </a:xfrm>
          <a:prstGeom prst="rect">
            <a:avLst/>
          </a:prstGeom>
        </p:spPr>
      </p:pic>
    </p:spTree>
    <p:extLst>
      <p:ext uri="{BB962C8B-B14F-4D97-AF65-F5344CB8AC3E}">
        <p14:creationId xmlns:p14="http://schemas.microsoft.com/office/powerpoint/2010/main" val="526759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7100" y="762000"/>
            <a:ext cx="2209800" cy="1039368"/>
          </a:xfrm>
          <a:ln w="47625">
            <a:solidFill>
              <a:srgbClr val="00B050"/>
            </a:solidFill>
          </a:ln>
        </p:spPr>
        <p:txBody>
          <a:bodyPr>
            <a:normAutofit/>
          </a:bodyPr>
          <a:lstStyle/>
          <a:p>
            <a:pPr algn="ctr"/>
            <a:r>
              <a:rPr lang="en-US" sz="4000" dirty="0"/>
              <a:t>SAT</a:t>
            </a:r>
          </a:p>
        </p:txBody>
      </p:sp>
      <p:sp>
        <p:nvSpPr>
          <p:cNvPr id="3" name="Rectangle 3"/>
          <p:cNvSpPr txBox="1">
            <a:spLocks noChangeArrowheads="1"/>
          </p:cNvSpPr>
          <p:nvPr/>
        </p:nvSpPr>
        <p:spPr>
          <a:xfrm>
            <a:off x="266700" y="1894332"/>
            <a:ext cx="8610600" cy="4038600"/>
          </a:xfrm>
          <a:prstGeom prst="rect">
            <a:avLst/>
          </a:prstGeom>
        </p:spPr>
        <p:txBody>
          <a:bodyPr/>
          <a:lstStyle>
            <a:lvl1pPr marL="547688" indent="-411163" algn="l" rtl="0" fontAlgn="base">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fontAlgn="base">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fontAlgn="base">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fontAlgn="base">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fontAlgn="base">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609600" indent="-609600">
              <a:lnSpc>
                <a:spcPct val="80000"/>
              </a:lnSpc>
              <a:defRPr/>
            </a:pPr>
            <a:endParaRPr lang="en-US" altLang="en-US" sz="1400" dirty="0">
              <a:cs typeface="Times New Roman" pitchFamily="18" charset="0"/>
            </a:endParaRPr>
          </a:p>
          <a:p>
            <a:pPr marL="990600" lvl="1" indent="-533400">
              <a:lnSpc>
                <a:spcPct val="80000"/>
              </a:lnSpc>
              <a:defRPr/>
            </a:pPr>
            <a:endParaRPr lang="en-US" altLang="en-US" sz="2000" dirty="0">
              <a:cs typeface="Times New Roman" pitchFamily="18" charset="0"/>
            </a:endParaRPr>
          </a:p>
          <a:p>
            <a:pPr marL="609600" indent="-609600">
              <a:lnSpc>
                <a:spcPct val="80000"/>
              </a:lnSpc>
              <a:defRPr/>
            </a:pPr>
            <a:r>
              <a:rPr lang="en-US" altLang="en-US" sz="1600" dirty="0">
                <a:cs typeface="Times New Roman" pitchFamily="18" charset="0"/>
              </a:rPr>
              <a:t>In the past we have recommended taking your first SAT in March of Junior Year. Due to fewer test centers being open – register early.  The test should not be taken more than 3 times.  Some colleges will let you use the “Score Choice Option”</a:t>
            </a:r>
          </a:p>
          <a:p>
            <a:pPr marL="609600" indent="-609600">
              <a:lnSpc>
                <a:spcPct val="80000"/>
              </a:lnSpc>
              <a:defRPr/>
            </a:pPr>
            <a:endParaRPr lang="en-US" altLang="en-US" sz="1600" dirty="0">
              <a:cs typeface="Times New Roman" pitchFamily="18" charset="0"/>
            </a:endParaRPr>
          </a:p>
          <a:p>
            <a:pPr marL="609600" indent="-609600">
              <a:lnSpc>
                <a:spcPct val="80000"/>
              </a:lnSpc>
              <a:defRPr/>
            </a:pPr>
            <a:r>
              <a:rPr lang="en-US" altLang="en-US" sz="1600" dirty="0">
                <a:cs typeface="Times New Roman" pitchFamily="18" charset="0"/>
              </a:rPr>
              <a:t>Check to see if colleges have gone Test Optional.</a:t>
            </a:r>
          </a:p>
          <a:p>
            <a:pPr marL="990600" lvl="1" indent="-533400">
              <a:lnSpc>
                <a:spcPct val="80000"/>
              </a:lnSpc>
              <a:defRPr/>
            </a:pPr>
            <a:endParaRPr lang="en-US" altLang="en-US" sz="2000" dirty="0">
              <a:cs typeface="Times New Roman" pitchFamily="18" charset="0"/>
            </a:endParaRPr>
          </a:p>
          <a:p>
            <a:pPr marL="609600" indent="-609600">
              <a:lnSpc>
                <a:spcPct val="80000"/>
              </a:lnSpc>
              <a:defRPr/>
            </a:pPr>
            <a:r>
              <a:rPr lang="en-US" altLang="en-US" sz="1600" dirty="0">
                <a:cs typeface="Times New Roman" pitchFamily="18" charset="0"/>
                <a:hlinkClick r:id="rId2"/>
              </a:rPr>
              <a:t>www.collegeboard.com/students</a:t>
            </a:r>
            <a:r>
              <a:rPr lang="en-US" altLang="en-US" sz="1600" dirty="0">
                <a:cs typeface="Times New Roman" pitchFamily="18" charset="0"/>
              </a:rPr>
              <a:t> </a:t>
            </a:r>
          </a:p>
          <a:p>
            <a:pPr marL="609600" indent="-609600">
              <a:lnSpc>
                <a:spcPct val="80000"/>
              </a:lnSpc>
              <a:defRPr/>
            </a:pPr>
            <a:endParaRPr lang="en-US" altLang="en-US" sz="1600" dirty="0">
              <a:cs typeface="Times New Roman" pitchFamily="18" charset="0"/>
            </a:endParaRPr>
          </a:p>
          <a:p>
            <a:pPr marL="609600" indent="-609600">
              <a:lnSpc>
                <a:spcPct val="80000"/>
              </a:lnSpc>
              <a:defRPr/>
            </a:pPr>
            <a:r>
              <a:rPr lang="en-US" altLang="en-US" sz="1600" dirty="0"/>
              <a:t>SAT Tutorials are free through the College Board website.</a:t>
            </a:r>
          </a:p>
          <a:p>
            <a:pPr marL="609600" indent="-609600">
              <a:lnSpc>
                <a:spcPct val="80000"/>
              </a:lnSpc>
              <a:defRPr/>
            </a:pPr>
            <a:endParaRPr lang="en-US" altLang="en-US" sz="2400" dirty="0"/>
          </a:p>
          <a:p>
            <a:pPr marL="609600" indent="-609600">
              <a:lnSpc>
                <a:spcPct val="80000"/>
              </a:lnSpc>
              <a:defRPr/>
            </a:pPr>
            <a:r>
              <a:rPr lang="en-US" altLang="en-US" sz="1600" dirty="0"/>
              <a:t>Several Apps available on </a:t>
            </a:r>
            <a:r>
              <a:rPr lang="en-US" altLang="en-US" sz="1600" dirty="0" err="1"/>
              <a:t>Iphone</a:t>
            </a:r>
            <a:r>
              <a:rPr lang="en-US" altLang="en-US" sz="1600" dirty="0"/>
              <a:t> such as KHAN Academy.</a:t>
            </a:r>
          </a:p>
          <a:p>
            <a:pPr marL="0" indent="0">
              <a:lnSpc>
                <a:spcPct val="80000"/>
              </a:lnSpc>
              <a:buFont typeface="Wingdings 3" pitchFamily="18" charset="2"/>
              <a:buNone/>
              <a:defRPr/>
            </a:pPr>
            <a:r>
              <a:rPr lang="en-US" altLang="en-US" sz="1600" dirty="0">
                <a:cs typeface="Times New Roman" pitchFamily="18" charset="0"/>
              </a:rPr>
              <a:t>	</a:t>
            </a:r>
          </a:p>
        </p:txBody>
      </p:sp>
    </p:spTree>
    <p:extLst>
      <p:ext uri="{BB962C8B-B14F-4D97-AF65-F5344CB8AC3E}">
        <p14:creationId xmlns:p14="http://schemas.microsoft.com/office/powerpoint/2010/main" val="398334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 calcmode="lin" valueType="num">
                                      <p:cBhvr additive="base">
                                        <p:cTn id="3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533400"/>
            <a:ext cx="2133600" cy="734568"/>
          </a:xfrm>
          <a:ln w="41275">
            <a:solidFill>
              <a:srgbClr val="00B050"/>
            </a:solidFill>
          </a:ln>
        </p:spPr>
        <p:txBody>
          <a:bodyPr/>
          <a:lstStyle/>
          <a:p>
            <a:pPr algn="ctr"/>
            <a:r>
              <a:rPr lang="en-US" dirty="0"/>
              <a:t>ACT</a:t>
            </a:r>
          </a:p>
        </p:txBody>
      </p:sp>
      <p:sp>
        <p:nvSpPr>
          <p:cNvPr id="3" name="Rectangle 3"/>
          <p:cNvSpPr txBox="1">
            <a:spLocks noChangeArrowheads="1"/>
          </p:cNvSpPr>
          <p:nvPr/>
        </p:nvSpPr>
        <p:spPr>
          <a:xfrm>
            <a:off x="228600" y="1447800"/>
            <a:ext cx="8686800" cy="4648200"/>
          </a:xfrm>
          <a:prstGeom prst="rect">
            <a:avLst/>
          </a:prstGeom>
        </p:spPr>
        <p:txBody>
          <a:bodyPr/>
          <a:lstStyle>
            <a:lvl1pPr marL="547688" indent="-411163" algn="l" rtl="0" fontAlgn="base">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fontAlgn="base">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fontAlgn="base">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fontAlgn="base">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fontAlgn="base">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algn="ctr">
              <a:lnSpc>
                <a:spcPct val="80000"/>
              </a:lnSpc>
              <a:spcBef>
                <a:spcPct val="0"/>
              </a:spcBef>
              <a:buClr>
                <a:schemeClr val="tx1"/>
              </a:buClr>
              <a:buFont typeface="Wingdings" pitchFamily="2" charset="2"/>
              <a:buNone/>
            </a:pPr>
            <a:endParaRPr lang="en-US" altLang="en-US" sz="1200" b="1" u="sng" dirty="0"/>
          </a:p>
          <a:p>
            <a:pPr>
              <a:lnSpc>
                <a:spcPct val="80000"/>
              </a:lnSpc>
              <a:spcBef>
                <a:spcPct val="0"/>
              </a:spcBef>
              <a:buClr>
                <a:schemeClr val="tx1"/>
              </a:buClr>
            </a:pPr>
            <a:r>
              <a:rPr lang="en-US" altLang="en-US" sz="2000" dirty="0"/>
              <a:t>The ACT is a college entrance test option.  It is a diagnostic test that tests you on high school content (material you are learning in your classes)</a:t>
            </a:r>
          </a:p>
          <a:p>
            <a:pPr>
              <a:lnSpc>
                <a:spcPct val="80000"/>
              </a:lnSpc>
              <a:spcBef>
                <a:spcPct val="0"/>
              </a:spcBef>
              <a:buClr>
                <a:schemeClr val="tx1"/>
              </a:buClr>
            </a:pPr>
            <a:endParaRPr lang="en-US" altLang="en-US" sz="2000" dirty="0"/>
          </a:p>
          <a:p>
            <a:pPr>
              <a:lnSpc>
                <a:spcPct val="80000"/>
              </a:lnSpc>
              <a:spcBef>
                <a:spcPct val="0"/>
              </a:spcBef>
              <a:buClr>
                <a:schemeClr val="tx1"/>
              </a:buClr>
            </a:pPr>
            <a:r>
              <a:rPr lang="en-US" altLang="en-US" sz="2000" dirty="0"/>
              <a:t>There is an ACT on February 14th that you should take – register by Jan 7</a:t>
            </a:r>
            <a:r>
              <a:rPr lang="en-US" altLang="en-US" sz="2000" baseline="30000" dirty="0"/>
              <a:t>rd</a:t>
            </a:r>
            <a:r>
              <a:rPr lang="en-US" altLang="en-US" sz="2000" dirty="0"/>
              <a:t>  at </a:t>
            </a:r>
            <a:r>
              <a:rPr lang="en-US" altLang="en-US" sz="2000" b="1" dirty="0">
                <a:solidFill>
                  <a:srgbClr val="7030A0"/>
                </a:solidFill>
              </a:rPr>
              <a:t>www.act.org</a:t>
            </a:r>
          </a:p>
          <a:p>
            <a:pPr>
              <a:lnSpc>
                <a:spcPct val="80000"/>
              </a:lnSpc>
              <a:spcBef>
                <a:spcPct val="0"/>
              </a:spcBef>
              <a:buClr>
                <a:schemeClr val="tx1"/>
              </a:buClr>
            </a:pPr>
            <a:endParaRPr lang="en-US" altLang="en-US" sz="2000" dirty="0"/>
          </a:p>
          <a:p>
            <a:pPr>
              <a:lnSpc>
                <a:spcPct val="80000"/>
              </a:lnSpc>
              <a:spcBef>
                <a:spcPct val="0"/>
              </a:spcBef>
              <a:buClr>
                <a:schemeClr val="tx1"/>
              </a:buClr>
            </a:pPr>
            <a:r>
              <a:rPr lang="en-US" altLang="en-US" sz="2000" dirty="0"/>
              <a:t>There are 5 sections to the exam: English, Math, Reading, Science and Writing  </a:t>
            </a:r>
          </a:p>
          <a:p>
            <a:pPr lvl="1">
              <a:lnSpc>
                <a:spcPct val="80000"/>
              </a:lnSpc>
              <a:spcBef>
                <a:spcPct val="0"/>
              </a:spcBef>
            </a:pPr>
            <a:r>
              <a:rPr lang="en-US" altLang="en-US" sz="1800" dirty="0"/>
              <a:t>The science section measures the skills required in the natural sciences: interpretation, analysis, evaluation, reasoning, and problem solving.</a:t>
            </a:r>
          </a:p>
          <a:p>
            <a:pPr lvl="1">
              <a:lnSpc>
                <a:spcPct val="80000"/>
              </a:lnSpc>
              <a:spcBef>
                <a:spcPct val="0"/>
              </a:spcBef>
            </a:pPr>
            <a:endParaRPr lang="en-US" altLang="en-US" sz="1800" dirty="0"/>
          </a:p>
          <a:p>
            <a:pPr>
              <a:lnSpc>
                <a:spcPct val="80000"/>
              </a:lnSpc>
              <a:spcBef>
                <a:spcPct val="0"/>
              </a:spcBef>
              <a:buClr>
                <a:schemeClr val="tx1"/>
              </a:buClr>
            </a:pPr>
            <a:r>
              <a:rPr lang="en-US" altLang="en-US" sz="2000" dirty="0"/>
              <a:t>The score ranges from 1-36 COMPOSITE SCORE. Competitive colleges look for a 28 composite score or above.</a:t>
            </a:r>
          </a:p>
          <a:p>
            <a:pPr>
              <a:lnSpc>
                <a:spcPct val="80000"/>
              </a:lnSpc>
              <a:spcBef>
                <a:spcPct val="0"/>
              </a:spcBef>
              <a:buClr>
                <a:schemeClr val="tx1"/>
              </a:buClr>
            </a:pPr>
            <a:endParaRPr lang="en-US" altLang="en-US" sz="2000" dirty="0"/>
          </a:p>
          <a:p>
            <a:pPr>
              <a:lnSpc>
                <a:spcPct val="80000"/>
              </a:lnSpc>
              <a:spcBef>
                <a:spcPct val="0"/>
              </a:spcBef>
              <a:buClr>
                <a:schemeClr val="tx1"/>
              </a:buClr>
            </a:pPr>
            <a:r>
              <a:rPr lang="en-US" altLang="en-US" sz="2000" dirty="0"/>
              <a:t>ACT tutorials are available online at </a:t>
            </a:r>
            <a:r>
              <a:rPr lang="en-US" altLang="en-US" sz="2000" dirty="0">
                <a:hlinkClick r:id="rId2"/>
              </a:rPr>
              <a:t>www.actstudent.org</a:t>
            </a:r>
            <a:endParaRPr lang="en-US" altLang="en-US" sz="2000" dirty="0"/>
          </a:p>
          <a:p>
            <a:pPr lvl="1">
              <a:lnSpc>
                <a:spcPct val="80000"/>
              </a:lnSpc>
              <a:spcBef>
                <a:spcPct val="0"/>
              </a:spcBef>
            </a:pPr>
            <a:r>
              <a:rPr lang="en-US" altLang="en-US" sz="1800" dirty="0"/>
              <a:t>There is also a free practice test in the ACT booklet (available in the guidance office).</a:t>
            </a:r>
          </a:p>
          <a:p>
            <a:pPr>
              <a:lnSpc>
                <a:spcPct val="80000"/>
              </a:lnSpc>
              <a:spcBef>
                <a:spcPct val="0"/>
              </a:spcBef>
              <a:buFont typeface="Wingdings" pitchFamily="2" charset="2"/>
              <a:buNone/>
            </a:pPr>
            <a:endParaRPr lang="en-US" altLang="en-US" sz="2000" dirty="0"/>
          </a:p>
          <a:p>
            <a:pPr>
              <a:lnSpc>
                <a:spcPct val="80000"/>
              </a:lnSpc>
              <a:spcBef>
                <a:spcPct val="0"/>
              </a:spcBef>
              <a:buFont typeface="Wingdings" pitchFamily="2" charset="2"/>
              <a:buNone/>
            </a:pPr>
            <a:r>
              <a:rPr lang="en-US" altLang="en-US" sz="1800" b="1" dirty="0"/>
              <a:t>	</a:t>
            </a:r>
          </a:p>
          <a:p>
            <a:pPr>
              <a:lnSpc>
                <a:spcPct val="80000"/>
              </a:lnSpc>
            </a:pPr>
            <a:endParaRPr lang="en-US" altLang="en-US" sz="2000" dirty="0"/>
          </a:p>
        </p:txBody>
      </p:sp>
    </p:spTree>
    <p:extLst>
      <p:ext uri="{BB962C8B-B14F-4D97-AF65-F5344CB8AC3E}">
        <p14:creationId xmlns:p14="http://schemas.microsoft.com/office/powerpoint/2010/main" val="154915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additive="base">
                                        <p:cTn id="3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 calcmode="lin" valueType="num">
                                      <p:cBhvr additive="base">
                                        <p:cTn id="3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anim calcmode="lin" valueType="num">
                                      <p:cBhvr additive="base">
                                        <p:cTn id="4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3"/>
          <p:cNvSpPr txBox="1">
            <a:spLocks noChangeArrowheads="1"/>
          </p:cNvSpPr>
          <p:nvPr/>
        </p:nvSpPr>
        <p:spPr bwMode="auto">
          <a:xfrm>
            <a:off x="533400" y="5105400"/>
            <a:ext cx="2057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endParaRPr lang="en-US" altLang="en-US" sz="1600" b="1"/>
          </a:p>
        </p:txBody>
      </p:sp>
      <p:sp>
        <p:nvSpPr>
          <p:cNvPr id="3" name="Rectangle 1">
            <a:extLst>
              <a:ext uri="{FF2B5EF4-FFF2-40B4-BE49-F238E27FC236}">
                <a16:creationId xmlns:a16="http://schemas.microsoft.com/office/drawing/2014/main" id="{B4486D03-AF93-443B-AF62-A4F9A9B66E7C}"/>
              </a:ext>
            </a:extLst>
          </p:cNvPr>
          <p:cNvSpPr>
            <a:spLocks noChangeArrowheads="1"/>
          </p:cNvSpPr>
          <p:nvPr/>
        </p:nvSpPr>
        <p:spPr bwMode="auto">
          <a:xfrm>
            <a:off x="3586163" y="36591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Picture 3">
            <a:extLst>
              <a:ext uri="{FF2B5EF4-FFF2-40B4-BE49-F238E27FC236}">
                <a16:creationId xmlns:a16="http://schemas.microsoft.com/office/drawing/2014/main" id="{C966B33C-F7C3-40B5-A827-873363746D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2438400"/>
            <a:ext cx="3599057" cy="4323482"/>
          </a:xfrm>
          <a:prstGeom prst="rect">
            <a:avLst/>
          </a:prstGeom>
        </p:spPr>
      </p:pic>
      <p:sp>
        <p:nvSpPr>
          <p:cNvPr id="9" name="TextBox 8">
            <a:extLst>
              <a:ext uri="{FF2B5EF4-FFF2-40B4-BE49-F238E27FC236}">
                <a16:creationId xmlns:a16="http://schemas.microsoft.com/office/drawing/2014/main" id="{D61B42F1-B3A2-46D5-AB42-9190E06EEC7B}"/>
              </a:ext>
            </a:extLst>
          </p:cNvPr>
          <p:cNvSpPr txBox="1"/>
          <p:nvPr/>
        </p:nvSpPr>
        <p:spPr>
          <a:xfrm>
            <a:off x="2898073" y="261598"/>
            <a:ext cx="3599057" cy="1384995"/>
          </a:xfrm>
          <a:prstGeom prst="rect">
            <a:avLst/>
          </a:prstGeom>
          <a:noFill/>
        </p:spPr>
        <p:txBody>
          <a:bodyPr wrap="square" rtlCol="0">
            <a:spAutoFit/>
          </a:bodyPr>
          <a:lstStyle/>
          <a:p>
            <a:pPr algn="ctr"/>
            <a:r>
              <a:rPr lang="en-US" sz="2400" dirty="0"/>
              <a:t>SAT</a:t>
            </a:r>
            <a:br>
              <a:rPr lang="en-US" sz="2400" dirty="0"/>
            </a:br>
            <a:r>
              <a:rPr lang="en-US" sz="2400" dirty="0"/>
              <a:t>www.CollegeBoard.org</a:t>
            </a:r>
            <a:br>
              <a:rPr lang="en-US" sz="1800" dirty="0"/>
            </a:br>
            <a:br>
              <a:rPr lang="en-US" sz="1800" dirty="0"/>
            </a:br>
            <a:endParaRPr lang="en-US" dirty="0"/>
          </a:p>
        </p:txBody>
      </p:sp>
      <p:sp>
        <p:nvSpPr>
          <p:cNvPr id="10" name="TextBox 9">
            <a:extLst>
              <a:ext uri="{FF2B5EF4-FFF2-40B4-BE49-F238E27FC236}">
                <a16:creationId xmlns:a16="http://schemas.microsoft.com/office/drawing/2014/main" id="{DE086BA7-7F34-4796-8E27-4ABC76F7A67C}"/>
              </a:ext>
            </a:extLst>
          </p:cNvPr>
          <p:cNvSpPr txBox="1"/>
          <p:nvPr/>
        </p:nvSpPr>
        <p:spPr>
          <a:xfrm>
            <a:off x="732727" y="1607403"/>
            <a:ext cx="2590800" cy="830997"/>
          </a:xfrm>
          <a:prstGeom prst="rect">
            <a:avLst/>
          </a:prstGeom>
          <a:noFill/>
        </p:spPr>
        <p:txBody>
          <a:bodyPr wrap="square" rtlCol="0">
            <a:spAutoFit/>
          </a:bodyPr>
          <a:lstStyle/>
          <a:p>
            <a:pPr algn="ctr"/>
            <a:r>
              <a:rPr lang="en-US" sz="1200" dirty="0"/>
              <a:t>Junior SAT School Day </a:t>
            </a:r>
          </a:p>
          <a:p>
            <a:pPr algn="ctr"/>
            <a:r>
              <a:rPr lang="en-US" sz="1200" dirty="0">
                <a:solidFill>
                  <a:srgbClr val="FF0000"/>
                </a:solidFill>
              </a:rPr>
              <a:t>March 13, 2026</a:t>
            </a:r>
          </a:p>
          <a:p>
            <a:pPr algn="ctr"/>
            <a:r>
              <a:rPr lang="en-US" sz="1200" dirty="0"/>
              <a:t>Registration Deadline</a:t>
            </a:r>
          </a:p>
          <a:p>
            <a:pPr algn="ctr"/>
            <a:r>
              <a:rPr lang="en-US" sz="1200" dirty="0">
                <a:solidFill>
                  <a:srgbClr val="FF0000"/>
                </a:solidFill>
              </a:rPr>
              <a:t>February 17, 2026</a:t>
            </a:r>
          </a:p>
        </p:txBody>
      </p:sp>
      <p:pic>
        <p:nvPicPr>
          <p:cNvPr id="12" name="Picture 11">
            <a:extLst>
              <a:ext uri="{FF2B5EF4-FFF2-40B4-BE49-F238E27FC236}">
                <a16:creationId xmlns:a16="http://schemas.microsoft.com/office/drawing/2014/main" id="{5CF46F18-8545-4580-A4B6-99E54774E1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0356" y="2529180"/>
            <a:ext cx="3962399" cy="4232702"/>
          </a:xfrm>
          <a:prstGeom prst="rect">
            <a:avLst/>
          </a:prstGeom>
        </p:spPr>
      </p:pic>
      <p:sp>
        <p:nvSpPr>
          <p:cNvPr id="13" name="TextBox 12">
            <a:extLst>
              <a:ext uri="{FF2B5EF4-FFF2-40B4-BE49-F238E27FC236}">
                <a16:creationId xmlns:a16="http://schemas.microsoft.com/office/drawing/2014/main" id="{00657F99-E363-4F70-A2F5-688352D785CE}"/>
              </a:ext>
            </a:extLst>
          </p:cNvPr>
          <p:cNvSpPr txBox="1"/>
          <p:nvPr/>
        </p:nvSpPr>
        <p:spPr>
          <a:xfrm>
            <a:off x="5512355" y="1733344"/>
            <a:ext cx="2438399" cy="461665"/>
          </a:xfrm>
          <a:prstGeom prst="rect">
            <a:avLst/>
          </a:prstGeom>
          <a:noFill/>
        </p:spPr>
        <p:txBody>
          <a:bodyPr wrap="square" rtlCol="0">
            <a:spAutoFit/>
          </a:bodyPr>
          <a:lstStyle/>
          <a:p>
            <a:pPr algn="ctr"/>
            <a:r>
              <a:rPr lang="en-US" sz="1200" dirty="0"/>
              <a:t>Senior SAT School Day</a:t>
            </a:r>
          </a:p>
          <a:p>
            <a:pPr algn="ctr"/>
            <a:r>
              <a:rPr lang="en-US" sz="1200" dirty="0"/>
              <a:t>TBD</a:t>
            </a:r>
          </a:p>
        </p:txBody>
      </p:sp>
      <p:sp>
        <p:nvSpPr>
          <p:cNvPr id="14" name="TextBox 13">
            <a:extLst>
              <a:ext uri="{FF2B5EF4-FFF2-40B4-BE49-F238E27FC236}">
                <a16:creationId xmlns:a16="http://schemas.microsoft.com/office/drawing/2014/main" id="{81FDE9F6-5167-4C06-9CC0-FB953E983CD8}"/>
              </a:ext>
            </a:extLst>
          </p:cNvPr>
          <p:cNvSpPr txBox="1"/>
          <p:nvPr/>
        </p:nvSpPr>
        <p:spPr>
          <a:xfrm>
            <a:off x="1384540" y="1240848"/>
            <a:ext cx="1219200" cy="338554"/>
          </a:xfrm>
          <a:prstGeom prst="rect">
            <a:avLst/>
          </a:prstGeom>
          <a:noFill/>
        </p:spPr>
        <p:txBody>
          <a:bodyPr wrap="square" rtlCol="0">
            <a:spAutoFit/>
          </a:bodyPr>
          <a:lstStyle/>
          <a:p>
            <a:r>
              <a:rPr lang="en-US" sz="1600" i="1" u="sng" dirty="0"/>
              <a:t>Junior Year</a:t>
            </a:r>
          </a:p>
        </p:txBody>
      </p:sp>
      <p:sp>
        <p:nvSpPr>
          <p:cNvPr id="18" name="TextBox 17">
            <a:extLst>
              <a:ext uri="{FF2B5EF4-FFF2-40B4-BE49-F238E27FC236}">
                <a16:creationId xmlns:a16="http://schemas.microsoft.com/office/drawing/2014/main" id="{2311EE99-B5B4-4BE5-BF26-2811D7D1F14E}"/>
              </a:ext>
            </a:extLst>
          </p:cNvPr>
          <p:cNvSpPr txBox="1"/>
          <p:nvPr/>
        </p:nvSpPr>
        <p:spPr>
          <a:xfrm>
            <a:off x="6019800" y="1251191"/>
            <a:ext cx="1371600" cy="338554"/>
          </a:xfrm>
          <a:prstGeom prst="rect">
            <a:avLst/>
          </a:prstGeom>
          <a:noFill/>
        </p:spPr>
        <p:txBody>
          <a:bodyPr wrap="square" rtlCol="0">
            <a:spAutoFit/>
          </a:bodyPr>
          <a:lstStyle/>
          <a:p>
            <a:pPr algn="ctr"/>
            <a:r>
              <a:rPr lang="en-US" sz="1600" i="1" u="sng" dirty="0"/>
              <a:t>Senior Year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533400" y="5105400"/>
            <a:ext cx="2057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endParaRPr lang="en-US" altLang="en-US" sz="1600" b="1"/>
          </a:p>
        </p:txBody>
      </p:sp>
      <p:sp>
        <p:nvSpPr>
          <p:cNvPr id="251908" name="Rectangle 4"/>
          <p:cNvSpPr>
            <a:spLocks noGrp="1" noChangeArrowheads="1"/>
          </p:cNvSpPr>
          <p:nvPr>
            <p:ph type="title"/>
          </p:nvPr>
        </p:nvSpPr>
        <p:spPr>
          <a:xfrm>
            <a:off x="2895600" y="533400"/>
            <a:ext cx="3886200" cy="914400"/>
          </a:xfrm>
          <a:custGeom>
            <a:avLst/>
            <a:gdLst>
              <a:gd name="connsiteX0" fmla="*/ 0 w 3886200"/>
              <a:gd name="connsiteY0" fmla="*/ 0 h 914400"/>
              <a:gd name="connsiteX1" fmla="*/ 477447 w 3886200"/>
              <a:gd name="connsiteY1" fmla="*/ 0 h 914400"/>
              <a:gd name="connsiteX2" fmla="*/ 1071481 w 3886200"/>
              <a:gd name="connsiteY2" fmla="*/ 0 h 914400"/>
              <a:gd name="connsiteX3" fmla="*/ 1587790 w 3886200"/>
              <a:gd name="connsiteY3" fmla="*/ 0 h 914400"/>
              <a:gd name="connsiteX4" fmla="*/ 2065238 w 3886200"/>
              <a:gd name="connsiteY4" fmla="*/ 0 h 914400"/>
              <a:gd name="connsiteX5" fmla="*/ 2659271 w 3886200"/>
              <a:gd name="connsiteY5" fmla="*/ 0 h 914400"/>
              <a:gd name="connsiteX6" fmla="*/ 3214443 w 3886200"/>
              <a:gd name="connsiteY6" fmla="*/ 0 h 914400"/>
              <a:gd name="connsiteX7" fmla="*/ 3886200 w 3886200"/>
              <a:gd name="connsiteY7" fmla="*/ 0 h 914400"/>
              <a:gd name="connsiteX8" fmla="*/ 3886200 w 3886200"/>
              <a:gd name="connsiteY8" fmla="*/ 475488 h 914400"/>
              <a:gd name="connsiteX9" fmla="*/ 3886200 w 3886200"/>
              <a:gd name="connsiteY9" fmla="*/ 914400 h 914400"/>
              <a:gd name="connsiteX10" fmla="*/ 3408753 w 3886200"/>
              <a:gd name="connsiteY10" fmla="*/ 914400 h 914400"/>
              <a:gd name="connsiteX11" fmla="*/ 2970167 w 3886200"/>
              <a:gd name="connsiteY11" fmla="*/ 914400 h 914400"/>
              <a:gd name="connsiteX12" fmla="*/ 2376134 w 3886200"/>
              <a:gd name="connsiteY12" fmla="*/ 914400 h 914400"/>
              <a:gd name="connsiteX13" fmla="*/ 1898686 w 3886200"/>
              <a:gd name="connsiteY13" fmla="*/ 914400 h 914400"/>
              <a:gd name="connsiteX14" fmla="*/ 1304653 w 3886200"/>
              <a:gd name="connsiteY14" fmla="*/ 914400 h 914400"/>
              <a:gd name="connsiteX15" fmla="*/ 671757 w 3886200"/>
              <a:gd name="connsiteY15" fmla="*/ 914400 h 914400"/>
              <a:gd name="connsiteX16" fmla="*/ 0 w 3886200"/>
              <a:gd name="connsiteY16" fmla="*/ 914400 h 914400"/>
              <a:gd name="connsiteX17" fmla="*/ 0 w 3886200"/>
              <a:gd name="connsiteY17" fmla="*/ 438912 h 914400"/>
              <a:gd name="connsiteX18" fmla="*/ 0 w 3886200"/>
              <a:gd name="connsiteY18"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86200" h="914400" fill="none" extrusionOk="0">
                <a:moveTo>
                  <a:pt x="0" y="0"/>
                </a:moveTo>
                <a:cubicBezTo>
                  <a:pt x="203900" y="-18436"/>
                  <a:pt x="259335" y="27307"/>
                  <a:pt x="477447" y="0"/>
                </a:cubicBezTo>
                <a:cubicBezTo>
                  <a:pt x="695559" y="-27307"/>
                  <a:pt x="817382" y="24412"/>
                  <a:pt x="1071481" y="0"/>
                </a:cubicBezTo>
                <a:cubicBezTo>
                  <a:pt x="1325580" y="-24412"/>
                  <a:pt x="1412361" y="31225"/>
                  <a:pt x="1587790" y="0"/>
                </a:cubicBezTo>
                <a:cubicBezTo>
                  <a:pt x="1763219" y="-31225"/>
                  <a:pt x="1835440" y="52779"/>
                  <a:pt x="2065238" y="0"/>
                </a:cubicBezTo>
                <a:cubicBezTo>
                  <a:pt x="2295036" y="-52779"/>
                  <a:pt x="2464165" y="28473"/>
                  <a:pt x="2659271" y="0"/>
                </a:cubicBezTo>
                <a:cubicBezTo>
                  <a:pt x="2854377" y="-28473"/>
                  <a:pt x="2982543" y="16541"/>
                  <a:pt x="3214443" y="0"/>
                </a:cubicBezTo>
                <a:cubicBezTo>
                  <a:pt x="3446343" y="-16541"/>
                  <a:pt x="3558581" y="59689"/>
                  <a:pt x="3886200" y="0"/>
                </a:cubicBezTo>
                <a:cubicBezTo>
                  <a:pt x="3926851" y="190152"/>
                  <a:pt x="3875798" y="364125"/>
                  <a:pt x="3886200" y="475488"/>
                </a:cubicBezTo>
                <a:cubicBezTo>
                  <a:pt x="3896602" y="586851"/>
                  <a:pt x="3840666" y="801099"/>
                  <a:pt x="3886200" y="914400"/>
                </a:cubicBezTo>
                <a:cubicBezTo>
                  <a:pt x="3679701" y="923709"/>
                  <a:pt x="3548904" y="893457"/>
                  <a:pt x="3408753" y="914400"/>
                </a:cubicBezTo>
                <a:cubicBezTo>
                  <a:pt x="3268602" y="935343"/>
                  <a:pt x="3139140" y="876460"/>
                  <a:pt x="2970167" y="914400"/>
                </a:cubicBezTo>
                <a:cubicBezTo>
                  <a:pt x="2801194" y="952340"/>
                  <a:pt x="2526695" y="892890"/>
                  <a:pt x="2376134" y="914400"/>
                </a:cubicBezTo>
                <a:cubicBezTo>
                  <a:pt x="2225573" y="935910"/>
                  <a:pt x="2098054" y="894240"/>
                  <a:pt x="1898686" y="914400"/>
                </a:cubicBezTo>
                <a:cubicBezTo>
                  <a:pt x="1699318" y="934560"/>
                  <a:pt x="1438937" y="863503"/>
                  <a:pt x="1304653" y="914400"/>
                </a:cubicBezTo>
                <a:cubicBezTo>
                  <a:pt x="1170369" y="965297"/>
                  <a:pt x="976870" y="862697"/>
                  <a:pt x="671757" y="914400"/>
                </a:cubicBezTo>
                <a:cubicBezTo>
                  <a:pt x="366644" y="966103"/>
                  <a:pt x="313155" y="911340"/>
                  <a:pt x="0" y="914400"/>
                </a:cubicBezTo>
                <a:cubicBezTo>
                  <a:pt x="-52404" y="714365"/>
                  <a:pt x="46024" y="597756"/>
                  <a:pt x="0" y="438912"/>
                </a:cubicBezTo>
                <a:cubicBezTo>
                  <a:pt x="-46024" y="280068"/>
                  <a:pt x="40914" y="89310"/>
                  <a:pt x="0" y="0"/>
                </a:cubicBezTo>
                <a:close/>
              </a:path>
              <a:path w="3886200" h="914400" stroke="0" extrusionOk="0">
                <a:moveTo>
                  <a:pt x="0" y="0"/>
                </a:moveTo>
                <a:cubicBezTo>
                  <a:pt x="183153" y="-46313"/>
                  <a:pt x="274789" y="54913"/>
                  <a:pt x="516309" y="0"/>
                </a:cubicBezTo>
                <a:cubicBezTo>
                  <a:pt x="757829" y="-54913"/>
                  <a:pt x="861908" y="29300"/>
                  <a:pt x="954895" y="0"/>
                </a:cubicBezTo>
                <a:cubicBezTo>
                  <a:pt x="1047882" y="-29300"/>
                  <a:pt x="1448703" y="35694"/>
                  <a:pt x="1587790" y="0"/>
                </a:cubicBezTo>
                <a:cubicBezTo>
                  <a:pt x="1726877" y="-35694"/>
                  <a:pt x="1971354" y="33175"/>
                  <a:pt x="2104100" y="0"/>
                </a:cubicBezTo>
                <a:cubicBezTo>
                  <a:pt x="2236846" y="-33175"/>
                  <a:pt x="2370717" y="2896"/>
                  <a:pt x="2620409" y="0"/>
                </a:cubicBezTo>
                <a:cubicBezTo>
                  <a:pt x="2870101" y="-2896"/>
                  <a:pt x="3017242" y="6138"/>
                  <a:pt x="3253305" y="0"/>
                </a:cubicBezTo>
                <a:cubicBezTo>
                  <a:pt x="3489368" y="-6138"/>
                  <a:pt x="3604399" y="34648"/>
                  <a:pt x="3886200" y="0"/>
                </a:cubicBezTo>
                <a:cubicBezTo>
                  <a:pt x="3924267" y="209476"/>
                  <a:pt x="3882814" y="299173"/>
                  <a:pt x="3886200" y="475488"/>
                </a:cubicBezTo>
                <a:cubicBezTo>
                  <a:pt x="3889586" y="651803"/>
                  <a:pt x="3861888" y="776192"/>
                  <a:pt x="3886200" y="914400"/>
                </a:cubicBezTo>
                <a:cubicBezTo>
                  <a:pt x="3758379" y="963185"/>
                  <a:pt x="3592610" y="898481"/>
                  <a:pt x="3408753" y="914400"/>
                </a:cubicBezTo>
                <a:cubicBezTo>
                  <a:pt x="3224896" y="930319"/>
                  <a:pt x="3064211" y="897285"/>
                  <a:pt x="2853581" y="914400"/>
                </a:cubicBezTo>
                <a:cubicBezTo>
                  <a:pt x="2642951" y="931515"/>
                  <a:pt x="2566549" y="912129"/>
                  <a:pt x="2337272" y="914400"/>
                </a:cubicBezTo>
                <a:cubicBezTo>
                  <a:pt x="2107995" y="916671"/>
                  <a:pt x="1911508" y="892699"/>
                  <a:pt x="1704376" y="914400"/>
                </a:cubicBezTo>
                <a:cubicBezTo>
                  <a:pt x="1497244" y="936101"/>
                  <a:pt x="1210839" y="912731"/>
                  <a:pt x="1071481" y="914400"/>
                </a:cubicBezTo>
                <a:cubicBezTo>
                  <a:pt x="932124" y="916069"/>
                  <a:pt x="715415" y="886686"/>
                  <a:pt x="594033" y="914400"/>
                </a:cubicBezTo>
                <a:cubicBezTo>
                  <a:pt x="472651" y="942114"/>
                  <a:pt x="123257" y="886455"/>
                  <a:pt x="0" y="914400"/>
                </a:cubicBezTo>
                <a:cubicBezTo>
                  <a:pt x="-39898" y="749257"/>
                  <a:pt x="10391" y="576944"/>
                  <a:pt x="0" y="438912"/>
                </a:cubicBezTo>
                <a:cubicBezTo>
                  <a:pt x="-10391" y="300880"/>
                  <a:pt x="47808" y="217590"/>
                  <a:pt x="0" y="0"/>
                </a:cubicBezTo>
                <a:close/>
              </a:path>
            </a:pathLst>
          </a:custGeom>
          <a:ln w="50800">
            <a:solidFill>
              <a:srgbClr val="00B050"/>
            </a:solidFill>
            <a:extLst>
              <a:ext uri="{C807C97D-BFC1-408E-A445-0C87EB9F89A2}">
                <ask:lineSketchStyleProps xmlns:ask="http://schemas.microsoft.com/office/drawing/2018/sketchyshapes" sd="1219033472">
                  <ask:type>
                    <ask:lineSketchScribble/>
                  </ask:type>
                </ask:lineSketchStyleProps>
              </a:ext>
            </a:extLst>
          </a:ln>
        </p:spPr>
        <p:txBody>
          <a:bodyPr>
            <a:normAutofit/>
          </a:bodyPr>
          <a:lstStyle/>
          <a:p>
            <a:pPr algn="ctr" fontAlgn="auto">
              <a:spcAft>
                <a:spcPts val="0"/>
              </a:spcAft>
              <a:defRPr/>
            </a:pPr>
            <a:r>
              <a:rPr lang="en-US" sz="2800" dirty="0"/>
              <a:t>ACT</a:t>
            </a:r>
            <a:br>
              <a:rPr lang="en-US" sz="2800" dirty="0"/>
            </a:br>
            <a:r>
              <a:rPr lang="en-US" sz="2800" dirty="0"/>
              <a:t>www.actstudent.org</a:t>
            </a:r>
          </a:p>
        </p:txBody>
      </p:sp>
      <p:pic>
        <p:nvPicPr>
          <p:cNvPr id="3" name="Picture 2">
            <a:extLst>
              <a:ext uri="{FF2B5EF4-FFF2-40B4-BE49-F238E27FC236}">
                <a16:creationId xmlns:a16="http://schemas.microsoft.com/office/drawing/2014/main" id="{BC22BBC3-5B1A-44DD-A314-5DC9A89C2E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1583267"/>
            <a:ext cx="6979748" cy="49847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84632"/>
            <a:ext cx="5791200" cy="1039368"/>
          </a:xfrm>
          <a:ln w="57150" cmpd="sng">
            <a:solidFill>
              <a:srgbClr val="00B050"/>
            </a:solidFill>
          </a:ln>
        </p:spPr>
        <p:txBody>
          <a:bodyPr/>
          <a:lstStyle/>
          <a:p>
            <a:r>
              <a:rPr lang="en-US" dirty="0"/>
              <a:t>Dual Enrollment Classes</a:t>
            </a:r>
          </a:p>
        </p:txBody>
      </p:sp>
      <p:sp>
        <p:nvSpPr>
          <p:cNvPr id="3" name="Content Placeholder 2"/>
          <p:cNvSpPr>
            <a:spLocks noGrp="1"/>
          </p:cNvSpPr>
          <p:nvPr>
            <p:ph sz="half" idx="1"/>
          </p:nvPr>
        </p:nvSpPr>
        <p:spPr>
          <a:xfrm>
            <a:off x="457200" y="1600200"/>
            <a:ext cx="8382000" cy="4525963"/>
          </a:xfrm>
        </p:spPr>
        <p:txBody>
          <a:bodyPr/>
          <a:lstStyle/>
          <a:p>
            <a:pPr marL="136525" indent="0">
              <a:buNone/>
            </a:pPr>
            <a:r>
              <a:rPr lang="en-US" sz="3200" dirty="0"/>
              <a:t>Dual enrollment classes that offer college credit.</a:t>
            </a:r>
          </a:p>
          <a:p>
            <a:pPr marL="136525" indent="0">
              <a:buNone/>
            </a:pPr>
            <a:endParaRPr lang="en-US" sz="3200" dirty="0"/>
          </a:p>
          <a:p>
            <a:pPr marL="136525" indent="0">
              <a:buNone/>
            </a:pPr>
            <a:r>
              <a:rPr lang="en-US" sz="3200" dirty="0"/>
              <a:t>Courses offered through Seton Hall University, Stockton University, Rowan University and University of Delaware</a:t>
            </a:r>
          </a:p>
        </p:txBody>
      </p:sp>
    </p:spTree>
    <p:extLst>
      <p:ext uri="{BB962C8B-B14F-4D97-AF65-F5344CB8AC3E}">
        <p14:creationId xmlns:p14="http://schemas.microsoft.com/office/powerpoint/2010/main" val="3652249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CAF4C-02E2-47C1-AD90-C2B0A4D31677}"/>
              </a:ext>
            </a:extLst>
          </p:cNvPr>
          <p:cNvSpPr>
            <a:spLocks noGrp="1"/>
          </p:cNvSpPr>
          <p:nvPr>
            <p:ph type="title"/>
          </p:nvPr>
        </p:nvSpPr>
        <p:spPr>
          <a:xfrm>
            <a:off x="2819400" y="352891"/>
            <a:ext cx="3657600" cy="1640501"/>
          </a:xfrm>
          <a:ln w="63500">
            <a:solidFill>
              <a:srgbClr val="00B050"/>
            </a:solidFill>
          </a:ln>
        </p:spPr>
        <p:txBody>
          <a:bodyPr>
            <a:normAutofit/>
          </a:bodyPr>
          <a:lstStyle/>
          <a:p>
            <a:pPr algn="ctr"/>
            <a:r>
              <a:rPr lang="en-US" dirty="0"/>
              <a:t>Dual Enrollment Courses</a:t>
            </a:r>
          </a:p>
        </p:txBody>
      </p:sp>
      <p:sp>
        <p:nvSpPr>
          <p:cNvPr id="5" name="Text Placeholder 4">
            <a:extLst>
              <a:ext uri="{FF2B5EF4-FFF2-40B4-BE49-F238E27FC236}">
                <a16:creationId xmlns:a16="http://schemas.microsoft.com/office/drawing/2014/main" id="{FBC3A212-18A2-4241-8E7A-9240626A2EB9}"/>
              </a:ext>
            </a:extLst>
          </p:cNvPr>
          <p:cNvSpPr>
            <a:spLocks noGrp="1"/>
          </p:cNvSpPr>
          <p:nvPr>
            <p:ph type="body" idx="1"/>
          </p:nvPr>
        </p:nvSpPr>
        <p:spPr/>
        <p:txBody>
          <a:bodyPr/>
          <a:lstStyle/>
          <a:p>
            <a:r>
              <a:rPr lang="en-US" sz="1800" dirty="0">
                <a:solidFill>
                  <a:srgbClr val="00B050"/>
                </a:solidFill>
              </a:rPr>
              <a:t>Seton Hall University</a:t>
            </a:r>
          </a:p>
        </p:txBody>
      </p:sp>
      <p:sp>
        <p:nvSpPr>
          <p:cNvPr id="3" name="Content Placeholder 2">
            <a:extLst>
              <a:ext uri="{FF2B5EF4-FFF2-40B4-BE49-F238E27FC236}">
                <a16:creationId xmlns:a16="http://schemas.microsoft.com/office/drawing/2014/main" id="{562729B5-F711-4E51-8913-B5DCAC8E9BD8}"/>
              </a:ext>
            </a:extLst>
          </p:cNvPr>
          <p:cNvSpPr>
            <a:spLocks noGrp="1"/>
          </p:cNvSpPr>
          <p:nvPr>
            <p:ph sz="half" idx="2"/>
          </p:nvPr>
        </p:nvSpPr>
        <p:spPr>
          <a:xfrm>
            <a:off x="457200" y="2362200"/>
            <a:ext cx="4040188" cy="3886200"/>
          </a:xfrm>
        </p:spPr>
        <p:txBody>
          <a:bodyPr>
            <a:normAutofit fontScale="85000" lnSpcReduction="20000"/>
          </a:bodyPr>
          <a:lstStyle/>
          <a:p>
            <a:pPr marL="136525" indent="0">
              <a:buNone/>
            </a:pPr>
            <a:endParaRPr lang="en-US" sz="1800" dirty="0"/>
          </a:p>
          <a:p>
            <a:pPr>
              <a:buFont typeface="Arial" panose="020B0604020202020204" pitchFamily="34" charset="0"/>
              <a:buChar char="•"/>
            </a:pPr>
            <a:r>
              <a:rPr lang="en-US" sz="1500" dirty="0"/>
              <a:t>Honors Word Literature</a:t>
            </a:r>
          </a:p>
          <a:p>
            <a:pPr>
              <a:buFont typeface="Arial" panose="020B0604020202020204" pitchFamily="34" charset="0"/>
              <a:buChar char="•"/>
            </a:pPr>
            <a:r>
              <a:rPr lang="en-US" sz="1500" dirty="0"/>
              <a:t>Ap Chemistry</a:t>
            </a:r>
          </a:p>
          <a:p>
            <a:pPr>
              <a:buFont typeface="Arial" panose="020B0604020202020204" pitchFamily="34" charset="0"/>
              <a:buChar char="•"/>
            </a:pPr>
            <a:r>
              <a:rPr lang="en-US" sz="1500" dirty="0"/>
              <a:t>Intro to Macroeconomics</a:t>
            </a:r>
          </a:p>
          <a:p>
            <a:pPr>
              <a:buFont typeface="Arial" panose="020B0604020202020204" pitchFamily="34" charset="0"/>
              <a:buChar char="•"/>
            </a:pPr>
            <a:r>
              <a:rPr lang="en-US" sz="1500" dirty="0"/>
              <a:t>AP Calculus AB</a:t>
            </a:r>
          </a:p>
          <a:p>
            <a:pPr>
              <a:buFont typeface="Arial" panose="020B0604020202020204" pitchFamily="34" charset="0"/>
              <a:buChar char="•"/>
            </a:pPr>
            <a:r>
              <a:rPr lang="en-US" sz="1500" dirty="0"/>
              <a:t>AP Calculus BC</a:t>
            </a:r>
          </a:p>
          <a:p>
            <a:pPr>
              <a:buFont typeface="Arial" panose="020B0604020202020204" pitchFamily="34" charset="0"/>
              <a:buChar char="•"/>
            </a:pPr>
            <a:r>
              <a:rPr lang="en-US" sz="1500" dirty="0"/>
              <a:t>AP Physics</a:t>
            </a:r>
          </a:p>
          <a:p>
            <a:pPr>
              <a:buFont typeface="Arial" panose="020B0604020202020204" pitchFamily="34" charset="0"/>
              <a:buChar char="•"/>
            </a:pPr>
            <a:r>
              <a:rPr lang="en-US" sz="1500" dirty="0"/>
              <a:t>AP World History</a:t>
            </a:r>
          </a:p>
          <a:p>
            <a:pPr>
              <a:buFont typeface="Arial" panose="020B0604020202020204" pitchFamily="34" charset="0"/>
              <a:buChar char="•"/>
            </a:pPr>
            <a:r>
              <a:rPr lang="en-US" sz="1500" dirty="0"/>
              <a:t>AP English( Literature and Composition)</a:t>
            </a:r>
          </a:p>
          <a:p>
            <a:pPr>
              <a:buFont typeface="Arial" panose="020B0604020202020204" pitchFamily="34" charset="0"/>
              <a:buChar char="•"/>
            </a:pPr>
            <a:r>
              <a:rPr lang="en-US" sz="1500" dirty="0"/>
              <a:t>AP American Government and Politics</a:t>
            </a:r>
          </a:p>
          <a:p>
            <a:pPr>
              <a:buFont typeface="Arial" panose="020B0604020202020204" pitchFamily="34" charset="0"/>
              <a:buChar char="•"/>
            </a:pPr>
            <a:r>
              <a:rPr lang="en-US" sz="1500" dirty="0"/>
              <a:t>Honors Economics</a:t>
            </a:r>
          </a:p>
          <a:p>
            <a:pPr>
              <a:buFont typeface="Arial" panose="020B0604020202020204" pitchFamily="34" charset="0"/>
              <a:buChar char="•"/>
            </a:pPr>
            <a:r>
              <a:rPr lang="en-US" sz="1500" dirty="0"/>
              <a:t>World Religions</a:t>
            </a:r>
          </a:p>
          <a:p>
            <a:pPr>
              <a:buFont typeface="Arial" panose="020B0604020202020204" pitchFamily="34" charset="0"/>
              <a:buChar char="•"/>
            </a:pPr>
            <a:r>
              <a:rPr lang="en-US" sz="1500" dirty="0"/>
              <a:t>Honors 20</a:t>
            </a:r>
            <a:r>
              <a:rPr lang="en-US" sz="1500" baseline="30000" dirty="0"/>
              <a:t>th</a:t>
            </a:r>
            <a:r>
              <a:rPr lang="en-US" sz="1500" dirty="0"/>
              <a:t> Century World History</a:t>
            </a:r>
          </a:p>
          <a:p>
            <a:pPr>
              <a:buFont typeface="Arial" panose="020B0604020202020204" pitchFamily="34" charset="0"/>
              <a:buChar char="•"/>
            </a:pPr>
            <a:endParaRPr lang="en-US" sz="1800" dirty="0"/>
          </a:p>
        </p:txBody>
      </p:sp>
      <p:sp>
        <p:nvSpPr>
          <p:cNvPr id="6" name="Text Placeholder 5">
            <a:extLst>
              <a:ext uri="{FF2B5EF4-FFF2-40B4-BE49-F238E27FC236}">
                <a16:creationId xmlns:a16="http://schemas.microsoft.com/office/drawing/2014/main" id="{EB65D7CC-B8A2-4C11-B89F-0A1626DFAD9C}"/>
              </a:ext>
            </a:extLst>
          </p:cNvPr>
          <p:cNvSpPr>
            <a:spLocks noGrp="1"/>
          </p:cNvSpPr>
          <p:nvPr>
            <p:ph type="body" sz="quarter" idx="3"/>
          </p:nvPr>
        </p:nvSpPr>
        <p:spPr/>
        <p:txBody>
          <a:bodyPr/>
          <a:lstStyle/>
          <a:p>
            <a:r>
              <a:rPr lang="en-US" sz="1800" dirty="0">
                <a:solidFill>
                  <a:srgbClr val="00B050"/>
                </a:solidFill>
              </a:rPr>
              <a:t>Stockton University</a:t>
            </a:r>
          </a:p>
        </p:txBody>
      </p:sp>
      <p:sp>
        <p:nvSpPr>
          <p:cNvPr id="7" name="Content Placeholder 6">
            <a:extLst>
              <a:ext uri="{FF2B5EF4-FFF2-40B4-BE49-F238E27FC236}">
                <a16:creationId xmlns:a16="http://schemas.microsoft.com/office/drawing/2014/main" id="{063D4E38-6E7F-4ECF-9CE9-0C804EDB0BA9}"/>
              </a:ext>
            </a:extLst>
          </p:cNvPr>
          <p:cNvSpPr>
            <a:spLocks noGrp="1"/>
          </p:cNvSpPr>
          <p:nvPr>
            <p:ph sz="quarter" idx="4"/>
          </p:nvPr>
        </p:nvSpPr>
        <p:spPr/>
        <p:txBody>
          <a:bodyPr>
            <a:normAutofit fontScale="85000" lnSpcReduction="20000"/>
          </a:bodyPr>
          <a:lstStyle/>
          <a:p>
            <a:pPr>
              <a:buFont typeface="Arial" panose="020B0604020202020204" pitchFamily="34" charset="0"/>
              <a:buChar char="•"/>
            </a:pPr>
            <a:r>
              <a:rPr lang="en-US" sz="1500" dirty="0"/>
              <a:t>Honors Latin 3</a:t>
            </a:r>
          </a:p>
          <a:p>
            <a:pPr>
              <a:buFont typeface="Arial" panose="020B0604020202020204" pitchFamily="34" charset="0"/>
              <a:buChar char="•"/>
            </a:pPr>
            <a:r>
              <a:rPr lang="en-US" sz="1500" dirty="0"/>
              <a:t>Honors Spanish 3</a:t>
            </a:r>
          </a:p>
          <a:p>
            <a:pPr>
              <a:buFont typeface="Arial" panose="020B0604020202020204" pitchFamily="34" charset="0"/>
              <a:buChar char="•"/>
            </a:pPr>
            <a:r>
              <a:rPr lang="en-US" sz="1500" dirty="0"/>
              <a:t>Honors Spanish</a:t>
            </a:r>
          </a:p>
          <a:p>
            <a:pPr>
              <a:buFont typeface="Arial" panose="020B0604020202020204" pitchFamily="34" charset="0"/>
              <a:buChar char="•"/>
            </a:pPr>
            <a:r>
              <a:rPr lang="en-US" sz="1500" dirty="0"/>
              <a:t>Honors Spanish Language and Literature</a:t>
            </a:r>
          </a:p>
          <a:p>
            <a:pPr>
              <a:buFont typeface="Arial" panose="020B0604020202020204" pitchFamily="34" charset="0"/>
              <a:buChar char="•"/>
            </a:pPr>
            <a:r>
              <a:rPr lang="en-US" sz="1500" dirty="0"/>
              <a:t>Honors French 3</a:t>
            </a:r>
          </a:p>
          <a:p>
            <a:pPr>
              <a:buFont typeface="Arial" panose="020B0604020202020204" pitchFamily="34" charset="0"/>
              <a:buChar char="•"/>
            </a:pPr>
            <a:r>
              <a:rPr lang="en-US" sz="1500" dirty="0"/>
              <a:t>Honors French 4</a:t>
            </a:r>
          </a:p>
          <a:p>
            <a:pPr>
              <a:buFont typeface="Arial" panose="020B0604020202020204" pitchFamily="34" charset="0"/>
              <a:buChar char="•"/>
            </a:pPr>
            <a:endParaRPr lang="en-US" sz="1500" dirty="0"/>
          </a:p>
          <a:p>
            <a:pPr marL="136525" indent="0">
              <a:buNone/>
            </a:pPr>
            <a:r>
              <a:rPr lang="en-US" sz="1800" dirty="0">
                <a:solidFill>
                  <a:srgbClr val="00B050"/>
                </a:solidFill>
              </a:rPr>
              <a:t>University of Delaware</a:t>
            </a:r>
          </a:p>
          <a:p>
            <a:pPr>
              <a:buFont typeface="Arial" panose="020B0604020202020204" pitchFamily="34" charset="0"/>
              <a:buChar char="•"/>
            </a:pPr>
            <a:r>
              <a:rPr lang="en-US" sz="1800" dirty="0"/>
              <a:t>Intro to Business</a:t>
            </a:r>
          </a:p>
          <a:p>
            <a:pPr marL="0" indent="0">
              <a:buNone/>
            </a:pPr>
            <a:r>
              <a:rPr lang="en-US" sz="1800" dirty="0"/>
              <a:t>    </a:t>
            </a:r>
            <a:r>
              <a:rPr lang="en-US" sz="1900" dirty="0">
                <a:solidFill>
                  <a:srgbClr val="00B050"/>
                </a:solidFill>
              </a:rPr>
              <a:t>Rowan University</a:t>
            </a:r>
          </a:p>
          <a:p>
            <a:pPr>
              <a:buFont typeface="Arial" panose="020B0604020202020204" pitchFamily="34" charset="0"/>
              <a:buChar char="•"/>
            </a:pPr>
            <a:r>
              <a:rPr lang="en-US" sz="1800" dirty="0"/>
              <a:t>Honors Intro to Engineering</a:t>
            </a:r>
          </a:p>
        </p:txBody>
      </p:sp>
    </p:spTree>
    <p:extLst>
      <p:ext uri="{BB962C8B-B14F-4D97-AF65-F5344CB8AC3E}">
        <p14:creationId xmlns:p14="http://schemas.microsoft.com/office/powerpoint/2010/main" val="694291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1181100" y="609600"/>
            <a:ext cx="6781800" cy="1344168"/>
          </a:xfrm>
          <a:ln w="60325">
            <a:solidFill>
              <a:srgbClr val="00B050"/>
            </a:solidFill>
          </a:ln>
        </p:spPr>
        <p:txBody>
          <a:bodyPr/>
          <a:lstStyle/>
          <a:p>
            <a:pPr algn="ctr"/>
            <a:r>
              <a:rPr lang="en-US" altLang="en-US" dirty="0">
                <a:ea typeface="ＭＳ Ｐゴシック" pitchFamily="34" charset="-128"/>
              </a:rPr>
              <a:t>Pathways and Concentrations</a:t>
            </a:r>
          </a:p>
        </p:txBody>
      </p:sp>
      <p:sp>
        <p:nvSpPr>
          <p:cNvPr id="43011" name="Content Placeholder 2" descr="Rectangle: Click to edit Master text styles&#10;Second level&#10;Third level&#10;Fourth level&#10;Fifth level"/>
          <p:cNvSpPr>
            <a:spLocks noGrp="1"/>
          </p:cNvSpPr>
          <p:nvPr>
            <p:ph idx="1"/>
          </p:nvPr>
        </p:nvSpPr>
        <p:spPr/>
        <p:txBody>
          <a:bodyPr/>
          <a:lstStyle/>
          <a:p>
            <a:pPr>
              <a:buFont typeface="Wingdings" pitchFamily="2" charset="2"/>
              <a:buNone/>
            </a:pPr>
            <a:endParaRPr lang="en-US" altLang="en-US" dirty="0">
              <a:ea typeface="ＭＳ Ｐゴシック" pitchFamily="34" charset="-128"/>
            </a:endParaRPr>
          </a:p>
          <a:p>
            <a:r>
              <a:rPr lang="en-US" altLang="en-US" dirty="0">
                <a:ea typeface="ＭＳ Ｐゴシック" pitchFamily="34" charset="-128"/>
              </a:rPr>
              <a:t>Criminal Justice and Law</a:t>
            </a:r>
          </a:p>
          <a:p>
            <a:r>
              <a:rPr lang="en-US" altLang="en-US" dirty="0">
                <a:ea typeface="ＭＳ Ｐゴシック" pitchFamily="34" charset="-128"/>
              </a:rPr>
              <a:t>Health and Medical Science </a:t>
            </a:r>
          </a:p>
          <a:p>
            <a:r>
              <a:rPr lang="en-US" altLang="en-US" dirty="0">
                <a:ea typeface="ＭＳ Ｐゴシック" pitchFamily="34" charset="-128"/>
              </a:rPr>
              <a:t>Business and Entrepreneurship</a:t>
            </a:r>
          </a:p>
          <a:p>
            <a:r>
              <a:rPr lang="en-US" altLang="en-US" dirty="0">
                <a:ea typeface="ＭＳ Ｐゴシック" pitchFamily="34" charset="-128"/>
              </a:rPr>
              <a:t>The Fine Arts</a:t>
            </a:r>
          </a:p>
          <a:p>
            <a:r>
              <a:rPr lang="en-US" altLang="en-US" dirty="0">
                <a:ea typeface="ＭＳ Ｐゴシック" pitchFamily="34" charset="-128"/>
              </a:rPr>
              <a:t>Engineering and Design </a:t>
            </a:r>
          </a:p>
          <a:p>
            <a:r>
              <a:rPr lang="en-US" altLang="en-US" dirty="0">
                <a:ea typeface="ＭＳ Ｐゴシック" pitchFamily="34" charset="-128"/>
              </a:rPr>
              <a:t>Social Science &amp; Humanities</a:t>
            </a:r>
          </a:p>
          <a:p>
            <a:r>
              <a:rPr lang="en-US" altLang="en-US" dirty="0">
                <a:ea typeface="ＭＳ Ｐゴシック" pitchFamily="34" charset="-128"/>
              </a:rPr>
              <a:t>Performing Arts</a:t>
            </a:r>
          </a:p>
          <a:p>
            <a:r>
              <a:rPr lang="en-US" altLang="en-US" dirty="0">
                <a:ea typeface="ＭＳ Ｐゴシック" pitchFamily="34" charset="-128"/>
              </a:rPr>
              <a:t>Environmental Science</a:t>
            </a:r>
          </a:p>
        </p:txBody>
      </p:sp>
      <p:sp>
        <p:nvSpPr>
          <p:cNvPr id="43012" name="Slide Number Placeholder 3"/>
          <p:cNvSpPr>
            <a:spLocks noGrp="1"/>
          </p:cNvSpPr>
          <p:nvPr>
            <p:ph type="sldNum" sz="quarter" idx="12"/>
          </p:nvPr>
        </p:nvSpPr>
        <p:spPr>
          <a:noFill/>
        </p:spPr>
        <p:txBody>
          <a:bodyPr/>
          <a:lstStyle/>
          <a:p>
            <a:fld id="{DE4EA5BD-4EF7-406B-961D-FF62D5444E2A}" type="slidenum">
              <a:rPr lang="en-US" altLang="en-US" smtClean="0"/>
              <a:pPr/>
              <a:t>35</a:t>
            </a:fld>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484632"/>
            <a:ext cx="7772400" cy="1191768"/>
          </a:xfrm>
          <a:custGeom>
            <a:avLst/>
            <a:gdLst>
              <a:gd name="connsiteX0" fmla="*/ 0 w 7772400"/>
              <a:gd name="connsiteY0" fmla="*/ 0 h 1191768"/>
              <a:gd name="connsiteX1" fmla="*/ 675601 w 7772400"/>
              <a:gd name="connsiteY1" fmla="*/ 0 h 1191768"/>
              <a:gd name="connsiteX2" fmla="*/ 1195754 w 7772400"/>
              <a:gd name="connsiteY2" fmla="*/ 0 h 1191768"/>
              <a:gd name="connsiteX3" fmla="*/ 1793631 w 7772400"/>
              <a:gd name="connsiteY3" fmla="*/ 0 h 1191768"/>
              <a:gd name="connsiteX4" fmla="*/ 2546956 w 7772400"/>
              <a:gd name="connsiteY4" fmla="*/ 0 h 1191768"/>
              <a:gd name="connsiteX5" fmla="*/ 2989385 w 7772400"/>
              <a:gd name="connsiteY5" fmla="*/ 0 h 1191768"/>
              <a:gd name="connsiteX6" fmla="*/ 3664986 w 7772400"/>
              <a:gd name="connsiteY6" fmla="*/ 0 h 1191768"/>
              <a:gd name="connsiteX7" fmla="*/ 4107414 w 7772400"/>
              <a:gd name="connsiteY7" fmla="*/ 0 h 1191768"/>
              <a:gd name="connsiteX8" fmla="*/ 4705291 w 7772400"/>
              <a:gd name="connsiteY8" fmla="*/ 0 h 1191768"/>
              <a:gd name="connsiteX9" fmla="*/ 5380892 w 7772400"/>
              <a:gd name="connsiteY9" fmla="*/ 0 h 1191768"/>
              <a:gd name="connsiteX10" fmla="*/ 5745597 w 7772400"/>
              <a:gd name="connsiteY10" fmla="*/ 0 h 1191768"/>
              <a:gd name="connsiteX11" fmla="*/ 6110302 w 7772400"/>
              <a:gd name="connsiteY11" fmla="*/ 0 h 1191768"/>
              <a:gd name="connsiteX12" fmla="*/ 6863627 w 7772400"/>
              <a:gd name="connsiteY12" fmla="*/ 0 h 1191768"/>
              <a:gd name="connsiteX13" fmla="*/ 7772400 w 7772400"/>
              <a:gd name="connsiteY13" fmla="*/ 0 h 1191768"/>
              <a:gd name="connsiteX14" fmla="*/ 7772400 w 7772400"/>
              <a:gd name="connsiteY14" fmla="*/ 560131 h 1191768"/>
              <a:gd name="connsiteX15" fmla="*/ 7772400 w 7772400"/>
              <a:gd name="connsiteY15" fmla="*/ 1191768 h 1191768"/>
              <a:gd name="connsiteX16" fmla="*/ 7096799 w 7772400"/>
              <a:gd name="connsiteY16" fmla="*/ 1191768 h 1191768"/>
              <a:gd name="connsiteX17" fmla="*/ 6421198 w 7772400"/>
              <a:gd name="connsiteY17" fmla="*/ 1191768 h 1191768"/>
              <a:gd name="connsiteX18" fmla="*/ 5823321 w 7772400"/>
              <a:gd name="connsiteY18" fmla="*/ 1191768 h 1191768"/>
              <a:gd name="connsiteX19" fmla="*/ 5069996 w 7772400"/>
              <a:gd name="connsiteY19" fmla="*/ 1191768 h 1191768"/>
              <a:gd name="connsiteX20" fmla="*/ 4316671 w 7772400"/>
              <a:gd name="connsiteY20" fmla="*/ 1191768 h 1191768"/>
              <a:gd name="connsiteX21" fmla="*/ 3641070 w 7772400"/>
              <a:gd name="connsiteY21" fmla="*/ 1191768 h 1191768"/>
              <a:gd name="connsiteX22" fmla="*/ 2965470 w 7772400"/>
              <a:gd name="connsiteY22" fmla="*/ 1191768 h 1191768"/>
              <a:gd name="connsiteX23" fmla="*/ 2289869 w 7772400"/>
              <a:gd name="connsiteY23" fmla="*/ 1191768 h 1191768"/>
              <a:gd name="connsiteX24" fmla="*/ 1847440 w 7772400"/>
              <a:gd name="connsiteY24" fmla="*/ 1191768 h 1191768"/>
              <a:gd name="connsiteX25" fmla="*/ 1094115 w 7772400"/>
              <a:gd name="connsiteY25" fmla="*/ 1191768 h 1191768"/>
              <a:gd name="connsiteX26" fmla="*/ 0 w 7772400"/>
              <a:gd name="connsiteY26" fmla="*/ 1191768 h 1191768"/>
              <a:gd name="connsiteX27" fmla="*/ 0 w 7772400"/>
              <a:gd name="connsiteY27" fmla="*/ 631637 h 1191768"/>
              <a:gd name="connsiteX28" fmla="*/ 0 w 7772400"/>
              <a:gd name="connsiteY28" fmla="*/ 0 h 1191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72400" h="1191768" fill="none" extrusionOk="0">
                <a:moveTo>
                  <a:pt x="0" y="0"/>
                </a:moveTo>
                <a:cubicBezTo>
                  <a:pt x="170797" y="-75392"/>
                  <a:pt x="505536" y="40699"/>
                  <a:pt x="675601" y="0"/>
                </a:cubicBezTo>
                <a:cubicBezTo>
                  <a:pt x="845666" y="-40699"/>
                  <a:pt x="1051039" y="46457"/>
                  <a:pt x="1195754" y="0"/>
                </a:cubicBezTo>
                <a:cubicBezTo>
                  <a:pt x="1340469" y="-46457"/>
                  <a:pt x="1538232" y="3775"/>
                  <a:pt x="1793631" y="0"/>
                </a:cubicBezTo>
                <a:cubicBezTo>
                  <a:pt x="2049030" y="-3775"/>
                  <a:pt x="2256202" y="36298"/>
                  <a:pt x="2546956" y="0"/>
                </a:cubicBezTo>
                <a:cubicBezTo>
                  <a:pt x="2837711" y="-36298"/>
                  <a:pt x="2808381" y="40680"/>
                  <a:pt x="2989385" y="0"/>
                </a:cubicBezTo>
                <a:cubicBezTo>
                  <a:pt x="3170389" y="-40680"/>
                  <a:pt x="3371102" y="29663"/>
                  <a:pt x="3664986" y="0"/>
                </a:cubicBezTo>
                <a:cubicBezTo>
                  <a:pt x="3958870" y="-29663"/>
                  <a:pt x="3928836" y="46955"/>
                  <a:pt x="4107414" y="0"/>
                </a:cubicBezTo>
                <a:cubicBezTo>
                  <a:pt x="4285992" y="-46955"/>
                  <a:pt x="4457992" y="23585"/>
                  <a:pt x="4705291" y="0"/>
                </a:cubicBezTo>
                <a:cubicBezTo>
                  <a:pt x="4952590" y="-23585"/>
                  <a:pt x="5133170" y="8853"/>
                  <a:pt x="5380892" y="0"/>
                </a:cubicBezTo>
                <a:cubicBezTo>
                  <a:pt x="5628614" y="-8853"/>
                  <a:pt x="5614531" y="37054"/>
                  <a:pt x="5745597" y="0"/>
                </a:cubicBezTo>
                <a:cubicBezTo>
                  <a:pt x="5876664" y="-37054"/>
                  <a:pt x="5952468" y="15316"/>
                  <a:pt x="6110302" y="0"/>
                </a:cubicBezTo>
                <a:cubicBezTo>
                  <a:pt x="6268137" y="-15316"/>
                  <a:pt x="6613360" y="38076"/>
                  <a:pt x="6863627" y="0"/>
                </a:cubicBezTo>
                <a:cubicBezTo>
                  <a:pt x="7113894" y="-38076"/>
                  <a:pt x="7344254" y="26372"/>
                  <a:pt x="7772400" y="0"/>
                </a:cubicBezTo>
                <a:cubicBezTo>
                  <a:pt x="7824018" y="140215"/>
                  <a:pt x="7765484" y="329121"/>
                  <a:pt x="7772400" y="560131"/>
                </a:cubicBezTo>
                <a:cubicBezTo>
                  <a:pt x="7779316" y="791141"/>
                  <a:pt x="7716463" y="1039965"/>
                  <a:pt x="7772400" y="1191768"/>
                </a:cubicBezTo>
                <a:cubicBezTo>
                  <a:pt x="7493977" y="1232781"/>
                  <a:pt x="7328193" y="1179197"/>
                  <a:pt x="7096799" y="1191768"/>
                </a:cubicBezTo>
                <a:cubicBezTo>
                  <a:pt x="6865405" y="1204339"/>
                  <a:pt x="6719751" y="1152360"/>
                  <a:pt x="6421198" y="1191768"/>
                </a:cubicBezTo>
                <a:cubicBezTo>
                  <a:pt x="6122645" y="1231176"/>
                  <a:pt x="6102179" y="1154973"/>
                  <a:pt x="5823321" y="1191768"/>
                </a:cubicBezTo>
                <a:cubicBezTo>
                  <a:pt x="5544463" y="1228563"/>
                  <a:pt x="5419081" y="1131008"/>
                  <a:pt x="5069996" y="1191768"/>
                </a:cubicBezTo>
                <a:cubicBezTo>
                  <a:pt x="4720911" y="1252528"/>
                  <a:pt x="4574358" y="1188578"/>
                  <a:pt x="4316671" y="1191768"/>
                </a:cubicBezTo>
                <a:cubicBezTo>
                  <a:pt x="4058984" y="1194958"/>
                  <a:pt x="3922246" y="1186661"/>
                  <a:pt x="3641070" y="1191768"/>
                </a:cubicBezTo>
                <a:cubicBezTo>
                  <a:pt x="3359894" y="1196875"/>
                  <a:pt x="3213652" y="1116693"/>
                  <a:pt x="2965470" y="1191768"/>
                </a:cubicBezTo>
                <a:cubicBezTo>
                  <a:pt x="2717288" y="1266843"/>
                  <a:pt x="2444555" y="1119515"/>
                  <a:pt x="2289869" y="1191768"/>
                </a:cubicBezTo>
                <a:cubicBezTo>
                  <a:pt x="2135183" y="1264021"/>
                  <a:pt x="1997666" y="1157478"/>
                  <a:pt x="1847440" y="1191768"/>
                </a:cubicBezTo>
                <a:cubicBezTo>
                  <a:pt x="1697214" y="1226058"/>
                  <a:pt x="1392301" y="1113408"/>
                  <a:pt x="1094115" y="1191768"/>
                </a:cubicBezTo>
                <a:cubicBezTo>
                  <a:pt x="795930" y="1270128"/>
                  <a:pt x="289773" y="1074175"/>
                  <a:pt x="0" y="1191768"/>
                </a:cubicBezTo>
                <a:cubicBezTo>
                  <a:pt x="-22821" y="1009378"/>
                  <a:pt x="43838" y="869885"/>
                  <a:pt x="0" y="631637"/>
                </a:cubicBezTo>
                <a:cubicBezTo>
                  <a:pt x="-43838" y="393389"/>
                  <a:pt x="33393" y="137041"/>
                  <a:pt x="0" y="0"/>
                </a:cubicBezTo>
                <a:close/>
              </a:path>
              <a:path w="7772400" h="1191768" stroke="0" extrusionOk="0">
                <a:moveTo>
                  <a:pt x="0" y="0"/>
                </a:moveTo>
                <a:cubicBezTo>
                  <a:pt x="257710" y="-9016"/>
                  <a:pt x="399736" y="49076"/>
                  <a:pt x="520153" y="0"/>
                </a:cubicBezTo>
                <a:cubicBezTo>
                  <a:pt x="640570" y="-49076"/>
                  <a:pt x="703361" y="8080"/>
                  <a:pt x="884858" y="0"/>
                </a:cubicBezTo>
                <a:cubicBezTo>
                  <a:pt x="1066355" y="-8080"/>
                  <a:pt x="1289080" y="25976"/>
                  <a:pt x="1638183" y="0"/>
                </a:cubicBezTo>
                <a:cubicBezTo>
                  <a:pt x="1987286" y="-25976"/>
                  <a:pt x="1949781" y="16273"/>
                  <a:pt x="2158336" y="0"/>
                </a:cubicBezTo>
                <a:cubicBezTo>
                  <a:pt x="2366891" y="-16273"/>
                  <a:pt x="2468972" y="58264"/>
                  <a:pt x="2678489" y="0"/>
                </a:cubicBezTo>
                <a:cubicBezTo>
                  <a:pt x="2888006" y="-58264"/>
                  <a:pt x="3243213" y="73975"/>
                  <a:pt x="3431814" y="0"/>
                </a:cubicBezTo>
                <a:cubicBezTo>
                  <a:pt x="3620415" y="-73975"/>
                  <a:pt x="3726283" y="10906"/>
                  <a:pt x="3874242" y="0"/>
                </a:cubicBezTo>
                <a:cubicBezTo>
                  <a:pt x="4022201" y="-10906"/>
                  <a:pt x="4379285" y="33843"/>
                  <a:pt x="4627567" y="0"/>
                </a:cubicBezTo>
                <a:cubicBezTo>
                  <a:pt x="4875849" y="-33843"/>
                  <a:pt x="5012506" y="54520"/>
                  <a:pt x="5380892" y="0"/>
                </a:cubicBezTo>
                <a:cubicBezTo>
                  <a:pt x="5749278" y="-54520"/>
                  <a:pt x="5734833" y="39387"/>
                  <a:pt x="5978769" y="0"/>
                </a:cubicBezTo>
                <a:cubicBezTo>
                  <a:pt x="6222705" y="-39387"/>
                  <a:pt x="6476281" y="69849"/>
                  <a:pt x="6732094" y="0"/>
                </a:cubicBezTo>
                <a:cubicBezTo>
                  <a:pt x="6987908" y="-69849"/>
                  <a:pt x="7144556" y="43163"/>
                  <a:pt x="7252247" y="0"/>
                </a:cubicBezTo>
                <a:cubicBezTo>
                  <a:pt x="7359938" y="-43163"/>
                  <a:pt x="7519758" y="24806"/>
                  <a:pt x="7772400" y="0"/>
                </a:cubicBezTo>
                <a:cubicBezTo>
                  <a:pt x="7806717" y="128297"/>
                  <a:pt x="7715698" y="345094"/>
                  <a:pt x="7772400" y="607802"/>
                </a:cubicBezTo>
                <a:cubicBezTo>
                  <a:pt x="7829102" y="870510"/>
                  <a:pt x="7702581" y="977549"/>
                  <a:pt x="7772400" y="1191768"/>
                </a:cubicBezTo>
                <a:cubicBezTo>
                  <a:pt x="7631832" y="1261332"/>
                  <a:pt x="7418151" y="1186045"/>
                  <a:pt x="7174523" y="1191768"/>
                </a:cubicBezTo>
                <a:cubicBezTo>
                  <a:pt x="6930895" y="1197491"/>
                  <a:pt x="6709064" y="1153561"/>
                  <a:pt x="6421198" y="1191768"/>
                </a:cubicBezTo>
                <a:cubicBezTo>
                  <a:pt x="6133332" y="1229975"/>
                  <a:pt x="6070923" y="1151770"/>
                  <a:pt x="5823321" y="1191768"/>
                </a:cubicBezTo>
                <a:cubicBezTo>
                  <a:pt x="5575719" y="1231766"/>
                  <a:pt x="5589288" y="1177520"/>
                  <a:pt x="5458616" y="1191768"/>
                </a:cubicBezTo>
                <a:cubicBezTo>
                  <a:pt x="5327945" y="1206016"/>
                  <a:pt x="5171035" y="1180790"/>
                  <a:pt x="5016187" y="1191768"/>
                </a:cubicBezTo>
                <a:cubicBezTo>
                  <a:pt x="4861339" y="1202746"/>
                  <a:pt x="4548814" y="1120171"/>
                  <a:pt x="4262862" y="1191768"/>
                </a:cubicBezTo>
                <a:cubicBezTo>
                  <a:pt x="3976910" y="1263365"/>
                  <a:pt x="3889721" y="1156804"/>
                  <a:pt x="3664986" y="1191768"/>
                </a:cubicBezTo>
                <a:cubicBezTo>
                  <a:pt x="3440251" y="1226732"/>
                  <a:pt x="3424752" y="1187385"/>
                  <a:pt x="3222557" y="1191768"/>
                </a:cubicBezTo>
                <a:cubicBezTo>
                  <a:pt x="3020362" y="1196151"/>
                  <a:pt x="2835575" y="1166520"/>
                  <a:pt x="2624680" y="1191768"/>
                </a:cubicBezTo>
                <a:cubicBezTo>
                  <a:pt x="2413785" y="1217016"/>
                  <a:pt x="2386906" y="1167970"/>
                  <a:pt x="2259975" y="1191768"/>
                </a:cubicBezTo>
                <a:cubicBezTo>
                  <a:pt x="2133045" y="1215566"/>
                  <a:pt x="1976946" y="1170542"/>
                  <a:pt x="1895270" y="1191768"/>
                </a:cubicBezTo>
                <a:cubicBezTo>
                  <a:pt x="1813594" y="1212994"/>
                  <a:pt x="1497245" y="1150283"/>
                  <a:pt x="1297393" y="1191768"/>
                </a:cubicBezTo>
                <a:cubicBezTo>
                  <a:pt x="1097541" y="1233253"/>
                  <a:pt x="968623" y="1156373"/>
                  <a:pt x="854964" y="1191768"/>
                </a:cubicBezTo>
                <a:cubicBezTo>
                  <a:pt x="741305" y="1227163"/>
                  <a:pt x="194692" y="1103440"/>
                  <a:pt x="0" y="1191768"/>
                </a:cubicBezTo>
                <a:cubicBezTo>
                  <a:pt x="-10268" y="1031114"/>
                  <a:pt x="46069" y="810115"/>
                  <a:pt x="0" y="619719"/>
                </a:cubicBezTo>
                <a:cubicBezTo>
                  <a:pt x="-46069" y="429323"/>
                  <a:pt x="2328" y="303887"/>
                  <a:pt x="0" y="0"/>
                </a:cubicBezTo>
                <a:close/>
              </a:path>
            </a:pathLst>
          </a:custGeom>
          <a:ln w="53975">
            <a:solidFill>
              <a:srgbClr val="00B050"/>
            </a:solidFill>
            <a:extLst>
              <a:ext uri="{C807C97D-BFC1-408E-A445-0C87EB9F89A2}">
                <ask:lineSketchStyleProps xmlns:ask="http://schemas.microsoft.com/office/drawing/2018/sketchyshapes" sd="1219033472">
                  <ask:type>
                    <ask:lineSketchScribble/>
                  </ask:type>
                </ask:lineSketchStyleProps>
              </a:ext>
            </a:extLst>
          </a:ln>
        </p:spPr>
        <p:txBody>
          <a:bodyPr/>
          <a:lstStyle/>
          <a:p>
            <a:pPr algn="ctr"/>
            <a:r>
              <a:rPr lang="en-US" altLang="en-US" dirty="0">
                <a:ea typeface="ＭＳ Ｐゴシック" pitchFamily="34" charset="-128"/>
              </a:rPr>
              <a:t>Pathways and Concentrations</a:t>
            </a:r>
            <a:endParaRPr lang="en-US" dirty="0"/>
          </a:p>
        </p:txBody>
      </p:sp>
      <p:sp>
        <p:nvSpPr>
          <p:cNvPr id="5" name="Text Placeholder 4"/>
          <p:cNvSpPr>
            <a:spLocks noGrp="1"/>
          </p:cNvSpPr>
          <p:nvPr>
            <p:ph idx="1"/>
          </p:nvPr>
        </p:nvSpPr>
        <p:spPr/>
        <p:txBody>
          <a:bodyPr/>
          <a:lstStyle/>
          <a:p>
            <a:r>
              <a:rPr lang="en-US" dirty="0"/>
              <a:t>What is Required:</a:t>
            </a:r>
          </a:p>
          <a:p>
            <a:pPr lvl="1"/>
            <a:r>
              <a:rPr lang="en-US" dirty="0"/>
              <a:t>Complete a minimum of four (4) courses within the focus area</a:t>
            </a:r>
          </a:p>
          <a:p>
            <a:pPr lvl="1"/>
            <a:r>
              <a:rPr lang="en-US" dirty="0"/>
              <a:t>Pathways will also include a required course/ experience, such as a final project, Capstone or Internship, where the student exhibits quality and depth of knowledge in the selected Pathway </a:t>
            </a:r>
          </a:p>
          <a:p>
            <a:pPr lvl="1">
              <a:buNone/>
            </a:pPr>
            <a:endParaRPr lang="en-US" dirty="0"/>
          </a:p>
          <a:p>
            <a:pPr lvl="1">
              <a:buNone/>
            </a:pPr>
            <a:r>
              <a:rPr lang="en-US" dirty="0"/>
              <a:t>Students should notify their Guidance Counselor if they are interested in pursuing a Pathway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900" y="685800"/>
            <a:ext cx="5410200" cy="1039368"/>
          </a:xfrm>
          <a:ln w="47625">
            <a:solidFill>
              <a:srgbClr val="00B050"/>
            </a:solidFill>
          </a:ln>
        </p:spPr>
        <p:txBody>
          <a:bodyPr/>
          <a:lstStyle/>
          <a:p>
            <a:pPr algn="ctr"/>
            <a:r>
              <a:rPr lang="en-US" dirty="0"/>
              <a:t>Capstone Program</a:t>
            </a:r>
          </a:p>
        </p:txBody>
      </p:sp>
      <p:sp>
        <p:nvSpPr>
          <p:cNvPr id="3" name="Content Placeholder 2"/>
          <p:cNvSpPr>
            <a:spLocks noGrp="1"/>
          </p:cNvSpPr>
          <p:nvPr>
            <p:ph sz="half" idx="1"/>
          </p:nvPr>
        </p:nvSpPr>
        <p:spPr/>
        <p:txBody>
          <a:bodyPr>
            <a:normAutofit lnSpcReduction="10000"/>
          </a:bodyPr>
          <a:lstStyle/>
          <a:p>
            <a:r>
              <a:rPr lang="en-US" sz="1400" dirty="0"/>
              <a:t>The RBC Capstone Program gives qualified, motivated students</a:t>
            </a:r>
            <a:r>
              <a:rPr lang="en-US" sz="1400" b="1" dirty="0"/>
              <a:t> </a:t>
            </a:r>
            <a:r>
              <a:rPr lang="en-US" sz="1400" dirty="0"/>
              <a:t>the opportunity to pursue college level work beyond the typical AP experience.  This extracurricular program is designed to prepare students for the university classroom by exposing them to the rigor, pace, methodology, research tools, and hands-on experience typically found in a higher educational setting.  The traditional teacher/student relationship is modified, whereby teachers become mentors and facilitators, passing along their experience and knowledge to student protégés. </a:t>
            </a:r>
          </a:p>
          <a:p>
            <a:r>
              <a:rPr lang="en-US" sz="1400" dirty="0"/>
              <a:t>Students will present their capstone project with recognition </a:t>
            </a:r>
            <a:r>
              <a:rPr lang="en-US" sz="1400"/>
              <a:t>by Principal</a:t>
            </a:r>
            <a:r>
              <a:rPr lang="en-US" sz="1400" dirty="0"/>
              <a:t>.</a:t>
            </a:r>
          </a:p>
          <a:p>
            <a:r>
              <a:rPr lang="en-US" sz="1400" dirty="0"/>
              <a:t>PLEASE REFER TO RBC Website</a:t>
            </a:r>
          </a:p>
        </p:txBody>
      </p:sp>
      <p:sp>
        <p:nvSpPr>
          <p:cNvPr id="4" name="Content Placeholder 3"/>
          <p:cNvSpPr>
            <a:spLocks noGrp="1"/>
          </p:cNvSpPr>
          <p:nvPr>
            <p:ph sz="half" idx="2"/>
          </p:nvPr>
        </p:nvSpPr>
        <p:spPr/>
        <p:txBody>
          <a:bodyPr>
            <a:normAutofit lnSpcReduction="10000"/>
          </a:bodyPr>
          <a:lstStyle/>
          <a:p>
            <a:r>
              <a:rPr lang="en-US" dirty="0"/>
              <a:t>Teachers who have worked with students in the Capstone Program:</a:t>
            </a:r>
          </a:p>
          <a:p>
            <a:r>
              <a:rPr lang="en-US" dirty="0"/>
              <a:t>Ms. Beth Boylan</a:t>
            </a:r>
          </a:p>
          <a:p>
            <a:r>
              <a:rPr lang="en-US" dirty="0"/>
              <a:t>Mr. Gary </a:t>
            </a:r>
            <a:r>
              <a:rPr lang="en-US" dirty="0" err="1"/>
              <a:t>Gleitz</a:t>
            </a:r>
            <a:endParaRPr lang="en-US" dirty="0"/>
          </a:p>
          <a:p>
            <a:r>
              <a:rPr lang="en-US" dirty="0"/>
              <a:t>Mr. Brian </a:t>
            </a:r>
            <a:r>
              <a:rPr lang="en-US" dirty="0" err="1"/>
              <a:t>Nesci</a:t>
            </a:r>
            <a:endParaRPr lang="en-US" dirty="0"/>
          </a:p>
        </p:txBody>
      </p:sp>
    </p:spTree>
    <p:extLst>
      <p:ext uri="{BB962C8B-B14F-4D97-AF65-F5344CB8AC3E}">
        <p14:creationId xmlns:p14="http://schemas.microsoft.com/office/powerpoint/2010/main" val="185842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3228975" y="381000"/>
            <a:ext cx="3975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800" b="1">
                <a:solidFill>
                  <a:srgbClr val="000000"/>
                </a:solidFill>
              </a:rPr>
              <a:t>THE COLLEGE SEARCH PROCESS</a:t>
            </a:r>
            <a:endParaRPr lang="en-US" altLang="en-US" sz="1800" b="1" i="1">
              <a:solidFill>
                <a:srgbClr val="000000"/>
              </a:solidFill>
            </a:endParaRPr>
          </a:p>
        </p:txBody>
      </p:sp>
      <p:sp>
        <p:nvSpPr>
          <p:cNvPr id="36867" name="Text Box 3"/>
          <p:cNvSpPr txBox="1">
            <a:spLocks noChangeArrowheads="1"/>
          </p:cNvSpPr>
          <p:nvPr/>
        </p:nvSpPr>
        <p:spPr bwMode="auto">
          <a:xfrm>
            <a:off x="1371600" y="2819400"/>
            <a:ext cx="1828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000" b="1">
                <a:solidFill>
                  <a:srgbClr val="000000"/>
                </a:solidFill>
              </a:rPr>
              <a:t>Junior College Planning Night</a:t>
            </a:r>
          </a:p>
        </p:txBody>
      </p:sp>
      <p:sp>
        <p:nvSpPr>
          <p:cNvPr id="36868" name="Line 4"/>
          <p:cNvSpPr>
            <a:spLocks noChangeShapeType="1"/>
          </p:cNvSpPr>
          <p:nvPr/>
        </p:nvSpPr>
        <p:spPr bwMode="auto">
          <a:xfrm>
            <a:off x="1219200" y="2590800"/>
            <a:ext cx="0" cy="4114800"/>
          </a:xfrm>
          <a:prstGeom prst="line">
            <a:avLst/>
          </a:prstGeom>
          <a:noFill/>
          <a:ln w="2540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869" name="Text Box 5"/>
          <p:cNvSpPr txBox="1">
            <a:spLocks noChangeArrowheads="1"/>
          </p:cNvSpPr>
          <p:nvPr/>
        </p:nvSpPr>
        <p:spPr bwMode="auto">
          <a:xfrm>
            <a:off x="685800" y="2209800"/>
            <a:ext cx="962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u="sng">
                <a:solidFill>
                  <a:srgbClr val="000000"/>
                </a:solidFill>
              </a:rPr>
              <a:t>TIMELINE</a:t>
            </a:r>
          </a:p>
        </p:txBody>
      </p:sp>
      <p:sp>
        <p:nvSpPr>
          <p:cNvPr id="36870" name="Text Box 6"/>
          <p:cNvSpPr txBox="1">
            <a:spLocks noChangeArrowheads="1"/>
          </p:cNvSpPr>
          <p:nvPr/>
        </p:nvSpPr>
        <p:spPr bwMode="auto">
          <a:xfrm>
            <a:off x="152400" y="2514600"/>
            <a:ext cx="10940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dirty="0">
                <a:solidFill>
                  <a:srgbClr val="000000"/>
                </a:solidFill>
              </a:rPr>
              <a:t>December ‘22</a:t>
            </a:r>
          </a:p>
        </p:txBody>
      </p:sp>
      <p:sp>
        <p:nvSpPr>
          <p:cNvPr id="36871" name="Text Box 7"/>
          <p:cNvSpPr txBox="1">
            <a:spLocks noChangeArrowheads="1"/>
          </p:cNvSpPr>
          <p:nvPr/>
        </p:nvSpPr>
        <p:spPr bwMode="auto">
          <a:xfrm>
            <a:off x="152400" y="5562600"/>
            <a:ext cx="89479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dirty="0">
                <a:solidFill>
                  <a:srgbClr val="000000"/>
                </a:solidFill>
              </a:rPr>
              <a:t>September</a:t>
            </a:r>
          </a:p>
          <a:p>
            <a:pPr eaLnBrk="1" hangingPunct="1"/>
            <a:r>
              <a:rPr lang="en-US" altLang="en-US" sz="1200" b="1" dirty="0">
                <a:solidFill>
                  <a:srgbClr val="000000"/>
                </a:solidFill>
              </a:rPr>
              <a:t>October</a:t>
            </a:r>
          </a:p>
          <a:p>
            <a:pPr eaLnBrk="1" hangingPunct="1"/>
            <a:r>
              <a:rPr lang="en-US" altLang="en-US" sz="1200" b="1" dirty="0">
                <a:solidFill>
                  <a:srgbClr val="000000"/>
                </a:solidFill>
              </a:rPr>
              <a:t>November</a:t>
            </a:r>
          </a:p>
          <a:p>
            <a:pPr eaLnBrk="1" hangingPunct="1"/>
            <a:r>
              <a:rPr lang="en-US" altLang="en-US" sz="1200" b="1" dirty="0">
                <a:solidFill>
                  <a:srgbClr val="000000"/>
                </a:solidFill>
              </a:rPr>
              <a:t>December </a:t>
            </a:r>
          </a:p>
        </p:txBody>
      </p:sp>
      <p:sp>
        <p:nvSpPr>
          <p:cNvPr id="36872" name="Text Box 8"/>
          <p:cNvSpPr txBox="1">
            <a:spLocks noChangeArrowheads="1"/>
          </p:cNvSpPr>
          <p:nvPr/>
        </p:nvSpPr>
        <p:spPr bwMode="auto">
          <a:xfrm>
            <a:off x="152400" y="4495800"/>
            <a:ext cx="4968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a:solidFill>
                  <a:srgbClr val="000000"/>
                </a:solidFill>
              </a:rPr>
              <a:t>June</a:t>
            </a:r>
          </a:p>
        </p:txBody>
      </p:sp>
      <p:sp>
        <p:nvSpPr>
          <p:cNvPr id="36873" name="Text Box 9"/>
          <p:cNvSpPr txBox="1">
            <a:spLocks noChangeArrowheads="1"/>
          </p:cNvSpPr>
          <p:nvPr/>
        </p:nvSpPr>
        <p:spPr bwMode="auto">
          <a:xfrm>
            <a:off x="152400" y="3124200"/>
            <a:ext cx="8032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a:solidFill>
                  <a:srgbClr val="000000"/>
                </a:solidFill>
              </a:rPr>
              <a:t>February</a:t>
            </a:r>
          </a:p>
        </p:txBody>
      </p:sp>
      <p:sp>
        <p:nvSpPr>
          <p:cNvPr id="36874" name="Text Box 10"/>
          <p:cNvSpPr txBox="1">
            <a:spLocks noChangeArrowheads="1"/>
          </p:cNvSpPr>
          <p:nvPr/>
        </p:nvSpPr>
        <p:spPr bwMode="auto">
          <a:xfrm>
            <a:off x="152400" y="3352800"/>
            <a:ext cx="6254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a:solidFill>
                  <a:srgbClr val="000000"/>
                </a:solidFill>
              </a:rPr>
              <a:t>March</a:t>
            </a:r>
          </a:p>
        </p:txBody>
      </p:sp>
      <p:sp>
        <p:nvSpPr>
          <p:cNvPr id="36875" name="Text Box 11"/>
          <p:cNvSpPr txBox="1">
            <a:spLocks noChangeArrowheads="1"/>
          </p:cNvSpPr>
          <p:nvPr/>
        </p:nvSpPr>
        <p:spPr bwMode="auto">
          <a:xfrm>
            <a:off x="152400" y="2819400"/>
            <a:ext cx="97494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dirty="0">
                <a:solidFill>
                  <a:srgbClr val="000000"/>
                </a:solidFill>
              </a:rPr>
              <a:t>January ‘23</a:t>
            </a:r>
          </a:p>
        </p:txBody>
      </p:sp>
      <p:sp>
        <p:nvSpPr>
          <p:cNvPr id="36876" name="Text Box 12"/>
          <p:cNvSpPr txBox="1">
            <a:spLocks noChangeArrowheads="1"/>
          </p:cNvSpPr>
          <p:nvPr/>
        </p:nvSpPr>
        <p:spPr bwMode="auto">
          <a:xfrm>
            <a:off x="152400" y="3733800"/>
            <a:ext cx="5318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a:solidFill>
                  <a:srgbClr val="000000"/>
                </a:solidFill>
              </a:rPr>
              <a:t>April</a:t>
            </a:r>
          </a:p>
        </p:txBody>
      </p:sp>
      <p:sp>
        <p:nvSpPr>
          <p:cNvPr id="36877" name="Text Box 13"/>
          <p:cNvSpPr txBox="1">
            <a:spLocks noChangeArrowheads="1"/>
          </p:cNvSpPr>
          <p:nvPr/>
        </p:nvSpPr>
        <p:spPr bwMode="auto">
          <a:xfrm>
            <a:off x="152400" y="3962400"/>
            <a:ext cx="4810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a:solidFill>
                  <a:srgbClr val="000000"/>
                </a:solidFill>
              </a:rPr>
              <a:t>May</a:t>
            </a:r>
          </a:p>
        </p:txBody>
      </p:sp>
      <p:sp>
        <p:nvSpPr>
          <p:cNvPr id="36878" name="Text Box 14"/>
          <p:cNvSpPr txBox="1">
            <a:spLocks noChangeArrowheads="1"/>
          </p:cNvSpPr>
          <p:nvPr/>
        </p:nvSpPr>
        <p:spPr bwMode="auto">
          <a:xfrm>
            <a:off x="152400" y="4953000"/>
            <a:ext cx="4635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a:solidFill>
                  <a:srgbClr val="000000"/>
                </a:solidFill>
              </a:rPr>
              <a:t>July</a:t>
            </a:r>
          </a:p>
        </p:txBody>
      </p:sp>
      <p:sp>
        <p:nvSpPr>
          <p:cNvPr id="36879" name="Text Box 15"/>
          <p:cNvSpPr txBox="1">
            <a:spLocks noChangeArrowheads="1"/>
          </p:cNvSpPr>
          <p:nvPr/>
        </p:nvSpPr>
        <p:spPr bwMode="auto">
          <a:xfrm>
            <a:off x="152400" y="5181600"/>
            <a:ext cx="6477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a:solidFill>
                  <a:srgbClr val="000000"/>
                </a:solidFill>
              </a:rPr>
              <a:t>August</a:t>
            </a:r>
          </a:p>
        </p:txBody>
      </p:sp>
      <p:sp>
        <p:nvSpPr>
          <p:cNvPr id="36880" name="Text Box 16"/>
          <p:cNvSpPr txBox="1">
            <a:spLocks noChangeArrowheads="1"/>
          </p:cNvSpPr>
          <p:nvPr/>
        </p:nvSpPr>
        <p:spPr bwMode="auto">
          <a:xfrm>
            <a:off x="1371600" y="2514600"/>
            <a:ext cx="11779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000" b="1">
                <a:solidFill>
                  <a:srgbClr val="000000"/>
                </a:solidFill>
              </a:rPr>
              <a:t>Junior Lessons (3)</a:t>
            </a:r>
          </a:p>
        </p:txBody>
      </p:sp>
      <p:sp>
        <p:nvSpPr>
          <p:cNvPr id="36881" name="Text Box 17"/>
          <p:cNvSpPr txBox="1">
            <a:spLocks noChangeArrowheads="1"/>
          </p:cNvSpPr>
          <p:nvPr/>
        </p:nvSpPr>
        <p:spPr bwMode="auto">
          <a:xfrm>
            <a:off x="1219200" y="3200400"/>
            <a:ext cx="10699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000" b="1">
                <a:solidFill>
                  <a:srgbClr val="000000"/>
                </a:solidFill>
              </a:rPr>
              <a:t>Junior Meetings</a:t>
            </a:r>
          </a:p>
        </p:txBody>
      </p:sp>
      <p:sp>
        <p:nvSpPr>
          <p:cNvPr id="36882" name="Text Box 18"/>
          <p:cNvSpPr txBox="1">
            <a:spLocks noChangeArrowheads="1"/>
          </p:cNvSpPr>
          <p:nvPr/>
        </p:nvSpPr>
        <p:spPr bwMode="auto">
          <a:xfrm>
            <a:off x="2438400" y="3581400"/>
            <a:ext cx="15367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900" b="1">
                <a:solidFill>
                  <a:srgbClr val="000000"/>
                </a:solidFill>
              </a:rPr>
              <a:t>VISIT COLLEGES</a:t>
            </a:r>
          </a:p>
        </p:txBody>
      </p:sp>
      <p:sp>
        <p:nvSpPr>
          <p:cNvPr id="36883" name="AutoShape 19"/>
          <p:cNvSpPr>
            <a:spLocks noChangeArrowheads="1"/>
          </p:cNvSpPr>
          <p:nvPr/>
        </p:nvSpPr>
        <p:spPr bwMode="auto">
          <a:xfrm>
            <a:off x="1981200" y="2971800"/>
            <a:ext cx="2133600" cy="1600200"/>
          </a:xfrm>
          <a:prstGeom prst="irregularSeal1">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nvGrpSpPr>
          <p:cNvPr id="36884" name="Group 20"/>
          <p:cNvGrpSpPr>
            <a:grpSpLocks/>
          </p:cNvGrpSpPr>
          <p:nvPr/>
        </p:nvGrpSpPr>
        <p:grpSpPr bwMode="auto">
          <a:xfrm>
            <a:off x="1295400" y="4800600"/>
            <a:ext cx="1600200" cy="914400"/>
            <a:chOff x="768" y="2448"/>
            <a:chExt cx="1008" cy="576"/>
          </a:xfrm>
        </p:grpSpPr>
        <p:sp>
          <p:nvSpPr>
            <p:cNvPr id="36917" name="Text Box 21"/>
            <p:cNvSpPr txBox="1">
              <a:spLocks noChangeArrowheads="1"/>
            </p:cNvSpPr>
            <p:nvPr/>
          </p:nvSpPr>
          <p:spPr bwMode="auto">
            <a:xfrm>
              <a:off x="912" y="2640"/>
              <a:ext cx="72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900" b="1">
                  <a:solidFill>
                    <a:srgbClr val="000000"/>
                  </a:solidFill>
                </a:rPr>
                <a:t>VISIT COLLEGES</a:t>
              </a:r>
            </a:p>
          </p:txBody>
        </p:sp>
        <p:sp>
          <p:nvSpPr>
            <p:cNvPr id="36918" name="AutoShape 22"/>
            <p:cNvSpPr>
              <a:spLocks noChangeArrowheads="1"/>
            </p:cNvSpPr>
            <p:nvPr/>
          </p:nvSpPr>
          <p:spPr bwMode="auto">
            <a:xfrm>
              <a:off x="768" y="2448"/>
              <a:ext cx="1008" cy="576"/>
            </a:xfrm>
            <a:prstGeom prst="irregularSeal1">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sp>
        <p:nvSpPr>
          <p:cNvPr id="36885" name="Line 25"/>
          <p:cNvSpPr>
            <a:spLocks noChangeShapeType="1"/>
          </p:cNvSpPr>
          <p:nvPr/>
        </p:nvSpPr>
        <p:spPr bwMode="auto">
          <a:xfrm>
            <a:off x="609600" y="3810000"/>
            <a:ext cx="533400" cy="1524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886" name="Line 26"/>
          <p:cNvSpPr>
            <a:spLocks noChangeShapeType="1"/>
          </p:cNvSpPr>
          <p:nvPr/>
        </p:nvSpPr>
        <p:spPr bwMode="auto">
          <a:xfrm flipV="1">
            <a:off x="609600" y="3962400"/>
            <a:ext cx="533400" cy="1524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887" name="Line 27"/>
          <p:cNvSpPr>
            <a:spLocks noChangeShapeType="1"/>
          </p:cNvSpPr>
          <p:nvPr/>
        </p:nvSpPr>
        <p:spPr bwMode="auto">
          <a:xfrm>
            <a:off x="609600" y="5105400"/>
            <a:ext cx="609600" cy="762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888" name="Line 28"/>
          <p:cNvSpPr>
            <a:spLocks noChangeShapeType="1"/>
          </p:cNvSpPr>
          <p:nvPr/>
        </p:nvSpPr>
        <p:spPr bwMode="auto">
          <a:xfrm flipV="1">
            <a:off x="762000" y="5181600"/>
            <a:ext cx="457200" cy="1524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889" name="Line 29"/>
          <p:cNvSpPr>
            <a:spLocks noChangeShapeType="1"/>
          </p:cNvSpPr>
          <p:nvPr/>
        </p:nvSpPr>
        <p:spPr bwMode="auto">
          <a:xfrm flipV="1">
            <a:off x="990600" y="5181600"/>
            <a:ext cx="228600" cy="5334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890" name="Text Box 30"/>
          <p:cNvSpPr txBox="1">
            <a:spLocks noChangeArrowheads="1"/>
          </p:cNvSpPr>
          <p:nvPr/>
        </p:nvSpPr>
        <p:spPr bwMode="auto">
          <a:xfrm>
            <a:off x="1295400" y="4419600"/>
            <a:ext cx="1506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b="1">
                <a:solidFill>
                  <a:srgbClr val="000000"/>
                </a:solidFill>
              </a:rPr>
              <a:t>SAT/ACT</a:t>
            </a:r>
          </a:p>
        </p:txBody>
      </p:sp>
      <p:sp>
        <p:nvSpPr>
          <p:cNvPr id="36891" name="Line 31"/>
          <p:cNvSpPr>
            <a:spLocks noChangeShapeType="1"/>
          </p:cNvSpPr>
          <p:nvPr/>
        </p:nvSpPr>
        <p:spPr bwMode="auto">
          <a:xfrm>
            <a:off x="609600" y="4648200"/>
            <a:ext cx="533400" cy="0"/>
          </a:xfrm>
          <a:prstGeom prst="line">
            <a:avLst/>
          </a:prstGeom>
          <a:noFill/>
          <a:ln w="2540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892" name="AutoShape 32"/>
          <p:cNvSpPr>
            <a:spLocks noChangeArrowheads="1"/>
          </p:cNvSpPr>
          <p:nvPr/>
        </p:nvSpPr>
        <p:spPr bwMode="auto">
          <a:xfrm>
            <a:off x="1524000" y="5791200"/>
            <a:ext cx="914400" cy="914400"/>
          </a:xfrm>
          <a:prstGeom prst="downArrowCallout">
            <a:avLst>
              <a:gd name="adj1" fmla="val 25000"/>
              <a:gd name="adj2" fmla="val 25000"/>
              <a:gd name="adj3" fmla="val 16667"/>
              <a:gd name="adj4" fmla="val 66667"/>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893" name="Text Box 33"/>
          <p:cNvSpPr txBox="1">
            <a:spLocks noChangeArrowheads="1"/>
          </p:cNvSpPr>
          <p:nvPr/>
        </p:nvSpPr>
        <p:spPr bwMode="auto">
          <a:xfrm>
            <a:off x="1600200" y="5943600"/>
            <a:ext cx="73342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400"/>
              <a:t>APPLY</a:t>
            </a:r>
          </a:p>
        </p:txBody>
      </p:sp>
      <p:sp>
        <p:nvSpPr>
          <p:cNvPr id="36894" name="AutoShape 34"/>
          <p:cNvSpPr>
            <a:spLocks noChangeArrowheads="1"/>
          </p:cNvSpPr>
          <p:nvPr/>
        </p:nvSpPr>
        <p:spPr bwMode="auto">
          <a:xfrm>
            <a:off x="6934200" y="2667000"/>
            <a:ext cx="1981200" cy="3810000"/>
          </a:xfrm>
          <a:prstGeom prst="upDownArrow">
            <a:avLst>
              <a:gd name="adj1" fmla="val 50000"/>
              <a:gd name="adj2" fmla="val 38462"/>
            </a:avLst>
          </a:prstGeom>
          <a:noFill/>
          <a:ln w="25400"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grpSp>
        <p:nvGrpSpPr>
          <p:cNvPr id="36895" name="Group 35"/>
          <p:cNvGrpSpPr>
            <a:grpSpLocks/>
          </p:cNvGrpSpPr>
          <p:nvPr/>
        </p:nvGrpSpPr>
        <p:grpSpPr bwMode="auto">
          <a:xfrm>
            <a:off x="2133600" y="762000"/>
            <a:ext cx="6629400" cy="5305425"/>
            <a:chOff x="1344" y="480"/>
            <a:chExt cx="4176" cy="3342"/>
          </a:xfrm>
        </p:grpSpPr>
        <p:sp>
          <p:nvSpPr>
            <p:cNvPr id="36901" name="Text Box 36"/>
            <p:cNvSpPr txBox="1">
              <a:spLocks noChangeArrowheads="1"/>
            </p:cNvSpPr>
            <p:nvPr/>
          </p:nvSpPr>
          <p:spPr bwMode="auto">
            <a:xfrm>
              <a:off x="3984" y="480"/>
              <a:ext cx="1536" cy="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1600" cmpd="tri">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000" b="1" u="sng">
                  <a:solidFill>
                    <a:srgbClr val="000000"/>
                  </a:solidFill>
                </a:rPr>
                <a:t>STUDENTS CONSIDER</a:t>
              </a:r>
            </a:p>
            <a:p>
              <a:pPr eaLnBrk="1" hangingPunct="1"/>
              <a:r>
                <a:rPr lang="en-US" altLang="en-US" sz="1000">
                  <a:solidFill>
                    <a:srgbClr val="000000"/>
                  </a:solidFill>
                </a:rPr>
                <a:t>  </a:t>
              </a:r>
            </a:p>
            <a:p>
              <a:pPr eaLnBrk="1" hangingPunct="1">
                <a:buFontTx/>
                <a:buChar char="•"/>
              </a:pPr>
              <a:r>
                <a:rPr lang="en-US" altLang="en-US" sz="1000" b="1">
                  <a:solidFill>
                    <a:srgbClr val="000000"/>
                  </a:solidFill>
                </a:rPr>
                <a:t> Location/Distance</a:t>
              </a:r>
            </a:p>
            <a:p>
              <a:pPr eaLnBrk="1" hangingPunct="1">
                <a:buFontTx/>
                <a:buChar char="•"/>
              </a:pPr>
              <a:endParaRPr lang="en-US" altLang="en-US" sz="1000" b="1">
                <a:solidFill>
                  <a:srgbClr val="000000"/>
                </a:solidFill>
              </a:endParaRPr>
            </a:p>
            <a:p>
              <a:pPr eaLnBrk="1" hangingPunct="1">
                <a:buFontTx/>
                <a:buChar char="•"/>
              </a:pPr>
              <a:r>
                <a:rPr lang="en-US" altLang="en-US" sz="1000" b="1">
                  <a:solidFill>
                    <a:srgbClr val="000000"/>
                  </a:solidFill>
                </a:rPr>
                <a:t>  Size</a:t>
              </a:r>
            </a:p>
            <a:p>
              <a:pPr eaLnBrk="1" hangingPunct="1">
                <a:buFontTx/>
                <a:buChar char="•"/>
              </a:pPr>
              <a:endParaRPr lang="en-US" altLang="en-US" sz="1000" b="1">
                <a:solidFill>
                  <a:srgbClr val="000000"/>
                </a:solidFill>
              </a:endParaRPr>
            </a:p>
            <a:p>
              <a:pPr eaLnBrk="1" hangingPunct="1">
                <a:buFontTx/>
                <a:buChar char="•"/>
              </a:pPr>
              <a:r>
                <a:rPr lang="en-US" altLang="en-US" sz="1000" b="1">
                  <a:solidFill>
                    <a:srgbClr val="000000"/>
                  </a:solidFill>
                </a:rPr>
                <a:t>  Extra-curricular (i.e. athletics)</a:t>
              </a:r>
            </a:p>
            <a:p>
              <a:pPr eaLnBrk="1" hangingPunct="1"/>
              <a:endParaRPr lang="en-US" altLang="en-US" sz="1000" b="1">
                <a:solidFill>
                  <a:srgbClr val="000000"/>
                </a:solidFill>
              </a:endParaRPr>
            </a:p>
            <a:p>
              <a:pPr eaLnBrk="1" hangingPunct="1">
                <a:buFontTx/>
                <a:buChar char="•"/>
              </a:pPr>
              <a:r>
                <a:rPr lang="en-US" altLang="en-US" sz="1000" b="1">
                  <a:solidFill>
                    <a:srgbClr val="000000"/>
                  </a:solidFill>
                </a:rPr>
                <a:t>  Field of Study/Major</a:t>
              </a:r>
            </a:p>
            <a:p>
              <a:pPr eaLnBrk="1" hangingPunct="1">
                <a:buFontTx/>
                <a:buChar char="•"/>
              </a:pPr>
              <a:endParaRPr lang="en-US" altLang="en-US" sz="1000" b="1">
                <a:solidFill>
                  <a:srgbClr val="000000"/>
                </a:solidFill>
              </a:endParaRPr>
            </a:p>
          </p:txBody>
        </p:sp>
        <p:sp>
          <p:nvSpPr>
            <p:cNvPr id="36902" name="Text Box 37"/>
            <p:cNvSpPr txBox="1">
              <a:spLocks noChangeArrowheads="1"/>
            </p:cNvSpPr>
            <p:nvPr/>
          </p:nvSpPr>
          <p:spPr bwMode="auto">
            <a:xfrm>
              <a:off x="1344" y="576"/>
              <a:ext cx="1728" cy="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1600" cmpd="tri">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000" b="1" u="sng">
                  <a:solidFill>
                    <a:srgbClr val="000000"/>
                  </a:solidFill>
                </a:rPr>
                <a:t>COLLEGES CONSIDER</a:t>
              </a:r>
            </a:p>
            <a:p>
              <a:pPr eaLnBrk="1" hangingPunct="1"/>
              <a:endParaRPr lang="en-US" altLang="en-US" sz="1000" b="1" u="sng">
                <a:solidFill>
                  <a:srgbClr val="000000"/>
                </a:solidFill>
              </a:endParaRPr>
            </a:p>
            <a:p>
              <a:pPr eaLnBrk="1" hangingPunct="1">
                <a:buFontTx/>
                <a:buChar char="•"/>
              </a:pPr>
              <a:r>
                <a:rPr lang="en-US" altLang="en-US" sz="1000">
                  <a:solidFill>
                    <a:srgbClr val="000000"/>
                  </a:solidFill>
                </a:rPr>
                <a:t>  </a:t>
              </a:r>
              <a:r>
                <a:rPr lang="en-US" altLang="en-US" sz="1000" b="1">
                  <a:solidFill>
                    <a:srgbClr val="000000"/>
                  </a:solidFill>
                </a:rPr>
                <a:t>Student Record/Transcript</a:t>
              </a:r>
            </a:p>
            <a:p>
              <a:pPr eaLnBrk="1" hangingPunct="1">
                <a:buFontTx/>
                <a:buChar char="•"/>
              </a:pPr>
              <a:endParaRPr lang="en-US" altLang="en-US" sz="1000" b="1">
                <a:solidFill>
                  <a:srgbClr val="000000"/>
                </a:solidFill>
              </a:endParaRPr>
            </a:p>
            <a:p>
              <a:pPr eaLnBrk="1" hangingPunct="1">
                <a:buFontTx/>
                <a:buChar char="•"/>
              </a:pPr>
              <a:r>
                <a:rPr lang="en-US" altLang="en-US" sz="1000" b="1">
                  <a:solidFill>
                    <a:srgbClr val="000000"/>
                  </a:solidFill>
                </a:rPr>
                <a:t>  Strength of Schedule</a:t>
              </a:r>
            </a:p>
            <a:p>
              <a:pPr eaLnBrk="1" hangingPunct="1"/>
              <a:endParaRPr lang="en-US" altLang="en-US" sz="1000" b="1">
                <a:solidFill>
                  <a:srgbClr val="000000"/>
                </a:solidFill>
              </a:endParaRPr>
            </a:p>
            <a:p>
              <a:pPr eaLnBrk="1" hangingPunct="1">
                <a:buFontTx/>
                <a:buChar char="•"/>
              </a:pPr>
              <a:r>
                <a:rPr lang="en-US" altLang="en-US" sz="1000" b="1">
                  <a:solidFill>
                    <a:srgbClr val="000000"/>
                  </a:solidFill>
                </a:rPr>
                <a:t>  Scores (SAT/ACT/Optional?)</a:t>
              </a:r>
            </a:p>
          </p:txBody>
        </p:sp>
        <p:sp>
          <p:nvSpPr>
            <p:cNvPr id="36903" name="Rectangle 38"/>
            <p:cNvSpPr>
              <a:spLocks noChangeArrowheads="1"/>
            </p:cNvSpPr>
            <p:nvPr/>
          </p:nvSpPr>
          <p:spPr bwMode="auto">
            <a:xfrm>
              <a:off x="1344" y="480"/>
              <a:ext cx="1632" cy="1056"/>
            </a:xfrm>
            <a:prstGeom prst="rect">
              <a:avLst/>
            </a:prstGeom>
            <a:noFill/>
            <a:ln w="101600" cmpd="tri">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904" name="Rectangle 39"/>
            <p:cNvSpPr>
              <a:spLocks noChangeArrowheads="1"/>
            </p:cNvSpPr>
            <p:nvPr/>
          </p:nvSpPr>
          <p:spPr bwMode="auto">
            <a:xfrm>
              <a:off x="3840" y="480"/>
              <a:ext cx="1632" cy="1056"/>
            </a:xfrm>
            <a:prstGeom prst="rect">
              <a:avLst/>
            </a:prstGeom>
            <a:noFill/>
            <a:ln w="101600" cmpd="tri">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905" name="Line 40"/>
            <p:cNvSpPr>
              <a:spLocks noChangeShapeType="1"/>
            </p:cNvSpPr>
            <p:nvPr/>
          </p:nvSpPr>
          <p:spPr bwMode="auto">
            <a:xfrm>
              <a:off x="2064" y="1584"/>
              <a:ext cx="672" cy="384"/>
            </a:xfrm>
            <a:prstGeom prst="line">
              <a:avLst/>
            </a:prstGeom>
            <a:noFill/>
            <a:ln w="2540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906" name="Line 41"/>
            <p:cNvSpPr>
              <a:spLocks noChangeShapeType="1"/>
            </p:cNvSpPr>
            <p:nvPr/>
          </p:nvSpPr>
          <p:spPr bwMode="auto">
            <a:xfrm flipH="1">
              <a:off x="3984" y="1584"/>
              <a:ext cx="768" cy="384"/>
            </a:xfrm>
            <a:prstGeom prst="line">
              <a:avLst/>
            </a:prstGeom>
            <a:noFill/>
            <a:ln w="2540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907" name="AutoShape 42"/>
            <p:cNvSpPr>
              <a:spLocks noChangeArrowheads="1"/>
            </p:cNvSpPr>
            <p:nvPr/>
          </p:nvSpPr>
          <p:spPr bwMode="auto">
            <a:xfrm flipV="1">
              <a:off x="2736" y="1920"/>
              <a:ext cx="1248" cy="816"/>
            </a:xfrm>
            <a:prstGeom prst="flowChartExtra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908" name="Text Box 43"/>
            <p:cNvSpPr txBox="1">
              <a:spLocks noChangeArrowheads="1"/>
            </p:cNvSpPr>
            <p:nvPr/>
          </p:nvSpPr>
          <p:spPr bwMode="auto">
            <a:xfrm>
              <a:off x="2976" y="1920"/>
              <a:ext cx="826"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400" b="1">
                  <a:solidFill>
                    <a:srgbClr val="000000"/>
                  </a:solidFill>
                </a:rPr>
                <a:t>SCHOOL</a:t>
              </a:r>
            </a:p>
            <a:p>
              <a:pPr algn="ctr" eaLnBrk="1" hangingPunct="1"/>
              <a:r>
                <a:rPr lang="en-US" altLang="en-US" sz="1400" b="1">
                  <a:solidFill>
                    <a:srgbClr val="000000"/>
                  </a:solidFill>
                </a:rPr>
                <a:t>COUNSELOR</a:t>
              </a:r>
            </a:p>
          </p:txBody>
        </p:sp>
        <p:sp>
          <p:nvSpPr>
            <p:cNvPr id="36909" name="Rectangle 44"/>
            <p:cNvSpPr>
              <a:spLocks noChangeArrowheads="1"/>
            </p:cNvSpPr>
            <p:nvPr/>
          </p:nvSpPr>
          <p:spPr bwMode="auto">
            <a:xfrm>
              <a:off x="2400" y="2784"/>
              <a:ext cx="1920" cy="384"/>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910" name="Text Box 45"/>
            <p:cNvSpPr txBox="1">
              <a:spLocks noChangeArrowheads="1"/>
            </p:cNvSpPr>
            <p:nvPr/>
          </p:nvSpPr>
          <p:spPr bwMode="auto">
            <a:xfrm>
              <a:off x="2544" y="2880"/>
              <a:ext cx="167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a:solidFill>
                    <a:srgbClr val="000000"/>
                  </a:solidFill>
                </a:rPr>
                <a:t>PROSPECT LIST (10-30 SCHOOLS)</a:t>
              </a:r>
            </a:p>
          </p:txBody>
        </p:sp>
        <p:sp>
          <p:nvSpPr>
            <p:cNvPr id="36911" name="Rectangle 46"/>
            <p:cNvSpPr>
              <a:spLocks noChangeArrowheads="1"/>
            </p:cNvSpPr>
            <p:nvPr/>
          </p:nvSpPr>
          <p:spPr bwMode="auto">
            <a:xfrm>
              <a:off x="2400" y="3360"/>
              <a:ext cx="1920" cy="384"/>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6912" name="Text Box 47"/>
            <p:cNvSpPr txBox="1">
              <a:spLocks noChangeArrowheads="1"/>
            </p:cNvSpPr>
            <p:nvPr/>
          </p:nvSpPr>
          <p:spPr bwMode="auto">
            <a:xfrm>
              <a:off x="2688" y="3456"/>
              <a:ext cx="140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a:solidFill>
                    <a:srgbClr val="000000"/>
                  </a:solidFill>
                </a:rPr>
                <a:t>FINAL LIST (6-12 SCHOOLS)</a:t>
              </a:r>
            </a:p>
          </p:txBody>
        </p:sp>
        <p:sp>
          <p:nvSpPr>
            <p:cNvPr id="36913" name="Line 48"/>
            <p:cNvSpPr>
              <a:spLocks noChangeShapeType="1"/>
            </p:cNvSpPr>
            <p:nvPr/>
          </p:nvSpPr>
          <p:spPr bwMode="auto">
            <a:xfrm>
              <a:off x="3360" y="3168"/>
              <a:ext cx="0" cy="192"/>
            </a:xfrm>
            <a:prstGeom prst="line">
              <a:avLst/>
            </a:prstGeom>
            <a:noFill/>
            <a:ln w="2540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914" name="Text Box 49"/>
            <p:cNvSpPr txBox="1">
              <a:spLocks noChangeArrowheads="1"/>
            </p:cNvSpPr>
            <p:nvPr/>
          </p:nvSpPr>
          <p:spPr bwMode="auto">
            <a:xfrm>
              <a:off x="4697" y="1968"/>
              <a:ext cx="614"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200" b="1">
                  <a:latin typeface="Arial" charset="0"/>
                </a:rPr>
                <a:t>NAVIANCE</a:t>
              </a:r>
            </a:p>
          </p:txBody>
        </p:sp>
        <p:sp>
          <p:nvSpPr>
            <p:cNvPr id="36915" name="Text Box 50"/>
            <p:cNvSpPr txBox="1">
              <a:spLocks noChangeArrowheads="1"/>
            </p:cNvSpPr>
            <p:nvPr/>
          </p:nvSpPr>
          <p:spPr bwMode="auto">
            <a:xfrm>
              <a:off x="4697" y="3648"/>
              <a:ext cx="614"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200" b="1">
                  <a:latin typeface="Arial" charset="0"/>
                </a:rPr>
                <a:t>NAVIANCE</a:t>
              </a:r>
            </a:p>
          </p:txBody>
        </p:sp>
        <p:sp>
          <p:nvSpPr>
            <p:cNvPr id="36916" name="Text Box 51"/>
            <p:cNvSpPr txBox="1">
              <a:spLocks noChangeArrowheads="1"/>
            </p:cNvSpPr>
            <p:nvPr/>
          </p:nvSpPr>
          <p:spPr bwMode="auto">
            <a:xfrm>
              <a:off x="4697" y="2688"/>
              <a:ext cx="614"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altLang="en-US" sz="1200" b="1">
                  <a:latin typeface="Arial" charset="0"/>
                </a:rPr>
                <a:t>NAVIANCE</a:t>
              </a:r>
            </a:p>
          </p:txBody>
        </p:sp>
      </p:grpSp>
      <p:sp>
        <p:nvSpPr>
          <p:cNvPr id="36896" name="Text Box 52"/>
          <p:cNvSpPr txBox="1">
            <a:spLocks noChangeArrowheads="1"/>
          </p:cNvSpPr>
          <p:nvPr/>
        </p:nvSpPr>
        <p:spPr bwMode="auto">
          <a:xfrm>
            <a:off x="6213475" y="6477000"/>
            <a:ext cx="2181225" cy="24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20000"/>
              </a:spcBef>
              <a:buSzPct val="80000"/>
            </a:pPr>
            <a:r>
              <a:rPr lang="en-US" altLang="en-US" sz="1000" b="1">
                <a:solidFill>
                  <a:srgbClr val="000000"/>
                </a:solidFill>
                <a:latin typeface="Arial" charset="0"/>
              </a:rPr>
              <a:t>http://connection.naviance.com</a:t>
            </a:r>
            <a:endParaRPr lang="en-US" altLang="en-US" sz="1000" b="1">
              <a:solidFill>
                <a:srgbClr val="000000"/>
              </a:solidFill>
            </a:endParaRPr>
          </a:p>
        </p:txBody>
      </p:sp>
      <p:sp>
        <p:nvSpPr>
          <p:cNvPr id="36897" name="Text Box 53"/>
          <p:cNvSpPr txBox="1">
            <a:spLocks noChangeArrowheads="1"/>
          </p:cNvSpPr>
          <p:nvPr/>
        </p:nvSpPr>
        <p:spPr bwMode="auto">
          <a:xfrm>
            <a:off x="152400" y="1295400"/>
            <a:ext cx="22256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600" b="1" i="1">
                <a:solidFill>
                  <a:srgbClr val="FF0000"/>
                </a:solidFill>
              </a:rPr>
              <a:t>VISIT COLLEGES!</a:t>
            </a:r>
          </a:p>
        </p:txBody>
      </p:sp>
      <p:sp>
        <p:nvSpPr>
          <p:cNvPr id="36898" name="Line 54"/>
          <p:cNvSpPr>
            <a:spLocks noChangeShapeType="1"/>
          </p:cNvSpPr>
          <p:nvPr/>
        </p:nvSpPr>
        <p:spPr bwMode="auto">
          <a:xfrm flipV="1">
            <a:off x="1295400" y="3810000"/>
            <a:ext cx="914400" cy="1524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899" name="Line 55"/>
          <p:cNvSpPr>
            <a:spLocks noChangeShapeType="1"/>
          </p:cNvSpPr>
          <p:nvPr/>
        </p:nvSpPr>
        <p:spPr bwMode="auto">
          <a:xfrm>
            <a:off x="1295400" y="3505200"/>
            <a:ext cx="7620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cxnSp>
        <p:nvCxnSpPr>
          <p:cNvPr id="15" name="Straight Arrow Connector 14"/>
          <p:cNvCxnSpPr>
            <a:endCxn id="36881" idx="1"/>
          </p:cNvCxnSpPr>
          <p:nvPr/>
        </p:nvCxnSpPr>
        <p:spPr>
          <a:xfrm>
            <a:off x="762000" y="3048000"/>
            <a:ext cx="457200" cy="2746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ctrTitle"/>
          </p:nvPr>
        </p:nvSpPr>
        <p:spPr>
          <a:xfrm>
            <a:off x="990600" y="1295400"/>
            <a:ext cx="7593330" cy="2057400"/>
          </a:xfrm>
        </p:spPr>
        <p:txBody>
          <a:bodyPr/>
          <a:lstStyle/>
          <a:p>
            <a:pPr fontAlgn="auto">
              <a:spcAft>
                <a:spcPts val="0"/>
              </a:spcAft>
              <a:defRPr/>
            </a:pPr>
            <a:r>
              <a:rPr lang="en-US" dirty="0"/>
              <a:t>The College Interview</a:t>
            </a:r>
            <a:br>
              <a:rPr lang="en-US" dirty="0"/>
            </a:br>
            <a:r>
              <a:rPr lang="en-US" dirty="0"/>
              <a:t>   </a:t>
            </a:r>
            <a:r>
              <a:rPr lang="en-US" sz="2400" dirty="0"/>
              <a:t>The informative conversation.</a:t>
            </a:r>
            <a:endParaRPr lang="en-US" dirty="0"/>
          </a:p>
        </p:txBody>
      </p:sp>
      <p:sp>
        <p:nvSpPr>
          <p:cNvPr id="31747" name="Rectangle 3"/>
          <p:cNvSpPr>
            <a:spLocks noGrp="1" noChangeArrowheads="1"/>
          </p:cNvSpPr>
          <p:nvPr>
            <p:ph type="subTitle" idx="1"/>
          </p:nvPr>
        </p:nvSpPr>
        <p:spPr>
          <a:xfrm>
            <a:off x="2362200" y="4724400"/>
            <a:ext cx="4343400" cy="1143000"/>
          </a:xfrm>
        </p:spPr>
        <p:txBody>
          <a:bodyPr>
            <a:normAutofit fontScale="32500" lnSpcReduction="20000"/>
          </a:bodyPr>
          <a:lstStyle/>
          <a:p>
            <a:pPr fontAlgn="auto">
              <a:spcAft>
                <a:spcPts val="0"/>
              </a:spcAft>
              <a:buClr>
                <a:schemeClr val="tx1">
                  <a:shade val="95000"/>
                </a:schemeClr>
              </a:buClr>
              <a:buFont typeface="Wingdings 2"/>
              <a:buNone/>
              <a:defRPr/>
            </a:pPr>
            <a:endParaRPr lang="en-US" altLang="en-US" i="1" dirty="0"/>
          </a:p>
          <a:p>
            <a:pPr fontAlgn="auto">
              <a:spcAft>
                <a:spcPts val="0"/>
              </a:spcAft>
              <a:buClr>
                <a:schemeClr val="tx1">
                  <a:shade val="95000"/>
                </a:schemeClr>
              </a:buClr>
              <a:buFont typeface="Wingdings 2"/>
              <a:buNone/>
              <a:defRPr/>
            </a:pPr>
            <a:endParaRPr lang="en-US" altLang="en-US" i="1" dirty="0"/>
          </a:p>
          <a:p>
            <a:pPr fontAlgn="auto">
              <a:spcAft>
                <a:spcPts val="0"/>
              </a:spcAft>
              <a:buClr>
                <a:schemeClr val="tx1">
                  <a:shade val="95000"/>
                </a:schemeClr>
              </a:buClr>
              <a:buFont typeface="Wingdings 2"/>
              <a:buNone/>
              <a:defRPr/>
            </a:pPr>
            <a:endParaRPr lang="en-US" altLang="en-US" i="1" dirty="0"/>
          </a:p>
          <a:p>
            <a:pPr algn="ctr" fontAlgn="auto">
              <a:spcAft>
                <a:spcPts val="0"/>
              </a:spcAft>
              <a:buClr>
                <a:schemeClr val="tx1">
                  <a:shade val="95000"/>
                </a:schemeClr>
              </a:buClr>
              <a:buFont typeface="Wingdings 2"/>
              <a:buNone/>
              <a:defRPr/>
            </a:pPr>
            <a:r>
              <a:rPr lang="en-US" altLang="en-US" sz="4500" i="1" dirty="0"/>
              <a:t>If it is recommended, consider it required</a:t>
            </a:r>
            <a:r>
              <a:rPr lang="en-US" altLang="en-US" sz="3300" i="1" dirty="0"/>
              <a:t>.</a:t>
            </a:r>
          </a:p>
        </p:txBody>
      </p:sp>
      <p:pic>
        <p:nvPicPr>
          <p:cNvPr id="37892" name="Picture 4" descr="BD06926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3429000"/>
            <a:ext cx="4572000" cy="152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590800" y="381000"/>
            <a:ext cx="3962400" cy="838200"/>
          </a:xfrm>
          <a:ln w="57150">
            <a:solidFill>
              <a:srgbClr val="00B050"/>
            </a:solidFill>
          </a:ln>
        </p:spPr>
        <p:txBody>
          <a:bodyPr/>
          <a:lstStyle/>
          <a:p>
            <a:pPr algn="ctr" fontAlgn="auto">
              <a:spcAft>
                <a:spcPts val="0"/>
              </a:spcAft>
              <a:defRPr/>
            </a:pPr>
            <a:r>
              <a:rPr lang="en-US" altLang="en-US" dirty="0"/>
              <a:t>Be Prepared</a:t>
            </a:r>
          </a:p>
        </p:txBody>
      </p:sp>
      <p:sp>
        <p:nvSpPr>
          <p:cNvPr id="38915" name="Rectangle 3"/>
          <p:cNvSpPr>
            <a:spLocks noGrp="1" noChangeArrowheads="1"/>
          </p:cNvSpPr>
          <p:nvPr>
            <p:ph type="body" sz="half" idx="1"/>
          </p:nvPr>
        </p:nvSpPr>
        <p:spPr>
          <a:xfrm>
            <a:off x="914400" y="1562100"/>
            <a:ext cx="7315200" cy="3733800"/>
          </a:xfrm>
        </p:spPr>
        <p:txBody>
          <a:bodyPr/>
          <a:lstStyle/>
          <a:p>
            <a:r>
              <a:rPr lang="en-US" altLang="en-US" dirty="0"/>
              <a:t>Dress neatly.</a:t>
            </a:r>
          </a:p>
          <a:p>
            <a:r>
              <a:rPr lang="en-US" altLang="en-US" dirty="0"/>
              <a:t>Take the interview seriously.</a:t>
            </a:r>
          </a:p>
          <a:p>
            <a:r>
              <a:rPr lang="en-US" altLang="en-US" dirty="0"/>
              <a:t>Get to know the college. Use Naviance to visit websites, college review books, catalogs, etc.</a:t>
            </a:r>
          </a:p>
          <a:p>
            <a:r>
              <a:rPr lang="en-US" altLang="en-US" dirty="0"/>
              <a:t>Be prepared to talk about yourself and to ask questions about the school.</a:t>
            </a:r>
          </a:p>
          <a:p>
            <a:r>
              <a:rPr lang="en-US" altLang="en-US" dirty="0"/>
              <a:t>Practice interviewing…with anyone.</a:t>
            </a:r>
          </a:p>
          <a:p>
            <a:pPr>
              <a:buFontTx/>
              <a:buNone/>
            </a:pPr>
            <a:endParaRPr lang="en-US" altLang="en-US" dirty="0"/>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648200" y="1981200"/>
            <a:ext cx="3810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33795" name="Rectangle 3"/>
          <p:cNvSpPr>
            <a:spLocks noGrp="1" noChangeArrowheads="1"/>
          </p:cNvSpPr>
          <p:nvPr>
            <p:ph type="title"/>
          </p:nvPr>
        </p:nvSpPr>
        <p:spPr>
          <a:xfrm>
            <a:off x="2400300" y="495300"/>
            <a:ext cx="4495800" cy="838200"/>
          </a:xfrm>
          <a:custGeom>
            <a:avLst/>
            <a:gdLst>
              <a:gd name="connsiteX0" fmla="*/ 0 w 4495800"/>
              <a:gd name="connsiteY0" fmla="*/ 0 h 838200"/>
              <a:gd name="connsiteX1" fmla="*/ 472059 w 4495800"/>
              <a:gd name="connsiteY1" fmla="*/ 0 h 838200"/>
              <a:gd name="connsiteX2" fmla="*/ 989076 w 4495800"/>
              <a:gd name="connsiteY2" fmla="*/ 0 h 838200"/>
              <a:gd name="connsiteX3" fmla="*/ 1461135 w 4495800"/>
              <a:gd name="connsiteY3" fmla="*/ 0 h 838200"/>
              <a:gd name="connsiteX4" fmla="*/ 2068068 w 4495800"/>
              <a:gd name="connsiteY4" fmla="*/ 0 h 838200"/>
              <a:gd name="connsiteX5" fmla="*/ 2630043 w 4495800"/>
              <a:gd name="connsiteY5" fmla="*/ 0 h 838200"/>
              <a:gd name="connsiteX6" fmla="*/ 3192018 w 4495800"/>
              <a:gd name="connsiteY6" fmla="*/ 0 h 838200"/>
              <a:gd name="connsiteX7" fmla="*/ 3843909 w 4495800"/>
              <a:gd name="connsiteY7" fmla="*/ 0 h 838200"/>
              <a:gd name="connsiteX8" fmla="*/ 4495800 w 4495800"/>
              <a:gd name="connsiteY8" fmla="*/ 0 h 838200"/>
              <a:gd name="connsiteX9" fmla="*/ 4495800 w 4495800"/>
              <a:gd name="connsiteY9" fmla="*/ 393954 h 838200"/>
              <a:gd name="connsiteX10" fmla="*/ 4495800 w 4495800"/>
              <a:gd name="connsiteY10" fmla="*/ 838200 h 838200"/>
              <a:gd name="connsiteX11" fmla="*/ 4068699 w 4495800"/>
              <a:gd name="connsiteY11" fmla="*/ 838200 h 838200"/>
              <a:gd name="connsiteX12" fmla="*/ 3596640 w 4495800"/>
              <a:gd name="connsiteY12" fmla="*/ 838200 h 838200"/>
              <a:gd name="connsiteX13" fmla="*/ 2989707 w 4495800"/>
              <a:gd name="connsiteY13" fmla="*/ 838200 h 838200"/>
              <a:gd name="connsiteX14" fmla="*/ 2337816 w 4495800"/>
              <a:gd name="connsiteY14" fmla="*/ 838200 h 838200"/>
              <a:gd name="connsiteX15" fmla="*/ 1820799 w 4495800"/>
              <a:gd name="connsiteY15" fmla="*/ 838200 h 838200"/>
              <a:gd name="connsiteX16" fmla="*/ 1168908 w 4495800"/>
              <a:gd name="connsiteY16" fmla="*/ 838200 h 838200"/>
              <a:gd name="connsiteX17" fmla="*/ 696849 w 4495800"/>
              <a:gd name="connsiteY17" fmla="*/ 838200 h 838200"/>
              <a:gd name="connsiteX18" fmla="*/ 0 w 4495800"/>
              <a:gd name="connsiteY18" fmla="*/ 838200 h 838200"/>
              <a:gd name="connsiteX19" fmla="*/ 0 w 4495800"/>
              <a:gd name="connsiteY19" fmla="*/ 444246 h 838200"/>
              <a:gd name="connsiteX20" fmla="*/ 0 w 4495800"/>
              <a:gd name="connsiteY20"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95800" h="838200" fill="none" extrusionOk="0">
                <a:moveTo>
                  <a:pt x="0" y="0"/>
                </a:moveTo>
                <a:cubicBezTo>
                  <a:pt x="200821" y="-35196"/>
                  <a:pt x="369570" y="37686"/>
                  <a:pt x="472059" y="0"/>
                </a:cubicBezTo>
                <a:cubicBezTo>
                  <a:pt x="574548" y="-37686"/>
                  <a:pt x="865335" y="57010"/>
                  <a:pt x="989076" y="0"/>
                </a:cubicBezTo>
                <a:cubicBezTo>
                  <a:pt x="1112817" y="-57010"/>
                  <a:pt x="1356256" y="27622"/>
                  <a:pt x="1461135" y="0"/>
                </a:cubicBezTo>
                <a:cubicBezTo>
                  <a:pt x="1566014" y="-27622"/>
                  <a:pt x="1840446" y="9504"/>
                  <a:pt x="2068068" y="0"/>
                </a:cubicBezTo>
                <a:cubicBezTo>
                  <a:pt x="2295690" y="-9504"/>
                  <a:pt x="2410853" y="47379"/>
                  <a:pt x="2630043" y="0"/>
                </a:cubicBezTo>
                <a:cubicBezTo>
                  <a:pt x="2849234" y="-47379"/>
                  <a:pt x="3058523" y="16713"/>
                  <a:pt x="3192018" y="0"/>
                </a:cubicBezTo>
                <a:cubicBezTo>
                  <a:pt x="3325514" y="-16713"/>
                  <a:pt x="3617081" y="55315"/>
                  <a:pt x="3843909" y="0"/>
                </a:cubicBezTo>
                <a:cubicBezTo>
                  <a:pt x="4070737" y="-55315"/>
                  <a:pt x="4251246" y="72485"/>
                  <a:pt x="4495800" y="0"/>
                </a:cubicBezTo>
                <a:cubicBezTo>
                  <a:pt x="4527864" y="192203"/>
                  <a:pt x="4477783" y="262685"/>
                  <a:pt x="4495800" y="393954"/>
                </a:cubicBezTo>
                <a:cubicBezTo>
                  <a:pt x="4513817" y="525223"/>
                  <a:pt x="4478345" y="633686"/>
                  <a:pt x="4495800" y="838200"/>
                </a:cubicBezTo>
                <a:cubicBezTo>
                  <a:pt x="4320410" y="883613"/>
                  <a:pt x="4185981" y="821665"/>
                  <a:pt x="4068699" y="838200"/>
                </a:cubicBezTo>
                <a:cubicBezTo>
                  <a:pt x="3951417" y="854735"/>
                  <a:pt x="3804498" y="792557"/>
                  <a:pt x="3596640" y="838200"/>
                </a:cubicBezTo>
                <a:cubicBezTo>
                  <a:pt x="3388782" y="883843"/>
                  <a:pt x="3198139" y="777252"/>
                  <a:pt x="2989707" y="838200"/>
                </a:cubicBezTo>
                <a:cubicBezTo>
                  <a:pt x="2781275" y="899148"/>
                  <a:pt x="2589536" y="836191"/>
                  <a:pt x="2337816" y="838200"/>
                </a:cubicBezTo>
                <a:cubicBezTo>
                  <a:pt x="2086096" y="840209"/>
                  <a:pt x="1939875" y="822407"/>
                  <a:pt x="1820799" y="838200"/>
                </a:cubicBezTo>
                <a:cubicBezTo>
                  <a:pt x="1701723" y="853993"/>
                  <a:pt x="1436925" y="803553"/>
                  <a:pt x="1168908" y="838200"/>
                </a:cubicBezTo>
                <a:cubicBezTo>
                  <a:pt x="900891" y="872847"/>
                  <a:pt x="801998" y="787655"/>
                  <a:pt x="696849" y="838200"/>
                </a:cubicBezTo>
                <a:cubicBezTo>
                  <a:pt x="591700" y="888745"/>
                  <a:pt x="295684" y="791082"/>
                  <a:pt x="0" y="838200"/>
                </a:cubicBezTo>
                <a:cubicBezTo>
                  <a:pt x="-26484" y="749673"/>
                  <a:pt x="10251" y="617575"/>
                  <a:pt x="0" y="444246"/>
                </a:cubicBezTo>
                <a:cubicBezTo>
                  <a:pt x="-10251" y="270917"/>
                  <a:pt x="52980" y="118735"/>
                  <a:pt x="0" y="0"/>
                </a:cubicBezTo>
                <a:close/>
              </a:path>
              <a:path w="4495800" h="838200" stroke="0" extrusionOk="0">
                <a:moveTo>
                  <a:pt x="0" y="0"/>
                </a:moveTo>
                <a:cubicBezTo>
                  <a:pt x="178580" y="-26920"/>
                  <a:pt x="382579" y="58460"/>
                  <a:pt x="517017" y="0"/>
                </a:cubicBezTo>
                <a:cubicBezTo>
                  <a:pt x="651455" y="-58460"/>
                  <a:pt x="746105" y="18593"/>
                  <a:pt x="944118" y="0"/>
                </a:cubicBezTo>
                <a:cubicBezTo>
                  <a:pt x="1142131" y="-18593"/>
                  <a:pt x="1272379" y="68547"/>
                  <a:pt x="1596009" y="0"/>
                </a:cubicBezTo>
                <a:cubicBezTo>
                  <a:pt x="1919639" y="-68547"/>
                  <a:pt x="1875457" y="18582"/>
                  <a:pt x="2113026" y="0"/>
                </a:cubicBezTo>
                <a:cubicBezTo>
                  <a:pt x="2350595" y="-18582"/>
                  <a:pt x="2375386" y="29212"/>
                  <a:pt x="2630043" y="0"/>
                </a:cubicBezTo>
                <a:cubicBezTo>
                  <a:pt x="2884700" y="-29212"/>
                  <a:pt x="3020326" y="69164"/>
                  <a:pt x="3281934" y="0"/>
                </a:cubicBezTo>
                <a:cubicBezTo>
                  <a:pt x="3543542" y="-69164"/>
                  <a:pt x="3656892" y="47441"/>
                  <a:pt x="3753993" y="0"/>
                </a:cubicBezTo>
                <a:cubicBezTo>
                  <a:pt x="3851094" y="-47441"/>
                  <a:pt x="4191544" y="69192"/>
                  <a:pt x="4495800" y="0"/>
                </a:cubicBezTo>
                <a:cubicBezTo>
                  <a:pt x="4542118" y="185106"/>
                  <a:pt x="4481364" y="218652"/>
                  <a:pt x="4495800" y="435864"/>
                </a:cubicBezTo>
                <a:cubicBezTo>
                  <a:pt x="4510236" y="653076"/>
                  <a:pt x="4447900" y="735000"/>
                  <a:pt x="4495800" y="838200"/>
                </a:cubicBezTo>
                <a:cubicBezTo>
                  <a:pt x="4250086" y="856206"/>
                  <a:pt x="4141929" y="815011"/>
                  <a:pt x="3933825" y="838200"/>
                </a:cubicBezTo>
                <a:cubicBezTo>
                  <a:pt x="3725721" y="861389"/>
                  <a:pt x="3610369" y="791134"/>
                  <a:pt x="3416808" y="838200"/>
                </a:cubicBezTo>
                <a:cubicBezTo>
                  <a:pt x="3223247" y="885266"/>
                  <a:pt x="2991457" y="774715"/>
                  <a:pt x="2764917" y="838200"/>
                </a:cubicBezTo>
                <a:cubicBezTo>
                  <a:pt x="2538377" y="901685"/>
                  <a:pt x="2339340" y="793783"/>
                  <a:pt x="2113026" y="838200"/>
                </a:cubicBezTo>
                <a:cubicBezTo>
                  <a:pt x="1886712" y="882617"/>
                  <a:pt x="1850859" y="829720"/>
                  <a:pt x="1640967" y="838200"/>
                </a:cubicBezTo>
                <a:cubicBezTo>
                  <a:pt x="1431075" y="846680"/>
                  <a:pt x="1201982" y="809643"/>
                  <a:pt x="1078992" y="838200"/>
                </a:cubicBezTo>
                <a:cubicBezTo>
                  <a:pt x="956002" y="866757"/>
                  <a:pt x="388023" y="753008"/>
                  <a:pt x="0" y="838200"/>
                </a:cubicBezTo>
                <a:cubicBezTo>
                  <a:pt x="-23166" y="731826"/>
                  <a:pt x="38664" y="623685"/>
                  <a:pt x="0" y="419100"/>
                </a:cubicBezTo>
                <a:cubicBezTo>
                  <a:pt x="-38664" y="214515"/>
                  <a:pt x="2953" y="190234"/>
                  <a:pt x="0" y="0"/>
                </a:cubicBezTo>
                <a:close/>
              </a:path>
            </a:pathLst>
          </a:custGeom>
          <a:ln w="60325">
            <a:solidFill>
              <a:srgbClr val="00B050"/>
            </a:solidFill>
            <a:extLst>
              <a:ext uri="{C807C97D-BFC1-408E-A445-0C87EB9F89A2}">
                <ask:lineSketchStyleProps xmlns:ask="http://schemas.microsoft.com/office/drawing/2018/sketchyshapes" sd="1219033472">
                  <ask:type>
                    <ask:lineSketchScribble/>
                  </ask:type>
                </ask:lineSketchStyleProps>
              </a:ext>
            </a:extLst>
          </a:ln>
        </p:spPr>
        <p:txBody>
          <a:bodyPr/>
          <a:lstStyle/>
          <a:p>
            <a:pPr fontAlgn="auto">
              <a:spcAft>
                <a:spcPts val="0"/>
              </a:spcAft>
              <a:defRPr/>
            </a:pPr>
            <a:r>
              <a:rPr lang="en-US" altLang="en-US" dirty="0"/>
              <a:t>College Interview</a:t>
            </a:r>
          </a:p>
        </p:txBody>
      </p:sp>
      <p:sp>
        <p:nvSpPr>
          <p:cNvPr id="39940" name="Rectangle 4"/>
          <p:cNvSpPr>
            <a:spLocks noGrp="1" noChangeArrowheads="1"/>
          </p:cNvSpPr>
          <p:nvPr>
            <p:ph type="body" sz="half" idx="1"/>
          </p:nvPr>
        </p:nvSpPr>
        <p:spPr>
          <a:xfrm>
            <a:off x="609600" y="1676400"/>
            <a:ext cx="7162800" cy="4267200"/>
          </a:xfrm>
        </p:spPr>
        <p:txBody>
          <a:bodyPr/>
          <a:lstStyle/>
          <a:p>
            <a:r>
              <a:rPr lang="en-US" altLang="en-US" sz="2400" dirty="0"/>
              <a:t>Make a positive first impression.  Give firm handshakes, make eye contact and introduce yourself clearly.</a:t>
            </a:r>
          </a:p>
          <a:p>
            <a:r>
              <a:rPr lang="en-US" altLang="en-US" sz="2400" dirty="0"/>
              <a:t>Elaborate…give more details than your application can display.</a:t>
            </a:r>
          </a:p>
          <a:p>
            <a:r>
              <a:rPr lang="en-US" altLang="en-US" sz="2400" dirty="0"/>
              <a:t>Be proud of your accomplishments.</a:t>
            </a:r>
          </a:p>
          <a:p>
            <a:r>
              <a:rPr lang="en-US" altLang="en-US" sz="2400" dirty="0"/>
              <a:t>Do not be afraid to discuss a weakness.</a:t>
            </a:r>
          </a:p>
          <a:p>
            <a:r>
              <a:rPr lang="en-US" altLang="en-US" sz="2400" dirty="0"/>
              <a:t>Pay attention to the questions.</a:t>
            </a:r>
          </a:p>
          <a:p>
            <a:r>
              <a:rPr lang="en-US" altLang="en-US" sz="2400" dirty="0"/>
              <a:t>Come with prepared questions specific to college.</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799431" y="574548"/>
            <a:ext cx="5562600" cy="963168"/>
          </a:xfrm>
          <a:ln w="60325" cmpd="sng">
            <a:solidFill>
              <a:srgbClr val="00B050"/>
            </a:solidFill>
          </a:ln>
        </p:spPr>
        <p:txBody>
          <a:bodyPr/>
          <a:lstStyle/>
          <a:p>
            <a:pPr fontAlgn="auto">
              <a:spcAft>
                <a:spcPts val="0"/>
              </a:spcAft>
              <a:defRPr/>
            </a:pPr>
            <a:r>
              <a:rPr lang="en-US" altLang="en-US" dirty="0"/>
              <a:t>Sample Questions To Ask:</a:t>
            </a:r>
          </a:p>
        </p:txBody>
      </p:sp>
      <p:sp>
        <p:nvSpPr>
          <p:cNvPr id="41987" name="Rectangle 3"/>
          <p:cNvSpPr>
            <a:spLocks noGrp="1" noChangeArrowheads="1"/>
          </p:cNvSpPr>
          <p:nvPr>
            <p:ph idx="1"/>
          </p:nvPr>
        </p:nvSpPr>
        <p:spPr/>
        <p:txBody>
          <a:bodyPr>
            <a:normAutofit fontScale="92500"/>
          </a:bodyPr>
          <a:lstStyle/>
          <a:p>
            <a:r>
              <a:rPr lang="en-US" altLang="en-US" sz="2400" dirty="0"/>
              <a:t>What is the strongest program on campus?</a:t>
            </a:r>
          </a:p>
          <a:p>
            <a:r>
              <a:rPr lang="en-US" altLang="en-US" sz="2400" dirty="0"/>
              <a:t>What is the most popular department/course on campus?</a:t>
            </a:r>
          </a:p>
          <a:p>
            <a:r>
              <a:rPr lang="en-US" altLang="en-US" sz="2400" dirty="0"/>
              <a:t>How many classes are taught by graduate assistants?</a:t>
            </a:r>
          </a:p>
          <a:p>
            <a:r>
              <a:rPr lang="en-US" altLang="en-US" sz="2400" dirty="0"/>
              <a:t>Given my proposed major, will I be able to study abroad?</a:t>
            </a:r>
          </a:p>
          <a:p>
            <a:r>
              <a:rPr lang="en-US" altLang="en-US" sz="2400" dirty="0"/>
              <a:t>How accessible are faculty?</a:t>
            </a:r>
          </a:p>
          <a:p>
            <a:r>
              <a:rPr lang="en-US" altLang="en-US" sz="2400" dirty="0"/>
              <a:t>What is the most important aspect of a student’s application?</a:t>
            </a:r>
          </a:p>
          <a:p>
            <a:r>
              <a:rPr lang="en-US" altLang="en-US" sz="2400" dirty="0"/>
              <a:t>What improvements are being made on campus?</a:t>
            </a:r>
          </a:p>
          <a:p>
            <a:r>
              <a:rPr lang="en-US" altLang="en-US" sz="2400" dirty="0"/>
              <a:t>What is the size of the freshman class?</a:t>
            </a:r>
          </a:p>
        </p:txBody>
      </p:sp>
      <p:sp>
        <p:nvSpPr>
          <p:cNvPr id="41988" name="PyramidChart 1;Master;1;0.15;3"/>
          <p:cNvSpPr>
            <a:spLocks noChangeArrowheads="1"/>
          </p:cNvSpPr>
          <p:nvPr/>
        </p:nvSpPr>
        <p:spPr bwMode="auto">
          <a:xfrm>
            <a:off x="1216025" y="1981200"/>
            <a:ext cx="6723063"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96613" name="AutoShape 5"/>
          <p:cNvSpPr>
            <a:spLocks noChangeArrowheads="1"/>
          </p:cNvSpPr>
          <p:nvPr/>
        </p:nvSpPr>
        <p:spPr bwMode="auto">
          <a:xfrm flipH="1">
            <a:off x="4578350" y="2143125"/>
            <a:ext cx="0" cy="0"/>
          </a:xfrm>
          <a:prstGeom prst="rtTriangle">
            <a:avLst/>
          </a:prstGeom>
          <a:gradFill rotWithShape="0">
            <a:gsLst>
              <a:gs pos="0">
                <a:schemeClr val="accent1"/>
              </a:gs>
              <a:gs pos="100000">
                <a:schemeClr val="accent1">
                  <a:gamma/>
                  <a:shade val="60000"/>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1990" name="PyramidChart 2;Master;1;0.15;3"/>
          <p:cNvSpPr>
            <a:spLocks noChangeArrowheads="1"/>
          </p:cNvSpPr>
          <p:nvPr/>
        </p:nvSpPr>
        <p:spPr bwMode="auto">
          <a:xfrm>
            <a:off x="1219200" y="2057400"/>
            <a:ext cx="6723063"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196615" name="AutoShape 7"/>
          <p:cNvSpPr>
            <a:spLocks noChangeArrowheads="1"/>
          </p:cNvSpPr>
          <p:nvPr/>
        </p:nvSpPr>
        <p:spPr bwMode="auto">
          <a:xfrm flipH="1">
            <a:off x="4578350" y="2143125"/>
            <a:ext cx="0" cy="0"/>
          </a:xfrm>
          <a:prstGeom prst="rtTriangle">
            <a:avLst/>
          </a:prstGeom>
          <a:gradFill rotWithShape="0">
            <a:gsLst>
              <a:gs pos="0">
                <a:schemeClr val="accent1"/>
              </a:gs>
              <a:gs pos="100000">
                <a:schemeClr val="accent1">
                  <a:gamma/>
                  <a:shade val="60000"/>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447800" y="990600"/>
            <a:ext cx="6019800" cy="886968"/>
          </a:xfrm>
          <a:ln w="50800">
            <a:solidFill>
              <a:srgbClr val="00B050"/>
            </a:solidFill>
          </a:ln>
        </p:spPr>
        <p:txBody>
          <a:bodyPr/>
          <a:lstStyle/>
          <a:p>
            <a:pPr fontAlgn="auto">
              <a:spcAft>
                <a:spcPts val="0"/>
              </a:spcAft>
              <a:defRPr/>
            </a:pPr>
            <a:r>
              <a:rPr lang="en-US" altLang="en-US" dirty="0"/>
              <a:t>Sample Questions To Answer:</a:t>
            </a:r>
          </a:p>
        </p:txBody>
      </p:sp>
      <p:sp>
        <p:nvSpPr>
          <p:cNvPr id="43011" name="Rectangle 3"/>
          <p:cNvSpPr>
            <a:spLocks noGrp="1" noChangeArrowheads="1"/>
          </p:cNvSpPr>
          <p:nvPr>
            <p:ph idx="1"/>
          </p:nvPr>
        </p:nvSpPr>
        <p:spPr/>
        <p:txBody>
          <a:bodyPr/>
          <a:lstStyle/>
          <a:p>
            <a:r>
              <a:rPr lang="en-US" altLang="en-US" sz="2400" dirty="0"/>
              <a:t>Which of your activities has given you the most satisfaction?</a:t>
            </a:r>
          </a:p>
          <a:p>
            <a:r>
              <a:rPr lang="en-US" altLang="en-US" sz="2400" dirty="0"/>
              <a:t>Tell me about Red Bank Catholic High School.</a:t>
            </a:r>
          </a:p>
          <a:p>
            <a:r>
              <a:rPr lang="en-US" altLang="en-US" sz="2400" dirty="0"/>
              <a:t>Have you considered a major?</a:t>
            </a:r>
          </a:p>
          <a:p>
            <a:r>
              <a:rPr lang="en-US" altLang="en-US" sz="2400" dirty="0"/>
              <a:t>Is there a weakness in your application?</a:t>
            </a:r>
          </a:p>
          <a:p>
            <a:r>
              <a:rPr lang="en-US" altLang="en-US" sz="2400" dirty="0"/>
              <a:t>What is something about you, that colleges would not find on your application?</a:t>
            </a:r>
          </a:p>
          <a:p>
            <a:r>
              <a:rPr lang="en-US" altLang="en-US" sz="2400" dirty="0"/>
              <a:t>If your friend was asked to describe you, what would he/she say?</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2709863" y="755650"/>
            <a:ext cx="4010025" cy="1003300"/>
          </a:xfrm>
          <a:custGeom>
            <a:avLst/>
            <a:gdLst>
              <a:gd name="connsiteX0" fmla="*/ 0 w 4010025"/>
              <a:gd name="connsiteY0" fmla="*/ 0 h 1003300"/>
              <a:gd name="connsiteX1" fmla="*/ 492660 w 4010025"/>
              <a:gd name="connsiteY1" fmla="*/ 0 h 1003300"/>
              <a:gd name="connsiteX2" fmla="*/ 1105621 w 4010025"/>
              <a:gd name="connsiteY2" fmla="*/ 0 h 1003300"/>
              <a:gd name="connsiteX3" fmla="*/ 1638382 w 4010025"/>
              <a:gd name="connsiteY3" fmla="*/ 0 h 1003300"/>
              <a:gd name="connsiteX4" fmla="*/ 2131042 w 4010025"/>
              <a:gd name="connsiteY4" fmla="*/ 0 h 1003300"/>
              <a:gd name="connsiteX5" fmla="*/ 2744003 w 4010025"/>
              <a:gd name="connsiteY5" fmla="*/ 0 h 1003300"/>
              <a:gd name="connsiteX6" fmla="*/ 3316864 w 4010025"/>
              <a:gd name="connsiteY6" fmla="*/ 0 h 1003300"/>
              <a:gd name="connsiteX7" fmla="*/ 4010025 w 4010025"/>
              <a:gd name="connsiteY7" fmla="*/ 0 h 1003300"/>
              <a:gd name="connsiteX8" fmla="*/ 4010025 w 4010025"/>
              <a:gd name="connsiteY8" fmla="*/ 521716 h 1003300"/>
              <a:gd name="connsiteX9" fmla="*/ 4010025 w 4010025"/>
              <a:gd name="connsiteY9" fmla="*/ 1003300 h 1003300"/>
              <a:gd name="connsiteX10" fmla="*/ 3517365 w 4010025"/>
              <a:gd name="connsiteY10" fmla="*/ 1003300 h 1003300"/>
              <a:gd name="connsiteX11" fmla="*/ 3064805 w 4010025"/>
              <a:gd name="connsiteY11" fmla="*/ 1003300 h 1003300"/>
              <a:gd name="connsiteX12" fmla="*/ 2451844 w 4010025"/>
              <a:gd name="connsiteY12" fmla="*/ 1003300 h 1003300"/>
              <a:gd name="connsiteX13" fmla="*/ 1959184 w 4010025"/>
              <a:gd name="connsiteY13" fmla="*/ 1003300 h 1003300"/>
              <a:gd name="connsiteX14" fmla="*/ 1346223 w 4010025"/>
              <a:gd name="connsiteY14" fmla="*/ 1003300 h 1003300"/>
              <a:gd name="connsiteX15" fmla="*/ 693161 w 4010025"/>
              <a:gd name="connsiteY15" fmla="*/ 1003300 h 1003300"/>
              <a:gd name="connsiteX16" fmla="*/ 0 w 4010025"/>
              <a:gd name="connsiteY16" fmla="*/ 1003300 h 1003300"/>
              <a:gd name="connsiteX17" fmla="*/ 0 w 4010025"/>
              <a:gd name="connsiteY17" fmla="*/ 481584 h 1003300"/>
              <a:gd name="connsiteX18" fmla="*/ 0 w 4010025"/>
              <a:gd name="connsiteY18" fmla="*/ 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10025" h="1003300" fill="none" extrusionOk="0">
                <a:moveTo>
                  <a:pt x="0" y="0"/>
                </a:moveTo>
                <a:cubicBezTo>
                  <a:pt x="162998" y="-58009"/>
                  <a:pt x="319967" y="56215"/>
                  <a:pt x="492660" y="0"/>
                </a:cubicBezTo>
                <a:cubicBezTo>
                  <a:pt x="665353" y="-56215"/>
                  <a:pt x="841734" y="59652"/>
                  <a:pt x="1105621" y="0"/>
                </a:cubicBezTo>
                <a:cubicBezTo>
                  <a:pt x="1369508" y="-59652"/>
                  <a:pt x="1512894" y="35620"/>
                  <a:pt x="1638382" y="0"/>
                </a:cubicBezTo>
                <a:cubicBezTo>
                  <a:pt x="1763870" y="-35620"/>
                  <a:pt x="1939040" y="33254"/>
                  <a:pt x="2131042" y="0"/>
                </a:cubicBezTo>
                <a:cubicBezTo>
                  <a:pt x="2323044" y="-33254"/>
                  <a:pt x="2590764" y="14299"/>
                  <a:pt x="2744003" y="0"/>
                </a:cubicBezTo>
                <a:cubicBezTo>
                  <a:pt x="2897242" y="-14299"/>
                  <a:pt x="3041482" y="6930"/>
                  <a:pt x="3316864" y="0"/>
                </a:cubicBezTo>
                <a:cubicBezTo>
                  <a:pt x="3592246" y="-6930"/>
                  <a:pt x="3775230" y="27596"/>
                  <a:pt x="4010025" y="0"/>
                </a:cubicBezTo>
                <a:cubicBezTo>
                  <a:pt x="4036412" y="180616"/>
                  <a:pt x="3979018" y="348970"/>
                  <a:pt x="4010025" y="521716"/>
                </a:cubicBezTo>
                <a:cubicBezTo>
                  <a:pt x="4041032" y="694462"/>
                  <a:pt x="3979121" y="825102"/>
                  <a:pt x="4010025" y="1003300"/>
                </a:cubicBezTo>
                <a:cubicBezTo>
                  <a:pt x="3855787" y="1022775"/>
                  <a:pt x="3728765" y="978439"/>
                  <a:pt x="3517365" y="1003300"/>
                </a:cubicBezTo>
                <a:cubicBezTo>
                  <a:pt x="3305965" y="1028161"/>
                  <a:pt x="3167754" y="975967"/>
                  <a:pt x="3064805" y="1003300"/>
                </a:cubicBezTo>
                <a:cubicBezTo>
                  <a:pt x="2961856" y="1030633"/>
                  <a:pt x="2749786" y="994764"/>
                  <a:pt x="2451844" y="1003300"/>
                </a:cubicBezTo>
                <a:cubicBezTo>
                  <a:pt x="2153902" y="1011836"/>
                  <a:pt x="2164996" y="957181"/>
                  <a:pt x="1959184" y="1003300"/>
                </a:cubicBezTo>
                <a:cubicBezTo>
                  <a:pt x="1753372" y="1049419"/>
                  <a:pt x="1487386" y="936923"/>
                  <a:pt x="1346223" y="1003300"/>
                </a:cubicBezTo>
                <a:cubicBezTo>
                  <a:pt x="1205060" y="1069677"/>
                  <a:pt x="874161" y="958007"/>
                  <a:pt x="693161" y="1003300"/>
                </a:cubicBezTo>
                <a:cubicBezTo>
                  <a:pt x="512161" y="1048593"/>
                  <a:pt x="141499" y="997861"/>
                  <a:pt x="0" y="1003300"/>
                </a:cubicBezTo>
                <a:cubicBezTo>
                  <a:pt x="-39724" y="827411"/>
                  <a:pt x="46816" y="724411"/>
                  <a:pt x="0" y="481584"/>
                </a:cubicBezTo>
                <a:cubicBezTo>
                  <a:pt x="-46816" y="238757"/>
                  <a:pt x="45303" y="215639"/>
                  <a:pt x="0" y="0"/>
                </a:cubicBezTo>
                <a:close/>
              </a:path>
              <a:path w="4010025" h="1003300" stroke="0" extrusionOk="0">
                <a:moveTo>
                  <a:pt x="0" y="0"/>
                </a:moveTo>
                <a:cubicBezTo>
                  <a:pt x="230023" y="-51263"/>
                  <a:pt x="343767" y="47430"/>
                  <a:pt x="532760" y="0"/>
                </a:cubicBezTo>
                <a:cubicBezTo>
                  <a:pt x="721753" y="-47430"/>
                  <a:pt x="868408" y="32470"/>
                  <a:pt x="985320" y="0"/>
                </a:cubicBezTo>
                <a:cubicBezTo>
                  <a:pt x="1102232" y="-32470"/>
                  <a:pt x="1503336" y="4553"/>
                  <a:pt x="1638382" y="0"/>
                </a:cubicBezTo>
                <a:cubicBezTo>
                  <a:pt x="1773428" y="-4553"/>
                  <a:pt x="2003685" y="13303"/>
                  <a:pt x="2171142" y="0"/>
                </a:cubicBezTo>
                <a:cubicBezTo>
                  <a:pt x="2338599" y="-13303"/>
                  <a:pt x="2505816" y="8054"/>
                  <a:pt x="2703903" y="0"/>
                </a:cubicBezTo>
                <a:cubicBezTo>
                  <a:pt x="2901990" y="-8054"/>
                  <a:pt x="3226190" y="65585"/>
                  <a:pt x="3356964" y="0"/>
                </a:cubicBezTo>
                <a:cubicBezTo>
                  <a:pt x="3487738" y="-65585"/>
                  <a:pt x="3824413" y="63644"/>
                  <a:pt x="4010025" y="0"/>
                </a:cubicBezTo>
                <a:cubicBezTo>
                  <a:pt x="4044922" y="135290"/>
                  <a:pt x="4002677" y="287253"/>
                  <a:pt x="4010025" y="521716"/>
                </a:cubicBezTo>
                <a:cubicBezTo>
                  <a:pt x="4017373" y="756179"/>
                  <a:pt x="3986445" y="826233"/>
                  <a:pt x="4010025" y="1003300"/>
                </a:cubicBezTo>
                <a:cubicBezTo>
                  <a:pt x="3826744" y="1010022"/>
                  <a:pt x="3715013" y="978780"/>
                  <a:pt x="3517365" y="1003300"/>
                </a:cubicBezTo>
                <a:cubicBezTo>
                  <a:pt x="3319717" y="1027820"/>
                  <a:pt x="3076625" y="965242"/>
                  <a:pt x="2944504" y="1003300"/>
                </a:cubicBezTo>
                <a:cubicBezTo>
                  <a:pt x="2812383" y="1041358"/>
                  <a:pt x="2648465" y="951412"/>
                  <a:pt x="2411744" y="1003300"/>
                </a:cubicBezTo>
                <a:cubicBezTo>
                  <a:pt x="2175023" y="1055188"/>
                  <a:pt x="2076168" y="934126"/>
                  <a:pt x="1758682" y="1003300"/>
                </a:cubicBezTo>
                <a:cubicBezTo>
                  <a:pt x="1441196" y="1072474"/>
                  <a:pt x="1397292" y="980612"/>
                  <a:pt x="1105621" y="1003300"/>
                </a:cubicBezTo>
                <a:cubicBezTo>
                  <a:pt x="813950" y="1025988"/>
                  <a:pt x="824896" y="1002879"/>
                  <a:pt x="612961" y="1003300"/>
                </a:cubicBezTo>
                <a:cubicBezTo>
                  <a:pt x="401026" y="1003721"/>
                  <a:pt x="124048" y="996912"/>
                  <a:pt x="0" y="1003300"/>
                </a:cubicBezTo>
                <a:cubicBezTo>
                  <a:pt x="-44653" y="756856"/>
                  <a:pt x="61902" y="590678"/>
                  <a:pt x="0" y="481584"/>
                </a:cubicBezTo>
                <a:cubicBezTo>
                  <a:pt x="-61902" y="372490"/>
                  <a:pt x="2454" y="156554"/>
                  <a:pt x="0" y="0"/>
                </a:cubicBezTo>
                <a:close/>
              </a:path>
            </a:pathLst>
          </a:custGeom>
          <a:ln w="57150">
            <a:solidFill>
              <a:srgbClr val="00B050"/>
            </a:solidFill>
            <a:extLst>
              <a:ext uri="{C807C97D-BFC1-408E-A445-0C87EB9F89A2}">
                <ask:lineSketchStyleProps xmlns:ask="http://schemas.microsoft.com/office/drawing/2018/sketchyshapes" sd="1219033472">
                  <ask:type>
                    <ask:lineSketchScribble/>
                  </ask:type>
                </ask:lineSketchStyleProps>
              </a:ext>
            </a:extLst>
          </a:ln>
        </p:spPr>
        <p:txBody>
          <a:bodyPr/>
          <a:lstStyle/>
          <a:p>
            <a:pPr algn="ctr" fontAlgn="auto">
              <a:spcAft>
                <a:spcPts val="0"/>
              </a:spcAft>
              <a:defRPr/>
            </a:pPr>
            <a:r>
              <a:rPr lang="en-US" dirty="0"/>
              <a:t>Be Appreciative</a:t>
            </a:r>
          </a:p>
        </p:txBody>
      </p:sp>
      <p:sp>
        <p:nvSpPr>
          <p:cNvPr id="40963" name="Text Box 3"/>
          <p:cNvSpPr txBox="1">
            <a:spLocks noChangeArrowheads="1"/>
          </p:cNvSpPr>
          <p:nvPr/>
        </p:nvSpPr>
        <p:spPr bwMode="auto">
          <a:xfrm>
            <a:off x="533400" y="1676400"/>
            <a:ext cx="746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40964" name="Text Box 4"/>
          <p:cNvSpPr txBox="1">
            <a:spLocks noChangeArrowheads="1"/>
          </p:cNvSpPr>
          <p:nvPr/>
        </p:nvSpPr>
        <p:spPr bwMode="auto">
          <a:xfrm>
            <a:off x="1219200" y="2209800"/>
            <a:ext cx="617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40965" name="Text Box 5"/>
          <p:cNvSpPr txBox="1">
            <a:spLocks noChangeArrowheads="1"/>
          </p:cNvSpPr>
          <p:nvPr/>
        </p:nvSpPr>
        <p:spPr bwMode="auto">
          <a:xfrm>
            <a:off x="2041525" y="27082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40966" name="Rectangle 6"/>
          <p:cNvSpPr>
            <a:spLocks noChangeArrowheads="1"/>
          </p:cNvSpPr>
          <p:nvPr/>
        </p:nvSpPr>
        <p:spPr bwMode="auto">
          <a:xfrm>
            <a:off x="4648200" y="1981200"/>
            <a:ext cx="3810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40967" name="Rectangle 7"/>
          <p:cNvSpPr>
            <a:spLocks noChangeArrowheads="1"/>
          </p:cNvSpPr>
          <p:nvPr/>
        </p:nvSpPr>
        <p:spPr bwMode="auto">
          <a:xfrm>
            <a:off x="381000" y="381000"/>
            <a:ext cx="8001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sz="3600">
              <a:solidFill>
                <a:schemeClr val="tx2"/>
              </a:solidFill>
              <a:latin typeface="Tahoma" pitchFamily="34" charset="0"/>
            </a:endParaRPr>
          </a:p>
        </p:txBody>
      </p:sp>
      <p:sp>
        <p:nvSpPr>
          <p:cNvPr id="34824" name="Rectangle 8"/>
          <p:cNvSpPr>
            <a:spLocks noChangeArrowheads="1"/>
          </p:cNvSpPr>
          <p:nvPr/>
        </p:nvSpPr>
        <p:spPr bwMode="auto">
          <a:xfrm>
            <a:off x="1143000" y="1602317"/>
            <a:ext cx="66294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accent1"/>
              </a:buClr>
              <a:buFontTx/>
              <a:buChar char="•"/>
              <a:defRPr/>
            </a:pPr>
            <a:endParaRPr lang="en-US" sz="2800" dirty="0">
              <a:latin typeface="Tahoma" charset="0"/>
            </a:endParaRPr>
          </a:p>
          <a:p>
            <a:pPr marL="342900" indent="-342900">
              <a:spcBef>
                <a:spcPct val="20000"/>
              </a:spcBef>
              <a:buClr>
                <a:schemeClr val="accent1"/>
              </a:buClr>
              <a:buFontTx/>
              <a:buChar char="•"/>
              <a:defRPr/>
            </a:pPr>
            <a:r>
              <a:rPr lang="en-US" sz="2800" dirty="0">
                <a:latin typeface="Tahoma" charset="0"/>
              </a:rPr>
              <a:t>At the end, thank the interviewer for his/her time and ask for a business card. </a:t>
            </a:r>
          </a:p>
          <a:p>
            <a:pPr marL="342900" indent="-342900">
              <a:spcBef>
                <a:spcPct val="20000"/>
              </a:spcBef>
              <a:buClr>
                <a:schemeClr val="accent1"/>
              </a:buClr>
              <a:buFontTx/>
              <a:buChar char="•"/>
              <a:defRPr/>
            </a:pPr>
            <a:r>
              <a:rPr lang="en-US" sz="2800" dirty="0">
                <a:latin typeface="Tahoma" charset="0"/>
              </a:rPr>
              <a:t>Remember the interviewer’s name.</a:t>
            </a:r>
          </a:p>
          <a:p>
            <a:pPr marL="342900" indent="-342900">
              <a:spcBef>
                <a:spcPct val="20000"/>
              </a:spcBef>
              <a:buClr>
                <a:schemeClr val="accent1"/>
              </a:buClr>
              <a:buFontTx/>
              <a:buChar char="•"/>
              <a:defRPr/>
            </a:pPr>
            <a:r>
              <a:rPr lang="en-US" sz="2800" dirty="0">
                <a:latin typeface="Tahoma" charset="0"/>
              </a:rPr>
              <a:t>Make some notes for yourself.</a:t>
            </a:r>
          </a:p>
          <a:p>
            <a:pPr marL="342900" indent="-342900">
              <a:spcBef>
                <a:spcPct val="20000"/>
              </a:spcBef>
              <a:buClr>
                <a:schemeClr val="accent1"/>
              </a:buClr>
              <a:buFontTx/>
              <a:buChar char="•"/>
              <a:defRPr/>
            </a:pPr>
            <a:r>
              <a:rPr lang="en-US" sz="2800" dirty="0">
                <a:latin typeface="Tahoma" charset="0"/>
              </a:rPr>
              <a:t>Send a thank you e-mail.</a:t>
            </a:r>
          </a:p>
          <a:p>
            <a:pPr marL="342900" indent="-342900">
              <a:spcBef>
                <a:spcPct val="20000"/>
              </a:spcBef>
              <a:buClr>
                <a:schemeClr val="accent1"/>
              </a:buClr>
              <a:buFontTx/>
              <a:buChar char="•"/>
              <a:defRPr/>
            </a:pPr>
            <a:endParaRPr lang="en-US" sz="2800" dirty="0">
              <a:latin typeface="Tahoma" charset="0"/>
            </a:endParaRPr>
          </a:p>
          <a:p>
            <a:pPr marL="342900" indent="-342900">
              <a:spcBef>
                <a:spcPct val="20000"/>
              </a:spcBef>
              <a:buClr>
                <a:schemeClr val="accent1"/>
              </a:buClr>
              <a:buFontTx/>
              <a:buChar char="•"/>
              <a:defRPr/>
            </a:pPr>
            <a:endParaRPr lang="en-US" sz="2800" dirty="0">
              <a:latin typeface="Tahoma" charset="0"/>
            </a:endParaRPr>
          </a:p>
          <a:p>
            <a:pPr>
              <a:spcBef>
                <a:spcPct val="20000"/>
              </a:spcBef>
              <a:buClr>
                <a:schemeClr val="accent1"/>
              </a:buClr>
              <a:defRPr/>
            </a:pPr>
            <a:endParaRPr lang="en-US" sz="2800" dirty="0">
              <a:latin typeface="Tahoma" charset="0"/>
            </a:endParaRP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066800" y="609600"/>
            <a:ext cx="6400800" cy="838200"/>
          </a:xfrm>
          <a:ln w="63500" cmpd="sng">
            <a:solidFill>
              <a:srgbClr val="00B050"/>
            </a:solidFill>
          </a:ln>
        </p:spPr>
        <p:txBody>
          <a:bodyPr/>
          <a:lstStyle/>
          <a:p>
            <a:pPr algn="ctr" fontAlgn="auto">
              <a:spcAft>
                <a:spcPts val="0"/>
              </a:spcAft>
              <a:defRPr/>
            </a:pPr>
            <a:r>
              <a:rPr lang="en-US" altLang="en-US" dirty="0"/>
              <a:t>Our Final Recommendations:</a:t>
            </a:r>
          </a:p>
        </p:txBody>
      </p:sp>
      <p:sp>
        <p:nvSpPr>
          <p:cNvPr id="44035" name="Rectangle 3"/>
          <p:cNvSpPr>
            <a:spLocks noGrp="1" noChangeArrowheads="1"/>
          </p:cNvSpPr>
          <p:nvPr>
            <p:ph idx="1"/>
          </p:nvPr>
        </p:nvSpPr>
        <p:spPr>
          <a:xfrm>
            <a:off x="609600" y="1905000"/>
            <a:ext cx="7772400" cy="3581400"/>
          </a:xfrm>
        </p:spPr>
        <p:txBody>
          <a:bodyPr/>
          <a:lstStyle/>
          <a:p>
            <a:pPr>
              <a:lnSpc>
                <a:spcPct val="90000"/>
              </a:lnSpc>
            </a:pPr>
            <a:r>
              <a:rPr lang="en-US" altLang="en-US"/>
              <a:t>Please don’t choose your top choice school for your 1</a:t>
            </a:r>
            <a:r>
              <a:rPr lang="en-US" altLang="en-US" baseline="30000"/>
              <a:t>st</a:t>
            </a:r>
            <a:r>
              <a:rPr lang="en-US" altLang="en-US"/>
              <a:t> interview.</a:t>
            </a:r>
          </a:p>
          <a:p>
            <a:pPr>
              <a:lnSpc>
                <a:spcPct val="90000"/>
              </a:lnSpc>
            </a:pPr>
            <a:r>
              <a:rPr lang="en-US" altLang="en-US"/>
              <a:t>If unable to interview, meet with the college representatives when they visit Red Bank Catholic during your senior year. </a:t>
            </a:r>
          </a:p>
          <a:p>
            <a:pPr>
              <a:lnSpc>
                <a:spcPct val="90000"/>
              </a:lnSpc>
            </a:pPr>
            <a:r>
              <a:rPr lang="en-US" altLang="en-US"/>
              <a:t>Prepare for each college meeting as if it was a formal interview.</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990600" y="1219200"/>
            <a:ext cx="6477000" cy="585788"/>
          </a:xfrm>
          <a:ln w="63500">
            <a:solidFill>
              <a:srgbClr val="00B050"/>
            </a:solidFill>
          </a:ln>
        </p:spPr>
        <p:txBody>
          <a:bodyPr>
            <a:normAutofit fontScale="90000"/>
          </a:bodyPr>
          <a:lstStyle/>
          <a:p>
            <a:pPr algn="ctr" fontAlgn="auto">
              <a:spcAft>
                <a:spcPts val="0"/>
              </a:spcAft>
              <a:defRPr/>
            </a:pPr>
            <a:r>
              <a:rPr lang="en-US" altLang="en-US" sz="4000" dirty="0">
                <a:latin typeface="Arial Unicode MS" pitchFamily="34" charset="-128"/>
              </a:rPr>
              <a:t>College visit</a:t>
            </a:r>
          </a:p>
        </p:txBody>
      </p:sp>
      <p:sp>
        <p:nvSpPr>
          <p:cNvPr id="209923" name="Rectangle 3"/>
          <p:cNvSpPr>
            <a:spLocks noGrp="1" noChangeArrowheads="1"/>
          </p:cNvSpPr>
          <p:nvPr>
            <p:ph idx="1"/>
          </p:nvPr>
        </p:nvSpPr>
        <p:spPr/>
        <p:txBody>
          <a:bodyPr>
            <a:normAutofit fontScale="92500" lnSpcReduction="20000"/>
          </a:bodyPr>
          <a:lstStyle/>
          <a:p>
            <a:pPr>
              <a:lnSpc>
                <a:spcPct val="80000"/>
              </a:lnSpc>
            </a:pPr>
            <a:endParaRPr lang="en-US" altLang="en-US" sz="2400" dirty="0">
              <a:latin typeface="Arial Unicode MS" pitchFamily="34" charset="-128"/>
            </a:endParaRPr>
          </a:p>
          <a:p>
            <a:pPr>
              <a:lnSpc>
                <a:spcPct val="80000"/>
              </a:lnSpc>
            </a:pPr>
            <a:endParaRPr lang="en-US" altLang="en-US" sz="2400" dirty="0">
              <a:latin typeface="Arial Unicode MS" pitchFamily="34" charset="-128"/>
            </a:endParaRPr>
          </a:p>
          <a:p>
            <a:pPr>
              <a:lnSpc>
                <a:spcPct val="80000"/>
              </a:lnSpc>
            </a:pPr>
            <a:r>
              <a:rPr lang="en-US" altLang="en-US" sz="2000" dirty="0">
                <a:latin typeface="Arial Unicode MS" pitchFamily="34" charset="-128"/>
              </a:rPr>
              <a:t>Tour first.</a:t>
            </a:r>
          </a:p>
          <a:p>
            <a:pPr>
              <a:lnSpc>
                <a:spcPct val="80000"/>
              </a:lnSpc>
            </a:pPr>
            <a:r>
              <a:rPr lang="en-US" altLang="en-US" sz="2000" dirty="0">
                <a:latin typeface="Arial Unicode MS" pitchFamily="34" charset="-128"/>
              </a:rPr>
              <a:t>Attend information session/ visit virtually</a:t>
            </a:r>
          </a:p>
          <a:p>
            <a:pPr>
              <a:lnSpc>
                <a:spcPct val="80000"/>
              </a:lnSpc>
            </a:pPr>
            <a:r>
              <a:rPr lang="en-US" altLang="en-US" sz="2000" dirty="0">
                <a:latin typeface="Arial Unicode MS" pitchFamily="34" charset="-128"/>
              </a:rPr>
              <a:t>Go while school is in session.</a:t>
            </a:r>
          </a:p>
          <a:p>
            <a:pPr>
              <a:lnSpc>
                <a:spcPct val="80000"/>
              </a:lnSpc>
            </a:pPr>
            <a:r>
              <a:rPr lang="en-US" altLang="en-US" sz="2000" dirty="0">
                <a:latin typeface="Arial Unicode MS" pitchFamily="34" charset="-128"/>
              </a:rPr>
              <a:t>Visit Career Services Center. </a:t>
            </a:r>
          </a:p>
          <a:p>
            <a:pPr>
              <a:lnSpc>
                <a:spcPct val="80000"/>
              </a:lnSpc>
            </a:pPr>
            <a:r>
              <a:rPr lang="en-US" altLang="en-US" sz="2000" dirty="0">
                <a:latin typeface="Arial Unicode MS" pitchFamily="34" charset="-128"/>
              </a:rPr>
              <a:t>Eat in cafeteria if possible.</a:t>
            </a:r>
          </a:p>
          <a:p>
            <a:pPr>
              <a:lnSpc>
                <a:spcPct val="80000"/>
              </a:lnSpc>
            </a:pPr>
            <a:r>
              <a:rPr lang="en-US" altLang="en-US" sz="2000" dirty="0">
                <a:latin typeface="Arial Unicode MS" pitchFamily="34" charset="-128"/>
              </a:rPr>
              <a:t>See a freshman dorm.</a:t>
            </a:r>
          </a:p>
          <a:p>
            <a:pPr>
              <a:lnSpc>
                <a:spcPct val="80000"/>
              </a:lnSpc>
            </a:pPr>
            <a:r>
              <a:rPr lang="en-US" altLang="en-US" sz="2000" dirty="0">
                <a:latin typeface="Arial Unicode MS" pitchFamily="34" charset="-128"/>
              </a:rPr>
              <a:t>Visit the infirmary.</a:t>
            </a:r>
          </a:p>
          <a:p>
            <a:pPr>
              <a:lnSpc>
                <a:spcPct val="80000"/>
              </a:lnSpc>
            </a:pPr>
            <a:r>
              <a:rPr lang="en-US" altLang="en-US" sz="2000" dirty="0">
                <a:latin typeface="Arial Unicode MS" pitchFamily="34" charset="-128"/>
              </a:rPr>
              <a:t>See the music/athletic facilities if possible.</a:t>
            </a:r>
          </a:p>
          <a:p>
            <a:pPr>
              <a:lnSpc>
                <a:spcPct val="80000"/>
              </a:lnSpc>
            </a:pPr>
            <a:r>
              <a:rPr lang="en-US" altLang="en-US" sz="2000" dirty="0">
                <a:latin typeface="Arial Unicode MS" pitchFamily="34" charset="-128"/>
              </a:rPr>
              <a:t>Look for anything else that will be important to you. </a:t>
            </a:r>
          </a:p>
          <a:p>
            <a:pPr>
              <a:lnSpc>
                <a:spcPct val="80000"/>
              </a:lnSpc>
            </a:pPr>
            <a:r>
              <a:rPr lang="en-US" altLang="en-US" sz="2000" dirty="0">
                <a:latin typeface="Arial Unicode MS" pitchFamily="34" charset="-128"/>
              </a:rPr>
              <a:t>Send e-mail to thank the school for information and tour</a:t>
            </a:r>
          </a:p>
          <a:p>
            <a:pPr>
              <a:lnSpc>
                <a:spcPct val="80000"/>
              </a:lnSpc>
            </a:pPr>
            <a:endParaRPr lang="en-US" altLang="en-US" sz="2400" dirty="0">
              <a:latin typeface="Arial Unicode MS"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99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7" presetClass="entr" presetSubtype="4" fill="hold" grpId="0" nodeType="clickEffect">
                                  <p:stCondLst>
                                    <p:cond delay="0"/>
                                  </p:stCondLst>
                                  <p:childTnLst>
                                    <p:set>
                                      <p:cBhvr>
                                        <p:cTn id="10" dur="1" fill="hold">
                                          <p:stCondLst>
                                            <p:cond delay="0"/>
                                          </p:stCondLst>
                                        </p:cTn>
                                        <p:tgtEl>
                                          <p:spTgt spid="209923">
                                            <p:txEl>
                                              <p:pRg st="2" end="2"/>
                                            </p:txEl>
                                          </p:spTgt>
                                        </p:tgtEl>
                                        <p:attrNameLst>
                                          <p:attrName>style.visibility</p:attrName>
                                        </p:attrNameLst>
                                      </p:cBhvr>
                                      <p:to>
                                        <p:strVal val="visible"/>
                                      </p:to>
                                    </p:set>
                                    <p:anim calcmode="lin" valueType="num">
                                      <p:cBhvr additive="base">
                                        <p:cTn id="11" dur="5000" fill="hold"/>
                                        <p:tgtEl>
                                          <p:spTgt spid="209923">
                                            <p:txEl>
                                              <p:pRg st="2" end="2"/>
                                            </p:txEl>
                                          </p:spTgt>
                                        </p:tgtEl>
                                        <p:attrNameLst>
                                          <p:attrName>ppt_x</p:attrName>
                                        </p:attrNameLst>
                                      </p:cBhvr>
                                      <p:tavLst>
                                        <p:tav tm="0">
                                          <p:val>
                                            <p:strVal val="#ppt_x"/>
                                          </p:val>
                                        </p:tav>
                                        <p:tav tm="100000">
                                          <p:val>
                                            <p:strVal val="#ppt_x"/>
                                          </p:val>
                                        </p:tav>
                                      </p:tavLst>
                                    </p:anim>
                                    <p:anim calcmode="lin" valueType="num">
                                      <p:cBhvr additive="base">
                                        <p:cTn id="12" dur="5000" fill="hold"/>
                                        <p:tgtEl>
                                          <p:spTgt spid="2099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7" presetClass="entr" presetSubtype="4" fill="hold" grpId="0" nodeType="clickEffect">
                                  <p:stCondLst>
                                    <p:cond delay="0"/>
                                  </p:stCondLst>
                                  <p:childTnLst>
                                    <p:set>
                                      <p:cBhvr>
                                        <p:cTn id="16" dur="1" fill="hold">
                                          <p:stCondLst>
                                            <p:cond delay="0"/>
                                          </p:stCondLst>
                                        </p:cTn>
                                        <p:tgtEl>
                                          <p:spTgt spid="209923">
                                            <p:txEl>
                                              <p:pRg st="3" end="3"/>
                                            </p:txEl>
                                          </p:spTgt>
                                        </p:tgtEl>
                                        <p:attrNameLst>
                                          <p:attrName>style.visibility</p:attrName>
                                        </p:attrNameLst>
                                      </p:cBhvr>
                                      <p:to>
                                        <p:strVal val="visible"/>
                                      </p:to>
                                    </p:set>
                                    <p:anim calcmode="lin" valueType="num">
                                      <p:cBhvr additive="base">
                                        <p:cTn id="17" dur="5000" fill="hold"/>
                                        <p:tgtEl>
                                          <p:spTgt spid="209923">
                                            <p:txEl>
                                              <p:pRg st="3" end="3"/>
                                            </p:txEl>
                                          </p:spTgt>
                                        </p:tgtEl>
                                        <p:attrNameLst>
                                          <p:attrName>ppt_x</p:attrName>
                                        </p:attrNameLst>
                                      </p:cBhvr>
                                      <p:tavLst>
                                        <p:tav tm="0">
                                          <p:val>
                                            <p:strVal val="#ppt_x"/>
                                          </p:val>
                                        </p:tav>
                                        <p:tav tm="100000">
                                          <p:val>
                                            <p:strVal val="#ppt_x"/>
                                          </p:val>
                                        </p:tav>
                                      </p:tavLst>
                                    </p:anim>
                                    <p:anim calcmode="lin" valueType="num">
                                      <p:cBhvr additive="base">
                                        <p:cTn id="18" dur="5000" fill="hold"/>
                                        <p:tgtEl>
                                          <p:spTgt spid="2099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7" presetClass="entr" presetSubtype="4" fill="hold" grpId="0" nodeType="clickEffect">
                                  <p:stCondLst>
                                    <p:cond delay="0"/>
                                  </p:stCondLst>
                                  <p:childTnLst>
                                    <p:set>
                                      <p:cBhvr>
                                        <p:cTn id="22" dur="1" fill="hold">
                                          <p:stCondLst>
                                            <p:cond delay="0"/>
                                          </p:stCondLst>
                                        </p:cTn>
                                        <p:tgtEl>
                                          <p:spTgt spid="209923">
                                            <p:txEl>
                                              <p:pRg st="4" end="4"/>
                                            </p:txEl>
                                          </p:spTgt>
                                        </p:tgtEl>
                                        <p:attrNameLst>
                                          <p:attrName>style.visibility</p:attrName>
                                        </p:attrNameLst>
                                      </p:cBhvr>
                                      <p:to>
                                        <p:strVal val="visible"/>
                                      </p:to>
                                    </p:set>
                                    <p:anim calcmode="lin" valueType="num">
                                      <p:cBhvr additive="base">
                                        <p:cTn id="23" dur="5000" fill="hold"/>
                                        <p:tgtEl>
                                          <p:spTgt spid="209923">
                                            <p:txEl>
                                              <p:pRg st="4" end="4"/>
                                            </p:txEl>
                                          </p:spTgt>
                                        </p:tgtEl>
                                        <p:attrNameLst>
                                          <p:attrName>ppt_x</p:attrName>
                                        </p:attrNameLst>
                                      </p:cBhvr>
                                      <p:tavLst>
                                        <p:tav tm="0">
                                          <p:val>
                                            <p:strVal val="#ppt_x"/>
                                          </p:val>
                                        </p:tav>
                                        <p:tav tm="100000">
                                          <p:val>
                                            <p:strVal val="#ppt_x"/>
                                          </p:val>
                                        </p:tav>
                                      </p:tavLst>
                                    </p:anim>
                                    <p:anim calcmode="lin" valueType="num">
                                      <p:cBhvr additive="base">
                                        <p:cTn id="24" dur="5000" fill="hold"/>
                                        <p:tgtEl>
                                          <p:spTgt spid="2099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7" presetClass="entr" presetSubtype="4" fill="hold" grpId="0" nodeType="clickEffect">
                                  <p:stCondLst>
                                    <p:cond delay="0"/>
                                  </p:stCondLst>
                                  <p:childTnLst>
                                    <p:set>
                                      <p:cBhvr>
                                        <p:cTn id="28" dur="1" fill="hold">
                                          <p:stCondLst>
                                            <p:cond delay="0"/>
                                          </p:stCondLst>
                                        </p:cTn>
                                        <p:tgtEl>
                                          <p:spTgt spid="209923">
                                            <p:txEl>
                                              <p:pRg st="5" end="5"/>
                                            </p:txEl>
                                          </p:spTgt>
                                        </p:tgtEl>
                                        <p:attrNameLst>
                                          <p:attrName>style.visibility</p:attrName>
                                        </p:attrNameLst>
                                      </p:cBhvr>
                                      <p:to>
                                        <p:strVal val="visible"/>
                                      </p:to>
                                    </p:set>
                                    <p:anim calcmode="lin" valueType="num">
                                      <p:cBhvr additive="base">
                                        <p:cTn id="29" dur="5000" fill="hold"/>
                                        <p:tgtEl>
                                          <p:spTgt spid="209923">
                                            <p:txEl>
                                              <p:pRg st="5" end="5"/>
                                            </p:txEl>
                                          </p:spTgt>
                                        </p:tgtEl>
                                        <p:attrNameLst>
                                          <p:attrName>ppt_x</p:attrName>
                                        </p:attrNameLst>
                                      </p:cBhvr>
                                      <p:tavLst>
                                        <p:tav tm="0">
                                          <p:val>
                                            <p:strVal val="#ppt_x"/>
                                          </p:val>
                                        </p:tav>
                                        <p:tav tm="100000">
                                          <p:val>
                                            <p:strVal val="#ppt_x"/>
                                          </p:val>
                                        </p:tav>
                                      </p:tavLst>
                                    </p:anim>
                                    <p:anim calcmode="lin" valueType="num">
                                      <p:cBhvr additive="base">
                                        <p:cTn id="30" dur="5000" fill="hold"/>
                                        <p:tgtEl>
                                          <p:spTgt spid="2099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7" presetClass="entr" presetSubtype="4" fill="hold" grpId="0" nodeType="clickEffect">
                                  <p:stCondLst>
                                    <p:cond delay="0"/>
                                  </p:stCondLst>
                                  <p:childTnLst>
                                    <p:set>
                                      <p:cBhvr>
                                        <p:cTn id="34" dur="1" fill="hold">
                                          <p:stCondLst>
                                            <p:cond delay="0"/>
                                          </p:stCondLst>
                                        </p:cTn>
                                        <p:tgtEl>
                                          <p:spTgt spid="209923">
                                            <p:txEl>
                                              <p:pRg st="6" end="6"/>
                                            </p:txEl>
                                          </p:spTgt>
                                        </p:tgtEl>
                                        <p:attrNameLst>
                                          <p:attrName>style.visibility</p:attrName>
                                        </p:attrNameLst>
                                      </p:cBhvr>
                                      <p:to>
                                        <p:strVal val="visible"/>
                                      </p:to>
                                    </p:set>
                                    <p:anim calcmode="lin" valueType="num">
                                      <p:cBhvr additive="base">
                                        <p:cTn id="35" dur="5000" fill="hold"/>
                                        <p:tgtEl>
                                          <p:spTgt spid="209923">
                                            <p:txEl>
                                              <p:pRg st="6" end="6"/>
                                            </p:txEl>
                                          </p:spTgt>
                                        </p:tgtEl>
                                        <p:attrNameLst>
                                          <p:attrName>ppt_x</p:attrName>
                                        </p:attrNameLst>
                                      </p:cBhvr>
                                      <p:tavLst>
                                        <p:tav tm="0">
                                          <p:val>
                                            <p:strVal val="#ppt_x"/>
                                          </p:val>
                                        </p:tav>
                                        <p:tav tm="100000">
                                          <p:val>
                                            <p:strVal val="#ppt_x"/>
                                          </p:val>
                                        </p:tav>
                                      </p:tavLst>
                                    </p:anim>
                                    <p:anim calcmode="lin" valueType="num">
                                      <p:cBhvr additive="base">
                                        <p:cTn id="36" dur="5000" fill="hold"/>
                                        <p:tgtEl>
                                          <p:spTgt spid="2099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7" presetClass="entr" presetSubtype="4" fill="hold" grpId="0" nodeType="clickEffect">
                                  <p:stCondLst>
                                    <p:cond delay="0"/>
                                  </p:stCondLst>
                                  <p:childTnLst>
                                    <p:set>
                                      <p:cBhvr>
                                        <p:cTn id="40" dur="1" fill="hold">
                                          <p:stCondLst>
                                            <p:cond delay="0"/>
                                          </p:stCondLst>
                                        </p:cTn>
                                        <p:tgtEl>
                                          <p:spTgt spid="209923">
                                            <p:txEl>
                                              <p:pRg st="7" end="7"/>
                                            </p:txEl>
                                          </p:spTgt>
                                        </p:tgtEl>
                                        <p:attrNameLst>
                                          <p:attrName>style.visibility</p:attrName>
                                        </p:attrNameLst>
                                      </p:cBhvr>
                                      <p:to>
                                        <p:strVal val="visible"/>
                                      </p:to>
                                    </p:set>
                                    <p:anim calcmode="lin" valueType="num">
                                      <p:cBhvr additive="base">
                                        <p:cTn id="41" dur="5000" fill="hold"/>
                                        <p:tgtEl>
                                          <p:spTgt spid="209923">
                                            <p:txEl>
                                              <p:pRg st="7" end="7"/>
                                            </p:txEl>
                                          </p:spTgt>
                                        </p:tgtEl>
                                        <p:attrNameLst>
                                          <p:attrName>ppt_x</p:attrName>
                                        </p:attrNameLst>
                                      </p:cBhvr>
                                      <p:tavLst>
                                        <p:tav tm="0">
                                          <p:val>
                                            <p:strVal val="#ppt_x"/>
                                          </p:val>
                                        </p:tav>
                                        <p:tav tm="100000">
                                          <p:val>
                                            <p:strVal val="#ppt_x"/>
                                          </p:val>
                                        </p:tav>
                                      </p:tavLst>
                                    </p:anim>
                                    <p:anim calcmode="lin" valueType="num">
                                      <p:cBhvr additive="base">
                                        <p:cTn id="42" dur="5000" fill="hold"/>
                                        <p:tgtEl>
                                          <p:spTgt spid="2099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7" presetClass="entr" presetSubtype="4" fill="hold" grpId="0" nodeType="clickEffect">
                                  <p:stCondLst>
                                    <p:cond delay="0"/>
                                  </p:stCondLst>
                                  <p:childTnLst>
                                    <p:set>
                                      <p:cBhvr>
                                        <p:cTn id="46" dur="1" fill="hold">
                                          <p:stCondLst>
                                            <p:cond delay="0"/>
                                          </p:stCondLst>
                                        </p:cTn>
                                        <p:tgtEl>
                                          <p:spTgt spid="209923">
                                            <p:txEl>
                                              <p:pRg st="8" end="8"/>
                                            </p:txEl>
                                          </p:spTgt>
                                        </p:tgtEl>
                                        <p:attrNameLst>
                                          <p:attrName>style.visibility</p:attrName>
                                        </p:attrNameLst>
                                      </p:cBhvr>
                                      <p:to>
                                        <p:strVal val="visible"/>
                                      </p:to>
                                    </p:set>
                                    <p:anim calcmode="lin" valueType="num">
                                      <p:cBhvr additive="base">
                                        <p:cTn id="47" dur="5000" fill="hold"/>
                                        <p:tgtEl>
                                          <p:spTgt spid="209923">
                                            <p:txEl>
                                              <p:pRg st="8" end="8"/>
                                            </p:txEl>
                                          </p:spTgt>
                                        </p:tgtEl>
                                        <p:attrNameLst>
                                          <p:attrName>ppt_x</p:attrName>
                                        </p:attrNameLst>
                                      </p:cBhvr>
                                      <p:tavLst>
                                        <p:tav tm="0">
                                          <p:val>
                                            <p:strVal val="#ppt_x"/>
                                          </p:val>
                                        </p:tav>
                                        <p:tav tm="100000">
                                          <p:val>
                                            <p:strVal val="#ppt_x"/>
                                          </p:val>
                                        </p:tav>
                                      </p:tavLst>
                                    </p:anim>
                                    <p:anim calcmode="lin" valueType="num">
                                      <p:cBhvr additive="base">
                                        <p:cTn id="48" dur="5000" fill="hold"/>
                                        <p:tgtEl>
                                          <p:spTgt spid="2099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7" presetClass="entr" presetSubtype="4" fill="hold" grpId="0" nodeType="clickEffect">
                                  <p:stCondLst>
                                    <p:cond delay="0"/>
                                  </p:stCondLst>
                                  <p:childTnLst>
                                    <p:set>
                                      <p:cBhvr>
                                        <p:cTn id="52" dur="1" fill="hold">
                                          <p:stCondLst>
                                            <p:cond delay="0"/>
                                          </p:stCondLst>
                                        </p:cTn>
                                        <p:tgtEl>
                                          <p:spTgt spid="209923">
                                            <p:txEl>
                                              <p:pRg st="9" end="9"/>
                                            </p:txEl>
                                          </p:spTgt>
                                        </p:tgtEl>
                                        <p:attrNameLst>
                                          <p:attrName>style.visibility</p:attrName>
                                        </p:attrNameLst>
                                      </p:cBhvr>
                                      <p:to>
                                        <p:strVal val="visible"/>
                                      </p:to>
                                    </p:set>
                                    <p:anim calcmode="lin" valueType="num">
                                      <p:cBhvr additive="base">
                                        <p:cTn id="53" dur="5000" fill="hold"/>
                                        <p:tgtEl>
                                          <p:spTgt spid="209923">
                                            <p:txEl>
                                              <p:pRg st="9" end="9"/>
                                            </p:txEl>
                                          </p:spTgt>
                                        </p:tgtEl>
                                        <p:attrNameLst>
                                          <p:attrName>ppt_x</p:attrName>
                                        </p:attrNameLst>
                                      </p:cBhvr>
                                      <p:tavLst>
                                        <p:tav tm="0">
                                          <p:val>
                                            <p:strVal val="#ppt_x"/>
                                          </p:val>
                                        </p:tav>
                                        <p:tav tm="100000">
                                          <p:val>
                                            <p:strVal val="#ppt_x"/>
                                          </p:val>
                                        </p:tav>
                                      </p:tavLst>
                                    </p:anim>
                                    <p:anim calcmode="lin" valueType="num">
                                      <p:cBhvr additive="base">
                                        <p:cTn id="54" dur="5000" fill="hold"/>
                                        <p:tgtEl>
                                          <p:spTgt spid="2099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7" presetClass="entr" presetSubtype="4" fill="hold" grpId="0" nodeType="clickEffect">
                                  <p:stCondLst>
                                    <p:cond delay="0"/>
                                  </p:stCondLst>
                                  <p:childTnLst>
                                    <p:set>
                                      <p:cBhvr>
                                        <p:cTn id="58" dur="1" fill="hold">
                                          <p:stCondLst>
                                            <p:cond delay="0"/>
                                          </p:stCondLst>
                                        </p:cTn>
                                        <p:tgtEl>
                                          <p:spTgt spid="209923">
                                            <p:txEl>
                                              <p:pRg st="10" end="10"/>
                                            </p:txEl>
                                          </p:spTgt>
                                        </p:tgtEl>
                                        <p:attrNameLst>
                                          <p:attrName>style.visibility</p:attrName>
                                        </p:attrNameLst>
                                      </p:cBhvr>
                                      <p:to>
                                        <p:strVal val="visible"/>
                                      </p:to>
                                    </p:set>
                                    <p:anim calcmode="lin" valueType="num">
                                      <p:cBhvr additive="base">
                                        <p:cTn id="59" dur="5000" fill="hold"/>
                                        <p:tgtEl>
                                          <p:spTgt spid="209923">
                                            <p:txEl>
                                              <p:pRg st="10" end="10"/>
                                            </p:txEl>
                                          </p:spTgt>
                                        </p:tgtEl>
                                        <p:attrNameLst>
                                          <p:attrName>ppt_x</p:attrName>
                                        </p:attrNameLst>
                                      </p:cBhvr>
                                      <p:tavLst>
                                        <p:tav tm="0">
                                          <p:val>
                                            <p:strVal val="#ppt_x"/>
                                          </p:val>
                                        </p:tav>
                                        <p:tav tm="100000">
                                          <p:val>
                                            <p:strVal val="#ppt_x"/>
                                          </p:val>
                                        </p:tav>
                                      </p:tavLst>
                                    </p:anim>
                                    <p:anim calcmode="lin" valueType="num">
                                      <p:cBhvr additive="base">
                                        <p:cTn id="60" dur="5000" fill="hold"/>
                                        <p:tgtEl>
                                          <p:spTgt spid="2099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7" presetClass="entr" presetSubtype="4" fill="hold" grpId="0" nodeType="clickEffect">
                                  <p:stCondLst>
                                    <p:cond delay="0"/>
                                  </p:stCondLst>
                                  <p:childTnLst>
                                    <p:set>
                                      <p:cBhvr>
                                        <p:cTn id="64" dur="1" fill="hold">
                                          <p:stCondLst>
                                            <p:cond delay="0"/>
                                          </p:stCondLst>
                                        </p:cTn>
                                        <p:tgtEl>
                                          <p:spTgt spid="209923">
                                            <p:txEl>
                                              <p:pRg st="11" end="11"/>
                                            </p:txEl>
                                          </p:spTgt>
                                        </p:tgtEl>
                                        <p:attrNameLst>
                                          <p:attrName>style.visibility</p:attrName>
                                        </p:attrNameLst>
                                      </p:cBhvr>
                                      <p:to>
                                        <p:strVal val="visible"/>
                                      </p:to>
                                    </p:set>
                                    <p:anim calcmode="lin" valueType="num">
                                      <p:cBhvr additive="base">
                                        <p:cTn id="65" dur="5000" fill="hold"/>
                                        <p:tgtEl>
                                          <p:spTgt spid="209923">
                                            <p:txEl>
                                              <p:pRg st="11" end="11"/>
                                            </p:txEl>
                                          </p:spTgt>
                                        </p:tgtEl>
                                        <p:attrNameLst>
                                          <p:attrName>ppt_x</p:attrName>
                                        </p:attrNameLst>
                                      </p:cBhvr>
                                      <p:tavLst>
                                        <p:tav tm="0">
                                          <p:val>
                                            <p:strVal val="#ppt_x"/>
                                          </p:val>
                                        </p:tav>
                                        <p:tav tm="100000">
                                          <p:val>
                                            <p:strVal val="#ppt_x"/>
                                          </p:val>
                                        </p:tav>
                                      </p:tavLst>
                                    </p:anim>
                                    <p:anim calcmode="lin" valueType="num">
                                      <p:cBhvr additive="base">
                                        <p:cTn id="66" dur="5000" fill="hold"/>
                                        <p:tgtEl>
                                          <p:spTgt spid="20992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609600"/>
            <a:ext cx="6172200" cy="1408176"/>
          </a:xfrm>
          <a:ln w="50800">
            <a:solidFill>
              <a:srgbClr val="00B050"/>
            </a:solidFill>
          </a:ln>
        </p:spPr>
        <p:txBody>
          <a:bodyPr/>
          <a:lstStyle/>
          <a:p>
            <a:pPr algn="ctr"/>
            <a:r>
              <a:rPr lang="en-US" dirty="0"/>
              <a:t>Financial Aid/Scholarships</a:t>
            </a:r>
          </a:p>
        </p:txBody>
      </p:sp>
      <p:sp>
        <p:nvSpPr>
          <p:cNvPr id="3" name="Content Placeholder 2"/>
          <p:cNvSpPr>
            <a:spLocks noGrp="1"/>
          </p:cNvSpPr>
          <p:nvPr>
            <p:ph idx="1"/>
          </p:nvPr>
        </p:nvSpPr>
        <p:spPr/>
        <p:txBody>
          <a:bodyPr/>
          <a:lstStyle/>
          <a:p>
            <a:r>
              <a:rPr lang="en-US" dirty="0"/>
              <a:t>Financial Aid Meeting will be a via zoom in September  2026.</a:t>
            </a:r>
          </a:p>
          <a:p>
            <a:r>
              <a:rPr lang="en-US" dirty="0"/>
              <a:t>FAFSA – Application opens up October 1, 2026 Early completion is preferable-if you are applying for any loans, FAFSA has to be completed.</a:t>
            </a:r>
          </a:p>
          <a:p>
            <a:r>
              <a:rPr lang="en-US" dirty="0"/>
              <a:t>College Scholarship Service – CSS profile.  Some schools use this service</a:t>
            </a:r>
            <a:r>
              <a:rPr lang="en-US" b="1" dirty="0"/>
              <a:t>.  Usually </a:t>
            </a:r>
            <a:r>
              <a:rPr lang="en-US" dirty="0"/>
              <a:t>due sometime in November 2026.</a:t>
            </a:r>
          </a:p>
          <a:p>
            <a:endParaRPr lang="en-US" dirty="0"/>
          </a:p>
        </p:txBody>
      </p:sp>
    </p:spTree>
    <p:extLst>
      <p:ext uri="{BB962C8B-B14F-4D97-AF65-F5344CB8AC3E}">
        <p14:creationId xmlns:p14="http://schemas.microsoft.com/office/powerpoint/2010/main" val="22827747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838200"/>
            <a:ext cx="8191500"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523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38200"/>
            <a:ext cx="5181600" cy="1115568"/>
          </a:xfrm>
          <a:ln w="63500">
            <a:solidFill>
              <a:srgbClr val="00B050"/>
            </a:solidFill>
          </a:ln>
        </p:spPr>
        <p:txBody>
          <a:bodyPr/>
          <a:lstStyle/>
          <a:p>
            <a:pPr algn="ctr"/>
            <a:r>
              <a:rPr lang="en-US" dirty="0"/>
              <a:t>Scholarships</a:t>
            </a:r>
          </a:p>
        </p:txBody>
      </p:sp>
      <p:sp>
        <p:nvSpPr>
          <p:cNvPr id="3" name="Content Placeholder 2"/>
          <p:cNvSpPr>
            <a:spLocks noGrp="1"/>
          </p:cNvSpPr>
          <p:nvPr>
            <p:ph idx="1"/>
          </p:nvPr>
        </p:nvSpPr>
        <p:spPr/>
        <p:txBody>
          <a:bodyPr/>
          <a:lstStyle/>
          <a:p>
            <a:r>
              <a:rPr lang="en-US" dirty="0"/>
              <a:t>Look at College web-sites</a:t>
            </a:r>
          </a:p>
          <a:p>
            <a:r>
              <a:rPr lang="en-US" dirty="0"/>
              <a:t>Use </a:t>
            </a:r>
            <a:r>
              <a:rPr lang="en-US" dirty="0" err="1"/>
              <a:t>Naviance</a:t>
            </a:r>
            <a:r>
              <a:rPr lang="en-US" dirty="0"/>
              <a:t> for scholarships list.</a:t>
            </a:r>
          </a:p>
          <a:p>
            <a:endParaRPr lang="en-US" dirty="0"/>
          </a:p>
          <a:p>
            <a:r>
              <a:rPr lang="en-US" dirty="0"/>
              <a:t>CSS Profile-some colleges require that you subscribe this service. </a:t>
            </a:r>
          </a:p>
          <a:p>
            <a:endParaRPr lang="en-US" dirty="0"/>
          </a:p>
          <a:p>
            <a:r>
              <a:rPr lang="en-US" dirty="0"/>
              <a:t>Scholarships are also listed on </a:t>
            </a:r>
            <a:r>
              <a:rPr lang="en-US" dirty="0" err="1"/>
              <a:t>Naviance</a:t>
            </a:r>
            <a:r>
              <a:rPr lang="en-US" dirty="0"/>
              <a:t>.</a:t>
            </a:r>
          </a:p>
          <a:p>
            <a:r>
              <a:rPr lang="en-US" dirty="0"/>
              <a:t>(Katherine </a:t>
            </a:r>
            <a:r>
              <a:rPr lang="en-US" dirty="0" err="1"/>
              <a:t>Buckman</a:t>
            </a:r>
            <a:r>
              <a:rPr lang="en-US" dirty="0"/>
              <a:t>)</a:t>
            </a:r>
          </a:p>
        </p:txBody>
      </p:sp>
    </p:spTree>
    <p:extLst>
      <p:ext uri="{BB962C8B-B14F-4D97-AF65-F5344CB8AC3E}">
        <p14:creationId xmlns:p14="http://schemas.microsoft.com/office/powerpoint/2010/main" val="37497450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865632"/>
            <a:ext cx="4724400" cy="1255776"/>
          </a:xfrm>
          <a:ln w="57150">
            <a:solidFill>
              <a:srgbClr val="00B050"/>
            </a:solidFill>
          </a:ln>
        </p:spPr>
        <p:txBody>
          <a:bodyPr/>
          <a:lstStyle/>
          <a:p>
            <a:r>
              <a:rPr lang="en-US" dirty="0"/>
              <a:t>Athletic Scholarships</a:t>
            </a:r>
          </a:p>
        </p:txBody>
      </p:sp>
      <p:sp>
        <p:nvSpPr>
          <p:cNvPr id="3" name="Content Placeholder 2"/>
          <p:cNvSpPr>
            <a:spLocks noGrp="1"/>
          </p:cNvSpPr>
          <p:nvPr>
            <p:ph idx="1"/>
          </p:nvPr>
        </p:nvSpPr>
        <p:spPr>
          <a:xfrm>
            <a:off x="685800" y="2286000"/>
            <a:ext cx="7772400" cy="1002792"/>
          </a:xfrm>
        </p:spPr>
        <p:txBody>
          <a:bodyPr/>
          <a:lstStyle/>
          <a:p>
            <a:pPr marL="136525" indent="0">
              <a:buNone/>
            </a:pPr>
            <a:r>
              <a:rPr lang="en-US" dirty="0"/>
              <a:t>http://www.ncaa.org/student-athletes/future/want-play-college-sports</a:t>
            </a:r>
          </a:p>
          <a:p>
            <a:endParaRPr lang="en-US" dirty="0"/>
          </a:p>
        </p:txBody>
      </p:sp>
    </p:spTree>
    <p:extLst>
      <p:ext uri="{BB962C8B-B14F-4D97-AF65-F5344CB8AC3E}">
        <p14:creationId xmlns:p14="http://schemas.microsoft.com/office/powerpoint/2010/main" val="63197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95400"/>
            <a:ext cx="7525818" cy="543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CB1D17F0-013A-421F-A9D4-0DFC08408812}"/>
              </a:ext>
            </a:extLst>
          </p:cNvPr>
          <p:cNvSpPr txBox="1"/>
          <p:nvPr/>
        </p:nvSpPr>
        <p:spPr>
          <a:xfrm>
            <a:off x="2438400" y="457200"/>
            <a:ext cx="4038600" cy="646331"/>
          </a:xfrm>
          <a:prstGeom prst="rect">
            <a:avLst/>
          </a:prstGeom>
          <a:noFill/>
          <a:ln w="53975">
            <a:solidFill>
              <a:srgbClr val="00B050"/>
            </a:solidFill>
          </a:ln>
        </p:spPr>
        <p:txBody>
          <a:bodyPr wrap="square" rtlCol="0">
            <a:spAutoFit/>
          </a:bodyPr>
          <a:lstStyle/>
          <a:p>
            <a:pPr algn="ctr"/>
            <a:r>
              <a:rPr lang="en-US" sz="3600" b="1" dirty="0"/>
              <a:t>NCAA</a:t>
            </a:r>
          </a:p>
        </p:txBody>
      </p:sp>
    </p:spTree>
    <p:extLst>
      <p:ext uri="{BB962C8B-B14F-4D97-AF65-F5344CB8AC3E}">
        <p14:creationId xmlns:p14="http://schemas.microsoft.com/office/powerpoint/2010/main" val="1091607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713232"/>
            <a:ext cx="2590800" cy="886968"/>
          </a:xfrm>
          <a:ln w="41275">
            <a:solidFill>
              <a:srgbClr val="00B050"/>
            </a:solidFill>
          </a:ln>
        </p:spPr>
        <p:txBody>
          <a:bodyPr/>
          <a:lstStyle/>
          <a:p>
            <a:pPr algn="ctr"/>
            <a:r>
              <a:rPr lang="en-US" dirty="0"/>
              <a:t>NCAA</a:t>
            </a:r>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400" y="1828800"/>
            <a:ext cx="5983343" cy="470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93917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25" y="533400"/>
            <a:ext cx="7778750" cy="612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84293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l="5000" t="14706" r="6875"/>
          <a:stretch>
            <a:fillRect/>
          </a:stretch>
        </p:blipFill>
        <p:spPr bwMode="auto">
          <a:xfrm>
            <a:off x="228600" y="1195692"/>
            <a:ext cx="8686800" cy="4747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52107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7000" y="685800"/>
            <a:ext cx="4114800" cy="1039368"/>
          </a:xfrm>
          <a:ln w="50800">
            <a:solidFill>
              <a:srgbClr val="00B050"/>
            </a:solidFill>
          </a:ln>
        </p:spPr>
        <p:txBody>
          <a:bodyPr/>
          <a:lstStyle/>
          <a:p>
            <a:pPr algn="ctr"/>
            <a:r>
              <a:rPr lang="en-US" dirty="0"/>
              <a:t>Student Athletes</a:t>
            </a:r>
          </a:p>
        </p:txBody>
      </p:sp>
      <p:sp>
        <p:nvSpPr>
          <p:cNvPr id="5" name="Text Placeholder 4"/>
          <p:cNvSpPr>
            <a:spLocks noGrp="1"/>
          </p:cNvSpPr>
          <p:nvPr>
            <p:ph idx="1"/>
          </p:nvPr>
        </p:nvSpPr>
        <p:spPr/>
        <p:txBody>
          <a:bodyPr/>
          <a:lstStyle/>
          <a:p>
            <a:r>
              <a:rPr lang="en-US" dirty="0"/>
              <a:t>GPA is important</a:t>
            </a:r>
          </a:p>
          <a:p>
            <a:r>
              <a:rPr lang="en-US" dirty="0"/>
              <a:t>NCAA Clearinghouse</a:t>
            </a:r>
          </a:p>
          <a:p>
            <a:r>
              <a:rPr lang="en-US" dirty="0"/>
              <a:t>Colleges do have academic standards-grades are important</a:t>
            </a:r>
          </a:p>
          <a:p>
            <a:r>
              <a:rPr lang="en-US" dirty="0"/>
              <a:t>NO SLIDING SCALE for 2026/2027</a:t>
            </a:r>
          </a:p>
        </p:txBody>
      </p:sp>
    </p:spTree>
    <p:extLst>
      <p:ext uri="{BB962C8B-B14F-4D97-AF65-F5344CB8AC3E}">
        <p14:creationId xmlns:p14="http://schemas.microsoft.com/office/powerpoint/2010/main" val="2449568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609600"/>
            <a:ext cx="4572000" cy="1115568"/>
          </a:xfrm>
          <a:ln w="60325">
            <a:solidFill>
              <a:srgbClr val="00B050"/>
            </a:solidFill>
          </a:ln>
        </p:spPr>
        <p:txBody>
          <a:bodyPr>
            <a:normAutofit fontScale="90000"/>
          </a:bodyPr>
          <a:lstStyle/>
          <a:p>
            <a:pPr algn="ctr"/>
            <a:r>
              <a:rPr lang="en-US" dirty="0">
                <a:solidFill>
                  <a:srgbClr val="C00000"/>
                </a:solidFill>
              </a:rPr>
              <a:t>The Common Application</a:t>
            </a:r>
          </a:p>
        </p:txBody>
      </p:sp>
      <p:sp>
        <p:nvSpPr>
          <p:cNvPr id="3" name="Content Placeholder 2"/>
          <p:cNvSpPr>
            <a:spLocks noGrp="1"/>
          </p:cNvSpPr>
          <p:nvPr>
            <p:ph idx="1"/>
          </p:nvPr>
        </p:nvSpPr>
        <p:spPr/>
        <p:txBody>
          <a:bodyPr>
            <a:normAutofit lnSpcReduction="10000"/>
          </a:bodyPr>
          <a:lstStyle/>
          <a:p>
            <a:r>
              <a:rPr lang="en-US" sz="2400" dirty="0">
                <a:solidFill>
                  <a:srgbClr val="C00000"/>
                </a:solidFill>
              </a:rPr>
              <a:t>The Common Application </a:t>
            </a:r>
            <a:r>
              <a:rPr lang="en-US" sz="2400" dirty="0"/>
              <a:t>is used for undergraduate admissions by </a:t>
            </a:r>
            <a:r>
              <a:rPr lang="en-US" sz="2400" u="sng" dirty="0">
                <a:hlinkClick r:id="rId2"/>
              </a:rPr>
              <a:t>more than 700 colleges and universities</a:t>
            </a:r>
            <a:r>
              <a:rPr lang="en-US" sz="2400" dirty="0"/>
              <a:t>. Only schools that evaluate applications </a:t>
            </a:r>
            <a:r>
              <a:rPr lang="en-US" sz="2400" u="sng" dirty="0">
                <a:hlinkClick r:id="rId3"/>
              </a:rPr>
              <a:t>holistically</a:t>
            </a:r>
            <a:r>
              <a:rPr lang="en-US" sz="2400" dirty="0"/>
              <a:t> are allowed to use the common application; that is, the admissions staff must take into consideration things like </a:t>
            </a:r>
            <a:r>
              <a:rPr lang="en-US" sz="2400" u="sng" dirty="0">
                <a:hlinkClick r:id="rId4"/>
              </a:rPr>
              <a:t>letters of recommendation</a:t>
            </a:r>
            <a:r>
              <a:rPr lang="en-US" sz="2400" dirty="0"/>
              <a:t> and the </a:t>
            </a:r>
            <a:r>
              <a:rPr lang="en-US" sz="2400" u="sng" dirty="0">
                <a:hlinkClick r:id="rId5"/>
              </a:rPr>
              <a:t>application essay</a:t>
            </a:r>
            <a:r>
              <a:rPr lang="en-US" sz="2400" dirty="0"/>
              <a:t>. The Common Application covers several areas: personal data, educational data, standardized test information, family information, academic honors, </a:t>
            </a:r>
            <a:r>
              <a:rPr lang="en-US" sz="2400" u="sng" dirty="0">
                <a:hlinkClick r:id="rId6"/>
              </a:rPr>
              <a:t>extracurricular activities</a:t>
            </a:r>
            <a:r>
              <a:rPr lang="en-US" sz="2400" dirty="0"/>
              <a:t>, work experience, a </a:t>
            </a:r>
            <a:r>
              <a:rPr lang="en-US" sz="2400" u="sng" dirty="0">
                <a:hlinkClick r:id="rId7"/>
              </a:rPr>
              <a:t>personal essay</a:t>
            </a:r>
            <a:r>
              <a:rPr lang="en-US" sz="2400" dirty="0"/>
              <a:t>, and criminal history. Financial aid information needs to be handled on the </a:t>
            </a:r>
            <a:r>
              <a:rPr lang="en-US" sz="2400" u="sng" dirty="0">
                <a:hlinkClick r:id="rId8"/>
              </a:rPr>
              <a:t>FAFSA</a:t>
            </a:r>
            <a:r>
              <a:rPr lang="en-US" sz="2400" dirty="0"/>
              <a:t>.</a:t>
            </a:r>
          </a:p>
        </p:txBody>
      </p:sp>
    </p:spTree>
    <p:extLst>
      <p:ext uri="{BB962C8B-B14F-4D97-AF65-F5344CB8AC3E}">
        <p14:creationId xmlns:p14="http://schemas.microsoft.com/office/powerpoint/2010/main" val="25933048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2038D-4E4D-4CE3-83AB-2E896419DCEC}"/>
              </a:ext>
            </a:extLst>
          </p:cNvPr>
          <p:cNvSpPr>
            <a:spLocks noGrp="1"/>
          </p:cNvSpPr>
          <p:nvPr>
            <p:ph type="title"/>
          </p:nvPr>
        </p:nvSpPr>
        <p:spPr>
          <a:xfrm>
            <a:off x="3886200" y="990600"/>
            <a:ext cx="1371600" cy="886968"/>
          </a:xfrm>
          <a:ln w="44450">
            <a:solidFill>
              <a:srgbClr val="00B050"/>
            </a:solidFill>
          </a:ln>
        </p:spPr>
        <p:txBody>
          <a:bodyPr/>
          <a:lstStyle/>
          <a:p>
            <a:r>
              <a:rPr lang="en-US" dirty="0"/>
              <a:t>SRAR</a:t>
            </a:r>
          </a:p>
        </p:txBody>
      </p:sp>
      <p:sp>
        <p:nvSpPr>
          <p:cNvPr id="3" name="Content Placeholder 2">
            <a:extLst>
              <a:ext uri="{FF2B5EF4-FFF2-40B4-BE49-F238E27FC236}">
                <a16:creationId xmlns:a16="http://schemas.microsoft.com/office/drawing/2014/main" id="{A352F60D-F74F-4BF5-90B9-B4BCADAE5523}"/>
              </a:ext>
            </a:extLst>
          </p:cNvPr>
          <p:cNvSpPr>
            <a:spLocks noGrp="1"/>
          </p:cNvSpPr>
          <p:nvPr>
            <p:ph idx="1"/>
          </p:nvPr>
        </p:nvSpPr>
        <p:spPr/>
        <p:txBody>
          <a:bodyPr/>
          <a:lstStyle/>
          <a:p>
            <a:r>
              <a:rPr lang="en-US" dirty="0"/>
              <a:t>The Self-Reported Academic Record lists all the classes and associated grades that have been taken or will be taken for high school.</a:t>
            </a:r>
          </a:p>
          <a:p>
            <a:r>
              <a:rPr lang="en-US" dirty="0"/>
              <a:t>Students will be given a transcript in September in order to accurately input their grades.</a:t>
            </a:r>
          </a:p>
          <a:p>
            <a:r>
              <a:rPr lang="en-US" dirty="0"/>
              <a:t>Not all schools require the SRAR.</a:t>
            </a:r>
          </a:p>
          <a:p>
            <a:pPr marL="136525" indent="0">
              <a:buNone/>
            </a:pPr>
            <a:endParaRPr lang="en-US" dirty="0"/>
          </a:p>
        </p:txBody>
      </p:sp>
    </p:spTree>
    <p:extLst>
      <p:ext uri="{BB962C8B-B14F-4D97-AF65-F5344CB8AC3E}">
        <p14:creationId xmlns:p14="http://schemas.microsoft.com/office/powerpoint/2010/main" val="33661987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0500"/>
            <a:ext cx="822960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53885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457200"/>
            <a:ext cx="9067801" cy="6162630"/>
          </a:xfrm>
          <a:prstGeom prst="rect">
            <a:avLst/>
          </a:prstGeom>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61554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320675"/>
            <a:ext cx="4419600" cy="974725"/>
          </a:xfrm>
          <a:ln w="60325">
            <a:solidFill>
              <a:srgbClr val="00B050"/>
            </a:solidFill>
          </a:ln>
        </p:spPr>
        <p:txBody>
          <a:bodyPr>
            <a:normAutofit/>
          </a:bodyPr>
          <a:lstStyle/>
          <a:p>
            <a:pPr algn="ctr"/>
            <a:r>
              <a:rPr lang="en-US" sz="3200" dirty="0"/>
              <a:t>Common App Essay Prompts</a:t>
            </a:r>
          </a:p>
        </p:txBody>
      </p:sp>
      <p:sp>
        <p:nvSpPr>
          <p:cNvPr id="3" name="Content Placeholder 2"/>
          <p:cNvSpPr>
            <a:spLocks noGrp="1"/>
          </p:cNvSpPr>
          <p:nvPr>
            <p:ph idx="1"/>
          </p:nvPr>
        </p:nvSpPr>
        <p:spPr>
          <a:xfrm>
            <a:off x="533400" y="1295400"/>
            <a:ext cx="8229600" cy="4708525"/>
          </a:xfrm>
        </p:spPr>
        <p:txBody>
          <a:bodyPr/>
          <a:lstStyle/>
          <a:p>
            <a:pPr>
              <a:buNone/>
            </a:pPr>
            <a:r>
              <a:rPr lang="en-US" sz="1400" dirty="0"/>
              <a:t>	1. Some students have a background, identity, interest, or talent that is so meaningful they believe their application would be incomplete without it. If this sounds like you, then please share your story.</a:t>
            </a:r>
            <a:br>
              <a:rPr lang="en-US" sz="1400" dirty="0"/>
            </a:br>
            <a:br>
              <a:rPr lang="en-US" sz="1400" dirty="0"/>
            </a:br>
            <a:r>
              <a:rPr lang="en-US" sz="1400" dirty="0"/>
              <a:t>2. The lessons we take from obstacles we encounter can be fundamental to later success. Recount a time when you faced a challenge, setback, or failure. How did it affect you, and what did you learn from the experience?</a:t>
            </a:r>
            <a:br>
              <a:rPr lang="en-US" sz="1400" dirty="0"/>
            </a:br>
            <a:br>
              <a:rPr lang="en-US" sz="1400" dirty="0"/>
            </a:br>
            <a:r>
              <a:rPr lang="en-US" sz="1400" dirty="0"/>
              <a:t>3. Reflect on a time when you questioned or challenged a belief or idea. What prompted your thinking? What was the outcome?</a:t>
            </a:r>
            <a:br>
              <a:rPr lang="en-US" sz="1400" dirty="0"/>
            </a:br>
            <a:br>
              <a:rPr lang="en-US" sz="1400" dirty="0"/>
            </a:br>
            <a:r>
              <a:rPr lang="en-US" sz="1400" dirty="0"/>
              <a:t>4. Describe a problem you've solved or a problem you'd like to solve. It can be an intellectual challenge, a research query, an ethical dilemma - anything that is of personal importance, no matter the scale. Explain its significance to you and what steps you took or could be taken to identify a solution.</a:t>
            </a:r>
            <a:br>
              <a:rPr lang="en-US" sz="1400" dirty="0"/>
            </a:br>
            <a:br>
              <a:rPr lang="en-US" sz="1400" dirty="0"/>
            </a:br>
            <a:r>
              <a:rPr lang="en-US" sz="1400" dirty="0"/>
              <a:t>5. Discuss an accomplishment, event, or realization that sparked a period of personal growth and a new understanding of yourself or others.</a:t>
            </a:r>
            <a:br>
              <a:rPr lang="en-US" sz="1400" dirty="0"/>
            </a:br>
            <a:br>
              <a:rPr lang="en-US" sz="1400" dirty="0"/>
            </a:br>
            <a:r>
              <a:rPr lang="en-US" sz="1400" dirty="0"/>
              <a:t>6. Describe a topic, idea, or concept you find so engaging that it makes you lose all track of time. Why does it captivate you? What or who do you turn to when you want to learn more?</a:t>
            </a:r>
            <a:br>
              <a:rPr lang="en-US" sz="1400" dirty="0"/>
            </a:br>
            <a:br>
              <a:rPr lang="en-US" sz="1400" dirty="0"/>
            </a:br>
            <a:r>
              <a:rPr lang="en-US" sz="1400" dirty="0"/>
              <a:t>7. Share an essay on any topic of your choice. It can be one you've already written, one that responds to a different prompt, or one of your own design.</a:t>
            </a:r>
          </a:p>
        </p:txBody>
      </p:sp>
    </p:spTree>
    <p:extLst>
      <p:ext uri="{BB962C8B-B14F-4D97-AF65-F5344CB8AC3E}">
        <p14:creationId xmlns:p14="http://schemas.microsoft.com/office/powerpoint/2010/main" val="9699704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1143000" y="754063"/>
            <a:ext cx="7772400" cy="822325"/>
          </a:xfrm>
        </p:spPr>
        <p:txBody>
          <a:bodyPr>
            <a:normAutofit/>
          </a:bodyPr>
          <a:lstStyle/>
          <a:p>
            <a:pPr fontAlgn="auto">
              <a:spcAft>
                <a:spcPts val="0"/>
              </a:spcAft>
              <a:defRPr/>
            </a:pPr>
            <a:r>
              <a:rPr lang="en-US" altLang="en-US" sz="2400" dirty="0">
                <a:latin typeface="Arial Unicode MS" pitchFamily="34" charset="-128"/>
              </a:rPr>
              <a:t>Remember…You’re the Consumer</a:t>
            </a:r>
            <a:br>
              <a:rPr lang="en-US" altLang="en-US" sz="2400" dirty="0">
                <a:latin typeface="Arial Unicode MS" pitchFamily="34" charset="-128"/>
              </a:rPr>
            </a:br>
            <a:endParaRPr lang="en-US" altLang="en-US" sz="2400" dirty="0">
              <a:latin typeface="Arial Unicode MS" pitchFamily="34" charset="-128"/>
            </a:endParaRPr>
          </a:p>
        </p:txBody>
      </p:sp>
      <p:sp>
        <p:nvSpPr>
          <p:cNvPr id="211971" name="Rectangle 3"/>
          <p:cNvSpPr>
            <a:spLocks noGrp="1" noChangeArrowheads="1"/>
          </p:cNvSpPr>
          <p:nvPr>
            <p:ph sz="half" idx="1"/>
          </p:nvPr>
        </p:nvSpPr>
        <p:spPr/>
        <p:txBody>
          <a:bodyPr>
            <a:normAutofit fontScale="92500" lnSpcReduction="20000"/>
          </a:bodyPr>
          <a:lstStyle/>
          <a:p>
            <a:pPr marL="548640" indent="-411480" fontAlgn="auto">
              <a:lnSpc>
                <a:spcPct val="80000"/>
              </a:lnSpc>
              <a:spcAft>
                <a:spcPts val="0"/>
              </a:spcAft>
              <a:buClr>
                <a:schemeClr val="tx1">
                  <a:shade val="95000"/>
                </a:schemeClr>
              </a:buClr>
              <a:buFontTx/>
              <a:buNone/>
              <a:defRPr/>
            </a:pPr>
            <a:r>
              <a:rPr lang="en-US" altLang="en-US" dirty="0">
                <a:latin typeface="Arial Unicode MS" pitchFamily="34" charset="-128"/>
              </a:rPr>
              <a:t>For Students</a:t>
            </a:r>
            <a:r>
              <a:rPr lang="en-US" altLang="en-US" sz="4000" dirty="0">
                <a:latin typeface="Arial Unicode MS" pitchFamily="34" charset="-128"/>
              </a:rPr>
              <a:t>:</a:t>
            </a:r>
          </a:p>
          <a:p>
            <a:pPr marL="548640" indent="-411480" fontAlgn="auto">
              <a:lnSpc>
                <a:spcPct val="80000"/>
              </a:lnSpc>
              <a:spcAft>
                <a:spcPts val="0"/>
              </a:spcAft>
              <a:buClr>
                <a:schemeClr val="tx1">
                  <a:shade val="95000"/>
                </a:schemeClr>
              </a:buClr>
              <a:buFont typeface="Wingdings 2"/>
              <a:buChar char=""/>
              <a:defRPr/>
            </a:pPr>
            <a:r>
              <a:rPr lang="en-US" altLang="en-US" dirty="0">
                <a:latin typeface="Arial Unicode MS" pitchFamily="34" charset="-128"/>
              </a:rPr>
              <a:t>Food</a:t>
            </a:r>
          </a:p>
          <a:p>
            <a:pPr marL="548640" indent="-411480" fontAlgn="auto">
              <a:lnSpc>
                <a:spcPct val="80000"/>
              </a:lnSpc>
              <a:spcAft>
                <a:spcPts val="0"/>
              </a:spcAft>
              <a:buClr>
                <a:schemeClr val="tx1">
                  <a:shade val="95000"/>
                </a:schemeClr>
              </a:buClr>
              <a:buFont typeface="Wingdings 2"/>
              <a:buChar char=""/>
              <a:defRPr/>
            </a:pPr>
            <a:r>
              <a:rPr lang="en-US" altLang="en-US" dirty="0">
                <a:latin typeface="Arial Unicode MS" pitchFamily="34" charset="-128"/>
              </a:rPr>
              <a:t>Weekends</a:t>
            </a:r>
          </a:p>
          <a:p>
            <a:pPr marL="548640" indent="-411480" fontAlgn="auto">
              <a:lnSpc>
                <a:spcPct val="80000"/>
              </a:lnSpc>
              <a:spcAft>
                <a:spcPts val="0"/>
              </a:spcAft>
              <a:buClr>
                <a:schemeClr val="tx1">
                  <a:shade val="95000"/>
                </a:schemeClr>
              </a:buClr>
              <a:buFont typeface="Wingdings 2"/>
              <a:buChar char=""/>
              <a:defRPr/>
            </a:pPr>
            <a:r>
              <a:rPr lang="en-US" altLang="en-US" dirty="0">
                <a:latin typeface="Arial Unicode MS" pitchFamily="34" charset="-128"/>
              </a:rPr>
              <a:t>Popular activities</a:t>
            </a:r>
          </a:p>
          <a:p>
            <a:pPr marL="548640" indent="-411480" fontAlgn="auto">
              <a:lnSpc>
                <a:spcPct val="80000"/>
              </a:lnSpc>
              <a:spcAft>
                <a:spcPts val="0"/>
              </a:spcAft>
              <a:buClr>
                <a:schemeClr val="tx1">
                  <a:shade val="95000"/>
                </a:schemeClr>
              </a:buClr>
              <a:buFont typeface="Wingdings 2"/>
              <a:buChar char=""/>
              <a:defRPr/>
            </a:pPr>
            <a:r>
              <a:rPr lang="en-US" altLang="en-US" dirty="0">
                <a:latin typeface="Arial Unicode MS" pitchFamily="34" charset="-128"/>
              </a:rPr>
              <a:t>Largest class</a:t>
            </a:r>
          </a:p>
          <a:p>
            <a:pPr marL="548640" indent="-411480" fontAlgn="auto">
              <a:lnSpc>
                <a:spcPct val="80000"/>
              </a:lnSpc>
              <a:spcAft>
                <a:spcPts val="0"/>
              </a:spcAft>
              <a:buClr>
                <a:schemeClr val="tx1">
                  <a:shade val="95000"/>
                </a:schemeClr>
              </a:buClr>
              <a:buFont typeface="Wingdings 2"/>
              <a:buChar char=""/>
              <a:defRPr/>
            </a:pPr>
            <a:r>
              <a:rPr lang="en-US" altLang="en-US" dirty="0">
                <a:latin typeface="Arial Unicode MS" pitchFamily="34" charset="-128"/>
              </a:rPr>
              <a:t>Scheduling</a:t>
            </a:r>
          </a:p>
          <a:p>
            <a:pPr marL="548640" indent="-411480" fontAlgn="auto">
              <a:lnSpc>
                <a:spcPct val="80000"/>
              </a:lnSpc>
              <a:spcAft>
                <a:spcPts val="0"/>
              </a:spcAft>
              <a:buClr>
                <a:schemeClr val="tx1">
                  <a:shade val="95000"/>
                </a:schemeClr>
              </a:buClr>
              <a:buFont typeface="Wingdings 2"/>
              <a:buChar char=""/>
              <a:defRPr/>
            </a:pPr>
            <a:r>
              <a:rPr lang="en-US" altLang="en-US" dirty="0">
                <a:latin typeface="Arial Unicode MS" pitchFamily="34" charset="-128"/>
              </a:rPr>
              <a:t>Advisors</a:t>
            </a:r>
          </a:p>
          <a:p>
            <a:pPr marL="548640" indent="-411480" fontAlgn="auto">
              <a:lnSpc>
                <a:spcPct val="80000"/>
              </a:lnSpc>
              <a:spcAft>
                <a:spcPts val="0"/>
              </a:spcAft>
              <a:buClr>
                <a:schemeClr val="tx1">
                  <a:shade val="95000"/>
                </a:schemeClr>
              </a:buClr>
              <a:buFont typeface="Wingdings 2"/>
              <a:buChar char=""/>
              <a:defRPr/>
            </a:pPr>
            <a:r>
              <a:rPr lang="en-US" altLang="en-US" dirty="0">
                <a:latin typeface="Arial Unicode MS" pitchFamily="34" charset="-128"/>
              </a:rPr>
              <a:t>Where else did you apply</a:t>
            </a:r>
          </a:p>
          <a:p>
            <a:pPr marL="548640" indent="-411480" fontAlgn="auto">
              <a:lnSpc>
                <a:spcPct val="80000"/>
              </a:lnSpc>
              <a:spcAft>
                <a:spcPts val="0"/>
              </a:spcAft>
              <a:buClr>
                <a:schemeClr val="tx1">
                  <a:shade val="95000"/>
                </a:schemeClr>
              </a:buClr>
              <a:buFont typeface="Wingdings 2"/>
              <a:buChar char=""/>
              <a:defRPr/>
            </a:pPr>
            <a:r>
              <a:rPr lang="en-US" altLang="en-US" dirty="0">
                <a:latin typeface="Arial Unicode MS" pitchFamily="34" charset="-128"/>
              </a:rPr>
              <a:t>Getting home</a:t>
            </a:r>
          </a:p>
          <a:p>
            <a:pPr marL="548640" indent="-411480" fontAlgn="auto">
              <a:lnSpc>
                <a:spcPct val="80000"/>
              </a:lnSpc>
              <a:spcAft>
                <a:spcPts val="0"/>
              </a:spcAft>
              <a:buClr>
                <a:schemeClr val="tx1">
                  <a:shade val="95000"/>
                </a:schemeClr>
              </a:buClr>
              <a:buFont typeface="Wingdings 2"/>
              <a:buChar char=""/>
              <a:defRPr/>
            </a:pPr>
            <a:r>
              <a:rPr lang="en-US" altLang="en-US" dirty="0">
                <a:latin typeface="Arial Unicode MS" pitchFamily="34" charset="-128"/>
              </a:rPr>
              <a:t>Keep graded papers with teacher comments from Junior Year</a:t>
            </a:r>
          </a:p>
          <a:p>
            <a:pPr marL="548640" indent="-411480" fontAlgn="auto">
              <a:lnSpc>
                <a:spcPct val="80000"/>
              </a:lnSpc>
              <a:spcAft>
                <a:spcPts val="0"/>
              </a:spcAft>
              <a:buClr>
                <a:schemeClr val="tx1">
                  <a:shade val="95000"/>
                </a:schemeClr>
              </a:buClr>
              <a:buFont typeface="Wingdings 2"/>
              <a:buChar char=""/>
              <a:defRPr/>
            </a:pPr>
            <a:endParaRPr lang="en-US" altLang="en-US" dirty="0">
              <a:latin typeface="Arial Unicode MS" pitchFamily="34" charset="-128"/>
            </a:endParaRPr>
          </a:p>
        </p:txBody>
      </p:sp>
      <p:sp>
        <p:nvSpPr>
          <p:cNvPr id="211972" name="Rectangle 4"/>
          <p:cNvSpPr>
            <a:spLocks noGrp="1" noChangeArrowheads="1"/>
          </p:cNvSpPr>
          <p:nvPr>
            <p:ph sz="half" idx="2"/>
          </p:nvPr>
        </p:nvSpPr>
        <p:spPr/>
        <p:txBody>
          <a:bodyPr>
            <a:normAutofit fontScale="92500" lnSpcReduction="20000"/>
          </a:bodyPr>
          <a:lstStyle/>
          <a:p>
            <a:pPr marL="274320" indent="-274320" fontAlgn="auto">
              <a:lnSpc>
                <a:spcPct val="80000"/>
              </a:lnSpc>
              <a:spcAft>
                <a:spcPts val="0"/>
              </a:spcAft>
              <a:buClr>
                <a:schemeClr val="accent3"/>
              </a:buClr>
              <a:buFontTx/>
              <a:buNone/>
              <a:defRPr/>
            </a:pPr>
            <a:r>
              <a:rPr lang="en-US" dirty="0">
                <a:latin typeface="Arial Unicode MS" pitchFamily="34" charset="-128"/>
              </a:rPr>
              <a:t>For Info session:</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Infirmary</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Dorm rules</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Living off campus </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Scheduling</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Career center</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Advising system</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Weekend activities</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Classes that close</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Cross Application Pool</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Need-Blind?</a:t>
            </a:r>
          </a:p>
          <a:p>
            <a:pPr marL="274320" indent="-274320" fontAlgn="auto">
              <a:lnSpc>
                <a:spcPct val="80000"/>
              </a:lnSpc>
              <a:spcAft>
                <a:spcPts val="0"/>
              </a:spcAft>
              <a:buClr>
                <a:schemeClr val="accent3"/>
              </a:buClr>
              <a:buFont typeface="Wingdings 2"/>
              <a:buChar char=""/>
              <a:defRPr/>
            </a:pPr>
            <a:r>
              <a:rPr lang="en-US" dirty="0">
                <a:latin typeface="Arial Unicode MS" pitchFamily="34" charset="-128"/>
              </a:rPr>
              <a:t>Retention rate</a:t>
            </a:r>
          </a:p>
          <a:p>
            <a:pPr marL="274320" indent="-274320" fontAlgn="auto">
              <a:lnSpc>
                <a:spcPct val="80000"/>
              </a:lnSpc>
              <a:spcAft>
                <a:spcPts val="0"/>
              </a:spcAft>
              <a:buClr>
                <a:schemeClr val="accent3"/>
              </a:buClr>
              <a:buFontTx/>
              <a:buNone/>
              <a:defRPr/>
            </a:pPr>
            <a:endParaRPr lang="en-US" dirty="0">
              <a:latin typeface="Arial Unicode MS" pitchFamily="34" charset="-128"/>
            </a:endParaRPr>
          </a:p>
          <a:p>
            <a:pPr marL="274320" indent="-274320" fontAlgn="auto">
              <a:lnSpc>
                <a:spcPct val="80000"/>
              </a:lnSpc>
              <a:spcAft>
                <a:spcPts val="0"/>
              </a:spcAft>
              <a:buClr>
                <a:schemeClr val="accent3"/>
              </a:buClr>
              <a:buFont typeface="Wingdings 2"/>
              <a:buChar char=""/>
              <a:defRPr/>
            </a:pPr>
            <a:endParaRPr lang="en-US" dirty="0">
              <a:latin typeface="Arial Unicode MS" pitchFamily="34" charset="-128"/>
            </a:endParaRPr>
          </a:p>
          <a:p>
            <a:pPr marL="274320" indent="-274320" fontAlgn="auto">
              <a:lnSpc>
                <a:spcPct val="80000"/>
              </a:lnSpc>
              <a:spcAft>
                <a:spcPts val="0"/>
              </a:spcAft>
              <a:buClr>
                <a:schemeClr val="accent3"/>
              </a:buClr>
              <a:buFontTx/>
              <a:buNone/>
              <a:defRPr/>
            </a:pPr>
            <a:endParaRPr lang="en-US" dirty="0">
              <a:latin typeface="Arial Unicode MS"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11970"/>
                                        </p:tgtEl>
                                        <p:attrNameLst>
                                          <p:attrName>style.visibility</p:attrName>
                                        </p:attrNameLst>
                                      </p:cBhvr>
                                      <p:to>
                                        <p:strVal val="visible"/>
                                      </p:to>
                                    </p:set>
                                    <p:animEffect transition="in" filter="box(in)">
                                      <p:cBhvr>
                                        <p:cTn id="7" dur="500"/>
                                        <p:tgtEl>
                                          <p:spTgt spid="2119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11971">
                                            <p:txEl>
                                              <p:pRg st="0" end="0"/>
                                            </p:txEl>
                                          </p:spTgt>
                                        </p:tgtEl>
                                        <p:attrNameLst>
                                          <p:attrName>style.visibility</p:attrName>
                                        </p:attrNameLst>
                                      </p:cBhvr>
                                      <p:to>
                                        <p:strVal val="visible"/>
                                      </p:to>
                                    </p:set>
                                    <p:anim calcmode="lin" valueType="num">
                                      <p:cBhvr additive="base">
                                        <p:cTn id="12" dur="500" fill="hold"/>
                                        <p:tgtEl>
                                          <p:spTgt spid="21197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119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11971">
                                            <p:txEl>
                                              <p:pRg st="1" end="1"/>
                                            </p:txEl>
                                          </p:spTgt>
                                        </p:tgtEl>
                                        <p:attrNameLst>
                                          <p:attrName>style.visibility</p:attrName>
                                        </p:attrNameLst>
                                      </p:cBhvr>
                                      <p:to>
                                        <p:strVal val="visible"/>
                                      </p:to>
                                    </p:set>
                                    <p:anim calcmode="lin" valueType="num">
                                      <p:cBhvr additive="base">
                                        <p:cTn id="18" dur="500" fill="hold"/>
                                        <p:tgtEl>
                                          <p:spTgt spid="211971">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119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11971">
                                            <p:txEl>
                                              <p:pRg st="2" end="2"/>
                                            </p:txEl>
                                          </p:spTgt>
                                        </p:tgtEl>
                                        <p:attrNameLst>
                                          <p:attrName>style.visibility</p:attrName>
                                        </p:attrNameLst>
                                      </p:cBhvr>
                                      <p:to>
                                        <p:strVal val="visible"/>
                                      </p:to>
                                    </p:set>
                                    <p:anim calcmode="lin" valueType="num">
                                      <p:cBhvr additive="base">
                                        <p:cTn id="24" dur="500" fill="hold"/>
                                        <p:tgtEl>
                                          <p:spTgt spid="211971">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119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11971">
                                            <p:txEl>
                                              <p:pRg st="3" end="3"/>
                                            </p:txEl>
                                          </p:spTgt>
                                        </p:tgtEl>
                                        <p:attrNameLst>
                                          <p:attrName>style.visibility</p:attrName>
                                        </p:attrNameLst>
                                      </p:cBhvr>
                                      <p:to>
                                        <p:strVal val="visible"/>
                                      </p:to>
                                    </p:set>
                                    <p:anim calcmode="lin" valueType="num">
                                      <p:cBhvr additive="base">
                                        <p:cTn id="30" dur="500" fill="hold"/>
                                        <p:tgtEl>
                                          <p:spTgt spid="211971">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119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11971">
                                            <p:txEl>
                                              <p:pRg st="4" end="4"/>
                                            </p:txEl>
                                          </p:spTgt>
                                        </p:tgtEl>
                                        <p:attrNameLst>
                                          <p:attrName>style.visibility</p:attrName>
                                        </p:attrNameLst>
                                      </p:cBhvr>
                                      <p:to>
                                        <p:strVal val="visible"/>
                                      </p:to>
                                    </p:set>
                                    <p:anim calcmode="lin" valueType="num">
                                      <p:cBhvr additive="base">
                                        <p:cTn id="36" dur="500" fill="hold"/>
                                        <p:tgtEl>
                                          <p:spTgt spid="211971">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119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11971">
                                            <p:txEl>
                                              <p:pRg st="5" end="5"/>
                                            </p:txEl>
                                          </p:spTgt>
                                        </p:tgtEl>
                                        <p:attrNameLst>
                                          <p:attrName>style.visibility</p:attrName>
                                        </p:attrNameLst>
                                      </p:cBhvr>
                                      <p:to>
                                        <p:strVal val="visible"/>
                                      </p:to>
                                    </p:set>
                                    <p:anim calcmode="lin" valueType="num">
                                      <p:cBhvr additive="base">
                                        <p:cTn id="42" dur="500" fill="hold"/>
                                        <p:tgtEl>
                                          <p:spTgt spid="211971">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1197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11971">
                                            <p:txEl>
                                              <p:pRg st="6" end="6"/>
                                            </p:txEl>
                                          </p:spTgt>
                                        </p:tgtEl>
                                        <p:attrNameLst>
                                          <p:attrName>style.visibility</p:attrName>
                                        </p:attrNameLst>
                                      </p:cBhvr>
                                      <p:to>
                                        <p:strVal val="visible"/>
                                      </p:to>
                                    </p:set>
                                    <p:anim calcmode="lin" valueType="num">
                                      <p:cBhvr additive="base">
                                        <p:cTn id="48" dur="500" fill="hold"/>
                                        <p:tgtEl>
                                          <p:spTgt spid="211971">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2119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11971">
                                            <p:txEl>
                                              <p:pRg st="7" end="7"/>
                                            </p:txEl>
                                          </p:spTgt>
                                        </p:tgtEl>
                                        <p:attrNameLst>
                                          <p:attrName>style.visibility</p:attrName>
                                        </p:attrNameLst>
                                      </p:cBhvr>
                                      <p:to>
                                        <p:strVal val="visible"/>
                                      </p:to>
                                    </p:set>
                                    <p:anim calcmode="lin" valueType="num">
                                      <p:cBhvr additive="base">
                                        <p:cTn id="54" dur="500" fill="hold"/>
                                        <p:tgtEl>
                                          <p:spTgt spid="211971">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21197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11971">
                                            <p:txEl>
                                              <p:pRg st="8" end="8"/>
                                            </p:txEl>
                                          </p:spTgt>
                                        </p:tgtEl>
                                        <p:attrNameLst>
                                          <p:attrName>style.visibility</p:attrName>
                                        </p:attrNameLst>
                                      </p:cBhvr>
                                      <p:to>
                                        <p:strVal val="visible"/>
                                      </p:to>
                                    </p:set>
                                    <p:anim calcmode="lin" valueType="num">
                                      <p:cBhvr additive="base">
                                        <p:cTn id="60" dur="500" fill="hold"/>
                                        <p:tgtEl>
                                          <p:spTgt spid="211971">
                                            <p:txEl>
                                              <p:pRg st="8" end="8"/>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21197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11971">
                                            <p:txEl>
                                              <p:pRg st="9" end="9"/>
                                            </p:txEl>
                                          </p:spTgt>
                                        </p:tgtEl>
                                        <p:attrNameLst>
                                          <p:attrName>style.visibility</p:attrName>
                                        </p:attrNameLst>
                                      </p:cBhvr>
                                      <p:to>
                                        <p:strVal val="visible"/>
                                      </p:to>
                                    </p:set>
                                    <p:anim calcmode="lin" valueType="num">
                                      <p:cBhvr additive="base">
                                        <p:cTn id="66" dur="500" fill="hold"/>
                                        <p:tgtEl>
                                          <p:spTgt spid="211971">
                                            <p:txEl>
                                              <p:pRg st="9" end="9"/>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211971">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11972">
                                            <p:txEl>
                                              <p:pRg st="0" end="0"/>
                                            </p:txEl>
                                          </p:spTgt>
                                        </p:tgtEl>
                                        <p:attrNameLst>
                                          <p:attrName>style.visibility</p:attrName>
                                        </p:attrNameLst>
                                      </p:cBhvr>
                                      <p:to>
                                        <p:strVal val="visible"/>
                                      </p:to>
                                    </p:set>
                                    <p:anim calcmode="lin" valueType="num">
                                      <p:cBhvr additive="base">
                                        <p:cTn id="72" dur="500" fill="hold"/>
                                        <p:tgtEl>
                                          <p:spTgt spid="211972">
                                            <p:txEl>
                                              <p:pRg st="0" end="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1197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211972">
                                            <p:txEl>
                                              <p:pRg st="1" end="1"/>
                                            </p:txEl>
                                          </p:spTgt>
                                        </p:tgtEl>
                                        <p:attrNameLst>
                                          <p:attrName>style.visibility</p:attrName>
                                        </p:attrNameLst>
                                      </p:cBhvr>
                                      <p:to>
                                        <p:strVal val="visible"/>
                                      </p:to>
                                    </p:set>
                                    <p:anim calcmode="lin" valueType="num">
                                      <p:cBhvr additive="base">
                                        <p:cTn id="78" dur="500" fill="hold"/>
                                        <p:tgtEl>
                                          <p:spTgt spid="211972">
                                            <p:txEl>
                                              <p:pRg st="1" end="1"/>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1197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211972">
                                            <p:txEl>
                                              <p:pRg st="2" end="2"/>
                                            </p:txEl>
                                          </p:spTgt>
                                        </p:tgtEl>
                                        <p:attrNameLst>
                                          <p:attrName>style.visibility</p:attrName>
                                        </p:attrNameLst>
                                      </p:cBhvr>
                                      <p:to>
                                        <p:strVal val="visible"/>
                                      </p:to>
                                    </p:set>
                                    <p:anim calcmode="lin" valueType="num">
                                      <p:cBhvr additive="base">
                                        <p:cTn id="84" dur="500" fill="hold"/>
                                        <p:tgtEl>
                                          <p:spTgt spid="211972">
                                            <p:txEl>
                                              <p:pRg st="2" end="2"/>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21197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211972">
                                            <p:txEl>
                                              <p:pRg st="3" end="3"/>
                                            </p:txEl>
                                          </p:spTgt>
                                        </p:tgtEl>
                                        <p:attrNameLst>
                                          <p:attrName>style.visibility</p:attrName>
                                        </p:attrNameLst>
                                      </p:cBhvr>
                                      <p:to>
                                        <p:strVal val="visible"/>
                                      </p:to>
                                    </p:set>
                                    <p:anim calcmode="lin" valueType="num">
                                      <p:cBhvr additive="base">
                                        <p:cTn id="90" dur="500" fill="hold"/>
                                        <p:tgtEl>
                                          <p:spTgt spid="211972">
                                            <p:txEl>
                                              <p:pRg st="3" end="3"/>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21197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211972">
                                            <p:txEl>
                                              <p:pRg st="4" end="4"/>
                                            </p:txEl>
                                          </p:spTgt>
                                        </p:tgtEl>
                                        <p:attrNameLst>
                                          <p:attrName>style.visibility</p:attrName>
                                        </p:attrNameLst>
                                      </p:cBhvr>
                                      <p:to>
                                        <p:strVal val="visible"/>
                                      </p:to>
                                    </p:set>
                                    <p:anim calcmode="lin" valueType="num">
                                      <p:cBhvr additive="base">
                                        <p:cTn id="96" dur="500" fill="hold"/>
                                        <p:tgtEl>
                                          <p:spTgt spid="211972">
                                            <p:txEl>
                                              <p:pRg st="4" end="4"/>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21197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8" fill="hold" nodeType="clickPar">
                      <p:stCondLst>
                        <p:cond delay="indefinite"/>
                      </p:stCondLst>
                      <p:childTnLst>
                        <p:par>
                          <p:cTn id="99" fill="hold" nodeType="withGroup">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211972">
                                            <p:txEl>
                                              <p:pRg st="5" end="5"/>
                                            </p:txEl>
                                          </p:spTgt>
                                        </p:tgtEl>
                                        <p:attrNameLst>
                                          <p:attrName>style.visibility</p:attrName>
                                        </p:attrNameLst>
                                      </p:cBhvr>
                                      <p:to>
                                        <p:strVal val="visible"/>
                                      </p:to>
                                    </p:set>
                                    <p:anim calcmode="lin" valueType="num">
                                      <p:cBhvr additive="base">
                                        <p:cTn id="102" dur="500" fill="hold"/>
                                        <p:tgtEl>
                                          <p:spTgt spid="211972">
                                            <p:txEl>
                                              <p:pRg st="5" end="5"/>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21197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4" fill="hold" nodeType="clickPar">
                      <p:stCondLst>
                        <p:cond delay="indefinite"/>
                      </p:stCondLst>
                      <p:childTnLst>
                        <p:par>
                          <p:cTn id="105" fill="hold" nodeType="withGroup">
                            <p:stCondLst>
                              <p:cond delay="0"/>
                            </p:stCondLst>
                            <p:childTnLst>
                              <p:par>
                                <p:cTn id="106" presetID="2" presetClass="entr" presetSubtype="4" fill="hold" grpId="0" nodeType="clickEffect">
                                  <p:stCondLst>
                                    <p:cond delay="0"/>
                                  </p:stCondLst>
                                  <p:childTnLst>
                                    <p:set>
                                      <p:cBhvr>
                                        <p:cTn id="107" dur="1" fill="hold">
                                          <p:stCondLst>
                                            <p:cond delay="0"/>
                                          </p:stCondLst>
                                        </p:cTn>
                                        <p:tgtEl>
                                          <p:spTgt spid="211972">
                                            <p:txEl>
                                              <p:pRg st="6" end="6"/>
                                            </p:txEl>
                                          </p:spTgt>
                                        </p:tgtEl>
                                        <p:attrNameLst>
                                          <p:attrName>style.visibility</p:attrName>
                                        </p:attrNameLst>
                                      </p:cBhvr>
                                      <p:to>
                                        <p:strVal val="visible"/>
                                      </p:to>
                                    </p:set>
                                    <p:anim calcmode="lin" valueType="num">
                                      <p:cBhvr additive="base">
                                        <p:cTn id="108" dur="500" fill="hold"/>
                                        <p:tgtEl>
                                          <p:spTgt spid="211972">
                                            <p:txEl>
                                              <p:pRg st="6" end="6"/>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21197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 presetClass="entr" presetSubtype="4" fill="hold" grpId="0" nodeType="clickEffect">
                                  <p:stCondLst>
                                    <p:cond delay="0"/>
                                  </p:stCondLst>
                                  <p:childTnLst>
                                    <p:set>
                                      <p:cBhvr>
                                        <p:cTn id="113" dur="1" fill="hold">
                                          <p:stCondLst>
                                            <p:cond delay="0"/>
                                          </p:stCondLst>
                                        </p:cTn>
                                        <p:tgtEl>
                                          <p:spTgt spid="211972">
                                            <p:txEl>
                                              <p:pRg st="7" end="7"/>
                                            </p:txEl>
                                          </p:spTgt>
                                        </p:tgtEl>
                                        <p:attrNameLst>
                                          <p:attrName>style.visibility</p:attrName>
                                        </p:attrNameLst>
                                      </p:cBhvr>
                                      <p:to>
                                        <p:strVal val="visible"/>
                                      </p:to>
                                    </p:set>
                                    <p:anim calcmode="lin" valueType="num">
                                      <p:cBhvr additive="base">
                                        <p:cTn id="114" dur="500" fill="hold"/>
                                        <p:tgtEl>
                                          <p:spTgt spid="211972">
                                            <p:txEl>
                                              <p:pRg st="7" end="7"/>
                                            </p:txEl>
                                          </p:spTgt>
                                        </p:tgtEl>
                                        <p:attrNameLst>
                                          <p:attrName>ppt_x</p:attrName>
                                        </p:attrNameLst>
                                      </p:cBhvr>
                                      <p:tavLst>
                                        <p:tav tm="0">
                                          <p:val>
                                            <p:strVal val="#ppt_x"/>
                                          </p:val>
                                        </p:tav>
                                        <p:tav tm="100000">
                                          <p:val>
                                            <p:strVal val="#ppt_x"/>
                                          </p:val>
                                        </p:tav>
                                      </p:tavLst>
                                    </p:anim>
                                    <p:anim calcmode="lin" valueType="num">
                                      <p:cBhvr additive="base">
                                        <p:cTn id="115" dur="500" fill="hold"/>
                                        <p:tgtEl>
                                          <p:spTgt spid="21197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16" fill="hold" nodeType="clickPar">
                      <p:stCondLst>
                        <p:cond delay="indefinite"/>
                      </p:stCondLst>
                      <p:childTnLst>
                        <p:par>
                          <p:cTn id="117" fill="hold" nodeType="withGroup">
                            <p:stCondLst>
                              <p:cond delay="0"/>
                            </p:stCondLst>
                            <p:childTnLst>
                              <p:par>
                                <p:cTn id="118" presetID="2" presetClass="entr" presetSubtype="4" fill="hold" grpId="0" nodeType="clickEffect">
                                  <p:stCondLst>
                                    <p:cond delay="0"/>
                                  </p:stCondLst>
                                  <p:childTnLst>
                                    <p:set>
                                      <p:cBhvr>
                                        <p:cTn id="119" dur="1" fill="hold">
                                          <p:stCondLst>
                                            <p:cond delay="0"/>
                                          </p:stCondLst>
                                        </p:cTn>
                                        <p:tgtEl>
                                          <p:spTgt spid="211972">
                                            <p:txEl>
                                              <p:pRg st="8" end="8"/>
                                            </p:txEl>
                                          </p:spTgt>
                                        </p:tgtEl>
                                        <p:attrNameLst>
                                          <p:attrName>style.visibility</p:attrName>
                                        </p:attrNameLst>
                                      </p:cBhvr>
                                      <p:to>
                                        <p:strVal val="visible"/>
                                      </p:to>
                                    </p:set>
                                    <p:anim calcmode="lin" valueType="num">
                                      <p:cBhvr additive="base">
                                        <p:cTn id="120" dur="500" fill="hold"/>
                                        <p:tgtEl>
                                          <p:spTgt spid="211972">
                                            <p:txEl>
                                              <p:pRg st="8" end="8"/>
                                            </p:txEl>
                                          </p:spTgt>
                                        </p:tgtEl>
                                        <p:attrNameLst>
                                          <p:attrName>ppt_x</p:attrName>
                                        </p:attrNameLst>
                                      </p:cBhvr>
                                      <p:tavLst>
                                        <p:tav tm="0">
                                          <p:val>
                                            <p:strVal val="#ppt_x"/>
                                          </p:val>
                                        </p:tav>
                                        <p:tav tm="100000">
                                          <p:val>
                                            <p:strVal val="#ppt_x"/>
                                          </p:val>
                                        </p:tav>
                                      </p:tavLst>
                                    </p:anim>
                                    <p:anim calcmode="lin" valueType="num">
                                      <p:cBhvr additive="base">
                                        <p:cTn id="121" dur="500" fill="hold"/>
                                        <p:tgtEl>
                                          <p:spTgt spid="21197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22" fill="hold" nodeType="clickPar">
                      <p:stCondLst>
                        <p:cond delay="indefinite"/>
                      </p:stCondLst>
                      <p:childTnLst>
                        <p:par>
                          <p:cTn id="123" fill="hold" nodeType="withGroup">
                            <p:stCondLst>
                              <p:cond delay="0"/>
                            </p:stCondLst>
                            <p:childTnLst>
                              <p:par>
                                <p:cTn id="124" presetID="2" presetClass="entr" presetSubtype="4" fill="hold" grpId="0" nodeType="clickEffect">
                                  <p:stCondLst>
                                    <p:cond delay="0"/>
                                  </p:stCondLst>
                                  <p:childTnLst>
                                    <p:set>
                                      <p:cBhvr>
                                        <p:cTn id="125" dur="1" fill="hold">
                                          <p:stCondLst>
                                            <p:cond delay="0"/>
                                          </p:stCondLst>
                                        </p:cTn>
                                        <p:tgtEl>
                                          <p:spTgt spid="211972">
                                            <p:txEl>
                                              <p:pRg st="9" end="9"/>
                                            </p:txEl>
                                          </p:spTgt>
                                        </p:tgtEl>
                                        <p:attrNameLst>
                                          <p:attrName>style.visibility</p:attrName>
                                        </p:attrNameLst>
                                      </p:cBhvr>
                                      <p:to>
                                        <p:strVal val="visible"/>
                                      </p:to>
                                    </p:set>
                                    <p:anim calcmode="lin" valueType="num">
                                      <p:cBhvr additive="base">
                                        <p:cTn id="126" dur="500" fill="hold"/>
                                        <p:tgtEl>
                                          <p:spTgt spid="211972">
                                            <p:txEl>
                                              <p:pRg st="9" end="9"/>
                                            </p:txEl>
                                          </p:spTgt>
                                        </p:tgtEl>
                                        <p:attrNameLst>
                                          <p:attrName>ppt_x</p:attrName>
                                        </p:attrNameLst>
                                      </p:cBhvr>
                                      <p:tavLst>
                                        <p:tav tm="0">
                                          <p:val>
                                            <p:strVal val="#ppt_x"/>
                                          </p:val>
                                        </p:tav>
                                        <p:tav tm="100000">
                                          <p:val>
                                            <p:strVal val="#ppt_x"/>
                                          </p:val>
                                        </p:tav>
                                      </p:tavLst>
                                    </p:anim>
                                    <p:anim calcmode="lin" valueType="num">
                                      <p:cBhvr additive="base">
                                        <p:cTn id="127" dur="500" fill="hold"/>
                                        <p:tgtEl>
                                          <p:spTgt spid="21197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28" fill="hold" nodeType="clickPar">
                      <p:stCondLst>
                        <p:cond delay="indefinite"/>
                      </p:stCondLst>
                      <p:childTnLst>
                        <p:par>
                          <p:cTn id="129" fill="hold" nodeType="withGroup">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211972">
                                            <p:txEl>
                                              <p:pRg st="10" end="10"/>
                                            </p:txEl>
                                          </p:spTgt>
                                        </p:tgtEl>
                                        <p:attrNameLst>
                                          <p:attrName>style.visibility</p:attrName>
                                        </p:attrNameLst>
                                      </p:cBhvr>
                                      <p:to>
                                        <p:strVal val="visible"/>
                                      </p:to>
                                    </p:set>
                                    <p:anim calcmode="lin" valueType="num">
                                      <p:cBhvr additive="base">
                                        <p:cTn id="132" dur="500" fill="hold"/>
                                        <p:tgtEl>
                                          <p:spTgt spid="211972">
                                            <p:txEl>
                                              <p:pRg st="10" end="10"/>
                                            </p:txEl>
                                          </p:spTgt>
                                        </p:tgtEl>
                                        <p:attrNameLst>
                                          <p:attrName>ppt_x</p:attrName>
                                        </p:attrNameLst>
                                      </p:cBhvr>
                                      <p:tavLst>
                                        <p:tav tm="0">
                                          <p:val>
                                            <p:strVal val="#ppt_x"/>
                                          </p:val>
                                        </p:tav>
                                        <p:tav tm="100000">
                                          <p:val>
                                            <p:strVal val="#ppt_x"/>
                                          </p:val>
                                        </p:tav>
                                      </p:tavLst>
                                    </p:anim>
                                    <p:anim calcmode="lin" valueType="num">
                                      <p:cBhvr additive="base">
                                        <p:cTn id="133" dur="500" fill="hold"/>
                                        <p:tgtEl>
                                          <p:spTgt spid="21197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grpId="0" nodeType="clickEffect">
                                  <p:stCondLst>
                                    <p:cond delay="0"/>
                                  </p:stCondLst>
                                  <p:childTnLst>
                                    <p:set>
                                      <p:cBhvr>
                                        <p:cTn id="137" dur="1" fill="hold">
                                          <p:stCondLst>
                                            <p:cond delay="0"/>
                                          </p:stCondLst>
                                        </p:cTn>
                                        <p:tgtEl>
                                          <p:spTgt spid="211972">
                                            <p:txEl>
                                              <p:pRg st="11" end="11"/>
                                            </p:txEl>
                                          </p:spTgt>
                                        </p:tgtEl>
                                        <p:attrNameLst>
                                          <p:attrName>style.visibility</p:attrName>
                                        </p:attrNameLst>
                                      </p:cBhvr>
                                      <p:to>
                                        <p:strVal val="visible"/>
                                      </p:to>
                                    </p:set>
                                    <p:anim calcmode="lin" valueType="num">
                                      <p:cBhvr additive="base">
                                        <p:cTn id="138" dur="500" fill="hold"/>
                                        <p:tgtEl>
                                          <p:spTgt spid="211972">
                                            <p:txEl>
                                              <p:pRg st="11" end="11"/>
                                            </p:txEl>
                                          </p:spTgt>
                                        </p:tgtEl>
                                        <p:attrNameLst>
                                          <p:attrName>ppt_x</p:attrName>
                                        </p:attrNameLst>
                                      </p:cBhvr>
                                      <p:tavLst>
                                        <p:tav tm="0">
                                          <p:val>
                                            <p:strVal val="#ppt_x"/>
                                          </p:val>
                                        </p:tav>
                                        <p:tav tm="100000">
                                          <p:val>
                                            <p:strVal val="#ppt_x"/>
                                          </p:val>
                                        </p:tav>
                                      </p:tavLst>
                                    </p:anim>
                                    <p:anim calcmode="lin" valueType="num">
                                      <p:cBhvr additive="base">
                                        <p:cTn id="139" dur="500" fill="hold"/>
                                        <p:tgtEl>
                                          <p:spTgt spid="21197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autoUpdateAnimBg="0"/>
      <p:bldP spid="211972"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33400"/>
            <a:ext cx="5029200" cy="1371600"/>
          </a:xfrm>
          <a:ln w="60325">
            <a:solidFill>
              <a:srgbClr val="00B050"/>
            </a:solidFill>
          </a:ln>
        </p:spPr>
        <p:txBody>
          <a:bodyPr/>
          <a:lstStyle/>
          <a:p>
            <a:pPr algn="ctr"/>
            <a:r>
              <a:rPr lang="en-US" dirty="0"/>
              <a:t>Application Considerations</a:t>
            </a:r>
          </a:p>
        </p:txBody>
      </p:sp>
      <p:sp>
        <p:nvSpPr>
          <p:cNvPr id="3" name="Content Placeholder 2"/>
          <p:cNvSpPr>
            <a:spLocks noGrp="1"/>
          </p:cNvSpPr>
          <p:nvPr>
            <p:ph sz="half" idx="1"/>
          </p:nvPr>
        </p:nvSpPr>
        <p:spPr/>
        <p:txBody>
          <a:bodyPr>
            <a:normAutofit fontScale="85000" lnSpcReduction="20000"/>
          </a:bodyPr>
          <a:lstStyle/>
          <a:p>
            <a:r>
              <a:rPr lang="en-US" sz="1800" dirty="0"/>
              <a:t>Senior Courses-Choose wisely-courses will NOT be changed next year…..</a:t>
            </a:r>
          </a:p>
          <a:p>
            <a:r>
              <a:rPr lang="en-US" sz="1800" dirty="0"/>
              <a:t>Review Curriculum Guide for courses and pre-</a:t>
            </a:r>
            <a:r>
              <a:rPr lang="en-US" sz="1800" dirty="0" err="1"/>
              <a:t>reqs</a:t>
            </a:r>
            <a:r>
              <a:rPr lang="en-US" sz="1800" dirty="0"/>
              <a:t>, as well as new courses.</a:t>
            </a:r>
          </a:p>
          <a:p>
            <a:r>
              <a:rPr lang="en-US" sz="1800" dirty="0"/>
              <a:t>You are responsible for selecting your courses for next year on POWERSCHOOL.</a:t>
            </a:r>
          </a:p>
          <a:p>
            <a:r>
              <a:rPr lang="en-US" sz="1800" dirty="0"/>
              <a:t>ACP to Honors </a:t>
            </a:r>
          </a:p>
          <a:p>
            <a:r>
              <a:rPr lang="en-US" sz="1800" dirty="0"/>
              <a:t>AP Classes (if you qualify)</a:t>
            </a:r>
          </a:p>
          <a:p>
            <a:r>
              <a:rPr lang="en-US" sz="1800" dirty="0"/>
              <a:t>Strong schedule</a:t>
            </a:r>
          </a:p>
          <a:p>
            <a:r>
              <a:rPr lang="en-US" sz="1800" dirty="0"/>
              <a:t>Be mindful of courses that you are choosing.</a:t>
            </a:r>
          </a:p>
          <a:p>
            <a:r>
              <a:rPr lang="en-US" sz="1800" dirty="0"/>
              <a:t>Choose courses that align with your major</a:t>
            </a:r>
            <a:r>
              <a:rPr lang="en-US" sz="2000" dirty="0"/>
              <a:t>.</a:t>
            </a:r>
          </a:p>
        </p:txBody>
      </p:sp>
      <p:sp>
        <p:nvSpPr>
          <p:cNvPr id="4" name="Content Placeholder 3"/>
          <p:cNvSpPr>
            <a:spLocks noGrp="1"/>
          </p:cNvSpPr>
          <p:nvPr>
            <p:ph sz="half" idx="2"/>
          </p:nvPr>
        </p:nvSpPr>
        <p:spPr/>
        <p:txBody>
          <a:bodyPr>
            <a:normAutofit fontScale="85000" lnSpcReduction="20000"/>
          </a:bodyPr>
          <a:lstStyle/>
          <a:p>
            <a:r>
              <a:rPr lang="en-US" dirty="0"/>
              <a:t>Colleges review our school profile to see what is available to RBC students.  </a:t>
            </a:r>
          </a:p>
          <a:p>
            <a:r>
              <a:rPr lang="en-US" dirty="0"/>
              <a:t>Seniors if they qualify should choose the next level of a class-Honors or AP.</a:t>
            </a:r>
          </a:p>
          <a:p>
            <a:endParaRPr lang="en-US" dirty="0"/>
          </a:p>
        </p:txBody>
      </p:sp>
    </p:spTree>
    <p:extLst>
      <p:ext uri="{BB962C8B-B14F-4D97-AF65-F5344CB8AC3E}">
        <p14:creationId xmlns:p14="http://schemas.microsoft.com/office/powerpoint/2010/main" val="1266441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38300" y="990600"/>
            <a:ext cx="5867400" cy="886968"/>
          </a:xfrm>
          <a:ln w="50800">
            <a:solidFill>
              <a:srgbClr val="00B050"/>
            </a:solidFill>
          </a:ln>
        </p:spPr>
        <p:txBody>
          <a:bodyPr/>
          <a:lstStyle/>
          <a:p>
            <a:pPr algn="ctr"/>
            <a:r>
              <a:rPr lang="en-US" dirty="0"/>
              <a:t>Scholarship Opportunities</a:t>
            </a:r>
          </a:p>
        </p:txBody>
      </p:sp>
      <p:sp>
        <p:nvSpPr>
          <p:cNvPr id="2" name="Text Placeholder 1"/>
          <p:cNvSpPr>
            <a:spLocks noGrp="1"/>
          </p:cNvSpPr>
          <p:nvPr>
            <p:ph idx="1"/>
          </p:nvPr>
        </p:nvSpPr>
        <p:spPr/>
        <p:txBody>
          <a:bodyPr/>
          <a:lstStyle/>
          <a:p>
            <a:r>
              <a:rPr lang="en-US" u="sng" dirty="0" err="1">
                <a:hlinkClick r:id="rId2"/>
              </a:rPr>
              <a:t>RaiseMe</a:t>
            </a:r>
            <a:r>
              <a:rPr lang="en-US" u="sng" dirty="0">
                <a:hlinkClick r:id="rId2"/>
              </a:rPr>
              <a:t> College Scholarships | For High School Achievements‎</a:t>
            </a:r>
          </a:p>
          <a:p>
            <a:r>
              <a:rPr lang="en-US" u="sng" dirty="0">
                <a:hlinkClick r:id="rId3"/>
              </a:rPr>
              <a:t>Search Scholarships | Cappex.com</a:t>
            </a:r>
          </a:p>
          <a:p>
            <a:r>
              <a:rPr lang="en-US" u="sng" dirty="0">
                <a:hlinkClick r:id="rId4"/>
              </a:rPr>
              <a:t>Going Merry: Find Scholarships Online for Free</a:t>
            </a:r>
          </a:p>
          <a:p>
            <a:r>
              <a:rPr lang="en-US" u="sng" dirty="0" err="1">
                <a:hlinkClick r:id="rId5"/>
              </a:rPr>
              <a:t>Scholly</a:t>
            </a:r>
            <a:r>
              <a:rPr lang="en-US" u="sng" dirty="0">
                <a:hlinkClick r:id="rId5"/>
              </a:rPr>
              <a:t> – Scholarship Search Tool and College Scholarship Finder App</a:t>
            </a:r>
          </a:p>
        </p:txBody>
      </p:sp>
    </p:spTree>
    <p:extLst>
      <p:ext uri="{BB962C8B-B14F-4D97-AF65-F5344CB8AC3E}">
        <p14:creationId xmlns:p14="http://schemas.microsoft.com/office/powerpoint/2010/main" val="2240403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9118" y="838200"/>
            <a:ext cx="3886200" cy="886968"/>
          </a:xfrm>
          <a:ln w="50800">
            <a:solidFill>
              <a:srgbClr val="00B050"/>
            </a:solidFill>
          </a:ln>
        </p:spPr>
        <p:txBody>
          <a:bodyPr/>
          <a:lstStyle/>
          <a:p>
            <a:pPr algn="ctr"/>
            <a:r>
              <a:rPr lang="en-US" dirty="0"/>
              <a:t>Questions????</a:t>
            </a:r>
          </a:p>
        </p:txBody>
      </p:sp>
      <p:sp>
        <p:nvSpPr>
          <p:cNvPr id="3" name="Content Placeholder 2"/>
          <p:cNvSpPr>
            <a:spLocks noGrp="1"/>
          </p:cNvSpPr>
          <p:nvPr>
            <p:ph sz="half" idx="1"/>
          </p:nvPr>
        </p:nvSpPr>
        <p:spPr/>
        <p:txBody>
          <a:bodyPr/>
          <a:lstStyle/>
          <a:p>
            <a:r>
              <a:rPr lang="en-US" dirty="0"/>
              <a:t>????????????????????????????????????????????</a:t>
            </a:r>
          </a:p>
        </p:txBody>
      </p:sp>
      <p:sp>
        <p:nvSpPr>
          <p:cNvPr id="4" name="Content Placeholder 3"/>
          <p:cNvSpPr>
            <a:spLocks noGrp="1"/>
          </p:cNvSpPr>
          <p:nvPr>
            <p:ph sz="half" idx="2"/>
          </p:nvPr>
        </p:nvSpPr>
        <p:spPr/>
        <p:txBody>
          <a:bodyPr/>
          <a:lstStyle/>
          <a:p>
            <a:r>
              <a:rPr lang="en-US" dirty="0"/>
              <a:t>????????????????????????????????????????????</a:t>
            </a:r>
          </a:p>
        </p:txBody>
      </p:sp>
    </p:spTree>
    <p:extLst>
      <p:ext uri="{BB962C8B-B14F-4D97-AF65-F5344CB8AC3E}">
        <p14:creationId xmlns:p14="http://schemas.microsoft.com/office/powerpoint/2010/main" val="8617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Custom 3">
      <a:dk1>
        <a:sysClr val="windowText" lastClr="000000"/>
      </a:dk1>
      <a:lt1>
        <a:sysClr val="window" lastClr="FFFFFF"/>
      </a:lt1>
      <a:dk2>
        <a:srgbClr val="2C3C43"/>
      </a:dk2>
      <a:lt2>
        <a:srgbClr val="EBEBEB"/>
      </a:lt2>
      <a:accent1>
        <a:srgbClr val="54A021"/>
      </a:accent1>
      <a:accent2>
        <a:srgbClr val="E6B91E"/>
      </a:accent2>
      <a:accent3>
        <a:srgbClr val="E6B91E"/>
      </a:accent3>
      <a:accent4>
        <a:srgbClr val="54A021"/>
      </a:accent4>
      <a:accent5>
        <a:srgbClr val="B9D181"/>
      </a:accent5>
      <a:accent6>
        <a:srgbClr val="F5E3A5"/>
      </a:accent6>
      <a:hlink>
        <a:srgbClr val="99CA3C"/>
      </a:hlink>
      <a:folHlink>
        <a:srgbClr val="B9D181"/>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TM03090434[[fn=Wood Type]]</Template>
  <TotalTime>4400</TotalTime>
  <Words>3333</Words>
  <Application>Microsoft Office PowerPoint</Application>
  <PresentationFormat>On-screen Show (4:3)</PresentationFormat>
  <Paragraphs>452</Paragraphs>
  <Slides>64</Slides>
  <Notes>10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64</vt:i4>
      </vt:variant>
    </vt:vector>
  </HeadingPairs>
  <TitlesOfParts>
    <vt:vector size="79" baseType="lpstr">
      <vt:lpstr>Arial Unicode MS</vt:lpstr>
      <vt:lpstr>Arial</vt:lpstr>
      <vt:lpstr>Arial Black</vt:lpstr>
      <vt:lpstr>Calibri</vt:lpstr>
      <vt:lpstr>Century</vt:lpstr>
      <vt:lpstr>Lucida Sans</vt:lpstr>
      <vt:lpstr>Rockwell</vt:lpstr>
      <vt:lpstr>Rockwell Condensed</vt:lpstr>
      <vt:lpstr>Tahoma</vt:lpstr>
      <vt:lpstr>Times New Roman</vt:lpstr>
      <vt:lpstr>Verdana</vt:lpstr>
      <vt:lpstr>Wingdings</vt:lpstr>
      <vt:lpstr>Wingdings 2</vt:lpstr>
      <vt:lpstr>Wingdings 3</vt:lpstr>
      <vt:lpstr>Wood Type</vt:lpstr>
      <vt:lpstr>RED BANK CATHOLIC  HIGH SCHOOL</vt:lpstr>
      <vt:lpstr>WELCOME </vt:lpstr>
      <vt:lpstr>Red Bank Catholic Guidance Website</vt:lpstr>
      <vt:lpstr>How Colleges Select Students… They consider the following:</vt:lpstr>
      <vt:lpstr>PowerPoint Presentation</vt:lpstr>
      <vt:lpstr>PSAT </vt:lpstr>
      <vt:lpstr>PowerPoint Presentation</vt:lpstr>
      <vt:lpstr>PowerPoint Presentation</vt:lpstr>
      <vt:lpstr>PowerPoint Presentation</vt:lpstr>
      <vt:lpstr>Selectivity of Admission</vt:lpstr>
      <vt:lpstr>Early Decision</vt:lpstr>
      <vt:lpstr>Early Action</vt:lpstr>
      <vt:lpstr>Regular and Rolling Admission</vt:lpstr>
      <vt:lpstr>     Researching Post-Secondary Programs </vt:lpstr>
      <vt:lpstr>Researching Colleges Cont.   What Makes a Good College?</vt:lpstr>
      <vt:lpstr>Visiting Colleges</vt:lpstr>
      <vt:lpstr>PowerPoint Presentation</vt:lpstr>
      <vt:lpstr> What college is right for me?</vt:lpstr>
      <vt:lpstr>PowerPoint Presentation</vt:lpstr>
      <vt:lpstr>PowerPoint Presentation</vt:lpstr>
      <vt:lpstr>Understanding College  Course Requirements </vt:lpstr>
      <vt:lpstr>What is the best match for you? </vt:lpstr>
      <vt:lpstr>NAVIANCE</vt:lpstr>
      <vt:lpstr>Student Connection</vt:lpstr>
      <vt:lpstr> The College Tab </vt:lpstr>
      <vt:lpstr>Advanced College Search &amp; Scattergrams</vt:lpstr>
      <vt:lpstr>Scattergrams</vt:lpstr>
      <vt:lpstr>Scattergrams</vt:lpstr>
      <vt:lpstr>SAT</vt:lpstr>
      <vt:lpstr>ACT</vt:lpstr>
      <vt:lpstr>PowerPoint Presentation</vt:lpstr>
      <vt:lpstr>ACT www.actstudent.org</vt:lpstr>
      <vt:lpstr>Dual Enrollment Classes</vt:lpstr>
      <vt:lpstr>Dual Enrollment Courses</vt:lpstr>
      <vt:lpstr>Pathways and Concentrations</vt:lpstr>
      <vt:lpstr>Pathways and Concentrations</vt:lpstr>
      <vt:lpstr>Capstone Program</vt:lpstr>
      <vt:lpstr>PowerPoint Presentation</vt:lpstr>
      <vt:lpstr>The College Interview    The informative conversation.</vt:lpstr>
      <vt:lpstr>Be Prepared</vt:lpstr>
      <vt:lpstr>College Interview</vt:lpstr>
      <vt:lpstr>Sample Questions To Ask:</vt:lpstr>
      <vt:lpstr>Sample Questions To Answer:</vt:lpstr>
      <vt:lpstr>Be Appreciative</vt:lpstr>
      <vt:lpstr>Our Final Recommendations:</vt:lpstr>
      <vt:lpstr>College visit</vt:lpstr>
      <vt:lpstr>Financial Aid/Scholarships</vt:lpstr>
      <vt:lpstr>PowerPoint Presentation</vt:lpstr>
      <vt:lpstr>Scholarships</vt:lpstr>
      <vt:lpstr>Athletic Scholarships</vt:lpstr>
      <vt:lpstr>PowerPoint Presentation</vt:lpstr>
      <vt:lpstr>NCAA</vt:lpstr>
      <vt:lpstr>PowerPoint Presentation</vt:lpstr>
      <vt:lpstr>PowerPoint Presentation</vt:lpstr>
      <vt:lpstr>Student Athletes</vt:lpstr>
      <vt:lpstr>The Common Application</vt:lpstr>
      <vt:lpstr>SRAR</vt:lpstr>
      <vt:lpstr>PowerPoint Presentation</vt:lpstr>
      <vt:lpstr>PowerPoint Presentation</vt:lpstr>
      <vt:lpstr>Common App Essay Prompts</vt:lpstr>
      <vt:lpstr>Remember…You’re the Consumer </vt:lpstr>
      <vt:lpstr>Application Considerations</vt:lpstr>
      <vt:lpstr>Scholarship Opportunities</vt:lpstr>
      <vt:lpstr>Questions????</vt:lpstr>
    </vt:vector>
  </TitlesOfParts>
  <Company>Farmington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College Planning Evening for Juniors and Parents</dc:title>
  <dc:creator>Farmington High School</dc:creator>
  <cp:lastModifiedBy>Danielle Cioffi</cp:lastModifiedBy>
  <cp:revision>531</cp:revision>
  <cp:lastPrinted>2025-10-20T13:56:05Z</cp:lastPrinted>
  <dcterms:created xsi:type="dcterms:W3CDTF">2004-01-21T15:14:34Z</dcterms:created>
  <dcterms:modified xsi:type="dcterms:W3CDTF">2025-10-20T14:00:47Z</dcterms:modified>
</cp:coreProperties>
</file>