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23" r:id="rId4"/>
  </p:sldMasterIdLst>
  <p:notesMasterIdLst>
    <p:notesMasterId r:id="rId24"/>
  </p:notesMasterIdLst>
  <p:sldIdLst>
    <p:sldId id="256" r:id="rId5"/>
    <p:sldId id="286" r:id="rId6"/>
    <p:sldId id="257" r:id="rId7"/>
    <p:sldId id="264" r:id="rId8"/>
    <p:sldId id="265" r:id="rId9"/>
    <p:sldId id="266" r:id="rId10"/>
    <p:sldId id="287" r:id="rId11"/>
    <p:sldId id="268" r:id="rId12"/>
    <p:sldId id="288" r:id="rId13"/>
    <p:sldId id="269" r:id="rId14"/>
    <p:sldId id="272" r:id="rId15"/>
    <p:sldId id="274" r:id="rId16"/>
    <p:sldId id="270" r:id="rId17"/>
    <p:sldId id="276" r:id="rId18"/>
    <p:sldId id="271" r:id="rId19"/>
    <p:sldId id="273" r:id="rId20"/>
    <p:sldId id="278" r:id="rId21"/>
    <p:sldId id="280" r:id="rId22"/>
    <p:sldId id="279" r:id="rId23"/>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NEKEA M SMITH" initials="MM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50" autoAdjust="0"/>
    <p:restoredTop sz="89515" autoAdjust="0"/>
  </p:normalViewPr>
  <p:slideViewPr>
    <p:cSldViewPr snapToGrid="0">
      <p:cViewPr varScale="1">
        <p:scale>
          <a:sx n="57" d="100"/>
          <a:sy n="57" d="100"/>
        </p:scale>
        <p:origin x="1160" y="48"/>
      </p:cViewPr>
      <p:guideLst>
        <p:guide orient="horz" pos="2160"/>
        <p:guide pos="3840"/>
      </p:guideLst>
    </p:cSldViewPr>
  </p:slideViewPr>
  <p:notesTextViewPr>
    <p:cViewPr>
      <p:scale>
        <a:sx n="100" d="100"/>
        <a:sy n="100" d="100"/>
      </p:scale>
      <p:origin x="0" y="0"/>
    </p:cViewPr>
  </p:notesTextViewPr>
  <p:notesViewPr>
    <p:cSldViewPr snapToGrid="0">
      <p:cViewPr varScale="1">
        <p:scale>
          <a:sx n="70" d="100"/>
          <a:sy n="70" d="100"/>
        </p:scale>
        <p:origin x="2502" y="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B9BCFA-C1F0-4A12-983D-D4488F8BBBC9}" type="doc">
      <dgm:prSet loTypeId="urn:microsoft.com/office/officeart/2005/8/layout/default" loCatId="list" qsTypeId="urn:microsoft.com/office/officeart/2005/8/quickstyle/simple2" qsCatId="simple" csTypeId="urn:microsoft.com/office/officeart/2005/8/colors/colorful5" csCatId="colorful" phldr="1"/>
      <dgm:spPr/>
      <dgm:t>
        <a:bodyPr/>
        <a:lstStyle/>
        <a:p>
          <a:endParaRPr lang="en-US"/>
        </a:p>
      </dgm:t>
    </dgm:pt>
    <dgm:pt modelId="{2AC6FE92-CD42-41CD-B93B-3CA48B9E06A1}">
      <dgm:prSet/>
      <dgm:spPr/>
      <dgm:t>
        <a:bodyPr/>
        <a:lstStyle/>
        <a:p>
          <a:r>
            <a:rPr lang="en-US"/>
            <a:t>Tracking Your Child’s Attendance (Attendance Matters)</a:t>
          </a:r>
        </a:p>
      </dgm:t>
    </dgm:pt>
    <dgm:pt modelId="{C3871960-B2A1-47BE-978B-060234909519}" type="parTrans" cxnId="{A313A09A-9B7E-44AA-840C-710909B88CDB}">
      <dgm:prSet/>
      <dgm:spPr/>
      <dgm:t>
        <a:bodyPr/>
        <a:lstStyle/>
        <a:p>
          <a:endParaRPr lang="en-US"/>
        </a:p>
      </dgm:t>
    </dgm:pt>
    <dgm:pt modelId="{649CCF19-B1AC-4B0A-941C-B465ADCA1AB2}" type="sibTrans" cxnId="{A313A09A-9B7E-44AA-840C-710909B88CDB}">
      <dgm:prSet/>
      <dgm:spPr/>
      <dgm:t>
        <a:bodyPr/>
        <a:lstStyle/>
        <a:p>
          <a:endParaRPr lang="en-US"/>
        </a:p>
      </dgm:t>
    </dgm:pt>
    <dgm:pt modelId="{4B32E14B-4039-4D43-992F-5893F364880F}">
      <dgm:prSet/>
      <dgm:spPr/>
      <dgm:t>
        <a:bodyPr/>
        <a:lstStyle/>
        <a:p>
          <a:r>
            <a:rPr lang="en-US"/>
            <a:t>PowerSchool</a:t>
          </a:r>
        </a:p>
      </dgm:t>
    </dgm:pt>
    <dgm:pt modelId="{20AA53C2-F668-4EF0-B124-DEEFF390164A}" type="parTrans" cxnId="{56832837-4A74-415E-8405-8D8A5B2B38A5}">
      <dgm:prSet/>
      <dgm:spPr/>
      <dgm:t>
        <a:bodyPr/>
        <a:lstStyle/>
        <a:p>
          <a:endParaRPr lang="en-US"/>
        </a:p>
      </dgm:t>
    </dgm:pt>
    <dgm:pt modelId="{3EACFBE1-5019-469D-A39C-B9E92B48381C}" type="sibTrans" cxnId="{56832837-4A74-415E-8405-8D8A5B2B38A5}">
      <dgm:prSet/>
      <dgm:spPr/>
      <dgm:t>
        <a:bodyPr/>
        <a:lstStyle/>
        <a:p>
          <a:endParaRPr lang="en-US"/>
        </a:p>
      </dgm:t>
    </dgm:pt>
    <dgm:pt modelId="{C84E0C61-DD26-4AD2-B41A-5D35089464B0}">
      <dgm:prSet/>
      <dgm:spPr/>
      <dgm:t>
        <a:bodyPr/>
        <a:lstStyle/>
        <a:p>
          <a:r>
            <a:rPr lang="en-US" dirty="0"/>
            <a:t>Curriculum Resources</a:t>
          </a:r>
        </a:p>
      </dgm:t>
    </dgm:pt>
    <dgm:pt modelId="{0BF60E67-86CF-4F05-B952-012593FDADB6}" type="parTrans" cxnId="{6509D5E2-A04B-4660-9C93-4758E4E09FD8}">
      <dgm:prSet/>
      <dgm:spPr/>
      <dgm:t>
        <a:bodyPr/>
        <a:lstStyle/>
        <a:p>
          <a:endParaRPr lang="en-US"/>
        </a:p>
      </dgm:t>
    </dgm:pt>
    <dgm:pt modelId="{3080AB70-6412-416A-A672-1EF5CB226362}" type="sibTrans" cxnId="{6509D5E2-A04B-4660-9C93-4758E4E09FD8}">
      <dgm:prSet/>
      <dgm:spPr/>
      <dgm:t>
        <a:bodyPr/>
        <a:lstStyle/>
        <a:p>
          <a:endParaRPr lang="en-US"/>
        </a:p>
      </dgm:t>
    </dgm:pt>
    <dgm:pt modelId="{789BCA06-BA3A-49D6-A956-CA2E98151AF7}">
      <dgm:prSet/>
      <dgm:spPr/>
      <dgm:t>
        <a:bodyPr/>
        <a:lstStyle/>
        <a:p>
          <a:r>
            <a:rPr lang="en-US"/>
            <a:t>Homework Hotline </a:t>
          </a:r>
        </a:p>
      </dgm:t>
    </dgm:pt>
    <dgm:pt modelId="{CD259D2E-C5C3-4ED1-BFC6-45E823AF5583}" type="parTrans" cxnId="{B683160D-AF0F-4536-A698-9976C23213A6}">
      <dgm:prSet/>
      <dgm:spPr/>
      <dgm:t>
        <a:bodyPr/>
        <a:lstStyle/>
        <a:p>
          <a:endParaRPr lang="en-US"/>
        </a:p>
      </dgm:t>
    </dgm:pt>
    <dgm:pt modelId="{30541888-9976-4881-B669-8185B419C2AC}" type="sibTrans" cxnId="{B683160D-AF0F-4536-A698-9976C23213A6}">
      <dgm:prSet/>
      <dgm:spPr/>
      <dgm:t>
        <a:bodyPr/>
        <a:lstStyle/>
        <a:p>
          <a:endParaRPr lang="en-US"/>
        </a:p>
      </dgm:t>
    </dgm:pt>
    <dgm:pt modelId="{B849635C-5D6D-45D6-A111-8209C2EC9E2E}">
      <dgm:prSet/>
      <dgm:spPr/>
      <dgm:t>
        <a:bodyPr/>
        <a:lstStyle/>
        <a:p>
          <a:r>
            <a:rPr lang="en-US"/>
            <a:t>Tutoring </a:t>
          </a:r>
        </a:p>
      </dgm:t>
    </dgm:pt>
    <dgm:pt modelId="{355C7371-618D-411F-8FFB-BBA96881C61E}" type="parTrans" cxnId="{1215122F-778C-43F9-8149-F254E046231C}">
      <dgm:prSet/>
      <dgm:spPr/>
      <dgm:t>
        <a:bodyPr/>
        <a:lstStyle/>
        <a:p>
          <a:endParaRPr lang="en-US"/>
        </a:p>
      </dgm:t>
    </dgm:pt>
    <dgm:pt modelId="{FAF101D2-D42C-4FCB-AF5A-15FCB886D79D}" type="sibTrans" cxnId="{1215122F-778C-43F9-8149-F254E046231C}">
      <dgm:prSet/>
      <dgm:spPr/>
      <dgm:t>
        <a:bodyPr/>
        <a:lstStyle/>
        <a:p>
          <a:endParaRPr lang="en-US"/>
        </a:p>
      </dgm:t>
    </dgm:pt>
    <dgm:pt modelId="{C99136DB-4A12-4B1F-9E96-AA6FD1DBD271}">
      <dgm:prSet/>
      <dgm:spPr/>
      <dgm:t>
        <a:bodyPr/>
        <a:lstStyle/>
        <a:p>
          <a:r>
            <a:rPr lang="en-US"/>
            <a:t>What to do if your device breaks, stop working, lost, or stolen</a:t>
          </a:r>
        </a:p>
      </dgm:t>
    </dgm:pt>
    <dgm:pt modelId="{26C959C3-25F3-454A-9C84-8BF098CD1402}" type="parTrans" cxnId="{E46569DF-62B1-4BF1-9F03-DA306555A132}">
      <dgm:prSet/>
      <dgm:spPr/>
      <dgm:t>
        <a:bodyPr/>
        <a:lstStyle/>
        <a:p>
          <a:endParaRPr lang="en-US"/>
        </a:p>
      </dgm:t>
    </dgm:pt>
    <dgm:pt modelId="{323BABA6-71A3-4D5F-913D-8CF1FA4E0E93}" type="sibTrans" cxnId="{E46569DF-62B1-4BF1-9F03-DA306555A132}">
      <dgm:prSet/>
      <dgm:spPr/>
      <dgm:t>
        <a:bodyPr/>
        <a:lstStyle/>
        <a:p>
          <a:endParaRPr lang="en-US"/>
        </a:p>
      </dgm:t>
    </dgm:pt>
    <dgm:pt modelId="{B0A8C37C-4B26-4E45-829F-A97E77A7C8E8}">
      <dgm:prSet/>
      <dgm:spPr/>
      <dgm:t>
        <a:bodyPr/>
        <a:lstStyle/>
        <a:p>
          <a:r>
            <a:rPr lang="en-US"/>
            <a:t>Contacting the teacher</a:t>
          </a:r>
        </a:p>
      </dgm:t>
    </dgm:pt>
    <dgm:pt modelId="{AA465DAE-F4CE-4115-8EBF-5F054B3FFA68}" type="parTrans" cxnId="{67E5FCBA-E473-4DDD-A1E6-A4E43E94B702}">
      <dgm:prSet/>
      <dgm:spPr/>
      <dgm:t>
        <a:bodyPr/>
        <a:lstStyle/>
        <a:p>
          <a:endParaRPr lang="en-US"/>
        </a:p>
      </dgm:t>
    </dgm:pt>
    <dgm:pt modelId="{8B4C9339-ED9B-49A5-8573-98DE7D005EFD}" type="sibTrans" cxnId="{67E5FCBA-E473-4DDD-A1E6-A4E43E94B702}">
      <dgm:prSet/>
      <dgm:spPr/>
      <dgm:t>
        <a:bodyPr/>
        <a:lstStyle/>
        <a:p>
          <a:endParaRPr lang="en-US"/>
        </a:p>
      </dgm:t>
    </dgm:pt>
    <dgm:pt modelId="{E60616A5-5099-4A65-8B32-CE64AEDC2FBD}" type="pres">
      <dgm:prSet presAssocID="{BAB9BCFA-C1F0-4A12-983D-D4488F8BBBC9}" presName="diagram" presStyleCnt="0">
        <dgm:presLayoutVars>
          <dgm:dir/>
          <dgm:resizeHandles val="exact"/>
        </dgm:presLayoutVars>
      </dgm:prSet>
      <dgm:spPr/>
    </dgm:pt>
    <dgm:pt modelId="{0184E7A6-DFFB-4DDA-8FFB-D35A65741ED5}" type="pres">
      <dgm:prSet presAssocID="{2AC6FE92-CD42-41CD-B93B-3CA48B9E06A1}" presName="node" presStyleLbl="node1" presStyleIdx="0" presStyleCnt="7">
        <dgm:presLayoutVars>
          <dgm:bulletEnabled val="1"/>
        </dgm:presLayoutVars>
      </dgm:prSet>
      <dgm:spPr/>
    </dgm:pt>
    <dgm:pt modelId="{FA081AE7-3F7F-4B11-A8BF-B00D474C0A65}" type="pres">
      <dgm:prSet presAssocID="{649CCF19-B1AC-4B0A-941C-B465ADCA1AB2}" presName="sibTrans" presStyleCnt="0"/>
      <dgm:spPr/>
    </dgm:pt>
    <dgm:pt modelId="{8D4F8C11-4B88-4A09-A8F6-17DFC890AACB}" type="pres">
      <dgm:prSet presAssocID="{4B32E14B-4039-4D43-992F-5893F364880F}" presName="node" presStyleLbl="node1" presStyleIdx="1" presStyleCnt="7">
        <dgm:presLayoutVars>
          <dgm:bulletEnabled val="1"/>
        </dgm:presLayoutVars>
      </dgm:prSet>
      <dgm:spPr/>
    </dgm:pt>
    <dgm:pt modelId="{C71785A5-EFB2-49D4-B83A-DC7695799C4C}" type="pres">
      <dgm:prSet presAssocID="{3EACFBE1-5019-469D-A39C-B9E92B48381C}" presName="sibTrans" presStyleCnt="0"/>
      <dgm:spPr/>
    </dgm:pt>
    <dgm:pt modelId="{EFB049C1-3213-4AA5-902D-00DA29DE9464}" type="pres">
      <dgm:prSet presAssocID="{C84E0C61-DD26-4AD2-B41A-5D35089464B0}" presName="node" presStyleLbl="node1" presStyleIdx="2" presStyleCnt="7">
        <dgm:presLayoutVars>
          <dgm:bulletEnabled val="1"/>
        </dgm:presLayoutVars>
      </dgm:prSet>
      <dgm:spPr/>
    </dgm:pt>
    <dgm:pt modelId="{D8B87CE8-01EC-4306-99AF-F5B3546BDF33}" type="pres">
      <dgm:prSet presAssocID="{3080AB70-6412-416A-A672-1EF5CB226362}" presName="sibTrans" presStyleCnt="0"/>
      <dgm:spPr/>
    </dgm:pt>
    <dgm:pt modelId="{90BB6505-6347-4ED6-B1C0-5183D45F1D26}" type="pres">
      <dgm:prSet presAssocID="{789BCA06-BA3A-49D6-A956-CA2E98151AF7}" presName="node" presStyleLbl="node1" presStyleIdx="3" presStyleCnt="7">
        <dgm:presLayoutVars>
          <dgm:bulletEnabled val="1"/>
        </dgm:presLayoutVars>
      </dgm:prSet>
      <dgm:spPr/>
    </dgm:pt>
    <dgm:pt modelId="{6A5FF377-2CF1-4C09-82BA-65B0332D7922}" type="pres">
      <dgm:prSet presAssocID="{30541888-9976-4881-B669-8185B419C2AC}" presName="sibTrans" presStyleCnt="0"/>
      <dgm:spPr/>
    </dgm:pt>
    <dgm:pt modelId="{98CB1307-A423-4263-B74E-83177EAF75A3}" type="pres">
      <dgm:prSet presAssocID="{B849635C-5D6D-45D6-A111-8209C2EC9E2E}" presName="node" presStyleLbl="node1" presStyleIdx="4" presStyleCnt="7">
        <dgm:presLayoutVars>
          <dgm:bulletEnabled val="1"/>
        </dgm:presLayoutVars>
      </dgm:prSet>
      <dgm:spPr/>
    </dgm:pt>
    <dgm:pt modelId="{3F317A02-D134-42A8-95B9-9DE0B444D26A}" type="pres">
      <dgm:prSet presAssocID="{FAF101D2-D42C-4FCB-AF5A-15FCB886D79D}" presName="sibTrans" presStyleCnt="0"/>
      <dgm:spPr/>
    </dgm:pt>
    <dgm:pt modelId="{D67FBD30-1ADA-49F1-AC2C-56EA4E88C4B1}" type="pres">
      <dgm:prSet presAssocID="{C99136DB-4A12-4B1F-9E96-AA6FD1DBD271}" presName="node" presStyleLbl="node1" presStyleIdx="5" presStyleCnt="7">
        <dgm:presLayoutVars>
          <dgm:bulletEnabled val="1"/>
        </dgm:presLayoutVars>
      </dgm:prSet>
      <dgm:spPr/>
    </dgm:pt>
    <dgm:pt modelId="{99E877B1-114C-4793-8C49-0EC580A643F6}" type="pres">
      <dgm:prSet presAssocID="{323BABA6-71A3-4D5F-913D-8CF1FA4E0E93}" presName="sibTrans" presStyleCnt="0"/>
      <dgm:spPr/>
    </dgm:pt>
    <dgm:pt modelId="{A7A7A4D7-9A0D-43B8-AAFB-3915B50AFA11}" type="pres">
      <dgm:prSet presAssocID="{B0A8C37C-4B26-4E45-829F-A97E77A7C8E8}" presName="node" presStyleLbl="node1" presStyleIdx="6" presStyleCnt="7">
        <dgm:presLayoutVars>
          <dgm:bulletEnabled val="1"/>
        </dgm:presLayoutVars>
      </dgm:prSet>
      <dgm:spPr/>
    </dgm:pt>
  </dgm:ptLst>
  <dgm:cxnLst>
    <dgm:cxn modelId="{B683160D-AF0F-4536-A698-9976C23213A6}" srcId="{BAB9BCFA-C1F0-4A12-983D-D4488F8BBBC9}" destId="{789BCA06-BA3A-49D6-A956-CA2E98151AF7}" srcOrd="3" destOrd="0" parTransId="{CD259D2E-C5C3-4ED1-BFC6-45E823AF5583}" sibTransId="{30541888-9976-4881-B669-8185B419C2AC}"/>
    <dgm:cxn modelId="{1215122F-778C-43F9-8149-F254E046231C}" srcId="{BAB9BCFA-C1F0-4A12-983D-D4488F8BBBC9}" destId="{B849635C-5D6D-45D6-A111-8209C2EC9E2E}" srcOrd="4" destOrd="0" parTransId="{355C7371-618D-411F-8FFB-BBA96881C61E}" sibTransId="{FAF101D2-D42C-4FCB-AF5A-15FCB886D79D}"/>
    <dgm:cxn modelId="{56832837-4A74-415E-8405-8D8A5B2B38A5}" srcId="{BAB9BCFA-C1F0-4A12-983D-D4488F8BBBC9}" destId="{4B32E14B-4039-4D43-992F-5893F364880F}" srcOrd="1" destOrd="0" parTransId="{20AA53C2-F668-4EF0-B124-DEEFF390164A}" sibTransId="{3EACFBE1-5019-469D-A39C-B9E92B48381C}"/>
    <dgm:cxn modelId="{A6746A3F-647E-4EBC-AE49-37D087B41594}" type="presOf" srcId="{BAB9BCFA-C1F0-4A12-983D-D4488F8BBBC9}" destId="{E60616A5-5099-4A65-8B32-CE64AEDC2FBD}" srcOrd="0" destOrd="0" presId="urn:microsoft.com/office/officeart/2005/8/layout/default"/>
    <dgm:cxn modelId="{5E5F1C40-66B9-4C49-9452-DAEA38006762}" type="presOf" srcId="{B849635C-5D6D-45D6-A111-8209C2EC9E2E}" destId="{98CB1307-A423-4263-B74E-83177EAF75A3}" srcOrd="0" destOrd="0" presId="urn:microsoft.com/office/officeart/2005/8/layout/default"/>
    <dgm:cxn modelId="{CBA69641-265D-4A54-8233-3DDA9E43F996}" type="presOf" srcId="{2AC6FE92-CD42-41CD-B93B-3CA48B9E06A1}" destId="{0184E7A6-DFFB-4DDA-8FFB-D35A65741ED5}" srcOrd="0" destOrd="0" presId="urn:microsoft.com/office/officeart/2005/8/layout/default"/>
    <dgm:cxn modelId="{45DC7672-94EA-40DA-AB79-15B9DDEEADEA}" type="presOf" srcId="{789BCA06-BA3A-49D6-A956-CA2E98151AF7}" destId="{90BB6505-6347-4ED6-B1C0-5183D45F1D26}" srcOrd="0" destOrd="0" presId="urn:microsoft.com/office/officeart/2005/8/layout/default"/>
    <dgm:cxn modelId="{1344B78B-97B4-4F7B-88F0-514AFBD9AF05}" type="presOf" srcId="{C84E0C61-DD26-4AD2-B41A-5D35089464B0}" destId="{EFB049C1-3213-4AA5-902D-00DA29DE9464}" srcOrd="0" destOrd="0" presId="urn:microsoft.com/office/officeart/2005/8/layout/default"/>
    <dgm:cxn modelId="{A313A09A-9B7E-44AA-840C-710909B88CDB}" srcId="{BAB9BCFA-C1F0-4A12-983D-D4488F8BBBC9}" destId="{2AC6FE92-CD42-41CD-B93B-3CA48B9E06A1}" srcOrd="0" destOrd="0" parTransId="{C3871960-B2A1-47BE-978B-060234909519}" sibTransId="{649CCF19-B1AC-4B0A-941C-B465ADCA1AB2}"/>
    <dgm:cxn modelId="{E7D8BD9A-3735-4495-BD9B-C2847701AFD8}" type="presOf" srcId="{C99136DB-4A12-4B1F-9E96-AA6FD1DBD271}" destId="{D67FBD30-1ADA-49F1-AC2C-56EA4E88C4B1}" srcOrd="0" destOrd="0" presId="urn:microsoft.com/office/officeart/2005/8/layout/default"/>
    <dgm:cxn modelId="{67E5FCBA-E473-4DDD-A1E6-A4E43E94B702}" srcId="{BAB9BCFA-C1F0-4A12-983D-D4488F8BBBC9}" destId="{B0A8C37C-4B26-4E45-829F-A97E77A7C8E8}" srcOrd="6" destOrd="0" parTransId="{AA465DAE-F4CE-4115-8EBF-5F054B3FFA68}" sibTransId="{8B4C9339-ED9B-49A5-8573-98DE7D005EFD}"/>
    <dgm:cxn modelId="{EFBB70C9-16B8-4C6F-BCEF-254ED725C591}" type="presOf" srcId="{B0A8C37C-4B26-4E45-829F-A97E77A7C8E8}" destId="{A7A7A4D7-9A0D-43B8-AAFB-3915B50AFA11}" srcOrd="0" destOrd="0" presId="urn:microsoft.com/office/officeart/2005/8/layout/default"/>
    <dgm:cxn modelId="{E46569DF-62B1-4BF1-9F03-DA306555A132}" srcId="{BAB9BCFA-C1F0-4A12-983D-D4488F8BBBC9}" destId="{C99136DB-4A12-4B1F-9E96-AA6FD1DBD271}" srcOrd="5" destOrd="0" parTransId="{26C959C3-25F3-454A-9C84-8BF098CD1402}" sibTransId="{323BABA6-71A3-4D5F-913D-8CF1FA4E0E93}"/>
    <dgm:cxn modelId="{6509D5E2-A04B-4660-9C93-4758E4E09FD8}" srcId="{BAB9BCFA-C1F0-4A12-983D-D4488F8BBBC9}" destId="{C84E0C61-DD26-4AD2-B41A-5D35089464B0}" srcOrd="2" destOrd="0" parTransId="{0BF60E67-86CF-4F05-B952-012593FDADB6}" sibTransId="{3080AB70-6412-416A-A672-1EF5CB226362}"/>
    <dgm:cxn modelId="{88D09EEE-4DCD-46CB-A027-1C8E24A62BCE}" type="presOf" srcId="{4B32E14B-4039-4D43-992F-5893F364880F}" destId="{8D4F8C11-4B88-4A09-A8F6-17DFC890AACB}" srcOrd="0" destOrd="0" presId="urn:microsoft.com/office/officeart/2005/8/layout/default"/>
    <dgm:cxn modelId="{2C1FB6E1-D27D-4385-B095-2D62FE0EFC91}" type="presParOf" srcId="{E60616A5-5099-4A65-8B32-CE64AEDC2FBD}" destId="{0184E7A6-DFFB-4DDA-8FFB-D35A65741ED5}" srcOrd="0" destOrd="0" presId="urn:microsoft.com/office/officeart/2005/8/layout/default"/>
    <dgm:cxn modelId="{4B488F87-B5DC-4023-87CB-5C250C90D390}" type="presParOf" srcId="{E60616A5-5099-4A65-8B32-CE64AEDC2FBD}" destId="{FA081AE7-3F7F-4B11-A8BF-B00D474C0A65}" srcOrd="1" destOrd="0" presId="urn:microsoft.com/office/officeart/2005/8/layout/default"/>
    <dgm:cxn modelId="{8BD5C738-9468-4325-AC3B-2A9D7799137B}" type="presParOf" srcId="{E60616A5-5099-4A65-8B32-CE64AEDC2FBD}" destId="{8D4F8C11-4B88-4A09-A8F6-17DFC890AACB}" srcOrd="2" destOrd="0" presId="urn:microsoft.com/office/officeart/2005/8/layout/default"/>
    <dgm:cxn modelId="{08A51E95-3E7C-4680-9152-63B1D443D8FF}" type="presParOf" srcId="{E60616A5-5099-4A65-8B32-CE64AEDC2FBD}" destId="{C71785A5-EFB2-49D4-B83A-DC7695799C4C}" srcOrd="3" destOrd="0" presId="urn:microsoft.com/office/officeart/2005/8/layout/default"/>
    <dgm:cxn modelId="{13E02559-C61D-44BD-8D15-C8A543C51281}" type="presParOf" srcId="{E60616A5-5099-4A65-8B32-CE64AEDC2FBD}" destId="{EFB049C1-3213-4AA5-902D-00DA29DE9464}" srcOrd="4" destOrd="0" presId="urn:microsoft.com/office/officeart/2005/8/layout/default"/>
    <dgm:cxn modelId="{938763BD-F039-43E0-965D-5F8E5DD51F98}" type="presParOf" srcId="{E60616A5-5099-4A65-8B32-CE64AEDC2FBD}" destId="{D8B87CE8-01EC-4306-99AF-F5B3546BDF33}" srcOrd="5" destOrd="0" presId="urn:microsoft.com/office/officeart/2005/8/layout/default"/>
    <dgm:cxn modelId="{14E45FAD-5669-42AE-B613-AE03E6619B6D}" type="presParOf" srcId="{E60616A5-5099-4A65-8B32-CE64AEDC2FBD}" destId="{90BB6505-6347-4ED6-B1C0-5183D45F1D26}" srcOrd="6" destOrd="0" presId="urn:microsoft.com/office/officeart/2005/8/layout/default"/>
    <dgm:cxn modelId="{01994E8E-E160-408D-A0BB-0DAAD2EF073C}" type="presParOf" srcId="{E60616A5-5099-4A65-8B32-CE64AEDC2FBD}" destId="{6A5FF377-2CF1-4C09-82BA-65B0332D7922}" srcOrd="7" destOrd="0" presId="urn:microsoft.com/office/officeart/2005/8/layout/default"/>
    <dgm:cxn modelId="{5DF80CEF-37CA-496F-A688-AD955C3D8984}" type="presParOf" srcId="{E60616A5-5099-4A65-8B32-CE64AEDC2FBD}" destId="{98CB1307-A423-4263-B74E-83177EAF75A3}" srcOrd="8" destOrd="0" presId="urn:microsoft.com/office/officeart/2005/8/layout/default"/>
    <dgm:cxn modelId="{473C38D7-995C-40F8-8BE6-789FDC09F42B}" type="presParOf" srcId="{E60616A5-5099-4A65-8B32-CE64AEDC2FBD}" destId="{3F317A02-D134-42A8-95B9-9DE0B444D26A}" srcOrd="9" destOrd="0" presId="urn:microsoft.com/office/officeart/2005/8/layout/default"/>
    <dgm:cxn modelId="{83BD45E6-73B1-4459-AC26-279903C84FBB}" type="presParOf" srcId="{E60616A5-5099-4A65-8B32-CE64AEDC2FBD}" destId="{D67FBD30-1ADA-49F1-AC2C-56EA4E88C4B1}" srcOrd="10" destOrd="0" presId="urn:microsoft.com/office/officeart/2005/8/layout/default"/>
    <dgm:cxn modelId="{11262392-9F8D-41B4-AE68-DA45E174A21F}" type="presParOf" srcId="{E60616A5-5099-4A65-8B32-CE64AEDC2FBD}" destId="{99E877B1-114C-4793-8C49-0EC580A643F6}" srcOrd="11" destOrd="0" presId="urn:microsoft.com/office/officeart/2005/8/layout/default"/>
    <dgm:cxn modelId="{604785EB-8CB2-47A6-A7B9-BAD7CCF4CBAC}" type="presParOf" srcId="{E60616A5-5099-4A65-8B32-CE64AEDC2FBD}" destId="{A7A7A4D7-9A0D-43B8-AAFB-3915B50AFA11}" srcOrd="12"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84E7A6-DFFB-4DDA-8FFB-D35A65741ED5}">
      <dsp:nvSpPr>
        <dsp:cNvPr id="0" name=""/>
        <dsp:cNvSpPr/>
      </dsp:nvSpPr>
      <dsp:spPr>
        <a:xfrm>
          <a:off x="0" y="545302"/>
          <a:ext cx="1630366" cy="978219"/>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Tracking Your Child’s Attendance (Attendance Matters)</a:t>
          </a:r>
        </a:p>
      </dsp:txBody>
      <dsp:txXfrm>
        <a:off x="0" y="545302"/>
        <a:ext cx="1630366" cy="978219"/>
      </dsp:txXfrm>
    </dsp:sp>
    <dsp:sp modelId="{8D4F8C11-4B88-4A09-A8F6-17DFC890AACB}">
      <dsp:nvSpPr>
        <dsp:cNvPr id="0" name=""/>
        <dsp:cNvSpPr/>
      </dsp:nvSpPr>
      <dsp:spPr>
        <a:xfrm>
          <a:off x="1793403" y="545302"/>
          <a:ext cx="1630366" cy="978219"/>
        </a:xfrm>
        <a:prstGeom prst="rect">
          <a:avLst/>
        </a:prstGeom>
        <a:solidFill>
          <a:schemeClr val="accent5">
            <a:hueOff val="-1126424"/>
            <a:satOff val="-2903"/>
            <a:lumOff val="-1961"/>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PowerSchool</a:t>
          </a:r>
        </a:p>
      </dsp:txBody>
      <dsp:txXfrm>
        <a:off x="1793403" y="545302"/>
        <a:ext cx="1630366" cy="978219"/>
      </dsp:txXfrm>
    </dsp:sp>
    <dsp:sp modelId="{EFB049C1-3213-4AA5-902D-00DA29DE9464}">
      <dsp:nvSpPr>
        <dsp:cNvPr id="0" name=""/>
        <dsp:cNvSpPr/>
      </dsp:nvSpPr>
      <dsp:spPr>
        <a:xfrm>
          <a:off x="3586806" y="545302"/>
          <a:ext cx="1630366" cy="978219"/>
        </a:xfrm>
        <a:prstGeom prst="rect">
          <a:avLst/>
        </a:prstGeom>
        <a:solidFill>
          <a:schemeClr val="accent5">
            <a:hueOff val="-2252848"/>
            <a:satOff val="-5806"/>
            <a:lumOff val="-3922"/>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Curriculum Resources</a:t>
          </a:r>
        </a:p>
      </dsp:txBody>
      <dsp:txXfrm>
        <a:off x="3586806" y="545302"/>
        <a:ext cx="1630366" cy="978219"/>
      </dsp:txXfrm>
    </dsp:sp>
    <dsp:sp modelId="{90BB6505-6347-4ED6-B1C0-5183D45F1D26}">
      <dsp:nvSpPr>
        <dsp:cNvPr id="0" name=""/>
        <dsp:cNvSpPr/>
      </dsp:nvSpPr>
      <dsp:spPr>
        <a:xfrm>
          <a:off x="0" y="1686559"/>
          <a:ext cx="1630366" cy="978219"/>
        </a:xfrm>
        <a:prstGeom prst="rect">
          <a:avLst/>
        </a:prstGeom>
        <a:solidFill>
          <a:schemeClr val="accent5">
            <a:hueOff val="-3379271"/>
            <a:satOff val="-8710"/>
            <a:lumOff val="-588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Homework Hotline </a:t>
          </a:r>
        </a:p>
      </dsp:txBody>
      <dsp:txXfrm>
        <a:off x="0" y="1686559"/>
        <a:ext cx="1630366" cy="978219"/>
      </dsp:txXfrm>
    </dsp:sp>
    <dsp:sp modelId="{98CB1307-A423-4263-B74E-83177EAF75A3}">
      <dsp:nvSpPr>
        <dsp:cNvPr id="0" name=""/>
        <dsp:cNvSpPr/>
      </dsp:nvSpPr>
      <dsp:spPr>
        <a:xfrm>
          <a:off x="1793403" y="1686559"/>
          <a:ext cx="1630366" cy="978219"/>
        </a:xfrm>
        <a:prstGeom prst="rect">
          <a:avLst/>
        </a:prstGeom>
        <a:solidFill>
          <a:schemeClr val="accent5">
            <a:hueOff val="-4505695"/>
            <a:satOff val="-11613"/>
            <a:lumOff val="-784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Tutoring </a:t>
          </a:r>
        </a:p>
      </dsp:txBody>
      <dsp:txXfrm>
        <a:off x="1793403" y="1686559"/>
        <a:ext cx="1630366" cy="978219"/>
      </dsp:txXfrm>
    </dsp:sp>
    <dsp:sp modelId="{D67FBD30-1ADA-49F1-AC2C-56EA4E88C4B1}">
      <dsp:nvSpPr>
        <dsp:cNvPr id="0" name=""/>
        <dsp:cNvSpPr/>
      </dsp:nvSpPr>
      <dsp:spPr>
        <a:xfrm>
          <a:off x="3586806" y="1686559"/>
          <a:ext cx="1630366" cy="978219"/>
        </a:xfrm>
        <a:prstGeom prst="rect">
          <a:avLst/>
        </a:prstGeom>
        <a:solidFill>
          <a:schemeClr val="accent5">
            <a:hueOff val="-5632119"/>
            <a:satOff val="-14516"/>
            <a:lumOff val="-9804"/>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What to do if your device breaks, stop working, lost, or stolen</a:t>
          </a:r>
        </a:p>
      </dsp:txBody>
      <dsp:txXfrm>
        <a:off x="3586806" y="1686559"/>
        <a:ext cx="1630366" cy="978219"/>
      </dsp:txXfrm>
    </dsp:sp>
    <dsp:sp modelId="{A7A7A4D7-9A0D-43B8-AAFB-3915B50AFA11}">
      <dsp:nvSpPr>
        <dsp:cNvPr id="0" name=""/>
        <dsp:cNvSpPr/>
      </dsp:nvSpPr>
      <dsp:spPr>
        <a:xfrm>
          <a:off x="1793403" y="2827815"/>
          <a:ext cx="1630366" cy="978219"/>
        </a:xfrm>
        <a:prstGeom prst="rect">
          <a:avLst/>
        </a:prstGeom>
        <a:solidFill>
          <a:schemeClr val="accent5">
            <a:hueOff val="-6758543"/>
            <a:satOff val="-17419"/>
            <a:lumOff val="-1176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Contacting the teacher</a:t>
          </a:r>
        </a:p>
      </dsp:txBody>
      <dsp:txXfrm>
        <a:off x="1793403" y="2827815"/>
        <a:ext cx="1630366" cy="97821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7813" cy="351476"/>
          </a:xfrm>
          <a:prstGeom prst="rect">
            <a:avLst/>
          </a:prstGeom>
        </p:spPr>
        <p:txBody>
          <a:bodyPr vert="horz" lIns="91129" tIns="45565" rIns="91129" bIns="45565" rtlCol="0"/>
          <a:lstStyle>
            <a:lvl1pPr algn="l">
              <a:defRPr sz="1200"/>
            </a:lvl1pPr>
          </a:lstStyle>
          <a:p>
            <a:endParaRPr lang="en-US"/>
          </a:p>
        </p:txBody>
      </p:sp>
      <p:sp>
        <p:nvSpPr>
          <p:cNvPr id="3" name="Date Placeholder 2"/>
          <p:cNvSpPr>
            <a:spLocks noGrp="1"/>
          </p:cNvSpPr>
          <p:nvPr>
            <p:ph type="dt" idx="1"/>
          </p:nvPr>
        </p:nvSpPr>
        <p:spPr>
          <a:xfrm>
            <a:off x="5266496" y="1"/>
            <a:ext cx="4027812" cy="351476"/>
          </a:xfrm>
          <a:prstGeom prst="rect">
            <a:avLst/>
          </a:prstGeom>
        </p:spPr>
        <p:txBody>
          <a:bodyPr vert="horz" lIns="91129" tIns="45565" rIns="91129" bIns="45565" rtlCol="0"/>
          <a:lstStyle>
            <a:lvl1pPr algn="r">
              <a:defRPr sz="1200"/>
            </a:lvl1pPr>
          </a:lstStyle>
          <a:p>
            <a:fld id="{8B9CB0BA-7C54-4322-AF3D-31E0F3A139EF}" type="datetimeFigureOut">
              <a:rPr lang="en-US" smtClean="0"/>
              <a:t>9/10/2025</a:t>
            </a:fld>
            <a:endParaRPr lang="en-US"/>
          </a:p>
        </p:txBody>
      </p:sp>
      <p:sp>
        <p:nvSpPr>
          <p:cNvPr id="4" name="Slide Image Placeholder 3"/>
          <p:cNvSpPr>
            <a:spLocks noGrp="1" noRot="1" noChangeAspect="1"/>
          </p:cNvSpPr>
          <p:nvPr>
            <p:ph type="sldImg" idx="2"/>
          </p:nvPr>
        </p:nvSpPr>
        <p:spPr>
          <a:xfrm>
            <a:off x="2544763" y="876300"/>
            <a:ext cx="4206875" cy="2366963"/>
          </a:xfrm>
          <a:prstGeom prst="rect">
            <a:avLst/>
          </a:prstGeom>
          <a:noFill/>
          <a:ln w="12700">
            <a:solidFill>
              <a:prstClr val="black"/>
            </a:solidFill>
          </a:ln>
        </p:spPr>
        <p:txBody>
          <a:bodyPr vert="horz" lIns="91129" tIns="45565" rIns="91129" bIns="45565" rtlCol="0" anchor="ctr"/>
          <a:lstStyle/>
          <a:p>
            <a:endParaRPr lang="en-US"/>
          </a:p>
        </p:txBody>
      </p:sp>
      <p:sp>
        <p:nvSpPr>
          <p:cNvPr id="5" name="Notes Placeholder 4"/>
          <p:cNvSpPr>
            <a:spLocks noGrp="1"/>
          </p:cNvSpPr>
          <p:nvPr>
            <p:ph type="body" sz="quarter" idx="3"/>
          </p:nvPr>
        </p:nvSpPr>
        <p:spPr>
          <a:xfrm>
            <a:off x="929013" y="3373696"/>
            <a:ext cx="7438375" cy="2760405"/>
          </a:xfrm>
          <a:prstGeom prst="rect">
            <a:avLst/>
          </a:prstGeom>
        </p:spPr>
        <p:txBody>
          <a:bodyPr vert="horz" lIns="91129" tIns="45565" rIns="91129" bIns="4556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924"/>
            <a:ext cx="4027813" cy="351476"/>
          </a:xfrm>
          <a:prstGeom prst="rect">
            <a:avLst/>
          </a:prstGeom>
        </p:spPr>
        <p:txBody>
          <a:bodyPr vert="horz" lIns="91129" tIns="45565" rIns="91129" bIns="45565" rtlCol="0" anchor="b"/>
          <a:lstStyle>
            <a:lvl1pPr algn="l">
              <a:defRPr sz="1200"/>
            </a:lvl1pPr>
          </a:lstStyle>
          <a:p>
            <a:endParaRPr lang="en-US"/>
          </a:p>
        </p:txBody>
      </p:sp>
      <p:sp>
        <p:nvSpPr>
          <p:cNvPr id="7" name="Slide Number Placeholder 6"/>
          <p:cNvSpPr>
            <a:spLocks noGrp="1"/>
          </p:cNvSpPr>
          <p:nvPr>
            <p:ph type="sldNum" sz="quarter" idx="5"/>
          </p:nvPr>
        </p:nvSpPr>
        <p:spPr>
          <a:xfrm>
            <a:off x="5266496" y="6658924"/>
            <a:ext cx="4027812" cy="351476"/>
          </a:xfrm>
          <a:prstGeom prst="rect">
            <a:avLst/>
          </a:prstGeom>
        </p:spPr>
        <p:txBody>
          <a:bodyPr vert="horz" lIns="91129" tIns="45565" rIns="91129" bIns="45565" rtlCol="0" anchor="b"/>
          <a:lstStyle>
            <a:lvl1pPr algn="r">
              <a:defRPr sz="1200"/>
            </a:lvl1pPr>
          </a:lstStyle>
          <a:p>
            <a:fld id="{74C01130-9918-4A13-94AD-4481A9C13B5D}" type="slidenum">
              <a:rPr lang="en-US" smtClean="0"/>
              <a:t>‹#›</a:t>
            </a:fld>
            <a:endParaRPr lang="en-US"/>
          </a:p>
        </p:txBody>
      </p:sp>
    </p:spTree>
    <p:extLst>
      <p:ext uri="{BB962C8B-B14F-4D97-AF65-F5344CB8AC3E}">
        <p14:creationId xmlns:p14="http://schemas.microsoft.com/office/powerpoint/2010/main" val="1769331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6775450" y="1812925"/>
            <a:ext cx="16125825" cy="907097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2" name="Shape 182"/>
          <p:cNvSpPr txBox="1">
            <a:spLocks noGrp="1"/>
          </p:cNvSpPr>
          <p:nvPr>
            <p:ph type="body" idx="1"/>
          </p:nvPr>
        </p:nvSpPr>
        <p:spPr>
          <a:xfrm>
            <a:off x="257363" y="11487979"/>
            <a:ext cx="2058892" cy="10883346"/>
          </a:xfrm>
          <a:prstGeom prst="rect">
            <a:avLst/>
          </a:prstGeom>
        </p:spPr>
        <p:txBody>
          <a:bodyPr lIns="91114" tIns="91114" rIns="91114" bIns="91114" anchor="t" anchorCtr="0">
            <a:noAutofit/>
          </a:bodyPr>
          <a:lstStyle/>
          <a:p>
            <a:endParaRPr dirty="0"/>
          </a:p>
        </p:txBody>
      </p:sp>
    </p:spTree>
    <p:extLst>
      <p:ext uri="{BB962C8B-B14F-4D97-AF65-F5344CB8AC3E}">
        <p14:creationId xmlns:p14="http://schemas.microsoft.com/office/powerpoint/2010/main" val="2539940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C01130-9918-4A13-94AD-4481A9C13B5D}" type="slidenum">
              <a:rPr lang="en-US" smtClean="0"/>
              <a:t>15</a:t>
            </a:fld>
            <a:endParaRPr lang="en-US"/>
          </a:p>
        </p:txBody>
      </p:sp>
    </p:spTree>
    <p:extLst>
      <p:ext uri="{BB962C8B-B14F-4D97-AF65-F5344CB8AC3E}">
        <p14:creationId xmlns:p14="http://schemas.microsoft.com/office/powerpoint/2010/main" val="105813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9E8EBD7-8438-4788-A41E-285774186940}" type="datetimeFigureOut">
              <a:rPr lang="en-US" smtClean="0"/>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85AC2-B401-4849-ABB2-D9149F95002E}" type="slidenum">
              <a:rPr lang="en-US" smtClean="0"/>
              <a:t>‹#›</a:t>
            </a:fld>
            <a:endParaRPr lang="en-US"/>
          </a:p>
        </p:txBody>
      </p:sp>
    </p:spTree>
    <p:extLst>
      <p:ext uri="{BB962C8B-B14F-4D97-AF65-F5344CB8AC3E}">
        <p14:creationId xmlns:p14="http://schemas.microsoft.com/office/powerpoint/2010/main" val="1748006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E8EBD7-8438-4788-A41E-285774186940}" type="datetimeFigureOut">
              <a:rPr lang="en-US" smtClean="0"/>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85AC2-B401-4849-ABB2-D9149F95002E}" type="slidenum">
              <a:rPr lang="en-US" smtClean="0"/>
              <a:t>‹#›</a:t>
            </a:fld>
            <a:endParaRPr lang="en-US"/>
          </a:p>
        </p:txBody>
      </p:sp>
    </p:spTree>
    <p:extLst>
      <p:ext uri="{BB962C8B-B14F-4D97-AF65-F5344CB8AC3E}">
        <p14:creationId xmlns:p14="http://schemas.microsoft.com/office/powerpoint/2010/main" val="2384073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E8EBD7-8438-4788-A41E-285774186940}" type="datetimeFigureOut">
              <a:rPr lang="en-US" smtClean="0"/>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85AC2-B401-4849-ABB2-D9149F95002E}" type="slidenum">
              <a:rPr lang="en-US" smtClean="0"/>
              <a:t>‹#›</a:t>
            </a:fld>
            <a:endParaRPr lang="en-US"/>
          </a:p>
        </p:txBody>
      </p:sp>
    </p:spTree>
    <p:extLst>
      <p:ext uri="{BB962C8B-B14F-4D97-AF65-F5344CB8AC3E}">
        <p14:creationId xmlns:p14="http://schemas.microsoft.com/office/powerpoint/2010/main" val="4293936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9E8EBD7-8438-4788-A41E-285774186940}" type="datetimeFigureOut">
              <a:rPr lang="en-US" smtClean="0"/>
              <a:t>9/10/2025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685AC2-B401-4849-ABB2-D9149F95002E}" type="slidenum">
              <a:rPr lang="en-US" smtClean="0"/>
              <a:t>‹#›</a:t>
            </a:fld>
            <a:endParaRPr lang="en-US"/>
          </a:p>
        </p:txBody>
      </p:sp>
    </p:spTree>
    <p:extLst>
      <p:ext uri="{BB962C8B-B14F-4D97-AF65-F5344CB8AC3E}">
        <p14:creationId xmlns:p14="http://schemas.microsoft.com/office/powerpoint/2010/main" val="244890125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9E8EBD7-8438-4788-A41E-285774186940}" type="datetimeFigureOut">
              <a:rPr lang="en-US" smtClean="0"/>
              <a:t>9/10/2025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685AC2-B401-4849-ABB2-D9149F95002E}" type="slidenum">
              <a:rPr lang="en-US" smtClean="0"/>
              <a:t>‹#›</a:t>
            </a:fld>
            <a:endParaRPr lang="en-US"/>
          </a:p>
        </p:txBody>
      </p:sp>
    </p:spTree>
    <p:extLst>
      <p:ext uri="{BB962C8B-B14F-4D97-AF65-F5344CB8AC3E}">
        <p14:creationId xmlns:p14="http://schemas.microsoft.com/office/powerpoint/2010/main" val="147583913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9E8EBD7-8438-4788-A41E-285774186940}" type="datetimeFigureOut">
              <a:rPr lang="en-US" smtClean="0"/>
              <a:t>9/10/2025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685AC2-B401-4849-ABB2-D9149F95002E}" type="slidenum">
              <a:rPr lang="en-US" smtClean="0"/>
              <a:t>‹#›</a:t>
            </a:fld>
            <a:endParaRPr lang="en-US"/>
          </a:p>
        </p:txBody>
      </p:sp>
    </p:spTree>
    <p:extLst>
      <p:ext uri="{BB962C8B-B14F-4D97-AF65-F5344CB8AC3E}">
        <p14:creationId xmlns:p14="http://schemas.microsoft.com/office/powerpoint/2010/main" val="2116298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E8EBD7-8438-4788-A41E-285774186940}" type="datetimeFigureOut">
              <a:rPr lang="en-US" smtClean="0"/>
              <a:t>9/10/2025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685AC2-B401-4849-ABB2-D9149F95002E}" type="slidenum">
              <a:rPr lang="en-US" smtClean="0"/>
              <a:t>‹#›</a:t>
            </a:fld>
            <a:endParaRPr lang="en-US"/>
          </a:p>
        </p:txBody>
      </p:sp>
    </p:spTree>
    <p:extLst>
      <p:ext uri="{BB962C8B-B14F-4D97-AF65-F5344CB8AC3E}">
        <p14:creationId xmlns:p14="http://schemas.microsoft.com/office/powerpoint/2010/main" val="3727573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9E8EBD7-8438-4788-A41E-285774186940}" type="datetimeFigureOut">
              <a:rPr lang="en-US" smtClean="0"/>
              <a:t>9/10/2025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685AC2-B401-4849-ABB2-D9149F95002E}" type="slidenum">
              <a:rPr lang="en-US" smtClean="0"/>
              <a:t>‹#›</a:t>
            </a:fld>
            <a:endParaRPr lang="en-US"/>
          </a:p>
        </p:txBody>
      </p:sp>
    </p:spTree>
    <p:extLst>
      <p:ext uri="{BB962C8B-B14F-4D97-AF65-F5344CB8AC3E}">
        <p14:creationId xmlns:p14="http://schemas.microsoft.com/office/powerpoint/2010/main" val="10348624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9E8EBD7-8438-4788-A41E-285774186940}" type="datetimeFigureOut">
              <a:rPr lang="en-US" smtClean="0"/>
              <a:t>9/10/2025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685AC2-B401-4849-ABB2-D9149F95002E}" type="slidenum">
              <a:rPr lang="en-US" smtClean="0"/>
              <a:t>‹#›</a:t>
            </a:fld>
            <a:endParaRPr lang="en-US"/>
          </a:p>
        </p:txBody>
      </p:sp>
    </p:spTree>
    <p:extLst>
      <p:ext uri="{BB962C8B-B14F-4D97-AF65-F5344CB8AC3E}">
        <p14:creationId xmlns:p14="http://schemas.microsoft.com/office/powerpoint/2010/main" val="119518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E8EBD7-8438-4788-A41E-285774186940}" type="datetimeFigureOut">
              <a:rPr lang="en-US" smtClean="0"/>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85AC2-B401-4849-ABB2-D9149F95002E}" type="slidenum">
              <a:rPr lang="en-US" smtClean="0"/>
              <a:t>‹#›</a:t>
            </a:fld>
            <a:endParaRPr lang="en-US"/>
          </a:p>
        </p:txBody>
      </p:sp>
    </p:spTree>
    <p:extLst>
      <p:ext uri="{BB962C8B-B14F-4D97-AF65-F5344CB8AC3E}">
        <p14:creationId xmlns:p14="http://schemas.microsoft.com/office/powerpoint/2010/main" val="2517372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E8EBD7-8438-4788-A41E-285774186940}" type="datetimeFigureOut">
              <a:rPr lang="en-US" smtClean="0"/>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85AC2-B401-4849-ABB2-D9149F95002E}" type="slidenum">
              <a:rPr lang="en-US" smtClean="0"/>
              <a:t>‹#›</a:t>
            </a:fld>
            <a:endParaRPr lang="en-US"/>
          </a:p>
        </p:txBody>
      </p:sp>
    </p:spTree>
    <p:extLst>
      <p:ext uri="{BB962C8B-B14F-4D97-AF65-F5344CB8AC3E}">
        <p14:creationId xmlns:p14="http://schemas.microsoft.com/office/powerpoint/2010/main" val="1003157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9"/>
        <p:cNvGrpSpPr/>
        <p:nvPr/>
      </p:nvGrpSpPr>
      <p:grpSpPr>
        <a:xfrm>
          <a:off x="0" y="0"/>
          <a:ext cx="0" cy="0"/>
          <a:chOff x="0" y="0"/>
          <a:chExt cx="0" cy="0"/>
        </a:xfrm>
      </p:grpSpPr>
      <p:sp>
        <p:nvSpPr>
          <p:cNvPr id="22" name="Shape 22"/>
          <p:cNvSpPr txBox="1">
            <a:spLocks noGrp="1"/>
          </p:cNvSpPr>
          <p:nvPr>
            <p:ph type="ctrTitle"/>
          </p:nvPr>
        </p:nvSpPr>
        <p:spPr>
          <a:xfrm>
            <a:off x="1987867" y="2651116"/>
            <a:ext cx="7005527" cy="1469225"/>
          </a:xfrm>
          <a:prstGeom prst="rect">
            <a:avLst/>
          </a:prstGeom>
        </p:spPr>
        <p:txBody>
          <a:bodyPr lIns="91425" tIns="91425" rIns="91425" bIns="91425" anchor="ctr" anchorCtr="0"/>
          <a:lstStyle>
            <a:lvl1pPr lvl="0">
              <a:spcBef>
                <a:spcPts val="0"/>
              </a:spcBef>
              <a:buSzPct val="100000"/>
              <a:defRPr sz="4267">
                <a:latin typeface="Calibri" panose="020F0502020204030204" pitchFamily="34" charset="0"/>
                <a:ea typeface="Segoe UI Historic" panose="020B0502040204020203" pitchFamily="34" charset="0"/>
                <a:cs typeface="Calibri" panose="020F0502020204030204" pitchFamily="34" charset="0"/>
              </a:defRPr>
            </a:lvl1pPr>
            <a:lvl2pPr lvl="1" algn="ctr">
              <a:spcBef>
                <a:spcPts val="0"/>
              </a:spcBef>
              <a:buSzPct val="100000"/>
              <a:defRPr sz="6400"/>
            </a:lvl2pPr>
            <a:lvl3pPr lvl="2" algn="ctr">
              <a:spcBef>
                <a:spcPts val="0"/>
              </a:spcBef>
              <a:buSzPct val="100000"/>
              <a:defRPr sz="6400"/>
            </a:lvl3pPr>
            <a:lvl4pPr lvl="3" algn="ctr">
              <a:spcBef>
                <a:spcPts val="0"/>
              </a:spcBef>
              <a:buSzPct val="100000"/>
              <a:defRPr sz="6400"/>
            </a:lvl4pPr>
            <a:lvl5pPr lvl="4" algn="ctr">
              <a:spcBef>
                <a:spcPts val="0"/>
              </a:spcBef>
              <a:buSzPct val="100000"/>
              <a:defRPr sz="6400"/>
            </a:lvl5pPr>
            <a:lvl6pPr lvl="5" algn="ctr">
              <a:spcBef>
                <a:spcPts val="0"/>
              </a:spcBef>
              <a:buSzPct val="100000"/>
              <a:defRPr sz="6400"/>
            </a:lvl6pPr>
            <a:lvl7pPr lvl="6" algn="ctr">
              <a:spcBef>
                <a:spcPts val="0"/>
              </a:spcBef>
              <a:buSzPct val="100000"/>
              <a:defRPr sz="6400"/>
            </a:lvl7pPr>
            <a:lvl8pPr lvl="7" algn="ctr">
              <a:spcBef>
                <a:spcPts val="0"/>
              </a:spcBef>
              <a:buSzPct val="100000"/>
              <a:defRPr sz="6400"/>
            </a:lvl8pPr>
            <a:lvl9pPr lvl="8" algn="ctr">
              <a:spcBef>
                <a:spcPts val="0"/>
              </a:spcBef>
              <a:buSzPct val="100000"/>
              <a:defRPr sz="6400"/>
            </a:lvl9pPr>
          </a:lstStyle>
          <a:p>
            <a:endParaRPr dirty="0"/>
          </a:p>
        </p:txBody>
      </p:sp>
      <p:sp>
        <p:nvSpPr>
          <p:cNvPr id="24" name="Shape 20">
            <a:extLst>
              <a:ext uri="{FF2B5EF4-FFF2-40B4-BE49-F238E27FC236}">
                <a16:creationId xmlns:a16="http://schemas.microsoft.com/office/drawing/2014/main" id="{2442C71B-CB7E-F144-8E69-95D4877EE765}"/>
              </a:ext>
            </a:extLst>
          </p:cNvPr>
          <p:cNvSpPr/>
          <p:nvPr userDrawn="1"/>
        </p:nvSpPr>
        <p:spPr>
          <a:xfrm flipH="1">
            <a:off x="1" y="608267"/>
            <a:ext cx="12196959" cy="237816"/>
          </a:xfrm>
          <a:prstGeom prst="rect">
            <a:avLst/>
          </a:prstGeom>
          <a:solidFill>
            <a:schemeClr val="tx1"/>
          </a:solidFill>
          <a:ln>
            <a:noFill/>
          </a:ln>
        </p:spPr>
        <p:txBody>
          <a:bodyPr lIns="121900" tIns="121900" rIns="121900" bIns="121900" anchor="ctr" anchorCtr="0">
            <a:noAutofit/>
          </a:bodyPr>
          <a:lstStyle/>
          <a:p>
            <a:pPr lvl="0" rtl="0">
              <a:spcBef>
                <a:spcPts val="0"/>
              </a:spcBef>
              <a:buNone/>
            </a:pPr>
            <a:endParaRPr sz="2400" dirty="0"/>
          </a:p>
        </p:txBody>
      </p:sp>
    </p:spTree>
    <p:extLst>
      <p:ext uri="{BB962C8B-B14F-4D97-AF65-F5344CB8AC3E}">
        <p14:creationId xmlns:p14="http://schemas.microsoft.com/office/powerpoint/2010/main" val="3255685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E8EBD7-8438-4788-A41E-285774186940}" type="datetimeFigureOut">
              <a:rPr lang="en-US" smtClean="0"/>
              <a:t>9/10/2025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685AC2-B401-4849-ABB2-D9149F95002E}" type="slidenum">
              <a:rPr lang="en-US" smtClean="0"/>
              <a:t>‹#›</a:t>
            </a:fld>
            <a:endParaRPr lang="en-US"/>
          </a:p>
        </p:txBody>
      </p:sp>
    </p:spTree>
    <p:extLst>
      <p:ext uri="{BB962C8B-B14F-4D97-AF65-F5344CB8AC3E}">
        <p14:creationId xmlns:p14="http://schemas.microsoft.com/office/powerpoint/2010/main" val="1921408456"/>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 id="214748383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public-domain-image.com/free-images/people/crowd/education-on-meeting"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mumsgather.blogspot.com/2011_06_01_archive.html" TargetMode="External"/><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mumsgather.blogspot.com/2011_06_01_archive.html"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wikibit.it/f/cosa-significa-feedback-2528/" TargetMode="External"/><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freepngimg.com/png/85354-text-question-blog-questions-logo-an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DC5631E3-8E05-DBE1-549C-34587A6337D7}"/>
              </a:ext>
            </a:extLst>
          </p:cNvPr>
          <p:cNvSpPr>
            <a:spLocks noGrp="1"/>
          </p:cNvSpPr>
          <p:nvPr>
            <p:ph type="ctrTitle"/>
          </p:nvPr>
        </p:nvSpPr>
        <p:spPr>
          <a:xfrm>
            <a:off x="255181" y="226893"/>
            <a:ext cx="4979034" cy="3583107"/>
          </a:xfrm>
        </p:spPr>
        <p:txBody>
          <a:bodyPr vert="horz" lIns="91440" tIns="45720" rIns="91440" bIns="45720" rtlCol="0">
            <a:normAutofit/>
          </a:bodyPr>
          <a:lstStyle/>
          <a:p>
            <a:r>
              <a:rPr lang="en-US" sz="4800" b="1" i="1" spc="200" dirty="0">
                <a:solidFill>
                  <a:schemeClr val="bg1"/>
                </a:solidFill>
              </a:rPr>
              <a:t>Title 1 Meeting</a:t>
            </a:r>
            <a:br>
              <a:rPr lang="en-US" sz="3200" spc="200" dirty="0">
                <a:solidFill>
                  <a:schemeClr val="bg1"/>
                </a:solidFill>
              </a:rPr>
            </a:br>
            <a:br>
              <a:rPr lang="en-US" sz="3200" spc="200" dirty="0">
                <a:solidFill>
                  <a:schemeClr val="bg1"/>
                </a:solidFill>
              </a:rPr>
            </a:br>
            <a:r>
              <a:rPr lang="en-US" sz="2800" b="1" spc="200" dirty="0">
                <a:solidFill>
                  <a:schemeClr val="bg1"/>
                </a:solidFill>
              </a:rPr>
              <a:t>September 9, 2025</a:t>
            </a:r>
            <a:br>
              <a:rPr lang="en-US" sz="2800" b="1" spc="200" dirty="0">
                <a:solidFill>
                  <a:schemeClr val="bg1"/>
                </a:solidFill>
              </a:rPr>
            </a:br>
            <a:r>
              <a:rPr lang="en-US" sz="2800" b="1" spc="200" dirty="0">
                <a:solidFill>
                  <a:schemeClr val="bg1"/>
                </a:solidFill>
              </a:rPr>
              <a:t>9:00 A.M.</a:t>
            </a:r>
            <a:br>
              <a:rPr lang="en-US" sz="2800" b="1" spc="200" dirty="0">
                <a:solidFill>
                  <a:schemeClr val="bg1"/>
                </a:solidFill>
              </a:rPr>
            </a:br>
            <a:r>
              <a:rPr lang="en-US" sz="2800" b="1" spc="200" dirty="0">
                <a:solidFill>
                  <a:schemeClr val="bg1"/>
                </a:solidFill>
              </a:rPr>
              <a:t>3:30 P.M.</a:t>
            </a:r>
            <a:br>
              <a:rPr lang="en-US" sz="2400" spc="200" dirty="0">
                <a:solidFill>
                  <a:schemeClr val="bg1"/>
                </a:solidFill>
              </a:rPr>
            </a:br>
            <a:br>
              <a:rPr lang="en-US" sz="2400" spc="200" dirty="0">
                <a:solidFill>
                  <a:schemeClr val="bg1"/>
                </a:solidFill>
              </a:rPr>
            </a:br>
            <a:endParaRPr lang="en-US" sz="2400" spc="200" dirty="0">
              <a:solidFill>
                <a:schemeClr val="bg1"/>
              </a:solidFill>
            </a:endParaRPr>
          </a:p>
        </p:txBody>
      </p:sp>
      <p:sp>
        <p:nvSpPr>
          <p:cNvPr id="3" name="Subtitle 2"/>
          <p:cNvSpPr>
            <a:spLocks noGrp="1"/>
          </p:cNvSpPr>
          <p:nvPr>
            <p:ph type="subTitle" idx="1"/>
          </p:nvPr>
        </p:nvSpPr>
        <p:spPr>
          <a:xfrm>
            <a:off x="255181" y="3902075"/>
            <a:ext cx="7761768" cy="2729032"/>
          </a:xfrm>
        </p:spPr>
        <p:txBody>
          <a:bodyPr vert="horz" lIns="91440" tIns="45720" rIns="91440" bIns="45720" rtlCol="0">
            <a:normAutofit/>
          </a:bodyPr>
          <a:lstStyle/>
          <a:p>
            <a:pPr indent="-228600" algn="l">
              <a:buFont typeface="Arial" panose="020B0604020202020204" pitchFamily="34" charset="0"/>
              <a:buChar char="•"/>
            </a:pPr>
            <a:r>
              <a:rPr lang="en-US" sz="3200" b="1" dirty="0">
                <a:solidFill>
                  <a:schemeClr val="bg1"/>
                </a:solidFill>
              </a:rPr>
              <a:t>Dione Curry, </a:t>
            </a:r>
            <a:r>
              <a:rPr lang="en-US" sz="2800" b="1" i="1" dirty="0">
                <a:solidFill>
                  <a:schemeClr val="bg1"/>
                </a:solidFill>
              </a:rPr>
              <a:t>Principal</a:t>
            </a:r>
          </a:p>
          <a:p>
            <a:pPr indent="-228600" algn="l">
              <a:buFont typeface="Arial" panose="020B0604020202020204" pitchFamily="34" charset="0"/>
              <a:buChar char="•"/>
            </a:pPr>
            <a:r>
              <a:rPr lang="en-US" sz="3200" b="1" dirty="0">
                <a:solidFill>
                  <a:schemeClr val="bg1"/>
                </a:solidFill>
              </a:rPr>
              <a:t>Jermaine McCaskill</a:t>
            </a:r>
            <a:r>
              <a:rPr lang="en-US" sz="2800" b="1" dirty="0">
                <a:solidFill>
                  <a:schemeClr val="bg1"/>
                </a:solidFill>
              </a:rPr>
              <a:t>, Asst Principal</a:t>
            </a:r>
            <a:endParaRPr lang="en-US" sz="2800" b="1" i="1" dirty="0">
              <a:solidFill>
                <a:schemeClr val="bg1"/>
              </a:solidFill>
            </a:endParaRPr>
          </a:p>
          <a:p>
            <a:pPr indent="-228600" algn="l">
              <a:buFont typeface="Arial" panose="020B0604020202020204" pitchFamily="34" charset="0"/>
              <a:buChar char="•"/>
            </a:pPr>
            <a:r>
              <a:rPr lang="en-US" sz="3200" b="1" dirty="0">
                <a:solidFill>
                  <a:schemeClr val="bg1"/>
                </a:solidFill>
              </a:rPr>
              <a:t>Rosemary Byrd, </a:t>
            </a:r>
            <a:r>
              <a:rPr lang="en-US" sz="2800" b="1" i="1" dirty="0">
                <a:solidFill>
                  <a:schemeClr val="bg1"/>
                </a:solidFill>
              </a:rPr>
              <a:t>PLC Coach</a:t>
            </a:r>
          </a:p>
          <a:p>
            <a:pPr indent="-228600" algn="l">
              <a:buFont typeface="Arial" panose="020B0604020202020204" pitchFamily="34" charset="0"/>
              <a:buChar char="•"/>
            </a:pPr>
            <a:r>
              <a:rPr lang="en-US" sz="3200" b="1" dirty="0">
                <a:solidFill>
                  <a:schemeClr val="bg1"/>
                </a:solidFill>
              </a:rPr>
              <a:t>Tina Simmons, </a:t>
            </a:r>
            <a:r>
              <a:rPr lang="en-US" sz="2800" b="1" i="1" dirty="0">
                <a:solidFill>
                  <a:schemeClr val="bg1"/>
                </a:solidFill>
              </a:rPr>
              <a:t>Family Engagement Specialist </a:t>
            </a:r>
          </a:p>
          <a:p>
            <a:pPr algn="l"/>
            <a:endParaRPr lang="en-US" sz="2000" dirty="0">
              <a:solidFill>
                <a:schemeClr val="bg1"/>
              </a:solidFill>
            </a:endParaRPr>
          </a:p>
          <a:p>
            <a:pPr indent="-228600" algn="l">
              <a:buFont typeface="Arial" panose="020B0604020202020204" pitchFamily="34" charset="0"/>
              <a:buChar char="•"/>
            </a:pPr>
            <a:endParaRPr lang="en-US" sz="2000" dirty="0">
              <a:solidFill>
                <a:schemeClr val="bg1"/>
              </a:solidFill>
            </a:endParaRPr>
          </a:p>
        </p:txBody>
      </p:sp>
      <p:sp>
        <p:nvSpPr>
          <p:cNvPr id="16" name="Freeform: Shape 16">
            <a:extLst>
              <a:ext uri="{FF2B5EF4-FFF2-40B4-BE49-F238E27FC236}">
                <a16:creationId xmlns:a16="http://schemas.microsoft.com/office/drawing/2014/main" id="{0277405F-0B4F-4418-B773-1B38814125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30421" y="226893"/>
            <a:ext cx="5968658" cy="6085007"/>
          </a:xfrm>
          <a:custGeom>
            <a:avLst/>
            <a:gdLst>
              <a:gd name="connsiteX0" fmla="*/ 0 w 5968658"/>
              <a:gd name="connsiteY0" fmla="*/ 0 h 6085007"/>
              <a:gd name="connsiteX1" fmla="*/ 3557919 w 5968658"/>
              <a:gd name="connsiteY1" fmla="*/ 0 h 6085007"/>
              <a:gd name="connsiteX2" fmla="*/ 3557919 w 5968658"/>
              <a:gd name="connsiteY2" fmla="*/ 2195749 h 6085007"/>
              <a:gd name="connsiteX3" fmla="*/ 5968658 w 5968658"/>
              <a:gd name="connsiteY3" fmla="*/ 2195749 h 6085007"/>
              <a:gd name="connsiteX4" fmla="*/ 5968658 w 5968658"/>
              <a:gd name="connsiteY4" fmla="*/ 6085007 h 6085007"/>
              <a:gd name="connsiteX5" fmla="*/ 2058230 w 5968658"/>
              <a:gd name="connsiteY5" fmla="*/ 6085007 h 6085007"/>
              <a:gd name="connsiteX6" fmla="*/ 2058230 w 5968658"/>
              <a:gd name="connsiteY6" fmla="*/ 3538657 h 6085007"/>
              <a:gd name="connsiteX7" fmla="*/ 0 w 5968658"/>
              <a:gd name="connsiteY7" fmla="*/ 3538657 h 608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68658" h="6085007">
                <a:moveTo>
                  <a:pt x="0" y="0"/>
                </a:moveTo>
                <a:lnTo>
                  <a:pt x="3557919" y="0"/>
                </a:lnTo>
                <a:lnTo>
                  <a:pt x="3557919" y="2195749"/>
                </a:lnTo>
                <a:lnTo>
                  <a:pt x="5968658" y="2195749"/>
                </a:lnTo>
                <a:lnTo>
                  <a:pt x="5968658" y="6085007"/>
                </a:lnTo>
                <a:lnTo>
                  <a:pt x="2058230" y="6085007"/>
                </a:lnTo>
                <a:lnTo>
                  <a:pt x="2058230" y="3538657"/>
                </a:lnTo>
                <a:lnTo>
                  <a:pt x="0" y="3538657"/>
                </a:lnTo>
                <a:close/>
              </a:path>
            </a:pathLst>
          </a:custGeom>
          <a:solidFill>
            <a:schemeClr val="tx1">
              <a:lumMod val="95000"/>
              <a:lumOff val="5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4640744C-4368-5BFD-FC29-061ACB352A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9805" y="2663211"/>
            <a:ext cx="3408121" cy="3408121"/>
          </a:xfrm>
          <a:prstGeom prst="rect">
            <a:avLst/>
          </a:prstGeom>
        </p:spPr>
      </p:pic>
      <p:pic>
        <p:nvPicPr>
          <p:cNvPr id="10" name="Picture 2" descr="Title One Button ">
            <a:extLst>
              <a:ext uri="{FF2B5EF4-FFF2-40B4-BE49-F238E27FC236}">
                <a16:creationId xmlns:a16="http://schemas.microsoft.com/office/drawing/2014/main" id="{CA303B8F-7078-491D-973F-3A807D171B4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 b="32"/>
          <a:stretch/>
        </p:blipFill>
        <p:spPr bwMode="auto">
          <a:xfrm>
            <a:off x="5756393" y="987132"/>
            <a:ext cx="3105975" cy="2018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0081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F0F5AF82-DB60-3827-064A-F503831FE7C7}"/>
              </a:ext>
            </a:extLst>
          </p:cNvPr>
          <p:cNvSpPr>
            <a:spLocks noGrp="1"/>
          </p:cNvSpPr>
          <p:nvPr>
            <p:ph type="title"/>
          </p:nvPr>
        </p:nvSpPr>
        <p:spPr>
          <a:xfrm>
            <a:off x="1020467" y="191392"/>
            <a:ext cx="8336184" cy="786508"/>
          </a:xfrm>
        </p:spPr>
        <p:txBody>
          <a:bodyPr anchor="b">
            <a:normAutofit/>
          </a:bodyPr>
          <a:lstStyle/>
          <a:p>
            <a:pPr algn="ctr"/>
            <a:r>
              <a:rPr lang="en-US" sz="3800" b="1" dirty="0">
                <a:solidFill>
                  <a:schemeClr val="bg1"/>
                </a:solidFill>
              </a:rPr>
              <a:t>AGENDA</a:t>
            </a:r>
          </a:p>
        </p:txBody>
      </p:sp>
      <p:sp>
        <p:nvSpPr>
          <p:cNvPr id="8" name="Content Placeholder 7">
            <a:extLst>
              <a:ext uri="{FF2B5EF4-FFF2-40B4-BE49-F238E27FC236}">
                <a16:creationId xmlns:a16="http://schemas.microsoft.com/office/drawing/2014/main" id="{F065313B-E66E-8376-94E3-4E4E2618B647}"/>
              </a:ext>
            </a:extLst>
          </p:cNvPr>
          <p:cNvSpPr>
            <a:spLocks noGrp="1"/>
          </p:cNvSpPr>
          <p:nvPr>
            <p:ph idx="1"/>
          </p:nvPr>
        </p:nvSpPr>
        <p:spPr>
          <a:xfrm>
            <a:off x="602461" y="1235868"/>
            <a:ext cx="6393762" cy="5430740"/>
          </a:xfrm>
        </p:spPr>
        <p:txBody>
          <a:bodyPr>
            <a:normAutofit/>
          </a:bodyPr>
          <a:lstStyle/>
          <a:p>
            <a:r>
              <a:rPr lang="en-US" sz="2400" dirty="0">
                <a:solidFill>
                  <a:schemeClr val="bg1"/>
                </a:solidFill>
              </a:rPr>
              <a:t>WELCOME</a:t>
            </a:r>
          </a:p>
          <a:p>
            <a:r>
              <a:rPr lang="en-US" sz="2400" dirty="0">
                <a:solidFill>
                  <a:schemeClr val="bg1"/>
                </a:solidFill>
              </a:rPr>
              <a:t>REMS MISSION, VISION, AND BELIEFS</a:t>
            </a:r>
          </a:p>
          <a:p>
            <a:r>
              <a:rPr lang="en-US" sz="2400" dirty="0">
                <a:solidFill>
                  <a:schemeClr val="bg1"/>
                </a:solidFill>
              </a:rPr>
              <a:t>WHAT IS TITLE I</a:t>
            </a:r>
          </a:p>
          <a:p>
            <a:r>
              <a:rPr lang="en-US" sz="2400" dirty="0">
                <a:solidFill>
                  <a:schemeClr val="bg1"/>
                </a:solidFill>
              </a:rPr>
              <a:t>FUNDING OVERVIEW</a:t>
            </a:r>
          </a:p>
          <a:p>
            <a:r>
              <a:rPr lang="en-US" sz="2400" dirty="0">
                <a:solidFill>
                  <a:schemeClr val="bg1"/>
                </a:solidFill>
              </a:rPr>
              <a:t>PARENT’S RIGHT TO KNOW</a:t>
            </a:r>
          </a:p>
          <a:p>
            <a:r>
              <a:rPr lang="en-US" sz="2400" dirty="0">
                <a:solidFill>
                  <a:schemeClr val="bg1"/>
                </a:solidFill>
              </a:rPr>
              <a:t>FAMILY ENGAGEMENT</a:t>
            </a:r>
          </a:p>
          <a:p>
            <a:r>
              <a:rPr lang="en-US" sz="2400" dirty="0">
                <a:solidFill>
                  <a:schemeClr val="bg1"/>
                </a:solidFill>
              </a:rPr>
              <a:t>REPORTING STUDENT  PROGRESS</a:t>
            </a:r>
          </a:p>
          <a:p>
            <a:r>
              <a:rPr lang="en-US" sz="2400" dirty="0">
                <a:solidFill>
                  <a:schemeClr val="bg1"/>
                </a:solidFill>
              </a:rPr>
              <a:t>SCHOOL STATUS/Teacher Qualification</a:t>
            </a:r>
          </a:p>
          <a:p>
            <a:r>
              <a:rPr lang="en-US" sz="2400" dirty="0">
                <a:solidFill>
                  <a:schemeClr val="bg1"/>
                </a:solidFill>
              </a:rPr>
              <a:t>PARENT FEEDBACK SURVEY</a:t>
            </a:r>
          </a:p>
          <a:p>
            <a:endParaRPr lang="en-US" sz="2000" dirty="0">
              <a:solidFill>
                <a:schemeClr val="bg1"/>
              </a:solidFill>
            </a:endParaRPr>
          </a:p>
          <a:p>
            <a:endParaRPr lang="en-US" sz="2000" dirty="0">
              <a:solidFill>
                <a:schemeClr val="bg1"/>
              </a:solidFill>
            </a:endParaRPr>
          </a:p>
        </p:txBody>
      </p:sp>
      <p:pic>
        <p:nvPicPr>
          <p:cNvPr id="4" name="Content Placeholder 3" descr="A logo with a face and text&#10;&#10;Description automatically generated">
            <a:extLst>
              <a:ext uri="{FF2B5EF4-FFF2-40B4-BE49-F238E27FC236}">
                <a16:creationId xmlns:a16="http://schemas.microsoft.com/office/drawing/2014/main" id="{7C11B24B-5204-BED1-A74B-57423C9A8B96}"/>
              </a:ext>
            </a:extLst>
          </p:cNvPr>
          <p:cNvPicPr>
            <a:picLocks noChangeAspect="1"/>
          </p:cNvPicPr>
          <p:nvPr/>
        </p:nvPicPr>
        <p:blipFill rotWithShape="1">
          <a:blip r:embed="rId2">
            <a:extLst>
              <a:ext uri="{28A0092B-C50C-407E-A947-70E740481C1C}">
                <a14:useLocalDpi xmlns:a14="http://schemas.microsoft.com/office/drawing/2010/main" val="0"/>
              </a:ext>
            </a:extLst>
          </a:blip>
          <a:srcRect r="2" b="4199"/>
          <a:stretch/>
        </p:blipFill>
        <p:spPr>
          <a:xfrm>
            <a:off x="6735467" y="1159669"/>
            <a:ext cx="5037433" cy="4372452"/>
          </a:xfrm>
          <a:prstGeom prst="rect">
            <a:avLst/>
          </a:prstGeom>
        </p:spPr>
      </p:pic>
      <p:sp>
        <p:nvSpPr>
          <p:cNvPr id="13" name="Rectangle 12">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61F2F60-14E3-4196-B7CE-175E46F04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596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8184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83"/>
        <p:cNvGrpSpPr/>
        <p:nvPr/>
      </p:nvGrpSpPr>
      <p:grpSpPr>
        <a:xfrm>
          <a:off x="0" y="0"/>
          <a:ext cx="0" cy="0"/>
          <a:chOff x="0" y="0"/>
          <a:chExt cx="0" cy="0"/>
        </a:xfrm>
      </p:grpSpPr>
      <p:sp>
        <p:nvSpPr>
          <p:cNvPr id="189" name="Rectangle 18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84" name="Shape 184"/>
          <p:cNvSpPr txBox="1">
            <a:spLocks noGrp="1"/>
          </p:cNvSpPr>
          <p:nvPr>
            <p:ph type="ctrTitle"/>
          </p:nvPr>
        </p:nvSpPr>
        <p:spPr>
          <a:xfrm>
            <a:off x="1020467" y="1397120"/>
            <a:ext cx="4707671" cy="1225650"/>
          </a:xfrm>
          <a:prstGeom prst="rect">
            <a:avLst/>
          </a:prstGeom>
        </p:spPr>
        <p:txBody>
          <a:bodyPr vert="horz" lIns="91440" tIns="45720" rIns="91440" bIns="45720" rtlCol="0" anchor="b" anchorCtr="0">
            <a:normAutofit/>
          </a:bodyPr>
          <a:lstStyle/>
          <a:p>
            <a:pPr lvl="0">
              <a:spcBef>
                <a:spcPct val="0"/>
              </a:spcBef>
            </a:pPr>
            <a:br>
              <a:rPr lang="en-US" sz="1500" kern="1200">
                <a:solidFill>
                  <a:schemeClr val="bg1"/>
                </a:solidFill>
                <a:latin typeface="+mj-lt"/>
                <a:ea typeface="+mj-ea"/>
                <a:cs typeface="+mj-cs"/>
              </a:rPr>
            </a:br>
            <a:br>
              <a:rPr lang="en-US" sz="1500" kern="1200">
                <a:solidFill>
                  <a:schemeClr val="bg1"/>
                </a:solidFill>
                <a:latin typeface="+mj-lt"/>
                <a:ea typeface="+mj-ea"/>
                <a:cs typeface="+mj-cs"/>
              </a:rPr>
            </a:br>
            <a:br>
              <a:rPr lang="en-US" sz="1500" kern="1200">
                <a:solidFill>
                  <a:schemeClr val="bg1"/>
                </a:solidFill>
                <a:latin typeface="+mj-lt"/>
                <a:ea typeface="+mj-ea"/>
                <a:cs typeface="+mj-cs"/>
              </a:rPr>
            </a:br>
            <a:br>
              <a:rPr lang="en-US" sz="1500" kern="1200">
                <a:solidFill>
                  <a:schemeClr val="bg1"/>
                </a:solidFill>
                <a:latin typeface="+mj-lt"/>
                <a:ea typeface="+mj-ea"/>
                <a:cs typeface="+mj-cs"/>
              </a:rPr>
            </a:br>
            <a:endParaRPr lang="en-US" sz="1500" kern="1200">
              <a:solidFill>
                <a:schemeClr val="bg1"/>
              </a:solidFill>
              <a:latin typeface="+mj-lt"/>
              <a:ea typeface="+mj-ea"/>
              <a:cs typeface="+mj-cs"/>
            </a:endParaRPr>
          </a:p>
        </p:txBody>
      </p:sp>
      <p:sp>
        <p:nvSpPr>
          <p:cNvPr id="4" name="TextBox 3">
            <a:extLst>
              <a:ext uri="{FF2B5EF4-FFF2-40B4-BE49-F238E27FC236}">
                <a16:creationId xmlns:a16="http://schemas.microsoft.com/office/drawing/2014/main" id="{3C80E542-205B-984F-8028-681FE1560253}"/>
              </a:ext>
            </a:extLst>
          </p:cNvPr>
          <p:cNvSpPr txBox="1"/>
          <p:nvPr/>
        </p:nvSpPr>
        <p:spPr>
          <a:xfrm>
            <a:off x="602461" y="1397120"/>
            <a:ext cx="11107631" cy="5269488"/>
          </a:xfrm>
          <a:prstGeom prst="rect">
            <a:avLst/>
          </a:prstGeom>
        </p:spPr>
        <p:txBody>
          <a:bodyPr vert="horz" lIns="91440" tIns="45720" rIns="91440" bIns="45720" rtlCol="0">
            <a:normAutofit lnSpcReduction="10000"/>
          </a:bodyPr>
          <a:lstStyle/>
          <a:p>
            <a:pPr marL="0" marR="0" lvl="0" indent="-228600" defTabSz="914400" fontAlgn="auto">
              <a:lnSpc>
                <a:spcPct val="90000"/>
              </a:lnSpc>
              <a:spcBef>
                <a:spcPts val="0"/>
              </a:spcBef>
              <a:spcAft>
                <a:spcPts val="600"/>
              </a:spcAft>
              <a:buClrTx/>
              <a:buSzTx/>
              <a:buFont typeface="Arial" panose="020B0604020202020204" pitchFamily="34" charset="0"/>
              <a:buChar char="•"/>
              <a:tabLst/>
              <a:defRPr/>
            </a:pPr>
            <a:r>
              <a:rPr kumimoji="0" lang="en-US" sz="1700" b="1" i="0" u="sng" strike="noStrike" cap="none" spc="0" normalizeH="0" baseline="0" noProof="0" dirty="0">
                <a:ln>
                  <a:noFill/>
                </a:ln>
                <a:solidFill>
                  <a:schemeClr val="bg1"/>
                </a:solidFill>
                <a:effectLst/>
                <a:uLnTx/>
                <a:uFillTx/>
              </a:rPr>
              <a:t>Raleigh Egypt Middle School Mission </a:t>
            </a:r>
          </a:p>
          <a:p>
            <a:pPr marL="0" marR="0" lvl="0" indent="-228600" defTabSz="914400" fontAlgn="auto">
              <a:lnSpc>
                <a:spcPct val="90000"/>
              </a:lnSpc>
              <a:spcBef>
                <a:spcPts val="0"/>
              </a:spcBef>
              <a:spcAft>
                <a:spcPts val="600"/>
              </a:spcAft>
              <a:buClrTx/>
              <a:buSzTx/>
              <a:buFont typeface="Arial" panose="020B0604020202020204" pitchFamily="34" charset="0"/>
              <a:buChar char="•"/>
              <a:tabLst/>
              <a:defRPr/>
            </a:pPr>
            <a:r>
              <a:rPr kumimoji="0" lang="en-US" sz="1700" b="1" i="0" u="none" strike="noStrike" cap="none" spc="0" normalizeH="0" baseline="0" noProof="0" dirty="0">
                <a:ln>
                  <a:noFill/>
                </a:ln>
                <a:solidFill>
                  <a:schemeClr val="bg1"/>
                </a:solidFill>
                <a:effectLst/>
                <a:uLnTx/>
                <a:uFillTx/>
              </a:rPr>
              <a:t>Our mission is to create a safe environment where students will know and understand their greatness, causing them to exceed expectations academically, technologically, and socially by becoming life-long learners who are able to contribute (serve) and matriculate in any environment, nationally and internationally.</a:t>
            </a:r>
            <a:endParaRPr lang="en-US" sz="1700" b="1" dirty="0">
              <a:solidFill>
                <a:schemeClr val="bg1"/>
              </a:solidFill>
            </a:endParaRPr>
          </a:p>
          <a:p>
            <a:pPr marL="0" marR="0" lvl="0" indent="-228600" defTabSz="914400" fontAlgn="auto">
              <a:lnSpc>
                <a:spcPct val="90000"/>
              </a:lnSpc>
              <a:spcBef>
                <a:spcPts val="0"/>
              </a:spcBef>
              <a:spcAft>
                <a:spcPts val="600"/>
              </a:spcAft>
              <a:buClrTx/>
              <a:buSzTx/>
              <a:buFont typeface="Arial" panose="020B0604020202020204" pitchFamily="34" charset="0"/>
              <a:buChar char="•"/>
              <a:tabLst/>
              <a:defRPr/>
            </a:pPr>
            <a:endParaRPr kumimoji="0" lang="en-US" sz="1700" b="1" i="0" u="sng" strike="noStrike" cap="none" spc="0" normalizeH="0" baseline="0" noProof="0" dirty="0">
              <a:ln>
                <a:noFill/>
              </a:ln>
              <a:solidFill>
                <a:schemeClr val="bg1"/>
              </a:solidFill>
              <a:effectLst/>
              <a:uLnTx/>
              <a:uFillTx/>
            </a:endParaRPr>
          </a:p>
          <a:p>
            <a:pPr marL="0" marR="0" lvl="0" indent="-228600" defTabSz="914400" fontAlgn="auto">
              <a:lnSpc>
                <a:spcPct val="90000"/>
              </a:lnSpc>
              <a:spcBef>
                <a:spcPts val="0"/>
              </a:spcBef>
              <a:spcAft>
                <a:spcPts val="600"/>
              </a:spcAft>
              <a:buClrTx/>
              <a:buSzTx/>
              <a:buFont typeface="Arial" panose="020B0604020202020204" pitchFamily="34" charset="0"/>
              <a:buChar char="•"/>
              <a:tabLst/>
              <a:defRPr/>
            </a:pPr>
            <a:r>
              <a:rPr kumimoji="0" lang="en-US" sz="1700" b="1" i="0" u="sng" strike="noStrike" cap="none" spc="0" normalizeH="0" baseline="0" noProof="0" dirty="0">
                <a:ln>
                  <a:noFill/>
                </a:ln>
                <a:solidFill>
                  <a:schemeClr val="bg1"/>
                </a:solidFill>
                <a:effectLst/>
                <a:uLnTx/>
                <a:uFillTx/>
              </a:rPr>
              <a:t>Raleigh Egypt Middle School Vision</a:t>
            </a:r>
          </a:p>
          <a:p>
            <a:pPr marL="0" marR="0" lvl="0" indent="-228600" defTabSz="914400" fontAlgn="auto">
              <a:lnSpc>
                <a:spcPct val="90000"/>
              </a:lnSpc>
              <a:spcBef>
                <a:spcPts val="0"/>
              </a:spcBef>
              <a:spcAft>
                <a:spcPts val="600"/>
              </a:spcAft>
              <a:buClrTx/>
              <a:buSzTx/>
              <a:buFont typeface="Arial" panose="020B0604020202020204" pitchFamily="34" charset="0"/>
              <a:buChar char="•"/>
              <a:tabLst/>
              <a:defRPr/>
            </a:pPr>
            <a:r>
              <a:rPr kumimoji="0" lang="en-US" sz="1700" b="1" i="0" u="none" strike="noStrike" cap="none" spc="0" normalizeH="0" baseline="0" noProof="0" dirty="0">
                <a:ln>
                  <a:noFill/>
                </a:ln>
                <a:solidFill>
                  <a:schemeClr val="bg1"/>
                </a:solidFill>
                <a:effectLst/>
                <a:uLnTx/>
                <a:uFillTx/>
              </a:rPr>
              <a:t> At Raleigh-Egypt Middle School, everyone can contribute, and everyone can Be Great!</a:t>
            </a:r>
          </a:p>
          <a:p>
            <a:pPr marL="0" marR="0" lvl="0" indent="-228600" defTabSz="914400" fontAlgn="auto">
              <a:lnSpc>
                <a:spcPct val="90000"/>
              </a:lnSpc>
              <a:spcBef>
                <a:spcPts val="0"/>
              </a:spcBef>
              <a:spcAft>
                <a:spcPts val="600"/>
              </a:spcAft>
              <a:buClrTx/>
              <a:buSzTx/>
              <a:buFont typeface="Arial" panose="020B0604020202020204" pitchFamily="34" charset="0"/>
              <a:buChar char="•"/>
              <a:tabLst/>
              <a:defRPr/>
            </a:pPr>
            <a:endParaRPr kumimoji="0" lang="en-US" sz="1700" b="1" i="0" u="sng" strike="noStrike" cap="none" spc="0" normalizeH="0" baseline="0" noProof="0" dirty="0">
              <a:ln>
                <a:noFill/>
              </a:ln>
              <a:solidFill>
                <a:schemeClr val="bg1"/>
              </a:solidFill>
              <a:effectLst/>
              <a:uLnTx/>
              <a:uFillTx/>
            </a:endParaRPr>
          </a:p>
          <a:p>
            <a:pPr marL="0" marR="0" lvl="0" indent="-228600" defTabSz="914400" fontAlgn="auto">
              <a:lnSpc>
                <a:spcPct val="90000"/>
              </a:lnSpc>
              <a:spcBef>
                <a:spcPts val="0"/>
              </a:spcBef>
              <a:spcAft>
                <a:spcPts val="600"/>
              </a:spcAft>
              <a:buClrTx/>
              <a:buSzTx/>
              <a:buFont typeface="Arial" panose="020B0604020202020204" pitchFamily="34" charset="0"/>
              <a:buChar char="•"/>
              <a:tabLst/>
              <a:defRPr/>
            </a:pPr>
            <a:r>
              <a:rPr kumimoji="0" lang="en-US" sz="1700" b="1" i="0" u="sng" strike="noStrike" cap="none" spc="0" normalizeH="0" baseline="0" noProof="0" dirty="0">
                <a:ln>
                  <a:noFill/>
                </a:ln>
                <a:solidFill>
                  <a:schemeClr val="bg1"/>
                </a:solidFill>
                <a:effectLst/>
                <a:uLnTx/>
                <a:uFillTx/>
              </a:rPr>
              <a:t>Raleigh Egypt Middle School Beliefs</a:t>
            </a:r>
          </a:p>
          <a:p>
            <a:pPr marL="285750" marR="0" lvl="0" indent="-228600" defTabSz="914400" fontAlgn="auto">
              <a:lnSpc>
                <a:spcPct val="90000"/>
              </a:lnSpc>
              <a:spcBef>
                <a:spcPts val="0"/>
              </a:spcBef>
              <a:spcAft>
                <a:spcPts val="600"/>
              </a:spcAft>
              <a:buClrTx/>
              <a:buSzTx/>
              <a:buFont typeface="Arial" panose="020B0604020202020204" pitchFamily="34" charset="0"/>
              <a:buChar char="•"/>
              <a:tabLst/>
              <a:defRPr/>
            </a:pPr>
            <a:r>
              <a:rPr kumimoji="0" lang="en-US" sz="1700" b="1" i="0" u="none" strike="noStrike" cap="none" spc="0" normalizeH="0" baseline="0" noProof="0" dirty="0">
                <a:ln>
                  <a:noFill/>
                </a:ln>
                <a:solidFill>
                  <a:schemeClr val="bg1"/>
                </a:solidFill>
                <a:effectLst/>
                <a:uLnTx/>
                <a:uFillTx/>
              </a:rPr>
              <a:t>I will make good things happen for other people. </a:t>
            </a:r>
          </a:p>
          <a:p>
            <a:pPr marL="285750" marR="0" lvl="0" indent="-228600" defTabSz="914400" fontAlgn="auto">
              <a:lnSpc>
                <a:spcPct val="90000"/>
              </a:lnSpc>
              <a:spcBef>
                <a:spcPts val="0"/>
              </a:spcBef>
              <a:spcAft>
                <a:spcPts val="600"/>
              </a:spcAft>
              <a:buClrTx/>
              <a:buSzTx/>
              <a:buFont typeface="Arial" panose="020B0604020202020204" pitchFamily="34" charset="0"/>
              <a:buChar char="•"/>
              <a:tabLst/>
              <a:defRPr/>
            </a:pPr>
            <a:r>
              <a:rPr kumimoji="0" lang="en-US" sz="1700" b="1" i="0" u="none" strike="noStrike" cap="none" spc="0" normalizeH="0" baseline="0" noProof="0" dirty="0">
                <a:ln>
                  <a:noFill/>
                </a:ln>
                <a:solidFill>
                  <a:schemeClr val="bg1"/>
                </a:solidFill>
                <a:effectLst/>
                <a:uLnTx/>
                <a:uFillTx/>
              </a:rPr>
              <a:t>When things get tough and I fall short, I will remind myself I can ACCOMPLISH ANYTHING with time, effort, patience and RESILIENCE. </a:t>
            </a:r>
          </a:p>
          <a:p>
            <a:pPr marL="285750" marR="0" lvl="0" indent="-228600" defTabSz="914400" fontAlgn="auto">
              <a:lnSpc>
                <a:spcPct val="90000"/>
              </a:lnSpc>
              <a:spcBef>
                <a:spcPts val="0"/>
              </a:spcBef>
              <a:spcAft>
                <a:spcPts val="600"/>
              </a:spcAft>
              <a:buClrTx/>
              <a:buSzTx/>
              <a:buFont typeface="Arial" panose="020B0604020202020204" pitchFamily="34" charset="0"/>
              <a:buChar char="•"/>
              <a:tabLst/>
              <a:defRPr/>
            </a:pPr>
            <a:r>
              <a:rPr kumimoji="0" lang="en-US" sz="1700" b="1" i="0" u="none" strike="noStrike" cap="none" spc="0" normalizeH="0" baseline="0" noProof="0" dirty="0">
                <a:ln>
                  <a:noFill/>
                </a:ln>
                <a:solidFill>
                  <a:schemeClr val="bg1"/>
                </a:solidFill>
                <a:effectLst/>
                <a:uLnTx/>
                <a:uFillTx/>
              </a:rPr>
              <a:t>I will Do THE BEST with what I have. </a:t>
            </a:r>
          </a:p>
          <a:p>
            <a:pPr marL="285750" marR="0" lvl="0" indent="-228600" defTabSz="914400" fontAlgn="auto">
              <a:lnSpc>
                <a:spcPct val="90000"/>
              </a:lnSpc>
              <a:spcBef>
                <a:spcPts val="0"/>
              </a:spcBef>
              <a:spcAft>
                <a:spcPts val="600"/>
              </a:spcAft>
              <a:buClrTx/>
              <a:buSzTx/>
              <a:buFont typeface="Arial" panose="020B0604020202020204" pitchFamily="34" charset="0"/>
              <a:buChar char="•"/>
              <a:tabLst/>
              <a:defRPr/>
            </a:pPr>
            <a:r>
              <a:rPr kumimoji="0" lang="en-US" sz="1700" b="1" i="0" u="none" strike="noStrike" cap="none" spc="0" normalizeH="0" baseline="0" noProof="0" dirty="0">
                <a:ln>
                  <a:noFill/>
                </a:ln>
                <a:solidFill>
                  <a:schemeClr val="bg1"/>
                </a:solidFill>
                <a:effectLst/>
                <a:uLnTx/>
                <a:uFillTx/>
              </a:rPr>
              <a:t>I will be resourceful and responsible. </a:t>
            </a:r>
          </a:p>
          <a:p>
            <a:pPr marL="285750" marR="0" lvl="0" indent="-228600" defTabSz="914400" fontAlgn="auto">
              <a:lnSpc>
                <a:spcPct val="90000"/>
              </a:lnSpc>
              <a:spcBef>
                <a:spcPts val="0"/>
              </a:spcBef>
              <a:spcAft>
                <a:spcPts val="600"/>
              </a:spcAft>
              <a:buClrTx/>
              <a:buSzTx/>
              <a:buFont typeface="Arial" panose="020B0604020202020204" pitchFamily="34" charset="0"/>
              <a:buChar char="•"/>
              <a:tabLst/>
              <a:defRPr/>
            </a:pPr>
            <a:r>
              <a:rPr kumimoji="0" lang="en-US" sz="1700" b="1" i="0" u="none" strike="noStrike" cap="none" spc="0" normalizeH="0" baseline="0" noProof="0" dirty="0">
                <a:ln>
                  <a:noFill/>
                </a:ln>
                <a:solidFill>
                  <a:schemeClr val="bg1"/>
                </a:solidFill>
                <a:effectLst/>
                <a:uLnTx/>
                <a:uFillTx/>
              </a:rPr>
              <a:t>I will expect more of myself. </a:t>
            </a:r>
          </a:p>
          <a:p>
            <a:pPr marL="285750" marR="0" lvl="0" indent="-228600" defTabSz="914400" fontAlgn="auto">
              <a:lnSpc>
                <a:spcPct val="90000"/>
              </a:lnSpc>
              <a:spcBef>
                <a:spcPts val="0"/>
              </a:spcBef>
              <a:spcAft>
                <a:spcPts val="600"/>
              </a:spcAft>
              <a:buClrTx/>
              <a:buSzTx/>
              <a:buFont typeface="Arial" panose="020B0604020202020204" pitchFamily="34" charset="0"/>
              <a:buChar char="•"/>
              <a:tabLst/>
              <a:defRPr/>
            </a:pPr>
            <a:r>
              <a:rPr kumimoji="0" lang="en-US" sz="1700" b="1" i="0" u="none" strike="noStrike" cap="none" spc="0" normalizeH="0" baseline="0" noProof="0" dirty="0">
                <a:ln>
                  <a:noFill/>
                </a:ln>
                <a:solidFill>
                  <a:schemeClr val="bg1"/>
                </a:solidFill>
                <a:effectLst/>
                <a:uLnTx/>
                <a:uFillTx/>
              </a:rPr>
              <a:t>I will be obligated to this world and the people in it. </a:t>
            </a:r>
          </a:p>
          <a:p>
            <a:pPr marL="285750" marR="0" lvl="0" indent="-228600" defTabSz="914400" fontAlgn="auto">
              <a:lnSpc>
                <a:spcPct val="90000"/>
              </a:lnSpc>
              <a:spcBef>
                <a:spcPts val="0"/>
              </a:spcBef>
              <a:spcAft>
                <a:spcPts val="600"/>
              </a:spcAft>
              <a:buClrTx/>
              <a:buSzTx/>
              <a:buFont typeface="Arial" panose="020B0604020202020204" pitchFamily="34" charset="0"/>
              <a:buChar char="•"/>
              <a:tabLst/>
              <a:defRPr/>
            </a:pPr>
            <a:r>
              <a:rPr kumimoji="0" lang="en-US" sz="1700" b="1" i="0" u="none" strike="noStrike" cap="none" spc="0" normalizeH="0" baseline="0" noProof="0" dirty="0">
                <a:ln>
                  <a:noFill/>
                </a:ln>
                <a:solidFill>
                  <a:schemeClr val="bg1"/>
                </a:solidFill>
                <a:effectLst/>
                <a:uLnTx/>
                <a:uFillTx/>
              </a:rPr>
              <a:t>I will give more and continuously strive to be more.</a:t>
            </a:r>
          </a:p>
          <a:p>
            <a:pPr marL="285750" marR="0" lvl="0" indent="-228600" defTabSz="914400" fontAlgn="auto">
              <a:lnSpc>
                <a:spcPct val="90000"/>
              </a:lnSpc>
              <a:spcBef>
                <a:spcPts val="0"/>
              </a:spcBef>
              <a:spcAft>
                <a:spcPts val="600"/>
              </a:spcAft>
              <a:buClrTx/>
              <a:buSzTx/>
              <a:buFont typeface="Arial" panose="020B0604020202020204" pitchFamily="34" charset="0"/>
              <a:buChar char="•"/>
              <a:tabLst/>
              <a:defRPr/>
            </a:pPr>
            <a:r>
              <a:rPr kumimoji="0" lang="en-US" sz="1700" b="1" i="0" u="none" strike="noStrike" cap="none" spc="0" normalizeH="0" baseline="0" noProof="0" dirty="0">
                <a:ln>
                  <a:noFill/>
                </a:ln>
                <a:solidFill>
                  <a:schemeClr val="bg1"/>
                </a:solidFill>
                <a:effectLst/>
                <a:uLnTx/>
                <a:uFillTx/>
              </a:rPr>
              <a:t>I will BE GREAT!</a:t>
            </a:r>
          </a:p>
          <a:p>
            <a:pPr marL="0" marR="0" lvl="0" indent="-228600" defTabSz="914400" fontAlgn="auto">
              <a:lnSpc>
                <a:spcPct val="90000"/>
              </a:lnSpc>
              <a:spcBef>
                <a:spcPts val="0"/>
              </a:spcBef>
              <a:spcAft>
                <a:spcPts val="600"/>
              </a:spcAft>
              <a:buClrTx/>
              <a:buSzTx/>
              <a:buFont typeface="Arial" panose="020B0604020202020204" pitchFamily="34" charset="0"/>
              <a:buChar char="•"/>
              <a:tabLst/>
              <a:defRPr/>
            </a:pPr>
            <a:endParaRPr kumimoji="0" lang="en-US" sz="500" b="0" i="0" u="none" strike="noStrike" cap="none" spc="0" normalizeH="0" baseline="0" noProof="0" dirty="0">
              <a:ln>
                <a:noFill/>
              </a:ln>
              <a:solidFill>
                <a:schemeClr val="bg1"/>
              </a:solidFill>
              <a:effectLst/>
              <a:uLnTx/>
              <a:uFillTx/>
            </a:endParaRPr>
          </a:p>
        </p:txBody>
      </p:sp>
      <p:pic>
        <p:nvPicPr>
          <p:cNvPr id="9" name="Picture 8">
            <a:extLst>
              <a:ext uri="{FF2B5EF4-FFF2-40B4-BE49-F238E27FC236}">
                <a16:creationId xmlns:a16="http://schemas.microsoft.com/office/drawing/2014/main" id="{89E60AF2-E6ED-1461-203B-CED233998C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3717" y="87442"/>
            <a:ext cx="4963589" cy="1009514"/>
          </a:xfrm>
          <a:prstGeom prst="rect">
            <a:avLst/>
          </a:prstGeom>
        </p:spPr>
      </p:pic>
      <p:sp>
        <p:nvSpPr>
          <p:cNvPr id="191" name="Rectangle 190">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192">
            <a:extLst>
              <a:ext uri="{FF2B5EF4-FFF2-40B4-BE49-F238E27FC236}">
                <a16:creationId xmlns:a16="http://schemas.microsoft.com/office/drawing/2014/main" id="{C61F2F60-14E3-4196-B7CE-175E46F04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596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logo with a torch and a graduation cap&#10;&#10;Description automatically generated">
            <a:extLst>
              <a:ext uri="{FF2B5EF4-FFF2-40B4-BE49-F238E27FC236}">
                <a16:creationId xmlns:a16="http://schemas.microsoft.com/office/drawing/2014/main" id="{9A4EE16A-23F4-1E08-36AC-F07721F4C2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9008" y="5648083"/>
            <a:ext cx="1815113" cy="1122475"/>
          </a:xfrm>
          <a:prstGeom prst="rect">
            <a:avLst/>
          </a:prstGeom>
        </p:spPr>
      </p:pic>
    </p:spTree>
    <p:extLst>
      <p:ext uri="{BB962C8B-B14F-4D97-AF65-F5344CB8AC3E}">
        <p14:creationId xmlns:p14="http://schemas.microsoft.com/office/powerpoint/2010/main" val="3392587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p:cNvSpPr>
            <a:spLocks noGrp="1"/>
          </p:cNvSpPr>
          <p:nvPr>
            <p:ph type="title"/>
          </p:nvPr>
        </p:nvSpPr>
        <p:spPr>
          <a:xfrm>
            <a:off x="3063240" y="291792"/>
            <a:ext cx="6469380" cy="615080"/>
          </a:xfrm>
        </p:spPr>
        <p:txBody>
          <a:bodyPr vert="horz" lIns="91440" tIns="45720" rIns="91440" bIns="45720" rtlCol="0" anchor="b">
            <a:normAutofit/>
          </a:bodyPr>
          <a:lstStyle/>
          <a:p>
            <a:pPr algn="ctr"/>
            <a:r>
              <a:rPr lang="en-US" sz="3800" dirty="0">
                <a:solidFill>
                  <a:schemeClr val="bg1"/>
                </a:solidFill>
              </a:rPr>
              <a:t>What</a:t>
            </a:r>
            <a:r>
              <a:rPr lang="en-US" sz="3800" b="1" dirty="0">
                <a:solidFill>
                  <a:schemeClr val="bg1"/>
                </a:solidFill>
              </a:rPr>
              <a:t> is Title I?</a:t>
            </a:r>
          </a:p>
        </p:txBody>
      </p:sp>
      <p:sp>
        <p:nvSpPr>
          <p:cNvPr id="5" name="Rectangle 4">
            <a:extLst>
              <a:ext uri="{FF2B5EF4-FFF2-40B4-BE49-F238E27FC236}">
                <a16:creationId xmlns:a16="http://schemas.microsoft.com/office/drawing/2014/main" id="{2440128C-A2D5-6A4E-BD30-E38F0E66CDAE}"/>
              </a:ext>
            </a:extLst>
          </p:cNvPr>
          <p:cNvSpPr/>
          <p:nvPr/>
        </p:nvSpPr>
        <p:spPr>
          <a:xfrm>
            <a:off x="377190" y="1159669"/>
            <a:ext cx="10138410" cy="5330341"/>
          </a:xfrm>
          <a:prstGeom prst="rect">
            <a:avLst/>
          </a:prstGeom>
        </p:spPr>
        <p:txBody>
          <a:bodyPr vert="horz" lIns="91440" tIns="45720" rIns="91440" bIns="45720" rtlCol="0">
            <a:normAutofit/>
          </a:bodyPr>
          <a:lstStyle/>
          <a:p>
            <a:pPr marL="457200" indent="-228600" defTabSz="914400">
              <a:lnSpc>
                <a:spcPct val="90000"/>
              </a:lnSpc>
              <a:spcAft>
                <a:spcPts val="600"/>
              </a:spcAft>
              <a:buFont typeface="Arial" panose="020B0604020202020204" pitchFamily="34" charset="0"/>
              <a:buChar char="•"/>
            </a:pPr>
            <a:r>
              <a:rPr lang="en-US" sz="2400" dirty="0">
                <a:solidFill>
                  <a:schemeClr val="bg1"/>
                </a:solidFill>
              </a:rPr>
              <a:t>Title I is the </a:t>
            </a:r>
            <a:r>
              <a:rPr lang="en-US" sz="2400" b="1" u="sng" dirty="0">
                <a:solidFill>
                  <a:schemeClr val="bg1"/>
                </a:solidFill>
              </a:rPr>
              <a:t>largest</a:t>
            </a:r>
            <a:r>
              <a:rPr lang="en-US" sz="2400" dirty="0">
                <a:solidFill>
                  <a:schemeClr val="bg1"/>
                </a:solidFill>
              </a:rPr>
              <a:t> federal assistance   program for our nation’s schools.</a:t>
            </a:r>
          </a:p>
          <a:p>
            <a:pPr marL="457200" indent="-228600" defTabSz="914400">
              <a:lnSpc>
                <a:spcPct val="90000"/>
              </a:lnSpc>
              <a:spcAft>
                <a:spcPts val="600"/>
              </a:spcAft>
              <a:buFont typeface="Arial" panose="020B0604020202020204" pitchFamily="34" charset="0"/>
              <a:buChar char="•"/>
            </a:pPr>
            <a:r>
              <a:rPr lang="en-US" sz="2400" dirty="0">
                <a:solidFill>
                  <a:schemeClr val="bg1"/>
                </a:solidFill>
              </a:rPr>
              <a:t>The goal of Title I is to provide a higher quality of education for every child. Its </a:t>
            </a:r>
            <a:r>
              <a:rPr lang="en-US" sz="2400" b="1" u="sng" dirty="0">
                <a:solidFill>
                  <a:schemeClr val="bg1"/>
                </a:solidFill>
              </a:rPr>
              <a:t>purpose is to provide federal dollars to supplement educational opportunities for students who attend schools with high numbers or percentages of children from low-income families and are most at risk of failing to meet the state’s challenging academic achievement standards. Title I, Part A funds are to be used to provide all students significant opportunity to receive fair, equitable, and high-quality education, and to close educational achievement gaps.</a:t>
            </a:r>
          </a:p>
          <a:p>
            <a:pPr marL="228600" defTabSz="914400">
              <a:lnSpc>
                <a:spcPct val="90000"/>
              </a:lnSpc>
              <a:spcAft>
                <a:spcPts val="600"/>
              </a:spcAft>
            </a:pPr>
            <a:endParaRPr lang="en-US" sz="2400" dirty="0">
              <a:solidFill>
                <a:schemeClr val="bg1"/>
              </a:solidFill>
            </a:endParaRPr>
          </a:p>
          <a:p>
            <a:pPr marL="457200" indent="-228600" defTabSz="914400">
              <a:lnSpc>
                <a:spcPct val="90000"/>
              </a:lnSpc>
              <a:spcAft>
                <a:spcPts val="600"/>
              </a:spcAft>
              <a:buFont typeface="Arial" panose="020B0604020202020204" pitchFamily="34" charset="0"/>
              <a:buChar char="•"/>
            </a:pPr>
            <a:r>
              <a:rPr lang="en-US" sz="2400" dirty="0">
                <a:solidFill>
                  <a:schemeClr val="bg1"/>
                </a:solidFill>
              </a:rPr>
              <a:t>The program </a:t>
            </a:r>
            <a:r>
              <a:rPr lang="en-US" sz="2400" b="1" u="sng" dirty="0">
                <a:solidFill>
                  <a:schemeClr val="bg1"/>
                </a:solidFill>
              </a:rPr>
              <a:t>serves millions of children </a:t>
            </a:r>
            <a:r>
              <a:rPr lang="en-US" sz="2400" dirty="0">
                <a:solidFill>
                  <a:schemeClr val="bg1"/>
                </a:solidFill>
              </a:rPr>
              <a:t>in public elementary and secondary schools each year including eligible students in private schools.</a:t>
            </a:r>
          </a:p>
          <a:p>
            <a:pPr defTabSz="914400">
              <a:lnSpc>
                <a:spcPct val="90000"/>
              </a:lnSpc>
              <a:spcAft>
                <a:spcPts val="600"/>
              </a:spcAft>
            </a:pPr>
            <a:r>
              <a:rPr lang="en-US" sz="1400" b="1" dirty="0">
                <a:solidFill>
                  <a:schemeClr val="bg1"/>
                </a:solidFill>
              </a:rPr>
              <a:t> </a:t>
            </a:r>
            <a:endParaRPr lang="en-US" sz="1400" dirty="0">
              <a:solidFill>
                <a:schemeClr val="bg1"/>
              </a:solidFill>
            </a:endParaRPr>
          </a:p>
        </p:txBody>
      </p:sp>
      <p:pic>
        <p:nvPicPr>
          <p:cNvPr id="1026" name="Picture 2" descr="Title One Button ">
            <a:extLst>
              <a:ext uri="{FF2B5EF4-FFF2-40B4-BE49-F238E27FC236}">
                <a16:creationId xmlns:a16="http://schemas.microsoft.com/office/drawing/2014/main" id="{E1A0DAEE-C950-4690-8260-6B25D4C8106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950" r="21204" b="2"/>
          <a:stretch/>
        </p:blipFill>
        <p:spPr bwMode="auto">
          <a:xfrm>
            <a:off x="11051136" y="115193"/>
            <a:ext cx="916657" cy="1055779"/>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C61F2F60-14E3-4196-B7CE-175E46F04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596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Title One Button ">
            <a:extLst>
              <a:ext uri="{FF2B5EF4-FFF2-40B4-BE49-F238E27FC236}">
                <a16:creationId xmlns:a16="http://schemas.microsoft.com/office/drawing/2014/main" id="{B7EA2089-73F5-FE6B-D816-43BD53B334F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950" r="21204" b="2"/>
          <a:stretch/>
        </p:blipFill>
        <p:spPr bwMode="auto">
          <a:xfrm>
            <a:off x="250984" y="5654580"/>
            <a:ext cx="916657" cy="1055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6875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p:cNvSpPr>
            <a:spLocks noGrp="1"/>
          </p:cNvSpPr>
          <p:nvPr>
            <p:ph type="title"/>
          </p:nvPr>
        </p:nvSpPr>
        <p:spPr>
          <a:xfrm>
            <a:off x="838200" y="114300"/>
            <a:ext cx="10774680" cy="1051559"/>
          </a:xfrm>
        </p:spPr>
        <p:txBody>
          <a:bodyPr vert="horz" lIns="91440" tIns="45720" rIns="91440" bIns="45720" rtlCol="0" anchor="b">
            <a:normAutofit/>
          </a:bodyPr>
          <a:lstStyle/>
          <a:p>
            <a:pPr algn="ctr"/>
            <a:r>
              <a:rPr lang="en-US" b="1" dirty="0">
                <a:solidFill>
                  <a:schemeClr val="bg1"/>
                </a:solidFill>
              </a:rPr>
              <a:t>Title I Funding Overview</a:t>
            </a:r>
          </a:p>
        </p:txBody>
      </p:sp>
      <p:cxnSp>
        <p:nvCxnSpPr>
          <p:cNvPr id="12" name="Straight Connector 11">
            <a:extLst>
              <a:ext uri="{FF2B5EF4-FFF2-40B4-BE49-F238E27FC236}">
                <a16:creationId xmlns:a16="http://schemas.microsoft.com/office/drawing/2014/main" id="{DAE05351-315A-4BA9-A90A-FE5C949522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1851222"/>
            <a:ext cx="54482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2440128C-A2D5-6A4E-BD30-E38F0E66CDAE}"/>
              </a:ext>
            </a:extLst>
          </p:cNvPr>
          <p:cNvSpPr/>
          <p:nvPr/>
        </p:nvSpPr>
        <p:spPr>
          <a:xfrm>
            <a:off x="-91518" y="1943106"/>
            <a:ext cx="7132398" cy="4800594"/>
          </a:xfrm>
          <a:prstGeom prst="rect">
            <a:avLst/>
          </a:prstGeom>
        </p:spPr>
        <p:txBody>
          <a:bodyPr vert="horz" lIns="91440" tIns="45720" rIns="91440" bIns="45720" rtlCol="0">
            <a:normAutofit/>
          </a:bodyPr>
          <a:lstStyle/>
          <a:p>
            <a:pPr marL="457200" indent="-228600" defTabSz="914400">
              <a:lnSpc>
                <a:spcPct val="90000"/>
              </a:lnSpc>
              <a:spcAft>
                <a:spcPts val="600"/>
              </a:spcAft>
              <a:buFont typeface="Arial" panose="020B0604020202020204" pitchFamily="34" charset="0"/>
              <a:buChar char="•"/>
            </a:pPr>
            <a:r>
              <a:rPr lang="en-US" sz="2800" dirty="0">
                <a:solidFill>
                  <a:schemeClr val="bg1"/>
                </a:solidFill>
              </a:rPr>
              <a:t>The </a:t>
            </a:r>
            <a:r>
              <a:rPr lang="en-US" sz="2800" b="1" u="sng" dirty="0">
                <a:solidFill>
                  <a:schemeClr val="bg1"/>
                </a:solidFill>
              </a:rPr>
              <a:t>Federal Government provides funding </a:t>
            </a:r>
            <a:r>
              <a:rPr lang="en-US" sz="2800" dirty="0">
                <a:solidFill>
                  <a:schemeClr val="bg1"/>
                </a:solidFill>
              </a:rPr>
              <a:t>to states each year for the Title I program.</a:t>
            </a:r>
          </a:p>
          <a:p>
            <a:pPr marL="457200" indent="-228600" defTabSz="914400">
              <a:lnSpc>
                <a:spcPct val="90000"/>
              </a:lnSpc>
              <a:spcAft>
                <a:spcPts val="600"/>
              </a:spcAft>
              <a:buFont typeface="Arial" panose="020B0604020202020204" pitchFamily="34" charset="0"/>
              <a:buChar char="•"/>
            </a:pPr>
            <a:r>
              <a:rPr lang="en-US" sz="2800" dirty="0">
                <a:solidFill>
                  <a:schemeClr val="bg1"/>
                </a:solidFill>
              </a:rPr>
              <a:t>The Tennessee Department of Education allocates the money to our district.</a:t>
            </a:r>
          </a:p>
          <a:p>
            <a:pPr marL="457200" indent="-228600" defTabSz="914400">
              <a:lnSpc>
                <a:spcPct val="90000"/>
              </a:lnSpc>
              <a:spcAft>
                <a:spcPts val="600"/>
              </a:spcAft>
              <a:buFont typeface="Arial" panose="020B0604020202020204" pitchFamily="34" charset="0"/>
              <a:buChar char="•"/>
            </a:pPr>
            <a:r>
              <a:rPr lang="en-US" sz="2800" dirty="0">
                <a:solidFill>
                  <a:schemeClr val="bg1"/>
                </a:solidFill>
              </a:rPr>
              <a:t>The </a:t>
            </a:r>
            <a:r>
              <a:rPr lang="en-US" sz="2800" b="1" u="sng" dirty="0">
                <a:solidFill>
                  <a:schemeClr val="bg1"/>
                </a:solidFill>
              </a:rPr>
              <a:t>school district identifies eligible schools </a:t>
            </a:r>
            <a:r>
              <a:rPr lang="en-US" sz="2800" dirty="0">
                <a:solidFill>
                  <a:schemeClr val="bg1"/>
                </a:solidFill>
              </a:rPr>
              <a:t>and distributes the Title I funds to the school.</a:t>
            </a:r>
          </a:p>
          <a:p>
            <a:pPr marL="457200" indent="-228600" defTabSz="914400">
              <a:lnSpc>
                <a:spcPct val="90000"/>
              </a:lnSpc>
              <a:spcAft>
                <a:spcPts val="600"/>
              </a:spcAft>
              <a:buFont typeface="Arial" panose="020B0604020202020204" pitchFamily="34" charset="0"/>
              <a:buChar char="•"/>
            </a:pPr>
            <a:r>
              <a:rPr lang="en-US" sz="2800" dirty="0">
                <a:solidFill>
                  <a:schemeClr val="bg1"/>
                </a:solidFill>
              </a:rPr>
              <a:t>Raleigh Egypt Middle </a:t>
            </a:r>
            <a:r>
              <a:rPr lang="en-US" sz="2800" b="1" u="sng" dirty="0">
                <a:solidFill>
                  <a:schemeClr val="bg1"/>
                </a:solidFill>
              </a:rPr>
              <a:t>implements a school wide program</a:t>
            </a:r>
            <a:r>
              <a:rPr lang="en-US" sz="2800" dirty="0">
                <a:solidFill>
                  <a:schemeClr val="bg1"/>
                </a:solidFill>
              </a:rPr>
              <a:t>, in which all students benefit from the supplemental services provided by Title I. </a:t>
            </a:r>
          </a:p>
          <a:p>
            <a:pPr indent="-228600" defTabSz="914400">
              <a:lnSpc>
                <a:spcPct val="90000"/>
              </a:lnSpc>
              <a:spcAft>
                <a:spcPts val="600"/>
              </a:spcAft>
              <a:buFont typeface="Arial" panose="020B0604020202020204" pitchFamily="34" charset="0"/>
              <a:buChar char="•"/>
            </a:pPr>
            <a:endParaRPr lang="en-US" sz="1400" dirty="0">
              <a:solidFill>
                <a:schemeClr val="bg1"/>
              </a:solidFill>
            </a:endParaRPr>
          </a:p>
        </p:txBody>
      </p:sp>
      <p:pic>
        <p:nvPicPr>
          <p:cNvPr id="3" name="Picture 2" descr="Title One Button ">
            <a:extLst>
              <a:ext uri="{FF2B5EF4-FFF2-40B4-BE49-F238E27FC236}">
                <a16:creationId xmlns:a16="http://schemas.microsoft.com/office/drawing/2014/main" id="{E654913F-E029-567C-376C-D2C6EEE18D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500" r="22753" b="2"/>
          <a:stretch/>
        </p:blipFill>
        <p:spPr bwMode="auto">
          <a:xfrm>
            <a:off x="7295714" y="1736512"/>
            <a:ext cx="4808656" cy="5007188"/>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9D20816A-53A8-414B-9615-2877C10816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274779" y="1850813"/>
            <a:ext cx="4917221" cy="5007187"/>
            <a:chOff x="6833344" y="1502570"/>
            <a:chExt cx="4917221" cy="5007187"/>
          </a:xfrm>
        </p:grpSpPr>
        <p:cxnSp>
          <p:nvCxnSpPr>
            <p:cNvPr id="15" name="Straight Connector 14">
              <a:extLst>
                <a:ext uri="{FF2B5EF4-FFF2-40B4-BE49-F238E27FC236}">
                  <a16:creationId xmlns:a16="http://schemas.microsoft.com/office/drawing/2014/main" id="{49CC84F6-0A3D-42D4-84D1-34E857123F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V="1">
              <a:off x="6833344" y="1502570"/>
              <a:ext cx="0" cy="5007187"/>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76FD32F-1C07-4AF8-994F-CDC99B5D4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6836570" y="1502570"/>
              <a:ext cx="491399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26565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1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p:cNvSpPr>
            <a:spLocks noGrp="1"/>
          </p:cNvSpPr>
          <p:nvPr>
            <p:ph type="title"/>
          </p:nvPr>
        </p:nvSpPr>
        <p:spPr>
          <a:xfrm>
            <a:off x="1020467" y="223285"/>
            <a:ext cx="4707671" cy="1012584"/>
          </a:xfrm>
        </p:spPr>
        <p:txBody>
          <a:bodyPr vert="horz" lIns="91440" tIns="45720" rIns="91440" bIns="45720" rtlCol="0" anchor="b">
            <a:normAutofit fontScale="90000"/>
          </a:bodyPr>
          <a:lstStyle/>
          <a:p>
            <a:pPr algn="ctr"/>
            <a:r>
              <a:rPr lang="en-US" sz="3800" kern="1200" dirty="0">
                <a:solidFill>
                  <a:schemeClr val="bg1"/>
                </a:solidFill>
                <a:latin typeface="+mj-lt"/>
                <a:ea typeface="+mj-ea"/>
                <a:cs typeface="+mj-cs"/>
              </a:rPr>
              <a:t>Title I Supplemental Support</a:t>
            </a:r>
          </a:p>
        </p:txBody>
      </p:sp>
      <p:sp>
        <p:nvSpPr>
          <p:cNvPr id="5" name="Rectangle 4">
            <a:extLst>
              <a:ext uri="{FF2B5EF4-FFF2-40B4-BE49-F238E27FC236}">
                <a16:creationId xmlns:a16="http://schemas.microsoft.com/office/drawing/2014/main" id="{2440128C-A2D5-6A4E-BD30-E38F0E66CDAE}"/>
              </a:ext>
            </a:extLst>
          </p:cNvPr>
          <p:cNvSpPr/>
          <p:nvPr/>
        </p:nvSpPr>
        <p:spPr>
          <a:xfrm>
            <a:off x="690705" y="1343962"/>
            <a:ext cx="5861401" cy="4515622"/>
          </a:xfrm>
          <a:prstGeom prst="rect">
            <a:avLst/>
          </a:prstGeom>
        </p:spPr>
        <p:txBody>
          <a:bodyPr vert="horz" lIns="91440" tIns="45720" rIns="91440" bIns="45720" rtlCol="0">
            <a:normAutofit/>
          </a:bodyPr>
          <a:lstStyle/>
          <a:p>
            <a:pPr marL="457200" indent="-228600" defTabSz="914400">
              <a:lnSpc>
                <a:spcPct val="90000"/>
              </a:lnSpc>
              <a:spcAft>
                <a:spcPts val="600"/>
              </a:spcAft>
              <a:buFont typeface="Arial" panose="020B0604020202020204" pitchFamily="34" charset="0"/>
              <a:buChar char="•"/>
            </a:pPr>
            <a:r>
              <a:rPr lang="en-US" sz="2800" dirty="0">
                <a:solidFill>
                  <a:schemeClr val="bg1"/>
                </a:solidFill>
              </a:rPr>
              <a:t>Additional Educational Support Professionals</a:t>
            </a:r>
          </a:p>
          <a:p>
            <a:pPr marL="457200" indent="-228600" defTabSz="914400">
              <a:lnSpc>
                <a:spcPct val="90000"/>
              </a:lnSpc>
              <a:spcAft>
                <a:spcPts val="600"/>
              </a:spcAft>
              <a:buFont typeface="Arial" panose="020B0604020202020204" pitchFamily="34" charset="0"/>
              <a:buChar char="•"/>
            </a:pPr>
            <a:r>
              <a:rPr lang="en-US" sz="2800" dirty="0">
                <a:solidFill>
                  <a:schemeClr val="bg1"/>
                </a:solidFill>
              </a:rPr>
              <a:t>Additional Training for School Staff</a:t>
            </a:r>
          </a:p>
          <a:p>
            <a:pPr marL="457200" indent="-228600" defTabSz="914400">
              <a:lnSpc>
                <a:spcPct val="90000"/>
              </a:lnSpc>
              <a:spcAft>
                <a:spcPts val="600"/>
              </a:spcAft>
              <a:buFont typeface="Arial" panose="020B0604020202020204" pitchFamily="34" charset="0"/>
              <a:buChar char="•"/>
            </a:pPr>
            <a:r>
              <a:rPr lang="en-US" sz="2800" dirty="0">
                <a:solidFill>
                  <a:schemeClr val="bg1"/>
                </a:solidFill>
              </a:rPr>
              <a:t>Extra Time for Instructional Support  (Before/After School Programs)</a:t>
            </a:r>
          </a:p>
          <a:p>
            <a:pPr marL="457200" indent="-228600" defTabSz="914400">
              <a:lnSpc>
                <a:spcPct val="90000"/>
              </a:lnSpc>
              <a:spcAft>
                <a:spcPts val="600"/>
              </a:spcAft>
              <a:buFont typeface="Arial" panose="020B0604020202020204" pitchFamily="34" charset="0"/>
              <a:buChar char="•"/>
            </a:pPr>
            <a:r>
              <a:rPr lang="en-US" sz="2800" dirty="0">
                <a:solidFill>
                  <a:schemeClr val="bg1"/>
                </a:solidFill>
              </a:rPr>
              <a:t>Parental Involvement Activities</a:t>
            </a:r>
          </a:p>
          <a:p>
            <a:pPr marL="457200" indent="-228600" defTabSz="914400">
              <a:lnSpc>
                <a:spcPct val="90000"/>
              </a:lnSpc>
              <a:spcAft>
                <a:spcPts val="600"/>
              </a:spcAft>
              <a:buFont typeface="Arial" panose="020B0604020202020204" pitchFamily="34" charset="0"/>
              <a:buChar char="•"/>
            </a:pPr>
            <a:r>
              <a:rPr lang="en-US" sz="2800" dirty="0">
                <a:solidFill>
                  <a:schemeClr val="bg1"/>
                </a:solidFill>
              </a:rPr>
              <a:t>Supplemental Teaching Materials, Equipment and Technology</a:t>
            </a:r>
          </a:p>
          <a:p>
            <a:pPr indent="-228600" defTabSz="914400">
              <a:lnSpc>
                <a:spcPct val="90000"/>
              </a:lnSpc>
              <a:spcAft>
                <a:spcPts val="600"/>
              </a:spcAft>
              <a:buFont typeface="Arial" panose="020B0604020202020204" pitchFamily="34" charset="0"/>
              <a:buChar char="•"/>
            </a:pPr>
            <a:endParaRPr lang="en-US" sz="1700" dirty="0">
              <a:solidFill>
                <a:schemeClr val="bg1"/>
              </a:solidFill>
            </a:endParaRPr>
          </a:p>
        </p:txBody>
      </p:sp>
      <p:pic>
        <p:nvPicPr>
          <p:cNvPr id="3" name="Picture 2" descr="Title One Button ">
            <a:extLst>
              <a:ext uri="{FF2B5EF4-FFF2-40B4-BE49-F238E27FC236}">
                <a16:creationId xmlns:a16="http://schemas.microsoft.com/office/drawing/2014/main" id="{1886E747-D42F-9976-BB80-49DE435FFFF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950" r="21204" b="2"/>
          <a:stretch/>
        </p:blipFill>
        <p:spPr bwMode="auto">
          <a:xfrm>
            <a:off x="6735467" y="977900"/>
            <a:ext cx="5037433" cy="4826000"/>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0">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2">
            <a:extLst>
              <a:ext uri="{FF2B5EF4-FFF2-40B4-BE49-F238E27FC236}">
                <a16:creationId xmlns:a16="http://schemas.microsoft.com/office/drawing/2014/main" id="{C61F2F60-14E3-4196-B7CE-175E46F04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596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5597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989E4B68-57AB-8617-B1DE-C58F0DADB690}"/>
              </a:ext>
            </a:extLst>
          </p:cNvPr>
          <p:cNvSpPr>
            <a:spLocks noGrp="1"/>
          </p:cNvSpPr>
          <p:nvPr>
            <p:ph type="title"/>
          </p:nvPr>
        </p:nvSpPr>
        <p:spPr>
          <a:xfrm>
            <a:off x="0" y="3429000"/>
            <a:ext cx="4038604" cy="3062290"/>
          </a:xfrm>
        </p:spPr>
        <p:txBody>
          <a:bodyPr vert="horz" lIns="91440" tIns="45720" rIns="91440" bIns="45720" rtlCol="0" anchor="t">
            <a:normAutofit/>
          </a:bodyPr>
          <a:lstStyle/>
          <a:p>
            <a:pPr algn="ctr"/>
            <a:r>
              <a:rPr lang="en-US" sz="4000" kern="1200" dirty="0">
                <a:solidFill>
                  <a:srgbClr val="FFFFFF"/>
                </a:solidFill>
                <a:latin typeface="+mj-lt"/>
                <a:ea typeface="+mj-ea"/>
                <a:cs typeface="+mj-cs"/>
              </a:rPr>
              <a:t>PARENT’S RIGHT TO KNOW</a:t>
            </a:r>
            <a:br>
              <a:rPr lang="en-US" sz="4000" kern="1200" dirty="0">
                <a:solidFill>
                  <a:srgbClr val="FFFFFF"/>
                </a:solidFill>
                <a:latin typeface="+mj-lt"/>
                <a:ea typeface="+mj-ea"/>
                <a:cs typeface="+mj-cs"/>
              </a:rPr>
            </a:br>
            <a:r>
              <a:rPr lang="en-US" sz="2800" kern="1200" dirty="0">
                <a:solidFill>
                  <a:srgbClr val="FFFFFF"/>
                </a:solidFill>
                <a:latin typeface="+mj-lt"/>
                <a:ea typeface="+mj-ea"/>
                <a:cs typeface="+mj-cs"/>
              </a:rPr>
              <a:t>(</a:t>
            </a:r>
            <a:r>
              <a:rPr lang="en-US" sz="2800" dirty="0">
                <a:solidFill>
                  <a:srgbClr val="FFFFFF"/>
                </a:solidFill>
              </a:rPr>
              <a:t>Each parent receives a copy</a:t>
            </a:r>
            <a:r>
              <a:rPr lang="en-US" sz="2800" kern="1200" dirty="0">
                <a:solidFill>
                  <a:srgbClr val="FFFFFF"/>
                </a:solidFill>
                <a:latin typeface="+mj-lt"/>
                <a:ea typeface="+mj-ea"/>
                <a:cs typeface="+mj-cs"/>
              </a:rPr>
              <a:t>)</a:t>
            </a:r>
          </a:p>
        </p:txBody>
      </p:sp>
      <p:pic>
        <p:nvPicPr>
          <p:cNvPr id="6" name="Picture 5" descr="Title One Button ">
            <a:extLst>
              <a:ext uri="{FF2B5EF4-FFF2-40B4-BE49-F238E27FC236}">
                <a16:creationId xmlns:a16="http://schemas.microsoft.com/office/drawing/2014/main" id="{E5DF3147-5081-090E-5D82-32DF137E6E9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950" r="21204" b="2"/>
          <a:stretch/>
        </p:blipFill>
        <p:spPr bwMode="auto">
          <a:xfrm>
            <a:off x="416057" y="-9188"/>
            <a:ext cx="3206490" cy="3071906"/>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7">
            <a:extLst>
              <a:ext uri="{FF2B5EF4-FFF2-40B4-BE49-F238E27FC236}">
                <a16:creationId xmlns:a16="http://schemas.microsoft.com/office/drawing/2014/main" id="{7D0155A5-DFDA-9FBE-12F0-CECBB14E6B80}"/>
              </a:ext>
            </a:extLst>
          </p:cNvPr>
          <p:cNvSpPr>
            <a:spLocks noGrp="1"/>
          </p:cNvSpPr>
          <p:nvPr>
            <p:ph sz="half" idx="2"/>
          </p:nvPr>
        </p:nvSpPr>
        <p:spPr/>
        <p:txBody>
          <a:bodyPr/>
          <a:lstStyle/>
          <a:p>
            <a:endParaRPr lang="en-US"/>
          </a:p>
        </p:txBody>
      </p:sp>
      <p:pic>
        <p:nvPicPr>
          <p:cNvPr id="11" name="Picture 10">
            <a:extLst>
              <a:ext uri="{FF2B5EF4-FFF2-40B4-BE49-F238E27FC236}">
                <a16:creationId xmlns:a16="http://schemas.microsoft.com/office/drawing/2014/main" id="{5BED75D3-FF44-0315-483B-D33BBE3E5A18}"/>
              </a:ext>
            </a:extLst>
          </p:cNvPr>
          <p:cNvPicPr>
            <a:picLocks noChangeAspect="1"/>
          </p:cNvPicPr>
          <p:nvPr/>
        </p:nvPicPr>
        <p:blipFill>
          <a:blip r:embed="rId3"/>
          <a:stretch>
            <a:fillRect/>
          </a:stretch>
        </p:blipFill>
        <p:spPr>
          <a:xfrm>
            <a:off x="4601043" y="-17820"/>
            <a:ext cx="6977547" cy="6857573"/>
          </a:xfrm>
          <a:prstGeom prst="rect">
            <a:avLst/>
          </a:prstGeom>
        </p:spPr>
      </p:pic>
    </p:spTree>
    <p:extLst>
      <p:ext uri="{BB962C8B-B14F-4D97-AF65-F5344CB8AC3E}">
        <p14:creationId xmlns:p14="http://schemas.microsoft.com/office/powerpoint/2010/main" val="3272095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title"/>
          </p:nvPr>
        </p:nvSpPr>
        <p:spPr>
          <a:xfrm>
            <a:off x="106325" y="669925"/>
            <a:ext cx="6756273" cy="1325563"/>
          </a:xfrm>
        </p:spPr>
        <p:txBody>
          <a:bodyPr vert="horz" lIns="91440" tIns="45720" rIns="91440" bIns="45720" rtlCol="0" anchor="b">
            <a:normAutofit/>
          </a:bodyPr>
          <a:lstStyle/>
          <a:p>
            <a:pPr algn="ctr"/>
            <a:r>
              <a:rPr lang="en-US" kern="1200" dirty="0">
                <a:solidFill>
                  <a:schemeClr val="accent2"/>
                </a:solidFill>
                <a:latin typeface="+mj-lt"/>
                <a:ea typeface="+mj-ea"/>
                <a:cs typeface="+mj-cs"/>
              </a:rPr>
              <a:t>Family Engagement-</a:t>
            </a:r>
            <a:br>
              <a:rPr lang="en-US" kern="1200" dirty="0">
                <a:solidFill>
                  <a:schemeClr val="accent2"/>
                </a:solidFill>
                <a:latin typeface="+mj-lt"/>
                <a:ea typeface="+mj-ea"/>
                <a:cs typeface="+mj-cs"/>
              </a:rPr>
            </a:br>
            <a:r>
              <a:rPr lang="en-US" kern="1200" dirty="0">
                <a:solidFill>
                  <a:schemeClr val="accent2"/>
                </a:solidFill>
                <a:latin typeface="+mj-lt"/>
                <a:ea typeface="+mj-ea"/>
                <a:cs typeface="+mj-cs"/>
              </a:rPr>
              <a:t>Parent Support Organizations</a:t>
            </a:r>
          </a:p>
        </p:txBody>
      </p:sp>
      <p:cxnSp>
        <p:nvCxnSpPr>
          <p:cNvPr id="12" name="Straight Connector 11">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2440128C-A2D5-6A4E-BD30-E38F0E66CDAE}"/>
              </a:ext>
            </a:extLst>
          </p:cNvPr>
          <p:cNvSpPr/>
          <p:nvPr/>
        </p:nvSpPr>
        <p:spPr>
          <a:xfrm>
            <a:off x="106325" y="2288833"/>
            <a:ext cx="6549656" cy="4260822"/>
          </a:xfrm>
          <a:prstGeom prst="rect">
            <a:avLst/>
          </a:prstGeom>
        </p:spPr>
        <p:txBody>
          <a:bodyPr vert="horz" lIns="91440" tIns="45720" rIns="91440" bIns="45720" rtlCol="0">
            <a:normAutofit/>
          </a:bodyPr>
          <a:lstStyle/>
          <a:p>
            <a:pPr marL="457200" indent="-228600" defTabSz="914400">
              <a:lnSpc>
                <a:spcPct val="90000"/>
              </a:lnSpc>
              <a:spcAft>
                <a:spcPts val="600"/>
              </a:spcAft>
              <a:buFont typeface="Arial" panose="020B0604020202020204" pitchFamily="34" charset="0"/>
              <a:buChar char="•"/>
            </a:pPr>
            <a:endParaRPr lang="en-US" sz="1400" dirty="0">
              <a:solidFill>
                <a:schemeClr val="bg1"/>
              </a:solidFill>
            </a:endParaRPr>
          </a:p>
          <a:p>
            <a:pPr indent="-228600" defTabSz="914400">
              <a:lnSpc>
                <a:spcPct val="90000"/>
              </a:lnSpc>
              <a:spcAft>
                <a:spcPts val="600"/>
              </a:spcAft>
              <a:buFont typeface="Arial" panose="020B0604020202020204" pitchFamily="34" charset="0"/>
              <a:buChar char="•"/>
            </a:pPr>
            <a:endParaRPr lang="en-US" sz="1400" dirty="0">
              <a:solidFill>
                <a:schemeClr val="bg1"/>
              </a:solidFill>
            </a:endParaRPr>
          </a:p>
          <a:p>
            <a:pPr defTabSz="914400">
              <a:lnSpc>
                <a:spcPct val="90000"/>
              </a:lnSpc>
              <a:spcAft>
                <a:spcPts val="600"/>
              </a:spcAft>
            </a:pPr>
            <a:r>
              <a:rPr lang="en-US" sz="1400" b="1" dirty="0">
                <a:solidFill>
                  <a:schemeClr val="bg1"/>
                </a:solidFill>
              </a:rPr>
              <a:t> </a:t>
            </a:r>
            <a:endParaRPr lang="en-US" sz="1400" dirty="0">
              <a:solidFill>
                <a:schemeClr val="bg1"/>
              </a:solidFill>
            </a:endParaRPr>
          </a:p>
        </p:txBody>
      </p:sp>
      <p:pic>
        <p:nvPicPr>
          <p:cNvPr id="4" name="Picture 2" descr="Title One Button ">
            <a:extLst>
              <a:ext uri="{FF2B5EF4-FFF2-40B4-BE49-F238E27FC236}">
                <a16:creationId xmlns:a16="http://schemas.microsoft.com/office/drawing/2014/main" id="{D39B5C81-A16B-4ED5-A2FD-F2FCA2C45B4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225544" y="144553"/>
            <a:ext cx="4033947" cy="2622066"/>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a16="http://schemas.microsoft.com/office/drawing/2014/main" id="{B7188D9B-1674-419B-A379-D1632A7EC3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29053"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29CD1C9-E933-3D18-F857-AF0E2EC86D8C}"/>
              </a:ext>
            </a:extLst>
          </p:cNvPr>
          <p:cNvSpPr txBox="1"/>
          <p:nvPr/>
        </p:nvSpPr>
        <p:spPr>
          <a:xfrm>
            <a:off x="362946" y="2498624"/>
            <a:ext cx="11095537" cy="4462760"/>
          </a:xfrm>
          <a:prstGeom prst="rect">
            <a:avLst/>
          </a:prstGeom>
          <a:noFill/>
        </p:spPr>
        <p:txBody>
          <a:bodyPr wrap="square">
            <a:spAutoFit/>
          </a:bodyPr>
          <a:lstStyle/>
          <a:p>
            <a:endParaRPr lang="en-US" sz="2000" dirty="0">
              <a:solidFill>
                <a:schemeClr val="bg1"/>
              </a:solidFill>
            </a:endParaRPr>
          </a:p>
          <a:p>
            <a:pPr marL="342900" indent="-342900">
              <a:buFont typeface="Arial" panose="020B0604020202020204" pitchFamily="34" charset="0"/>
              <a:buChar char="•"/>
            </a:pPr>
            <a:r>
              <a:rPr lang="en-US" sz="2000" b="1" dirty="0">
                <a:solidFill>
                  <a:schemeClr val="bg1"/>
                </a:solidFill>
              </a:rPr>
              <a:t>REMS BOOSTER CLUB</a:t>
            </a:r>
          </a:p>
          <a:p>
            <a:pPr marL="342900" indent="-342900">
              <a:buFont typeface="Arial" panose="020B0604020202020204" pitchFamily="34" charset="0"/>
              <a:buChar char="•"/>
            </a:pPr>
            <a:r>
              <a:rPr lang="en-US" sz="2000" b="1" dirty="0">
                <a:solidFill>
                  <a:schemeClr val="bg1"/>
                </a:solidFill>
              </a:rPr>
              <a:t>REMS PTSA (PARENT, TEACHER, STUDENT ASSOCIATION</a:t>
            </a:r>
          </a:p>
          <a:p>
            <a:endParaRPr lang="en-US" sz="2000" dirty="0">
              <a:solidFill>
                <a:schemeClr val="bg1"/>
              </a:solidFill>
            </a:endParaRPr>
          </a:p>
          <a:p>
            <a:r>
              <a:rPr lang="en-US" sz="2400" dirty="0">
                <a:solidFill>
                  <a:schemeClr val="bg1"/>
                </a:solidFill>
              </a:rPr>
              <a:t>MSCS Board Policy 7009 states "Each school shall be required to have a parent organization that may include but is not limited to a Parent Teacher Association (PTA); Parent Teacher Student Association (PTSA); Parents (Partners) in Education (PIE); and Parent Teacher Organization (PTO). Therefore, REMS PTO has been established to promote positive communication between school, parents and the Raleigh community; Enhance the educational experience for students by supporting the needs of teachers and staff; Promote and increase parent volunteerism and involvement.</a:t>
            </a:r>
          </a:p>
          <a:p>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3143196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standing in front of a group of people">
            <a:extLst>
              <a:ext uri="{FF2B5EF4-FFF2-40B4-BE49-F238E27FC236}">
                <a16:creationId xmlns:a16="http://schemas.microsoft.com/office/drawing/2014/main" id="{B01CCDB5-03FD-D0C3-BA18-3BCA14C15391}"/>
              </a:ext>
            </a:extLst>
          </p:cNvPr>
          <p:cNvPicPr>
            <a:picLocks noChangeAspect="1"/>
          </p:cNvPicPr>
          <p:nvPr/>
        </p:nvPicPr>
        <p:blipFill>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778" r="1" b="1"/>
          <a:stretch/>
        </p:blipFill>
        <p:spPr>
          <a:xfrm>
            <a:off x="20" y="10"/>
            <a:ext cx="12191980" cy="6857990"/>
          </a:xfrm>
          <a:prstGeom prst="rect">
            <a:avLst/>
          </a:prstGeom>
        </p:spPr>
      </p:pic>
      <p:sp>
        <p:nvSpPr>
          <p:cNvPr id="2" name="Title 1">
            <a:extLst>
              <a:ext uri="{FF2B5EF4-FFF2-40B4-BE49-F238E27FC236}">
                <a16:creationId xmlns:a16="http://schemas.microsoft.com/office/drawing/2014/main" id="{60F94F6B-5A16-9397-ABA4-162A1C3D67CA}"/>
              </a:ext>
            </a:extLst>
          </p:cNvPr>
          <p:cNvSpPr>
            <a:spLocks noGrp="1"/>
          </p:cNvSpPr>
          <p:nvPr>
            <p:ph type="title"/>
          </p:nvPr>
        </p:nvSpPr>
        <p:spPr>
          <a:xfrm>
            <a:off x="838200" y="365125"/>
            <a:ext cx="10515600" cy="1325563"/>
          </a:xfrm>
        </p:spPr>
        <p:txBody>
          <a:bodyPr>
            <a:normAutofit/>
          </a:bodyPr>
          <a:lstStyle/>
          <a:p>
            <a:r>
              <a:rPr lang="en-US" b="1">
                <a:solidFill>
                  <a:srgbClr val="FFFFFF"/>
                </a:solidFill>
              </a:rPr>
              <a:t>School Improvement Plan</a:t>
            </a:r>
          </a:p>
        </p:txBody>
      </p:sp>
      <p:sp>
        <p:nvSpPr>
          <p:cNvPr id="3" name="Content Placeholder 2">
            <a:extLst>
              <a:ext uri="{FF2B5EF4-FFF2-40B4-BE49-F238E27FC236}">
                <a16:creationId xmlns:a16="http://schemas.microsoft.com/office/drawing/2014/main" id="{DD21BE12-2EC3-5ED3-BC4B-0B3B6DD457B6}"/>
              </a:ext>
            </a:extLst>
          </p:cNvPr>
          <p:cNvSpPr>
            <a:spLocks noGrp="1"/>
          </p:cNvSpPr>
          <p:nvPr>
            <p:ph idx="1"/>
          </p:nvPr>
        </p:nvSpPr>
        <p:spPr>
          <a:xfrm>
            <a:off x="838200" y="1825625"/>
            <a:ext cx="10515600" cy="4351338"/>
          </a:xfrm>
        </p:spPr>
        <p:txBody>
          <a:bodyPr>
            <a:normAutofit/>
          </a:bodyPr>
          <a:lstStyle/>
          <a:p>
            <a:pPr marL="0" indent="0">
              <a:buNone/>
            </a:pPr>
            <a:r>
              <a:rPr lang="en-US" sz="2600" dirty="0">
                <a:solidFill>
                  <a:srgbClr val="FFFFFF"/>
                </a:solidFill>
              </a:rPr>
              <a:t>School Improvement Planning is a process by which members of the school-community conducts a thorough evaluation of their school’s educational programing. </a:t>
            </a:r>
          </a:p>
          <a:p>
            <a:pPr marL="0" indent="0">
              <a:buNone/>
            </a:pPr>
            <a:r>
              <a:rPr lang="en-US" sz="2600" dirty="0">
                <a:solidFill>
                  <a:srgbClr val="FFFFFF"/>
                </a:solidFill>
              </a:rPr>
              <a:t>Opportunity for Parents to become involve with the revising of REMS SY2025-26 School Improvement Plan. Our SIP is our guide as we reflect on pass/current data to access the academic needs of All students at REMS. It is a working document, and we will continuously meet to revise our SIP.</a:t>
            </a:r>
          </a:p>
          <a:p>
            <a:pPr marL="0" indent="0">
              <a:buNone/>
            </a:pPr>
            <a:r>
              <a:rPr lang="en-US" sz="2600" dirty="0">
                <a:solidFill>
                  <a:srgbClr val="FFFFFF"/>
                </a:solidFill>
              </a:rPr>
              <a:t> If you are interested in becoming a committee member or just interesting in attending regular meetings, please use the QR code at the end of the meeting to give us feedback and sign up for any committees.</a:t>
            </a:r>
          </a:p>
        </p:txBody>
      </p:sp>
    </p:spTree>
    <p:extLst>
      <p:ext uri="{BB962C8B-B14F-4D97-AF65-F5344CB8AC3E}">
        <p14:creationId xmlns:p14="http://schemas.microsoft.com/office/powerpoint/2010/main" val="4035258997"/>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5" name="Rectangle 32774">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2770" name="Title 1"/>
          <p:cNvSpPr>
            <a:spLocks noGrp="1"/>
          </p:cNvSpPr>
          <p:nvPr>
            <p:ph type="title"/>
          </p:nvPr>
        </p:nvSpPr>
        <p:spPr>
          <a:xfrm>
            <a:off x="602460" y="84304"/>
            <a:ext cx="11170439" cy="872331"/>
          </a:xfrm>
        </p:spPr>
        <p:txBody>
          <a:bodyPr anchor="b">
            <a:normAutofit/>
          </a:bodyPr>
          <a:lstStyle/>
          <a:p>
            <a:pPr eaLnBrk="1" hangingPunct="1"/>
            <a:r>
              <a:rPr lang="en-US" altLang="en-US" sz="3800" b="1">
                <a:solidFill>
                  <a:schemeClr val="bg1"/>
                </a:solidFill>
              </a:rPr>
              <a:t>Additional Ways Parents Can Support Their Child’s </a:t>
            </a:r>
            <a:r>
              <a:rPr lang="en-US" altLang="en-US" sz="3800" b="1" dirty="0">
                <a:solidFill>
                  <a:schemeClr val="bg1"/>
                </a:solidFill>
              </a:rPr>
              <a:t>S</a:t>
            </a:r>
            <a:r>
              <a:rPr lang="en-US" altLang="en-US" sz="3800" b="1">
                <a:solidFill>
                  <a:schemeClr val="bg1"/>
                </a:solidFill>
              </a:rPr>
              <a:t>chool</a:t>
            </a:r>
            <a:endParaRPr lang="en-US" altLang="en-US" sz="3800" b="1" dirty="0">
              <a:solidFill>
                <a:schemeClr val="bg1"/>
              </a:solidFill>
            </a:endParaRPr>
          </a:p>
        </p:txBody>
      </p:sp>
      <p:sp>
        <p:nvSpPr>
          <p:cNvPr id="29699" name="Content Placeholder 2"/>
          <p:cNvSpPr>
            <a:spLocks noGrp="1"/>
          </p:cNvSpPr>
          <p:nvPr>
            <p:ph idx="1"/>
          </p:nvPr>
        </p:nvSpPr>
        <p:spPr>
          <a:xfrm>
            <a:off x="701750" y="1159669"/>
            <a:ext cx="7070650" cy="4462463"/>
          </a:xfrm>
        </p:spPr>
        <p:txBody>
          <a:bodyPr rtlCol="0">
            <a:normAutofit lnSpcReduction="10000"/>
          </a:bodyPr>
          <a:lstStyle/>
          <a:p>
            <a:pPr marL="91440" indent="0">
              <a:buNone/>
              <a:defRPr/>
            </a:pPr>
            <a:endParaRPr lang="en-US" altLang="en-US" sz="1800" dirty="0">
              <a:solidFill>
                <a:schemeClr val="bg1"/>
              </a:solidFill>
            </a:endParaRPr>
          </a:p>
          <a:p>
            <a:pPr marL="91440" indent="0">
              <a:buClrTx/>
              <a:buNone/>
              <a:defRPr/>
            </a:pPr>
            <a:r>
              <a:rPr lang="en-US" altLang="en-US" sz="2400" dirty="0">
                <a:solidFill>
                  <a:schemeClr val="bg1"/>
                </a:solidFill>
              </a:rPr>
              <a:t>Utilize your talents and/or resources to enhance the instructional programs at Raleigh Egypt Middle School by…</a:t>
            </a:r>
          </a:p>
          <a:p>
            <a:pPr marL="91440" indent="0">
              <a:buClrTx/>
              <a:buNone/>
              <a:defRPr/>
            </a:pPr>
            <a:endParaRPr lang="en-US" altLang="en-US" sz="2400" dirty="0">
              <a:solidFill>
                <a:schemeClr val="bg1"/>
              </a:solidFill>
            </a:endParaRPr>
          </a:p>
          <a:p>
            <a:pPr marL="342900" lvl="1" indent="-342900">
              <a:defRPr/>
            </a:pPr>
            <a:r>
              <a:rPr lang="en-US" altLang="en-US" b="1" dirty="0">
                <a:solidFill>
                  <a:schemeClr val="bg1"/>
                </a:solidFill>
              </a:rPr>
              <a:t> </a:t>
            </a:r>
            <a:r>
              <a:rPr lang="en-US" altLang="en-US" dirty="0">
                <a:solidFill>
                  <a:schemeClr val="bg1"/>
                </a:solidFill>
              </a:rPr>
              <a:t>Serving on the REMS School Improvement Plan Committee</a:t>
            </a:r>
          </a:p>
          <a:p>
            <a:pPr marL="342900" lvl="1" indent="-342900">
              <a:defRPr/>
            </a:pPr>
            <a:r>
              <a:rPr lang="en-US" altLang="en-US" dirty="0">
                <a:solidFill>
                  <a:schemeClr val="bg1"/>
                </a:solidFill>
              </a:rPr>
              <a:t> Becoming a Volunteer (Background Check Required)</a:t>
            </a:r>
          </a:p>
          <a:p>
            <a:pPr marL="434340" indent="-342900">
              <a:defRPr/>
            </a:pPr>
            <a:r>
              <a:rPr lang="en-US" altLang="en-US" sz="2400" dirty="0">
                <a:solidFill>
                  <a:schemeClr val="bg1"/>
                </a:solidFill>
              </a:rPr>
              <a:t>Responding to questionnaires, surveys, and memos expressing thoughts, suggestions, and/or concerns.</a:t>
            </a:r>
          </a:p>
          <a:p>
            <a:pPr marL="434340" indent="-342900">
              <a:defRPr/>
            </a:pPr>
            <a:r>
              <a:rPr lang="en-US" altLang="en-US" sz="2400" dirty="0">
                <a:solidFill>
                  <a:schemeClr val="bg1"/>
                </a:solidFill>
              </a:rPr>
              <a:t>Attending school events and programs </a:t>
            </a:r>
          </a:p>
          <a:p>
            <a:pPr marL="434340" indent="-342900">
              <a:defRPr/>
            </a:pPr>
            <a:r>
              <a:rPr lang="en-US" altLang="en-US" sz="2400" dirty="0">
                <a:solidFill>
                  <a:schemeClr val="bg1"/>
                </a:solidFill>
              </a:rPr>
              <a:t>Serving as an advisor to various organizations</a:t>
            </a:r>
          </a:p>
          <a:p>
            <a:pPr marL="434340" indent="-342900">
              <a:defRPr/>
            </a:pPr>
            <a:endParaRPr lang="en-US" altLang="en-US" sz="2400" dirty="0">
              <a:solidFill>
                <a:schemeClr val="bg1"/>
              </a:solidFill>
            </a:endParaRPr>
          </a:p>
          <a:p>
            <a:pPr marL="91440" indent="0">
              <a:buNone/>
              <a:defRPr/>
            </a:pPr>
            <a:endParaRPr lang="en-US" altLang="en-US" sz="2000" dirty="0">
              <a:solidFill>
                <a:schemeClr val="bg1"/>
              </a:solidFill>
            </a:endParaRPr>
          </a:p>
          <a:p>
            <a:pPr marL="91440" indent="0">
              <a:buNone/>
              <a:defRPr/>
            </a:pPr>
            <a:endParaRPr lang="en-US" altLang="en-US" sz="2000" dirty="0">
              <a:solidFill>
                <a:schemeClr val="bg1"/>
              </a:solidFill>
            </a:endParaRPr>
          </a:p>
          <a:p>
            <a:pPr indent="-137160">
              <a:defRPr/>
            </a:pPr>
            <a:endParaRPr lang="en-US" altLang="en-US" sz="1000" dirty="0">
              <a:solidFill>
                <a:schemeClr val="bg1"/>
              </a:solidFill>
            </a:endParaRPr>
          </a:p>
        </p:txBody>
      </p:sp>
      <p:sp>
        <p:nvSpPr>
          <p:cNvPr id="32777" name="Rectangle 32776">
            <a:extLst>
              <a:ext uri="{FF2B5EF4-FFF2-40B4-BE49-F238E27FC236}">
                <a16:creationId xmlns:a16="http://schemas.microsoft.com/office/drawing/2014/main" id="{C61F2F60-14E3-4196-B7CE-175E46F04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596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14B5A37-3561-A705-2223-AC5B757F92EF}"/>
              </a:ext>
            </a:extLst>
          </p:cNvPr>
          <p:cNvPicPr>
            <a:picLocks noChangeAspect="1"/>
          </p:cNvPicPr>
          <p:nvPr/>
        </p:nvPicPr>
        <p:blipFill>
          <a:blip r:embed="rId2"/>
          <a:stretch>
            <a:fillRect/>
          </a:stretch>
        </p:blipFill>
        <p:spPr>
          <a:xfrm>
            <a:off x="7817751" y="1550534"/>
            <a:ext cx="3726436" cy="2737591"/>
          </a:xfrm>
          <a:prstGeom prst="rect">
            <a:avLst/>
          </a:prstGeom>
        </p:spPr>
      </p:pic>
    </p:spTree>
    <p:extLst>
      <p:ext uri="{BB962C8B-B14F-4D97-AF65-F5344CB8AC3E}">
        <p14:creationId xmlns:p14="http://schemas.microsoft.com/office/powerpoint/2010/main" val="2747189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234865" y="568517"/>
            <a:ext cx="5248221" cy="1067209"/>
          </a:xfrm>
        </p:spPr>
        <p:txBody>
          <a:bodyPr>
            <a:normAutofit/>
          </a:bodyPr>
          <a:lstStyle/>
          <a:p>
            <a:r>
              <a:rPr lang="en-US" sz="4100">
                <a:solidFill>
                  <a:schemeClr val="bg1"/>
                </a:solidFill>
              </a:rPr>
              <a:t>Available Parent training </a:t>
            </a:r>
          </a:p>
        </p:txBody>
      </p:sp>
      <p:pic>
        <p:nvPicPr>
          <p:cNvPr id="4" name="Picture 3">
            <a:extLst>
              <a:ext uri="{FF2B5EF4-FFF2-40B4-BE49-F238E27FC236}">
                <a16:creationId xmlns:a16="http://schemas.microsoft.com/office/drawing/2014/main" id="{96AA72B9-6601-6E26-D925-D70F447EEC4C}"/>
              </a:ext>
            </a:extLst>
          </p:cNvPr>
          <p:cNvPicPr>
            <a:picLocks noChangeAspect="1"/>
          </p:cNvPicPr>
          <p:nvPr/>
        </p:nvPicPr>
        <p:blipFill rotWithShape="1">
          <a:blip r:embed="rId2">
            <a:extLst>
              <a:ext uri="{28A0092B-C50C-407E-A947-70E740481C1C}">
                <a14:useLocalDpi xmlns:a14="http://schemas.microsoft.com/office/drawing/2010/main" val="0"/>
              </a:ext>
            </a:extLst>
          </a:blip>
          <a:srcRect r="-1" b="-1"/>
          <a:stretch/>
        </p:blipFill>
        <p:spPr>
          <a:xfrm>
            <a:off x="739959" y="1095407"/>
            <a:ext cx="4754947" cy="4754947"/>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grpSp>
        <p:nvGrpSpPr>
          <p:cNvPr id="12" name="Group 11">
            <a:extLst>
              <a:ext uri="{FF2B5EF4-FFF2-40B4-BE49-F238E27FC236}">
                <a16:creationId xmlns:a16="http://schemas.microsoft.com/office/drawing/2014/main" id="{B894EFA8-F425-4D19-A94B-445388B31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7" name="Freeform: Shape 12">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8" name="Freeform: Shape 13">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grpSp>
        <p:nvGrpSpPr>
          <p:cNvPr id="16"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9" name="Freeform: Shape 16">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7">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 name="Freeform: Shape 18">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2" name="Freeform: Shape 19">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3" name="Freeform: Shape 20">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graphicFrame>
        <p:nvGraphicFramePr>
          <p:cNvPr id="5" name="Content Placeholder 2">
            <a:extLst>
              <a:ext uri="{FF2B5EF4-FFF2-40B4-BE49-F238E27FC236}">
                <a16:creationId xmlns:a16="http://schemas.microsoft.com/office/drawing/2014/main" id="{BB070A51-2CF2-4FD0-A8C8-C6EC96C4D326}"/>
              </a:ext>
            </a:extLst>
          </p:cNvPr>
          <p:cNvGraphicFramePr>
            <a:graphicFrameLocks noGrp="1"/>
          </p:cNvGraphicFramePr>
          <p:nvPr>
            <p:ph idx="1"/>
            <p:extLst>
              <p:ext uri="{D42A27DB-BD31-4B8C-83A1-F6EECF244321}">
                <p14:modId xmlns:p14="http://schemas.microsoft.com/office/powerpoint/2010/main" val="3701124151"/>
              </p:ext>
            </p:extLst>
          </p:nvPr>
        </p:nvGraphicFramePr>
        <p:xfrm>
          <a:off x="6234868" y="1820369"/>
          <a:ext cx="5217173"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36167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326913" y="568517"/>
            <a:ext cx="6156174" cy="1067209"/>
          </a:xfrm>
        </p:spPr>
        <p:txBody>
          <a:bodyPr>
            <a:normAutofit/>
          </a:bodyPr>
          <a:lstStyle/>
          <a:p>
            <a:pPr algn="ctr"/>
            <a:r>
              <a:rPr lang="en-US" sz="3400" b="1" dirty="0">
                <a:solidFill>
                  <a:schemeClr val="bg1"/>
                </a:solidFill>
              </a:rPr>
              <a:t>Opportunities for additional parent meetings </a:t>
            </a:r>
          </a:p>
        </p:txBody>
      </p:sp>
      <p:pic>
        <p:nvPicPr>
          <p:cNvPr id="5" name="Picture 4">
            <a:extLst>
              <a:ext uri="{FF2B5EF4-FFF2-40B4-BE49-F238E27FC236}">
                <a16:creationId xmlns:a16="http://schemas.microsoft.com/office/drawing/2014/main" id="{E3094B16-CF2F-421F-9F8A-1FF3AB85EF51}"/>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55" r="842" b="-3"/>
          <a:stretch/>
        </p:blipFill>
        <p:spPr>
          <a:xfrm>
            <a:off x="739959" y="1095407"/>
            <a:ext cx="4754947" cy="4754947"/>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grpSp>
        <p:nvGrpSpPr>
          <p:cNvPr id="13" name="Group 12">
            <a:extLst>
              <a:ext uri="{FF2B5EF4-FFF2-40B4-BE49-F238E27FC236}">
                <a16:creationId xmlns:a16="http://schemas.microsoft.com/office/drawing/2014/main" id="{B894EFA8-F425-4D19-A94B-445388B31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4" name="Freeform: Shape 13">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5" name="Freeform: Shape 14">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3" name="Content Placeholder 2"/>
          <p:cNvSpPr>
            <a:spLocks noGrp="1"/>
          </p:cNvSpPr>
          <p:nvPr>
            <p:ph idx="1"/>
          </p:nvPr>
        </p:nvSpPr>
        <p:spPr>
          <a:xfrm>
            <a:off x="6234868" y="1820369"/>
            <a:ext cx="5217173" cy="4351338"/>
          </a:xfrm>
        </p:spPr>
        <p:txBody>
          <a:bodyPr>
            <a:normAutofit/>
          </a:bodyPr>
          <a:lstStyle/>
          <a:p>
            <a:pPr marL="0" indent="0">
              <a:buNone/>
            </a:pPr>
            <a:endParaRPr lang="en-US" dirty="0">
              <a:solidFill>
                <a:schemeClr val="bg1"/>
              </a:solidFill>
            </a:endParaRPr>
          </a:p>
          <a:p>
            <a:pPr>
              <a:buFont typeface="Wingdings" panose="05000000000000000000" pitchFamily="2" charset="2"/>
              <a:buChar char="q"/>
            </a:pPr>
            <a:r>
              <a:rPr lang="en-US" b="1" dirty="0">
                <a:solidFill>
                  <a:schemeClr val="bg1"/>
                </a:solidFill>
              </a:rPr>
              <a:t>Open House </a:t>
            </a:r>
          </a:p>
          <a:p>
            <a:pPr>
              <a:buFont typeface="Wingdings" panose="05000000000000000000" pitchFamily="2" charset="2"/>
              <a:buChar char="q"/>
            </a:pPr>
            <a:r>
              <a:rPr lang="en-US" b="1" dirty="0">
                <a:solidFill>
                  <a:schemeClr val="bg1"/>
                </a:solidFill>
              </a:rPr>
              <a:t>Parent Teacher Conferences</a:t>
            </a:r>
          </a:p>
          <a:p>
            <a:pPr>
              <a:buFont typeface="Wingdings" panose="05000000000000000000" pitchFamily="2" charset="2"/>
              <a:buChar char="q"/>
            </a:pPr>
            <a:r>
              <a:rPr lang="en-US" b="1" dirty="0">
                <a:solidFill>
                  <a:schemeClr val="bg1"/>
                </a:solidFill>
              </a:rPr>
              <a:t>Data Meetings</a:t>
            </a:r>
          </a:p>
          <a:p>
            <a:pPr>
              <a:buFont typeface="Wingdings" panose="05000000000000000000" pitchFamily="2" charset="2"/>
              <a:buChar char="q"/>
            </a:pPr>
            <a:r>
              <a:rPr lang="en-US" b="1" dirty="0">
                <a:solidFill>
                  <a:schemeClr val="bg1"/>
                </a:solidFill>
              </a:rPr>
              <a:t>Cultural Awareness Programs</a:t>
            </a:r>
          </a:p>
          <a:p>
            <a:pPr>
              <a:buFont typeface="Wingdings" panose="05000000000000000000" pitchFamily="2" charset="2"/>
              <a:buChar char="q"/>
            </a:pPr>
            <a:r>
              <a:rPr lang="en-US" b="1" dirty="0">
                <a:solidFill>
                  <a:schemeClr val="bg1"/>
                </a:solidFill>
              </a:rPr>
              <a:t>  Curriculum Night</a:t>
            </a:r>
          </a:p>
          <a:p>
            <a:pPr marL="0" indent="0">
              <a:buNone/>
            </a:pPr>
            <a:r>
              <a:rPr lang="en-US" dirty="0">
                <a:solidFill>
                  <a:schemeClr val="bg1"/>
                </a:solidFill>
              </a:rPr>
              <a:t> </a:t>
            </a:r>
          </a:p>
          <a:p>
            <a:pPr marL="0" indent="0">
              <a:buNone/>
            </a:pPr>
            <a:endParaRPr lang="en-US" dirty="0">
              <a:solidFill>
                <a:schemeClr val="bg1"/>
              </a:solidFill>
            </a:endParaRPr>
          </a:p>
        </p:txBody>
      </p:sp>
      <p:grpSp>
        <p:nvGrpSpPr>
          <p:cNvPr id="17"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18" name="Freeform: Shape 17">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6" name="TextBox 5">
            <a:extLst>
              <a:ext uri="{FF2B5EF4-FFF2-40B4-BE49-F238E27FC236}">
                <a16:creationId xmlns:a16="http://schemas.microsoft.com/office/drawing/2014/main" id="{402CB58F-E731-41C7-BA45-9EA3FA3B4BC3}"/>
              </a:ext>
            </a:extLst>
          </p:cNvPr>
          <p:cNvSpPr txBox="1"/>
          <p:nvPr/>
        </p:nvSpPr>
        <p:spPr>
          <a:xfrm>
            <a:off x="9751909" y="6657945"/>
            <a:ext cx="244009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mumsgather.blogspot.com/2011_06_01_archive.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1329524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800" name="Rectangle 3379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Title One Button ">
            <a:extLst>
              <a:ext uri="{FF2B5EF4-FFF2-40B4-BE49-F238E27FC236}">
                <a16:creationId xmlns:a16="http://schemas.microsoft.com/office/drawing/2014/main" id="{32729B7A-2CC9-77D9-B6AF-E4485F745645}"/>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5077" b="8384"/>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3794" name="Title 1"/>
          <p:cNvSpPr>
            <a:spLocks noGrp="1"/>
          </p:cNvSpPr>
          <p:nvPr>
            <p:ph type="title"/>
          </p:nvPr>
        </p:nvSpPr>
        <p:spPr>
          <a:xfrm>
            <a:off x="838200" y="365125"/>
            <a:ext cx="10515600" cy="1325563"/>
          </a:xfrm>
        </p:spPr>
        <p:txBody>
          <a:bodyPr>
            <a:normAutofit/>
          </a:bodyPr>
          <a:lstStyle/>
          <a:p>
            <a:pPr algn="ctr" eaLnBrk="1" hangingPunct="1"/>
            <a:r>
              <a:rPr lang="en-US" altLang="en-US" dirty="0">
                <a:solidFill>
                  <a:srgbClr val="FFFFFF"/>
                </a:solidFill>
              </a:rPr>
              <a:t>Parent, Student, Teacher, and School  Compact</a:t>
            </a:r>
          </a:p>
        </p:txBody>
      </p:sp>
      <p:sp>
        <p:nvSpPr>
          <p:cNvPr id="33795" name="Content Placeholder 2"/>
          <p:cNvSpPr>
            <a:spLocks noGrp="1"/>
          </p:cNvSpPr>
          <p:nvPr>
            <p:ph idx="1"/>
          </p:nvPr>
        </p:nvSpPr>
        <p:spPr>
          <a:xfrm>
            <a:off x="838200" y="1825625"/>
            <a:ext cx="10515600" cy="4351338"/>
          </a:xfrm>
        </p:spPr>
        <p:txBody>
          <a:bodyPr>
            <a:normAutofit/>
          </a:bodyPr>
          <a:lstStyle/>
          <a:p>
            <a:pPr eaLnBrk="1" hangingPunct="1">
              <a:buClrTx/>
              <a:buFont typeface="Wingdings" panose="05000000000000000000" pitchFamily="2" charset="2"/>
              <a:buChar char="q"/>
            </a:pPr>
            <a:r>
              <a:rPr lang="en-US" altLang="en-US" sz="3600" b="1" dirty="0">
                <a:solidFill>
                  <a:srgbClr val="FFFFFF"/>
                </a:solidFill>
              </a:rPr>
              <a:t>This compact is a commitment between the parent, student, teacher and school to share in the responsibility of improved academic achievement.</a:t>
            </a:r>
          </a:p>
          <a:p>
            <a:pPr eaLnBrk="1" hangingPunct="1">
              <a:buClrTx/>
              <a:buFont typeface="Wingdings" panose="05000000000000000000" pitchFamily="2" charset="2"/>
              <a:buChar char="q"/>
            </a:pPr>
            <a:r>
              <a:rPr lang="en-US" altLang="en-US" sz="3600" b="1" dirty="0">
                <a:solidFill>
                  <a:srgbClr val="FFFFFF"/>
                </a:solidFill>
              </a:rPr>
              <a:t>Title I Parents have the right to be involved in the development of the School-Parent Compact.</a:t>
            </a:r>
          </a:p>
          <a:p>
            <a:pPr eaLnBrk="1" hangingPunct="1">
              <a:buClrTx/>
              <a:buFont typeface="Wingdings" panose="05000000000000000000" pitchFamily="2" charset="2"/>
              <a:buChar char="q"/>
            </a:pPr>
            <a:endParaRPr lang="en-US" altLang="en-US" sz="3600" b="1" dirty="0">
              <a:solidFill>
                <a:srgbClr val="FFFFFF"/>
              </a:solidFill>
            </a:endParaRPr>
          </a:p>
          <a:p>
            <a:pPr marL="0" indent="0" algn="ctr" eaLnBrk="1" hangingPunct="1">
              <a:buClrTx/>
              <a:buNone/>
            </a:pPr>
            <a:r>
              <a:rPr lang="en-US" altLang="en-US" sz="2400" b="1" dirty="0">
                <a:solidFill>
                  <a:srgbClr val="FFFFFF"/>
                </a:solidFill>
              </a:rPr>
              <a:t>(pass out copies to all Parents)</a:t>
            </a:r>
          </a:p>
          <a:p>
            <a:pPr eaLnBrk="1" hangingPunct="1">
              <a:buFontTx/>
              <a:buNone/>
            </a:pPr>
            <a:endParaRPr lang="en-US" altLang="en-US" dirty="0">
              <a:solidFill>
                <a:srgbClr val="FFFFFF"/>
              </a:solidFill>
            </a:endParaRPr>
          </a:p>
          <a:p>
            <a:pPr eaLnBrk="1" hangingPunct="1">
              <a:buFont typeface="Wingdings 2" pitchFamily="18" charset="2"/>
              <a:buNone/>
            </a:pPr>
            <a:endParaRPr lang="en-US" altLang="en-US" dirty="0">
              <a:solidFill>
                <a:srgbClr val="FFFFFF"/>
              </a:solidFill>
            </a:endParaRPr>
          </a:p>
        </p:txBody>
      </p:sp>
    </p:spTree>
    <p:extLst>
      <p:ext uri="{BB962C8B-B14F-4D97-AF65-F5344CB8AC3E}">
        <p14:creationId xmlns:p14="http://schemas.microsoft.com/office/powerpoint/2010/main" val="1114511310"/>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p:cNvSpPr>
            <a:spLocks noGrp="1"/>
          </p:cNvSpPr>
          <p:nvPr>
            <p:ph type="title"/>
          </p:nvPr>
        </p:nvSpPr>
        <p:spPr>
          <a:xfrm>
            <a:off x="414672" y="227561"/>
            <a:ext cx="5681328" cy="1446810"/>
          </a:xfrm>
        </p:spPr>
        <p:txBody>
          <a:bodyPr anchor="b">
            <a:normAutofit/>
          </a:bodyPr>
          <a:lstStyle/>
          <a:p>
            <a:pPr algn="ctr"/>
            <a:r>
              <a:rPr lang="en-US" sz="2400" b="1" dirty="0">
                <a:solidFill>
                  <a:schemeClr val="bg1"/>
                </a:solidFill>
              </a:rPr>
              <a:t>MSCS Student Code of Conduct</a:t>
            </a:r>
            <a:br>
              <a:rPr lang="en-US" sz="2400" b="1" dirty="0">
                <a:solidFill>
                  <a:schemeClr val="bg1"/>
                </a:solidFill>
              </a:rPr>
            </a:br>
            <a:br>
              <a:rPr lang="en-US" sz="2400" b="1" dirty="0">
                <a:solidFill>
                  <a:schemeClr val="bg1"/>
                </a:solidFill>
              </a:rPr>
            </a:br>
            <a:r>
              <a:rPr lang="en-US" sz="2400" b="1" dirty="0">
                <a:solidFill>
                  <a:schemeClr val="bg1"/>
                </a:solidFill>
              </a:rPr>
              <a:t>(Each parent receives a copy)</a:t>
            </a:r>
          </a:p>
        </p:txBody>
      </p:sp>
      <p:cxnSp>
        <p:nvCxnSpPr>
          <p:cNvPr id="16" name="Straight Connector 15">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8ED036D5-2C75-4F58-A7FB-0DC9F48DE82F}"/>
              </a:ext>
            </a:extLst>
          </p:cNvPr>
          <p:cNvSpPr>
            <a:spLocks noGrp="1"/>
          </p:cNvSpPr>
          <p:nvPr>
            <p:ph idx="1"/>
          </p:nvPr>
        </p:nvSpPr>
        <p:spPr>
          <a:xfrm>
            <a:off x="414670" y="1909191"/>
            <a:ext cx="5311759" cy="3908679"/>
          </a:xfrm>
        </p:spPr>
        <p:txBody>
          <a:bodyPr>
            <a:normAutofit/>
          </a:bodyPr>
          <a:lstStyle/>
          <a:p>
            <a:pPr>
              <a:buFont typeface="Wingdings" panose="05000000000000000000" pitchFamily="2" charset="2"/>
              <a:buChar char="q"/>
            </a:pPr>
            <a:r>
              <a:rPr lang="en-US" sz="2400" b="1" dirty="0">
                <a:solidFill>
                  <a:schemeClr val="bg1"/>
                </a:solidFill>
              </a:rPr>
              <a:t>MSCS student code of conduct specifies behavior that is accepted or prohibited in the school as well as in any setting that is related to the school. Codes of conduct generally state the behavior expected to be demonstrated by the student. </a:t>
            </a:r>
          </a:p>
          <a:p>
            <a:pPr>
              <a:buFont typeface="Wingdings" panose="05000000000000000000" pitchFamily="2" charset="2"/>
              <a:buChar char="q"/>
            </a:pPr>
            <a:r>
              <a:rPr lang="en-US" sz="2400" b="1" dirty="0">
                <a:solidFill>
                  <a:schemeClr val="bg1"/>
                </a:solidFill>
              </a:rPr>
              <a:t>Discipline policies outline consequences/punishments that will occur in response to specific misbehavior. </a:t>
            </a:r>
          </a:p>
          <a:p>
            <a:pPr marL="0" indent="0">
              <a:buNone/>
            </a:pPr>
            <a:endParaRPr lang="en-US" sz="1900" b="1" dirty="0">
              <a:solidFill>
                <a:schemeClr val="bg1"/>
              </a:solidFill>
            </a:endParaRPr>
          </a:p>
        </p:txBody>
      </p:sp>
      <p:cxnSp>
        <p:nvCxnSpPr>
          <p:cNvPr id="18" name="Straight Connector 17">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4DFAEA0-8665-B539-73D8-801D8B0A0F54}"/>
              </a:ext>
            </a:extLst>
          </p:cNvPr>
          <p:cNvPicPr>
            <a:picLocks noChangeAspect="1"/>
          </p:cNvPicPr>
          <p:nvPr/>
        </p:nvPicPr>
        <p:blipFill>
          <a:blip r:embed="rId2"/>
          <a:stretch>
            <a:fillRect/>
          </a:stretch>
        </p:blipFill>
        <p:spPr>
          <a:xfrm>
            <a:off x="6558302" y="388622"/>
            <a:ext cx="5054201" cy="5543545"/>
          </a:xfrm>
          <a:prstGeom prst="rect">
            <a:avLst/>
          </a:prstGeom>
        </p:spPr>
      </p:pic>
    </p:spTree>
    <p:extLst>
      <p:ext uri="{BB962C8B-B14F-4D97-AF65-F5344CB8AC3E}">
        <p14:creationId xmlns:p14="http://schemas.microsoft.com/office/powerpoint/2010/main" val="58491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1275" y="-2030852"/>
            <a:ext cx="12312502" cy="1186965"/>
          </a:xfrm>
        </p:spPr>
        <p:txBody>
          <a:bodyPr>
            <a:normAutofit fontScale="90000"/>
          </a:bodyPr>
          <a:lstStyle/>
          <a:p>
            <a:pPr algn="ctr"/>
            <a:r>
              <a:rPr lang="en-US" sz="4400"/>
              <a:t>Progress reports and report cards</a:t>
            </a:r>
            <a:br>
              <a:rPr lang="en-US" sz="4400"/>
            </a:br>
            <a:r>
              <a:rPr lang="en-US" sz="3100"/>
              <a:t> Available via Parent Portal</a:t>
            </a:r>
            <a:br>
              <a:rPr lang="en-US" sz="4400"/>
            </a:br>
            <a:br>
              <a:rPr lang="en-US" sz="4400"/>
            </a:br>
            <a:endParaRPr lang="en-US" sz="4400" dirty="0"/>
          </a:p>
        </p:txBody>
      </p:sp>
      <p:graphicFrame>
        <p:nvGraphicFramePr>
          <p:cNvPr id="4" name="Table 3"/>
          <p:cNvGraphicFramePr>
            <a:graphicFrameLocks noGrp="1"/>
          </p:cNvGraphicFramePr>
          <p:nvPr>
            <p:extLst>
              <p:ext uri="{D42A27DB-BD31-4B8C-83A1-F6EECF244321}">
                <p14:modId xmlns:p14="http://schemas.microsoft.com/office/powerpoint/2010/main" val="414358708"/>
              </p:ext>
            </p:extLst>
          </p:nvPr>
        </p:nvGraphicFramePr>
        <p:xfrm>
          <a:off x="733647" y="1613794"/>
          <a:ext cx="10749516" cy="4787429"/>
        </p:xfrm>
        <a:graphic>
          <a:graphicData uri="http://schemas.openxmlformats.org/drawingml/2006/table">
            <a:tbl>
              <a:tblPr firstRow="1" bandRow="1">
                <a:tableStyleId>{5C22544A-7EE6-4342-B048-85BDC9FD1C3A}</a:tableStyleId>
              </a:tblPr>
              <a:tblGrid>
                <a:gridCol w="5374757">
                  <a:extLst>
                    <a:ext uri="{9D8B030D-6E8A-4147-A177-3AD203B41FA5}">
                      <a16:colId xmlns:a16="http://schemas.microsoft.com/office/drawing/2014/main" val="830946916"/>
                    </a:ext>
                  </a:extLst>
                </a:gridCol>
                <a:gridCol w="5135604">
                  <a:extLst>
                    <a:ext uri="{9D8B030D-6E8A-4147-A177-3AD203B41FA5}">
                      <a16:colId xmlns:a16="http://schemas.microsoft.com/office/drawing/2014/main" val="3122475461"/>
                    </a:ext>
                  </a:extLst>
                </a:gridCol>
                <a:gridCol w="239155">
                  <a:extLst>
                    <a:ext uri="{9D8B030D-6E8A-4147-A177-3AD203B41FA5}">
                      <a16:colId xmlns:a16="http://schemas.microsoft.com/office/drawing/2014/main" val="3347212108"/>
                    </a:ext>
                  </a:extLst>
                </a:gridCol>
              </a:tblGrid>
              <a:tr h="713116">
                <a:tc>
                  <a:txBody>
                    <a:bodyPr/>
                    <a:lstStyle/>
                    <a:p>
                      <a:pPr algn="ctr"/>
                      <a:r>
                        <a:rPr lang="en-US" sz="2800" dirty="0"/>
                        <a:t>Progress Report Dates</a:t>
                      </a:r>
                    </a:p>
                  </a:txBody>
                  <a:tcPr/>
                </a:tc>
                <a:tc gridSpan="2">
                  <a:txBody>
                    <a:bodyPr/>
                    <a:lstStyle/>
                    <a:p>
                      <a:pPr algn="ctr"/>
                      <a:r>
                        <a:rPr lang="en-US" sz="2800" dirty="0"/>
                        <a:t>Report Card Dates</a:t>
                      </a:r>
                    </a:p>
                  </a:txBody>
                  <a:tcPr/>
                </a:tc>
                <a:tc hMerge="1">
                  <a:txBody>
                    <a:bodyPr/>
                    <a:lstStyle/>
                    <a:p>
                      <a:endParaRPr lang="en-US"/>
                    </a:p>
                  </a:txBody>
                  <a:tcPr/>
                </a:tc>
                <a:extLst>
                  <a:ext uri="{0D108BD9-81ED-4DB2-BD59-A6C34878D82A}">
                    <a16:rowId xmlns:a16="http://schemas.microsoft.com/office/drawing/2014/main" val="2107098109"/>
                  </a:ext>
                </a:extLst>
              </a:tr>
              <a:tr h="873913">
                <a:tc>
                  <a:txBody>
                    <a:bodyPr/>
                    <a:lstStyle/>
                    <a:p>
                      <a:pPr algn="ctr"/>
                      <a:r>
                        <a:rPr lang="en-US" sz="2400" dirty="0">
                          <a:effectLst/>
                          <a:latin typeface="Arial" panose="020B0604020202020204" pitchFamily="34" charset="0"/>
                        </a:rPr>
                        <a:t>Wednesday,</a:t>
                      </a:r>
                    </a:p>
                    <a:p>
                      <a:pPr algn="ctr"/>
                      <a:r>
                        <a:rPr lang="en-US" sz="2400" dirty="0">
                          <a:effectLst/>
                          <a:latin typeface="Arial" panose="020B0604020202020204" pitchFamily="34" charset="0"/>
                        </a:rPr>
                        <a:t>September 3, 2025</a:t>
                      </a:r>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effectLst/>
                          <a:latin typeface="Arial" panose="020B0604020202020204" pitchFamily="34" charset="0"/>
                        </a:rPr>
                        <a:t>Wednesday,</a:t>
                      </a:r>
                    </a:p>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effectLst/>
                          <a:latin typeface="Arial" panose="020B0604020202020204" pitchFamily="34" charset="0"/>
                        </a:rPr>
                        <a:t>October 22, 2025</a:t>
                      </a:r>
                      <a:endParaRPr lang="en-US" sz="2400" dirty="0"/>
                    </a:p>
                  </a:txBody>
                  <a:tcPr/>
                </a:tc>
                <a:tc hMerge="1">
                  <a:txBody>
                    <a:bodyPr/>
                    <a:lstStyle/>
                    <a:p>
                      <a:endParaRPr lang="en-US"/>
                    </a:p>
                  </a:txBody>
                  <a:tcPr/>
                </a:tc>
                <a:extLst>
                  <a:ext uri="{0D108BD9-81ED-4DB2-BD59-A6C34878D82A}">
                    <a16:rowId xmlns:a16="http://schemas.microsoft.com/office/drawing/2014/main" val="2938000668"/>
                  </a:ext>
                </a:extLst>
              </a:tr>
              <a:tr h="8154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Wednesday,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November 12, 2025</a:t>
                      </a: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Wednesday,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January 14, 2026</a:t>
                      </a:r>
                      <a:endPar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endParaRPr>
                    </a:p>
                  </a:txBody>
                  <a:tcPr/>
                </a:tc>
                <a:tc hMerge="1">
                  <a:txBody>
                    <a:bodyPr/>
                    <a:lstStyle/>
                    <a:p>
                      <a:endParaRPr lang="en-US"/>
                    </a:p>
                  </a:txBody>
                  <a:tcPr/>
                </a:tc>
                <a:extLst>
                  <a:ext uri="{0D108BD9-81ED-4DB2-BD59-A6C34878D82A}">
                    <a16:rowId xmlns:a16="http://schemas.microsoft.com/office/drawing/2014/main" val="2732960486"/>
                  </a:ext>
                </a:extLst>
              </a:tr>
              <a:tr h="116566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Wednesday,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February 11, 2026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Wednesday,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April 1, 2026</a:t>
                      </a:r>
                      <a:endPar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endParaRPr>
                    </a:p>
                  </a:txBody>
                  <a:tcPr/>
                </a:tc>
                <a:tc hMerge="1">
                  <a:txBody>
                    <a:bodyPr/>
                    <a:lstStyle/>
                    <a:p>
                      <a:endParaRPr lang="en-US"/>
                    </a:p>
                  </a:txBody>
                  <a:tcPr/>
                </a:tc>
                <a:extLst>
                  <a:ext uri="{0D108BD9-81ED-4DB2-BD59-A6C34878D82A}">
                    <a16:rowId xmlns:a16="http://schemas.microsoft.com/office/drawing/2014/main" val="2678181176"/>
                  </a:ext>
                </a:extLst>
              </a:tr>
              <a:tr h="116566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Wednesday,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April 22, 2026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Thursday,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May 27, 2026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endParaRPr>
                    </a:p>
                  </a:txBody>
                  <a:tcPr/>
                </a:tc>
                <a:extLst>
                  <a:ext uri="{0D108BD9-81ED-4DB2-BD59-A6C34878D82A}">
                    <a16:rowId xmlns:a16="http://schemas.microsoft.com/office/drawing/2014/main" val="622482256"/>
                  </a:ext>
                </a:extLst>
              </a:tr>
            </a:tbl>
          </a:graphicData>
        </a:graphic>
      </p:graphicFrame>
      <p:pic>
        <p:nvPicPr>
          <p:cNvPr id="1026" name="Picture 2">
            <a:extLst>
              <a:ext uri="{FF2B5EF4-FFF2-40B4-BE49-F238E27FC236}">
                <a16:creationId xmlns:a16="http://schemas.microsoft.com/office/drawing/2014/main" id="{0F312931-3C99-0817-42F7-36124B4AEF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3236" y="141826"/>
            <a:ext cx="1467497" cy="1397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0827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p:cNvSpPr>
            <a:spLocks noGrp="1"/>
          </p:cNvSpPr>
          <p:nvPr>
            <p:ph type="title"/>
          </p:nvPr>
        </p:nvSpPr>
        <p:spPr>
          <a:xfrm>
            <a:off x="476255" y="115193"/>
            <a:ext cx="7540694" cy="862707"/>
          </a:xfrm>
        </p:spPr>
        <p:txBody>
          <a:bodyPr anchor="b">
            <a:normAutofit/>
          </a:bodyPr>
          <a:lstStyle/>
          <a:p>
            <a:pPr algn="ctr"/>
            <a:r>
              <a:rPr lang="en-US" sz="3800" dirty="0">
                <a:solidFill>
                  <a:schemeClr val="bg1"/>
                </a:solidFill>
              </a:rPr>
              <a:t>Parent/Teacher Conference Dates</a:t>
            </a:r>
          </a:p>
        </p:txBody>
      </p:sp>
      <p:sp>
        <p:nvSpPr>
          <p:cNvPr id="3" name="Content Placeholder 2"/>
          <p:cNvSpPr>
            <a:spLocks noGrp="1"/>
          </p:cNvSpPr>
          <p:nvPr>
            <p:ph idx="1"/>
          </p:nvPr>
        </p:nvSpPr>
        <p:spPr>
          <a:xfrm>
            <a:off x="797442" y="1351061"/>
            <a:ext cx="5754663" cy="4271071"/>
          </a:xfrm>
        </p:spPr>
        <p:txBody>
          <a:bodyPr>
            <a:normAutofit/>
          </a:bodyPr>
          <a:lstStyle/>
          <a:p>
            <a:r>
              <a:rPr lang="en-US" sz="2000" dirty="0">
                <a:solidFill>
                  <a:schemeClr val="bg1"/>
                </a:solidFill>
              </a:rPr>
              <a:t>September 9,2025</a:t>
            </a:r>
          </a:p>
          <a:p>
            <a:pPr marL="0" indent="0">
              <a:buNone/>
            </a:pPr>
            <a:r>
              <a:rPr lang="en-US" sz="2000" dirty="0">
                <a:solidFill>
                  <a:schemeClr val="bg1"/>
                </a:solidFill>
              </a:rPr>
              <a:t> (4:00 pm- 7:00 pm)</a:t>
            </a:r>
          </a:p>
          <a:p>
            <a:pPr marL="0" indent="0">
              <a:buNone/>
            </a:pPr>
            <a:endParaRPr lang="en-US" sz="2000" dirty="0">
              <a:solidFill>
                <a:schemeClr val="bg1"/>
              </a:solidFill>
            </a:endParaRPr>
          </a:p>
          <a:p>
            <a:r>
              <a:rPr lang="en-US" sz="2000" dirty="0">
                <a:solidFill>
                  <a:schemeClr val="bg1"/>
                </a:solidFill>
              </a:rPr>
              <a:t>January  27,2026</a:t>
            </a:r>
          </a:p>
          <a:p>
            <a:pPr marL="0" indent="0">
              <a:buNone/>
            </a:pPr>
            <a:r>
              <a:rPr lang="en-US" sz="2000" dirty="0">
                <a:solidFill>
                  <a:schemeClr val="bg1"/>
                </a:solidFill>
              </a:rPr>
              <a:t>(4:00 pm – 7:00 pm)</a:t>
            </a:r>
          </a:p>
          <a:p>
            <a:pPr marL="0" indent="0">
              <a:buNone/>
            </a:pPr>
            <a:endParaRPr lang="en-US" sz="800" dirty="0">
              <a:solidFill>
                <a:schemeClr val="bg1"/>
              </a:solidFill>
            </a:endParaRPr>
          </a:p>
          <a:p>
            <a:pPr marL="0" indent="0">
              <a:buNone/>
            </a:pPr>
            <a:endParaRPr lang="en-US" sz="800" dirty="0">
              <a:solidFill>
                <a:schemeClr val="bg1"/>
              </a:solidFill>
            </a:endParaRPr>
          </a:p>
          <a:p>
            <a:pPr>
              <a:buClr>
                <a:srgbClr val="FF0000"/>
              </a:buClr>
              <a:buFont typeface="Wingdings" panose="05000000000000000000" pitchFamily="2" charset="2"/>
              <a:buChar char="q"/>
            </a:pPr>
            <a:r>
              <a:rPr lang="en-US" sz="2200" dirty="0">
                <a:solidFill>
                  <a:schemeClr val="bg1"/>
                </a:solidFill>
              </a:rPr>
              <a:t>If you need to schedule a conference before or after the dates listed, please feel free to contact your child’s teacher or complete a request form on the school’s website to schedule a conference.</a:t>
            </a:r>
          </a:p>
        </p:txBody>
      </p:sp>
      <p:pic>
        <p:nvPicPr>
          <p:cNvPr id="4" name="Picture 3" descr="A person standing at a table with people sitting at the table&#10;&#10;Description automatically generated">
            <a:extLst>
              <a:ext uri="{FF2B5EF4-FFF2-40B4-BE49-F238E27FC236}">
                <a16:creationId xmlns:a16="http://schemas.microsoft.com/office/drawing/2014/main" id="{5AED1930-275B-4EDD-A0AE-6A3D4BA62B2D}"/>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738" r="3" b="3"/>
          <a:stretch/>
        </p:blipFill>
        <p:spPr>
          <a:xfrm>
            <a:off x="6735467" y="977900"/>
            <a:ext cx="5037433" cy="4826000"/>
          </a:xfrm>
          <a:prstGeom prst="rect">
            <a:avLst/>
          </a:prstGeom>
        </p:spPr>
      </p:pic>
      <p:sp>
        <p:nvSpPr>
          <p:cNvPr id="11" name="Rectangle 10">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61F2F60-14E3-4196-B7CE-175E46F04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596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2858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19047885-3570-4D19-98D1-ED0E764E5DB9}"/>
              </a:ext>
            </a:extLst>
          </p:cNvPr>
          <p:cNvSpPr>
            <a:spLocks noGrp="1"/>
          </p:cNvSpPr>
          <p:nvPr>
            <p:ph type="title"/>
          </p:nvPr>
        </p:nvSpPr>
        <p:spPr>
          <a:xfrm>
            <a:off x="1020467" y="1397120"/>
            <a:ext cx="4707671" cy="740024"/>
          </a:xfrm>
        </p:spPr>
        <p:txBody>
          <a:bodyPr anchor="b">
            <a:normAutofit/>
          </a:bodyPr>
          <a:lstStyle/>
          <a:p>
            <a:r>
              <a:rPr lang="en-US" sz="3800" dirty="0">
                <a:solidFill>
                  <a:schemeClr val="bg1"/>
                </a:solidFill>
              </a:rPr>
              <a:t>School Current Status</a:t>
            </a:r>
          </a:p>
        </p:txBody>
      </p:sp>
      <p:sp>
        <p:nvSpPr>
          <p:cNvPr id="3" name="Content Placeholder 2">
            <a:extLst>
              <a:ext uri="{FF2B5EF4-FFF2-40B4-BE49-F238E27FC236}">
                <a16:creationId xmlns:a16="http://schemas.microsoft.com/office/drawing/2014/main" id="{2F8421A2-D814-4BD5-8A13-35C09447043A}"/>
              </a:ext>
            </a:extLst>
          </p:cNvPr>
          <p:cNvSpPr>
            <a:spLocks noGrp="1"/>
          </p:cNvSpPr>
          <p:nvPr>
            <p:ph idx="1"/>
          </p:nvPr>
        </p:nvSpPr>
        <p:spPr>
          <a:xfrm>
            <a:off x="776177" y="2318914"/>
            <a:ext cx="4951961" cy="2907356"/>
          </a:xfrm>
        </p:spPr>
        <p:txBody>
          <a:bodyPr>
            <a:normAutofit/>
          </a:bodyPr>
          <a:lstStyle/>
          <a:p>
            <a:pPr marL="0" indent="0" algn="ctr">
              <a:buNone/>
            </a:pPr>
            <a:r>
              <a:rPr lang="en-US" sz="2000" b="1" dirty="0">
                <a:solidFill>
                  <a:schemeClr val="bg1"/>
                </a:solidFill>
              </a:rPr>
              <a:t>RALEIGH EYGPT MIDDLE SCHOOL CURRENT 2025-26 </a:t>
            </a:r>
            <a:r>
              <a:rPr lang="en-US" sz="2000" b="1" dirty="0">
                <a:solidFill>
                  <a:schemeClr val="bg1"/>
                </a:solidFill>
                <a:latin typeface="Britannic Bold" panose="020B0903060703020204" pitchFamily="34" charset="0"/>
              </a:rPr>
              <a:t>SCHOOL COMPOSITE SCORE</a:t>
            </a:r>
          </a:p>
          <a:p>
            <a:pPr marL="0" indent="0" algn="ctr">
              <a:buNone/>
            </a:pPr>
            <a:r>
              <a:rPr lang="en-US" b="1" dirty="0">
                <a:solidFill>
                  <a:schemeClr val="bg1"/>
                </a:solidFill>
                <a:latin typeface="Britannic Bold" panose="020B0903060703020204" pitchFamily="34" charset="0"/>
              </a:rPr>
              <a:t>LEVEL 1</a:t>
            </a:r>
          </a:p>
          <a:p>
            <a:pPr marL="0" indent="0">
              <a:buNone/>
            </a:pPr>
            <a:endParaRPr lang="en-US" sz="2000" b="1" dirty="0">
              <a:solidFill>
                <a:schemeClr val="bg1"/>
              </a:solidFill>
              <a:latin typeface="Britannic Bold" panose="020B0903060703020204" pitchFamily="34" charset="0"/>
            </a:endParaRPr>
          </a:p>
          <a:p>
            <a:pPr marL="0" indent="0" algn="ctr">
              <a:buNone/>
            </a:pPr>
            <a:r>
              <a:rPr lang="en-US" sz="2000" b="1" dirty="0">
                <a:solidFill>
                  <a:schemeClr val="bg1"/>
                </a:solidFill>
                <a:latin typeface="Britannic Bold" panose="020B0903060703020204" pitchFamily="34" charset="0"/>
              </a:rPr>
              <a:t>REMS Teachers meet State/District Qualifications Guidelines</a:t>
            </a:r>
          </a:p>
          <a:p>
            <a:pPr marL="0" indent="0">
              <a:buNone/>
            </a:pPr>
            <a:endParaRPr lang="en-US" sz="2000" b="1" dirty="0">
              <a:solidFill>
                <a:schemeClr val="bg1"/>
              </a:solidFill>
              <a:latin typeface="Britannic Bold" panose="020B0903060703020204" pitchFamily="34" charset="0"/>
            </a:endParaRPr>
          </a:p>
          <a:p>
            <a:pPr marL="0" indent="0">
              <a:buNone/>
            </a:pPr>
            <a:endParaRPr lang="en-US" sz="2000" dirty="0">
              <a:solidFill>
                <a:schemeClr val="bg1"/>
              </a:solidFill>
              <a:latin typeface="+mj-lt"/>
            </a:endParaRPr>
          </a:p>
        </p:txBody>
      </p:sp>
      <p:pic>
        <p:nvPicPr>
          <p:cNvPr id="5" name="Picture 4">
            <a:extLst>
              <a:ext uri="{FF2B5EF4-FFF2-40B4-BE49-F238E27FC236}">
                <a16:creationId xmlns:a16="http://schemas.microsoft.com/office/drawing/2014/main" id="{4DD04F3E-91A7-D3AE-9477-3431855F20AF}"/>
              </a:ext>
            </a:extLst>
          </p:cNvPr>
          <p:cNvPicPr>
            <a:picLocks noChangeAspect="1"/>
          </p:cNvPicPr>
          <p:nvPr/>
        </p:nvPicPr>
        <p:blipFill rotWithShape="1">
          <a:blip r:embed="rId2">
            <a:extLst>
              <a:ext uri="{28A0092B-C50C-407E-A947-70E740481C1C}">
                <a14:useLocalDpi xmlns:a14="http://schemas.microsoft.com/office/drawing/2010/main" val="0"/>
              </a:ext>
            </a:extLst>
          </a:blip>
          <a:srcRect r="2" b="4199"/>
          <a:stretch/>
        </p:blipFill>
        <p:spPr>
          <a:xfrm>
            <a:off x="6735467" y="977900"/>
            <a:ext cx="5037433" cy="4826000"/>
          </a:xfrm>
          <a:prstGeom prst="rect">
            <a:avLst/>
          </a:prstGeom>
        </p:spPr>
      </p:pic>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61F2F60-14E3-4196-B7CE-175E46F04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596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341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F95919CA-4568-4F54-A2C0-2B54BD78A3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479558"/>
            <a:ext cx="1861854" cy="717514"/>
            <a:chOff x="0" y="1479558"/>
            <a:chExt cx="1861854" cy="717514"/>
          </a:xfrm>
          <a:solidFill>
            <a:schemeClr val="bg1"/>
          </a:solidFill>
        </p:grpSpPr>
        <p:sp>
          <p:nvSpPr>
            <p:cNvPr id="54" name="Freeform: Shape 53">
              <a:extLst>
                <a:ext uri="{FF2B5EF4-FFF2-40B4-BE49-F238E27FC236}">
                  <a16:creationId xmlns:a16="http://schemas.microsoft.com/office/drawing/2014/main" id="{E16C8D8F-10E9-4498-ABDB-0F923F8B6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147955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55" name="Freeform: Shape 54">
              <a:extLst>
                <a:ext uri="{FF2B5EF4-FFF2-40B4-BE49-F238E27FC236}">
                  <a16:creationId xmlns:a16="http://schemas.microsoft.com/office/drawing/2014/main" id="{1E5A83E3-8A11-4492-BB6E-F5F2240316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19192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a:p>
          </p:txBody>
        </p:sp>
      </p:grpSp>
      <p:sp>
        <p:nvSpPr>
          <p:cNvPr id="57" name="Freeform: Shape 56">
            <a:extLst>
              <a:ext uri="{FF2B5EF4-FFF2-40B4-BE49-F238E27FC236}">
                <a16:creationId xmlns:a16="http://schemas.microsoft.com/office/drawing/2014/main" id="{498F8FF6-43B4-494A-AF8F-123A4983E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0308" y="-1"/>
            <a:ext cx="5444906" cy="5183161"/>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Shape 58">
            <a:extLst>
              <a:ext uri="{FF2B5EF4-FFF2-40B4-BE49-F238E27FC236}">
                <a16:creationId xmlns:a16="http://schemas.microsoft.com/office/drawing/2014/main" id="{CF85B11F-FA15-48B8-BF04-463A37544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9300" y="0"/>
            <a:ext cx="5444906" cy="5161894"/>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Shape 60">
            <a:extLst>
              <a:ext uri="{FF2B5EF4-FFF2-40B4-BE49-F238E27FC236}">
                <a16:creationId xmlns:a16="http://schemas.microsoft.com/office/drawing/2014/main" id="{5AFEC601-A132-47EE-B0C2-B38ACD9FC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016" y="0"/>
            <a:ext cx="5444905" cy="5046819"/>
          </a:xfrm>
          <a:custGeom>
            <a:avLst/>
            <a:gdLst>
              <a:gd name="connsiteX0" fmla="*/ 1529549 w 6355652"/>
              <a:gd name="connsiteY0" fmla="*/ 0 h 5890980"/>
              <a:gd name="connsiteX1" fmla="*/ 4826104 w 6355652"/>
              <a:gd name="connsiteY1" fmla="*/ 0 h 5890980"/>
              <a:gd name="connsiteX2" fmla="*/ 4954579 w 6355652"/>
              <a:gd name="connsiteY2" fmla="*/ 78051 h 5890980"/>
              <a:gd name="connsiteX3" fmla="*/ 6355652 w 6355652"/>
              <a:gd name="connsiteY3" fmla="*/ 2713154 h 5890980"/>
              <a:gd name="connsiteX4" fmla="*/ 3177826 w 6355652"/>
              <a:gd name="connsiteY4" fmla="*/ 5890980 h 5890980"/>
              <a:gd name="connsiteX5" fmla="*/ 0 w 6355652"/>
              <a:gd name="connsiteY5" fmla="*/ 2713154 h 5890980"/>
              <a:gd name="connsiteX6" fmla="*/ 1401073 w 6355652"/>
              <a:gd name="connsiteY6" fmla="*/ 78051 h 5890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5890980">
                <a:moveTo>
                  <a:pt x="1529549" y="0"/>
                </a:moveTo>
                <a:lnTo>
                  <a:pt x="4826104" y="0"/>
                </a:lnTo>
                <a:lnTo>
                  <a:pt x="4954579" y="78051"/>
                </a:lnTo>
                <a:cubicBezTo>
                  <a:pt x="5799886" y="649129"/>
                  <a:pt x="6355652" y="1616239"/>
                  <a:pt x="6355652" y="2713154"/>
                </a:cubicBezTo>
                <a:cubicBezTo>
                  <a:pt x="6355652" y="4468219"/>
                  <a:pt x="4932891" y="5890980"/>
                  <a:pt x="3177826" y="5890980"/>
                </a:cubicBezTo>
                <a:cubicBezTo>
                  <a:pt x="1422761" y="5890980"/>
                  <a:pt x="0" y="4468219"/>
                  <a:pt x="0" y="2713154"/>
                </a:cubicBezTo>
                <a:cubicBezTo>
                  <a:pt x="0" y="1616239"/>
                  <a:pt x="555766" y="649129"/>
                  <a:pt x="1401073" y="78051"/>
                </a:cubicBezTo>
                <a:close/>
              </a:path>
            </a:pathLst>
          </a:cu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54E59F-0C93-4B7E-B044-D2D7FF854F79}"/>
              </a:ext>
            </a:extLst>
          </p:cNvPr>
          <p:cNvSpPr>
            <a:spLocks noGrp="1"/>
          </p:cNvSpPr>
          <p:nvPr>
            <p:ph type="title"/>
          </p:nvPr>
        </p:nvSpPr>
        <p:spPr>
          <a:xfrm>
            <a:off x="1287414" y="476435"/>
            <a:ext cx="4403701" cy="2885715"/>
          </a:xfrm>
        </p:spPr>
        <p:txBody>
          <a:bodyPr vert="horz" lIns="91440" tIns="45720" rIns="91440" bIns="45720" rtlCol="0" anchor="b">
            <a:normAutofit/>
          </a:bodyPr>
          <a:lstStyle/>
          <a:p>
            <a:pPr algn="ctr"/>
            <a:r>
              <a:rPr lang="en-US" sz="5400" kern="1200">
                <a:solidFill>
                  <a:schemeClr val="bg1"/>
                </a:solidFill>
                <a:latin typeface="+mj-lt"/>
                <a:ea typeface="+mj-ea"/>
                <a:cs typeface="+mj-cs"/>
              </a:rPr>
              <a:t>Parent’s Feedback is vital</a:t>
            </a:r>
          </a:p>
        </p:txBody>
      </p:sp>
      <p:sp>
        <p:nvSpPr>
          <p:cNvPr id="3" name="Content Placeholder 2">
            <a:extLst>
              <a:ext uri="{FF2B5EF4-FFF2-40B4-BE49-F238E27FC236}">
                <a16:creationId xmlns:a16="http://schemas.microsoft.com/office/drawing/2014/main" id="{B44A343D-B592-4C5B-B719-2A517E15F4CE}"/>
              </a:ext>
            </a:extLst>
          </p:cNvPr>
          <p:cNvSpPr>
            <a:spLocks noGrp="1"/>
          </p:cNvSpPr>
          <p:nvPr>
            <p:ph idx="1"/>
          </p:nvPr>
        </p:nvSpPr>
        <p:spPr>
          <a:xfrm>
            <a:off x="1409701" y="3429000"/>
            <a:ext cx="4091460" cy="774196"/>
          </a:xfrm>
        </p:spPr>
        <p:txBody>
          <a:bodyPr vert="horz" lIns="91440" tIns="45720" rIns="91440" bIns="45720" rtlCol="0">
            <a:normAutofit/>
          </a:bodyPr>
          <a:lstStyle/>
          <a:p>
            <a:pPr marL="0" indent="0" algn="ctr">
              <a:buNone/>
            </a:pPr>
            <a:r>
              <a:rPr lang="en-US" sz="1700" b="1" kern="1200" dirty="0">
                <a:solidFill>
                  <a:schemeClr val="bg1"/>
                </a:solidFill>
                <a:latin typeface="+mn-lt"/>
                <a:ea typeface="+mn-ea"/>
                <a:cs typeface="+mn-cs"/>
              </a:rPr>
              <a:t>Please complete the following feedback survey. Thank you so much!</a:t>
            </a:r>
            <a:endParaRPr lang="en-US" sz="1700" kern="1200" dirty="0">
              <a:solidFill>
                <a:schemeClr val="bg1"/>
              </a:solidFill>
              <a:latin typeface="+mn-lt"/>
              <a:ea typeface="+mn-ea"/>
              <a:cs typeface="+mn-cs"/>
            </a:endParaRPr>
          </a:p>
        </p:txBody>
      </p:sp>
      <p:sp>
        <p:nvSpPr>
          <p:cNvPr id="63" name="Graphic 212">
            <a:extLst>
              <a:ext uri="{FF2B5EF4-FFF2-40B4-BE49-F238E27FC236}">
                <a16:creationId xmlns:a16="http://schemas.microsoft.com/office/drawing/2014/main" id="{279CAF82-0ECF-42BE-8F37-F71941E5D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49933" y="1550555"/>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65" name="Graphic 212">
            <a:extLst>
              <a:ext uri="{FF2B5EF4-FFF2-40B4-BE49-F238E27FC236}">
                <a16:creationId xmlns:a16="http://schemas.microsoft.com/office/drawing/2014/main" id="{BB90F3FC-186F-4608-93AA-7EE24F682E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49933" y="1550555"/>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pic>
        <p:nvPicPr>
          <p:cNvPr id="5" name="Picture 4">
            <a:extLst>
              <a:ext uri="{FF2B5EF4-FFF2-40B4-BE49-F238E27FC236}">
                <a16:creationId xmlns:a16="http://schemas.microsoft.com/office/drawing/2014/main" id="{6097E69C-D304-4B78-90ED-E4E3A5A867A2}"/>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16" r="2752"/>
          <a:stretch/>
        </p:blipFill>
        <p:spPr>
          <a:xfrm>
            <a:off x="8610600" y="10"/>
            <a:ext cx="3177536" cy="2647064"/>
          </a:xfrm>
          <a:custGeom>
            <a:avLst/>
            <a:gdLst/>
            <a:ahLst/>
            <a:cxnLst/>
            <a:rect l="l" t="t" r="r" b="b"/>
            <a:pathLst>
              <a:path w="3177536" h="2647074">
                <a:moveTo>
                  <a:pt x="406152" y="0"/>
                </a:moveTo>
                <a:lnTo>
                  <a:pt x="2771384" y="0"/>
                </a:lnTo>
                <a:lnTo>
                  <a:pt x="2814739" y="47702"/>
                </a:lnTo>
                <a:cubicBezTo>
                  <a:pt x="3041386" y="322335"/>
                  <a:pt x="3177536" y="674421"/>
                  <a:pt x="3177536" y="1058306"/>
                </a:cubicBezTo>
                <a:cubicBezTo>
                  <a:pt x="3177536" y="1935759"/>
                  <a:pt x="2466220" y="2647074"/>
                  <a:pt x="1588768" y="2647074"/>
                </a:cubicBezTo>
                <a:cubicBezTo>
                  <a:pt x="711315" y="2647074"/>
                  <a:pt x="0" y="1935759"/>
                  <a:pt x="0" y="1058306"/>
                </a:cubicBezTo>
                <a:cubicBezTo>
                  <a:pt x="0" y="674421"/>
                  <a:pt x="136150" y="322335"/>
                  <a:pt x="362797" y="47702"/>
                </a:cubicBezTo>
                <a:close/>
              </a:path>
            </a:pathLst>
          </a:custGeom>
        </p:spPr>
      </p:pic>
      <p:pic>
        <p:nvPicPr>
          <p:cNvPr id="6" name="Picture 5">
            <a:extLst>
              <a:ext uri="{FF2B5EF4-FFF2-40B4-BE49-F238E27FC236}">
                <a16:creationId xmlns:a16="http://schemas.microsoft.com/office/drawing/2014/main" id="{E50A2211-1244-2C8E-6850-1534BDDD73C7}"/>
              </a:ext>
            </a:extLst>
          </p:cNvPr>
          <p:cNvPicPr>
            <a:picLocks noChangeAspect="1"/>
          </p:cNvPicPr>
          <p:nvPr/>
        </p:nvPicPr>
        <p:blipFill rotWithShape="1">
          <a:blip r:embed="rId4"/>
          <a:srcRect t="4795" r="-2" b="-2"/>
          <a:stretch/>
        </p:blipFill>
        <p:spPr>
          <a:xfrm>
            <a:off x="7063060" y="3026301"/>
            <a:ext cx="3923269" cy="3735161"/>
          </a:xfrm>
          <a:custGeom>
            <a:avLst/>
            <a:gdLst/>
            <a:ahLst/>
            <a:cxnLst/>
            <a:rect l="l" t="t" r="r" b="b"/>
            <a:pathLst>
              <a:path w="4773089" h="4544235">
                <a:moveTo>
                  <a:pt x="2386544" y="0"/>
                </a:moveTo>
                <a:cubicBezTo>
                  <a:pt x="3704596" y="0"/>
                  <a:pt x="4773089" y="1068494"/>
                  <a:pt x="4773089" y="2386545"/>
                </a:cubicBezTo>
                <a:cubicBezTo>
                  <a:pt x="4773089" y="3292705"/>
                  <a:pt x="4268059" y="4080910"/>
                  <a:pt x="3524113" y="4485046"/>
                </a:cubicBezTo>
                <a:lnTo>
                  <a:pt x="3401244" y="4544235"/>
                </a:lnTo>
                <a:lnTo>
                  <a:pt x="1371845" y="4544235"/>
                </a:lnTo>
                <a:lnTo>
                  <a:pt x="1248976" y="4485046"/>
                </a:lnTo>
                <a:cubicBezTo>
                  <a:pt x="505030" y="4080910"/>
                  <a:pt x="0" y="3292705"/>
                  <a:pt x="0" y="2386545"/>
                </a:cubicBezTo>
                <a:cubicBezTo>
                  <a:pt x="0" y="1068494"/>
                  <a:pt x="1068494" y="0"/>
                  <a:pt x="2386544" y="0"/>
                </a:cubicBezTo>
                <a:close/>
              </a:path>
            </a:pathLst>
          </a:custGeom>
        </p:spPr>
      </p:pic>
      <p:grpSp>
        <p:nvGrpSpPr>
          <p:cNvPr id="67" name="Graphic 185">
            <a:extLst>
              <a:ext uri="{FF2B5EF4-FFF2-40B4-BE49-F238E27FC236}">
                <a16:creationId xmlns:a16="http://schemas.microsoft.com/office/drawing/2014/main" id="{FB9739EB-7F66-433D-841F-AB3CD18700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549330" y="2740963"/>
            <a:ext cx="1054466" cy="469689"/>
            <a:chOff x="9841624" y="4115729"/>
            <a:chExt cx="602169" cy="268223"/>
          </a:xfrm>
          <a:solidFill>
            <a:schemeClr val="bg1"/>
          </a:solidFill>
        </p:grpSpPr>
        <p:sp>
          <p:nvSpPr>
            <p:cNvPr id="68" name="Freeform: Shape 67">
              <a:extLst>
                <a:ext uri="{FF2B5EF4-FFF2-40B4-BE49-F238E27FC236}">
                  <a16:creationId xmlns:a16="http://schemas.microsoft.com/office/drawing/2014/main" id="{104F2BBD-A005-4DCB-9566-F2351050B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8B00DEC7-198B-49D1-98FD-018F3ECFC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F14DFC82-B3B3-468E-91B3-1302CFC68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3250EFE-214E-4B8E-AF96-036A514F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D058EBE-D4A5-4C43-B170-6A451F87A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dirty="0"/>
            </a:p>
          </p:txBody>
        </p:sp>
      </p:grpSp>
      <p:sp>
        <p:nvSpPr>
          <p:cNvPr id="74" name="Oval 73">
            <a:extLst>
              <a:ext uri="{FF2B5EF4-FFF2-40B4-BE49-F238E27FC236}">
                <a16:creationId xmlns:a16="http://schemas.microsoft.com/office/drawing/2014/main" id="{033BC44A-0661-43B4-9C14-FD5963C22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7710" y="5195363"/>
            <a:ext cx="319941" cy="319941"/>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6" name="Oval 75">
            <a:extLst>
              <a:ext uri="{FF2B5EF4-FFF2-40B4-BE49-F238E27FC236}">
                <a16:creationId xmlns:a16="http://schemas.microsoft.com/office/drawing/2014/main" id="{13811CB9-0334-4316-8B54-711C0F3BE6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7710" y="5195363"/>
            <a:ext cx="319941" cy="31994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641944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3" name="Straight Connector 22">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Content Placeholder 10">
            <a:extLst>
              <a:ext uri="{FF2B5EF4-FFF2-40B4-BE49-F238E27FC236}">
                <a16:creationId xmlns:a16="http://schemas.microsoft.com/office/drawing/2014/main" id="{DD8B95C2-C88A-D21F-9C99-3AFAFA959C78}"/>
              </a:ext>
            </a:extLst>
          </p:cNvPr>
          <p:cNvSpPr>
            <a:spLocks noGrp="1"/>
          </p:cNvSpPr>
          <p:nvPr>
            <p:ph idx="1"/>
          </p:nvPr>
        </p:nvSpPr>
        <p:spPr>
          <a:xfrm>
            <a:off x="170121" y="2288833"/>
            <a:ext cx="6261482" cy="3963110"/>
          </a:xfrm>
        </p:spPr>
        <p:txBody>
          <a:bodyPr>
            <a:normAutofit/>
          </a:bodyPr>
          <a:lstStyle/>
          <a:p>
            <a:pPr marL="0" indent="0">
              <a:buNone/>
            </a:pPr>
            <a:r>
              <a:rPr lang="en-US" sz="3200" dirty="0">
                <a:solidFill>
                  <a:schemeClr val="bg1"/>
                </a:solidFill>
              </a:rPr>
              <a:t>REMS would like to thank you for attending our Annual Title I Parent Meeting. </a:t>
            </a:r>
          </a:p>
          <a:p>
            <a:pPr marL="0" indent="0">
              <a:buNone/>
            </a:pPr>
            <a:endParaRPr lang="en-US" sz="3200" dirty="0">
              <a:solidFill>
                <a:schemeClr val="bg1"/>
              </a:solidFill>
            </a:endParaRPr>
          </a:p>
          <a:p>
            <a:pPr marL="0" indent="0">
              <a:buNone/>
            </a:pPr>
            <a:r>
              <a:rPr lang="en-US" sz="3200" dirty="0">
                <a:solidFill>
                  <a:schemeClr val="bg1"/>
                </a:solidFill>
              </a:rPr>
              <a:t>Are there any Questions or Concerns about anything that was presented? </a:t>
            </a:r>
          </a:p>
        </p:txBody>
      </p:sp>
      <p:pic>
        <p:nvPicPr>
          <p:cNvPr id="8" name="Picture 7">
            <a:extLst>
              <a:ext uri="{FF2B5EF4-FFF2-40B4-BE49-F238E27FC236}">
                <a16:creationId xmlns:a16="http://schemas.microsoft.com/office/drawing/2014/main" id="{7F2A062F-95D9-397F-F4A6-AB7B4BAF65B5}"/>
              </a:ext>
            </a:extLst>
          </p:cNvPr>
          <p:cNvPicPr>
            <a:picLocks noChangeAspect="1"/>
          </p:cNvPicPr>
          <p:nvPr/>
        </p:nvPicPr>
        <p:blipFill rotWithShape="1">
          <a:blip r:embed="rId2">
            <a:extLst>
              <a:ext uri="{28A0092B-C50C-407E-A947-70E740481C1C}">
                <a14:useLocalDpi xmlns:a14="http://schemas.microsoft.com/office/drawing/2010/main" val="0"/>
              </a:ext>
            </a:extLst>
          </a:blip>
          <a:srcRect r="2" b="4199"/>
          <a:stretch/>
        </p:blipFill>
        <p:spPr>
          <a:xfrm>
            <a:off x="6986253" y="369913"/>
            <a:ext cx="2906520" cy="2784532"/>
          </a:xfrm>
          <a:prstGeom prst="rect">
            <a:avLst/>
          </a:prstGeom>
        </p:spPr>
      </p:pic>
      <p:sp>
        <p:nvSpPr>
          <p:cNvPr id="25" name="Rectangle 24">
            <a:extLst>
              <a:ext uri="{FF2B5EF4-FFF2-40B4-BE49-F238E27FC236}">
                <a16:creationId xmlns:a16="http://schemas.microsoft.com/office/drawing/2014/main" id="{C87417AF-190E-4D6E-AFA6-7D3E84B0B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603" y="182859"/>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blue blot with green text&#10;&#10;Description automatically generated">
            <a:extLst>
              <a:ext uri="{FF2B5EF4-FFF2-40B4-BE49-F238E27FC236}">
                <a16:creationId xmlns:a16="http://schemas.microsoft.com/office/drawing/2014/main" id="{AAE226E6-1A7F-FEE9-7692-B1D2EB295EC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038661" y="3830623"/>
            <a:ext cx="3588640" cy="2583820"/>
          </a:xfrm>
          <a:prstGeom prst="rect">
            <a:avLst/>
          </a:prstGeom>
        </p:spPr>
      </p:pic>
      <p:sp>
        <p:nvSpPr>
          <p:cNvPr id="27" name="Rectangle 26">
            <a:extLst>
              <a:ext uri="{FF2B5EF4-FFF2-40B4-BE49-F238E27FC236}">
                <a16:creationId xmlns:a16="http://schemas.microsoft.com/office/drawing/2014/main" id="{80B30ED8-273E-4C07-8568-2FE5CC5C4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5071" y="3543213"/>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54478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101E94ED537242A1D2A4E079A2320A" ma:contentTypeVersion="10" ma:contentTypeDescription="Create a new document." ma:contentTypeScope="" ma:versionID="bc81f3511ce3d3923b3fcd7cf312f6b9">
  <xsd:schema xmlns:xsd="http://www.w3.org/2001/XMLSchema" xmlns:xs="http://www.w3.org/2001/XMLSchema" xmlns:p="http://schemas.microsoft.com/office/2006/metadata/properties" xmlns:ns2="7f029116-d5fa-4c27-837c-f35da236704c" xmlns:ns3="e789359c-4a7e-4926-b6d6-3d7b02f7918c" targetNamespace="http://schemas.microsoft.com/office/2006/metadata/properties" ma:root="true" ma:fieldsID="27e6d283a86d73db7ab2f4dc3378ee1a" ns2:_="" ns3:_="">
    <xsd:import namespace="7f029116-d5fa-4c27-837c-f35da236704c"/>
    <xsd:import namespace="e789359c-4a7e-4926-b6d6-3d7b02f7918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029116-d5fa-4c27-837c-f35da23670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789359c-4a7e-4926-b6d6-3d7b02f7918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C4CC95D-36B7-455A-A6AB-E65DA910B0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f029116-d5fa-4c27-837c-f35da236704c"/>
    <ds:schemaRef ds:uri="e789359c-4a7e-4926-b6d6-3d7b02f791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BEABEE8-C226-4817-8873-3A394818F498}">
  <ds:schemaRefs>
    <ds:schemaRef ds:uri="http://schemas.microsoft.com/sharepoint/v3/contenttype/forms"/>
  </ds:schemaRefs>
</ds:datastoreItem>
</file>

<file path=customXml/itemProps3.xml><?xml version="1.0" encoding="utf-8"?>
<ds:datastoreItem xmlns:ds="http://schemas.openxmlformats.org/officeDocument/2006/customXml" ds:itemID="{F9DC0104-DEA8-416F-9129-237562F223EF}">
  <ds:schemaRefs>
    <ds:schemaRef ds:uri="http://www.w3.org/XML/1998/namespace"/>
    <ds:schemaRef ds:uri="7f029116-d5fa-4c27-837c-f35da236704c"/>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e789359c-4a7e-4926-b6d6-3d7b02f7918c"/>
    <ds:schemaRef ds:uri="http://schemas.microsoft.com/office/2006/metadata/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5580</TotalTime>
  <Words>1196</Words>
  <Application>Microsoft Office PowerPoint</Application>
  <PresentationFormat>Widescreen</PresentationFormat>
  <Paragraphs>137</Paragraphs>
  <Slides>19</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Britannic Bold</vt:lpstr>
      <vt:lpstr>Calibri</vt:lpstr>
      <vt:lpstr>Calibri Light</vt:lpstr>
      <vt:lpstr>Gill Sans MT</vt:lpstr>
      <vt:lpstr>Wingdings</vt:lpstr>
      <vt:lpstr>Wingdings 2</vt:lpstr>
      <vt:lpstr>Office Theme</vt:lpstr>
      <vt:lpstr>Title 1 Meeting  September 9, 2025 9:00 A.M. 3:30 P.M.  </vt:lpstr>
      <vt:lpstr>AGENDA</vt:lpstr>
      <vt:lpstr>    </vt:lpstr>
      <vt:lpstr>What is Title I?</vt:lpstr>
      <vt:lpstr>Title I Funding Overview</vt:lpstr>
      <vt:lpstr>Title I Supplemental Support</vt:lpstr>
      <vt:lpstr>PARENT’S RIGHT TO KNOW (Each parent receives a copy)</vt:lpstr>
      <vt:lpstr>Family Engagement- Parent Support Organizations</vt:lpstr>
      <vt:lpstr>School Improvement Plan</vt:lpstr>
      <vt:lpstr>Additional Ways Parents Can Support Their Child’s School</vt:lpstr>
      <vt:lpstr>Available Parent training </vt:lpstr>
      <vt:lpstr>Opportunities for additional parent meetings </vt:lpstr>
      <vt:lpstr>Parent, Student, Teacher, and School  Compact</vt:lpstr>
      <vt:lpstr>MSCS Student Code of Conduct  (Each parent receives a copy)</vt:lpstr>
      <vt:lpstr>Progress reports and report cards  Available via Parent Portal  </vt:lpstr>
      <vt:lpstr>Parent/Teacher Conference Dates</vt:lpstr>
      <vt:lpstr>School Current Status</vt:lpstr>
      <vt:lpstr>Parent’s Feedback is vital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Point Title</dc:title>
  <dc:creator>KIMBERLY L GREER</dc:creator>
  <cp:lastModifiedBy>ROSEMARY  BYRD</cp:lastModifiedBy>
  <cp:revision>99</cp:revision>
  <cp:lastPrinted>2025-09-08T16:28:44Z</cp:lastPrinted>
  <dcterms:created xsi:type="dcterms:W3CDTF">2020-08-04T21:16:01Z</dcterms:created>
  <dcterms:modified xsi:type="dcterms:W3CDTF">2025-09-10T13:05:19Z</dcterms:modified>
</cp:coreProperties>
</file>