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50"/>
  </p:notesMasterIdLst>
  <p:sldIdLst>
    <p:sldId id="256" r:id="rId2"/>
    <p:sldId id="257" r:id="rId3"/>
    <p:sldId id="258" r:id="rId4"/>
    <p:sldId id="348" r:id="rId5"/>
    <p:sldId id="349" r:id="rId6"/>
    <p:sldId id="350" r:id="rId7"/>
    <p:sldId id="322" r:id="rId8"/>
    <p:sldId id="261" r:id="rId9"/>
    <p:sldId id="296" r:id="rId10"/>
    <p:sldId id="266" r:id="rId11"/>
    <p:sldId id="329" r:id="rId12"/>
    <p:sldId id="334" r:id="rId13"/>
    <p:sldId id="347" r:id="rId14"/>
    <p:sldId id="337" r:id="rId15"/>
    <p:sldId id="320" r:id="rId16"/>
    <p:sldId id="328" r:id="rId17"/>
    <p:sldId id="327" r:id="rId18"/>
    <p:sldId id="325" r:id="rId19"/>
    <p:sldId id="324" r:id="rId20"/>
    <p:sldId id="309" r:id="rId21"/>
    <p:sldId id="326" r:id="rId22"/>
    <p:sldId id="307" r:id="rId23"/>
    <p:sldId id="267" r:id="rId24"/>
    <p:sldId id="304" r:id="rId25"/>
    <p:sldId id="279" r:id="rId26"/>
    <p:sldId id="305" r:id="rId27"/>
    <p:sldId id="343" r:id="rId28"/>
    <p:sldId id="282" r:id="rId29"/>
    <p:sldId id="283" r:id="rId30"/>
    <p:sldId id="284" r:id="rId31"/>
    <p:sldId id="286" r:id="rId32"/>
    <p:sldId id="287" r:id="rId33"/>
    <p:sldId id="289" r:id="rId34"/>
    <p:sldId id="290" r:id="rId35"/>
    <p:sldId id="351" r:id="rId36"/>
    <p:sldId id="338" r:id="rId37"/>
    <p:sldId id="331" r:id="rId38"/>
    <p:sldId id="332" r:id="rId39"/>
    <p:sldId id="323" r:id="rId40"/>
    <p:sldId id="318" r:id="rId41"/>
    <p:sldId id="341" r:id="rId42"/>
    <p:sldId id="340" r:id="rId43"/>
    <p:sldId id="344" r:id="rId44"/>
    <p:sldId id="345" r:id="rId45"/>
    <p:sldId id="292" r:id="rId46"/>
    <p:sldId id="293" r:id="rId47"/>
    <p:sldId id="353" r:id="rId48"/>
    <p:sldId id="294" r:id="rId49"/>
  </p:sldIdLst>
  <p:sldSz cx="9144000" cy="6858000" type="screen4x3"/>
  <p:notesSz cx="7010400" cy="9236075"/>
  <p:embeddedFontLst>
    <p:embeddedFont>
      <p:font typeface="Arial Rounded MT Bold" panose="020F0704030504030204" pitchFamily="34" charset="0"/>
      <p:regular r:id="rId51"/>
    </p:embeddedFont>
    <p:embeddedFont>
      <p:font typeface="Century Gothic" panose="020B0502020202020204" pitchFamily="34" charset="0"/>
      <p:regular r:id="rId52"/>
      <p:bold r:id="rId53"/>
      <p:italic r:id="rId54"/>
      <p:boldItalic r:id="rId55"/>
    </p:embeddedFont>
    <p:embeddedFont>
      <p:font typeface="Comic Sans MS" panose="030F0702030302020204" pitchFamily="66" charset="0"/>
      <p:regular r:id="rId56"/>
      <p:bold r:id="rId57"/>
      <p:italic r:id="rId58"/>
      <p:boldItalic r:id="rId59"/>
    </p:embeddedFont>
    <p:embeddedFont>
      <p:font typeface="Georgia" panose="02040502050405020303" pitchFamily="18" charset="0"/>
      <p:regular r:id="rId60"/>
      <p:bold r:id="rId61"/>
      <p:italic r:id="rId62"/>
      <p:boldItalic r:id="rId63"/>
    </p:embeddedFont>
    <p:embeddedFont>
      <p:font typeface="Libre Baskerville" panose="020B0604020202020204" charset="0"/>
      <p:regular r:id="rId64"/>
      <p:bold r:id="rId65"/>
      <p:italic r:id="rId66"/>
    </p:embeddedFont>
    <p:embeddedFont>
      <p:font typeface="Lustria" panose="020B0604020202020204" charset="0"/>
      <p:regular r:id="rId67"/>
    </p:embeddedFont>
    <p:embeddedFont>
      <p:font typeface="Rambla" panose="020B0604020202020204" charset="0"/>
      <p:regular r:id="rId68"/>
      <p:bold r:id="rId69"/>
      <p:italic r:id="rId70"/>
      <p:boldItalic r:id="rId71"/>
    </p:embeddedFont>
    <p:embeddedFont>
      <p:font typeface="Segoe UI" panose="020B0502040204020203" pitchFamily="34" charset="0"/>
      <p:regular r:id="rId72"/>
      <p:bold r:id="rId73"/>
      <p:italic r:id="rId74"/>
      <p:boldItalic r:id="rId75"/>
    </p:embeddedFont>
    <p:embeddedFont>
      <p:font typeface="Tahoma" panose="020B0604030504040204" pitchFamily="34" charset="0"/>
      <p:regular r:id="rId76"/>
      <p:bold r:id="rId77"/>
    </p:embeddedFont>
    <p:embeddedFont>
      <p:font typeface="Verdana" panose="020B0604030504040204" pitchFamily="34" charset="0"/>
      <p:regular r:id="rId78"/>
      <p:bold r:id="rId79"/>
      <p:italic r:id="rId80"/>
      <p:boldItalic r:id="rId81"/>
    </p:embeddedFont>
    <p:embeddedFont>
      <p:font typeface="Wingdings 3" panose="05040102010807070707" pitchFamily="18" charset="2"/>
      <p:regular r:id="rId8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3EC3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616" autoAdjust="0"/>
    <p:restoredTop sz="94660"/>
  </p:normalViewPr>
  <p:slideViewPr>
    <p:cSldViewPr>
      <p:cViewPr varScale="1">
        <p:scale>
          <a:sx n="107" d="100"/>
          <a:sy n="107" d="100"/>
        </p:scale>
        <p:origin x="133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3.fntdata"/><Relationship Id="rId68" Type="http://schemas.openxmlformats.org/officeDocument/2006/relationships/font" Target="fonts/font18.fntdata"/><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3.fntdata"/><Relationship Id="rId58" Type="http://schemas.openxmlformats.org/officeDocument/2006/relationships/font" Target="fonts/font8.fntdata"/><Relationship Id="rId74" Type="http://schemas.openxmlformats.org/officeDocument/2006/relationships/font" Target="fonts/font24.fntdata"/><Relationship Id="rId79" Type="http://schemas.openxmlformats.org/officeDocument/2006/relationships/font" Target="fonts/font29.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font" Target="fonts/font19.fntdata"/><Relationship Id="rId77" Type="http://schemas.openxmlformats.org/officeDocument/2006/relationships/font" Target="fonts/font27.fntdata"/><Relationship Id="rId8" Type="http://schemas.openxmlformats.org/officeDocument/2006/relationships/slide" Target="slides/slide7.xml"/><Relationship Id="rId51" Type="http://schemas.openxmlformats.org/officeDocument/2006/relationships/font" Target="fonts/font1.fntdata"/><Relationship Id="rId72" Type="http://schemas.openxmlformats.org/officeDocument/2006/relationships/font" Target="fonts/font22.fntdata"/><Relationship Id="rId80" Type="http://schemas.openxmlformats.org/officeDocument/2006/relationships/font" Target="fonts/font30.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font" Target="fonts/font20.fntdata"/><Relationship Id="rId75" Type="http://schemas.openxmlformats.org/officeDocument/2006/relationships/font" Target="fonts/font25.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font" Target="fonts/font23.fntdata"/><Relationship Id="rId78" Type="http://schemas.openxmlformats.org/officeDocument/2006/relationships/font" Target="fonts/font28.fntdata"/><Relationship Id="rId81" Type="http://schemas.openxmlformats.org/officeDocument/2006/relationships/font" Target="fonts/font31.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font" Target="fonts/font5.fntdata"/><Relationship Id="rId76" Type="http://schemas.openxmlformats.org/officeDocument/2006/relationships/font" Target="fonts/font26.fntdata"/><Relationship Id="rId7" Type="http://schemas.openxmlformats.org/officeDocument/2006/relationships/slide" Target="slides/slide6.xml"/><Relationship Id="rId71" Type="http://schemas.openxmlformats.org/officeDocument/2006/relationships/font" Target="fonts/font2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6.fntdata"/><Relationship Id="rId61" Type="http://schemas.openxmlformats.org/officeDocument/2006/relationships/font" Target="fonts/font11.fntdata"/><Relationship Id="rId82" Type="http://schemas.openxmlformats.org/officeDocument/2006/relationships/font" Target="fonts/font3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2"/>
            <a:ext cx="3038475" cy="461961"/>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1pPr>
            <a:lvl2pPr marL="457200" marR="0" lvl="1"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2pPr>
            <a:lvl3pPr marL="914400" marR="0" lvl="2"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3pPr>
            <a:lvl4pPr marL="1371600" marR="0" lvl="3"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4pPr>
            <a:lvl5pPr marL="1828800" marR="0" lvl="4"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5pPr>
            <a:lvl6pPr marL="2286000" marR="0" lvl="5"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6pPr>
            <a:lvl7pPr marL="3200400" marR="0" lvl="6"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7pPr>
            <a:lvl8pPr marL="4572000" marR="0" lvl="7"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8pPr>
            <a:lvl9pPr marL="6400800" marR="0" lvl="8"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9pPr>
          </a:lstStyle>
          <a:p>
            <a:endParaRPr/>
          </a:p>
        </p:txBody>
      </p:sp>
      <p:sp>
        <p:nvSpPr>
          <p:cNvPr id="4" name="Shape 4"/>
          <p:cNvSpPr txBox="1">
            <a:spLocks noGrp="1"/>
          </p:cNvSpPr>
          <p:nvPr>
            <p:ph type="dt" idx="10"/>
          </p:nvPr>
        </p:nvSpPr>
        <p:spPr>
          <a:xfrm>
            <a:off x="3970338" y="2"/>
            <a:ext cx="3038475" cy="461961"/>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1pPr>
            <a:lvl2pPr marL="457200" marR="0" lvl="1"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2pPr>
            <a:lvl3pPr marL="914400" marR="0" lvl="2"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3pPr>
            <a:lvl4pPr marL="1371600" marR="0" lvl="3"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4pPr>
            <a:lvl5pPr marL="1828800" marR="0" lvl="4"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5pPr>
            <a:lvl6pPr marL="2286000" marR="0" lvl="5"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6pPr>
            <a:lvl7pPr marL="3200400" marR="0" lvl="6"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7pPr>
            <a:lvl8pPr marL="4572000" marR="0" lvl="7"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8pPr>
            <a:lvl9pPr marL="6400800" marR="0" lvl="8"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9pPr>
          </a:lstStyle>
          <a:p>
            <a:endParaRPr/>
          </a:p>
        </p:txBody>
      </p:sp>
      <p:sp>
        <p:nvSpPr>
          <p:cNvPr id="5" name="Shape 5"/>
          <p:cNvSpPr>
            <a:spLocks noGrp="1" noRot="1" noChangeAspect="1"/>
          </p:cNvSpPr>
          <p:nvPr>
            <p:ph type="sldImg" idx="3"/>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701676" y="4387852"/>
            <a:ext cx="5607049" cy="415607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1" y="8772527"/>
            <a:ext cx="3038475" cy="461961"/>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1pPr>
            <a:lvl2pPr marL="457200" marR="0" lvl="1"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2pPr>
            <a:lvl3pPr marL="914400" marR="0" lvl="2"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3pPr>
            <a:lvl4pPr marL="1371600" marR="0" lvl="3"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4pPr>
            <a:lvl5pPr marL="1828800" marR="0" lvl="4"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5pPr>
            <a:lvl6pPr marL="2286000" marR="0" lvl="5"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6pPr>
            <a:lvl7pPr marL="3200400" marR="0" lvl="6"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7pPr>
            <a:lvl8pPr marL="4572000" marR="0" lvl="7"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8pPr>
            <a:lvl9pPr marL="6400800" marR="0" lvl="8" indent="0" algn="l" rtl="0">
              <a:lnSpc>
                <a:spcPct val="100000"/>
              </a:lnSpc>
              <a:spcBef>
                <a:spcPts val="0"/>
              </a:spcBef>
              <a:spcAft>
                <a:spcPts val="0"/>
              </a:spcAft>
              <a:buNone/>
              <a:defRPr sz="1800" b="0" i="0" u="none" strike="noStrike" cap="none">
                <a:solidFill>
                  <a:srgbClr val="000000"/>
                </a:solidFill>
                <a:latin typeface="Tahoma"/>
                <a:ea typeface="Tahoma"/>
                <a:cs typeface="Tahoma"/>
                <a:sym typeface="Tahoma"/>
              </a:defRPr>
            </a:lvl9pPr>
          </a:lstStyle>
          <a:p>
            <a:endParaRPr/>
          </a:p>
        </p:txBody>
      </p:sp>
      <p:sp>
        <p:nvSpPr>
          <p:cNvPr id="8" name="Shape 8"/>
          <p:cNvSpPr txBox="1">
            <a:spLocks noGrp="1"/>
          </p:cNvSpPr>
          <p:nvPr>
            <p:ph type="sldNum" idx="12"/>
          </p:nvPr>
        </p:nvSpPr>
        <p:spPr>
          <a:xfrm>
            <a:off x="3970338" y="8772527"/>
            <a:ext cx="3038475" cy="461961"/>
          </a:xfrm>
          <a:prstGeom prst="rect">
            <a:avLst/>
          </a:prstGeom>
          <a:noFill/>
          <a:ln>
            <a:noFill/>
          </a:ln>
        </p:spPr>
        <p:txBody>
          <a:bodyPr lIns="92825" tIns="46400" rIns="92825" bIns="464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pPr marL="0" marR="0" lvl="0" indent="0" algn="r" rtl="0">
                <a:lnSpc>
                  <a:spcPct val="100000"/>
                </a:lnSpc>
                <a:spcBef>
                  <a:spcPts val="0"/>
                </a:spcBef>
                <a:spcAft>
                  <a:spcPts val="0"/>
                </a:spcAft>
                <a:buClr>
                  <a:srgbClr val="000000"/>
                </a:buClr>
                <a:buSzPct val="25000"/>
                <a:buFont typeface="Times New Roman"/>
                <a:buNone/>
              </a:pPr>
              <a:t>‹#›</a:t>
            </a:fld>
            <a:endParaRPr lang="en-US"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556800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170" name="Shape 170"/>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txBox="1"/>
          <p:nvPr/>
        </p:nvSpPr>
        <p:spPr>
          <a:xfrm>
            <a:off x="3970338" y="8772527"/>
            <a:ext cx="3038475" cy="461961"/>
          </a:xfrm>
          <a:prstGeom prst="rect">
            <a:avLst/>
          </a:prstGeom>
          <a:noFill/>
          <a:ln>
            <a:noFill/>
          </a:ln>
        </p:spPr>
        <p:txBody>
          <a:bodyPr lIns="92825" tIns="46400" rIns="92825" bIns="46400" anchor="b" anchorCtr="0">
            <a:noAutofit/>
          </a:bodyPr>
          <a:lstStyle/>
          <a:p>
            <a:pPr marL="0" marR="0" lvl="0" indent="0" algn="r" rtl="0">
              <a:lnSpc>
                <a:spcPct val="100000"/>
              </a:lnSpc>
              <a:spcBef>
                <a:spcPts val="0"/>
              </a:spcBef>
              <a:spcAft>
                <a:spcPts val="0"/>
              </a:spcAft>
              <a:buClr>
                <a:srgbClr val="000000"/>
              </a:buClr>
              <a:buSzPct val="25000"/>
              <a:buFont typeface="Tahoma"/>
              <a:buNone/>
            </a:pPr>
            <a:fld id="{00000000-1234-1234-1234-123412341234}" type="slidenum">
              <a:rPr lang="en-US" sz="1800" b="0" i="0" u="none">
                <a:solidFill>
                  <a:srgbClr val="000000"/>
                </a:solidFill>
                <a:latin typeface="Tahoma"/>
                <a:ea typeface="Tahoma"/>
                <a:cs typeface="Tahoma"/>
                <a:sym typeface="Tahoma"/>
              </a:rPr>
              <a:pPr marL="0" marR="0" lvl="0" indent="0" algn="r" rtl="0">
                <a:lnSpc>
                  <a:spcPct val="100000"/>
                </a:lnSpc>
                <a:spcBef>
                  <a:spcPts val="0"/>
                </a:spcBef>
                <a:spcAft>
                  <a:spcPts val="0"/>
                </a:spcAft>
                <a:buClr>
                  <a:srgbClr val="000000"/>
                </a:buClr>
                <a:buSzPct val="25000"/>
                <a:buFont typeface="Tahoma"/>
                <a:buNone/>
              </a:pPr>
              <a:t>2</a:t>
            </a:fld>
            <a:endParaRPr lang="en-US" sz="1800" b="0" i="0" u="none">
              <a:solidFill>
                <a:srgbClr val="000000"/>
              </a:solidFill>
              <a:latin typeface="Tahoma"/>
              <a:ea typeface="Tahoma"/>
              <a:cs typeface="Tahoma"/>
              <a:sym typeface="Tahoma"/>
            </a:endParaRPr>
          </a:p>
        </p:txBody>
      </p:sp>
      <p:sp>
        <p:nvSpPr>
          <p:cNvPr id="176" name="Shape 176"/>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7" name="Shape 177"/>
          <p:cNvSpPr txBox="1">
            <a:spLocks noGrp="1"/>
          </p:cNvSpPr>
          <p:nvPr>
            <p:ph type="body" idx="1"/>
          </p:nvPr>
        </p:nvSpPr>
        <p:spPr>
          <a:xfrm>
            <a:off x="701676" y="4387852"/>
            <a:ext cx="5607049" cy="4156075"/>
          </a:xfrm>
          <a:prstGeom prst="rect">
            <a:avLst/>
          </a:prstGeom>
          <a:noFill/>
          <a:ln>
            <a:noFill/>
          </a:ln>
        </p:spPr>
        <p:txBody>
          <a:bodyPr lIns="92825" tIns="46400" rIns="92825" bIns="46400" anchor="t" anchorCtr="0">
            <a:noAutofit/>
          </a:bodyPr>
          <a:lstStyle/>
          <a:p>
            <a:pPr marL="0" marR="0" lvl="0" indent="0" algn="l" rtl="0">
              <a:spcBef>
                <a:spcPts val="0"/>
              </a:spcBef>
              <a:buSzPct val="25000"/>
              <a:buNone/>
            </a:pPr>
            <a:endParaRPr sz="1800" b="0" i="0" u="none" strike="noStrike" cap="non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183" name="Shape 18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202" name="Shape 202"/>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233" name="Shape 23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260" name="Shape 260"/>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239" name="Shape 23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29" name="Shape 329"/>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50" name="Shape 350"/>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56" name="Shape 356"/>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63" name="Shape 36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77" name="Shape 377"/>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84" name="Shape 384"/>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397" name="Shape 397"/>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403" name="Shape 403"/>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415" name="Shape 415"/>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421" name="Shape 421"/>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txBox="1">
            <a:spLocks noGrp="1"/>
          </p:cNvSpPr>
          <p:nvPr>
            <p:ph type="body" idx="1"/>
          </p:nvPr>
        </p:nvSpPr>
        <p:spPr>
          <a:xfrm>
            <a:off x="701676" y="4387852"/>
            <a:ext cx="5607049" cy="4156075"/>
          </a:xfrm>
          <a:prstGeom prst="rect">
            <a:avLst/>
          </a:prstGeom>
        </p:spPr>
        <p:txBody>
          <a:bodyPr lIns="91425" tIns="91425" rIns="91425" bIns="91425" anchor="t" anchorCtr="0">
            <a:noAutofit/>
          </a:bodyPr>
          <a:lstStyle/>
          <a:p>
            <a:pPr lvl="0">
              <a:spcBef>
                <a:spcPts val="0"/>
              </a:spcBef>
              <a:buNone/>
            </a:pPr>
            <a:endParaRPr/>
          </a:p>
        </p:txBody>
      </p:sp>
      <p:sp>
        <p:nvSpPr>
          <p:cNvPr id="427" name="Shape 427"/>
          <p:cNvSpPr>
            <a:spLocks noGrp="1" noRot="1" noChangeAspect="1"/>
          </p:cNvSpPr>
          <p:nvPr>
            <p:ph type="sldImg" idx="2"/>
          </p:nvPr>
        </p:nvSpPr>
        <p:spPr>
          <a:xfrm>
            <a:off x="1195388" y="692150"/>
            <a:ext cx="4619625" cy="34639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marL="0" marR="0" lvl="0" indent="0" algn="r" rtl="0">
              <a:lnSpc>
                <a:spcPct val="100000"/>
              </a:lnSpc>
              <a:spcBef>
                <a:spcPts val="0"/>
              </a:spcBef>
              <a:spcAft>
                <a:spcPts val="0"/>
              </a:spcAft>
              <a:buClr>
                <a:srgbClr val="FFFFFF"/>
              </a:buClr>
              <a:buSzPct val="25000"/>
              <a:buFont typeface="Tahoma"/>
              <a:buNone/>
            </a:pPr>
            <a:fld id="{00000000-1234-1234-1234-123412341234}" type="slidenum">
              <a:rPr lang="en-US" sz="1000" b="0" i="0" u="none" smtClean="0">
                <a:solidFill>
                  <a:srgbClr val="FFFFFF"/>
                </a:solidFill>
                <a:latin typeface="Tahoma"/>
                <a:ea typeface="Tahoma"/>
                <a:cs typeface="Tahoma"/>
                <a:sym typeface="Tahoma"/>
              </a:rPr>
              <a:pPr marL="0" marR="0" lvl="0" indent="0" algn="r" rtl="0">
                <a:lnSpc>
                  <a:spcPct val="100000"/>
                </a:lnSpc>
                <a:spcBef>
                  <a:spcPts val="0"/>
                </a:spcBef>
                <a:spcAft>
                  <a:spcPts val="0"/>
                </a:spcAft>
                <a:buClr>
                  <a:srgbClr val="FFFFFF"/>
                </a:buClr>
                <a:buSzPct val="25000"/>
                <a:buFont typeface="Tahoma"/>
                <a:buNone/>
              </a:pPr>
              <a:t>‹#›</a:t>
            </a:fld>
            <a:endParaRPr lang="en-US" sz="1000" b="0" i="0" u="none">
              <a:solidFill>
                <a:srgbClr val="FFFFFF"/>
              </a:solidFill>
              <a:latin typeface="Tahoma"/>
              <a:ea typeface="Tahoma"/>
              <a:cs typeface="Tahoma"/>
              <a:sym typeface="Tahoma"/>
            </a:endParaRPr>
          </a:p>
        </p:txBody>
      </p:sp>
    </p:spTree>
    <p:extLst>
      <p:ext uri="{BB962C8B-B14F-4D97-AF65-F5344CB8AC3E}">
        <p14:creationId xmlns:p14="http://schemas.microsoft.com/office/powerpoint/2010/main" val="3151858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71193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52593379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1EB6CE3C-2C77-427D-B458-946FF2676827}" type="slidenum">
              <a:rPr lang="en-US" smtClean="0"/>
              <a:pPr>
                <a:defRPr/>
              </a:pPr>
              <a:t>‹#›</a:t>
            </a:fld>
            <a:endParaRPr lang="en-US"/>
          </a:p>
        </p:txBody>
      </p:sp>
    </p:spTree>
    <p:extLst>
      <p:ext uri="{BB962C8B-B14F-4D97-AF65-F5344CB8AC3E}">
        <p14:creationId xmlns:p14="http://schemas.microsoft.com/office/powerpoint/2010/main" val="259758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89161944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33614812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24662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69655939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39758481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9166463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876381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0878423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243985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8859263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690915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31231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000" b="0" i="0" u="none" smtClean="0">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a:t>
            </a:fld>
            <a:endParaRPr lang="en-US" sz="1000" b="0" i="0" u="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826716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ppex.com/scholarships/" TargetMode="External"/><Relationship Id="rId2" Type="http://schemas.openxmlformats.org/officeDocument/2006/relationships/hyperlink" Target="https://www.google.com/aclk?sa=l&amp;ai=DChcSEwinppbL_9vfAhWBSg0KHWHHB_cYABAAGgJxYg&amp;sig=AOD64_1YY2WOeSJ9KwFAoiMW3q8qbMWU9Q&amp;q=&amp;ved=2ahUKEwiS1JHL_9vfAhXOneAKHZY0BUcQ0Qx6BAgGEAE&amp;adurl=" TargetMode="External"/><Relationship Id="rId1" Type="http://schemas.openxmlformats.org/officeDocument/2006/relationships/slideLayout" Target="../slideLayouts/slideLayout2.xml"/><Relationship Id="rId5" Type="http://schemas.openxmlformats.org/officeDocument/2006/relationships/hyperlink" Target="https://myscholly.com/" TargetMode="External"/><Relationship Id="rId4" Type="http://schemas.openxmlformats.org/officeDocument/2006/relationships/hyperlink" Target="https://www.goingmerry.com/"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ctrTitle"/>
          </p:nvPr>
        </p:nvSpPr>
        <p:spPr>
          <a:xfrm>
            <a:off x="688975" y="1755776"/>
            <a:ext cx="7772400" cy="2200275"/>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800" b="1" i="0" u="none" strike="noStrike" cap="none" dirty="0">
                <a:solidFill>
                  <a:srgbClr val="00B050"/>
                </a:solidFill>
                <a:latin typeface="Arial Rounded MT Bold" panose="020F0704030504030204" pitchFamily="34" charset="0"/>
                <a:ea typeface="Rambla"/>
                <a:cs typeface="Rambla"/>
                <a:sym typeface="Rambla"/>
              </a:rPr>
              <a:t>RED BANK CATHOLIC HIGH SCHOOL</a:t>
            </a:r>
            <a:br>
              <a:rPr lang="en-US" sz="4800" b="0" i="0" u="none" strike="noStrike" cap="none" dirty="0">
                <a:solidFill>
                  <a:srgbClr val="00B050"/>
                </a:solidFill>
                <a:latin typeface="Arial Rounded MT Bold" panose="020F0704030504030204" pitchFamily="34" charset="0"/>
                <a:ea typeface="Rambla"/>
                <a:cs typeface="Rambla"/>
                <a:sym typeface="Rambla"/>
              </a:rPr>
            </a:br>
            <a:endParaRPr lang="en-US" sz="4800" b="0" i="0" u="none" strike="noStrike" cap="none" dirty="0">
              <a:solidFill>
                <a:srgbClr val="00B050"/>
              </a:solidFill>
              <a:latin typeface="Arial Rounded MT Bold" panose="020F0704030504030204" pitchFamily="34" charset="0"/>
              <a:ea typeface="Rambla"/>
              <a:cs typeface="Rambla"/>
              <a:sym typeface="Rambla"/>
            </a:endParaRPr>
          </a:p>
        </p:txBody>
      </p:sp>
      <p:sp>
        <p:nvSpPr>
          <p:cNvPr id="173" name="Shape 173"/>
          <p:cNvSpPr txBox="1">
            <a:spLocks noGrp="1"/>
          </p:cNvSpPr>
          <p:nvPr>
            <p:ph type="subTitle" idx="1"/>
          </p:nvPr>
        </p:nvSpPr>
        <p:spPr>
          <a:prstGeom prst="rect">
            <a:avLst/>
          </a:prstGeom>
          <a:noFill/>
          <a:ln>
            <a:noFill/>
          </a:ln>
        </p:spPr>
        <p:txBody>
          <a:bodyPr lIns="45700" tIns="45700" rIns="45700" bIns="45700" anchor="t" anchorCtr="0">
            <a:noAutofit/>
          </a:bodyPr>
          <a:lstStyle/>
          <a:p>
            <a:pPr marL="0" marR="64008" lvl="0" indent="0" algn="ctr" rtl="0">
              <a:lnSpc>
                <a:spcPct val="100000"/>
              </a:lnSpc>
              <a:spcBef>
                <a:spcPts val="0"/>
              </a:spcBef>
              <a:spcAft>
                <a:spcPts val="0"/>
              </a:spcAft>
              <a:buClr>
                <a:schemeClr val="accent1"/>
              </a:buClr>
              <a:buSzPct val="25000"/>
              <a:buFont typeface="Noto Sans Symbols"/>
              <a:buNone/>
            </a:pPr>
            <a:r>
              <a:rPr lang="en-US" sz="2400" b="1" i="0" u="none" strike="noStrike" cap="none" dirty="0">
                <a:solidFill>
                  <a:srgbClr val="00B050"/>
                </a:solidFill>
                <a:latin typeface="Arial Rounded MT Bold" panose="020F0704030504030204" pitchFamily="34" charset="0"/>
                <a:ea typeface="Rambla"/>
                <a:cs typeface="Rambla"/>
                <a:sym typeface="Rambla"/>
              </a:rPr>
              <a:t>Sophomore Parent Presentation</a:t>
            </a:r>
          </a:p>
          <a:p>
            <a:pPr marL="0" marR="64008" lvl="0" indent="0" algn="ctr" rtl="0">
              <a:lnSpc>
                <a:spcPct val="100000"/>
              </a:lnSpc>
              <a:spcBef>
                <a:spcPts val="0"/>
              </a:spcBef>
              <a:spcAft>
                <a:spcPts val="0"/>
              </a:spcAft>
              <a:buClr>
                <a:schemeClr val="accent1"/>
              </a:buClr>
              <a:buSzPct val="25000"/>
              <a:buFont typeface="Noto Sans Symbols"/>
              <a:buNone/>
            </a:pPr>
            <a:r>
              <a:rPr lang="en-US" sz="2400" b="1" dirty="0">
                <a:solidFill>
                  <a:srgbClr val="00B050"/>
                </a:solidFill>
                <a:latin typeface="Arial Rounded MT Bold" panose="020F0704030504030204" pitchFamily="34" charset="0"/>
              </a:rPr>
              <a:t>2025/2026</a:t>
            </a:r>
            <a:endParaRPr lang="en-US" sz="2400" b="1" i="0" u="none" strike="noStrike" cap="none" dirty="0">
              <a:solidFill>
                <a:srgbClr val="00B050"/>
              </a:solidFill>
              <a:latin typeface="Arial Rounded MT Bold" panose="020F0704030504030204" pitchFamily="34" charset="0"/>
              <a:ea typeface="Rambla"/>
              <a:cs typeface="Rambla"/>
              <a:sym typeface="Rambl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ctrTitle"/>
          </p:nvPr>
        </p:nvSpPr>
        <p:spPr>
          <a:xfrm>
            <a:off x="841377" y="762000"/>
            <a:ext cx="7619999" cy="685801"/>
          </a:xfrm>
          <a:prstGeom prst="rect">
            <a:avLst/>
          </a:prstGeom>
          <a:noFill/>
          <a:ln w="38100">
            <a:gradFill>
              <a:gsLst>
                <a:gs pos="0">
                  <a:schemeClr val="accent3"/>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lIns="91425" tIns="45700" rIns="91425" bIns="45700" anchor="b"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3600" b="1" i="0" u="none" strike="noStrike" cap="none" dirty="0">
                <a:solidFill>
                  <a:schemeClr val="tx1"/>
                </a:solidFill>
                <a:latin typeface="Georgia" panose="02040502050405020303" pitchFamily="18" charset="0"/>
                <a:ea typeface="Rambla"/>
                <a:cs typeface="Rambla"/>
                <a:sym typeface="Rambla"/>
              </a:rPr>
              <a:t>GUIDANCE </a:t>
            </a:r>
            <a:r>
              <a:rPr lang="en-US" sz="3500" b="1" i="0" u="none" strike="noStrike" cap="none" dirty="0">
                <a:solidFill>
                  <a:schemeClr val="tx1"/>
                </a:solidFill>
                <a:latin typeface="Georgia" panose="02040502050405020303" pitchFamily="18" charset="0"/>
                <a:ea typeface="Rambla"/>
                <a:cs typeface="Rambla"/>
                <a:sym typeface="Rambla"/>
              </a:rPr>
              <a:t>DEPARTMENT</a:t>
            </a:r>
          </a:p>
        </p:txBody>
      </p:sp>
      <p:sp>
        <p:nvSpPr>
          <p:cNvPr id="180" name="Shape 180"/>
          <p:cNvSpPr txBox="1">
            <a:spLocks noGrp="1"/>
          </p:cNvSpPr>
          <p:nvPr>
            <p:ph type="subTitle" idx="1"/>
          </p:nvPr>
        </p:nvSpPr>
        <p:spPr>
          <a:xfrm>
            <a:off x="1524000" y="990600"/>
            <a:ext cx="6096000" cy="4876800"/>
          </a:xfrm>
          <a:prstGeom prst="rect">
            <a:avLst/>
          </a:prstGeom>
          <a:noFill/>
          <a:ln>
            <a:noFill/>
          </a:ln>
        </p:spPr>
        <p:txBody>
          <a:bodyPr lIns="45700" tIns="45700" rIns="45700" bIns="45700" anchor="t" anchorCtr="0">
            <a:noAutofit/>
          </a:bodyPr>
          <a:lstStyle/>
          <a:p>
            <a:pPr marL="0" marR="64008" lvl="0" indent="0" algn="l" rtl="0">
              <a:lnSpc>
                <a:spcPct val="80000"/>
              </a:lnSpc>
              <a:spcBef>
                <a:spcPts val="0"/>
              </a:spcBef>
              <a:spcAft>
                <a:spcPts val="0"/>
              </a:spcAft>
              <a:buClr>
                <a:schemeClr val="accent1"/>
              </a:buClr>
              <a:buSzPct val="25000"/>
              <a:buFont typeface="Noto Sans Symbols"/>
              <a:buNone/>
            </a:pPr>
            <a:endParaRPr sz="2000" b="1" i="0" u="none" strike="noStrike" cap="none" dirty="0">
              <a:solidFill>
                <a:schemeClr val="dk2"/>
              </a:solidFill>
              <a:latin typeface="Rambla"/>
              <a:ea typeface="Rambla"/>
              <a:cs typeface="Rambla"/>
              <a:sym typeface="Rambla"/>
            </a:endParaRPr>
          </a:p>
          <a:p>
            <a:pPr marL="0" marR="64008" lvl="0" indent="0" algn="ctr" rtl="0">
              <a:lnSpc>
                <a:spcPct val="80000"/>
              </a:lnSpc>
              <a:spcBef>
                <a:spcPts val="600"/>
              </a:spcBef>
              <a:spcAft>
                <a:spcPts val="0"/>
              </a:spcAft>
              <a:buClr>
                <a:schemeClr val="accent1"/>
              </a:buClr>
              <a:buSzPct val="25000"/>
              <a:buFont typeface="Noto Sans Symbols"/>
              <a:buNone/>
            </a:pPr>
            <a:endParaRPr lang="en-US" sz="2000" b="1" i="0" u="none" strike="noStrike" cap="none" dirty="0">
              <a:solidFill>
                <a:schemeClr val="dk2"/>
              </a:solidFill>
              <a:latin typeface="Rambla"/>
              <a:ea typeface="Rambla"/>
              <a:cs typeface="Rambla"/>
              <a:sym typeface="Rambla"/>
            </a:endParaRPr>
          </a:p>
          <a:p>
            <a:pPr marL="0" marR="64008" lvl="0" indent="0" algn="ctr" rtl="0">
              <a:lnSpc>
                <a:spcPct val="80000"/>
              </a:lnSpc>
              <a:spcBef>
                <a:spcPts val="600"/>
              </a:spcBef>
              <a:spcAft>
                <a:spcPts val="0"/>
              </a:spcAft>
              <a:buClr>
                <a:schemeClr val="accent1"/>
              </a:buClr>
              <a:buSzPct val="25000"/>
              <a:buFont typeface="Noto Sans Symbols"/>
              <a:buNone/>
            </a:pPr>
            <a:r>
              <a:rPr lang="en-US" sz="2000" b="1" i="0" u="none" strike="noStrike" cap="none" dirty="0">
                <a:solidFill>
                  <a:schemeClr val="dk2"/>
                </a:solidFill>
                <a:latin typeface="Georgia" panose="02040502050405020303" pitchFamily="18" charset="0"/>
                <a:ea typeface="Rambla"/>
                <a:cs typeface="Rambla"/>
                <a:sym typeface="Rambla"/>
              </a:rPr>
              <a:t>Cathy </a:t>
            </a:r>
            <a:r>
              <a:rPr lang="en-US" sz="2000" b="1" i="0" u="none" strike="noStrike" cap="none" dirty="0" err="1">
                <a:solidFill>
                  <a:schemeClr val="dk2"/>
                </a:solidFill>
                <a:latin typeface="Georgia" panose="02040502050405020303" pitchFamily="18" charset="0"/>
                <a:ea typeface="Rambla"/>
                <a:cs typeface="Rambla"/>
                <a:sym typeface="Rambla"/>
              </a:rPr>
              <a:t>Scaramuzzino</a:t>
            </a:r>
            <a:r>
              <a:rPr lang="en-US" sz="2000" b="1" i="0" u="none" strike="noStrike" cap="none" dirty="0">
                <a:solidFill>
                  <a:schemeClr val="dk2"/>
                </a:solidFill>
                <a:latin typeface="Georgia" panose="02040502050405020303" pitchFamily="18" charset="0"/>
                <a:ea typeface="Rambla"/>
                <a:cs typeface="Rambla"/>
                <a:sym typeface="Rambla"/>
              </a:rPr>
              <a:t>–Guidance Director</a:t>
            </a:r>
          </a:p>
          <a:p>
            <a:pPr marL="0" marR="64008" lvl="0" indent="0" algn="ctr" rtl="0">
              <a:lnSpc>
                <a:spcPct val="80000"/>
              </a:lnSpc>
              <a:spcBef>
                <a:spcPts val="600"/>
              </a:spcBef>
              <a:spcAft>
                <a:spcPts val="0"/>
              </a:spcAft>
              <a:buClr>
                <a:schemeClr val="accent1"/>
              </a:buClr>
              <a:buSzPct val="25000"/>
              <a:buFont typeface="Noto Sans Symbols"/>
              <a:buNone/>
            </a:pPr>
            <a:r>
              <a:rPr lang="en-US" sz="2000" b="1" dirty="0">
                <a:latin typeface="Georgia" panose="02040502050405020303" pitchFamily="18" charset="0"/>
              </a:rPr>
              <a:t>Emma Stark</a:t>
            </a:r>
            <a:r>
              <a:rPr lang="en-US" sz="2000" b="1" i="0" u="none" strike="noStrike" cap="none" dirty="0">
                <a:solidFill>
                  <a:schemeClr val="dk2"/>
                </a:solidFill>
                <a:latin typeface="Georgia" panose="02040502050405020303" pitchFamily="18" charset="0"/>
                <a:ea typeface="Rambla"/>
                <a:cs typeface="Rambla"/>
                <a:sym typeface="Rambla"/>
              </a:rPr>
              <a:t>-Counselor/ Freshman Advisor</a:t>
            </a:r>
          </a:p>
          <a:p>
            <a:pPr marL="0" marR="64008" lvl="0" indent="0" algn="ctr" rtl="0">
              <a:lnSpc>
                <a:spcPct val="80000"/>
              </a:lnSpc>
              <a:spcBef>
                <a:spcPts val="600"/>
              </a:spcBef>
              <a:spcAft>
                <a:spcPts val="0"/>
              </a:spcAft>
              <a:buClr>
                <a:schemeClr val="accent1"/>
              </a:buClr>
              <a:buSzPct val="25000"/>
              <a:buFont typeface="Noto Sans Symbols"/>
              <a:buNone/>
            </a:pPr>
            <a:r>
              <a:rPr lang="en-US" sz="2000" b="1" i="0" u="none" strike="noStrike" cap="none" dirty="0">
                <a:solidFill>
                  <a:schemeClr val="dk2"/>
                </a:solidFill>
                <a:latin typeface="Georgia" panose="02040502050405020303" pitchFamily="18" charset="0"/>
                <a:ea typeface="Rambla"/>
                <a:cs typeface="Rambla"/>
                <a:sym typeface="Rambla"/>
              </a:rPr>
              <a:t>Ted </a:t>
            </a:r>
            <a:r>
              <a:rPr lang="en-US" sz="2000" b="1" i="0" u="none" strike="noStrike" cap="none" dirty="0" err="1">
                <a:solidFill>
                  <a:schemeClr val="dk2"/>
                </a:solidFill>
                <a:latin typeface="Georgia" panose="02040502050405020303" pitchFamily="18" charset="0"/>
                <a:ea typeface="Rambla"/>
                <a:cs typeface="Rambla"/>
                <a:sym typeface="Rambla"/>
              </a:rPr>
              <a:t>Jarmusz</a:t>
            </a:r>
            <a:r>
              <a:rPr lang="en-US" sz="2000" b="1" i="0" u="none" strike="noStrike" cap="none" dirty="0">
                <a:solidFill>
                  <a:schemeClr val="dk2"/>
                </a:solidFill>
                <a:latin typeface="Georgia" panose="02040502050405020303" pitchFamily="18" charset="0"/>
                <a:ea typeface="Rambla"/>
                <a:cs typeface="Rambla"/>
                <a:sym typeface="Rambla"/>
              </a:rPr>
              <a:t>-Counselor</a:t>
            </a:r>
          </a:p>
          <a:p>
            <a:pPr marL="0" marR="64008" lvl="0" indent="0" algn="ctr" rtl="0">
              <a:lnSpc>
                <a:spcPct val="80000"/>
              </a:lnSpc>
              <a:spcBef>
                <a:spcPts val="600"/>
              </a:spcBef>
              <a:spcAft>
                <a:spcPts val="0"/>
              </a:spcAft>
              <a:buClr>
                <a:schemeClr val="accent1"/>
              </a:buClr>
              <a:buSzPct val="25000"/>
              <a:buFont typeface="Noto Sans Symbols"/>
              <a:buNone/>
            </a:pPr>
            <a:r>
              <a:rPr lang="en-US" sz="2000" b="1" i="0" u="none" strike="noStrike" cap="none" dirty="0">
                <a:solidFill>
                  <a:schemeClr val="dk2"/>
                </a:solidFill>
                <a:latin typeface="Georgia" panose="02040502050405020303" pitchFamily="18" charset="0"/>
                <a:ea typeface="Rambla"/>
                <a:cs typeface="Rambla"/>
                <a:sym typeface="Rambla"/>
              </a:rPr>
              <a:t>Katherine </a:t>
            </a:r>
            <a:r>
              <a:rPr lang="en-US" sz="2000" b="1" i="0" u="none" strike="noStrike" cap="none" dirty="0" err="1">
                <a:solidFill>
                  <a:schemeClr val="dk2"/>
                </a:solidFill>
                <a:latin typeface="Georgia" panose="02040502050405020303" pitchFamily="18" charset="0"/>
                <a:ea typeface="Rambla"/>
                <a:cs typeface="Rambla"/>
                <a:sym typeface="Rambla"/>
              </a:rPr>
              <a:t>Buckman</a:t>
            </a:r>
            <a:r>
              <a:rPr lang="en-US" sz="2000" b="1" i="0" u="none" strike="noStrike" cap="none" dirty="0">
                <a:solidFill>
                  <a:schemeClr val="dk2"/>
                </a:solidFill>
                <a:latin typeface="Georgia" panose="02040502050405020303" pitchFamily="18" charset="0"/>
                <a:ea typeface="Rambla"/>
                <a:cs typeface="Rambla"/>
                <a:sym typeface="Rambla"/>
              </a:rPr>
              <a:t>-Counselor</a:t>
            </a:r>
          </a:p>
          <a:p>
            <a:pPr marL="0" marR="64008" lvl="0" indent="0" algn="ctr" rtl="0">
              <a:lnSpc>
                <a:spcPct val="80000"/>
              </a:lnSpc>
              <a:spcBef>
                <a:spcPts val="600"/>
              </a:spcBef>
              <a:spcAft>
                <a:spcPts val="0"/>
              </a:spcAft>
              <a:buClr>
                <a:schemeClr val="accent1"/>
              </a:buClr>
              <a:buSzPct val="25000"/>
              <a:buFont typeface="Noto Sans Symbols"/>
              <a:buNone/>
            </a:pPr>
            <a:r>
              <a:rPr lang="en-US" sz="2000" b="1" dirty="0">
                <a:latin typeface="Georgia" panose="02040502050405020303" pitchFamily="18" charset="0"/>
              </a:rPr>
              <a:t>Nicole Wall-SAC/ Counselor</a:t>
            </a:r>
          </a:p>
          <a:p>
            <a:pPr marL="0" marR="64008" lvl="0" indent="0" algn="ctr" rtl="0">
              <a:lnSpc>
                <a:spcPct val="80000"/>
              </a:lnSpc>
              <a:spcBef>
                <a:spcPts val="600"/>
              </a:spcBef>
              <a:spcAft>
                <a:spcPts val="0"/>
              </a:spcAft>
              <a:buClr>
                <a:schemeClr val="accent1"/>
              </a:buClr>
              <a:buSzPct val="25000"/>
              <a:buFont typeface="Noto Sans Symbols"/>
              <a:buNone/>
            </a:pPr>
            <a:r>
              <a:rPr lang="en-US" sz="2000" b="1" dirty="0">
                <a:latin typeface="Georgia" panose="02040502050405020303" pitchFamily="18" charset="0"/>
              </a:rPr>
              <a:t>Sister Regina-Freshman Advisor</a:t>
            </a:r>
          </a:p>
          <a:p>
            <a:pPr lvl="0" algn="ctr">
              <a:lnSpc>
                <a:spcPct val="80000"/>
              </a:lnSpc>
              <a:spcBef>
                <a:spcPts val="600"/>
              </a:spcBef>
              <a:buSzPct val="25000"/>
            </a:pPr>
            <a:r>
              <a:rPr lang="en-US" sz="2000" b="1" dirty="0">
                <a:latin typeface="Georgia" panose="02040502050405020303" pitchFamily="18" charset="0"/>
              </a:rPr>
              <a:t>Jeanne Toomey- Learning Consultant  </a:t>
            </a:r>
          </a:p>
          <a:p>
            <a:pPr lvl="0" algn="ctr">
              <a:lnSpc>
                <a:spcPct val="80000"/>
              </a:lnSpc>
              <a:spcBef>
                <a:spcPts val="600"/>
              </a:spcBef>
              <a:buSzPct val="25000"/>
            </a:pPr>
            <a:r>
              <a:rPr lang="en-US" sz="2000" b="1" dirty="0">
                <a:latin typeface="Georgia" panose="02040502050405020303" pitchFamily="18" charset="0"/>
              </a:rPr>
              <a:t>Leslie Galvin-Freshman Advisor </a:t>
            </a:r>
          </a:p>
          <a:p>
            <a:pPr marL="0" marR="64008" lvl="0" indent="0" algn="ctr" rtl="0">
              <a:lnSpc>
                <a:spcPct val="80000"/>
              </a:lnSpc>
              <a:spcBef>
                <a:spcPts val="600"/>
              </a:spcBef>
              <a:spcAft>
                <a:spcPts val="0"/>
              </a:spcAft>
              <a:buClr>
                <a:schemeClr val="accent1"/>
              </a:buClr>
              <a:buSzPct val="25000"/>
              <a:buFont typeface="Noto Sans Symbols"/>
              <a:buNone/>
            </a:pPr>
            <a:r>
              <a:rPr lang="en-US" sz="2000" b="1" i="0" u="none" strike="noStrike" cap="none" dirty="0">
                <a:solidFill>
                  <a:schemeClr val="dk2"/>
                </a:solidFill>
                <a:latin typeface="Georgia" panose="02040502050405020303" pitchFamily="18" charset="0"/>
                <a:ea typeface="Rambla"/>
                <a:cs typeface="Rambla"/>
                <a:sym typeface="Rambla"/>
              </a:rPr>
              <a:t>Kristie Bergin- Social Worker</a:t>
            </a:r>
          </a:p>
          <a:p>
            <a:pPr algn="ctr">
              <a:lnSpc>
                <a:spcPct val="80000"/>
              </a:lnSpc>
              <a:spcBef>
                <a:spcPts val="600"/>
              </a:spcBef>
              <a:buSzPct val="25000"/>
            </a:pPr>
            <a:r>
              <a:rPr lang="en-US" sz="2000" b="1" i="0" u="none" strike="noStrike" cap="none" dirty="0">
                <a:solidFill>
                  <a:schemeClr val="dk2"/>
                </a:solidFill>
                <a:latin typeface="Georgia" panose="02040502050405020303" pitchFamily="18" charset="0"/>
                <a:ea typeface="Rambla"/>
                <a:cs typeface="Rambla"/>
                <a:sym typeface="Rambla"/>
              </a:rPr>
              <a:t>Tina Brendel- Registrar</a:t>
            </a:r>
          </a:p>
          <a:p>
            <a:pPr algn="ctr">
              <a:lnSpc>
                <a:spcPct val="80000"/>
              </a:lnSpc>
              <a:spcBef>
                <a:spcPts val="600"/>
              </a:spcBef>
              <a:buSzPct val="25000"/>
            </a:pPr>
            <a:r>
              <a:rPr lang="en-US" sz="2000" b="1" dirty="0">
                <a:latin typeface="Georgia" panose="02040502050405020303" pitchFamily="18" charset="0"/>
              </a:rPr>
              <a:t>Danielle </a:t>
            </a:r>
            <a:r>
              <a:rPr lang="en-US" sz="2000" b="1" dirty="0" err="1">
                <a:latin typeface="Georgia" panose="02040502050405020303" pitchFamily="18" charset="0"/>
              </a:rPr>
              <a:t>Cioffi</a:t>
            </a:r>
            <a:r>
              <a:rPr lang="en-US" sz="2000" b="1" dirty="0">
                <a:latin typeface="Georgia" panose="02040502050405020303" pitchFamily="18" charset="0"/>
              </a:rPr>
              <a:t>- Guidance Secretary</a:t>
            </a:r>
            <a:endParaRPr lang="en-US" sz="2000" b="1" i="0" u="none" strike="noStrike" cap="none" dirty="0">
              <a:solidFill>
                <a:schemeClr val="dk2"/>
              </a:solidFill>
              <a:latin typeface="Georgia" panose="02040502050405020303" pitchFamily="18" charset="0"/>
              <a:ea typeface="Rambla"/>
              <a:cs typeface="Rambla"/>
              <a:sym typeface="Rambla"/>
            </a:endParaRPr>
          </a:p>
          <a:p>
            <a:pPr marL="0" marR="64008" lvl="0" indent="0" algn="l" rtl="0">
              <a:lnSpc>
                <a:spcPct val="80000"/>
              </a:lnSpc>
              <a:spcBef>
                <a:spcPts val="600"/>
              </a:spcBef>
              <a:spcAft>
                <a:spcPts val="0"/>
              </a:spcAft>
              <a:buClr>
                <a:schemeClr val="accent1"/>
              </a:buClr>
              <a:buSzPct val="25000"/>
              <a:buFont typeface="Noto Sans Symbols"/>
              <a:buNone/>
            </a:pPr>
            <a:endParaRPr lang="en-US" sz="2000" b="1" i="0" u="none" strike="noStrike" cap="none" dirty="0">
              <a:solidFill>
                <a:schemeClr val="dk2"/>
              </a:solidFill>
              <a:latin typeface="Rambla"/>
              <a:ea typeface="Rambla"/>
              <a:cs typeface="Rambla"/>
              <a:sym typeface="Rambla"/>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6" name="Shape 186"/>
          <p:cNvSpPr txBox="1">
            <a:spLocks noGrp="1"/>
          </p:cNvSpPr>
          <p:nvPr>
            <p:ph type="title"/>
          </p:nvPr>
        </p:nvSpPr>
        <p:spPr>
          <a:xfrm>
            <a:off x="201611" y="274638"/>
            <a:ext cx="8485187" cy="12430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100" b="1" i="0" u="sng" strike="noStrike" cap="none" dirty="0">
                <a:solidFill>
                  <a:schemeClr val="tx1"/>
                </a:solidFill>
                <a:latin typeface="Arial Rounded MT Bold" panose="020F0704030504030204" pitchFamily="34" charset="0"/>
                <a:ea typeface="Rambla"/>
                <a:cs typeface="Rambla"/>
                <a:sym typeface="Rambla"/>
              </a:rPr>
              <a:t>Agenda - Sophomore Year</a:t>
            </a:r>
          </a:p>
        </p:txBody>
      </p:sp>
      <p:sp>
        <p:nvSpPr>
          <p:cNvPr id="185" name="Shape 185"/>
          <p:cNvSpPr txBox="1">
            <a:spLocks noGrp="1"/>
          </p:cNvSpPr>
          <p:nvPr>
            <p:ph idx="1"/>
          </p:nvPr>
        </p:nvSpPr>
        <p:spPr>
          <a:xfrm>
            <a:off x="1942415" y="1517650"/>
            <a:ext cx="6591985" cy="4578350"/>
          </a:xfrm>
          <a:custGeom>
            <a:avLst/>
            <a:gdLst>
              <a:gd name="connsiteX0" fmla="*/ 0 w 6591985"/>
              <a:gd name="connsiteY0" fmla="*/ 0 h 4578350"/>
              <a:gd name="connsiteX1" fmla="*/ 533352 w 6591985"/>
              <a:gd name="connsiteY1" fmla="*/ 0 h 4578350"/>
              <a:gd name="connsiteX2" fmla="*/ 934863 w 6591985"/>
              <a:gd name="connsiteY2" fmla="*/ 0 h 4578350"/>
              <a:gd name="connsiteX3" fmla="*/ 1665974 w 6591985"/>
              <a:gd name="connsiteY3" fmla="*/ 0 h 4578350"/>
              <a:gd name="connsiteX4" fmla="*/ 2199326 w 6591985"/>
              <a:gd name="connsiteY4" fmla="*/ 0 h 4578350"/>
              <a:gd name="connsiteX5" fmla="*/ 2732677 w 6591985"/>
              <a:gd name="connsiteY5" fmla="*/ 0 h 4578350"/>
              <a:gd name="connsiteX6" fmla="*/ 3463788 w 6591985"/>
              <a:gd name="connsiteY6" fmla="*/ 0 h 4578350"/>
              <a:gd name="connsiteX7" fmla="*/ 3931220 w 6591985"/>
              <a:gd name="connsiteY7" fmla="*/ 0 h 4578350"/>
              <a:gd name="connsiteX8" fmla="*/ 4662331 w 6591985"/>
              <a:gd name="connsiteY8" fmla="*/ 0 h 4578350"/>
              <a:gd name="connsiteX9" fmla="*/ 5393442 w 6591985"/>
              <a:gd name="connsiteY9" fmla="*/ 0 h 4578350"/>
              <a:gd name="connsiteX10" fmla="*/ 5992714 w 6591985"/>
              <a:gd name="connsiteY10" fmla="*/ 0 h 4578350"/>
              <a:gd name="connsiteX11" fmla="*/ 6591985 w 6591985"/>
              <a:gd name="connsiteY11" fmla="*/ 0 h 4578350"/>
              <a:gd name="connsiteX12" fmla="*/ 6591985 w 6591985"/>
              <a:gd name="connsiteY12" fmla="*/ 526510 h 4578350"/>
              <a:gd name="connsiteX13" fmla="*/ 6591985 w 6591985"/>
              <a:gd name="connsiteY13" fmla="*/ 961454 h 4578350"/>
              <a:gd name="connsiteX14" fmla="*/ 6591985 w 6591985"/>
              <a:gd name="connsiteY14" fmla="*/ 1533747 h 4578350"/>
              <a:gd name="connsiteX15" fmla="*/ 6591985 w 6591985"/>
              <a:gd name="connsiteY15" fmla="*/ 2106041 h 4578350"/>
              <a:gd name="connsiteX16" fmla="*/ 6591985 w 6591985"/>
              <a:gd name="connsiteY16" fmla="*/ 2678335 h 4578350"/>
              <a:gd name="connsiteX17" fmla="*/ 6591985 w 6591985"/>
              <a:gd name="connsiteY17" fmla="*/ 3296412 h 4578350"/>
              <a:gd name="connsiteX18" fmla="*/ 6591985 w 6591985"/>
              <a:gd name="connsiteY18" fmla="*/ 3914489 h 4578350"/>
              <a:gd name="connsiteX19" fmla="*/ 6591985 w 6591985"/>
              <a:gd name="connsiteY19" fmla="*/ 4578350 h 4578350"/>
              <a:gd name="connsiteX20" fmla="*/ 6190473 w 6591985"/>
              <a:gd name="connsiteY20" fmla="*/ 4578350 h 4578350"/>
              <a:gd name="connsiteX21" fmla="*/ 5459362 w 6591985"/>
              <a:gd name="connsiteY21" fmla="*/ 4578350 h 4578350"/>
              <a:gd name="connsiteX22" fmla="*/ 4860091 w 6591985"/>
              <a:gd name="connsiteY22" fmla="*/ 4578350 h 4578350"/>
              <a:gd name="connsiteX23" fmla="*/ 4392659 w 6591985"/>
              <a:gd name="connsiteY23" fmla="*/ 4578350 h 4578350"/>
              <a:gd name="connsiteX24" fmla="*/ 3793388 w 6591985"/>
              <a:gd name="connsiteY24" fmla="*/ 4578350 h 4578350"/>
              <a:gd name="connsiteX25" fmla="*/ 3391876 w 6591985"/>
              <a:gd name="connsiteY25" fmla="*/ 4578350 h 4578350"/>
              <a:gd name="connsiteX26" fmla="*/ 2990364 w 6591985"/>
              <a:gd name="connsiteY26" fmla="*/ 4578350 h 4578350"/>
              <a:gd name="connsiteX27" fmla="*/ 2391093 w 6591985"/>
              <a:gd name="connsiteY27" fmla="*/ 4578350 h 4578350"/>
              <a:gd name="connsiteX28" fmla="*/ 1923661 w 6591985"/>
              <a:gd name="connsiteY28" fmla="*/ 4578350 h 4578350"/>
              <a:gd name="connsiteX29" fmla="*/ 1258470 w 6591985"/>
              <a:gd name="connsiteY29" fmla="*/ 4578350 h 4578350"/>
              <a:gd name="connsiteX30" fmla="*/ 791038 w 6591985"/>
              <a:gd name="connsiteY30" fmla="*/ 4578350 h 4578350"/>
              <a:gd name="connsiteX31" fmla="*/ 0 w 6591985"/>
              <a:gd name="connsiteY31" fmla="*/ 4578350 h 4578350"/>
              <a:gd name="connsiteX32" fmla="*/ 0 w 6591985"/>
              <a:gd name="connsiteY32" fmla="*/ 4143407 h 4578350"/>
              <a:gd name="connsiteX33" fmla="*/ 0 w 6591985"/>
              <a:gd name="connsiteY33" fmla="*/ 3662680 h 4578350"/>
              <a:gd name="connsiteX34" fmla="*/ 0 w 6591985"/>
              <a:gd name="connsiteY34" fmla="*/ 3044603 h 4578350"/>
              <a:gd name="connsiteX35" fmla="*/ 0 w 6591985"/>
              <a:gd name="connsiteY35" fmla="*/ 2380742 h 4578350"/>
              <a:gd name="connsiteX36" fmla="*/ 0 w 6591985"/>
              <a:gd name="connsiteY36" fmla="*/ 1854232 h 4578350"/>
              <a:gd name="connsiteX37" fmla="*/ 0 w 6591985"/>
              <a:gd name="connsiteY37" fmla="*/ 1190371 h 4578350"/>
              <a:gd name="connsiteX38" fmla="*/ 0 w 6591985"/>
              <a:gd name="connsiteY38" fmla="*/ 709644 h 4578350"/>
              <a:gd name="connsiteX39" fmla="*/ 0 w 6591985"/>
              <a:gd name="connsiteY39" fmla="*/ 0 h 457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591985" h="4578350" extrusionOk="0">
                <a:moveTo>
                  <a:pt x="0" y="0"/>
                </a:moveTo>
                <a:cubicBezTo>
                  <a:pt x="123849" y="-30573"/>
                  <a:pt x="305936" y="28171"/>
                  <a:pt x="533352" y="0"/>
                </a:cubicBezTo>
                <a:cubicBezTo>
                  <a:pt x="760768" y="-28171"/>
                  <a:pt x="765537" y="8733"/>
                  <a:pt x="934863" y="0"/>
                </a:cubicBezTo>
                <a:cubicBezTo>
                  <a:pt x="1104189" y="-8733"/>
                  <a:pt x="1501073" y="31870"/>
                  <a:pt x="1665974" y="0"/>
                </a:cubicBezTo>
                <a:cubicBezTo>
                  <a:pt x="1830875" y="-31870"/>
                  <a:pt x="2036436" y="1439"/>
                  <a:pt x="2199326" y="0"/>
                </a:cubicBezTo>
                <a:cubicBezTo>
                  <a:pt x="2362216" y="-1439"/>
                  <a:pt x="2523309" y="17208"/>
                  <a:pt x="2732677" y="0"/>
                </a:cubicBezTo>
                <a:cubicBezTo>
                  <a:pt x="2942045" y="-17208"/>
                  <a:pt x="3306396" y="69769"/>
                  <a:pt x="3463788" y="0"/>
                </a:cubicBezTo>
                <a:cubicBezTo>
                  <a:pt x="3621180" y="-69769"/>
                  <a:pt x="3706475" y="39268"/>
                  <a:pt x="3931220" y="0"/>
                </a:cubicBezTo>
                <a:cubicBezTo>
                  <a:pt x="4155965" y="-39268"/>
                  <a:pt x="4434520" y="79303"/>
                  <a:pt x="4662331" y="0"/>
                </a:cubicBezTo>
                <a:cubicBezTo>
                  <a:pt x="4890142" y="-79303"/>
                  <a:pt x="5225634" y="28738"/>
                  <a:pt x="5393442" y="0"/>
                </a:cubicBezTo>
                <a:cubicBezTo>
                  <a:pt x="5561250" y="-28738"/>
                  <a:pt x="5832369" y="26568"/>
                  <a:pt x="5992714" y="0"/>
                </a:cubicBezTo>
                <a:cubicBezTo>
                  <a:pt x="6153059" y="-26568"/>
                  <a:pt x="6469997" y="38880"/>
                  <a:pt x="6591985" y="0"/>
                </a:cubicBezTo>
                <a:cubicBezTo>
                  <a:pt x="6613697" y="147873"/>
                  <a:pt x="6551505" y="313929"/>
                  <a:pt x="6591985" y="526510"/>
                </a:cubicBezTo>
                <a:cubicBezTo>
                  <a:pt x="6632465" y="739091"/>
                  <a:pt x="6583703" y="853220"/>
                  <a:pt x="6591985" y="961454"/>
                </a:cubicBezTo>
                <a:cubicBezTo>
                  <a:pt x="6600267" y="1069688"/>
                  <a:pt x="6538580" y="1390930"/>
                  <a:pt x="6591985" y="1533747"/>
                </a:cubicBezTo>
                <a:cubicBezTo>
                  <a:pt x="6645390" y="1676564"/>
                  <a:pt x="6563100" y="1981276"/>
                  <a:pt x="6591985" y="2106041"/>
                </a:cubicBezTo>
                <a:cubicBezTo>
                  <a:pt x="6620870" y="2230806"/>
                  <a:pt x="6559210" y="2523301"/>
                  <a:pt x="6591985" y="2678335"/>
                </a:cubicBezTo>
                <a:cubicBezTo>
                  <a:pt x="6624760" y="2833369"/>
                  <a:pt x="6558284" y="3023532"/>
                  <a:pt x="6591985" y="3296412"/>
                </a:cubicBezTo>
                <a:cubicBezTo>
                  <a:pt x="6625686" y="3569292"/>
                  <a:pt x="6543267" y="3699115"/>
                  <a:pt x="6591985" y="3914489"/>
                </a:cubicBezTo>
                <a:cubicBezTo>
                  <a:pt x="6640703" y="4129863"/>
                  <a:pt x="6547384" y="4369866"/>
                  <a:pt x="6591985" y="4578350"/>
                </a:cubicBezTo>
                <a:cubicBezTo>
                  <a:pt x="6436017" y="4609670"/>
                  <a:pt x="6355108" y="4548957"/>
                  <a:pt x="6190473" y="4578350"/>
                </a:cubicBezTo>
                <a:cubicBezTo>
                  <a:pt x="6025838" y="4607743"/>
                  <a:pt x="5622195" y="4514553"/>
                  <a:pt x="5459362" y="4578350"/>
                </a:cubicBezTo>
                <a:cubicBezTo>
                  <a:pt x="5296529" y="4642147"/>
                  <a:pt x="5095667" y="4575761"/>
                  <a:pt x="4860091" y="4578350"/>
                </a:cubicBezTo>
                <a:cubicBezTo>
                  <a:pt x="4624515" y="4580939"/>
                  <a:pt x="4543758" y="4561719"/>
                  <a:pt x="4392659" y="4578350"/>
                </a:cubicBezTo>
                <a:cubicBezTo>
                  <a:pt x="4241560" y="4594981"/>
                  <a:pt x="4030927" y="4521945"/>
                  <a:pt x="3793388" y="4578350"/>
                </a:cubicBezTo>
                <a:cubicBezTo>
                  <a:pt x="3555849" y="4634755"/>
                  <a:pt x="3481237" y="4561584"/>
                  <a:pt x="3391876" y="4578350"/>
                </a:cubicBezTo>
                <a:cubicBezTo>
                  <a:pt x="3302515" y="4595116"/>
                  <a:pt x="3140542" y="4578267"/>
                  <a:pt x="2990364" y="4578350"/>
                </a:cubicBezTo>
                <a:cubicBezTo>
                  <a:pt x="2840186" y="4578433"/>
                  <a:pt x="2518650" y="4524114"/>
                  <a:pt x="2391093" y="4578350"/>
                </a:cubicBezTo>
                <a:cubicBezTo>
                  <a:pt x="2263536" y="4632586"/>
                  <a:pt x="2086918" y="4522504"/>
                  <a:pt x="1923661" y="4578350"/>
                </a:cubicBezTo>
                <a:cubicBezTo>
                  <a:pt x="1760404" y="4634196"/>
                  <a:pt x="1463908" y="4552494"/>
                  <a:pt x="1258470" y="4578350"/>
                </a:cubicBezTo>
                <a:cubicBezTo>
                  <a:pt x="1053032" y="4604206"/>
                  <a:pt x="916434" y="4544247"/>
                  <a:pt x="791038" y="4578350"/>
                </a:cubicBezTo>
                <a:cubicBezTo>
                  <a:pt x="665642" y="4612453"/>
                  <a:pt x="185770" y="4520204"/>
                  <a:pt x="0" y="4578350"/>
                </a:cubicBezTo>
                <a:cubicBezTo>
                  <a:pt x="-4142" y="4379481"/>
                  <a:pt x="28827" y="4282864"/>
                  <a:pt x="0" y="4143407"/>
                </a:cubicBezTo>
                <a:cubicBezTo>
                  <a:pt x="-28827" y="4003950"/>
                  <a:pt x="57381" y="3849933"/>
                  <a:pt x="0" y="3662680"/>
                </a:cubicBezTo>
                <a:cubicBezTo>
                  <a:pt x="-57381" y="3475427"/>
                  <a:pt x="43827" y="3316687"/>
                  <a:pt x="0" y="3044603"/>
                </a:cubicBezTo>
                <a:cubicBezTo>
                  <a:pt x="-43827" y="2772519"/>
                  <a:pt x="35863" y="2529946"/>
                  <a:pt x="0" y="2380742"/>
                </a:cubicBezTo>
                <a:cubicBezTo>
                  <a:pt x="-35863" y="2231538"/>
                  <a:pt x="28093" y="2101929"/>
                  <a:pt x="0" y="1854232"/>
                </a:cubicBezTo>
                <a:cubicBezTo>
                  <a:pt x="-28093" y="1606535"/>
                  <a:pt x="1144" y="1450694"/>
                  <a:pt x="0" y="1190371"/>
                </a:cubicBezTo>
                <a:cubicBezTo>
                  <a:pt x="-1144" y="930048"/>
                  <a:pt x="44519" y="946059"/>
                  <a:pt x="0" y="709644"/>
                </a:cubicBezTo>
                <a:cubicBezTo>
                  <a:pt x="-44519" y="473229"/>
                  <a:pt x="57094" y="289009"/>
                  <a:pt x="0" y="0"/>
                </a:cubicBezTo>
                <a:close/>
              </a:path>
            </a:pathLst>
          </a:custGeom>
          <a:noFill/>
          <a:ln w="50800">
            <a:solidFill>
              <a:srgbClr val="00B05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lIns="91425" tIns="45700" rIns="91425" bIns="45700" anchor="t" anchorCtr="0">
            <a:noAutofit/>
          </a:bodyPr>
          <a:lstStyle/>
          <a:p>
            <a:pPr marL="365125" marR="0" lvl="0" indent="-263525" algn="l" rtl="0">
              <a:lnSpc>
                <a:spcPct val="90000"/>
              </a:lnSpc>
              <a:spcBef>
                <a:spcPts val="0"/>
              </a:spcBef>
              <a:spcAft>
                <a:spcPts val="0"/>
              </a:spcAft>
              <a:buClr>
                <a:schemeClr val="accent1"/>
              </a:buClr>
              <a:buSzPct val="68000"/>
              <a:buFont typeface="Noto Sans Symbols"/>
              <a:buChar char="▶"/>
            </a:pPr>
            <a:r>
              <a:rPr lang="en-US" sz="1500" b="0" i="0" u="none" strike="noStrike" cap="none" dirty="0">
                <a:solidFill>
                  <a:schemeClr val="dk1"/>
                </a:solidFill>
                <a:sym typeface="Rambla"/>
              </a:rPr>
              <a:t>PSAT’s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Course Selection</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dirty="0"/>
              <a:t>Attendance and Tardy</a:t>
            </a:r>
            <a:endParaRPr lang="en-US" sz="1500" b="0" i="0" u="none" strike="noStrike" cap="none" dirty="0">
              <a:solidFill>
                <a:schemeClr val="dk1"/>
              </a:solidFill>
              <a:sym typeface="Rambla"/>
            </a:endParaRP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err="1">
                <a:solidFill>
                  <a:schemeClr val="dk1"/>
                </a:solidFill>
                <a:sym typeface="Rambla"/>
              </a:rPr>
              <a:t>Naviance</a:t>
            </a:r>
            <a:r>
              <a:rPr lang="en-US" sz="1500" b="0" i="0" u="none" strike="noStrike" cap="none" dirty="0">
                <a:solidFill>
                  <a:schemeClr val="dk1"/>
                </a:solidFill>
                <a:sym typeface="Rambla"/>
              </a:rPr>
              <a:t> – Student Connection</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dirty="0"/>
              <a:t>National Honor Society-Preparation</a:t>
            </a:r>
            <a:endParaRPr lang="en-US" sz="1500" b="0" i="0" u="none" strike="noStrike" cap="none" dirty="0">
              <a:solidFill>
                <a:schemeClr val="dk1"/>
              </a:solidFill>
              <a:sym typeface="Rambla"/>
            </a:endParaRP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dirty="0"/>
              <a:t>Room 305A - Extra Help “Casey Time” period 0/9</a:t>
            </a:r>
            <a:endParaRPr lang="en-US" sz="1500" b="0" i="0" u="none" strike="noStrike" cap="none" dirty="0">
              <a:solidFill>
                <a:schemeClr val="dk1"/>
              </a:solidFill>
              <a:sym typeface="Rambla"/>
            </a:endParaRP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Career Interest Inventory</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1" i="0" u="none" strike="noStrike" cap="none" dirty="0">
                <a:solidFill>
                  <a:schemeClr val="dk1"/>
                </a:solidFill>
                <a:sym typeface="Rambla"/>
              </a:rPr>
              <a:t>Do What You Are-Personality Inventory (student should complete prior to sophomore parent meeting)</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1" dirty="0"/>
              <a:t>Build Your Resume</a:t>
            </a:r>
            <a:endParaRPr lang="en-US" sz="1500" b="1" i="0" u="none" strike="noStrike" cap="none" dirty="0">
              <a:solidFill>
                <a:schemeClr val="dk1"/>
              </a:solidFill>
              <a:sym typeface="Rambla"/>
            </a:endParaRP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Standardized Testing  - PSAT’s  and IOWA Tests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Explore Interests/College Majors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Academic Resources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dirty="0"/>
              <a:t>Scholarship Opportunities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Extracurricular Activities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Volunteer Opportunities</a:t>
            </a: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dirty="0"/>
              <a:t>Student Athletes/NCAA</a:t>
            </a:r>
            <a:endParaRPr lang="en-US" sz="1500" b="0" i="0" u="none" strike="noStrike" cap="none" dirty="0">
              <a:solidFill>
                <a:schemeClr val="dk1"/>
              </a:solidFill>
              <a:sym typeface="Rambla"/>
            </a:endParaRPr>
          </a:p>
          <a:p>
            <a:pPr marL="365125" marR="0" lvl="0" indent="-263525" algn="l" rtl="0">
              <a:lnSpc>
                <a:spcPct val="90000"/>
              </a:lnSpc>
              <a:spcBef>
                <a:spcPts val="400"/>
              </a:spcBef>
              <a:spcAft>
                <a:spcPts val="0"/>
              </a:spcAft>
              <a:buClr>
                <a:schemeClr val="accent1"/>
              </a:buClr>
              <a:buSzPct val="68000"/>
              <a:buFont typeface="Noto Sans Symbols"/>
              <a:buChar char="▶"/>
            </a:pPr>
            <a:r>
              <a:rPr lang="en-US" sz="1500" b="0" i="0" u="none" strike="noStrike" cap="none" dirty="0">
                <a:solidFill>
                  <a:schemeClr val="dk1"/>
                </a:solidFill>
                <a:sym typeface="Rambla"/>
              </a:rPr>
              <a:t>Building a Good Rapport with Your Counselor</a:t>
            </a:r>
          </a:p>
          <a:p>
            <a:pPr marL="365125" marR="0" lvl="0" indent="-263525" algn="l" rtl="0">
              <a:lnSpc>
                <a:spcPct val="90000"/>
              </a:lnSpc>
              <a:spcBef>
                <a:spcPts val="400"/>
              </a:spcBef>
              <a:spcAft>
                <a:spcPts val="0"/>
              </a:spcAft>
              <a:buClr>
                <a:schemeClr val="accent1"/>
              </a:buClr>
              <a:buSzPct val="25000"/>
              <a:buFont typeface="Noto Sans Symbols"/>
              <a:buNone/>
            </a:pPr>
            <a:endParaRPr sz="3600" b="0" i="0" u="none" strike="noStrike" cap="none" dirty="0">
              <a:solidFill>
                <a:schemeClr val="dk1"/>
              </a:solidFill>
              <a:latin typeface="Rambla"/>
              <a:ea typeface="Rambla"/>
              <a:cs typeface="Rambla"/>
              <a:sym typeface="Rambla"/>
            </a:endParaRPr>
          </a:p>
          <a:p>
            <a:pPr marL="365125" marR="0" lvl="0" indent="-263525" algn="l" rtl="0">
              <a:spcBef>
                <a:spcPts val="400"/>
              </a:spcBef>
              <a:spcAft>
                <a:spcPts val="0"/>
              </a:spcAft>
              <a:buClr>
                <a:schemeClr val="accent1"/>
              </a:buClr>
              <a:buSzPct val="68000"/>
              <a:buFont typeface="Noto Sans Symbols"/>
              <a:buNone/>
            </a:pPr>
            <a:endParaRPr sz="3600" b="0" i="0" u="none" dirty="0">
              <a:solidFill>
                <a:schemeClr val="dk1"/>
              </a:solidFill>
              <a:latin typeface="Rambla"/>
              <a:ea typeface="Rambla"/>
              <a:cs typeface="Rambla"/>
              <a:sym typeface="Rambl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2000"/>
                                        <p:tgtEl>
                                          <p:spTgt spid="1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xEl>
                                              <p:pRg st="1" end="1"/>
                                            </p:txEl>
                                          </p:spTgt>
                                        </p:tgtEl>
                                        <p:attrNameLst>
                                          <p:attrName>style.visibility</p:attrName>
                                        </p:attrNameLst>
                                      </p:cBhvr>
                                      <p:to>
                                        <p:strVal val="visible"/>
                                      </p:to>
                                    </p:set>
                                    <p:animEffect transition="in" filter="fade">
                                      <p:cBhvr>
                                        <p:cTn id="12" dur="2000"/>
                                        <p:tgtEl>
                                          <p:spTgt spid="1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xEl>
                                              <p:pRg st="2" end="2"/>
                                            </p:txEl>
                                          </p:spTgt>
                                        </p:tgtEl>
                                        <p:attrNameLst>
                                          <p:attrName>style.visibility</p:attrName>
                                        </p:attrNameLst>
                                      </p:cBhvr>
                                      <p:to>
                                        <p:strVal val="visible"/>
                                      </p:to>
                                    </p:set>
                                    <p:animEffect transition="in" filter="fade">
                                      <p:cBhvr>
                                        <p:cTn id="17" dur="2000"/>
                                        <p:tgtEl>
                                          <p:spTgt spid="1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5">
                                            <p:txEl>
                                              <p:pRg st="3" end="3"/>
                                            </p:txEl>
                                          </p:spTgt>
                                        </p:tgtEl>
                                        <p:attrNameLst>
                                          <p:attrName>style.visibility</p:attrName>
                                        </p:attrNameLst>
                                      </p:cBhvr>
                                      <p:to>
                                        <p:strVal val="visible"/>
                                      </p:to>
                                    </p:set>
                                    <p:animEffect transition="in" filter="fade">
                                      <p:cBhvr>
                                        <p:cTn id="22" dur="2000"/>
                                        <p:tgtEl>
                                          <p:spTgt spid="1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5">
                                            <p:txEl>
                                              <p:pRg st="4" end="4"/>
                                            </p:txEl>
                                          </p:spTgt>
                                        </p:tgtEl>
                                        <p:attrNameLst>
                                          <p:attrName>style.visibility</p:attrName>
                                        </p:attrNameLst>
                                      </p:cBhvr>
                                      <p:to>
                                        <p:strVal val="visible"/>
                                      </p:to>
                                    </p:set>
                                    <p:animEffect transition="in" filter="fade">
                                      <p:cBhvr>
                                        <p:cTn id="27" dur="2000"/>
                                        <p:tgtEl>
                                          <p:spTgt spid="1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xEl>
                                              <p:pRg st="5" end="5"/>
                                            </p:txEl>
                                          </p:spTgt>
                                        </p:tgtEl>
                                        <p:attrNameLst>
                                          <p:attrName>style.visibility</p:attrName>
                                        </p:attrNameLst>
                                      </p:cBhvr>
                                      <p:to>
                                        <p:strVal val="visible"/>
                                      </p:to>
                                    </p:set>
                                    <p:animEffect transition="in" filter="fade">
                                      <p:cBhvr>
                                        <p:cTn id="32" dur="2000"/>
                                        <p:tgtEl>
                                          <p:spTgt spid="1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5">
                                            <p:txEl>
                                              <p:pRg st="6" end="6"/>
                                            </p:txEl>
                                          </p:spTgt>
                                        </p:tgtEl>
                                        <p:attrNameLst>
                                          <p:attrName>style.visibility</p:attrName>
                                        </p:attrNameLst>
                                      </p:cBhvr>
                                      <p:to>
                                        <p:strVal val="visible"/>
                                      </p:to>
                                    </p:set>
                                    <p:animEffect transition="in" filter="fade">
                                      <p:cBhvr>
                                        <p:cTn id="37" dur="2000"/>
                                        <p:tgtEl>
                                          <p:spTgt spid="18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5">
                                            <p:txEl>
                                              <p:pRg st="7" end="7"/>
                                            </p:txEl>
                                          </p:spTgt>
                                        </p:tgtEl>
                                        <p:attrNameLst>
                                          <p:attrName>style.visibility</p:attrName>
                                        </p:attrNameLst>
                                      </p:cBhvr>
                                      <p:to>
                                        <p:strVal val="visible"/>
                                      </p:to>
                                    </p:set>
                                    <p:animEffect transition="in" filter="fade">
                                      <p:cBhvr>
                                        <p:cTn id="42" dur="2000"/>
                                        <p:tgtEl>
                                          <p:spTgt spid="18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85">
                                            <p:txEl>
                                              <p:pRg st="8" end="8"/>
                                            </p:txEl>
                                          </p:spTgt>
                                        </p:tgtEl>
                                        <p:attrNameLst>
                                          <p:attrName>style.visibility</p:attrName>
                                        </p:attrNameLst>
                                      </p:cBhvr>
                                      <p:to>
                                        <p:strVal val="visible"/>
                                      </p:to>
                                    </p:set>
                                    <p:animEffect transition="in" filter="fade">
                                      <p:cBhvr>
                                        <p:cTn id="47" dur="2000"/>
                                        <p:tgtEl>
                                          <p:spTgt spid="18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5">
                                            <p:txEl>
                                              <p:pRg st="9" end="9"/>
                                            </p:txEl>
                                          </p:spTgt>
                                        </p:tgtEl>
                                        <p:attrNameLst>
                                          <p:attrName>style.visibility</p:attrName>
                                        </p:attrNameLst>
                                      </p:cBhvr>
                                      <p:to>
                                        <p:strVal val="visible"/>
                                      </p:to>
                                    </p:set>
                                    <p:animEffect transition="in" filter="fade">
                                      <p:cBhvr>
                                        <p:cTn id="52" dur="2000"/>
                                        <p:tgtEl>
                                          <p:spTgt spid="18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5">
                                            <p:txEl>
                                              <p:pRg st="10" end="10"/>
                                            </p:txEl>
                                          </p:spTgt>
                                        </p:tgtEl>
                                        <p:attrNameLst>
                                          <p:attrName>style.visibility</p:attrName>
                                        </p:attrNameLst>
                                      </p:cBhvr>
                                      <p:to>
                                        <p:strVal val="visible"/>
                                      </p:to>
                                    </p:set>
                                    <p:animEffect transition="in" filter="fade">
                                      <p:cBhvr>
                                        <p:cTn id="57" dur="2000"/>
                                        <p:tgtEl>
                                          <p:spTgt spid="18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85">
                                            <p:txEl>
                                              <p:pRg st="11" end="11"/>
                                            </p:txEl>
                                          </p:spTgt>
                                        </p:tgtEl>
                                        <p:attrNameLst>
                                          <p:attrName>style.visibility</p:attrName>
                                        </p:attrNameLst>
                                      </p:cBhvr>
                                      <p:to>
                                        <p:strVal val="visible"/>
                                      </p:to>
                                    </p:set>
                                    <p:animEffect transition="in" filter="fade">
                                      <p:cBhvr>
                                        <p:cTn id="62" dur="2000"/>
                                        <p:tgtEl>
                                          <p:spTgt spid="18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85">
                                            <p:txEl>
                                              <p:pRg st="12" end="12"/>
                                            </p:txEl>
                                          </p:spTgt>
                                        </p:tgtEl>
                                        <p:attrNameLst>
                                          <p:attrName>style.visibility</p:attrName>
                                        </p:attrNameLst>
                                      </p:cBhvr>
                                      <p:to>
                                        <p:strVal val="visible"/>
                                      </p:to>
                                    </p:set>
                                    <p:animEffect transition="in" filter="fade">
                                      <p:cBhvr>
                                        <p:cTn id="67" dur="2000"/>
                                        <p:tgtEl>
                                          <p:spTgt spid="185">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85">
                                            <p:txEl>
                                              <p:pRg st="13" end="13"/>
                                            </p:txEl>
                                          </p:spTgt>
                                        </p:tgtEl>
                                        <p:attrNameLst>
                                          <p:attrName>style.visibility</p:attrName>
                                        </p:attrNameLst>
                                      </p:cBhvr>
                                      <p:to>
                                        <p:strVal val="visible"/>
                                      </p:to>
                                    </p:set>
                                    <p:animEffect transition="in" filter="fade">
                                      <p:cBhvr>
                                        <p:cTn id="72" dur="2000"/>
                                        <p:tgtEl>
                                          <p:spTgt spid="185">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85">
                                            <p:txEl>
                                              <p:pRg st="14" end="14"/>
                                            </p:txEl>
                                          </p:spTgt>
                                        </p:tgtEl>
                                        <p:attrNameLst>
                                          <p:attrName>style.visibility</p:attrName>
                                        </p:attrNameLst>
                                      </p:cBhvr>
                                      <p:to>
                                        <p:strVal val="visible"/>
                                      </p:to>
                                    </p:set>
                                    <p:animEffect transition="in" filter="fade">
                                      <p:cBhvr>
                                        <p:cTn id="77" dur="2000"/>
                                        <p:tgtEl>
                                          <p:spTgt spid="185">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85">
                                            <p:txEl>
                                              <p:pRg st="15" end="15"/>
                                            </p:txEl>
                                          </p:spTgt>
                                        </p:tgtEl>
                                        <p:attrNameLst>
                                          <p:attrName>style.visibility</p:attrName>
                                        </p:attrNameLst>
                                      </p:cBhvr>
                                      <p:to>
                                        <p:strVal val="visible"/>
                                      </p:to>
                                    </p:set>
                                    <p:animEffect transition="in" filter="fade">
                                      <p:cBhvr>
                                        <p:cTn id="82" dur="2000"/>
                                        <p:tgtEl>
                                          <p:spTgt spid="185">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85">
                                            <p:txEl>
                                              <p:pRg st="16" end="16"/>
                                            </p:txEl>
                                          </p:spTgt>
                                        </p:tgtEl>
                                        <p:attrNameLst>
                                          <p:attrName>style.visibility</p:attrName>
                                        </p:attrNameLst>
                                      </p:cBhvr>
                                      <p:to>
                                        <p:strVal val="visible"/>
                                      </p:to>
                                    </p:set>
                                    <p:animEffect transition="in" filter="fade">
                                      <p:cBhvr>
                                        <p:cTn id="87" dur="2000"/>
                                        <p:tgtEl>
                                          <p:spTgt spid="18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5201" y="946778"/>
            <a:ext cx="6589199" cy="653422"/>
          </a:xfrm>
        </p:spPr>
        <p:txBody>
          <a:bodyPr/>
          <a:lstStyle/>
          <a:p>
            <a:pPr algn="ctr"/>
            <a:r>
              <a:rPr lang="en-US" b="1" dirty="0">
                <a:solidFill>
                  <a:schemeClr val="tx1"/>
                </a:solidFill>
                <a:latin typeface="Arial Rounded MT Bold" panose="020F0704030504030204" pitchFamily="34" charset="0"/>
              </a:rPr>
              <a:t>College Process</a:t>
            </a:r>
          </a:p>
        </p:txBody>
      </p:sp>
      <p:sp>
        <p:nvSpPr>
          <p:cNvPr id="5" name="Text Placeholder 4"/>
          <p:cNvSpPr>
            <a:spLocks noGrp="1"/>
          </p:cNvSpPr>
          <p:nvPr>
            <p:ph idx="1"/>
          </p:nvPr>
        </p:nvSpPr>
        <p:spPr>
          <a:ln w="47625">
            <a:solidFill>
              <a:srgbClr val="00B050"/>
            </a:solidFill>
          </a:ln>
        </p:spPr>
        <p:txBody>
          <a:bodyPr>
            <a:normAutofit fontScale="70000" lnSpcReduction="20000"/>
          </a:bodyPr>
          <a:lstStyle/>
          <a:p>
            <a:pPr algn="ctr"/>
            <a:r>
              <a:rPr lang="en-US" sz="2600" b="1" dirty="0"/>
              <a:t>Sophomore Year</a:t>
            </a:r>
          </a:p>
          <a:p>
            <a:pPr lvl="1"/>
            <a:r>
              <a:rPr lang="en-US" sz="1800" dirty="0"/>
              <a:t>Assigned a counselor (alphabetically by last name)</a:t>
            </a:r>
          </a:p>
          <a:p>
            <a:pPr lvl="1"/>
            <a:r>
              <a:rPr lang="en-US" sz="1800" dirty="0"/>
              <a:t>Counselor meets sophomores first or second quarter and then as requested by student or counselor on need or follow-up basis through Schoology or email.</a:t>
            </a:r>
          </a:p>
          <a:p>
            <a:pPr lvl="1"/>
            <a:r>
              <a:rPr lang="en-US" sz="1800" dirty="0"/>
              <a:t>There are on-going conversations about course selections, rigor of schedule, discuss student’s involvement with activities, NHS possibility, Community Service, etc.</a:t>
            </a:r>
          </a:p>
          <a:p>
            <a:pPr lvl="1"/>
            <a:r>
              <a:rPr lang="en-US" sz="1800" dirty="0"/>
              <a:t>Sophomores take a Career Inventory- offer insight to the student’s results- pair their interests with future course selections</a:t>
            </a:r>
          </a:p>
          <a:p>
            <a:pPr lvl="1"/>
            <a:r>
              <a:rPr lang="en-US" sz="1800" dirty="0"/>
              <a:t>Also offers a personality inventory which provides insight into the student’s personality and possible career choices and college planning</a:t>
            </a:r>
          </a:p>
          <a:p>
            <a:pPr lvl="1"/>
            <a:r>
              <a:rPr lang="en-US" sz="1800" dirty="0"/>
              <a:t>Naviance- resume building, Career Interest Survey </a:t>
            </a:r>
          </a:p>
          <a:p>
            <a:pPr lvl="1"/>
            <a:r>
              <a:rPr lang="en-US" sz="1800" dirty="0"/>
              <a:t>Sophomore Individual Parent/ Student meetings- March, April, and May- future course planning, career interest, activities, resume building, etc.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5201" y="624110"/>
            <a:ext cx="6589199" cy="671290"/>
          </a:xfrm>
          <a:ln w="50800" cmpd="tri">
            <a:solidFill>
              <a:srgbClr val="00B050"/>
            </a:solidFill>
          </a:ln>
        </p:spPr>
        <p:txBody>
          <a:bodyPr/>
          <a:lstStyle/>
          <a:p>
            <a:pPr algn="ctr"/>
            <a:r>
              <a:rPr lang="en-US" b="1" dirty="0">
                <a:solidFill>
                  <a:schemeClr val="tx1"/>
                </a:solidFill>
              </a:rPr>
              <a:t>College Process</a:t>
            </a:r>
          </a:p>
        </p:txBody>
      </p:sp>
      <p:sp>
        <p:nvSpPr>
          <p:cNvPr id="5" name="Text Placeholder 4"/>
          <p:cNvSpPr>
            <a:spLocks noGrp="1"/>
          </p:cNvSpPr>
          <p:nvPr>
            <p:ph idx="1"/>
          </p:nvPr>
        </p:nvSpPr>
        <p:spPr>
          <a:xfrm>
            <a:off x="1942415" y="2133600"/>
            <a:ext cx="6591985" cy="3429000"/>
          </a:xfrm>
          <a:ln w="44450">
            <a:solidFill>
              <a:srgbClr val="00B050"/>
            </a:solidFill>
          </a:ln>
        </p:spPr>
        <p:txBody>
          <a:bodyPr/>
          <a:lstStyle/>
          <a:p>
            <a:pPr algn="ctr"/>
            <a:r>
              <a:rPr lang="en-US" sz="2800" b="1" dirty="0"/>
              <a:t>Juniors</a:t>
            </a:r>
          </a:p>
          <a:p>
            <a:pPr lvl="1"/>
            <a:r>
              <a:rPr lang="en-US" dirty="0"/>
              <a:t>Junior Group Parent Meeting in November</a:t>
            </a:r>
          </a:p>
          <a:p>
            <a:pPr lvl="1"/>
            <a:r>
              <a:rPr lang="en-US" dirty="0"/>
              <a:t>Junior Individual Parent/ Student meetings (45 minutes) in December, January and February- planning senior schedule, college counseling, standardized test schedule, future plans, etc. </a:t>
            </a:r>
          </a:p>
          <a:p>
            <a:pPr lvl="1"/>
            <a:r>
              <a:rPr lang="en-US" dirty="0"/>
              <a:t>Step on the gas for college searches by size location, majors, etc. </a:t>
            </a:r>
          </a:p>
          <a:p>
            <a:pPr lvl="1"/>
            <a:r>
              <a:rPr lang="en-US" dirty="0"/>
              <a:t>Naviance- college planning, scattergrams, colleges, Personality Inventory, stress resume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5201" y="762000"/>
            <a:ext cx="6589199" cy="533400"/>
          </a:xfrm>
        </p:spPr>
        <p:txBody>
          <a:bodyPr>
            <a:normAutofit fontScale="90000"/>
          </a:bodyPr>
          <a:lstStyle/>
          <a:p>
            <a:pPr algn="ctr"/>
            <a:r>
              <a:rPr lang="en-US" b="1" dirty="0">
                <a:solidFill>
                  <a:schemeClr val="tx1"/>
                </a:solidFill>
                <a:latin typeface="Arial Rounded MT Bold" panose="020F0704030504030204" pitchFamily="34" charset="0"/>
              </a:rPr>
              <a:t>College Process</a:t>
            </a:r>
          </a:p>
        </p:txBody>
      </p:sp>
      <p:sp>
        <p:nvSpPr>
          <p:cNvPr id="5" name="Text Placeholder 4"/>
          <p:cNvSpPr>
            <a:spLocks noGrp="1"/>
          </p:cNvSpPr>
          <p:nvPr>
            <p:ph idx="1"/>
          </p:nvPr>
        </p:nvSpPr>
        <p:spPr>
          <a:custGeom>
            <a:avLst/>
            <a:gdLst>
              <a:gd name="connsiteX0" fmla="*/ 0 w 6591985"/>
              <a:gd name="connsiteY0" fmla="*/ 0 h 3777622"/>
              <a:gd name="connsiteX1" fmla="*/ 467432 w 6591985"/>
              <a:gd name="connsiteY1" fmla="*/ 0 h 3777622"/>
              <a:gd name="connsiteX2" fmla="*/ 1066703 w 6591985"/>
              <a:gd name="connsiteY2" fmla="*/ 0 h 3777622"/>
              <a:gd name="connsiteX3" fmla="*/ 1731894 w 6591985"/>
              <a:gd name="connsiteY3" fmla="*/ 0 h 3777622"/>
              <a:gd name="connsiteX4" fmla="*/ 2133406 w 6591985"/>
              <a:gd name="connsiteY4" fmla="*/ 0 h 3777622"/>
              <a:gd name="connsiteX5" fmla="*/ 2534918 w 6591985"/>
              <a:gd name="connsiteY5" fmla="*/ 0 h 3777622"/>
              <a:gd name="connsiteX6" fmla="*/ 3266029 w 6591985"/>
              <a:gd name="connsiteY6" fmla="*/ 0 h 3777622"/>
              <a:gd name="connsiteX7" fmla="*/ 3865300 w 6591985"/>
              <a:gd name="connsiteY7" fmla="*/ 0 h 3777622"/>
              <a:gd name="connsiteX8" fmla="*/ 4266812 w 6591985"/>
              <a:gd name="connsiteY8" fmla="*/ 0 h 3777622"/>
              <a:gd name="connsiteX9" fmla="*/ 4866083 w 6591985"/>
              <a:gd name="connsiteY9" fmla="*/ 0 h 3777622"/>
              <a:gd name="connsiteX10" fmla="*/ 5597195 w 6591985"/>
              <a:gd name="connsiteY10" fmla="*/ 0 h 3777622"/>
              <a:gd name="connsiteX11" fmla="*/ 6591985 w 6591985"/>
              <a:gd name="connsiteY11" fmla="*/ 0 h 3777622"/>
              <a:gd name="connsiteX12" fmla="*/ 6591985 w 6591985"/>
              <a:gd name="connsiteY12" fmla="*/ 501884 h 3777622"/>
              <a:gd name="connsiteX13" fmla="*/ 6591985 w 6591985"/>
              <a:gd name="connsiteY13" fmla="*/ 928216 h 3777622"/>
              <a:gd name="connsiteX14" fmla="*/ 6591985 w 6591985"/>
              <a:gd name="connsiteY14" fmla="*/ 1543428 h 3777622"/>
              <a:gd name="connsiteX15" fmla="*/ 6591985 w 6591985"/>
              <a:gd name="connsiteY15" fmla="*/ 2083089 h 3777622"/>
              <a:gd name="connsiteX16" fmla="*/ 6591985 w 6591985"/>
              <a:gd name="connsiteY16" fmla="*/ 2698301 h 3777622"/>
              <a:gd name="connsiteX17" fmla="*/ 6591985 w 6591985"/>
              <a:gd name="connsiteY17" fmla="*/ 3200185 h 3777622"/>
              <a:gd name="connsiteX18" fmla="*/ 6591985 w 6591985"/>
              <a:gd name="connsiteY18" fmla="*/ 3777622 h 3777622"/>
              <a:gd name="connsiteX19" fmla="*/ 5992714 w 6591985"/>
              <a:gd name="connsiteY19" fmla="*/ 3777622 h 3777622"/>
              <a:gd name="connsiteX20" fmla="*/ 5393442 w 6591985"/>
              <a:gd name="connsiteY20" fmla="*/ 3777622 h 3777622"/>
              <a:gd name="connsiteX21" fmla="*/ 4991930 w 6591985"/>
              <a:gd name="connsiteY21" fmla="*/ 3777622 h 3777622"/>
              <a:gd name="connsiteX22" fmla="*/ 4392659 w 6591985"/>
              <a:gd name="connsiteY22" fmla="*/ 3777622 h 3777622"/>
              <a:gd name="connsiteX23" fmla="*/ 3859308 w 6591985"/>
              <a:gd name="connsiteY23" fmla="*/ 3777622 h 3777622"/>
              <a:gd name="connsiteX24" fmla="*/ 3325956 w 6591985"/>
              <a:gd name="connsiteY24" fmla="*/ 3777622 h 3777622"/>
              <a:gd name="connsiteX25" fmla="*/ 2792605 w 6591985"/>
              <a:gd name="connsiteY25" fmla="*/ 3777622 h 3777622"/>
              <a:gd name="connsiteX26" fmla="*/ 2259253 w 6591985"/>
              <a:gd name="connsiteY26" fmla="*/ 3777622 h 3777622"/>
              <a:gd name="connsiteX27" fmla="*/ 1594062 w 6591985"/>
              <a:gd name="connsiteY27" fmla="*/ 3777622 h 3777622"/>
              <a:gd name="connsiteX28" fmla="*/ 994790 w 6591985"/>
              <a:gd name="connsiteY28" fmla="*/ 3777622 h 3777622"/>
              <a:gd name="connsiteX29" fmla="*/ 593279 w 6591985"/>
              <a:gd name="connsiteY29" fmla="*/ 3777622 h 3777622"/>
              <a:gd name="connsiteX30" fmla="*/ 0 w 6591985"/>
              <a:gd name="connsiteY30" fmla="*/ 3777622 h 3777622"/>
              <a:gd name="connsiteX31" fmla="*/ 0 w 6591985"/>
              <a:gd name="connsiteY31" fmla="*/ 3200185 h 3777622"/>
              <a:gd name="connsiteX32" fmla="*/ 0 w 6591985"/>
              <a:gd name="connsiteY32" fmla="*/ 2584973 h 3777622"/>
              <a:gd name="connsiteX33" fmla="*/ 0 w 6591985"/>
              <a:gd name="connsiteY33" fmla="*/ 2158641 h 3777622"/>
              <a:gd name="connsiteX34" fmla="*/ 0 w 6591985"/>
              <a:gd name="connsiteY34" fmla="*/ 1732310 h 3777622"/>
              <a:gd name="connsiteX35" fmla="*/ 0 w 6591985"/>
              <a:gd name="connsiteY35" fmla="*/ 1117097 h 3777622"/>
              <a:gd name="connsiteX36" fmla="*/ 0 w 6591985"/>
              <a:gd name="connsiteY36" fmla="*/ 690765 h 3777622"/>
              <a:gd name="connsiteX37" fmla="*/ 0 w 6591985"/>
              <a:gd name="connsiteY37" fmla="*/ 0 h 377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591985" h="3777622" fill="none" extrusionOk="0">
                <a:moveTo>
                  <a:pt x="0" y="0"/>
                </a:moveTo>
                <a:cubicBezTo>
                  <a:pt x="177645" y="-33911"/>
                  <a:pt x="348339" y="35366"/>
                  <a:pt x="467432" y="0"/>
                </a:cubicBezTo>
                <a:cubicBezTo>
                  <a:pt x="586525" y="-35366"/>
                  <a:pt x="833712" y="69143"/>
                  <a:pt x="1066703" y="0"/>
                </a:cubicBezTo>
                <a:cubicBezTo>
                  <a:pt x="1299694" y="-69143"/>
                  <a:pt x="1444109" y="53425"/>
                  <a:pt x="1731894" y="0"/>
                </a:cubicBezTo>
                <a:cubicBezTo>
                  <a:pt x="2019679" y="-53425"/>
                  <a:pt x="2043776" y="31374"/>
                  <a:pt x="2133406" y="0"/>
                </a:cubicBezTo>
                <a:cubicBezTo>
                  <a:pt x="2223036" y="-31374"/>
                  <a:pt x="2391838" y="7109"/>
                  <a:pt x="2534918" y="0"/>
                </a:cubicBezTo>
                <a:cubicBezTo>
                  <a:pt x="2677998" y="-7109"/>
                  <a:pt x="3068765" y="11103"/>
                  <a:pt x="3266029" y="0"/>
                </a:cubicBezTo>
                <a:cubicBezTo>
                  <a:pt x="3463293" y="-11103"/>
                  <a:pt x="3567880" y="38366"/>
                  <a:pt x="3865300" y="0"/>
                </a:cubicBezTo>
                <a:cubicBezTo>
                  <a:pt x="4162720" y="-38366"/>
                  <a:pt x="4147122" y="15334"/>
                  <a:pt x="4266812" y="0"/>
                </a:cubicBezTo>
                <a:cubicBezTo>
                  <a:pt x="4386502" y="-15334"/>
                  <a:pt x="4596528" y="1393"/>
                  <a:pt x="4866083" y="0"/>
                </a:cubicBezTo>
                <a:cubicBezTo>
                  <a:pt x="5135638" y="-1393"/>
                  <a:pt x="5298846" y="43328"/>
                  <a:pt x="5597195" y="0"/>
                </a:cubicBezTo>
                <a:cubicBezTo>
                  <a:pt x="5895544" y="-43328"/>
                  <a:pt x="6198604" y="72068"/>
                  <a:pt x="6591985" y="0"/>
                </a:cubicBezTo>
                <a:cubicBezTo>
                  <a:pt x="6651850" y="156901"/>
                  <a:pt x="6547726" y="256426"/>
                  <a:pt x="6591985" y="501884"/>
                </a:cubicBezTo>
                <a:cubicBezTo>
                  <a:pt x="6636244" y="747342"/>
                  <a:pt x="6584086" y="840243"/>
                  <a:pt x="6591985" y="928216"/>
                </a:cubicBezTo>
                <a:cubicBezTo>
                  <a:pt x="6599884" y="1016189"/>
                  <a:pt x="6526865" y="1368237"/>
                  <a:pt x="6591985" y="1543428"/>
                </a:cubicBezTo>
                <a:cubicBezTo>
                  <a:pt x="6657105" y="1718619"/>
                  <a:pt x="6554667" y="1923660"/>
                  <a:pt x="6591985" y="2083089"/>
                </a:cubicBezTo>
                <a:cubicBezTo>
                  <a:pt x="6629303" y="2242518"/>
                  <a:pt x="6537325" y="2543297"/>
                  <a:pt x="6591985" y="2698301"/>
                </a:cubicBezTo>
                <a:cubicBezTo>
                  <a:pt x="6646645" y="2853305"/>
                  <a:pt x="6561069" y="2986546"/>
                  <a:pt x="6591985" y="3200185"/>
                </a:cubicBezTo>
                <a:cubicBezTo>
                  <a:pt x="6622901" y="3413824"/>
                  <a:pt x="6557120" y="3568260"/>
                  <a:pt x="6591985" y="3777622"/>
                </a:cubicBezTo>
                <a:cubicBezTo>
                  <a:pt x="6362831" y="3803120"/>
                  <a:pt x="6156216" y="3745862"/>
                  <a:pt x="5992714" y="3777622"/>
                </a:cubicBezTo>
                <a:cubicBezTo>
                  <a:pt x="5829212" y="3809382"/>
                  <a:pt x="5663362" y="3773781"/>
                  <a:pt x="5393442" y="3777622"/>
                </a:cubicBezTo>
                <a:cubicBezTo>
                  <a:pt x="5123522" y="3781463"/>
                  <a:pt x="5168655" y="3732384"/>
                  <a:pt x="4991930" y="3777622"/>
                </a:cubicBezTo>
                <a:cubicBezTo>
                  <a:pt x="4815205" y="3822860"/>
                  <a:pt x="4546975" y="3753798"/>
                  <a:pt x="4392659" y="3777622"/>
                </a:cubicBezTo>
                <a:cubicBezTo>
                  <a:pt x="4238343" y="3801446"/>
                  <a:pt x="4081771" y="3770499"/>
                  <a:pt x="3859308" y="3777622"/>
                </a:cubicBezTo>
                <a:cubicBezTo>
                  <a:pt x="3636845" y="3784745"/>
                  <a:pt x="3469542" y="3774167"/>
                  <a:pt x="3325956" y="3777622"/>
                </a:cubicBezTo>
                <a:cubicBezTo>
                  <a:pt x="3182370" y="3781077"/>
                  <a:pt x="3047786" y="3714321"/>
                  <a:pt x="2792605" y="3777622"/>
                </a:cubicBezTo>
                <a:cubicBezTo>
                  <a:pt x="2537424" y="3840923"/>
                  <a:pt x="2459388" y="3727317"/>
                  <a:pt x="2259253" y="3777622"/>
                </a:cubicBezTo>
                <a:cubicBezTo>
                  <a:pt x="2059118" y="3827927"/>
                  <a:pt x="1842088" y="3733000"/>
                  <a:pt x="1594062" y="3777622"/>
                </a:cubicBezTo>
                <a:cubicBezTo>
                  <a:pt x="1346036" y="3822244"/>
                  <a:pt x="1195105" y="3719871"/>
                  <a:pt x="994790" y="3777622"/>
                </a:cubicBezTo>
                <a:cubicBezTo>
                  <a:pt x="794475" y="3835373"/>
                  <a:pt x="789578" y="3741398"/>
                  <a:pt x="593279" y="3777622"/>
                </a:cubicBezTo>
                <a:cubicBezTo>
                  <a:pt x="396980" y="3813846"/>
                  <a:pt x="152565" y="3712527"/>
                  <a:pt x="0" y="3777622"/>
                </a:cubicBezTo>
                <a:cubicBezTo>
                  <a:pt x="-67087" y="3577641"/>
                  <a:pt x="19800" y="3349531"/>
                  <a:pt x="0" y="3200185"/>
                </a:cubicBezTo>
                <a:cubicBezTo>
                  <a:pt x="-19800" y="3050839"/>
                  <a:pt x="47618" y="2738658"/>
                  <a:pt x="0" y="2584973"/>
                </a:cubicBezTo>
                <a:cubicBezTo>
                  <a:pt x="-47618" y="2431288"/>
                  <a:pt x="7787" y="2267067"/>
                  <a:pt x="0" y="2158641"/>
                </a:cubicBezTo>
                <a:cubicBezTo>
                  <a:pt x="-7787" y="2050215"/>
                  <a:pt x="16976" y="1845588"/>
                  <a:pt x="0" y="1732310"/>
                </a:cubicBezTo>
                <a:cubicBezTo>
                  <a:pt x="-16976" y="1619032"/>
                  <a:pt x="6326" y="1344240"/>
                  <a:pt x="0" y="1117097"/>
                </a:cubicBezTo>
                <a:cubicBezTo>
                  <a:pt x="-6326" y="889954"/>
                  <a:pt x="21257" y="835796"/>
                  <a:pt x="0" y="690765"/>
                </a:cubicBezTo>
                <a:cubicBezTo>
                  <a:pt x="-21257" y="545734"/>
                  <a:pt x="43261" y="218970"/>
                  <a:pt x="0" y="0"/>
                </a:cubicBezTo>
                <a:close/>
              </a:path>
              <a:path w="6591985" h="3777622" stroke="0" extrusionOk="0">
                <a:moveTo>
                  <a:pt x="0" y="0"/>
                </a:moveTo>
                <a:cubicBezTo>
                  <a:pt x="123849" y="-30573"/>
                  <a:pt x="305936" y="28171"/>
                  <a:pt x="533352" y="0"/>
                </a:cubicBezTo>
                <a:cubicBezTo>
                  <a:pt x="760768" y="-28171"/>
                  <a:pt x="765537" y="8733"/>
                  <a:pt x="934863" y="0"/>
                </a:cubicBezTo>
                <a:cubicBezTo>
                  <a:pt x="1104189" y="-8733"/>
                  <a:pt x="1501073" y="31870"/>
                  <a:pt x="1665974" y="0"/>
                </a:cubicBezTo>
                <a:cubicBezTo>
                  <a:pt x="1830875" y="-31870"/>
                  <a:pt x="2036436" y="1439"/>
                  <a:pt x="2199326" y="0"/>
                </a:cubicBezTo>
                <a:cubicBezTo>
                  <a:pt x="2362216" y="-1439"/>
                  <a:pt x="2523309" y="17208"/>
                  <a:pt x="2732677" y="0"/>
                </a:cubicBezTo>
                <a:cubicBezTo>
                  <a:pt x="2942045" y="-17208"/>
                  <a:pt x="3306396" y="69769"/>
                  <a:pt x="3463788" y="0"/>
                </a:cubicBezTo>
                <a:cubicBezTo>
                  <a:pt x="3621180" y="-69769"/>
                  <a:pt x="3706475" y="39268"/>
                  <a:pt x="3931220" y="0"/>
                </a:cubicBezTo>
                <a:cubicBezTo>
                  <a:pt x="4155965" y="-39268"/>
                  <a:pt x="4434520" y="79303"/>
                  <a:pt x="4662331" y="0"/>
                </a:cubicBezTo>
                <a:cubicBezTo>
                  <a:pt x="4890142" y="-79303"/>
                  <a:pt x="5225634" y="28738"/>
                  <a:pt x="5393442" y="0"/>
                </a:cubicBezTo>
                <a:cubicBezTo>
                  <a:pt x="5561250" y="-28738"/>
                  <a:pt x="5832369" y="26568"/>
                  <a:pt x="5992714" y="0"/>
                </a:cubicBezTo>
                <a:cubicBezTo>
                  <a:pt x="6153059" y="-26568"/>
                  <a:pt x="6469997" y="38880"/>
                  <a:pt x="6591985" y="0"/>
                </a:cubicBezTo>
                <a:cubicBezTo>
                  <a:pt x="6627140" y="189675"/>
                  <a:pt x="6585431" y="368456"/>
                  <a:pt x="6591985" y="501884"/>
                </a:cubicBezTo>
                <a:cubicBezTo>
                  <a:pt x="6598539" y="635312"/>
                  <a:pt x="6577851" y="719574"/>
                  <a:pt x="6591985" y="928216"/>
                </a:cubicBezTo>
                <a:cubicBezTo>
                  <a:pt x="6606119" y="1136858"/>
                  <a:pt x="6540237" y="1355835"/>
                  <a:pt x="6591985" y="1467876"/>
                </a:cubicBezTo>
                <a:cubicBezTo>
                  <a:pt x="6643733" y="1579917"/>
                  <a:pt x="6585205" y="1761508"/>
                  <a:pt x="6591985" y="2007536"/>
                </a:cubicBezTo>
                <a:cubicBezTo>
                  <a:pt x="6598765" y="2253564"/>
                  <a:pt x="6564485" y="2371566"/>
                  <a:pt x="6591985" y="2547197"/>
                </a:cubicBezTo>
                <a:cubicBezTo>
                  <a:pt x="6619485" y="2722828"/>
                  <a:pt x="6559550" y="2946927"/>
                  <a:pt x="6591985" y="3124633"/>
                </a:cubicBezTo>
                <a:cubicBezTo>
                  <a:pt x="6624420" y="3302339"/>
                  <a:pt x="6574768" y="3499260"/>
                  <a:pt x="6591985" y="3777622"/>
                </a:cubicBezTo>
                <a:cubicBezTo>
                  <a:pt x="6327278" y="3815207"/>
                  <a:pt x="6155118" y="3745467"/>
                  <a:pt x="5926794" y="3777622"/>
                </a:cubicBezTo>
                <a:cubicBezTo>
                  <a:pt x="5698470" y="3809777"/>
                  <a:pt x="5580668" y="3773035"/>
                  <a:pt x="5459362" y="3777622"/>
                </a:cubicBezTo>
                <a:cubicBezTo>
                  <a:pt x="5338056" y="3782209"/>
                  <a:pt x="4891084" y="3713825"/>
                  <a:pt x="4728251" y="3777622"/>
                </a:cubicBezTo>
                <a:cubicBezTo>
                  <a:pt x="4565418" y="3841419"/>
                  <a:pt x="4364556" y="3775033"/>
                  <a:pt x="4128980" y="3777622"/>
                </a:cubicBezTo>
                <a:cubicBezTo>
                  <a:pt x="3893404" y="3780211"/>
                  <a:pt x="3812647" y="3760991"/>
                  <a:pt x="3661548" y="3777622"/>
                </a:cubicBezTo>
                <a:cubicBezTo>
                  <a:pt x="3510449" y="3794253"/>
                  <a:pt x="3299816" y="3721217"/>
                  <a:pt x="3062277" y="3777622"/>
                </a:cubicBezTo>
                <a:cubicBezTo>
                  <a:pt x="2824738" y="3834027"/>
                  <a:pt x="2750126" y="3760856"/>
                  <a:pt x="2660765" y="3777622"/>
                </a:cubicBezTo>
                <a:cubicBezTo>
                  <a:pt x="2571404" y="3794388"/>
                  <a:pt x="2409431" y="3777539"/>
                  <a:pt x="2259253" y="3777622"/>
                </a:cubicBezTo>
                <a:cubicBezTo>
                  <a:pt x="2109075" y="3777705"/>
                  <a:pt x="1787539" y="3723386"/>
                  <a:pt x="1659982" y="3777622"/>
                </a:cubicBezTo>
                <a:cubicBezTo>
                  <a:pt x="1532425" y="3831858"/>
                  <a:pt x="1355807" y="3721776"/>
                  <a:pt x="1192550" y="3777622"/>
                </a:cubicBezTo>
                <a:cubicBezTo>
                  <a:pt x="1029293" y="3833468"/>
                  <a:pt x="732797" y="3751766"/>
                  <a:pt x="527359" y="3777622"/>
                </a:cubicBezTo>
                <a:cubicBezTo>
                  <a:pt x="321921" y="3803478"/>
                  <a:pt x="242751" y="3772855"/>
                  <a:pt x="0" y="3777622"/>
                </a:cubicBezTo>
                <a:cubicBezTo>
                  <a:pt x="-63840" y="3609408"/>
                  <a:pt x="45748" y="3461753"/>
                  <a:pt x="0" y="3200185"/>
                </a:cubicBezTo>
                <a:cubicBezTo>
                  <a:pt x="-45748" y="2938617"/>
                  <a:pt x="41969" y="2892862"/>
                  <a:pt x="0" y="2622749"/>
                </a:cubicBezTo>
                <a:cubicBezTo>
                  <a:pt x="-41969" y="2352636"/>
                  <a:pt x="9271" y="2375761"/>
                  <a:pt x="0" y="2158641"/>
                </a:cubicBezTo>
                <a:cubicBezTo>
                  <a:pt x="-9271" y="1941521"/>
                  <a:pt x="5305" y="1861283"/>
                  <a:pt x="0" y="1581205"/>
                </a:cubicBezTo>
                <a:cubicBezTo>
                  <a:pt x="-5305" y="1301127"/>
                  <a:pt x="41667" y="1222019"/>
                  <a:pt x="0" y="965992"/>
                </a:cubicBezTo>
                <a:cubicBezTo>
                  <a:pt x="-41667" y="709965"/>
                  <a:pt x="1058" y="615848"/>
                  <a:pt x="0" y="464108"/>
                </a:cubicBezTo>
                <a:cubicBezTo>
                  <a:pt x="-1058" y="312368"/>
                  <a:pt x="39714" y="122493"/>
                  <a:pt x="0" y="0"/>
                </a:cubicBezTo>
                <a:close/>
              </a:path>
            </a:pathLst>
          </a:custGeom>
          <a:ln w="82550">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xtLst>
              <a:ext uri="{C807C97D-BFC1-408E-A445-0C87EB9F89A2}">
                <ask:lineSketchStyleProps xmlns:ask="http://schemas.microsoft.com/office/drawing/2018/sketchyshapes" sd="1219033472">
                  <ask:type>
                    <ask:lineSketchScribble/>
                  </ask:type>
                </ask:lineSketchStyleProps>
              </a:ext>
            </a:extLst>
          </a:ln>
        </p:spPr>
        <p:txBody>
          <a:bodyPr/>
          <a:lstStyle/>
          <a:p>
            <a:pPr algn="ctr"/>
            <a:r>
              <a:rPr lang="en-US" sz="2400" b="1" dirty="0"/>
              <a:t>Seniors</a:t>
            </a:r>
          </a:p>
          <a:p>
            <a:pPr lvl="1"/>
            <a:r>
              <a:rPr lang="en-US" dirty="0"/>
              <a:t>Senior Parent Meeting in September</a:t>
            </a:r>
          </a:p>
          <a:p>
            <a:pPr lvl="1"/>
            <a:r>
              <a:rPr lang="en-US" dirty="0"/>
              <a:t>Senior Individual Parent/ Student meetings (45 minutes) in September/ October- college application process</a:t>
            </a:r>
          </a:p>
          <a:p>
            <a:pPr lvl="1"/>
            <a:r>
              <a:rPr lang="en-US" dirty="0"/>
              <a:t>Seniors live in guidance</a:t>
            </a:r>
          </a:p>
          <a:p>
            <a:pPr lvl="1"/>
            <a:r>
              <a:rPr lang="en-US" dirty="0"/>
              <a:t>Naviance- Use scattergrams to show Reach, Target and Safety schools, Red Bank Catholic acceptance history, relationships with certain colleges, etc. </a:t>
            </a:r>
          </a:p>
          <a:p>
            <a:pPr lvl="1"/>
            <a:r>
              <a:rPr lang="en-US" dirty="0"/>
              <a:t>Meet with college admissions counselors- over 140 colleges visit Red Bank Catholic.</a:t>
            </a:r>
          </a:p>
          <a:p>
            <a:pPr lvl="1"/>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t="11176"/>
          <a:stretch>
            <a:fillRect/>
          </a:stretch>
        </p:blipFill>
        <p:spPr bwMode="auto">
          <a:xfrm>
            <a:off x="1066800" y="1447800"/>
            <a:ext cx="7391400" cy="5105400"/>
          </a:xfrm>
          <a:prstGeom prst="rect">
            <a:avLst/>
          </a:prstGeom>
          <a:noFill/>
          <a:ln w="44450">
            <a:solidFill>
              <a:srgbClr val="00B050"/>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a:extLst>
              <a:ext uri="{FF2B5EF4-FFF2-40B4-BE49-F238E27FC236}">
                <a16:creationId xmlns:a16="http://schemas.microsoft.com/office/drawing/2014/main" id="{60EC7C76-A2EB-4B98-A852-DA14ACF65D52}"/>
              </a:ext>
            </a:extLst>
          </p:cNvPr>
          <p:cNvSpPr txBox="1"/>
          <p:nvPr/>
        </p:nvSpPr>
        <p:spPr>
          <a:xfrm>
            <a:off x="2819400" y="762000"/>
            <a:ext cx="3733800" cy="584775"/>
          </a:xfrm>
          <a:prstGeom prst="rect">
            <a:avLst/>
          </a:prstGeom>
          <a:noFill/>
        </p:spPr>
        <p:txBody>
          <a:bodyPr wrap="square" rtlCol="0">
            <a:spAutoFit/>
          </a:bodyPr>
          <a:lstStyle/>
          <a:p>
            <a:pPr algn="ctr"/>
            <a:r>
              <a:rPr lang="en-US" sz="3200" b="1" dirty="0">
                <a:latin typeface="Arial Rounded MT Bold" panose="020F0704030504030204" pitchFamily="34" charset="0"/>
              </a:rPr>
              <a:t>College Board</a:t>
            </a:r>
          </a:p>
        </p:txBody>
      </p:sp>
    </p:spTree>
    <p:extLst>
      <p:ext uri="{BB962C8B-B14F-4D97-AF65-F5344CB8AC3E}">
        <p14:creationId xmlns:p14="http://schemas.microsoft.com/office/powerpoint/2010/main" val="3242133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1371600" y="609600"/>
            <a:ext cx="6477000" cy="6096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Rambla"/>
              <a:buNone/>
            </a:pPr>
            <a:r>
              <a:rPr lang="en-US" sz="4100" b="1" i="0" u="none" strike="noStrike" cap="none" dirty="0">
                <a:solidFill>
                  <a:schemeClr val="dk2"/>
                </a:solidFill>
                <a:latin typeface="Rambla"/>
                <a:ea typeface="Rambla"/>
                <a:cs typeface="Rambla"/>
                <a:sym typeface="Rambla"/>
              </a:rPr>
              <a:t> PSAT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7203460" cy="4752974"/>
          </a:xfrm>
          <a:prstGeom prst="rect">
            <a:avLst/>
          </a:prstGeom>
          <a:solidFill>
            <a:schemeClr val="accent1"/>
          </a:solidFill>
          <a:ln w="57150">
            <a:solidFill>
              <a:srgbClr val="00B050"/>
            </a:solidFill>
            <a:extLst>
              <a:ext uri="{C807C97D-BFC1-408E-A445-0C87EB9F89A2}">
                <ask:lineSketchStyleProps xmlns:ask="http://schemas.microsoft.com/office/drawing/2018/sketchyshapes">
                  <ask:type>
                    <ask:lineSketchNone/>
                  </ask:type>
                </ask:lineSketchStyleProps>
              </a:ext>
            </a:extLst>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7848600"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own Arrow 5"/>
          <p:cNvSpPr/>
          <p:nvPr/>
        </p:nvSpPr>
        <p:spPr>
          <a:xfrm rot="16200000">
            <a:off x="780288" y="4706112"/>
            <a:ext cx="484632" cy="521208"/>
          </a:xfrm>
          <a:prstGeom prst="downArrow">
            <a:avLst>
              <a:gd name="adj1" fmla="val 50000"/>
              <a:gd name="adj2" fmla="val 463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66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Shape 236"/>
          <p:cNvSpPr txBox="1">
            <a:spLocks noGrp="1"/>
          </p:cNvSpPr>
          <p:nvPr>
            <p:ph type="title"/>
          </p:nvPr>
        </p:nvSpPr>
        <p:spPr>
          <a:xfrm>
            <a:off x="457200" y="371475"/>
            <a:ext cx="8229600" cy="1158874"/>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Lustria"/>
              <a:buNone/>
            </a:pPr>
            <a:r>
              <a:rPr lang="en-US" sz="4100" b="1" i="0" u="sng" strike="noStrike" cap="none" dirty="0">
                <a:solidFill>
                  <a:schemeClr val="tx1"/>
                </a:solidFill>
                <a:latin typeface="Lustria"/>
                <a:ea typeface="Lustria"/>
                <a:cs typeface="Lustria"/>
                <a:sym typeface="Lustria"/>
              </a:rPr>
              <a:t>Course Selection</a:t>
            </a:r>
          </a:p>
        </p:txBody>
      </p:sp>
      <p:sp>
        <p:nvSpPr>
          <p:cNvPr id="235" name="Shape 235"/>
          <p:cNvSpPr txBox="1">
            <a:spLocks noGrp="1"/>
          </p:cNvSpPr>
          <p:nvPr>
            <p:ph idx="1"/>
          </p:nvPr>
        </p:nvSpPr>
        <p:spPr>
          <a:xfrm>
            <a:off x="1143001" y="1530349"/>
            <a:ext cx="7086600" cy="4718051"/>
          </a:xfrm>
          <a:prstGeom prst="rect">
            <a:avLst/>
          </a:prstGeom>
          <a:noFill/>
          <a:ln w="50800" cmpd="dbl">
            <a:solidFill>
              <a:srgbClr val="00B050"/>
            </a:solidFill>
          </a:ln>
        </p:spPr>
        <p:txBody>
          <a:bodyPr lIns="91425" tIns="45700" rIns="91425" bIns="45700" anchor="t" anchorCtr="0">
            <a:noAutofit/>
          </a:bodyPr>
          <a:lstStyle/>
          <a:p>
            <a:pPr marL="365125" marR="0" lvl="0" indent="-263525" algn="l" rtl="0">
              <a:lnSpc>
                <a:spcPct val="80000"/>
              </a:lnSpc>
              <a:spcBef>
                <a:spcPts val="0"/>
              </a:spcBef>
              <a:spcAft>
                <a:spcPts val="0"/>
              </a:spcAft>
              <a:buClr>
                <a:schemeClr val="accent1"/>
              </a:buClr>
              <a:buSzPct val="25000"/>
              <a:buFont typeface="Noto Sans Symbols"/>
              <a:buNone/>
            </a:pPr>
            <a:endParaRPr sz="2000" b="1" i="0" u="none" dirty="0">
              <a:solidFill>
                <a:schemeClr val="dk1"/>
              </a:solidFill>
              <a:latin typeface="Rambla"/>
              <a:ea typeface="Rambla"/>
              <a:cs typeface="Rambla"/>
              <a:sym typeface="Rambla"/>
            </a:endParaRPr>
          </a:p>
          <a:p>
            <a:pPr marL="365125" marR="0" lvl="0" indent="-263525" algn="l" rtl="0">
              <a:lnSpc>
                <a:spcPct val="80000"/>
              </a:lnSpc>
              <a:spcBef>
                <a:spcPts val="400"/>
              </a:spcBef>
              <a:spcAft>
                <a:spcPts val="0"/>
              </a:spcAft>
              <a:buClr>
                <a:schemeClr val="dk1"/>
              </a:buClr>
              <a:buSzPct val="68000"/>
              <a:buFont typeface="Noto Sans Symbols"/>
              <a:buNone/>
            </a:pPr>
            <a:endParaRPr sz="2000" b="0" i="0" u="none" dirty="0">
              <a:solidFill>
                <a:schemeClr val="dk1"/>
              </a:solidFill>
              <a:latin typeface="Rambla"/>
              <a:ea typeface="Rambla"/>
              <a:cs typeface="Rambla"/>
              <a:sym typeface="Rambla"/>
            </a:endParaRP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Refer to Curriculum Guide on RBC website (to be updated.)</a:t>
            </a: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Competitive colleges want competitive transcripts.</a:t>
            </a: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Colleges want to see a rigorous program and that you have challenged yourself, but they also want to see achievement.  </a:t>
            </a: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Once you commit to challenging courses you should do everything possible to stay on that track.</a:t>
            </a: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Take challenging courses in subjects in which you feel confident...know your limits.</a:t>
            </a:r>
          </a:p>
          <a:p>
            <a:pPr marL="365125" marR="0" lvl="0" indent="-263525" algn="l" rtl="0">
              <a:lnSpc>
                <a:spcPct val="80000"/>
              </a:lnSpc>
              <a:spcBef>
                <a:spcPts val="400"/>
              </a:spcBef>
              <a:spcAft>
                <a:spcPts val="0"/>
              </a:spcAft>
              <a:buClr>
                <a:schemeClr val="dk1"/>
              </a:buClr>
              <a:buSzPct val="68000"/>
              <a:buFont typeface="Noto Sans Symbols"/>
              <a:buChar char="▪"/>
            </a:pPr>
            <a:r>
              <a:rPr lang="en-US" sz="2400" b="0" i="0" u="none" dirty="0">
                <a:solidFill>
                  <a:schemeClr val="dk1"/>
                </a:solidFill>
                <a:latin typeface="Rambla"/>
                <a:ea typeface="Rambla"/>
                <a:cs typeface="Rambla"/>
                <a:sym typeface="Rambla"/>
              </a:rPr>
              <a:t> You can apply for Honors &amp; AP classes during scheduling as long as you meet the pre-requisites for these classes.  Refer to Curriculum Guide.</a:t>
            </a:r>
          </a:p>
          <a:p>
            <a:pPr marL="365125" marR="0" lvl="0" indent="-263525" algn="l" rtl="0">
              <a:lnSpc>
                <a:spcPct val="80000"/>
              </a:lnSpc>
              <a:spcBef>
                <a:spcPts val="400"/>
              </a:spcBef>
              <a:spcAft>
                <a:spcPts val="0"/>
              </a:spcAft>
              <a:buClr>
                <a:schemeClr val="accent1"/>
              </a:buClr>
              <a:buSzPct val="25000"/>
              <a:buFont typeface="Noto Sans Symbols"/>
              <a:buNone/>
            </a:pPr>
            <a:endParaRPr sz="2000" b="1" i="0" u="none" dirty="0">
              <a:solidFill>
                <a:schemeClr val="dk1"/>
              </a:solidFill>
              <a:latin typeface="Rambla"/>
              <a:ea typeface="Rambla"/>
              <a:cs typeface="Rambla"/>
              <a:sym typeface="Rambla"/>
            </a:endParaRPr>
          </a:p>
          <a:p>
            <a:pPr marL="365125" marR="0" lvl="0" indent="-263525" algn="l" rtl="0">
              <a:spcBef>
                <a:spcPts val="400"/>
              </a:spcBef>
              <a:spcAft>
                <a:spcPts val="0"/>
              </a:spcAft>
              <a:buClr>
                <a:schemeClr val="accent1"/>
              </a:buClr>
              <a:buSzPct val="68000"/>
              <a:buFont typeface="Noto Sans Symbols"/>
              <a:buNone/>
            </a:pPr>
            <a:endParaRPr sz="2000" b="1" i="0" u="none" dirty="0">
              <a:solidFill>
                <a:schemeClr val="dk1"/>
              </a:solidFill>
              <a:latin typeface="Rambla"/>
              <a:ea typeface="Rambla"/>
              <a:cs typeface="Rambla"/>
              <a:sym typeface="Rambla"/>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C07F54-C38B-47D8-9457-16803F293DE9}"/>
              </a:ext>
            </a:extLst>
          </p:cNvPr>
          <p:cNvSpPr>
            <a:spLocks noGrp="1"/>
          </p:cNvSpPr>
          <p:nvPr>
            <p:ph sz="half" idx="1"/>
          </p:nvPr>
        </p:nvSpPr>
        <p:spPr>
          <a:xfrm>
            <a:off x="395288" y="391972"/>
            <a:ext cx="8168898" cy="6378105"/>
          </a:xfrm>
        </p:spPr>
        <p:txBody>
          <a:bodyPr>
            <a:normAutofit lnSpcReduction="10000"/>
          </a:bodyPr>
          <a:lstStyle/>
          <a:p>
            <a:pPr marL="218186" indent="0" algn="ctr">
              <a:buNone/>
            </a:pPr>
            <a:endParaRPr lang="en-US" sz="1800" b="1" i="0" u="none" strike="noStrike" dirty="0">
              <a:solidFill>
                <a:srgbClr val="00B050"/>
              </a:solidFill>
              <a:effectLst/>
              <a:latin typeface="Arial" panose="020B0604020202020204" pitchFamily="34" charset="0"/>
            </a:endParaRPr>
          </a:p>
          <a:p>
            <a:pPr marL="218186" indent="0" algn="ctr">
              <a:buNone/>
            </a:pPr>
            <a:r>
              <a:rPr lang="en-US" sz="3400" b="1" i="0" u="none" strike="noStrike" dirty="0">
                <a:solidFill>
                  <a:srgbClr val="00B050"/>
                </a:solidFill>
                <a:effectLst/>
                <a:latin typeface="Arial" panose="020B0604020202020204" pitchFamily="34" charset="0"/>
              </a:rPr>
              <a:t>Red Bank Catholic High School</a:t>
            </a:r>
            <a:r>
              <a:rPr lang="en-US" sz="3600" b="0" i="0" dirty="0">
                <a:solidFill>
                  <a:srgbClr val="000000"/>
                </a:solidFill>
                <a:effectLst/>
                <a:latin typeface="Arial" panose="020B0604020202020204" pitchFamily="34" charset="0"/>
              </a:rPr>
              <a:t>​</a:t>
            </a:r>
          </a:p>
          <a:p>
            <a:pPr marL="218186" indent="0" algn="ctr">
              <a:buNone/>
            </a:pPr>
            <a:endParaRPr lang="en-US" sz="3600" dirty="0">
              <a:solidFill>
                <a:srgbClr val="000000"/>
              </a:solidFill>
              <a:latin typeface="Arial" panose="020B0604020202020204" pitchFamily="34" charset="0"/>
            </a:endParaRPr>
          </a:p>
          <a:p>
            <a:pPr marL="218186" indent="0" algn="ctr">
              <a:buNone/>
            </a:pPr>
            <a:r>
              <a:rPr lang="en-US" sz="3600" b="1" i="0" u="none" strike="noStrike" dirty="0">
                <a:solidFill>
                  <a:srgbClr val="00B050"/>
                </a:solidFill>
                <a:effectLst/>
                <a:latin typeface="Arial" panose="020B0604020202020204" pitchFamily="34" charset="0"/>
              </a:rPr>
              <a:t>Curriculum </a:t>
            </a:r>
          </a:p>
          <a:p>
            <a:pPr marL="218186" indent="0" algn="ctr">
              <a:buNone/>
            </a:pPr>
            <a:r>
              <a:rPr lang="en-US" sz="3600" b="1" i="0" u="none" strike="noStrike" dirty="0">
                <a:solidFill>
                  <a:srgbClr val="00B050"/>
                </a:solidFill>
                <a:effectLst/>
                <a:latin typeface="Arial" panose="020B0604020202020204" pitchFamily="34" charset="0"/>
              </a:rPr>
              <a:t>Guide</a:t>
            </a:r>
            <a:r>
              <a:rPr lang="en-US" sz="3200" b="0" i="0" dirty="0">
                <a:solidFill>
                  <a:srgbClr val="000000"/>
                </a:solidFill>
                <a:effectLst/>
                <a:latin typeface="Arial" panose="020B0604020202020204" pitchFamily="34" charset="0"/>
              </a:rPr>
              <a:t>​</a:t>
            </a:r>
          </a:p>
          <a:p>
            <a:pPr marL="218186" indent="0" algn="ctr">
              <a:buNone/>
            </a:pPr>
            <a:endParaRPr lang="en-US" sz="3200" dirty="0">
              <a:solidFill>
                <a:srgbClr val="000000"/>
              </a:solidFill>
              <a:latin typeface="Arial" panose="020B0604020202020204" pitchFamily="34" charset="0"/>
            </a:endParaRPr>
          </a:p>
          <a:p>
            <a:pPr marL="218186" indent="0" algn="ctr">
              <a:buNone/>
            </a:pPr>
            <a:endParaRPr lang="en-US" sz="3200" b="0" i="0" dirty="0">
              <a:solidFill>
                <a:srgbClr val="000000"/>
              </a:solidFill>
              <a:effectLst/>
              <a:latin typeface="Arial" panose="020B0604020202020204" pitchFamily="34" charset="0"/>
            </a:endParaRPr>
          </a:p>
          <a:p>
            <a:pPr marL="218186" indent="0" algn="ctr">
              <a:buNone/>
            </a:pPr>
            <a:endParaRPr lang="en-US" sz="3200" dirty="0">
              <a:solidFill>
                <a:srgbClr val="000000"/>
              </a:solidFill>
              <a:latin typeface="Arial" panose="020B0604020202020204" pitchFamily="34" charset="0"/>
            </a:endParaRPr>
          </a:p>
          <a:p>
            <a:pPr marL="218186" indent="0" algn="ctr">
              <a:buNone/>
            </a:pPr>
            <a:endParaRPr lang="en-US" sz="3200" dirty="0"/>
          </a:p>
          <a:p>
            <a:pPr marL="218186" indent="0" algn="ctr">
              <a:buNone/>
            </a:pPr>
            <a:endParaRPr lang="en-US" sz="2400" dirty="0">
              <a:solidFill>
                <a:srgbClr val="00B050"/>
              </a:solidFill>
            </a:endParaRPr>
          </a:p>
          <a:p>
            <a:pPr marL="218186" indent="0" algn="ctr">
              <a:buNone/>
            </a:pPr>
            <a:r>
              <a:rPr lang="en-US" sz="2400" b="1" dirty="0">
                <a:solidFill>
                  <a:srgbClr val="00B050"/>
                </a:solidFill>
              </a:rPr>
              <a:t>2025/2026</a:t>
            </a:r>
          </a:p>
          <a:p>
            <a:pPr marL="218186" indent="0" algn="ctr">
              <a:buNone/>
            </a:pPr>
            <a:endParaRPr lang="en-US" sz="3200" dirty="0"/>
          </a:p>
          <a:p>
            <a:pPr marL="218186" indent="0" algn="ctr">
              <a:buNone/>
            </a:pPr>
            <a:endParaRPr lang="en-US" sz="3200" b="1" dirty="0">
              <a:solidFill>
                <a:srgbClr val="00B050"/>
              </a:solidFill>
            </a:endParaRPr>
          </a:p>
        </p:txBody>
      </p:sp>
      <p:pic>
        <p:nvPicPr>
          <p:cNvPr id="1030" name="Picture 6" descr="A green clover with a black background&#10;&#10;Description automatically generated">
            <a:extLst>
              <a:ext uri="{FF2B5EF4-FFF2-40B4-BE49-F238E27FC236}">
                <a16:creationId xmlns:a16="http://schemas.microsoft.com/office/drawing/2014/main" id="{CED0EC77-E8D8-442D-92B5-4EFBA2623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012" y="3810000"/>
            <a:ext cx="1323975" cy="132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881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4600" y="304800"/>
            <a:ext cx="4800599" cy="914400"/>
          </a:xfrm>
        </p:spPr>
        <p:txBody>
          <a:bodyPr>
            <a:noAutofit/>
          </a:bodyPr>
          <a:lstStyle/>
          <a:p>
            <a:pPr algn="ctr"/>
            <a:r>
              <a:rPr lang="en-US" sz="3000" b="1" dirty="0">
                <a:latin typeface="Arial Rounded MT Bold" panose="020F0704030504030204" pitchFamily="34" charset="0"/>
              </a:rPr>
              <a:t>Course Selections-</a:t>
            </a:r>
            <a:br>
              <a:rPr lang="en-US" sz="3000" b="1" dirty="0">
                <a:latin typeface="Arial Rounded MT Bold" panose="020F0704030504030204" pitchFamily="34" charset="0"/>
              </a:rPr>
            </a:br>
            <a:r>
              <a:rPr lang="en-US" sz="3000" b="1" dirty="0">
                <a:latin typeface="Arial Rounded MT Bold" panose="020F0704030504030204" pitchFamily="34" charset="0"/>
              </a:rPr>
              <a:t>Junior and Senior Year</a:t>
            </a:r>
          </a:p>
        </p:txBody>
      </p:sp>
      <p:sp>
        <p:nvSpPr>
          <p:cNvPr id="5" name="Text Placeholder 4"/>
          <p:cNvSpPr>
            <a:spLocks noGrp="1"/>
          </p:cNvSpPr>
          <p:nvPr>
            <p:ph idx="1"/>
          </p:nvPr>
        </p:nvSpPr>
        <p:spPr>
          <a:xfrm>
            <a:off x="1752600" y="1676400"/>
            <a:ext cx="6248400" cy="4419600"/>
          </a:xfrm>
        </p:spPr>
        <p:txBody>
          <a:bodyPr>
            <a:normAutofit fontScale="85000" lnSpcReduction="10000"/>
          </a:bodyPr>
          <a:lstStyle/>
          <a:p>
            <a:r>
              <a:rPr lang="en-US" sz="1900" b="1" dirty="0">
                <a:latin typeface="Arial Rounded MT Bold" panose="020F0704030504030204" pitchFamily="34" charset="0"/>
              </a:rPr>
              <a:t>Some of our courses which might spark a career interest:</a:t>
            </a:r>
          </a:p>
          <a:p>
            <a:r>
              <a:rPr lang="en-US" sz="2000" b="1" dirty="0">
                <a:latin typeface="Arial Rounded MT Bold" panose="020F0704030504030204" pitchFamily="34" charset="0"/>
              </a:rPr>
              <a:t>Intro to Business</a:t>
            </a:r>
          </a:p>
          <a:p>
            <a:r>
              <a:rPr lang="en-US" sz="2000" b="1" dirty="0">
                <a:latin typeface="Arial Rounded MT Bold" panose="020F0704030504030204" pitchFamily="34" charset="0"/>
              </a:rPr>
              <a:t>International Business</a:t>
            </a:r>
          </a:p>
          <a:p>
            <a:r>
              <a:rPr lang="en-US" sz="2000" b="1" dirty="0">
                <a:latin typeface="Arial Rounded MT Bold" panose="020F0704030504030204" pitchFamily="34" charset="0"/>
              </a:rPr>
              <a:t>Sociology</a:t>
            </a:r>
          </a:p>
          <a:p>
            <a:r>
              <a:rPr lang="en-US" sz="2000" b="1" dirty="0">
                <a:latin typeface="Arial Rounded MT Bold" panose="020F0704030504030204" pitchFamily="34" charset="0"/>
              </a:rPr>
              <a:t>Media Production</a:t>
            </a:r>
          </a:p>
          <a:p>
            <a:r>
              <a:rPr lang="en-US" sz="2000" b="1" dirty="0">
                <a:latin typeface="Arial Rounded MT Bold" panose="020F0704030504030204" pitchFamily="34" charset="0"/>
              </a:rPr>
              <a:t>Sports Marketing</a:t>
            </a:r>
          </a:p>
          <a:p>
            <a:r>
              <a:rPr lang="en-US" sz="2000" b="1" dirty="0">
                <a:latin typeface="Arial Rounded MT Bold" panose="020F0704030504030204" pitchFamily="34" charset="0"/>
              </a:rPr>
              <a:t>Intro to Engineering</a:t>
            </a:r>
          </a:p>
          <a:p>
            <a:r>
              <a:rPr lang="en-US" sz="2000" b="1" dirty="0">
                <a:latin typeface="Arial Rounded MT Bold" panose="020F0704030504030204" pitchFamily="34" charset="0"/>
              </a:rPr>
              <a:t>CADD/CADD 2</a:t>
            </a:r>
          </a:p>
          <a:p>
            <a:r>
              <a:rPr lang="en-US" sz="2000" b="1" dirty="0">
                <a:latin typeface="Arial Rounded MT Bold" panose="020F0704030504030204" pitchFamily="34" charset="0"/>
              </a:rPr>
              <a:t>Programming &amp; Electronics</a:t>
            </a:r>
          </a:p>
          <a:p>
            <a:r>
              <a:rPr lang="en-US" sz="2000" b="1" dirty="0">
                <a:latin typeface="Arial Rounded MT Bold" panose="020F0704030504030204" pitchFamily="34" charset="0"/>
              </a:rPr>
              <a:t>Fashion Marketing/Fashion Merchandising</a:t>
            </a:r>
          </a:p>
          <a:p>
            <a:r>
              <a:rPr lang="en-US" sz="2000" b="1" dirty="0">
                <a:latin typeface="Arial Rounded MT Bold" panose="020F0704030504030204" pitchFamily="34" charset="0"/>
              </a:rPr>
              <a:t>Criminology</a:t>
            </a:r>
          </a:p>
          <a:p>
            <a:r>
              <a:rPr lang="en-US" sz="2000" b="1" dirty="0">
                <a:latin typeface="Arial Rounded MT Bold" panose="020F0704030504030204" pitchFamily="34" charset="0"/>
              </a:rPr>
              <a:t>Psych 1 / Psych 2</a:t>
            </a:r>
          </a:p>
        </p:txBody>
      </p:sp>
    </p:spTree>
    <p:extLst>
      <p:ext uri="{BB962C8B-B14F-4D97-AF65-F5344CB8AC3E}">
        <p14:creationId xmlns:p14="http://schemas.microsoft.com/office/powerpoint/2010/main" val="1417714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risis.PNG"/>
          <p:cNvPicPr>
            <a:picLocks noGrp="1" noChangeAspect="1"/>
          </p:cNvPicPr>
          <p:nvPr>
            <p:ph sz="half" idx="1"/>
          </p:nvPr>
        </p:nvPicPr>
        <p:blipFill>
          <a:blip r:embed="rId2"/>
          <a:srcRect r="15405"/>
          <a:stretch>
            <a:fillRect/>
          </a:stretch>
        </p:blipFill>
        <p:spPr>
          <a:xfrm>
            <a:off x="1447800" y="1189009"/>
            <a:ext cx="7239000" cy="482791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solidFill>
                  <a:schemeClr val="tx1"/>
                </a:solidFill>
              </a:rPr>
              <a:t>Virtual High School</a:t>
            </a:r>
          </a:p>
        </p:txBody>
      </p:sp>
      <p:sp>
        <p:nvSpPr>
          <p:cNvPr id="5" name="Text Placeholder 4"/>
          <p:cNvSpPr>
            <a:spLocks noGrp="1"/>
          </p:cNvSpPr>
          <p:nvPr>
            <p:ph idx="1"/>
          </p:nvPr>
        </p:nvSpPr>
        <p:spPr>
          <a:ln w="50800">
            <a:solidFill>
              <a:srgbClr val="FFC000"/>
            </a:solidFill>
          </a:ln>
        </p:spPr>
        <p:txBody>
          <a:bodyPr/>
          <a:lstStyle/>
          <a:p>
            <a:r>
              <a:rPr lang="en-US" dirty="0"/>
              <a:t>Red Bank Catholic partners with the virtual high     school. </a:t>
            </a:r>
          </a:p>
          <a:p>
            <a:r>
              <a:rPr lang="en-US" dirty="0"/>
              <a:t>The virtual high school offers courses like:</a:t>
            </a:r>
          </a:p>
          <a:p>
            <a:endParaRPr lang="en-US" dirty="0"/>
          </a:p>
          <a:p>
            <a:r>
              <a:rPr lang="en-US" dirty="0"/>
              <a:t>How to Be a Kindergarten Teacher</a:t>
            </a:r>
          </a:p>
          <a:p>
            <a:r>
              <a:rPr lang="en-US" dirty="0"/>
              <a:t>AP Macro and Micro Economics</a:t>
            </a:r>
          </a:p>
          <a:p>
            <a:r>
              <a:rPr lang="en-US" dirty="0"/>
              <a:t>American Sign Language</a:t>
            </a:r>
          </a:p>
          <a:p>
            <a:r>
              <a:rPr lang="en-US" dirty="0"/>
              <a:t>AP Art History</a:t>
            </a:r>
          </a:p>
          <a:p>
            <a:r>
              <a:rPr lang="en-US" dirty="0"/>
              <a:t>Video Game Design</a:t>
            </a:r>
          </a:p>
          <a:p>
            <a:endParaRPr lang="en-US" dirty="0"/>
          </a:p>
        </p:txBody>
      </p:sp>
    </p:spTree>
    <p:extLst>
      <p:ext uri="{BB962C8B-B14F-4D97-AF65-F5344CB8AC3E}">
        <p14:creationId xmlns:p14="http://schemas.microsoft.com/office/powerpoint/2010/main" val="4114249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latin typeface="Arial Rounded MT Bold" panose="020F0704030504030204" pitchFamily="34" charset="0"/>
              </a:rPr>
              <a:t>Attendance on the Transcript</a:t>
            </a:r>
          </a:p>
        </p:txBody>
      </p:sp>
      <p:sp>
        <p:nvSpPr>
          <p:cNvPr id="5" name="Text Placeholder 4"/>
          <p:cNvSpPr>
            <a:spLocks noGrp="1"/>
          </p:cNvSpPr>
          <p:nvPr>
            <p:ph idx="1"/>
          </p:nvPr>
        </p:nvSpPr>
        <p:spPr>
          <a:xfrm>
            <a:off x="1942415" y="2133600"/>
            <a:ext cx="6591985" cy="3048000"/>
          </a:xfrm>
          <a:ln w="63500">
            <a:solidFill>
              <a:srgbClr val="00B050"/>
            </a:solidFill>
          </a:ln>
        </p:spPr>
        <p:txBody>
          <a:bodyPr/>
          <a:lstStyle/>
          <a:p>
            <a:r>
              <a:rPr lang="en-US" dirty="0">
                <a:latin typeface="Arial Rounded MT Bold" panose="020F0704030504030204" pitchFamily="34" charset="0"/>
              </a:rPr>
              <a:t>The </a:t>
            </a:r>
            <a:r>
              <a:rPr lang="en-US" b="1" dirty="0">
                <a:latin typeface="Arial Rounded MT Bold" panose="020F0704030504030204" pitchFamily="34" charset="0"/>
              </a:rPr>
              <a:t>attendance</a:t>
            </a:r>
            <a:r>
              <a:rPr lang="en-US" dirty="0">
                <a:latin typeface="Arial Rounded MT Bold" panose="020F0704030504030204" pitchFamily="34" charset="0"/>
              </a:rPr>
              <a:t> rate is </a:t>
            </a:r>
            <a:r>
              <a:rPr lang="en-US" b="1" dirty="0">
                <a:latin typeface="Arial Rounded MT Bold" panose="020F0704030504030204" pitchFamily="34" charset="0"/>
              </a:rPr>
              <a:t>important</a:t>
            </a:r>
            <a:r>
              <a:rPr lang="en-US" dirty="0">
                <a:latin typeface="Arial Rounded MT Bold" panose="020F0704030504030204" pitchFamily="34" charset="0"/>
              </a:rPr>
              <a:t> because students are more likely to succeed in academics when they attend </a:t>
            </a:r>
            <a:r>
              <a:rPr lang="en-US" b="1" dirty="0">
                <a:latin typeface="Arial Rounded MT Bold" panose="020F0704030504030204" pitchFamily="34" charset="0"/>
              </a:rPr>
              <a:t>school</a:t>
            </a:r>
            <a:r>
              <a:rPr lang="en-US" dirty="0">
                <a:latin typeface="Arial Rounded MT Bold" panose="020F0704030504030204" pitchFamily="34" charset="0"/>
              </a:rPr>
              <a:t> consistently. </a:t>
            </a:r>
          </a:p>
          <a:p>
            <a:endParaRPr lang="en-US" dirty="0">
              <a:latin typeface="Arial Rounded MT Bold" panose="020F0704030504030204" pitchFamily="34" charset="0"/>
            </a:endParaRPr>
          </a:p>
          <a:p>
            <a:r>
              <a:rPr lang="en-US" dirty="0">
                <a:latin typeface="Arial Rounded MT Bold" panose="020F0704030504030204" pitchFamily="34" charset="0"/>
              </a:rPr>
              <a:t>Attendance equates to success in college.  </a:t>
            </a:r>
          </a:p>
          <a:p>
            <a:endParaRPr lang="en-US" dirty="0">
              <a:latin typeface="Arial Rounded MT Bold" panose="020F0704030504030204" pitchFamily="34" charset="0"/>
            </a:endParaRPr>
          </a:p>
          <a:p>
            <a:r>
              <a:rPr lang="en-US" dirty="0">
                <a:latin typeface="Arial Rounded MT Bold" panose="020F0704030504030204" pitchFamily="34" charset="0"/>
              </a:rPr>
              <a:t>Colleges do review students’ attendance record. </a:t>
            </a:r>
          </a:p>
        </p:txBody>
      </p:sp>
    </p:spTree>
    <p:extLst>
      <p:ext uri="{BB962C8B-B14F-4D97-AF65-F5344CB8AC3E}">
        <p14:creationId xmlns:p14="http://schemas.microsoft.com/office/powerpoint/2010/main" val="1922403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4C04FC-4ECC-4C79-9520-9963DA0F47BF}"/>
              </a:ext>
            </a:extLst>
          </p:cNvPr>
          <p:cNvPicPr>
            <a:picLocks noChangeAspect="1"/>
          </p:cNvPicPr>
          <p:nvPr/>
        </p:nvPicPr>
        <p:blipFill>
          <a:blip r:embed="rId2"/>
          <a:stretch>
            <a:fillRect/>
          </a:stretch>
        </p:blipFill>
        <p:spPr>
          <a:xfrm>
            <a:off x="2087882" y="141658"/>
            <a:ext cx="4968236" cy="65746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Up Arrow 3"/>
          <p:cNvSpPr/>
          <p:nvPr/>
        </p:nvSpPr>
        <p:spPr>
          <a:xfrm>
            <a:off x="5029200" y="480060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5BB775-99EF-45D7-9E45-07AEA1D1EB0B}"/>
              </a:ext>
            </a:extLst>
          </p:cNvPr>
          <p:cNvSpPr/>
          <p:nvPr/>
        </p:nvSpPr>
        <p:spPr>
          <a:xfrm>
            <a:off x="2286000" y="609600"/>
            <a:ext cx="1676400" cy="304800"/>
          </a:xfrm>
          <a:prstGeom prst="rect">
            <a:avLst/>
          </a:prstGeom>
          <a:solidFill>
            <a:schemeClr val="bg1"/>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88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D48848-B9F3-4DAF-993C-EE2F0212DC69}"/>
              </a:ext>
            </a:extLst>
          </p:cNvPr>
          <p:cNvSpPr>
            <a:spLocks noGrp="1"/>
          </p:cNvSpPr>
          <p:nvPr>
            <p:ph sz="half" idx="1"/>
          </p:nvPr>
        </p:nvSpPr>
        <p:spPr>
          <a:xfrm>
            <a:off x="1524000" y="1066800"/>
            <a:ext cx="7315200" cy="5181601"/>
          </a:xfrm>
        </p:spPr>
        <p:txBody>
          <a:bodyPr>
            <a:normAutofit fontScale="92500" lnSpcReduction="20000"/>
          </a:bodyPr>
          <a:lstStyle/>
          <a:p>
            <a:pPr marL="218186" indent="0" algn="ctr">
              <a:buNone/>
            </a:pPr>
            <a:r>
              <a:rPr lang="en-US" sz="4000" b="1" i="0" u="none" strike="noStrike" dirty="0">
                <a:solidFill>
                  <a:srgbClr val="464646"/>
                </a:solidFill>
                <a:effectLst/>
                <a:latin typeface="Rambla" panose="020B0604020202020204" charset="0"/>
              </a:rPr>
              <a:t>Extra Help and Academic Support</a:t>
            </a:r>
          </a:p>
          <a:p>
            <a:pPr algn="l" rtl="0" fontAlgn="base"/>
            <a:r>
              <a:rPr lang="en-US" sz="2400" b="0" i="0" u="none" strike="noStrike" dirty="0">
                <a:solidFill>
                  <a:srgbClr val="000000"/>
                </a:solidFill>
                <a:effectLst/>
                <a:latin typeface="Rambla" panose="020B0604020202020204" charset="0"/>
              </a:rPr>
              <a:t>~Room </a:t>
            </a:r>
            <a:r>
              <a:rPr lang="en-US" sz="2400" dirty="0">
                <a:solidFill>
                  <a:srgbClr val="000000"/>
                </a:solidFill>
                <a:latin typeface="Rambla" panose="020B0604020202020204" charset="0"/>
              </a:rPr>
              <a:t>315</a:t>
            </a:r>
            <a:r>
              <a:rPr lang="en-US" sz="2400" b="0" i="0" u="none" strike="noStrike" dirty="0">
                <a:solidFill>
                  <a:srgbClr val="000000"/>
                </a:solidFill>
                <a:effectLst/>
                <a:latin typeface="Rambla" panose="020B0604020202020204" charset="0"/>
              </a:rPr>
              <a:t> Staffed with English and Math teachers during lunch</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~Cafeteria Help in Morning</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~National Honor Society Peer Tutoring</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~0/9 Period- students see their counselor to sign up</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~Khan Academy- free to students and parents to improve           test taking skills.</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~Library- during homeroom and lunch periods</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~Google Docs- set up study groups with other students in your class</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algn="l" rtl="0" fontAlgn="base"/>
            <a:r>
              <a:rPr lang="en-US" sz="2400" b="0" i="0" u="none" strike="noStrike" dirty="0">
                <a:solidFill>
                  <a:srgbClr val="000000"/>
                </a:solidFill>
                <a:effectLst/>
                <a:latin typeface="Rambla" panose="020B0604020202020204" charset="0"/>
              </a:rPr>
              <a:t>~</a:t>
            </a:r>
            <a:r>
              <a:rPr lang="en-US" sz="3200" b="0" i="0" u="none" strike="noStrike" dirty="0">
                <a:solidFill>
                  <a:srgbClr val="000000"/>
                </a:solidFill>
                <a:effectLst/>
                <a:latin typeface="Rambla" panose="020B0604020202020204" charset="0"/>
              </a:rPr>
              <a:t>MOST IMPORTANT, GO TO YOUR TEACHERS</a:t>
            </a:r>
            <a:r>
              <a:rPr lang="en-US" sz="2400" b="0" i="0" dirty="0">
                <a:solidFill>
                  <a:srgbClr val="000000"/>
                </a:solidFill>
                <a:effectLst/>
                <a:latin typeface="Rambla" panose="020B0604020202020204" charset="0"/>
              </a:rPr>
              <a:t>​</a:t>
            </a:r>
            <a:endParaRPr lang="en-US" sz="2400" b="0" i="0" dirty="0">
              <a:solidFill>
                <a:srgbClr val="000000"/>
              </a:solidFill>
              <a:effectLst/>
              <a:latin typeface="Segoe UI" panose="020B0502040204020203" pitchFamily="34" charset="0"/>
            </a:endParaRPr>
          </a:p>
          <a:p>
            <a:pPr marL="218186" indent="0">
              <a:buNone/>
            </a:pPr>
            <a:endParaRPr lang="en-US" sz="4000" dirty="0"/>
          </a:p>
        </p:txBody>
      </p:sp>
    </p:spTree>
    <p:extLst>
      <p:ext uri="{BB962C8B-B14F-4D97-AF65-F5344CB8AC3E}">
        <p14:creationId xmlns:p14="http://schemas.microsoft.com/office/powerpoint/2010/main" val="2656357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National Honor Society</a:t>
            </a:r>
          </a:p>
        </p:txBody>
      </p:sp>
      <p:sp>
        <p:nvSpPr>
          <p:cNvPr id="5" name="Text Placeholder 4"/>
          <p:cNvSpPr>
            <a:spLocks noGrp="1"/>
          </p:cNvSpPr>
          <p:nvPr>
            <p:ph idx="1"/>
          </p:nvPr>
        </p:nvSpPr>
        <p:spPr/>
        <p:txBody>
          <a:bodyPr/>
          <a:lstStyle/>
          <a:p>
            <a:r>
              <a:rPr lang="en-US" dirty="0"/>
              <a:t>Requirements-refer to page 28 of Handbook. You can access the Handbook by clicking on Parent Zone on the school website. </a:t>
            </a:r>
          </a:p>
          <a:p>
            <a:r>
              <a:rPr lang="en-US" dirty="0"/>
              <a:t>Initial invitation-3.6 GPA</a:t>
            </a:r>
          </a:p>
          <a:p>
            <a:r>
              <a:rPr lang="en-US" dirty="0"/>
              <a:t>Moderators: Ms. Carton and Mrs. Prior</a:t>
            </a:r>
          </a:p>
          <a:p>
            <a:endParaRPr lang="en-US" dirty="0"/>
          </a:p>
        </p:txBody>
      </p:sp>
    </p:spTree>
    <p:extLst>
      <p:ext uri="{BB962C8B-B14F-4D97-AF65-F5344CB8AC3E}">
        <p14:creationId xmlns:p14="http://schemas.microsoft.com/office/powerpoint/2010/main" val="1014020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solidFill>
                  <a:schemeClr val="tx1"/>
                </a:solidFill>
                <a:latin typeface="Georgia" panose="02040502050405020303" pitchFamily="18" charset="0"/>
              </a:rPr>
              <a:t>National Honor Society</a:t>
            </a:r>
          </a:p>
        </p:txBody>
      </p:sp>
      <p:sp>
        <p:nvSpPr>
          <p:cNvPr id="3" name="TextBox 2">
            <a:extLst>
              <a:ext uri="{FF2B5EF4-FFF2-40B4-BE49-F238E27FC236}">
                <a16:creationId xmlns:a16="http://schemas.microsoft.com/office/drawing/2014/main" id="{25ED38BF-B80B-4F79-B999-BD0165675DFA}"/>
              </a:ext>
            </a:extLst>
          </p:cNvPr>
          <p:cNvSpPr txBox="1"/>
          <p:nvPr/>
        </p:nvSpPr>
        <p:spPr>
          <a:xfrm>
            <a:off x="1447800" y="1295400"/>
            <a:ext cx="7239000" cy="5293757"/>
          </a:xfrm>
          <a:prstGeom prst="rect">
            <a:avLst/>
          </a:prstGeom>
          <a:noFill/>
        </p:spPr>
        <p:txBody>
          <a:bodyPr wrap="square" rtlCol="0">
            <a:spAutoFit/>
          </a:bodyPr>
          <a:lstStyle/>
          <a:p>
            <a:pPr algn="l" rtl="0" fontAlgn="base">
              <a:buFont typeface="Arial" panose="020B0604020202020204" pitchFamily="34" charset="0"/>
              <a:buChar char="•"/>
            </a:pPr>
            <a:r>
              <a:rPr lang="en-US" sz="1800" b="0" i="0" u="none" strike="noStrike" dirty="0">
                <a:solidFill>
                  <a:srgbClr val="000000"/>
                </a:solidFill>
                <a:effectLst/>
                <a:latin typeface="Rambla" panose="020B0604020202020204" charset="0"/>
              </a:rPr>
              <a:t>Moderators Mrs. Colleen Prior and Mrs. Jessica Carton</a:t>
            </a:r>
            <a:r>
              <a:rPr lang="en-US" sz="1800" b="0" i="0" dirty="0">
                <a:solidFill>
                  <a:srgbClr val="000000"/>
                </a:solidFill>
                <a:effectLst/>
                <a:latin typeface="Rambla" panose="020B060402020202020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Rambla" panose="020B0604020202020204" charset="0"/>
              </a:rPr>
              <a:t> Red Bank Catholic High School has had its charter for the Marian Chapter of the National Honor Society for Secondary Schools since 1954. Selection for Red Bank Catholic High School’s National Honor Society takes place in the Fall semester.  </a:t>
            </a:r>
            <a:r>
              <a:rPr lang="en-US" sz="1800" b="0" i="0" dirty="0">
                <a:solidFill>
                  <a:srgbClr val="000000"/>
                </a:solidFill>
                <a:effectLst/>
                <a:latin typeface="Rambla" panose="020B060402020202020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Rambla" panose="020B0604020202020204" charset="0"/>
              </a:rPr>
              <a:t>The NHS Executive Board Members are posted on the student and parent portal. </a:t>
            </a:r>
            <a:r>
              <a:rPr lang="en-US" sz="1800" b="0" i="0" dirty="0">
                <a:solidFill>
                  <a:srgbClr val="000000"/>
                </a:solidFill>
                <a:effectLst/>
                <a:latin typeface="Rambla" panose="020B060402020202020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Rambla" panose="020B0604020202020204" charset="0"/>
              </a:rPr>
              <a:t>To be eligible for membership, a candidate: must be: • Must be a junior or senior. • have attended RBC for at least one semester. • must have a minimum cumulative GPA of 3.6. Students academically eligible will be notified via Naviance by end of December. Eligible students must complete and submit paperwork and supporting documents for further consideration by a deadline each year to Mrs. Prior or Mrs. Carton.  Academically eligible candidates are  evaluated on the basis of service, leadership, and character. </a:t>
            </a:r>
            <a:r>
              <a:rPr lang="en-US" sz="1800" b="0" i="0" dirty="0">
                <a:solidFill>
                  <a:srgbClr val="000000"/>
                </a:solidFill>
                <a:effectLst/>
                <a:latin typeface="Rambla" panose="020B060402020202020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Rambla" panose="020B0604020202020204" charset="0"/>
              </a:rPr>
              <a:t>A point system has been assigned to various activities with a point requirement of 25 points for juniors and 35 points for seniors. A minimum of 75 service hours is required of juniors and 100 for seniors.</a:t>
            </a:r>
            <a:r>
              <a:rPr lang="en-US" sz="1800" b="0" i="0" dirty="0">
                <a:solidFill>
                  <a:srgbClr val="000000"/>
                </a:solidFill>
                <a:effectLst/>
                <a:latin typeface="Rambla" panose="020B060402020202020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600" b="1" i="0" u="none" strike="noStrike" dirty="0">
                <a:solidFill>
                  <a:srgbClr val="000000"/>
                </a:solidFill>
                <a:effectLst/>
                <a:latin typeface="Rambla" panose="020B0604020202020204" charset="0"/>
              </a:rPr>
              <a:t>THIS IS JUST A SNAPSHOT OF THE REQUIREMENTS.  PLEASE SEE PAGES 28-31 OF THE HANDBOOK FOR FULL DETAILS</a:t>
            </a:r>
            <a:r>
              <a:rPr lang="en-US" sz="1600" b="1" i="0" dirty="0">
                <a:solidFill>
                  <a:srgbClr val="000000"/>
                </a:solidFill>
                <a:effectLst/>
                <a:latin typeface="Rambla" panose="020B0604020202020204" charset="0"/>
              </a:rPr>
              <a:t>​</a:t>
            </a:r>
            <a:endParaRPr lang="en-US" sz="1600" b="1"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345663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3" name="Shape 263"/>
          <p:cNvSpPr txBox="1">
            <a:spLocks noGrp="1"/>
          </p:cNvSpPr>
          <p:nvPr>
            <p:ph type="title"/>
          </p:nvPr>
        </p:nvSpPr>
        <p:spPr>
          <a:xfrm>
            <a:off x="1066800" y="396875"/>
            <a:ext cx="7107237" cy="12430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100" b="1" i="0" u="sng" strike="noStrike" cap="none" dirty="0">
                <a:solidFill>
                  <a:schemeClr val="tx1"/>
                </a:solidFill>
                <a:latin typeface="Rambla"/>
                <a:ea typeface="Rambla"/>
                <a:cs typeface="Rambla"/>
                <a:sym typeface="Rambla"/>
              </a:rPr>
              <a:t>Naviance</a:t>
            </a:r>
            <a:r>
              <a:rPr lang="en-US" sz="4100" b="1" i="0" u="sng" strike="noStrike" cap="none" dirty="0">
                <a:solidFill>
                  <a:schemeClr val="dk2"/>
                </a:solidFill>
                <a:latin typeface="Rambla"/>
                <a:ea typeface="Rambla"/>
                <a:cs typeface="Rambla"/>
                <a:sym typeface="Rambla"/>
              </a:rPr>
              <a:t> </a:t>
            </a:r>
          </a:p>
        </p:txBody>
      </p:sp>
      <p:sp>
        <p:nvSpPr>
          <p:cNvPr id="262" name="Shape 262"/>
          <p:cNvSpPr txBox="1">
            <a:spLocks noGrp="1"/>
          </p:cNvSpPr>
          <p:nvPr>
            <p:ph idx="1"/>
          </p:nvPr>
        </p:nvSpPr>
        <p:spPr>
          <a:xfrm>
            <a:off x="1828800" y="1371600"/>
            <a:ext cx="6553201" cy="4572000"/>
          </a:xfrm>
          <a:prstGeom prst="rect">
            <a:avLst/>
          </a:prstGeom>
          <a:noFill/>
          <a:ln>
            <a:noFill/>
          </a:ln>
        </p:spPr>
        <p:txBody>
          <a:bodyPr lIns="91425" tIns="45700" rIns="91425" bIns="45700" anchor="t" anchorCtr="0">
            <a:noAutofit/>
          </a:bodyPr>
          <a:lstStyle/>
          <a:p>
            <a:pPr marL="365125" marR="0" lvl="0" indent="-263525" algn="l" rtl="0">
              <a:lnSpc>
                <a:spcPct val="90000"/>
              </a:lnSpc>
              <a:spcBef>
                <a:spcPts val="0"/>
              </a:spcBef>
              <a:spcAft>
                <a:spcPts val="0"/>
              </a:spcAft>
              <a:buClr>
                <a:schemeClr val="accent1"/>
              </a:buClr>
              <a:buSzPct val="25000"/>
              <a:buFont typeface="Noto Sans Symbols"/>
              <a:buNone/>
            </a:pPr>
            <a:r>
              <a:rPr lang="en-US" sz="2400" b="1" i="0" u="none" dirty="0" err="1">
                <a:solidFill>
                  <a:schemeClr val="dk1"/>
                </a:solidFill>
                <a:latin typeface="Libre Baskerville"/>
                <a:ea typeface="Libre Baskerville"/>
                <a:cs typeface="Libre Baskerville"/>
                <a:sym typeface="Libre Baskerville"/>
              </a:rPr>
              <a:t>Naviance</a:t>
            </a:r>
            <a:r>
              <a:rPr lang="en-US" sz="2400" b="1" i="0" u="none" dirty="0">
                <a:solidFill>
                  <a:schemeClr val="dk1"/>
                </a:solidFill>
                <a:latin typeface="Libre Baskerville"/>
                <a:ea typeface="Libre Baskerville"/>
                <a:cs typeface="Libre Baskerville"/>
                <a:sym typeface="Libre Baskerville"/>
              </a:rPr>
              <a:t> is a Web-Based Research and Planning Tool for College</a:t>
            </a:r>
          </a:p>
          <a:p>
            <a:pPr marL="365125" marR="0" lvl="0" indent="-263525" algn="l" rtl="0">
              <a:lnSpc>
                <a:spcPct val="90000"/>
              </a:lnSpc>
              <a:spcBef>
                <a:spcPts val="400"/>
              </a:spcBef>
              <a:spcAft>
                <a:spcPts val="0"/>
              </a:spcAft>
              <a:buClr>
                <a:schemeClr val="accent1"/>
              </a:buClr>
              <a:buSzPct val="68000"/>
              <a:buFont typeface="Noto Sans Symbols"/>
              <a:buChar char="▶"/>
            </a:pPr>
            <a:r>
              <a:rPr lang="en-US" sz="2400" b="1" i="0" u="none" dirty="0">
                <a:solidFill>
                  <a:schemeClr val="dk1"/>
                </a:solidFill>
                <a:latin typeface="Libre Baskerville"/>
                <a:ea typeface="Libre Baskerville"/>
                <a:cs typeface="Libre Baskerville"/>
                <a:sym typeface="Libre Baskerville"/>
              </a:rPr>
              <a:t>My Personality </a:t>
            </a:r>
            <a:r>
              <a:rPr lang="en-US" sz="2400" b="0" i="0" u="none" dirty="0">
                <a:solidFill>
                  <a:schemeClr val="dk1"/>
                </a:solidFill>
                <a:latin typeface="Libre Baskerville"/>
                <a:ea typeface="Libre Baskerville"/>
                <a:cs typeface="Libre Baskerville"/>
                <a:sym typeface="Libre Baskerville"/>
              </a:rPr>
              <a:t>– “Do What You Are”</a:t>
            </a:r>
          </a:p>
          <a:p>
            <a:pPr marL="620712" marR="0" lvl="1" indent="-239712" algn="l" rtl="0">
              <a:lnSpc>
                <a:spcPct val="90000"/>
              </a:lnSpc>
              <a:spcBef>
                <a:spcPts val="300"/>
              </a:spcBef>
              <a:spcAft>
                <a:spcPts val="0"/>
              </a:spcAft>
              <a:buClr>
                <a:schemeClr val="accent1"/>
              </a:buClr>
              <a:buSzPct val="100000"/>
              <a:buFont typeface="Verdana"/>
              <a:buChar char="◦"/>
            </a:pPr>
            <a:r>
              <a:rPr lang="en-US" sz="2400" b="0" i="0" u="none" strike="noStrike" cap="none" dirty="0">
                <a:solidFill>
                  <a:schemeClr val="dk1"/>
                </a:solidFill>
                <a:latin typeface="Libre Baskerville"/>
                <a:ea typeface="Libre Baskerville"/>
                <a:cs typeface="Libre Baskerville"/>
                <a:sym typeface="Libre Baskerville"/>
              </a:rPr>
              <a:t>Assessment of careers and college majors that fit your personality. Student must complete before parent appointment. </a:t>
            </a:r>
          </a:p>
          <a:p>
            <a:pPr marL="365125" marR="0" lvl="0" indent="-263525" algn="l" rtl="0">
              <a:lnSpc>
                <a:spcPct val="90000"/>
              </a:lnSpc>
              <a:spcBef>
                <a:spcPts val="400"/>
              </a:spcBef>
              <a:spcAft>
                <a:spcPts val="0"/>
              </a:spcAft>
              <a:buClr>
                <a:schemeClr val="accent1"/>
              </a:buClr>
              <a:buSzPct val="68000"/>
              <a:buFont typeface="Noto Sans Symbols"/>
              <a:buChar char="▶"/>
            </a:pPr>
            <a:r>
              <a:rPr lang="en-US" sz="2400" b="1" i="0" u="none" dirty="0">
                <a:solidFill>
                  <a:schemeClr val="dk1"/>
                </a:solidFill>
                <a:latin typeface="Libre Baskerville"/>
                <a:ea typeface="Libre Baskerville"/>
                <a:cs typeface="Libre Baskerville"/>
                <a:sym typeface="Libre Baskerville"/>
              </a:rPr>
              <a:t>Career and College Search</a:t>
            </a:r>
            <a:r>
              <a:rPr lang="en-US" sz="2400" b="0" i="0" u="none" dirty="0">
                <a:solidFill>
                  <a:schemeClr val="dk1"/>
                </a:solidFill>
                <a:latin typeface="Libre Baskerville"/>
                <a:ea typeface="Libre Baskerville"/>
                <a:cs typeface="Libre Baskerville"/>
                <a:sym typeface="Libre Baskerville"/>
              </a:rPr>
              <a:t>.</a:t>
            </a:r>
          </a:p>
          <a:p>
            <a:pPr marL="365125" marR="0" lvl="0" indent="-263525" algn="l" rtl="0">
              <a:lnSpc>
                <a:spcPct val="90000"/>
              </a:lnSpc>
              <a:spcBef>
                <a:spcPts val="400"/>
              </a:spcBef>
              <a:spcAft>
                <a:spcPts val="0"/>
              </a:spcAft>
              <a:buClr>
                <a:schemeClr val="accent1"/>
              </a:buClr>
              <a:buSzPct val="68000"/>
              <a:buFont typeface="Noto Sans Symbols"/>
              <a:buChar char="▶"/>
            </a:pPr>
            <a:r>
              <a:rPr lang="en-US" sz="2400" b="1" i="0" u="none" dirty="0">
                <a:solidFill>
                  <a:schemeClr val="dk1"/>
                </a:solidFill>
                <a:latin typeface="Libre Baskerville"/>
                <a:ea typeface="Libre Baskerville"/>
                <a:cs typeface="Libre Baskerville"/>
                <a:sym typeface="Libre Baskerville"/>
              </a:rPr>
              <a:t>Resume</a:t>
            </a:r>
            <a:r>
              <a:rPr lang="en-US" sz="2400" b="0" i="0" u="none" dirty="0">
                <a:solidFill>
                  <a:schemeClr val="dk1"/>
                </a:solidFill>
                <a:latin typeface="Libre Baskerville"/>
                <a:ea typeface="Libre Baskerville"/>
                <a:cs typeface="Libre Baskerville"/>
                <a:sym typeface="Libre Baskerville"/>
              </a:rPr>
              <a:t> – Start drafting your resume now in Naviance so it is complete by senior year. Keep trac</a:t>
            </a:r>
            <a:r>
              <a:rPr lang="en-US" sz="2400" dirty="0">
                <a:latin typeface="Libre Baskerville"/>
                <a:ea typeface="Libre Baskerville"/>
                <a:cs typeface="Libre Baskerville"/>
                <a:sym typeface="Libre Baskerville"/>
              </a:rPr>
              <a:t>k of awards, such as Academic Excellence.</a:t>
            </a:r>
            <a:endParaRPr lang="en-US" sz="2400" b="0" i="0" u="none" dirty="0">
              <a:solidFill>
                <a:schemeClr val="dk1"/>
              </a:solidFill>
              <a:latin typeface="Libre Baskerville"/>
              <a:ea typeface="Libre Baskerville"/>
              <a:cs typeface="Libre Baskerville"/>
              <a:sym typeface="Libre Baskerville"/>
            </a:endParaRPr>
          </a:p>
          <a:p>
            <a:pPr marL="365125" marR="0" lvl="0" indent="-263525" algn="l" rtl="0">
              <a:spcBef>
                <a:spcPts val="400"/>
              </a:spcBef>
              <a:spcAft>
                <a:spcPts val="0"/>
              </a:spcAft>
              <a:buClr>
                <a:schemeClr val="accent1"/>
              </a:buClr>
              <a:buSzPct val="68000"/>
              <a:buFont typeface="Noto Sans Symbols"/>
              <a:buNone/>
            </a:pPr>
            <a:endParaRPr sz="2600" b="0" i="0" u="none" dirty="0">
              <a:solidFill>
                <a:schemeClr val="dk1"/>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36347260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anim calcmode="lin" valueType="num">
                                      <p:cBhvr additive="base">
                                        <p:cTn id="7" dur="500"/>
                                        <p:tgtEl>
                                          <p:spTgt spid="26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62">
                                            <p:txEl>
                                              <p:pRg st="1" end="1"/>
                                            </p:txEl>
                                          </p:spTgt>
                                        </p:tgtEl>
                                        <p:attrNameLst>
                                          <p:attrName>style.visibility</p:attrName>
                                        </p:attrNameLst>
                                      </p:cBhvr>
                                      <p:to>
                                        <p:strVal val="visible"/>
                                      </p:to>
                                    </p:set>
                                    <p:anim calcmode="lin" valueType="num">
                                      <p:cBhvr additive="base">
                                        <p:cTn id="12" dur="500"/>
                                        <p:tgtEl>
                                          <p:spTgt spid="26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62">
                                            <p:txEl>
                                              <p:pRg st="2" end="2"/>
                                            </p:txEl>
                                          </p:spTgt>
                                        </p:tgtEl>
                                        <p:attrNameLst>
                                          <p:attrName>style.visibility</p:attrName>
                                        </p:attrNameLst>
                                      </p:cBhvr>
                                      <p:to>
                                        <p:strVal val="visible"/>
                                      </p:to>
                                    </p:set>
                                    <p:anim calcmode="lin" valueType="num">
                                      <p:cBhvr additive="base">
                                        <p:cTn id="17" dur="500"/>
                                        <p:tgtEl>
                                          <p:spTgt spid="26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62">
                                            <p:txEl>
                                              <p:pRg st="3" end="3"/>
                                            </p:txEl>
                                          </p:spTgt>
                                        </p:tgtEl>
                                        <p:attrNameLst>
                                          <p:attrName>style.visibility</p:attrName>
                                        </p:attrNameLst>
                                      </p:cBhvr>
                                      <p:to>
                                        <p:strVal val="visible"/>
                                      </p:to>
                                    </p:set>
                                    <p:anim calcmode="lin" valueType="num">
                                      <p:cBhvr additive="base">
                                        <p:cTn id="22" dur="500"/>
                                        <p:tgtEl>
                                          <p:spTgt spid="26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62">
                                            <p:txEl>
                                              <p:pRg st="4" end="4"/>
                                            </p:txEl>
                                          </p:spTgt>
                                        </p:tgtEl>
                                        <p:attrNameLst>
                                          <p:attrName>style.visibility</p:attrName>
                                        </p:attrNameLst>
                                      </p:cBhvr>
                                      <p:to>
                                        <p:strVal val="visible"/>
                                      </p:to>
                                    </p:set>
                                    <p:anim calcmode="lin" valueType="num">
                                      <p:cBhvr additive="base">
                                        <p:cTn id="27" dur="500"/>
                                        <p:tgtEl>
                                          <p:spTgt spid="26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ACEA4B0-D8FD-48C8-BA8C-B3482195453E}"/>
              </a:ext>
            </a:extLst>
          </p:cNvPr>
          <p:cNvPicPr>
            <a:picLocks noChangeAspect="1"/>
          </p:cNvPicPr>
          <p:nvPr/>
        </p:nvPicPr>
        <p:blipFill>
          <a:blip r:embed="rId2"/>
          <a:stretch>
            <a:fillRect/>
          </a:stretch>
        </p:blipFill>
        <p:spPr>
          <a:xfrm>
            <a:off x="1752600" y="1447800"/>
            <a:ext cx="6858000" cy="4724400"/>
          </a:xfrm>
          <a:prstGeom prst="rect">
            <a:avLst/>
          </a:prstGeom>
        </p:spPr>
      </p:pic>
      <p:sp>
        <p:nvSpPr>
          <p:cNvPr id="8" name="TextBox 7">
            <a:extLst>
              <a:ext uri="{FF2B5EF4-FFF2-40B4-BE49-F238E27FC236}">
                <a16:creationId xmlns:a16="http://schemas.microsoft.com/office/drawing/2014/main" id="{39101AE6-03AA-4B53-BAFB-C65D93948A35}"/>
              </a:ext>
            </a:extLst>
          </p:cNvPr>
          <p:cNvSpPr txBox="1"/>
          <p:nvPr/>
        </p:nvSpPr>
        <p:spPr>
          <a:xfrm>
            <a:off x="2819400" y="685800"/>
            <a:ext cx="4800600" cy="584775"/>
          </a:xfrm>
          <a:prstGeom prst="rect">
            <a:avLst/>
          </a:prstGeom>
          <a:noFill/>
        </p:spPr>
        <p:txBody>
          <a:bodyPr wrap="square" rtlCol="0">
            <a:spAutoFit/>
          </a:bodyPr>
          <a:lstStyle/>
          <a:p>
            <a:pPr algn="ctr"/>
            <a:r>
              <a:rPr lang="en-US" sz="3200" dirty="0">
                <a:latin typeface="Arial Rounded MT Bold" panose="020F0704030504030204" pitchFamily="34" charset="0"/>
              </a:rPr>
              <a:t>Naviance</a:t>
            </a:r>
          </a:p>
        </p:txBody>
      </p:sp>
    </p:spTree>
    <p:extLst>
      <p:ext uri="{BB962C8B-B14F-4D97-AF65-F5344CB8AC3E}">
        <p14:creationId xmlns:p14="http://schemas.microsoft.com/office/powerpoint/2010/main" val="2999111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37DD09-6837-4AC3-B43D-035C2AD38712}"/>
              </a:ext>
            </a:extLst>
          </p:cNvPr>
          <p:cNvPicPr>
            <a:picLocks noChangeAspect="1"/>
          </p:cNvPicPr>
          <p:nvPr/>
        </p:nvPicPr>
        <p:blipFill>
          <a:blip r:embed="rId2"/>
          <a:stretch>
            <a:fillRect/>
          </a:stretch>
        </p:blipFill>
        <p:spPr>
          <a:xfrm>
            <a:off x="1524000" y="762000"/>
            <a:ext cx="7315200" cy="2286000"/>
          </a:xfrm>
          <a:prstGeom prst="rect">
            <a:avLst/>
          </a:prstGeom>
        </p:spPr>
      </p:pic>
      <p:pic>
        <p:nvPicPr>
          <p:cNvPr id="8" name="Picture 7">
            <a:extLst>
              <a:ext uri="{FF2B5EF4-FFF2-40B4-BE49-F238E27FC236}">
                <a16:creationId xmlns:a16="http://schemas.microsoft.com/office/drawing/2014/main" id="{7D9AB452-4937-49B8-810F-CA3AD196385F}"/>
              </a:ext>
            </a:extLst>
          </p:cNvPr>
          <p:cNvPicPr>
            <a:picLocks noChangeAspect="1"/>
          </p:cNvPicPr>
          <p:nvPr/>
        </p:nvPicPr>
        <p:blipFill>
          <a:blip r:embed="rId3"/>
          <a:stretch>
            <a:fillRect/>
          </a:stretch>
        </p:blipFill>
        <p:spPr>
          <a:xfrm>
            <a:off x="1447800" y="3200400"/>
            <a:ext cx="7391400" cy="3171757"/>
          </a:xfrm>
          <a:prstGeom prst="rect">
            <a:avLst/>
          </a:prstGeom>
        </p:spPr>
      </p:pic>
      <p:sp>
        <p:nvSpPr>
          <p:cNvPr id="9" name="Arrow: Right 8">
            <a:extLst>
              <a:ext uri="{FF2B5EF4-FFF2-40B4-BE49-F238E27FC236}">
                <a16:creationId xmlns:a16="http://schemas.microsoft.com/office/drawing/2014/main" id="{99F194C0-105A-4178-859C-98000ACFC5D8}"/>
              </a:ext>
            </a:extLst>
          </p:cNvPr>
          <p:cNvSpPr/>
          <p:nvPr/>
        </p:nvSpPr>
        <p:spPr>
          <a:xfrm>
            <a:off x="5181600" y="1066800"/>
            <a:ext cx="381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21145E61-7A46-44FB-A5FC-360C5D3AC5CC}"/>
              </a:ext>
            </a:extLst>
          </p:cNvPr>
          <p:cNvSpPr/>
          <p:nvPr/>
        </p:nvSpPr>
        <p:spPr>
          <a:xfrm rot="5400000">
            <a:off x="2781300" y="37719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950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2" name="Shape 242"/>
          <p:cNvSpPr txBox="1">
            <a:spLocks noGrp="1"/>
          </p:cNvSpPr>
          <p:nvPr>
            <p:ph type="title"/>
          </p:nvPr>
        </p:nvSpPr>
        <p:spPr>
          <a:xfrm>
            <a:off x="1023938" y="292100"/>
            <a:ext cx="7553325" cy="239077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3000" b="1" i="0" u="sng" strike="noStrike" cap="none" dirty="0">
                <a:solidFill>
                  <a:schemeClr val="tx1"/>
                </a:solidFill>
                <a:latin typeface="Rambla"/>
                <a:ea typeface="Rambla"/>
                <a:cs typeface="Rambla"/>
                <a:sym typeface="Rambla"/>
              </a:rPr>
              <a:t>Explore Interests &amp; Possible Future College Major/Career</a:t>
            </a:r>
            <a:br>
              <a:rPr lang="en-US" sz="3000" b="1" i="0" u="sng" strike="noStrike" cap="none" dirty="0">
                <a:solidFill>
                  <a:schemeClr val="tx1"/>
                </a:solidFill>
                <a:latin typeface="Rambla"/>
                <a:ea typeface="Rambla"/>
                <a:cs typeface="Rambla"/>
                <a:sym typeface="Rambla"/>
              </a:rPr>
            </a:br>
            <a:r>
              <a:rPr lang="en-US" sz="3000" b="1" i="0" u="sng" strike="noStrike" cap="none" dirty="0">
                <a:solidFill>
                  <a:schemeClr val="tx1"/>
                </a:solidFill>
                <a:latin typeface="Rambla"/>
                <a:ea typeface="Rambla"/>
                <a:cs typeface="Rambla"/>
                <a:sym typeface="Rambla"/>
              </a:rPr>
              <a:t>Through Naviance-Student Connection</a:t>
            </a:r>
          </a:p>
        </p:txBody>
      </p:sp>
      <p:sp>
        <p:nvSpPr>
          <p:cNvPr id="241" name="Shape 241"/>
          <p:cNvSpPr txBox="1">
            <a:spLocks noGrp="1"/>
          </p:cNvSpPr>
          <p:nvPr>
            <p:ph idx="1"/>
          </p:nvPr>
        </p:nvSpPr>
        <p:spPr>
          <a:xfrm>
            <a:off x="0" y="1828801"/>
            <a:ext cx="8686800" cy="5257799"/>
          </a:xfrm>
          <a:prstGeom prst="rect">
            <a:avLst/>
          </a:prstGeom>
          <a:noFill/>
          <a:ln>
            <a:noFill/>
          </a:ln>
        </p:spPr>
        <p:txBody>
          <a:bodyPr lIns="91425" tIns="45700" rIns="91425" bIns="45700" anchor="t" anchorCtr="0">
            <a:noAutofit/>
          </a:bodyPr>
          <a:lstStyle/>
          <a:p>
            <a:pPr marL="365125" marR="0" lvl="0" indent="-263525" algn="ctr" rtl="0">
              <a:lnSpc>
                <a:spcPct val="80000"/>
              </a:lnSpc>
              <a:spcBef>
                <a:spcPts val="0"/>
              </a:spcBef>
              <a:spcAft>
                <a:spcPts val="0"/>
              </a:spcAft>
              <a:buClr>
                <a:schemeClr val="accent1"/>
              </a:buClr>
              <a:buSzPct val="25000"/>
              <a:buFont typeface="Noto Sans Symbols"/>
              <a:buNone/>
            </a:pPr>
            <a:r>
              <a:rPr lang="en-US" sz="2400" b="0" i="0" u="none" dirty="0">
                <a:solidFill>
                  <a:schemeClr val="dk1"/>
                </a:solidFill>
                <a:latin typeface="Rambla"/>
                <a:ea typeface="Rambla"/>
                <a:cs typeface="Rambla"/>
                <a:sym typeface="Rambla"/>
              </a:rPr>
              <a:t>	</a:t>
            </a:r>
          </a:p>
          <a:p>
            <a:pPr marL="365125" marR="0" lvl="0" indent="-263525" algn="ctr" rtl="0">
              <a:lnSpc>
                <a:spcPct val="80000"/>
              </a:lnSpc>
              <a:spcBef>
                <a:spcPts val="400"/>
              </a:spcBef>
              <a:spcAft>
                <a:spcPts val="0"/>
              </a:spcAft>
              <a:buClr>
                <a:schemeClr val="accent1"/>
              </a:buClr>
              <a:buSzPct val="25000"/>
              <a:buFont typeface="Noto Sans Symbols"/>
              <a:buNone/>
            </a:pPr>
            <a:endParaRPr sz="2400" b="1" i="0" u="none" dirty="0">
              <a:solidFill>
                <a:schemeClr val="dk1"/>
              </a:solidFill>
              <a:latin typeface="Rambla"/>
              <a:ea typeface="Rambla"/>
              <a:cs typeface="Rambla"/>
              <a:sym typeface="Rambla"/>
            </a:endParaRPr>
          </a:p>
          <a:p>
            <a:pPr marL="365125" marR="0" lvl="0" indent="-263525" algn="ctr" rtl="0">
              <a:lnSpc>
                <a:spcPct val="80000"/>
              </a:lnSpc>
              <a:spcBef>
                <a:spcPts val="400"/>
              </a:spcBef>
              <a:spcAft>
                <a:spcPts val="0"/>
              </a:spcAft>
              <a:buClr>
                <a:schemeClr val="accent1"/>
              </a:buClr>
              <a:buSzPct val="25000"/>
              <a:buFont typeface="Noto Sans Symbols"/>
              <a:buNone/>
            </a:pPr>
            <a:endParaRPr sz="2400" b="1" i="0" u="none" dirty="0">
              <a:solidFill>
                <a:schemeClr val="dk1"/>
              </a:solidFill>
              <a:latin typeface="Rambla"/>
              <a:ea typeface="Rambla"/>
              <a:cs typeface="Rambla"/>
              <a:sym typeface="Rambla"/>
            </a:endParaRPr>
          </a:p>
          <a:p>
            <a:pPr marL="365125" marR="0" lvl="0" indent="-263525" algn="ctr" rtl="0">
              <a:lnSpc>
                <a:spcPct val="80000"/>
              </a:lnSpc>
              <a:spcBef>
                <a:spcPts val="400"/>
              </a:spcBef>
              <a:spcAft>
                <a:spcPts val="0"/>
              </a:spcAft>
              <a:buClr>
                <a:schemeClr val="accent1"/>
              </a:buClr>
              <a:buSzPct val="25000"/>
              <a:buFont typeface="Noto Sans Symbols"/>
              <a:buNone/>
            </a:pPr>
            <a:r>
              <a:rPr lang="en-US" sz="2800" b="1" i="0" u="none" dirty="0">
                <a:solidFill>
                  <a:schemeClr val="dk1"/>
                </a:solidFill>
                <a:latin typeface="Comic Sans MS"/>
                <a:ea typeface="Comic Sans MS"/>
                <a:cs typeface="Comic Sans MS"/>
                <a:sym typeface="Comic Sans MS"/>
              </a:rPr>
              <a:t>Sophomore year is a time to discover your passions, interests and to get involved in extra curricular activities. </a:t>
            </a:r>
          </a:p>
          <a:p>
            <a:pPr marL="365125" marR="0" lvl="0" indent="-263525" algn="ctr" rtl="0">
              <a:lnSpc>
                <a:spcPct val="80000"/>
              </a:lnSpc>
              <a:spcBef>
                <a:spcPts val="400"/>
              </a:spcBef>
              <a:spcAft>
                <a:spcPts val="0"/>
              </a:spcAft>
              <a:buClr>
                <a:schemeClr val="accent1"/>
              </a:buClr>
              <a:buSzPct val="25000"/>
              <a:buFont typeface="Noto Sans Symbols"/>
              <a:buNone/>
            </a:pPr>
            <a:endParaRPr sz="2400" b="1" i="0" u="none" dirty="0">
              <a:solidFill>
                <a:schemeClr val="dk1"/>
              </a:solidFill>
              <a:latin typeface="Rambla"/>
              <a:ea typeface="Rambla"/>
              <a:cs typeface="Rambla"/>
              <a:sym typeface="Rambla"/>
            </a:endParaRPr>
          </a:p>
          <a:p>
            <a:pPr marL="365125" marR="0" lvl="0" indent="-263525" algn="ctr" rtl="0">
              <a:lnSpc>
                <a:spcPct val="80000"/>
              </a:lnSpc>
              <a:spcBef>
                <a:spcPts val="400"/>
              </a:spcBef>
              <a:spcAft>
                <a:spcPts val="0"/>
              </a:spcAft>
              <a:buClr>
                <a:schemeClr val="accent1"/>
              </a:buClr>
              <a:buSzPct val="25000"/>
              <a:buFont typeface="Noto Sans Symbols"/>
              <a:buNone/>
            </a:pPr>
            <a:endParaRPr sz="2400" b="1" i="0" u="none" dirty="0">
              <a:solidFill>
                <a:schemeClr val="dk1"/>
              </a:solidFill>
              <a:latin typeface="Rambla"/>
              <a:ea typeface="Rambla"/>
              <a:cs typeface="Rambla"/>
              <a:sym typeface="Rambla"/>
            </a:endParaRPr>
          </a:p>
          <a:p>
            <a:pPr marL="365125" marR="0" lvl="0" indent="-263525" algn="l" rtl="0">
              <a:lnSpc>
                <a:spcPct val="80000"/>
              </a:lnSpc>
              <a:spcBef>
                <a:spcPts val="400"/>
              </a:spcBef>
              <a:spcAft>
                <a:spcPts val="0"/>
              </a:spcAft>
              <a:buClr>
                <a:schemeClr val="accent1"/>
              </a:buClr>
              <a:buSzPct val="25000"/>
              <a:buFont typeface="Noto Sans Symbols"/>
              <a:buNone/>
            </a:pPr>
            <a:endParaRPr sz="2000" b="0" i="0" u="none" dirty="0">
              <a:solidFill>
                <a:schemeClr val="dk1"/>
              </a:solidFill>
              <a:latin typeface="Rambla"/>
              <a:ea typeface="Rambla"/>
              <a:cs typeface="Rambla"/>
              <a:sym typeface="Rambla"/>
            </a:endParaRPr>
          </a:p>
          <a:p>
            <a:pPr marL="365125" marR="0" lvl="0" indent="-263525" algn="l" rtl="0">
              <a:lnSpc>
                <a:spcPct val="80000"/>
              </a:lnSpc>
              <a:spcBef>
                <a:spcPts val="400"/>
              </a:spcBef>
              <a:spcAft>
                <a:spcPts val="0"/>
              </a:spcAft>
              <a:buClr>
                <a:schemeClr val="accent1"/>
              </a:buClr>
              <a:buSzPct val="68000"/>
              <a:buFont typeface="Noto Sans Symbols"/>
              <a:buNone/>
            </a:pPr>
            <a:endParaRPr sz="2400" b="1" i="0" u="none" dirty="0">
              <a:solidFill>
                <a:schemeClr val="dk1"/>
              </a:solidFill>
              <a:latin typeface="Rambla"/>
              <a:ea typeface="Rambla"/>
              <a:cs typeface="Rambla"/>
              <a:sym typeface="Rambla"/>
            </a:endParaRPr>
          </a:p>
          <a:p>
            <a:pPr marL="365125" marR="0" lvl="0" indent="-263525" algn="l" rtl="0">
              <a:spcBef>
                <a:spcPts val="400"/>
              </a:spcBef>
              <a:spcAft>
                <a:spcPts val="0"/>
              </a:spcAft>
              <a:buClr>
                <a:schemeClr val="accent1"/>
              </a:buClr>
              <a:buSzPct val="68000"/>
              <a:buFont typeface="Noto Sans Symbols"/>
              <a:buNone/>
            </a:pPr>
            <a:endParaRPr sz="2400" b="1" i="0" u="none" dirty="0">
              <a:solidFill>
                <a:schemeClr val="dk1"/>
              </a:solidFill>
              <a:latin typeface="Rambla"/>
              <a:ea typeface="Rambla"/>
              <a:cs typeface="Rambla"/>
              <a:sym typeface="Rambl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1">
                                            <p:txEl>
                                              <p:pRg st="0" end="0"/>
                                            </p:txEl>
                                          </p:spTgt>
                                        </p:tgtEl>
                                        <p:attrNameLst>
                                          <p:attrName>style.visibility</p:attrName>
                                        </p:attrNameLst>
                                      </p:cBhvr>
                                      <p:to>
                                        <p:strVal val="visible"/>
                                      </p:to>
                                    </p:set>
                                    <p:anim calcmode="lin" valueType="num">
                                      <p:cBhvr additive="base">
                                        <p:cTn id="7" dur="500"/>
                                        <p:tgtEl>
                                          <p:spTgt spid="2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1">
                                            <p:txEl>
                                              <p:pRg st="1" end="1"/>
                                            </p:txEl>
                                          </p:spTgt>
                                        </p:tgtEl>
                                        <p:attrNameLst>
                                          <p:attrName>style.visibility</p:attrName>
                                        </p:attrNameLst>
                                      </p:cBhvr>
                                      <p:to>
                                        <p:strVal val="visible"/>
                                      </p:to>
                                    </p:set>
                                    <p:anim calcmode="lin" valueType="num">
                                      <p:cBhvr additive="base">
                                        <p:cTn id="12" dur="500"/>
                                        <p:tgtEl>
                                          <p:spTgt spid="2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41">
                                            <p:txEl>
                                              <p:pRg st="2" end="2"/>
                                            </p:txEl>
                                          </p:spTgt>
                                        </p:tgtEl>
                                        <p:attrNameLst>
                                          <p:attrName>style.visibility</p:attrName>
                                        </p:attrNameLst>
                                      </p:cBhvr>
                                      <p:to>
                                        <p:strVal val="visible"/>
                                      </p:to>
                                    </p:set>
                                    <p:anim calcmode="lin" valueType="num">
                                      <p:cBhvr additive="base">
                                        <p:cTn id="17" dur="500"/>
                                        <p:tgtEl>
                                          <p:spTgt spid="24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41">
                                            <p:txEl>
                                              <p:pRg st="3" end="3"/>
                                            </p:txEl>
                                          </p:spTgt>
                                        </p:tgtEl>
                                        <p:attrNameLst>
                                          <p:attrName>style.visibility</p:attrName>
                                        </p:attrNameLst>
                                      </p:cBhvr>
                                      <p:to>
                                        <p:strVal val="visible"/>
                                      </p:to>
                                    </p:set>
                                    <p:anim calcmode="lin" valueType="num">
                                      <p:cBhvr additive="base">
                                        <p:cTn id="22" dur="500"/>
                                        <p:tgtEl>
                                          <p:spTgt spid="24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41">
                                            <p:txEl>
                                              <p:pRg st="4" end="4"/>
                                            </p:txEl>
                                          </p:spTgt>
                                        </p:tgtEl>
                                        <p:attrNameLst>
                                          <p:attrName>style.visibility</p:attrName>
                                        </p:attrNameLst>
                                      </p:cBhvr>
                                      <p:to>
                                        <p:strVal val="visible"/>
                                      </p:to>
                                    </p:set>
                                    <p:anim calcmode="lin" valueType="num">
                                      <p:cBhvr additive="base">
                                        <p:cTn id="27" dur="500"/>
                                        <p:tgtEl>
                                          <p:spTgt spid="24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41">
                                            <p:txEl>
                                              <p:pRg st="5" end="5"/>
                                            </p:txEl>
                                          </p:spTgt>
                                        </p:tgtEl>
                                        <p:attrNameLst>
                                          <p:attrName>style.visibility</p:attrName>
                                        </p:attrNameLst>
                                      </p:cBhvr>
                                      <p:to>
                                        <p:strVal val="visible"/>
                                      </p:to>
                                    </p:set>
                                    <p:anim calcmode="lin" valueType="num">
                                      <p:cBhvr additive="base">
                                        <p:cTn id="32" dur="500"/>
                                        <p:tgtEl>
                                          <p:spTgt spid="24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1">
                                            <p:txEl>
                                              <p:pRg st="6" end="6"/>
                                            </p:txEl>
                                          </p:spTgt>
                                        </p:tgtEl>
                                        <p:attrNameLst>
                                          <p:attrName>style.visibility</p:attrName>
                                        </p:attrNameLst>
                                      </p:cBhvr>
                                      <p:to>
                                        <p:strVal val="visible"/>
                                      </p:to>
                                    </p:set>
                                    <p:anim calcmode="lin" valueType="num">
                                      <p:cBhvr additive="base">
                                        <p:cTn id="37" dur="500"/>
                                        <p:tgtEl>
                                          <p:spTgt spid="24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41">
                                            <p:txEl>
                                              <p:pRg st="7" end="7"/>
                                            </p:txEl>
                                          </p:spTgt>
                                        </p:tgtEl>
                                        <p:attrNameLst>
                                          <p:attrName>style.visibility</p:attrName>
                                        </p:attrNameLst>
                                      </p:cBhvr>
                                      <p:to>
                                        <p:strVal val="visible"/>
                                      </p:to>
                                    </p:set>
                                    <p:anim calcmode="lin" valueType="num">
                                      <p:cBhvr additive="base">
                                        <p:cTn id="42" dur="500"/>
                                        <p:tgtEl>
                                          <p:spTgt spid="24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41">
                                            <p:txEl>
                                              <p:pRg st="8" end="8"/>
                                            </p:txEl>
                                          </p:spTgt>
                                        </p:tgtEl>
                                        <p:attrNameLst>
                                          <p:attrName>style.visibility</p:attrName>
                                        </p:attrNameLst>
                                      </p:cBhvr>
                                      <p:to>
                                        <p:strVal val="visible"/>
                                      </p:to>
                                    </p:set>
                                    <p:anim calcmode="lin" valueType="num">
                                      <p:cBhvr additive="base">
                                        <p:cTn id="47" dur="500"/>
                                        <p:tgtEl>
                                          <p:spTgt spid="24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C36E13-BD8B-40F5-89ED-4C3778FFE784}"/>
              </a:ext>
            </a:extLst>
          </p:cNvPr>
          <p:cNvPicPr>
            <a:picLocks noChangeAspect="1"/>
          </p:cNvPicPr>
          <p:nvPr/>
        </p:nvPicPr>
        <p:blipFill>
          <a:blip r:embed="rId2"/>
          <a:stretch>
            <a:fillRect/>
          </a:stretch>
        </p:blipFill>
        <p:spPr>
          <a:xfrm>
            <a:off x="1130808" y="1219200"/>
            <a:ext cx="7707087" cy="4953000"/>
          </a:xfrm>
          <a:prstGeom prst="rect">
            <a:avLst/>
          </a:prstGeom>
        </p:spPr>
      </p:pic>
    </p:spTree>
    <p:extLst>
      <p:ext uri="{BB962C8B-B14F-4D97-AF65-F5344CB8AC3E}">
        <p14:creationId xmlns:p14="http://schemas.microsoft.com/office/powerpoint/2010/main" val="3320260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Rambla"/>
              <a:buNone/>
            </a:pPr>
            <a:r>
              <a:rPr lang="en-US" sz="4100" b="1" i="0" u="none" strike="noStrike" cap="none" dirty="0">
                <a:solidFill>
                  <a:schemeClr val="dk2"/>
                </a:solidFill>
                <a:latin typeface="Rambla"/>
                <a:ea typeface="Rambla"/>
                <a:cs typeface="Rambla"/>
                <a:sym typeface="Rambla"/>
              </a:rPr>
              <a:t>College Search</a:t>
            </a:r>
          </a:p>
        </p:txBody>
      </p:sp>
      <p:pic>
        <p:nvPicPr>
          <p:cNvPr id="5" name="Content Placeholder 4">
            <a:extLst>
              <a:ext uri="{FF2B5EF4-FFF2-40B4-BE49-F238E27FC236}">
                <a16:creationId xmlns:a16="http://schemas.microsoft.com/office/drawing/2014/main" id="{98937C69-FF85-4D8E-B8AB-3245E0738BEA}"/>
              </a:ext>
            </a:extLst>
          </p:cNvPr>
          <p:cNvPicPr>
            <a:picLocks noGrp="1" noChangeAspect="1"/>
          </p:cNvPicPr>
          <p:nvPr>
            <p:ph sz="half" idx="1"/>
          </p:nvPr>
        </p:nvPicPr>
        <p:blipFill>
          <a:blip r:embed="rId3"/>
          <a:stretch>
            <a:fillRect/>
          </a:stretch>
        </p:blipFill>
        <p:spPr>
          <a:xfrm>
            <a:off x="1447800" y="1752600"/>
            <a:ext cx="6858000" cy="448129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orient="vert"/>
          </p:nvPr>
        </p:nvSpPr>
        <p:spPr/>
        <p:txBody>
          <a:bodyPr/>
          <a:lstStyle/>
          <a:p>
            <a:endParaRPr lang="en-US"/>
          </a:p>
        </p:txBody>
      </p:sp>
      <p:sp>
        <p:nvSpPr>
          <p:cNvPr id="3" name="Text Placeholder 2"/>
          <p:cNvSpPr>
            <a:spLocks noGrp="1"/>
          </p:cNvSpPr>
          <p:nvPr>
            <p:ph type="body" orient="vert" idx="1"/>
          </p:nvPr>
        </p:nvSpPr>
        <p:spPr/>
        <p:txBody>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38326"/>
            <a:ext cx="13487400" cy="650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6096000" y="312420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019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naviance 4.PNG"/>
          <p:cNvPicPr>
            <a:picLocks noGrp="1" noChangeAspect="1"/>
          </p:cNvPicPr>
          <p:nvPr>
            <p:ph sz="half" idx="1"/>
          </p:nvPr>
        </p:nvPicPr>
        <p:blipFill>
          <a:blip r:embed="rId2"/>
          <a:stretch>
            <a:fillRect/>
          </a:stretch>
        </p:blipFill>
        <p:spPr>
          <a:xfrm>
            <a:off x="533400" y="381000"/>
            <a:ext cx="8001000" cy="6108677"/>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3" name="Shape 353"/>
          <p:cNvSpPr txBox="1">
            <a:spLocks noGrp="1"/>
          </p:cNvSpPr>
          <p:nvPr>
            <p:ph type="title"/>
          </p:nvPr>
        </p:nvSpPr>
        <p:spPr>
          <a:xfrm>
            <a:off x="457200" y="195262"/>
            <a:ext cx="8229600" cy="140811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2400" b="1" i="0" u="sng" strike="noStrike" cap="none" dirty="0">
                <a:solidFill>
                  <a:schemeClr val="tx1"/>
                </a:solidFill>
                <a:latin typeface="Georgia" panose="02040502050405020303" pitchFamily="18" charset="0"/>
                <a:ea typeface="Rambla"/>
                <a:cs typeface="Rambla"/>
                <a:sym typeface="Rambla"/>
              </a:rPr>
              <a:t>Extracurricular Activities</a:t>
            </a:r>
            <a:r>
              <a:rPr lang="en-US" sz="2400" b="1" i="0" u="none" strike="noStrike" cap="none" dirty="0">
                <a:solidFill>
                  <a:schemeClr val="tx1"/>
                </a:solidFill>
                <a:latin typeface="Georgia" panose="02040502050405020303" pitchFamily="18" charset="0"/>
                <a:ea typeface="Rambla"/>
                <a:cs typeface="Rambla"/>
                <a:sym typeface="Rambla"/>
              </a:rPr>
              <a:t> </a:t>
            </a:r>
            <a:br>
              <a:rPr lang="en-US" sz="2400" b="1" i="0" u="none" strike="noStrike" cap="none" dirty="0">
                <a:solidFill>
                  <a:schemeClr val="tx1"/>
                </a:solidFill>
                <a:latin typeface="Georgia" panose="02040502050405020303" pitchFamily="18" charset="0"/>
                <a:ea typeface="Rambla"/>
                <a:cs typeface="Rambla"/>
                <a:sym typeface="Rambla"/>
              </a:rPr>
            </a:br>
            <a:r>
              <a:rPr lang="en-US" sz="2400" b="1" i="0" u="none" strike="noStrike" cap="none" dirty="0">
                <a:solidFill>
                  <a:schemeClr val="tx1"/>
                </a:solidFill>
                <a:latin typeface="Georgia" panose="02040502050405020303" pitchFamily="18" charset="0"/>
                <a:ea typeface="Rambla"/>
                <a:cs typeface="Rambla"/>
                <a:sym typeface="Rambla"/>
              </a:rPr>
              <a:t>Quality is more important than Quantity </a:t>
            </a:r>
          </a:p>
        </p:txBody>
      </p:sp>
      <p:sp>
        <p:nvSpPr>
          <p:cNvPr id="352" name="Shape 352"/>
          <p:cNvSpPr txBox="1">
            <a:spLocks noGrp="1"/>
          </p:cNvSpPr>
          <p:nvPr>
            <p:ph idx="1"/>
          </p:nvPr>
        </p:nvSpPr>
        <p:spPr>
          <a:xfrm>
            <a:off x="914401" y="1603373"/>
            <a:ext cx="7696199" cy="5635627"/>
          </a:xfrm>
          <a:prstGeom prst="rect">
            <a:avLst/>
          </a:prstGeom>
          <a:noFill/>
          <a:ln>
            <a:noFill/>
          </a:ln>
        </p:spPr>
        <p:txBody>
          <a:bodyPr lIns="91425" tIns="45700" rIns="91425" bIns="45700" anchor="t" anchorCtr="0">
            <a:noAutofit/>
          </a:bodyPr>
          <a:lstStyle/>
          <a:p>
            <a:pPr marL="365125" marR="0" lvl="0" indent="-263525" algn="l" rtl="0">
              <a:lnSpc>
                <a:spcPct val="80000"/>
              </a:lnSpc>
              <a:spcBef>
                <a:spcPts val="0"/>
              </a:spcBef>
              <a:spcAft>
                <a:spcPts val="0"/>
              </a:spcAft>
              <a:buClr>
                <a:schemeClr val="accent1"/>
              </a:buClr>
              <a:buSzPct val="68000"/>
              <a:buFont typeface="Noto Sans Symbols"/>
              <a:buChar char="▶"/>
            </a:pPr>
            <a:r>
              <a:rPr lang="en-US" sz="2100" b="0" i="0" u="none" dirty="0">
                <a:solidFill>
                  <a:schemeClr val="dk1"/>
                </a:solidFill>
                <a:latin typeface="Libre Baskerville"/>
                <a:ea typeface="Libre Baskerville"/>
                <a:cs typeface="Libre Baskerville"/>
                <a:sym typeface="Libre Baskerville"/>
              </a:rPr>
              <a:t>Community service and volunteer work should be done with non profit organizations</a:t>
            </a:r>
          </a:p>
          <a:p>
            <a:pPr marL="620712" marR="0" lvl="1" indent="-239712" algn="l" rtl="0">
              <a:lnSpc>
                <a:spcPct val="80000"/>
              </a:lnSpc>
              <a:spcBef>
                <a:spcPts val="300"/>
              </a:spcBef>
              <a:spcAft>
                <a:spcPts val="0"/>
              </a:spcAft>
              <a:buClr>
                <a:schemeClr val="accent1"/>
              </a:buClr>
              <a:buSzPct val="100000"/>
              <a:buFont typeface="Verdana"/>
              <a:buChar char="◦"/>
            </a:pPr>
            <a:r>
              <a:rPr lang="en-US" sz="2100" b="0" i="0" u="none" strike="noStrike" cap="none" dirty="0">
                <a:solidFill>
                  <a:schemeClr val="dk1"/>
                </a:solidFill>
                <a:latin typeface="Libre Baskerville"/>
                <a:ea typeface="Libre Baskerville"/>
                <a:cs typeface="Libre Baskerville"/>
                <a:sym typeface="Libre Baskerville"/>
              </a:rPr>
              <a:t>Churches, libraries, hospitals, schools, etc.</a:t>
            </a:r>
          </a:p>
          <a:p>
            <a:pPr marL="620712" marR="0" lvl="1" indent="-239712" algn="l" rtl="0">
              <a:lnSpc>
                <a:spcPct val="80000"/>
              </a:lnSpc>
              <a:spcBef>
                <a:spcPts val="300"/>
              </a:spcBef>
              <a:spcAft>
                <a:spcPts val="0"/>
              </a:spcAft>
              <a:buClr>
                <a:schemeClr val="accent1"/>
              </a:buClr>
              <a:buSzPct val="100000"/>
              <a:buFont typeface="Verdana"/>
              <a:buNone/>
            </a:pPr>
            <a:endParaRPr sz="2100" b="0" i="0" u="none" strike="noStrike" cap="none" dirty="0">
              <a:solidFill>
                <a:schemeClr val="dk1"/>
              </a:solidFill>
              <a:latin typeface="Libre Baskerville"/>
              <a:ea typeface="Libre Baskerville"/>
              <a:cs typeface="Libre Baskerville"/>
              <a:sym typeface="Libre Baskerville"/>
            </a:endParaRPr>
          </a:p>
          <a:p>
            <a:pPr marL="365125" marR="0" lvl="0" indent="-263525" algn="l" rtl="0">
              <a:lnSpc>
                <a:spcPct val="80000"/>
              </a:lnSpc>
              <a:spcBef>
                <a:spcPts val="400"/>
              </a:spcBef>
              <a:spcAft>
                <a:spcPts val="0"/>
              </a:spcAft>
              <a:buClr>
                <a:schemeClr val="accent1"/>
              </a:buClr>
              <a:buSzPct val="68000"/>
              <a:buFont typeface="Noto Sans Symbols"/>
              <a:buChar char="▶"/>
            </a:pPr>
            <a:r>
              <a:rPr lang="en-US" sz="2100" b="0" i="0" u="none" dirty="0">
                <a:solidFill>
                  <a:schemeClr val="dk1"/>
                </a:solidFill>
                <a:latin typeface="Libre Baskerville"/>
                <a:ea typeface="Libre Baskerville"/>
                <a:cs typeface="Libre Baskerville"/>
                <a:sym typeface="Libre Baskerville"/>
              </a:rPr>
              <a:t>Internships are non-paid and should be done with legitimate companies</a:t>
            </a:r>
          </a:p>
          <a:p>
            <a:pPr marL="365125" marR="0" lvl="0" indent="-263525" algn="l" rtl="0">
              <a:lnSpc>
                <a:spcPct val="80000"/>
              </a:lnSpc>
              <a:spcBef>
                <a:spcPts val="400"/>
              </a:spcBef>
              <a:spcAft>
                <a:spcPts val="0"/>
              </a:spcAft>
              <a:buClr>
                <a:schemeClr val="accent1"/>
              </a:buClr>
              <a:buSzPct val="25000"/>
              <a:buFont typeface="Noto Sans Symbols"/>
              <a:buNone/>
            </a:pPr>
            <a:endParaRPr sz="2100" b="0" i="0" u="none" dirty="0">
              <a:solidFill>
                <a:schemeClr val="dk1"/>
              </a:solidFill>
              <a:latin typeface="Libre Baskerville"/>
              <a:ea typeface="Libre Baskerville"/>
              <a:cs typeface="Libre Baskerville"/>
              <a:sym typeface="Libre Baskerville"/>
            </a:endParaRPr>
          </a:p>
          <a:p>
            <a:pPr marL="365125" marR="0" lvl="0" indent="-263525" algn="l" rtl="0">
              <a:lnSpc>
                <a:spcPct val="80000"/>
              </a:lnSpc>
              <a:spcBef>
                <a:spcPts val="400"/>
              </a:spcBef>
              <a:spcAft>
                <a:spcPts val="0"/>
              </a:spcAft>
              <a:buClr>
                <a:schemeClr val="accent1"/>
              </a:buClr>
              <a:buSzPct val="68000"/>
              <a:buFont typeface="Noto Sans Symbols"/>
              <a:buChar char="▶"/>
            </a:pPr>
            <a:r>
              <a:rPr lang="en-US" sz="2100" b="0" i="0" u="none" dirty="0">
                <a:solidFill>
                  <a:schemeClr val="dk1"/>
                </a:solidFill>
                <a:latin typeface="Libre Baskerville"/>
                <a:ea typeface="Libre Baskerville"/>
                <a:cs typeface="Libre Baskerville"/>
                <a:sym typeface="Libre Baskerville"/>
              </a:rPr>
              <a:t>Check the Bulletin Board in the Guidance office for postings of jobs, internships and volunteer opportunities</a:t>
            </a:r>
          </a:p>
          <a:p>
            <a:pPr marL="365125" marR="0" lvl="0" indent="-263525" algn="l" rtl="0">
              <a:lnSpc>
                <a:spcPct val="80000"/>
              </a:lnSpc>
              <a:spcBef>
                <a:spcPts val="400"/>
              </a:spcBef>
              <a:spcAft>
                <a:spcPts val="0"/>
              </a:spcAft>
              <a:buClr>
                <a:schemeClr val="accent1"/>
              </a:buClr>
              <a:buSzPct val="25000"/>
              <a:buFont typeface="Noto Sans Symbols"/>
              <a:buNone/>
            </a:pPr>
            <a:endParaRPr sz="2100" b="0" i="0" u="none" dirty="0">
              <a:solidFill>
                <a:schemeClr val="dk1"/>
              </a:solidFill>
              <a:latin typeface="Libre Baskerville"/>
              <a:ea typeface="Libre Baskerville"/>
              <a:cs typeface="Libre Baskerville"/>
              <a:sym typeface="Libre Baskerville"/>
            </a:endParaRPr>
          </a:p>
          <a:p>
            <a:pPr marL="365125" marR="0" lvl="0" indent="-263525" algn="l" rtl="0">
              <a:lnSpc>
                <a:spcPct val="80000"/>
              </a:lnSpc>
              <a:spcBef>
                <a:spcPts val="400"/>
              </a:spcBef>
              <a:spcAft>
                <a:spcPts val="0"/>
              </a:spcAft>
              <a:buClr>
                <a:schemeClr val="accent1"/>
              </a:buClr>
              <a:buSzPct val="68000"/>
              <a:buFont typeface="Noto Sans Symbols"/>
              <a:buChar char="▶"/>
            </a:pPr>
            <a:r>
              <a:rPr lang="en-US" sz="2100" b="0" i="0" u="none" dirty="0">
                <a:solidFill>
                  <a:schemeClr val="dk1"/>
                </a:solidFill>
                <a:latin typeface="Libre Baskerville"/>
                <a:ea typeface="Libre Baskerville"/>
                <a:cs typeface="Libre Baskerville"/>
                <a:sym typeface="Libre Baskerville"/>
              </a:rPr>
              <a:t>It is very important to be involved in meaningful extracurricular activities</a:t>
            </a:r>
          </a:p>
          <a:p>
            <a:pPr marL="365125" marR="0" lvl="0" indent="-263525" algn="l" rtl="0">
              <a:lnSpc>
                <a:spcPct val="80000"/>
              </a:lnSpc>
              <a:spcBef>
                <a:spcPts val="400"/>
              </a:spcBef>
              <a:spcAft>
                <a:spcPts val="0"/>
              </a:spcAft>
              <a:buClr>
                <a:schemeClr val="accent1"/>
              </a:buClr>
              <a:buSzPct val="68000"/>
              <a:buFont typeface="Noto Sans Symbols"/>
              <a:buChar char="▶"/>
            </a:pPr>
            <a:endParaRPr lang="en-US" sz="2100" dirty="0">
              <a:latin typeface="Libre Baskerville"/>
              <a:ea typeface="Libre Baskerville"/>
              <a:cs typeface="Libre Baskerville"/>
              <a:sym typeface="Libre Baskerville"/>
            </a:endParaRPr>
          </a:p>
          <a:p>
            <a:pPr fontAlgn="base"/>
            <a:r>
              <a:rPr lang="en-US" sz="2100" dirty="0"/>
              <a:t>​See the RBC website under Student Life for more volunteer opportunities​</a:t>
            </a:r>
          </a:p>
          <a:p>
            <a:pPr marL="365125" marR="0" lvl="0" indent="-263525" algn="l" rtl="0">
              <a:lnSpc>
                <a:spcPct val="80000"/>
              </a:lnSpc>
              <a:spcBef>
                <a:spcPts val="400"/>
              </a:spcBef>
              <a:spcAft>
                <a:spcPts val="0"/>
              </a:spcAft>
              <a:buClr>
                <a:schemeClr val="accent1"/>
              </a:buClr>
              <a:buSzPct val="68000"/>
              <a:buFont typeface="Noto Sans Symbols"/>
              <a:buChar char="▶"/>
            </a:pPr>
            <a:endParaRPr lang="en-US" sz="2000" dirty="0">
              <a:latin typeface="Libre Baskerville"/>
              <a:ea typeface="Libre Baskerville"/>
              <a:cs typeface="Libre Baskerville"/>
              <a:sym typeface="Libre Baskerville"/>
            </a:endParaRPr>
          </a:p>
          <a:p>
            <a:pPr marL="365125" marR="0" lvl="0" indent="-263525" algn="l" rtl="0">
              <a:lnSpc>
                <a:spcPct val="80000"/>
              </a:lnSpc>
              <a:spcBef>
                <a:spcPts val="400"/>
              </a:spcBef>
              <a:spcAft>
                <a:spcPts val="0"/>
              </a:spcAft>
              <a:buClr>
                <a:schemeClr val="accent1"/>
              </a:buClr>
              <a:buSzPct val="68000"/>
              <a:buFont typeface="Noto Sans Symbols"/>
              <a:buChar char="▶"/>
            </a:pPr>
            <a:endParaRPr lang="en-US" sz="2200" b="0" i="0" u="none" dirty="0">
              <a:solidFill>
                <a:schemeClr val="dk1"/>
              </a:solidFill>
              <a:latin typeface="Libre Baskerville"/>
              <a:ea typeface="Libre Baskerville"/>
              <a:cs typeface="Libre Baskerville"/>
              <a:sym typeface="Libre Baskerville"/>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2">
                                            <p:txEl>
                                              <p:pRg st="0" end="0"/>
                                            </p:txEl>
                                          </p:spTgt>
                                        </p:tgtEl>
                                        <p:attrNameLst>
                                          <p:attrName>style.visibility</p:attrName>
                                        </p:attrNameLst>
                                      </p:cBhvr>
                                      <p:to>
                                        <p:strVal val="visible"/>
                                      </p:to>
                                    </p:set>
                                    <p:anim calcmode="lin" valueType="num">
                                      <p:cBhvr additive="base">
                                        <p:cTn id="7" dur="500"/>
                                        <p:tgtEl>
                                          <p:spTgt spid="35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2">
                                            <p:txEl>
                                              <p:pRg st="1" end="1"/>
                                            </p:txEl>
                                          </p:spTgt>
                                        </p:tgtEl>
                                        <p:attrNameLst>
                                          <p:attrName>style.visibility</p:attrName>
                                        </p:attrNameLst>
                                      </p:cBhvr>
                                      <p:to>
                                        <p:strVal val="visible"/>
                                      </p:to>
                                    </p:set>
                                    <p:anim calcmode="lin" valueType="num">
                                      <p:cBhvr additive="base">
                                        <p:cTn id="12" dur="500"/>
                                        <p:tgtEl>
                                          <p:spTgt spid="3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52">
                                            <p:txEl>
                                              <p:pRg st="3" end="3"/>
                                            </p:txEl>
                                          </p:spTgt>
                                        </p:tgtEl>
                                        <p:attrNameLst>
                                          <p:attrName>style.visibility</p:attrName>
                                        </p:attrNameLst>
                                      </p:cBhvr>
                                      <p:to>
                                        <p:strVal val="visible"/>
                                      </p:to>
                                    </p:set>
                                    <p:anim calcmode="lin" valueType="num">
                                      <p:cBhvr additive="base">
                                        <p:cTn id="17" dur="500"/>
                                        <p:tgtEl>
                                          <p:spTgt spid="3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52">
                                            <p:txEl>
                                              <p:pRg st="5" end="5"/>
                                            </p:txEl>
                                          </p:spTgt>
                                        </p:tgtEl>
                                        <p:attrNameLst>
                                          <p:attrName>style.visibility</p:attrName>
                                        </p:attrNameLst>
                                      </p:cBhvr>
                                      <p:to>
                                        <p:strVal val="visible"/>
                                      </p:to>
                                    </p:set>
                                    <p:anim calcmode="lin" valueType="num">
                                      <p:cBhvr additive="base">
                                        <p:cTn id="22" dur="500"/>
                                        <p:tgtEl>
                                          <p:spTgt spid="35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52">
                                            <p:txEl>
                                              <p:pRg st="7" end="7"/>
                                            </p:txEl>
                                          </p:spTgt>
                                        </p:tgtEl>
                                        <p:attrNameLst>
                                          <p:attrName>style.visibility</p:attrName>
                                        </p:attrNameLst>
                                      </p:cBhvr>
                                      <p:to>
                                        <p:strVal val="visible"/>
                                      </p:to>
                                    </p:set>
                                    <p:anim calcmode="lin" valueType="num">
                                      <p:cBhvr additive="base">
                                        <p:cTn id="27" dur="500"/>
                                        <p:tgtEl>
                                          <p:spTgt spid="35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52">
                                            <p:txEl>
                                              <p:pRg st="9" end="9"/>
                                            </p:txEl>
                                          </p:spTgt>
                                        </p:tgtEl>
                                        <p:attrNameLst>
                                          <p:attrName>style.visibility</p:attrName>
                                        </p:attrNameLst>
                                      </p:cBhvr>
                                      <p:to>
                                        <p:strVal val="visible"/>
                                      </p:to>
                                    </p:set>
                                    <p:anim calcmode="lin" valueType="num">
                                      <p:cBhvr additive="base">
                                        <p:cTn id="32" dur="500"/>
                                        <p:tgtEl>
                                          <p:spTgt spid="35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Shape 358"/>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100" b="1" i="0" u="none" strike="noStrike" cap="none" dirty="0">
                <a:solidFill>
                  <a:schemeClr val="tx1"/>
                </a:solidFill>
                <a:latin typeface="Rambla"/>
                <a:ea typeface="Rambla"/>
                <a:cs typeface="Rambla"/>
                <a:sym typeface="Rambla"/>
              </a:rPr>
              <a:t>Programs, Clubs and Activities</a:t>
            </a:r>
          </a:p>
        </p:txBody>
      </p:sp>
      <p:sp>
        <p:nvSpPr>
          <p:cNvPr id="359" name="Shape 359" descr="Rectangle: Click to edit Master text styles Second level Third level Fourth level Fifth level"/>
          <p:cNvSpPr txBox="1">
            <a:spLocks noGrp="1"/>
          </p:cNvSpPr>
          <p:nvPr>
            <p:ph sz="half" idx="1"/>
          </p:nvPr>
        </p:nvSpPr>
        <p:spPr>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PERSONAL INTEREST</a:t>
            </a:r>
          </a:p>
          <a:p>
            <a:pPr marL="0" marR="0" lvl="0" indent="0" algn="l" rtl="0">
              <a:lnSpc>
                <a:spcPct val="100000"/>
              </a:lnSpc>
              <a:spcBef>
                <a:spcPts val="400"/>
              </a:spcBef>
              <a:spcAft>
                <a:spcPts val="0"/>
              </a:spcAft>
              <a:buClr>
                <a:schemeClr val="accent1"/>
              </a:buClr>
              <a:buSzPct val="68000"/>
              <a:buFont typeface="Noto Sans Symbols"/>
              <a:buChar char="▶"/>
            </a:pPr>
            <a:r>
              <a:rPr lang="en-US" sz="1800" b="1" i="0" u="none" dirty="0">
                <a:solidFill>
                  <a:schemeClr val="dk1"/>
                </a:solidFill>
                <a:latin typeface="Rambla"/>
                <a:ea typeface="Rambla"/>
                <a:cs typeface="Rambla"/>
                <a:sym typeface="Rambla"/>
              </a:rPr>
              <a:t>Art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Astronomy Club</a:t>
            </a:r>
            <a:endParaRPr lang="en-US" sz="1800" b="1" i="0" u="none" dirty="0">
              <a:solidFill>
                <a:schemeClr val="dk1"/>
              </a:solidFill>
              <a:latin typeface="Rambla"/>
              <a:ea typeface="Rambla"/>
              <a:cs typeface="Rambla"/>
              <a:sym typeface="Rambla"/>
            </a:endParaRP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Casey’s for a Cure</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Constitution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Debate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i="0" u="none" dirty="0">
                <a:solidFill>
                  <a:schemeClr val="dk1"/>
                </a:solidFill>
                <a:latin typeface="Rambla"/>
                <a:ea typeface="Rambla"/>
                <a:cs typeface="Rambla"/>
                <a:sym typeface="Rambla"/>
              </a:rPr>
              <a:t>Engineering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Environmental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i="0" u="none" dirty="0">
                <a:solidFill>
                  <a:schemeClr val="dk1"/>
                </a:solidFill>
                <a:latin typeface="Rambla"/>
                <a:ea typeface="Rambla"/>
                <a:cs typeface="Rambla"/>
                <a:sym typeface="Rambla"/>
              </a:rPr>
              <a:t>French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a:t>Gardening Club</a:t>
            </a:r>
          </a:p>
          <a:p>
            <a:pPr marL="0" marR="0" lvl="0" indent="0" algn="l" rtl="0">
              <a:lnSpc>
                <a:spcPct val="100000"/>
              </a:lnSpc>
              <a:spcBef>
                <a:spcPts val="400"/>
              </a:spcBef>
              <a:spcAft>
                <a:spcPts val="0"/>
              </a:spcAft>
              <a:buClr>
                <a:schemeClr val="accent1"/>
              </a:buClr>
              <a:buSzPct val="68000"/>
              <a:buFont typeface="Noto Sans Symbols"/>
              <a:buChar char="▶"/>
            </a:pPr>
            <a:r>
              <a:rPr lang="en-US" sz="1800" b="1" i="0" u="none" dirty="0">
                <a:solidFill>
                  <a:schemeClr val="dk1"/>
                </a:solidFill>
                <a:latin typeface="Rambla"/>
                <a:ea typeface="Rambla"/>
                <a:cs typeface="Rambla"/>
                <a:sym typeface="Rambla"/>
              </a:rPr>
              <a:t>Green and Gold Productions</a:t>
            </a:r>
          </a:p>
          <a:p>
            <a:pPr marL="0" marR="0" lvl="0" indent="0" algn="l" rtl="0">
              <a:lnSpc>
                <a:spcPct val="100000"/>
              </a:lnSpc>
              <a:spcBef>
                <a:spcPts val="400"/>
              </a:spcBef>
              <a:spcAft>
                <a:spcPts val="0"/>
              </a:spcAft>
              <a:buClr>
                <a:schemeClr val="accent1"/>
              </a:buClr>
              <a:buSzPct val="68000"/>
              <a:buFont typeface="Noto Sans Symbols"/>
              <a:buChar char="▶"/>
            </a:pPr>
            <a:r>
              <a:rPr lang="en-US" sz="1800" b="1" dirty="0" err="1"/>
              <a:t>Improv</a:t>
            </a:r>
            <a:r>
              <a:rPr lang="en-US" sz="1800" b="1" dirty="0"/>
              <a:t> Club</a:t>
            </a:r>
            <a:endParaRPr lang="en-US" sz="1800" b="1" i="0" u="none" dirty="0">
              <a:solidFill>
                <a:schemeClr val="dk1"/>
              </a:solidFill>
              <a:latin typeface="Rambla"/>
              <a:ea typeface="Rambla"/>
              <a:cs typeface="Rambla"/>
              <a:sym typeface="Rambla"/>
            </a:endParaRPr>
          </a:p>
        </p:txBody>
      </p:sp>
      <p:sp>
        <p:nvSpPr>
          <p:cNvPr id="5" name="Content Placeholder 4"/>
          <p:cNvSpPr>
            <a:spLocks noGrp="1"/>
          </p:cNvSpPr>
          <p:nvPr>
            <p:ph sz="half" idx="2"/>
          </p:nvPr>
        </p:nvSpPr>
        <p:spPr/>
        <p:txBody>
          <a:bodyPr>
            <a:normAutofit fontScale="92500" lnSpcReduction="20000"/>
          </a:bodyPr>
          <a:lstStyle/>
          <a:p>
            <a:pPr lvl="0"/>
            <a:r>
              <a:rPr lang="en-US" sz="1800" b="1" dirty="0"/>
              <a:t>Irish Culture Club</a:t>
            </a:r>
          </a:p>
          <a:p>
            <a:pPr lvl="0"/>
            <a:r>
              <a:rPr lang="en-US" sz="1800" b="1" dirty="0"/>
              <a:t>Junior Statesmen of America</a:t>
            </a:r>
          </a:p>
          <a:p>
            <a:pPr lvl="0"/>
            <a:r>
              <a:rPr lang="en-US" sz="1800" b="1" dirty="0"/>
              <a:t>Lab Assistants</a:t>
            </a:r>
          </a:p>
          <a:p>
            <a:pPr lvl="0"/>
            <a:r>
              <a:rPr lang="en-US" sz="1800" b="1" dirty="0"/>
              <a:t>Military Career Club</a:t>
            </a:r>
          </a:p>
          <a:p>
            <a:pPr lvl="0"/>
            <a:r>
              <a:rPr lang="en-US" sz="1800" b="1" dirty="0"/>
              <a:t>Physical Education Club</a:t>
            </a:r>
          </a:p>
          <a:p>
            <a:pPr lvl="0"/>
            <a:r>
              <a:rPr lang="en-US" sz="1800" b="1" dirty="0"/>
              <a:t>Retro Gaming</a:t>
            </a:r>
          </a:p>
          <a:p>
            <a:pPr lvl="0"/>
            <a:r>
              <a:rPr lang="en-US" sz="1800" b="1" dirty="0"/>
              <a:t>Ridge Road Run Alliance</a:t>
            </a:r>
          </a:p>
          <a:p>
            <a:pPr lvl="0"/>
            <a:r>
              <a:rPr lang="en-US" sz="1800" b="1" dirty="0"/>
              <a:t>SAT Math Prep </a:t>
            </a:r>
          </a:p>
          <a:p>
            <a:pPr lvl="0"/>
            <a:r>
              <a:rPr lang="en-US" sz="1800" b="1" dirty="0"/>
              <a:t>Stretching, Breathing,  and Relaxing Club</a:t>
            </a:r>
          </a:p>
          <a:p>
            <a:pPr lvl="0"/>
            <a:r>
              <a:rPr lang="en-US" sz="1800" b="1" dirty="0"/>
              <a:t>Women in Stem</a:t>
            </a:r>
          </a:p>
          <a:p>
            <a:pPr lvl="0"/>
            <a:endParaRPr lang="en-US" sz="1800" b="1" dirty="0"/>
          </a:p>
          <a:p>
            <a:endParaRPr lang="en-US" sz="1800" dirty="0"/>
          </a:p>
        </p:txBody>
      </p:sp>
      <p:sp>
        <p:nvSpPr>
          <p:cNvPr id="360" name="Shape 360"/>
          <p:cNvSpPr txBox="1"/>
          <p:nvPr/>
        </p:nvSpPr>
        <p:spPr>
          <a:xfrm>
            <a:off x="4379913" y="6408738"/>
            <a:ext cx="2351087" cy="36512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400" b="0" i="0" u="none">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29</a:t>
            </a:fld>
            <a:endParaRPr lang="en-US" sz="1400" b="0" i="0" u="none">
              <a:solidFill>
                <a:schemeClr val="dk1"/>
              </a:solidFill>
              <a:latin typeface="Tahoma"/>
              <a:ea typeface="Tahoma"/>
              <a:cs typeface="Tahoma"/>
              <a:sym typeface="Tahom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Shape 365"/>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100" b="1" i="0" u="none" strike="noStrike" cap="none" dirty="0">
                <a:solidFill>
                  <a:schemeClr val="tx1"/>
                </a:solidFill>
                <a:latin typeface="Rambla"/>
                <a:ea typeface="Rambla"/>
                <a:cs typeface="Rambla"/>
                <a:sym typeface="Rambla"/>
              </a:rPr>
              <a:t>Programs, Clubs and Activities</a:t>
            </a:r>
          </a:p>
        </p:txBody>
      </p:sp>
      <p:sp>
        <p:nvSpPr>
          <p:cNvPr id="366" name="Shape 366" descr="Rectangle: Click to edit Master text styles Second level Third level Fourth level Fifth level"/>
          <p:cNvSpPr txBox="1">
            <a:spLocks noGrp="1"/>
          </p:cNvSpPr>
          <p:nvPr>
            <p:ph sz="half" idx="1"/>
          </p:nvPr>
        </p:nvSpPr>
        <p:spPr>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en-US" sz="2400" b="1" i="0" u="none" dirty="0">
                <a:solidFill>
                  <a:schemeClr val="dk1"/>
                </a:solidFill>
                <a:latin typeface="Rambla"/>
                <a:ea typeface="Rambla"/>
                <a:cs typeface="Rambla"/>
                <a:sym typeface="Rambla"/>
              </a:rPr>
              <a:t>PUBLICATIONS</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Emerald (yearbook)</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Reflections (literary magazine)</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Signpost (newspaper)</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chemeClr val="dk1"/>
                </a:solidFill>
                <a:latin typeface="Rambla"/>
                <a:ea typeface="Rambla"/>
                <a:cs typeface="Rambla"/>
                <a:sym typeface="Rambla"/>
              </a:rPr>
              <a:t>SERVICE </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Arts from the Heart</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Casey Ambassadors</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Casey Caregivers</a:t>
            </a:r>
          </a:p>
          <a:p>
            <a:pPr marL="0" marR="0" lvl="0" indent="0" algn="l" rtl="0">
              <a:lnSpc>
                <a:spcPct val="100000"/>
              </a:lnSpc>
              <a:spcBef>
                <a:spcPts val="400"/>
              </a:spcBef>
              <a:spcAft>
                <a:spcPts val="0"/>
              </a:spcAft>
              <a:buClr>
                <a:schemeClr val="accent1"/>
              </a:buClr>
              <a:buSzPct val="25000"/>
              <a:buFont typeface="Noto Sans Symbols"/>
              <a:buNone/>
            </a:pPr>
            <a:r>
              <a:rPr lang="en-US" sz="2000" b="1" dirty="0">
                <a:solidFill>
                  <a:srgbClr val="00B050"/>
                </a:solidFill>
              </a:rPr>
              <a:t>Crochet for Charity</a:t>
            </a:r>
            <a:endParaRPr lang="en-US" sz="2000" b="1" i="0" u="none" dirty="0">
              <a:solidFill>
                <a:srgbClr val="00B050"/>
              </a:solidFill>
              <a:latin typeface="Rambla"/>
              <a:ea typeface="Rambla"/>
              <a:cs typeface="Rambla"/>
              <a:sym typeface="Rambla"/>
            </a:endParaRP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Hot Topics</a:t>
            </a:r>
          </a:p>
          <a:p>
            <a:pPr marL="0" lvl="0" indent="0">
              <a:buSzPct val="25000"/>
              <a:buNone/>
            </a:pPr>
            <a:r>
              <a:rPr lang="en-US" sz="2000" b="1" dirty="0">
                <a:solidFill>
                  <a:srgbClr val="00B050"/>
                </a:solidFill>
              </a:rPr>
              <a:t>Make a Wish</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rgbClr val="00B050"/>
                </a:solidFill>
                <a:latin typeface="Rambla"/>
                <a:ea typeface="Rambla"/>
                <a:cs typeface="Rambla"/>
                <a:sym typeface="Rambla"/>
              </a:rPr>
              <a:t>Student Council</a:t>
            </a:r>
            <a:r>
              <a:rPr lang="en-US" sz="2000" b="1" i="0" u="none" dirty="0">
                <a:solidFill>
                  <a:schemeClr val="dk1"/>
                </a:solidFill>
                <a:latin typeface="Rambla"/>
                <a:ea typeface="Rambla"/>
                <a:cs typeface="Rambla"/>
                <a:sym typeface="Rambla"/>
              </a:rPr>
              <a:t>	</a:t>
            </a:r>
          </a:p>
          <a:p>
            <a:pPr marL="0" marR="0" lvl="0" indent="0" algn="l" rtl="0">
              <a:lnSpc>
                <a:spcPct val="100000"/>
              </a:lnSpc>
              <a:spcBef>
                <a:spcPts val="400"/>
              </a:spcBef>
              <a:spcAft>
                <a:spcPts val="0"/>
              </a:spcAft>
              <a:buClr>
                <a:schemeClr val="accent1"/>
              </a:buClr>
              <a:buSzPct val="25000"/>
              <a:buFont typeface="Noto Sans Symbols"/>
              <a:buNone/>
            </a:pPr>
            <a:r>
              <a:rPr lang="en-US" sz="2000" b="1" i="0" u="none" dirty="0">
                <a:solidFill>
                  <a:schemeClr val="dk1"/>
                </a:solidFill>
                <a:latin typeface="Rambla"/>
                <a:ea typeface="Rambla"/>
                <a:cs typeface="Rambla"/>
                <a:sym typeface="Rambla"/>
              </a:rPr>
              <a:t> </a:t>
            </a:r>
          </a:p>
        </p:txBody>
      </p:sp>
      <p:sp>
        <p:nvSpPr>
          <p:cNvPr id="2" name="Content Placeholder 1">
            <a:extLst>
              <a:ext uri="{FF2B5EF4-FFF2-40B4-BE49-F238E27FC236}">
                <a16:creationId xmlns:a16="http://schemas.microsoft.com/office/drawing/2014/main" id="{B976D4C7-CA4E-4CC8-9BE3-07C2B3911DD3}"/>
              </a:ext>
            </a:extLst>
          </p:cNvPr>
          <p:cNvSpPr>
            <a:spLocks noGrp="1"/>
          </p:cNvSpPr>
          <p:nvPr>
            <p:ph sz="half" idx="2"/>
          </p:nvPr>
        </p:nvSpPr>
        <p:spPr/>
        <p:txBody>
          <a:bodyPr/>
          <a:lstStyle/>
          <a:p>
            <a:pPr marL="218186" indent="0">
              <a:buNone/>
            </a:pPr>
            <a:r>
              <a:rPr lang="en-US" sz="2000" b="1" dirty="0"/>
              <a:t>RELIGIOUS INTEREST</a:t>
            </a:r>
          </a:p>
          <a:p>
            <a:pPr marL="218186" indent="0">
              <a:buNone/>
            </a:pPr>
            <a:r>
              <a:rPr lang="en-US" sz="2000" b="1" dirty="0">
                <a:solidFill>
                  <a:srgbClr val="00B050"/>
                </a:solidFill>
              </a:rPr>
              <a:t>Campus Ministry</a:t>
            </a:r>
          </a:p>
          <a:p>
            <a:pPr marL="218186" indent="0">
              <a:buNone/>
            </a:pPr>
            <a:r>
              <a:rPr lang="en-US" sz="2000" b="1" dirty="0">
                <a:solidFill>
                  <a:srgbClr val="00B050"/>
                </a:solidFill>
              </a:rPr>
              <a:t>Caseys-4-Life</a:t>
            </a:r>
          </a:p>
          <a:p>
            <a:pPr marL="218186" indent="0">
              <a:buNone/>
            </a:pPr>
            <a:r>
              <a:rPr lang="en-US" sz="2000" b="1" dirty="0">
                <a:solidFill>
                  <a:srgbClr val="00B050"/>
                </a:solidFill>
              </a:rPr>
              <a:t>Catholic Athletes for Christ</a:t>
            </a:r>
          </a:p>
          <a:p>
            <a:endParaRPr lang="en-US" dirty="0"/>
          </a:p>
        </p:txBody>
      </p:sp>
      <p:sp>
        <p:nvSpPr>
          <p:cNvPr id="367" name="Shape 367"/>
          <p:cNvSpPr txBox="1"/>
          <p:nvPr/>
        </p:nvSpPr>
        <p:spPr>
          <a:xfrm>
            <a:off x="4379913" y="6408738"/>
            <a:ext cx="2351087" cy="36512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400" b="0" i="0" u="none">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30</a:t>
            </a:fld>
            <a:endParaRPr lang="en-US" sz="1400" b="0" i="0" u="none">
              <a:solidFill>
                <a:schemeClr val="dk1"/>
              </a:solidFill>
              <a:latin typeface="Tahoma"/>
              <a:ea typeface="Tahoma"/>
              <a:cs typeface="Tahoma"/>
              <a:sym typeface="Tahom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a:spLocks noGrp="1"/>
          </p:cNvSpPr>
          <p:nvPr>
            <p:ph type="title"/>
          </p:nvPr>
        </p:nvSpPr>
        <p:spPr>
          <a:xfrm>
            <a:off x="354013" y="274638"/>
            <a:ext cx="8429625" cy="12430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b="1" i="0" u="none" strike="noStrike" cap="none" dirty="0">
                <a:solidFill>
                  <a:schemeClr val="tx1"/>
                </a:solidFill>
                <a:latin typeface="Rambla"/>
                <a:ea typeface="Rambla"/>
                <a:cs typeface="Rambla"/>
                <a:sym typeface="Rambla"/>
              </a:rPr>
              <a:t>Programs, Clubs and Activities</a:t>
            </a:r>
          </a:p>
        </p:txBody>
      </p:sp>
      <p:sp>
        <p:nvSpPr>
          <p:cNvPr id="380" name="Shape 380" descr="Rectangle: Click to edit Master text styles Second level Third level Fourth level Fifth level"/>
          <p:cNvSpPr txBox="1">
            <a:spLocks noGrp="1"/>
          </p:cNvSpPr>
          <p:nvPr>
            <p:ph idx="1"/>
          </p:nvPr>
        </p:nvSpPr>
        <p:spPr>
          <a:prstGeom prst="rect">
            <a:avLst/>
          </a:prstGeom>
          <a:noFill/>
          <a:ln>
            <a:noFill/>
          </a:ln>
        </p:spPr>
        <p:txBody>
          <a:bodyPr lIns="91425" tIns="45700" rIns="91425" bIns="45700" anchor="t" anchorCtr="0">
            <a:noAutofit/>
          </a:bodyPr>
          <a:lstStyle/>
          <a:p>
            <a:pPr marL="365125" marR="0" lvl="0" indent="-263525" algn="l" rtl="0">
              <a:lnSpc>
                <a:spcPct val="100000"/>
              </a:lnSpc>
              <a:spcBef>
                <a:spcPts val="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Academic Challenge Club</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Forensics</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Junior Statesman</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Lab Assistants</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Marine Biology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Math Tutors</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National Honor Society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Physics Competition</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2000" b="1" i="0" u="none" dirty="0">
                <a:solidFill>
                  <a:srgbClr val="00B050"/>
                </a:solidFill>
                <a:latin typeface="Rambla"/>
                <a:ea typeface="Rambla"/>
                <a:cs typeface="Rambla"/>
                <a:sym typeface="Rambla"/>
              </a:rPr>
              <a:t>Sign Language</a:t>
            </a:r>
          </a:p>
        </p:txBody>
      </p:sp>
      <p:sp>
        <p:nvSpPr>
          <p:cNvPr id="381" name="Shape 381"/>
          <p:cNvSpPr txBox="1"/>
          <p:nvPr/>
        </p:nvSpPr>
        <p:spPr>
          <a:xfrm>
            <a:off x="4379913" y="6408738"/>
            <a:ext cx="2351087" cy="36512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400" b="0" i="0" u="none">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31</a:t>
            </a:fld>
            <a:endParaRPr lang="en-US" sz="1400" b="0" i="0" u="none">
              <a:solidFill>
                <a:schemeClr val="dk1"/>
              </a:solidFill>
              <a:latin typeface="Tahoma"/>
              <a:ea typeface="Tahoma"/>
              <a:cs typeface="Tahoma"/>
              <a:sym typeface="Tahom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Shape 386"/>
          <p:cNvSpPr txBox="1">
            <a:spLocks noGrp="1"/>
          </p:cNvSpPr>
          <p:nvPr>
            <p:ph type="title"/>
          </p:nvPr>
        </p:nvSpPr>
        <p:spPr>
          <a:xfrm>
            <a:off x="354013" y="274638"/>
            <a:ext cx="8429625" cy="12430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b="1" i="0" u="none" strike="noStrike" cap="none" dirty="0">
                <a:solidFill>
                  <a:schemeClr val="tx1"/>
                </a:solidFill>
                <a:latin typeface="Rambla"/>
                <a:ea typeface="Rambla"/>
                <a:cs typeface="Rambla"/>
                <a:sym typeface="Rambla"/>
              </a:rPr>
              <a:t>Programs, Clubs and Activities</a:t>
            </a:r>
          </a:p>
        </p:txBody>
      </p:sp>
      <p:sp>
        <p:nvSpPr>
          <p:cNvPr id="387" name="Shape 387" descr="Rectangle: Click to edit Master text styles Second level Third level Fourth level Fifth level"/>
          <p:cNvSpPr txBox="1">
            <a:spLocks noGrp="1"/>
          </p:cNvSpPr>
          <p:nvPr>
            <p:ph idx="1"/>
          </p:nvPr>
        </p:nvSpPr>
        <p:spPr>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en-US" sz="2400" b="1" i="0" u="none" dirty="0">
                <a:solidFill>
                  <a:schemeClr val="dk1"/>
                </a:solidFill>
                <a:latin typeface="Rambla"/>
                <a:ea typeface="Rambla"/>
                <a:cs typeface="Rambla"/>
                <a:sym typeface="Rambla"/>
              </a:rPr>
              <a:t>Performing Arts &amp; Music</a:t>
            </a:r>
          </a:p>
          <a:p>
            <a:r>
              <a:rPr lang="en-US" sz="2000" b="1" dirty="0">
                <a:solidFill>
                  <a:srgbClr val="00B050"/>
                </a:solidFill>
              </a:rPr>
              <a:t>After School Theater/Black Box</a:t>
            </a:r>
          </a:p>
          <a:p>
            <a:r>
              <a:rPr lang="en-US" sz="2000" b="1" dirty="0">
                <a:solidFill>
                  <a:srgbClr val="00B050"/>
                </a:solidFill>
              </a:rPr>
              <a:t>After School Dance</a:t>
            </a:r>
          </a:p>
          <a:p>
            <a:r>
              <a:rPr lang="en-US" sz="2000" b="1" dirty="0">
                <a:solidFill>
                  <a:srgbClr val="00B050"/>
                </a:solidFill>
              </a:rPr>
              <a:t>Senior Choreography </a:t>
            </a:r>
          </a:p>
          <a:p>
            <a:r>
              <a:rPr lang="en-US" sz="2000" b="1" dirty="0">
                <a:solidFill>
                  <a:srgbClr val="00B050"/>
                </a:solidFill>
              </a:rPr>
              <a:t>Choir</a:t>
            </a:r>
          </a:p>
          <a:p>
            <a:r>
              <a:rPr lang="en-US" sz="2000" b="1" dirty="0">
                <a:solidFill>
                  <a:srgbClr val="00B050"/>
                </a:solidFill>
              </a:rPr>
              <a:t>Chamber Band (New)</a:t>
            </a:r>
          </a:p>
          <a:p>
            <a:r>
              <a:rPr lang="en-US" sz="2000" b="1" dirty="0">
                <a:solidFill>
                  <a:srgbClr val="00B050"/>
                </a:solidFill>
              </a:rPr>
              <a:t>Dance Team </a:t>
            </a:r>
          </a:p>
          <a:p>
            <a:r>
              <a:rPr lang="en-US" sz="2000" b="1" dirty="0">
                <a:solidFill>
                  <a:srgbClr val="00B050"/>
                </a:solidFill>
              </a:rPr>
              <a:t>Dance Company</a:t>
            </a:r>
          </a:p>
          <a:p>
            <a:r>
              <a:rPr lang="en-US" sz="2000" b="1" dirty="0">
                <a:solidFill>
                  <a:srgbClr val="00B050"/>
                </a:solidFill>
              </a:rPr>
              <a:t>Spring Musical</a:t>
            </a:r>
          </a:p>
          <a:p>
            <a:r>
              <a:rPr lang="en-US" sz="2000" b="1" dirty="0">
                <a:solidFill>
                  <a:srgbClr val="00B050"/>
                </a:solidFill>
              </a:rPr>
              <a:t>Tech Crew</a:t>
            </a:r>
          </a:p>
          <a:p>
            <a:pPr marL="0" marR="0" lvl="0" indent="0" algn="l" rtl="0">
              <a:lnSpc>
                <a:spcPct val="100000"/>
              </a:lnSpc>
              <a:spcBef>
                <a:spcPts val="0"/>
              </a:spcBef>
              <a:spcAft>
                <a:spcPts val="0"/>
              </a:spcAft>
              <a:buClr>
                <a:schemeClr val="accent1"/>
              </a:buClr>
              <a:buSzPct val="25000"/>
              <a:buFont typeface="Noto Sans Symbols"/>
              <a:buNone/>
            </a:pPr>
            <a:endParaRPr lang="en-US" sz="2400" b="1" i="0" u="none" dirty="0">
              <a:solidFill>
                <a:schemeClr val="dk1"/>
              </a:solidFill>
              <a:latin typeface="Rambla"/>
              <a:ea typeface="Rambla"/>
              <a:cs typeface="Rambla"/>
              <a:sym typeface="Rambla"/>
            </a:endParaRPr>
          </a:p>
        </p:txBody>
      </p:sp>
      <p:sp>
        <p:nvSpPr>
          <p:cNvPr id="388" name="Shape 388"/>
          <p:cNvSpPr txBox="1"/>
          <p:nvPr/>
        </p:nvSpPr>
        <p:spPr>
          <a:xfrm>
            <a:off x="4379913" y="6408738"/>
            <a:ext cx="2351087" cy="36512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Tahoma"/>
              <a:buNone/>
            </a:pPr>
            <a:fld id="{00000000-1234-1234-1234-123412341234}" type="slidenum">
              <a:rPr lang="en-US" sz="1400" b="0" i="0" u="none">
                <a:solidFill>
                  <a:schemeClr val="dk1"/>
                </a:solidFill>
                <a:latin typeface="Tahoma"/>
                <a:ea typeface="Tahoma"/>
                <a:cs typeface="Tahoma"/>
                <a:sym typeface="Tahoma"/>
              </a:rPr>
              <a:pPr marL="0" marR="0" lvl="0" indent="0" algn="r" rtl="0">
                <a:lnSpc>
                  <a:spcPct val="100000"/>
                </a:lnSpc>
                <a:spcBef>
                  <a:spcPts val="0"/>
                </a:spcBef>
                <a:spcAft>
                  <a:spcPts val="0"/>
                </a:spcAft>
                <a:buClr>
                  <a:schemeClr val="dk1"/>
                </a:buClr>
                <a:buSzPct val="25000"/>
                <a:buFont typeface="Tahoma"/>
                <a:buNone/>
              </a:pPr>
              <a:t>32</a:t>
            </a:fld>
            <a:endParaRPr lang="en-US" sz="1400" b="0" i="0" u="none">
              <a:solidFill>
                <a:schemeClr val="dk1"/>
              </a:solidFill>
              <a:latin typeface="Tahoma"/>
              <a:ea typeface="Tahoma"/>
              <a:cs typeface="Tahoma"/>
              <a:sym typeface="Tahom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400" name="Shape 400"/>
          <p:cNvSpPr txBox="1">
            <a:spLocks noGrp="1"/>
          </p:cNvSpPr>
          <p:nvPr>
            <p:ph type="title"/>
          </p:nvPr>
        </p:nvSpPr>
        <p:spPr>
          <a:xfrm>
            <a:off x="1945200" y="228600"/>
            <a:ext cx="6589200" cy="1676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sz="4100" b="1" i="0" u="none" strike="noStrike" cap="none" dirty="0">
                <a:solidFill>
                  <a:schemeClr val="tx1"/>
                </a:solidFill>
                <a:latin typeface="Rambla"/>
                <a:ea typeface="Rambla"/>
                <a:cs typeface="Rambla"/>
                <a:sym typeface="Rambla"/>
              </a:rPr>
              <a:t>Volunteer Opportunities</a:t>
            </a:r>
          </a:p>
        </p:txBody>
      </p:sp>
      <p:sp>
        <p:nvSpPr>
          <p:cNvPr id="399" name="Shape 399"/>
          <p:cNvSpPr txBox="1">
            <a:spLocks noGrp="1"/>
          </p:cNvSpPr>
          <p:nvPr>
            <p:ph sz="half" idx="1"/>
          </p:nvPr>
        </p:nvSpPr>
        <p:spPr>
          <a:xfrm>
            <a:off x="457200" y="1447800"/>
            <a:ext cx="4038600" cy="4525963"/>
          </a:xfrm>
          <a:prstGeom prst="rect">
            <a:avLst/>
          </a:prstGeom>
          <a:noFill/>
          <a:ln>
            <a:noFill/>
          </a:ln>
        </p:spPr>
        <p:txBody>
          <a:bodyPr lIns="91425" tIns="45700" rIns="91425" bIns="45700" anchor="t" anchorCtr="0">
            <a:noAutofit/>
          </a:bodyPr>
          <a:lstStyle/>
          <a:p>
            <a:pPr marL="365125" marR="0" lvl="0" indent="-263525" algn="l" rtl="0">
              <a:lnSpc>
                <a:spcPct val="100000"/>
              </a:lnSpc>
              <a:spcBef>
                <a:spcPts val="0"/>
              </a:spcBef>
              <a:spcAft>
                <a:spcPts val="0"/>
              </a:spcAft>
              <a:buClr>
                <a:schemeClr val="accent1"/>
              </a:buClr>
              <a:buSzPct val="68000"/>
              <a:buNone/>
            </a:pPr>
            <a:r>
              <a:rPr lang="en-US" sz="2700" b="0" i="0" u="none" dirty="0">
                <a:solidFill>
                  <a:schemeClr val="dk1"/>
                </a:solidFill>
                <a:latin typeface="Rambla"/>
                <a:ea typeface="Rambla"/>
                <a:cs typeface="Rambla"/>
                <a:sym typeface="Rambla"/>
              </a:rPr>
              <a:t> </a:t>
            </a:r>
            <a:r>
              <a:rPr lang="en-US" sz="1400" b="0" i="0" u="none" dirty="0">
                <a:solidFill>
                  <a:schemeClr val="dk1"/>
                </a:solidFill>
                <a:latin typeface="Rambla"/>
                <a:ea typeface="Rambla"/>
                <a:cs typeface="Rambla"/>
                <a:sym typeface="Rambla"/>
              </a:rPr>
              <a:t>Read*Write*Now</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err="1">
                <a:solidFill>
                  <a:schemeClr val="dk1"/>
                </a:solidFill>
                <a:latin typeface="Rambla"/>
                <a:ea typeface="Rambla"/>
                <a:cs typeface="Rambla"/>
                <a:sym typeface="Rambla"/>
              </a:rPr>
              <a:t>Navesink</a:t>
            </a:r>
            <a:r>
              <a:rPr lang="en-US" sz="1400" b="0" i="0" u="none" dirty="0">
                <a:solidFill>
                  <a:schemeClr val="dk1"/>
                </a:solidFill>
                <a:latin typeface="Rambla"/>
                <a:ea typeface="Rambla"/>
                <a:cs typeface="Rambla"/>
                <a:sym typeface="Rambla"/>
              </a:rPr>
              <a:t> Elementary School/732-291-0289</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Summer reading program for pre-k students</a:t>
            </a:r>
          </a:p>
          <a:p>
            <a:pPr marL="365125" marR="0" lvl="0" indent="-263525" algn="l" rtl="0">
              <a:lnSpc>
                <a:spcPct val="100000"/>
              </a:lnSpc>
              <a:spcBef>
                <a:spcPts val="400"/>
              </a:spcBef>
              <a:spcAft>
                <a:spcPts val="0"/>
              </a:spcAft>
              <a:buClr>
                <a:schemeClr val="accent1"/>
              </a:buClr>
              <a:buSzPct val="68000"/>
              <a:buNone/>
            </a:pPr>
            <a:endParaRPr lang="en-US" sz="14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Lunch Break</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Red Bank/732-747-8577</a:t>
            </a:r>
          </a:p>
          <a:p>
            <a:pPr marL="365125" marR="0" lvl="0" indent="-263525" algn="l" rtl="0">
              <a:lnSpc>
                <a:spcPct val="100000"/>
              </a:lnSpc>
              <a:spcBef>
                <a:spcPts val="400"/>
              </a:spcBef>
              <a:spcAft>
                <a:spcPts val="0"/>
              </a:spcAft>
              <a:buClr>
                <a:schemeClr val="accent1"/>
              </a:buClr>
              <a:buSzPct val="68000"/>
              <a:buNone/>
            </a:pPr>
            <a:endParaRPr lang="en-US" sz="14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The Kitchen at St. Mark’s Food Pantry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Keansburg/732-495-5227/Nancy </a:t>
            </a:r>
            <a:r>
              <a:rPr lang="en-US" sz="1400" b="0" i="0" u="none" dirty="0" err="1">
                <a:solidFill>
                  <a:schemeClr val="dk1"/>
                </a:solidFill>
                <a:latin typeface="Rambla"/>
                <a:ea typeface="Rambla"/>
                <a:cs typeface="Rambla"/>
                <a:sym typeface="Rambla"/>
              </a:rPr>
              <a:t>Mester</a:t>
            </a:r>
            <a:r>
              <a:rPr lang="en-US" sz="1400" b="0" i="0" u="none" dirty="0">
                <a:solidFill>
                  <a:schemeClr val="dk1"/>
                </a:solidFill>
                <a:latin typeface="Rambla"/>
                <a:ea typeface="Rambla"/>
                <a:cs typeface="Rambla"/>
                <a:sym typeface="Rambla"/>
              </a:rPr>
              <a:t> or Doreen Minutella</a:t>
            </a:r>
          </a:p>
          <a:p>
            <a:pPr marL="365125" marR="0" lvl="0" indent="-263525" algn="l" rtl="0">
              <a:lnSpc>
                <a:spcPct val="100000"/>
              </a:lnSpc>
              <a:spcBef>
                <a:spcPts val="400"/>
              </a:spcBef>
              <a:spcAft>
                <a:spcPts val="0"/>
              </a:spcAft>
              <a:buClr>
                <a:schemeClr val="accent1"/>
              </a:buClr>
              <a:buSzPct val="68000"/>
              <a:buNone/>
            </a:pPr>
            <a:endParaRPr lang="en-US" sz="14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Project Paul Food Pantry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Keansburg/732-787-4887</a:t>
            </a:r>
          </a:p>
          <a:p>
            <a:pPr marL="365125" marR="0" lvl="0" indent="-263525" algn="l" rtl="0">
              <a:lnSpc>
                <a:spcPct val="100000"/>
              </a:lnSpc>
              <a:spcBef>
                <a:spcPts val="400"/>
              </a:spcBef>
              <a:spcAft>
                <a:spcPts val="0"/>
              </a:spcAft>
              <a:buClr>
                <a:schemeClr val="accent1"/>
              </a:buClr>
              <a:buSzPct val="68000"/>
              <a:buNone/>
            </a:pPr>
            <a:endParaRPr lang="en-US" sz="14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RALLYCAPSPORTS</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Middletown area/732-391-2282</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400" b="0" i="0" u="none" dirty="0">
                <a:solidFill>
                  <a:schemeClr val="dk1"/>
                </a:solidFill>
                <a:latin typeface="Rambla"/>
                <a:ea typeface="Rambla"/>
                <a:cs typeface="Rambla"/>
                <a:sym typeface="Rambla"/>
              </a:rPr>
              <a:t>Rallycapsports.org </a:t>
            </a:r>
          </a:p>
          <a:p>
            <a:pPr marL="365125" marR="0" lvl="0" indent="-263525" algn="l" rtl="0">
              <a:spcBef>
                <a:spcPts val="400"/>
              </a:spcBef>
              <a:spcAft>
                <a:spcPts val="0"/>
              </a:spcAft>
              <a:buClr>
                <a:schemeClr val="accent1"/>
              </a:buClr>
              <a:buSzPct val="68000"/>
              <a:buFont typeface="Noto Sans Symbols"/>
              <a:buNone/>
            </a:pPr>
            <a:endParaRPr sz="1400" b="0" i="0" u="none" dirty="0">
              <a:solidFill>
                <a:schemeClr val="dk1"/>
              </a:solidFill>
              <a:latin typeface="Rambla"/>
              <a:ea typeface="Rambla"/>
              <a:cs typeface="Rambla"/>
              <a:sym typeface="Rambla"/>
            </a:endParaRPr>
          </a:p>
        </p:txBody>
      </p:sp>
      <p:sp>
        <p:nvSpPr>
          <p:cNvPr id="4" name="Content Placeholder 3"/>
          <p:cNvSpPr>
            <a:spLocks noGrp="1"/>
          </p:cNvSpPr>
          <p:nvPr>
            <p:ph sz="half" idx="2"/>
          </p:nvPr>
        </p:nvSpPr>
        <p:spPr>
          <a:xfrm>
            <a:off x="4648200" y="1447800"/>
            <a:ext cx="4038600" cy="4525963"/>
          </a:xfrm>
        </p:spPr>
        <p:txBody>
          <a:bodyPr>
            <a:normAutofit fontScale="77500" lnSpcReduction="20000"/>
          </a:bodyPr>
          <a:lstStyle/>
          <a:p>
            <a:pPr lvl="0" indent="-263525"/>
            <a:r>
              <a:rPr lang="en-US" sz="1400" dirty="0"/>
              <a:t>Monmouth Medical Center</a:t>
            </a:r>
          </a:p>
          <a:p>
            <a:pPr lvl="0" indent="-263525"/>
            <a:r>
              <a:rPr lang="en-US" sz="1400" dirty="0"/>
              <a:t>Long Branch/732-923-6670</a:t>
            </a:r>
          </a:p>
          <a:p>
            <a:pPr lvl="0" indent="-263525">
              <a:buNone/>
            </a:pPr>
            <a:endParaRPr lang="en-US" sz="1400" dirty="0"/>
          </a:p>
          <a:p>
            <a:pPr lvl="0" indent="-263525"/>
            <a:r>
              <a:rPr lang="en-US" sz="1400" dirty="0"/>
              <a:t>Monmouth County SCPA</a:t>
            </a:r>
          </a:p>
          <a:p>
            <a:pPr lvl="0" indent="-263525"/>
            <a:r>
              <a:rPr lang="en-US" sz="1400" dirty="0"/>
              <a:t>Eatontown/732-542-0040</a:t>
            </a:r>
          </a:p>
          <a:p>
            <a:pPr lvl="0" indent="-263525">
              <a:buNone/>
            </a:pPr>
            <a:endParaRPr lang="en-US" sz="1400" dirty="0"/>
          </a:p>
          <a:p>
            <a:pPr lvl="0" indent="-263525"/>
            <a:r>
              <a:rPr lang="en-US" sz="1400" dirty="0"/>
              <a:t>Associated Humane Society</a:t>
            </a:r>
          </a:p>
          <a:p>
            <a:pPr lvl="0" indent="-263525"/>
            <a:r>
              <a:rPr lang="en-US" sz="1400" dirty="0"/>
              <a:t>Tinton Falls/732-922-0100</a:t>
            </a:r>
          </a:p>
          <a:p>
            <a:pPr lvl="0" indent="-263525">
              <a:buNone/>
            </a:pPr>
            <a:endParaRPr lang="en-US" sz="1400" dirty="0"/>
          </a:p>
          <a:p>
            <a:pPr lvl="0" indent="-263525"/>
            <a:r>
              <a:rPr lang="en-US" sz="1400" dirty="0"/>
              <a:t>Monmouth Day Care Center</a:t>
            </a:r>
          </a:p>
          <a:p>
            <a:pPr lvl="0" indent="-263525"/>
            <a:r>
              <a:rPr lang="en-US" sz="1400" dirty="0"/>
              <a:t>Red Bank/732-741-4313/Heidi </a:t>
            </a:r>
            <a:r>
              <a:rPr lang="en-US" sz="1400" dirty="0" err="1"/>
              <a:t>Zaentz</a:t>
            </a:r>
            <a:endParaRPr lang="en-US" sz="1400" dirty="0"/>
          </a:p>
          <a:p>
            <a:pPr lvl="0" indent="-263525">
              <a:buNone/>
            </a:pPr>
            <a:endParaRPr lang="en-US" sz="1400" dirty="0"/>
          </a:p>
          <a:p>
            <a:pPr lvl="0" indent="-263525"/>
            <a:r>
              <a:rPr lang="en-US" sz="1400" dirty="0"/>
              <a:t>Big Brothers, Big Sisters</a:t>
            </a:r>
          </a:p>
          <a:p>
            <a:pPr lvl="0" indent="-263525"/>
            <a:r>
              <a:rPr lang="en-US" sz="1400" dirty="0"/>
              <a:t>Eatontown/732-54-2224/Debi </a:t>
            </a:r>
            <a:r>
              <a:rPr lang="en-US" sz="1400" dirty="0" err="1"/>
              <a:t>Heptig</a:t>
            </a:r>
            <a:endParaRPr lang="en-US" sz="1400" dirty="0"/>
          </a:p>
          <a:p>
            <a:pPr lvl="0" indent="-263525">
              <a:buNone/>
            </a:pPr>
            <a:endParaRPr lang="en-US" sz="1400" dirty="0"/>
          </a:p>
          <a:p>
            <a:pPr lvl="0" indent="-263525"/>
            <a:r>
              <a:rPr lang="en-US" sz="1400" dirty="0"/>
              <a:t>Habitat for Humanity</a:t>
            </a:r>
          </a:p>
          <a:p>
            <a:pPr lvl="0" indent="-263525"/>
            <a:r>
              <a:rPr lang="en-US" sz="1400" dirty="0"/>
              <a:t>Long Branch/732-728-0441 (must be 16 years old)</a:t>
            </a:r>
          </a:p>
          <a:p>
            <a:pPr lvl="0" indent="-263525"/>
            <a:endParaRPr lang="en-US" sz="44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6" name="Shape 406"/>
          <p:cNvSpPr txBox="1">
            <a:spLocks noGrp="1"/>
          </p:cNvSpPr>
          <p:nvPr>
            <p:ph type="title"/>
          </p:nvPr>
        </p:nvSpPr>
        <p:spPr>
          <a:xfrm>
            <a:off x="1945200" y="-152400"/>
            <a:ext cx="6589200" cy="2057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Rambla"/>
              <a:buNone/>
            </a:pPr>
            <a:r>
              <a:rPr lang="en-US" b="1" i="0" u="none" strike="noStrike" cap="none" dirty="0">
                <a:solidFill>
                  <a:schemeClr val="tx1"/>
                </a:solidFill>
                <a:latin typeface="Rambla"/>
                <a:ea typeface="Rambla"/>
                <a:cs typeface="Rambla"/>
                <a:sym typeface="Rambla"/>
              </a:rPr>
              <a:t>Volunteer Opportunities</a:t>
            </a:r>
          </a:p>
        </p:txBody>
      </p:sp>
      <p:sp>
        <p:nvSpPr>
          <p:cNvPr id="405" name="Shape 405"/>
          <p:cNvSpPr txBox="1">
            <a:spLocks noGrp="1"/>
          </p:cNvSpPr>
          <p:nvPr>
            <p:ph sz="half" idx="1"/>
          </p:nvPr>
        </p:nvSpPr>
        <p:spPr>
          <a:xfrm>
            <a:off x="457200" y="1295400"/>
            <a:ext cx="4038600" cy="4525963"/>
          </a:xfrm>
          <a:prstGeom prst="rect">
            <a:avLst/>
          </a:prstGeom>
          <a:noFill/>
          <a:ln>
            <a:noFill/>
          </a:ln>
        </p:spPr>
        <p:txBody>
          <a:bodyPr lIns="91425" tIns="45700" rIns="91425" bIns="45700" anchor="t" anchorCtr="0">
            <a:noAutofit/>
          </a:bodyPr>
          <a:lstStyle/>
          <a:p>
            <a:pPr marL="365125" marR="0" lvl="0" indent="-263525" algn="l" rtl="0">
              <a:lnSpc>
                <a:spcPct val="100000"/>
              </a:lnSpc>
              <a:spcBef>
                <a:spcPts val="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Brighton Gardens Assisted Living Facility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Middletown/732-275-0790/Pearl Kauffman</a:t>
            </a:r>
          </a:p>
          <a:p>
            <a:pPr marL="365125" marR="0" lvl="0" indent="-263525" algn="l" rtl="0">
              <a:lnSpc>
                <a:spcPct val="100000"/>
              </a:lnSpc>
              <a:spcBef>
                <a:spcPts val="400"/>
              </a:spcBef>
              <a:spcAft>
                <a:spcPts val="0"/>
              </a:spcAft>
              <a:buClr>
                <a:schemeClr val="accent1"/>
              </a:buClr>
              <a:buSzPct val="68000"/>
              <a:buNone/>
            </a:pPr>
            <a:endParaRPr lang="en-US" sz="16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St. Anthony’s Church</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English as a Second Language Program</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Red Bank/732-747-0813</a:t>
            </a:r>
          </a:p>
          <a:p>
            <a:pPr marL="365125" marR="0" lvl="0" indent="-263525" algn="l" rtl="0">
              <a:lnSpc>
                <a:spcPct val="100000"/>
              </a:lnSpc>
              <a:spcBef>
                <a:spcPts val="400"/>
              </a:spcBef>
              <a:spcAft>
                <a:spcPts val="0"/>
              </a:spcAft>
              <a:buClr>
                <a:schemeClr val="accent1"/>
              </a:buClr>
              <a:buSzPct val="68000"/>
              <a:buNone/>
            </a:pPr>
            <a:endParaRPr lang="en-US" sz="16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Middletown Public Library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Middletown/732-671-3700 x. 358</a:t>
            </a:r>
          </a:p>
          <a:p>
            <a:pPr marL="365125" marR="0" lvl="0" indent="-263525" algn="l" rtl="0">
              <a:lnSpc>
                <a:spcPct val="100000"/>
              </a:lnSpc>
              <a:spcBef>
                <a:spcPts val="400"/>
              </a:spcBef>
              <a:spcAft>
                <a:spcPts val="0"/>
              </a:spcAft>
              <a:buClr>
                <a:schemeClr val="accent1"/>
              </a:buClr>
              <a:buSzPct val="68000"/>
              <a:buNone/>
            </a:pPr>
            <a:endParaRPr lang="en-US" sz="16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Monmouth County Library</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Shrewsbury/732-842-5995</a:t>
            </a:r>
          </a:p>
          <a:p>
            <a:pPr marL="365125" marR="0" lvl="0" indent="-263525" algn="l" rtl="0">
              <a:lnSpc>
                <a:spcPct val="100000"/>
              </a:lnSpc>
              <a:spcBef>
                <a:spcPts val="400"/>
              </a:spcBef>
              <a:spcAft>
                <a:spcPts val="0"/>
              </a:spcAft>
              <a:buClr>
                <a:schemeClr val="accent1"/>
              </a:buClr>
              <a:buSzPct val="68000"/>
              <a:buNone/>
            </a:pPr>
            <a:endParaRPr lang="en-US" sz="1600" b="0" i="0" u="none" dirty="0">
              <a:solidFill>
                <a:schemeClr val="dk1"/>
              </a:solidFill>
              <a:latin typeface="Rambla"/>
              <a:ea typeface="Rambla"/>
              <a:cs typeface="Rambla"/>
              <a:sym typeface="Rambla"/>
            </a:endParaRP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Riverview Medical Center</a:t>
            </a:r>
          </a:p>
          <a:p>
            <a:pPr marL="365125" marR="0" lvl="0" indent="-263525" algn="l" rtl="0">
              <a:lnSpc>
                <a:spcPct val="100000"/>
              </a:lnSpc>
              <a:spcBef>
                <a:spcPts val="400"/>
              </a:spcBef>
              <a:spcAft>
                <a:spcPts val="0"/>
              </a:spcAft>
              <a:buClr>
                <a:schemeClr val="accent1"/>
              </a:buClr>
              <a:buSzPct val="68000"/>
              <a:buFont typeface="Noto Sans Symbols"/>
              <a:buChar char="▶"/>
            </a:pPr>
            <a:r>
              <a:rPr lang="en-US" sz="1600" b="0" i="0" u="none" dirty="0">
                <a:solidFill>
                  <a:schemeClr val="dk1"/>
                </a:solidFill>
                <a:latin typeface="Rambla"/>
                <a:ea typeface="Rambla"/>
                <a:cs typeface="Rambla"/>
                <a:sym typeface="Rambla"/>
              </a:rPr>
              <a:t>Red Bank/732-530-2253</a:t>
            </a:r>
          </a:p>
          <a:p>
            <a:pPr marL="365125" marR="0" lvl="0" indent="-263525" algn="l" rtl="0">
              <a:lnSpc>
                <a:spcPct val="100000"/>
              </a:lnSpc>
              <a:spcBef>
                <a:spcPts val="400"/>
              </a:spcBef>
              <a:spcAft>
                <a:spcPts val="0"/>
              </a:spcAft>
              <a:buClr>
                <a:schemeClr val="accent1"/>
              </a:buClr>
              <a:buSzPct val="68000"/>
              <a:buFont typeface="Noto Sans Symbols"/>
              <a:buChar char="▶"/>
            </a:pPr>
            <a:endParaRPr lang="en-US" sz="1600" b="0" i="0" u="none" dirty="0">
              <a:solidFill>
                <a:schemeClr val="dk1"/>
              </a:solidFill>
              <a:latin typeface="Rambla"/>
              <a:ea typeface="Rambla"/>
              <a:cs typeface="Rambla"/>
              <a:sym typeface="Rambla"/>
            </a:endParaRPr>
          </a:p>
        </p:txBody>
      </p:sp>
      <p:sp>
        <p:nvSpPr>
          <p:cNvPr id="4" name="Content Placeholder 3"/>
          <p:cNvSpPr>
            <a:spLocks noGrp="1"/>
          </p:cNvSpPr>
          <p:nvPr>
            <p:ph sz="half" idx="2"/>
          </p:nvPr>
        </p:nvSpPr>
        <p:spPr>
          <a:xfrm>
            <a:off x="4648200" y="1295400"/>
            <a:ext cx="4038600" cy="4525963"/>
          </a:xfrm>
        </p:spPr>
        <p:txBody>
          <a:bodyPr>
            <a:normAutofit fontScale="77500" lnSpcReduction="20000"/>
          </a:bodyPr>
          <a:lstStyle/>
          <a:p>
            <a:pPr lvl="0" indent="-263525"/>
            <a:r>
              <a:rPr lang="en-US" sz="1600" dirty="0"/>
              <a:t>Best Day Foundation</a:t>
            </a:r>
          </a:p>
          <a:p>
            <a:pPr lvl="0" indent="-263525"/>
            <a:r>
              <a:rPr lang="en-US" sz="1600" dirty="0"/>
              <a:t>Various beaches this summer/beach activities for children with disabilities</a:t>
            </a:r>
          </a:p>
          <a:p>
            <a:pPr lvl="0" indent="-263525"/>
            <a:r>
              <a:rPr lang="en-US" sz="1600" dirty="0"/>
              <a:t>Bestdayfoundation.org</a:t>
            </a:r>
          </a:p>
          <a:p>
            <a:pPr lvl="0" indent="-263525">
              <a:buNone/>
            </a:pPr>
            <a:endParaRPr lang="en-US" sz="1600" dirty="0"/>
          </a:p>
          <a:p>
            <a:pPr lvl="0" indent="-263525"/>
            <a:r>
              <a:rPr lang="en-US" sz="1600" dirty="0" err="1"/>
              <a:t>Poricy</a:t>
            </a:r>
            <a:r>
              <a:rPr lang="en-US" sz="1600" dirty="0"/>
              <a:t> Park</a:t>
            </a:r>
          </a:p>
          <a:p>
            <a:pPr lvl="0" indent="-263525"/>
            <a:r>
              <a:rPr lang="en-US" sz="1600" dirty="0"/>
              <a:t>Middletown/732-842-5966/Carol </a:t>
            </a:r>
            <a:r>
              <a:rPr lang="en-US" sz="1600" dirty="0" err="1"/>
              <a:t>Kealy</a:t>
            </a:r>
            <a:endParaRPr lang="en-US" sz="1600" dirty="0"/>
          </a:p>
          <a:p>
            <a:pPr lvl="0" indent="-263525">
              <a:buNone/>
            </a:pPr>
            <a:endParaRPr lang="en-US" sz="1600" dirty="0"/>
          </a:p>
          <a:p>
            <a:pPr lvl="0" indent="-263525"/>
            <a:r>
              <a:rPr lang="en-US" sz="1600" dirty="0"/>
              <a:t>Holiday Express</a:t>
            </a:r>
          </a:p>
          <a:p>
            <a:pPr lvl="0" indent="-263525"/>
            <a:r>
              <a:rPr lang="en-US" sz="1600" dirty="0"/>
              <a:t>Warehouse help needed throughout the year</a:t>
            </a:r>
          </a:p>
          <a:p>
            <a:pPr lvl="0" indent="-263525"/>
            <a:r>
              <a:rPr lang="en-US" sz="1600" dirty="0"/>
              <a:t>Tinton Falls/732-544-8010</a:t>
            </a:r>
          </a:p>
          <a:p>
            <a:pPr lvl="0" indent="-263525">
              <a:buNone/>
            </a:pPr>
            <a:endParaRPr lang="en-US" sz="1600" dirty="0"/>
          </a:p>
          <a:p>
            <a:pPr lvl="0" indent="-263525"/>
            <a:r>
              <a:rPr lang="en-US" sz="1600" dirty="0" err="1"/>
              <a:t>Aslan</a:t>
            </a:r>
            <a:r>
              <a:rPr lang="en-US" sz="1600" dirty="0"/>
              <a:t> Youth Ministries</a:t>
            </a:r>
          </a:p>
          <a:p>
            <a:pPr lvl="0" indent="-263525"/>
            <a:r>
              <a:rPr lang="en-US" sz="1600" dirty="0"/>
              <a:t>Tutoring-Summer Day Camps-Winter Ski Trips</a:t>
            </a:r>
          </a:p>
          <a:p>
            <a:pPr lvl="0" indent="-263525"/>
            <a:r>
              <a:rPr lang="en-US" sz="1600" dirty="0"/>
              <a:t>Red Bank/Neptune/Long Branch</a:t>
            </a:r>
          </a:p>
          <a:p>
            <a:pPr lvl="0" indent="-263525"/>
            <a:r>
              <a:rPr lang="en-US" sz="1600" dirty="0"/>
              <a:t>Aslanyouth.org (click on programs)</a:t>
            </a:r>
          </a:p>
          <a:p>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altLang="en-US" sz="3200" b="1" dirty="0">
                <a:solidFill>
                  <a:schemeClr val="tx1"/>
                </a:solidFill>
                <a:ea typeface="ＭＳ Ｐゴシック" pitchFamily="34" charset="-128"/>
              </a:rPr>
              <a:t>ATHLETICS</a:t>
            </a:r>
          </a:p>
        </p:txBody>
      </p:sp>
      <p:sp>
        <p:nvSpPr>
          <p:cNvPr id="20483" name="Content Placeholder 2" descr="Rectangle: Click to edit Master text styles&#10;Second level&#10;Third level&#10;Fourth level&#10;Fifth level"/>
          <p:cNvSpPr>
            <a:spLocks noGrp="1"/>
          </p:cNvSpPr>
          <p:nvPr>
            <p:ph idx="1"/>
          </p:nvPr>
        </p:nvSpPr>
        <p:spPr>
          <a:xfrm>
            <a:off x="2209800" y="1481138"/>
            <a:ext cx="4800600" cy="4691062"/>
          </a:xfrm>
        </p:spPr>
        <p:txBody>
          <a:bodyPr>
            <a:normAutofit fontScale="77500" lnSpcReduction="20000"/>
          </a:bodyPr>
          <a:lstStyle/>
          <a:p>
            <a:pPr marL="0" indent="0">
              <a:buFont typeface="Wingdings" pitchFamily="2" charset="2"/>
              <a:buNone/>
            </a:pPr>
            <a:r>
              <a:rPr lang="en-US" altLang="en-US" sz="2400" b="1" dirty="0">
                <a:ea typeface="ＭＳ Ｐゴシック" pitchFamily="34" charset="-128"/>
              </a:rPr>
              <a:t>Boys’ Sports                       Girls’ Sports</a:t>
            </a:r>
          </a:p>
          <a:p>
            <a:pPr marL="0" indent="0">
              <a:buFont typeface="Wingdings" pitchFamily="2" charset="2"/>
              <a:buNone/>
            </a:pPr>
            <a:r>
              <a:rPr lang="en-US" altLang="en-US" sz="1600" b="1" dirty="0">
                <a:solidFill>
                  <a:srgbClr val="00B050"/>
                </a:solidFill>
                <a:ea typeface="ＭＳ Ｐゴシック" pitchFamily="34" charset="-128"/>
              </a:rPr>
              <a:t>Football                                                         Cheerleading</a:t>
            </a:r>
          </a:p>
          <a:p>
            <a:pPr marL="0" indent="0">
              <a:buFont typeface="Wingdings" pitchFamily="2" charset="2"/>
              <a:buNone/>
            </a:pPr>
            <a:r>
              <a:rPr lang="en-US" altLang="en-US" sz="1600" b="1" dirty="0">
                <a:solidFill>
                  <a:srgbClr val="00B050"/>
                </a:solidFill>
                <a:ea typeface="ＭＳ Ｐゴシック" pitchFamily="34" charset="-128"/>
              </a:rPr>
              <a:t>Cross Country                                               Cross Country</a:t>
            </a:r>
          </a:p>
          <a:p>
            <a:pPr marL="0" indent="0">
              <a:buFont typeface="Wingdings" pitchFamily="2" charset="2"/>
              <a:buNone/>
            </a:pPr>
            <a:r>
              <a:rPr lang="en-US" altLang="en-US" sz="1600" b="1" dirty="0">
                <a:solidFill>
                  <a:srgbClr val="00B050"/>
                </a:solidFill>
                <a:ea typeface="ＭＳ Ｐゴシック" pitchFamily="34" charset="-128"/>
              </a:rPr>
              <a:t>Soccer                                                            Tennis</a:t>
            </a:r>
          </a:p>
          <a:p>
            <a:pPr marL="0" indent="0">
              <a:buFont typeface="Wingdings" pitchFamily="2" charset="2"/>
              <a:buNone/>
            </a:pPr>
            <a:r>
              <a:rPr lang="en-US" altLang="en-US" sz="1600" b="1" dirty="0">
                <a:solidFill>
                  <a:srgbClr val="00B050"/>
                </a:solidFill>
                <a:ea typeface="ＭＳ Ｐゴシック" pitchFamily="34" charset="-128"/>
              </a:rPr>
              <a:t>Basketball                                                      Gymnastics</a:t>
            </a:r>
          </a:p>
          <a:p>
            <a:pPr marL="0" indent="0">
              <a:buFont typeface="Wingdings" pitchFamily="2" charset="2"/>
              <a:buNone/>
            </a:pPr>
            <a:r>
              <a:rPr lang="en-US" altLang="en-US" sz="1600" b="1" dirty="0">
                <a:solidFill>
                  <a:srgbClr val="00B050"/>
                </a:solidFill>
                <a:ea typeface="ＭＳ Ｐゴシック" pitchFamily="34" charset="-128"/>
              </a:rPr>
              <a:t>Wrestling                                                         Field Hockey</a:t>
            </a:r>
          </a:p>
          <a:p>
            <a:pPr marL="0" indent="0">
              <a:buFont typeface="Wingdings" pitchFamily="2" charset="2"/>
              <a:buNone/>
            </a:pPr>
            <a:r>
              <a:rPr lang="en-US" altLang="en-US" sz="1600" b="1" dirty="0">
                <a:solidFill>
                  <a:srgbClr val="00B050"/>
                </a:solidFill>
                <a:ea typeface="ＭＳ Ｐゴシック" pitchFamily="34" charset="-128"/>
              </a:rPr>
              <a:t>Track                                                               Soccer</a:t>
            </a:r>
          </a:p>
          <a:p>
            <a:pPr marL="0" indent="0">
              <a:buFont typeface="Wingdings" pitchFamily="2" charset="2"/>
              <a:buNone/>
            </a:pPr>
            <a:r>
              <a:rPr lang="en-US" altLang="en-US" sz="1600" b="1" dirty="0">
                <a:solidFill>
                  <a:srgbClr val="00B050"/>
                </a:solidFill>
                <a:ea typeface="ＭＳ Ｐゴシック" pitchFamily="34" charset="-128"/>
              </a:rPr>
              <a:t>Ice Hockey                                                    Volleyball</a:t>
            </a:r>
          </a:p>
          <a:p>
            <a:pPr marL="0" indent="0">
              <a:buFont typeface="Wingdings" pitchFamily="2" charset="2"/>
              <a:buNone/>
            </a:pPr>
            <a:r>
              <a:rPr lang="en-US" altLang="en-US" sz="1600" b="1" dirty="0">
                <a:solidFill>
                  <a:srgbClr val="00B050"/>
                </a:solidFill>
                <a:ea typeface="ＭＳ Ｐゴシック" pitchFamily="34" charset="-128"/>
              </a:rPr>
              <a:t>Swimming                                                      Basketball</a:t>
            </a:r>
          </a:p>
          <a:p>
            <a:pPr marL="0" indent="0">
              <a:buFont typeface="Wingdings" pitchFamily="2" charset="2"/>
              <a:buNone/>
            </a:pPr>
            <a:r>
              <a:rPr lang="en-US" altLang="en-US" sz="1600" b="1" dirty="0">
                <a:solidFill>
                  <a:srgbClr val="00B050"/>
                </a:solidFill>
                <a:ea typeface="ＭＳ Ｐゴシック" pitchFamily="34" charset="-128"/>
              </a:rPr>
              <a:t>Baseball                                                         Indoor Track</a:t>
            </a:r>
          </a:p>
          <a:p>
            <a:pPr marL="0" indent="0">
              <a:buFont typeface="Wingdings" pitchFamily="2" charset="2"/>
              <a:buNone/>
            </a:pPr>
            <a:r>
              <a:rPr lang="en-US" altLang="en-US" sz="1600" b="1" dirty="0">
                <a:solidFill>
                  <a:srgbClr val="00B050"/>
                </a:solidFill>
                <a:ea typeface="ＭＳ Ｐゴシック" pitchFamily="34" charset="-128"/>
              </a:rPr>
              <a:t>Tennis                                                             Swimming</a:t>
            </a:r>
          </a:p>
          <a:p>
            <a:pPr marL="0" indent="0">
              <a:buFont typeface="Wingdings" pitchFamily="2" charset="2"/>
              <a:buNone/>
            </a:pPr>
            <a:r>
              <a:rPr lang="en-US" altLang="en-US" sz="1600" b="1" dirty="0">
                <a:solidFill>
                  <a:srgbClr val="00B050"/>
                </a:solidFill>
                <a:ea typeface="ＭＳ Ｐゴシック" pitchFamily="34" charset="-128"/>
              </a:rPr>
              <a:t>Golf                                                                Softball</a:t>
            </a:r>
          </a:p>
          <a:p>
            <a:pPr marL="0" indent="0">
              <a:buFont typeface="Wingdings" pitchFamily="2" charset="2"/>
              <a:buNone/>
            </a:pPr>
            <a:r>
              <a:rPr lang="en-US" altLang="en-US" sz="1600" b="1" dirty="0">
                <a:solidFill>
                  <a:srgbClr val="00B050"/>
                </a:solidFill>
                <a:ea typeface="ＭＳ Ｐゴシック" pitchFamily="34" charset="-128"/>
              </a:rPr>
              <a:t>Lacrosse                                                        </a:t>
            </a:r>
            <a:r>
              <a:rPr lang="en-US" altLang="en-US" sz="1600" b="1" dirty="0" err="1">
                <a:solidFill>
                  <a:srgbClr val="00B050"/>
                </a:solidFill>
                <a:ea typeface="ＭＳ Ｐゴシック" pitchFamily="34" charset="-128"/>
              </a:rPr>
              <a:t>Lacrosse</a:t>
            </a:r>
            <a:endParaRPr lang="en-US" altLang="en-US" sz="1600" b="1" dirty="0">
              <a:solidFill>
                <a:srgbClr val="00B050"/>
              </a:solidFill>
              <a:ea typeface="ＭＳ Ｐゴシック" pitchFamily="34" charset="-128"/>
            </a:endParaRPr>
          </a:p>
          <a:p>
            <a:pPr marL="0" indent="0">
              <a:buFont typeface="Wingdings" pitchFamily="2" charset="2"/>
              <a:buNone/>
            </a:pPr>
            <a:r>
              <a:rPr lang="en-US" altLang="en-US" sz="1600" b="1" dirty="0">
                <a:solidFill>
                  <a:srgbClr val="00B050"/>
                </a:solidFill>
                <a:ea typeface="ＭＳ Ｐゴシック" pitchFamily="34" charset="-128"/>
              </a:rPr>
              <a:t>Volleyball                                                      Golf</a:t>
            </a:r>
          </a:p>
          <a:p>
            <a:pPr marL="0" indent="0">
              <a:buFont typeface="Wingdings" pitchFamily="2" charset="2"/>
              <a:buNone/>
            </a:pPr>
            <a:r>
              <a:rPr lang="en-US" altLang="en-US" sz="1600" b="1" dirty="0">
                <a:solidFill>
                  <a:srgbClr val="00B050"/>
                </a:solidFill>
                <a:ea typeface="ＭＳ Ｐゴシック" pitchFamily="34" charset="-128"/>
              </a:rPr>
              <a:t>                                                                        Dance Team</a:t>
            </a:r>
          </a:p>
          <a:p>
            <a:pPr marL="0" indent="0">
              <a:buFont typeface="Wingdings" pitchFamily="2" charset="2"/>
              <a:buNone/>
            </a:pPr>
            <a:r>
              <a:rPr lang="en-US" altLang="en-US" sz="1600" b="1" dirty="0">
                <a:solidFill>
                  <a:srgbClr val="00B050"/>
                </a:solidFill>
                <a:ea typeface="ＭＳ Ｐゴシック" pitchFamily="34" charset="-128"/>
              </a:rPr>
              <a:t>			                                        Flag Football</a:t>
            </a:r>
          </a:p>
          <a:p>
            <a:pPr marL="0" indent="0">
              <a:buFont typeface="Wingdings" pitchFamily="2" charset="2"/>
              <a:buNone/>
            </a:pPr>
            <a:endParaRPr lang="en-US" altLang="en-US" sz="1600" b="1" dirty="0">
              <a:solidFill>
                <a:srgbClr val="00B050"/>
              </a:solidFill>
              <a:ea typeface="ＭＳ Ｐゴシック" pitchFamily="34" charset="-128"/>
            </a:endParaRPr>
          </a:p>
          <a:p>
            <a:pPr marL="0" indent="0">
              <a:buFont typeface="Wingdings" pitchFamily="2" charset="2"/>
              <a:buNone/>
            </a:pPr>
            <a:endParaRPr lang="en-US" altLang="en-US" sz="1600" b="1" dirty="0">
              <a:solidFill>
                <a:srgbClr val="00B050"/>
              </a:solidFill>
              <a:ea typeface="ＭＳ Ｐゴシック" pitchFamily="34" charset="-128"/>
            </a:endParaRPr>
          </a:p>
        </p:txBody>
      </p:sp>
      <p:sp>
        <p:nvSpPr>
          <p:cNvPr id="20484" name="Slide Number Placeholder 3"/>
          <p:cNvSpPr>
            <a:spLocks noGrp="1"/>
          </p:cNvSpPr>
          <p:nvPr>
            <p:ph type="sldNum" sz="quarter" idx="12"/>
          </p:nvPr>
        </p:nvSpPr>
        <p:spPr>
          <a:noFill/>
        </p:spPr>
        <p:txBody>
          <a:bodyPr/>
          <a:lstStyle/>
          <a:p>
            <a:fld id="{C96F6DC2-FEC8-4B31-8431-208DDFFF39BD}" type="slidenum">
              <a:rPr lang="en-US" altLang="en-US" smtClean="0"/>
              <a:pPr/>
              <a:t>35</a:t>
            </a:fld>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b="1" dirty="0"/>
              <a:t>Scholarship Opportunities</a:t>
            </a:r>
          </a:p>
        </p:txBody>
      </p:sp>
      <p:sp>
        <p:nvSpPr>
          <p:cNvPr id="2" name="Text Placeholder 1"/>
          <p:cNvSpPr>
            <a:spLocks noGrp="1"/>
          </p:cNvSpPr>
          <p:nvPr>
            <p:ph idx="1"/>
          </p:nvPr>
        </p:nvSpPr>
        <p:spPr/>
        <p:txBody>
          <a:bodyPr/>
          <a:lstStyle/>
          <a:p>
            <a:r>
              <a:rPr lang="en-US" u="sng" dirty="0" err="1">
                <a:hlinkClick r:id="rId2"/>
              </a:rPr>
              <a:t>RaiseMe</a:t>
            </a:r>
            <a:r>
              <a:rPr lang="en-US" u="sng" dirty="0">
                <a:hlinkClick r:id="rId2"/>
              </a:rPr>
              <a:t> College Scholarships | For High School Achievements‎</a:t>
            </a:r>
          </a:p>
          <a:p>
            <a:r>
              <a:rPr lang="en-US" u="sng" dirty="0">
                <a:hlinkClick r:id="rId3"/>
              </a:rPr>
              <a:t>Search Scholarships | Cappex.com</a:t>
            </a:r>
          </a:p>
          <a:p>
            <a:r>
              <a:rPr lang="en-US" u="sng" dirty="0">
                <a:hlinkClick r:id="rId4"/>
              </a:rPr>
              <a:t>Going Merry: Find Scholarships Online for Free</a:t>
            </a:r>
          </a:p>
          <a:p>
            <a:r>
              <a:rPr lang="en-US" u="sng" dirty="0" err="1">
                <a:hlinkClick r:id="rId5"/>
              </a:rPr>
              <a:t>Scholly</a:t>
            </a:r>
            <a:r>
              <a:rPr lang="en-US" u="sng" dirty="0">
                <a:hlinkClick r:id="rId5"/>
              </a:rPr>
              <a:t> – Scholarship Search Tool and College Scholarship Finder App</a:t>
            </a:r>
          </a:p>
          <a:p>
            <a:r>
              <a:rPr lang="en-US" u="sng" dirty="0">
                <a:hlinkClick r:id="rId5"/>
              </a:rPr>
              <a:t>Scholarship list on </a:t>
            </a:r>
            <a:r>
              <a:rPr lang="en-US" u="sng" dirty="0" err="1">
                <a:hlinkClick r:id="rId5"/>
              </a:rPr>
              <a:t>Naviance</a:t>
            </a:r>
            <a:endParaRPr lang="en-US" u="sng" dirty="0">
              <a:hlinkClick r:id="rId5"/>
            </a:endParaRPr>
          </a:p>
        </p:txBody>
      </p:sp>
    </p:spTree>
    <p:extLst>
      <p:ext uri="{BB962C8B-B14F-4D97-AF65-F5344CB8AC3E}">
        <p14:creationId xmlns:p14="http://schemas.microsoft.com/office/powerpoint/2010/main" val="3509913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l="10000" t="15882" r="12500"/>
          <a:stretch>
            <a:fillRect/>
          </a:stretch>
        </p:blipFill>
        <p:spPr bwMode="auto">
          <a:xfrm>
            <a:off x="1447800" y="1447800"/>
            <a:ext cx="7405787" cy="4270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2921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l="3125" t="15882" r="5625"/>
          <a:stretch>
            <a:fillRect/>
          </a:stretch>
        </p:blipFill>
        <p:spPr bwMode="auto">
          <a:xfrm>
            <a:off x="1324264" y="1447800"/>
            <a:ext cx="6812328"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1974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l="5000" t="14706" r="6875"/>
          <a:stretch>
            <a:fillRect/>
          </a:stretch>
        </p:blipFill>
        <p:spPr bwMode="auto">
          <a:xfrm>
            <a:off x="1066800" y="1397945"/>
            <a:ext cx="7900101" cy="4062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5210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Student Athletes</a:t>
            </a:r>
          </a:p>
        </p:txBody>
      </p:sp>
      <p:sp>
        <p:nvSpPr>
          <p:cNvPr id="5" name="Text Placeholder 4"/>
          <p:cNvSpPr>
            <a:spLocks noGrp="1"/>
          </p:cNvSpPr>
          <p:nvPr>
            <p:ph idx="1"/>
          </p:nvPr>
        </p:nvSpPr>
        <p:spPr/>
        <p:txBody>
          <a:bodyPr/>
          <a:lstStyle/>
          <a:p>
            <a:r>
              <a:rPr lang="en-US" dirty="0"/>
              <a:t>GPA is important</a:t>
            </a:r>
          </a:p>
          <a:p>
            <a:r>
              <a:rPr lang="en-US" dirty="0"/>
              <a:t>NCAA Clearinghouse</a:t>
            </a:r>
          </a:p>
          <a:p>
            <a:r>
              <a:rPr lang="en-US" dirty="0"/>
              <a:t>Colleges do have academic standards-grades are important</a:t>
            </a:r>
          </a:p>
          <a:p>
            <a:r>
              <a:rPr lang="en-US" dirty="0"/>
              <a:t>NO SLIDING SCALE for 25-26</a:t>
            </a:r>
          </a:p>
        </p:txBody>
      </p:sp>
    </p:spTree>
    <p:extLst>
      <p:ext uri="{BB962C8B-B14F-4D97-AF65-F5344CB8AC3E}">
        <p14:creationId xmlns:p14="http://schemas.microsoft.com/office/powerpoint/2010/main" val="2449568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l="12500" t="8824" r="5625" b="6471"/>
          <a:stretch>
            <a:fillRect/>
          </a:stretch>
        </p:blipFill>
        <p:spPr bwMode="auto">
          <a:xfrm>
            <a:off x="1600200" y="1525744"/>
            <a:ext cx="6925733" cy="4265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8481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6" y="381000"/>
            <a:ext cx="6589200" cy="1280890"/>
          </a:xfrm>
        </p:spPr>
        <p:txBody>
          <a:bodyPr>
            <a:normAutofit/>
          </a:bodyPr>
          <a:lstStyle/>
          <a:p>
            <a:r>
              <a:rPr lang="en-US" sz="3200" b="1" dirty="0"/>
              <a:t>Dual Enrollment Classes</a:t>
            </a:r>
          </a:p>
        </p:txBody>
      </p:sp>
      <p:sp>
        <p:nvSpPr>
          <p:cNvPr id="3" name="Content Placeholder 2"/>
          <p:cNvSpPr>
            <a:spLocks noGrp="1"/>
          </p:cNvSpPr>
          <p:nvPr>
            <p:ph sz="half" idx="1"/>
          </p:nvPr>
        </p:nvSpPr>
        <p:spPr/>
        <p:txBody>
          <a:bodyPr/>
          <a:lstStyle/>
          <a:p>
            <a:pPr marL="136525" indent="0">
              <a:buNone/>
            </a:pPr>
            <a:r>
              <a:rPr lang="en-US" dirty="0"/>
              <a:t>Dual enrollment classes that offer college credit.</a:t>
            </a:r>
          </a:p>
          <a:p>
            <a:pPr marL="136525" indent="0">
              <a:buNone/>
            </a:pPr>
            <a:endParaRPr lang="en-US" dirty="0"/>
          </a:p>
          <a:p>
            <a:pPr marL="136525" indent="0">
              <a:buNone/>
            </a:pPr>
            <a:r>
              <a:rPr lang="en-US" dirty="0"/>
              <a:t>Courses offered through   Seton Hall University, University of Delaware, Rowan University and Stockton University</a:t>
            </a:r>
          </a:p>
        </p:txBody>
      </p:sp>
      <p:sp>
        <p:nvSpPr>
          <p:cNvPr id="4" name="Content Placeholder 3"/>
          <p:cNvSpPr>
            <a:spLocks noGrp="1"/>
          </p:cNvSpPr>
          <p:nvPr>
            <p:ph sz="half" idx="2"/>
          </p:nvPr>
        </p:nvSpPr>
        <p:spPr>
          <a:xfrm>
            <a:off x="4648200" y="1219200"/>
            <a:ext cx="4038600" cy="5257800"/>
          </a:xfrm>
        </p:spPr>
        <p:txBody>
          <a:bodyPr/>
          <a:lstStyle/>
          <a:p>
            <a:pPr lvl="1"/>
            <a:r>
              <a:rPr lang="en-US" dirty="0"/>
              <a:t>Honors French III and IV</a:t>
            </a:r>
          </a:p>
          <a:p>
            <a:pPr lvl="1"/>
            <a:r>
              <a:rPr lang="en-US" dirty="0"/>
              <a:t>AP Government</a:t>
            </a:r>
          </a:p>
          <a:p>
            <a:pPr lvl="1"/>
            <a:r>
              <a:rPr lang="en-US" dirty="0"/>
              <a:t>AP World History</a:t>
            </a:r>
          </a:p>
          <a:p>
            <a:pPr lvl="1"/>
            <a:r>
              <a:rPr lang="en-US" dirty="0"/>
              <a:t>AP Calc AB </a:t>
            </a:r>
          </a:p>
          <a:p>
            <a:pPr lvl="1"/>
            <a:r>
              <a:rPr lang="en-US" dirty="0"/>
              <a:t>AP Calc BC</a:t>
            </a:r>
          </a:p>
          <a:p>
            <a:pPr lvl="1"/>
            <a:r>
              <a:rPr lang="en-US" dirty="0"/>
              <a:t>Honors 20</a:t>
            </a:r>
            <a:r>
              <a:rPr lang="en-US" baseline="30000" dirty="0"/>
              <a:t>th</a:t>
            </a:r>
            <a:r>
              <a:rPr lang="en-US" dirty="0"/>
              <a:t> Century</a:t>
            </a:r>
          </a:p>
          <a:p>
            <a:pPr lvl="1"/>
            <a:r>
              <a:rPr lang="en-US" dirty="0"/>
              <a:t>World Religions</a:t>
            </a:r>
          </a:p>
          <a:p>
            <a:pPr lvl="1"/>
            <a:r>
              <a:rPr lang="en-US" dirty="0"/>
              <a:t>Honors World Literature</a:t>
            </a:r>
          </a:p>
          <a:p>
            <a:pPr lvl="1"/>
            <a:r>
              <a:rPr lang="en-US" dirty="0"/>
              <a:t>Intro to Business</a:t>
            </a:r>
          </a:p>
          <a:p>
            <a:pPr lvl="1"/>
            <a:r>
              <a:rPr lang="en-US" dirty="0"/>
              <a:t>Honors Spanish III</a:t>
            </a:r>
          </a:p>
          <a:p>
            <a:pPr lvl="1"/>
            <a:r>
              <a:rPr lang="en-US" dirty="0"/>
              <a:t>Honors Spanish Language and Literature</a:t>
            </a:r>
          </a:p>
          <a:p>
            <a:pPr lvl="1"/>
            <a:r>
              <a:rPr lang="en-US" dirty="0"/>
              <a:t>Honors Intro to Engineering</a:t>
            </a:r>
          </a:p>
        </p:txBody>
      </p:sp>
    </p:spTree>
    <p:extLst>
      <p:ext uri="{BB962C8B-B14F-4D97-AF65-F5344CB8AC3E}">
        <p14:creationId xmlns:p14="http://schemas.microsoft.com/office/powerpoint/2010/main" val="3173090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pPr algn="ctr"/>
            <a:r>
              <a:rPr lang="en-US" altLang="en-US" b="1" dirty="0">
                <a:ea typeface="ＭＳ Ｐゴシック" pitchFamily="34" charset="-128"/>
              </a:rPr>
              <a:t>Pathways and Concentrations</a:t>
            </a:r>
          </a:p>
        </p:txBody>
      </p:sp>
      <p:sp>
        <p:nvSpPr>
          <p:cNvPr id="43011" name="Content Placeholder 2" descr="Rectangle: Click to edit Master text styles&#10;Second level&#10;Third level&#10;Fourth level&#10;Fifth level"/>
          <p:cNvSpPr>
            <a:spLocks noGrp="1"/>
          </p:cNvSpPr>
          <p:nvPr>
            <p:ph idx="1"/>
          </p:nvPr>
        </p:nvSpPr>
        <p:spPr/>
        <p:txBody>
          <a:bodyPr/>
          <a:lstStyle/>
          <a:p>
            <a:pPr>
              <a:buFont typeface="Wingdings" pitchFamily="2" charset="2"/>
              <a:buNone/>
            </a:pPr>
            <a:endParaRPr lang="en-US" altLang="en-US" dirty="0">
              <a:ea typeface="ＭＳ Ｐゴシック" pitchFamily="34" charset="-128"/>
            </a:endParaRPr>
          </a:p>
          <a:p>
            <a:r>
              <a:rPr lang="en-US" altLang="en-US" dirty="0">
                <a:ea typeface="ＭＳ Ｐゴシック" pitchFamily="34" charset="-128"/>
              </a:rPr>
              <a:t>Criminal Justice and Law</a:t>
            </a:r>
          </a:p>
          <a:p>
            <a:r>
              <a:rPr lang="en-US" altLang="en-US" dirty="0">
                <a:ea typeface="ＭＳ Ｐゴシック" pitchFamily="34" charset="-128"/>
              </a:rPr>
              <a:t>Health and Medical Science </a:t>
            </a:r>
          </a:p>
          <a:p>
            <a:r>
              <a:rPr lang="en-US" altLang="en-US" dirty="0">
                <a:ea typeface="ＭＳ Ｐゴシック" pitchFamily="34" charset="-128"/>
              </a:rPr>
              <a:t>Business and Entrepreneurship</a:t>
            </a:r>
          </a:p>
          <a:p>
            <a:r>
              <a:rPr lang="en-US" altLang="en-US" dirty="0">
                <a:ea typeface="ＭＳ Ｐゴシック" pitchFamily="34" charset="-128"/>
              </a:rPr>
              <a:t>Fine Arts</a:t>
            </a:r>
          </a:p>
          <a:p>
            <a:r>
              <a:rPr lang="en-US" altLang="en-US" dirty="0">
                <a:ea typeface="ＭＳ Ｐゴシック" pitchFamily="34" charset="-128"/>
              </a:rPr>
              <a:t>Performing Arts</a:t>
            </a:r>
          </a:p>
          <a:p>
            <a:r>
              <a:rPr lang="en-US" altLang="en-US" dirty="0">
                <a:ea typeface="ＭＳ Ｐゴシック" pitchFamily="34" charset="-128"/>
              </a:rPr>
              <a:t>Engineering and Design </a:t>
            </a:r>
          </a:p>
          <a:p>
            <a:r>
              <a:rPr lang="en-US" altLang="en-US" dirty="0">
                <a:ea typeface="ＭＳ Ｐゴシック" pitchFamily="34" charset="-128"/>
              </a:rPr>
              <a:t>Social Sciences</a:t>
            </a:r>
          </a:p>
          <a:p>
            <a:r>
              <a:rPr lang="en-US" altLang="en-US" dirty="0">
                <a:ea typeface="ＭＳ Ｐゴシック" pitchFamily="34" charset="-128"/>
              </a:rPr>
              <a:t>Environmental</a:t>
            </a:r>
          </a:p>
        </p:txBody>
      </p:sp>
      <p:sp>
        <p:nvSpPr>
          <p:cNvPr id="43012" name="Slide Number Placeholder 3"/>
          <p:cNvSpPr>
            <a:spLocks noGrp="1"/>
          </p:cNvSpPr>
          <p:nvPr>
            <p:ph type="sldNum" sz="quarter" idx="12"/>
          </p:nvPr>
        </p:nvSpPr>
        <p:spPr>
          <a:noFill/>
        </p:spPr>
        <p:txBody>
          <a:bodyPr/>
          <a:lstStyle/>
          <a:p>
            <a:fld id="{DE4EA5BD-4EF7-406B-961D-FF62D5444E2A}" type="slidenum">
              <a:rPr lang="en-US" altLang="en-US" smtClean="0"/>
              <a:pPr/>
              <a:t>43</a:t>
            </a:fld>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ea typeface="ＭＳ Ｐゴシック" pitchFamily="34" charset="-128"/>
              </a:rPr>
              <a:t>Pathways and Concentrations</a:t>
            </a:r>
            <a:endParaRPr lang="en-US" dirty="0"/>
          </a:p>
        </p:txBody>
      </p:sp>
      <p:sp>
        <p:nvSpPr>
          <p:cNvPr id="5" name="Text Placeholder 4"/>
          <p:cNvSpPr>
            <a:spLocks noGrp="1"/>
          </p:cNvSpPr>
          <p:nvPr>
            <p:ph idx="1"/>
          </p:nvPr>
        </p:nvSpPr>
        <p:spPr/>
        <p:txBody>
          <a:bodyPr>
            <a:normAutofit fontScale="92500" lnSpcReduction="10000"/>
          </a:bodyPr>
          <a:lstStyle/>
          <a:p>
            <a:pPr algn="ctr"/>
            <a:r>
              <a:rPr lang="en-US" sz="2200" b="1" dirty="0"/>
              <a:t>What is Required</a:t>
            </a:r>
            <a:r>
              <a:rPr lang="en-US" sz="2200" dirty="0"/>
              <a:t>:</a:t>
            </a:r>
          </a:p>
          <a:p>
            <a:pPr algn="l" rtl="0" fontAlgn="base">
              <a:buFont typeface="Arial" panose="020B0604020202020204" pitchFamily="34" charset="0"/>
              <a:buChar char="•"/>
            </a:pPr>
            <a:r>
              <a:rPr lang="en-US" sz="2400" b="0" i="0" u="none" strike="noStrike" dirty="0">
                <a:solidFill>
                  <a:srgbClr val="000000"/>
                </a:solidFill>
                <a:effectLst/>
                <a:latin typeface="Rambla" panose="020B0604020202020204" charset="0"/>
              </a:rPr>
              <a:t>Depending upon the Pathway, you must complete between 4-6 courses within the focus area.</a:t>
            </a:r>
            <a:r>
              <a:rPr lang="en-US" sz="2400" b="0" i="0" dirty="0">
                <a:solidFill>
                  <a:srgbClr val="000000"/>
                </a:solidFill>
                <a:effectLst/>
                <a:latin typeface="Rambla" panose="020B0604020202020204" charset="0"/>
              </a:rPr>
              <a:t>​</a:t>
            </a:r>
            <a:endParaRPr lang="en-US" sz="2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2400" b="0" i="0" u="none" strike="noStrike" dirty="0">
                <a:solidFill>
                  <a:srgbClr val="000000"/>
                </a:solidFill>
                <a:effectLst/>
                <a:latin typeface="Rambla" panose="020B0604020202020204" charset="0"/>
              </a:rPr>
              <a:t>Pathways will also include a required course/ experience, such as a final project, Capstone or Internship, where the student exhibits quality and depth of knowledge in the selected Pathway</a:t>
            </a:r>
          </a:p>
          <a:p>
            <a:pPr algn="l" rtl="0" fontAlgn="base">
              <a:buFont typeface="Arial" panose="020B0604020202020204" pitchFamily="34" charset="0"/>
              <a:buChar char="•"/>
            </a:pPr>
            <a:r>
              <a:rPr lang="en-US" sz="2400" b="0" i="0" u="none" strike="noStrike" dirty="0">
                <a:solidFill>
                  <a:srgbClr val="000000"/>
                </a:solidFill>
                <a:effectLst/>
                <a:latin typeface="Rambla" panose="020B0604020202020204" charset="0"/>
              </a:rPr>
              <a:t> </a:t>
            </a:r>
            <a:r>
              <a:rPr lang="en-US" sz="2400" b="0" i="0" dirty="0">
                <a:solidFill>
                  <a:srgbClr val="000000"/>
                </a:solidFill>
                <a:effectLst/>
                <a:latin typeface="Rambla" panose="020B0604020202020204" charset="0"/>
              </a:rPr>
              <a:t>​</a:t>
            </a:r>
            <a:r>
              <a:rPr lang="en-US" sz="2400" b="0" i="0" u="none" strike="noStrike" dirty="0">
                <a:solidFill>
                  <a:srgbClr val="000000"/>
                </a:solidFill>
                <a:effectLst/>
                <a:latin typeface="Rambla" panose="020B0604020202020204" charset="0"/>
              </a:rPr>
              <a:t>Students should discuss with their Guidance Counselor if they are interested in pursuing a Pathway</a:t>
            </a:r>
            <a:r>
              <a:rPr lang="en-US" sz="1800" b="0" i="0" dirty="0">
                <a:solidFill>
                  <a:srgbClr val="000000"/>
                </a:solidFill>
                <a:effectLst/>
                <a:latin typeface="Rambla" panose="020B0604020202020204" charset="0"/>
              </a:rPr>
              <a:t>​</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Shape 418"/>
          <p:cNvSpPr txBox="1">
            <a:spLocks noGrp="1"/>
          </p:cNvSpPr>
          <p:nvPr>
            <p:ph type="title"/>
          </p:nvPr>
        </p:nvSpPr>
        <p:spPr>
          <a:xfrm>
            <a:off x="457200" y="274638"/>
            <a:ext cx="8229600" cy="116998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Rambla"/>
              <a:buNone/>
            </a:pPr>
            <a:r>
              <a:rPr lang="en-US" sz="3600" b="1" i="0" u="sng" strike="noStrike" cap="none">
                <a:solidFill>
                  <a:schemeClr val="dk2"/>
                </a:solidFill>
                <a:latin typeface="Rambla"/>
                <a:ea typeface="Rambla"/>
                <a:cs typeface="Rambla"/>
                <a:sym typeface="Rambla"/>
              </a:rPr>
              <a:t>How to Spend Your Summer </a:t>
            </a:r>
          </a:p>
        </p:txBody>
      </p:sp>
      <p:sp>
        <p:nvSpPr>
          <p:cNvPr id="417" name="Shape 417"/>
          <p:cNvSpPr txBox="1">
            <a:spLocks noGrp="1"/>
          </p:cNvSpPr>
          <p:nvPr>
            <p:ph idx="1"/>
          </p:nvPr>
        </p:nvSpPr>
        <p:spPr>
          <a:xfrm>
            <a:off x="838200" y="1676400"/>
            <a:ext cx="7696201" cy="5715000"/>
          </a:xfrm>
          <a:prstGeom prst="rect">
            <a:avLst/>
          </a:prstGeom>
          <a:noFill/>
          <a:ln>
            <a:noFill/>
          </a:ln>
        </p:spPr>
        <p:txBody>
          <a:bodyPr lIns="91425" tIns="45700" rIns="91425" bIns="45700" anchor="t" anchorCtr="0">
            <a:noAutofit/>
          </a:bodyPr>
          <a:lstStyle/>
          <a:p>
            <a:pPr marL="365125" marR="0" lvl="0" indent="-263525" algn="l" rtl="0">
              <a:lnSpc>
                <a:spcPct val="80000"/>
              </a:lnSpc>
              <a:spcBef>
                <a:spcPts val="0"/>
              </a:spcBef>
              <a:spcAft>
                <a:spcPts val="0"/>
              </a:spcAft>
              <a:buClr>
                <a:schemeClr val="accent1"/>
              </a:buClr>
              <a:buSzPct val="68000"/>
              <a:buFont typeface="Noto Sans Symbols"/>
              <a:buChar char="▶"/>
            </a:pPr>
            <a:r>
              <a:rPr lang="en-US" sz="2400" b="0" i="0" u="none" dirty="0">
                <a:solidFill>
                  <a:schemeClr val="dk1"/>
                </a:solidFill>
                <a:latin typeface="Arial"/>
                <a:ea typeface="Arial"/>
                <a:cs typeface="Arial"/>
                <a:sym typeface="Arial"/>
              </a:rPr>
              <a:t>Make your summer productive!</a:t>
            </a:r>
          </a:p>
          <a:p>
            <a:pPr marL="365125" marR="0" lvl="0" indent="-263525" algn="l" rtl="0">
              <a:lnSpc>
                <a:spcPct val="80000"/>
              </a:lnSpc>
              <a:spcBef>
                <a:spcPts val="400"/>
              </a:spcBef>
              <a:spcAft>
                <a:spcPts val="0"/>
              </a:spcAft>
              <a:buClr>
                <a:schemeClr val="accent1"/>
              </a:buClr>
              <a:buSzPct val="68000"/>
              <a:buFont typeface="Noto Sans Symbols"/>
              <a:buChar char="▶"/>
            </a:pPr>
            <a:r>
              <a:rPr lang="en-US" sz="2400" b="0" i="0" u="none" dirty="0">
                <a:solidFill>
                  <a:schemeClr val="dk1"/>
                </a:solidFill>
                <a:latin typeface="Arial"/>
                <a:ea typeface="Arial"/>
                <a:cs typeface="Arial"/>
                <a:sym typeface="Arial"/>
              </a:rPr>
              <a:t>Volunteer, obtain an internship or a job</a:t>
            </a:r>
          </a:p>
          <a:p>
            <a:pPr marL="365125" marR="0" lvl="0" indent="-263525" algn="l" rtl="0">
              <a:lnSpc>
                <a:spcPct val="80000"/>
              </a:lnSpc>
              <a:spcBef>
                <a:spcPts val="400"/>
              </a:spcBef>
              <a:spcAft>
                <a:spcPts val="0"/>
              </a:spcAft>
              <a:buClr>
                <a:schemeClr val="accent1"/>
              </a:buClr>
              <a:buSzPct val="68000"/>
              <a:buFont typeface="Noto Sans Symbols"/>
              <a:buChar char="▶"/>
            </a:pPr>
            <a:r>
              <a:rPr lang="en-US" sz="2400" b="0" i="0" u="none" dirty="0">
                <a:solidFill>
                  <a:schemeClr val="dk1"/>
                </a:solidFill>
                <a:latin typeface="Arial"/>
                <a:ea typeface="Arial"/>
                <a:cs typeface="Arial"/>
                <a:sym typeface="Arial"/>
              </a:rPr>
              <a:t>Colleges are interested in learning about activities you do outside of school that support your interests. For example, if you are interested in becoming a doctor, consider interning or volunteering at a local hospital. Or, if you are interested in Architecture, enroll at a college which offers Architecture classes. If you are interested in Physical Therapy, shadow a physical therapist.</a:t>
            </a:r>
          </a:p>
          <a:p>
            <a:pPr marL="365125" marR="0" lvl="0" indent="-263525" algn="l" rtl="0">
              <a:lnSpc>
                <a:spcPct val="80000"/>
              </a:lnSpc>
              <a:spcBef>
                <a:spcPts val="400"/>
              </a:spcBef>
              <a:spcAft>
                <a:spcPts val="0"/>
              </a:spcAft>
              <a:buClr>
                <a:schemeClr val="accent1"/>
              </a:buClr>
              <a:buSzPct val="68000"/>
              <a:buFont typeface="Noto Sans Symbols"/>
              <a:buChar char="▶"/>
            </a:pPr>
            <a:r>
              <a:rPr lang="en-US" sz="2400" b="0" i="0" u="none" dirty="0">
                <a:solidFill>
                  <a:schemeClr val="dk1"/>
                </a:solidFill>
                <a:latin typeface="Arial"/>
                <a:ea typeface="Arial"/>
                <a:cs typeface="Arial"/>
                <a:sym typeface="Arial"/>
              </a:rPr>
              <a:t>The summer is also a good time to visit colleges which is a great way to see what type of schools you like...location, size, etc. Call admissions ahead of time to schedule a tour of the campus  </a:t>
            </a:r>
          </a:p>
          <a:p>
            <a:pPr marL="365125" marR="0" lvl="0" indent="-263525" algn="l" rtl="0">
              <a:lnSpc>
                <a:spcPct val="80000"/>
              </a:lnSpc>
              <a:spcBef>
                <a:spcPts val="400"/>
              </a:spcBef>
              <a:spcAft>
                <a:spcPts val="0"/>
              </a:spcAft>
              <a:buClr>
                <a:schemeClr val="accent1"/>
              </a:buClr>
              <a:buSzPct val="68000"/>
              <a:buFont typeface="Noto Sans Symbols"/>
              <a:buNone/>
            </a:pPr>
            <a:endParaRPr sz="2400" b="0" i="0" u="none" dirty="0">
              <a:solidFill>
                <a:schemeClr val="dk1"/>
              </a:solidFill>
              <a:latin typeface="Rambla"/>
              <a:ea typeface="Rambla"/>
              <a:cs typeface="Rambla"/>
              <a:sym typeface="Rambla"/>
            </a:endParaRPr>
          </a:p>
          <a:p>
            <a:pPr marL="365125" marR="0" lvl="0" indent="-263525" algn="l" rtl="0">
              <a:spcBef>
                <a:spcPts val="400"/>
              </a:spcBef>
              <a:spcAft>
                <a:spcPts val="0"/>
              </a:spcAft>
              <a:buClr>
                <a:schemeClr val="accent1"/>
              </a:buClr>
              <a:buSzPct val="68000"/>
              <a:buFont typeface="Noto Sans Symbols"/>
              <a:buNone/>
            </a:pPr>
            <a:endParaRPr sz="2400" b="0" i="0" u="none" dirty="0">
              <a:solidFill>
                <a:schemeClr val="dk1"/>
              </a:solidFill>
              <a:latin typeface="Rambla"/>
              <a:ea typeface="Rambla"/>
              <a:cs typeface="Rambla"/>
              <a:sym typeface="Rambla"/>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anim calcmode="lin" valueType="num">
                                      <p:cBhvr additive="base">
                                        <p:cTn id="7" dur="500"/>
                                        <p:tgtEl>
                                          <p:spTgt spid="4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17">
                                            <p:txEl>
                                              <p:pRg st="1" end="1"/>
                                            </p:txEl>
                                          </p:spTgt>
                                        </p:tgtEl>
                                        <p:attrNameLst>
                                          <p:attrName>style.visibility</p:attrName>
                                        </p:attrNameLst>
                                      </p:cBhvr>
                                      <p:to>
                                        <p:strVal val="visible"/>
                                      </p:to>
                                    </p:set>
                                    <p:anim calcmode="lin" valueType="num">
                                      <p:cBhvr additive="base">
                                        <p:cTn id="12" dur="500"/>
                                        <p:tgtEl>
                                          <p:spTgt spid="4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17">
                                            <p:txEl>
                                              <p:pRg st="2" end="2"/>
                                            </p:txEl>
                                          </p:spTgt>
                                        </p:tgtEl>
                                        <p:attrNameLst>
                                          <p:attrName>style.visibility</p:attrName>
                                        </p:attrNameLst>
                                      </p:cBhvr>
                                      <p:to>
                                        <p:strVal val="visible"/>
                                      </p:to>
                                    </p:set>
                                    <p:anim calcmode="lin" valueType="num">
                                      <p:cBhvr additive="base">
                                        <p:cTn id="17" dur="500"/>
                                        <p:tgtEl>
                                          <p:spTgt spid="4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17">
                                            <p:txEl>
                                              <p:pRg st="3" end="3"/>
                                            </p:txEl>
                                          </p:spTgt>
                                        </p:tgtEl>
                                        <p:attrNameLst>
                                          <p:attrName>style.visibility</p:attrName>
                                        </p:attrNameLst>
                                      </p:cBhvr>
                                      <p:to>
                                        <p:strVal val="visible"/>
                                      </p:to>
                                    </p:set>
                                    <p:anim calcmode="lin" valueType="num">
                                      <p:cBhvr additive="base">
                                        <p:cTn id="22" dur="500"/>
                                        <p:tgtEl>
                                          <p:spTgt spid="4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17">
                                            <p:txEl>
                                              <p:pRg st="4" end="4"/>
                                            </p:txEl>
                                          </p:spTgt>
                                        </p:tgtEl>
                                        <p:attrNameLst>
                                          <p:attrName>style.visibility</p:attrName>
                                        </p:attrNameLst>
                                      </p:cBhvr>
                                      <p:to>
                                        <p:strVal val="visible"/>
                                      </p:to>
                                    </p:set>
                                    <p:anim calcmode="lin" valueType="num">
                                      <p:cBhvr additive="base">
                                        <p:cTn id="27" dur="500"/>
                                        <p:tgtEl>
                                          <p:spTgt spid="4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17">
                                            <p:txEl>
                                              <p:pRg st="5" end="5"/>
                                            </p:txEl>
                                          </p:spTgt>
                                        </p:tgtEl>
                                        <p:attrNameLst>
                                          <p:attrName>style.visibility</p:attrName>
                                        </p:attrNameLst>
                                      </p:cBhvr>
                                      <p:to>
                                        <p:strVal val="visible"/>
                                      </p:to>
                                    </p:set>
                                    <p:anim calcmode="lin" valueType="num">
                                      <p:cBhvr additive="base">
                                        <p:cTn id="32" dur="500"/>
                                        <p:tgtEl>
                                          <p:spTgt spid="41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4" name="Shape 424"/>
          <p:cNvSpPr txBox="1">
            <a:spLocks noGrp="1"/>
          </p:cNvSpPr>
          <p:nvPr>
            <p:ph type="title"/>
          </p:nvPr>
        </p:nvSpPr>
        <p:spPr>
          <a:xfrm>
            <a:off x="457200" y="274638"/>
            <a:ext cx="8229600" cy="1243012"/>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Rambla"/>
              <a:buNone/>
            </a:pPr>
            <a:r>
              <a:rPr lang="en-US" sz="4100" b="1" i="0" u="none" strike="noStrike" cap="none">
                <a:solidFill>
                  <a:schemeClr val="dk2"/>
                </a:solidFill>
                <a:latin typeface="Rambla"/>
                <a:ea typeface="Rambla"/>
                <a:cs typeface="Rambla"/>
                <a:sym typeface="Rambla"/>
              </a:rPr>
              <a:t>Social Media</a:t>
            </a:r>
          </a:p>
        </p:txBody>
      </p:sp>
      <p:sp>
        <p:nvSpPr>
          <p:cNvPr id="423" name="Shape 423"/>
          <p:cNvSpPr txBox="1">
            <a:spLocks noGrp="1"/>
          </p:cNvSpPr>
          <p:nvPr>
            <p:ph idx="1"/>
          </p:nvPr>
        </p:nvSpPr>
        <p:spPr>
          <a:xfrm>
            <a:off x="1942415" y="1752600"/>
            <a:ext cx="6591985" cy="3429000"/>
          </a:xfrm>
          <a:prstGeom prst="rect">
            <a:avLst/>
          </a:prstGeom>
          <a:noFill/>
          <a:ln>
            <a:noFill/>
          </a:ln>
        </p:spPr>
        <p:txBody>
          <a:bodyPr lIns="91425" tIns="45700" rIns="91425" bIns="45700" anchor="t" anchorCtr="0">
            <a:noAutofit/>
          </a:bodyPr>
          <a:lstStyle/>
          <a:p>
            <a:pPr marL="107950" marR="0" lvl="0" indent="-6350" algn="ctr" rtl="0">
              <a:lnSpc>
                <a:spcPct val="100000"/>
              </a:lnSpc>
              <a:spcBef>
                <a:spcPts val="0"/>
              </a:spcBef>
              <a:spcAft>
                <a:spcPts val="0"/>
              </a:spcAft>
              <a:buClr>
                <a:schemeClr val="accent1"/>
              </a:buClr>
              <a:buSzPct val="25000"/>
              <a:buFont typeface="Noto Sans Symbols"/>
              <a:buNone/>
            </a:pPr>
            <a:endParaRPr sz="2700" b="0" i="0" u="none" dirty="0">
              <a:solidFill>
                <a:srgbClr val="1FAECD"/>
              </a:solidFill>
              <a:latin typeface="Rambla"/>
              <a:ea typeface="Rambla"/>
              <a:cs typeface="Rambla"/>
              <a:sym typeface="Rambla"/>
            </a:endParaRPr>
          </a:p>
          <a:p>
            <a:pPr marL="107950" marR="0" lvl="0" indent="-6350" algn="ctr" rtl="0">
              <a:lnSpc>
                <a:spcPct val="100000"/>
              </a:lnSpc>
              <a:spcBef>
                <a:spcPts val="400"/>
              </a:spcBef>
              <a:spcAft>
                <a:spcPts val="0"/>
              </a:spcAft>
              <a:buClr>
                <a:schemeClr val="accent1"/>
              </a:buClr>
              <a:buSzPct val="25000"/>
              <a:buFont typeface="Noto Sans Symbols"/>
              <a:buNone/>
            </a:pPr>
            <a:r>
              <a:rPr lang="en-US" sz="2700" b="0" i="0" u="none" dirty="0">
                <a:solidFill>
                  <a:srgbClr val="1FAECD"/>
                </a:solidFill>
                <a:latin typeface="Rambla"/>
                <a:ea typeface="Rambla"/>
                <a:cs typeface="Rambla"/>
                <a:sym typeface="Rambla"/>
              </a:rPr>
              <a:t>Be social media smart.</a:t>
            </a:r>
          </a:p>
          <a:p>
            <a:pPr marL="107950" marR="0" lvl="0" indent="-6350" algn="ctr" rtl="0">
              <a:lnSpc>
                <a:spcPct val="100000"/>
              </a:lnSpc>
              <a:spcBef>
                <a:spcPts val="400"/>
              </a:spcBef>
              <a:spcAft>
                <a:spcPts val="0"/>
              </a:spcAft>
              <a:buClr>
                <a:schemeClr val="accent1"/>
              </a:buClr>
              <a:buSzPct val="25000"/>
              <a:buFont typeface="Noto Sans Symbols"/>
              <a:buNone/>
            </a:pPr>
            <a:r>
              <a:rPr lang="en-US" sz="2700" b="0" i="0" u="none" dirty="0">
                <a:solidFill>
                  <a:srgbClr val="1FAECD"/>
                </a:solidFill>
                <a:latin typeface="Rambla"/>
                <a:ea typeface="Rambla"/>
                <a:cs typeface="Rambla"/>
                <a:sym typeface="Rambla"/>
              </a:rPr>
              <a:t>Colleges do often times look at social media to evaluate a student for admission to college.</a:t>
            </a:r>
          </a:p>
          <a:p>
            <a:pPr marL="107950" marR="0" lvl="0" indent="-6350" algn="ctr" rtl="0">
              <a:lnSpc>
                <a:spcPct val="100000"/>
              </a:lnSpc>
              <a:spcBef>
                <a:spcPts val="400"/>
              </a:spcBef>
              <a:spcAft>
                <a:spcPts val="0"/>
              </a:spcAft>
              <a:buClr>
                <a:schemeClr val="accent1"/>
              </a:buClr>
              <a:buSzPct val="25000"/>
              <a:buFont typeface="Noto Sans Symbols"/>
              <a:buNone/>
            </a:pPr>
            <a:r>
              <a:rPr lang="en-US" sz="2700" b="0" i="0" u="none" dirty="0">
                <a:solidFill>
                  <a:srgbClr val="1FAECD"/>
                </a:solidFill>
                <a:latin typeface="Rambla"/>
                <a:ea typeface="Rambla"/>
                <a:cs typeface="Rambla"/>
                <a:sym typeface="Rambla"/>
              </a:rPr>
              <a:t>Pictures and comments could be detrimental to your admission to a college.  </a:t>
            </a:r>
          </a:p>
          <a:p>
            <a:pPr marL="107950" marR="0" lvl="0" indent="-6350" algn="ctr" rtl="0">
              <a:lnSpc>
                <a:spcPct val="100000"/>
              </a:lnSpc>
              <a:spcBef>
                <a:spcPts val="400"/>
              </a:spcBef>
              <a:spcAft>
                <a:spcPts val="0"/>
              </a:spcAft>
              <a:buClr>
                <a:schemeClr val="accent1"/>
              </a:buClr>
              <a:buSzPct val="25000"/>
              <a:buFont typeface="Noto Sans Symbols"/>
              <a:buNone/>
            </a:pPr>
            <a:endParaRPr sz="2700" b="0" i="0" u="none" dirty="0">
              <a:solidFill>
                <a:srgbClr val="1FAECD"/>
              </a:solidFill>
              <a:latin typeface="Rambla"/>
              <a:ea typeface="Rambla"/>
              <a:cs typeface="Rambla"/>
              <a:sym typeface="Rambla"/>
            </a:endParaRPr>
          </a:p>
          <a:p>
            <a:pPr marL="107950" marR="0" lvl="0" indent="-6350" algn="ctr" rtl="0">
              <a:lnSpc>
                <a:spcPct val="100000"/>
              </a:lnSpc>
              <a:spcBef>
                <a:spcPts val="400"/>
              </a:spcBef>
              <a:spcAft>
                <a:spcPts val="0"/>
              </a:spcAft>
              <a:buClr>
                <a:schemeClr val="accent1"/>
              </a:buClr>
              <a:buSzPct val="25000"/>
              <a:buFont typeface="Noto Sans Symbols"/>
              <a:buNone/>
            </a:pPr>
            <a:endParaRPr sz="2700" b="0" i="0" u="none" dirty="0">
              <a:solidFill>
                <a:srgbClr val="1FAECD"/>
              </a:solidFill>
              <a:latin typeface="Rambla"/>
              <a:ea typeface="Rambla"/>
              <a:cs typeface="Rambla"/>
              <a:sym typeface="Rambla"/>
            </a:endParaRPr>
          </a:p>
          <a:p>
            <a:pPr marL="365125" marR="0" lvl="0" indent="-263525" algn="l" rtl="0">
              <a:spcBef>
                <a:spcPts val="400"/>
              </a:spcBef>
              <a:spcAft>
                <a:spcPts val="0"/>
              </a:spcAft>
              <a:buClr>
                <a:schemeClr val="accent1"/>
              </a:buClr>
              <a:buSzPct val="68000"/>
              <a:buFont typeface="Noto Sans Symbols"/>
              <a:buNone/>
            </a:pPr>
            <a:endParaRPr sz="2700" b="0" i="0" u="none" dirty="0">
              <a:solidFill>
                <a:srgbClr val="1FAECD"/>
              </a:solidFill>
              <a:latin typeface="Rambla"/>
              <a:ea typeface="Rambla"/>
              <a:cs typeface="Rambla"/>
              <a:sym typeface="Rambla"/>
            </a:endParaRPr>
          </a:p>
        </p:txBody>
      </p:sp>
    </p:spTree>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0AEBB42A-B087-4189-98A4-FC3C67F49E44}"/>
              </a:ext>
            </a:extLst>
          </p:cNvPr>
          <p:cNvSpPr>
            <a:spLocks noGrp="1" noChangeArrowheads="1"/>
          </p:cNvSpPr>
          <p:nvPr>
            <p:ph type="title"/>
          </p:nvPr>
        </p:nvSpPr>
        <p:spPr/>
        <p:txBody>
          <a:bodyPr>
            <a:normAutofit/>
          </a:bodyPr>
          <a:lstStyle/>
          <a:p>
            <a:r>
              <a:rPr lang="en-US" altLang="en-US" sz="2800" b="1" dirty="0">
                <a:ea typeface="ＭＳ Ｐゴシック" panose="020B0600070205080204" pitchFamily="34" charset="-128"/>
              </a:rPr>
              <a:t>Social Media for Teens: Pros and Cons</a:t>
            </a:r>
          </a:p>
        </p:txBody>
      </p:sp>
      <p:sp>
        <p:nvSpPr>
          <p:cNvPr id="63491" name="Content Placeholder 4" descr="Rectangle: Click to edit Master text styles&#10;Second level&#10;Third level&#10;Fourth level&#10;Fifth level">
            <a:extLst>
              <a:ext uri="{FF2B5EF4-FFF2-40B4-BE49-F238E27FC236}">
                <a16:creationId xmlns:a16="http://schemas.microsoft.com/office/drawing/2014/main" id="{98F0018C-54D7-4E98-8281-04C27953B41A}"/>
              </a:ext>
            </a:extLst>
          </p:cNvPr>
          <p:cNvSpPr>
            <a:spLocks noGrp="1" noChangeArrowheads="1"/>
          </p:cNvSpPr>
          <p:nvPr>
            <p:ph sz="half" idx="1"/>
          </p:nvPr>
        </p:nvSpPr>
        <p:spPr>
          <a:xfrm>
            <a:off x="152400" y="1828800"/>
            <a:ext cx="4343400" cy="4191000"/>
          </a:xfrm>
        </p:spPr>
        <p:txBody>
          <a:bodyPr/>
          <a:lstStyle/>
          <a:p>
            <a:r>
              <a:rPr lang="en-US" altLang="en-US" dirty="0">
                <a:ea typeface="ＭＳ Ｐゴシック" panose="020B0600070205080204" pitchFamily="34" charset="-128"/>
              </a:rPr>
              <a:t>Pros:</a:t>
            </a:r>
          </a:p>
          <a:p>
            <a:pPr lvl="1"/>
            <a:r>
              <a:rPr lang="en-US" altLang="en-US" dirty="0">
                <a:ea typeface="ＭＳ Ｐゴシック" panose="020B0600070205080204" pitchFamily="34" charset="-128"/>
              </a:rPr>
              <a:t>It’s good for their education</a:t>
            </a:r>
          </a:p>
          <a:p>
            <a:pPr lvl="1"/>
            <a:r>
              <a:rPr lang="en-US" altLang="en-US" dirty="0">
                <a:ea typeface="ＭＳ Ｐゴシック" panose="020B0600070205080204" pitchFamily="34" charset="-128"/>
              </a:rPr>
              <a:t>It’s a great way to learn new skills</a:t>
            </a:r>
          </a:p>
          <a:p>
            <a:pPr lvl="1"/>
            <a:r>
              <a:rPr lang="en-US" altLang="en-US" dirty="0">
                <a:ea typeface="ＭＳ Ｐゴシック" panose="020B0600070205080204" pitchFamily="34" charset="-128"/>
              </a:rPr>
              <a:t>It can teach them about money</a:t>
            </a:r>
          </a:p>
          <a:p>
            <a:pPr lvl="1"/>
            <a:r>
              <a:rPr lang="en-US" altLang="en-US" dirty="0">
                <a:ea typeface="ＭＳ Ｐゴシック" panose="020B0600070205080204" pitchFamily="34" charset="-128"/>
              </a:rPr>
              <a:t>It enhances creativity</a:t>
            </a:r>
          </a:p>
          <a:p>
            <a:pPr lvl="1"/>
            <a:r>
              <a:rPr lang="en-US" altLang="en-US" dirty="0">
                <a:ea typeface="ＭＳ Ｐゴシック" panose="020B0600070205080204" pitchFamily="34" charset="-128"/>
              </a:rPr>
              <a:t>It makes them think more</a:t>
            </a: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p:txBody>
      </p:sp>
      <p:sp>
        <p:nvSpPr>
          <p:cNvPr id="63492" name="Content Placeholder 5" descr="Rectangle: Click to edit Master text styles&#10;Second level&#10;Third level&#10;Fourth level&#10;Fifth level">
            <a:extLst>
              <a:ext uri="{FF2B5EF4-FFF2-40B4-BE49-F238E27FC236}">
                <a16:creationId xmlns:a16="http://schemas.microsoft.com/office/drawing/2014/main" id="{99297843-02C1-444E-80D7-B8EC6391970F}"/>
              </a:ext>
            </a:extLst>
          </p:cNvPr>
          <p:cNvSpPr>
            <a:spLocks noGrp="1" noChangeArrowheads="1"/>
          </p:cNvSpPr>
          <p:nvPr>
            <p:ph sz="half" idx="2"/>
          </p:nvPr>
        </p:nvSpPr>
        <p:spPr>
          <a:xfrm>
            <a:off x="4787900" y="1752600"/>
            <a:ext cx="4203700" cy="4267200"/>
          </a:xfrm>
        </p:spPr>
        <p:txBody>
          <a:bodyPr/>
          <a:lstStyle/>
          <a:p>
            <a:r>
              <a:rPr lang="en-US" altLang="en-US" dirty="0">
                <a:ea typeface="ＭＳ Ｐゴシック" panose="020B0600070205080204" pitchFamily="34" charset="-128"/>
              </a:rPr>
              <a:t>Cons:</a:t>
            </a:r>
          </a:p>
          <a:p>
            <a:pPr lvl="1"/>
            <a:r>
              <a:rPr lang="en-US" altLang="en-US" dirty="0">
                <a:ea typeface="ＭＳ Ｐゴシック" panose="020B0600070205080204" pitchFamily="34" charset="-128"/>
              </a:rPr>
              <a:t>It gets addicting</a:t>
            </a:r>
          </a:p>
          <a:p>
            <a:pPr lvl="1"/>
            <a:r>
              <a:rPr lang="en-US" altLang="en-US" dirty="0">
                <a:ea typeface="ＭＳ Ｐゴシック" panose="020B0600070205080204" pitchFamily="34" charset="-128"/>
              </a:rPr>
              <a:t>Teens sometimes think it defines them</a:t>
            </a:r>
          </a:p>
          <a:p>
            <a:pPr lvl="1"/>
            <a:r>
              <a:rPr lang="en-US" altLang="en-US" dirty="0">
                <a:ea typeface="ＭＳ Ｐゴシック" panose="020B0600070205080204" pitchFamily="34" charset="-128"/>
              </a:rPr>
              <a:t>It can bring unwanted attention</a:t>
            </a:r>
          </a:p>
          <a:p>
            <a:pPr lvl="1"/>
            <a:r>
              <a:rPr lang="en-US" altLang="en-US" dirty="0">
                <a:ea typeface="ＭＳ Ｐゴシック" panose="020B0600070205080204" pitchFamily="34" charset="-128"/>
              </a:rPr>
              <a:t>It can be too focused on appearance</a:t>
            </a:r>
          </a:p>
          <a:p>
            <a:pPr lvl="1"/>
            <a:r>
              <a:rPr lang="en-US" altLang="en-US" dirty="0">
                <a:ea typeface="ＭＳ Ｐゴシック" panose="020B0600070205080204" pitchFamily="34" charset="-128"/>
              </a:rPr>
              <a:t>Cyberbullying happens</a:t>
            </a: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30" name="Shape 430"/>
          <p:cNvSpPr txBox="1">
            <a:spLocks noGrp="1"/>
          </p:cNvSpPr>
          <p:nvPr>
            <p:ph type="title"/>
          </p:nvPr>
        </p:nvSpPr>
        <p:spPr>
          <a:xfrm>
            <a:off x="762000" y="444501"/>
            <a:ext cx="7815261" cy="1268411"/>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Rambla"/>
              <a:buNone/>
            </a:pPr>
            <a:r>
              <a:rPr lang="en-US" sz="3690" b="1" i="0" u="none" strike="noStrike" cap="none" dirty="0">
                <a:solidFill>
                  <a:schemeClr val="dk2"/>
                </a:solidFill>
                <a:latin typeface="Rambla"/>
                <a:ea typeface="Rambla"/>
                <a:cs typeface="Rambla"/>
                <a:sym typeface="Rambla"/>
              </a:rPr>
              <a:t> </a:t>
            </a:r>
            <a:r>
              <a:rPr lang="en-US" sz="2600" b="1" i="0" u="sng" strike="noStrike" cap="none" dirty="0">
                <a:solidFill>
                  <a:schemeClr val="tx1"/>
                </a:solidFill>
                <a:latin typeface="Rambla"/>
                <a:ea typeface="Rambla"/>
                <a:cs typeface="Rambla"/>
                <a:sym typeface="Rambla"/>
              </a:rPr>
              <a:t>Building a Good Rapport with Your Counselor</a:t>
            </a:r>
            <a:r>
              <a:rPr lang="en-US" sz="2600" b="1" i="0" u="none" strike="noStrike" cap="none" dirty="0">
                <a:solidFill>
                  <a:schemeClr val="tx1"/>
                </a:solidFill>
                <a:latin typeface="Rambla"/>
                <a:ea typeface="Rambla"/>
                <a:cs typeface="Rambla"/>
                <a:sym typeface="Rambla"/>
              </a:rPr>
              <a:t> </a:t>
            </a:r>
          </a:p>
        </p:txBody>
      </p:sp>
      <p:sp>
        <p:nvSpPr>
          <p:cNvPr id="429" name="Shape 429"/>
          <p:cNvSpPr txBox="1">
            <a:spLocks noGrp="1"/>
          </p:cNvSpPr>
          <p:nvPr>
            <p:ph idx="1"/>
          </p:nvPr>
        </p:nvSpPr>
        <p:spPr>
          <a:xfrm>
            <a:off x="1981200" y="1524000"/>
            <a:ext cx="6477001" cy="4724400"/>
          </a:xfrm>
          <a:prstGeom prst="rect">
            <a:avLst/>
          </a:prstGeom>
          <a:noFill/>
          <a:ln>
            <a:noFill/>
          </a:ln>
        </p:spPr>
        <p:txBody>
          <a:bodyPr lIns="91425" tIns="45700" rIns="91425" bIns="45700" anchor="t" anchorCtr="0">
            <a:noAutofit/>
          </a:bodyPr>
          <a:lstStyle/>
          <a:p>
            <a:pPr marL="365125" marR="0" lvl="0" indent="-263525" algn="l" rtl="0">
              <a:lnSpc>
                <a:spcPct val="80000"/>
              </a:lnSpc>
              <a:spcBef>
                <a:spcPts val="0"/>
              </a:spcBef>
              <a:spcAft>
                <a:spcPts val="0"/>
              </a:spcAft>
              <a:buClr>
                <a:schemeClr val="dk1"/>
              </a:buClr>
              <a:buSzPct val="68000"/>
              <a:buFont typeface="Noto Sans Symbols"/>
              <a:buChar char="●"/>
            </a:pPr>
            <a:r>
              <a:rPr lang="en-US" sz="2000" b="0" i="0" u="none" dirty="0">
                <a:solidFill>
                  <a:schemeClr val="dk1"/>
                </a:solidFill>
                <a:latin typeface="Libre Baskerville"/>
                <a:ea typeface="Libre Baskerville"/>
                <a:cs typeface="Libre Baskerville"/>
                <a:sym typeface="Libre Baskerville"/>
              </a:rPr>
              <a:t>It is important to start building a relationship with your counselor</a:t>
            </a:r>
          </a:p>
          <a:p>
            <a:pPr marL="365125" marR="0" lvl="0" indent="-263525" algn="l" rtl="0">
              <a:lnSpc>
                <a:spcPct val="80000"/>
              </a:lnSpc>
              <a:spcBef>
                <a:spcPts val="400"/>
              </a:spcBef>
              <a:spcAft>
                <a:spcPts val="0"/>
              </a:spcAft>
              <a:buClr>
                <a:schemeClr val="dk1"/>
              </a:buClr>
              <a:buSzPct val="68000"/>
              <a:buFont typeface="Noto Sans Symbols"/>
              <a:buNone/>
            </a:pPr>
            <a:endParaRPr sz="2000" b="0" i="0" u="none" dirty="0">
              <a:solidFill>
                <a:schemeClr val="dk1"/>
              </a:solidFill>
              <a:latin typeface="Libre Baskerville"/>
              <a:ea typeface="Libre Baskerville"/>
              <a:cs typeface="Libre Baskerville"/>
              <a:sym typeface="Libre Baskerville"/>
            </a:endParaRPr>
          </a:p>
          <a:p>
            <a:pPr marL="365125" marR="0" lvl="0" indent="-263525" algn="l" rtl="0">
              <a:lnSpc>
                <a:spcPct val="80000"/>
              </a:lnSpc>
              <a:spcBef>
                <a:spcPts val="400"/>
              </a:spcBef>
              <a:spcAft>
                <a:spcPts val="0"/>
              </a:spcAft>
              <a:buClr>
                <a:schemeClr val="dk1"/>
              </a:buClr>
              <a:buSzPct val="68000"/>
              <a:buFont typeface="Noto Sans Symbols"/>
              <a:buChar char="●"/>
            </a:pPr>
            <a:r>
              <a:rPr lang="en-US" sz="2000" b="0" i="0" u="none" dirty="0">
                <a:solidFill>
                  <a:schemeClr val="dk1"/>
                </a:solidFill>
                <a:latin typeface="Libre Baskerville"/>
                <a:ea typeface="Libre Baskerville"/>
                <a:cs typeface="Libre Baskerville"/>
                <a:sym typeface="Libre Baskerville"/>
              </a:rPr>
              <a:t>As a student, you should work to facilitate this relationship</a:t>
            </a:r>
          </a:p>
          <a:p>
            <a:pPr marL="620712" marR="0" lvl="1" indent="-239712" algn="l" rtl="0">
              <a:lnSpc>
                <a:spcPct val="80000"/>
              </a:lnSpc>
              <a:spcBef>
                <a:spcPts val="300"/>
              </a:spcBef>
              <a:spcAft>
                <a:spcPts val="0"/>
              </a:spcAft>
              <a:buClr>
                <a:schemeClr val="dk1"/>
              </a:buClr>
              <a:buSzPct val="100000"/>
              <a:buFont typeface="Verdana"/>
              <a:buChar char="•"/>
            </a:pPr>
            <a:r>
              <a:rPr lang="en-US" sz="2000" b="0" i="0" u="none" strike="noStrike" cap="none" dirty="0">
                <a:solidFill>
                  <a:schemeClr val="dk1"/>
                </a:solidFill>
                <a:latin typeface="Libre Baskerville"/>
                <a:ea typeface="Libre Baskerville"/>
                <a:cs typeface="Libre Baskerville"/>
                <a:sym typeface="Libre Baskerville"/>
              </a:rPr>
              <a:t>Share good news</a:t>
            </a:r>
          </a:p>
          <a:p>
            <a:pPr marL="620712" marR="0" lvl="1" indent="-239712" algn="l" rtl="0">
              <a:lnSpc>
                <a:spcPct val="80000"/>
              </a:lnSpc>
              <a:spcBef>
                <a:spcPts val="300"/>
              </a:spcBef>
              <a:spcAft>
                <a:spcPts val="0"/>
              </a:spcAft>
              <a:buClr>
                <a:schemeClr val="dk1"/>
              </a:buClr>
              <a:buSzPct val="100000"/>
              <a:buFont typeface="Verdana"/>
              <a:buChar char="•"/>
            </a:pPr>
            <a:r>
              <a:rPr lang="en-US" sz="2000" b="0" i="0" u="none" strike="noStrike" cap="none" dirty="0">
                <a:solidFill>
                  <a:schemeClr val="dk1"/>
                </a:solidFill>
                <a:latin typeface="Libre Baskerville"/>
                <a:ea typeface="Libre Baskerville"/>
                <a:cs typeface="Libre Baskerville"/>
                <a:sym typeface="Libre Baskerville"/>
              </a:rPr>
              <a:t>Tell us about any honors or rewards you receive</a:t>
            </a:r>
          </a:p>
          <a:p>
            <a:pPr marL="620712" marR="0" lvl="1" indent="-239712" algn="l" rtl="0">
              <a:lnSpc>
                <a:spcPct val="80000"/>
              </a:lnSpc>
              <a:spcBef>
                <a:spcPts val="300"/>
              </a:spcBef>
              <a:spcAft>
                <a:spcPts val="0"/>
              </a:spcAft>
              <a:buClr>
                <a:schemeClr val="dk1"/>
              </a:buClr>
              <a:buSzPct val="100000"/>
              <a:buFont typeface="Verdana"/>
              <a:buChar char="•"/>
            </a:pPr>
            <a:r>
              <a:rPr lang="en-US" sz="2000" b="0" i="0" u="none" strike="noStrike" cap="none" dirty="0">
                <a:solidFill>
                  <a:schemeClr val="dk1"/>
                </a:solidFill>
                <a:latin typeface="Libre Baskerville"/>
                <a:ea typeface="Libre Baskerville"/>
                <a:cs typeface="Libre Baskerville"/>
                <a:sym typeface="Libre Baskerville"/>
              </a:rPr>
              <a:t>Bring us copies of certificates or anything stating your accomplishments</a:t>
            </a:r>
          </a:p>
          <a:p>
            <a:pPr marL="620712" marR="0" lvl="1" indent="-239712" algn="l" rtl="0">
              <a:lnSpc>
                <a:spcPct val="80000"/>
              </a:lnSpc>
              <a:spcBef>
                <a:spcPts val="300"/>
              </a:spcBef>
              <a:spcAft>
                <a:spcPts val="0"/>
              </a:spcAft>
              <a:buClr>
                <a:schemeClr val="dk1"/>
              </a:buClr>
              <a:buSzPct val="100000"/>
              <a:buFont typeface="Verdana"/>
              <a:buChar char="•"/>
            </a:pPr>
            <a:r>
              <a:rPr lang="en-US" sz="2000" b="0" i="0" u="none" strike="noStrike" cap="none" dirty="0">
                <a:solidFill>
                  <a:schemeClr val="dk1"/>
                </a:solidFill>
                <a:latin typeface="Libre Baskerville"/>
                <a:ea typeface="Libre Baskerville"/>
                <a:cs typeface="Libre Baskerville"/>
                <a:sym typeface="Libre Baskerville"/>
              </a:rPr>
              <a:t>Talk to us about your summer plans or summer experiences</a:t>
            </a:r>
          </a:p>
          <a:p>
            <a:pPr marL="101600" marR="0" lvl="0" indent="0" algn="l" rtl="0">
              <a:lnSpc>
                <a:spcPct val="80000"/>
              </a:lnSpc>
              <a:spcBef>
                <a:spcPts val="400"/>
              </a:spcBef>
              <a:spcAft>
                <a:spcPts val="0"/>
              </a:spcAft>
              <a:buClr>
                <a:schemeClr val="dk1"/>
              </a:buClr>
              <a:buSzPct val="68000"/>
              <a:buNone/>
            </a:pPr>
            <a:r>
              <a:rPr lang="en-US" sz="2000" b="0" i="0" u="none" dirty="0">
                <a:solidFill>
                  <a:schemeClr val="dk1"/>
                </a:solidFill>
                <a:latin typeface="Libre Baskerville"/>
                <a:ea typeface="Libre Baskerville"/>
                <a:cs typeface="Libre Baskerville"/>
                <a:sym typeface="Libre Baskerville"/>
              </a:rPr>
              <a:t>In the spring of  your sophomore year, your counselor will be meeting with you and your sophomore for a 45 minute one on one meeting beginning in March. </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9">
                                            <p:txEl>
                                              <p:pRg st="0" end="0"/>
                                            </p:txEl>
                                          </p:spTgt>
                                        </p:tgtEl>
                                        <p:attrNameLst>
                                          <p:attrName>style.visibility</p:attrName>
                                        </p:attrNameLst>
                                      </p:cBhvr>
                                      <p:to>
                                        <p:strVal val="visible"/>
                                      </p:to>
                                    </p:set>
                                    <p:animEffect transition="in" filter="fade">
                                      <p:cBhvr>
                                        <p:cTn id="7" dur="2000"/>
                                        <p:tgtEl>
                                          <p:spTgt spid="4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9">
                                            <p:txEl>
                                              <p:pRg st="2" end="2"/>
                                            </p:txEl>
                                          </p:spTgt>
                                        </p:tgtEl>
                                        <p:attrNameLst>
                                          <p:attrName>style.visibility</p:attrName>
                                        </p:attrNameLst>
                                      </p:cBhvr>
                                      <p:to>
                                        <p:strVal val="visible"/>
                                      </p:to>
                                    </p:set>
                                    <p:animEffect transition="in" filter="fade">
                                      <p:cBhvr>
                                        <p:cTn id="12" dur="2000"/>
                                        <p:tgtEl>
                                          <p:spTgt spid="42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9">
                                            <p:txEl>
                                              <p:pRg st="3" end="3"/>
                                            </p:txEl>
                                          </p:spTgt>
                                        </p:tgtEl>
                                        <p:attrNameLst>
                                          <p:attrName>style.visibility</p:attrName>
                                        </p:attrNameLst>
                                      </p:cBhvr>
                                      <p:to>
                                        <p:strVal val="visible"/>
                                      </p:to>
                                    </p:set>
                                    <p:animEffect transition="in" filter="fade">
                                      <p:cBhvr>
                                        <p:cTn id="17" dur="2000"/>
                                        <p:tgtEl>
                                          <p:spTgt spid="42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9">
                                            <p:txEl>
                                              <p:pRg st="4" end="4"/>
                                            </p:txEl>
                                          </p:spTgt>
                                        </p:tgtEl>
                                        <p:attrNameLst>
                                          <p:attrName>style.visibility</p:attrName>
                                        </p:attrNameLst>
                                      </p:cBhvr>
                                      <p:to>
                                        <p:strVal val="visible"/>
                                      </p:to>
                                    </p:set>
                                    <p:animEffect transition="in" filter="fade">
                                      <p:cBhvr>
                                        <p:cTn id="22" dur="2000"/>
                                        <p:tgtEl>
                                          <p:spTgt spid="42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9">
                                            <p:txEl>
                                              <p:pRg st="5" end="5"/>
                                            </p:txEl>
                                          </p:spTgt>
                                        </p:tgtEl>
                                        <p:attrNameLst>
                                          <p:attrName>style.visibility</p:attrName>
                                        </p:attrNameLst>
                                      </p:cBhvr>
                                      <p:to>
                                        <p:strVal val="visible"/>
                                      </p:to>
                                    </p:set>
                                    <p:animEffect transition="in" filter="fade">
                                      <p:cBhvr>
                                        <p:cTn id="27" dur="2000"/>
                                        <p:tgtEl>
                                          <p:spTgt spid="42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29">
                                            <p:txEl>
                                              <p:pRg st="6" end="6"/>
                                            </p:txEl>
                                          </p:spTgt>
                                        </p:tgtEl>
                                        <p:attrNameLst>
                                          <p:attrName>style.visibility</p:attrName>
                                        </p:attrNameLst>
                                      </p:cBhvr>
                                      <p:to>
                                        <p:strVal val="visible"/>
                                      </p:to>
                                    </p:set>
                                    <p:animEffect transition="in" filter="fade">
                                      <p:cBhvr>
                                        <p:cTn id="32" dur="2000"/>
                                        <p:tgtEl>
                                          <p:spTgt spid="42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29">
                                            <p:txEl>
                                              <p:pRg st="7" end="7"/>
                                            </p:txEl>
                                          </p:spTgt>
                                        </p:tgtEl>
                                        <p:attrNameLst>
                                          <p:attrName>style.visibility</p:attrName>
                                        </p:attrNameLst>
                                      </p:cBhvr>
                                      <p:to>
                                        <p:strVal val="visible"/>
                                      </p:to>
                                    </p:set>
                                    <p:animEffect transition="in" filter="fade">
                                      <p:cBhvr>
                                        <p:cTn id="37" dur="2000"/>
                                        <p:tgtEl>
                                          <p:spTgt spid="42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Custom 7">
      <a:dk1>
        <a:sysClr val="windowText" lastClr="000000"/>
      </a:dk1>
      <a:lt1>
        <a:sysClr val="window" lastClr="FFFFFF"/>
      </a:lt1>
      <a:dk2>
        <a:srgbClr val="2C3C43"/>
      </a:dk2>
      <a:lt2>
        <a:srgbClr val="EBEBEB"/>
      </a:lt2>
      <a:accent1>
        <a:srgbClr val="54A021"/>
      </a:accent1>
      <a:accent2>
        <a:srgbClr val="E6B91E"/>
      </a:accent2>
      <a:accent3>
        <a:srgbClr val="E6B91E"/>
      </a:accent3>
      <a:accent4>
        <a:srgbClr val="DBF4CA"/>
      </a:accent4>
      <a:accent5>
        <a:srgbClr val="54A021"/>
      </a:accent5>
      <a:accent6>
        <a:srgbClr val="DBF4CA"/>
      </a:accent6>
      <a:hlink>
        <a:srgbClr val="99CA3C"/>
      </a:hlink>
      <a:folHlink>
        <a:srgbClr val="B9D181"/>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1799</TotalTime>
  <Words>2181</Words>
  <Application>Microsoft Office PowerPoint</Application>
  <PresentationFormat>On-screen Show (4:3)</PresentationFormat>
  <Paragraphs>382</Paragraphs>
  <Slides>48</Slides>
  <Notes>18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48</vt:i4>
      </vt:variant>
    </vt:vector>
  </HeadingPairs>
  <TitlesOfParts>
    <vt:vector size="64" baseType="lpstr">
      <vt:lpstr>Century Gothic</vt:lpstr>
      <vt:lpstr>Rambla</vt:lpstr>
      <vt:lpstr>Verdana</vt:lpstr>
      <vt:lpstr>Noto Sans Symbols</vt:lpstr>
      <vt:lpstr>Wingdings 3</vt:lpstr>
      <vt:lpstr>Times New Roman</vt:lpstr>
      <vt:lpstr>Arial</vt:lpstr>
      <vt:lpstr>Comic Sans MS</vt:lpstr>
      <vt:lpstr>Tahoma</vt:lpstr>
      <vt:lpstr>Segoe UI</vt:lpstr>
      <vt:lpstr>Wingdings</vt:lpstr>
      <vt:lpstr>Lustria</vt:lpstr>
      <vt:lpstr>Georgia</vt:lpstr>
      <vt:lpstr>Arial Rounded MT Bold</vt:lpstr>
      <vt:lpstr>Libre Baskerville</vt:lpstr>
      <vt:lpstr>Wisp</vt:lpstr>
      <vt:lpstr>RED BANK CATHOLIC HIGH SCHOOL </vt:lpstr>
      <vt:lpstr>GUIDANCE DEPARTMENT</vt:lpstr>
      <vt:lpstr>Agenda - Sophomore Year</vt:lpstr>
      <vt:lpstr>College Process</vt:lpstr>
      <vt:lpstr>College Process</vt:lpstr>
      <vt:lpstr>College Process</vt:lpstr>
      <vt:lpstr>PowerPoint Presentation</vt:lpstr>
      <vt:lpstr> PSAT</vt:lpstr>
      <vt:lpstr>PowerPoint Presentation</vt:lpstr>
      <vt:lpstr>Course Selection</vt:lpstr>
      <vt:lpstr>PowerPoint Presentation</vt:lpstr>
      <vt:lpstr>Course Selections- Junior and Senior Year</vt:lpstr>
      <vt:lpstr>PowerPoint Presentation</vt:lpstr>
      <vt:lpstr>Virtual High School</vt:lpstr>
      <vt:lpstr>Attendance on the Transcript</vt:lpstr>
      <vt:lpstr>PowerPoint Presentation</vt:lpstr>
      <vt:lpstr>PowerPoint Presentation</vt:lpstr>
      <vt:lpstr>National Honor Society</vt:lpstr>
      <vt:lpstr>National Honor Society</vt:lpstr>
      <vt:lpstr>Naviance </vt:lpstr>
      <vt:lpstr>PowerPoint Presentation</vt:lpstr>
      <vt:lpstr>PowerPoint Presentation</vt:lpstr>
      <vt:lpstr>Explore Interests &amp; Possible Future College Major/Career Through Naviance-Student Connection</vt:lpstr>
      <vt:lpstr>PowerPoint Presentation</vt:lpstr>
      <vt:lpstr>College Search</vt:lpstr>
      <vt:lpstr>PowerPoint Presentation</vt:lpstr>
      <vt:lpstr>PowerPoint Presentation</vt:lpstr>
      <vt:lpstr>Extracurricular Activities  Quality is more important than Quantity </vt:lpstr>
      <vt:lpstr>Programs, Clubs and Activities</vt:lpstr>
      <vt:lpstr>Programs, Clubs and Activities</vt:lpstr>
      <vt:lpstr>Programs, Clubs and Activities</vt:lpstr>
      <vt:lpstr>Programs, Clubs and Activities</vt:lpstr>
      <vt:lpstr>Volunteer Opportunities</vt:lpstr>
      <vt:lpstr>Volunteer Opportunities</vt:lpstr>
      <vt:lpstr>ATHLETICS</vt:lpstr>
      <vt:lpstr>Scholarship Opportunities</vt:lpstr>
      <vt:lpstr>PowerPoint Presentation</vt:lpstr>
      <vt:lpstr>PowerPoint Presentation</vt:lpstr>
      <vt:lpstr>PowerPoint Presentation</vt:lpstr>
      <vt:lpstr>Student Athletes</vt:lpstr>
      <vt:lpstr>PowerPoint Presentation</vt:lpstr>
      <vt:lpstr>Dual Enrollment Classes</vt:lpstr>
      <vt:lpstr>Pathways and Concentrations</vt:lpstr>
      <vt:lpstr>Pathways and Concentrations</vt:lpstr>
      <vt:lpstr>How to Spend Your Summer </vt:lpstr>
      <vt:lpstr>Social Media</vt:lpstr>
      <vt:lpstr>Social Media for Teens: Pros and Cons</vt:lpstr>
      <vt:lpstr> Building a Good Rapport with Your Counselor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BANK CATHOLIC HIGH SCHOOL</dc:title>
  <dc:creator>user</dc:creator>
  <cp:lastModifiedBy>Danielle Cioffi</cp:lastModifiedBy>
  <cp:revision>236</cp:revision>
  <cp:lastPrinted>2025-10-10T14:05:39Z</cp:lastPrinted>
  <dcterms:modified xsi:type="dcterms:W3CDTF">2025-10-10T14:09:24Z</dcterms:modified>
</cp:coreProperties>
</file>