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394" r:id="rId3"/>
    <p:sldId id="395" r:id="rId4"/>
    <p:sldId id="396" r:id="rId5"/>
    <p:sldId id="398" r:id="rId6"/>
    <p:sldId id="39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9527A4-ECCE-7A47-BD8F-CAF9EAC045AF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DE4DF-B883-7040-BB2E-516CF1C76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5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B1F675-91E3-0E44-8C15-9FF398C2BF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05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63F6A-E2D1-AB94-0C83-2F53B191C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DDD0AD-E63A-D9DE-601A-458A28655C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28A42-99C9-D431-E502-E90A35225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118A-604D-6645-AECA-6E9CC77D2165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EC271-30F3-C9D2-960F-AAE5C3DE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4D8950-CFC5-2791-0237-414C45F15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BA77-3DDA-2047-9B88-E7EFA6AE4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853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DCE0F-0E2E-4716-6FBB-D8AEC3BDE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760" y="2984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9C473-C23C-9AB3-452E-AC929EA5B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231C9-63C6-8887-5BB4-BF0DF48F0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118A-604D-6645-AECA-6E9CC77D2165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B59BB-AD92-A65F-1FCC-4ED2BA3FB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D5D76-42C2-6ECB-4960-2D7A34872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BA77-3DDA-2047-9B88-E7EFA6AE4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9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6E577-928F-987F-A5D9-65635542C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1B7D08-BCC1-91FF-F32B-44D1DF870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46A55-5BEA-6FA6-89D9-16563C89D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118A-604D-6645-AECA-6E9CC77D2165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1676F-9C3E-F08E-A02F-9080DDCFF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B2F69-7156-45D7-9F8D-C5B81820D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BA77-3DDA-2047-9B88-E7EFA6AE4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940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D19B7-5103-B2DB-570E-3AFBFF6F4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772C6-DC26-0D5E-38C7-917BEE592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B6B5C-3EBB-E635-B442-42582B43A9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40A561-F7B9-0C5F-3E5E-6A1E007AC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118A-604D-6645-AECA-6E9CC77D2165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536FBA-0779-A7C0-21A0-530DBBF84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CFE981-98F2-EBBF-4437-73D8ACAA7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BA77-3DDA-2047-9B88-E7EFA6AE4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71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4996E-F739-283A-F8E4-FA1047B38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499659-2287-5602-FEF4-82539FE91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144D89-6269-58B5-3B83-6C7EF7B0D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0737E4-F75F-5988-255B-E96A8B8528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4C4D59-B8FA-D087-02AD-1F1A7EB890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BF2313-DD50-70B4-F23E-122B2090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118A-604D-6645-AECA-6E9CC77D2165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71B5A7-A017-5212-C397-5AAC0CE25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EF025A-160A-20B8-ABB0-7531B6374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BA77-3DDA-2047-9B88-E7EFA6AE4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234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A8AF2-9D3A-F817-59D4-252297EC8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70567C-CDA1-4B8F-1E59-124761AA6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118A-604D-6645-AECA-6E9CC77D2165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8E9ADE-2A36-E7C3-B6E4-6F9B6C39E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1FD6C2-7538-B685-9E84-36CC06729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BA77-3DDA-2047-9B88-E7EFA6AE4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80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CD4242-090E-9E51-3A42-99125D7D9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118A-604D-6645-AECA-6E9CC77D2165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76F3BB-E353-F4F1-B061-4D6F91D80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2D6536-D0F0-1CF0-4CBA-32342AC9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BA77-3DDA-2047-9B88-E7EFA6AE4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6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0B837-A4AF-5701-7E42-E3A17BFE9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A9966-B51E-2E18-AE6B-4E728BA6F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53CF9-2281-C6D5-7FAE-A40D8DA32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95437-3752-E480-8538-17C3E333A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118A-604D-6645-AECA-6E9CC77D2165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5C50C1-6F44-3A5C-DAA5-72BB8D6B0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9FA41-CC13-6E53-DA98-36CFCB217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BA77-3DDA-2047-9B88-E7EFA6AE4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09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6ED7E-B7BC-E7F7-3186-1B0BE7FFE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DEF257-3205-45DB-FCDE-216E120E63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A6CEF-FB8B-A718-9CAF-3450C675D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88589A-B267-6E33-EAC8-84111A49E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118A-604D-6645-AECA-6E9CC77D2165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A9D319-1E6E-D712-76C6-E2D2F6B4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93C77-4B7B-0123-0CD5-F81022B40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BA77-3DDA-2047-9B88-E7EFA6AE4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83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43C2D-1ACA-7EA0-C9A0-9AD179D44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201700-F9E4-5B58-47C0-C35967A47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51555-470F-B71F-317C-DBDF4E75E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118A-604D-6645-AECA-6E9CC77D2165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74D0E-6B01-430D-F9DA-9E0DA842A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903AC-88C6-A06E-C636-2EB48E45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BA77-3DDA-2047-9B88-E7EFA6AE4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3A00F3-39CD-8F5C-1A89-07BC49F528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7EB5CF-AA8D-4FE2-AA98-5D8F38C73E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88612-D1D8-882C-AA1C-0020ECAFF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7118A-604D-6645-AECA-6E9CC77D2165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2F6DE-29F4-9824-3194-F221851F8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DD11B1-2137-9597-70D7-9F07271E4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6BA77-3DDA-2047-9B88-E7EFA6AE4C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62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E002B0-B3B3-D6DA-D99F-76456A92F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984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95D54C-4F2B-D00E-D3A9-18EDA29F2C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3240" y="1673225"/>
            <a:ext cx="1105916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73807-8FC6-5577-04FB-CF0FC4913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F7118A-604D-6645-AECA-6E9CC77D2165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70BE6-8576-772B-B35A-71A70BE80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C632AC-8CF7-3C85-2AAE-3D89B2D3B3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A6BA77-3DDA-2047-9B88-E7EFA6AE4C0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132631-C815-E3E2-52D2-49B60D74A46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-54287"/>
            <a:ext cx="1460500" cy="146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391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rotesque" panose="020B05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rotesque" panose="020B05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rotesque" panose="020B05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rotesque" panose="020B05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rotesque" panose="020B05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rotesque" panose="020B05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sj.com/personal-finance/taxes/how-the-megabill-boosts-a-charitable-tax-break-for-seniors-42a00fe3?gaa_at=eafs&amp;gaa_n=ASWzDAiiV_bA7-L4nncqVQMDTtv7p-g2c5CVxkum8gDLoGHa2kRwHUdUoCB4K9IGqag%3D&amp;gaa_ts=68dc5aa2&amp;gaa_sig=7hE4zZoyDGoWrCKXjMkSbPy82iyjNOw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B8663-FDE5-2545-82CB-7A537F6020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E0FE2B-A652-AF46-A791-89B9702488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83683BE-1389-A041-AC2D-110B1A2D5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9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2B568D-D66A-9E38-C58D-117F2AFE669D}"/>
              </a:ext>
            </a:extLst>
          </p:cNvPr>
          <p:cNvSpPr txBox="1"/>
          <p:nvPr/>
        </p:nvSpPr>
        <p:spPr>
          <a:xfrm>
            <a:off x="4684408" y="5882057"/>
            <a:ext cx="2847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Grotesque" panose="020F0502020204030204" pitchFamily="34" charset="0"/>
                <a:cs typeface="Grotesque" panose="020F0502020204030204" pitchFamily="34" charset="0"/>
              </a:rPr>
              <a:t>September 30,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B2CEB7-D1F0-1C7A-2041-08B7636B4843}"/>
              </a:ext>
            </a:extLst>
          </p:cNvPr>
          <p:cNvSpPr txBox="1"/>
          <p:nvPr/>
        </p:nvSpPr>
        <p:spPr>
          <a:xfrm>
            <a:off x="1524000" y="4216827"/>
            <a:ext cx="93072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Grotesque" panose="020F0502020204030204" pitchFamily="34" charset="0"/>
                <a:cs typeface="Grotesque" panose="020F0502020204030204" pitchFamily="34" charset="0"/>
              </a:rPr>
              <a:t>Class of 1975: 50</a:t>
            </a:r>
            <a:r>
              <a:rPr lang="en-US" sz="3200" baseline="30000" dirty="0">
                <a:latin typeface="Grotesque" panose="020F0502020204030204" pitchFamily="34" charset="0"/>
                <a:cs typeface="Grotesque" panose="020F0502020204030204" pitchFamily="34" charset="0"/>
              </a:rPr>
              <a:t>th</a:t>
            </a:r>
            <a:r>
              <a:rPr lang="en-US" sz="3200" dirty="0">
                <a:latin typeface="Grotesque" panose="020F0502020204030204" pitchFamily="34" charset="0"/>
                <a:cs typeface="Grotesque" panose="020F0502020204030204" pitchFamily="34" charset="0"/>
              </a:rPr>
              <a:t> Reunion Endowment Drive</a:t>
            </a:r>
          </a:p>
          <a:p>
            <a:pPr algn="ctr"/>
            <a:endParaRPr lang="en-US" sz="1600" dirty="0">
              <a:latin typeface="Grotesque" panose="020F0502020204030204" pitchFamily="34" charset="0"/>
              <a:cs typeface="Grotesque" panose="020F0502020204030204" pitchFamily="34" charset="0"/>
            </a:endParaRPr>
          </a:p>
          <a:p>
            <a:pPr algn="ctr"/>
            <a:r>
              <a:rPr lang="en-US" sz="3200" dirty="0">
                <a:latin typeface="Grotesque" panose="020F0502020204030204" pitchFamily="34" charset="0"/>
                <a:cs typeface="Grotesque" panose="020F0502020204030204" pitchFamily="34" charset="0"/>
              </a:rPr>
              <a:t>Tony Mullen, Director of Advancement</a:t>
            </a:r>
          </a:p>
        </p:txBody>
      </p:sp>
      <p:pic>
        <p:nvPicPr>
          <p:cNvPr id="1032" name="Picture 8" descr="People line up outside a movie theater beneath a marquee that reads &quot;Jaws, Now a terrifying motion picture&quot;">
            <a:extLst>
              <a:ext uri="{FF2B5EF4-FFF2-40B4-BE49-F238E27FC236}">
                <a16:creationId xmlns:a16="http://schemas.microsoft.com/office/drawing/2014/main" id="{C5260084-C5C4-F9D7-5E45-A1D6E1141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743" y="155093"/>
            <a:ext cx="3264513" cy="217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Altair 8800 Microcomputer | National ...">
            <a:extLst>
              <a:ext uri="{FF2B5EF4-FFF2-40B4-BE49-F238E27FC236}">
                <a16:creationId xmlns:a16="http://schemas.microsoft.com/office/drawing/2014/main" id="{229FD244-5DA2-1DCF-B034-FC6134AFBB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7" b="7039"/>
          <a:stretch>
            <a:fillRect/>
          </a:stretch>
        </p:blipFill>
        <p:spPr bwMode="auto">
          <a:xfrm>
            <a:off x="388983" y="143344"/>
            <a:ext cx="3697746" cy="246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Rock On, Gary Dahl - The Strong ...">
            <a:extLst>
              <a:ext uri="{FF2B5EF4-FFF2-40B4-BE49-F238E27FC236}">
                <a16:creationId xmlns:a16="http://schemas.microsoft.com/office/drawing/2014/main" id="{A8D87042-7188-489A-DC99-EBEDF27AD6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512" y="143344"/>
            <a:ext cx="3697746" cy="2460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954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DE996-DF27-59E3-EFE9-4CDF724A9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DC729-B5D0-8E52-68E7-F2DEA8D84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Endowments at Saint Thomas Academy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53DB3-DDB9-C200-926C-4505F99BB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39" y="1673224"/>
            <a:ext cx="11418389" cy="485283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As of June 30, 2025, the STA endowment is valued at $35.2M</a:t>
            </a:r>
          </a:p>
          <a:p>
            <a:pPr lvl="1"/>
            <a:r>
              <a:rPr lang="en-US" dirty="0"/>
              <a:t>4.5% of the three-year average endowment value feeds the school budget based on the objective of each individual endowment</a:t>
            </a:r>
          </a:p>
          <a:p>
            <a:pPr lvl="2"/>
            <a:r>
              <a:rPr lang="en-US" dirty="0"/>
              <a:t>The endowment represents a large source of revenue for the school (behind tuition and our annual fundraising)</a:t>
            </a:r>
          </a:p>
          <a:p>
            <a:pPr lvl="1"/>
            <a:r>
              <a:rPr lang="en-US" dirty="0"/>
              <a:t>More than 150 named endowments exist at STA (Class of ‘75 Scholarship will be one soon!)</a:t>
            </a:r>
          </a:p>
          <a:p>
            <a:pPr lvl="3"/>
            <a:endParaRPr lang="en-US" dirty="0"/>
          </a:p>
          <a:p>
            <a:r>
              <a:rPr lang="en-US" dirty="0"/>
              <a:t>50</a:t>
            </a:r>
            <a:r>
              <a:rPr lang="en-US" baseline="30000" dirty="0"/>
              <a:t>th</a:t>
            </a:r>
            <a:r>
              <a:rPr lang="en-US" dirty="0"/>
              <a:t> reunion classes have consistently and generously provided a class gift in the form of a new endowed scholarship. Thank you!</a:t>
            </a:r>
          </a:p>
          <a:p>
            <a:pPr lvl="3"/>
            <a:endParaRPr lang="en-US" dirty="0"/>
          </a:p>
          <a:p>
            <a:r>
              <a:rPr lang="en-US" dirty="0"/>
              <a:t>A minimum of $50,000 is required to establish a new endowment</a:t>
            </a:r>
          </a:p>
          <a:p>
            <a:pPr lvl="1"/>
            <a:r>
              <a:rPr lang="en-US" dirty="0"/>
              <a:t>The $50,000 can be funded over a period of 2-3 years, but momentum to fund it </a:t>
            </a:r>
            <a:r>
              <a:rPr lang="en-US" u="sng" dirty="0"/>
              <a:t>typically fades</a:t>
            </a:r>
            <a:r>
              <a:rPr lang="en-US" dirty="0"/>
              <a:t> after the reunion has passed</a:t>
            </a:r>
          </a:p>
          <a:p>
            <a:pPr lvl="1"/>
            <a:r>
              <a:rPr lang="en-US" dirty="0"/>
              <a:t>The class of 1975 endowment can continue to be funded beyond the initial $50,000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D4E27-8A22-B0A8-1E1E-9E56EE03E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B44EB-4426-A244-A2CA-BE39C819262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50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04895-1BE3-9F55-0D03-2FD3122EB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94D34-D67C-5337-E33C-16BD44AAB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4E389-B9BF-D54D-0AE2-971F9C61E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" y="1673224"/>
            <a:ext cx="11059160" cy="468312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Let’s hit the $50,000 this fall!</a:t>
            </a:r>
          </a:p>
          <a:p>
            <a:pPr lvl="1"/>
            <a:endParaRPr lang="en-US" dirty="0"/>
          </a:p>
          <a:p>
            <a:r>
              <a:rPr lang="en-US" dirty="0"/>
              <a:t>Pledges over 2-5 years are a good way to encourage engagement</a:t>
            </a:r>
          </a:p>
          <a:p>
            <a:pPr lvl="1"/>
            <a:r>
              <a:rPr lang="en-US" dirty="0"/>
              <a:t>Minimum of $1,000/year</a:t>
            </a:r>
          </a:p>
          <a:p>
            <a:pPr lvl="1"/>
            <a:endParaRPr lang="en-US" dirty="0"/>
          </a:p>
          <a:p>
            <a:r>
              <a:rPr lang="en-US" dirty="0"/>
              <a:t>Planned (i.e. estate) gifts are another vehicle to continue to fund the endowment in future years, but do not count towards the initial $50,000 minimum</a:t>
            </a:r>
          </a:p>
          <a:p>
            <a:pPr lvl="1"/>
            <a:endParaRPr lang="en-US" dirty="0"/>
          </a:p>
          <a:p>
            <a:r>
              <a:rPr lang="en-US" dirty="0"/>
              <a:t>Qualified Charitable Distributions (QCDs) will be a potential opportunity for tax savings in a couple of years</a:t>
            </a:r>
          </a:p>
          <a:p>
            <a:pPr lvl="1"/>
            <a:endParaRPr lang="en-US" dirty="0"/>
          </a:p>
          <a:p>
            <a:r>
              <a:rPr lang="en-US" dirty="0"/>
              <a:t>DAFs and Appreciated Securities are an opportunity as well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F2CEA-D885-F8BB-AC53-3CE52D935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B44EB-4426-A244-A2CA-BE39C819262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90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619C1-EEB8-B0B8-12FA-1E5604CD5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760" y="29845"/>
            <a:ext cx="1093724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Qualified Charitable Distributions (QCD)</a:t>
            </a:r>
            <a:br>
              <a:rPr lang="en-US" dirty="0"/>
            </a:br>
            <a:r>
              <a:rPr lang="en-US" altLang="en-US" sz="2700" dirty="0">
                <a:latin typeface="Arial" panose="020B0604020202020204" pitchFamily="34" charset="0"/>
              </a:rPr>
              <a:t>A tax-free transfer of funds made directly from an IRA to an eligible charity</a:t>
            </a:r>
            <a:endParaRPr 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05B783E-EF52-11EB-0D38-15F6A982B6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23240" y="1379308"/>
            <a:ext cx="11570789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Donor Eligibility: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Must be age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70½ or older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Annual Limit: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Maximum annual exclusion is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$108,000 per person in 2025 ($216,000 for married couples)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Key Tax Benefit: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The distribution is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excluded from gross taxable income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This lowers Adjusted Gross Income (AGI)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tax benefit applies even if you take the standard deduction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RMD Satisfaction: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 QCD counts toward satisfying your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Required Minimum Distribution (RMD)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for the year (if age 73 or older)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Transfer Rule: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Funds must be paid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directly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from the IRA custodian to the charity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Ineligible Recipients: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Cannot be made to Donor-Advised Funds (DAFs), private foundations, or supporting organizations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Key Limitation: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You may not receive any goods or services in exchange for the donation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6F7B22-E100-4FAD-4A8E-201D77C8AA85}"/>
              </a:ext>
            </a:extLst>
          </p:cNvPr>
          <p:cNvSpPr txBox="1"/>
          <p:nvPr/>
        </p:nvSpPr>
        <p:spPr>
          <a:xfrm>
            <a:off x="2803071" y="6360849"/>
            <a:ext cx="6569528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chemeClr val="bg1"/>
                </a:solidFill>
                <a:latin typeface="Grotesque" panose="020B05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Good Article on the Topic of QCDs:  </a:t>
            </a:r>
            <a:r>
              <a:rPr lang="en-US" dirty="0">
                <a:solidFill>
                  <a:schemeClr val="bg1"/>
                </a:solidFill>
                <a:latin typeface="Grotesque" panose="020B05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WSJ Article on QCDs</a:t>
            </a:r>
            <a:endParaRPr lang="en-US" dirty="0">
              <a:solidFill>
                <a:schemeClr val="bg1"/>
              </a:solidFill>
              <a:latin typeface="Grotesque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983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2DD7-36AA-3608-2C3D-80C653005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Giving Vehicles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3B963-14FC-5880-38BE-44692918C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" y="1480457"/>
            <a:ext cx="11059160" cy="508362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Donor </a:t>
            </a:r>
            <a:r>
              <a:rPr lang="en-US" b="1"/>
              <a:t>Advised Funds (DAFs)</a:t>
            </a:r>
            <a:r>
              <a:rPr lang="en-US"/>
              <a:t>: </a:t>
            </a:r>
            <a:r>
              <a:rPr lang="en-US" dirty="0"/>
              <a:t>charitable account that allows you to contribute cash, appreciated securities, or other assets and receive an immediate tax deduction</a:t>
            </a:r>
          </a:p>
          <a:p>
            <a:pPr lvl="1"/>
            <a:r>
              <a:rPr lang="en-US" dirty="0"/>
              <a:t>These funds are invested and appreciate and can then be granted to qualifying charities over time</a:t>
            </a:r>
          </a:p>
          <a:p>
            <a:pPr lvl="2"/>
            <a:r>
              <a:rPr lang="en-US" dirty="0"/>
              <a:t>It’s like a donation ‘piggy bank’ where you get the tax benefit now and make grants in the future</a:t>
            </a:r>
          </a:p>
          <a:p>
            <a:pPr lvl="2"/>
            <a:endParaRPr lang="en-US" dirty="0"/>
          </a:p>
          <a:p>
            <a:r>
              <a:rPr lang="en-US" b="1" dirty="0"/>
              <a:t>Appreciated Securities</a:t>
            </a:r>
            <a:r>
              <a:rPr lang="en-US" dirty="0"/>
              <a:t>: STA accepts donations of appreciated securities. You avoid any capital gains tax on these transfers.</a:t>
            </a:r>
          </a:p>
          <a:p>
            <a:pPr lvl="1"/>
            <a:r>
              <a:rPr lang="en-US" dirty="0"/>
              <a:t>Instructions for transfers:</a:t>
            </a:r>
          </a:p>
          <a:p>
            <a:pPr marL="914400" lvl="2" indent="0">
              <a:buNone/>
            </a:pPr>
            <a:r>
              <a:rPr lang="en-US" sz="1300" dirty="0"/>
              <a:t>UBS Financial Services, Inc.</a:t>
            </a:r>
          </a:p>
          <a:p>
            <a:pPr marL="914400" lvl="2" indent="0">
              <a:buNone/>
            </a:pPr>
            <a:r>
              <a:rPr lang="en-US" sz="1300" dirty="0"/>
              <a:t>Attn: Evans "Chip" Connelly</a:t>
            </a:r>
          </a:p>
          <a:p>
            <a:pPr marL="914400" lvl="2" indent="0">
              <a:buNone/>
            </a:pPr>
            <a:r>
              <a:rPr lang="en-US" sz="1300" dirty="0"/>
              <a:t>8900 Normandale Lake Blvd, Suite 210</a:t>
            </a:r>
          </a:p>
          <a:p>
            <a:pPr marL="914400" lvl="2" indent="0">
              <a:buNone/>
            </a:pPr>
            <a:r>
              <a:rPr lang="en-US" sz="1300" dirty="0"/>
              <a:t>Bloomington, MN 55437</a:t>
            </a:r>
          </a:p>
          <a:p>
            <a:pPr marL="914400" lvl="2" indent="0">
              <a:buNone/>
            </a:pPr>
            <a:r>
              <a:rPr lang="en-US" sz="1300" dirty="0"/>
              <a:t>UBS DTC: 0221</a:t>
            </a:r>
          </a:p>
          <a:p>
            <a:pPr marL="914400" lvl="2" indent="0">
              <a:buNone/>
            </a:pPr>
            <a:r>
              <a:rPr lang="en-US" sz="1300" dirty="0"/>
              <a:t>Account title: Saint Thomas Academy</a:t>
            </a:r>
          </a:p>
          <a:p>
            <a:pPr marL="914400" lvl="2" indent="0">
              <a:buNone/>
            </a:pPr>
            <a:r>
              <a:rPr lang="en-US" sz="1300" dirty="0"/>
              <a:t>Account Number: 7N40894</a:t>
            </a:r>
          </a:p>
          <a:p>
            <a:pPr marL="914400" lvl="2" indent="0">
              <a:buNone/>
            </a:pPr>
            <a:r>
              <a:rPr lang="en-US" sz="1300" dirty="0"/>
              <a:t>STA Federal Tax ID: 41-6045110</a:t>
            </a:r>
          </a:p>
          <a:p>
            <a:pPr marL="914400" lvl="2" indent="0">
              <a:buNone/>
            </a:pPr>
            <a:r>
              <a:rPr lang="en-US" sz="1300" dirty="0"/>
              <a:t>Please include Donor Name</a:t>
            </a:r>
          </a:p>
        </p:txBody>
      </p:sp>
    </p:spTree>
    <p:extLst>
      <p:ext uri="{BB962C8B-B14F-4D97-AF65-F5344CB8AC3E}">
        <p14:creationId xmlns:p14="http://schemas.microsoft.com/office/powerpoint/2010/main" val="3677849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BDD50-2A5F-3F93-80AA-09D40631D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Planned Giving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C2272-93E9-98BA-C482-88AC53726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" y="1673225"/>
            <a:ext cx="11059160" cy="4596946"/>
          </a:xfrm>
        </p:spPr>
        <p:txBody>
          <a:bodyPr/>
          <a:lstStyle/>
          <a:p>
            <a:r>
              <a:rPr lang="en-US" dirty="0"/>
              <a:t>STA has a long history of receiving estate gifts from alumni and friends of the school</a:t>
            </a:r>
          </a:p>
          <a:p>
            <a:r>
              <a:rPr lang="en-US" dirty="0"/>
              <a:t>There are many ways to do this, including:</a:t>
            </a:r>
          </a:p>
          <a:p>
            <a:pPr lvl="1"/>
            <a:r>
              <a:rPr lang="en-US" dirty="0"/>
              <a:t>Retirement accounts</a:t>
            </a:r>
          </a:p>
          <a:p>
            <a:pPr lvl="1"/>
            <a:r>
              <a:rPr lang="en-US" dirty="0"/>
              <a:t>Life insurance policies</a:t>
            </a:r>
          </a:p>
          <a:p>
            <a:pPr lvl="1"/>
            <a:r>
              <a:rPr lang="en-US" dirty="0"/>
              <a:t>Financial accounts</a:t>
            </a:r>
          </a:p>
          <a:p>
            <a:pPr lvl="1"/>
            <a:r>
              <a:rPr lang="en-US" dirty="0"/>
              <a:t>Charitable trusts</a:t>
            </a:r>
          </a:p>
          <a:p>
            <a:r>
              <a:rPr lang="en-US" dirty="0"/>
              <a:t>It is encouraged that you let STA know of your intentions so you can be recognized in our Heritage society</a:t>
            </a:r>
          </a:p>
          <a:p>
            <a:r>
              <a:rPr lang="en-US" dirty="0"/>
              <a:t>If you have additional questions, reach out to Tony Mullen</a:t>
            </a:r>
          </a:p>
        </p:txBody>
      </p:sp>
    </p:spTree>
    <p:extLst>
      <p:ext uri="{BB962C8B-B14F-4D97-AF65-F5344CB8AC3E}">
        <p14:creationId xmlns:p14="http://schemas.microsoft.com/office/powerpoint/2010/main" val="628806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636</Words>
  <Application>Microsoft Macintosh PowerPoint</Application>
  <PresentationFormat>Widescreen</PresentationFormat>
  <Paragraphs>65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Grotesque</vt:lpstr>
      <vt:lpstr>Office Theme</vt:lpstr>
      <vt:lpstr>PowerPoint Presentation</vt:lpstr>
      <vt:lpstr>Endowments at Saint Thomas Academy</vt:lpstr>
      <vt:lpstr>Recommendations</vt:lpstr>
      <vt:lpstr>Qualified Charitable Distributions (QCD) A tax-free transfer of funds made directly from an IRA to an eligible charity</vt:lpstr>
      <vt:lpstr>Other Giving Vehicles</vt:lpstr>
      <vt:lpstr>Planned Giving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Anthony Mullen</dc:creator>
  <cp:lastModifiedBy>Anthony Mullen</cp:lastModifiedBy>
  <cp:revision>12</cp:revision>
  <dcterms:created xsi:type="dcterms:W3CDTF">2025-07-30T10:48:55Z</dcterms:created>
  <dcterms:modified xsi:type="dcterms:W3CDTF">2025-10-16T11:00:57Z</dcterms:modified>
</cp:coreProperties>
</file>