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26"/>
  </p:notesMasterIdLst>
  <p:sldIdLst>
    <p:sldId id="256" r:id="rId2"/>
    <p:sldId id="1521" r:id="rId3"/>
    <p:sldId id="1535" r:id="rId4"/>
    <p:sldId id="259" r:id="rId5"/>
    <p:sldId id="1561" r:id="rId6"/>
    <p:sldId id="1525" r:id="rId7"/>
    <p:sldId id="1538" r:id="rId8"/>
    <p:sldId id="1540" r:id="rId9"/>
    <p:sldId id="1520" r:id="rId10"/>
    <p:sldId id="1523" r:id="rId11"/>
    <p:sldId id="1539" r:id="rId12"/>
    <p:sldId id="1558" r:id="rId13"/>
    <p:sldId id="1541" r:id="rId14"/>
    <p:sldId id="1557" r:id="rId15"/>
    <p:sldId id="1542" r:id="rId16"/>
    <p:sldId id="1536" r:id="rId17"/>
    <p:sldId id="1543" r:id="rId18"/>
    <p:sldId id="1509" r:id="rId19"/>
    <p:sldId id="1549" r:id="rId20"/>
    <p:sldId id="1562" r:id="rId21"/>
    <p:sldId id="1529" r:id="rId22"/>
    <p:sldId id="1563" r:id="rId23"/>
    <p:sldId id="1564" r:id="rId24"/>
    <p:sldId id="1560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imothy Harman" initials="TH" lastIdx="3" clrIdx="0">
    <p:extLst>
      <p:ext uri="{19B8F6BF-5375-455C-9EA6-DF929625EA0E}">
        <p15:presenceInfo xmlns:p15="http://schemas.microsoft.com/office/powerpoint/2012/main" userId="S::tharman3@cscc.edu::91e8e8f7-956b-4f4b-a9b3-1f1f6240a65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5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39"/>
    <p:restoredTop sz="86314"/>
  </p:normalViewPr>
  <p:slideViewPr>
    <p:cSldViewPr snapToGrid="0" snapToObjects="1">
      <p:cViewPr varScale="1">
        <p:scale>
          <a:sx n="99" d="100"/>
          <a:sy n="99" d="100"/>
        </p:scale>
        <p:origin x="738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Tim\Documents\Columbus%20data%20and%20tables%20(2021%2010%2007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Tim\Documents\Columbus%20data%20and%20tables%20(2021%2010%2007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Tim\Documents\Columbus%20data%20and%20tables%20(2021%2010%2007)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7443811224064694E-2"/>
          <c:y val="6.8651088242963468E-2"/>
          <c:w val="0.88543602452255221"/>
          <c:h val="0.6994102166518954"/>
        </c:manualLayout>
      </c:layout>
      <c:lineChart>
        <c:grouping val="standard"/>
        <c:varyColors val="0"/>
        <c:ser>
          <c:idx val="1"/>
          <c:order val="0"/>
          <c:tx>
            <c:strRef>
              <c:f>Columbus!$C$458</c:f>
              <c:strCache>
                <c:ptCount val="1"/>
                <c:pt idx="0">
                  <c:v>Black</c:v>
                </c:pt>
              </c:strCache>
            </c:strRef>
          </c:tx>
          <c:spPr>
            <a:ln w="28575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none"/>
          </c:marker>
          <c:cat>
            <c:multiLvlStrRef>
              <c:f>Columbus!$A$459:$B$473</c:f>
              <c:multiLvlStrCache>
                <c:ptCount val="15"/>
                <c:lvl>
                  <c:pt idx="0">
                    <c:v>January</c:v>
                  </c:pt>
                  <c:pt idx="1">
                    <c:v>February</c:v>
                  </c:pt>
                  <c:pt idx="2">
                    <c:v>March</c:v>
                  </c:pt>
                  <c:pt idx="3">
                    <c:v>April</c:v>
                  </c:pt>
                  <c:pt idx="4">
                    <c:v>May</c:v>
                  </c:pt>
                  <c:pt idx="5">
                    <c:v>June</c:v>
                  </c:pt>
                  <c:pt idx="6">
                    <c:v>July</c:v>
                  </c:pt>
                  <c:pt idx="7">
                    <c:v>August</c:v>
                  </c:pt>
                  <c:pt idx="8">
                    <c:v>September</c:v>
                  </c:pt>
                  <c:pt idx="9">
                    <c:v>October</c:v>
                  </c:pt>
                  <c:pt idx="10">
                    <c:v>November</c:v>
                  </c:pt>
                  <c:pt idx="11">
                    <c:v>December</c:v>
                  </c:pt>
                  <c:pt idx="12">
                    <c:v>January</c:v>
                  </c:pt>
                  <c:pt idx="13">
                    <c:v>February</c:v>
                  </c:pt>
                  <c:pt idx="14">
                    <c:v>March</c:v>
                  </c:pt>
                </c:lvl>
                <c:lvl>
                  <c:pt idx="0">
                    <c:v>2020</c:v>
                  </c:pt>
                  <c:pt idx="12">
                    <c:v>2021</c:v>
                  </c:pt>
                </c:lvl>
              </c:multiLvlStrCache>
            </c:multiLvlStrRef>
          </c:cat>
          <c:val>
            <c:numRef>
              <c:f>Columbus!$C$459:$C$473</c:f>
              <c:numCache>
                <c:formatCode>0.0%</c:formatCode>
                <c:ptCount val="15"/>
                <c:pt idx="0">
                  <c:v>4.7500255084729326E-2</c:v>
                </c:pt>
                <c:pt idx="1">
                  <c:v>4.8578944703777945E-2</c:v>
                </c:pt>
                <c:pt idx="2">
                  <c:v>6.2074893076137581E-2</c:v>
                </c:pt>
                <c:pt idx="3">
                  <c:v>6.8231388028037993E-2</c:v>
                </c:pt>
                <c:pt idx="4">
                  <c:v>0.1248011663516127</c:v>
                </c:pt>
                <c:pt idx="5">
                  <c:v>0.15170597802181457</c:v>
                </c:pt>
                <c:pt idx="6">
                  <c:v>0.15907536612953851</c:v>
                </c:pt>
                <c:pt idx="7">
                  <c:v>0.18872504796851564</c:v>
                </c:pt>
                <c:pt idx="8">
                  <c:v>0.15186293061276049</c:v>
                </c:pt>
                <c:pt idx="9">
                  <c:v>0.11596978179648054</c:v>
                </c:pt>
                <c:pt idx="10">
                  <c:v>7.5846440905616111E-2</c:v>
                </c:pt>
                <c:pt idx="11">
                  <c:v>5.0009221958908806E-2</c:v>
                </c:pt>
                <c:pt idx="12">
                  <c:v>6.073777444523E-2</c:v>
                </c:pt>
                <c:pt idx="13">
                  <c:v>5.5103974861516622E-2</c:v>
                </c:pt>
                <c:pt idx="14">
                  <c:v>7.8617464709852369E-2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D0-D942-A1EB-16BA74ADCFAB}"/>
            </c:ext>
          </c:extLst>
        </c:ser>
        <c:ser>
          <c:idx val="0"/>
          <c:order val="1"/>
          <c:tx>
            <c:strRef>
              <c:f>Columbus!$D$458</c:f>
              <c:strCache>
                <c:ptCount val="1"/>
                <c:pt idx="0">
                  <c:v>White</c:v>
                </c:pt>
              </c:strCache>
            </c:strRef>
          </c:tx>
          <c:spPr>
            <a:ln w="28575" cap="rnd">
              <a:solidFill>
                <a:schemeClr val="tx1"/>
              </a:solidFill>
              <a:prstDash val="lgDash"/>
              <a:round/>
            </a:ln>
            <a:effectLst/>
          </c:spPr>
          <c:marker>
            <c:symbol val="none"/>
          </c:marker>
          <c:cat>
            <c:multiLvlStrRef>
              <c:f>Columbus!$A$459:$B$473</c:f>
              <c:multiLvlStrCache>
                <c:ptCount val="15"/>
                <c:lvl>
                  <c:pt idx="0">
                    <c:v>January</c:v>
                  </c:pt>
                  <c:pt idx="1">
                    <c:v>February</c:v>
                  </c:pt>
                  <c:pt idx="2">
                    <c:v>March</c:v>
                  </c:pt>
                  <c:pt idx="3">
                    <c:v>April</c:v>
                  </c:pt>
                  <c:pt idx="4">
                    <c:v>May</c:v>
                  </c:pt>
                  <c:pt idx="5">
                    <c:v>June</c:v>
                  </c:pt>
                  <c:pt idx="6">
                    <c:v>July</c:v>
                  </c:pt>
                  <c:pt idx="7">
                    <c:v>August</c:v>
                  </c:pt>
                  <c:pt idx="8">
                    <c:v>September</c:v>
                  </c:pt>
                  <c:pt idx="9">
                    <c:v>October</c:v>
                  </c:pt>
                  <c:pt idx="10">
                    <c:v>November</c:v>
                  </c:pt>
                  <c:pt idx="11">
                    <c:v>December</c:v>
                  </c:pt>
                  <c:pt idx="12">
                    <c:v>January</c:v>
                  </c:pt>
                  <c:pt idx="13">
                    <c:v>February</c:v>
                  </c:pt>
                  <c:pt idx="14">
                    <c:v>March</c:v>
                  </c:pt>
                </c:lvl>
                <c:lvl>
                  <c:pt idx="0">
                    <c:v>2020</c:v>
                  </c:pt>
                  <c:pt idx="12">
                    <c:v>2021</c:v>
                  </c:pt>
                </c:lvl>
              </c:multiLvlStrCache>
            </c:multiLvlStrRef>
          </c:cat>
          <c:val>
            <c:numRef>
              <c:f>Columbus!$D$459:$D$473</c:f>
              <c:numCache>
                <c:formatCode>0.0%</c:formatCode>
                <c:ptCount val="15"/>
                <c:pt idx="0">
                  <c:v>8.3245347020448595E-3</c:v>
                </c:pt>
                <c:pt idx="1">
                  <c:v>1.8223669839472614E-2</c:v>
                </c:pt>
                <c:pt idx="2">
                  <c:v>3.4862659941992766E-2</c:v>
                </c:pt>
                <c:pt idx="3">
                  <c:v>8.6207500062641121E-2</c:v>
                </c:pt>
                <c:pt idx="4">
                  <c:v>9.2475884280563636E-2</c:v>
                </c:pt>
                <c:pt idx="5">
                  <c:v>6.5209473886147382E-2</c:v>
                </c:pt>
                <c:pt idx="6">
                  <c:v>6.929011737547236E-2</c:v>
                </c:pt>
                <c:pt idx="7">
                  <c:v>7.3506726382612658E-2</c:v>
                </c:pt>
                <c:pt idx="8">
                  <c:v>7.0000216269340942E-2</c:v>
                </c:pt>
                <c:pt idx="9">
                  <c:v>4.5513587772566262E-2</c:v>
                </c:pt>
                <c:pt idx="10">
                  <c:v>2.9198345661332885E-2</c:v>
                </c:pt>
                <c:pt idx="11">
                  <c:v>2.559406576132214E-2</c:v>
                </c:pt>
                <c:pt idx="12">
                  <c:v>2.1759840506647102E-2</c:v>
                </c:pt>
                <c:pt idx="13">
                  <c:v>3.3781087282692218E-2</c:v>
                </c:pt>
                <c:pt idx="14">
                  <c:v>4.6314712989733713E-2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DD0-D942-A1EB-16BA74ADCF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85378687"/>
        <c:axId val="1286008319"/>
      </c:lineChart>
      <c:catAx>
        <c:axId val="12853786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6008319"/>
        <c:crosses val="autoZero"/>
        <c:auto val="1"/>
        <c:lblAlgn val="ctr"/>
        <c:lblOffset val="100"/>
        <c:noMultiLvlLbl val="0"/>
      </c:catAx>
      <c:valAx>
        <c:axId val="12860083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 dirty="0"/>
                  <a:t>UNEMPLOYMENT</a:t>
                </a:r>
                <a:r>
                  <a:rPr lang="en-US" b="1" baseline="0" dirty="0"/>
                  <a:t>  RATE</a:t>
                </a:r>
                <a:endParaRPr lang="en-US" b="1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53786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6827614565987684"/>
          <c:y val="5.5004748475876745E-3"/>
          <c:w val="0.56234765262914832"/>
          <c:h val="5.265753471247948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7443811224064694E-2"/>
          <c:y val="6.8651088242963468E-2"/>
          <c:w val="0.88543602452255221"/>
          <c:h val="0.65644229813830124"/>
        </c:manualLayout>
      </c:layout>
      <c:lineChart>
        <c:grouping val="standard"/>
        <c:varyColors val="0"/>
        <c:ser>
          <c:idx val="1"/>
          <c:order val="0"/>
          <c:tx>
            <c:strRef>
              <c:f>Columbus!$C$516</c:f>
              <c:strCache>
                <c:ptCount val="1"/>
                <c:pt idx="0">
                  <c:v>Black</c:v>
                </c:pt>
              </c:strCache>
            </c:strRef>
          </c:tx>
          <c:spPr>
            <a:ln w="28575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none"/>
          </c:marker>
          <c:cat>
            <c:multiLvlStrRef>
              <c:f>Columbus!$A$517:$B$531</c:f>
              <c:multiLvlStrCache>
                <c:ptCount val="15"/>
                <c:lvl>
                  <c:pt idx="0">
                    <c:v>January</c:v>
                  </c:pt>
                  <c:pt idx="1">
                    <c:v>February</c:v>
                  </c:pt>
                  <c:pt idx="2">
                    <c:v>March</c:v>
                  </c:pt>
                  <c:pt idx="3">
                    <c:v>April</c:v>
                  </c:pt>
                  <c:pt idx="4">
                    <c:v>May</c:v>
                  </c:pt>
                  <c:pt idx="5">
                    <c:v>June</c:v>
                  </c:pt>
                  <c:pt idx="6">
                    <c:v>July</c:v>
                  </c:pt>
                  <c:pt idx="7">
                    <c:v>August</c:v>
                  </c:pt>
                  <c:pt idx="8">
                    <c:v>September</c:v>
                  </c:pt>
                  <c:pt idx="9">
                    <c:v>October</c:v>
                  </c:pt>
                  <c:pt idx="10">
                    <c:v>November</c:v>
                  </c:pt>
                  <c:pt idx="11">
                    <c:v>December</c:v>
                  </c:pt>
                  <c:pt idx="12">
                    <c:v>January</c:v>
                  </c:pt>
                  <c:pt idx="13">
                    <c:v>February</c:v>
                  </c:pt>
                  <c:pt idx="14">
                    <c:v>March</c:v>
                  </c:pt>
                </c:lvl>
                <c:lvl>
                  <c:pt idx="0">
                    <c:v>2020</c:v>
                  </c:pt>
                  <c:pt idx="12">
                    <c:v>2021</c:v>
                  </c:pt>
                </c:lvl>
              </c:multiLvlStrCache>
            </c:multiLvlStrRef>
          </c:cat>
          <c:val>
            <c:numRef>
              <c:f>Columbus!$C$517:$C$531</c:f>
              <c:numCache>
                <c:formatCode>0.0%</c:formatCode>
                <c:ptCount val="15"/>
                <c:pt idx="0">
                  <c:v>0.84900299299223658</c:v>
                </c:pt>
                <c:pt idx="1">
                  <c:v>0.86504687011854198</c:v>
                </c:pt>
                <c:pt idx="2">
                  <c:v>0.85469888059640864</c:v>
                </c:pt>
                <c:pt idx="3">
                  <c:v>0.85581004780882031</c:v>
                </c:pt>
                <c:pt idx="4">
                  <c:v>0.91862984984895757</c:v>
                </c:pt>
                <c:pt idx="5">
                  <c:v>0.93328930575329727</c:v>
                </c:pt>
                <c:pt idx="6">
                  <c:v>0.89839560232985871</c:v>
                </c:pt>
                <c:pt idx="7">
                  <c:v>0.82499510367408069</c:v>
                </c:pt>
                <c:pt idx="8">
                  <c:v>0.7978370514095845</c:v>
                </c:pt>
                <c:pt idx="9">
                  <c:v>0.77782937584959766</c:v>
                </c:pt>
                <c:pt idx="10">
                  <c:v>0.78188339427981035</c:v>
                </c:pt>
                <c:pt idx="11">
                  <c:v>0.81722497421492535</c:v>
                </c:pt>
                <c:pt idx="12">
                  <c:v>0.79069904927905721</c:v>
                </c:pt>
                <c:pt idx="13">
                  <c:v>0.76686984809013892</c:v>
                </c:pt>
                <c:pt idx="14">
                  <c:v>0.761014006847617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2F-2240-ACC9-F192A6114DAB}"/>
            </c:ext>
          </c:extLst>
        </c:ser>
        <c:ser>
          <c:idx val="0"/>
          <c:order val="1"/>
          <c:tx>
            <c:strRef>
              <c:f>Columbus!$D$516</c:f>
              <c:strCache>
                <c:ptCount val="1"/>
                <c:pt idx="0">
                  <c:v>White</c:v>
                </c:pt>
              </c:strCache>
            </c:strRef>
          </c:tx>
          <c:spPr>
            <a:ln w="28575" cap="rnd">
              <a:solidFill>
                <a:schemeClr val="tx1"/>
              </a:solidFill>
              <a:prstDash val="lgDash"/>
              <a:round/>
            </a:ln>
            <a:effectLst/>
          </c:spPr>
          <c:marker>
            <c:symbol val="none"/>
          </c:marker>
          <c:cat>
            <c:multiLvlStrRef>
              <c:f>Columbus!$A$517:$B$531</c:f>
              <c:multiLvlStrCache>
                <c:ptCount val="15"/>
                <c:lvl>
                  <c:pt idx="0">
                    <c:v>January</c:v>
                  </c:pt>
                  <c:pt idx="1">
                    <c:v>February</c:v>
                  </c:pt>
                  <c:pt idx="2">
                    <c:v>March</c:v>
                  </c:pt>
                  <c:pt idx="3">
                    <c:v>April</c:v>
                  </c:pt>
                  <c:pt idx="4">
                    <c:v>May</c:v>
                  </c:pt>
                  <c:pt idx="5">
                    <c:v>June</c:v>
                  </c:pt>
                  <c:pt idx="6">
                    <c:v>July</c:v>
                  </c:pt>
                  <c:pt idx="7">
                    <c:v>August</c:v>
                  </c:pt>
                  <c:pt idx="8">
                    <c:v>September</c:v>
                  </c:pt>
                  <c:pt idx="9">
                    <c:v>October</c:v>
                  </c:pt>
                  <c:pt idx="10">
                    <c:v>November</c:v>
                  </c:pt>
                  <c:pt idx="11">
                    <c:v>December</c:v>
                  </c:pt>
                  <c:pt idx="12">
                    <c:v>January</c:v>
                  </c:pt>
                  <c:pt idx="13">
                    <c:v>February</c:v>
                  </c:pt>
                  <c:pt idx="14">
                    <c:v>March</c:v>
                  </c:pt>
                </c:lvl>
                <c:lvl>
                  <c:pt idx="0">
                    <c:v>2020</c:v>
                  </c:pt>
                  <c:pt idx="12">
                    <c:v>2021</c:v>
                  </c:pt>
                </c:lvl>
              </c:multiLvlStrCache>
            </c:multiLvlStrRef>
          </c:cat>
          <c:val>
            <c:numRef>
              <c:f>Columbus!$D$517:$D$531</c:f>
              <c:numCache>
                <c:formatCode>0.0%</c:formatCode>
                <c:ptCount val="15"/>
                <c:pt idx="0">
                  <c:v>0.8455755143781245</c:v>
                </c:pt>
                <c:pt idx="1">
                  <c:v>0.84656987279440044</c:v>
                </c:pt>
                <c:pt idx="2">
                  <c:v>0.85074983119910841</c:v>
                </c:pt>
                <c:pt idx="3">
                  <c:v>0.84067639934654959</c:v>
                </c:pt>
                <c:pt idx="4">
                  <c:v>0.82027553280684917</c:v>
                </c:pt>
                <c:pt idx="5">
                  <c:v>0.81741896380457701</c:v>
                </c:pt>
                <c:pt idx="6">
                  <c:v>0.84197832098338776</c:v>
                </c:pt>
                <c:pt idx="7">
                  <c:v>0.86275679865235211</c:v>
                </c:pt>
                <c:pt idx="8">
                  <c:v>0.85472176544385092</c:v>
                </c:pt>
                <c:pt idx="9">
                  <c:v>0.85711519481402876</c:v>
                </c:pt>
                <c:pt idx="10">
                  <c:v>0.87165016199744616</c:v>
                </c:pt>
                <c:pt idx="11">
                  <c:v>0.8871095287315699</c:v>
                </c:pt>
                <c:pt idx="12">
                  <c:v>0.908255725691125</c:v>
                </c:pt>
                <c:pt idx="13">
                  <c:v>0.89067773732813582</c:v>
                </c:pt>
                <c:pt idx="14">
                  <c:v>0.8575472795401069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B2F-2240-ACC9-F192A6114D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85378687"/>
        <c:axId val="1286008319"/>
      </c:lineChart>
      <c:catAx>
        <c:axId val="12853786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6008319"/>
        <c:crosses val="autoZero"/>
        <c:auto val="1"/>
        <c:lblAlgn val="ctr"/>
        <c:lblOffset val="100"/>
        <c:noMultiLvlLbl val="0"/>
      </c:catAx>
      <c:valAx>
        <c:axId val="1286008319"/>
        <c:scaling>
          <c:orientation val="minMax"/>
          <c:min val="0.70000000000000007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 dirty="0"/>
                  <a:t>LABOR</a:t>
                </a:r>
                <a:r>
                  <a:rPr lang="en-US" b="1" baseline="0" dirty="0"/>
                  <a:t>  PARTICIPATION  RATE</a:t>
                </a:r>
                <a:endParaRPr lang="en-US" b="1" dirty="0"/>
              </a:p>
            </c:rich>
          </c:tx>
          <c:layout>
            <c:manualLayout>
              <c:xMode val="edge"/>
              <c:yMode val="edge"/>
              <c:x val="1.3198136738585821E-4"/>
              <c:y val="0.2392487091585261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53786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233678041083155"/>
          <c:y val="5.5004748475876745E-3"/>
          <c:w val="0.68318260679273946"/>
          <c:h val="5.136998208136749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979574044294707"/>
          <c:y val="0.11192754909946202"/>
          <c:w val="0.811598964241668"/>
          <c:h val="0.84741897092541263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Columbus!$C$197</c:f>
              <c:strCache>
                <c:ptCount val="1"/>
                <c:pt idx="0">
                  <c:v>Black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multiLvlStrRef>
              <c:f>Columbus!$A$198:$B$207</c:f>
              <c:multiLvlStrCache>
                <c:ptCount val="10"/>
                <c:lvl>
                  <c:pt idx="0">
                    <c:v>Workers Not in Good Jobs</c:v>
                  </c:pt>
                  <c:pt idx="1">
                    <c:v>Workers in Good Jobs</c:v>
                  </c:pt>
                  <c:pt idx="2">
                    <c:v>Workers Not in Good Jobs</c:v>
                  </c:pt>
                  <c:pt idx="3">
                    <c:v>Workers in Good Jobs</c:v>
                  </c:pt>
                  <c:pt idx="4">
                    <c:v>Workers Not in Good Jobs</c:v>
                  </c:pt>
                  <c:pt idx="5">
                    <c:v>Workers in Good Jobs</c:v>
                  </c:pt>
                  <c:pt idx="6">
                    <c:v>Workers Not in Good Jobs</c:v>
                  </c:pt>
                  <c:pt idx="7">
                    <c:v>Workers in Good Jobs</c:v>
                  </c:pt>
                  <c:pt idx="8">
                    <c:v>Workers Not in Good Jobs</c:v>
                  </c:pt>
                  <c:pt idx="9">
                    <c:v>Workers in Good Jobs</c:v>
                  </c:pt>
                </c:lvl>
                <c:lvl>
                  <c:pt idx="0">
                    <c:v>Overall Workforce</c:v>
                  </c:pt>
                  <c:pt idx="2">
                    <c:v>High School Diploma</c:v>
                  </c:pt>
                  <c:pt idx="4">
                    <c:v>Postsecondary Certificate, License, or Apprenticeship</c:v>
                  </c:pt>
                  <c:pt idx="6">
                    <c:v>Associate's Degree</c:v>
                  </c:pt>
                  <c:pt idx="8">
                    <c:v>Bachelor's Degree or More</c:v>
                  </c:pt>
                </c:lvl>
              </c:multiLvlStrCache>
            </c:multiLvlStrRef>
          </c:cat>
          <c:val>
            <c:numRef>
              <c:f>Columbus!$C$198:$C$207</c:f>
              <c:numCache>
                <c:formatCode>0%</c:formatCode>
                <c:ptCount val="10"/>
                <c:pt idx="0">
                  <c:v>0.17410691544096421</c:v>
                </c:pt>
                <c:pt idx="1">
                  <c:v>9.3027344214002328E-2</c:v>
                </c:pt>
                <c:pt idx="2">
                  <c:v>0.1909731526611963</c:v>
                </c:pt>
                <c:pt idx="3">
                  <c:v>9.5395752564586406E-2</c:v>
                </c:pt>
                <c:pt idx="4">
                  <c:v>0.17298636926889716</c:v>
                </c:pt>
                <c:pt idx="5">
                  <c:v>0.13274277562124681</c:v>
                </c:pt>
                <c:pt idx="6">
                  <c:v>0.17194948565693735</c:v>
                </c:pt>
                <c:pt idx="7">
                  <c:v>0.12286826495304004</c:v>
                </c:pt>
                <c:pt idx="8">
                  <c:v>9.0349401409309249E-2</c:v>
                </c:pt>
                <c:pt idx="9">
                  <c:v>8.5360530708666671E-2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2B-6642-9E59-FD93D348A714}"/>
            </c:ext>
          </c:extLst>
        </c:ser>
        <c:ser>
          <c:idx val="1"/>
          <c:order val="1"/>
          <c:tx>
            <c:strRef>
              <c:f>Columbus!$D$197</c:f>
              <c:strCache>
                <c:ptCount val="1"/>
                <c:pt idx="0">
                  <c:v>Latinx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multiLvlStrRef>
              <c:f>Columbus!$A$198:$B$207</c:f>
              <c:multiLvlStrCache>
                <c:ptCount val="10"/>
                <c:lvl>
                  <c:pt idx="0">
                    <c:v>Workers Not in Good Jobs</c:v>
                  </c:pt>
                  <c:pt idx="1">
                    <c:v>Workers in Good Jobs</c:v>
                  </c:pt>
                  <c:pt idx="2">
                    <c:v>Workers Not in Good Jobs</c:v>
                  </c:pt>
                  <c:pt idx="3">
                    <c:v>Workers in Good Jobs</c:v>
                  </c:pt>
                  <c:pt idx="4">
                    <c:v>Workers Not in Good Jobs</c:v>
                  </c:pt>
                  <c:pt idx="5">
                    <c:v>Workers in Good Jobs</c:v>
                  </c:pt>
                  <c:pt idx="6">
                    <c:v>Workers Not in Good Jobs</c:v>
                  </c:pt>
                  <c:pt idx="7">
                    <c:v>Workers in Good Jobs</c:v>
                  </c:pt>
                  <c:pt idx="8">
                    <c:v>Workers Not in Good Jobs</c:v>
                  </c:pt>
                  <c:pt idx="9">
                    <c:v>Workers in Good Jobs</c:v>
                  </c:pt>
                </c:lvl>
                <c:lvl>
                  <c:pt idx="0">
                    <c:v>Overall Workforce</c:v>
                  </c:pt>
                  <c:pt idx="2">
                    <c:v>High School Diploma</c:v>
                  </c:pt>
                  <c:pt idx="4">
                    <c:v>Postsecondary Certificate, License, or Apprenticeship</c:v>
                  </c:pt>
                  <c:pt idx="6">
                    <c:v>Associate's Degree</c:v>
                  </c:pt>
                  <c:pt idx="8">
                    <c:v>Bachelor's Degree or More</c:v>
                  </c:pt>
                </c:lvl>
              </c:multiLvlStrCache>
            </c:multiLvlStrRef>
          </c:cat>
          <c:val>
            <c:numRef>
              <c:f>Columbus!$D$198:$D$207</c:f>
              <c:numCache>
                <c:formatCode>0%</c:formatCode>
                <c:ptCount val="10"/>
                <c:pt idx="0">
                  <c:v>4.5984642919000056E-2</c:v>
                </c:pt>
                <c:pt idx="1">
                  <c:v>2.6182500653315278E-2</c:v>
                </c:pt>
                <c:pt idx="2">
                  <c:v>5.1222626988322938E-2</c:v>
                </c:pt>
                <c:pt idx="3">
                  <c:v>3.4823480975743643E-2</c:v>
                </c:pt>
                <c:pt idx="4">
                  <c:v>4.8166047087980175E-2</c:v>
                </c:pt>
                <c:pt idx="5">
                  <c:v>2.2726518695464649E-2</c:v>
                </c:pt>
                <c:pt idx="6">
                  <c:v>3.8554821443505895E-2</c:v>
                </c:pt>
                <c:pt idx="7">
                  <c:v>2.3881611468116657E-2</c:v>
                </c:pt>
                <c:pt idx="8">
                  <c:v>1.8469753492794967E-2</c:v>
                </c:pt>
                <c:pt idx="9">
                  <c:v>2.509937459808681E-2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12B-6642-9E59-FD93D348A714}"/>
            </c:ext>
          </c:extLst>
        </c:ser>
        <c:ser>
          <c:idx val="2"/>
          <c:order val="2"/>
          <c:tx>
            <c:strRef>
              <c:f>Columbus!$E$197</c:f>
              <c:strCache>
                <c:ptCount val="1"/>
                <c:pt idx="0">
                  <c:v>Asian or Pacific Islander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cat>
            <c:multiLvlStrRef>
              <c:f>Columbus!$A$198:$B$207</c:f>
              <c:multiLvlStrCache>
                <c:ptCount val="10"/>
                <c:lvl>
                  <c:pt idx="0">
                    <c:v>Workers Not in Good Jobs</c:v>
                  </c:pt>
                  <c:pt idx="1">
                    <c:v>Workers in Good Jobs</c:v>
                  </c:pt>
                  <c:pt idx="2">
                    <c:v>Workers Not in Good Jobs</c:v>
                  </c:pt>
                  <c:pt idx="3">
                    <c:v>Workers in Good Jobs</c:v>
                  </c:pt>
                  <c:pt idx="4">
                    <c:v>Workers Not in Good Jobs</c:v>
                  </c:pt>
                  <c:pt idx="5">
                    <c:v>Workers in Good Jobs</c:v>
                  </c:pt>
                  <c:pt idx="6">
                    <c:v>Workers Not in Good Jobs</c:v>
                  </c:pt>
                  <c:pt idx="7">
                    <c:v>Workers in Good Jobs</c:v>
                  </c:pt>
                  <c:pt idx="8">
                    <c:v>Workers Not in Good Jobs</c:v>
                  </c:pt>
                  <c:pt idx="9">
                    <c:v>Workers in Good Jobs</c:v>
                  </c:pt>
                </c:lvl>
                <c:lvl>
                  <c:pt idx="0">
                    <c:v>Overall Workforce</c:v>
                  </c:pt>
                  <c:pt idx="2">
                    <c:v>High School Diploma</c:v>
                  </c:pt>
                  <c:pt idx="4">
                    <c:v>Postsecondary Certificate, License, or Apprenticeship</c:v>
                  </c:pt>
                  <c:pt idx="6">
                    <c:v>Associate's Degree</c:v>
                  </c:pt>
                  <c:pt idx="8">
                    <c:v>Bachelor's Degree or More</c:v>
                  </c:pt>
                </c:lvl>
              </c:multiLvlStrCache>
            </c:multiLvlStrRef>
          </c:cat>
          <c:val>
            <c:numRef>
              <c:f>Columbus!$E$198:$E$207</c:f>
              <c:numCache>
                <c:formatCode>0%</c:formatCode>
                <c:ptCount val="10"/>
                <c:pt idx="0">
                  <c:v>3.348196850473923E-2</c:v>
                </c:pt>
                <c:pt idx="1">
                  <c:v>5.5348870358491911E-2</c:v>
                </c:pt>
                <c:pt idx="2">
                  <c:v>2.964529453372635E-2</c:v>
                </c:pt>
                <c:pt idx="3">
                  <c:v>3.4308848251964182E-2</c:v>
                </c:pt>
                <c:pt idx="4">
                  <c:v>3.6294919454770758E-2</c:v>
                </c:pt>
                <c:pt idx="5">
                  <c:v>1.2076573438173916E-2</c:v>
                </c:pt>
                <c:pt idx="6">
                  <c:v>2.4253575311532993E-2</c:v>
                </c:pt>
                <c:pt idx="7">
                  <c:v>3.6239495798319331E-2</c:v>
                </c:pt>
                <c:pt idx="8">
                  <c:v>5.1434910881915492E-2</c:v>
                </c:pt>
                <c:pt idx="9">
                  <c:v>6.5842126832974038E-2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12B-6642-9E59-FD93D348A714}"/>
            </c:ext>
          </c:extLst>
        </c:ser>
        <c:ser>
          <c:idx val="3"/>
          <c:order val="3"/>
          <c:tx>
            <c:strRef>
              <c:f>Columbus!$F$197</c:f>
              <c:strCache>
                <c:ptCount val="1"/>
                <c:pt idx="0">
                  <c:v>Native American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cat>
            <c:multiLvlStrRef>
              <c:f>Columbus!$A$198:$B$207</c:f>
              <c:multiLvlStrCache>
                <c:ptCount val="10"/>
                <c:lvl>
                  <c:pt idx="0">
                    <c:v>Workers Not in Good Jobs</c:v>
                  </c:pt>
                  <c:pt idx="1">
                    <c:v>Workers in Good Jobs</c:v>
                  </c:pt>
                  <c:pt idx="2">
                    <c:v>Workers Not in Good Jobs</c:v>
                  </c:pt>
                  <c:pt idx="3">
                    <c:v>Workers in Good Jobs</c:v>
                  </c:pt>
                  <c:pt idx="4">
                    <c:v>Workers Not in Good Jobs</c:v>
                  </c:pt>
                  <c:pt idx="5">
                    <c:v>Workers in Good Jobs</c:v>
                  </c:pt>
                  <c:pt idx="6">
                    <c:v>Workers Not in Good Jobs</c:v>
                  </c:pt>
                  <c:pt idx="7">
                    <c:v>Workers in Good Jobs</c:v>
                  </c:pt>
                  <c:pt idx="8">
                    <c:v>Workers Not in Good Jobs</c:v>
                  </c:pt>
                  <c:pt idx="9">
                    <c:v>Workers in Good Jobs</c:v>
                  </c:pt>
                </c:lvl>
                <c:lvl>
                  <c:pt idx="0">
                    <c:v>Overall Workforce</c:v>
                  </c:pt>
                  <c:pt idx="2">
                    <c:v>High School Diploma</c:v>
                  </c:pt>
                  <c:pt idx="4">
                    <c:v>Postsecondary Certificate, License, or Apprenticeship</c:v>
                  </c:pt>
                  <c:pt idx="6">
                    <c:v>Associate's Degree</c:v>
                  </c:pt>
                  <c:pt idx="8">
                    <c:v>Bachelor's Degree or More</c:v>
                  </c:pt>
                </c:lvl>
              </c:multiLvlStrCache>
            </c:multiLvlStrRef>
          </c:cat>
          <c:val>
            <c:numRef>
              <c:f>Columbus!$F$198:$F$207</c:f>
              <c:numCache>
                <c:formatCode>0%</c:formatCode>
                <c:ptCount val="10"/>
                <c:pt idx="0">
                  <c:v>1.2616443147895958E-3</c:v>
                </c:pt>
                <c:pt idx="1">
                  <c:v>1.0310502933979521E-3</c:v>
                </c:pt>
                <c:pt idx="2">
                  <c:v>1.2336111976167887E-3</c:v>
                </c:pt>
                <c:pt idx="3">
                  <c:v>5.832504202833911E-4</c:v>
                </c:pt>
                <c:pt idx="4">
                  <c:v>9.1697645600991322E-4</c:v>
                </c:pt>
                <c:pt idx="5">
                  <c:v>1.3602733817723368E-3</c:v>
                </c:pt>
                <c:pt idx="6">
                  <c:v>0</c:v>
                </c:pt>
                <c:pt idx="7">
                  <c:v>5.8699950568462682E-4</c:v>
                </c:pt>
                <c:pt idx="8">
                  <c:v>1.9262185160802672E-3</c:v>
                </c:pt>
                <c:pt idx="9">
                  <c:v>1.1328537585755364E-3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12B-6642-9E59-FD93D348A714}"/>
            </c:ext>
          </c:extLst>
        </c:ser>
        <c:ser>
          <c:idx val="4"/>
          <c:order val="4"/>
          <c:tx>
            <c:strRef>
              <c:f>Columbus!$G$197</c:f>
              <c:strCache>
                <c:ptCount val="1"/>
                <c:pt idx="0">
                  <c:v>Other/Mixed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multiLvlStrRef>
              <c:f>Columbus!$A$198:$B$207</c:f>
              <c:multiLvlStrCache>
                <c:ptCount val="10"/>
                <c:lvl>
                  <c:pt idx="0">
                    <c:v>Workers Not in Good Jobs</c:v>
                  </c:pt>
                  <c:pt idx="1">
                    <c:v>Workers in Good Jobs</c:v>
                  </c:pt>
                  <c:pt idx="2">
                    <c:v>Workers Not in Good Jobs</c:v>
                  </c:pt>
                  <c:pt idx="3">
                    <c:v>Workers in Good Jobs</c:v>
                  </c:pt>
                  <c:pt idx="4">
                    <c:v>Workers Not in Good Jobs</c:v>
                  </c:pt>
                  <c:pt idx="5">
                    <c:v>Workers in Good Jobs</c:v>
                  </c:pt>
                  <c:pt idx="6">
                    <c:v>Workers Not in Good Jobs</c:v>
                  </c:pt>
                  <c:pt idx="7">
                    <c:v>Workers in Good Jobs</c:v>
                  </c:pt>
                  <c:pt idx="8">
                    <c:v>Workers Not in Good Jobs</c:v>
                  </c:pt>
                  <c:pt idx="9">
                    <c:v>Workers in Good Jobs</c:v>
                  </c:pt>
                </c:lvl>
                <c:lvl>
                  <c:pt idx="0">
                    <c:v>Overall Workforce</c:v>
                  </c:pt>
                  <c:pt idx="2">
                    <c:v>High School Diploma</c:v>
                  </c:pt>
                  <c:pt idx="4">
                    <c:v>Postsecondary Certificate, License, or Apprenticeship</c:v>
                  </c:pt>
                  <c:pt idx="6">
                    <c:v>Associate's Degree</c:v>
                  </c:pt>
                  <c:pt idx="8">
                    <c:v>Bachelor's Degree or More</c:v>
                  </c:pt>
                </c:lvl>
              </c:multiLvlStrCache>
            </c:multiLvlStrRef>
          </c:cat>
          <c:val>
            <c:numRef>
              <c:f>Columbus!$G$198:$G$207</c:f>
              <c:numCache>
                <c:formatCode>0%</c:formatCode>
                <c:ptCount val="10"/>
                <c:pt idx="0">
                  <c:v>2.6859609382694247E-2</c:v>
                </c:pt>
                <c:pt idx="1">
                  <c:v>1.8748960634784879E-2</c:v>
                </c:pt>
                <c:pt idx="2">
                  <c:v>2.9288005967684699E-2</c:v>
                </c:pt>
                <c:pt idx="3">
                  <c:v>1.9933440834391188E-2</c:v>
                </c:pt>
                <c:pt idx="4">
                  <c:v>2.8884758364312268E-2</c:v>
                </c:pt>
                <c:pt idx="5">
                  <c:v>2.1830728907468233E-2</c:v>
                </c:pt>
                <c:pt idx="6">
                  <c:v>1.6893869699757463E-2</c:v>
                </c:pt>
                <c:pt idx="7">
                  <c:v>1.9185615422639645E-2</c:v>
                </c:pt>
                <c:pt idx="8">
                  <c:v>1.4056518664813595E-2</c:v>
                </c:pt>
                <c:pt idx="9">
                  <c:v>1.8162311288221319E-2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12B-6642-9E59-FD93D348A714}"/>
            </c:ext>
          </c:extLst>
        </c:ser>
        <c:ser>
          <c:idx val="5"/>
          <c:order val="5"/>
          <c:tx>
            <c:strRef>
              <c:f>Columbus!$H$197</c:f>
              <c:strCache>
                <c:ptCount val="1"/>
                <c:pt idx="0">
                  <c:v>White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Columbus!$A$198:$B$207</c:f>
              <c:multiLvlStrCache>
                <c:ptCount val="10"/>
                <c:lvl>
                  <c:pt idx="0">
                    <c:v>Workers Not in Good Jobs</c:v>
                  </c:pt>
                  <c:pt idx="1">
                    <c:v>Workers in Good Jobs</c:v>
                  </c:pt>
                  <c:pt idx="2">
                    <c:v>Workers Not in Good Jobs</c:v>
                  </c:pt>
                  <c:pt idx="3">
                    <c:v>Workers in Good Jobs</c:v>
                  </c:pt>
                  <c:pt idx="4">
                    <c:v>Workers Not in Good Jobs</c:v>
                  </c:pt>
                  <c:pt idx="5">
                    <c:v>Workers in Good Jobs</c:v>
                  </c:pt>
                  <c:pt idx="6">
                    <c:v>Workers Not in Good Jobs</c:v>
                  </c:pt>
                  <c:pt idx="7">
                    <c:v>Workers in Good Jobs</c:v>
                  </c:pt>
                  <c:pt idx="8">
                    <c:v>Workers Not in Good Jobs</c:v>
                  </c:pt>
                  <c:pt idx="9">
                    <c:v>Workers in Good Jobs</c:v>
                  </c:pt>
                </c:lvl>
                <c:lvl>
                  <c:pt idx="0">
                    <c:v>Overall Workforce</c:v>
                  </c:pt>
                  <c:pt idx="2">
                    <c:v>High School Diploma</c:v>
                  </c:pt>
                  <c:pt idx="4">
                    <c:v>Postsecondary Certificate, License, or Apprenticeship</c:v>
                  </c:pt>
                  <c:pt idx="6">
                    <c:v>Associate's Degree</c:v>
                  </c:pt>
                  <c:pt idx="8">
                    <c:v>Bachelor's Degree or More</c:v>
                  </c:pt>
                </c:lvl>
              </c:multiLvlStrCache>
            </c:multiLvlStrRef>
          </c:cat>
          <c:val>
            <c:numRef>
              <c:f>Columbus!$H$198:$H$207</c:f>
              <c:numCache>
                <c:formatCode>0%</c:formatCode>
                <c:ptCount val="10"/>
                <c:pt idx="0">
                  <c:v>0.71830521943781267</c:v>
                </c:pt>
                <c:pt idx="1">
                  <c:v>0.80566127384600761</c:v>
                </c:pt>
                <c:pt idx="2">
                  <c:v>0.6976373086514529</c:v>
                </c:pt>
                <c:pt idx="3">
                  <c:v>0.81495522695303124</c:v>
                </c:pt>
                <c:pt idx="4">
                  <c:v>0.71275092936802975</c:v>
                </c:pt>
                <c:pt idx="5">
                  <c:v>0.80926312995587402</c:v>
                </c:pt>
                <c:pt idx="6">
                  <c:v>0.74834824788826626</c:v>
                </c:pt>
                <c:pt idx="7">
                  <c:v>0.79723801285219975</c:v>
                </c:pt>
                <c:pt idx="8">
                  <c:v>0.82376319703508638</c:v>
                </c:pt>
                <c:pt idx="9">
                  <c:v>0.80440280281347565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12B-6642-9E59-FD93D348A7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36810271"/>
        <c:axId val="736800287"/>
      </c:barChart>
      <c:catAx>
        <c:axId val="736810271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6800287"/>
        <c:crosses val="autoZero"/>
        <c:auto val="1"/>
        <c:lblAlgn val="ctr"/>
        <c:lblOffset val="100"/>
        <c:noMultiLvlLbl val="0"/>
      </c:catAx>
      <c:valAx>
        <c:axId val="736800287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6810271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0548704855858263"/>
          <c:y val="3.9559178505005708E-3"/>
          <c:w val="0.7945128901456876"/>
          <c:h val="4.252037491672067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4328C8-E1F4-534D-A152-FBAAC6E04126}" type="datetimeFigureOut">
              <a:rPr lang="en-US" smtClean="0"/>
              <a:t>12/10/2021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F2F20F-BB67-4C4A-A478-388977A54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691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F2F20F-BB67-4C4A-A478-388977A54FD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504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F2F20F-BB67-4C4A-A478-388977A54FD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78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F2F20F-BB67-4C4A-A478-388977A54FD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827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12/10/2021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12/10/2021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12/10/2021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12/10/2021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12/10/2021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12/10/2021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12/10/2021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12/10/2021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g"/><Relationship Id="rId4" Type="http://schemas.openxmlformats.org/officeDocument/2006/relationships/image" Target="../media/image2.png"/><Relationship Id="rId9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livingwage.mit.edu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hyperlink" Target="mailto:TkHarman@yahoo.com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C27B1-EADA-B744-9D1E-D9D8B2B99E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774699"/>
            <a:ext cx="9121140" cy="1094391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WORKFORCE EQUITY REPORT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: 2021 </a:t>
            </a:r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COLUMBUS REGION - JOBS &amp; OPPORTUNITY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F7415E-3326-A845-A5C2-B09C4C2B36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168900"/>
            <a:ext cx="4766310" cy="914400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 Harman, Sr. Consultant</a:t>
            </a:r>
          </a:p>
          <a:p>
            <a:r>
              <a:rPr lang="en-US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TKHarman@yahoo.com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D5A483-7F7A-7A43-BCEA-2AE1053788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042" y="6172200"/>
            <a:ext cx="675126" cy="6858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CDBD37F-6518-FC41-9720-C8E3C1108E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168" y="6083300"/>
            <a:ext cx="3479800" cy="7493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1E434B9-54B3-344E-8E4D-BC673AF6DD8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6078" y="2618390"/>
            <a:ext cx="5245062" cy="343951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3796998-BFA4-314F-9656-9E763CCAFA9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437914" y="4898571"/>
            <a:ext cx="2323672" cy="109900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E0A3E3C-2E57-D849-83B6-D4E5346AFD8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32490" y="878400"/>
            <a:ext cx="1859510" cy="117271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DEF84D5-AAC9-2C4B-9C33-64CEE6FEC01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47"/>
          <a:stretch/>
        </p:blipFill>
        <p:spPr>
          <a:xfrm>
            <a:off x="9271364" y="860425"/>
            <a:ext cx="849862" cy="1481582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B10E958-9281-EA4F-9C52-422FC6C2A4D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419" y="3037555"/>
            <a:ext cx="3666435" cy="1382045"/>
          </a:xfrm>
          <a:prstGeom prst="rect">
            <a:avLst/>
          </a:prstGeom>
        </p:spPr>
      </p:pic>
      <p:pic>
        <p:nvPicPr>
          <p:cNvPr id="14" name="Google Shape;192;p3">
            <a:extLst>
              <a:ext uri="{FF2B5EF4-FFF2-40B4-BE49-F238E27FC236}">
                <a16:creationId xmlns:a16="http://schemas.microsoft.com/office/drawing/2014/main" id="{D6550E2D-279D-E743-BF49-CC43512E722F}"/>
              </a:ext>
            </a:extLst>
          </p:cNvPr>
          <p:cNvPicPr preferRelativeResize="0"/>
          <p:nvPr/>
        </p:nvPicPr>
        <p:blipFill>
          <a:blip r:embed="rId10"/>
          <a:srcRect t="7962" b="7962"/>
          <a:stretch/>
        </p:blipFill>
        <p:spPr>
          <a:xfrm>
            <a:off x="10149414" y="2992769"/>
            <a:ext cx="2038465" cy="1631373"/>
          </a:xfrm>
          <a:custGeom>
            <a:avLst/>
            <a:gdLst/>
            <a:ahLst/>
            <a:cxnLst/>
            <a:rect l="l" t="t" r="r" b="b"/>
            <a:pathLst>
              <a:path w="8009991" h="2970106" extrusionOk="0">
                <a:moveTo>
                  <a:pt x="1376648" y="0"/>
                </a:moveTo>
                <a:lnTo>
                  <a:pt x="8009991" y="0"/>
                </a:lnTo>
                <a:lnTo>
                  <a:pt x="8009991" y="2970106"/>
                </a:lnTo>
                <a:lnTo>
                  <a:pt x="0" y="2970106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1841CD0-1DFC-8342-9A12-370B3C36DF62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9347796" y="2434573"/>
            <a:ext cx="1320204" cy="1631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721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B5F8FAB-CFE1-1A43-AB4F-3B0C0FD39EA2}"/>
              </a:ext>
            </a:extLst>
          </p:cNvPr>
          <p:cNvSpPr txBox="1"/>
          <p:nvPr/>
        </p:nvSpPr>
        <p:spPr>
          <a:xfrm>
            <a:off x="0" y="155274"/>
            <a:ext cx="11864340" cy="83099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Columbus Region workforce is steadily becoming more diverse. 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305C024-7AFD-3848-817A-9C6F66D8F52D}"/>
              </a:ext>
            </a:extLst>
          </p:cNvPr>
          <p:cNvSpPr txBox="1"/>
          <p:nvPr/>
        </p:nvSpPr>
        <p:spPr>
          <a:xfrm>
            <a:off x="42083" y="4052455"/>
            <a:ext cx="181737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Current and Emerging Workforce Demographics by Race/Ethnicity, Columbus metropolitan region, 2018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947D1D23-216E-2648-BA81-E2E73034ECD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1162" r="1162"/>
          <a:stretch>
            <a:fillRect/>
          </a:stretch>
        </p:blipFill>
        <p:spPr>
          <a:xfrm>
            <a:off x="1901536" y="662609"/>
            <a:ext cx="9962804" cy="5435762"/>
          </a:xfrm>
        </p:spPr>
      </p:pic>
    </p:spTree>
    <p:extLst>
      <p:ext uri="{BB962C8B-B14F-4D97-AF65-F5344CB8AC3E}">
        <p14:creationId xmlns:p14="http://schemas.microsoft.com/office/powerpoint/2010/main" val="4005325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B75E72A-665A-6041-B44D-F977DD149DF3}"/>
              </a:ext>
            </a:extLst>
          </p:cNvPr>
          <p:cNvSpPr txBox="1"/>
          <p:nvPr/>
        </p:nvSpPr>
        <p:spPr>
          <a:xfrm>
            <a:off x="10013628" y="6405916"/>
            <a:ext cx="2105981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@WorkforceLeader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AA83A921-842C-934F-8DC0-63DB9D747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5" y="926481"/>
            <a:ext cx="3227397" cy="708010"/>
          </a:xfrm>
        </p:spPr>
        <p:txBody>
          <a:bodyPr>
            <a:no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D019698-F7AA-024A-9E7A-DCEEAC9C18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551" y="6031266"/>
            <a:ext cx="3479800" cy="7493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8354308-97FE-4D49-A3AF-A63A0A04DDF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28014" y="1696454"/>
            <a:ext cx="3227397" cy="38855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004B932-18E1-B24C-BA6E-E96C55C128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8384" y="4033091"/>
            <a:ext cx="3479801" cy="154891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5A3CF22-A0CD-B244-8503-6A895704548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5613646" y="1932208"/>
            <a:ext cx="4112903" cy="110635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D0DF6ED-298A-4843-B6BD-897D4AE594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71754" y="4291000"/>
            <a:ext cx="3479800" cy="88746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DA8912D-4ECD-E94C-9914-A7DE9A079E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68901" y="3263147"/>
            <a:ext cx="1078765" cy="7493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34CF951-9D08-6546-A3AF-CE32DA77EE1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99849" y="6338258"/>
            <a:ext cx="499900" cy="44654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BE2CEA2-66FD-6E47-8BAE-8E63162F2009}"/>
              </a:ext>
            </a:extLst>
          </p:cNvPr>
          <p:cNvSpPr txBox="1"/>
          <p:nvPr/>
        </p:nvSpPr>
        <p:spPr>
          <a:xfrm>
            <a:off x="6816467" y="3389975"/>
            <a:ext cx="35852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WorkforceInnovationCenter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DDC40EA5-30DE-7347-949F-1E8E9ABAE7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6108700"/>
            <a:ext cx="1078765" cy="7493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C6548C3-1720-DD4C-9C11-35006E59147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82946" y="5575185"/>
            <a:ext cx="1983016" cy="76307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825F3EC-B9D1-704B-9355-7086C5B7932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58413" y="5471851"/>
            <a:ext cx="2906483" cy="88746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C2E2E8A-7ADF-2B4F-8ED1-6B36DEBDD0C0}"/>
              </a:ext>
            </a:extLst>
          </p:cNvPr>
          <p:cNvSpPr txBox="1"/>
          <p:nvPr/>
        </p:nvSpPr>
        <p:spPr>
          <a:xfrm>
            <a:off x="4104639" y="326316"/>
            <a:ext cx="733542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Columbus is characterized by the “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Columbus Way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,” which describes the close collaboration between business, city and regional leaders, and the academic and nonprofit community.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771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087879-5975-D941-9F76-651438C10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751" y="440397"/>
            <a:ext cx="7315200" cy="6392203"/>
          </a:xfrm>
        </p:spPr>
        <p:txBody>
          <a:bodyPr>
            <a:normAutofit/>
          </a:bodyPr>
          <a:lstStyle/>
          <a:p>
            <a:endParaRPr lang="en-US" sz="3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q"/>
            </a:pPr>
            <a:endParaRPr lang="en-US" sz="3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BACKSTORY OF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THE REPORT</a:t>
            </a:r>
          </a:p>
          <a:p>
            <a:pPr marL="788670" lvl="1" indent="-285750">
              <a:buFont typeface="Wingdings" pitchFamily="2" charset="2"/>
              <a:buChar char="q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Black, Hispanic inequity across Columbus Region workforce</a:t>
            </a:r>
          </a:p>
          <a:p>
            <a:pPr marL="502920" lvl="1" indent="0">
              <a:buNone/>
            </a:pPr>
            <a:endParaRPr lang="en-US" sz="3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en-US" sz="3300" b="1" dirty="0">
                <a:latin typeface="Arial" panose="020B0604020202020204" pitchFamily="34" charset="0"/>
                <a:cs typeface="Arial" panose="020B0604020202020204" pitchFamily="34" charset="0"/>
              </a:rPr>
              <a:t>WHAT’S HAPPENING…</a:t>
            </a:r>
          </a:p>
          <a:p>
            <a:pPr marL="788670" lvl="1" indent="-285750">
              <a:buFont typeface="Wingdings" pitchFamily="2" charset="2"/>
              <a:buChar char="q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Driver of Workforce Inequity</a:t>
            </a:r>
          </a:p>
          <a:p>
            <a:pPr marL="788670" lvl="1" indent="-285750">
              <a:buFont typeface="Wingdings" pitchFamily="2" charset="2"/>
              <a:buChar char="q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Data through refreshed lens</a:t>
            </a:r>
          </a:p>
          <a:p>
            <a:pPr marL="788670" lvl="1" indent="-285750">
              <a:buFont typeface="Wingdings" pitchFamily="2" charset="2"/>
              <a:buChar char="q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Pandemic Impact/Workforce Trends</a:t>
            </a:r>
            <a:endParaRPr lang="en-US" sz="3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en-US" sz="3300" b="1" dirty="0">
                <a:latin typeface="Arial" panose="020B0604020202020204" pitchFamily="34" charset="0"/>
                <a:cs typeface="Arial" panose="020B0604020202020204" pitchFamily="34" charset="0"/>
              </a:rPr>
              <a:t>WHAT TO EXPECT </a:t>
            </a:r>
          </a:p>
          <a:p>
            <a:pPr marL="788670" lvl="1" indent="-285750">
              <a:buFont typeface="Wingdings" pitchFamily="2" charset="2"/>
              <a:buChar char="q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Middle Wage Job Growth</a:t>
            </a:r>
          </a:p>
          <a:p>
            <a:pPr marL="788670" lvl="1" indent="-285750">
              <a:buFont typeface="Wingdings" pitchFamily="2" charset="2"/>
              <a:buChar char="q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Challenges for Employers + Community</a:t>
            </a:r>
          </a:p>
          <a:p>
            <a:pPr marL="285750" indent="-285750">
              <a:buFont typeface="Wingdings" pitchFamily="2" charset="2"/>
              <a:buChar char="q"/>
            </a:pPr>
            <a:endParaRPr lang="en-US" sz="3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75E72A-665A-6041-B44D-F977DD149DF3}"/>
              </a:ext>
            </a:extLst>
          </p:cNvPr>
          <p:cNvSpPr txBox="1"/>
          <p:nvPr/>
        </p:nvSpPr>
        <p:spPr>
          <a:xfrm>
            <a:off x="0" y="6530876"/>
            <a:ext cx="3869751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@WorkforceLeader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AA83A921-842C-934F-8DC0-63DB9D747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5" y="926480"/>
            <a:ext cx="3227397" cy="882343"/>
          </a:xfrm>
        </p:spPr>
        <p:txBody>
          <a:bodyPr>
            <a:no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 OVERVIEW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040ECD0-4632-824E-8F91-492267460D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3447" y="6172200"/>
            <a:ext cx="675126" cy="685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D019698-F7AA-024A-9E7A-DCEEAC9C18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8573" y="6083300"/>
            <a:ext cx="3479800" cy="7493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8354308-97FE-4D49-A3AF-A63A0A04DDF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28015" y="2091075"/>
            <a:ext cx="3227397" cy="2417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725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087879-5975-D941-9F76-651438C10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751" y="440397"/>
            <a:ext cx="7315200" cy="3667777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DATA SOURCE</a:t>
            </a:r>
          </a:p>
          <a:p>
            <a:pPr marL="788670" lvl="1" indent="-285750">
              <a:buFont typeface="Wingdings" pitchFamily="2" charset="2"/>
              <a:buChar char="q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2018 5-year American Community Survey (ACS) microdata from IPUMS USA</a:t>
            </a:r>
          </a:p>
          <a:p>
            <a:pPr marL="502920" lvl="1" indent="0">
              <a:buNone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02920" lvl="1" indent="0"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788670" lvl="1" indent="-285750">
              <a:buFont typeface="Wingdings" pitchFamily="2" charset="2"/>
              <a:buChar char="q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 proprietary occupation-level dataset from Burning Glass Technologies expressed at the six-digit Standard Occupational Classification (SOC) level </a:t>
            </a:r>
          </a:p>
          <a:p>
            <a:pPr marL="502920" lvl="1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75E72A-665A-6041-B44D-F977DD149DF3}"/>
              </a:ext>
            </a:extLst>
          </p:cNvPr>
          <p:cNvSpPr txBox="1"/>
          <p:nvPr/>
        </p:nvSpPr>
        <p:spPr>
          <a:xfrm>
            <a:off x="0" y="6530876"/>
            <a:ext cx="3869751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@WorkforceLeader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040ECD0-4632-824E-8F91-492267460D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3447" y="6172200"/>
            <a:ext cx="675126" cy="685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D019698-F7AA-024A-9E7A-DCEEAC9C18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8573" y="6083300"/>
            <a:ext cx="3479800" cy="7493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227B7B3-D41F-B942-ADEC-D71ECECDD0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4835" y="3395459"/>
            <a:ext cx="8123582" cy="26624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5309017-D511-3E44-AC51-803D6C1377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36" y="1549676"/>
            <a:ext cx="2857500" cy="28575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BDCFE08-FD44-3C4C-BC25-052D6E4F9D85}"/>
              </a:ext>
            </a:extLst>
          </p:cNvPr>
          <p:cNvSpPr txBox="1"/>
          <p:nvPr/>
        </p:nvSpPr>
        <p:spPr>
          <a:xfrm>
            <a:off x="92765" y="4585252"/>
            <a:ext cx="30852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Matt Walsh, Burning Glass Technologies</a:t>
            </a:r>
          </a:p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Matthew.Walsh@Emsibg.com</a:t>
            </a:r>
          </a:p>
        </p:txBody>
      </p:sp>
    </p:spTree>
    <p:extLst>
      <p:ext uri="{BB962C8B-B14F-4D97-AF65-F5344CB8AC3E}">
        <p14:creationId xmlns:p14="http://schemas.microsoft.com/office/powerpoint/2010/main" val="1422149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B5F8FAB-CFE1-1A43-AB4F-3B0C0FD39EA2}"/>
              </a:ext>
            </a:extLst>
          </p:cNvPr>
          <p:cNvSpPr txBox="1"/>
          <p:nvPr/>
        </p:nvSpPr>
        <p:spPr>
          <a:xfrm>
            <a:off x="0" y="59533"/>
            <a:ext cx="11864340" cy="707886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Percent of 16-24 year olds not in school or working by race/ethnicity, Columbus Region 2017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24" name="Picture Placeholder 23">
            <a:extLst>
              <a:ext uri="{FF2B5EF4-FFF2-40B4-BE49-F238E27FC236}">
                <a16:creationId xmlns:a16="http://schemas.microsoft.com/office/drawing/2014/main" id="{5DEEC240-4C9B-D341-B14E-5AFEE836287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3665" b="3665"/>
          <a:stretch>
            <a:fillRect/>
          </a:stretch>
        </p:blipFill>
        <p:spPr>
          <a:xfrm>
            <a:off x="883403" y="757537"/>
            <a:ext cx="11194297" cy="5380504"/>
          </a:xfrm>
        </p:spPr>
      </p:pic>
    </p:spTree>
    <p:extLst>
      <p:ext uri="{BB962C8B-B14F-4D97-AF65-F5344CB8AC3E}">
        <p14:creationId xmlns:p14="http://schemas.microsoft.com/office/powerpoint/2010/main" val="42631535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7AC7A799-342A-734E-9E5C-57CA2445B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765" y="6108700"/>
            <a:ext cx="3479800" cy="749300"/>
          </a:xfrm>
          <a:prstGeom prst="rect">
            <a:avLst/>
          </a:prstGeom>
        </p:spPr>
      </p:pic>
      <p:sp>
        <p:nvSpPr>
          <p:cNvPr id="7" name="Google Shape;75;gba760847d8_0_65">
            <a:extLst>
              <a:ext uri="{FF2B5EF4-FFF2-40B4-BE49-F238E27FC236}">
                <a16:creationId xmlns:a16="http://schemas.microsoft.com/office/drawing/2014/main" id="{EDBF50D9-709E-7144-BEFC-2265D92E8DD0}"/>
              </a:ext>
            </a:extLst>
          </p:cNvPr>
          <p:cNvSpPr txBox="1"/>
          <p:nvPr/>
        </p:nvSpPr>
        <p:spPr>
          <a:xfrm>
            <a:off x="3530143" y="208932"/>
            <a:ext cx="8254187" cy="860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20"/>
              <a:buFont typeface="Arial"/>
              <a:buNone/>
            </a:pPr>
            <a:r>
              <a:rPr lang="en" sz="3600" b="1" dirty="0">
                <a:latin typeface="Arial"/>
                <a:ea typeface="Arial"/>
                <a:cs typeface="Arial"/>
                <a:sym typeface="Arial"/>
              </a:rPr>
              <a:t>R</a:t>
            </a:r>
            <a:r>
              <a:rPr lang="en" sz="3600" b="1" i="0" u="none" strike="noStrike" cap="none" dirty="0">
                <a:latin typeface="Arial"/>
                <a:ea typeface="Arial"/>
                <a:cs typeface="Arial"/>
                <a:sym typeface="Arial"/>
              </a:rPr>
              <a:t>acism drives workforce inequities.</a:t>
            </a:r>
            <a:endParaRPr sz="3600" b="1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76;gba760847d8_0_65">
            <a:extLst>
              <a:ext uri="{FF2B5EF4-FFF2-40B4-BE49-F238E27FC236}">
                <a16:creationId xmlns:a16="http://schemas.microsoft.com/office/drawing/2014/main" id="{FCC570B9-A3FA-E74E-8F0C-8900ECAF1A4F}"/>
              </a:ext>
            </a:extLst>
          </p:cNvPr>
          <p:cNvSpPr txBox="1"/>
          <p:nvPr/>
        </p:nvSpPr>
        <p:spPr>
          <a:xfrm>
            <a:off x="3420000" y="1091482"/>
            <a:ext cx="8364330" cy="1714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The </a:t>
            </a:r>
            <a:r>
              <a:rPr lang="en" sz="24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racial gaps in</a:t>
            </a:r>
            <a:r>
              <a:rPr lang="en" sz="24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economic outcomes experienced by workers and families in the </a:t>
            </a:r>
            <a:r>
              <a:rPr lang="en" sz="24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Columbus</a:t>
            </a:r>
            <a:r>
              <a:rPr lang="en" sz="24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Region arise from a complex set of historical and ongoing social and policy causes.</a:t>
            </a:r>
            <a:endParaRPr sz="24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9" name="Google Shape;85;ge06d1d0e90_0_28">
            <a:extLst>
              <a:ext uri="{FF2B5EF4-FFF2-40B4-BE49-F238E27FC236}">
                <a16:creationId xmlns:a16="http://schemas.microsoft.com/office/drawing/2014/main" id="{EE68ABB7-0969-EE44-AE36-0B59FA5099CF}"/>
              </a:ext>
            </a:extLst>
          </p:cNvPr>
          <p:cNvSpPr txBox="1"/>
          <p:nvPr/>
        </p:nvSpPr>
        <p:spPr>
          <a:xfrm>
            <a:off x="3530143" y="2878325"/>
            <a:ext cx="3870900" cy="2478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>
              <a:lnSpc>
                <a:spcPct val="115000"/>
              </a:lnSpc>
              <a:buClr>
                <a:schemeClr val="dk1"/>
              </a:buClr>
              <a:buSzPts val="1400"/>
            </a:pPr>
            <a:endParaRPr sz="1600" b="0" i="0" u="none" strike="noStrike" cap="none" dirty="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lang="en" sz="16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Inequitable investments </a:t>
            </a:r>
            <a:r>
              <a:rPr lang="en" sz="16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access to</a:t>
            </a:r>
            <a:r>
              <a:rPr lang="en" sz="16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quality education </a:t>
            </a: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endParaRPr lang="en" sz="1600" b="0" i="0" u="none" strike="noStrike" cap="none" dirty="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lang="en" sz="1600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Rapid growth: housing &amp; transit challenges</a:t>
            </a: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endParaRPr lang="en" sz="1600" dirty="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lang="en" sz="16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Lack of affordable supports</a:t>
            </a:r>
            <a:endParaRPr sz="1600" b="0" i="0" u="none" strike="noStrike" cap="none" dirty="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139700"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</a:pPr>
            <a:endParaRPr sz="1600" b="0" i="0" u="none" strike="noStrike" cap="none" dirty="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86;ge06d1d0e90_0_28">
            <a:extLst>
              <a:ext uri="{FF2B5EF4-FFF2-40B4-BE49-F238E27FC236}">
                <a16:creationId xmlns:a16="http://schemas.microsoft.com/office/drawing/2014/main" id="{6ED611E3-2D3E-7149-BA61-6CA67AE8BC37}"/>
              </a:ext>
            </a:extLst>
          </p:cNvPr>
          <p:cNvSpPr txBox="1"/>
          <p:nvPr/>
        </p:nvSpPr>
        <p:spPr>
          <a:xfrm>
            <a:off x="8064540" y="3166812"/>
            <a:ext cx="3719789" cy="26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lang="en" sz="16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Residential segregation</a:t>
            </a:r>
          </a:p>
          <a:p>
            <a:pPr marL="1397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</a:pPr>
            <a:endParaRPr lang="en" sz="1600" dirty="0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</a:pPr>
            <a:endParaRPr lang="en" sz="1600" dirty="0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600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Occupational segregation</a:t>
            </a:r>
            <a:endParaRPr sz="1600" b="0" i="0" u="none" strike="noStrike" cap="none" dirty="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en-US" sz="1600" b="0" i="0" u="none" strike="noStrike" cap="none" dirty="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lang="en" sz="16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Bias and discrimination</a:t>
            </a:r>
            <a:endParaRPr sz="1600" b="0" i="0" u="none" strike="noStrike" cap="none" dirty="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F4FFA80-5A1C-BD4A-8E5A-AA61ED77EE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08700"/>
            <a:ext cx="1078765" cy="7493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93D2392-B8F5-D144-A07A-AA8A39178F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428750"/>
            <a:ext cx="3420000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06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B5F8FAB-CFE1-1A43-AB4F-3B0C0FD39EA2}"/>
              </a:ext>
            </a:extLst>
          </p:cNvPr>
          <p:cNvSpPr txBox="1"/>
          <p:nvPr/>
        </p:nvSpPr>
        <p:spPr>
          <a:xfrm>
            <a:off x="0" y="59533"/>
            <a:ext cx="12192000" cy="95410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80% of White workers earn at least $15/hr compared to 50% of Black immigrant and 44% of LatinX Immigrant workers.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305C024-7AFD-3848-817A-9C6F66D8F52D}"/>
              </a:ext>
            </a:extLst>
          </p:cNvPr>
          <p:cNvSpPr txBox="1"/>
          <p:nvPr/>
        </p:nvSpPr>
        <p:spPr>
          <a:xfrm>
            <a:off x="114300" y="2848119"/>
            <a:ext cx="219248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Share of Workers Earning at Least $15/hour by Race/Ethnicity and Nativity, Columbus Region, 2018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FBE69766-AD9A-B24D-BB11-E0433793168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256" r="256"/>
          <a:stretch>
            <a:fillRect/>
          </a:stretch>
        </p:blipFill>
        <p:spPr>
          <a:xfrm>
            <a:off x="1851949" y="1013640"/>
            <a:ext cx="10012391" cy="5330952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06E857E-7CF7-B246-8F4A-81896C7F7D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08700"/>
            <a:ext cx="1078765" cy="74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0904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A3AD4CA7-730F-A243-AD5F-8AB7EADD141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2450" r="2450"/>
          <a:stretch>
            <a:fillRect/>
          </a:stretch>
        </p:blipFill>
        <p:spPr>
          <a:xfrm>
            <a:off x="2208628" y="394775"/>
            <a:ext cx="9552842" cy="6068450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B5F8FAB-CFE1-1A43-AB4F-3B0C0FD39EA2}"/>
              </a:ext>
            </a:extLst>
          </p:cNvPr>
          <p:cNvSpPr txBox="1"/>
          <p:nvPr/>
        </p:nvSpPr>
        <p:spPr>
          <a:xfrm>
            <a:off x="0" y="93518"/>
            <a:ext cx="11864340" cy="707886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Higher educational attainment narrows racial gaps in employment, however black workers without a bachelor’s degree still face increased rates of joblessness,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305C024-7AFD-3848-817A-9C6F66D8F52D}"/>
              </a:ext>
            </a:extLst>
          </p:cNvPr>
          <p:cNvSpPr txBox="1"/>
          <p:nvPr/>
        </p:nvSpPr>
        <p:spPr>
          <a:xfrm>
            <a:off x="0" y="4208318"/>
            <a:ext cx="181737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Joblessness by Educational Attainment, Race/Ethnicity, and Nativity, Columbus metropolitan region, 2018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5751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B5F8FAB-CFE1-1A43-AB4F-3B0C0FD39EA2}"/>
              </a:ext>
            </a:extLst>
          </p:cNvPr>
          <p:cNvSpPr txBox="1"/>
          <p:nvPr/>
        </p:nvSpPr>
        <p:spPr>
          <a:xfrm>
            <a:off x="0" y="93518"/>
            <a:ext cx="11864340" cy="40011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and widening wage gaps.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305C024-7AFD-3848-817A-9C6F66D8F52D}"/>
              </a:ext>
            </a:extLst>
          </p:cNvPr>
          <p:cNvSpPr txBox="1"/>
          <p:nvPr/>
        </p:nvSpPr>
        <p:spPr>
          <a:xfrm>
            <a:off x="176645" y="4104409"/>
            <a:ext cx="181737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Median Wages by Educational Attainment and Race/Ethnicity, Columbus metropolitan region, 2018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E72B34E4-A0B2-E143-AACD-0F84DD21168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4348" r="4348"/>
          <a:stretch>
            <a:fillRect/>
          </a:stretch>
        </p:blipFill>
        <p:spPr>
          <a:xfrm>
            <a:off x="2216426" y="705678"/>
            <a:ext cx="9647914" cy="5392693"/>
          </a:xfrm>
        </p:spPr>
      </p:pic>
    </p:spTree>
    <p:extLst>
      <p:ext uri="{BB962C8B-B14F-4D97-AF65-F5344CB8AC3E}">
        <p14:creationId xmlns:p14="http://schemas.microsoft.com/office/powerpoint/2010/main" val="2686759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79EDB-DE83-D249-804D-D8DDF781A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" y="820618"/>
            <a:ext cx="3371849" cy="2990963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PANDEMIC IMPACT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9CE9C0-6478-744A-80AB-611AE3EDFB3C}"/>
              </a:ext>
            </a:extLst>
          </p:cNvPr>
          <p:cNvSpPr/>
          <p:nvPr/>
        </p:nvSpPr>
        <p:spPr>
          <a:xfrm>
            <a:off x="3451859" y="1089898"/>
            <a:ext cx="8549641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Ohio lost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23,021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lives to Covid, April 2020-September 2021</a:t>
            </a:r>
          </a:p>
          <a:p>
            <a:pPr marL="285750" indent="-285750">
              <a:buFont typeface="Wingdings" pitchFamily="2" charset="2"/>
              <a:buChar char="q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Ohio lost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650,000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jobs in 2020</a:t>
            </a:r>
          </a:p>
          <a:p>
            <a:pPr marL="285750" indent="-285750">
              <a:buFont typeface="Wingdings" pitchFamily="2" charset="2"/>
              <a:buChar char="q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Wingdings" pitchFamily="2" charset="2"/>
              <a:buChar char="q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Retail, Restaurant, Hospitality, Entertainment, Travel Industries were hardest hit. </a:t>
            </a:r>
          </a:p>
          <a:p>
            <a:pPr marL="742950" lvl="1" indent="-285750">
              <a:buFont typeface="Wingdings" pitchFamily="2" charset="2"/>
              <a:buChar char="q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Some of these jobs/employers will never return…</a:t>
            </a:r>
          </a:p>
          <a:p>
            <a:pPr marL="742950" lvl="1" indent="-285750">
              <a:buFont typeface="Wingdings" pitchFamily="2" charset="2"/>
              <a:buChar char="q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Essential Workers were defined</a:t>
            </a:r>
          </a:p>
          <a:p>
            <a:pPr marL="742950" lvl="1" indent="-285750">
              <a:buFont typeface="Wingdings" pitchFamily="2" charset="2"/>
              <a:buChar char="q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Health Care, Grocery Stores, Logistics/Delivery...Many in low paying - Middle wage roles. </a:t>
            </a:r>
          </a:p>
          <a:p>
            <a:pPr marL="742950" lvl="1" indent="-285750">
              <a:buFont typeface="Wingdings" pitchFamily="2" charset="2"/>
              <a:buChar char="q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Racial Equity access gaps were accelerated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q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q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D51F3352-9CEA-6045-8464-04E57604DD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80010" y="3532191"/>
            <a:ext cx="3269365" cy="2179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5F9B565-BFC3-4246-8151-D3066A1B67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08700"/>
            <a:ext cx="1078765" cy="74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516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B5F8FAB-CFE1-1A43-AB4F-3B0C0FD39EA2}"/>
              </a:ext>
            </a:extLst>
          </p:cNvPr>
          <p:cNvSpPr txBox="1"/>
          <p:nvPr/>
        </p:nvSpPr>
        <p:spPr>
          <a:xfrm>
            <a:off x="0" y="59533"/>
            <a:ext cx="11864340" cy="40011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UNEMPLOYMENT RATE , COLUMBUS JANUARY 2020 – MARCH 2021</a:t>
            </a:r>
          </a:p>
        </p:txBody>
      </p:sp>
      <p:graphicFrame>
        <p:nvGraphicFramePr>
          <p:cNvPr id="4" name="Picture Placeholder 3">
            <a:extLst>
              <a:ext uri="{FF2B5EF4-FFF2-40B4-BE49-F238E27FC236}">
                <a16:creationId xmlns:a16="http://schemas.microsoft.com/office/drawing/2014/main" id="{1B5E4245-7FCF-4848-B4FD-C9DC9F9CA543}"/>
              </a:ext>
            </a:extLst>
          </p:cNvPr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3503084309"/>
              </p:ext>
            </p:extLst>
          </p:nvPr>
        </p:nvGraphicFramePr>
        <p:xfrm>
          <a:off x="1212574" y="576470"/>
          <a:ext cx="10473014" cy="60131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41C9CF2-4F84-5A4F-B286-F6A7D3934CC7}"/>
              </a:ext>
            </a:extLst>
          </p:cNvPr>
          <p:cNvSpPr txBox="1"/>
          <p:nvPr/>
        </p:nvSpPr>
        <p:spPr>
          <a:xfrm>
            <a:off x="0" y="6531372"/>
            <a:ext cx="104730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Source:  Authors’ analysis of Burning Glass job posting data (January–September 2020), with job postings allocated according to occupational race and ethnicity characteristics from 2018 5-year American Community Survey (ACS) microdata from IPUMS USA. </a:t>
            </a:r>
          </a:p>
        </p:txBody>
      </p:sp>
    </p:spTree>
    <p:extLst>
      <p:ext uri="{BB962C8B-B14F-4D97-AF65-F5344CB8AC3E}">
        <p14:creationId xmlns:p14="http://schemas.microsoft.com/office/powerpoint/2010/main" val="1185635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B5F8FAB-CFE1-1A43-AB4F-3B0C0FD39EA2}"/>
              </a:ext>
            </a:extLst>
          </p:cNvPr>
          <p:cNvSpPr txBox="1"/>
          <p:nvPr/>
        </p:nvSpPr>
        <p:spPr>
          <a:xfrm>
            <a:off x="0" y="334089"/>
            <a:ext cx="12192000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Unemployment rates doubled during the pandemic from previous year.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305C024-7AFD-3848-817A-9C6F66D8F52D}"/>
              </a:ext>
            </a:extLst>
          </p:cNvPr>
          <p:cNvSpPr txBox="1"/>
          <p:nvPr/>
        </p:nvSpPr>
        <p:spPr>
          <a:xfrm>
            <a:off x="100232" y="4133345"/>
            <a:ext cx="22631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Unemployment Rates by Race/Ethnicity, Columbus metropolitan region, January 2020 to March 2021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043F5A54-E03A-9B4F-951E-47EB673815F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253" r="253"/>
          <a:stretch>
            <a:fillRect/>
          </a:stretch>
        </p:blipFill>
        <p:spPr>
          <a:xfrm>
            <a:off x="2274570" y="857309"/>
            <a:ext cx="9817198" cy="5241061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1AF9541-AF26-6A4A-828D-4045283C9E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08700"/>
            <a:ext cx="1078765" cy="74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6516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B5F8FAB-CFE1-1A43-AB4F-3B0C0FD39EA2}"/>
              </a:ext>
            </a:extLst>
          </p:cNvPr>
          <p:cNvSpPr txBox="1"/>
          <p:nvPr/>
        </p:nvSpPr>
        <p:spPr>
          <a:xfrm>
            <a:off x="0" y="59533"/>
            <a:ext cx="11864340" cy="40011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 PARTICIPATION RATE, COLUMBUS JANUARY 2020– MARCH 2021</a:t>
            </a:r>
          </a:p>
        </p:txBody>
      </p:sp>
      <p:graphicFrame>
        <p:nvGraphicFramePr>
          <p:cNvPr id="4" name="Picture Placeholder 3">
            <a:extLst>
              <a:ext uri="{FF2B5EF4-FFF2-40B4-BE49-F238E27FC236}">
                <a16:creationId xmlns:a16="http://schemas.microsoft.com/office/drawing/2014/main" id="{F41D886A-AE5F-4E59-B86E-71FE3A6DD99E}"/>
              </a:ext>
            </a:extLst>
          </p:cNvPr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1951039067"/>
              </p:ext>
            </p:extLst>
          </p:nvPr>
        </p:nvGraphicFramePr>
        <p:xfrm>
          <a:off x="1113183" y="616226"/>
          <a:ext cx="10833651" cy="60827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A4E4F5F6-CDCA-A145-8D2C-98DE177C2778}"/>
              </a:ext>
            </a:extLst>
          </p:cNvPr>
          <p:cNvSpPr txBox="1"/>
          <p:nvPr/>
        </p:nvSpPr>
        <p:spPr>
          <a:xfrm>
            <a:off x="0" y="6531372"/>
            <a:ext cx="100451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Source:  Authors’ analysis of Burning Glass job posting data (January–September 2020), with job postings allocated according to occupational race and ethnicity characteristics from 2018 5-year American Community Survey (ACS) microdata from IPUMS USA. </a:t>
            </a:r>
          </a:p>
        </p:txBody>
      </p:sp>
    </p:spTree>
    <p:extLst>
      <p:ext uri="{BB962C8B-B14F-4D97-AF65-F5344CB8AC3E}">
        <p14:creationId xmlns:p14="http://schemas.microsoft.com/office/powerpoint/2010/main" val="19483507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B5F8FAB-CFE1-1A43-AB4F-3B0C0FD39EA2}"/>
              </a:ext>
            </a:extLst>
          </p:cNvPr>
          <p:cNvSpPr txBox="1"/>
          <p:nvPr/>
        </p:nvSpPr>
        <p:spPr>
          <a:xfrm>
            <a:off x="0" y="390060"/>
            <a:ext cx="12192000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 Force participation rates varied during the pandemic. “W” Effect 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305C024-7AFD-3848-817A-9C6F66D8F52D}"/>
              </a:ext>
            </a:extLst>
          </p:cNvPr>
          <p:cNvSpPr txBox="1"/>
          <p:nvPr/>
        </p:nvSpPr>
        <p:spPr>
          <a:xfrm>
            <a:off x="100232" y="4133345"/>
            <a:ext cx="22631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Unemployment Rates by Race/Ethnicity, Columbus metropolitan region, January 2020 to March 2021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854B6BCD-F5D7-CE46-B003-B88D1DD5A3C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253" r="253"/>
          <a:stretch>
            <a:fillRect/>
          </a:stretch>
        </p:blipFill>
        <p:spPr>
          <a:xfrm>
            <a:off x="2363372" y="918865"/>
            <a:ext cx="9558118" cy="5330952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6960FBA-D126-FB49-B6BF-264F01926E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08700"/>
            <a:ext cx="1078765" cy="74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0513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B5F8FAB-CFE1-1A43-AB4F-3B0C0FD39EA2}"/>
              </a:ext>
            </a:extLst>
          </p:cNvPr>
          <p:cNvSpPr txBox="1"/>
          <p:nvPr/>
        </p:nvSpPr>
        <p:spPr>
          <a:xfrm>
            <a:off x="0" y="244199"/>
            <a:ext cx="11864340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Columbus Region workforce is steadily becoming more diverse.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305C024-7AFD-3848-817A-9C6F66D8F52D}"/>
              </a:ext>
            </a:extLst>
          </p:cNvPr>
          <p:cNvSpPr txBox="1"/>
          <p:nvPr/>
        </p:nvSpPr>
        <p:spPr>
          <a:xfrm>
            <a:off x="42082" y="2006485"/>
            <a:ext cx="2152477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Current     (2015-2018) Emerging (2020-2030) Workforce Demographics by Race/Ethnicity, Columbus Region, 2018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947D1D23-216E-2648-BA81-E2E73034ECD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1162" r="1162"/>
          <a:stretch>
            <a:fillRect/>
          </a:stretch>
        </p:blipFill>
        <p:spPr>
          <a:xfrm>
            <a:off x="2194560" y="777748"/>
            <a:ext cx="9669780" cy="5330952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B9F0DE6-9E3B-BC4B-9DF1-563272AF50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08700"/>
            <a:ext cx="1078765" cy="749300"/>
          </a:xfrm>
          <a:prstGeom prst="rect">
            <a:avLst/>
          </a:prstGeom>
        </p:spPr>
      </p:pic>
      <p:sp>
        <p:nvSpPr>
          <p:cNvPr id="2" name="Donut 1">
            <a:extLst>
              <a:ext uri="{FF2B5EF4-FFF2-40B4-BE49-F238E27FC236}">
                <a16:creationId xmlns:a16="http://schemas.microsoft.com/office/drawing/2014/main" id="{A0748F8F-D38C-6A43-85AB-29DEC8CCC6CA}"/>
              </a:ext>
            </a:extLst>
          </p:cNvPr>
          <p:cNvSpPr/>
          <p:nvPr/>
        </p:nvSpPr>
        <p:spPr>
          <a:xfrm>
            <a:off x="5128593" y="3021496"/>
            <a:ext cx="576468" cy="487017"/>
          </a:xfrm>
          <a:prstGeom prst="don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8955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79EDB-DE83-D249-804D-D8DDF781A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20618"/>
            <a:ext cx="3578087" cy="2990963"/>
          </a:xfrm>
        </p:spPr>
        <p:txBody>
          <a:bodyPr>
            <a:normAutofit/>
          </a:bodyPr>
          <a:lstStyle/>
          <a:p>
            <a:r>
              <a:rPr lang="en-US" sz="4000" i="1" dirty="0">
                <a:latin typeface="Arial" panose="020B0604020202020204" pitchFamily="34" charset="0"/>
                <a:cs typeface="Arial" panose="020B0604020202020204" pitchFamily="34" charset="0"/>
              </a:rPr>
              <a:t>“PANDEMIC”</a:t>
            </a:r>
            <a:b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WORKFORCE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TRENDS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9CE9C0-6478-744A-80AB-611AE3EDFB3C}"/>
              </a:ext>
            </a:extLst>
          </p:cNvPr>
          <p:cNvSpPr/>
          <p:nvPr/>
        </p:nvSpPr>
        <p:spPr>
          <a:xfrm>
            <a:off x="3451859" y="266263"/>
            <a:ext cx="8515352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Columbus unemployment peaked in May-June 2020 for Whites….?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Columbus Labor Participation highest in June 2020 for Blacks….?</a:t>
            </a:r>
          </a:p>
          <a:p>
            <a:pPr marL="285750" indent="-285750">
              <a:buFont typeface="Wingdings" pitchFamily="2" charset="2"/>
              <a:buChar char="q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Columbus unemployment peaked in August-Sept 2020 for Blacks…?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Columbus Labor Participation highest in January 2021 for Whites…?</a:t>
            </a:r>
          </a:p>
          <a:p>
            <a:pPr marL="285750" indent="-285750">
              <a:buFont typeface="Wingdings" pitchFamily="2" charset="2"/>
              <a:buChar char="q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Columbus’ Asian Population is shrinking….specifically amongst our Asian Immigrants with a B.A. degree…? </a:t>
            </a:r>
          </a:p>
          <a:p>
            <a:pPr marL="285750" indent="-285750">
              <a:buFont typeface="Wingdings" pitchFamily="2" charset="2"/>
              <a:buChar char="q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Are we losing our role as a secondary/landing city for immigrants and becoming a springboard city?</a:t>
            </a:r>
          </a:p>
          <a:p>
            <a:pPr marL="285750" indent="-285750">
              <a:buFont typeface="Wingdings" pitchFamily="2" charset="2"/>
              <a:buChar char="q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q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q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220" name="Picture 4" descr="Mask mandates will be up to Ohio school districts - Mahoning Matters">
            <a:extLst>
              <a:ext uri="{FF2B5EF4-FFF2-40B4-BE49-F238E27FC236}">
                <a16:creationId xmlns:a16="http://schemas.microsoft.com/office/drawing/2014/main" id="{D51F3352-9CEA-6045-8464-04E57604DD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" y="3429000"/>
            <a:ext cx="3269365" cy="2385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5F9B565-BFC3-4246-8151-D3066A1B67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08700"/>
            <a:ext cx="1078765" cy="7493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B809318-CAF3-064C-90A9-BE43B70B40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2460" y="4621979"/>
            <a:ext cx="3597910" cy="2215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213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79EDB-DE83-D249-804D-D8DDF781A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78149"/>
            <a:ext cx="3371849" cy="3247441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WHAT TO EXPECT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D21026A-02A6-3646-9C10-9153D55500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042" y="6172200"/>
            <a:ext cx="675126" cy="6858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F84238E-D17A-D94E-B846-3B4A18BF5056}"/>
              </a:ext>
            </a:extLst>
          </p:cNvPr>
          <p:cNvSpPr txBox="1"/>
          <p:nvPr/>
        </p:nvSpPr>
        <p:spPr>
          <a:xfrm>
            <a:off x="1018594" y="6345823"/>
            <a:ext cx="216027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@WorkforceLeader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B74E61-CC2A-D446-9FA5-7FBCDA951C91}"/>
              </a:ext>
            </a:extLst>
          </p:cNvPr>
          <p:cNvSpPr txBox="1"/>
          <p:nvPr/>
        </p:nvSpPr>
        <p:spPr>
          <a:xfrm>
            <a:off x="4353178" y="1643916"/>
            <a:ext cx="669073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MIDDLE WAGE JOB GROWTH WILL CONTINUE...........NOT EQUITABLE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AVERAGE WAGE INCREASES ARE SLUGGISH WHILE PRICES OF CONSUMER GOODS ARE SPIKING</a:t>
            </a:r>
          </a:p>
          <a:p>
            <a:pPr marL="285750" indent="-285750">
              <a:buFont typeface="Wingdings" pitchFamily="2" charset="2"/>
              <a:buChar char="q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LABOR PARTICIPATION RATE 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”W” EFFECT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WILL CONTINUE</a:t>
            </a: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q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q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578153-3DBA-1240-AAB6-4B553C0A1E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75" y="3938258"/>
            <a:ext cx="3069289" cy="2026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1103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B5F8FAB-CFE1-1A43-AB4F-3B0C0FD39EA2}"/>
              </a:ext>
            </a:extLst>
          </p:cNvPr>
          <p:cNvSpPr txBox="1"/>
          <p:nvPr/>
        </p:nvSpPr>
        <p:spPr>
          <a:xfrm>
            <a:off x="0" y="59533"/>
            <a:ext cx="11864340" cy="707886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Number of Workers in </a:t>
            </a:r>
            <a:r>
              <a:rPr lang="en-US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 Jobs </a:t>
            </a: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Race/Ethnicity and Educational Requirements, Columbus metropolitan area, 2018</a:t>
            </a:r>
          </a:p>
        </p:txBody>
      </p:sp>
      <p:graphicFrame>
        <p:nvGraphicFramePr>
          <p:cNvPr id="7" name="Picture Placeholder 6">
            <a:extLst>
              <a:ext uri="{FF2B5EF4-FFF2-40B4-BE49-F238E27FC236}">
                <a16:creationId xmlns:a16="http://schemas.microsoft.com/office/drawing/2014/main" id="{352D4A74-169B-3C4D-A74A-BA2134BD4CDA}"/>
              </a:ext>
            </a:extLst>
          </p:cNvPr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1484701517"/>
              </p:ext>
            </p:extLst>
          </p:nvPr>
        </p:nvGraphicFramePr>
        <p:xfrm>
          <a:off x="715617" y="459644"/>
          <a:ext cx="11231217" cy="62830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D00538E-7461-284E-B15E-9D3571B93590}"/>
              </a:ext>
            </a:extLst>
          </p:cNvPr>
          <p:cNvSpPr txBox="1"/>
          <p:nvPr/>
        </p:nvSpPr>
        <p:spPr>
          <a:xfrm>
            <a:off x="8979408" y="1298448"/>
            <a:ext cx="1018227" cy="369332"/>
          </a:xfrm>
          <a:prstGeom prst="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588,914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1FD43E-AFC5-F44A-8008-1C1D2A27AE06}"/>
              </a:ext>
            </a:extLst>
          </p:cNvPr>
          <p:cNvSpPr txBox="1"/>
          <p:nvPr/>
        </p:nvSpPr>
        <p:spPr>
          <a:xfrm>
            <a:off x="7961181" y="1829477"/>
            <a:ext cx="1018227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420,930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2D24397-9E4A-D84D-A429-DA5995987B9C}"/>
              </a:ext>
            </a:extLst>
          </p:cNvPr>
          <p:cNvSpPr txBox="1"/>
          <p:nvPr/>
        </p:nvSpPr>
        <p:spPr>
          <a:xfrm>
            <a:off x="0" y="6519446"/>
            <a:ext cx="79194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Source: Employment from 2018 5-year American Community Survey microdata from IPUMS USA, and occupational characteristics from Burning Glass job posting data and 2018 5-year American Community Survey microdata from IPUMS USA</a:t>
            </a:r>
          </a:p>
        </p:txBody>
      </p:sp>
    </p:spTree>
    <p:extLst>
      <p:ext uri="{BB962C8B-B14F-4D97-AF65-F5344CB8AC3E}">
        <p14:creationId xmlns:p14="http://schemas.microsoft.com/office/powerpoint/2010/main" val="744882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79EDB-DE83-D249-804D-D8DDF781A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78149"/>
            <a:ext cx="3371849" cy="3247441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WHAT’S A </a:t>
            </a:r>
            <a:r>
              <a:rPr lang="en-US" sz="4400" i="1" dirty="0">
                <a:latin typeface="Arial" panose="020B0604020202020204" pitchFamily="34" charset="0"/>
                <a:cs typeface="Arial" panose="020B0604020202020204" pitchFamily="34" charset="0"/>
              </a:rPr>
              <a:t>GOOD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JOB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D21026A-02A6-3646-9C10-9153D55500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042" y="6172200"/>
            <a:ext cx="675126" cy="6858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F84238E-D17A-D94E-B846-3B4A18BF5056}"/>
              </a:ext>
            </a:extLst>
          </p:cNvPr>
          <p:cNvSpPr txBox="1"/>
          <p:nvPr/>
        </p:nvSpPr>
        <p:spPr>
          <a:xfrm>
            <a:off x="1018594" y="6345823"/>
            <a:ext cx="216027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@WorkforceLeader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578153-3DBA-1240-AAB6-4B553C0A1E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30423" y="3578087"/>
            <a:ext cx="3241425" cy="238690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C883BB0-ED76-4E47-9F5E-8D275AF575B5}"/>
              </a:ext>
            </a:extLst>
          </p:cNvPr>
          <p:cNvSpPr txBox="1"/>
          <p:nvPr/>
        </p:nvSpPr>
        <p:spPr>
          <a:xfrm>
            <a:off x="3481424" y="269929"/>
            <a:ext cx="8286506" cy="62451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Characteristics of good jobs: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285750" marR="0" lvl="0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</a:pPr>
            <a:r>
              <a:rPr lang="en-US" sz="18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Living wage compensation: Average wage for the occupation is sufficient to sustain a working family of two working adults and two children. 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q"/>
            </a:pPr>
            <a:r>
              <a:rPr lang="en-US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$32,718 in Columbus</a:t>
            </a:r>
          </a:p>
          <a:p>
            <a:pPr lvl="1">
              <a:lnSpc>
                <a:spcPct val="150000"/>
              </a:lnSpc>
            </a:pPr>
            <a:endParaRPr lang="en-US" u="none" strike="noStrike" dirty="0"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</a:pPr>
            <a:r>
              <a:rPr lang="en-US" sz="18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Stable or growing base of employment: The number of jobs is projected to grow or to remain relatively stable for the next decade -- employment in the occupation is not declining by more than 10 percent over 10 years, or more than than 2 percent over 10 years for small occupations</a:t>
            </a:r>
          </a:p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sz="1800" u="none" strike="noStrike" dirty="0"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</a:pP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Automation resilient: The occupation has a probability of computerization lower than 50 percent, given the full array of tasks that comprise the role</a:t>
            </a:r>
          </a:p>
          <a:p>
            <a:pPr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br>
              <a:rPr lang="en-US" sz="18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MIT Living Wage Calculator, </a:t>
            </a:r>
            <a:r>
              <a:rPr lang="en-US" sz="1400" u="none" strike="noStrike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  <a:hlinkClick r:id="rId4"/>
              </a:rPr>
              <a:t>https://livingwage.mit.edu/</a:t>
            </a:r>
            <a:r>
              <a:rPr lang="en-US" sz="14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, accessed January 2021</a:t>
            </a:r>
            <a:endParaRPr lang="en-US" sz="1800" dirty="0">
              <a:effectLst/>
              <a:latin typeface="Calibri" panose="020F050202020403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5204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DDDAB-88E0-EB4B-8C51-F7B3CFDD3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99012"/>
            <a:ext cx="3011558" cy="934403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OCCUPATIONAL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REPRESENTATION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B41200-E5ED-7941-88D7-DDE329A6E9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042" y="6172200"/>
            <a:ext cx="675126" cy="685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708C5F-4ABE-4B40-BF08-5305C44D34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658" y="2468881"/>
            <a:ext cx="2260368" cy="3517582"/>
          </a:xfrm>
          <a:prstGeom prst="rect">
            <a:avLst/>
          </a:prstGeom>
        </p:spPr>
      </p:pic>
      <p:pic>
        <p:nvPicPr>
          <p:cNvPr id="9" name="Google Shape;124;gba760847d8_0_236">
            <a:extLst>
              <a:ext uri="{FF2B5EF4-FFF2-40B4-BE49-F238E27FC236}">
                <a16:creationId xmlns:a16="http://schemas.microsoft.com/office/drawing/2014/main" id="{0B5AF725-FD56-674A-8D66-57926747656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38580" y="315997"/>
            <a:ext cx="9153420" cy="66215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01090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79EDB-DE83-D249-804D-D8DDF781A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78149"/>
            <a:ext cx="3737113" cy="3247441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WHAT ARE OTHER CITIES DOING?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D21026A-02A6-3646-9C10-9153D55500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042" y="6172200"/>
            <a:ext cx="675126" cy="6858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F84238E-D17A-D94E-B846-3B4A18BF5056}"/>
              </a:ext>
            </a:extLst>
          </p:cNvPr>
          <p:cNvSpPr txBox="1"/>
          <p:nvPr/>
        </p:nvSpPr>
        <p:spPr>
          <a:xfrm>
            <a:off x="1018594" y="6345823"/>
            <a:ext cx="216027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@WorkforceLeader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B74E61-CC2A-D446-9FA5-7FBCDA951C91}"/>
              </a:ext>
            </a:extLst>
          </p:cNvPr>
          <p:cNvSpPr txBox="1"/>
          <p:nvPr/>
        </p:nvSpPr>
        <p:spPr>
          <a:xfrm>
            <a:off x="3968865" y="751344"/>
            <a:ext cx="669073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q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DALLAS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– Focus on Apprenticeships and pathways for people of color into the apprenticeships. Which industries is TBD</a:t>
            </a:r>
          </a:p>
          <a:p>
            <a:pPr marL="285750" indent="-285750">
              <a:buFont typeface="Wingdings" pitchFamily="2" charset="2"/>
              <a:buChar char="q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BAY AREA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(San Francisco, Oakland) – Creating “Worker’s Bill of Rights” , Addressing Policy change and enactment. </a:t>
            </a:r>
          </a:p>
          <a:p>
            <a:pPr marL="285750" indent="-285750">
              <a:buFont typeface="Wingdings" pitchFamily="2" charset="2"/>
              <a:buChar char="q"/>
            </a:pP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BOSTON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– Eds &amp; Meds focus on Educational (teachers) and Medical Field pathways.</a:t>
            </a:r>
          </a:p>
          <a:p>
            <a:pPr marL="285750" indent="-285750">
              <a:buFont typeface="Wingdings" pitchFamily="2" charset="2"/>
              <a:buChar char="q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CHICAGO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– Advocate for Policy change and initiatives</a:t>
            </a:r>
          </a:p>
          <a:p>
            <a:pPr marL="285750" indent="-285750">
              <a:buFont typeface="Wingdings" pitchFamily="2" charset="2"/>
              <a:buChar char="q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q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q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578153-3DBA-1240-AAB6-4B553C0A1E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9575" y="3963566"/>
            <a:ext cx="3069289" cy="1976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4082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79EDB-DE83-D249-804D-D8DDF781A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78149"/>
            <a:ext cx="3737113" cy="3247441"/>
          </a:xfrm>
        </p:spPr>
        <p:txBody>
          <a:bodyPr>
            <a:normAutofit/>
          </a:bodyPr>
          <a:lstStyle/>
          <a:p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RECOMMENDATIONS</a:t>
            </a:r>
            <a:b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COLUMBUS REGION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D21026A-02A6-3646-9C10-9153D55500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042" y="6172200"/>
            <a:ext cx="675126" cy="6858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F84238E-D17A-D94E-B846-3B4A18BF5056}"/>
              </a:ext>
            </a:extLst>
          </p:cNvPr>
          <p:cNvSpPr txBox="1"/>
          <p:nvPr/>
        </p:nvSpPr>
        <p:spPr>
          <a:xfrm>
            <a:off x="1018594" y="6345823"/>
            <a:ext cx="216027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@WorkforceLeader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B74E61-CC2A-D446-9FA5-7FBCDA951C91}"/>
              </a:ext>
            </a:extLst>
          </p:cNvPr>
          <p:cNvSpPr txBox="1"/>
          <p:nvPr/>
        </p:nvSpPr>
        <p:spPr>
          <a:xfrm>
            <a:off x="3445565" y="332271"/>
            <a:ext cx="8203095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u="sng" dirty="0">
                <a:latin typeface="Arial" panose="020B0604020202020204" pitchFamily="34" charset="0"/>
                <a:cs typeface="Arial" panose="020B0604020202020204" pitchFamily="34" charset="0"/>
              </a:rPr>
              <a:t>The spirit which launched the </a:t>
            </a:r>
            <a:r>
              <a:rPr lang="en-US" sz="2600" i="1" u="sng" dirty="0">
                <a:latin typeface="Arial" panose="020B0604020202020204" pitchFamily="34" charset="0"/>
                <a:cs typeface="Arial" panose="020B0604020202020204" pitchFamily="34" charset="0"/>
              </a:rPr>
              <a:t>Columbus Way </a:t>
            </a:r>
            <a:r>
              <a:rPr lang="en-US" sz="2600" u="sng" dirty="0">
                <a:latin typeface="Arial" panose="020B0604020202020204" pitchFamily="34" charset="0"/>
                <a:cs typeface="Arial" panose="020B0604020202020204" pitchFamily="34" charset="0"/>
              </a:rPr>
              <a:t>must be </a:t>
            </a:r>
            <a:r>
              <a:rPr lang="en-US" sz="2600" b="1" u="sng" dirty="0">
                <a:latin typeface="Arial" panose="020B0604020202020204" pitchFamily="34" charset="0"/>
                <a:cs typeface="Arial" panose="020B0604020202020204" pitchFamily="34" charset="0"/>
              </a:rPr>
              <a:t>intentionally</a:t>
            </a:r>
            <a:r>
              <a:rPr lang="en-US" sz="2600" u="sng" dirty="0">
                <a:latin typeface="Arial" panose="020B0604020202020204" pitchFamily="34" charset="0"/>
                <a:cs typeface="Arial" panose="020B0604020202020204" pitchFamily="34" charset="0"/>
              </a:rPr>
              <a:t> shifted to advance workforce equity.</a:t>
            </a:r>
          </a:p>
          <a:p>
            <a:endParaRPr lang="en-US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578153-3DBA-1240-AAB6-4B553C0A1E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62132" y="3963566"/>
            <a:ext cx="2964175" cy="197611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2C9BC23-ACCC-8D4F-A9AF-9C866AD8E59F}"/>
              </a:ext>
            </a:extLst>
          </p:cNvPr>
          <p:cNvSpPr txBox="1"/>
          <p:nvPr/>
        </p:nvSpPr>
        <p:spPr>
          <a:xfrm>
            <a:off x="3498574" y="1532600"/>
            <a:ext cx="8097078" cy="498598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285750" lvl="0" indent="-285750">
              <a:buFont typeface="Wingdings" pitchFamily="2" charset="2"/>
              <a:buChar char="q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Build trust in workforce development by bringing workers, residents, families, and neighborhoods into workforce development strategy, setting race-forward goals for the workforce development system, and unifying economic development and workforce development. </a:t>
            </a:r>
          </a:p>
          <a:p>
            <a:pPr marL="285750" lvl="0" indent="-285750">
              <a:buFont typeface="Wingdings" pitchFamily="2" charset="2"/>
              <a:buChar char="q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Lean into regional partnerships to break silos in workforce development. </a:t>
            </a:r>
          </a:p>
          <a:p>
            <a:pPr marL="285750" lvl="0" indent="-285750">
              <a:buFont typeface="Wingdings" pitchFamily="2" charset="2"/>
              <a:buChar char="q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Bring jobs to the people and people to the jobs. </a:t>
            </a:r>
          </a:p>
          <a:p>
            <a:pPr marL="285750" lvl="0" indent="-285750">
              <a:buFont typeface="Wingdings" pitchFamily="2" charset="2"/>
              <a:buChar char="q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Engage employers to adopt best practices in hiring, retaining, and promoting workers of color. </a:t>
            </a:r>
          </a:p>
          <a:p>
            <a:pPr marL="285750" lvl="0" indent="-285750">
              <a:buFont typeface="Wingdings" pitchFamily="2" charset="2"/>
              <a:buChar char="q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Dramatically expand apprenticeships, and target people of color for these programs.</a:t>
            </a:r>
          </a:p>
          <a:p>
            <a:pPr marL="285750" lvl="0" indent="-285750">
              <a:buFont typeface="Wingdings" pitchFamily="2" charset="2"/>
              <a:buChar char="q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Cater services to immigrant and English as a second language populations. </a:t>
            </a:r>
          </a:p>
          <a:p>
            <a:pPr marL="285750" lvl="0" indent="-285750">
              <a:buFont typeface="Wingdings" pitchFamily="2" charset="2"/>
              <a:buChar char="q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Expand on career pathways that start with entry-level positions in target sectors with good employment prospects.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442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00" decel="100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D88CC-35E4-2047-A601-92069E8DF2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9174480" cy="731520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en-US" sz="4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C0BA259-3A19-CB42-A193-78743BD28EB3}"/>
              </a:ext>
            </a:extLst>
          </p:cNvPr>
          <p:cNvSpPr txBox="1">
            <a:spLocks/>
          </p:cNvSpPr>
          <p:nvPr/>
        </p:nvSpPr>
        <p:spPr>
          <a:xfrm>
            <a:off x="9281160" y="731520"/>
            <a:ext cx="2910840" cy="568452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2200" kern="1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 Harman</a:t>
            </a:r>
          </a:p>
          <a:p>
            <a:r>
              <a:rPr lang="en-US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TkHarman@yahoo.com</a:t>
            </a:r>
            <a:r>
              <a:rPr lang="en-US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47CC5B-D6B0-5648-8850-02EF2967E801}"/>
              </a:ext>
            </a:extLst>
          </p:cNvPr>
          <p:cNvSpPr txBox="1"/>
          <p:nvPr/>
        </p:nvSpPr>
        <p:spPr>
          <a:xfrm>
            <a:off x="9679305" y="6416041"/>
            <a:ext cx="211455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@WorkforceLeader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AC562F-AEA3-3C49-9AB3-4A960F4131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9305" y="4661451"/>
            <a:ext cx="2114550" cy="17545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A6EAB4B-015A-A546-8545-FBD0CB7D7C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31520"/>
            <a:ext cx="5300870" cy="539098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A10D17F-43D1-C843-81EF-56122809F87B}"/>
              </a:ext>
            </a:extLst>
          </p:cNvPr>
          <p:cNvSpPr txBox="1"/>
          <p:nvPr/>
        </p:nvSpPr>
        <p:spPr>
          <a:xfrm>
            <a:off x="5300870" y="1202635"/>
            <a:ext cx="3878911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rPr>
              <a:t>“If you could only sense how important you are to the lives of those you meet… There is something  of yourself that you leave at every meeting with another person.”</a:t>
            </a:r>
          </a:p>
          <a:p>
            <a:endParaRPr lang="en-US" dirty="0"/>
          </a:p>
          <a:p>
            <a:endParaRPr lang="en-US" dirty="0"/>
          </a:p>
          <a:p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Fred Rogers</a:t>
            </a:r>
          </a:p>
        </p:txBody>
      </p:sp>
    </p:spTree>
    <p:extLst>
      <p:ext uri="{BB962C8B-B14F-4D97-AF65-F5344CB8AC3E}">
        <p14:creationId xmlns:p14="http://schemas.microsoft.com/office/powerpoint/2010/main" val="3916607855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Frame</Template>
  <TotalTime>3570</TotalTime>
  <Words>1210</Words>
  <Application>Microsoft Office PowerPoint</Application>
  <PresentationFormat>Widescreen</PresentationFormat>
  <Paragraphs>168</Paragraphs>
  <Slides>24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Corbel</vt:lpstr>
      <vt:lpstr>Wingdings</vt:lpstr>
      <vt:lpstr>Wingdings 2</vt:lpstr>
      <vt:lpstr>Frame</vt:lpstr>
      <vt:lpstr>WORKFORCE EQUITY REPORT: 2021 COLUMBUS REGION - JOBS &amp; OPPORTUNITY</vt:lpstr>
      <vt:lpstr>PowerPoint Presentation</vt:lpstr>
      <vt:lpstr>  </vt:lpstr>
      <vt:lpstr>  OVERVIEW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PANDEMIC IMPACT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“PANDEMIC” WORKFORCE TRENDS</vt:lpstr>
      <vt:lpstr>WHAT TO EXPECT</vt:lpstr>
      <vt:lpstr>PowerPoint Presentation</vt:lpstr>
      <vt:lpstr>WHAT’S A GOOD JOB</vt:lpstr>
      <vt:lpstr>OCCUPATIONAL REPRESENTATION</vt:lpstr>
      <vt:lpstr>WHAT ARE OTHER CITIES DOING?</vt:lpstr>
      <vt:lpstr>RECOMMENDATIONS  COLUMBUS REGION</vt:lpstr>
      <vt:lpstr>   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Timothy Harman</dc:creator>
  <cp:lastModifiedBy>Joseph Weitz</cp:lastModifiedBy>
  <cp:revision>193</cp:revision>
  <dcterms:created xsi:type="dcterms:W3CDTF">2020-01-20T22:37:44Z</dcterms:created>
  <dcterms:modified xsi:type="dcterms:W3CDTF">2021-12-10T18:52:06Z</dcterms:modified>
</cp:coreProperties>
</file>