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11"/>
  </p:notesMasterIdLst>
  <p:sldIdLst>
    <p:sldId id="256" r:id="rId2"/>
    <p:sldId id="257" r:id="rId3"/>
    <p:sldId id="264" r:id="rId4"/>
    <p:sldId id="262" r:id="rId5"/>
    <p:sldId id="258" r:id="rId6"/>
    <p:sldId id="261" r:id="rId7"/>
    <p:sldId id="267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0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C4740-8EC9-415F-9673-FE757D4AF7EC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C3B8C-EDBF-4763-A3CF-CB1CE141C9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5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8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8440"/>
          </a:xfrm>
        </p:spPr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04140"/>
            <a:ext cx="10058400" cy="34649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1" y="6459785"/>
            <a:ext cx="676102" cy="365125"/>
          </a:xfrm>
        </p:spPr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Mayfair middle and high school athletic fields improvements project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6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12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34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05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4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2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37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4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2404140"/>
            <a:ext cx="10058400" cy="3464953"/>
          </a:xfrm>
          <a:prstGeom prst="rect">
            <a:avLst/>
          </a:prstGeo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09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  <a:prstGeom prst="rect">
            <a:avLst/>
          </a:prstGeo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7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3955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EXISTING CONDITIONS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BCE33AE-FF56-46E6-A11C-E39D2C91D3ED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0341A9A-207F-4FB7-A3A7-66A33445466E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B9F26B-B7C7-B005-6083-881DACD9600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834909" y="967248"/>
            <a:ext cx="4320771" cy="50222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2FF4FAD-16C3-60E0-E081-FCEAE77FC758}"/>
              </a:ext>
            </a:extLst>
          </p:cNvPr>
          <p:cNvSpPr txBox="1"/>
          <p:nvPr userDrawn="1"/>
        </p:nvSpPr>
        <p:spPr>
          <a:xfrm>
            <a:off x="387927" y="967248"/>
            <a:ext cx="570807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Track with football/soccer field and bleachers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Baseball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Softball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Practice 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Palo Verde Lateral Storm Channel</a:t>
            </a:r>
          </a:p>
        </p:txBody>
      </p:sp>
    </p:spTree>
    <p:extLst>
      <p:ext uri="{BB962C8B-B14F-4D97-AF65-F5344CB8AC3E}">
        <p14:creationId xmlns:p14="http://schemas.microsoft.com/office/powerpoint/2010/main" val="35585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200" b="1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E5A55-3869-BDB4-32EA-5C86C0D2E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7" y="263235"/>
            <a:ext cx="11020925" cy="434597"/>
          </a:xfrm>
        </p:spPr>
        <p:txBody>
          <a:bodyPr anchor="t">
            <a:normAutofit/>
          </a:bodyPr>
          <a:lstStyle/>
          <a:p>
            <a:r>
              <a:rPr lang="en-US" sz="3100" dirty="0">
                <a:latin typeface="+mn-lt"/>
              </a:rPr>
              <a:t>Mayfair Middle and High School Athletic Field Improvements Project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CFF6DA-694C-8C72-8189-5614B2CC4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836" y="1386070"/>
            <a:ext cx="3433966" cy="40603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2B3AAA1-C5A6-1B47-D711-38F1814AB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007" y="1305090"/>
            <a:ext cx="2716306" cy="4222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5A8368-09F4-EB9D-175B-9FF65D6173F2}"/>
              </a:ext>
            </a:extLst>
          </p:cNvPr>
          <p:cNvSpPr txBox="1"/>
          <p:nvPr/>
        </p:nvSpPr>
        <p:spPr>
          <a:xfrm>
            <a:off x="661737" y="697832"/>
            <a:ext cx="110209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/>
              <a:t>Bellfower</a:t>
            </a:r>
            <a:r>
              <a:rPr lang="en-US" sz="2000" dirty="0"/>
              <a:t> Unified School District     </a:t>
            </a:r>
            <a:r>
              <a:rPr lang="en-US" sz="2000" dirty="0">
                <a:latin typeface="Aptos Narrow" panose="020B0004020202020204" pitchFamily="34" charset="0"/>
              </a:rPr>
              <a:t>•     </a:t>
            </a:r>
            <a:r>
              <a:rPr lang="en-US" sz="2000" dirty="0"/>
              <a:t>Board of Education    </a:t>
            </a:r>
            <a:r>
              <a:rPr lang="en-US" sz="2000" dirty="0">
                <a:latin typeface="Aptos Narrow" panose="020B0004020202020204" pitchFamily="34" charset="0"/>
              </a:rPr>
              <a:t>•    </a:t>
            </a:r>
            <a:r>
              <a:rPr lang="en-US" sz="2000" dirty="0"/>
              <a:t>Meeting    </a:t>
            </a:r>
            <a:r>
              <a:rPr lang="en-US" sz="2000" dirty="0">
                <a:latin typeface="Aptos Narrow" panose="020B0004020202020204" pitchFamily="34" charset="0"/>
              </a:rPr>
              <a:t>•    </a:t>
            </a:r>
            <a:r>
              <a:rPr lang="en-US" sz="2000" dirty="0"/>
              <a:t>September 18,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E0584F-7802-AB2B-6503-6E7566F1095B}"/>
              </a:ext>
            </a:extLst>
          </p:cNvPr>
          <p:cNvSpPr txBox="1"/>
          <p:nvPr/>
        </p:nvSpPr>
        <p:spPr>
          <a:xfrm>
            <a:off x="1155468" y="5846552"/>
            <a:ext cx="10341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Michael Milroy    </a:t>
            </a:r>
            <a:r>
              <a:rPr lang="en-US" sz="1600" dirty="0">
                <a:latin typeface="Aptos Narrow" panose="020B0004020202020204" pitchFamily="34" charset="0"/>
              </a:rPr>
              <a:t>•    </a:t>
            </a:r>
            <a:r>
              <a:rPr lang="en-US" sz="1600" dirty="0"/>
              <a:t>Project Manager    </a:t>
            </a:r>
            <a:r>
              <a:rPr lang="en-US" sz="1600" dirty="0">
                <a:latin typeface="Aptos Narrow" panose="020B0004020202020204" pitchFamily="34" charset="0"/>
              </a:rPr>
              <a:t>•</a:t>
            </a:r>
            <a:r>
              <a:rPr lang="en-US" sz="1600" dirty="0"/>
              <a:t>    </a:t>
            </a:r>
            <a:r>
              <a:rPr lang="en-US" sz="1600" dirty="0" err="1"/>
              <a:t>UltraSystems</a:t>
            </a:r>
            <a:r>
              <a:rPr lang="en-US" sz="1600" dirty="0"/>
              <a:t> Environmental, Inc.</a:t>
            </a:r>
          </a:p>
        </p:txBody>
      </p:sp>
    </p:spTree>
    <p:extLst>
      <p:ext uri="{BB962C8B-B14F-4D97-AF65-F5344CB8AC3E}">
        <p14:creationId xmlns:p14="http://schemas.microsoft.com/office/powerpoint/2010/main" val="190968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DBA4-5CE2-8995-CE19-AB02D4BBF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64683"/>
            <a:ext cx="10058400" cy="59296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EXISTING CONDITIONS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A2C957-F9A3-7490-F96F-F23383EA1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/>
              <a:t>Mayfair middle and high school athletic fields improvements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97E25-0F7F-8767-9888-5FF8E5BEA72F}"/>
              </a:ext>
            </a:extLst>
          </p:cNvPr>
          <p:cNvSpPr txBox="1"/>
          <p:nvPr/>
        </p:nvSpPr>
        <p:spPr>
          <a:xfrm>
            <a:off x="385482" y="3881717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Varsity football games currently held at Bellflower High School stadium</a:t>
            </a:r>
          </a:p>
        </p:txBody>
      </p:sp>
    </p:spTree>
    <p:extLst>
      <p:ext uri="{BB962C8B-B14F-4D97-AF65-F5344CB8AC3E}">
        <p14:creationId xmlns:p14="http://schemas.microsoft.com/office/powerpoint/2010/main" val="94096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63E40-A5E4-E006-F660-BF9DC31DD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90C79-D304-7FCE-5511-ACF487FE52B1}"/>
              </a:ext>
            </a:extLst>
          </p:cNvPr>
          <p:cNvSpPr txBox="1"/>
          <p:nvPr/>
        </p:nvSpPr>
        <p:spPr>
          <a:xfrm>
            <a:off x="792480" y="174171"/>
            <a:ext cx="1035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Proposed Project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2DA32E-1741-1320-B77E-A03DDC28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Mayfair Middle and High School Athletic Fields Improvement Project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6FEC32-21CF-88F4-3899-A3F55D018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9097" y="322729"/>
            <a:ext cx="3640423" cy="56584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F6E188-0C0E-B792-D48D-58CBB03B82DA}"/>
              </a:ext>
            </a:extLst>
          </p:cNvPr>
          <p:cNvSpPr txBox="1"/>
          <p:nvPr/>
        </p:nvSpPr>
        <p:spPr>
          <a:xfrm>
            <a:off x="475129" y="762000"/>
            <a:ext cx="678628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New track and field (synthetic turf)</a:t>
            </a:r>
          </a:p>
          <a:p>
            <a:r>
              <a:rPr lang="en-US" sz="2000" dirty="0"/>
              <a:t>New stadium bleachers, capacity 1,711</a:t>
            </a:r>
          </a:p>
          <a:p>
            <a:r>
              <a:rPr lang="en-US" sz="2000" dirty="0"/>
              <a:t>New field lighting (stadium)</a:t>
            </a:r>
            <a:br>
              <a:rPr lang="en-US" sz="2000" dirty="0"/>
            </a:br>
            <a:r>
              <a:rPr lang="en-US" sz="2000" dirty="0"/>
              <a:t>New baseball field: dugouts, bleachers, </a:t>
            </a:r>
          </a:p>
          <a:p>
            <a:r>
              <a:rPr lang="en-US" sz="2000" dirty="0"/>
              <a:t>New softball field</a:t>
            </a:r>
          </a:p>
          <a:p>
            <a:r>
              <a:rPr lang="en-US" sz="2000" dirty="0"/>
              <a:t>New practice fields (2)</a:t>
            </a:r>
          </a:p>
          <a:p>
            <a:r>
              <a:rPr lang="en-US" sz="2000" dirty="0"/>
              <a:t>New restroom and concession building</a:t>
            </a:r>
          </a:p>
          <a:p>
            <a:r>
              <a:rPr lang="en-US" sz="2000" dirty="0"/>
              <a:t>New ticket booths (2)</a:t>
            </a:r>
          </a:p>
          <a:p>
            <a:endParaRPr lang="en-US" dirty="0"/>
          </a:p>
          <a:p>
            <a:r>
              <a:rPr lang="en-US" sz="2000" dirty="0"/>
              <a:t>Palo Verde Lateral Storm Channel, next to east side of campus:</a:t>
            </a:r>
          </a:p>
          <a:p>
            <a:r>
              <a:rPr lang="en-US" sz="2000" dirty="0"/>
              <a:t>Convert to underground double box culvert </a:t>
            </a:r>
          </a:p>
          <a:p>
            <a:r>
              <a:rPr lang="en-US" sz="2000" dirty="0"/>
              <a:t>build surface parking lot (311 spaces) over culvert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024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A7B91D6-168E-DB58-1D3E-196260C2001F}"/>
              </a:ext>
            </a:extLst>
          </p:cNvPr>
          <p:cNvSpPr txBox="1"/>
          <p:nvPr/>
        </p:nvSpPr>
        <p:spPr>
          <a:xfrm>
            <a:off x="792480" y="174171"/>
            <a:ext cx="10354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CEQA PROCESS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93CE78-EFFA-2267-F2DE-54E5FD340369}"/>
              </a:ext>
            </a:extLst>
          </p:cNvPr>
          <p:cNvSpPr txBox="1"/>
          <p:nvPr/>
        </p:nvSpPr>
        <p:spPr>
          <a:xfrm>
            <a:off x="792480" y="605058"/>
            <a:ext cx="110299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/>
              <a:t>California Environmental Quality Act: California Public Resources Code Sections 21000 et seq.</a:t>
            </a:r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C9A2D7C2-9B44-A624-5522-A1C00F32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 sz="1100" dirty="0"/>
              <a:t>Mayfair Middle and High School Athletic Fields Improvement Project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8CEC6F-AC8B-A0DF-74AD-4AD1CCCB97F1}"/>
              </a:ext>
            </a:extLst>
          </p:cNvPr>
          <p:cNvSpPr txBox="1"/>
          <p:nvPr/>
        </p:nvSpPr>
        <p:spPr>
          <a:xfrm>
            <a:off x="437448" y="1948160"/>
            <a:ext cx="11533973" cy="2154436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Impact Analysis</a:t>
            </a:r>
          </a:p>
          <a:p>
            <a:r>
              <a:rPr lang="en-US" b="1" dirty="0"/>
              <a:t>Started technical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Air quality &amp; greenhouse gas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Biological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Cultural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Noise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Traffic</a:t>
            </a:r>
          </a:p>
          <a:p>
            <a:r>
              <a:rPr lang="en-US" b="1" dirty="0"/>
              <a:t>Started Initial Study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D62AC07-648A-6485-34FA-A20E6C6C86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774220"/>
              </p:ext>
            </p:extLst>
          </p:nvPr>
        </p:nvGraphicFramePr>
        <p:xfrm>
          <a:off x="497723" y="1035945"/>
          <a:ext cx="1114884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2692">
                  <a:extLst>
                    <a:ext uri="{9D8B030D-6E8A-4147-A177-3AD203B41FA5}">
                      <a16:colId xmlns:a16="http://schemas.microsoft.com/office/drawing/2014/main" val="1147867865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1697821974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10139705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1717347612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2817156788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204661326"/>
                    </a:ext>
                  </a:extLst>
                </a:gridCol>
                <a:gridCol w="1592692">
                  <a:extLst>
                    <a:ext uri="{9D8B030D-6E8A-4147-A177-3AD203B41FA5}">
                      <a16:colId xmlns:a16="http://schemas.microsoft.com/office/drawing/2014/main" val="1570593742"/>
                    </a:ext>
                  </a:extLst>
                </a:gridCol>
              </a:tblGrid>
              <a:tr h="279203">
                <a:tc gridSpan="7"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46427"/>
                  </a:ext>
                </a:extLst>
              </a:tr>
              <a:tr h="27920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July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August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September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7844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FAEAF75-FC2B-9E5E-962F-F6F271DDA374}"/>
              </a:ext>
            </a:extLst>
          </p:cNvPr>
          <p:cNvSpPr txBox="1"/>
          <p:nvPr/>
        </p:nvSpPr>
        <p:spPr>
          <a:xfrm>
            <a:off x="395303" y="4236580"/>
            <a:ext cx="11576118" cy="203132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Public Participation </a:t>
            </a:r>
          </a:p>
          <a:p>
            <a:r>
              <a:rPr lang="en-US" b="1" dirty="0"/>
              <a:t>and School Board Decision-making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47ADB-3A77-CA3B-48E3-433475B8A59D}"/>
              </a:ext>
            </a:extLst>
          </p:cNvPr>
          <p:cNvSpPr txBox="1"/>
          <p:nvPr/>
        </p:nvSpPr>
        <p:spPr>
          <a:xfrm>
            <a:off x="8163274" y="4318719"/>
            <a:ext cx="1636294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Initial Study Circulated- public review- Aug. 11-Sept. 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F84C98-F874-F2B0-BC13-7ABD9AA9D92C}"/>
              </a:ext>
            </a:extLst>
          </p:cNvPr>
          <p:cNvSpPr txBox="1"/>
          <p:nvPr/>
        </p:nvSpPr>
        <p:spPr>
          <a:xfrm>
            <a:off x="9011653" y="5515869"/>
            <a:ext cx="213531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Community Meeting August 28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5D20F-22B5-7ACF-CD4E-264906D60D9E}"/>
              </a:ext>
            </a:extLst>
          </p:cNvPr>
          <p:cNvSpPr txBox="1"/>
          <p:nvPr/>
        </p:nvSpPr>
        <p:spPr>
          <a:xfrm>
            <a:off x="10052118" y="4492606"/>
            <a:ext cx="174457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School Board</a:t>
            </a:r>
          </a:p>
          <a:p>
            <a:r>
              <a:rPr lang="en-US" sz="1600" dirty="0"/>
              <a:t>Hearing Sept. 18</a:t>
            </a:r>
          </a:p>
        </p:txBody>
      </p:sp>
    </p:spTree>
    <p:extLst>
      <p:ext uri="{BB962C8B-B14F-4D97-AF65-F5344CB8AC3E}">
        <p14:creationId xmlns:p14="http://schemas.microsoft.com/office/powerpoint/2010/main" val="88609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EC7B38-E03E-B77C-F956-1585B66D9A84}"/>
              </a:ext>
            </a:extLst>
          </p:cNvPr>
          <p:cNvSpPr txBox="1"/>
          <p:nvPr/>
        </p:nvSpPr>
        <p:spPr>
          <a:xfrm>
            <a:off x="792480" y="174171"/>
            <a:ext cx="10354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Initial Study Findings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AE7508-605C-62D1-2309-FABED714F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100" dirty="0"/>
              <a:t>Mayfair Middle and High School Athletic Fields Improvement Project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4E682C-23C3-09F9-EF30-075481F25DA7}"/>
              </a:ext>
            </a:extLst>
          </p:cNvPr>
          <p:cNvSpPr txBox="1"/>
          <p:nvPr/>
        </p:nvSpPr>
        <p:spPr>
          <a:xfrm>
            <a:off x="465512" y="697391"/>
            <a:ext cx="11380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Impacts Less than Significant with Mitigation Incorporated</a:t>
            </a:r>
          </a:p>
          <a:p>
            <a:r>
              <a:rPr lang="en-US" dirty="0"/>
              <a:t>										Biological Resources</a:t>
            </a:r>
          </a:p>
          <a:p>
            <a:r>
              <a:rPr lang="en-US" dirty="0"/>
              <a:t>										Cultural Resources</a:t>
            </a:r>
          </a:p>
          <a:p>
            <a:r>
              <a:rPr lang="en-US" dirty="0"/>
              <a:t>										Geology and Soils (paleontological resources)</a:t>
            </a:r>
          </a:p>
          <a:p>
            <a:r>
              <a:rPr lang="en-US" dirty="0"/>
              <a:t>										Tribal Cultural Resources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9A84CF-3D74-BEC0-8F6E-699BB04D47DB}"/>
              </a:ext>
            </a:extLst>
          </p:cNvPr>
          <p:cNvSpPr txBox="1"/>
          <p:nvPr/>
        </p:nvSpPr>
        <p:spPr>
          <a:xfrm>
            <a:off x="2520177" y="2697939"/>
            <a:ext cx="727079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Less than Significant Impact or No Impact</a:t>
            </a:r>
          </a:p>
          <a:p>
            <a:r>
              <a:rPr lang="en-US" dirty="0"/>
              <a:t>Aesthetics							Mineral Resources			</a:t>
            </a:r>
          </a:p>
          <a:p>
            <a:r>
              <a:rPr lang="en-US" dirty="0"/>
              <a:t>Agricultural Resources					Noise 		</a:t>
            </a:r>
          </a:p>
          <a:p>
            <a:r>
              <a:rPr lang="en-US" dirty="0"/>
              <a:t>Air Quality							Population and Housing</a:t>
            </a:r>
          </a:p>
          <a:p>
            <a:r>
              <a:rPr lang="en-US" dirty="0"/>
              <a:t>Energy								Public Services</a:t>
            </a:r>
          </a:p>
          <a:p>
            <a:r>
              <a:rPr lang="en-US" dirty="0"/>
              <a:t>Greenhouse Gas Emissions				Recreation Hazards and Hazardous Materials					Transportation</a:t>
            </a:r>
          </a:p>
          <a:p>
            <a:r>
              <a:rPr lang="en-US" dirty="0"/>
              <a:t>Hydrology and Water Quality				Utilities and Service Systems</a:t>
            </a:r>
          </a:p>
          <a:p>
            <a:r>
              <a:rPr lang="en-US" dirty="0"/>
              <a:t>Land Use								Wildfire</a:t>
            </a:r>
          </a:p>
        </p:txBody>
      </p:sp>
    </p:spTree>
    <p:extLst>
      <p:ext uri="{BB962C8B-B14F-4D97-AF65-F5344CB8AC3E}">
        <p14:creationId xmlns:p14="http://schemas.microsoft.com/office/powerpoint/2010/main" val="86669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DF3B3D-D11E-AF93-2DBC-05D2E0CDBFAD}"/>
              </a:ext>
            </a:extLst>
          </p:cNvPr>
          <p:cNvSpPr txBox="1"/>
          <p:nvPr/>
        </p:nvSpPr>
        <p:spPr>
          <a:xfrm>
            <a:off x="792480" y="174171"/>
            <a:ext cx="103544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BIOLOGICAL RESOURCES:</a:t>
            </a:r>
          </a:p>
          <a:p>
            <a:pPr algn="ctr"/>
            <a:r>
              <a:rPr lang="en-US" sz="3200" b="1" dirty="0"/>
              <a:t>LOCATIONS OF TREES TO BE REMOVED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FD9E75-BE31-D6D6-D4E6-4CD21D55DDF8}"/>
              </a:ext>
            </a:extLst>
          </p:cNvPr>
          <p:cNvGrpSpPr/>
          <p:nvPr/>
        </p:nvGrpSpPr>
        <p:grpSpPr>
          <a:xfrm>
            <a:off x="1811959" y="1251389"/>
            <a:ext cx="7234643" cy="4790345"/>
            <a:chOff x="4434843" y="1400174"/>
            <a:chExt cx="7234643" cy="47903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73BFD5C-CECE-A458-1952-8102182A9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34843" y="1400174"/>
              <a:ext cx="1419361" cy="479034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9FFFD75-C533-7B7F-062E-7D76D4AD2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44889" y="1400174"/>
              <a:ext cx="1790950" cy="123842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031EA1-04D5-D348-4BC6-416F37A536F0}"/>
                </a:ext>
              </a:extLst>
            </p:cNvPr>
            <p:cNvSpPr txBox="1"/>
            <p:nvPr/>
          </p:nvSpPr>
          <p:spPr>
            <a:xfrm>
              <a:off x="5854204" y="2971606"/>
              <a:ext cx="3609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35 Green Ash trees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34EFEAF-A3A1-F7CB-BEFB-916271B9B1F1}"/>
                </a:ext>
              </a:extLst>
            </p:cNvPr>
            <p:cNvSpPr txBox="1"/>
            <p:nvPr/>
          </p:nvSpPr>
          <p:spPr>
            <a:xfrm>
              <a:off x="5854203" y="3429000"/>
              <a:ext cx="574561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Impacts to nesting birds </a:t>
              </a:r>
            </a:p>
            <a:p>
              <a:pPr algn="ctr"/>
              <a:r>
                <a:rPr lang="en-US" sz="2400" dirty="0"/>
                <a:t>significant without mitigation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6189A8-4787-6E2F-8872-F9407DEFE5CE}"/>
                </a:ext>
              </a:extLst>
            </p:cNvPr>
            <p:cNvSpPr txBox="1"/>
            <p:nvPr/>
          </p:nvSpPr>
          <p:spPr>
            <a:xfrm>
              <a:off x="5854204" y="4259997"/>
              <a:ext cx="58152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Mitigation: </a:t>
              </a:r>
            </a:p>
            <a:p>
              <a:pPr algn="ctr"/>
              <a:r>
                <a:rPr lang="en-US" sz="2400" dirty="0"/>
                <a:t>Pre-Construction Breeding Bird Survey</a:t>
              </a:r>
            </a:p>
          </p:txBody>
        </p:sp>
      </p:grpSp>
      <p:sp>
        <p:nvSpPr>
          <p:cNvPr id="11" name="Footer Placeholder 6">
            <a:extLst>
              <a:ext uri="{FF2B5EF4-FFF2-40B4-BE49-F238E27FC236}">
                <a16:creationId xmlns:a16="http://schemas.microsoft.com/office/drawing/2014/main" id="{FE4785DE-42E0-7416-A504-9209AB1A0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 sz="1100" dirty="0"/>
              <a:t>Mayfair Middle and High School Athletic Fields Improvement Project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80B35-D507-D55D-736A-68AEB72009B8}"/>
              </a:ext>
            </a:extLst>
          </p:cNvPr>
          <p:cNvSpPr txBox="1"/>
          <p:nvPr/>
        </p:nvSpPr>
        <p:spPr>
          <a:xfrm>
            <a:off x="8976933" y="2802446"/>
            <a:ext cx="2779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Tree replacements: </a:t>
            </a:r>
          </a:p>
          <a:p>
            <a:r>
              <a:rPr lang="en-US" sz="2400" dirty="0"/>
              <a:t>Planting Plan: </a:t>
            </a:r>
          </a:p>
          <a:p>
            <a:r>
              <a:rPr lang="en-US" sz="2400" dirty="0"/>
              <a:t>39 trees </a:t>
            </a:r>
          </a:p>
          <a:p>
            <a:r>
              <a:rPr lang="en-US" sz="2400" dirty="0"/>
              <a:t>Over 400 shrubs</a:t>
            </a:r>
          </a:p>
        </p:txBody>
      </p:sp>
    </p:spTree>
    <p:extLst>
      <p:ext uri="{BB962C8B-B14F-4D97-AF65-F5344CB8AC3E}">
        <p14:creationId xmlns:p14="http://schemas.microsoft.com/office/powerpoint/2010/main" val="302468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A4DE7-B46C-B9CD-DCA1-5C0723BFD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BC9204-35B2-B521-BA24-A59283FB5BF6}"/>
              </a:ext>
            </a:extLst>
          </p:cNvPr>
          <p:cNvSpPr txBox="1"/>
          <p:nvPr/>
        </p:nvSpPr>
        <p:spPr>
          <a:xfrm>
            <a:off x="989215" y="241068"/>
            <a:ext cx="10482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Noise Impacts: Operational: less than significant impact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3DB377-7283-283E-9113-9436DEBAF355}"/>
              </a:ext>
            </a:extLst>
          </p:cNvPr>
          <p:cNvSpPr txBox="1"/>
          <p:nvPr/>
        </p:nvSpPr>
        <p:spPr>
          <a:xfrm>
            <a:off x="600635" y="1120588"/>
            <a:ext cx="105716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increase in use of facilities </a:t>
            </a:r>
          </a:p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except varsity football games transferred from Bellflower HS to Mayfair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No increase in enrollment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Calibri" panose="020F0502020204030204"/>
              </a:rPr>
              <a:t>Events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not scheduled during most noise-sensitive time of day (after 10:00 p.m.)</a:t>
            </a:r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73A4E8EC-B072-CDD5-7C95-0CCB0914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Mayfair Middle and High School Athletic Fields Improvement Project</a:t>
            </a:r>
          </a:p>
        </p:txBody>
      </p:sp>
    </p:spTree>
    <p:extLst>
      <p:ext uri="{BB962C8B-B14F-4D97-AF65-F5344CB8AC3E}">
        <p14:creationId xmlns:p14="http://schemas.microsoft.com/office/powerpoint/2010/main" val="163998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2BFA0C-3259-D5A0-0AE9-56915F9D20DC}"/>
              </a:ext>
            </a:extLst>
          </p:cNvPr>
          <p:cNvSpPr txBox="1"/>
          <p:nvPr/>
        </p:nvSpPr>
        <p:spPr>
          <a:xfrm>
            <a:off x="648393" y="224444"/>
            <a:ext cx="10773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Transportation and related air quality and noise impacts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CFFF49-642D-4074-0264-1833FF8E62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250532"/>
              </p:ext>
            </p:extLst>
          </p:nvPr>
        </p:nvGraphicFramePr>
        <p:xfrm>
          <a:off x="648392" y="719666"/>
          <a:ext cx="10939548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881">
                  <a:extLst>
                    <a:ext uri="{9D8B030D-6E8A-4147-A177-3AD203B41FA5}">
                      <a16:colId xmlns:a16="http://schemas.microsoft.com/office/drawing/2014/main" val="1377181983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4207994542"/>
                    </a:ext>
                  </a:extLst>
                </a:gridCol>
                <a:gridCol w="2984267">
                  <a:extLst>
                    <a:ext uri="{9D8B030D-6E8A-4147-A177-3AD203B41FA5}">
                      <a16:colId xmlns:a16="http://schemas.microsoft.com/office/drawing/2014/main" val="1787523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Attendees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Vehicles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06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Major Event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75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Existing Conditions </a:t>
                      </a:r>
                    </a:p>
                    <a:p>
                      <a:r>
                        <a:rPr lang="en-US" dirty="0"/>
                        <a:t>     (Bellflower High School Stadium)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23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Net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6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Minor Event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48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Proposed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144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Existing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89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Net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29232"/>
                  </a:ext>
                </a:extLst>
              </a:tr>
            </a:tbl>
          </a:graphicData>
        </a:graphic>
      </p:graphicFrame>
      <p:sp>
        <p:nvSpPr>
          <p:cNvPr id="5" name="Footer Placeholder 6">
            <a:extLst>
              <a:ext uri="{FF2B5EF4-FFF2-40B4-BE49-F238E27FC236}">
                <a16:creationId xmlns:a16="http://schemas.microsoft.com/office/drawing/2014/main" id="{41AF1D69-3AD0-B563-45F7-58236A3FC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 sz="1100" dirty="0"/>
              <a:t>Mayfair Middle and High School Athletic Fields Improvement Project</a:t>
            </a:r>
          </a:p>
        </p:txBody>
      </p:sp>
    </p:spTree>
    <p:extLst>
      <p:ext uri="{BB962C8B-B14F-4D97-AF65-F5344CB8AC3E}">
        <p14:creationId xmlns:p14="http://schemas.microsoft.com/office/powerpoint/2010/main" val="4062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17760B-1E2A-A636-B125-5210D51EDFC0}"/>
              </a:ext>
            </a:extLst>
          </p:cNvPr>
          <p:cNvSpPr txBox="1"/>
          <p:nvPr/>
        </p:nvSpPr>
        <p:spPr>
          <a:xfrm>
            <a:off x="989215" y="237724"/>
            <a:ext cx="10482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Spill Light Impacts: Field Lighting (track and field)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1BC31-DF4A-D3FB-3342-B0B1E682DD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2586"/>
          <a:stretch>
            <a:fillRect/>
          </a:stretch>
        </p:blipFill>
        <p:spPr>
          <a:xfrm rot="16200000">
            <a:off x="6424956" y="1583869"/>
            <a:ext cx="5227588" cy="3921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8B5E87-EE01-2CE0-1108-8D969C76F2F7}"/>
              </a:ext>
            </a:extLst>
          </p:cNvPr>
          <p:cNvSpPr txBox="1"/>
          <p:nvPr/>
        </p:nvSpPr>
        <p:spPr>
          <a:xfrm>
            <a:off x="600635" y="1120588"/>
            <a:ext cx="61587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Highest spill light level 0.42 foot-candle on east site boundary along </a:t>
            </a:r>
            <a:r>
              <a:rPr lang="en-US" dirty="0" err="1"/>
              <a:t>Canehill</a:t>
            </a:r>
            <a:r>
              <a:rPr lang="en-US" dirty="0"/>
              <a:t> Avenue; </a:t>
            </a:r>
          </a:p>
          <a:p>
            <a:r>
              <a:rPr lang="en-US" dirty="0"/>
              <a:t>threshold of significance 0.8 foot-candle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155049D-4BA5-8A72-C6B4-3D9E6E5FF4A0}"/>
              </a:ext>
            </a:extLst>
          </p:cNvPr>
          <p:cNvCxnSpPr>
            <a:cxnSpLocks/>
          </p:cNvCxnSpPr>
          <p:nvPr/>
        </p:nvCxnSpPr>
        <p:spPr>
          <a:xfrm flipH="1">
            <a:off x="10000211" y="2502131"/>
            <a:ext cx="86452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7FE7CB81-0050-9EEF-E493-634F6162A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</p:spPr>
        <p:txBody>
          <a:bodyPr/>
          <a:lstStyle/>
          <a:p>
            <a:r>
              <a:rPr lang="en-US" sz="1100" dirty="0"/>
              <a:t>Mayfair Middle and High School Athletic Fields Improvement Project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1A68CC-96AD-D8D3-1CE8-378405F37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15" y="2345090"/>
            <a:ext cx="5292709" cy="32624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99E5F61-8A08-5087-3E8D-ACE184FE2806}"/>
              </a:ext>
            </a:extLst>
          </p:cNvPr>
          <p:cNvSpPr txBox="1"/>
          <p:nvPr/>
        </p:nvSpPr>
        <p:spPr>
          <a:xfrm>
            <a:off x="505326" y="5715000"/>
            <a:ext cx="61006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Field lights, Bellflower High School stadium</a:t>
            </a:r>
          </a:p>
        </p:txBody>
      </p:sp>
    </p:spTree>
    <p:extLst>
      <p:ext uri="{BB962C8B-B14F-4D97-AF65-F5344CB8AC3E}">
        <p14:creationId xmlns:p14="http://schemas.microsoft.com/office/powerpoint/2010/main" val="404935336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288</TotalTime>
  <Words>593</Words>
  <Application>Microsoft Office PowerPoint</Application>
  <PresentationFormat>Widescreen</PresentationFormat>
  <Paragraphs>110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Narrow</vt:lpstr>
      <vt:lpstr>Arial</vt:lpstr>
      <vt:lpstr>Calibri</vt:lpstr>
      <vt:lpstr>Calibri Light</vt:lpstr>
      <vt:lpstr>Retrospect</vt:lpstr>
      <vt:lpstr>Mayfair Middle and High School Athletic Field Improvements Project</vt:lpstr>
      <vt:lpstr>EXISTING CONDITIONS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Milroy</dc:creator>
  <cp:lastModifiedBy>Michael Milroy</cp:lastModifiedBy>
  <cp:revision>12</cp:revision>
  <dcterms:created xsi:type="dcterms:W3CDTF">2025-08-28T19:14:55Z</dcterms:created>
  <dcterms:modified xsi:type="dcterms:W3CDTF">2025-09-18T22:48:05Z</dcterms:modified>
</cp:coreProperties>
</file>