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4"/>
  </p:sldMasterIdLst>
  <p:notesMasterIdLst>
    <p:notesMasterId r:id="rId21"/>
  </p:notesMasterIdLst>
  <p:sldIdLst>
    <p:sldId id="256" r:id="rId5"/>
    <p:sldId id="270" r:id="rId6"/>
    <p:sldId id="268" r:id="rId7"/>
    <p:sldId id="257" r:id="rId8"/>
    <p:sldId id="258" r:id="rId9"/>
    <p:sldId id="259" r:id="rId10"/>
    <p:sldId id="260" r:id="rId11"/>
    <p:sldId id="261" r:id="rId12"/>
    <p:sldId id="262" r:id="rId13"/>
    <p:sldId id="269" r:id="rId14"/>
    <p:sldId id="263" r:id="rId15"/>
    <p:sldId id="264" r:id="rId16"/>
    <p:sldId id="265" r:id="rId17"/>
    <p:sldId id="266" r:id="rId18"/>
    <p:sldId id="271" r:id="rId19"/>
    <p:sldId id="267" r:id="rId2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319BA7-E878-548C-E0C5-1D009ABE3F44}" v="25" dt="2025-10-09T17:31:44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>
      <p:cViewPr varScale="1">
        <p:scale>
          <a:sx n="123" d="100"/>
          <a:sy n="123" d="100"/>
        </p:scale>
        <p:origin x="12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BA1AF22-D6AB-4ACD-94D4-E23EF3794E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A6B8EF7-E44E-4246-8B37-031D4D6A9F8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8E54A204-4F4B-4155-9DC0-E9AF62D4497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515556AC-8308-4603-A518-91B96B913B7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803CE201-EA48-47A4-A329-C379540C87A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B6107EF0-0C12-4A01-AF42-AEE7A4EA1A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DCD8786-8DD3-4C14-AA62-07E5BB5695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6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42EF1202-2809-4641-A0C8-1B8251989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D0048D-0C08-474F-B531-F70BA16696E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E493BAC-F328-4AC3-B6C4-B5D583DBEF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69955AB-844D-4BB6-97B9-13CD6F9FFB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5281CF3-CDF3-48D6-8884-DB799B82C38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FEEAB0F1-3F0E-47BC-96BF-AA3A872A61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FB216F10-F556-45C7-8B6A-2B8680E6AB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45DD2FFD-CDEB-451D-AAB6-75322A5FCB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187C55AF-5023-444F-8321-2A67BD22611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141DD7D2-7050-4038-82BF-43D6FE2EEB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A5D63BD7-DC48-46A1-A3C4-D1995811A61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4FA4A56E-6024-4E71-A5A7-4BE9A9255C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11DC869F-B474-4D8A-8F97-08E3B93A2AB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66D46F8A-EB5D-4C04-9035-87AF68BC65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5C8BD4C1-5EFB-4E14-A9ED-114749CA407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0E2EF1BF-D8B7-43AB-8D14-D62E29BCB65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320C42D8-C651-4673-B714-51A1C3D963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003224D1-FAFA-468F-AB7F-843CF2AE18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627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627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B07182DA-0E07-4F2E-B6A4-32E86B3E1A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6EC3527D-5ECA-41AA-9CB0-A4BE050C75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E5C485AD-EB3D-43AE-96AC-3B5DA59D77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7E6C2-059B-46E7-A0BC-7EB5C34192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675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6F4DC03-E3F8-4A75-B150-E24EAD1450F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DCA976-A082-4F29-B8BC-8CD12CE0A87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8A4D42-BB9A-4C46-8F9E-4A2B86202D6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2943C9C-6D8F-4155-B8D7-D578CA74865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89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8A463D3-7CA5-4F6A-B44C-F7B760AA78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2F3DF18-08D4-49C9-AF7B-5D876A321B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2717AE-5B4E-4425-9907-79AF1F3C391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48468D8D-7725-4D9E-96F7-3F41C3576DD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1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656C07E-7CF0-4044-B79C-DDD99F619A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081429B-2E90-4567-BDCC-1899EA1E67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B1F073-42F6-4CFA-9482-F060C4B3A22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E9681398-7DE0-416B-8D33-95AACE079AC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22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E72140D-9466-4C42-A236-726FF604B2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AA8CB2D-B8FA-4B27-92DB-706E22FE71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D523D-0388-48E7-AC61-42D17AA0DEE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5589F52D-F867-4589-B3A8-D87D9412708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20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D64DEE-CCAB-4C02-B2C3-69BE4CE9450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461F4A-E59C-41E9-93BC-82CF7459A2B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785E5-649F-43C4-BB95-C19BD684220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6FA445C0-3003-4216-BA12-220C7BB7BEE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3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D10344F-A099-416B-8873-1DB6C5CB0E1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023322F-5395-4E1D-B5FE-6739F99FFE4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1AF755-5600-424E-B344-08B26552C1A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7A4252A3-1EFD-4DD8-8C69-AF0666481DA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0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57B8E3F-C1A2-44E9-BCA9-C5FA5A19BFA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F7CC5EB-2E52-455B-9222-407B63B97F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AFF60-7CFB-4F65-9FB7-7864F99437A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C7A2D045-4633-44C2-BD3C-167E4C03EB0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4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C90F95B-13F9-4308-B6DA-F9FC659E2EC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C04267C-16D0-419A-A255-77369464B7C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DAF91-0D83-41D0-B796-C25BDFE8DD5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B49FE1E6-B26E-4DA1-80B2-C70C3DE594B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4AD4A32-772A-476C-BCBA-F2BB8F15A40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89D1A89-A8D4-4535-8A8E-F30DE3FDFEF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DAB4BA-DD78-4139-AF66-E3BE3C56162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02C7750-B007-4267-985B-6F2CFB44C5E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1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9093F03-314C-41E6-A44C-0FA8AE2B282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D9617E7-62E9-4A15-B917-9D825662EA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F79FC8-8FBE-4DAE-9C8E-430A424635E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96F5107-B550-4967-9467-5EDBDDA9C4B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4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FE68FAF5-D30E-4C70-9506-3FCE10CA87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D186C000-9F48-46B3-A33A-EC4190F9E8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6C7B54DA-08BB-4664-AF59-F6EA88518822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F1F59F7F-B022-444B-AB9E-7E8A417FEF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C84CEA33-680A-48D9-B6E9-5C4D4B22A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D5800F89-B2DE-4396-85B8-56FFCE4C8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3EA64254-08A6-4EE8-9B37-5734170BE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741932AA-802F-4EED-9919-6107C3537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67EF789B-C3CE-47AE-914E-72BEA9C2E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756B93EA-6769-41F1-ABB9-4EA5E7B31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301A4215-D601-4D76-B1F3-9EDBF641B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B603AC7D-5FAD-46C8-920C-EB141F785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B5C13B72-E576-4063-8296-3C72544F4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19BDE33C-BD88-4190-90DA-733E0E708E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8903A203-B6E9-4314-ADBA-59ECF77FA1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5248" name="Rectangle 16">
            <a:extLst>
              <a:ext uri="{FF2B5EF4-FFF2-40B4-BE49-F238E27FC236}">
                <a16:creationId xmlns:a16="http://schemas.microsoft.com/office/drawing/2014/main" id="{D1AE3450-69A9-49D9-9DF0-893067A8500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readyforcollege.org/" TargetMode="External"/><Relationship Id="rId2" Type="http://schemas.openxmlformats.org/officeDocument/2006/relationships/hyperlink" Target="http://www.iseek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stweb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d742.org/Page/1192" TargetMode="External"/><Relationship Id="rId2" Type="http://schemas.openxmlformats.org/officeDocument/2006/relationships/hyperlink" Target="https://www.isd742.org/Page/5576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4F2C01-C086-40D4-A917-FC110B11376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Junior/Senior Group Guidance</a:t>
            </a:r>
            <a:br>
              <a:rPr lang="en-US" altLang="en-US" dirty="0"/>
            </a:br>
            <a:endParaRPr lang="en-US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48FC-CF08-45F4-A3BD-2A07F98EF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Seniors….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E61C6-562B-4932-B453-B84CF6A8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schedule your senior meeting with your counselor in the month of September or October</a:t>
            </a:r>
          </a:p>
        </p:txBody>
      </p:sp>
    </p:spTree>
    <p:extLst>
      <p:ext uri="{BB962C8B-B14F-4D97-AF65-F5344CB8AC3E}">
        <p14:creationId xmlns:p14="http://schemas.microsoft.com/office/powerpoint/2010/main" val="153347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CA4EFBDE-B8A6-4F8F-99CB-5C08EA42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Graduation Requirements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C82DAB1F-134F-4076-9A79-6A5257B6C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447800"/>
            <a:ext cx="7086600" cy="3886200"/>
          </a:xfrm>
        </p:spPr>
        <p:txBody>
          <a:bodyPr/>
          <a:lstStyle/>
          <a:p>
            <a:r>
              <a:rPr lang="en-US" altLang="en-US" sz="2400" dirty="0"/>
              <a:t>63 Credits</a:t>
            </a:r>
          </a:p>
          <a:p>
            <a:pPr>
              <a:buNone/>
            </a:pPr>
            <a:r>
              <a:rPr lang="en-US" altLang="en-US" sz="2400" dirty="0"/>
              <a:t>   Pass Required Tests </a:t>
            </a:r>
            <a:endParaRPr lang="en-US" altLang="en-US" sz="2400" dirty="0">
              <a:cs typeface="Arial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/>
          </a:p>
          <a:p>
            <a:r>
              <a:rPr lang="en-US" altLang="en-US" sz="2400" dirty="0"/>
              <a:t>Highest Honors 3.9 and up       </a:t>
            </a:r>
            <a:endParaRPr lang="en-US" altLang="en-US" sz="2400" dirty="0">
              <a:cs typeface="Arial"/>
            </a:endParaRPr>
          </a:p>
          <a:p>
            <a:pPr>
              <a:buNone/>
            </a:pPr>
            <a:r>
              <a:rPr lang="en-US" altLang="en-US" sz="2400" dirty="0"/>
              <a:t>    High Honors 3.7-3.89</a:t>
            </a:r>
          </a:p>
          <a:p>
            <a:pPr>
              <a:buNone/>
            </a:pPr>
            <a:r>
              <a:rPr lang="en-US" altLang="en-US" sz="2400" dirty="0"/>
              <a:t>    Honors 3.5-3.69</a:t>
            </a:r>
          </a:p>
          <a:p>
            <a:pPr>
              <a:buNone/>
            </a:pPr>
            <a:r>
              <a:rPr lang="en-US" altLang="en-US" sz="2400" dirty="0"/>
              <a:t>		</a:t>
            </a:r>
            <a:r>
              <a:rPr lang="en-US" altLang="en-US" sz="1400" dirty="0"/>
              <a:t>**Seniors: GPA is calculated at the end of tri 2 for graduation for cords </a:t>
            </a:r>
            <a:endParaRPr lang="en-US" altLang="en-US" sz="2400" dirty="0"/>
          </a:p>
          <a:p>
            <a:r>
              <a:rPr lang="en-US" altLang="en-US" sz="2400" dirty="0"/>
              <a:t>Class Rank- We do not rank</a:t>
            </a:r>
            <a:endParaRPr lang="en-US" altLang="en-US" sz="2400" dirty="0">
              <a:cs typeface="Arial"/>
            </a:endParaRPr>
          </a:p>
          <a:p>
            <a:pPr marL="0" indent="0">
              <a:buNone/>
            </a:pPr>
            <a:endParaRPr lang="en-US" altLang="en-US" sz="2400" dirty="0">
              <a:cs typeface="Arial"/>
            </a:endParaRPr>
          </a:p>
          <a:p>
            <a:r>
              <a:rPr lang="en-US" altLang="en-US" sz="2400" dirty="0"/>
              <a:t>Schedule- Keep a Rigorous Schedule</a:t>
            </a:r>
            <a:endParaRPr lang="en-US" altLang="en-US" sz="2400" dirty="0">
              <a:cs typeface="Arial"/>
            </a:endParaRPr>
          </a:p>
          <a:p>
            <a:r>
              <a:rPr lang="en-US" altLang="en-US" sz="2400" dirty="0"/>
              <a:t>Attendance- Important for College and Future Plans                                  </a:t>
            </a:r>
            <a:endParaRPr lang="en-US" altLang="en-US" sz="2400" dirty="0"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10131A6-3D88-4C7F-AD88-BBDA14F965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Options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8BA8ED3-61E2-42D7-B5DF-5FBE51FA8C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en-US" dirty="0"/>
              <a:t>Work</a:t>
            </a:r>
          </a:p>
          <a:p>
            <a:pPr eaLnBrk="1" hangingPunct="1"/>
            <a:r>
              <a:rPr lang="en-US" altLang="en-US" dirty="0"/>
              <a:t>Military Service</a:t>
            </a:r>
          </a:p>
          <a:p>
            <a:pPr eaLnBrk="1" hangingPunct="1"/>
            <a:r>
              <a:rPr lang="en-US" altLang="en-US" dirty="0"/>
              <a:t>Technical/Community college</a:t>
            </a:r>
          </a:p>
          <a:p>
            <a:pPr eaLnBrk="1" hangingPunct="1"/>
            <a:r>
              <a:rPr lang="en-US" altLang="en-US" dirty="0"/>
              <a:t>Private/Vocational schools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Examples: Rasmussen, Cosmetology School (aka Beauty College)</a:t>
            </a:r>
          </a:p>
          <a:p>
            <a:pPr eaLnBrk="1" hangingPunct="1"/>
            <a:r>
              <a:rPr lang="en-US" altLang="en-US" sz="2800" dirty="0"/>
              <a:t>University/College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Public/private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4 year/2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D2FBBF8-A242-45D5-8AE1-DAAAD99ED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219200"/>
          </a:xfrm>
        </p:spPr>
        <p:txBody>
          <a:bodyPr/>
          <a:lstStyle/>
          <a:p>
            <a:pPr eaLnBrk="1" hangingPunct="1"/>
            <a:r>
              <a:rPr lang="en-US" altLang="en-US"/>
              <a:t>Where to find information?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BA97F2D-730C-41B3-A45E-897DA28D0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686800" cy="5715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Your Counselor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Career Center in Guidance Office</a:t>
            </a:r>
            <a:endParaRPr lang="en-US" altLang="en-US" sz="2400" dirty="0"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Internet: </a:t>
            </a:r>
            <a:r>
              <a:rPr lang="en-US" altLang="en-US" sz="2400" dirty="0">
                <a:hlinkClick r:id="rId2"/>
              </a:rPr>
              <a:t>http://www.iseek.org</a:t>
            </a:r>
            <a:r>
              <a:rPr lang="en-US" altLang="en-US" sz="2400" dirty="0"/>
              <a:t>   </a:t>
            </a:r>
            <a:r>
              <a:rPr lang="en-US" altLang="en-US" sz="2400" dirty="0">
                <a:hlinkClick r:id="rId3"/>
              </a:rPr>
              <a:t>http://www.getreadyforcollege.org</a:t>
            </a:r>
            <a:r>
              <a:rPr lang="en-US" altLang="en-US" sz="2400" dirty="0"/>
              <a:t> </a:t>
            </a:r>
            <a:endParaRPr lang="en-US" altLang="en-US" sz="2400" dirty="0"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School Visits</a:t>
            </a:r>
            <a:endParaRPr lang="en-US" altLang="en-US" sz="2400" dirty="0"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College Fairs</a:t>
            </a:r>
            <a:endParaRPr lang="en-US" altLang="en-US" sz="2400" dirty="0"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Visits from college representatives</a:t>
            </a:r>
            <a:endParaRPr lang="en-US" altLang="en-US" sz="2400" dirty="0"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Military Recruiters</a:t>
            </a:r>
            <a:endParaRPr lang="en-US" altLang="en-US" sz="2400" dirty="0"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Newsletter online information</a:t>
            </a:r>
            <a:endParaRPr lang="en-US" altLang="en-US" sz="2400" dirty="0"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Interest and Value Inventories</a:t>
            </a:r>
            <a:endParaRPr lang="en-US" altLang="en-US" sz="2400" dirty="0"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Apollo Website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Apollo Launch Center (Located in Apollo Resource Center)</a:t>
            </a:r>
          </a:p>
          <a:p>
            <a:pPr>
              <a:lnSpc>
                <a:spcPct val="90000"/>
              </a:lnSpc>
              <a:buClr>
                <a:srgbClr val="00007D"/>
              </a:buClr>
            </a:pPr>
            <a:r>
              <a:rPr lang="en-US" altLang="en-US" sz="2400" dirty="0" err="1">
                <a:cs typeface="Arial"/>
              </a:rPr>
              <a:t>Xello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sz="1800" dirty="0"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672005A-1B0F-417C-BEEA-21E69116F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Four Year Private College</a:t>
            </a:r>
          </a:p>
        </p:txBody>
      </p:sp>
      <p:pic>
        <p:nvPicPr>
          <p:cNvPr id="8195" name="Picture 4" descr="MCj04338680000[1]">
            <a:extLst>
              <a:ext uri="{FF2B5EF4-FFF2-40B4-BE49-F238E27FC236}">
                <a16:creationId xmlns:a16="http://schemas.microsoft.com/office/drawing/2014/main" id="{C73995E6-B545-4008-B043-07399FF7C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47800"/>
            <a:ext cx="2895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EBDE6A7-E3D2-4072-A23D-7A682A057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en-US" dirty="0"/>
              <a:t>Take ACT- </a:t>
            </a:r>
            <a:r>
              <a:rPr lang="en-US" altLang="en-US" sz="2800" dirty="0"/>
              <a:t>actstudent.org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average score is 21</a:t>
            </a:r>
          </a:p>
          <a:p>
            <a:pPr eaLnBrk="1" hangingPunct="1"/>
            <a:r>
              <a:rPr lang="en-US" altLang="en-US" dirty="0"/>
              <a:t>Class rank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depends on school, should be in top half of class</a:t>
            </a:r>
          </a:p>
          <a:p>
            <a:pPr eaLnBrk="1" hangingPunct="1"/>
            <a:r>
              <a:rPr lang="en-US" altLang="en-US" dirty="0"/>
              <a:t>Cost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Average is $23,000-62,000/year for tuition, fees, room and board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61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7C4BBC1-1E2D-4A01-AA70-B7EDA47D21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Public Four Year College/University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68B6454-5475-4C2E-B722-375F7CF2D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/>
            <a:r>
              <a:rPr lang="en-US" altLang="en-US" dirty="0"/>
              <a:t>Consider taking ACT- act.org</a:t>
            </a:r>
          </a:p>
          <a:p>
            <a:pPr eaLnBrk="1" hangingPunct="1"/>
            <a:r>
              <a:rPr lang="en-US" altLang="en-US" dirty="0"/>
              <a:t>Class rank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SCSU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In top half for unconditional acceptance and/or 25 or better on ACT</a:t>
            </a:r>
          </a:p>
          <a:p>
            <a:pPr marL="914400" lvl="2" indent="0" eaLnBrk="1" hangingPunct="1">
              <a:buNone/>
            </a:pPr>
            <a:r>
              <a:rPr lang="en-US" altLang="en-US" dirty="0"/>
              <a:t>Cost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$25,000 yearly for tuition, fees, room, and board</a:t>
            </a:r>
            <a:endParaRPr lang="en-US" altLang="en-US" dirty="0">
              <a:cs typeface="Arial"/>
            </a:endParaRPr>
          </a:p>
          <a:p>
            <a:pPr marL="457200" lvl="1" indent="0" eaLnBrk="1" hangingPunct="1">
              <a:buNone/>
            </a:pPr>
            <a:r>
              <a:rPr lang="en-US" altLang="en-US" dirty="0"/>
              <a:t>University of Minnesota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Acceptance varies within the 8 colleges</a:t>
            </a:r>
          </a:p>
          <a:p>
            <a:pPr marL="914400" lvl="2" indent="0" eaLnBrk="1" hangingPunct="1">
              <a:buNone/>
            </a:pPr>
            <a:r>
              <a:rPr lang="en-US" altLang="en-US" dirty="0"/>
              <a:t>Cost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$39,000 yearly for tuition, fees, room and board</a:t>
            </a:r>
            <a:endParaRPr lang="en-US" altLang="en-US" dirty="0">
              <a:cs typeface="Arial"/>
            </a:endParaRPr>
          </a:p>
          <a:p>
            <a:pPr lvl="2" eaLnBrk="1" hangingPunct="1"/>
            <a:endParaRPr lang="en-US" altLang="en-US" dirty="0"/>
          </a:p>
          <a:p>
            <a:pPr lvl="1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AD227B5-B5AB-4437-8C77-ECDBAF14E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6805613" cy="615950"/>
          </a:xfrm>
        </p:spPr>
        <p:txBody>
          <a:bodyPr/>
          <a:lstStyle/>
          <a:p>
            <a:pPr eaLnBrk="1" hangingPunct="1"/>
            <a:r>
              <a:rPr lang="en-US" altLang="en-US" sz="4000" u="sng"/>
              <a:t>Community Colleges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5DFF1E9-67FB-4708-A8A9-30146540D6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229600" cy="5562600"/>
          </a:xfrm>
        </p:spPr>
        <p:txBody>
          <a:bodyPr/>
          <a:lstStyle/>
          <a:p>
            <a:pPr eaLnBrk="1" hangingPunct="1"/>
            <a:r>
              <a:rPr lang="en-US" altLang="en-US" dirty="0"/>
              <a:t>AA degrees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May be transferred to 4 year school</a:t>
            </a:r>
          </a:p>
          <a:p>
            <a:pPr eaLnBrk="1" hangingPunct="1"/>
            <a:r>
              <a:rPr lang="en-US" altLang="en-US" dirty="0"/>
              <a:t>Open admission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No specific class rank/test scores necessary</a:t>
            </a:r>
          </a:p>
          <a:p>
            <a:pPr eaLnBrk="1" hangingPunct="1"/>
            <a:r>
              <a:rPr lang="en-US" altLang="en-US" sz="2800" dirty="0"/>
              <a:t>Locations: Brainerd, Anoka, St. Cloud, Willmar, Fergus Falls and North Hennepin, etc.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600" dirty="0"/>
              <a:t>  </a:t>
            </a:r>
            <a:r>
              <a:rPr lang="en-US" altLang="en-US" sz="3600" u="sng" dirty="0"/>
              <a:t>Technical College</a:t>
            </a:r>
          </a:p>
          <a:p>
            <a:pPr eaLnBrk="1" hangingPunct="1"/>
            <a:r>
              <a:rPr lang="en-US" altLang="en-US" sz="2500" dirty="0"/>
              <a:t>Programs completed in 1-2 years</a:t>
            </a:r>
          </a:p>
          <a:p>
            <a:pPr eaLnBrk="1" hangingPunct="1"/>
            <a:r>
              <a:rPr lang="en-US" altLang="en-US" sz="2500" dirty="0"/>
              <a:t>Credits </a:t>
            </a:r>
            <a:r>
              <a:rPr lang="en-US" altLang="en-US" sz="2500" i="1" u="sng" dirty="0"/>
              <a:t>are not </a:t>
            </a:r>
            <a:r>
              <a:rPr lang="en-US" altLang="en-US" sz="2500" dirty="0"/>
              <a:t>universally transferable to 4 year colleges</a:t>
            </a:r>
            <a:endParaRPr lang="en-US" altLang="en-US" sz="2500" i="1" u="sng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4C4B4FB-2FB8-4B14-BBC8-52B07EE058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/>
              <a:t>Tests: What to take?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7659243-C6FC-481A-B668-0681A62601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458200" cy="5590740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ACT -act.org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Accepted by every Minnesota college and most colleges nationwide</a:t>
            </a:r>
            <a:endParaRPr lang="en-US" altLang="en-US" sz="2000" dirty="0">
              <a:cs typeface="Arial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Apollo High School code is: 242-178</a:t>
            </a:r>
            <a:endParaRPr lang="en-US" altLang="en-US" sz="2000" dirty="0">
              <a:cs typeface="Arial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All Juniors will have an option to take Test at Apollo in the Spring</a:t>
            </a:r>
            <a:endParaRPr lang="en-US" altLang="en-US" sz="2000" dirty="0">
              <a:cs typeface="Arial"/>
            </a:endParaRPr>
          </a:p>
          <a:p>
            <a:pPr eaLnBrk="1" hangingPunct="1"/>
            <a:r>
              <a:rPr lang="en-US" altLang="en-US" sz="2000" dirty="0"/>
              <a:t>SAT –collegeboard.com</a:t>
            </a:r>
            <a:endParaRPr lang="en-US" altLang="en-US" sz="2000" dirty="0">
              <a:cs typeface="Arial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Required by some selective colleges (none in MN)</a:t>
            </a:r>
            <a:endParaRPr lang="en-US" altLang="en-US" sz="2000" dirty="0">
              <a:cs typeface="Arial"/>
            </a:endParaRPr>
          </a:p>
          <a:p>
            <a:pPr eaLnBrk="1" hangingPunct="1"/>
            <a:r>
              <a:rPr lang="en-US" altLang="en-US" sz="2000" dirty="0"/>
              <a:t>ASVAB- December</a:t>
            </a:r>
            <a:endParaRPr lang="en-US" altLang="en-US" sz="2000" dirty="0">
              <a:cs typeface="Arial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Armed Services Vocational Aptitude Battery</a:t>
            </a:r>
            <a:endParaRPr lang="en-US" altLang="en-US" sz="2000" dirty="0">
              <a:cs typeface="Arial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Entrance exam into Military service</a:t>
            </a:r>
            <a:endParaRPr lang="en-US" altLang="en-US" sz="2000" dirty="0">
              <a:cs typeface="Arial"/>
            </a:endParaRPr>
          </a:p>
          <a:p>
            <a:pPr eaLnBrk="1" hangingPunct="1"/>
            <a:r>
              <a:rPr lang="en-US" altLang="en-US" sz="2000" dirty="0"/>
              <a:t>Accuplacer</a:t>
            </a:r>
            <a:endParaRPr lang="en-US" altLang="en-US" sz="2000" dirty="0">
              <a:cs typeface="Arial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Placement test for community/technical college</a:t>
            </a:r>
            <a:endParaRPr lang="en-US" altLang="en-US" sz="2000" dirty="0"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/>
              </a:rPr>
              <a:t>Given at Apollo in the Spring</a:t>
            </a:r>
          </a:p>
          <a:p>
            <a:pPr lvl="1"/>
            <a:endParaRPr lang="en-US" altLang="en-US" sz="2000" dirty="0">
              <a:cs typeface="Arial"/>
            </a:endParaRPr>
          </a:p>
          <a:p>
            <a:pPr eaLnBrk="1" hangingPunct="1"/>
            <a:endParaRPr lang="en-US" altLang="en-US" sz="2800" dirty="0"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A5A8024C-57D2-48CF-91B0-C13451AF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PSAT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CEAE2ABC-44C3-4A03-B153-D759439EE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7200"/>
          </a:xfrm>
        </p:spPr>
        <p:txBody>
          <a:bodyPr/>
          <a:lstStyle/>
          <a:p>
            <a:r>
              <a:rPr lang="en-US" altLang="en-US" dirty="0"/>
              <a:t>National Merit Scholarship Qualifier</a:t>
            </a:r>
          </a:p>
          <a:p>
            <a:endParaRPr lang="en-US" altLang="en-US" dirty="0"/>
          </a:p>
          <a:p>
            <a:r>
              <a:rPr lang="en-US" altLang="en-US" dirty="0"/>
              <a:t>Top 20 % of the class</a:t>
            </a:r>
          </a:p>
          <a:p>
            <a:pPr marL="0" indent="0">
              <a:buNone/>
            </a:pPr>
            <a:endParaRPr lang="en-US" altLang="en-US" dirty="0">
              <a:cs typeface="Arial"/>
            </a:endParaRPr>
          </a:p>
          <a:p>
            <a:r>
              <a:rPr lang="en-US" altLang="en-US" dirty="0"/>
              <a:t>Pay in the guidance </a:t>
            </a:r>
          </a:p>
          <a:p>
            <a:endParaRPr lang="en-US" altLang="en-US" dirty="0"/>
          </a:p>
          <a:p>
            <a:r>
              <a:rPr lang="en-US" altLang="en-US" dirty="0"/>
              <a:t>Given in the Fall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 descr="MPj04331180000[1]">
            <a:extLst>
              <a:ext uri="{FF2B5EF4-FFF2-40B4-BE49-F238E27FC236}">
                <a16:creationId xmlns:a16="http://schemas.microsoft.com/office/drawing/2014/main" id="{596311AE-8765-400D-A46F-E57ECD400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89154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2">
            <a:extLst>
              <a:ext uri="{FF2B5EF4-FFF2-40B4-BE49-F238E27FC236}">
                <a16:creationId xmlns:a16="http://schemas.microsoft.com/office/drawing/2014/main" id="{4F681AB8-EF39-404E-9962-4C1A995A91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Financial Aid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ECD2813-5622-442F-B1EC-4E2FD593D9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915400" cy="5105400"/>
          </a:xfrm>
        </p:spPr>
        <p:txBody>
          <a:bodyPr/>
          <a:lstStyle/>
          <a:p>
            <a:pPr eaLnBrk="1" hangingPunct="1"/>
            <a:r>
              <a:rPr lang="en-US" altLang="en-US" dirty="0"/>
              <a:t>Where does the money for education come from?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Parents/guardians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You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Federal and state grants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Scholarships/grants from the colleges/universities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Loans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dirty="0" err="1"/>
              <a:t>Workstudy</a:t>
            </a:r>
            <a:endParaRPr lang="en-US" altLang="en-US" dirty="0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hlinkClick r:id="rId3"/>
              </a:rPr>
              <a:t>www.fastweb.com</a:t>
            </a:r>
            <a:endParaRPr lang="en-US" altLang="en-US" dirty="0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 err="1"/>
              <a:t>Xello</a:t>
            </a:r>
            <a:r>
              <a:rPr lang="en-US" altLang="en-US" dirty="0"/>
              <a:t> (List of Scholarships)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82C2075-7A6B-449C-8E4B-A05C0DA3F4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Grants, loans &amp; work study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E99B5C5-81DC-4F98-A7ED-4DD8201A0B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pPr eaLnBrk="1" hangingPunct="1"/>
            <a:r>
              <a:rPr lang="en-US" altLang="en-US" dirty="0"/>
              <a:t>FAFSA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Free Application for Federal Student Aid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b="1" dirty="0"/>
              <a:t>fafsa.ed.gov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Complete on-line after December 2</a:t>
            </a:r>
            <a:r>
              <a:rPr lang="en-US" altLang="en-US" baseline="30000" dirty="0"/>
              <a:t>nd</a:t>
            </a:r>
            <a:r>
              <a:rPr lang="en-US" altLang="en-US" dirty="0"/>
              <a:t> 2023 of senior year 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List colleges you wish to receive information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SAR (student aid report) report tells you the EFC (expected family contribution) 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Schools send you a financial aid package (letter)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Get your FSA ID number at </a:t>
            </a:r>
            <a:r>
              <a:rPr lang="en-US" altLang="en-US" b="1" dirty="0"/>
              <a:t>StudentAid.gov/</a:t>
            </a:r>
            <a:r>
              <a:rPr lang="en-US" altLang="en-US" b="1" dirty="0" err="1"/>
              <a:t>fsaid</a:t>
            </a:r>
            <a:r>
              <a:rPr lang="en-US" altLang="en-US" dirty="0"/>
              <a:t> </a:t>
            </a:r>
          </a:p>
          <a:p>
            <a:pPr lvl="2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49643D4-FE4C-4CB1-A7DC-223FA7A7F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Post-Secondary Enrollment Option</a:t>
            </a:r>
            <a:br>
              <a:rPr lang="en-US" altLang="en-US" sz="4000" dirty="0"/>
            </a:br>
            <a:r>
              <a:rPr lang="en-US" altLang="en-US" sz="4000" dirty="0"/>
              <a:t>*</a:t>
            </a:r>
            <a:r>
              <a:rPr lang="en-US" altLang="en-US" sz="2800" dirty="0"/>
              <a:t>Meet with your counselor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5046526-F07E-49F0-B9BF-E8E10D38C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en-US" dirty="0"/>
              <a:t>Earn college credit while in high school</a:t>
            </a:r>
          </a:p>
          <a:p>
            <a:pPr eaLnBrk="1" hangingPunct="1"/>
            <a:r>
              <a:rPr lang="en-US" altLang="en-US" dirty="0"/>
              <a:t>Junior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In upper 1/3 of class</a:t>
            </a:r>
          </a:p>
          <a:p>
            <a:pPr eaLnBrk="1" hangingPunct="1"/>
            <a:r>
              <a:rPr lang="en-US" altLang="en-US" dirty="0"/>
              <a:t>Seniors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In upper ½ of class</a:t>
            </a:r>
          </a:p>
          <a:p>
            <a:pPr eaLnBrk="1" hangingPunct="1"/>
            <a:r>
              <a:rPr lang="en-US" altLang="en-US" dirty="0"/>
              <a:t>Must apply to respective college. Applications available in guidance office.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Deadlines-Fall Semester May 25</a:t>
            </a:r>
            <a:r>
              <a:rPr lang="en-US" altLang="en-US" baseline="30000" dirty="0"/>
              <a:t>th</a:t>
            </a:r>
            <a:endParaRPr lang="en-US" altLang="en-US" dirty="0"/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			   Spring Semester October 25th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7519085-68A0-49AF-B21D-BD7EC280DE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CLEP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FB5E885-48DC-4D0D-9B66-D2F612A770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College Level Examination Program</a:t>
            </a:r>
          </a:p>
          <a:p>
            <a:pPr eaLnBrk="1" hangingPunct="1"/>
            <a:r>
              <a:rPr lang="en-US" altLang="en-US" dirty="0"/>
              <a:t>Take tests for college credit</a:t>
            </a:r>
            <a:endParaRPr lang="en-US" altLang="en-US" dirty="0">
              <a:cs typeface="Arial"/>
            </a:endParaRPr>
          </a:p>
          <a:p>
            <a:pPr eaLnBrk="1" hangingPunct="1"/>
            <a:r>
              <a:rPr lang="en-US" altLang="en-US" dirty="0"/>
              <a:t>See College Board for information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779C4-5EB7-4D28-869D-548DD987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135D8-A9D7-4DDB-8EDC-FDDCBD4F8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Your Apollo counselors</a:t>
            </a:r>
          </a:p>
          <a:p>
            <a:r>
              <a:rPr lang="en-US" sz="2400" dirty="0"/>
              <a:t>Apollo college planning website: </a:t>
            </a:r>
            <a:r>
              <a:rPr lang="en-US" sz="2400" dirty="0">
                <a:hlinkClick r:id="rId2"/>
              </a:rPr>
              <a:t>https://www.isd742.org/Page/5576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Xello</a:t>
            </a:r>
            <a:endParaRPr lang="en-US" sz="2400" dirty="0"/>
          </a:p>
          <a:p>
            <a:r>
              <a:rPr lang="en-US" sz="2400" dirty="0"/>
              <a:t>FAFSA.gov</a:t>
            </a:r>
          </a:p>
          <a:p>
            <a:r>
              <a:rPr lang="en-US" sz="2400" dirty="0"/>
              <a:t>Apollo PSEO website: </a:t>
            </a:r>
            <a:r>
              <a:rPr lang="en-US" sz="2400" dirty="0">
                <a:hlinkClick r:id="rId3"/>
              </a:rPr>
              <a:t>https://www.isd742.org/Page/1192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2813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MPj04393920000[1]">
            <a:extLst>
              <a:ext uri="{FF2B5EF4-FFF2-40B4-BE49-F238E27FC236}">
                <a16:creationId xmlns:a16="http://schemas.microsoft.com/office/drawing/2014/main" id="{54A72141-B9D5-4B58-AF0A-A8E13E692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38600"/>
            <a:ext cx="335280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MPj04117490000[1]">
            <a:extLst>
              <a:ext uri="{FF2B5EF4-FFF2-40B4-BE49-F238E27FC236}">
                <a16:creationId xmlns:a16="http://schemas.microsoft.com/office/drawing/2014/main" id="{B7CECA74-01D6-4A2C-B154-961C74B9D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066800"/>
            <a:ext cx="376237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6" descr="MPj04010800000[1]">
            <a:extLst>
              <a:ext uri="{FF2B5EF4-FFF2-40B4-BE49-F238E27FC236}">
                <a16:creationId xmlns:a16="http://schemas.microsoft.com/office/drawing/2014/main" id="{2A45FACD-3B94-47D8-9ADF-A639F0DBD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762000"/>
            <a:ext cx="39020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2">
            <a:extLst>
              <a:ext uri="{FF2B5EF4-FFF2-40B4-BE49-F238E27FC236}">
                <a16:creationId xmlns:a16="http://schemas.microsoft.com/office/drawing/2014/main" id="{90EEE8B1-AB3A-42EE-999E-A63935EDD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371600"/>
            <a:ext cx="8229600" cy="1371600"/>
          </a:xfrm>
        </p:spPr>
        <p:txBody>
          <a:bodyPr/>
          <a:lstStyle/>
          <a:p>
            <a:pPr algn="ctr" eaLnBrk="1" hangingPunct="1"/>
            <a:r>
              <a:rPr lang="en-US" altLang="en-US" sz="8000"/>
              <a:t>GOOD LUCK!</a:t>
            </a:r>
          </a:p>
        </p:txBody>
      </p:sp>
      <p:sp>
        <p:nvSpPr>
          <p:cNvPr id="18438" name="Text Box 5">
            <a:extLst>
              <a:ext uri="{FF2B5EF4-FFF2-40B4-BE49-F238E27FC236}">
                <a16:creationId xmlns:a16="http://schemas.microsoft.com/office/drawing/2014/main" id="{84B32AED-2AB2-4712-B6D3-D962B1013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029200"/>
            <a:ext cx="7772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/>
              <a:t>Follow your dreams! SOAR like an Eagle!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aec9328-7a76-4351-9cac-e4ea3e9fddd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3A6EAB38EC914181C044F19C8F7EA5" ma:contentTypeVersion="15" ma:contentTypeDescription="Create a new document." ma:contentTypeScope="" ma:versionID="4e8cad1ce31af419349b27d0fe59f8c1">
  <xsd:schema xmlns:xsd="http://www.w3.org/2001/XMLSchema" xmlns:xs="http://www.w3.org/2001/XMLSchema" xmlns:p="http://schemas.microsoft.com/office/2006/metadata/properties" xmlns:ns3="0aec9328-7a76-4351-9cac-e4ea3e9fddd2" xmlns:ns4="23b8a36f-c9ec-4e8b-86fa-ac5650392a32" targetNamespace="http://schemas.microsoft.com/office/2006/metadata/properties" ma:root="true" ma:fieldsID="0abfc2da540a0397cfccb8534baf8b4f" ns3:_="" ns4:_="">
    <xsd:import namespace="0aec9328-7a76-4351-9cac-e4ea3e9fddd2"/>
    <xsd:import namespace="23b8a36f-c9ec-4e8b-86fa-ac5650392a3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c9328-7a76-4351-9cac-e4ea3e9fdd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b8a36f-c9ec-4e8b-86fa-ac5650392a3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7E7AA1-A76B-4157-AC81-F41F0BD59B0D}">
  <ds:schemaRefs>
    <ds:schemaRef ds:uri="0aec9328-7a76-4351-9cac-e4ea3e9fddd2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3b8a36f-c9ec-4e8b-86fa-ac5650392a3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EC99AB1-590E-477C-9A7A-6404A2A104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3983D9-7660-4418-9889-57641DDE78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ec9328-7a76-4351-9cac-e4ea3e9fddd2"/>
    <ds:schemaRef ds:uri="23b8a36f-c9ec-4e8b-86fa-ac5650392a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446</TotalTime>
  <Words>667</Words>
  <Application>Microsoft Macintosh PowerPoint</Application>
  <PresentationFormat>On-screen Show (4:3)</PresentationFormat>
  <Paragraphs>126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Times New Roman</vt:lpstr>
      <vt:lpstr>Wingdings</vt:lpstr>
      <vt:lpstr>Pixel</vt:lpstr>
      <vt:lpstr>Junior/Senior Group Guidance </vt:lpstr>
      <vt:lpstr>Seniors…. </vt:lpstr>
      <vt:lpstr>Graduation Requirements</vt:lpstr>
      <vt:lpstr>Options</vt:lpstr>
      <vt:lpstr>Where to find information?</vt:lpstr>
      <vt:lpstr>Four Year Private College</vt:lpstr>
      <vt:lpstr>Public Four Year College/University</vt:lpstr>
      <vt:lpstr>Community Colleges </vt:lpstr>
      <vt:lpstr>Tests: What to take?</vt:lpstr>
      <vt:lpstr>PSAT</vt:lpstr>
      <vt:lpstr>Financial Aid</vt:lpstr>
      <vt:lpstr>Grants, loans &amp; work study</vt:lpstr>
      <vt:lpstr>Post-Secondary Enrollment Option *Meet with your counselor</vt:lpstr>
      <vt:lpstr>CLEP</vt:lpstr>
      <vt:lpstr>Resources</vt:lpstr>
      <vt:lpstr>GOOD LUCK!</vt:lpstr>
    </vt:vector>
  </TitlesOfParts>
  <Company>I.S.D. 742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Post-Secondary Options 2009</dc:title>
  <dc:creator>Classroom/Lab</dc:creator>
  <cp:lastModifiedBy>Jessica Glieden</cp:lastModifiedBy>
  <cp:revision>158</cp:revision>
  <cp:lastPrinted>2020-09-24T16:16:25Z</cp:lastPrinted>
  <dcterms:created xsi:type="dcterms:W3CDTF">2008-09-16T17:58:22Z</dcterms:created>
  <dcterms:modified xsi:type="dcterms:W3CDTF">2025-10-10T13:39:39Z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0x010100283A6EAB38EC914181C044F19C8F7EA5</vt:lpwstr>
  </property>
</Properties>
</file>