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9" autoAdjust="0"/>
    <p:restoredTop sz="94660"/>
  </p:normalViewPr>
  <p:slideViewPr>
    <p:cSldViewPr snapToGrid="0">
      <p:cViewPr varScale="1">
        <p:scale>
          <a:sx n="33" d="100"/>
          <a:sy n="33" d="100"/>
        </p:scale>
        <p:origin x="254" y="2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8BC04-3BAD-41D1-B7A1-1CE1AA427B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5E956D-0530-4983-8907-8EF11E0B78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45D7B3-A261-45FF-A966-565A6F1DD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BCA3E-E352-4022-819F-955BE2D33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A94CFE-F5A1-4FF2-AE84-B349F3BFA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4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1C518-6475-4E19-9345-233C12EB7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D3920-6671-485A-BFF1-1E3572B43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219A18-19FE-4ED6-A373-FF736F295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FD1DA-676C-4BBE-A141-52D4514C2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58CC3-62B2-4359-8E39-0EE3537CF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65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A65B1-B161-4094-A0E0-5B7AECA61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D8D21-2953-4F0D-85EA-1F05570E5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D5C82C-2A77-4F94-AF7A-2922D4AFD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28CDC-0A32-46A6-A3BF-59D4B2515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8227E-E395-4CF2-9B48-4890A8EC1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2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22DC8-057F-4785-80CD-29460898C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BC298-21FC-458C-89B5-6A8CAF90C9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3D1DAC-6922-4F5F-A714-3434F77165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BB1B58-0E05-4B3F-BBB8-C07CD3C1E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60A423-8E7E-4754-8DB2-87D8B502F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4CB7D5-C9B2-4F69-B050-83D9BC43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914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2E675-60C9-4FEA-87DF-1807B7C98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6F711-03D5-4017-A4A4-7ABD7FDA59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6EB8D-70E0-4676-AECF-A97A2C1AC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DF0D60-0B55-40CE-9C86-EE46CEA862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740788-4B20-4FC6-B5FF-BD1960B06E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95B111-7A46-4E49-9B14-CEBBA48F2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7978EF-528D-43EE-9ACE-2FDD118F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DDF028-ECA2-4AA9-B698-F9CB64778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34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EFB78-1160-4E3E-9D08-6040FC708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DAFADE-2FAC-4CA2-AADF-6B28A9161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179C50-5148-4A6D-9212-71A670856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8205A5-B9D1-409C-A860-F8D8308ED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150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9B4B7E-B79A-4CCE-9A23-A7F0DEDF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CE6451-C282-4CD8-A799-D385FCA64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B06D2D-E9BF-4E53-833E-0E594755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735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E9496-E22E-4599-AD79-9E0149700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923668-1F78-48F8-962C-C277EC8DC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77D47-457E-476E-91EE-1C2E52480D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0F8B69-A256-4165-8D94-89B8484B4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3DE75B-E2F1-47A8-BB7A-AADB7331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314FED-C1C1-46B9-B1A1-3659352D5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6EB42-35E5-41AD-94AC-09E1ECE52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BA8F75-8C77-4689-BB1A-30E7C2C709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94EDB-82F2-49EB-9221-B8ED2391F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94D22E-0C95-4A76-BF6B-1C158B5E9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70B84-89B0-4B1A-B22C-7E6D7FD15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61378-6531-4ADF-8DCC-8D8E5696E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312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7AAEA-3B6C-4825-9C8B-A20684969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F18E36-4531-4BFF-A9B1-99FE5AD86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E806D3-EC4A-465A-BB93-F7CC12963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60364-DF91-44BE-A87A-A4FFC16D0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DF7B2-E35E-4383-98F1-F662D12FF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38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86D7D4-BC06-4ED3-9B44-155E343B29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DFA06F-22C4-468B-B94E-4DDF57674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70E5A-CD2C-4429-9C7D-C15625DD7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2FCA3-12EF-42AB-804E-3B04CD545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65563-F3E1-4EC8-A43B-F8B705E6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00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4317" y="4155141"/>
            <a:ext cx="10056283" cy="1013012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4317" y="5230906"/>
            <a:ext cx="10056283" cy="1030942"/>
          </a:xfrm>
        </p:spPr>
        <p:txBody>
          <a:bodyPr/>
          <a:lstStyle>
            <a:lvl1pPr marL="0" indent="0" algn="ctr">
              <a:spcBef>
                <a:spcPct val="30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MoleculeTrac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026" y="224679"/>
            <a:ext cx="7727951" cy="394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897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1994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4317" y="1219014"/>
            <a:ext cx="10056284" cy="1958975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2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4317" y="3224214"/>
            <a:ext cx="10056284" cy="1500187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FontTx/>
              <a:buNone/>
              <a:defRPr sz="2400" b="1" kern="12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8458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284" y="107577"/>
            <a:ext cx="10109201" cy="16539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283" y="1892301"/>
            <a:ext cx="48768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1684" y="1892301"/>
            <a:ext cx="4876800" cy="39751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800"/>
            </a:lvl6pPr>
            <a:lvl7pPr marL="2173288" indent="-344488">
              <a:defRPr sz="1800"/>
            </a:lvl7pPr>
            <a:lvl8pPr marL="2173288" indent="-344488">
              <a:defRPr sz="1800"/>
            </a:lvl8pPr>
            <a:lvl9pPr marL="2173288" indent="-344488"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867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284" y="107577"/>
            <a:ext cx="10109201" cy="16539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283" y="1761566"/>
            <a:ext cx="48768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39283" y="2393576"/>
            <a:ext cx="48768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1684" y="1761566"/>
            <a:ext cx="4876800" cy="515469"/>
          </a:xfrm>
        </p:spPr>
        <p:txBody>
          <a:bodyPr anchor="b">
            <a:normAutofit/>
          </a:bodyPr>
          <a:lstStyle>
            <a:lvl1pPr marL="0" indent="0" algn="ctr">
              <a:spcBef>
                <a:spcPct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1684" y="2393576"/>
            <a:ext cx="4876800" cy="34738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sz="1600"/>
            </a:lvl6pPr>
            <a:lvl7pPr marL="2173288" indent="-344488">
              <a:defRPr sz="1600"/>
            </a:lvl7pPr>
            <a:lvl8pPr marL="2173288" indent="-344488">
              <a:defRPr sz="1600"/>
            </a:lvl8pPr>
            <a:lvl9pPr marL="2173288" indent="-344488"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895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8134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533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9905" y="457201"/>
            <a:ext cx="4754880" cy="1371600"/>
          </a:xfrm>
        </p:spPr>
        <p:txBody>
          <a:bodyPr anchor="b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3191" y="457201"/>
            <a:ext cx="4754880" cy="5410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6pPr>
            <a:lvl7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7pPr>
            <a:lvl8pPr marL="2173288" indent="-344488">
              <a:defRPr lang="en-US" sz="1800" b="1" kern="1200" dirty="0" smtClean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8pPr>
            <a:lvl9pPr marL="2173288" indent="-344488">
              <a:defRPr sz="1800" b="1" kern="1200" dirty="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9905" y="1828801"/>
            <a:ext cx="475488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9751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457200"/>
            <a:ext cx="4754880" cy="1371600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022353" y="1676400"/>
            <a:ext cx="3967480" cy="2975610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6320" y="1828800"/>
            <a:ext cx="475488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749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6320" y="3962400"/>
            <a:ext cx="10114280" cy="672353"/>
          </a:xfrm>
        </p:spPr>
        <p:txBody>
          <a:bodyPr anchor="b">
            <a:normAutofit/>
          </a:bodyPr>
          <a:lstStyle>
            <a:lvl1pPr algn="ctr">
              <a:defRPr sz="36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35943" y="457201"/>
            <a:ext cx="3920116" cy="2940087"/>
          </a:xfrm>
          <a:prstGeom prst="ellipse">
            <a:avLst/>
          </a:prstGeom>
          <a:solidFill>
            <a:schemeClr val="tx1">
              <a:lumMod val="75000"/>
            </a:schemeClr>
          </a:solidFill>
          <a:ln w="63500">
            <a:solidFill>
              <a:schemeClr val="tx1"/>
            </a:solidFill>
          </a:ln>
          <a:effectLst>
            <a:outerShdw blurRad="254000" dist="152400" dir="5400000" sx="90000" sy="-19000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FontTx/>
              <a:buNone/>
              <a:defRPr sz="24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Drag picture to placeholder or click icon to add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6320" y="4639235"/>
            <a:ext cx="10114280" cy="1371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000" b="1" kern="1200">
                <a:solidFill>
                  <a:schemeClr val="tx1"/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3295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210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154" y="416859"/>
            <a:ext cx="2587812" cy="5607424"/>
          </a:xfrm>
        </p:spPr>
        <p:txBody>
          <a:bodyPr vert="eaVert" anchor="ctr" anchorCtr="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4317" y="414015"/>
            <a:ext cx="8193119" cy="561026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43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570B8E-39B0-4D7F-A168-8BB764E35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B7111A-BE44-4546-B18E-27C408AF0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D3669-3FAC-4068-8BA6-297EDBA874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083FAA-B87D-47FA-A005-2914CA169153}" type="datetimeFigureOut">
              <a:rPr lang="en-US" smtClean="0"/>
              <a:t>1/31/2021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B6708-D306-4CD5-9648-066E45447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3DFE21-702E-43CD-88F0-CB8B0B8CD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24427-3658-424F-9FB5-47F214DDA3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17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idOverlay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60000"/>
              <a:lumOff val="40000"/>
              <a:alpha val="10000"/>
            </a:schemeClr>
          </a:solidFill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284" y="107577"/>
            <a:ext cx="10109201" cy="16539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284" y="1882588"/>
            <a:ext cx="10109201" cy="3953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69083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70BA1CFD-BFF0-48BC-9BA5-4974D7A6AB15}" type="datetimeFigureOut">
              <a:rPr lang="en-US" smtClean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2141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88000" y="6356351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  <a:effectLst>
                  <a:outerShdw blurRad="101600" dist="63500" dir="2700000" algn="tl" rotWithShape="0">
                    <a:prstClr val="black">
                      <a:alpha val="75000"/>
                    </a:prstClr>
                  </a:outerShdw>
                </a:effectLst>
              </a:defRPr>
            </a:lvl1pPr>
          </a:lstStyle>
          <a:p>
            <a:fld id="{D12AA694-00EB-4F4B-AABB-6F50FB1789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3813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56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403225" indent="-403225" algn="l" defTabSz="914400" rtl="0" eaLnBrk="1" latinLnBrk="0" hangingPunct="1">
        <a:spcBef>
          <a:spcPts val="2000"/>
        </a:spcBef>
        <a:buFontTx/>
        <a:buBlip>
          <a:blip r:embed="rId15"/>
        </a:buBlip>
        <a:defRPr sz="24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1pPr>
      <a:lvl2pPr marL="806450" indent="-403225" algn="l" defTabSz="914400" rtl="0" eaLnBrk="1" latinLnBrk="0" hangingPunct="1">
        <a:spcBef>
          <a:spcPts val="600"/>
        </a:spcBef>
        <a:buFontTx/>
        <a:buBlip>
          <a:blip r:embed="rId15"/>
        </a:buBlip>
        <a:defRPr sz="22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2pPr>
      <a:lvl3pPr marL="11430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20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3pPr>
      <a:lvl4pPr marL="1492250" indent="-3492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4pPr>
      <a:lvl5pPr marL="1828800" indent="-336550" algn="l" defTabSz="914400" rtl="0" eaLnBrk="1" latinLnBrk="0" hangingPunct="1">
        <a:spcBef>
          <a:spcPts val="600"/>
        </a:spcBef>
        <a:buFontTx/>
        <a:buBlip>
          <a:blip r:embed="rId15"/>
        </a:buBlip>
        <a:defRPr sz="1800" b="1" kern="120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5pPr>
      <a:lvl6pPr marL="21732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6pPr>
      <a:lvl7pPr marL="2516188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7pPr>
      <a:lvl8pPr marL="2860675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 smtClean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8pPr>
      <a:lvl9pPr marL="3205163" indent="-344488" algn="l" defTabSz="914400" rtl="0" eaLnBrk="1" latinLnBrk="0" hangingPunct="1">
        <a:spcBef>
          <a:spcPct val="20000"/>
        </a:spcBef>
        <a:buFontTx/>
        <a:buBlip>
          <a:blip r:embed="rId15"/>
        </a:buBlip>
        <a:defRPr lang="en-US" sz="1800" b="1" kern="1200" dirty="0">
          <a:solidFill>
            <a:schemeClr val="tx1"/>
          </a:solidFill>
          <a:effectLst>
            <a:outerShdw blurRad="101600" dist="63500" dir="2700000" algn="tl" rotWithShape="0">
              <a:prstClr val="black">
                <a:alpha val="75000"/>
              </a:prst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ProfRobBob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EB7BB-7755-4E60-BD74-C30DFCECB8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354FCC-BBE3-4C2F-87E2-C81564E082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Math </a:t>
            </a:r>
          </a:p>
        </p:txBody>
      </p:sp>
    </p:spTree>
    <p:extLst>
      <p:ext uri="{BB962C8B-B14F-4D97-AF65-F5344CB8AC3E}">
        <p14:creationId xmlns:p14="http://schemas.microsoft.com/office/powerpoint/2010/main" val="2120144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D78F5-C5D7-4A47-9F5A-E5A264FBA2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/>
              <a:t>Statistics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08BBB0-9BBA-4597-8C33-13C5668C78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Mr. Trunk</a:t>
            </a:r>
          </a:p>
        </p:txBody>
      </p:sp>
    </p:spTree>
    <p:extLst>
      <p:ext uri="{BB962C8B-B14F-4D97-AF65-F5344CB8AC3E}">
        <p14:creationId xmlns:p14="http://schemas.microsoft.com/office/powerpoint/2010/main" val="2551459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6A058-ACF1-41E9-96D8-9A05D450F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 Statistics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4AB541-16BB-43B5-87DF-056B8CD7D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Students learn about the major concepts and tools for collecting, analyzing and drawing conclusions from data.</a:t>
            </a:r>
          </a:p>
          <a:p>
            <a:r>
              <a:rPr lang="en-US" dirty="0"/>
              <a:t>AP Statistics can prepare students for dozens of college majors beyond statistics, including criminal justice, aerospace engineering and environmental studies, just to name a few.</a:t>
            </a:r>
          </a:p>
          <a:p>
            <a:r>
              <a:rPr lang="en-US" dirty="0"/>
              <a:t>Additionally, concepts you learn in AP Statistics are applicable in scores of career fields, including advertising and marketing, social work and engineering.</a:t>
            </a:r>
          </a:p>
        </p:txBody>
      </p:sp>
    </p:spTree>
    <p:extLst>
      <p:ext uri="{BB962C8B-B14F-4D97-AF65-F5344CB8AC3E}">
        <p14:creationId xmlns:p14="http://schemas.microsoft.com/office/powerpoint/2010/main" val="2084902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_0621">
            <a:hlinkClick r:id="" action="ppaction://media"/>
            <a:extLst>
              <a:ext uri="{FF2B5EF4-FFF2-40B4-BE49-F238E27FC236}">
                <a16:creationId xmlns:a16="http://schemas.microsoft.com/office/drawing/2014/main" id="{F7E8D419-E57A-400A-87F7-B31E6A536F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33588" y="937325"/>
            <a:ext cx="3724823" cy="498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05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6A058-ACF1-41E9-96D8-9A05D450F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Probability and Statistics Honors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4AB541-16BB-43B5-87DF-056B8CD7D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Statistics is one of the most widely used math subjects, and many career fields require a background in it.</a:t>
            </a:r>
          </a:p>
          <a:p>
            <a:r>
              <a:rPr lang="en-US" dirty="0"/>
              <a:t>A great choice for honors level student who wants to try something different than Analysis of Functions or Pre-Calculus.</a:t>
            </a:r>
          </a:p>
          <a:p>
            <a:r>
              <a:rPr lang="en-US" dirty="0"/>
              <a:t>Good preparation for Intro to Statistics courses in college.</a:t>
            </a:r>
          </a:p>
        </p:txBody>
      </p:sp>
    </p:spTree>
    <p:extLst>
      <p:ext uri="{BB962C8B-B14F-4D97-AF65-F5344CB8AC3E}">
        <p14:creationId xmlns:p14="http://schemas.microsoft.com/office/powerpoint/2010/main" val="4256179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 Calculus AB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Mr. Tarrou</a:t>
            </a:r>
          </a:p>
          <a:p>
            <a:r>
              <a:rPr lang="en-US" dirty="0"/>
              <a:t>Aka: ProfRobBob</a:t>
            </a:r>
          </a:p>
        </p:txBody>
      </p:sp>
    </p:spTree>
    <p:extLst>
      <p:ext uri="{BB962C8B-B14F-4D97-AF65-F5344CB8AC3E}">
        <p14:creationId xmlns:p14="http://schemas.microsoft.com/office/powerpoint/2010/main" val="30679737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21-01-28 at 6.59.21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17" y="297203"/>
            <a:ext cx="6426200" cy="619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216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1-01-28 at 7.07.02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330" y="1132167"/>
            <a:ext cx="2862512" cy="376704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92009" y="984556"/>
            <a:ext cx="5380083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rgbClr val="C61B1B">
                    <a:lumMod val="50000"/>
                  </a:srgbClr>
                </a:solidFill>
                <a:latin typeface="Candara"/>
              </a:rPr>
              <a:t>With 25 years of experience I will help you earn a </a:t>
            </a:r>
          </a:p>
          <a:p>
            <a:pPr algn="ctr"/>
            <a:r>
              <a:rPr lang="en-US" sz="3200" b="1" i="1" dirty="0">
                <a:solidFill>
                  <a:srgbClr val="C61B1B">
                    <a:lumMod val="50000"/>
                  </a:srgbClr>
                </a:solidFill>
                <a:latin typeface="Candara"/>
              </a:rPr>
              <a:t>5 on your AP Exam with:</a:t>
            </a:r>
          </a:p>
          <a:p>
            <a:endParaRPr lang="en-US" dirty="0">
              <a:solidFill>
                <a:srgbClr val="FFFFFF"/>
              </a:solidFill>
              <a:latin typeface="Candara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Candara"/>
              </a:rPr>
              <a:t>In-depth lessons with many examples and opportunities for collaborative work for every topic in the AP syllabus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Candara"/>
              </a:rPr>
              <a:t>After school tutoring available              Monday-Thursday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Candara"/>
              </a:rPr>
              <a:t>Solutions for odd problems on www.CalcChat.com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solidFill>
                  <a:srgbClr val="FFFFFF"/>
                </a:solidFill>
                <a:latin typeface="Candara"/>
              </a:rPr>
              <a:t>Hundreds of videos I have created and posted at </a:t>
            </a:r>
            <a:r>
              <a:rPr lang="en-US" sz="2000" dirty="0">
                <a:solidFill>
                  <a:srgbClr val="FFFFFF"/>
                </a:solidFill>
                <a:latin typeface="Candara"/>
                <a:hlinkClick r:id="rId3"/>
              </a:rPr>
              <a:t>www.YouTube.com/ProfRobBob</a:t>
            </a:r>
            <a:r>
              <a:rPr lang="en-US" sz="2000" dirty="0">
                <a:solidFill>
                  <a:srgbClr val="FFFFFF"/>
                </a:solidFill>
                <a:latin typeface="Candara"/>
              </a:rPr>
              <a:t> and www.ProfRobBob.com</a:t>
            </a:r>
          </a:p>
        </p:txBody>
      </p:sp>
    </p:spTree>
    <p:extLst>
      <p:ext uri="{BB962C8B-B14F-4D97-AF65-F5344CB8AC3E}">
        <p14:creationId xmlns:p14="http://schemas.microsoft.com/office/powerpoint/2010/main" val="5733847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1-01-28 at 6.44.56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582" y="461301"/>
            <a:ext cx="8391217" cy="587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91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21-01-28 at 7.31.33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957" y="3267451"/>
            <a:ext cx="8576736" cy="3320796"/>
          </a:xfrm>
          <a:prstGeom prst="rect">
            <a:avLst/>
          </a:prstGeom>
        </p:spPr>
      </p:pic>
      <p:pic>
        <p:nvPicPr>
          <p:cNvPr id="5" name="Picture 4" descr="Screen Shot 2021-01-28 at 7.38.40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856" y="154665"/>
            <a:ext cx="3992249" cy="40468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23373" y="813328"/>
            <a:ext cx="40100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Candara"/>
              </a:rPr>
              <a:t>Whether you need more examples, missed a class, or just need a refresher, you will have access to my full set of notes and my lessons 24/7.</a:t>
            </a:r>
          </a:p>
        </p:txBody>
      </p:sp>
    </p:spTree>
    <p:extLst>
      <p:ext uri="{BB962C8B-B14F-4D97-AF65-F5344CB8AC3E}">
        <p14:creationId xmlns:p14="http://schemas.microsoft.com/office/powerpoint/2010/main" val="7350665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5586" y="444487"/>
            <a:ext cx="80103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Candara"/>
              </a:rPr>
              <a:t>Get your name on the Wall of 5’s</a:t>
            </a:r>
          </a:p>
          <a:p>
            <a:pPr algn="ctr"/>
            <a:r>
              <a:rPr lang="en-US" sz="3200" dirty="0">
                <a:solidFill>
                  <a:srgbClr val="FFFFFF"/>
                </a:solidFill>
                <a:latin typeface="Candara"/>
              </a:rPr>
              <a:t>and set yourself up for success in your college math classes!</a:t>
            </a:r>
          </a:p>
        </p:txBody>
      </p:sp>
    </p:spTree>
    <p:extLst>
      <p:ext uri="{BB962C8B-B14F-4D97-AF65-F5344CB8AC3E}">
        <p14:creationId xmlns:p14="http://schemas.microsoft.com/office/powerpoint/2010/main" val="1854689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1D61439-2E63-4023-8439-884E185E1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480" y="300141"/>
            <a:ext cx="8138160" cy="631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337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31bf8460-fa3b-48e6-98c9-0545cac7d1b1@prod">
            <a:extLst>
              <a:ext uri="{FF2B5EF4-FFF2-40B4-BE49-F238E27FC236}">
                <a16:creationId xmlns:a16="http://schemas.microsoft.com/office/drawing/2014/main" id="{AAD552FB-9969-4AC0-B3AE-44821E365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544" y="294641"/>
            <a:ext cx="8120776" cy="630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4749258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rbit">
  <a:themeElements>
    <a:clrScheme name="Orbit">
      <a:dk1>
        <a:srgbClr val="000000"/>
      </a:dk1>
      <a:lt1>
        <a:srgbClr val="FFFFFF"/>
      </a:lt1>
      <a:dk2>
        <a:srgbClr val="7C9BA5"/>
      </a:dk2>
      <a:lt2>
        <a:srgbClr val="C1D0CA"/>
      </a:lt2>
      <a:accent1>
        <a:srgbClr val="F2D908"/>
      </a:accent1>
      <a:accent2>
        <a:srgbClr val="9DE61E"/>
      </a:accent2>
      <a:accent3>
        <a:srgbClr val="0D8BE6"/>
      </a:accent3>
      <a:accent4>
        <a:srgbClr val="C61B1B"/>
      </a:accent4>
      <a:accent5>
        <a:srgbClr val="E26F08"/>
      </a:accent5>
      <a:accent6>
        <a:srgbClr val="8D35D1"/>
      </a:accent6>
      <a:hlink>
        <a:srgbClr val="ECBF0B"/>
      </a:hlink>
      <a:folHlink>
        <a:srgbClr val="F4E5A8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rbit">
      <a:fillStyleLst>
        <a:solidFill>
          <a:schemeClr val="phClr"/>
        </a:solidFill>
        <a:solidFill>
          <a:schemeClr val="phClr">
            <a:shade val="80000"/>
          </a:schemeClr>
        </a:solidFill>
        <a:gradFill rotWithShape="1">
          <a:gsLst>
            <a:gs pos="0">
              <a:schemeClr val="phClr">
                <a:shade val="30000"/>
                <a:satMod val="100000"/>
              </a:schemeClr>
            </a:gs>
            <a:gs pos="80000">
              <a:schemeClr val="phClr">
                <a:shade val="90000"/>
                <a:satMod val="100000"/>
              </a:schemeClr>
            </a:gs>
            <a:gs pos="100000">
              <a:schemeClr val="phClr">
                <a:tint val="9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>
              <a:shade val="90000"/>
            </a:schemeClr>
          </a:solidFill>
          <a:prstDash val="solid"/>
        </a:ln>
        <a:ln w="762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228600" dist="38100" dir="5400000" sx="104000" sy="104000" algn="ctr" rotWithShape="0">
              <a:srgbClr val="000000">
                <a:alpha val="80000"/>
              </a:srgbClr>
            </a:outerShdw>
          </a:effectLst>
        </a:effectStyle>
        <a:effectStyle>
          <a:effectLst>
            <a:outerShdw blurRad="317500" dist="381000" dir="5400000" sx="90000" sy="2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etal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000"/>
                <a:lumMod val="80000"/>
              </a:schemeClr>
              <a:schemeClr val="phClr">
                <a:satMod val="360000"/>
                <a:lumMod val="14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Leaders xmlns="75546aa6-d7d8-493b-a0b1-1ec91745e2e3" xsi:nil="true"/>
    <TeamsChannelId xmlns="75546aa6-d7d8-493b-a0b1-1ec91745e2e3" xsi:nil="true"/>
    <_ip_UnifiedCompliancePolicyUIAction xmlns="http://schemas.microsoft.com/sharepoint/v3" xsi:nil="true"/>
    <FolderType xmlns="75546aa6-d7d8-493b-a0b1-1ec91745e2e3" xsi:nil="true"/>
    <Owner xmlns="75546aa6-d7d8-493b-a0b1-1ec91745e2e3">
      <UserInfo>
        <DisplayName/>
        <AccountId xsi:nil="true"/>
        <AccountType/>
      </UserInfo>
    </Owner>
    <Leaders xmlns="75546aa6-d7d8-493b-a0b1-1ec91745e2e3">
      <UserInfo>
        <DisplayName/>
        <AccountId xsi:nil="true"/>
        <AccountType/>
      </UserInfo>
    </Leaders>
    <Students xmlns="75546aa6-d7d8-493b-a0b1-1ec91745e2e3">
      <UserInfo>
        <DisplayName/>
        <AccountId xsi:nil="true"/>
        <AccountType/>
      </UserInfo>
    </Students>
    <Student_Groups xmlns="75546aa6-d7d8-493b-a0b1-1ec91745e2e3">
      <UserInfo>
        <DisplayName/>
        <AccountId xsi:nil="true"/>
        <AccountType/>
      </UserInfo>
    </Student_Groups>
    <Is_Collaboration_Space_Locked xmlns="75546aa6-d7d8-493b-a0b1-1ec91745e2e3" xsi:nil="true"/>
    <IsNotebookLocked xmlns="75546aa6-d7d8-493b-a0b1-1ec91745e2e3" xsi:nil="true"/>
    <NotebookType xmlns="75546aa6-d7d8-493b-a0b1-1ec91745e2e3" xsi:nil="true"/>
    <Distribution_Groups xmlns="75546aa6-d7d8-493b-a0b1-1ec91745e2e3" xsi:nil="true"/>
    <DefaultSectionNames xmlns="75546aa6-d7d8-493b-a0b1-1ec91745e2e3" xsi:nil="true"/>
    <Invited_Members xmlns="75546aa6-d7d8-493b-a0b1-1ec91745e2e3" xsi:nil="true"/>
    <Invited_Teachers xmlns="75546aa6-d7d8-493b-a0b1-1ec91745e2e3" xsi:nil="true"/>
    <Invited_Students xmlns="75546aa6-d7d8-493b-a0b1-1ec91745e2e3" xsi:nil="true"/>
    <_ip_UnifiedCompliancePolicyProperties xmlns="http://schemas.microsoft.com/sharepoint/v3" xsi:nil="true"/>
    <Members xmlns="75546aa6-d7d8-493b-a0b1-1ec91745e2e3">
      <UserInfo>
        <DisplayName/>
        <AccountId xsi:nil="true"/>
        <AccountType/>
      </UserInfo>
    </Members>
    <Member_Groups xmlns="75546aa6-d7d8-493b-a0b1-1ec91745e2e3">
      <UserInfo>
        <DisplayName/>
        <AccountId xsi:nil="true"/>
        <AccountType/>
      </UserInfo>
    </Member_Groups>
    <Self_Registration_Enabled xmlns="75546aa6-d7d8-493b-a0b1-1ec91745e2e3" xsi:nil="true"/>
    <Has_Teacher_Only_SectionGroup xmlns="75546aa6-d7d8-493b-a0b1-1ec91745e2e3" xsi:nil="true"/>
    <Math_Settings xmlns="75546aa6-d7d8-493b-a0b1-1ec91745e2e3" xsi:nil="true"/>
    <AppVersion xmlns="75546aa6-d7d8-493b-a0b1-1ec91745e2e3" xsi:nil="true"/>
    <Teachers xmlns="75546aa6-d7d8-493b-a0b1-1ec91745e2e3">
      <UserInfo>
        <DisplayName/>
        <AccountId xsi:nil="true"/>
        <AccountType/>
      </UserInfo>
    </Teachers>
    <Has_Leaders_Only_SectionGroup xmlns="75546aa6-d7d8-493b-a0b1-1ec91745e2e3" xsi:nil="true"/>
    <Templates xmlns="75546aa6-d7d8-493b-a0b1-1ec91745e2e3" xsi:nil="true"/>
    <Self_Registration_Enabled0 xmlns="75546aa6-d7d8-493b-a0b1-1ec91745e2e3" xsi:nil="true"/>
    <LMS_Mappings xmlns="75546aa6-d7d8-493b-a0b1-1ec91745e2e3" xsi:nil="true"/>
    <CultureName xmlns="75546aa6-d7d8-493b-a0b1-1ec91745e2e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626EB68B8CC640B873477088C91100" ma:contentTypeVersion="43" ma:contentTypeDescription="Create a new document." ma:contentTypeScope="" ma:versionID="dd0c7612a114e5319831a832bd063fd2">
  <xsd:schema xmlns:xsd="http://www.w3.org/2001/XMLSchema" xmlns:xs="http://www.w3.org/2001/XMLSchema" xmlns:p="http://schemas.microsoft.com/office/2006/metadata/properties" xmlns:ns1="http://schemas.microsoft.com/sharepoint/v3" xmlns:ns3="b6f107d5-e39c-4c26-ae90-969d6514ae80" xmlns:ns4="75546aa6-d7d8-493b-a0b1-1ec91745e2e3" targetNamespace="http://schemas.microsoft.com/office/2006/metadata/properties" ma:root="true" ma:fieldsID="7d57355b361c2dd1ec5943584052716f" ns1:_="" ns3:_="" ns4:_="">
    <xsd:import namespace="http://schemas.microsoft.com/sharepoint/v3"/>
    <xsd:import namespace="b6f107d5-e39c-4c26-ae90-969d6514ae80"/>
    <xsd:import namespace="75546aa6-d7d8-493b-a0b1-1ec91745e2e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CultureName" minOccurs="0"/>
                <xsd:element ref="ns4:AppVersion" minOccurs="0"/>
                <xsd:element ref="ns4:Leaders" minOccurs="0"/>
                <xsd:element ref="ns4:Members" minOccurs="0"/>
                <xsd:element ref="ns4:Member_Groups" minOccurs="0"/>
                <xsd:element ref="ns4:Invited_Leaders" minOccurs="0"/>
                <xsd:element ref="ns4:Invited_Members" minOccurs="0"/>
                <xsd:element ref="ns4:Self_Registration_Enabled" minOccurs="0"/>
                <xsd:element ref="ns4:Has_Leaders_Only_SectionGroup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Has_Teacher_Only_SectionGroup" minOccurs="0"/>
                <xsd:element ref="ns4:Is_Collaboration_Space_Locked" minOccurs="0"/>
                <xsd:element ref="ns3:LastSharedByUser" minOccurs="0"/>
                <xsd:element ref="ns3:LastSharedByTime" minOccurs="0"/>
                <xsd:element ref="ns4:MediaServiceMetadata" minOccurs="0"/>
                <xsd:element ref="ns4:MediaServiceFastMetadata" minOccurs="0"/>
                <xsd:element ref="ns4:Templates" minOccurs="0"/>
                <xsd:element ref="ns4:Self_Registration_Enabled0" minOccurs="0"/>
                <xsd:element ref="ns4:MediaServiceDateTaken" minOccurs="0"/>
                <xsd:element ref="ns4:MediaServiceAutoTags" minOccurs="0"/>
                <xsd:element ref="ns4:MediaServiceEventHashCode" minOccurs="0"/>
                <xsd:element ref="ns4:MediaServiceGenerationTime" minOccurs="0"/>
                <xsd:element ref="ns4:TeamsChannelId" minOccurs="0"/>
                <xsd:element ref="ns4:Math_Settings" minOccurs="0"/>
                <xsd:element ref="ns4:Distribution_Groups" minOccurs="0"/>
                <xsd:element ref="ns4:LMS_Mappings" minOccurs="0"/>
                <xsd:element ref="ns4:IsNotebookLocked" minOccurs="0"/>
                <xsd:element ref="ns4:MediaServiceAutoKeyPoints" minOccurs="0"/>
                <xsd:element ref="ns4:MediaServiceKeyPoints" minOccurs="0"/>
                <xsd:element ref="ns1:_ip_UnifiedCompliancePolicyProperties" minOccurs="0"/>
                <xsd:element ref="ns1:_ip_UnifiedCompliancePolicyUIAction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4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4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f107d5-e39c-4c26-ae90-969d6514ae8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  <xsd:element name="LastSharedByUser" ma:index="3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3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546aa6-d7d8-493b-a0b1-1ec91745e2e3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CultureName" ma:index="15" nillable="true" ma:displayName="Culture Name" ma:internalName="CultureName">
      <xsd:simpleType>
        <xsd:restriction base="dms:Text"/>
      </xsd:simpleType>
    </xsd:element>
    <xsd:element name="AppVersion" ma:index="16" nillable="true" ma:displayName="App Version" ma:internalName="AppVersion">
      <xsd:simpleType>
        <xsd:restriction base="dms:Text"/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20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1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2" nillable="true" ma:displayName="Self_Registration_Enabled" ma:internalName="Self_Registration_Enabled">
      <xsd:simpleType>
        <xsd:restriction base="dms:Boolean"/>
      </xsd:simpleType>
    </xsd:element>
    <xsd:element name="Has_Leaders_Only_SectionGroup" ma:index="23" nillable="true" ma:displayName="Has Leaders Only SectionGroup" ma:internalName="Has_Leaders_Only_SectionGroup">
      <xsd:simpleType>
        <xsd:restriction base="dms:Boolean"/>
      </xsd:simpleType>
    </xsd:element>
    <xsd:element name="Teachers" ma:index="24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5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6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2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3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Templates" ma:index="35" nillable="true" ma:displayName="Templates" ma:internalName="Templates">
      <xsd:simpleType>
        <xsd:restriction base="dms:Note">
          <xsd:maxLength value="255"/>
        </xsd:restriction>
      </xsd:simpleType>
    </xsd:element>
    <xsd:element name="Self_Registration_Enabled0" ma:index="36" nillable="true" ma:displayName="Self Registration Enabled" ma:internalName="Self_Registration_Enabled0">
      <xsd:simpleType>
        <xsd:restriction base="dms:Boolean"/>
      </xsd:simpleType>
    </xsd:element>
    <xsd:element name="MediaServiceDateTaken" ma:index="3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38" nillable="true" ma:displayName="MediaServiceAutoTags" ma:description="" ma:internalName="MediaServiceAutoTags" ma:readOnly="true">
      <xsd:simpleType>
        <xsd:restriction base="dms:Text"/>
      </xsd:simpleType>
    </xsd:element>
    <xsd:element name="MediaServiceEventHashCode" ma:index="3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40" nillable="true" ma:displayName="MediaServiceGenerationTime" ma:hidden="true" ma:internalName="MediaServiceGenerationTime" ma:readOnly="true">
      <xsd:simpleType>
        <xsd:restriction base="dms:Text"/>
      </xsd:simpleType>
    </xsd:element>
    <xsd:element name="TeamsChannelId" ma:index="41" nillable="true" ma:displayName="Teams Channel Id" ma:internalName="TeamsChannelId">
      <xsd:simpleType>
        <xsd:restriction base="dms:Text"/>
      </xsd:simpleType>
    </xsd:element>
    <xsd:element name="Math_Settings" ma:index="42" nillable="true" ma:displayName="Math Settings" ma:internalName="Math_Settings">
      <xsd:simpleType>
        <xsd:restriction base="dms:Text"/>
      </xsd:simpleType>
    </xsd:element>
    <xsd:element name="Distribution_Groups" ma:index="43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44" nillable="true" ma:displayName="LMS Mappings" ma:internalName="LMS_Mappings">
      <xsd:simpleType>
        <xsd:restriction base="dms:Note">
          <xsd:maxLength value="255"/>
        </xsd:restriction>
      </xsd:simpleType>
    </xsd:element>
    <xsd:element name="IsNotebookLocked" ma:index="45" nillable="true" ma:displayName="Is Notebook Locked" ma:internalName="IsNotebookLocked">
      <xsd:simpleType>
        <xsd:restriction base="dms:Boolean"/>
      </xsd:simpleType>
    </xsd:element>
    <xsd:element name="MediaServiceAutoKeyPoints" ma:index="4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5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428EB2-081E-469F-B681-D0182B9571F3}">
  <ds:schemaRefs>
    <ds:schemaRef ds:uri="http://schemas.microsoft.com/office/2006/documentManagement/types"/>
    <ds:schemaRef ds:uri="http://schemas.openxmlformats.org/package/2006/metadata/core-properties"/>
    <ds:schemaRef ds:uri="b6f107d5-e39c-4c26-ae90-969d6514ae80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sharepoint/v3"/>
    <ds:schemaRef ds:uri="75546aa6-d7d8-493b-a0b1-1ec91745e2e3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2A746D1-9E76-425D-81BD-7716347DCF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b6f107d5-e39c-4c26-ae90-969d6514ae80"/>
    <ds:schemaRef ds:uri="75546aa6-d7d8-493b-a0b1-1ec91745e2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D8A771C-2C6C-4E8A-9142-ABC91B54548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1659</TotalTime>
  <Words>218</Words>
  <Application>Microsoft Office PowerPoint</Application>
  <PresentationFormat>Widescreen</PresentationFormat>
  <Paragraphs>24</Paragraphs>
  <Slides>13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Candara</vt:lpstr>
      <vt:lpstr>Office Theme</vt:lpstr>
      <vt:lpstr>Orbit</vt:lpstr>
      <vt:lpstr>PowerPoint Presentation</vt:lpstr>
      <vt:lpstr>Statistics</vt:lpstr>
      <vt:lpstr>AP Statistics</vt:lpstr>
      <vt:lpstr>PowerPoint Presentation</vt:lpstr>
      <vt:lpstr>Probability and Statistics Honors</vt:lpstr>
      <vt:lpstr>AP Calculus AB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Vragovic Jennifer</dc:creator>
  <cp:lastModifiedBy>Vragovic Jennifer</cp:lastModifiedBy>
  <cp:revision>2</cp:revision>
  <dcterms:created xsi:type="dcterms:W3CDTF">2021-01-31T16:03:47Z</dcterms:created>
  <dcterms:modified xsi:type="dcterms:W3CDTF">2021-02-01T19:43:29Z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0x010100DC626EB68B8CC640B873477088C91100</vt:lpwstr>
  </property>
</Properties>
</file>