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64" r:id="rId13"/>
    <p:sldId id="26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B0F7D69-D93C-4C38-A23D-76E000D691CD}"/>
              </a:ext>
            </a:extLst>
          </p:cNvPr>
          <p:cNvSpPr/>
          <p:nvPr/>
        </p:nvSpPr>
        <p:spPr>
          <a:xfrm>
            <a:off x="0" y="0"/>
            <a:ext cx="3496422" cy="6858000"/>
          </a:xfrm>
          <a:custGeom>
            <a:avLst/>
            <a:gdLst>
              <a:gd name="connsiteX0" fmla="*/ 0 w 3496422"/>
              <a:gd name="connsiteY0" fmla="*/ 0 h 6858000"/>
              <a:gd name="connsiteX1" fmla="*/ 1873399 w 3496422"/>
              <a:gd name="connsiteY1" fmla="*/ 0 h 6858000"/>
              <a:gd name="connsiteX2" fmla="*/ 1895523 w 3496422"/>
              <a:gd name="connsiteY2" fmla="*/ 14997 h 6858000"/>
              <a:gd name="connsiteX3" fmla="*/ 3496422 w 3496422"/>
              <a:gd name="connsiteY3" fmla="*/ 3621656 h 6858000"/>
              <a:gd name="connsiteX4" fmla="*/ 1622072 w 3496422"/>
              <a:gd name="connsiteY4" fmla="*/ 6374814 h 6858000"/>
              <a:gd name="connsiteX5" fmla="*/ 1105424 w 3496422"/>
              <a:gd name="connsiteY5" fmla="*/ 6780599 h 6858000"/>
              <a:gd name="connsiteX6" fmla="*/ 993668 w 3496422"/>
              <a:gd name="connsiteY6" fmla="*/ 6858000 h 6858000"/>
              <a:gd name="connsiteX7" fmla="*/ 0 w 3496422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6422" h="6858000">
                <a:moveTo>
                  <a:pt x="0" y="0"/>
                </a:moveTo>
                <a:lnTo>
                  <a:pt x="1873399" y="0"/>
                </a:lnTo>
                <a:lnTo>
                  <a:pt x="1895523" y="14997"/>
                </a:lnTo>
                <a:cubicBezTo>
                  <a:pt x="2922686" y="754641"/>
                  <a:pt x="3496422" y="2093192"/>
                  <a:pt x="3496422" y="3621656"/>
                </a:cubicBezTo>
                <a:cubicBezTo>
                  <a:pt x="3496422" y="4969131"/>
                  <a:pt x="2567697" y="5602839"/>
                  <a:pt x="1622072" y="6374814"/>
                </a:cubicBezTo>
                <a:cubicBezTo>
                  <a:pt x="1449869" y="6515397"/>
                  <a:pt x="1279242" y="6653108"/>
                  <a:pt x="1105424" y="6780599"/>
                </a:cubicBezTo>
                <a:lnTo>
                  <a:pt x="99366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4295" y="1346268"/>
            <a:ext cx="7060135" cy="3285207"/>
          </a:xfrm>
        </p:spPr>
        <p:txBody>
          <a:bodyPr anchor="b">
            <a:noAutofit/>
          </a:bodyPr>
          <a:lstStyle>
            <a:lvl1pPr algn="l">
              <a:lnSpc>
                <a:spcPct val="120000"/>
              </a:lnSpc>
              <a:defRPr sz="5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2312" y="4631475"/>
            <a:ext cx="7052117" cy="1150200"/>
          </a:xfrm>
        </p:spPr>
        <p:txBody>
          <a:bodyPr lIns="109728" tIns="109728" rIns="109728" bIns="91440"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23E5C65-E22A-4865-9449-10140D62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54295" y="617415"/>
            <a:ext cx="7123723" cy="457200"/>
          </a:xfrm>
        </p:spPr>
        <p:txBody>
          <a:bodyPr/>
          <a:lstStyle>
            <a:lvl1pPr algn="l">
              <a:defRPr/>
            </a:lvl1pPr>
          </a:lstStyle>
          <a:p>
            <a:fld id="{12241623-A064-4BED-B073-BA4D61433402}" type="datetime1">
              <a:rPr lang="en-US" smtClean="0"/>
              <a:t>10/16/2022</a:t>
            </a:fld>
            <a:endParaRPr lang="en-US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EF9C3DE0-E7F5-4B4D-B5AF-CDE724CE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54295" y="6170490"/>
            <a:ext cx="5588349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8C1E146-840A-4217-B63E-62E5CF89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170490"/>
            <a:ext cx="1198829" cy="457200"/>
          </a:xfrm>
        </p:spPr>
        <p:txBody>
          <a:bodyPr/>
          <a:lstStyle>
            <a:lvl1pPr algn="r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CD419D4-EA9D-42D9-BF62-B07F0B7B672B}"/>
              </a:ext>
            </a:extLst>
          </p:cNvPr>
          <p:cNvSpPr/>
          <p:nvPr/>
        </p:nvSpPr>
        <p:spPr>
          <a:xfrm>
            <a:off x="1375409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1C6FEC9B-9608-4181-A9E5-A1B80E72021C}"/>
              </a:ext>
            </a:extLst>
          </p:cNvPr>
          <p:cNvSpPr/>
          <p:nvPr/>
        </p:nvSpPr>
        <p:spPr>
          <a:xfrm>
            <a:off x="1155402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B1564ED-F26F-451D-97D6-A6EC3E83FD55}"/>
              </a:ext>
            </a:extLst>
          </p:cNvPr>
          <p:cNvSpPr/>
          <p:nvPr/>
        </p:nvSpPr>
        <p:spPr>
          <a:xfrm>
            <a:off x="924161" y="0"/>
            <a:ext cx="226135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71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20240" y="442220"/>
            <a:ext cx="8770571" cy="1345269"/>
          </a:xfrm>
          <a:prstGeom prst="rect">
            <a:avLst/>
          </a:prstGeom>
        </p:spPr>
        <p:txBody>
          <a:bodyPr vert="horz" lIns="109728" tIns="109728" rIns="109728" bIns="9144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20240" y="2312276"/>
            <a:ext cx="8770571" cy="3651504"/>
          </a:xfrm>
          <a:prstGeom prst="rect">
            <a:avLst/>
          </a:prstGeom>
        </p:spPr>
        <p:txBody>
          <a:bodyPr vert="horz" lIns="109728" tIns="109728" rIns="109728" bIns="9144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0727" y="6170491"/>
            <a:ext cx="284008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r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C4408324-A84C-4A45-93B6-78D079CCE772}" type="datetime1">
              <a:rPr lang="en-US" smtClean="0"/>
              <a:t>10/16/2022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20240" y="6170490"/>
            <a:ext cx="5667375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1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3744" y="6170490"/>
            <a:ext cx="1188720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algn="l"/>
            <a:fld id="{FAEF9944-A4F6-4C59-AEBD-678D6480B8EA}" type="slidenum">
              <a:rPr lang="en-US" smtClean="0"/>
              <a:pPr algn="l"/>
              <a:t>‹#›</a:t>
            </a:fld>
            <a:endParaRPr lang="en-US" dirty="0"/>
          </a:p>
        </p:txBody>
      </p:sp>
      <p:cxnSp>
        <p:nvCxnSpPr>
          <p:cNvPr id="9" name="Straight Connector 8" title="Rule Line">
            <a:extLst>
              <a:ext uri="{FF2B5EF4-FFF2-40B4-BE49-F238E27FC236}">
                <a16:creationId xmlns:a16="http://schemas.microsoft.com/office/drawing/2014/main" id="{430127AE-B29E-4FDF-99D2-A2F1E7003F74}"/>
              </a:ext>
            </a:extLst>
          </p:cNvPr>
          <p:cNvCxnSpPr/>
          <p:nvPr/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30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lvl1pPr algn="l" defTabSz="914400" rtl="0" eaLnBrk="1" latinLnBrk="0" hangingPunct="1">
        <a:lnSpc>
          <a:spcPct val="130000"/>
        </a:lnSpc>
        <a:spcBef>
          <a:spcPct val="0"/>
        </a:spcBef>
        <a:buNone/>
        <a:defRPr sz="32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clever.com/in/pcsb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C8EEB0F-BA72-49AC-956F-331B60FDE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3" descr="Close-up of open book against blurred bookshelf background">
            <a:extLst>
              <a:ext uri="{FF2B5EF4-FFF2-40B4-BE49-F238E27FC236}">
                <a16:creationId xmlns:a16="http://schemas.microsoft.com/office/drawing/2014/main" id="{116A1820-3571-4D13-879C-89A4861310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B8CE58F-407C-497E-B723-21FD8C6D3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09937" y="721297"/>
            <a:ext cx="5565913" cy="5415406"/>
            <a:chOff x="797792" y="912854"/>
            <a:chExt cx="5298208" cy="503229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BE70332-ECAF-47BB-8C7B-BD049452F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1439" y="1056388"/>
              <a:ext cx="4968823" cy="4748064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 w="158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16D9361-A35A-4DC8-AAB9-04FD2D6FEE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7792" y="912854"/>
              <a:ext cx="5298208" cy="5032292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noFill/>
            <a:ln w="190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87FC31AD-FBB3-4219-A758-D6F7594A0A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671" y="1232452"/>
              <a:ext cx="4715122" cy="4439901"/>
            </a:xfrm>
            <a:custGeom>
              <a:avLst/>
              <a:gdLst>
                <a:gd name="connsiteX0" fmla="*/ 2180840 w 3810827"/>
                <a:gd name="connsiteY0" fmla="*/ 0 h 3634591"/>
                <a:gd name="connsiteX1" fmla="*/ 2866380 w 3810827"/>
                <a:gd name="connsiteY1" fmla="*/ 145165 h 3634591"/>
                <a:gd name="connsiteX2" fmla="*/ 3366366 w 3810827"/>
                <a:gd name="connsiteY2" fmla="*/ 536835 h 3634591"/>
                <a:gd name="connsiteX3" fmla="*/ 3810827 w 3810827"/>
                <a:gd name="connsiteY3" fmla="*/ 1924156 h 3634591"/>
                <a:gd name="connsiteX4" fmla="*/ 3612844 w 3810827"/>
                <a:gd name="connsiteY4" fmla="*/ 2493111 h 3634591"/>
                <a:gd name="connsiteX5" fmla="*/ 3026664 w 3810827"/>
                <a:gd name="connsiteY5" fmla="*/ 3022891 h 3634591"/>
                <a:gd name="connsiteX6" fmla="*/ 2897783 w 3810827"/>
                <a:gd name="connsiteY6" fmla="*/ 3124233 h 3634591"/>
                <a:gd name="connsiteX7" fmla="*/ 1838765 w 3810827"/>
                <a:gd name="connsiteY7" fmla="*/ 3634591 h 3634591"/>
                <a:gd name="connsiteX8" fmla="*/ 443724 w 3810827"/>
                <a:gd name="connsiteY8" fmla="*/ 2805020 h 3634591"/>
                <a:gd name="connsiteX9" fmla="*/ 295053 w 3810827"/>
                <a:gd name="connsiteY9" fmla="*/ 2592792 h 3634591"/>
                <a:gd name="connsiteX10" fmla="*/ 0 w 3810827"/>
                <a:gd name="connsiteY10" fmla="*/ 1924156 h 3634591"/>
                <a:gd name="connsiteX11" fmla="*/ 178275 w 3810827"/>
                <a:gd name="connsiteY11" fmla="*/ 1204061 h 3634591"/>
                <a:gd name="connsiteX12" fmla="*/ 669921 w 3810827"/>
                <a:gd name="connsiteY12" fmla="*/ 585306 h 3634591"/>
                <a:gd name="connsiteX13" fmla="*/ 1380730 w 3810827"/>
                <a:gd name="connsiteY13" fmla="*/ 156203 h 3634591"/>
                <a:gd name="connsiteX14" fmla="*/ 2180840 w 3810827"/>
                <a:gd name="connsiteY14" fmla="*/ 0 h 3634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0827" h="3634591">
                  <a:moveTo>
                    <a:pt x="2180840" y="0"/>
                  </a:moveTo>
                  <a:cubicBezTo>
                    <a:pt x="2431406" y="0"/>
                    <a:pt x="2662018" y="48886"/>
                    <a:pt x="2866380" y="145165"/>
                  </a:cubicBezTo>
                  <a:cubicBezTo>
                    <a:pt x="3057903" y="235467"/>
                    <a:pt x="3226119" y="367269"/>
                    <a:pt x="3366366" y="536835"/>
                  </a:cubicBezTo>
                  <a:cubicBezTo>
                    <a:pt x="3652997" y="883519"/>
                    <a:pt x="3810827" y="1376199"/>
                    <a:pt x="3810827" y="1924156"/>
                  </a:cubicBezTo>
                  <a:cubicBezTo>
                    <a:pt x="3810827" y="2142775"/>
                    <a:pt x="3749739" y="2318234"/>
                    <a:pt x="3612844" y="2493111"/>
                  </a:cubicBezTo>
                  <a:cubicBezTo>
                    <a:pt x="3469652" y="2676041"/>
                    <a:pt x="3254495" y="2844528"/>
                    <a:pt x="3026664" y="3022891"/>
                  </a:cubicBezTo>
                  <a:cubicBezTo>
                    <a:pt x="2984630" y="3055759"/>
                    <a:pt x="2941206" y="3089789"/>
                    <a:pt x="2897783" y="3124233"/>
                  </a:cubicBezTo>
                  <a:cubicBezTo>
                    <a:pt x="2509094" y="3432490"/>
                    <a:pt x="2225408" y="3634591"/>
                    <a:pt x="1838765" y="3634591"/>
                  </a:cubicBezTo>
                  <a:cubicBezTo>
                    <a:pt x="1249640" y="3634591"/>
                    <a:pt x="832413" y="3386508"/>
                    <a:pt x="443724" y="2805020"/>
                  </a:cubicBezTo>
                  <a:cubicBezTo>
                    <a:pt x="392859" y="2728910"/>
                    <a:pt x="343138" y="2659690"/>
                    <a:pt x="295053" y="2592792"/>
                  </a:cubicBezTo>
                  <a:cubicBezTo>
                    <a:pt x="95761" y="2315411"/>
                    <a:pt x="0" y="2171160"/>
                    <a:pt x="0" y="1924156"/>
                  </a:cubicBezTo>
                  <a:cubicBezTo>
                    <a:pt x="0" y="1678896"/>
                    <a:pt x="60024" y="1436622"/>
                    <a:pt x="178275" y="1204061"/>
                  </a:cubicBezTo>
                  <a:cubicBezTo>
                    <a:pt x="293990" y="976561"/>
                    <a:pt x="459425" y="768319"/>
                    <a:pt x="669921" y="585306"/>
                  </a:cubicBezTo>
                  <a:cubicBezTo>
                    <a:pt x="876818" y="405365"/>
                    <a:pt x="1122558" y="256964"/>
                    <a:pt x="1380730" y="156203"/>
                  </a:cubicBezTo>
                  <a:cubicBezTo>
                    <a:pt x="1645852" y="52539"/>
                    <a:pt x="1915145" y="0"/>
                    <a:pt x="2180840" y="0"/>
                  </a:cubicBezTo>
                  <a:close/>
                </a:path>
              </a:pathLst>
            </a:cu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9073039-CF2C-4752-8661-6CECFBD4E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463" y="1391719"/>
            <a:ext cx="4439636" cy="2362673"/>
          </a:xfrm>
        </p:spPr>
        <p:txBody>
          <a:bodyPr anchor="b">
            <a:norm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Accelerated Reader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E2E9F1-5FE6-4FE7-B91C-C59C34A0FB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6607" y="3836585"/>
            <a:ext cx="3652730" cy="1110259"/>
          </a:xfrm>
        </p:spPr>
        <p:txBody>
          <a:bodyPr anchor="t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to Help Your Reader At Home</a:t>
            </a:r>
          </a:p>
        </p:txBody>
      </p:sp>
    </p:spTree>
    <p:extLst>
      <p:ext uri="{BB962C8B-B14F-4D97-AF65-F5344CB8AC3E}">
        <p14:creationId xmlns:p14="http://schemas.microsoft.com/office/powerpoint/2010/main" val="2176342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D5FBB81-B61B-416A-8F5D-A8DDF62530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3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0C0D7D4-D83D-4C58-87D1-955F0A917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5853028 w 7476051"/>
              <a:gd name="connsiteY1" fmla="*/ 0 h 6858000"/>
              <a:gd name="connsiteX2" fmla="*/ 5875152 w 7476051"/>
              <a:gd name="connsiteY2" fmla="*/ 14997 h 6858000"/>
              <a:gd name="connsiteX3" fmla="*/ 7476051 w 7476051"/>
              <a:gd name="connsiteY3" fmla="*/ 3621656 h 6858000"/>
              <a:gd name="connsiteX4" fmla="*/ 5601702 w 7476051"/>
              <a:gd name="connsiteY4" fmla="*/ 6374814 h 6858000"/>
              <a:gd name="connsiteX5" fmla="*/ 5085053 w 7476051"/>
              <a:gd name="connsiteY5" fmla="*/ 6780599 h 6858000"/>
              <a:gd name="connsiteX6" fmla="*/ 4973297 w 7476051"/>
              <a:gd name="connsiteY6" fmla="*/ 6858000 h 6858000"/>
              <a:gd name="connsiteX7" fmla="*/ 0 w 7476051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2" y="6374814"/>
                </a:cubicBezTo>
                <a:cubicBezTo>
                  <a:pt x="5429499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F9A324-404E-4C5D-AFF0-C5D0D84182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48204" y="-1"/>
            <a:ext cx="2535264" cy="6858001"/>
          </a:xfrm>
          <a:custGeom>
            <a:avLst/>
            <a:gdLst>
              <a:gd name="connsiteX0" fmla="*/ 1218585 w 2535264"/>
              <a:gd name="connsiteY0" fmla="*/ 0 h 6858001"/>
              <a:gd name="connsiteX1" fmla="*/ 1236561 w 2535264"/>
              <a:gd name="connsiteY1" fmla="*/ 0 h 6858001"/>
              <a:gd name="connsiteX2" fmla="*/ 1264452 w 2535264"/>
              <a:gd name="connsiteY2" fmla="*/ 24550 h 6858001"/>
              <a:gd name="connsiteX3" fmla="*/ 2528121 w 2535264"/>
              <a:gd name="connsiteY3" fmla="*/ 3710502 h 6858001"/>
              <a:gd name="connsiteX4" fmla="*/ 492890 w 2535264"/>
              <a:gd name="connsiteY4" fmla="*/ 6507511 h 6858001"/>
              <a:gd name="connsiteX5" fmla="*/ 221418 w 2535264"/>
              <a:gd name="connsiteY5" fmla="*/ 6713387 h 6858001"/>
              <a:gd name="connsiteX6" fmla="*/ 20100 w 2535264"/>
              <a:gd name="connsiteY6" fmla="*/ 6858001 h 6858001"/>
              <a:gd name="connsiteX7" fmla="*/ 0 w 2535264"/>
              <a:gd name="connsiteY7" fmla="*/ 6858001 h 6858001"/>
              <a:gd name="connsiteX8" fmla="*/ 202488 w 2535264"/>
              <a:gd name="connsiteY8" fmla="*/ 6712547 h 6858001"/>
              <a:gd name="connsiteX9" fmla="*/ 473961 w 2535264"/>
              <a:gd name="connsiteY9" fmla="*/ 6506670 h 6858001"/>
              <a:gd name="connsiteX10" fmla="*/ 2509192 w 2535264"/>
              <a:gd name="connsiteY10" fmla="*/ 3709662 h 6858001"/>
              <a:gd name="connsiteX11" fmla="*/ 1245521 w 2535264"/>
              <a:gd name="connsiteY11" fmla="*/ 237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5264" h="6858001">
                <a:moveTo>
                  <a:pt x="1218585" y="0"/>
                </a:moveTo>
                <a:lnTo>
                  <a:pt x="1236561" y="0"/>
                </a:lnTo>
                <a:lnTo>
                  <a:pt x="1264452" y="24550"/>
                </a:lnTo>
                <a:cubicBezTo>
                  <a:pt x="2149109" y="863108"/>
                  <a:pt x="2598329" y="2210814"/>
                  <a:pt x="2528121" y="3710502"/>
                </a:cubicBezTo>
                <a:cubicBezTo>
                  <a:pt x="2462100" y="5120751"/>
                  <a:pt x="1489450" y="5742158"/>
                  <a:pt x="492890" y="6507511"/>
                </a:cubicBezTo>
                <a:cubicBezTo>
                  <a:pt x="402151" y="6577199"/>
                  <a:pt x="311847" y="6646154"/>
                  <a:pt x="221418" y="6713387"/>
                </a:cubicBezTo>
                <a:lnTo>
                  <a:pt x="20100" y="6858001"/>
                </a:lnTo>
                <a:lnTo>
                  <a:pt x="0" y="6858001"/>
                </a:lnTo>
                <a:lnTo>
                  <a:pt x="202488" y="6712547"/>
                </a:lnTo>
                <a:cubicBezTo>
                  <a:pt x="292917" y="6645314"/>
                  <a:pt x="383222" y="6576359"/>
                  <a:pt x="473961" y="6506670"/>
                </a:cubicBezTo>
                <a:cubicBezTo>
                  <a:pt x="1470520" y="5741317"/>
                  <a:pt x="2443170" y="5119911"/>
                  <a:pt x="2509192" y="3709662"/>
                </a:cubicBezTo>
                <a:cubicBezTo>
                  <a:pt x="2579400" y="2209973"/>
                  <a:pt x="2130178" y="862268"/>
                  <a:pt x="1245521" y="2370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C4CE3C4-3600-4353-9FE1-B32D06BEF0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37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518" y="442913"/>
            <a:ext cx="5185645" cy="1639888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What is Accelerated Reader?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18571-59AD-4D04-8BB9-E9E4D7497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519" y="2312988"/>
            <a:ext cx="5296964" cy="3651250"/>
          </a:xfrm>
        </p:spPr>
        <p:txBody>
          <a:bodyPr vert="horz" lIns="109728" tIns="109728" rIns="109728" bIns="91440" rtlCol="0">
            <a:normAutofit/>
          </a:bodyPr>
          <a:lstStyle/>
          <a:p>
            <a:pPr indent="-342900">
              <a:buFont typeface="Corbel" panose="020B0503020204020204" pitchFamily="34" charset="0"/>
              <a:buChar char="•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Computerized learning system that manages literature-based reading. 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Assesses reading comprehension through quizzes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The goal of AR is to motivate students to be lifelong learners who love to read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700">
                <a:solidFill>
                  <a:schemeClr val="tx1">
                    <a:lumMod val="75000"/>
                    <a:lumOff val="25000"/>
                  </a:schemeClr>
                </a:solidFill>
              </a:rPr>
              <a:t>Students must dedicate time to reading grade level literature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D2D244-1680-4FC6-B97C-D0D915F56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433" t="35206" r="45477" b="39325"/>
          <a:stretch/>
        </p:blipFill>
        <p:spPr>
          <a:xfrm>
            <a:off x="8340654" y="964568"/>
            <a:ext cx="2783304" cy="492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5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3274" y="144462"/>
            <a:ext cx="6448011" cy="2082800"/>
          </a:xfrm>
        </p:spPr>
        <p:txBody>
          <a:bodyPr anchor="b">
            <a:normAutofit/>
          </a:bodyPr>
          <a:lstStyle/>
          <a:p>
            <a:pPr algn="ctr"/>
            <a:r>
              <a:rPr lang="en-US" sz="4400" dirty="0"/>
              <a:t>What is Accelerated Reader?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18571-59AD-4D04-8BB9-E9E4D7497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369" y="2628900"/>
            <a:ext cx="5617794" cy="3152775"/>
          </a:xfrm>
        </p:spPr>
        <p:txBody>
          <a:bodyPr anchor="t">
            <a:norm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Students select a book or article, read the book/article, then take a quiz on the computer.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AR has over 220,000 quizzes and 2,000 articles for students to interact with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Your child has point goals for the semester as well as level goals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CB0275-66F1-4491-93B8-121D0C7176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14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8D32C3D-8F76-4E99-BE56-0836CC38C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84938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Wood human figure">
            <a:extLst>
              <a:ext uri="{FF2B5EF4-FFF2-40B4-BE49-F238E27FC236}">
                <a16:creationId xmlns:a16="http://schemas.microsoft.com/office/drawing/2014/main" id="{4E2BE0D7-86CF-4E7E-80B2-9E967BB190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0" r="50792" b="-1"/>
          <a:stretch/>
        </p:blipFill>
        <p:spPr>
          <a:xfrm>
            <a:off x="153" y="10"/>
            <a:ext cx="5033023" cy="6857990"/>
          </a:xfrm>
          <a:custGeom>
            <a:avLst/>
            <a:gdLst/>
            <a:ahLst/>
            <a:cxnLst/>
            <a:rect l="l" t="t" r="r" b="b"/>
            <a:pathLst>
              <a:path w="4710787" h="6858000">
                <a:moveTo>
                  <a:pt x="0" y="0"/>
                </a:moveTo>
                <a:lnTo>
                  <a:pt x="1214365" y="0"/>
                </a:lnTo>
                <a:lnTo>
                  <a:pt x="1994531" y="0"/>
                </a:lnTo>
                <a:lnTo>
                  <a:pt x="3087764" y="0"/>
                </a:lnTo>
                <a:lnTo>
                  <a:pt x="3109888" y="14997"/>
                </a:lnTo>
                <a:cubicBezTo>
                  <a:pt x="4137051" y="754641"/>
                  <a:pt x="4710787" y="2093192"/>
                  <a:pt x="4710787" y="3621656"/>
                </a:cubicBezTo>
                <a:cubicBezTo>
                  <a:pt x="4710787" y="4969131"/>
                  <a:pt x="3782062" y="5602839"/>
                  <a:pt x="2836437" y="6374814"/>
                </a:cubicBezTo>
                <a:cubicBezTo>
                  <a:pt x="2664234" y="6515397"/>
                  <a:pt x="2493607" y="6653108"/>
                  <a:pt x="2319789" y="6780599"/>
                </a:cubicBezTo>
                <a:lnTo>
                  <a:pt x="2208033" y="6858000"/>
                </a:lnTo>
                <a:lnTo>
                  <a:pt x="1994531" y="6858000"/>
                </a:lnTo>
                <a:lnTo>
                  <a:pt x="121436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0766076-46F5-42D5-A773-2B3BEF2B8B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25575" y="0"/>
            <a:ext cx="248632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6547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518" y="442913"/>
            <a:ext cx="5271804" cy="1639888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Choosing Books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18571-59AD-4D04-8BB9-E9E4D7497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2519" y="2312988"/>
            <a:ext cx="5271804" cy="3651250"/>
          </a:xfrm>
        </p:spPr>
        <p:txBody>
          <a:bodyPr vert="horz" lIns="109728" tIns="109728" rIns="109728" bIns="91440" rtlCol="0">
            <a:normAutofit/>
          </a:bodyPr>
          <a:lstStyle/>
          <a:p>
            <a:pPr indent="-342900">
              <a:buFont typeface="Corbel" panose="020B0503020204020204" pitchFamily="34" charset="0"/>
              <a:buChar char="•"/>
            </a:pPr>
            <a:r>
              <a:rPr lang="en-US" sz="1500">
                <a:solidFill>
                  <a:schemeClr val="tx1">
                    <a:lumMod val="75000"/>
                    <a:lumOff val="25000"/>
                  </a:schemeClr>
                </a:solidFill>
              </a:rPr>
              <a:t>Students should select a Just Right Book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500">
                <a:solidFill>
                  <a:schemeClr val="tx1">
                    <a:lumMod val="75000"/>
                    <a:lumOff val="25000"/>
                  </a:schemeClr>
                </a:solidFill>
              </a:rPr>
              <a:t>Books should be tied to a students grade level (book with a level 3.4 means 3rd grade, 4th month). 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500">
                <a:solidFill>
                  <a:schemeClr val="tx1">
                    <a:lumMod val="75000"/>
                    <a:lumOff val="25000"/>
                  </a:schemeClr>
                </a:solidFill>
              </a:rPr>
              <a:t>Students should not test with book in front of them – recall vs. true comprehension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500">
                <a:solidFill>
                  <a:schemeClr val="tx1">
                    <a:lumMod val="75000"/>
                    <a:lumOff val="25000"/>
                  </a:schemeClr>
                </a:solidFill>
              </a:rPr>
              <a:t>Points are tied to amount of words and complexity of text. 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Close-up of stacked books">
            <a:extLst>
              <a:ext uri="{FF2B5EF4-FFF2-40B4-BE49-F238E27FC236}">
                <a16:creationId xmlns:a16="http://schemas.microsoft.com/office/drawing/2014/main" id="{84FF53E1-EB77-4C84-84FA-2A5C2FCD15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087"/>
          <a:stretch/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5021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Picture 4" descr="Yellow and blue symbols">
            <a:extLst>
              <a:ext uri="{FF2B5EF4-FFF2-40B4-BE49-F238E27FC236}">
                <a16:creationId xmlns:a16="http://schemas.microsoft.com/office/drawing/2014/main" id="{6E28C230-E4F1-4286-9F32-79ACE9F925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612" r="1" b="5265"/>
          <a:stretch/>
        </p:blipFill>
        <p:spPr>
          <a:xfrm>
            <a:off x="20" y="10"/>
            <a:ext cx="9226716" cy="6857990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02595" y="1328"/>
            <a:ext cx="3689406" cy="1129084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Quizzes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18571-59AD-4D04-8BB9-E9E4D7497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79587" y="1592494"/>
            <a:ext cx="4602822" cy="4219909"/>
          </a:xfrm>
        </p:spPr>
        <p:txBody>
          <a:bodyPr vert="horz" lIns="109728" tIns="109728" rIns="109728" bIns="91440" rtlCol="0">
            <a:normAutofit/>
          </a:bodyPr>
          <a:lstStyle/>
          <a:p>
            <a:pPr indent="-342900">
              <a:buFont typeface="Corbel" panose="020B0503020204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Reading practice, vocabulary, articles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Quizzes can have anywhere from 3-20 questions, based on complexity of the book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Articles have 3-5 questions and skills practice which also earn the students points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Quiz questions go in order of the story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13D406-3B6B-4C0D-B78F-8B71E7B3FA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79" t="30587" r="38048" b="48439"/>
          <a:stretch/>
        </p:blipFill>
        <p:spPr>
          <a:xfrm>
            <a:off x="10679090" y="5093212"/>
            <a:ext cx="1008607" cy="143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61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8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1" name="Picture 4" descr="A wall painted with an arrow and a dartboard">
            <a:extLst>
              <a:ext uri="{FF2B5EF4-FFF2-40B4-BE49-F238E27FC236}">
                <a16:creationId xmlns:a16="http://schemas.microsoft.com/office/drawing/2014/main" id="{EDED28A0-9A4B-4380-B938-865701292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96" r="1" b="2179"/>
          <a:stretch/>
        </p:blipFill>
        <p:spPr>
          <a:xfrm>
            <a:off x="6636" y="47929"/>
            <a:ext cx="9947062" cy="6857990"/>
          </a:xfrm>
          <a:prstGeom prst="rect">
            <a:avLst/>
          </a:prstGeom>
        </p:spPr>
      </p:pic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3" name="Freeform: Shape 14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16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8031" y="47929"/>
            <a:ext cx="3689406" cy="1129084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Goals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18571-59AD-4D04-8BB9-E9E4D7497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98085" y="1224942"/>
            <a:ext cx="4393915" cy="4587461"/>
          </a:xfrm>
        </p:spPr>
        <p:txBody>
          <a:bodyPr vert="horz" lIns="109728" tIns="109728" rIns="109728" bIns="91440" rtlCol="0">
            <a:normAutofit/>
          </a:bodyPr>
          <a:lstStyle/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have individual goals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Based on student need and reading ability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track their progress in their classrooms and own their goals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Ask your child about their goals!</a:t>
            </a:r>
          </a:p>
        </p:txBody>
      </p:sp>
    </p:spTree>
    <p:extLst>
      <p:ext uri="{BB962C8B-B14F-4D97-AF65-F5344CB8AC3E}">
        <p14:creationId xmlns:p14="http://schemas.microsoft.com/office/powerpoint/2010/main" val="1733095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8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0" name="Rectangle 10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2" name="Freeform: Shape 12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 useBgFill="1">
        <p:nvSpPr>
          <p:cNvPr id="23" name="Freeform: Shape 14">
            <a:extLst>
              <a:ext uri="{FF2B5EF4-FFF2-40B4-BE49-F238E27FC236}">
                <a16:creationId xmlns:a16="http://schemas.microsoft.com/office/drawing/2014/main" id="{8B598134-D292-43E6-9C55-117198046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11834" y="0"/>
            <a:ext cx="4980168" cy="6858000"/>
          </a:xfrm>
          <a:custGeom>
            <a:avLst/>
            <a:gdLst>
              <a:gd name="connsiteX0" fmla="*/ 1623023 w 4901771"/>
              <a:gd name="connsiteY0" fmla="*/ 0 h 6858000"/>
              <a:gd name="connsiteX1" fmla="*/ 2716256 w 4901771"/>
              <a:gd name="connsiteY1" fmla="*/ 0 h 6858000"/>
              <a:gd name="connsiteX2" fmla="*/ 3496422 w 4901771"/>
              <a:gd name="connsiteY2" fmla="*/ 0 h 6858000"/>
              <a:gd name="connsiteX3" fmla="*/ 4544484 w 4901771"/>
              <a:gd name="connsiteY3" fmla="*/ 0 h 6858000"/>
              <a:gd name="connsiteX4" fmla="*/ 4710787 w 4901771"/>
              <a:gd name="connsiteY4" fmla="*/ 0 h 6858000"/>
              <a:gd name="connsiteX5" fmla="*/ 4901771 w 4901771"/>
              <a:gd name="connsiteY5" fmla="*/ 0 h 6858000"/>
              <a:gd name="connsiteX6" fmla="*/ 4901771 w 4901771"/>
              <a:gd name="connsiteY6" fmla="*/ 6858000 h 6858000"/>
              <a:gd name="connsiteX7" fmla="*/ 4710787 w 4901771"/>
              <a:gd name="connsiteY7" fmla="*/ 6858000 h 6858000"/>
              <a:gd name="connsiteX8" fmla="*/ 4544484 w 4901771"/>
              <a:gd name="connsiteY8" fmla="*/ 6858000 h 6858000"/>
              <a:gd name="connsiteX9" fmla="*/ 3496422 w 4901771"/>
              <a:gd name="connsiteY9" fmla="*/ 6858000 h 6858000"/>
              <a:gd name="connsiteX10" fmla="*/ 2716256 w 4901771"/>
              <a:gd name="connsiteY10" fmla="*/ 6858000 h 6858000"/>
              <a:gd name="connsiteX11" fmla="*/ 2502754 w 4901771"/>
              <a:gd name="connsiteY11" fmla="*/ 6858000 h 6858000"/>
              <a:gd name="connsiteX12" fmla="*/ 2390998 w 4901771"/>
              <a:gd name="connsiteY12" fmla="*/ 6780599 h 6858000"/>
              <a:gd name="connsiteX13" fmla="*/ 1874350 w 4901771"/>
              <a:gd name="connsiteY13" fmla="*/ 6374814 h 6858000"/>
              <a:gd name="connsiteX14" fmla="*/ 0 w 4901771"/>
              <a:gd name="connsiteY14" fmla="*/ 3621656 h 6858000"/>
              <a:gd name="connsiteX15" fmla="*/ 1600899 w 4901771"/>
              <a:gd name="connsiteY15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4" name="Freeform: Shape 16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97013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063" y="156957"/>
            <a:ext cx="6213094" cy="755771"/>
          </a:xfrm>
        </p:spPr>
        <p:txBody>
          <a:bodyPr vert="horz" lIns="109728" tIns="109728" rIns="109728" bIns="91440" rtlCol="0" anchor="b">
            <a:normAutofit fontScale="90000"/>
          </a:bodyPr>
          <a:lstStyle/>
          <a:p>
            <a:pPr>
              <a:lnSpc>
                <a:spcPct val="130000"/>
              </a:lnSpc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School Wide Incentives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612A68C1-8FF9-4E74-818B-46BFEE7636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150601"/>
              </p:ext>
            </p:extLst>
          </p:nvPr>
        </p:nvGraphicFramePr>
        <p:xfrm>
          <a:off x="619221" y="981508"/>
          <a:ext cx="11262116" cy="5719535"/>
        </p:xfrm>
        <a:graphic>
          <a:graphicData uri="http://schemas.openxmlformats.org/drawingml/2006/table">
            <a:tbl>
              <a:tblPr firstRow="1" firstCol="1" bandRow="1"/>
              <a:tblGrid>
                <a:gridCol w="5220282">
                  <a:extLst>
                    <a:ext uri="{9D8B030D-6E8A-4147-A177-3AD203B41FA5}">
                      <a16:colId xmlns:a16="http://schemas.microsoft.com/office/drawing/2014/main" val="2946025154"/>
                    </a:ext>
                  </a:extLst>
                </a:gridCol>
                <a:gridCol w="3029475">
                  <a:extLst>
                    <a:ext uri="{9D8B030D-6E8A-4147-A177-3AD203B41FA5}">
                      <a16:colId xmlns:a16="http://schemas.microsoft.com/office/drawing/2014/main" val="2091830825"/>
                    </a:ext>
                  </a:extLst>
                </a:gridCol>
                <a:gridCol w="3012359">
                  <a:extLst>
                    <a:ext uri="{9D8B030D-6E8A-4147-A177-3AD203B41FA5}">
                      <a16:colId xmlns:a16="http://schemas.microsoft.com/office/drawing/2014/main" val="167977281"/>
                    </a:ext>
                  </a:extLst>
                </a:gridCol>
              </a:tblGrid>
              <a:tr h="50237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AWARD</a:t>
                      </a:r>
                      <a:endParaRPr 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en-US" sz="3200" b="1" i="0" u="none" strike="noStrike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</a:t>
                      </a: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2</a:t>
                      </a:r>
                      <a:r>
                        <a:rPr lang="en-US" sz="3200" b="1" i="0" u="none" strike="noStrike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nd</a:t>
                      </a: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Grade</a:t>
                      </a:r>
                      <a:endParaRPr 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en-US" sz="3200" b="1" i="0" u="none" strike="noStrike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rd</a:t>
                      </a: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– 5</a:t>
                      </a:r>
                      <a:r>
                        <a:rPr lang="en-US" sz="3200" b="1" i="0" u="none" strike="noStrike" baseline="30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th</a:t>
                      </a:r>
                      <a:r>
                        <a:rPr lang="en-US" sz="3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Grade</a:t>
                      </a:r>
                      <a:endParaRPr lang="en-US" sz="3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2063175"/>
                  </a:ext>
                </a:extLst>
              </a:tr>
              <a:tr h="6250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Confetti on morning show</a:t>
                      </a:r>
                      <a:endParaRPr lang="en-US" sz="5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1562750"/>
                  </a:ext>
                </a:extLst>
              </a:tr>
              <a:tr h="6250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Name in the newsletter</a:t>
                      </a:r>
                      <a:endParaRPr lang="en-US" sz="5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3027806"/>
                  </a:ext>
                </a:extLst>
              </a:tr>
              <a:tr h="6250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AR certificate</a:t>
                      </a:r>
                      <a:endParaRPr lang="en-US" sz="5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150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632079"/>
                  </a:ext>
                </a:extLst>
              </a:tr>
              <a:tr h="6250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Reading Medallion</a:t>
                      </a:r>
                      <a:endParaRPr lang="en-US" sz="5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463040"/>
                  </a:ext>
                </a:extLst>
              </a:tr>
              <a:tr h="6250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Handprint on wall</a:t>
                      </a:r>
                      <a:endParaRPr lang="en-US" sz="5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125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250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925859"/>
                  </a:ext>
                </a:extLst>
              </a:tr>
              <a:tr h="62506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Gold star on sidewalk</a:t>
                      </a:r>
                      <a:endParaRPr lang="en-US" sz="5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981893"/>
                  </a:ext>
                </a:extLst>
              </a:tr>
              <a:tr h="56371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Name on ceiling tile</a:t>
                      </a:r>
                      <a:endParaRPr lang="en-US" sz="54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375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750 points</a:t>
                      </a:r>
                      <a:endParaRPr lang="en-US" sz="6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2494584"/>
                  </a:ext>
                </a:extLst>
              </a:tr>
              <a:tr h="56371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b="1" i="0" u="none" strike="noStrike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Name on plaque in office</a:t>
                      </a:r>
                      <a:endParaRPr lang="en-US" sz="5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500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entury Gothic" panose="020B0502020202020204"/>
                        </a:defRPr>
                      </a:lvl9pPr>
                    </a:lstStyle>
                    <a:p>
                      <a:pPr marL="0" marR="0" algn="ctr" fontAlgn="b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40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1,000 points</a:t>
                      </a:r>
                      <a:endParaRPr lang="en-US" sz="6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958" marR="87958" marT="1221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058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9997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2518" y="442913"/>
            <a:ext cx="5271804" cy="976312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to Sign On to AR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1270D4C-C35F-47B9-A4D7-A398C8F0DD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306" y="1541124"/>
            <a:ext cx="6028017" cy="4423114"/>
          </a:xfrm>
        </p:spPr>
        <p:txBody>
          <a:bodyPr vert="horz" lIns="109728" tIns="109728" rIns="109728" bIns="91440" rtlCol="0">
            <a:normAutofit/>
          </a:bodyPr>
          <a:lstStyle/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can access Accelerated Reader from School or Home</a:t>
            </a:r>
          </a:p>
          <a:p>
            <a:pPr indent="-457200">
              <a:buFont typeface="Corbel" panose="020B0503020204020204" pitchFamily="34" charset="0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Log into Clever (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www.clever.com/in/pcsb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457200">
              <a:buFont typeface="Corbel" panose="020B0503020204020204" pitchFamily="34" charset="0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 Accelerated Reader from Seminole Elementary Resources</a:t>
            </a:r>
          </a:p>
          <a:p>
            <a:pPr indent="-457200">
              <a:buFont typeface="Corbel" panose="020B0503020204020204" pitchFamily="34" charset="0"/>
              <a:buAutoNum type="arabicPeriod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Students search for quizzes or articles that they would like to take</a:t>
            </a:r>
          </a:p>
          <a:p>
            <a:pPr indent="-342900">
              <a:buFont typeface="Corbel" panose="020B0503020204020204" pitchFamily="34" charset="0"/>
              <a:buChar char="•"/>
            </a:pP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6" name="Picture 25" descr="White arrows painted on the asphalt">
            <a:extLst>
              <a:ext uri="{FF2B5EF4-FFF2-40B4-BE49-F238E27FC236}">
                <a16:creationId xmlns:a16="http://schemas.microsoft.com/office/drawing/2014/main" id="{6737B51C-CF9F-469A-90CA-3EAE62D230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88" r="26425" b="-1"/>
          <a:stretch/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61261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30127AE-B29E-4FDF-99D2-A2F1E7003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20240" y="2176009"/>
            <a:ext cx="8770571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8181FC64-B306-4821-98E2-780662EFC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4739" y="180186"/>
            <a:ext cx="5271804" cy="839329"/>
          </a:xfrm>
        </p:spPr>
        <p:txBody>
          <a:bodyPr vert="horz" lIns="109728" tIns="109728" rIns="109728" bIns="91440" rtlCol="0" anchor="b">
            <a:normAutofit/>
          </a:bodyPr>
          <a:lstStyle/>
          <a:p>
            <a:pPr>
              <a:lnSpc>
                <a:spcPct val="13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to help at home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23051ED-AD99-4A87-9A65-E0B04D2E0A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290" y="1199701"/>
            <a:ext cx="6141033" cy="5139454"/>
          </a:xfrm>
        </p:spPr>
        <p:txBody>
          <a:bodyPr vert="horz" lIns="109728" tIns="109728" rIns="109728" bIns="91440" rtlCol="0">
            <a:normAutofit/>
          </a:bodyPr>
          <a:lstStyle/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Have your children reading nightly: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K – 2nd grade: 30 minutes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3rd – 5th grade: 45 minutes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Create a culture of reading in your household by reading with your child, starting a home library, visiting your local library, and by letting your child see you reading.  </a:t>
            </a:r>
          </a:p>
          <a:p>
            <a:pPr indent="-342900">
              <a:buFont typeface="Corbel" panose="020B0503020204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reading with your child stop and ask questions to be sure your child comprehends what they have read. </a:t>
            </a:r>
          </a:p>
          <a:p>
            <a:pPr indent="-342900">
              <a:buFont typeface="Corbel" panose="020B0503020204020204" pitchFamily="34" charset="0"/>
              <a:buChar char="•"/>
            </a:pPr>
            <a:endParaRPr lang="en-US" sz="1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871FC61-DD4E-47D4-81FD-8A7E7D12B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986049" y="0"/>
            <a:ext cx="5205951" cy="6858000"/>
          </a:xfrm>
          <a:custGeom>
            <a:avLst/>
            <a:gdLst>
              <a:gd name="connsiteX0" fmla="*/ 0 w 5205951"/>
              <a:gd name="connsiteY0" fmla="*/ 0 h 6858000"/>
              <a:gd name="connsiteX1" fmla="*/ 1709529 w 5205951"/>
              <a:gd name="connsiteY1" fmla="*/ 0 h 6858000"/>
              <a:gd name="connsiteX2" fmla="*/ 2489695 w 5205951"/>
              <a:gd name="connsiteY2" fmla="*/ 0 h 6858000"/>
              <a:gd name="connsiteX3" fmla="*/ 3582928 w 5205951"/>
              <a:gd name="connsiteY3" fmla="*/ 0 h 6858000"/>
              <a:gd name="connsiteX4" fmla="*/ 3605052 w 5205951"/>
              <a:gd name="connsiteY4" fmla="*/ 14997 h 6858000"/>
              <a:gd name="connsiteX5" fmla="*/ 5205951 w 5205951"/>
              <a:gd name="connsiteY5" fmla="*/ 3621656 h 6858000"/>
              <a:gd name="connsiteX6" fmla="*/ 3331601 w 5205951"/>
              <a:gd name="connsiteY6" fmla="*/ 6374814 h 6858000"/>
              <a:gd name="connsiteX7" fmla="*/ 2814953 w 5205951"/>
              <a:gd name="connsiteY7" fmla="*/ 6780599 h 6858000"/>
              <a:gd name="connsiteX8" fmla="*/ 2703197 w 5205951"/>
              <a:gd name="connsiteY8" fmla="*/ 6858000 h 6858000"/>
              <a:gd name="connsiteX9" fmla="*/ 2489695 w 5205951"/>
              <a:gd name="connsiteY9" fmla="*/ 6858000 h 6858000"/>
              <a:gd name="connsiteX10" fmla="*/ 1709529 w 5205951"/>
              <a:gd name="connsiteY10" fmla="*/ 6858000 h 6858000"/>
              <a:gd name="connsiteX11" fmla="*/ 0 w 520595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05951" h="6858000">
                <a:moveTo>
                  <a:pt x="0" y="0"/>
                </a:moveTo>
                <a:lnTo>
                  <a:pt x="1709529" y="0"/>
                </a:lnTo>
                <a:lnTo>
                  <a:pt x="2489695" y="0"/>
                </a:lnTo>
                <a:lnTo>
                  <a:pt x="3582928" y="0"/>
                </a:lnTo>
                <a:lnTo>
                  <a:pt x="3605052" y="14997"/>
                </a:lnTo>
                <a:cubicBezTo>
                  <a:pt x="4632215" y="754641"/>
                  <a:pt x="5205951" y="2093192"/>
                  <a:pt x="5205951" y="3621656"/>
                </a:cubicBezTo>
                <a:cubicBezTo>
                  <a:pt x="5205951" y="4969131"/>
                  <a:pt x="4277226" y="5602839"/>
                  <a:pt x="3331601" y="6374814"/>
                </a:cubicBezTo>
                <a:cubicBezTo>
                  <a:pt x="3159398" y="6515397"/>
                  <a:pt x="2988771" y="6653108"/>
                  <a:pt x="2814953" y="6780599"/>
                </a:cubicBezTo>
                <a:lnTo>
                  <a:pt x="2703197" y="6858000"/>
                </a:lnTo>
                <a:lnTo>
                  <a:pt x="2489695" y="6858000"/>
                </a:lnTo>
                <a:lnTo>
                  <a:pt x="170952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29A1E2C-5AC8-40FC-99E9-832069D39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77485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5C54A75-E44A-4147-B9D0-FF46CFD316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54925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6" name="Picture 25" descr="A midsection of a person holding a miniature house">
            <a:extLst>
              <a:ext uri="{FF2B5EF4-FFF2-40B4-BE49-F238E27FC236}">
                <a16:creationId xmlns:a16="http://schemas.microsoft.com/office/drawing/2014/main" id="{3E7A0A44-5D68-4C8E-990D-6814BB642B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924" r="26253" b="-1"/>
          <a:stretch/>
        </p:blipFill>
        <p:spPr>
          <a:xfrm>
            <a:off x="7203882" y="10"/>
            <a:ext cx="4988118" cy="6857990"/>
          </a:xfrm>
          <a:custGeom>
            <a:avLst/>
            <a:gdLst/>
            <a:ahLst/>
            <a:cxnLst/>
            <a:rect l="l" t="t" r="r" b="b"/>
            <a:pathLst>
              <a:path w="4901771" h="6858000">
                <a:moveTo>
                  <a:pt x="1623023" y="0"/>
                </a:moveTo>
                <a:lnTo>
                  <a:pt x="2716256" y="0"/>
                </a:lnTo>
                <a:lnTo>
                  <a:pt x="3496422" y="0"/>
                </a:lnTo>
                <a:lnTo>
                  <a:pt x="4544484" y="0"/>
                </a:lnTo>
                <a:lnTo>
                  <a:pt x="4710787" y="0"/>
                </a:lnTo>
                <a:lnTo>
                  <a:pt x="4901771" y="0"/>
                </a:lnTo>
                <a:lnTo>
                  <a:pt x="4901771" y="6858000"/>
                </a:lnTo>
                <a:lnTo>
                  <a:pt x="4710787" y="6858000"/>
                </a:lnTo>
                <a:lnTo>
                  <a:pt x="4544484" y="6858000"/>
                </a:lnTo>
                <a:lnTo>
                  <a:pt x="3496422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42720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F3E416D2-D994-4F7A-8F62-B28B11BE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6" name="Picture 25" descr="Question marks in a line and one question mark is lit">
            <a:extLst>
              <a:ext uri="{FF2B5EF4-FFF2-40B4-BE49-F238E27FC236}">
                <a16:creationId xmlns:a16="http://schemas.microsoft.com/office/drawing/2014/main" id="{472BF58C-20E8-4185-8BA8-715CA59467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046" r="-1" b="13663"/>
          <a:stretch/>
        </p:blipFill>
        <p:spPr>
          <a:xfrm>
            <a:off x="1524" y="10"/>
            <a:ext cx="12188952" cy="6857990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46D3498-BB0C-4BBC-957B-FC6466C804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15949" y="0"/>
            <a:ext cx="7476051" cy="6858000"/>
          </a:xfrm>
          <a:custGeom>
            <a:avLst/>
            <a:gdLst>
              <a:gd name="connsiteX0" fmla="*/ 0 w 7476051"/>
              <a:gd name="connsiteY0" fmla="*/ 0 h 6858000"/>
              <a:gd name="connsiteX1" fmla="*/ 348024 w 7476051"/>
              <a:gd name="connsiteY1" fmla="*/ 0 h 6858000"/>
              <a:gd name="connsiteX2" fmla="*/ 681975 w 7476051"/>
              <a:gd name="connsiteY2" fmla="*/ 0 h 6858000"/>
              <a:gd name="connsiteX3" fmla="*/ 1555845 w 7476051"/>
              <a:gd name="connsiteY3" fmla="*/ 0 h 6858000"/>
              <a:gd name="connsiteX4" fmla="*/ 1568054 w 7476051"/>
              <a:gd name="connsiteY4" fmla="*/ 0 h 6858000"/>
              <a:gd name="connsiteX5" fmla="*/ 1693495 w 7476051"/>
              <a:gd name="connsiteY5" fmla="*/ 0 h 6858000"/>
              <a:gd name="connsiteX6" fmla="*/ 3186636 w 7476051"/>
              <a:gd name="connsiteY6" fmla="*/ 0 h 6858000"/>
              <a:gd name="connsiteX7" fmla="*/ 5853028 w 7476051"/>
              <a:gd name="connsiteY7" fmla="*/ 0 h 6858000"/>
              <a:gd name="connsiteX8" fmla="*/ 5875152 w 7476051"/>
              <a:gd name="connsiteY8" fmla="*/ 14997 h 6858000"/>
              <a:gd name="connsiteX9" fmla="*/ 7476051 w 7476051"/>
              <a:gd name="connsiteY9" fmla="*/ 3621656 h 6858000"/>
              <a:gd name="connsiteX10" fmla="*/ 5601701 w 7476051"/>
              <a:gd name="connsiteY10" fmla="*/ 6374814 h 6858000"/>
              <a:gd name="connsiteX11" fmla="*/ 5085053 w 7476051"/>
              <a:gd name="connsiteY11" fmla="*/ 6780599 h 6858000"/>
              <a:gd name="connsiteX12" fmla="*/ 4973297 w 7476051"/>
              <a:gd name="connsiteY12" fmla="*/ 6858000 h 6858000"/>
              <a:gd name="connsiteX13" fmla="*/ 3186636 w 7476051"/>
              <a:gd name="connsiteY13" fmla="*/ 6858000 h 6858000"/>
              <a:gd name="connsiteX14" fmla="*/ 1568054 w 7476051"/>
              <a:gd name="connsiteY14" fmla="*/ 6858000 h 6858000"/>
              <a:gd name="connsiteX15" fmla="*/ 1555845 w 7476051"/>
              <a:gd name="connsiteY15" fmla="*/ 6858000 h 6858000"/>
              <a:gd name="connsiteX16" fmla="*/ 1385101 w 7476051"/>
              <a:gd name="connsiteY16" fmla="*/ 6858000 h 6858000"/>
              <a:gd name="connsiteX17" fmla="*/ 681975 w 7476051"/>
              <a:gd name="connsiteY17" fmla="*/ 6858000 h 6858000"/>
              <a:gd name="connsiteX18" fmla="*/ 348024 w 7476051"/>
              <a:gd name="connsiteY18" fmla="*/ 6858000 h 6858000"/>
              <a:gd name="connsiteX19" fmla="*/ 0 w 7476051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76051" h="6858000">
                <a:moveTo>
                  <a:pt x="0" y="0"/>
                </a:moveTo>
                <a:lnTo>
                  <a:pt x="348024" y="0"/>
                </a:lnTo>
                <a:lnTo>
                  <a:pt x="681975" y="0"/>
                </a:lnTo>
                <a:lnTo>
                  <a:pt x="1555845" y="0"/>
                </a:lnTo>
                <a:lnTo>
                  <a:pt x="1568054" y="0"/>
                </a:lnTo>
                <a:lnTo>
                  <a:pt x="1693495" y="0"/>
                </a:lnTo>
                <a:lnTo>
                  <a:pt x="3186636" y="0"/>
                </a:lnTo>
                <a:lnTo>
                  <a:pt x="5853028" y="0"/>
                </a:lnTo>
                <a:lnTo>
                  <a:pt x="5875152" y="14997"/>
                </a:lnTo>
                <a:cubicBezTo>
                  <a:pt x="6902315" y="754641"/>
                  <a:pt x="7476051" y="2093192"/>
                  <a:pt x="7476051" y="3621656"/>
                </a:cubicBezTo>
                <a:cubicBezTo>
                  <a:pt x="7476051" y="4969131"/>
                  <a:pt x="6547326" y="5602839"/>
                  <a:pt x="5601701" y="6374814"/>
                </a:cubicBezTo>
                <a:cubicBezTo>
                  <a:pt x="5429498" y="6515397"/>
                  <a:pt x="5258871" y="6653108"/>
                  <a:pt x="5085053" y="6780599"/>
                </a:cubicBezTo>
                <a:lnTo>
                  <a:pt x="4973297" y="6858000"/>
                </a:lnTo>
                <a:lnTo>
                  <a:pt x="3186636" y="6858000"/>
                </a:lnTo>
                <a:lnTo>
                  <a:pt x="1568054" y="6858000"/>
                </a:lnTo>
                <a:lnTo>
                  <a:pt x="1555845" y="6858000"/>
                </a:lnTo>
                <a:lnTo>
                  <a:pt x="1385101" y="6858000"/>
                </a:lnTo>
                <a:lnTo>
                  <a:pt x="681975" y="6858000"/>
                </a:lnTo>
                <a:lnTo>
                  <a:pt x="34802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539A79B-DFBA-4781-B0DE-4044B072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97492" y="0"/>
            <a:ext cx="2529723" cy="6858000"/>
          </a:xfrm>
          <a:custGeom>
            <a:avLst/>
            <a:gdLst>
              <a:gd name="connsiteX0" fmla="*/ 1258269 w 2529723"/>
              <a:gd name="connsiteY0" fmla="*/ 0 h 6858000"/>
              <a:gd name="connsiteX1" fmla="*/ 1275627 w 2529723"/>
              <a:gd name="connsiteY1" fmla="*/ 0 h 6858000"/>
              <a:gd name="connsiteX2" fmla="*/ 1302560 w 2529723"/>
              <a:gd name="connsiteY2" fmla="*/ 24338 h 6858000"/>
              <a:gd name="connsiteX3" fmla="*/ 2522825 w 2529723"/>
              <a:gd name="connsiteY3" fmla="*/ 3678515 h 6858000"/>
              <a:gd name="connsiteX4" fmla="*/ 557500 w 2529723"/>
              <a:gd name="connsiteY4" fmla="*/ 6451411 h 6858000"/>
              <a:gd name="connsiteX5" fmla="*/ 32482 w 2529723"/>
              <a:gd name="connsiteY5" fmla="*/ 6849373 h 6858000"/>
              <a:gd name="connsiteX6" fmla="*/ 19531 w 2529723"/>
              <a:gd name="connsiteY6" fmla="*/ 6858000 h 6858000"/>
              <a:gd name="connsiteX7" fmla="*/ 0 w 2529723"/>
              <a:gd name="connsiteY7" fmla="*/ 6858000 h 6858000"/>
              <a:gd name="connsiteX8" fmla="*/ 14202 w 2529723"/>
              <a:gd name="connsiteY8" fmla="*/ 6848540 h 6858000"/>
              <a:gd name="connsiteX9" fmla="*/ 539221 w 2529723"/>
              <a:gd name="connsiteY9" fmla="*/ 6450578 h 6858000"/>
              <a:gd name="connsiteX10" fmla="*/ 2504546 w 2529723"/>
              <a:gd name="connsiteY10" fmla="*/ 3677682 h 6858000"/>
              <a:gd name="connsiteX11" fmla="*/ 1284280 w 2529723"/>
              <a:gd name="connsiteY11" fmla="*/ 2350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9723" h="6858000">
                <a:moveTo>
                  <a:pt x="1258269" y="0"/>
                </a:moveTo>
                <a:lnTo>
                  <a:pt x="1275627" y="0"/>
                </a:lnTo>
                <a:lnTo>
                  <a:pt x="1302560" y="24338"/>
                </a:lnTo>
                <a:cubicBezTo>
                  <a:pt x="2156831" y="855667"/>
                  <a:pt x="2590622" y="2191755"/>
                  <a:pt x="2522825" y="3678515"/>
                </a:cubicBezTo>
                <a:cubicBezTo>
                  <a:pt x="2459072" y="5076606"/>
                  <a:pt x="1519830" y="5692656"/>
                  <a:pt x="557500" y="6451411"/>
                </a:cubicBezTo>
                <a:cubicBezTo>
                  <a:pt x="382255" y="6589587"/>
                  <a:pt x="208689" y="6724853"/>
                  <a:pt x="32482" y="6849373"/>
                </a:cubicBezTo>
                <a:lnTo>
                  <a:pt x="19531" y="6858000"/>
                </a:lnTo>
                <a:lnTo>
                  <a:pt x="0" y="6858000"/>
                </a:lnTo>
                <a:lnTo>
                  <a:pt x="14202" y="6848540"/>
                </a:lnTo>
                <a:cubicBezTo>
                  <a:pt x="190409" y="6724020"/>
                  <a:pt x="363976" y="6588754"/>
                  <a:pt x="539221" y="6450578"/>
                </a:cubicBezTo>
                <a:cubicBezTo>
                  <a:pt x="1501550" y="5691822"/>
                  <a:pt x="2440792" y="5075773"/>
                  <a:pt x="2504546" y="3677682"/>
                </a:cubicBezTo>
                <a:cubicBezTo>
                  <a:pt x="2572343" y="2190921"/>
                  <a:pt x="2138551" y="854834"/>
                  <a:pt x="1284280" y="2350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D8EFB43-661E-4B15-BA65-39CC17EF7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10788" y="0"/>
            <a:ext cx="2536434" cy="6858000"/>
          </a:xfrm>
          <a:custGeom>
            <a:avLst/>
            <a:gdLst>
              <a:gd name="connsiteX0" fmla="*/ 879731 w 2536434"/>
              <a:gd name="connsiteY0" fmla="*/ 0 h 6858000"/>
              <a:gd name="connsiteX1" fmla="*/ 913411 w 2536434"/>
              <a:gd name="connsiteY1" fmla="*/ 0 h 6858000"/>
              <a:gd name="connsiteX2" fmla="*/ 935535 w 2536434"/>
              <a:gd name="connsiteY2" fmla="*/ 14997 h 6858000"/>
              <a:gd name="connsiteX3" fmla="*/ 2536434 w 2536434"/>
              <a:gd name="connsiteY3" fmla="*/ 3621656 h 6858000"/>
              <a:gd name="connsiteX4" fmla="*/ 662084 w 2536434"/>
              <a:gd name="connsiteY4" fmla="*/ 6374814 h 6858000"/>
              <a:gd name="connsiteX5" fmla="*/ 145436 w 2536434"/>
              <a:gd name="connsiteY5" fmla="*/ 6780599 h 6858000"/>
              <a:gd name="connsiteX6" fmla="*/ 33680 w 2536434"/>
              <a:gd name="connsiteY6" fmla="*/ 6858000 h 6858000"/>
              <a:gd name="connsiteX7" fmla="*/ 0 w 2536434"/>
              <a:gd name="connsiteY7" fmla="*/ 6858000 h 6858000"/>
              <a:gd name="connsiteX8" fmla="*/ 111756 w 2536434"/>
              <a:gd name="connsiteY8" fmla="*/ 6780599 h 6858000"/>
              <a:gd name="connsiteX9" fmla="*/ 628404 w 2536434"/>
              <a:gd name="connsiteY9" fmla="*/ 6374814 h 6858000"/>
              <a:gd name="connsiteX10" fmla="*/ 2502754 w 2536434"/>
              <a:gd name="connsiteY10" fmla="*/ 3621656 h 6858000"/>
              <a:gd name="connsiteX11" fmla="*/ 901855 w 2536434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36434" h="6858000">
                <a:moveTo>
                  <a:pt x="879731" y="0"/>
                </a:moveTo>
                <a:lnTo>
                  <a:pt x="913411" y="0"/>
                </a:lnTo>
                <a:lnTo>
                  <a:pt x="935535" y="14997"/>
                </a:lnTo>
                <a:cubicBezTo>
                  <a:pt x="1962698" y="754641"/>
                  <a:pt x="2536434" y="2093192"/>
                  <a:pt x="2536434" y="3621656"/>
                </a:cubicBezTo>
                <a:cubicBezTo>
                  <a:pt x="2536434" y="4969131"/>
                  <a:pt x="1607709" y="5602839"/>
                  <a:pt x="662084" y="6374814"/>
                </a:cubicBezTo>
                <a:cubicBezTo>
                  <a:pt x="489881" y="6515397"/>
                  <a:pt x="319254" y="6653108"/>
                  <a:pt x="145436" y="6780599"/>
                </a:cubicBezTo>
                <a:lnTo>
                  <a:pt x="33680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DB7B6-0522-44EB-9F95-1E678D54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1675" y="1346268"/>
            <a:ext cx="5932755" cy="3285207"/>
          </a:xfrm>
        </p:spPr>
        <p:txBody>
          <a:bodyPr vert="horz" lIns="109728" tIns="109728" rIns="109728" bIns="91440" rtlCol="0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206290301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LinesVTI">
  <a:themeElements>
    <a:clrScheme name="AnalogousFromLightSeed_2SEEDS">
      <a:dk1>
        <a:srgbClr val="000000"/>
      </a:dk1>
      <a:lt1>
        <a:srgbClr val="FFFFFF"/>
      </a:lt1>
      <a:dk2>
        <a:srgbClr val="412D24"/>
      </a:dk2>
      <a:lt2>
        <a:srgbClr val="E8E5E2"/>
      </a:lt2>
      <a:accent1>
        <a:srgbClr val="7F9DBA"/>
      </a:accent1>
      <a:accent2>
        <a:srgbClr val="82A8AB"/>
      </a:accent2>
      <a:accent3>
        <a:srgbClr val="969BC6"/>
      </a:accent3>
      <a:accent4>
        <a:srgbClr val="BA847F"/>
      </a:accent4>
      <a:accent5>
        <a:srgbClr val="B99C7E"/>
      </a:accent5>
      <a:accent6>
        <a:srgbClr val="A7A372"/>
      </a:accent6>
      <a:hlink>
        <a:srgbClr val="9D7D5E"/>
      </a:hlink>
      <a:folHlink>
        <a:srgbClr val="7F7F7F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LinesVTI" id="{8C0B0F05-C8D0-4078-9615-83E590287484}" vid="{43A7BC57-C1E3-4EE6-BDBC-5422DD574AF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3EAFD4ACCEF3458F8363497FBCFA33" ma:contentTypeVersion="14" ma:contentTypeDescription="Create a new document." ma:contentTypeScope="" ma:versionID="822f20ca22394045d635cd47d8e1374c">
  <xsd:schema xmlns:xsd="http://www.w3.org/2001/XMLSchema" xmlns:xs="http://www.w3.org/2001/XMLSchema" xmlns:p="http://schemas.microsoft.com/office/2006/metadata/properties" xmlns:ns3="3bb62d3c-0ca6-4597-87ca-e58cd9931cc9" xmlns:ns4="de6d691c-a35c-4175-babd-0c8d398b2466" targetNamespace="http://schemas.microsoft.com/office/2006/metadata/properties" ma:root="true" ma:fieldsID="d2ff5a32c2cbef5e5124d57ac87b4364" ns3:_="" ns4:_="">
    <xsd:import namespace="3bb62d3c-0ca6-4597-87ca-e58cd9931cc9"/>
    <xsd:import namespace="de6d691c-a35c-4175-babd-0c8d398b24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b62d3c-0ca6-4597-87ca-e58cd9931c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d691c-a35c-4175-babd-0c8d398b246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B0758EE-9A67-408A-890F-72F2EAE226E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C8B7E1-DC9E-4331-B844-8428421A8D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b62d3c-0ca6-4597-87ca-e58cd9931cc9"/>
    <ds:schemaRef ds:uri="de6d691c-a35c-4175-babd-0c8d398b24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9E61FD-6D71-414A-9B2D-0B6688968CF2}">
  <ds:schemaRefs>
    <ds:schemaRef ds:uri="http://purl.org/dc/elements/1.1/"/>
    <ds:schemaRef ds:uri="http://schemas.microsoft.com/office/2006/metadata/properties"/>
    <ds:schemaRef ds:uri="3bb62d3c-0ca6-4597-87ca-e58cd9931cc9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de6d691c-a35c-4175-babd-0c8d398b2466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438</Words>
  <Application>Microsoft Office PowerPoint</Application>
  <PresentationFormat>Widescreen</PresentationFormat>
  <Paragraphs>64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Meiryo</vt:lpstr>
      <vt:lpstr>Arial</vt:lpstr>
      <vt:lpstr>Calibri</vt:lpstr>
      <vt:lpstr>Corbel</vt:lpstr>
      <vt:lpstr>SketchLinesVTI</vt:lpstr>
      <vt:lpstr>Accelerated Reader</vt:lpstr>
      <vt:lpstr>What is Accelerated Reader?</vt:lpstr>
      <vt:lpstr>What is Accelerated Reader?</vt:lpstr>
      <vt:lpstr>Choosing Books</vt:lpstr>
      <vt:lpstr>Quizzes</vt:lpstr>
      <vt:lpstr>Goals</vt:lpstr>
      <vt:lpstr>School Wide Incentives</vt:lpstr>
      <vt:lpstr>How to Sign On to AR</vt:lpstr>
      <vt:lpstr>How to help at home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Accelerated Reader</dc:title>
  <dc:creator>Sanders Aimee</dc:creator>
  <cp:lastModifiedBy>McCafferty Jennifer</cp:lastModifiedBy>
  <cp:revision>2</cp:revision>
  <dcterms:created xsi:type="dcterms:W3CDTF">2022-02-05T02:14:53Z</dcterms:created>
  <dcterms:modified xsi:type="dcterms:W3CDTF">2022-10-16T17:37:27Z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0x010100A83EAFD4ACCEF3458F8363497FBCFA33</vt:lpwstr>
  </property>
</Properties>
</file>