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notesMasterIdLst>
    <p:notesMasterId r:id="rId28"/>
  </p:notesMasterIdLst>
  <p:handoutMasterIdLst>
    <p:handoutMasterId r:id="rId29"/>
  </p:handoutMasterIdLst>
  <p:sldIdLst>
    <p:sldId id="256" r:id="rId2"/>
    <p:sldId id="311" r:id="rId3"/>
    <p:sldId id="325" r:id="rId4"/>
    <p:sldId id="313" r:id="rId5"/>
    <p:sldId id="323" r:id="rId6"/>
    <p:sldId id="324" r:id="rId7"/>
    <p:sldId id="328" r:id="rId8"/>
    <p:sldId id="260" r:id="rId9"/>
    <p:sldId id="273" r:id="rId10"/>
    <p:sldId id="320" r:id="rId11"/>
    <p:sldId id="264" r:id="rId12"/>
    <p:sldId id="300" r:id="rId13"/>
    <p:sldId id="265" r:id="rId14"/>
    <p:sldId id="329" r:id="rId15"/>
    <p:sldId id="330" r:id="rId16"/>
    <p:sldId id="299" r:id="rId17"/>
    <p:sldId id="267" r:id="rId18"/>
    <p:sldId id="296" r:id="rId19"/>
    <p:sldId id="285" r:id="rId20"/>
    <p:sldId id="286" r:id="rId21"/>
    <p:sldId id="288" r:id="rId22"/>
    <p:sldId id="290" r:id="rId23"/>
    <p:sldId id="294" r:id="rId24"/>
    <p:sldId id="271" r:id="rId25"/>
    <p:sldId id="293" r:id="rId26"/>
    <p:sldId id="326" r:id="rId27"/>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autoAdjust="0"/>
    <p:restoredTop sz="88815" autoAdjust="0"/>
  </p:normalViewPr>
  <p:slideViewPr>
    <p:cSldViewPr>
      <p:cViewPr varScale="1">
        <p:scale>
          <a:sx n="60" d="100"/>
          <a:sy n="60" d="100"/>
        </p:scale>
        <p:origin x="1460" y="48"/>
      </p:cViewPr>
      <p:guideLst>
        <p:guide orient="horz" pos="2160"/>
        <p:guide pos="2880"/>
      </p:guideLst>
    </p:cSldViewPr>
  </p:slideViewPr>
  <p:outlineViewPr>
    <p:cViewPr>
      <p:scale>
        <a:sx n="33" d="100"/>
        <a:sy n="33" d="100"/>
      </p:scale>
      <p:origin x="96" y="2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E94C99FD-AAED-49CC-B660-2AB40BADD42E}" type="datetimeFigureOut">
              <a:rPr lang="en-US" smtClean="0"/>
              <a:pPr/>
              <a:t>9/29/2021</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033553D4-92D8-456B-A3A2-93A2EE6A1FFD}" type="slidenum">
              <a:rPr lang="en-US" smtClean="0"/>
              <a:pPr/>
              <a:t>‹#›</a:t>
            </a:fld>
            <a:endParaRPr lang="en-US"/>
          </a:p>
        </p:txBody>
      </p:sp>
    </p:spTree>
    <p:extLst>
      <p:ext uri="{BB962C8B-B14F-4D97-AF65-F5344CB8AC3E}">
        <p14:creationId xmlns:p14="http://schemas.microsoft.com/office/powerpoint/2010/main" val="10297802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52C21602-2F5B-4E2F-88CC-01D48A4E9770}" type="datetimeFigureOut">
              <a:rPr lang="en-US" smtClean="0"/>
              <a:pPr/>
              <a:t>9/29/2021</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718E228F-9E8F-46BC-990F-EC0DC149833A}" type="slidenum">
              <a:rPr lang="en-US" smtClean="0"/>
              <a:pPr/>
              <a:t>‹#›</a:t>
            </a:fld>
            <a:endParaRPr lang="en-US"/>
          </a:p>
        </p:txBody>
      </p:sp>
    </p:spTree>
    <p:extLst>
      <p:ext uri="{BB962C8B-B14F-4D97-AF65-F5344CB8AC3E}">
        <p14:creationId xmlns:p14="http://schemas.microsoft.com/office/powerpoint/2010/main" val="2759934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64344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159803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8E228F-9E8F-46BC-990F-EC0DC149833A}" type="slidenum">
              <a:rPr lang="en-US" smtClean="0"/>
              <a:pPr/>
              <a:t>19</a:t>
            </a:fld>
            <a:endParaRPr lang="en-US"/>
          </a:p>
        </p:txBody>
      </p:sp>
    </p:spTree>
    <p:extLst>
      <p:ext uri="{BB962C8B-B14F-4D97-AF65-F5344CB8AC3E}">
        <p14:creationId xmlns:p14="http://schemas.microsoft.com/office/powerpoint/2010/main" val="91713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66522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3662097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S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8C488AFE-8536-46FB-B12B-204CA5F9D517}" type="datetimeFigureOut">
              <a:rPr lang="en-US" smtClean="0"/>
              <a:pPr/>
              <a:t>9/29/2021</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4A353135-ADCE-4C75-BADA-707AAC38FFD6}" type="slidenum">
              <a:rPr lang="en-US" smtClean="0"/>
              <a:pPr/>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4988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488AFE-8536-46FB-B12B-204CA5F9D517}"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spTree>
    <p:extLst>
      <p:ext uri="{BB962C8B-B14F-4D97-AF65-F5344CB8AC3E}">
        <p14:creationId xmlns:p14="http://schemas.microsoft.com/office/powerpoint/2010/main" val="4219813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8AFE-8536-46FB-B12B-204CA5F9D517}"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8236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79576"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488AFE-8536-46FB-B12B-204CA5F9D517}" type="datetimeFigureOut">
              <a:rPr lang="en-US" smtClean="0"/>
              <a:pPr/>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53135-ADCE-4C75-BADA-707AAC38FFD6}" type="slidenum">
              <a:rPr lang="en-US" smtClean="0"/>
              <a:pPr/>
              <a:t>‹#›</a:t>
            </a:fld>
            <a:endParaRPr lang="en-US"/>
          </a:p>
        </p:txBody>
      </p:sp>
    </p:spTree>
    <p:extLst>
      <p:ext uri="{BB962C8B-B14F-4D97-AF65-F5344CB8AC3E}">
        <p14:creationId xmlns:p14="http://schemas.microsoft.com/office/powerpoint/2010/main" val="1348820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C488AFE-8536-46FB-B12B-204CA5F9D517}" type="datetimeFigureOut">
              <a:rPr lang="en-US" smtClean="0"/>
              <a:pPr/>
              <a:t>9/29/2021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353135-ADCE-4C75-BADA-707AAC38FFD6}" type="slidenum">
              <a:rPr lang="en-US" smtClean="0"/>
              <a:pPr/>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8973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488AFE-8536-46FB-B12B-204CA5F9D517}" type="datetimeFigureOut">
              <a:rPr lang="en-US" smtClean="0"/>
              <a:pPr/>
              <a:t>9/29/2021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353135-ADCE-4C75-BADA-707AAC38FFD6}" type="slidenum">
              <a:rPr lang="en-US" smtClean="0"/>
              <a:pPr/>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680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488AFE-8536-46FB-B12B-204CA5F9D517}" type="datetimeFigureOut">
              <a:rPr lang="en-US" smtClean="0"/>
              <a:pPr/>
              <a:t>9/29/2021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353135-ADCE-4C75-BADA-707AAC38FFD6}" type="slidenum">
              <a:rPr lang="en-US" smtClean="0"/>
              <a:pPr/>
              <a:t>‹#›</a:t>
            </a:fld>
            <a:endParaRPr lang="en-US"/>
          </a:p>
        </p:txBody>
      </p:sp>
    </p:spTree>
    <p:extLst>
      <p:ext uri="{BB962C8B-B14F-4D97-AF65-F5344CB8AC3E}">
        <p14:creationId xmlns:p14="http://schemas.microsoft.com/office/powerpoint/2010/main" val="1832617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C488AFE-8536-46FB-B12B-204CA5F9D517}" type="datetimeFigureOut">
              <a:rPr lang="en-US" smtClean="0"/>
              <a:pPr/>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53135-ADCE-4C75-BADA-707AAC38FFD6}" type="slidenum">
              <a:rPr lang="en-US" smtClean="0"/>
              <a:pPr/>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3785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C488AFE-8536-46FB-B12B-204CA5F9D517}" type="datetimeFigureOut">
              <a:rPr lang="en-US" smtClean="0"/>
              <a:pPr/>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53135-ADCE-4C75-BADA-707AAC38FFD6}" type="slidenum">
              <a:rPr lang="en-US" smtClean="0"/>
              <a:pPr/>
              <a:t>‹#›</a:t>
            </a:fld>
            <a:endParaRPr lang="en-US"/>
          </a:p>
        </p:txBody>
      </p:sp>
    </p:spTree>
    <p:extLst>
      <p:ext uri="{BB962C8B-B14F-4D97-AF65-F5344CB8AC3E}">
        <p14:creationId xmlns:p14="http://schemas.microsoft.com/office/powerpoint/2010/main" val="3681394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C488AFE-8536-46FB-B12B-204CA5F9D517}" type="datetimeFigureOut">
              <a:rPr lang="en-US" smtClean="0"/>
              <a:pPr/>
              <a:t>9/29/2021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53135-ADCE-4C75-BADA-707AAC38FFD6}" type="slidenum">
              <a:rPr lang="en-US" smtClean="0"/>
              <a:pPr/>
              <a:t>‹#›</a:t>
            </a:fld>
            <a:endParaRPr lang="en-US"/>
          </a:p>
        </p:txBody>
      </p:sp>
    </p:spTree>
    <p:extLst>
      <p:ext uri="{BB962C8B-B14F-4D97-AF65-F5344CB8AC3E}">
        <p14:creationId xmlns:p14="http://schemas.microsoft.com/office/powerpoint/2010/main" val="2758007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8AFE-8536-46FB-B12B-204CA5F9D517}"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3063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8AFE-8536-46FB-B12B-204CA5F9D517}"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183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8AFE-8536-46FB-B12B-204CA5F9D517}"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spTree>
    <p:extLst>
      <p:ext uri="{BB962C8B-B14F-4D97-AF65-F5344CB8AC3E}">
        <p14:creationId xmlns:p14="http://schemas.microsoft.com/office/powerpoint/2010/main" val="1944500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8AFE-8536-46FB-B12B-204CA5F9D517}"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4614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8AFE-8536-46FB-B12B-204CA5F9D517}"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354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488AFE-8536-46FB-B12B-204CA5F9D517}"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3552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488AFE-8536-46FB-B12B-204CA5F9D517}" type="datetimeFigureOut">
              <a:rPr lang="en-US" smtClean="0"/>
              <a:pPr/>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2488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S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C488AFE-8536-46FB-B12B-204CA5F9D517}" type="datetimeFigureOut">
              <a:rPr lang="en-US" smtClean="0"/>
              <a:pPr/>
              <a:t>9/29/2021</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A353135-ADCE-4C75-BADA-707AAC38FFD6}" type="slidenum">
              <a:rPr lang="en-US" smtClean="0"/>
              <a:pPr/>
              <a:t>‹#›</a:t>
            </a:fld>
            <a:endParaRPr lang="en-US"/>
          </a:p>
        </p:txBody>
      </p:sp>
    </p:spTree>
    <p:extLst>
      <p:ext uri="{BB962C8B-B14F-4D97-AF65-F5344CB8AC3E}">
        <p14:creationId xmlns:p14="http://schemas.microsoft.com/office/powerpoint/2010/main" val="2647471755"/>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ramonasvoices.com/2013/06/guest-post-new-high-school-graduate.html"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hootingparrots.co.uk/2016/04/24/sunday-round-up-15/" TargetMode="External"/><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ttps://clever.com/oauth/authorize?channel=clever&amp;client_id=4c63c1cf623dce82caac&amp;confirmed=true&amp;district_id=52a787723733bf9c0b00121e&amp;redirect_uri=https://clever.com/in/auth_callback&amp;response_type=code&amp;state=b16cfbcfa0decf0b16cddfd4280a33e2f436a614a6cb4393335d432ea9380120" TargetMode="External"/><Relationship Id="rId2" Type="http://schemas.openxmlformats.org/officeDocument/2006/relationships/hyperlink" Target="https://www.screencast.com/t/tbcYt9eUkK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floridastudentfinancialaid.org/SSFAD/bf/"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floridastudentfinancialaid.org/SSFAD/b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thebluediamondgallery.com/wooden-tile/p/plan.html" TargetMode="External"/><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spcollege.edu/central/de/placement.htm" TargetMode="External"/><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hyperlink" Target="https://www.spcollege.edu/future-students/admissions/high-school-programs"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spcollege.edu/central/EarlyCollege/placement.htm"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hyperlink" Target="https://creativecommons.org/licenses/by/3.0/" TargetMode="External"/><Relationship Id="rId5" Type="http://schemas.openxmlformats.org/officeDocument/2006/relationships/hyperlink" Target="http://www.flickr.com/photos/matt512/3079849093/" TargetMode="External"/><Relationship Id="rId4" Type="http://schemas.openxmlformats.org/officeDocument/2006/relationships/image" Target="../media/image14.jpg"/></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khanacademy.or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mailto:ecounselor@pcsb.org" TargetMode="External"/><Relationship Id="rId5" Type="http://schemas.openxmlformats.org/officeDocument/2006/relationships/hyperlink" Target="https://www.pcsb.org/homeworkhelp" TargetMode="External"/><Relationship Id="rId4" Type="http://schemas.openxmlformats.org/officeDocument/2006/relationships/hyperlink" Target="https://www.mathnation.com/"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xradio.zone/schedule/?amp"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4A8E3B-8234-4910-95DA-E83F61B4CEF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6850"/>
                    </a14:imgEffect>
                    <a14:imgEffect>
                      <a14:saturation sat="153000"/>
                    </a14:imgEffect>
                  </a14:imgLayer>
                </a14:imgProps>
              </a:ext>
              <a:ext uri="{28A0092B-C50C-407E-A947-70E740481C1C}">
                <a14:useLocalDpi xmlns:a14="http://schemas.microsoft.com/office/drawing/2010/main" val="0"/>
              </a:ext>
            </a:extLst>
          </a:blip>
          <a:stretch>
            <a:fillRect/>
          </a:stretch>
        </p:blipFill>
        <p:spPr>
          <a:xfrm>
            <a:off x="62904" y="28259"/>
            <a:ext cx="9081096" cy="6829741"/>
          </a:xfrm>
          <a:prstGeom prst="rect">
            <a:avLst/>
          </a:prstGeom>
        </p:spPr>
      </p:pic>
      <p:sp>
        <p:nvSpPr>
          <p:cNvPr id="7" name="Title 6">
            <a:extLst>
              <a:ext uri="{FF2B5EF4-FFF2-40B4-BE49-F238E27FC236}">
                <a16:creationId xmlns:a16="http://schemas.microsoft.com/office/drawing/2014/main" id="{71D84257-18A2-40F8-A5F2-B0AC71B6E5CA}"/>
              </a:ext>
            </a:extLst>
          </p:cNvPr>
          <p:cNvSpPr>
            <a:spLocks noGrp="1"/>
          </p:cNvSpPr>
          <p:nvPr>
            <p:ph type="ctrTitle"/>
          </p:nvPr>
        </p:nvSpPr>
        <p:spPr>
          <a:xfrm>
            <a:off x="304800" y="585629"/>
            <a:ext cx="8229600" cy="1828800"/>
          </a:xfrm>
        </p:spPr>
        <p:txBody>
          <a:bodyPr/>
          <a:lstStyle/>
          <a:p>
            <a:r>
              <a:rPr lang="en-US" sz="6000" b="1" dirty="0">
                <a:solidFill>
                  <a:schemeClr val="tx1"/>
                </a:solidFill>
                <a:latin typeface="Aharoni" panose="02010803020104030203" pitchFamily="2" charset="-79"/>
                <a:cs typeface="Aharoni" panose="02010803020104030203" pitchFamily="2" charset="-79"/>
              </a:rPr>
              <a:t>Class of 2025</a:t>
            </a:r>
            <a:br>
              <a:rPr lang="en-US" sz="6000" b="1" dirty="0">
                <a:solidFill>
                  <a:schemeClr val="tx1"/>
                </a:solidFill>
                <a:latin typeface="Aharoni" panose="02010803020104030203" pitchFamily="2" charset="-79"/>
                <a:cs typeface="Aharoni" panose="02010803020104030203" pitchFamily="2" charset="-79"/>
              </a:rPr>
            </a:br>
            <a:r>
              <a:rPr lang="en-US" sz="6000" b="1" dirty="0">
                <a:solidFill>
                  <a:schemeClr val="tx1"/>
                </a:solidFill>
                <a:latin typeface="Aharoni" panose="02010803020104030203" pitchFamily="2" charset="-79"/>
                <a:cs typeface="Aharoni" panose="02010803020104030203" pitchFamily="2" charset="-79"/>
              </a:rPr>
              <a:t>Seminar</a:t>
            </a:r>
          </a:p>
        </p:txBody>
      </p:sp>
      <p:sp>
        <p:nvSpPr>
          <p:cNvPr id="3" name="Subtitle 2"/>
          <p:cNvSpPr>
            <a:spLocks noGrp="1"/>
          </p:cNvSpPr>
          <p:nvPr>
            <p:ph type="subTitle" idx="1"/>
          </p:nvPr>
        </p:nvSpPr>
        <p:spPr>
          <a:xfrm>
            <a:off x="1219200" y="4800599"/>
            <a:ext cx="6248400" cy="1938717"/>
          </a:xfrm>
          <a:solidFill>
            <a:schemeClr val="accent1"/>
          </a:solidFill>
          <a:ln/>
        </p:spPr>
        <p:style>
          <a:lnRef idx="3">
            <a:schemeClr val="lt1"/>
          </a:lnRef>
          <a:fillRef idx="1">
            <a:schemeClr val="accent3"/>
          </a:fillRef>
          <a:effectRef idx="1">
            <a:schemeClr val="accent3"/>
          </a:effectRef>
          <a:fontRef idx="minor">
            <a:schemeClr val="lt1"/>
          </a:fontRef>
        </p:style>
        <p:txBody>
          <a:bodyPr>
            <a:normAutofit/>
          </a:bodyPr>
          <a:lstStyle/>
          <a:p>
            <a:r>
              <a:rPr lang="en-US" sz="2400" b="1" u="sng" dirty="0">
                <a:solidFill>
                  <a:schemeClr val="bg1"/>
                </a:solidFill>
                <a:effectLst>
                  <a:outerShdw blurRad="38100" dist="38100" dir="2700000" algn="tl">
                    <a:srgbClr val="000000">
                      <a:alpha val="43137"/>
                    </a:srgbClr>
                  </a:outerShdw>
                </a:effectLst>
              </a:rPr>
              <a:t>UNIVERSITY COUNSELORS</a:t>
            </a:r>
          </a:p>
          <a:p>
            <a:r>
              <a:rPr lang="en-US" b="1" dirty="0">
                <a:effectLst>
                  <a:outerShdw blurRad="38100" dist="38100" dir="2700000" algn="tl">
                    <a:srgbClr val="000000">
                      <a:alpha val="43137"/>
                    </a:srgbClr>
                  </a:outerShdw>
                </a:effectLst>
              </a:rPr>
              <a:t>Jeannine Miller:  A-C</a:t>
            </a:r>
          </a:p>
          <a:p>
            <a:r>
              <a:rPr lang="en-US" b="1" dirty="0">
                <a:effectLst>
                  <a:outerShdw blurRad="38100" dist="38100" dir="2700000" algn="tl">
                    <a:srgbClr val="000000">
                      <a:alpha val="43137"/>
                    </a:srgbClr>
                  </a:outerShdw>
                </a:effectLst>
              </a:rPr>
              <a:t>Amanda Madej: D-M</a:t>
            </a:r>
          </a:p>
          <a:p>
            <a:r>
              <a:rPr lang="en-US" b="1" dirty="0">
                <a:effectLst>
                  <a:outerShdw blurRad="38100" dist="38100" dir="2700000" algn="tl">
                    <a:srgbClr val="000000">
                      <a:alpha val="43137"/>
                    </a:srgbClr>
                  </a:outerShdw>
                </a:effectLst>
              </a:rPr>
              <a:t>Tim Papp:  N-Z</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633" y="152400"/>
            <a:ext cx="6798734" cy="1303867"/>
          </a:xfrm>
        </p:spPr>
        <p:style>
          <a:lnRef idx="3">
            <a:schemeClr val="lt1"/>
          </a:lnRef>
          <a:fillRef idx="1">
            <a:schemeClr val="accent2"/>
          </a:fillRef>
          <a:effectRef idx="1">
            <a:schemeClr val="accent2"/>
          </a:effectRef>
          <a:fontRef idx="minor">
            <a:schemeClr val="lt1"/>
          </a:fontRef>
        </p:style>
        <p:txBody>
          <a:bodyPr>
            <a:normAutofit fontScale="90000"/>
          </a:bodyPr>
          <a:lstStyle/>
          <a:p>
            <a:r>
              <a:rPr lang="en-US" dirty="0"/>
              <a:t>ACADEMICS/RESPONSIBILITY</a:t>
            </a:r>
          </a:p>
        </p:txBody>
      </p:sp>
      <p:sp>
        <p:nvSpPr>
          <p:cNvPr id="3" name="Content Placeholder 2"/>
          <p:cNvSpPr>
            <a:spLocks noGrp="1"/>
          </p:cNvSpPr>
          <p:nvPr>
            <p:ph idx="1"/>
          </p:nvPr>
        </p:nvSpPr>
        <p:spPr>
          <a:xfrm>
            <a:off x="457200" y="1524000"/>
            <a:ext cx="8229600" cy="5105400"/>
          </a:xfrm>
        </p:spPr>
        <p:style>
          <a:lnRef idx="2">
            <a:schemeClr val="accent2"/>
          </a:lnRef>
          <a:fillRef idx="1">
            <a:schemeClr val="lt1"/>
          </a:fillRef>
          <a:effectRef idx="0">
            <a:schemeClr val="accent2"/>
          </a:effectRef>
          <a:fontRef idx="minor">
            <a:schemeClr val="dk1"/>
          </a:fontRef>
        </p:style>
        <p:txBody>
          <a:bodyPr>
            <a:normAutofit/>
          </a:bodyPr>
          <a:lstStyle/>
          <a:p>
            <a:pPr algn="ctr">
              <a:buNone/>
            </a:pPr>
            <a:r>
              <a:rPr lang="en-US" sz="5400" b="1" u="sng" dirty="0">
                <a:solidFill>
                  <a:schemeClr val="tx1">
                    <a:lumMod val="75000"/>
                    <a:lumOff val="25000"/>
                  </a:schemeClr>
                </a:solidFill>
                <a:effectLst>
                  <a:outerShdw blurRad="38100" dist="38100" dir="2700000" algn="tl">
                    <a:srgbClr val="000000">
                      <a:alpha val="43137"/>
                    </a:srgbClr>
                  </a:outerShdw>
                </a:effectLst>
                <a:latin typeface="Impact" pitchFamily="34" charset="0"/>
              </a:rPr>
              <a:t>YOUR  FUTURE  IS  NOW</a:t>
            </a:r>
          </a:p>
          <a:p>
            <a:pPr algn="ctr">
              <a:buNone/>
            </a:pPr>
            <a:r>
              <a:rPr lang="en-US" sz="1600" b="1" dirty="0">
                <a:solidFill>
                  <a:schemeClr val="tx1">
                    <a:lumMod val="75000"/>
                    <a:lumOff val="25000"/>
                  </a:schemeClr>
                </a:solidFill>
                <a:effectLst>
                  <a:outerShdw blurRad="38100" dist="38100" dir="2700000" algn="tl">
                    <a:srgbClr val="000000">
                      <a:alpha val="43137"/>
                    </a:srgbClr>
                  </a:outerShdw>
                </a:effectLst>
              </a:rPr>
              <a:t>BE  INFORMED</a:t>
            </a:r>
          </a:p>
          <a:p>
            <a:pPr algn="ctr">
              <a:buNone/>
            </a:pPr>
            <a:endParaRPr lang="en-US" sz="1050" b="1" dirty="0">
              <a:solidFill>
                <a:schemeClr val="tx1">
                  <a:lumMod val="75000"/>
                  <a:lumOff val="25000"/>
                </a:schemeClr>
              </a:solidFill>
            </a:endParaRPr>
          </a:p>
          <a:p>
            <a:pPr algn="ctr">
              <a:buNone/>
            </a:pPr>
            <a:r>
              <a:rPr lang="en-US" b="1" dirty="0">
                <a:solidFill>
                  <a:schemeClr val="tx1">
                    <a:lumMod val="75000"/>
                    <a:lumOff val="25000"/>
                  </a:schemeClr>
                </a:solidFill>
                <a:latin typeface="Rockwell Extra Bold" pitchFamily="18" charset="0"/>
              </a:rPr>
              <a:t>Our Primary Goal </a:t>
            </a:r>
          </a:p>
          <a:p>
            <a:pPr algn="ctr">
              <a:buNone/>
            </a:pPr>
            <a:r>
              <a:rPr lang="en-US" b="1" dirty="0">
                <a:solidFill>
                  <a:schemeClr val="tx1">
                    <a:lumMod val="75000"/>
                    <a:lumOff val="25000"/>
                  </a:schemeClr>
                </a:solidFill>
                <a:latin typeface="Rockwell Extra Bold" pitchFamily="18" charset="0"/>
              </a:rPr>
              <a:t>For You Today</a:t>
            </a:r>
          </a:p>
          <a:p>
            <a:pPr algn="ctr">
              <a:buNone/>
            </a:pPr>
            <a:endParaRPr lang="en-US" b="1" dirty="0">
              <a:solidFill>
                <a:schemeClr val="bg1"/>
              </a:solidFill>
              <a:latin typeface="Rockwell Extra Bold" pitchFamily="18" charset="0"/>
            </a:endParaRPr>
          </a:p>
          <a:p>
            <a:pPr algn="ctr">
              <a:buNone/>
            </a:pPr>
            <a:endParaRPr lang="en-US" b="1" dirty="0">
              <a:solidFill>
                <a:schemeClr val="bg1"/>
              </a:solidFill>
              <a:latin typeface="Rockwell Extra Bold" pitchFamily="18" charset="0"/>
            </a:endParaRPr>
          </a:p>
          <a:p>
            <a:pPr algn="ctr">
              <a:buNone/>
            </a:pPr>
            <a:endParaRPr lang="en-US" b="1" dirty="0">
              <a:solidFill>
                <a:schemeClr val="bg1"/>
              </a:solidFill>
              <a:latin typeface="Rockwell Extra Bold" pitchFamily="18" charset="0"/>
            </a:endParaRPr>
          </a:p>
          <a:p>
            <a:pPr algn="ctr">
              <a:buNone/>
            </a:pPr>
            <a:endParaRPr lang="en-US" b="1" dirty="0">
              <a:solidFill>
                <a:schemeClr val="bg1"/>
              </a:solidFill>
              <a:latin typeface="Rockwell Extra Bold" pitchFamily="18" charset="0"/>
            </a:endParaRPr>
          </a:p>
          <a:p>
            <a:pPr algn="ctr">
              <a:buNone/>
            </a:pPr>
            <a:endParaRPr lang="en-US" b="1" dirty="0">
              <a:solidFill>
                <a:schemeClr val="bg1"/>
              </a:solidFill>
              <a:latin typeface="Rockwell Extra Bold" pitchFamily="18" charset="0"/>
            </a:endParaRPr>
          </a:p>
          <a:p>
            <a:pPr algn="ctr">
              <a:buNone/>
            </a:pPr>
            <a:endParaRPr lang="en-US" b="1" dirty="0">
              <a:solidFill>
                <a:schemeClr val="bg1"/>
              </a:solidFill>
              <a:latin typeface="Rockwell Extra Bold"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278045797"/>
              </p:ext>
            </p:extLst>
          </p:nvPr>
        </p:nvGraphicFramePr>
        <p:xfrm>
          <a:off x="304800" y="4069080"/>
          <a:ext cx="8610600" cy="2560320"/>
        </p:xfrm>
        <a:graphic>
          <a:graphicData uri="http://schemas.openxmlformats.org/drawingml/2006/table">
            <a:tbl>
              <a:tblPr firstRow="1" bandRow="1">
                <a:tableStyleId>{5C22544A-7EE6-4342-B048-85BDC9FD1C3A}</a:tableStyleId>
              </a:tblPr>
              <a:tblGrid>
                <a:gridCol w="2870200">
                  <a:extLst>
                    <a:ext uri="{9D8B030D-6E8A-4147-A177-3AD203B41FA5}">
                      <a16:colId xmlns:a16="http://schemas.microsoft.com/office/drawing/2014/main" val="20000"/>
                    </a:ext>
                  </a:extLst>
                </a:gridCol>
                <a:gridCol w="26924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2514600">
                <a:tc>
                  <a:txBody>
                    <a:bodyPr/>
                    <a:lstStyle/>
                    <a:p>
                      <a:r>
                        <a:rPr lang="en-US" dirty="0">
                          <a:solidFill>
                            <a:schemeClr val="accent2">
                              <a:lumMod val="50000"/>
                            </a:schemeClr>
                          </a:solidFill>
                        </a:rPr>
                        <a:t>To gain awareness and knowledge</a:t>
                      </a:r>
                      <a:r>
                        <a:rPr lang="en-US" baseline="0" dirty="0">
                          <a:solidFill>
                            <a:schemeClr val="accent2">
                              <a:lumMod val="50000"/>
                            </a:schemeClr>
                          </a:solidFill>
                        </a:rPr>
                        <a:t> of ALL specific requirements related to:</a:t>
                      </a:r>
                    </a:p>
                    <a:p>
                      <a:endParaRPr lang="en-US" baseline="0" dirty="0">
                        <a:solidFill>
                          <a:schemeClr val="accent2">
                            <a:lumMod val="50000"/>
                          </a:schemeClr>
                        </a:solidFill>
                      </a:endParaRPr>
                    </a:p>
                    <a:p>
                      <a:endParaRPr lang="en-US" baseline="0" dirty="0">
                        <a:solidFill>
                          <a:schemeClr val="accent2">
                            <a:lumMod val="50000"/>
                          </a:schemeClr>
                        </a:solidFill>
                      </a:endParaRPr>
                    </a:p>
                    <a:p>
                      <a:r>
                        <a:rPr lang="en-US" baseline="0" dirty="0">
                          <a:solidFill>
                            <a:schemeClr val="tx1">
                              <a:lumMod val="75000"/>
                              <a:lumOff val="25000"/>
                            </a:schemeClr>
                          </a:solidFill>
                          <a:effectLst>
                            <a:outerShdw blurRad="38100" dist="38100" dir="2700000" algn="tl">
                              <a:srgbClr val="000000">
                                <a:alpha val="43137"/>
                              </a:srgbClr>
                            </a:outerShdw>
                          </a:effectLst>
                        </a:rPr>
                        <a:t>GRADUATION </a:t>
                      </a:r>
                    </a:p>
                    <a:p>
                      <a:r>
                        <a:rPr lang="en-US" baseline="0" dirty="0">
                          <a:solidFill>
                            <a:schemeClr val="tx1">
                              <a:lumMod val="75000"/>
                              <a:lumOff val="25000"/>
                            </a:schemeClr>
                          </a:solidFill>
                          <a:effectLst>
                            <a:outerShdw blurRad="38100" dist="38100" dir="2700000" algn="tl">
                              <a:srgbClr val="000000">
                                <a:alpha val="43137"/>
                              </a:srgbClr>
                            </a:outerShdw>
                          </a:effectLst>
                        </a:rPr>
                        <a:t>REQUIREMENT</a:t>
                      </a:r>
                      <a:endParaRPr lang="en-US" dirty="0">
                        <a:solidFill>
                          <a:schemeClr val="tx1">
                            <a:lumMod val="75000"/>
                            <a:lumOff val="25000"/>
                          </a:schemeClr>
                        </a:solidFill>
                        <a:effectLst>
                          <a:outerShdw blurRad="38100" dist="38100" dir="2700000" algn="tl">
                            <a:srgbClr val="000000">
                              <a:alpha val="43137"/>
                            </a:srgbClr>
                          </a:out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2">
                              <a:lumMod val="50000"/>
                            </a:schemeClr>
                          </a:solidFill>
                        </a:rPr>
                        <a:t>To gain awareness and knowledge</a:t>
                      </a:r>
                      <a:r>
                        <a:rPr lang="en-US" baseline="0" dirty="0">
                          <a:solidFill>
                            <a:schemeClr val="accent2">
                              <a:lumMod val="50000"/>
                            </a:schemeClr>
                          </a:solidFill>
                        </a:rPr>
                        <a:t> of  ALL specific eligibility requirements needed to qualify for: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solidFill>
                          <a:schemeClr val="accent2">
                            <a:lumMod val="50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solidFill>
                            <a:schemeClr val="tx1">
                              <a:lumMod val="75000"/>
                              <a:lumOff val="25000"/>
                            </a:schemeClr>
                          </a:solidFill>
                          <a:effectLst>
                            <a:outerShdw blurRad="38100" dist="38100" dir="2700000" algn="tl">
                              <a:srgbClr val="000000">
                                <a:alpha val="43137"/>
                              </a:srgbClr>
                            </a:outerShdw>
                          </a:effectLst>
                        </a:rPr>
                        <a:t>BRIGHT FUTURES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solidFill>
                            <a:schemeClr val="tx1">
                              <a:lumMod val="75000"/>
                              <a:lumOff val="25000"/>
                            </a:schemeClr>
                          </a:solidFill>
                          <a:effectLst>
                            <a:outerShdw blurRad="38100" dist="38100" dir="2700000" algn="tl">
                              <a:srgbClr val="000000">
                                <a:alpha val="43137"/>
                              </a:srgbClr>
                            </a:outerShdw>
                          </a:effectLst>
                        </a:rPr>
                        <a:t>SCHOLARSHIP</a:t>
                      </a:r>
                    </a:p>
                    <a:p>
                      <a:endParaRPr lang="en-US" dirty="0">
                        <a:solidFill>
                          <a:schemeClr val="accent2">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r>
                        <a:rPr lang="en-US" dirty="0">
                          <a:solidFill>
                            <a:schemeClr val="accent2">
                              <a:lumMod val="50000"/>
                            </a:schemeClr>
                          </a:solidFill>
                        </a:rPr>
                        <a:t>To gain  awareness and knowledge</a:t>
                      </a:r>
                      <a:r>
                        <a:rPr lang="en-US" baseline="0" dirty="0">
                          <a:solidFill>
                            <a:schemeClr val="accent2">
                              <a:lumMod val="50000"/>
                            </a:schemeClr>
                          </a:solidFill>
                        </a:rPr>
                        <a:t> of  the academic expectations accumulated over 4 years in high school:</a:t>
                      </a:r>
                    </a:p>
                    <a:p>
                      <a:endParaRPr lang="en-US" baseline="0" dirty="0">
                        <a:solidFill>
                          <a:schemeClr val="accent2">
                            <a:lumMod val="50000"/>
                          </a:schemeClr>
                        </a:solidFill>
                      </a:endParaRPr>
                    </a:p>
                    <a:p>
                      <a:r>
                        <a:rPr lang="en-US" baseline="0" dirty="0">
                          <a:solidFill>
                            <a:schemeClr val="tx1">
                              <a:lumMod val="75000"/>
                              <a:lumOff val="25000"/>
                            </a:schemeClr>
                          </a:solidFill>
                          <a:effectLst>
                            <a:outerShdw blurRad="38100" dist="38100" dir="2700000" algn="tl">
                              <a:srgbClr val="000000">
                                <a:alpha val="43137"/>
                              </a:srgbClr>
                            </a:outerShdw>
                          </a:effectLst>
                        </a:rPr>
                        <a:t>NOTABLE 4 YEAR UNIV/COLLEGE ADMISSIONS CRITERIA</a:t>
                      </a:r>
                      <a:endParaRPr lang="en-US" dirty="0">
                        <a:solidFill>
                          <a:schemeClr val="tx1">
                            <a:lumMod val="75000"/>
                            <a:lumOff val="25000"/>
                          </a:schemeClr>
                        </a:solidFill>
                        <a:effectLst>
                          <a:outerShdw blurRad="38100" dist="38100" dir="2700000" algn="tl">
                            <a:srgbClr val="000000">
                              <a:alpha val="43137"/>
                            </a:srgbClr>
                          </a:outerShdw>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0"/>
            <a:ext cx="7239000" cy="2286000"/>
          </a:xfrm>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sz="4400" dirty="0">
                <a:solidFill>
                  <a:schemeClr val="tx1">
                    <a:lumMod val="75000"/>
                    <a:lumOff val="25000"/>
                  </a:schemeClr>
                </a:solidFill>
              </a:rPr>
              <a:t>GRADUATION REQUIREMENTS</a:t>
            </a:r>
            <a:br>
              <a:rPr lang="en-US" sz="4400" dirty="0">
                <a:solidFill>
                  <a:schemeClr val="tx1">
                    <a:lumMod val="75000"/>
                    <a:lumOff val="25000"/>
                  </a:schemeClr>
                </a:solidFill>
              </a:rPr>
            </a:br>
            <a:r>
              <a:rPr lang="en-US" sz="2700" dirty="0">
                <a:solidFill>
                  <a:schemeClr val="tx1">
                    <a:lumMod val="75000"/>
                    <a:lumOff val="25000"/>
                  </a:schemeClr>
                </a:solidFill>
              </a:rPr>
              <a:t>CLASS</a:t>
            </a:r>
            <a:br>
              <a:rPr lang="en-US" sz="2700" dirty="0">
                <a:solidFill>
                  <a:schemeClr val="tx1">
                    <a:lumMod val="75000"/>
                    <a:lumOff val="25000"/>
                  </a:schemeClr>
                </a:solidFill>
              </a:rPr>
            </a:br>
            <a:r>
              <a:rPr lang="en-US" sz="2700" dirty="0">
                <a:solidFill>
                  <a:schemeClr val="tx1">
                    <a:lumMod val="75000"/>
                    <a:lumOff val="25000"/>
                  </a:schemeClr>
                </a:solidFill>
              </a:rPr>
              <a:t>OF </a:t>
            </a:r>
            <a:br>
              <a:rPr lang="en-US" sz="2700" dirty="0">
                <a:solidFill>
                  <a:schemeClr val="tx1">
                    <a:lumMod val="75000"/>
                    <a:lumOff val="25000"/>
                  </a:schemeClr>
                </a:solidFill>
              </a:rPr>
            </a:br>
            <a:r>
              <a:rPr lang="en-US" sz="2700" dirty="0">
                <a:solidFill>
                  <a:schemeClr val="tx1">
                    <a:lumMod val="75000"/>
                    <a:lumOff val="25000"/>
                  </a:schemeClr>
                </a:solidFill>
              </a:rPr>
              <a:t>2025</a:t>
            </a:r>
          </a:p>
        </p:txBody>
      </p:sp>
      <p:pic>
        <p:nvPicPr>
          <p:cNvPr id="4" name="Picture 3">
            <a:extLst>
              <a:ext uri="{FF2B5EF4-FFF2-40B4-BE49-F238E27FC236}">
                <a16:creationId xmlns:a16="http://schemas.microsoft.com/office/drawing/2014/main" id="{2B0A0930-48A7-4597-BF17-1B862968D47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057400" y="3124200"/>
            <a:ext cx="4910778" cy="3200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228600" y="76200"/>
            <a:ext cx="8686800" cy="838200"/>
          </a:xfrm>
        </p:spPr>
        <p:style>
          <a:lnRef idx="2">
            <a:schemeClr val="accent1"/>
          </a:lnRef>
          <a:fillRef idx="1">
            <a:schemeClr val="lt1"/>
          </a:fillRef>
          <a:effectRef idx="0">
            <a:schemeClr val="accent1"/>
          </a:effectRef>
          <a:fontRef idx="minor">
            <a:schemeClr val="dk1"/>
          </a:fontRef>
        </p:style>
        <p:txBody>
          <a:bodyPr>
            <a:normAutofit fontScale="90000"/>
          </a:bodyPr>
          <a:lstStyle/>
          <a:p>
            <a:pPr eaLnBrk="1" hangingPunct="1">
              <a:defRPr/>
            </a:pPr>
            <a:br>
              <a:rPr lang="en-US" sz="4000" u="sng" dirty="0"/>
            </a:br>
            <a:r>
              <a:rPr lang="en-US" sz="3600" dirty="0"/>
              <a:t>CORE GRADUATION REQUIRMENTS</a:t>
            </a:r>
            <a:br>
              <a:rPr lang="en-US" sz="3600" dirty="0"/>
            </a:br>
            <a:r>
              <a:rPr lang="en-US" sz="3600" dirty="0"/>
              <a:t>24 credits/2.0 unweighted G.P.A.</a:t>
            </a:r>
            <a:br>
              <a:rPr lang="en-US" dirty="0"/>
            </a:br>
            <a:endParaRPr lang="en-US" dirty="0"/>
          </a:p>
        </p:txBody>
      </p:sp>
      <p:graphicFrame>
        <p:nvGraphicFramePr>
          <p:cNvPr id="8207" name="Group 15"/>
          <p:cNvGraphicFramePr>
            <a:graphicFrameLocks noGrp="1"/>
          </p:cNvGraphicFramePr>
          <p:nvPr>
            <p:ph idx="1"/>
            <p:extLst>
              <p:ext uri="{D42A27DB-BD31-4B8C-83A1-F6EECF244321}">
                <p14:modId xmlns:p14="http://schemas.microsoft.com/office/powerpoint/2010/main" val="1166863238"/>
              </p:ext>
            </p:extLst>
          </p:nvPr>
        </p:nvGraphicFramePr>
        <p:xfrm>
          <a:off x="228600" y="914401"/>
          <a:ext cx="8881730" cy="5590417"/>
        </p:xfrm>
        <a:graphic>
          <a:graphicData uri="http://schemas.openxmlformats.org/drawingml/2006/table">
            <a:tbl>
              <a:tblPr/>
              <a:tblGrid>
                <a:gridCol w="1036202">
                  <a:extLst>
                    <a:ext uri="{9D8B030D-6E8A-4147-A177-3AD203B41FA5}">
                      <a16:colId xmlns:a16="http://schemas.microsoft.com/office/drawing/2014/main" val="20000"/>
                    </a:ext>
                  </a:extLst>
                </a:gridCol>
                <a:gridCol w="2516490">
                  <a:extLst>
                    <a:ext uri="{9D8B030D-6E8A-4147-A177-3AD203B41FA5}">
                      <a16:colId xmlns:a16="http://schemas.microsoft.com/office/drawing/2014/main" val="20001"/>
                    </a:ext>
                  </a:extLst>
                </a:gridCol>
                <a:gridCol w="5329038">
                  <a:extLst>
                    <a:ext uri="{9D8B030D-6E8A-4147-A177-3AD203B41FA5}">
                      <a16:colId xmlns:a16="http://schemas.microsoft.com/office/drawing/2014/main" val="20002"/>
                    </a:ext>
                  </a:extLst>
                </a:gridCol>
              </a:tblGrid>
              <a:tr h="247408">
                <a:tc>
                  <a:txBody>
                    <a:bodyPr/>
                    <a:lstStyle/>
                    <a:p>
                      <a:pPr marL="0" marR="0" algn="ctr">
                        <a:lnSpc>
                          <a:spcPct val="115000"/>
                        </a:lnSpc>
                        <a:spcBef>
                          <a:spcPts val="0"/>
                        </a:spcBef>
                        <a:spcAft>
                          <a:spcPts val="0"/>
                        </a:spcAft>
                      </a:pPr>
                      <a:r>
                        <a:rPr lang="en-US" sz="1600" dirty="0">
                          <a:solidFill>
                            <a:schemeClr val="tx1"/>
                          </a:solidFill>
                          <a:effectLst>
                            <a:outerShdw blurRad="38100" dist="38100" dir="2700000" algn="tl">
                              <a:srgbClr val="000000">
                                <a:alpha val="43137"/>
                              </a:srgbClr>
                            </a:outerShdw>
                          </a:effectLst>
                          <a:latin typeface="Times New Roman"/>
                          <a:ea typeface="Calibri"/>
                        </a:rPr>
                        <a:t>S</a:t>
                      </a:r>
                      <a:r>
                        <a:rPr lang="en-US" sz="1600" b="1" dirty="0">
                          <a:solidFill>
                            <a:schemeClr val="tx1"/>
                          </a:solidFill>
                          <a:effectLst>
                            <a:outerShdw blurRad="38100" dist="38100" dir="2700000" algn="tl">
                              <a:srgbClr val="000000">
                                <a:alpha val="43137"/>
                              </a:srgbClr>
                            </a:outerShdw>
                          </a:effectLst>
                          <a:latin typeface="Times New Roman"/>
                          <a:ea typeface="Calibri"/>
                        </a:rPr>
                        <a:t>UBJECT</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50000"/>
                      </a:schemeClr>
                    </a:solidFill>
                  </a:tcPr>
                </a:tc>
                <a:tc>
                  <a:txBody>
                    <a:bodyPr/>
                    <a:lstStyle/>
                    <a:p>
                      <a:pPr marL="342900" marR="0" lvl="0" indent="-342900" algn="ctr">
                        <a:lnSpc>
                          <a:spcPct val="115000"/>
                        </a:lnSpc>
                        <a:spcBef>
                          <a:spcPts val="0"/>
                        </a:spcBef>
                        <a:spcAft>
                          <a:spcPts val="0"/>
                        </a:spcAft>
                        <a:buFont typeface="Wingdings"/>
                        <a:buNone/>
                      </a:pPr>
                      <a:r>
                        <a:rPr lang="en-US" sz="1600" b="1" dirty="0">
                          <a:solidFill>
                            <a:schemeClr val="tx1"/>
                          </a:solidFill>
                          <a:effectLst>
                            <a:outerShdw blurRad="38100" dist="38100" dir="2700000" algn="tl">
                              <a:srgbClr val="000000">
                                <a:alpha val="43137"/>
                              </a:srgbClr>
                            </a:outerShdw>
                          </a:effectLst>
                          <a:latin typeface="Optima"/>
                          <a:ea typeface="Calibri"/>
                          <a:cs typeface="Optima"/>
                        </a:rPr>
                        <a:t>GRAD</a:t>
                      </a:r>
                      <a:r>
                        <a:rPr lang="en-US" sz="1600" b="1" baseline="0" dirty="0">
                          <a:solidFill>
                            <a:schemeClr val="tx1"/>
                          </a:solidFill>
                          <a:effectLst>
                            <a:outerShdw blurRad="38100" dist="38100" dir="2700000" algn="tl">
                              <a:srgbClr val="000000">
                                <a:alpha val="43137"/>
                              </a:srgbClr>
                            </a:outerShdw>
                          </a:effectLst>
                          <a:latin typeface="Optima"/>
                          <a:ea typeface="Calibri"/>
                          <a:cs typeface="Optima"/>
                        </a:rPr>
                        <a:t> REQ</a:t>
                      </a:r>
                      <a:endParaRPr lang="en-US" sz="1600" b="1" dirty="0">
                        <a:solidFill>
                          <a:schemeClr val="tx1"/>
                        </a:solidFill>
                        <a:effectLst>
                          <a:outerShdw blurRad="38100" dist="38100" dir="2700000" algn="tl">
                            <a:srgbClr val="000000">
                              <a:alpha val="43137"/>
                            </a:srgbClr>
                          </a:outerShdw>
                        </a:effectLst>
                        <a:latin typeface="Optima"/>
                        <a:ea typeface="Calibri"/>
                        <a:cs typeface="Optima"/>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50000"/>
                      </a:schemeClr>
                    </a:solidFill>
                  </a:tcPr>
                </a:tc>
                <a:tc>
                  <a:txBody>
                    <a:bodyPr/>
                    <a:lstStyle/>
                    <a:p>
                      <a:pPr marL="342900" marR="0" lvl="0" indent="-342900" algn="ctr">
                        <a:lnSpc>
                          <a:spcPct val="115000"/>
                        </a:lnSpc>
                        <a:spcBef>
                          <a:spcPts val="0"/>
                        </a:spcBef>
                        <a:spcAft>
                          <a:spcPts val="0"/>
                        </a:spcAft>
                        <a:buFont typeface="Wingdings"/>
                        <a:buNone/>
                      </a:pPr>
                      <a:r>
                        <a:rPr lang="en-US" sz="1600" b="1" dirty="0">
                          <a:solidFill>
                            <a:schemeClr val="tx1"/>
                          </a:solidFill>
                          <a:effectLst>
                            <a:outerShdw blurRad="38100" dist="38100" dir="2700000" algn="tl">
                              <a:srgbClr val="000000">
                                <a:alpha val="43137"/>
                              </a:srgbClr>
                            </a:outerShdw>
                          </a:effectLst>
                          <a:latin typeface="Times New Roman"/>
                          <a:ea typeface="Calibri"/>
                        </a:rPr>
                        <a:t>ASSESSMENT REQ UIREMENT</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50000"/>
                      </a:schemeClr>
                    </a:solidFill>
                  </a:tcPr>
                </a:tc>
                <a:extLst>
                  <a:ext uri="{0D108BD9-81ED-4DB2-BD59-A6C34878D82A}">
                    <a16:rowId xmlns:a16="http://schemas.microsoft.com/office/drawing/2014/main" val="10000"/>
                  </a:ext>
                </a:extLst>
              </a:tr>
              <a:tr h="499755">
                <a:tc>
                  <a:txBody>
                    <a:bodyPr/>
                    <a:lstStyle/>
                    <a:p>
                      <a:pPr marL="0" marR="0">
                        <a:lnSpc>
                          <a:spcPct val="115000"/>
                        </a:lnSpc>
                        <a:spcBef>
                          <a:spcPts val="0"/>
                        </a:spcBef>
                        <a:spcAft>
                          <a:spcPts val="0"/>
                        </a:spcAft>
                      </a:pPr>
                      <a:r>
                        <a:rPr lang="en-US" sz="1600" b="1" dirty="0">
                          <a:solidFill>
                            <a:srgbClr val="000000"/>
                          </a:solidFill>
                          <a:effectLst>
                            <a:outerShdw blurRad="38100" dist="38100" dir="2700000" algn="tl">
                              <a:srgbClr val="000000">
                                <a:alpha val="43137"/>
                              </a:srgbClr>
                            </a:outerShdw>
                          </a:effectLst>
                          <a:latin typeface="Optima"/>
                          <a:ea typeface="Calibri"/>
                          <a:cs typeface="Optima"/>
                        </a:rPr>
                        <a:t>English</a:t>
                      </a:r>
                      <a:endParaRPr lang="en-US" sz="1600" dirty="0">
                        <a:solidFill>
                          <a:srgbClr val="000000"/>
                        </a:solidFill>
                        <a:effectLst>
                          <a:outerShdw blurRad="38100" dist="38100" dir="2700000" algn="tl">
                            <a:srgbClr val="000000">
                              <a:alpha val="43137"/>
                            </a:srgbClr>
                          </a:outerShdw>
                        </a:effectLst>
                        <a:latin typeface="Times New Roman"/>
                        <a:ea typeface="Calibri"/>
                      </a:endParaRPr>
                    </a:p>
                    <a:p>
                      <a:pPr marL="0" marR="0">
                        <a:lnSpc>
                          <a:spcPct val="115000"/>
                        </a:lnSpc>
                        <a:spcBef>
                          <a:spcPts val="0"/>
                        </a:spcBef>
                        <a:spcAft>
                          <a:spcPts val="0"/>
                        </a:spcAft>
                      </a:pPr>
                      <a:endParaRPr lang="en-US" sz="1600" dirty="0">
                        <a:solidFill>
                          <a:srgbClr val="000000"/>
                        </a:solidFill>
                        <a:effectLst>
                          <a:outerShdw blurRad="38100" dist="38100" dir="2700000" algn="tl">
                            <a:srgbClr val="000000">
                              <a:alpha val="43137"/>
                            </a:srgbClr>
                          </a:outerShdw>
                        </a:effectLst>
                        <a:latin typeface="Times New Roman"/>
                        <a:ea typeface="Calibri"/>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nSpc>
                          <a:spcPct val="115000"/>
                        </a:lnSpc>
                        <a:spcBef>
                          <a:spcPts val="0"/>
                        </a:spcBef>
                        <a:spcAft>
                          <a:spcPts val="0"/>
                        </a:spcAft>
                        <a:buFont typeface="Wingdings"/>
                        <a:buChar char=""/>
                      </a:pPr>
                      <a:r>
                        <a:rPr lang="en-US" sz="1400" b="1" dirty="0">
                          <a:solidFill>
                            <a:srgbClr val="000000"/>
                          </a:solidFill>
                          <a:latin typeface="Optima"/>
                          <a:ea typeface="Calibri"/>
                          <a:cs typeface="Optima"/>
                        </a:rPr>
                        <a:t>4  English </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nSpc>
                          <a:spcPct val="115000"/>
                        </a:lnSpc>
                        <a:spcBef>
                          <a:spcPts val="0"/>
                        </a:spcBef>
                        <a:spcAft>
                          <a:spcPts val="0"/>
                        </a:spcAft>
                        <a:buFont typeface="Wingdings"/>
                        <a:buChar char=""/>
                      </a:pPr>
                      <a:r>
                        <a:rPr lang="en-US" sz="1400" b="1" dirty="0">
                          <a:solidFill>
                            <a:srgbClr val="000000"/>
                          </a:solidFill>
                          <a:latin typeface="Optima"/>
                          <a:ea typeface="Calibri"/>
                          <a:cs typeface="Optima"/>
                        </a:rPr>
                        <a:t>Must </a:t>
                      </a:r>
                      <a:r>
                        <a:rPr lang="en-US" sz="1400" b="1" u="sng" dirty="0">
                          <a:solidFill>
                            <a:srgbClr val="000000"/>
                          </a:solidFill>
                          <a:latin typeface="Optima"/>
                          <a:ea typeface="Calibri"/>
                          <a:cs typeface="Optima"/>
                        </a:rPr>
                        <a:t>PASS</a:t>
                      </a:r>
                      <a:r>
                        <a:rPr lang="en-US" sz="1400" b="1" dirty="0">
                          <a:solidFill>
                            <a:srgbClr val="000000"/>
                          </a:solidFill>
                          <a:latin typeface="Optima"/>
                          <a:ea typeface="Calibri"/>
                          <a:cs typeface="Optima"/>
                        </a:rPr>
                        <a:t> the Grade 10 FSA ELA assessment</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849415">
                <a:tc>
                  <a:txBody>
                    <a:bodyPr/>
                    <a:lstStyle/>
                    <a:p>
                      <a:pPr marL="0" marR="0">
                        <a:lnSpc>
                          <a:spcPct val="115000"/>
                        </a:lnSpc>
                        <a:spcBef>
                          <a:spcPts val="0"/>
                        </a:spcBef>
                        <a:spcAft>
                          <a:spcPts val="0"/>
                        </a:spcAft>
                      </a:pPr>
                      <a:endParaRPr lang="en-US" sz="1400" dirty="0">
                        <a:solidFill>
                          <a:srgbClr val="000000"/>
                        </a:solidFill>
                        <a:effectLst>
                          <a:outerShdw blurRad="38100" dist="38100" dir="2700000" algn="tl">
                            <a:srgbClr val="000000">
                              <a:alpha val="43137"/>
                            </a:srgbClr>
                          </a:outerShdw>
                        </a:effectLst>
                        <a:latin typeface="Times New Roman"/>
                        <a:ea typeface="Calibri"/>
                      </a:endParaRPr>
                    </a:p>
                    <a:p>
                      <a:pPr marL="0" marR="0">
                        <a:lnSpc>
                          <a:spcPct val="115000"/>
                        </a:lnSpc>
                        <a:spcBef>
                          <a:spcPts val="0"/>
                        </a:spcBef>
                        <a:spcAft>
                          <a:spcPts val="0"/>
                        </a:spcAft>
                      </a:pPr>
                      <a:r>
                        <a:rPr lang="en-US" sz="1600" b="1" dirty="0">
                          <a:solidFill>
                            <a:srgbClr val="000000"/>
                          </a:solidFill>
                          <a:effectLst>
                            <a:outerShdw blurRad="38100" dist="38100" dir="2700000" algn="tl">
                              <a:srgbClr val="000000">
                                <a:alpha val="43137"/>
                              </a:srgbClr>
                            </a:outerShdw>
                          </a:effectLst>
                          <a:latin typeface="Optima"/>
                          <a:ea typeface="Calibri"/>
                          <a:cs typeface="Optima"/>
                        </a:rPr>
                        <a:t>Math</a:t>
                      </a:r>
                      <a:endParaRPr lang="en-US" sz="1600" dirty="0">
                        <a:solidFill>
                          <a:srgbClr val="000000"/>
                        </a:solidFill>
                        <a:effectLst>
                          <a:outerShdw blurRad="38100" dist="38100" dir="2700000" algn="tl">
                            <a:srgbClr val="000000">
                              <a:alpha val="43137"/>
                            </a:srgbClr>
                          </a:outerShdw>
                        </a:effectLst>
                        <a:latin typeface="Times New Roman"/>
                        <a:ea typeface="Calibri"/>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342900" marR="0" lvl="0" indent="-342900">
                        <a:lnSpc>
                          <a:spcPct val="115000"/>
                        </a:lnSpc>
                        <a:spcBef>
                          <a:spcPts val="0"/>
                        </a:spcBef>
                        <a:spcAft>
                          <a:spcPts val="0"/>
                        </a:spcAft>
                        <a:buFont typeface="Wingdings"/>
                        <a:buChar char=""/>
                      </a:pPr>
                      <a:r>
                        <a:rPr lang="en-US" sz="1400" b="1" dirty="0">
                          <a:solidFill>
                            <a:srgbClr val="000000"/>
                          </a:solidFill>
                          <a:latin typeface="Optima"/>
                          <a:ea typeface="Calibri"/>
                          <a:cs typeface="Optima"/>
                        </a:rPr>
                        <a:t>4 credits total to include</a:t>
                      </a:r>
                    </a:p>
                    <a:p>
                      <a:pPr marL="342900" marR="0" lvl="0" indent="-342900">
                        <a:lnSpc>
                          <a:spcPct val="115000"/>
                        </a:lnSpc>
                        <a:spcBef>
                          <a:spcPts val="0"/>
                        </a:spcBef>
                        <a:spcAft>
                          <a:spcPts val="0"/>
                        </a:spcAft>
                        <a:buFont typeface="Wingdings" pitchFamily="2" charset="2"/>
                        <a:buChar char="Ø"/>
                      </a:pPr>
                      <a:r>
                        <a:rPr lang="en-US" sz="1400" b="1" dirty="0">
                          <a:solidFill>
                            <a:srgbClr val="000000"/>
                          </a:solidFill>
                          <a:latin typeface="Optima"/>
                          <a:ea typeface="Calibri"/>
                          <a:cs typeface="Optima"/>
                        </a:rPr>
                        <a:t>1 credit Algebra 1 </a:t>
                      </a:r>
                    </a:p>
                    <a:p>
                      <a:pPr marL="342900" marR="0" lvl="0" indent="-342900">
                        <a:lnSpc>
                          <a:spcPct val="115000"/>
                        </a:lnSpc>
                        <a:spcBef>
                          <a:spcPts val="0"/>
                        </a:spcBef>
                        <a:spcAft>
                          <a:spcPts val="0"/>
                        </a:spcAft>
                        <a:buFont typeface="Wingdings" pitchFamily="2" charset="2"/>
                        <a:buChar char="Ø"/>
                      </a:pPr>
                      <a:r>
                        <a:rPr lang="en-US" sz="1400" b="1" dirty="0">
                          <a:solidFill>
                            <a:srgbClr val="000000"/>
                          </a:solidFill>
                          <a:latin typeface="Optima"/>
                          <a:ea typeface="Calibri"/>
                          <a:cs typeface="Optima"/>
                        </a:rPr>
                        <a:t>1 credit Geometry</a:t>
                      </a:r>
                    </a:p>
                    <a:p>
                      <a:pPr marL="0" marR="0" lvl="0" indent="0">
                        <a:lnSpc>
                          <a:spcPct val="115000"/>
                        </a:lnSpc>
                        <a:spcBef>
                          <a:spcPts val="0"/>
                        </a:spcBef>
                        <a:spcAft>
                          <a:spcPts val="0"/>
                        </a:spcAft>
                        <a:buFont typeface="Wingdings" pitchFamily="2" charset="2"/>
                        <a:buNone/>
                      </a:pPr>
                      <a:endParaRPr lang="en-US" sz="1400" b="1" dirty="0">
                        <a:solidFill>
                          <a:srgbClr val="000000"/>
                        </a:solidFill>
                        <a:latin typeface="Optima"/>
                        <a:ea typeface="Calibri"/>
                        <a:cs typeface="Optima"/>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342900" marR="0" lvl="0" indent="-342900">
                        <a:lnSpc>
                          <a:spcPct val="115000"/>
                        </a:lnSpc>
                        <a:spcBef>
                          <a:spcPts val="0"/>
                        </a:spcBef>
                        <a:spcAft>
                          <a:spcPts val="0"/>
                        </a:spcAft>
                        <a:buFont typeface="Wingdings"/>
                        <a:buChar char=""/>
                      </a:pPr>
                      <a:r>
                        <a:rPr lang="en-US" sz="1400" b="1" dirty="0">
                          <a:solidFill>
                            <a:srgbClr val="000000"/>
                          </a:solidFill>
                          <a:latin typeface="Optima"/>
                          <a:ea typeface="Calibri"/>
                          <a:cs typeface="Optima"/>
                        </a:rPr>
                        <a:t>Algebra 1 EOC</a:t>
                      </a:r>
                      <a:r>
                        <a:rPr lang="en-US" sz="1400" b="1" baseline="0" dirty="0">
                          <a:solidFill>
                            <a:srgbClr val="000000"/>
                          </a:solidFill>
                          <a:latin typeface="Optima"/>
                          <a:ea typeface="Calibri"/>
                          <a:cs typeface="Optima"/>
                        </a:rPr>
                        <a:t> MUST PASS</a:t>
                      </a:r>
                      <a:endParaRPr lang="en-US" sz="1400" b="1" dirty="0">
                        <a:solidFill>
                          <a:srgbClr val="000000"/>
                        </a:solidFill>
                        <a:latin typeface="Optima"/>
                        <a:ea typeface="Calibri"/>
                        <a:cs typeface="Optima"/>
                      </a:endParaRPr>
                    </a:p>
                    <a:p>
                      <a:pPr marL="342900" marR="0" lvl="0" indent="-342900">
                        <a:lnSpc>
                          <a:spcPct val="115000"/>
                        </a:lnSpc>
                        <a:spcBef>
                          <a:spcPts val="0"/>
                        </a:spcBef>
                        <a:spcAft>
                          <a:spcPts val="0"/>
                        </a:spcAft>
                        <a:buFont typeface="Wingdings"/>
                        <a:buChar char=""/>
                      </a:pPr>
                      <a:r>
                        <a:rPr lang="en-US" sz="1400" b="1" dirty="0">
                          <a:solidFill>
                            <a:srgbClr val="000000"/>
                          </a:solidFill>
                          <a:latin typeface="Optima"/>
                          <a:ea typeface="Calibri"/>
                          <a:cs typeface="Optima"/>
                        </a:rPr>
                        <a:t>Geometry EOC results count 30% of the final course grade</a:t>
                      </a:r>
                    </a:p>
                    <a:p>
                      <a:pPr marL="0" marR="0" lvl="0" indent="0" algn="l" defTabSz="914400" rtl="0" eaLnBrk="1" fontAlgn="auto" latinLnBrk="0" hangingPunct="1">
                        <a:lnSpc>
                          <a:spcPct val="115000"/>
                        </a:lnSpc>
                        <a:spcBef>
                          <a:spcPts val="0"/>
                        </a:spcBef>
                        <a:spcAft>
                          <a:spcPts val="0"/>
                        </a:spcAft>
                        <a:buClrTx/>
                        <a:buSzTx/>
                        <a:buFont typeface="Wingdings" pitchFamily="2" charset="2"/>
                        <a:buNone/>
                        <a:tabLst/>
                        <a:defRPr/>
                      </a:pPr>
                      <a:endParaRPr lang="en-US" sz="1400" b="1" dirty="0">
                        <a:solidFill>
                          <a:srgbClr val="000000"/>
                        </a:solidFill>
                        <a:latin typeface="Optima"/>
                        <a:ea typeface="Calibri"/>
                        <a:cs typeface="Optima"/>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2"/>
                  </a:ext>
                </a:extLst>
              </a:tr>
              <a:tr h="896646">
                <a:tc>
                  <a:txBody>
                    <a:bodyPr/>
                    <a:lstStyle/>
                    <a:p>
                      <a:pPr marL="0" marR="0">
                        <a:lnSpc>
                          <a:spcPct val="115000"/>
                        </a:lnSpc>
                        <a:spcBef>
                          <a:spcPts val="0"/>
                        </a:spcBef>
                        <a:spcAft>
                          <a:spcPts val="0"/>
                        </a:spcAft>
                      </a:pPr>
                      <a:endParaRPr lang="en-US" sz="1400" dirty="0">
                        <a:solidFill>
                          <a:srgbClr val="000000"/>
                        </a:solidFill>
                        <a:effectLst>
                          <a:outerShdw blurRad="38100" dist="38100" dir="2700000" algn="tl">
                            <a:srgbClr val="000000">
                              <a:alpha val="43137"/>
                            </a:srgbClr>
                          </a:outerShdw>
                        </a:effectLst>
                        <a:latin typeface="Times New Roman"/>
                        <a:ea typeface="Calibri"/>
                      </a:endParaRPr>
                    </a:p>
                    <a:p>
                      <a:pPr marL="0" marR="0">
                        <a:lnSpc>
                          <a:spcPct val="115000"/>
                        </a:lnSpc>
                        <a:spcBef>
                          <a:spcPts val="0"/>
                        </a:spcBef>
                        <a:spcAft>
                          <a:spcPts val="0"/>
                        </a:spcAft>
                      </a:pPr>
                      <a:r>
                        <a:rPr lang="en-US" sz="1600" b="1" dirty="0">
                          <a:solidFill>
                            <a:srgbClr val="000000"/>
                          </a:solidFill>
                          <a:effectLst>
                            <a:outerShdw blurRad="38100" dist="38100" dir="2700000" algn="tl">
                              <a:srgbClr val="000000">
                                <a:alpha val="43137"/>
                              </a:srgbClr>
                            </a:outerShdw>
                          </a:effectLst>
                          <a:latin typeface="Optima"/>
                          <a:ea typeface="Calibri"/>
                          <a:cs typeface="Optima"/>
                        </a:rPr>
                        <a:t>Science </a:t>
                      </a:r>
                      <a:endParaRPr lang="en-US" sz="1600" dirty="0">
                        <a:solidFill>
                          <a:srgbClr val="000000"/>
                        </a:solidFill>
                        <a:effectLst>
                          <a:outerShdw blurRad="38100" dist="38100" dir="2700000" algn="tl">
                            <a:srgbClr val="000000">
                              <a:alpha val="43137"/>
                            </a:srgbClr>
                          </a:outerShdw>
                        </a:effectLst>
                        <a:latin typeface="Times New Roman"/>
                        <a:ea typeface="Calibri"/>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nSpc>
                          <a:spcPct val="115000"/>
                        </a:lnSpc>
                        <a:spcBef>
                          <a:spcPts val="0"/>
                        </a:spcBef>
                        <a:spcAft>
                          <a:spcPts val="0"/>
                        </a:spcAft>
                        <a:buFont typeface="Wingdings"/>
                        <a:buChar char=""/>
                      </a:pPr>
                      <a:r>
                        <a:rPr lang="en-US" sz="1400" b="1" dirty="0">
                          <a:solidFill>
                            <a:srgbClr val="000000"/>
                          </a:solidFill>
                          <a:latin typeface="Optima"/>
                          <a:ea typeface="Calibri"/>
                          <a:cs typeface="Optima"/>
                        </a:rPr>
                        <a:t>3 credits total</a:t>
                      </a:r>
                    </a:p>
                    <a:p>
                      <a:pPr marL="342900" marR="0" lvl="0" indent="-342900">
                        <a:lnSpc>
                          <a:spcPct val="115000"/>
                        </a:lnSpc>
                        <a:spcBef>
                          <a:spcPts val="0"/>
                        </a:spcBef>
                        <a:spcAft>
                          <a:spcPts val="0"/>
                        </a:spcAft>
                        <a:buFont typeface="Wingdings"/>
                        <a:buChar char=""/>
                      </a:pPr>
                      <a:r>
                        <a:rPr lang="en-US" sz="1400" b="1" dirty="0">
                          <a:solidFill>
                            <a:srgbClr val="000000"/>
                          </a:solidFill>
                          <a:latin typeface="Optima"/>
                          <a:ea typeface="Calibri"/>
                          <a:cs typeface="Optima"/>
                        </a:rPr>
                        <a:t>1 credit in Biology 1</a:t>
                      </a:r>
                      <a:endParaRPr lang="en-US" sz="1400" b="1" dirty="0">
                        <a:solidFill>
                          <a:srgbClr val="000000"/>
                        </a:solidFill>
                        <a:latin typeface="Times New Roman"/>
                        <a:ea typeface="Calibri"/>
                      </a:endParaRPr>
                    </a:p>
                    <a:p>
                      <a:pPr marL="342900" marR="0" lvl="0" indent="-342900">
                        <a:lnSpc>
                          <a:spcPct val="115000"/>
                        </a:lnSpc>
                        <a:spcBef>
                          <a:spcPts val="0"/>
                        </a:spcBef>
                        <a:spcAft>
                          <a:spcPts val="0"/>
                        </a:spcAft>
                        <a:buFont typeface="Wingdings"/>
                        <a:buChar char=""/>
                      </a:pPr>
                      <a:r>
                        <a:rPr lang="en-US" sz="1400" b="1" dirty="0">
                          <a:solidFill>
                            <a:srgbClr val="000000"/>
                          </a:solidFill>
                          <a:latin typeface="Optima"/>
                          <a:ea typeface="Calibri"/>
                          <a:cs typeface="Optima"/>
                        </a:rPr>
                        <a:t>2 credits in equally rigorous science </a:t>
                      </a:r>
                      <a:endParaRPr lang="en-US" sz="1400" b="1" dirty="0">
                        <a:solidFill>
                          <a:srgbClr val="000000"/>
                        </a:solidFill>
                        <a:latin typeface="Times New Roman"/>
                        <a:ea typeface="Calibri"/>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nSpc>
                          <a:spcPct val="115000"/>
                        </a:lnSpc>
                        <a:spcBef>
                          <a:spcPts val="0"/>
                        </a:spcBef>
                        <a:spcAft>
                          <a:spcPts val="0"/>
                        </a:spcAft>
                        <a:buFont typeface="Wingdings"/>
                        <a:buChar char=""/>
                      </a:pPr>
                      <a:r>
                        <a:rPr lang="en-US" sz="1400" b="1" dirty="0">
                          <a:solidFill>
                            <a:srgbClr val="000000"/>
                          </a:solidFill>
                          <a:latin typeface="Optima"/>
                          <a:ea typeface="Calibri"/>
                          <a:cs typeface="Optima"/>
                        </a:rPr>
                        <a:t>Biology EOC results count 30% of the final course grade </a:t>
                      </a:r>
                    </a:p>
                    <a:p>
                      <a:pPr marL="342900" marR="0" lvl="0" indent="-342900">
                        <a:lnSpc>
                          <a:spcPct val="115000"/>
                        </a:lnSpc>
                        <a:spcBef>
                          <a:spcPts val="0"/>
                        </a:spcBef>
                        <a:spcAft>
                          <a:spcPts val="0"/>
                        </a:spcAft>
                        <a:buFont typeface="Wingdings" pitchFamily="2" charset="2"/>
                        <a:buNone/>
                      </a:pPr>
                      <a:endParaRPr lang="en-US" sz="1400" b="1" dirty="0">
                        <a:solidFill>
                          <a:srgbClr val="000000"/>
                        </a:solidFill>
                        <a:latin typeface="Times New Roman"/>
                        <a:ea typeface="Calibri"/>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3"/>
                  </a:ext>
                </a:extLst>
              </a:tr>
              <a:tr h="896646">
                <a:tc>
                  <a:txBody>
                    <a:bodyPr/>
                    <a:lstStyle/>
                    <a:p>
                      <a:pPr marL="0" marR="0">
                        <a:lnSpc>
                          <a:spcPct val="115000"/>
                        </a:lnSpc>
                        <a:spcBef>
                          <a:spcPts val="0"/>
                        </a:spcBef>
                        <a:spcAft>
                          <a:spcPts val="0"/>
                        </a:spcAft>
                      </a:pPr>
                      <a:endParaRPr lang="en-US" sz="1400" dirty="0">
                        <a:solidFill>
                          <a:srgbClr val="000000"/>
                        </a:solidFill>
                        <a:effectLst>
                          <a:outerShdw blurRad="38100" dist="38100" dir="2700000" algn="tl">
                            <a:srgbClr val="000000">
                              <a:alpha val="43137"/>
                            </a:srgbClr>
                          </a:outerShdw>
                        </a:effectLst>
                        <a:latin typeface="Times New Roman"/>
                        <a:ea typeface="Calibri"/>
                      </a:endParaRPr>
                    </a:p>
                    <a:p>
                      <a:pPr marL="0" marR="0">
                        <a:lnSpc>
                          <a:spcPct val="115000"/>
                        </a:lnSpc>
                        <a:spcBef>
                          <a:spcPts val="0"/>
                        </a:spcBef>
                        <a:spcAft>
                          <a:spcPts val="0"/>
                        </a:spcAft>
                      </a:pPr>
                      <a:r>
                        <a:rPr lang="en-US" sz="1600" b="1" dirty="0">
                          <a:solidFill>
                            <a:srgbClr val="000000"/>
                          </a:solidFill>
                          <a:effectLst>
                            <a:outerShdw blurRad="38100" dist="38100" dir="2700000" algn="tl">
                              <a:srgbClr val="000000">
                                <a:alpha val="43137"/>
                              </a:srgbClr>
                            </a:outerShdw>
                          </a:effectLst>
                          <a:latin typeface="Optima"/>
                          <a:ea typeface="Calibri"/>
                          <a:cs typeface="Optima"/>
                        </a:rPr>
                        <a:t>Social Studies </a:t>
                      </a:r>
                      <a:endParaRPr lang="en-US" sz="1600" dirty="0">
                        <a:solidFill>
                          <a:srgbClr val="000000"/>
                        </a:solidFill>
                        <a:effectLst>
                          <a:outerShdw blurRad="38100" dist="38100" dir="2700000" algn="tl">
                            <a:srgbClr val="000000">
                              <a:alpha val="43137"/>
                            </a:srgbClr>
                          </a:outerShdw>
                        </a:effectLst>
                        <a:latin typeface="Times New Roman"/>
                        <a:ea typeface="Calibri"/>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342900" marR="0" lvl="0" indent="-342900">
                        <a:lnSpc>
                          <a:spcPct val="115000"/>
                        </a:lnSpc>
                        <a:spcBef>
                          <a:spcPts val="0"/>
                        </a:spcBef>
                        <a:spcAft>
                          <a:spcPts val="0"/>
                        </a:spcAft>
                        <a:buFont typeface="Wingdings"/>
                        <a:buChar char=""/>
                      </a:pPr>
                      <a:r>
                        <a:rPr lang="en-US" sz="1400" b="1" dirty="0">
                          <a:solidFill>
                            <a:srgbClr val="000000"/>
                          </a:solidFill>
                          <a:latin typeface="Optima"/>
                          <a:ea typeface="Calibri"/>
                          <a:cs typeface="Optima"/>
                        </a:rPr>
                        <a:t>1 credit in world</a:t>
                      </a:r>
                      <a:r>
                        <a:rPr lang="en-US" sz="1400" b="1" baseline="0" dirty="0">
                          <a:solidFill>
                            <a:srgbClr val="000000"/>
                          </a:solidFill>
                          <a:latin typeface="Optima"/>
                          <a:ea typeface="Calibri"/>
                          <a:cs typeface="Optima"/>
                        </a:rPr>
                        <a:t> H</a:t>
                      </a:r>
                      <a:r>
                        <a:rPr lang="en-US" sz="1400" b="1" dirty="0">
                          <a:solidFill>
                            <a:srgbClr val="000000"/>
                          </a:solidFill>
                          <a:latin typeface="Optima"/>
                          <a:ea typeface="Calibri"/>
                          <a:cs typeface="Optima"/>
                        </a:rPr>
                        <a:t>istory </a:t>
                      </a:r>
                      <a:endParaRPr lang="en-US" sz="1400" b="1" dirty="0">
                        <a:solidFill>
                          <a:srgbClr val="000000"/>
                        </a:solidFill>
                        <a:latin typeface="Times New Roman"/>
                        <a:ea typeface="Calibri"/>
                      </a:endParaRPr>
                    </a:p>
                    <a:p>
                      <a:pPr marL="342900" marR="0" lvl="0" indent="-342900">
                        <a:lnSpc>
                          <a:spcPct val="115000"/>
                        </a:lnSpc>
                        <a:spcBef>
                          <a:spcPts val="0"/>
                        </a:spcBef>
                        <a:spcAft>
                          <a:spcPts val="0"/>
                        </a:spcAft>
                        <a:buFont typeface="Wingdings"/>
                        <a:buChar char=""/>
                      </a:pPr>
                      <a:r>
                        <a:rPr lang="en-US" sz="1400" b="1" dirty="0">
                          <a:solidFill>
                            <a:srgbClr val="000000"/>
                          </a:solidFill>
                          <a:latin typeface="Optima"/>
                          <a:ea typeface="Calibri"/>
                          <a:cs typeface="Optima"/>
                        </a:rPr>
                        <a:t>1 credit in U.S. History</a:t>
                      </a:r>
                      <a:endParaRPr lang="en-US" sz="1400" b="1" dirty="0">
                        <a:solidFill>
                          <a:srgbClr val="000000"/>
                        </a:solidFill>
                        <a:latin typeface="Times New Roman"/>
                        <a:ea typeface="Calibri"/>
                      </a:endParaRPr>
                    </a:p>
                    <a:p>
                      <a:pPr marL="342900" marR="0" lvl="0" indent="-342900">
                        <a:lnSpc>
                          <a:spcPct val="115000"/>
                        </a:lnSpc>
                        <a:spcBef>
                          <a:spcPts val="0"/>
                        </a:spcBef>
                        <a:spcAft>
                          <a:spcPts val="0"/>
                        </a:spcAft>
                        <a:buFont typeface="Wingdings"/>
                        <a:buChar char=""/>
                      </a:pPr>
                      <a:r>
                        <a:rPr lang="en-US" sz="1400" b="1" dirty="0">
                          <a:solidFill>
                            <a:srgbClr val="000000"/>
                          </a:solidFill>
                          <a:latin typeface="Optima"/>
                          <a:ea typeface="Calibri"/>
                          <a:cs typeface="Optima"/>
                        </a:rPr>
                        <a:t>.5 credit in U.S. </a:t>
                      </a:r>
                      <a:r>
                        <a:rPr lang="en-US" sz="1400" b="1" dirty="0" err="1">
                          <a:solidFill>
                            <a:srgbClr val="000000"/>
                          </a:solidFill>
                          <a:latin typeface="Optima"/>
                          <a:ea typeface="Calibri"/>
                          <a:cs typeface="Optima"/>
                        </a:rPr>
                        <a:t>Govt</a:t>
                      </a:r>
                      <a:endParaRPr lang="en-US" sz="1400" b="1" dirty="0">
                        <a:solidFill>
                          <a:srgbClr val="000000"/>
                        </a:solidFill>
                        <a:latin typeface="Times New Roman"/>
                        <a:ea typeface="Calibri"/>
                      </a:endParaRPr>
                    </a:p>
                    <a:p>
                      <a:pPr marL="342900" marR="0" lvl="0" indent="-342900">
                        <a:lnSpc>
                          <a:spcPct val="115000"/>
                        </a:lnSpc>
                        <a:spcBef>
                          <a:spcPts val="0"/>
                        </a:spcBef>
                        <a:spcAft>
                          <a:spcPts val="0"/>
                        </a:spcAft>
                        <a:buFont typeface="Wingdings" pitchFamily="2" charset="2"/>
                        <a:buChar char="Ø"/>
                      </a:pPr>
                      <a:r>
                        <a:rPr lang="en-US" sz="1400" b="1" dirty="0">
                          <a:solidFill>
                            <a:srgbClr val="000000"/>
                          </a:solidFill>
                          <a:latin typeface="Optima"/>
                          <a:ea typeface="Calibri"/>
                          <a:cs typeface="Optima"/>
                        </a:rPr>
                        <a:t>.5 credit in</a:t>
                      </a:r>
                      <a:r>
                        <a:rPr lang="en-US" sz="1400" b="1" baseline="0" dirty="0">
                          <a:solidFill>
                            <a:srgbClr val="000000"/>
                          </a:solidFill>
                          <a:latin typeface="Optima"/>
                          <a:ea typeface="Calibri"/>
                          <a:cs typeface="Optima"/>
                        </a:rPr>
                        <a:t> Economics</a:t>
                      </a:r>
                      <a:endParaRPr lang="en-US" sz="1400" b="1" dirty="0">
                        <a:solidFill>
                          <a:srgbClr val="000000"/>
                        </a:solidFill>
                        <a:latin typeface="Times New Roman"/>
                        <a:ea typeface="Calibri"/>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342900" marR="0" lvl="0" indent="-342900">
                        <a:lnSpc>
                          <a:spcPct val="115000"/>
                        </a:lnSpc>
                        <a:spcBef>
                          <a:spcPts val="0"/>
                        </a:spcBef>
                        <a:spcAft>
                          <a:spcPts val="0"/>
                        </a:spcAft>
                        <a:buFont typeface="Wingdings"/>
                        <a:buChar char=""/>
                      </a:pPr>
                      <a:endParaRPr lang="en-US" sz="1400" dirty="0">
                        <a:solidFill>
                          <a:srgbClr val="000000"/>
                        </a:solidFill>
                        <a:latin typeface="Times New Roman"/>
                        <a:ea typeface="Calibri"/>
                      </a:endParaRPr>
                    </a:p>
                    <a:p>
                      <a:pPr marL="342900" marR="0" lvl="0" indent="-342900">
                        <a:lnSpc>
                          <a:spcPct val="115000"/>
                        </a:lnSpc>
                        <a:spcBef>
                          <a:spcPts val="0"/>
                        </a:spcBef>
                        <a:spcAft>
                          <a:spcPts val="0"/>
                        </a:spcAft>
                        <a:buFont typeface="Wingdings"/>
                        <a:buChar char=""/>
                      </a:pPr>
                      <a:r>
                        <a:rPr lang="en-US" sz="1400" b="1" dirty="0">
                          <a:solidFill>
                            <a:srgbClr val="000000"/>
                          </a:solidFill>
                          <a:latin typeface="Optima"/>
                          <a:ea typeface="Calibri"/>
                          <a:cs typeface="Optima"/>
                        </a:rPr>
                        <a:t>U.S. History EOC results count 30% of the final course grade</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4"/>
                  </a:ext>
                </a:extLst>
              </a:tr>
              <a:tr h="669936">
                <a:tc>
                  <a:txBody>
                    <a:bodyPr/>
                    <a:lstStyle/>
                    <a:p>
                      <a:pPr marL="0" marR="0">
                        <a:lnSpc>
                          <a:spcPct val="115000"/>
                        </a:lnSpc>
                        <a:spcBef>
                          <a:spcPts val="0"/>
                        </a:spcBef>
                        <a:spcAft>
                          <a:spcPts val="0"/>
                        </a:spcAft>
                      </a:pPr>
                      <a:r>
                        <a:rPr lang="en-US" sz="1500" b="1" dirty="0">
                          <a:solidFill>
                            <a:srgbClr val="000000"/>
                          </a:solidFill>
                          <a:effectLst>
                            <a:outerShdw blurRad="38100" dist="38100" dir="2700000" algn="tl">
                              <a:srgbClr val="000000">
                                <a:alpha val="43137"/>
                              </a:srgbClr>
                            </a:outerShdw>
                          </a:effectLst>
                          <a:latin typeface="Optima"/>
                          <a:ea typeface="Calibri"/>
                          <a:cs typeface="Optima"/>
                        </a:rPr>
                        <a:t>World Language</a:t>
                      </a:r>
                      <a:endParaRPr lang="en-US" sz="1500" dirty="0">
                        <a:solidFill>
                          <a:srgbClr val="000000"/>
                        </a:solidFill>
                        <a:effectLst>
                          <a:outerShdw blurRad="38100" dist="38100" dir="2700000" algn="tl">
                            <a:srgbClr val="000000">
                              <a:alpha val="43137"/>
                            </a:srgbClr>
                          </a:outerShdw>
                        </a:effectLst>
                        <a:latin typeface="Times New Roman"/>
                        <a:ea typeface="Calibri"/>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a:lnSpc>
                          <a:spcPct val="115000"/>
                        </a:lnSpc>
                        <a:spcBef>
                          <a:spcPts val="0"/>
                        </a:spcBef>
                        <a:spcAft>
                          <a:spcPts val="0"/>
                        </a:spcAft>
                        <a:buFont typeface="Wingdings" pitchFamily="2" charset="2"/>
                        <a:buChar char="Ø"/>
                      </a:pPr>
                      <a:r>
                        <a:rPr lang="en-US" sz="1400" b="1" dirty="0">
                          <a:solidFill>
                            <a:srgbClr val="000000"/>
                          </a:solidFill>
                          <a:latin typeface="Optima"/>
                          <a:ea typeface="Calibri"/>
                          <a:cs typeface="Optima"/>
                        </a:rPr>
                        <a:t>    Not required for H.S</a:t>
                      </a:r>
                    </a:p>
                    <a:p>
                      <a:pPr marL="0" marR="0">
                        <a:lnSpc>
                          <a:spcPct val="115000"/>
                        </a:lnSpc>
                        <a:spcBef>
                          <a:spcPts val="0"/>
                        </a:spcBef>
                        <a:spcAft>
                          <a:spcPts val="0"/>
                        </a:spcAft>
                        <a:buFont typeface="Wingdings" pitchFamily="2" charset="2"/>
                        <a:buNone/>
                      </a:pPr>
                      <a:r>
                        <a:rPr lang="en-US" sz="1400" b="1" baseline="0" dirty="0">
                          <a:solidFill>
                            <a:srgbClr val="000000"/>
                          </a:solidFill>
                          <a:latin typeface="Optima"/>
                          <a:ea typeface="Calibri"/>
                          <a:cs typeface="Optima"/>
                        </a:rPr>
                        <a:t>     </a:t>
                      </a:r>
                      <a:r>
                        <a:rPr lang="en-US" sz="1400" b="1" dirty="0">
                          <a:solidFill>
                            <a:srgbClr val="000000"/>
                          </a:solidFill>
                          <a:latin typeface="Optima"/>
                          <a:ea typeface="Calibri"/>
                          <a:cs typeface="Optima"/>
                        </a:rPr>
                        <a:t> Graduation</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a:lnSpc>
                          <a:spcPct val="115000"/>
                        </a:lnSpc>
                        <a:spcBef>
                          <a:spcPts val="0"/>
                        </a:spcBef>
                        <a:spcAft>
                          <a:spcPts val="0"/>
                        </a:spcAft>
                        <a:buFont typeface="Wingdings" pitchFamily="2" charset="2"/>
                        <a:buChar char="q"/>
                      </a:pPr>
                      <a:r>
                        <a:rPr lang="en-US" sz="1400" b="1" dirty="0">
                          <a:solidFill>
                            <a:srgbClr val="000000"/>
                          </a:solidFill>
                          <a:latin typeface="Optima"/>
                          <a:ea typeface="Calibri"/>
                          <a:cs typeface="Optima"/>
                        </a:rPr>
                        <a:t> </a:t>
                      </a:r>
                      <a:r>
                        <a:rPr lang="en-US" sz="1400" b="1" baseline="0" dirty="0">
                          <a:solidFill>
                            <a:srgbClr val="000000"/>
                          </a:solidFill>
                          <a:latin typeface="Optima"/>
                          <a:ea typeface="Calibri"/>
                          <a:cs typeface="Optima"/>
                        </a:rPr>
                        <a:t>    2 Sequential Years R</a:t>
                      </a:r>
                      <a:r>
                        <a:rPr lang="en-US" sz="1400" b="1" dirty="0">
                          <a:solidFill>
                            <a:srgbClr val="000000"/>
                          </a:solidFill>
                          <a:latin typeface="Optima"/>
                          <a:ea typeface="Calibri"/>
                          <a:cs typeface="Optima"/>
                        </a:rPr>
                        <a:t>eq</a:t>
                      </a:r>
                      <a:r>
                        <a:rPr lang="en-US" sz="1400" b="1" baseline="0" dirty="0">
                          <a:solidFill>
                            <a:srgbClr val="000000"/>
                          </a:solidFill>
                          <a:latin typeface="Optima"/>
                          <a:ea typeface="Calibri"/>
                          <a:cs typeface="Optima"/>
                        </a:rPr>
                        <a:t>uired </a:t>
                      </a:r>
                      <a:r>
                        <a:rPr lang="en-US" sz="1400" b="1" dirty="0">
                          <a:solidFill>
                            <a:srgbClr val="000000"/>
                          </a:solidFill>
                          <a:latin typeface="Optima"/>
                          <a:ea typeface="Calibri"/>
                          <a:cs typeface="Optima"/>
                        </a:rPr>
                        <a:t>for </a:t>
                      </a:r>
                    </a:p>
                    <a:p>
                      <a:pPr marL="457200" marR="0" lvl="1">
                        <a:lnSpc>
                          <a:spcPct val="115000"/>
                        </a:lnSpc>
                        <a:spcBef>
                          <a:spcPts val="0"/>
                        </a:spcBef>
                        <a:spcAft>
                          <a:spcPts val="0"/>
                        </a:spcAft>
                        <a:buFont typeface="Wingdings" pitchFamily="2" charset="2"/>
                        <a:buChar char="Ø"/>
                      </a:pPr>
                      <a:r>
                        <a:rPr lang="en-US" sz="1400" b="1" dirty="0">
                          <a:solidFill>
                            <a:srgbClr val="000000"/>
                          </a:solidFill>
                          <a:latin typeface="Optima"/>
                          <a:ea typeface="Calibri"/>
                          <a:cs typeface="Optima"/>
                        </a:rPr>
                        <a:t>Admission into</a:t>
                      </a:r>
                      <a:r>
                        <a:rPr lang="en-US" sz="1400" b="1" baseline="0" dirty="0">
                          <a:solidFill>
                            <a:srgbClr val="000000"/>
                          </a:solidFill>
                          <a:latin typeface="Optima"/>
                          <a:ea typeface="Calibri"/>
                          <a:cs typeface="Optima"/>
                        </a:rPr>
                        <a:t> </a:t>
                      </a:r>
                      <a:r>
                        <a:rPr lang="en-US" sz="1400" b="1" dirty="0">
                          <a:solidFill>
                            <a:srgbClr val="000000"/>
                          </a:solidFill>
                          <a:latin typeface="Optima"/>
                          <a:ea typeface="Calibri"/>
                          <a:cs typeface="Optima"/>
                        </a:rPr>
                        <a:t>state universities </a:t>
                      </a:r>
                    </a:p>
                    <a:p>
                      <a:pPr marL="457200" marR="0" lvl="1">
                        <a:lnSpc>
                          <a:spcPct val="115000"/>
                        </a:lnSpc>
                        <a:spcBef>
                          <a:spcPts val="0"/>
                        </a:spcBef>
                        <a:spcAft>
                          <a:spcPts val="0"/>
                        </a:spcAft>
                        <a:buFont typeface="Wingdings" pitchFamily="2" charset="2"/>
                        <a:buChar char="Ø"/>
                      </a:pPr>
                      <a:r>
                        <a:rPr lang="en-US" sz="1400" b="1" dirty="0">
                          <a:solidFill>
                            <a:srgbClr val="000000"/>
                          </a:solidFill>
                          <a:latin typeface="Optima"/>
                          <a:ea typeface="Calibri"/>
                          <a:cs typeface="Optima"/>
                        </a:rPr>
                        <a:t>To</a:t>
                      </a:r>
                      <a:r>
                        <a:rPr lang="en-US" sz="1400" b="1" baseline="0" dirty="0">
                          <a:solidFill>
                            <a:srgbClr val="000000"/>
                          </a:solidFill>
                          <a:latin typeface="Optima"/>
                          <a:ea typeface="Calibri"/>
                          <a:cs typeface="Optima"/>
                        </a:rPr>
                        <a:t> meet Bright Futures Scholar Criteria</a:t>
                      </a:r>
                      <a:endParaRPr lang="en-US" sz="1400" b="1" dirty="0">
                        <a:solidFill>
                          <a:srgbClr val="000000"/>
                        </a:solidFill>
                        <a:latin typeface="Optima"/>
                        <a:ea typeface="Calibri"/>
                        <a:cs typeface="Optima"/>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5"/>
                  </a:ext>
                </a:extLst>
              </a:tr>
              <a:tr h="421890">
                <a:tc>
                  <a:txBody>
                    <a:bodyPr/>
                    <a:lstStyle/>
                    <a:p>
                      <a:pPr marL="0" marR="0">
                        <a:lnSpc>
                          <a:spcPct val="115000"/>
                        </a:lnSpc>
                        <a:spcBef>
                          <a:spcPts val="0"/>
                        </a:spcBef>
                        <a:spcAft>
                          <a:spcPts val="0"/>
                        </a:spcAft>
                      </a:pPr>
                      <a:r>
                        <a:rPr lang="en-US" sz="1600" b="1" dirty="0">
                          <a:solidFill>
                            <a:srgbClr val="000000"/>
                          </a:solidFill>
                          <a:effectLst>
                            <a:outerShdw blurRad="38100" dist="38100" dir="2700000" algn="tl">
                              <a:srgbClr val="000000">
                                <a:alpha val="43137"/>
                              </a:srgbClr>
                            </a:outerShdw>
                          </a:effectLst>
                          <a:latin typeface="Optima"/>
                          <a:ea typeface="Calibri"/>
                          <a:cs typeface="Optima"/>
                        </a:rPr>
                        <a:t>Fine</a:t>
                      </a:r>
                      <a:r>
                        <a:rPr lang="en-US" sz="1600" b="1" baseline="0" dirty="0">
                          <a:solidFill>
                            <a:srgbClr val="000000"/>
                          </a:solidFill>
                          <a:effectLst>
                            <a:outerShdw blurRad="38100" dist="38100" dir="2700000" algn="tl">
                              <a:srgbClr val="000000">
                                <a:alpha val="43137"/>
                              </a:srgbClr>
                            </a:outerShdw>
                          </a:effectLst>
                          <a:latin typeface="Optima"/>
                          <a:ea typeface="Calibri"/>
                          <a:cs typeface="Optima"/>
                        </a:rPr>
                        <a:t> Arts</a:t>
                      </a:r>
                      <a:endParaRPr lang="en-US" sz="1600" dirty="0">
                        <a:solidFill>
                          <a:srgbClr val="000000"/>
                        </a:solidFill>
                        <a:effectLst>
                          <a:outerShdw blurRad="38100" dist="38100" dir="2700000" algn="tl">
                            <a:srgbClr val="000000">
                              <a:alpha val="43137"/>
                            </a:srgbClr>
                          </a:outerShdw>
                        </a:effectLst>
                        <a:latin typeface="Times New Roman"/>
                        <a:ea typeface="Calibri"/>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a:lnSpc>
                          <a:spcPct val="115000"/>
                        </a:lnSpc>
                        <a:spcBef>
                          <a:spcPts val="0"/>
                        </a:spcBef>
                        <a:spcAft>
                          <a:spcPts val="0"/>
                        </a:spcAft>
                        <a:buFont typeface="Wingdings" pitchFamily="2" charset="2"/>
                        <a:buChar char="Ø"/>
                      </a:pPr>
                      <a:r>
                        <a:rPr lang="en-US" sz="1400" b="1" dirty="0">
                          <a:solidFill>
                            <a:srgbClr val="000000"/>
                          </a:solidFill>
                          <a:latin typeface="Optima"/>
                          <a:ea typeface="Calibri"/>
                          <a:cs typeface="Optima"/>
                        </a:rPr>
                        <a:t>   1 credit in Fine Arts</a:t>
                      </a:r>
                      <a:endParaRPr lang="en-US" sz="1400" b="1" dirty="0">
                        <a:solidFill>
                          <a:srgbClr val="000000"/>
                        </a:solidFill>
                        <a:latin typeface="Times New Roman"/>
                        <a:ea typeface="Calibri"/>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a:lnSpc>
                          <a:spcPct val="115000"/>
                        </a:lnSpc>
                        <a:spcBef>
                          <a:spcPts val="0"/>
                        </a:spcBef>
                        <a:spcAft>
                          <a:spcPts val="0"/>
                        </a:spcAft>
                        <a:buFont typeface="Wingdings" pitchFamily="2" charset="2"/>
                        <a:buChar char="q"/>
                      </a:pPr>
                      <a:r>
                        <a:rPr lang="en-US" sz="1400" dirty="0">
                          <a:solidFill>
                            <a:srgbClr val="000000"/>
                          </a:solidFill>
                          <a:latin typeface="Times New Roman"/>
                          <a:ea typeface="Calibri"/>
                        </a:rPr>
                        <a:t>    </a:t>
                      </a:r>
                      <a:r>
                        <a:rPr lang="en-US" sz="1400" b="1" dirty="0">
                          <a:solidFill>
                            <a:srgbClr val="000000"/>
                          </a:solidFill>
                          <a:latin typeface="Optima"/>
                          <a:ea typeface="Calibri"/>
                        </a:rPr>
                        <a:t>Also considered: some</a:t>
                      </a:r>
                      <a:r>
                        <a:rPr lang="en-US" sz="1400" b="1" baseline="0" dirty="0">
                          <a:solidFill>
                            <a:srgbClr val="000000"/>
                          </a:solidFill>
                          <a:latin typeface="Optima"/>
                          <a:ea typeface="Calibri"/>
                        </a:rPr>
                        <a:t> practical arts such as DIT and Journalism</a:t>
                      </a:r>
                      <a:endParaRPr lang="en-US" sz="1400" b="1" dirty="0">
                        <a:solidFill>
                          <a:srgbClr val="000000"/>
                        </a:solidFill>
                        <a:latin typeface="Optima"/>
                        <a:ea typeface="Calibri"/>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6"/>
                  </a:ext>
                </a:extLst>
              </a:tr>
              <a:tr h="471303">
                <a:tc>
                  <a:txBody>
                    <a:bodyPr/>
                    <a:lstStyle/>
                    <a:p>
                      <a:pPr marL="0" marR="0">
                        <a:lnSpc>
                          <a:spcPct val="115000"/>
                        </a:lnSpc>
                        <a:spcBef>
                          <a:spcPts val="0"/>
                        </a:spcBef>
                        <a:spcAft>
                          <a:spcPts val="0"/>
                        </a:spcAft>
                      </a:pPr>
                      <a:r>
                        <a:rPr lang="en-US" sz="1500" b="1" dirty="0">
                          <a:solidFill>
                            <a:srgbClr val="000000"/>
                          </a:solidFill>
                          <a:effectLst>
                            <a:outerShdw blurRad="38100" dist="38100" dir="2700000" algn="tl">
                              <a:srgbClr val="000000">
                                <a:alpha val="43137"/>
                              </a:srgbClr>
                            </a:outerShdw>
                          </a:effectLst>
                          <a:latin typeface="Optima"/>
                          <a:ea typeface="Calibri"/>
                          <a:cs typeface="Optima"/>
                        </a:rPr>
                        <a:t>PE </a:t>
                      </a:r>
                      <a:endParaRPr lang="en-US" sz="1500" dirty="0">
                        <a:solidFill>
                          <a:srgbClr val="000000"/>
                        </a:solidFill>
                        <a:effectLst>
                          <a:outerShdw blurRad="38100" dist="38100" dir="2700000" algn="tl">
                            <a:srgbClr val="000000">
                              <a:alpha val="43137"/>
                            </a:srgbClr>
                          </a:outerShdw>
                        </a:effectLst>
                        <a:latin typeface="Times New Roman"/>
                        <a:ea typeface="Calibri"/>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a:lnSpc>
                          <a:spcPct val="115000"/>
                        </a:lnSpc>
                        <a:spcBef>
                          <a:spcPts val="0"/>
                        </a:spcBef>
                        <a:spcAft>
                          <a:spcPts val="0"/>
                        </a:spcAft>
                        <a:buFont typeface="Wingdings" pitchFamily="2" charset="2"/>
                        <a:buChar char="Ø"/>
                      </a:pPr>
                      <a:r>
                        <a:rPr lang="en-US" sz="1400" b="1" dirty="0">
                          <a:solidFill>
                            <a:srgbClr val="000000"/>
                          </a:solidFill>
                          <a:latin typeface="Optima"/>
                          <a:ea typeface="Calibri"/>
                          <a:cs typeface="Optima"/>
                        </a:rPr>
                        <a:t>   1 credit in HOPE </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auto" latinLnBrk="0" hangingPunct="1">
                        <a:lnSpc>
                          <a:spcPct val="115000"/>
                        </a:lnSpc>
                        <a:spcBef>
                          <a:spcPts val="0"/>
                        </a:spcBef>
                        <a:spcAft>
                          <a:spcPts val="0"/>
                        </a:spcAft>
                        <a:buClrTx/>
                        <a:buSzTx/>
                        <a:buFont typeface="Wingdings" pitchFamily="2" charset="2"/>
                        <a:buChar char="q"/>
                        <a:tabLst/>
                        <a:defRPr/>
                      </a:pPr>
                      <a:r>
                        <a:rPr lang="en-US" sz="1400" b="1" dirty="0">
                          <a:solidFill>
                            <a:srgbClr val="000000"/>
                          </a:solidFill>
                          <a:latin typeface="Optima"/>
                          <a:ea typeface="Calibri"/>
                          <a:cs typeface="Optima"/>
                        </a:rPr>
                        <a:t>    Health</a:t>
                      </a:r>
                      <a:r>
                        <a:rPr lang="en-US" sz="1400" b="1" baseline="0" dirty="0">
                          <a:solidFill>
                            <a:srgbClr val="000000"/>
                          </a:solidFill>
                          <a:latin typeface="Optima"/>
                          <a:ea typeface="Calibri"/>
                          <a:cs typeface="Optima"/>
                        </a:rPr>
                        <a:t> Opportunities in Physical Education</a:t>
                      </a:r>
                      <a:endParaRPr lang="en-US" sz="1400" b="1" dirty="0">
                        <a:solidFill>
                          <a:srgbClr val="000000"/>
                        </a:solidFill>
                        <a:latin typeface="Optima"/>
                        <a:ea typeface="Calibri"/>
                        <a:cs typeface="Optima"/>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7"/>
                  </a:ext>
                </a:extLst>
              </a:tr>
            </a:tbl>
          </a:graphicData>
        </a:graphic>
      </p:graphicFrame>
      <p:graphicFrame>
        <p:nvGraphicFramePr>
          <p:cNvPr id="2" name="Table 1">
            <a:extLst>
              <a:ext uri="{FF2B5EF4-FFF2-40B4-BE49-F238E27FC236}">
                <a16:creationId xmlns:a16="http://schemas.microsoft.com/office/drawing/2014/main" id="{097803E7-0C80-4A94-87AF-BDD031666C71}"/>
              </a:ext>
            </a:extLst>
          </p:cNvPr>
          <p:cNvGraphicFramePr>
            <a:graphicFrameLocks noGrp="1"/>
          </p:cNvGraphicFramePr>
          <p:nvPr>
            <p:extLst>
              <p:ext uri="{D42A27DB-BD31-4B8C-83A1-F6EECF244321}">
                <p14:modId xmlns:p14="http://schemas.microsoft.com/office/powerpoint/2010/main" val="4275241324"/>
              </p:ext>
            </p:extLst>
          </p:nvPr>
        </p:nvGraphicFramePr>
        <p:xfrm>
          <a:off x="194930" y="6528036"/>
          <a:ext cx="8881731" cy="335280"/>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2311770571"/>
                    </a:ext>
                  </a:extLst>
                </a:gridCol>
                <a:gridCol w="2514600">
                  <a:extLst>
                    <a:ext uri="{9D8B030D-6E8A-4147-A177-3AD203B41FA5}">
                      <a16:colId xmlns:a16="http://schemas.microsoft.com/office/drawing/2014/main" val="995519898"/>
                    </a:ext>
                  </a:extLst>
                </a:gridCol>
                <a:gridCol w="5300331">
                  <a:extLst>
                    <a:ext uri="{9D8B030D-6E8A-4147-A177-3AD203B41FA5}">
                      <a16:colId xmlns:a16="http://schemas.microsoft.com/office/drawing/2014/main" val="1740972791"/>
                    </a:ext>
                  </a:extLst>
                </a:gridCol>
              </a:tblGrid>
              <a:tr h="228600">
                <a:tc>
                  <a:txBody>
                    <a:bodyPr/>
                    <a:lstStyle/>
                    <a:p>
                      <a:r>
                        <a:rPr lang="en-US" sz="1400" dirty="0">
                          <a:solidFill>
                            <a:schemeClr val="tx1"/>
                          </a:solidFill>
                          <a:latin typeface="Optima"/>
                        </a:rPr>
                        <a:t>Online </a:t>
                      </a:r>
                    </a:p>
                  </a:txBody>
                  <a:tcPr/>
                </a:tc>
                <a:tc>
                  <a:txBody>
                    <a:bodyPr/>
                    <a:lstStyle/>
                    <a:p>
                      <a:pPr marL="285750" indent="-285750">
                        <a:buFont typeface="Wingdings" panose="05000000000000000000" pitchFamily="2" charset="2"/>
                        <a:buChar char="Ø"/>
                      </a:pPr>
                      <a:r>
                        <a:rPr lang="en-US" sz="1600" dirty="0">
                          <a:solidFill>
                            <a:schemeClr val="tx1"/>
                          </a:solidFill>
                          <a:latin typeface="Optima"/>
                        </a:rPr>
                        <a:t>1 online credit</a:t>
                      </a:r>
                    </a:p>
                  </a:txBody>
                  <a:tcPr/>
                </a:tc>
                <a:tc>
                  <a:txBody>
                    <a:bodyPr/>
                    <a:lstStyle/>
                    <a:p>
                      <a:pPr marL="285750" indent="-285750">
                        <a:buFont typeface="Wingdings" panose="05000000000000000000" pitchFamily="2" charset="2"/>
                        <a:buChar char="q"/>
                      </a:pPr>
                      <a:r>
                        <a:rPr lang="en-US" sz="1600" dirty="0">
                          <a:solidFill>
                            <a:schemeClr val="tx1"/>
                          </a:solidFill>
                          <a:latin typeface="Optima"/>
                        </a:rPr>
                        <a:t>Take one full class online </a:t>
                      </a:r>
                    </a:p>
                  </a:txBody>
                  <a:tcPr/>
                </a:tc>
                <a:extLst>
                  <a:ext uri="{0D108BD9-81ED-4DB2-BD59-A6C34878D82A}">
                    <a16:rowId xmlns:a16="http://schemas.microsoft.com/office/drawing/2014/main" val="2179218000"/>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6798734" cy="1303867"/>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a:t>ELA/END OF COURSE</a:t>
            </a:r>
            <a:br>
              <a:rPr lang="en-US" dirty="0"/>
            </a:br>
            <a:r>
              <a:rPr lang="en-US" dirty="0"/>
              <a:t>ASSESSMENTS</a:t>
            </a:r>
          </a:p>
        </p:txBody>
      </p:sp>
      <p:sp>
        <p:nvSpPr>
          <p:cNvPr id="3" name="Content Placeholder 2"/>
          <p:cNvSpPr>
            <a:spLocks noGrp="1"/>
          </p:cNvSpPr>
          <p:nvPr>
            <p:ph idx="1"/>
          </p:nvPr>
        </p:nvSpPr>
        <p:spPr>
          <a:xfrm>
            <a:off x="457200" y="1828800"/>
            <a:ext cx="8229600" cy="4572000"/>
          </a:xfrm>
        </p:spPr>
        <p:style>
          <a:lnRef idx="3">
            <a:schemeClr val="lt1"/>
          </a:lnRef>
          <a:fillRef idx="1">
            <a:schemeClr val="accent1"/>
          </a:fillRef>
          <a:effectRef idx="1">
            <a:schemeClr val="accent1"/>
          </a:effectRef>
          <a:fontRef idx="minor">
            <a:schemeClr val="lt1"/>
          </a:fontRef>
        </p:style>
        <p:txBody>
          <a:bodyPr>
            <a:normAutofit/>
          </a:bodyPr>
          <a:lstStyle/>
          <a:p>
            <a:pPr>
              <a:buNone/>
            </a:pPr>
            <a:r>
              <a:rPr lang="en-US" dirty="0"/>
              <a:t>STUDENTS NEED TO BE AWARE THAT THESE TESTS ARE TIED TO STATE GRADUATION REQUIREMENTS AND ARE NECESSARY TO PASS IN ORDER TO EARN HIGH SCHOOL DIPLOMA</a:t>
            </a:r>
          </a:p>
          <a:p>
            <a:pPr>
              <a:buNone/>
            </a:pPr>
            <a:endParaRPr lang="en-US" sz="2200" dirty="0"/>
          </a:p>
          <a:p>
            <a:pPr>
              <a:buNone/>
            </a:pPr>
            <a:r>
              <a:rPr lang="en-US" dirty="0"/>
              <a:t>NOTE:</a:t>
            </a:r>
          </a:p>
          <a:p>
            <a:r>
              <a:rPr lang="en-US" b="1" u="sng" dirty="0">
                <a:solidFill>
                  <a:schemeClr val="bg1"/>
                </a:solidFill>
                <a:effectLst>
                  <a:outerShdw blurRad="38100" dist="38100" dir="2700000" algn="tl">
                    <a:srgbClr val="000000">
                      <a:alpha val="43137"/>
                    </a:srgbClr>
                  </a:outerShdw>
                </a:effectLst>
              </a:rPr>
              <a:t>YOU WILL BE PLACED IN A STATE MANDATED ELECTIVE COURSE</a:t>
            </a:r>
            <a:r>
              <a:rPr lang="en-US" b="1" dirty="0">
                <a:solidFill>
                  <a:schemeClr val="bg1"/>
                </a:solidFill>
                <a:effectLst>
                  <a:outerShdw blurRad="38100" dist="38100" dir="2700000" algn="tl">
                    <a:srgbClr val="000000">
                      <a:alpha val="43137"/>
                    </a:srgbClr>
                  </a:outerShdw>
                </a:effectLst>
              </a:rPr>
              <a:t> </a:t>
            </a:r>
            <a:r>
              <a:rPr lang="en-US" b="1" u="sng" dirty="0">
                <a:solidFill>
                  <a:schemeClr val="bg1"/>
                </a:solidFill>
                <a:effectLst>
                  <a:outerShdw blurRad="38100" dist="38100" dir="2700000" algn="tl">
                    <a:srgbClr val="000000">
                      <a:alpha val="43137"/>
                    </a:srgbClr>
                  </a:outerShdw>
                </a:effectLst>
              </a:rPr>
              <a:t>FOR SUPPORT </a:t>
            </a:r>
            <a:r>
              <a:rPr lang="en-US" dirty="0"/>
              <a:t>IF YOU DO POORLY OR IF YOU FAIL TO TAKE THE TEST AT 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294167"/>
            <a:ext cx="8305800" cy="1143000"/>
          </a:xfrm>
        </p:spPr>
        <p:style>
          <a:lnRef idx="1">
            <a:schemeClr val="accent1"/>
          </a:lnRef>
          <a:fillRef idx="2">
            <a:schemeClr val="accent1"/>
          </a:fillRef>
          <a:effectRef idx="1">
            <a:schemeClr val="accent1"/>
          </a:effectRef>
          <a:fontRef idx="minor">
            <a:schemeClr val="dk1"/>
          </a:fontRef>
        </p:style>
        <p:txBody>
          <a:bodyPr>
            <a:normAutofit/>
          </a:bodyPr>
          <a:lstStyle/>
          <a:p>
            <a:r>
              <a:rPr lang="en-US" sz="4800" dirty="0"/>
              <a:t>ACADEMIC PROGRESS</a:t>
            </a:r>
          </a:p>
        </p:txBody>
      </p:sp>
      <p:pic>
        <p:nvPicPr>
          <p:cNvPr id="1026" name="Picture 2" descr="C:\Documents and Settings\pappt\Local Settings\Temporary Internet Files\Content.IE5\V2ADB4ZP\MP900174976[1].jpg"/>
          <p:cNvPicPr>
            <a:picLocks noChangeAspect="1" noChangeArrowheads="1"/>
          </p:cNvPicPr>
          <p:nvPr/>
        </p:nvPicPr>
        <p:blipFill>
          <a:blip r:embed="rId2" cstate="print"/>
          <a:srcRect/>
          <a:stretch>
            <a:fillRect/>
          </a:stretch>
        </p:blipFill>
        <p:spPr bwMode="auto">
          <a:xfrm>
            <a:off x="2057400" y="2514600"/>
            <a:ext cx="5029200" cy="37338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944562"/>
          </a:xfrm>
        </p:spPr>
        <p:style>
          <a:lnRef idx="2">
            <a:schemeClr val="accent1"/>
          </a:lnRef>
          <a:fillRef idx="1">
            <a:schemeClr val="lt1"/>
          </a:fillRef>
          <a:effectRef idx="0">
            <a:schemeClr val="accent1"/>
          </a:effectRef>
          <a:fontRef idx="minor">
            <a:schemeClr val="dk1"/>
          </a:fontRef>
        </p:style>
        <p:txBody>
          <a:bodyPr>
            <a:normAutofit/>
          </a:bodyPr>
          <a:lstStyle/>
          <a:p>
            <a:r>
              <a:rPr lang="en-US" sz="4400" dirty="0"/>
              <a:t>GRADING SYSTEM</a:t>
            </a:r>
          </a:p>
        </p:txBody>
      </p:sp>
      <p:graphicFrame>
        <p:nvGraphicFramePr>
          <p:cNvPr id="4" name="Content Placeholder 3"/>
          <p:cNvGraphicFramePr>
            <a:graphicFrameLocks noGrp="1"/>
          </p:cNvGraphicFramePr>
          <p:nvPr>
            <p:ph idx="1"/>
            <p:extLst/>
          </p:nvPr>
        </p:nvGraphicFramePr>
        <p:xfrm>
          <a:off x="228600" y="1371600"/>
          <a:ext cx="8686800" cy="4939342"/>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20000"/>
                    </a:ext>
                  </a:extLst>
                </a:gridCol>
                <a:gridCol w="4800600">
                  <a:extLst>
                    <a:ext uri="{9D8B030D-6E8A-4147-A177-3AD203B41FA5}">
                      <a16:colId xmlns:a16="http://schemas.microsoft.com/office/drawing/2014/main" val="20001"/>
                    </a:ext>
                  </a:extLst>
                </a:gridCol>
              </a:tblGrid>
              <a:tr h="609600">
                <a:tc>
                  <a:txBody>
                    <a:bodyPr/>
                    <a:lstStyle/>
                    <a:p>
                      <a:pPr algn="ctr"/>
                      <a:r>
                        <a:rPr lang="en-US" sz="2400" dirty="0"/>
                        <a:t>QUESTION</a:t>
                      </a:r>
                    </a:p>
                  </a:txBody>
                  <a:tcPr/>
                </a:tc>
                <a:tc>
                  <a:txBody>
                    <a:bodyPr/>
                    <a:lstStyle/>
                    <a:p>
                      <a:pPr algn="ctr"/>
                      <a:r>
                        <a:rPr lang="en-US" sz="2400" dirty="0"/>
                        <a:t>ANSWER</a:t>
                      </a:r>
                    </a:p>
                  </a:txBody>
                  <a:tcPr/>
                </a:tc>
                <a:extLst>
                  <a:ext uri="{0D108BD9-81ED-4DB2-BD59-A6C34878D82A}">
                    <a16:rowId xmlns:a16="http://schemas.microsoft.com/office/drawing/2014/main" val="10000"/>
                  </a:ext>
                </a:extLst>
              </a:tr>
              <a:tr h="826550">
                <a:tc>
                  <a:txBody>
                    <a:bodyPr/>
                    <a:lstStyle/>
                    <a:p>
                      <a:r>
                        <a:rPr lang="en-US" dirty="0"/>
                        <a:t>What</a:t>
                      </a:r>
                      <a:r>
                        <a:rPr lang="en-US" baseline="0" dirty="0"/>
                        <a:t> do I earn for passing a class?</a:t>
                      </a:r>
                      <a:endParaRPr lang="en-US" dirty="0"/>
                    </a:p>
                  </a:txBody>
                  <a:tcPr>
                    <a:solidFill>
                      <a:schemeClr val="accent1">
                        <a:lumMod val="75000"/>
                      </a:schemeClr>
                    </a:solidFill>
                  </a:tcPr>
                </a:tc>
                <a:tc>
                  <a:txBody>
                    <a:bodyPr/>
                    <a:lstStyle/>
                    <a:p>
                      <a:r>
                        <a:rPr lang="en-US" b="1" dirty="0"/>
                        <a:t>.5 credit per semester</a:t>
                      </a:r>
                    </a:p>
                    <a:p>
                      <a:r>
                        <a:rPr lang="en-US" dirty="0"/>
                        <a:t>Credit</a:t>
                      </a:r>
                      <a:r>
                        <a:rPr lang="en-US" baseline="0" dirty="0"/>
                        <a:t> earned</a:t>
                      </a:r>
                      <a:r>
                        <a:rPr lang="en-US" dirty="0"/>
                        <a:t> in any class you receive</a:t>
                      </a:r>
                      <a:r>
                        <a:rPr lang="en-US" baseline="0" dirty="0"/>
                        <a:t> a </a:t>
                      </a:r>
                      <a:r>
                        <a:rPr lang="en-US" b="1" i="1" baseline="0" dirty="0"/>
                        <a:t>“D” or higher </a:t>
                      </a:r>
                      <a:r>
                        <a:rPr lang="en-US" baseline="0" dirty="0"/>
                        <a:t>as your final grade (per semester)</a:t>
                      </a:r>
                      <a:endParaRPr lang="en-US" dirty="0"/>
                    </a:p>
                  </a:txBody>
                  <a:tcPr>
                    <a:solidFill>
                      <a:schemeClr val="accent1">
                        <a:lumMod val="75000"/>
                      </a:schemeClr>
                    </a:solidFill>
                  </a:tcPr>
                </a:tc>
                <a:extLst>
                  <a:ext uri="{0D108BD9-81ED-4DB2-BD59-A6C34878D82A}">
                    <a16:rowId xmlns:a16="http://schemas.microsoft.com/office/drawing/2014/main" val="10001"/>
                  </a:ext>
                </a:extLst>
              </a:tr>
              <a:tr h="551945">
                <a:tc>
                  <a:txBody>
                    <a:bodyPr/>
                    <a:lstStyle/>
                    <a:p>
                      <a:r>
                        <a:rPr lang="en-US" b="1" dirty="0"/>
                        <a:t>How many credits can I earn in</a:t>
                      </a:r>
                      <a:r>
                        <a:rPr lang="en-US" b="1" baseline="0" dirty="0"/>
                        <a:t> one year of high school?</a:t>
                      </a:r>
                      <a:endParaRPr lang="en-US" b="1" dirty="0"/>
                    </a:p>
                  </a:txBody>
                  <a:tcPr>
                    <a:solidFill>
                      <a:schemeClr val="accent1">
                        <a:lumMod val="60000"/>
                        <a:lumOff val="40000"/>
                      </a:schemeClr>
                    </a:solidFill>
                  </a:tcPr>
                </a:tc>
                <a:tc>
                  <a:txBody>
                    <a:bodyPr/>
                    <a:lstStyle/>
                    <a:p>
                      <a:pPr>
                        <a:buFont typeface="Wingdings" pitchFamily="2" charset="2"/>
                        <a:buChar char="Ø"/>
                      </a:pPr>
                      <a:r>
                        <a:rPr lang="en-US" b="1" dirty="0"/>
                        <a:t>3.5</a:t>
                      </a:r>
                      <a:r>
                        <a:rPr lang="en-US" b="1" baseline="0" dirty="0"/>
                        <a:t>    credits are possible per semester = </a:t>
                      </a:r>
                    </a:p>
                    <a:p>
                      <a:pPr>
                        <a:buFont typeface="Wingdings" pitchFamily="2" charset="2"/>
                        <a:buChar char="Ø"/>
                      </a:pPr>
                      <a:r>
                        <a:rPr lang="en-US" b="1" dirty="0"/>
                        <a:t>7.0    credits per year (if all classes passed )</a:t>
                      </a:r>
                    </a:p>
                  </a:txBody>
                  <a:tcPr>
                    <a:solidFill>
                      <a:schemeClr val="accent1">
                        <a:lumMod val="60000"/>
                        <a:lumOff val="40000"/>
                      </a:schemeClr>
                    </a:solidFill>
                  </a:tcPr>
                </a:tc>
                <a:extLst>
                  <a:ext uri="{0D108BD9-81ED-4DB2-BD59-A6C34878D82A}">
                    <a16:rowId xmlns:a16="http://schemas.microsoft.com/office/drawing/2014/main" val="10002"/>
                  </a:ext>
                </a:extLst>
              </a:tr>
              <a:tr h="1288514">
                <a:tc>
                  <a:txBody>
                    <a:bodyPr/>
                    <a:lstStyle/>
                    <a:p>
                      <a:r>
                        <a:rPr lang="en-US" dirty="0"/>
                        <a:t>How are final grades calculated?</a:t>
                      </a:r>
                    </a:p>
                  </a:txBody>
                  <a:tcPr>
                    <a:solidFill>
                      <a:schemeClr val="accent1">
                        <a:lumMod val="75000"/>
                      </a:schemeClr>
                    </a:solidFill>
                  </a:tcPr>
                </a:tc>
                <a:tc>
                  <a:txBody>
                    <a:bodyPr/>
                    <a:lstStyle/>
                    <a:p>
                      <a:r>
                        <a:rPr lang="en-US" b="1" dirty="0"/>
                        <a:t>Two grading periods per semester plus a</a:t>
                      </a:r>
                      <a:r>
                        <a:rPr lang="en-US" b="1" baseline="0" dirty="0"/>
                        <a:t> final exam (if not exempted) are averaged together to calculate final semester grade</a:t>
                      </a:r>
                      <a:endParaRPr lang="en-US" b="1" dirty="0"/>
                    </a:p>
                  </a:txBody>
                  <a:tcPr>
                    <a:solidFill>
                      <a:schemeClr val="accent1">
                        <a:lumMod val="75000"/>
                      </a:schemeClr>
                    </a:solidFill>
                  </a:tcPr>
                </a:tc>
                <a:extLst>
                  <a:ext uri="{0D108BD9-81ED-4DB2-BD59-A6C34878D82A}">
                    <a16:rowId xmlns:a16="http://schemas.microsoft.com/office/drawing/2014/main" val="10003"/>
                  </a:ext>
                </a:extLst>
              </a:tr>
              <a:tr h="396466">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4"/>
                  </a:ext>
                </a:extLst>
              </a:tr>
              <a:tr h="693816">
                <a:tc>
                  <a:txBody>
                    <a:bodyPr/>
                    <a:lstStyle/>
                    <a:p>
                      <a:pPr>
                        <a:buFont typeface="Wingdings" pitchFamily="2" charset="2"/>
                        <a:buNone/>
                      </a:pPr>
                      <a:r>
                        <a:rPr lang="en-US" b="1" dirty="0"/>
                        <a:t>What is the Exemption</a:t>
                      </a:r>
                      <a:r>
                        <a:rPr lang="en-US" b="1" baseline="0" dirty="0"/>
                        <a:t> Policy?</a:t>
                      </a:r>
                      <a:endParaRPr lang="en-US" b="1" dirty="0"/>
                    </a:p>
                  </a:txBody>
                  <a:tcPr>
                    <a:solidFill>
                      <a:schemeClr val="accent1">
                        <a:lumMod val="75000"/>
                      </a:schemeClr>
                    </a:solidFill>
                  </a:tcPr>
                </a:tc>
                <a:tc>
                  <a:txBody>
                    <a:bodyPr/>
                    <a:lstStyle/>
                    <a:p>
                      <a:pPr>
                        <a:buFont typeface="Wingdings" pitchFamily="2" charset="2"/>
                        <a:buNone/>
                      </a:pPr>
                      <a:r>
                        <a:rPr lang="en-US" b="1" dirty="0"/>
                        <a:t>Is</a:t>
                      </a:r>
                      <a:r>
                        <a:rPr lang="en-US" b="1" baseline="0" dirty="0"/>
                        <a:t> Attendance and Grade driven</a:t>
                      </a:r>
                    </a:p>
                    <a:p>
                      <a:pPr>
                        <a:buFont typeface="Wingdings" pitchFamily="2" charset="2"/>
                        <a:buChar char="Ø"/>
                      </a:pPr>
                      <a:r>
                        <a:rPr lang="en-US" b="1" baseline="0" dirty="0"/>
                        <a:t>See School Website for Criteria</a:t>
                      </a:r>
                      <a:endParaRPr lang="en-US" b="1" dirty="0"/>
                    </a:p>
                  </a:txBody>
                  <a:tcPr>
                    <a:solidFill>
                      <a:schemeClr val="accent1">
                        <a:lumMod val="75000"/>
                      </a:schemeClr>
                    </a:solidFill>
                  </a:tcPr>
                </a:tc>
                <a:extLst>
                  <a:ext uri="{0D108BD9-81ED-4DB2-BD59-A6C34878D82A}">
                    <a16:rowId xmlns:a16="http://schemas.microsoft.com/office/drawing/2014/main" val="10005"/>
                  </a:ext>
                </a:extLst>
              </a:tr>
              <a:tr h="396466">
                <a:tc>
                  <a:txBody>
                    <a:bodyPr/>
                    <a:lstStyle/>
                    <a:p>
                      <a:endParaRPr lang="en-US"/>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
        <p:nvSpPr>
          <p:cNvPr id="5" name="Rectangle 4"/>
          <p:cNvSpPr/>
          <p:nvPr/>
        </p:nvSpPr>
        <p:spPr>
          <a:xfrm>
            <a:off x="381000" y="3886200"/>
            <a:ext cx="685800" cy="38100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lumMod val="95000"/>
                    <a:lumOff val="5000"/>
                  </a:schemeClr>
                </a:solidFill>
              </a:rPr>
              <a:t>1ST</a:t>
            </a:r>
          </a:p>
        </p:txBody>
      </p:sp>
      <p:sp>
        <p:nvSpPr>
          <p:cNvPr id="6" name="Rectangle 5"/>
          <p:cNvSpPr/>
          <p:nvPr/>
        </p:nvSpPr>
        <p:spPr>
          <a:xfrm>
            <a:off x="1219200" y="3886200"/>
            <a:ext cx="685800" cy="38100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lumMod val="95000"/>
                    <a:lumOff val="5000"/>
                  </a:schemeClr>
                </a:solidFill>
              </a:rPr>
              <a:t>2ND</a:t>
            </a:r>
          </a:p>
        </p:txBody>
      </p:sp>
      <p:sp>
        <p:nvSpPr>
          <p:cNvPr id="8" name="Rectangle 7"/>
          <p:cNvSpPr/>
          <p:nvPr/>
        </p:nvSpPr>
        <p:spPr>
          <a:xfrm>
            <a:off x="2741361" y="3886200"/>
            <a:ext cx="762000" cy="38100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lumMod val="95000"/>
                    <a:lumOff val="5000"/>
                  </a:schemeClr>
                </a:solidFill>
              </a:rPr>
              <a:t>FINAL</a:t>
            </a:r>
          </a:p>
          <a:p>
            <a:pPr algn="ctr"/>
            <a:r>
              <a:rPr lang="en-US" sz="1100" b="1" dirty="0">
                <a:solidFill>
                  <a:schemeClr val="bg1">
                    <a:lumMod val="95000"/>
                    <a:lumOff val="5000"/>
                  </a:schemeClr>
                </a:solidFill>
              </a:rPr>
              <a:t>EXAM</a:t>
            </a:r>
          </a:p>
        </p:txBody>
      </p:sp>
      <p:sp>
        <p:nvSpPr>
          <p:cNvPr id="9" name="Rectangle 8"/>
          <p:cNvSpPr/>
          <p:nvPr/>
        </p:nvSpPr>
        <p:spPr>
          <a:xfrm>
            <a:off x="1676400" y="4495799"/>
            <a:ext cx="762000" cy="4998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lumMod val="75000"/>
                    <a:lumOff val="25000"/>
                  </a:schemeClr>
                </a:solidFill>
              </a:rPr>
              <a:t>FINAL</a:t>
            </a:r>
          </a:p>
        </p:txBody>
      </p:sp>
      <p:sp>
        <p:nvSpPr>
          <p:cNvPr id="14" name="Striped Right Arrow 13"/>
          <p:cNvSpPr/>
          <p:nvPr/>
        </p:nvSpPr>
        <p:spPr>
          <a:xfrm rot="1748734">
            <a:off x="922902" y="4309595"/>
            <a:ext cx="708936" cy="258536"/>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riped Right Arrow 14"/>
          <p:cNvSpPr/>
          <p:nvPr/>
        </p:nvSpPr>
        <p:spPr>
          <a:xfrm rot="2669320">
            <a:off x="1451096" y="4259142"/>
            <a:ext cx="496889" cy="212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riped Right Arrow 16"/>
          <p:cNvSpPr/>
          <p:nvPr/>
        </p:nvSpPr>
        <p:spPr>
          <a:xfrm rot="8279958">
            <a:off x="2186029" y="4223774"/>
            <a:ext cx="655303" cy="322847"/>
          </a:xfrm>
          <a:prstGeom prst="stripedRightArrow">
            <a:avLst>
              <a:gd name="adj1" fmla="val 50000"/>
              <a:gd name="adj2" fmla="val 3258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575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lstStyle/>
          <a:p>
            <a:r>
              <a:rPr lang="en-US" sz="4400" dirty="0">
                <a:latin typeface="Aharoni" panose="020B0604020202020204" pitchFamily="2" charset="-79"/>
                <a:cs typeface="Aharoni" panose="020B0604020202020204" pitchFamily="2" charset="-79"/>
              </a:rPr>
              <a:t>MYTH vs. FACT</a:t>
            </a:r>
            <a:endParaRPr lang="en-US" dirty="0">
              <a:latin typeface="Aharoni" panose="020B0604020202020204" pitchFamily="2" charset="-79"/>
              <a:cs typeface="Aharoni" panose="020B0604020202020204" pitchFamily="2" charset="-79"/>
            </a:endParaRPr>
          </a:p>
        </p:txBody>
      </p:sp>
      <p:sp>
        <p:nvSpPr>
          <p:cNvPr id="3" name="Content Placeholder 2"/>
          <p:cNvSpPr>
            <a:spLocks noGrp="1"/>
          </p:cNvSpPr>
          <p:nvPr>
            <p:ph idx="1"/>
          </p:nvPr>
        </p:nvSpPr>
        <p:spPr>
          <a:xfrm>
            <a:off x="609600" y="2438400"/>
            <a:ext cx="8195734" cy="3351863"/>
          </a:xfrm>
        </p:spPr>
        <p:txBody>
          <a:bodyPr>
            <a:normAutofit/>
          </a:bodyPr>
          <a:lstStyle/>
          <a:p>
            <a:pPr>
              <a:buNone/>
            </a:pPr>
            <a:r>
              <a:rPr lang="en-US" sz="2000" b="1" dirty="0">
                <a:solidFill>
                  <a:schemeClr val="tx1">
                    <a:lumMod val="75000"/>
                    <a:lumOff val="25000"/>
                  </a:schemeClr>
                </a:solidFill>
              </a:rPr>
              <a:t>As long as I just get by with doing as little as possible and pass all my</a:t>
            </a:r>
          </a:p>
          <a:p>
            <a:pPr>
              <a:buNone/>
            </a:pPr>
            <a:r>
              <a:rPr lang="en-US" sz="2000" b="1" dirty="0">
                <a:solidFill>
                  <a:schemeClr val="tx1">
                    <a:lumMod val="75000"/>
                    <a:lumOff val="25000"/>
                  </a:schemeClr>
                </a:solidFill>
              </a:rPr>
              <a:t>classes with a “D,” I will be able to fulfill all my requirements to graduate.  </a:t>
            </a:r>
            <a:r>
              <a:rPr lang="en-US" sz="2000" dirty="0">
                <a:solidFill>
                  <a:schemeClr val="tx1">
                    <a:lumMod val="75000"/>
                    <a:lumOff val="25000"/>
                  </a:schemeClr>
                </a:solidFill>
              </a:rPr>
              <a:t>--</a:t>
            </a:r>
            <a:r>
              <a:rPr lang="en-US" sz="2000" b="1" dirty="0">
                <a:solidFill>
                  <a:schemeClr val="tx1">
                    <a:lumMod val="75000"/>
                    <a:lumOff val="25000"/>
                  </a:schemeClr>
                </a:solidFill>
              </a:rPr>
              <a:t> </a:t>
            </a:r>
            <a:r>
              <a:rPr lang="en-US" sz="2000" b="1" dirty="0">
                <a:solidFill>
                  <a:schemeClr val="accent1"/>
                </a:solidFill>
                <a:effectLst>
                  <a:outerShdw blurRad="38100" dist="38100" dir="2700000" algn="tl">
                    <a:srgbClr val="000000">
                      <a:alpha val="43137"/>
                    </a:srgbClr>
                  </a:outerShdw>
                </a:effectLst>
              </a:rPr>
              <a:t>MYTH</a:t>
            </a:r>
          </a:p>
          <a:p>
            <a:pPr>
              <a:buNone/>
            </a:pPr>
            <a:endParaRPr lang="en-US" sz="1600" dirty="0"/>
          </a:p>
          <a:p>
            <a:pPr>
              <a:buFont typeface="Wingdings" pitchFamily="2" charset="2"/>
              <a:buChar char="Ø"/>
            </a:pPr>
            <a:r>
              <a:rPr lang="en-US" sz="4000" b="1" dirty="0">
                <a:solidFill>
                  <a:schemeClr val="accent1"/>
                </a:solidFill>
                <a:effectLst>
                  <a:outerShdw blurRad="38100" dist="38100" dir="2700000" algn="tl">
                    <a:srgbClr val="000000">
                      <a:alpha val="43137"/>
                    </a:srgbClr>
                  </a:outerShdw>
                </a:effectLst>
              </a:rPr>
              <a:t>FACT:  </a:t>
            </a:r>
            <a:r>
              <a:rPr lang="en-US" dirty="0"/>
              <a:t>It is not easy to simply raise a low GPA</a:t>
            </a:r>
          </a:p>
          <a:p>
            <a:pPr lvl="1">
              <a:buNone/>
            </a:pPr>
            <a:endParaRPr lang="en-US" sz="1500" dirty="0"/>
          </a:p>
        </p:txBody>
      </p:sp>
      <p:sp>
        <p:nvSpPr>
          <p:cNvPr id="6" name="TextBox 5"/>
          <p:cNvSpPr txBox="1"/>
          <p:nvPr/>
        </p:nvSpPr>
        <p:spPr>
          <a:xfrm>
            <a:off x="1087967" y="4724400"/>
            <a:ext cx="7239000" cy="1908215"/>
          </a:xfrm>
          <a:prstGeom prst="rect">
            <a:avLst/>
          </a:prstGeom>
          <a:solidFill>
            <a:schemeClr val="accent1">
              <a:lumMod val="60000"/>
              <a:lumOff val="40000"/>
            </a:schemeClr>
          </a:solidFill>
        </p:spPr>
        <p:txBody>
          <a:bodyPr wrap="square" rtlCol="0">
            <a:spAutoFit/>
          </a:bodyPr>
          <a:lstStyle/>
          <a:p>
            <a:r>
              <a:rPr lang="en-US" b="1" u="sng" dirty="0">
                <a:solidFill>
                  <a:schemeClr val="bg1">
                    <a:lumMod val="95000"/>
                    <a:lumOff val="5000"/>
                  </a:schemeClr>
                </a:solidFill>
                <a:effectLst>
                  <a:outerShdw blurRad="38100" dist="38100" dir="2700000" algn="tl">
                    <a:srgbClr val="000000">
                      <a:alpha val="43137"/>
                    </a:srgbClr>
                  </a:outerShdw>
                </a:effectLst>
              </a:rPr>
              <a:t>SEE FOLLOWING SLIDE</a:t>
            </a:r>
          </a:p>
          <a:p>
            <a:pPr>
              <a:buFont typeface="Wingdings" pitchFamily="2" charset="2"/>
              <a:buChar char="Ø"/>
            </a:pPr>
            <a:r>
              <a:rPr lang="en-US" sz="2000" b="1" dirty="0">
                <a:solidFill>
                  <a:schemeClr val="tx1">
                    <a:lumMod val="75000"/>
                    <a:lumOff val="25000"/>
                  </a:schemeClr>
                </a:solidFill>
              </a:rPr>
              <a:t>Notice how difficult it is for student to improve GPA.  </a:t>
            </a:r>
          </a:p>
          <a:p>
            <a:pPr>
              <a:buFont typeface="Wingdings" pitchFamily="2" charset="2"/>
              <a:buChar char="Ø"/>
            </a:pPr>
            <a:r>
              <a:rPr lang="en-US" sz="2000" b="1" dirty="0">
                <a:solidFill>
                  <a:schemeClr val="tx1">
                    <a:lumMod val="75000"/>
                    <a:lumOff val="25000"/>
                  </a:schemeClr>
                </a:solidFill>
              </a:rPr>
              <a:t>This example is to illustrate how difficult it is, even for a relatively decent student who earns just one “D”, to get cumulative GPA above 3.0.</a:t>
            </a:r>
          </a:p>
          <a:p>
            <a:pPr lvl="1">
              <a:buFont typeface="Wingdings" pitchFamily="2" charset="2"/>
              <a:buChar char="Ø"/>
            </a:pPr>
            <a:endParaRPr lang="en-US" sz="2000" b="1" dirty="0">
              <a:solidFill>
                <a:schemeClr val="bg1">
                  <a:lumMod val="95000"/>
                  <a:lumOff val="5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228600" y="152400"/>
            <a:ext cx="8686800" cy="1219200"/>
          </a:xfrm>
        </p:spPr>
        <p:style>
          <a:lnRef idx="2">
            <a:schemeClr val="accent1"/>
          </a:lnRef>
          <a:fillRef idx="1">
            <a:schemeClr val="lt1"/>
          </a:fillRef>
          <a:effectRef idx="0">
            <a:schemeClr val="accent1"/>
          </a:effectRef>
          <a:fontRef idx="minor">
            <a:schemeClr val="dk1"/>
          </a:fontRef>
        </p:style>
        <p:txBody>
          <a:bodyPr>
            <a:normAutofit fontScale="90000"/>
          </a:bodyPr>
          <a:lstStyle/>
          <a:p>
            <a:pPr eaLnBrk="1" hangingPunct="1">
              <a:defRPr/>
            </a:pPr>
            <a:br>
              <a:rPr lang="en-US" sz="4000" u="sng" dirty="0"/>
            </a:br>
            <a:r>
              <a:rPr lang="en-US" sz="3600" b="1" u="sng" dirty="0">
                <a:effectLst>
                  <a:outerShdw blurRad="38100" dist="38100" dir="2700000" algn="tl">
                    <a:srgbClr val="FFFFFF"/>
                  </a:outerShdw>
                </a:effectLst>
              </a:rPr>
              <a:t>4 YEARS OF HIGH SCHOOL PROGRESSION</a:t>
            </a:r>
            <a:br>
              <a:rPr lang="en-US" dirty="0"/>
            </a:br>
            <a:r>
              <a:rPr lang="en-US" sz="2700" dirty="0">
                <a:solidFill>
                  <a:schemeClr val="bg1"/>
                </a:solidFill>
                <a:latin typeface="Bodoni MT Black" pitchFamily="18" charset="0"/>
              </a:rPr>
              <a:t>IT IS NOT EASY TO RAISE YOUR GPA</a:t>
            </a:r>
            <a:br>
              <a:rPr lang="en-US" dirty="0"/>
            </a:br>
            <a:endParaRPr lang="en-US" dirty="0"/>
          </a:p>
        </p:txBody>
      </p:sp>
      <p:graphicFrame>
        <p:nvGraphicFramePr>
          <p:cNvPr id="8207" name="Group 15"/>
          <p:cNvGraphicFramePr>
            <a:graphicFrameLocks noGrp="1"/>
          </p:cNvGraphicFramePr>
          <p:nvPr>
            <p:ph idx="1"/>
            <p:extLst>
              <p:ext uri="{D42A27DB-BD31-4B8C-83A1-F6EECF244321}">
                <p14:modId xmlns:p14="http://schemas.microsoft.com/office/powerpoint/2010/main" val="3635778739"/>
              </p:ext>
            </p:extLst>
          </p:nvPr>
        </p:nvGraphicFramePr>
        <p:xfrm>
          <a:off x="228600" y="1477963"/>
          <a:ext cx="8686800" cy="5232238"/>
        </p:xfrm>
        <a:graphic>
          <a:graphicData uri="http://schemas.openxmlformats.org/drawingml/2006/table">
            <a:tbl>
              <a:tblPr/>
              <a:tblGrid>
                <a:gridCol w="4302425">
                  <a:extLst>
                    <a:ext uri="{9D8B030D-6E8A-4147-A177-3AD203B41FA5}">
                      <a16:colId xmlns:a16="http://schemas.microsoft.com/office/drawing/2014/main" val="20000"/>
                    </a:ext>
                  </a:extLst>
                </a:gridCol>
                <a:gridCol w="4384375">
                  <a:extLst>
                    <a:ext uri="{9D8B030D-6E8A-4147-A177-3AD203B41FA5}">
                      <a16:colId xmlns:a16="http://schemas.microsoft.com/office/drawing/2014/main" val="20001"/>
                    </a:ext>
                  </a:extLst>
                </a:gridCol>
              </a:tblGrid>
              <a:tr h="2799934">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en-US" sz="2000" b="1" i="0" u="sng" strike="noStrike" cap="none" normalizeH="0" baseline="0" dirty="0">
                          <a:ln>
                            <a:noFill/>
                          </a:ln>
                          <a:solidFill>
                            <a:srgbClr val="0D0D0D"/>
                          </a:solidFill>
                          <a:effectLst/>
                          <a:latin typeface="Arial" charset="0"/>
                        </a:rPr>
                        <a:t>9th GRADE</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English 	A</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Math	B</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Science	C</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AmGvt	B</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For. Lang	D    </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Elective	B	</a:t>
                      </a:r>
                    </a:p>
                    <a:p>
                      <a:pPr marL="457200" marR="0" lvl="1" indent="0" algn="l" defTabSz="914400" rtl="0" eaLnBrk="1" fontAlgn="base" latinLnBrk="0" hangingPunct="1">
                        <a:lnSpc>
                          <a:spcPct val="80000"/>
                        </a:lnSpc>
                        <a:spcBef>
                          <a:spcPct val="0"/>
                        </a:spcBef>
                        <a:spcAft>
                          <a:spcPct val="0"/>
                        </a:spcAft>
                        <a:buClrTx/>
                        <a:buSzTx/>
                        <a:buFontTx/>
                        <a:buNone/>
                        <a:tabLst/>
                      </a:pPr>
                      <a:endParaRPr kumimoji="0" lang="en-US" sz="1000" b="1" i="0" u="none" strike="noStrike" cap="none" normalizeH="0" baseline="0" dirty="0">
                        <a:ln>
                          <a:noFill/>
                        </a:ln>
                        <a:solidFill>
                          <a:srgbClr val="0D0D0D"/>
                        </a:solidFill>
                        <a:effectLst/>
                        <a:latin typeface="Arial" charset="0"/>
                      </a:endParaRP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            GPA- 1</a:t>
                      </a:r>
                      <a:r>
                        <a:rPr kumimoji="0" lang="en-US" sz="1600" b="1" i="0" u="none" strike="noStrike" cap="none" normalizeH="0" baseline="30000" dirty="0">
                          <a:ln>
                            <a:noFill/>
                          </a:ln>
                          <a:solidFill>
                            <a:srgbClr val="0D0D0D"/>
                          </a:solidFill>
                          <a:effectLst/>
                          <a:latin typeface="Arial" charset="0"/>
                        </a:rPr>
                        <a:t>st</a:t>
                      </a:r>
                      <a:r>
                        <a:rPr kumimoji="0" lang="en-US" sz="1600" b="1" i="0" u="none" strike="noStrike" cap="none" normalizeH="0" baseline="0" dirty="0">
                          <a:ln>
                            <a:noFill/>
                          </a:ln>
                          <a:solidFill>
                            <a:srgbClr val="0D0D0D"/>
                          </a:solidFill>
                          <a:effectLst/>
                          <a:latin typeface="Arial" charset="0"/>
                        </a:rPr>
                        <a:t> semester=  2.67	</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            GPA-  2</a:t>
                      </a:r>
                      <a:r>
                        <a:rPr kumimoji="0" lang="en-US" sz="1600" b="1" i="0" u="none" strike="noStrike" cap="none" normalizeH="0" baseline="30000" dirty="0">
                          <a:ln>
                            <a:noFill/>
                          </a:ln>
                          <a:solidFill>
                            <a:srgbClr val="0D0D0D"/>
                          </a:solidFill>
                          <a:effectLst/>
                          <a:latin typeface="Arial" charset="0"/>
                        </a:rPr>
                        <a:t>nd</a:t>
                      </a:r>
                      <a:r>
                        <a:rPr kumimoji="0" lang="en-US" sz="1600" b="1" i="0" u="none" strike="noStrike" cap="none" normalizeH="0" baseline="0" dirty="0">
                          <a:ln>
                            <a:noFill/>
                          </a:ln>
                          <a:solidFill>
                            <a:srgbClr val="0D0D0D"/>
                          </a:solidFill>
                          <a:effectLst/>
                          <a:latin typeface="Arial" charset="0"/>
                        </a:rPr>
                        <a:t> semester =2.67</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000" b="1" i="0" u="none" strike="noStrike" cap="none" normalizeH="0" baseline="0" dirty="0">
                          <a:ln>
                            <a:noFill/>
                          </a:ln>
                          <a:solidFill>
                            <a:srgbClr val="0D0D0D"/>
                          </a:solidFill>
                          <a:effectLst/>
                          <a:latin typeface="Arial" charset="0"/>
                        </a:rPr>
                        <a:t>				                                </a:t>
                      </a:r>
                    </a:p>
                    <a:p>
                      <a:pPr marL="457200" marR="0" lvl="1" indent="0" algn="l" defTabSz="914400" rtl="0" eaLnBrk="1" fontAlgn="base" latinLnBrk="0" hangingPunct="1">
                        <a:lnSpc>
                          <a:spcPct val="80000"/>
                        </a:lnSpc>
                        <a:spcBef>
                          <a:spcPct val="0"/>
                        </a:spcBef>
                        <a:spcAft>
                          <a:spcPct val="0"/>
                        </a:spcAft>
                        <a:buClrTx/>
                        <a:buSzTx/>
                        <a:buFontTx/>
                        <a:buNone/>
                        <a:tabLst/>
                      </a:pPr>
                      <a:endParaRPr kumimoji="0" lang="en-US" sz="1000" b="1" i="0" u="none" strike="noStrike" cap="none" normalizeH="0" baseline="0" dirty="0">
                        <a:ln>
                          <a:noFill/>
                        </a:ln>
                        <a:solidFill>
                          <a:srgbClr val="0D0D0D"/>
                        </a:solidFill>
                        <a:effectLst/>
                        <a:latin typeface="Arial" charset="0"/>
                      </a:endParaRPr>
                    </a:p>
                    <a:p>
                      <a:pPr marL="457200" marR="0" lvl="1" indent="0" algn="l" defTabSz="914400" rtl="0" eaLnBrk="1" fontAlgn="base" latinLnBrk="0" hangingPunct="1">
                        <a:lnSpc>
                          <a:spcPct val="80000"/>
                        </a:lnSpc>
                        <a:spcBef>
                          <a:spcPct val="0"/>
                        </a:spcBef>
                        <a:spcAft>
                          <a:spcPct val="0"/>
                        </a:spcAft>
                        <a:buClrTx/>
                        <a:buSzTx/>
                        <a:buFontTx/>
                        <a:buNone/>
                        <a:tabLst/>
                      </a:pPr>
                      <a:endParaRPr kumimoji="0" lang="en-US" sz="1000" b="1" i="0" u="none" strike="noStrike" cap="none" normalizeH="0" baseline="0" dirty="0">
                        <a:ln>
                          <a:noFill/>
                        </a:ln>
                        <a:solidFill>
                          <a:srgbClr val="0D0D0D"/>
                        </a:solidFill>
                        <a:effectLst/>
                        <a:latin typeface="Arial" charset="0"/>
                      </a:endParaRP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2000" b="1" i="0" u="none" strike="noStrike" cap="none" normalizeH="0" baseline="0" dirty="0">
                          <a:ln>
                            <a:noFill/>
                          </a:ln>
                          <a:solidFill>
                            <a:srgbClr val="0D0D0D"/>
                          </a:solidFill>
                          <a:effectLst/>
                          <a:latin typeface="Arial" charset="0"/>
                        </a:rPr>
                        <a:t>                     CUM GPA= 2.67</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1" i="0" u="none" strike="noStrike" cap="none" normalizeH="0" baseline="0" dirty="0">
                        <a:ln>
                          <a:noFill/>
                        </a:ln>
                        <a:solidFill>
                          <a:srgbClr val="FFFFFF"/>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en-US" sz="2000" b="1" i="0" u="sng" strike="noStrike" cap="none" normalizeH="0" baseline="0" dirty="0">
                          <a:ln>
                            <a:noFill/>
                          </a:ln>
                          <a:solidFill>
                            <a:srgbClr val="0D0D0D"/>
                          </a:solidFill>
                          <a:effectLst/>
                          <a:latin typeface="Arial" charset="0"/>
                        </a:rPr>
                        <a:t>11</a:t>
                      </a:r>
                      <a:r>
                        <a:rPr kumimoji="0" lang="en-US" sz="2000" b="1" i="0" u="sng" strike="noStrike" cap="none" normalizeH="0" baseline="30000" dirty="0">
                          <a:ln>
                            <a:noFill/>
                          </a:ln>
                          <a:solidFill>
                            <a:srgbClr val="0D0D0D"/>
                          </a:solidFill>
                          <a:effectLst/>
                          <a:latin typeface="Arial" charset="0"/>
                        </a:rPr>
                        <a:t>th</a:t>
                      </a:r>
                      <a:r>
                        <a:rPr kumimoji="0" lang="en-US" sz="2000" b="1" i="0" u="sng" strike="noStrike" cap="none" normalizeH="0" baseline="0" dirty="0">
                          <a:ln>
                            <a:noFill/>
                          </a:ln>
                          <a:solidFill>
                            <a:srgbClr val="0D0D0D"/>
                          </a:solidFill>
                          <a:effectLst/>
                          <a:latin typeface="Arial" charset="0"/>
                        </a:rPr>
                        <a:t> GRADE</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English	B</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Math	B</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Science	B</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AmHist	B</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Art		B</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Elective	A	</a:t>
                      </a:r>
                    </a:p>
                    <a:p>
                      <a:pPr marL="457200" marR="0" lvl="1" indent="0" algn="l" defTabSz="914400" rtl="0" eaLnBrk="1" fontAlgn="base" latinLnBrk="0" hangingPunct="1">
                        <a:lnSpc>
                          <a:spcPct val="80000"/>
                        </a:lnSpc>
                        <a:spcBef>
                          <a:spcPct val="0"/>
                        </a:spcBef>
                        <a:spcAft>
                          <a:spcPct val="0"/>
                        </a:spcAft>
                        <a:buClrTx/>
                        <a:buSzTx/>
                        <a:buFontTx/>
                        <a:buNone/>
                        <a:tabLst/>
                      </a:pPr>
                      <a:endParaRPr kumimoji="0" lang="en-US" sz="1000" b="1" i="0" u="none" strike="noStrike" cap="none" normalizeH="0" baseline="0" dirty="0">
                        <a:ln>
                          <a:noFill/>
                        </a:ln>
                        <a:solidFill>
                          <a:srgbClr val="0D0D0D"/>
                        </a:solidFill>
                        <a:effectLst/>
                        <a:latin typeface="Arial" charset="0"/>
                      </a:endParaRP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            GPA- 1</a:t>
                      </a:r>
                      <a:r>
                        <a:rPr kumimoji="0" lang="en-US" sz="1600" b="1" i="0" u="none" strike="noStrike" cap="none" normalizeH="0" baseline="30000" dirty="0">
                          <a:ln>
                            <a:noFill/>
                          </a:ln>
                          <a:solidFill>
                            <a:srgbClr val="0D0D0D"/>
                          </a:solidFill>
                          <a:effectLst/>
                          <a:latin typeface="Arial" charset="0"/>
                        </a:rPr>
                        <a:t>st</a:t>
                      </a:r>
                      <a:r>
                        <a:rPr kumimoji="0" lang="en-US" sz="1600" b="1" i="0" u="none" strike="noStrike" cap="none" normalizeH="0" baseline="0" dirty="0">
                          <a:ln>
                            <a:noFill/>
                          </a:ln>
                          <a:solidFill>
                            <a:srgbClr val="0D0D0D"/>
                          </a:solidFill>
                          <a:effectLst/>
                          <a:latin typeface="Arial" charset="0"/>
                        </a:rPr>
                        <a:t> semester=3.16</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D0D0D"/>
                          </a:solidFill>
                          <a:effectLst/>
                          <a:latin typeface="Arial" charset="0"/>
                        </a:rPr>
                        <a:t>            GPA- 2</a:t>
                      </a:r>
                      <a:r>
                        <a:rPr kumimoji="0" lang="en-US" sz="1600" b="1" i="0" u="none" strike="noStrike" cap="none" normalizeH="0" baseline="30000" dirty="0">
                          <a:ln>
                            <a:noFill/>
                          </a:ln>
                          <a:solidFill>
                            <a:srgbClr val="0D0D0D"/>
                          </a:solidFill>
                          <a:effectLst/>
                          <a:latin typeface="Arial" charset="0"/>
                        </a:rPr>
                        <a:t>nd</a:t>
                      </a:r>
                      <a:r>
                        <a:rPr kumimoji="0" lang="en-US" sz="1600" b="1" i="0" u="none" strike="noStrike" cap="none" normalizeH="0" baseline="0" dirty="0">
                          <a:ln>
                            <a:noFill/>
                          </a:ln>
                          <a:solidFill>
                            <a:srgbClr val="0D0D0D"/>
                          </a:solidFill>
                          <a:effectLst/>
                          <a:latin typeface="Arial" charset="0"/>
                        </a:rPr>
                        <a:t> semester=3.16</a:t>
                      </a:r>
                      <a:r>
                        <a:rPr kumimoji="0" lang="en-US" sz="1400" b="1" i="0" u="none" strike="noStrike" cap="none" normalizeH="0" baseline="0" dirty="0">
                          <a:ln>
                            <a:noFill/>
                          </a:ln>
                          <a:solidFill>
                            <a:srgbClr val="0D0D0D"/>
                          </a:solidFill>
                          <a:effectLst/>
                          <a:latin typeface="Arial" charset="0"/>
                        </a:rPr>
                        <a:t>	</a:t>
                      </a:r>
                      <a:r>
                        <a:rPr kumimoji="0" lang="en-US" sz="1400" b="1" i="0" u="none" strike="noStrike" cap="none" normalizeH="0" baseline="0" dirty="0">
                          <a:ln>
                            <a:noFill/>
                          </a:ln>
                          <a:solidFill>
                            <a:srgbClr val="FFFFFF"/>
                          </a:solidFill>
                          <a:effectLst/>
                          <a:latin typeface="Arial" charset="0"/>
                        </a:rPr>
                        <a:t>	      </a:t>
                      </a:r>
                    </a:p>
                    <a:p>
                      <a:pPr marL="457200" marR="0" lvl="1" indent="0" algn="l" defTabSz="914400" rtl="0" eaLnBrk="1" fontAlgn="base" latinLnBrk="0" hangingPunct="1">
                        <a:lnSpc>
                          <a:spcPct val="80000"/>
                        </a:lnSpc>
                        <a:spcBef>
                          <a:spcPct val="0"/>
                        </a:spcBef>
                        <a:spcAft>
                          <a:spcPct val="0"/>
                        </a:spcAft>
                        <a:buClrTx/>
                        <a:buSzTx/>
                        <a:buFontTx/>
                        <a:buNone/>
                        <a:tabLst/>
                      </a:pPr>
                      <a:endParaRPr kumimoji="0" lang="en-US" sz="1400" b="1" i="0" u="none" strike="noStrike" cap="none" normalizeH="0" baseline="0" dirty="0">
                        <a:ln>
                          <a:noFill/>
                        </a:ln>
                        <a:solidFill>
                          <a:srgbClr val="FFFFFF"/>
                        </a:solidFill>
                        <a:effectLst/>
                        <a:latin typeface="Arial" charset="0"/>
                      </a:endParaRP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400" b="1" i="0" u="none" strike="noStrike" cap="none" normalizeH="0" baseline="0" dirty="0">
                          <a:ln>
                            <a:noFill/>
                          </a:ln>
                          <a:solidFill>
                            <a:srgbClr val="FFFFFF"/>
                          </a:solidFill>
                          <a:effectLst/>
                          <a:latin typeface="Arial" charset="0"/>
                        </a:rPr>
                        <a:t>      	                      </a:t>
                      </a:r>
                      <a:r>
                        <a:rPr kumimoji="0" lang="en-US" sz="2000" b="1" i="0" u="none" strike="noStrike" cap="none" normalizeH="0" baseline="0" dirty="0">
                          <a:ln>
                            <a:noFill/>
                          </a:ln>
                          <a:solidFill>
                            <a:srgbClr val="0D0D0D"/>
                          </a:solidFill>
                          <a:effectLst/>
                          <a:latin typeface="Arial" charset="0"/>
                        </a:rPr>
                        <a:t>CUM GPA=2.94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275303">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en-US" sz="2000" b="1" i="0" u="sng" strike="noStrike" cap="none" normalizeH="0" baseline="0">
                          <a:ln>
                            <a:noFill/>
                          </a:ln>
                          <a:solidFill>
                            <a:srgbClr val="000000"/>
                          </a:solidFill>
                          <a:effectLst/>
                          <a:latin typeface="Arial" charset="0"/>
                        </a:rPr>
                        <a:t>10</a:t>
                      </a:r>
                      <a:r>
                        <a:rPr kumimoji="0" lang="en-US" sz="2000" b="1" i="0" u="sng" strike="noStrike" cap="none" normalizeH="0" baseline="30000">
                          <a:ln>
                            <a:noFill/>
                          </a:ln>
                          <a:solidFill>
                            <a:srgbClr val="000000"/>
                          </a:solidFill>
                          <a:effectLst/>
                          <a:latin typeface="Arial" charset="0"/>
                        </a:rPr>
                        <a:t>th</a:t>
                      </a:r>
                      <a:r>
                        <a:rPr kumimoji="0" lang="en-US" sz="2000" b="1" i="0" u="sng" strike="noStrike" cap="none" normalizeH="0" baseline="0">
                          <a:ln>
                            <a:noFill/>
                          </a:ln>
                          <a:solidFill>
                            <a:srgbClr val="000000"/>
                          </a:solidFill>
                          <a:effectLst/>
                          <a:latin typeface="Arial" charset="0"/>
                        </a:rPr>
                        <a:t> GRADE</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charset="0"/>
                        </a:rPr>
                        <a:t>English	A</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charset="0"/>
                        </a:rPr>
                        <a:t>Math	B</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charset="0"/>
                        </a:rPr>
                        <a:t>Science	B</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charset="0"/>
                        </a:rPr>
                        <a:t>WHist	B</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charset="0"/>
                        </a:rPr>
                        <a:t>For. Lang	C</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charset="0"/>
                        </a:rPr>
                        <a:t>HOPE	B</a:t>
                      </a:r>
                      <a:r>
                        <a:rPr kumimoji="0" lang="en-US" sz="1400" b="1" i="0" u="none" strike="noStrike" cap="none" normalizeH="0" baseline="0">
                          <a:ln>
                            <a:noFill/>
                          </a:ln>
                          <a:solidFill>
                            <a:srgbClr val="000000"/>
                          </a:solidFill>
                          <a:effectLst/>
                          <a:latin typeface="Arial" charset="0"/>
                        </a:rPr>
                        <a:t>	</a:t>
                      </a:r>
                      <a:endParaRPr kumimoji="0" lang="en-US" sz="1600" b="1" i="0" u="none" strike="noStrike" cap="none" normalizeH="0" baseline="0">
                        <a:ln>
                          <a:noFill/>
                        </a:ln>
                        <a:solidFill>
                          <a:srgbClr val="000000"/>
                        </a:solidFill>
                        <a:effectLst/>
                        <a:latin typeface="Arial" charset="0"/>
                      </a:endParaRPr>
                    </a:p>
                    <a:p>
                      <a:pPr marL="914400" marR="0" lvl="2" indent="0" algn="l" defTabSz="914400" rtl="0" eaLnBrk="1" fontAlgn="base" latinLnBrk="0" hangingPunct="1">
                        <a:lnSpc>
                          <a:spcPct val="80000"/>
                        </a:lnSpc>
                        <a:spcBef>
                          <a:spcPct val="0"/>
                        </a:spcBef>
                        <a:spcAft>
                          <a:spcPct val="0"/>
                        </a:spcAft>
                        <a:buClrTx/>
                        <a:buSzTx/>
                        <a:buFontTx/>
                        <a:buNone/>
                        <a:tabLst/>
                      </a:pPr>
                      <a:endParaRPr kumimoji="0" lang="en-US" sz="1000" b="1" i="0" u="none" strike="noStrike" cap="none" normalizeH="0" baseline="0">
                        <a:ln>
                          <a:noFill/>
                        </a:ln>
                        <a:solidFill>
                          <a:srgbClr val="000000"/>
                        </a:solidFill>
                        <a:effectLst/>
                        <a:latin typeface="Arial" charset="0"/>
                      </a:endParaRPr>
                    </a:p>
                    <a:p>
                      <a:pPr marL="914400" marR="0" lvl="2"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Arial" charset="0"/>
                        </a:rPr>
                        <a:t>GPA – 1</a:t>
                      </a:r>
                      <a:r>
                        <a:rPr kumimoji="0" lang="en-US" sz="1600" b="1" i="0" u="none" strike="noStrike" cap="none" normalizeH="0" baseline="30000">
                          <a:ln>
                            <a:noFill/>
                          </a:ln>
                          <a:solidFill>
                            <a:srgbClr val="000000"/>
                          </a:solidFill>
                          <a:effectLst/>
                          <a:latin typeface="Arial" charset="0"/>
                        </a:rPr>
                        <a:t>st</a:t>
                      </a:r>
                      <a:r>
                        <a:rPr kumimoji="0" lang="en-US" sz="1600" b="1" i="0" u="none" strike="noStrike" cap="none" normalizeH="0" baseline="0">
                          <a:ln>
                            <a:noFill/>
                          </a:ln>
                          <a:solidFill>
                            <a:srgbClr val="000000"/>
                          </a:solidFill>
                          <a:effectLst/>
                          <a:latin typeface="Arial" charset="0"/>
                        </a:rPr>
                        <a:t>semester=3.0               GPA – 2</a:t>
                      </a:r>
                      <a:r>
                        <a:rPr kumimoji="0" lang="en-US" sz="1600" b="1" i="0" u="none" strike="noStrike" cap="none" normalizeH="0" baseline="30000">
                          <a:ln>
                            <a:noFill/>
                          </a:ln>
                          <a:solidFill>
                            <a:srgbClr val="000000"/>
                          </a:solidFill>
                          <a:effectLst/>
                          <a:latin typeface="Arial" charset="0"/>
                        </a:rPr>
                        <a:t>nd</a:t>
                      </a:r>
                      <a:r>
                        <a:rPr kumimoji="0" lang="en-US" sz="1600" b="1" i="0" u="none" strike="noStrike" cap="none" normalizeH="0" baseline="0">
                          <a:ln>
                            <a:noFill/>
                          </a:ln>
                          <a:solidFill>
                            <a:srgbClr val="000000"/>
                          </a:solidFill>
                          <a:effectLst/>
                          <a:latin typeface="Arial" charset="0"/>
                        </a:rPr>
                        <a:t> semester=3.0</a:t>
                      </a:r>
                    </a:p>
                    <a:p>
                      <a:pPr marL="0" marR="0" lvl="0" indent="0" algn="l" defTabSz="914400" rtl="0" eaLnBrk="1" fontAlgn="base" latinLnBrk="0" hangingPunct="1">
                        <a:lnSpc>
                          <a:spcPct val="80000"/>
                        </a:lnSpc>
                        <a:spcBef>
                          <a:spcPct val="0"/>
                        </a:spcBef>
                        <a:spcAft>
                          <a:spcPct val="0"/>
                        </a:spcAft>
                        <a:buClrTx/>
                        <a:buSzTx/>
                        <a:buFontTx/>
                        <a:buNone/>
                        <a:tabLst/>
                      </a:pPr>
                      <a:endParaRPr kumimoji="0" lang="en-US" sz="1400" b="1" i="0" u="none" strike="noStrike" cap="none" normalizeH="0" baseline="0">
                        <a:ln>
                          <a:noFill/>
                        </a:ln>
                        <a:solidFill>
                          <a:srgbClr val="000000"/>
                        </a:solidFill>
                        <a:effectLst/>
                        <a:latin typeface="Arial" charset="0"/>
                      </a:endParaRPr>
                    </a:p>
                    <a:p>
                      <a:pPr marL="0" marR="0" lvl="0" indent="0" algn="l" defTabSz="914400" rtl="0" eaLnBrk="1" fontAlgn="base" latinLnBrk="0" hangingPunct="1">
                        <a:lnSpc>
                          <a:spcPct val="80000"/>
                        </a:lnSpc>
                        <a:spcBef>
                          <a:spcPct val="0"/>
                        </a:spcBef>
                        <a:spcAft>
                          <a:spcPct val="0"/>
                        </a:spcAft>
                        <a:buClrTx/>
                        <a:buSzTx/>
                        <a:buFontTx/>
                        <a:buNone/>
                        <a:tabLst/>
                      </a:pPr>
                      <a:r>
                        <a:rPr kumimoji="0" lang="en-US" sz="2000" b="1" i="0" u="none" strike="noStrike" cap="none" normalizeH="0" baseline="0">
                          <a:ln>
                            <a:noFill/>
                          </a:ln>
                          <a:solidFill>
                            <a:srgbClr val="000000"/>
                          </a:solidFill>
                          <a:effectLst/>
                          <a:latin typeface="Arial" charset="0"/>
                        </a:rPr>
                        <a:t>                            CUM GPA=2.83</a:t>
                      </a:r>
                      <a:endParaRPr kumimoji="0" lang="en-US" sz="1800" b="0" i="0" u="none" strike="noStrike" cap="none" normalizeH="0" baseline="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en-US" sz="2000" b="1" i="0" u="sng" strike="noStrike" cap="none" normalizeH="0" baseline="0" dirty="0">
                          <a:ln>
                            <a:noFill/>
                          </a:ln>
                          <a:solidFill>
                            <a:srgbClr val="000000"/>
                          </a:solidFill>
                          <a:effectLst/>
                          <a:latin typeface="Arial" charset="0"/>
                        </a:rPr>
                        <a:t>12</a:t>
                      </a:r>
                      <a:r>
                        <a:rPr kumimoji="0" lang="en-US" sz="2000" b="1" i="0" u="sng" strike="noStrike" cap="none" normalizeH="0" baseline="30000" dirty="0">
                          <a:ln>
                            <a:noFill/>
                          </a:ln>
                          <a:solidFill>
                            <a:srgbClr val="000000"/>
                          </a:solidFill>
                          <a:effectLst/>
                          <a:latin typeface="Arial" charset="0"/>
                        </a:rPr>
                        <a:t>th</a:t>
                      </a:r>
                      <a:r>
                        <a:rPr kumimoji="0" lang="en-US" sz="2000" b="1" i="0" u="sng" strike="noStrike" cap="none" normalizeH="0" baseline="0" dirty="0">
                          <a:ln>
                            <a:noFill/>
                          </a:ln>
                          <a:solidFill>
                            <a:srgbClr val="000000"/>
                          </a:solidFill>
                          <a:effectLst/>
                          <a:latin typeface="Arial" charset="0"/>
                        </a:rPr>
                        <a:t> GRADE</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charset="0"/>
                        </a:rPr>
                        <a:t>English	A</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charset="0"/>
                        </a:rPr>
                        <a:t>Math	B</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charset="0"/>
                        </a:rPr>
                        <a:t>Science	B</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charset="0"/>
                        </a:rPr>
                        <a:t>Economics	A</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charset="0"/>
                        </a:rPr>
                        <a:t>Elective	A</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charset="0"/>
                        </a:rPr>
                        <a:t>Elective	A	</a:t>
                      </a:r>
                    </a:p>
                    <a:p>
                      <a:pPr marL="457200" marR="0" lvl="1" indent="0" algn="l" defTabSz="914400" rtl="0" eaLnBrk="1" fontAlgn="base" latinLnBrk="0" hangingPunct="1">
                        <a:lnSpc>
                          <a:spcPct val="80000"/>
                        </a:lnSpc>
                        <a:spcBef>
                          <a:spcPct val="0"/>
                        </a:spcBef>
                        <a:spcAft>
                          <a:spcPct val="0"/>
                        </a:spcAft>
                        <a:buClrTx/>
                        <a:buSzTx/>
                        <a:buFontTx/>
                        <a:buNone/>
                        <a:tabLst/>
                      </a:pPr>
                      <a:endParaRPr kumimoji="0" lang="en-US" sz="1000" b="1" i="0" u="none" strike="noStrike" cap="none" normalizeH="0" baseline="0" dirty="0">
                        <a:ln>
                          <a:noFill/>
                        </a:ln>
                        <a:solidFill>
                          <a:srgbClr val="000000"/>
                        </a:solidFill>
                        <a:effectLst/>
                        <a:latin typeface="Arial" charset="0"/>
                      </a:endParaRP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charset="0"/>
                        </a:rPr>
                        <a:t>              GPA- 1</a:t>
                      </a:r>
                      <a:r>
                        <a:rPr kumimoji="0" lang="en-US" sz="1600" b="1" i="0" u="none" strike="noStrike" cap="none" normalizeH="0" baseline="30000" dirty="0">
                          <a:ln>
                            <a:noFill/>
                          </a:ln>
                          <a:solidFill>
                            <a:srgbClr val="000000"/>
                          </a:solidFill>
                          <a:effectLst/>
                          <a:latin typeface="Arial" charset="0"/>
                        </a:rPr>
                        <a:t>st</a:t>
                      </a:r>
                      <a:r>
                        <a:rPr kumimoji="0" lang="en-US" sz="1600" b="1" i="0" u="none" strike="noStrike" cap="none" normalizeH="0" baseline="0" dirty="0">
                          <a:ln>
                            <a:noFill/>
                          </a:ln>
                          <a:solidFill>
                            <a:srgbClr val="000000"/>
                          </a:solidFill>
                          <a:effectLst/>
                          <a:latin typeface="Arial" charset="0"/>
                        </a:rPr>
                        <a:t> semester=3.67</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charset="0"/>
                        </a:rPr>
                        <a:t>              GPA- 2</a:t>
                      </a:r>
                      <a:r>
                        <a:rPr kumimoji="0" lang="en-US" sz="1600" b="1" i="0" u="none" strike="noStrike" cap="none" normalizeH="0" baseline="30000" dirty="0">
                          <a:ln>
                            <a:noFill/>
                          </a:ln>
                          <a:solidFill>
                            <a:srgbClr val="000000"/>
                          </a:solidFill>
                          <a:effectLst/>
                          <a:latin typeface="Arial" charset="0"/>
                        </a:rPr>
                        <a:t>nd</a:t>
                      </a:r>
                      <a:r>
                        <a:rPr kumimoji="0" lang="en-US" sz="1600" b="1" i="0" u="none" strike="noStrike" cap="none" normalizeH="0" baseline="0" dirty="0">
                          <a:ln>
                            <a:noFill/>
                          </a:ln>
                          <a:solidFill>
                            <a:srgbClr val="000000"/>
                          </a:solidFill>
                          <a:effectLst/>
                          <a:latin typeface="Arial" charset="0"/>
                        </a:rPr>
                        <a:t> semester=3.67</a:t>
                      </a:r>
                      <a:r>
                        <a:rPr kumimoji="0" lang="en-US" sz="1400" b="1" i="0" u="none" strike="noStrike" cap="none" normalizeH="0" baseline="0" dirty="0">
                          <a:ln>
                            <a:noFill/>
                          </a:ln>
                          <a:solidFill>
                            <a:srgbClr val="000000"/>
                          </a:solidFill>
                          <a:effectLst/>
                          <a:latin typeface="Arial" charset="0"/>
                        </a:rPr>
                        <a:t>	</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charset="0"/>
                        </a:rPr>
                        <a:t>	</a:t>
                      </a:r>
                    </a:p>
                    <a:p>
                      <a:pPr marL="457200" marR="0" lvl="1" indent="0" algn="l" defTabSz="914400" rtl="0" eaLnBrk="1" fontAlgn="base" latinLnBrk="0" hangingPunct="1">
                        <a:lnSpc>
                          <a:spcPct val="8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Arial" charset="0"/>
                        </a:rPr>
                        <a:t>                      CUM GPA=3.12</a:t>
                      </a:r>
                      <a:endParaRPr kumimoji="0" lang="en-US" sz="2000" b="0" i="0" u="none" strike="noStrike" cap="none" normalizeH="0" baseline="0" dirty="0">
                        <a:ln>
                          <a:noFill/>
                        </a:ln>
                        <a:solidFill>
                          <a:srgbClr val="000000"/>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bl>
          </a:graphicData>
        </a:graphic>
      </p:graphicFrame>
      <p:sp>
        <p:nvSpPr>
          <p:cNvPr id="9" name="Left Arrow 8"/>
          <p:cNvSpPr/>
          <p:nvPr/>
        </p:nvSpPr>
        <p:spPr>
          <a:xfrm>
            <a:off x="2895600" y="2438400"/>
            <a:ext cx="609600" cy="381000"/>
          </a:xfrm>
          <a:prstGeom prst="lef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8458200" cy="6248400"/>
          </a:xfrm>
          <a:gradFill>
            <a:gsLst>
              <a:gs pos="0">
                <a:schemeClr val="accent2">
                  <a:lumMod val="60000"/>
                  <a:lumOff val="40000"/>
                </a:schemeClr>
              </a:gs>
              <a:gs pos="100000">
                <a:schemeClr val="accent2">
                  <a:tint val="82000"/>
                </a:schemeClr>
              </a:gs>
            </a:gsLst>
          </a:gradFill>
          <a:ln/>
        </p:spPr>
        <p:style>
          <a:lnRef idx="1">
            <a:schemeClr val="accent2"/>
          </a:lnRef>
          <a:fillRef idx="2">
            <a:schemeClr val="accent2"/>
          </a:fillRef>
          <a:effectRef idx="1">
            <a:schemeClr val="accent2"/>
          </a:effectRef>
          <a:fontRef idx="minor">
            <a:schemeClr val="dk1"/>
          </a:fontRef>
        </p:style>
        <p:txBody>
          <a:bodyPr>
            <a:normAutofit fontScale="25000" lnSpcReduction="20000"/>
          </a:bodyPr>
          <a:lstStyle/>
          <a:p>
            <a:pPr algn="ctr">
              <a:buNone/>
            </a:pPr>
            <a:endParaRPr lang="en-US" sz="6400" b="1" dirty="0">
              <a:solidFill>
                <a:schemeClr val="bg1"/>
              </a:solidFill>
              <a:effectLst>
                <a:glow rad="101600">
                  <a:schemeClr val="accent4">
                    <a:satMod val="175000"/>
                    <a:alpha val="40000"/>
                  </a:schemeClr>
                </a:glow>
                <a:outerShdw blurRad="38100" dist="38100" dir="2700000" algn="tl">
                  <a:srgbClr val="000000">
                    <a:alpha val="43137"/>
                  </a:srgbClr>
                </a:outerShdw>
              </a:effectLst>
              <a:latin typeface="Impact" pitchFamily="34" charset="0"/>
            </a:endParaRPr>
          </a:p>
          <a:p>
            <a:pPr algn="ctr">
              <a:buNone/>
            </a:pPr>
            <a:r>
              <a:rPr lang="en-US" sz="11200" b="1" dirty="0">
                <a:solidFill>
                  <a:schemeClr val="bg1"/>
                </a:solidFill>
                <a:effectLst>
                  <a:glow rad="101600">
                    <a:schemeClr val="accent4">
                      <a:satMod val="175000"/>
                      <a:alpha val="40000"/>
                    </a:schemeClr>
                  </a:glow>
                  <a:outerShdw blurRad="38100" dist="38100" dir="2700000" algn="tl">
                    <a:srgbClr val="000000">
                      <a:alpha val="43137"/>
                    </a:srgbClr>
                  </a:outerShdw>
                </a:effectLst>
                <a:latin typeface="Impact" pitchFamily="34" charset="0"/>
              </a:rPr>
              <a:t>DEFINE YOUR ACADEMIC/PERSONAL OBJECTIVES</a:t>
            </a:r>
          </a:p>
          <a:p>
            <a:pPr algn="ctr">
              <a:buNone/>
            </a:pPr>
            <a:endParaRPr lang="en-US" sz="4000" b="1" u="sng" dirty="0">
              <a:solidFill>
                <a:schemeClr val="bg1"/>
              </a:solidFill>
              <a:effectLst>
                <a:outerShdw blurRad="38100" dist="38100" dir="2700000" algn="tl">
                  <a:srgbClr val="000000">
                    <a:alpha val="43137"/>
                  </a:srgbClr>
                </a:outerShdw>
              </a:effectLst>
              <a:latin typeface="Impact" pitchFamily="34" charset="0"/>
            </a:endParaRPr>
          </a:p>
          <a:p>
            <a:pPr>
              <a:buNone/>
            </a:pPr>
            <a:endParaRPr lang="en-US" sz="2900" b="1" dirty="0">
              <a:solidFill>
                <a:schemeClr val="bg1"/>
              </a:solidFill>
            </a:endParaRPr>
          </a:p>
          <a:p>
            <a:pPr>
              <a:buNone/>
            </a:pPr>
            <a:r>
              <a:rPr lang="en-US" sz="7200" b="1" dirty="0">
                <a:solidFill>
                  <a:schemeClr val="bg1"/>
                </a:solidFill>
                <a:effectLst>
                  <a:outerShdw blurRad="38100" dist="38100" dir="2700000" algn="tl">
                    <a:srgbClr val="000000">
                      <a:alpha val="43137"/>
                    </a:srgbClr>
                  </a:outerShdw>
                </a:effectLst>
                <a:latin typeface="Rockwell Extra Bold" pitchFamily="18" charset="0"/>
              </a:rPr>
              <a:t>YOUR</a:t>
            </a:r>
            <a:r>
              <a:rPr lang="en-US" sz="7200" b="1" dirty="0">
                <a:solidFill>
                  <a:schemeClr val="bg1"/>
                </a:solidFill>
              </a:rPr>
              <a:t>  </a:t>
            </a:r>
            <a:r>
              <a:rPr lang="en-US" sz="7200" b="1" u="sng" dirty="0">
                <a:solidFill>
                  <a:schemeClr val="bg1"/>
                </a:solidFill>
                <a:effectLst>
                  <a:glow rad="101600">
                    <a:schemeClr val="accent4">
                      <a:satMod val="175000"/>
                      <a:alpha val="40000"/>
                    </a:schemeClr>
                  </a:glow>
                </a:effectLst>
              </a:rPr>
              <a:t>academic objectives</a:t>
            </a:r>
            <a:r>
              <a:rPr lang="en-US" sz="7200" b="1" dirty="0">
                <a:solidFill>
                  <a:schemeClr val="bg1"/>
                </a:solidFill>
                <a:effectLst>
                  <a:glow rad="101600">
                    <a:schemeClr val="accent4">
                      <a:satMod val="175000"/>
                      <a:alpha val="40000"/>
                    </a:schemeClr>
                  </a:glow>
                </a:effectLst>
              </a:rPr>
              <a:t> </a:t>
            </a:r>
            <a:r>
              <a:rPr lang="en-US" sz="7200" b="1" dirty="0">
                <a:solidFill>
                  <a:schemeClr val="bg1"/>
                </a:solidFill>
              </a:rPr>
              <a:t>in your approach to school SHOULD consist of:</a:t>
            </a:r>
          </a:p>
          <a:p>
            <a:pPr>
              <a:buNone/>
            </a:pPr>
            <a:r>
              <a:rPr lang="en-US" sz="7200" b="1" dirty="0">
                <a:solidFill>
                  <a:schemeClr val="bg1"/>
                </a:solidFill>
              </a:rPr>
              <a:t>	</a:t>
            </a:r>
          </a:p>
          <a:p>
            <a:pPr>
              <a:buNone/>
            </a:pPr>
            <a:r>
              <a:rPr lang="en-US" sz="7200" b="1" dirty="0">
                <a:solidFill>
                  <a:schemeClr val="bg1"/>
                </a:solidFill>
              </a:rPr>
              <a:t>	**   Develop and maintain a disciplined </a:t>
            </a:r>
            <a:r>
              <a:rPr lang="en-US" sz="7200" b="1" u="sng" dirty="0">
                <a:solidFill>
                  <a:schemeClr val="bg1"/>
                </a:solidFill>
              </a:rPr>
              <a:t>homework</a:t>
            </a:r>
            <a:r>
              <a:rPr lang="en-US" sz="7200" b="1" dirty="0">
                <a:solidFill>
                  <a:schemeClr val="bg1"/>
                </a:solidFill>
              </a:rPr>
              <a:t>/</a:t>
            </a:r>
            <a:r>
              <a:rPr lang="en-US" sz="7200" b="1" u="sng" dirty="0">
                <a:solidFill>
                  <a:schemeClr val="bg1"/>
                </a:solidFill>
              </a:rPr>
              <a:t>review</a:t>
            </a:r>
            <a:r>
              <a:rPr lang="en-US" sz="7200" b="1" dirty="0">
                <a:solidFill>
                  <a:schemeClr val="bg1"/>
                </a:solidFill>
              </a:rPr>
              <a:t>/</a:t>
            </a:r>
            <a:r>
              <a:rPr lang="en-US" sz="7200" b="1" u="sng" dirty="0">
                <a:solidFill>
                  <a:schemeClr val="bg1"/>
                </a:solidFill>
              </a:rPr>
              <a:t>study </a:t>
            </a:r>
            <a:r>
              <a:rPr lang="en-US" sz="7200" b="1" dirty="0">
                <a:solidFill>
                  <a:schemeClr val="bg1"/>
                </a:solidFill>
              </a:rPr>
              <a:t>schedule</a:t>
            </a:r>
          </a:p>
          <a:p>
            <a:pPr>
              <a:buNone/>
            </a:pPr>
            <a:r>
              <a:rPr lang="en-US" sz="7200" b="1" dirty="0">
                <a:solidFill>
                  <a:schemeClr val="bg1"/>
                </a:solidFill>
              </a:rPr>
              <a:t>	**   Continuously seek to grow as a student through :</a:t>
            </a:r>
          </a:p>
          <a:p>
            <a:pPr lvl="2">
              <a:buFont typeface="Wingdings" pitchFamily="2" charset="2"/>
              <a:buChar char="q"/>
            </a:pPr>
            <a:r>
              <a:rPr lang="en-US" sz="8400" b="1" dirty="0">
                <a:solidFill>
                  <a:schemeClr val="bg1"/>
                </a:solidFill>
              </a:rPr>
              <a:t> </a:t>
            </a:r>
            <a:r>
              <a:rPr lang="en-US" sz="8400" b="1" dirty="0">
                <a:solidFill>
                  <a:schemeClr val="bg1"/>
                </a:solidFill>
                <a:latin typeface="Bodoni MT Black" pitchFamily="18" charset="0"/>
              </a:rPr>
              <a:t>Improved Work Ethic</a:t>
            </a:r>
          </a:p>
          <a:p>
            <a:pPr lvl="2">
              <a:buFont typeface="Wingdings" pitchFamily="2" charset="2"/>
              <a:buChar char="q"/>
            </a:pPr>
            <a:r>
              <a:rPr lang="en-US" sz="8400" b="1" dirty="0">
                <a:solidFill>
                  <a:schemeClr val="bg1"/>
                </a:solidFill>
              </a:rPr>
              <a:t> </a:t>
            </a:r>
            <a:r>
              <a:rPr lang="en-US" sz="8400" b="1" dirty="0">
                <a:solidFill>
                  <a:schemeClr val="bg1"/>
                </a:solidFill>
                <a:latin typeface="Bodoni MT Black" pitchFamily="18" charset="0"/>
              </a:rPr>
              <a:t>Increased Effort</a:t>
            </a:r>
          </a:p>
          <a:p>
            <a:pPr lvl="2">
              <a:buFont typeface="Wingdings" pitchFamily="2" charset="2"/>
              <a:buChar char="q"/>
            </a:pPr>
            <a:r>
              <a:rPr lang="en-US" sz="8400" b="1" dirty="0">
                <a:solidFill>
                  <a:schemeClr val="bg1"/>
                </a:solidFill>
              </a:rPr>
              <a:t> </a:t>
            </a:r>
            <a:r>
              <a:rPr lang="en-US" sz="8400" b="1" dirty="0">
                <a:solidFill>
                  <a:schemeClr val="bg1"/>
                </a:solidFill>
                <a:latin typeface="Bodoni MT Black" pitchFamily="18" charset="0"/>
              </a:rPr>
              <a:t>Attention to Detail </a:t>
            </a:r>
          </a:p>
          <a:p>
            <a:pPr lvl="1">
              <a:buNone/>
            </a:pPr>
            <a:endParaRPr lang="en-US" sz="4000" b="1" dirty="0">
              <a:solidFill>
                <a:schemeClr val="bg1"/>
              </a:solidFill>
            </a:endParaRPr>
          </a:p>
          <a:p>
            <a:pPr>
              <a:buNone/>
            </a:pPr>
            <a:r>
              <a:rPr lang="en-US" sz="7600" b="1" dirty="0">
                <a:solidFill>
                  <a:schemeClr val="bg1"/>
                </a:solidFill>
                <a:effectLst>
                  <a:outerShdw blurRad="38100" dist="38100" dir="2700000" algn="tl">
                    <a:srgbClr val="000000">
                      <a:alpha val="43137"/>
                    </a:srgbClr>
                  </a:outerShdw>
                </a:effectLst>
                <a:latin typeface="Rockwell Extra Bold" pitchFamily="18" charset="0"/>
              </a:rPr>
              <a:t>YOUR</a:t>
            </a:r>
            <a:r>
              <a:rPr lang="en-US" sz="7600" b="1" dirty="0">
                <a:solidFill>
                  <a:schemeClr val="bg1"/>
                </a:solidFill>
              </a:rPr>
              <a:t>  </a:t>
            </a:r>
            <a:r>
              <a:rPr lang="en-US" sz="7600" b="1" u="sng" dirty="0">
                <a:solidFill>
                  <a:schemeClr val="bg1"/>
                </a:solidFill>
                <a:effectLst>
                  <a:glow rad="101600">
                    <a:schemeClr val="accent4">
                      <a:satMod val="175000"/>
                      <a:alpha val="40000"/>
                    </a:schemeClr>
                  </a:glow>
                </a:effectLst>
              </a:rPr>
              <a:t>personal objective</a:t>
            </a:r>
            <a:r>
              <a:rPr lang="en-US" sz="7600" b="1" dirty="0">
                <a:solidFill>
                  <a:schemeClr val="bg1"/>
                </a:solidFill>
              </a:rPr>
              <a:t>, as related to both academic and personal growth, must focus on the following while in your high school years:</a:t>
            </a:r>
          </a:p>
          <a:p>
            <a:pPr>
              <a:buNone/>
            </a:pPr>
            <a:endParaRPr lang="en-US" sz="3600" b="1" dirty="0">
              <a:solidFill>
                <a:schemeClr val="bg1"/>
              </a:solidFill>
            </a:endParaRPr>
          </a:p>
          <a:p>
            <a:pPr>
              <a:buNone/>
            </a:pPr>
            <a:r>
              <a:rPr lang="en-US" sz="7200" b="1" dirty="0">
                <a:solidFill>
                  <a:schemeClr val="bg1"/>
                </a:solidFill>
              </a:rPr>
              <a:t>	**  Become Increasingly More </a:t>
            </a:r>
            <a:r>
              <a:rPr lang="en-US" sz="7200" b="1" dirty="0">
                <a:solidFill>
                  <a:schemeClr val="bg1"/>
                </a:solidFill>
                <a:latin typeface="Bodoni MT Black" pitchFamily="18" charset="0"/>
              </a:rPr>
              <a:t>RESPONSIBLE</a:t>
            </a:r>
          </a:p>
          <a:p>
            <a:pPr>
              <a:buNone/>
            </a:pPr>
            <a:r>
              <a:rPr lang="en-US" sz="7200" b="1" dirty="0">
                <a:solidFill>
                  <a:schemeClr val="bg1"/>
                </a:solidFill>
              </a:rPr>
              <a:t>	**  Learn to </a:t>
            </a:r>
            <a:r>
              <a:rPr lang="en-US" sz="7200" b="1" dirty="0">
                <a:solidFill>
                  <a:schemeClr val="bg1"/>
                </a:solidFill>
                <a:latin typeface="Bodoni MT Black" pitchFamily="18" charset="0"/>
              </a:rPr>
              <a:t>ADVOCATE</a:t>
            </a:r>
            <a:r>
              <a:rPr lang="en-US" sz="7200" b="1" dirty="0">
                <a:solidFill>
                  <a:schemeClr val="bg1"/>
                </a:solidFill>
              </a:rPr>
              <a:t>  for yourself</a:t>
            </a:r>
          </a:p>
          <a:p>
            <a:pPr>
              <a:buNone/>
            </a:pPr>
            <a:r>
              <a:rPr lang="en-US" sz="7200" b="1" dirty="0">
                <a:solidFill>
                  <a:schemeClr val="bg1"/>
                </a:solidFill>
              </a:rPr>
              <a:t>	**  Learn how to </a:t>
            </a:r>
            <a:r>
              <a:rPr lang="en-US" sz="7200" b="1" dirty="0">
                <a:solidFill>
                  <a:schemeClr val="bg1"/>
                </a:solidFill>
                <a:latin typeface="Bodoni MT Black" pitchFamily="18" charset="0"/>
              </a:rPr>
              <a:t>MANAGE</a:t>
            </a:r>
            <a:r>
              <a:rPr lang="en-US" sz="7200" b="1" dirty="0">
                <a:solidFill>
                  <a:schemeClr val="bg1"/>
                </a:solidFill>
              </a:rPr>
              <a:t> and overcome difficult situations</a:t>
            </a:r>
          </a:p>
          <a:p>
            <a:pPr>
              <a:buNone/>
            </a:pPr>
            <a:r>
              <a:rPr lang="en-US" sz="7200" b="1" dirty="0">
                <a:solidFill>
                  <a:schemeClr val="bg1"/>
                </a:solidFill>
              </a:rPr>
              <a:t>	**  Develop a sense of </a:t>
            </a:r>
            <a:r>
              <a:rPr lang="en-US" sz="7200" b="1" dirty="0">
                <a:solidFill>
                  <a:schemeClr val="bg1"/>
                </a:solidFill>
                <a:latin typeface="Bodoni MT Black" pitchFamily="18" charset="0"/>
              </a:rPr>
              <a:t>ACCOUNTABILITY</a:t>
            </a:r>
            <a:r>
              <a:rPr lang="en-US" sz="7200" b="1" dirty="0">
                <a:solidFill>
                  <a:schemeClr val="bg1"/>
                </a:solidFill>
              </a:rPr>
              <a:t> for both the good and bad</a:t>
            </a:r>
          </a:p>
          <a:p>
            <a:pPr>
              <a:buNone/>
            </a:pPr>
            <a:endParaRPr lang="en-US" sz="1600" b="1" dirty="0">
              <a:solidFill>
                <a:schemeClr val="bg1"/>
              </a:solidFill>
            </a:endParaRPr>
          </a:p>
          <a:p>
            <a:pPr algn="ctr">
              <a:buNone/>
            </a:pPr>
            <a:endParaRPr lang="en-US" sz="1050" b="1" dirty="0">
              <a:solidFill>
                <a:schemeClr val="bg1"/>
              </a:solidFill>
              <a:latin typeface="Impact" pitchFamily="34" charset="0"/>
            </a:endParaRPr>
          </a:p>
          <a:p>
            <a:pPr algn="ctr">
              <a:buNone/>
            </a:pPr>
            <a:endParaRPr lang="en-US" sz="3200" b="1" dirty="0">
              <a:solidFill>
                <a:schemeClr val="bg1"/>
              </a:solidFill>
              <a:latin typeface="Impact" pitchFamily="34" charset="0"/>
            </a:endParaRPr>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633" y="269035"/>
            <a:ext cx="6798734" cy="1303867"/>
          </a:xfrm>
        </p:spPr>
        <p:style>
          <a:lnRef idx="2">
            <a:schemeClr val="accent1"/>
          </a:lnRef>
          <a:fillRef idx="1">
            <a:schemeClr val="lt1"/>
          </a:fillRef>
          <a:effectRef idx="0">
            <a:schemeClr val="accent1"/>
          </a:effectRef>
          <a:fontRef idx="minor">
            <a:schemeClr val="dk1"/>
          </a:fontRef>
        </p:style>
        <p:txBody>
          <a:bodyPr/>
          <a:lstStyle/>
          <a:p>
            <a:r>
              <a:rPr lang="en-US" dirty="0"/>
              <a:t>ATTENDANCE POLICY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57848713"/>
              </p:ext>
            </p:extLst>
          </p:nvPr>
        </p:nvGraphicFramePr>
        <p:xfrm>
          <a:off x="533400" y="1560497"/>
          <a:ext cx="8153400" cy="4526280"/>
        </p:xfrm>
        <a:graphic>
          <a:graphicData uri="http://schemas.openxmlformats.org/drawingml/2006/table">
            <a:tbl>
              <a:tblPr firstRow="1" bandRow="1">
                <a:tableStyleId>{5C22544A-7EE6-4342-B048-85BDC9FD1C3A}</a:tableStyleId>
              </a:tblPr>
              <a:tblGrid>
                <a:gridCol w="4950278">
                  <a:extLst>
                    <a:ext uri="{9D8B030D-6E8A-4147-A177-3AD203B41FA5}">
                      <a16:colId xmlns:a16="http://schemas.microsoft.com/office/drawing/2014/main" val="20000"/>
                    </a:ext>
                  </a:extLst>
                </a:gridCol>
                <a:gridCol w="3203122">
                  <a:extLst>
                    <a:ext uri="{9D8B030D-6E8A-4147-A177-3AD203B41FA5}">
                      <a16:colId xmlns:a16="http://schemas.microsoft.com/office/drawing/2014/main" val="20001"/>
                    </a:ext>
                  </a:extLst>
                </a:gridCol>
              </a:tblGrid>
              <a:tr h="360571">
                <a:tc gridSpan="2">
                  <a:txBody>
                    <a:bodyPr/>
                    <a:lstStyle/>
                    <a:p>
                      <a:pPr algn="ctr">
                        <a:buNone/>
                      </a:pPr>
                      <a:r>
                        <a:rPr lang="en-US" sz="1800" b="1" dirty="0"/>
                        <a:t>QUESTION</a:t>
                      </a:r>
                    </a:p>
                  </a:txBody>
                  <a:tcPr/>
                </a:tc>
                <a:tc hMerge="1">
                  <a:txBody>
                    <a:bodyPr/>
                    <a:lstStyle/>
                    <a:p>
                      <a:pPr>
                        <a:buNone/>
                      </a:pPr>
                      <a:endParaRPr lang="en-US" dirty="0"/>
                    </a:p>
                  </a:txBody>
                  <a:tcPr/>
                </a:tc>
                <a:extLst>
                  <a:ext uri="{0D108BD9-81ED-4DB2-BD59-A6C34878D82A}">
                    <a16:rowId xmlns:a16="http://schemas.microsoft.com/office/drawing/2014/main" val="10000"/>
                  </a:ext>
                </a:extLst>
              </a:tr>
              <a:tr h="899434">
                <a:tc gridSpan="2">
                  <a:txBody>
                    <a:bodyPr/>
                    <a:lstStyle/>
                    <a:p>
                      <a:pPr>
                        <a:buNone/>
                      </a:pPr>
                      <a:r>
                        <a:rPr lang="en-US" sz="2800" b="1" dirty="0"/>
                        <a:t>What are my expectations if I am going to miss school?</a:t>
                      </a:r>
                    </a:p>
                  </a:txBody>
                  <a:tcPr>
                    <a:solidFill>
                      <a:schemeClr val="accent1">
                        <a:lumMod val="75000"/>
                      </a:schemeClr>
                    </a:solidFill>
                  </a:tcPr>
                </a:tc>
                <a:tc hMerge="1">
                  <a:txBody>
                    <a:bodyPr/>
                    <a:lstStyle/>
                    <a:p>
                      <a:pPr>
                        <a:buNone/>
                      </a:pPr>
                      <a:endParaRPr lang="en-US" dirty="0"/>
                    </a:p>
                  </a:txBody>
                  <a:tcPr>
                    <a:solidFill>
                      <a:schemeClr val="accent1">
                        <a:lumMod val="75000"/>
                      </a:schemeClr>
                    </a:solidFill>
                  </a:tcPr>
                </a:tc>
                <a:extLst>
                  <a:ext uri="{0D108BD9-81ED-4DB2-BD59-A6C34878D82A}">
                    <a16:rowId xmlns:a16="http://schemas.microsoft.com/office/drawing/2014/main" val="10001"/>
                  </a:ext>
                </a:extLst>
              </a:tr>
              <a:tr h="507745">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a:t>ANSWER</a:t>
                      </a:r>
                    </a:p>
                    <a:p>
                      <a:pPr>
                        <a:buNone/>
                      </a:pPr>
                      <a:endParaRPr lang="en-US" sz="1100" b="1" dirty="0"/>
                    </a:p>
                  </a:txBody>
                  <a:tcPr>
                    <a:solidFill>
                      <a:schemeClr val="tx1"/>
                    </a:solidFill>
                  </a:tcPr>
                </a:tc>
                <a:tc hMerge="1">
                  <a:txBody>
                    <a:bodyPr/>
                    <a:lstStyle/>
                    <a:p>
                      <a:pPr>
                        <a:buNone/>
                      </a:pPr>
                      <a:endParaRPr lang="en-US" dirty="0"/>
                    </a:p>
                  </a:txBody>
                  <a:tcPr>
                    <a:solidFill>
                      <a:schemeClr val="accent1">
                        <a:lumMod val="75000"/>
                      </a:schemeClr>
                    </a:solidFill>
                  </a:tcPr>
                </a:tc>
                <a:extLst>
                  <a:ext uri="{0D108BD9-81ED-4DB2-BD59-A6C34878D82A}">
                    <a16:rowId xmlns:a16="http://schemas.microsoft.com/office/drawing/2014/main" val="10002"/>
                  </a:ext>
                </a:extLst>
              </a:tr>
              <a:tr h="899434">
                <a:tc gridSpan="2">
                  <a:txBody>
                    <a:bodyPr/>
                    <a:lstStyle/>
                    <a:p>
                      <a:pPr>
                        <a:buNone/>
                      </a:pPr>
                      <a:r>
                        <a:rPr lang="en-US" sz="2800" b="1" dirty="0"/>
                        <a:t>In order to be marked as </a:t>
                      </a:r>
                      <a:r>
                        <a:rPr lang="en-US" sz="2800" b="1" u="sng" dirty="0"/>
                        <a:t>EXCUSED</a:t>
                      </a:r>
                      <a:r>
                        <a:rPr lang="en-US" sz="2800" b="1" dirty="0"/>
                        <a:t> -- your Parents must submit either a:</a:t>
                      </a:r>
                    </a:p>
                  </a:txBody>
                  <a:tcPr>
                    <a:solidFill>
                      <a:schemeClr val="accent1">
                        <a:lumMod val="75000"/>
                      </a:schemeClr>
                    </a:solidFill>
                  </a:tcPr>
                </a:tc>
                <a:tc hMerge="1">
                  <a:txBody>
                    <a:bodyPr/>
                    <a:lstStyle/>
                    <a:p>
                      <a:endParaRPr lang="en-US"/>
                    </a:p>
                  </a:txBody>
                  <a:tcPr/>
                </a:tc>
                <a:extLst>
                  <a:ext uri="{0D108BD9-81ED-4DB2-BD59-A6C34878D82A}">
                    <a16:rowId xmlns:a16="http://schemas.microsoft.com/office/drawing/2014/main" val="10003"/>
                  </a:ext>
                </a:extLst>
              </a:tr>
              <a:tr h="1392672">
                <a:tc>
                  <a:txBody>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b="1" u="sng" dirty="0"/>
                        <a:t>NOTE</a:t>
                      </a:r>
                      <a:r>
                        <a:rPr lang="en-US" dirty="0"/>
                        <a:t> </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b="1" u="sng" dirty="0"/>
                        <a:t>EMAIL</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b="1" u="sng" dirty="0"/>
                        <a:t>REPORT</a:t>
                      </a:r>
                      <a:r>
                        <a:rPr lang="en-US" b="1" u="sng" baseline="0" dirty="0"/>
                        <a:t> ON WWW. PCSB.ORG/PHUHS</a:t>
                      </a:r>
                      <a:endParaRPr lang="en-US" b="1" u="sng" dirty="0"/>
                    </a:p>
                    <a:p>
                      <a:pPr marL="0" marR="0" lvl="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b="1" u="sng" dirty="0"/>
                        <a:t>PHONE CALL </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dirty="0"/>
                        <a:t>must be submitted to grade level secretary </a:t>
                      </a:r>
                    </a:p>
                    <a:p>
                      <a:endParaRPr lang="en-US" dirty="0"/>
                    </a:p>
                  </a:txBody>
                  <a:tcPr>
                    <a:solidFill>
                      <a:schemeClr val="accent1">
                        <a:lumMod val="60000"/>
                        <a:lumOff val="40000"/>
                      </a:schemeClr>
                    </a:solidFill>
                  </a:tcPr>
                </a:tc>
                <a:tc>
                  <a:txBody>
                    <a:bodyPr/>
                    <a:lstStyle/>
                    <a:p>
                      <a:pPr lvl="0">
                        <a:buFont typeface="Wingdings" pitchFamily="2" charset="2"/>
                        <a:buChar char="Ø"/>
                      </a:pPr>
                      <a:r>
                        <a:rPr lang="en-US" baseline="0" dirty="0"/>
                        <a:t>ASK For 9</a:t>
                      </a:r>
                      <a:r>
                        <a:rPr lang="en-US" baseline="30000" dirty="0"/>
                        <a:t>th</a:t>
                      </a:r>
                      <a:r>
                        <a:rPr lang="en-US" baseline="0" dirty="0"/>
                        <a:t> Grade Clerk, Ms. Redfield</a:t>
                      </a:r>
                    </a:p>
                    <a:p>
                      <a:pPr lvl="0">
                        <a:buFont typeface="Wingdings" pitchFamily="2" charset="2"/>
                        <a:buChar char="Ø"/>
                      </a:pPr>
                      <a:r>
                        <a:rPr lang="en-US" baseline="0" dirty="0"/>
                        <a:t>(727) 669-1131 ext.  2036 </a:t>
                      </a:r>
                      <a:endParaRPr lang="en-US" dirty="0"/>
                    </a:p>
                  </a:txBody>
                  <a:tcPr>
                    <a:solidFill>
                      <a:schemeClr val="accent1">
                        <a:lumMod val="60000"/>
                        <a:lumOff val="40000"/>
                      </a:schemeClr>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199" y="762000"/>
            <a:ext cx="6723821" cy="1905000"/>
          </a:xfrm>
        </p:spPr>
        <p:style>
          <a:lnRef idx="1">
            <a:schemeClr val="accent4"/>
          </a:lnRef>
          <a:fillRef idx="3">
            <a:schemeClr val="accent4"/>
          </a:fillRef>
          <a:effectRef idx="2">
            <a:schemeClr val="accent4"/>
          </a:effectRef>
          <a:fontRef idx="minor">
            <a:schemeClr val="lt1"/>
          </a:fontRef>
        </p:style>
        <p:txBody>
          <a:bodyPr>
            <a:normAutofit/>
          </a:bodyPr>
          <a:lstStyle/>
          <a:p>
            <a:r>
              <a:rPr lang="en-US" sz="4800" dirty="0"/>
              <a:t>COLLEGE ACADEMIC EXPECTATION</a:t>
            </a:r>
          </a:p>
        </p:txBody>
      </p:sp>
      <p:sp>
        <p:nvSpPr>
          <p:cNvPr id="3" name="Content Placeholder 2"/>
          <p:cNvSpPr>
            <a:spLocks noGrp="1"/>
          </p:cNvSpPr>
          <p:nvPr>
            <p:ph idx="1"/>
          </p:nvPr>
        </p:nvSpPr>
        <p:spPr>
          <a:xfrm>
            <a:off x="381000" y="6019800"/>
            <a:ext cx="7620000" cy="594360"/>
          </a:xfrm>
        </p:spPr>
        <p:txBody>
          <a:bodyPr/>
          <a:lstStyle/>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20EF0FCE-DBBC-4CAE-B26F-8936EC84E65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667000" y="2828891"/>
            <a:ext cx="3611136" cy="3290146"/>
          </a:xfrm>
          <a:prstGeom prst="rect">
            <a:avLst/>
          </a:prstGeom>
        </p:spPr>
      </p:pic>
      <p:sp>
        <p:nvSpPr>
          <p:cNvPr id="6" name="TextBox 5">
            <a:extLst>
              <a:ext uri="{FF2B5EF4-FFF2-40B4-BE49-F238E27FC236}">
                <a16:creationId xmlns:a16="http://schemas.microsoft.com/office/drawing/2014/main" id="{7047BA14-2130-431D-9409-11CBA150ECAF}"/>
              </a:ext>
            </a:extLst>
          </p:cNvPr>
          <p:cNvSpPr txBox="1"/>
          <p:nvPr/>
        </p:nvSpPr>
        <p:spPr>
          <a:xfrm>
            <a:off x="2895600" y="7032406"/>
            <a:ext cx="3611136" cy="230832"/>
          </a:xfrm>
          <a:prstGeom prst="rect">
            <a:avLst/>
          </a:prstGeom>
          <a:noFill/>
        </p:spPr>
        <p:txBody>
          <a:bodyPr wrap="square" rtlCol="0">
            <a:spAutoFit/>
          </a:bodyPr>
          <a:lstStyle/>
          <a:p>
            <a:r>
              <a:rPr lang="en-US" sz="900">
                <a:hlinkClick r:id="rId3" tooltip="http://shootingparrots.co.uk/2016/04/24/sunday-round-up-15/"/>
              </a:rPr>
              <a:t>This Photo</a:t>
            </a:r>
            <a:r>
              <a:rPr lang="en-US" sz="900"/>
              <a:t> by Unknown Author is licensed under </a:t>
            </a:r>
            <a:r>
              <a:rPr lang="en-US" sz="900">
                <a:hlinkClick r:id="rId4" tooltip="https://creativecommons.org/licenses/by-nc-sa/3.0/"/>
              </a:rPr>
              <a:t>CC BY-SA-NC</a:t>
            </a:r>
            <a:endParaRPr lang="en-US" sz="9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633" y="164154"/>
            <a:ext cx="6798734" cy="1303867"/>
          </a:xfrm>
        </p:spPr>
        <p:style>
          <a:lnRef idx="0">
            <a:schemeClr val="accent4"/>
          </a:lnRef>
          <a:fillRef idx="3">
            <a:schemeClr val="accent4"/>
          </a:fillRef>
          <a:effectRef idx="3">
            <a:schemeClr val="accent4"/>
          </a:effectRef>
          <a:fontRef idx="minor">
            <a:schemeClr val="lt1"/>
          </a:fontRef>
        </p:style>
        <p:txBody>
          <a:bodyPr>
            <a:normAutofit fontScale="90000"/>
          </a:bodyPr>
          <a:lstStyle/>
          <a:p>
            <a:r>
              <a:rPr lang="en-US" dirty="0"/>
              <a:t>COLLEGE/UNIVERSITY</a:t>
            </a:r>
            <a:br>
              <a:rPr lang="en-US" dirty="0"/>
            </a:br>
            <a:r>
              <a:rPr lang="en-US" dirty="0"/>
              <a:t>CRITERIA</a:t>
            </a:r>
          </a:p>
        </p:txBody>
      </p:sp>
      <p:sp>
        <p:nvSpPr>
          <p:cNvPr id="3" name="Content Placeholder 2"/>
          <p:cNvSpPr>
            <a:spLocks noGrp="1"/>
          </p:cNvSpPr>
          <p:nvPr>
            <p:ph idx="1"/>
          </p:nvPr>
        </p:nvSpPr>
        <p:spPr>
          <a:xfrm>
            <a:off x="1828800" y="1676400"/>
            <a:ext cx="5334000" cy="914400"/>
          </a:xfrm>
        </p:spPr>
        <p:style>
          <a:lnRef idx="0">
            <a:schemeClr val="accent2"/>
          </a:lnRef>
          <a:fillRef idx="3">
            <a:schemeClr val="accent2"/>
          </a:fillRef>
          <a:effectRef idx="3">
            <a:schemeClr val="accent2"/>
          </a:effectRef>
          <a:fontRef idx="minor">
            <a:schemeClr val="lt1"/>
          </a:fontRef>
        </p:style>
        <p:txBody>
          <a:bodyPr>
            <a:normAutofit/>
          </a:bodyPr>
          <a:lstStyle/>
          <a:p>
            <a:pPr algn="ctr">
              <a:buNone/>
            </a:pPr>
            <a:r>
              <a:rPr lang="en-US" sz="1700" dirty="0">
                <a:solidFill>
                  <a:schemeClr val="bg1"/>
                </a:solidFill>
                <a:latin typeface="Arial Black" pitchFamily="34" charset="0"/>
              </a:rPr>
              <a:t>Seeking Well-Rounded Student w/ Major Emphasis on the “Big Three”</a:t>
            </a:r>
            <a:endParaRPr lang="en-US" sz="1700" u="sng" dirty="0">
              <a:solidFill>
                <a:schemeClr val="bg1"/>
              </a:solidFill>
              <a:latin typeface="Arial Black" pitchFamily="34" charset="0"/>
            </a:endParaRPr>
          </a:p>
          <a:p>
            <a:pPr algn="ctr">
              <a:buNone/>
            </a:pPr>
            <a:endParaRPr lang="en-US" sz="1700" u="sng" dirty="0">
              <a:solidFill>
                <a:schemeClr val="bg1"/>
              </a:solidFill>
              <a:latin typeface="Arial Black" pitchFamily="34" charset="0"/>
            </a:endParaRPr>
          </a:p>
          <a:p>
            <a:pPr algn="ctr">
              <a:buNone/>
            </a:pPr>
            <a:endParaRPr lang="en-US" sz="1800" dirty="0"/>
          </a:p>
        </p:txBody>
      </p:sp>
      <p:graphicFrame>
        <p:nvGraphicFramePr>
          <p:cNvPr id="4" name="Table 3"/>
          <p:cNvGraphicFramePr>
            <a:graphicFrameLocks noGrp="1"/>
          </p:cNvGraphicFramePr>
          <p:nvPr>
            <p:extLst>
              <p:ext uri="{D42A27DB-BD31-4B8C-83A1-F6EECF244321}">
                <p14:modId xmlns:p14="http://schemas.microsoft.com/office/powerpoint/2010/main" val="1814434669"/>
              </p:ext>
            </p:extLst>
          </p:nvPr>
        </p:nvGraphicFramePr>
        <p:xfrm>
          <a:off x="647700" y="2895600"/>
          <a:ext cx="7848600" cy="3230881"/>
        </p:xfrm>
        <a:graphic>
          <a:graphicData uri="http://schemas.openxmlformats.org/drawingml/2006/table">
            <a:tbl>
              <a:tblPr firstRow="1" bandRow="1">
                <a:tableStyleId>{5C22544A-7EE6-4342-B048-85BDC9FD1C3A}</a:tableStyleId>
              </a:tblPr>
              <a:tblGrid>
                <a:gridCol w="1944149">
                  <a:extLst>
                    <a:ext uri="{9D8B030D-6E8A-4147-A177-3AD203B41FA5}">
                      <a16:colId xmlns:a16="http://schemas.microsoft.com/office/drawing/2014/main" val="20000"/>
                    </a:ext>
                  </a:extLst>
                </a:gridCol>
                <a:gridCol w="2304177">
                  <a:extLst>
                    <a:ext uri="{9D8B030D-6E8A-4147-A177-3AD203B41FA5}">
                      <a16:colId xmlns:a16="http://schemas.microsoft.com/office/drawing/2014/main" val="20001"/>
                    </a:ext>
                  </a:extLst>
                </a:gridCol>
                <a:gridCol w="3600274">
                  <a:extLst>
                    <a:ext uri="{9D8B030D-6E8A-4147-A177-3AD203B41FA5}">
                      <a16:colId xmlns:a16="http://schemas.microsoft.com/office/drawing/2014/main" val="20002"/>
                    </a:ext>
                  </a:extLst>
                </a:gridCol>
              </a:tblGrid>
              <a:tr h="706756">
                <a:tc>
                  <a:txBody>
                    <a:bodyPr/>
                    <a:lstStyle/>
                    <a:p>
                      <a:pPr algn="ctr"/>
                      <a:r>
                        <a:rPr lang="en-US" u="sng" dirty="0">
                          <a:effectLst>
                            <a:outerShdw blurRad="38100" dist="38100" dir="2700000" algn="tl">
                              <a:srgbClr val="000000">
                                <a:alpha val="43137"/>
                              </a:srgbClr>
                            </a:outerShdw>
                          </a:effectLst>
                        </a:rPr>
                        <a:t>THE</a:t>
                      </a:r>
                      <a:r>
                        <a:rPr lang="en-US" u="sng" baseline="0" dirty="0">
                          <a:effectLst>
                            <a:outerShdw blurRad="38100" dist="38100" dir="2700000" algn="tl">
                              <a:srgbClr val="000000">
                                <a:alpha val="43137"/>
                              </a:srgbClr>
                            </a:outerShdw>
                          </a:effectLst>
                        </a:rPr>
                        <a:t> BIG THREE</a:t>
                      </a:r>
                    </a:p>
                  </a:txBody>
                  <a:tcPr/>
                </a:tc>
                <a:tc>
                  <a:txBody>
                    <a:bodyPr/>
                    <a:lstStyle/>
                    <a:p>
                      <a:pPr algn="ctr"/>
                      <a:r>
                        <a:rPr lang="en-US" u="sng" dirty="0">
                          <a:effectLst>
                            <a:outerShdw blurRad="38100" dist="38100" dir="2700000" algn="tl">
                              <a:srgbClr val="000000">
                                <a:alpha val="43137"/>
                              </a:srgbClr>
                            </a:outerShdw>
                          </a:effectLst>
                        </a:rPr>
                        <a:t>SPECIFIC REQUIREMENTS</a:t>
                      </a:r>
                    </a:p>
                  </a:txBody>
                  <a:tcPr/>
                </a:tc>
                <a:tc>
                  <a:txBody>
                    <a:bodyPr/>
                    <a:lstStyle/>
                    <a:p>
                      <a:pPr algn="ctr"/>
                      <a:r>
                        <a:rPr lang="en-US" u="sng" dirty="0">
                          <a:effectLst>
                            <a:outerShdw blurRad="38100" dist="38100" dir="2700000" algn="tl">
                              <a:srgbClr val="000000">
                                <a:alpha val="43137"/>
                              </a:srgbClr>
                            </a:outerShdw>
                          </a:effectLst>
                        </a:rPr>
                        <a:t>HIGH</a:t>
                      </a:r>
                      <a:r>
                        <a:rPr lang="en-US" u="sng" baseline="0" dirty="0">
                          <a:effectLst>
                            <a:outerShdw blurRad="38100" dist="38100" dir="2700000" algn="tl">
                              <a:srgbClr val="000000">
                                <a:alpha val="43137"/>
                              </a:srgbClr>
                            </a:outerShdw>
                          </a:effectLst>
                        </a:rPr>
                        <a:t> SCHOOL GPA</a:t>
                      </a:r>
                      <a:endParaRPr lang="en-US" u="sng" dirty="0">
                        <a:effectLst>
                          <a:outerShdw blurRad="38100" dist="38100" dir="2700000" algn="tl">
                            <a:srgbClr val="000000">
                              <a:alpha val="43137"/>
                            </a:srgbClr>
                          </a:outerShdw>
                        </a:effectLst>
                      </a:endParaRPr>
                    </a:p>
                  </a:txBody>
                  <a:tcPr/>
                </a:tc>
                <a:extLst>
                  <a:ext uri="{0D108BD9-81ED-4DB2-BD59-A6C34878D82A}">
                    <a16:rowId xmlns:a16="http://schemas.microsoft.com/office/drawing/2014/main" val="10000"/>
                  </a:ext>
                </a:extLst>
              </a:tr>
              <a:tr h="2524125">
                <a:tc>
                  <a:txBody>
                    <a:bodyPr/>
                    <a:lstStyle/>
                    <a:p>
                      <a:pPr marL="342900" indent="-342900">
                        <a:buAutoNum type="arabicPeriod"/>
                      </a:pPr>
                      <a:r>
                        <a:rPr lang="en-US" baseline="0" dirty="0"/>
                        <a:t>HIGH GPA</a:t>
                      </a:r>
                    </a:p>
                    <a:p>
                      <a:pPr marL="342900" indent="-342900">
                        <a:buAutoNum type="arabicPeriod"/>
                      </a:pPr>
                      <a:r>
                        <a:rPr lang="en-US" baseline="0" dirty="0"/>
                        <a:t>RIGOR OF CURRICULUM</a:t>
                      </a:r>
                    </a:p>
                    <a:p>
                      <a:pPr marL="342900" indent="-342900">
                        <a:buAutoNum type="arabicPeriod"/>
                      </a:pPr>
                      <a:r>
                        <a:rPr lang="en-US" baseline="0" dirty="0"/>
                        <a:t>HIGH SAT/ACT SCORES</a:t>
                      </a:r>
                      <a:endParaRPr lang="en-US" dirty="0"/>
                    </a:p>
                  </a:txBody>
                  <a:tcPr/>
                </a:tc>
                <a:tc>
                  <a:txBody>
                    <a:bodyPr/>
                    <a:lstStyle/>
                    <a:p>
                      <a:pPr marL="342900" indent="-342900">
                        <a:buAutoNum type="arabicPeriod"/>
                      </a:pPr>
                      <a:r>
                        <a:rPr lang="en-US" dirty="0"/>
                        <a:t>MATH</a:t>
                      </a:r>
                      <a:r>
                        <a:rPr lang="en-US" baseline="0" dirty="0"/>
                        <a:t> (Algebra II)*</a:t>
                      </a:r>
                    </a:p>
                    <a:p>
                      <a:pPr marL="342900" indent="-342900">
                        <a:buAutoNum type="arabicPeriod"/>
                      </a:pPr>
                      <a:r>
                        <a:rPr lang="en-US" baseline="0" dirty="0"/>
                        <a:t>FOREIGN LANG (2 Years)*</a:t>
                      </a:r>
                    </a:p>
                    <a:p>
                      <a:pPr marL="342900" indent="-342900">
                        <a:buAutoNum type="arabicPeriod"/>
                      </a:pPr>
                      <a:endParaRPr lang="en-US" b="1" baseline="0" dirty="0"/>
                    </a:p>
                    <a:p>
                      <a:pPr marL="342900" indent="-342900">
                        <a:buNone/>
                      </a:pPr>
                      <a:r>
                        <a:rPr lang="en-US" b="1" baseline="0" dirty="0"/>
                        <a:t>* Minimum Requirements</a:t>
                      </a:r>
                      <a:endParaRPr lang="en-US" b="1" dirty="0"/>
                    </a:p>
                  </a:txBody>
                  <a:tcPr/>
                </a:tc>
                <a:tc>
                  <a:txBody>
                    <a:bodyPr/>
                    <a:lstStyle/>
                    <a:p>
                      <a:pPr marL="342900" indent="-342900">
                        <a:buAutoNum type="arabicPeriod"/>
                      </a:pPr>
                      <a:r>
                        <a:rPr lang="en-US" dirty="0"/>
                        <a:t>ALL</a:t>
                      </a:r>
                      <a:r>
                        <a:rPr lang="en-US" baseline="0" dirty="0"/>
                        <a:t> State Universities</a:t>
                      </a:r>
                    </a:p>
                    <a:p>
                      <a:pPr marL="800100" lvl="1" indent="-342900">
                        <a:buFont typeface="Wingdings" pitchFamily="2" charset="2"/>
                        <a:buChar char="Ø"/>
                      </a:pPr>
                      <a:r>
                        <a:rPr lang="en-US" baseline="0" dirty="0"/>
                        <a:t>3.3 High School GPA or above of all incoming Freshman College Students</a:t>
                      </a:r>
                    </a:p>
                    <a:p>
                      <a:pPr marL="342900" lvl="0" indent="-342900">
                        <a:buFont typeface="+mj-lt"/>
                        <a:buAutoNum type="arabicPeriod"/>
                      </a:pPr>
                      <a:r>
                        <a:rPr lang="en-US" baseline="0" dirty="0"/>
                        <a:t>Grades earned in 9</a:t>
                      </a:r>
                      <a:r>
                        <a:rPr lang="en-US" baseline="30000" dirty="0"/>
                        <a:t>th</a:t>
                      </a:r>
                      <a:r>
                        <a:rPr lang="en-US" baseline="0" dirty="0"/>
                        <a:t> grade are vitally important in earning a competitive  GPA (3.0 on low end of competitive.</a:t>
                      </a:r>
                      <a:endParaRPr lang="en-US" dirty="0"/>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556CD-E046-4541-AA96-BF7414B3E54D}"/>
              </a:ext>
            </a:extLst>
          </p:cNvPr>
          <p:cNvSpPr>
            <a:spLocks noGrp="1"/>
          </p:cNvSpPr>
          <p:nvPr>
            <p:ph type="title"/>
          </p:nvPr>
        </p:nvSpPr>
        <p:spPr/>
        <p:txBody>
          <a:bodyPr/>
          <a:lstStyle/>
          <a:p>
            <a:r>
              <a:rPr lang="en-US" dirty="0">
                <a:latin typeface="Arial Black" panose="020B0A04020102020204" pitchFamily="34" charset="0"/>
              </a:rPr>
              <a:t>Naviance </a:t>
            </a:r>
            <a:endParaRPr lang="en-US" dirty="0"/>
          </a:p>
        </p:txBody>
      </p:sp>
      <p:sp>
        <p:nvSpPr>
          <p:cNvPr id="3" name="Content Placeholder 2">
            <a:extLst>
              <a:ext uri="{FF2B5EF4-FFF2-40B4-BE49-F238E27FC236}">
                <a16:creationId xmlns:a16="http://schemas.microsoft.com/office/drawing/2014/main" id="{6BB6BFD3-8340-4064-A2E1-8ED40C0F3C32}"/>
              </a:ext>
            </a:extLst>
          </p:cNvPr>
          <p:cNvSpPr>
            <a:spLocks noGrp="1"/>
          </p:cNvSpPr>
          <p:nvPr>
            <p:ph idx="1"/>
          </p:nvPr>
        </p:nvSpPr>
        <p:spPr/>
        <p:txBody>
          <a:bodyPr>
            <a:normAutofit fontScale="62500" lnSpcReduction="20000"/>
          </a:bodyPr>
          <a:lstStyle/>
          <a:p>
            <a:pPr marL="0" indent="0">
              <a:buNone/>
            </a:pPr>
            <a:r>
              <a:rPr lang="en-US" dirty="0">
                <a:latin typeface="Lucida Bright" panose="02040602050505020304" pitchFamily="18" charset="0"/>
              </a:rPr>
              <a:t>Naviance is a customizable planning portal for students and families including self-discovery assessments, goal-setting, college research tools, and career exploration resources.</a:t>
            </a:r>
          </a:p>
          <a:p>
            <a:pPr marL="0" indent="0">
              <a:buNone/>
            </a:pPr>
            <a:r>
              <a:rPr lang="en-US" dirty="0">
                <a:latin typeface="Lucida Bright" panose="02040602050505020304" pitchFamily="18" charset="0"/>
              </a:rPr>
              <a:t>On Naviance, you can take a career interest inventory, complete a resume, search for colleges and explore a variety of post-secondary options.</a:t>
            </a:r>
          </a:p>
          <a:p>
            <a:r>
              <a:rPr lang="en-US" b="1" dirty="0">
                <a:latin typeface="Lucida Bright" panose="02040602050505020304" pitchFamily="18" charset="0"/>
              </a:rPr>
              <a:t>Introductory Naviance video</a:t>
            </a:r>
            <a:r>
              <a:rPr lang="en-US" dirty="0">
                <a:latin typeface="Lucida Bright" panose="02040602050505020304" pitchFamily="18" charset="0"/>
              </a:rPr>
              <a:t>:  </a:t>
            </a:r>
            <a:r>
              <a:rPr lang="en-US" u="sng" dirty="0">
                <a:latin typeface="Lucida Bright" panose="02040602050505020304" pitchFamily="18" charset="0"/>
                <a:hlinkClick r:id="rId2"/>
              </a:rPr>
              <a:t>https://www.screencast.com/t/tbcYt9eUkKg</a:t>
            </a:r>
            <a:endParaRPr lang="en-US" dirty="0">
              <a:latin typeface="Lucida Bright" panose="02040602050505020304" pitchFamily="18" charset="0"/>
            </a:endParaRPr>
          </a:p>
          <a:p>
            <a:r>
              <a:rPr lang="en-US" b="1" u="sng" dirty="0">
                <a:latin typeface="Lucida Bright" panose="02040602050505020304" pitchFamily="18" charset="0"/>
              </a:rPr>
              <a:t>Logging into Naviance</a:t>
            </a:r>
            <a:endParaRPr lang="en-US" dirty="0">
              <a:latin typeface="Lucida Bright" panose="02040602050505020304" pitchFamily="18" charset="0"/>
            </a:endParaRPr>
          </a:p>
          <a:p>
            <a:pPr lvl="1"/>
            <a:r>
              <a:rPr lang="en-US" dirty="0">
                <a:latin typeface="Lucida Bright" panose="02040602050505020304" pitchFamily="18" charset="0"/>
              </a:rPr>
              <a:t>Log into </a:t>
            </a:r>
            <a:r>
              <a:rPr lang="en-US" u="sng" dirty="0">
                <a:latin typeface="Lucida Bright" panose="02040602050505020304" pitchFamily="18" charset="0"/>
                <a:hlinkClick r:id="rId3"/>
              </a:rPr>
              <a:t>Clever</a:t>
            </a:r>
            <a:r>
              <a:rPr lang="en-US" dirty="0">
                <a:latin typeface="Lucida Bright" panose="02040602050505020304" pitchFamily="18" charset="0"/>
              </a:rPr>
              <a:t> and select the Naviance icon. You can also type “Naviance” into the search bar.</a:t>
            </a:r>
          </a:p>
          <a:p>
            <a:pPr lvl="1"/>
            <a:r>
              <a:rPr lang="en-US" dirty="0">
                <a:latin typeface="Lucida Bright" panose="02040602050505020304" pitchFamily="18" charset="0"/>
              </a:rPr>
              <a:t>Once you are in Naviance, scroll down to see your “Important To Dos and Tasks” and begin working on those. You can also click on “Planner” in the top tool bar and select “Tasks” to see what is required for you to work on.</a:t>
            </a:r>
          </a:p>
          <a:p>
            <a:endParaRPr lang="en-US" dirty="0"/>
          </a:p>
        </p:txBody>
      </p:sp>
    </p:spTree>
    <p:extLst>
      <p:ext uri="{BB962C8B-B14F-4D97-AF65-F5344CB8AC3E}">
        <p14:creationId xmlns:p14="http://schemas.microsoft.com/office/powerpoint/2010/main" val="1159243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09ACF-C407-4569-B952-CBA10C31ACCB}"/>
              </a:ext>
            </a:extLst>
          </p:cNvPr>
          <p:cNvSpPr>
            <a:spLocks noGrp="1"/>
          </p:cNvSpPr>
          <p:nvPr>
            <p:ph type="title"/>
          </p:nvPr>
        </p:nvSpPr>
        <p:spPr/>
        <p:txBody>
          <a:bodyPr/>
          <a:lstStyle/>
          <a:p>
            <a:r>
              <a:rPr lang="en-US" dirty="0">
                <a:latin typeface="Arial Black" panose="020B0A04020102020204" pitchFamily="34" charset="0"/>
              </a:rPr>
              <a:t>Naviance Tasks</a:t>
            </a:r>
            <a:endParaRPr lang="en-US" dirty="0"/>
          </a:p>
        </p:txBody>
      </p:sp>
      <p:sp>
        <p:nvSpPr>
          <p:cNvPr id="3" name="Content Placeholder 2">
            <a:extLst>
              <a:ext uri="{FF2B5EF4-FFF2-40B4-BE49-F238E27FC236}">
                <a16:creationId xmlns:a16="http://schemas.microsoft.com/office/drawing/2014/main" id="{ED3F7008-1F32-4377-B64D-756997348C5D}"/>
              </a:ext>
            </a:extLst>
          </p:cNvPr>
          <p:cNvSpPr>
            <a:spLocks noGrp="1"/>
          </p:cNvSpPr>
          <p:nvPr>
            <p:ph idx="1"/>
          </p:nvPr>
        </p:nvSpPr>
        <p:spPr/>
        <p:txBody>
          <a:bodyPr>
            <a:normAutofit/>
          </a:bodyPr>
          <a:lstStyle/>
          <a:p>
            <a:r>
              <a:rPr lang="en-US" b="1" dirty="0"/>
              <a:t>Transition to High School Survey</a:t>
            </a:r>
            <a:endParaRPr lang="en-US" dirty="0"/>
          </a:p>
          <a:p>
            <a:r>
              <a:rPr lang="en-US" b="1" dirty="0"/>
              <a:t>4 Year Plan Review</a:t>
            </a:r>
            <a:endParaRPr lang="en-US" dirty="0"/>
          </a:p>
          <a:p>
            <a:r>
              <a:rPr lang="en-US" b="1" dirty="0"/>
              <a:t>Understanding My Personality Type and How It Connects to My Post-Secondary options	</a:t>
            </a:r>
          </a:p>
          <a:p>
            <a:pPr lvl="1"/>
            <a:r>
              <a:rPr lang="en-US" dirty="0"/>
              <a:t>These tasks will provide a reminder of Naviance, its purpose, and how they will use it throughout the course of their high school career. Students will identify their thoughts and feelings about transitioning to high school.</a:t>
            </a:r>
          </a:p>
          <a:p>
            <a:endParaRPr lang="en-US" dirty="0"/>
          </a:p>
        </p:txBody>
      </p:sp>
    </p:spTree>
    <p:extLst>
      <p:ext uri="{BB962C8B-B14F-4D97-AF65-F5344CB8AC3E}">
        <p14:creationId xmlns:p14="http://schemas.microsoft.com/office/powerpoint/2010/main" val="3554921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04772"/>
            <a:ext cx="6705599" cy="2824228"/>
          </a:xfrm>
        </p:spPr>
        <p:style>
          <a:lnRef idx="3">
            <a:schemeClr val="lt1"/>
          </a:lnRef>
          <a:fillRef idx="1">
            <a:schemeClr val="accent1"/>
          </a:fillRef>
          <a:effectRef idx="1">
            <a:schemeClr val="accent1"/>
          </a:effectRef>
          <a:fontRef idx="minor">
            <a:schemeClr val="lt1"/>
          </a:fontRef>
        </p:style>
        <p:txBody>
          <a:bodyPr>
            <a:normAutofit/>
          </a:bodyPr>
          <a:lstStyle/>
          <a:p>
            <a:r>
              <a:rPr lang="en-US" sz="7200" dirty="0"/>
              <a:t>BRIGHT FUTURES</a:t>
            </a:r>
          </a:p>
        </p:txBody>
      </p:sp>
      <p:sp>
        <p:nvSpPr>
          <p:cNvPr id="3" name="Content Placeholder 2"/>
          <p:cNvSpPr>
            <a:spLocks noGrp="1"/>
          </p:cNvSpPr>
          <p:nvPr>
            <p:ph idx="1"/>
          </p:nvPr>
        </p:nvSpPr>
        <p:spPr>
          <a:xfrm>
            <a:off x="381000" y="6019800"/>
            <a:ext cx="7620000" cy="594360"/>
          </a:xfrm>
        </p:spPr>
        <p:txBody>
          <a:bodyPr/>
          <a:lstStyle/>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853476F0-6222-4935-A653-D45F9A18FD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4005595"/>
            <a:ext cx="3352800" cy="1765808"/>
          </a:xfrm>
          <a:prstGeom prst="rect">
            <a:avLst/>
          </a:prstGeom>
        </p:spPr>
      </p:pic>
      <p:sp>
        <p:nvSpPr>
          <p:cNvPr id="6" name="Rectangle 5">
            <a:extLst>
              <a:ext uri="{FF2B5EF4-FFF2-40B4-BE49-F238E27FC236}">
                <a16:creationId xmlns:a16="http://schemas.microsoft.com/office/drawing/2014/main" id="{88B9AAD3-CE18-4B0E-9428-FF3C83D0E12A}"/>
              </a:ext>
            </a:extLst>
          </p:cNvPr>
          <p:cNvSpPr/>
          <p:nvPr/>
        </p:nvSpPr>
        <p:spPr>
          <a:xfrm>
            <a:off x="4040372" y="4565333"/>
            <a:ext cx="4572000" cy="646331"/>
          </a:xfrm>
          <a:prstGeom prst="rect">
            <a:avLst/>
          </a:prstGeom>
        </p:spPr>
        <p:txBody>
          <a:bodyPr>
            <a:spAutoFit/>
          </a:bodyPr>
          <a:lstStyle/>
          <a:p>
            <a:r>
              <a:rPr lang="en-US" dirty="0">
                <a:hlinkClick r:id="rId3"/>
              </a:rPr>
              <a:t>http://www.floridastudentfinancialaid.org/SSFAD/bf/</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a:t>BRIGHT FUTURES</a:t>
            </a:r>
            <a:br>
              <a:rPr lang="en-US" dirty="0"/>
            </a:br>
            <a:r>
              <a:rPr lang="en-US" dirty="0"/>
              <a:t>SCHOLARSHIP</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16387237"/>
              </p:ext>
            </p:extLst>
          </p:nvPr>
        </p:nvGraphicFramePr>
        <p:xfrm>
          <a:off x="609600" y="1676400"/>
          <a:ext cx="8077200" cy="4686300"/>
        </p:xfrm>
        <a:graphic>
          <a:graphicData uri="http://schemas.openxmlformats.org/drawingml/2006/table">
            <a:tbl>
              <a:tblPr firstRow="1" bandRow="1">
                <a:tableStyleId>{5C22544A-7EE6-4342-B048-85BDC9FD1C3A}</a:tableStyleId>
              </a:tblPr>
              <a:tblGrid>
                <a:gridCol w="2767189">
                  <a:extLst>
                    <a:ext uri="{9D8B030D-6E8A-4147-A177-3AD203B41FA5}">
                      <a16:colId xmlns:a16="http://schemas.microsoft.com/office/drawing/2014/main" val="20000"/>
                    </a:ext>
                  </a:extLst>
                </a:gridCol>
                <a:gridCol w="2617611">
                  <a:extLst>
                    <a:ext uri="{9D8B030D-6E8A-4147-A177-3AD203B41FA5}">
                      <a16:colId xmlns:a16="http://schemas.microsoft.com/office/drawing/2014/main" val="20001"/>
                    </a:ext>
                  </a:extLst>
                </a:gridCol>
                <a:gridCol w="2692400">
                  <a:extLst>
                    <a:ext uri="{9D8B030D-6E8A-4147-A177-3AD203B41FA5}">
                      <a16:colId xmlns:a16="http://schemas.microsoft.com/office/drawing/2014/main" val="20002"/>
                    </a:ext>
                  </a:extLst>
                </a:gridCol>
              </a:tblGrid>
              <a:tr h="371856">
                <a:tc>
                  <a:txBody>
                    <a:bodyPr/>
                    <a:lstStyle/>
                    <a:p>
                      <a:pPr algn="ctr"/>
                      <a:r>
                        <a:rPr lang="en-US" dirty="0"/>
                        <a:t>ACADEMIC</a:t>
                      </a:r>
                    </a:p>
                  </a:txBody>
                  <a:tcPr/>
                </a:tc>
                <a:tc>
                  <a:txBody>
                    <a:bodyPr/>
                    <a:lstStyle/>
                    <a:p>
                      <a:pPr algn="ctr"/>
                      <a:r>
                        <a:rPr lang="en-US" dirty="0"/>
                        <a:t>MEDALLION</a:t>
                      </a:r>
                    </a:p>
                  </a:txBody>
                  <a:tcPr/>
                </a:tc>
                <a:tc>
                  <a:txBody>
                    <a:bodyPr/>
                    <a:lstStyle/>
                    <a:p>
                      <a:pPr algn="ctr"/>
                      <a:r>
                        <a:rPr lang="en-US" dirty="0"/>
                        <a:t>GOLD SEAL</a:t>
                      </a:r>
                    </a:p>
                  </a:txBody>
                  <a:tcPr/>
                </a:tc>
                <a:extLst>
                  <a:ext uri="{0D108BD9-81ED-4DB2-BD59-A6C34878D82A}">
                    <a16:rowId xmlns:a16="http://schemas.microsoft.com/office/drawing/2014/main" val="10000"/>
                  </a:ext>
                </a:extLst>
              </a:tr>
              <a:tr h="371856">
                <a:tc>
                  <a:txBody>
                    <a:bodyPr/>
                    <a:lstStyle/>
                    <a:p>
                      <a:r>
                        <a:rPr lang="en-US" b="1" dirty="0"/>
                        <a:t>3.5</a:t>
                      </a:r>
                    </a:p>
                  </a:txBody>
                  <a:tcPr/>
                </a:tc>
                <a:tc>
                  <a:txBody>
                    <a:bodyPr/>
                    <a:lstStyle/>
                    <a:p>
                      <a:r>
                        <a:rPr lang="en-US" b="1" dirty="0"/>
                        <a:t>3.0</a:t>
                      </a:r>
                    </a:p>
                  </a:txBody>
                  <a:tcPr/>
                </a:tc>
                <a:tc>
                  <a:txBody>
                    <a:bodyPr/>
                    <a:lstStyle/>
                    <a:p>
                      <a:r>
                        <a:rPr lang="en-US" b="1" dirty="0"/>
                        <a:t>3.0/3.5</a:t>
                      </a:r>
                    </a:p>
                  </a:txBody>
                  <a:tcPr/>
                </a:tc>
                <a:extLst>
                  <a:ext uri="{0D108BD9-81ED-4DB2-BD59-A6C34878D82A}">
                    <a16:rowId xmlns:a16="http://schemas.microsoft.com/office/drawing/2014/main" val="10001"/>
                  </a:ext>
                </a:extLst>
              </a:tr>
              <a:tr h="929640">
                <a:tc>
                  <a:txBody>
                    <a:bodyPr/>
                    <a:lstStyle/>
                    <a:p>
                      <a:r>
                        <a:rPr lang="en-US" b="1" dirty="0"/>
                        <a:t>SAT:</a:t>
                      </a:r>
                      <a:r>
                        <a:rPr lang="en-US" b="1" baseline="0" dirty="0"/>
                        <a:t>  1330</a:t>
                      </a:r>
                    </a:p>
                    <a:p>
                      <a:r>
                        <a:rPr lang="en-US" b="1" baseline="0" dirty="0"/>
                        <a:t>ACT:  29</a:t>
                      </a:r>
                      <a:endParaRPr lang="en-US" b="1" dirty="0"/>
                    </a:p>
                  </a:txBody>
                  <a:tcPr/>
                </a:tc>
                <a:tc>
                  <a:txBody>
                    <a:bodyPr/>
                    <a:lstStyle/>
                    <a:p>
                      <a:r>
                        <a:rPr lang="en-US" b="1" dirty="0"/>
                        <a:t>SAT:  1210</a:t>
                      </a:r>
                    </a:p>
                    <a:p>
                      <a:r>
                        <a:rPr lang="en-US" b="1" dirty="0"/>
                        <a:t>ACT:  25</a:t>
                      </a:r>
                    </a:p>
                  </a:txBody>
                  <a:tcPr/>
                </a:tc>
                <a:tc>
                  <a:txBody>
                    <a:bodyPr/>
                    <a:lstStyle/>
                    <a:p>
                      <a:r>
                        <a:rPr lang="en-US" b="1" dirty="0"/>
                        <a:t>SAT: 24R, 25W, 24M</a:t>
                      </a:r>
                    </a:p>
                    <a:p>
                      <a:r>
                        <a:rPr lang="en-US" b="1" dirty="0"/>
                        <a:t>ACT: 17E,</a:t>
                      </a:r>
                      <a:r>
                        <a:rPr lang="en-US" b="1" baseline="0" dirty="0"/>
                        <a:t> 19R, 19M</a:t>
                      </a:r>
                      <a:endParaRPr lang="en-US" b="1" dirty="0"/>
                    </a:p>
                    <a:p>
                      <a:r>
                        <a:rPr lang="en-US" b="1" dirty="0"/>
                        <a:t>PERT: 106R, 103W, 114M</a:t>
                      </a:r>
                    </a:p>
                  </a:txBody>
                  <a:tcPr/>
                </a:tc>
                <a:extLst>
                  <a:ext uri="{0D108BD9-81ED-4DB2-BD59-A6C34878D82A}">
                    <a16:rowId xmlns:a16="http://schemas.microsoft.com/office/drawing/2014/main" val="10002"/>
                  </a:ext>
                </a:extLst>
              </a:tr>
              <a:tr h="688848">
                <a:tc>
                  <a:txBody>
                    <a:bodyPr/>
                    <a:lstStyle/>
                    <a:p>
                      <a:r>
                        <a:rPr lang="en-US" b="1" dirty="0">
                          <a:solidFill>
                            <a:srgbClr val="FF0000"/>
                          </a:solidFill>
                        </a:rPr>
                        <a:t>100 </a:t>
                      </a:r>
                      <a:r>
                        <a:rPr lang="en-US" dirty="0">
                          <a:solidFill>
                            <a:srgbClr val="FF0000"/>
                          </a:solidFill>
                        </a:rPr>
                        <a:t>Hours/</a:t>
                      </a:r>
                      <a:r>
                        <a:rPr lang="en-US" dirty="0" err="1">
                          <a:solidFill>
                            <a:srgbClr val="FF0000"/>
                          </a:solidFill>
                        </a:rPr>
                        <a:t>Comm</a:t>
                      </a:r>
                      <a:r>
                        <a:rPr lang="en-US" baseline="0" dirty="0">
                          <a:solidFill>
                            <a:srgbClr val="FF0000"/>
                          </a:solidFill>
                        </a:rPr>
                        <a:t> Service</a:t>
                      </a:r>
                      <a:endParaRPr lang="en-US" dirty="0">
                        <a:solidFill>
                          <a:srgbClr val="FF0000"/>
                        </a:solidFill>
                      </a:endParaRPr>
                    </a:p>
                  </a:txBody>
                  <a:tcPr/>
                </a:tc>
                <a:tc>
                  <a:txBody>
                    <a:bodyPr/>
                    <a:lstStyle/>
                    <a:p>
                      <a:r>
                        <a:rPr lang="en-US" b="1" dirty="0">
                          <a:solidFill>
                            <a:srgbClr val="FF0000"/>
                          </a:solidFill>
                        </a:rPr>
                        <a:t>75 </a:t>
                      </a:r>
                      <a:r>
                        <a:rPr lang="en-US" dirty="0">
                          <a:solidFill>
                            <a:srgbClr val="FF0000"/>
                          </a:solidFill>
                        </a:rPr>
                        <a:t>Hours/</a:t>
                      </a:r>
                      <a:r>
                        <a:rPr lang="en-US" dirty="0" err="1">
                          <a:solidFill>
                            <a:srgbClr val="FF0000"/>
                          </a:solidFill>
                        </a:rPr>
                        <a:t>Comm</a:t>
                      </a:r>
                      <a:r>
                        <a:rPr lang="en-US" baseline="0" dirty="0">
                          <a:solidFill>
                            <a:srgbClr val="FF0000"/>
                          </a:solidFill>
                        </a:rPr>
                        <a:t> Service</a:t>
                      </a:r>
                      <a:endParaRPr lang="en-US" dirty="0">
                        <a:solidFill>
                          <a:srgbClr val="FF0000"/>
                        </a:solidFill>
                      </a:endParaRPr>
                    </a:p>
                  </a:txBody>
                  <a:tcPr/>
                </a:tc>
                <a:tc>
                  <a:txBody>
                    <a:bodyPr/>
                    <a:lstStyle/>
                    <a:p>
                      <a:r>
                        <a:rPr lang="en-US" b="1" dirty="0">
                          <a:solidFill>
                            <a:srgbClr val="FF0000"/>
                          </a:solidFill>
                        </a:rPr>
                        <a:t>30 </a:t>
                      </a:r>
                      <a:r>
                        <a:rPr lang="en-US" dirty="0">
                          <a:solidFill>
                            <a:srgbClr val="FF0000"/>
                          </a:solidFill>
                        </a:rPr>
                        <a:t>Hours/</a:t>
                      </a:r>
                      <a:r>
                        <a:rPr lang="en-US" dirty="0" err="1">
                          <a:solidFill>
                            <a:srgbClr val="FF0000"/>
                          </a:solidFill>
                        </a:rPr>
                        <a:t>Comm</a:t>
                      </a:r>
                      <a:r>
                        <a:rPr lang="en-US" baseline="0" dirty="0">
                          <a:solidFill>
                            <a:srgbClr val="FF0000"/>
                          </a:solidFill>
                        </a:rPr>
                        <a:t> Service/ 3 classes tech program</a:t>
                      </a:r>
                      <a:endParaRPr lang="en-US" dirty="0">
                        <a:solidFill>
                          <a:srgbClr val="FF0000"/>
                        </a:solidFill>
                      </a:endParaRPr>
                    </a:p>
                  </a:txBody>
                  <a:tcPr/>
                </a:tc>
                <a:extLst>
                  <a:ext uri="{0D108BD9-81ED-4DB2-BD59-A6C34878D82A}">
                    <a16:rowId xmlns:a16="http://schemas.microsoft.com/office/drawing/2014/main" val="10003"/>
                  </a:ext>
                </a:extLst>
              </a:tr>
              <a:tr h="929640">
                <a:tc gridSpan="3">
                  <a:txBody>
                    <a:bodyPr/>
                    <a:lstStyle/>
                    <a:p>
                      <a:pPr algn="ctr"/>
                      <a:r>
                        <a:rPr lang="en-US" dirty="0"/>
                        <a:t>SERVICE</a:t>
                      </a:r>
                      <a:r>
                        <a:rPr lang="en-US" baseline="0" dirty="0"/>
                        <a:t> LEARNING PROJECTS </a:t>
                      </a:r>
                      <a:r>
                        <a:rPr lang="en-US" b="1" u="sng" baseline="0" dirty="0">
                          <a:effectLst>
                            <a:outerShdw blurRad="38100" dist="38100" dir="2700000" algn="tl">
                              <a:srgbClr val="000000">
                                <a:alpha val="43137"/>
                              </a:srgbClr>
                            </a:outerShdw>
                          </a:effectLst>
                        </a:rPr>
                        <a:t>MUST BE PRE-APPROVED</a:t>
                      </a:r>
                      <a:r>
                        <a:rPr lang="en-US" baseline="0" dirty="0">
                          <a:effectLst>
                            <a:outerShdw blurRad="38100" dist="38100" dir="2700000" algn="tl">
                              <a:srgbClr val="000000">
                                <a:alpha val="43137"/>
                              </a:srgbClr>
                            </a:outerShdw>
                          </a:effectLst>
                        </a:rPr>
                        <a:t> </a:t>
                      </a:r>
                      <a:r>
                        <a:rPr lang="en-US" baseline="0" dirty="0"/>
                        <a:t>BY SCHOOL COUNSELOR PRIOR TO VOLUNTEERING OR EARNING HOURS TOWARDS BRIGHT FUTURES REQUIREMENTS</a:t>
                      </a:r>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4"/>
                  </a:ext>
                </a:extLst>
              </a:tr>
              <a:tr h="371856">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5"/>
                  </a:ext>
                </a:extLst>
              </a:tr>
              <a:tr h="650748">
                <a:tc>
                  <a:txBody>
                    <a:bodyPr/>
                    <a:lstStyle/>
                    <a:p>
                      <a:endParaRPr lang="en-US"/>
                    </a:p>
                  </a:txBody>
                  <a:tcPr/>
                </a:tc>
                <a:tc>
                  <a:txBody>
                    <a:bodyPr/>
                    <a:lstStyle/>
                    <a:p>
                      <a:pPr algn="ctr"/>
                      <a:r>
                        <a:rPr lang="en-US" b="1" dirty="0"/>
                        <a:t>SEE WEBSITE </a:t>
                      </a:r>
                    </a:p>
                    <a:p>
                      <a:pPr algn="ctr"/>
                      <a:r>
                        <a:rPr lang="en-US" b="1" dirty="0"/>
                        <a:t>FOR</a:t>
                      </a:r>
                      <a:r>
                        <a:rPr lang="en-US" b="1" baseline="0" dirty="0"/>
                        <a:t> MORE INFO:</a:t>
                      </a:r>
                      <a:endParaRPr lang="en-US" b="1" dirty="0"/>
                    </a:p>
                  </a:txBody>
                  <a:tcPr/>
                </a:tc>
                <a:tc>
                  <a:txBody>
                    <a:bodyPr/>
                    <a:lstStyle/>
                    <a:p>
                      <a:endParaRPr lang="en-US" dirty="0"/>
                    </a:p>
                  </a:txBody>
                  <a:tcPr/>
                </a:tc>
                <a:extLst>
                  <a:ext uri="{0D108BD9-81ED-4DB2-BD59-A6C34878D82A}">
                    <a16:rowId xmlns:a16="http://schemas.microsoft.com/office/drawing/2014/main" val="10006"/>
                  </a:ext>
                </a:extLst>
              </a:tr>
              <a:tr h="371856">
                <a:tc gridSpan="3">
                  <a:txBody>
                    <a:bodyPr/>
                    <a:lstStyle/>
                    <a:p>
                      <a:pPr algn="ctr"/>
                      <a:r>
                        <a:rPr lang="en-US" b="1" dirty="0">
                          <a:effectLst>
                            <a:outerShdw blurRad="38100" dist="38100" dir="2700000" algn="tl">
                              <a:srgbClr val="000000">
                                <a:alpha val="43137"/>
                              </a:srgbClr>
                            </a:outerShdw>
                          </a:effectLst>
                          <a:hlinkClick r:id="rId2"/>
                        </a:rPr>
                        <a:t>http://www.floridastudentfinancialaid.org/SSFAD/bf/</a:t>
                      </a:r>
                      <a:endParaRPr lang="en-US" b="1" dirty="0">
                        <a:effectLst>
                          <a:outerShdw blurRad="38100" dist="38100" dir="2700000" algn="tl">
                            <a:srgbClr val="000000">
                              <a:alpha val="43137"/>
                            </a:srgbClr>
                          </a:outerShdw>
                        </a:effectLst>
                      </a:endParaRPr>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C5646B8-106D-40E4-8E6E-D759D7B22C97}"/>
              </a:ext>
            </a:extLst>
          </p:cNvPr>
          <p:cNvPicPr>
            <a:picLocks noChangeAspect="1"/>
          </p:cNvPicPr>
          <p:nvPr/>
        </p:nvPicPr>
        <p:blipFill rotWithShape="1">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1000" r="-1" b="-1"/>
          <a:stretch/>
        </p:blipFill>
        <p:spPr>
          <a:xfrm>
            <a:off x="20" y="10"/>
            <a:ext cx="9143980" cy="6857990"/>
          </a:xfrm>
          <a:prstGeom prst="rect">
            <a:avLst/>
          </a:prstGeom>
        </p:spPr>
      </p:pic>
      <p:sp>
        <p:nvSpPr>
          <p:cNvPr id="2" name="Title 1"/>
          <p:cNvSpPr>
            <a:spLocks noGrp="1"/>
          </p:cNvSpPr>
          <p:nvPr>
            <p:ph type="title"/>
          </p:nvPr>
        </p:nvSpPr>
        <p:spPr>
          <a:xfrm>
            <a:off x="971549" y="210093"/>
            <a:ext cx="7200897" cy="1303867"/>
          </a:xfrm>
        </p:spPr>
        <p:style>
          <a:lnRef idx="3">
            <a:schemeClr val="lt1"/>
          </a:lnRef>
          <a:fillRef idx="1">
            <a:schemeClr val="accent2"/>
          </a:fillRef>
          <a:effectRef idx="1">
            <a:schemeClr val="accent2"/>
          </a:effectRef>
          <a:fontRef idx="minor">
            <a:schemeClr val="lt1"/>
          </a:fontRef>
        </p:style>
        <p:txBody>
          <a:bodyPr>
            <a:normAutofit/>
          </a:bodyPr>
          <a:lstStyle/>
          <a:p>
            <a:pPr>
              <a:lnSpc>
                <a:spcPct val="90000"/>
              </a:lnSpc>
            </a:pPr>
            <a:r>
              <a:rPr lang="en-US">
                <a:solidFill>
                  <a:srgbClr val="FFFFFF"/>
                </a:solidFill>
              </a:rPr>
              <a:t>PLANNING</a:t>
            </a:r>
            <a:br>
              <a:rPr lang="en-US">
                <a:solidFill>
                  <a:srgbClr val="FFFFFF"/>
                </a:solidFill>
              </a:rPr>
            </a:br>
            <a:r>
              <a:rPr lang="en-US">
                <a:solidFill>
                  <a:srgbClr val="FFFFFF"/>
                </a:solidFill>
              </a:rPr>
              <a:t>Beyond 9</a:t>
            </a:r>
            <a:r>
              <a:rPr lang="en-US" baseline="30000">
                <a:solidFill>
                  <a:srgbClr val="FFFFFF"/>
                </a:solidFill>
              </a:rPr>
              <a:t>th</a:t>
            </a:r>
            <a:r>
              <a:rPr lang="en-US">
                <a:solidFill>
                  <a:srgbClr val="FFFFFF"/>
                </a:solidFill>
              </a:rPr>
              <a:t> grade</a:t>
            </a:r>
          </a:p>
        </p:txBody>
      </p:sp>
      <p:cxnSp>
        <p:nvCxnSpPr>
          <p:cNvPr id="13" name="Straight Connector 12">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43000" y="2421466"/>
            <a:ext cx="6858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971550" y="2556932"/>
            <a:ext cx="7200897" cy="3318936"/>
          </a:xfrm>
        </p:spPr>
        <p:txBody>
          <a:bodyPr>
            <a:normAutofit/>
          </a:bodyPr>
          <a:lstStyle/>
          <a:p>
            <a:endParaRPr lang="en-US">
              <a:solidFill>
                <a:srgbClr val="FFFFFF"/>
              </a:solidFill>
            </a:endParaRPr>
          </a:p>
          <a:p>
            <a:endParaRPr lang="en-US">
              <a:solidFill>
                <a:srgbClr val="FFFFFF"/>
              </a:solidFill>
            </a:endParaRPr>
          </a:p>
          <a:p>
            <a:endParaRPr lang="en-US">
              <a:solidFill>
                <a:srgbClr val="FFFFFF"/>
              </a:solidFill>
            </a:endParaRPr>
          </a:p>
          <a:p>
            <a:endParaRPr lang="en-US">
              <a:solidFill>
                <a:srgbClr val="FFFFFF"/>
              </a:solidFill>
            </a:endParaRPr>
          </a:p>
        </p:txBody>
      </p:sp>
      <p:sp>
        <p:nvSpPr>
          <p:cNvPr id="6" name="TextBox 5">
            <a:extLst>
              <a:ext uri="{FF2B5EF4-FFF2-40B4-BE49-F238E27FC236}">
                <a16:creationId xmlns:a16="http://schemas.microsoft.com/office/drawing/2014/main" id="{09539B36-5417-49BE-919C-5980E3CA5F41}"/>
              </a:ext>
            </a:extLst>
          </p:cNvPr>
          <p:cNvSpPr txBox="1"/>
          <p:nvPr/>
        </p:nvSpPr>
        <p:spPr>
          <a:xfrm>
            <a:off x="6806502" y="6657945"/>
            <a:ext cx="233749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www.thebluediamondgallery.com/wooden-tile/p/plan.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633" y="406400"/>
            <a:ext cx="6798734" cy="1303867"/>
          </a:xfrm>
        </p:spPr>
        <p:style>
          <a:lnRef idx="3">
            <a:schemeClr val="lt1"/>
          </a:lnRef>
          <a:fillRef idx="1">
            <a:schemeClr val="accent4"/>
          </a:fillRef>
          <a:effectRef idx="1">
            <a:schemeClr val="accent4"/>
          </a:effectRef>
          <a:fontRef idx="minor">
            <a:schemeClr val="lt1"/>
          </a:fontRef>
        </p:style>
        <p:txBody>
          <a:bodyPr>
            <a:normAutofit fontScale="90000"/>
          </a:bodyPr>
          <a:lstStyle/>
          <a:p>
            <a:r>
              <a:rPr lang="en-US" dirty="0"/>
              <a:t>COLLEGE PROGRAMS</a:t>
            </a:r>
            <a:br>
              <a:rPr lang="en-US" dirty="0"/>
            </a:br>
            <a:r>
              <a:rPr lang="en-US" dirty="0"/>
              <a:t>FOR HIGH SCHOOL STUDENTS</a:t>
            </a:r>
          </a:p>
        </p:txBody>
      </p:sp>
      <p:sp>
        <p:nvSpPr>
          <p:cNvPr id="3" name="Content Placeholder 2"/>
          <p:cNvSpPr>
            <a:spLocks noGrp="1"/>
          </p:cNvSpPr>
          <p:nvPr>
            <p:ph idx="1"/>
          </p:nvPr>
        </p:nvSpPr>
        <p:spPr>
          <a:xfrm>
            <a:off x="381000" y="1600200"/>
            <a:ext cx="8382000" cy="4851400"/>
          </a:xfrm>
          <a:solidFill>
            <a:schemeClr val="bg2">
              <a:lumMod val="50000"/>
            </a:schemeClr>
          </a:solidFill>
        </p:spPr>
        <p:style>
          <a:lnRef idx="3">
            <a:schemeClr val="lt1"/>
          </a:lnRef>
          <a:fillRef idx="1">
            <a:schemeClr val="accent4"/>
          </a:fillRef>
          <a:effectRef idx="1">
            <a:schemeClr val="accent4"/>
          </a:effectRef>
          <a:fontRef idx="minor">
            <a:schemeClr val="lt1"/>
          </a:fontRef>
        </p:style>
        <p:txBody>
          <a:bodyPr>
            <a:normAutofit fontScale="70000" lnSpcReduction="20000"/>
          </a:bodyPr>
          <a:lstStyle/>
          <a:p>
            <a:pPr algn="ctr">
              <a:buNone/>
            </a:pPr>
            <a:endParaRPr lang="en-US" sz="1300" b="1" dirty="0">
              <a:effectLst>
                <a:outerShdw blurRad="38100" dist="38100" dir="2700000" algn="tl">
                  <a:srgbClr val="000000">
                    <a:alpha val="43137"/>
                  </a:srgbClr>
                </a:outerShdw>
              </a:effectLst>
            </a:endParaRPr>
          </a:p>
          <a:p>
            <a:pPr algn="ctr">
              <a:buNone/>
            </a:pPr>
            <a:r>
              <a:rPr lang="en-US" sz="2600" b="1" dirty="0">
                <a:solidFill>
                  <a:schemeClr val="bg1"/>
                </a:solidFill>
              </a:rPr>
              <a:t>LOOKING FORWARD TO </a:t>
            </a:r>
          </a:p>
          <a:p>
            <a:pPr algn="ctr">
              <a:buNone/>
            </a:pPr>
            <a:r>
              <a:rPr lang="en-US" sz="3000" b="1" dirty="0">
                <a:solidFill>
                  <a:schemeClr val="bg1"/>
                </a:solidFill>
                <a:effectLst>
                  <a:outerShdw blurRad="38100" dist="38100" dir="2700000" algn="tl">
                    <a:srgbClr val="000000">
                      <a:alpha val="43137"/>
                    </a:srgbClr>
                  </a:outerShdw>
                </a:effectLst>
              </a:rPr>
              <a:t>JUNIOR/SENIOR </a:t>
            </a:r>
          </a:p>
          <a:p>
            <a:pPr algn="ctr">
              <a:buNone/>
            </a:pPr>
            <a:r>
              <a:rPr lang="en-US" sz="2600" b="1" dirty="0">
                <a:solidFill>
                  <a:schemeClr val="bg1"/>
                </a:solidFill>
              </a:rPr>
              <a:t>YEAR</a:t>
            </a:r>
          </a:p>
          <a:p>
            <a:pPr algn="ctr">
              <a:buNone/>
            </a:pPr>
            <a:endParaRPr lang="en-US" sz="2600" b="1" dirty="0">
              <a:solidFill>
                <a:schemeClr val="bg1"/>
              </a:solidFill>
            </a:endParaRPr>
          </a:p>
          <a:p>
            <a:pPr algn="ctr">
              <a:buNone/>
            </a:pPr>
            <a:endParaRPr lang="en-US" sz="1900" b="1" dirty="0">
              <a:solidFill>
                <a:schemeClr val="bg2">
                  <a:lumMod val="20000"/>
                  <a:lumOff val="80000"/>
                </a:schemeClr>
              </a:solidFill>
              <a:effectLst>
                <a:outerShdw blurRad="38100" dist="38100" dir="2700000" algn="tl">
                  <a:srgbClr val="000000">
                    <a:alpha val="43137"/>
                  </a:srgbClr>
                </a:outerShdw>
              </a:effectLst>
            </a:endParaRPr>
          </a:p>
          <a:p>
            <a:pPr>
              <a:buNone/>
            </a:pPr>
            <a:endParaRPr lang="en-US" sz="1300" b="1" dirty="0">
              <a:solidFill>
                <a:schemeClr val="bg2">
                  <a:lumMod val="20000"/>
                  <a:lumOff val="80000"/>
                </a:schemeClr>
              </a:solidFill>
              <a:effectLst>
                <a:outerShdw blurRad="38100" dist="38100" dir="2700000" algn="tl">
                  <a:srgbClr val="000000">
                    <a:alpha val="43137"/>
                  </a:srgbClr>
                </a:outerShdw>
              </a:effectLst>
            </a:endParaRPr>
          </a:p>
          <a:p>
            <a:pPr algn="ctr">
              <a:buNone/>
            </a:pPr>
            <a:endParaRPr lang="en-US" sz="4400" b="1" dirty="0">
              <a:effectLst>
                <a:outerShdw blurRad="38100" dist="38100" dir="2700000" algn="tl">
                  <a:srgbClr val="000000">
                    <a:alpha val="43137"/>
                  </a:srgbClr>
                </a:outerShdw>
              </a:effectLst>
            </a:endParaRPr>
          </a:p>
          <a:p>
            <a:pPr algn="ctr">
              <a:buNone/>
            </a:pPr>
            <a:endParaRPr lang="en-US" sz="4400" b="1" dirty="0">
              <a:effectLst>
                <a:outerShdw blurRad="38100" dist="38100" dir="2700000" algn="tl">
                  <a:srgbClr val="000000">
                    <a:alpha val="43137"/>
                  </a:srgbClr>
                </a:outerShdw>
              </a:effectLst>
            </a:endParaRPr>
          </a:p>
          <a:p>
            <a:pPr>
              <a:buNone/>
            </a:pPr>
            <a:endParaRPr lang="en-US" sz="1600" dirty="0"/>
          </a:p>
          <a:p>
            <a:pPr>
              <a:buNone/>
            </a:pPr>
            <a:endParaRPr lang="en-US" sz="2000" b="1" u="sng" dirty="0"/>
          </a:p>
          <a:p>
            <a:pPr algn="ctr">
              <a:buNone/>
            </a:pPr>
            <a:endParaRPr lang="en-US" b="1" dirty="0">
              <a:effectLst>
                <a:outerShdw blurRad="38100" dist="38100" dir="2700000" algn="tl">
                  <a:srgbClr val="000000">
                    <a:alpha val="43137"/>
                  </a:srgbClr>
                </a:outerShdw>
              </a:effectLst>
            </a:endParaRPr>
          </a:p>
          <a:p>
            <a:pPr algn="ctr">
              <a:buNone/>
            </a:pPr>
            <a:r>
              <a:rPr lang="en-US" b="1" dirty="0">
                <a:effectLst>
                  <a:outerShdw blurRad="38100" dist="38100" dir="2700000" algn="tl">
                    <a:srgbClr val="000000">
                      <a:alpha val="43137"/>
                    </a:srgbClr>
                  </a:outerShdw>
                </a:effectLst>
              </a:rPr>
              <a:t>PLAN AHEAD/BECOME KNOWLEDGEABLE</a:t>
            </a:r>
          </a:p>
          <a:p>
            <a:pPr algn="ctr">
              <a:buNone/>
            </a:pPr>
            <a:endParaRPr lang="en-US" b="1" dirty="0">
              <a:effectLst>
                <a:outerShdw blurRad="38100" dist="38100" dir="2700000" algn="tl">
                  <a:srgbClr val="000000">
                    <a:alpha val="43137"/>
                  </a:srgbClr>
                </a:outerShdw>
              </a:effectLst>
            </a:endParaRPr>
          </a:p>
          <a:p>
            <a:pPr algn="ctr">
              <a:buNone/>
            </a:pPr>
            <a:endParaRPr lang="en-US" b="1" dirty="0">
              <a:effectLst>
                <a:outerShdw blurRad="38100" dist="38100" dir="2700000" algn="tl">
                  <a:srgbClr val="000000">
                    <a:alpha val="43137"/>
                  </a:srgbClr>
                </a:outerShdw>
              </a:effectLst>
            </a:endParaRPr>
          </a:p>
          <a:p>
            <a:pPr>
              <a:buNone/>
            </a:pPr>
            <a:endParaRPr lang="en-US" sz="2000" b="1" u="sng" dirty="0"/>
          </a:p>
          <a:p>
            <a:pPr>
              <a:buNone/>
            </a:pPr>
            <a:endParaRPr lang="en-US" dirty="0"/>
          </a:p>
          <a:p>
            <a:pPr>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28097119"/>
              </p:ext>
            </p:extLst>
          </p:nvPr>
        </p:nvGraphicFramePr>
        <p:xfrm>
          <a:off x="1409700" y="3124200"/>
          <a:ext cx="6324600" cy="2286000"/>
        </p:xfrm>
        <a:graphic>
          <a:graphicData uri="http://schemas.openxmlformats.org/drawingml/2006/table">
            <a:tbl>
              <a:tblPr firstRow="1" bandRow="1">
                <a:tableStyleId>{5C22544A-7EE6-4342-B048-85BDC9FD1C3A}</a:tableStyleId>
              </a:tblPr>
              <a:tblGrid>
                <a:gridCol w="6324600">
                  <a:extLst>
                    <a:ext uri="{9D8B030D-6E8A-4147-A177-3AD203B41FA5}">
                      <a16:colId xmlns:a16="http://schemas.microsoft.com/office/drawing/2014/main" val="20000"/>
                    </a:ext>
                  </a:extLst>
                </a:gridCol>
              </a:tblGrid>
              <a:tr h="1844040">
                <a:tc>
                  <a:txBody>
                    <a:bodyPr/>
                    <a:lstStyle/>
                    <a:p>
                      <a:pPr algn="ctr">
                        <a:buFont typeface="Wingdings" pitchFamily="2" charset="2"/>
                        <a:buNone/>
                      </a:pPr>
                      <a:r>
                        <a:rPr lang="en-US" sz="2400" b="1" u="sng" dirty="0">
                          <a:solidFill>
                            <a:schemeClr val="bg1"/>
                          </a:solidFill>
                          <a:effectLst>
                            <a:glow rad="228600">
                              <a:schemeClr val="accent4">
                                <a:satMod val="175000"/>
                                <a:alpha val="40000"/>
                              </a:schemeClr>
                            </a:glow>
                            <a:outerShdw blurRad="38100" dist="38100" dir="2700000" algn="tl">
                              <a:srgbClr val="000000">
                                <a:alpha val="43137"/>
                              </a:srgbClr>
                            </a:outerShdw>
                          </a:effectLst>
                        </a:rPr>
                        <a:t>HIGH</a:t>
                      </a:r>
                      <a:r>
                        <a:rPr lang="en-US" sz="2400" b="1" u="sng" baseline="0" dirty="0">
                          <a:solidFill>
                            <a:schemeClr val="bg1"/>
                          </a:solidFill>
                          <a:effectLst>
                            <a:glow rad="228600">
                              <a:schemeClr val="accent4">
                                <a:satMod val="175000"/>
                                <a:alpha val="40000"/>
                              </a:schemeClr>
                            </a:glow>
                            <a:outerShdw blurRad="38100" dist="38100" dir="2700000" algn="tl">
                              <a:srgbClr val="000000">
                                <a:alpha val="43137"/>
                              </a:srgbClr>
                            </a:outerShdw>
                          </a:effectLst>
                        </a:rPr>
                        <a:t> SCHOOL PROGRAMS </a:t>
                      </a:r>
                    </a:p>
                    <a:p>
                      <a:pPr algn="ctr">
                        <a:buFont typeface="Wingdings" pitchFamily="2" charset="2"/>
                        <a:buNone/>
                      </a:pPr>
                      <a:r>
                        <a:rPr lang="en-US" sz="1200" b="1" u="none" baseline="0" dirty="0">
                          <a:solidFill>
                            <a:schemeClr val="bg1"/>
                          </a:solidFill>
                          <a:effectLst>
                            <a:glow rad="228600">
                              <a:schemeClr val="accent4">
                                <a:satMod val="175000"/>
                                <a:alpha val="40000"/>
                              </a:schemeClr>
                            </a:glow>
                            <a:outerShdw blurRad="38100" dist="38100" dir="2700000" algn="tl">
                              <a:srgbClr val="000000">
                                <a:alpha val="43137"/>
                              </a:srgbClr>
                            </a:outerShdw>
                          </a:effectLst>
                        </a:rPr>
                        <a:t>ONLY AVAILABLE FOR 11</a:t>
                      </a:r>
                      <a:r>
                        <a:rPr lang="en-US" sz="1200" b="1" u="none" baseline="30000" dirty="0">
                          <a:solidFill>
                            <a:schemeClr val="bg1"/>
                          </a:solidFill>
                          <a:effectLst>
                            <a:glow rad="228600">
                              <a:schemeClr val="accent4">
                                <a:satMod val="175000"/>
                                <a:alpha val="40000"/>
                              </a:schemeClr>
                            </a:glow>
                            <a:outerShdw blurRad="38100" dist="38100" dir="2700000" algn="tl">
                              <a:srgbClr val="000000">
                                <a:alpha val="43137"/>
                              </a:srgbClr>
                            </a:outerShdw>
                          </a:effectLst>
                        </a:rPr>
                        <a:t>TH</a:t>
                      </a:r>
                      <a:r>
                        <a:rPr lang="en-US" sz="1200" b="1" u="none" baseline="0" dirty="0">
                          <a:solidFill>
                            <a:schemeClr val="bg1"/>
                          </a:solidFill>
                          <a:effectLst>
                            <a:glow rad="228600">
                              <a:schemeClr val="accent4">
                                <a:satMod val="175000"/>
                                <a:alpha val="40000"/>
                              </a:schemeClr>
                            </a:glow>
                            <a:outerShdw blurRad="38100" dist="38100" dir="2700000" algn="tl">
                              <a:srgbClr val="000000">
                                <a:alpha val="43137"/>
                              </a:srgbClr>
                            </a:outerShdw>
                          </a:effectLst>
                        </a:rPr>
                        <a:t>/12</a:t>
                      </a:r>
                      <a:r>
                        <a:rPr lang="en-US" sz="1200" b="1" u="none" baseline="30000" dirty="0">
                          <a:solidFill>
                            <a:schemeClr val="bg1"/>
                          </a:solidFill>
                          <a:effectLst>
                            <a:glow rad="228600">
                              <a:schemeClr val="accent4">
                                <a:satMod val="175000"/>
                                <a:alpha val="40000"/>
                              </a:schemeClr>
                            </a:glow>
                            <a:outerShdw blurRad="38100" dist="38100" dir="2700000" algn="tl">
                              <a:srgbClr val="000000">
                                <a:alpha val="43137"/>
                              </a:srgbClr>
                            </a:outerShdw>
                          </a:effectLst>
                        </a:rPr>
                        <a:t>TH</a:t>
                      </a:r>
                      <a:r>
                        <a:rPr lang="en-US" sz="1200" b="1" u="none" baseline="0" dirty="0">
                          <a:solidFill>
                            <a:schemeClr val="bg1"/>
                          </a:solidFill>
                          <a:effectLst>
                            <a:glow rad="228600">
                              <a:schemeClr val="accent4">
                                <a:satMod val="175000"/>
                                <a:alpha val="40000"/>
                              </a:schemeClr>
                            </a:glow>
                            <a:outerShdw blurRad="38100" dist="38100" dir="2700000" algn="tl">
                              <a:srgbClr val="000000">
                                <a:alpha val="43137"/>
                              </a:srgbClr>
                            </a:outerShdw>
                          </a:effectLst>
                        </a:rPr>
                        <a:t> GRADE STUDENTS</a:t>
                      </a:r>
                    </a:p>
                    <a:p>
                      <a:pPr algn="ctr">
                        <a:buFont typeface="Wingdings" pitchFamily="2" charset="2"/>
                        <a:buNone/>
                      </a:pPr>
                      <a:endParaRPr lang="en-US" sz="1200" b="1" u="sng" dirty="0">
                        <a:solidFill>
                          <a:schemeClr val="bg1"/>
                        </a:solidFill>
                        <a:effectLst>
                          <a:glow rad="228600">
                            <a:schemeClr val="accent4">
                              <a:satMod val="175000"/>
                              <a:alpha val="40000"/>
                            </a:schemeClr>
                          </a:glow>
                          <a:outerShdw blurRad="38100" dist="38100" dir="2700000" algn="tl">
                            <a:srgbClr val="000000">
                              <a:alpha val="43137"/>
                            </a:srgbClr>
                          </a:outerShdw>
                        </a:effectLst>
                      </a:endParaRPr>
                    </a:p>
                    <a:p>
                      <a:pPr algn="l">
                        <a:buFont typeface="Wingdings" pitchFamily="2" charset="2"/>
                        <a:buChar char="Ø"/>
                      </a:pPr>
                      <a:r>
                        <a:rPr lang="en-US" sz="2400" b="1" dirty="0">
                          <a:solidFill>
                            <a:schemeClr val="bg1"/>
                          </a:solidFill>
                          <a:effectLst>
                            <a:glow rad="228600">
                              <a:schemeClr val="accent4">
                                <a:satMod val="175000"/>
                                <a:alpha val="40000"/>
                              </a:schemeClr>
                            </a:glow>
                          </a:effectLst>
                        </a:rPr>
                        <a:t>Dual Enrollment (up to 3 classes at SPC)*</a:t>
                      </a:r>
                    </a:p>
                    <a:p>
                      <a:pPr algn="l">
                        <a:buFont typeface="Wingdings" pitchFamily="2" charset="2"/>
                        <a:buNone/>
                      </a:pPr>
                      <a:endParaRPr lang="en-US" sz="1200" b="1" dirty="0">
                        <a:solidFill>
                          <a:schemeClr val="bg1"/>
                        </a:solidFill>
                        <a:effectLst>
                          <a:glow rad="228600">
                            <a:schemeClr val="accent4">
                              <a:satMod val="175000"/>
                              <a:alpha val="40000"/>
                            </a:schemeClr>
                          </a:glow>
                        </a:effectLst>
                      </a:endParaRPr>
                    </a:p>
                    <a:p>
                      <a:pPr algn="l">
                        <a:buFont typeface="Wingdings" pitchFamily="2" charset="2"/>
                        <a:buChar char="Ø"/>
                      </a:pPr>
                      <a:r>
                        <a:rPr lang="en-US" sz="2400" b="1" dirty="0">
                          <a:solidFill>
                            <a:schemeClr val="bg1"/>
                          </a:solidFill>
                          <a:effectLst>
                            <a:glow rad="228600">
                              <a:schemeClr val="accent4">
                                <a:satMod val="175000"/>
                                <a:alpha val="40000"/>
                              </a:schemeClr>
                            </a:glow>
                          </a:effectLst>
                        </a:rPr>
                        <a:t>Early College (FT SPC in 11</a:t>
                      </a:r>
                      <a:r>
                        <a:rPr lang="en-US" sz="2400" b="1" baseline="30000" dirty="0">
                          <a:solidFill>
                            <a:schemeClr val="bg1"/>
                          </a:solidFill>
                          <a:effectLst>
                            <a:glow rad="228600">
                              <a:schemeClr val="accent4">
                                <a:satMod val="175000"/>
                                <a:alpha val="40000"/>
                              </a:schemeClr>
                            </a:glow>
                          </a:effectLst>
                        </a:rPr>
                        <a:t>th</a:t>
                      </a:r>
                      <a:r>
                        <a:rPr lang="en-US" sz="2400" b="1" dirty="0">
                          <a:solidFill>
                            <a:schemeClr val="bg1"/>
                          </a:solidFill>
                          <a:effectLst>
                            <a:glow rad="228600">
                              <a:schemeClr val="accent4">
                                <a:satMod val="175000"/>
                                <a:alpha val="40000"/>
                              </a:schemeClr>
                            </a:glow>
                          </a:effectLst>
                        </a:rPr>
                        <a:t>/12</a:t>
                      </a:r>
                      <a:r>
                        <a:rPr lang="en-US" sz="2400" b="1" baseline="30000" dirty="0">
                          <a:solidFill>
                            <a:schemeClr val="bg1"/>
                          </a:solidFill>
                          <a:effectLst>
                            <a:glow rad="228600">
                              <a:schemeClr val="accent4">
                                <a:satMod val="175000"/>
                                <a:alpha val="40000"/>
                              </a:schemeClr>
                            </a:glow>
                          </a:effectLst>
                        </a:rPr>
                        <a:t>th</a:t>
                      </a:r>
                      <a:r>
                        <a:rPr lang="en-US" sz="2400" b="1" dirty="0">
                          <a:solidFill>
                            <a:schemeClr val="bg1"/>
                          </a:solidFill>
                          <a:effectLst>
                            <a:glow rad="228600">
                              <a:schemeClr val="accent4">
                                <a:satMod val="175000"/>
                                <a:alpha val="40000"/>
                              </a:schemeClr>
                            </a:glow>
                          </a:effectLst>
                        </a:rPr>
                        <a:t>)</a:t>
                      </a:r>
                    </a:p>
                    <a:p>
                      <a:pPr algn="l">
                        <a:buFont typeface="Wingdings" pitchFamily="2" charset="2"/>
                        <a:buNone/>
                      </a:pPr>
                      <a:endParaRPr lang="en-US" sz="1200" b="1" dirty="0">
                        <a:solidFill>
                          <a:schemeClr val="bg1"/>
                        </a:solidFill>
                        <a:effectLst>
                          <a:glow rad="228600">
                            <a:schemeClr val="accent4">
                              <a:satMod val="175000"/>
                              <a:alpha val="40000"/>
                            </a:schemeClr>
                          </a:glow>
                        </a:effectLst>
                      </a:endParaRPr>
                    </a:p>
                    <a:p>
                      <a:pPr algn="l">
                        <a:buFont typeface="Wingdings" pitchFamily="2" charset="2"/>
                        <a:buChar char="Ø"/>
                      </a:pPr>
                      <a:r>
                        <a:rPr lang="en-US" sz="2400" b="1" dirty="0">
                          <a:solidFill>
                            <a:schemeClr val="bg1"/>
                          </a:solidFill>
                          <a:effectLst>
                            <a:glow rad="228600">
                              <a:schemeClr val="accent4">
                                <a:satMod val="175000"/>
                                <a:alpha val="40000"/>
                              </a:schemeClr>
                            </a:glow>
                          </a:effectLst>
                        </a:rPr>
                        <a:t>Early Admission (FT SPC in 12</a:t>
                      </a:r>
                      <a:r>
                        <a:rPr lang="en-US" sz="2400" b="1" baseline="30000" dirty="0">
                          <a:solidFill>
                            <a:schemeClr val="bg1"/>
                          </a:solidFill>
                          <a:effectLst>
                            <a:glow rad="228600">
                              <a:schemeClr val="accent4">
                                <a:satMod val="175000"/>
                                <a:alpha val="40000"/>
                              </a:schemeClr>
                            </a:glow>
                          </a:effectLst>
                        </a:rPr>
                        <a:t>th</a:t>
                      </a:r>
                      <a:r>
                        <a:rPr lang="en-US" sz="2400" b="1" dirty="0">
                          <a:solidFill>
                            <a:schemeClr val="bg1"/>
                          </a:solidFill>
                          <a:effectLst>
                            <a:glow rad="228600">
                              <a:schemeClr val="accent4">
                                <a:satMod val="175000"/>
                                <a:alpha val="40000"/>
                              </a:schemeClr>
                            </a:glow>
                          </a:effectLst>
                        </a:rPr>
                        <a:t> ONLY)</a:t>
                      </a:r>
                    </a:p>
                  </a:txBody>
                  <a:tcPr>
                    <a:solidFill>
                      <a:schemeClr val="accent1">
                        <a:lumMod val="20000"/>
                        <a:lumOff val="80000"/>
                      </a:schemeClr>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52514B3-ED67-448F-81B3-780FFB537CCD}"/>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8330" b="8568"/>
          <a:stretch/>
        </p:blipFill>
        <p:spPr>
          <a:xfrm>
            <a:off x="20" y="10"/>
            <a:ext cx="9143980" cy="6857990"/>
          </a:xfrm>
          <a:prstGeom prst="rect">
            <a:avLst/>
          </a:prstGeom>
        </p:spPr>
      </p:pic>
      <p:sp>
        <p:nvSpPr>
          <p:cNvPr id="6" name="Title 5">
            <a:extLst>
              <a:ext uri="{FF2B5EF4-FFF2-40B4-BE49-F238E27FC236}">
                <a16:creationId xmlns:a16="http://schemas.microsoft.com/office/drawing/2014/main" id="{B18E1CF7-409D-4DF4-86C5-30D77571A8D8}"/>
              </a:ext>
            </a:extLst>
          </p:cNvPr>
          <p:cNvSpPr>
            <a:spLocks noGrp="1"/>
          </p:cNvSpPr>
          <p:nvPr>
            <p:ph type="title"/>
          </p:nvPr>
        </p:nvSpPr>
        <p:spPr>
          <a:xfrm>
            <a:off x="971551" y="829733"/>
            <a:ext cx="7200897" cy="1303867"/>
          </a:xfrm>
        </p:spPr>
        <p:txBody>
          <a:bodyPr>
            <a:normAutofit/>
          </a:bodyPr>
          <a:lstStyle/>
          <a:p>
            <a:r>
              <a:rPr lang="en-US" dirty="0">
                <a:solidFill>
                  <a:srgbClr val="FFFFFF"/>
                </a:solidFill>
              </a:rPr>
              <a:t>Dual Enrollment</a:t>
            </a:r>
          </a:p>
        </p:txBody>
      </p:sp>
      <p:cxnSp>
        <p:nvCxnSpPr>
          <p:cNvPr id="15" name="Straight Connector 14">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43000" y="2421466"/>
            <a:ext cx="6858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971551" y="1905000"/>
            <a:ext cx="7334247" cy="4648200"/>
          </a:xfrm>
          <a:solidFill>
            <a:schemeClr val="tx2">
              <a:lumMod val="75000"/>
            </a:schemeClr>
          </a:solidFill>
        </p:spPr>
        <p:style>
          <a:lnRef idx="3">
            <a:schemeClr val="lt1"/>
          </a:lnRef>
          <a:fillRef idx="1">
            <a:schemeClr val="accent4"/>
          </a:fillRef>
          <a:effectRef idx="1">
            <a:schemeClr val="accent4"/>
          </a:effectRef>
          <a:fontRef idx="minor">
            <a:schemeClr val="lt1"/>
          </a:fontRef>
        </p:style>
        <p:txBody>
          <a:bodyPr>
            <a:normAutofit/>
          </a:bodyPr>
          <a:lstStyle/>
          <a:p>
            <a:pPr>
              <a:lnSpc>
                <a:spcPct val="90000"/>
              </a:lnSpc>
              <a:buNone/>
            </a:pPr>
            <a:r>
              <a:rPr lang="en-US" sz="1600" b="1" u="sng" dirty="0">
                <a:solidFill>
                  <a:srgbClr val="FFFFFF"/>
                </a:solidFill>
              </a:rPr>
              <a:t>Earn college credits for free!</a:t>
            </a:r>
          </a:p>
          <a:p>
            <a:pPr>
              <a:lnSpc>
                <a:spcPct val="90000"/>
              </a:lnSpc>
            </a:pPr>
            <a:r>
              <a:rPr lang="en-US" sz="1600" dirty="0">
                <a:solidFill>
                  <a:srgbClr val="FFFFFF"/>
                </a:solidFill>
              </a:rPr>
              <a:t>St. Petersburg College offers college classes to qualified high school students in Pinellas County at </a:t>
            </a:r>
            <a:r>
              <a:rPr lang="en-US" sz="1600" b="1" dirty="0">
                <a:solidFill>
                  <a:srgbClr val="FFFFFF"/>
                </a:solidFill>
              </a:rPr>
              <a:t>no charge!</a:t>
            </a:r>
            <a:r>
              <a:rPr lang="en-US" sz="1600" dirty="0">
                <a:solidFill>
                  <a:srgbClr val="FFFFFF"/>
                </a:solidFill>
              </a:rPr>
              <a:t> These courses give students credits toward a high school diploma and a college degree. Courses are available on SPC campuses and some local high school campuses.</a:t>
            </a:r>
          </a:p>
          <a:p>
            <a:pPr>
              <a:lnSpc>
                <a:spcPct val="90000"/>
              </a:lnSpc>
            </a:pPr>
            <a:endParaRPr lang="en-US" sz="1600" dirty="0">
              <a:solidFill>
                <a:srgbClr val="FFFFFF"/>
              </a:solidFill>
            </a:endParaRPr>
          </a:p>
          <a:p>
            <a:pPr>
              <a:lnSpc>
                <a:spcPct val="90000"/>
              </a:lnSpc>
              <a:buNone/>
            </a:pPr>
            <a:r>
              <a:rPr lang="en-US" sz="1600" b="1" u="sng" dirty="0">
                <a:solidFill>
                  <a:srgbClr val="FFFFFF"/>
                </a:solidFill>
              </a:rPr>
              <a:t>What's required to enroll</a:t>
            </a:r>
          </a:p>
          <a:p>
            <a:pPr>
              <a:lnSpc>
                <a:spcPct val="90000"/>
              </a:lnSpc>
            </a:pPr>
            <a:r>
              <a:rPr lang="en-US" sz="1600" dirty="0">
                <a:solidFill>
                  <a:srgbClr val="FFFFFF"/>
                </a:solidFill>
              </a:rPr>
              <a:t> </a:t>
            </a:r>
            <a:r>
              <a:rPr lang="en-US" sz="1600" b="1" dirty="0">
                <a:solidFill>
                  <a:srgbClr val="FFFFFF"/>
                </a:solidFill>
                <a:effectLst>
                  <a:outerShdw blurRad="38100" dist="38100" dir="2700000" algn="tl">
                    <a:srgbClr val="000000">
                      <a:alpha val="43137"/>
                    </a:srgbClr>
                  </a:outerShdw>
                </a:effectLst>
              </a:rPr>
              <a:t>3.0</a:t>
            </a:r>
            <a:r>
              <a:rPr lang="en-US" sz="1600" dirty="0">
                <a:solidFill>
                  <a:srgbClr val="FFFFFF"/>
                </a:solidFill>
              </a:rPr>
              <a:t> unweighted cumulative GPA</a:t>
            </a:r>
          </a:p>
          <a:p>
            <a:pPr>
              <a:lnSpc>
                <a:spcPct val="90000"/>
              </a:lnSpc>
            </a:pPr>
            <a:r>
              <a:rPr lang="en-US" sz="1600" dirty="0">
                <a:solidFill>
                  <a:srgbClr val="FFFFFF"/>
                </a:solidFill>
              </a:rPr>
              <a:t>Satisfactory scores on the </a:t>
            </a:r>
            <a:r>
              <a:rPr lang="en-US" sz="1600" b="1" u="sng" dirty="0">
                <a:solidFill>
                  <a:srgbClr val="FFFFFF"/>
                </a:solidFill>
                <a:hlinkClick r:id="rId3">
                  <a:extLst>
                    <a:ext uri="{A12FA001-AC4F-418D-AE19-62706E023703}">
                      <ahyp:hlinkClr xmlns:ahyp="http://schemas.microsoft.com/office/drawing/2018/hyperlinkcolor" val="tx"/>
                    </a:ext>
                  </a:extLst>
                </a:hlinkClick>
              </a:rPr>
              <a:t>College Placement Test</a:t>
            </a:r>
            <a:r>
              <a:rPr lang="en-US" sz="1600" dirty="0">
                <a:solidFill>
                  <a:srgbClr val="FFFFFF"/>
                </a:solidFill>
              </a:rPr>
              <a:t> (PERT) or SAT/ACT.</a:t>
            </a:r>
          </a:p>
          <a:p>
            <a:pPr>
              <a:lnSpc>
                <a:spcPct val="90000"/>
              </a:lnSpc>
            </a:pPr>
            <a:r>
              <a:rPr lang="en-US" sz="1600" dirty="0">
                <a:solidFill>
                  <a:srgbClr val="FFFFFF"/>
                </a:solidFill>
              </a:rPr>
              <a:t>Obtain the signature of the high school principal on the Permission form</a:t>
            </a:r>
            <a:r>
              <a:rPr lang="en-US" sz="1600" dirty="0">
                <a:solidFill>
                  <a:schemeClr val="tx1"/>
                </a:solidFill>
              </a:rPr>
              <a:t>	 D</a:t>
            </a:r>
            <a:r>
              <a:rPr lang="en-US" sz="1600" dirty="0">
                <a:solidFill>
                  <a:srgbClr val="FFFFFF"/>
                </a:solidFill>
              </a:rPr>
              <a:t>ual Campus Coursework form indicating the student is prepared for the dual enrollment experience.</a:t>
            </a:r>
          </a:p>
          <a:p>
            <a:pPr>
              <a:lnSpc>
                <a:spcPct val="90000"/>
              </a:lnSpc>
            </a:pPr>
            <a:endParaRPr lang="en-US" sz="1600" dirty="0">
              <a:solidFill>
                <a:srgbClr val="FFFFFF"/>
              </a:solidFill>
            </a:endParaRPr>
          </a:p>
          <a:p>
            <a:pPr>
              <a:lnSpc>
                <a:spcPct val="90000"/>
              </a:lnSpc>
              <a:buNone/>
            </a:pPr>
            <a:r>
              <a:rPr lang="en-US" sz="1600" b="1" u="sng" dirty="0">
                <a:solidFill>
                  <a:srgbClr val="FFFFFF"/>
                </a:solidFill>
              </a:rPr>
              <a:t>TO RESEARCH FURTHER: </a:t>
            </a:r>
          </a:p>
          <a:p>
            <a:pPr>
              <a:lnSpc>
                <a:spcPct val="90000"/>
              </a:lnSpc>
              <a:buNone/>
            </a:pPr>
            <a:r>
              <a:rPr lang="en-US" sz="1600" dirty="0">
                <a:solidFill>
                  <a:srgbClr val="FFFFFF"/>
                </a:solidFill>
                <a:hlinkClick r:id="rId4">
                  <a:extLst>
                    <a:ext uri="{A12FA001-AC4F-418D-AE19-62706E023703}">
                      <ahyp:hlinkClr xmlns:ahyp="http://schemas.microsoft.com/office/drawing/2018/hyperlinkcolor" val="tx"/>
                    </a:ext>
                  </a:extLst>
                </a:hlinkClick>
              </a:rPr>
              <a:t>https://www.spcollege.edu/future-students/admissions/high-school-programs</a:t>
            </a:r>
            <a:endParaRPr lang="en-US" sz="1600" b="1" u="sng" dirty="0">
              <a:solidFill>
                <a:srgbClr val="FFFFFF"/>
              </a:solidFill>
            </a:endParaRPr>
          </a:p>
        </p:txBody>
      </p:sp>
    </p:spTree>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15">
            <a:extLst>
              <a:ext uri="{FF2B5EF4-FFF2-40B4-BE49-F238E27FC236}">
                <a16:creationId xmlns:a16="http://schemas.microsoft.com/office/drawing/2014/main" id="{CC01FBA4-78CE-4879-88A3-C2975B07DFD5}"/>
              </a:ext>
            </a:extLst>
          </p:cNvPr>
          <p:cNvPicPr>
            <a:picLocks noGrp="1" noChangeAspect="1"/>
          </p:cNvPicPr>
          <p:nvPr>
            <p:ph idx="1"/>
          </p:nvPr>
        </p:nvPicPr>
        <p:blipFill rotWithShape="1">
          <a:blip r:embed="rId2">
            <a:alphaModFix amt="35000"/>
            <a:extLst>
              <a:ext uri="{28A0092B-C50C-407E-A947-70E740481C1C}">
                <a14:useLocalDpi xmlns:a14="http://schemas.microsoft.com/office/drawing/2010/main" val="0"/>
              </a:ext>
            </a:extLst>
          </a:blip>
          <a:srcRect t="8330" b="8568"/>
          <a:stretch/>
        </p:blipFill>
        <p:spPr>
          <a:xfrm>
            <a:off x="20" y="10"/>
            <a:ext cx="9143980" cy="6857990"/>
          </a:xfrm>
          <a:prstGeom prst="rect">
            <a:avLst/>
          </a:prstGeom>
        </p:spPr>
      </p:pic>
      <p:sp>
        <p:nvSpPr>
          <p:cNvPr id="10" name="Title 9">
            <a:extLst>
              <a:ext uri="{FF2B5EF4-FFF2-40B4-BE49-F238E27FC236}">
                <a16:creationId xmlns:a16="http://schemas.microsoft.com/office/drawing/2014/main" id="{BF0D0EEA-8B27-4636-BEB1-EA4F498970D4}"/>
              </a:ext>
            </a:extLst>
          </p:cNvPr>
          <p:cNvSpPr>
            <a:spLocks noGrp="1"/>
          </p:cNvSpPr>
          <p:nvPr>
            <p:ph type="title"/>
          </p:nvPr>
        </p:nvSpPr>
        <p:spPr>
          <a:xfrm>
            <a:off x="971549" y="601126"/>
            <a:ext cx="7200897" cy="1303867"/>
          </a:xfrm>
        </p:spPr>
        <p:txBody>
          <a:bodyPr vert="horz" lIns="91440" tIns="45720" rIns="91440" bIns="45720" rtlCol="0" anchor="ctr">
            <a:normAutofit/>
          </a:bodyPr>
          <a:lstStyle/>
          <a:p>
            <a:r>
              <a:rPr lang="en-US" sz="4400" b="1" dirty="0">
                <a:solidFill>
                  <a:srgbClr val="FFFFFF"/>
                </a:solidFill>
              </a:rPr>
              <a:t>Early College Program</a:t>
            </a:r>
          </a:p>
        </p:txBody>
      </p:sp>
      <p:cxnSp>
        <p:nvCxnSpPr>
          <p:cNvPr id="23" name="Straight Connector 22">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43000" y="2421466"/>
            <a:ext cx="6858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685800" y="1828801"/>
            <a:ext cx="7772400" cy="4571999"/>
          </a:xfrm>
          <a:prstGeom prst="rect">
            <a:avLst/>
          </a:prstGeom>
          <a:solidFill>
            <a:schemeClr val="bg2">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fontScale="85000" lnSpcReduction="20000"/>
          </a:bodyPr>
          <a:lstStyle/>
          <a:p>
            <a:pPr algn="ctr">
              <a:buNone/>
            </a:pPr>
            <a:r>
              <a:rPr lang="en-US" sz="2600" b="1" dirty="0"/>
              <a:t>Earn college credits for free!</a:t>
            </a:r>
          </a:p>
          <a:p>
            <a:pPr algn="ctr">
              <a:buNone/>
            </a:pPr>
            <a:endParaRPr lang="en-US" sz="2600" b="1" dirty="0"/>
          </a:p>
          <a:p>
            <a:pPr>
              <a:buNone/>
            </a:pPr>
            <a:r>
              <a:rPr lang="en-US" sz="2600" dirty="0"/>
              <a:t>A unique partnership between St. Petersburg College and Pinellas County Schools  </a:t>
            </a:r>
          </a:p>
          <a:p>
            <a:pPr>
              <a:buNone/>
            </a:pPr>
            <a:endParaRPr lang="en-US" sz="1300" dirty="0"/>
          </a:p>
          <a:p>
            <a:pPr>
              <a:buNone/>
            </a:pPr>
            <a:r>
              <a:rPr lang="en-US" sz="2600" dirty="0"/>
              <a:t>The Early College Program offers college credit hours as well as high school credit  at no cost to highly motivated students in grade 11. Earn as many as 60+ credits towards a 4-year bachelor's degree through participation in the Early College Program.</a:t>
            </a:r>
          </a:p>
          <a:p>
            <a:pPr>
              <a:buNone/>
            </a:pPr>
            <a:endParaRPr lang="en-US" sz="1300" u="sng" dirty="0"/>
          </a:p>
          <a:p>
            <a:pPr>
              <a:buNone/>
            </a:pPr>
            <a:r>
              <a:rPr lang="en-US" sz="2600" b="1" u="sng" dirty="0"/>
              <a:t>Who is eligible?</a:t>
            </a:r>
          </a:p>
          <a:p>
            <a:r>
              <a:rPr lang="en-US" sz="2600" dirty="0"/>
              <a:t>Students entering grade 11 </a:t>
            </a:r>
          </a:p>
          <a:p>
            <a:pPr>
              <a:buNone/>
            </a:pPr>
            <a:r>
              <a:rPr lang="en-US" sz="2600" b="1" u="sng" dirty="0"/>
              <a:t>What's required?</a:t>
            </a:r>
          </a:p>
          <a:p>
            <a:r>
              <a:rPr lang="en-US" sz="2600" dirty="0"/>
              <a:t>A 3.0 unweighted cumulative GPA or higher.</a:t>
            </a:r>
          </a:p>
          <a:p>
            <a:r>
              <a:rPr lang="en-US" sz="2600" dirty="0"/>
              <a:t>Satisfactory scores on the </a:t>
            </a:r>
            <a:r>
              <a:rPr lang="en-US" sz="2600" b="1" u="sng" dirty="0">
                <a:hlinkClick r:id="rId3"/>
              </a:rPr>
              <a:t>College Placement Test (CPT/PERT)</a:t>
            </a:r>
            <a:r>
              <a:rPr lang="en-US" sz="2600" dirty="0"/>
              <a:t> or SAT/ACT.</a:t>
            </a:r>
          </a:p>
          <a:p>
            <a:pPr>
              <a:spcBef>
                <a:spcPct val="20000"/>
              </a:spcBef>
              <a:spcAft>
                <a:spcPts val="600"/>
              </a:spcAft>
              <a:buClr>
                <a:schemeClr val="accent1"/>
              </a:buClr>
              <a:buSzPct val="115000"/>
              <a:buFont typeface="Arial"/>
              <a:buChar char="•"/>
            </a:pPr>
            <a:endParaRPr lang="en-US" b="1" dirty="0">
              <a:solidFill>
                <a:srgbClr val="FFFFFF"/>
              </a:solidFill>
            </a:endParaRPr>
          </a:p>
        </p:txBody>
      </p:sp>
    </p:spTree>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a:extLst>
              <a:ext uri="{FF2B5EF4-FFF2-40B4-BE49-F238E27FC236}">
                <a16:creationId xmlns:a16="http://schemas.microsoft.com/office/drawing/2014/main" id="{72369A3C-0BA6-4F23-85E5-574AEA1705D2}"/>
              </a:ext>
            </a:extLst>
          </p:cNvPr>
          <p:cNvPicPr>
            <a:picLocks noGrp="1" noChangeAspect="1"/>
          </p:cNvPicPr>
          <p:nvPr>
            <p:ph idx="1"/>
          </p:nvPr>
        </p:nvPicPr>
        <p:blipFill rotWithShape="1">
          <a:blip r:embed="rId2">
            <a:alphaModFix amt="35000"/>
            <a:extLst>
              <a:ext uri="{28A0092B-C50C-407E-A947-70E740481C1C}">
                <a14:useLocalDpi xmlns:a14="http://schemas.microsoft.com/office/drawing/2010/main" val="0"/>
              </a:ext>
            </a:extLst>
          </a:blip>
          <a:srcRect t="8330" b="8568"/>
          <a:stretch/>
        </p:blipFill>
        <p:spPr>
          <a:xfrm>
            <a:off x="20" y="10"/>
            <a:ext cx="9143980" cy="6857990"/>
          </a:xfrm>
          <a:prstGeom prst="rect">
            <a:avLst/>
          </a:prstGeom>
        </p:spPr>
      </p:pic>
      <p:sp>
        <p:nvSpPr>
          <p:cNvPr id="8" name="Title 7">
            <a:extLst>
              <a:ext uri="{FF2B5EF4-FFF2-40B4-BE49-F238E27FC236}">
                <a16:creationId xmlns:a16="http://schemas.microsoft.com/office/drawing/2014/main" id="{E8D1852A-1F94-4CEC-A2C2-9894BE0686CF}"/>
              </a:ext>
            </a:extLst>
          </p:cNvPr>
          <p:cNvSpPr>
            <a:spLocks noGrp="1"/>
          </p:cNvSpPr>
          <p:nvPr>
            <p:ph type="title"/>
          </p:nvPr>
        </p:nvSpPr>
        <p:spPr>
          <a:xfrm>
            <a:off x="971549" y="609210"/>
            <a:ext cx="7200897" cy="1303867"/>
          </a:xfrm>
        </p:spPr>
        <p:txBody>
          <a:bodyPr vert="horz" lIns="91440" tIns="45720" rIns="91440" bIns="45720" rtlCol="0" anchor="ctr">
            <a:normAutofit/>
          </a:bodyPr>
          <a:lstStyle/>
          <a:p>
            <a:r>
              <a:rPr lang="en-US" sz="4400" dirty="0">
                <a:solidFill>
                  <a:srgbClr val="FFFFFF"/>
                </a:solidFill>
              </a:rPr>
              <a:t>Early Admissions</a:t>
            </a:r>
          </a:p>
        </p:txBody>
      </p:sp>
      <p:cxnSp>
        <p:nvCxnSpPr>
          <p:cNvPr id="17" name="Straight Connector 16">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43000" y="2421466"/>
            <a:ext cx="6858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38200" y="1981200"/>
            <a:ext cx="7772400" cy="4572000"/>
          </a:xfrm>
          <a:prstGeom prst="rect">
            <a:avLst/>
          </a:prstGeom>
          <a:solidFill>
            <a:schemeClr val="bg2">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fontScale="92500" lnSpcReduction="10000"/>
          </a:bodyPr>
          <a:lstStyle/>
          <a:p>
            <a:pPr>
              <a:buNone/>
            </a:pPr>
            <a:r>
              <a:rPr lang="en-US" sz="1700" b="1" dirty="0"/>
              <a:t>Start college early - for free!</a:t>
            </a:r>
          </a:p>
          <a:p>
            <a:r>
              <a:rPr lang="en-US" sz="1700" dirty="0"/>
              <a:t>St. Petersburg College offers early college admission to qualified high school students in Pinellas County at </a:t>
            </a:r>
            <a:r>
              <a:rPr lang="en-US" sz="1700" b="1" dirty="0"/>
              <a:t>no charge!</a:t>
            </a:r>
            <a:r>
              <a:rPr lang="en-US" sz="1700" dirty="0"/>
              <a:t> This program gives students credit toward a high school diploma and a college degree.</a:t>
            </a:r>
          </a:p>
          <a:p>
            <a:r>
              <a:rPr lang="en-US" sz="1700" dirty="0"/>
              <a:t>Earn as many as 30+ credits towards a 4-year bachelor's degree through participation in the Early Admission Program.</a:t>
            </a:r>
            <a:br>
              <a:rPr lang="en-US" sz="1700" dirty="0"/>
            </a:br>
            <a:endParaRPr lang="en-US" sz="1700" dirty="0"/>
          </a:p>
          <a:p>
            <a:pPr>
              <a:buNone/>
            </a:pPr>
            <a:endParaRPr lang="en-US" sz="1700" b="1" dirty="0"/>
          </a:p>
          <a:p>
            <a:pPr>
              <a:buNone/>
            </a:pPr>
            <a:endParaRPr lang="en-US" sz="1700" b="1" dirty="0"/>
          </a:p>
          <a:p>
            <a:pPr>
              <a:buNone/>
            </a:pPr>
            <a:r>
              <a:rPr lang="en-US" sz="1700" b="1" dirty="0"/>
              <a:t>Who’s eligible?</a:t>
            </a:r>
          </a:p>
          <a:p>
            <a:r>
              <a:rPr lang="en-US" sz="1700" dirty="0"/>
              <a:t>Pinellas County students who have completed three years of high school with a minimum of 18 credits earned and who have achieved an acceptable score for college-level courses on the SAT, ACT, FCAT or SPC College Placement Test (including math). There is no cost for application, tuition or textbooks.</a:t>
            </a:r>
          </a:p>
          <a:p>
            <a:pPr>
              <a:buNone/>
            </a:pPr>
            <a:r>
              <a:rPr lang="en-US" sz="1700" b="1" dirty="0"/>
              <a:t>What’s required to enroll?</a:t>
            </a:r>
          </a:p>
          <a:p>
            <a:r>
              <a:rPr lang="en-US" sz="1700" dirty="0"/>
              <a:t>Student must:</a:t>
            </a:r>
          </a:p>
          <a:p>
            <a:r>
              <a:rPr lang="en-US" sz="1700" dirty="0"/>
              <a:t>See their guidance counselor to verify that they are eligible.</a:t>
            </a:r>
          </a:p>
          <a:p>
            <a:r>
              <a:rPr lang="en-US" sz="1700" dirty="0"/>
              <a:t>Spend their senior year as a full-time SPC student.</a:t>
            </a:r>
          </a:p>
          <a:p>
            <a:r>
              <a:rPr lang="en-US" sz="1700" dirty="0"/>
              <a:t>Have at least an unweighted cumulative GPA of 3.0 on a 4.0 scale (unweighted) for all high school work attempted.</a:t>
            </a:r>
          </a:p>
          <a:p>
            <a:pPr>
              <a:spcBef>
                <a:spcPct val="20000"/>
              </a:spcBef>
              <a:spcAft>
                <a:spcPts val="600"/>
              </a:spcAft>
              <a:buClr>
                <a:schemeClr val="accent1"/>
              </a:buClr>
              <a:buSzPct val="115000"/>
              <a:buFont typeface="Arial"/>
              <a:buChar char="•"/>
            </a:pPr>
            <a:endParaRPr lang="en-US" dirty="0">
              <a:solidFill>
                <a:srgbClr val="FFFFFF"/>
              </a:solidFill>
            </a:endParaRPr>
          </a:p>
        </p:txBody>
      </p:sp>
    </p:spTree>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extLst/>
          </a:blip>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C8A9C14-B81F-4ABA-AF45-4C94F9427E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1618" cy="6856214"/>
          </a:xfrm>
          <a:prstGeom prst="rect">
            <a:avLst/>
          </a:prstGeom>
        </p:spPr>
      </p:pic>
      <p:sp>
        <p:nvSpPr>
          <p:cNvPr id="2" name="Title 1"/>
          <p:cNvSpPr>
            <a:spLocks noGrp="1"/>
          </p:cNvSpPr>
          <p:nvPr>
            <p:ph type="title"/>
          </p:nvPr>
        </p:nvSpPr>
        <p:spPr>
          <a:xfrm>
            <a:off x="991044" y="1292249"/>
            <a:ext cx="2745042" cy="4123267"/>
          </a:xfrm>
        </p:spPr>
        <p:style>
          <a:lnRef idx="3">
            <a:schemeClr val="lt1"/>
          </a:lnRef>
          <a:fillRef idx="1">
            <a:schemeClr val="accent3"/>
          </a:fillRef>
          <a:effectRef idx="1">
            <a:schemeClr val="accent3"/>
          </a:effectRef>
          <a:fontRef idx="minor">
            <a:schemeClr val="lt1"/>
          </a:fontRef>
        </p:style>
        <p:txBody>
          <a:bodyPr anchor="b">
            <a:normAutofit/>
          </a:bodyPr>
          <a:lstStyle/>
          <a:p>
            <a:r>
              <a:rPr lang="en-US" sz="3200" dirty="0"/>
              <a:t>TUTORING</a:t>
            </a:r>
            <a:br>
              <a:rPr lang="en-US" sz="3200" dirty="0"/>
            </a:br>
            <a:r>
              <a:rPr lang="en-US" sz="3200" dirty="0"/>
              <a:t>OPTIONS</a:t>
            </a:r>
          </a:p>
        </p:txBody>
      </p:sp>
      <p:cxnSp>
        <p:nvCxnSpPr>
          <p:cNvPr id="13" name="Straight Connector 12">
            <a:extLst>
              <a:ext uri="{FF2B5EF4-FFF2-40B4-BE49-F238E27FC236}">
                <a16:creationId xmlns:a16="http://schemas.microsoft.com/office/drawing/2014/main" id="{2144CCF4-CC56-408E-8884-15972C826F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1550" y="2400639"/>
            <a:ext cx="2745043" cy="0"/>
          </a:xfrm>
          <a:prstGeom prst="line">
            <a:avLst/>
          </a:prstGeom>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48CFF6F1-1F89-4573-888C-D62B323585E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493960" y="1014789"/>
            <a:ext cx="3645832" cy="4893735"/>
          </a:xfrm>
          <a:prstGeom prst="rect">
            <a:avLst/>
          </a:prstGeom>
          <a:ln w="57150" cmpd="thickThin">
            <a:solidFill>
              <a:schemeClr val="tx1">
                <a:lumMod val="50000"/>
                <a:lumOff val="50000"/>
              </a:schemeClr>
            </a:solidFill>
            <a:miter lim="800000"/>
          </a:ln>
        </p:spPr>
      </p:pic>
      <p:sp>
        <p:nvSpPr>
          <p:cNvPr id="6" name="TextBox 5">
            <a:extLst>
              <a:ext uri="{FF2B5EF4-FFF2-40B4-BE49-F238E27FC236}">
                <a16:creationId xmlns:a16="http://schemas.microsoft.com/office/drawing/2014/main" id="{44E432FE-5A33-4726-B2B9-B5B33C09B2D4}"/>
              </a:ext>
            </a:extLst>
          </p:cNvPr>
          <p:cNvSpPr txBox="1"/>
          <p:nvPr/>
        </p:nvSpPr>
        <p:spPr>
          <a:xfrm>
            <a:off x="5867400" y="5410200"/>
            <a:ext cx="220445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www.flickr.com/photos/matt512/307984909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8600" y="228600"/>
            <a:ext cx="8610600" cy="1066800"/>
          </a:xfrm>
        </p:spPr>
        <p:style>
          <a:lnRef idx="3">
            <a:schemeClr val="lt1"/>
          </a:lnRef>
          <a:fillRef idx="1">
            <a:schemeClr val="accent2"/>
          </a:fillRef>
          <a:effectRef idx="1">
            <a:schemeClr val="accent2"/>
          </a:effectRef>
          <a:fontRef idx="minor">
            <a:schemeClr val="lt1"/>
          </a:fontRef>
        </p:style>
        <p:txBody>
          <a:bodyPr>
            <a:normAutofit fontScale="90000"/>
          </a:bodyPr>
          <a:lstStyle/>
          <a:p>
            <a:pPr eaLnBrk="1" hangingPunct="1">
              <a:defRPr/>
            </a:pPr>
            <a:r>
              <a:rPr lang="en-US" b="1" u="sng" dirty="0">
                <a:solidFill>
                  <a:schemeClr val="tx1"/>
                </a:solidFill>
                <a:effectLst>
                  <a:outerShdw blurRad="38100" dist="38100" dir="2700000" algn="tl">
                    <a:srgbClr val="000000">
                      <a:alpha val="43137"/>
                    </a:srgbClr>
                  </a:outerShdw>
                </a:effectLst>
              </a:rPr>
              <a:t>TUTORING RESOURCES</a:t>
            </a:r>
            <a:br>
              <a:rPr lang="en-US" u="sng" dirty="0">
                <a:solidFill>
                  <a:schemeClr val="tx1"/>
                </a:solidFill>
              </a:rPr>
            </a:br>
            <a:r>
              <a:rPr lang="en-US" sz="3200" dirty="0">
                <a:solidFill>
                  <a:schemeClr val="tx1"/>
                </a:solidFill>
              </a:rPr>
              <a:t> </a:t>
            </a:r>
            <a:r>
              <a:rPr lang="en-US" sz="2200" i="1" dirty="0">
                <a:solidFill>
                  <a:schemeClr val="tx1"/>
                </a:solidFill>
              </a:rPr>
              <a:t>SEEK HELP WHEN YOU NEED IT</a:t>
            </a:r>
          </a:p>
        </p:txBody>
      </p:sp>
      <p:sp>
        <p:nvSpPr>
          <p:cNvPr id="10243" name="Rectangle 3"/>
          <p:cNvSpPr>
            <a:spLocks noGrp="1" noChangeArrowheads="1"/>
          </p:cNvSpPr>
          <p:nvPr>
            <p:ph idx="1"/>
          </p:nvPr>
        </p:nvSpPr>
        <p:spPr>
          <a:xfrm>
            <a:off x="381000" y="1361200"/>
            <a:ext cx="8382000" cy="5115800"/>
          </a:xfrm>
          <a:effectLst/>
        </p:spPr>
        <p:style>
          <a:lnRef idx="1">
            <a:schemeClr val="accent2"/>
          </a:lnRef>
          <a:fillRef idx="2">
            <a:schemeClr val="accent2"/>
          </a:fillRef>
          <a:effectRef idx="1">
            <a:schemeClr val="accent2"/>
          </a:effectRef>
          <a:fontRef idx="minor">
            <a:schemeClr val="dk1"/>
          </a:fontRef>
        </p:style>
        <p:txBody>
          <a:bodyPr>
            <a:normAutofit fontScale="25000" lnSpcReduction="20000"/>
          </a:bodyPr>
          <a:lstStyle/>
          <a:p>
            <a:pPr eaLnBrk="1" hangingPunct="1">
              <a:lnSpc>
                <a:spcPct val="90000"/>
              </a:lnSpc>
              <a:spcBef>
                <a:spcPct val="0"/>
              </a:spcBef>
              <a:buNone/>
              <a:defRPr/>
            </a:pPr>
            <a:endParaRPr lang="en-US" sz="8000" b="1" dirty="0">
              <a:solidFill>
                <a:schemeClr val="bg1"/>
              </a:solidFill>
              <a:effectLst>
                <a:outerShdw blurRad="38100" dist="38100" dir="2700000" algn="tl">
                  <a:srgbClr val="000000">
                    <a:alpha val="43137"/>
                  </a:srgbClr>
                </a:outerShdw>
              </a:effectLst>
            </a:endParaRPr>
          </a:p>
          <a:p>
            <a:pPr eaLnBrk="1" hangingPunct="1">
              <a:lnSpc>
                <a:spcPct val="90000"/>
              </a:lnSpc>
              <a:spcBef>
                <a:spcPct val="0"/>
              </a:spcBef>
              <a:buNone/>
              <a:defRPr/>
            </a:pPr>
            <a:endParaRPr lang="en-US" sz="8000" b="1" dirty="0">
              <a:solidFill>
                <a:schemeClr val="bg1"/>
              </a:solidFill>
              <a:effectLst>
                <a:outerShdw blurRad="38100" dist="38100" dir="2700000" algn="tl">
                  <a:srgbClr val="000000">
                    <a:alpha val="43137"/>
                  </a:srgbClr>
                </a:outerShdw>
              </a:effectLst>
            </a:endParaRPr>
          </a:p>
          <a:p>
            <a:pPr eaLnBrk="1" hangingPunct="1">
              <a:lnSpc>
                <a:spcPct val="90000"/>
              </a:lnSpc>
              <a:spcBef>
                <a:spcPct val="0"/>
              </a:spcBef>
              <a:buNone/>
              <a:defRPr/>
            </a:pPr>
            <a:r>
              <a:rPr lang="en-US" sz="8000" b="1" dirty="0">
                <a:solidFill>
                  <a:schemeClr val="tx1">
                    <a:lumMod val="65000"/>
                    <a:lumOff val="35000"/>
                  </a:schemeClr>
                </a:solidFill>
                <a:effectLst>
                  <a:outerShdw blurRad="38100" dist="38100" dir="2700000" algn="tl">
                    <a:srgbClr val="000000">
                      <a:alpha val="43137"/>
                    </a:srgbClr>
                  </a:outerShdw>
                </a:effectLst>
              </a:rPr>
              <a:t>If you need help or have a question, always start first with your</a:t>
            </a:r>
            <a:r>
              <a:rPr lang="en-US" sz="8000" b="1" u="sng" dirty="0">
                <a:solidFill>
                  <a:schemeClr val="tx1">
                    <a:lumMod val="65000"/>
                    <a:lumOff val="35000"/>
                  </a:schemeClr>
                </a:solidFill>
                <a:effectLst>
                  <a:outerShdw blurRad="38100" dist="38100" dir="2700000" algn="tl">
                    <a:srgbClr val="000000">
                      <a:alpha val="43137"/>
                    </a:srgbClr>
                  </a:outerShdw>
                </a:effectLst>
              </a:rPr>
              <a:t> teacher!!!</a:t>
            </a:r>
            <a:endParaRPr lang="en-US" sz="3600" b="1" u="sng" dirty="0">
              <a:solidFill>
                <a:schemeClr val="tx1">
                  <a:lumMod val="65000"/>
                  <a:lumOff val="35000"/>
                </a:schemeClr>
              </a:solidFill>
            </a:endParaRPr>
          </a:p>
          <a:p>
            <a:pPr eaLnBrk="1" hangingPunct="1">
              <a:lnSpc>
                <a:spcPct val="90000"/>
              </a:lnSpc>
              <a:spcBef>
                <a:spcPct val="0"/>
              </a:spcBef>
              <a:buFontTx/>
              <a:buNone/>
              <a:defRPr/>
            </a:pPr>
            <a:endParaRPr lang="en-US" sz="7200" b="1" u="sng" dirty="0"/>
          </a:p>
          <a:p>
            <a:pPr eaLnBrk="1" hangingPunct="1">
              <a:lnSpc>
                <a:spcPct val="90000"/>
              </a:lnSpc>
              <a:spcBef>
                <a:spcPct val="0"/>
              </a:spcBef>
              <a:buNone/>
              <a:defRPr/>
            </a:pPr>
            <a:endParaRPr lang="en-US" sz="8000" dirty="0"/>
          </a:p>
          <a:p>
            <a:pPr eaLnBrk="1" hangingPunct="1">
              <a:lnSpc>
                <a:spcPct val="90000"/>
              </a:lnSpc>
              <a:spcBef>
                <a:spcPct val="0"/>
              </a:spcBef>
              <a:buNone/>
              <a:defRPr/>
            </a:pPr>
            <a:r>
              <a:rPr lang="en-US" sz="8000" dirty="0"/>
              <a:t>Could you benefit from additional help?  Take advantage of the </a:t>
            </a:r>
            <a:r>
              <a:rPr lang="en-US" sz="8000" u="sng" dirty="0"/>
              <a:t>FREE</a:t>
            </a:r>
            <a:r>
              <a:rPr lang="en-US" sz="8000" dirty="0"/>
              <a:t> tutoring resources we have to offer!!!</a:t>
            </a:r>
          </a:p>
          <a:p>
            <a:pPr lvl="1" eaLnBrk="1" hangingPunct="1">
              <a:lnSpc>
                <a:spcPct val="90000"/>
              </a:lnSpc>
              <a:defRPr/>
            </a:pPr>
            <a:endParaRPr lang="en-US" sz="8400" b="1" dirty="0"/>
          </a:p>
          <a:p>
            <a:pPr>
              <a:lnSpc>
                <a:spcPct val="90000"/>
              </a:lnSpc>
              <a:defRPr/>
            </a:pPr>
            <a:r>
              <a:rPr lang="en-US" sz="8400" b="1" dirty="0">
                <a:solidFill>
                  <a:schemeClr val="tx1">
                    <a:lumMod val="65000"/>
                    <a:lumOff val="35000"/>
                  </a:schemeClr>
                </a:solidFill>
              </a:rPr>
              <a:t>Tuesday and Thursday 2:15-4:15</a:t>
            </a:r>
          </a:p>
          <a:p>
            <a:pPr lvl="1">
              <a:lnSpc>
                <a:spcPct val="90000"/>
              </a:lnSpc>
              <a:defRPr/>
            </a:pPr>
            <a:r>
              <a:rPr lang="en-US" sz="8000" b="1" dirty="0">
                <a:solidFill>
                  <a:schemeClr val="tx1">
                    <a:lumMod val="65000"/>
                    <a:lumOff val="35000"/>
                  </a:schemeClr>
                </a:solidFill>
              </a:rPr>
              <a:t>Math:  </a:t>
            </a:r>
            <a:r>
              <a:rPr lang="en-US" sz="8000" b="1" dirty="0" err="1">
                <a:solidFill>
                  <a:schemeClr val="tx1">
                    <a:lumMod val="65000"/>
                    <a:lumOff val="35000"/>
                  </a:schemeClr>
                </a:solidFill>
              </a:rPr>
              <a:t>Alg</a:t>
            </a:r>
            <a:r>
              <a:rPr lang="en-US" sz="8000" b="1" dirty="0">
                <a:solidFill>
                  <a:schemeClr val="tx1">
                    <a:lumMod val="65000"/>
                    <a:lumOff val="35000"/>
                  </a:schemeClr>
                </a:solidFill>
              </a:rPr>
              <a:t> 1 </a:t>
            </a:r>
            <a:r>
              <a:rPr lang="en-US" sz="8000" b="1" dirty="0">
                <a:solidFill>
                  <a:schemeClr val="tx1">
                    <a:lumMod val="65000"/>
                    <a:lumOff val="35000"/>
                  </a:schemeClr>
                </a:solidFill>
                <a:sym typeface="Wingdings" panose="05000000000000000000" pitchFamily="2" charset="2"/>
              </a:rPr>
              <a:t> </a:t>
            </a:r>
            <a:r>
              <a:rPr lang="en-US" sz="8000" b="1" dirty="0">
                <a:solidFill>
                  <a:schemeClr val="tx1">
                    <a:lumMod val="65000"/>
                    <a:lumOff val="35000"/>
                  </a:schemeClr>
                </a:solidFill>
              </a:rPr>
              <a:t>19-123; Geo/</a:t>
            </a:r>
            <a:r>
              <a:rPr lang="en-US" sz="8000" b="1" dirty="0" err="1">
                <a:solidFill>
                  <a:schemeClr val="tx1">
                    <a:lumMod val="65000"/>
                    <a:lumOff val="35000"/>
                  </a:schemeClr>
                </a:solidFill>
              </a:rPr>
              <a:t>Alg</a:t>
            </a:r>
            <a:r>
              <a:rPr lang="en-US" sz="8000" b="1" dirty="0">
                <a:solidFill>
                  <a:schemeClr val="tx1">
                    <a:lumMod val="65000"/>
                    <a:lumOff val="35000"/>
                  </a:schemeClr>
                </a:solidFill>
              </a:rPr>
              <a:t> 2 </a:t>
            </a:r>
            <a:r>
              <a:rPr lang="en-US" sz="8000" b="1" dirty="0">
                <a:solidFill>
                  <a:schemeClr val="tx1">
                    <a:lumMod val="65000"/>
                    <a:lumOff val="35000"/>
                  </a:schemeClr>
                </a:solidFill>
                <a:sym typeface="Wingdings" panose="05000000000000000000" pitchFamily="2" charset="2"/>
              </a:rPr>
              <a:t> </a:t>
            </a:r>
            <a:r>
              <a:rPr lang="en-US" sz="8000" b="1" dirty="0">
                <a:solidFill>
                  <a:schemeClr val="tx1">
                    <a:lumMod val="65000"/>
                    <a:lumOff val="35000"/>
                  </a:schemeClr>
                </a:solidFill>
              </a:rPr>
              <a:t>19-103; Trig/</a:t>
            </a:r>
            <a:r>
              <a:rPr lang="en-US" sz="8000" b="1" dirty="0" err="1">
                <a:solidFill>
                  <a:schemeClr val="tx1">
                    <a:lumMod val="65000"/>
                    <a:lumOff val="35000"/>
                  </a:schemeClr>
                </a:solidFill>
              </a:rPr>
              <a:t>Precal</a:t>
            </a:r>
            <a:r>
              <a:rPr lang="en-US" sz="8000" b="1" dirty="0">
                <a:solidFill>
                  <a:schemeClr val="tx1">
                    <a:lumMod val="65000"/>
                    <a:lumOff val="35000"/>
                  </a:schemeClr>
                </a:solidFill>
              </a:rPr>
              <a:t>/</a:t>
            </a:r>
            <a:r>
              <a:rPr lang="en-US" sz="8000" b="1" dirty="0" err="1">
                <a:solidFill>
                  <a:schemeClr val="tx1">
                    <a:lumMod val="65000"/>
                    <a:lumOff val="35000"/>
                  </a:schemeClr>
                </a:solidFill>
              </a:rPr>
              <a:t>etc</a:t>
            </a:r>
            <a:r>
              <a:rPr lang="en-US" sz="8000" b="1" dirty="0">
                <a:solidFill>
                  <a:schemeClr val="tx1">
                    <a:lumMod val="65000"/>
                    <a:lumOff val="35000"/>
                  </a:schemeClr>
                </a:solidFill>
              </a:rPr>
              <a:t> </a:t>
            </a:r>
            <a:r>
              <a:rPr lang="en-US" sz="8000" b="1" dirty="0">
                <a:solidFill>
                  <a:schemeClr val="tx1">
                    <a:lumMod val="65000"/>
                    <a:lumOff val="35000"/>
                  </a:schemeClr>
                </a:solidFill>
                <a:sym typeface="Wingdings" panose="05000000000000000000" pitchFamily="2" charset="2"/>
              </a:rPr>
              <a:t> </a:t>
            </a:r>
            <a:r>
              <a:rPr lang="en-US" sz="8000" b="1" dirty="0">
                <a:solidFill>
                  <a:schemeClr val="tx1">
                    <a:lumMod val="65000"/>
                    <a:lumOff val="35000"/>
                  </a:schemeClr>
                </a:solidFill>
              </a:rPr>
              <a:t>19-113</a:t>
            </a:r>
            <a:endParaRPr lang="en-US" sz="2800" dirty="0">
              <a:solidFill>
                <a:schemeClr val="tx1">
                  <a:lumMod val="65000"/>
                  <a:lumOff val="35000"/>
                </a:schemeClr>
              </a:solidFill>
            </a:endParaRPr>
          </a:p>
          <a:p>
            <a:pPr>
              <a:lnSpc>
                <a:spcPct val="90000"/>
              </a:lnSpc>
              <a:defRPr/>
            </a:pPr>
            <a:r>
              <a:rPr lang="en-US" sz="8400" b="1" dirty="0">
                <a:solidFill>
                  <a:schemeClr val="tx1">
                    <a:lumMod val="65000"/>
                    <a:lumOff val="35000"/>
                  </a:schemeClr>
                </a:solidFill>
              </a:rPr>
              <a:t>Homework Help Line </a:t>
            </a:r>
          </a:p>
          <a:p>
            <a:pPr lvl="1">
              <a:lnSpc>
                <a:spcPct val="90000"/>
              </a:lnSpc>
              <a:spcBef>
                <a:spcPct val="0"/>
              </a:spcBef>
              <a:defRPr/>
            </a:pPr>
            <a:r>
              <a:rPr lang="en-US" sz="8400" dirty="0"/>
              <a:t>727 547 7223       	</a:t>
            </a:r>
          </a:p>
          <a:p>
            <a:pPr lvl="1">
              <a:lnSpc>
                <a:spcPct val="90000"/>
              </a:lnSpc>
              <a:spcBef>
                <a:spcPct val="0"/>
              </a:spcBef>
              <a:defRPr/>
            </a:pPr>
            <a:r>
              <a:rPr lang="en-US" sz="8400" dirty="0"/>
              <a:t>Monday – Thursday 5:00pm-8:00pm</a:t>
            </a:r>
          </a:p>
          <a:p>
            <a:pPr lvl="2" eaLnBrk="1" hangingPunct="1">
              <a:lnSpc>
                <a:spcPct val="90000"/>
              </a:lnSpc>
              <a:spcBef>
                <a:spcPct val="0"/>
              </a:spcBef>
              <a:buFontTx/>
              <a:buNone/>
              <a:defRPr/>
            </a:pPr>
            <a:endParaRPr lang="en-US" sz="7200" dirty="0"/>
          </a:p>
          <a:p>
            <a:pPr lvl="2" eaLnBrk="1" hangingPunct="1">
              <a:lnSpc>
                <a:spcPct val="90000"/>
              </a:lnSpc>
              <a:spcBef>
                <a:spcPct val="0"/>
              </a:spcBef>
              <a:buFontTx/>
              <a:buNone/>
              <a:defRPr/>
            </a:pPr>
            <a:endParaRPr lang="en-US" sz="4000" dirty="0"/>
          </a:p>
          <a:p>
            <a:pPr lvl="1" algn="ctr" eaLnBrk="1" hangingPunct="1">
              <a:lnSpc>
                <a:spcPct val="90000"/>
              </a:lnSpc>
              <a:spcBef>
                <a:spcPct val="0"/>
              </a:spcBef>
              <a:buFontTx/>
              <a:buNone/>
              <a:defRPr/>
            </a:pPr>
            <a:r>
              <a:rPr lang="en-US" sz="7200" b="1" dirty="0">
                <a:effectLst>
                  <a:outerShdw blurRad="38100" dist="38100" dir="2700000" algn="tl">
                    <a:srgbClr val="C0C0C0"/>
                  </a:outerShdw>
                </a:effectLst>
              </a:rPr>
              <a:t>To seek referral for PAID Tutors, See Counselor</a:t>
            </a:r>
          </a:p>
          <a:p>
            <a:pPr eaLnBrk="1" hangingPunct="1">
              <a:lnSpc>
                <a:spcPct val="90000"/>
              </a:lnSpc>
              <a:buFontTx/>
              <a:buNone/>
              <a:defRPr/>
            </a:pPr>
            <a:endParaRPr lang="en-US" sz="2800" dirty="0"/>
          </a:p>
          <a:p>
            <a:pPr eaLnBrk="1" hangingPunct="1">
              <a:lnSpc>
                <a:spcPct val="90000"/>
              </a:lnSpc>
              <a:buFontTx/>
              <a:buNone/>
              <a:defRPr/>
            </a:pPr>
            <a:r>
              <a:rPr lang="en-US" sz="2800" dirty="0"/>
              <a:t>		</a:t>
            </a:r>
          </a:p>
          <a:p>
            <a:pPr eaLnBrk="1" hangingPunct="1">
              <a:lnSpc>
                <a:spcPct val="90000"/>
              </a:lnSpc>
              <a:buFontTx/>
              <a:buNone/>
              <a:defRPr/>
            </a:pPr>
            <a:r>
              <a:rPr lang="en-US" sz="2800" dirty="0"/>
              <a:t> </a:t>
            </a:r>
            <a:endParaRPr lang="en-US" sz="3600" b="1" dirty="0">
              <a:solidFill>
                <a:schemeClr val="tx2"/>
              </a:solidFill>
              <a:latin typeface="Lucida Handwriting" pitchFamily="66" charset="0"/>
            </a:endParaRPr>
          </a:p>
        </p:txBody>
      </p:sp>
      <p:sp>
        <p:nvSpPr>
          <p:cNvPr id="6" name="Left Arrow 5"/>
          <p:cNvSpPr/>
          <p:nvPr/>
        </p:nvSpPr>
        <p:spPr>
          <a:xfrm rot="2304262">
            <a:off x="8054456" y="2370477"/>
            <a:ext cx="381000" cy="304800"/>
          </a:xfrm>
          <a:prstGeom prst="lef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p>
        </p:txBody>
      </p:sp>
      <p:sp>
        <p:nvSpPr>
          <p:cNvPr id="7" name="Left Arrow 6"/>
          <p:cNvSpPr/>
          <p:nvPr/>
        </p:nvSpPr>
        <p:spPr>
          <a:xfrm rot="5400000" flipH="1">
            <a:off x="7433941" y="1583229"/>
            <a:ext cx="362666" cy="244207"/>
          </a:xfrm>
          <a:prstGeom prst="lef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p>
        </p:txBody>
      </p:sp>
      <p:sp>
        <p:nvSpPr>
          <p:cNvPr id="8" name="Left Arrow 7"/>
          <p:cNvSpPr/>
          <p:nvPr/>
        </p:nvSpPr>
        <p:spPr>
          <a:xfrm rot="8380473">
            <a:off x="6987556" y="2372173"/>
            <a:ext cx="381000" cy="304800"/>
          </a:xfrm>
          <a:prstGeom prst="lef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Tree>
  </p:cSld>
  <p:clrMapOvr>
    <a:masterClrMapping/>
  </p:clrMapOvr>
  <p:transition>
    <p:sndAc>
      <p:stSnd>
        <p:snd r:embed="rId3" name="push.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500" fill="hold"/>
                                        <p:tgtEl>
                                          <p:spTgt spid="10242"/>
                                        </p:tgtEl>
                                        <p:attrNameLst>
                                          <p:attrName>ppt_w</p:attrName>
                                        </p:attrNameLst>
                                      </p:cBhvr>
                                      <p:tavLst>
                                        <p:tav tm="0">
                                          <p:val>
                                            <p:fltVal val="0"/>
                                          </p:val>
                                        </p:tav>
                                        <p:tav tm="100000">
                                          <p:val>
                                            <p:strVal val="#ppt_w"/>
                                          </p:val>
                                        </p:tav>
                                      </p:tavLst>
                                    </p:anim>
                                    <p:anim calcmode="lin" valueType="num">
                                      <p:cBhvr>
                                        <p:cTn id="8" dur="500" fill="hold"/>
                                        <p:tgtEl>
                                          <p:spTgt spid="10242"/>
                                        </p:tgtEl>
                                        <p:attrNameLst>
                                          <p:attrName>ppt_h</p:attrName>
                                        </p:attrNameLst>
                                      </p:cBhvr>
                                      <p:tavLst>
                                        <p:tav tm="0">
                                          <p:val>
                                            <p:fltVal val="0"/>
                                          </p:val>
                                        </p:tav>
                                        <p:tav tm="100000">
                                          <p:val>
                                            <p:strVal val="#ppt_h"/>
                                          </p:val>
                                        </p:tav>
                                      </p:tavLst>
                                    </p:anim>
                                    <p:anim calcmode="lin" valueType="num">
                                      <p:cBhvr>
                                        <p:cTn id="9" dur="500" fill="hold"/>
                                        <p:tgtEl>
                                          <p:spTgt spid="10242"/>
                                        </p:tgtEl>
                                        <p:attrNameLst>
                                          <p:attrName>style.rotation</p:attrName>
                                        </p:attrNameLst>
                                      </p:cBhvr>
                                      <p:tavLst>
                                        <p:tav tm="0">
                                          <p:val>
                                            <p:fltVal val="360"/>
                                          </p:val>
                                        </p:tav>
                                        <p:tav tm="100000">
                                          <p:val>
                                            <p:fltVal val="0"/>
                                          </p:val>
                                        </p:tav>
                                      </p:tavLst>
                                    </p:anim>
                                    <p:animEffect transition="in" filter="fade">
                                      <p:cBhvr>
                                        <p:cTn id="10" dur="500"/>
                                        <p:tgtEl>
                                          <p:spTgt spid="10242"/>
                                        </p:tgtEl>
                                      </p:cBhvr>
                                    </p:animEffect>
                                  </p:childTnLst>
                                </p:cTn>
                              </p:par>
                              <p:par>
                                <p:cTn id="11" presetID="49" presetClass="entr" presetSubtype="0" decel="100000" fill="hold" grpId="0" nodeType="withEffect">
                                  <p:stCondLst>
                                    <p:cond delay="0"/>
                                  </p:stCondLst>
                                  <p:iterate type="lt">
                                    <p:tmPct val="10000"/>
                                  </p:iterate>
                                  <p:childTnLst>
                                    <p:set>
                                      <p:cBhvr>
                                        <p:cTn id="12" dur="1" fill="hold">
                                          <p:stCondLst>
                                            <p:cond delay="0"/>
                                          </p:stCondLst>
                                        </p:cTn>
                                        <p:tgtEl>
                                          <p:spTgt spid="10243">
                                            <p:bg/>
                                          </p:spTgt>
                                        </p:tgtEl>
                                        <p:attrNameLst>
                                          <p:attrName>style.visibility</p:attrName>
                                        </p:attrNameLst>
                                      </p:cBhvr>
                                      <p:to>
                                        <p:strVal val="visible"/>
                                      </p:to>
                                    </p:set>
                                    <p:anim calcmode="lin" valueType="num">
                                      <p:cBhvr>
                                        <p:cTn id="13" dur="500" fill="hold"/>
                                        <p:tgtEl>
                                          <p:spTgt spid="10243">
                                            <p:bg/>
                                          </p:spTgt>
                                        </p:tgtEl>
                                        <p:attrNameLst>
                                          <p:attrName>ppt_w</p:attrName>
                                        </p:attrNameLst>
                                      </p:cBhvr>
                                      <p:tavLst>
                                        <p:tav tm="0">
                                          <p:val>
                                            <p:fltVal val="0"/>
                                          </p:val>
                                        </p:tav>
                                        <p:tav tm="100000">
                                          <p:val>
                                            <p:strVal val="#ppt_w"/>
                                          </p:val>
                                        </p:tav>
                                      </p:tavLst>
                                    </p:anim>
                                    <p:anim calcmode="lin" valueType="num">
                                      <p:cBhvr>
                                        <p:cTn id="14" dur="500" fill="hold"/>
                                        <p:tgtEl>
                                          <p:spTgt spid="10243">
                                            <p:bg/>
                                          </p:spTgt>
                                        </p:tgtEl>
                                        <p:attrNameLst>
                                          <p:attrName>ppt_h</p:attrName>
                                        </p:attrNameLst>
                                      </p:cBhvr>
                                      <p:tavLst>
                                        <p:tav tm="0">
                                          <p:val>
                                            <p:fltVal val="0"/>
                                          </p:val>
                                        </p:tav>
                                        <p:tav tm="100000">
                                          <p:val>
                                            <p:strVal val="#ppt_h"/>
                                          </p:val>
                                        </p:tav>
                                      </p:tavLst>
                                    </p:anim>
                                    <p:anim calcmode="lin" valueType="num">
                                      <p:cBhvr>
                                        <p:cTn id="15" dur="500" fill="hold"/>
                                        <p:tgtEl>
                                          <p:spTgt spid="10243">
                                            <p:bg/>
                                          </p:spTgt>
                                        </p:tgtEl>
                                        <p:attrNameLst>
                                          <p:attrName>style.rotation</p:attrName>
                                        </p:attrNameLst>
                                      </p:cBhvr>
                                      <p:tavLst>
                                        <p:tav tm="0">
                                          <p:val>
                                            <p:fltVal val="360"/>
                                          </p:val>
                                        </p:tav>
                                        <p:tav tm="100000">
                                          <p:val>
                                            <p:fltVal val="0"/>
                                          </p:val>
                                        </p:tav>
                                      </p:tavLst>
                                    </p:anim>
                                    <p:animEffect transition="in" filter="fade">
                                      <p:cBhvr>
                                        <p:cTn id="16" dur="500"/>
                                        <p:tgtEl>
                                          <p:spTgt spid="10243">
                                            <p:bg/>
                                          </p:spTgt>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grpId="0" nodeType="clickEffect">
                                  <p:stCondLst>
                                    <p:cond delay="0"/>
                                  </p:stCondLst>
                                  <p:iterate type="lt">
                                    <p:tmPct val="10000"/>
                                  </p:iterate>
                                  <p:childTnLst>
                                    <p:set>
                                      <p:cBhvr>
                                        <p:cTn id="20" dur="1" fill="hold">
                                          <p:stCondLst>
                                            <p:cond delay="0"/>
                                          </p:stCondLst>
                                        </p:cTn>
                                        <p:tgtEl>
                                          <p:spTgt spid="10243">
                                            <p:txEl>
                                              <p:pRg st="2" end="2"/>
                                            </p:txEl>
                                          </p:spTgt>
                                        </p:tgtEl>
                                        <p:attrNameLst>
                                          <p:attrName>style.visibility</p:attrName>
                                        </p:attrNameLst>
                                      </p:cBhvr>
                                      <p:to>
                                        <p:strVal val="visible"/>
                                      </p:to>
                                    </p:set>
                                    <p:anim calcmode="lin" valueType="num">
                                      <p:cBhvr>
                                        <p:cTn id="21" dur="500" fill="hold"/>
                                        <p:tgtEl>
                                          <p:spTgt spid="1024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0243">
                                            <p:txEl>
                                              <p:pRg st="2" end="2"/>
                                            </p:txEl>
                                          </p:spTgt>
                                        </p:tgtEl>
                                        <p:attrNameLst>
                                          <p:attrName>ppt_h</p:attrName>
                                        </p:attrNameLst>
                                      </p:cBhvr>
                                      <p:tavLst>
                                        <p:tav tm="0">
                                          <p:val>
                                            <p:fltVal val="0"/>
                                          </p:val>
                                        </p:tav>
                                        <p:tav tm="100000">
                                          <p:val>
                                            <p:strVal val="#ppt_h"/>
                                          </p:val>
                                        </p:tav>
                                      </p:tavLst>
                                    </p:anim>
                                    <p:anim calcmode="lin" valueType="num">
                                      <p:cBhvr>
                                        <p:cTn id="23" dur="500" fill="hold"/>
                                        <p:tgtEl>
                                          <p:spTgt spid="10243">
                                            <p:txEl>
                                              <p:pRg st="2" end="2"/>
                                            </p:txEl>
                                          </p:spTgt>
                                        </p:tgtEl>
                                        <p:attrNameLst>
                                          <p:attrName>style.rotation</p:attrName>
                                        </p:attrNameLst>
                                      </p:cBhvr>
                                      <p:tavLst>
                                        <p:tav tm="0">
                                          <p:val>
                                            <p:fltVal val="360"/>
                                          </p:val>
                                        </p:tav>
                                        <p:tav tm="100000">
                                          <p:val>
                                            <p:fltVal val="0"/>
                                          </p:val>
                                        </p:tav>
                                      </p:tavLst>
                                    </p:anim>
                                    <p:animEffect transition="in" filter="fade">
                                      <p:cBhvr>
                                        <p:cTn id="24" dur="500"/>
                                        <p:tgtEl>
                                          <p:spTgt spid="1024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9" presetClass="entr" presetSubtype="0" decel="100000" fill="hold" grpId="0" nodeType="clickEffect">
                                  <p:stCondLst>
                                    <p:cond delay="0"/>
                                  </p:stCondLst>
                                  <p:iterate type="lt">
                                    <p:tmPct val="10000"/>
                                  </p:iterate>
                                  <p:childTnLst>
                                    <p:set>
                                      <p:cBhvr>
                                        <p:cTn id="28" dur="1" fill="hold">
                                          <p:stCondLst>
                                            <p:cond delay="0"/>
                                          </p:stCondLst>
                                        </p:cTn>
                                        <p:tgtEl>
                                          <p:spTgt spid="10243">
                                            <p:txEl>
                                              <p:pRg st="5" end="5"/>
                                            </p:txEl>
                                          </p:spTgt>
                                        </p:tgtEl>
                                        <p:attrNameLst>
                                          <p:attrName>style.visibility</p:attrName>
                                        </p:attrNameLst>
                                      </p:cBhvr>
                                      <p:to>
                                        <p:strVal val="visible"/>
                                      </p:to>
                                    </p:set>
                                    <p:anim calcmode="lin" valueType="num">
                                      <p:cBhvr>
                                        <p:cTn id="29" dur="500" fill="hold"/>
                                        <p:tgtEl>
                                          <p:spTgt spid="10243">
                                            <p:txEl>
                                              <p:pRg st="5" end="5"/>
                                            </p:txEl>
                                          </p:spTgt>
                                        </p:tgtEl>
                                        <p:attrNameLst>
                                          <p:attrName>ppt_w</p:attrName>
                                        </p:attrNameLst>
                                      </p:cBhvr>
                                      <p:tavLst>
                                        <p:tav tm="0">
                                          <p:val>
                                            <p:fltVal val="0"/>
                                          </p:val>
                                        </p:tav>
                                        <p:tav tm="100000">
                                          <p:val>
                                            <p:strVal val="#ppt_w"/>
                                          </p:val>
                                        </p:tav>
                                      </p:tavLst>
                                    </p:anim>
                                    <p:anim calcmode="lin" valueType="num">
                                      <p:cBhvr>
                                        <p:cTn id="30" dur="500" fill="hold"/>
                                        <p:tgtEl>
                                          <p:spTgt spid="10243">
                                            <p:txEl>
                                              <p:pRg st="5" end="5"/>
                                            </p:txEl>
                                          </p:spTgt>
                                        </p:tgtEl>
                                        <p:attrNameLst>
                                          <p:attrName>ppt_h</p:attrName>
                                        </p:attrNameLst>
                                      </p:cBhvr>
                                      <p:tavLst>
                                        <p:tav tm="0">
                                          <p:val>
                                            <p:fltVal val="0"/>
                                          </p:val>
                                        </p:tav>
                                        <p:tav tm="100000">
                                          <p:val>
                                            <p:strVal val="#ppt_h"/>
                                          </p:val>
                                        </p:tav>
                                      </p:tavLst>
                                    </p:anim>
                                    <p:anim calcmode="lin" valueType="num">
                                      <p:cBhvr>
                                        <p:cTn id="31" dur="500" fill="hold"/>
                                        <p:tgtEl>
                                          <p:spTgt spid="10243">
                                            <p:txEl>
                                              <p:pRg st="5" end="5"/>
                                            </p:txEl>
                                          </p:spTgt>
                                        </p:tgtEl>
                                        <p:attrNameLst>
                                          <p:attrName>style.rotation</p:attrName>
                                        </p:attrNameLst>
                                      </p:cBhvr>
                                      <p:tavLst>
                                        <p:tav tm="0">
                                          <p:val>
                                            <p:fltVal val="360"/>
                                          </p:val>
                                        </p:tav>
                                        <p:tav tm="100000">
                                          <p:val>
                                            <p:fltVal val="0"/>
                                          </p:val>
                                        </p:tav>
                                      </p:tavLst>
                                    </p:anim>
                                    <p:animEffect transition="in" filter="fade">
                                      <p:cBhvr>
                                        <p:cTn id="32" dur="500"/>
                                        <p:tgtEl>
                                          <p:spTgt spid="10243">
                                            <p:txEl>
                                              <p:pRg st="5" end="5"/>
                                            </p:txEl>
                                          </p:spTgt>
                                        </p:tgtEl>
                                      </p:cBhvr>
                                    </p:animEffect>
                                  </p:childTnLst>
                                </p:cTn>
                              </p:par>
                              <p:par>
                                <p:cTn id="33" presetID="49" presetClass="entr" presetSubtype="0" decel="100000" fill="hold" grpId="0" nodeType="withEffect">
                                  <p:stCondLst>
                                    <p:cond delay="0"/>
                                  </p:stCondLst>
                                  <p:iterate type="lt">
                                    <p:tmPct val="10000"/>
                                  </p:iterate>
                                  <p:childTnLst>
                                    <p:set>
                                      <p:cBhvr>
                                        <p:cTn id="34" dur="1" fill="hold">
                                          <p:stCondLst>
                                            <p:cond delay="0"/>
                                          </p:stCondLst>
                                        </p:cTn>
                                        <p:tgtEl>
                                          <p:spTgt spid="10243">
                                            <p:txEl>
                                              <p:pRg st="7" end="7"/>
                                            </p:txEl>
                                          </p:spTgt>
                                        </p:tgtEl>
                                        <p:attrNameLst>
                                          <p:attrName>style.visibility</p:attrName>
                                        </p:attrNameLst>
                                      </p:cBhvr>
                                      <p:to>
                                        <p:strVal val="visible"/>
                                      </p:to>
                                    </p:set>
                                    <p:anim calcmode="lin" valueType="num">
                                      <p:cBhvr>
                                        <p:cTn id="35" dur="500" fill="hold"/>
                                        <p:tgtEl>
                                          <p:spTgt spid="10243">
                                            <p:txEl>
                                              <p:pRg st="7" end="7"/>
                                            </p:txEl>
                                          </p:spTgt>
                                        </p:tgtEl>
                                        <p:attrNameLst>
                                          <p:attrName>ppt_w</p:attrName>
                                        </p:attrNameLst>
                                      </p:cBhvr>
                                      <p:tavLst>
                                        <p:tav tm="0">
                                          <p:val>
                                            <p:fltVal val="0"/>
                                          </p:val>
                                        </p:tav>
                                        <p:tav tm="100000">
                                          <p:val>
                                            <p:strVal val="#ppt_w"/>
                                          </p:val>
                                        </p:tav>
                                      </p:tavLst>
                                    </p:anim>
                                    <p:anim calcmode="lin" valueType="num">
                                      <p:cBhvr>
                                        <p:cTn id="36" dur="500" fill="hold"/>
                                        <p:tgtEl>
                                          <p:spTgt spid="10243">
                                            <p:txEl>
                                              <p:pRg st="7" end="7"/>
                                            </p:txEl>
                                          </p:spTgt>
                                        </p:tgtEl>
                                        <p:attrNameLst>
                                          <p:attrName>ppt_h</p:attrName>
                                        </p:attrNameLst>
                                      </p:cBhvr>
                                      <p:tavLst>
                                        <p:tav tm="0">
                                          <p:val>
                                            <p:fltVal val="0"/>
                                          </p:val>
                                        </p:tav>
                                        <p:tav tm="100000">
                                          <p:val>
                                            <p:strVal val="#ppt_h"/>
                                          </p:val>
                                        </p:tav>
                                      </p:tavLst>
                                    </p:anim>
                                    <p:anim calcmode="lin" valueType="num">
                                      <p:cBhvr>
                                        <p:cTn id="37" dur="500" fill="hold"/>
                                        <p:tgtEl>
                                          <p:spTgt spid="10243">
                                            <p:txEl>
                                              <p:pRg st="7" end="7"/>
                                            </p:txEl>
                                          </p:spTgt>
                                        </p:tgtEl>
                                        <p:attrNameLst>
                                          <p:attrName>style.rotation</p:attrName>
                                        </p:attrNameLst>
                                      </p:cBhvr>
                                      <p:tavLst>
                                        <p:tav tm="0">
                                          <p:val>
                                            <p:fltVal val="360"/>
                                          </p:val>
                                        </p:tav>
                                        <p:tav tm="100000">
                                          <p:val>
                                            <p:fltVal val="0"/>
                                          </p:val>
                                        </p:tav>
                                      </p:tavLst>
                                    </p:anim>
                                    <p:animEffect transition="in" filter="fade">
                                      <p:cBhvr>
                                        <p:cTn id="38" dur="500"/>
                                        <p:tgtEl>
                                          <p:spTgt spid="10243">
                                            <p:txEl>
                                              <p:pRg st="7" end="7"/>
                                            </p:txEl>
                                          </p:spTgt>
                                        </p:tgtEl>
                                      </p:cBhvr>
                                    </p:animEffect>
                                  </p:childTnLst>
                                </p:cTn>
                              </p:par>
                              <p:par>
                                <p:cTn id="39" presetID="49" presetClass="entr" presetSubtype="0" decel="100000" fill="hold" grpId="0" nodeType="withEffect">
                                  <p:stCondLst>
                                    <p:cond delay="0"/>
                                  </p:stCondLst>
                                  <p:iterate type="lt">
                                    <p:tmPct val="10000"/>
                                  </p:iterate>
                                  <p:childTnLst>
                                    <p:set>
                                      <p:cBhvr>
                                        <p:cTn id="40" dur="1" fill="hold">
                                          <p:stCondLst>
                                            <p:cond delay="0"/>
                                          </p:stCondLst>
                                        </p:cTn>
                                        <p:tgtEl>
                                          <p:spTgt spid="10243">
                                            <p:txEl>
                                              <p:pRg st="8" end="8"/>
                                            </p:txEl>
                                          </p:spTgt>
                                        </p:tgtEl>
                                        <p:attrNameLst>
                                          <p:attrName>style.visibility</p:attrName>
                                        </p:attrNameLst>
                                      </p:cBhvr>
                                      <p:to>
                                        <p:strVal val="visible"/>
                                      </p:to>
                                    </p:set>
                                    <p:anim calcmode="lin" valueType="num">
                                      <p:cBhvr>
                                        <p:cTn id="41" dur="500" fill="hold"/>
                                        <p:tgtEl>
                                          <p:spTgt spid="10243">
                                            <p:txEl>
                                              <p:pRg st="8" end="8"/>
                                            </p:txEl>
                                          </p:spTgt>
                                        </p:tgtEl>
                                        <p:attrNameLst>
                                          <p:attrName>ppt_w</p:attrName>
                                        </p:attrNameLst>
                                      </p:cBhvr>
                                      <p:tavLst>
                                        <p:tav tm="0">
                                          <p:val>
                                            <p:fltVal val="0"/>
                                          </p:val>
                                        </p:tav>
                                        <p:tav tm="100000">
                                          <p:val>
                                            <p:strVal val="#ppt_w"/>
                                          </p:val>
                                        </p:tav>
                                      </p:tavLst>
                                    </p:anim>
                                    <p:anim calcmode="lin" valueType="num">
                                      <p:cBhvr>
                                        <p:cTn id="42" dur="500" fill="hold"/>
                                        <p:tgtEl>
                                          <p:spTgt spid="10243">
                                            <p:txEl>
                                              <p:pRg st="8" end="8"/>
                                            </p:txEl>
                                          </p:spTgt>
                                        </p:tgtEl>
                                        <p:attrNameLst>
                                          <p:attrName>ppt_h</p:attrName>
                                        </p:attrNameLst>
                                      </p:cBhvr>
                                      <p:tavLst>
                                        <p:tav tm="0">
                                          <p:val>
                                            <p:fltVal val="0"/>
                                          </p:val>
                                        </p:tav>
                                        <p:tav tm="100000">
                                          <p:val>
                                            <p:strVal val="#ppt_h"/>
                                          </p:val>
                                        </p:tav>
                                      </p:tavLst>
                                    </p:anim>
                                    <p:anim calcmode="lin" valueType="num">
                                      <p:cBhvr>
                                        <p:cTn id="43" dur="500" fill="hold"/>
                                        <p:tgtEl>
                                          <p:spTgt spid="10243">
                                            <p:txEl>
                                              <p:pRg st="8" end="8"/>
                                            </p:txEl>
                                          </p:spTgt>
                                        </p:tgtEl>
                                        <p:attrNameLst>
                                          <p:attrName>style.rotation</p:attrName>
                                        </p:attrNameLst>
                                      </p:cBhvr>
                                      <p:tavLst>
                                        <p:tav tm="0">
                                          <p:val>
                                            <p:fltVal val="360"/>
                                          </p:val>
                                        </p:tav>
                                        <p:tav tm="100000">
                                          <p:val>
                                            <p:fltVal val="0"/>
                                          </p:val>
                                        </p:tav>
                                      </p:tavLst>
                                    </p:anim>
                                    <p:animEffect transition="in" filter="fade">
                                      <p:cBhvr>
                                        <p:cTn id="44" dur="500"/>
                                        <p:tgtEl>
                                          <p:spTgt spid="10243">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49" presetClass="entr" presetSubtype="0" decel="100000" fill="hold" grpId="0" nodeType="clickEffect">
                                  <p:stCondLst>
                                    <p:cond delay="0"/>
                                  </p:stCondLst>
                                  <p:iterate type="lt">
                                    <p:tmPct val="10000"/>
                                  </p:iterate>
                                  <p:childTnLst>
                                    <p:set>
                                      <p:cBhvr>
                                        <p:cTn id="48" dur="1" fill="hold">
                                          <p:stCondLst>
                                            <p:cond delay="0"/>
                                          </p:stCondLst>
                                        </p:cTn>
                                        <p:tgtEl>
                                          <p:spTgt spid="10243">
                                            <p:txEl>
                                              <p:pRg st="9" end="9"/>
                                            </p:txEl>
                                          </p:spTgt>
                                        </p:tgtEl>
                                        <p:attrNameLst>
                                          <p:attrName>style.visibility</p:attrName>
                                        </p:attrNameLst>
                                      </p:cBhvr>
                                      <p:to>
                                        <p:strVal val="visible"/>
                                      </p:to>
                                    </p:set>
                                    <p:anim calcmode="lin" valueType="num">
                                      <p:cBhvr>
                                        <p:cTn id="49" dur="500" fill="hold"/>
                                        <p:tgtEl>
                                          <p:spTgt spid="10243">
                                            <p:txEl>
                                              <p:pRg st="9" end="9"/>
                                            </p:txEl>
                                          </p:spTgt>
                                        </p:tgtEl>
                                        <p:attrNameLst>
                                          <p:attrName>ppt_w</p:attrName>
                                        </p:attrNameLst>
                                      </p:cBhvr>
                                      <p:tavLst>
                                        <p:tav tm="0">
                                          <p:val>
                                            <p:fltVal val="0"/>
                                          </p:val>
                                        </p:tav>
                                        <p:tav tm="100000">
                                          <p:val>
                                            <p:strVal val="#ppt_w"/>
                                          </p:val>
                                        </p:tav>
                                      </p:tavLst>
                                    </p:anim>
                                    <p:anim calcmode="lin" valueType="num">
                                      <p:cBhvr>
                                        <p:cTn id="50" dur="500" fill="hold"/>
                                        <p:tgtEl>
                                          <p:spTgt spid="10243">
                                            <p:txEl>
                                              <p:pRg st="9" end="9"/>
                                            </p:txEl>
                                          </p:spTgt>
                                        </p:tgtEl>
                                        <p:attrNameLst>
                                          <p:attrName>ppt_h</p:attrName>
                                        </p:attrNameLst>
                                      </p:cBhvr>
                                      <p:tavLst>
                                        <p:tav tm="0">
                                          <p:val>
                                            <p:fltVal val="0"/>
                                          </p:val>
                                        </p:tav>
                                        <p:tav tm="100000">
                                          <p:val>
                                            <p:strVal val="#ppt_h"/>
                                          </p:val>
                                        </p:tav>
                                      </p:tavLst>
                                    </p:anim>
                                    <p:anim calcmode="lin" valueType="num">
                                      <p:cBhvr>
                                        <p:cTn id="51" dur="500" fill="hold"/>
                                        <p:tgtEl>
                                          <p:spTgt spid="10243">
                                            <p:txEl>
                                              <p:pRg st="9" end="9"/>
                                            </p:txEl>
                                          </p:spTgt>
                                        </p:tgtEl>
                                        <p:attrNameLst>
                                          <p:attrName>style.rotation</p:attrName>
                                        </p:attrNameLst>
                                      </p:cBhvr>
                                      <p:tavLst>
                                        <p:tav tm="0">
                                          <p:val>
                                            <p:fltVal val="360"/>
                                          </p:val>
                                        </p:tav>
                                        <p:tav tm="100000">
                                          <p:val>
                                            <p:fltVal val="0"/>
                                          </p:val>
                                        </p:tav>
                                      </p:tavLst>
                                    </p:anim>
                                    <p:animEffect transition="in" filter="fade">
                                      <p:cBhvr>
                                        <p:cTn id="52" dur="500"/>
                                        <p:tgtEl>
                                          <p:spTgt spid="10243">
                                            <p:txEl>
                                              <p:pRg st="9" end="9"/>
                                            </p:txEl>
                                          </p:spTgt>
                                        </p:tgtEl>
                                      </p:cBhvr>
                                    </p:animEffect>
                                  </p:childTnLst>
                                </p:cTn>
                              </p:par>
                              <p:par>
                                <p:cTn id="53" presetID="49" presetClass="entr" presetSubtype="0" decel="100000" fill="hold" grpId="0" nodeType="withEffect">
                                  <p:stCondLst>
                                    <p:cond delay="0"/>
                                  </p:stCondLst>
                                  <p:iterate type="lt">
                                    <p:tmPct val="10000"/>
                                  </p:iterate>
                                  <p:childTnLst>
                                    <p:set>
                                      <p:cBhvr>
                                        <p:cTn id="54" dur="1" fill="hold">
                                          <p:stCondLst>
                                            <p:cond delay="0"/>
                                          </p:stCondLst>
                                        </p:cTn>
                                        <p:tgtEl>
                                          <p:spTgt spid="10243">
                                            <p:txEl>
                                              <p:pRg st="10" end="10"/>
                                            </p:txEl>
                                          </p:spTgt>
                                        </p:tgtEl>
                                        <p:attrNameLst>
                                          <p:attrName>style.visibility</p:attrName>
                                        </p:attrNameLst>
                                      </p:cBhvr>
                                      <p:to>
                                        <p:strVal val="visible"/>
                                      </p:to>
                                    </p:set>
                                    <p:anim calcmode="lin" valueType="num">
                                      <p:cBhvr>
                                        <p:cTn id="55" dur="500" fill="hold"/>
                                        <p:tgtEl>
                                          <p:spTgt spid="10243">
                                            <p:txEl>
                                              <p:pRg st="10" end="10"/>
                                            </p:txEl>
                                          </p:spTgt>
                                        </p:tgtEl>
                                        <p:attrNameLst>
                                          <p:attrName>ppt_w</p:attrName>
                                        </p:attrNameLst>
                                      </p:cBhvr>
                                      <p:tavLst>
                                        <p:tav tm="0">
                                          <p:val>
                                            <p:fltVal val="0"/>
                                          </p:val>
                                        </p:tav>
                                        <p:tav tm="100000">
                                          <p:val>
                                            <p:strVal val="#ppt_w"/>
                                          </p:val>
                                        </p:tav>
                                      </p:tavLst>
                                    </p:anim>
                                    <p:anim calcmode="lin" valueType="num">
                                      <p:cBhvr>
                                        <p:cTn id="56" dur="500" fill="hold"/>
                                        <p:tgtEl>
                                          <p:spTgt spid="10243">
                                            <p:txEl>
                                              <p:pRg st="10" end="10"/>
                                            </p:txEl>
                                          </p:spTgt>
                                        </p:tgtEl>
                                        <p:attrNameLst>
                                          <p:attrName>ppt_h</p:attrName>
                                        </p:attrNameLst>
                                      </p:cBhvr>
                                      <p:tavLst>
                                        <p:tav tm="0">
                                          <p:val>
                                            <p:fltVal val="0"/>
                                          </p:val>
                                        </p:tav>
                                        <p:tav tm="100000">
                                          <p:val>
                                            <p:strVal val="#ppt_h"/>
                                          </p:val>
                                        </p:tav>
                                      </p:tavLst>
                                    </p:anim>
                                    <p:anim calcmode="lin" valueType="num">
                                      <p:cBhvr>
                                        <p:cTn id="57" dur="500" fill="hold"/>
                                        <p:tgtEl>
                                          <p:spTgt spid="10243">
                                            <p:txEl>
                                              <p:pRg st="10" end="10"/>
                                            </p:txEl>
                                          </p:spTgt>
                                        </p:tgtEl>
                                        <p:attrNameLst>
                                          <p:attrName>style.rotation</p:attrName>
                                        </p:attrNameLst>
                                      </p:cBhvr>
                                      <p:tavLst>
                                        <p:tav tm="0">
                                          <p:val>
                                            <p:fltVal val="360"/>
                                          </p:val>
                                        </p:tav>
                                        <p:tav tm="100000">
                                          <p:val>
                                            <p:fltVal val="0"/>
                                          </p:val>
                                        </p:tav>
                                      </p:tavLst>
                                    </p:anim>
                                    <p:animEffect transition="in" filter="fade">
                                      <p:cBhvr>
                                        <p:cTn id="58" dur="500"/>
                                        <p:tgtEl>
                                          <p:spTgt spid="10243">
                                            <p:txEl>
                                              <p:pRg st="10" end="10"/>
                                            </p:txEl>
                                          </p:spTgt>
                                        </p:tgtEl>
                                      </p:cBhvr>
                                    </p:animEffect>
                                  </p:childTnLst>
                                </p:cTn>
                              </p:par>
                              <p:par>
                                <p:cTn id="59" presetID="49" presetClass="entr" presetSubtype="0" decel="100000" fill="hold" grpId="0" nodeType="withEffect">
                                  <p:stCondLst>
                                    <p:cond delay="0"/>
                                  </p:stCondLst>
                                  <p:iterate type="lt">
                                    <p:tmPct val="10000"/>
                                  </p:iterate>
                                  <p:childTnLst>
                                    <p:set>
                                      <p:cBhvr>
                                        <p:cTn id="60" dur="1" fill="hold">
                                          <p:stCondLst>
                                            <p:cond delay="0"/>
                                          </p:stCondLst>
                                        </p:cTn>
                                        <p:tgtEl>
                                          <p:spTgt spid="10243">
                                            <p:txEl>
                                              <p:pRg st="11" end="11"/>
                                            </p:txEl>
                                          </p:spTgt>
                                        </p:tgtEl>
                                        <p:attrNameLst>
                                          <p:attrName>style.visibility</p:attrName>
                                        </p:attrNameLst>
                                      </p:cBhvr>
                                      <p:to>
                                        <p:strVal val="visible"/>
                                      </p:to>
                                    </p:set>
                                    <p:anim calcmode="lin" valueType="num">
                                      <p:cBhvr>
                                        <p:cTn id="61" dur="500" fill="hold"/>
                                        <p:tgtEl>
                                          <p:spTgt spid="10243">
                                            <p:txEl>
                                              <p:pRg st="11" end="11"/>
                                            </p:txEl>
                                          </p:spTgt>
                                        </p:tgtEl>
                                        <p:attrNameLst>
                                          <p:attrName>ppt_w</p:attrName>
                                        </p:attrNameLst>
                                      </p:cBhvr>
                                      <p:tavLst>
                                        <p:tav tm="0">
                                          <p:val>
                                            <p:fltVal val="0"/>
                                          </p:val>
                                        </p:tav>
                                        <p:tav tm="100000">
                                          <p:val>
                                            <p:strVal val="#ppt_w"/>
                                          </p:val>
                                        </p:tav>
                                      </p:tavLst>
                                    </p:anim>
                                    <p:anim calcmode="lin" valueType="num">
                                      <p:cBhvr>
                                        <p:cTn id="62" dur="500" fill="hold"/>
                                        <p:tgtEl>
                                          <p:spTgt spid="10243">
                                            <p:txEl>
                                              <p:pRg st="11" end="11"/>
                                            </p:txEl>
                                          </p:spTgt>
                                        </p:tgtEl>
                                        <p:attrNameLst>
                                          <p:attrName>ppt_h</p:attrName>
                                        </p:attrNameLst>
                                      </p:cBhvr>
                                      <p:tavLst>
                                        <p:tav tm="0">
                                          <p:val>
                                            <p:fltVal val="0"/>
                                          </p:val>
                                        </p:tav>
                                        <p:tav tm="100000">
                                          <p:val>
                                            <p:strVal val="#ppt_h"/>
                                          </p:val>
                                        </p:tav>
                                      </p:tavLst>
                                    </p:anim>
                                    <p:anim calcmode="lin" valueType="num">
                                      <p:cBhvr>
                                        <p:cTn id="63" dur="500" fill="hold"/>
                                        <p:tgtEl>
                                          <p:spTgt spid="10243">
                                            <p:txEl>
                                              <p:pRg st="11" end="11"/>
                                            </p:txEl>
                                          </p:spTgt>
                                        </p:tgtEl>
                                        <p:attrNameLst>
                                          <p:attrName>style.rotation</p:attrName>
                                        </p:attrNameLst>
                                      </p:cBhvr>
                                      <p:tavLst>
                                        <p:tav tm="0">
                                          <p:val>
                                            <p:fltVal val="360"/>
                                          </p:val>
                                        </p:tav>
                                        <p:tav tm="100000">
                                          <p:val>
                                            <p:fltVal val="0"/>
                                          </p:val>
                                        </p:tav>
                                      </p:tavLst>
                                    </p:anim>
                                    <p:animEffect transition="in" filter="fade">
                                      <p:cBhvr>
                                        <p:cTn id="64" dur="500"/>
                                        <p:tgtEl>
                                          <p:spTgt spid="10243">
                                            <p:txEl>
                                              <p:pRg st="11" end="11"/>
                                            </p:txEl>
                                          </p:spTgt>
                                        </p:tgtEl>
                                      </p:cBhvr>
                                    </p:animEffect>
                                  </p:childTnLst>
                                </p:cTn>
                              </p:par>
                              <p:par>
                                <p:cTn id="65" presetID="49" presetClass="entr" presetSubtype="0" decel="100000" fill="hold" grpId="0" nodeType="withEffect">
                                  <p:stCondLst>
                                    <p:cond delay="0"/>
                                  </p:stCondLst>
                                  <p:iterate type="lt">
                                    <p:tmPct val="10000"/>
                                  </p:iterate>
                                  <p:childTnLst>
                                    <p:set>
                                      <p:cBhvr>
                                        <p:cTn id="66" dur="1" fill="hold">
                                          <p:stCondLst>
                                            <p:cond delay="0"/>
                                          </p:stCondLst>
                                        </p:cTn>
                                        <p:tgtEl>
                                          <p:spTgt spid="10243">
                                            <p:txEl>
                                              <p:pRg st="14" end="14"/>
                                            </p:txEl>
                                          </p:spTgt>
                                        </p:tgtEl>
                                        <p:attrNameLst>
                                          <p:attrName>style.visibility</p:attrName>
                                        </p:attrNameLst>
                                      </p:cBhvr>
                                      <p:to>
                                        <p:strVal val="visible"/>
                                      </p:to>
                                    </p:set>
                                    <p:anim calcmode="lin" valueType="num">
                                      <p:cBhvr>
                                        <p:cTn id="67" dur="500" fill="hold"/>
                                        <p:tgtEl>
                                          <p:spTgt spid="10243">
                                            <p:txEl>
                                              <p:pRg st="14" end="14"/>
                                            </p:txEl>
                                          </p:spTgt>
                                        </p:tgtEl>
                                        <p:attrNameLst>
                                          <p:attrName>ppt_w</p:attrName>
                                        </p:attrNameLst>
                                      </p:cBhvr>
                                      <p:tavLst>
                                        <p:tav tm="0">
                                          <p:val>
                                            <p:fltVal val="0"/>
                                          </p:val>
                                        </p:tav>
                                        <p:tav tm="100000">
                                          <p:val>
                                            <p:strVal val="#ppt_w"/>
                                          </p:val>
                                        </p:tav>
                                      </p:tavLst>
                                    </p:anim>
                                    <p:anim calcmode="lin" valueType="num">
                                      <p:cBhvr>
                                        <p:cTn id="68" dur="500" fill="hold"/>
                                        <p:tgtEl>
                                          <p:spTgt spid="10243">
                                            <p:txEl>
                                              <p:pRg st="14" end="14"/>
                                            </p:txEl>
                                          </p:spTgt>
                                        </p:tgtEl>
                                        <p:attrNameLst>
                                          <p:attrName>ppt_h</p:attrName>
                                        </p:attrNameLst>
                                      </p:cBhvr>
                                      <p:tavLst>
                                        <p:tav tm="0">
                                          <p:val>
                                            <p:fltVal val="0"/>
                                          </p:val>
                                        </p:tav>
                                        <p:tav tm="100000">
                                          <p:val>
                                            <p:strVal val="#ppt_h"/>
                                          </p:val>
                                        </p:tav>
                                      </p:tavLst>
                                    </p:anim>
                                    <p:anim calcmode="lin" valueType="num">
                                      <p:cBhvr>
                                        <p:cTn id="69" dur="500" fill="hold"/>
                                        <p:tgtEl>
                                          <p:spTgt spid="10243">
                                            <p:txEl>
                                              <p:pRg st="14" end="14"/>
                                            </p:txEl>
                                          </p:spTgt>
                                        </p:tgtEl>
                                        <p:attrNameLst>
                                          <p:attrName>style.rotation</p:attrName>
                                        </p:attrNameLst>
                                      </p:cBhvr>
                                      <p:tavLst>
                                        <p:tav tm="0">
                                          <p:val>
                                            <p:fltVal val="360"/>
                                          </p:val>
                                        </p:tav>
                                        <p:tav tm="100000">
                                          <p:val>
                                            <p:fltVal val="0"/>
                                          </p:val>
                                        </p:tav>
                                      </p:tavLst>
                                    </p:anim>
                                    <p:animEffect transition="in" filter="fade">
                                      <p:cBhvr>
                                        <p:cTn id="70" dur="500"/>
                                        <p:tgtEl>
                                          <p:spTgt spid="10243">
                                            <p:txEl>
                                              <p:pRg st="14" end="14"/>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49" presetClass="entr" presetSubtype="0" decel="100000" fill="hold" grpId="0" nodeType="clickEffect">
                                  <p:stCondLst>
                                    <p:cond delay="0"/>
                                  </p:stCondLst>
                                  <p:iterate type="lt">
                                    <p:tmPct val="10000"/>
                                  </p:iterate>
                                  <p:childTnLst>
                                    <p:set>
                                      <p:cBhvr>
                                        <p:cTn id="74" dur="1" fill="hold">
                                          <p:stCondLst>
                                            <p:cond delay="0"/>
                                          </p:stCondLst>
                                        </p:cTn>
                                        <p:tgtEl>
                                          <p:spTgt spid="10243">
                                            <p:txEl>
                                              <p:pRg st="16" end="16"/>
                                            </p:txEl>
                                          </p:spTgt>
                                        </p:tgtEl>
                                        <p:attrNameLst>
                                          <p:attrName>style.visibility</p:attrName>
                                        </p:attrNameLst>
                                      </p:cBhvr>
                                      <p:to>
                                        <p:strVal val="visible"/>
                                      </p:to>
                                    </p:set>
                                    <p:anim calcmode="lin" valueType="num">
                                      <p:cBhvr>
                                        <p:cTn id="75" dur="500" fill="hold"/>
                                        <p:tgtEl>
                                          <p:spTgt spid="10243">
                                            <p:txEl>
                                              <p:pRg st="16" end="16"/>
                                            </p:txEl>
                                          </p:spTgt>
                                        </p:tgtEl>
                                        <p:attrNameLst>
                                          <p:attrName>ppt_w</p:attrName>
                                        </p:attrNameLst>
                                      </p:cBhvr>
                                      <p:tavLst>
                                        <p:tav tm="0">
                                          <p:val>
                                            <p:fltVal val="0"/>
                                          </p:val>
                                        </p:tav>
                                        <p:tav tm="100000">
                                          <p:val>
                                            <p:strVal val="#ppt_w"/>
                                          </p:val>
                                        </p:tav>
                                      </p:tavLst>
                                    </p:anim>
                                    <p:anim calcmode="lin" valueType="num">
                                      <p:cBhvr>
                                        <p:cTn id="76" dur="500" fill="hold"/>
                                        <p:tgtEl>
                                          <p:spTgt spid="10243">
                                            <p:txEl>
                                              <p:pRg st="16" end="16"/>
                                            </p:txEl>
                                          </p:spTgt>
                                        </p:tgtEl>
                                        <p:attrNameLst>
                                          <p:attrName>ppt_h</p:attrName>
                                        </p:attrNameLst>
                                      </p:cBhvr>
                                      <p:tavLst>
                                        <p:tav tm="0">
                                          <p:val>
                                            <p:fltVal val="0"/>
                                          </p:val>
                                        </p:tav>
                                        <p:tav tm="100000">
                                          <p:val>
                                            <p:strVal val="#ppt_h"/>
                                          </p:val>
                                        </p:tav>
                                      </p:tavLst>
                                    </p:anim>
                                    <p:anim calcmode="lin" valueType="num">
                                      <p:cBhvr>
                                        <p:cTn id="77" dur="500" fill="hold"/>
                                        <p:tgtEl>
                                          <p:spTgt spid="10243">
                                            <p:txEl>
                                              <p:pRg st="16" end="16"/>
                                            </p:txEl>
                                          </p:spTgt>
                                        </p:tgtEl>
                                        <p:attrNameLst>
                                          <p:attrName>style.rotation</p:attrName>
                                        </p:attrNameLst>
                                      </p:cBhvr>
                                      <p:tavLst>
                                        <p:tav tm="0">
                                          <p:val>
                                            <p:fltVal val="360"/>
                                          </p:val>
                                        </p:tav>
                                        <p:tav tm="100000">
                                          <p:val>
                                            <p:fltVal val="0"/>
                                          </p:val>
                                        </p:tav>
                                      </p:tavLst>
                                    </p:anim>
                                    <p:animEffect transition="in" filter="fade">
                                      <p:cBhvr>
                                        <p:cTn id="78" dur="500"/>
                                        <p:tgtEl>
                                          <p:spTgt spid="10243">
                                            <p:txEl>
                                              <p:pRg st="16" end="16"/>
                                            </p:txEl>
                                          </p:spTgt>
                                        </p:tgtEl>
                                      </p:cBhvr>
                                    </p:animEffect>
                                  </p:childTnLst>
                                </p:cTn>
                              </p:par>
                              <p:par>
                                <p:cTn id="79" presetID="49" presetClass="entr" presetSubtype="0" decel="100000" fill="hold" grpId="0" nodeType="withEffect">
                                  <p:stCondLst>
                                    <p:cond delay="0"/>
                                  </p:stCondLst>
                                  <p:iterate type="lt">
                                    <p:tmPct val="10000"/>
                                  </p:iterate>
                                  <p:childTnLst>
                                    <p:set>
                                      <p:cBhvr>
                                        <p:cTn id="80" dur="1" fill="hold">
                                          <p:stCondLst>
                                            <p:cond delay="0"/>
                                          </p:stCondLst>
                                        </p:cTn>
                                        <p:tgtEl>
                                          <p:spTgt spid="10243">
                                            <p:txEl>
                                              <p:pRg st="17" end="17"/>
                                            </p:txEl>
                                          </p:spTgt>
                                        </p:tgtEl>
                                        <p:attrNameLst>
                                          <p:attrName>style.visibility</p:attrName>
                                        </p:attrNameLst>
                                      </p:cBhvr>
                                      <p:to>
                                        <p:strVal val="visible"/>
                                      </p:to>
                                    </p:set>
                                    <p:anim calcmode="lin" valueType="num">
                                      <p:cBhvr>
                                        <p:cTn id="81" dur="500" fill="hold"/>
                                        <p:tgtEl>
                                          <p:spTgt spid="10243">
                                            <p:txEl>
                                              <p:pRg st="17" end="17"/>
                                            </p:txEl>
                                          </p:spTgt>
                                        </p:tgtEl>
                                        <p:attrNameLst>
                                          <p:attrName>ppt_w</p:attrName>
                                        </p:attrNameLst>
                                      </p:cBhvr>
                                      <p:tavLst>
                                        <p:tav tm="0">
                                          <p:val>
                                            <p:fltVal val="0"/>
                                          </p:val>
                                        </p:tav>
                                        <p:tav tm="100000">
                                          <p:val>
                                            <p:strVal val="#ppt_w"/>
                                          </p:val>
                                        </p:tav>
                                      </p:tavLst>
                                    </p:anim>
                                    <p:anim calcmode="lin" valueType="num">
                                      <p:cBhvr>
                                        <p:cTn id="82" dur="500" fill="hold"/>
                                        <p:tgtEl>
                                          <p:spTgt spid="10243">
                                            <p:txEl>
                                              <p:pRg st="17" end="17"/>
                                            </p:txEl>
                                          </p:spTgt>
                                        </p:tgtEl>
                                        <p:attrNameLst>
                                          <p:attrName>ppt_h</p:attrName>
                                        </p:attrNameLst>
                                      </p:cBhvr>
                                      <p:tavLst>
                                        <p:tav tm="0">
                                          <p:val>
                                            <p:fltVal val="0"/>
                                          </p:val>
                                        </p:tav>
                                        <p:tav tm="100000">
                                          <p:val>
                                            <p:strVal val="#ppt_h"/>
                                          </p:val>
                                        </p:tav>
                                      </p:tavLst>
                                    </p:anim>
                                    <p:anim calcmode="lin" valueType="num">
                                      <p:cBhvr>
                                        <p:cTn id="83" dur="500" fill="hold"/>
                                        <p:tgtEl>
                                          <p:spTgt spid="10243">
                                            <p:txEl>
                                              <p:pRg st="17" end="17"/>
                                            </p:txEl>
                                          </p:spTgt>
                                        </p:tgtEl>
                                        <p:attrNameLst>
                                          <p:attrName>style.rotation</p:attrName>
                                        </p:attrNameLst>
                                      </p:cBhvr>
                                      <p:tavLst>
                                        <p:tav tm="0">
                                          <p:val>
                                            <p:fltVal val="360"/>
                                          </p:val>
                                        </p:tav>
                                        <p:tav tm="100000">
                                          <p:val>
                                            <p:fltVal val="0"/>
                                          </p:val>
                                        </p:tav>
                                      </p:tavLst>
                                    </p:anim>
                                    <p:animEffect transition="in" filter="fade">
                                      <p:cBhvr>
                                        <p:cTn id="84" dur="500"/>
                                        <p:tgtEl>
                                          <p:spTgt spid="1024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p:bldP spid="10243"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style>
          <a:lnRef idx="3">
            <a:schemeClr val="lt1"/>
          </a:lnRef>
          <a:fillRef idx="1">
            <a:schemeClr val="accent2"/>
          </a:fillRef>
          <a:effectRef idx="1">
            <a:schemeClr val="accent2"/>
          </a:effectRef>
          <a:fontRef idx="minor">
            <a:schemeClr val="lt1"/>
          </a:fontRef>
        </p:style>
        <p:txBody>
          <a:bodyPr>
            <a:normAutofit fontScale="90000"/>
          </a:bodyPr>
          <a:lstStyle/>
          <a:p>
            <a:pPr eaLnBrk="1" hangingPunct="1">
              <a:defRPr/>
            </a:pPr>
            <a:br>
              <a:rPr lang="en-US" u="sng" dirty="0"/>
            </a:br>
            <a:br>
              <a:rPr lang="en-US" b="1" u="sng" dirty="0">
                <a:solidFill>
                  <a:schemeClr val="tx1"/>
                </a:solidFill>
                <a:effectLst/>
              </a:rPr>
            </a:br>
            <a:r>
              <a:rPr lang="en-US" b="1" dirty="0">
                <a:solidFill>
                  <a:schemeClr val="tx1"/>
                </a:solidFill>
                <a:effectLst/>
              </a:rPr>
              <a:t>ACADEMIC ASSISTANCE</a:t>
            </a:r>
            <a:br>
              <a:rPr lang="en-US" sz="1800" u="sng" dirty="0">
                <a:solidFill>
                  <a:schemeClr val="tx1"/>
                </a:solidFill>
                <a:effectLst/>
              </a:rPr>
            </a:br>
            <a:r>
              <a:rPr lang="en-US" sz="2700" b="1" u="sng" dirty="0">
                <a:solidFill>
                  <a:schemeClr val="tx1"/>
                </a:solidFill>
                <a:effectLst/>
              </a:rPr>
              <a:t>Online Resources</a:t>
            </a:r>
            <a:br>
              <a:rPr lang="en-US" sz="1800" dirty="0">
                <a:solidFill>
                  <a:schemeClr val="tx1"/>
                </a:solidFill>
                <a:effectLst/>
              </a:rPr>
            </a:br>
            <a:br>
              <a:rPr lang="en-US" sz="2000" dirty="0"/>
            </a:br>
            <a:endParaRPr lang="en-US" dirty="0">
              <a:solidFill>
                <a:schemeClr val="bg2">
                  <a:lumMod val="50000"/>
                </a:schemeClr>
              </a:solidFill>
            </a:endParaRPr>
          </a:p>
        </p:txBody>
      </p:sp>
      <p:sp>
        <p:nvSpPr>
          <p:cNvPr id="3" name="Content Placeholder 2"/>
          <p:cNvSpPr>
            <a:spLocks noGrp="1"/>
          </p:cNvSpPr>
          <p:nvPr>
            <p:ph idx="1"/>
          </p:nvPr>
        </p:nvSpPr>
        <p:spPr>
          <a:xfrm>
            <a:off x="381000" y="2057400"/>
            <a:ext cx="8382000" cy="4419600"/>
          </a:xfrm>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algn="ctr" eaLnBrk="1" hangingPunct="1">
              <a:buFontTx/>
              <a:buNone/>
              <a:defRPr/>
            </a:pPr>
            <a:r>
              <a:rPr lang="en-US" sz="2800" b="1" u="sng" dirty="0"/>
              <a:t>The Khan Academy</a:t>
            </a:r>
          </a:p>
          <a:p>
            <a:pPr algn="ctr">
              <a:buNone/>
              <a:defRPr/>
            </a:pPr>
            <a:r>
              <a:rPr lang="en-US" sz="2400" b="1" dirty="0">
                <a:solidFill>
                  <a:schemeClr val="bg1"/>
                </a:solidFill>
                <a:hlinkClick r:id="rId3"/>
              </a:rPr>
              <a:t>http://www.khanacademy.org/</a:t>
            </a:r>
            <a:endParaRPr lang="en-US" sz="2200" b="1" dirty="0">
              <a:solidFill>
                <a:schemeClr val="bg1"/>
              </a:solidFill>
            </a:endParaRPr>
          </a:p>
          <a:p>
            <a:pPr algn="ctr">
              <a:buNone/>
              <a:defRPr/>
            </a:pPr>
            <a:r>
              <a:rPr lang="en-US" sz="2800" b="1" u="sng" dirty="0"/>
              <a:t>Math Nation</a:t>
            </a:r>
          </a:p>
          <a:p>
            <a:pPr algn="ctr">
              <a:buNone/>
              <a:defRPr/>
            </a:pPr>
            <a:r>
              <a:rPr lang="en-US" sz="2800" b="1" u="sng" dirty="0">
                <a:hlinkClick r:id="rId4"/>
              </a:rPr>
              <a:t>https://www.mathnation.com/</a:t>
            </a:r>
            <a:endParaRPr lang="en-US" sz="2800" b="1" u="sng" dirty="0"/>
          </a:p>
          <a:p>
            <a:pPr algn="ctr">
              <a:buNone/>
              <a:defRPr/>
            </a:pPr>
            <a:r>
              <a:rPr lang="en-US" sz="2800" b="1" u="sng" dirty="0"/>
              <a:t>Pinellas County Web Resources</a:t>
            </a:r>
          </a:p>
          <a:p>
            <a:pPr algn="ctr">
              <a:buNone/>
              <a:defRPr/>
            </a:pPr>
            <a:r>
              <a:rPr lang="en-US" sz="2800" b="1" u="sng" dirty="0">
                <a:hlinkClick r:id="rId5"/>
              </a:rPr>
              <a:t>https://www.pcsb.org/homeworkhelp</a:t>
            </a:r>
            <a:endParaRPr lang="en-US" sz="2800" b="1" u="sng" dirty="0"/>
          </a:p>
          <a:p>
            <a:pPr algn="ctr">
              <a:buNone/>
              <a:defRPr/>
            </a:pPr>
            <a:r>
              <a:rPr lang="en-US" sz="2800" b="1" u="sng" dirty="0"/>
              <a:t>Pinellas </a:t>
            </a:r>
            <a:r>
              <a:rPr lang="en-US" sz="2800" b="1" u="sng" dirty="0" err="1"/>
              <a:t>Ecounselor</a:t>
            </a:r>
            <a:endParaRPr lang="en-US" sz="2800" b="1" u="sng" dirty="0"/>
          </a:p>
          <a:p>
            <a:pPr algn="ctr">
              <a:buNone/>
              <a:defRPr/>
            </a:pPr>
            <a:r>
              <a:rPr lang="en-US" sz="2800" b="1" u="sng" dirty="0">
                <a:hlinkClick r:id="rId6"/>
              </a:rPr>
              <a:t>ecounselor@pcsb.org</a:t>
            </a:r>
            <a:r>
              <a:rPr lang="en-US" sz="2800" b="1" u="sng" dirty="0"/>
              <a:t> (M-F 4-9pm)</a:t>
            </a:r>
          </a:p>
          <a:p>
            <a:pPr algn="ctr" eaLnBrk="1" hangingPunct="1">
              <a:buFontTx/>
              <a:buNone/>
              <a:defRPr/>
            </a:pPr>
            <a:endParaRPr lang="en-US" sz="1400" b="1" dirty="0"/>
          </a:p>
          <a:p>
            <a:pPr lvl="1" eaLnBrk="1" hangingPunct="1">
              <a:buNone/>
              <a:defRPr/>
            </a:pPr>
            <a:endParaRPr lang="en-US" sz="2200" b="1" dirty="0"/>
          </a:p>
          <a:p>
            <a:pPr lvl="1" eaLnBrk="1" hangingPunct="1">
              <a:defRPr/>
            </a:pPr>
            <a:endParaRPr lang="en-US" sz="2200" b="1" dirty="0"/>
          </a:p>
          <a:p>
            <a:pPr eaLnBrk="1" hangingPunct="1">
              <a:buFontTx/>
              <a:buNone/>
              <a:defRPr/>
            </a:pPr>
            <a:endParaRPr lang="en-US" sz="1600" dirty="0"/>
          </a:p>
          <a:p>
            <a:pPr algn="ctr" eaLnBrk="1" hangingPunct="1">
              <a:buFontTx/>
              <a:buNone/>
              <a:defRPr/>
            </a:pPr>
            <a:r>
              <a:rPr lang="en-US" b="1" dirty="0">
                <a:solidFill>
                  <a:schemeClr val="bg2">
                    <a:lumMod val="50000"/>
                  </a:schemeClr>
                </a:solidFill>
              </a:rPr>
              <a:t> </a:t>
            </a:r>
            <a:endParaRPr lang="en-US" sz="2400" b="1" dirty="0">
              <a:solidFill>
                <a:schemeClr val="bg2">
                  <a:lumMod val="50000"/>
                </a:schemeClr>
              </a:solidFill>
            </a:endParaRPr>
          </a:p>
        </p:txBody>
      </p:sp>
      <p:sp>
        <p:nvSpPr>
          <p:cNvPr id="6" name="Rectangle 5"/>
          <p:cNvSpPr/>
          <p:nvPr/>
        </p:nvSpPr>
        <p:spPr>
          <a:xfrm>
            <a:off x="2286000" y="2819400"/>
            <a:ext cx="4648200" cy="457200"/>
          </a:xfrm>
          <a:prstGeom prst="rect">
            <a:avLst/>
          </a:prstGeom>
        </p:spPr>
        <p:txBody>
          <a:bodyPr>
            <a:spAutoFit/>
          </a:bodyPr>
          <a:lstStyle/>
          <a:p>
            <a:pPr algn="ctr">
              <a:defRPr/>
            </a:pPr>
            <a:endParaRPr lang="en-US"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2630" y="3244788"/>
            <a:ext cx="6798736" cy="3444997"/>
          </a:xfrm>
        </p:spPr>
        <p:txBody>
          <a:bodyPr/>
          <a:lstStyle/>
          <a:p>
            <a:endParaRPr lang="en-US" dirty="0"/>
          </a:p>
          <a:p>
            <a:r>
              <a:rPr lang="en-US" sz="3200" dirty="0"/>
              <a:t>Freshman/Sophomore Parent Night</a:t>
            </a:r>
          </a:p>
          <a:p>
            <a:pPr marL="457200" lvl="1" indent="0">
              <a:buNone/>
            </a:pPr>
            <a:r>
              <a:rPr lang="en-US" dirty="0"/>
              <a:t>November 10</a:t>
            </a:r>
            <a:r>
              <a:rPr lang="en-US" baseline="30000" dirty="0"/>
              <a:t>th</a:t>
            </a:r>
            <a:r>
              <a:rPr lang="en-US" dirty="0"/>
              <a:t> 5:30-6:30pm Virtually (TEAMS)</a:t>
            </a:r>
          </a:p>
          <a:p>
            <a:pPr marL="585216" lvl="1" indent="0">
              <a:buNone/>
            </a:pPr>
            <a:endParaRPr lang="en-US" dirty="0"/>
          </a:p>
        </p:txBody>
      </p:sp>
      <p:pic>
        <p:nvPicPr>
          <p:cNvPr id="5" name="Picture 4">
            <a:extLst>
              <a:ext uri="{FF2B5EF4-FFF2-40B4-BE49-F238E27FC236}">
                <a16:creationId xmlns:a16="http://schemas.microsoft.com/office/drawing/2014/main" id="{A0CBE18A-1C91-4E83-A486-0A5348220DB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462086" y="533400"/>
            <a:ext cx="6219825" cy="3076575"/>
          </a:xfrm>
          <a:prstGeom prst="rect">
            <a:avLst/>
          </a:prstGeom>
        </p:spPr>
      </p:pic>
    </p:spTree>
    <p:extLst>
      <p:ext uri="{BB962C8B-B14F-4D97-AF65-F5344CB8AC3E}">
        <p14:creationId xmlns:p14="http://schemas.microsoft.com/office/powerpoint/2010/main" val="356249456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7312</TotalTime>
  <Words>1265</Words>
  <Application>Microsoft Office PowerPoint</Application>
  <PresentationFormat>On-screen Show (4:3)</PresentationFormat>
  <Paragraphs>346</Paragraphs>
  <Slides>26</Slides>
  <Notes>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26</vt:i4>
      </vt:variant>
    </vt:vector>
  </HeadingPairs>
  <TitlesOfParts>
    <vt:vector size="40" baseType="lpstr">
      <vt:lpstr>Aharoni</vt:lpstr>
      <vt:lpstr>Arial</vt:lpstr>
      <vt:lpstr>Arial Black</vt:lpstr>
      <vt:lpstr>Bodoni MT Black</vt:lpstr>
      <vt:lpstr>Calibri</vt:lpstr>
      <vt:lpstr>Garamond</vt:lpstr>
      <vt:lpstr>Impact</vt:lpstr>
      <vt:lpstr>Lucida Bright</vt:lpstr>
      <vt:lpstr>Lucida Handwriting</vt:lpstr>
      <vt:lpstr>Optima</vt:lpstr>
      <vt:lpstr>Rockwell Extra Bold</vt:lpstr>
      <vt:lpstr>Times New Roman</vt:lpstr>
      <vt:lpstr>Wingdings</vt:lpstr>
      <vt:lpstr>Organic</vt:lpstr>
      <vt:lpstr>Class of 2025 Seminar</vt:lpstr>
      <vt:lpstr>ACADEMICS/RESPONSIBILITY</vt:lpstr>
      <vt:lpstr>GRADUATION REQUIREMENTS CLASS OF  2025</vt:lpstr>
      <vt:lpstr> CORE GRADUATION REQUIRMENTS 24 credits/2.0 unweighted G.P.A. </vt:lpstr>
      <vt:lpstr>ELA/END OF COURSE ASSESSMENTS</vt:lpstr>
      <vt:lpstr>ACADEMIC PROGRESS</vt:lpstr>
      <vt:lpstr>GRADING SYSTEM</vt:lpstr>
      <vt:lpstr>MYTH vs. FACT</vt:lpstr>
      <vt:lpstr> 4 YEARS OF HIGH SCHOOL PROGRESSION IT IS NOT EASY TO RAISE YOUR GPA </vt:lpstr>
      <vt:lpstr>PowerPoint Presentation</vt:lpstr>
      <vt:lpstr>ATTENDANCE POLICY</vt:lpstr>
      <vt:lpstr>COLLEGE ACADEMIC EXPECTATION</vt:lpstr>
      <vt:lpstr>COLLEGE/UNIVERSITY CRITERIA</vt:lpstr>
      <vt:lpstr>Naviance </vt:lpstr>
      <vt:lpstr>Naviance Tasks</vt:lpstr>
      <vt:lpstr>BRIGHT FUTURES</vt:lpstr>
      <vt:lpstr>BRIGHT FUTURES SCHOLARSHIP</vt:lpstr>
      <vt:lpstr>PLANNING Beyond 9th grade</vt:lpstr>
      <vt:lpstr>COLLEGE PROGRAMS FOR HIGH SCHOOL STUDENTS</vt:lpstr>
      <vt:lpstr>Dual Enrollment</vt:lpstr>
      <vt:lpstr>Early College Program</vt:lpstr>
      <vt:lpstr>Early Admissions</vt:lpstr>
      <vt:lpstr>TUTORING OPTIONS</vt:lpstr>
      <vt:lpstr>TUTORING RESOURCES  SEEK HELP WHEN YOU NEED IT</vt:lpstr>
      <vt:lpstr>  ACADEMIC ASSISTANCE Online Resources  </vt:lpstr>
      <vt:lpstr>PowerPoint Presentation</vt:lpstr>
    </vt:vector>
  </TitlesOfParts>
  <Company>pcsb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FRESHMAN SEMINAR  November 28-30, 2011</dc:title>
  <dc:creator>pbsb</dc:creator>
  <cp:lastModifiedBy>Madej Amanda</cp:lastModifiedBy>
  <cp:revision>146</cp:revision>
  <dcterms:created xsi:type="dcterms:W3CDTF">2011-11-28T03:26:19Z</dcterms:created>
  <dcterms:modified xsi:type="dcterms:W3CDTF">2021-09-29T14:04:20Z</dcterms:modified>
</cp:coreProperties>
</file>