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868" r:id="rId5"/>
    <p:sldMasterId id="2147483893" r:id="rId6"/>
    <p:sldMasterId id="2147483905" r:id="rId7"/>
    <p:sldMasterId id="2147483917" r:id="rId8"/>
    <p:sldMasterId id="2147483696" r:id="rId9"/>
  </p:sldMasterIdLst>
  <p:notesMasterIdLst>
    <p:notesMasterId r:id="rId92"/>
  </p:notesMasterIdLst>
  <p:handoutMasterIdLst>
    <p:handoutMasterId r:id="rId93"/>
  </p:handoutMasterIdLst>
  <p:sldIdLst>
    <p:sldId id="553" r:id="rId10"/>
    <p:sldId id="552" r:id="rId11"/>
    <p:sldId id="551" r:id="rId12"/>
    <p:sldId id="562" r:id="rId13"/>
    <p:sldId id="564" r:id="rId14"/>
    <p:sldId id="549" r:id="rId15"/>
    <p:sldId id="548" r:id="rId16"/>
    <p:sldId id="545" r:id="rId17"/>
    <p:sldId id="547" r:id="rId18"/>
    <p:sldId id="546" r:id="rId19"/>
    <p:sldId id="544" r:id="rId20"/>
    <p:sldId id="543" r:id="rId21"/>
    <p:sldId id="565" r:id="rId22"/>
    <p:sldId id="566" r:id="rId23"/>
    <p:sldId id="529" r:id="rId24"/>
    <p:sldId id="530" r:id="rId25"/>
    <p:sldId id="531" r:id="rId26"/>
    <p:sldId id="540" r:id="rId27"/>
    <p:sldId id="532" r:id="rId28"/>
    <p:sldId id="282" r:id="rId29"/>
    <p:sldId id="560" r:id="rId30"/>
    <p:sldId id="533" r:id="rId31"/>
    <p:sldId id="534" r:id="rId32"/>
    <p:sldId id="561" r:id="rId33"/>
    <p:sldId id="536" r:id="rId34"/>
    <p:sldId id="287" r:id="rId35"/>
    <p:sldId id="537" r:id="rId36"/>
    <p:sldId id="567" r:id="rId37"/>
    <p:sldId id="272" r:id="rId38"/>
    <p:sldId id="568" r:id="rId39"/>
    <p:sldId id="539" r:id="rId40"/>
    <p:sldId id="283" r:id="rId41"/>
    <p:sldId id="538" r:id="rId42"/>
    <p:sldId id="284" r:id="rId43"/>
    <p:sldId id="281" r:id="rId44"/>
    <p:sldId id="289" r:id="rId45"/>
    <p:sldId id="256" r:id="rId46"/>
    <p:sldId id="257" r:id="rId47"/>
    <p:sldId id="384" r:id="rId48"/>
    <p:sldId id="278" r:id="rId49"/>
    <p:sldId id="280" r:id="rId50"/>
    <p:sldId id="385" r:id="rId51"/>
    <p:sldId id="294" r:id="rId52"/>
    <p:sldId id="295" r:id="rId53"/>
    <p:sldId id="296" r:id="rId54"/>
    <p:sldId id="297" r:id="rId55"/>
    <p:sldId id="298" r:id="rId56"/>
    <p:sldId id="265" r:id="rId57"/>
    <p:sldId id="264" r:id="rId58"/>
    <p:sldId id="386" r:id="rId59"/>
    <p:sldId id="304" r:id="rId60"/>
    <p:sldId id="306" r:id="rId61"/>
    <p:sldId id="261" r:id="rId62"/>
    <p:sldId id="266" r:id="rId63"/>
    <p:sldId id="502" r:id="rId64"/>
    <p:sldId id="268" r:id="rId65"/>
    <p:sldId id="505" r:id="rId66"/>
    <p:sldId id="299" r:id="rId67"/>
    <p:sldId id="300" r:id="rId68"/>
    <p:sldId id="301" r:id="rId69"/>
    <p:sldId id="388" r:id="rId70"/>
    <p:sldId id="267" r:id="rId71"/>
    <p:sldId id="516" r:id="rId72"/>
    <p:sldId id="517" r:id="rId73"/>
    <p:sldId id="387" r:id="rId74"/>
    <p:sldId id="555" r:id="rId75"/>
    <p:sldId id="557" r:id="rId76"/>
    <p:sldId id="271" r:id="rId77"/>
    <p:sldId id="556" r:id="rId78"/>
    <p:sldId id="303" r:id="rId79"/>
    <p:sldId id="263" r:id="rId80"/>
    <p:sldId id="558" r:id="rId81"/>
    <p:sldId id="305" r:id="rId82"/>
    <p:sldId id="279" r:id="rId83"/>
    <p:sldId id="302" r:id="rId84"/>
    <p:sldId id="285" r:id="rId85"/>
    <p:sldId id="260" r:id="rId86"/>
    <p:sldId id="274" r:id="rId87"/>
    <p:sldId id="293" r:id="rId88"/>
    <p:sldId id="291" r:id="rId89"/>
    <p:sldId id="290" r:id="rId90"/>
    <p:sldId id="275" r:id="rId91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E4344359-2950-461D-9872-6A7DA645FD92}">
          <p14:sldIdLst/>
        </p14:section>
        <p14:section name="Default Section" id="{7EDB721E-B5B8-4424-AF4D-7D3B2F2E1D1E}">
          <p14:sldIdLst>
            <p14:sldId id="553"/>
            <p14:sldId id="552"/>
            <p14:sldId id="551"/>
            <p14:sldId id="562"/>
            <p14:sldId id="564"/>
            <p14:sldId id="549"/>
            <p14:sldId id="548"/>
            <p14:sldId id="545"/>
            <p14:sldId id="547"/>
            <p14:sldId id="546"/>
            <p14:sldId id="544"/>
            <p14:sldId id="543"/>
            <p14:sldId id="565"/>
            <p14:sldId id="566"/>
            <p14:sldId id="529"/>
            <p14:sldId id="530"/>
            <p14:sldId id="531"/>
            <p14:sldId id="540"/>
            <p14:sldId id="532"/>
            <p14:sldId id="282"/>
            <p14:sldId id="560"/>
            <p14:sldId id="533"/>
            <p14:sldId id="534"/>
            <p14:sldId id="561"/>
            <p14:sldId id="536"/>
            <p14:sldId id="287"/>
            <p14:sldId id="537"/>
            <p14:sldId id="567"/>
            <p14:sldId id="272"/>
            <p14:sldId id="568"/>
            <p14:sldId id="539"/>
            <p14:sldId id="283"/>
            <p14:sldId id="538"/>
            <p14:sldId id="284"/>
            <p14:sldId id="281"/>
            <p14:sldId id="289"/>
            <p14:sldId id="256"/>
            <p14:sldId id="257"/>
            <p14:sldId id="384"/>
            <p14:sldId id="278"/>
            <p14:sldId id="280"/>
            <p14:sldId id="385"/>
            <p14:sldId id="294"/>
            <p14:sldId id="295"/>
            <p14:sldId id="296"/>
            <p14:sldId id="297"/>
            <p14:sldId id="298"/>
            <p14:sldId id="265"/>
            <p14:sldId id="264"/>
            <p14:sldId id="386"/>
            <p14:sldId id="304"/>
            <p14:sldId id="306"/>
            <p14:sldId id="261"/>
            <p14:sldId id="266"/>
            <p14:sldId id="502"/>
            <p14:sldId id="268"/>
            <p14:sldId id="505"/>
            <p14:sldId id="299"/>
            <p14:sldId id="300"/>
            <p14:sldId id="301"/>
            <p14:sldId id="388"/>
            <p14:sldId id="267"/>
            <p14:sldId id="516"/>
            <p14:sldId id="517"/>
            <p14:sldId id="387"/>
            <p14:sldId id="555"/>
            <p14:sldId id="557"/>
            <p14:sldId id="271"/>
            <p14:sldId id="556"/>
            <p14:sldId id="303"/>
            <p14:sldId id="263"/>
            <p14:sldId id="558"/>
            <p14:sldId id="305"/>
            <p14:sldId id="279"/>
            <p14:sldId id="302"/>
            <p14:sldId id="285"/>
            <p14:sldId id="260"/>
            <p14:sldId id="274"/>
            <p14:sldId id="293"/>
            <p14:sldId id="291"/>
            <p14:sldId id="290"/>
            <p14:sldId id="27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3D63"/>
    <a:srgbClr val="FF5050"/>
    <a:srgbClr val="FFFF99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24684E-5096-43A5-A58E-5878073AA7BD}" v="8" dt="2023-11-09T21:31:13.819"/>
    <p1510:client id="{3C1F97FD-D7E1-48CE-A697-197BF954E3D0}" v="1176" vWet="1180" dt="2023-11-09T22:39:15.262"/>
    <p1510:client id="{8535BF72-D01E-91C4-DC65-2903586396BE}" v="530" dt="2023-11-09T22:45:00.384"/>
    <p1510:client id="{A81D04ED-5E64-39FE-02A0-D4C2292DFE4A}" v="234" dt="2023-11-09T19:55:18.702"/>
    <p1510:client id="{FD146F82-BCC2-CB54-78C2-D63837751FDD}" v="81" dt="2023-11-09T14:52:36.66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79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7.xml"/><Relationship Id="rId21" Type="http://schemas.openxmlformats.org/officeDocument/2006/relationships/slide" Target="slides/slide12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63" Type="http://schemas.openxmlformats.org/officeDocument/2006/relationships/slide" Target="slides/slide54.xml"/><Relationship Id="rId68" Type="http://schemas.openxmlformats.org/officeDocument/2006/relationships/slide" Target="slides/slide59.xml"/><Relationship Id="rId84" Type="http://schemas.openxmlformats.org/officeDocument/2006/relationships/slide" Target="slides/slide75.xml"/><Relationship Id="rId89" Type="http://schemas.openxmlformats.org/officeDocument/2006/relationships/slide" Target="slides/slide80.xml"/><Relationship Id="rId16" Type="http://schemas.openxmlformats.org/officeDocument/2006/relationships/slide" Target="slides/slide7.xml"/><Relationship Id="rId11" Type="http://schemas.openxmlformats.org/officeDocument/2006/relationships/slide" Target="slides/slide2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53" Type="http://schemas.openxmlformats.org/officeDocument/2006/relationships/slide" Target="slides/slide44.xml"/><Relationship Id="rId58" Type="http://schemas.openxmlformats.org/officeDocument/2006/relationships/slide" Target="slides/slide49.xml"/><Relationship Id="rId74" Type="http://schemas.openxmlformats.org/officeDocument/2006/relationships/slide" Target="slides/slide65.xml"/><Relationship Id="rId79" Type="http://schemas.openxmlformats.org/officeDocument/2006/relationships/slide" Target="slides/slide70.xml"/><Relationship Id="rId5" Type="http://schemas.openxmlformats.org/officeDocument/2006/relationships/slideMaster" Target="slideMasters/slideMaster2.xml"/><Relationship Id="rId90" Type="http://schemas.openxmlformats.org/officeDocument/2006/relationships/slide" Target="slides/slide81.xml"/><Relationship Id="rId95" Type="http://schemas.openxmlformats.org/officeDocument/2006/relationships/viewProps" Target="viewProps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64" Type="http://schemas.openxmlformats.org/officeDocument/2006/relationships/slide" Target="slides/slide55.xml"/><Relationship Id="rId69" Type="http://schemas.openxmlformats.org/officeDocument/2006/relationships/slide" Target="slides/slide60.xml"/><Relationship Id="rId80" Type="http://schemas.openxmlformats.org/officeDocument/2006/relationships/slide" Target="slides/slide71.xml"/><Relationship Id="rId85" Type="http://schemas.openxmlformats.org/officeDocument/2006/relationships/slide" Target="slides/slide76.xml"/><Relationship Id="rId3" Type="http://schemas.openxmlformats.org/officeDocument/2006/relationships/customXml" Target="../customXml/item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openxmlformats.org/officeDocument/2006/relationships/slide" Target="slides/slide50.xml"/><Relationship Id="rId67" Type="http://schemas.openxmlformats.org/officeDocument/2006/relationships/slide" Target="slides/slide58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slide" Target="slides/slide45.xml"/><Relationship Id="rId62" Type="http://schemas.openxmlformats.org/officeDocument/2006/relationships/slide" Target="slides/slide53.xml"/><Relationship Id="rId70" Type="http://schemas.openxmlformats.org/officeDocument/2006/relationships/slide" Target="slides/slide61.xml"/><Relationship Id="rId75" Type="http://schemas.openxmlformats.org/officeDocument/2006/relationships/slide" Target="slides/slide66.xml"/><Relationship Id="rId83" Type="http://schemas.openxmlformats.org/officeDocument/2006/relationships/slide" Target="slides/slide74.xml"/><Relationship Id="rId88" Type="http://schemas.openxmlformats.org/officeDocument/2006/relationships/slide" Target="slides/slide79.xml"/><Relationship Id="rId91" Type="http://schemas.openxmlformats.org/officeDocument/2006/relationships/slide" Target="slides/slide82.xml"/><Relationship Id="rId9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slide" Target="slides/slide48.xml"/><Relationship Id="rId10" Type="http://schemas.openxmlformats.org/officeDocument/2006/relationships/slide" Target="slides/slide1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Relationship Id="rId60" Type="http://schemas.openxmlformats.org/officeDocument/2006/relationships/slide" Target="slides/slide51.xml"/><Relationship Id="rId65" Type="http://schemas.openxmlformats.org/officeDocument/2006/relationships/slide" Target="slides/slide56.xml"/><Relationship Id="rId73" Type="http://schemas.openxmlformats.org/officeDocument/2006/relationships/slide" Target="slides/slide64.xml"/><Relationship Id="rId78" Type="http://schemas.openxmlformats.org/officeDocument/2006/relationships/slide" Target="slides/slide69.xml"/><Relationship Id="rId81" Type="http://schemas.openxmlformats.org/officeDocument/2006/relationships/slide" Target="slides/slide72.xml"/><Relationship Id="rId86" Type="http://schemas.openxmlformats.org/officeDocument/2006/relationships/slide" Target="slides/slide77.xml"/><Relationship Id="rId9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39" Type="http://schemas.openxmlformats.org/officeDocument/2006/relationships/slide" Target="slides/slide30.xml"/><Relationship Id="rId34" Type="http://schemas.openxmlformats.org/officeDocument/2006/relationships/slide" Target="slides/slide25.xml"/><Relationship Id="rId50" Type="http://schemas.openxmlformats.org/officeDocument/2006/relationships/slide" Target="slides/slide41.xml"/><Relationship Id="rId55" Type="http://schemas.openxmlformats.org/officeDocument/2006/relationships/slide" Target="slides/slide46.xml"/><Relationship Id="rId76" Type="http://schemas.openxmlformats.org/officeDocument/2006/relationships/slide" Target="slides/slide67.xml"/><Relationship Id="rId97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62.xml"/><Relationship Id="rId92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29" Type="http://schemas.openxmlformats.org/officeDocument/2006/relationships/slide" Target="slides/slide20.xml"/><Relationship Id="rId24" Type="http://schemas.openxmlformats.org/officeDocument/2006/relationships/slide" Target="slides/slide15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66" Type="http://schemas.openxmlformats.org/officeDocument/2006/relationships/slide" Target="slides/slide57.xml"/><Relationship Id="rId87" Type="http://schemas.openxmlformats.org/officeDocument/2006/relationships/slide" Target="slides/slide78.xml"/><Relationship Id="rId61" Type="http://schemas.openxmlformats.org/officeDocument/2006/relationships/slide" Target="slides/slide52.xml"/><Relationship Id="rId82" Type="http://schemas.openxmlformats.org/officeDocument/2006/relationships/slide" Target="slides/slide73.xml"/><Relationship Id="rId19" Type="http://schemas.openxmlformats.org/officeDocument/2006/relationships/slide" Target="slides/slide10.xml"/><Relationship Id="rId14" Type="http://schemas.openxmlformats.org/officeDocument/2006/relationships/slide" Target="slides/slide5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56" Type="http://schemas.openxmlformats.org/officeDocument/2006/relationships/slide" Target="slides/slide47.xml"/><Relationship Id="rId77" Type="http://schemas.openxmlformats.org/officeDocument/2006/relationships/slide" Target="slides/slide68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2.xml"/><Relationship Id="rId72" Type="http://schemas.openxmlformats.org/officeDocument/2006/relationships/slide" Target="slides/slide63.xml"/><Relationship Id="rId93" Type="http://schemas.openxmlformats.org/officeDocument/2006/relationships/handoutMaster" Target="handoutMasters/handoutMaster1.xml"/><Relationship Id="rId98" Type="http://schemas.microsoft.com/office/2015/10/relationships/revisionInfo" Target="revisionInfo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2C5F384-FB4A-4463-916D-3116FA7682D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8A8AF265-D6AF-48D6-AF9E-47205ABF86F2}">
      <dgm:prSet/>
      <dgm:spPr/>
      <dgm:t>
        <a:bodyPr/>
        <a:lstStyle/>
        <a:p>
          <a:r>
            <a:rPr lang="en-US" b="1"/>
            <a:t>Our International Baccalaureate Programme is a rigorous course of studies meeting the needs of highly motivated secondary school students.</a:t>
          </a:r>
          <a:endParaRPr lang="en-US"/>
        </a:p>
      </dgm:t>
    </dgm:pt>
    <dgm:pt modelId="{C34D113F-FF2F-4C43-84C2-E0EED18EA693}" type="parTrans" cxnId="{70B0A82B-FFB7-4D33-B336-3A3EE62CEF48}">
      <dgm:prSet/>
      <dgm:spPr/>
      <dgm:t>
        <a:bodyPr/>
        <a:lstStyle/>
        <a:p>
          <a:endParaRPr lang="en-US"/>
        </a:p>
      </dgm:t>
    </dgm:pt>
    <dgm:pt modelId="{F2EA97F2-C598-4594-843F-E31CBE903044}" type="sibTrans" cxnId="{70B0A82B-FFB7-4D33-B336-3A3EE62CEF48}">
      <dgm:prSet/>
      <dgm:spPr/>
      <dgm:t>
        <a:bodyPr/>
        <a:lstStyle/>
        <a:p>
          <a:endParaRPr lang="en-US"/>
        </a:p>
      </dgm:t>
    </dgm:pt>
    <dgm:pt modelId="{EF706EFF-76C8-4BDE-8123-7E4815BE3F91}">
      <dgm:prSet/>
      <dgm:spPr/>
      <dgm:t>
        <a:bodyPr/>
        <a:lstStyle/>
        <a:p>
          <a:r>
            <a:rPr lang="en-US" b="1"/>
            <a:t>Designed as a two–year Pre-Diploma and two-year Diploma Years IB comprehensive curriculum, the International Baccalaureate diploma model incorporates the best educational elements of an international education.</a:t>
          </a:r>
          <a:endParaRPr lang="en-US"/>
        </a:p>
      </dgm:t>
    </dgm:pt>
    <dgm:pt modelId="{CDD260C8-FE8D-454F-8863-B696BB92E78A}" type="parTrans" cxnId="{DB3F7AE1-AD90-44F6-BCC8-5F79C6504A6A}">
      <dgm:prSet/>
      <dgm:spPr/>
      <dgm:t>
        <a:bodyPr/>
        <a:lstStyle/>
        <a:p>
          <a:endParaRPr lang="en-US"/>
        </a:p>
      </dgm:t>
    </dgm:pt>
    <dgm:pt modelId="{90190ADE-C6F2-4909-B8FE-88C5B80DB25A}" type="sibTrans" cxnId="{DB3F7AE1-AD90-44F6-BCC8-5F79C6504A6A}">
      <dgm:prSet/>
      <dgm:spPr/>
      <dgm:t>
        <a:bodyPr/>
        <a:lstStyle/>
        <a:p>
          <a:endParaRPr lang="en-US"/>
        </a:p>
      </dgm:t>
    </dgm:pt>
    <dgm:pt modelId="{9F471E64-ACEE-4486-8181-AF9503D791E9}" type="pres">
      <dgm:prSet presAssocID="{22C5F384-FB4A-4463-916D-3116FA7682DE}" presName="linear" presStyleCnt="0">
        <dgm:presLayoutVars>
          <dgm:animLvl val="lvl"/>
          <dgm:resizeHandles val="exact"/>
        </dgm:presLayoutVars>
      </dgm:prSet>
      <dgm:spPr/>
    </dgm:pt>
    <dgm:pt modelId="{87B6579B-319E-43ED-AF79-929FE6A100E6}" type="pres">
      <dgm:prSet presAssocID="{8A8AF265-D6AF-48D6-AF9E-47205ABF86F2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BFAFF43E-275F-4A57-B1C6-54A3DADB9761}" type="pres">
      <dgm:prSet presAssocID="{F2EA97F2-C598-4594-843F-E31CBE903044}" presName="spacer" presStyleCnt="0"/>
      <dgm:spPr/>
    </dgm:pt>
    <dgm:pt modelId="{BE331226-E52B-4D42-A8EB-59F2A85BAC30}" type="pres">
      <dgm:prSet presAssocID="{EF706EFF-76C8-4BDE-8123-7E4815BE3F91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70B0A82B-FFB7-4D33-B336-3A3EE62CEF48}" srcId="{22C5F384-FB4A-4463-916D-3116FA7682DE}" destId="{8A8AF265-D6AF-48D6-AF9E-47205ABF86F2}" srcOrd="0" destOrd="0" parTransId="{C34D113F-FF2F-4C43-84C2-E0EED18EA693}" sibTransId="{F2EA97F2-C598-4594-843F-E31CBE903044}"/>
    <dgm:cxn modelId="{75DE1756-2331-4053-9F75-761FE14914CC}" type="presOf" srcId="{22C5F384-FB4A-4463-916D-3116FA7682DE}" destId="{9F471E64-ACEE-4486-8181-AF9503D791E9}" srcOrd="0" destOrd="0" presId="urn:microsoft.com/office/officeart/2005/8/layout/vList2"/>
    <dgm:cxn modelId="{9F15B47E-5B22-4F2F-B335-F88D6B992AB8}" type="presOf" srcId="{EF706EFF-76C8-4BDE-8123-7E4815BE3F91}" destId="{BE331226-E52B-4D42-A8EB-59F2A85BAC30}" srcOrd="0" destOrd="0" presId="urn:microsoft.com/office/officeart/2005/8/layout/vList2"/>
    <dgm:cxn modelId="{DB3F7AE1-AD90-44F6-BCC8-5F79C6504A6A}" srcId="{22C5F384-FB4A-4463-916D-3116FA7682DE}" destId="{EF706EFF-76C8-4BDE-8123-7E4815BE3F91}" srcOrd="1" destOrd="0" parTransId="{CDD260C8-FE8D-454F-8863-B696BB92E78A}" sibTransId="{90190ADE-C6F2-4909-B8FE-88C5B80DB25A}"/>
    <dgm:cxn modelId="{9EF877E5-B3F6-48CD-B2E3-DBE4CDB7B380}" type="presOf" srcId="{8A8AF265-D6AF-48D6-AF9E-47205ABF86F2}" destId="{87B6579B-319E-43ED-AF79-929FE6A100E6}" srcOrd="0" destOrd="0" presId="urn:microsoft.com/office/officeart/2005/8/layout/vList2"/>
    <dgm:cxn modelId="{CB36812B-C759-41C1-A188-1C77640C964C}" type="presParOf" srcId="{9F471E64-ACEE-4486-8181-AF9503D791E9}" destId="{87B6579B-319E-43ED-AF79-929FE6A100E6}" srcOrd="0" destOrd="0" presId="urn:microsoft.com/office/officeart/2005/8/layout/vList2"/>
    <dgm:cxn modelId="{0F7ECD20-8B5D-44EF-ACA2-D91CC2BD3A18}" type="presParOf" srcId="{9F471E64-ACEE-4486-8181-AF9503D791E9}" destId="{BFAFF43E-275F-4A57-B1C6-54A3DADB9761}" srcOrd="1" destOrd="0" presId="urn:microsoft.com/office/officeart/2005/8/layout/vList2"/>
    <dgm:cxn modelId="{D639D29A-BBD0-4162-8706-E5F4914A6D54}" type="presParOf" srcId="{9F471E64-ACEE-4486-8181-AF9503D791E9}" destId="{BE331226-E52B-4D42-A8EB-59F2A85BAC30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B6579B-319E-43ED-AF79-929FE6A100E6}">
      <dsp:nvSpPr>
        <dsp:cNvPr id="0" name=""/>
        <dsp:cNvSpPr/>
      </dsp:nvSpPr>
      <dsp:spPr>
        <a:xfrm>
          <a:off x="0" y="86176"/>
          <a:ext cx="8229600" cy="19762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/>
            <a:t>Our International Baccalaureate Programme is a rigorous course of studies meeting the needs of highly motivated secondary school students.</a:t>
          </a:r>
          <a:endParaRPr lang="en-US" sz="2300" kern="1200"/>
        </a:p>
      </dsp:txBody>
      <dsp:txXfrm>
        <a:off x="96470" y="182646"/>
        <a:ext cx="8036660" cy="1783263"/>
      </dsp:txXfrm>
    </dsp:sp>
    <dsp:sp modelId="{BE331226-E52B-4D42-A8EB-59F2A85BAC30}">
      <dsp:nvSpPr>
        <dsp:cNvPr id="0" name=""/>
        <dsp:cNvSpPr/>
      </dsp:nvSpPr>
      <dsp:spPr>
        <a:xfrm>
          <a:off x="0" y="2128620"/>
          <a:ext cx="8229600" cy="19762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/>
            <a:t>Designed as a two–year Pre-Diploma and two-year Diploma Years IB comprehensive curriculum, the International Baccalaureate diploma model incorporates the best educational elements of an international education.</a:t>
          </a:r>
          <a:endParaRPr lang="en-US" sz="2300" kern="1200"/>
        </a:p>
      </dsp:txBody>
      <dsp:txXfrm>
        <a:off x="96470" y="2225090"/>
        <a:ext cx="8036660" cy="17832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5138"/>
          </a:xfrm>
          <a:prstGeom prst="rect">
            <a:avLst/>
          </a:prstGeom>
        </p:spPr>
        <p:txBody>
          <a:bodyPr vert="horz" lIns="94230" tIns="47115" rIns="94230" bIns="47115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1"/>
            <a:ext cx="3037840" cy="465138"/>
          </a:xfrm>
          <a:prstGeom prst="rect">
            <a:avLst/>
          </a:prstGeom>
        </p:spPr>
        <p:txBody>
          <a:bodyPr vert="horz" lIns="94230" tIns="47115" rIns="94230" bIns="47115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DA23456-A862-4884-841B-5231FABF8DD0}" type="datetimeFigureOut">
              <a:rPr lang="en-US"/>
              <a:pPr>
                <a:defRPr/>
              </a:pPr>
              <a:t>11/28/2023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7840" cy="465138"/>
          </a:xfrm>
          <a:prstGeom prst="rect">
            <a:avLst/>
          </a:prstGeom>
        </p:spPr>
        <p:txBody>
          <a:bodyPr vert="horz" lIns="94230" tIns="47115" rIns="94230" bIns="47115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675"/>
            <a:ext cx="3037840" cy="465138"/>
          </a:xfrm>
          <a:prstGeom prst="rect">
            <a:avLst/>
          </a:prstGeom>
        </p:spPr>
        <p:txBody>
          <a:bodyPr vert="horz" wrap="square" lIns="94230" tIns="47115" rIns="94230" bIns="47115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7873BA99-7D5F-4C7D-94A0-45B3DF077B2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05862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256" cy="466434"/>
          </a:xfrm>
          <a:prstGeom prst="rect">
            <a:avLst/>
          </a:prstGeom>
        </p:spPr>
        <p:txBody>
          <a:bodyPr vert="horz" lIns="92473" tIns="46237" rIns="92473" bIns="4623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1551" y="0"/>
            <a:ext cx="3037255" cy="466434"/>
          </a:xfrm>
          <a:prstGeom prst="rect">
            <a:avLst/>
          </a:prstGeom>
        </p:spPr>
        <p:txBody>
          <a:bodyPr vert="horz" lIns="92473" tIns="46237" rIns="92473" bIns="46237" rtlCol="0"/>
          <a:lstStyle>
            <a:lvl1pPr algn="r">
              <a:defRPr sz="1200"/>
            </a:lvl1pPr>
          </a:lstStyle>
          <a:p>
            <a:fld id="{C32F1F90-ED67-4B3D-8727-F8B3C146F64F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73" tIns="46237" rIns="92473" bIns="4623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519" y="4473892"/>
            <a:ext cx="5607363" cy="3660458"/>
          </a:xfrm>
          <a:prstGeom prst="rect">
            <a:avLst/>
          </a:prstGeom>
        </p:spPr>
        <p:txBody>
          <a:bodyPr vert="horz" lIns="92473" tIns="46237" rIns="92473" bIns="4623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256" cy="466433"/>
          </a:xfrm>
          <a:prstGeom prst="rect">
            <a:avLst/>
          </a:prstGeom>
        </p:spPr>
        <p:txBody>
          <a:bodyPr vert="horz" lIns="92473" tIns="46237" rIns="92473" bIns="4623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1551" y="8829967"/>
            <a:ext cx="3037255" cy="466433"/>
          </a:xfrm>
          <a:prstGeom prst="rect">
            <a:avLst/>
          </a:prstGeom>
        </p:spPr>
        <p:txBody>
          <a:bodyPr vert="horz" lIns="92473" tIns="46237" rIns="92473" bIns="46237" rtlCol="0" anchor="b"/>
          <a:lstStyle>
            <a:lvl1pPr algn="r">
              <a:defRPr sz="1200"/>
            </a:lvl1pPr>
          </a:lstStyle>
          <a:p>
            <a:fld id="{5090E3C8-5512-427C-9207-F1AEFA387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56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Have students share what they’re involved in (clubs, activities, sports)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90E3C8-5512-427C-9207-F1AEFA387F93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6269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Student must successfully complete the Algebra 1 Honors (or earn Algebra 1 credit through the Credit Acceleration Program (CAP)) and score proficient on the FSA Algebra 1 EOC or equivalent standardized test for Algebra.</a:t>
            </a:r>
          </a:p>
          <a:p>
            <a:r>
              <a:rPr lang="en-US"/>
              <a:t>Student must earn a final grade of A or B for each academic subject in 6</a:t>
            </a:r>
            <a:r>
              <a:rPr lang="en-US" baseline="30000"/>
              <a:t>th</a:t>
            </a:r>
            <a:r>
              <a:rPr lang="en-US"/>
              <a:t> &amp; 7</a:t>
            </a:r>
            <a:r>
              <a:rPr lang="en-US" baseline="30000"/>
              <a:t>th</a:t>
            </a:r>
            <a:r>
              <a:rPr lang="en-US"/>
              <a:t> grade and semester 1 grade for each academic subject in 8</a:t>
            </a:r>
            <a:r>
              <a:rPr lang="en-US" baseline="30000"/>
              <a:t>th</a:t>
            </a:r>
            <a:r>
              <a:rPr lang="en-US"/>
              <a:t> grade.  Academic subjects include math, science, social studies, English, and world languages.</a:t>
            </a:r>
          </a:p>
          <a:p>
            <a:r>
              <a:rPr lang="en-US"/>
              <a:t>Student must achieve at least one of the minimum test scores as outlined below for both mathematics and ELA:</a:t>
            </a:r>
          </a:p>
          <a:p>
            <a:r>
              <a:rPr lang="en-US"/>
              <a:t>Mathematics</a:t>
            </a:r>
          </a:p>
          <a:p>
            <a:pPr lvl="1"/>
            <a:r>
              <a:rPr lang="en-US"/>
              <a:t>347 on Grade 6 FSA Math</a:t>
            </a:r>
          </a:p>
          <a:p>
            <a:pPr lvl="1"/>
            <a:r>
              <a:rPr lang="en-US"/>
              <a:t>359 on Grade 7 FSA Math</a:t>
            </a:r>
          </a:p>
          <a:p>
            <a:pPr lvl="1"/>
            <a:r>
              <a:rPr lang="en-US"/>
              <a:t>90</a:t>
            </a:r>
            <a:r>
              <a:rPr lang="en-US" baseline="30000"/>
              <a:t>th</a:t>
            </a:r>
            <a:r>
              <a:rPr lang="en-US"/>
              <a:t> percentile on the PSAT 8/9 Math Section Score</a:t>
            </a:r>
          </a:p>
          <a:p>
            <a:r>
              <a:rPr lang="en-US"/>
              <a:t>ELA</a:t>
            </a:r>
          </a:p>
          <a:p>
            <a:pPr lvl="1"/>
            <a:r>
              <a:rPr lang="en-US"/>
              <a:t>347 on Grade 6 FSA ELA</a:t>
            </a:r>
          </a:p>
          <a:p>
            <a:pPr lvl="1"/>
            <a:r>
              <a:rPr lang="en-US"/>
              <a:t>359 on Grade 7 FSA ELA</a:t>
            </a:r>
          </a:p>
          <a:p>
            <a:pPr lvl="1"/>
            <a:r>
              <a:rPr lang="en-US"/>
              <a:t>90</a:t>
            </a:r>
            <a:r>
              <a:rPr lang="en-US" baseline="30000"/>
              <a:t>th</a:t>
            </a:r>
            <a:r>
              <a:rPr lang="en-US"/>
              <a:t> percentile on the PSAT 8/9 Evidence-Based Reading and Writing Section Score</a:t>
            </a:r>
          </a:p>
          <a:p>
            <a:r>
              <a:rPr lang="en-US" b="1"/>
              <a:t>Target Group 2:</a:t>
            </a:r>
          </a:p>
          <a:p>
            <a:r>
              <a:rPr lang="en-US"/>
              <a:t>MUST MEET THE REQUIREMENT FOR PRE-REQUISITE COURSES</a:t>
            </a:r>
            <a:br>
              <a:rPr lang="en-US"/>
            </a:br>
            <a:r>
              <a:rPr lang="en-US"/>
              <a:t>Students whom do not meet the above testing or academic grades criteria may be placed in TG2 based on a common rubric used to calculate the percentage of criteria the student has demonstrated. At least 10% of the incoming 9th grade class will be selected from TG 2.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90E3C8-5512-427C-9207-F1AEFA387F93}" type="slidenum">
              <a:rPr lang="en-US" smtClean="0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9288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119B97-9E9C-4942-8A69-70212F9AC65E}" type="datetimeFigureOut">
              <a:rPr lang="en-US"/>
              <a:pPr>
                <a:defRPr/>
              </a:pPr>
              <a:t>11/28/2023</a:t>
            </a:fld>
            <a:endParaRPr lang="en-US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66E90193-AF16-48FF-8060-388098066D0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58061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505AF4-DB38-4AE3-8CBB-2BF9ECFE9CAB}" type="datetimeFigureOut">
              <a:rPr lang="en-US"/>
              <a:pPr>
                <a:defRPr/>
              </a:pPr>
              <a:t>11/28/2023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707B6B-6382-40A1-8EF5-0C62D8300AD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62999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0BC2DF-2301-4855-B77B-417475713E39}" type="datetimeFigureOut">
              <a:rPr lang="en-US"/>
              <a:pPr>
                <a:defRPr/>
              </a:pPr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E796369A-15EF-4B2A-9FDC-781570DFCFD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38533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D9E3FB-706B-49DB-B444-1B1FC279FF2F}" type="datetimeFigureOut">
              <a:rPr lang="en-US"/>
              <a:pPr>
                <a:defRPr/>
              </a:pPr>
              <a:t>11/28/2023</a:t>
            </a:fld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41B8A2-5330-4A69-AD6E-6519E7FCE53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9560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1FC88A-296D-44A9-9282-0430584D3843}" type="datetimeFigureOut">
              <a:rPr lang="en-US"/>
              <a:pPr>
                <a:defRPr/>
              </a:pPr>
              <a:t>11/28/2023</a:t>
            </a:fld>
            <a:endParaRPr lang="en-US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0664E0-3F5A-4141-8067-984104AC5ED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8225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38291-922E-42D7-8212-3AF50E5C5183}" type="datetimeFigureOut">
              <a:rPr lang="en-US"/>
              <a:pPr>
                <a:defRPr/>
              </a:pPr>
              <a:t>11/28/2023</a:t>
            </a:fld>
            <a:endParaRPr lang="en-US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A2C10D-8153-41E2-8757-5A5C84536D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3557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C47C7A-6598-44CD-8051-767EC405110F}" type="datetimeFigureOut">
              <a:rPr lang="en-US"/>
              <a:pPr>
                <a:defRPr/>
              </a:pPr>
              <a:t>11/28/2023</a:t>
            </a:fld>
            <a:endParaRPr 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3E773C-62F4-4DE1-B25D-4F91E1DB371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790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99738E-B4E2-4D2F-BAC6-FAFE2968FF63}" type="datetimeFigureOut">
              <a:rPr lang="en-US"/>
              <a:pPr>
                <a:defRPr/>
              </a:pPr>
              <a:t>11/28/2023</a:t>
            </a:fld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50724E-950F-4AA0-887C-82D2F9F541E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4157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ight Triangle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56D981-048E-4F36-9DD7-05F21D352E4B}" type="datetimeFigureOut">
              <a:rPr lang="en-US"/>
              <a:pPr>
                <a:defRPr/>
              </a:pPr>
              <a:t>11/28/2023</a:t>
            </a:fld>
            <a:endParaRPr 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fld id="{578BFD92-C085-47D7-A321-FFC83455432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20133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2B6C81-F07C-4E45-BEAD-35E96CEBAB94}" type="datetimeFigureOut">
              <a:rPr lang="en-US"/>
              <a:pPr>
                <a:defRPr/>
              </a:pPr>
              <a:t>11/28/2023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3A3940-4D28-46A8-BA6D-F27FE49A027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84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8D4DB3-A4ED-4D8D-9C7F-B3DD1A8D58FA}" type="datetimeFigureOut">
              <a:rPr lang="en-US"/>
              <a:pPr>
                <a:defRPr/>
              </a:pPr>
              <a:t>11/28/2023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8D98AA-4260-4EAC-B450-5775C83E2C0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63060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373B4-E2BD-468E-A8BB-FCB86DAE8A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AEA1A3-727C-4D79-A788-3B6B83A42A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CA4D22-51AD-4660-B3E7-EBFD3B2E2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8E70B-90C4-40E2-9642-BBF3E71CADA6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3C9400-63E9-440D-BADF-BE49421D6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8D3FE8-A12A-49FE-9D91-884DBB45E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017C3-0E7C-4297-88E1-848355D90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7834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5B617-C6E9-47B3-ACCC-3E732B33B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07EE9A-6A80-443E-98AA-2F36FAD7D2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A824A0-5387-4B96-B0A5-ABECE2EBA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8E70B-90C4-40E2-9642-BBF3E71CADA6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6F4404-BD34-41A9-BE10-27F9C50C1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E19C7D-0ECB-4BA6-856B-9FE7A8964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017C3-0E7C-4297-88E1-848355D90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8123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02C9DB-DC8E-476D-9EB2-11BCF8AEB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70039A-BFF4-4C71-AD29-1667A100CC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DA4626-90B8-4EA1-BDD4-E1E651762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8E70B-90C4-40E2-9642-BBF3E71CADA6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62604-B70B-491E-9F46-6ACDDB6E1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16201B-1D96-4AEF-9263-916B3195C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017C3-0E7C-4297-88E1-848355D90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5393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FE5C6-E112-4ABD-A8A4-4402DE333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E78532-4145-485D-838B-E362A0AED0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2EB22F-57D5-4FD1-88B2-966EA3E1D3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693859-F29D-4B49-9019-DE3E13D00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8E70B-90C4-40E2-9642-BBF3E71CADA6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425B2F-EE6F-405D-A48F-D529F16DC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71BEB7-9736-423C-8910-D5018E5DF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017C3-0E7C-4297-88E1-848355D90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1778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5A5D5-6A36-4337-80B4-DB3078FAC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B507A7-C08E-4EB5-9320-71427C24C7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A13271-2157-413A-B496-57FCEE5BDD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ED4093-C8FE-44EB-98BF-D05F5836A3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0AC657A-01A4-41B5-9401-10848609E6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FAC9402-1AA2-4060-8D28-A4E139FA0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8E70B-90C4-40E2-9642-BBF3E71CADA6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54E025-F1D8-47C0-8E07-7F7442834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BB08133-067D-4105-8D2A-F14E207EA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017C3-0E7C-4297-88E1-848355D90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5378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44958-418E-46FB-B4F1-92B911EAF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00DC50-175F-47BE-A9D5-DA7293E63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8E70B-90C4-40E2-9642-BBF3E71CADA6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D65968-B1DD-48F7-8771-9CE42D2F4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C32C91-77DC-4207-8001-A9A782988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017C3-0E7C-4297-88E1-848355D90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3121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D0641B-DC36-4A12-B994-0ADA5EC1E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8E70B-90C4-40E2-9642-BBF3E71CADA6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ACA7FA-0A31-495E-9747-A412B1842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B97554-120C-4B26-AE71-5A6ACE5C2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017C3-0E7C-4297-88E1-848355D90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6963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EBB0A-7DDE-414A-8CFE-224E8E021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F934BF-2B0B-4AA7-9F49-2BD2853C1B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E48F71-0941-4468-B1C1-279043AB2B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C2BD10-B472-404A-92CD-732299A07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8E70B-90C4-40E2-9642-BBF3E71CADA6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4FA42D-DE6F-4BA6-BE4D-2E66D196C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EDC060-BACD-4F02-8FAC-DCDE8440C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017C3-0E7C-4297-88E1-848355D90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993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64585-0E21-4C45-9242-359B47634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5E0F950-748D-42C7-9A4A-82C6D45B2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208882-C67D-4494-8E0B-851107119A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A29560-93BB-4D49-9C70-D01A85844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8E70B-90C4-40E2-9642-BBF3E71CADA6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2336C7-5E95-4A11-A745-6FAA092E0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E84226-9E20-454B-95FA-E296FEBA7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017C3-0E7C-4297-88E1-848355D90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2528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62C86-79D1-4526-93D3-3E11C2160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C2F75C-6D84-4207-8A02-AB418529F3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BC0EEE-A766-4297-9A58-AEA5E528EC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8E70B-90C4-40E2-9642-BBF3E71CADA6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BE868B-489A-4552-B1F7-8E6D975B4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9571E7-BFB6-40A2-A479-36E1FC073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017C3-0E7C-4297-88E1-848355D90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6407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929D87-8E8A-4041-A9DC-83BB35F25E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A79796-14E5-44AF-8071-F987056189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D3B404-E909-410F-B540-8AC5E38FC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8E70B-90C4-40E2-9642-BBF3E71CADA6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65654B-22EA-4EC9-9DC7-B5E99FBE1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B16497-457B-4CA0-A1D8-CC58D1E01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3017C3-0E7C-4297-88E1-848355D90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0633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742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94445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4548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60768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98270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47791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8559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43990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77271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8753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7674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34900" y="3085765"/>
            <a:ext cx="8447150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5894" y="1020431"/>
            <a:ext cx="8245162" cy="1475013"/>
          </a:xfrm>
          <a:effectLst/>
        </p:spPr>
        <p:txBody>
          <a:bodyPr anchor="b">
            <a:normAutofit/>
          </a:bodyPr>
          <a:lstStyle>
            <a:lvl1pPr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5895" y="2495446"/>
            <a:ext cx="8245160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200" cap="all">
                <a:solidFill>
                  <a:schemeClr val="accent2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04463" y="5956138"/>
            <a:ext cx="21336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35894" y="5951812"/>
            <a:ext cx="5187908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18725" y="5956138"/>
            <a:ext cx="76233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85789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330214" y="614407"/>
            <a:ext cx="8482004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5894" y="702156"/>
            <a:ext cx="8272212" cy="1013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895" y="2180497"/>
            <a:ext cx="8272211" cy="3678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18725" y="5956138"/>
            <a:ext cx="789381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61750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335863" y="5141975"/>
            <a:ext cx="8468145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5895" y="3043911"/>
            <a:ext cx="8272211" cy="1497507"/>
          </a:xfrm>
        </p:spPr>
        <p:txBody>
          <a:bodyPr anchor="b">
            <a:normAutofit/>
          </a:bodyPr>
          <a:lstStyle>
            <a:lvl1pPr algn="l">
              <a:defRPr sz="27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5895" y="4541417"/>
            <a:ext cx="8272211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350" cap="all">
                <a:solidFill>
                  <a:schemeClr val="accent2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15947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334487" y="606555"/>
            <a:ext cx="847502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5895" y="729658"/>
            <a:ext cx="8272212" cy="98833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5895" y="2228004"/>
            <a:ext cx="4066793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1313" y="2228004"/>
            <a:ext cx="4066794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55828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334487" y="606555"/>
            <a:ext cx="847502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35895" y="729658"/>
            <a:ext cx="8272212" cy="98833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5415" y="2250893"/>
            <a:ext cx="3815306" cy="536005"/>
          </a:xfrm>
        </p:spPr>
        <p:txBody>
          <a:bodyPr anchor="b">
            <a:noAutofit/>
          </a:bodyPr>
          <a:lstStyle>
            <a:lvl1pPr marL="0" indent="0">
              <a:buNone/>
              <a:defRPr sz="1650" b="0">
                <a:solidFill>
                  <a:schemeClr val="accent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5896" y="2926053"/>
            <a:ext cx="4044825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92802" y="2250893"/>
            <a:ext cx="3815305" cy="553373"/>
          </a:xfrm>
        </p:spPr>
        <p:txBody>
          <a:bodyPr anchor="b">
            <a:noAutofit/>
          </a:bodyPr>
          <a:lstStyle>
            <a:lvl1pPr marL="0" indent="0">
              <a:buNone/>
              <a:defRPr sz="1650" b="0">
                <a:solidFill>
                  <a:schemeClr val="accent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2" y="2926053"/>
            <a:ext cx="4044825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07060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330512" y="606555"/>
            <a:ext cx="847502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31921" y="729658"/>
            <a:ext cx="8272212" cy="98833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29731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17413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335863" y="5141973"/>
            <a:ext cx="847365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5894" y="5262296"/>
            <a:ext cx="3682084" cy="689514"/>
          </a:xfrm>
        </p:spPr>
        <p:txBody>
          <a:bodyPr anchor="ctr"/>
          <a:lstStyle>
            <a:lvl1pPr algn="l">
              <a:defRPr sz="15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862" y="601200"/>
            <a:ext cx="8469630" cy="4204800"/>
          </a:xfrm>
        </p:spPr>
        <p:txBody>
          <a:bodyPr anchor="ctr">
            <a:normAutofit/>
          </a:bodyPr>
          <a:lstStyle>
            <a:lvl1pPr>
              <a:defRPr sz="1500">
                <a:solidFill>
                  <a:schemeClr val="tx2"/>
                </a:solidFill>
              </a:defRPr>
            </a:lvl1pPr>
            <a:lvl2pPr>
              <a:defRPr sz="1350">
                <a:solidFill>
                  <a:schemeClr val="tx2"/>
                </a:solidFill>
              </a:defRPr>
            </a:lvl2pPr>
            <a:lvl3pPr>
              <a:defRPr sz="1200">
                <a:solidFill>
                  <a:schemeClr val="tx2"/>
                </a:solidFill>
              </a:defRPr>
            </a:lvl3pPr>
            <a:lvl4pPr>
              <a:defRPr sz="1050">
                <a:solidFill>
                  <a:schemeClr val="tx2"/>
                </a:solidFill>
              </a:defRPr>
            </a:lvl4pPr>
            <a:lvl5pPr>
              <a:defRPr sz="1050">
                <a:solidFill>
                  <a:schemeClr val="tx2"/>
                </a:solidFill>
              </a:defRPr>
            </a:lvl5pPr>
            <a:lvl6pPr>
              <a:defRPr sz="1050">
                <a:solidFill>
                  <a:schemeClr val="tx2"/>
                </a:solidFill>
              </a:defRPr>
            </a:lvl6pPr>
            <a:lvl7pPr>
              <a:defRPr sz="1050">
                <a:solidFill>
                  <a:schemeClr val="tx2"/>
                </a:solidFill>
              </a:defRPr>
            </a:lvl7pPr>
            <a:lvl8pPr>
              <a:defRPr sz="1050">
                <a:solidFill>
                  <a:schemeClr val="tx2"/>
                </a:solidFill>
              </a:defRPr>
            </a:lvl8pPr>
            <a:lvl9pPr>
              <a:defRPr sz="105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05618" y="5262297"/>
            <a:ext cx="4402490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825">
                <a:solidFill>
                  <a:schemeClr val="bg1"/>
                </a:solidFill>
              </a:defRPr>
            </a:lvl1pPr>
            <a:lvl2pPr marL="342900" indent="0">
              <a:buNone/>
              <a:defRPr sz="825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99392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5895" y="4693389"/>
            <a:ext cx="8272212" cy="566738"/>
          </a:xfrm>
        </p:spPr>
        <p:txBody>
          <a:bodyPr anchor="b">
            <a:normAutofit/>
          </a:bodyPr>
          <a:lstStyle>
            <a:lvl1pPr algn="l">
              <a:defRPr sz="18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5863" y="599725"/>
            <a:ext cx="8468144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5894" y="5260128"/>
            <a:ext cx="8272213" cy="598671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79011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330214" y="614407"/>
            <a:ext cx="8482004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35894" y="702156"/>
            <a:ext cx="8272212" cy="1013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17509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6629401" y="599725"/>
            <a:ext cx="2180113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675727"/>
            <a:ext cx="1503123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81193" y="675727"/>
            <a:ext cx="592220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45255" y="5956138"/>
            <a:ext cx="996106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3" y="5951812"/>
            <a:ext cx="592220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34962" y="5956138"/>
            <a:ext cx="873146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25869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8700A7F-B9A9-4760-9F6E-85CD1CA08023}"/>
              </a:ext>
            </a:extLst>
          </p:cNvPr>
          <p:cNvSpPr/>
          <p:nvPr/>
        </p:nvSpPr>
        <p:spPr>
          <a:xfrm>
            <a:off x="777875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DD32E8A-2ABE-4226-816A-0F80CA3F5A02}"/>
              </a:ext>
            </a:extLst>
          </p:cNvPr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84D20D55-D33D-494A-9254-4C70DB63A4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39EBCE-2AED-4152-95C6-C186DD495EAC}" type="datetimeFigureOut">
              <a:rPr lang="en-US"/>
              <a:pPr>
                <a:defRPr/>
              </a:pPr>
              <a:t>11/28/2023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76F81E7-BA04-448D-9277-A45424057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69459F9-2607-404C-9A94-FC740E7DA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C984AB-21FF-4CB7-9E79-AFC6463C1B3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284605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1ED2AF-111A-48A8-8F69-72AF3449A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CE7DF8-199D-4A56-9958-32E1B4C8A440}" type="datetimeFigureOut">
              <a:rPr lang="en-US"/>
              <a:pPr>
                <a:defRPr/>
              </a:pPr>
              <a:t>11/28/2023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57913F-9A9C-4C3D-A153-E8B4C6B28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24C965-3F52-4D50-980D-E1E1C82F83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448E6C-4C6E-4CF2-9162-210F4C3BD91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124143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C3FA6B-2E83-42C0-B55C-CDD6C7E2048D}"/>
              </a:ext>
            </a:extLst>
          </p:cNvPr>
          <p:cNvSpPr/>
          <p:nvPr/>
        </p:nvSpPr>
        <p:spPr>
          <a:xfrm>
            <a:off x="777875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A3E76D3-F918-4AEC-917B-33FEDFB3F19F}"/>
              </a:ext>
            </a:extLst>
          </p:cNvPr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/>
          <a:lstStyle>
            <a:lvl1pPr algn="l">
              <a:defRPr sz="5400" b="0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4E577119-87E6-4C79-97A4-483FA42486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7DFE13-D7B2-4DD1-928E-0BB668CE4307}" type="datetimeFigureOut">
              <a:rPr lang="en-US"/>
              <a:pPr>
                <a:defRPr/>
              </a:pPr>
              <a:t>11/28/2023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1A7DB6F0-A924-49CF-8554-D0B83129D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3FE8638-36CA-4E03-9F63-3C4D346BB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CAD72C-3DDC-4B3C-A8CE-0C006E6D1CE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298929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B3CFBBC-E2F3-45EE-B5ED-386B230523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B614B9-B658-4256-AF5A-F5D0A92FAA50}" type="datetimeFigureOut">
              <a:rPr lang="en-US"/>
              <a:pPr>
                <a:defRPr/>
              </a:pPr>
              <a:t>11/28/2023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C237C89-5D62-4972-B143-FBB348B41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C01FB80-BEC6-42F7-A138-89F1238D1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0E0787-8291-42C4-898F-4A741999903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593749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6899C2E-3F85-4BC2-82F2-3249EEC1436C}"/>
              </a:ext>
            </a:extLst>
          </p:cNvPr>
          <p:cNvCxnSpPr/>
          <p:nvPr/>
        </p:nvCxnSpPr>
        <p:spPr>
          <a:xfrm>
            <a:off x="7588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91D454-9177-470A-80A7-6BFE42737F86}"/>
              </a:ext>
            </a:extLst>
          </p:cNvPr>
          <p:cNvCxnSpPr/>
          <p:nvPr/>
        </p:nvCxnSpPr>
        <p:spPr>
          <a:xfrm>
            <a:off x="4645025" y="1249363"/>
            <a:ext cx="3657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Date Placeholder 6">
            <a:extLst>
              <a:ext uri="{FF2B5EF4-FFF2-40B4-BE49-F238E27FC236}">
                <a16:creationId xmlns:a16="http://schemas.microsoft.com/office/drawing/2014/main" id="{836443DB-A7B4-4D1F-8BA6-E293406442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76703A-D37C-4D7F-9DD5-D78CEFF1FCF7}" type="datetimeFigureOut">
              <a:rPr lang="en-US"/>
              <a:pPr>
                <a:defRPr/>
              </a:pPr>
              <a:t>11/28/2023</a:t>
            </a:fld>
            <a:endParaRPr lang="en-US"/>
          </a:p>
        </p:txBody>
      </p: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DBBBA0D4-CB77-46D9-9428-F744B302D6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7BB2D006-5794-40A5-85AD-DA233BE37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5E84C8-1672-4C76-B913-807D1774796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119062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FD66A85E-ADB7-490C-BE06-1675E5BCA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3631B-6B92-4E21-9A9F-925B32E15CF3}" type="datetimeFigureOut">
              <a:rPr lang="en-US"/>
              <a:pPr>
                <a:defRPr/>
              </a:pPr>
              <a:t>11/28/2023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91AC7B7-16CC-4DD3-B743-431E929E5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36CF918-4F6E-42BA-99D5-781506508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50E050-C481-4126-B1FE-C5FC7FD36D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275068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CDE9139E-29C7-4836-BCDF-80760F593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5D891C-FC2B-4398-9823-131583A0D538}" type="datetimeFigureOut">
              <a:rPr lang="en-US"/>
              <a:pPr>
                <a:defRPr/>
              </a:pPr>
              <a:t>11/28/2023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A6C3A7E2-2DFB-4366-BFE3-A1CD036D9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E6B0B63-D86A-468A-9EA8-B65F05933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0E35FF-723B-4C98-B7FD-34F37D0B711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018347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D0D5F92-98B1-4E34-86F4-69534708EA02}"/>
              </a:ext>
            </a:extLst>
          </p:cNvPr>
          <p:cNvCxnSpPr/>
          <p:nvPr/>
        </p:nvCxnSpPr>
        <p:spPr>
          <a:xfrm rot="5400000">
            <a:off x="1677194" y="2515394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>
            <a:normAutofit/>
          </a:bodyPr>
          <a:lstStyle>
            <a:lvl1pPr algn="l">
              <a:defRPr sz="5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E4153299-50E0-43CA-A638-EAB4AD0F4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9DD0CB-91E3-4392-B901-1F560BB7782F}" type="datetimeFigureOut">
              <a:rPr lang="en-US"/>
              <a:pPr>
                <a:defRPr/>
              </a:pPr>
              <a:t>11/28/2023</a:t>
            </a:fld>
            <a:endParaRPr lang="en-US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76084494-9FE1-4387-B553-4B80EC809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5E41301B-B591-4C49-AE28-B926051B9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A750EE-313D-48D9-A55A-B844F9A917D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707945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>
            <a:normAutofit/>
          </a:bodyPr>
          <a:lstStyle>
            <a:lvl1pPr algn="l">
              <a:defRPr sz="5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6BFC5B7-5FC4-4425-8EBD-0E7664D4A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CAE0E3-FEC5-42B0-B89B-B995C58496C4}" type="datetimeFigureOut">
              <a:rPr lang="en-US"/>
              <a:pPr>
                <a:defRPr/>
              </a:pPr>
              <a:t>11/28/2023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C353515-C16A-4401-AF7C-B924088EE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B9E6025-80C4-4BEA-AE73-0AAB65B2C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FA71F8-2DD0-4ABE-9904-B4F60758B99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058606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D928CF-C47D-4FE5-AC25-A7E922642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1ED94-86CF-40F3-AE0B-BE09FA8E32A1}" type="datetimeFigureOut">
              <a:rPr lang="en-US"/>
              <a:pPr>
                <a:defRPr/>
              </a:pPr>
              <a:t>11/28/2023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E80FC1-2103-4F5A-9138-C6418A68C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62C58-64C6-4D86-94AC-EF29B8FF5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3E9AC5-090D-467B-8145-0DFFA1717A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669463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0FE92C-C01D-4D8F-AD45-89959D6E31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7F056A-3990-4CEC-9BF5-6AD36A0F6E32}" type="datetimeFigureOut">
              <a:rPr lang="en-US"/>
              <a:pPr>
                <a:defRPr/>
              </a:pPr>
              <a:t>11/28/2023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6C839E-30B5-4415-92A3-DCA2FB50C8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49C385-8804-4462-BD73-823A3ADA2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0D3394-EDCE-4EFA-A4DC-B2A4BE2F485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666311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544AE-4DD4-4BDB-B90E-14A439158004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1562B-BDDE-4FE5-A7D4-CF8546C092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86378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544AE-4DD4-4BDB-B90E-14A439158004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1562B-BDDE-4FE5-A7D4-CF8546C092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1808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544AE-4DD4-4BDB-B90E-14A439158004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1562B-BDDE-4FE5-A7D4-CF8546C092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0380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544AE-4DD4-4BDB-B90E-14A439158004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1562B-BDDE-4FE5-A7D4-CF8546C092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44060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544AE-4DD4-4BDB-B90E-14A439158004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1562B-BDDE-4FE5-A7D4-CF8546C092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23160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544AE-4DD4-4BDB-B90E-14A439158004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1562B-BDDE-4FE5-A7D4-CF8546C092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26368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544AE-4DD4-4BDB-B90E-14A439158004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1562B-BDDE-4FE5-A7D4-CF8546C092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2161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544AE-4DD4-4BDB-B90E-14A439158004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1562B-BDDE-4FE5-A7D4-CF8546C092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97837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544AE-4DD4-4BDB-B90E-14A439158004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1562B-BDDE-4FE5-A7D4-CF8546C092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56783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544AE-4DD4-4BDB-B90E-14A439158004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1562B-BDDE-4FE5-A7D4-CF8546C092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67693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544AE-4DD4-4BDB-B90E-14A439158004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1562B-BDDE-4FE5-A7D4-CF8546C092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128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C3B02C9-83DE-43F5-97D8-1D32E9BE91D7}" type="datetimeFigureOut">
              <a:rPr lang="en-US"/>
              <a:pPr>
                <a:defRPr/>
              </a:pPr>
              <a:t>11/28/2023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  <a:latin typeface="Constantia" panose="02030602050306030303" pitchFamily="18" charset="0"/>
              </a:defRPr>
            </a:lvl1pPr>
          </a:lstStyle>
          <a:p>
            <a:fld id="{E69123A9-638D-47AD-B981-4C843C73BCCF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57" r:id="rId2"/>
    <p:sldLayoutId id="2147483866" r:id="rId3"/>
    <p:sldLayoutId id="2147483858" r:id="rId4"/>
    <p:sldLayoutId id="2147483859" r:id="rId5"/>
    <p:sldLayoutId id="2147483860" r:id="rId6"/>
    <p:sldLayoutId id="2147483861" r:id="rId7"/>
    <p:sldLayoutId id="2147483862" r:id="rId8"/>
    <p:sldLayoutId id="2147483867" r:id="rId9"/>
    <p:sldLayoutId id="2147483863" r:id="rId10"/>
    <p:sldLayoutId id="214748386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30934E-9D04-40CB-8177-F46155531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8F1072-2E00-4500-9851-E9006D9198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7B78F8-BDBE-495E-9763-6B382D7594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08E70B-90C4-40E2-9642-BBF3E71CADA6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C43B14-9242-4AE5-A974-B47F2FA778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6A2397-01FB-4328-9FA8-3DC263B179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17C3-0E7C-4297-88E1-848355D902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490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  <p:sldLayoutId id="2147483878" r:id="rId10"/>
    <p:sldLayoutId id="214748387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237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5894" y="705124"/>
            <a:ext cx="8272212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5894" y="2336003"/>
            <a:ext cx="8272212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04464" y="5956138"/>
            <a:ext cx="21335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5894" y="5951812"/>
            <a:ext cx="51879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 cap="all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18725" y="5956138"/>
            <a:ext cx="7893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34901" y="457200"/>
            <a:ext cx="277749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6031610" y="453643"/>
            <a:ext cx="277749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3181373" y="457200"/>
            <a:ext cx="277749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42650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8" r:id="rId3"/>
    <p:sldLayoutId id="2147483909" r:id="rId4"/>
    <p:sldLayoutId id="2147483910" r:id="rId5"/>
    <p:sldLayoutId id="2147483911" r:id="rId6"/>
    <p:sldLayoutId id="2147483912" r:id="rId7"/>
    <p:sldLayoutId id="2147483913" r:id="rId8"/>
    <p:sldLayoutId id="2147483914" r:id="rId9"/>
    <p:sldLayoutId id="2147483915" r:id="rId10"/>
    <p:sldLayoutId id="2147483916" r:id="rId11"/>
  </p:sldLayoutIdLst>
  <p:txStyles>
    <p:titleStyle>
      <a:lvl1pPr algn="l" defTabSz="342900" rtl="0" eaLnBrk="1" latinLnBrk="0" hangingPunct="1">
        <a:spcBef>
          <a:spcPct val="0"/>
        </a:spcBef>
        <a:buNone/>
        <a:defRPr sz="21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9500" indent="-229500" algn="l" defTabSz="342900" rtl="0" eaLnBrk="1" latinLnBrk="0" hangingPunct="1">
        <a:spcBef>
          <a:spcPct val="20000"/>
        </a:spcBef>
        <a:spcAft>
          <a:spcPts val="45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350" kern="1200">
          <a:solidFill>
            <a:schemeClr val="tx2"/>
          </a:solidFill>
          <a:latin typeface="+mn-lt"/>
          <a:ea typeface="+mn-ea"/>
          <a:cs typeface="+mn-cs"/>
        </a:defRPr>
      </a:lvl1pPr>
      <a:lvl2pPr marL="472500" indent="-229500" algn="l" defTabSz="342900" rtl="0" eaLnBrk="1" latinLnBrk="0" hangingPunct="1">
        <a:spcBef>
          <a:spcPct val="20000"/>
        </a:spcBef>
        <a:spcAft>
          <a:spcPts val="45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2pPr>
      <a:lvl3pPr marL="675000" indent="-202500" algn="l" defTabSz="342900" rtl="0" eaLnBrk="1" latinLnBrk="0" hangingPunct="1">
        <a:spcBef>
          <a:spcPct val="20000"/>
        </a:spcBef>
        <a:spcAft>
          <a:spcPts val="45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050" kern="1200">
          <a:solidFill>
            <a:schemeClr val="tx2"/>
          </a:solidFill>
          <a:latin typeface="+mn-lt"/>
          <a:ea typeface="+mn-ea"/>
          <a:cs typeface="+mn-cs"/>
        </a:defRPr>
      </a:lvl3pPr>
      <a:lvl4pPr marL="931500" indent="-175500" algn="l" defTabSz="342900" rtl="0" eaLnBrk="1" latinLnBrk="0" hangingPunct="1">
        <a:spcBef>
          <a:spcPct val="20000"/>
        </a:spcBef>
        <a:spcAft>
          <a:spcPts val="45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900" kern="1200">
          <a:solidFill>
            <a:schemeClr val="tx2"/>
          </a:solidFill>
          <a:latin typeface="+mn-lt"/>
          <a:ea typeface="+mn-ea"/>
          <a:cs typeface="+mn-cs"/>
        </a:defRPr>
      </a:lvl4pPr>
      <a:lvl5pPr marL="1201500" indent="-175500" algn="l" defTabSz="342900" rtl="0" eaLnBrk="1" latinLnBrk="0" hangingPunct="1">
        <a:spcBef>
          <a:spcPct val="20000"/>
        </a:spcBef>
        <a:spcAft>
          <a:spcPts val="45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900" kern="1200">
          <a:solidFill>
            <a:schemeClr val="tx2"/>
          </a:solidFill>
          <a:latin typeface="+mn-lt"/>
          <a:ea typeface="+mn-ea"/>
          <a:cs typeface="+mn-cs"/>
        </a:defRPr>
      </a:lvl5pPr>
      <a:lvl6pPr marL="142500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900" kern="1200">
          <a:solidFill>
            <a:schemeClr val="tx2"/>
          </a:solidFill>
          <a:latin typeface="+mn-lt"/>
          <a:ea typeface="+mn-ea"/>
          <a:cs typeface="+mn-cs"/>
        </a:defRPr>
      </a:lvl6pPr>
      <a:lvl7pPr marL="165000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900" kern="1200">
          <a:solidFill>
            <a:schemeClr val="tx2"/>
          </a:solidFill>
          <a:latin typeface="+mn-lt"/>
          <a:ea typeface="+mn-ea"/>
          <a:cs typeface="+mn-cs"/>
        </a:defRPr>
      </a:lvl7pPr>
      <a:lvl8pPr marL="187500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900" kern="1200">
          <a:solidFill>
            <a:schemeClr val="tx2"/>
          </a:solidFill>
          <a:latin typeface="+mn-lt"/>
          <a:ea typeface="+mn-ea"/>
          <a:cs typeface="+mn-cs"/>
        </a:defRPr>
      </a:lvl8pPr>
      <a:lvl9pPr marL="210000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9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B0A5F279-E17D-4272-A59F-84E6DAF32C6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762000" y="4572000"/>
            <a:ext cx="67818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ECB30D41-9465-4D67-812B-299FD7603C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62000" y="685800"/>
            <a:ext cx="7543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FE9125-248A-4A06-A88E-1AD28C3FDA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48400" y="620871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hangingPunct="1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6D4A84F-F7A8-4F50-B123-AC37EB55FF9B}" type="datetimeFigureOut">
              <a:rPr lang="en-US"/>
              <a:pPr>
                <a:defRPr/>
              </a:pPr>
              <a:t>11/28/2023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4BBFAF-0E07-4DB8-9D81-F13E8A52F8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2000" y="6208713"/>
            <a:ext cx="48736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3D15E9-BC23-4BFA-8243-BB68849996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20000" y="5688013"/>
            <a:ext cx="7620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2400">
                <a:solidFill>
                  <a:srgbClr val="262626"/>
                </a:solidFill>
                <a:latin typeface="Impact" panose="020B0806030902050204" pitchFamily="34" charset="0"/>
              </a:defRPr>
            </a:lvl1pPr>
          </a:lstStyle>
          <a:p>
            <a:pPr>
              <a:defRPr/>
            </a:pPr>
            <a:fld id="{A84A1CC7-E6C3-4263-A3FA-963E49B4244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427B83D-0964-4A47-910E-AFFAC5D354D9}"/>
              </a:ext>
            </a:extLst>
          </p:cNvPr>
          <p:cNvSpPr/>
          <p:nvPr/>
        </p:nvSpPr>
        <p:spPr>
          <a:xfrm>
            <a:off x="777875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67CB848-076B-4BDC-A788-17038BB04654}"/>
              </a:ext>
            </a:extLst>
          </p:cNvPr>
          <p:cNvSpPr/>
          <p:nvPr/>
        </p:nvSpPr>
        <p:spPr>
          <a:xfrm>
            <a:off x="777875" y="6172200"/>
            <a:ext cx="7543800" cy="269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501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8" r:id="rId1"/>
    <p:sldLayoutId id="2147483919" r:id="rId2"/>
    <p:sldLayoutId id="2147483920" r:id="rId3"/>
    <p:sldLayoutId id="2147483921" r:id="rId4"/>
    <p:sldLayoutId id="2147483922" r:id="rId5"/>
    <p:sldLayoutId id="2147483923" r:id="rId6"/>
    <p:sldLayoutId id="2147483924" r:id="rId7"/>
    <p:sldLayoutId id="2147483925" r:id="rId8"/>
    <p:sldLayoutId id="2147483926" r:id="rId9"/>
    <p:sldLayoutId id="2147483927" r:id="rId10"/>
    <p:sldLayoutId id="214748392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400" kern="1200">
          <a:solidFill>
            <a:srgbClr val="262626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400">
          <a:solidFill>
            <a:srgbClr val="262626"/>
          </a:solidFill>
          <a:latin typeface="Impact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3725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363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3544AE-4DD4-4BDB-B90E-14A439158004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41562B-BDDE-4FE5-A7D4-CF8546C092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29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7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6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hyperlink" Target="https://padlet.com/marinojay/62s0almv2dqm7at" TargetMode="External"/><Relationship Id="rId1" Type="http://schemas.openxmlformats.org/officeDocument/2006/relationships/slideLayout" Target="../slideLayouts/slideLayout4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4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4.jpeg"/><Relationship Id="rId7" Type="http://schemas.openxmlformats.org/officeDocument/2006/relationships/image" Target="../media/image58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57.jpeg"/><Relationship Id="rId5" Type="http://schemas.openxmlformats.org/officeDocument/2006/relationships/image" Target="../media/image56.png"/><Relationship Id="rId4" Type="http://schemas.openxmlformats.org/officeDocument/2006/relationships/image" Target="../media/image55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4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4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4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4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4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72.jpeg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4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78.jpeg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79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6.jpeg"/><Relationship Id="rId4" Type="http://schemas.openxmlformats.org/officeDocument/2006/relationships/image" Target="../media/image85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gif"/><Relationship Id="rId2" Type="http://schemas.openxmlformats.org/officeDocument/2006/relationships/image" Target="../media/image87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9.wmf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4.jpeg"/><Relationship Id="rId4" Type="http://schemas.openxmlformats.org/officeDocument/2006/relationships/image" Target="../media/image93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98.jpeg"/><Relationship Id="rId4" Type="http://schemas.openxmlformats.org/officeDocument/2006/relationships/image" Target="../media/image97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15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7" Type="http://schemas.openxmlformats.org/officeDocument/2006/relationships/image" Target="../media/image10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8.png"/><Relationship Id="rId5" Type="http://schemas.openxmlformats.org/officeDocument/2006/relationships/image" Target="../media/image107.png"/><Relationship Id="rId4" Type="http://schemas.openxmlformats.org/officeDocument/2006/relationships/image" Target="../media/image106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4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19.jpeg"/><Relationship Id="rId5" Type="http://schemas.openxmlformats.org/officeDocument/2006/relationships/image" Target="../media/image118.jpeg"/><Relationship Id="rId4" Type="http://schemas.openxmlformats.org/officeDocument/2006/relationships/image" Target="../media/image117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24.jpeg"/><Relationship Id="rId5" Type="http://schemas.openxmlformats.org/officeDocument/2006/relationships/image" Target="../media/image123.jpeg"/><Relationship Id="rId4" Type="http://schemas.openxmlformats.org/officeDocument/2006/relationships/image" Target="../media/image122.jpe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jpeg"/><Relationship Id="rId3" Type="http://schemas.openxmlformats.org/officeDocument/2006/relationships/image" Target="../media/image126.jpeg"/><Relationship Id="rId7" Type="http://schemas.openxmlformats.org/officeDocument/2006/relationships/image" Target="../media/image130.jpeg"/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9.jpeg"/><Relationship Id="rId5" Type="http://schemas.openxmlformats.org/officeDocument/2006/relationships/image" Target="../media/image128.jpeg"/><Relationship Id="rId10" Type="http://schemas.openxmlformats.org/officeDocument/2006/relationships/hyperlink" Target="https://openclipart.org/detail/254045/international-human-family" TargetMode="External"/><Relationship Id="rId4" Type="http://schemas.openxmlformats.org/officeDocument/2006/relationships/image" Target="../media/image127.jpeg"/><Relationship Id="rId9" Type="http://schemas.openxmlformats.org/officeDocument/2006/relationships/image" Target="../media/image132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image" Target="../media/image133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37.jpeg"/><Relationship Id="rId5" Type="http://schemas.openxmlformats.org/officeDocument/2006/relationships/image" Target="../media/image136.jpeg"/><Relationship Id="rId4" Type="http://schemas.openxmlformats.org/officeDocument/2006/relationships/image" Target="../media/image135.jpe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jpeg"/><Relationship Id="rId1" Type="http://schemas.openxmlformats.org/officeDocument/2006/relationships/slideLayout" Target="../slideLayouts/slideLayout13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eg"/><Relationship Id="rId7" Type="http://schemas.openxmlformats.org/officeDocument/2006/relationships/image" Target="../media/image144.jpeg"/><Relationship Id="rId2" Type="http://schemas.openxmlformats.org/officeDocument/2006/relationships/image" Target="../media/image139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3.jpeg"/><Relationship Id="rId5" Type="http://schemas.openxmlformats.org/officeDocument/2006/relationships/image" Target="../media/image142.jpeg"/><Relationship Id="rId4" Type="http://schemas.openxmlformats.org/officeDocument/2006/relationships/image" Target="../media/image141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eg"/><Relationship Id="rId7" Type="http://schemas.openxmlformats.org/officeDocument/2006/relationships/image" Target="../media/image150.jpeg"/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49.jpeg"/><Relationship Id="rId5" Type="http://schemas.openxmlformats.org/officeDocument/2006/relationships/image" Target="../media/image148.jpeg"/><Relationship Id="rId4" Type="http://schemas.openxmlformats.org/officeDocument/2006/relationships/image" Target="../media/image147.jpe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jpeg"/><Relationship Id="rId1" Type="http://schemas.openxmlformats.org/officeDocument/2006/relationships/slideLayout" Target="../slideLayouts/slideLayout15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jpeg"/><Relationship Id="rId2" Type="http://schemas.openxmlformats.org/officeDocument/2006/relationships/image" Target="../media/image152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4.jpeg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jpeg"/><Relationship Id="rId2" Type="http://schemas.openxmlformats.org/officeDocument/2006/relationships/hyperlink" Target="mailto:marshr@pcsb.org" TargetMode="Externa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hyperlink" Target="mailto:shepherda@pcsb.org" TargetMode="External"/><Relationship Id="rId2" Type="http://schemas.openxmlformats.org/officeDocument/2006/relationships/hyperlink" Target="mailto:barkerki@pcsb.org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voigtk@pcsb.org" TargetMode="External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2.wmf"/><Relationship Id="rId13" Type="http://schemas.openxmlformats.org/officeDocument/2006/relationships/image" Target="../media/image167.wmf"/><Relationship Id="rId3" Type="http://schemas.openxmlformats.org/officeDocument/2006/relationships/image" Target="../media/image157.wmf"/><Relationship Id="rId7" Type="http://schemas.openxmlformats.org/officeDocument/2006/relationships/image" Target="../media/image161.wmf"/><Relationship Id="rId12" Type="http://schemas.openxmlformats.org/officeDocument/2006/relationships/image" Target="../media/image166.wmf"/><Relationship Id="rId2" Type="http://schemas.openxmlformats.org/officeDocument/2006/relationships/image" Target="../media/image79.jpeg"/><Relationship Id="rId16" Type="http://schemas.openxmlformats.org/officeDocument/2006/relationships/image" Target="../media/image170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0.wmf"/><Relationship Id="rId11" Type="http://schemas.openxmlformats.org/officeDocument/2006/relationships/image" Target="../media/image165.wmf"/><Relationship Id="rId5" Type="http://schemas.openxmlformats.org/officeDocument/2006/relationships/image" Target="../media/image159.wmf"/><Relationship Id="rId15" Type="http://schemas.openxmlformats.org/officeDocument/2006/relationships/image" Target="../media/image169.wmf"/><Relationship Id="rId10" Type="http://schemas.openxmlformats.org/officeDocument/2006/relationships/image" Target="../media/image164.wmf"/><Relationship Id="rId4" Type="http://schemas.openxmlformats.org/officeDocument/2006/relationships/image" Target="../media/image158.wmf"/><Relationship Id="rId9" Type="http://schemas.openxmlformats.org/officeDocument/2006/relationships/image" Target="../media/image163.wmf"/><Relationship Id="rId14" Type="http://schemas.openxmlformats.org/officeDocument/2006/relationships/image" Target="../media/image168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98460" y="2195219"/>
            <a:ext cx="3065480" cy="2166836"/>
          </a:xfrm>
        </p:spPr>
        <p:txBody>
          <a:bodyPr anchor="b">
            <a:normAutofit/>
          </a:bodyPr>
          <a:lstStyle/>
          <a:p>
            <a:pPr algn="l"/>
            <a:r>
              <a:rPr lang="en-US" sz="5400" b="1">
                <a:cs typeface="Calibri Light"/>
              </a:rPr>
              <a:t>Welcome to PHUHS</a:t>
            </a:r>
            <a:endParaRPr lang="en-US" sz="5400" b="1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98459" y="4420420"/>
            <a:ext cx="3065479" cy="860897"/>
          </a:xfrm>
        </p:spPr>
        <p:txBody>
          <a:bodyPr anchor="t">
            <a:noAutofit/>
          </a:bodyPr>
          <a:lstStyle/>
          <a:p>
            <a:pPr algn="l"/>
            <a:r>
              <a:rPr lang="en-US" sz="3600">
                <a:cs typeface="Calibri"/>
              </a:rPr>
              <a:t>Home of the Hurricanes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857250"/>
            <a:ext cx="5391038" cy="51435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4" name="Picture 4" descr="Logo&#10;&#10;Description automatically generated">
            <a:extLst>
              <a:ext uri="{FF2B5EF4-FFF2-40B4-BE49-F238E27FC236}">
                <a16:creationId xmlns:a16="http://schemas.microsoft.com/office/drawing/2014/main" id="{7EC558A3-F811-4908-8ADD-2ED137B3167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00" r="2176" b="1"/>
          <a:stretch/>
        </p:blipFill>
        <p:spPr>
          <a:xfrm>
            <a:off x="1" y="857257"/>
            <a:ext cx="5271371" cy="5143493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0325488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AE18C-89F1-C62D-DC92-0CE505AE3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5869" y="558026"/>
            <a:ext cx="4857279" cy="982414"/>
          </a:xfrm>
        </p:spPr>
        <p:txBody>
          <a:bodyPr>
            <a:normAutofit fontScale="90000"/>
          </a:bodyPr>
          <a:lstStyle/>
          <a:p>
            <a:r>
              <a:rPr lang="en-US" b="1">
                <a:latin typeface="Arial Nova"/>
                <a:ea typeface="Calibri"/>
                <a:cs typeface="Calibri"/>
              </a:rPr>
              <a:t>Welcome </a:t>
            </a:r>
            <a:br>
              <a:rPr lang="en-US" b="1">
                <a:latin typeface="Arial Nova"/>
                <a:ea typeface="Calibri"/>
                <a:cs typeface="Calibri"/>
              </a:rPr>
            </a:br>
            <a:r>
              <a:rPr lang="en-US" b="1">
                <a:latin typeface="Arial Nova"/>
                <a:ea typeface="Calibri"/>
                <a:cs typeface="Calibri"/>
              </a:rPr>
              <a:t>PHUHS Class of 2028!</a:t>
            </a:r>
            <a:endParaRPr lang="en-US" b="1">
              <a:latin typeface="Arial Nova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BA7186BE-0FEA-57A1-CC0D-30BCD4E4B6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982013"/>
            <a:ext cx="8229600" cy="4054610"/>
          </a:xfrm>
        </p:spPr>
      </p:pic>
      <p:pic>
        <p:nvPicPr>
          <p:cNvPr id="6" name="Picture 2" descr="Shield Balfour v1.PNG">
            <a:extLst>
              <a:ext uri="{FF2B5EF4-FFF2-40B4-BE49-F238E27FC236}">
                <a16:creationId xmlns:a16="http://schemas.microsoft.com/office/drawing/2014/main" id="{6493C696-E17E-8FDA-47BB-9D9B6CAB57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47" y="106261"/>
            <a:ext cx="2009078" cy="1879477"/>
          </a:xfrm>
          <a:prstGeom prst="rect">
            <a:avLst/>
          </a:prstGeom>
        </p:spPr>
      </p:pic>
      <p:pic>
        <p:nvPicPr>
          <p:cNvPr id="8" name="Picture 7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B9DF103E-2C7B-0A54-2D02-80B758B9C49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9719" y="269965"/>
            <a:ext cx="2007261" cy="1303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37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1" descr="Text&#10;&#10;Description automatically generated">
            <a:extLst>
              <a:ext uri="{FF2B5EF4-FFF2-40B4-BE49-F238E27FC236}">
                <a16:creationId xmlns:a16="http://schemas.microsoft.com/office/drawing/2014/main" id="{A4E10A69-7F72-4FB0-A7F5-1658B40901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8790" y="1867257"/>
            <a:ext cx="7934205" cy="4087690"/>
          </a:xfrm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63FDFFB0-49F2-4D71-AE05-79B1EDB77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/>
              <a:t>Preparing students for success after graduation</a:t>
            </a:r>
          </a:p>
        </p:txBody>
      </p:sp>
    </p:spTree>
    <p:extLst>
      <p:ext uri="{BB962C8B-B14F-4D97-AF65-F5344CB8AC3E}">
        <p14:creationId xmlns:p14="http://schemas.microsoft.com/office/powerpoint/2010/main" val="42601792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77066-86CB-4E19-B7D6-D65D2A269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0735" y="2174749"/>
            <a:ext cx="3449800" cy="2852855"/>
          </a:xfrm>
        </p:spPr>
        <p:txBody>
          <a:bodyPr vert="horz" lIns="68580" tIns="34290" rIns="68580" bIns="34290" rtlCol="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en-US" sz="3000" b="1">
                <a:solidFill>
                  <a:schemeClr val="tx1"/>
                </a:solidFill>
              </a:rPr>
              <a:t>Consistent</a:t>
            </a:r>
            <a:br>
              <a:rPr lang="en-US" sz="3000" b="1">
                <a:solidFill>
                  <a:schemeClr val="tx1"/>
                </a:solidFill>
              </a:rPr>
            </a:br>
            <a:r>
              <a:rPr lang="en-US" sz="3000" b="1">
                <a:solidFill>
                  <a:schemeClr val="tx1"/>
                </a:solidFill>
              </a:rPr>
              <a:t>Committed</a:t>
            </a:r>
            <a:br>
              <a:rPr lang="en-US" sz="3000" b="1">
                <a:solidFill>
                  <a:schemeClr val="tx1"/>
                </a:solidFill>
              </a:rPr>
            </a:br>
            <a:r>
              <a:rPr lang="en-US" sz="3000" b="1">
                <a:solidFill>
                  <a:schemeClr val="tx1"/>
                </a:solidFill>
              </a:rPr>
              <a:t>College </a:t>
            </a:r>
            <a:br>
              <a:rPr lang="en-US" sz="3000" b="1">
                <a:solidFill>
                  <a:schemeClr val="tx1"/>
                </a:solidFill>
              </a:rPr>
            </a:br>
            <a:r>
              <a:rPr lang="en-US" sz="3000" b="1">
                <a:solidFill>
                  <a:schemeClr val="tx1"/>
                </a:solidFill>
              </a:rPr>
              <a:t>Going Culture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574946-726F-43D7-BBC4-5AD06E51BC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10" r="7413" b="2"/>
          <a:stretch/>
        </p:blipFill>
        <p:spPr>
          <a:xfrm>
            <a:off x="482599" y="1483958"/>
            <a:ext cx="4689873" cy="3904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9168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group of people in a graduation cap&#10;&#10;Description automatically generated">
            <a:extLst>
              <a:ext uri="{FF2B5EF4-FFF2-40B4-BE49-F238E27FC236}">
                <a16:creationId xmlns:a16="http://schemas.microsoft.com/office/drawing/2014/main" id="{D4E1BE77-05CC-3F99-9691-A49009D44C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70459" y="54912"/>
            <a:ext cx="5259297" cy="6749763"/>
          </a:xfrm>
        </p:spPr>
      </p:pic>
    </p:spTree>
    <p:extLst>
      <p:ext uri="{BB962C8B-B14F-4D97-AF65-F5344CB8AC3E}">
        <p14:creationId xmlns:p14="http://schemas.microsoft.com/office/powerpoint/2010/main" val="24607399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5870B-7F15-478F-B69D-AD3F39773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/>
              <a:t>Nationally Honored Extracurricular Opportunities</a:t>
            </a:r>
          </a:p>
        </p:txBody>
      </p:sp>
      <p:pic>
        <p:nvPicPr>
          <p:cNvPr id="3" name="Picture 4" descr="A picture containing text, screenshot, person&#10;&#10;Description automatically generated">
            <a:extLst>
              <a:ext uri="{FF2B5EF4-FFF2-40B4-BE49-F238E27FC236}">
                <a16:creationId xmlns:a16="http://schemas.microsoft.com/office/drawing/2014/main" id="{9BCCB592-D228-0ADB-3A8B-185BF4D5A4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471" y="2671919"/>
            <a:ext cx="4249055" cy="3201445"/>
          </a:xfrm>
          <a:prstGeom prst="rect">
            <a:avLst/>
          </a:prstGeom>
        </p:spPr>
      </p:pic>
      <p:pic>
        <p:nvPicPr>
          <p:cNvPr id="5" name="Picture 6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CB7C9939-2C69-BCAD-261F-D76450440B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6685" y="1758712"/>
            <a:ext cx="4022271" cy="2760005"/>
          </a:xfrm>
          <a:prstGeom prst="rect">
            <a:avLst/>
          </a:prstGeom>
        </p:spPr>
      </p:pic>
      <p:pic>
        <p:nvPicPr>
          <p:cNvPr id="4" name="Picture 5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96C324CE-B142-E28E-D620-7016C8B3D8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0186" y="4589690"/>
            <a:ext cx="3895269" cy="2178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0081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5870B-7F15-478F-B69D-AD3F39773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/>
              <a:t>Nationally Honored Extracurricular Opportunities</a:t>
            </a:r>
          </a:p>
        </p:txBody>
      </p:sp>
      <p:pic>
        <p:nvPicPr>
          <p:cNvPr id="12" name="Picture 12" descr="A group of people holding signs&#10;&#10;Description automatically generated">
            <a:extLst>
              <a:ext uri="{FF2B5EF4-FFF2-40B4-BE49-F238E27FC236}">
                <a16:creationId xmlns:a16="http://schemas.microsoft.com/office/drawing/2014/main" id="{27865C6D-A990-4180-81B8-098FDD2EBF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2375" y="2942288"/>
            <a:ext cx="4471505" cy="250522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E826B24-CA9D-43C8-B271-D577E01FDC94}"/>
              </a:ext>
            </a:extLst>
          </p:cNvPr>
          <p:cNvSpPr txBox="1"/>
          <p:nvPr/>
        </p:nvSpPr>
        <p:spPr>
          <a:xfrm>
            <a:off x="10086067" y="5523138"/>
            <a:ext cx="3302453" cy="6924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350" b="1">
                <a:solidFill>
                  <a:prstClr val="black"/>
                </a:solidFill>
                <a:latin typeface="Gill Sans MT" panose="020B0502020104020203"/>
              </a:rPr>
              <a:t>27 PHUHS Students earned a perfect score on their FDOE End of Course Exams in 2021</a:t>
            </a:r>
          </a:p>
        </p:txBody>
      </p:sp>
      <p:pic>
        <p:nvPicPr>
          <p:cNvPr id="4" name="Picture 5" descr="Graphical user interface&#10;&#10;Description automatically generated">
            <a:extLst>
              <a:ext uri="{FF2B5EF4-FFF2-40B4-BE49-F238E27FC236}">
                <a16:creationId xmlns:a16="http://schemas.microsoft.com/office/drawing/2014/main" id="{57459009-F927-A733-8030-47AAF5C424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3543" y="1893149"/>
            <a:ext cx="3722914" cy="4196559"/>
          </a:xfrm>
          <a:prstGeom prst="rect">
            <a:avLst/>
          </a:prstGeom>
        </p:spPr>
      </p:pic>
      <p:pic>
        <p:nvPicPr>
          <p:cNvPr id="6" name="Picture 6" descr="Graphical user interface&#10;&#10;Description automatically generated">
            <a:extLst>
              <a:ext uri="{FF2B5EF4-FFF2-40B4-BE49-F238E27FC236}">
                <a16:creationId xmlns:a16="http://schemas.microsoft.com/office/drawing/2014/main" id="{A9F40149-8720-2643-7BE8-273F0E67A7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543" y="1750021"/>
            <a:ext cx="4738913" cy="4110883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401237C-DE3E-F6D0-33F8-EE585C9056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9208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67729-0C87-4ECE-A412-1737D55839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94" y="795844"/>
            <a:ext cx="8272212" cy="1013800"/>
          </a:xfrm>
        </p:spPr>
        <p:txBody>
          <a:bodyPr>
            <a:normAutofit fontScale="90000"/>
          </a:bodyPr>
          <a:lstStyle/>
          <a:p>
            <a:r>
              <a:rPr lang="en-US" sz="4400" b="1"/>
              <a:t>Nationally Honored visual/performing arts</a:t>
            </a:r>
          </a:p>
        </p:txBody>
      </p:sp>
      <p:pic>
        <p:nvPicPr>
          <p:cNvPr id="9" name="Picture 9">
            <a:extLst>
              <a:ext uri="{FF2B5EF4-FFF2-40B4-BE49-F238E27FC236}">
                <a16:creationId xmlns:a16="http://schemas.microsoft.com/office/drawing/2014/main" id="{6645C008-EA41-46D0-AF51-2C7E6148BB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605" y="4998701"/>
            <a:ext cx="2880242" cy="1540458"/>
          </a:xfrm>
          <a:prstGeom prst="rect">
            <a:avLst/>
          </a:prstGeom>
        </p:spPr>
      </p:pic>
      <p:pic>
        <p:nvPicPr>
          <p:cNvPr id="10" name="Picture 10" descr="Text&#10;&#10;Description automatically generated">
            <a:extLst>
              <a:ext uri="{FF2B5EF4-FFF2-40B4-BE49-F238E27FC236}">
                <a16:creationId xmlns:a16="http://schemas.microsoft.com/office/drawing/2014/main" id="{462F7312-21B9-4575-BF94-780AD5E6CB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170" y="4943613"/>
            <a:ext cx="2057400" cy="1473079"/>
          </a:xfrm>
          <a:prstGeom prst="rect">
            <a:avLst/>
          </a:prstGeom>
        </p:spPr>
      </p:pic>
      <p:pic>
        <p:nvPicPr>
          <p:cNvPr id="5" name="Picture 7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3CF26AF6-262A-D698-074F-8A1EA8D02B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2543" y="1846876"/>
            <a:ext cx="2824842" cy="2193606"/>
          </a:xfrm>
          <a:prstGeom prst="rect">
            <a:avLst/>
          </a:prstGeom>
        </p:spPr>
      </p:pic>
      <p:pic>
        <p:nvPicPr>
          <p:cNvPr id="11" name="Picture 11">
            <a:extLst>
              <a:ext uri="{FF2B5EF4-FFF2-40B4-BE49-F238E27FC236}">
                <a16:creationId xmlns:a16="http://schemas.microsoft.com/office/drawing/2014/main" id="{3FD135C6-2731-5B71-7425-38E5EF44DF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6900" y="1976480"/>
            <a:ext cx="2743200" cy="2905041"/>
          </a:xfrm>
          <a:prstGeom prst="rect">
            <a:avLst/>
          </a:prstGeom>
        </p:spPr>
      </p:pic>
      <p:pic>
        <p:nvPicPr>
          <p:cNvPr id="4" name="Picture 3" descr="A poster with text and images of people&#10;&#10;Description automatically generated">
            <a:extLst>
              <a:ext uri="{FF2B5EF4-FFF2-40B4-BE49-F238E27FC236}">
                <a16:creationId xmlns:a16="http://schemas.microsoft.com/office/drawing/2014/main" id="{2ADBAA5C-F79C-F30A-3926-85E1B4BD48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5375" y="4065845"/>
            <a:ext cx="2743200" cy="2717442"/>
          </a:xfrm>
          <a:prstGeom prst="rect">
            <a:avLst/>
          </a:prstGeom>
        </p:spPr>
      </p:pic>
      <p:pic>
        <p:nvPicPr>
          <p:cNvPr id="6" name="Picture 5" descr="A person and person posing for a picture&#10;&#10;Description automatically generated">
            <a:extLst>
              <a:ext uri="{FF2B5EF4-FFF2-40B4-BE49-F238E27FC236}">
                <a16:creationId xmlns:a16="http://schemas.microsoft.com/office/drawing/2014/main" id="{30D73D7A-97D9-178C-B46F-8A20899A3B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4793" y="2057400"/>
            <a:ext cx="27432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1880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BB1D3B0-1E2E-48E2-ACCC-EE147A9A0C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900" y="457200"/>
            <a:ext cx="277749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BB8B191-5BC6-486A-8E6E-13B1C9EEE8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31610" y="453643"/>
            <a:ext cx="277749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6E3DE27-4115-4B5D-A9DB-3C7CDC82B1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81372" y="457200"/>
            <a:ext cx="277749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A5196B7-638B-4DC2-897C-9F49E9D46F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900" y="3085765"/>
            <a:ext cx="8447150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1FA8F66-3B85-411D-A2A6-A50DF3026D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69958B5-5C27-4A9A-983B-AC6A83EFD5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572000" y="1436050"/>
            <a:ext cx="0" cy="164592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4179E790-E691-4202-B7FA-62924FC8D1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5425" y="4219240"/>
            <a:ext cx="8476488" cy="94997"/>
          </a:xfrm>
          <a:prstGeom prst="rect">
            <a:avLst/>
          </a:pr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065EE0A0-4DA6-4AA2-A475-14DB03C55A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5425" y="4376057"/>
            <a:ext cx="8477720" cy="2034709"/>
          </a:xfrm>
          <a:prstGeom prst="rect">
            <a:avLst/>
          </a:prstGeom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7F15E9-BD2C-463E-B720-7C658CD29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699" y="5252357"/>
            <a:ext cx="8350855" cy="895244"/>
          </a:xfrm>
        </p:spPr>
        <p:txBody>
          <a:bodyPr vert="horz" lIns="91440" tIns="45720" rIns="91440" bIns="45720" rtlCol="0" anchor="b">
            <a:noAutofit/>
          </a:bodyPr>
          <a:lstStyle/>
          <a:p>
            <a:pPr defTabSz="457200"/>
            <a:r>
              <a:rPr lang="en-US" sz="4400">
                <a:solidFill>
                  <a:schemeClr val="tx2"/>
                </a:solidFill>
              </a:rPr>
              <a:t>Class of 2024 </a:t>
            </a:r>
            <a:br>
              <a:rPr lang="en-US" sz="4400"/>
            </a:br>
            <a:r>
              <a:rPr lang="en-US" sz="4400">
                <a:solidFill>
                  <a:schemeClr val="tx2"/>
                </a:solidFill>
              </a:rPr>
              <a:t>National Merit Honorees </a:t>
            </a:r>
            <a:br>
              <a:rPr lang="en-US" sz="4400">
                <a:solidFill>
                  <a:schemeClr val="tx2"/>
                </a:solidFill>
              </a:rPr>
            </a:br>
            <a:r>
              <a:rPr lang="en-US" sz="2000">
                <a:solidFill>
                  <a:schemeClr val="tx2"/>
                </a:solidFill>
              </a:rPr>
              <a:t>8 of the 24 Pinellas County NMS Semi-finalists from PHUHS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DECE59D-07C1-49E3-A0AC-9D749641E6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9826" y="1142206"/>
            <a:ext cx="4266227" cy="2233607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1FE50E74-086B-441B-9A1E-0FE64A3945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" y="1140333"/>
            <a:ext cx="3980328" cy="2235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45942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9">
            <a:extLst>
              <a:ext uri="{FF2B5EF4-FFF2-40B4-BE49-F238E27FC236}">
                <a16:creationId xmlns:a16="http://schemas.microsoft.com/office/drawing/2014/main" id="{90D8D371-08D7-4872-B601-46D3D0C76C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901" y="1200150"/>
            <a:ext cx="2777490" cy="7124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9" name="Rectangle 31">
            <a:extLst>
              <a:ext uri="{FF2B5EF4-FFF2-40B4-BE49-F238E27FC236}">
                <a16:creationId xmlns:a16="http://schemas.microsoft.com/office/drawing/2014/main" id="{0B6172F1-16E5-41C0-A1C5-E27BA6D199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31610" y="1197482"/>
            <a:ext cx="2777490" cy="73916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1" name="Rectangle 33">
            <a:extLst>
              <a:ext uri="{FF2B5EF4-FFF2-40B4-BE49-F238E27FC236}">
                <a16:creationId xmlns:a16="http://schemas.microsoft.com/office/drawing/2014/main" id="{2E77FE2D-6DE2-45E3-B032-A13CCCEDD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81373" y="1200150"/>
            <a:ext cx="2777490" cy="6858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9AE0C48-CD45-4EBE-B06B-10AD14F070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900" y="3171574"/>
            <a:ext cx="8447150" cy="2478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97198BC5-0524-403A-B4A3-38C750B6C4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335882"/>
            <a:ext cx="9143999" cy="466486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white"/>
              </a:solidFill>
              <a:latin typeface="Gill Sans MT" panose="020B0502020104020203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5B7B7F8-8803-411C-AC48-8690313B5C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8933" y="1335881"/>
            <a:ext cx="2762088" cy="431429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EA3D40-23A5-45BC-AF2F-1A5E55C67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2" y="1395549"/>
            <a:ext cx="2716779" cy="1564402"/>
          </a:xfrm>
        </p:spPr>
        <p:txBody>
          <a:bodyPr vert="horz" lIns="68580" tIns="34290" rIns="68580" bIns="34290" rtlCol="0" anchor="b">
            <a:noAutofit/>
          </a:bodyPr>
          <a:lstStyle/>
          <a:p>
            <a:r>
              <a:rPr lang="en-US" sz="2800" b="1">
                <a:solidFill>
                  <a:srgbClr val="FFFFFF"/>
                </a:solidFill>
              </a:rPr>
              <a:t>Athletic Excellence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C4BEF43-535B-46CC-B76D-83EFE8520A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81682" y="1328205"/>
            <a:ext cx="2778319" cy="2127821"/>
          </a:xfrm>
          <a:prstGeom prst="rect">
            <a:avLst/>
          </a:prstGeom>
          <a:solidFill>
            <a:srgbClr val="FFFFFF"/>
          </a:solidFill>
          <a:ln w="19050">
            <a:solidFill>
              <a:schemeClr val="accent4">
                <a:alpha val="9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white"/>
              </a:solidFill>
              <a:latin typeface="Gill Sans MT" panose="020B0502020104020203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4F67C0B5-AF8B-420C-9F7E-33C1FA38D1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39552" y="1328205"/>
            <a:ext cx="2778319" cy="2135497"/>
          </a:xfrm>
          <a:prstGeom prst="rect">
            <a:avLst/>
          </a:prstGeom>
          <a:solidFill>
            <a:srgbClr val="FFFFFF"/>
          </a:solidFill>
          <a:ln w="19050">
            <a:solidFill>
              <a:schemeClr val="accent4">
                <a:alpha val="9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white"/>
              </a:solidFill>
              <a:latin typeface="Gill Sans MT" panose="020B0502020104020203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FB41FAC8-B04A-439F-B634-1CB0944CF5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80572" y="3536279"/>
            <a:ext cx="2778319" cy="2113895"/>
          </a:xfrm>
          <a:prstGeom prst="rect">
            <a:avLst/>
          </a:prstGeom>
          <a:solidFill>
            <a:srgbClr val="FFFFFF"/>
          </a:solidFill>
          <a:ln w="19050">
            <a:solidFill>
              <a:schemeClr val="accent4">
                <a:alpha val="9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white"/>
              </a:solidFill>
              <a:latin typeface="Gill Sans MT" panose="020B0502020104020203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E9F81DE3-06E0-49C7-AE8D-F2C6DB626D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39936" y="3536278"/>
            <a:ext cx="2778319" cy="2113895"/>
          </a:xfrm>
          <a:prstGeom prst="rect">
            <a:avLst/>
          </a:prstGeom>
          <a:solidFill>
            <a:srgbClr val="FFFFFF"/>
          </a:solidFill>
          <a:ln w="19050">
            <a:solidFill>
              <a:schemeClr val="accent4">
                <a:alpha val="9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white"/>
              </a:solidFill>
              <a:latin typeface="Gill Sans MT" panose="020B0502020104020203"/>
            </a:endParaRPr>
          </a:p>
        </p:txBody>
      </p:sp>
      <p:pic>
        <p:nvPicPr>
          <p:cNvPr id="8" name="Picture 8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217D1CFB-3DA1-4D7D-816E-9016830A0B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96" b="-1"/>
          <a:stretch/>
        </p:blipFill>
        <p:spPr>
          <a:xfrm>
            <a:off x="6083105" y="2744939"/>
            <a:ext cx="2613732" cy="1483246"/>
          </a:xfrm>
          <a:prstGeom prst="rect">
            <a:avLst/>
          </a:prstGeom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623A3C8C-B7D9-4F4C-B2FB-FDC5E42A71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7587" y="1334648"/>
            <a:ext cx="2648590" cy="146294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90F19E1-F274-4DA1-8B74-BFB10ECC97C2}"/>
              </a:ext>
            </a:extLst>
          </p:cNvPr>
          <p:cNvSpPr txBox="1"/>
          <p:nvPr/>
        </p:nvSpPr>
        <p:spPr>
          <a:xfrm>
            <a:off x="623074" y="3034526"/>
            <a:ext cx="205740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defTabSz="685800" fontAlgn="auto">
              <a:spcBef>
                <a:spcPts val="0"/>
              </a:spcBef>
              <a:spcAft>
                <a:spcPts val="0"/>
              </a:spcAft>
            </a:pPr>
            <a:r>
              <a:rPr lang="en-US" sz="1350">
                <a:solidFill>
                  <a:prstClr val="black"/>
                </a:solidFill>
                <a:latin typeface="Gill Sans MT" panose="020B0502020104020203"/>
              </a:rPr>
              <a:t>Click to add text</a:t>
            </a:r>
          </a:p>
        </p:txBody>
      </p:sp>
      <p:pic>
        <p:nvPicPr>
          <p:cNvPr id="5" name="Picture 5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42B38F0A-22D0-62D4-6F2C-D213DD93C2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900" y="3733586"/>
            <a:ext cx="2743200" cy="2783541"/>
          </a:xfrm>
          <a:prstGeom prst="rect">
            <a:avLst/>
          </a:prstGeom>
        </p:spPr>
      </p:pic>
      <p:pic>
        <p:nvPicPr>
          <p:cNvPr id="6" name="Picture 6" descr="A picture containing timeline&#10;&#10;Description automatically generated">
            <a:extLst>
              <a:ext uri="{FF2B5EF4-FFF2-40B4-BE49-F238E27FC236}">
                <a16:creationId xmlns:a16="http://schemas.microsoft.com/office/drawing/2014/main" id="{0B8AE5F2-AE0B-315B-70D9-AC4DCA276C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6601" y="4266048"/>
            <a:ext cx="2630774" cy="1947635"/>
          </a:xfrm>
          <a:prstGeom prst="rect">
            <a:avLst/>
          </a:prstGeom>
        </p:spPr>
      </p:pic>
      <p:pic>
        <p:nvPicPr>
          <p:cNvPr id="7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3FED26F4-6AEE-9547-83E9-6708DA7AC4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0400" y="1467963"/>
            <a:ext cx="2743200" cy="2452503"/>
          </a:xfrm>
          <a:prstGeom prst="rect">
            <a:avLst/>
          </a:prstGeom>
        </p:spPr>
      </p:pic>
      <p:pic>
        <p:nvPicPr>
          <p:cNvPr id="9" name="Picture 8" descr="A person standing on a podium with a medal on her chest&#10;&#10;Description automatically generated">
            <a:extLst>
              <a:ext uri="{FF2B5EF4-FFF2-40B4-BE49-F238E27FC236}">
                <a16:creationId xmlns:a16="http://schemas.microsoft.com/office/drawing/2014/main" id="{A968AE21-1E14-B31B-FFB0-7BCD480299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78302" y="3948034"/>
            <a:ext cx="1759287" cy="2812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4007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8E36F82-D563-4270-AD14-9DAD4BE223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5725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white"/>
              </a:solidFill>
              <a:latin typeface="Gill Sans MT" panose="020B0502020104020203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67AF37-8FAE-476E-A4A8-DAD40E654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242" y="1601581"/>
            <a:ext cx="2606825" cy="760350"/>
          </a:xfrm>
        </p:spPr>
        <p:txBody>
          <a:bodyPr>
            <a:noAutofit/>
          </a:bodyPr>
          <a:lstStyle/>
          <a:p>
            <a:r>
              <a:rPr lang="en-US" sz="3600" b="1">
                <a:solidFill>
                  <a:schemeClr val="tx1">
                    <a:lumMod val="75000"/>
                    <a:lumOff val="25000"/>
                  </a:schemeClr>
                </a:solidFill>
              </a:rPr>
              <a:t>Canes Culture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4D0A6E8-45CE-4F94-B6F3-6618436476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901" y="1200150"/>
            <a:ext cx="2777490" cy="7124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186C76C-7C36-49CD-B1FB-3934C4E6D1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81373" y="1200150"/>
            <a:ext cx="2777490" cy="6858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DF61F7D-0AFB-4017-959A-667C4EEF37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31610" y="1197482"/>
            <a:ext cx="2777490" cy="73916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3" name="Picture 6" descr="A picture containing text, person, posing, crowd&#10;&#10;Description automatically generated">
            <a:extLst>
              <a:ext uri="{FF2B5EF4-FFF2-40B4-BE49-F238E27FC236}">
                <a16:creationId xmlns:a16="http://schemas.microsoft.com/office/drawing/2014/main" id="{03E55905-142A-444C-9041-9BB3B91832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1956" y="2321082"/>
            <a:ext cx="2606936" cy="1443065"/>
          </a:xfrm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F326BBCB-8500-49BD-B76B-E40D01D68DE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31" r="12009" b="-1"/>
          <a:stretch/>
        </p:blipFill>
        <p:spPr>
          <a:xfrm>
            <a:off x="3181363" y="1328738"/>
            <a:ext cx="5627729" cy="2640330"/>
          </a:xfrm>
          <a:prstGeom prst="rect">
            <a:avLst/>
          </a:prstGeom>
        </p:spPr>
      </p:pic>
      <p:pic>
        <p:nvPicPr>
          <p:cNvPr id="7" name="Picture 7" descr="A picture containing outdoor, sport&#10;&#10;Description automatically generated">
            <a:extLst>
              <a:ext uri="{FF2B5EF4-FFF2-40B4-BE49-F238E27FC236}">
                <a16:creationId xmlns:a16="http://schemas.microsoft.com/office/drawing/2014/main" id="{CE1ED8B5-B555-446E-8613-D13A09DE9B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691" y="4034434"/>
            <a:ext cx="2886772" cy="1291188"/>
          </a:xfrm>
          <a:prstGeom prst="rect">
            <a:avLst/>
          </a:prstGeom>
        </p:spPr>
      </p:pic>
      <p:pic>
        <p:nvPicPr>
          <p:cNvPr id="8" name="Picture 8" descr="A picture containing text, person, crowd, event&#10;&#10;Description automatically generated">
            <a:extLst>
              <a:ext uri="{FF2B5EF4-FFF2-40B4-BE49-F238E27FC236}">
                <a16:creationId xmlns:a16="http://schemas.microsoft.com/office/drawing/2014/main" id="{5668502F-EF63-FFDA-4694-04ED37A4C9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6900" y="3334883"/>
            <a:ext cx="2743200" cy="3000375"/>
          </a:xfrm>
          <a:prstGeom prst="rect">
            <a:avLst/>
          </a:prstGeom>
        </p:spPr>
      </p:pic>
      <p:pic>
        <p:nvPicPr>
          <p:cNvPr id="9" name="Picture 9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B33A0077-5947-8EA1-B915-18B9CA7EB41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2186" y="5161717"/>
            <a:ext cx="2743200" cy="1578279"/>
          </a:xfrm>
          <a:prstGeom prst="rect">
            <a:avLst/>
          </a:prstGeom>
        </p:spPr>
      </p:pic>
      <p:pic>
        <p:nvPicPr>
          <p:cNvPr id="10" name="Picture 10">
            <a:extLst>
              <a:ext uri="{FF2B5EF4-FFF2-40B4-BE49-F238E27FC236}">
                <a16:creationId xmlns:a16="http://schemas.microsoft.com/office/drawing/2014/main" id="{89767920-BAE2-D03F-8A7A-28B9D4BD4B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0686" y="3336380"/>
            <a:ext cx="3024413" cy="3060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4362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1F8B9-5829-449D-A55B-38322E9F2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94" y="883585"/>
            <a:ext cx="8272212" cy="1013800"/>
          </a:xfrm>
        </p:spPr>
        <p:txBody>
          <a:bodyPr>
            <a:normAutofit fontScale="90000"/>
          </a:bodyPr>
          <a:lstStyle/>
          <a:p>
            <a:r>
              <a:rPr lang="en-US" sz="4400" b="1"/>
              <a:t>Canes Culture in the Community</a:t>
            </a:r>
          </a:p>
        </p:txBody>
      </p:sp>
      <p:pic>
        <p:nvPicPr>
          <p:cNvPr id="4" name="Picture 4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6B27BAC8-E5E0-46E9-AD86-0006A0AD8E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5319" y="4352265"/>
            <a:ext cx="4469118" cy="2508268"/>
          </a:xfrm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0E47617E-766E-5808-3315-ED632C343F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0687" y="1598947"/>
            <a:ext cx="3985985" cy="2898108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3A91E6D2-2282-1EC9-1072-52A03A8E18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900" y="2183444"/>
            <a:ext cx="3949699" cy="3924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3027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61A116-B6AC-4E19-BEB5-829069736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000"/>
              <a:t>Committed Faculty</a:t>
            </a:r>
          </a:p>
        </p:txBody>
      </p:sp>
      <p:pic>
        <p:nvPicPr>
          <p:cNvPr id="5" name="Picture 5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A349A3B1-454E-A14B-58F9-FBF6E3C72E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019" y="1908425"/>
            <a:ext cx="4648198" cy="2136385"/>
          </a:xfrm>
          <a:prstGeom prst="rect">
            <a:avLst/>
          </a:prstGeom>
        </p:spPr>
      </p:pic>
      <p:pic>
        <p:nvPicPr>
          <p:cNvPr id="9" name="Picture 9">
            <a:extLst>
              <a:ext uri="{FF2B5EF4-FFF2-40B4-BE49-F238E27FC236}">
                <a16:creationId xmlns:a16="http://schemas.microsoft.com/office/drawing/2014/main" id="{6917A0D3-C806-3C8E-F496-324ADD31E0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077084" y="1491069"/>
            <a:ext cx="3407619" cy="2553446"/>
          </a:xfrm>
        </p:spPr>
      </p:pic>
      <p:pic>
        <p:nvPicPr>
          <p:cNvPr id="4" name="Picture 3" descr="A group of cheerleaders posing for a photo&#10;&#10;Description automatically generated">
            <a:extLst>
              <a:ext uri="{FF2B5EF4-FFF2-40B4-BE49-F238E27FC236}">
                <a16:creationId xmlns:a16="http://schemas.microsoft.com/office/drawing/2014/main" id="{E595F72F-5906-D780-7D9D-8F04B0718E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425" y="4044611"/>
            <a:ext cx="4438961" cy="2816124"/>
          </a:xfrm>
          <a:prstGeom prst="rect">
            <a:avLst/>
          </a:prstGeom>
        </p:spPr>
      </p:pic>
      <p:pic>
        <p:nvPicPr>
          <p:cNvPr id="10" name="Picture 9" descr="A person holding a sign&#10;&#10;Description automatically generated">
            <a:extLst>
              <a:ext uri="{FF2B5EF4-FFF2-40B4-BE49-F238E27FC236}">
                <a16:creationId xmlns:a16="http://schemas.microsoft.com/office/drawing/2014/main" id="{C9219DF0-062B-2428-E14F-B5B391E661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2178" y="3674799"/>
            <a:ext cx="3071110" cy="3180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9522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BIS Classroom Poster.png">
            <a:extLst>
              <a:ext uri="{FF2B5EF4-FFF2-40B4-BE49-F238E27FC236}">
                <a16:creationId xmlns:a16="http://schemas.microsoft.com/office/drawing/2014/main" id="{08548D52-47A8-A872-B5CA-803D30DF28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5073" y="4260"/>
            <a:ext cx="5177878" cy="6720971"/>
          </a:xfrm>
        </p:spPr>
      </p:pic>
    </p:spTree>
    <p:extLst>
      <p:ext uri="{BB962C8B-B14F-4D97-AF65-F5344CB8AC3E}">
        <p14:creationId xmlns:p14="http://schemas.microsoft.com/office/powerpoint/2010/main" val="42665269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4CCED85D-E24D-4AF5-9DC0-49FC165FE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629" y="4486816"/>
            <a:ext cx="7339584" cy="1600200"/>
          </a:xfrm>
        </p:spPr>
        <p:txBody>
          <a:bodyPr/>
          <a:lstStyle/>
          <a:p>
            <a:pPr algn="ctr" eaLnBrk="1" hangingPunct="1"/>
            <a:r>
              <a:rPr lang="en-US" altLang="en-US" sz="2800">
                <a:solidFill>
                  <a:schemeClr val="accent6"/>
                </a:solidFill>
                <a:latin typeface="Times New Roman"/>
                <a:cs typeface="Times New Roman"/>
              </a:rPr>
              <a:t>At Palm Harbor University High School</a:t>
            </a:r>
            <a:br>
              <a:rPr lang="en-US" altLang="en-US" sz="2800">
                <a:solidFill>
                  <a:srgbClr val="083D63"/>
                </a:solidFill>
                <a:latin typeface="Times New Roman"/>
                <a:cs typeface="Times New Roman"/>
              </a:rPr>
            </a:br>
            <a:br>
              <a:rPr lang="en-US" altLang="en-US" sz="2800">
                <a:solidFill>
                  <a:srgbClr val="083D63"/>
                </a:solidFill>
                <a:latin typeface="Times New Roman"/>
                <a:cs typeface="Times New Roman"/>
              </a:rPr>
            </a:br>
            <a:r>
              <a:rPr lang="en-US" altLang="en-US" sz="2800">
                <a:solidFill>
                  <a:srgbClr val="083D63"/>
                </a:solidFill>
                <a:latin typeface="Times New Roman"/>
                <a:cs typeface="Times New Roman"/>
              </a:rPr>
              <a:t> Academy of Distinction with Honors</a:t>
            </a:r>
            <a:br>
              <a:rPr lang="en-US" altLang="en-US" sz="2800">
                <a:solidFill>
                  <a:srgbClr val="083D63"/>
                </a:solidFill>
                <a:latin typeface="Times New Roman"/>
                <a:cs typeface="Times New Roman"/>
              </a:rPr>
            </a:br>
            <a:r>
              <a:rPr lang="en-US" altLang="en-US" sz="2800">
                <a:solidFill>
                  <a:srgbClr val="083D63"/>
                </a:solidFill>
                <a:latin typeface="Times New Roman"/>
                <a:cs typeface="Times New Roman"/>
              </a:rPr>
              <a:t>and a</a:t>
            </a:r>
            <a:br>
              <a:rPr lang="en-US" altLang="en-US" sz="2800">
                <a:solidFill>
                  <a:srgbClr val="083D63"/>
                </a:solidFill>
                <a:latin typeface="Times New Roman"/>
                <a:cs typeface="Times New Roman"/>
              </a:rPr>
            </a:br>
            <a:r>
              <a:rPr lang="en-US" altLang="en-US" sz="2800">
                <a:solidFill>
                  <a:srgbClr val="083D63"/>
                </a:solidFill>
                <a:latin typeface="Times New Roman"/>
                <a:cs typeface="Times New Roman"/>
              </a:rPr>
              <a:t>Project Lead The Way Distinguished School</a:t>
            </a:r>
          </a:p>
        </p:txBody>
      </p:sp>
      <p:sp>
        <p:nvSpPr>
          <p:cNvPr id="7171" name="Subtitle 2">
            <a:extLst>
              <a:ext uri="{FF2B5EF4-FFF2-40B4-BE49-F238E27FC236}">
                <a16:creationId xmlns:a16="http://schemas.microsoft.com/office/drawing/2014/main" id="{0F813CF6-B3ED-4B02-8B9C-8D978BEC52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509"/>
            <a:ext cx="8022042" cy="3905329"/>
          </a:xfrm>
        </p:spPr>
        <p:txBody>
          <a:bodyPr/>
          <a:lstStyle/>
          <a:p>
            <a:pPr eaLnBrk="1" hangingPunct="1"/>
            <a:endParaRPr lang="en-US" altLang="en-US">
              <a:cs typeface="Times New Roman"/>
            </a:endParaRPr>
          </a:p>
          <a:p>
            <a:pPr marL="0" indent="0">
              <a:buNone/>
            </a:pPr>
            <a:endParaRPr lang="en-US" altLang="en-US">
              <a:cs typeface="Times New Roman"/>
            </a:endParaRPr>
          </a:p>
        </p:txBody>
      </p:sp>
      <p:pic>
        <p:nvPicPr>
          <p:cNvPr id="3" name="Content Placeholder 9" descr="A circular logo with a gold caduceus&#10;&#10;Description automatically generated">
            <a:extLst>
              <a:ext uri="{FF2B5EF4-FFF2-40B4-BE49-F238E27FC236}">
                <a16:creationId xmlns:a16="http://schemas.microsoft.com/office/drawing/2014/main" id="{0E250802-7D94-D084-A05C-B5538CA792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113259" y="439965"/>
            <a:ext cx="2570555" cy="2570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No photo description available.">
            <a:extLst>
              <a:ext uri="{FF2B5EF4-FFF2-40B4-BE49-F238E27FC236}">
                <a16:creationId xmlns:a16="http://schemas.microsoft.com/office/drawing/2014/main" id="{82AF4567-FAC9-9798-1DFA-78563DCEA2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855798"/>
            <a:ext cx="1729327" cy="173889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B142E73-C485-049A-99AB-46D34851C7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7579" y="3174667"/>
            <a:ext cx="9144000" cy="1002030"/>
          </a:xfrm>
          <a:prstGeom prst="rect">
            <a:avLst/>
          </a:prstGeom>
        </p:spPr>
      </p:pic>
      <p:pic>
        <p:nvPicPr>
          <p:cNvPr id="1026" name="Picture 2" descr="HOSA - Med Pro / Overview">
            <a:extLst>
              <a:ext uri="{FF2B5EF4-FFF2-40B4-BE49-F238E27FC236}">
                <a16:creationId xmlns:a16="http://schemas.microsoft.com/office/drawing/2014/main" id="{5C0D328D-3BFE-2054-4E60-65E58FAE20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5423" y="855798"/>
            <a:ext cx="2570555" cy="1002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2039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08D14F6F-82AA-450E-BDD1-B114415C3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>
                <a:solidFill>
                  <a:srgbClr val="083D63"/>
                </a:solidFill>
              </a:rPr>
              <a:t>Introductions</a:t>
            </a:r>
          </a:p>
        </p:txBody>
      </p:sp>
      <p:sp>
        <p:nvSpPr>
          <p:cNvPr id="10243" name="Content Placeholder 2">
            <a:extLst>
              <a:ext uri="{FF2B5EF4-FFF2-40B4-BE49-F238E27FC236}">
                <a16:creationId xmlns:a16="http://schemas.microsoft.com/office/drawing/2014/main" id="{9D5484A5-F28D-4C4B-A9D2-326C8A71F5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533400"/>
            <a:ext cx="7467600" cy="4800600"/>
          </a:xfrm>
        </p:spPr>
        <p:txBody>
          <a:bodyPr/>
          <a:lstStyle/>
          <a:p>
            <a:pPr eaLnBrk="1" hangingPunct="1"/>
            <a:r>
              <a:rPr lang="en-US" altLang="en-US" sz="2000"/>
              <a:t>Mr. Jeff Larson- CWMP Coordinator </a:t>
            </a:r>
          </a:p>
          <a:p>
            <a:pPr eaLnBrk="1" hangingPunct="1"/>
            <a:r>
              <a:rPr lang="en-US" altLang="en-US" sz="2000"/>
              <a:t>Dr. Amanda Daniels- Parent Perspective/CWMP Board perspective</a:t>
            </a:r>
            <a:endParaRPr lang="en-US" altLang="en-US" sz="2000">
              <a:cs typeface="Times New Roman"/>
            </a:endParaRPr>
          </a:p>
          <a:p>
            <a:pPr eaLnBrk="1" hangingPunct="1"/>
            <a:r>
              <a:rPr lang="en-US" altLang="en-US" sz="2000"/>
              <a:t>Ena Ibrahimovic- Senior Traditional Program </a:t>
            </a:r>
            <a:endParaRPr lang="en-US" altLang="en-US" sz="2000">
              <a:cs typeface="Times New Roman"/>
            </a:endParaRPr>
          </a:p>
          <a:p>
            <a:pPr eaLnBrk="1" hangingPunct="1"/>
            <a:r>
              <a:rPr lang="en-US" altLang="en-US" sz="2000"/>
              <a:t>Paola Prada-Ruiz-Senior Biomedical Program</a:t>
            </a:r>
            <a:endParaRPr lang="en-US" altLang="en-US" sz="2000">
              <a:cs typeface="Times New Roman"/>
            </a:endParaRPr>
          </a:p>
          <a:p>
            <a:pPr eaLnBrk="1" hangingPunct="1"/>
            <a:r>
              <a:rPr lang="en-US" altLang="en-US" sz="2000"/>
              <a:t>Valerie Sanchez-Senior Biomedical Program</a:t>
            </a:r>
          </a:p>
          <a:p>
            <a:pPr eaLnBrk="1" hangingPunct="1"/>
            <a:r>
              <a:rPr lang="en-US" altLang="en-US" sz="2000">
                <a:cs typeface="Times New Roman"/>
              </a:rPr>
              <a:t>Mrs. Erika Picard- CWMP School Counselor</a:t>
            </a:r>
            <a:endParaRPr lang="en-US" altLang="en-US" sz="2000"/>
          </a:p>
          <a:p>
            <a:pPr marL="0" indent="0" eaLnBrk="1" hangingPunct="1">
              <a:buNone/>
            </a:pPr>
            <a:endParaRPr lang="en-US" altLang="en-US" sz="2000"/>
          </a:p>
          <a:p>
            <a:pPr marL="0" indent="0" eaLnBrk="1" hangingPunct="1">
              <a:buNone/>
            </a:pPr>
            <a:endParaRPr lang="en-US" altLang="en-US" sz="20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D428F92-14A3-4467-B715-C311A2F81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b="1">
                <a:solidFill>
                  <a:srgbClr val="083D63"/>
                </a:solidFill>
                <a:latin typeface="Times New Roman"/>
                <a:cs typeface="Times New Roman"/>
              </a:rPr>
              <a:t>Welcome to the PHUHS CWMP Family!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6A330AB-CA64-45CB-B0FE-C3DA04637A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4000" b="1"/>
              <a:t>Consider </a:t>
            </a:r>
            <a:r>
              <a:rPr lang="en-US"/>
              <a:t>if you are looking for entry into post secondary programs as well as direct entry into health industry careers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4000" b="1"/>
              <a:t>Consider </a:t>
            </a:r>
            <a:r>
              <a:rPr lang="en-US"/>
              <a:t>if you are looking for hands on experiences in the medical field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4000" b="1"/>
              <a:t>Consider</a:t>
            </a:r>
            <a:r>
              <a:rPr lang="en-US"/>
              <a:t> if you like to volunteer in your community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4000" b="1"/>
              <a:t>Consider</a:t>
            </a:r>
            <a:r>
              <a:rPr lang="en-US"/>
              <a:t> if you desire to be a part of a community that is going to push you to always be your best self and to surpass all of  your expectations.</a:t>
            </a:r>
          </a:p>
        </p:txBody>
      </p:sp>
    </p:spTree>
  </p:cSld>
  <p:clrMapOvr>
    <a:masterClrMapping/>
  </p:clrMapOvr>
  <p:transition spd="slow" advTm="30502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CA062-5D19-4DDE-A794-05DCFC58E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770" y="4151146"/>
            <a:ext cx="6781800" cy="1600200"/>
          </a:xfrm>
        </p:spPr>
        <p:txBody>
          <a:bodyPr/>
          <a:lstStyle/>
          <a:p>
            <a:r>
              <a:rPr lang="en-US">
                <a:solidFill>
                  <a:srgbClr val="083D63"/>
                </a:solidFill>
              </a:rPr>
              <a:t>The Parent Perspective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BA491D-E765-4438-A8D6-CCC10533E5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solidFill>
                  <a:srgbClr val="002060"/>
                </a:solidFill>
              </a:rPr>
              <a:t>Dr. Amanda Daniels </a:t>
            </a:r>
          </a:p>
          <a:p>
            <a:r>
              <a:rPr lang="en-US">
                <a:solidFill>
                  <a:srgbClr val="002060"/>
                </a:solidFill>
              </a:rPr>
              <a:t>CWMP Boosters</a:t>
            </a:r>
          </a:p>
          <a:p>
            <a:endParaRPr lang="en-US"/>
          </a:p>
          <a:p>
            <a:pPr marL="320675" lvl="1" indent="0">
              <a:buNone/>
            </a:pPr>
            <a:endParaRPr lang="en-US" sz="1800">
              <a:solidFill>
                <a:srgbClr val="0563C1"/>
              </a:solidFill>
              <a:effectLst/>
              <a:latin typeface="Calibri"/>
              <a:ea typeface="+mn-lt"/>
              <a:cs typeface="Calibri"/>
              <a:hlinkClick r:id="rId2"/>
            </a:endParaRPr>
          </a:p>
          <a:p>
            <a:pPr lvl="1"/>
            <a:endParaRPr lang="en-US">
              <a:solidFill>
                <a:srgbClr val="303030"/>
              </a:solidFill>
              <a:latin typeface="Times New Roman"/>
              <a:cs typeface="Times New Roman"/>
            </a:endParaRPr>
          </a:p>
        </p:txBody>
      </p:sp>
      <p:pic>
        <p:nvPicPr>
          <p:cNvPr id="5" name="Picture 4" descr="The Parental Perspective">
            <a:extLst>
              <a:ext uri="{FF2B5EF4-FFF2-40B4-BE49-F238E27FC236}">
                <a16:creationId xmlns:a16="http://schemas.microsoft.com/office/drawing/2014/main" id="{5704E436-A99C-3E51-D5A3-B8F86794F1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7777" y="740978"/>
            <a:ext cx="2678756" cy="2678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456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3">
            <a:extLst>
              <a:ext uri="{FF2B5EF4-FFF2-40B4-BE49-F238E27FC236}">
                <a16:creationId xmlns:a16="http://schemas.microsoft.com/office/drawing/2014/main" id="{E391F21D-8AED-479C-B233-43FCECAF9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b="1">
                <a:solidFill>
                  <a:srgbClr val="083D63"/>
                </a:solidFill>
                <a:latin typeface="Times New Roman"/>
                <a:cs typeface="Times New Roman"/>
              </a:rPr>
              <a:t>Admission Criteria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8C0B709-AC9C-4B50-A844-7CEA1EA508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8894" y="345142"/>
            <a:ext cx="7534835" cy="4576482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None/>
              <a:defRPr/>
            </a:pPr>
            <a:r>
              <a:rPr lang="en-US" sz="1800" b="1">
                <a:solidFill>
                  <a:schemeClr val="tx2">
                    <a:lumMod val="75000"/>
                  </a:schemeClr>
                </a:solidFill>
                <a:cs typeface="Times New Roman"/>
              </a:rPr>
              <a:t>Students who typically do well in this program earn mostly A’s and B’s on their report cards, maintain a 2.0 average and above and earn proficient scores on their FSA Math and Reading annual assessments.</a:t>
            </a:r>
            <a:endParaRPr lang="en-US" sz="1800">
              <a:solidFill>
                <a:schemeClr val="tx2">
                  <a:lumMod val="75000"/>
                </a:schemeClr>
              </a:solidFill>
              <a:cs typeface="Times New Roman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None/>
              <a:defRPr/>
            </a:pPr>
            <a:endParaRPr lang="en-US" sz="1800" b="1">
              <a:solidFill>
                <a:schemeClr val="tx2">
                  <a:lumMod val="75000"/>
                </a:schemeClr>
              </a:solidFill>
              <a:cs typeface="Times New Roman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None/>
              <a:defRPr/>
            </a:pPr>
            <a:r>
              <a:rPr lang="en-US" sz="1800" b="1">
                <a:solidFill>
                  <a:schemeClr val="tx2">
                    <a:lumMod val="75000"/>
                  </a:schemeClr>
                </a:solidFill>
                <a:cs typeface="Times New Roman"/>
              </a:rPr>
              <a:t>Once enrolled in the program students must maintain a minimum </a:t>
            </a:r>
            <a:r>
              <a:rPr lang="en-US" sz="1800" b="1" u="sng">
                <a:solidFill>
                  <a:schemeClr val="tx2">
                    <a:lumMod val="75000"/>
                  </a:schemeClr>
                </a:solidFill>
                <a:cs typeface="Times New Roman"/>
              </a:rPr>
              <a:t>unweighted</a:t>
            </a:r>
            <a:r>
              <a:rPr lang="en-US" sz="1800" b="1">
                <a:solidFill>
                  <a:schemeClr val="tx2">
                    <a:lumMod val="75000"/>
                  </a:schemeClr>
                </a:solidFill>
                <a:cs typeface="Times New Roman"/>
              </a:rPr>
              <a:t> grade level-specific,  </a:t>
            </a:r>
            <a:r>
              <a:rPr lang="en-US" sz="1800" b="1" u="sng">
                <a:solidFill>
                  <a:schemeClr val="tx2">
                    <a:lumMod val="75000"/>
                  </a:schemeClr>
                </a:solidFill>
                <a:cs typeface="Times New Roman"/>
              </a:rPr>
              <a:t>semester</a:t>
            </a:r>
            <a:r>
              <a:rPr lang="en-US" sz="1800" b="1">
                <a:solidFill>
                  <a:schemeClr val="tx2">
                    <a:lumMod val="75000"/>
                  </a:schemeClr>
                </a:solidFill>
                <a:cs typeface="Times New Roman"/>
              </a:rPr>
              <a:t> GPA OR will be dismissed form the program.</a:t>
            </a:r>
          </a:p>
          <a:p>
            <a:pPr marL="0" indent="0">
              <a:spcAft>
                <a:spcPts val="0"/>
              </a:spcAft>
              <a:buNone/>
              <a:defRPr/>
            </a:pPr>
            <a:endParaRPr lang="en-US" sz="1800" b="1">
              <a:solidFill>
                <a:schemeClr val="tx2">
                  <a:lumMod val="75000"/>
                </a:schemeClr>
              </a:solidFill>
              <a:cs typeface="Times New Roman"/>
            </a:endParaRPr>
          </a:p>
          <a:p>
            <a:pPr marL="0" indent="0">
              <a:spcAft>
                <a:spcPts val="0"/>
              </a:spcAft>
              <a:buNone/>
              <a:defRPr/>
            </a:pPr>
            <a:r>
              <a:rPr lang="en-US" sz="1600" b="1">
                <a:solidFill>
                  <a:schemeClr val="tx2">
                    <a:lumMod val="75000"/>
                  </a:schemeClr>
                </a:solidFill>
                <a:cs typeface="Times New Roman"/>
              </a:rPr>
              <a:t>9</a:t>
            </a:r>
            <a:r>
              <a:rPr lang="en-US" sz="1600" b="1" baseline="30000">
                <a:solidFill>
                  <a:schemeClr val="tx2">
                    <a:lumMod val="75000"/>
                  </a:schemeClr>
                </a:solidFill>
                <a:cs typeface="Times New Roman"/>
              </a:rPr>
              <a:t>th</a:t>
            </a:r>
            <a:r>
              <a:rPr lang="en-US" sz="1600" b="1">
                <a:solidFill>
                  <a:schemeClr val="tx2">
                    <a:lumMod val="75000"/>
                  </a:schemeClr>
                </a:solidFill>
                <a:cs typeface="Times New Roman"/>
              </a:rPr>
              <a:t> grade - 2.0 GPA </a:t>
            </a:r>
            <a:endParaRPr lang="en-US" sz="1600">
              <a:solidFill>
                <a:schemeClr val="tx2">
                  <a:lumMod val="75000"/>
                </a:schemeClr>
              </a:solidFill>
              <a:cs typeface="Times New Roman"/>
            </a:endParaRPr>
          </a:p>
          <a:p>
            <a:pPr marL="0" indent="0">
              <a:spcAft>
                <a:spcPts val="0"/>
              </a:spcAft>
              <a:buNone/>
              <a:defRPr/>
            </a:pPr>
            <a:r>
              <a:rPr lang="en-US" sz="1600" b="1">
                <a:solidFill>
                  <a:schemeClr val="tx2">
                    <a:lumMod val="75000"/>
                  </a:schemeClr>
                </a:solidFill>
                <a:cs typeface="Times New Roman"/>
              </a:rPr>
              <a:t>10</a:t>
            </a:r>
            <a:r>
              <a:rPr lang="en-US" sz="1600" b="1" baseline="30000">
                <a:solidFill>
                  <a:schemeClr val="tx2">
                    <a:lumMod val="75000"/>
                  </a:schemeClr>
                </a:solidFill>
                <a:cs typeface="Times New Roman"/>
              </a:rPr>
              <a:t>th</a:t>
            </a:r>
            <a:r>
              <a:rPr lang="en-US" sz="1600" b="1">
                <a:solidFill>
                  <a:schemeClr val="tx2">
                    <a:lumMod val="75000"/>
                  </a:schemeClr>
                </a:solidFill>
                <a:cs typeface="Times New Roman"/>
              </a:rPr>
              <a:t> grade - 2.3 GPA</a:t>
            </a:r>
            <a:endParaRPr lang="en-US" sz="1600">
              <a:solidFill>
                <a:schemeClr val="tx2">
                  <a:lumMod val="75000"/>
                </a:schemeClr>
              </a:solidFill>
              <a:cs typeface="Times New Roman"/>
            </a:endParaRPr>
          </a:p>
          <a:p>
            <a:pPr marL="0" indent="0">
              <a:spcAft>
                <a:spcPts val="0"/>
              </a:spcAft>
              <a:buNone/>
              <a:defRPr/>
            </a:pPr>
            <a:r>
              <a:rPr lang="en-US" sz="1600" b="1">
                <a:solidFill>
                  <a:schemeClr val="tx2">
                    <a:lumMod val="75000"/>
                  </a:schemeClr>
                </a:solidFill>
                <a:cs typeface="Times New Roman"/>
              </a:rPr>
              <a:t>11</a:t>
            </a:r>
            <a:r>
              <a:rPr lang="en-US" sz="1600" b="1" baseline="30000">
                <a:solidFill>
                  <a:schemeClr val="tx2">
                    <a:lumMod val="75000"/>
                  </a:schemeClr>
                </a:solidFill>
                <a:cs typeface="Times New Roman"/>
              </a:rPr>
              <a:t>th</a:t>
            </a:r>
            <a:r>
              <a:rPr lang="en-US" sz="1600" b="1">
                <a:solidFill>
                  <a:schemeClr val="tx2">
                    <a:lumMod val="75000"/>
                  </a:schemeClr>
                </a:solidFill>
                <a:cs typeface="Times New Roman"/>
              </a:rPr>
              <a:t> and 12</a:t>
            </a:r>
            <a:r>
              <a:rPr lang="en-US" sz="1600" b="1" baseline="30000">
                <a:solidFill>
                  <a:schemeClr val="tx2">
                    <a:lumMod val="75000"/>
                  </a:schemeClr>
                </a:solidFill>
                <a:cs typeface="Times New Roman"/>
              </a:rPr>
              <a:t>th</a:t>
            </a:r>
            <a:r>
              <a:rPr lang="en-US" sz="1600" b="1">
                <a:solidFill>
                  <a:schemeClr val="tx2">
                    <a:lumMod val="75000"/>
                  </a:schemeClr>
                </a:solidFill>
                <a:cs typeface="Times New Roman"/>
              </a:rPr>
              <a:t> grade - 2.5 GPA </a:t>
            </a:r>
            <a:endParaRPr lang="en-US" sz="1600">
              <a:solidFill>
                <a:schemeClr val="tx2">
                  <a:lumMod val="75000"/>
                </a:schemeClr>
              </a:solidFill>
              <a:cs typeface="Times New Roman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None/>
              <a:defRPr/>
            </a:pPr>
            <a:endParaRPr lang="en-US" sz="1800" b="1">
              <a:solidFill>
                <a:schemeClr val="tx2">
                  <a:lumMod val="75000"/>
                </a:schemeClr>
              </a:solidFill>
              <a:cs typeface="Times New Roman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None/>
              <a:defRPr/>
            </a:pPr>
            <a:endParaRPr lang="en-US" sz="1800" b="1">
              <a:solidFill>
                <a:schemeClr val="tx2">
                  <a:lumMod val="75000"/>
                </a:schemeClr>
              </a:solidFill>
              <a:cs typeface="Times New Roman" pitchFamily="18" charset="0"/>
            </a:endParaRPr>
          </a:p>
        </p:txBody>
      </p:sp>
      <p:pic>
        <p:nvPicPr>
          <p:cNvPr id="2" name="Picture 1" descr="A dna strand and spheres&#10;&#10;Description automatically generated">
            <a:extLst>
              <a:ext uri="{FF2B5EF4-FFF2-40B4-BE49-F238E27FC236}">
                <a16:creationId xmlns:a16="http://schemas.microsoft.com/office/drawing/2014/main" id="{54E43997-16AB-D2ED-D582-125516C1BF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3395" y="2770024"/>
            <a:ext cx="3030071" cy="2149794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4">
            <a:extLst>
              <a:ext uri="{FF2B5EF4-FFF2-40B4-BE49-F238E27FC236}">
                <a16:creationId xmlns:a16="http://schemas.microsoft.com/office/drawing/2014/main" id="{40C81DA5-A379-44DA-B78A-1133EDC0A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>
                <a:solidFill>
                  <a:srgbClr val="083D63"/>
                </a:solidFill>
              </a:rPr>
              <a:t>Certifications</a:t>
            </a:r>
          </a:p>
        </p:txBody>
      </p:sp>
      <p:sp>
        <p:nvSpPr>
          <p:cNvPr id="11267" name="Content Placeholder 5">
            <a:extLst>
              <a:ext uri="{FF2B5EF4-FFF2-40B4-BE49-F238E27FC236}">
                <a16:creationId xmlns:a16="http://schemas.microsoft.com/office/drawing/2014/main" id="{CFEE3010-DA57-486D-B34F-CF51510D74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605" y="628410"/>
            <a:ext cx="8229600" cy="5029200"/>
          </a:xfrm>
        </p:spPr>
        <p:txBody>
          <a:bodyPr/>
          <a:lstStyle/>
          <a:p>
            <a:pPr marL="273050" marR="0" lvl="0" indent="-27305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AD010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1800" b="1" i="0" u="sng" strike="noStrike" kern="1200" cap="none" spc="0" normalizeH="0" baseline="0" noProof="0">
                <a:ln>
                  <a:noFill/>
                </a:ln>
                <a:solidFill>
                  <a:srgbClr val="083D63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CET</a:t>
            </a: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83D63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- Certified Electrocardiograph Technician-Designed to prepare students for employment or advanced training an Electrocardiograph Technician</a:t>
            </a:r>
          </a:p>
          <a:p>
            <a:pPr marL="273050" marR="0" lvl="0" indent="-27305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AD010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1800" b="1" i="0" u="sng" strike="noStrike" kern="1200" cap="none" spc="0" normalizeH="0" baseline="0" noProof="0">
                <a:ln>
                  <a:noFill/>
                </a:ln>
                <a:solidFill>
                  <a:srgbClr val="083D63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CNA</a:t>
            </a: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83D63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- Certified Nursing Assistant- Designed to prepare students for employment as nursing assistants, nursing aides and orderlies</a:t>
            </a:r>
          </a:p>
          <a:p>
            <a:pPr marL="273050" marR="0" lvl="0" indent="-27305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AD010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1800" b="1" i="0" u="sng" strike="noStrike" kern="1200" cap="none" spc="0" normalizeH="0" baseline="0" noProof="0">
                <a:ln>
                  <a:noFill/>
                </a:ln>
                <a:solidFill>
                  <a:srgbClr val="083D63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CCMA-</a:t>
            </a:r>
            <a:r>
              <a:rPr kumimoji="0" lang="en-US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83D63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 Certified Clinical Medical Assistant </a:t>
            </a: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83D63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Designed</a:t>
            </a:r>
            <a:r>
              <a:rPr kumimoji="0" lang="en-US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83D63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</a:t>
            </a: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83D63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to prepare students for employment as a Certified Clinical Medical Assistant</a:t>
            </a:r>
            <a:endParaRPr kumimoji="0" lang="en-US" altLang="en-US" sz="1800" b="0" i="0" u="sng" strike="noStrike" kern="1200" cap="none" spc="0" normalizeH="0" baseline="0" noProof="0">
              <a:ln>
                <a:noFill/>
              </a:ln>
              <a:solidFill>
                <a:srgbClr val="083D63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  <a:p>
            <a:pPr marL="273050" marR="0" lvl="0" indent="-27305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AD010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1800" b="1" i="0" u="sng" strike="noStrike" kern="1200" cap="none" spc="0" normalizeH="0" baseline="0" noProof="0">
                <a:ln>
                  <a:noFill/>
                </a:ln>
                <a:solidFill>
                  <a:srgbClr val="083D63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CMAA- </a:t>
            </a: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83D63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Certified Medical Administrative Assistant Designed</a:t>
            </a:r>
            <a:r>
              <a:rPr kumimoji="0" lang="en-US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83D63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</a:t>
            </a: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83D63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to prepare students for employment as a Certified Medical Administrative Assistant (Junior Year)</a:t>
            </a:r>
            <a:endParaRPr kumimoji="0" lang="en-US" altLang="en-US" sz="1800" b="1" i="0" u="sng" strike="noStrike" kern="1200" cap="none" spc="0" normalizeH="0" baseline="0" noProof="0">
              <a:ln>
                <a:noFill/>
              </a:ln>
              <a:solidFill>
                <a:srgbClr val="083D63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  <a:p>
            <a:pPr marL="273050" marR="0" lvl="0" indent="-27305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AD010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1800" b="1" i="0" u="sng" strike="noStrike" kern="1200" cap="none" spc="0" normalizeH="0" baseline="0" noProof="0">
                <a:ln>
                  <a:noFill/>
                </a:ln>
                <a:solidFill>
                  <a:srgbClr val="083D63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CPT-  </a:t>
            </a: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83D63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Certified Personal Trainer Designed to prepare students for employment as a personal trainer</a:t>
            </a:r>
          </a:p>
          <a:p>
            <a:pPr marL="273050" marR="0" lvl="0" indent="-27305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AD010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1800" b="1" i="0" u="sng" strike="noStrike" kern="1200" cap="none" spc="0" normalizeH="0" baseline="0" noProof="0">
                <a:ln>
                  <a:noFill/>
                </a:ln>
                <a:solidFill>
                  <a:srgbClr val="083D63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LPN-</a:t>
            </a: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83D63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 Licensed Practical Nurse- Designed to certify student as Licensed Practical Nurse </a:t>
            </a:r>
            <a:endParaRPr kumimoji="0" lang="en-US" altLang="en-US" sz="1800" b="1" i="0" u="sng" strike="noStrike" kern="1200" cap="none" spc="0" normalizeH="0" baseline="0" noProof="0">
              <a:ln>
                <a:noFill/>
              </a:ln>
              <a:solidFill>
                <a:srgbClr val="083D63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  <a:p>
            <a:pPr marL="273050" marR="0" lvl="0" indent="-273050" algn="l" defTabSz="9144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AD010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1800" b="1" i="0" u="sng" strike="noStrike" kern="1200" cap="none" spc="0" normalizeH="0" baseline="0" noProof="0">
                <a:ln>
                  <a:noFill/>
                </a:ln>
                <a:solidFill>
                  <a:srgbClr val="083D63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BACE-</a:t>
            </a: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83D63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 Biotechnician Certification Exam- Certified individuals have a knowledge and skill set applicable to entry level positions in the biotechnology industry.</a:t>
            </a:r>
          </a:p>
          <a:p>
            <a:pPr marL="273050" marR="0" lvl="0" indent="-27305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AD010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1800" b="1" i="0" u="sng" strike="noStrike" kern="1200" cap="none" spc="0" normalizeH="0" baseline="0" noProof="0">
                <a:ln>
                  <a:noFill/>
                </a:ln>
                <a:solidFill>
                  <a:srgbClr val="083D63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Pharmacy Tech- </a:t>
            </a: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83D63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Certified individuals have a knowledge set applicable to an entry level position as a Pharmacy Technician</a:t>
            </a:r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  <p:transition spd="slow" advTm="45507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54D15-A5FA-E50A-08DA-C1E44A6C4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002060"/>
                </a:solidFill>
              </a:rPr>
              <a:t>Certification Results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371C6571-A10D-CCBF-7D83-DE01E3CC25E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5230883"/>
              </p:ext>
            </p:extLst>
          </p:nvPr>
        </p:nvGraphicFramePr>
        <p:xfrm>
          <a:off x="1251217" y="490128"/>
          <a:ext cx="6346370" cy="44046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77788">
                  <a:extLst>
                    <a:ext uri="{9D8B030D-6E8A-4147-A177-3AD203B41FA5}">
                      <a16:colId xmlns:a16="http://schemas.microsoft.com/office/drawing/2014/main" val="2268528106"/>
                    </a:ext>
                  </a:extLst>
                </a:gridCol>
                <a:gridCol w="1013521">
                  <a:extLst>
                    <a:ext uri="{9D8B030D-6E8A-4147-A177-3AD203B41FA5}">
                      <a16:colId xmlns:a16="http://schemas.microsoft.com/office/drawing/2014/main" val="1676869677"/>
                    </a:ext>
                  </a:extLst>
                </a:gridCol>
                <a:gridCol w="1251687">
                  <a:extLst>
                    <a:ext uri="{9D8B030D-6E8A-4147-A177-3AD203B41FA5}">
                      <a16:colId xmlns:a16="http://schemas.microsoft.com/office/drawing/2014/main" val="1192771947"/>
                    </a:ext>
                  </a:extLst>
                </a:gridCol>
                <a:gridCol w="1251687">
                  <a:extLst>
                    <a:ext uri="{9D8B030D-6E8A-4147-A177-3AD203B41FA5}">
                      <a16:colId xmlns:a16="http://schemas.microsoft.com/office/drawing/2014/main" val="125893417"/>
                    </a:ext>
                  </a:extLst>
                </a:gridCol>
                <a:gridCol w="1251687">
                  <a:extLst>
                    <a:ext uri="{9D8B030D-6E8A-4147-A177-3AD203B41FA5}">
                      <a16:colId xmlns:a16="http://schemas.microsoft.com/office/drawing/2014/main" val="3737978076"/>
                    </a:ext>
                  </a:extLst>
                </a:gridCol>
              </a:tblGrid>
              <a:tr h="27579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2019/20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2020/21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2021/22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2022/23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73120523"/>
                  </a:ext>
                </a:extLst>
              </a:tr>
              <a:tr h="56586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Certification Test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37723152"/>
                  </a:ext>
                </a:extLst>
              </a:tr>
              <a:tr h="27579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EKG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96%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38/38 100%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38/38 100%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36/36 100%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72257894"/>
                  </a:ext>
                </a:extLst>
              </a:tr>
              <a:tr h="27579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CNA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93%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58/58 100%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55/64 85%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50/50 100%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06232981"/>
                  </a:ext>
                </a:extLst>
              </a:tr>
              <a:tr h="27579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BACE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70%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24/40 60%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12/29 41%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21/29 72%                        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1684457"/>
                  </a:ext>
                </a:extLst>
              </a:tr>
              <a:tr h="27579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CPT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DNT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8/19 42%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13/19 68%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15/18 83%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90342438"/>
                  </a:ext>
                </a:extLst>
              </a:tr>
              <a:tr h="27579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Pharmacy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DNT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DNT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DNT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6/13 46 %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71157267"/>
                  </a:ext>
                </a:extLst>
              </a:tr>
              <a:tr h="27579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CMAA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89/107 83%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68/77 88%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82492850"/>
                  </a:ext>
                </a:extLst>
              </a:tr>
              <a:tr h="27579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CCMA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DNT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DNT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DNT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35/43 81%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32312353"/>
                  </a:ext>
                </a:extLst>
              </a:tr>
              <a:tr h="275793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 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Total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C00000"/>
                          </a:solidFill>
                          <a:effectLst/>
                        </a:rPr>
                        <a:t>231</a:t>
                      </a:r>
                      <a:endParaRPr lang="en-US" sz="2000" b="1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56843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33684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0A513A62-F3D8-47EE-B4E6-72646C51F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600"/>
            <a:ext cx="838200" cy="2133600"/>
          </a:xfrm>
        </p:spPr>
        <p:txBody>
          <a:bodyPr/>
          <a:lstStyle/>
          <a:p>
            <a:pPr eaLnBrk="1" hangingPunct="1"/>
            <a:r>
              <a:rPr lang="en-US" altLang="en-US" sz="2400" b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Four</a:t>
            </a:r>
            <a:r>
              <a:rPr lang="en-US" altLang="en-US"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Year</a:t>
            </a:r>
            <a:r>
              <a:rPr lang="en-US" altLang="en-US"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Plan</a:t>
            </a:r>
          </a:p>
        </p:txBody>
      </p:sp>
      <p:sp>
        <p:nvSpPr>
          <p:cNvPr id="9276" name="Control 2">
            <a:extLst>
              <a:ext uri="{FF2B5EF4-FFF2-40B4-BE49-F238E27FC236}">
                <a16:creationId xmlns:a16="http://schemas.microsoft.com/office/drawing/2014/main" id="{8C48B947-A439-4E11-AF32-1DF0A23252AC}"/>
              </a:ext>
            </a:extLst>
          </p:cNvPr>
          <p:cNvSpPr>
            <a:spLocks noChangeArrowheads="1" noChangeShapeType="1"/>
          </p:cNvSpPr>
          <p:nvPr/>
        </p:nvSpPr>
        <p:spPr bwMode="auto">
          <a:xfrm>
            <a:off x="1404938" y="-225425"/>
            <a:ext cx="6791325" cy="822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2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277" name="Control 3">
            <a:extLst>
              <a:ext uri="{FF2B5EF4-FFF2-40B4-BE49-F238E27FC236}">
                <a16:creationId xmlns:a16="http://schemas.microsoft.com/office/drawing/2014/main" id="{1C1F1A81-2E78-40D1-B683-9017F2FE27D4}"/>
              </a:ext>
            </a:extLst>
          </p:cNvPr>
          <p:cNvSpPr>
            <a:spLocks noChangeArrowheads="1" noChangeShapeType="1"/>
          </p:cNvSpPr>
          <p:nvPr/>
        </p:nvSpPr>
        <p:spPr bwMode="auto">
          <a:xfrm>
            <a:off x="1400175" y="641350"/>
            <a:ext cx="6972300" cy="6491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2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F0B65273-3F58-43E0-A279-A4C6C12DD8CA}"/>
              </a:ext>
            </a:extLst>
          </p:cNvPr>
          <p:cNvCxnSpPr/>
          <p:nvPr/>
        </p:nvCxnSpPr>
        <p:spPr>
          <a:xfrm>
            <a:off x="3352800" y="3200400"/>
            <a:ext cx="44958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276FDB50-857E-4E76-8F89-1233F66147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965" y="510988"/>
            <a:ext cx="7845552" cy="445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537052"/>
      </p:ext>
    </p:extLst>
  </p:cSld>
  <p:clrMapOvr>
    <a:masterClrMapping/>
  </p:clrMapOvr>
  <p:transition spd="slow" advTm="188182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0A513A62-F3D8-47EE-B4E6-72646C51F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600"/>
            <a:ext cx="838200" cy="2133600"/>
          </a:xfrm>
        </p:spPr>
        <p:txBody>
          <a:bodyPr/>
          <a:lstStyle/>
          <a:p>
            <a:pPr eaLnBrk="1" hangingPunct="1"/>
            <a:r>
              <a:rPr lang="en-US" altLang="en-US" sz="2400" b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Four</a:t>
            </a:r>
            <a:r>
              <a:rPr lang="en-US" altLang="en-US"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Year</a:t>
            </a:r>
            <a:r>
              <a:rPr lang="en-US" altLang="en-US" sz="240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Plan</a:t>
            </a:r>
          </a:p>
        </p:txBody>
      </p:sp>
      <p:sp>
        <p:nvSpPr>
          <p:cNvPr id="9276" name="Control 2">
            <a:extLst>
              <a:ext uri="{FF2B5EF4-FFF2-40B4-BE49-F238E27FC236}">
                <a16:creationId xmlns:a16="http://schemas.microsoft.com/office/drawing/2014/main" id="{8C48B947-A439-4E11-AF32-1DF0A23252AC}"/>
              </a:ext>
            </a:extLst>
          </p:cNvPr>
          <p:cNvSpPr>
            <a:spLocks noChangeArrowheads="1" noChangeShapeType="1"/>
          </p:cNvSpPr>
          <p:nvPr/>
        </p:nvSpPr>
        <p:spPr bwMode="auto">
          <a:xfrm>
            <a:off x="1295400" y="1088232"/>
            <a:ext cx="6791325" cy="822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2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277" name="Control 3">
            <a:extLst>
              <a:ext uri="{FF2B5EF4-FFF2-40B4-BE49-F238E27FC236}">
                <a16:creationId xmlns:a16="http://schemas.microsoft.com/office/drawing/2014/main" id="{1C1F1A81-2E78-40D1-B683-9017F2FE27D4}"/>
              </a:ext>
            </a:extLst>
          </p:cNvPr>
          <p:cNvSpPr>
            <a:spLocks noChangeArrowheads="1" noChangeShapeType="1"/>
          </p:cNvSpPr>
          <p:nvPr/>
        </p:nvSpPr>
        <p:spPr bwMode="auto">
          <a:xfrm>
            <a:off x="1400175" y="641350"/>
            <a:ext cx="6972300" cy="6491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2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F0B65273-3F58-43E0-A279-A4C6C12DD8CA}"/>
              </a:ext>
            </a:extLst>
          </p:cNvPr>
          <p:cNvCxnSpPr/>
          <p:nvPr/>
        </p:nvCxnSpPr>
        <p:spPr>
          <a:xfrm>
            <a:off x="3352800" y="3200400"/>
            <a:ext cx="44958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4786DC3-E334-4E06-A064-80C7AA6D1D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8638337"/>
              </p:ext>
            </p:extLst>
          </p:nvPr>
        </p:nvGraphicFramePr>
        <p:xfrm>
          <a:off x="842682" y="923364"/>
          <a:ext cx="7254873" cy="3785046"/>
        </p:xfrm>
        <a:graphic>
          <a:graphicData uri="http://schemas.openxmlformats.org/drawingml/2006/table">
            <a:tbl>
              <a:tblPr firstRow="1" firstCol="1" bandRow="1"/>
              <a:tblGrid>
                <a:gridCol w="1597025">
                  <a:extLst>
                    <a:ext uri="{9D8B030D-6E8A-4147-A177-3AD203B41FA5}">
                      <a16:colId xmlns:a16="http://schemas.microsoft.com/office/drawing/2014/main" val="1837538427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1251475441"/>
                    </a:ext>
                  </a:extLst>
                </a:gridCol>
                <a:gridCol w="1311846">
                  <a:extLst>
                    <a:ext uri="{9D8B030D-6E8A-4147-A177-3AD203B41FA5}">
                      <a16:colId xmlns:a16="http://schemas.microsoft.com/office/drawing/2014/main" val="329602714"/>
                    </a:ext>
                  </a:extLst>
                </a:gridCol>
                <a:gridCol w="1165411">
                  <a:extLst>
                    <a:ext uri="{9D8B030D-6E8A-4147-A177-3AD203B41FA5}">
                      <a16:colId xmlns:a16="http://schemas.microsoft.com/office/drawing/2014/main" val="3738338543"/>
                    </a:ext>
                  </a:extLst>
                </a:gridCol>
                <a:gridCol w="2094741">
                  <a:extLst>
                    <a:ext uri="{9D8B030D-6E8A-4147-A177-3AD203B41FA5}">
                      <a16:colId xmlns:a16="http://schemas.microsoft.com/office/drawing/2014/main" val="521554373"/>
                    </a:ext>
                  </a:extLst>
                </a:gridCol>
              </a:tblGrid>
              <a:tr h="20707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SUBJECT /GROUP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9th Grade</a:t>
                      </a:r>
                      <a:endParaRPr lang="en-US" sz="1400">
                        <a:effectLst/>
                        <a:latin typeface="Calibri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FE8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10th Grade</a:t>
                      </a:r>
                      <a:endParaRPr lang="en-US" sz="1400">
                        <a:effectLst/>
                        <a:latin typeface="Calibri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11th Grade</a:t>
                      </a:r>
                      <a:endParaRPr lang="en-US" sz="1400">
                        <a:effectLst/>
                        <a:latin typeface="Calibri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1BD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12th Grade</a:t>
                      </a:r>
                      <a:endParaRPr lang="en-US" sz="1400">
                        <a:effectLst/>
                        <a:latin typeface="Calibri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2894870"/>
                  </a:ext>
                </a:extLst>
              </a:tr>
              <a:tr h="613828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Traditional Medical Track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Health Science Foundations</a:t>
                      </a:r>
                      <a:endParaRPr lang="en-US" sz="1400">
                        <a:effectLst/>
                        <a:latin typeface="Calibri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8CFE8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Health Science  Anatonomy and Physiology</a:t>
                      </a:r>
                      <a:endParaRPr lang="en-US" sz="1400">
                        <a:effectLst/>
                        <a:latin typeface="Calibri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D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Allied Health</a:t>
                      </a:r>
                      <a:endParaRPr lang="en-US" sz="1400">
                        <a:effectLst/>
                        <a:latin typeface="Calibri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A1BD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-Certified Clinical Medical Assistant</a:t>
                      </a:r>
                      <a:endParaRPr lang="en-US" sz="1400">
                        <a:effectLst/>
                        <a:latin typeface="Calibri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E8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6774087"/>
                  </a:ext>
                </a:extLst>
              </a:tr>
              <a:tr h="20707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1400">
                        <a:effectLst/>
                        <a:latin typeface="Calibri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1400">
                        <a:effectLst/>
                        <a:latin typeface="Calibri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CFE8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1400">
                        <a:effectLst/>
                        <a:latin typeface="Calibri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(CMAA)</a:t>
                      </a:r>
                      <a:endParaRPr lang="en-US" sz="1400">
                        <a:effectLst/>
                        <a:latin typeface="Calibri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1BD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-Certified Electrocardiograph Aide</a:t>
                      </a:r>
                      <a:endParaRPr lang="en-US" sz="1400">
                        <a:effectLst/>
                        <a:latin typeface="Calibri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8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6981941"/>
                  </a:ext>
                </a:extLst>
              </a:tr>
              <a:tr h="20707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1400">
                        <a:effectLst/>
                        <a:latin typeface="Calibri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1400">
                        <a:effectLst/>
                        <a:latin typeface="Calibri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CFE8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1400">
                        <a:effectLst/>
                        <a:latin typeface="Calibri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1400">
                        <a:effectLst/>
                        <a:latin typeface="Calibri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1BD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-Certified Nursing Assistant</a:t>
                      </a:r>
                      <a:endParaRPr lang="en-US" sz="1400">
                        <a:effectLst/>
                        <a:latin typeface="Calibri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8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8294497"/>
                  </a:ext>
                </a:extLst>
              </a:tr>
              <a:tr h="20707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1400">
                        <a:effectLst/>
                        <a:latin typeface="Calibri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1400">
                        <a:effectLst/>
                        <a:latin typeface="Calibri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FE8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1400">
                        <a:effectLst/>
                        <a:latin typeface="Calibri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1400">
                        <a:effectLst/>
                        <a:latin typeface="Calibri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1BD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-Certified Personal Trainer</a:t>
                      </a:r>
                      <a:endParaRPr lang="en-US" sz="1400">
                        <a:effectLst/>
                        <a:latin typeface="Calibri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3396365"/>
                  </a:ext>
                </a:extLst>
              </a:tr>
              <a:tr h="91704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Bio Medical Track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Principles of Biomedical Science</a:t>
                      </a:r>
                      <a:endParaRPr lang="en-US" sz="1400">
                        <a:effectLst/>
                        <a:latin typeface="Calibri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FE8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Human Body Systems</a:t>
                      </a:r>
                      <a:endParaRPr lang="en-US" sz="1400">
                        <a:effectLst/>
                        <a:latin typeface="Calibri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Medical Interventions</a:t>
                      </a:r>
                      <a:endParaRPr lang="en-US" sz="1400">
                        <a:effectLst/>
                        <a:latin typeface="Calibri"/>
                        <a:ea typeface="Calibri" panose="020F0502020204030204" pitchFamily="34" charset="0"/>
                        <a:cs typeface="Times New Roman"/>
                      </a:endParaRP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-BACE Certification</a:t>
                      </a:r>
                      <a:endParaRPr lang="en-US" sz="1400">
                        <a:effectLst/>
                        <a:latin typeface="Calibri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1BD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Biomedical Innovation- (Optional)</a:t>
                      </a:r>
                      <a:endParaRPr lang="en-US" sz="1400">
                        <a:effectLst/>
                        <a:latin typeface="Calibri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8494224"/>
                  </a:ext>
                </a:extLst>
              </a:tr>
              <a:tr h="517687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Pharmacy Track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Pharm Tech I</a:t>
                      </a:r>
                      <a:endParaRPr lang="en-US" sz="1400">
                        <a:effectLst/>
                        <a:latin typeface="Calibri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CFE8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Pharm Tech 2/3</a:t>
                      </a:r>
                      <a:endParaRPr lang="en-US" sz="1400">
                        <a:effectLst/>
                        <a:latin typeface="Calibri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Pharm Tech 4/5</a:t>
                      </a:r>
                      <a:endParaRPr lang="en-US" sz="1400">
                        <a:effectLst/>
                        <a:latin typeface="Calibri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1BDF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Pharm Tech 6/7</a:t>
                      </a:r>
                      <a:endParaRPr lang="en-US" sz="1400">
                        <a:effectLst/>
                        <a:latin typeface="Calibri"/>
                        <a:ea typeface="Calibri" panose="020F0502020204030204" pitchFamily="34" charset="0"/>
                        <a:cs typeface="Times New Roman"/>
                      </a:endParaRP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 panose="020F0502020204030204" pitchFamily="34" charset="0"/>
                          <a:cs typeface="Times New Roman"/>
                        </a:rPr>
                        <a:t>-Pharmacy Tech certification</a:t>
                      </a:r>
                      <a:endParaRPr lang="en-US" sz="1400">
                        <a:effectLst/>
                        <a:latin typeface="Calibri"/>
                        <a:ea typeface="Calibri" panose="020F0502020204030204" pitchFamily="34" charset="0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8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89294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4632746"/>
      </p:ext>
    </p:extLst>
  </p:cSld>
  <p:clrMapOvr>
    <a:masterClrMapping/>
  </p:clrMapOvr>
  <p:transition spd="slow" advTm="188182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36575D8-B65C-2420-3EC2-E7984D483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159" y="4572000"/>
            <a:ext cx="7145264" cy="1600200"/>
          </a:xfrm>
        </p:spPr>
        <p:txBody>
          <a:bodyPr/>
          <a:lstStyle/>
          <a:p>
            <a:r>
              <a:rPr lang="en-US">
                <a:solidFill>
                  <a:srgbClr val="002060"/>
                </a:solidFill>
              </a:rPr>
              <a:t> Celebrations and Fun 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02B478B-D7CF-8D42-703E-89D92A7E6C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9</a:t>
            </a:r>
            <a:r>
              <a:rPr lang="en-US" baseline="30000"/>
              <a:t>th</a:t>
            </a:r>
            <a:r>
              <a:rPr lang="en-US"/>
              <a:t> Grade Freshman Breakfast</a:t>
            </a:r>
          </a:p>
          <a:p>
            <a:r>
              <a:rPr lang="en-US"/>
              <a:t>10</a:t>
            </a:r>
            <a:r>
              <a:rPr lang="en-US" baseline="30000"/>
              <a:t>th</a:t>
            </a:r>
            <a:r>
              <a:rPr lang="en-US"/>
              <a:t> Grade Sophomore Scrubs and Coats Ceremony</a:t>
            </a:r>
          </a:p>
          <a:p>
            <a:r>
              <a:rPr lang="en-US"/>
              <a:t>11</a:t>
            </a:r>
            <a:r>
              <a:rPr lang="en-US" baseline="30000"/>
              <a:t>th</a:t>
            </a:r>
            <a:r>
              <a:rPr lang="en-US"/>
              <a:t> Grade Junior Pinning Ceremony</a:t>
            </a:r>
          </a:p>
          <a:p>
            <a:r>
              <a:rPr lang="en-US"/>
              <a:t>12</a:t>
            </a:r>
            <a:r>
              <a:rPr lang="en-US" baseline="30000"/>
              <a:t>th</a:t>
            </a:r>
            <a:r>
              <a:rPr lang="en-US"/>
              <a:t> Grade Senior Celebration</a:t>
            </a:r>
          </a:p>
        </p:txBody>
      </p:sp>
      <p:pic>
        <p:nvPicPr>
          <p:cNvPr id="2" name="Picture 1" descr="May be an image of 5 people, dais and text">
            <a:extLst>
              <a:ext uri="{FF2B5EF4-FFF2-40B4-BE49-F238E27FC236}">
                <a16:creationId xmlns:a16="http://schemas.microsoft.com/office/drawing/2014/main" id="{E670F0D9-63C3-1E4D-8481-EE9699F5BE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3329" y="2583468"/>
            <a:ext cx="2743200" cy="2743200"/>
          </a:xfrm>
          <a:prstGeom prst="rect">
            <a:avLst/>
          </a:prstGeom>
        </p:spPr>
      </p:pic>
      <p:pic>
        <p:nvPicPr>
          <p:cNvPr id="3" name="Picture 2" descr="No photo description available.">
            <a:extLst>
              <a:ext uri="{FF2B5EF4-FFF2-40B4-BE49-F238E27FC236}">
                <a16:creationId xmlns:a16="http://schemas.microsoft.com/office/drawing/2014/main" id="{B16CDD34-FEBE-0A80-9145-7280F2832B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7278" y="238643"/>
            <a:ext cx="2504080" cy="1885233"/>
          </a:xfrm>
          <a:prstGeom prst="rect">
            <a:avLst/>
          </a:prstGeom>
        </p:spPr>
      </p:pic>
      <p:pic>
        <p:nvPicPr>
          <p:cNvPr id="4" name="Picture 3" descr="No photo description available.">
            <a:extLst>
              <a:ext uri="{FF2B5EF4-FFF2-40B4-BE49-F238E27FC236}">
                <a16:creationId xmlns:a16="http://schemas.microsoft.com/office/drawing/2014/main" id="{67B32BA8-2167-2291-3CD5-FCB460F316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471" y="3808721"/>
            <a:ext cx="1518899" cy="1555252"/>
          </a:xfrm>
          <a:prstGeom prst="rect">
            <a:avLst/>
          </a:prstGeom>
        </p:spPr>
      </p:pic>
      <p:pic>
        <p:nvPicPr>
          <p:cNvPr id="7" name="Picture 6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A3D4E2B4-7FAE-6382-A8C6-8195A23505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1665" y="3777639"/>
            <a:ext cx="1949318" cy="1483509"/>
          </a:xfrm>
          <a:prstGeom prst="rect">
            <a:avLst/>
          </a:prstGeom>
        </p:spPr>
      </p:pic>
      <p:pic>
        <p:nvPicPr>
          <p:cNvPr id="10" name="Picture 9" descr="Palm Harbor Univ. High School puts fun in 5K run for cancer awareness">
            <a:extLst>
              <a:ext uri="{FF2B5EF4-FFF2-40B4-BE49-F238E27FC236}">
                <a16:creationId xmlns:a16="http://schemas.microsoft.com/office/drawing/2014/main" id="{BC347018-4021-536D-B531-6D48B49321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75936" y="370240"/>
            <a:ext cx="1945250" cy="1315962"/>
          </a:xfrm>
          <a:prstGeom prst="rect">
            <a:avLst/>
          </a:prstGeom>
        </p:spPr>
      </p:pic>
      <p:pic>
        <p:nvPicPr>
          <p:cNvPr id="11" name="Picture 10" descr="Glam Run 5K - Palm Harbor University High School">
            <a:extLst>
              <a:ext uri="{FF2B5EF4-FFF2-40B4-BE49-F238E27FC236}">
                <a16:creationId xmlns:a16="http://schemas.microsoft.com/office/drawing/2014/main" id="{B962079C-788A-BA77-0EEB-510FF07656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52696" y="367949"/>
            <a:ext cx="1291853" cy="1301418"/>
          </a:xfrm>
          <a:prstGeom prst="rect">
            <a:avLst/>
          </a:prstGeom>
        </p:spPr>
      </p:pic>
      <p:pic>
        <p:nvPicPr>
          <p:cNvPr id="12" name="Picture 11" descr="C.W.M.P - Center for Wellness &amp; Medical Professions / Video Library">
            <a:extLst>
              <a:ext uri="{FF2B5EF4-FFF2-40B4-BE49-F238E27FC236}">
                <a16:creationId xmlns:a16="http://schemas.microsoft.com/office/drawing/2014/main" id="{836380FB-197A-9071-0830-34284950559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36978" y="3808687"/>
            <a:ext cx="2484949" cy="1517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4095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8">
            <a:extLst>
              <a:ext uri="{FF2B5EF4-FFF2-40B4-BE49-F238E27FC236}">
                <a16:creationId xmlns:a16="http://schemas.microsoft.com/office/drawing/2014/main" id="{7E6A7A8E-7E8E-4B79-BBEF-E28B63F78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>
                <a:solidFill>
                  <a:srgbClr val="083D63"/>
                </a:solidFill>
              </a:rPr>
              <a:t>Traditional program</a:t>
            </a:r>
            <a:endParaRPr lang="en-US"/>
          </a:p>
        </p:txBody>
      </p:sp>
      <p:sp>
        <p:nvSpPr>
          <p:cNvPr id="13315" name="Content Placeholder 9">
            <a:extLst>
              <a:ext uri="{FF2B5EF4-FFF2-40B4-BE49-F238E27FC236}">
                <a16:creationId xmlns:a16="http://schemas.microsoft.com/office/drawing/2014/main" id="{7D3ACF87-5551-459B-8C06-7F2533239B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7648" y="513633"/>
            <a:ext cx="7448152" cy="3216660"/>
          </a:xfrm>
        </p:spPr>
        <p:txBody>
          <a:bodyPr/>
          <a:lstStyle/>
          <a:p>
            <a:r>
              <a:rPr lang="en-US" altLang="en-US"/>
              <a:t>4 years</a:t>
            </a:r>
            <a:endParaRPr lang="en-US">
              <a:cs typeface="Times New Roman"/>
            </a:endParaRPr>
          </a:p>
          <a:p>
            <a:r>
              <a:rPr lang="en-US" altLang="en-US"/>
              <a:t>Freshman: </a:t>
            </a:r>
            <a:r>
              <a:rPr lang="en-US"/>
              <a:t>Health Sci Foundations </a:t>
            </a:r>
            <a:endParaRPr lang="en-US">
              <a:cs typeface="Times New Roman"/>
            </a:endParaRPr>
          </a:p>
          <a:p>
            <a:r>
              <a:rPr lang="en-US" altLang="en-US"/>
              <a:t>Sophomore: Health Anatomy and Physiology</a:t>
            </a:r>
            <a:endParaRPr lang="en-US" altLang="en-US">
              <a:cs typeface="Times New Roman"/>
            </a:endParaRPr>
          </a:p>
          <a:p>
            <a:r>
              <a:rPr lang="en-US" altLang="en-US"/>
              <a:t>Junior: Allied Health (CMAA)</a:t>
            </a:r>
            <a:endParaRPr lang="en-US" altLang="en-US">
              <a:cs typeface="Times New Roman"/>
            </a:endParaRPr>
          </a:p>
          <a:p>
            <a:r>
              <a:rPr lang="en-US" altLang="en-US"/>
              <a:t>Senior: 4 certifications (EKG/CCMA/CNA/CPT/LPN)</a:t>
            </a:r>
            <a:endParaRPr lang="en-US" altLang="en-US">
              <a:cs typeface="Times New Roman"/>
            </a:endParaRPr>
          </a:p>
        </p:txBody>
      </p:sp>
      <p:pic>
        <p:nvPicPr>
          <p:cNvPr id="2" name="Picture 1" descr="Healthcare professionals Stock Photos, Royalty Free Healthcare professionals  Images | Depositphotos">
            <a:extLst>
              <a:ext uri="{FF2B5EF4-FFF2-40B4-BE49-F238E27FC236}">
                <a16:creationId xmlns:a16="http://schemas.microsoft.com/office/drawing/2014/main" id="{D7F01A5B-E915-D939-98C7-B460A216C2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1288" y="3799121"/>
            <a:ext cx="2743200" cy="1536192"/>
          </a:xfrm>
          <a:prstGeom prst="rect">
            <a:avLst/>
          </a:prstGeom>
        </p:spPr>
      </p:pic>
    </p:spTree>
  </p:cSld>
  <p:clrMapOvr>
    <a:masterClrMapping/>
  </p:clrMapOvr>
  <p:transition spd="slow" advTm="66857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3">
            <a:extLst>
              <a:ext uri="{FF2B5EF4-FFF2-40B4-BE49-F238E27FC236}">
                <a16:creationId xmlns:a16="http://schemas.microsoft.com/office/drawing/2014/main" id="{94D37F75-6BE0-47FE-A93E-B84997480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5257800"/>
            <a:ext cx="6781800" cy="914400"/>
          </a:xfrm>
        </p:spPr>
        <p:txBody>
          <a:bodyPr/>
          <a:lstStyle/>
          <a:p>
            <a:pPr algn="ctr" eaLnBrk="1" hangingPunct="1"/>
            <a:r>
              <a:rPr lang="en-US" altLang="en-US">
                <a:solidFill>
                  <a:srgbClr val="083D63"/>
                </a:solidFill>
              </a:rPr>
              <a:t>Biomedical Program</a:t>
            </a:r>
          </a:p>
        </p:txBody>
      </p:sp>
      <p:pic>
        <p:nvPicPr>
          <p:cNvPr id="14339" name="Picture 3">
            <a:extLst>
              <a:ext uri="{FF2B5EF4-FFF2-40B4-BE49-F238E27FC236}">
                <a16:creationId xmlns:a16="http://schemas.microsoft.com/office/drawing/2014/main" id="{440FEAD7-0333-47F2-A9D0-1F4689697C1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19200" y="838200"/>
            <a:ext cx="5945188" cy="27146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340" name="TextBox 5">
            <a:extLst>
              <a:ext uri="{FF2B5EF4-FFF2-40B4-BE49-F238E27FC236}">
                <a16:creationId xmlns:a16="http://schemas.microsoft.com/office/drawing/2014/main" id="{532D1EDC-5246-4108-BEA0-B9976EE20A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3581400"/>
            <a:ext cx="7391400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2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9</a:t>
            </a:r>
            <a:r>
              <a:rPr kumimoji="0" lang="en-US" altLang="en-US" sz="1800" b="0" i="0" u="none" strike="noStrike" kern="1200" cap="none" spc="0" normalizeH="0" baseline="30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th</a:t>
            </a: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- Principles of Biomedical Sciences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10</a:t>
            </a:r>
            <a:r>
              <a:rPr kumimoji="0" lang="en-US" altLang="en-US" sz="1800" b="0" i="0" u="none" strike="noStrike" kern="1200" cap="none" spc="0" normalizeH="0" baseline="30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th</a:t>
            </a: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-Human Body Systems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11</a:t>
            </a:r>
            <a:r>
              <a:rPr kumimoji="0" lang="en-US" altLang="en-US" sz="1800" b="0" i="0" u="none" strike="noStrike" kern="1200" cap="none" spc="0" normalizeH="0" baseline="30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th</a:t>
            </a: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-Medical Interventions (BACE Exam)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12</a:t>
            </a:r>
            <a:r>
              <a:rPr kumimoji="0" lang="en-US" altLang="en-US" sz="1800" b="0" i="0" u="none" strike="noStrike" kern="1200" cap="none" spc="0" normalizeH="0" baseline="30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th</a:t>
            </a: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-Biomedical Innovation/Internship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Certification</a:t>
            </a: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 Bio-Tech Assistant</a:t>
            </a:r>
          </a:p>
        </p:txBody>
      </p:sp>
      <p:pic>
        <p:nvPicPr>
          <p:cNvPr id="4" name="Picture 3" descr="A person holding a pipette&#10;&#10;Description automatically generated">
            <a:extLst>
              <a:ext uri="{FF2B5EF4-FFF2-40B4-BE49-F238E27FC236}">
                <a16:creationId xmlns:a16="http://schemas.microsoft.com/office/drawing/2014/main" id="{D94836FF-B7DA-0C9F-929D-BCC41CBAE0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5721" y="3429000"/>
            <a:ext cx="2743200" cy="1828800"/>
          </a:xfrm>
          <a:prstGeom prst="rect">
            <a:avLst/>
          </a:prstGeom>
        </p:spPr>
      </p:pic>
    </p:spTree>
  </p:cSld>
  <p:clrMapOvr>
    <a:masterClrMapping/>
  </p:clrMapOvr>
  <p:transition spd="slow" advTm="97096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4BC68C8B-A278-4250-B5FA-8B21A4DA1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>
                <a:solidFill>
                  <a:srgbClr val="083D63"/>
                </a:solidFill>
              </a:rPr>
              <a:t>Pharmacy Program</a:t>
            </a:r>
          </a:p>
        </p:txBody>
      </p:sp>
      <p:sp>
        <p:nvSpPr>
          <p:cNvPr id="15363" name="Content Placeholder 2">
            <a:extLst>
              <a:ext uri="{FF2B5EF4-FFF2-40B4-BE49-F238E27FC236}">
                <a16:creationId xmlns:a16="http://schemas.microsoft.com/office/drawing/2014/main" id="{503D1B72-82C2-43FD-8AA5-477AB5A207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3297" y="685800"/>
            <a:ext cx="7352503" cy="3130577"/>
          </a:xfrm>
        </p:spPr>
        <p:txBody>
          <a:bodyPr/>
          <a:lstStyle/>
          <a:p>
            <a:r>
              <a:rPr lang="en-US" altLang="en-US"/>
              <a:t>4 year program</a:t>
            </a:r>
          </a:p>
          <a:p>
            <a:r>
              <a:rPr lang="en-US" altLang="en-US"/>
              <a:t>1</a:t>
            </a:r>
            <a:r>
              <a:rPr lang="en-US" altLang="en-US" baseline="30000"/>
              <a:t>st</a:t>
            </a:r>
            <a:r>
              <a:rPr lang="en-US" altLang="en-US"/>
              <a:t> year one class</a:t>
            </a:r>
          </a:p>
          <a:p>
            <a:r>
              <a:rPr lang="en-US" altLang="en-US"/>
              <a:t>The following 3 years two classes double blocked</a:t>
            </a:r>
          </a:p>
          <a:p>
            <a:r>
              <a:rPr lang="en-US" altLang="en-US" b="1" u="sng"/>
              <a:t>Certification- </a:t>
            </a:r>
            <a:r>
              <a:rPr lang="en-US" altLang="en-US"/>
              <a:t>Pharmacy Technician</a:t>
            </a:r>
          </a:p>
          <a:p>
            <a:endParaRPr lang="en-US" altLang="en-US" b="1" u="sng"/>
          </a:p>
        </p:txBody>
      </p:sp>
      <p:pic>
        <p:nvPicPr>
          <p:cNvPr id="2" name="Picture 1" descr="A doctor wearing gloves and stethoscope&#10;&#10;Description automatically generated">
            <a:extLst>
              <a:ext uri="{FF2B5EF4-FFF2-40B4-BE49-F238E27FC236}">
                <a16:creationId xmlns:a16="http://schemas.microsoft.com/office/drawing/2014/main" id="{80A2E194-7679-6F2F-6E86-97B168294A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5204" y="3479688"/>
            <a:ext cx="3001451" cy="1706383"/>
          </a:xfrm>
          <a:prstGeom prst="rect">
            <a:avLst/>
          </a:prstGeom>
        </p:spPr>
      </p:pic>
    </p:spTree>
  </p:cSld>
  <p:clrMapOvr>
    <a:masterClrMapping/>
  </p:clrMapOvr>
  <p:transition spd="slow" advTm="47703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4E7A9-D933-8444-1AF9-F324A9C93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9" y="4572000"/>
            <a:ext cx="7217229" cy="1600200"/>
          </a:xfrm>
        </p:spPr>
        <p:txBody>
          <a:bodyPr/>
          <a:lstStyle/>
          <a:p>
            <a:r>
              <a:rPr lang="en-US" sz="4400">
                <a:solidFill>
                  <a:srgbClr val="002060"/>
                </a:solidFill>
              </a:rPr>
              <a:t>LPN-Licensed Practical Nurse</a:t>
            </a:r>
            <a:br>
              <a:rPr lang="en-US"/>
            </a:b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FA7931-985A-8624-3EF6-6F15E96123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>
                <a:solidFill>
                  <a:srgbClr val="C00000"/>
                </a:solidFill>
              </a:rPr>
              <a:t>Our Newest Program </a:t>
            </a:r>
          </a:p>
        </p:txBody>
      </p:sp>
    </p:spTree>
    <p:extLst>
      <p:ext uri="{BB962C8B-B14F-4D97-AF65-F5344CB8AC3E}">
        <p14:creationId xmlns:p14="http://schemas.microsoft.com/office/powerpoint/2010/main" val="34729089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30956C68-1E3C-48A3-AC61-AE4902572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eaLnBrk="1" hangingPunct="1">
              <a:lnSpc>
                <a:spcPct val="90000"/>
              </a:lnSpc>
            </a:pPr>
            <a:r>
              <a:rPr lang="en-US" altLang="en-US" sz="480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do I need to do if I want to be apart of the LPN Program?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6AAE7BE-A6B5-A223-5DD9-56F04EF319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Have all high school requirements completed or very close to completed prior to the beginning of your senior year.</a:t>
            </a:r>
          </a:p>
          <a:p>
            <a:r>
              <a:rPr lang="en-US"/>
              <a:t>Must be 16 by the time you start your senior year</a:t>
            </a:r>
          </a:p>
          <a:p>
            <a:r>
              <a:rPr lang="en-US"/>
              <a:t>Minimum GPA requirement of 2.5 unweighted</a:t>
            </a:r>
          </a:p>
          <a:p>
            <a:r>
              <a:rPr lang="en-US"/>
              <a:t>Ability to provide or arrange transportation for senior year to PTC and clinicals</a:t>
            </a:r>
          </a:p>
        </p:txBody>
      </p:sp>
    </p:spTree>
    <p:extLst>
      <p:ext uri="{BB962C8B-B14F-4D97-AF65-F5344CB8AC3E}">
        <p14:creationId xmlns:p14="http://schemas.microsoft.com/office/powerpoint/2010/main" val="14439239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30956C68-1E3C-48A3-AC61-AE4902572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eaLnBrk="1" hangingPunct="1">
              <a:lnSpc>
                <a:spcPct val="90000"/>
              </a:lnSpc>
            </a:pPr>
            <a:r>
              <a:rPr lang="en-US" altLang="en-US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Scope and Sequence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6AAE7BE-A6B5-A223-5DD9-56F04EF319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Traditional (start as a Junior):</a:t>
            </a:r>
          </a:p>
          <a:p>
            <a:pPr lvl="1"/>
            <a:r>
              <a:rPr lang="en-US"/>
              <a:t>9</a:t>
            </a:r>
            <a:r>
              <a:rPr lang="en-US" baseline="30000"/>
              <a:t>th</a:t>
            </a:r>
            <a:r>
              <a:rPr lang="en-US"/>
              <a:t> Grade:	Health Science &amp; Anatomy Physiology </a:t>
            </a:r>
          </a:p>
          <a:p>
            <a:pPr lvl="1"/>
            <a:r>
              <a:rPr lang="en-US"/>
              <a:t>10</a:t>
            </a:r>
            <a:r>
              <a:rPr lang="en-US" baseline="30000"/>
              <a:t>th</a:t>
            </a:r>
            <a:r>
              <a:rPr lang="en-US"/>
              <a:t> Grade:	Health Science Foundations</a:t>
            </a:r>
          </a:p>
          <a:p>
            <a:pPr lvl="1"/>
            <a:r>
              <a:rPr lang="en-US"/>
              <a:t>11</a:t>
            </a:r>
            <a:r>
              <a:rPr lang="en-US" baseline="30000"/>
              <a:t>th</a:t>
            </a:r>
            <a:r>
              <a:rPr lang="en-US"/>
              <a:t> Grade:	Practical Nursing Foundations 1 @ PHUHS (2 class periods)</a:t>
            </a:r>
          </a:p>
          <a:p>
            <a:pPr lvl="1"/>
            <a:r>
              <a:rPr lang="en-US"/>
              <a:t>12</a:t>
            </a:r>
            <a:r>
              <a:rPr lang="en-US" baseline="30000"/>
              <a:t>th</a:t>
            </a:r>
            <a:r>
              <a:rPr lang="en-US"/>
              <a:t> Grade:	Practical Nursing Foundations 2*</a:t>
            </a:r>
          </a:p>
          <a:p>
            <a:pPr marL="1714500" lvl="5" indent="0">
              <a:buNone/>
            </a:pPr>
            <a:r>
              <a:rPr lang="en-US" sz="1350"/>
              <a:t>Medical Surgical Nursing 1*</a:t>
            </a:r>
          </a:p>
          <a:p>
            <a:pPr marL="1714500" lvl="5" indent="0">
              <a:buNone/>
            </a:pPr>
            <a:r>
              <a:rPr lang="en-US" sz="1350"/>
              <a:t>Medical Surgical Nursing 2*</a:t>
            </a:r>
          </a:p>
          <a:p>
            <a:pPr marL="1714500" lvl="5" indent="0">
              <a:buNone/>
            </a:pPr>
            <a:r>
              <a:rPr lang="en-US" sz="1350"/>
              <a:t>Comprehensive Nursing and Transitional Skills*</a:t>
            </a:r>
          </a:p>
          <a:p>
            <a:pPr marL="1714500" lvl="5" indent="0">
              <a:buNone/>
            </a:pPr>
            <a:r>
              <a:rPr lang="en-US" sz="1350"/>
              <a:t>*At PTC – Clearwater Campus all day</a:t>
            </a:r>
          </a:p>
          <a:p>
            <a:pPr marL="642938" lvl="1" indent="-257175"/>
            <a:r>
              <a:rPr lang="en-US"/>
              <a:t>Graduate in the same month with both your high school diploma and as an LPN at PTC.</a:t>
            </a:r>
          </a:p>
          <a:p>
            <a:pPr marL="1714500" lvl="5" indent="0">
              <a:buNone/>
            </a:pPr>
            <a:endParaRPr lang="en-US" sz="1350"/>
          </a:p>
          <a:p>
            <a:pPr marL="342900" lvl="1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1140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3">
            <a:extLst>
              <a:ext uri="{FF2B5EF4-FFF2-40B4-BE49-F238E27FC236}">
                <a16:creationId xmlns:a16="http://schemas.microsoft.com/office/drawing/2014/main" id="{357DFE87-752D-4D7A-819C-DC63FDBF3F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4572000"/>
            <a:ext cx="7221783" cy="1600200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b="1">
                <a:solidFill>
                  <a:srgbClr val="083D63"/>
                </a:solidFill>
                <a:latin typeface="Times New Roman"/>
                <a:cs typeface="Times New Roman"/>
              </a:rPr>
              <a:t>   Florida Bright Futures</a:t>
            </a:r>
            <a:endParaRPr lang="en-US">
              <a:solidFill>
                <a:srgbClr val="083D63"/>
              </a:solidFill>
              <a:latin typeface="Times New Roman"/>
              <a:cs typeface="Times New Roman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4AE3797-CA82-4042-ACC6-262DCD1784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250126"/>
            <a:ext cx="7543800" cy="3321874"/>
          </a:xfrm>
        </p:spPr>
        <p:txBody>
          <a:bodyPr rtlCol="0">
            <a:normAutofit/>
          </a:bodyPr>
          <a:lstStyle/>
          <a:p>
            <a:pPr marL="640080" lvl="1" indent="-246380" eaLnBrk="1" fontAlgn="auto" hangingPunct="1">
              <a:spcBef>
                <a:spcPct val="500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b="1">
                <a:solidFill>
                  <a:schemeClr val="tx2">
                    <a:lumMod val="75000"/>
                  </a:schemeClr>
                </a:solidFill>
                <a:cs typeface="Times New Roman"/>
              </a:rPr>
              <a:t>We strongly encourage students to volunteer during 9</a:t>
            </a:r>
            <a:r>
              <a:rPr lang="en-US" b="1" baseline="30000">
                <a:solidFill>
                  <a:schemeClr val="tx2">
                    <a:lumMod val="75000"/>
                  </a:schemeClr>
                </a:solidFill>
                <a:cs typeface="Times New Roman"/>
              </a:rPr>
              <a:t>th</a:t>
            </a:r>
            <a:r>
              <a:rPr lang="en-US" b="1">
                <a:solidFill>
                  <a:schemeClr val="tx2">
                    <a:lumMod val="75000"/>
                  </a:schemeClr>
                </a:solidFill>
                <a:cs typeface="Times New Roman"/>
              </a:rPr>
              <a:t> and 10</a:t>
            </a:r>
            <a:r>
              <a:rPr lang="en-US" b="1" baseline="30000">
                <a:solidFill>
                  <a:schemeClr val="tx2">
                    <a:lumMod val="75000"/>
                  </a:schemeClr>
                </a:solidFill>
                <a:cs typeface="Times New Roman"/>
              </a:rPr>
              <a:t>th</a:t>
            </a:r>
            <a:r>
              <a:rPr lang="en-US" b="1">
                <a:solidFill>
                  <a:schemeClr val="tx2">
                    <a:lumMod val="75000"/>
                  </a:schemeClr>
                </a:solidFill>
                <a:cs typeface="Times New Roman"/>
              </a:rPr>
              <a:t> grade for bright futures to get a head start.  Don't wait till senior year!  </a:t>
            </a:r>
            <a:endParaRPr lang="en-US">
              <a:solidFill>
                <a:schemeClr val="tx2">
                  <a:lumMod val="75000"/>
                </a:schemeClr>
              </a:solidFill>
              <a:cs typeface="Times New Roman"/>
            </a:endParaRPr>
          </a:p>
        </p:txBody>
      </p:sp>
      <p:pic>
        <p:nvPicPr>
          <p:cNvPr id="17412" name="Picture 4">
            <a:extLst>
              <a:ext uri="{FF2B5EF4-FFF2-40B4-BE49-F238E27FC236}">
                <a16:creationId xmlns:a16="http://schemas.microsoft.com/office/drawing/2014/main" id="{8C94C1E8-DD69-4E15-B454-483E13936F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8025" y="728384"/>
            <a:ext cx="2079079" cy="1467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 descr="A qr code with black dots&#10;&#10;Description automatically generated">
            <a:extLst>
              <a:ext uri="{FF2B5EF4-FFF2-40B4-BE49-F238E27FC236}">
                <a16:creationId xmlns:a16="http://schemas.microsoft.com/office/drawing/2014/main" id="{F0012DC1-F79E-1EE4-E348-64AFBD7E51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0017" y="3542878"/>
            <a:ext cx="1807083" cy="1796918"/>
          </a:xfrm>
          <a:prstGeom prst="rect">
            <a:avLst/>
          </a:prstGeom>
        </p:spPr>
      </p:pic>
    </p:spTree>
  </p:cSld>
  <p:clrMapOvr>
    <a:masterClrMapping/>
  </p:clrMapOvr>
  <p:transition spd="slow" advTm="3361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1125D5B8-1B93-4EF2-9DF5-E069882A6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>
                <a:solidFill>
                  <a:srgbClr val="083D63"/>
                </a:solidFill>
              </a:rPr>
              <a:t>Volunteering</a:t>
            </a:r>
          </a:p>
        </p:txBody>
      </p:sp>
      <p:sp>
        <p:nvSpPr>
          <p:cNvPr id="18435" name="Content Placeholder 2">
            <a:extLst>
              <a:ext uri="{FF2B5EF4-FFF2-40B4-BE49-F238E27FC236}">
                <a16:creationId xmlns:a16="http://schemas.microsoft.com/office/drawing/2014/main" id="{86ACC928-D6C5-4A1F-8406-303D280BA1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685800"/>
            <a:ext cx="7911352" cy="3886200"/>
          </a:xfrm>
        </p:spPr>
        <p:txBody>
          <a:bodyPr/>
          <a:lstStyle/>
          <a:p>
            <a:pPr eaLnBrk="1" hangingPunct="1"/>
            <a:r>
              <a:rPr lang="en-US" altLang="en-US"/>
              <a:t>Required 200 hours</a:t>
            </a:r>
          </a:p>
          <a:p>
            <a:pPr eaLnBrk="1" hangingPunct="1"/>
            <a:r>
              <a:rPr lang="en-US" altLang="en-US"/>
              <a:t>At least 100 in a medically related setting </a:t>
            </a:r>
          </a:p>
          <a:p>
            <a:pPr lvl="1"/>
            <a:r>
              <a:rPr lang="en-US" altLang="en-US"/>
              <a:t>On a separate form</a:t>
            </a:r>
            <a:endParaRPr lang="en-US" altLang="en-US">
              <a:cs typeface="Times New Roman"/>
            </a:endParaRPr>
          </a:p>
          <a:p>
            <a:pPr eaLnBrk="1" hangingPunct="1"/>
            <a:r>
              <a:rPr lang="en-US" altLang="en-US"/>
              <a:t>Can start once they begin the program during 9th grade year</a:t>
            </a:r>
            <a:endParaRPr lang="en-US" altLang="en-US">
              <a:cs typeface="Times New Roman"/>
            </a:endParaRPr>
          </a:p>
          <a:p>
            <a:pPr eaLnBrk="1" hangingPunct="1"/>
            <a:r>
              <a:rPr lang="en-US" altLang="en-US"/>
              <a:t>All hours must be documented and turned into Mrs. Picard by their Senior year</a:t>
            </a:r>
            <a:endParaRPr lang="en-US" altLang="en-US">
              <a:cs typeface="Times New Roman"/>
            </a:endParaRPr>
          </a:p>
        </p:txBody>
      </p:sp>
      <p:pic>
        <p:nvPicPr>
          <p:cNvPr id="2" name="Picture 1" descr="193,700+ Volunteer Stock Photos, Pictures &amp; Royalty-Free ...">
            <a:extLst>
              <a:ext uri="{FF2B5EF4-FFF2-40B4-BE49-F238E27FC236}">
                <a16:creationId xmlns:a16="http://schemas.microsoft.com/office/drawing/2014/main" id="{C9E46948-056C-07D5-C2F3-78E05B24A8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1149" y="184750"/>
            <a:ext cx="2123627" cy="1415751"/>
          </a:xfrm>
          <a:prstGeom prst="rect">
            <a:avLst/>
          </a:prstGeom>
        </p:spPr>
      </p:pic>
      <p:pic>
        <p:nvPicPr>
          <p:cNvPr id="3" name="Picture 2" descr="Why Volunteer Work Is Good For You | Career Tips | Kelly US">
            <a:extLst>
              <a:ext uri="{FF2B5EF4-FFF2-40B4-BE49-F238E27FC236}">
                <a16:creationId xmlns:a16="http://schemas.microsoft.com/office/drawing/2014/main" id="{27854053-929E-9BF0-5C7E-9D11C6959F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5688" y="4060712"/>
            <a:ext cx="2384613" cy="1192306"/>
          </a:xfrm>
          <a:prstGeom prst="rect">
            <a:avLst/>
          </a:prstGeom>
        </p:spPr>
      </p:pic>
    </p:spTree>
  </p:cSld>
  <p:clrMapOvr>
    <a:masterClrMapping/>
  </p:clrMapOvr>
  <p:transition spd="slow" advTm="34796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9" descr="C:\Documents and Settings\coracem\Local Settings\Temporary Internet Files\Content.IE5\Y44HKB6D\MPj04306030000[1].jpg">
            <a:extLst>
              <a:ext uri="{FF2B5EF4-FFF2-40B4-BE49-F238E27FC236}">
                <a16:creationId xmlns:a16="http://schemas.microsoft.com/office/drawing/2014/main" id="{4E8DCBD8-A6F0-42D3-888F-1AA98F85C7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7888" y="419100"/>
            <a:ext cx="3048000" cy="202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A9DA358C-409C-46BC-82FD-4DAAE25D6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br>
              <a:rPr lang="en-US" b="1"/>
            </a:br>
            <a:r>
              <a:rPr lang="en-US" b="1">
                <a:solidFill>
                  <a:srgbClr val="083D63"/>
                </a:solidFill>
                <a:latin typeface="Times New Roman"/>
                <a:cs typeface="Times New Roman"/>
              </a:rPr>
              <a:t>Get Involved!</a:t>
            </a:r>
            <a:endParaRPr lang="en-US">
              <a:solidFill>
                <a:srgbClr val="083D63"/>
              </a:solidFill>
              <a:latin typeface="Times New Roman"/>
              <a:cs typeface="Times New Roman"/>
            </a:endParaRPr>
          </a:p>
        </p:txBody>
      </p:sp>
      <p:sp>
        <p:nvSpPr>
          <p:cNvPr id="16388" name="Content Placeholder 17">
            <a:extLst>
              <a:ext uri="{FF2B5EF4-FFF2-40B4-BE49-F238E27FC236}">
                <a16:creationId xmlns:a16="http://schemas.microsoft.com/office/drawing/2014/main" id="{E1BF79C7-91D0-4B5E-82FA-8E87A9F7CA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419600"/>
          </a:xfrm>
        </p:spPr>
        <p:txBody>
          <a:bodyPr/>
          <a:lstStyle/>
          <a:p>
            <a:pPr marL="0" indent="0" eaLnBrk="1" hangingPunct="1">
              <a:buNone/>
            </a:pPr>
            <a:endParaRPr lang="en-US" altLang="en-US">
              <a:cs typeface="Times New Roman" panose="02020603050405020304" pitchFamily="18" charset="0"/>
            </a:endParaRPr>
          </a:p>
          <a:p>
            <a:pPr marL="0" indent="0" eaLnBrk="1" hangingPunct="1">
              <a:buNone/>
            </a:pPr>
            <a:endParaRPr lang="en-US" altLang="en-US">
              <a:cs typeface="Times New Roman" panose="02020603050405020304" pitchFamily="18" charset="0"/>
            </a:endParaRPr>
          </a:p>
          <a:p>
            <a:pPr marL="0" indent="0" eaLnBrk="1" hangingPunct="1">
              <a:buNone/>
            </a:pPr>
            <a:r>
              <a:rPr lang="en-US" altLang="en-US">
                <a:cs typeface="Times New Roman" panose="02020603050405020304" pitchFamily="18" charset="0"/>
              </a:rPr>
              <a:t>Create New Friendships</a:t>
            </a:r>
          </a:p>
          <a:p>
            <a:pPr marL="0" indent="0" eaLnBrk="1" hangingPunct="1">
              <a:buNone/>
            </a:pPr>
            <a:r>
              <a:rPr lang="en-US" altLang="en-US">
                <a:cs typeface="Times New Roman" panose="02020603050405020304" pitchFamily="18" charset="0"/>
              </a:rPr>
              <a:t>Experience New Opportunities</a:t>
            </a:r>
          </a:p>
          <a:p>
            <a:pPr marL="0" indent="0" eaLnBrk="1" hangingPunct="1">
              <a:buNone/>
            </a:pPr>
            <a:r>
              <a:rPr lang="en-US" altLang="en-US">
                <a:cs typeface="Times New Roman" panose="02020603050405020304" pitchFamily="18" charset="0"/>
              </a:rPr>
              <a:t>Build your College Resume</a:t>
            </a:r>
          </a:p>
        </p:txBody>
      </p:sp>
      <p:pic>
        <p:nvPicPr>
          <p:cNvPr id="16389" name="Picture 3" descr="C:\Documents and Settings\coracem\Local Settings\Temporary Internet Files\Content.IE5\4YA1023J\MPj04118110000[1].jpg">
            <a:extLst>
              <a:ext uri="{FF2B5EF4-FFF2-40B4-BE49-F238E27FC236}">
                <a16:creationId xmlns:a16="http://schemas.microsoft.com/office/drawing/2014/main" id="{92F45AFA-A882-4AFE-B989-2DBE3FEC77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19100"/>
            <a:ext cx="1630363" cy="311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Picture 4" descr="C:\Documents and Settings\coracem\Local Settings\Temporary Internet Files\Content.IE5\Y44HKB6D\MPj04277750000[1].jpg">
            <a:extLst>
              <a:ext uri="{FF2B5EF4-FFF2-40B4-BE49-F238E27FC236}">
                <a16:creationId xmlns:a16="http://schemas.microsoft.com/office/drawing/2014/main" id="{2A896746-2F98-4F20-B64C-69A6CB32B3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2463" y="2511425"/>
            <a:ext cx="3200400" cy="205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Picture 8" descr="C:\Documents and Settings\coracem\Local Settings\Temporary Internet Files\Content.IE5\Y44HKB6D\MPj04387820000[1].jpg">
            <a:extLst>
              <a:ext uri="{FF2B5EF4-FFF2-40B4-BE49-F238E27FC236}">
                <a16:creationId xmlns:a16="http://schemas.microsoft.com/office/drawing/2014/main" id="{9DDA58B8-AC85-44F3-BEC0-B97B2216DA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2300" y="419100"/>
            <a:ext cx="3230563" cy="190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2" name="Picture 13" descr="C:\Documents and Settings\coracem\Local Settings\Temporary Internet Files\Content.IE5\QZUDGOKJ\MPj04435990000[1].jpg">
            <a:extLst>
              <a:ext uri="{FF2B5EF4-FFF2-40B4-BE49-F238E27FC236}">
                <a16:creationId xmlns:a16="http://schemas.microsoft.com/office/drawing/2014/main" id="{1CA47842-47A4-460B-B74D-B5BF820941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6574" y="2468563"/>
            <a:ext cx="1447800" cy="177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52378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1CD6B764-058C-4479-9A9B-C30FECCDF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>
                <a:solidFill>
                  <a:srgbClr val="083D63"/>
                </a:solidFill>
              </a:rPr>
              <a:t>HOSA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23F170-074D-43BF-A1BE-5E98633F84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685800"/>
            <a:ext cx="7620000" cy="4419600"/>
          </a:xfrm>
        </p:spPr>
        <p:txBody>
          <a:bodyPr rtlCol="0"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defRPr/>
            </a:pPr>
            <a:endParaRPr lang="en-US" b="1"/>
          </a:p>
          <a:p>
            <a:pPr marL="274320" indent="-274320">
              <a:spcAft>
                <a:spcPts val="0"/>
              </a:spcAft>
              <a:defRPr/>
            </a:pPr>
            <a:endParaRPr lang="en-US" b="1"/>
          </a:p>
          <a:p>
            <a:pPr marL="274320" indent="-274320">
              <a:spcAft>
                <a:spcPts val="0"/>
              </a:spcAft>
              <a:defRPr/>
            </a:pPr>
            <a:r>
              <a:rPr lang="en-US" b="1"/>
              <a:t>Purpose</a:t>
            </a:r>
            <a:endParaRPr lang="en-US">
              <a:cs typeface="Times New Roman"/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/>
              <a:t>The purpose of the HOSA organization is to develop leadership and technical HOSA skill competencies through a program of motivation, awareness and recognition, which is an integral part of the Health Science Education instructional program.  </a:t>
            </a:r>
            <a:endParaRPr lang="en-US">
              <a:cs typeface="Times New Roman"/>
            </a:endParaRP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endParaRPr lang="en-US" sz="1000"/>
          </a:p>
        </p:txBody>
      </p:sp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8DEA8D4B-3FC3-4B73-85CF-801B2870BB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0705" y="1008266"/>
            <a:ext cx="2545265" cy="1047541"/>
          </a:xfrm>
          <a:prstGeom prst="rect">
            <a:avLst/>
          </a:prstGeom>
        </p:spPr>
      </p:pic>
      <p:pic>
        <p:nvPicPr>
          <p:cNvPr id="2" name="Picture 1" descr="No photo description available.">
            <a:extLst>
              <a:ext uri="{FF2B5EF4-FFF2-40B4-BE49-F238E27FC236}">
                <a16:creationId xmlns:a16="http://schemas.microsoft.com/office/drawing/2014/main" id="{FD70C65E-C818-D45C-BB2A-051F6B96DC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4076700"/>
            <a:ext cx="2743200" cy="2057400"/>
          </a:xfrm>
          <a:prstGeom prst="rect">
            <a:avLst/>
          </a:prstGeom>
        </p:spPr>
      </p:pic>
    </p:spTree>
  </p:cSld>
  <p:clrMapOvr>
    <a:masterClrMapping/>
  </p:clrMapOvr>
  <p:transition spd="slow" advTm="38613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DF0949EF-2914-4ED2-A30C-8AD384E8C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sz="4000">
                <a:solidFill>
                  <a:srgbClr val="083D63"/>
                </a:solidFill>
              </a:rPr>
              <a:t>Application Process and Important Dates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A43F7F-B9BB-76D0-6EB6-E3EFC6A5ED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768096"/>
            <a:ext cx="7543800" cy="3886200"/>
          </a:xfrm>
        </p:spPr>
        <p:txBody>
          <a:bodyPr/>
          <a:lstStyle/>
          <a:p>
            <a:pPr marL="0" marR="0" indent="0">
              <a:lnSpc>
                <a:spcPct val="107000"/>
              </a:lnSpc>
              <a:spcBef>
                <a:spcPts val="1125"/>
              </a:spcBef>
              <a:spcAft>
                <a:spcPts val="375"/>
              </a:spcAft>
              <a:buNone/>
            </a:pPr>
            <a:r>
              <a:rPr lang="en-US" sz="1800" b="1">
                <a:solidFill>
                  <a:srgbClr val="032B5B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n-US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1125"/>
              </a:spcBef>
              <a:spcAft>
                <a:spcPts val="375"/>
              </a:spcAft>
              <a:buNone/>
            </a:pPr>
            <a:r>
              <a:rPr lang="en-US" sz="1800" b="1">
                <a:solidFill>
                  <a:srgbClr val="032B5B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Application Period for the 2024-2025 School Year</a:t>
            </a:r>
            <a:endParaRPr lang="en-US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None/>
              <a:tabLst>
                <a:tab pos="457200" algn="l"/>
              </a:tabLst>
            </a:pPr>
            <a:r>
              <a:rPr lang="en-US" sz="1800" b="1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Open Sans" panose="020B0606030504020204" pitchFamily="34" charset="0"/>
              </a:rPr>
              <a:t>	</a:t>
            </a:r>
            <a:r>
              <a:rPr lang="en-US" sz="1800" b="1">
                <a:solidFill>
                  <a:srgbClr val="C0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Open Sans" panose="020B0606030504020204" pitchFamily="34" charset="0"/>
              </a:rPr>
              <a:t>9 AM on January 9 through 5 PM on January 19, 2024</a:t>
            </a:r>
            <a:endParaRPr lang="en-US" sz="180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None/>
              <a:tabLst>
                <a:tab pos="457200" algn="l"/>
              </a:tabLst>
            </a:pPr>
            <a:r>
              <a:rPr lang="en-US" sz="1800" b="1">
                <a:solidFill>
                  <a:srgbClr val="C0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Open Sans" panose="020B0606030504020204" pitchFamily="34" charset="0"/>
              </a:rPr>
              <a:t>	Closes at 5 pm on Friday, January 19, 2024</a:t>
            </a:r>
            <a:endParaRPr lang="en-US" sz="180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1125"/>
              </a:spcBef>
              <a:spcAft>
                <a:spcPts val="375"/>
              </a:spcAft>
              <a:buNone/>
            </a:pPr>
            <a:r>
              <a:rPr lang="en-US" sz="1800" b="1">
                <a:solidFill>
                  <a:srgbClr val="032B5B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DAP Acceptance Period Facebook/ YouTube Live Event</a:t>
            </a:r>
            <a:endParaRPr lang="en-US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None/>
              <a:tabLst>
                <a:tab pos="457200" algn="l"/>
              </a:tabLst>
            </a:pPr>
            <a:r>
              <a:rPr lang="en-US" sz="1800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Open Sans" panose="020B0606030504020204" pitchFamily="34" charset="0"/>
              </a:rPr>
              <a:t>	</a:t>
            </a:r>
            <a:r>
              <a:rPr lang="en-US" sz="1800">
                <a:solidFill>
                  <a:srgbClr val="C0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Open Sans" panose="020B0606030504020204" pitchFamily="34" charset="0"/>
              </a:rPr>
              <a:t>February 12, 2024 at 5:30 pm</a:t>
            </a: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None/>
              <a:tabLst>
                <a:tab pos="457200" algn="l"/>
              </a:tabLst>
            </a:pPr>
            <a:br>
              <a:rPr lang="en-US" sz="1800" b="1">
                <a:solidFill>
                  <a:srgbClr val="032B5B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n-US" sz="1800" b="1">
                <a:solidFill>
                  <a:srgbClr val="032B5B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Acceptance Period for the 2024-2025 School Year</a:t>
            </a:r>
            <a:endParaRPr lang="en-US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None/>
              <a:tabLst>
                <a:tab pos="457200" algn="l"/>
              </a:tabLst>
            </a:pPr>
            <a:r>
              <a:rPr lang="en-US" sz="1800" b="1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Open Sans" panose="020B0606030504020204" pitchFamily="34" charset="0"/>
              </a:rPr>
              <a:t>	</a:t>
            </a:r>
            <a:r>
              <a:rPr lang="en-US" sz="1800" b="1">
                <a:solidFill>
                  <a:srgbClr val="C0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Open Sans" panose="020B0606030504020204" pitchFamily="34" charset="0"/>
              </a:rPr>
              <a:t>9 AM February 14 through 5 PM on February 23, 2024</a:t>
            </a:r>
            <a:endParaRPr lang="en-US" sz="180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None/>
              <a:tabLst>
                <a:tab pos="457200" algn="l"/>
              </a:tabLst>
            </a:pPr>
            <a:r>
              <a:rPr lang="en-US" sz="1800" b="1">
                <a:solidFill>
                  <a:srgbClr val="C0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Open Sans" panose="020B0606030504020204" pitchFamily="34" charset="0"/>
              </a:rPr>
              <a:t>	Closes at 5 pm on Friday, February 23, 2024</a:t>
            </a:r>
            <a:endParaRPr lang="en-US" sz="180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1125"/>
              </a:spcBef>
              <a:spcAft>
                <a:spcPts val="375"/>
              </a:spcAft>
              <a:buNone/>
            </a:pPr>
            <a:r>
              <a:rPr lang="en-US" sz="1800" b="1">
                <a:solidFill>
                  <a:srgbClr val="032B5B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Late Application Period Opens</a:t>
            </a:r>
            <a:endParaRPr lang="en-US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None/>
              <a:tabLst>
                <a:tab pos="457200" algn="l"/>
              </a:tabLst>
            </a:pPr>
            <a:r>
              <a:rPr lang="en-US" sz="1800" b="1">
                <a:solidFill>
                  <a:srgbClr val="00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Open Sans" panose="020B0606030504020204" pitchFamily="34" charset="0"/>
              </a:rPr>
              <a:t>	</a:t>
            </a:r>
            <a:r>
              <a:rPr lang="en-US" sz="1800" b="1">
                <a:solidFill>
                  <a:srgbClr val="C0000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  <a:cs typeface="Open Sans" panose="020B0606030504020204" pitchFamily="34" charset="0"/>
              </a:rPr>
              <a:t>March 21, 2024</a:t>
            </a:r>
            <a:endParaRPr lang="en-US" sz="180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/>
          </a:p>
        </p:txBody>
      </p:sp>
    </p:spTree>
  </p:cSld>
  <p:clrMapOvr>
    <a:masterClrMapping/>
  </p:clrMapOvr>
  <p:transition spd="slow" advTm="93758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8CD157AE-20D1-4A50-BCD2-A4B1D9095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2743200"/>
            <a:ext cx="6781800" cy="4648200"/>
          </a:xfrm>
        </p:spPr>
        <p:txBody>
          <a:bodyPr/>
          <a:lstStyle/>
          <a:p>
            <a:pPr algn="ctr" eaLnBrk="1" hangingPunct="1"/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endParaRPr lang="en-US" altLang="en-US" sz="200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A53390-8349-49EF-99E8-AA2BF8ED2140}"/>
              </a:ext>
            </a:extLst>
          </p:cNvPr>
          <p:cNvSpPr/>
          <p:nvPr/>
        </p:nvSpPr>
        <p:spPr>
          <a:xfrm>
            <a:off x="188109" y="529893"/>
            <a:ext cx="8456162" cy="923330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 algn="ctr">
              <a:defRPr/>
            </a:pPr>
            <a:r>
              <a:rPr lang="en-US" sz="5400" b="1" spc="300">
                <a:ln w="11430" cmpd="sng">
                  <a:solidFill>
                    <a:srgbClr val="AD0101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45500">
                    <a:srgbClr val="AD0101">
                      <a:satMod val="220000"/>
                      <a:alpha val="35000"/>
                    </a:srgbClr>
                  </a:glow>
                </a:effectLst>
                <a:latin typeface="Arial"/>
                <a:cs typeface="Arial"/>
              </a:rPr>
              <a:t>Thank you</a:t>
            </a:r>
            <a:r>
              <a:rPr kumimoji="0" lang="en-US" sz="5400" b="1" i="0" u="none" strike="noStrike" kern="1200" cap="none" spc="300" normalizeH="0" baseline="0" noProof="0">
                <a:ln w="11430" cmpd="sng">
                  <a:solidFill>
                    <a:srgbClr val="AD0101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45500">
                    <a:srgbClr val="AD0101">
                      <a:satMod val="220000"/>
                      <a:alpha val="35000"/>
                    </a:srgbClr>
                  </a:glow>
                </a:effectLst>
                <a:uLnTx/>
                <a:uFillTx/>
                <a:latin typeface="Arial"/>
                <a:cs typeface="Arial"/>
              </a:rPr>
              <a:t> </a:t>
            </a:r>
            <a:r>
              <a:rPr lang="en-US" sz="5400" b="1" spc="300">
                <a:ln w="11430" cmpd="sng">
                  <a:solidFill>
                    <a:srgbClr val="AD0101">
                      <a:tint val="10000"/>
                    </a:srgb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45500">
                    <a:srgbClr val="AD0101">
                      <a:satMod val="220000"/>
                      <a:alpha val="35000"/>
                    </a:srgbClr>
                  </a:glow>
                </a:effectLst>
                <a:latin typeface="Arial"/>
                <a:cs typeface="Arial"/>
              </a:rPr>
              <a:t>for coming!</a:t>
            </a:r>
            <a:endParaRPr kumimoji="0" lang="en-US" sz="5400" b="1" i="0" u="none" strike="noStrike" kern="1200" cap="none" spc="300" normalizeH="0" baseline="0" noProof="0">
              <a:ln w="11430" cmpd="sng">
                <a:solidFill>
                  <a:srgbClr val="AD0101">
                    <a:tint val="10000"/>
                  </a:srgb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glow rad="45500">
                  <a:srgbClr val="AD0101">
                    <a:satMod val="220000"/>
                    <a:alpha val="35000"/>
                  </a:srgbClr>
                </a:glow>
              </a:effectLst>
              <a:uLnTx/>
              <a:uFillTx/>
              <a:latin typeface="Arial"/>
              <a:cs typeface="Arial"/>
            </a:endParaRPr>
          </a:p>
        </p:txBody>
      </p:sp>
      <p:pic>
        <p:nvPicPr>
          <p:cNvPr id="10" name="Content Placeholder 9" descr="A circular logo with a gold caduceus&#10;&#10;Description automatically generated">
            <a:extLst>
              <a:ext uri="{FF2B5EF4-FFF2-40B4-BE49-F238E27FC236}">
                <a16:creationId xmlns:a16="http://schemas.microsoft.com/office/drawing/2014/main" id="{C7A99A33-C0A0-66CA-22A3-4A467A7FD7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90371" y="1611438"/>
            <a:ext cx="2857500" cy="2857500"/>
          </a:xfrm>
        </p:spPr>
      </p:pic>
      <p:pic>
        <p:nvPicPr>
          <p:cNvPr id="11" name="Picture 10" descr="May be an image of 14 people and hospital">
            <a:extLst>
              <a:ext uri="{FF2B5EF4-FFF2-40B4-BE49-F238E27FC236}">
                <a16:creationId xmlns:a16="http://schemas.microsoft.com/office/drawing/2014/main" id="{2DA73C7B-2044-FAF1-1395-48B3C0C6C8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471" y="4552444"/>
            <a:ext cx="2743199" cy="1579054"/>
          </a:xfrm>
          <a:prstGeom prst="rect">
            <a:avLst/>
          </a:prstGeom>
        </p:spPr>
      </p:pic>
      <p:pic>
        <p:nvPicPr>
          <p:cNvPr id="12" name="Picture 11" descr="May be an image of 14 people, hospital and text">
            <a:extLst>
              <a:ext uri="{FF2B5EF4-FFF2-40B4-BE49-F238E27FC236}">
                <a16:creationId xmlns:a16="http://schemas.microsoft.com/office/drawing/2014/main" id="{5AE0E080-CA25-5A74-5400-6D028B461A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3346" y="4743998"/>
            <a:ext cx="3077968" cy="1329852"/>
          </a:xfrm>
          <a:prstGeom prst="rect">
            <a:avLst/>
          </a:prstGeom>
        </p:spPr>
      </p:pic>
      <p:pic>
        <p:nvPicPr>
          <p:cNvPr id="13" name="Picture 12" descr="May be an image of 12 people and people studying">
            <a:extLst>
              <a:ext uri="{FF2B5EF4-FFF2-40B4-BE49-F238E27FC236}">
                <a16:creationId xmlns:a16="http://schemas.microsoft.com/office/drawing/2014/main" id="{4227B47A-947A-F8BC-EE64-626D296A36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5513" y="1665241"/>
            <a:ext cx="2743200" cy="2743200"/>
          </a:xfrm>
          <a:prstGeom prst="rect">
            <a:avLst/>
          </a:prstGeom>
        </p:spPr>
      </p:pic>
      <p:pic>
        <p:nvPicPr>
          <p:cNvPr id="14" name="Picture 13" descr="May be an image of 10 people and text">
            <a:extLst>
              <a:ext uri="{FF2B5EF4-FFF2-40B4-BE49-F238E27FC236}">
                <a16:creationId xmlns:a16="http://schemas.microsoft.com/office/drawing/2014/main" id="{07A40729-AF69-9B78-A34F-9DEB48568F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7471" y="1617417"/>
            <a:ext cx="2743200" cy="2743200"/>
          </a:xfrm>
          <a:prstGeom prst="rect">
            <a:avLst/>
          </a:prstGeom>
        </p:spPr>
      </p:pic>
    </p:spTree>
  </p:cSld>
  <p:clrMapOvr>
    <a:masterClrMapping/>
  </p:clrMapOvr>
  <p:transition spd="slow" advTm="28282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ln>
            <a:miter lim="800000"/>
            <a:headEnd/>
            <a:tailEnd/>
          </a:ln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>
                <a:latin typeface="Times New Roman"/>
                <a:cs typeface="Times New Roman"/>
              </a:rPr>
              <a:t>International Baccalaureate </a:t>
            </a:r>
            <a:r>
              <a:rPr lang="en-US" err="1">
                <a:latin typeface="Times New Roman"/>
                <a:cs typeface="Times New Roman"/>
              </a:rPr>
              <a:t>Programme</a:t>
            </a:r>
            <a:endParaRPr lang="en-US" err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7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R="0" eaLnBrk="1" hangingPunct="1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Palm Harbor University High School</a:t>
            </a:r>
          </a:p>
          <a:p>
            <a:pPr marR="0" eaLnBrk="1" hangingPunct="1"/>
            <a:r>
              <a:rPr lang="en-US" altLang="en-US">
                <a:latin typeface="Times New Roman"/>
                <a:cs typeface="Times New Roman"/>
              </a:rPr>
              <a:t>2023</a:t>
            </a:r>
            <a:endParaRPr lang="en-US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8" name="Picture 5" descr="IB logo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214813"/>
            <a:ext cx="2286000" cy="210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82600" y="965200"/>
            <a:ext cx="8229600" cy="11430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>
                <a:latin typeface="Times New Roman" pitchFamily="18" charset="0"/>
                <a:cs typeface="Times New Roman" pitchFamily="18" charset="0"/>
              </a:rPr>
              <a:t>PHUHS International Baccalaureate </a:t>
            </a:r>
            <a:r>
              <a:rPr lang="en-US" b="1">
                <a:latin typeface="Times New Roman" pitchFamily="18" charset="0"/>
                <a:cs typeface="Times New Roman" pitchFamily="18" charset="0"/>
              </a:rPr>
              <a:t>Welcomes You!</a:t>
            </a:r>
          </a:p>
        </p:txBody>
      </p:sp>
      <p:graphicFrame>
        <p:nvGraphicFramePr>
          <p:cNvPr id="7174" name="Content Placeholder 5">
            <a:extLst>
              <a:ext uri="{FF2B5EF4-FFF2-40B4-BE49-F238E27FC236}">
                <a16:creationId xmlns:a16="http://schemas.microsoft.com/office/drawing/2014/main" id="{76067E36-8330-86DC-3A25-A368A880A87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2133600"/>
          <a:ext cx="8229600" cy="419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172" name="Picture 5" descr="IB logo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8941" y="5692589"/>
            <a:ext cx="115887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8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562F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0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110A996-F49C-49D3-95B7-E285A6ACDD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2600" y="1128713"/>
            <a:ext cx="8178799" cy="4600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979683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61704"/>
            <a:ext cx="8229600" cy="11430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>
                <a:latin typeface="Times New Roman" pitchFamily="18" charset="0"/>
                <a:cs typeface="Times New Roman" pitchFamily="18" charset="0"/>
              </a:rPr>
              <a:t>Diploma </a:t>
            </a:r>
            <a:r>
              <a:rPr lang="en-US" err="1">
                <a:latin typeface="Times New Roman" pitchFamily="18" charset="0"/>
                <a:cs typeface="Times New Roman" pitchFamily="18" charset="0"/>
              </a:rPr>
              <a:t>Programme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 Curriculum Framework</a:t>
            </a:r>
          </a:p>
        </p:txBody>
      </p:sp>
      <p:pic>
        <p:nvPicPr>
          <p:cNvPr id="10243" name="Content Placeholder 3" descr="DP Model Circle November 2012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7440" y="2274368"/>
            <a:ext cx="4389120" cy="4389120"/>
          </a:xfr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66" name="Object 4"/>
          <p:cNvGraphicFramePr>
            <a:graphicFrameLocks noChangeAspect="1"/>
          </p:cNvGraphicFramePr>
          <p:nvPr/>
        </p:nvGraphicFramePr>
        <p:xfrm>
          <a:off x="304800" y="228600"/>
          <a:ext cx="4533900" cy="6415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4533695" imgH="6415848" progId="AcroExch.Document.11">
                  <p:embed/>
                </p:oleObj>
              </mc:Choice>
              <mc:Fallback>
                <p:oleObj name="Acrobat Document" r:id="rId2" imgW="4533695" imgH="6415848" progId="AcroExch.Document.11">
                  <p:embed/>
                  <p:pic>
                    <p:nvPicPr>
                      <p:cNvPr id="1126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228600"/>
                        <a:ext cx="4533900" cy="6415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7" name="TextBox 1"/>
          <p:cNvSpPr txBox="1">
            <a:spLocks noChangeArrowheads="1"/>
          </p:cNvSpPr>
          <p:nvPr/>
        </p:nvSpPr>
        <p:spPr bwMode="auto">
          <a:xfrm>
            <a:off x="5181600" y="31750"/>
            <a:ext cx="3276600" cy="677068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600">
                <a:latin typeface="Times New Roman" panose="02020603050405020304" pitchFamily="18" charset="0"/>
                <a:cs typeface="Times New Roman" panose="02020603050405020304" pitchFamily="18" charset="0"/>
              </a:rPr>
              <a:t>IB Students are</a:t>
            </a:r>
            <a:endParaRPr lang="en-US" altLang="en-US"/>
          </a:p>
          <a:p>
            <a:pPr eaLnBrk="1" hangingPunct="1"/>
            <a:endParaRPr lang="en-US" altLang="en-US"/>
          </a:p>
          <a:p>
            <a:pPr algn="ctr" eaLnBrk="1" hangingPunct="1"/>
            <a:r>
              <a:rPr lang="en-US" altLang="en-US" sz="2000" b="1"/>
              <a:t>Inquirers</a:t>
            </a:r>
          </a:p>
          <a:p>
            <a:pPr algn="ctr" eaLnBrk="1" hangingPunct="1"/>
            <a:endParaRPr lang="en-US" altLang="en-US" sz="2000" b="1"/>
          </a:p>
          <a:p>
            <a:pPr algn="ctr" eaLnBrk="1" hangingPunct="1"/>
            <a:r>
              <a:rPr lang="en-US" altLang="en-US" sz="2000" b="1"/>
              <a:t>Knowledgeable</a:t>
            </a:r>
          </a:p>
          <a:p>
            <a:pPr algn="ctr" eaLnBrk="1" hangingPunct="1"/>
            <a:endParaRPr lang="en-US" altLang="en-US" sz="2000" b="1"/>
          </a:p>
          <a:p>
            <a:pPr algn="ctr" eaLnBrk="1" hangingPunct="1"/>
            <a:r>
              <a:rPr lang="en-US" altLang="en-US" sz="2000" b="1"/>
              <a:t>Thinkers</a:t>
            </a:r>
          </a:p>
          <a:p>
            <a:pPr algn="ctr" eaLnBrk="1" hangingPunct="1"/>
            <a:endParaRPr lang="en-US" altLang="en-US" sz="2000" b="1"/>
          </a:p>
          <a:p>
            <a:pPr algn="ctr" eaLnBrk="1" hangingPunct="1"/>
            <a:r>
              <a:rPr lang="en-US" altLang="en-US" sz="2000" b="1"/>
              <a:t>Communicators</a:t>
            </a:r>
          </a:p>
          <a:p>
            <a:pPr algn="ctr" eaLnBrk="1" hangingPunct="1"/>
            <a:endParaRPr lang="en-US" altLang="en-US" sz="2000" b="1"/>
          </a:p>
          <a:p>
            <a:pPr algn="ctr" eaLnBrk="1" hangingPunct="1"/>
            <a:r>
              <a:rPr lang="en-US" altLang="en-US" sz="2000" b="1"/>
              <a:t>Principled</a:t>
            </a:r>
          </a:p>
          <a:p>
            <a:pPr algn="ctr" eaLnBrk="1" hangingPunct="1"/>
            <a:endParaRPr lang="en-US" altLang="en-US" sz="2000" b="1"/>
          </a:p>
          <a:p>
            <a:pPr algn="ctr" eaLnBrk="1" hangingPunct="1"/>
            <a:r>
              <a:rPr lang="en-US" altLang="en-US" sz="2000" b="1"/>
              <a:t>Open-Minded</a:t>
            </a:r>
          </a:p>
          <a:p>
            <a:pPr algn="ctr" eaLnBrk="1" hangingPunct="1"/>
            <a:endParaRPr lang="en-US" altLang="en-US" sz="2000" b="1"/>
          </a:p>
          <a:p>
            <a:pPr algn="ctr" eaLnBrk="1" hangingPunct="1"/>
            <a:r>
              <a:rPr lang="en-US" altLang="en-US" sz="2000" b="1"/>
              <a:t>Caring</a:t>
            </a:r>
          </a:p>
          <a:p>
            <a:pPr algn="ctr" eaLnBrk="1" hangingPunct="1"/>
            <a:endParaRPr lang="en-US" altLang="en-US" sz="2000" b="1"/>
          </a:p>
          <a:p>
            <a:pPr algn="ctr" eaLnBrk="1" hangingPunct="1"/>
            <a:r>
              <a:rPr lang="en-US" altLang="en-US" sz="2000" b="1"/>
              <a:t>Risk-Takers</a:t>
            </a:r>
          </a:p>
          <a:p>
            <a:pPr algn="ctr" eaLnBrk="1" hangingPunct="1"/>
            <a:endParaRPr lang="en-US" altLang="en-US" sz="2000" b="1"/>
          </a:p>
          <a:p>
            <a:pPr algn="ctr" eaLnBrk="1" hangingPunct="1"/>
            <a:r>
              <a:rPr lang="en-US" altLang="en-US" sz="2000" b="1"/>
              <a:t>Balanced</a:t>
            </a:r>
          </a:p>
          <a:p>
            <a:pPr algn="ctr" eaLnBrk="1" hangingPunct="1"/>
            <a:endParaRPr lang="en-US" altLang="en-US" sz="2000" b="1"/>
          </a:p>
          <a:p>
            <a:pPr algn="ctr" eaLnBrk="1" hangingPunct="1"/>
            <a:r>
              <a:rPr lang="en-US" altLang="en-US" sz="2000" b="1"/>
              <a:t>Reflective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3D55D-2E6D-47D4-A010-213BF89DD9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79972"/>
            <a:ext cx="8982822" cy="1682392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n-US">
                <a:solidFill>
                  <a:schemeClr val="tx1"/>
                </a:solidFill>
              </a:rPr>
              <a:t>What does a day in the life of an IB student look like?</a:t>
            </a:r>
          </a:p>
        </p:txBody>
      </p:sp>
      <p:pic>
        <p:nvPicPr>
          <p:cNvPr id="6" name="Picture 5" descr="A picture containing text, person, sitting, indoor&#10;&#10;Description automatically generated">
            <a:extLst>
              <a:ext uri="{FF2B5EF4-FFF2-40B4-BE49-F238E27FC236}">
                <a16:creationId xmlns:a16="http://schemas.microsoft.com/office/drawing/2014/main" id="{DDD5E18E-A649-463E-9425-AF0B662536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1" y="2274442"/>
            <a:ext cx="3078820" cy="2309115"/>
          </a:xfrm>
          <a:prstGeom prst="rect">
            <a:avLst/>
          </a:prstGeom>
        </p:spPr>
      </p:pic>
      <p:pic>
        <p:nvPicPr>
          <p:cNvPr id="4" name="Picture 3" descr="A picture containing person, window, indoor&#10;&#10;Description automatically generated">
            <a:extLst>
              <a:ext uri="{FF2B5EF4-FFF2-40B4-BE49-F238E27FC236}">
                <a16:creationId xmlns:a16="http://schemas.microsoft.com/office/drawing/2014/main" id="{716329F6-94C5-4C74-8449-D97CB75CA4C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4" t="23604" r="-1354" b="338"/>
          <a:stretch/>
        </p:blipFill>
        <p:spPr>
          <a:xfrm>
            <a:off x="2539034" y="3651181"/>
            <a:ext cx="2277010" cy="2309115"/>
          </a:xfrm>
          <a:prstGeom prst="rect">
            <a:avLst/>
          </a:prstGeom>
        </p:spPr>
      </p:pic>
      <p:pic>
        <p:nvPicPr>
          <p:cNvPr id="10" name="Picture 9" descr="A picture containing person, indoor&#10;&#10;Description automatically generated">
            <a:extLst>
              <a:ext uri="{FF2B5EF4-FFF2-40B4-BE49-F238E27FC236}">
                <a16:creationId xmlns:a16="http://schemas.microsoft.com/office/drawing/2014/main" id="{0B0BA3C5-1AEA-4EE7-94BC-4E793E83E83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8" t="9651" r="6367" b="8513"/>
          <a:stretch/>
        </p:blipFill>
        <p:spPr>
          <a:xfrm rot="5400000">
            <a:off x="5676098" y="2719604"/>
            <a:ext cx="3842538" cy="282121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EE7BEFB-6E28-466D-AC9E-C3B3C0F686B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26" r="9663"/>
          <a:stretch/>
        </p:blipFill>
        <p:spPr>
          <a:xfrm rot="5400000">
            <a:off x="4205662" y="4394737"/>
            <a:ext cx="2310399" cy="2440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9079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1BB245F-8464-BD4B-954B-743C28A99A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397" y="1077983"/>
            <a:ext cx="6477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800">
                <a:latin typeface="Arial Black" panose="020B0A04020102020204" pitchFamily="34" charset="0"/>
              </a:rPr>
              <a:t>Year 1 Pre-IB 9</a:t>
            </a:r>
            <a:r>
              <a:rPr lang="en-US" altLang="en-US" sz="2800" baseline="30000">
                <a:latin typeface="Arial Black" panose="020B0A04020102020204" pitchFamily="34" charset="0"/>
              </a:rPr>
              <a:t>th</a:t>
            </a:r>
            <a:r>
              <a:rPr lang="en-US" altLang="en-US" sz="2800">
                <a:latin typeface="Arial Black" panose="020B0A04020102020204" pitchFamily="34" charset="0"/>
              </a:rPr>
              <a:t> Grade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4C95A22-3487-6D4E-A114-7C4367F23A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2120654"/>
              </p:ext>
            </p:extLst>
          </p:nvPr>
        </p:nvGraphicFramePr>
        <p:xfrm>
          <a:off x="190498" y="2106706"/>
          <a:ext cx="8783173" cy="390144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254739">
                  <a:extLst>
                    <a:ext uri="{9D8B030D-6E8A-4147-A177-3AD203B41FA5}">
                      <a16:colId xmlns:a16="http://schemas.microsoft.com/office/drawing/2014/main" val="3403260661"/>
                    </a:ext>
                  </a:extLst>
                </a:gridCol>
                <a:gridCol w="1254739">
                  <a:extLst>
                    <a:ext uri="{9D8B030D-6E8A-4147-A177-3AD203B41FA5}">
                      <a16:colId xmlns:a16="http://schemas.microsoft.com/office/drawing/2014/main" val="2697194428"/>
                    </a:ext>
                  </a:extLst>
                </a:gridCol>
                <a:gridCol w="1227224">
                  <a:extLst>
                    <a:ext uri="{9D8B030D-6E8A-4147-A177-3AD203B41FA5}">
                      <a16:colId xmlns:a16="http://schemas.microsoft.com/office/drawing/2014/main" val="275173338"/>
                    </a:ext>
                  </a:extLst>
                </a:gridCol>
                <a:gridCol w="1182874">
                  <a:extLst>
                    <a:ext uri="{9D8B030D-6E8A-4147-A177-3AD203B41FA5}">
                      <a16:colId xmlns:a16="http://schemas.microsoft.com/office/drawing/2014/main" val="417615555"/>
                    </a:ext>
                  </a:extLst>
                </a:gridCol>
                <a:gridCol w="1314304">
                  <a:extLst>
                    <a:ext uri="{9D8B030D-6E8A-4147-A177-3AD203B41FA5}">
                      <a16:colId xmlns:a16="http://schemas.microsoft.com/office/drawing/2014/main" val="1764603523"/>
                    </a:ext>
                  </a:extLst>
                </a:gridCol>
                <a:gridCol w="1504652">
                  <a:extLst>
                    <a:ext uri="{9D8B030D-6E8A-4147-A177-3AD203B41FA5}">
                      <a16:colId xmlns:a16="http://schemas.microsoft.com/office/drawing/2014/main" val="3538416089"/>
                    </a:ext>
                  </a:extLst>
                </a:gridCol>
                <a:gridCol w="1044641">
                  <a:extLst>
                    <a:ext uri="{9D8B030D-6E8A-4147-A177-3AD203B41FA5}">
                      <a16:colId xmlns:a16="http://schemas.microsoft.com/office/drawing/2014/main" val="41681413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Group One</a:t>
                      </a:r>
                    </a:p>
                    <a:p>
                      <a:pPr algn="ctr"/>
                      <a:r>
                        <a:rPr lang="en-US" sz="1600" b="1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Language 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Group Two</a:t>
                      </a:r>
                    </a:p>
                    <a:p>
                      <a:pPr algn="ctr"/>
                      <a:r>
                        <a:rPr lang="en-US" sz="1600" b="1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Language 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Group Three</a:t>
                      </a:r>
                    </a:p>
                    <a:p>
                      <a:pPr algn="ctr"/>
                      <a:r>
                        <a:rPr lang="en-US" sz="1600" b="1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Individuals and Societies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Group Four</a:t>
                      </a:r>
                    </a:p>
                    <a:p>
                      <a:pPr algn="ctr"/>
                      <a:r>
                        <a:rPr lang="en-US" sz="1600" b="1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Experimental Sciences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Group Five</a:t>
                      </a:r>
                    </a:p>
                    <a:p>
                      <a:pPr algn="ctr"/>
                      <a:r>
                        <a:rPr lang="en-US" sz="1600" b="1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Mathematics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Group Six</a:t>
                      </a:r>
                    </a:p>
                    <a:p>
                      <a:pPr algn="ctr"/>
                      <a:r>
                        <a:rPr lang="en-US" sz="1600" b="1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Additional Subject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Seventh Subject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9133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Pre-IB English II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Pre-IB Spanish  I/II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-or-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Pre-IB French I/II</a:t>
                      </a:r>
                      <a:endParaRPr lang="en-US" sz="2000" b="1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2000" b="1" i="0" u="none" strike="noStrike">
                          <a:effectLst/>
                          <a:latin typeface="Times New Roman"/>
                          <a:cs typeface="Times New Roman"/>
                        </a:rPr>
                        <a:t>AP </a:t>
                      </a:r>
                      <a:endParaRPr lang="en-US"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2000" b="1" i="0" u="none" strike="noStrike">
                          <a:effectLst/>
                          <a:latin typeface="Times New Roman"/>
                          <a:cs typeface="Times New Roman"/>
                        </a:rPr>
                        <a:t>World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2000" b="1" i="0" u="none" strike="noStrike">
                          <a:effectLst/>
                          <a:latin typeface="Times New Roman"/>
                          <a:cs typeface="Times New Roman"/>
                        </a:rPr>
                        <a:t> History </a:t>
                      </a:r>
                    </a:p>
                    <a:p>
                      <a:pPr algn="ctr"/>
                      <a:endParaRPr lang="en-US" sz="2000" b="1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Pre-IB Biology I</a:t>
                      </a:r>
                      <a:endParaRPr lang="en-US" sz="2000" b="1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IB </a:t>
                      </a:r>
                      <a:r>
                        <a:rPr lang="en-US" sz="2000" b="1" i="0" u="none" strike="noStrike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MYP Algebra II Honors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IB MYP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Geometry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Honors*</a:t>
                      </a:r>
                    </a:p>
                    <a:p>
                      <a:pPr algn="ctr"/>
                      <a:endParaRPr lang="en-US" sz="1600" b="1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ATL</a:t>
                      </a:r>
                    </a:p>
                    <a:p>
                      <a:pPr algn="ctr"/>
                      <a:r>
                        <a:rPr lang="en-US" sz="2000" b="1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Approaches to Learning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Elective</a:t>
                      </a:r>
                    </a:p>
                    <a:p>
                      <a:pPr algn="ctr"/>
                      <a:endParaRPr lang="en-US" sz="2000" b="1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951439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C28DE250-20A2-4D74-8768-A01AD30DD276}"/>
              </a:ext>
            </a:extLst>
          </p:cNvPr>
          <p:cNvSpPr txBox="1"/>
          <p:nvPr/>
        </p:nvSpPr>
        <p:spPr>
          <a:xfrm>
            <a:off x="190499" y="6275294"/>
            <a:ext cx="86867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We recommend taking Geometry in 8</a:t>
            </a:r>
            <a:r>
              <a:rPr lang="en-US" baseline="30000"/>
              <a:t>th</a:t>
            </a:r>
            <a:r>
              <a:rPr lang="en-US"/>
              <a:t> grade or the summer of 8</a:t>
            </a:r>
            <a:r>
              <a:rPr lang="en-US" baseline="30000"/>
              <a:t>th</a:t>
            </a:r>
            <a:r>
              <a:rPr lang="en-US"/>
              <a:t> grade year</a:t>
            </a:r>
          </a:p>
        </p:txBody>
      </p:sp>
    </p:spTree>
    <p:extLst>
      <p:ext uri="{BB962C8B-B14F-4D97-AF65-F5344CB8AC3E}">
        <p14:creationId xmlns:p14="http://schemas.microsoft.com/office/powerpoint/2010/main" val="163231354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1BB245F-8464-BD4B-954B-743C28A99A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3500" y="685800"/>
            <a:ext cx="6477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800">
                <a:latin typeface="Arial Black" panose="020B0A04020102020204" pitchFamily="34" charset="0"/>
              </a:rPr>
              <a:t>Year 2 Pre-IB 10</a:t>
            </a:r>
            <a:r>
              <a:rPr lang="en-US" altLang="en-US" sz="2800" baseline="30000">
                <a:latin typeface="Arial Black" panose="020B0A04020102020204" pitchFamily="34" charset="0"/>
              </a:rPr>
              <a:t>th</a:t>
            </a:r>
            <a:r>
              <a:rPr lang="en-US" altLang="en-US" sz="2800">
                <a:latin typeface="Arial Black" panose="020B0A04020102020204" pitchFamily="34" charset="0"/>
              </a:rPr>
              <a:t> Grade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4C95A22-3487-6D4E-A114-7C4367F23A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6571941"/>
              </p:ext>
            </p:extLst>
          </p:nvPr>
        </p:nvGraphicFramePr>
        <p:xfrm>
          <a:off x="171448" y="1542836"/>
          <a:ext cx="8801104" cy="457200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257301">
                  <a:extLst>
                    <a:ext uri="{9D8B030D-6E8A-4147-A177-3AD203B41FA5}">
                      <a16:colId xmlns:a16="http://schemas.microsoft.com/office/drawing/2014/main" val="3403260661"/>
                    </a:ext>
                  </a:extLst>
                </a:gridCol>
                <a:gridCol w="1257301">
                  <a:extLst>
                    <a:ext uri="{9D8B030D-6E8A-4147-A177-3AD203B41FA5}">
                      <a16:colId xmlns:a16="http://schemas.microsoft.com/office/drawing/2014/main" val="2697194428"/>
                    </a:ext>
                  </a:extLst>
                </a:gridCol>
                <a:gridCol w="1229729">
                  <a:extLst>
                    <a:ext uri="{9D8B030D-6E8A-4147-A177-3AD203B41FA5}">
                      <a16:colId xmlns:a16="http://schemas.microsoft.com/office/drawing/2014/main" val="275173338"/>
                    </a:ext>
                  </a:extLst>
                </a:gridCol>
                <a:gridCol w="1389649">
                  <a:extLst>
                    <a:ext uri="{9D8B030D-6E8A-4147-A177-3AD203B41FA5}">
                      <a16:colId xmlns:a16="http://schemas.microsoft.com/office/drawing/2014/main" val="417615555"/>
                    </a:ext>
                  </a:extLst>
                </a:gridCol>
                <a:gridCol w="1389647">
                  <a:extLst>
                    <a:ext uri="{9D8B030D-6E8A-4147-A177-3AD203B41FA5}">
                      <a16:colId xmlns:a16="http://schemas.microsoft.com/office/drawing/2014/main" val="1764603523"/>
                    </a:ext>
                  </a:extLst>
                </a:gridCol>
                <a:gridCol w="1210675">
                  <a:extLst>
                    <a:ext uri="{9D8B030D-6E8A-4147-A177-3AD203B41FA5}">
                      <a16:colId xmlns:a16="http://schemas.microsoft.com/office/drawing/2014/main" val="3538416089"/>
                    </a:ext>
                  </a:extLst>
                </a:gridCol>
                <a:gridCol w="1066802">
                  <a:extLst>
                    <a:ext uri="{9D8B030D-6E8A-4147-A177-3AD203B41FA5}">
                      <a16:colId xmlns:a16="http://schemas.microsoft.com/office/drawing/2014/main" val="41681413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Group One</a:t>
                      </a:r>
                    </a:p>
                    <a:p>
                      <a:pPr algn="ctr"/>
                      <a:r>
                        <a:rPr lang="en-US" sz="1600" b="1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Language 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Group Two</a:t>
                      </a:r>
                    </a:p>
                    <a:p>
                      <a:pPr algn="ctr"/>
                      <a:r>
                        <a:rPr lang="en-US" sz="1600" b="1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Language 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Group Three</a:t>
                      </a:r>
                    </a:p>
                    <a:p>
                      <a:pPr algn="ctr"/>
                      <a:r>
                        <a:rPr lang="en-US" sz="1600" b="1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Individuals and Societies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Group Four</a:t>
                      </a:r>
                    </a:p>
                    <a:p>
                      <a:pPr algn="ctr"/>
                      <a:r>
                        <a:rPr lang="en-US" sz="1600" b="1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Experimental Sciences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Group Five</a:t>
                      </a:r>
                    </a:p>
                    <a:p>
                      <a:pPr algn="ctr"/>
                      <a:r>
                        <a:rPr lang="en-US" sz="1600" b="1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Mathematics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Group Six</a:t>
                      </a:r>
                    </a:p>
                    <a:p>
                      <a:pPr algn="ctr"/>
                      <a:r>
                        <a:rPr lang="en-US" sz="1600" b="1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Additional Subject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Seventh Subject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9133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AP English Language and </a:t>
                      </a:r>
                      <a:r>
                        <a:rPr lang="en-US" sz="2000" b="1" err="1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Composi-tion</a:t>
                      </a:r>
                      <a:endParaRPr lang="en-US" sz="2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Pre-IB Spanish  II/III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Pre-IB French II/III</a:t>
                      </a:r>
                      <a:endParaRPr lang="en-US" sz="2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2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/>
                          <a:cs typeface="Times New Roman"/>
                        </a:rPr>
                        <a:t>AP U.S. History </a:t>
                      </a:r>
                      <a:endParaRPr lang="en-US" sz="200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2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Pre-IB  Chemistry I</a:t>
                      </a:r>
                      <a:endParaRPr lang="en-US" sz="2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MYP Geometry</a:t>
                      </a:r>
                    </a:p>
                    <a:p>
                      <a:pPr algn="ctr"/>
                      <a:r>
                        <a:rPr kumimoji="0" lang="en-US" sz="18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Honors</a:t>
                      </a:r>
                    </a:p>
                    <a:p>
                      <a:pPr algn="ctr"/>
                      <a:r>
                        <a:rPr kumimoji="0" lang="en-US" sz="18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-or-</a:t>
                      </a:r>
                    </a:p>
                    <a:p>
                      <a:pPr algn="ctr"/>
                      <a:r>
                        <a:rPr kumimoji="0" lang="en-US" sz="18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Algebra 2 Honors</a:t>
                      </a:r>
                    </a:p>
                    <a:p>
                      <a:pPr algn="ctr"/>
                      <a:r>
                        <a:rPr kumimoji="0" lang="en-US" sz="18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-or-</a:t>
                      </a:r>
                    </a:p>
                    <a:p>
                      <a:pPr algn="ctr"/>
                      <a:r>
                        <a:rPr kumimoji="0" lang="en-US" sz="18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Pre- Calculus Honors</a:t>
                      </a:r>
                      <a:endParaRPr lang="pt-BR" sz="2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Elective</a:t>
                      </a:r>
                    </a:p>
                    <a:p>
                      <a:pPr algn="ctr"/>
                      <a:r>
                        <a:rPr lang="en-US" sz="2000" b="1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-or-</a:t>
                      </a:r>
                    </a:p>
                    <a:p>
                      <a:pPr algn="ctr"/>
                      <a:r>
                        <a:rPr lang="en-US" sz="2000" b="1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Physics I Honors (required to take IB Physics in 11/12)</a:t>
                      </a:r>
                    </a:p>
                    <a:p>
                      <a:pPr algn="ctr"/>
                      <a:endParaRPr lang="en-US" sz="2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Elective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95143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141754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1BB245F-8464-BD4B-954B-743C28A99A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3500" y="762000"/>
            <a:ext cx="6477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800">
                <a:latin typeface="Arial Black" panose="020B0A04020102020204" pitchFamily="34" charset="0"/>
              </a:rPr>
              <a:t>Year 3 Diploma Years 11</a:t>
            </a:r>
            <a:r>
              <a:rPr lang="en-US" altLang="en-US" sz="2800" baseline="30000">
                <a:latin typeface="Arial Black" panose="020B0A04020102020204" pitchFamily="34" charset="0"/>
              </a:rPr>
              <a:t>th</a:t>
            </a:r>
            <a:r>
              <a:rPr lang="en-US" altLang="en-US" sz="2800">
                <a:latin typeface="Arial Black" panose="020B0A04020102020204" pitchFamily="34" charset="0"/>
              </a:rPr>
              <a:t> Grade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4C95A22-3487-6D4E-A114-7C4367F23A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7137733"/>
              </p:ext>
            </p:extLst>
          </p:nvPr>
        </p:nvGraphicFramePr>
        <p:xfrm>
          <a:off x="85723" y="1371599"/>
          <a:ext cx="8972553" cy="5244957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385883">
                  <a:extLst>
                    <a:ext uri="{9D8B030D-6E8A-4147-A177-3AD203B41FA5}">
                      <a16:colId xmlns:a16="http://schemas.microsoft.com/office/drawing/2014/main" val="3403260661"/>
                    </a:ext>
                  </a:extLst>
                </a:gridCol>
                <a:gridCol w="1177705">
                  <a:extLst>
                    <a:ext uri="{9D8B030D-6E8A-4147-A177-3AD203B41FA5}">
                      <a16:colId xmlns:a16="http://schemas.microsoft.com/office/drawing/2014/main" val="2697194428"/>
                    </a:ext>
                  </a:extLst>
                </a:gridCol>
                <a:gridCol w="1253684">
                  <a:extLst>
                    <a:ext uri="{9D8B030D-6E8A-4147-A177-3AD203B41FA5}">
                      <a16:colId xmlns:a16="http://schemas.microsoft.com/office/drawing/2014/main" val="275173338"/>
                    </a:ext>
                  </a:extLst>
                </a:gridCol>
                <a:gridCol w="1416720">
                  <a:extLst>
                    <a:ext uri="{9D8B030D-6E8A-4147-A177-3AD203B41FA5}">
                      <a16:colId xmlns:a16="http://schemas.microsoft.com/office/drawing/2014/main" val="417615555"/>
                    </a:ext>
                  </a:extLst>
                </a:gridCol>
                <a:gridCol w="1348213">
                  <a:extLst>
                    <a:ext uri="{9D8B030D-6E8A-4147-A177-3AD203B41FA5}">
                      <a16:colId xmlns:a16="http://schemas.microsoft.com/office/drawing/2014/main" val="1764603523"/>
                    </a:ext>
                  </a:extLst>
                </a:gridCol>
                <a:gridCol w="1345915">
                  <a:extLst>
                    <a:ext uri="{9D8B030D-6E8A-4147-A177-3AD203B41FA5}">
                      <a16:colId xmlns:a16="http://schemas.microsoft.com/office/drawing/2014/main" val="3538416089"/>
                    </a:ext>
                  </a:extLst>
                </a:gridCol>
                <a:gridCol w="1044433">
                  <a:extLst>
                    <a:ext uri="{9D8B030D-6E8A-4147-A177-3AD203B41FA5}">
                      <a16:colId xmlns:a16="http://schemas.microsoft.com/office/drawing/2014/main" val="4168141303"/>
                    </a:ext>
                  </a:extLst>
                </a:gridCol>
              </a:tblGrid>
              <a:tr h="1458657"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Group One</a:t>
                      </a:r>
                    </a:p>
                    <a:p>
                      <a:pPr algn="ctr"/>
                      <a:r>
                        <a:rPr lang="en-US" sz="1600" b="1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Language 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Group Two</a:t>
                      </a:r>
                    </a:p>
                    <a:p>
                      <a:pPr algn="ctr"/>
                      <a:r>
                        <a:rPr lang="en-US" sz="1600" b="1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Language 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Group Three</a:t>
                      </a:r>
                    </a:p>
                    <a:p>
                      <a:pPr algn="ctr"/>
                      <a:r>
                        <a:rPr lang="en-US" sz="1600" b="1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Individuals and Societies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Group Four</a:t>
                      </a:r>
                    </a:p>
                    <a:p>
                      <a:pPr algn="ctr"/>
                      <a:r>
                        <a:rPr lang="en-US" sz="1600" b="1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Experimental Sciences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Group Five</a:t>
                      </a:r>
                    </a:p>
                    <a:p>
                      <a:pPr algn="ctr"/>
                      <a:r>
                        <a:rPr lang="en-US" sz="1600" b="1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Mathematics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Group Six</a:t>
                      </a:r>
                    </a:p>
                    <a:p>
                      <a:pPr algn="ctr"/>
                      <a:r>
                        <a:rPr lang="en-US" sz="1600" b="1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Additional Subject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Seventh Subject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9133031"/>
                  </a:ext>
                </a:extLst>
              </a:tr>
              <a:tr h="3786300"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 English Literature and </a:t>
                      </a:r>
                    </a:p>
                    <a:p>
                      <a:pPr algn="ctr"/>
                      <a:r>
                        <a:rPr lang="en-US" sz="2000" b="1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Composi</a:t>
                      </a:r>
                      <a:r>
                        <a:rPr lang="en-US"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  <a:p>
                      <a:pPr algn="ctr"/>
                      <a:r>
                        <a:rPr lang="en-US" sz="2000" b="1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tion</a:t>
                      </a:r>
                      <a:endParaRPr lang="en-US" sz="2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IB Spanish  IV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(SL or HL)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IB French IV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(SL or HL)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IB History of the Americas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(SL or HL)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en-US" sz="1600" b="1" i="0" u="none" strike="noStrike">
                        <a:solidFill>
                          <a:schemeClr val="tx1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/>
                          <a:cs typeface="Times New Roman"/>
                        </a:rPr>
                        <a:t>*If SL=1 year course with an elective option in grade 12</a:t>
                      </a:r>
                    </a:p>
                    <a:p>
                      <a:pPr algn="ctr"/>
                      <a:endParaRPr lang="en-US" sz="2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Aft>
                          <a:spcPts val="0"/>
                        </a:spcAft>
                      </a:pPr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IB Biology I </a:t>
                      </a: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(SL) </a:t>
                      </a:r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or AP Biology </a:t>
                      </a: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(HL) </a:t>
                      </a:r>
                    </a:p>
                    <a:p>
                      <a:pPr algn="ctr" rtl="0" font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and/or                 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  <a:p>
                      <a:pPr algn="ctr" rtl="0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AP Chemistry </a:t>
                      </a: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(SL or HL) 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  <a:p>
                      <a:pPr algn="ctr" rtl="0" font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and/or </a:t>
                      </a:r>
                    </a:p>
                    <a:p>
                      <a:pPr algn="ctr" rtl="0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IB Physics I</a:t>
                      </a:r>
                    </a:p>
                    <a:p>
                      <a:pPr algn="ctr" rtl="0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(SL or HL)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IB Math Apps </a:t>
                      </a:r>
                    </a:p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(SL) </a:t>
                      </a:r>
                    </a:p>
                    <a:p>
                      <a:pPr algn="ctr" rtl="0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or                 AP Calculus AB </a:t>
                      </a:r>
                    </a:p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(SL) </a:t>
                      </a:r>
                    </a:p>
                    <a:p>
                      <a:pPr algn="ctr" rtl="0" fontAlgn="ctr"/>
                      <a:r>
                        <a:rPr lang="en-US" sz="1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or                  AP Calculus BC </a:t>
                      </a:r>
                    </a:p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(HL)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AP Psychology </a:t>
                      </a: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(SL or HL)</a:t>
                      </a:r>
                    </a:p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-or-</a:t>
                      </a:r>
                    </a:p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IB Theatre I </a:t>
                      </a: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(SL or HL) 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-or-</a:t>
                      </a:r>
                    </a:p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IB Music I </a:t>
                      </a: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(SL or HL) 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-or-</a:t>
                      </a:r>
                    </a:p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IB Art I</a:t>
                      </a:r>
                    </a:p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(SL or HL)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-or-</a:t>
                      </a:r>
                    </a:p>
                    <a:p>
                      <a:pPr algn="ctr" rtl="0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2nd IB Science </a:t>
                      </a:r>
                    </a:p>
                    <a:p>
                      <a:pPr algn="ctr" rtl="0" fontAlgn="ctr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(SL or HL)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IB Theory of Know-ledge </a:t>
                      </a:r>
                    </a:p>
                    <a:p>
                      <a:pPr algn="ctr"/>
                      <a:r>
                        <a:rPr lang="en-US" sz="2000" b="1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95143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889280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1BB245F-8464-BD4B-954B-743C28A99A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3500" y="85725"/>
            <a:ext cx="6477000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800">
                <a:latin typeface="Arial Black" panose="020B0A04020102020204" pitchFamily="34" charset="0"/>
              </a:rPr>
              <a:t>Year 4 Diploma Years 12</a:t>
            </a:r>
            <a:r>
              <a:rPr lang="en-US" altLang="en-US" sz="2800" baseline="30000">
                <a:latin typeface="Arial Black" panose="020B0A04020102020204" pitchFamily="34" charset="0"/>
              </a:rPr>
              <a:t>th</a:t>
            </a:r>
            <a:r>
              <a:rPr lang="en-US" altLang="en-US" sz="2800">
                <a:latin typeface="Arial Black" panose="020B0A04020102020204" pitchFamily="34" charset="0"/>
              </a:rPr>
              <a:t> Grade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4C95A22-3487-6D4E-A114-7C4367F23A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7554741"/>
              </p:ext>
            </p:extLst>
          </p:nvPr>
        </p:nvGraphicFramePr>
        <p:xfrm>
          <a:off x="102742" y="708212"/>
          <a:ext cx="8917967" cy="6196405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1132067">
                  <a:extLst>
                    <a:ext uri="{9D8B030D-6E8A-4147-A177-3AD203B41FA5}">
                      <a16:colId xmlns:a16="http://schemas.microsoft.com/office/drawing/2014/main" val="3403260661"/>
                    </a:ext>
                  </a:extLst>
                </a:gridCol>
                <a:gridCol w="1306479">
                  <a:extLst>
                    <a:ext uri="{9D8B030D-6E8A-4147-A177-3AD203B41FA5}">
                      <a16:colId xmlns:a16="http://schemas.microsoft.com/office/drawing/2014/main" val="2697194428"/>
                    </a:ext>
                  </a:extLst>
                </a:gridCol>
                <a:gridCol w="1355503">
                  <a:extLst>
                    <a:ext uri="{9D8B030D-6E8A-4147-A177-3AD203B41FA5}">
                      <a16:colId xmlns:a16="http://schemas.microsoft.com/office/drawing/2014/main" val="275173338"/>
                    </a:ext>
                  </a:extLst>
                </a:gridCol>
                <a:gridCol w="1408101">
                  <a:extLst>
                    <a:ext uri="{9D8B030D-6E8A-4147-A177-3AD203B41FA5}">
                      <a16:colId xmlns:a16="http://schemas.microsoft.com/office/drawing/2014/main" val="417615555"/>
                    </a:ext>
                  </a:extLst>
                </a:gridCol>
                <a:gridCol w="1408099">
                  <a:extLst>
                    <a:ext uri="{9D8B030D-6E8A-4147-A177-3AD203B41FA5}">
                      <a16:colId xmlns:a16="http://schemas.microsoft.com/office/drawing/2014/main" val="1764603523"/>
                    </a:ext>
                  </a:extLst>
                </a:gridCol>
                <a:gridCol w="1323266">
                  <a:extLst>
                    <a:ext uri="{9D8B030D-6E8A-4147-A177-3AD203B41FA5}">
                      <a16:colId xmlns:a16="http://schemas.microsoft.com/office/drawing/2014/main" val="3538416089"/>
                    </a:ext>
                  </a:extLst>
                </a:gridCol>
                <a:gridCol w="984452">
                  <a:extLst>
                    <a:ext uri="{9D8B030D-6E8A-4147-A177-3AD203B41FA5}">
                      <a16:colId xmlns:a16="http://schemas.microsoft.com/office/drawing/2014/main" val="4168141303"/>
                    </a:ext>
                  </a:extLst>
                </a:gridCol>
              </a:tblGrid>
              <a:tr h="1142103"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Group One</a:t>
                      </a:r>
                    </a:p>
                    <a:p>
                      <a:pPr algn="ctr"/>
                      <a:r>
                        <a:rPr lang="en-US" sz="1600" b="1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Language 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Group Two</a:t>
                      </a:r>
                    </a:p>
                    <a:p>
                      <a:pPr algn="ctr"/>
                      <a:r>
                        <a:rPr lang="en-US" sz="1600" b="1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Language 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Group Three</a:t>
                      </a:r>
                    </a:p>
                    <a:p>
                      <a:pPr algn="ctr"/>
                      <a:r>
                        <a:rPr lang="en-US" sz="1400" b="1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Individuals and Societies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Group Four</a:t>
                      </a:r>
                    </a:p>
                    <a:p>
                      <a:pPr algn="ctr"/>
                      <a:r>
                        <a:rPr lang="en-US" sz="1600" b="1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Experimental Sciences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Group Five</a:t>
                      </a:r>
                    </a:p>
                    <a:p>
                      <a:pPr algn="ctr"/>
                      <a:r>
                        <a:rPr lang="en-US" sz="1600" b="1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Mathematics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Group Six</a:t>
                      </a:r>
                    </a:p>
                    <a:p>
                      <a:pPr algn="ctr"/>
                      <a:r>
                        <a:rPr lang="en-US" sz="1600" b="1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Additional Subject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Seventh Subject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9133031"/>
                  </a:ext>
                </a:extLst>
              </a:tr>
              <a:tr h="5007685"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IB English IV</a:t>
                      </a:r>
                    </a:p>
                    <a:p>
                      <a:pPr algn="ctr"/>
                      <a:r>
                        <a:rPr lang="en-US" sz="1600"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(SL or HL)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8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IB Spanish  V </a:t>
                      </a:r>
                      <a: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(SL)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 </a:t>
                      </a:r>
                      <a: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(HL)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-or-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IB French V</a:t>
                      </a:r>
                      <a: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(SL)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VI </a:t>
                      </a:r>
                      <a: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(HL)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83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/>
                          <a:cs typeface="Times New Roman"/>
                        </a:rPr>
                        <a:t>IB </a:t>
                      </a:r>
                      <a:r>
                        <a:rPr lang="en-US" sz="2000" b="1" i="0" u="none" strike="noStrike" err="1">
                          <a:solidFill>
                            <a:schemeClr val="tx1"/>
                          </a:solidFill>
                          <a:effectLst/>
                          <a:latin typeface="Times New Roman"/>
                          <a:cs typeface="Times New Roman"/>
                        </a:rPr>
                        <a:t>Contemp-orary</a:t>
                      </a:r>
                      <a:r>
                        <a:rPr lang="en-US" sz="20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/>
                          <a:cs typeface="Times New Roman"/>
                        </a:rPr>
                        <a:t> History II</a:t>
                      </a:r>
                      <a:endParaRPr lang="en-US" sz="1600" b="1" i="0" u="none" strike="noStrike">
                        <a:solidFill>
                          <a:schemeClr val="tx1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(HL)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2000" b="1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*If student took SL Junior Year, an elective of their choice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83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Aft>
                          <a:spcPts val="0"/>
                        </a:spcAft>
                      </a:pPr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IB Biology II </a:t>
                      </a: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(SL) </a:t>
                      </a:r>
                    </a:p>
                    <a:p>
                      <a:pPr algn="ctr" rtl="0" fontAlgn="ctr">
                        <a:spcAft>
                          <a:spcPts val="0"/>
                        </a:spcAft>
                      </a:pPr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or III </a:t>
                      </a: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(HL) </a:t>
                      </a:r>
                    </a:p>
                    <a:p>
                      <a:pPr algn="ctr" rtl="0" font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   and/or  </a:t>
                      </a:r>
                    </a:p>
                    <a:p>
                      <a:pPr algn="ctr" rtl="0" font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 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  <a:p>
                      <a:pPr algn="ctr" rtl="0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IB Chemistry II </a:t>
                      </a: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(SL) </a:t>
                      </a:r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or </a:t>
                      </a:r>
                    </a:p>
                    <a:p>
                      <a:pPr algn="ctr" rtl="0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III </a:t>
                      </a: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(HL) 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  <a:p>
                      <a:pPr algn="ctr" rtl="0" font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and/or</a:t>
                      </a:r>
                    </a:p>
                    <a:p>
                      <a:pPr algn="ctr" rtl="0" font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</a:p>
                    <a:p>
                      <a:pPr algn="ctr" rtl="0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IB Physics II </a:t>
                      </a: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(SL) </a:t>
                      </a:r>
                    </a:p>
                    <a:p>
                      <a:pPr algn="ctr" rtl="0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or III </a:t>
                      </a: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(HL)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83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IB Math Apps II </a:t>
                      </a: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(SL)</a:t>
                      </a:r>
                    </a:p>
                    <a:p>
                      <a:pPr algn="ctr" rtl="0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or</a:t>
                      </a:r>
                    </a:p>
                    <a:p>
                      <a:pPr algn="ctr" rtl="0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IB Math Analysis II </a:t>
                      </a: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(SL)</a:t>
                      </a:r>
                    </a:p>
                    <a:p>
                      <a:pPr algn="ctr" rtl="0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-or-</a:t>
                      </a:r>
                    </a:p>
                    <a:p>
                      <a:pPr algn="ctr" rtl="0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IB Math Analysis III </a:t>
                      </a: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(HL)</a:t>
                      </a:r>
                    </a:p>
                    <a:p>
                      <a:pPr algn="ctr" rtl="0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or</a:t>
                      </a:r>
                    </a:p>
                    <a:p>
                      <a:pPr algn="ctr" rtl="0" fontAlgn="ctr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IB Math Apps III</a:t>
                      </a:r>
                    </a:p>
                    <a:p>
                      <a:pPr algn="ctr" rtl="0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(HL)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83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Psychology II (SL) or III (HL) </a:t>
                      </a:r>
                    </a:p>
                    <a:p>
                      <a:pPr algn="ctr" rtl="0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or</a:t>
                      </a:r>
                    </a:p>
                    <a:p>
                      <a:pPr algn="ctr" rtl="0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IB Theatre II (SL) or III (HL) </a:t>
                      </a:r>
                    </a:p>
                    <a:p>
                      <a:pPr algn="ctr" rtl="0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or </a:t>
                      </a:r>
                    </a:p>
                    <a:p>
                      <a:pPr algn="ctr" rtl="0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IB Music II (SL) or III (HL) </a:t>
                      </a:r>
                    </a:p>
                    <a:p>
                      <a:pPr algn="ctr" rtl="0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or</a:t>
                      </a:r>
                    </a:p>
                    <a:p>
                      <a:pPr algn="ctr" rtl="0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IB Art II (SL) or III (HL)  </a:t>
                      </a:r>
                    </a:p>
                    <a:p>
                      <a:pPr algn="ctr" rtl="0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or </a:t>
                      </a:r>
                    </a:p>
                    <a:p>
                      <a:pPr algn="ctr" rtl="0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2nd IB Science </a:t>
                      </a:r>
                    </a:p>
                    <a:p>
                      <a:pPr algn="ctr" rtl="0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(SL or HL)</a:t>
                      </a:r>
                    </a:p>
                    <a:p>
                      <a:pPr algn="ctr" rtl="0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OR</a:t>
                      </a:r>
                    </a:p>
                    <a:p>
                      <a:pPr algn="ctr" rtl="0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IB Film</a:t>
                      </a:r>
                    </a:p>
                    <a:p>
                      <a:pPr algn="ctr" rtl="0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OR</a:t>
                      </a:r>
                    </a:p>
                    <a:p>
                      <a:pPr algn="ctr" rtl="0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IB Sports Exercise Science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8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1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IB Theory of Know-ledge II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8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95143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446874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457200"/>
            <a:ext cx="9144000" cy="146685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000" b="1">
                <a:latin typeface="Times New Roman" pitchFamily="18" charset="0"/>
                <a:cs typeface="Times New Roman" pitchFamily="18" charset="0"/>
              </a:rPr>
              <a:t>7 Subjects with Time built in to work in </a:t>
            </a:r>
            <a:br>
              <a:rPr lang="en-US" sz="4000" b="1">
                <a:latin typeface="Times New Roman" pitchFamily="18" charset="0"/>
                <a:cs typeface="Times New Roman" pitchFamily="18" charset="0"/>
              </a:rPr>
            </a:br>
            <a:r>
              <a:rPr lang="en-US" sz="4000" b="1">
                <a:latin typeface="Times New Roman" pitchFamily="18" charset="0"/>
                <a:cs typeface="Times New Roman" pitchFamily="18" charset="0"/>
              </a:rPr>
              <a:t>Study Groups with Faculty Mentors!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7276066"/>
              </p:ext>
            </p:extLst>
          </p:nvPr>
        </p:nvGraphicFramePr>
        <p:xfrm>
          <a:off x="287676" y="2150081"/>
          <a:ext cx="8655978" cy="46336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53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53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853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60462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Times New Roman" pitchFamily="18" charset="0"/>
                          <a:cs typeface="Times New Roman" pitchFamily="18" charset="0"/>
                        </a:rPr>
                        <a:t>A Day</a:t>
                      </a:r>
                    </a:p>
                    <a:p>
                      <a:pPr algn="ctr"/>
                      <a:endParaRPr lang="en-US" sz="2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Times New Roman" pitchFamily="18" charset="0"/>
                          <a:cs typeface="Times New Roman" pitchFamily="18" charset="0"/>
                        </a:rPr>
                        <a:t>B Day</a:t>
                      </a: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Times New Roman" pitchFamily="18" charset="0"/>
                          <a:cs typeface="Times New Roman" pitchFamily="18" charset="0"/>
                        </a:rPr>
                        <a:t>C Day</a:t>
                      </a:r>
                    </a:p>
                  </a:txBody>
                  <a:tcPr marT="45723" marB="4572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3311"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US" sz="1800">
                          <a:latin typeface="Times New Roman" pitchFamily="18" charset="0"/>
                          <a:cs typeface="Times New Roman" pitchFamily="18" charset="0"/>
                        </a:rPr>
                        <a:t>Pre-Diploma French</a:t>
                      </a:r>
                      <a:r>
                        <a:rPr lang="en-US" sz="1800" baseline="0">
                          <a:latin typeface="Times New Roman" pitchFamily="18" charset="0"/>
                          <a:cs typeface="Times New Roman" pitchFamily="18" charset="0"/>
                        </a:rPr>
                        <a:t> II</a:t>
                      </a:r>
                    </a:p>
                    <a:p>
                      <a:pPr marL="342900" indent="-342900" algn="ctr">
                        <a:buNone/>
                      </a:pPr>
                      <a:r>
                        <a:rPr lang="en-US" sz="1200" baseline="0">
                          <a:latin typeface="Times New Roman" pitchFamily="18" charset="0"/>
                          <a:cs typeface="Times New Roman" pitchFamily="18" charset="0"/>
                        </a:rPr>
                        <a:t>Same period every day.</a:t>
                      </a:r>
                    </a:p>
                    <a:p>
                      <a:pPr marL="342900" indent="-342900" algn="ctr">
                        <a:buNone/>
                      </a:pPr>
                      <a:endParaRPr lang="en-US"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US" sz="1800">
                          <a:latin typeface="Times New Roman" pitchFamily="18" charset="0"/>
                          <a:cs typeface="Times New Roman" pitchFamily="18" charset="0"/>
                        </a:rPr>
                        <a:t>Pre-Diploma French</a:t>
                      </a:r>
                      <a:r>
                        <a:rPr lang="en-US" sz="1800" baseline="0">
                          <a:latin typeface="Times New Roman" pitchFamily="18" charset="0"/>
                          <a:cs typeface="Times New Roman" pitchFamily="18" charset="0"/>
                        </a:rPr>
                        <a:t> II</a:t>
                      </a:r>
                    </a:p>
                    <a:p>
                      <a:pPr marL="342900" indent="-342900" algn="ctr">
                        <a:buNone/>
                      </a:pPr>
                      <a:r>
                        <a:rPr lang="en-US" sz="1200" baseline="0">
                          <a:latin typeface="Times New Roman" pitchFamily="18" charset="0"/>
                          <a:cs typeface="Times New Roman" pitchFamily="18" charset="0"/>
                        </a:rPr>
                        <a:t>Same period every day.</a:t>
                      </a:r>
                      <a:endParaRPr lang="en-US"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US" sz="1800">
                          <a:latin typeface="Times New Roman" pitchFamily="18" charset="0"/>
                          <a:cs typeface="Times New Roman" pitchFamily="18" charset="0"/>
                        </a:rPr>
                        <a:t>Pre-Diploma French</a:t>
                      </a:r>
                      <a:r>
                        <a:rPr lang="en-US" sz="1800" baseline="0">
                          <a:latin typeface="Times New Roman" pitchFamily="18" charset="0"/>
                          <a:cs typeface="Times New Roman" pitchFamily="18" charset="0"/>
                        </a:rPr>
                        <a:t> II</a:t>
                      </a:r>
                    </a:p>
                    <a:p>
                      <a:pPr marL="342900" indent="-342900" algn="ctr">
                        <a:buNone/>
                      </a:pPr>
                      <a:r>
                        <a:rPr lang="en-US" sz="1200" baseline="0">
                          <a:latin typeface="Times New Roman" pitchFamily="18" charset="0"/>
                          <a:cs typeface="Times New Roman" pitchFamily="18" charset="0"/>
                        </a:rPr>
                        <a:t>Same period every day.</a:t>
                      </a:r>
                      <a:endParaRPr lang="en-US"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3" marB="45723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0115">
                <a:tc>
                  <a:txBody>
                    <a:bodyPr/>
                    <a:lstStyle/>
                    <a:p>
                      <a:pPr marL="342900" indent="-342900">
                        <a:buAutoNum type="arabicPeriod" startAt="2"/>
                      </a:pPr>
                      <a:r>
                        <a:rPr lang="en-US" sz="1800" baseline="0">
                          <a:latin typeface="Times New Roman" pitchFamily="18" charset="0"/>
                          <a:cs typeface="Times New Roman" pitchFamily="18" charset="0"/>
                        </a:rPr>
                        <a:t>Elective </a:t>
                      </a:r>
                      <a:endParaRPr lang="en-US" sz="1200" baseline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aseline="0">
                          <a:latin typeface="Times New Roman" pitchFamily="18" charset="0"/>
                          <a:cs typeface="Times New Roman" pitchFamily="18" charset="0"/>
                        </a:rPr>
                        <a:t>   Your choice from the PHU list</a:t>
                      </a:r>
                      <a:endParaRPr lang="en-US" sz="140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indent="-342900" algn="ctr">
                        <a:buNone/>
                      </a:pPr>
                      <a:endParaRPr lang="en-US"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3" marB="45723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 startAt="2"/>
                      </a:pPr>
                      <a:r>
                        <a:rPr lang="en-US" sz="1800" baseline="0">
                          <a:latin typeface="Times New Roman" pitchFamily="18" charset="0"/>
                          <a:cs typeface="Times New Roman" pitchFamily="18" charset="0"/>
                        </a:rPr>
                        <a:t>Elective </a:t>
                      </a:r>
                    </a:p>
                    <a:p>
                      <a:pPr marL="342900" indent="-342900" algn="ctr">
                        <a:buNone/>
                      </a:pPr>
                      <a:r>
                        <a:rPr lang="en-US" sz="1400" baseline="0">
                          <a:latin typeface="Times New Roman" pitchFamily="18" charset="0"/>
                          <a:cs typeface="Times New Roman" pitchFamily="18" charset="0"/>
                        </a:rPr>
                        <a:t>   Your choice from the PHU list</a:t>
                      </a:r>
                      <a:endParaRPr lang="en-US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3" marB="45723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 startAt="2"/>
                      </a:pPr>
                      <a:r>
                        <a:rPr lang="en-US" sz="1800" baseline="0">
                          <a:latin typeface="Times New Roman" pitchFamily="18" charset="0"/>
                          <a:cs typeface="Times New Roman" pitchFamily="18" charset="0"/>
                        </a:rPr>
                        <a:t>Elective </a:t>
                      </a:r>
                    </a:p>
                    <a:p>
                      <a:pPr marL="342900" indent="-342900" algn="ctr">
                        <a:buNone/>
                      </a:pPr>
                      <a:r>
                        <a:rPr lang="en-US" sz="1400" baseline="0">
                          <a:latin typeface="Times New Roman" pitchFamily="18" charset="0"/>
                          <a:cs typeface="Times New Roman" pitchFamily="18" charset="0"/>
                        </a:rPr>
                        <a:t>   Your choice from the PHU list</a:t>
                      </a:r>
                      <a:endParaRPr lang="en-US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3" marB="45723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0528">
                <a:tc>
                  <a:txBody>
                    <a:bodyPr/>
                    <a:lstStyle/>
                    <a:p>
                      <a:pPr marL="342900" indent="-342900">
                        <a:buAutoNum type="arabicPeriod" startAt="3"/>
                      </a:pPr>
                      <a:r>
                        <a:rPr lang="en-US" sz="1800" baseline="0">
                          <a:latin typeface="Times New Roman" pitchFamily="18" charset="0"/>
                          <a:cs typeface="Times New Roman" pitchFamily="18" charset="0"/>
                        </a:rPr>
                        <a:t>Academic Research</a:t>
                      </a:r>
                    </a:p>
                    <a:p>
                      <a:pPr marL="0" indent="0">
                        <a:buNone/>
                      </a:pPr>
                      <a:r>
                        <a:rPr lang="en-US" sz="1400" baseline="0">
                          <a:latin typeface="Times New Roman" pitchFamily="18" charset="0"/>
                          <a:cs typeface="Times New Roman" pitchFamily="18" charset="0"/>
                        </a:rPr>
                        <a:t>        Rotation of your core classes</a:t>
                      </a:r>
                    </a:p>
                    <a:p>
                      <a:pPr marL="0" indent="0">
                        <a:buNone/>
                      </a:pPr>
                      <a:endParaRPr lang="en-US" sz="1800" baseline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3" marB="45723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 startAt="3"/>
                        <a:tabLst/>
                        <a:defRPr/>
                      </a:pPr>
                      <a:r>
                        <a:rPr lang="en-US" sz="1800" baseline="0">
                          <a:latin typeface="Times New Roman" pitchFamily="18" charset="0"/>
                          <a:cs typeface="Times New Roman" pitchFamily="18" charset="0"/>
                        </a:rPr>
                        <a:t>Academic Research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aseline="0">
                          <a:latin typeface="Times New Roman" pitchFamily="18" charset="0"/>
                          <a:cs typeface="Times New Roman" pitchFamily="18" charset="0"/>
                        </a:rPr>
                        <a:t>        Rotation of your core classes</a:t>
                      </a:r>
                    </a:p>
                  </a:txBody>
                  <a:tcPr marT="45723" marB="45723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 startAt="3"/>
                      </a:pPr>
                      <a:r>
                        <a:rPr lang="en-US" sz="1800" baseline="0">
                          <a:latin typeface="Times New Roman" pitchFamily="18" charset="0"/>
                          <a:cs typeface="Times New Roman" pitchFamily="18" charset="0"/>
                        </a:rPr>
                        <a:t>Academic Research</a:t>
                      </a:r>
                    </a:p>
                    <a:p>
                      <a:pPr marL="0" indent="0">
                        <a:buNone/>
                      </a:pPr>
                      <a:r>
                        <a:rPr lang="en-US" sz="1400" baseline="0">
                          <a:latin typeface="Times New Roman" pitchFamily="18" charset="0"/>
                          <a:cs typeface="Times New Roman" pitchFamily="18" charset="0"/>
                        </a:rPr>
                        <a:t>        Rotation of your core classes</a:t>
                      </a:r>
                      <a:endParaRPr lang="en-US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3" marB="45723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3651">
                <a:tc>
                  <a:txBody>
                    <a:bodyPr/>
                    <a:lstStyle/>
                    <a:p>
                      <a:r>
                        <a:rPr lang="en-US" sz="1800">
                          <a:latin typeface="Times New Roman" pitchFamily="18" charset="0"/>
                          <a:cs typeface="Times New Roman" pitchFamily="18" charset="0"/>
                        </a:rPr>
                        <a:t>4/5.  AP World History</a:t>
                      </a:r>
                    </a:p>
                  </a:txBody>
                  <a:tcPr marT="45723" marB="45723"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latin typeface="Times New Roman" pitchFamily="18" charset="0"/>
                          <a:cs typeface="Times New Roman" pitchFamily="18" charset="0"/>
                        </a:rPr>
                        <a:t>4/5.  IB MYP Algebra II Hon</a:t>
                      </a:r>
                    </a:p>
                  </a:txBody>
                  <a:tcPr marT="45723" marB="45723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None/>
                      </a:pPr>
                      <a:r>
                        <a:rPr lang="en-US" sz="1800">
                          <a:latin typeface="Times New Roman"/>
                          <a:cs typeface="Times New Roman"/>
                        </a:rPr>
                        <a:t>4/5.  Pre-IB Biology I</a:t>
                      </a:r>
                    </a:p>
                  </a:txBody>
                  <a:tcPr marT="45723" marB="45723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2651">
                <a:tc>
                  <a:txBody>
                    <a:bodyPr/>
                    <a:lstStyle/>
                    <a:p>
                      <a:r>
                        <a:rPr lang="en-US" sz="1800">
                          <a:latin typeface="Times New Roman"/>
                          <a:cs typeface="Times New Roman"/>
                        </a:rPr>
                        <a:t>6/7.  Pre-IB English II</a:t>
                      </a:r>
                    </a:p>
                  </a:txBody>
                  <a:tcPr marT="45723" marB="45723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latin typeface="Times New Roman" pitchFamily="18" charset="0"/>
                          <a:cs typeface="Times New Roman" pitchFamily="18" charset="0"/>
                        </a:rPr>
                        <a:t>6/7.  Approaches to Learning </a:t>
                      </a:r>
                    </a:p>
                  </a:txBody>
                  <a:tcPr marT="45723" marB="45723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latin typeface="Times New Roman"/>
                          <a:cs typeface="Times New Roman"/>
                        </a:rPr>
                        <a:t>6/7.  Diploma Support</a:t>
                      </a:r>
                    </a:p>
                    <a:p>
                      <a:endParaRPr lang="en-US" sz="1800">
                        <a:latin typeface="Times New Roman"/>
                        <a:cs typeface="Times New Roman"/>
                      </a:endParaRPr>
                    </a:p>
                  </a:txBody>
                  <a:tcPr marT="45723" marB="45723">
                    <a:solidFill>
                      <a:srgbClr val="FF5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353118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3"/>
          <p:cNvSpPr>
            <a:spLocks noGrp="1"/>
          </p:cNvSpPr>
          <p:nvPr>
            <p:ph type="title"/>
          </p:nvPr>
        </p:nvSpPr>
        <p:spPr>
          <a:xfrm>
            <a:off x="457200" y="704849"/>
            <a:ext cx="8229600" cy="1230313"/>
          </a:xfrm>
        </p:spPr>
        <p:txBody>
          <a:bodyPr/>
          <a:lstStyle/>
          <a:p>
            <a:pPr algn="ctr" eaLnBrk="1" hangingPunct="1"/>
            <a:r>
              <a:rPr lang="en-US" altLang="en-US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Approaches to Learning Elective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3600" b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Time management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3600" b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Study skills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3600" b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Organization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3600" b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Research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3600" b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Stress reduction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3600" b="1">
                <a:solidFill>
                  <a:schemeClr val="tx2">
                    <a:lumMod val="75000"/>
                  </a:schemeClr>
                </a:solidFill>
                <a:latin typeface="Times New Roman"/>
                <a:cs typeface="Times New Roman"/>
              </a:rPr>
              <a:t>Mini Extended Essay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3600" b="1">
                <a:solidFill>
                  <a:schemeClr val="tx2">
                    <a:lumMod val="75000"/>
                  </a:schemeClr>
                </a:solidFill>
                <a:latin typeface="Times New Roman"/>
                <a:cs typeface="Times New Roman"/>
              </a:rPr>
              <a:t>Communication skills</a:t>
            </a:r>
            <a:endParaRPr lang="en-US" sz="3600" b="1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6388" name="Picture 2" descr="C:\Documents and Settings\pelletierme\Local Settings\Temporary Internet Files\Content.IE5\JT92R1MA\MC900150024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283" y="2344270"/>
            <a:ext cx="3135313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4" descr="C:\Documents and Settings\pelletierme\Local Settings\Temporary Internet Files\Content.IE5\JT92R1MA\MM900236503[1]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1535112"/>
            <a:ext cx="1371600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Picture 5" descr="C:\Documents and Settings\pelletierme\Local Settings\Temporary Internet Files\Content.IE5\2Y0N2AWM\MC900230824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4050" y="4598988"/>
            <a:ext cx="2139950" cy="225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b="1">
                <a:solidFill>
                  <a:srgbClr val="0070C0"/>
                </a:solidFill>
                <a:latin typeface="Times New Roman"/>
                <a:cs typeface="Times New Roman"/>
              </a:rPr>
              <a:t>Diploma Support Elective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sz="3200" b="1" i="1">
              <a:solidFill>
                <a:schemeClr val="tx2">
                  <a:lumMod val="75000"/>
                </a:schemeClr>
              </a:solidFill>
              <a:latin typeface="Times New Roman"/>
              <a:cs typeface="Times New Roman"/>
            </a:endParaRPr>
          </a:p>
          <a:p>
            <a:pPr marL="274320" indent="-274320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3200" b="1" i="1">
                <a:solidFill>
                  <a:schemeClr val="tx2">
                    <a:lumMod val="75000"/>
                  </a:schemeClr>
                </a:solidFill>
                <a:latin typeface="Times New Roman"/>
                <a:cs typeface="Times New Roman"/>
              </a:rPr>
              <a:t>Faculty Mentor</a:t>
            </a:r>
            <a:endParaRPr lang="en-US">
              <a:solidFill>
                <a:schemeClr val="tx2">
                  <a:lumMod val="75000"/>
                </a:schemeClr>
              </a:solidFill>
              <a:latin typeface="Times New Roman"/>
              <a:cs typeface="Times New Roman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3200" b="1" i="1">
                <a:solidFill>
                  <a:schemeClr val="tx2">
                    <a:lumMod val="75000"/>
                  </a:schemeClr>
                </a:solidFill>
                <a:latin typeface="Times New Roman"/>
                <a:cs typeface="Times New Roman"/>
              </a:rPr>
              <a:t>Collaborative Study Groups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3200" b="1" i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Homework time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3200" b="1" i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Research time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3200" b="1" i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Group projects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3200" b="1" i="1">
                <a:solidFill>
                  <a:schemeClr val="tx2">
                    <a:lumMod val="75000"/>
                  </a:schemeClr>
                </a:solidFill>
                <a:latin typeface="Times New Roman"/>
                <a:cs typeface="Times New Roman"/>
              </a:rPr>
              <a:t>Re-sit a class</a:t>
            </a:r>
            <a:endParaRPr lang="en-US" sz="3200" b="1" i="1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/>
          </a:p>
        </p:txBody>
      </p:sp>
      <p:pic>
        <p:nvPicPr>
          <p:cNvPr id="15365" name="Picture 2" descr="C:\Documents and Settings\pelletierme\Local Settings\Temporary Internet Files\Content.IE5\BUTN51GL\MC900439415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3276600"/>
            <a:ext cx="327660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43BBE46-1731-4D3B-B80B-EC1CFB541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3179064"/>
          </a:xfrm>
        </p:spPr>
        <p:txBody>
          <a:bodyPr/>
          <a:lstStyle/>
          <a:p>
            <a:pPr algn="ctr"/>
            <a:r>
              <a:rPr lang="en-US"/>
              <a:t>A Peak into our IB classrooms…</a:t>
            </a:r>
          </a:p>
        </p:txBody>
      </p:sp>
    </p:spTree>
    <p:extLst>
      <p:ext uri="{BB962C8B-B14F-4D97-AF65-F5344CB8AC3E}">
        <p14:creationId xmlns:p14="http://schemas.microsoft.com/office/powerpoint/2010/main" val="359602189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39">
            <a:extLst>
              <a:ext uri="{FF2B5EF4-FFF2-40B4-BE49-F238E27FC236}">
                <a16:creationId xmlns:a16="http://schemas.microsoft.com/office/drawing/2014/main" id="{FC0DEEBF-DB94-4E7E-A9D3-84FA863C3B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531267" y="3509963"/>
            <a:ext cx="5319162" cy="2967839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121DDF-A8FA-4E3C-B748-81842137B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6365" y="3812954"/>
            <a:ext cx="4848966" cy="1516014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/>
            <a:r>
              <a:rPr lang="en-US" sz="2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What a week of hands on learning!  From labs in Pre-IB Chemistry to Socratic Seminars and Escape Rooms in IB History.  There was lots of problem solving and critical thinking had by all!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43AB14D-EDA5-44B8-AEA1-A3C5B488AE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4" r="2" b="2519"/>
          <a:stretch/>
        </p:blipFill>
        <p:spPr>
          <a:xfrm>
            <a:off x="238226" y="321733"/>
            <a:ext cx="3120339" cy="2222497"/>
          </a:xfrm>
          <a:prstGeom prst="rect">
            <a:avLst/>
          </a:prstGeom>
        </p:spPr>
      </p:pic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77A9CA3A-7216-41E0-B3CD-058077FD39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853715" y="5443086"/>
            <a:ext cx="48006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A picture containing text, person, indoor, cluttered&#10;&#10;Description automatically generated">
            <a:extLst>
              <a:ext uri="{FF2B5EF4-FFF2-40B4-BE49-F238E27FC236}">
                <a16:creationId xmlns:a16="http://schemas.microsoft.com/office/drawing/2014/main" id="{98CE96DC-16ED-4E2D-859D-8342E891F3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13" b="-1"/>
          <a:stretch/>
        </p:blipFill>
        <p:spPr>
          <a:xfrm rot="5400000">
            <a:off x="-117188" y="3060513"/>
            <a:ext cx="3831167" cy="3120339"/>
          </a:xfrm>
          <a:prstGeom prst="rect">
            <a:avLst/>
          </a:prstGeom>
        </p:spPr>
      </p:pic>
      <p:pic>
        <p:nvPicPr>
          <p:cNvPr id="11" name="Picture 10" descr="A picture containing text, person, indoor, table&#10;&#10;Description automatically generated">
            <a:extLst>
              <a:ext uri="{FF2B5EF4-FFF2-40B4-BE49-F238E27FC236}">
                <a16:creationId xmlns:a16="http://schemas.microsoft.com/office/drawing/2014/main" id="{76D4F0B7-A11F-4D86-90C5-90A6AD3F4AA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13" r="11090" b="-3"/>
          <a:stretch/>
        </p:blipFill>
        <p:spPr>
          <a:xfrm>
            <a:off x="3479006" y="299364"/>
            <a:ext cx="2081485" cy="30081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369299D-1ADF-422C-80D9-B048B2C313F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" r="19119" b="-3"/>
          <a:stretch/>
        </p:blipFill>
        <p:spPr>
          <a:xfrm>
            <a:off x="5681103" y="299363"/>
            <a:ext cx="3231516" cy="3008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32479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person, indoor&#10;&#10;Description automatically generated">
            <a:extLst>
              <a:ext uri="{FF2B5EF4-FFF2-40B4-BE49-F238E27FC236}">
                <a16:creationId xmlns:a16="http://schemas.microsoft.com/office/drawing/2014/main" id="{D27EB26B-2166-4050-899D-29672B4AA1F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22" r="44990"/>
          <a:stretch/>
        </p:blipFill>
        <p:spPr>
          <a:xfrm rot="5400000">
            <a:off x="1000125" y="-142875"/>
            <a:ext cx="2571750" cy="4572000"/>
          </a:xfrm>
          <a:prstGeom prst="rect">
            <a:avLst/>
          </a:prstGeo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7E1C1414-8F19-4519-A213-B21E425CA4C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89" b="8812"/>
          <a:stretch/>
        </p:blipFill>
        <p:spPr>
          <a:xfrm>
            <a:off x="4572000" y="857257"/>
            <a:ext cx="4572000" cy="257174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654A4CB-69C2-45FB-AC02-74C203E6FD7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92" b="9308"/>
          <a:stretch/>
        </p:blipFill>
        <p:spPr>
          <a:xfrm>
            <a:off x="15" y="3429000"/>
            <a:ext cx="4571985" cy="2571750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B496E9C-DB53-44D1-A0CF-840ACE2C0F2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91" b="1509"/>
          <a:stretch/>
        </p:blipFill>
        <p:spPr>
          <a:xfrm>
            <a:off x="4572000" y="3429000"/>
            <a:ext cx="4572000" cy="257175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497CCB5-5FC2-473C-AFCC-2430CEF1DF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3307436" y="2164437"/>
            <a:ext cx="2529128" cy="252912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Frame 18">
            <a:extLst>
              <a:ext uri="{FF2B5EF4-FFF2-40B4-BE49-F238E27FC236}">
                <a16:creationId xmlns:a16="http://schemas.microsoft.com/office/drawing/2014/main" id="{599C8C75-BFDF-44E7-A028-EEB5EDD588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978458" y="1835459"/>
            <a:ext cx="3187085" cy="3187083"/>
          </a:xfrm>
          <a:prstGeom prst="frame">
            <a:avLst>
              <a:gd name="adj1" fmla="val 1195"/>
            </a:avLst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5FE33E-22F9-4248-B79C-1EBF0435A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5144" y="2928416"/>
            <a:ext cx="2713713" cy="1009290"/>
          </a:xfrm>
          <a:noFill/>
        </p:spPr>
        <p:txBody>
          <a:bodyPr vert="horz" lIns="68580" tIns="34290" rIns="68580" bIns="34290" rtlCol="0" anchor="ctr">
            <a:normAutofit/>
          </a:bodyPr>
          <a:lstStyle/>
          <a:p>
            <a:pPr algn="ctr"/>
            <a:r>
              <a:rPr lang="en-US" sz="1650">
                <a:solidFill>
                  <a:srgbClr val="080808"/>
                </a:solidFill>
              </a:rPr>
              <a:t>Labs are back! Mr. Briggs’ IB Bio classes applying their learning about the digestive system  </a:t>
            </a:r>
          </a:p>
        </p:txBody>
      </p:sp>
    </p:spTree>
    <p:extLst>
      <p:ext uri="{BB962C8B-B14F-4D97-AF65-F5344CB8AC3E}">
        <p14:creationId xmlns:p14="http://schemas.microsoft.com/office/powerpoint/2010/main" val="180909966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B146403-F3D6-484B-B2ED-97F9565D03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572000" y="477749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83551" y="4633546"/>
            <a:ext cx="8579094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C111A6-2B91-4D72-BB12-D33D71468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653" y="4756638"/>
            <a:ext cx="8354891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/>
            <a:r>
              <a:rPr lang="en-US" sz="1900">
                <a:solidFill>
                  <a:srgbClr val="FFFFFF"/>
                </a:solidFill>
              </a:rPr>
              <a:t>Socratic Seminar in IB Literature:</a:t>
            </a:r>
            <a:br>
              <a:rPr lang="en-US" sz="1900">
                <a:solidFill>
                  <a:srgbClr val="FFFFFF"/>
                </a:solidFill>
              </a:rPr>
            </a:br>
            <a:r>
              <a:rPr lang="en-US" sz="1900">
                <a:solidFill>
                  <a:srgbClr val="FFFFFF"/>
                </a:solidFill>
              </a:rPr>
              <a:t>Making connections across multiple mediums of text with Kafka’s </a:t>
            </a:r>
            <a:r>
              <a:rPr lang="en-US" sz="1900" i="1">
                <a:solidFill>
                  <a:srgbClr val="FFFFFF"/>
                </a:solidFill>
              </a:rPr>
              <a:t>Metamorphosis</a:t>
            </a:r>
            <a:r>
              <a:rPr lang="en-US" sz="1900">
                <a:solidFill>
                  <a:srgbClr val="FFFFFF"/>
                </a:solidFill>
              </a:rPr>
              <a:t>, the myth of Sisyphus, and a clip from Orsin Wells’ “The Trial” 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FF301267-793F-4BD4-9697-C22B372F5D3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10" r="-1" b="-1"/>
          <a:stretch/>
        </p:blipFill>
        <p:spPr>
          <a:xfrm>
            <a:off x="240030" y="558657"/>
            <a:ext cx="4091937" cy="3495784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D526879-325E-4286-9D7A-48D014D20AF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91" r="10009"/>
          <a:stretch/>
        </p:blipFill>
        <p:spPr>
          <a:xfrm>
            <a:off x="4812032" y="444320"/>
            <a:ext cx="4091938" cy="3724458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57350" y="5738691"/>
            <a:ext cx="58293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155287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Successful IB Students Continue to Develop These Characteristics:</a:t>
            </a:r>
          </a:p>
        </p:txBody>
      </p:sp>
      <p:sp>
        <p:nvSpPr>
          <p:cNvPr id="17411" name="Content Placeholder 6"/>
          <p:cNvSpPr>
            <a:spLocks noGrp="1"/>
          </p:cNvSpPr>
          <p:nvPr>
            <p:ph idx="1"/>
          </p:nvPr>
        </p:nvSpPr>
        <p:spPr>
          <a:xfrm>
            <a:off x="304800" y="1935163"/>
            <a:ext cx="8656200" cy="4389437"/>
          </a:xfrm>
        </p:spPr>
        <p:txBody>
          <a:bodyPr/>
          <a:lstStyle/>
          <a:p>
            <a:pPr eaLnBrk="1" hangingPunct="1"/>
            <a:r>
              <a:rPr lang="en-US" altLang="en-US">
                <a:latin typeface="Times New Roman"/>
                <a:cs typeface="Times New Roman"/>
              </a:rPr>
              <a:t>Their desire to be a lifelong learner &amp; grow their knowledge</a:t>
            </a:r>
          </a:p>
          <a:p>
            <a:pPr eaLnBrk="1" hangingPunct="1"/>
            <a:r>
              <a:rPr lang="en-US" altLang="en-US">
                <a:latin typeface="Times New Roman"/>
                <a:cs typeface="Times New Roman"/>
              </a:rPr>
              <a:t>Using time efficiently (e.g., planner, timely submission of work, good use of academic support times)</a:t>
            </a:r>
          </a:p>
          <a:p>
            <a:pPr eaLnBrk="1" hangingPunct="1"/>
            <a:r>
              <a:rPr lang="en-US" altLang="en-US">
                <a:latin typeface="Times New Roman"/>
                <a:cs typeface="Times New Roman"/>
              </a:rPr>
              <a:t>Taking notes as a habit (organized, structured folders/binders)</a:t>
            </a:r>
            <a:endParaRPr lang="en-US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en-US">
                <a:latin typeface="Times New Roman"/>
                <a:cs typeface="Times New Roman"/>
              </a:rPr>
              <a:t>Preparing for class (materials, readings, work)</a:t>
            </a:r>
          </a:p>
          <a:p>
            <a:pPr eaLnBrk="1" hangingPunct="1"/>
            <a:r>
              <a:rPr lang="en-US" altLang="en-US">
                <a:latin typeface="Times New Roman"/>
                <a:cs typeface="Times New Roman"/>
              </a:rPr>
              <a:t>Balancing activities and extracurriculars with academics </a:t>
            </a:r>
          </a:p>
          <a:p>
            <a:pPr eaLnBrk="1" hangingPunct="1"/>
            <a:r>
              <a:rPr lang="en-US" altLang="en-US">
                <a:latin typeface="Times New Roman"/>
                <a:cs typeface="Times New Roman"/>
              </a:rPr>
              <a:t>Asking for help when needed</a:t>
            </a:r>
          </a:p>
          <a:p>
            <a:pPr eaLnBrk="1" hangingPunct="1"/>
            <a:r>
              <a:rPr lang="en-US" altLang="en-US">
                <a:latin typeface="Times New Roman"/>
                <a:cs typeface="Times New Roman"/>
              </a:rPr>
              <a:t>Working diligently and consistently </a:t>
            </a:r>
          </a:p>
          <a:p>
            <a:r>
              <a:rPr lang="en-US" altLang="en-US">
                <a:latin typeface="Times New Roman"/>
                <a:cs typeface="Times New Roman"/>
              </a:rPr>
              <a:t>Being an active member of their community</a:t>
            </a:r>
            <a:endParaRPr lang="en-US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304800" y="617444"/>
            <a:ext cx="8382000" cy="1143000"/>
          </a:xfrm>
        </p:spPr>
        <p:txBody>
          <a:bodyPr/>
          <a:lstStyle/>
          <a:p>
            <a:pPr eaLnBrk="1" hangingPunct="1"/>
            <a:r>
              <a:rPr lang="en-US">
                <a:latin typeface="Arial" charset="0"/>
              </a:rPr>
              <a:t>What This Leads To: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447675" y="1900518"/>
            <a:ext cx="8239125" cy="533848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ＭＳ Ｐゴシック" charset="0"/>
              </a:rPr>
              <a:t>Students can earn the IB Diploma                 	</a:t>
            </a:r>
          </a:p>
          <a:p>
            <a:pPr marL="809625" marR="0" lvl="0" indent="-4572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800" b="1">
                <a:solidFill>
                  <a:srgbClr val="0070C0"/>
                </a:solidFill>
                <a:latin typeface="Arial" charset="0"/>
                <a:ea typeface="ＭＳ Ｐゴシック" charset="0"/>
                <a:cs typeface="ＭＳ Ｐゴシック" charset="0"/>
              </a:rPr>
              <a:t>A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ＭＳ Ｐゴシック" charset="0"/>
              </a:rPr>
              <a:t>n </a:t>
            </a:r>
            <a:r>
              <a:rPr kumimoji="0" lang="en-US" sz="2800" b="1" i="1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ＭＳ Ｐゴシック" charset="0"/>
              </a:rPr>
              <a:t>international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ＭＳ Ｐゴシック" charset="0"/>
              </a:rPr>
              <a:t> credential recognized around the world</a:t>
            </a:r>
          </a:p>
          <a:p>
            <a:pPr marL="809625" marR="0" lvl="0" indent="-45720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ＭＳ Ｐゴシック" charset="0"/>
              </a:rPr>
              <a:t>It opens doors to college and career</a:t>
            </a:r>
          </a:p>
          <a:p>
            <a:pPr marL="352425" marR="0" lvl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8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marR="0" lvl="0" indent="0" algn="ctr" defTabSz="4572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ＭＳ Ｐゴシック" charset="0"/>
              </a:rPr>
              <a:t>Earn the IB Diploma </a:t>
            </a:r>
            <a:r>
              <a:rPr kumimoji="0" lang="en-US" sz="2800" b="1" i="1" u="sng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ＭＳ Ｐゴシック" charset="0"/>
              </a:rPr>
              <a:t>in</a:t>
            </a:r>
            <a:r>
              <a:rPr kumimoji="0" lang="en-US" sz="2800" b="1" i="1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kumimoji="0" lang="en-US" sz="2800" b="1" i="1" u="sng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ＭＳ Ｐゴシック" charset="0"/>
              </a:rPr>
              <a:t>addition</a:t>
            </a:r>
            <a:r>
              <a:rPr kumimoji="0" lang="en-US" sz="2800" b="1" i="1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ＭＳ Ｐゴシック" charset="0"/>
              </a:rPr>
              <a:t> to your </a:t>
            </a:r>
          </a:p>
          <a:p>
            <a:pPr marL="0" marR="0" lvl="0" indent="0" algn="ctr" defTabSz="4572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ＭＳ Ｐゴシック" charset="0"/>
              </a:rPr>
              <a:t>Florida Diploma </a:t>
            </a:r>
          </a:p>
          <a:p>
            <a:pPr marL="342900" marR="0" lvl="0" indent="-342900" algn="l" defTabSz="4572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 descr="IB diplom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9713" y="4629071"/>
            <a:ext cx="2773680" cy="2016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5666283"/>
      </p:ext>
    </p:extLst>
  </p:cSld>
  <p:clrMapOvr>
    <a:masterClrMapping/>
  </p:clrMapOvr>
  <p:transition spd="slow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3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819150"/>
          </a:xfrm>
        </p:spPr>
        <p:txBody>
          <a:bodyPr/>
          <a:lstStyle/>
          <a:p>
            <a:pPr eaLnBrk="1" hangingPunct="1"/>
            <a:r>
              <a:rPr lang="en-US" altLang="en-US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Florida Bright Futures</a:t>
            </a:r>
            <a:endParaRPr lang="en-US" altLang="en-US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-76200" y="1803401"/>
            <a:ext cx="8763000" cy="5054600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640080" lvl="1" indent="-246380" eaLnBrk="1" fontAlgn="auto" hangingPunct="1">
              <a:spcBef>
                <a:spcPct val="500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b="1">
                <a:solidFill>
                  <a:schemeClr val="tx2">
                    <a:lumMod val="75000"/>
                  </a:schemeClr>
                </a:solidFill>
                <a:latin typeface="Times New Roman"/>
                <a:cs typeface="Times New Roman"/>
              </a:rPr>
              <a:t>Students who receive their IB diploma (based on exams taken prior to high school graduation) receive top level of Bright Futures = 100% tuition and fees paid for by the state</a:t>
            </a:r>
            <a:endParaRPr lang="en-US">
              <a:solidFill>
                <a:schemeClr val="tx2">
                  <a:lumMod val="75000"/>
                </a:schemeClr>
              </a:solidFill>
              <a:latin typeface="Times New Roman"/>
              <a:cs typeface="Times New Roman"/>
            </a:endParaRPr>
          </a:p>
          <a:p>
            <a:pPr marL="640080" lvl="1" indent="-246380" eaLnBrk="1" fontAlgn="auto" hangingPunct="1">
              <a:spcBef>
                <a:spcPct val="5000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en-US" b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*****************************************************</a:t>
            </a:r>
          </a:p>
          <a:p>
            <a:pPr marL="640080" lvl="1" indent="-246380" eaLnBrk="1" fontAlgn="auto" hangingPunct="1">
              <a:spcBef>
                <a:spcPct val="5000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b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We strongly encourage students to volunteer during 9</a:t>
            </a:r>
            <a:r>
              <a:rPr lang="en-US" b="1" baseline="3000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b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and 10</a:t>
            </a:r>
            <a:r>
              <a:rPr lang="en-US" b="1" baseline="3000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b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grade for Bright Futures, but it is not a requirement.  If for some reason a student does not complete the IB curriculum, we hope that we have provided them with an opportunity to begin/finish their Bright Futures volunteer hours with us and not leave empty-handed!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en-US"/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795338"/>
            <a:ext cx="1447800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69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0"/>
            <a:ext cx="89376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>
            <a:off x="101600" y="1582738"/>
            <a:ext cx="95408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98425" y="1831975"/>
            <a:ext cx="9525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112713" y="3981450"/>
            <a:ext cx="954087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112713" y="5310188"/>
            <a:ext cx="954087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374" name="TextBox 9"/>
          <p:cNvSpPr txBox="1">
            <a:spLocks noChangeArrowheads="1"/>
          </p:cNvSpPr>
          <p:nvPr/>
        </p:nvSpPr>
        <p:spPr bwMode="auto">
          <a:xfrm>
            <a:off x="488950" y="488950"/>
            <a:ext cx="83502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(From a national survey among US IB students conducted by IB in 2012)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250825" y="2362200"/>
            <a:ext cx="952500" cy="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265113" y="3429000"/>
            <a:ext cx="954087" cy="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265113" y="3733800"/>
            <a:ext cx="954087" cy="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265113" y="6629400"/>
            <a:ext cx="954087" cy="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265113" y="5029200"/>
            <a:ext cx="954087" cy="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Rounded Rectangle 1"/>
          <p:cNvSpPr/>
          <p:nvPr/>
        </p:nvSpPr>
        <p:spPr>
          <a:xfrm>
            <a:off x="5105400" y="914400"/>
            <a:ext cx="1676400" cy="53340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0"/>
                </a:schemeClr>
              </a:gs>
            </a:gsLst>
            <a:lin ang="16200000" scaled="0"/>
            <a:tileRect/>
          </a:gradFill>
          <a:ln w="38100" cmpd="sng">
            <a:solidFill>
              <a:srgbClr val="EEEE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0522771"/>
      </p:ext>
    </p:extLst>
  </p:cSld>
  <p:clrMapOvr>
    <a:masterClrMapping/>
  </p:clrMapOvr>
  <p:transition spd="slow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728EB-D0D7-4054-9478-3E3330A4E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612" y="154296"/>
            <a:ext cx="8969188" cy="984222"/>
          </a:xfrm>
          <a:solidFill>
            <a:schemeClr val="tx2"/>
          </a:solidFill>
        </p:spPr>
        <p:txBody>
          <a:bodyPr/>
          <a:lstStyle/>
          <a:p>
            <a:pPr algn="ctr"/>
            <a:r>
              <a:rPr lang="en-US" sz="3200"/>
              <a:t>IB Students are Accepted at a higher rate into College and have a higher rate of success once there</a:t>
            </a:r>
          </a:p>
        </p:txBody>
      </p:sp>
      <p:pic>
        <p:nvPicPr>
          <p:cNvPr id="13" name="Picture 12" descr="Table&#10;&#10;Description automatically generated">
            <a:extLst>
              <a:ext uri="{FF2B5EF4-FFF2-40B4-BE49-F238E27FC236}">
                <a16:creationId xmlns:a16="http://schemas.microsoft.com/office/drawing/2014/main" id="{F3467B74-5193-45A9-BADA-0609C0534A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412" y="1269558"/>
            <a:ext cx="7153793" cy="5525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93011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FD772C-4CD7-44AE-BDC1-F407A2956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College Credits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5E6CAC-A9F2-4170-A47F-F2C732070C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IB students have the opportunity to earn up to 45 college credits</a:t>
            </a:r>
          </a:p>
          <a:p>
            <a:r>
              <a:rPr lang="en-US"/>
              <a:t>This allows students to take more electives in college, double major, and/or graduate early</a:t>
            </a:r>
          </a:p>
          <a:p>
            <a:r>
              <a:rPr lang="en-US"/>
              <a:t>By taking college level courses in high school, colleges can be confident students are prepared for college success and this weighs in the acceptance process</a:t>
            </a:r>
          </a:p>
        </p:txBody>
      </p:sp>
    </p:spTree>
    <p:extLst>
      <p:ext uri="{BB962C8B-B14F-4D97-AF65-F5344CB8AC3E}">
        <p14:creationId xmlns:p14="http://schemas.microsoft.com/office/powerpoint/2010/main" val="310528670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D2B0648-D2E1-4D5F-822C-CBE722898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399" cy="753036"/>
          </a:xfrm>
          <a:solidFill>
            <a:schemeClr val="accent1">
              <a:lumMod val="75000"/>
            </a:schemeClr>
          </a:solidFill>
        </p:spPr>
        <p:txBody>
          <a:bodyPr/>
          <a:lstStyle/>
          <a:p>
            <a:pPr algn="ctr"/>
            <a:r>
              <a:rPr lang="en-US" sz="4000">
                <a:solidFill>
                  <a:schemeClr val="bg1"/>
                </a:solidFill>
              </a:rPr>
              <a:t>Where are PHUHS IB Alumni?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280D90C-E9BE-463A-A673-FC7F9837B2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510354" y="1017106"/>
            <a:ext cx="13623532" cy="5784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1672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98D66-08D1-4C34-AA5B-97025031E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685800"/>
            <a:ext cx="8305800" cy="1543050"/>
          </a:xfrm>
        </p:spPr>
        <p:txBody>
          <a:bodyPr/>
          <a:lstStyle/>
          <a:p>
            <a:pPr algn="ctr"/>
            <a:r>
              <a:rPr lang="en-US" sz="5400"/>
              <a:t>Will I be able to do </a:t>
            </a:r>
            <a:br>
              <a:rPr lang="en-US" sz="5400"/>
            </a:br>
            <a:r>
              <a:rPr lang="en-US" sz="5400"/>
              <a:t>other things too?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BF7C07-3430-4808-B723-B7B36A0E07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514600"/>
            <a:ext cx="8229600" cy="3810000"/>
          </a:xfrm>
        </p:spPr>
        <p:txBody>
          <a:bodyPr/>
          <a:lstStyle/>
          <a:p>
            <a:pPr marL="0" lvl="0" indent="0" algn="ctr" defTabSz="457200" eaLnBrk="1" hangingPunct="1">
              <a:buClrTx/>
              <a:buSzTx/>
              <a:buNone/>
              <a:defRPr/>
            </a:pPr>
            <a:r>
              <a:rPr lang="en-US" sz="2800" b="1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rPr>
              <a:t>PHU Pre-IB and IB Diploma Students</a:t>
            </a:r>
          </a:p>
          <a:p>
            <a:pPr marL="0" lvl="0" indent="0" algn="ctr" defTabSz="457200" eaLnBrk="1" hangingPunct="1">
              <a:buClrTx/>
              <a:buSzTx/>
              <a:buNone/>
              <a:defRPr/>
            </a:pPr>
            <a:r>
              <a:rPr lang="en-US" sz="2800" b="1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800" b="1" i="1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rPr>
              <a:t>PARTICIPATE</a:t>
            </a:r>
            <a:r>
              <a:rPr lang="en-US" sz="2800" b="1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rPr>
              <a:t> and </a:t>
            </a:r>
            <a:r>
              <a:rPr lang="en-US" sz="2800" b="1" i="1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rPr>
              <a:t>LEAD </a:t>
            </a:r>
          </a:p>
          <a:p>
            <a:pPr marL="0" lvl="0" indent="0" algn="ctr" defTabSz="457200" eaLnBrk="1" hangingPunct="1">
              <a:buClrTx/>
              <a:buSzTx/>
              <a:buNone/>
              <a:defRPr/>
            </a:pPr>
            <a:r>
              <a:rPr lang="en-US" sz="2800" b="1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rPr>
              <a:t>in just about </a:t>
            </a:r>
            <a:r>
              <a:rPr lang="en-US" sz="2800" b="1" i="1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rPr>
              <a:t>EVERY CLUB </a:t>
            </a:r>
          </a:p>
          <a:p>
            <a:pPr marL="0" lvl="0" indent="0" algn="ctr" defTabSz="457200" eaLnBrk="1" hangingPunct="1">
              <a:buClrTx/>
              <a:buSzTx/>
              <a:buNone/>
              <a:defRPr/>
            </a:pPr>
            <a:r>
              <a:rPr lang="en-US" sz="2800" b="1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rPr>
              <a:t>and </a:t>
            </a:r>
            <a:r>
              <a:rPr lang="en-US" sz="2800" b="1" i="1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rPr>
              <a:t>EVERY SPORT </a:t>
            </a:r>
          </a:p>
          <a:p>
            <a:pPr marL="0" lvl="0" indent="0" algn="ctr" defTabSz="457200" eaLnBrk="1" hangingPunct="1">
              <a:buClrTx/>
              <a:buSzTx/>
              <a:buNone/>
              <a:defRPr/>
            </a:pPr>
            <a:r>
              <a:rPr lang="en-US" sz="2800" b="1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rPr>
              <a:t>at the school!</a:t>
            </a:r>
          </a:p>
          <a:p>
            <a:pPr marL="0" lvl="0" indent="0" algn="ctr" defTabSz="457200" eaLnBrk="1" hangingPunct="1">
              <a:buClrTx/>
              <a:buSzTx/>
              <a:buNone/>
              <a:defRPr/>
            </a:pPr>
            <a:endParaRPr lang="en-US" sz="2800" b="1">
              <a:solidFill>
                <a:schemeClr val="tx2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0" lvl="0" indent="0" algn="ctr" defTabSz="457200" eaLnBrk="1" hangingPunct="1">
              <a:buClrTx/>
              <a:buSzTx/>
              <a:buNone/>
              <a:defRPr/>
            </a:pPr>
            <a:r>
              <a:rPr lang="en-US" sz="2800" b="1" i="1">
                <a:solidFill>
                  <a:schemeClr val="tx2"/>
                </a:solidFill>
                <a:latin typeface="Arial" charset="0"/>
                <a:ea typeface="ＭＳ Ｐゴシック" charset="0"/>
                <a:cs typeface="ＭＳ Ｐゴシック" charset="0"/>
              </a:rPr>
              <a:t>Risk-Takers * Balanced * Principled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55593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52725"/>
            <a:ext cx="8229600" cy="11430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br>
              <a:rPr lang="en-US" b="1">
                <a:solidFill>
                  <a:srgbClr val="A50021"/>
                </a:solidFill>
              </a:rPr>
            </a:br>
            <a:r>
              <a:rPr lang="en-US" sz="4900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Get Involved; IB students DO Have a Life outside of Academia!</a:t>
            </a:r>
            <a:endParaRPr lang="en-US" sz="490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9" name="Content Placeholder 17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1676400"/>
          </a:xfrm>
        </p:spPr>
        <p:txBody>
          <a:bodyPr/>
          <a:lstStyle/>
          <a:p>
            <a:pPr marL="0" indent="0" eaLnBrk="1" hangingPunct="1">
              <a:buNone/>
            </a:pPr>
            <a:endParaRPr lang="en-US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8750" t="10000" r="6875" b="17778"/>
          <a:stretch/>
        </p:blipFill>
        <p:spPr>
          <a:xfrm>
            <a:off x="0" y="3887042"/>
            <a:ext cx="6248400" cy="3008489"/>
          </a:xfrm>
          <a:prstGeom prst="rect">
            <a:avLst/>
          </a:prstGeom>
        </p:spPr>
      </p:pic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748" y="1910933"/>
            <a:ext cx="3019846" cy="2029108"/>
          </a:xfrm>
          <a:prstGeom prst="rect">
            <a:avLst/>
          </a:prstGeo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7416" y="4208250"/>
            <a:ext cx="3553321" cy="2705478"/>
          </a:xfrm>
          <a:prstGeom prst="rect">
            <a:avLst/>
          </a:prstGeom>
        </p:spPr>
      </p:pic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368369"/>
            <a:ext cx="3486548" cy="2518673"/>
          </a:xfrm>
          <a:prstGeom prst="rect">
            <a:avLst/>
          </a:prstGeom>
        </p:spPr>
      </p:pic>
      <p:pic>
        <p:nvPicPr>
          <p:cNvPr id="12290" name="Picture 2" descr="http://www.pcsb.org/cms/lib8/FL01903687/Centricity/ModuleInstance/27904/large/District%20Championships.JPG?rnd=0.89794038557351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725300"/>
            <a:ext cx="3697131" cy="2464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3A582-0BB7-4212-8037-9E6AAA343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Picture 9" descr="A picture containing grass, outdoor, person, sport&#10;&#10;Description automatically generated">
            <a:extLst>
              <a:ext uri="{FF2B5EF4-FFF2-40B4-BE49-F238E27FC236}">
                <a16:creationId xmlns:a16="http://schemas.microsoft.com/office/drawing/2014/main" id="{D9BBAF8A-29C5-4337-B680-5D2DF162D8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81312"/>
            <a:ext cx="7390774" cy="4552951"/>
          </a:xfrm>
          <a:prstGeom prst="rect">
            <a:avLst/>
          </a:prstGeom>
        </p:spPr>
      </p:pic>
      <p:pic>
        <p:nvPicPr>
          <p:cNvPr id="8" name="Content Placeholder 7" descr="A picture containing grass, outdoor, person, sport&#10;&#10;Description automatically generated">
            <a:extLst>
              <a:ext uri="{FF2B5EF4-FFF2-40B4-BE49-F238E27FC236}">
                <a16:creationId xmlns:a16="http://schemas.microsoft.com/office/drawing/2014/main" id="{484B32E3-0DA9-4FB6-9757-EEFA2B9796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7683" y="3429000"/>
            <a:ext cx="5021532" cy="3347688"/>
          </a:xfrm>
        </p:spPr>
      </p:pic>
    </p:spTree>
    <p:extLst>
      <p:ext uri="{BB962C8B-B14F-4D97-AF65-F5344CB8AC3E}">
        <p14:creationId xmlns:p14="http://schemas.microsoft.com/office/powerpoint/2010/main" val="325837482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A6607-6655-4800-B1B7-E0D550D24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284A8FC-5EAA-4A79-B04E-65CCF44285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04800"/>
            <a:ext cx="7245722" cy="3524431"/>
          </a:xfrm>
          <a:prstGeom prst="rect">
            <a:avLst/>
          </a:prstGeom>
        </p:spPr>
      </p:pic>
      <p:pic>
        <p:nvPicPr>
          <p:cNvPr id="6" name="Picture 5" descr="Graphical user interface&#10;&#10;Description automatically generated">
            <a:extLst>
              <a:ext uri="{FF2B5EF4-FFF2-40B4-BE49-F238E27FC236}">
                <a16:creationId xmlns:a16="http://schemas.microsoft.com/office/drawing/2014/main" id="{7781DB3F-3B2D-4DC8-8826-C92E1D598F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86085"/>
            <a:ext cx="8839200" cy="36048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DEC9AC0-0AF9-4F38-A57C-F289C2CC4E6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3739298"/>
            <a:ext cx="5486400" cy="3151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31663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4085C0-1252-4EDD-ADAC-95CA65764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Our students participate in MANY activities!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F61824-8073-4557-9E0D-1D5915F6CA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r>
              <a:rPr lang="en-US"/>
              <a:t>Marching Band and Chorus</a:t>
            </a:r>
          </a:p>
          <a:p>
            <a:r>
              <a:rPr lang="en-US"/>
              <a:t>Cross Country &amp; Track</a:t>
            </a:r>
          </a:p>
          <a:p>
            <a:r>
              <a:rPr lang="en-US"/>
              <a:t>Tennis Team</a:t>
            </a:r>
          </a:p>
          <a:p>
            <a:r>
              <a:rPr lang="en-US"/>
              <a:t>Soccer Team</a:t>
            </a:r>
          </a:p>
          <a:p>
            <a:r>
              <a:rPr lang="en-US"/>
              <a:t>Baseball Team</a:t>
            </a:r>
          </a:p>
          <a:p>
            <a:r>
              <a:rPr lang="en-US"/>
              <a:t>Swim &amp; Dive Team</a:t>
            </a:r>
          </a:p>
          <a:p>
            <a:r>
              <a:rPr lang="en-US"/>
              <a:t>Football Team</a:t>
            </a:r>
          </a:p>
          <a:p>
            <a:r>
              <a:rPr lang="en-US"/>
              <a:t>Theatre/School Musicals</a:t>
            </a:r>
          </a:p>
          <a:p>
            <a:r>
              <a:rPr lang="en-US"/>
              <a:t>Art</a:t>
            </a:r>
          </a:p>
          <a:p>
            <a:r>
              <a:rPr lang="en-US"/>
              <a:t>Model UN</a:t>
            </a:r>
          </a:p>
          <a:p>
            <a:r>
              <a:rPr lang="en-US"/>
              <a:t>Robotics</a:t>
            </a:r>
          </a:p>
          <a:p>
            <a:r>
              <a:rPr lang="en-US" err="1"/>
              <a:t>Tedx</a:t>
            </a:r>
            <a:endParaRPr lang="en-US"/>
          </a:p>
          <a:p>
            <a:r>
              <a:rPr lang="en-US"/>
              <a:t>FBLA</a:t>
            </a:r>
          </a:p>
          <a:p>
            <a:r>
              <a:rPr lang="en-US" err="1"/>
              <a:t>MuAlphaTheta</a:t>
            </a:r>
            <a:r>
              <a:rPr lang="en-US"/>
              <a:t> (math club)</a:t>
            </a:r>
          </a:p>
          <a:p>
            <a:r>
              <a:rPr lang="en-US"/>
              <a:t>National Honors Societies</a:t>
            </a:r>
          </a:p>
          <a:p>
            <a:r>
              <a:rPr lang="en-US"/>
              <a:t>And many more!</a:t>
            </a:r>
          </a:p>
        </p:txBody>
      </p:sp>
    </p:spTree>
    <p:extLst>
      <p:ext uri="{BB962C8B-B14F-4D97-AF65-F5344CB8AC3E}">
        <p14:creationId xmlns:p14="http://schemas.microsoft.com/office/powerpoint/2010/main" val="246479855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17">
            <a:extLst>
              <a:ext uri="{FF2B5EF4-FFF2-40B4-BE49-F238E27FC236}">
                <a16:creationId xmlns:a16="http://schemas.microsoft.com/office/drawing/2014/main" id="{928F64C6-FE22-4FC1-A763-DFCC51481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195918" y="4290732"/>
            <a:ext cx="5654512" cy="1424870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F86E60-D3F9-4E4C-BC0F-BADD5C40D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2601" y="4413712"/>
            <a:ext cx="5122140" cy="646523"/>
          </a:xfrm>
        </p:spPr>
        <p:txBody>
          <a:bodyPr vert="horz" lIns="68580" tIns="34290" rIns="68580" bIns="34290" rtlCol="0" anchor="b">
            <a:normAutofit/>
          </a:bodyPr>
          <a:lstStyle/>
          <a:p>
            <a:r>
              <a:rPr lang="en-US" sz="2100">
                <a:solidFill>
                  <a:srgbClr val="FFFFFF"/>
                </a:solidFill>
              </a:rPr>
              <a:t>IB Freshmen Pumpkin Painting Pop-up Party!</a:t>
            </a:r>
          </a:p>
        </p:txBody>
      </p:sp>
      <p:pic>
        <p:nvPicPr>
          <p:cNvPr id="9" name="Picture 8" descr="A group of people sitting at a table with pumpkins&#10;&#10;Description automatically generated">
            <a:extLst>
              <a:ext uri="{FF2B5EF4-FFF2-40B4-BE49-F238E27FC236}">
                <a16:creationId xmlns:a16="http://schemas.microsoft.com/office/drawing/2014/main" id="{83D057D9-06D4-4489-872A-4944FAE796E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54" r="1" b="10156"/>
          <a:stretch/>
        </p:blipFill>
        <p:spPr>
          <a:xfrm>
            <a:off x="238227" y="1098551"/>
            <a:ext cx="2848178" cy="1507913"/>
          </a:xfrm>
          <a:prstGeom prst="rect">
            <a:avLst/>
          </a:prstGeom>
        </p:spPr>
      </p:pic>
      <p:pic>
        <p:nvPicPr>
          <p:cNvPr id="7" name="Picture 6" descr="Two women sitting at a table&#10;&#10;Description automatically generated">
            <a:extLst>
              <a:ext uri="{FF2B5EF4-FFF2-40B4-BE49-F238E27FC236}">
                <a16:creationId xmlns:a16="http://schemas.microsoft.com/office/drawing/2014/main" id="{DB61D75F-B8FE-4C2B-B0B6-662AABCEF23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29243"/>
          <a:stretch/>
        </p:blipFill>
        <p:spPr>
          <a:xfrm>
            <a:off x="238226" y="2673823"/>
            <a:ext cx="2846070" cy="1510353"/>
          </a:xfrm>
          <a:prstGeom prst="rect">
            <a:avLst/>
          </a:prstGeom>
        </p:spPr>
      </p:pic>
      <p:pic>
        <p:nvPicPr>
          <p:cNvPr id="5" name="Content Placeholder 4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id="{E2C04563-AC5C-47E9-80D4-715D3DF0E6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03" r="8514" b="1"/>
          <a:stretch/>
        </p:blipFill>
        <p:spPr>
          <a:xfrm rot="5400000">
            <a:off x="3032718" y="1217743"/>
            <a:ext cx="3083492" cy="2845104"/>
          </a:xfrm>
          <a:prstGeom prst="rect">
            <a:avLst/>
          </a:prstGeom>
        </p:spPr>
      </p:pic>
      <p:pic>
        <p:nvPicPr>
          <p:cNvPr id="11" name="Picture 10" descr="A group of people sitting at tables&#10;&#10;Description automatically generated">
            <a:extLst>
              <a:ext uri="{FF2B5EF4-FFF2-40B4-BE49-F238E27FC236}">
                <a16:creationId xmlns:a16="http://schemas.microsoft.com/office/drawing/2014/main" id="{C574A42C-B3C8-4BCC-AAF0-9C52B2E8D28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714" b="-3"/>
          <a:stretch/>
        </p:blipFill>
        <p:spPr>
          <a:xfrm>
            <a:off x="6064632" y="1098550"/>
            <a:ext cx="2848488" cy="3083491"/>
          </a:xfrm>
          <a:prstGeom prst="rect">
            <a:avLst/>
          </a:prstGeom>
        </p:spPr>
      </p:pic>
      <p:pic>
        <p:nvPicPr>
          <p:cNvPr id="13" name="Picture 12" descr="A group of people sitting at tables&#10;&#10;Description automatically generated">
            <a:extLst>
              <a:ext uri="{FF2B5EF4-FFF2-40B4-BE49-F238E27FC236}">
                <a16:creationId xmlns:a16="http://schemas.microsoft.com/office/drawing/2014/main" id="{66D82F01-7F09-432B-97FF-8F4FD35A145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20" r="1" b="11138"/>
          <a:stretch/>
        </p:blipFill>
        <p:spPr>
          <a:xfrm>
            <a:off x="238226" y="4251537"/>
            <a:ext cx="2846070" cy="1507913"/>
          </a:xfrm>
          <a:prstGeom prst="rect">
            <a:avLst/>
          </a:prstGeom>
        </p:spPr>
      </p:pic>
      <p:cxnSp>
        <p:nvCxnSpPr>
          <p:cNvPr id="26" name="Straight Connector 19">
            <a:extLst>
              <a:ext uri="{FF2B5EF4-FFF2-40B4-BE49-F238E27FC236}">
                <a16:creationId xmlns:a16="http://schemas.microsoft.com/office/drawing/2014/main" id="{5C34627B-48E6-4F4D-B843-97717A86B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539951" y="5127823"/>
            <a:ext cx="4114800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368670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96276" y="4248868"/>
            <a:ext cx="3703453" cy="1022411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US" sz="3300"/>
              <a:t>Freshmen for the win! Most spirited for         IB Spirit Day #1</a:t>
            </a:r>
          </a:p>
        </p:txBody>
      </p:sp>
      <p:sp>
        <p:nvSpPr>
          <p:cNvPr id="62" name="Freeform: Shape 32">
            <a:extLst>
              <a:ext uri="{FF2B5EF4-FFF2-40B4-BE49-F238E27FC236}">
                <a16:creationId xmlns:a16="http://schemas.microsoft.com/office/drawing/2014/main" id="{F6E384F5-137A-40B1-97F0-694CC6ECD5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448913"/>
            <a:ext cx="2798064" cy="3551837"/>
          </a:xfrm>
          <a:custGeom>
            <a:avLst/>
            <a:gdLst>
              <a:gd name="connsiteX0" fmla="*/ 640080 w 3730752"/>
              <a:gd name="connsiteY0" fmla="*/ 0 h 4735782"/>
              <a:gd name="connsiteX1" fmla="*/ 3730752 w 3730752"/>
              <a:gd name="connsiteY1" fmla="*/ 3090672 h 4735782"/>
              <a:gd name="connsiteX2" fmla="*/ 3357725 w 3730752"/>
              <a:gd name="connsiteY2" fmla="*/ 4563870 h 4735782"/>
              <a:gd name="connsiteX3" fmla="*/ 3253285 w 3730752"/>
              <a:gd name="connsiteY3" fmla="*/ 4735782 h 4735782"/>
              <a:gd name="connsiteX4" fmla="*/ 0 w 3730752"/>
              <a:gd name="connsiteY4" fmla="*/ 4735782 h 4735782"/>
              <a:gd name="connsiteX5" fmla="*/ 0 w 3730752"/>
              <a:gd name="connsiteY5" fmla="*/ 67215 h 4735782"/>
              <a:gd name="connsiteX6" fmla="*/ 17202 w 3730752"/>
              <a:gd name="connsiteY6" fmla="*/ 62792 h 4735782"/>
              <a:gd name="connsiteX7" fmla="*/ 640080 w 3730752"/>
              <a:gd name="connsiteY7" fmla="*/ 0 h 4735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30752" h="4735782">
                <a:moveTo>
                  <a:pt x="640080" y="0"/>
                </a:moveTo>
                <a:cubicBezTo>
                  <a:pt x="2347011" y="0"/>
                  <a:pt x="3730752" y="1383741"/>
                  <a:pt x="3730752" y="3090672"/>
                </a:cubicBezTo>
                <a:cubicBezTo>
                  <a:pt x="3730752" y="3624088"/>
                  <a:pt x="3595621" y="4125943"/>
                  <a:pt x="3357725" y="4563870"/>
                </a:cubicBezTo>
                <a:lnTo>
                  <a:pt x="3253285" y="4735782"/>
                </a:lnTo>
                <a:lnTo>
                  <a:pt x="0" y="4735782"/>
                </a:lnTo>
                <a:lnTo>
                  <a:pt x="0" y="67215"/>
                </a:lnTo>
                <a:lnTo>
                  <a:pt x="17202" y="62792"/>
                </a:lnTo>
                <a:cubicBezTo>
                  <a:pt x="218397" y="21621"/>
                  <a:pt x="426714" y="0"/>
                  <a:pt x="640080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3" name="Freeform: Shape 34">
            <a:extLst>
              <a:ext uri="{FF2B5EF4-FFF2-40B4-BE49-F238E27FC236}">
                <a16:creationId xmlns:a16="http://schemas.microsoft.com/office/drawing/2014/main" id="{9DBC4630-03DA-474F-BBCB-BA3AE6B317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487" y="854001"/>
            <a:ext cx="3182112" cy="1840619"/>
          </a:xfrm>
          <a:custGeom>
            <a:avLst/>
            <a:gdLst>
              <a:gd name="connsiteX0" fmla="*/ 28633 w 4242816"/>
              <a:gd name="connsiteY0" fmla="*/ 0 h 2454158"/>
              <a:gd name="connsiteX1" fmla="*/ 4214183 w 4242816"/>
              <a:gd name="connsiteY1" fmla="*/ 0 h 2454158"/>
              <a:gd name="connsiteX2" fmla="*/ 4231864 w 4242816"/>
              <a:gd name="connsiteY2" fmla="*/ 115848 h 2454158"/>
              <a:gd name="connsiteX3" fmla="*/ 4242816 w 4242816"/>
              <a:gd name="connsiteY3" fmla="*/ 332750 h 2454158"/>
              <a:gd name="connsiteX4" fmla="*/ 2121408 w 4242816"/>
              <a:gd name="connsiteY4" fmla="*/ 2454158 h 2454158"/>
              <a:gd name="connsiteX5" fmla="*/ 0 w 4242816"/>
              <a:gd name="connsiteY5" fmla="*/ 332750 h 2454158"/>
              <a:gd name="connsiteX6" fmla="*/ 10953 w 4242816"/>
              <a:gd name="connsiteY6" fmla="*/ 115848 h 2454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42816" h="2454158">
                <a:moveTo>
                  <a:pt x="28633" y="0"/>
                </a:moveTo>
                <a:lnTo>
                  <a:pt x="4214183" y="0"/>
                </a:lnTo>
                <a:lnTo>
                  <a:pt x="4231864" y="115848"/>
                </a:lnTo>
                <a:cubicBezTo>
                  <a:pt x="4239106" y="187164"/>
                  <a:pt x="4242816" y="259524"/>
                  <a:pt x="4242816" y="332750"/>
                </a:cubicBezTo>
                <a:cubicBezTo>
                  <a:pt x="4242816" y="1504371"/>
                  <a:pt x="3293029" y="2454158"/>
                  <a:pt x="2121408" y="2454158"/>
                </a:cubicBezTo>
                <a:cubicBezTo>
                  <a:pt x="949787" y="2454158"/>
                  <a:pt x="0" y="1504371"/>
                  <a:pt x="0" y="332750"/>
                </a:cubicBezTo>
                <a:cubicBezTo>
                  <a:pt x="0" y="259524"/>
                  <a:pt x="3710" y="187164"/>
                  <a:pt x="10953" y="115848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11" name="Picture 10" descr="A group of girls standing in a classroom&#10;&#10;Description automatically generated">
            <a:extLst>
              <a:ext uri="{FF2B5EF4-FFF2-40B4-BE49-F238E27FC236}">
                <a16:creationId xmlns:a16="http://schemas.microsoft.com/office/drawing/2014/main" id="{5597A902-6D05-4B48-8B08-3B467C10F80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" r="2545" b="4"/>
          <a:stretch/>
        </p:blipFill>
        <p:spPr>
          <a:xfrm>
            <a:off x="934930" y="857258"/>
            <a:ext cx="2935224" cy="1713918"/>
          </a:xfrm>
          <a:custGeom>
            <a:avLst/>
            <a:gdLst/>
            <a:ahLst/>
            <a:cxnLst/>
            <a:rect l="l" t="t" r="r" b="b"/>
            <a:pathLst>
              <a:path w="3913632" h="2285234">
                <a:moveTo>
                  <a:pt x="29691" y="0"/>
                </a:moveTo>
                <a:lnTo>
                  <a:pt x="3883942" y="0"/>
                </a:lnTo>
                <a:lnTo>
                  <a:pt x="3903529" y="128345"/>
                </a:lnTo>
                <a:cubicBezTo>
                  <a:pt x="3910210" y="194127"/>
                  <a:pt x="3913632" y="260873"/>
                  <a:pt x="3913632" y="328418"/>
                </a:cubicBezTo>
                <a:cubicBezTo>
                  <a:pt x="3913632" y="1409138"/>
                  <a:pt x="3037536" y="2285234"/>
                  <a:pt x="1956816" y="2285234"/>
                </a:cubicBezTo>
                <a:cubicBezTo>
                  <a:pt x="876096" y="2285234"/>
                  <a:pt x="0" y="1409138"/>
                  <a:pt x="0" y="328418"/>
                </a:cubicBezTo>
                <a:cubicBezTo>
                  <a:pt x="0" y="260873"/>
                  <a:pt x="3422" y="194127"/>
                  <a:pt x="10103" y="128345"/>
                </a:cubicBezTo>
                <a:close/>
              </a:path>
            </a:pathLst>
          </a:custGeom>
        </p:spPr>
      </p:pic>
      <p:pic>
        <p:nvPicPr>
          <p:cNvPr id="7" name="Picture 6" descr="A group of people standing in a room&#10;&#10;Description automatically generated">
            <a:extLst>
              <a:ext uri="{FF2B5EF4-FFF2-40B4-BE49-F238E27FC236}">
                <a16:creationId xmlns:a16="http://schemas.microsoft.com/office/drawing/2014/main" id="{857771E4-844E-4841-B878-4A4EA31684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83" r="14212" b="-1"/>
          <a:stretch/>
        </p:blipFill>
        <p:spPr>
          <a:xfrm>
            <a:off x="15" y="2573498"/>
            <a:ext cx="2673464" cy="3427251"/>
          </a:xfrm>
          <a:custGeom>
            <a:avLst/>
            <a:gdLst/>
            <a:ahLst/>
            <a:cxnLst/>
            <a:rect l="l" t="t" r="r" b="b"/>
            <a:pathLst>
              <a:path w="3564638" h="4569668">
                <a:moveTo>
                  <a:pt x="640080" y="0"/>
                </a:moveTo>
                <a:cubicBezTo>
                  <a:pt x="2255269" y="0"/>
                  <a:pt x="3564638" y="1309369"/>
                  <a:pt x="3564638" y="2924558"/>
                </a:cubicBezTo>
                <a:cubicBezTo>
                  <a:pt x="3564638" y="3530254"/>
                  <a:pt x="3380508" y="4092944"/>
                  <a:pt x="3065170" y="4559707"/>
                </a:cubicBezTo>
                <a:lnTo>
                  <a:pt x="3057720" y="4569668"/>
                </a:lnTo>
                <a:lnTo>
                  <a:pt x="0" y="4569668"/>
                </a:lnTo>
                <a:lnTo>
                  <a:pt x="0" y="72448"/>
                </a:lnTo>
                <a:lnTo>
                  <a:pt x="50679" y="59417"/>
                </a:lnTo>
                <a:cubicBezTo>
                  <a:pt x="241061" y="20459"/>
                  <a:pt x="438181" y="0"/>
                  <a:pt x="640080" y="0"/>
                </a:cubicBezTo>
                <a:close/>
              </a:path>
            </a:pathLst>
          </a:custGeom>
        </p:spPr>
      </p:pic>
      <p:sp>
        <p:nvSpPr>
          <p:cNvPr id="64" name="Oval 36">
            <a:extLst>
              <a:ext uri="{FF2B5EF4-FFF2-40B4-BE49-F238E27FC236}">
                <a16:creationId xmlns:a16="http://schemas.microsoft.com/office/drawing/2014/main" id="{78418A25-6EAC-4140-BFE6-284E1925B5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20725" y="1278237"/>
            <a:ext cx="2386584" cy="2386584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5" name="Picture 4" descr="A group of people standing in a room&#10;&#10;Description automatically generated">
            <a:extLst>
              <a:ext uri="{FF2B5EF4-FFF2-40B4-BE49-F238E27FC236}">
                <a16:creationId xmlns:a16="http://schemas.microsoft.com/office/drawing/2014/main" id="{79D42831-A516-46AE-81F9-F45002D4AC4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99" r="3" b="3"/>
          <a:stretch/>
        </p:blipFill>
        <p:spPr>
          <a:xfrm>
            <a:off x="4144169" y="1401681"/>
            <a:ext cx="2139696" cy="2139696"/>
          </a:xfrm>
          <a:custGeom>
            <a:avLst/>
            <a:gdLst/>
            <a:ahLst/>
            <a:cxnLst/>
            <a:rect l="l" t="t" r="r" b="b"/>
            <a:pathLst>
              <a:path w="2852928" h="2852928">
                <a:moveTo>
                  <a:pt x="1426464" y="0"/>
                </a:moveTo>
                <a:cubicBezTo>
                  <a:pt x="2214278" y="0"/>
                  <a:pt x="2852928" y="638650"/>
                  <a:pt x="2852928" y="1426464"/>
                </a:cubicBezTo>
                <a:cubicBezTo>
                  <a:pt x="2852928" y="2214278"/>
                  <a:pt x="2214278" y="2852928"/>
                  <a:pt x="1426464" y="2852928"/>
                </a:cubicBezTo>
                <a:cubicBezTo>
                  <a:pt x="638650" y="2852928"/>
                  <a:pt x="0" y="2214278"/>
                  <a:pt x="0" y="1426464"/>
                </a:cubicBezTo>
                <a:cubicBezTo>
                  <a:pt x="0" y="638650"/>
                  <a:pt x="638650" y="0"/>
                  <a:pt x="1426464" y="0"/>
                </a:cubicBezTo>
                <a:close/>
              </a:path>
            </a:pathLst>
          </a:custGeom>
        </p:spPr>
      </p:pic>
      <p:sp>
        <p:nvSpPr>
          <p:cNvPr id="65" name="Freeform: Shape 38">
            <a:extLst>
              <a:ext uri="{FF2B5EF4-FFF2-40B4-BE49-F238E27FC236}">
                <a16:creationId xmlns:a16="http://schemas.microsoft.com/office/drawing/2014/main" id="{6B9D64DB-4D5C-4A91-B45F-F301E3174F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64426" y="854002"/>
            <a:ext cx="2579574" cy="2662562"/>
          </a:xfrm>
          <a:custGeom>
            <a:avLst/>
            <a:gdLst>
              <a:gd name="connsiteX0" fmla="*/ 115336 w 3439432"/>
              <a:gd name="connsiteY0" fmla="*/ 0 h 3550083"/>
              <a:gd name="connsiteX1" fmla="*/ 3439432 w 3439432"/>
              <a:gd name="connsiteY1" fmla="*/ 0 h 3550083"/>
              <a:gd name="connsiteX2" fmla="*/ 3439432 w 3439432"/>
              <a:gd name="connsiteY2" fmla="*/ 3462762 h 3550083"/>
              <a:gd name="connsiteX3" fmla="*/ 3318024 w 3439432"/>
              <a:gd name="connsiteY3" fmla="*/ 3493980 h 3550083"/>
              <a:gd name="connsiteX4" fmla="*/ 2761488 w 3439432"/>
              <a:gd name="connsiteY4" fmla="*/ 3550083 h 3550083"/>
              <a:gd name="connsiteX5" fmla="*/ 0 w 3439432"/>
              <a:gd name="connsiteY5" fmla="*/ 788595 h 3550083"/>
              <a:gd name="connsiteX6" fmla="*/ 70713 w 3439432"/>
              <a:gd name="connsiteY6" fmla="*/ 164949 h 3550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39432" h="3550083">
                <a:moveTo>
                  <a:pt x="115336" y="0"/>
                </a:moveTo>
                <a:lnTo>
                  <a:pt x="3439432" y="0"/>
                </a:lnTo>
                <a:lnTo>
                  <a:pt x="3439432" y="3462762"/>
                </a:lnTo>
                <a:lnTo>
                  <a:pt x="3318024" y="3493980"/>
                </a:lnTo>
                <a:cubicBezTo>
                  <a:pt x="3138258" y="3530765"/>
                  <a:pt x="2952129" y="3550083"/>
                  <a:pt x="2761488" y="3550083"/>
                </a:cubicBezTo>
                <a:cubicBezTo>
                  <a:pt x="1236360" y="3550083"/>
                  <a:pt x="0" y="2313723"/>
                  <a:pt x="0" y="788595"/>
                </a:cubicBezTo>
                <a:cubicBezTo>
                  <a:pt x="0" y="574124"/>
                  <a:pt x="24450" y="365364"/>
                  <a:pt x="70713" y="164949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" name="Picture 8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1FE6D704-7A4B-45DB-80E0-38641DDD247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52" r="4902" b="3"/>
          <a:stretch/>
        </p:blipFill>
        <p:spPr>
          <a:xfrm>
            <a:off x="6689071" y="854002"/>
            <a:ext cx="2454929" cy="2537918"/>
          </a:xfrm>
          <a:custGeom>
            <a:avLst/>
            <a:gdLst/>
            <a:ahLst/>
            <a:cxnLst/>
            <a:rect l="l" t="t" r="r" b="b"/>
            <a:pathLst>
              <a:path w="3273238" h="3383891">
                <a:moveTo>
                  <a:pt x="122841" y="0"/>
                </a:moveTo>
                <a:lnTo>
                  <a:pt x="3273238" y="0"/>
                </a:lnTo>
                <a:lnTo>
                  <a:pt x="3273238" y="3291335"/>
                </a:lnTo>
                <a:lnTo>
                  <a:pt x="3118338" y="3331164"/>
                </a:lnTo>
                <a:cubicBezTo>
                  <a:pt x="2949390" y="3365736"/>
                  <a:pt x="2774463" y="3383891"/>
                  <a:pt x="2595295" y="3383891"/>
                </a:cubicBezTo>
                <a:cubicBezTo>
                  <a:pt x="1161953" y="3383891"/>
                  <a:pt x="0" y="2221938"/>
                  <a:pt x="0" y="788596"/>
                </a:cubicBezTo>
                <a:cubicBezTo>
                  <a:pt x="0" y="519845"/>
                  <a:pt x="40850" y="260634"/>
                  <a:pt x="116679" y="16835"/>
                </a:cubicBezTo>
                <a:close/>
              </a:path>
            </a:pathLst>
          </a:custGeom>
        </p:spPr>
      </p:pic>
      <p:sp>
        <p:nvSpPr>
          <p:cNvPr id="66" name="Freeform: Shape 40">
            <a:extLst>
              <a:ext uri="{FF2B5EF4-FFF2-40B4-BE49-F238E27FC236}">
                <a16:creationId xmlns:a16="http://schemas.microsoft.com/office/drawing/2014/main" id="{CB14CE1B-4BC5-4EF2-BE3D-05E4F580B3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99499" y="3787813"/>
            <a:ext cx="2244502" cy="2212937"/>
          </a:xfrm>
          <a:custGeom>
            <a:avLst/>
            <a:gdLst>
              <a:gd name="connsiteX0" fmla="*/ 2052140 w 2992669"/>
              <a:gd name="connsiteY0" fmla="*/ 0 h 2950582"/>
              <a:gd name="connsiteX1" fmla="*/ 2850926 w 2992669"/>
              <a:gd name="connsiteY1" fmla="*/ 161267 h 2950582"/>
              <a:gd name="connsiteX2" fmla="*/ 2992669 w 2992669"/>
              <a:gd name="connsiteY2" fmla="*/ 229549 h 2950582"/>
              <a:gd name="connsiteX3" fmla="*/ 2992669 w 2992669"/>
              <a:gd name="connsiteY3" fmla="*/ 2950582 h 2950582"/>
              <a:gd name="connsiteX4" fmla="*/ 209274 w 2992669"/>
              <a:gd name="connsiteY4" fmla="*/ 2950582 h 2950582"/>
              <a:gd name="connsiteX5" fmla="*/ 161267 w 2992669"/>
              <a:gd name="connsiteY5" fmla="*/ 2850926 h 2950582"/>
              <a:gd name="connsiteX6" fmla="*/ 0 w 2992669"/>
              <a:gd name="connsiteY6" fmla="*/ 2052140 h 2950582"/>
              <a:gd name="connsiteX7" fmla="*/ 2052140 w 2992669"/>
              <a:gd name="connsiteY7" fmla="*/ 0 h 2950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92669" h="2950582">
                <a:moveTo>
                  <a:pt x="2052140" y="0"/>
                </a:moveTo>
                <a:cubicBezTo>
                  <a:pt x="2335482" y="0"/>
                  <a:pt x="2605411" y="57424"/>
                  <a:pt x="2850926" y="161267"/>
                </a:cubicBezTo>
                <a:lnTo>
                  <a:pt x="2992669" y="229549"/>
                </a:lnTo>
                <a:lnTo>
                  <a:pt x="2992669" y="2950582"/>
                </a:lnTo>
                <a:lnTo>
                  <a:pt x="209274" y="2950582"/>
                </a:lnTo>
                <a:lnTo>
                  <a:pt x="161267" y="2850926"/>
                </a:lnTo>
                <a:cubicBezTo>
                  <a:pt x="57423" y="2605411"/>
                  <a:pt x="0" y="2335482"/>
                  <a:pt x="0" y="2052140"/>
                </a:cubicBezTo>
                <a:cubicBezTo>
                  <a:pt x="0" y="918774"/>
                  <a:pt x="918774" y="0"/>
                  <a:pt x="2052140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13" name="Picture 12" descr="A group of people standing in a classroom&#10;&#10;Description automatically generated">
            <a:extLst>
              <a:ext uri="{FF2B5EF4-FFF2-40B4-BE49-F238E27FC236}">
                <a16:creationId xmlns:a16="http://schemas.microsoft.com/office/drawing/2014/main" id="{87EE14FE-5B85-4AD5-8DE5-CBB341944A3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4" r="20503" b="1"/>
          <a:stretch/>
        </p:blipFill>
        <p:spPr>
          <a:xfrm>
            <a:off x="7022412" y="3910741"/>
            <a:ext cx="2121574" cy="2090009"/>
          </a:xfrm>
          <a:custGeom>
            <a:avLst/>
            <a:gdLst/>
            <a:ahLst/>
            <a:cxnLst/>
            <a:rect l="l" t="t" r="r" b="b"/>
            <a:pathLst>
              <a:path w="2828765" h="2786678">
                <a:moveTo>
                  <a:pt x="1888236" y="0"/>
                </a:moveTo>
                <a:cubicBezTo>
                  <a:pt x="2214125" y="0"/>
                  <a:pt x="2520731" y="82558"/>
                  <a:pt x="2788281" y="227900"/>
                </a:cubicBezTo>
                <a:lnTo>
                  <a:pt x="2828765" y="252495"/>
                </a:lnTo>
                <a:lnTo>
                  <a:pt x="2828765" y="2786678"/>
                </a:lnTo>
                <a:lnTo>
                  <a:pt x="227128" y="2786678"/>
                </a:lnTo>
                <a:lnTo>
                  <a:pt x="148387" y="2623223"/>
                </a:lnTo>
                <a:cubicBezTo>
                  <a:pt x="52837" y="2397318"/>
                  <a:pt x="0" y="2148947"/>
                  <a:pt x="0" y="1888236"/>
                </a:cubicBezTo>
                <a:cubicBezTo>
                  <a:pt x="0" y="845392"/>
                  <a:pt x="845392" y="0"/>
                  <a:pt x="1888236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3083676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Content Placeholder 20">
            <a:extLst>
              <a:ext uri="{FF2B5EF4-FFF2-40B4-BE49-F238E27FC236}">
                <a16:creationId xmlns:a16="http://schemas.microsoft.com/office/drawing/2014/main" id="{94BDC53F-C165-4FAD-8A64-22F29A92C19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24" r="-4" b="12217"/>
          <a:stretch/>
        </p:blipFill>
        <p:spPr>
          <a:xfrm>
            <a:off x="750094" y="2651523"/>
            <a:ext cx="1984772" cy="1165622"/>
          </a:xfrm>
          <a:prstGeom prst="rect">
            <a:avLst/>
          </a:prstGeom>
        </p:spPr>
      </p:pic>
      <p:pic>
        <p:nvPicPr>
          <p:cNvPr id="31" name="Picture 30" descr="A group of people sitting around a table&#10;&#10;Description automatically generated">
            <a:extLst>
              <a:ext uri="{FF2B5EF4-FFF2-40B4-BE49-F238E27FC236}">
                <a16:creationId xmlns:a16="http://schemas.microsoft.com/office/drawing/2014/main" id="{B9A469B4-533B-4813-8DE8-31455B7B704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81" r="-4" b="1971"/>
          <a:stretch/>
        </p:blipFill>
        <p:spPr>
          <a:xfrm>
            <a:off x="2786062" y="2651523"/>
            <a:ext cx="1968104" cy="116562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96E6857-EC72-4D63-B93F-C8CFECAA288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70" r="-4" b="3154"/>
          <a:stretch/>
        </p:blipFill>
        <p:spPr>
          <a:xfrm>
            <a:off x="4806554" y="2651523"/>
            <a:ext cx="1960960" cy="1165622"/>
          </a:xfrm>
          <a:prstGeom prst="rect">
            <a:avLst/>
          </a:prstGeom>
        </p:spPr>
      </p:pic>
      <p:pic>
        <p:nvPicPr>
          <p:cNvPr id="41" name="Content Placeholder 40">
            <a:extLst>
              <a:ext uri="{FF2B5EF4-FFF2-40B4-BE49-F238E27FC236}">
                <a16:creationId xmlns:a16="http://schemas.microsoft.com/office/drawing/2014/main" id="{F79787E2-3297-4765-88B9-3D1C21517E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8710" y="2651523"/>
            <a:ext cx="1574006" cy="1165622"/>
          </a:xfr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3A391399-AA37-4D39-835D-33343445358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98" r="-3" b="7131"/>
          <a:stretch/>
        </p:blipFill>
        <p:spPr>
          <a:xfrm>
            <a:off x="268578" y="3869532"/>
            <a:ext cx="3015166" cy="176545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3960BC6-A666-4823-865F-E9BB3FCBE8E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7" r="-4" b="17628"/>
          <a:stretch/>
        </p:blipFill>
        <p:spPr>
          <a:xfrm>
            <a:off x="3336131" y="3869532"/>
            <a:ext cx="2935819" cy="176545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A9DD3267-768E-405C-ABCC-AE9F3F77FDB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" b="20830"/>
          <a:stretch/>
        </p:blipFill>
        <p:spPr>
          <a:xfrm>
            <a:off x="6324336" y="3869532"/>
            <a:ext cx="2550348" cy="176545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3903FA2-B592-4034-8106-A42DEAA6D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094" y="1111266"/>
            <a:ext cx="6017420" cy="1195080"/>
          </a:xfrm>
        </p:spPr>
        <p:txBody>
          <a:bodyPr anchor="ctr">
            <a:normAutofit fontScale="90000"/>
          </a:bodyPr>
          <a:lstStyle/>
          <a:p>
            <a:r>
              <a:rPr lang="en-US"/>
              <a:t>Annual Sophomore </a:t>
            </a:r>
            <a:br>
              <a:rPr lang="en-US"/>
            </a:br>
            <a:r>
              <a:rPr lang="en-US"/>
              <a:t>International Breakfast</a:t>
            </a:r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736989AB-5AA0-4042-A913-F80320B8CA7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6538010" y="1042957"/>
            <a:ext cx="2123000" cy="936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13422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tangle 56">
            <a:extLst>
              <a:ext uri="{FF2B5EF4-FFF2-40B4-BE49-F238E27FC236}">
                <a16:creationId xmlns:a16="http://schemas.microsoft.com/office/drawing/2014/main" id="{928F64C6-FE22-4FC1-A763-DFCC51481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38227" y="4290732"/>
            <a:ext cx="8612204" cy="1424870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F92472-F8C0-4C8B-86DF-58F32CFF6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718" y="4923330"/>
            <a:ext cx="2611792" cy="646523"/>
          </a:xfrm>
        </p:spPr>
        <p:txBody>
          <a:bodyPr vert="horz" lIns="68580" tIns="34290" rIns="68580" bIns="34290" rtlCol="0" anchor="b">
            <a:normAutofit fontScale="90000"/>
          </a:bodyPr>
          <a:lstStyle/>
          <a:p>
            <a:r>
              <a:rPr lang="en-US" sz="3000">
                <a:solidFill>
                  <a:srgbClr val="FFFFFF"/>
                </a:solidFill>
              </a:rPr>
              <a:t>IB Friendsgiving </a:t>
            </a:r>
            <a:br>
              <a:rPr lang="en-US" sz="3000">
                <a:solidFill>
                  <a:srgbClr val="FFFFFF"/>
                </a:solidFill>
              </a:rPr>
            </a:br>
            <a:r>
              <a:rPr lang="en-US" sz="3000">
                <a:solidFill>
                  <a:srgbClr val="FFFFFF"/>
                </a:solidFill>
              </a:rPr>
              <a:t>2023!</a:t>
            </a:r>
          </a:p>
        </p:txBody>
      </p:sp>
      <p:pic>
        <p:nvPicPr>
          <p:cNvPr id="11" name="Picture 10" descr="A group of people standing in a grassy area&#10;&#10;Description automatically generated">
            <a:extLst>
              <a:ext uri="{FF2B5EF4-FFF2-40B4-BE49-F238E27FC236}">
                <a16:creationId xmlns:a16="http://schemas.microsoft.com/office/drawing/2014/main" id="{C9DDF635-CCD2-40A1-87D2-7979834D9B1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260" r="3" b="75"/>
          <a:stretch/>
        </p:blipFill>
        <p:spPr>
          <a:xfrm>
            <a:off x="230880" y="1098550"/>
            <a:ext cx="2845104" cy="1507913"/>
          </a:xfrm>
          <a:prstGeom prst="rect">
            <a:avLst/>
          </a:prstGeom>
        </p:spPr>
      </p:pic>
      <p:pic>
        <p:nvPicPr>
          <p:cNvPr id="9" name="Picture 8" descr="A group of people sitting on a grass field&#10;&#10;Description automatically generated">
            <a:extLst>
              <a:ext uri="{FF2B5EF4-FFF2-40B4-BE49-F238E27FC236}">
                <a16:creationId xmlns:a16="http://schemas.microsoft.com/office/drawing/2014/main" id="{2C4491E8-313E-4C80-AEF2-F9D870A69E8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76" r="1" b="1"/>
          <a:stretch/>
        </p:blipFill>
        <p:spPr>
          <a:xfrm>
            <a:off x="3146219" y="1098552"/>
            <a:ext cx="2848178" cy="1507913"/>
          </a:xfrm>
          <a:prstGeom prst="rect">
            <a:avLst/>
          </a:prstGeom>
        </p:spPr>
      </p:pic>
      <p:pic>
        <p:nvPicPr>
          <p:cNvPr id="17" name="Picture 16" descr="A group of people on a field&#10;&#10;Description automatically generated">
            <a:extLst>
              <a:ext uri="{FF2B5EF4-FFF2-40B4-BE49-F238E27FC236}">
                <a16:creationId xmlns:a16="http://schemas.microsoft.com/office/drawing/2014/main" id="{76522001-40BE-4B10-879C-8FCCBE91489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60" r="18946" b="-2"/>
          <a:stretch/>
        </p:blipFill>
        <p:spPr>
          <a:xfrm>
            <a:off x="6064632" y="1098550"/>
            <a:ext cx="2848488" cy="1507913"/>
          </a:xfrm>
          <a:prstGeom prst="rect">
            <a:avLst/>
          </a:prstGeom>
        </p:spPr>
      </p:pic>
      <p:pic>
        <p:nvPicPr>
          <p:cNvPr id="7" name="Picture 6" descr="A group of people on a field&#10;&#10;Description automatically generated">
            <a:extLst>
              <a:ext uri="{FF2B5EF4-FFF2-40B4-BE49-F238E27FC236}">
                <a16:creationId xmlns:a16="http://schemas.microsoft.com/office/drawing/2014/main" id="{0191FB30-B688-46AF-A076-561F3E69006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929" b="-3"/>
          <a:stretch/>
        </p:blipFill>
        <p:spPr>
          <a:xfrm>
            <a:off x="230880" y="2675043"/>
            <a:ext cx="2846070" cy="1507913"/>
          </a:xfrm>
          <a:prstGeom prst="rect">
            <a:avLst/>
          </a:prstGeom>
        </p:spPr>
      </p:pic>
      <p:pic>
        <p:nvPicPr>
          <p:cNvPr id="15" name="Picture 14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570C9444-4E14-4416-AB1D-97EFFED7F9E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653" b="3"/>
          <a:stretch/>
        </p:blipFill>
        <p:spPr>
          <a:xfrm>
            <a:off x="3221205" y="2724541"/>
            <a:ext cx="5728156" cy="3034908"/>
          </a:xfrm>
          <a:prstGeom prst="rect">
            <a:avLst/>
          </a:prstGeom>
        </p:spPr>
      </p:pic>
      <p:cxnSp>
        <p:nvCxnSpPr>
          <p:cNvPr id="63" name="Straight Connector 58">
            <a:extLst>
              <a:ext uri="{FF2B5EF4-FFF2-40B4-BE49-F238E27FC236}">
                <a16:creationId xmlns:a16="http://schemas.microsoft.com/office/drawing/2014/main" id="{5C34627B-48E6-4F4D-B843-97717A86B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5972" y="5127823"/>
            <a:ext cx="6858000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C12DAB9F-AE1B-4166-A60B-3B3710B366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77190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DBC6133C-0615-4CE4-9132-37E609A9B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857250"/>
            <a:ext cx="9143999" cy="51430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D46D46-06C0-4845-AFA2-2E8BC49D3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799" y="1251737"/>
            <a:ext cx="3212237" cy="900271"/>
          </a:xfrm>
        </p:spPr>
        <p:txBody>
          <a:bodyPr vert="horz" lIns="68580" tIns="34290" rIns="68580" bIns="34290" rtlCol="0" anchor="b">
            <a:normAutofit/>
          </a:bodyPr>
          <a:lstStyle/>
          <a:p>
            <a:r>
              <a:rPr lang="en-US" sz="2100"/>
              <a:t>IB Learner Profile Leaders  Month of September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62400" y="2315935"/>
            <a:ext cx="3017520" cy="2057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6B1669-E0C9-43AD-86C4-CAC0D2CCA861}"/>
              </a:ext>
            </a:extLst>
          </p:cNvPr>
          <p:cNvSpPr txBox="1"/>
          <p:nvPr/>
        </p:nvSpPr>
        <p:spPr>
          <a:xfrm>
            <a:off x="483800" y="2380576"/>
            <a:ext cx="3212238" cy="2633957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pPr defTabSz="685800" fontAlgn="auto">
              <a:lnSpc>
                <a:spcPct val="90000"/>
              </a:lnSpc>
              <a:spcBef>
                <a:spcPts val="0"/>
              </a:spcBef>
              <a:spcAft>
                <a:spcPts val="450"/>
              </a:spcAft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Inquirers:  These students were nominated by their teachers and peers for nurturing their curiosity &amp; developing skills for inquiry and research.  They learn with enthusiasm!</a:t>
            </a:r>
          </a:p>
          <a:p>
            <a:pPr indent="-171450" defTabSz="685800" fontAlgn="auto">
              <a:lnSpc>
                <a:spcPct val="90000"/>
              </a:lnSpc>
              <a:spcBef>
                <a:spcPts val="0"/>
              </a:spcBef>
              <a:spcAft>
                <a:spcPts val="450"/>
              </a:spcAft>
              <a:buFont typeface="Arial" panose="020B0604020202020204" pitchFamily="34" charset="0"/>
              <a:buChar char="•"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  <a:p>
            <a:pPr indent="-171450" defTabSz="685800" fontAlgn="auto">
              <a:lnSpc>
                <a:spcPct val="90000"/>
              </a:lnSpc>
              <a:spcBef>
                <a:spcPts val="0"/>
              </a:spcBef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Nicolas </a:t>
            </a:r>
            <a:r>
              <a:rPr lang="en-US" sz="1350" err="1">
                <a:solidFill>
                  <a:prstClr val="black"/>
                </a:solidFill>
                <a:latin typeface="Calibri" panose="020F0502020204030204"/>
              </a:rPr>
              <a:t>Belongie</a:t>
            </a: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 Grade 9</a:t>
            </a:r>
          </a:p>
          <a:p>
            <a:pPr indent="-171450" defTabSz="685800" fontAlgn="auto">
              <a:lnSpc>
                <a:spcPct val="90000"/>
              </a:lnSpc>
              <a:spcBef>
                <a:spcPts val="0"/>
              </a:spcBef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Eliza Lane Grade 10</a:t>
            </a:r>
          </a:p>
          <a:p>
            <a:pPr indent="-171450" defTabSz="685800" fontAlgn="auto">
              <a:lnSpc>
                <a:spcPct val="90000"/>
              </a:lnSpc>
              <a:spcBef>
                <a:spcPts val="0"/>
              </a:spcBef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Lucas Weaver Grade 11</a:t>
            </a:r>
          </a:p>
          <a:p>
            <a:pPr indent="-171450" defTabSz="685800" fontAlgn="auto">
              <a:lnSpc>
                <a:spcPct val="90000"/>
              </a:lnSpc>
              <a:spcBef>
                <a:spcPts val="0"/>
              </a:spcBef>
              <a:spcAft>
                <a:spcPts val="450"/>
              </a:spcAft>
              <a:buFont typeface="Arial" panose="020B0604020202020204" pitchFamily="34" charset="0"/>
              <a:buChar char="•"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Daniela Maisel Grade 12</a:t>
            </a:r>
          </a:p>
          <a:p>
            <a:pPr indent="-171450" defTabSz="685800" fontAlgn="auto">
              <a:lnSpc>
                <a:spcPct val="90000"/>
              </a:lnSpc>
              <a:spcBef>
                <a:spcPts val="0"/>
              </a:spcBef>
              <a:spcAft>
                <a:spcPts val="450"/>
              </a:spcAft>
              <a:buFont typeface="Arial" panose="020B0604020202020204" pitchFamily="34" charset="0"/>
              <a:buChar char="•"/>
            </a:pPr>
            <a:endParaRPr lang="en-US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169382" y="5397270"/>
            <a:ext cx="555498" cy="11559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428692" y="1018651"/>
            <a:ext cx="555498" cy="887511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72595" y="1123469"/>
            <a:ext cx="4638730" cy="443640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6" name="Content Placeholder 5" descr="A group of people holding certificates&#10;&#10;Description automatically generated">
            <a:extLst>
              <a:ext uri="{FF2B5EF4-FFF2-40B4-BE49-F238E27FC236}">
                <a16:creationId xmlns:a16="http://schemas.microsoft.com/office/drawing/2014/main" id="{7A172895-C623-42A9-9A42-54EEA879CD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1" r="2" b="1195"/>
          <a:stretch/>
        </p:blipFill>
        <p:spPr>
          <a:xfrm>
            <a:off x="4490803" y="1819641"/>
            <a:ext cx="4221014" cy="3044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93888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456E0-EB8A-4732-9624-AD96C11430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4840" y="1699022"/>
            <a:ext cx="2400300" cy="1790700"/>
          </a:xfrm>
        </p:spPr>
        <p:txBody>
          <a:bodyPr>
            <a:normAutofit/>
          </a:bodyPr>
          <a:lstStyle/>
          <a:p>
            <a:pPr algn="l"/>
            <a:r>
              <a:rPr lang="en-US" sz="3600"/>
              <a:t>Junior IB Pinning Ceremony</a:t>
            </a:r>
          </a:p>
        </p:txBody>
      </p:sp>
      <p:sp>
        <p:nvSpPr>
          <p:cNvPr id="71" name="Rectangle 20">
            <a:extLst>
              <a:ext uri="{FF2B5EF4-FFF2-40B4-BE49-F238E27FC236}">
                <a16:creationId xmlns:a16="http://schemas.microsoft.com/office/drawing/2014/main" id="{7A7E6B6D-2F84-4166-9F4D-FFA0E08607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0425" y="-2618359"/>
            <a:ext cx="68580" cy="685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2" name="Rectangle 22">
            <a:extLst>
              <a:ext uri="{FF2B5EF4-FFF2-40B4-BE49-F238E27FC236}">
                <a16:creationId xmlns:a16="http://schemas.microsoft.com/office/drawing/2014/main" id="{F540AD87-30B2-4359-A33A-86D9F59E37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44905" y="-2618359"/>
            <a:ext cx="68580" cy="685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3" name="Rectangle 24">
            <a:extLst>
              <a:ext uri="{FF2B5EF4-FFF2-40B4-BE49-F238E27FC236}">
                <a16:creationId xmlns:a16="http://schemas.microsoft.com/office/drawing/2014/main" id="{D411CC74-416E-4F21-A559-C8B7905D9E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63480" y="-2618359"/>
            <a:ext cx="68580" cy="6858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94A3956-0ED1-40BC-B8C3-A9DDADAFCBF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02" r="-4" b="10139"/>
          <a:stretch/>
        </p:blipFill>
        <p:spPr>
          <a:xfrm>
            <a:off x="3490220" y="857250"/>
            <a:ext cx="2789813" cy="1668781"/>
          </a:xfrm>
          <a:prstGeom prst="rect">
            <a:avLst/>
          </a:prstGeom>
        </p:spPr>
      </p:pic>
      <p:pic>
        <p:nvPicPr>
          <p:cNvPr id="11" name="Picture 10" descr="A picture containing website&#10;&#10;Description automatically generated">
            <a:extLst>
              <a:ext uri="{FF2B5EF4-FFF2-40B4-BE49-F238E27FC236}">
                <a16:creationId xmlns:a16="http://schemas.microsoft.com/office/drawing/2014/main" id="{90BD5D79-7A85-46F8-886A-0BF1D4A2A11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76" r="-4" b="8960"/>
          <a:stretch/>
        </p:blipFill>
        <p:spPr>
          <a:xfrm>
            <a:off x="6348611" y="844931"/>
            <a:ext cx="2789814" cy="1700274"/>
          </a:xfrm>
          <a:prstGeom prst="rect">
            <a:avLst/>
          </a:prstGeom>
        </p:spPr>
      </p:pic>
      <p:pic>
        <p:nvPicPr>
          <p:cNvPr id="9" name="Picture 8" descr="A group of people on stage&#10;&#10;Description automatically generated">
            <a:extLst>
              <a:ext uri="{FF2B5EF4-FFF2-40B4-BE49-F238E27FC236}">
                <a16:creationId xmlns:a16="http://schemas.microsoft.com/office/drawing/2014/main" id="{9271D82E-F9CA-435D-BE98-527A3E9D2B9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34" r="-4" b="-4"/>
          <a:stretch/>
        </p:blipFill>
        <p:spPr>
          <a:xfrm>
            <a:off x="3490220" y="2594610"/>
            <a:ext cx="2789812" cy="1656462"/>
          </a:xfrm>
          <a:prstGeom prst="rect">
            <a:avLst/>
          </a:prstGeom>
        </p:spPr>
      </p:pic>
      <p:pic>
        <p:nvPicPr>
          <p:cNvPr id="16" name="Picture 15" descr="A picture containing sofa, indoor&#10;&#10;Description automatically generated">
            <a:extLst>
              <a:ext uri="{FF2B5EF4-FFF2-40B4-BE49-F238E27FC236}">
                <a16:creationId xmlns:a16="http://schemas.microsoft.com/office/drawing/2014/main" id="{E34817AD-6C5B-47D6-8B4A-AE498C6EAFC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66" r="6388"/>
          <a:stretch/>
        </p:blipFill>
        <p:spPr>
          <a:xfrm>
            <a:off x="6348611" y="2594610"/>
            <a:ext cx="2789811" cy="165646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D6026E9-72D8-4A89-B8B2-24CDF977809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65" r="2" b="41525"/>
          <a:stretch/>
        </p:blipFill>
        <p:spPr>
          <a:xfrm>
            <a:off x="3490220" y="4319652"/>
            <a:ext cx="2789811" cy="168109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626AF25-9E43-4FDA-81A0-9954FEA1B83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28" r="-4" b="-4"/>
          <a:stretch/>
        </p:blipFill>
        <p:spPr>
          <a:xfrm>
            <a:off x="6348611" y="4312796"/>
            <a:ext cx="2789814" cy="1687955"/>
          </a:xfrm>
          <a:prstGeom prst="rect">
            <a:avLst/>
          </a:prstGeom>
        </p:spPr>
      </p:pic>
      <p:sp>
        <p:nvSpPr>
          <p:cNvPr id="6" name="Subtitle 5">
            <a:extLst>
              <a:ext uri="{FF2B5EF4-FFF2-40B4-BE49-F238E27FC236}">
                <a16:creationId xmlns:a16="http://schemas.microsoft.com/office/drawing/2014/main" id="{D7F041F2-BA64-44E9-8B6D-D20BC23A24E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0543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5CB593EA-2F98-479F-B4C4-F366571FA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5725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7" name="Picture 6" descr="A person holding a guitar and a person holding a guitar&#10;&#10;Description automatically generated">
            <a:extLst>
              <a:ext uri="{FF2B5EF4-FFF2-40B4-BE49-F238E27FC236}">
                <a16:creationId xmlns:a16="http://schemas.microsoft.com/office/drawing/2014/main" id="{2FFD44A6-DAA4-4D7F-B28C-0BBF789FC8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10305"/>
          <a:stretch/>
        </p:blipFill>
        <p:spPr>
          <a:xfrm>
            <a:off x="1" y="857251"/>
            <a:ext cx="2227849" cy="2537459"/>
          </a:xfrm>
          <a:prstGeom prst="rect">
            <a:avLst/>
          </a:prstGeom>
        </p:spPr>
      </p:pic>
      <p:pic>
        <p:nvPicPr>
          <p:cNvPr id="15" name="Picture 14" descr="A group of girls posing for a photo&#10;&#10;Description automatically generated">
            <a:extLst>
              <a:ext uri="{FF2B5EF4-FFF2-40B4-BE49-F238E27FC236}">
                <a16:creationId xmlns:a16="http://schemas.microsoft.com/office/drawing/2014/main" id="{8AD8C633-356D-47BB-9B83-E31F88A5F27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" b="14581"/>
          <a:stretch/>
        </p:blipFill>
        <p:spPr>
          <a:xfrm>
            <a:off x="2304717" y="857258"/>
            <a:ext cx="2227849" cy="2537451"/>
          </a:xfrm>
          <a:prstGeom prst="rect">
            <a:avLst/>
          </a:prstGeom>
        </p:spPr>
      </p:pic>
      <p:pic>
        <p:nvPicPr>
          <p:cNvPr id="9" name="Picture 8" descr="A group of people standing outside&#10;&#10;Description automatically generated">
            <a:extLst>
              <a:ext uri="{FF2B5EF4-FFF2-40B4-BE49-F238E27FC236}">
                <a16:creationId xmlns:a16="http://schemas.microsoft.com/office/drawing/2014/main" id="{0EADFBBE-233E-49CA-ADFB-5CCEA1A4CF2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23" r="19101" b="4"/>
          <a:stretch/>
        </p:blipFill>
        <p:spPr>
          <a:xfrm>
            <a:off x="4609432" y="857258"/>
            <a:ext cx="2228850" cy="2537451"/>
          </a:xfrm>
          <a:prstGeom prst="rect">
            <a:avLst/>
          </a:prstGeom>
        </p:spPr>
      </p:pic>
      <p:pic>
        <p:nvPicPr>
          <p:cNvPr id="11" name="Picture 10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45F5EEDF-5F6D-4BA3-83D3-75A9A8009CB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28" r="12096" b="4"/>
          <a:stretch/>
        </p:blipFill>
        <p:spPr>
          <a:xfrm>
            <a:off x="6915150" y="857258"/>
            <a:ext cx="2228850" cy="2537451"/>
          </a:xfrm>
          <a:prstGeom prst="rect">
            <a:avLst/>
          </a:prstGeom>
        </p:spPr>
      </p:pic>
      <p:pic>
        <p:nvPicPr>
          <p:cNvPr id="5" name="Content Placeholder 4" descr="A person smiling next to a person wearing a garment&#10;&#10;Description automatically generated">
            <a:extLst>
              <a:ext uri="{FF2B5EF4-FFF2-40B4-BE49-F238E27FC236}">
                <a16:creationId xmlns:a16="http://schemas.microsoft.com/office/drawing/2014/main" id="{406B2B0F-BB24-4A88-858E-DA2B3FD2A7D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88" r="5" b="2293"/>
          <a:stretch/>
        </p:blipFill>
        <p:spPr>
          <a:xfrm>
            <a:off x="-763" y="3463290"/>
            <a:ext cx="2227849" cy="2537460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39BEB6D0-9E4E-4221-93D1-74ABECEE9E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09432" y="3463290"/>
            <a:ext cx="4534568" cy="2537461"/>
          </a:xfrm>
          <a:prstGeom prst="rect">
            <a:avLst/>
          </a:prstGeom>
          <a:solidFill>
            <a:srgbClr val="2C4A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402A45-0100-4C7F-B19E-4052498E1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8689" y="4493098"/>
            <a:ext cx="3895311" cy="477843"/>
          </a:xfrm>
        </p:spPr>
        <p:txBody>
          <a:bodyPr vert="horz" lIns="68580" tIns="34290" rIns="68580" bIns="34290" rtlCol="0" anchor="ctr">
            <a:normAutofit fontScale="90000"/>
          </a:bodyPr>
          <a:lstStyle/>
          <a:p>
            <a:r>
              <a:rPr lang="en-US" sz="2400">
                <a:solidFill>
                  <a:srgbClr val="FFFFFF"/>
                </a:solidFill>
              </a:rPr>
              <a:t>IB Enjoying Homecoming Traditions at</a:t>
            </a:r>
            <a:br>
              <a:rPr lang="en-US" sz="2400">
                <a:solidFill>
                  <a:srgbClr val="FFFFFF"/>
                </a:solidFill>
              </a:rPr>
            </a:br>
            <a:r>
              <a:rPr lang="en-US" sz="2400">
                <a:solidFill>
                  <a:srgbClr val="FFFFFF"/>
                </a:solidFill>
              </a:rPr>
              <a:t>2023 Homecoming Week</a:t>
            </a:r>
          </a:p>
        </p:txBody>
      </p:sp>
      <p:pic>
        <p:nvPicPr>
          <p:cNvPr id="21" name="Picture 20" descr="Two girls standing in front of lockers&#10;&#10;Description automatically generated">
            <a:extLst>
              <a:ext uri="{FF2B5EF4-FFF2-40B4-BE49-F238E27FC236}">
                <a16:creationId xmlns:a16="http://schemas.microsoft.com/office/drawing/2014/main" id="{03AB389E-C8C2-4F59-A8C4-6B3B588C4BE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" b="14581"/>
          <a:stretch/>
        </p:blipFill>
        <p:spPr>
          <a:xfrm>
            <a:off x="2294926" y="3463289"/>
            <a:ext cx="2227850" cy="2537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0014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352C809-3698-450E-8A77-56CF7CA2A6D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00"/>
          <a:stretch/>
        </p:blipFill>
        <p:spPr>
          <a:xfrm>
            <a:off x="15" y="857257"/>
            <a:ext cx="9143985" cy="514349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847357"/>
            <a:ext cx="9144000" cy="552413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EC5A5A-1256-403D-9637-167C2AD7B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907" y="4845180"/>
            <a:ext cx="8408194" cy="558627"/>
          </a:xfrm>
        </p:spPr>
        <p:txBody>
          <a:bodyPr vert="horz" lIns="68580" tIns="34290" rIns="68580" bIns="34290" rtlCol="0" anchor="ctr">
            <a:normAutofit/>
          </a:bodyPr>
          <a:lstStyle/>
          <a:p>
            <a:pPr algn="ctr"/>
            <a:r>
              <a:rPr lang="en-US" sz="1725">
                <a:solidFill>
                  <a:schemeClr val="tx1">
                    <a:lumMod val="85000"/>
                    <a:lumOff val="15000"/>
                  </a:schemeClr>
                </a:solidFill>
              </a:rPr>
              <a:t>Welcome, IB Class of 2025:</a:t>
            </a:r>
            <a:br>
              <a:rPr lang="en-US" sz="1725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1725">
                <a:solidFill>
                  <a:schemeClr val="tx1">
                    <a:lumMod val="85000"/>
                    <a:lumOff val="15000"/>
                  </a:schemeClr>
                </a:solidFill>
              </a:rPr>
              <a:t>IB Summer Camp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4788737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458389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03173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4" descr="C:\Documents and Settings\mcmullench\Local Settings\Temporary Internet Files\Content.IE5\H0L7WRPZ\MC900420676[1].wmf"/>
          <p:cNvPicPr>
            <a:picLocks noChangeAspect="1" noChangeArrowheads="1"/>
          </p:cNvPicPr>
          <p:nvPr/>
        </p:nvPicPr>
        <p:blipFill>
          <a:blip r:embed="rId2" cstate="print">
            <a:lum bright="38000" contrast="-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831850"/>
            <a:ext cx="6248400" cy="547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IB is a…</a:t>
            </a:r>
          </a:p>
        </p:txBody>
      </p:sp>
      <p:sp>
        <p:nvSpPr>
          <p:cNvPr id="2150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Wingdings 2" panose="05020102010507070707" pitchFamily="18" charset="2"/>
              <a:buNone/>
            </a:pPr>
            <a:r>
              <a:rPr lang="en-US" altLang="en-US" sz="9600" b="1"/>
              <a:t>Family affair!</a:t>
            </a:r>
          </a:p>
          <a:p>
            <a:pPr algn="ctr">
              <a:buFont typeface="Wingdings 2" panose="05020102010507070707" pitchFamily="18" charset="2"/>
              <a:buNone/>
            </a:pPr>
            <a:endParaRPr lang="en-US" altLang="en-US" sz="9600" b="1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3B5633B-BB1D-4314-A283-3E98AEEE20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" y="3605852"/>
            <a:ext cx="4336197" cy="3252148"/>
          </a:xfrm>
          <a:prstGeom prst="rect">
            <a:avLst/>
          </a:prstGeom>
        </p:spPr>
      </p:pic>
      <p:pic>
        <p:nvPicPr>
          <p:cNvPr id="9" name="Picture 8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1E786D2C-6A46-4A71-ACF6-F1D2F19A2F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562600" y="4009691"/>
            <a:ext cx="3427863" cy="2581609"/>
          </a:xfrm>
          <a:prstGeom prst="rect">
            <a:avLst/>
          </a:prstGeom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CB12D4-CBDB-48B3-9C1F-1AC7EADAC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4785"/>
            <a:ext cx="8991600" cy="671015"/>
          </a:xfrm>
        </p:spPr>
        <p:txBody>
          <a:bodyPr/>
          <a:lstStyle/>
          <a:p>
            <a:r>
              <a:rPr lang="en-US"/>
              <a:t>Just a few </a:t>
            </a:r>
            <a:r>
              <a:rPr lang="en-US" err="1"/>
              <a:t>Programme</a:t>
            </a:r>
            <a:r>
              <a:rPr lang="en-US"/>
              <a:t> Highlights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3C510C42-B74C-499A-81A1-F865F54A2A9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9823688"/>
              </p:ext>
            </p:extLst>
          </p:nvPr>
        </p:nvGraphicFramePr>
        <p:xfrm>
          <a:off x="457200" y="923271"/>
          <a:ext cx="8229600" cy="591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518879747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894924656"/>
                    </a:ext>
                  </a:extLst>
                </a:gridCol>
              </a:tblGrid>
              <a:tr h="1341262"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37 National Merit Semifinalists over the last 4 years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26 National Merit Finalists over the last 3 years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8923750"/>
                  </a:ext>
                </a:extLst>
              </a:tr>
              <a:tr h="1341262"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2 students with perfect SAT scores in the last 3 years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3 finalists for the </a:t>
                      </a:r>
                      <a:r>
                        <a:rPr lang="en-US" sz="2800" err="1"/>
                        <a:t>QuestBridge</a:t>
                      </a:r>
                      <a:r>
                        <a:rPr lang="en-US" sz="2800"/>
                        <a:t> “full ride” scholarship for 2023-24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146679"/>
                  </a:ext>
                </a:extLst>
              </a:tr>
              <a:tr h="1758543"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4 All State Chorus</a:t>
                      </a:r>
                    </a:p>
                    <a:p>
                      <a:pPr algn="ctr"/>
                      <a:r>
                        <a:rPr lang="en-US" sz="2800"/>
                        <a:t>1 All County Band</a:t>
                      </a:r>
                    </a:p>
                    <a:p>
                      <a:pPr algn="ctr"/>
                      <a:r>
                        <a:rPr lang="en-US" sz="2800"/>
                        <a:t>1 All County Chorus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2 students selected to display their artwork at the Surrealist Art Exhibit at the Dali Museum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6656996"/>
                  </a:ext>
                </a:extLst>
              </a:tr>
              <a:tr h="1341262"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4 </a:t>
                      </a:r>
                      <a:r>
                        <a:rPr lang="en-US" sz="2800" err="1"/>
                        <a:t>Tedx</a:t>
                      </a:r>
                      <a:r>
                        <a:rPr lang="en-US" sz="2800"/>
                        <a:t> Events led/organized by IB students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/>
                    </a:p>
                    <a:p>
                      <a:pPr algn="ctr"/>
                      <a:r>
                        <a:rPr lang="en-US" sz="2800"/>
                        <a:t>?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24860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604196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Admission Criteria 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163"/>
            <a:ext cx="8458200" cy="4389437"/>
          </a:xfrm>
        </p:spPr>
        <p:txBody>
          <a:bodyPr/>
          <a:lstStyle/>
          <a:p>
            <a:pPr marL="393192" lvl="1" indent="0" eaLnBrk="1" fontAlgn="auto" hangingPunct="1">
              <a:spcAft>
                <a:spcPts val="0"/>
              </a:spcAft>
              <a:buNone/>
              <a:defRPr/>
            </a:pPr>
            <a:endParaRPr lang="en-US" sz="2700" b="1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640080" lvl="1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700" b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n-US" sz="2700" b="1" baseline="3000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2700" b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and 7</a:t>
            </a:r>
            <a:r>
              <a:rPr lang="en-US" sz="2700" b="1" baseline="3000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2700" b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grade Final Academic Grades (math, science, social studies, English, world language) &gt; B</a:t>
            </a:r>
          </a:p>
          <a:p>
            <a:pPr marL="393192" lvl="1" indent="0" eaLnBrk="1" fontAlgn="auto" hangingPunct="1">
              <a:spcAft>
                <a:spcPts val="0"/>
              </a:spcAft>
              <a:buNone/>
              <a:defRPr/>
            </a:pPr>
            <a:endParaRPr lang="en-US" sz="2700" b="1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640080" lvl="1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700" b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en-US" sz="2700" b="1" baseline="3000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2700" b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grade semester academic grades (math, science, social studies, English, world language) &gt;B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08935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Admission Criteria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800" b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Algebra 1 Honors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None/>
              <a:defRPr/>
            </a:pPr>
            <a:endParaRPr lang="en-US" sz="2800" b="1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2800" b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Test Scores:</a:t>
            </a:r>
          </a:p>
          <a:p>
            <a:pPr marL="640080" lvl="1" indent="-24638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800" b="1">
                <a:solidFill>
                  <a:schemeClr val="tx2">
                    <a:lumMod val="75000"/>
                  </a:schemeClr>
                </a:solidFill>
                <a:latin typeface="Times New Roman"/>
                <a:cs typeface="Times New Roman"/>
              </a:rPr>
              <a:t>Standardized – Reading and Math stanines &gt; 8</a:t>
            </a:r>
          </a:p>
          <a:p>
            <a:pPr marL="640080" lvl="1" indent="-24638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sz="2800" b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en-US" sz="2800" b="1" baseline="3000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2800" b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Grade:  ELA &amp; Math PM3 scores of 4 or 5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chemeClr val="bg1"/>
                </a:solidFill>
              </a:rPr>
              <a:t>shadowing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648200"/>
          </a:xfrm>
          <a:effectLst>
            <a:outerShdw dist="35921" dir="2700000" algn="ctr" rotWithShape="0">
              <a:schemeClr val="bg2"/>
            </a:outerShdw>
          </a:effectLst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b="1">
                <a:solidFill>
                  <a:schemeClr val="tx2">
                    <a:lumMod val="75000"/>
                  </a:schemeClr>
                </a:solidFill>
                <a:latin typeface="Times New Roman"/>
                <a:cs typeface="Times New Roman"/>
              </a:rPr>
              <a:t>Shadowing is not required for admission into the program; however, it may help a student make a more informed decision. </a:t>
            </a:r>
            <a:endParaRPr lang="en-US" b="1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b="1">
                <a:solidFill>
                  <a:schemeClr val="tx2">
                    <a:lumMod val="75000"/>
                  </a:schemeClr>
                </a:solidFill>
                <a:latin typeface="Times New Roman"/>
                <a:cs typeface="Times New Roman"/>
              </a:rPr>
              <a:t>Visit PHUHS for a day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b="1">
                <a:solidFill>
                  <a:schemeClr val="tx2">
                    <a:lumMod val="75000"/>
                  </a:schemeClr>
                </a:solidFill>
                <a:latin typeface="Times New Roman"/>
                <a:cs typeface="Times New Roman"/>
              </a:rPr>
              <a:t>Learn all about IB from an IB student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b="1">
                <a:solidFill>
                  <a:schemeClr val="tx2">
                    <a:lumMod val="75000"/>
                  </a:schemeClr>
                </a:solidFill>
                <a:latin typeface="Times New Roman"/>
                <a:cs typeface="Times New Roman"/>
              </a:rPr>
              <a:t>Complete the application form on our IB website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b="1">
                <a:solidFill>
                  <a:schemeClr val="tx2">
                    <a:lumMod val="75000"/>
                  </a:schemeClr>
                </a:solidFill>
                <a:latin typeface="Times New Roman"/>
                <a:cs typeface="Times New Roman"/>
              </a:rPr>
              <a:t>Phone Mrs. Marsh with questions: 669-1131 ext. 2086 or email </a:t>
            </a:r>
            <a:r>
              <a:rPr lang="en-US" b="1">
                <a:solidFill>
                  <a:schemeClr val="tx2">
                    <a:lumMod val="75000"/>
                  </a:schemeClr>
                </a:solidFill>
                <a:latin typeface="Times New Roman"/>
                <a:cs typeface="Times New Roman"/>
                <a:hlinkClick r:id="rId2"/>
              </a:rPr>
              <a:t>marshr@pcsb.org</a:t>
            </a:r>
            <a:endParaRPr lang="en-US" b="1">
              <a:solidFill>
                <a:schemeClr val="tx2">
                  <a:lumMod val="75000"/>
                </a:schemeClr>
              </a:solidFill>
              <a:latin typeface="Times New Roman"/>
              <a:cs typeface="Times New Roman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None/>
              <a:defRPr/>
            </a:pPr>
            <a:endParaRPr lang="en-US" b="1">
              <a:solidFill>
                <a:schemeClr val="tx2">
                  <a:lumMod val="75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24580" name="WordArt 4"/>
          <p:cNvSpPr>
            <a:spLocks noChangeArrowheads="1" noChangeShapeType="1" noTextEdit="1"/>
          </p:cNvSpPr>
          <p:nvPr/>
        </p:nvSpPr>
        <p:spPr bwMode="auto">
          <a:xfrm>
            <a:off x="1447800" y="228600"/>
            <a:ext cx="6248400" cy="1219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0"/>
                <a:solidFill>
                  <a:schemeClr val="accent1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Shadowing</a:t>
            </a:r>
          </a:p>
        </p:txBody>
      </p:sp>
      <p:pic>
        <p:nvPicPr>
          <p:cNvPr id="24581" name="Picture 2" descr="C:\Documents and Settings\pelletierme\Local Settings\Temporary Internet Files\Content.IE5\3OJDFUBM\MP900441037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5562600"/>
            <a:ext cx="21717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Student/Teacher Perspective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163"/>
            <a:ext cx="8305800" cy="4389437"/>
          </a:xfrm>
        </p:spPr>
        <p:txBody>
          <a:bodyPr/>
          <a:lstStyle/>
          <a:p>
            <a:r>
              <a:rPr lang="en-US"/>
              <a:t>Looking for a challenge?</a:t>
            </a:r>
          </a:p>
          <a:p>
            <a:r>
              <a:rPr lang="en-US"/>
              <a:t>Do you want to learn from peers just as you learn from teachers?</a:t>
            </a:r>
          </a:p>
          <a:p>
            <a:r>
              <a:rPr lang="en-US"/>
              <a:t>Global-minded teachers          Global-minded students</a:t>
            </a:r>
          </a:p>
          <a:p>
            <a:r>
              <a:rPr lang="en-US"/>
              <a:t>An IB diploma helps you succeed in college, career, and life!</a:t>
            </a:r>
          </a:p>
          <a:p>
            <a:pPr marL="0" indent="0">
              <a:buNone/>
            </a:pPr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024" y="4481607"/>
            <a:ext cx="4867952" cy="234067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Arrow: Left-Right 5">
            <a:extLst>
              <a:ext uri="{FF2B5EF4-FFF2-40B4-BE49-F238E27FC236}">
                <a16:creationId xmlns:a16="http://schemas.microsoft.com/office/drawing/2014/main" id="{44C7D2D7-243B-4BF9-B3FF-C510B7F93256}"/>
              </a:ext>
            </a:extLst>
          </p:cNvPr>
          <p:cNvSpPr/>
          <p:nvPr/>
        </p:nvSpPr>
        <p:spPr>
          <a:xfrm>
            <a:off x="4343400" y="3429000"/>
            <a:ext cx="682752" cy="234506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88519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I’m in!  What do I do next? Application Process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6800" y="2286000"/>
            <a:ext cx="6858000" cy="35394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>
                <a:solidFill>
                  <a:schemeClr val="tx2"/>
                </a:solidFill>
                <a:latin typeface="Times New Roman"/>
                <a:cs typeface="Times New Roman"/>
              </a:rPr>
              <a:t>January 9, 2024 – January 19, 2024</a:t>
            </a:r>
            <a:endParaRPr lang="en-US" sz="28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>
                <a:solidFill>
                  <a:schemeClr val="tx2"/>
                </a:solidFill>
                <a:latin typeface="Times New Roman"/>
                <a:cs typeface="Times New Roman"/>
              </a:rPr>
              <a:t>        	</a:t>
            </a:r>
          </a:p>
          <a:p>
            <a:pPr algn="ctr"/>
            <a:r>
              <a:rPr lang="en-US" sz="2800">
                <a:solidFill>
                  <a:schemeClr val="tx2"/>
                </a:solidFill>
                <a:latin typeface="Times New Roman"/>
                <a:cs typeface="Times New Roman"/>
              </a:rPr>
              <a:t>Apply through Focus </a:t>
            </a:r>
            <a:r>
              <a:rPr lang="en-US" sz="2800">
                <a:latin typeface="Times New Roman"/>
                <a:cs typeface="Times New Roman"/>
              </a:rPr>
              <a:t> </a:t>
            </a:r>
          </a:p>
          <a:p>
            <a:endParaRPr lang="en-US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>
                <a:solidFill>
                  <a:schemeClr val="tx2"/>
                </a:solidFill>
                <a:latin typeface="Times New Roman"/>
                <a:cs typeface="Times New Roman"/>
              </a:rPr>
              <a:t>February 14, 2024 – February 23, 2024 </a:t>
            </a:r>
            <a:endParaRPr lang="en-US" sz="28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      Initial Acceptance Period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806889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1219200"/>
            <a:ext cx="8534400" cy="67095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200">
                <a:latin typeface="Arial"/>
                <a:cs typeface="Arial"/>
              </a:rPr>
              <a:t>Mrs. Evette Striblen  </a:t>
            </a:r>
            <a:endParaRPr lang="en-US" sz="3200"/>
          </a:p>
          <a:p>
            <a:r>
              <a:rPr lang="en-US" sz="3200">
                <a:latin typeface="Arial"/>
                <a:cs typeface="Arial"/>
              </a:rPr>
              <a:t>IB Coordinator </a:t>
            </a:r>
          </a:p>
          <a:p>
            <a:r>
              <a:rPr lang="en-US" sz="3200">
                <a:solidFill>
                  <a:srgbClr val="000000"/>
                </a:solidFill>
                <a:latin typeface="Arial"/>
                <a:cs typeface="Arial"/>
              </a:rPr>
              <a:t>striblene</a:t>
            </a:r>
            <a:r>
              <a:rPr lang="en-US" sz="3200">
                <a:solidFill>
                  <a:schemeClr val="accent1"/>
                </a:solidFill>
                <a:latin typeface="Arial"/>
                <a:cs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@pcsb.org</a:t>
            </a:r>
            <a:endParaRPr lang="en-US" sz="3200">
              <a:solidFill>
                <a:schemeClr val="accent1"/>
              </a:solidFill>
              <a:latin typeface="Arial"/>
              <a:cs typeface="Arial"/>
            </a:endParaRPr>
          </a:p>
          <a:p>
            <a:endParaRPr lang="en-US" sz="3200"/>
          </a:p>
          <a:p>
            <a:r>
              <a:rPr lang="en-US" sz="3200"/>
              <a:t>Mrs. Amber Shepherd-Thompson</a:t>
            </a:r>
          </a:p>
          <a:p>
            <a:r>
              <a:rPr lang="en-US" sz="3200"/>
              <a:t>IB School Counselor</a:t>
            </a:r>
          </a:p>
          <a:p>
            <a:r>
              <a:rPr lang="en-US" sz="3200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shepherda@pcsb.org</a:t>
            </a:r>
            <a:endParaRPr lang="en-US" sz="3200">
              <a:solidFill>
                <a:schemeClr val="accent1"/>
              </a:solidFill>
            </a:endParaRPr>
          </a:p>
          <a:p>
            <a:endParaRPr lang="en-US" sz="3200">
              <a:solidFill>
                <a:schemeClr val="accent1"/>
              </a:solidFill>
            </a:endParaRPr>
          </a:p>
          <a:p>
            <a:r>
              <a:rPr lang="en-US" sz="3200">
                <a:latin typeface="Arial"/>
                <a:cs typeface="Arial"/>
              </a:rPr>
              <a:t>Mrs. Roberta Marsh</a:t>
            </a:r>
          </a:p>
          <a:p>
            <a:r>
              <a:rPr lang="en-US" sz="3200"/>
              <a:t>IB Secretary</a:t>
            </a:r>
          </a:p>
          <a:p>
            <a:r>
              <a:rPr lang="en-US" sz="3200">
                <a:solidFill>
                  <a:schemeClr val="accent1"/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marshr@pcsb.org</a:t>
            </a:r>
            <a:endParaRPr lang="en-US" sz="3200">
              <a:solidFill>
                <a:schemeClr val="accent1"/>
              </a:solidFill>
              <a:latin typeface="Arial"/>
              <a:cs typeface="Arial"/>
            </a:endParaRPr>
          </a:p>
          <a:p>
            <a:endParaRPr lang="en-US" sz="4000"/>
          </a:p>
          <a:p>
            <a:r>
              <a:rPr lang="en-US" sz="3800"/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172695479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200400"/>
            <a:ext cx="7162800" cy="7620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800" b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Thank you for attending!</a:t>
            </a:r>
            <a:endParaRPr lang="en-US" sz="4000" b="1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603" name="Picture 7" descr="IB logo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81000"/>
            <a:ext cx="30480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4" name="Picture 2" descr="C:\Documents and Settings\pelletierme\Local Settings\Temporary Internet Files\Content.IE5\3OJDFUBM\MC900104838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886200"/>
            <a:ext cx="1820863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5" name="Picture 3" descr="C:\Documents and Settings\pelletierme\Local Settings\Temporary Internet Files\Content.IE5\BUTN51GL\MC900435590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038600"/>
            <a:ext cx="17589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6" name="Picture 4" descr="C:\Documents and Settings\pelletierme\Local Settings\Temporary Internet Files\Content.IE5\JT92R1MA\MC900104898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5181600"/>
            <a:ext cx="1819275" cy="5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7" name="Picture 5" descr="C:\Documents and Settings\pelletierme\Local Settings\Temporary Internet Files\Content.IE5\2Y0N2AWM\MC900174647[1].wm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2013" y="2590800"/>
            <a:ext cx="1931987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8" name="Picture 6" descr="C:\Documents and Settings\pelletierme\Local Settings\Temporary Internet Files\Content.IE5\3OJDFUBM\MC900104938[1].wm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09800"/>
            <a:ext cx="1814513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9" name="Picture 7" descr="C:\Documents and Settings\pelletierme\Local Settings\Temporary Internet Files\Content.IE5\BUTN51GL\MC900105140[1].wm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5038725"/>
            <a:ext cx="1530350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0" name="Picture 8" descr="C:\Documents and Settings\pelletierme\Local Settings\Temporary Internet Files\Content.IE5\JT92R1MA\MC900434479[1].wmf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791200"/>
            <a:ext cx="1828800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1" name="Picture 9" descr="C:\Documents and Settings\pelletierme\Local Settings\Temporary Internet Files\Content.IE5\2Y0N2AWM\MC900104858[1].wmf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1905000"/>
            <a:ext cx="1811338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2" name="Picture 10" descr="C:\Documents and Settings\pelletierme\Local Settings\Temporary Internet Files\Content.IE5\3OJDFUBM\MC900104618[1].wmf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066800"/>
            <a:ext cx="1827213" cy="80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3" name="Picture 11" descr="C:\Documents and Settings\pelletierme\Local Settings\Temporary Internet Files\Content.IE5\2Y0N2AWM\MC900105120[1].wmf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5357813"/>
            <a:ext cx="1812925" cy="150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4" name="Picture 12" descr="C:\Documents and Settings\pelletierme\Local Settings\Temporary Internet Files\Content.IE5\3OJDFUBM\MC900104818[1].wmf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5867400"/>
            <a:ext cx="1812925" cy="57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5" name="Picture 13" descr="C:\Documents and Settings\pelletierme\Local Settings\Temporary Internet Files\Content.IE5\2Y0N2AWM\MC900104918[1].wmf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1066800"/>
            <a:ext cx="1817688" cy="77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6" name="Picture 14" descr="C:\Documents and Settings\pelletierme\Local Settings\Temporary Internet Files\Content.IE5\JT92R1MA\MC900104640[1].wmf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4267200"/>
            <a:ext cx="1822450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7" name="Picture 15" descr="C:\Documents and Settings\pelletierme\Local Settings\Temporary Internet Files\Content.IE5\2Y0N2AWM\MC900105156[1].wmf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4114800"/>
            <a:ext cx="885825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5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AB8006909030B418DD3B0E88ED1DD1E" ma:contentTypeVersion="14" ma:contentTypeDescription="Create a new document." ma:contentTypeScope="" ma:versionID="75cfb4cdf1f8349c41b4ec2947371c91">
  <xsd:schema xmlns:xsd="http://www.w3.org/2001/XMLSchema" xmlns:xs="http://www.w3.org/2001/XMLSchema" xmlns:p="http://schemas.microsoft.com/office/2006/metadata/properties" xmlns:ns3="00dc1a83-2263-427f-a4af-1a242a4d0248" xmlns:ns4="92c4eef3-446f-4ea4-a774-c0f381ddc59d" targetNamespace="http://schemas.microsoft.com/office/2006/metadata/properties" ma:root="true" ma:fieldsID="011e750dbf444314ca2ba71e4a88e28b" ns3:_="" ns4:_="">
    <xsd:import namespace="00dc1a83-2263-427f-a4af-1a242a4d0248"/>
    <xsd:import namespace="92c4eef3-446f-4ea4-a774-c0f381ddc59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LengthInSeconds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0dc1a83-2263-427f-a4af-1a242a4d024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c4eef3-446f-4ea4-a774-c0f381ddc59d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6AD49B7-E5FB-4998-A258-645351FCD230}">
  <ds:schemaRefs>
    <ds:schemaRef ds:uri="00dc1a83-2263-427f-a4af-1a242a4d0248"/>
    <ds:schemaRef ds:uri="92c4eef3-446f-4ea4-a774-c0f381ddc59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E11755DC-24BD-466F-A1BB-858495C1D8E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CFAB61C-6A57-4B3C-B526-B3CE4F1E603A}">
  <ds:schemaRefs>
    <ds:schemaRef ds:uri="00dc1a83-2263-427f-a4af-1a242a4d0248"/>
    <ds:schemaRef ds:uri="92c4eef3-446f-4ea4-a774-c0f381ddc59d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3183</Words>
  <Application>Microsoft Office PowerPoint</Application>
  <PresentationFormat>On-screen Show (4:3)</PresentationFormat>
  <Paragraphs>594</Paragraphs>
  <Slides>82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6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82</vt:i4>
      </vt:variant>
    </vt:vector>
  </HeadingPairs>
  <TitlesOfParts>
    <vt:vector size="100" baseType="lpstr">
      <vt:lpstr>Arial</vt:lpstr>
      <vt:lpstr>Arial Black</vt:lpstr>
      <vt:lpstr>Arial Nova</vt:lpstr>
      <vt:lpstr>Calibri</vt:lpstr>
      <vt:lpstr>Calibri Light</vt:lpstr>
      <vt:lpstr>Constantia</vt:lpstr>
      <vt:lpstr>Gill Sans MT</vt:lpstr>
      <vt:lpstr>Impact</vt:lpstr>
      <vt:lpstr>Times New Roman</vt:lpstr>
      <vt:lpstr>Wingdings</vt:lpstr>
      <vt:lpstr>Wingdings 2</vt:lpstr>
      <vt:lpstr>Flow</vt:lpstr>
      <vt:lpstr>Office Theme</vt:lpstr>
      <vt:lpstr>1_office theme</vt:lpstr>
      <vt:lpstr>Dividend</vt:lpstr>
      <vt:lpstr>NewsPrint</vt:lpstr>
      <vt:lpstr>Office Theme</vt:lpstr>
      <vt:lpstr>Acrobat Document</vt:lpstr>
      <vt:lpstr>Welcome to PHUHS</vt:lpstr>
      <vt:lpstr>Welcome  PHUHS Class of 2028!</vt:lpstr>
      <vt:lpstr>Preparing students for success after graduation</vt:lpstr>
      <vt:lpstr>Consistent Committed College  Going Culture</vt:lpstr>
      <vt:lpstr>PowerPoint Presentation</vt:lpstr>
      <vt:lpstr>Nationally Honored Extracurricular Opportunities</vt:lpstr>
      <vt:lpstr>Nationally Honored Extracurricular Opportunities</vt:lpstr>
      <vt:lpstr>Nationally Honored visual/performing arts</vt:lpstr>
      <vt:lpstr>Class of 2024  National Merit Honorees  8 of the 24 Pinellas County NMS Semi-finalists from PHUHS</vt:lpstr>
      <vt:lpstr>Athletic Excellence</vt:lpstr>
      <vt:lpstr>Canes Culture</vt:lpstr>
      <vt:lpstr>Canes Culture in the Community</vt:lpstr>
      <vt:lpstr>Committed Faculty</vt:lpstr>
      <vt:lpstr>PowerPoint Presentation</vt:lpstr>
      <vt:lpstr>At Palm Harbor University High School   Academy of Distinction with Honors and a Project Lead The Way Distinguished School</vt:lpstr>
      <vt:lpstr>Introductions</vt:lpstr>
      <vt:lpstr>Welcome to the PHUHS CWMP Family!</vt:lpstr>
      <vt:lpstr>The Parent Perspective</vt:lpstr>
      <vt:lpstr>Admission Criteria</vt:lpstr>
      <vt:lpstr>Certifications</vt:lpstr>
      <vt:lpstr>Certification Results</vt:lpstr>
      <vt:lpstr>Four Year Plan</vt:lpstr>
      <vt:lpstr>Four Year Plan</vt:lpstr>
      <vt:lpstr> Celebrations and Fun </vt:lpstr>
      <vt:lpstr>Traditional program</vt:lpstr>
      <vt:lpstr>Biomedical Program</vt:lpstr>
      <vt:lpstr>Pharmacy Program</vt:lpstr>
      <vt:lpstr>LPN-Licensed Practical Nurse </vt:lpstr>
      <vt:lpstr>What do I need to do if I want to be apart of the LPN Program?</vt:lpstr>
      <vt:lpstr>Scope and Sequence</vt:lpstr>
      <vt:lpstr>   Florida Bright Futures</vt:lpstr>
      <vt:lpstr>Volunteering</vt:lpstr>
      <vt:lpstr> Get Involved!</vt:lpstr>
      <vt:lpstr>HOSA</vt:lpstr>
      <vt:lpstr>Application Process and Important Dates</vt:lpstr>
      <vt:lpstr>      </vt:lpstr>
      <vt:lpstr>International Baccalaureate Programme</vt:lpstr>
      <vt:lpstr>PHUHS International Baccalaureate Welcomes You!</vt:lpstr>
      <vt:lpstr>PowerPoint Presentation</vt:lpstr>
      <vt:lpstr>Diploma Programme Curriculum Framework</vt:lpstr>
      <vt:lpstr>PowerPoint Presentation</vt:lpstr>
      <vt:lpstr>What does a day in the life of an IB student look like?</vt:lpstr>
      <vt:lpstr>PowerPoint Presentation</vt:lpstr>
      <vt:lpstr>PowerPoint Presentation</vt:lpstr>
      <vt:lpstr>PowerPoint Presentation</vt:lpstr>
      <vt:lpstr>PowerPoint Presentation</vt:lpstr>
      <vt:lpstr>7 Subjects with Time built in to work in  Study Groups with Faculty Mentors!</vt:lpstr>
      <vt:lpstr>Approaches to Learning Elective</vt:lpstr>
      <vt:lpstr>Diploma Support Elective</vt:lpstr>
      <vt:lpstr>A Peak into our IB classrooms…</vt:lpstr>
      <vt:lpstr>What a week of hands on learning!  From labs in Pre-IB Chemistry to Socratic Seminars and Escape Rooms in IB History.  There was lots of problem solving and critical thinking had by all!</vt:lpstr>
      <vt:lpstr>Labs are back! Mr. Briggs’ IB Bio classes applying their learning about the digestive system  </vt:lpstr>
      <vt:lpstr>Socratic Seminar in IB Literature: Making connections across multiple mediums of text with Kafka’s Metamorphosis, the myth of Sisyphus, and a clip from Orsin Wells’ “The Trial” </vt:lpstr>
      <vt:lpstr>Successful IB Students Continue to Develop These Characteristics:</vt:lpstr>
      <vt:lpstr>What This Leads To:</vt:lpstr>
      <vt:lpstr>Florida Bright Futures</vt:lpstr>
      <vt:lpstr>PowerPoint Presentation</vt:lpstr>
      <vt:lpstr>IB Students are Accepted at a higher rate into College and have a higher rate of success once there</vt:lpstr>
      <vt:lpstr>College Credits </vt:lpstr>
      <vt:lpstr>Where are PHUHS IB Alumni?</vt:lpstr>
      <vt:lpstr>Will I be able to do  other things too?</vt:lpstr>
      <vt:lpstr> Get Involved; IB students DO Have a Life outside of Academia!</vt:lpstr>
      <vt:lpstr>PowerPoint Presentation</vt:lpstr>
      <vt:lpstr>PowerPoint Presentation</vt:lpstr>
      <vt:lpstr>Our students participate in MANY activities!</vt:lpstr>
      <vt:lpstr>IB Freshmen Pumpkin Painting Pop-up Party!</vt:lpstr>
      <vt:lpstr>Freshmen for the win! Most spirited for         IB Spirit Day #1</vt:lpstr>
      <vt:lpstr>Annual Sophomore  International Breakfast</vt:lpstr>
      <vt:lpstr>IB Friendsgiving  2023!</vt:lpstr>
      <vt:lpstr>IB Learner Profile Leaders  Month of September</vt:lpstr>
      <vt:lpstr>Junior IB Pinning Ceremony</vt:lpstr>
      <vt:lpstr>IB Enjoying Homecoming Traditions at 2023 Homecoming Week</vt:lpstr>
      <vt:lpstr>Welcome, IB Class of 2025: IB Summer Camp</vt:lpstr>
      <vt:lpstr>IB is a…</vt:lpstr>
      <vt:lpstr>Just a few Programme Highlights</vt:lpstr>
      <vt:lpstr>Admission Criteria Cont.</vt:lpstr>
      <vt:lpstr>Admission Criteria</vt:lpstr>
      <vt:lpstr>shadowing</vt:lpstr>
      <vt:lpstr>Student/Teacher Perspective</vt:lpstr>
      <vt:lpstr>I’m in!  What do I do next? Application Process</vt:lpstr>
      <vt:lpstr>PowerPoint Presentation</vt:lpstr>
      <vt:lpstr>Thank you for attending!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PHUHS</dc:title>
  <dc:creator>Striblen Evette</dc:creator>
  <cp:lastModifiedBy>Schachter Kevin</cp:lastModifiedBy>
  <cp:revision>2</cp:revision>
  <cp:lastPrinted>2023-11-09T22:00:12Z</cp:lastPrinted>
  <dcterms:created xsi:type="dcterms:W3CDTF">2023-11-07T21:15:14Z</dcterms:created>
  <dcterms:modified xsi:type="dcterms:W3CDTF">2023-11-28T12:22:47Z</dcterms:modified>
</cp:coreProperties>
</file>