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9"/>
  </p:notesMasterIdLst>
  <p:sldIdLst>
    <p:sldId id="275" r:id="rId2"/>
    <p:sldId id="277" r:id="rId3"/>
    <p:sldId id="256" r:id="rId4"/>
    <p:sldId id="257" r:id="rId5"/>
    <p:sldId id="258" r:id="rId6"/>
    <p:sldId id="259" r:id="rId7"/>
    <p:sldId id="260" r:id="rId8"/>
    <p:sldId id="280" r:id="rId9"/>
    <p:sldId id="261" r:id="rId10"/>
    <p:sldId id="262" r:id="rId11"/>
    <p:sldId id="263" r:id="rId12"/>
    <p:sldId id="264" r:id="rId13"/>
    <p:sldId id="265" r:id="rId14"/>
    <p:sldId id="266" r:id="rId15"/>
    <p:sldId id="267" r:id="rId16"/>
    <p:sldId id="281" r:id="rId17"/>
    <p:sldId id="268" r:id="rId18"/>
    <p:sldId id="278" r:id="rId19"/>
    <p:sldId id="279" r:id="rId20"/>
    <p:sldId id="269" r:id="rId21"/>
    <p:sldId id="270" r:id="rId22"/>
    <p:sldId id="271" r:id="rId23"/>
    <p:sldId id="272" r:id="rId24"/>
    <p:sldId id="273" r:id="rId25"/>
    <p:sldId id="274" r:id="rId26"/>
    <p:sldId id="282" r:id="rId27"/>
    <p:sldId id="276" r:id="rId28"/>
  </p:sldIdLst>
  <p:sldSz cx="18288000" cy="10287000"/>
  <p:notesSz cx="6858000" cy="9144000"/>
  <p:embeddedFontLst>
    <p:embeddedFont>
      <p:font typeface="Gagalin" panose="020B0604020202020204" charset="0"/>
      <p:regular r:id="rId30"/>
    </p:embeddedFont>
    <p:embeddedFont>
      <p:font typeface="League Gothic" panose="020B0604020202020204" charset="0"/>
      <p:regular r:id="rId31"/>
    </p:embeddedFont>
    <p:embeddedFont>
      <p:font typeface="Public Sans" panose="020B0604020202020204" charset="0"/>
      <p:regular r:id="rId32"/>
    </p:embeddedFont>
    <p:embeddedFont>
      <p:font typeface="Public Sans Bold" panose="020B0604020202020204" charset="0"/>
      <p:regular r:id="rId33"/>
    </p:embeddedFont>
    <p:embeddedFont>
      <p:font typeface="Segoe Script" panose="030B0504020000000003" pitchFamily="66" charset="0"/>
      <p:regular r:id="rId34"/>
      <p:bold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EB33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ABF737F-E864-16AC-6E01-4574E1A0FDA2}" v="310" dt="2025-02-12T17:59:58.91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3535" autoAdjust="0"/>
  </p:normalViewPr>
  <p:slideViewPr>
    <p:cSldViewPr snapToGrid="0">
      <p:cViewPr varScale="1">
        <p:scale>
          <a:sx n="62" d="100"/>
          <a:sy n="62" d="100"/>
        </p:scale>
        <p:origin x="1254"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font" Target="fonts/font6.fntdata"/><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12.02.2025</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Each year, we carefully review the allocation of IDEA funds to ensure they are used effectively to support students with disabilities. When our budget allows, we are pleased to provide both charter schools and our own schools with clerical hours to assist in the administration of special education services. However, in years when the funding is more limited, we prioritize ensuring that everyone receives supply money to directly support educational needs. We appreciate your understanding and commitment to making the most of the resources available to benefit our students.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Each year, we carefully review the allocation of IDEA funds to ensure they are used effectively to support students with disabilities. When our budget allows, we are pleased to provide both charter schools and our own schools with clerical hours to assist in the administration of special education services. However, in years when the funding is more limited, we prioritize ensuring that everyone receives supply money to directly support educational needs. We appreciate your understanding and commitment to making the most of the resources available to benefit our students.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ESSER is ending and all reimbursements we have received are currently being processed. Liquidation is November 20th after which nothing more can be done with ESSER funds.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4687833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2/12/2025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2/12/2025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2/12/2025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2/12/2025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sv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1.svg"/></Relationships>
</file>

<file path=ppt/slides/_rels/slide12.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18.svg"/><Relationship Id="rId5" Type="http://schemas.openxmlformats.org/officeDocument/2006/relationships/image" Target="../media/image17.png"/><Relationship Id="rId10" Type="http://schemas.openxmlformats.org/officeDocument/2006/relationships/image" Target="../media/image22.svg"/><Relationship Id="rId4" Type="http://schemas.openxmlformats.org/officeDocument/2006/relationships/image" Target="../media/image16.svg"/><Relationship Id="rId9" Type="http://schemas.openxmlformats.org/officeDocument/2006/relationships/image" Target="../media/image21.png"/></Relationships>
</file>

<file path=ppt/slides/_rels/slide14.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sv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18.sv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svg"/><Relationship Id="rId4" Type="http://schemas.openxmlformats.org/officeDocument/2006/relationships/image" Target="../media/image16.svg"/><Relationship Id="rId9" Type="http://schemas.openxmlformats.org/officeDocument/2006/relationships/image" Target="../media/image21.png"/></Relationships>
</file>

<file path=ppt/slides/_rels/slide15.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sv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18.sv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svg"/><Relationship Id="rId4" Type="http://schemas.openxmlformats.org/officeDocument/2006/relationships/image" Target="../media/image16.svg"/><Relationship Id="rId9" Type="http://schemas.openxmlformats.org/officeDocument/2006/relationships/image" Target="../media/image21.png"/></Relationships>
</file>

<file path=ppt/slides/_rels/slide1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svg"/><Relationship Id="rId7" Type="http://schemas.openxmlformats.org/officeDocument/2006/relationships/image" Target="../media/image33.svg"/><Relationship Id="rId2" Type="http://schemas.openxmlformats.org/officeDocument/2006/relationships/image" Target="../media/image28.png"/><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31.svg"/><Relationship Id="rId4" Type="http://schemas.openxmlformats.org/officeDocument/2006/relationships/image" Target="../media/image30.png"/><Relationship Id="rId9" Type="http://schemas.openxmlformats.org/officeDocument/2006/relationships/image" Target="../media/image35.svg"/></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6.png"/><Relationship Id="rId1" Type="http://schemas.openxmlformats.org/officeDocument/2006/relationships/slideLayout" Target="../slideLayouts/slideLayout7.xml"/><Relationship Id="rId4" Type="http://schemas.openxmlformats.org/officeDocument/2006/relationships/image" Target="../media/image11.svg"/></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7.png"/><Relationship Id="rId1" Type="http://schemas.openxmlformats.org/officeDocument/2006/relationships/slideLayout" Target="../slideLayouts/slideLayout7.xml"/><Relationship Id="rId4" Type="http://schemas.openxmlformats.org/officeDocument/2006/relationships/image" Target="../media/image11.svg"/></Relationships>
</file>

<file path=ppt/slides/_rels/slide23.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1.svg"/><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43.png"/><Relationship Id="rId1" Type="http://schemas.openxmlformats.org/officeDocument/2006/relationships/slideLayout" Target="../slideLayouts/slideLayout7.xml"/><Relationship Id="rId5" Type="http://schemas.openxmlformats.org/officeDocument/2006/relationships/image" Target="../media/image46.svg"/><Relationship Id="rId4" Type="http://schemas.openxmlformats.org/officeDocument/2006/relationships/image" Target="../media/image4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39311" y="-311883"/>
            <a:ext cx="18699653" cy="768463"/>
            <a:chOff x="0" y="0"/>
            <a:chExt cx="4925012" cy="202394"/>
          </a:xfrm>
        </p:grpSpPr>
        <p:sp>
          <p:nvSpPr>
            <p:cNvPr id="3" name="Freeform 3"/>
            <p:cNvSpPr/>
            <p:nvPr/>
          </p:nvSpPr>
          <p:spPr>
            <a:xfrm>
              <a:off x="0" y="0"/>
              <a:ext cx="4925011" cy="202394"/>
            </a:xfrm>
            <a:custGeom>
              <a:avLst/>
              <a:gdLst/>
              <a:ahLst/>
              <a:cxnLst/>
              <a:rect l="l" t="t" r="r" b="b"/>
              <a:pathLst>
                <a:path w="4925011" h="202394">
                  <a:moveTo>
                    <a:pt x="0" y="0"/>
                  </a:moveTo>
                  <a:lnTo>
                    <a:pt x="4925011" y="0"/>
                  </a:lnTo>
                  <a:lnTo>
                    <a:pt x="4925011" y="202394"/>
                  </a:lnTo>
                  <a:lnTo>
                    <a:pt x="0" y="202394"/>
                  </a:lnTo>
                  <a:close/>
                </a:path>
              </a:pathLst>
            </a:custGeom>
            <a:solidFill>
              <a:srgbClr val="0C173C"/>
            </a:solidFill>
          </p:spPr>
          <p:txBody>
            <a:bodyPr/>
            <a:lstStyle/>
            <a:p>
              <a:endParaRPr lang="en-US"/>
            </a:p>
          </p:txBody>
        </p:sp>
        <p:sp>
          <p:nvSpPr>
            <p:cNvPr id="4" name="TextBox 4"/>
            <p:cNvSpPr txBox="1"/>
            <p:nvPr/>
          </p:nvSpPr>
          <p:spPr>
            <a:xfrm>
              <a:off x="0" y="-38100"/>
              <a:ext cx="4925012" cy="240494"/>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rot="-10800000">
            <a:off x="-639311" y="9830420"/>
            <a:ext cx="18699653" cy="768463"/>
            <a:chOff x="0" y="0"/>
            <a:chExt cx="4925012" cy="202394"/>
          </a:xfrm>
        </p:grpSpPr>
        <p:sp>
          <p:nvSpPr>
            <p:cNvPr id="6" name="Freeform 6"/>
            <p:cNvSpPr/>
            <p:nvPr/>
          </p:nvSpPr>
          <p:spPr>
            <a:xfrm>
              <a:off x="0" y="0"/>
              <a:ext cx="4925011" cy="202394"/>
            </a:xfrm>
            <a:custGeom>
              <a:avLst/>
              <a:gdLst/>
              <a:ahLst/>
              <a:cxnLst/>
              <a:rect l="l" t="t" r="r" b="b"/>
              <a:pathLst>
                <a:path w="4925011" h="202394">
                  <a:moveTo>
                    <a:pt x="0" y="0"/>
                  </a:moveTo>
                  <a:lnTo>
                    <a:pt x="4925011" y="0"/>
                  </a:lnTo>
                  <a:lnTo>
                    <a:pt x="4925011" y="202394"/>
                  </a:lnTo>
                  <a:lnTo>
                    <a:pt x="0" y="202394"/>
                  </a:lnTo>
                  <a:close/>
                </a:path>
              </a:pathLst>
            </a:custGeom>
            <a:solidFill>
              <a:srgbClr val="0C173C"/>
            </a:solidFill>
          </p:spPr>
          <p:txBody>
            <a:bodyPr/>
            <a:lstStyle/>
            <a:p>
              <a:endParaRPr lang="en-US"/>
            </a:p>
          </p:txBody>
        </p:sp>
        <p:sp>
          <p:nvSpPr>
            <p:cNvPr id="7" name="TextBox 7"/>
            <p:cNvSpPr txBox="1"/>
            <p:nvPr/>
          </p:nvSpPr>
          <p:spPr>
            <a:xfrm>
              <a:off x="0" y="-38100"/>
              <a:ext cx="4925012" cy="240494"/>
            </a:xfrm>
            <a:prstGeom prst="rect">
              <a:avLst/>
            </a:prstGeom>
          </p:spPr>
          <p:txBody>
            <a:bodyPr lIns="50800" tIns="50800" rIns="50800" bIns="50800" rtlCol="0" anchor="ctr"/>
            <a:lstStyle/>
            <a:p>
              <a:pPr algn="ctr">
                <a:lnSpc>
                  <a:spcPts val="2659"/>
                </a:lnSpc>
                <a:spcBef>
                  <a:spcPct val="0"/>
                </a:spcBef>
              </a:pPr>
              <a:endParaRPr/>
            </a:p>
          </p:txBody>
        </p:sp>
      </p:grpSp>
      <p:grpSp>
        <p:nvGrpSpPr>
          <p:cNvPr id="8" name="Group 8"/>
          <p:cNvGrpSpPr/>
          <p:nvPr/>
        </p:nvGrpSpPr>
        <p:grpSpPr>
          <a:xfrm>
            <a:off x="11455055" y="0"/>
            <a:ext cx="6966295" cy="3858646"/>
            <a:chOff x="0" y="0"/>
            <a:chExt cx="1834744" cy="1016269"/>
          </a:xfrm>
        </p:grpSpPr>
        <p:sp>
          <p:nvSpPr>
            <p:cNvPr id="9" name="Freeform 9"/>
            <p:cNvSpPr/>
            <p:nvPr/>
          </p:nvSpPr>
          <p:spPr>
            <a:xfrm>
              <a:off x="0" y="0"/>
              <a:ext cx="1834744" cy="1016269"/>
            </a:xfrm>
            <a:custGeom>
              <a:avLst/>
              <a:gdLst/>
              <a:ahLst/>
              <a:cxnLst/>
              <a:rect l="l" t="t" r="r" b="b"/>
              <a:pathLst>
                <a:path w="1834744" h="1016269">
                  <a:moveTo>
                    <a:pt x="0" y="0"/>
                  </a:moveTo>
                  <a:lnTo>
                    <a:pt x="1834744" y="0"/>
                  </a:lnTo>
                  <a:lnTo>
                    <a:pt x="1834744" y="1016269"/>
                  </a:lnTo>
                  <a:lnTo>
                    <a:pt x="0" y="1016269"/>
                  </a:lnTo>
                  <a:close/>
                </a:path>
              </a:pathLst>
            </a:custGeom>
            <a:solidFill>
              <a:srgbClr val="0C173C"/>
            </a:solidFill>
          </p:spPr>
          <p:txBody>
            <a:bodyPr/>
            <a:lstStyle/>
            <a:p>
              <a:endParaRPr lang="en-US"/>
            </a:p>
          </p:txBody>
        </p:sp>
        <p:sp>
          <p:nvSpPr>
            <p:cNvPr id="10" name="TextBox 10"/>
            <p:cNvSpPr txBox="1"/>
            <p:nvPr/>
          </p:nvSpPr>
          <p:spPr>
            <a:xfrm>
              <a:off x="0" y="-38100"/>
              <a:ext cx="1834744" cy="1054369"/>
            </a:xfrm>
            <a:prstGeom prst="rect">
              <a:avLst/>
            </a:prstGeom>
          </p:spPr>
          <p:txBody>
            <a:bodyPr lIns="50800" tIns="50800" rIns="50800" bIns="50800" rtlCol="0" anchor="ctr"/>
            <a:lstStyle/>
            <a:p>
              <a:pPr algn="ctr">
                <a:lnSpc>
                  <a:spcPts val="2659"/>
                </a:lnSpc>
                <a:spcBef>
                  <a:spcPct val="0"/>
                </a:spcBef>
              </a:pPr>
              <a:endParaRPr/>
            </a:p>
          </p:txBody>
        </p:sp>
      </p:grpSp>
      <p:grpSp>
        <p:nvGrpSpPr>
          <p:cNvPr id="11" name="Group 11"/>
          <p:cNvGrpSpPr/>
          <p:nvPr/>
        </p:nvGrpSpPr>
        <p:grpSpPr>
          <a:xfrm>
            <a:off x="11455055" y="6428354"/>
            <a:ext cx="6966295" cy="3858646"/>
            <a:chOff x="0" y="0"/>
            <a:chExt cx="1834744" cy="1016269"/>
          </a:xfrm>
        </p:grpSpPr>
        <p:sp>
          <p:nvSpPr>
            <p:cNvPr id="12" name="Freeform 12"/>
            <p:cNvSpPr/>
            <p:nvPr/>
          </p:nvSpPr>
          <p:spPr>
            <a:xfrm>
              <a:off x="0" y="0"/>
              <a:ext cx="1834744" cy="1016269"/>
            </a:xfrm>
            <a:custGeom>
              <a:avLst/>
              <a:gdLst/>
              <a:ahLst/>
              <a:cxnLst/>
              <a:rect l="l" t="t" r="r" b="b"/>
              <a:pathLst>
                <a:path w="1834744" h="1016269">
                  <a:moveTo>
                    <a:pt x="0" y="0"/>
                  </a:moveTo>
                  <a:lnTo>
                    <a:pt x="1834744" y="0"/>
                  </a:lnTo>
                  <a:lnTo>
                    <a:pt x="1834744" y="1016269"/>
                  </a:lnTo>
                  <a:lnTo>
                    <a:pt x="0" y="1016269"/>
                  </a:lnTo>
                  <a:close/>
                </a:path>
              </a:pathLst>
            </a:custGeom>
            <a:solidFill>
              <a:srgbClr val="0C173C"/>
            </a:solidFill>
          </p:spPr>
          <p:txBody>
            <a:bodyPr/>
            <a:lstStyle/>
            <a:p>
              <a:endParaRPr lang="en-US"/>
            </a:p>
          </p:txBody>
        </p:sp>
        <p:sp>
          <p:nvSpPr>
            <p:cNvPr id="13" name="TextBox 13"/>
            <p:cNvSpPr txBox="1"/>
            <p:nvPr/>
          </p:nvSpPr>
          <p:spPr>
            <a:xfrm>
              <a:off x="0" y="-38100"/>
              <a:ext cx="1834744" cy="1054369"/>
            </a:xfrm>
            <a:prstGeom prst="rect">
              <a:avLst/>
            </a:prstGeom>
          </p:spPr>
          <p:txBody>
            <a:bodyPr lIns="50800" tIns="50800" rIns="50800" bIns="50800" rtlCol="0" anchor="ctr"/>
            <a:lstStyle/>
            <a:p>
              <a:pPr algn="ctr">
                <a:lnSpc>
                  <a:spcPts val="2659"/>
                </a:lnSpc>
                <a:spcBef>
                  <a:spcPct val="0"/>
                </a:spcBef>
              </a:pPr>
              <a:endParaRPr/>
            </a:p>
          </p:txBody>
        </p:sp>
      </p:grpSp>
      <p:grpSp>
        <p:nvGrpSpPr>
          <p:cNvPr id="14" name="Group 14"/>
          <p:cNvGrpSpPr/>
          <p:nvPr/>
        </p:nvGrpSpPr>
        <p:grpSpPr>
          <a:xfrm>
            <a:off x="13776152" y="3110513"/>
            <a:ext cx="6966295" cy="8798871"/>
            <a:chOff x="0" y="0"/>
            <a:chExt cx="1834744" cy="2317398"/>
          </a:xfrm>
        </p:grpSpPr>
        <p:sp>
          <p:nvSpPr>
            <p:cNvPr id="15" name="Freeform 15"/>
            <p:cNvSpPr/>
            <p:nvPr/>
          </p:nvSpPr>
          <p:spPr>
            <a:xfrm>
              <a:off x="0" y="0"/>
              <a:ext cx="1834744" cy="2317398"/>
            </a:xfrm>
            <a:custGeom>
              <a:avLst/>
              <a:gdLst/>
              <a:ahLst/>
              <a:cxnLst/>
              <a:rect l="l" t="t" r="r" b="b"/>
              <a:pathLst>
                <a:path w="1834744" h="2317398">
                  <a:moveTo>
                    <a:pt x="0" y="0"/>
                  </a:moveTo>
                  <a:lnTo>
                    <a:pt x="1834744" y="0"/>
                  </a:lnTo>
                  <a:lnTo>
                    <a:pt x="1834744" y="2317398"/>
                  </a:lnTo>
                  <a:lnTo>
                    <a:pt x="0" y="2317398"/>
                  </a:lnTo>
                  <a:close/>
                </a:path>
              </a:pathLst>
            </a:custGeom>
            <a:solidFill>
              <a:srgbClr val="E4B123"/>
            </a:solidFill>
          </p:spPr>
          <p:txBody>
            <a:bodyPr/>
            <a:lstStyle/>
            <a:p>
              <a:endParaRPr lang="en-US"/>
            </a:p>
          </p:txBody>
        </p:sp>
        <p:sp>
          <p:nvSpPr>
            <p:cNvPr id="16" name="TextBox 16"/>
            <p:cNvSpPr txBox="1"/>
            <p:nvPr/>
          </p:nvSpPr>
          <p:spPr>
            <a:xfrm>
              <a:off x="0" y="-38100"/>
              <a:ext cx="1834744" cy="2355498"/>
            </a:xfrm>
            <a:prstGeom prst="rect">
              <a:avLst/>
            </a:prstGeom>
          </p:spPr>
          <p:txBody>
            <a:bodyPr lIns="50800" tIns="50800" rIns="50800" bIns="50800" rtlCol="0" anchor="ctr"/>
            <a:lstStyle/>
            <a:p>
              <a:pPr algn="ctr">
                <a:lnSpc>
                  <a:spcPts val="2659"/>
                </a:lnSpc>
                <a:spcBef>
                  <a:spcPct val="0"/>
                </a:spcBef>
              </a:pPr>
              <a:endParaRPr/>
            </a:p>
          </p:txBody>
        </p:sp>
      </p:grpSp>
      <p:grpSp>
        <p:nvGrpSpPr>
          <p:cNvPr id="17" name="Group 17"/>
          <p:cNvGrpSpPr/>
          <p:nvPr/>
        </p:nvGrpSpPr>
        <p:grpSpPr>
          <a:xfrm>
            <a:off x="12153728" y="456580"/>
            <a:ext cx="1080705" cy="9373841"/>
            <a:chOff x="0" y="0"/>
            <a:chExt cx="284630" cy="2468830"/>
          </a:xfrm>
        </p:grpSpPr>
        <p:sp>
          <p:nvSpPr>
            <p:cNvPr id="18" name="Freeform 18"/>
            <p:cNvSpPr/>
            <p:nvPr/>
          </p:nvSpPr>
          <p:spPr>
            <a:xfrm>
              <a:off x="0" y="0"/>
              <a:ext cx="284630" cy="2468831"/>
            </a:xfrm>
            <a:custGeom>
              <a:avLst/>
              <a:gdLst/>
              <a:ahLst/>
              <a:cxnLst/>
              <a:rect l="l" t="t" r="r" b="b"/>
              <a:pathLst>
                <a:path w="284630" h="2468831">
                  <a:moveTo>
                    <a:pt x="0" y="0"/>
                  </a:moveTo>
                  <a:lnTo>
                    <a:pt x="284630" y="0"/>
                  </a:lnTo>
                  <a:lnTo>
                    <a:pt x="284630" y="2468831"/>
                  </a:lnTo>
                  <a:lnTo>
                    <a:pt x="0" y="2468831"/>
                  </a:lnTo>
                  <a:close/>
                </a:path>
              </a:pathLst>
            </a:custGeom>
            <a:solidFill>
              <a:srgbClr val="E4B123"/>
            </a:solidFill>
          </p:spPr>
          <p:txBody>
            <a:bodyPr/>
            <a:lstStyle/>
            <a:p>
              <a:endParaRPr lang="en-US"/>
            </a:p>
          </p:txBody>
        </p:sp>
        <p:sp>
          <p:nvSpPr>
            <p:cNvPr id="19" name="TextBox 19"/>
            <p:cNvSpPr txBox="1"/>
            <p:nvPr/>
          </p:nvSpPr>
          <p:spPr>
            <a:xfrm>
              <a:off x="0" y="-38100"/>
              <a:ext cx="284630" cy="2506930"/>
            </a:xfrm>
            <a:prstGeom prst="rect">
              <a:avLst/>
            </a:prstGeom>
          </p:spPr>
          <p:txBody>
            <a:bodyPr lIns="50800" tIns="50800" rIns="50800" bIns="50800" rtlCol="0" anchor="ctr"/>
            <a:lstStyle/>
            <a:p>
              <a:pPr algn="ctr">
                <a:lnSpc>
                  <a:spcPts val="2659"/>
                </a:lnSpc>
                <a:spcBef>
                  <a:spcPct val="0"/>
                </a:spcBef>
              </a:pPr>
              <a:endParaRPr/>
            </a:p>
          </p:txBody>
        </p:sp>
      </p:grpSp>
      <p:grpSp>
        <p:nvGrpSpPr>
          <p:cNvPr id="20" name="Group 20"/>
          <p:cNvGrpSpPr/>
          <p:nvPr/>
        </p:nvGrpSpPr>
        <p:grpSpPr>
          <a:xfrm>
            <a:off x="13776152" y="-493342"/>
            <a:ext cx="4801223" cy="2605422"/>
            <a:chOff x="0" y="0"/>
            <a:chExt cx="1264520" cy="686202"/>
          </a:xfrm>
        </p:grpSpPr>
        <p:sp>
          <p:nvSpPr>
            <p:cNvPr id="21" name="Freeform 21"/>
            <p:cNvSpPr/>
            <p:nvPr/>
          </p:nvSpPr>
          <p:spPr>
            <a:xfrm>
              <a:off x="0" y="0"/>
              <a:ext cx="1264520" cy="686202"/>
            </a:xfrm>
            <a:custGeom>
              <a:avLst/>
              <a:gdLst/>
              <a:ahLst/>
              <a:cxnLst/>
              <a:rect l="l" t="t" r="r" b="b"/>
              <a:pathLst>
                <a:path w="1264520" h="686202">
                  <a:moveTo>
                    <a:pt x="0" y="0"/>
                  </a:moveTo>
                  <a:lnTo>
                    <a:pt x="1264520" y="0"/>
                  </a:lnTo>
                  <a:lnTo>
                    <a:pt x="1264520" y="686202"/>
                  </a:lnTo>
                  <a:lnTo>
                    <a:pt x="0" y="686202"/>
                  </a:lnTo>
                  <a:close/>
                </a:path>
              </a:pathLst>
            </a:custGeom>
            <a:solidFill>
              <a:srgbClr val="E4B123"/>
            </a:solidFill>
          </p:spPr>
          <p:txBody>
            <a:bodyPr/>
            <a:lstStyle/>
            <a:p>
              <a:endParaRPr lang="en-US"/>
            </a:p>
          </p:txBody>
        </p:sp>
        <p:sp>
          <p:nvSpPr>
            <p:cNvPr id="22" name="TextBox 22"/>
            <p:cNvSpPr txBox="1"/>
            <p:nvPr/>
          </p:nvSpPr>
          <p:spPr>
            <a:xfrm>
              <a:off x="0" y="-38100"/>
              <a:ext cx="1264520" cy="724302"/>
            </a:xfrm>
            <a:prstGeom prst="rect">
              <a:avLst/>
            </a:prstGeom>
          </p:spPr>
          <p:txBody>
            <a:bodyPr lIns="50800" tIns="50800" rIns="50800" bIns="50800" rtlCol="0" anchor="ctr"/>
            <a:lstStyle/>
            <a:p>
              <a:pPr algn="ctr">
                <a:lnSpc>
                  <a:spcPts val="2659"/>
                </a:lnSpc>
                <a:spcBef>
                  <a:spcPct val="0"/>
                </a:spcBef>
              </a:pPr>
              <a:endParaRPr/>
            </a:p>
          </p:txBody>
        </p:sp>
      </p:grpSp>
      <p:sp>
        <p:nvSpPr>
          <p:cNvPr id="23" name="TextBox 23"/>
          <p:cNvSpPr txBox="1"/>
          <p:nvPr/>
        </p:nvSpPr>
        <p:spPr>
          <a:xfrm>
            <a:off x="1621619" y="648265"/>
            <a:ext cx="9990296" cy="6924973"/>
          </a:xfrm>
          <a:prstGeom prst="rect">
            <a:avLst/>
          </a:prstGeom>
        </p:spPr>
        <p:txBody>
          <a:bodyPr wrap="square" lIns="0" tIns="0" rIns="0" bIns="0" rtlCol="0" anchor="t">
            <a:spAutoFit/>
          </a:bodyPr>
          <a:lstStyle/>
          <a:p>
            <a:pPr>
              <a:lnSpc>
                <a:spcPts val="10818"/>
              </a:lnSpc>
            </a:pPr>
            <a:r>
              <a:rPr lang="en-US" sz="11500">
                <a:solidFill>
                  <a:srgbClr val="0C173C"/>
                </a:solidFill>
                <a:latin typeface="Gagalin"/>
                <a:sym typeface="Gagalin"/>
              </a:rPr>
              <a:t>Special Projects Updates for Charters</a:t>
            </a:r>
          </a:p>
          <a:p>
            <a:pPr>
              <a:lnSpc>
                <a:spcPts val="10818"/>
              </a:lnSpc>
            </a:pPr>
            <a:endParaRPr lang="en-US" sz="11500">
              <a:solidFill>
                <a:srgbClr val="0C173C"/>
              </a:solidFill>
              <a:latin typeface="Gagalin"/>
            </a:endParaRPr>
          </a:p>
        </p:txBody>
      </p:sp>
      <p:grpSp>
        <p:nvGrpSpPr>
          <p:cNvPr id="24" name="Group 24"/>
          <p:cNvGrpSpPr/>
          <p:nvPr/>
        </p:nvGrpSpPr>
        <p:grpSpPr>
          <a:xfrm>
            <a:off x="1431525" y="6432348"/>
            <a:ext cx="7105371" cy="107165"/>
            <a:chOff x="0" y="0"/>
            <a:chExt cx="2058806" cy="31051"/>
          </a:xfrm>
        </p:grpSpPr>
        <p:sp>
          <p:nvSpPr>
            <p:cNvPr id="25" name="Freeform 25"/>
            <p:cNvSpPr/>
            <p:nvPr/>
          </p:nvSpPr>
          <p:spPr>
            <a:xfrm>
              <a:off x="0" y="0"/>
              <a:ext cx="2058806" cy="31051"/>
            </a:xfrm>
            <a:custGeom>
              <a:avLst/>
              <a:gdLst/>
              <a:ahLst/>
              <a:cxnLst/>
              <a:rect l="l" t="t" r="r" b="b"/>
              <a:pathLst>
                <a:path w="2058806" h="31051">
                  <a:moveTo>
                    <a:pt x="0" y="0"/>
                  </a:moveTo>
                  <a:lnTo>
                    <a:pt x="2058806" y="0"/>
                  </a:lnTo>
                  <a:lnTo>
                    <a:pt x="2058806" y="31051"/>
                  </a:lnTo>
                  <a:lnTo>
                    <a:pt x="0" y="31051"/>
                  </a:lnTo>
                  <a:close/>
                </a:path>
              </a:pathLst>
            </a:custGeom>
            <a:solidFill>
              <a:srgbClr val="0C173C"/>
            </a:solidFill>
          </p:spPr>
          <p:txBody>
            <a:bodyPr/>
            <a:lstStyle/>
            <a:p>
              <a:endParaRPr lang="en-US"/>
            </a:p>
          </p:txBody>
        </p:sp>
        <p:sp>
          <p:nvSpPr>
            <p:cNvPr id="26" name="TextBox 26"/>
            <p:cNvSpPr txBox="1"/>
            <p:nvPr/>
          </p:nvSpPr>
          <p:spPr>
            <a:xfrm>
              <a:off x="0" y="-38100"/>
              <a:ext cx="2058806" cy="69151"/>
            </a:xfrm>
            <a:prstGeom prst="rect">
              <a:avLst/>
            </a:prstGeom>
          </p:spPr>
          <p:txBody>
            <a:bodyPr lIns="50800" tIns="50800" rIns="50800" bIns="50800" rtlCol="0" anchor="ctr"/>
            <a:lstStyle/>
            <a:p>
              <a:pPr algn="ctr">
                <a:lnSpc>
                  <a:spcPts val="2659"/>
                </a:lnSpc>
                <a:spcBef>
                  <a:spcPct val="0"/>
                </a:spcBef>
              </a:pPr>
              <a:endParaRPr/>
            </a:p>
          </p:txBody>
        </p:sp>
      </p:grpSp>
      <p:sp>
        <p:nvSpPr>
          <p:cNvPr id="36" name="TextBox 36"/>
          <p:cNvSpPr txBox="1"/>
          <p:nvPr/>
        </p:nvSpPr>
        <p:spPr>
          <a:xfrm>
            <a:off x="1474930" y="6539872"/>
            <a:ext cx="5157635" cy="1250599"/>
          </a:xfrm>
          <a:prstGeom prst="rect">
            <a:avLst/>
          </a:prstGeom>
        </p:spPr>
        <p:txBody>
          <a:bodyPr lIns="0" tIns="0" rIns="0" bIns="0" rtlCol="0" anchor="t">
            <a:spAutoFit/>
          </a:bodyPr>
          <a:lstStyle/>
          <a:p>
            <a:pPr>
              <a:lnSpc>
                <a:spcPts val="5100"/>
              </a:lnSpc>
              <a:spcBef>
                <a:spcPct val="0"/>
              </a:spcBef>
            </a:pPr>
            <a:r>
              <a:rPr lang="en-US" sz="3600" b="1" dirty="0">
                <a:solidFill>
                  <a:srgbClr val="0C173C"/>
                </a:solidFill>
                <a:latin typeface="Public Sans Bold"/>
              </a:rPr>
              <a:t>Quarter 3 Meeting</a:t>
            </a:r>
          </a:p>
          <a:p>
            <a:pPr>
              <a:lnSpc>
                <a:spcPts val="5100"/>
              </a:lnSpc>
              <a:spcBef>
                <a:spcPct val="0"/>
              </a:spcBef>
            </a:pPr>
            <a:r>
              <a:rPr lang="en-US" sz="3600" b="1">
                <a:solidFill>
                  <a:srgbClr val="0C173C"/>
                </a:solidFill>
                <a:latin typeface="Public Sans Bold"/>
              </a:rPr>
              <a:t>February 13, 2025</a:t>
            </a:r>
            <a:endParaRPr lang="en-US" sz="3600" b="1" dirty="0">
              <a:solidFill>
                <a:srgbClr val="0C173C"/>
              </a:solidFill>
              <a:latin typeface="Public Sans Bol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14">
            <a:extLst>
              <a:ext uri="{FF2B5EF4-FFF2-40B4-BE49-F238E27FC236}">
                <a16:creationId xmlns:a16="http://schemas.microsoft.com/office/drawing/2014/main" id="{5CF2E954-BF7B-10D0-1BC1-6F5B126E547F}"/>
              </a:ext>
            </a:extLst>
          </p:cNvPr>
          <p:cNvGrpSpPr/>
          <p:nvPr/>
        </p:nvGrpSpPr>
        <p:grpSpPr>
          <a:xfrm>
            <a:off x="378456" y="925814"/>
            <a:ext cx="2625789" cy="8943532"/>
            <a:chOff x="0" y="-38100"/>
            <a:chExt cx="1834744" cy="2355498"/>
          </a:xfrm>
        </p:grpSpPr>
        <p:sp>
          <p:nvSpPr>
            <p:cNvPr id="3" name="Freeform 15">
              <a:extLst>
                <a:ext uri="{FF2B5EF4-FFF2-40B4-BE49-F238E27FC236}">
                  <a16:creationId xmlns:a16="http://schemas.microsoft.com/office/drawing/2014/main" id="{5D4B03FA-2C96-6AA7-D23C-040258049EE3}"/>
                </a:ext>
              </a:extLst>
            </p:cNvPr>
            <p:cNvSpPr/>
            <p:nvPr/>
          </p:nvSpPr>
          <p:spPr>
            <a:xfrm>
              <a:off x="0" y="0"/>
              <a:ext cx="1834744" cy="2317398"/>
            </a:xfrm>
            <a:custGeom>
              <a:avLst/>
              <a:gdLst/>
              <a:ahLst/>
              <a:cxnLst/>
              <a:rect l="l" t="t" r="r" b="b"/>
              <a:pathLst>
                <a:path w="1834744" h="2317398">
                  <a:moveTo>
                    <a:pt x="0" y="0"/>
                  </a:moveTo>
                  <a:lnTo>
                    <a:pt x="1834744" y="0"/>
                  </a:lnTo>
                  <a:lnTo>
                    <a:pt x="1834744" y="2317398"/>
                  </a:lnTo>
                  <a:lnTo>
                    <a:pt x="0" y="2317398"/>
                  </a:lnTo>
                  <a:close/>
                </a:path>
              </a:pathLst>
            </a:custGeom>
            <a:solidFill>
              <a:srgbClr val="E4B123"/>
            </a:solidFill>
          </p:spPr>
          <p:txBody>
            <a:bodyPr/>
            <a:lstStyle/>
            <a:p>
              <a:endParaRPr lang="en-US"/>
            </a:p>
          </p:txBody>
        </p:sp>
        <p:sp>
          <p:nvSpPr>
            <p:cNvPr id="4" name="TextBox 16">
              <a:extLst>
                <a:ext uri="{FF2B5EF4-FFF2-40B4-BE49-F238E27FC236}">
                  <a16:creationId xmlns:a16="http://schemas.microsoft.com/office/drawing/2014/main" id="{817EB29B-ADB6-E20B-784F-DF64AD88B0DE}"/>
                </a:ext>
              </a:extLst>
            </p:cNvPr>
            <p:cNvSpPr txBox="1"/>
            <p:nvPr/>
          </p:nvSpPr>
          <p:spPr>
            <a:xfrm>
              <a:off x="0" y="-38100"/>
              <a:ext cx="1834744" cy="2355498"/>
            </a:xfrm>
            <a:prstGeom prst="rect">
              <a:avLst/>
            </a:prstGeom>
          </p:spPr>
          <p:txBody>
            <a:bodyPr lIns="50800" tIns="50800" rIns="50800" bIns="50800" rtlCol="0" anchor="ctr"/>
            <a:lstStyle/>
            <a:p>
              <a:pPr algn="ctr">
                <a:lnSpc>
                  <a:spcPts val="2659"/>
                </a:lnSpc>
                <a:spcBef>
                  <a:spcPct val="0"/>
                </a:spcBef>
              </a:pPr>
              <a:endParaRPr/>
            </a:p>
          </p:txBody>
        </p:sp>
      </p:grpSp>
      <p:sp>
        <p:nvSpPr>
          <p:cNvPr id="7" name="TextBox 23">
            <a:extLst>
              <a:ext uri="{FF2B5EF4-FFF2-40B4-BE49-F238E27FC236}">
                <a16:creationId xmlns:a16="http://schemas.microsoft.com/office/drawing/2014/main" id="{6B01385C-5C27-123A-1D50-387B6DC724A8}"/>
              </a:ext>
            </a:extLst>
          </p:cNvPr>
          <p:cNvSpPr txBox="1"/>
          <p:nvPr/>
        </p:nvSpPr>
        <p:spPr>
          <a:xfrm rot="-5400000">
            <a:off x="-2603140" y="1429556"/>
            <a:ext cx="9990296" cy="2769989"/>
          </a:xfrm>
          <a:prstGeom prst="rect">
            <a:avLst/>
          </a:prstGeom>
        </p:spPr>
        <p:txBody>
          <a:bodyPr wrap="square" lIns="0" tIns="0" rIns="0" bIns="0" rtlCol="0" anchor="t">
            <a:spAutoFit/>
          </a:bodyPr>
          <a:lstStyle/>
          <a:p>
            <a:pPr>
              <a:lnSpc>
                <a:spcPts val="10818"/>
              </a:lnSpc>
            </a:pPr>
            <a:r>
              <a:rPr lang="en-US" sz="11500">
                <a:solidFill>
                  <a:srgbClr val="0C173C"/>
                </a:solidFill>
                <a:latin typeface="Gagalin"/>
                <a:sym typeface="Gagalin"/>
              </a:rPr>
              <a:t>AGENDA</a:t>
            </a:r>
            <a:endParaRPr lang="en-US" sz="11500">
              <a:solidFill>
                <a:srgbClr val="0C173C"/>
              </a:solidFill>
              <a:latin typeface="Gagalin"/>
            </a:endParaRPr>
          </a:p>
          <a:p>
            <a:pPr>
              <a:lnSpc>
                <a:spcPts val="10818"/>
              </a:lnSpc>
            </a:pPr>
            <a:endParaRPr lang="en-US" sz="11500">
              <a:solidFill>
                <a:srgbClr val="0C173C"/>
              </a:solidFill>
              <a:latin typeface="Gagalin"/>
            </a:endParaRPr>
          </a:p>
        </p:txBody>
      </p:sp>
      <p:sp>
        <p:nvSpPr>
          <p:cNvPr id="9" name="TextBox 17">
            <a:extLst>
              <a:ext uri="{FF2B5EF4-FFF2-40B4-BE49-F238E27FC236}">
                <a16:creationId xmlns:a16="http://schemas.microsoft.com/office/drawing/2014/main" id="{5948379B-1BAD-5656-68B3-E01F03E0617B}"/>
              </a:ext>
            </a:extLst>
          </p:cNvPr>
          <p:cNvSpPr txBox="1"/>
          <p:nvPr/>
        </p:nvSpPr>
        <p:spPr>
          <a:xfrm>
            <a:off x="4255143" y="1706682"/>
            <a:ext cx="9145999" cy="7386638"/>
          </a:xfrm>
          <a:prstGeom prst="rect">
            <a:avLst/>
          </a:prstGeom>
        </p:spPr>
        <p:txBody>
          <a:bodyPr lIns="0" tIns="0" rIns="0" bIns="0" rtlCol="0" anchor="t">
            <a:spAutoFit/>
          </a:bodyPr>
          <a:lstStyle/>
          <a:p>
            <a:pPr algn="just">
              <a:spcBef>
                <a:spcPct val="0"/>
              </a:spcBef>
            </a:pPr>
            <a:r>
              <a:rPr lang="en-US" sz="4800" b="1" u="sng" dirty="0">
                <a:solidFill>
                  <a:srgbClr val="0C173C"/>
                </a:solidFill>
                <a:latin typeface="Public Sans"/>
                <a:ea typeface="Public Sans"/>
                <a:cs typeface="Public Sans"/>
                <a:sym typeface="Public Sans"/>
              </a:rPr>
              <a:t>Grant Specific</a:t>
            </a:r>
            <a:endParaRPr lang="en-US" sz="4800" b="1" u="sng" dirty="0">
              <a:solidFill>
                <a:srgbClr val="0C173C"/>
              </a:solidFill>
              <a:latin typeface="Public Sans"/>
              <a:ea typeface="Public Sans"/>
              <a:cs typeface="Public Sans"/>
            </a:endParaRPr>
          </a:p>
          <a:p>
            <a:pPr marL="457200" indent="-457200" algn="just">
              <a:spcBef>
                <a:spcPct val="0"/>
              </a:spcBef>
              <a:buFont typeface="Arial"/>
              <a:buChar char="•"/>
            </a:pPr>
            <a:r>
              <a:rPr lang="en-US" sz="4800" dirty="0">
                <a:solidFill>
                  <a:srgbClr val="0C173C"/>
                </a:solidFill>
                <a:latin typeface="Public Sans"/>
                <a:ea typeface="Public Sans"/>
                <a:cs typeface="Public Sans"/>
                <a:sym typeface="Public Sans"/>
              </a:rPr>
              <a:t>IDEA Updates</a:t>
            </a:r>
            <a:endParaRPr lang="en-US" sz="4800" dirty="0">
              <a:solidFill>
                <a:srgbClr val="0C173C"/>
              </a:solidFill>
              <a:latin typeface="Public Sans"/>
              <a:ea typeface="Public Sans"/>
              <a:cs typeface="Public Sans"/>
            </a:endParaRPr>
          </a:p>
          <a:p>
            <a:pPr marL="457200" indent="-457200" algn="just">
              <a:spcBef>
                <a:spcPct val="0"/>
              </a:spcBef>
              <a:buFont typeface="Arial"/>
              <a:buChar char="•"/>
            </a:pPr>
            <a:r>
              <a:rPr lang="en-US" sz="4800" dirty="0">
                <a:solidFill>
                  <a:srgbClr val="0C173C"/>
                </a:solidFill>
                <a:latin typeface="Public Sans"/>
                <a:ea typeface="Public Sans"/>
                <a:cs typeface="Public Sans"/>
              </a:rPr>
              <a:t>Title II and IV Updates</a:t>
            </a:r>
          </a:p>
          <a:p>
            <a:pPr algn="just">
              <a:spcBef>
                <a:spcPct val="0"/>
              </a:spcBef>
            </a:pPr>
            <a:endParaRPr lang="en-US" sz="4800">
              <a:solidFill>
                <a:srgbClr val="0C173C"/>
              </a:solidFill>
              <a:latin typeface="Public Sans"/>
              <a:ea typeface="Public Sans"/>
              <a:cs typeface="Public Sans"/>
            </a:endParaRPr>
          </a:p>
          <a:p>
            <a:pPr algn="just">
              <a:spcBef>
                <a:spcPct val="0"/>
              </a:spcBef>
            </a:pPr>
            <a:r>
              <a:rPr lang="en-US" sz="4800" b="1" u="sng" dirty="0">
                <a:solidFill>
                  <a:srgbClr val="0C173C"/>
                </a:solidFill>
                <a:latin typeface="Public Sans"/>
                <a:ea typeface="Public Sans"/>
                <a:cs typeface="Public Sans"/>
              </a:rPr>
              <a:t>Special Projects Updates</a:t>
            </a:r>
          </a:p>
          <a:p>
            <a:pPr marL="457200" indent="-457200" algn="just">
              <a:spcBef>
                <a:spcPct val="0"/>
              </a:spcBef>
              <a:buFont typeface="Arial"/>
              <a:buChar char="•"/>
            </a:pPr>
            <a:r>
              <a:rPr lang="en-US" sz="4800" dirty="0">
                <a:solidFill>
                  <a:srgbClr val="0C173C"/>
                </a:solidFill>
                <a:latin typeface="Public Sans"/>
                <a:ea typeface="Public Sans"/>
                <a:cs typeface="Public Sans"/>
              </a:rPr>
              <a:t>Reimbursement Reminders</a:t>
            </a:r>
          </a:p>
          <a:p>
            <a:pPr marL="457200" indent="-457200" algn="just">
              <a:spcBef>
                <a:spcPct val="0"/>
              </a:spcBef>
              <a:buFont typeface="Arial"/>
              <a:buChar char="•"/>
            </a:pPr>
            <a:r>
              <a:rPr lang="en-US" sz="4800" dirty="0">
                <a:solidFill>
                  <a:srgbClr val="0C173C"/>
                </a:solidFill>
                <a:latin typeface="Public Sans"/>
                <a:ea typeface="Public Sans"/>
                <a:cs typeface="Public Sans"/>
              </a:rPr>
              <a:t>R.A.N Reminders</a:t>
            </a:r>
          </a:p>
          <a:p>
            <a:pPr marL="457200" indent="-457200" algn="just">
              <a:spcBef>
                <a:spcPct val="0"/>
              </a:spcBef>
              <a:buFont typeface="Arial"/>
              <a:buChar char="•"/>
            </a:pPr>
            <a:r>
              <a:rPr lang="en-US" sz="4800" dirty="0">
                <a:solidFill>
                  <a:srgbClr val="0C173C"/>
                </a:solidFill>
                <a:latin typeface="Public Sans"/>
                <a:ea typeface="Public Sans"/>
                <a:cs typeface="Public Sans"/>
              </a:rPr>
              <a:t>Procurement Update</a:t>
            </a:r>
          </a:p>
          <a:p>
            <a:pPr marL="457200" indent="-457200" algn="just">
              <a:spcBef>
                <a:spcPct val="0"/>
              </a:spcBef>
              <a:buFont typeface="Arial"/>
              <a:buChar char="•"/>
            </a:pPr>
            <a:r>
              <a:rPr lang="en-US" sz="4800" dirty="0">
                <a:solidFill>
                  <a:srgbClr val="0C173C"/>
                </a:solidFill>
                <a:latin typeface="Public Sans"/>
                <a:ea typeface="Public Sans"/>
                <a:cs typeface="Public Sans"/>
              </a:rPr>
              <a:t>Taggable Items Reminders</a:t>
            </a:r>
          </a:p>
          <a:p>
            <a:pPr algn="just">
              <a:spcBef>
                <a:spcPct val="0"/>
              </a:spcBef>
            </a:pPr>
            <a:endParaRPr lang="en-US" sz="4800">
              <a:solidFill>
                <a:srgbClr val="0C173C"/>
              </a:solidFill>
              <a:latin typeface="Public Sans"/>
              <a:ea typeface="Public Sans"/>
              <a:cs typeface="Public Sans"/>
            </a:endParaRPr>
          </a:p>
        </p:txBody>
      </p:sp>
    </p:spTree>
    <p:extLst>
      <p:ext uri="{BB962C8B-B14F-4D97-AF65-F5344CB8AC3E}">
        <p14:creationId xmlns:p14="http://schemas.microsoft.com/office/powerpoint/2010/main" val="12091852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13583" y="3598511"/>
            <a:ext cx="9936643" cy="2885995"/>
          </a:xfrm>
          <a:prstGeom prst="rect">
            <a:avLst/>
          </a:prstGeom>
        </p:spPr>
        <p:txBody>
          <a:bodyPr lIns="0" tIns="0" rIns="0" bIns="0" rtlCol="0" anchor="t">
            <a:spAutoFit/>
          </a:bodyPr>
          <a:lstStyle/>
          <a:p>
            <a:pPr algn="ctr">
              <a:lnSpc>
                <a:spcPts val="11554"/>
              </a:lnSpc>
              <a:spcBef>
                <a:spcPct val="0"/>
              </a:spcBef>
            </a:pPr>
            <a:r>
              <a:rPr lang="en-US" sz="8253">
                <a:solidFill>
                  <a:srgbClr val="0C173C"/>
                </a:solidFill>
                <a:latin typeface="League Gothic"/>
                <a:ea typeface="League Gothic"/>
                <a:cs typeface="League Gothic"/>
                <a:sym typeface="League Gothic"/>
              </a:rPr>
              <a:t>INDIVIDUALS WITH DISABILITIES EDUCATION ACT GRANT</a:t>
            </a:r>
          </a:p>
        </p:txBody>
      </p:sp>
      <p:grpSp>
        <p:nvGrpSpPr>
          <p:cNvPr id="3" name="Group 3"/>
          <p:cNvGrpSpPr/>
          <p:nvPr/>
        </p:nvGrpSpPr>
        <p:grpSpPr>
          <a:xfrm>
            <a:off x="0" y="-128487"/>
            <a:ext cx="18060342" cy="614355"/>
            <a:chOff x="0" y="0"/>
            <a:chExt cx="4925012" cy="202394"/>
          </a:xfrm>
        </p:grpSpPr>
        <p:sp>
          <p:nvSpPr>
            <p:cNvPr id="4" name="Freeform 4"/>
            <p:cNvSpPr/>
            <p:nvPr/>
          </p:nvSpPr>
          <p:spPr>
            <a:xfrm>
              <a:off x="0" y="0"/>
              <a:ext cx="4925011" cy="202394"/>
            </a:xfrm>
            <a:custGeom>
              <a:avLst/>
              <a:gdLst/>
              <a:ahLst/>
              <a:cxnLst/>
              <a:rect l="l" t="t" r="r" b="b"/>
              <a:pathLst>
                <a:path w="4925011" h="202394">
                  <a:moveTo>
                    <a:pt x="0" y="0"/>
                  </a:moveTo>
                  <a:lnTo>
                    <a:pt x="4925011" y="0"/>
                  </a:lnTo>
                  <a:lnTo>
                    <a:pt x="4925011" y="202394"/>
                  </a:lnTo>
                  <a:lnTo>
                    <a:pt x="0" y="202394"/>
                  </a:lnTo>
                  <a:close/>
                </a:path>
              </a:pathLst>
            </a:custGeom>
            <a:solidFill>
              <a:srgbClr val="E4B123"/>
            </a:solidFill>
          </p:spPr>
          <p:txBody>
            <a:bodyPr/>
            <a:lstStyle/>
            <a:p>
              <a:endParaRPr lang="en-US"/>
            </a:p>
          </p:txBody>
        </p:sp>
        <p:sp>
          <p:nvSpPr>
            <p:cNvPr id="5" name="TextBox 5"/>
            <p:cNvSpPr txBox="1"/>
            <p:nvPr/>
          </p:nvSpPr>
          <p:spPr>
            <a:xfrm>
              <a:off x="0" y="-38100"/>
              <a:ext cx="4925012" cy="240494"/>
            </a:xfrm>
            <a:prstGeom prst="rect">
              <a:avLst/>
            </a:prstGeom>
          </p:spPr>
          <p:txBody>
            <a:bodyPr lIns="50800" tIns="50800" rIns="50800" bIns="50800" rtlCol="0" anchor="ctr"/>
            <a:lstStyle/>
            <a:p>
              <a:pPr algn="ctr">
                <a:lnSpc>
                  <a:spcPts val="2659"/>
                </a:lnSpc>
                <a:spcBef>
                  <a:spcPct val="0"/>
                </a:spcBef>
              </a:pPr>
              <a:endParaRPr/>
            </a:p>
          </p:txBody>
        </p:sp>
      </p:grpSp>
      <p:grpSp>
        <p:nvGrpSpPr>
          <p:cNvPr id="6" name="Group 6"/>
          <p:cNvGrpSpPr/>
          <p:nvPr/>
        </p:nvGrpSpPr>
        <p:grpSpPr>
          <a:xfrm>
            <a:off x="-304799" y="9639301"/>
            <a:ext cx="18798626" cy="930294"/>
            <a:chOff x="0" y="0"/>
            <a:chExt cx="4925012" cy="202394"/>
          </a:xfrm>
        </p:grpSpPr>
        <p:sp>
          <p:nvSpPr>
            <p:cNvPr id="7" name="Freeform 7"/>
            <p:cNvSpPr/>
            <p:nvPr/>
          </p:nvSpPr>
          <p:spPr>
            <a:xfrm>
              <a:off x="0" y="0"/>
              <a:ext cx="4925011" cy="202394"/>
            </a:xfrm>
            <a:custGeom>
              <a:avLst/>
              <a:gdLst/>
              <a:ahLst/>
              <a:cxnLst/>
              <a:rect l="l" t="t" r="r" b="b"/>
              <a:pathLst>
                <a:path w="4925011" h="202394">
                  <a:moveTo>
                    <a:pt x="0" y="0"/>
                  </a:moveTo>
                  <a:lnTo>
                    <a:pt x="4925011" y="0"/>
                  </a:lnTo>
                  <a:lnTo>
                    <a:pt x="4925011" y="202394"/>
                  </a:lnTo>
                  <a:lnTo>
                    <a:pt x="0" y="202394"/>
                  </a:lnTo>
                  <a:close/>
                </a:path>
              </a:pathLst>
            </a:custGeom>
            <a:solidFill>
              <a:srgbClr val="0C173C"/>
            </a:solidFill>
          </p:spPr>
          <p:txBody>
            <a:bodyPr/>
            <a:lstStyle/>
            <a:p>
              <a:endParaRPr lang="en-US"/>
            </a:p>
          </p:txBody>
        </p:sp>
        <p:sp>
          <p:nvSpPr>
            <p:cNvPr id="8" name="TextBox 8"/>
            <p:cNvSpPr txBox="1"/>
            <p:nvPr/>
          </p:nvSpPr>
          <p:spPr>
            <a:xfrm>
              <a:off x="0" y="-38100"/>
              <a:ext cx="4925012" cy="240494"/>
            </a:xfrm>
            <a:prstGeom prst="rect">
              <a:avLst/>
            </a:prstGeom>
          </p:spPr>
          <p:txBody>
            <a:bodyPr lIns="50800" tIns="50800" rIns="50800" bIns="50800" rtlCol="0" anchor="ctr"/>
            <a:lstStyle/>
            <a:p>
              <a:pPr algn="ctr">
                <a:lnSpc>
                  <a:spcPts val="2659"/>
                </a:lnSpc>
                <a:spcBef>
                  <a:spcPct val="0"/>
                </a:spcBef>
              </a:pPr>
              <a:endParaRPr/>
            </a:p>
          </p:txBody>
        </p:sp>
      </p:grpSp>
      <p:grpSp>
        <p:nvGrpSpPr>
          <p:cNvPr id="9" name="Group 9"/>
          <p:cNvGrpSpPr/>
          <p:nvPr/>
        </p:nvGrpSpPr>
        <p:grpSpPr>
          <a:xfrm>
            <a:off x="0" y="477535"/>
            <a:ext cx="18060342" cy="1985277"/>
            <a:chOff x="0" y="0"/>
            <a:chExt cx="4925012" cy="522871"/>
          </a:xfrm>
        </p:grpSpPr>
        <p:sp>
          <p:nvSpPr>
            <p:cNvPr id="10" name="Freeform 10"/>
            <p:cNvSpPr/>
            <p:nvPr/>
          </p:nvSpPr>
          <p:spPr>
            <a:xfrm>
              <a:off x="0" y="0"/>
              <a:ext cx="4925011" cy="522871"/>
            </a:xfrm>
            <a:custGeom>
              <a:avLst/>
              <a:gdLst/>
              <a:ahLst/>
              <a:cxnLst/>
              <a:rect l="l" t="t" r="r" b="b"/>
              <a:pathLst>
                <a:path w="4925011" h="522871">
                  <a:moveTo>
                    <a:pt x="0" y="0"/>
                  </a:moveTo>
                  <a:lnTo>
                    <a:pt x="4925011" y="0"/>
                  </a:lnTo>
                  <a:lnTo>
                    <a:pt x="4925011" y="522871"/>
                  </a:lnTo>
                  <a:lnTo>
                    <a:pt x="0" y="522871"/>
                  </a:lnTo>
                  <a:close/>
                </a:path>
              </a:pathLst>
            </a:custGeom>
            <a:solidFill>
              <a:srgbClr val="0C173C"/>
            </a:solidFill>
          </p:spPr>
          <p:txBody>
            <a:bodyPr/>
            <a:lstStyle/>
            <a:p>
              <a:endParaRPr lang="en-US"/>
            </a:p>
          </p:txBody>
        </p:sp>
        <p:sp>
          <p:nvSpPr>
            <p:cNvPr id="11" name="TextBox 11"/>
            <p:cNvSpPr txBox="1"/>
            <p:nvPr/>
          </p:nvSpPr>
          <p:spPr>
            <a:xfrm>
              <a:off x="0" y="-38100"/>
              <a:ext cx="4925012" cy="560971"/>
            </a:xfrm>
            <a:prstGeom prst="rect">
              <a:avLst/>
            </a:prstGeom>
          </p:spPr>
          <p:txBody>
            <a:bodyPr lIns="50800" tIns="50800" rIns="50800" bIns="50800" rtlCol="0" anchor="ctr"/>
            <a:lstStyle/>
            <a:p>
              <a:pPr algn="ctr">
                <a:lnSpc>
                  <a:spcPts val="2659"/>
                </a:lnSpc>
                <a:spcBef>
                  <a:spcPct val="0"/>
                </a:spcBef>
              </a:pPr>
              <a:endParaRPr/>
            </a:p>
          </p:txBody>
        </p:sp>
      </p:grpSp>
      <p:grpSp>
        <p:nvGrpSpPr>
          <p:cNvPr id="12" name="Group 12"/>
          <p:cNvGrpSpPr/>
          <p:nvPr/>
        </p:nvGrpSpPr>
        <p:grpSpPr>
          <a:xfrm>
            <a:off x="11455055" y="0"/>
            <a:ext cx="6832945" cy="3493465"/>
            <a:chOff x="0" y="0"/>
            <a:chExt cx="1834744" cy="920090"/>
          </a:xfrm>
        </p:grpSpPr>
        <p:sp>
          <p:nvSpPr>
            <p:cNvPr id="13" name="Freeform 13"/>
            <p:cNvSpPr/>
            <p:nvPr/>
          </p:nvSpPr>
          <p:spPr>
            <a:xfrm>
              <a:off x="0" y="0"/>
              <a:ext cx="1834744" cy="920090"/>
            </a:xfrm>
            <a:custGeom>
              <a:avLst/>
              <a:gdLst/>
              <a:ahLst/>
              <a:cxnLst/>
              <a:rect l="l" t="t" r="r" b="b"/>
              <a:pathLst>
                <a:path w="1834744" h="920090">
                  <a:moveTo>
                    <a:pt x="0" y="0"/>
                  </a:moveTo>
                  <a:lnTo>
                    <a:pt x="1834744" y="0"/>
                  </a:lnTo>
                  <a:lnTo>
                    <a:pt x="1834744" y="920090"/>
                  </a:lnTo>
                  <a:lnTo>
                    <a:pt x="0" y="920090"/>
                  </a:lnTo>
                  <a:close/>
                </a:path>
              </a:pathLst>
            </a:custGeom>
            <a:solidFill>
              <a:srgbClr val="E4B123"/>
            </a:solidFill>
          </p:spPr>
          <p:txBody>
            <a:bodyPr/>
            <a:lstStyle/>
            <a:p>
              <a:endParaRPr lang="en-US"/>
            </a:p>
          </p:txBody>
        </p:sp>
        <p:sp>
          <p:nvSpPr>
            <p:cNvPr id="14" name="TextBox 14"/>
            <p:cNvSpPr txBox="1"/>
            <p:nvPr/>
          </p:nvSpPr>
          <p:spPr>
            <a:xfrm>
              <a:off x="0" y="-38100"/>
              <a:ext cx="1834744" cy="958190"/>
            </a:xfrm>
            <a:prstGeom prst="rect">
              <a:avLst/>
            </a:prstGeom>
          </p:spPr>
          <p:txBody>
            <a:bodyPr lIns="50800" tIns="50800" rIns="50800" bIns="50800" rtlCol="0" anchor="ctr"/>
            <a:lstStyle/>
            <a:p>
              <a:pPr algn="ctr">
                <a:lnSpc>
                  <a:spcPts val="2659"/>
                </a:lnSpc>
                <a:spcBef>
                  <a:spcPct val="0"/>
                </a:spcBef>
              </a:pPr>
              <a:endParaRPr/>
            </a:p>
          </p:txBody>
        </p:sp>
      </p:grpSp>
      <p:grpSp>
        <p:nvGrpSpPr>
          <p:cNvPr id="15" name="Group 15"/>
          <p:cNvGrpSpPr/>
          <p:nvPr/>
        </p:nvGrpSpPr>
        <p:grpSpPr>
          <a:xfrm>
            <a:off x="12573213" y="5942486"/>
            <a:ext cx="5714787" cy="3858646"/>
            <a:chOff x="0" y="0"/>
            <a:chExt cx="1834744" cy="1016269"/>
          </a:xfrm>
        </p:grpSpPr>
        <p:sp>
          <p:nvSpPr>
            <p:cNvPr id="16" name="Freeform 16"/>
            <p:cNvSpPr/>
            <p:nvPr/>
          </p:nvSpPr>
          <p:spPr>
            <a:xfrm>
              <a:off x="0" y="0"/>
              <a:ext cx="1834744" cy="1016269"/>
            </a:xfrm>
            <a:custGeom>
              <a:avLst/>
              <a:gdLst/>
              <a:ahLst/>
              <a:cxnLst/>
              <a:rect l="l" t="t" r="r" b="b"/>
              <a:pathLst>
                <a:path w="1834744" h="1016269">
                  <a:moveTo>
                    <a:pt x="0" y="0"/>
                  </a:moveTo>
                  <a:lnTo>
                    <a:pt x="1834744" y="0"/>
                  </a:lnTo>
                  <a:lnTo>
                    <a:pt x="1834744" y="1016269"/>
                  </a:lnTo>
                  <a:lnTo>
                    <a:pt x="0" y="1016269"/>
                  </a:lnTo>
                  <a:close/>
                </a:path>
              </a:pathLst>
            </a:custGeom>
            <a:solidFill>
              <a:srgbClr val="E4B123"/>
            </a:solidFill>
          </p:spPr>
          <p:txBody>
            <a:bodyPr/>
            <a:lstStyle/>
            <a:p>
              <a:endParaRPr lang="en-US"/>
            </a:p>
          </p:txBody>
        </p:sp>
        <p:sp>
          <p:nvSpPr>
            <p:cNvPr id="17" name="TextBox 17"/>
            <p:cNvSpPr txBox="1"/>
            <p:nvPr/>
          </p:nvSpPr>
          <p:spPr>
            <a:xfrm>
              <a:off x="0" y="-38100"/>
              <a:ext cx="1834744" cy="1054369"/>
            </a:xfrm>
            <a:prstGeom prst="rect">
              <a:avLst/>
            </a:prstGeom>
          </p:spPr>
          <p:txBody>
            <a:bodyPr lIns="50800" tIns="50800" rIns="50800" bIns="50800" rtlCol="0" anchor="ctr"/>
            <a:lstStyle/>
            <a:p>
              <a:pPr algn="ctr">
                <a:lnSpc>
                  <a:spcPts val="2659"/>
                </a:lnSpc>
                <a:spcBef>
                  <a:spcPct val="0"/>
                </a:spcBef>
              </a:pPr>
              <a:endParaRPr/>
            </a:p>
          </p:txBody>
        </p:sp>
      </p:grpSp>
      <p:grpSp>
        <p:nvGrpSpPr>
          <p:cNvPr id="18" name="Group 18"/>
          <p:cNvGrpSpPr/>
          <p:nvPr/>
        </p:nvGrpSpPr>
        <p:grpSpPr>
          <a:xfrm>
            <a:off x="13776153" y="3110513"/>
            <a:ext cx="4511848" cy="8798871"/>
            <a:chOff x="0" y="0"/>
            <a:chExt cx="1834744" cy="2317398"/>
          </a:xfrm>
        </p:grpSpPr>
        <p:sp>
          <p:nvSpPr>
            <p:cNvPr id="19" name="Freeform 19"/>
            <p:cNvSpPr/>
            <p:nvPr/>
          </p:nvSpPr>
          <p:spPr>
            <a:xfrm>
              <a:off x="0" y="0"/>
              <a:ext cx="1834744" cy="2317398"/>
            </a:xfrm>
            <a:custGeom>
              <a:avLst/>
              <a:gdLst/>
              <a:ahLst/>
              <a:cxnLst/>
              <a:rect l="l" t="t" r="r" b="b"/>
              <a:pathLst>
                <a:path w="1834744" h="2317398">
                  <a:moveTo>
                    <a:pt x="0" y="0"/>
                  </a:moveTo>
                  <a:lnTo>
                    <a:pt x="1834744" y="0"/>
                  </a:lnTo>
                  <a:lnTo>
                    <a:pt x="1834744" y="2317398"/>
                  </a:lnTo>
                  <a:lnTo>
                    <a:pt x="0" y="2317398"/>
                  </a:lnTo>
                  <a:close/>
                </a:path>
              </a:pathLst>
            </a:custGeom>
            <a:solidFill>
              <a:srgbClr val="0C173C"/>
            </a:solidFill>
          </p:spPr>
          <p:txBody>
            <a:bodyPr/>
            <a:lstStyle/>
            <a:p>
              <a:endParaRPr lang="en-US"/>
            </a:p>
          </p:txBody>
        </p:sp>
        <p:sp>
          <p:nvSpPr>
            <p:cNvPr id="20" name="TextBox 20"/>
            <p:cNvSpPr txBox="1"/>
            <p:nvPr/>
          </p:nvSpPr>
          <p:spPr>
            <a:xfrm>
              <a:off x="0" y="-38100"/>
              <a:ext cx="1834744" cy="2355498"/>
            </a:xfrm>
            <a:prstGeom prst="rect">
              <a:avLst/>
            </a:prstGeom>
          </p:spPr>
          <p:txBody>
            <a:bodyPr lIns="50800" tIns="50800" rIns="50800" bIns="50800" rtlCol="0" anchor="ctr"/>
            <a:lstStyle/>
            <a:p>
              <a:pPr algn="ctr">
                <a:lnSpc>
                  <a:spcPts val="2659"/>
                </a:lnSpc>
                <a:spcBef>
                  <a:spcPct val="0"/>
                </a:spcBef>
              </a:pPr>
              <a:endParaRPr/>
            </a:p>
          </p:txBody>
        </p:sp>
      </p:grpSp>
      <p:grpSp>
        <p:nvGrpSpPr>
          <p:cNvPr id="21" name="Group 21"/>
          <p:cNvGrpSpPr/>
          <p:nvPr/>
        </p:nvGrpSpPr>
        <p:grpSpPr>
          <a:xfrm>
            <a:off x="1028700" y="6612993"/>
            <a:ext cx="9306409" cy="117898"/>
            <a:chOff x="0" y="0"/>
            <a:chExt cx="2451071" cy="31051"/>
          </a:xfrm>
        </p:grpSpPr>
        <p:sp>
          <p:nvSpPr>
            <p:cNvPr id="22" name="Freeform 22"/>
            <p:cNvSpPr/>
            <p:nvPr/>
          </p:nvSpPr>
          <p:spPr>
            <a:xfrm>
              <a:off x="0" y="0"/>
              <a:ext cx="2451071" cy="31051"/>
            </a:xfrm>
            <a:custGeom>
              <a:avLst/>
              <a:gdLst/>
              <a:ahLst/>
              <a:cxnLst/>
              <a:rect l="l" t="t" r="r" b="b"/>
              <a:pathLst>
                <a:path w="2451071" h="31051">
                  <a:moveTo>
                    <a:pt x="0" y="0"/>
                  </a:moveTo>
                  <a:lnTo>
                    <a:pt x="2451071" y="0"/>
                  </a:lnTo>
                  <a:lnTo>
                    <a:pt x="2451071" y="31051"/>
                  </a:lnTo>
                  <a:lnTo>
                    <a:pt x="0" y="31051"/>
                  </a:lnTo>
                  <a:close/>
                </a:path>
              </a:pathLst>
            </a:custGeom>
            <a:solidFill>
              <a:srgbClr val="0C173C"/>
            </a:solidFill>
          </p:spPr>
          <p:txBody>
            <a:bodyPr/>
            <a:lstStyle/>
            <a:p>
              <a:endParaRPr lang="en-US"/>
            </a:p>
          </p:txBody>
        </p:sp>
        <p:sp>
          <p:nvSpPr>
            <p:cNvPr id="23" name="TextBox 23"/>
            <p:cNvSpPr txBox="1"/>
            <p:nvPr/>
          </p:nvSpPr>
          <p:spPr>
            <a:xfrm>
              <a:off x="0" y="-38100"/>
              <a:ext cx="2451071" cy="69151"/>
            </a:xfrm>
            <a:prstGeom prst="rect">
              <a:avLst/>
            </a:prstGeom>
          </p:spPr>
          <p:txBody>
            <a:bodyPr lIns="50800" tIns="50800" rIns="50800" bIns="50800" rtlCol="0" anchor="ctr"/>
            <a:lstStyle/>
            <a:p>
              <a:pPr algn="ctr">
                <a:lnSpc>
                  <a:spcPts val="2659"/>
                </a:lnSpc>
                <a:spcBef>
                  <a:spcPct val="0"/>
                </a:spcBef>
              </a:pPr>
              <a:endParaRPr/>
            </a:p>
          </p:txBody>
        </p:sp>
      </p:grpSp>
      <p:grpSp>
        <p:nvGrpSpPr>
          <p:cNvPr id="24" name="Group 24"/>
          <p:cNvGrpSpPr/>
          <p:nvPr/>
        </p:nvGrpSpPr>
        <p:grpSpPr>
          <a:xfrm>
            <a:off x="12001349" y="1410161"/>
            <a:ext cx="5510662" cy="7671006"/>
            <a:chOff x="0" y="0"/>
            <a:chExt cx="853746" cy="1188439"/>
          </a:xfrm>
        </p:grpSpPr>
        <p:sp>
          <p:nvSpPr>
            <p:cNvPr id="25" name="Freeform 25"/>
            <p:cNvSpPr/>
            <p:nvPr/>
          </p:nvSpPr>
          <p:spPr>
            <a:xfrm>
              <a:off x="0" y="0"/>
              <a:ext cx="853746" cy="1188439"/>
            </a:xfrm>
            <a:custGeom>
              <a:avLst/>
              <a:gdLst/>
              <a:ahLst/>
              <a:cxnLst/>
              <a:rect l="l" t="t" r="r" b="b"/>
              <a:pathLst>
                <a:path w="853746" h="1188439">
                  <a:moveTo>
                    <a:pt x="0" y="0"/>
                  </a:moveTo>
                  <a:lnTo>
                    <a:pt x="853746" y="0"/>
                  </a:lnTo>
                  <a:lnTo>
                    <a:pt x="853746" y="1188439"/>
                  </a:lnTo>
                  <a:lnTo>
                    <a:pt x="0" y="1188439"/>
                  </a:lnTo>
                  <a:close/>
                </a:path>
              </a:pathLst>
            </a:custGeom>
            <a:blipFill>
              <a:blip r:embed="rId3"/>
              <a:stretch>
                <a:fillRect l="-42801" r="-42801"/>
              </a:stretch>
            </a:blipFill>
            <a:ln w="161925" cap="sq">
              <a:solidFill>
                <a:srgbClr val="0C173C"/>
              </a:solidFill>
              <a:prstDash val="solid"/>
              <a:miter/>
            </a:ln>
          </p:spPr>
          <p:txBody>
            <a:bodyPr/>
            <a:lstStyle/>
            <a:p>
              <a:endParaRPr lang="en-US"/>
            </a:p>
          </p:txBody>
        </p:sp>
      </p:grpSp>
      <p:sp>
        <p:nvSpPr>
          <p:cNvPr id="26" name="TextBox 26"/>
          <p:cNvSpPr txBox="1"/>
          <p:nvPr/>
        </p:nvSpPr>
        <p:spPr>
          <a:xfrm>
            <a:off x="2013564" y="1229763"/>
            <a:ext cx="6915049" cy="705486"/>
          </a:xfrm>
          <a:prstGeom prst="rect">
            <a:avLst/>
          </a:prstGeom>
        </p:spPr>
        <p:txBody>
          <a:bodyPr lIns="0" tIns="0" rIns="0" bIns="0" rtlCol="0" anchor="t">
            <a:spAutoFit/>
          </a:bodyPr>
          <a:lstStyle/>
          <a:p>
            <a:pPr algn="ctr">
              <a:lnSpc>
                <a:spcPts val="5739"/>
              </a:lnSpc>
              <a:spcBef>
                <a:spcPct val="0"/>
              </a:spcBef>
            </a:pPr>
            <a:r>
              <a:rPr lang="en-US" sz="4099" b="1">
                <a:solidFill>
                  <a:srgbClr val="0C173C"/>
                </a:solidFill>
                <a:latin typeface="Public Sans Bold"/>
                <a:ea typeface="Public Sans Bold"/>
                <a:cs typeface="Public Sans Bold"/>
                <a:sym typeface="Public Sans Bold"/>
              </a:rPr>
              <a:t>2024-2025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14090627" y="5258172"/>
            <a:ext cx="6567558" cy="3490098"/>
            <a:chOff x="0" y="0"/>
            <a:chExt cx="1729727" cy="919203"/>
          </a:xfrm>
        </p:grpSpPr>
        <p:sp>
          <p:nvSpPr>
            <p:cNvPr id="3" name="Freeform 3"/>
            <p:cNvSpPr/>
            <p:nvPr/>
          </p:nvSpPr>
          <p:spPr>
            <a:xfrm>
              <a:off x="0" y="0"/>
              <a:ext cx="1729727" cy="919203"/>
            </a:xfrm>
            <a:custGeom>
              <a:avLst/>
              <a:gdLst/>
              <a:ahLst/>
              <a:cxnLst/>
              <a:rect l="l" t="t" r="r" b="b"/>
              <a:pathLst>
                <a:path w="1729727" h="919203">
                  <a:moveTo>
                    <a:pt x="0" y="0"/>
                  </a:moveTo>
                  <a:lnTo>
                    <a:pt x="1729727" y="0"/>
                  </a:lnTo>
                  <a:lnTo>
                    <a:pt x="1729727" y="919203"/>
                  </a:lnTo>
                  <a:lnTo>
                    <a:pt x="0" y="919203"/>
                  </a:lnTo>
                  <a:close/>
                </a:path>
              </a:pathLst>
            </a:custGeom>
            <a:solidFill>
              <a:srgbClr val="0C173C"/>
            </a:solidFill>
          </p:spPr>
          <p:txBody>
            <a:bodyPr/>
            <a:lstStyle/>
            <a:p>
              <a:endParaRPr lang="en-US"/>
            </a:p>
          </p:txBody>
        </p:sp>
        <p:sp>
          <p:nvSpPr>
            <p:cNvPr id="4" name="TextBox 4"/>
            <p:cNvSpPr txBox="1"/>
            <p:nvPr/>
          </p:nvSpPr>
          <p:spPr>
            <a:xfrm>
              <a:off x="0" y="-38100"/>
              <a:ext cx="1729727" cy="957303"/>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rot="5400000">
            <a:off x="13468010" y="7915838"/>
            <a:ext cx="2750483" cy="2320274"/>
            <a:chOff x="0" y="0"/>
            <a:chExt cx="724407" cy="611101"/>
          </a:xfrm>
        </p:grpSpPr>
        <p:sp>
          <p:nvSpPr>
            <p:cNvPr id="6" name="Freeform 6"/>
            <p:cNvSpPr/>
            <p:nvPr/>
          </p:nvSpPr>
          <p:spPr>
            <a:xfrm>
              <a:off x="0" y="0"/>
              <a:ext cx="724407" cy="611101"/>
            </a:xfrm>
            <a:custGeom>
              <a:avLst/>
              <a:gdLst/>
              <a:ahLst/>
              <a:cxnLst/>
              <a:rect l="l" t="t" r="r" b="b"/>
              <a:pathLst>
                <a:path w="724407" h="611101">
                  <a:moveTo>
                    <a:pt x="0" y="0"/>
                  </a:moveTo>
                  <a:lnTo>
                    <a:pt x="724407" y="0"/>
                  </a:lnTo>
                  <a:lnTo>
                    <a:pt x="724407" y="611101"/>
                  </a:lnTo>
                  <a:lnTo>
                    <a:pt x="0" y="611101"/>
                  </a:lnTo>
                  <a:close/>
                </a:path>
              </a:pathLst>
            </a:custGeom>
            <a:solidFill>
              <a:srgbClr val="E4B123"/>
            </a:solidFill>
          </p:spPr>
          <p:txBody>
            <a:bodyPr/>
            <a:lstStyle/>
            <a:p>
              <a:endParaRPr lang="en-US"/>
            </a:p>
          </p:txBody>
        </p:sp>
        <p:sp>
          <p:nvSpPr>
            <p:cNvPr id="7" name="TextBox 7"/>
            <p:cNvSpPr txBox="1"/>
            <p:nvPr/>
          </p:nvSpPr>
          <p:spPr>
            <a:xfrm>
              <a:off x="0" y="-38100"/>
              <a:ext cx="724407" cy="649201"/>
            </a:xfrm>
            <a:prstGeom prst="rect">
              <a:avLst/>
            </a:prstGeom>
          </p:spPr>
          <p:txBody>
            <a:bodyPr lIns="50800" tIns="50800" rIns="50800" bIns="50800" rtlCol="0" anchor="ctr"/>
            <a:lstStyle/>
            <a:p>
              <a:pPr algn="ctr">
                <a:lnSpc>
                  <a:spcPts val="2659"/>
                </a:lnSpc>
                <a:spcBef>
                  <a:spcPct val="0"/>
                </a:spcBef>
              </a:pPr>
              <a:endParaRPr/>
            </a:p>
          </p:txBody>
        </p:sp>
      </p:grpSp>
      <p:grpSp>
        <p:nvGrpSpPr>
          <p:cNvPr id="8" name="Group 8"/>
          <p:cNvGrpSpPr/>
          <p:nvPr/>
        </p:nvGrpSpPr>
        <p:grpSpPr>
          <a:xfrm rot="5400000">
            <a:off x="15714590" y="1109440"/>
            <a:ext cx="3816468" cy="1403536"/>
            <a:chOff x="0" y="0"/>
            <a:chExt cx="1005160" cy="369656"/>
          </a:xfrm>
        </p:grpSpPr>
        <p:sp>
          <p:nvSpPr>
            <p:cNvPr id="9" name="Freeform 9"/>
            <p:cNvSpPr/>
            <p:nvPr/>
          </p:nvSpPr>
          <p:spPr>
            <a:xfrm>
              <a:off x="0" y="0"/>
              <a:ext cx="1005160" cy="369656"/>
            </a:xfrm>
            <a:custGeom>
              <a:avLst/>
              <a:gdLst/>
              <a:ahLst/>
              <a:cxnLst/>
              <a:rect l="l" t="t" r="r" b="b"/>
              <a:pathLst>
                <a:path w="1005160" h="369656">
                  <a:moveTo>
                    <a:pt x="0" y="0"/>
                  </a:moveTo>
                  <a:lnTo>
                    <a:pt x="1005160" y="0"/>
                  </a:lnTo>
                  <a:lnTo>
                    <a:pt x="1005160" y="369656"/>
                  </a:lnTo>
                  <a:lnTo>
                    <a:pt x="0" y="369656"/>
                  </a:lnTo>
                  <a:close/>
                </a:path>
              </a:pathLst>
            </a:custGeom>
            <a:solidFill>
              <a:srgbClr val="E4B123"/>
            </a:solidFill>
          </p:spPr>
          <p:txBody>
            <a:bodyPr/>
            <a:lstStyle/>
            <a:p>
              <a:endParaRPr lang="en-US"/>
            </a:p>
          </p:txBody>
        </p:sp>
        <p:sp>
          <p:nvSpPr>
            <p:cNvPr id="10" name="TextBox 10"/>
            <p:cNvSpPr txBox="1"/>
            <p:nvPr/>
          </p:nvSpPr>
          <p:spPr>
            <a:xfrm>
              <a:off x="0" y="-38100"/>
              <a:ext cx="1005160" cy="407756"/>
            </a:xfrm>
            <a:prstGeom prst="rect">
              <a:avLst/>
            </a:prstGeom>
          </p:spPr>
          <p:txBody>
            <a:bodyPr lIns="50800" tIns="50800" rIns="50800" bIns="50800" rtlCol="0" anchor="ctr"/>
            <a:lstStyle/>
            <a:p>
              <a:pPr algn="ctr">
                <a:lnSpc>
                  <a:spcPts val="2659"/>
                </a:lnSpc>
                <a:spcBef>
                  <a:spcPct val="0"/>
                </a:spcBef>
              </a:pPr>
              <a:endParaRPr/>
            </a:p>
          </p:txBody>
        </p:sp>
      </p:grpSp>
      <p:grpSp>
        <p:nvGrpSpPr>
          <p:cNvPr id="11" name="Group 11"/>
          <p:cNvGrpSpPr/>
          <p:nvPr/>
        </p:nvGrpSpPr>
        <p:grpSpPr>
          <a:xfrm rot="5400000">
            <a:off x="11278216" y="-1561970"/>
            <a:ext cx="4539321" cy="6746357"/>
            <a:chOff x="0" y="0"/>
            <a:chExt cx="1195541" cy="1776818"/>
          </a:xfrm>
        </p:grpSpPr>
        <p:sp>
          <p:nvSpPr>
            <p:cNvPr id="12" name="Freeform 12"/>
            <p:cNvSpPr/>
            <p:nvPr/>
          </p:nvSpPr>
          <p:spPr>
            <a:xfrm>
              <a:off x="0" y="0"/>
              <a:ext cx="1195541" cy="1776818"/>
            </a:xfrm>
            <a:custGeom>
              <a:avLst/>
              <a:gdLst/>
              <a:ahLst/>
              <a:cxnLst/>
              <a:rect l="l" t="t" r="r" b="b"/>
              <a:pathLst>
                <a:path w="1195541" h="1776818">
                  <a:moveTo>
                    <a:pt x="0" y="0"/>
                  </a:moveTo>
                  <a:lnTo>
                    <a:pt x="1195541" y="0"/>
                  </a:lnTo>
                  <a:lnTo>
                    <a:pt x="1195541" y="1776818"/>
                  </a:lnTo>
                  <a:lnTo>
                    <a:pt x="0" y="1776818"/>
                  </a:lnTo>
                  <a:close/>
                </a:path>
              </a:pathLst>
            </a:custGeom>
            <a:solidFill>
              <a:srgbClr val="0C173C"/>
            </a:solidFill>
          </p:spPr>
          <p:txBody>
            <a:bodyPr/>
            <a:lstStyle/>
            <a:p>
              <a:endParaRPr lang="en-US"/>
            </a:p>
          </p:txBody>
        </p:sp>
        <p:sp>
          <p:nvSpPr>
            <p:cNvPr id="13" name="TextBox 13"/>
            <p:cNvSpPr txBox="1"/>
            <p:nvPr/>
          </p:nvSpPr>
          <p:spPr>
            <a:xfrm>
              <a:off x="0" y="-38100"/>
              <a:ext cx="1195541" cy="1814918"/>
            </a:xfrm>
            <a:prstGeom prst="rect">
              <a:avLst/>
            </a:prstGeom>
          </p:spPr>
          <p:txBody>
            <a:bodyPr lIns="50800" tIns="50800" rIns="50800" bIns="50800" rtlCol="0" anchor="ctr"/>
            <a:lstStyle/>
            <a:p>
              <a:pPr algn="ctr">
                <a:lnSpc>
                  <a:spcPts val="2659"/>
                </a:lnSpc>
                <a:spcBef>
                  <a:spcPct val="0"/>
                </a:spcBef>
              </a:pPr>
              <a:endParaRPr/>
            </a:p>
          </p:txBody>
        </p:sp>
      </p:grpSp>
      <p:grpSp>
        <p:nvGrpSpPr>
          <p:cNvPr id="14" name="Group 14"/>
          <p:cNvGrpSpPr/>
          <p:nvPr/>
        </p:nvGrpSpPr>
        <p:grpSpPr>
          <a:xfrm>
            <a:off x="10679887" y="2690470"/>
            <a:ext cx="5510662" cy="6567830"/>
            <a:chOff x="0" y="0"/>
            <a:chExt cx="853746" cy="1017529"/>
          </a:xfrm>
        </p:grpSpPr>
        <p:sp>
          <p:nvSpPr>
            <p:cNvPr id="15" name="Freeform 15"/>
            <p:cNvSpPr/>
            <p:nvPr/>
          </p:nvSpPr>
          <p:spPr>
            <a:xfrm>
              <a:off x="0" y="0"/>
              <a:ext cx="853746" cy="1017529"/>
            </a:xfrm>
            <a:custGeom>
              <a:avLst/>
              <a:gdLst/>
              <a:ahLst/>
              <a:cxnLst/>
              <a:rect l="l" t="t" r="r" b="b"/>
              <a:pathLst>
                <a:path w="853746" h="1017529">
                  <a:moveTo>
                    <a:pt x="0" y="0"/>
                  </a:moveTo>
                  <a:lnTo>
                    <a:pt x="853746" y="0"/>
                  </a:lnTo>
                  <a:lnTo>
                    <a:pt x="853746" y="1017529"/>
                  </a:lnTo>
                  <a:lnTo>
                    <a:pt x="0" y="1017529"/>
                  </a:lnTo>
                  <a:close/>
                </a:path>
              </a:pathLst>
            </a:custGeom>
            <a:blipFill>
              <a:blip r:embed="rId2"/>
              <a:stretch>
                <a:fillRect l="-48643" r="-30244"/>
              </a:stretch>
            </a:blipFill>
            <a:ln w="161925" cap="sq">
              <a:solidFill>
                <a:srgbClr val="0C173C"/>
              </a:solidFill>
              <a:prstDash val="solid"/>
              <a:miter/>
            </a:ln>
          </p:spPr>
          <p:txBody>
            <a:bodyPr/>
            <a:lstStyle/>
            <a:p>
              <a:endParaRPr lang="en-US"/>
            </a:p>
          </p:txBody>
        </p:sp>
      </p:grpSp>
      <p:sp>
        <p:nvSpPr>
          <p:cNvPr id="16" name="TextBox 16"/>
          <p:cNvSpPr txBox="1"/>
          <p:nvPr/>
        </p:nvSpPr>
        <p:spPr>
          <a:xfrm>
            <a:off x="913852" y="1848472"/>
            <a:ext cx="8669655" cy="1454873"/>
          </a:xfrm>
          <a:prstGeom prst="rect">
            <a:avLst/>
          </a:prstGeom>
        </p:spPr>
        <p:txBody>
          <a:bodyPr lIns="0" tIns="0" rIns="0" bIns="0" rtlCol="0" anchor="t">
            <a:spAutoFit/>
          </a:bodyPr>
          <a:lstStyle/>
          <a:p>
            <a:pPr algn="l">
              <a:lnSpc>
                <a:spcPts val="10776"/>
              </a:lnSpc>
            </a:pPr>
            <a:r>
              <a:rPr lang="en-US" sz="11464">
                <a:solidFill>
                  <a:srgbClr val="0C173C"/>
                </a:solidFill>
                <a:latin typeface="League Gothic"/>
                <a:ea typeface="League Gothic"/>
                <a:cs typeface="League Gothic"/>
                <a:sym typeface="League Gothic"/>
              </a:rPr>
              <a:t>GENERAL GUIDELINES</a:t>
            </a:r>
          </a:p>
        </p:txBody>
      </p:sp>
      <p:sp>
        <p:nvSpPr>
          <p:cNvPr id="17" name="TextBox 17"/>
          <p:cNvSpPr txBox="1"/>
          <p:nvPr/>
        </p:nvSpPr>
        <p:spPr>
          <a:xfrm>
            <a:off x="1028700" y="4383327"/>
            <a:ext cx="9145999" cy="2609850"/>
          </a:xfrm>
          <a:prstGeom prst="rect">
            <a:avLst/>
          </a:prstGeom>
        </p:spPr>
        <p:txBody>
          <a:bodyPr lIns="0" tIns="0" rIns="0" bIns="0" rtlCol="0" anchor="t">
            <a:spAutoFit/>
          </a:bodyPr>
          <a:lstStyle/>
          <a:p>
            <a:pPr algn="just">
              <a:lnSpc>
                <a:spcPts val="4199"/>
              </a:lnSpc>
              <a:spcBef>
                <a:spcPct val="0"/>
              </a:spcBef>
            </a:pPr>
            <a:r>
              <a:rPr lang="en-US" sz="2999">
                <a:solidFill>
                  <a:srgbClr val="0C173C"/>
                </a:solidFill>
                <a:latin typeface="Public Sans"/>
                <a:ea typeface="Public Sans"/>
                <a:cs typeface="Public Sans"/>
                <a:sym typeface="Public Sans"/>
              </a:rPr>
              <a:t>Supplies must be an </a:t>
            </a:r>
            <a:r>
              <a:rPr lang="en-US" sz="2999" b="1">
                <a:solidFill>
                  <a:srgbClr val="E4B123"/>
                </a:solidFill>
                <a:latin typeface="Public Sans Bold"/>
                <a:ea typeface="Public Sans Bold"/>
                <a:cs typeface="Public Sans Bold"/>
                <a:sym typeface="Public Sans Bold"/>
              </a:rPr>
              <a:t>excess cost</a:t>
            </a:r>
            <a:r>
              <a:rPr lang="en-US" sz="2999">
                <a:solidFill>
                  <a:srgbClr val="0C173C"/>
                </a:solidFill>
                <a:latin typeface="Public Sans"/>
                <a:ea typeface="Public Sans"/>
                <a:cs typeface="Public Sans"/>
                <a:sym typeface="Public Sans"/>
              </a:rPr>
              <a:t> of providing special education and related services. Excess costs are additional expenses the school incurs when educating students with disabilities, beyond what it spends on average for all students.</a:t>
            </a:r>
          </a:p>
        </p:txBody>
      </p:sp>
      <p:sp>
        <p:nvSpPr>
          <p:cNvPr id="18" name="TextBox 18"/>
          <p:cNvSpPr txBox="1"/>
          <p:nvPr/>
        </p:nvSpPr>
        <p:spPr>
          <a:xfrm>
            <a:off x="1028700" y="3113309"/>
            <a:ext cx="8669655" cy="1079613"/>
          </a:xfrm>
          <a:prstGeom prst="rect">
            <a:avLst/>
          </a:prstGeom>
        </p:spPr>
        <p:txBody>
          <a:bodyPr lIns="0" tIns="0" rIns="0" bIns="0" rtlCol="0" anchor="t">
            <a:spAutoFit/>
          </a:bodyPr>
          <a:lstStyle/>
          <a:p>
            <a:pPr algn="l">
              <a:lnSpc>
                <a:spcPts val="7957"/>
              </a:lnSpc>
            </a:pPr>
            <a:r>
              <a:rPr lang="en-US" sz="8464">
                <a:solidFill>
                  <a:srgbClr val="E4B123"/>
                </a:solidFill>
                <a:latin typeface="League Gothic"/>
                <a:ea typeface="League Gothic"/>
                <a:cs typeface="League Gothic"/>
                <a:sym typeface="League Gothic"/>
              </a:rPr>
              <a:t>Excess Cost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7143351" y="2386820"/>
            <a:ext cx="1179325" cy="16184775"/>
            <a:chOff x="0" y="0"/>
            <a:chExt cx="310604" cy="4262657"/>
          </a:xfrm>
        </p:grpSpPr>
        <p:sp>
          <p:nvSpPr>
            <p:cNvPr id="3" name="Freeform 3"/>
            <p:cNvSpPr/>
            <p:nvPr/>
          </p:nvSpPr>
          <p:spPr>
            <a:xfrm>
              <a:off x="0" y="0"/>
              <a:ext cx="310604" cy="4262657"/>
            </a:xfrm>
            <a:custGeom>
              <a:avLst/>
              <a:gdLst/>
              <a:ahLst/>
              <a:cxnLst/>
              <a:rect l="l" t="t" r="r" b="b"/>
              <a:pathLst>
                <a:path w="310604" h="4262657">
                  <a:moveTo>
                    <a:pt x="0" y="0"/>
                  </a:moveTo>
                  <a:lnTo>
                    <a:pt x="310604" y="0"/>
                  </a:lnTo>
                  <a:lnTo>
                    <a:pt x="310604" y="4262657"/>
                  </a:lnTo>
                  <a:lnTo>
                    <a:pt x="0" y="4262657"/>
                  </a:lnTo>
                  <a:close/>
                </a:path>
              </a:pathLst>
            </a:custGeom>
            <a:solidFill>
              <a:srgbClr val="0C173C"/>
            </a:solidFill>
          </p:spPr>
          <p:txBody>
            <a:bodyPr/>
            <a:lstStyle/>
            <a:p>
              <a:endParaRPr lang="en-US"/>
            </a:p>
          </p:txBody>
        </p:sp>
        <p:sp>
          <p:nvSpPr>
            <p:cNvPr id="4" name="TextBox 4"/>
            <p:cNvSpPr txBox="1"/>
            <p:nvPr/>
          </p:nvSpPr>
          <p:spPr>
            <a:xfrm>
              <a:off x="0" y="-38100"/>
              <a:ext cx="310604" cy="4300757"/>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rot="5400000">
            <a:off x="14088999" y="3256291"/>
            <a:ext cx="8744733" cy="1227040"/>
            <a:chOff x="0" y="0"/>
            <a:chExt cx="2303139" cy="323171"/>
          </a:xfrm>
        </p:grpSpPr>
        <p:sp>
          <p:nvSpPr>
            <p:cNvPr id="6" name="Freeform 6"/>
            <p:cNvSpPr/>
            <p:nvPr/>
          </p:nvSpPr>
          <p:spPr>
            <a:xfrm>
              <a:off x="0" y="0"/>
              <a:ext cx="2303139" cy="323171"/>
            </a:xfrm>
            <a:custGeom>
              <a:avLst/>
              <a:gdLst/>
              <a:ahLst/>
              <a:cxnLst/>
              <a:rect l="l" t="t" r="r" b="b"/>
              <a:pathLst>
                <a:path w="2303139" h="323171">
                  <a:moveTo>
                    <a:pt x="0" y="0"/>
                  </a:moveTo>
                  <a:lnTo>
                    <a:pt x="2303139" y="0"/>
                  </a:lnTo>
                  <a:lnTo>
                    <a:pt x="2303139" y="323171"/>
                  </a:lnTo>
                  <a:lnTo>
                    <a:pt x="0" y="323171"/>
                  </a:lnTo>
                  <a:close/>
                </a:path>
              </a:pathLst>
            </a:custGeom>
            <a:solidFill>
              <a:srgbClr val="0C173C"/>
            </a:solidFill>
          </p:spPr>
          <p:txBody>
            <a:bodyPr/>
            <a:lstStyle/>
            <a:p>
              <a:endParaRPr lang="en-US"/>
            </a:p>
          </p:txBody>
        </p:sp>
        <p:sp>
          <p:nvSpPr>
            <p:cNvPr id="7" name="TextBox 7"/>
            <p:cNvSpPr txBox="1"/>
            <p:nvPr/>
          </p:nvSpPr>
          <p:spPr>
            <a:xfrm>
              <a:off x="0" y="-38100"/>
              <a:ext cx="2303139" cy="361271"/>
            </a:xfrm>
            <a:prstGeom prst="rect">
              <a:avLst/>
            </a:prstGeom>
          </p:spPr>
          <p:txBody>
            <a:bodyPr lIns="50800" tIns="50800" rIns="50800" bIns="50800" rtlCol="0" anchor="ctr"/>
            <a:lstStyle/>
            <a:p>
              <a:pPr algn="ctr">
                <a:lnSpc>
                  <a:spcPts val="2659"/>
                </a:lnSpc>
                <a:spcBef>
                  <a:spcPct val="0"/>
                </a:spcBef>
              </a:pPr>
              <a:endParaRPr/>
            </a:p>
          </p:txBody>
        </p:sp>
      </p:grpSp>
      <p:grpSp>
        <p:nvGrpSpPr>
          <p:cNvPr id="8" name="Group 8"/>
          <p:cNvGrpSpPr/>
          <p:nvPr/>
        </p:nvGrpSpPr>
        <p:grpSpPr>
          <a:xfrm rot="5400000">
            <a:off x="16786318" y="9568125"/>
            <a:ext cx="2208196" cy="1588545"/>
            <a:chOff x="0" y="0"/>
            <a:chExt cx="581582" cy="418382"/>
          </a:xfrm>
        </p:grpSpPr>
        <p:sp>
          <p:nvSpPr>
            <p:cNvPr id="9" name="Freeform 9"/>
            <p:cNvSpPr/>
            <p:nvPr/>
          </p:nvSpPr>
          <p:spPr>
            <a:xfrm>
              <a:off x="0" y="0"/>
              <a:ext cx="581582" cy="418382"/>
            </a:xfrm>
            <a:custGeom>
              <a:avLst/>
              <a:gdLst/>
              <a:ahLst/>
              <a:cxnLst/>
              <a:rect l="l" t="t" r="r" b="b"/>
              <a:pathLst>
                <a:path w="581582" h="418382">
                  <a:moveTo>
                    <a:pt x="0" y="0"/>
                  </a:moveTo>
                  <a:lnTo>
                    <a:pt x="581582" y="0"/>
                  </a:lnTo>
                  <a:lnTo>
                    <a:pt x="581582" y="418382"/>
                  </a:lnTo>
                  <a:lnTo>
                    <a:pt x="0" y="418382"/>
                  </a:lnTo>
                  <a:close/>
                </a:path>
              </a:pathLst>
            </a:custGeom>
            <a:solidFill>
              <a:srgbClr val="E4B123"/>
            </a:solidFill>
          </p:spPr>
          <p:txBody>
            <a:bodyPr/>
            <a:lstStyle/>
            <a:p>
              <a:endParaRPr lang="en-US"/>
            </a:p>
          </p:txBody>
        </p:sp>
        <p:sp>
          <p:nvSpPr>
            <p:cNvPr id="10" name="TextBox 10"/>
            <p:cNvSpPr txBox="1"/>
            <p:nvPr/>
          </p:nvSpPr>
          <p:spPr>
            <a:xfrm>
              <a:off x="0" y="-38100"/>
              <a:ext cx="581582" cy="456482"/>
            </a:xfrm>
            <a:prstGeom prst="rect">
              <a:avLst/>
            </a:prstGeom>
          </p:spPr>
          <p:txBody>
            <a:bodyPr lIns="50800" tIns="50800" rIns="50800" bIns="50800" rtlCol="0" anchor="ctr"/>
            <a:lstStyle/>
            <a:p>
              <a:pPr algn="ctr">
                <a:lnSpc>
                  <a:spcPts val="2659"/>
                </a:lnSpc>
                <a:spcBef>
                  <a:spcPct val="0"/>
                </a:spcBef>
              </a:pPr>
              <a:endParaRPr/>
            </a:p>
          </p:txBody>
        </p:sp>
      </p:grpSp>
      <p:grpSp>
        <p:nvGrpSpPr>
          <p:cNvPr id="11" name="Group 11"/>
          <p:cNvGrpSpPr/>
          <p:nvPr/>
        </p:nvGrpSpPr>
        <p:grpSpPr>
          <a:xfrm rot="-5400000">
            <a:off x="7381434" y="-2964209"/>
            <a:ext cx="2978491" cy="15939921"/>
            <a:chOff x="0" y="0"/>
            <a:chExt cx="784459" cy="4198168"/>
          </a:xfrm>
        </p:grpSpPr>
        <p:sp>
          <p:nvSpPr>
            <p:cNvPr id="12" name="Freeform 12"/>
            <p:cNvSpPr/>
            <p:nvPr/>
          </p:nvSpPr>
          <p:spPr>
            <a:xfrm>
              <a:off x="0" y="0"/>
              <a:ext cx="784459" cy="4198169"/>
            </a:xfrm>
            <a:custGeom>
              <a:avLst/>
              <a:gdLst/>
              <a:ahLst/>
              <a:cxnLst/>
              <a:rect l="l" t="t" r="r" b="b"/>
              <a:pathLst>
                <a:path w="784459" h="4198169">
                  <a:moveTo>
                    <a:pt x="7798" y="0"/>
                  </a:moveTo>
                  <a:lnTo>
                    <a:pt x="776661" y="0"/>
                  </a:lnTo>
                  <a:cubicBezTo>
                    <a:pt x="778729" y="0"/>
                    <a:pt x="780712" y="822"/>
                    <a:pt x="782175" y="2284"/>
                  </a:cubicBezTo>
                  <a:cubicBezTo>
                    <a:pt x="783637" y="3746"/>
                    <a:pt x="784459" y="5730"/>
                    <a:pt x="784459" y="7798"/>
                  </a:cubicBezTo>
                  <a:lnTo>
                    <a:pt x="784459" y="4190371"/>
                  </a:lnTo>
                  <a:cubicBezTo>
                    <a:pt x="784459" y="4192439"/>
                    <a:pt x="783637" y="4194422"/>
                    <a:pt x="782175" y="4195885"/>
                  </a:cubicBezTo>
                  <a:cubicBezTo>
                    <a:pt x="780712" y="4197347"/>
                    <a:pt x="778729" y="4198169"/>
                    <a:pt x="776661" y="4198169"/>
                  </a:cubicBezTo>
                  <a:lnTo>
                    <a:pt x="7798" y="4198169"/>
                  </a:lnTo>
                  <a:cubicBezTo>
                    <a:pt x="5730" y="4198169"/>
                    <a:pt x="3746" y="4197347"/>
                    <a:pt x="2284" y="4195885"/>
                  </a:cubicBezTo>
                  <a:cubicBezTo>
                    <a:pt x="822" y="4194422"/>
                    <a:pt x="0" y="4192439"/>
                    <a:pt x="0" y="4190371"/>
                  </a:cubicBezTo>
                  <a:lnTo>
                    <a:pt x="0" y="7798"/>
                  </a:lnTo>
                  <a:cubicBezTo>
                    <a:pt x="0" y="5730"/>
                    <a:pt x="822" y="3746"/>
                    <a:pt x="2284" y="2284"/>
                  </a:cubicBezTo>
                  <a:cubicBezTo>
                    <a:pt x="3746" y="822"/>
                    <a:pt x="5730" y="0"/>
                    <a:pt x="7798" y="0"/>
                  </a:cubicBezTo>
                  <a:close/>
                </a:path>
              </a:pathLst>
            </a:custGeom>
            <a:solidFill>
              <a:srgbClr val="000000">
                <a:alpha val="0"/>
              </a:srgbClr>
            </a:solidFill>
            <a:ln w="47625" cap="sq">
              <a:solidFill>
                <a:srgbClr val="E4B123"/>
              </a:solidFill>
              <a:prstDash val="solid"/>
              <a:miter/>
            </a:ln>
          </p:spPr>
          <p:txBody>
            <a:bodyPr/>
            <a:lstStyle/>
            <a:p>
              <a:endParaRPr lang="en-US"/>
            </a:p>
          </p:txBody>
        </p:sp>
        <p:sp>
          <p:nvSpPr>
            <p:cNvPr id="13" name="TextBox 13"/>
            <p:cNvSpPr txBox="1"/>
            <p:nvPr/>
          </p:nvSpPr>
          <p:spPr>
            <a:xfrm>
              <a:off x="0" y="-38100"/>
              <a:ext cx="784459" cy="4236268"/>
            </a:xfrm>
            <a:prstGeom prst="rect">
              <a:avLst/>
            </a:prstGeom>
          </p:spPr>
          <p:txBody>
            <a:bodyPr lIns="50800" tIns="50800" rIns="50800" bIns="50800" rtlCol="0" anchor="ctr"/>
            <a:lstStyle/>
            <a:p>
              <a:pPr algn="ctr">
                <a:lnSpc>
                  <a:spcPts val="2659"/>
                </a:lnSpc>
                <a:spcBef>
                  <a:spcPct val="0"/>
                </a:spcBef>
              </a:pPr>
              <a:endParaRPr/>
            </a:p>
          </p:txBody>
        </p:sp>
      </p:grpSp>
      <p:grpSp>
        <p:nvGrpSpPr>
          <p:cNvPr id="14" name="Group 14"/>
          <p:cNvGrpSpPr/>
          <p:nvPr/>
        </p:nvGrpSpPr>
        <p:grpSpPr>
          <a:xfrm rot="-5400000">
            <a:off x="1528062" y="4013961"/>
            <a:ext cx="641493" cy="655466"/>
            <a:chOff x="0" y="0"/>
            <a:chExt cx="283609" cy="289786"/>
          </a:xfrm>
        </p:grpSpPr>
        <p:sp>
          <p:nvSpPr>
            <p:cNvPr id="15" name="Freeform 15"/>
            <p:cNvSpPr/>
            <p:nvPr/>
          </p:nvSpPr>
          <p:spPr>
            <a:xfrm>
              <a:off x="0" y="0"/>
              <a:ext cx="283609" cy="289786"/>
            </a:xfrm>
            <a:custGeom>
              <a:avLst/>
              <a:gdLst/>
              <a:ahLst/>
              <a:cxnLst/>
              <a:rect l="l" t="t" r="r" b="b"/>
              <a:pathLst>
                <a:path w="283609" h="289786">
                  <a:moveTo>
                    <a:pt x="0" y="0"/>
                  </a:moveTo>
                  <a:lnTo>
                    <a:pt x="283609" y="0"/>
                  </a:lnTo>
                  <a:lnTo>
                    <a:pt x="283609" y="289786"/>
                  </a:lnTo>
                  <a:lnTo>
                    <a:pt x="0" y="289786"/>
                  </a:lnTo>
                  <a:close/>
                </a:path>
              </a:pathLst>
            </a:custGeom>
            <a:solidFill>
              <a:srgbClr val="0C173C"/>
            </a:solidFill>
            <a:ln w="76200" cap="sq">
              <a:solidFill>
                <a:srgbClr val="000000"/>
              </a:solidFill>
              <a:prstDash val="solid"/>
              <a:miter/>
            </a:ln>
          </p:spPr>
          <p:txBody>
            <a:bodyPr/>
            <a:lstStyle/>
            <a:p>
              <a:endParaRPr lang="en-US"/>
            </a:p>
          </p:txBody>
        </p:sp>
        <p:sp>
          <p:nvSpPr>
            <p:cNvPr id="16" name="TextBox 16"/>
            <p:cNvSpPr txBox="1"/>
            <p:nvPr/>
          </p:nvSpPr>
          <p:spPr>
            <a:xfrm>
              <a:off x="0" y="-38100"/>
              <a:ext cx="283609" cy="327886"/>
            </a:xfrm>
            <a:prstGeom prst="rect">
              <a:avLst/>
            </a:prstGeom>
          </p:spPr>
          <p:txBody>
            <a:bodyPr lIns="35789" tIns="35789" rIns="35789" bIns="35789" rtlCol="0" anchor="ctr"/>
            <a:lstStyle/>
            <a:p>
              <a:pPr algn="ctr">
                <a:lnSpc>
                  <a:spcPts val="2659"/>
                </a:lnSpc>
                <a:spcBef>
                  <a:spcPct val="0"/>
                </a:spcBef>
              </a:pPr>
              <a:endParaRPr/>
            </a:p>
          </p:txBody>
        </p:sp>
      </p:grpSp>
      <p:grpSp>
        <p:nvGrpSpPr>
          <p:cNvPr id="17" name="Group 17"/>
          <p:cNvGrpSpPr/>
          <p:nvPr/>
        </p:nvGrpSpPr>
        <p:grpSpPr>
          <a:xfrm rot="-5400000">
            <a:off x="1154773" y="4323150"/>
            <a:ext cx="641493" cy="37088"/>
            <a:chOff x="0" y="0"/>
            <a:chExt cx="283609" cy="16397"/>
          </a:xfrm>
        </p:grpSpPr>
        <p:sp>
          <p:nvSpPr>
            <p:cNvPr id="18" name="Freeform 18"/>
            <p:cNvSpPr/>
            <p:nvPr/>
          </p:nvSpPr>
          <p:spPr>
            <a:xfrm>
              <a:off x="0" y="0"/>
              <a:ext cx="283609" cy="16397"/>
            </a:xfrm>
            <a:custGeom>
              <a:avLst/>
              <a:gdLst/>
              <a:ahLst/>
              <a:cxnLst/>
              <a:rect l="l" t="t" r="r" b="b"/>
              <a:pathLst>
                <a:path w="283609" h="16397">
                  <a:moveTo>
                    <a:pt x="0" y="0"/>
                  </a:moveTo>
                  <a:lnTo>
                    <a:pt x="283609" y="0"/>
                  </a:lnTo>
                  <a:lnTo>
                    <a:pt x="283609" y="16397"/>
                  </a:lnTo>
                  <a:lnTo>
                    <a:pt x="0" y="16397"/>
                  </a:lnTo>
                  <a:close/>
                </a:path>
              </a:pathLst>
            </a:custGeom>
            <a:solidFill>
              <a:srgbClr val="0C173C"/>
            </a:solidFill>
            <a:ln w="76200" cap="sq">
              <a:solidFill>
                <a:srgbClr val="000000"/>
              </a:solidFill>
              <a:prstDash val="solid"/>
              <a:miter/>
            </a:ln>
          </p:spPr>
          <p:txBody>
            <a:bodyPr/>
            <a:lstStyle/>
            <a:p>
              <a:endParaRPr lang="en-US"/>
            </a:p>
          </p:txBody>
        </p:sp>
        <p:sp>
          <p:nvSpPr>
            <p:cNvPr id="19" name="TextBox 19"/>
            <p:cNvSpPr txBox="1"/>
            <p:nvPr/>
          </p:nvSpPr>
          <p:spPr>
            <a:xfrm>
              <a:off x="0" y="-38100"/>
              <a:ext cx="283609" cy="54497"/>
            </a:xfrm>
            <a:prstGeom prst="rect">
              <a:avLst/>
            </a:prstGeom>
          </p:spPr>
          <p:txBody>
            <a:bodyPr lIns="35789" tIns="35789" rIns="35789" bIns="35789" rtlCol="0" anchor="ctr"/>
            <a:lstStyle/>
            <a:p>
              <a:pPr algn="ctr">
                <a:lnSpc>
                  <a:spcPts val="2659"/>
                </a:lnSpc>
                <a:spcBef>
                  <a:spcPct val="0"/>
                </a:spcBef>
              </a:pPr>
              <a:endParaRPr/>
            </a:p>
          </p:txBody>
        </p:sp>
      </p:grpSp>
      <p:grpSp>
        <p:nvGrpSpPr>
          <p:cNvPr id="20" name="Group 20"/>
          <p:cNvGrpSpPr/>
          <p:nvPr/>
        </p:nvGrpSpPr>
        <p:grpSpPr>
          <a:xfrm rot="-5400000">
            <a:off x="1901099" y="4323150"/>
            <a:ext cx="641493" cy="37088"/>
            <a:chOff x="0" y="0"/>
            <a:chExt cx="283609" cy="16397"/>
          </a:xfrm>
        </p:grpSpPr>
        <p:sp>
          <p:nvSpPr>
            <p:cNvPr id="21" name="Freeform 21"/>
            <p:cNvSpPr/>
            <p:nvPr/>
          </p:nvSpPr>
          <p:spPr>
            <a:xfrm>
              <a:off x="0" y="0"/>
              <a:ext cx="283609" cy="16397"/>
            </a:xfrm>
            <a:custGeom>
              <a:avLst/>
              <a:gdLst/>
              <a:ahLst/>
              <a:cxnLst/>
              <a:rect l="l" t="t" r="r" b="b"/>
              <a:pathLst>
                <a:path w="283609" h="16397">
                  <a:moveTo>
                    <a:pt x="0" y="0"/>
                  </a:moveTo>
                  <a:lnTo>
                    <a:pt x="283609" y="0"/>
                  </a:lnTo>
                  <a:lnTo>
                    <a:pt x="283609" y="16397"/>
                  </a:lnTo>
                  <a:lnTo>
                    <a:pt x="0" y="16397"/>
                  </a:lnTo>
                  <a:close/>
                </a:path>
              </a:pathLst>
            </a:custGeom>
            <a:solidFill>
              <a:srgbClr val="0C173C"/>
            </a:solidFill>
            <a:ln w="76200" cap="sq">
              <a:solidFill>
                <a:srgbClr val="000000"/>
              </a:solidFill>
              <a:prstDash val="solid"/>
              <a:miter/>
            </a:ln>
          </p:spPr>
          <p:txBody>
            <a:bodyPr/>
            <a:lstStyle/>
            <a:p>
              <a:endParaRPr lang="en-US"/>
            </a:p>
          </p:txBody>
        </p:sp>
        <p:sp>
          <p:nvSpPr>
            <p:cNvPr id="22" name="TextBox 22"/>
            <p:cNvSpPr txBox="1"/>
            <p:nvPr/>
          </p:nvSpPr>
          <p:spPr>
            <a:xfrm>
              <a:off x="0" y="-38100"/>
              <a:ext cx="283609" cy="54497"/>
            </a:xfrm>
            <a:prstGeom prst="rect">
              <a:avLst/>
            </a:prstGeom>
          </p:spPr>
          <p:txBody>
            <a:bodyPr lIns="35789" tIns="35789" rIns="35789" bIns="35789" rtlCol="0" anchor="ctr"/>
            <a:lstStyle/>
            <a:p>
              <a:pPr algn="ctr">
                <a:lnSpc>
                  <a:spcPts val="2659"/>
                </a:lnSpc>
                <a:spcBef>
                  <a:spcPct val="0"/>
                </a:spcBef>
              </a:pPr>
              <a:endParaRPr/>
            </a:p>
          </p:txBody>
        </p:sp>
      </p:grpSp>
      <p:sp>
        <p:nvSpPr>
          <p:cNvPr id="23" name="TextBox 23"/>
          <p:cNvSpPr txBox="1"/>
          <p:nvPr/>
        </p:nvSpPr>
        <p:spPr>
          <a:xfrm>
            <a:off x="1573786" y="3995691"/>
            <a:ext cx="550045" cy="606282"/>
          </a:xfrm>
          <a:prstGeom prst="rect">
            <a:avLst/>
          </a:prstGeom>
        </p:spPr>
        <p:txBody>
          <a:bodyPr lIns="0" tIns="0" rIns="0" bIns="0" rtlCol="0" anchor="t">
            <a:spAutoFit/>
          </a:bodyPr>
          <a:lstStyle/>
          <a:p>
            <a:pPr algn="ctr">
              <a:lnSpc>
                <a:spcPts val="4810"/>
              </a:lnSpc>
              <a:spcBef>
                <a:spcPct val="0"/>
              </a:spcBef>
            </a:pPr>
            <a:r>
              <a:rPr lang="en-US" sz="3436" b="1">
                <a:solidFill>
                  <a:srgbClr val="FFD632"/>
                </a:solidFill>
                <a:latin typeface="Public Sans Bold"/>
                <a:ea typeface="Public Sans Bold"/>
                <a:cs typeface="Public Sans Bold"/>
                <a:sym typeface="Public Sans Bold"/>
              </a:rPr>
              <a:t>A</a:t>
            </a:r>
          </a:p>
        </p:txBody>
      </p:sp>
      <p:sp>
        <p:nvSpPr>
          <p:cNvPr id="24" name="TextBox 24"/>
          <p:cNvSpPr txBox="1"/>
          <p:nvPr/>
        </p:nvSpPr>
        <p:spPr>
          <a:xfrm>
            <a:off x="2849910" y="4014231"/>
            <a:ext cx="8128978" cy="606426"/>
          </a:xfrm>
          <a:prstGeom prst="rect">
            <a:avLst/>
          </a:prstGeom>
        </p:spPr>
        <p:txBody>
          <a:bodyPr lIns="0" tIns="0" rIns="0" bIns="0" rtlCol="0" anchor="t">
            <a:spAutoFit/>
          </a:bodyPr>
          <a:lstStyle/>
          <a:p>
            <a:pPr algn="l">
              <a:lnSpc>
                <a:spcPts val="4899"/>
              </a:lnSpc>
              <a:spcBef>
                <a:spcPct val="0"/>
              </a:spcBef>
            </a:pPr>
            <a:r>
              <a:rPr lang="en-US" sz="3499" b="1">
                <a:solidFill>
                  <a:srgbClr val="0C173C"/>
                </a:solidFill>
                <a:latin typeface="Public Sans Bold"/>
                <a:ea typeface="Public Sans Bold"/>
                <a:cs typeface="Public Sans Bold"/>
                <a:sym typeface="Public Sans Bold"/>
              </a:rPr>
              <a:t>ALLOCABLE</a:t>
            </a:r>
          </a:p>
        </p:txBody>
      </p:sp>
      <p:grpSp>
        <p:nvGrpSpPr>
          <p:cNvPr id="25" name="Group 25"/>
          <p:cNvGrpSpPr/>
          <p:nvPr/>
        </p:nvGrpSpPr>
        <p:grpSpPr>
          <a:xfrm rot="-5400000">
            <a:off x="7381434" y="273618"/>
            <a:ext cx="2978491" cy="15939921"/>
            <a:chOff x="0" y="0"/>
            <a:chExt cx="784459" cy="4198168"/>
          </a:xfrm>
        </p:grpSpPr>
        <p:sp>
          <p:nvSpPr>
            <p:cNvPr id="26" name="Freeform 26"/>
            <p:cNvSpPr/>
            <p:nvPr/>
          </p:nvSpPr>
          <p:spPr>
            <a:xfrm>
              <a:off x="0" y="0"/>
              <a:ext cx="784459" cy="4198169"/>
            </a:xfrm>
            <a:custGeom>
              <a:avLst/>
              <a:gdLst/>
              <a:ahLst/>
              <a:cxnLst/>
              <a:rect l="l" t="t" r="r" b="b"/>
              <a:pathLst>
                <a:path w="784459" h="4198169">
                  <a:moveTo>
                    <a:pt x="7798" y="0"/>
                  </a:moveTo>
                  <a:lnTo>
                    <a:pt x="776661" y="0"/>
                  </a:lnTo>
                  <a:cubicBezTo>
                    <a:pt x="778729" y="0"/>
                    <a:pt x="780712" y="822"/>
                    <a:pt x="782175" y="2284"/>
                  </a:cubicBezTo>
                  <a:cubicBezTo>
                    <a:pt x="783637" y="3746"/>
                    <a:pt x="784459" y="5730"/>
                    <a:pt x="784459" y="7798"/>
                  </a:cubicBezTo>
                  <a:lnTo>
                    <a:pt x="784459" y="4190371"/>
                  </a:lnTo>
                  <a:cubicBezTo>
                    <a:pt x="784459" y="4192439"/>
                    <a:pt x="783637" y="4194422"/>
                    <a:pt x="782175" y="4195885"/>
                  </a:cubicBezTo>
                  <a:cubicBezTo>
                    <a:pt x="780712" y="4197347"/>
                    <a:pt x="778729" y="4198169"/>
                    <a:pt x="776661" y="4198169"/>
                  </a:cubicBezTo>
                  <a:lnTo>
                    <a:pt x="7798" y="4198169"/>
                  </a:lnTo>
                  <a:cubicBezTo>
                    <a:pt x="5730" y="4198169"/>
                    <a:pt x="3746" y="4197347"/>
                    <a:pt x="2284" y="4195885"/>
                  </a:cubicBezTo>
                  <a:cubicBezTo>
                    <a:pt x="822" y="4194422"/>
                    <a:pt x="0" y="4192439"/>
                    <a:pt x="0" y="4190371"/>
                  </a:cubicBezTo>
                  <a:lnTo>
                    <a:pt x="0" y="7798"/>
                  </a:lnTo>
                  <a:cubicBezTo>
                    <a:pt x="0" y="5730"/>
                    <a:pt x="822" y="3746"/>
                    <a:pt x="2284" y="2284"/>
                  </a:cubicBezTo>
                  <a:cubicBezTo>
                    <a:pt x="3746" y="822"/>
                    <a:pt x="5730" y="0"/>
                    <a:pt x="7798" y="0"/>
                  </a:cubicBezTo>
                  <a:close/>
                </a:path>
              </a:pathLst>
            </a:custGeom>
            <a:solidFill>
              <a:srgbClr val="000000">
                <a:alpha val="0"/>
              </a:srgbClr>
            </a:solidFill>
            <a:ln w="47625" cap="sq">
              <a:solidFill>
                <a:srgbClr val="E4B123"/>
              </a:solidFill>
              <a:prstDash val="solid"/>
              <a:miter/>
            </a:ln>
          </p:spPr>
          <p:txBody>
            <a:bodyPr/>
            <a:lstStyle/>
            <a:p>
              <a:endParaRPr lang="en-US"/>
            </a:p>
          </p:txBody>
        </p:sp>
        <p:sp>
          <p:nvSpPr>
            <p:cNvPr id="27" name="TextBox 27"/>
            <p:cNvSpPr txBox="1"/>
            <p:nvPr/>
          </p:nvSpPr>
          <p:spPr>
            <a:xfrm>
              <a:off x="0" y="-38100"/>
              <a:ext cx="784459" cy="4236268"/>
            </a:xfrm>
            <a:prstGeom prst="rect">
              <a:avLst/>
            </a:prstGeom>
          </p:spPr>
          <p:txBody>
            <a:bodyPr lIns="50800" tIns="50800" rIns="50800" bIns="50800" rtlCol="0" anchor="ctr"/>
            <a:lstStyle/>
            <a:p>
              <a:pPr algn="ctr">
                <a:lnSpc>
                  <a:spcPts val="2659"/>
                </a:lnSpc>
                <a:spcBef>
                  <a:spcPct val="0"/>
                </a:spcBef>
              </a:pPr>
              <a:endParaRPr/>
            </a:p>
          </p:txBody>
        </p:sp>
      </p:grpSp>
      <p:sp>
        <p:nvSpPr>
          <p:cNvPr id="28" name="TextBox 28"/>
          <p:cNvSpPr txBox="1"/>
          <p:nvPr/>
        </p:nvSpPr>
        <p:spPr>
          <a:xfrm>
            <a:off x="1521075" y="4776741"/>
            <a:ext cx="14755824" cy="1829435"/>
          </a:xfrm>
          <a:prstGeom prst="rect">
            <a:avLst/>
          </a:prstGeom>
        </p:spPr>
        <p:txBody>
          <a:bodyPr lIns="0" tIns="0" rIns="0" bIns="0" rtlCol="0" anchor="t">
            <a:spAutoFit/>
          </a:bodyPr>
          <a:lstStyle/>
          <a:p>
            <a:pPr algn="just">
              <a:lnSpc>
                <a:spcPts val="3640"/>
              </a:lnSpc>
            </a:pPr>
            <a:r>
              <a:rPr lang="en-US" sz="2600">
                <a:solidFill>
                  <a:srgbClr val="0C173C"/>
                </a:solidFill>
                <a:latin typeface="Public Sans"/>
                <a:ea typeface="Public Sans"/>
                <a:cs typeface="Public Sans"/>
                <a:sym typeface="Public Sans"/>
              </a:rPr>
              <a:t>For a cost to be allocable, it must have a clear connection to the grant and contribute to its objectives. </a:t>
            </a:r>
          </a:p>
          <a:p>
            <a:pPr algn="l">
              <a:lnSpc>
                <a:spcPts val="3640"/>
              </a:lnSpc>
            </a:pPr>
            <a:r>
              <a:rPr lang="en-US" sz="2600" b="1">
                <a:solidFill>
                  <a:srgbClr val="0C173C"/>
                </a:solidFill>
                <a:latin typeface="Public Sans Bold"/>
                <a:ea typeface="Public Sans Bold"/>
                <a:cs typeface="Public Sans Bold"/>
                <a:sym typeface="Public Sans Bold"/>
              </a:rPr>
              <a:t>“Can the connection between this cost and the project's objectives be clearly demonstrated?”</a:t>
            </a:r>
          </a:p>
          <a:p>
            <a:pPr algn="just">
              <a:lnSpc>
                <a:spcPts val="3640"/>
              </a:lnSpc>
              <a:spcBef>
                <a:spcPct val="0"/>
              </a:spcBef>
            </a:pPr>
            <a:endParaRPr lang="en-US" sz="2600" b="1">
              <a:solidFill>
                <a:srgbClr val="0C173C"/>
              </a:solidFill>
              <a:latin typeface="Public Sans Bold"/>
              <a:ea typeface="Public Sans Bold"/>
              <a:cs typeface="Public Sans Bold"/>
              <a:sym typeface="Public Sans Bold"/>
            </a:endParaRPr>
          </a:p>
        </p:txBody>
      </p:sp>
      <p:grpSp>
        <p:nvGrpSpPr>
          <p:cNvPr id="29" name="Group 29"/>
          <p:cNvGrpSpPr/>
          <p:nvPr/>
        </p:nvGrpSpPr>
        <p:grpSpPr>
          <a:xfrm rot="-5400000">
            <a:off x="7381434" y="-6202036"/>
            <a:ext cx="2978491" cy="15939921"/>
            <a:chOff x="0" y="0"/>
            <a:chExt cx="784459" cy="4198168"/>
          </a:xfrm>
        </p:grpSpPr>
        <p:sp>
          <p:nvSpPr>
            <p:cNvPr id="30" name="Freeform 30"/>
            <p:cNvSpPr/>
            <p:nvPr/>
          </p:nvSpPr>
          <p:spPr>
            <a:xfrm>
              <a:off x="0" y="0"/>
              <a:ext cx="784459" cy="4198169"/>
            </a:xfrm>
            <a:custGeom>
              <a:avLst/>
              <a:gdLst/>
              <a:ahLst/>
              <a:cxnLst/>
              <a:rect l="l" t="t" r="r" b="b"/>
              <a:pathLst>
                <a:path w="784459" h="4198169">
                  <a:moveTo>
                    <a:pt x="7798" y="0"/>
                  </a:moveTo>
                  <a:lnTo>
                    <a:pt x="776661" y="0"/>
                  </a:lnTo>
                  <a:cubicBezTo>
                    <a:pt x="778729" y="0"/>
                    <a:pt x="780712" y="822"/>
                    <a:pt x="782175" y="2284"/>
                  </a:cubicBezTo>
                  <a:cubicBezTo>
                    <a:pt x="783637" y="3746"/>
                    <a:pt x="784459" y="5730"/>
                    <a:pt x="784459" y="7798"/>
                  </a:cubicBezTo>
                  <a:lnTo>
                    <a:pt x="784459" y="4190371"/>
                  </a:lnTo>
                  <a:cubicBezTo>
                    <a:pt x="784459" y="4192439"/>
                    <a:pt x="783637" y="4194422"/>
                    <a:pt x="782175" y="4195885"/>
                  </a:cubicBezTo>
                  <a:cubicBezTo>
                    <a:pt x="780712" y="4197347"/>
                    <a:pt x="778729" y="4198169"/>
                    <a:pt x="776661" y="4198169"/>
                  </a:cubicBezTo>
                  <a:lnTo>
                    <a:pt x="7798" y="4198169"/>
                  </a:lnTo>
                  <a:cubicBezTo>
                    <a:pt x="5730" y="4198169"/>
                    <a:pt x="3746" y="4197347"/>
                    <a:pt x="2284" y="4195885"/>
                  </a:cubicBezTo>
                  <a:cubicBezTo>
                    <a:pt x="822" y="4194422"/>
                    <a:pt x="0" y="4192439"/>
                    <a:pt x="0" y="4190371"/>
                  </a:cubicBezTo>
                  <a:lnTo>
                    <a:pt x="0" y="7798"/>
                  </a:lnTo>
                  <a:cubicBezTo>
                    <a:pt x="0" y="5730"/>
                    <a:pt x="822" y="3746"/>
                    <a:pt x="2284" y="2284"/>
                  </a:cubicBezTo>
                  <a:cubicBezTo>
                    <a:pt x="3746" y="822"/>
                    <a:pt x="5730" y="0"/>
                    <a:pt x="7798" y="0"/>
                  </a:cubicBezTo>
                  <a:close/>
                </a:path>
              </a:pathLst>
            </a:custGeom>
            <a:solidFill>
              <a:srgbClr val="000000">
                <a:alpha val="0"/>
              </a:srgbClr>
            </a:solidFill>
            <a:ln w="47625" cap="sq">
              <a:solidFill>
                <a:srgbClr val="E4B123"/>
              </a:solidFill>
              <a:prstDash val="solid"/>
              <a:miter/>
            </a:ln>
          </p:spPr>
          <p:txBody>
            <a:bodyPr/>
            <a:lstStyle/>
            <a:p>
              <a:endParaRPr lang="en-US"/>
            </a:p>
          </p:txBody>
        </p:sp>
        <p:sp>
          <p:nvSpPr>
            <p:cNvPr id="31" name="TextBox 31"/>
            <p:cNvSpPr txBox="1"/>
            <p:nvPr/>
          </p:nvSpPr>
          <p:spPr>
            <a:xfrm>
              <a:off x="0" y="-38100"/>
              <a:ext cx="784459" cy="4236268"/>
            </a:xfrm>
            <a:prstGeom prst="rect">
              <a:avLst/>
            </a:prstGeom>
          </p:spPr>
          <p:txBody>
            <a:bodyPr lIns="50800" tIns="50800" rIns="50800" bIns="50800" rtlCol="0" anchor="ctr"/>
            <a:lstStyle/>
            <a:p>
              <a:pPr algn="ctr">
                <a:lnSpc>
                  <a:spcPts val="2659"/>
                </a:lnSpc>
                <a:spcBef>
                  <a:spcPct val="0"/>
                </a:spcBef>
              </a:pPr>
              <a:endParaRPr/>
            </a:p>
          </p:txBody>
        </p:sp>
      </p:grpSp>
      <p:grpSp>
        <p:nvGrpSpPr>
          <p:cNvPr id="32" name="Group 32"/>
          <p:cNvGrpSpPr/>
          <p:nvPr/>
        </p:nvGrpSpPr>
        <p:grpSpPr>
          <a:xfrm rot="-5400000">
            <a:off x="1528062" y="821515"/>
            <a:ext cx="641493" cy="655466"/>
            <a:chOff x="0" y="0"/>
            <a:chExt cx="283609" cy="289786"/>
          </a:xfrm>
        </p:grpSpPr>
        <p:sp>
          <p:nvSpPr>
            <p:cNvPr id="33" name="Freeform 33"/>
            <p:cNvSpPr/>
            <p:nvPr/>
          </p:nvSpPr>
          <p:spPr>
            <a:xfrm>
              <a:off x="0" y="0"/>
              <a:ext cx="283609" cy="289786"/>
            </a:xfrm>
            <a:custGeom>
              <a:avLst/>
              <a:gdLst/>
              <a:ahLst/>
              <a:cxnLst/>
              <a:rect l="l" t="t" r="r" b="b"/>
              <a:pathLst>
                <a:path w="283609" h="289786">
                  <a:moveTo>
                    <a:pt x="0" y="0"/>
                  </a:moveTo>
                  <a:lnTo>
                    <a:pt x="283609" y="0"/>
                  </a:lnTo>
                  <a:lnTo>
                    <a:pt x="283609" y="289786"/>
                  </a:lnTo>
                  <a:lnTo>
                    <a:pt x="0" y="289786"/>
                  </a:lnTo>
                  <a:close/>
                </a:path>
              </a:pathLst>
            </a:custGeom>
            <a:solidFill>
              <a:srgbClr val="0C173C"/>
            </a:solidFill>
            <a:ln w="76200" cap="sq">
              <a:solidFill>
                <a:srgbClr val="000000"/>
              </a:solidFill>
              <a:prstDash val="solid"/>
              <a:miter/>
            </a:ln>
          </p:spPr>
          <p:txBody>
            <a:bodyPr/>
            <a:lstStyle/>
            <a:p>
              <a:endParaRPr lang="en-US"/>
            </a:p>
          </p:txBody>
        </p:sp>
        <p:sp>
          <p:nvSpPr>
            <p:cNvPr id="34" name="TextBox 34"/>
            <p:cNvSpPr txBox="1"/>
            <p:nvPr/>
          </p:nvSpPr>
          <p:spPr>
            <a:xfrm>
              <a:off x="0" y="-38100"/>
              <a:ext cx="283609" cy="327886"/>
            </a:xfrm>
            <a:prstGeom prst="rect">
              <a:avLst/>
            </a:prstGeom>
          </p:spPr>
          <p:txBody>
            <a:bodyPr lIns="35789" tIns="35789" rIns="35789" bIns="35789" rtlCol="0" anchor="ctr"/>
            <a:lstStyle/>
            <a:p>
              <a:pPr algn="ctr">
                <a:lnSpc>
                  <a:spcPts val="2659"/>
                </a:lnSpc>
                <a:spcBef>
                  <a:spcPct val="0"/>
                </a:spcBef>
              </a:pPr>
              <a:endParaRPr/>
            </a:p>
          </p:txBody>
        </p:sp>
      </p:grpSp>
      <p:grpSp>
        <p:nvGrpSpPr>
          <p:cNvPr id="35" name="Group 35"/>
          <p:cNvGrpSpPr/>
          <p:nvPr/>
        </p:nvGrpSpPr>
        <p:grpSpPr>
          <a:xfrm rot="-5400000">
            <a:off x="1154773" y="1130703"/>
            <a:ext cx="641493" cy="37088"/>
            <a:chOff x="0" y="0"/>
            <a:chExt cx="283609" cy="16397"/>
          </a:xfrm>
        </p:grpSpPr>
        <p:sp>
          <p:nvSpPr>
            <p:cNvPr id="36" name="Freeform 36"/>
            <p:cNvSpPr/>
            <p:nvPr/>
          </p:nvSpPr>
          <p:spPr>
            <a:xfrm>
              <a:off x="0" y="0"/>
              <a:ext cx="283609" cy="16397"/>
            </a:xfrm>
            <a:custGeom>
              <a:avLst/>
              <a:gdLst/>
              <a:ahLst/>
              <a:cxnLst/>
              <a:rect l="l" t="t" r="r" b="b"/>
              <a:pathLst>
                <a:path w="283609" h="16397">
                  <a:moveTo>
                    <a:pt x="0" y="0"/>
                  </a:moveTo>
                  <a:lnTo>
                    <a:pt x="283609" y="0"/>
                  </a:lnTo>
                  <a:lnTo>
                    <a:pt x="283609" y="16397"/>
                  </a:lnTo>
                  <a:lnTo>
                    <a:pt x="0" y="16397"/>
                  </a:lnTo>
                  <a:close/>
                </a:path>
              </a:pathLst>
            </a:custGeom>
            <a:solidFill>
              <a:srgbClr val="0C173C"/>
            </a:solidFill>
            <a:ln w="76200" cap="sq">
              <a:solidFill>
                <a:srgbClr val="000000"/>
              </a:solidFill>
              <a:prstDash val="solid"/>
              <a:miter/>
            </a:ln>
          </p:spPr>
          <p:txBody>
            <a:bodyPr/>
            <a:lstStyle/>
            <a:p>
              <a:endParaRPr lang="en-US"/>
            </a:p>
          </p:txBody>
        </p:sp>
        <p:sp>
          <p:nvSpPr>
            <p:cNvPr id="37" name="TextBox 37"/>
            <p:cNvSpPr txBox="1"/>
            <p:nvPr/>
          </p:nvSpPr>
          <p:spPr>
            <a:xfrm>
              <a:off x="0" y="-38100"/>
              <a:ext cx="283609" cy="54497"/>
            </a:xfrm>
            <a:prstGeom prst="rect">
              <a:avLst/>
            </a:prstGeom>
          </p:spPr>
          <p:txBody>
            <a:bodyPr lIns="35789" tIns="35789" rIns="35789" bIns="35789" rtlCol="0" anchor="ctr"/>
            <a:lstStyle/>
            <a:p>
              <a:pPr algn="ctr">
                <a:lnSpc>
                  <a:spcPts val="2659"/>
                </a:lnSpc>
                <a:spcBef>
                  <a:spcPct val="0"/>
                </a:spcBef>
              </a:pPr>
              <a:endParaRPr/>
            </a:p>
          </p:txBody>
        </p:sp>
      </p:grpSp>
      <p:grpSp>
        <p:nvGrpSpPr>
          <p:cNvPr id="38" name="Group 38"/>
          <p:cNvGrpSpPr/>
          <p:nvPr/>
        </p:nvGrpSpPr>
        <p:grpSpPr>
          <a:xfrm rot="-5400000">
            <a:off x="1901099" y="1130703"/>
            <a:ext cx="641493" cy="37088"/>
            <a:chOff x="0" y="0"/>
            <a:chExt cx="283609" cy="16397"/>
          </a:xfrm>
        </p:grpSpPr>
        <p:sp>
          <p:nvSpPr>
            <p:cNvPr id="39" name="Freeform 39"/>
            <p:cNvSpPr/>
            <p:nvPr/>
          </p:nvSpPr>
          <p:spPr>
            <a:xfrm>
              <a:off x="0" y="0"/>
              <a:ext cx="283609" cy="16397"/>
            </a:xfrm>
            <a:custGeom>
              <a:avLst/>
              <a:gdLst/>
              <a:ahLst/>
              <a:cxnLst/>
              <a:rect l="l" t="t" r="r" b="b"/>
              <a:pathLst>
                <a:path w="283609" h="16397">
                  <a:moveTo>
                    <a:pt x="0" y="0"/>
                  </a:moveTo>
                  <a:lnTo>
                    <a:pt x="283609" y="0"/>
                  </a:lnTo>
                  <a:lnTo>
                    <a:pt x="283609" y="16397"/>
                  </a:lnTo>
                  <a:lnTo>
                    <a:pt x="0" y="16397"/>
                  </a:lnTo>
                  <a:close/>
                </a:path>
              </a:pathLst>
            </a:custGeom>
            <a:solidFill>
              <a:srgbClr val="0C173C"/>
            </a:solidFill>
            <a:ln w="76200" cap="sq">
              <a:solidFill>
                <a:srgbClr val="000000"/>
              </a:solidFill>
              <a:prstDash val="solid"/>
              <a:miter/>
            </a:ln>
          </p:spPr>
          <p:txBody>
            <a:bodyPr/>
            <a:lstStyle/>
            <a:p>
              <a:endParaRPr lang="en-US"/>
            </a:p>
          </p:txBody>
        </p:sp>
        <p:sp>
          <p:nvSpPr>
            <p:cNvPr id="40" name="TextBox 40"/>
            <p:cNvSpPr txBox="1"/>
            <p:nvPr/>
          </p:nvSpPr>
          <p:spPr>
            <a:xfrm>
              <a:off x="0" y="-38100"/>
              <a:ext cx="283609" cy="54497"/>
            </a:xfrm>
            <a:prstGeom prst="rect">
              <a:avLst/>
            </a:prstGeom>
          </p:spPr>
          <p:txBody>
            <a:bodyPr lIns="35789" tIns="35789" rIns="35789" bIns="35789" rtlCol="0" anchor="ctr"/>
            <a:lstStyle/>
            <a:p>
              <a:pPr algn="ctr">
                <a:lnSpc>
                  <a:spcPts val="2659"/>
                </a:lnSpc>
                <a:spcBef>
                  <a:spcPct val="0"/>
                </a:spcBef>
              </a:pPr>
              <a:endParaRPr/>
            </a:p>
          </p:txBody>
        </p:sp>
      </p:grpSp>
      <p:sp>
        <p:nvSpPr>
          <p:cNvPr id="41" name="TextBox 41"/>
          <p:cNvSpPr txBox="1"/>
          <p:nvPr/>
        </p:nvSpPr>
        <p:spPr>
          <a:xfrm>
            <a:off x="1573786" y="803244"/>
            <a:ext cx="550045" cy="606282"/>
          </a:xfrm>
          <a:prstGeom prst="rect">
            <a:avLst/>
          </a:prstGeom>
        </p:spPr>
        <p:txBody>
          <a:bodyPr lIns="0" tIns="0" rIns="0" bIns="0" rtlCol="0" anchor="t">
            <a:spAutoFit/>
          </a:bodyPr>
          <a:lstStyle/>
          <a:p>
            <a:pPr algn="ctr">
              <a:lnSpc>
                <a:spcPts val="4810"/>
              </a:lnSpc>
              <a:spcBef>
                <a:spcPct val="0"/>
              </a:spcBef>
            </a:pPr>
            <a:r>
              <a:rPr lang="en-US" sz="3436" b="1">
                <a:solidFill>
                  <a:srgbClr val="FFD632"/>
                </a:solidFill>
                <a:latin typeface="Public Sans Bold"/>
                <a:ea typeface="Public Sans Bold"/>
                <a:cs typeface="Public Sans Bold"/>
                <a:sym typeface="Public Sans Bold"/>
              </a:rPr>
              <a:t>R</a:t>
            </a:r>
          </a:p>
        </p:txBody>
      </p:sp>
      <p:sp>
        <p:nvSpPr>
          <p:cNvPr id="42" name="TextBox 42"/>
          <p:cNvSpPr txBox="1"/>
          <p:nvPr/>
        </p:nvSpPr>
        <p:spPr>
          <a:xfrm>
            <a:off x="2849910" y="803100"/>
            <a:ext cx="6962388" cy="606426"/>
          </a:xfrm>
          <a:prstGeom prst="rect">
            <a:avLst/>
          </a:prstGeom>
        </p:spPr>
        <p:txBody>
          <a:bodyPr lIns="0" tIns="0" rIns="0" bIns="0" rtlCol="0" anchor="t">
            <a:spAutoFit/>
          </a:bodyPr>
          <a:lstStyle/>
          <a:p>
            <a:pPr algn="l">
              <a:lnSpc>
                <a:spcPts val="4899"/>
              </a:lnSpc>
              <a:spcBef>
                <a:spcPct val="0"/>
              </a:spcBef>
            </a:pPr>
            <a:r>
              <a:rPr lang="en-US" sz="3499" b="1">
                <a:solidFill>
                  <a:srgbClr val="0C173C"/>
                </a:solidFill>
                <a:latin typeface="Public Sans Bold"/>
                <a:ea typeface="Public Sans Bold"/>
                <a:cs typeface="Public Sans Bold"/>
                <a:sym typeface="Public Sans Bold"/>
              </a:rPr>
              <a:t>REASONABLE</a:t>
            </a:r>
          </a:p>
        </p:txBody>
      </p:sp>
      <p:sp>
        <p:nvSpPr>
          <p:cNvPr id="43" name="TextBox 43"/>
          <p:cNvSpPr txBox="1"/>
          <p:nvPr/>
        </p:nvSpPr>
        <p:spPr>
          <a:xfrm>
            <a:off x="1456975" y="1587088"/>
            <a:ext cx="14230805" cy="1372235"/>
          </a:xfrm>
          <a:prstGeom prst="rect">
            <a:avLst/>
          </a:prstGeom>
        </p:spPr>
        <p:txBody>
          <a:bodyPr lIns="0" tIns="0" rIns="0" bIns="0" rtlCol="0" anchor="t">
            <a:spAutoFit/>
          </a:bodyPr>
          <a:lstStyle/>
          <a:p>
            <a:pPr algn="just">
              <a:lnSpc>
                <a:spcPts val="3640"/>
              </a:lnSpc>
            </a:pPr>
            <a:r>
              <a:rPr lang="en-US" sz="2600">
                <a:solidFill>
                  <a:srgbClr val="0C173C"/>
                </a:solidFill>
                <a:latin typeface="Public Sans"/>
                <a:ea typeface="Public Sans"/>
                <a:cs typeface="Public Sans"/>
                <a:sym typeface="Public Sans"/>
              </a:rPr>
              <a:t>Reasonable costs are expenses that a prudent person would consider sensible and appropriate under the circumstances.</a:t>
            </a:r>
          </a:p>
          <a:p>
            <a:pPr algn="just">
              <a:lnSpc>
                <a:spcPts val="3640"/>
              </a:lnSpc>
              <a:spcBef>
                <a:spcPct val="0"/>
              </a:spcBef>
            </a:pPr>
            <a:r>
              <a:rPr lang="en-US" sz="2600">
                <a:solidFill>
                  <a:srgbClr val="0C173C"/>
                </a:solidFill>
                <a:latin typeface="Public Sans"/>
                <a:ea typeface="Public Sans"/>
                <a:cs typeface="Public Sans"/>
                <a:sym typeface="Public Sans"/>
              </a:rPr>
              <a:t> </a:t>
            </a:r>
            <a:r>
              <a:rPr lang="en-US" sz="2600" b="1">
                <a:solidFill>
                  <a:srgbClr val="0C173C"/>
                </a:solidFill>
                <a:latin typeface="Public Sans Bold"/>
                <a:ea typeface="Public Sans Bold"/>
                <a:cs typeface="Public Sans Bold"/>
                <a:sym typeface="Public Sans Bold"/>
              </a:rPr>
              <a:t>“Would an average person think this is a sensible way to spend grant funds?”</a:t>
            </a:r>
          </a:p>
        </p:txBody>
      </p:sp>
      <p:grpSp>
        <p:nvGrpSpPr>
          <p:cNvPr id="44" name="Group 44"/>
          <p:cNvGrpSpPr/>
          <p:nvPr/>
        </p:nvGrpSpPr>
        <p:grpSpPr>
          <a:xfrm rot="-5400000">
            <a:off x="1528062" y="7238941"/>
            <a:ext cx="641493" cy="655466"/>
            <a:chOff x="0" y="0"/>
            <a:chExt cx="283609" cy="289786"/>
          </a:xfrm>
        </p:grpSpPr>
        <p:sp>
          <p:nvSpPr>
            <p:cNvPr id="45" name="Freeform 45"/>
            <p:cNvSpPr/>
            <p:nvPr/>
          </p:nvSpPr>
          <p:spPr>
            <a:xfrm>
              <a:off x="0" y="0"/>
              <a:ext cx="283609" cy="289786"/>
            </a:xfrm>
            <a:custGeom>
              <a:avLst/>
              <a:gdLst/>
              <a:ahLst/>
              <a:cxnLst/>
              <a:rect l="l" t="t" r="r" b="b"/>
              <a:pathLst>
                <a:path w="283609" h="289786">
                  <a:moveTo>
                    <a:pt x="0" y="0"/>
                  </a:moveTo>
                  <a:lnTo>
                    <a:pt x="283609" y="0"/>
                  </a:lnTo>
                  <a:lnTo>
                    <a:pt x="283609" y="289786"/>
                  </a:lnTo>
                  <a:lnTo>
                    <a:pt x="0" y="289786"/>
                  </a:lnTo>
                  <a:close/>
                </a:path>
              </a:pathLst>
            </a:custGeom>
            <a:solidFill>
              <a:srgbClr val="0C173C"/>
            </a:solidFill>
            <a:ln w="76200" cap="sq">
              <a:solidFill>
                <a:srgbClr val="000000"/>
              </a:solidFill>
              <a:prstDash val="solid"/>
              <a:miter/>
            </a:ln>
          </p:spPr>
          <p:txBody>
            <a:bodyPr/>
            <a:lstStyle/>
            <a:p>
              <a:endParaRPr lang="en-US"/>
            </a:p>
          </p:txBody>
        </p:sp>
        <p:sp>
          <p:nvSpPr>
            <p:cNvPr id="46" name="TextBox 46"/>
            <p:cNvSpPr txBox="1"/>
            <p:nvPr/>
          </p:nvSpPr>
          <p:spPr>
            <a:xfrm>
              <a:off x="0" y="-38100"/>
              <a:ext cx="283609" cy="327886"/>
            </a:xfrm>
            <a:prstGeom prst="rect">
              <a:avLst/>
            </a:prstGeom>
          </p:spPr>
          <p:txBody>
            <a:bodyPr lIns="35789" tIns="35789" rIns="35789" bIns="35789" rtlCol="0" anchor="ctr"/>
            <a:lstStyle/>
            <a:p>
              <a:pPr algn="ctr">
                <a:lnSpc>
                  <a:spcPts val="2659"/>
                </a:lnSpc>
                <a:spcBef>
                  <a:spcPct val="0"/>
                </a:spcBef>
              </a:pPr>
              <a:endParaRPr/>
            </a:p>
          </p:txBody>
        </p:sp>
      </p:grpSp>
      <p:grpSp>
        <p:nvGrpSpPr>
          <p:cNvPr id="47" name="Group 47"/>
          <p:cNvGrpSpPr/>
          <p:nvPr/>
        </p:nvGrpSpPr>
        <p:grpSpPr>
          <a:xfrm rot="-5400000">
            <a:off x="1154773" y="7548130"/>
            <a:ext cx="641493" cy="37088"/>
            <a:chOff x="0" y="0"/>
            <a:chExt cx="283609" cy="16397"/>
          </a:xfrm>
        </p:grpSpPr>
        <p:sp>
          <p:nvSpPr>
            <p:cNvPr id="48" name="Freeform 48"/>
            <p:cNvSpPr/>
            <p:nvPr/>
          </p:nvSpPr>
          <p:spPr>
            <a:xfrm>
              <a:off x="0" y="0"/>
              <a:ext cx="283609" cy="16397"/>
            </a:xfrm>
            <a:custGeom>
              <a:avLst/>
              <a:gdLst/>
              <a:ahLst/>
              <a:cxnLst/>
              <a:rect l="l" t="t" r="r" b="b"/>
              <a:pathLst>
                <a:path w="283609" h="16397">
                  <a:moveTo>
                    <a:pt x="0" y="0"/>
                  </a:moveTo>
                  <a:lnTo>
                    <a:pt x="283609" y="0"/>
                  </a:lnTo>
                  <a:lnTo>
                    <a:pt x="283609" y="16397"/>
                  </a:lnTo>
                  <a:lnTo>
                    <a:pt x="0" y="16397"/>
                  </a:lnTo>
                  <a:close/>
                </a:path>
              </a:pathLst>
            </a:custGeom>
            <a:solidFill>
              <a:srgbClr val="0C173C"/>
            </a:solidFill>
            <a:ln w="76200" cap="sq">
              <a:solidFill>
                <a:srgbClr val="000000"/>
              </a:solidFill>
              <a:prstDash val="solid"/>
              <a:miter/>
            </a:ln>
          </p:spPr>
          <p:txBody>
            <a:bodyPr/>
            <a:lstStyle/>
            <a:p>
              <a:endParaRPr lang="en-US"/>
            </a:p>
          </p:txBody>
        </p:sp>
        <p:sp>
          <p:nvSpPr>
            <p:cNvPr id="49" name="TextBox 49"/>
            <p:cNvSpPr txBox="1"/>
            <p:nvPr/>
          </p:nvSpPr>
          <p:spPr>
            <a:xfrm>
              <a:off x="0" y="-38100"/>
              <a:ext cx="283609" cy="54497"/>
            </a:xfrm>
            <a:prstGeom prst="rect">
              <a:avLst/>
            </a:prstGeom>
          </p:spPr>
          <p:txBody>
            <a:bodyPr lIns="35789" tIns="35789" rIns="35789" bIns="35789" rtlCol="0" anchor="ctr"/>
            <a:lstStyle/>
            <a:p>
              <a:pPr algn="ctr">
                <a:lnSpc>
                  <a:spcPts val="2659"/>
                </a:lnSpc>
                <a:spcBef>
                  <a:spcPct val="0"/>
                </a:spcBef>
              </a:pPr>
              <a:endParaRPr/>
            </a:p>
          </p:txBody>
        </p:sp>
      </p:grpSp>
      <p:grpSp>
        <p:nvGrpSpPr>
          <p:cNvPr id="50" name="Group 50"/>
          <p:cNvGrpSpPr/>
          <p:nvPr/>
        </p:nvGrpSpPr>
        <p:grpSpPr>
          <a:xfrm rot="-5400000">
            <a:off x="1901099" y="7548130"/>
            <a:ext cx="641493" cy="37088"/>
            <a:chOff x="0" y="0"/>
            <a:chExt cx="283609" cy="16397"/>
          </a:xfrm>
        </p:grpSpPr>
        <p:sp>
          <p:nvSpPr>
            <p:cNvPr id="51" name="Freeform 51"/>
            <p:cNvSpPr/>
            <p:nvPr/>
          </p:nvSpPr>
          <p:spPr>
            <a:xfrm>
              <a:off x="0" y="0"/>
              <a:ext cx="283609" cy="16397"/>
            </a:xfrm>
            <a:custGeom>
              <a:avLst/>
              <a:gdLst/>
              <a:ahLst/>
              <a:cxnLst/>
              <a:rect l="l" t="t" r="r" b="b"/>
              <a:pathLst>
                <a:path w="283609" h="16397">
                  <a:moveTo>
                    <a:pt x="0" y="0"/>
                  </a:moveTo>
                  <a:lnTo>
                    <a:pt x="283609" y="0"/>
                  </a:lnTo>
                  <a:lnTo>
                    <a:pt x="283609" y="16397"/>
                  </a:lnTo>
                  <a:lnTo>
                    <a:pt x="0" y="16397"/>
                  </a:lnTo>
                  <a:close/>
                </a:path>
              </a:pathLst>
            </a:custGeom>
            <a:solidFill>
              <a:srgbClr val="0C173C"/>
            </a:solidFill>
            <a:ln w="76200" cap="sq">
              <a:solidFill>
                <a:srgbClr val="000000"/>
              </a:solidFill>
              <a:prstDash val="solid"/>
              <a:miter/>
            </a:ln>
          </p:spPr>
          <p:txBody>
            <a:bodyPr/>
            <a:lstStyle/>
            <a:p>
              <a:endParaRPr lang="en-US"/>
            </a:p>
          </p:txBody>
        </p:sp>
        <p:sp>
          <p:nvSpPr>
            <p:cNvPr id="52" name="TextBox 52"/>
            <p:cNvSpPr txBox="1"/>
            <p:nvPr/>
          </p:nvSpPr>
          <p:spPr>
            <a:xfrm>
              <a:off x="0" y="-38100"/>
              <a:ext cx="283609" cy="54497"/>
            </a:xfrm>
            <a:prstGeom prst="rect">
              <a:avLst/>
            </a:prstGeom>
          </p:spPr>
          <p:txBody>
            <a:bodyPr lIns="35789" tIns="35789" rIns="35789" bIns="35789" rtlCol="0" anchor="ctr"/>
            <a:lstStyle/>
            <a:p>
              <a:pPr algn="ctr">
                <a:lnSpc>
                  <a:spcPts val="2659"/>
                </a:lnSpc>
                <a:spcBef>
                  <a:spcPct val="0"/>
                </a:spcBef>
              </a:pPr>
              <a:endParaRPr/>
            </a:p>
          </p:txBody>
        </p:sp>
      </p:grpSp>
      <p:sp>
        <p:nvSpPr>
          <p:cNvPr id="53" name="TextBox 53"/>
          <p:cNvSpPr txBox="1"/>
          <p:nvPr/>
        </p:nvSpPr>
        <p:spPr>
          <a:xfrm>
            <a:off x="1573786" y="7220671"/>
            <a:ext cx="550045" cy="606282"/>
          </a:xfrm>
          <a:prstGeom prst="rect">
            <a:avLst/>
          </a:prstGeom>
        </p:spPr>
        <p:txBody>
          <a:bodyPr lIns="0" tIns="0" rIns="0" bIns="0" rtlCol="0" anchor="t">
            <a:spAutoFit/>
          </a:bodyPr>
          <a:lstStyle/>
          <a:p>
            <a:pPr algn="ctr">
              <a:lnSpc>
                <a:spcPts val="4810"/>
              </a:lnSpc>
              <a:spcBef>
                <a:spcPct val="0"/>
              </a:spcBef>
            </a:pPr>
            <a:r>
              <a:rPr lang="en-US" sz="3436" b="1">
                <a:solidFill>
                  <a:srgbClr val="FFD632"/>
                </a:solidFill>
                <a:latin typeface="Public Sans Bold"/>
                <a:ea typeface="Public Sans Bold"/>
                <a:cs typeface="Public Sans Bold"/>
                <a:sym typeface="Public Sans Bold"/>
              </a:rPr>
              <a:t>N</a:t>
            </a:r>
          </a:p>
        </p:txBody>
      </p:sp>
      <p:sp>
        <p:nvSpPr>
          <p:cNvPr id="54" name="TextBox 54"/>
          <p:cNvSpPr txBox="1"/>
          <p:nvPr/>
        </p:nvSpPr>
        <p:spPr>
          <a:xfrm>
            <a:off x="2849910" y="7220527"/>
            <a:ext cx="8128978" cy="606426"/>
          </a:xfrm>
          <a:prstGeom prst="rect">
            <a:avLst/>
          </a:prstGeom>
        </p:spPr>
        <p:txBody>
          <a:bodyPr lIns="0" tIns="0" rIns="0" bIns="0" rtlCol="0" anchor="t">
            <a:spAutoFit/>
          </a:bodyPr>
          <a:lstStyle/>
          <a:p>
            <a:pPr algn="l">
              <a:lnSpc>
                <a:spcPts val="4899"/>
              </a:lnSpc>
              <a:spcBef>
                <a:spcPct val="0"/>
              </a:spcBef>
            </a:pPr>
            <a:r>
              <a:rPr lang="en-US" sz="3499" b="1">
                <a:solidFill>
                  <a:srgbClr val="0C173C"/>
                </a:solidFill>
                <a:latin typeface="Public Sans Bold"/>
                <a:ea typeface="Public Sans Bold"/>
                <a:cs typeface="Public Sans Bold"/>
                <a:sym typeface="Public Sans Bold"/>
              </a:rPr>
              <a:t>NECESSARY</a:t>
            </a:r>
          </a:p>
        </p:txBody>
      </p:sp>
      <p:sp>
        <p:nvSpPr>
          <p:cNvPr id="55" name="TextBox 55"/>
          <p:cNvSpPr txBox="1"/>
          <p:nvPr/>
        </p:nvSpPr>
        <p:spPr>
          <a:xfrm>
            <a:off x="1456975" y="8068396"/>
            <a:ext cx="14230805" cy="1372235"/>
          </a:xfrm>
          <a:prstGeom prst="rect">
            <a:avLst/>
          </a:prstGeom>
        </p:spPr>
        <p:txBody>
          <a:bodyPr lIns="0" tIns="0" rIns="0" bIns="0" rtlCol="0" anchor="t">
            <a:spAutoFit/>
          </a:bodyPr>
          <a:lstStyle/>
          <a:p>
            <a:pPr algn="just">
              <a:lnSpc>
                <a:spcPts val="3640"/>
              </a:lnSpc>
            </a:pPr>
            <a:r>
              <a:rPr lang="en-US" sz="2600">
                <a:solidFill>
                  <a:srgbClr val="0C173C"/>
                </a:solidFill>
                <a:latin typeface="Public Sans"/>
                <a:ea typeface="Public Sans"/>
                <a:cs typeface="Public Sans"/>
                <a:sym typeface="Public Sans"/>
              </a:rPr>
              <a:t>Necessary costs are expenses that are essential for achieving the goals of the grant project.</a:t>
            </a:r>
          </a:p>
          <a:p>
            <a:pPr algn="just">
              <a:lnSpc>
                <a:spcPts val="3640"/>
              </a:lnSpc>
            </a:pPr>
            <a:r>
              <a:rPr lang="en-US" sz="2600">
                <a:solidFill>
                  <a:srgbClr val="0C173C"/>
                </a:solidFill>
                <a:latin typeface="Public Sans"/>
                <a:ea typeface="Public Sans"/>
                <a:cs typeface="Public Sans"/>
                <a:sym typeface="Public Sans"/>
              </a:rPr>
              <a:t> </a:t>
            </a:r>
          </a:p>
          <a:p>
            <a:pPr algn="just">
              <a:lnSpc>
                <a:spcPts val="3640"/>
              </a:lnSpc>
              <a:spcBef>
                <a:spcPct val="0"/>
              </a:spcBef>
            </a:pPr>
            <a:r>
              <a:rPr lang="en-US" sz="2600" b="1">
                <a:solidFill>
                  <a:srgbClr val="0C173C"/>
                </a:solidFill>
                <a:latin typeface="Public Sans Bold"/>
                <a:ea typeface="Public Sans Bold"/>
                <a:cs typeface="Public Sans Bold"/>
                <a:sym typeface="Public Sans Bold"/>
              </a:rPr>
              <a:t>“Is this expense required to accomplish our grant objectives?”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13583" y="4408108"/>
            <a:ext cx="9936643" cy="2322784"/>
          </a:xfrm>
          <a:prstGeom prst="rect">
            <a:avLst/>
          </a:prstGeom>
        </p:spPr>
        <p:txBody>
          <a:bodyPr lIns="0" tIns="0" rIns="0" bIns="0" rtlCol="0" anchor="t">
            <a:spAutoFit/>
          </a:bodyPr>
          <a:lstStyle/>
          <a:p>
            <a:pPr algn="ctr">
              <a:lnSpc>
                <a:spcPts val="18972"/>
              </a:lnSpc>
              <a:spcBef>
                <a:spcPct val="0"/>
              </a:spcBef>
            </a:pPr>
            <a:r>
              <a:rPr lang="en-US" sz="13551">
                <a:solidFill>
                  <a:srgbClr val="0C173C"/>
                </a:solidFill>
                <a:latin typeface="League Gothic"/>
                <a:ea typeface="League Gothic"/>
                <a:cs typeface="League Gothic"/>
                <a:sym typeface="League Gothic"/>
              </a:rPr>
              <a:t>TITLE II &amp; TITLE IV </a:t>
            </a:r>
          </a:p>
        </p:txBody>
      </p:sp>
      <p:grpSp>
        <p:nvGrpSpPr>
          <p:cNvPr id="3" name="Group 3"/>
          <p:cNvGrpSpPr/>
          <p:nvPr/>
        </p:nvGrpSpPr>
        <p:grpSpPr>
          <a:xfrm>
            <a:off x="-639311" y="-282595"/>
            <a:ext cx="18699653" cy="768463"/>
            <a:chOff x="0" y="0"/>
            <a:chExt cx="4925012" cy="202394"/>
          </a:xfrm>
        </p:grpSpPr>
        <p:sp>
          <p:nvSpPr>
            <p:cNvPr id="4" name="Freeform 4"/>
            <p:cNvSpPr/>
            <p:nvPr/>
          </p:nvSpPr>
          <p:spPr>
            <a:xfrm>
              <a:off x="0" y="0"/>
              <a:ext cx="4925011" cy="202394"/>
            </a:xfrm>
            <a:custGeom>
              <a:avLst/>
              <a:gdLst/>
              <a:ahLst/>
              <a:cxnLst/>
              <a:rect l="l" t="t" r="r" b="b"/>
              <a:pathLst>
                <a:path w="4925011" h="202394">
                  <a:moveTo>
                    <a:pt x="0" y="0"/>
                  </a:moveTo>
                  <a:lnTo>
                    <a:pt x="4925011" y="0"/>
                  </a:lnTo>
                  <a:lnTo>
                    <a:pt x="4925011" y="202394"/>
                  </a:lnTo>
                  <a:lnTo>
                    <a:pt x="0" y="202394"/>
                  </a:lnTo>
                  <a:close/>
                </a:path>
              </a:pathLst>
            </a:custGeom>
            <a:solidFill>
              <a:srgbClr val="E4B123"/>
            </a:solidFill>
          </p:spPr>
          <p:txBody>
            <a:bodyPr/>
            <a:lstStyle/>
            <a:p>
              <a:endParaRPr lang="en-US"/>
            </a:p>
          </p:txBody>
        </p:sp>
        <p:sp>
          <p:nvSpPr>
            <p:cNvPr id="5" name="TextBox 5"/>
            <p:cNvSpPr txBox="1"/>
            <p:nvPr/>
          </p:nvSpPr>
          <p:spPr>
            <a:xfrm>
              <a:off x="0" y="-38100"/>
              <a:ext cx="4925012" cy="240494"/>
            </a:xfrm>
            <a:prstGeom prst="rect">
              <a:avLst/>
            </a:prstGeom>
          </p:spPr>
          <p:txBody>
            <a:bodyPr lIns="50800" tIns="50800" rIns="50800" bIns="50800" rtlCol="0" anchor="ctr"/>
            <a:lstStyle/>
            <a:p>
              <a:pPr algn="ctr">
                <a:lnSpc>
                  <a:spcPts val="2659"/>
                </a:lnSpc>
                <a:spcBef>
                  <a:spcPct val="0"/>
                </a:spcBef>
              </a:pPr>
              <a:endParaRPr/>
            </a:p>
          </p:txBody>
        </p:sp>
      </p:grpSp>
      <p:grpSp>
        <p:nvGrpSpPr>
          <p:cNvPr id="6" name="Group 6"/>
          <p:cNvGrpSpPr/>
          <p:nvPr/>
        </p:nvGrpSpPr>
        <p:grpSpPr>
          <a:xfrm>
            <a:off x="-205827" y="9801131"/>
            <a:ext cx="18699653" cy="768463"/>
            <a:chOff x="0" y="0"/>
            <a:chExt cx="4925012" cy="202394"/>
          </a:xfrm>
        </p:grpSpPr>
        <p:sp>
          <p:nvSpPr>
            <p:cNvPr id="7" name="Freeform 7"/>
            <p:cNvSpPr/>
            <p:nvPr/>
          </p:nvSpPr>
          <p:spPr>
            <a:xfrm>
              <a:off x="0" y="0"/>
              <a:ext cx="4925011" cy="202394"/>
            </a:xfrm>
            <a:custGeom>
              <a:avLst/>
              <a:gdLst/>
              <a:ahLst/>
              <a:cxnLst/>
              <a:rect l="l" t="t" r="r" b="b"/>
              <a:pathLst>
                <a:path w="4925011" h="202394">
                  <a:moveTo>
                    <a:pt x="0" y="0"/>
                  </a:moveTo>
                  <a:lnTo>
                    <a:pt x="4925011" y="0"/>
                  </a:lnTo>
                  <a:lnTo>
                    <a:pt x="4925011" y="202394"/>
                  </a:lnTo>
                  <a:lnTo>
                    <a:pt x="0" y="202394"/>
                  </a:lnTo>
                  <a:close/>
                </a:path>
              </a:pathLst>
            </a:custGeom>
            <a:solidFill>
              <a:srgbClr val="0C173C"/>
            </a:solidFill>
          </p:spPr>
          <p:txBody>
            <a:bodyPr/>
            <a:lstStyle/>
            <a:p>
              <a:endParaRPr lang="en-US"/>
            </a:p>
          </p:txBody>
        </p:sp>
        <p:sp>
          <p:nvSpPr>
            <p:cNvPr id="8" name="TextBox 8"/>
            <p:cNvSpPr txBox="1"/>
            <p:nvPr/>
          </p:nvSpPr>
          <p:spPr>
            <a:xfrm>
              <a:off x="0" y="-38100"/>
              <a:ext cx="4925012" cy="240494"/>
            </a:xfrm>
            <a:prstGeom prst="rect">
              <a:avLst/>
            </a:prstGeom>
          </p:spPr>
          <p:txBody>
            <a:bodyPr lIns="50800" tIns="50800" rIns="50800" bIns="50800" rtlCol="0" anchor="ctr"/>
            <a:lstStyle/>
            <a:p>
              <a:pPr algn="ctr">
                <a:lnSpc>
                  <a:spcPts val="2659"/>
                </a:lnSpc>
                <a:spcBef>
                  <a:spcPct val="0"/>
                </a:spcBef>
              </a:pPr>
              <a:endParaRPr/>
            </a:p>
          </p:txBody>
        </p:sp>
      </p:grpSp>
      <p:grpSp>
        <p:nvGrpSpPr>
          <p:cNvPr id="9" name="Group 9"/>
          <p:cNvGrpSpPr/>
          <p:nvPr/>
        </p:nvGrpSpPr>
        <p:grpSpPr>
          <a:xfrm>
            <a:off x="-639311" y="477535"/>
            <a:ext cx="18699653" cy="1985277"/>
            <a:chOff x="0" y="0"/>
            <a:chExt cx="4925012" cy="522871"/>
          </a:xfrm>
        </p:grpSpPr>
        <p:sp>
          <p:nvSpPr>
            <p:cNvPr id="10" name="Freeform 10"/>
            <p:cNvSpPr/>
            <p:nvPr/>
          </p:nvSpPr>
          <p:spPr>
            <a:xfrm>
              <a:off x="0" y="0"/>
              <a:ext cx="4925011" cy="522871"/>
            </a:xfrm>
            <a:custGeom>
              <a:avLst/>
              <a:gdLst/>
              <a:ahLst/>
              <a:cxnLst/>
              <a:rect l="l" t="t" r="r" b="b"/>
              <a:pathLst>
                <a:path w="4925011" h="522871">
                  <a:moveTo>
                    <a:pt x="0" y="0"/>
                  </a:moveTo>
                  <a:lnTo>
                    <a:pt x="4925011" y="0"/>
                  </a:lnTo>
                  <a:lnTo>
                    <a:pt x="4925011" y="522871"/>
                  </a:lnTo>
                  <a:lnTo>
                    <a:pt x="0" y="522871"/>
                  </a:lnTo>
                  <a:close/>
                </a:path>
              </a:pathLst>
            </a:custGeom>
            <a:solidFill>
              <a:srgbClr val="0C173C"/>
            </a:solidFill>
          </p:spPr>
          <p:txBody>
            <a:bodyPr/>
            <a:lstStyle/>
            <a:p>
              <a:endParaRPr lang="en-US"/>
            </a:p>
          </p:txBody>
        </p:sp>
        <p:sp>
          <p:nvSpPr>
            <p:cNvPr id="11" name="TextBox 11"/>
            <p:cNvSpPr txBox="1"/>
            <p:nvPr/>
          </p:nvSpPr>
          <p:spPr>
            <a:xfrm>
              <a:off x="0" y="-38100"/>
              <a:ext cx="4925012" cy="560971"/>
            </a:xfrm>
            <a:prstGeom prst="rect">
              <a:avLst/>
            </a:prstGeom>
          </p:spPr>
          <p:txBody>
            <a:bodyPr lIns="50800" tIns="50800" rIns="50800" bIns="50800" rtlCol="0" anchor="ctr"/>
            <a:lstStyle/>
            <a:p>
              <a:pPr algn="ctr">
                <a:lnSpc>
                  <a:spcPts val="2659"/>
                </a:lnSpc>
                <a:spcBef>
                  <a:spcPct val="0"/>
                </a:spcBef>
              </a:pPr>
              <a:endParaRPr/>
            </a:p>
          </p:txBody>
        </p:sp>
      </p:grpSp>
      <p:grpSp>
        <p:nvGrpSpPr>
          <p:cNvPr id="12" name="Group 12"/>
          <p:cNvGrpSpPr/>
          <p:nvPr/>
        </p:nvGrpSpPr>
        <p:grpSpPr>
          <a:xfrm>
            <a:off x="11455055" y="0"/>
            <a:ext cx="6966295" cy="3493465"/>
            <a:chOff x="0" y="0"/>
            <a:chExt cx="1834744" cy="920090"/>
          </a:xfrm>
        </p:grpSpPr>
        <p:sp>
          <p:nvSpPr>
            <p:cNvPr id="13" name="Freeform 13"/>
            <p:cNvSpPr/>
            <p:nvPr/>
          </p:nvSpPr>
          <p:spPr>
            <a:xfrm>
              <a:off x="0" y="0"/>
              <a:ext cx="1834744" cy="920090"/>
            </a:xfrm>
            <a:custGeom>
              <a:avLst/>
              <a:gdLst/>
              <a:ahLst/>
              <a:cxnLst/>
              <a:rect l="l" t="t" r="r" b="b"/>
              <a:pathLst>
                <a:path w="1834744" h="920090">
                  <a:moveTo>
                    <a:pt x="0" y="0"/>
                  </a:moveTo>
                  <a:lnTo>
                    <a:pt x="1834744" y="0"/>
                  </a:lnTo>
                  <a:lnTo>
                    <a:pt x="1834744" y="920090"/>
                  </a:lnTo>
                  <a:lnTo>
                    <a:pt x="0" y="920090"/>
                  </a:lnTo>
                  <a:close/>
                </a:path>
              </a:pathLst>
            </a:custGeom>
            <a:solidFill>
              <a:srgbClr val="E4B123"/>
            </a:solidFill>
          </p:spPr>
          <p:txBody>
            <a:bodyPr/>
            <a:lstStyle/>
            <a:p>
              <a:endParaRPr lang="en-US"/>
            </a:p>
          </p:txBody>
        </p:sp>
        <p:sp>
          <p:nvSpPr>
            <p:cNvPr id="14" name="TextBox 14"/>
            <p:cNvSpPr txBox="1"/>
            <p:nvPr/>
          </p:nvSpPr>
          <p:spPr>
            <a:xfrm>
              <a:off x="0" y="-38100"/>
              <a:ext cx="1834744" cy="958190"/>
            </a:xfrm>
            <a:prstGeom prst="rect">
              <a:avLst/>
            </a:prstGeom>
          </p:spPr>
          <p:txBody>
            <a:bodyPr lIns="50800" tIns="50800" rIns="50800" bIns="50800" rtlCol="0" anchor="ctr"/>
            <a:lstStyle/>
            <a:p>
              <a:pPr algn="ctr">
                <a:lnSpc>
                  <a:spcPts val="2659"/>
                </a:lnSpc>
                <a:spcBef>
                  <a:spcPct val="0"/>
                </a:spcBef>
              </a:pPr>
              <a:endParaRPr/>
            </a:p>
          </p:txBody>
        </p:sp>
      </p:grpSp>
      <p:grpSp>
        <p:nvGrpSpPr>
          <p:cNvPr id="15" name="Group 15"/>
          <p:cNvGrpSpPr/>
          <p:nvPr/>
        </p:nvGrpSpPr>
        <p:grpSpPr>
          <a:xfrm>
            <a:off x="12573213" y="5942486"/>
            <a:ext cx="6966295" cy="3858646"/>
            <a:chOff x="0" y="0"/>
            <a:chExt cx="1834744" cy="1016269"/>
          </a:xfrm>
        </p:grpSpPr>
        <p:sp>
          <p:nvSpPr>
            <p:cNvPr id="16" name="Freeform 16"/>
            <p:cNvSpPr/>
            <p:nvPr/>
          </p:nvSpPr>
          <p:spPr>
            <a:xfrm>
              <a:off x="0" y="0"/>
              <a:ext cx="1834744" cy="1016269"/>
            </a:xfrm>
            <a:custGeom>
              <a:avLst/>
              <a:gdLst/>
              <a:ahLst/>
              <a:cxnLst/>
              <a:rect l="l" t="t" r="r" b="b"/>
              <a:pathLst>
                <a:path w="1834744" h="1016269">
                  <a:moveTo>
                    <a:pt x="0" y="0"/>
                  </a:moveTo>
                  <a:lnTo>
                    <a:pt x="1834744" y="0"/>
                  </a:lnTo>
                  <a:lnTo>
                    <a:pt x="1834744" y="1016269"/>
                  </a:lnTo>
                  <a:lnTo>
                    <a:pt x="0" y="1016269"/>
                  </a:lnTo>
                  <a:close/>
                </a:path>
              </a:pathLst>
            </a:custGeom>
            <a:solidFill>
              <a:srgbClr val="E4B123"/>
            </a:solidFill>
          </p:spPr>
          <p:txBody>
            <a:bodyPr/>
            <a:lstStyle/>
            <a:p>
              <a:endParaRPr lang="en-US"/>
            </a:p>
          </p:txBody>
        </p:sp>
        <p:sp>
          <p:nvSpPr>
            <p:cNvPr id="17" name="TextBox 17"/>
            <p:cNvSpPr txBox="1"/>
            <p:nvPr/>
          </p:nvSpPr>
          <p:spPr>
            <a:xfrm>
              <a:off x="0" y="-38100"/>
              <a:ext cx="1834744" cy="1054369"/>
            </a:xfrm>
            <a:prstGeom prst="rect">
              <a:avLst/>
            </a:prstGeom>
          </p:spPr>
          <p:txBody>
            <a:bodyPr lIns="50800" tIns="50800" rIns="50800" bIns="50800" rtlCol="0" anchor="ctr"/>
            <a:lstStyle/>
            <a:p>
              <a:pPr algn="ctr">
                <a:lnSpc>
                  <a:spcPts val="2659"/>
                </a:lnSpc>
                <a:spcBef>
                  <a:spcPct val="0"/>
                </a:spcBef>
              </a:pPr>
              <a:endParaRPr/>
            </a:p>
          </p:txBody>
        </p:sp>
      </p:grpSp>
      <p:grpSp>
        <p:nvGrpSpPr>
          <p:cNvPr id="18" name="Group 18"/>
          <p:cNvGrpSpPr/>
          <p:nvPr/>
        </p:nvGrpSpPr>
        <p:grpSpPr>
          <a:xfrm>
            <a:off x="13776152" y="3110513"/>
            <a:ext cx="6966295" cy="8798871"/>
            <a:chOff x="0" y="0"/>
            <a:chExt cx="1834744" cy="2317398"/>
          </a:xfrm>
        </p:grpSpPr>
        <p:sp>
          <p:nvSpPr>
            <p:cNvPr id="19" name="Freeform 19"/>
            <p:cNvSpPr/>
            <p:nvPr/>
          </p:nvSpPr>
          <p:spPr>
            <a:xfrm>
              <a:off x="0" y="0"/>
              <a:ext cx="1834744" cy="2317398"/>
            </a:xfrm>
            <a:custGeom>
              <a:avLst/>
              <a:gdLst/>
              <a:ahLst/>
              <a:cxnLst/>
              <a:rect l="l" t="t" r="r" b="b"/>
              <a:pathLst>
                <a:path w="1834744" h="2317398">
                  <a:moveTo>
                    <a:pt x="0" y="0"/>
                  </a:moveTo>
                  <a:lnTo>
                    <a:pt x="1834744" y="0"/>
                  </a:lnTo>
                  <a:lnTo>
                    <a:pt x="1834744" y="2317398"/>
                  </a:lnTo>
                  <a:lnTo>
                    <a:pt x="0" y="2317398"/>
                  </a:lnTo>
                  <a:close/>
                </a:path>
              </a:pathLst>
            </a:custGeom>
            <a:solidFill>
              <a:srgbClr val="0C173C"/>
            </a:solidFill>
          </p:spPr>
          <p:txBody>
            <a:bodyPr/>
            <a:lstStyle/>
            <a:p>
              <a:endParaRPr lang="en-US"/>
            </a:p>
          </p:txBody>
        </p:sp>
        <p:sp>
          <p:nvSpPr>
            <p:cNvPr id="20" name="TextBox 20"/>
            <p:cNvSpPr txBox="1"/>
            <p:nvPr/>
          </p:nvSpPr>
          <p:spPr>
            <a:xfrm>
              <a:off x="0" y="-38100"/>
              <a:ext cx="1834744" cy="2355498"/>
            </a:xfrm>
            <a:prstGeom prst="rect">
              <a:avLst/>
            </a:prstGeom>
          </p:spPr>
          <p:txBody>
            <a:bodyPr lIns="50800" tIns="50800" rIns="50800" bIns="50800" rtlCol="0" anchor="ctr"/>
            <a:lstStyle/>
            <a:p>
              <a:pPr algn="ctr">
                <a:lnSpc>
                  <a:spcPts val="2659"/>
                </a:lnSpc>
                <a:spcBef>
                  <a:spcPct val="0"/>
                </a:spcBef>
              </a:pPr>
              <a:endParaRPr/>
            </a:p>
          </p:txBody>
        </p:sp>
      </p:grpSp>
      <p:grpSp>
        <p:nvGrpSpPr>
          <p:cNvPr id="21" name="Group 21"/>
          <p:cNvGrpSpPr/>
          <p:nvPr/>
        </p:nvGrpSpPr>
        <p:grpSpPr>
          <a:xfrm>
            <a:off x="1028700" y="6612993"/>
            <a:ext cx="9306409" cy="117898"/>
            <a:chOff x="0" y="0"/>
            <a:chExt cx="2451071" cy="31051"/>
          </a:xfrm>
        </p:grpSpPr>
        <p:sp>
          <p:nvSpPr>
            <p:cNvPr id="22" name="Freeform 22"/>
            <p:cNvSpPr/>
            <p:nvPr/>
          </p:nvSpPr>
          <p:spPr>
            <a:xfrm>
              <a:off x="0" y="0"/>
              <a:ext cx="2451071" cy="31051"/>
            </a:xfrm>
            <a:custGeom>
              <a:avLst/>
              <a:gdLst/>
              <a:ahLst/>
              <a:cxnLst/>
              <a:rect l="l" t="t" r="r" b="b"/>
              <a:pathLst>
                <a:path w="2451071" h="31051">
                  <a:moveTo>
                    <a:pt x="0" y="0"/>
                  </a:moveTo>
                  <a:lnTo>
                    <a:pt x="2451071" y="0"/>
                  </a:lnTo>
                  <a:lnTo>
                    <a:pt x="2451071" y="31051"/>
                  </a:lnTo>
                  <a:lnTo>
                    <a:pt x="0" y="31051"/>
                  </a:lnTo>
                  <a:close/>
                </a:path>
              </a:pathLst>
            </a:custGeom>
            <a:solidFill>
              <a:srgbClr val="0C173C"/>
            </a:solidFill>
          </p:spPr>
          <p:txBody>
            <a:bodyPr/>
            <a:lstStyle/>
            <a:p>
              <a:endParaRPr lang="en-US"/>
            </a:p>
          </p:txBody>
        </p:sp>
        <p:sp>
          <p:nvSpPr>
            <p:cNvPr id="23" name="TextBox 23"/>
            <p:cNvSpPr txBox="1"/>
            <p:nvPr/>
          </p:nvSpPr>
          <p:spPr>
            <a:xfrm>
              <a:off x="0" y="-38100"/>
              <a:ext cx="2451071" cy="69151"/>
            </a:xfrm>
            <a:prstGeom prst="rect">
              <a:avLst/>
            </a:prstGeom>
          </p:spPr>
          <p:txBody>
            <a:bodyPr lIns="50800" tIns="50800" rIns="50800" bIns="50800" rtlCol="0" anchor="ctr"/>
            <a:lstStyle/>
            <a:p>
              <a:pPr algn="ctr">
                <a:lnSpc>
                  <a:spcPts val="2659"/>
                </a:lnSpc>
                <a:spcBef>
                  <a:spcPct val="0"/>
                </a:spcBef>
              </a:pPr>
              <a:endParaRPr/>
            </a:p>
          </p:txBody>
        </p:sp>
      </p:grpSp>
      <p:grpSp>
        <p:nvGrpSpPr>
          <p:cNvPr id="24" name="Group 24"/>
          <p:cNvGrpSpPr/>
          <p:nvPr/>
        </p:nvGrpSpPr>
        <p:grpSpPr>
          <a:xfrm>
            <a:off x="12001349" y="1410161"/>
            <a:ext cx="5510662" cy="7671006"/>
            <a:chOff x="0" y="0"/>
            <a:chExt cx="853746" cy="1188439"/>
          </a:xfrm>
        </p:grpSpPr>
        <p:sp>
          <p:nvSpPr>
            <p:cNvPr id="25" name="Freeform 25"/>
            <p:cNvSpPr/>
            <p:nvPr/>
          </p:nvSpPr>
          <p:spPr>
            <a:xfrm>
              <a:off x="0" y="0"/>
              <a:ext cx="853746" cy="1188439"/>
            </a:xfrm>
            <a:custGeom>
              <a:avLst/>
              <a:gdLst/>
              <a:ahLst/>
              <a:cxnLst/>
              <a:rect l="l" t="t" r="r" b="b"/>
              <a:pathLst>
                <a:path w="853746" h="1188439">
                  <a:moveTo>
                    <a:pt x="0" y="0"/>
                  </a:moveTo>
                  <a:lnTo>
                    <a:pt x="853746" y="0"/>
                  </a:lnTo>
                  <a:lnTo>
                    <a:pt x="853746" y="1188439"/>
                  </a:lnTo>
                  <a:lnTo>
                    <a:pt x="0" y="1188439"/>
                  </a:lnTo>
                  <a:close/>
                </a:path>
              </a:pathLst>
            </a:custGeom>
            <a:blipFill>
              <a:blip r:embed="rId3"/>
              <a:stretch>
                <a:fillRect l="-54467" r="-54467"/>
              </a:stretch>
            </a:blipFill>
            <a:ln w="161925" cap="sq">
              <a:solidFill>
                <a:srgbClr val="0C173C"/>
              </a:solidFill>
              <a:prstDash val="solid"/>
              <a:miter/>
            </a:ln>
          </p:spPr>
          <p:txBody>
            <a:bodyPr/>
            <a:lstStyle/>
            <a:p>
              <a:endParaRPr lang="en-US"/>
            </a:p>
          </p:txBody>
        </p:sp>
      </p:grpSp>
      <p:sp>
        <p:nvSpPr>
          <p:cNvPr id="26" name="TextBox 26"/>
          <p:cNvSpPr txBox="1"/>
          <p:nvPr/>
        </p:nvSpPr>
        <p:spPr>
          <a:xfrm>
            <a:off x="2013564" y="1229763"/>
            <a:ext cx="6915049" cy="705486"/>
          </a:xfrm>
          <a:prstGeom prst="rect">
            <a:avLst/>
          </a:prstGeom>
        </p:spPr>
        <p:txBody>
          <a:bodyPr lIns="0" tIns="0" rIns="0" bIns="0" rtlCol="0" anchor="t">
            <a:spAutoFit/>
          </a:bodyPr>
          <a:lstStyle/>
          <a:p>
            <a:pPr algn="ctr">
              <a:lnSpc>
                <a:spcPts val="5739"/>
              </a:lnSpc>
              <a:spcBef>
                <a:spcPct val="0"/>
              </a:spcBef>
            </a:pPr>
            <a:r>
              <a:rPr lang="en-US" sz="4099" b="1">
                <a:solidFill>
                  <a:srgbClr val="0C173C"/>
                </a:solidFill>
                <a:latin typeface="Public Sans Bold"/>
                <a:ea typeface="Public Sans Bold"/>
                <a:cs typeface="Public Sans Bold"/>
                <a:sym typeface="Public Sans Bold"/>
              </a:rPr>
              <a:t>2024-2025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8502548" y="-10220855"/>
            <a:ext cx="1599091" cy="20441709"/>
            <a:chOff x="0" y="0"/>
            <a:chExt cx="421160" cy="5383825"/>
          </a:xfrm>
        </p:grpSpPr>
        <p:sp>
          <p:nvSpPr>
            <p:cNvPr id="3" name="Freeform 3"/>
            <p:cNvSpPr/>
            <p:nvPr/>
          </p:nvSpPr>
          <p:spPr>
            <a:xfrm>
              <a:off x="0" y="0"/>
              <a:ext cx="421160" cy="5383825"/>
            </a:xfrm>
            <a:custGeom>
              <a:avLst/>
              <a:gdLst/>
              <a:ahLst/>
              <a:cxnLst/>
              <a:rect l="l" t="t" r="r" b="b"/>
              <a:pathLst>
                <a:path w="421160" h="5383825">
                  <a:moveTo>
                    <a:pt x="0" y="0"/>
                  </a:moveTo>
                  <a:lnTo>
                    <a:pt x="421160" y="0"/>
                  </a:lnTo>
                  <a:lnTo>
                    <a:pt x="421160" y="5383825"/>
                  </a:lnTo>
                  <a:lnTo>
                    <a:pt x="0" y="5383825"/>
                  </a:lnTo>
                  <a:close/>
                </a:path>
              </a:pathLst>
            </a:custGeom>
            <a:solidFill>
              <a:srgbClr val="0C173C"/>
            </a:solidFill>
          </p:spPr>
          <p:txBody>
            <a:bodyPr/>
            <a:lstStyle/>
            <a:p>
              <a:endParaRPr lang="en-US"/>
            </a:p>
          </p:txBody>
        </p:sp>
        <p:sp>
          <p:nvSpPr>
            <p:cNvPr id="4" name="TextBox 4"/>
            <p:cNvSpPr txBox="1"/>
            <p:nvPr/>
          </p:nvSpPr>
          <p:spPr>
            <a:xfrm>
              <a:off x="0" y="-38100"/>
              <a:ext cx="421160" cy="5421925"/>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rot="5400000">
            <a:off x="10868834" y="3830265"/>
            <a:ext cx="14446441" cy="858780"/>
            <a:chOff x="0" y="0"/>
            <a:chExt cx="3804824" cy="226181"/>
          </a:xfrm>
        </p:grpSpPr>
        <p:sp>
          <p:nvSpPr>
            <p:cNvPr id="6" name="Freeform 6"/>
            <p:cNvSpPr/>
            <p:nvPr/>
          </p:nvSpPr>
          <p:spPr>
            <a:xfrm>
              <a:off x="0" y="0"/>
              <a:ext cx="3804824" cy="226181"/>
            </a:xfrm>
            <a:custGeom>
              <a:avLst/>
              <a:gdLst/>
              <a:ahLst/>
              <a:cxnLst/>
              <a:rect l="l" t="t" r="r" b="b"/>
              <a:pathLst>
                <a:path w="3804824" h="226181">
                  <a:moveTo>
                    <a:pt x="0" y="0"/>
                  </a:moveTo>
                  <a:lnTo>
                    <a:pt x="3804824" y="0"/>
                  </a:lnTo>
                  <a:lnTo>
                    <a:pt x="3804824" y="226181"/>
                  </a:lnTo>
                  <a:lnTo>
                    <a:pt x="0" y="226181"/>
                  </a:lnTo>
                  <a:close/>
                </a:path>
              </a:pathLst>
            </a:custGeom>
            <a:solidFill>
              <a:srgbClr val="E4B123"/>
            </a:solidFill>
          </p:spPr>
          <p:txBody>
            <a:bodyPr/>
            <a:lstStyle/>
            <a:p>
              <a:endParaRPr lang="en-US"/>
            </a:p>
          </p:txBody>
        </p:sp>
        <p:sp>
          <p:nvSpPr>
            <p:cNvPr id="7" name="TextBox 7"/>
            <p:cNvSpPr txBox="1"/>
            <p:nvPr/>
          </p:nvSpPr>
          <p:spPr>
            <a:xfrm>
              <a:off x="0" y="-38100"/>
              <a:ext cx="3804824" cy="264281"/>
            </a:xfrm>
            <a:prstGeom prst="rect">
              <a:avLst/>
            </a:prstGeom>
          </p:spPr>
          <p:txBody>
            <a:bodyPr lIns="50800" tIns="50800" rIns="50800" bIns="50800" rtlCol="0" anchor="ctr"/>
            <a:lstStyle/>
            <a:p>
              <a:pPr algn="ctr">
                <a:lnSpc>
                  <a:spcPts val="2659"/>
                </a:lnSpc>
                <a:spcBef>
                  <a:spcPct val="0"/>
                </a:spcBef>
              </a:pPr>
              <a:endParaRPr/>
            </a:p>
          </p:txBody>
        </p:sp>
      </p:grpSp>
      <p:sp>
        <p:nvSpPr>
          <p:cNvPr id="9" name="TextBox 9"/>
          <p:cNvSpPr txBox="1"/>
          <p:nvPr/>
        </p:nvSpPr>
        <p:spPr>
          <a:xfrm>
            <a:off x="422639" y="1276350"/>
            <a:ext cx="17411980" cy="2580322"/>
          </a:xfrm>
          <a:prstGeom prst="rect">
            <a:avLst/>
          </a:prstGeom>
        </p:spPr>
        <p:txBody>
          <a:bodyPr wrap="square" lIns="0" tIns="0" rIns="0" bIns="0" rtlCol="0" anchor="t">
            <a:spAutoFit/>
          </a:bodyPr>
          <a:lstStyle/>
          <a:p>
            <a:pPr>
              <a:lnSpc>
                <a:spcPts val="9930"/>
              </a:lnSpc>
            </a:pPr>
            <a:r>
              <a:rPr lang="en-US" sz="10550" dirty="0">
                <a:solidFill>
                  <a:srgbClr val="0C173C"/>
                </a:solidFill>
                <a:latin typeface="League Gothic"/>
                <a:ea typeface="League Gothic"/>
                <a:cs typeface="League Gothic"/>
                <a:sym typeface="League Gothic"/>
              </a:rPr>
              <a:t>New Coordinator – Title II and IV</a:t>
            </a:r>
          </a:p>
          <a:p>
            <a:pPr>
              <a:lnSpc>
                <a:spcPts val="9930"/>
              </a:lnSpc>
            </a:pPr>
            <a:endParaRPr lang="en-US" sz="10550" dirty="0">
              <a:solidFill>
                <a:srgbClr val="0C173C"/>
              </a:solidFill>
              <a:latin typeface="League Gothic"/>
              <a:ea typeface="League Gothic"/>
              <a:cs typeface="League Gothic"/>
            </a:endParaRPr>
          </a:p>
        </p:txBody>
      </p:sp>
      <p:sp>
        <p:nvSpPr>
          <p:cNvPr id="12" name="TextBox 11">
            <a:extLst>
              <a:ext uri="{FF2B5EF4-FFF2-40B4-BE49-F238E27FC236}">
                <a16:creationId xmlns:a16="http://schemas.microsoft.com/office/drawing/2014/main" id="{BA25ED8B-0A4C-1B19-01BF-B4A3FB7E370E}"/>
              </a:ext>
            </a:extLst>
          </p:cNvPr>
          <p:cNvSpPr txBox="1"/>
          <p:nvPr/>
        </p:nvSpPr>
        <p:spPr>
          <a:xfrm>
            <a:off x="219204" y="2286000"/>
            <a:ext cx="10318315"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9600" b="1" dirty="0">
                <a:solidFill>
                  <a:srgbClr val="DEB332"/>
                </a:solidFill>
                <a:latin typeface="Segoe Script"/>
                <a:ea typeface="Calibri"/>
                <a:cs typeface="Calibri"/>
              </a:rPr>
              <a:t>Jessica Soto</a:t>
            </a:r>
            <a:endParaRPr lang="en-US" sz="9600" b="1" dirty="0">
              <a:solidFill>
                <a:srgbClr val="DEB332"/>
              </a:solidFill>
              <a:latin typeface="Segoe Script"/>
            </a:endParaRPr>
          </a:p>
        </p:txBody>
      </p:sp>
      <p:pic>
        <p:nvPicPr>
          <p:cNvPr id="13" name="Picture 12" descr="A person with long hair wearing glasses&#10;&#10;AI-generated content may be incorrect.">
            <a:extLst>
              <a:ext uri="{FF2B5EF4-FFF2-40B4-BE49-F238E27FC236}">
                <a16:creationId xmlns:a16="http://schemas.microsoft.com/office/drawing/2014/main" id="{869C814C-9787-C28F-78A6-CD886A5F738A}"/>
              </a:ext>
            </a:extLst>
          </p:cNvPr>
          <p:cNvPicPr>
            <a:picLocks noChangeAspect="1"/>
          </p:cNvPicPr>
          <p:nvPr/>
        </p:nvPicPr>
        <p:blipFill>
          <a:blip r:embed="rId2"/>
          <a:stretch>
            <a:fillRect/>
          </a:stretch>
        </p:blipFill>
        <p:spPr>
          <a:xfrm>
            <a:off x="8525136" y="2453536"/>
            <a:ext cx="5747097" cy="7838161"/>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159B70-936D-FE53-3960-A60E5CBD653A}"/>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6BD3216D-4418-B584-348D-B381E46ABB0E}"/>
              </a:ext>
            </a:extLst>
          </p:cNvPr>
          <p:cNvGrpSpPr/>
          <p:nvPr/>
        </p:nvGrpSpPr>
        <p:grpSpPr>
          <a:xfrm rot="5400000">
            <a:off x="8502548" y="-10220855"/>
            <a:ext cx="1599091" cy="20441709"/>
            <a:chOff x="0" y="0"/>
            <a:chExt cx="421160" cy="5383825"/>
          </a:xfrm>
        </p:grpSpPr>
        <p:sp>
          <p:nvSpPr>
            <p:cNvPr id="3" name="Freeform 3">
              <a:extLst>
                <a:ext uri="{FF2B5EF4-FFF2-40B4-BE49-F238E27FC236}">
                  <a16:creationId xmlns:a16="http://schemas.microsoft.com/office/drawing/2014/main" id="{A4F8A43E-64AB-8EB2-869D-6BE40800EFAC}"/>
                </a:ext>
              </a:extLst>
            </p:cNvPr>
            <p:cNvSpPr/>
            <p:nvPr/>
          </p:nvSpPr>
          <p:spPr>
            <a:xfrm>
              <a:off x="0" y="0"/>
              <a:ext cx="421160" cy="5383825"/>
            </a:xfrm>
            <a:custGeom>
              <a:avLst/>
              <a:gdLst/>
              <a:ahLst/>
              <a:cxnLst/>
              <a:rect l="l" t="t" r="r" b="b"/>
              <a:pathLst>
                <a:path w="421160" h="5383825">
                  <a:moveTo>
                    <a:pt x="0" y="0"/>
                  </a:moveTo>
                  <a:lnTo>
                    <a:pt x="421160" y="0"/>
                  </a:lnTo>
                  <a:lnTo>
                    <a:pt x="421160" y="5383825"/>
                  </a:lnTo>
                  <a:lnTo>
                    <a:pt x="0" y="5383825"/>
                  </a:lnTo>
                  <a:close/>
                </a:path>
              </a:pathLst>
            </a:custGeom>
            <a:solidFill>
              <a:srgbClr val="0C173C"/>
            </a:solidFill>
          </p:spPr>
          <p:txBody>
            <a:bodyPr/>
            <a:lstStyle/>
            <a:p>
              <a:endParaRPr lang="en-US"/>
            </a:p>
          </p:txBody>
        </p:sp>
        <p:sp>
          <p:nvSpPr>
            <p:cNvPr id="4" name="TextBox 4">
              <a:extLst>
                <a:ext uri="{FF2B5EF4-FFF2-40B4-BE49-F238E27FC236}">
                  <a16:creationId xmlns:a16="http://schemas.microsoft.com/office/drawing/2014/main" id="{BC6C3DB1-8874-F32A-3FF4-90A7AE0E8690}"/>
                </a:ext>
              </a:extLst>
            </p:cNvPr>
            <p:cNvSpPr txBox="1"/>
            <p:nvPr/>
          </p:nvSpPr>
          <p:spPr>
            <a:xfrm>
              <a:off x="0" y="-38100"/>
              <a:ext cx="421160" cy="5421925"/>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a:extLst>
              <a:ext uri="{FF2B5EF4-FFF2-40B4-BE49-F238E27FC236}">
                <a16:creationId xmlns:a16="http://schemas.microsoft.com/office/drawing/2014/main" id="{7A63FA31-8518-6487-222E-1F476F09E7A7}"/>
              </a:ext>
            </a:extLst>
          </p:cNvPr>
          <p:cNvGrpSpPr/>
          <p:nvPr/>
        </p:nvGrpSpPr>
        <p:grpSpPr>
          <a:xfrm rot="5400000">
            <a:off x="10868834" y="3830265"/>
            <a:ext cx="14446441" cy="858780"/>
            <a:chOff x="0" y="0"/>
            <a:chExt cx="3804824" cy="226181"/>
          </a:xfrm>
        </p:grpSpPr>
        <p:sp>
          <p:nvSpPr>
            <p:cNvPr id="6" name="Freeform 6">
              <a:extLst>
                <a:ext uri="{FF2B5EF4-FFF2-40B4-BE49-F238E27FC236}">
                  <a16:creationId xmlns:a16="http://schemas.microsoft.com/office/drawing/2014/main" id="{1CF81C27-A606-2960-2EC9-484179567EC6}"/>
                </a:ext>
              </a:extLst>
            </p:cNvPr>
            <p:cNvSpPr/>
            <p:nvPr/>
          </p:nvSpPr>
          <p:spPr>
            <a:xfrm>
              <a:off x="0" y="0"/>
              <a:ext cx="3804824" cy="226181"/>
            </a:xfrm>
            <a:custGeom>
              <a:avLst/>
              <a:gdLst/>
              <a:ahLst/>
              <a:cxnLst/>
              <a:rect l="l" t="t" r="r" b="b"/>
              <a:pathLst>
                <a:path w="3804824" h="226181">
                  <a:moveTo>
                    <a:pt x="0" y="0"/>
                  </a:moveTo>
                  <a:lnTo>
                    <a:pt x="3804824" y="0"/>
                  </a:lnTo>
                  <a:lnTo>
                    <a:pt x="3804824" y="226181"/>
                  </a:lnTo>
                  <a:lnTo>
                    <a:pt x="0" y="226181"/>
                  </a:lnTo>
                  <a:close/>
                </a:path>
              </a:pathLst>
            </a:custGeom>
            <a:solidFill>
              <a:srgbClr val="E4B123"/>
            </a:solidFill>
          </p:spPr>
          <p:txBody>
            <a:bodyPr/>
            <a:lstStyle/>
            <a:p>
              <a:endParaRPr lang="en-US"/>
            </a:p>
          </p:txBody>
        </p:sp>
        <p:sp>
          <p:nvSpPr>
            <p:cNvPr id="7" name="TextBox 7">
              <a:extLst>
                <a:ext uri="{FF2B5EF4-FFF2-40B4-BE49-F238E27FC236}">
                  <a16:creationId xmlns:a16="http://schemas.microsoft.com/office/drawing/2014/main" id="{96BA8892-D803-0ACC-29EF-65E854D86ACC}"/>
                </a:ext>
              </a:extLst>
            </p:cNvPr>
            <p:cNvSpPr txBox="1"/>
            <p:nvPr/>
          </p:nvSpPr>
          <p:spPr>
            <a:xfrm>
              <a:off x="0" y="-38100"/>
              <a:ext cx="3804824" cy="264281"/>
            </a:xfrm>
            <a:prstGeom prst="rect">
              <a:avLst/>
            </a:prstGeom>
          </p:spPr>
          <p:txBody>
            <a:bodyPr lIns="50800" tIns="50800" rIns="50800" bIns="50800" rtlCol="0" anchor="ctr"/>
            <a:lstStyle/>
            <a:p>
              <a:pPr algn="ctr">
                <a:lnSpc>
                  <a:spcPts val="2659"/>
                </a:lnSpc>
                <a:spcBef>
                  <a:spcPct val="0"/>
                </a:spcBef>
              </a:pPr>
              <a:endParaRPr/>
            </a:p>
          </p:txBody>
        </p:sp>
      </p:grpSp>
      <p:sp>
        <p:nvSpPr>
          <p:cNvPr id="8" name="Freeform 8">
            <a:extLst>
              <a:ext uri="{FF2B5EF4-FFF2-40B4-BE49-F238E27FC236}">
                <a16:creationId xmlns:a16="http://schemas.microsoft.com/office/drawing/2014/main" id="{2A210935-6A1B-0032-33AE-DAB7F174B0A6}"/>
              </a:ext>
            </a:extLst>
          </p:cNvPr>
          <p:cNvSpPr/>
          <p:nvPr/>
        </p:nvSpPr>
        <p:spPr>
          <a:xfrm>
            <a:off x="558758" y="2634837"/>
            <a:ext cx="15243941" cy="7469531"/>
          </a:xfrm>
          <a:custGeom>
            <a:avLst/>
            <a:gdLst/>
            <a:ahLst/>
            <a:cxnLst/>
            <a:rect l="l" t="t" r="r" b="b"/>
            <a:pathLst>
              <a:path w="15243941" h="7469531">
                <a:moveTo>
                  <a:pt x="0" y="0"/>
                </a:moveTo>
                <a:lnTo>
                  <a:pt x="15243941" y="0"/>
                </a:lnTo>
                <a:lnTo>
                  <a:pt x="15243941" y="7469531"/>
                </a:lnTo>
                <a:lnTo>
                  <a:pt x="0" y="7469531"/>
                </a:lnTo>
                <a:lnTo>
                  <a:pt x="0" y="0"/>
                </a:lnTo>
                <a:close/>
              </a:path>
            </a:pathLst>
          </a:custGeom>
          <a:blipFill>
            <a:blip r:embed="rId2"/>
            <a:stretch>
              <a:fillRect/>
            </a:stretch>
          </a:blipFill>
        </p:spPr>
        <p:txBody>
          <a:bodyPr/>
          <a:lstStyle/>
          <a:p>
            <a:endParaRPr lang="en-US"/>
          </a:p>
        </p:txBody>
      </p:sp>
      <p:sp>
        <p:nvSpPr>
          <p:cNvPr id="9" name="TextBox 9">
            <a:extLst>
              <a:ext uri="{FF2B5EF4-FFF2-40B4-BE49-F238E27FC236}">
                <a16:creationId xmlns:a16="http://schemas.microsoft.com/office/drawing/2014/main" id="{A2081D04-AAEE-4EE5-38CC-A6E27FACA1A0}"/>
              </a:ext>
            </a:extLst>
          </p:cNvPr>
          <p:cNvSpPr txBox="1"/>
          <p:nvPr/>
        </p:nvSpPr>
        <p:spPr>
          <a:xfrm>
            <a:off x="422639" y="1276350"/>
            <a:ext cx="10773186" cy="1358487"/>
          </a:xfrm>
          <a:prstGeom prst="rect">
            <a:avLst/>
          </a:prstGeom>
        </p:spPr>
        <p:txBody>
          <a:bodyPr lIns="0" tIns="0" rIns="0" bIns="0" rtlCol="0" anchor="t">
            <a:spAutoFit/>
          </a:bodyPr>
          <a:lstStyle/>
          <a:p>
            <a:pPr algn="l">
              <a:lnSpc>
                <a:spcPts val="9930"/>
              </a:lnSpc>
            </a:pPr>
            <a:r>
              <a:rPr lang="en-US" sz="10564">
                <a:solidFill>
                  <a:srgbClr val="0C173C"/>
                </a:solidFill>
                <a:latin typeface="League Gothic"/>
                <a:ea typeface="League Gothic"/>
                <a:cs typeface="League Gothic"/>
                <a:sym typeface="League Gothic"/>
              </a:rPr>
              <a:t>NEEDS ASSESMENT DETAILS</a:t>
            </a:r>
          </a:p>
        </p:txBody>
      </p:sp>
    </p:spTree>
    <p:extLst>
      <p:ext uri="{BB962C8B-B14F-4D97-AF65-F5344CB8AC3E}">
        <p14:creationId xmlns:p14="http://schemas.microsoft.com/office/powerpoint/2010/main" val="2540918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8502548" y="-10220855"/>
            <a:ext cx="1599091" cy="20441709"/>
            <a:chOff x="0" y="0"/>
            <a:chExt cx="421160" cy="5383825"/>
          </a:xfrm>
        </p:grpSpPr>
        <p:sp>
          <p:nvSpPr>
            <p:cNvPr id="3" name="Freeform 3"/>
            <p:cNvSpPr/>
            <p:nvPr/>
          </p:nvSpPr>
          <p:spPr>
            <a:xfrm>
              <a:off x="0" y="0"/>
              <a:ext cx="421160" cy="5383825"/>
            </a:xfrm>
            <a:custGeom>
              <a:avLst/>
              <a:gdLst/>
              <a:ahLst/>
              <a:cxnLst/>
              <a:rect l="l" t="t" r="r" b="b"/>
              <a:pathLst>
                <a:path w="421160" h="5383825">
                  <a:moveTo>
                    <a:pt x="0" y="0"/>
                  </a:moveTo>
                  <a:lnTo>
                    <a:pt x="421160" y="0"/>
                  </a:lnTo>
                  <a:lnTo>
                    <a:pt x="421160" y="5383825"/>
                  </a:lnTo>
                  <a:lnTo>
                    <a:pt x="0" y="5383825"/>
                  </a:lnTo>
                  <a:close/>
                </a:path>
              </a:pathLst>
            </a:custGeom>
            <a:solidFill>
              <a:srgbClr val="0C173C"/>
            </a:solidFill>
          </p:spPr>
          <p:txBody>
            <a:bodyPr/>
            <a:lstStyle/>
            <a:p>
              <a:endParaRPr lang="en-US"/>
            </a:p>
          </p:txBody>
        </p:sp>
        <p:sp>
          <p:nvSpPr>
            <p:cNvPr id="4" name="TextBox 4"/>
            <p:cNvSpPr txBox="1"/>
            <p:nvPr/>
          </p:nvSpPr>
          <p:spPr>
            <a:xfrm>
              <a:off x="0" y="-38100"/>
              <a:ext cx="421160" cy="5421925"/>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rot="5400000">
            <a:off x="10868834" y="3830265"/>
            <a:ext cx="14446441" cy="858780"/>
            <a:chOff x="0" y="0"/>
            <a:chExt cx="3804824" cy="226181"/>
          </a:xfrm>
        </p:grpSpPr>
        <p:sp>
          <p:nvSpPr>
            <p:cNvPr id="6" name="Freeform 6"/>
            <p:cNvSpPr/>
            <p:nvPr/>
          </p:nvSpPr>
          <p:spPr>
            <a:xfrm>
              <a:off x="0" y="0"/>
              <a:ext cx="3804824" cy="226181"/>
            </a:xfrm>
            <a:custGeom>
              <a:avLst/>
              <a:gdLst/>
              <a:ahLst/>
              <a:cxnLst/>
              <a:rect l="l" t="t" r="r" b="b"/>
              <a:pathLst>
                <a:path w="3804824" h="226181">
                  <a:moveTo>
                    <a:pt x="0" y="0"/>
                  </a:moveTo>
                  <a:lnTo>
                    <a:pt x="3804824" y="0"/>
                  </a:lnTo>
                  <a:lnTo>
                    <a:pt x="3804824" y="226181"/>
                  </a:lnTo>
                  <a:lnTo>
                    <a:pt x="0" y="226181"/>
                  </a:lnTo>
                  <a:close/>
                </a:path>
              </a:pathLst>
            </a:custGeom>
            <a:solidFill>
              <a:srgbClr val="E4B123"/>
            </a:solidFill>
          </p:spPr>
          <p:txBody>
            <a:bodyPr/>
            <a:lstStyle/>
            <a:p>
              <a:endParaRPr lang="en-US"/>
            </a:p>
          </p:txBody>
        </p:sp>
        <p:sp>
          <p:nvSpPr>
            <p:cNvPr id="7" name="TextBox 7"/>
            <p:cNvSpPr txBox="1"/>
            <p:nvPr/>
          </p:nvSpPr>
          <p:spPr>
            <a:xfrm>
              <a:off x="0" y="-38100"/>
              <a:ext cx="3804824" cy="264281"/>
            </a:xfrm>
            <a:prstGeom prst="rect">
              <a:avLst/>
            </a:prstGeom>
          </p:spPr>
          <p:txBody>
            <a:bodyPr lIns="50800" tIns="50800" rIns="50800" bIns="50800" rtlCol="0" anchor="ctr"/>
            <a:lstStyle/>
            <a:p>
              <a:pPr algn="ctr">
                <a:lnSpc>
                  <a:spcPts val="2659"/>
                </a:lnSpc>
                <a:spcBef>
                  <a:spcPct val="0"/>
                </a:spcBef>
              </a:pPr>
              <a:endParaRPr/>
            </a:p>
          </p:txBody>
        </p:sp>
      </p:grpSp>
      <p:sp>
        <p:nvSpPr>
          <p:cNvPr id="8" name="Freeform 8"/>
          <p:cNvSpPr/>
          <p:nvPr/>
        </p:nvSpPr>
        <p:spPr>
          <a:xfrm>
            <a:off x="422639" y="2634837"/>
            <a:ext cx="16042223" cy="8963592"/>
          </a:xfrm>
          <a:custGeom>
            <a:avLst/>
            <a:gdLst/>
            <a:ahLst/>
            <a:cxnLst/>
            <a:rect l="l" t="t" r="r" b="b"/>
            <a:pathLst>
              <a:path w="16042223" h="8963592">
                <a:moveTo>
                  <a:pt x="0" y="0"/>
                </a:moveTo>
                <a:lnTo>
                  <a:pt x="16042222" y="0"/>
                </a:lnTo>
                <a:lnTo>
                  <a:pt x="16042222" y="8963592"/>
                </a:lnTo>
                <a:lnTo>
                  <a:pt x="0" y="8963592"/>
                </a:lnTo>
                <a:lnTo>
                  <a:pt x="0" y="0"/>
                </a:lnTo>
                <a:close/>
              </a:path>
            </a:pathLst>
          </a:custGeom>
          <a:blipFill>
            <a:blip r:embed="rId2"/>
            <a:stretch>
              <a:fillRect/>
            </a:stretch>
          </a:blipFill>
        </p:spPr>
        <p:txBody>
          <a:bodyPr/>
          <a:lstStyle/>
          <a:p>
            <a:endParaRPr lang="en-US"/>
          </a:p>
        </p:txBody>
      </p:sp>
      <p:grpSp>
        <p:nvGrpSpPr>
          <p:cNvPr id="9" name="Group 9"/>
          <p:cNvGrpSpPr/>
          <p:nvPr/>
        </p:nvGrpSpPr>
        <p:grpSpPr>
          <a:xfrm>
            <a:off x="470264" y="3871583"/>
            <a:ext cx="5191366" cy="1634743"/>
            <a:chOff x="0" y="0"/>
            <a:chExt cx="1367273" cy="430549"/>
          </a:xfrm>
        </p:grpSpPr>
        <p:sp>
          <p:nvSpPr>
            <p:cNvPr id="10" name="Freeform 10"/>
            <p:cNvSpPr/>
            <p:nvPr/>
          </p:nvSpPr>
          <p:spPr>
            <a:xfrm>
              <a:off x="0" y="0"/>
              <a:ext cx="1367273" cy="430549"/>
            </a:xfrm>
            <a:custGeom>
              <a:avLst/>
              <a:gdLst/>
              <a:ahLst/>
              <a:cxnLst/>
              <a:rect l="l" t="t" r="r" b="b"/>
              <a:pathLst>
                <a:path w="1367273" h="430549">
                  <a:moveTo>
                    <a:pt x="0" y="0"/>
                  </a:moveTo>
                  <a:lnTo>
                    <a:pt x="1367273" y="0"/>
                  </a:lnTo>
                  <a:lnTo>
                    <a:pt x="1367273" y="430549"/>
                  </a:lnTo>
                  <a:lnTo>
                    <a:pt x="0" y="430549"/>
                  </a:lnTo>
                  <a:close/>
                </a:path>
              </a:pathLst>
            </a:custGeom>
            <a:solidFill>
              <a:srgbClr val="FFFFFF"/>
            </a:solidFill>
          </p:spPr>
          <p:txBody>
            <a:bodyPr/>
            <a:lstStyle/>
            <a:p>
              <a:endParaRPr lang="en-US"/>
            </a:p>
          </p:txBody>
        </p:sp>
        <p:sp>
          <p:nvSpPr>
            <p:cNvPr id="11" name="TextBox 11"/>
            <p:cNvSpPr txBox="1"/>
            <p:nvPr/>
          </p:nvSpPr>
          <p:spPr>
            <a:xfrm>
              <a:off x="0" y="-38100"/>
              <a:ext cx="1367273" cy="468649"/>
            </a:xfrm>
            <a:prstGeom prst="rect">
              <a:avLst/>
            </a:prstGeom>
          </p:spPr>
          <p:txBody>
            <a:bodyPr lIns="50800" tIns="50800" rIns="50800" bIns="50800" rtlCol="0" anchor="ctr"/>
            <a:lstStyle/>
            <a:p>
              <a:pPr algn="ctr">
                <a:lnSpc>
                  <a:spcPts val="2659"/>
                </a:lnSpc>
              </a:pPr>
              <a:endParaRPr/>
            </a:p>
          </p:txBody>
        </p:sp>
      </p:grpSp>
      <p:sp>
        <p:nvSpPr>
          <p:cNvPr id="12" name="TextBox 12"/>
          <p:cNvSpPr txBox="1"/>
          <p:nvPr/>
        </p:nvSpPr>
        <p:spPr>
          <a:xfrm>
            <a:off x="422639" y="1276350"/>
            <a:ext cx="10773186" cy="1358487"/>
          </a:xfrm>
          <a:prstGeom prst="rect">
            <a:avLst/>
          </a:prstGeom>
        </p:spPr>
        <p:txBody>
          <a:bodyPr lIns="0" tIns="0" rIns="0" bIns="0" rtlCol="0" anchor="t">
            <a:spAutoFit/>
          </a:bodyPr>
          <a:lstStyle/>
          <a:p>
            <a:pPr algn="l">
              <a:lnSpc>
                <a:spcPts val="9930"/>
              </a:lnSpc>
            </a:pPr>
            <a:r>
              <a:rPr lang="en-US" sz="10564">
                <a:solidFill>
                  <a:srgbClr val="0C173C"/>
                </a:solidFill>
                <a:latin typeface="League Gothic"/>
                <a:ea typeface="League Gothic"/>
                <a:cs typeface="League Gothic"/>
                <a:sym typeface="League Gothic"/>
              </a:rPr>
              <a:t>NEEDS ASSESMENT DETAILS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8502548" y="-10220855"/>
            <a:ext cx="1599091" cy="20441709"/>
            <a:chOff x="0" y="0"/>
            <a:chExt cx="421160" cy="5383825"/>
          </a:xfrm>
        </p:grpSpPr>
        <p:sp>
          <p:nvSpPr>
            <p:cNvPr id="3" name="Freeform 3"/>
            <p:cNvSpPr/>
            <p:nvPr/>
          </p:nvSpPr>
          <p:spPr>
            <a:xfrm>
              <a:off x="0" y="0"/>
              <a:ext cx="421160" cy="5383825"/>
            </a:xfrm>
            <a:custGeom>
              <a:avLst/>
              <a:gdLst/>
              <a:ahLst/>
              <a:cxnLst/>
              <a:rect l="l" t="t" r="r" b="b"/>
              <a:pathLst>
                <a:path w="421160" h="5383825">
                  <a:moveTo>
                    <a:pt x="0" y="0"/>
                  </a:moveTo>
                  <a:lnTo>
                    <a:pt x="421160" y="0"/>
                  </a:lnTo>
                  <a:lnTo>
                    <a:pt x="421160" y="5383825"/>
                  </a:lnTo>
                  <a:lnTo>
                    <a:pt x="0" y="5383825"/>
                  </a:lnTo>
                  <a:close/>
                </a:path>
              </a:pathLst>
            </a:custGeom>
            <a:solidFill>
              <a:srgbClr val="0C173C"/>
            </a:solidFill>
          </p:spPr>
          <p:txBody>
            <a:bodyPr/>
            <a:lstStyle/>
            <a:p>
              <a:endParaRPr lang="en-US"/>
            </a:p>
          </p:txBody>
        </p:sp>
        <p:sp>
          <p:nvSpPr>
            <p:cNvPr id="4" name="TextBox 4"/>
            <p:cNvSpPr txBox="1"/>
            <p:nvPr/>
          </p:nvSpPr>
          <p:spPr>
            <a:xfrm>
              <a:off x="0" y="-38100"/>
              <a:ext cx="421160" cy="5421925"/>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a:off x="422639" y="2634837"/>
            <a:ext cx="16042223" cy="8963592"/>
          </a:xfrm>
          <a:custGeom>
            <a:avLst/>
            <a:gdLst/>
            <a:ahLst/>
            <a:cxnLst/>
            <a:rect l="l" t="t" r="r" b="b"/>
            <a:pathLst>
              <a:path w="16042223" h="8963592">
                <a:moveTo>
                  <a:pt x="0" y="0"/>
                </a:moveTo>
                <a:lnTo>
                  <a:pt x="16042222" y="0"/>
                </a:lnTo>
                <a:lnTo>
                  <a:pt x="16042222" y="8963592"/>
                </a:lnTo>
                <a:lnTo>
                  <a:pt x="0" y="8963592"/>
                </a:lnTo>
                <a:lnTo>
                  <a:pt x="0" y="0"/>
                </a:lnTo>
                <a:close/>
              </a:path>
            </a:pathLst>
          </a:custGeom>
          <a:blipFill>
            <a:blip r:embed="rId2"/>
            <a:stretch>
              <a:fillRect/>
            </a:stretch>
          </a:blipFill>
        </p:spPr>
        <p:txBody>
          <a:bodyPr/>
          <a:lstStyle/>
          <a:p>
            <a:endParaRPr lang="en-US"/>
          </a:p>
        </p:txBody>
      </p:sp>
      <p:grpSp>
        <p:nvGrpSpPr>
          <p:cNvPr id="6" name="Group 6"/>
          <p:cNvGrpSpPr/>
          <p:nvPr/>
        </p:nvGrpSpPr>
        <p:grpSpPr>
          <a:xfrm>
            <a:off x="470264" y="3871583"/>
            <a:ext cx="5191366" cy="1634743"/>
            <a:chOff x="0" y="0"/>
            <a:chExt cx="1367273" cy="430549"/>
          </a:xfrm>
        </p:grpSpPr>
        <p:sp>
          <p:nvSpPr>
            <p:cNvPr id="7" name="Freeform 7"/>
            <p:cNvSpPr/>
            <p:nvPr/>
          </p:nvSpPr>
          <p:spPr>
            <a:xfrm>
              <a:off x="0" y="0"/>
              <a:ext cx="1367273" cy="430549"/>
            </a:xfrm>
            <a:custGeom>
              <a:avLst/>
              <a:gdLst/>
              <a:ahLst/>
              <a:cxnLst/>
              <a:rect l="l" t="t" r="r" b="b"/>
              <a:pathLst>
                <a:path w="1367273" h="430549">
                  <a:moveTo>
                    <a:pt x="0" y="0"/>
                  </a:moveTo>
                  <a:lnTo>
                    <a:pt x="1367273" y="0"/>
                  </a:lnTo>
                  <a:lnTo>
                    <a:pt x="1367273" y="430549"/>
                  </a:lnTo>
                  <a:lnTo>
                    <a:pt x="0" y="430549"/>
                  </a:lnTo>
                  <a:close/>
                </a:path>
              </a:pathLst>
            </a:custGeom>
            <a:solidFill>
              <a:srgbClr val="FFFFFF"/>
            </a:solidFill>
          </p:spPr>
          <p:txBody>
            <a:bodyPr/>
            <a:lstStyle/>
            <a:p>
              <a:endParaRPr lang="en-US"/>
            </a:p>
          </p:txBody>
        </p:sp>
        <p:sp>
          <p:nvSpPr>
            <p:cNvPr id="8" name="TextBox 8"/>
            <p:cNvSpPr txBox="1"/>
            <p:nvPr/>
          </p:nvSpPr>
          <p:spPr>
            <a:xfrm>
              <a:off x="0" y="-38100"/>
              <a:ext cx="1367273" cy="468649"/>
            </a:xfrm>
            <a:prstGeom prst="rect">
              <a:avLst/>
            </a:prstGeom>
          </p:spPr>
          <p:txBody>
            <a:bodyPr lIns="50800" tIns="50800" rIns="50800" bIns="50800" rtlCol="0" anchor="ctr"/>
            <a:lstStyle/>
            <a:p>
              <a:pPr algn="ctr">
                <a:lnSpc>
                  <a:spcPts val="2659"/>
                </a:lnSpc>
              </a:pPr>
              <a:endParaRPr/>
            </a:p>
          </p:txBody>
        </p:sp>
      </p:grpSp>
      <p:sp>
        <p:nvSpPr>
          <p:cNvPr id="9" name="Freeform 9"/>
          <p:cNvSpPr/>
          <p:nvPr/>
        </p:nvSpPr>
        <p:spPr>
          <a:xfrm>
            <a:off x="5328850" y="3229641"/>
            <a:ext cx="6229799" cy="6404467"/>
          </a:xfrm>
          <a:custGeom>
            <a:avLst/>
            <a:gdLst/>
            <a:ahLst/>
            <a:cxnLst/>
            <a:rect l="l" t="t" r="r" b="b"/>
            <a:pathLst>
              <a:path w="6229799" h="6404467">
                <a:moveTo>
                  <a:pt x="0" y="0"/>
                </a:moveTo>
                <a:lnTo>
                  <a:pt x="6229800" y="0"/>
                </a:lnTo>
                <a:lnTo>
                  <a:pt x="6229800" y="6404467"/>
                </a:lnTo>
                <a:lnTo>
                  <a:pt x="0" y="640446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0" name="TextBox 10"/>
          <p:cNvSpPr txBox="1"/>
          <p:nvPr/>
        </p:nvSpPr>
        <p:spPr>
          <a:xfrm>
            <a:off x="422639" y="1276350"/>
            <a:ext cx="10773186" cy="1358487"/>
          </a:xfrm>
          <a:prstGeom prst="rect">
            <a:avLst/>
          </a:prstGeom>
        </p:spPr>
        <p:txBody>
          <a:bodyPr lIns="0" tIns="0" rIns="0" bIns="0" rtlCol="0" anchor="t">
            <a:spAutoFit/>
          </a:bodyPr>
          <a:lstStyle/>
          <a:p>
            <a:pPr algn="l">
              <a:lnSpc>
                <a:spcPts val="9930"/>
              </a:lnSpc>
            </a:pPr>
            <a:r>
              <a:rPr lang="en-US" sz="10564">
                <a:solidFill>
                  <a:srgbClr val="0C173C"/>
                </a:solidFill>
                <a:latin typeface="League Gothic"/>
                <a:ea typeface="League Gothic"/>
                <a:cs typeface="League Gothic"/>
                <a:sym typeface="League Gothic"/>
              </a:rPr>
              <a:t>NEEDS ASSESMENT DETAILS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8502548" y="-10220855"/>
            <a:ext cx="1599091" cy="20441709"/>
            <a:chOff x="0" y="0"/>
            <a:chExt cx="421160" cy="5383825"/>
          </a:xfrm>
        </p:grpSpPr>
        <p:sp>
          <p:nvSpPr>
            <p:cNvPr id="3" name="Freeform 3"/>
            <p:cNvSpPr/>
            <p:nvPr/>
          </p:nvSpPr>
          <p:spPr>
            <a:xfrm>
              <a:off x="0" y="0"/>
              <a:ext cx="421160" cy="5383825"/>
            </a:xfrm>
            <a:custGeom>
              <a:avLst/>
              <a:gdLst/>
              <a:ahLst/>
              <a:cxnLst/>
              <a:rect l="l" t="t" r="r" b="b"/>
              <a:pathLst>
                <a:path w="421160" h="5383825">
                  <a:moveTo>
                    <a:pt x="0" y="0"/>
                  </a:moveTo>
                  <a:lnTo>
                    <a:pt x="421160" y="0"/>
                  </a:lnTo>
                  <a:lnTo>
                    <a:pt x="421160" y="5383825"/>
                  </a:lnTo>
                  <a:lnTo>
                    <a:pt x="0" y="5383825"/>
                  </a:lnTo>
                  <a:close/>
                </a:path>
              </a:pathLst>
            </a:custGeom>
            <a:solidFill>
              <a:srgbClr val="0C173C"/>
            </a:solidFill>
          </p:spPr>
          <p:txBody>
            <a:bodyPr/>
            <a:lstStyle/>
            <a:p>
              <a:endParaRPr lang="en-US"/>
            </a:p>
          </p:txBody>
        </p:sp>
        <p:sp>
          <p:nvSpPr>
            <p:cNvPr id="4" name="TextBox 4"/>
            <p:cNvSpPr txBox="1"/>
            <p:nvPr/>
          </p:nvSpPr>
          <p:spPr>
            <a:xfrm>
              <a:off x="0" y="-38100"/>
              <a:ext cx="421160" cy="5421925"/>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a:off x="422639" y="2313433"/>
            <a:ext cx="12659910" cy="9083485"/>
          </a:xfrm>
          <a:custGeom>
            <a:avLst/>
            <a:gdLst/>
            <a:ahLst/>
            <a:cxnLst/>
            <a:rect l="l" t="t" r="r" b="b"/>
            <a:pathLst>
              <a:path w="12659910" h="9083485">
                <a:moveTo>
                  <a:pt x="0" y="0"/>
                </a:moveTo>
                <a:lnTo>
                  <a:pt x="12659909" y="0"/>
                </a:lnTo>
                <a:lnTo>
                  <a:pt x="12659909" y="9083485"/>
                </a:lnTo>
                <a:lnTo>
                  <a:pt x="0" y="9083485"/>
                </a:lnTo>
                <a:lnTo>
                  <a:pt x="0" y="0"/>
                </a:lnTo>
                <a:close/>
              </a:path>
            </a:pathLst>
          </a:custGeom>
          <a:blipFill>
            <a:blip r:embed="rId2"/>
            <a:stretch>
              <a:fillRect/>
            </a:stretch>
          </a:blipFill>
        </p:spPr>
        <p:txBody>
          <a:bodyPr/>
          <a:lstStyle/>
          <a:p>
            <a:endParaRPr lang="en-US"/>
          </a:p>
        </p:txBody>
      </p:sp>
      <p:sp>
        <p:nvSpPr>
          <p:cNvPr id="6" name="TextBox 6"/>
          <p:cNvSpPr txBox="1"/>
          <p:nvPr/>
        </p:nvSpPr>
        <p:spPr>
          <a:xfrm>
            <a:off x="422639" y="1082537"/>
            <a:ext cx="10773186" cy="1358487"/>
          </a:xfrm>
          <a:prstGeom prst="rect">
            <a:avLst/>
          </a:prstGeom>
        </p:spPr>
        <p:txBody>
          <a:bodyPr lIns="0" tIns="0" rIns="0" bIns="0" rtlCol="0" anchor="t">
            <a:spAutoFit/>
          </a:bodyPr>
          <a:lstStyle/>
          <a:p>
            <a:pPr algn="l">
              <a:lnSpc>
                <a:spcPts val="9930"/>
              </a:lnSpc>
            </a:pPr>
            <a:r>
              <a:rPr lang="en-US" sz="10564">
                <a:solidFill>
                  <a:srgbClr val="0C173C"/>
                </a:solidFill>
                <a:latin typeface="League Gothic"/>
                <a:ea typeface="League Gothic"/>
                <a:cs typeface="League Gothic"/>
                <a:sym typeface="League Gothic"/>
              </a:rPr>
              <a:t>NEEDS ASSESMENT DETAILS</a:t>
            </a:r>
          </a:p>
        </p:txBody>
      </p:sp>
      <p:sp>
        <p:nvSpPr>
          <p:cNvPr id="7" name="Freeform 7"/>
          <p:cNvSpPr/>
          <p:nvPr/>
        </p:nvSpPr>
        <p:spPr>
          <a:xfrm rot="1832989">
            <a:off x="447358" y="7919758"/>
            <a:ext cx="4025825" cy="1992783"/>
          </a:xfrm>
          <a:custGeom>
            <a:avLst/>
            <a:gdLst/>
            <a:ahLst/>
            <a:cxnLst/>
            <a:rect l="l" t="t" r="r" b="b"/>
            <a:pathLst>
              <a:path w="4025825" h="1992783">
                <a:moveTo>
                  <a:pt x="0" y="0"/>
                </a:moveTo>
                <a:lnTo>
                  <a:pt x="4025824" y="0"/>
                </a:lnTo>
                <a:lnTo>
                  <a:pt x="4025824" y="1992783"/>
                </a:lnTo>
                <a:lnTo>
                  <a:pt x="0" y="199278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8502548" y="-10220855"/>
            <a:ext cx="1599091" cy="20441709"/>
            <a:chOff x="0" y="0"/>
            <a:chExt cx="421160" cy="5383825"/>
          </a:xfrm>
        </p:grpSpPr>
        <p:sp>
          <p:nvSpPr>
            <p:cNvPr id="3" name="Freeform 3"/>
            <p:cNvSpPr/>
            <p:nvPr/>
          </p:nvSpPr>
          <p:spPr>
            <a:xfrm>
              <a:off x="0" y="0"/>
              <a:ext cx="421160" cy="5383825"/>
            </a:xfrm>
            <a:custGeom>
              <a:avLst/>
              <a:gdLst/>
              <a:ahLst/>
              <a:cxnLst/>
              <a:rect l="l" t="t" r="r" b="b"/>
              <a:pathLst>
                <a:path w="421160" h="5383825">
                  <a:moveTo>
                    <a:pt x="0" y="0"/>
                  </a:moveTo>
                  <a:lnTo>
                    <a:pt x="421160" y="0"/>
                  </a:lnTo>
                  <a:lnTo>
                    <a:pt x="421160" y="5383825"/>
                  </a:lnTo>
                  <a:lnTo>
                    <a:pt x="0" y="5383825"/>
                  </a:lnTo>
                  <a:close/>
                </a:path>
              </a:pathLst>
            </a:custGeom>
            <a:solidFill>
              <a:srgbClr val="E4B123"/>
            </a:solidFill>
          </p:spPr>
          <p:txBody>
            <a:bodyPr/>
            <a:lstStyle/>
            <a:p>
              <a:endParaRPr lang="en-US"/>
            </a:p>
          </p:txBody>
        </p:sp>
        <p:sp>
          <p:nvSpPr>
            <p:cNvPr id="4" name="TextBox 4"/>
            <p:cNvSpPr txBox="1"/>
            <p:nvPr/>
          </p:nvSpPr>
          <p:spPr>
            <a:xfrm>
              <a:off x="0" y="-38100"/>
              <a:ext cx="421160" cy="5421925"/>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422639" y="1328735"/>
            <a:ext cx="12288339" cy="1454873"/>
          </a:xfrm>
          <a:prstGeom prst="rect">
            <a:avLst/>
          </a:prstGeom>
        </p:spPr>
        <p:txBody>
          <a:bodyPr lIns="0" tIns="0" rIns="0" bIns="0" rtlCol="0" anchor="t">
            <a:spAutoFit/>
          </a:bodyPr>
          <a:lstStyle/>
          <a:p>
            <a:pPr algn="l">
              <a:lnSpc>
                <a:spcPts val="10776"/>
              </a:lnSpc>
            </a:pPr>
            <a:r>
              <a:rPr lang="en-US" sz="11464">
                <a:solidFill>
                  <a:srgbClr val="0C173C"/>
                </a:solidFill>
                <a:latin typeface="League Gothic"/>
                <a:ea typeface="League Gothic"/>
                <a:cs typeface="League Gothic"/>
                <a:sym typeface="League Gothic"/>
              </a:rPr>
              <a:t>TITLE II &amp; IV AMENDMENTS</a:t>
            </a:r>
          </a:p>
        </p:txBody>
      </p:sp>
      <p:sp>
        <p:nvSpPr>
          <p:cNvPr id="6" name="TextBox 6"/>
          <p:cNvSpPr txBox="1"/>
          <p:nvPr/>
        </p:nvSpPr>
        <p:spPr>
          <a:xfrm>
            <a:off x="422639" y="3009664"/>
            <a:ext cx="10664387" cy="3888742"/>
          </a:xfrm>
          <a:prstGeom prst="rect">
            <a:avLst/>
          </a:prstGeom>
        </p:spPr>
        <p:txBody>
          <a:bodyPr lIns="0" tIns="0" rIns="0" bIns="0" rtlCol="0" anchor="t">
            <a:spAutoFit/>
          </a:bodyPr>
          <a:lstStyle/>
          <a:p>
            <a:pPr algn="l">
              <a:lnSpc>
                <a:spcPts val="6159"/>
              </a:lnSpc>
              <a:spcBef>
                <a:spcPct val="0"/>
              </a:spcBef>
            </a:pPr>
            <a:r>
              <a:rPr lang="en-US" sz="4399">
                <a:solidFill>
                  <a:srgbClr val="0C173C"/>
                </a:solidFill>
                <a:latin typeface="Public Sans"/>
                <a:ea typeface="Public Sans"/>
                <a:cs typeface="Public Sans"/>
                <a:sym typeface="Public Sans"/>
              </a:rPr>
              <a:t>Amendments will occur in Fall, Winter and Spring and schools will receive email notification the month prior so they will have an opportunity to request changes to their budget. </a:t>
            </a:r>
          </a:p>
        </p:txBody>
      </p:sp>
      <p:grpSp>
        <p:nvGrpSpPr>
          <p:cNvPr id="7" name="Group 7"/>
          <p:cNvGrpSpPr/>
          <p:nvPr/>
        </p:nvGrpSpPr>
        <p:grpSpPr>
          <a:xfrm>
            <a:off x="13319067" y="1028700"/>
            <a:ext cx="3940233" cy="9156055"/>
            <a:chOff x="0" y="0"/>
            <a:chExt cx="5253644" cy="12208073"/>
          </a:xfrm>
        </p:grpSpPr>
        <p:sp>
          <p:nvSpPr>
            <p:cNvPr id="8" name="Freeform 8"/>
            <p:cNvSpPr/>
            <p:nvPr/>
          </p:nvSpPr>
          <p:spPr>
            <a:xfrm>
              <a:off x="0" y="0"/>
              <a:ext cx="5253644" cy="1792806"/>
            </a:xfrm>
            <a:custGeom>
              <a:avLst/>
              <a:gdLst/>
              <a:ahLst/>
              <a:cxnLst/>
              <a:rect l="l" t="t" r="r" b="b"/>
              <a:pathLst>
                <a:path w="5253644" h="1792806">
                  <a:moveTo>
                    <a:pt x="0" y="0"/>
                  </a:moveTo>
                  <a:lnTo>
                    <a:pt x="5253644" y="0"/>
                  </a:lnTo>
                  <a:lnTo>
                    <a:pt x="5253644" y="1792806"/>
                  </a:lnTo>
                  <a:lnTo>
                    <a:pt x="0" y="179280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9" name="Freeform 9"/>
            <p:cNvSpPr/>
            <p:nvPr/>
          </p:nvSpPr>
          <p:spPr>
            <a:xfrm>
              <a:off x="0" y="2083053"/>
              <a:ext cx="5253644" cy="1792806"/>
            </a:xfrm>
            <a:custGeom>
              <a:avLst/>
              <a:gdLst/>
              <a:ahLst/>
              <a:cxnLst/>
              <a:rect l="l" t="t" r="r" b="b"/>
              <a:pathLst>
                <a:path w="5253644" h="1792806">
                  <a:moveTo>
                    <a:pt x="0" y="0"/>
                  </a:moveTo>
                  <a:lnTo>
                    <a:pt x="5253644" y="0"/>
                  </a:lnTo>
                  <a:lnTo>
                    <a:pt x="5253644" y="1792806"/>
                  </a:lnTo>
                  <a:lnTo>
                    <a:pt x="0" y="179280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0" name="Freeform 10"/>
            <p:cNvSpPr/>
            <p:nvPr/>
          </p:nvSpPr>
          <p:spPr>
            <a:xfrm>
              <a:off x="0" y="4166107"/>
              <a:ext cx="5253644" cy="1792806"/>
            </a:xfrm>
            <a:custGeom>
              <a:avLst/>
              <a:gdLst/>
              <a:ahLst/>
              <a:cxnLst/>
              <a:rect l="l" t="t" r="r" b="b"/>
              <a:pathLst>
                <a:path w="5253644" h="1792806">
                  <a:moveTo>
                    <a:pt x="0" y="0"/>
                  </a:moveTo>
                  <a:lnTo>
                    <a:pt x="5253644" y="0"/>
                  </a:lnTo>
                  <a:lnTo>
                    <a:pt x="5253644" y="1792806"/>
                  </a:lnTo>
                  <a:lnTo>
                    <a:pt x="0" y="179280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1" name="Freeform 11"/>
            <p:cNvSpPr/>
            <p:nvPr/>
          </p:nvSpPr>
          <p:spPr>
            <a:xfrm>
              <a:off x="0" y="6249160"/>
              <a:ext cx="5253644" cy="1792806"/>
            </a:xfrm>
            <a:custGeom>
              <a:avLst/>
              <a:gdLst/>
              <a:ahLst/>
              <a:cxnLst/>
              <a:rect l="l" t="t" r="r" b="b"/>
              <a:pathLst>
                <a:path w="5253644" h="1792806">
                  <a:moveTo>
                    <a:pt x="0" y="0"/>
                  </a:moveTo>
                  <a:lnTo>
                    <a:pt x="5253644" y="0"/>
                  </a:lnTo>
                  <a:lnTo>
                    <a:pt x="5253644" y="1792806"/>
                  </a:lnTo>
                  <a:lnTo>
                    <a:pt x="0" y="179280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2" name="Freeform 12"/>
            <p:cNvSpPr/>
            <p:nvPr/>
          </p:nvSpPr>
          <p:spPr>
            <a:xfrm>
              <a:off x="0" y="8332213"/>
              <a:ext cx="5253644" cy="1792806"/>
            </a:xfrm>
            <a:custGeom>
              <a:avLst/>
              <a:gdLst/>
              <a:ahLst/>
              <a:cxnLst/>
              <a:rect l="l" t="t" r="r" b="b"/>
              <a:pathLst>
                <a:path w="5253644" h="1792806">
                  <a:moveTo>
                    <a:pt x="0" y="0"/>
                  </a:moveTo>
                  <a:lnTo>
                    <a:pt x="5253644" y="0"/>
                  </a:lnTo>
                  <a:lnTo>
                    <a:pt x="5253644" y="1792807"/>
                  </a:lnTo>
                  <a:lnTo>
                    <a:pt x="0" y="179280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3" name="Freeform 13"/>
            <p:cNvSpPr/>
            <p:nvPr/>
          </p:nvSpPr>
          <p:spPr>
            <a:xfrm>
              <a:off x="0" y="10415267"/>
              <a:ext cx="5253644" cy="1792806"/>
            </a:xfrm>
            <a:custGeom>
              <a:avLst/>
              <a:gdLst/>
              <a:ahLst/>
              <a:cxnLst/>
              <a:rect l="l" t="t" r="r" b="b"/>
              <a:pathLst>
                <a:path w="5253644" h="1792806">
                  <a:moveTo>
                    <a:pt x="0" y="0"/>
                  </a:moveTo>
                  <a:lnTo>
                    <a:pt x="5253644" y="0"/>
                  </a:lnTo>
                  <a:lnTo>
                    <a:pt x="5253644" y="1792806"/>
                  </a:lnTo>
                  <a:lnTo>
                    <a:pt x="0" y="179280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sp>
        <p:nvSpPr>
          <p:cNvPr id="14" name="TextBox 14"/>
          <p:cNvSpPr txBox="1"/>
          <p:nvPr/>
        </p:nvSpPr>
        <p:spPr>
          <a:xfrm>
            <a:off x="14505380" y="1323949"/>
            <a:ext cx="1567607" cy="782319"/>
          </a:xfrm>
          <a:prstGeom prst="rect">
            <a:avLst/>
          </a:prstGeom>
        </p:spPr>
        <p:txBody>
          <a:bodyPr lIns="0" tIns="0" rIns="0" bIns="0" rtlCol="0" anchor="t">
            <a:spAutoFit/>
          </a:bodyPr>
          <a:lstStyle/>
          <a:p>
            <a:pPr algn="ctr">
              <a:lnSpc>
                <a:spcPts val="3080"/>
              </a:lnSpc>
            </a:pPr>
            <a:r>
              <a:rPr lang="en-US" sz="2200" b="1">
                <a:solidFill>
                  <a:srgbClr val="0C173C"/>
                </a:solidFill>
                <a:latin typeface="Public Sans Bold"/>
                <a:ea typeface="Public Sans Bold"/>
                <a:cs typeface="Public Sans Bold"/>
                <a:sym typeface="Public Sans Bold"/>
              </a:rPr>
              <a:t>Email Invite</a:t>
            </a:r>
          </a:p>
          <a:p>
            <a:pPr algn="ctr">
              <a:lnSpc>
                <a:spcPts val="3080"/>
              </a:lnSpc>
            </a:pPr>
            <a:endParaRPr lang="en-US" sz="2200" b="1">
              <a:solidFill>
                <a:srgbClr val="0C173C"/>
              </a:solidFill>
              <a:latin typeface="Public Sans Bold"/>
              <a:ea typeface="Public Sans Bold"/>
              <a:cs typeface="Public Sans Bold"/>
              <a:sym typeface="Public Sans Bold"/>
            </a:endParaRPr>
          </a:p>
        </p:txBody>
      </p:sp>
      <p:sp>
        <p:nvSpPr>
          <p:cNvPr id="15" name="TextBox 15"/>
          <p:cNvSpPr txBox="1"/>
          <p:nvPr/>
        </p:nvSpPr>
        <p:spPr>
          <a:xfrm>
            <a:off x="12951873" y="2800114"/>
            <a:ext cx="4674621" cy="782319"/>
          </a:xfrm>
          <a:prstGeom prst="rect">
            <a:avLst/>
          </a:prstGeom>
        </p:spPr>
        <p:txBody>
          <a:bodyPr lIns="0" tIns="0" rIns="0" bIns="0" rtlCol="0" anchor="t">
            <a:spAutoFit/>
          </a:bodyPr>
          <a:lstStyle/>
          <a:p>
            <a:pPr algn="ctr">
              <a:lnSpc>
                <a:spcPts val="3080"/>
              </a:lnSpc>
            </a:pPr>
            <a:r>
              <a:rPr lang="en-US" sz="2200" b="1">
                <a:solidFill>
                  <a:srgbClr val="0C173C"/>
                </a:solidFill>
                <a:latin typeface="Public Sans Bold"/>
                <a:ea typeface="Public Sans Bold"/>
                <a:cs typeface="Public Sans Bold"/>
                <a:sym typeface="Public Sans Bold"/>
              </a:rPr>
              <a:t>Review Needs</a:t>
            </a:r>
          </a:p>
          <a:p>
            <a:pPr algn="ctr">
              <a:lnSpc>
                <a:spcPts val="3080"/>
              </a:lnSpc>
            </a:pPr>
            <a:r>
              <a:rPr lang="en-US" sz="2200" b="1">
                <a:solidFill>
                  <a:srgbClr val="0C173C"/>
                </a:solidFill>
                <a:latin typeface="Public Sans Bold"/>
                <a:ea typeface="Public Sans Bold"/>
                <a:cs typeface="Public Sans Bold"/>
                <a:sym typeface="Public Sans Bold"/>
              </a:rPr>
              <a:t> Assessment</a:t>
            </a:r>
          </a:p>
        </p:txBody>
      </p:sp>
      <p:sp>
        <p:nvSpPr>
          <p:cNvPr id="16" name="TextBox 16"/>
          <p:cNvSpPr txBox="1"/>
          <p:nvPr/>
        </p:nvSpPr>
        <p:spPr>
          <a:xfrm>
            <a:off x="13876914" y="4361181"/>
            <a:ext cx="2824539" cy="782319"/>
          </a:xfrm>
          <a:prstGeom prst="rect">
            <a:avLst/>
          </a:prstGeom>
        </p:spPr>
        <p:txBody>
          <a:bodyPr lIns="0" tIns="0" rIns="0" bIns="0" rtlCol="0" anchor="t">
            <a:spAutoFit/>
          </a:bodyPr>
          <a:lstStyle/>
          <a:p>
            <a:pPr algn="ctr">
              <a:lnSpc>
                <a:spcPts val="3080"/>
              </a:lnSpc>
            </a:pPr>
            <a:r>
              <a:rPr lang="en-US" sz="2200" b="1">
                <a:solidFill>
                  <a:srgbClr val="0C173C"/>
                </a:solidFill>
                <a:latin typeface="Public Sans Bold"/>
                <a:ea typeface="Public Sans Bold"/>
                <a:cs typeface="Public Sans Bold"/>
                <a:sym typeface="Public Sans Bold"/>
              </a:rPr>
              <a:t>Schedule Session with Calendly</a:t>
            </a:r>
          </a:p>
        </p:txBody>
      </p:sp>
      <p:sp>
        <p:nvSpPr>
          <p:cNvPr id="17" name="TextBox 17"/>
          <p:cNvSpPr txBox="1"/>
          <p:nvPr/>
        </p:nvSpPr>
        <p:spPr>
          <a:xfrm>
            <a:off x="13876914" y="5924550"/>
            <a:ext cx="2824539" cy="782319"/>
          </a:xfrm>
          <a:prstGeom prst="rect">
            <a:avLst/>
          </a:prstGeom>
        </p:spPr>
        <p:txBody>
          <a:bodyPr lIns="0" tIns="0" rIns="0" bIns="0" rtlCol="0" anchor="t">
            <a:spAutoFit/>
          </a:bodyPr>
          <a:lstStyle/>
          <a:p>
            <a:pPr algn="ctr">
              <a:lnSpc>
                <a:spcPts val="3080"/>
              </a:lnSpc>
            </a:pPr>
            <a:r>
              <a:rPr lang="en-US" sz="2200" b="1">
                <a:solidFill>
                  <a:srgbClr val="0C173C"/>
                </a:solidFill>
                <a:latin typeface="Public Sans Bold"/>
                <a:ea typeface="Public Sans Bold"/>
                <a:cs typeface="Public Sans Bold"/>
                <a:sym typeface="Public Sans Bold"/>
              </a:rPr>
              <a:t>Prepare Changes Ahead of Time</a:t>
            </a:r>
          </a:p>
        </p:txBody>
      </p:sp>
      <p:sp>
        <p:nvSpPr>
          <p:cNvPr id="18" name="TextBox 18"/>
          <p:cNvSpPr txBox="1"/>
          <p:nvPr/>
        </p:nvSpPr>
        <p:spPr>
          <a:xfrm>
            <a:off x="13876914" y="7487919"/>
            <a:ext cx="2824539" cy="782319"/>
          </a:xfrm>
          <a:prstGeom prst="rect">
            <a:avLst/>
          </a:prstGeom>
        </p:spPr>
        <p:txBody>
          <a:bodyPr lIns="0" tIns="0" rIns="0" bIns="0" rtlCol="0" anchor="t">
            <a:spAutoFit/>
          </a:bodyPr>
          <a:lstStyle/>
          <a:p>
            <a:pPr algn="ctr">
              <a:lnSpc>
                <a:spcPts val="3080"/>
              </a:lnSpc>
            </a:pPr>
            <a:r>
              <a:rPr lang="en-US" sz="2200" b="1" dirty="0">
                <a:solidFill>
                  <a:srgbClr val="0C173C"/>
                </a:solidFill>
                <a:latin typeface="Public Sans Bold"/>
                <a:ea typeface="Public Sans Bold"/>
                <a:cs typeface="Public Sans Bold"/>
                <a:sym typeface="Public Sans Bold"/>
              </a:rPr>
              <a:t>Meet on Teams &amp; Make Changes Live</a:t>
            </a:r>
          </a:p>
        </p:txBody>
      </p:sp>
      <p:sp>
        <p:nvSpPr>
          <p:cNvPr id="19" name="TextBox 19"/>
          <p:cNvSpPr txBox="1"/>
          <p:nvPr/>
        </p:nvSpPr>
        <p:spPr>
          <a:xfrm>
            <a:off x="13876914" y="9051289"/>
            <a:ext cx="2824539" cy="782319"/>
          </a:xfrm>
          <a:prstGeom prst="rect">
            <a:avLst/>
          </a:prstGeom>
        </p:spPr>
        <p:txBody>
          <a:bodyPr lIns="0" tIns="0" rIns="0" bIns="0" rtlCol="0" anchor="t">
            <a:spAutoFit/>
          </a:bodyPr>
          <a:lstStyle/>
          <a:p>
            <a:pPr algn="ctr">
              <a:lnSpc>
                <a:spcPts val="3080"/>
              </a:lnSpc>
            </a:pPr>
            <a:r>
              <a:rPr lang="en-US" sz="2200" b="1">
                <a:solidFill>
                  <a:srgbClr val="0C173C"/>
                </a:solidFill>
                <a:latin typeface="Public Sans Bold"/>
                <a:ea typeface="Public Sans Bold"/>
                <a:cs typeface="Public Sans Bold"/>
                <a:sym typeface="Public Sans Bold"/>
              </a:rPr>
              <a:t>Wait for FDOE approval to Spend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8502548" y="-10220855"/>
            <a:ext cx="1599091" cy="20441709"/>
            <a:chOff x="0" y="0"/>
            <a:chExt cx="421160" cy="5383825"/>
          </a:xfrm>
        </p:grpSpPr>
        <p:sp>
          <p:nvSpPr>
            <p:cNvPr id="3" name="Freeform 3"/>
            <p:cNvSpPr/>
            <p:nvPr/>
          </p:nvSpPr>
          <p:spPr>
            <a:xfrm>
              <a:off x="0" y="0"/>
              <a:ext cx="421160" cy="5383825"/>
            </a:xfrm>
            <a:custGeom>
              <a:avLst/>
              <a:gdLst/>
              <a:ahLst/>
              <a:cxnLst/>
              <a:rect l="l" t="t" r="r" b="b"/>
              <a:pathLst>
                <a:path w="421160" h="5383825">
                  <a:moveTo>
                    <a:pt x="0" y="0"/>
                  </a:moveTo>
                  <a:lnTo>
                    <a:pt x="421160" y="0"/>
                  </a:lnTo>
                  <a:lnTo>
                    <a:pt x="421160" y="5383825"/>
                  </a:lnTo>
                  <a:lnTo>
                    <a:pt x="0" y="5383825"/>
                  </a:lnTo>
                  <a:close/>
                </a:path>
              </a:pathLst>
            </a:custGeom>
            <a:solidFill>
              <a:srgbClr val="E4B123"/>
            </a:solidFill>
          </p:spPr>
          <p:txBody>
            <a:bodyPr/>
            <a:lstStyle/>
            <a:p>
              <a:endParaRPr lang="en-US"/>
            </a:p>
          </p:txBody>
        </p:sp>
        <p:sp>
          <p:nvSpPr>
            <p:cNvPr id="4" name="TextBox 4"/>
            <p:cNvSpPr txBox="1"/>
            <p:nvPr/>
          </p:nvSpPr>
          <p:spPr>
            <a:xfrm>
              <a:off x="0" y="-38100"/>
              <a:ext cx="421160" cy="5421925"/>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a:off x="10299307" y="799545"/>
            <a:ext cx="7988693" cy="10528756"/>
          </a:xfrm>
          <a:custGeom>
            <a:avLst/>
            <a:gdLst/>
            <a:ahLst/>
            <a:cxnLst/>
            <a:rect l="l" t="t" r="r" b="b"/>
            <a:pathLst>
              <a:path w="7988693" h="10528756">
                <a:moveTo>
                  <a:pt x="0" y="0"/>
                </a:moveTo>
                <a:lnTo>
                  <a:pt x="7988693" y="0"/>
                </a:lnTo>
                <a:lnTo>
                  <a:pt x="7988693" y="10528756"/>
                </a:lnTo>
                <a:lnTo>
                  <a:pt x="0" y="10528756"/>
                </a:lnTo>
                <a:lnTo>
                  <a:pt x="0" y="0"/>
                </a:lnTo>
                <a:close/>
              </a:path>
            </a:pathLst>
          </a:custGeom>
          <a:blipFill>
            <a:blip r:embed="rId2"/>
            <a:stretch>
              <a:fillRect/>
            </a:stretch>
          </a:blipFill>
        </p:spPr>
        <p:txBody>
          <a:bodyPr/>
          <a:lstStyle/>
          <a:p>
            <a:endParaRPr lang="en-US"/>
          </a:p>
        </p:txBody>
      </p:sp>
      <p:sp>
        <p:nvSpPr>
          <p:cNvPr id="6" name="Freeform 6"/>
          <p:cNvSpPr/>
          <p:nvPr/>
        </p:nvSpPr>
        <p:spPr>
          <a:xfrm>
            <a:off x="352480" y="2878763"/>
            <a:ext cx="1581117" cy="1739881"/>
          </a:xfrm>
          <a:custGeom>
            <a:avLst/>
            <a:gdLst/>
            <a:ahLst/>
            <a:cxnLst/>
            <a:rect l="l" t="t" r="r" b="b"/>
            <a:pathLst>
              <a:path w="1581117" h="1739881">
                <a:moveTo>
                  <a:pt x="0" y="0"/>
                </a:moveTo>
                <a:lnTo>
                  <a:pt x="1581117" y="0"/>
                </a:lnTo>
                <a:lnTo>
                  <a:pt x="1581117" y="1739882"/>
                </a:lnTo>
                <a:lnTo>
                  <a:pt x="0" y="173988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p:cNvSpPr/>
          <p:nvPr/>
        </p:nvSpPr>
        <p:spPr>
          <a:xfrm>
            <a:off x="2436176" y="2878763"/>
            <a:ext cx="1707259" cy="1739881"/>
          </a:xfrm>
          <a:custGeom>
            <a:avLst/>
            <a:gdLst/>
            <a:ahLst/>
            <a:cxnLst/>
            <a:rect l="l" t="t" r="r" b="b"/>
            <a:pathLst>
              <a:path w="1707259" h="1739881">
                <a:moveTo>
                  <a:pt x="0" y="0"/>
                </a:moveTo>
                <a:lnTo>
                  <a:pt x="1707258" y="0"/>
                </a:lnTo>
                <a:lnTo>
                  <a:pt x="1707258" y="1739882"/>
                </a:lnTo>
                <a:lnTo>
                  <a:pt x="0" y="173988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8" name="Freeform 8"/>
          <p:cNvSpPr/>
          <p:nvPr/>
        </p:nvSpPr>
        <p:spPr>
          <a:xfrm>
            <a:off x="4648962" y="2878763"/>
            <a:ext cx="1587642" cy="1739881"/>
          </a:xfrm>
          <a:custGeom>
            <a:avLst/>
            <a:gdLst/>
            <a:ahLst/>
            <a:cxnLst/>
            <a:rect l="l" t="t" r="r" b="b"/>
            <a:pathLst>
              <a:path w="1587642" h="1739881">
                <a:moveTo>
                  <a:pt x="0" y="0"/>
                </a:moveTo>
                <a:lnTo>
                  <a:pt x="1587642" y="0"/>
                </a:lnTo>
                <a:lnTo>
                  <a:pt x="1587642" y="1739882"/>
                </a:lnTo>
                <a:lnTo>
                  <a:pt x="0" y="173988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9" name="Freeform 9"/>
          <p:cNvSpPr/>
          <p:nvPr/>
        </p:nvSpPr>
        <p:spPr>
          <a:xfrm>
            <a:off x="1933597" y="3973551"/>
            <a:ext cx="419803" cy="420328"/>
          </a:xfrm>
          <a:custGeom>
            <a:avLst/>
            <a:gdLst/>
            <a:ahLst/>
            <a:cxnLst/>
            <a:rect l="l" t="t" r="r" b="b"/>
            <a:pathLst>
              <a:path w="419803" h="420328">
                <a:moveTo>
                  <a:pt x="0" y="0"/>
                </a:moveTo>
                <a:lnTo>
                  <a:pt x="419802" y="0"/>
                </a:lnTo>
                <a:lnTo>
                  <a:pt x="419802" y="420328"/>
                </a:lnTo>
                <a:lnTo>
                  <a:pt x="0" y="420328"/>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0" name="TextBox 10"/>
          <p:cNvSpPr txBox="1"/>
          <p:nvPr/>
        </p:nvSpPr>
        <p:spPr>
          <a:xfrm>
            <a:off x="135557" y="1185194"/>
            <a:ext cx="9943839" cy="1454873"/>
          </a:xfrm>
          <a:prstGeom prst="rect">
            <a:avLst/>
          </a:prstGeom>
        </p:spPr>
        <p:txBody>
          <a:bodyPr lIns="0" tIns="0" rIns="0" bIns="0" rtlCol="0" anchor="t">
            <a:spAutoFit/>
          </a:bodyPr>
          <a:lstStyle/>
          <a:p>
            <a:pPr algn="l">
              <a:lnSpc>
                <a:spcPts val="10776"/>
              </a:lnSpc>
            </a:pPr>
            <a:r>
              <a:rPr lang="en-US" sz="11464">
                <a:solidFill>
                  <a:srgbClr val="0C173C"/>
                </a:solidFill>
                <a:latin typeface="League Gothic"/>
                <a:ea typeface="League Gothic"/>
                <a:cs typeface="League Gothic"/>
                <a:sym typeface="League Gothic"/>
              </a:rPr>
              <a:t>TITLE II &amp; IV REMINDERS</a:t>
            </a:r>
          </a:p>
        </p:txBody>
      </p:sp>
      <p:sp>
        <p:nvSpPr>
          <p:cNvPr id="11" name="Freeform 11"/>
          <p:cNvSpPr/>
          <p:nvPr/>
        </p:nvSpPr>
        <p:spPr>
          <a:xfrm>
            <a:off x="4143434" y="3973551"/>
            <a:ext cx="419803" cy="420328"/>
          </a:xfrm>
          <a:custGeom>
            <a:avLst/>
            <a:gdLst/>
            <a:ahLst/>
            <a:cxnLst/>
            <a:rect l="l" t="t" r="r" b="b"/>
            <a:pathLst>
              <a:path w="419803" h="420328">
                <a:moveTo>
                  <a:pt x="0" y="0"/>
                </a:moveTo>
                <a:lnTo>
                  <a:pt x="419803" y="0"/>
                </a:lnTo>
                <a:lnTo>
                  <a:pt x="419803" y="420328"/>
                </a:lnTo>
                <a:lnTo>
                  <a:pt x="0" y="420328"/>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2" name="TextBox 12"/>
          <p:cNvSpPr txBox="1"/>
          <p:nvPr/>
        </p:nvSpPr>
        <p:spPr>
          <a:xfrm>
            <a:off x="478469" y="4637695"/>
            <a:ext cx="8924110" cy="589915"/>
          </a:xfrm>
          <a:prstGeom prst="rect">
            <a:avLst/>
          </a:prstGeom>
        </p:spPr>
        <p:txBody>
          <a:bodyPr lIns="0" tIns="0" rIns="0" bIns="0" rtlCol="0" anchor="t">
            <a:spAutoFit/>
          </a:bodyPr>
          <a:lstStyle/>
          <a:p>
            <a:pPr algn="l">
              <a:lnSpc>
                <a:spcPts val="4759"/>
              </a:lnSpc>
            </a:pPr>
            <a:r>
              <a:rPr lang="en-US" sz="3399" b="1">
                <a:solidFill>
                  <a:srgbClr val="0C173C"/>
                </a:solidFill>
                <a:latin typeface="Public Sans Bold"/>
                <a:ea typeface="Public Sans Bold"/>
                <a:cs typeface="Public Sans Bold"/>
                <a:sym typeface="Public Sans Bold"/>
              </a:rPr>
              <a:t>Reasonable, Allocable, Necessary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8502548" y="-10220855"/>
            <a:ext cx="1599091" cy="20441709"/>
            <a:chOff x="0" y="0"/>
            <a:chExt cx="421160" cy="5383825"/>
          </a:xfrm>
        </p:grpSpPr>
        <p:sp>
          <p:nvSpPr>
            <p:cNvPr id="3" name="Freeform 3"/>
            <p:cNvSpPr/>
            <p:nvPr/>
          </p:nvSpPr>
          <p:spPr>
            <a:xfrm>
              <a:off x="0" y="0"/>
              <a:ext cx="421160" cy="5383825"/>
            </a:xfrm>
            <a:custGeom>
              <a:avLst/>
              <a:gdLst/>
              <a:ahLst/>
              <a:cxnLst/>
              <a:rect l="l" t="t" r="r" b="b"/>
              <a:pathLst>
                <a:path w="421160" h="5383825">
                  <a:moveTo>
                    <a:pt x="0" y="0"/>
                  </a:moveTo>
                  <a:lnTo>
                    <a:pt x="421160" y="0"/>
                  </a:lnTo>
                  <a:lnTo>
                    <a:pt x="421160" y="5383825"/>
                  </a:lnTo>
                  <a:lnTo>
                    <a:pt x="0" y="5383825"/>
                  </a:lnTo>
                  <a:close/>
                </a:path>
              </a:pathLst>
            </a:custGeom>
            <a:solidFill>
              <a:srgbClr val="E4B123"/>
            </a:solidFill>
          </p:spPr>
          <p:txBody>
            <a:bodyPr/>
            <a:lstStyle/>
            <a:p>
              <a:endParaRPr lang="en-US"/>
            </a:p>
          </p:txBody>
        </p:sp>
        <p:sp>
          <p:nvSpPr>
            <p:cNvPr id="4" name="TextBox 4"/>
            <p:cNvSpPr txBox="1"/>
            <p:nvPr/>
          </p:nvSpPr>
          <p:spPr>
            <a:xfrm>
              <a:off x="0" y="-38100"/>
              <a:ext cx="421160" cy="5421925"/>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a:off x="10299307" y="799545"/>
            <a:ext cx="7988693" cy="10528756"/>
          </a:xfrm>
          <a:custGeom>
            <a:avLst/>
            <a:gdLst/>
            <a:ahLst/>
            <a:cxnLst/>
            <a:rect l="l" t="t" r="r" b="b"/>
            <a:pathLst>
              <a:path w="7988693" h="10528756">
                <a:moveTo>
                  <a:pt x="0" y="0"/>
                </a:moveTo>
                <a:lnTo>
                  <a:pt x="7988693" y="0"/>
                </a:lnTo>
                <a:lnTo>
                  <a:pt x="7988693" y="10528756"/>
                </a:lnTo>
                <a:lnTo>
                  <a:pt x="0" y="10528756"/>
                </a:lnTo>
                <a:lnTo>
                  <a:pt x="0" y="0"/>
                </a:lnTo>
                <a:close/>
              </a:path>
            </a:pathLst>
          </a:custGeom>
          <a:blipFill>
            <a:blip r:embed="rId2"/>
            <a:stretch>
              <a:fillRect/>
            </a:stretch>
          </a:blipFill>
        </p:spPr>
        <p:txBody>
          <a:bodyPr/>
          <a:lstStyle/>
          <a:p>
            <a:endParaRPr lang="en-US"/>
          </a:p>
        </p:txBody>
      </p:sp>
      <p:sp>
        <p:nvSpPr>
          <p:cNvPr id="6" name="Freeform 6"/>
          <p:cNvSpPr/>
          <p:nvPr/>
        </p:nvSpPr>
        <p:spPr>
          <a:xfrm>
            <a:off x="352480" y="2878763"/>
            <a:ext cx="1581117" cy="1739881"/>
          </a:xfrm>
          <a:custGeom>
            <a:avLst/>
            <a:gdLst/>
            <a:ahLst/>
            <a:cxnLst/>
            <a:rect l="l" t="t" r="r" b="b"/>
            <a:pathLst>
              <a:path w="1581117" h="1739881">
                <a:moveTo>
                  <a:pt x="0" y="0"/>
                </a:moveTo>
                <a:lnTo>
                  <a:pt x="1581117" y="0"/>
                </a:lnTo>
                <a:lnTo>
                  <a:pt x="1581117" y="1739882"/>
                </a:lnTo>
                <a:lnTo>
                  <a:pt x="0" y="173988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p:cNvSpPr/>
          <p:nvPr/>
        </p:nvSpPr>
        <p:spPr>
          <a:xfrm>
            <a:off x="2436176" y="2878763"/>
            <a:ext cx="1707259" cy="1739881"/>
          </a:xfrm>
          <a:custGeom>
            <a:avLst/>
            <a:gdLst/>
            <a:ahLst/>
            <a:cxnLst/>
            <a:rect l="l" t="t" r="r" b="b"/>
            <a:pathLst>
              <a:path w="1707259" h="1739881">
                <a:moveTo>
                  <a:pt x="0" y="0"/>
                </a:moveTo>
                <a:lnTo>
                  <a:pt x="1707258" y="0"/>
                </a:lnTo>
                <a:lnTo>
                  <a:pt x="1707258" y="1739882"/>
                </a:lnTo>
                <a:lnTo>
                  <a:pt x="0" y="173988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8" name="Freeform 8"/>
          <p:cNvSpPr/>
          <p:nvPr/>
        </p:nvSpPr>
        <p:spPr>
          <a:xfrm>
            <a:off x="4648962" y="2878763"/>
            <a:ext cx="1587642" cy="1739881"/>
          </a:xfrm>
          <a:custGeom>
            <a:avLst/>
            <a:gdLst/>
            <a:ahLst/>
            <a:cxnLst/>
            <a:rect l="l" t="t" r="r" b="b"/>
            <a:pathLst>
              <a:path w="1587642" h="1739881">
                <a:moveTo>
                  <a:pt x="0" y="0"/>
                </a:moveTo>
                <a:lnTo>
                  <a:pt x="1587642" y="0"/>
                </a:lnTo>
                <a:lnTo>
                  <a:pt x="1587642" y="1739882"/>
                </a:lnTo>
                <a:lnTo>
                  <a:pt x="0" y="173988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9" name="Freeform 9"/>
          <p:cNvSpPr/>
          <p:nvPr/>
        </p:nvSpPr>
        <p:spPr>
          <a:xfrm>
            <a:off x="1933597" y="3973551"/>
            <a:ext cx="419803" cy="420328"/>
          </a:xfrm>
          <a:custGeom>
            <a:avLst/>
            <a:gdLst/>
            <a:ahLst/>
            <a:cxnLst/>
            <a:rect l="l" t="t" r="r" b="b"/>
            <a:pathLst>
              <a:path w="419803" h="420328">
                <a:moveTo>
                  <a:pt x="0" y="0"/>
                </a:moveTo>
                <a:lnTo>
                  <a:pt x="419802" y="0"/>
                </a:lnTo>
                <a:lnTo>
                  <a:pt x="419802" y="420328"/>
                </a:lnTo>
                <a:lnTo>
                  <a:pt x="0" y="420328"/>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0" name="Freeform 10"/>
          <p:cNvSpPr/>
          <p:nvPr/>
        </p:nvSpPr>
        <p:spPr>
          <a:xfrm>
            <a:off x="4143434" y="3973551"/>
            <a:ext cx="419803" cy="420328"/>
          </a:xfrm>
          <a:custGeom>
            <a:avLst/>
            <a:gdLst/>
            <a:ahLst/>
            <a:cxnLst/>
            <a:rect l="l" t="t" r="r" b="b"/>
            <a:pathLst>
              <a:path w="419803" h="420328">
                <a:moveTo>
                  <a:pt x="0" y="0"/>
                </a:moveTo>
                <a:lnTo>
                  <a:pt x="419803" y="0"/>
                </a:lnTo>
                <a:lnTo>
                  <a:pt x="419803" y="420328"/>
                </a:lnTo>
                <a:lnTo>
                  <a:pt x="0" y="420328"/>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1" name="Freeform 11"/>
          <p:cNvSpPr/>
          <p:nvPr/>
        </p:nvSpPr>
        <p:spPr>
          <a:xfrm rot="2037229">
            <a:off x="11694174" y="7343556"/>
            <a:ext cx="3161225" cy="1564806"/>
          </a:xfrm>
          <a:custGeom>
            <a:avLst/>
            <a:gdLst/>
            <a:ahLst/>
            <a:cxnLst/>
            <a:rect l="l" t="t" r="r" b="b"/>
            <a:pathLst>
              <a:path w="3161225" h="1564806">
                <a:moveTo>
                  <a:pt x="0" y="0"/>
                </a:moveTo>
                <a:lnTo>
                  <a:pt x="3161225" y="0"/>
                </a:lnTo>
                <a:lnTo>
                  <a:pt x="3161225" y="1564807"/>
                </a:lnTo>
                <a:lnTo>
                  <a:pt x="0" y="1564807"/>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12" name="TextBox 12"/>
          <p:cNvSpPr txBox="1"/>
          <p:nvPr/>
        </p:nvSpPr>
        <p:spPr>
          <a:xfrm>
            <a:off x="135557" y="1185194"/>
            <a:ext cx="9943839" cy="1454873"/>
          </a:xfrm>
          <a:prstGeom prst="rect">
            <a:avLst/>
          </a:prstGeom>
        </p:spPr>
        <p:txBody>
          <a:bodyPr lIns="0" tIns="0" rIns="0" bIns="0" rtlCol="0" anchor="t">
            <a:spAutoFit/>
          </a:bodyPr>
          <a:lstStyle/>
          <a:p>
            <a:pPr algn="l">
              <a:lnSpc>
                <a:spcPts val="10776"/>
              </a:lnSpc>
            </a:pPr>
            <a:r>
              <a:rPr lang="en-US" sz="11464">
                <a:solidFill>
                  <a:srgbClr val="0C173C"/>
                </a:solidFill>
                <a:latin typeface="League Gothic"/>
                <a:ea typeface="League Gothic"/>
                <a:cs typeface="League Gothic"/>
                <a:sym typeface="League Gothic"/>
              </a:rPr>
              <a:t>TITLE II &amp; IV REMINDERS</a:t>
            </a:r>
          </a:p>
        </p:txBody>
      </p:sp>
      <p:sp>
        <p:nvSpPr>
          <p:cNvPr id="13" name="TextBox 13"/>
          <p:cNvSpPr txBox="1"/>
          <p:nvPr/>
        </p:nvSpPr>
        <p:spPr>
          <a:xfrm>
            <a:off x="478469" y="4637695"/>
            <a:ext cx="8924110" cy="589915"/>
          </a:xfrm>
          <a:prstGeom prst="rect">
            <a:avLst/>
          </a:prstGeom>
        </p:spPr>
        <p:txBody>
          <a:bodyPr lIns="0" tIns="0" rIns="0" bIns="0" rtlCol="0" anchor="t">
            <a:spAutoFit/>
          </a:bodyPr>
          <a:lstStyle/>
          <a:p>
            <a:pPr algn="l">
              <a:lnSpc>
                <a:spcPts val="4759"/>
              </a:lnSpc>
            </a:pPr>
            <a:r>
              <a:rPr lang="en-US" sz="3399" b="1">
                <a:solidFill>
                  <a:srgbClr val="0C173C"/>
                </a:solidFill>
                <a:latin typeface="Public Sans Bold"/>
                <a:ea typeface="Public Sans Bold"/>
                <a:cs typeface="Public Sans Bold"/>
                <a:sym typeface="Public Sans Bold"/>
              </a:rPr>
              <a:t>Reasonable, Allocable, Necessary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8502548" y="-10220855"/>
            <a:ext cx="1599091" cy="20441709"/>
            <a:chOff x="0" y="0"/>
            <a:chExt cx="421160" cy="5383825"/>
          </a:xfrm>
        </p:grpSpPr>
        <p:sp>
          <p:nvSpPr>
            <p:cNvPr id="3" name="Freeform 3"/>
            <p:cNvSpPr/>
            <p:nvPr/>
          </p:nvSpPr>
          <p:spPr>
            <a:xfrm>
              <a:off x="0" y="0"/>
              <a:ext cx="421160" cy="5383825"/>
            </a:xfrm>
            <a:custGeom>
              <a:avLst/>
              <a:gdLst/>
              <a:ahLst/>
              <a:cxnLst/>
              <a:rect l="l" t="t" r="r" b="b"/>
              <a:pathLst>
                <a:path w="421160" h="5383825">
                  <a:moveTo>
                    <a:pt x="0" y="0"/>
                  </a:moveTo>
                  <a:lnTo>
                    <a:pt x="421160" y="0"/>
                  </a:lnTo>
                  <a:lnTo>
                    <a:pt x="421160" y="5383825"/>
                  </a:lnTo>
                  <a:lnTo>
                    <a:pt x="0" y="5383825"/>
                  </a:lnTo>
                  <a:close/>
                </a:path>
              </a:pathLst>
            </a:custGeom>
            <a:solidFill>
              <a:srgbClr val="E4B123"/>
            </a:solidFill>
          </p:spPr>
          <p:txBody>
            <a:bodyPr/>
            <a:lstStyle/>
            <a:p>
              <a:endParaRPr lang="en-US"/>
            </a:p>
          </p:txBody>
        </p:sp>
        <p:sp>
          <p:nvSpPr>
            <p:cNvPr id="4" name="TextBox 4"/>
            <p:cNvSpPr txBox="1"/>
            <p:nvPr/>
          </p:nvSpPr>
          <p:spPr>
            <a:xfrm>
              <a:off x="0" y="-38100"/>
              <a:ext cx="421160" cy="5421925"/>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a:off x="10299307" y="799545"/>
            <a:ext cx="7988693" cy="10528756"/>
          </a:xfrm>
          <a:custGeom>
            <a:avLst/>
            <a:gdLst/>
            <a:ahLst/>
            <a:cxnLst/>
            <a:rect l="l" t="t" r="r" b="b"/>
            <a:pathLst>
              <a:path w="7988693" h="10528756">
                <a:moveTo>
                  <a:pt x="0" y="0"/>
                </a:moveTo>
                <a:lnTo>
                  <a:pt x="7988693" y="0"/>
                </a:lnTo>
                <a:lnTo>
                  <a:pt x="7988693" y="10528756"/>
                </a:lnTo>
                <a:lnTo>
                  <a:pt x="0" y="10528756"/>
                </a:lnTo>
                <a:lnTo>
                  <a:pt x="0" y="0"/>
                </a:lnTo>
                <a:close/>
              </a:path>
            </a:pathLst>
          </a:custGeom>
          <a:blipFill>
            <a:blip r:embed="rId2"/>
            <a:stretch>
              <a:fillRect/>
            </a:stretch>
          </a:blipFill>
        </p:spPr>
        <p:txBody>
          <a:bodyPr/>
          <a:lstStyle/>
          <a:p>
            <a:endParaRPr lang="en-US"/>
          </a:p>
        </p:txBody>
      </p:sp>
      <p:sp>
        <p:nvSpPr>
          <p:cNvPr id="6" name="Freeform 6"/>
          <p:cNvSpPr/>
          <p:nvPr/>
        </p:nvSpPr>
        <p:spPr>
          <a:xfrm>
            <a:off x="352480" y="2878763"/>
            <a:ext cx="1581117" cy="1739881"/>
          </a:xfrm>
          <a:custGeom>
            <a:avLst/>
            <a:gdLst/>
            <a:ahLst/>
            <a:cxnLst/>
            <a:rect l="l" t="t" r="r" b="b"/>
            <a:pathLst>
              <a:path w="1581117" h="1739881">
                <a:moveTo>
                  <a:pt x="0" y="0"/>
                </a:moveTo>
                <a:lnTo>
                  <a:pt x="1581117" y="0"/>
                </a:lnTo>
                <a:lnTo>
                  <a:pt x="1581117" y="1739882"/>
                </a:lnTo>
                <a:lnTo>
                  <a:pt x="0" y="173988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p:cNvSpPr/>
          <p:nvPr/>
        </p:nvSpPr>
        <p:spPr>
          <a:xfrm>
            <a:off x="2436176" y="2878763"/>
            <a:ext cx="1707259" cy="1739881"/>
          </a:xfrm>
          <a:custGeom>
            <a:avLst/>
            <a:gdLst/>
            <a:ahLst/>
            <a:cxnLst/>
            <a:rect l="l" t="t" r="r" b="b"/>
            <a:pathLst>
              <a:path w="1707259" h="1739881">
                <a:moveTo>
                  <a:pt x="0" y="0"/>
                </a:moveTo>
                <a:lnTo>
                  <a:pt x="1707258" y="0"/>
                </a:lnTo>
                <a:lnTo>
                  <a:pt x="1707258" y="1739882"/>
                </a:lnTo>
                <a:lnTo>
                  <a:pt x="0" y="173988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8" name="Freeform 8"/>
          <p:cNvSpPr/>
          <p:nvPr/>
        </p:nvSpPr>
        <p:spPr>
          <a:xfrm>
            <a:off x="4648962" y="2878763"/>
            <a:ext cx="1587642" cy="1739881"/>
          </a:xfrm>
          <a:custGeom>
            <a:avLst/>
            <a:gdLst/>
            <a:ahLst/>
            <a:cxnLst/>
            <a:rect l="l" t="t" r="r" b="b"/>
            <a:pathLst>
              <a:path w="1587642" h="1739881">
                <a:moveTo>
                  <a:pt x="0" y="0"/>
                </a:moveTo>
                <a:lnTo>
                  <a:pt x="1587642" y="0"/>
                </a:lnTo>
                <a:lnTo>
                  <a:pt x="1587642" y="1739882"/>
                </a:lnTo>
                <a:lnTo>
                  <a:pt x="0" y="173988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9" name="Freeform 9"/>
          <p:cNvSpPr/>
          <p:nvPr/>
        </p:nvSpPr>
        <p:spPr>
          <a:xfrm>
            <a:off x="1933597" y="3973551"/>
            <a:ext cx="419803" cy="420328"/>
          </a:xfrm>
          <a:custGeom>
            <a:avLst/>
            <a:gdLst/>
            <a:ahLst/>
            <a:cxnLst/>
            <a:rect l="l" t="t" r="r" b="b"/>
            <a:pathLst>
              <a:path w="419803" h="420328">
                <a:moveTo>
                  <a:pt x="0" y="0"/>
                </a:moveTo>
                <a:lnTo>
                  <a:pt x="419802" y="0"/>
                </a:lnTo>
                <a:lnTo>
                  <a:pt x="419802" y="420328"/>
                </a:lnTo>
                <a:lnTo>
                  <a:pt x="0" y="420328"/>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0" name="Freeform 10"/>
          <p:cNvSpPr/>
          <p:nvPr/>
        </p:nvSpPr>
        <p:spPr>
          <a:xfrm>
            <a:off x="4143434" y="3973551"/>
            <a:ext cx="419803" cy="420328"/>
          </a:xfrm>
          <a:custGeom>
            <a:avLst/>
            <a:gdLst/>
            <a:ahLst/>
            <a:cxnLst/>
            <a:rect l="l" t="t" r="r" b="b"/>
            <a:pathLst>
              <a:path w="419803" h="420328">
                <a:moveTo>
                  <a:pt x="0" y="0"/>
                </a:moveTo>
                <a:lnTo>
                  <a:pt x="419803" y="0"/>
                </a:lnTo>
                <a:lnTo>
                  <a:pt x="419803" y="420328"/>
                </a:lnTo>
                <a:lnTo>
                  <a:pt x="0" y="420328"/>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1" name="Freeform 11"/>
          <p:cNvSpPr/>
          <p:nvPr/>
        </p:nvSpPr>
        <p:spPr>
          <a:xfrm rot="2037229">
            <a:off x="11742021" y="3191148"/>
            <a:ext cx="3161225" cy="1564806"/>
          </a:xfrm>
          <a:custGeom>
            <a:avLst/>
            <a:gdLst/>
            <a:ahLst/>
            <a:cxnLst/>
            <a:rect l="l" t="t" r="r" b="b"/>
            <a:pathLst>
              <a:path w="3161225" h="1564806">
                <a:moveTo>
                  <a:pt x="0" y="0"/>
                </a:moveTo>
                <a:lnTo>
                  <a:pt x="3161225" y="0"/>
                </a:lnTo>
                <a:lnTo>
                  <a:pt x="3161225" y="1564806"/>
                </a:lnTo>
                <a:lnTo>
                  <a:pt x="0" y="1564806"/>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12" name="TextBox 12"/>
          <p:cNvSpPr txBox="1"/>
          <p:nvPr/>
        </p:nvSpPr>
        <p:spPr>
          <a:xfrm>
            <a:off x="135557" y="1185194"/>
            <a:ext cx="9943839" cy="1454873"/>
          </a:xfrm>
          <a:prstGeom prst="rect">
            <a:avLst/>
          </a:prstGeom>
        </p:spPr>
        <p:txBody>
          <a:bodyPr lIns="0" tIns="0" rIns="0" bIns="0" rtlCol="0" anchor="t">
            <a:spAutoFit/>
          </a:bodyPr>
          <a:lstStyle/>
          <a:p>
            <a:pPr algn="l">
              <a:lnSpc>
                <a:spcPts val="10776"/>
              </a:lnSpc>
            </a:pPr>
            <a:r>
              <a:rPr lang="en-US" sz="11464">
                <a:solidFill>
                  <a:srgbClr val="0C173C"/>
                </a:solidFill>
                <a:latin typeface="League Gothic"/>
                <a:ea typeface="League Gothic"/>
                <a:cs typeface="League Gothic"/>
                <a:sym typeface="League Gothic"/>
              </a:rPr>
              <a:t>TITLE II &amp; IV REMINDERS</a:t>
            </a:r>
          </a:p>
        </p:txBody>
      </p:sp>
      <p:sp>
        <p:nvSpPr>
          <p:cNvPr id="13" name="TextBox 13"/>
          <p:cNvSpPr txBox="1"/>
          <p:nvPr/>
        </p:nvSpPr>
        <p:spPr>
          <a:xfrm>
            <a:off x="478469" y="4637695"/>
            <a:ext cx="8924110" cy="589915"/>
          </a:xfrm>
          <a:prstGeom prst="rect">
            <a:avLst/>
          </a:prstGeom>
        </p:spPr>
        <p:txBody>
          <a:bodyPr lIns="0" tIns="0" rIns="0" bIns="0" rtlCol="0" anchor="t">
            <a:spAutoFit/>
          </a:bodyPr>
          <a:lstStyle/>
          <a:p>
            <a:pPr algn="l">
              <a:lnSpc>
                <a:spcPts val="4759"/>
              </a:lnSpc>
            </a:pPr>
            <a:r>
              <a:rPr lang="en-US" sz="3399" b="1">
                <a:solidFill>
                  <a:srgbClr val="0C173C"/>
                </a:solidFill>
                <a:latin typeface="Public Sans Bold"/>
                <a:ea typeface="Public Sans Bold"/>
                <a:cs typeface="Public Sans Bold"/>
                <a:sym typeface="Public Sans Bold"/>
              </a:rPr>
              <a:t>Reasonable, Allocable, Necessary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A64BC0-1E4C-E31D-DED1-C72FCCECB72D}"/>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564216B0-A160-3E5E-FA55-46E2437B1632}"/>
              </a:ext>
            </a:extLst>
          </p:cNvPr>
          <p:cNvGrpSpPr/>
          <p:nvPr/>
        </p:nvGrpSpPr>
        <p:grpSpPr>
          <a:xfrm rot="5400000">
            <a:off x="8502548" y="-10220855"/>
            <a:ext cx="1599091" cy="20441709"/>
            <a:chOff x="0" y="0"/>
            <a:chExt cx="421160" cy="5383825"/>
          </a:xfrm>
        </p:grpSpPr>
        <p:sp>
          <p:nvSpPr>
            <p:cNvPr id="3" name="Freeform 3">
              <a:extLst>
                <a:ext uri="{FF2B5EF4-FFF2-40B4-BE49-F238E27FC236}">
                  <a16:creationId xmlns:a16="http://schemas.microsoft.com/office/drawing/2014/main" id="{119670D2-653D-0DA0-BAC0-61DD4700DC36}"/>
                </a:ext>
              </a:extLst>
            </p:cNvPr>
            <p:cNvSpPr/>
            <p:nvPr/>
          </p:nvSpPr>
          <p:spPr>
            <a:xfrm>
              <a:off x="0" y="0"/>
              <a:ext cx="421160" cy="5383825"/>
            </a:xfrm>
            <a:custGeom>
              <a:avLst/>
              <a:gdLst/>
              <a:ahLst/>
              <a:cxnLst/>
              <a:rect l="l" t="t" r="r" b="b"/>
              <a:pathLst>
                <a:path w="421160" h="5383825">
                  <a:moveTo>
                    <a:pt x="0" y="0"/>
                  </a:moveTo>
                  <a:lnTo>
                    <a:pt x="421160" y="0"/>
                  </a:lnTo>
                  <a:lnTo>
                    <a:pt x="421160" y="5383825"/>
                  </a:lnTo>
                  <a:lnTo>
                    <a:pt x="0" y="5383825"/>
                  </a:lnTo>
                  <a:close/>
                </a:path>
              </a:pathLst>
            </a:custGeom>
            <a:solidFill>
              <a:srgbClr val="E4B123"/>
            </a:solidFill>
          </p:spPr>
          <p:txBody>
            <a:bodyPr/>
            <a:lstStyle/>
            <a:p>
              <a:endParaRPr lang="en-US"/>
            </a:p>
          </p:txBody>
        </p:sp>
        <p:sp>
          <p:nvSpPr>
            <p:cNvPr id="4" name="TextBox 4">
              <a:extLst>
                <a:ext uri="{FF2B5EF4-FFF2-40B4-BE49-F238E27FC236}">
                  <a16:creationId xmlns:a16="http://schemas.microsoft.com/office/drawing/2014/main" id="{90E714A5-1A6C-F095-F25B-FA3ECDCD9C75}"/>
                </a:ext>
              </a:extLst>
            </p:cNvPr>
            <p:cNvSpPr txBox="1"/>
            <p:nvPr/>
          </p:nvSpPr>
          <p:spPr>
            <a:xfrm>
              <a:off x="0" y="-38100"/>
              <a:ext cx="421160" cy="5421925"/>
            </a:xfrm>
            <a:prstGeom prst="rect">
              <a:avLst/>
            </a:prstGeom>
          </p:spPr>
          <p:txBody>
            <a:bodyPr lIns="50800" tIns="50800" rIns="50800" bIns="50800" rtlCol="0" anchor="ctr"/>
            <a:lstStyle/>
            <a:p>
              <a:pPr algn="ctr">
                <a:lnSpc>
                  <a:spcPts val="2659"/>
                </a:lnSpc>
                <a:spcBef>
                  <a:spcPct val="0"/>
                </a:spcBef>
              </a:pPr>
              <a:endParaRPr/>
            </a:p>
          </p:txBody>
        </p:sp>
      </p:grpSp>
      <p:sp>
        <p:nvSpPr>
          <p:cNvPr id="12" name="TextBox 12">
            <a:extLst>
              <a:ext uri="{FF2B5EF4-FFF2-40B4-BE49-F238E27FC236}">
                <a16:creationId xmlns:a16="http://schemas.microsoft.com/office/drawing/2014/main" id="{09C67AA8-1E65-C5E8-6B8C-2FA359A7209E}"/>
              </a:ext>
            </a:extLst>
          </p:cNvPr>
          <p:cNvSpPr txBox="1"/>
          <p:nvPr/>
        </p:nvSpPr>
        <p:spPr>
          <a:xfrm>
            <a:off x="135557" y="1185194"/>
            <a:ext cx="9943839" cy="1454873"/>
          </a:xfrm>
          <a:prstGeom prst="rect">
            <a:avLst/>
          </a:prstGeom>
        </p:spPr>
        <p:txBody>
          <a:bodyPr lIns="0" tIns="0" rIns="0" bIns="0" rtlCol="0" anchor="t">
            <a:spAutoFit/>
          </a:bodyPr>
          <a:lstStyle/>
          <a:p>
            <a:pPr algn="l">
              <a:lnSpc>
                <a:spcPts val="10776"/>
              </a:lnSpc>
            </a:pPr>
            <a:r>
              <a:rPr lang="en-US" sz="11450" dirty="0">
                <a:solidFill>
                  <a:srgbClr val="0C173C"/>
                </a:solidFill>
                <a:latin typeface="League Gothic"/>
                <a:ea typeface="League Gothic"/>
                <a:cs typeface="League Gothic"/>
                <a:sym typeface="League Gothic"/>
              </a:rPr>
              <a:t>TITLE II &amp; IV Planning</a:t>
            </a:r>
            <a:endParaRPr lang="en-US" sz="11464" dirty="0">
              <a:solidFill>
                <a:srgbClr val="0C173C"/>
              </a:solidFill>
              <a:latin typeface="League Gothic"/>
              <a:ea typeface="League Gothic"/>
              <a:cs typeface="League Gothic"/>
              <a:sym typeface="League Gothic"/>
            </a:endParaRPr>
          </a:p>
        </p:txBody>
      </p:sp>
      <p:sp>
        <p:nvSpPr>
          <p:cNvPr id="13" name="TextBox 13">
            <a:extLst>
              <a:ext uri="{FF2B5EF4-FFF2-40B4-BE49-F238E27FC236}">
                <a16:creationId xmlns:a16="http://schemas.microsoft.com/office/drawing/2014/main" id="{63E1F9FE-1DE4-01D9-E533-D276076BBB8D}"/>
              </a:ext>
            </a:extLst>
          </p:cNvPr>
          <p:cNvSpPr txBox="1"/>
          <p:nvPr/>
        </p:nvSpPr>
        <p:spPr>
          <a:xfrm>
            <a:off x="212291" y="2273407"/>
            <a:ext cx="8924110" cy="1175963"/>
          </a:xfrm>
          <a:prstGeom prst="rect">
            <a:avLst/>
          </a:prstGeom>
        </p:spPr>
        <p:txBody>
          <a:bodyPr lIns="0" tIns="0" rIns="0" bIns="0" rtlCol="0" anchor="t">
            <a:spAutoFit/>
          </a:bodyPr>
          <a:lstStyle/>
          <a:p>
            <a:pPr>
              <a:lnSpc>
                <a:spcPts val="4759"/>
              </a:lnSpc>
            </a:pPr>
            <a:r>
              <a:rPr lang="en-US" sz="3350" b="1" dirty="0">
                <a:solidFill>
                  <a:srgbClr val="0C173C"/>
                </a:solidFill>
                <a:latin typeface="Public Sans Bold"/>
                <a:sym typeface="Public Sans Bold"/>
              </a:rPr>
              <a:t>FY 2025-2026</a:t>
            </a:r>
            <a:endParaRPr lang="en-US" dirty="0">
              <a:solidFill>
                <a:srgbClr val="000000"/>
              </a:solidFill>
              <a:latin typeface="Calibri"/>
              <a:ea typeface="Calibri"/>
              <a:cs typeface="Calibri"/>
              <a:sym typeface="Public Sans Bold"/>
            </a:endParaRPr>
          </a:p>
          <a:p>
            <a:pPr>
              <a:lnSpc>
                <a:spcPts val="4759"/>
              </a:lnSpc>
            </a:pPr>
            <a:endParaRPr lang="en-US" sz="3350" b="1" dirty="0">
              <a:solidFill>
                <a:srgbClr val="0C173C"/>
              </a:solidFill>
              <a:latin typeface="Public Sans Bold"/>
            </a:endParaRPr>
          </a:p>
        </p:txBody>
      </p:sp>
      <p:pic>
        <p:nvPicPr>
          <p:cNvPr id="14" name="Picture 13" descr="hmmm i wonder where i am oh right i dont even know where i live - Dory from  Nemo (5 second memory) Meme Generator">
            <a:extLst>
              <a:ext uri="{FF2B5EF4-FFF2-40B4-BE49-F238E27FC236}">
                <a16:creationId xmlns:a16="http://schemas.microsoft.com/office/drawing/2014/main" id="{F24CDD66-440C-67D1-E48D-599E1658E6DE}"/>
              </a:ext>
            </a:extLst>
          </p:cNvPr>
          <p:cNvPicPr>
            <a:picLocks noChangeAspect="1"/>
          </p:cNvPicPr>
          <p:nvPr/>
        </p:nvPicPr>
        <p:blipFill>
          <a:blip r:embed="rId2"/>
          <a:stretch>
            <a:fillRect/>
          </a:stretch>
        </p:blipFill>
        <p:spPr>
          <a:xfrm>
            <a:off x="8664880" y="2575101"/>
            <a:ext cx="9413308" cy="7328852"/>
          </a:xfrm>
          <a:prstGeom prst="rect">
            <a:avLst/>
          </a:prstGeom>
        </p:spPr>
      </p:pic>
    </p:spTree>
    <p:extLst>
      <p:ext uri="{BB962C8B-B14F-4D97-AF65-F5344CB8AC3E}">
        <p14:creationId xmlns:p14="http://schemas.microsoft.com/office/powerpoint/2010/main" val="38912936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39311" y="-282595"/>
            <a:ext cx="18699653" cy="768463"/>
            <a:chOff x="0" y="0"/>
            <a:chExt cx="4925012" cy="202394"/>
          </a:xfrm>
        </p:grpSpPr>
        <p:sp>
          <p:nvSpPr>
            <p:cNvPr id="3" name="Freeform 3"/>
            <p:cNvSpPr/>
            <p:nvPr/>
          </p:nvSpPr>
          <p:spPr>
            <a:xfrm>
              <a:off x="0" y="0"/>
              <a:ext cx="4925011" cy="202394"/>
            </a:xfrm>
            <a:custGeom>
              <a:avLst/>
              <a:gdLst/>
              <a:ahLst/>
              <a:cxnLst/>
              <a:rect l="l" t="t" r="r" b="b"/>
              <a:pathLst>
                <a:path w="4925011" h="202394">
                  <a:moveTo>
                    <a:pt x="0" y="0"/>
                  </a:moveTo>
                  <a:lnTo>
                    <a:pt x="4925011" y="0"/>
                  </a:lnTo>
                  <a:lnTo>
                    <a:pt x="4925011" y="202394"/>
                  </a:lnTo>
                  <a:lnTo>
                    <a:pt x="0" y="202394"/>
                  </a:lnTo>
                  <a:close/>
                </a:path>
              </a:pathLst>
            </a:custGeom>
            <a:solidFill>
              <a:srgbClr val="E4B123"/>
            </a:solidFill>
          </p:spPr>
          <p:txBody>
            <a:bodyPr/>
            <a:lstStyle/>
            <a:p>
              <a:endParaRPr lang="en-US"/>
            </a:p>
          </p:txBody>
        </p:sp>
        <p:sp>
          <p:nvSpPr>
            <p:cNvPr id="4" name="TextBox 4"/>
            <p:cNvSpPr txBox="1"/>
            <p:nvPr/>
          </p:nvSpPr>
          <p:spPr>
            <a:xfrm>
              <a:off x="0" y="-38100"/>
              <a:ext cx="4925012" cy="240494"/>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205827" y="9801131"/>
            <a:ext cx="18699653" cy="768463"/>
            <a:chOff x="0" y="0"/>
            <a:chExt cx="4925012" cy="202394"/>
          </a:xfrm>
        </p:grpSpPr>
        <p:sp>
          <p:nvSpPr>
            <p:cNvPr id="6" name="Freeform 6"/>
            <p:cNvSpPr/>
            <p:nvPr/>
          </p:nvSpPr>
          <p:spPr>
            <a:xfrm>
              <a:off x="0" y="0"/>
              <a:ext cx="4925011" cy="202394"/>
            </a:xfrm>
            <a:custGeom>
              <a:avLst/>
              <a:gdLst/>
              <a:ahLst/>
              <a:cxnLst/>
              <a:rect l="l" t="t" r="r" b="b"/>
              <a:pathLst>
                <a:path w="4925011" h="202394">
                  <a:moveTo>
                    <a:pt x="0" y="0"/>
                  </a:moveTo>
                  <a:lnTo>
                    <a:pt x="4925011" y="0"/>
                  </a:lnTo>
                  <a:lnTo>
                    <a:pt x="4925011" y="202394"/>
                  </a:lnTo>
                  <a:lnTo>
                    <a:pt x="0" y="202394"/>
                  </a:lnTo>
                  <a:close/>
                </a:path>
              </a:pathLst>
            </a:custGeom>
            <a:solidFill>
              <a:srgbClr val="0C173C"/>
            </a:solidFill>
          </p:spPr>
          <p:txBody>
            <a:bodyPr/>
            <a:lstStyle/>
            <a:p>
              <a:endParaRPr lang="en-US"/>
            </a:p>
          </p:txBody>
        </p:sp>
        <p:sp>
          <p:nvSpPr>
            <p:cNvPr id="7" name="TextBox 7"/>
            <p:cNvSpPr txBox="1"/>
            <p:nvPr/>
          </p:nvSpPr>
          <p:spPr>
            <a:xfrm>
              <a:off x="0" y="-38100"/>
              <a:ext cx="4925012" cy="240494"/>
            </a:xfrm>
            <a:prstGeom prst="rect">
              <a:avLst/>
            </a:prstGeom>
          </p:spPr>
          <p:txBody>
            <a:bodyPr lIns="50800" tIns="50800" rIns="50800" bIns="50800" rtlCol="0" anchor="ctr"/>
            <a:lstStyle/>
            <a:p>
              <a:pPr algn="ctr">
                <a:lnSpc>
                  <a:spcPts val="2659"/>
                </a:lnSpc>
                <a:spcBef>
                  <a:spcPct val="0"/>
                </a:spcBef>
              </a:pPr>
              <a:endParaRPr/>
            </a:p>
          </p:txBody>
        </p:sp>
      </p:grpSp>
      <p:grpSp>
        <p:nvGrpSpPr>
          <p:cNvPr id="8" name="Group 8"/>
          <p:cNvGrpSpPr/>
          <p:nvPr/>
        </p:nvGrpSpPr>
        <p:grpSpPr>
          <a:xfrm>
            <a:off x="-750954" y="485869"/>
            <a:ext cx="18699653" cy="1985277"/>
            <a:chOff x="0" y="0"/>
            <a:chExt cx="4925012" cy="522871"/>
          </a:xfrm>
        </p:grpSpPr>
        <p:sp>
          <p:nvSpPr>
            <p:cNvPr id="9" name="Freeform 9"/>
            <p:cNvSpPr/>
            <p:nvPr/>
          </p:nvSpPr>
          <p:spPr>
            <a:xfrm>
              <a:off x="0" y="0"/>
              <a:ext cx="4925011" cy="522871"/>
            </a:xfrm>
            <a:custGeom>
              <a:avLst/>
              <a:gdLst/>
              <a:ahLst/>
              <a:cxnLst/>
              <a:rect l="l" t="t" r="r" b="b"/>
              <a:pathLst>
                <a:path w="4925011" h="522871">
                  <a:moveTo>
                    <a:pt x="0" y="0"/>
                  </a:moveTo>
                  <a:lnTo>
                    <a:pt x="4925011" y="0"/>
                  </a:lnTo>
                  <a:lnTo>
                    <a:pt x="4925011" y="522871"/>
                  </a:lnTo>
                  <a:lnTo>
                    <a:pt x="0" y="522871"/>
                  </a:lnTo>
                  <a:close/>
                </a:path>
              </a:pathLst>
            </a:custGeom>
            <a:solidFill>
              <a:srgbClr val="0C173C"/>
            </a:solidFill>
          </p:spPr>
          <p:txBody>
            <a:bodyPr/>
            <a:lstStyle/>
            <a:p>
              <a:endParaRPr lang="en-US"/>
            </a:p>
          </p:txBody>
        </p:sp>
        <p:sp>
          <p:nvSpPr>
            <p:cNvPr id="10" name="TextBox 10"/>
            <p:cNvSpPr txBox="1"/>
            <p:nvPr/>
          </p:nvSpPr>
          <p:spPr>
            <a:xfrm>
              <a:off x="0" y="-38100"/>
              <a:ext cx="4925012" cy="560971"/>
            </a:xfrm>
            <a:prstGeom prst="rect">
              <a:avLst/>
            </a:prstGeom>
          </p:spPr>
          <p:txBody>
            <a:bodyPr lIns="50800" tIns="50800" rIns="50800" bIns="50800" rtlCol="0" anchor="ctr"/>
            <a:lstStyle/>
            <a:p>
              <a:pPr algn="ctr">
                <a:lnSpc>
                  <a:spcPts val="2659"/>
                </a:lnSpc>
                <a:spcBef>
                  <a:spcPct val="0"/>
                </a:spcBef>
              </a:pPr>
              <a:endParaRPr/>
            </a:p>
          </p:txBody>
        </p:sp>
      </p:grpSp>
      <p:grpSp>
        <p:nvGrpSpPr>
          <p:cNvPr id="11" name="Group 11"/>
          <p:cNvGrpSpPr/>
          <p:nvPr/>
        </p:nvGrpSpPr>
        <p:grpSpPr>
          <a:xfrm>
            <a:off x="11455055" y="0"/>
            <a:ext cx="6966295" cy="3493465"/>
            <a:chOff x="0" y="0"/>
            <a:chExt cx="1834744" cy="920090"/>
          </a:xfrm>
        </p:grpSpPr>
        <p:sp>
          <p:nvSpPr>
            <p:cNvPr id="12" name="Freeform 12"/>
            <p:cNvSpPr/>
            <p:nvPr/>
          </p:nvSpPr>
          <p:spPr>
            <a:xfrm>
              <a:off x="0" y="0"/>
              <a:ext cx="1834744" cy="920090"/>
            </a:xfrm>
            <a:custGeom>
              <a:avLst/>
              <a:gdLst/>
              <a:ahLst/>
              <a:cxnLst/>
              <a:rect l="l" t="t" r="r" b="b"/>
              <a:pathLst>
                <a:path w="1834744" h="920090">
                  <a:moveTo>
                    <a:pt x="0" y="0"/>
                  </a:moveTo>
                  <a:lnTo>
                    <a:pt x="1834744" y="0"/>
                  </a:lnTo>
                  <a:lnTo>
                    <a:pt x="1834744" y="920090"/>
                  </a:lnTo>
                  <a:lnTo>
                    <a:pt x="0" y="920090"/>
                  </a:lnTo>
                  <a:close/>
                </a:path>
              </a:pathLst>
            </a:custGeom>
            <a:solidFill>
              <a:srgbClr val="E4B123"/>
            </a:solidFill>
          </p:spPr>
          <p:txBody>
            <a:bodyPr/>
            <a:lstStyle/>
            <a:p>
              <a:endParaRPr lang="en-US"/>
            </a:p>
          </p:txBody>
        </p:sp>
        <p:sp>
          <p:nvSpPr>
            <p:cNvPr id="13" name="TextBox 13"/>
            <p:cNvSpPr txBox="1"/>
            <p:nvPr/>
          </p:nvSpPr>
          <p:spPr>
            <a:xfrm>
              <a:off x="0" y="-38100"/>
              <a:ext cx="1834744" cy="958190"/>
            </a:xfrm>
            <a:prstGeom prst="rect">
              <a:avLst/>
            </a:prstGeom>
          </p:spPr>
          <p:txBody>
            <a:bodyPr lIns="50800" tIns="50800" rIns="50800" bIns="50800" rtlCol="0" anchor="ctr"/>
            <a:lstStyle/>
            <a:p>
              <a:pPr algn="ctr">
                <a:lnSpc>
                  <a:spcPts val="2659"/>
                </a:lnSpc>
                <a:spcBef>
                  <a:spcPct val="0"/>
                </a:spcBef>
              </a:pPr>
              <a:endParaRPr/>
            </a:p>
          </p:txBody>
        </p:sp>
      </p:grpSp>
      <p:grpSp>
        <p:nvGrpSpPr>
          <p:cNvPr id="14" name="Group 14"/>
          <p:cNvGrpSpPr/>
          <p:nvPr/>
        </p:nvGrpSpPr>
        <p:grpSpPr>
          <a:xfrm>
            <a:off x="12573213" y="5942486"/>
            <a:ext cx="6966295" cy="3858646"/>
            <a:chOff x="0" y="0"/>
            <a:chExt cx="1834744" cy="1016269"/>
          </a:xfrm>
        </p:grpSpPr>
        <p:sp>
          <p:nvSpPr>
            <p:cNvPr id="15" name="Freeform 15"/>
            <p:cNvSpPr/>
            <p:nvPr/>
          </p:nvSpPr>
          <p:spPr>
            <a:xfrm>
              <a:off x="0" y="0"/>
              <a:ext cx="1834744" cy="1016269"/>
            </a:xfrm>
            <a:custGeom>
              <a:avLst/>
              <a:gdLst/>
              <a:ahLst/>
              <a:cxnLst/>
              <a:rect l="l" t="t" r="r" b="b"/>
              <a:pathLst>
                <a:path w="1834744" h="1016269">
                  <a:moveTo>
                    <a:pt x="0" y="0"/>
                  </a:moveTo>
                  <a:lnTo>
                    <a:pt x="1834744" y="0"/>
                  </a:lnTo>
                  <a:lnTo>
                    <a:pt x="1834744" y="1016269"/>
                  </a:lnTo>
                  <a:lnTo>
                    <a:pt x="0" y="1016269"/>
                  </a:lnTo>
                  <a:close/>
                </a:path>
              </a:pathLst>
            </a:custGeom>
            <a:solidFill>
              <a:srgbClr val="E4B123"/>
            </a:solidFill>
          </p:spPr>
          <p:txBody>
            <a:bodyPr/>
            <a:lstStyle/>
            <a:p>
              <a:endParaRPr lang="en-US"/>
            </a:p>
          </p:txBody>
        </p:sp>
        <p:sp>
          <p:nvSpPr>
            <p:cNvPr id="16" name="TextBox 16"/>
            <p:cNvSpPr txBox="1"/>
            <p:nvPr/>
          </p:nvSpPr>
          <p:spPr>
            <a:xfrm>
              <a:off x="0" y="-38100"/>
              <a:ext cx="1834744" cy="1054369"/>
            </a:xfrm>
            <a:prstGeom prst="rect">
              <a:avLst/>
            </a:prstGeom>
          </p:spPr>
          <p:txBody>
            <a:bodyPr lIns="50800" tIns="50800" rIns="50800" bIns="50800" rtlCol="0" anchor="ctr"/>
            <a:lstStyle/>
            <a:p>
              <a:pPr algn="ctr">
                <a:lnSpc>
                  <a:spcPts val="2659"/>
                </a:lnSpc>
                <a:spcBef>
                  <a:spcPct val="0"/>
                </a:spcBef>
              </a:pPr>
              <a:endParaRPr/>
            </a:p>
          </p:txBody>
        </p:sp>
      </p:grpSp>
      <p:grpSp>
        <p:nvGrpSpPr>
          <p:cNvPr id="17" name="Group 17"/>
          <p:cNvGrpSpPr/>
          <p:nvPr/>
        </p:nvGrpSpPr>
        <p:grpSpPr>
          <a:xfrm>
            <a:off x="13776152" y="3110513"/>
            <a:ext cx="6966295" cy="8798871"/>
            <a:chOff x="0" y="0"/>
            <a:chExt cx="1834744" cy="2317398"/>
          </a:xfrm>
        </p:grpSpPr>
        <p:sp>
          <p:nvSpPr>
            <p:cNvPr id="18" name="Freeform 18"/>
            <p:cNvSpPr/>
            <p:nvPr/>
          </p:nvSpPr>
          <p:spPr>
            <a:xfrm>
              <a:off x="0" y="0"/>
              <a:ext cx="1834744" cy="2317398"/>
            </a:xfrm>
            <a:custGeom>
              <a:avLst/>
              <a:gdLst/>
              <a:ahLst/>
              <a:cxnLst/>
              <a:rect l="l" t="t" r="r" b="b"/>
              <a:pathLst>
                <a:path w="1834744" h="2317398">
                  <a:moveTo>
                    <a:pt x="0" y="0"/>
                  </a:moveTo>
                  <a:lnTo>
                    <a:pt x="1834744" y="0"/>
                  </a:lnTo>
                  <a:lnTo>
                    <a:pt x="1834744" y="2317398"/>
                  </a:lnTo>
                  <a:lnTo>
                    <a:pt x="0" y="2317398"/>
                  </a:lnTo>
                  <a:close/>
                </a:path>
              </a:pathLst>
            </a:custGeom>
            <a:solidFill>
              <a:srgbClr val="0C173C"/>
            </a:solidFill>
          </p:spPr>
          <p:txBody>
            <a:bodyPr/>
            <a:lstStyle/>
            <a:p>
              <a:endParaRPr lang="en-US"/>
            </a:p>
          </p:txBody>
        </p:sp>
        <p:sp>
          <p:nvSpPr>
            <p:cNvPr id="19" name="TextBox 19"/>
            <p:cNvSpPr txBox="1"/>
            <p:nvPr/>
          </p:nvSpPr>
          <p:spPr>
            <a:xfrm>
              <a:off x="0" y="-38100"/>
              <a:ext cx="1834744" cy="2355498"/>
            </a:xfrm>
            <a:prstGeom prst="rect">
              <a:avLst/>
            </a:prstGeom>
          </p:spPr>
          <p:txBody>
            <a:bodyPr lIns="50800" tIns="50800" rIns="50800" bIns="50800" rtlCol="0" anchor="ctr"/>
            <a:lstStyle/>
            <a:p>
              <a:pPr algn="ctr">
                <a:lnSpc>
                  <a:spcPts val="2659"/>
                </a:lnSpc>
                <a:spcBef>
                  <a:spcPct val="0"/>
                </a:spcBef>
              </a:pPr>
              <a:endParaRPr/>
            </a:p>
          </p:txBody>
        </p:sp>
      </p:grpSp>
      <p:grpSp>
        <p:nvGrpSpPr>
          <p:cNvPr id="20" name="Group 20"/>
          <p:cNvGrpSpPr/>
          <p:nvPr/>
        </p:nvGrpSpPr>
        <p:grpSpPr>
          <a:xfrm>
            <a:off x="1028700" y="6612993"/>
            <a:ext cx="9306409" cy="117898"/>
            <a:chOff x="0" y="0"/>
            <a:chExt cx="2451071" cy="31051"/>
          </a:xfrm>
        </p:grpSpPr>
        <p:sp>
          <p:nvSpPr>
            <p:cNvPr id="21" name="Freeform 21"/>
            <p:cNvSpPr/>
            <p:nvPr/>
          </p:nvSpPr>
          <p:spPr>
            <a:xfrm>
              <a:off x="0" y="0"/>
              <a:ext cx="2451071" cy="31051"/>
            </a:xfrm>
            <a:custGeom>
              <a:avLst/>
              <a:gdLst/>
              <a:ahLst/>
              <a:cxnLst/>
              <a:rect l="l" t="t" r="r" b="b"/>
              <a:pathLst>
                <a:path w="2451071" h="31051">
                  <a:moveTo>
                    <a:pt x="0" y="0"/>
                  </a:moveTo>
                  <a:lnTo>
                    <a:pt x="2451071" y="0"/>
                  </a:lnTo>
                  <a:lnTo>
                    <a:pt x="2451071" y="31051"/>
                  </a:lnTo>
                  <a:lnTo>
                    <a:pt x="0" y="31051"/>
                  </a:lnTo>
                  <a:close/>
                </a:path>
              </a:pathLst>
            </a:custGeom>
            <a:solidFill>
              <a:srgbClr val="0C173C"/>
            </a:solidFill>
          </p:spPr>
          <p:txBody>
            <a:bodyPr/>
            <a:lstStyle/>
            <a:p>
              <a:endParaRPr lang="en-US"/>
            </a:p>
          </p:txBody>
        </p:sp>
        <p:sp>
          <p:nvSpPr>
            <p:cNvPr id="22" name="TextBox 22"/>
            <p:cNvSpPr txBox="1"/>
            <p:nvPr/>
          </p:nvSpPr>
          <p:spPr>
            <a:xfrm>
              <a:off x="0" y="-38100"/>
              <a:ext cx="2451071" cy="69151"/>
            </a:xfrm>
            <a:prstGeom prst="rect">
              <a:avLst/>
            </a:prstGeom>
          </p:spPr>
          <p:txBody>
            <a:bodyPr lIns="50800" tIns="50800" rIns="50800" bIns="50800" rtlCol="0" anchor="ctr"/>
            <a:lstStyle/>
            <a:p>
              <a:pPr algn="ctr">
                <a:lnSpc>
                  <a:spcPts val="2659"/>
                </a:lnSpc>
                <a:spcBef>
                  <a:spcPct val="0"/>
                </a:spcBef>
              </a:pPr>
              <a:endParaRPr/>
            </a:p>
          </p:txBody>
        </p:sp>
      </p:grpSp>
      <p:grpSp>
        <p:nvGrpSpPr>
          <p:cNvPr id="23" name="Group 23"/>
          <p:cNvGrpSpPr/>
          <p:nvPr/>
        </p:nvGrpSpPr>
        <p:grpSpPr>
          <a:xfrm>
            <a:off x="12116197" y="1315488"/>
            <a:ext cx="5510662" cy="7671006"/>
            <a:chOff x="0" y="0"/>
            <a:chExt cx="853746" cy="1188439"/>
          </a:xfrm>
        </p:grpSpPr>
        <p:sp>
          <p:nvSpPr>
            <p:cNvPr id="24" name="Freeform 24"/>
            <p:cNvSpPr/>
            <p:nvPr/>
          </p:nvSpPr>
          <p:spPr>
            <a:xfrm>
              <a:off x="0" y="0"/>
              <a:ext cx="853746" cy="1188439"/>
            </a:xfrm>
            <a:custGeom>
              <a:avLst/>
              <a:gdLst/>
              <a:ahLst/>
              <a:cxnLst/>
              <a:rect l="l" t="t" r="r" b="b"/>
              <a:pathLst>
                <a:path w="853746" h="1188439">
                  <a:moveTo>
                    <a:pt x="0" y="0"/>
                  </a:moveTo>
                  <a:lnTo>
                    <a:pt x="853746" y="0"/>
                  </a:lnTo>
                  <a:lnTo>
                    <a:pt x="853746" y="1188439"/>
                  </a:lnTo>
                  <a:lnTo>
                    <a:pt x="0" y="1188439"/>
                  </a:lnTo>
                  <a:close/>
                </a:path>
              </a:pathLst>
            </a:custGeom>
            <a:blipFill>
              <a:blip r:embed="rId2"/>
              <a:stretch>
                <a:fillRect l="-19601" r="-19601"/>
              </a:stretch>
            </a:blipFill>
            <a:ln w="161925" cap="sq">
              <a:solidFill>
                <a:srgbClr val="0C173C"/>
              </a:solidFill>
              <a:prstDash val="solid"/>
              <a:miter/>
            </a:ln>
          </p:spPr>
          <p:txBody>
            <a:bodyPr/>
            <a:lstStyle/>
            <a:p>
              <a:endParaRPr lang="en-US"/>
            </a:p>
          </p:txBody>
        </p:sp>
      </p:grpSp>
      <p:sp>
        <p:nvSpPr>
          <p:cNvPr id="25" name="TextBox 25"/>
          <p:cNvSpPr txBox="1"/>
          <p:nvPr/>
        </p:nvSpPr>
        <p:spPr>
          <a:xfrm>
            <a:off x="341698" y="3169615"/>
            <a:ext cx="10733061" cy="2820916"/>
          </a:xfrm>
          <a:prstGeom prst="rect">
            <a:avLst/>
          </a:prstGeom>
        </p:spPr>
        <p:txBody>
          <a:bodyPr lIns="0" tIns="0" rIns="0" bIns="0" rtlCol="0" anchor="t">
            <a:spAutoFit/>
          </a:bodyPr>
          <a:lstStyle/>
          <a:p>
            <a:pPr algn="ctr">
              <a:lnSpc>
                <a:spcPts val="23021"/>
              </a:lnSpc>
              <a:spcBef>
                <a:spcPct val="0"/>
              </a:spcBef>
            </a:pPr>
            <a:r>
              <a:rPr lang="en-US" sz="16443">
                <a:solidFill>
                  <a:srgbClr val="0C173C"/>
                </a:solidFill>
                <a:latin typeface="League Gothic"/>
                <a:ea typeface="League Gothic"/>
                <a:cs typeface="League Gothic"/>
                <a:sym typeface="League Gothic"/>
              </a:rPr>
              <a:t>GRANT UPDATES</a:t>
            </a:r>
          </a:p>
        </p:txBody>
      </p:sp>
      <p:sp>
        <p:nvSpPr>
          <p:cNvPr id="26" name="TextBox 26"/>
          <p:cNvSpPr txBox="1"/>
          <p:nvPr/>
        </p:nvSpPr>
        <p:spPr>
          <a:xfrm>
            <a:off x="976051" y="5923857"/>
            <a:ext cx="9411707" cy="456151"/>
          </a:xfrm>
          <a:prstGeom prst="rect">
            <a:avLst/>
          </a:prstGeom>
        </p:spPr>
        <p:txBody>
          <a:bodyPr lIns="0" tIns="0" rIns="0" bIns="0" rtlCol="0" anchor="t">
            <a:spAutoFit/>
          </a:bodyPr>
          <a:lstStyle/>
          <a:p>
            <a:pPr algn="ctr">
              <a:lnSpc>
                <a:spcPts val="3919"/>
              </a:lnSpc>
              <a:spcBef>
                <a:spcPct val="0"/>
              </a:spcBef>
            </a:pPr>
            <a:r>
              <a:rPr lang="en-US" sz="2750" b="1" dirty="0">
                <a:solidFill>
                  <a:srgbClr val="0C173C"/>
                </a:solidFill>
                <a:latin typeface="Public Sans Bold"/>
                <a:ea typeface="Public Sans Bold"/>
                <a:cs typeface="Public Sans Bold"/>
                <a:sym typeface="Public Sans Bold"/>
              </a:rPr>
              <a:t>Charter Schools March 2024</a:t>
            </a:r>
          </a:p>
        </p:txBody>
      </p:sp>
      <p:sp>
        <p:nvSpPr>
          <p:cNvPr id="27" name="TextBox 27"/>
          <p:cNvSpPr txBox="1"/>
          <p:nvPr/>
        </p:nvSpPr>
        <p:spPr>
          <a:xfrm>
            <a:off x="1002375" y="1210713"/>
            <a:ext cx="9359058" cy="830581"/>
          </a:xfrm>
          <a:prstGeom prst="rect">
            <a:avLst/>
          </a:prstGeom>
        </p:spPr>
        <p:txBody>
          <a:bodyPr lIns="0" tIns="0" rIns="0" bIns="0" rtlCol="0" anchor="t">
            <a:spAutoFit/>
          </a:bodyPr>
          <a:lstStyle/>
          <a:p>
            <a:pPr algn="ctr">
              <a:lnSpc>
                <a:spcPts val="6719"/>
              </a:lnSpc>
              <a:spcBef>
                <a:spcPct val="0"/>
              </a:spcBef>
            </a:pPr>
            <a:r>
              <a:rPr lang="en-US" sz="4799" b="1">
                <a:solidFill>
                  <a:srgbClr val="E4B123"/>
                </a:solidFill>
                <a:latin typeface="Public Sans Bold"/>
                <a:ea typeface="Public Sans Bold"/>
                <a:cs typeface="Public Sans Bold"/>
                <a:sym typeface="Public Sans Bold"/>
              </a:rPr>
              <a:t>SPECIAL PROJECTS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13583" y="4408108"/>
            <a:ext cx="9936643" cy="2153410"/>
          </a:xfrm>
          <a:prstGeom prst="rect">
            <a:avLst/>
          </a:prstGeom>
        </p:spPr>
        <p:txBody>
          <a:bodyPr lIns="0" tIns="0" rIns="0" bIns="0" rtlCol="0" anchor="t">
            <a:spAutoFit/>
          </a:bodyPr>
          <a:lstStyle/>
          <a:p>
            <a:pPr algn="ctr">
              <a:lnSpc>
                <a:spcPts val="18972"/>
              </a:lnSpc>
              <a:spcBef>
                <a:spcPct val="0"/>
              </a:spcBef>
            </a:pPr>
            <a:r>
              <a:rPr lang="en-US" sz="8800" dirty="0">
                <a:solidFill>
                  <a:srgbClr val="0C173C"/>
                </a:solidFill>
                <a:latin typeface="League Gothic"/>
                <a:sym typeface="League Gothic"/>
              </a:rPr>
              <a:t>Procurement Updates</a:t>
            </a:r>
            <a:endParaRPr lang="en-US" sz="8800">
              <a:ea typeface="Calibri"/>
              <a:cs typeface="Calibri"/>
            </a:endParaRPr>
          </a:p>
        </p:txBody>
      </p:sp>
      <p:grpSp>
        <p:nvGrpSpPr>
          <p:cNvPr id="3" name="Group 3"/>
          <p:cNvGrpSpPr/>
          <p:nvPr/>
        </p:nvGrpSpPr>
        <p:grpSpPr>
          <a:xfrm>
            <a:off x="-639311" y="-282595"/>
            <a:ext cx="18699653" cy="768463"/>
            <a:chOff x="0" y="0"/>
            <a:chExt cx="4925012" cy="202394"/>
          </a:xfrm>
        </p:grpSpPr>
        <p:sp>
          <p:nvSpPr>
            <p:cNvPr id="4" name="Freeform 4"/>
            <p:cNvSpPr/>
            <p:nvPr/>
          </p:nvSpPr>
          <p:spPr>
            <a:xfrm>
              <a:off x="0" y="0"/>
              <a:ext cx="4925011" cy="202394"/>
            </a:xfrm>
            <a:custGeom>
              <a:avLst/>
              <a:gdLst/>
              <a:ahLst/>
              <a:cxnLst/>
              <a:rect l="l" t="t" r="r" b="b"/>
              <a:pathLst>
                <a:path w="4925011" h="202394">
                  <a:moveTo>
                    <a:pt x="0" y="0"/>
                  </a:moveTo>
                  <a:lnTo>
                    <a:pt x="4925011" y="0"/>
                  </a:lnTo>
                  <a:lnTo>
                    <a:pt x="4925011" y="202394"/>
                  </a:lnTo>
                  <a:lnTo>
                    <a:pt x="0" y="202394"/>
                  </a:lnTo>
                  <a:close/>
                </a:path>
              </a:pathLst>
            </a:custGeom>
            <a:solidFill>
              <a:srgbClr val="E4B123"/>
            </a:solidFill>
          </p:spPr>
          <p:txBody>
            <a:bodyPr/>
            <a:lstStyle/>
            <a:p>
              <a:endParaRPr lang="en-US"/>
            </a:p>
          </p:txBody>
        </p:sp>
        <p:sp>
          <p:nvSpPr>
            <p:cNvPr id="5" name="TextBox 5"/>
            <p:cNvSpPr txBox="1"/>
            <p:nvPr/>
          </p:nvSpPr>
          <p:spPr>
            <a:xfrm>
              <a:off x="0" y="-38100"/>
              <a:ext cx="4925012" cy="240494"/>
            </a:xfrm>
            <a:prstGeom prst="rect">
              <a:avLst/>
            </a:prstGeom>
          </p:spPr>
          <p:txBody>
            <a:bodyPr lIns="50800" tIns="50800" rIns="50800" bIns="50800" rtlCol="0" anchor="ctr"/>
            <a:lstStyle/>
            <a:p>
              <a:pPr algn="ctr">
                <a:lnSpc>
                  <a:spcPts val="2659"/>
                </a:lnSpc>
                <a:spcBef>
                  <a:spcPct val="0"/>
                </a:spcBef>
              </a:pPr>
              <a:endParaRPr/>
            </a:p>
          </p:txBody>
        </p:sp>
      </p:grpSp>
      <p:grpSp>
        <p:nvGrpSpPr>
          <p:cNvPr id="6" name="Group 6"/>
          <p:cNvGrpSpPr/>
          <p:nvPr/>
        </p:nvGrpSpPr>
        <p:grpSpPr>
          <a:xfrm>
            <a:off x="-205827" y="9801131"/>
            <a:ext cx="18699653" cy="768463"/>
            <a:chOff x="0" y="0"/>
            <a:chExt cx="4925012" cy="202394"/>
          </a:xfrm>
        </p:grpSpPr>
        <p:sp>
          <p:nvSpPr>
            <p:cNvPr id="7" name="Freeform 7"/>
            <p:cNvSpPr/>
            <p:nvPr/>
          </p:nvSpPr>
          <p:spPr>
            <a:xfrm>
              <a:off x="0" y="0"/>
              <a:ext cx="4925011" cy="202394"/>
            </a:xfrm>
            <a:custGeom>
              <a:avLst/>
              <a:gdLst/>
              <a:ahLst/>
              <a:cxnLst/>
              <a:rect l="l" t="t" r="r" b="b"/>
              <a:pathLst>
                <a:path w="4925011" h="202394">
                  <a:moveTo>
                    <a:pt x="0" y="0"/>
                  </a:moveTo>
                  <a:lnTo>
                    <a:pt x="4925011" y="0"/>
                  </a:lnTo>
                  <a:lnTo>
                    <a:pt x="4925011" y="202394"/>
                  </a:lnTo>
                  <a:lnTo>
                    <a:pt x="0" y="202394"/>
                  </a:lnTo>
                  <a:close/>
                </a:path>
              </a:pathLst>
            </a:custGeom>
            <a:solidFill>
              <a:srgbClr val="0C173C"/>
            </a:solidFill>
          </p:spPr>
          <p:txBody>
            <a:bodyPr/>
            <a:lstStyle/>
            <a:p>
              <a:endParaRPr lang="en-US"/>
            </a:p>
          </p:txBody>
        </p:sp>
        <p:sp>
          <p:nvSpPr>
            <p:cNvPr id="8" name="TextBox 8"/>
            <p:cNvSpPr txBox="1"/>
            <p:nvPr/>
          </p:nvSpPr>
          <p:spPr>
            <a:xfrm>
              <a:off x="0" y="-38100"/>
              <a:ext cx="4925012" cy="240494"/>
            </a:xfrm>
            <a:prstGeom prst="rect">
              <a:avLst/>
            </a:prstGeom>
          </p:spPr>
          <p:txBody>
            <a:bodyPr lIns="50800" tIns="50800" rIns="50800" bIns="50800" rtlCol="0" anchor="ctr"/>
            <a:lstStyle/>
            <a:p>
              <a:pPr algn="ctr">
                <a:lnSpc>
                  <a:spcPts val="2659"/>
                </a:lnSpc>
                <a:spcBef>
                  <a:spcPct val="0"/>
                </a:spcBef>
              </a:pPr>
              <a:endParaRPr/>
            </a:p>
          </p:txBody>
        </p:sp>
      </p:grpSp>
      <p:grpSp>
        <p:nvGrpSpPr>
          <p:cNvPr id="9" name="Group 9"/>
          <p:cNvGrpSpPr/>
          <p:nvPr/>
        </p:nvGrpSpPr>
        <p:grpSpPr>
          <a:xfrm>
            <a:off x="-639311" y="477535"/>
            <a:ext cx="18699653" cy="1985277"/>
            <a:chOff x="0" y="0"/>
            <a:chExt cx="4925012" cy="522871"/>
          </a:xfrm>
        </p:grpSpPr>
        <p:sp>
          <p:nvSpPr>
            <p:cNvPr id="10" name="Freeform 10"/>
            <p:cNvSpPr/>
            <p:nvPr/>
          </p:nvSpPr>
          <p:spPr>
            <a:xfrm>
              <a:off x="0" y="0"/>
              <a:ext cx="4925011" cy="522871"/>
            </a:xfrm>
            <a:custGeom>
              <a:avLst/>
              <a:gdLst/>
              <a:ahLst/>
              <a:cxnLst/>
              <a:rect l="l" t="t" r="r" b="b"/>
              <a:pathLst>
                <a:path w="4925011" h="522871">
                  <a:moveTo>
                    <a:pt x="0" y="0"/>
                  </a:moveTo>
                  <a:lnTo>
                    <a:pt x="4925011" y="0"/>
                  </a:lnTo>
                  <a:lnTo>
                    <a:pt x="4925011" y="522871"/>
                  </a:lnTo>
                  <a:lnTo>
                    <a:pt x="0" y="522871"/>
                  </a:lnTo>
                  <a:close/>
                </a:path>
              </a:pathLst>
            </a:custGeom>
            <a:solidFill>
              <a:srgbClr val="0C173C"/>
            </a:solidFill>
          </p:spPr>
          <p:txBody>
            <a:bodyPr/>
            <a:lstStyle/>
            <a:p>
              <a:endParaRPr lang="en-US"/>
            </a:p>
          </p:txBody>
        </p:sp>
        <p:sp>
          <p:nvSpPr>
            <p:cNvPr id="11" name="TextBox 11"/>
            <p:cNvSpPr txBox="1"/>
            <p:nvPr/>
          </p:nvSpPr>
          <p:spPr>
            <a:xfrm>
              <a:off x="0" y="-38100"/>
              <a:ext cx="4925012" cy="560971"/>
            </a:xfrm>
            <a:prstGeom prst="rect">
              <a:avLst/>
            </a:prstGeom>
          </p:spPr>
          <p:txBody>
            <a:bodyPr lIns="50800" tIns="50800" rIns="50800" bIns="50800" rtlCol="0" anchor="ctr"/>
            <a:lstStyle/>
            <a:p>
              <a:pPr algn="ctr">
                <a:lnSpc>
                  <a:spcPts val="2659"/>
                </a:lnSpc>
                <a:spcBef>
                  <a:spcPct val="0"/>
                </a:spcBef>
              </a:pPr>
              <a:endParaRPr/>
            </a:p>
          </p:txBody>
        </p:sp>
      </p:grpSp>
      <p:grpSp>
        <p:nvGrpSpPr>
          <p:cNvPr id="12" name="Group 12"/>
          <p:cNvGrpSpPr/>
          <p:nvPr/>
        </p:nvGrpSpPr>
        <p:grpSpPr>
          <a:xfrm>
            <a:off x="11455055" y="0"/>
            <a:ext cx="6966295" cy="3493465"/>
            <a:chOff x="0" y="0"/>
            <a:chExt cx="1834744" cy="920090"/>
          </a:xfrm>
        </p:grpSpPr>
        <p:sp>
          <p:nvSpPr>
            <p:cNvPr id="13" name="Freeform 13"/>
            <p:cNvSpPr/>
            <p:nvPr/>
          </p:nvSpPr>
          <p:spPr>
            <a:xfrm>
              <a:off x="0" y="0"/>
              <a:ext cx="1834744" cy="920090"/>
            </a:xfrm>
            <a:custGeom>
              <a:avLst/>
              <a:gdLst/>
              <a:ahLst/>
              <a:cxnLst/>
              <a:rect l="l" t="t" r="r" b="b"/>
              <a:pathLst>
                <a:path w="1834744" h="920090">
                  <a:moveTo>
                    <a:pt x="0" y="0"/>
                  </a:moveTo>
                  <a:lnTo>
                    <a:pt x="1834744" y="0"/>
                  </a:lnTo>
                  <a:lnTo>
                    <a:pt x="1834744" y="920090"/>
                  </a:lnTo>
                  <a:lnTo>
                    <a:pt x="0" y="920090"/>
                  </a:lnTo>
                  <a:close/>
                </a:path>
              </a:pathLst>
            </a:custGeom>
            <a:solidFill>
              <a:srgbClr val="E4B123"/>
            </a:solidFill>
          </p:spPr>
          <p:txBody>
            <a:bodyPr/>
            <a:lstStyle/>
            <a:p>
              <a:endParaRPr lang="en-US"/>
            </a:p>
          </p:txBody>
        </p:sp>
        <p:sp>
          <p:nvSpPr>
            <p:cNvPr id="14" name="TextBox 14"/>
            <p:cNvSpPr txBox="1"/>
            <p:nvPr/>
          </p:nvSpPr>
          <p:spPr>
            <a:xfrm>
              <a:off x="0" y="-38100"/>
              <a:ext cx="1834744" cy="958190"/>
            </a:xfrm>
            <a:prstGeom prst="rect">
              <a:avLst/>
            </a:prstGeom>
          </p:spPr>
          <p:txBody>
            <a:bodyPr lIns="50800" tIns="50800" rIns="50800" bIns="50800" rtlCol="0" anchor="ctr"/>
            <a:lstStyle/>
            <a:p>
              <a:pPr algn="ctr">
                <a:lnSpc>
                  <a:spcPts val="2659"/>
                </a:lnSpc>
                <a:spcBef>
                  <a:spcPct val="0"/>
                </a:spcBef>
              </a:pPr>
              <a:endParaRPr/>
            </a:p>
          </p:txBody>
        </p:sp>
      </p:grpSp>
      <p:grpSp>
        <p:nvGrpSpPr>
          <p:cNvPr id="15" name="Group 15"/>
          <p:cNvGrpSpPr/>
          <p:nvPr/>
        </p:nvGrpSpPr>
        <p:grpSpPr>
          <a:xfrm>
            <a:off x="12573213" y="5942486"/>
            <a:ext cx="6966295" cy="3858646"/>
            <a:chOff x="0" y="0"/>
            <a:chExt cx="1834744" cy="1016269"/>
          </a:xfrm>
        </p:grpSpPr>
        <p:sp>
          <p:nvSpPr>
            <p:cNvPr id="16" name="Freeform 16"/>
            <p:cNvSpPr/>
            <p:nvPr/>
          </p:nvSpPr>
          <p:spPr>
            <a:xfrm>
              <a:off x="0" y="0"/>
              <a:ext cx="1834744" cy="1016269"/>
            </a:xfrm>
            <a:custGeom>
              <a:avLst/>
              <a:gdLst/>
              <a:ahLst/>
              <a:cxnLst/>
              <a:rect l="l" t="t" r="r" b="b"/>
              <a:pathLst>
                <a:path w="1834744" h="1016269">
                  <a:moveTo>
                    <a:pt x="0" y="0"/>
                  </a:moveTo>
                  <a:lnTo>
                    <a:pt x="1834744" y="0"/>
                  </a:lnTo>
                  <a:lnTo>
                    <a:pt x="1834744" y="1016269"/>
                  </a:lnTo>
                  <a:lnTo>
                    <a:pt x="0" y="1016269"/>
                  </a:lnTo>
                  <a:close/>
                </a:path>
              </a:pathLst>
            </a:custGeom>
            <a:solidFill>
              <a:srgbClr val="E4B123"/>
            </a:solidFill>
          </p:spPr>
          <p:txBody>
            <a:bodyPr/>
            <a:lstStyle/>
            <a:p>
              <a:endParaRPr lang="en-US"/>
            </a:p>
          </p:txBody>
        </p:sp>
        <p:sp>
          <p:nvSpPr>
            <p:cNvPr id="17" name="TextBox 17"/>
            <p:cNvSpPr txBox="1"/>
            <p:nvPr/>
          </p:nvSpPr>
          <p:spPr>
            <a:xfrm>
              <a:off x="0" y="-38100"/>
              <a:ext cx="1834744" cy="1054369"/>
            </a:xfrm>
            <a:prstGeom prst="rect">
              <a:avLst/>
            </a:prstGeom>
          </p:spPr>
          <p:txBody>
            <a:bodyPr lIns="50800" tIns="50800" rIns="50800" bIns="50800" rtlCol="0" anchor="ctr"/>
            <a:lstStyle/>
            <a:p>
              <a:pPr algn="ctr">
                <a:lnSpc>
                  <a:spcPts val="2659"/>
                </a:lnSpc>
                <a:spcBef>
                  <a:spcPct val="0"/>
                </a:spcBef>
              </a:pPr>
              <a:endParaRPr/>
            </a:p>
          </p:txBody>
        </p:sp>
      </p:grpSp>
      <p:grpSp>
        <p:nvGrpSpPr>
          <p:cNvPr id="18" name="Group 18"/>
          <p:cNvGrpSpPr/>
          <p:nvPr/>
        </p:nvGrpSpPr>
        <p:grpSpPr>
          <a:xfrm>
            <a:off x="13776152" y="3110513"/>
            <a:ext cx="6966295" cy="8798871"/>
            <a:chOff x="0" y="0"/>
            <a:chExt cx="1834744" cy="2317398"/>
          </a:xfrm>
        </p:grpSpPr>
        <p:sp>
          <p:nvSpPr>
            <p:cNvPr id="19" name="Freeform 19"/>
            <p:cNvSpPr/>
            <p:nvPr/>
          </p:nvSpPr>
          <p:spPr>
            <a:xfrm>
              <a:off x="0" y="0"/>
              <a:ext cx="1834744" cy="2317398"/>
            </a:xfrm>
            <a:custGeom>
              <a:avLst/>
              <a:gdLst/>
              <a:ahLst/>
              <a:cxnLst/>
              <a:rect l="l" t="t" r="r" b="b"/>
              <a:pathLst>
                <a:path w="1834744" h="2317398">
                  <a:moveTo>
                    <a:pt x="0" y="0"/>
                  </a:moveTo>
                  <a:lnTo>
                    <a:pt x="1834744" y="0"/>
                  </a:lnTo>
                  <a:lnTo>
                    <a:pt x="1834744" y="2317398"/>
                  </a:lnTo>
                  <a:lnTo>
                    <a:pt x="0" y="2317398"/>
                  </a:lnTo>
                  <a:close/>
                </a:path>
              </a:pathLst>
            </a:custGeom>
            <a:solidFill>
              <a:srgbClr val="0C173C"/>
            </a:solidFill>
          </p:spPr>
          <p:txBody>
            <a:bodyPr/>
            <a:lstStyle/>
            <a:p>
              <a:endParaRPr lang="en-US"/>
            </a:p>
          </p:txBody>
        </p:sp>
        <p:sp>
          <p:nvSpPr>
            <p:cNvPr id="20" name="TextBox 20"/>
            <p:cNvSpPr txBox="1"/>
            <p:nvPr/>
          </p:nvSpPr>
          <p:spPr>
            <a:xfrm>
              <a:off x="0" y="-38100"/>
              <a:ext cx="1834744" cy="2355498"/>
            </a:xfrm>
            <a:prstGeom prst="rect">
              <a:avLst/>
            </a:prstGeom>
          </p:spPr>
          <p:txBody>
            <a:bodyPr lIns="50800" tIns="50800" rIns="50800" bIns="50800" rtlCol="0" anchor="ctr"/>
            <a:lstStyle/>
            <a:p>
              <a:pPr algn="ctr">
                <a:lnSpc>
                  <a:spcPts val="2659"/>
                </a:lnSpc>
                <a:spcBef>
                  <a:spcPct val="0"/>
                </a:spcBef>
              </a:pPr>
              <a:endParaRPr/>
            </a:p>
          </p:txBody>
        </p:sp>
      </p:grpSp>
      <p:grpSp>
        <p:nvGrpSpPr>
          <p:cNvPr id="21" name="Group 21"/>
          <p:cNvGrpSpPr/>
          <p:nvPr/>
        </p:nvGrpSpPr>
        <p:grpSpPr>
          <a:xfrm>
            <a:off x="1028700" y="6612993"/>
            <a:ext cx="9306409" cy="117898"/>
            <a:chOff x="0" y="0"/>
            <a:chExt cx="2451071" cy="31051"/>
          </a:xfrm>
        </p:grpSpPr>
        <p:sp>
          <p:nvSpPr>
            <p:cNvPr id="22" name="Freeform 22"/>
            <p:cNvSpPr/>
            <p:nvPr/>
          </p:nvSpPr>
          <p:spPr>
            <a:xfrm>
              <a:off x="0" y="0"/>
              <a:ext cx="2451071" cy="31051"/>
            </a:xfrm>
            <a:custGeom>
              <a:avLst/>
              <a:gdLst/>
              <a:ahLst/>
              <a:cxnLst/>
              <a:rect l="l" t="t" r="r" b="b"/>
              <a:pathLst>
                <a:path w="2451071" h="31051">
                  <a:moveTo>
                    <a:pt x="0" y="0"/>
                  </a:moveTo>
                  <a:lnTo>
                    <a:pt x="2451071" y="0"/>
                  </a:lnTo>
                  <a:lnTo>
                    <a:pt x="2451071" y="31051"/>
                  </a:lnTo>
                  <a:lnTo>
                    <a:pt x="0" y="31051"/>
                  </a:lnTo>
                  <a:close/>
                </a:path>
              </a:pathLst>
            </a:custGeom>
            <a:solidFill>
              <a:srgbClr val="0C173C"/>
            </a:solidFill>
          </p:spPr>
          <p:txBody>
            <a:bodyPr/>
            <a:lstStyle/>
            <a:p>
              <a:endParaRPr lang="en-US"/>
            </a:p>
          </p:txBody>
        </p:sp>
        <p:sp>
          <p:nvSpPr>
            <p:cNvPr id="23" name="TextBox 23"/>
            <p:cNvSpPr txBox="1"/>
            <p:nvPr/>
          </p:nvSpPr>
          <p:spPr>
            <a:xfrm>
              <a:off x="0" y="-38100"/>
              <a:ext cx="2451071" cy="69151"/>
            </a:xfrm>
            <a:prstGeom prst="rect">
              <a:avLst/>
            </a:prstGeom>
          </p:spPr>
          <p:txBody>
            <a:bodyPr lIns="50800" tIns="50800" rIns="50800" bIns="50800" rtlCol="0" anchor="ctr"/>
            <a:lstStyle/>
            <a:p>
              <a:pPr algn="ctr">
                <a:lnSpc>
                  <a:spcPts val="2659"/>
                </a:lnSpc>
                <a:spcBef>
                  <a:spcPct val="0"/>
                </a:spcBef>
              </a:pPr>
              <a:endParaRPr/>
            </a:p>
          </p:txBody>
        </p:sp>
      </p:grpSp>
      <p:sp>
        <p:nvSpPr>
          <p:cNvPr id="26" name="TextBox 26"/>
          <p:cNvSpPr txBox="1"/>
          <p:nvPr/>
        </p:nvSpPr>
        <p:spPr>
          <a:xfrm>
            <a:off x="2013564" y="1229763"/>
            <a:ext cx="6915049" cy="705486"/>
          </a:xfrm>
          <a:prstGeom prst="rect">
            <a:avLst/>
          </a:prstGeom>
        </p:spPr>
        <p:txBody>
          <a:bodyPr lIns="0" tIns="0" rIns="0" bIns="0" rtlCol="0" anchor="t">
            <a:spAutoFit/>
          </a:bodyPr>
          <a:lstStyle/>
          <a:p>
            <a:pPr algn="ctr">
              <a:lnSpc>
                <a:spcPts val="5739"/>
              </a:lnSpc>
              <a:spcBef>
                <a:spcPct val="0"/>
              </a:spcBef>
            </a:pPr>
            <a:r>
              <a:rPr lang="en-US" sz="4099" b="1">
                <a:solidFill>
                  <a:srgbClr val="0C173C"/>
                </a:solidFill>
                <a:latin typeface="Public Sans Bold"/>
                <a:ea typeface="Public Sans Bold"/>
                <a:cs typeface="Public Sans Bold"/>
                <a:sym typeface="Public Sans Bold"/>
              </a:rPr>
              <a:t>2024-2025</a:t>
            </a:r>
          </a:p>
        </p:txBody>
      </p:sp>
    </p:spTree>
    <p:extLst>
      <p:ext uri="{BB962C8B-B14F-4D97-AF65-F5344CB8AC3E}">
        <p14:creationId xmlns:p14="http://schemas.microsoft.com/office/powerpoint/2010/main" val="34121659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document with a signature&#10;&#10;AI-generated content may be incorrect.">
            <a:extLst>
              <a:ext uri="{FF2B5EF4-FFF2-40B4-BE49-F238E27FC236}">
                <a16:creationId xmlns:a16="http://schemas.microsoft.com/office/drawing/2014/main" id="{078FE35B-97DA-FA43-F3CB-CB973F54E5B8}"/>
              </a:ext>
            </a:extLst>
          </p:cNvPr>
          <p:cNvPicPr>
            <a:picLocks noChangeAspect="1"/>
          </p:cNvPicPr>
          <p:nvPr/>
        </p:nvPicPr>
        <p:blipFill>
          <a:blip r:embed="rId2"/>
          <a:stretch>
            <a:fillRect/>
          </a:stretch>
        </p:blipFill>
        <p:spPr>
          <a:xfrm>
            <a:off x="188608" y="1371"/>
            <a:ext cx="8954674" cy="10284259"/>
          </a:xfrm>
          <a:prstGeom prst="rect">
            <a:avLst/>
          </a:prstGeom>
        </p:spPr>
      </p:pic>
      <p:grpSp>
        <p:nvGrpSpPr>
          <p:cNvPr id="6" name="Group 6">
            <a:extLst>
              <a:ext uri="{FF2B5EF4-FFF2-40B4-BE49-F238E27FC236}">
                <a16:creationId xmlns:a16="http://schemas.microsoft.com/office/drawing/2014/main" id="{75F0FCAB-9C41-33D4-0BBE-17C4E360716A}"/>
              </a:ext>
            </a:extLst>
          </p:cNvPr>
          <p:cNvGrpSpPr/>
          <p:nvPr/>
        </p:nvGrpSpPr>
        <p:grpSpPr>
          <a:xfrm>
            <a:off x="-205827" y="9656470"/>
            <a:ext cx="18699653" cy="913124"/>
            <a:chOff x="0" y="-38100"/>
            <a:chExt cx="4925012" cy="240494"/>
          </a:xfrm>
        </p:grpSpPr>
        <p:sp>
          <p:nvSpPr>
            <p:cNvPr id="4" name="Freeform 7">
              <a:extLst>
                <a:ext uri="{FF2B5EF4-FFF2-40B4-BE49-F238E27FC236}">
                  <a16:creationId xmlns:a16="http://schemas.microsoft.com/office/drawing/2014/main" id="{233F9615-13AE-C8A5-E5CC-FCF3AED43020}"/>
                </a:ext>
              </a:extLst>
            </p:cNvPr>
            <p:cNvSpPr/>
            <p:nvPr/>
          </p:nvSpPr>
          <p:spPr>
            <a:xfrm>
              <a:off x="0" y="0"/>
              <a:ext cx="4925011" cy="202394"/>
            </a:xfrm>
            <a:custGeom>
              <a:avLst/>
              <a:gdLst/>
              <a:ahLst/>
              <a:cxnLst/>
              <a:rect l="l" t="t" r="r" b="b"/>
              <a:pathLst>
                <a:path w="4925011" h="202394">
                  <a:moveTo>
                    <a:pt x="0" y="0"/>
                  </a:moveTo>
                  <a:lnTo>
                    <a:pt x="4925011" y="0"/>
                  </a:lnTo>
                  <a:lnTo>
                    <a:pt x="4925011" y="202394"/>
                  </a:lnTo>
                  <a:lnTo>
                    <a:pt x="0" y="202394"/>
                  </a:lnTo>
                  <a:close/>
                </a:path>
              </a:pathLst>
            </a:custGeom>
            <a:solidFill>
              <a:srgbClr val="0C173C"/>
            </a:solidFill>
          </p:spPr>
          <p:txBody>
            <a:bodyPr/>
            <a:lstStyle/>
            <a:p>
              <a:endParaRPr lang="en-US"/>
            </a:p>
          </p:txBody>
        </p:sp>
        <p:sp>
          <p:nvSpPr>
            <p:cNvPr id="5" name="TextBox 8">
              <a:extLst>
                <a:ext uri="{FF2B5EF4-FFF2-40B4-BE49-F238E27FC236}">
                  <a16:creationId xmlns:a16="http://schemas.microsoft.com/office/drawing/2014/main" id="{9771C300-230F-AF6F-E2CE-C048E00D47E6}"/>
                </a:ext>
              </a:extLst>
            </p:cNvPr>
            <p:cNvSpPr txBox="1"/>
            <p:nvPr/>
          </p:nvSpPr>
          <p:spPr>
            <a:xfrm>
              <a:off x="0" y="-38100"/>
              <a:ext cx="4925012" cy="240494"/>
            </a:xfrm>
            <a:prstGeom prst="rect">
              <a:avLst/>
            </a:prstGeom>
          </p:spPr>
          <p:txBody>
            <a:bodyPr lIns="50800" tIns="50800" rIns="50800" bIns="50800" rtlCol="0" anchor="ctr"/>
            <a:lstStyle/>
            <a:p>
              <a:pPr algn="ctr">
                <a:lnSpc>
                  <a:spcPts val="2659"/>
                </a:lnSpc>
                <a:spcBef>
                  <a:spcPct val="0"/>
                </a:spcBef>
              </a:pPr>
              <a:endParaRPr/>
            </a:p>
          </p:txBody>
        </p:sp>
      </p:grpSp>
      <p:grpSp>
        <p:nvGrpSpPr>
          <p:cNvPr id="10" name="Group 12">
            <a:extLst>
              <a:ext uri="{FF2B5EF4-FFF2-40B4-BE49-F238E27FC236}">
                <a16:creationId xmlns:a16="http://schemas.microsoft.com/office/drawing/2014/main" id="{B0301263-E4FD-F2B4-887B-CCD7FB6BBBDB}"/>
              </a:ext>
            </a:extLst>
          </p:cNvPr>
          <p:cNvGrpSpPr/>
          <p:nvPr/>
        </p:nvGrpSpPr>
        <p:grpSpPr>
          <a:xfrm>
            <a:off x="11455055" y="-160319"/>
            <a:ext cx="7028925" cy="9963769"/>
            <a:chOff x="0" y="-38100"/>
            <a:chExt cx="1834744" cy="958190"/>
          </a:xfrm>
        </p:grpSpPr>
        <p:sp>
          <p:nvSpPr>
            <p:cNvPr id="8" name="Freeform 13">
              <a:extLst>
                <a:ext uri="{FF2B5EF4-FFF2-40B4-BE49-F238E27FC236}">
                  <a16:creationId xmlns:a16="http://schemas.microsoft.com/office/drawing/2014/main" id="{1517128D-6429-2A50-E505-B1559F5098F7}"/>
                </a:ext>
              </a:extLst>
            </p:cNvPr>
            <p:cNvSpPr/>
            <p:nvPr/>
          </p:nvSpPr>
          <p:spPr>
            <a:xfrm>
              <a:off x="0" y="0"/>
              <a:ext cx="1834744" cy="920090"/>
            </a:xfrm>
            <a:custGeom>
              <a:avLst/>
              <a:gdLst/>
              <a:ahLst/>
              <a:cxnLst/>
              <a:rect l="l" t="t" r="r" b="b"/>
              <a:pathLst>
                <a:path w="1834744" h="920090">
                  <a:moveTo>
                    <a:pt x="0" y="0"/>
                  </a:moveTo>
                  <a:lnTo>
                    <a:pt x="1834744" y="0"/>
                  </a:lnTo>
                  <a:lnTo>
                    <a:pt x="1834744" y="920090"/>
                  </a:lnTo>
                  <a:lnTo>
                    <a:pt x="0" y="920090"/>
                  </a:lnTo>
                  <a:close/>
                </a:path>
              </a:pathLst>
            </a:custGeom>
            <a:solidFill>
              <a:srgbClr val="E4B123"/>
            </a:solidFill>
          </p:spPr>
          <p:txBody>
            <a:bodyPr/>
            <a:lstStyle/>
            <a:p>
              <a:endParaRPr lang="en-US"/>
            </a:p>
          </p:txBody>
        </p:sp>
        <p:sp>
          <p:nvSpPr>
            <p:cNvPr id="9" name="TextBox 14">
              <a:extLst>
                <a:ext uri="{FF2B5EF4-FFF2-40B4-BE49-F238E27FC236}">
                  <a16:creationId xmlns:a16="http://schemas.microsoft.com/office/drawing/2014/main" id="{853FF833-4A57-A7BC-A15E-3DAA4A22E4B1}"/>
                </a:ext>
              </a:extLst>
            </p:cNvPr>
            <p:cNvSpPr txBox="1"/>
            <p:nvPr/>
          </p:nvSpPr>
          <p:spPr>
            <a:xfrm>
              <a:off x="0" y="-38100"/>
              <a:ext cx="1834744" cy="958190"/>
            </a:xfrm>
            <a:prstGeom prst="rect">
              <a:avLst/>
            </a:prstGeom>
          </p:spPr>
          <p:txBody>
            <a:bodyPr lIns="50800" tIns="50800" rIns="50800" bIns="50800" rtlCol="0" anchor="ctr"/>
            <a:lstStyle/>
            <a:p>
              <a:pPr algn="ctr">
                <a:lnSpc>
                  <a:spcPts val="2659"/>
                </a:lnSpc>
                <a:spcBef>
                  <a:spcPct val="0"/>
                </a:spcBef>
              </a:pPr>
              <a:endParaRPr/>
            </a:p>
          </p:txBody>
        </p:sp>
      </p:grpSp>
      <p:grpSp>
        <p:nvGrpSpPr>
          <p:cNvPr id="14" name="Group 18">
            <a:extLst>
              <a:ext uri="{FF2B5EF4-FFF2-40B4-BE49-F238E27FC236}">
                <a16:creationId xmlns:a16="http://schemas.microsoft.com/office/drawing/2014/main" id="{3874C0C5-E1F4-3C3E-60EA-C20525F50AAA}"/>
              </a:ext>
            </a:extLst>
          </p:cNvPr>
          <p:cNvGrpSpPr/>
          <p:nvPr/>
        </p:nvGrpSpPr>
        <p:grpSpPr>
          <a:xfrm>
            <a:off x="16250043" y="6081701"/>
            <a:ext cx="6966295" cy="8943532"/>
            <a:chOff x="0" y="-38100"/>
            <a:chExt cx="1834744" cy="2355498"/>
          </a:xfrm>
        </p:grpSpPr>
        <p:sp>
          <p:nvSpPr>
            <p:cNvPr id="12" name="Freeform 19">
              <a:extLst>
                <a:ext uri="{FF2B5EF4-FFF2-40B4-BE49-F238E27FC236}">
                  <a16:creationId xmlns:a16="http://schemas.microsoft.com/office/drawing/2014/main" id="{73617F81-EFA4-E91C-4D2E-AC6DE7381BD2}"/>
                </a:ext>
              </a:extLst>
            </p:cNvPr>
            <p:cNvSpPr/>
            <p:nvPr/>
          </p:nvSpPr>
          <p:spPr>
            <a:xfrm>
              <a:off x="0" y="0"/>
              <a:ext cx="1834744" cy="2317398"/>
            </a:xfrm>
            <a:custGeom>
              <a:avLst/>
              <a:gdLst/>
              <a:ahLst/>
              <a:cxnLst/>
              <a:rect l="l" t="t" r="r" b="b"/>
              <a:pathLst>
                <a:path w="1834744" h="2317398">
                  <a:moveTo>
                    <a:pt x="0" y="0"/>
                  </a:moveTo>
                  <a:lnTo>
                    <a:pt x="1834744" y="0"/>
                  </a:lnTo>
                  <a:lnTo>
                    <a:pt x="1834744" y="2317398"/>
                  </a:lnTo>
                  <a:lnTo>
                    <a:pt x="0" y="2317398"/>
                  </a:lnTo>
                  <a:close/>
                </a:path>
              </a:pathLst>
            </a:custGeom>
            <a:solidFill>
              <a:srgbClr val="0C173C"/>
            </a:solidFill>
          </p:spPr>
          <p:txBody>
            <a:bodyPr/>
            <a:lstStyle/>
            <a:p>
              <a:endParaRPr lang="en-US"/>
            </a:p>
          </p:txBody>
        </p:sp>
        <p:sp>
          <p:nvSpPr>
            <p:cNvPr id="13" name="TextBox 20">
              <a:extLst>
                <a:ext uri="{FF2B5EF4-FFF2-40B4-BE49-F238E27FC236}">
                  <a16:creationId xmlns:a16="http://schemas.microsoft.com/office/drawing/2014/main" id="{505D908E-046F-9BC9-A3D2-120903B64B29}"/>
                </a:ext>
              </a:extLst>
            </p:cNvPr>
            <p:cNvSpPr txBox="1"/>
            <p:nvPr/>
          </p:nvSpPr>
          <p:spPr>
            <a:xfrm>
              <a:off x="0" y="-38100"/>
              <a:ext cx="1834744" cy="2355498"/>
            </a:xfrm>
            <a:prstGeom prst="rect">
              <a:avLst/>
            </a:prstGeom>
          </p:spPr>
          <p:txBody>
            <a:bodyPr lIns="50800" tIns="50800" rIns="50800" bIns="50800" rtlCol="0" anchor="ctr"/>
            <a:lstStyle/>
            <a:p>
              <a:pPr algn="ctr">
                <a:lnSpc>
                  <a:spcPts val="2659"/>
                </a:lnSpc>
                <a:spcBef>
                  <a:spcPct val="0"/>
                </a:spcBef>
              </a:pPr>
              <a:endParaRPr/>
            </a:p>
          </p:txBody>
        </p:sp>
      </p:grpSp>
      <p:sp>
        <p:nvSpPr>
          <p:cNvPr id="16" name="TextBox 17">
            <a:extLst>
              <a:ext uri="{FF2B5EF4-FFF2-40B4-BE49-F238E27FC236}">
                <a16:creationId xmlns:a16="http://schemas.microsoft.com/office/drawing/2014/main" id="{7B5DB319-CB10-D6AD-C08F-9526D2A59952}"/>
              </a:ext>
            </a:extLst>
          </p:cNvPr>
          <p:cNvSpPr txBox="1"/>
          <p:nvPr/>
        </p:nvSpPr>
        <p:spPr>
          <a:xfrm>
            <a:off x="11770759" y="673285"/>
            <a:ext cx="6719082" cy="5909310"/>
          </a:xfrm>
          <a:prstGeom prst="rect">
            <a:avLst/>
          </a:prstGeom>
        </p:spPr>
        <p:txBody>
          <a:bodyPr wrap="square" lIns="0" tIns="0" rIns="0" bIns="0" rtlCol="0" anchor="t">
            <a:spAutoFit/>
          </a:bodyPr>
          <a:lstStyle/>
          <a:p>
            <a:pPr algn="just">
              <a:spcBef>
                <a:spcPct val="0"/>
              </a:spcBef>
            </a:pPr>
            <a:r>
              <a:rPr lang="en-US" sz="4800" b="1" u="sng" dirty="0">
                <a:solidFill>
                  <a:srgbClr val="0C173C"/>
                </a:solidFill>
                <a:latin typeface="Public Sans"/>
              </a:rPr>
              <a:t>PAST</a:t>
            </a:r>
          </a:p>
          <a:p>
            <a:pPr algn="just">
              <a:spcBef>
                <a:spcPct val="0"/>
              </a:spcBef>
            </a:pPr>
            <a:r>
              <a:rPr lang="en-US" sz="4800" dirty="0">
                <a:solidFill>
                  <a:srgbClr val="0C173C"/>
                </a:solidFill>
                <a:latin typeface="Public Sans"/>
              </a:rPr>
              <a:t>Clean Up/Next 30 Days</a:t>
            </a:r>
          </a:p>
          <a:p>
            <a:pPr algn="just">
              <a:spcBef>
                <a:spcPct val="0"/>
              </a:spcBef>
            </a:pPr>
            <a:endParaRPr lang="en-US" sz="4800" b="1" u="sng" dirty="0">
              <a:solidFill>
                <a:srgbClr val="0C173C"/>
              </a:solidFill>
              <a:latin typeface="Public Sans"/>
            </a:endParaRPr>
          </a:p>
          <a:p>
            <a:pPr algn="just">
              <a:spcBef>
                <a:spcPct val="0"/>
              </a:spcBef>
            </a:pPr>
            <a:r>
              <a:rPr lang="en-US" sz="4800" b="1" u="sng" dirty="0">
                <a:solidFill>
                  <a:srgbClr val="0C173C"/>
                </a:solidFill>
                <a:latin typeface="Public Sans"/>
                <a:ea typeface="Public Sans"/>
                <a:cs typeface="Public Sans"/>
              </a:rPr>
              <a:t>PRESENT</a:t>
            </a:r>
          </a:p>
          <a:p>
            <a:pPr algn="just">
              <a:spcBef>
                <a:spcPct val="0"/>
              </a:spcBef>
            </a:pPr>
            <a:r>
              <a:rPr lang="en-US" sz="4800" dirty="0">
                <a:solidFill>
                  <a:srgbClr val="0C173C"/>
                </a:solidFill>
                <a:latin typeface="Public Sans"/>
                <a:ea typeface="Public Sans"/>
                <a:cs typeface="Public Sans"/>
              </a:rPr>
              <a:t>Moving Forward</a:t>
            </a:r>
          </a:p>
          <a:p>
            <a:pPr algn="just">
              <a:spcBef>
                <a:spcPct val="0"/>
              </a:spcBef>
            </a:pPr>
            <a:endParaRPr lang="en-US" sz="4800">
              <a:solidFill>
                <a:srgbClr val="0C173C"/>
              </a:solidFill>
              <a:latin typeface="Public Sans"/>
              <a:ea typeface="Public Sans"/>
              <a:cs typeface="Public Sans"/>
            </a:endParaRPr>
          </a:p>
          <a:p>
            <a:pPr algn="just">
              <a:spcBef>
                <a:spcPct val="0"/>
              </a:spcBef>
            </a:pPr>
            <a:r>
              <a:rPr lang="en-US" sz="4800" b="1" u="sng" dirty="0">
                <a:solidFill>
                  <a:srgbClr val="0C173C"/>
                </a:solidFill>
                <a:latin typeface="Public Sans"/>
                <a:ea typeface="Public Sans"/>
                <a:cs typeface="Public Sans"/>
              </a:rPr>
              <a:t>FUTURE</a:t>
            </a:r>
          </a:p>
          <a:p>
            <a:pPr algn="just">
              <a:spcBef>
                <a:spcPct val="0"/>
              </a:spcBef>
            </a:pPr>
            <a:r>
              <a:rPr lang="en-US" sz="4800" dirty="0">
                <a:solidFill>
                  <a:srgbClr val="0C173C"/>
                </a:solidFill>
                <a:latin typeface="Public Sans"/>
                <a:ea typeface="Public Sans"/>
                <a:cs typeface="Public Sans"/>
              </a:rPr>
              <a:t>New System</a:t>
            </a:r>
          </a:p>
        </p:txBody>
      </p:sp>
    </p:spTree>
    <p:extLst>
      <p:ext uri="{BB962C8B-B14F-4D97-AF65-F5344CB8AC3E}">
        <p14:creationId xmlns:p14="http://schemas.microsoft.com/office/powerpoint/2010/main" val="19790578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8502548" y="-10220855"/>
            <a:ext cx="1599091" cy="20441709"/>
            <a:chOff x="0" y="0"/>
            <a:chExt cx="421160" cy="5383825"/>
          </a:xfrm>
        </p:grpSpPr>
        <p:sp>
          <p:nvSpPr>
            <p:cNvPr id="3" name="Freeform 3"/>
            <p:cNvSpPr/>
            <p:nvPr/>
          </p:nvSpPr>
          <p:spPr>
            <a:xfrm>
              <a:off x="0" y="0"/>
              <a:ext cx="421160" cy="5383825"/>
            </a:xfrm>
            <a:custGeom>
              <a:avLst/>
              <a:gdLst/>
              <a:ahLst/>
              <a:cxnLst/>
              <a:rect l="l" t="t" r="r" b="b"/>
              <a:pathLst>
                <a:path w="421160" h="5383825">
                  <a:moveTo>
                    <a:pt x="0" y="0"/>
                  </a:moveTo>
                  <a:lnTo>
                    <a:pt x="421160" y="0"/>
                  </a:lnTo>
                  <a:lnTo>
                    <a:pt x="421160" y="5383825"/>
                  </a:lnTo>
                  <a:lnTo>
                    <a:pt x="0" y="5383825"/>
                  </a:lnTo>
                  <a:close/>
                </a:path>
              </a:pathLst>
            </a:custGeom>
            <a:solidFill>
              <a:srgbClr val="0C173C"/>
            </a:solidFill>
          </p:spPr>
          <p:txBody>
            <a:bodyPr/>
            <a:lstStyle/>
            <a:p>
              <a:endParaRPr lang="en-US"/>
            </a:p>
          </p:txBody>
        </p:sp>
        <p:sp>
          <p:nvSpPr>
            <p:cNvPr id="4" name="TextBox 4"/>
            <p:cNvSpPr txBox="1"/>
            <p:nvPr/>
          </p:nvSpPr>
          <p:spPr>
            <a:xfrm>
              <a:off x="0" y="-38100"/>
              <a:ext cx="421160" cy="5421925"/>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rot="5400000">
            <a:off x="10868834" y="3830265"/>
            <a:ext cx="14446441" cy="858780"/>
            <a:chOff x="0" y="0"/>
            <a:chExt cx="3804824" cy="226181"/>
          </a:xfrm>
        </p:grpSpPr>
        <p:sp>
          <p:nvSpPr>
            <p:cNvPr id="6" name="Freeform 6"/>
            <p:cNvSpPr/>
            <p:nvPr/>
          </p:nvSpPr>
          <p:spPr>
            <a:xfrm>
              <a:off x="0" y="0"/>
              <a:ext cx="3804824" cy="226181"/>
            </a:xfrm>
            <a:custGeom>
              <a:avLst/>
              <a:gdLst/>
              <a:ahLst/>
              <a:cxnLst/>
              <a:rect l="l" t="t" r="r" b="b"/>
              <a:pathLst>
                <a:path w="3804824" h="226181">
                  <a:moveTo>
                    <a:pt x="0" y="0"/>
                  </a:moveTo>
                  <a:lnTo>
                    <a:pt x="3804824" y="0"/>
                  </a:lnTo>
                  <a:lnTo>
                    <a:pt x="3804824" y="226181"/>
                  </a:lnTo>
                  <a:lnTo>
                    <a:pt x="0" y="226181"/>
                  </a:lnTo>
                  <a:close/>
                </a:path>
              </a:pathLst>
            </a:custGeom>
            <a:solidFill>
              <a:srgbClr val="E4B123"/>
            </a:solidFill>
          </p:spPr>
          <p:txBody>
            <a:bodyPr/>
            <a:lstStyle/>
            <a:p>
              <a:endParaRPr lang="en-US"/>
            </a:p>
          </p:txBody>
        </p:sp>
        <p:sp>
          <p:nvSpPr>
            <p:cNvPr id="7" name="TextBox 7"/>
            <p:cNvSpPr txBox="1"/>
            <p:nvPr/>
          </p:nvSpPr>
          <p:spPr>
            <a:xfrm>
              <a:off x="0" y="-38100"/>
              <a:ext cx="3804824" cy="264281"/>
            </a:xfrm>
            <a:prstGeom prst="rect">
              <a:avLst/>
            </a:prstGeom>
          </p:spPr>
          <p:txBody>
            <a:bodyPr lIns="50800" tIns="50800" rIns="50800" bIns="50800" rtlCol="0" anchor="ctr"/>
            <a:lstStyle/>
            <a:p>
              <a:pPr algn="ctr">
                <a:lnSpc>
                  <a:spcPts val="2659"/>
                </a:lnSpc>
                <a:spcBef>
                  <a:spcPct val="0"/>
                </a:spcBef>
              </a:pPr>
              <a:endParaRPr/>
            </a:p>
          </p:txBody>
        </p:sp>
      </p:grpSp>
      <p:sp>
        <p:nvSpPr>
          <p:cNvPr id="8" name="Freeform 8"/>
          <p:cNvSpPr/>
          <p:nvPr/>
        </p:nvSpPr>
        <p:spPr>
          <a:xfrm>
            <a:off x="653858" y="3227832"/>
            <a:ext cx="4633374" cy="2426730"/>
          </a:xfrm>
          <a:custGeom>
            <a:avLst/>
            <a:gdLst/>
            <a:ahLst/>
            <a:cxnLst/>
            <a:rect l="l" t="t" r="r" b="b"/>
            <a:pathLst>
              <a:path w="4633374" h="2426730">
                <a:moveTo>
                  <a:pt x="0" y="0"/>
                </a:moveTo>
                <a:lnTo>
                  <a:pt x="4633375" y="0"/>
                </a:lnTo>
                <a:lnTo>
                  <a:pt x="4633375" y="2426730"/>
                </a:lnTo>
                <a:lnTo>
                  <a:pt x="0" y="242673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9" name="Freeform 9"/>
          <p:cNvSpPr/>
          <p:nvPr/>
        </p:nvSpPr>
        <p:spPr>
          <a:xfrm>
            <a:off x="6447769" y="3227832"/>
            <a:ext cx="4633374" cy="2426730"/>
          </a:xfrm>
          <a:custGeom>
            <a:avLst/>
            <a:gdLst/>
            <a:ahLst/>
            <a:cxnLst/>
            <a:rect l="l" t="t" r="r" b="b"/>
            <a:pathLst>
              <a:path w="4633374" h="2426730">
                <a:moveTo>
                  <a:pt x="0" y="0"/>
                </a:moveTo>
                <a:lnTo>
                  <a:pt x="4633374" y="0"/>
                </a:lnTo>
                <a:lnTo>
                  <a:pt x="4633374" y="2426730"/>
                </a:lnTo>
                <a:lnTo>
                  <a:pt x="0" y="242673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0" name="Freeform 10"/>
          <p:cNvSpPr/>
          <p:nvPr/>
        </p:nvSpPr>
        <p:spPr>
          <a:xfrm>
            <a:off x="12241679" y="3227832"/>
            <a:ext cx="4633374" cy="2426730"/>
          </a:xfrm>
          <a:custGeom>
            <a:avLst/>
            <a:gdLst/>
            <a:ahLst/>
            <a:cxnLst/>
            <a:rect l="l" t="t" r="r" b="b"/>
            <a:pathLst>
              <a:path w="4633374" h="2426730">
                <a:moveTo>
                  <a:pt x="0" y="0"/>
                </a:moveTo>
                <a:lnTo>
                  <a:pt x="4633374" y="0"/>
                </a:lnTo>
                <a:lnTo>
                  <a:pt x="4633374" y="2426730"/>
                </a:lnTo>
                <a:lnTo>
                  <a:pt x="0" y="242673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1" name="Freeform 11"/>
          <p:cNvSpPr/>
          <p:nvPr/>
        </p:nvSpPr>
        <p:spPr>
          <a:xfrm>
            <a:off x="559915" y="3734539"/>
            <a:ext cx="937570" cy="1050232"/>
          </a:xfrm>
          <a:custGeom>
            <a:avLst/>
            <a:gdLst/>
            <a:ahLst/>
            <a:cxnLst/>
            <a:rect l="l" t="t" r="r" b="b"/>
            <a:pathLst>
              <a:path w="937570" h="1050232">
                <a:moveTo>
                  <a:pt x="0" y="0"/>
                </a:moveTo>
                <a:lnTo>
                  <a:pt x="937570" y="0"/>
                </a:lnTo>
                <a:lnTo>
                  <a:pt x="937570" y="1050232"/>
                </a:lnTo>
                <a:lnTo>
                  <a:pt x="0" y="105023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2" name="Freeform 12"/>
          <p:cNvSpPr/>
          <p:nvPr/>
        </p:nvSpPr>
        <p:spPr>
          <a:xfrm>
            <a:off x="6447769" y="3734539"/>
            <a:ext cx="971942" cy="1050232"/>
          </a:xfrm>
          <a:custGeom>
            <a:avLst/>
            <a:gdLst/>
            <a:ahLst/>
            <a:cxnLst/>
            <a:rect l="l" t="t" r="r" b="b"/>
            <a:pathLst>
              <a:path w="971942" h="1050232">
                <a:moveTo>
                  <a:pt x="0" y="0"/>
                </a:moveTo>
                <a:lnTo>
                  <a:pt x="971941" y="0"/>
                </a:lnTo>
                <a:lnTo>
                  <a:pt x="971941" y="1050232"/>
                </a:lnTo>
                <a:lnTo>
                  <a:pt x="0" y="105023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3" name="Freeform 13"/>
          <p:cNvSpPr/>
          <p:nvPr/>
        </p:nvSpPr>
        <p:spPr>
          <a:xfrm>
            <a:off x="12344544" y="3734539"/>
            <a:ext cx="991037" cy="1050232"/>
          </a:xfrm>
          <a:custGeom>
            <a:avLst/>
            <a:gdLst/>
            <a:ahLst/>
            <a:cxnLst/>
            <a:rect l="l" t="t" r="r" b="b"/>
            <a:pathLst>
              <a:path w="991037" h="1050232">
                <a:moveTo>
                  <a:pt x="0" y="0"/>
                </a:moveTo>
                <a:lnTo>
                  <a:pt x="991036" y="0"/>
                </a:lnTo>
                <a:lnTo>
                  <a:pt x="991036" y="1050232"/>
                </a:lnTo>
                <a:lnTo>
                  <a:pt x="0" y="105023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4" name="TextBox 14"/>
          <p:cNvSpPr txBox="1"/>
          <p:nvPr/>
        </p:nvSpPr>
        <p:spPr>
          <a:xfrm>
            <a:off x="1028700" y="1352550"/>
            <a:ext cx="13133635" cy="1660092"/>
          </a:xfrm>
          <a:prstGeom prst="rect">
            <a:avLst/>
          </a:prstGeom>
        </p:spPr>
        <p:txBody>
          <a:bodyPr lIns="0" tIns="0" rIns="0" bIns="0" rtlCol="0" anchor="t">
            <a:spAutoFit/>
          </a:bodyPr>
          <a:lstStyle/>
          <a:p>
            <a:pPr algn="l">
              <a:lnSpc>
                <a:spcPts val="12279"/>
              </a:lnSpc>
            </a:pPr>
            <a:r>
              <a:rPr lang="en-US" sz="13063">
                <a:solidFill>
                  <a:srgbClr val="0C173C"/>
                </a:solidFill>
                <a:latin typeface="League Gothic"/>
                <a:ea typeface="League Gothic"/>
                <a:cs typeface="League Gothic"/>
                <a:sym typeface="League Gothic"/>
              </a:rPr>
              <a:t>REIMBURSEMENT PROCESS</a:t>
            </a:r>
          </a:p>
        </p:txBody>
      </p:sp>
      <p:sp>
        <p:nvSpPr>
          <p:cNvPr id="15" name="TextBox 15"/>
          <p:cNvSpPr txBox="1"/>
          <p:nvPr/>
        </p:nvSpPr>
        <p:spPr>
          <a:xfrm>
            <a:off x="1615968" y="3872305"/>
            <a:ext cx="3027611" cy="688975"/>
          </a:xfrm>
          <a:prstGeom prst="rect">
            <a:avLst/>
          </a:prstGeom>
        </p:spPr>
        <p:txBody>
          <a:bodyPr lIns="0" tIns="0" rIns="0" bIns="0" rtlCol="0" anchor="t">
            <a:spAutoFit/>
          </a:bodyPr>
          <a:lstStyle/>
          <a:p>
            <a:pPr algn="ctr">
              <a:lnSpc>
                <a:spcPts val="5599"/>
              </a:lnSpc>
            </a:pPr>
            <a:r>
              <a:rPr lang="en-US" sz="3999" b="1">
                <a:solidFill>
                  <a:srgbClr val="FFFFFF"/>
                </a:solidFill>
                <a:latin typeface="Public Sans Bold"/>
                <a:ea typeface="Public Sans Bold"/>
                <a:cs typeface="Public Sans Bold"/>
                <a:sym typeface="Public Sans Bold"/>
              </a:rPr>
              <a:t>Cover Letter</a:t>
            </a:r>
          </a:p>
        </p:txBody>
      </p:sp>
      <p:sp>
        <p:nvSpPr>
          <p:cNvPr id="16" name="TextBox 16"/>
          <p:cNvSpPr txBox="1"/>
          <p:nvPr/>
        </p:nvSpPr>
        <p:spPr>
          <a:xfrm>
            <a:off x="7650435" y="3872305"/>
            <a:ext cx="1715691" cy="688975"/>
          </a:xfrm>
          <a:prstGeom prst="rect">
            <a:avLst/>
          </a:prstGeom>
        </p:spPr>
        <p:txBody>
          <a:bodyPr lIns="0" tIns="0" rIns="0" bIns="0" rtlCol="0" anchor="t">
            <a:spAutoFit/>
          </a:bodyPr>
          <a:lstStyle/>
          <a:p>
            <a:pPr algn="ctr">
              <a:lnSpc>
                <a:spcPts val="5599"/>
              </a:lnSpc>
            </a:pPr>
            <a:r>
              <a:rPr lang="en-US" sz="3999" b="1">
                <a:solidFill>
                  <a:srgbClr val="FFFFFF"/>
                </a:solidFill>
                <a:latin typeface="Public Sans Bold"/>
                <a:ea typeface="Public Sans Bold"/>
                <a:cs typeface="Public Sans Bold"/>
                <a:sym typeface="Public Sans Bold"/>
              </a:rPr>
              <a:t>Invoice</a:t>
            </a:r>
          </a:p>
        </p:txBody>
      </p:sp>
      <p:sp>
        <p:nvSpPr>
          <p:cNvPr id="17" name="TextBox 17"/>
          <p:cNvSpPr txBox="1"/>
          <p:nvPr/>
        </p:nvSpPr>
        <p:spPr>
          <a:xfrm>
            <a:off x="13474302" y="3519880"/>
            <a:ext cx="2168128" cy="1393825"/>
          </a:xfrm>
          <a:prstGeom prst="rect">
            <a:avLst/>
          </a:prstGeom>
        </p:spPr>
        <p:txBody>
          <a:bodyPr lIns="0" tIns="0" rIns="0" bIns="0" rtlCol="0" anchor="t">
            <a:spAutoFit/>
          </a:bodyPr>
          <a:lstStyle/>
          <a:p>
            <a:pPr algn="ctr">
              <a:lnSpc>
                <a:spcPts val="5599"/>
              </a:lnSpc>
            </a:pPr>
            <a:r>
              <a:rPr lang="en-US" sz="3999" b="1">
                <a:solidFill>
                  <a:srgbClr val="FFFFFF"/>
                </a:solidFill>
                <a:latin typeface="Public Sans Bold"/>
                <a:ea typeface="Public Sans Bold"/>
                <a:cs typeface="Public Sans Bold"/>
                <a:sym typeface="Public Sans Bold"/>
              </a:rPr>
              <a:t>Proof of </a:t>
            </a:r>
          </a:p>
          <a:p>
            <a:pPr algn="ctr">
              <a:lnSpc>
                <a:spcPts val="5599"/>
              </a:lnSpc>
            </a:pPr>
            <a:r>
              <a:rPr lang="en-US" sz="3999" b="1">
                <a:solidFill>
                  <a:srgbClr val="FFFFFF"/>
                </a:solidFill>
                <a:latin typeface="Public Sans Bold"/>
                <a:ea typeface="Public Sans Bold"/>
                <a:cs typeface="Public Sans Bold"/>
                <a:sym typeface="Public Sans Bold"/>
              </a:rPr>
              <a:t>Payment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4343508" y="3796446"/>
            <a:ext cx="10573780" cy="2738726"/>
            <a:chOff x="0" y="0"/>
            <a:chExt cx="2784864" cy="721311"/>
          </a:xfrm>
        </p:grpSpPr>
        <p:sp>
          <p:nvSpPr>
            <p:cNvPr id="3" name="Freeform 3"/>
            <p:cNvSpPr/>
            <p:nvPr/>
          </p:nvSpPr>
          <p:spPr>
            <a:xfrm>
              <a:off x="0" y="0"/>
              <a:ext cx="2784864" cy="721311"/>
            </a:xfrm>
            <a:custGeom>
              <a:avLst/>
              <a:gdLst/>
              <a:ahLst/>
              <a:cxnLst/>
              <a:rect l="l" t="t" r="r" b="b"/>
              <a:pathLst>
                <a:path w="2784864" h="721311">
                  <a:moveTo>
                    <a:pt x="0" y="0"/>
                  </a:moveTo>
                  <a:lnTo>
                    <a:pt x="2784864" y="0"/>
                  </a:lnTo>
                  <a:lnTo>
                    <a:pt x="2784864" y="721311"/>
                  </a:lnTo>
                  <a:lnTo>
                    <a:pt x="0" y="721311"/>
                  </a:lnTo>
                  <a:close/>
                </a:path>
              </a:pathLst>
            </a:custGeom>
            <a:solidFill>
              <a:srgbClr val="0C173C"/>
            </a:solidFill>
          </p:spPr>
          <p:txBody>
            <a:bodyPr/>
            <a:lstStyle/>
            <a:p>
              <a:endParaRPr lang="en-US"/>
            </a:p>
          </p:txBody>
        </p:sp>
        <p:sp>
          <p:nvSpPr>
            <p:cNvPr id="4" name="TextBox 4"/>
            <p:cNvSpPr txBox="1"/>
            <p:nvPr/>
          </p:nvSpPr>
          <p:spPr>
            <a:xfrm>
              <a:off x="0" y="-38100"/>
              <a:ext cx="2784864" cy="759411"/>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rot="-5400000">
            <a:off x="8894961" y="893961"/>
            <a:ext cx="498079" cy="18288000"/>
            <a:chOff x="0" y="0"/>
            <a:chExt cx="131181" cy="4816593"/>
          </a:xfrm>
        </p:grpSpPr>
        <p:sp>
          <p:nvSpPr>
            <p:cNvPr id="6" name="Freeform 6"/>
            <p:cNvSpPr/>
            <p:nvPr/>
          </p:nvSpPr>
          <p:spPr>
            <a:xfrm>
              <a:off x="0" y="0"/>
              <a:ext cx="131181" cy="4816592"/>
            </a:xfrm>
            <a:custGeom>
              <a:avLst/>
              <a:gdLst/>
              <a:ahLst/>
              <a:cxnLst/>
              <a:rect l="l" t="t" r="r" b="b"/>
              <a:pathLst>
                <a:path w="131181" h="4816592">
                  <a:moveTo>
                    <a:pt x="0" y="0"/>
                  </a:moveTo>
                  <a:lnTo>
                    <a:pt x="131181" y="0"/>
                  </a:lnTo>
                  <a:lnTo>
                    <a:pt x="131181" y="4816592"/>
                  </a:lnTo>
                  <a:lnTo>
                    <a:pt x="0" y="4816592"/>
                  </a:lnTo>
                  <a:close/>
                </a:path>
              </a:pathLst>
            </a:custGeom>
            <a:solidFill>
              <a:srgbClr val="E4B123"/>
            </a:solidFill>
          </p:spPr>
          <p:txBody>
            <a:bodyPr/>
            <a:lstStyle/>
            <a:p>
              <a:endParaRPr lang="en-US"/>
            </a:p>
          </p:txBody>
        </p:sp>
        <p:sp>
          <p:nvSpPr>
            <p:cNvPr id="7" name="TextBox 7"/>
            <p:cNvSpPr txBox="1"/>
            <p:nvPr/>
          </p:nvSpPr>
          <p:spPr>
            <a:xfrm>
              <a:off x="0" y="-38100"/>
              <a:ext cx="131181" cy="4854693"/>
            </a:xfrm>
            <a:prstGeom prst="rect">
              <a:avLst/>
            </a:prstGeom>
          </p:spPr>
          <p:txBody>
            <a:bodyPr lIns="50800" tIns="50800" rIns="50800" bIns="50800" rtlCol="0" anchor="ctr"/>
            <a:lstStyle/>
            <a:p>
              <a:pPr algn="ctr">
                <a:lnSpc>
                  <a:spcPts val="2659"/>
                </a:lnSpc>
                <a:spcBef>
                  <a:spcPct val="0"/>
                </a:spcBef>
              </a:pPr>
              <a:endParaRPr/>
            </a:p>
          </p:txBody>
        </p:sp>
      </p:grpSp>
      <p:grpSp>
        <p:nvGrpSpPr>
          <p:cNvPr id="8" name="Group 8"/>
          <p:cNvGrpSpPr/>
          <p:nvPr/>
        </p:nvGrpSpPr>
        <p:grpSpPr>
          <a:xfrm rot="-5400000">
            <a:off x="5119609" y="-5115764"/>
            <a:ext cx="3899263" cy="9512992"/>
            <a:chOff x="0" y="0"/>
            <a:chExt cx="1026966" cy="2505479"/>
          </a:xfrm>
        </p:grpSpPr>
        <p:sp>
          <p:nvSpPr>
            <p:cNvPr id="9" name="Freeform 9"/>
            <p:cNvSpPr/>
            <p:nvPr/>
          </p:nvSpPr>
          <p:spPr>
            <a:xfrm>
              <a:off x="0" y="0"/>
              <a:ext cx="1026966" cy="2505479"/>
            </a:xfrm>
            <a:custGeom>
              <a:avLst/>
              <a:gdLst/>
              <a:ahLst/>
              <a:cxnLst/>
              <a:rect l="l" t="t" r="r" b="b"/>
              <a:pathLst>
                <a:path w="1026966" h="2505479">
                  <a:moveTo>
                    <a:pt x="0" y="0"/>
                  </a:moveTo>
                  <a:lnTo>
                    <a:pt x="1026966" y="0"/>
                  </a:lnTo>
                  <a:lnTo>
                    <a:pt x="1026966" y="2505479"/>
                  </a:lnTo>
                  <a:lnTo>
                    <a:pt x="0" y="2505479"/>
                  </a:lnTo>
                  <a:close/>
                </a:path>
              </a:pathLst>
            </a:custGeom>
            <a:solidFill>
              <a:srgbClr val="E4B123"/>
            </a:solidFill>
          </p:spPr>
          <p:txBody>
            <a:bodyPr/>
            <a:lstStyle/>
            <a:p>
              <a:endParaRPr lang="en-US"/>
            </a:p>
          </p:txBody>
        </p:sp>
        <p:sp>
          <p:nvSpPr>
            <p:cNvPr id="10" name="TextBox 10"/>
            <p:cNvSpPr txBox="1"/>
            <p:nvPr/>
          </p:nvSpPr>
          <p:spPr>
            <a:xfrm>
              <a:off x="0" y="-38100"/>
              <a:ext cx="1026966" cy="2543579"/>
            </a:xfrm>
            <a:prstGeom prst="rect">
              <a:avLst/>
            </a:prstGeom>
          </p:spPr>
          <p:txBody>
            <a:bodyPr lIns="50800" tIns="50800" rIns="50800" bIns="50800" rtlCol="0" anchor="ctr"/>
            <a:lstStyle/>
            <a:p>
              <a:pPr algn="ctr">
                <a:lnSpc>
                  <a:spcPts val="2659"/>
                </a:lnSpc>
                <a:spcBef>
                  <a:spcPct val="0"/>
                </a:spcBef>
              </a:pPr>
              <a:endParaRPr/>
            </a:p>
          </p:txBody>
        </p:sp>
      </p:grpSp>
      <p:sp>
        <p:nvSpPr>
          <p:cNvPr id="11" name="Freeform 11"/>
          <p:cNvSpPr/>
          <p:nvPr/>
        </p:nvSpPr>
        <p:spPr>
          <a:xfrm>
            <a:off x="4732639" y="1211515"/>
            <a:ext cx="12939984" cy="8524214"/>
          </a:xfrm>
          <a:custGeom>
            <a:avLst/>
            <a:gdLst/>
            <a:ahLst/>
            <a:cxnLst/>
            <a:rect l="l" t="t" r="r" b="b"/>
            <a:pathLst>
              <a:path w="12939984" h="8524214">
                <a:moveTo>
                  <a:pt x="0" y="0"/>
                </a:moveTo>
                <a:lnTo>
                  <a:pt x="12939984" y="0"/>
                </a:lnTo>
                <a:lnTo>
                  <a:pt x="12939984" y="8524214"/>
                </a:lnTo>
                <a:lnTo>
                  <a:pt x="0" y="8524214"/>
                </a:lnTo>
                <a:lnTo>
                  <a:pt x="0" y="0"/>
                </a:lnTo>
                <a:close/>
              </a:path>
            </a:pathLst>
          </a:custGeom>
          <a:blipFill>
            <a:blip r:embed="rId2"/>
            <a:stretch>
              <a:fillRect/>
            </a:stretch>
          </a:blipFill>
        </p:spPr>
        <p:txBody>
          <a:bodyPr/>
          <a:lstStyle/>
          <a:p>
            <a:endParaRPr lang="en-US"/>
          </a:p>
        </p:txBody>
      </p:sp>
      <p:sp>
        <p:nvSpPr>
          <p:cNvPr id="12" name="Freeform 12"/>
          <p:cNvSpPr/>
          <p:nvPr/>
        </p:nvSpPr>
        <p:spPr>
          <a:xfrm rot="1832989">
            <a:off x="2811098" y="5022248"/>
            <a:ext cx="3161225" cy="1564806"/>
          </a:xfrm>
          <a:custGeom>
            <a:avLst/>
            <a:gdLst/>
            <a:ahLst/>
            <a:cxnLst/>
            <a:rect l="l" t="t" r="r" b="b"/>
            <a:pathLst>
              <a:path w="3161225" h="1564806">
                <a:moveTo>
                  <a:pt x="0" y="0"/>
                </a:moveTo>
                <a:lnTo>
                  <a:pt x="3161226" y="0"/>
                </a:lnTo>
                <a:lnTo>
                  <a:pt x="3161226" y="1564806"/>
                </a:lnTo>
                <a:lnTo>
                  <a:pt x="0" y="156480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3" name="TextBox 13"/>
          <p:cNvSpPr txBox="1"/>
          <p:nvPr/>
        </p:nvSpPr>
        <p:spPr>
          <a:xfrm>
            <a:off x="2799865" y="348043"/>
            <a:ext cx="10671986" cy="963828"/>
          </a:xfrm>
          <a:prstGeom prst="rect">
            <a:avLst/>
          </a:prstGeom>
        </p:spPr>
        <p:txBody>
          <a:bodyPr lIns="0" tIns="0" rIns="0" bIns="0" rtlCol="0" anchor="t">
            <a:spAutoFit/>
          </a:bodyPr>
          <a:lstStyle/>
          <a:p>
            <a:pPr algn="just">
              <a:lnSpc>
                <a:spcPts val="7101"/>
              </a:lnSpc>
            </a:pPr>
            <a:r>
              <a:rPr lang="en-US" sz="7554">
                <a:solidFill>
                  <a:srgbClr val="0C173C"/>
                </a:solidFill>
                <a:latin typeface="League Gothic"/>
                <a:ea typeface="League Gothic"/>
                <a:cs typeface="League Gothic"/>
                <a:sym typeface="League Gothic"/>
              </a:rPr>
              <a:t>REIMBURSEMENT PROCESS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rot="-5400000">
            <a:off x="-4343508" y="3796446"/>
            <a:ext cx="10573780" cy="2738726"/>
            <a:chOff x="0" y="0"/>
            <a:chExt cx="2784864" cy="721311"/>
          </a:xfrm>
        </p:grpSpPr>
        <p:sp>
          <p:nvSpPr>
            <p:cNvPr id="3" name="Freeform 3"/>
            <p:cNvSpPr/>
            <p:nvPr/>
          </p:nvSpPr>
          <p:spPr>
            <a:xfrm>
              <a:off x="0" y="0"/>
              <a:ext cx="2784864" cy="721311"/>
            </a:xfrm>
            <a:custGeom>
              <a:avLst/>
              <a:gdLst/>
              <a:ahLst/>
              <a:cxnLst/>
              <a:rect l="l" t="t" r="r" b="b"/>
              <a:pathLst>
                <a:path w="2784864" h="721311">
                  <a:moveTo>
                    <a:pt x="0" y="0"/>
                  </a:moveTo>
                  <a:lnTo>
                    <a:pt x="2784864" y="0"/>
                  </a:lnTo>
                  <a:lnTo>
                    <a:pt x="2784864" y="721311"/>
                  </a:lnTo>
                  <a:lnTo>
                    <a:pt x="0" y="721311"/>
                  </a:lnTo>
                  <a:close/>
                </a:path>
              </a:pathLst>
            </a:custGeom>
            <a:solidFill>
              <a:srgbClr val="0C173C"/>
            </a:solidFill>
          </p:spPr>
          <p:txBody>
            <a:bodyPr/>
            <a:lstStyle/>
            <a:p>
              <a:endParaRPr lang="en-US"/>
            </a:p>
          </p:txBody>
        </p:sp>
        <p:sp>
          <p:nvSpPr>
            <p:cNvPr id="4" name="TextBox 4"/>
            <p:cNvSpPr txBox="1"/>
            <p:nvPr/>
          </p:nvSpPr>
          <p:spPr>
            <a:xfrm>
              <a:off x="0" y="-38100"/>
              <a:ext cx="2784864" cy="759411"/>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rot="-5400000">
            <a:off x="8894961" y="893961"/>
            <a:ext cx="498079" cy="18288000"/>
            <a:chOff x="0" y="0"/>
            <a:chExt cx="131181" cy="4816593"/>
          </a:xfrm>
        </p:grpSpPr>
        <p:sp>
          <p:nvSpPr>
            <p:cNvPr id="6" name="Freeform 6"/>
            <p:cNvSpPr/>
            <p:nvPr/>
          </p:nvSpPr>
          <p:spPr>
            <a:xfrm>
              <a:off x="0" y="0"/>
              <a:ext cx="131181" cy="4816592"/>
            </a:xfrm>
            <a:custGeom>
              <a:avLst/>
              <a:gdLst/>
              <a:ahLst/>
              <a:cxnLst/>
              <a:rect l="l" t="t" r="r" b="b"/>
              <a:pathLst>
                <a:path w="131181" h="4816592">
                  <a:moveTo>
                    <a:pt x="0" y="0"/>
                  </a:moveTo>
                  <a:lnTo>
                    <a:pt x="131181" y="0"/>
                  </a:lnTo>
                  <a:lnTo>
                    <a:pt x="131181" y="4816592"/>
                  </a:lnTo>
                  <a:lnTo>
                    <a:pt x="0" y="4816592"/>
                  </a:lnTo>
                  <a:close/>
                </a:path>
              </a:pathLst>
            </a:custGeom>
            <a:solidFill>
              <a:srgbClr val="E4B123"/>
            </a:solidFill>
          </p:spPr>
          <p:txBody>
            <a:bodyPr/>
            <a:lstStyle/>
            <a:p>
              <a:endParaRPr lang="en-US"/>
            </a:p>
          </p:txBody>
        </p:sp>
        <p:sp>
          <p:nvSpPr>
            <p:cNvPr id="7" name="TextBox 7"/>
            <p:cNvSpPr txBox="1"/>
            <p:nvPr/>
          </p:nvSpPr>
          <p:spPr>
            <a:xfrm>
              <a:off x="0" y="-38100"/>
              <a:ext cx="131181" cy="4854693"/>
            </a:xfrm>
            <a:prstGeom prst="rect">
              <a:avLst/>
            </a:prstGeom>
          </p:spPr>
          <p:txBody>
            <a:bodyPr lIns="50800" tIns="50800" rIns="50800" bIns="50800" rtlCol="0" anchor="ctr"/>
            <a:lstStyle/>
            <a:p>
              <a:pPr algn="ctr">
                <a:lnSpc>
                  <a:spcPts val="2659"/>
                </a:lnSpc>
                <a:spcBef>
                  <a:spcPct val="0"/>
                </a:spcBef>
              </a:pPr>
              <a:endParaRPr/>
            </a:p>
          </p:txBody>
        </p:sp>
      </p:grpSp>
      <p:grpSp>
        <p:nvGrpSpPr>
          <p:cNvPr id="8" name="Group 8"/>
          <p:cNvGrpSpPr/>
          <p:nvPr/>
        </p:nvGrpSpPr>
        <p:grpSpPr>
          <a:xfrm rot="-5400000">
            <a:off x="5119609" y="-5115764"/>
            <a:ext cx="3899263" cy="9512992"/>
            <a:chOff x="0" y="0"/>
            <a:chExt cx="1026966" cy="2505479"/>
          </a:xfrm>
        </p:grpSpPr>
        <p:sp>
          <p:nvSpPr>
            <p:cNvPr id="9" name="Freeform 9"/>
            <p:cNvSpPr/>
            <p:nvPr/>
          </p:nvSpPr>
          <p:spPr>
            <a:xfrm>
              <a:off x="0" y="0"/>
              <a:ext cx="1026966" cy="2505479"/>
            </a:xfrm>
            <a:custGeom>
              <a:avLst/>
              <a:gdLst/>
              <a:ahLst/>
              <a:cxnLst/>
              <a:rect l="l" t="t" r="r" b="b"/>
              <a:pathLst>
                <a:path w="1026966" h="2505479">
                  <a:moveTo>
                    <a:pt x="0" y="0"/>
                  </a:moveTo>
                  <a:lnTo>
                    <a:pt x="1026966" y="0"/>
                  </a:lnTo>
                  <a:lnTo>
                    <a:pt x="1026966" y="2505479"/>
                  </a:lnTo>
                  <a:lnTo>
                    <a:pt x="0" y="2505479"/>
                  </a:lnTo>
                  <a:close/>
                </a:path>
              </a:pathLst>
            </a:custGeom>
            <a:solidFill>
              <a:srgbClr val="E4B123"/>
            </a:solidFill>
          </p:spPr>
          <p:txBody>
            <a:bodyPr/>
            <a:lstStyle/>
            <a:p>
              <a:endParaRPr lang="en-US"/>
            </a:p>
          </p:txBody>
        </p:sp>
        <p:sp>
          <p:nvSpPr>
            <p:cNvPr id="10" name="TextBox 10"/>
            <p:cNvSpPr txBox="1"/>
            <p:nvPr/>
          </p:nvSpPr>
          <p:spPr>
            <a:xfrm>
              <a:off x="0" y="-38100"/>
              <a:ext cx="1026966" cy="2543579"/>
            </a:xfrm>
            <a:prstGeom prst="rect">
              <a:avLst/>
            </a:prstGeom>
          </p:spPr>
          <p:txBody>
            <a:bodyPr lIns="50800" tIns="50800" rIns="50800" bIns="50800" rtlCol="0" anchor="ctr"/>
            <a:lstStyle/>
            <a:p>
              <a:pPr algn="ctr">
                <a:lnSpc>
                  <a:spcPts val="2659"/>
                </a:lnSpc>
                <a:spcBef>
                  <a:spcPct val="0"/>
                </a:spcBef>
              </a:pPr>
              <a:endParaRPr/>
            </a:p>
          </p:txBody>
        </p:sp>
      </p:grpSp>
      <p:sp>
        <p:nvSpPr>
          <p:cNvPr id="11" name="Freeform 11"/>
          <p:cNvSpPr/>
          <p:nvPr/>
        </p:nvSpPr>
        <p:spPr>
          <a:xfrm>
            <a:off x="10135552" y="0"/>
            <a:ext cx="8152447" cy="10287000"/>
          </a:xfrm>
          <a:custGeom>
            <a:avLst/>
            <a:gdLst/>
            <a:ahLst/>
            <a:cxnLst/>
            <a:rect l="l" t="t" r="r" b="b"/>
            <a:pathLst>
              <a:path w="8152447" h="10287000">
                <a:moveTo>
                  <a:pt x="0" y="0"/>
                </a:moveTo>
                <a:lnTo>
                  <a:pt x="8152448" y="0"/>
                </a:lnTo>
                <a:lnTo>
                  <a:pt x="8152448" y="10287000"/>
                </a:lnTo>
                <a:lnTo>
                  <a:pt x="0" y="10287000"/>
                </a:lnTo>
                <a:lnTo>
                  <a:pt x="0" y="0"/>
                </a:lnTo>
                <a:close/>
              </a:path>
            </a:pathLst>
          </a:custGeom>
          <a:blipFill>
            <a:blip r:embed="rId2"/>
            <a:stretch>
              <a:fillRect/>
            </a:stretch>
          </a:blipFill>
        </p:spPr>
        <p:txBody>
          <a:bodyPr/>
          <a:lstStyle/>
          <a:p>
            <a:endParaRPr lang="en-US"/>
          </a:p>
        </p:txBody>
      </p:sp>
      <p:sp>
        <p:nvSpPr>
          <p:cNvPr id="12" name="Freeform 12"/>
          <p:cNvSpPr/>
          <p:nvPr/>
        </p:nvSpPr>
        <p:spPr>
          <a:xfrm rot="-1641124">
            <a:off x="7675538" y="2460600"/>
            <a:ext cx="3161225" cy="1564806"/>
          </a:xfrm>
          <a:custGeom>
            <a:avLst/>
            <a:gdLst/>
            <a:ahLst/>
            <a:cxnLst/>
            <a:rect l="l" t="t" r="r" b="b"/>
            <a:pathLst>
              <a:path w="3161225" h="1564806">
                <a:moveTo>
                  <a:pt x="0" y="0"/>
                </a:moveTo>
                <a:lnTo>
                  <a:pt x="3161225" y="0"/>
                </a:lnTo>
                <a:lnTo>
                  <a:pt x="3161225" y="1564807"/>
                </a:lnTo>
                <a:lnTo>
                  <a:pt x="0" y="156480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3" name="TextBox 13"/>
          <p:cNvSpPr txBox="1"/>
          <p:nvPr/>
        </p:nvSpPr>
        <p:spPr>
          <a:xfrm>
            <a:off x="2799865" y="348043"/>
            <a:ext cx="10671986" cy="963828"/>
          </a:xfrm>
          <a:prstGeom prst="rect">
            <a:avLst/>
          </a:prstGeom>
        </p:spPr>
        <p:txBody>
          <a:bodyPr lIns="0" tIns="0" rIns="0" bIns="0" rtlCol="0" anchor="t">
            <a:spAutoFit/>
          </a:bodyPr>
          <a:lstStyle/>
          <a:p>
            <a:pPr algn="just">
              <a:lnSpc>
                <a:spcPts val="7101"/>
              </a:lnSpc>
            </a:pPr>
            <a:r>
              <a:rPr lang="en-US" sz="7554">
                <a:solidFill>
                  <a:srgbClr val="0C173C"/>
                </a:solidFill>
                <a:latin typeface="League Gothic"/>
                <a:ea typeface="League Gothic"/>
                <a:cs typeface="League Gothic"/>
                <a:sym typeface="League Gothic"/>
              </a:rPr>
              <a:t>REIMBURSEMENT PROCESS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rot="5400000">
            <a:off x="16734092" y="-234488"/>
            <a:ext cx="1704281" cy="1403536"/>
            <a:chOff x="0" y="0"/>
            <a:chExt cx="448864" cy="369656"/>
          </a:xfrm>
        </p:grpSpPr>
        <p:sp>
          <p:nvSpPr>
            <p:cNvPr id="3" name="Freeform 3"/>
            <p:cNvSpPr/>
            <p:nvPr/>
          </p:nvSpPr>
          <p:spPr>
            <a:xfrm>
              <a:off x="0" y="0"/>
              <a:ext cx="448864" cy="369656"/>
            </a:xfrm>
            <a:custGeom>
              <a:avLst/>
              <a:gdLst/>
              <a:ahLst/>
              <a:cxnLst/>
              <a:rect l="l" t="t" r="r" b="b"/>
              <a:pathLst>
                <a:path w="448864" h="369656">
                  <a:moveTo>
                    <a:pt x="0" y="0"/>
                  </a:moveTo>
                  <a:lnTo>
                    <a:pt x="448864" y="0"/>
                  </a:lnTo>
                  <a:lnTo>
                    <a:pt x="448864" y="369656"/>
                  </a:lnTo>
                  <a:lnTo>
                    <a:pt x="0" y="369656"/>
                  </a:lnTo>
                  <a:close/>
                </a:path>
              </a:pathLst>
            </a:custGeom>
            <a:solidFill>
              <a:srgbClr val="E4B123"/>
            </a:solidFill>
          </p:spPr>
          <p:txBody>
            <a:bodyPr/>
            <a:lstStyle/>
            <a:p>
              <a:endParaRPr lang="en-US"/>
            </a:p>
          </p:txBody>
        </p:sp>
        <p:sp>
          <p:nvSpPr>
            <p:cNvPr id="4" name="TextBox 4"/>
            <p:cNvSpPr txBox="1"/>
            <p:nvPr/>
          </p:nvSpPr>
          <p:spPr>
            <a:xfrm>
              <a:off x="0" y="-38100"/>
              <a:ext cx="448864" cy="407756"/>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14199963" y="332630"/>
            <a:ext cx="2321056" cy="1911473"/>
            <a:chOff x="0" y="0"/>
            <a:chExt cx="611307" cy="503433"/>
          </a:xfrm>
        </p:grpSpPr>
        <p:sp>
          <p:nvSpPr>
            <p:cNvPr id="6" name="Freeform 6"/>
            <p:cNvSpPr/>
            <p:nvPr/>
          </p:nvSpPr>
          <p:spPr>
            <a:xfrm>
              <a:off x="0" y="0"/>
              <a:ext cx="611307" cy="503433"/>
            </a:xfrm>
            <a:custGeom>
              <a:avLst/>
              <a:gdLst/>
              <a:ahLst/>
              <a:cxnLst/>
              <a:rect l="l" t="t" r="r" b="b"/>
              <a:pathLst>
                <a:path w="611307" h="503433">
                  <a:moveTo>
                    <a:pt x="0" y="0"/>
                  </a:moveTo>
                  <a:lnTo>
                    <a:pt x="611307" y="0"/>
                  </a:lnTo>
                  <a:lnTo>
                    <a:pt x="611307" y="503433"/>
                  </a:lnTo>
                  <a:lnTo>
                    <a:pt x="0" y="503433"/>
                  </a:lnTo>
                  <a:close/>
                </a:path>
              </a:pathLst>
            </a:custGeom>
            <a:solidFill>
              <a:srgbClr val="E4B123"/>
            </a:solidFill>
          </p:spPr>
          <p:txBody>
            <a:bodyPr/>
            <a:lstStyle/>
            <a:p>
              <a:endParaRPr lang="en-US"/>
            </a:p>
          </p:txBody>
        </p:sp>
        <p:sp>
          <p:nvSpPr>
            <p:cNvPr id="7" name="TextBox 7"/>
            <p:cNvSpPr txBox="1"/>
            <p:nvPr/>
          </p:nvSpPr>
          <p:spPr>
            <a:xfrm>
              <a:off x="0" y="-38100"/>
              <a:ext cx="611307" cy="541533"/>
            </a:xfrm>
            <a:prstGeom prst="rect">
              <a:avLst/>
            </a:prstGeom>
          </p:spPr>
          <p:txBody>
            <a:bodyPr lIns="50800" tIns="50800" rIns="50800" bIns="50800" rtlCol="0" anchor="ctr"/>
            <a:lstStyle/>
            <a:p>
              <a:pPr algn="ctr">
                <a:lnSpc>
                  <a:spcPts val="2659"/>
                </a:lnSpc>
                <a:spcBef>
                  <a:spcPct val="0"/>
                </a:spcBef>
              </a:pPr>
              <a:endParaRPr/>
            </a:p>
          </p:txBody>
        </p:sp>
      </p:grpSp>
      <p:grpSp>
        <p:nvGrpSpPr>
          <p:cNvPr id="8" name="Group 8"/>
          <p:cNvGrpSpPr/>
          <p:nvPr/>
        </p:nvGrpSpPr>
        <p:grpSpPr>
          <a:xfrm rot="5400000">
            <a:off x="17593150" y="1021782"/>
            <a:ext cx="1704281" cy="1718116"/>
            <a:chOff x="0" y="0"/>
            <a:chExt cx="448864" cy="452508"/>
          </a:xfrm>
        </p:grpSpPr>
        <p:sp>
          <p:nvSpPr>
            <p:cNvPr id="9" name="Freeform 9"/>
            <p:cNvSpPr/>
            <p:nvPr/>
          </p:nvSpPr>
          <p:spPr>
            <a:xfrm>
              <a:off x="0" y="0"/>
              <a:ext cx="448864" cy="452508"/>
            </a:xfrm>
            <a:custGeom>
              <a:avLst/>
              <a:gdLst/>
              <a:ahLst/>
              <a:cxnLst/>
              <a:rect l="l" t="t" r="r" b="b"/>
              <a:pathLst>
                <a:path w="448864" h="452508">
                  <a:moveTo>
                    <a:pt x="0" y="0"/>
                  </a:moveTo>
                  <a:lnTo>
                    <a:pt x="448864" y="0"/>
                  </a:lnTo>
                  <a:lnTo>
                    <a:pt x="448864" y="452508"/>
                  </a:lnTo>
                  <a:lnTo>
                    <a:pt x="0" y="452508"/>
                  </a:lnTo>
                  <a:close/>
                </a:path>
              </a:pathLst>
            </a:custGeom>
            <a:solidFill>
              <a:srgbClr val="0C173C"/>
            </a:solidFill>
          </p:spPr>
          <p:txBody>
            <a:bodyPr/>
            <a:lstStyle/>
            <a:p>
              <a:endParaRPr lang="en-US"/>
            </a:p>
          </p:txBody>
        </p:sp>
        <p:sp>
          <p:nvSpPr>
            <p:cNvPr id="10" name="TextBox 10"/>
            <p:cNvSpPr txBox="1"/>
            <p:nvPr/>
          </p:nvSpPr>
          <p:spPr>
            <a:xfrm>
              <a:off x="0" y="-38100"/>
              <a:ext cx="448864" cy="490608"/>
            </a:xfrm>
            <a:prstGeom prst="rect">
              <a:avLst/>
            </a:prstGeom>
          </p:spPr>
          <p:txBody>
            <a:bodyPr lIns="50800" tIns="50800" rIns="50800" bIns="50800" rtlCol="0" anchor="ctr"/>
            <a:lstStyle/>
            <a:p>
              <a:pPr algn="ctr">
                <a:lnSpc>
                  <a:spcPts val="2659"/>
                </a:lnSpc>
                <a:spcBef>
                  <a:spcPct val="0"/>
                </a:spcBef>
              </a:pPr>
              <a:endParaRPr/>
            </a:p>
          </p:txBody>
        </p:sp>
      </p:grpSp>
      <p:grpSp>
        <p:nvGrpSpPr>
          <p:cNvPr id="11" name="Group 11"/>
          <p:cNvGrpSpPr/>
          <p:nvPr/>
        </p:nvGrpSpPr>
        <p:grpSpPr>
          <a:xfrm>
            <a:off x="15180183" y="-384860"/>
            <a:ext cx="2406049" cy="1403536"/>
            <a:chOff x="0" y="0"/>
            <a:chExt cx="633692" cy="369656"/>
          </a:xfrm>
        </p:grpSpPr>
        <p:sp>
          <p:nvSpPr>
            <p:cNvPr id="12" name="Freeform 12"/>
            <p:cNvSpPr/>
            <p:nvPr/>
          </p:nvSpPr>
          <p:spPr>
            <a:xfrm>
              <a:off x="0" y="0"/>
              <a:ext cx="633692" cy="369656"/>
            </a:xfrm>
            <a:custGeom>
              <a:avLst/>
              <a:gdLst/>
              <a:ahLst/>
              <a:cxnLst/>
              <a:rect l="l" t="t" r="r" b="b"/>
              <a:pathLst>
                <a:path w="633692" h="369656">
                  <a:moveTo>
                    <a:pt x="0" y="0"/>
                  </a:moveTo>
                  <a:lnTo>
                    <a:pt x="633692" y="0"/>
                  </a:lnTo>
                  <a:lnTo>
                    <a:pt x="633692" y="369656"/>
                  </a:lnTo>
                  <a:lnTo>
                    <a:pt x="0" y="369656"/>
                  </a:lnTo>
                  <a:close/>
                </a:path>
              </a:pathLst>
            </a:custGeom>
            <a:solidFill>
              <a:srgbClr val="0C173C"/>
            </a:solidFill>
          </p:spPr>
          <p:txBody>
            <a:bodyPr/>
            <a:lstStyle/>
            <a:p>
              <a:endParaRPr lang="en-US"/>
            </a:p>
          </p:txBody>
        </p:sp>
        <p:sp>
          <p:nvSpPr>
            <p:cNvPr id="13" name="TextBox 13"/>
            <p:cNvSpPr txBox="1"/>
            <p:nvPr/>
          </p:nvSpPr>
          <p:spPr>
            <a:xfrm>
              <a:off x="0" y="-38100"/>
              <a:ext cx="633692" cy="407756"/>
            </a:xfrm>
            <a:prstGeom prst="rect">
              <a:avLst/>
            </a:prstGeom>
          </p:spPr>
          <p:txBody>
            <a:bodyPr lIns="50800" tIns="50800" rIns="50800" bIns="50800" rtlCol="0" anchor="ctr"/>
            <a:lstStyle/>
            <a:p>
              <a:pPr algn="ctr">
                <a:lnSpc>
                  <a:spcPts val="2659"/>
                </a:lnSpc>
                <a:spcBef>
                  <a:spcPct val="0"/>
                </a:spcBef>
              </a:pPr>
              <a:endParaRPr/>
            </a:p>
          </p:txBody>
        </p:sp>
      </p:grpSp>
      <p:grpSp>
        <p:nvGrpSpPr>
          <p:cNvPr id="14" name="Group 14"/>
          <p:cNvGrpSpPr/>
          <p:nvPr/>
        </p:nvGrpSpPr>
        <p:grpSpPr>
          <a:xfrm rot="5400000">
            <a:off x="8407956" y="823934"/>
            <a:ext cx="1802099" cy="19171425"/>
            <a:chOff x="0" y="0"/>
            <a:chExt cx="474627" cy="5049264"/>
          </a:xfrm>
        </p:grpSpPr>
        <p:sp>
          <p:nvSpPr>
            <p:cNvPr id="15" name="Freeform 15"/>
            <p:cNvSpPr/>
            <p:nvPr/>
          </p:nvSpPr>
          <p:spPr>
            <a:xfrm>
              <a:off x="0" y="0"/>
              <a:ext cx="474627" cy="5049264"/>
            </a:xfrm>
            <a:custGeom>
              <a:avLst/>
              <a:gdLst/>
              <a:ahLst/>
              <a:cxnLst/>
              <a:rect l="l" t="t" r="r" b="b"/>
              <a:pathLst>
                <a:path w="474627" h="5049264">
                  <a:moveTo>
                    <a:pt x="0" y="0"/>
                  </a:moveTo>
                  <a:lnTo>
                    <a:pt x="474627" y="0"/>
                  </a:lnTo>
                  <a:lnTo>
                    <a:pt x="474627" y="5049264"/>
                  </a:lnTo>
                  <a:lnTo>
                    <a:pt x="0" y="5049264"/>
                  </a:lnTo>
                  <a:close/>
                </a:path>
              </a:pathLst>
            </a:custGeom>
            <a:solidFill>
              <a:srgbClr val="0C173C"/>
            </a:solidFill>
          </p:spPr>
          <p:txBody>
            <a:bodyPr/>
            <a:lstStyle/>
            <a:p>
              <a:endParaRPr lang="en-US"/>
            </a:p>
          </p:txBody>
        </p:sp>
        <p:sp>
          <p:nvSpPr>
            <p:cNvPr id="16" name="TextBox 16"/>
            <p:cNvSpPr txBox="1"/>
            <p:nvPr/>
          </p:nvSpPr>
          <p:spPr>
            <a:xfrm>
              <a:off x="0" y="-38100"/>
              <a:ext cx="474627" cy="5087364"/>
            </a:xfrm>
            <a:prstGeom prst="rect">
              <a:avLst/>
            </a:prstGeom>
          </p:spPr>
          <p:txBody>
            <a:bodyPr lIns="50800" tIns="50800" rIns="50800" bIns="50800" rtlCol="0" anchor="ctr"/>
            <a:lstStyle/>
            <a:p>
              <a:pPr algn="ctr">
                <a:lnSpc>
                  <a:spcPts val="2659"/>
                </a:lnSpc>
                <a:spcBef>
                  <a:spcPct val="0"/>
                </a:spcBef>
              </a:pPr>
              <a:endParaRPr/>
            </a:p>
          </p:txBody>
        </p:sp>
      </p:grpSp>
      <p:grpSp>
        <p:nvGrpSpPr>
          <p:cNvPr id="17" name="Group 17"/>
          <p:cNvGrpSpPr/>
          <p:nvPr/>
        </p:nvGrpSpPr>
        <p:grpSpPr>
          <a:xfrm rot="5400000">
            <a:off x="8912246" y="-449949"/>
            <a:ext cx="330687" cy="18784795"/>
            <a:chOff x="0" y="0"/>
            <a:chExt cx="87095" cy="4947436"/>
          </a:xfrm>
        </p:grpSpPr>
        <p:sp>
          <p:nvSpPr>
            <p:cNvPr id="18" name="Freeform 18"/>
            <p:cNvSpPr/>
            <p:nvPr/>
          </p:nvSpPr>
          <p:spPr>
            <a:xfrm>
              <a:off x="0" y="0"/>
              <a:ext cx="87095" cy="4947436"/>
            </a:xfrm>
            <a:custGeom>
              <a:avLst/>
              <a:gdLst/>
              <a:ahLst/>
              <a:cxnLst/>
              <a:rect l="l" t="t" r="r" b="b"/>
              <a:pathLst>
                <a:path w="87095" h="4947436">
                  <a:moveTo>
                    <a:pt x="0" y="0"/>
                  </a:moveTo>
                  <a:lnTo>
                    <a:pt x="87095" y="0"/>
                  </a:lnTo>
                  <a:lnTo>
                    <a:pt x="87095" y="4947436"/>
                  </a:lnTo>
                  <a:lnTo>
                    <a:pt x="0" y="4947436"/>
                  </a:lnTo>
                  <a:close/>
                </a:path>
              </a:pathLst>
            </a:custGeom>
            <a:solidFill>
              <a:srgbClr val="E4B123"/>
            </a:solidFill>
          </p:spPr>
          <p:txBody>
            <a:bodyPr/>
            <a:lstStyle/>
            <a:p>
              <a:endParaRPr lang="en-US"/>
            </a:p>
          </p:txBody>
        </p:sp>
        <p:sp>
          <p:nvSpPr>
            <p:cNvPr id="19" name="TextBox 19"/>
            <p:cNvSpPr txBox="1"/>
            <p:nvPr/>
          </p:nvSpPr>
          <p:spPr>
            <a:xfrm>
              <a:off x="0" y="-38100"/>
              <a:ext cx="87095" cy="4985536"/>
            </a:xfrm>
            <a:prstGeom prst="rect">
              <a:avLst/>
            </a:prstGeom>
          </p:spPr>
          <p:txBody>
            <a:bodyPr lIns="50800" tIns="50800" rIns="50800" bIns="50800" rtlCol="0" anchor="ctr"/>
            <a:lstStyle/>
            <a:p>
              <a:pPr algn="ctr">
                <a:lnSpc>
                  <a:spcPts val="2659"/>
                </a:lnSpc>
                <a:spcBef>
                  <a:spcPct val="0"/>
                </a:spcBef>
              </a:pPr>
              <a:endParaRPr/>
            </a:p>
          </p:txBody>
        </p:sp>
      </p:grpSp>
      <p:sp>
        <p:nvSpPr>
          <p:cNvPr id="20" name="TextBox 20"/>
          <p:cNvSpPr txBox="1"/>
          <p:nvPr/>
        </p:nvSpPr>
        <p:spPr>
          <a:xfrm>
            <a:off x="167455" y="97833"/>
            <a:ext cx="12807818" cy="1892278"/>
          </a:xfrm>
          <a:prstGeom prst="rect">
            <a:avLst/>
          </a:prstGeom>
        </p:spPr>
        <p:txBody>
          <a:bodyPr lIns="0" tIns="0" rIns="0" bIns="0" rtlCol="0" anchor="t">
            <a:spAutoFit/>
          </a:bodyPr>
          <a:lstStyle/>
          <a:p>
            <a:pPr algn="l">
              <a:lnSpc>
                <a:spcPts val="15401"/>
              </a:lnSpc>
              <a:spcBef>
                <a:spcPct val="0"/>
              </a:spcBef>
            </a:pPr>
            <a:r>
              <a:rPr lang="en-US" sz="11000">
                <a:solidFill>
                  <a:srgbClr val="0C173C"/>
                </a:solidFill>
                <a:latin typeface="League Gothic"/>
                <a:ea typeface="League Gothic"/>
                <a:cs typeface="League Gothic"/>
                <a:sym typeface="League Gothic"/>
              </a:rPr>
              <a:t>REIMBURSEMENT HANGUPS</a:t>
            </a:r>
          </a:p>
        </p:txBody>
      </p:sp>
      <p:grpSp>
        <p:nvGrpSpPr>
          <p:cNvPr id="21" name="Group 21"/>
          <p:cNvGrpSpPr/>
          <p:nvPr/>
        </p:nvGrpSpPr>
        <p:grpSpPr>
          <a:xfrm>
            <a:off x="938915" y="2312847"/>
            <a:ext cx="789170" cy="4837485"/>
            <a:chOff x="0" y="0"/>
            <a:chExt cx="1052227" cy="6449980"/>
          </a:xfrm>
        </p:grpSpPr>
        <p:sp>
          <p:nvSpPr>
            <p:cNvPr id="22" name="Freeform 22"/>
            <p:cNvSpPr/>
            <p:nvPr/>
          </p:nvSpPr>
          <p:spPr>
            <a:xfrm>
              <a:off x="0" y="0"/>
              <a:ext cx="1052227" cy="1016714"/>
            </a:xfrm>
            <a:custGeom>
              <a:avLst/>
              <a:gdLst/>
              <a:ahLst/>
              <a:cxnLst/>
              <a:rect l="l" t="t" r="r" b="b"/>
              <a:pathLst>
                <a:path w="1052227" h="1016714">
                  <a:moveTo>
                    <a:pt x="0" y="0"/>
                  </a:moveTo>
                  <a:lnTo>
                    <a:pt x="1052227" y="0"/>
                  </a:lnTo>
                  <a:lnTo>
                    <a:pt x="1052227" y="1016714"/>
                  </a:lnTo>
                  <a:lnTo>
                    <a:pt x="0" y="101671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3" name="Freeform 23"/>
            <p:cNvSpPr/>
            <p:nvPr/>
          </p:nvSpPr>
          <p:spPr>
            <a:xfrm>
              <a:off x="0" y="1358316"/>
              <a:ext cx="1052227" cy="1016714"/>
            </a:xfrm>
            <a:custGeom>
              <a:avLst/>
              <a:gdLst/>
              <a:ahLst/>
              <a:cxnLst/>
              <a:rect l="l" t="t" r="r" b="b"/>
              <a:pathLst>
                <a:path w="1052227" h="1016714">
                  <a:moveTo>
                    <a:pt x="0" y="0"/>
                  </a:moveTo>
                  <a:lnTo>
                    <a:pt x="1052227" y="0"/>
                  </a:lnTo>
                  <a:lnTo>
                    <a:pt x="1052227" y="1016714"/>
                  </a:lnTo>
                  <a:lnTo>
                    <a:pt x="0" y="101671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4" name="Freeform 24"/>
            <p:cNvSpPr/>
            <p:nvPr/>
          </p:nvSpPr>
          <p:spPr>
            <a:xfrm>
              <a:off x="0" y="2716633"/>
              <a:ext cx="1052227" cy="1016714"/>
            </a:xfrm>
            <a:custGeom>
              <a:avLst/>
              <a:gdLst/>
              <a:ahLst/>
              <a:cxnLst/>
              <a:rect l="l" t="t" r="r" b="b"/>
              <a:pathLst>
                <a:path w="1052227" h="1016714">
                  <a:moveTo>
                    <a:pt x="0" y="0"/>
                  </a:moveTo>
                  <a:lnTo>
                    <a:pt x="1052227" y="0"/>
                  </a:lnTo>
                  <a:lnTo>
                    <a:pt x="1052227" y="1016714"/>
                  </a:lnTo>
                  <a:lnTo>
                    <a:pt x="0" y="101671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5" name="Freeform 25"/>
            <p:cNvSpPr/>
            <p:nvPr/>
          </p:nvSpPr>
          <p:spPr>
            <a:xfrm>
              <a:off x="0" y="4074949"/>
              <a:ext cx="1052227" cy="1016714"/>
            </a:xfrm>
            <a:custGeom>
              <a:avLst/>
              <a:gdLst/>
              <a:ahLst/>
              <a:cxnLst/>
              <a:rect l="l" t="t" r="r" b="b"/>
              <a:pathLst>
                <a:path w="1052227" h="1016714">
                  <a:moveTo>
                    <a:pt x="0" y="0"/>
                  </a:moveTo>
                  <a:lnTo>
                    <a:pt x="1052227" y="0"/>
                  </a:lnTo>
                  <a:lnTo>
                    <a:pt x="1052227" y="1016714"/>
                  </a:lnTo>
                  <a:lnTo>
                    <a:pt x="0" y="101671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6" name="Freeform 26"/>
            <p:cNvSpPr/>
            <p:nvPr/>
          </p:nvSpPr>
          <p:spPr>
            <a:xfrm>
              <a:off x="0" y="5433266"/>
              <a:ext cx="1052227" cy="1016714"/>
            </a:xfrm>
            <a:custGeom>
              <a:avLst/>
              <a:gdLst/>
              <a:ahLst/>
              <a:cxnLst/>
              <a:rect l="l" t="t" r="r" b="b"/>
              <a:pathLst>
                <a:path w="1052227" h="1016714">
                  <a:moveTo>
                    <a:pt x="0" y="0"/>
                  </a:moveTo>
                  <a:lnTo>
                    <a:pt x="1052227" y="0"/>
                  </a:lnTo>
                  <a:lnTo>
                    <a:pt x="1052227" y="1016714"/>
                  </a:lnTo>
                  <a:lnTo>
                    <a:pt x="0" y="101671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grpSp>
        <p:nvGrpSpPr>
          <p:cNvPr id="27" name="Group 27"/>
          <p:cNvGrpSpPr/>
          <p:nvPr/>
        </p:nvGrpSpPr>
        <p:grpSpPr>
          <a:xfrm>
            <a:off x="2007836" y="2472615"/>
            <a:ext cx="10696304" cy="5054229"/>
            <a:chOff x="0" y="0"/>
            <a:chExt cx="14261739" cy="6738973"/>
          </a:xfrm>
        </p:grpSpPr>
        <p:sp>
          <p:nvSpPr>
            <p:cNvPr id="28" name="TextBox 28"/>
            <p:cNvSpPr txBox="1"/>
            <p:nvPr/>
          </p:nvSpPr>
          <p:spPr>
            <a:xfrm>
              <a:off x="0" y="-76200"/>
              <a:ext cx="14261739" cy="761153"/>
            </a:xfrm>
            <a:prstGeom prst="rect">
              <a:avLst/>
            </a:prstGeom>
          </p:spPr>
          <p:txBody>
            <a:bodyPr lIns="0" tIns="0" rIns="0" bIns="0" rtlCol="0" anchor="t">
              <a:spAutoFit/>
            </a:bodyPr>
            <a:lstStyle/>
            <a:p>
              <a:pPr algn="l">
                <a:lnSpc>
                  <a:spcPts val="4759"/>
                </a:lnSpc>
              </a:pPr>
              <a:r>
                <a:rPr lang="en-US" sz="3399" b="1">
                  <a:solidFill>
                    <a:srgbClr val="0C173C"/>
                  </a:solidFill>
                  <a:latin typeface="Public Sans Bold"/>
                  <a:ea typeface="Public Sans Bold"/>
                  <a:cs typeface="Public Sans Bold"/>
                  <a:sym typeface="Public Sans Bold"/>
                </a:rPr>
                <a:t>Bank Back Up</a:t>
              </a:r>
              <a:r>
                <a:rPr lang="en-US" sz="3399">
                  <a:solidFill>
                    <a:srgbClr val="0C173C"/>
                  </a:solidFill>
                  <a:latin typeface="Public Sans"/>
                  <a:ea typeface="Public Sans"/>
                  <a:cs typeface="Public Sans"/>
                  <a:sym typeface="Public Sans"/>
                </a:rPr>
                <a:t>- Partial months</a:t>
              </a:r>
            </a:p>
          </p:txBody>
        </p:sp>
        <p:sp>
          <p:nvSpPr>
            <p:cNvPr id="29" name="TextBox 29"/>
            <p:cNvSpPr txBox="1"/>
            <p:nvPr/>
          </p:nvSpPr>
          <p:spPr>
            <a:xfrm>
              <a:off x="0" y="1237280"/>
              <a:ext cx="14261739" cy="761153"/>
            </a:xfrm>
            <a:prstGeom prst="rect">
              <a:avLst/>
            </a:prstGeom>
          </p:spPr>
          <p:txBody>
            <a:bodyPr lIns="0" tIns="0" rIns="0" bIns="0" rtlCol="0" anchor="t">
              <a:spAutoFit/>
            </a:bodyPr>
            <a:lstStyle/>
            <a:p>
              <a:pPr algn="l">
                <a:lnSpc>
                  <a:spcPts val="4759"/>
                </a:lnSpc>
              </a:pPr>
              <a:r>
                <a:rPr lang="en-US" sz="3399" b="1">
                  <a:solidFill>
                    <a:srgbClr val="0C173C"/>
                  </a:solidFill>
                  <a:latin typeface="Public Sans Bold"/>
                  <a:ea typeface="Public Sans Bold"/>
                  <a:cs typeface="Public Sans Bold"/>
                  <a:sym typeface="Public Sans Bold"/>
                </a:rPr>
                <a:t>Addition</a:t>
              </a:r>
              <a:r>
                <a:rPr lang="en-US" sz="3399">
                  <a:solidFill>
                    <a:srgbClr val="0C173C"/>
                  </a:solidFill>
                  <a:latin typeface="Public Sans"/>
                  <a:ea typeface="Public Sans"/>
                  <a:cs typeface="Public Sans"/>
                  <a:sym typeface="Public Sans"/>
                </a:rPr>
                <a:t>- Total amount on itemized spreadsheet</a:t>
              </a:r>
            </a:p>
          </p:txBody>
        </p:sp>
        <p:sp>
          <p:nvSpPr>
            <p:cNvPr id="30" name="TextBox 30"/>
            <p:cNvSpPr txBox="1"/>
            <p:nvPr/>
          </p:nvSpPr>
          <p:spPr>
            <a:xfrm>
              <a:off x="0" y="5177719"/>
              <a:ext cx="14261739" cy="1561253"/>
            </a:xfrm>
            <a:prstGeom prst="rect">
              <a:avLst/>
            </a:prstGeom>
          </p:spPr>
          <p:txBody>
            <a:bodyPr lIns="0" tIns="0" rIns="0" bIns="0" rtlCol="0" anchor="t">
              <a:spAutoFit/>
            </a:bodyPr>
            <a:lstStyle/>
            <a:p>
              <a:pPr algn="l">
                <a:lnSpc>
                  <a:spcPts val="4759"/>
                </a:lnSpc>
              </a:pPr>
              <a:r>
                <a:rPr lang="en-US" sz="3399" b="1">
                  <a:solidFill>
                    <a:srgbClr val="0C173C"/>
                  </a:solidFill>
                  <a:latin typeface="Public Sans Bold"/>
                  <a:ea typeface="Public Sans Bold"/>
                  <a:cs typeface="Public Sans Bold"/>
                  <a:sym typeface="Public Sans Bold"/>
                </a:rPr>
                <a:t>Overabundance</a:t>
              </a:r>
              <a:r>
                <a:rPr lang="en-US" sz="3399">
                  <a:solidFill>
                    <a:srgbClr val="0C173C"/>
                  </a:solidFill>
                  <a:latin typeface="Public Sans"/>
                  <a:ea typeface="Public Sans"/>
                  <a:cs typeface="Public Sans"/>
                  <a:sym typeface="Public Sans"/>
                </a:rPr>
                <a:t>- Too much unnecessary back-up documentation</a:t>
              </a:r>
            </a:p>
          </p:txBody>
        </p:sp>
        <p:sp>
          <p:nvSpPr>
            <p:cNvPr id="31" name="TextBox 31"/>
            <p:cNvSpPr txBox="1"/>
            <p:nvPr/>
          </p:nvSpPr>
          <p:spPr>
            <a:xfrm>
              <a:off x="0" y="3864239"/>
              <a:ext cx="14261739" cy="761153"/>
            </a:xfrm>
            <a:prstGeom prst="rect">
              <a:avLst/>
            </a:prstGeom>
          </p:spPr>
          <p:txBody>
            <a:bodyPr lIns="0" tIns="0" rIns="0" bIns="0" rtlCol="0" anchor="t">
              <a:spAutoFit/>
            </a:bodyPr>
            <a:lstStyle/>
            <a:p>
              <a:pPr algn="l">
                <a:lnSpc>
                  <a:spcPts val="4759"/>
                </a:lnSpc>
              </a:pPr>
              <a:r>
                <a:rPr lang="en-US" sz="3399" b="1">
                  <a:solidFill>
                    <a:srgbClr val="0C173C"/>
                  </a:solidFill>
                  <a:latin typeface="Public Sans Bold"/>
                  <a:ea typeface="Public Sans Bold"/>
                  <a:cs typeface="Public Sans Bold"/>
                  <a:sym typeface="Public Sans Bold"/>
                </a:rPr>
                <a:t>Frequency -</a:t>
              </a:r>
              <a:r>
                <a:rPr lang="en-US" sz="3399">
                  <a:solidFill>
                    <a:srgbClr val="0C173C"/>
                  </a:solidFill>
                  <a:latin typeface="Public Sans"/>
                  <a:ea typeface="Public Sans"/>
                  <a:cs typeface="Public Sans"/>
                  <a:sym typeface="Public Sans"/>
                </a:rPr>
                <a:t> Combining many months</a:t>
              </a:r>
            </a:p>
          </p:txBody>
        </p:sp>
        <p:sp>
          <p:nvSpPr>
            <p:cNvPr id="32" name="TextBox 32"/>
            <p:cNvSpPr txBox="1"/>
            <p:nvPr/>
          </p:nvSpPr>
          <p:spPr>
            <a:xfrm>
              <a:off x="0" y="2550760"/>
              <a:ext cx="14261739" cy="761153"/>
            </a:xfrm>
            <a:prstGeom prst="rect">
              <a:avLst/>
            </a:prstGeom>
          </p:spPr>
          <p:txBody>
            <a:bodyPr lIns="0" tIns="0" rIns="0" bIns="0" rtlCol="0" anchor="t">
              <a:spAutoFit/>
            </a:bodyPr>
            <a:lstStyle/>
            <a:p>
              <a:pPr algn="l">
                <a:lnSpc>
                  <a:spcPts val="4759"/>
                </a:lnSpc>
              </a:pPr>
              <a:r>
                <a:rPr lang="en-US" sz="3399" b="1">
                  <a:solidFill>
                    <a:srgbClr val="0C173C"/>
                  </a:solidFill>
                  <a:latin typeface="Public Sans Bold"/>
                  <a:ea typeface="Public Sans Bold"/>
                  <a:cs typeface="Public Sans Bold"/>
                  <a:sym typeface="Public Sans Bold"/>
                </a:rPr>
                <a:t>Tax</a:t>
              </a:r>
              <a:r>
                <a:rPr lang="en-US" sz="3399">
                  <a:solidFill>
                    <a:srgbClr val="0C173C"/>
                  </a:solidFill>
                  <a:latin typeface="Public Sans"/>
                  <a:ea typeface="Public Sans"/>
                  <a:cs typeface="Public Sans"/>
                  <a:sym typeface="Public Sans"/>
                </a:rPr>
                <a:t>- Not removed on purchases, receipts, etc.</a:t>
              </a:r>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7143351" y="2386820"/>
            <a:ext cx="1179325" cy="16184775"/>
            <a:chOff x="0" y="0"/>
            <a:chExt cx="310604" cy="4262657"/>
          </a:xfrm>
        </p:grpSpPr>
        <p:sp>
          <p:nvSpPr>
            <p:cNvPr id="3" name="Freeform 3"/>
            <p:cNvSpPr/>
            <p:nvPr/>
          </p:nvSpPr>
          <p:spPr>
            <a:xfrm>
              <a:off x="0" y="0"/>
              <a:ext cx="310604" cy="4262657"/>
            </a:xfrm>
            <a:custGeom>
              <a:avLst/>
              <a:gdLst/>
              <a:ahLst/>
              <a:cxnLst/>
              <a:rect l="l" t="t" r="r" b="b"/>
              <a:pathLst>
                <a:path w="310604" h="4262657">
                  <a:moveTo>
                    <a:pt x="0" y="0"/>
                  </a:moveTo>
                  <a:lnTo>
                    <a:pt x="310604" y="0"/>
                  </a:lnTo>
                  <a:lnTo>
                    <a:pt x="310604" y="4262657"/>
                  </a:lnTo>
                  <a:lnTo>
                    <a:pt x="0" y="4262657"/>
                  </a:lnTo>
                  <a:close/>
                </a:path>
              </a:pathLst>
            </a:custGeom>
            <a:solidFill>
              <a:srgbClr val="0C173C"/>
            </a:solidFill>
          </p:spPr>
          <p:txBody>
            <a:bodyPr/>
            <a:lstStyle/>
            <a:p>
              <a:endParaRPr lang="en-US"/>
            </a:p>
          </p:txBody>
        </p:sp>
        <p:sp>
          <p:nvSpPr>
            <p:cNvPr id="4" name="TextBox 4"/>
            <p:cNvSpPr txBox="1"/>
            <p:nvPr/>
          </p:nvSpPr>
          <p:spPr>
            <a:xfrm>
              <a:off x="0" y="-38100"/>
              <a:ext cx="310604" cy="4300757"/>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rot="5400000">
            <a:off x="14088999" y="3256291"/>
            <a:ext cx="8744733" cy="1227040"/>
            <a:chOff x="0" y="0"/>
            <a:chExt cx="2303139" cy="323171"/>
          </a:xfrm>
        </p:grpSpPr>
        <p:sp>
          <p:nvSpPr>
            <p:cNvPr id="6" name="Freeform 6"/>
            <p:cNvSpPr/>
            <p:nvPr/>
          </p:nvSpPr>
          <p:spPr>
            <a:xfrm>
              <a:off x="0" y="0"/>
              <a:ext cx="2303139" cy="323171"/>
            </a:xfrm>
            <a:custGeom>
              <a:avLst/>
              <a:gdLst/>
              <a:ahLst/>
              <a:cxnLst/>
              <a:rect l="l" t="t" r="r" b="b"/>
              <a:pathLst>
                <a:path w="2303139" h="323171">
                  <a:moveTo>
                    <a:pt x="0" y="0"/>
                  </a:moveTo>
                  <a:lnTo>
                    <a:pt x="2303139" y="0"/>
                  </a:lnTo>
                  <a:lnTo>
                    <a:pt x="2303139" y="323171"/>
                  </a:lnTo>
                  <a:lnTo>
                    <a:pt x="0" y="323171"/>
                  </a:lnTo>
                  <a:close/>
                </a:path>
              </a:pathLst>
            </a:custGeom>
            <a:solidFill>
              <a:srgbClr val="0C173C"/>
            </a:solidFill>
          </p:spPr>
          <p:txBody>
            <a:bodyPr/>
            <a:lstStyle/>
            <a:p>
              <a:endParaRPr lang="en-US"/>
            </a:p>
          </p:txBody>
        </p:sp>
        <p:sp>
          <p:nvSpPr>
            <p:cNvPr id="7" name="TextBox 7"/>
            <p:cNvSpPr txBox="1"/>
            <p:nvPr/>
          </p:nvSpPr>
          <p:spPr>
            <a:xfrm>
              <a:off x="0" y="-38100"/>
              <a:ext cx="2303139" cy="361271"/>
            </a:xfrm>
            <a:prstGeom prst="rect">
              <a:avLst/>
            </a:prstGeom>
          </p:spPr>
          <p:txBody>
            <a:bodyPr lIns="50800" tIns="50800" rIns="50800" bIns="50800" rtlCol="0" anchor="ctr"/>
            <a:lstStyle/>
            <a:p>
              <a:pPr algn="ctr">
                <a:lnSpc>
                  <a:spcPts val="2659"/>
                </a:lnSpc>
                <a:spcBef>
                  <a:spcPct val="0"/>
                </a:spcBef>
              </a:pPr>
              <a:endParaRPr/>
            </a:p>
          </p:txBody>
        </p:sp>
      </p:grpSp>
      <p:grpSp>
        <p:nvGrpSpPr>
          <p:cNvPr id="8" name="Group 8"/>
          <p:cNvGrpSpPr/>
          <p:nvPr/>
        </p:nvGrpSpPr>
        <p:grpSpPr>
          <a:xfrm rot="5400000">
            <a:off x="16786318" y="9568125"/>
            <a:ext cx="2208196" cy="1588545"/>
            <a:chOff x="0" y="0"/>
            <a:chExt cx="581582" cy="418382"/>
          </a:xfrm>
        </p:grpSpPr>
        <p:sp>
          <p:nvSpPr>
            <p:cNvPr id="9" name="Freeform 9"/>
            <p:cNvSpPr/>
            <p:nvPr/>
          </p:nvSpPr>
          <p:spPr>
            <a:xfrm>
              <a:off x="0" y="0"/>
              <a:ext cx="581582" cy="418382"/>
            </a:xfrm>
            <a:custGeom>
              <a:avLst/>
              <a:gdLst/>
              <a:ahLst/>
              <a:cxnLst/>
              <a:rect l="l" t="t" r="r" b="b"/>
              <a:pathLst>
                <a:path w="581582" h="418382">
                  <a:moveTo>
                    <a:pt x="0" y="0"/>
                  </a:moveTo>
                  <a:lnTo>
                    <a:pt x="581582" y="0"/>
                  </a:lnTo>
                  <a:lnTo>
                    <a:pt x="581582" y="418382"/>
                  </a:lnTo>
                  <a:lnTo>
                    <a:pt x="0" y="418382"/>
                  </a:lnTo>
                  <a:close/>
                </a:path>
              </a:pathLst>
            </a:custGeom>
            <a:solidFill>
              <a:srgbClr val="E4B123"/>
            </a:solidFill>
          </p:spPr>
          <p:txBody>
            <a:bodyPr/>
            <a:lstStyle/>
            <a:p>
              <a:endParaRPr lang="en-US"/>
            </a:p>
          </p:txBody>
        </p:sp>
        <p:sp>
          <p:nvSpPr>
            <p:cNvPr id="10" name="TextBox 10"/>
            <p:cNvSpPr txBox="1"/>
            <p:nvPr/>
          </p:nvSpPr>
          <p:spPr>
            <a:xfrm>
              <a:off x="0" y="-38100"/>
              <a:ext cx="581582" cy="456482"/>
            </a:xfrm>
            <a:prstGeom prst="rect">
              <a:avLst/>
            </a:prstGeom>
          </p:spPr>
          <p:txBody>
            <a:bodyPr lIns="50800" tIns="50800" rIns="50800" bIns="50800" rtlCol="0" anchor="ctr"/>
            <a:lstStyle/>
            <a:p>
              <a:pPr algn="ctr">
                <a:lnSpc>
                  <a:spcPts val="2659"/>
                </a:lnSpc>
                <a:spcBef>
                  <a:spcPct val="0"/>
                </a:spcBef>
              </a:pPr>
              <a:endParaRPr/>
            </a:p>
          </p:txBody>
        </p:sp>
      </p:grpSp>
      <p:grpSp>
        <p:nvGrpSpPr>
          <p:cNvPr id="11" name="Group 11"/>
          <p:cNvGrpSpPr/>
          <p:nvPr/>
        </p:nvGrpSpPr>
        <p:grpSpPr>
          <a:xfrm rot="-5400000">
            <a:off x="7381434" y="-2964209"/>
            <a:ext cx="2978491" cy="15939921"/>
            <a:chOff x="0" y="0"/>
            <a:chExt cx="784459" cy="4198168"/>
          </a:xfrm>
        </p:grpSpPr>
        <p:sp>
          <p:nvSpPr>
            <p:cNvPr id="12" name="Freeform 12"/>
            <p:cNvSpPr/>
            <p:nvPr/>
          </p:nvSpPr>
          <p:spPr>
            <a:xfrm>
              <a:off x="0" y="0"/>
              <a:ext cx="784459" cy="4198169"/>
            </a:xfrm>
            <a:custGeom>
              <a:avLst/>
              <a:gdLst/>
              <a:ahLst/>
              <a:cxnLst/>
              <a:rect l="l" t="t" r="r" b="b"/>
              <a:pathLst>
                <a:path w="784459" h="4198169">
                  <a:moveTo>
                    <a:pt x="7798" y="0"/>
                  </a:moveTo>
                  <a:lnTo>
                    <a:pt x="776661" y="0"/>
                  </a:lnTo>
                  <a:cubicBezTo>
                    <a:pt x="778729" y="0"/>
                    <a:pt x="780712" y="822"/>
                    <a:pt x="782175" y="2284"/>
                  </a:cubicBezTo>
                  <a:cubicBezTo>
                    <a:pt x="783637" y="3746"/>
                    <a:pt x="784459" y="5730"/>
                    <a:pt x="784459" y="7798"/>
                  </a:cubicBezTo>
                  <a:lnTo>
                    <a:pt x="784459" y="4190371"/>
                  </a:lnTo>
                  <a:cubicBezTo>
                    <a:pt x="784459" y="4192439"/>
                    <a:pt x="783637" y="4194422"/>
                    <a:pt x="782175" y="4195885"/>
                  </a:cubicBezTo>
                  <a:cubicBezTo>
                    <a:pt x="780712" y="4197347"/>
                    <a:pt x="778729" y="4198169"/>
                    <a:pt x="776661" y="4198169"/>
                  </a:cubicBezTo>
                  <a:lnTo>
                    <a:pt x="7798" y="4198169"/>
                  </a:lnTo>
                  <a:cubicBezTo>
                    <a:pt x="5730" y="4198169"/>
                    <a:pt x="3746" y="4197347"/>
                    <a:pt x="2284" y="4195885"/>
                  </a:cubicBezTo>
                  <a:cubicBezTo>
                    <a:pt x="822" y="4194422"/>
                    <a:pt x="0" y="4192439"/>
                    <a:pt x="0" y="4190371"/>
                  </a:cubicBezTo>
                  <a:lnTo>
                    <a:pt x="0" y="7798"/>
                  </a:lnTo>
                  <a:cubicBezTo>
                    <a:pt x="0" y="5730"/>
                    <a:pt x="822" y="3746"/>
                    <a:pt x="2284" y="2284"/>
                  </a:cubicBezTo>
                  <a:cubicBezTo>
                    <a:pt x="3746" y="822"/>
                    <a:pt x="5730" y="0"/>
                    <a:pt x="7798" y="0"/>
                  </a:cubicBezTo>
                  <a:close/>
                </a:path>
              </a:pathLst>
            </a:custGeom>
            <a:solidFill>
              <a:srgbClr val="000000">
                <a:alpha val="0"/>
              </a:srgbClr>
            </a:solidFill>
            <a:ln w="47625" cap="sq">
              <a:solidFill>
                <a:srgbClr val="E4B123"/>
              </a:solidFill>
              <a:prstDash val="solid"/>
              <a:miter/>
            </a:ln>
          </p:spPr>
          <p:txBody>
            <a:bodyPr/>
            <a:lstStyle/>
            <a:p>
              <a:endParaRPr lang="en-US"/>
            </a:p>
          </p:txBody>
        </p:sp>
        <p:sp>
          <p:nvSpPr>
            <p:cNvPr id="13" name="TextBox 13"/>
            <p:cNvSpPr txBox="1"/>
            <p:nvPr/>
          </p:nvSpPr>
          <p:spPr>
            <a:xfrm>
              <a:off x="0" y="-38100"/>
              <a:ext cx="784459" cy="4236268"/>
            </a:xfrm>
            <a:prstGeom prst="rect">
              <a:avLst/>
            </a:prstGeom>
          </p:spPr>
          <p:txBody>
            <a:bodyPr lIns="50800" tIns="50800" rIns="50800" bIns="50800" rtlCol="0" anchor="ctr"/>
            <a:lstStyle/>
            <a:p>
              <a:pPr algn="ctr">
                <a:lnSpc>
                  <a:spcPts val="2659"/>
                </a:lnSpc>
                <a:spcBef>
                  <a:spcPct val="0"/>
                </a:spcBef>
              </a:pPr>
              <a:endParaRPr/>
            </a:p>
          </p:txBody>
        </p:sp>
      </p:grpSp>
      <p:grpSp>
        <p:nvGrpSpPr>
          <p:cNvPr id="14" name="Group 14"/>
          <p:cNvGrpSpPr/>
          <p:nvPr/>
        </p:nvGrpSpPr>
        <p:grpSpPr>
          <a:xfrm rot="-5400000">
            <a:off x="1528062" y="4013961"/>
            <a:ext cx="641493" cy="655466"/>
            <a:chOff x="0" y="0"/>
            <a:chExt cx="283609" cy="289786"/>
          </a:xfrm>
        </p:grpSpPr>
        <p:sp>
          <p:nvSpPr>
            <p:cNvPr id="15" name="Freeform 15"/>
            <p:cNvSpPr/>
            <p:nvPr/>
          </p:nvSpPr>
          <p:spPr>
            <a:xfrm>
              <a:off x="0" y="0"/>
              <a:ext cx="283609" cy="289786"/>
            </a:xfrm>
            <a:custGeom>
              <a:avLst/>
              <a:gdLst/>
              <a:ahLst/>
              <a:cxnLst/>
              <a:rect l="l" t="t" r="r" b="b"/>
              <a:pathLst>
                <a:path w="283609" h="289786">
                  <a:moveTo>
                    <a:pt x="0" y="0"/>
                  </a:moveTo>
                  <a:lnTo>
                    <a:pt x="283609" y="0"/>
                  </a:lnTo>
                  <a:lnTo>
                    <a:pt x="283609" y="289786"/>
                  </a:lnTo>
                  <a:lnTo>
                    <a:pt x="0" y="289786"/>
                  </a:lnTo>
                  <a:close/>
                </a:path>
              </a:pathLst>
            </a:custGeom>
            <a:solidFill>
              <a:srgbClr val="0C173C"/>
            </a:solidFill>
            <a:ln w="76200" cap="sq">
              <a:solidFill>
                <a:srgbClr val="000000"/>
              </a:solidFill>
              <a:prstDash val="solid"/>
              <a:miter/>
            </a:ln>
          </p:spPr>
          <p:txBody>
            <a:bodyPr/>
            <a:lstStyle/>
            <a:p>
              <a:endParaRPr lang="en-US"/>
            </a:p>
          </p:txBody>
        </p:sp>
        <p:sp>
          <p:nvSpPr>
            <p:cNvPr id="16" name="TextBox 16"/>
            <p:cNvSpPr txBox="1"/>
            <p:nvPr/>
          </p:nvSpPr>
          <p:spPr>
            <a:xfrm>
              <a:off x="0" y="-38100"/>
              <a:ext cx="283609" cy="327886"/>
            </a:xfrm>
            <a:prstGeom prst="rect">
              <a:avLst/>
            </a:prstGeom>
          </p:spPr>
          <p:txBody>
            <a:bodyPr lIns="35789" tIns="35789" rIns="35789" bIns="35789" rtlCol="0" anchor="ctr"/>
            <a:lstStyle/>
            <a:p>
              <a:pPr algn="ctr">
                <a:lnSpc>
                  <a:spcPts val="2659"/>
                </a:lnSpc>
                <a:spcBef>
                  <a:spcPct val="0"/>
                </a:spcBef>
              </a:pPr>
              <a:endParaRPr/>
            </a:p>
          </p:txBody>
        </p:sp>
      </p:grpSp>
      <p:grpSp>
        <p:nvGrpSpPr>
          <p:cNvPr id="17" name="Group 17"/>
          <p:cNvGrpSpPr/>
          <p:nvPr/>
        </p:nvGrpSpPr>
        <p:grpSpPr>
          <a:xfrm rot="-5400000">
            <a:off x="1154773" y="4323150"/>
            <a:ext cx="641493" cy="37088"/>
            <a:chOff x="0" y="0"/>
            <a:chExt cx="283609" cy="16397"/>
          </a:xfrm>
        </p:grpSpPr>
        <p:sp>
          <p:nvSpPr>
            <p:cNvPr id="18" name="Freeform 18"/>
            <p:cNvSpPr/>
            <p:nvPr/>
          </p:nvSpPr>
          <p:spPr>
            <a:xfrm>
              <a:off x="0" y="0"/>
              <a:ext cx="283609" cy="16397"/>
            </a:xfrm>
            <a:custGeom>
              <a:avLst/>
              <a:gdLst/>
              <a:ahLst/>
              <a:cxnLst/>
              <a:rect l="l" t="t" r="r" b="b"/>
              <a:pathLst>
                <a:path w="283609" h="16397">
                  <a:moveTo>
                    <a:pt x="0" y="0"/>
                  </a:moveTo>
                  <a:lnTo>
                    <a:pt x="283609" y="0"/>
                  </a:lnTo>
                  <a:lnTo>
                    <a:pt x="283609" y="16397"/>
                  </a:lnTo>
                  <a:lnTo>
                    <a:pt x="0" y="16397"/>
                  </a:lnTo>
                  <a:close/>
                </a:path>
              </a:pathLst>
            </a:custGeom>
            <a:solidFill>
              <a:srgbClr val="0C173C"/>
            </a:solidFill>
            <a:ln w="76200" cap="sq">
              <a:solidFill>
                <a:srgbClr val="000000"/>
              </a:solidFill>
              <a:prstDash val="solid"/>
              <a:miter/>
            </a:ln>
          </p:spPr>
          <p:txBody>
            <a:bodyPr/>
            <a:lstStyle/>
            <a:p>
              <a:endParaRPr lang="en-US"/>
            </a:p>
          </p:txBody>
        </p:sp>
        <p:sp>
          <p:nvSpPr>
            <p:cNvPr id="19" name="TextBox 19"/>
            <p:cNvSpPr txBox="1"/>
            <p:nvPr/>
          </p:nvSpPr>
          <p:spPr>
            <a:xfrm>
              <a:off x="0" y="-38100"/>
              <a:ext cx="283609" cy="54497"/>
            </a:xfrm>
            <a:prstGeom prst="rect">
              <a:avLst/>
            </a:prstGeom>
          </p:spPr>
          <p:txBody>
            <a:bodyPr lIns="35789" tIns="35789" rIns="35789" bIns="35789" rtlCol="0" anchor="ctr"/>
            <a:lstStyle/>
            <a:p>
              <a:pPr algn="ctr">
                <a:lnSpc>
                  <a:spcPts val="2659"/>
                </a:lnSpc>
                <a:spcBef>
                  <a:spcPct val="0"/>
                </a:spcBef>
              </a:pPr>
              <a:endParaRPr/>
            </a:p>
          </p:txBody>
        </p:sp>
      </p:grpSp>
      <p:grpSp>
        <p:nvGrpSpPr>
          <p:cNvPr id="20" name="Group 20"/>
          <p:cNvGrpSpPr/>
          <p:nvPr/>
        </p:nvGrpSpPr>
        <p:grpSpPr>
          <a:xfrm rot="-5400000">
            <a:off x="1901099" y="4323150"/>
            <a:ext cx="641493" cy="37088"/>
            <a:chOff x="0" y="0"/>
            <a:chExt cx="283609" cy="16397"/>
          </a:xfrm>
        </p:grpSpPr>
        <p:sp>
          <p:nvSpPr>
            <p:cNvPr id="21" name="Freeform 21"/>
            <p:cNvSpPr/>
            <p:nvPr/>
          </p:nvSpPr>
          <p:spPr>
            <a:xfrm>
              <a:off x="0" y="0"/>
              <a:ext cx="283609" cy="16397"/>
            </a:xfrm>
            <a:custGeom>
              <a:avLst/>
              <a:gdLst/>
              <a:ahLst/>
              <a:cxnLst/>
              <a:rect l="l" t="t" r="r" b="b"/>
              <a:pathLst>
                <a:path w="283609" h="16397">
                  <a:moveTo>
                    <a:pt x="0" y="0"/>
                  </a:moveTo>
                  <a:lnTo>
                    <a:pt x="283609" y="0"/>
                  </a:lnTo>
                  <a:lnTo>
                    <a:pt x="283609" y="16397"/>
                  </a:lnTo>
                  <a:lnTo>
                    <a:pt x="0" y="16397"/>
                  </a:lnTo>
                  <a:close/>
                </a:path>
              </a:pathLst>
            </a:custGeom>
            <a:solidFill>
              <a:srgbClr val="0C173C"/>
            </a:solidFill>
            <a:ln w="76200" cap="sq">
              <a:solidFill>
                <a:srgbClr val="000000"/>
              </a:solidFill>
              <a:prstDash val="solid"/>
              <a:miter/>
            </a:ln>
          </p:spPr>
          <p:txBody>
            <a:bodyPr/>
            <a:lstStyle/>
            <a:p>
              <a:endParaRPr lang="en-US"/>
            </a:p>
          </p:txBody>
        </p:sp>
        <p:sp>
          <p:nvSpPr>
            <p:cNvPr id="22" name="TextBox 22"/>
            <p:cNvSpPr txBox="1"/>
            <p:nvPr/>
          </p:nvSpPr>
          <p:spPr>
            <a:xfrm>
              <a:off x="0" y="-38100"/>
              <a:ext cx="283609" cy="54497"/>
            </a:xfrm>
            <a:prstGeom prst="rect">
              <a:avLst/>
            </a:prstGeom>
          </p:spPr>
          <p:txBody>
            <a:bodyPr lIns="35789" tIns="35789" rIns="35789" bIns="35789" rtlCol="0" anchor="ctr"/>
            <a:lstStyle/>
            <a:p>
              <a:pPr algn="ctr">
                <a:lnSpc>
                  <a:spcPts val="2659"/>
                </a:lnSpc>
                <a:spcBef>
                  <a:spcPct val="0"/>
                </a:spcBef>
              </a:pPr>
              <a:endParaRPr/>
            </a:p>
          </p:txBody>
        </p:sp>
      </p:grpSp>
      <p:sp>
        <p:nvSpPr>
          <p:cNvPr id="23" name="TextBox 23"/>
          <p:cNvSpPr txBox="1"/>
          <p:nvPr/>
        </p:nvSpPr>
        <p:spPr>
          <a:xfrm>
            <a:off x="1573786" y="3995691"/>
            <a:ext cx="550045" cy="606282"/>
          </a:xfrm>
          <a:prstGeom prst="rect">
            <a:avLst/>
          </a:prstGeom>
        </p:spPr>
        <p:txBody>
          <a:bodyPr lIns="0" tIns="0" rIns="0" bIns="0" rtlCol="0" anchor="t">
            <a:spAutoFit/>
          </a:bodyPr>
          <a:lstStyle/>
          <a:p>
            <a:pPr algn="ctr">
              <a:lnSpc>
                <a:spcPts val="4810"/>
              </a:lnSpc>
              <a:spcBef>
                <a:spcPct val="0"/>
              </a:spcBef>
            </a:pPr>
            <a:r>
              <a:rPr lang="en-US" sz="3436" b="1">
                <a:solidFill>
                  <a:srgbClr val="FFD632"/>
                </a:solidFill>
                <a:latin typeface="Public Sans Bold"/>
                <a:ea typeface="Public Sans Bold"/>
                <a:cs typeface="Public Sans Bold"/>
                <a:sym typeface="Public Sans Bold"/>
              </a:rPr>
              <a:t>A</a:t>
            </a:r>
          </a:p>
        </p:txBody>
      </p:sp>
      <p:sp>
        <p:nvSpPr>
          <p:cNvPr id="24" name="TextBox 24"/>
          <p:cNvSpPr txBox="1"/>
          <p:nvPr/>
        </p:nvSpPr>
        <p:spPr>
          <a:xfrm>
            <a:off x="2849910" y="4014231"/>
            <a:ext cx="8128978" cy="606426"/>
          </a:xfrm>
          <a:prstGeom prst="rect">
            <a:avLst/>
          </a:prstGeom>
        </p:spPr>
        <p:txBody>
          <a:bodyPr lIns="0" tIns="0" rIns="0" bIns="0" rtlCol="0" anchor="t">
            <a:spAutoFit/>
          </a:bodyPr>
          <a:lstStyle/>
          <a:p>
            <a:pPr algn="l">
              <a:lnSpc>
                <a:spcPts val="4899"/>
              </a:lnSpc>
              <a:spcBef>
                <a:spcPct val="0"/>
              </a:spcBef>
            </a:pPr>
            <a:r>
              <a:rPr lang="en-US" sz="3499" b="1">
                <a:solidFill>
                  <a:srgbClr val="0C173C"/>
                </a:solidFill>
                <a:latin typeface="Public Sans Bold"/>
                <a:ea typeface="Public Sans Bold"/>
                <a:cs typeface="Public Sans Bold"/>
                <a:sym typeface="Public Sans Bold"/>
              </a:rPr>
              <a:t>ALLOCABLE</a:t>
            </a:r>
          </a:p>
        </p:txBody>
      </p:sp>
      <p:grpSp>
        <p:nvGrpSpPr>
          <p:cNvPr id="25" name="Group 25"/>
          <p:cNvGrpSpPr/>
          <p:nvPr/>
        </p:nvGrpSpPr>
        <p:grpSpPr>
          <a:xfrm rot="-5400000">
            <a:off x="7381434" y="273618"/>
            <a:ext cx="2978491" cy="15939921"/>
            <a:chOff x="0" y="0"/>
            <a:chExt cx="784459" cy="4198168"/>
          </a:xfrm>
        </p:grpSpPr>
        <p:sp>
          <p:nvSpPr>
            <p:cNvPr id="26" name="Freeform 26"/>
            <p:cNvSpPr/>
            <p:nvPr/>
          </p:nvSpPr>
          <p:spPr>
            <a:xfrm>
              <a:off x="0" y="0"/>
              <a:ext cx="784459" cy="4198169"/>
            </a:xfrm>
            <a:custGeom>
              <a:avLst/>
              <a:gdLst/>
              <a:ahLst/>
              <a:cxnLst/>
              <a:rect l="l" t="t" r="r" b="b"/>
              <a:pathLst>
                <a:path w="784459" h="4198169">
                  <a:moveTo>
                    <a:pt x="7798" y="0"/>
                  </a:moveTo>
                  <a:lnTo>
                    <a:pt x="776661" y="0"/>
                  </a:lnTo>
                  <a:cubicBezTo>
                    <a:pt x="778729" y="0"/>
                    <a:pt x="780712" y="822"/>
                    <a:pt x="782175" y="2284"/>
                  </a:cubicBezTo>
                  <a:cubicBezTo>
                    <a:pt x="783637" y="3746"/>
                    <a:pt x="784459" y="5730"/>
                    <a:pt x="784459" y="7798"/>
                  </a:cubicBezTo>
                  <a:lnTo>
                    <a:pt x="784459" y="4190371"/>
                  </a:lnTo>
                  <a:cubicBezTo>
                    <a:pt x="784459" y="4192439"/>
                    <a:pt x="783637" y="4194422"/>
                    <a:pt x="782175" y="4195885"/>
                  </a:cubicBezTo>
                  <a:cubicBezTo>
                    <a:pt x="780712" y="4197347"/>
                    <a:pt x="778729" y="4198169"/>
                    <a:pt x="776661" y="4198169"/>
                  </a:cubicBezTo>
                  <a:lnTo>
                    <a:pt x="7798" y="4198169"/>
                  </a:lnTo>
                  <a:cubicBezTo>
                    <a:pt x="5730" y="4198169"/>
                    <a:pt x="3746" y="4197347"/>
                    <a:pt x="2284" y="4195885"/>
                  </a:cubicBezTo>
                  <a:cubicBezTo>
                    <a:pt x="822" y="4194422"/>
                    <a:pt x="0" y="4192439"/>
                    <a:pt x="0" y="4190371"/>
                  </a:cubicBezTo>
                  <a:lnTo>
                    <a:pt x="0" y="7798"/>
                  </a:lnTo>
                  <a:cubicBezTo>
                    <a:pt x="0" y="5730"/>
                    <a:pt x="822" y="3746"/>
                    <a:pt x="2284" y="2284"/>
                  </a:cubicBezTo>
                  <a:cubicBezTo>
                    <a:pt x="3746" y="822"/>
                    <a:pt x="5730" y="0"/>
                    <a:pt x="7798" y="0"/>
                  </a:cubicBezTo>
                  <a:close/>
                </a:path>
              </a:pathLst>
            </a:custGeom>
            <a:solidFill>
              <a:srgbClr val="000000">
                <a:alpha val="0"/>
              </a:srgbClr>
            </a:solidFill>
            <a:ln w="47625" cap="sq">
              <a:solidFill>
                <a:srgbClr val="E4B123"/>
              </a:solidFill>
              <a:prstDash val="solid"/>
              <a:miter/>
            </a:ln>
          </p:spPr>
          <p:txBody>
            <a:bodyPr/>
            <a:lstStyle/>
            <a:p>
              <a:endParaRPr lang="en-US"/>
            </a:p>
          </p:txBody>
        </p:sp>
        <p:sp>
          <p:nvSpPr>
            <p:cNvPr id="27" name="TextBox 27"/>
            <p:cNvSpPr txBox="1"/>
            <p:nvPr/>
          </p:nvSpPr>
          <p:spPr>
            <a:xfrm>
              <a:off x="0" y="-38100"/>
              <a:ext cx="784459" cy="4236268"/>
            </a:xfrm>
            <a:prstGeom prst="rect">
              <a:avLst/>
            </a:prstGeom>
          </p:spPr>
          <p:txBody>
            <a:bodyPr lIns="50800" tIns="50800" rIns="50800" bIns="50800" rtlCol="0" anchor="ctr"/>
            <a:lstStyle/>
            <a:p>
              <a:pPr algn="ctr">
                <a:lnSpc>
                  <a:spcPts val="2659"/>
                </a:lnSpc>
                <a:spcBef>
                  <a:spcPct val="0"/>
                </a:spcBef>
              </a:pPr>
              <a:endParaRPr/>
            </a:p>
          </p:txBody>
        </p:sp>
      </p:grpSp>
      <p:sp>
        <p:nvSpPr>
          <p:cNvPr id="28" name="TextBox 28"/>
          <p:cNvSpPr txBox="1"/>
          <p:nvPr/>
        </p:nvSpPr>
        <p:spPr>
          <a:xfrm>
            <a:off x="1521075" y="4776741"/>
            <a:ext cx="14755824" cy="1829435"/>
          </a:xfrm>
          <a:prstGeom prst="rect">
            <a:avLst/>
          </a:prstGeom>
        </p:spPr>
        <p:txBody>
          <a:bodyPr lIns="0" tIns="0" rIns="0" bIns="0" rtlCol="0" anchor="t">
            <a:spAutoFit/>
          </a:bodyPr>
          <a:lstStyle/>
          <a:p>
            <a:pPr algn="just">
              <a:lnSpc>
                <a:spcPts val="3640"/>
              </a:lnSpc>
            </a:pPr>
            <a:r>
              <a:rPr lang="en-US" sz="2600">
                <a:solidFill>
                  <a:srgbClr val="0C173C"/>
                </a:solidFill>
                <a:latin typeface="Public Sans"/>
                <a:ea typeface="Public Sans"/>
                <a:cs typeface="Public Sans"/>
                <a:sym typeface="Public Sans"/>
              </a:rPr>
              <a:t>For a cost to be allocable, it must have a clear connection to the grant and contribute to its objectives. </a:t>
            </a:r>
          </a:p>
          <a:p>
            <a:pPr algn="l">
              <a:lnSpc>
                <a:spcPts val="3640"/>
              </a:lnSpc>
            </a:pPr>
            <a:r>
              <a:rPr lang="en-US" sz="2600" b="1">
                <a:solidFill>
                  <a:srgbClr val="0C173C"/>
                </a:solidFill>
                <a:latin typeface="Public Sans Bold"/>
                <a:ea typeface="Public Sans Bold"/>
                <a:cs typeface="Public Sans Bold"/>
                <a:sym typeface="Public Sans Bold"/>
              </a:rPr>
              <a:t>“Can the connection between this cost and the project's objectives be clearly demonstrated?”</a:t>
            </a:r>
          </a:p>
          <a:p>
            <a:pPr algn="just">
              <a:lnSpc>
                <a:spcPts val="3640"/>
              </a:lnSpc>
              <a:spcBef>
                <a:spcPct val="0"/>
              </a:spcBef>
            </a:pPr>
            <a:endParaRPr lang="en-US" sz="2600" b="1">
              <a:solidFill>
                <a:srgbClr val="0C173C"/>
              </a:solidFill>
              <a:latin typeface="Public Sans Bold"/>
              <a:ea typeface="Public Sans Bold"/>
              <a:cs typeface="Public Sans Bold"/>
              <a:sym typeface="Public Sans Bold"/>
            </a:endParaRPr>
          </a:p>
        </p:txBody>
      </p:sp>
      <p:grpSp>
        <p:nvGrpSpPr>
          <p:cNvPr id="29" name="Group 29"/>
          <p:cNvGrpSpPr/>
          <p:nvPr/>
        </p:nvGrpSpPr>
        <p:grpSpPr>
          <a:xfrm rot="-5400000">
            <a:off x="7381434" y="-6202036"/>
            <a:ext cx="2978491" cy="15939921"/>
            <a:chOff x="0" y="0"/>
            <a:chExt cx="784459" cy="4198168"/>
          </a:xfrm>
        </p:grpSpPr>
        <p:sp>
          <p:nvSpPr>
            <p:cNvPr id="30" name="Freeform 30"/>
            <p:cNvSpPr/>
            <p:nvPr/>
          </p:nvSpPr>
          <p:spPr>
            <a:xfrm>
              <a:off x="0" y="0"/>
              <a:ext cx="784459" cy="4198169"/>
            </a:xfrm>
            <a:custGeom>
              <a:avLst/>
              <a:gdLst/>
              <a:ahLst/>
              <a:cxnLst/>
              <a:rect l="l" t="t" r="r" b="b"/>
              <a:pathLst>
                <a:path w="784459" h="4198169">
                  <a:moveTo>
                    <a:pt x="7798" y="0"/>
                  </a:moveTo>
                  <a:lnTo>
                    <a:pt x="776661" y="0"/>
                  </a:lnTo>
                  <a:cubicBezTo>
                    <a:pt x="778729" y="0"/>
                    <a:pt x="780712" y="822"/>
                    <a:pt x="782175" y="2284"/>
                  </a:cubicBezTo>
                  <a:cubicBezTo>
                    <a:pt x="783637" y="3746"/>
                    <a:pt x="784459" y="5730"/>
                    <a:pt x="784459" y="7798"/>
                  </a:cubicBezTo>
                  <a:lnTo>
                    <a:pt x="784459" y="4190371"/>
                  </a:lnTo>
                  <a:cubicBezTo>
                    <a:pt x="784459" y="4192439"/>
                    <a:pt x="783637" y="4194422"/>
                    <a:pt x="782175" y="4195885"/>
                  </a:cubicBezTo>
                  <a:cubicBezTo>
                    <a:pt x="780712" y="4197347"/>
                    <a:pt x="778729" y="4198169"/>
                    <a:pt x="776661" y="4198169"/>
                  </a:cubicBezTo>
                  <a:lnTo>
                    <a:pt x="7798" y="4198169"/>
                  </a:lnTo>
                  <a:cubicBezTo>
                    <a:pt x="5730" y="4198169"/>
                    <a:pt x="3746" y="4197347"/>
                    <a:pt x="2284" y="4195885"/>
                  </a:cubicBezTo>
                  <a:cubicBezTo>
                    <a:pt x="822" y="4194422"/>
                    <a:pt x="0" y="4192439"/>
                    <a:pt x="0" y="4190371"/>
                  </a:cubicBezTo>
                  <a:lnTo>
                    <a:pt x="0" y="7798"/>
                  </a:lnTo>
                  <a:cubicBezTo>
                    <a:pt x="0" y="5730"/>
                    <a:pt x="822" y="3746"/>
                    <a:pt x="2284" y="2284"/>
                  </a:cubicBezTo>
                  <a:cubicBezTo>
                    <a:pt x="3746" y="822"/>
                    <a:pt x="5730" y="0"/>
                    <a:pt x="7798" y="0"/>
                  </a:cubicBezTo>
                  <a:close/>
                </a:path>
              </a:pathLst>
            </a:custGeom>
            <a:solidFill>
              <a:srgbClr val="000000">
                <a:alpha val="0"/>
              </a:srgbClr>
            </a:solidFill>
            <a:ln w="47625" cap="sq">
              <a:solidFill>
                <a:srgbClr val="E4B123"/>
              </a:solidFill>
              <a:prstDash val="solid"/>
              <a:miter/>
            </a:ln>
          </p:spPr>
          <p:txBody>
            <a:bodyPr/>
            <a:lstStyle/>
            <a:p>
              <a:endParaRPr lang="en-US"/>
            </a:p>
          </p:txBody>
        </p:sp>
        <p:sp>
          <p:nvSpPr>
            <p:cNvPr id="31" name="TextBox 31"/>
            <p:cNvSpPr txBox="1"/>
            <p:nvPr/>
          </p:nvSpPr>
          <p:spPr>
            <a:xfrm>
              <a:off x="0" y="-38100"/>
              <a:ext cx="784459" cy="4236268"/>
            </a:xfrm>
            <a:prstGeom prst="rect">
              <a:avLst/>
            </a:prstGeom>
          </p:spPr>
          <p:txBody>
            <a:bodyPr lIns="50800" tIns="50800" rIns="50800" bIns="50800" rtlCol="0" anchor="ctr"/>
            <a:lstStyle/>
            <a:p>
              <a:pPr algn="ctr">
                <a:lnSpc>
                  <a:spcPts val="2659"/>
                </a:lnSpc>
                <a:spcBef>
                  <a:spcPct val="0"/>
                </a:spcBef>
              </a:pPr>
              <a:endParaRPr/>
            </a:p>
          </p:txBody>
        </p:sp>
      </p:grpSp>
      <p:grpSp>
        <p:nvGrpSpPr>
          <p:cNvPr id="32" name="Group 32"/>
          <p:cNvGrpSpPr/>
          <p:nvPr/>
        </p:nvGrpSpPr>
        <p:grpSpPr>
          <a:xfrm rot="-5400000">
            <a:off x="1528062" y="821515"/>
            <a:ext cx="641493" cy="655466"/>
            <a:chOff x="0" y="0"/>
            <a:chExt cx="283609" cy="289786"/>
          </a:xfrm>
        </p:grpSpPr>
        <p:sp>
          <p:nvSpPr>
            <p:cNvPr id="33" name="Freeform 33"/>
            <p:cNvSpPr/>
            <p:nvPr/>
          </p:nvSpPr>
          <p:spPr>
            <a:xfrm>
              <a:off x="0" y="0"/>
              <a:ext cx="283609" cy="289786"/>
            </a:xfrm>
            <a:custGeom>
              <a:avLst/>
              <a:gdLst/>
              <a:ahLst/>
              <a:cxnLst/>
              <a:rect l="l" t="t" r="r" b="b"/>
              <a:pathLst>
                <a:path w="283609" h="289786">
                  <a:moveTo>
                    <a:pt x="0" y="0"/>
                  </a:moveTo>
                  <a:lnTo>
                    <a:pt x="283609" y="0"/>
                  </a:lnTo>
                  <a:lnTo>
                    <a:pt x="283609" y="289786"/>
                  </a:lnTo>
                  <a:lnTo>
                    <a:pt x="0" y="289786"/>
                  </a:lnTo>
                  <a:close/>
                </a:path>
              </a:pathLst>
            </a:custGeom>
            <a:solidFill>
              <a:srgbClr val="0C173C"/>
            </a:solidFill>
            <a:ln w="76200" cap="sq">
              <a:solidFill>
                <a:srgbClr val="000000"/>
              </a:solidFill>
              <a:prstDash val="solid"/>
              <a:miter/>
            </a:ln>
          </p:spPr>
          <p:txBody>
            <a:bodyPr/>
            <a:lstStyle/>
            <a:p>
              <a:endParaRPr lang="en-US"/>
            </a:p>
          </p:txBody>
        </p:sp>
        <p:sp>
          <p:nvSpPr>
            <p:cNvPr id="34" name="TextBox 34"/>
            <p:cNvSpPr txBox="1"/>
            <p:nvPr/>
          </p:nvSpPr>
          <p:spPr>
            <a:xfrm>
              <a:off x="0" y="-38100"/>
              <a:ext cx="283609" cy="327886"/>
            </a:xfrm>
            <a:prstGeom prst="rect">
              <a:avLst/>
            </a:prstGeom>
          </p:spPr>
          <p:txBody>
            <a:bodyPr lIns="35789" tIns="35789" rIns="35789" bIns="35789" rtlCol="0" anchor="ctr"/>
            <a:lstStyle/>
            <a:p>
              <a:pPr algn="ctr">
                <a:lnSpc>
                  <a:spcPts val="2659"/>
                </a:lnSpc>
                <a:spcBef>
                  <a:spcPct val="0"/>
                </a:spcBef>
              </a:pPr>
              <a:endParaRPr/>
            </a:p>
          </p:txBody>
        </p:sp>
      </p:grpSp>
      <p:grpSp>
        <p:nvGrpSpPr>
          <p:cNvPr id="35" name="Group 35"/>
          <p:cNvGrpSpPr/>
          <p:nvPr/>
        </p:nvGrpSpPr>
        <p:grpSpPr>
          <a:xfrm rot="-5400000">
            <a:off x="1154773" y="1130703"/>
            <a:ext cx="641493" cy="37088"/>
            <a:chOff x="0" y="0"/>
            <a:chExt cx="283609" cy="16397"/>
          </a:xfrm>
        </p:grpSpPr>
        <p:sp>
          <p:nvSpPr>
            <p:cNvPr id="36" name="Freeform 36"/>
            <p:cNvSpPr/>
            <p:nvPr/>
          </p:nvSpPr>
          <p:spPr>
            <a:xfrm>
              <a:off x="0" y="0"/>
              <a:ext cx="283609" cy="16397"/>
            </a:xfrm>
            <a:custGeom>
              <a:avLst/>
              <a:gdLst/>
              <a:ahLst/>
              <a:cxnLst/>
              <a:rect l="l" t="t" r="r" b="b"/>
              <a:pathLst>
                <a:path w="283609" h="16397">
                  <a:moveTo>
                    <a:pt x="0" y="0"/>
                  </a:moveTo>
                  <a:lnTo>
                    <a:pt x="283609" y="0"/>
                  </a:lnTo>
                  <a:lnTo>
                    <a:pt x="283609" y="16397"/>
                  </a:lnTo>
                  <a:lnTo>
                    <a:pt x="0" y="16397"/>
                  </a:lnTo>
                  <a:close/>
                </a:path>
              </a:pathLst>
            </a:custGeom>
            <a:solidFill>
              <a:srgbClr val="0C173C"/>
            </a:solidFill>
            <a:ln w="76200" cap="sq">
              <a:solidFill>
                <a:srgbClr val="000000"/>
              </a:solidFill>
              <a:prstDash val="solid"/>
              <a:miter/>
            </a:ln>
          </p:spPr>
          <p:txBody>
            <a:bodyPr/>
            <a:lstStyle/>
            <a:p>
              <a:endParaRPr lang="en-US"/>
            </a:p>
          </p:txBody>
        </p:sp>
        <p:sp>
          <p:nvSpPr>
            <p:cNvPr id="37" name="TextBox 37"/>
            <p:cNvSpPr txBox="1"/>
            <p:nvPr/>
          </p:nvSpPr>
          <p:spPr>
            <a:xfrm>
              <a:off x="0" y="-38100"/>
              <a:ext cx="283609" cy="54497"/>
            </a:xfrm>
            <a:prstGeom prst="rect">
              <a:avLst/>
            </a:prstGeom>
          </p:spPr>
          <p:txBody>
            <a:bodyPr lIns="35789" tIns="35789" rIns="35789" bIns="35789" rtlCol="0" anchor="ctr"/>
            <a:lstStyle/>
            <a:p>
              <a:pPr algn="ctr">
                <a:lnSpc>
                  <a:spcPts val="2659"/>
                </a:lnSpc>
                <a:spcBef>
                  <a:spcPct val="0"/>
                </a:spcBef>
              </a:pPr>
              <a:endParaRPr/>
            </a:p>
          </p:txBody>
        </p:sp>
      </p:grpSp>
      <p:grpSp>
        <p:nvGrpSpPr>
          <p:cNvPr id="38" name="Group 38"/>
          <p:cNvGrpSpPr/>
          <p:nvPr/>
        </p:nvGrpSpPr>
        <p:grpSpPr>
          <a:xfrm rot="-5400000">
            <a:off x="1901099" y="1130703"/>
            <a:ext cx="641493" cy="37088"/>
            <a:chOff x="0" y="0"/>
            <a:chExt cx="283609" cy="16397"/>
          </a:xfrm>
        </p:grpSpPr>
        <p:sp>
          <p:nvSpPr>
            <p:cNvPr id="39" name="Freeform 39"/>
            <p:cNvSpPr/>
            <p:nvPr/>
          </p:nvSpPr>
          <p:spPr>
            <a:xfrm>
              <a:off x="0" y="0"/>
              <a:ext cx="283609" cy="16397"/>
            </a:xfrm>
            <a:custGeom>
              <a:avLst/>
              <a:gdLst/>
              <a:ahLst/>
              <a:cxnLst/>
              <a:rect l="l" t="t" r="r" b="b"/>
              <a:pathLst>
                <a:path w="283609" h="16397">
                  <a:moveTo>
                    <a:pt x="0" y="0"/>
                  </a:moveTo>
                  <a:lnTo>
                    <a:pt x="283609" y="0"/>
                  </a:lnTo>
                  <a:lnTo>
                    <a:pt x="283609" y="16397"/>
                  </a:lnTo>
                  <a:lnTo>
                    <a:pt x="0" y="16397"/>
                  </a:lnTo>
                  <a:close/>
                </a:path>
              </a:pathLst>
            </a:custGeom>
            <a:solidFill>
              <a:srgbClr val="0C173C"/>
            </a:solidFill>
            <a:ln w="76200" cap="sq">
              <a:solidFill>
                <a:srgbClr val="000000"/>
              </a:solidFill>
              <a:prstDash val="solid"/>
              <a:miter/>
            </a:ln>
          </p:spPr>
          <p:txBody>
            <a:bodyPr/>
            <a:lstStyle/>
            <a:p>
              <a:endParaRPr lang="en-US"/>
            </a:p>
          </p:txBody>
        </p:sp>
        <p:sp>
          <p:nvSpPr>
            <p:cNvPr id="40" name="TextBox 40"/>
            <p:cNvSpPr txBox="1"/>
            <p:nvPr/>
          </p:nvSpPr>
          <p:spPr>
            <a:xfrm>
              <a:off x="0" y="-38100"/>
              <a:ext cx="283609" cy="54497"/>
            </a:xfrm>
            <a:prstGeom prst="rect">
              <a:avLst/>
            </a:prstGeom>
          </p:spPr>
          <p:txBody>
            <a:bodyPr lIns="35789" tIns="35789" rIns="35789" bIns="35789" rtlCol="0" anchor="ctr"/>
            <a:lstStyle/>
            <a:p>
              <a:pPr algn="ctr">
                <a:lnSpc>
                  <a:spcPts val="2659"/>
                </a:lnSpc>
                <a:spcBef>
                  <a:spcPct val="0"/>
                </a:spcBef>
              </a:pPr>
              <a:endParaRPr/>
            </a:p>
          </p:txBody>
        </p:sp>
      </p:grpSp>
      <p:sp>
        <p:nvSpPr>
          <p:cNvPr id="41" name="TextBox 41"/>
          <p:cNvSpPr txBox="1"/>
          <p:nvPr/>
        </p:nvSpPr>
        <p:spPr>
          <a:xfrm>
            <a:off x="1573786" y="803244"/>
            <a:ext cx="550045" cy="606282"/>
          </a:xfrm>
          <a:prstGeom prst="rect">
            <a:avLst/>
          </a:prstGeom>
        </p:spPr>
        <p:txBody>
          <a:bodyPr lIns="0" tIns="0" rIns="0" bIns="0" rtlCol="0" anchor="t">
            <a:spAutoFit/>
          </a:bodyPr>
          <a:lstStyle/>
          <a:p>
            <a:pPr algn="ctr">
              <a:lnSpc>
                <a:spcPts val="4810"/>
              </a:lnSpc>
              <a:spcBef>
                <a:spcPct val="0"/>
              </a:spcBef>
            </a:pPr>
            <a:r>
              <a:rPr lang="en-US" sz="3436" b="1">
                <a:solidFill>
                  <a:srgbClr val="FFD632"/>
                </a:solidFill>
                <a:latin typeface="Public Sans Bold"/>
                <a:ea typeface="Public Sans Bold"/>
                <a:cs typeface="Public Sans Bold"/>
                <a:sym typeface="Public Sans Bold"/>
              </a:rPr>
              <a:t>R</a:t>
            </a:r>
          </a:p>
        </p:txBody>
      </p:sp>
      <p:sp>
        <p:nvSpPr>
          <p:cNvPr id="42" name="TextBox 42"/>
          <p:cNvSpPr txBox="1"/>
          <p:nvPr/>
        </p:nvSpPr>
        <p:spPr>
          <a:xfrm>
            <a:off x="2849910" y="803100"/>
            <a:ext cx="6962388" cy="606426"/>
          </a:xfrm>
          <a:prstGeom prst="rect">
            <a:avLst/>
          </a:prstGeom>
        </p:spPr>
        <p:txBody>
          <a:bodyPr lIns="0" tIns="0" rIns="0" bIns="0" rtlCol="0" anchor="t">
            <a:spAutoFit/>
          </a:bodyPr>
          <a:lstStyle/>
          <a:p>
            <a:pPr algn="l">
              <a:lnSpc>
                <a:spcPts val="4899"/>
              </a:lnSpc>
              <a:spcBef>
                <a:spcPct val="0"/>
              </a:spcBef>
            </a:pPr>
            <a:r>
              <a:rPr lang="en-US" sz="3499" b="1">
                <a:solidFill>
                  <a:srgbClr val="0C173C"/>
                </a:solidFill>
                <a:latin typeface="Public Sans Bold"/>
                <a:ea typeface="Public Sans Bold"/>
                <a:cs typeface="Public Sans Bold"/>
                <a:sym typeface="Public Sans Bold"/>
              </a:rPr>
              <a:t>REASONABLE</a:t>
            </a:r>
          </a:p>
        </p:txBody>
      </p:sp>
      <p:sp>
        <p:nvSpPr>
          <p:cNvPr id="43" name="TextBox 43"/>
          <p:cNvSpPr txBox="1"/>
          <p:nvPr/>
        </p:nvSpPr>
        <p:spPr>
          <a:xfrm>
            <a:off x="1456975" y="1587088"/>
            <a:ext cx="14230805" cy="1372235"/>
          </a:xfrm>
          <a:prstGeom prst="rect">
            <a:avLst/>
          </a:prstGeom>
        </p:spPr>
        <p:txBody>
          <a:bodyPr lIns="0" tIns="0" rIns="0" bIns="0" rtlCol="0" anchor="t">
            <a:spAutoFit/>
          </a:bodyPr>
          <a:lstStyle/>
          <a:p>
            <a:pPr algn="just">
              <a:lnSpc>
                <a:spcPts val="3640"/>
              </a:lnSpc>
            </a:pPr>
            <a:r>
              <a:rPr lang="en-US" sz="2600">
                <a:solidFill>
                  <a:srgbClr val="0C173C"/>
                </a:solidFill>
                <a:latin typeface="Public Sans"/>
                <a:ea typeface="Public Sans"/>
                <a:cs typeface="Public Sans"/>
                <a:sym typeface="Public Sans"/>
              </a:rPr>
              <a:t>Reasonable costs are expenses that a prudent person would consider sensible and appropriate under the circumstances.</a:t>
            </a:r>
          </a:p>
          <a:p>
            <a:pPr algn="just">
              <a:lnSpc>
                <a:spcPts val="3640"/>
              </a:lnSpc>
              <a:spcBef>
                <a:spcPct val="0"/>
              </a:spcBef>
            </a:pPr>
            <a:r>
              <a:rPr lang="en-US" sz="2600">
                <a:solidFill>
                  <a:srgbClr val="0C173C"/>
                </a:solidFill>
                <a:latin typeface="Public Sans"/>
                <a:ea typeface="Public Sans"/>
                <a:cs typeface="Public Sans"/>
                <a:sym typeface="Public Sans"/>
              </a:rPr>
              <a:t> </a:t>
            </a:r>
            <a:r>
              <a:rPr lang="en-US" sz="2600" b="1">
                <a:solidFill>
                  <a:srgbClr val="0C173C"/>
                </a:solidFill>
                <a:latin typeface="Public Sans Bold"/>
                <a:ea typeface="Public Sans Bold"/>
                <a:cs typeface="Public Sans Bold"/>
                <a:sym typeface="Public Sans Bold"/>
              </a:rPr>
              <a:t>“Would an average person think this is a sensible way to spend grant funds?”</a:t>
            </a:r>
          </a:p>
        </p:txBody>
      </p:sp>
      <p:grpSp>
        <p:nvGrpSpPr>
          <p:cNvPr id="44" name="Group 44"/>
          <p:cNvGrpSpPr/>
          <p:nvPr/>
        </p:nvGrpSpPr>
        <p:grpSpPr>
          <a:xfrm rot="-5400000">
            <a:off x="1528062" y="7238941"/>
            <a:ext cx="641493" cy="655466"/>
            <a:chOff x="0" y="0"/>
            <a:chExt cx="283609" cy="289786"/>
          </a:xfrm>
        </p:grpSpPr>
        <p:sp>
          <p:nvSpPr>
            <p:cNvPr id="45" name="Freeform 45"/>
            <p:cNvSpPr/>
            <p:nvPr/>
          </p:nvSpPr>
          <p:spPr>
            <a:xfrm>
              <a:off x="0" y="0"/>
              <a:ext cx="283609" cy="289786"/>
            </a:xfrm>
            <a:custGeom>
              <a:avLst/>
              <a:gdLst/>
              <a:ahLst/>
              <a:cxnLst/>
              <a:rect l="l" t="t" r="r" b="b"/>
              <a:pathLst>
                <a:path w="283609" h="289786">
                  <a:moveTo>
                    <a:pt x="0" y="0"/>
                  </a:moveTo>
                  <a:lnTo>
                    <a:pt x="283609" y="0"/>
                  </a:lnTo>
                  <a:lnTo>
                    <a:pt x="283609" y="289786"/>
                  </a:lnTo>
                  <a:lnTo>
                    <a:pt x="0" y="289786"/>
                  </a:lnTo>
                  <a:close/>
                </a:path>
              </a:pathLst>
            </a:custGeom>
            <a:solidFill>
              <a:srgbClr val="0C173C"/>
            </a:solidFill>
            <a:ln w="76200" cap="sq">
              <a:solidFill>
                <a:srgbClr val="000000"/>
              </a:solidFill>
              <a:prstDash val="solid"/>
              <a:miter/>
            </a:ln>
          </p:spPr>
          <p:txBody>
            <a:bodyPr/>
            <a:lstStyle/>
            <a:p>
              <a:endParaRPr lang="en-US"/>
            </a:p>
          </p:txBody>
        </p:sp>
        <p:sp>
          <p:nvSpPr>
            <p:cNvPr id="46" name="TextBox 46"/>
            <p:cNvSpPr txBox="1"/>
            <p:nvPr/>
          </p:nvSpPr>
          <p:spPr>
            <a:xfrm>
              <a:off x="0" y="-38100"/>
              <a:ext cx="283609" cy="327886"/>
            </a:xfrm>
            <a:prstGeom prst="rect">
              <a:avLst/>
            </a:prstGeom>
          </p:spPr>
          <p:txBody>
            <a:bodyPr lIns="35789" tIns="35789" rIns="35789" bIns="35789" rtlCol="0" anchor="ctr"/>
            <a:lstStyle/>
            <a:p>
              <a:pPr algn="ctr">
                <a:lnSpc>
                  <a:spcPts val="2659"/>
                </a:lnSpc>
                <a:spcBef>
                  <a:spcPct val="0"/>
                </a:spcBef>
              </a:pPr>
              <a:endParaRPr/>
            </a:p>
          </p:txBody>
        </p:sp>
      </p:grpSp>
      <p:grpSp>
        <p:nvGrpSpPr>
          <p:cNvPr id="47" name="Group 47"/>
          <p:cNvGrpSpPr/>
          <p:nvPr/>
        </p:nvGrpSpPr>
        <p:grpSpPr>
          <a:xfrm rot="-5400000">
            <a:off x="1154773" y="7548130"/>
            <a:ext cx="641493" cy="37088"/>
            <a:chOff x="0" y="0"/>
            <a:chExt cx="283609" cy="16397"/>
          </a:xfrm>
        </p:grpSpPr>
        <p:sp>
          <p:nvSpPr>
            <p:cNvPr id="48" name="Freeform 48"/>
            <p:cNvSpPr/>
            <p:nvPr/>
          </p:nvSpPr>
          <p:spPr>
            <a:xfrm>
              <a:off x="0" y="0"/>
              <a:ext cx="283609" cy="16397"/>
            </a:xfrm>
            <a:custGeom>
              <a:avLst/>
              <a:gdLst/>
              <a:ahLst/>
              <a:cxnLst/>
              <a:rect l="l" t="t" r="r" b="b"/>
              <a:pathLst>
                <a:path w="283609" h="16397">
                  <a:moveTo>
                    <a:pt x="0" y="0"/>
                  </a:moveTo>
                  <a:lnTo>
                    <a:pt x="283609" y="0"/>
                  </a:lnTo>
                  <a:lnTo>
                    <a:pt x="283609" y="16397"/>
                  </a:lnTo>
                  <a:lnTo>
                    <a:pt x="0" y="16397"/>
                  </a:lnTo>
                  <a:close/>
                </a:path>
              </a:pathLst>
            </a:custGeom>
            <a:solidFill>
              <a:srgbClr val="0C173C"/>
            </a:solidFill>
            <a:ln w="76200" cap="sq">
              <a:solidFill>
                <a:srgbClr val="000000"/>
              </a:solidFill>
              <a:prstDash val="solid"/>
              <a:miter/>
            </a:ln>
          </p:spPr>
          <p:txBody>
            <a:bodyPr/>
            <a:lstStyle/>
            <a:p>
              <a:endParaRPr lang="en-US"/>
            </a:p>
          </p:txBody>
        </p:sp>
        <p:sp>
          <p:nvSpPr>
            <p:cNvPr id="49" name="TextBox 49"/>
            <p:cNvSpPr txBox="1"/>
            <p:nvPr/>
          </p:nvSpPr>
          <p:spPr>
            <a:xfrm>
              <a:off x="0" y="-38100"/>
              <a:ext cx="283609" cy="54497"/>
            </a:xfrm>
            <a:prstGeom prst="rect">
              <a:avLst/>
            </a:prstGeom>
          </p:spPr>
          <p:txBody>
            <a:bodyPr lIns="35789" tIns="35789" rIns="35789" bIns="35789" rtlCol="0" anchor="ctr"/>
            <a:lstStyle/>
            <a:p>
              <a:pPr algn="ctr">
                <a:lnSpc>
                  <a:spcPts val="2659"/>
                </a:lnSpc>
                <a:spcBef>
                  <a:spcPct val="0"/>
                </a:spcBef>
              </a:pPr>
              <a:endParaRPr/>
            </a:p>
          </p:txBody>
        </p:sp>
      </p:grpSp>
      <p:grpSp>
        <p:nvGrpSpPr>
          <p:cNvPr id="50" name="Group 50"/>
          <p:cNvGrpSpPr/>
          <p:nvPr/>
        </p:nvGrpSpPr>
        <p:grpSpPr>
          <a:xfrm rot="-5400000">
            <a:off x="1901099" y="7548130"/>
            <a:ext cx="641493" cy="37088"/>
            <a:chOff x="0" y="0"/>
            <a:chExt cx="283609" cy="16397"/>
          </a:xfrm>
        </p:grpSpPr>
        <p:sp>
          <p:nvSpPr>
            <p:cNvPr id="51" name="Freeform 51"/>
            <p:cNvSpPr/>
            <p:nvPr/>
          </p:nvSpPr>
          <p:spPr>
            <a:xfrm>
              <a:off x="0" y="0"/>
              <a:ext cx="283609" cy="16397"/>
            </a:xfrm>
            <a:custGeom>
              <a:avLst/>
              <a:gdLst/>
              <a:ahLst/>
              <a:cxnLst/>
              <a:rect l="l" t="t" r="r" b="b"/>
              <a:pathLst>
                <a:path w="283609" h="16397">
                  <a:moveTo>
                    <a:pt x="0" y="0"/>
                  </a:moveTo>
                  <a:lnTo>
                    <a:pt x="283609" y="0"/>
                  </a:lnTo>
                  <a:lnTo>
                    <a:pt x="283609" y="16397"/>
                  </a:lnTo>
                  <a:lnTo>
                    <a:pt x="0" y="16397"/>
                  </a:lnTo>
                  <a:close/>
                </a:path>
              </a:pathLst>
            </a:custGeom>
            <a:solidFill>
              <a:srgbClr val="0C173C"/>
            </a:solidFill>
            <a:ln w="76200" cap="sq">
              <a:solidFill>
                <a:srgbClr val="000000"/>
              </a:solidFill>
              <a:prstDash val="solid"/>
              <a:miter/>
            </a:ln>
          </p:spPr>
          <p:txBody>
            <a:bodyPr/>
            <a:lstStyle/>
            <a:p>
              <a:endParaRPr lang="en-US"/>
            </a:p>
          </p:txBody>
        </p:sp>
        <p:sp>
          <p:nvSpPr>
            <p:cNvPr id="52" name="TextBox 52"/>
            <p:cNvSpPr txBox="1"/>
            <p:nvPr/>
          </p:nvSpPr>
          <p:spPr>
            <a:xfrm>
              <a:off x="0" y="-38100"/>
              <a:ext cx="283609" cy="54497"/>
            </a:xfrm>
            <a:prstGeom prst="rect">
              <a:avLst/>
            </a:prstGeom>
          </p:spPr>
          <p:txBody>
            <a:bodyPr lIns="35789" tIns="35789" rIns="35789" bIns="35789" rtlCol="0" anchor="ctr"/>
            <a:lstStyle/>
            <a:p>
              <a:pPr algn="ctr">
                <a:lnSpc>
                  <a:spcPts val="2659"/>
                </a:lnSpc>
                <a:spcBef>
                  <a:spcPct val="0"/>
                </a:spcBef>
              </a:pPr>
              <a:endParaRPr/>
            </a:p>
          </p:txBody>
        </p:sp>
      </p:grpSp>
      <p:sp>
        <p:nvSpPr>
          <p:cNvPr id="53" name="TextBox 53"/>
          <p:cNvSpPr txBox="1"/>
          <p:nvPr/>
        </p:nvSpPr>
        <p:spPr>
          <a:xfrm>
            <a:off x="1573786" y="7220671"/>
            <a:ext cx="550045" cy="606282"/>
          </a:xfrm>
          <a:prstGeom prst="rect">
            <a:avLst/>
          </a:prstGeom>
        </p:spPr>
        <p:txBody>
          <a:bodyPr lIns="0" tIns="0" rIns="0" bIns="0" rtlCol="0" anchor="t">
            <a:spAutoFit/>
          </a:bodyPr>
          <a:lstStyle/>
          <a:p>
            <a:pPr algn="ctr">
              <a:lnSpc>
                <a:spcPts val="4810"/>
              </a:lnSpc>
              <a:spcBef>
                <a:spcPct val="0"/>
              </a:spcBef>
            </a:pPr>
            <a:r>
              <a:rPr lang="en-US" sz="3436" b="1">
                <a:solidFill>
                  <a:srgbClr val="FFD632"/>
                </a:solidFill>
                <a:latin typeface="Public Sans Bold"/>
                <a:ea typeface="Public Sans Bold"/>
                <a:cs typeface="Public Sans Bold"/>
                <a:sym typeface="Public Sans Bold"/>
              </a:rPr>
              <a:t>N</a:t>
            </a:r>
          </a:p>
        </p:txBody>
      </p:sp>
      <p:sp>
        <p:nvSpPr>
          <p:cNvPr id="54" name="TextBox 54"/>
          <p:cNvSpPr txBox="1"/>
          <p:nvPr/>
        </p:nvSpPr>
        <p:spPr>
          <a:xfrm>
            <a:off x="2849910" y="7220527"/>
            <a:ext cx="8128978" cy="606426"/>
          </a:xfrm>
          <a:prstGeom prst="rect">
            <a:avLst/>
          </a:prstGeom>
        </p:spPr>
        <p:txBody>
          <a:bodyPr lIns="0" tIns="0" rIns="0" bIns="0" rtlCol="0" anchor="t">
            <a:spAutoFit/>
          </a:bodyPr>
          <a:lstStyle/>
          <a:p>
            <a:pPr algn="l">
              <a:lnSpc>
                <a:spcPts val="4899"/>
              </a:lnSpc>
              <a:spcBef>
                <a:spcPct val="0"/>
              </a:spcBef>
            </a:pPr>
            <a:r>
              <a:rPr lang="en-US" sz="3499" b="1">
                <a:solidFill>
                  <a:srgbClr val="0C173C"/>
                </a:solidFill>
                <a:latin typeface="Public Sans Bold"/>
                <a:ea typeface="Public Sans Bold"/>
                <a:cs typeface="Public Sans Bold"/>
                <a:sym typeface="Public Sans Bold"/>
              </a:rPr>
              <a:t>NECESSARY</a:t>
            </a:r>
          </a:p>
        </p:txBody>
      </p:sp>
      <p:sp>
        <p:nvSpPr>
          <p:cNvPr id="55" name="TextBox 55"/>
          <p:cNvSpPr txBox="1"/>
          <p:nvPr/>
        </p:nvSpPr>
        <p:spPr>
          <a:xfrm>
            <a:off x="1456975" y="8068396"/>
            <a:ext cx="14230805" cy="1372235"/>
          </a:xfrm>
          <a:prstGeom prst="rect">
            <a:avLst/>
          </a:prstGeom>
        </p:spPr>
        <p:txBody>
          <a:bodyPr lIns="0" tIns="0" rIns="0" bIns="0" rtlCol="0" anchor="t">
            <a:spAutoFit/>
          </a:bodyPr>
          <a:lstStyle/>
          <a:p>
            <a:pPr algn="just">
              <a:lnSpc>
                <a:spcPts val="3640"/>
              </a:lnSpc>
            </a:pPr>
            <a:r>
              <a:rPr lang="en-US" sz="2600">
                <a:solidFill>
                  <a:srgbClr val="0C173C"/>
                </a:solidFill>
                <a:latin typeface="Public Sans"/>
                <a:ea typeface="Public Sans"/>
                <a:cs typeface="Public Sans"/>
                <a:sym typeface="Public Sans"/>
              </a:rPr>
              <a:t>Necessary costs are expenses that are essential for achieving the goals of the grant project.</a:t>
            </a:r>
          </a:p>
          <a:p>
            <a:pPr algn="just">
              <a:lnSpc>
                <a:spcPts val="3640"/>
              </a:lnSpc>
            </a:pPr>
            <a:r>
              <a:rPr lang="en-US" sz="2600">
                <a:solidFill>
                  <a:srgbClr val="0C173C"/>
                </a:solidFill>
                <a:latin typeface="Public Sans"/>
                <a:ea typeface="Public Sans"/>
                <a:cs typeface="Public Sans"/>
                <a:sym typeface="Public Sans"/>
              </a:rPr>
              <a:t> </a:t>
            </a:r>
          </a:p>
          <a:p>
            <a:pPr algn="just">
              <a:lnSpc>
                <a:spcPts val="3640"/>
              </a:lnSpc>
              <a:spcBef>
                <a:spcPct val="0"/>
              </a:spcBef>
            </a:pPr>
            <a:r>
              <a:rPr lang="en-US" sz="2600" b="1">
                <a:solidFill>
                  <a:srgbClr val="0C173C"/>
                </a:solidFill>
                <a:latin typeface="Public Sans Bold"/>
                <a:ea typeface="Public Sans Bold"/>
                <a:cs typeface="Public Sans Bold"/>
                <a:sym typeface="Public Sans Bold"/>
              </a:rPr>
              <a:t>“Is this expense required to accomplish our grant objectives?”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8502548" y="-10220855"/>
            <a:ext cx="1599091" cy="20441709"/>
            <a:chOff x="0" y="0"/>
            <a:chExt cx="421160" cy="5383825"/>
          </a:xfrm>
        </p:grpSpPr>
        <p:sp>
          <p:nvSpPr>
            <p:cNvPr id="3" name="Freeform 3"/>
            <p:cNvSpPr/>
            <p:nvPr/>
          </p:nvSpPr>
          <p:spPr>
            <a:xfrm>
              <a:off x="0" y="0"/>
              <a:ext cx="421160" cy="5383825"/>
            </a:xfrm>
            <a:custGeom>
              <a:avLst/>
              <a:gdLst/>
              <a:ahLst/>
              <a:cxnLst/>
              <a:rect l="l" t="t" r="r" b="b"/>
              <a:pathLst>
                <a:path w="421160" h="5383825">
                  <a:moveTo>
                    <a:pt x="0" y="0"/>
                  </a:moveTo>
                  <a:lnTo>
                    <a:pt x="421160" y="0"/>
                  </a:lnTo>
                  <a:lnTo>
                    <a:pt x="421160" y="5383825"/>
                  </a:lnTo>
                  <a:lnTo>
                    <a:pt x="0" y="5383825"/>
                  </a:lnTo>
                  <a:close/>
                </a:path>
              </a:pathLst>
            </a:custGeom>
            <a:solidFill>
              <a:srgbClr val="0C173C"/>
            </a:solidFill>
          </p:spPr>
          <p:txBody>
            <a:bodyPr/>
            <a:lstStyle/>
            <a:p>
              <a:endParaRPr lang="en-US"/>
            </a:p>
          </p:txBody>
        </p:sp>
        <p:sp>
          <p:nvSpPr>
            <p:cNvPr id="4" name="TextBox 4"/>
            <p:cNvSpPr txBox="1"/>
            <p:nvPr/>
          </p:nvSpPr>
          <p:spPr>
            <a:xfrm>
              <a:off x="0" y="-38100"/>
              <a:ext cx="421160" cy="5421925"/>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rot="5400000">
            <a:off x="10868834" y="3830265"/>
            <a:ext cx="14446441" cy="858780"/>
            <a:chOff x="0" y="0"/>
            <a:chExt cx="3804824" cy="226181"/>
          </a:xfrm>
        </p:grpSpPr>
        <p:sp>
          <p:nvSpPr>
            <p:cNvPr id="6" name="Freeform 6"/>
            <p:cNvSpPr/>
            <p:nvPr/>
          </p:nvSpPr>
          <p:spPr>
            <a:xfrm>
              <a:off x="0" y="0"/>
              <a:ext cx="3804824" cy="226181"/>
            </a:xfrm>
            <a:custGeom>
              <a:avLst/>
              <a:gdLst/>
              <a:ahLst/>
              <a:cxnLst/>
              <a:rect l="l" t="t" r="r" b="b"/>
              <a:pathLst>
                <a:path w="3804824" h="226181">
                  <a:moveTo>
                    <a:pt x="0" y="0"/>
                  </a:moveTo>
                  <a:lnTo>
                    <a:pt x="3804824" y="0"/>
                  </a:lnTo>
                  <a:lnTo>
                    <a:pt x="3804824" y="226181"/>
                  </a:lnTo>
                  <a:lnTo>
                    <a:pt x="0" y="226181"/>
                  </a:lnTo>
                  <a:close/>
                </a:path>
              </a:pathLst>
            </a:custGeom>
            <a:solidFill>
              <a:srgbClr val="E4B123"/>
            </a:solidFill>
          </p:spPr>
          <p:txBody>
            <a:bodyPr/>
            <a:lstStyle/>
            <a:p>
              <a:endParaRPr lang="en-US"/>
            </a:p>
          </p:txBody>
        </p:sp>
        <p:sp>
          <p:nvSpPr>
            <p:cNvPr id="7" name="TextBox 7"/>
            <p:cNvSpPr txBox="1"/>
            <p:nvPr/>
          </p:nvSpPr>
          <p:spPr>
            <a:xfrm>
              <a:off x="0" y="-38100"/>
              <a:ext cx="3804824" cy="264281"/>
            </a:xfrm>
            <a:prstGeom prst="rect">
              <a:avLst/>
            </a:prstGeom>
          </p:spPr>
          <p:txBody>
            <a:bodyPr lIns="50800" tIns="50800" rIns="50800" bIns="50800" rtlCol="0" anchor="ctr"/>
            <a:lstStyle/>
            <a:p>
              <a:pPr algn="ctr">
                <a:lnSpc>
                  <a:spcPts val="2659"/>
                </a:lnSpc>
                <a:spcBef>
                  <a:spcPct val="0"/>
                </a:spcBef>
              </a:pPr>
              <a:endParaRPr/>
            </a:p>
          </p:txBody>
        </p:sp>
      </p:grpSp>
      <p:sp>
        <p:nvSpPr>
          <p:cNvPr id="8" name="TextBox 8"/>
          <p:cNvSpPr txBox="1"/>
          <p:nvPr/>
        </p:nvSpPr>
        <p:spPr>
          <a:xfrm>
            <a:off x="789465" y="2786315"/>
            <a:ext cx="13755645" cy="6167755"/>
          </a:xfrm>
          <a:prstGeom prst="rect">
            <a:avLst/>
          </a:prstGeom>
        </p:spPr>
        <p:txBody>
          <a:bodyPr lIns="0" tIns="0" rIns="0" bIns="0" rtlCol="0" anchor="t">
            <a:spAutoFit/>
          </a:bodyPr>
          <a:lstStyle/>
          <a:p>
            <a:pPr algn="l">
              <a:lnSpc>
                <a:spcPts val="3919"/>
              </a:lnSpc>
            </a:pPr>
            <a:r>
              <a:rPr lang="en-US" sz="2799">
                <a:solidFill>
                  <a:srgbClr val="0C173C"/>
                </a:solidFill>
                <a:latin typeface="Public Sans"/>
                <a:ea typeface="Public Sans"/>
                <a:cs typeface="Public Sans"/>
                <a:sym typeface="Public Sans"/>
              </a:rPr>
              <a:t>Please make sure that when you receive tags for taggable items that you complete the form that comes with them which provides us with the serial number. When this is returned to purchasing, they complete the asset in TERMS officially making it part of inventory and attached to the grant. </a:t>
            </a:r>
          </a:p>
          <a:p>
            <a:pPr algn="l">
              <a:lnSpc>
                <a:spcPts val="3919"/>
              </a:lnSpc>
            </a:pPr>
            <a:endParaRPr lang="en-US" sz="2799">
              <a:solidFill>
                <a:srgbClr val="0C173C"/>
              </a:solidFill>
              <a:latin typeface="Public Sans"/>
              <a:ea typeface="Public Sans"/>
              <a:cs typeface="Public Sans"/>
              <a:sym typeface="Public Sans"/>
            </a:endParaRPr>
          </a:p>
          <a:p>
            <a:pPr algn="l">
              <a:lnSpc>
                <a:spcPts val="3919"/>
              </a:lnSpc>
            </a:pPr>
            <a:r>
              <a:rPr lang="en-US" sz="2799">
                <a:solidFill>
                  <a:srgbClr val="0C173C"/>
                </a:solidFill>
                <a:latin typeface="Public Sans"/>
                <a:ea typeface="Public Sans"/>
                <a:cs typeface="Public Sans"/>
                <a:sym typeface="Public Sans"/>
              </a:rPr>
              <a:t>We need these forms ASAP and will now be making a follow up request as part of the process every time,</a:t>
            </a:r>
          </a:p>
          <a:p>
            <a:pPr algn="l">
              <a:lnSpc>
                <a:spcPts val="3919"/>
              </a:lnSpc>
            </a:pPr>
            <a:endParaRPr lang="en-US" sz="2799">
              <a:solidFill>
                <a:srgbClr val="0C173C"/>
              </a:solidFill>
              <a:latin typeface="Public Sans"/>
              <a:ea typeface="Public Sans"/>
              <a:cs typeface="Public Sans"/>
              <a:sym typeface="Public Sans"/>
            </a:endParaRPr>
          </a:p>
          <a:p>
            <a:pPr algn="l">
              <a:lnSpc>
                <a:spcPts val="5739"/>
              </a:lnSpc>
            </a:pPr>
            <a:r>
              <a:rPr lang="en-US" sz="4099" b="1">
                <a:solidFill>
                  <a:srgbClr val="0C173C"/>
                </a:solidFill>
                <a:latin typeface="Public Sans Bold"/>
                <a:ea typeface="Public Sans Bold"/>
                <a:cs typeface="Public Sans Bold"/>
                <a:sym typeface="Public Sans Bold"/>
              </a:rPr>
              <a:t>Its not just a “checkmark” item – It’s really important! </a:t>
            </a:r>
          </a:p>
          <a:p>
            <a:pPr algn="l">
              <a:lnSpc>
                <a:spcPts val="3919"/>
              </a:lnSpc>
            </a:pPr>
            <a:endParaRPr lang="en-US" sz="4099" b="1">
              <a:solidFill>
                <a:srgbClr val="0C173C"/>
              </a:solidFill>
              <a:latin typeface="Public Sans Bold"/>
              <a:ea typeface="Public Sans Bold"/>
              <a:cs typeface="Public Sans Bold"/>
              <a:sym typeface="Public Sans Bold"/>
            </a:endParaRPr>
          </a:p>
          <a:p>
            <a:pPr algn="l">
              <a:lnSpc>
                <a:spcPts val="3919"/>
              </a:lnSpc>
            </a:pPr>
            <a:endParaRPr lang="en-US" sz="4099" b="1">
              <a:solidFill>
                <a:srgbClr val="0C173C"/>
              </a:solidFill>
              <a:latin typeface="Public Sans Bold"/>
              <a:ea typeface="Public Sans Bold"/>
              <a:cs typeface="Public Sans Bold"/>
              <a:sym typeface="Public Sans Bold"/>
            </a:endParaRPr>
          </a:p>
          <a:p>
            <a:pPr algn="l">
              <a:lnSpc>
                <a:spcPts val="3919"/>
              </a:lnSpc>
              <a:spcBef>
                <a:spcPct val="0"/>
              </a:spcBef>
            </a:pPr>
            <a:endParaRPr lang="en-US" sz="4099" b="1">
              <a:solidFill>
                <a:srgbClr val="0C173C"/>
              </a:solidFill>
              <a:latin typeface="Public Sans Bold"/>
              <a:ea typeface="Public Sans Bold"/>
              <a:cs typeface="Public Sans Bold"/>
              <a:sym typeface="Public Sans Bold"/>
            </a:endParaRPr>
          </a:p>
        </p:txBody>
      </p:sp>
      <p:sp>
        <p:nvSpPr>
          <p:cNvPr id="9" name="Freeform 9"/>
          <p:cNvSpPr/>
          <p:nvPr/>
        </p:nvSpPr>
        <p:spPr>
          <a:xfrm rot="894698">
            <a:off x="14208366" y="1124394"/>
            <a:ext cx="3242322" cy="2535766"/>
          </a:xfrm>
          <a:custGeom>
            <a:avLst/>
            <a:gdLst/>
            <a:ahLst/>
            <a:cxnLst/>
            <a:rect l="l" t="t" r="r" b="b"/>
            <a:pathLst>
              <a:path w="3242322" h="2535766">
                <a:moveTo>
                  <a:pt x="0" y="0"/>
                </a:moveTo>
                <a:lnTo>
                  <a:pt x="3242322" y="0"/>
                </a:lnTo>
                <a:lnTo>
                  <a:pt x="3242322" y="2535766"/>
                </a:lnTo>
                <a:lnTo>
                  <a:pt x="0" y="253576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0" name="TextBox 10"/>
          <p:cNvSpPr txBox="1"/>
          <p:nvPr/>
        </p:nvSpPr>
        <p:spPr>
          <a:xfrm>
            <a:off x="789465" y="1507329"/>
            <a:ext cx="11395196" cy="1345661"/>
          </a:xfrm>
          <a:prstGeom prst="rect">
            <a:avLst/>
          </a:prstGeom>
        </p:spPr>
        <p:txBody>
          <a:bodyPr lIns="0" tIns="0" rIns="0" bIns="0" rtlCol="0" anchor="t">
            <a:spAutoFit/>
          </a:bodyPr>
          <a:lstStyle/>
          <a:p>
            <a:pPr algn="l">
              <a:lnSpc>
                <a:spcPts val="9836"/>
              </a:lnSpc>
            </a:pPr>
            <a:r>
              <a:rPr lang="en-US" sz="10464">
                <a:solidFill>
                  <a:srgbClr val="0C173C"/>
                </a:solidFill>
                <a:latin typeface="League Gothic"/>
                <a:ea typeface="League Gothic"/>
                <a:cs typeface="League Gothic"/>
                <a:sym typeface="League Gothic"/>
              </a:rPr>
              <a:t>TAGGABLE ITEMS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93B6172-9FA4-EA65-6357-2D731BA89A86}"/>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712D505D-A71C-B34A-BD54-FD4B4FD839B3}"/>
              </a:ext>
            </a:extLst>
          </p:cNvPr>
          <p:cNvGrpSpPr/>
          <p:nvPr/>
        </p:nvGrpSpPr>
        <p:grpSpPr>
          <a:xfrm rot="5400000">
            <a:off x="16734092" y="-234488"/>
            <a:ext cx="1704281" cy="1403536"/>
            <a:chOff x="0" y="0"/>
            <a:chExt cx="448864" cy="369656"/>
          </a:xfrm>
        </p:grpSpPr>
        <p:sp>
          <p:nvSpPr>
            <p:cNvPr id="3" name="Freeform 3">
              <a:extLst>
                <a:ext uri="{FF2B5EF4-FFF2-40B4-BE49-F238E27FC236}">
                  <a16:creationId xmlns:a16="http://schemas.microsoft.com/office/drawing/2014/main" id="{706CD4AF-0235-9D3E-53FF-11139CC50B3C}"/>
                </a:ext>
              </a:extLst>
            </p:cNvPr>
            <p:cNvSpPr/>
            <p:nvPr/>
          </p:nvSpPr>
          <p:spPr>
            <a:xfrm>
              <a:off x="0" y="0"/>
              <a:ext cx="448864" cy="369656"/>
            </a:xfrm>
            <a:custGeom>
              <a:avLst/>
              <a:gdLst/>
              <a:ahLst/>
              <a:cxnLst/>
              <a:rect l="l" t="t" r="r" b="b"/>
              <a:pathLst>
                <a:path w="448864" h="369656">
                  <a:moveTo>
                    <a:pt x="0" y="0"/>
                  </a:moveTo>
                  <a:lnTo>
                    <a:pt x="448864" y="0"/>
                  </a:lnTo>
                  <a:lnTo>
                    <a:pt x="448864" y="369656"/>
                  </a:lnTo>
                  <a:lnTo>
                    <a:pt x="0" y="369656"/>
                  </a:lnTo>
                  <a:close/>
                </a:path>
              </a:pathLst>
            </a:custGeom>
            <a:solidFill>
              <a:srgbClr val="E4B123"/>
            </a:solidFill>
          </p:spPr>
          <p:txBody>
            <a:bodyPr/>
            <a:lstStyle/>
            <a:p>
              <a:endParaRPr lang="en-US"/>
            </a:p>
          </p:txBody>
        </p:sp>
        <p:sp>
          <p:nvSpPr>
            <p:cNvPr id="4" name="TextBox 4">
              <a:extLst>
                <a:ext uri="{FF2B5EF4-FFF2-40B4-BE49-F238E27FC236}">
                  <a16:creationId xmlns:a16="http://schemas.microsoft.com/office/drawing/2014/main" id="{EE27B14D-3716-DFD6-BD33-E117D07D6D77}"/>
                </a:ext>
              </a:extLst>
            </p:cNvPr>
            <p:cNvSpPr txBox="1"/>
            <p:nvPr/>
          </p:nvSpPr>
          <p:spPr>
            <a:xfrm>
              <a:off x="0" y="-38100"/>
              <a:ext cx="448864" cy="407756"/>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a:extLst>
              <a:ext uri="{FF2B5EF4-FFF2-40B4-BE49-F238E27FC236}">
                <a16:creationId xmlns:a16="http://schemas.microsoft.com/office/drawing/2014/main" id="{B16C8905-53E2-20AA-D1DA-FB5CC6AF20CE}"/>
              </a:ext>
            </a:extLst>
          </p:cNvPr>
          <p:cNvGrpSpPr/>
          <p:nvPr/>
        </p:nvGrpSpPr>
        <p:grpSpPr>
          <a:xfrm>
            <a:off x="14199963" y="332630"/>
            <a:ext cx="2321056" cy="1911473"/>
            <a:chOff x="0" y="0"/>
            <a:chExt cx="611307" cy="503433"/>
          </a:xfrm>
        </p:grpSpPr>
        <p:sp>
          <p:nvSpPr>
            <p:cNvPr id="6" name="Freeform 6">
              <a:extLst>
                <a:ext uri="{FF2B5EF4-FFF2-40B4-BE49-F238E27FC236}">
                  <a16:creationId xmlns:a16="http://schemas.microsoft.com/office/drawing/2014/main" id="{D32236C0-9319-1C57-0CEA-5C2A4F7EF944}"/>
                </a:ext>
              </a:extLst>
            </p:cNvPr>
            <p:cNvSpPr/>
            <p:nvPr/>
          </p:nvSpPr>
          <p:spPr>
            <a:xfrm>
              <a:off x="0" y="0"/>
              <a:ext cx="611307" cy="503433"/>
            </a:xfrm>
            <a:custGeom>
              <a:avLst/>
              <a:gdLst/>
              <a:ahLst/>
              <a:cxnLst/>
              <a:rect l="l" t="t" r="r" b="b"/>
              <a:pathLst>
                <a:path w="611307" h="503433">
                  <a:moveTo>
                    <a:pt x="0" y="0"/>
                  </a:moveTo>
                  <a:lnTo>
                    <a:pt x="611307" y="0"/>
                  </a:lnTo>
                  <a:lnTo>
                    <a:pt x="611307" y="503433"/>
                  </a:lnTo>
                  <a:lnTo>
                    <a:pt x="0" y="503433"/>
                  </a:lnTo>
                  <a:close/>
                </a:path>
              </a:pathLst>
            </a:custGeom>
            <a:solidFill>
              <a:srgbClr val="E4B123"/>
            </a:solidFill>
          </p:spPr>
          <p:txBody>
            <a:bodyPr/>
            <a:lstStyle/>
            <a:p>
              <a:endParaRPr lang="en-US"/>
            </a:p>
          </p:txBody>
        </p:sp>
        <p:sp>
          <p:nvSpPr>
            <p:cNvPr id="7" name="TextBox 7">
              <a:extLst>
                <a:ext uri="{FF2B5EF4-FFF2-40B4-BE49-F238E27FC236}">
                  <a16:creationId xmlns:a16="http://schemas.microsoft.com/office/drawing/2014/main" id="{EA03432D-8816-BF3F-67AD-59A6F08FFA35}"/>
                </a:ext>
              </a:extLst>
            </p:cNvPr>
            <p:cNvSpPr txBox="1"/>
            <p:nvPr/>
          </p:nvSpPr>
          <p:spPr>
            <a:xfrm>
              <a:off x="0" y="-38100"/>
              <a:ext cx="611307" cy="541533"/>
            </a:xfrm>
            <a:prstGeom prst="rect">
              <a:avLst/>
            </a:prstGeom>
          </p:spPr>
          <p:txBody>
            <a:bodyPr lIns="50800" tIns="50800" rIns="50800" bIns="50800" rtlCol="0" anchor="ctr"/>
            <a:lstStyle/>
            <a:p>
              <a:pPr algn="ctr">
                <a:lnSpc>
                  <a:spcPts val="2659"/>
                </a:lnSpc>
                <a:spcBef>
                  <a:spcPct val="0"/>
                </a:spcBef>
              </a:pPr>
              <a:endParaRPr/>
            </a:p>
          </p:txBody>
        </p:sp>
      </p:grpSp>
      <p:grpSp>
        <p:nvGrpSpPr>
          <p:cNvPr id="8" name="Group 8">
            <a:extLst>
              <a:ext uri="{FF2B5EF4-FFF2-40B4-BE49-F238E27FC236}">
                <a16:creationId xmlns:a16="http://schemas.microsoft.com/office/drawing/2014/main" id="{5D53B13B-BB2B-75A7-E134-C51BAB1E70A8}"/>
              </a:ext>
            </a:extLst>
          </p:cNvPr>
          <p:cNvGrpSpPr/>
          <p:nvPr/>
        </p:nvGrpSpPr>
        <p:grpSpPr>
          <a:xfrm rot="5400000">
            <a:off x="17593150" y="1021782"/>
            <a:ext cx="1704281" cy="1718116"/>
            <a:chOff x="0" y="0"/>
            <a:chExt cx="448864" cy="452508"/>
          </a:xfrm>
        </p:grpSpPr>
        <p:sp>
          <p:nvSpPr>
            <p:cNvPr id="9" name="Freeform 9">
              <a:extLst>
                <a:ext uri="{FF2B5EF4-FFF2-40B4-BE49-F238E27FC236}">
                  <a16:creationId xmlns:a16="http://schemas.microsoft.com/office/drawing/2014/main" id="{45BEB6E6-A5A6-4FE0-8858-F42EED0791F9}"/>
                </a:ext>
              </a:extLst>
            </p:cNvPr>
            <p:cNvSpPr/>
            <p:nvPr/>
          </p:nvSpPr>
          <p:spPr>
            <a:xfrm>
              <a:off x="0" y="0"/>
              <a:ext cx="448864" cy="452508"/>
            </a:xfrm>
            <a:custGeom>
              <a:avLst/>
              <a:gdLst/>
              <a:ahLst/>
              <a:cxnLst/>
              <a:rect l="l" t="t" r="r" b="b"/>
              <a:pathLst>
                <a:path w="448864" h="452508">
                  <a:moveTo>
                    <a:pt x="0" y="0"/>
                  </a:moveTo>
                  <a:lnTo>
                    <a:pt x="448864" y="0"/>
                  </a:lnTo>
                  <a:lnTo>
                    <a:pt x="448864" y="452508"/>
                  </a:lnTo>
                  <a:lnTo>
                    <a:pt x="0" y="452508"/>
                  </a:lnTo>
                  <a:close/>
                </a:path>
              </a:pathLst>
            </a:custGeom>
            <a:solidFill>
              <a:srgbClr val="0C173C"/>
            </a:solidFill>
          </p:spPr>
          <p:txBody>
            <a:bodyPr/>
            <a:lstStyle/>
            <a:p>
              <a:endParaRPr lang="en-US"/>
            </a:p>
          </p:txBody>
        </p:sp>
        <p:sp>
          <p:nvSpPr>
            <p:cNvPr id="10" name="TextBox 10">
              <a:extLst>
                <a:ext uri="{FF2B5EF4-FFF2-40B4-BE49-F238E27FC236}">
                  <a16:creationId xmlns:a16="http://schemas.microsoft.com/office/drawing/2014/main" id="{66D119D4-E4BA-F1DB-AF17-B0A51D9712E7}"/>
                </a:ext>
              </a:extLst>
            </p:cNvPr>
            <p:cNvSpPr txBox="1"/>
            <p:nvPr/>
          </p:nvSpPr>
          <p:spPr>
            <a:xfrm>
              <a:off x="0" y="-38100"/>
              <a:ext cx="448864" cy="490608"/>
            </a:xfrm>
            <a:prstGeom prst="rect">
              <a:avLst/>
            </a:prstGeom>
          </p:spPr>
          <p:txBody>
            <a:bodyPr lIns="50800" tIns="50800" rIns="50800" bIns="50800" rtlCol="0" anchor="ctr"/>
            <a:lstStyle/>
            <a:p>
              <a:pPr algn="ctr">
                <a:lnSpc>
                  <a:spcPts val="2659"/>
                </a:lnSpc>
                <a:spcBef>
                  <a:spcPct val="0"/>
                </a:spcBef>
              </a:pPr>
              <a:endParaRPr/>
            </a:p>
          </p:txBody>
        </p:sp>
      </p:grpSp>
      <p:grpSp>
        <p:nvGrpSpPr>
          <p:cNvPr id="11" name="Group 11">
            <a:extLst>
              <a:ext uri="{FF2B5EF4-FFF2-40B4-BE49-F238E27FC236}">
                <a16:creationId xmlns:a16="http://schemas.microsoft.com/office/drawing/2014/main" id="{E151226F-A6F5-4831-F2F2-2A2116D3A1C6}"/>
              </a:ext>
            </a:extLst>
          </p:cNvPr>
          <p:cNvGrpSpPr/>
          <p:nvPr/>
        </p:nvGrpSpPr>
        <p:grpSpPr>
          <a:xfrm>
            <a:off x="15180183" y="-384860"/>
            <a:ext cx="2406049" cy="1403536"/>
            <a:chOff x="0" y="0"/>
            <a:chExt cx="633692" cy="369656"/>
          </a:xfrm>
        </p:grpSpPr>
        <p:sp>
          <p:nvSpPr>
            <p:cNvPr id="12" name="Freeform 12">
              <a:extLst>
                <a:ext uri="{FF2B5EF4-FFF2-40B4-BE49-F238E27FC236}">
                  <a16:creationId xmlns:a16="http://schemas.microsoft.com/office/drawing/2014/main" id="{E2B66479-BE49-19AE-18FF-495F66566F88}"/>
                </a:ext>
              </a:extLst>
            </p:cNvPr>
            <p:cNvSpPr/>
            <p:nvPr/>
          </p:nvSpPr>
          <p:spPr>
            <a:xfrm>
              <a:off x="0" y="0"/>
              <a:ext cx="633692" cy="369656"/>
            </a:xfrm>
            <a:custGeom>
              <a:avLst/>
              <a:gdLst/>
              <a:ahLst/>
              <a:cxnLst/>
              <a:rect l="l" t="t" r="r" b="b"/>
              <a:pathLst>
                <a:path w="633692" h="369656">
                  <a:moveTo>
                    <a:pt x="0" y="0"/>
                  </a:moveTo>
                  <a:lnTo>
                    <a:pt x="633692" y="0"/>
                  </a:lnTo>
                  <a:lnTo>
                    <a:pt x="633692" y="369656"/>
                  </a:lnTo>
                  <a:lnTo>
                    <a:pt x="0" y="369656"/>
                  </a:lnTo>
                  <a:close/>
                </a:path>
              </a:pathLst>
            </a:custGeom>
            <a:solidFill>
              <a:srgbClr val="0C173C"/>
            </a:solidFill>
          </p:spPr>
          <p:txBody>
            <a:bodyPr/>
            <a:lstStyle/>
            <a:p>
              <a:endParaRPr lang="en-US"/>
            </a:p>
          </p:txBody>
        </p:sp>
        <p:sp>
          <p:nvSpPr>
            <p:cNvPr id="13" name="TextBox 13">
              <a:extLst>
                <a:ext uri="{FF2B5EF4-FFF2-40B4-BE49-F238E27FC236}">
                  <a16:creationId xmlns:a16="http://schemas.microsoft.com/office/drawing/2014/main" id="{D0E05B80-DA2A-9AB9-A442-17DDE7DA1E51}"/>
                </a:ext>
              </a:extLst>
            </p:cNvPr>
            <p:cNvSpPr txBox="1"/>
            <p:nvPr/>
          </p:nvSpPr>
          <p:spPr>
            <a:xfrm>
              <a:off x="0" y="-38100"/>
              <a:ext cx="633692" cy="407756"/>
            </a:xfrm>
            <a:prstGeom prst="rect">
              <a:avLst/>
            </a:prstGeom>
          </p:spPr>
          <p:txBody>
            <a:bodyPr lIns="50800" tIns="50800" rIns="50800" bIns="50800" rtlCol="0" anchor="ctr"/>
            <a:lstStyle/>
            <a:p>
              <a:pPr algn="ctr">
                <a:lnSpc>
                  <a:spcPts val="2659"/>
                </a:lnSpc>
                <a:spcBef>
                  <a:spcPct val="0"/>
                </a:spcBef>
              </a:pPr>
              <a:endParaRPr/>
            </a:p>
          </p:txBody>
        </p:sp>
      </p:grpSp>
      <p:grpSp>
        <p:nvGrpSpPr>
          <p:cNvPr id="14" name="Group 14">
            <a:extLst>
              <a:ext uri="{FF2B5EF4-FFF2-40B4-BE49-F238E27FC236}">
                <a16:creationId xmlns:a16="http://schemas.microsoft.com/office/drawing/2014/main" id="{6D1184F3-6263-D248-1D3C-B35B3887291B}"/>
              </a:ext>
            </a:extLst>
          </p:cNvPr>
          <p:cNvGrpSpPr/>
          <p:nvPr/>
        </p:nvGrpSpPr>
        <p:grpSpPr>
          <a:xfrm rot="5400000">
            <a:off x="8407956" y="823934"/>
            <a:ext cx="1802099" cy="19171425"/>
            <a:chOff x="0" y="0"/>
            <a:chExt cx="474627" cy="5049264"/>
          </a:xfrm>
        </p:grpSpPr>
        <p:sp>
          <p:nvSpPr>
            <p:cNvPr id="15" name="Freeform 15">
              <a:extLst>
                <a:ext uri="{FF2B5EF4-FFF2-40B4-BE49-F238E27FC236}">
                  <a16:creationId xmlns:a16="http://schemas.microsoft.com/office/drawing/2014/main" id="{76FA41B7-C9FF-9C64-4AA3-679C55DC1D25}"/>
                </a:ext>
              </a:extLst>
            </p:cNvPr>
            <p:cNvSpPr/>
            <p:nvPr/>
          </p:nvSpPr>
          <p:spPr>
            <a:xfrm>
              <a:off x="0" y="0"/>
              <a:ext cx="474627" cy="5049264"/>
            </a:xfrm>
            <a:custGeom>
              <a:avLst/>
              <a:gdLst/>
              <a:ahLst/>
              <a:cxnLst/>
              <a:rect l="l" t="t" r="r" b="b"/>
              <a:pathLst>
                <a:path w="474627" h="5049264">
                  <a:moveTo>
                    <a:pt x="0" y="0"/>
                  </a:moveTo>
                  <a:lnTo>
                    <a:pt x="474627" y="0"/>
                  </a:lnTo>
                  <a:lnTo>
                    <a:pt x="474627" y="5049264"/>
                  </a:lnTo>
                  <a:lnTo>
                    <a:pt x="0" y="5049264"/>
                  </a:lnTo>
                  <a:close/>
                </a:path>
              </a:pathLst>
            </a:custGeom>
            <a:solidFill>
              <a:srgbClr val="0C173C"/>
            </a:solidFill>
          </p:spPr>
          <p:txBody>
            <a:bodyPr/>
            <a:lstStyle/>
            <a:p>
              <a:endParaRPr lang="en-US"/>
            </a:p>
          </p:txBody>
        </p:sp>
        <p:sp>
          <p:nvSpPr>
            <p:cNvPr id="16" name="TextBox 16">
              <a:extLst>
                <a:ext uri="{FF2B5EF4-FFF2-40B4-BE49-F238E27FC236}">
                  <a16:creationId xmlns:a16="http://schemas.microsoft.com/office/drawing/2014/main" id="{7EDEE036-1844-BD44-D717-EED200010578}"/>
                </a:ext>
              </a:extLst>
            </p:cNvPr>
            <p:cNvSpPr txBox="1"/>
            <p:nvPr/>
          </p:nvSpPr>
          <p:spPr>
            <a:xfrm>
              <a:off x="0" y="-38100"/>
              <a:ext cx="474627" cy="5087364"/>
            </a:xfrm>
            <a:prstGeom prst="rect">
              <a:avLst/>
            </a:prstGeom>
          </p:spPr>
          <p:txBody>
            <a:bodyPr lIns="50800" tIns="50800" rIns="50800" bIns="50800" rtlCol="0" anchor="ctr"/>
            <a:lstStyle/>
            <a:p>
              <a:pPr algn="ctr">
                <a:lnSpc>
                  <a:spcPts val="2659"/>
                </a:lnSpc>
                <a:spcBef>
                  <a:spcPct val="0"/>
                </a:spcBef>
              </a:pPr>
              <a:endParaRPr/>
            </a:p>
          </p:txBody>
        </p:sp>
      </p:grpSp>
      <p:grpSp>
        <p:nvGrpSpPr>
          <p:cNvPr id="17" name="Group 17">
            <a:extLst>
              <a:ext uri="{FF2B5EF4-FFF2-40B4-BE49-F238E27FC236}">
                <a16:creationId xmlns:a16="http://schemas.microsoft.com/office/drawing/2014/main" id="{C479801E-DFCA-04CC-BD9E-D36B133F1E36}"/>
              </a:ext>
            </a:extLst>
          </p:cNvPr>
          <p:cNvGrpSpPr/>
          <p:nvPr/>
        </p:nvGrpSpPr>
        <p:grpSpPr>
          <a:xfrm rot="5400000">
            <a:off x="8912246" y="-449949"/>
            <a:ext cx="330687" cy="18784795"/>
            <a:chOff x="0" y="0"/>
            <a:chExt cx="87095" cy="4947436"/>
          </a:xfrm>
        </p:grpSpPr>
        <p:sp>
          <p:nvSpPr>
            <p:cNvPr id="18" name="Freeform 18">
              <a:extLst>
                <a:ext uri="{FF2B5EF4-FFF2-40B4-BE49-F238E27FC236}">
                  <a16:creationId xmlns:a16="http://schemas.microsoft.com/office/drawing/2014/main" id="{A46A9EC0-FB34-DAA4-EE8C-793A7277B758}"/>
                </a:ext>
              </a:extLst>
            </p:cNvPr>
            <p:cNvSpPr/>
            <p:nvPr/>
          </p:nvSpPr>
          <p:spPr>
            <a:xfrm>
              <a:off x="0" y="0"/>
              <a:ext cx="87095" cy="4947436"/>
            </a:xfrm>
            <a:custGeom>
              <a:avLst/>
              <a:gdLst/>
              <a:ahLst/>
              <a:cxnLst/>
              <a:rect l="l" t="t" r="r" b="b"/>
              <a:pathLst>
                <a:path w="87095" h="4947436">
                  <a:moveTo>
                    <a:pt x="0" y="0"/>
                  </a:moveTo>
                  <a:lnTo>
                    <a:pt x="87095" y="0"/>
                  </a:lnTo>
                  <a:lnTo>
                    <a:pt x="87095" y="4947436"/>
                  </a:lnTo>
                  <a:lnTo>
                    <a:pt x="0" y="4947436"/>
                  </a:lnTo>
                  <a:close/>
                </a:path>
              </a:pathLst>
            </a:custGeom>
            <a:solidFill>
              <a:srgbClr val="E4B123"/>
            </a:solidFill>
          </p:spPr>
          <p:txBody>
            <a:bodyPr/>
            <a:lstStyle/>
            <a:p>
              <a:endParaRPr lang="en-US"/>
            </a:p>
          </p:txBody>
        </p:sp>
        <p:sp>
          <p:nvSpPr>
            <p:cNvPr id="19" name="TextBox 19">
              <a:extLst>
                <a:ext uri="{FF2B5EF4-FFF2-40B4-BE49-F238E27FC236}">
                  <a16:creationId xmlns:a16="http://schemas.microsoft.com/office/drawing/2014/main" id="{ADA5245B-B4B8-42BD-9796-9D5B91752054}"/>
                </a:ext>
              </a:extLst>
            </p:cNvPr>
            <p:cNvSpPr txBox="1"/>
            <p:nvPr/>
          </p:nvSpPr>
          <p:spPr>
            <a:xfrm>
              <a:off x="0" y="-38100"/>
              <a:ext cx="87095" cy="4985536"/>
            </a:xfrm>
            <a:prstGeom prst="rect">
              <a:avLst/>
            </a:prstGeom>
          </p:spPr>
          <p:txBody>
            <a:bodyPr lIns="50800" tIns="50800" rIns="50800" bIns="50800" rtlCol="0" anchor="ctr"/>
            <a:lstStyle/>
            <a:p>
              <a:pPr algn="ctr">
                <a:lnSpc>
                  <a:spcPts val="2659"/>
                </a:lnSpc>
                <a:spcBef>
                  <a:spcPct val="0"/>
                </a:spcBef>
              </a:pPr>
              <a:endParaRPr/>
            </a:p>
          </p:txBody>
        </p:sp>
      </p:grpSp>
      <p:sp>
        <p:nvSpPr>
          <p:cNvPr id="20" name="TextBox 20">
            <a:extLst>
              <a:ext uri="{FF2B5EF4-FFF2-40B4-BE49-F238E27FC236}">
                <a16:creationId xmlns:a16="http://schemas.microsoft.com/office/drawing/2014/main" id="{0CADD366-1E4D-09A7-C9CC-FE451BB52894}"/>
              </a:ext>
            </a:extLst>
          </p:cNvPr>
          <p:cNvSpPr txBox="1"/>
          <p:nvPr/>
        </p:nvSpPr>
        <p:spPr>
          <a:xfrm>
            <a:off x="167455" y="97833"/>
            <a:ext cx="12807818" cy="1892278"/>
          </a:xfrm>
          <a:prstGeom prst="rect">
            <a:avLst/>
          </a:prstGeom>
        </p:spPr>
        <p:txBody>
          <a:bodyPr lIns="0" tIns="0" rIns="0" bIns="0" rtlCol="0" anchor="t">
            <a:spAutoFit/>
          </a:bodyPr>
          <a:lstStyle/>
          <a:p>
            <a:pPr>
              <a:lnSpc>
                <a:spcPts val="15401"/>
              </a:lnSpc>
              <a:spcBef>
                <a:spcPct val="0"/>
              </a:spcBef>
            </a:pPr>
            <a:r>
              <a:rPr lang="en-US" sz="11000" dirty="0">
                <a:solidFill>
                  <a:srgbClr val="0C173C"/>
                </a:solidFill>
                <a:latin typeface="League Gothic"/>
                <a:ea typeface="League Gothic"/>
                <a:cs typeface="League Gothic"/>
              </a:rPr>
              <a:t>More to Come...</a:t>
            </a:r>
          </a:p>
        </p:txBody>
      </p:sp>
      <p:pic>
        <p:nvPicPr>
          <p:cNvPr id="33" name="Picture 32" descr="Partner up That would be great - That Would Be Great (Office Space Bill  Lumbergh) Meme Generator">
            <a:extLst>
              <a:ext uri="{FF2B5EF4-FFF2-40B4-BE49-F238E27FC236}">
                <a16:creationId xmlns:a16="http://schemas.microsoft.com/office/drawing/2014/main" id="{BD40A52D-347C-8B6A-4E06-1AE29D86C69F}"/>
              </a:ext>
            </a:extLst>
          </p:cNvPr>
          <p:cNvPicPr>
            <a:picLocks noChangeAspect="1"/>
          </p:cNvPicPr>
          <p:nvPr/>
        </p:nvPicPr>
        <p:blipFill>
          <a:blip r:embed="rId2"/>
          <a:stretch>
            <a:fillRect/>
          </a:stretch>
        </p:blipFill>
        <p:spPr>
          <a:xfrm>
            <a:off x="162838" y="1717600"/>
            <a:ext cx="9491597" cy="6867457"/>
          </a:xfrm>
          <a:prstGeom prst="rect">
            <a:avLst/>
          </a:prstGeom>
        </p:spPr>
      </p:pic>
    </p:spTree>
    <p:extLst>
      <p:ext uri="{BB962C8B-B14F-4D97-AF65-F5344CB8AC3E}">
        <p14:creationId xmlns:p14="http://schemas.microsoft.com/office/powerpoint/2010/main" val="14106503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39311" y="-311883"/>
            <a:ext cx="18699653" cy="768463"/>
            <a:chOff x="0" y="0"/>
            <a:chExt cx="4925012" cy="202394"/>
          </a:xfrm>
        </p:grpSpPr>
        <p:sp>
          <p:nvSpPr>
            <p:cNvPr id="3" name="Freeform 3"/>
            <p:cNvSpPr/>
            <p:nvPr/>
          </p:nvSpPr>
          <p:spPr>
            <a:xfrm>
              <a:off x="0" y="0"/>
              <a:ext cx="4925011" cy="202394"/>
            </a:xfrm>
            <a:custGeom>
              <a:avLst/>
              <a:gdLst/>
              <a:ahLst/>
              <a:cxnLst/>
              <a:rect l="l" t="t" r="r" b="b"/>
              <a:pathLst>
                <a:path w="4925011" h="202394">
                  <a:moveTo>
                    <a:pt x="0" y="0"/>
                  </a:moveTo>
                  <a:lnTo>
                    <a:pt x="4925011" y="0"/>
                  </a:lnTo>
                  <a:lnTo>
                    <a:pt x="4925011" y="202394"/>
                  </a:lnTo>
                  <a:lnTo>
                    <a:pt x="0" y="202394"/>
                  </a:lnTo>
                  <a:close/>
                </a:path>
              </a:pathLst>
            </a:custGeom>
            <a:solidFill>
              <a:srgbClr val="0C173C"/>
            </a:solidFill>
          </p:spPr>
          <p:txBody>
            <a:bodyPr/>
            <a:lstStyle/>
            <a:p>
              <a:endParaRPr lang="en-US"/>
            </a:p>
          </p:txBody>
        </p:sp>
        <p:sp>
          <p:nvSpPr>
            <p:cNvPr id="4" name="TextBox 4"/>
            <p:cNvSpPr txBox="1"/>
            <p:nvPr/>
          </p:nvSpPr>
          <p:spPr>
            <a:xfrm>
              <a:off x="0" y="-38100"/>
              <a:ext cx="4925012" cy="240494"/>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rot="-10800000">
            <a:off x="-639311" y="9830420"/>
            <a:ext cx="18699653" cy="768463"/>
            <a:chOff x="0" y="0"/>
            <a:chExt cx="4925012" cy="202394"/>
          </a:xfrm>
        </p:grpSpPr>
        <p:sp>
          <p:nvSpPr>
            <p:cNvPr id="6" name="Freeform 6"/>
            <p:cNvSpPr/>
            <p:nvPr/>
          </p:nvSpPr>
          <p:spPr>
            <a:xfrm>
              <a:off x="0" y="0"/>
              <a:ext cx="4925011" cy="202394"/>
            </a:xfrm>
            <a:custGeom>
              <a:avLst/>
              <a:gdLst/>
              <a:ahLst/>
              <a:cxnLst/>
              <a:rect l="l" t="t" r="r" b="b"/>
              <a:pathLst>
                <a:path w="4925011" h="202394">
                  <a:moveTo>
                    <a:pt x="0" y="0"/>
                  </a:moveTo>
                  <a:lnTo>
                    <a:pt x="4925011" y="0"/>
                  </a:lnTo>
                  <a:lnTo>
                    <a:pt x="4925011" y="202394"/>
                  </a:lnTo>
                  <a:lnTo>
                    <a:pt x="0" y="202394"/>
                  </a:lnTo>
                  <a:close/>
                </a:path>
              </a:pathLst>
            </a:custGeom>
            <a:solidFill>
              <a:srgbClr val="0C173C"/>
            </a:solidFill>
          </p:spPr>
          <p:txBody>
            <a:bodyPr/>
            <a:lstStyle/>
            <a:p>
              <a:endParaRPr lang="en-US"/>
            </a:p>
          </p:txBody>
        </p:sp>
        <p:sp>
          <p:nvSpPr>
            <p:cNvPr id="7" name="TextBox 7"/>
            <p:cNvSpPr txBox="1"/>
            <p:nvPr/>
          </p:nvSpPr>
          <p:spPr>
            <a:xfrm>
              <a:off x="0" y="-38100"/>
              <a:ext cx="4925012" cy="240494"/>
            </a:xfrm>
            <a:prstGeom prst="rect">
              <a:avLst/>
            </a:prstGeom>
          </p:spPr>
          <p:txBody>
            <a:bodyPr lIns="50800" tIns="50800" rIns="50800" bIns="50800" rtlCol="0" anchor="ctr"/>
            <a:lstStyle/>
            <a:p>
              <a:pPr algn="ctr">
                <a:lnSpc>
                  <a:spcPts val="2659"/>
                </a:lnSpc>
                <a:spcBef>
                  <a:spcPct val="0"/>
                </a:spcBef>
              </a:pPr>
              <a:endParaRPr/>
            </a:p>
          </p:txBody>
        </p:sp>
      </p:grpSp>
      <p:grpSp>
        <p:nvGrpSpPr>
          <p:cNvPr id="8" name="Group 8"/>
          <p:cNvGrpSpPr/>
          <p:nvPr/>
        </p:nvGrpSpPr>
        <p:grpSpPr>
          <a:xfrm>
            <a:off x="11455055" y="0"/>
            <a:ext cx="6966295" cy="3858646"/>
            <a:chOff x="0" y="0"/>
            <a:chExt cx="1834744" cy="1016269"/>
          </a:xfrm>
        </p:grpSpPr>
        <p:sp>
          <p:nvSpPr>
            <p:cNvPr id="9" name="Freeform 9"/>
            <p:cNvSpPr/>
            <p:nvPr/>
          </p:nvSpPr>
          <p:spPr>
            <a:xfrm>
              <a:off x="0" y="0"/>
              <a:ext cx="1834744" cy="1016269"/>
            </a:xfrm>
            <a:custGeom>
              <a:avLst/>
              <a:gdLst/>
              <a:ahLst/>
              <a:cxnLst/>
              <a:rect l="l" t="t" r="r" b="b"/>
              <a:pathLst>
                <a:path w="1834744" h="1016269">
                  <a:moveTo>
                    <a:pt x="0" y="0"/>
                  </a:moveTo>
                  <a:lnTo>
                    <a:pt x="1834744" y="0"/>
                  </a:lnTo>
                  <a:lnTo>
                    <a:pt x="1834744" y="1016269"/>
                  </a:lnTo>
                  <a:lnTo>
                    <a:pt x="0" y="1016269"/>
                  </a:lnTo>
                  <a:close/>
                </a:path>
              </a:pathLst>
            </a:custGeom>
            <a:solidFill>
              <a:srgbClr val="0C173C"/>
            </a:solidFill>
          </p:spPr>
          <p:txBody>
            <a:bodyPr/>
            <a:lstStyle/>
            <a:p>
              <a:endParaRPr lang="en-US"/>
            </a:p>
          </p:txBody>
        </p:sp>
        <p:sp>
          <p:nvSpPr>
            <p:cNvPr id="10" name="TextBox 10"/>
            <p:cNvSpPr txBox="1"/>
            <p:nvPr/>
          </p:nvSpPr>
          <p:spPr>
            <a:xfrm>
              <a:off x="0" y="-38100"/>
              <a:ext cx="1834744" cy="1054369"/>
            </a:xfrm>
            <a:prstGeom prst="rect">
              <a:avLst/>
            </a:prstGeom>
          </p:spPr>
          <p:txBody>
            <a:bodyPr lIns="50800" tIns="50800" rIns="50800" bIns="50800" rtlCol="0" anchor="ctr"/>
            <a:lstStyle/>
            <a:p>
              <a:pPr algn="ctr">
                <a:lnSpc>
                  <a:spcPts val="2659"/>
                </a:lnSpc>
                <a:spcBef>
                  <a:spcPct val="0"/>
                </a:spcBef>
              </a:pPr>
              <a:endParaRPr/>
            </a:p>
          </p:txBody>
        </p:sp>
      </p:grpSp>
      <p:grpSp>
        <p:nvGrpSpPr>
          <p:cNvPr id="11" name="Group 11"/>
          <p:cNvGrpSpPr/>
          <p:nvPr/>
        </p:nvGrpSpPr>
        <p:grpSpPr>
          <a:xfrm>
            <a:off x="11455055" y="6428354"/>
            <a:ext cx="6966295" cy="3858646"/>
            <a:chOff x="0" y="0"/>
            <a:chExt cx="1834744" cy="1016269"/>
          </a:xfrm>
        </p:grpSpPr>
        <p:sp>
          <p:nvSpPr>
            <p:cNvPr id="12" name="Freeform 12"/>
            <p:cNvSpPr/>
            <p:nvPr/>
          </p:nvSpPr>
          <p:spPr>
            <a:xfrm>
              <a:off x="0" y="0"/>
              <a:ext cx="1834744" cy="1016269"/>
            </a:xfrm>
            <a:custGeom>
              <a:avLst/>
              <a:gdLst/>
              <a:ahLst/>
              <a:cxnLst/>
              <a:rect l="l" t="t" r="r" b="b"/>
              <a:pathLst>
                <a:path w="1834744" h="1016269">
                  <a:moveTo>
                    <a:pt x="0" y="0"/>
                  </a:moveTo>
                  <a:lnTo>
                    <a:pt x="1834744" y="0"/>
                  </a:lnTo>
                  <a:lnTo>
                    <a:pt x="1834744" y="1016269"/>
                  </a:lnTo>
                  <a:lnTo>
                    <a:pt x="0" y="1016269"/>
                  </a:lnTo>
                  <a:close/>
                </a:path>
              </a:pathLst>
            </a:custGeom>
            <a:solidFill>
              <a:srgbClr val="0C173C"/>
            </a:solidFill>
          </p:spPr>
          <p:txBody>
            <a:bodyPr/>
            <a:lstStyle/>
            <a:p>
              <a:endParaRPr lang="en-US"/>
            </a:p>
          </p:txBody>
        </p:sp>
        <p:sp>
          <p:nvSpPr>
            <p:cNvPr id="13" name="TextBox 13"/>
            <p:cNvSpPr txBox="1"/>
            <p:nvPr/>
          </p:nvSpPr>
          <p:spPr>
            <a:xfrm>
              <a:off x="0" y="-38100"/>
              <a:ext cx="1834744" cy="1054369"/>
            </a:xfrm>
            <a:prstGeom prst="rect">
              <a:avLst/>
            </a:prstGeom>
          </p:spPr>
          <p:txBody>
            <a:bodyPr lIns="50800" tIns="50800" rIns="50800" bIns="50800" rtlCol="0" anchor="ctr"/>
            <a:lstStyle/>
            <a:p>
              <a:pPr algn="ctr">
                <a:lnSpc>
                  <a:spcPts val="2659"/>
                </a:lnSpc>
                <a:spcBef>
                  <a:spcPct val="0"/>
                </a:spcBef>
              </a:pPr>
              <a:endParaRPr/>
            </a:p>
          </p:txBody>
        </p:sp>
      </p:grpSp>
      <p:grpSp>
        <p:nvGrpSpPr>
          <p:cNvPr id="14" name="Group 14"/>
          <p:cNvGrpSpPr/>
          <p:nvPr/>
        </p:nvGrpSpPr>
        <p:grpSpPr>
          <a:xfrm>
            <a:off x="13776152" y="3110513"/>
            <a:ext cx="6966295" cy="8798871"/>
            <a:chOff x="0" y="0"/>
            <a:chExt cx="1834744" cy="2317398"/>
          </a:xfrm>
        </p:grpSpPr>
        <p:sp>
          <p:nvSpPr>
            <p:cNvPr id="15" name="Freeform 15"/>
            <p:cNvSpPr/>
            <p:nvPr/>
          </p:nvSpPr>
          <p:spPr>
            <a:xfrm>
              <a:off x="0" y="0"/>
              <a:ext cx="1834744" cy="2317398"/>
            </a:xfrm>
            <a:custGeom>
              <a:avLst/>
              <a:gdLst/>
              <a:ahLst/>
              <a:cxnLst/>
              <a:rect l="l" t="t" r="r" b="b"/>
              <a:pathLst>
                <a:path w="1834744" h="2317398">
                  <a:moveTo>
                    <a:pt x="0" y="0"/>
                  </a:moveTo>
                  <a:lnTo>
                    <a:pt x="1834744" y="0"/>
                  </a:lnTo>
                  <a:lnTo>
                    <a:pt x="1834744" y="2317398"/>
                  </a:lnTo>
                  <a:lnTo>
                    <a:pt x="0" y="2317398"/>
                  </a:lnTo>
                  <a:close/>
                </a:path>
              </a:pathLst>
            </a:custGeom>
            <a:solidFill>
              <a:srgbClr val="E4B123"/>
            </a:solidFill>
          </p:spPr>
          <p:txBody>
            <a:bodyPr/>
            <a:lstStyle/>
            <a:p>
              <a:endParaRPr lang="en-US"/>
            </a:p>
          </p:txBody>
        </p:sp>
        <p:sp>
          <p:nvSpPr>
            <p:cNvPr id="16" name="TextBox 16"/>
            <p:cNvSpPr txBox="1"/>
            <p:nvPr/>
          </p:nvSpPr>
          <p:spPr>
            <a:xfrm>
              <a:off x="0" y="-38100"/>
              <a:ext cx="1834744" cy="2355498"/>
            </a:xfrm>
            <a:prstGeom prst="rect">
              <a:avLst/>
            </a:prstGeom>
          </p:spPr>
          <p:txBody>
            <a:bodyPr lIns="50800" tIns="50800" rIns="50800" bIns="50800" rtlCol="0" anchor="ctr"/>
            <a:lstStyle/>
            <a:p>
              <a:pPr algn="ctr">
                <a:lnSpc>
                  <a:spcPts val="2659"/>
                </a:lnSpc>
                <a:spcBef>
                  <a:spcPct val="0"/>
                </a:spcBef>
              </a:pPr>
              <a:endParaRPr/>
            </a:p>
          </p:txBody>
        </p:sp>
      </p:grpSp>
      <p:grpSp>
        <p:nvGrpSpPr>
          <p:cNvPr id="17" name="Group 17"/>
          <p:cNvGrpSpPr/>
          <p:nvPr/>
        </p:nvGrpSpPr>
        <p:grpSpPr>
          <a:xfrm>
            <a:off x="12153728" y="456580"/>
            <a:ext cx="1080705" cy="9373841"/>
            <a:chOff x="0" y="0"/>
            <a:chExt cx="284630" cy="2468830"/>
          </a:xfrm>
        </p:grpSpPr>
        <p:sp>
          <p:nvSpPr>
            <p:cNvPr id="18" name="Freeform 18"/>
            <p:cNvSpPr/>
            <p:nvPr/>
          </p:nvSpPr>
          <p:spPr>
            <a:xfrm>
              <a:off x="0" y="0"/>
              <a:ext cx="284630" cy="2468831"/>
            </a:xfrm>
            <a:custGeom>
              <a:avLst/>
              <a:gdLst/>
              <a:ahLst/>
              <a:cxnLst/>
              <a:rect l="l" t="t" r="r" b="b"/>
              <a:pathLst>
                <a:path w="284630" h="2468831">
                  <a:moveTo>
                    <a:pt x="0" y="0"/>
                  </a:moveTo>
                  <a:lnTo>
                    <a:pt x="284630" y="0"/>
                  </a:lnTo>
                  <a:lnTo>
                    <a:pt x="284630" y="2468831"/>
                  </a:lnTo>
                  <a:lnTo>
                    <a:pt x="0" y="2468831"/>
                  </a:lnTo>
                  <a:close/>
                </a:path>
              </a:pathLst>
            </a:custGeom>
            <a:solidFill>
              <a:srgbClr val="E4B123"/>
            </a:solidFill>
          </p:spPr>
          <p:txBody>
            <a:bodyPr/>
            <a:lstStyle/>
            <a:p>
              <a:endParaRPr lang="en-US"/>
            </a:p>
          </p:txBody>
        </p:sp>
        <p:sp>
          <p:nvSpPr>
            <p:cNvPr id="19" name="TextBox 19"/>
            <p:cNvSpPr txBox="1"/>
            <p:nvPr/>
          </p:nvSpPr>
          <p:spPr>
            <a:xfrm>
              <a:off x="0" y="-38100"/>
              <a:ext cx="284630" cy="2506930"/>
            </a:xfrm>
            <a:prstGeom prst="rect">
              <a:avLst/>
            </a:prstGeom>
          </p:spPr>
          <p:txBody>
            <a:bodyPr lIns="50800" tIns="50800" rIns="50800" bIns="50800" rtlCol="0" anchor="ctr"/>
            <a:lstStyle/>
            <a:p>
              <a:pPr algn="ctr">
                <a:lnSpc>
                  <a:spcPts val="2659"/>
                </a:lnSpc>
                <a:spcBef>
                  <a:spcPct val="0"/>
                </a:spcBef>
              </a:pPr>
              <a:endParaRPr/>
            </a:p>
          </p:txBody>
        </p:sp>
      </p:grpSp>
      <p:grpSp>
        <p:nvGrpSpPr>
          <p:cNvPr id="20" name="Group 20"/>
          <p:cNvGrpSpPr/>
          <p:nvPr/>
        </p:nvGrpSpPr>
        <p:grpSpPr>
          <a:xfrm>
            <a:off x="13776152" y="-493342"/>
            <a:ext cx="4801223" cy="2605422"/>
            <a:chOff x="0" y="0"/>
            <a:chExt cx="1264520" cy="686202"/>
          </a:xfrm>
        </p:grpSpPr>
        <p:sp>
          <p:nvSpPr>
            <p:cNvPr id="21" name="Freeform 21"/>
            <p:cNvSpPr/>
            <p:nvPr/>
          </p:nvSpPr>
          <p:spPr>
            <a:xfrm>
              <a:off x="0" y="0"/>
              <a:ext cx="1264520" cy="686202"/>
            </a:xfrm>
            <a:custGeom>
              <a:avLst/>
              <a:gdLst/>
              <a:ahLst/>
              <a:cxnLst/>
              <a:rect l="l" t="t" r="r" b="b"/>
              <a:pathLst>
                <a:path w="1264520" h="686202">
                  <a:moveTo>
                    <a:pt x="0" y="0"/>
                  </a:moveTo>
                  <a:lnTo>
                    <a:pt x="1264520" y="0"/>
                  </a:lnTo>
                  <a:lnTo>
                    <a:pt x="1264520" y="686202"/>
                  </a:lnTo>
                  <a:lnTo>
                    <a:pt x="0" y="686202"/>
                  </a:lnTo>
                  <a:close/>
                </a:path>
              </a:pathLst>
            </a:custGeom>
            <a:solidFill>
              <a:srgbClr val="E4B123"/>
            </a:solidFill>
          </p:spPr>
          <p:txBody>
            <a:bodyPr/>
            <a:lstStyle/>
            <a:p>
              <a:endParaRPr lang="en-US"/>
            </a:p>
          </p:txBody>
        </p:sp>
        <p:sp>
          <p:nvSpPr>
            <p:cNvPr id="22" name="TextBox 22"/>
            <p:cNvSpPr txBox="1"/>
            <p:nvPr/>
          </p:nvSpPr>
          <p:spPr>
            <a:xfrm>
              <a:off x="0" y="-38100"/>
              <a:ext cx="1264520" cy="724302"/>
            </a:xfrm>
            <a:prstGeom prst="rect">
              <a:avLst/>
            </a:prstGeom>
          </p:spPr>
          <p:txBody>
            <a:bodyPr lIns="50800" tIns="50800" rIns="50800" bIns="50800" rtlCol="0" anchor="ctr"/>
            <a:lstStyle/>
            <a:p>
              <a:pPr algn="ctr">
                <a:lnSpc>
                  <a:spcPts val="2659"/>
                </a:lnSpc>
                <a:spcBef>
                  <a:spcPct val="0"/>
                </a:spcBef>
              </a:pPr>
              <a:endParaRPr/>
            </a:p>
          </p:txBody>
        </p:sp>
      </p:grpSp>
      <p:sp>
        <p:nvSpPr>
          <p:cNvPr id="23" name="TextBox 23"/>
          <p:cNvSpPr txBox="1"/>
          <p:nvPr/>
        </p:nvSpPr>
        <p:spPr>
          <a:xfrm>
            <a:off x="1534809" y="1371683"/>
            <a:ext cx="7877916" cy="1475404"/>
          </a:xfrm>
          <a:prstGeom prst="rect">
            <a:avLst/>
          </a:prstGeom>
        </p:spPr>
        <p:txBody>
          <a:bodyPr lIns="0" tIns="0" rIns="0" bIns="0" rtlCol="0" anchor="t">
            <a:spAutoFit/>
          </a:bodyPr>
          <a:lstStyle/>
          <a:p>
            <a:pPr algn="l">
              <a:lnSpc>
                <a:spcPts val="10818"/>
              </a:lnSpc>
            </a:pPr>
            <a:r>
              <a:rPr lang="en-US" sz="11509">
                <a:solidFill>
                  <a:srgbClr val="0C173C"/>
                </a:solidFill>
                <a:latin typeface="Gagalin"/>
                <a:ea typeface="Gagalin"/>
                <a:cs typeface="Gagalin"/>
                <a:sym typeface="Gagalin"/>
              </a:rPr>
              <a:t>THANK YOU!</a:t>
            </a:r>
          </a:p>
        </p:txBody>
      </p:sp>
      <p:grpSp>
        <p:nvGrpSpPr>
          <p:cNvPr id="24" name="Group 24"/>
          <p:cNvGrpSpPr/>
          <p:nvPr/>
        </p:nvGrpSpPr>
        <p:grpSpPr>
          <a:xfrm>
            <a:off x="1605145" y="3003348"/>
            <a:ext cx="7105371" cy="107165"/>
            <a:chOff x="0" y="0"/>
            <a:chExt cx="2058806" cy="31051"/>
          </a:xfrm>
        </p:grpSpPr>
        <p:sp>
          <p:nvSpPr>
            <p:cNvPr id="25" name="Freeform 25"/>
            <p:cNvSpPr/>
            <p:nvPr/>
          </p:nvSpPr>
          <p:spPr>
            <a:xfrm>
              <a:off x="0" y="0"/>
              <a:ext cx="2058806" cy="31051"/>
            </a:xfrm>
            <a:custGeom>
              <a:avLst/>
              <a:gdLst/>
              <a:ahLst/>
              <a:cxnLst/>
              <a:rect l="l" t="t" r="r" b="b"/>
              <a:pathLst>
                <a:path w="2058806" h="31051">
                  <a:moveTo>
                    <a:pt x="0" y="0"/>
                  </a:moveTo>
                  <a:lnTo>
                    <a:pt x="2058806" y="0"/>
                  </a:lnTo>
                  <a:lnTo>
                    <a:pt x="2058806" y="31051"/>
                  </a:lnTo>
                  <a:lnTo>
                    <a:pt x="0" y="31051"/>
                  </a:lnTo>
                  <a:close/>
                </a:path>
              </a:pathLst>
            </a:custGeom>
            <a:solidFill>
              <a:srgbClr val="0C173C"/>
            </a:solidFill>
          </p:spPr>
          <p:txBody>
            <a:bodyPr/>
            <a:lstStyle/>
            <a:p>
              <a:endParaRPr lang="en-US"/>
            </a:p>
          </p:txBody>
        </p:sp>
        <p:sp>
          <p:nvSpPr>
            <p:cNvPr id="26" name="TextBox 26"/>
            <p:cNvSpPr txBox="1"/>
            <p:nvPr/>
          </p:nvSpPr>
          <p:spPr>
            <a:xfrm>
              <a:off x="0" y="-38100"/>
              <a:ext cx="2058806" cy="69151"/>
            </a:xfrm>
            <a:prstGeom prst="rect">
              <a:avLst/>
            </a:prstGeom>
          </p:spPr>
          <p:txBody>
            <a:bodyPr lIns="50800" tIns="50800" rIns="50800" bIns="50800" rtlCol="0" anchor="ctr"/>
            <a:lstStyle/>
            <a:p>
              <a:pPr algn="ctr">
                <a:lnSpc>
                  <a:spcPts val="2659"/>
                </a:lnSpc>
                <a:spcBef>
                  <a:spcPct val="0"/>
                </a:spcBef>
              </a:pPr>
              <a:endParaRPr/>
            </a:p>
          </p:txBody>
        </p:sp>
      </p:grpSp>
      <p:sp>
        <p:nvSpPr>
          <p:cNvPr id="27" name="Freeform 27"/>
          <p:cNvSpPr/>
          <p:nvPr/>
        </p:nvSpPr>
        <p:spPr>
          <a:xfrm>
            <a:off x="1605145" y="4288769"/>
            <a:ext cx="461570" cy="461570"/>
          </a:xfrm>
          <a:custGeom>
            <a:avLst/>
            <a:gdLst/>
            <a:ahLst/>
            <a:cxnLst/>
            <a:rect l="l" t="t" r="r" b="b"/>
            <a:pathLst>
              <a:path w="461570" h="461570">
                <a:moveTo>
                  <a:pt x="0" y="0"/>
                </a:moveTo>
                <a:lnTo>
                  <a:pt x="461571" y="0"/>
                </a:lnTo>
                <a:lnTo>
                  <a:pt x="461571" y="461571"/>
                </a:lnTo>
                <a:lnTo>
                  <a:pt x="0" y="46157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8" name="Freeform 28"/>
          <p:cNvSpPr/>
          <p:nvPr/>
        </p:nvSpPr>
        <p:spPr>
          <a:xfrm>
            <a:off x="1605145" y="4996110"/>
            <a:ext cx="461570" cy="461570"/>
          </a:xfrm>
          <a:custGeom>
            <a:avLst/>
            <a:gdLst/>
            <a:ahLst/>
            <a:cxnLst/>
            <a:rect l="l" t="t" r="r" b="b"/>
            <a:pathLst>
              <a:path w="461570" h="461570">
                <a:moveTo>
                  <a:pt x="0" y="0"/>
                </a:moveTo>
                <a:lnTo>
                  <a:pt x="461571" y="0"/>
                </a:lnTo>
                <a:lnTo>
                  <a:pt x="461571" y="461570"/>
                </a:lnTo>
                <a:lnTo>
                  <a:pt x="0" y="46157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29" name="TextBox 29"/>
          <p:cNvSpPr txBox="1"/>
          <p:nvPr/>
        </p:nvSpPr>
        <p:spPr>
          <a:xfrm>
            <a:off x="2305423" y="4223637"/>
            <a:ext cx="5063974" cy="515783"/>
          </a:xfrm>
          <a:prstGeom prst="rect">
            <a:avLst/>
          </a:prstGeom>
        </p:spPr>
        <p:txBody>
          <a:bodyPr lIns="0" tIns="0" rIns="0" bIns="0" rtlCol="0" anchor="t">
            <a:spAutoFit/>
          </a:bodyPr>
          <a:lstStyle/>
          <a:p>
            <a:pPr algn="l">
              <a:lnSpc>
                <a:spcPts val="4120"/>
              </a:lnSpc>
              <a:spcBef>
                <a:spcPct val="0"/>
              </a:spcBef>
            </a:pPr>
            <a:r>
              <a:rPr lang="en-US" sz="2943">
                <a:solidFill>
                  <a:srgbClr val="0C173C"/>
                </a:solidFill>
                <a:latin typeface="Public Sans"/>
                <a:ea typeface="Public Sans"/>
                <a:cs typeface="Public Sans"/>
                <a:sym typeface="Public Sans"/>
              </a:rPr>
              <a:t>727-588-6000 ext.1440</a:t>
            </a:r>
          </a:p>
        </p:txBody>
      </p:sp>
      <p:sp>
        <p:nvSpPr>
          <p:cNvPr id="30" name="TextBox 30"/>
          <p:cNvSpPr txBox="1"/>
          <p:nvPr/>
        </p:nvSpPr>
        <p:spPr>
          <a:xfrm>
            <a:off x="2305423" y="4919910"/>
            <a:ext cx="4616208" cy="515783"/>
          </a:xfrm>
          <a:prstGeom prst="rect">
            <a:avLst/>
          </a:prstGeom>
        </p:spPr>
        <p:txBody>
          <a:bodyPr lIns="0" tIns="0" rIns="0" bIns="0" rtlCol="0" anchor="t">
            <a:spAutoFit/>
          </a:bodyPr>
          <a:lstStyle/>
          <a:p>
            <a:pPr algn="l">
              <a:lnSpc>
                <a:spcPts val="4120"/>
              </a:lnSpc>
              <a:spcBef>
                <a:spcPct val="0"/>
              </a:spcBef>
            </a:pPr>
            <a:r>
              <a:rPr lang="en-US" sz="2943">
                <a:solidFill>
                  <a:srgbClr val="0C173C"/>
                </a:solidFill>
                <a:latin typeface="Public Sans"/>
                <a:ea typeface="Public Sans"/>
                <a:cs typeface="Public Sans"/>
                <a:sym typeface="Public Sans"/>
              </a:rPr>
              <a:t>DelemeesterN@pcsb.org</a:t>
            </a:r>
          </a:p>
        </p:txBody>
      </p:sp>
      <p:grpSp>
        <p:nvGrpSpPr>
          <p:cNvPr id="31" name="Group 31"/>
          <p:cNvGrpSpPr/>
          <p:nvPr/>
        </p:nvGrpSpPr>
        <p:grpSpPr>
          <a:xfrm>
            <a:off x="1640027" y="6489901"/>
            <a:ext cx="5550373" cy="1173002"/>
            <a:chOff x="0" y="-68821"/>
            <a:chExt cx="7400497" cy="1564002"/>
          </a:xfrm>
        </p:grpSpPr>
        <p:sp>
          <p:nvSpPr>
            <p:cNvPr id="32" name="TextBox 32"/>
            <p:cNvSpPr txBox="1"/>
            <p:nvPr/>
          </p:nvSpPr>
          <p:spPr>
            <a:xfrm>
              <a:off x="933704" y="-68821"/>
              <a:ext cx="6466793" cy="662311"/>
            </a:xfrm>
            <a:prstGeom prst="rect">
              <a:avLst/>
            </a:prstGeom>
          </p:spPr>
          <p:txBody>
            <a:bodyPr lIns="0" tIns="0" rIns="0" bIns="0" rtlCol="0" anchor="t">
              <a:spAutoFit/>
            </a:bodyPr>
            <a:lstStyle/>
            <a:p>
              <a:pPr algn="l">
                <a:lnSpc>
                  <a:spcPts val="4120"/>
                </a:lnSpc>
                <a:spcBef>
                  <a:spcPct val="0"/>
                </a:spcBef>
              </a:pPr>
              <a:r>
                <a:rPr lang="en-US" sz="2900" dirty="0">
                  <a:solidFill>
                    <a:srgbClr val="0C173C"/>
                  </a:solidFill>
                  <a:latin typeface="Public Sans"/>
                  <a:ea typeface="Public Sans"/>
                  <a:cs typeface="Public Sans"/>
                  <a:sym typeface="Public Sans"/>
                </a:rPr>
                <a:t>727-588-6226</a:t>
              </a:r>
              <a:endParaRPr lang="en-US" sz="2943" dirty="0">
                <a:solidFill>
                  <a:srgbClr val="0C173C"/>
                </a:solidFill>
                <a:latin typeface="Public Sans"/>
                <a:ea typeface="Public Sans"/>
                <a:cs typeface="Public Sans"/>
                <a:sym typeface="Public Sans"/>
              </a:endParaRPr>
            </a:p>
          </p:txBody>
        </p:sp>
        <p:sp>
          <p:nvSpPr>
            <p:cNvPr id="33" name="TextBox 33"/>
            <p:cNvSpPr txBox="1"/>
            <p:nvPr/>
          </p:nvSpPr>
          <p:spPr>
            <a:xfrm>
              <a:off x="933704" y="895543"/>
              <a:ext cx="6032915" cy="576655"/>
            </a:xfrm>
            <a:prstGeom prst="rect">
              <a:avLst/>
            </a:prstGeom>
          </p:spPr>
          <p:txBody>
            <a:bodyPr lIns="0" tIns="0" rIns="0" bIns="0" rtlCol="0" anchor="t">
              <a:spAutoFit/>
            </a:bodyPr>
            <a:lstStyle/>
            <a:p>
              <a:pPr algn="l">
                <a:lnSpc>
                  <a:spcPts val="3684"/>
                </a:lnSpc>
                <a:spcBef>
                  <a:spcPct val="0"/>
                </a:spcBef>
              </a:pPr>
              <a:r>
                <a:rPr lang="en-US" sz="2600" dirty="0">
                  <a:solidFill>
                    <a:srgbClr val="0C173C"/>
                  </a:solidFill>
                  <a:latin typeface="Public Sans"/>
                  <a:ea typeface="Public Sans"/>
                  <a:cs typeface="Public Sans"/>
                  <a:sym typeface="Public Sans"/>
                </a:rPr>
                <a:t>SotoJ@pcsb.org</a:t>
              </a:r>
            </a:p>
          </p:txBody>
        </p:sp>
        <p:sp>
          <p:nvSpPr>
            <p:cNvPr id="34" name="Freeform 34"/>
            <p:cNvSpPr/>
            <p:nvPr/>
          </p:nvSpPr>
          <p:spPr>
            <a:xfrm>
              <a:off x="0" y="0"/>
              <a:ext cx="615427" cy="615427"/>
            </a:xfrm>
            <a:custGeom>
              <a:avLst/>
              <a:gdLst/>
              <a:ahLst/>
              <a:cxnLst/>
              <a:rect l="l" t="t" r="r" b="b"/>
              <a:pathLst>
                <a:path w="615427" h="615427">
                  <a:moveTo>
                    <a:pt x="0" y="0"/>
                  </a:moveTo>
                  <a:lnTo>
                    <a:pt x="615427" y="0"/>
                  </a:lnTo>
                  <a:lnTo>
                    <a:pt x="615427" y="615427"/>
                  </a:lnTo>
                  <a:lnTo>
                    <a:pt x="0" y="61542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5" name="Freeform 35"/>
            <p:cNvSpPr/>
            <p:nvPr/>
          </p:nvSpPr>
          <p:spPr>
            <a:xfrm>
              <a:off x="0" y="879754"/>
              <a:ext cx="615427" cy="615427"/>
            </a:xfrm>
            <a:custGeom>
              <a:avLst/>
              <a:gdLst/>
              <a:ahLst/>
              <a:cxnLst/>
              <a:rect l="l" t="t" r="r" b="b"/>
              <a:pathLst>
                <a:path w="615427" h="615427">
                  <a:moveTo>
                    <a:pt x="0" y="0"/>
                  </a:moveTo>
                  <a:lnTo>
                    <a:pt x="615427" y="0"/>
                  </a:lnTo>
                  <a:lnTo>
                    <a:pt x="615427" y="615427"/>
                  </a:lnTo>
                  <a:lnTo>
                    <a:pt x="0" y="61542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sp>
        <p:nvSpPr>
          <p:cNvPr id="36" name="TextBox 36"/>
          <p:cNvSpPr txBox="1"/>
          <p:nvPr/>
        </p:nvSpPr>
        <p:spPr>
          <a:xfrm>
            <a:off x="1605145" y="3400240"/>
            <a:ext cx="5157635" cy="640879"/>
          </a:xfrm>
          <a:prstGeom prst="rect">
            <a:avLst/>
          </a:prstGeom>
        </p:spPr>
        <p:txBody>
          <a:bodyPr lIns="0" tIns="0" rIns="0" bIns="0" rtlCol="0" anchor="t">
            <a:spAutoFit/>
          </a:bodyPr>
          <a:lstStyle/>
          <a:p>
            <a:pPr algn="l">
              <a:lnSpc>
                <a:spcPts val="5100"/>
              </a:lnSpc>
              <a:spcBef>
                <a:spcPct val="0"/>
              </a:spcBef>
            </a:pPr>
            <a:r>
              <a:rPr lang="en-US" sz="3643" b="1">
                <a:solidFill>
                  <a:srgbClr val="0C173C"/>
                </a:solidFill>
                <a:latin typeface="Public Sans Bold"/>
                <a:ea typeface="Public Sans Bold"/>
                <a:cs typeface="Public Sans Bold"/>
                <a:sym typeface="Public Sans Bold"/>
              </a:rPr>
              <a:t>Nichole Delemeester</a:t>
            </a:r>
          </a:p>
        </p:txBody>
      </p:sp>
      <p:sp>
        <p:nvSpPr>
          <p:cNvPr id="37" name="TextBox 37"/>
          <p:cNvSpPr txBox="1"/>
          <p:nvPr/>
        </p:nvSpPr>
        <p:spPr>
          <a:xfrm>
            <a:off x="1569691" y="5633939"/>
            <a:ext cx="5157635" cy="597856"/>
          </a:xfrm>
          <a:prstGeom prst="rect">
            <a:avLst/>
          </a:prstGeom>
        </p:spPr>
        <p:txBody>
          <a:bodyPr lIns="0" tIns="0" rIns="0" bIns="0" rtlCol="0" anchor="t">
            <a:spAutoFit/>
          </a:bodyPr>
          <a:lstStyle/>
          <a:p>
            <a:pPr>
              <a:lnSpc>
                <a:spcPts val="5100"/>
              </a:lnSpc>
              <a:spcBef>
                <a:spcPct val="0"/>
              </a:spcBef>
            </a:pPr>
            <a:r>
              <a:rPr lang="en-US" sz="3600" b="1" dirty="0">
                <a:solidFill>
                  <a:srgbClr val="0C173C"/>
                </a:solidFill>
                <a:latin typeface="Public Sans Bold"/>
                <a:ea typeface="Public Sans Bold"/>
                <a:cs typeface="Public Sans Bold"/>
                <a:sym typeface="Public Sans Bold"/>
              </a:rPr>
              <a:t>Jessica Soto</a:t>
            </a:r>
            <a:endParaRPr lang="en-US" sz="3643" b="1" dirty="0">
              <a:solidFill>
                <a:srgbClr val="0C173C"/>
              </a:solidFill>
              <a:latin typeface="Public Sans Bold"/>
              <a:ea typeface="Public Sans Bold"/>
              <a:cs typeface="Public Sans Bold"/>
              <a:sym typeface="Public Sans Bold"/>
            </a:endParaRPr>
          </a:p>
        </p:txBody>
      </p:sp>
      <p:grpSp>
        <p:nvGrpSpPr>
          <p:cNvPr id="38" name="Group 31">
            <a:extLst>
              <a:ext uri="{FF2B5EF4-FFF2-40B4-BE49-F238E27FC236}">
                <a16:creationId xmlns:a16="http://schemas.microsoft.com/office/drawing/2014/main" id="{94A6DD13-3F20-F975-3A7B-CDEC66876B5F}"/>
              </a:ext>
            </a:extLst>
          </p:cNvPr>
          <p:cNvGrpSpPr/>
          <p:nvPr/>
        </p:nvGrpSpPr>
        <p:grpSpPr>
          <a:xfrm>
            <a:off x="1560601" y="8634992"/>
            <a:ext cx="5550372" cy="1121535"/>
            <a:chOff x="0" y="0"/>
            <a:chExt cx="7400496" cy="1495380"/>
          </a:xfrm>
        </p:grpSpPr>
        <p:sp>
          <p:nvSpPr>
            <p:cNvPr id="39" name="TextBox 32">
              <a:extLst>
                <a:ext uri="{FF2B5EF4-FFF2-40B4-BE49-F238E27FC236}">
                  <a16:creationId xmlns:a16="http://schemas.microsoft.com/office/drawing/2014/main" id="{D70921AA-504B-908C-44DC-F2BE7A6F3877}"/>
                </a:ext>
              </a:extLst>
            </p:cNvPr>
            <p:cNvSpPr txBox="1"/>
            <p:nvPr/>
          </p:nvSpPr>
          <p:spPr>
            <a:xfrm>
              <a:off x="933704" y="-68821"/>
              <a:ext cx="6466793" cy="662311"/>
            </a:xfrm>
            <a:prstGeom prst="rect">
              <a:avLst/>
            </a:prstGeom>
          </p:spPr>
          <p:txBody>
            <a:bodyPr lIns="0" tIns="0" rIns="0" bIns="0" rtlCol="0" anchor="t">
              <a:spAutoFit/>
            </a:bodyPr>
            <a:lstStyle/>
            <a:p>
              <a:pPr algn="l">
                <a:lnSpc>
                  <a:spcPts val="4120"/>
                </a:lnSpc>
                <a:spcBef>
                  <a:spcPct val="0"/>
                </a:spcBef>
              </a:pPr>
              <a:r>
                <a:rPr lang="en-US" sz="2943" dirty="0">
                  <a:solidFill>
                    <a:srgbClr val="0C173C"/>
                  </a:solidFill>
                  <a:latin typeface="Public Sans"/>
                  <a:ea typeface="Public Sans"/>
                  <a:cs typeface="Public Sans"/>
                  <a:sym typeface="Public Sans"/>
                </a:rPr>
                <a:t>727-588-6311</a:t>
              </a:r>
            </a:p>
          </p:txBody>
        </p:sp>
        <p:sp>
          <p:nvSpPr>
            <p:cNvPr id="40" name="TextBox 33">
              <a:extLst>
                <a:ext uri="{FF2B5EF4-FFF2-40B4-BE49-F238E27FC236}">
                  <a16:creationId xmlns:a16="http://schemas.microsoft.com/office/drawing/2014/main" id="{243A6791-0AB0-76C1-CD08-D48C77C0C3AC}"/>
                </a:ext>
              </a:extLst>
            </p:cNvPr>
            <p:cNvSpPr txBox="1"/>
            <p:nvPr/>
          </p:nvSpPr>
          <p:spPr>
            <a:xfrm>
              <a:off x="933704" y="895542"/>
              <a:ext cx="6032915" cy="599838"/>
            </a:xfrm>
            <a:prstGeom prst="rect">
              <a:avLst/>
            </a:prstGeom>
          </p:spPr>
          <p:txBody>
            <a:bodyPr lIns="0" tIns="0" rIns="0" bIns="0" rtlCol="0" anchor="t">
              <a:spAutoFit/>
            </a:bodyPr>
            <a:lstStyle/>
            <a:p>
              <a:pPr algn="l">
                <a:lnSpc>
                  <a:spcPts val="3684"/>
                </a:lnSpc>
                <a:spcBef>
                  <a:spcPct val="0"/>
                </a:spcBef>
              </a:pPr>
              <a:r>
                <a:rPr lang="en-US" sz="2631" dirty="0">
                  <a:solidFill>
                    <a:srgbClr val="0C173C"/>
                  </a:solidFill>
                  <a:latin typeface="Public Sans"/>
                  <a:ea typeface="Public Sans"/>
                  <a:cs typeface="Public Sans"/>
                  <a:sym typeface="Public Sans"/>
                </a:rPr>
                <a:t>MarshCo@pcsb.org</a:t>
              </a:r>
            </a:p>
          </p:txBody>
        </p:sp>
        <p:sp>
          <p:nvSpPr>
            <p:cNvPr id="41" name="Freeform 34">
              <a:extLst>
                <a:ext uri="{FF2B5EF4-FFF2-40B4-BE49-F238E27FC236}">
                  <a16:creationId xmlns:a16="http://schemas.microsoft.com/office/drawing/2014/main" id="{623D5383-B8D7-8A12-8504-FAE2EEF20E24}"/>
                </a:ext>
              </a:extLst>
            </p:cNvPr>
            <p:cNvSpPr/>
            <p:nvPr/>
          </p:nvSpPr>
          <p:spPr>
            <a:xfrm>
              <a:off x="0" y="0"/>
              <a:ext cx="615427" cy="615427"/>
            </a:xfrm>
            <a:custGeom>
              <a:avLst/>
              <a:gdLst/>
              <a:ahLst/>
              <a:cxnLst/>
              <a:rect l="l" t="t" r="r" b="b"/>
              <a:pathLst>
                <a:path w="615427" h="615427">
                  <a:moveTo>
                    <a:pt x="0" y="0"/>
                  </a:moveTo>
                  <a:lnTo>
                    <a:pt x="615427" y="0"/>
                  </a:lnTo>
                  <a:lnTo>
                    <a:pt x="615427" y="615427"/>
                  </a:lnTo>
                  <a:lnTo>
                    <a:pt x="0" y="61542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2" name="Freeform 35">
              <a:extLst>
                <a:ext uri="{FF2B5EF4-FFF2-40B4-BE49-F238E27FC236}">
                  <a16:creationId xmlns:a16="http://schemas.microsoft.com/office/drawing/2014/main" id="{D608CBA5-4955-19DE-9496-FC2774AA853C}"/>
                </a:ext>
              </a:extLst>
            </p:cNvPr>
            <p:cNvSpPr/>
            <p:nvPr/>
          </p:nvSpPr>
          <p:spPr>
            <a:xfrm>
              <a:off x="0" y="879754"/>
              <a:ext cx="615427" cy="615427"/>
            </a:xfrm>
            <a:custGeom>
              <a:avLst/>
              <a:gdLst/>
              <a:ahLst/>
              <a:cxnLst/>
              <a:rect l="l" t="t" r="r" b="b"/>
              <a:pathLst>
                <a:path w="615427" h="615427">
                  <a:moveTo>
                    <a:pt x="0" y="0"/>
                  </a:moveTo>
                  <a:lnTo>
                    <a:pt x="615427" y="0"/>
                  </a:lnTo>
                  <a:lnTo>
                    <a:pt x="615427" y="615427"/>
                  </a:lnTo>
                  <a:lnTo>
                    <a:pt x="0" y="61542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sp>
        <p:nvSpPr>
          <p:cNvPr id="43" name="TextBox 37">
            <a:extLst>
              <a:ext uri="{FF2B5EF4-FFF2-40B4-BE49-F238E27FC236}">
                <a16:creationId xmlns:a16="http://schemas.microsoft.com/office/drawing/2014/main" id="{A28E51F3-8803-5D9C-73C8-3BD2008F420B}"/>
              </a:ext>
            </a:extLst>
          </p:cNvPr>
          <p:cNvSpPr txBox="1"/>
          <p:nvPr/>
        </p:nvSpPr>
        <p:spPr>
          <a:xfrm>
            <a:off x="1490265" y="7727414"/>
            <a:ext cx="5157635" cy="597856"/>
          </a:xfrm>
          <a:prstGeom prst="rect">
            <a:avLst/>
          </a:prstGeom>
        </p:spPr>
        <p:txBody>
          <a:bodyPr lIns="0" tIns="0" rIns="0" bIns="0" rtlCol="0" anchor="t">
            <a:spAutoFit/>
          </a:bodyPr>
          <a:lstStyle/>
          <a:p>
            <a:pPr algn="l">
              <a:lnSpc>
                <a:spcPts val="5100"/>
              </a:lnSpc>
              <a:spcBef>
                <a:spcPct val="0"/>
              </a:spcBef>
            </a:pPr>
            <a:r>
              <a:rPr lang="en-US" sz="3643" b="1" dirty="0">
                <a:solidFill>
                  <a:srgbClr val="0C173C"/>
                </a:solidFill>
                <a:latin typeface="Public Sans Bold"/>
                <a:ea typeface="Public Sans Bold"/>
                <a:cs typeface="Public Sans Bold"/>
                <a:sym typeface="Public Sans Bold"/>
              </a:rPr>
              <a:t>Coral Marsh</a:t>
            </a:r>
          </a:p>
        </p:txBody>
      </p:sp>
    </p:spTree>
    <p:extLst>
      <p:ext uri="{BB962C8B-B14F-4D97-AF65-F5344CB8AC3E}">
        <p14:creationId xmlns:p14="http://schemas.microsoft.com/office/powerpoint/2010/main" val="6010042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820</Words>
  <Application>Microsoft Office PowerPoint</Application>
  <PresentationFormat>Custom</PresentationFormat>
  <Paragraphs>109</Paragraphs>
  <Slides>27</Slides>
  <Notes>3</Notes>
  <HiddenSlides>3</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Charter School IDEA 24-25  Meeting</dc:title>
  <cp:lastModifiedBy>Marsh Coral</cp:lastModifiedBy>
  <cp:revision>70</cp:revision>
  <dcterms:created xsi:type="dcterms:W3CDTF">2006-08-16T00:00:00Z</dcterms:created>
  <dcterms:modified xsi:type="dcterms:W3CDTF">2025-02-12T18:00:11Z</dcterms:modified>
  <dc:identifier>DAGQeJdFFaU</dc:identifier>
</cp:coreProperties>
</file>