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2" r:id="rId4"/>
    <p:sldMasterId id="2147483698" r:id="rId5"/>
    <p:sldMasterId id="2147483720" r:id="rId6"/>
  </p:sldMasterIdLst>
  <p:notesMasterIdLst>
    <p:notesMasterId r:id="rId55"/>
  </p:notesMasterIdLst>
  <p:handoutMasterIdLst>
    <p:handoutMasterId r:id="rId56"/>
  </p:handoutMasterIdLst>
  <p:sldIdLst>
    <p:sldId id="350" r:id="rId7"/>
    <p:sldId id="3855" r:id="rId8"/>
    <p:sldId id="495" r:id="rId9"/>
    <p:sldId id="366" r:id="rId10"/>
    <p:sldId id="3854" r:id="rId11"/>
    <p:sldId id="368" r:id="rId12"/>
    <p:sldId id="371" r:id="rId13"/>
    <p:sldId id="297" r:id="rId14"/>
    <p:sldId id="298" r:id="rId15"/>
    <p:sldId id="372" r:id="rId16"/>
    <p:sldId id="375" r:id="rId17"/>
    <p:sldId id="3878" r:id="rId18"/>
    <p:sldId id="3877" r:id="rId19"/>
    <p:sldId id="373" r:id="rId20"/>
    <p:sldId id="3879" r:id="rId21"/>
    <p:sldId id="3880" r:id="rId22"/>
    <p:sldId id="256" r:id="rId23"/>
    <p:sldId id="257" r:id="rId24"/>
    <p:sldId id="287" r:id="rId25"/>
    <p:sldId id="299" r:id="rId26"/>
    <p:sldId id="288" r:id="rId27"/>
    <p:sldId id="289" r:id="rId28"/>
    <p:sldId id="291" r:id="rId29"/>
    <p:sldId id="3912" r:id="rId30"/>
    <p:sldId id="3901" r:id="rId31"/>
    <p:sldId id="3913" r:id="rId32"/>
    <p:sldId id="3898" r:id="rId33"/>
    <p:sldId id="3902" r:id="rId34"/>
    <p:sldId id="3904" r:id="rId35"/>
    <p:sldId id="3892" r:id="rId36"/>
    <p:sldId id="3914" r:id="rId37"/>
    <p:sldId id="3915" r:id="rId38"/>
    <p:sldId id="3916" r:id="rId39"/>
    <p:sldId id="3917" r:id="rId40"/>
    <p:sldId id="3918" r:id="rId41"/>
    <p:sldId id="3919" r:id="rId42"/>
    <p:sldId id="300" r:id="rId43"/>
    <p:sldId id="286" r:id="rId44"/>
    <p:sldId id="3920" r:id="rId45"/>
    <p:sldId id="3921" r:id="rId46"/>
    <p:sldId id="301" r:id="rId47"/>
    <p:sldId id="3909" r:id="rId48"/>
    <p:sldId id="302" r:id="rId49"/>
    <p:sldId id="303" r:id="rId50"/>
    <p:sldId id="304" r:id="rId51"/>
    <p:sldId id="281" r:id="rId52"/>
    <p:sldId id="306" r:id="rId53"/>
    <p:sldId id="30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0391FFC-6319-42F7-AC8F-6113C620A3BE}">
          <p14:sldIdLst>
            <p14:sldId id="350"/>
            <p14:sldId id="3855"/>
            <p14:sldId id="495"/>
            <p14:sldId id="366"/>
            <p14:sldId id="3854"/>
            <p14:sldId id="368"/>
            <p14:sldId id="371"/>
            <p14:sldId id="297"/>
            <p14:sldId id="298"/>
            <p14:sldId id="372"/>
            <p14:sldId id="375"/>
            <p14:sldId id="3878"/>
            <p14:sldId id="3877"/>
            <p14:sldId id="373"/>
            <p14:sldId id="3879"/>
            <p14:sldId id="3880"/>
          </p14:sldIdLst>
        </p14:section>
        <p14:section name="Default Section" id="{B345EBDA-5191-443D-A0F3-2958FB2C5310}">
          <p14:sldIdLst>
            <p14:sldId id="256"/>
            <p14:sldId id="257"/>
            <p14:sldId id="287"/>
            <p14:sldId id="299"/>
            <p14:sldId id="288"/>
            <p14:sldId id="289"/>
            <p14:sldId id="291"/>
            <p14:sldId id="3912"/>
            <p14:sldId id="3901"/>
            <p14:sldId id="3913"/>
            <p14:sldId id="3898"/>
            <p14:sldId id="3902"/>
            <p14:sldId id="3904"/>
            <p14:sldId id="3892"/>
            <p14:sldId id="3914"/>
            <p14:sldId id="3915"/>
            <p14:sldId id="3916"/>
            <p14:sldId id="3917"/>
            <p14:sldId id="3918"/>
            <p14:sldId id="3919"/>
            <p14:sldId id="300"/>
            <p14:sldId id="286"/>
            <p14:sldId id="3920"/>
            <p14:sldId id="3921"/>
            <p14:sldId id="301"/>
            <p14:sldId id="3909"/>
            <p14:sldId id="302"/>
            <p14:sldId id="303"/>
            <p14:sldId id="304"/>
            <p14:sldId id="281"/>
            <p14:sldId id="306"/>
            <p14:sldId id="305"/>
          </p14:sldIdLst>
        </p14:section>
        <p14:section name="Alternative Summary Tab Slides (19-24)" id="{7C8C2E46-2E25-48BD-896E-6A5FC68E8D7F}">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65EB35-7F95-103E-6090-A30C0C9065C8}" name="Barnett, Carolyn" initials="BC" userId="S::cbarnett@apsk12.org::91c1c3e3-5395-4d6d-a514-bee340fe53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3F3F3"/>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E60825-7360-487A-A1C3-6836D4E274D9}" v="11" dt="2025-03-04T15:08:34.2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wrence, Reginald" userId="46b2b0f4-eec7-426c-9d2d-1dd4c3664997" providerId="ADAL" clId="{70E60825-7360-487A-A1C3-6836D4E274D9}"/>
    <pc:docChg chg="undo custSel addSld delSld modSld">
      <pc:chgData name="Lawrence, Reginald" userId="46b2b0f4-eec7-426c-9d2d-1dd4c3664997" providerId="ADAL" clId="{70E60825-7360-487A-A1C3-6836D4E274D9}" dt="2025-03-04T15:07:19.508" v="186" actId="47"/>
      <pc:docMkLst>
        <pc:docMk/>
      </pc:docMkLst>
      <pc:sldChg chg="del">
        <pc:chgData name="Lawrence, Reginald" userId="46b2b0f4-eec7-426c-9d2d-1dd4c3664997" providerId="ADAL" clId="{70E60825-7360-487A-A1C3-6836D4E274D9}" dt="2025-03-04T14:59:50.839" v="1"/>
        <pc:sldMkLst>
          <pc:docMk/>
          <pc:sldMk cId="905865389" sldId="297"/>
        </pc:sldMkLst>
      </pc:sldChg>
      <pc:sldChg chg="del">
        <pc:chgData name="Lawrence, Reginald" userId="46b2b0f4-eec7-426c-9d2d-1dd4c3664997" providerId="ADAL" clId="{70E60825-7360-487A-A1C3-6836D4E274D9}" dt="2025-03-04T15:00:12.239" v="2" actId="47"/>
        <pc:sldMkLst>
          <pc:docMk/>
          <pc:sldMk cId="1199750312" sldId="367"/>
        </pc:sldMkLst>
      </pc:sldChg>
      <pc:sldChg chg="del">
        <pc:chgData name="Lawrence, Reginald" userId="46b2b0f4-eec7-426c-9d2d-1dd4c3664997" providerId="ADAL" clId="{70E60825-7360-487A-A1C3-6836D4E274D9}" dt="2025-03-04T15:00:30.754" v="3" actId="47"/>
        <pc:sldMkLst>
          <pc:docMk/>
          <pc:sldMk cId="1252646586" sldId="369"/>
        </pc:sldMkLst>
      </pc:sldChg>
      <pc:sldChg chg="del">
        <pc:chgData name="Lawrence, Reginald" userId="46b2b0f4-eec7-426c-9d2d-1dd4c3664997" providerId="ADAL" clId="{70E60825-7360-487A-A1C3-6836D4E274D9}" dt="2025-03-04T14:58:29.730" v="0" actId="47"/>
        <pc:sldMkLst>
          <pc:docMk/>
          <pc:sldMk cId="1664250397" sldId="370"/>
        </pc:sldMkLst>
      </pc:sldChg>
      <pc:sldChg chg="modSp mod">
        <pc:chgData name="Lawrence, Reginald" userId="46b2b0f4-eec7-426c-9d2d-1dd4c3664997" providerId="ADAL" clId="{70E60825-7360-487A-A1C3-6836D4E274D9}" dt="2025-03-04T15:03:27.631" v="182" actId="20577"/>
        <pc:sldMkLst>
          <pc:docMk/>
          <pc:sldMk cId="2796984891" sldId="3878"/>
        </pc:sldMkLst>
        <pc:spChg chg="mod">
          <ac:chgData name="Lawrence, Reginald" userId="46b2b0f4-eec7-426c-9d2d-1dd4c3664997" providerId="ADAL" clId="{70E60825-7360-487A-A1C3-6836D4E274D9}" dt="2025-03-04T15:03:27.631" v="182" actId="20577"/>
          <ac:spMkLst>
            <pc:docMk/>
            <pc:sldMk cId="2796984891" sldId="3878"/>
            <ac:spMk id="4" creationId="{4568A5FD-D981-6ADC-D782-B63334D76AA4}"/>
          </ac:spMkLst>
        </pc:spChg>
      </pc:sldChg>
      <pc:sldChg chg="modSp">
        <pc:chgData name="Lawrence, Reginald" userId="46b2b0f4-eec7-426c-9d2d-1dd4c3664997" providerId="ADAL" clId="{70E60825-7360-487A-A1C3-6836D4E274D9}" dt="2025-03-04T15:07:18.340" v="185"/>
        <pc:sldMkLst>
          <pc:docMk/>
          <pc:sldMk cId="2948078563" sldId="3879"/>
        </pc:sldMkLst>
        <pc:graphicFrameChg chg="mod">
          <ac:chgData name="Lawrence, Reginald" userId="46b2b0f4-eec7-426c-9d2d-1dd4c3664997" providerId="ADAL" clId="{70E60825-7360-487A-A1C3-6836D4E274D9}" dt="2025-03-04T15:07:18.340" v="185"/>
          <ac:graphicFrameMkLst>
            <pc:docMk/>
            <pc:sldMk cId="2948078563" sldId="3879"/>
            <ac:graphicFrameMk id="4" creationId="{FED0A3D8-2DF3-BD85-7DDD-2B9386D5CB71}"/>
          </ac:graphicFrameMkLst>
        </pc:graphicFrameChg>
        <pc:graphicFrameChg chg="mod">
          <ac:chgData name="Lawrence, Reginald" userId="46b2b0f4-eec7-426c-9d2d-1dd4c3664997" providerId="ADAL" clId="{70E60825-7360-487A-A1C3-6836D4E274D9}" dt="2025-03-04T15:07:17.574" v="184"/>
          <ac:graphicFrameMkLst>
            <pc:docMk/>
            <pc:sldMk cId="2948078563" sldId="3879"/>
            <ac:graphicFrameMk id="5" creationId="{D8546A83-3355-9B7C-0A29-4F76E223247E}"/>
          </ac:graphicFrameMkLst>
        </pc:graphicFrameChg>
      </pc:sldChg>
      <pc:sldChg chg="add del">
        <pc:chgData name="Lawrence, Reginald" userId="46b2b0f4-eec7-426c-9d2d-1dd4c3664997" providerId="ADAL" clId="{70E60825-7360-487A-A1C3-6836D4E274D9}" dt="2025-03-04T15:07:19.508" v="186" actId="47"/>
        <pc:sldMkLst>
          <pc:docMk/>
          <pc:sldMk cId="8753184" sldId="3880"/>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ata4.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41.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ata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image" Target="../media/image45.png"/></Relationships>
</file>

<file path=ppt/diagrams/_rels/data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svg"/><Relationship Id="rId1" Type="http://schemas.openxmlformats.org/officeDocument/2006/relationships/image" Target="../media/image47.png"/><Relationship Id="rId4" Type="http://schemas.openxmlformats.org/officeDocument/2006/relationships/image" Target="../media/image5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41.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image" Target="../media/image45.png"/></Relationships>
</file>

<file path=ppt/diagrams/_rels/drawing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svg"/><Relationship Id="rId1" Type="http://schemas.openxmlformats.org/officeDocument/2006/relationships/image" Target="../media/image47.png"/><Relationship Id="rId4" Type="http://schemas.openxmlformats.org/officeDocument/2006/relationships/image" Target="../media/image50.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pt>
    <dgm:pt modelId="{CBFAD42E-BC13-4677-A698-C8417C853277}">
      <dgm:prSet phldrT="[Text]" custT="1"/>
      <dgm:spPr>
        <a:xfrm>
          <a:off x="1539005" y="2461121"/>
          <a:ext cx="1150626" cy="1008591"/>
        </a:xfrm>
        <a:prstGeom prst="rect">
          <a:avLst/>
        </a:prstGeom>
        <a:noFill/>
        <a:ln>
          <a:noFill/>
        </a:ln>
        <a:effectLst/>
      </dgm:spPr>
      <dgm:t>
        <a:bodyPr/>
        <a:lstStyle/>
        <a:p>
          <a:pPr>
            <a:spcAft>
              <a:spcPct val="35000"/>
            </a:spcAft>
            <a:buNone/>
          </a:pPr>
          <a:r>
            <a:rPr lang="en-US" sz="1600" b="1">
              <a:solidFill>
                <a:sysClr val="windowText" lastClr="000000">
                  <a:hueOff val="0"/>
                  <a:satOff val="0"/>
                  <a:lumOff val="0"/>
                  <a:alphaOff val="0"/>
                </a:sysClr>
              </a:solidFill>
              <a:latin typeface="Tenorite"/>
              <a:ea typeface="+mn-ea"/>
              <a:cs typeface="+mn-cs"/>
            </a:rPr>
            <a:t>Step 2 </a:t>
          </a:r>
          <a:r>
            <a:rPr lang="en-US" sz="1400" b="0" u="sng">
              <a:solidFill>
                <a:sysClr val="windowText" lastClr="000000">
                  <a:hueOff val="0"/>
                  <a:satOff val="0"/>
                  <a:lumOff val="0"/>
                  <a:alphaOff val="0"/>
                </a:sysClr>
              </a:solidFill>
              <a:latin typeface="Tenorite"/>
              <a:ea typeface="+mn-ea"/>
              <a:cs typeface="+mn-cs"/>
            </a:rPr>
            <a:t>Pri</a:t>
          </a:r>
          <a:r>
            <a:rPr lang="en-US" sz="1400" u="sng">
              <a:solidFill>
                <a:sysClr val="windowText" lastClr="000000">
                  <a:hueOff val="0"/>
                  <a:satOff val="0"/>
                  <a:lumOff val="0"/>
                  <a:alphaOff val="0"/>
                </a:sysClr>
              </a:solidFill>
              <a:latin typeface="Tenorite"/>
              <a:ea typeface="+mn-ea"/>
              <a:cs typeface="+mn-cs"/>
            </a:rPr>
            <a:t>ncipals</a:t>
          </a:r>
          <a:r>
            <a:rPr lang="en-US" sz="1400">
              <a:solidFill>
                <a:sysClr val="windowText" lastClr="000000">
                  <a:hueOff val="0"/>
                  <a:satOff val="0"/>
                  <a:lumOff val="0"/>
                  <a:alphaOff val="0"/>
                </a:sysClr>
              </a:solidFill>
              <a:latin typeface="Tenorite"/>
              <a:ea typeface="+mn-ea"/>
              <a:cs typeface="+mn-cs"/>
            </a:rPr>
            <a:t> Workshop   FY </a:t>
          </a:r>
          <a:r>
            <a:rPr lang="en-US" sz="1400">
              <a:solidFill>
                <a:sysClr val="windowText" lastClr="000000">
                  <a:hueOff val="0"/>
                  <a:satOff val="0"/>
                  <a:lumOff val="0"/>
                  <a:alphaOff val="0"/>
                </a:sysClr>
              </a:solidFill>
              <a:latin typeface="Arial"/>
              <a:ea typeface="+mn-ea"/>
              <a:cs typeface="+mn-cs"/>
            </a:rPr>
            <a:t>26</a:t>
          </a:r>
          <a:r>
            <a:rPr lang="en-US" sz="1400">
              <a:solidFill>
                <a:sysClr val="windowText" lastClr="000000">
                  <a:hueOff val="0"/>
                  <a:satOff val="0"/>
                  <a:lumOff val="0"/>
                  <a:alphaOff val="0"/>
                </a:sysClr>
              </a:solidFill>
              <a:latin typeface="Tenorite"/>
              <a:ea typeface="+mn-ea"/>
              <a:cs typeface="+mn-cs"/>
            </a:rPr>
            <a:t> Budget</a:t>
          </a:r>
        </a:p>
        <a:p>
          <a:pPr>
            <a:spcAft>
              <a:spcPct val="35000"/>
            </a:spcAft>
            <a:buNone/>
          </a:pPr>
          <a:r>
            <a:rPr lang="en-US" sz="1200">
              <a:solidFill>
                <a:srgbClr val="FF0000"/>
              </a:solidFill>
              <a:latin typeface="Calibri"/>
              <a:ea typeface="+mn-ea"/>
              <a:cs typeface="Times New Roman"/>
            </a:rPr>
            <a:t>January 15</a:t>
          </a:r>
          <a:r>
            <a:rPr lang="en-US" sz="1200">
              <a:solidFill>
                <a:sysClr val="windowText" lastClr="000000">
                  <a:hueOff val="0"/>
                  <a:satOff val="0"/>
                  <a:lumOff val="0"/>
                  <a:alphaOff val="0"/>
                </a:sysClr>
              </a:solidFill>
              <a:latin typeface="Calibri"/>
              <a:ea typeface="+mn-ea"/>
              <a:cs typeface="Times New Roman"/>
            </a:rPr>
            <a:t> </a:t>
          </a:r>
          <a:r>
            <a:rPr lang="en-US" sz="1200" baseline="30000">
              <a:solidFill>
                <a:sysClr val="windowText" lastClr="000000">
                  <a:hueOff val="0"/>
                  <a:satOff val="0"/>
                  <a:lumOff val="0"/>
                  <a:alphaOff val="0"/>
                </a:sysClr>
              </a:solidFill>
              <a:latin typeface="Calibri"/>
              <a:ea typeface="+mn-ea"/>
              <a:cs typeface="Times New Roman"/>
            </a:rPr>
            <a:t> </a:t>
          </a:r>
          <a:endParaRPr lang="en-US" sz="1200">
            <a:solidFill>
              <a:sysClr val="windowText" lastClr="000000">
                <a:hueOff val="0"/>
                <a:satOff val="0"/>
                <a:lumOff val="0"/>
                <a:alphaOff val="0"/>
              </a:sysClr>
            </a:solidFill>
            <a:latin typeface="Calibri"/>
            <a:ea typeface="+mn-ea"/>
            <a:cs typeface="Times New Roman"/>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a:xfrm>
          <a:off x="4349050" y="1711539"/>
          <a:ext cx="1282937" cy="1137853"/>
        </a:xfrm>
        <a:prstGeom prst="rect">
          <a:avLst/>
        </a:prstGeom>
        <a:noFill/>
        <a:ln>
          <a:noFill/>
        </a:ln>
        <a:effectLst/>
      </dgm:spPr>
      <dgm:t>
        <a:bodyPr/>
        <a:lstStyle/>
        <a:p>
          <a:pPr rtl="0">
            <a:spcAft>
              <a:spcPct val="35000"/>
            </a:spcAft>
            <a:buNone/>
          </a:pPr>
          <a:r>
            <a:rPr lang="en-US" sz="1600" b="1">
              <a:solidFill>
                <a:sysClr val="windowText" lastClr="000000">
                  <a:hueOff val="0"/>
                  <a:satOff val="0"/>
                  <a:lumOff val="0"/>
                  <a:alphaOff val="0"/>
                </a:sysClr>
              </a:solidFill>
              <a:latin typeface="Tenorite"/>
              <a:ea typeface="+mn-ea"/>
              <a:cs typeface="+mn-cs"/>
            </a:rPr>
            <a:t>Step 4         </a:t>
          </a:r>
          <a:r>
            <a:rPr lang="en-US" sz="1400">
              <a:solidFill>
                <a:sysClr val="windowText" lastClr="000000">
                  <a:hueOff val="0"/>
                  <a:satOff val="0"/>
                  <a:lumOff val="0"/>
                  <a:alphaOff val="0"/>
                </a:sysClr>
              </a:solidFill>
              <a:latin typeface="Tenorite"/>
              <a:ea typeface="+mn-ea"/>
              <a:cs typeface="+mn-cs"/>
            </a:rPr>
            <a:t> </a:t>
          </a:r>
          <a:r>
            <a:rPr lang="en-US" sz="1400" u="sng">
              <a:solidFill>
                <a:sysClr val="windowText" lastClr="000000">
                  <a:hueOff val="0"/>
                  <a:satOff val="0"/>
                  <a:lumOff val="0"/>
                  <a:alphaOff val="0"/>
                </a:sysClr>
              </a:solidFill>
              <a:latin typeface="Tenorite"/>
              <a:ea typeface="+mn-ea"/>
              <a:cs typeface="+mn-cs"/>
            </a:rPr>
            <a:t>Principals</a:t>
          </a:r>
          <a:r>
            <a:rPr lang="en-US" sz="1400">
              <a:solidFill>
                <a:sysClr val="windowText" lastClr="000000">
                  <a:hueOff val="0"/>
                  <a:satOff val="0"/>
                  <a:lumOff val="0"/>
                  <a:alphaOff val="0"/>
                </a:sysClr>
              </a:solidFill>
              <a:latin typeface="Arial"/>
              <a:ea typeface="+mn-ea"/>
              <a:cs typeface="+mn-cs"/>
            </a:rPr>
            <a:t>    Cluster</a:t>
          </a:r>
          <a:r>
            <a:rPr lang="en-US" sz="1400">
              <a:solidFill>
                <a:sysClr val="windowText" lastClr="000000">
                  <a:hueOff val="0"/>
                  <a:satOff val="0"/>
                  <a:lumOff val="0"/>
                  <a:alphaOff val="0"/>
                </a:sysClr>
              </a:solidFill>
              <a:latin typeface="Tenorite"/>
              <a:ea typeface="+mn-ea"/>
              <a:cs typeface="+mn-cs"/>
            </a:rPr>
            <a:t> Supt. Discussions</a:t>
          </a:r>
          <a:endParaRPr lang="en-US" sz="1200" b="0" kern="1200">
            <a:solidFill>
              <a:sysClr val="windowText" lastClr="000000">
                <a:hueOff val="0"/>
                <a:satOff val="0"/>
                <a:lumOff val="0"/>
                <a:alphaOff val="0"/>
              </a:sysClr>
            </a:solidFill>
            <a:latin typeface="Times New Roman"/>
            <a:ea typeface="+mn-ea"/>
            <a:cs typeface="Times New Roman"/>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a:xfrm>
          <a:off x="130413" y="2809678"/>
          <a:ext cx="1150626" cy="1008591"/>
        </a:xfrm>
        <a:prstGeom prst="rect">
          <a:avLst/>
        </a:prstGeom>
        <a:noFill/>
        <a:ln>
          <a:noFill/>
        </a:ln>
        <a:effectLst/>
      </dgm:spPr>
      <dgm:t>
        <a:bodyPr/>
        <a:lstStyle/>
        <a:p>
          <a:pPr rtl="0">
            <a:buNone/>
          </a:pPr>
          <a:r>
            <a:rPr lang="en-US" sz="1600" b="1">
              <a:solidFill>
                <a:sysClr val="windowText" lastClr="000000">
                  <a:hueOff val="0"/>
                  <a:satOff val="0"/>
                  <a:lumOff val="0"/>
                  <a:alphaOff val="0"/>
                </a:sysClr>
              </a:solidFill>
              <a:latin typeface="Tenorite"/>
              <a:ea typeface="+mn-ea"/>
              <a:cs typeface="+mn-cs"/>
            </a:rPr>
            <a:t>Step 1                             </a:t>
          </a:r>
          <a:r>
            <a:rPr lang="en-US" sz="1400">
              <a:solidFill>
                <a:sysClr val="windowText" lastClr="000000">
                  <a:hueOff val="0"/>
                  <a:satOff val="0"/>
                  <a:lumOff val="0"/>
                  <a:alphaOff val="0"/>
                </a:sysClr>
              </a:solidFill>
              <a:latin typeface="Arial"/>
              <a:ea typeface="+mn-ea"/>
              <a:cs typeface="+mn-cs"/>
            </a:rPr>
            <a:t>Update</a:t>
          </a:r>
          <a:r>
            <a:rPr lang="en-US" sz="1400" b="0">
              <a:solidFill>
                <a:sysClr val="windowText" lastClr="000000">
                  <a:hueOff val="0"/>
                  <a:satOff val="0"/>
                  <a:lumOff val="0"/>
                  <a:alphaOff val="0"/>
                </a:sysClr>
              </a:solidFill>
              <a:latin typeface="Tenorite"/>
              <a:ea typeface="+mn-ea"/>
              <a:cs typeface="+mn-cs"/>
            </a:rPr>
            <a:t> </a:t>
          </a:r>
          <a:r>
            <a:rPr lang="en-US" sz="1400">
              <a:solidFill>
                <a:sysClr val="windowText" lastClr="000000">
                  <a:hueOff val="0"/>
                  <a:satOff val="0"/>
                  <a:lumOff val="0"/>
                  <a:alphaOff val="0"/>
                </a:sysClr>
              </a:solidFill>
              <a:latin typeface="Tenorite"/>
              <a:ea typeface="+mn-ea"/>
              <a:cs typeface="+mn-cs"/>
            </a:rPr>
            <a:t>Strategic Plan</a:t>
          </a:r>
          <a:r>
            <a:rPr lang="en-US" sz="1400">
              <a:solidFill>
                <a:sysClr val="windowText" lastClr="000000">
                  <a:hueOff val="0"/>
                  <a:satOff val="0"/>
                  <a:lumOff val="0"/>
                  <a:alphaOff val="0"/>
                </a:sysClr>
              </a:solidFill>
              <a:latin typeface="Arial"/>
              <a:ea typeface="+mn-ea"/>
              <a:cs typeface="+mn-cs"/>
            </a:rPr>
            <a:t> &amp; Rank Priorities</a:t>
          </a:r>
          <a:endParaRPr lang="en-US" sz="1400">
            <a:solidFill>
              <a:sysClr val="windowText" lastClr="000000">
                <a:hueOff val="0"/>
                <a:satOff val="0"/>
                <a:lumOff val="0"/>
                <a:alphaOff val="0"/>
              </a:sysClr>
            </a:solidFill>
            <a:latin typeface="Tenorite"/>
            <a:ea typeface="+mn-ea"/>
            <a:cs typeface="+mn-cs"/>
          </a:endParaRP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a:xfrm>
          <a:off x="8591602" y="611553"/>
          <a:ext cx="1311335" cy="1008591"/>
        </a:xfrm>
        <a:prstGeom prst="rect">
          <a:avLst/>
        </a:prstGeom>
        <a:noFill/>
        <a:ln>
          <a:noFill/>
        </a:ln>
        <a:effectLst/>
      </dgm:spPr>
      <dgm:t>
        <a:bodyPr/>
        <a:lstStyle/>
        <a:p>
          <a:pPr>
            <a:buNone/>
          </a:pPr>
          <a:r>
            <a:rPr lang="en-US" sz="1600" b="1" kern="1200">
              <a:solidFill>
                <a:sysClr val="windowText" lastClr="000000">
                  <a:hueOff val="0"/>
                  <a:satOff val="0"/>
                  <a:lumOff val="0"/>
                  <a:alphaOff val="0"/>
                </a:sysClr>
              </a:solidFill>
              <a:latin typeface="Tenorite"/>
              <a:ea typeface="+mn-ea"/>
              <a:cs typeface="+mn-cs"/>
            </a:rPr>
            <a:t>Step 7               </a:t>
          </a:r>
          <a:r>
            <a:rPr lang="en-US" sz="1400" b="0" u="sng" kern="1200">
              <a:solidFill>
                <a:sysClr val="windowText" lastClr="000000">
                  <a:hueOff val="0"/>
                  <a:satOff val="0"/>
                  <a:lumOff val="0"/>
                  <a:alphaOff val="0"/>
                </a:sysClr>
              </a:solidFill>
              <a:latin typeface="Tenorite"/>
              <a:ea typeface="+mn-ea"/>
              <a:cs typeface="+mn-cs"/>
            </a:rPr>
            <a:t>Principals</a:t>
          </a:r>
          <a:r>
            <a:rPr lang="en-US" sz="1600" b="1" kern="1200">
              <a:solidFill>
                <a:sysClr val="windowText" lastClr="000000">
                  <a:hueOff val="0"/>
                  <a:satOff val="0"/>
                  <a:lumOff val="0"/>
                  <a:alphaOff val="0"/>
                </a:sysClr>
              </a:solidFill>
              <a:latin typeface="Tenorite"/>
              <a:ea typeface="+mn-ea"/>
              <a:cs typeface="+mn-cs"/>
            </a:rPr>
            <a:t> </a:t>
          </a:r>
          <a:r>
            <a:rPr lang="en-US" sz="1400" b="0" kern="1200">
              <a:solidFill>
                <a:sysClr val="windowText" lastClr="000000">
                  <a:hueOff val="0"/>
                  <a:satOff val="0"/>
                  <a:lumOff val="0"/>
                  <a:alphaOff val="0"/>
                </a:sysClr>
              </a:solidFill>
              <a:latin typeface="Tenorite"/>
              <a:ea typeface="+mn-ea"/>
              <a:cs typeface="+mn-cs"/>
            </a:rPr>
            <a:t>HR Staffing Conferences Begin</a:t>
          </a:r>
          <a:endParaRPr lang="en-US" sz="1200" kern="1200">
            <a:solidFill>
              <a:sysClr val="windowText" lastClr="000000">
                <a:hueOff val="0"/>
                <a:satOff val="0"/>
                <a:lumOff val="0"/>
                <a:alphaOff val="0"/>
              </a:sysClr>
            </a:solidFill>
            <a:latin typeface="Calibri"/>
            <a:ea typeface="+mn-ea"/>
            <a:cs typeface="Times New Roman"/>
          </a:endParaRPr>
        </a:p>
        <a:p>
          <a:pPr rtl="0">
            <a:buNone/>
          </a:pPr>
          <a:r>
            <a:rPr lang="en-US" sz="1200" kern="1200">
              <a:solidFill>
                <a:srgbClr val="FF0000"/>
              </a:solidFill>
              <a:latin typeface="Calibri"/>
              <a:ea typeface="+mn-ea"/>
              <a:cs typeface="Times New Roman"/>
            </a:rPr>
            <a:t>Feb. 24-27  </a:t>
          </a:r>
          <a:r>
            <a:rPr lang="en-US" sz="1200" kern="1200">
              <a:solidFill>
                <a:sysClr val="windowText" lastClr="000000">
                  <a:hueOff val="0"/>
                  <a:satOff val="0"/>
                  <a:lumOff val="0"/>
                  <a:alphaOff val="0"/>
                </a:sysClr>
              </a:solidFill>
              <a:latin typeface="Calibri"/>
              <a:ea typeface="+mn-ea"/>
              <a:cs typeface="Times New Roman"/>
            </a:rPr>
            <a:t> </a:t>
          </a: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a:xfrm>
          <a:off x="2947597" y="2112563"/>
          <a:ext cx="1150626" cy="1008591"/>
        </a:xfrm>
        <a:prstGeom prst="rect">
          <a:avLst/>
        </a:prstGeom>
        <a:noFill/>
        <a:ln>
          <a:noFill/>
        </a:ln>
        <a:effectLst/>
      </dgm:spPr>
      <dgm:t>
        <a:bodyPr/>
        <a:lstStyle/>
        <a:p>
          <a:pPr>
            <a:lnSpc>
              <a:spcPct val="90000"/>
            </a:lnSpc>
            <a:spcAft>
              <a:spcPct val="35000"/>
            </a:spcAft>
            <a:buNone/>
          </a:pPr>
          <a:r>
            <a:rPr lang="en-US" sz="1600" b="1" kern="1200">
              <a:solidFill>
                <a:sysClr val="windowText" lastClr="000000">
                  <a:hueOff val="0"/>
                  <a:satOff val="0"/>
                  <a:lumOff val="0"/>
                  <a:alphaOff val="0"/>
                </a:sysClr>
              </a:solidFill>
              <a:latin typeface="Tenorite"/>
              <a:ea typeface="+mn-ea"/>
              <a:cs typeface="+mn-cs"/>
            </a:rPr>
            <a:t>Step 3              </a:t>
          </a:r>
          <a:r>
            <a:rPr lang="en-US" sz="1400" u="sng" kern="1200">
              <a:solidFill>
                <a:sysClr val="windowText" lastClr="000000">
                  <a:hueOff val="0"/>
                  <a:satOff val="0"/>
                  <a:lumOff val="0"/>
                  <a:alphaOff val="0"/>
                </a:sysClr>
              </a:solidFill>
              <a:latin typeface="Tenorite"/>
              <a:ea typeface="+mn-ea"/>
              <a:cs typeface="+mn-cs"/>
            </a:rPr>
            <a:t>GO Team</a:t>
          </a:r>
          <a:r>
            <a:rPr lang="en-US" sz="1400" kern="1200">
              <a:solidFill>
                <a:sysClr val="windowText" lastClr="000000">
                  <a:hueOff val="0"/>
                  <a:satOff val="0"/>
                  <a:lumOff val="0"/>
                  <a:alphaOff val="0"/>
                </a:sysClr>
              </a:solidFill>
              <a:latin typeface="Tenorite"/>
              <a:ea typeface="+mn-ea"/>
              <a:cs typeface="+mn-cs"/>
            </a:rPr>
            <a:t> Initial Budget Session</a:t>
          </a:r>
        </a:p>
        <a:p>
          <a:pPr rtl="0">
            <a:lnSpc>
              <a:spcPct val="90000"/>
            </a:lnSpc>
            <a:spcAft>
              <a:spcPct val="35000"/>
            </a:spcAft>
            <a:buNone/>
          </a:pPr>
          <a:r>
            <a:rPr lang="en-US" sz="1200" kern="1200">
              <a:solidFill>
                <a:srgbClr val="FF0000"/>
              </a:solidFill>
              <a:latin typeface="Calibri"/>
              <a:ea typeface="+mn-ea"/>
              <a:cs typeface="Times New Roman"/>
            </a:rPr>
            <a:t>January 15-31</a:t>
          </a:r>
          <a:r>
            <a:rPr lang="en-US" sz="1200" kern="1200">
              <a:solidFill>
                <a:sysClr val="windowText" lastClr="000000">
                  <a:hueOff val="0"/>
                  <a:satOff val="0"/>
                  <a:lumOff val="0"/>
                  <a:alphaOff val="0"/>
                </a:sysClr>
              </a:solidFill>
              <a:latin typeface="Calibri"/>
              <a:ea typeface="+mn-ea"/>
              <a:cs typeface="+mn-cs"/>
            </a:rPr>
            <a:t> </a:t>
          </a:r>
          <a:endParaRPr lang="en-US" sz="1200" kern="1200">
            <a:solidFill>
              <a:sysClr val="windowText" lastClr="000000">
                <a:hueOff val="0"/>
                <a:satOff val="0"/>
                <a:lumOff val="0"/>
                <a:alphaOff val="0"/>
              </a:sysClr>
            </a:solidFill>
            <a:latin typeface="Tenorite"/>
            <a:ea typeface="+mn-ea"/>
            <a:cs typeface="+mn-cs"/>
          </a:endParaRP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a:xfrm>
          <a:off x="9990880" y="247554"/>
          <a:ext cx="1150626" cy="1008591"/>
        </a:xfrm>
        <a:prstGeom prst="rect">
          <a:avLst/>
        </a:prstGeom>
        <a:noFill/>
        <a:ln>
          <a:noFill/>
        </a:ln>
        <a:effectLst/>
      </dgm:spPr>
      <dgm:t>
        <a:bodyPr/>
        <a:lstStyle/>
        <a:p>
          <a:pPr>
            <a:lnSpc>
              <a:spcPct val="90000"/>
            </a:lnSpc>
            <a:spcAft>
              <a:spcPct val="35000"/>
            </a:spcAft>
            <a:buNone/>
          </a:pPr>
          <a:r>
            <a:rPr lang="en-US" sz="1600" b="1" kern="1200" dirty="0">
              <a:solidFill>
                <a:sysClr val="windowText" lastClr="000000">
                  <a:hueOff val="0"/>
                  <a:satOff val="0"/>
                  <a:lumOff val="0"/>
                  <a:alphaOff val="0"/>
                </a:sysClr>
              </a:solidFill>
              <a:latin typeface="Tenorite"/>
              <a:ea typeface="+mn-ea"/>
              <a:cs typeface="+mn-cs"/>
            </a:rPr>
            <a:t>Step 8</a:t>
          </a:r>
          <a:r>
            <a:rPr lang="en-US" sz="1600" b="1" kern="1200" dirty="0">
              <a:solidFill>
                <a:sysClr val="windowText" lastClr="000000">
                  <a:hueOff val="0"/>
                  <a:satOff val="0"/>
                  <a:lumOff val="0"/>
                  <a:alphaOff val="0"/>
                </a:sysClr>
              </a:solidFill>
              <a:latin typeface="Arial"/>
              <a:ea typeface="+mn-ea"/>
              <a:cs typeface="+mn-cs"/>
            </a:rPr>
            <a:t>*</a:t>
          </a:r>
          <a:r>
            <a:rPr lang="en-US" sz="1600" b="1" kern="1200" dirty="0">
              <a:solidFill>
                <a:sysClr val="windowText" lastClr="000000">
                  <a:hueOff val="0"/>
                  <a:satOff val="0"/>
                  <a:lumOff val="0"/>
                  <a:alphaOff val="0"/>
                </a:sysClr>
              </a:solidFill>
              <a:latin typeface="Tenorite"/>
              <a:ea typeface="+mn-ea"/>
              <a:cs typeface="+mn-cs"/>
            </a:rPr>
            <a:t>      </a:t>
          </a:r>
          <a:r>
            <a:rPr lang="en-US" sz="1400" u="sng" kern="1200" dirty="0">
              <a:solidFill>
                <a:sysClr val="windowText" lastClr="000000">
                  <a:hueOff val="0"/>
                  <a:satOff val="0"/>
                  <a:lumOff val="0"/>
                  <a:alphaOff val="0"/>
                </a:sysClr>
              </a:solidFill>
              <a:latin typeface="Tenorite"/>
              <a:ea typeface="+mn-ea"/>
              <a:cs typeface="+mn-cs"/>
            </a:rPr>
            <a:t>GO Team</a:t>
          </a:r>
          <a:r>
            <a:rPr lang="en-US" sz="1400" kern="1200" dirty="0">
              <a:solidFill>
                <a:sysClr val="windowText" lastClr="000000">
                  <a:hueOff val="0"/>
                  <a:satOff val="0"/>
                  <a:lumOff val="0"/>
                  <a:alphaOff val="0"/>
                </a:sysClr>
              </a:solidFill>
              <a:latin typeface="Tenorite"/>
              <a:ea typeface="+mn-ea"/>
              <a:cs typeface="+mn-cs"/>
            </a:rPr>
            <a:t> Budget Finalization Meeting</a:t>
          </a:r>
        </a:p>
        <a:p>
          <a:pPr>
            <a:lnSpc>
              <a:spcPct val="90000"/>
            </a:lnSpc>
            <a:spcAft>
              <a:spcPct val="35000"/>
            </a:spcAft>
            <a:buNone/>
          </a:pPr>
          <a:r>
            <a:rPr lang="en-US" sz="1200" kern="1200" dirty="0">
              <a:solidFill>
                <a:srgbClr val="FF0000"/>
              </a:solidFill>
              <a:latin typeface="Calibri"/>
              <a:ea typeface="+mn-ea"/>
              <a:cs typeface="Times New Roman"/>
            </a:rPr>
            <a:t>Budgets Approved by  March 14</a:t>
          </a: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a:xfrm>
          <a:off x="7199568" y="1038549"/>
          <a:ext cx="1168565" cy="1008591"/>
        </a:xfrm>
        <a:prstGeom prst="rect">
          <a:avLst/>
        </a:prstGeom>
        <a:noFill/>
        <a:ln>
          <a:noFill/>
        </a:ln>
        <a:effectLst/>
      </dgm:spPr>
      <dgm:t>
        <a:bodyPr/>
        <a:lstStyle/>
        <a:p>
          <a:pPr>
            <a:buNone/>
          </a:pPr>
          <a:r>
            <a:rPr lang="en-US" sz="1600" b="1" kern="1200">
              <a:solidFill>
                <a:sysClr val="windowText" lastClr="000000">
                  <a:hueOff val="0"/>
                  <a:satOff val="0"/>
                  <a:lumOff val="0"/>
                  <a:alphaOff val="0"/>
                </a:sysClr>
              </a:solidFill>
              <a:latin typeface="Arial"/>
              <a:ea typeface="+mn-ea"/>
              <a:cs typeface="+mn-cs"/>
            </a:rPr>
            <a:t>Step 6  </a:t>
          </a:r>
          <a:r>
            <a:rPr lang="en-US" sz="1200" b="1" kern="1200">
              <a:solidFill>
                <a:sysClr val="windowText" lastClr="000000">
                  <a:hueOff val="0"/>
                  <a:satOff val="0"/>
                  <a:lumOff val="0"/>
                  <a:alphaOff val="0"/>
                </a:sysClr>
              </a:solidFill>
              <a:latin typeface="Tenorite"/>
              <a:ea typeface="+mn-ea"/>
              <a:cs typeface="+mn-cs"/>
            </a:rPr>
            <a:t>          </a:t>
          </a:r>
          <a:r>
            <a:rPr lang="en-US" sz="1200" b="0" kern="1200">
              <a:solidFill>
                <a:sysClr val="windowText" lastClr="000000">
                  <a:hueOff val="0"/>
                  <a:satOff val="0"/>
                  <a:lumOff val="0"/>
                  <a:alphaOff val="0"/>
                </a:sysClr>
              </a:solidFill>
              <a:latin typeface="Tenorite"/>
              <a:ea typeface="+mn-ea"/>
              <a:cs typeface="+mn-cs"/>
            </a:rPr>
            <a:t> </a:t>
          </a:r>
          <a:r>
            <a:rPr lang="en-US" sz="1400" b="0" kern="1200">
              <a:solidFill>
                <a:sysClr val="windowText" lastClr="000000">
                  <a:hueOff val="0"/>
                  <a:satOff val="0"/>
                  <a:lumOff val="0"/>
                  <a:alphaOff val="0"/>
                </a:sysClr>
              </a:solidFill>
              <a:latin typeface="Arial"/>
              <a:ea typeface="+mn-ea"/>
              <a:cs typeface="+mn-cs"/>
            </a:rPr>
            <a:t>Cluster Supt. Review </a:t>
          </a:r>
          <a:r>
            <a:rPr lang="en-US" sz="1200" b="0" kern="1200">
              <a:solidFill>
                <a:sysClr val="windowText" lastClr="000000">
                  <a:hueOff val="0"/>
                  <a:satOff val="0"/>
                  <a:lumOff val="0"/>
                  <a:alphaOff val="0"/>
                </a:sysClr>
              </a:solidFill>
              <a:latin typeface="Tenorite"/>
              <a:ea typeface="+mn-ea"/>
              <a:cs typeface="+mn-cs"/>
            </a:rPr>
            <a:t> </a:t>
          </a:r>
          <a:r>
            <a:rPr lang="en-US" sz="1200" kern="1200">
              <a:solidFill>
                <a:srgbClr val="FF0000"/>
              </a:solidFill>
              <a:latin typeface="Calibri"/>
              <a:ea typeface="+mn-ea"/>
              <a:cs typeface="Times New Roman"/>
            </a:rPr>
            <a:t>February 17-21</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a:xfrm>
          <a:off x="5764781" y="1350817"/>
          <a:ext cx="1150626" cy="1008591"/>
        </a:xfrm>
        <a:prstGeom prst="rect">
          <a:avLst/>
        </a:prstGeom>
        <a:noFill/>
        <a:ln>
          <a:noFill/>
        </a:ln>
        <a:effectLst/>
      </dgm:spPr>
      <dgm:t>
        <a:bodyPr/>
        <a:lstStyle/>
        <a:p>
          <a:pPr>
            <a:buNone/>
          </a:pPr>
          <a:r>
            <a:rPr lang="en-US" sz="1600" b="1">
              <a:solidFill>
                <a:sysClr val="windowText" lastClr="000000">
                  <a:hueOff val="0"/>
                  <a:satOff val="0"/>
                  <a:lumOff val="0"/>
                  <a:alphaOff val="0"/>
                </a:sysClr>
              </a:solidFill>
              <a:latin typeface="Arial"/>
              <a:ea typeface="+mn-ea"/>
              <a:cs typeface="+mn-cs"/>
            </a:rPr>
            <a:t>Step 5</a:t>
          </a:r>
          <a:r>
            <a:rPr lang="en-US" sz="1600" b="1" kern="1200">
              <a:solidFill>
                <a:sysClr val="windowText" lastClr="000000">
                  <a:hueOff val="0"/>
                  <a:satOff val="0"/>
                  <a:lumOff val="0"/>
                  <a:alphaOff val="0"/>
                </a:sysClr>
              </a:solidFill>
              <a:latin typeface="Arial"/>
              <a:ea typeface="+mn-ea"/>
              <a:cs typeface="+mn-cs"/>
            </a:rPr>
            <a:t>* </a:t>
          </a:r>
          <a:r>
            <a:rPr lang="en-US" sz="1200" b="1" kern="1200">
              <a:solidFill>
                <a:sysClr val="windowText" lastClr="000000">
                  <a:hueOff val="0"/>
                  <a:satOff val="0"/>
                  <a:lumOff val="0"/>
                  <a:alphaOff val="0"/>
                </a:sysClr>
              </a:solidFill>
              <a:latin typeface="Arial"/>
              <a:ea typeface="+mn-ea"/>
              <a:cs typeface="+mn-cs"/>
            </a:rPr>
            <a:t> </a:t>
          </a:r>
          <a:r>
            <a:rPr lang="en-US" sz="1200" b="1" kern="1200">
              <a:solidFill>
                <a:sysClr val="windowText" lastClr="000000">
                  <a:hueOff val="0"/>
                  <a:satOff val="0"/>
                  <a:lumOff val="0"/>
                  <a:alphaOff val="0"/>
                </a:sysClr>
              </a:solidFill>
              <a:latin typeface="Tenorite"/>
              <a:ea typeface="+mn-ea"/>
              <a:cs typeface="+mn-cs"/>
            </a:rPr>
            <a:t>          </a:t>
          </a:r>
          <a:r>
            <a:rPr lang="en-US" sz="1200" b="0" kern="1200">
              <a:solidFill>
                <a:sysClr val="windowText" lastClr="000000">
                  <a:hueOff val="0"/>
                  <a:satOff val="0"/>
                  <a:lumOff val="0"/>
                  <a:alphaOff val="0"/>
                </a:sysClr>
              </a:solidFill>
              <a:latin typeface="Tenorite"/>
              <a:ea typeface="+mn-ea"/>
              <a:cs typeface="+mn-cs"/>
            </a:rPr>
            <a:t> </a:t>
          </a:r>
          <a:r>
            <a:rPr lang="en-US" sz="1400" b="0" u="sng" kern="1200">
              <a:solidFill>
                <a:sysClr val="windowText" lastClr="000000">
                  <a:hueOff val="0"/>
                  <a:satOff val="0"/>
                  <a:lumOff val="0"/>
                  <a:alphaOff val="0"/>
                </a:sysClr>
              </a:solidFill>
              <a:latin typeface="Arial"/>
              <a:ea typeface="+mn-ea"/>
              <a:cs typeface="+mn-cs"/>
            </a:rPr>
            <a:t>GO Team</a:t>
          </a:r>
          <a:r>
            <a:rPr lang="en-US" sz="1400" b="0" kern="1200">
              <a:solidFill>
                <a:sysClr val="windowText" lastClr="000000">
                  <a:hueOff val="0"/>
                  <a:satOff val="0"/>
                  <a:lumOff val="0"/>
                  <a:alphaOff val="0"/>
                </a:sysClr>
              </a:solidFill>
              <a:latin typeface="Arial"/>
              <a:ea typeface="+mn-ea"/>
              <a:cs typeface="+mn-cs"/>
            </a:rPr>
            <a:t> Feedback Mtg. </a:t>
          </a:r>
          <a:r>
            <a:rPr lang="en-US" sz="1200" b="0" kern="1200">
              <a:solidFill>
                <a:sysClr val="windowText" lastClr="000000">
                  <a:hueOff val="0"/>
                  <a:satOff val="0"/>
                  <a:lumOff val="0"/>
                  <a:alphaOff val="0"/>
                </a:sysClr>
              </a:solidFill>
              <a:latin typeface="Tenorite"/>
              <a:ea typeface="+mn-ea"/>
              <a:cs typeface="+mn-cs"/>
            </a:rPr>
            <a:t>       </a:t>
          </a:r>
          <a:r>
            <a:rPr lang="en-US" sz="1200" kern="1200">
              <a:solidFill>
                <a:srgbClr val="FF0000"/>
              </a:solidFill>
              <a:latin typeface="Calibri"/>
              <a:ea typeface="+mn-ea"/>
              <a:cs typeface="Times New Roman"/>
            </a:rPr>
            <a:t>  </a:t>
          </a:r>
          <a:r>
            <a:rPr lang="en-US" sz="1200" kern="1200" dirty="0">
              <a:solidFill>
                <a:srgbClr val="FF0000"/>
              </a:solidFill>
              <a:latin typeface="Calibri"/>
              <a:ea typeface="+mn-ea"/>
              <a:cs typeface="Times New Roman"/>
            </a:rPr>
            <a:t>February 10-14</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5"/>
      <dgm:spPr>
        <a:xfrm rot="5400000">
          <a:off x="258267" y="2428877"/>
          <a:ext cx="765936" cy="1274501"/>
        </a:xfrm>
        <a:prstGeom prst="corner">
          <a:avLst>
            <a:gd name="adj1" fmla="val 16120"/>
            <a:gd name="adj2" fmla="val 16110"/>
          </a:avLst>
        </a:prstGeom>
        <a:solidFill>
          <a:srgbClr val="159839">
            <a:shade val="80000"/>
            <a:hueOff val="0"/>
            <a:satOff val="0"/>
            <a:lumOff val="0"/>
            <a:alphaOff val="0"/>
          </a:srgbClr>
        </a:solidFill>
        <a:ln w="12700" cap="flat" cmpd="sng" algn="ctr">
          <a:solidFill>
            <a:srgbClr val="159839">
              <a:shade val="80000"/>
              <a:hueOff val="0"/>
              <a:satOff val="0"/>
              <a:lumOff val="0"/>
              <a:alphaOff val="0"/>
            </a:srgbClr>
          </a:solidFill>
          <a:prstDash val="solid"/>
          <a:miter lim="800000"/>
        </a:ln>
        <a:effectLst/>
      </dgm:spPr>
    </dgm:pt>
    <dgm:pt modelId="{B91B35EE-E2D6-4A65-85DB-E65F9D4FF12C}" type="pres">
      <dgm:prSet presAssocID="{F8924C73-4D86-4725-8FB1-57E56105EE84}" presName="ParentText" presStyleLbl="revTx" presStyleIdx="0" presStyleCnt="8">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5"/>
      <dgm:spPr>
        <a:xfrm>
          <a:off x="1063940" y="2335047"/>
          <a:ext cx="217099" cy="217099"/>
        </a:xfrm>
        <a:prstGeom prst="triangle">
          <a:avLst>
            <a:gd name="adj" fmla="val 100000"/>
          </a:avLst>
        </a:prstGeom>
        <a:solidFill>
          <a:srgbClr val="159839">
            <a:shade val="80000"/>
            <a:hueOff val="-38324"/>
            <a:satOff val="-3775"/>
            <a:lumOff val="2601"/>
            <a:alphaOff val="0"/>
          </a:srgbClr>
        </a:solidFill>
        <a:ln w="12700" cap="flat" cmpd="sng" algn="ctr">
          <a:solidFill>
            <a:srgbClr val="159839">
              <a:shade val="80000"/>
              <a:hueOff val="-38324"/>
              <a:satOff val="-3775"/>
              <a:lumOff val="2601"/>
              <a:alphaOff val="0"/>
            </a:srgbClr>
          </a:solidFill>
          <a:prstDash val="solid"/>
          <a:miter lim="800000"/>
        </a:ln>
        <a:effectLst/>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5"/>
      <dgm:spPr>
        <a:xfrm rot="5400000">
          <a:off x="1666859" y="2080319"/>
          <a:ext cx="765936" cy="1274501"/>
        </a:xfrm>
        <a:prstGeom prst="corner">
          <a:avLst>
            <a:gd name="adj1" fmla="val 16120"/>
            <a:gd name="adj2" fmla="val 16110"/>
          </a:avLst>
        </a:prstGeom>
        <a:solidFill>
          <a:srgbClr val="159839">
            <a:shade val="80000"/>
            <a:hueOff val="-76647"/>
            <a:satOff val="-7550"/>
            <a:lumOff val="5202"/>
            <a:alphaOff val="0"/>
          </a:srgbClr>
        </a:solidFill>
        <a:ln w="12700" cap="flat" cmpd="sng" algn="ctr">
          <a:solidFill>
            <a:srgbClr val="159839">
              <a:shade val="80000"/>
              <a:hueOff val="-76647"/>
              <a:satOff val="-7550"/>
              <a:lumOff val="5202"/>
              <a:alphaOff val="0"/>
            </a:srgbClr>
          </a:solidFill>
          <a:prstDash val="solid"/>
          <a:miter lim="800000"/>
        </a:ln>
        <a:effectLst/>
      </dgm:spPr>
    </dgm:pt>
    <dgm:pt modelId="{E8B40589-00D1-4838-8AD8-123CD845CC3A}" type="pres">
      <dgm:prSet presAssocID="{CBFAD42E-BC13-4677-A698-C8417C853277}" presName="ParentText" presStyleLbl="revTx" presStyleIdx="1" presStyleCnt="8">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5"/>
      <dgm:spPr>
        <a:xfrm>
          <a:off x="2472532" y="1986489"/>
          <a:ext cx="217099" cy="217099"/>
        </a:xfrm>
        <a:prstGeom prst="triangle">
          <a:avLst>
            <a:gd name="adj" fmla="val 100000"/>
          </a:avLst>
        </a:prstGeom>
        <a:solidFill>
          <a:srgbClr val="159839">
            <a:shade val="80000"/>
            <a:hueOff val="-114971"/>
            <a:satOff val="-11324"/>
            <a:lumOff val="7803"/>
            <a:alphaOff val="0"/>
          </a:srgbClr>
        </a:solidFill>
        <a:ln w="12700" cap="flat" cmpd="sng" algn="ctr">
          <a:solidFill>
            <a:srgbClr val="159839">
              <a:shade val="80000"/>
              <a:hueOff val="-114971"/>
              <a:satOff val="-11324"/>
              <a:lumOff val="7803"/>
              <a:alphaOff val="0"/>
            </a:srgbClr>
          </a:solidFill>
          <a:prstDash val="solid"/>
          <a:miter lim="800000"/>
        </a:ln>
        <a:effectLst/>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5"/>
      <dgm:spPr>
        <a:xfrm rot="5400000">
          <a:off x="3075451" y="1731762"/>
          <a:ext cx="765936" cy="1274501"/>
        </a:xfrm>
        <a:prstGeom prst="corner">
          <a:avLst>
            <a:gd name="adj1" fmla="val 16120"/>
            <a:gd name="adj2" fmla="val 16110"/>
          </a:avLst>
        </a:prstGeom>
        <a:solidFill>
          <a:srgbClr val="159839">
            <a:shade val="80000"/>
            <a:hueOff val="-153294"/>
            <a:satOff val="-15099"/>
            <a:lumOff val="10404"/>
            <a:alphaOff val="0"/>
          </a:srgbClr>
        </a:solidFill>
        <a:ln w="12700" cap="flat" cmpd="sng" algn="ctr">
          <a:solidFill>
            <a:srgbClr val="159839">
              <a:shade val="80000"/>
              <a:hueOff val="-153294"/>
              <a:satOff val="-15099"/>
              <a:lumOff val="10404"/>
              <a:alphaOff val="0"/>
            </a:srgbClr>
          </a:solidFill>
          <a:prstDash val="solid"/>
          <a:miter lim="800000"/>
        </a:ln>
        <a:effectLst/>
      </dgm:spPr>
    </dgm:pt>
    <dgm:pt modelId="{A01F39AB-3E94-413F-B395-2CF4CF9063BE}" type="pres">
      <dgm:prSet presAssocID="{CC1B2A00-68A2-416B-8F3C-D16E0AA80116}" presName="ParentText" presStyleLbl="revTx" presStyleIdx="2" presStyleCnt="8">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5"/>
      <dgm:spPr>
        <a:xfrm>
          <a:off x="3881125" y="1637932"/>
          <a:ext cx="217099" cy="217099"/>
        </a:xfrm>
        <a:prstGeom prst="triangle">
          <a:avLst>
            <a:gd name="adj" fmla="val 100000"/>
          </a:avLst>
        </a:prstGeom>
        <a:solidFill>
          <a:srgbClr val="159839">
            <a:shade val="80000"/>
            <a:hueOff val="-191618"/>
            <a:satOff val="-18874"/>
            <a:lumOff val="13005"/>
            <a:alphaOff val="0"/>
          </a:srgbClr>
        </a:solidFill>
        <a:ln w="12700" cap="flat" cmpd="sng" algn="ctr">
          <a:solidFill>
            <a:srgbClr val="159839">
              <a:shade val="80000"/>
              <a:hueOff val="-191618"/>
              <a:satOff val="-18874"/>
              <a:lumOff val="13005"/>
              <a:alphaOff val="0"/>
            </a:srgbClr>
          </a:solidFill>
          <a:prstDash val="solid"/>
          <a:miter lim="800000"/>
        </a:ln>
        <a:effectLst/>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5"/>
      <dgm:spPr>
        <a:xfrm rot="5400000">
          <a:off x="4484043" y="1318574"/>
          <a:ext cx="765936" cy="1274501"/>
        </a:xfrm>
        <a:prstGeom prst="corner">
          <a:avLst>
            <a:gd name="adj1" fmla="val 16120"/>
            <a:gd name="adj2" fmla="val 16110"/>
          </a:avLst>
        </a:prstGeom>
        <a:solidFill>
          <a:srgbClr val="159839">
            <a:shade val="80000"/>
            <a:hueOff val="-229942"/>
            <a:satOff val="-22649"/>
            <a:lumOff val="15606"/>
            <a:alphaOff val="0"/>
          </a:srgbClr>
        </a:solidFill>
        <a:ln w="12700" cap="flat" cmpd="sng" algn="ctr">
          <a:solidFill>
            <a:srgbClr val="159839">
              <a:shade val="80000"/>
              <a:hueOff val="-229942"/>
              <a:satOff val="-22649"/>
              <a:lumOff val="15606"/>
              <a:alphaOff val="0"/>
            </a:srgbClr>
          </a:solidFill>
          <a:prstDash val="solid"/>
          <a:miter lim="800000"/>
        </a:ln>
        <a:effectLst/>
      </dgm:spPr>
    </dgm:pt>
    <dgm:pt modelId="{7607999D-1219-4E19-B4D8-80FBD9B53FC0}" type="pres">
      <dgm:prSet presAssocID="{9BB649CE-74CD-4483-9383-CCF688F359CC}" presName="ParentText" presStyleLbl="revTx" presStyleIdx="3" presStyleCnt="8"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5"/>
      <dgm:spPr>
        <a:xfrm>
          <a:off x="5289717" y="1224743"/>
          <a:ext cx="217099" cy="217099"/>
        </a:xfrm>
        <a:prstGeom prst="triangle">
          <a:avLst>
            <a:gd name="adj" fmla="val 100000"/>
          </a:avLst>
        </a:prstGeom>
        <a:solidFill>
          <a:srgbClr val="159839">
            <a:shade val="80000"/>
            <a:hueOff val="-268265"/>
            <a:satOff val="-26424"/>
            <a:lumOff val="18206"/>
            <a:alphaOff val="0"/>
          </a:srgbClr>
        </a:solidFill>
        <a:ln w="12700" cap="flat" cmpd="sng" algn="ctr">
          <a:solidFill>
            <a:srgbClr val="159839">
              <a:shade val="80000"/>
              <a:hueOff val="-268265"/>
              <a:satOff val="-26424"/>
              <a:lumOff val="18206"/>
              <a:alphaOff val="0"/>
            </a:srgbClr>
          </a:solidFill>
          <a:prstDash val="solid"/>
          <a:miter lim="800000"/>
        </a:ln>
        <a:effectLst/>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8" presStyleCnt="15"/>
      <dgm:spPr>
        <a:xfrm rot="5400000">
          <a:off x="5892635" y="970016"/>
          <a:ext cx="765936" cy="1274501"/>
        </a:xfrm>
        <a:prstGeom prst="corner">
          <a:avLst>
            <a:gd name="adj1" fmla="val 16120"/>
            <a:gd name="adj2" fmla="val 16110"/>
          </a:avLst>
        </a:prstGeom>
        <a:solidFill>
          <a:srgbClr val="159839">
            <a:shade val="80000"/>
            <a:hueOff val="-306589"/>
            <a:satOff val="-30198"/>
            <a:lumOff val="20807"/>
            <a:alphaOff val="0"/>
          </a:srgbClr>
        </a:solidFill>
        <a:ln w="12700" cap="flat" cmpd="sng" algn="ctr">
          <a:solidFill>
            <a:srgbClr val="159839">
              <a:shade val="80000"/>
              <a:hueOff val="-306589"/>
              <a:satOff val="-30198"/>
              <a:lumOff val="20807"/>
              <a:alphaOff val="0"/>
            </a:srgbClr>
          </a:solidFill>
          <a:prstDash val="solid"/>
          <a:miter lim="800000"/>
        </a:ln>
        <a:effectLst/>
      </dgm:spPr>
    </dgm:pt>
    <dgm:pt modelId="{5FAB49E4-628D-4BBD-AF15-0FA58B034DA0}" type="pres">
      <dgm:prSet presAssocID="{DDB3409E-C9B9-4C33-9DCF-75C92C698A39}" presName="ParentText" presStyleLbl="revTx" presStyleIdx="4" presStyleCnt="8">
        <dgm:presLayoutVars>
          <dgm:chMax val="0"/>
          <dgm:chPref val="0"/>
          <dgm:bulletEnabled val="1"/>
        </dgm:presLayoutVars>
      </dgm:prSet>
      <dgm:spPr/>
    </dgm:pt>
    <dgm:pt modelId="{9F816FAC-05A2-4196-86AD-90E94FCBF244}" type="pres">
      <dgm:prSet presAssocID="{DDB3409E-C9B9-4C33-9DCF-75C92C698A39}" presName="Triangle" presStyleLbl="alignNode1" presStyleIdx="9" presStyleCnt="15"/>
      <dgm:spPr>
        <a:xfrm>
          <a:off x="6698309" y="876186"/>
          <a:ext cx="217099" cy="217099"/>
        </a:xfrm>
        <a:prstGeom prst="triangle">
          <a:avLst>
            <a:gd name="adj" fmla="val 100000"/>
          </a:avLst>
        </a:prstGeom>
        <a:solidFill>
          <a:srgbClr val="159839">
            <a:shade val="80000"/>
            <a:hueOff val="-344913"/>
            <a:satOff val="-33973"/>
            <a:lumOff val="23408"/>
            <a:alphaOff val="0"/>
          </a:srgbClr>
        </a:solidFill>
        <a:ln w="12700" cap="flat" cmpd="sng" algn="ctr">
          <a:solidFill>
            <a:srgbClr val="159839">
              <a:shade val="80000"/>
              <a:hueOff val="-344913"/>
              <a:satOff val="-33973"/>
              <a:lumOff val="23408"/>
              <a:alphaOff val="0"/>
            </a:srgbClr>
          </a:solidFill>
          <a:prstDash val="solid"/>
          <a:miter lim="800000"/>
        </a:ln>
        <a:effectLst/>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10" presStyleCnt="15"/>
      <dgm:spPr>
        <a:xfrm rot="5400000">
          <a:off x="7301227" y="621459"/>
          <a:ext cx="765936" cy="1274501"/>
        </a:xfrm>
        <a:prstGeom prst="corner">
          <a:avLst>
            <a:gd name="adj1" fmla="val 16120"/>
            <a:gd name="adj2" fmla="val 16110"/>
          </a:avLst>
        </a:prstGeom>
        <a:solidFill>
          <a:srgbClr val="159839">
            <a:shade val="80000"/>
            <a:hueOff val="-383236"/>
            <a:satOff val="-37748"/>
            <a:lumOff val="26009"/>
            <a:alphaOff val="0"/>
          </a:srgbClr>
        </a:solidFill>
        <a:ln w="12700" cap="flat" cmpd="sng" algn="ctr">
          <a:solidFill>
            <a:srgbClr val="159839">
              <a:shade val="80000"/>
              <a:hueOff val="-383236"/>
              <a:satOff val="-37748"/>
              <a:lumOff val="26009"/>
              <a:alphaOff val="0"/>
            </a:srgbClr>
          </a:solidFill>
          <a:prstDash val="solid"/>
          <a:miter lim="800000"/>
        </a:ln>
        <a:effectLst/>
      </dgm:spPr>
    </dgm:pt>
    <dgm:pt modelId="{206A2E6F-C869-44E6-99A4-DF2204F37ADC}" type="pres">
      <dgm:prSet presAssocID="{C8D17AA3-A208-483B-8C96-381C095C31D7}" presName="ParentText" presStyleLbl="revTx" presStyleIdx="5" presStyleCnt="8"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11" presStyleCnt="15"/>
      <dgm:spPr>
        <a:xfrm>
          <a:off x="8106901" y="527628"/>
          <a:ext cx="217099" cy="217099"/>
        </a:xfrm>
        <a:prstGeom prst="triangle">
          <a:avLst>
            <a:gd name="adj" fmla="val 100000"/>
          </a:avLst>
        </a:prstGeom>
        <a:solidFill>
          <a:srgbClr val="159839">
            <a:shade val="80000"/>
            <a:hueOff val="-421560"/>
            <a:satOff val="-41523"/>
            <a:lumOff val="28610"/>
            <a:alphaOff val="0"/>
          </a:srgbClr>
        </a:solidFill>
        <a:ln w="12700" cap="flat" cmpd="sng" algn="ctr">
          <a:solidFill>
            <a:srgbClr val="159839">
              <a:shade val="80000"/>
              <a:hueOff val="-421560"/>
              <a:satOff val="-41523"/>
              <a:lumOff val="28610"/>
              <a:alphaOff val="0"/>
            </a:srgbClr>
          </a:solidFill>
          <a:prstDash val="solid"/>
          <a:miter lim="800000"/>
        </a:ln>
        <a:effectLst/>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2" presStyleCnt="15"/>
      <dgm:spPr>
        <a:xfrm rot="5400000">
          <a:off x="8709819" y="272901"/>
          <a:ext cx="765936" cy="1274501"/>
        </a:xfrm>
        <a:prstGeom prst="corner">
          <a:avLst>
            <a:gd name="adj1" fmla="val 16120"/>
            <a:gd name="adj2" fmla="val 16110"/>
          </a:avLst>
        </a:prstGeom>
        <a:solidFill>
          <a:srgbClr val="159839">
            <a:shade val="80000"/>
            <a:hueOff val="-459883"/>
            <a:satOff val="-45297"/>
            <a:lumOff val="31211"/>
            <a:alphaOff val="0"/>
          </a:srgbClr>
        </a:solidFill>
        <a:ln w="12700" cap="flat" cmpd="sng" algn="ctr">
          <a:solidFill>
            <a:srgbClr val="159839">
              <a:shade val="80000"/>
              <a:hueOff val="-459883"/>
              <a:satOff val="-45297"/>
              <a:lumOff val="31211"/>
              <a:alphaOff val="0"/>
            </a:srgbClr>
          </a:solidFill>
          <a:prstDash val="solid"/>
          <a:miter lim="800000"/>
        </a:ln>
        <a:effectLst/>
      </dgm:spPr>
    </dgm:pt>
    <dgm:pt modelId="{4815C9C2-7172-49B5-AAA4-580ECA3DFE29}" type="pres">
      <dgm:prSet presAssocID="{6C3A5691-9935-4850-A7F8-C5616876CEF5}" presName="ParentText" presStyleLbl="revTx" presStyleIdx="6" presStyleCnt="8"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3" presStyleCnt="15"/>
      <dgm:spPr>
        <a:xfrm>
          <a:off x="9515493" y="179071"/>
          <a:ext cx="217099" cy="217099"/>
        </a:xfrm>
        <a:prstGeom prst="triangle">
          <a:avLst>
            <a:gd name="adj" fmla="val 100000"/>
          </a:avLst>
        </a:prstGeom>
        <a:solidFill>
          <a:srgbClr val="159839">
            <a:shade val="80000"/>
            <a:hueOff val="-498207"/>
            <a:satOff val="-49072"/>
            <a:lumOff val="33812"/>
            <a:alphaOff val="0"/>
          </a:srgbClr>
        </a:solidFill>
        <a:ln w="12700" cap="flat" cmpd="sng" algn="ctr">
          <a:solidFill>
            <a:srgbClr val="159839">
              <a:shade val="80000"/>
              <a:hueOff val="-498207"/>
              <a:satOff val="-49072"/>
              <a:lumOff val="33812"/>
              <a:alphaOff val="0"/>
            </a:srgbClr>
          </a:solidFill>
          <a:prstDash val="solid"/>
          <a:miter lim="800000"/>
        </a:ln>
        <a:effectLst/>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4" presStyleCnt="15"/>
      <dgm:spPr>
        <a:xfrm rot="5400000">
          <a:off x="10118412" y="-75655"/>
          <a:ext cx="765936" cy="1274501"/>
        </a:xfrm>
        <a:prstGeom prst="corner">
          <a:avLst>
            <a:gd name="adj1" fmla="val 16120"/>
            <a:gd name="adj2" fmla="val 16110"/>
          </a:avLst>
        </a:prstGeom>
        <a:solidFill>
          <a:srgbClr val="159839">
            <a:shade val="80000"/>
            <a:hueOff val="-536531"/>
            <a:satOff val="-52847"/>
            <a:lumOff val="36413"/>
            <a:alphaOff val="0"/>
          </a:srgbClr>
        </a:solidFill>
        <a:ln w="12700" cap="flat" cmpd="sng" algn="ctr">
          <a:solidFill>
            <a:srgbClr val="159839">
              <a:shade val="80000"/>
              <a:hueOff val="-536531"/>
              <a:satOff val="-52847"/>
              <a:lumOff val="36413"/>
              <a:alphaOff val="0"/>
            </a:srgbClr>
          </a:solidFill>
          <a:prstDash val="solid"/>
          <a:miter lim="800000"/>
        </a:ln>
        <a:effectLst/>
      </dgm:spPr>
    </dgm:pt>
    <dgm:pt modelId="{EBFC99F0-AC0E-4E80-8864-5ADBF875329D}" type="pres">
      <dgm:prSet presAssocID="{21558AD2-F25A-4064-8C41-8BABC31C233B}" presName="ParentText" presStyleLbl="revTx" presStyleIdx="7" presStyleCnt="8"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D7FB324A-7CCF-4AEF-96BE-D02344BB2453}" srcId="{7622D11C-167D-442A-B670-C2D9056104A8}" destId="{DDB3409E-C9B9-4C33-9DCF-75C92C698A39}" srcOrd="4"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6" destOrd="0" parTransId="{514B3F9E-6E52-4BB9-8D2A-A86237788CB3}" sibTransId="{546C7B9D-8902-484B-93BB-F909DF1C9C2A}"/>
    <dgm:cxn modelId="{6A345170-34F9-4D71-8B6E-678F979FD037}" srcId="{7622D11C-167D-442A-B670-C2D9056104A8}" destId="{C8D17AA3-A208-483B-8C96-381C095C31D7}" srcOrd="5" destOrd="0" parTransId="{3B997098-82AB-4C74-8419-5363C0AB47F2}" sibTransId="{A93F8B36-2852-4C1B-84AF-7AD526917B0A}"/>
    <dgm:cxn modelId="{18570773-4CDF-4C71-8E3E-1C3008BB213E}" srcId="{7622D11C-167D-442A-B670-C2D9056104A8}" destId="{21558AD2-F25A-4064-8C41-8BABC31C233B}" srcOrd="7"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9C633AA8-98D5-4A16-BA95-F20DDC3E7163}" type="presOf" srcId="{DDB3409E-C9B9-4C33-9DCF-75C92C698A39}" destId="{5FAB49E4-628D-4BBD-AF15-0FA58B034DA0}"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ACF74E67-09BA-413D-BBC7-59FD5ACFB7FC}" type="presParOf" srcId="{2498E3BA-2372-4800-9DA6-6D733FF7EFA6}" destId="{EAF5273B-4AD8-4EF5-8409-08B19AE6740C}" srcOrd="8" destOrd="0" presId="urn:microsoft.com/office/officeart/2009/3/layout/StepUpProcess"/>
    <dgm:cxn modelId="{37E859FF-FFF8-4044-B145-FB0882D1EF37}" type="presParOf" srcId="{EAF5273B-4AD8-4EF5-8409-08B19AE6740C}" destId="{A08E5ACA-F717-4C9F-BC94-56E16D0405F4}" srcOrd="0" destOrd="0" presId="urn:microsoft.com/office/officeart/2009/3/layout/StepUpProcess"/>
    <dgm:cxn modelId="{23A74ABA-4AB3-48AA-87AF-EB5D3A71560B}" type="presParOf" srcId="{EAF5273B-4AD8-4EF5-8409-08B19AE6740C}" destId="{5FAB49E4-628D-4BBD-AF15-0FA58B034DA0}" srcOrd="1" destOrd="0" presId="urn:microsoft.com/office/officeart/2009/3/layout/StepUpProcess"/>
    <dgm:cxn modelId="{FF1CD23E-6696-4F59-8633-E9B8F7E0BE36}" type="presParOf" srcId="{EAF5273B-4AD8-4EF5-8409-08B19AE6740C}" destId="{9F816FAC-05A2-4196-86AD-90E94FCBF244}" srcOrd="2" destOrd="0" presId="urn:microsoft.com/office/officeart/2009/3/layout/StepUpProcess"/>
    <dgm:cxn modelId="{07E59BEC-160D-45D0-95B6-1CEA6AA4AC99}" type="presParOf" srcId="{2498E3BA-2372-4800-9DA6-6D733FF7EFA6}" destId="{97C8488C-64A3-4ADC-BF6F-25D6473B43EF}" srcOrd="9" destOrd="0" presId="urn:microsoft.com/office/officeart/2009/3/layout/StepUpProcess"/>
    <dgm:cxn modelId="{323CF44D-25BF-4122-80E4-C6EA412F450E}" type="presParOf" srcId="{97C8488C-64A3-4ADC-BF6F-25D6473B43EF}" destId="{51D5C7B6-B3B1-4C66-94B9-8EA1D91335CF}" srcOrd="0" destOrd="0" presId="urn:microsoft.com/office/officeart/2009/3/layout/StepUpProcess"/>
    <dgm:cxn modelId="{22B75956-5E05-4F6B-9029-202B08BEFAD0}" type="presParOf" srcId="{2498E3BA-2372-4800-9DA6-6D733FF7EFA6}" destId="{2AB66FAE-F84B-4A23-BA2A-28334E8E5FC2}" srcOrd="10"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11"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2"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3"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4"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357EA8-A8CB-4B97-AE36-88FC7A3C27DA}"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B698FFB7-FD6B-4BD8-B0C9-CA4169A2581D}">
      <dgm:prSet/>
      <dgm:spPr>
        <a:xfrm>
          <a:off x="329655" y="914578"/>
          <a:ext cx="2966896" cy="1883979"/>
        </a:xfrm>
        <a:prstGeom prst="roundRect">
          <a:avLst>
            <a:gd name="adj" fmla="val 10000"/>
          </a:avLst>
        </a:prstGeom>
        <a:solidFill>
          <a:srgbClr val="F2F2F2">
            <a:alpha val="90000"/>
            <a:hueOff val="0"/>
            <a:satOff val="0"/>
            <a:lumOff val="0"/>
            <a:alphaOff val="0"/>
          </a:srgbClr>
        </a:solidFill>
        <a:ln w="12700" cap="flat" cmpd="sng" algn="ctr">
          <a:solidFill>
            <a:srgbClr val="D47B22"/>
          </a:solidFill>
          <a:prstDash val="solid"/>
          <a:miter lim="800000"/>
        </a:ln>
        <a:effectLst/>
      </dgm:spPr>
      <dgm:t>
        <a:bodyPr/>
        <a:lstStyle/>
        <a:p>
          <a:pPr rtl="0">
            <a:buNone/>
          </a:pPr>
          <a:r>
            <a:rPr lang="en-US">
              <a:solidFill>
                <a:sysClr val="windowText" lastClr="000000">
                  <a:hueOff val="0"/>
                  <a:satOff val="0"/>
                  <a:lumOff val="0"/>
                  <a:alphaOff val="0"/>
                </a:sysClr>
              </a:solidFill>
              <a:latin typeface="Tenorite"/>
              <a:ea typeface="+mn-ea"/>
              <a:cs typeface="+mn-cs"/>
            </a:rPr>
            <a:t>The GO Team needs to </a:t>
          </a:r>
          <a:r>
            <a:rPr lang="en-US" b="1">
              <a:solidFill>
                <a:srgbClr val="A92A91"/>
              </a:solidFill>
              <a:latin typeface="Tenorite"/>
              <a:ea typeface="+mn-ea"/>
              <a:cs typeface="+mn-cs"/>
            </a:rPr>
            <a:t>TAKE ACTION</a:t>
          </a:r>
          <a:r>
            <a:rPr lang="en-US" b="1">
              <a:solidFill>
                <a:sysClr val="windowText" lastClr="000000">
                  <a:hueOff val="0"/>
                  <a:satOff val="0"/>
                  <a:lumOff val="0"/>
                  <a:alphaOff val="0"/>
                </a:sysClr>
              </a:solidFill>
              <a:latin typeface="Tenorite"/>
              <a:ea typeface="+mn-ea"/>
              <a:cs typeface="+mn-cs"/>
            </a:rPr>
            <a:t> </a:t>
          </a:r>
          <a:r>
            <a:rPr lang="en-US">
              <a:solidFill>
                <a:sysClr val="windowText" lastClr="000000">
                  <a:hueOff val="0"/>
                  <a:satOff val="0"/>
                  <a:lumOff val="0"/>
                  <a:alphaOff val="0"/>
                </a:sysClr>
              </a:solidFill>
              <a:latin typeface="Tenorite"/>
              <a:ea typeface="+mn-ea"/>
              <a:cs typeface="+mn-cs"/>
            </a:rPr>
            <a:t>(vote) on its FY26 budget.</a:t>
          </a:r>
        </a:p>
      </dgm:t>
    </dgm:pt>
    <dgm:pt modelId="{950EE0D0-80E2-49F3-994F-2E3921FB315C}" type="parTrans" cxnId="{FEBA400C-84DF-423B-B575-BC0B378F6430}">
      <dgm:prSet/>
      <dgm:spPr/>
      <dgm:t>
        <a:bodyPr/>
        <a:lstStyle/>
        <a:p>
          <a:endParaRPr lang="en-US"/>
        </a:p>
      </dgm:t>
    </dgm:pt>
    <dgm:pt modelId="{02329CA9-7D80-4F4B-B5F4-8D42C2AE4C2F}" type="sibTrans" cxnId="{FEBA400C-84DF-423B-B575-BC0B378F6430}">
      <dgm:prSet/>
      <dgm:spPr/>
      <dgm:t>
        <a:bodyPr/>
        <a:lstStyle/>
        <a:p>
          <a:endParaRPr lang="en-US"/>
        </a:p>
      </dgm:t>
    </dgm:pt>
    <dgm:pt modelId="{94F1C6E0-096F-492A-B4E1-7B6D4001B7E5}">
      <dgm:prSet/>
      <dgm:spPr>
        <a:xfrm>
          <a:off x="3955862" y="914578"/>
          <a:ext cx="2966896" cy="1883979"/>
        </a:xfrm>
        <a:prstGeom prst="roundRect">
          <a:avLst>
            <a:gd name="adj" fmla="val 10000"/>
          </a:avLst>
        </a:prstGeom>
        <a:solidFill>
          <a:srgbClr val="F2F2F2">
            <a:alpha val="90000"/>
            <a:hueOff val="0"/>
            <a:satOff val="0"/>
            <a:lumOff val="0"/>
            <a:alphaOff val="0"/>
          </a:srgbClr>
        </a:solidFill>
        <a:ln w="12700" cap="flat" cmpd="sng" algn="ctr">
          <a:solidFill>
            <a:srgbClr val="F3CF45">
              <a:hueOff val="0"/>
              <a:satOff val="0"/>
              <a:lumOff val="0"/>
              <a:alphaOff val="0"/>
            </a:srgbClr>
          </a:solidFill>
          <a:prstDash val="solid"/>
          <a:miter lim="800000"/>
        </a:ln>
        <a:effectLst/>
      </dgm:spPr>
      <dgm:t>
        <a:bodyPr/>
        <a:lstStyle/>
        <a:p>
          <a:pPr>
            <a:buNone/>
          </a:pPr>
          <a:r>
            <a:rPr lang="en-US">
              <a:solidFill>
                <a:sysClr val="windowText" lastClr="000000">
                  <a:hueOff val="0"/>
                  <a:satOff val="0"/>
                  <a:lumOff val="0"/>
                  <a:alphaOff val="0"/>
                </a:sysClr>
              </a:solidFill>
              <a:latin typeface="Tenorite"/>
              <a:ea typeface="+mn-ea"/>
              <a:cs typeface="+mn-cs"/>
            </a:rPr>
            <a:t>After the motion and a second, the GO Team may have additional discussion.</a:t>
          </a:r>
        </a:p>
      </dgm:t>
    </dgm:pt>
    <dgm:pt modelId="{79E27E22-597C-4129-A4A9-578735BB6A85}" type="parTrans" cxnId="{44D66627-35EF-4FAE-9028-4262BD14F64E}">
      <dgm:prSet/>
      <dgm:spPr/>
      <dgm:t>
        <a:bodyPr/>
        <a:lstStyle/>
        <a:p>
          <a:endParaRPr lang="en-US"/>
        </a:p>
      </dgm:t>
    </dgm:pt>
    <dgm:pt modelId="{315A0655-BBEC-4E14-A840-69AAD69ED390}" type="sibTrans" cxnId="{44D66627-35EF-4FAE-9028-4262BD14F64E}">
      <dgm:prSet/>
      <dgm:spPr/>
      <dgm:t>
        <a:bodyPr/>
        <a:lstStyle/>
        <a:p>
          <a:endParaRPr lang="en-US"/>
        </a:p>
      </dgm:t>
    </dgm:pt>
    <dgm:pt modelId="{42453601-FF84-4198-A2D2-B657E77A0010}">
      <dgm:prSet/>
      <dgm:spPr>
        <a:xfrm>
          <a:off x="7582070" y="914578"/>
          <a:ext cx="2966896" cy="1883979"/>
        </a:xfrm>
        <a:prstGeom prst="roundRect">
          <a:avLst>
            <a:gd name="adj" fmla="val 10000"/>
          </a:avLst>
        </a:prstGeom>
        <a:solidFill>
          <a:srgbClr val="F2F2F2">
            <a:alpha val="90000"/>
            <a:hueOff val="0"/>
            <a:satOff val="0"/>
            <a:lumOff val="0"/>
            <a:alphaOff val="0"/>
          </a:srgbClr>
        </a:solidFill>
        <a:ln w="12700" cap="flat" cmpd="sng" algn="ctr">
          <a:solidFill>
            <a:srgbClr val="0083A9"/>
          </a:solidFill>
          <a:prstDash val="solid"/>
          <a:miter lim="800000"/>
        </a:ln>
        <a:effectLst/>
      </dgm:spPr>
      <dgm:t>
        <a:bodyPr/>
        <a:lstStyle/>
        <a:p>
          <a:pPr>
            <a:buNone/>
          </a:pPr>
          <a:r>
            <a:rPr lang="en-US">
              <a:solidFill>
                <a:sysClr val="windowText" lastClr="000000">
                  <a:hueOff val="0"/>
                  <a:satOff val="0"/>
                  <a:lumOff val="0"/>
                  <a:alphaOff val="0"/>
                </a:sysClr>
              </a:solidFill>
              <a:latin typeface="Tenorite"/>
              <a:ea typeface="+mn-ea"/>
              <a:cs typeface="+mn-cs"/>
            </a:rPr>
            <a:t>Once discussion is concluded, the GO Team will vote.</a:t>
          </a:r>
        </a:p>
      </dgm:t>
    </dgm:pt>
    <dgm:pt modelId="{11514F74-DC2A-421E-958E-9B75DCABBE2C}" type="parTrans" cxnId="{D77387F7-7BAC-40EB-92A5-2A56CB6A0A0F}">
      <dgm:prSet/>
      <dgm:spPr/>
      <dgm:t>
        <a:bodyPr/>
        <a:lstStyle/>
        <a:p>
          <a:endParaRPr lang="en-US"/>
        </a:p>
      </dgm:t>
    </dgm:pt>
    <dgm:pt modelId="{2A4380EF-DFFB-4E6E-A27D-F75659ED6F58}" type="sibTrans" cxnId="{D77387F7-7BAC-40EB-92A5-2A56CB6A0A0F}">
      <dgm:prSet/>
      <dgm:spPr/>
      <dgm:t>
        <a:bodyPr/>
        <a:lstStyle/>
        <a:p>
          <a:endParaRPr lang="en-US"/>
        </a:p>
      </dgm:t>
    </dgm:pt>
    <dgm:pt modelId="{0564E5EF-5B36-494C-A6C0-23CFB55B7BCC}" type="pres">
      <dgm:prSet presAssocID="{AD357EA8-A8CB-4B97-AE36-88FC7A3C27DA}" presName="hierChild1" presStyleCnt="0">
        <dgm:presLayoutVars>
          <dgm:chPref val="1"/>
          <dgm:dir/>
          <dgm:animOne val="branch"/>
          <dgm:animLvl val="lvl"/>
          <dgm:resizeHandles/>
        </dgm:presLayoutVars>
      </dgm:prSet>
      <dgm:spPr/>
    </dgm:pt>
    <dgm:pt modelId="{B6DF30B4-497D-4F6D-9D73-6DD5783129BA}" type="pres">
      <dgm:prSet presAssocID="{B698FFB7-FD6B-4BD8-B0C9-CA4169A2581D}" presName="hierRoot1" presStyleCnt="0"/>
      <dgm:spPr/>
    </dgm:pt>
    <dgm:pt modelId="{B3119F31-75F2-4AAF-8BC5-D071DA356600}" type="pres">
      <dgm:prSet presAssocID="{B698FFB7-FD6B-4BD8-B0C9-CA4169A2581D}" presName="composite" presStyleCnt="0"/>
      <dgm:spPr/>
    </dgm:pt>
    <dgm:pt modelId="{F3A135DB-2376-4E3B-A20A-41984A2C6E6D}" type="pres">
      <dgm:prSet presAssocID="{B698FFB7-FD6B-4BD8-B0C9-CA4169A2581D}" presName="background" presStyleLbl="node0" presStyleIdx="0" presStyleCnt="3"/>
      <dgm:spPr>
        <a:xfrm>
          <a:off x="0" y="601405"/>
          <a:ext cx="2966896" cy="1883979"/>
        </a:xfrm>
        <a:prstGeom prst="roundRect">
          <a:avLst>
            <a:gd name="adj" fmla="val 10000"/>
          </a:avLst>
        </a:prstGeom>
        <a:solidFill>
          <a:srgbClr val="F3CF45">
            <a:hueOff val="0"/>
            <a:satOff val="0"/>
            <a:lumOff val="0"/>
            <a:alphaOff val="0"/>
          </a:srgbClr>
        </a:solidFill>
        <a:ln w="19050" cap="flat" cmpd="sng" algn="ctr">
          <a:solidFill>
            <a:srgbClr val="F2F2F2">
              <a:hueOff val="0"/>
              <a:satOff val="0"/>
              <a:lumOff val="0"/>
              <a:alphaOff val="0"/>
            </a:srgbClr>
          </a:solidFill>
          <a:prstDash val="solid"/>
          <a:miter lim="800000"/>
        </a:ln>
        <a:effectLst/>
      </dgm:spPr>
    </dgm:pt>
    <dgm:pt modelId="{FA82B6CE-D09A-4090-AE86-805DDA5FD9D1}" type="pres">
      <dgm:prSet presAssocID="{B698FFB7-FD6B-4BD8-B0C9-CA4169A2581D}" presName="text" presStyleLbl="fgAcc0" presStyleIdx="0" presStyleCnt="3">
        <dgm:presLayoutVars>
          <dgm:chPref val="3"/>
        </dgm:presLayoutVars>
      </dgm:prSet>
      <dgm:spPr/>
    </dgm:pt>
    <dgm:pt modelId="{9538D900-7AE8-458D-A772-4AD773D1EAC8}" type="pres">
      <dgm:prSet presAssocID="{B698FFB7-FD6B-4BD8-B0C9-CA4169A2581D}" presName="hierChild2" presStyleCnt="0"/>
      <dgm:spPr/>
    </dgm:pt>
    <dgm:pt modelId="{171B1F7F-308A-4D14-973E-1576E2F58C30}" type="pres">
      <dgm:prSet presAssocID="{94F1C6E0-096F-492A-B4E1-7B6D4001B7E5}" presName="hierRoot1" presStyleCnt="0"/>
      <dgm:spPr/>
    </dgm:pt>
    <dgm:pt modelId="{2E5E3512-2441-4FFF-9678-0DCC32A31043}" type="pres">
      <dgm:prSet presAssocID="{94F1C6E0-096F-492A-B4E1-7B6D4001B7E5}" presName="composite" presStyleCnt="0"/>
      <dgm:spPr/>
    </dgm:pt>
    <dgm:pt modelId="{60F45E52-7DB8-499D-BC6D-774E123989C7}" type="pres">
      <dgm:prSet presAssocID="{94F1C6E0-096F-492A-B4E1-7B6D4001B7E5}" presName="background" presStyleLbl="node0" presStyleIdx="1" presStyleCnt="3"/>
      <dgm:spPr>
        <a:xfrm>
          <a:off x="3626207" y="601405"/>
          <a:ext cx="2966896" cy="1883979"/>
        </a:xfrm>
        <a:prstGeom prst="roundRect">
          <a:avLst>
            <a:gd name="adj" fmla="val 10000"/>
          </a:avLst>
        </a:prstGeom>
        <a:solidFill>
          <a:srgbClr val="0083A9"/>
        </a:solidFill>
        <a:ln w="19050" cap="flat" cmpd="sng" algn="ctr">
          <a:solidFill>
            <a:srgbClr val="F2F2F2">
              <a:hueOff val="0"/>
              <a:satOff val="0"/>
              <a:lumOff val="0"/>
              <a:alphaOff val="0"/>
            </a:srgbClr>
          </a:solidFill>
          <a:prstDash val="solid"/>
          <a:miter lim="800000"/>
        </a:ln>
        <a:effectLst/>
      </dgm:spPr>
    </dgm:pt>
    <dgm:pt modelId="{56E9DAE2-B9E4-4613-8034-2724F6BCF6F4}" type="pres">
      <dgm:prSet presAssocID="{94F1C6E0-096F-492A-B4E1-7B6D4001B7E5}" presName="text" presStyleLbl="fgAcc0" presStyleIdx="1" presStyleCnt="3">
        <dgm:presLayoutVars>
          <dgm:chPref val="3"/>
        </dgm:presLayoutVars>
      </dgm:prSet>
      <dgm:spPr/>
    </dgm:pt>
    <dgm:pt modelId="{9C44DE81-99CF-4191-8F4B-2C507C998003}" type="pres">
      <dgm:prSet presAssocID="{94F1C6E0-096F-492A-B4E1-7B6D4001B7E5}" presName="hierChild2" presStyleCnt="0"/>
      <dgm:spPr/>
    </dgm:pt>
    <dgm:pt modelId="{A5EFB6B8-B33A-436B-A5F7-9E81C7231F89}" type="pres">
      <dgm:prSet presAssocID="{42453601-FF84-4198-A2D2-B657E77A0010}" presName="hierRoot1" presStyleCnt="0"/>
      <dgm:spPr/>
    </dgm:pt>
    <dgm:pt modelId="{42AEAB1D-71EB-4497-AB11-4277E8816DBC}" type="pres">
      <dgm:prSet presAssocID="{42453601-FF84-4198-A2D2-B657E77A0010}" presName="composite" presStyleCnt="0"/>
      <dgm:spPr/>
    </dgm:pt>
    <dgm:pt modelId="{C634EFCA-5B75-462F-8D79-2CB1151656F3}" type="pres">
      <dgm:prSet presAssocID="{42453601-FF84-4198-A2D2-B657E77A0010}" presName="background" presStyleLbl="node0" presStyleIdx="2" presStyleCnt="3"/>
      <dgm:spPr>
        <a:xfrm>
          <a:off x="7252414" y="601405"/>
          <a:ext cx="2966896" cy="1883979"/>
        </a:xfrm>
        <a:prstGeom prst="roundRect">
          <a:avLst>
            <a:gd name="adj" fmla="val 10000"/>
          </a:avLst>
        </a:prstGeom>
        <a:solidFill>
          <a:srgbClr val="D47B22"/>
        </a:solidFill>
        <a:ln w="19050" cap="flat" cmpd="sng" algn="ctr">
          <a:solidFill>
            <a:srgbClr val="F2F2F2">
              <a:hueOff val="0"/>
              <a:satOff val="0"/>
              <a:lumOff val="0"/>
              <a:alphaOff val="0"/>
            </a:srgbClr>
          </a:solidFill>
          <a:prstDash val="solid"/>
          <a:miter lim="800000"/>
        </a:ln>
        <a:effectLst/>
      </dgm:spPr>
    </dgm:pt>
    <dgm:pt modelId="{5A79D47D-CEE6-40ED-BD6A-44FF56310EDF}" type="pres">
      <dgm:prSet presAssocID="{42453601-FF84-4198-A2D2-B657E77A0010}" presName="text" presStyleLbl="fgAcc0" presStyleIdx="2" presStyleCnt="3">
        <dgm:presLayoutVars>
          <dgm:chPref val="3"/>
        </dgm:presLayoutVars>
      </dgm:prSet>
      <dgm:spPr/>
    </dgm:pt>
    <dgm:pt modelId="{B3B3220A-5316-4E39-8143-8E842F6C7F46}" type="pres">
      <dgm:prSet presAssocID="{42453601-FF84-4198-A2D2-B657E77A0010}" presName="hierChild2" presStyleCnt="0"/>
      <dgm:spPr/>
    </dgm:pt>
  </dgm:ptLst>
  <dgm:cxnLst>
    <dgm:cxn modelId="{FEBA400C-84DF-423B-B575-BC0B378F6430}" srcId="{AD357EA8-A8CB-4B97-AE36-88FC7A3C27DA}" destId="{B698FFB7-FD6B-4BD8-B0C9-CA4169A2581D}" srcOrd="0" destOrd="0" parTransId="{950EE0D0-80E2-49F3-994F-2E3921FB315C}" sibTransId="{02329CA9-7D80-4F4B-B5F4-8D42C2AE4C2F}"/>
    <dgm:cxn modelId="{44D66627-35EF-4FAE-9028-4262BD14F64E}" srcId="{AD357EA8-A8CB-4B97-AE36-88FC7A3C27DA}" destId="{94F1C6E0-096F-492A-B4E1-7B6D4001B7E5}" srcOrd="1" destOrd="0" parTransId="{79E27E22-597C-4129-A4A9-578735BB6A85}" sibTransId="{315A0655-BBEC-4E14-A840-69AAD69ED390}"/>
    <dgm:cxn modelId="{B2037D40-C4A1-4F92-9F31-6DB8FD347D98}" type="presOf" srcId="{94F1C6E0-096F-492A-B4E1-7B6D4001B7E5}" destId="{56E9DAE2-B9E4-4613-8034-2724F6BCF6F4}" srcOrd="0" destOrd="0" presId="urn:microsoft.com/office/officeart/2005/8/layout/hierarchy1"/>
    <dgm:cxn modelId="{F8903A59-CB65-43A3-B84C-C48F74EE7710}" type="presOf" srcId="{42453601-FF84-4198-A2D2-B657E77A0010}" destId="{5A79D47D-CEE6-40ED-BD6A-44FF56310EDF}" srcOrd="0" destOrd="0" presId="urn:microsoft.com/office/officeart/2005/8/layout/hierarchy1"/>
    <dgm:cxn modelId="{1CE84895-3DC2-4427-8225-CF2C2050F8E1}" type="presOf" srcId="{AD357EA8-A8CB-4B97-AE36-88FC7A3C27DA}" destId="{0564E5EF-5B36-494C-A6C0-23CFB55B7BCC}" srcOrd="0" destOrd="0" presId="urn:microsoft.com/office/officeart/2005/8/layout/hierarchy1"/>
    <dgm:cxn modelId="{16AAD8C6-0B02-4E09-9B7D-C2AC4E6452DB}" type="presOf" srcId="{B698FFB7-FD6B-4BD8-B0C9-CA4169A2581D}" destId="{FA82B6CE-D09A-4090-AE86-805DDA5FD9D1}" srcOrd="0" destOrd="0" presId="urn:microsoft.com/office/officeart/2005/8/layout/hierarchy1"/>
    <dgm:cxn modelId="{D77387F7-7BAC-40EB-92A5-2A56CB6A0A0F}" srcId="{AD357EA8-A8CB-4B97-AE36-88FC7A3C27DA}" destId="{42453601-FF84-4198-A2D2-B657E77A0010}" srcOrd="2" destOrd="0" parTransId="{11514F74-DC2A-421E-958E-9B75DCABBE2C}" sibTransId="{2A4380EF-DFFB-4E6E-A27D-F75659ED6F58}"/>
    <dgm:cxn modelId="{472C0629-67F2-488B-88C2-B4882D7A86B9}" type="presParOf" srcId="{0564E5EF-5B36-494C-A6C0-23CFB55B7BCC}" destId="{B6DF30B4-497D-4F6D-9D73-6DD5783129BA}" srcOrd="0" destOrd="0" presId="urn:microsoft.com/office/officeart/2005/8/layout/hierarchy1"/>
    <dgm:cxn modelId="{A9C9C277-351C-4DF0-A30B-CA490AEA4E86}" type="presParOf" srcId="{B6DF30B4-497D-4F6D-9D73-6DD5783129BA}" destId="{B3119F31-75F2-4AAF-8BC5-D071DA356600}" srcOrd="0" destOrd="0" presId="urn:microsoft.com/office/officeart/2005/8/layout/hierarchy1"/>
    <dgm:cxn modelId="{5B51B501-7A14-4E9A-ACC5-66323CD28ED5}" type="presParOf" srcId="{B3119F31-75F2-4AAF-8BC5-D071DA356600}" destId="{F3A135DB-2376-4E3B-A20A-41984A2C6E6D}" srcOrd="0" destOrd="0" presId="urn:microsoft.com/office/officeart/2005/8/layout/hierarchy1"/>
    <dgm:cxn modelId="{84F6E60E-642C-4FB3-95CE-A86CA977D7D1}" type="presParOf" srcId="{B3119F31-75F2-4AAF-8BC5-D071DA356600}" destId="{FA82B6CE-D09A-4090-AE86-805DDA5FD9D1}" srcOrd="1" destOrd="0" presId="urn:microsoft.com/office/officeart/2005/8/layout/hierarchy1"/>
    <dgm:cxn modelId="{745D4AE8-4B6E-4138-A737-C5E2AAB84A71}" type="presParOf" srcId="{B6DF30B4-497D-4F6D-9D73-6DD5783129BA}" destId="{9538D900-7AE8-458D-A772-4AD773D1EAC8}" srcOrd="1" destOrd="0" presId="urn:microsoft.com/office/officeart/2005/8/layout/hierarchy1"/>
    <dgm:cxn modelId="{27E458A1-AA48-44FD-A053-730C8DB700FF}" type="presParOf" srcId="{0564E5EF-5B36-494C-A6C0-23CFB55B7BCC}" destId="{171B1F7F-308A-4D14-973E-1576E2F58C30}" srcOrd="1" destOrd="0" presId="urn:microsoft.com/office/officeart/2005/8/layout/hierarchy1"/>
    <dgm:cxn modelId="{42DD6B38-1B9A-4F52-88BF-7FBA4CC35710}" type="presParOf" srcId="{171B1F7F-308A-4D14-973E-1576E2F58C30}" destId="{2E5E3512-2441-4FFF-9678-0DCC32A31043}" srcOrd="0" destOrd="0" presId="urn:microsoft.com/office/officeart/2005/8/layout/hierarchy1"/>
    <dgm:cxn modelId="{FC3E2EE8-952A-42BD-8309-B0DB23B8E73D}" type="presParOf" srcId="{2E5E3512-2441-4FFF-9678-0DCC32A31043}" destId="{60F45E52-7DB8-499D-BC6D-774E123989C7}" srcOrd="0" destOrd="0" presId="urn:microsoft.com/office/officeart/2005/8/layout/hierarchy1"/>
    <dgm:cxn modelId="{1EC19C74-B147-4B4A-8DDC-7D0377BA99D9}" type="presParOf" srcId="{2E5E3512-2441-4FFF-9678-0DCC32A31043}" destId="{56E9DAE2-B9E4-4613-8034-2724F6BCF6F4}" srcOrd="1" destOrd="0" presId="urn:microsoft.com/office/officeart/2005/8/layout/hierarchy1"/>
    <dgm:cxn modelId="{89461328-757C-4DC1-AA86-8B60C0CCE67D}" type="presParOf" srcId="{171B1F7F-308A-4D14-973E-1576E2F58C30}" destId="{9C44DE81-99CF-4191-8F4B-2C507C998003}" srcOrd="1" destOrd="0" presId="urn:microsoft.com/office/officeart/2005/8/layout/hierarchy1"/>
    <dgm:cxn modelId="{309614B3-8992-4DAE-B912-E97070E4D4FB}" type="presParOf" srcId="{0564E5EF-5B36-494C-A6C0-23CFB55B7BCC}" destId="{A5EFB6B8-B33A-436B-A5F7-9E81C7231F89}" srcOrd="2" destOrd="0" presId="urn:microsoft.com/office/officeart/2005/8/layout/hierarchy1"/>
    <dgm:cxn modelId="{9EB57403-C562-478D-94C2-0B6ADC351694}" type="presParOf" srcId="{A5EFB6B8-B33A-436B-A5F7-9E81C7231F89}" destId="{42AEAB1D-71EB-4497-AB11-4277E8816DBC}" srcOrd="0" destOrd="0" presId="urn:microsoft.com/office/officeart/2005/8/layout/hierarchy1"/>
    <dgm:cxn modelId="{63D95841-EB5E-497A-BA66-D304D72894B6}" type="presParOf" srcId="{42AEAB1D-71EB-4497-AB11-4277E8816DBC}" destId="{C634EFCA-5B75-462F-8D79-2CB1151656F3}" srcOrd="0" destOrd="0" presId="urn:microsoft.com/office/officeart/2005/8/layout/hierarchy1"/>
    <dgm:cxn modelId="{D45E642A-630F-44E5-9DED-403DEE0EF2C2}" type="presParOf" srcId="{42AEAB1D-71EB-4497-AB11-4277E8816DBC}" destId="{5A79D47D-CEE6-40ED-BD6A-44FF56310EDF}" srcOrd="1" destOrd="0" presId="urn:microsoft.com/office/officeart/2005/8/layout/hierarchy1"/>
    <dgm:cxn modelId="{58840CDD-15DA-4E4D-8C39-FE23428EBBE9}" type="presParOf" srcId="{A5EFB6B8-B33A-436B-A5F7-9E81C7231F89}" destId="{B3B3220A-5316-4E39-8143-8E842F6C7F4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pPr>
            <a:lnSpc>
              <a:spcPct val="100000"/>
            </a:lnSpc>
          </a:pPr>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pPr>
            <a:lnSpc>
              <a:spcPct val="100000"/>
            </a:lnSpc>
          </a:pPr>
          <a:endParaRPr lang="en-US"/>
        </a:p>
      </dgm:t>
    </dgm:pt>
    <dgm:pt modelId="{7DD6C1CE-29D5-40DC-B711-360B65CAE77D}">
      <dgm:prSet custT="1"/>
      <dgm:spPr/>
      <dgm:t>
        <a:bodyPr/>
        <a:lstStyle/>
        <a:p>
          <a:pPr>
            <a:lnSpc>
              <a:spcPct val="100000"/>
            </a:lnSpc>
          </a:pPr>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pPr>
            <a:lnSpc>
              <a:spcPct val="100000"/>
            </a:lnSpc>
          </a:pPr>
          <a:endParaRPr lang="en-US"/>
        </a:p>
      </dgm:t>
    </dgm:pt>
    <dgm:pt modelId="{863A37DD-BDF3-44D3-B467-6A712BCCDBAC}">
      <dgm:prSet custT="1"/>
      <dgm:spPr/>
      <dgm:t>
        <a:bodyPr/>
        <a:lstStyle/>
        <a:p>
          <a:pPr>
            <a:lnSpc>
              <a:spcPct val="100000"/>
            </a:lnSpc>
          </a:pPr>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pPr>
            <a:lnSpc>
              <a:spcPct val="100000"/>
            </a:lnSpc>
          </a:pPr>
          <a:endParaRPr lang="en-US"/>
        </a:p>
      </dgm:t>
    </dgm:pt>
    <dgm:pt modelId="{A3182728-987D-4847-8C07-864C796CC678}">
      <dgm:prSet custT="1"/>
      <dgm:spPr/>
      <dgm:t>
        <a:bodyPr/>
        <a:lstStyle/>
        <a:p>
          <a:pPr>
            <a:lnSpc>
              <a:spcPct val="100000"/>
            </a:lnSpc>
          </a:pPr>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3"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pt>
    <dgm:pt modelId="{CBFAD42E-BC13-4677-A698-C8417C853277}">
      <dgm:prSet phldrT="[Text]" custT="1"/>
      <dgm:spPr/>
      <dgm:t>
        <a:bodyPr/>
        <a:lstStyle/>
        <a:p>
          <a:pPr>
            <a:spcAft>
              <a:spcPct val="35000"/>
            </a:spcAft>
          </a:pPr>
          <a:r>
            <a:rPr lang="en-US" sz="1600" b="1"/>
            <a:t>Step 2 </a:t>
          </a:r>
          <a:r>
            <a:rPr lang="en-US" sz="1400" b="0" u="sng"/>
            <a:t>Pri</a:t>
          </a:r>
          <a:r>
            <a:rPr lang="en-US" sz="1400" u="sng"/>
            <a:t>ncipals</a:t>
          </a:r>
          <a:r>
            <a:rPr lang="en-US" sz="1400"/>
            <a:t> Workshop   FY </a:t>
          </a:r>
          <a:r>
            <a:rPr lang="en-US" sz="1400">
              <a:latin typeface="Arial"/>
            </a:rPr>
            <a:t>26</a:t>
          </a:r>
          <a:r>
            <a:rPr lang="en-US" sz="1400"/>
            <a:t> Budget</a:t>
          </a:r>
        </a:p>
        <a:p>
          <a:pPr>
            <a:spcAft>
              <a:spcPct val="35000"/>
            </a:spcAft>
          </a:pPr>
          <a:r>
            <a:rPr lang="en-US" sz="1200">
              <a:solidFill>
                <a:srgbClr val="FF0000"/>
              </a:solidFill>
              <a:latin typeface="Calibri"/>
              <a:ea typeface="Calibri"/>
              <a:cs typeface="Times New Roman"/>
            </a:rPr>
            <a:t>January 15</a:t>
          </a:r>
          <a:r>
            <a:rPr lang="en-US" sz="1200">
              <a:latin typeface="Calibri"/>
              <a:ea typeface="Calibri"/>
              <a:cs typeface="Times New Roman"/>
            </a:rPr>
            <a:t> </a:t>
          </a:r>
          <a:r>
            <a:rPr lang="en-US" sz="1200" baseline="30000">
              <a:latin typeface="Calibri"/>
              <a:ea typeface="Calibri"/>
              <a:cs typeface="Times New Roman"/>
            </a:rPr>
            <a:t> </a:t>
          </a:r>
          <a:endParaRPr lang="en-US" sz="1200">
            <a:latin typeface="Calibri"/>
            <a:ea typeface="Calibri"/>
            <a:cs typeface="Times New Roman"/>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rtl="0">
            <a:spcAft>
              <a:spcPct val="35000"/>
            </a:spcAft>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t>Step 1                             </a:t>
          </a:r>
          <a:r>
            <a:rPr lang="en-US" sz="1400">
              <a:latin typeface="Arial"/>
            </a:rPr>
            <a:t>Update</a:t>
          </a:r>
          <a:r>
            <a:rPr lang="en-US" sz="1400" b="0"/>
            <a:t> </a:t>
          </a:r>
          <a:r>
            <a:rPr lang="en-US" sz="1400"/>
            <a:t>Strategic Plan</a:t>
          </a:r>
          <a:r>
            <a:rPr lang="en-US" sz="1400">
              <a:latin typeface="Arial"/>
            </a:rPr>
            <a:t> &amp; Rank Priorities</a:t>
          </a:r>
          <a:endParaRPr lang="en-US" sz="1400"/>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kern="1200"/>
            <a:t>Step 7               </a:t>
          </a:r>
          <a:r>
            <a:rPr lang="en-US" sz="1400" b="0" u="sng" kern="1200">
              <a:latin typeface="+mn-lt"/>
            </a:rPr>
            <a:t>Principals</a:t>
          </a:r>
          <a:r>
            <a:rPr lang="en-US" sz="1600" b="1" kern="1200"/>
            <a:t> </a:t>
          </a:r>
          <a:r>
            <a:rPr lang="en-US" sz="1400" b="0" kern="1200"/>
            <a:t>HR Staffing Conferences Begin</a:t>
          </a:r>
          <a:endParaRPr lang="en-US" sz="1200" kern="1200">
            <a:latin typeface="Calibri"/>
            <a:ea typeface="Times New Roman" panose="02020603050405020304" pitchFamily="18" charset="0"/>
            <a:cs typeface="Times New Roman"/>
          </a:endParaRPr>
        </a:p>
        <a:p>
          <a:pPr rtl="0"/>
          <a:r>
            <a:rPr lang="en-US" sz="1200" kern="1200">
              <a:solidFill>
                <a:srgbClr val="FF0000"/>
              </a:solidFill>
              <a:latin typeface="Calibri"/>
              <a:ea typeface="Calibri"/>
              <a:cs typeface="Times New Roman"/>
            </a:rPr>
            <a:t>Feb. 24-27  </a:t>
          </a:r>
          <a:r>
            <a:rPr lang="en-US" sz="1200" kern="1200">
              <a:latin typeface="Calibri"/>
              <a:ea typeface="Times New Roman" panose="02020603050405020304" pitchFamily="18" charset="0"/>
              <a:cs typeface="Times New Roman"/>
            </a:rPr>
            <a:t> </a:t>
          </a:r>
          <a:endParaRPr lang="en-US" sz="1200" kern="1200">
            <a:latin typeface="Calibri"/>
            <a:cs typeface="Times New Roman"/>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kern="1200"/>
            <a:t>Step 3              </a:t>
          </a:r>
          <a:r>
            <a:rPr lang="en-US" sz="1400" u="sng" kern="1200"/>
            <a:t>GO Team</a:t>
          </a:r>
          <a:r>
            <a:rPr lang="en-US" sz="1400" kern="1200"/>
            <a:t> Initial Budget Session</a:t>
          </a:r>
        </a:p>
        <a:p>
          <a:pPr rtl="0">
            <a:lnSpc>
              <a:spcPct val="90000"/>
            </a:lnSpc>
            <a:spcAft>
              <a:spcPct val="35000"/>
            </a:spcAft>
          </a:pPr>
          <a:r>
            <a:rPr lang="en-US" sz="1200" kern="1200">
              <a:solidFill>
                <a:srgbClr val="FF0000"/>
              </a:solidFill>
              <a:latin typeface="Calibri"/>
              <a:ea typeface="Calibri"/>
              <a:cs typeface="Times New Roman"/>
            </a:rPr>
            <a:t>January 15-31</a:t>
          </a:r>
          <a:r>
            <a:rPr lang="en-US" sz="1200" kern="1200">
              <a:latin typeface="Calibri"/>
            </a:rPr>
            <a:t> </a:t>
          </a:r>
          <a:endParaRPr lang="en-US" sz="1200" kern="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kern="1200"/>
            <a:t>Step 8</a:t>
          </a:r>
          <a:r>
            <a:rPr lang="en-US" sz="1600" b="1" kern="1200">
              <a:latin typeface="Arial"/>
            </a:rPr>
            <a:t>*</a:t>
          </a:r>
          <a:r>
            <a:rPr lang="en-US" sz="1600" b="1" kern="1200"/>
            <a:t>      </a:t>
          </a:r>
          <a:r>
            <a:rPr lang="en-US" sz="1400" u="sng" kern="1200"/>
            <a:t>GO Team</a:t>
          </a:r>
          <a:r>
            <a:rPr lang="en-US" sz="1400" kern="1200"/>
            <a:t> Final Budget Approval Meeting</a:t>
          </a:r>
        </a:p>
        <a:p>
          <a:pPr>
            <a:lnSpc>
              <a:spcPct val="90000"/>
            </a:lnSpc>
            <a:spcAft>
              <a:spcPct val="35000"/>
            </a:spcAft>
          </a:pPr>
          <a:r>
            <a:rPr lang="en-US" sz="1200" kern="1200">
              <a:solidFill>
                <a:srgbClr val="FF0000"/>
              </a:solidFill>
              <a:latin typeface="Calibri"/>
              <a:ea typeface="Calibri"/>
              <a:cs typeface="Times New Roman"/>
            </a:rPr>
            <a:t>Budgets Approved by  March 14</a:t>
          </a: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r>
            <a:rPr lang="en-US" sz="1600" b="1" kern="1200">
              <a:latin typeface="Arial"/>
              <a:ea typeface="+mn-ea"/>
              <a:cs typeface="+mn-cs"/>
            </a:rPr>
            <a:t>Step 6  </a:t>
          </a:r>
          <a:r>
            <a:rPr lang="en-US" sz="1200" b="1" kern="1200"/>
            <a:t>          </a:t>
          </a:r>
          <a:r>
            <a:rPr lang="en-US" sz="1200" b="0" kern="1200"/>
            <a:t> </a:t>
          </a:r>
          <a:r>
            <a:rPr lang="en-US" sz="1400" b="0" kern="1200">
              <a:latin typeface="Arial"/>
              <a:ea typeface="+mn-ea"/>
              <a:cs typeface="+mn-cs"/>
            </a:rPr>
            <a:t>Cluster Supt. Review </a:t>
          </a:r>
          <a:r>
            <a:rPr lang="en-US" sz="1200" b="0" kern="1200"/>
            <a:t> </a:t>
          </a:r>
          <a:r>
            <a:rPr lang="en-US" sz="1200" kern="1200">
              <a:solidFill>
                <a:srgbClr val="FF0000"/>
              </a:solidFill>
              <a:latin typeface="Calibri"/>
              <a:ea typeface="Calibri"/>
              <a:cs typeface="Times New Roman"/>
            </a:rPr>
            <a:t>February 17-21</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r>
            <a:rPr lang="en-US" sz="1600" b="1">
              <a:latin typeface="Arial"/>
              <a:ea typeface="+mn-ea"/>
              <a:cs typeface="+mn-cs"/>
            </a:rPr>
            <a:t>Step 5</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Arial"/>
              <a:ea typeface="+mn-ea"/>
              <a:cs typeface="+mn-cs"/>
            </a:rPr>
            <a:t>GO Team</a:t>
          </a:r>
          <a:r>
            <a:rPr lang="en-US" sz="1400" b="0" kern="1200">
              <a:latin typeface="Arial"/>
              <a:ea typeface="+mn-ea"/>
              <a:cs typeface="+mn-cs"/>
            </a:rPr>
            <a:t> Feedback Mtg. </a:t>
          </a:r>
          <a:r>
            <a:rPr lang="en-US" sz="1200" b="0" kern="1200"/>
            <a:t>       </a:t>
          </a:r>
          <a:r>
            <a:rPr lang="en-US" sz="1200" kern="1200">
              <a:solidFill>
                <a:srgbClr val="FF0000"/>
              </a:solidFill>
              <a:latin typeface="Calibri"/>
              <a:ea typeface="Calibri"/>
              <a:cs typeface="Times New Roman"/>
            </a:rPr>
            <a:t>  February 10-14</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5"/>
      <dgm:spPr/>
    </dgm:pt>
    <dgm:pt modelId="{B91B35EE-E2D6-4A65-85DB-E65F9D4FF12C}" type="pres">
      <dgm:prSet presAssocID="{F8924C73-4D86-4725-8FB1-57E56105EE84}" presName="ParentText" presStyleLbl="revTx" presStyleIdx="0" presStyleCnt="8">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5"/>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5"/>
      <dgm:spPr/>
    </dgm:pt>
    <dgm:pt modelId="{E8B40589-00D1-4838-8AD8-123CD845CC3A}" type="pres">
      <dgm:prSet presAssocID="{CBFAD42E-BC13-4677-A698-C8417C853277}" presName="ParentText" presStyleLbl="revTx" presStyleIdx="1" presStyleCnt="8">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5"/>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5"/>
      <dgm:spPr/>
    </dgm:pt>
    <dgm:pt modelId="{A01F39AB-3E94-413F-B395-2CF4CF9063BE}" type="pres">
      <dgm:prSet presAssocID="{CC1B2A00-68A2-416B-8F3C-D16E0AA80116}" presName="ParentText" presStyleLbl="revTx" presStyleIdx="2" presStyleCnt="8">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5"/>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5"/>
      <dgm:spPr/>
    </dgm:pt>
    <dgm:pt modelId="{7607999D-1219-4E19-B4D8-80FBD9B53FC0}" type="pres">
      <dgm:prSet presAssocID="{9BB649CE-74CD-4483-9383-CCF688F359CC}" presName="ParentText" presStyleLbl="revTx" presStyleIdx="3" presStyleCnt="8"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5"/>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8" presStyleCnt="15"/>
      <dgm:spPr/>
    </dgm:pt>
    <dgm:pt modelId="{5FAB49E4-628D-4BBD-AF15-0FA58B034DA0}" type="pres">
      <dgm:prSet presAssocID="{DDB3409E-C9B9-4C33-9DCF-75C92C698A39}" presName="ParentText" presStyleLbl="revTx" presStyleIdx="4" presStyleCnt="8">
        <dgm:presLayoutVars>
          <dgm:chMax val="0"/>
          <dgm:chPref val="0"/>
          <dgm:bulletEnabled val="1"/>
        </dgm:presLayoutVars>
      </dgm:prSet>
      <dgm:spPr/>
    </dgm:pt>
    <dgm:pt modelId="{9F816FAC-05A2-4196-86AD-90E94FCBF244}" type="pres">
      <dgm:prSet presAssocID="{DDB3409E-C9B9-4C33-9DCF-75C92C698A39}" presName="Triangle" presStyleLbl="alignNode1" presStyleIdx="9" presStyleCnt="15"/>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10" presStyleCnt="15"/>
      <dgm:spPr/>
    </dgm:pt>
    <dgm:pt modelId="{206A2E6F-C869-44E6-99A4-DF2204F37ADC}" type="pres">
      <dgm:prSet presAssocID="{C8D17AA3-A208-483B-8C96-381C095C31D7}" presName="ParentText" presStyleLbl="revTx" presStyleIdx="5" presStyleCnt="8"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11" presStyleCnt="15"/>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2" presStyleCnt="15"/>
      <dgm:spPr/>
    </dgm:pt>
    <dgm:pt modelId="{4815C9C2-7172-49B5-AAA4-580ECA3DFE29}" type="pres">
      <dgm:prSet presAssocID="{6C3A5691-9935-4850-A7F8-C5616876CEF5}" presName="ParentText" presStyleLbl="revTx" presStyleIdx="6" presStyleCnt="8"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3" presStyleCnt="15"/>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4" presStyleCnt="15"/>
      <dgm:spPr/>
    </dgm:pt>
    <dgm:pt modelId="{EBFC99F0-AC0E-4E80-8864-5ADBF875329D}" type="pres">
      <dgm:prSet presAssocID="{21558AD2-F25A-4064-8C41-8BABC31C233B}" presName="ParentText" presStyleLbl="revTx" presStyleIdx="7" presStyleCnt="8"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D7FB324A-7CCF-4AEF-96BE-D02344BB2453}" srcId="{7622D11C-167D-442A-B670-C2D9056104A8}" destId="{DDB3409E-C9B9-4C33-9DCF-75C92C698A39}" srcOrd="4"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6" destOrd="0" parTransId="{514B3F9E-6E52-4BB9-8D2A-A86237788CB3}" sibTransId="{546C7B9D-8902-484B-93BB-F909DF1C9C2A}"/>
    <dgm:cxn modelId="{6A345170-34F9-4D71-8B6E-678F979FD037}" srcId="{7622D11C-167D-442A-B670-C2D9056104A8}" destId="{C8D17AA3-A208-483B-8C96-381C095C31D7}" srcOrd="5" destOrd="0" parTransId="{3B997098-82AB-4C74-8419-5363C0AB47F2}" sibTransId="{A93F8B36-2852-4C1B-84AF-7AD526917B0A}"/>
    <dgm:cxn modelId="{18570773-4CDF-4C71-8E3E-1C3008BB213E}" srcId="{7622D11C-167D-442A-B670-C2D9056104A8}" destId="{21558AD2-F25A-4064-8C41-8BABC31C233B}" srcOrd="7"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9C633AA8-98D5-4A16-BA95-F20DDC3E7163}" type="presOf" srcId="{DDB3409E-C9B9-4C33-9DCF-75C92C698A39}" destId="{5FAB49E4-628D-4BBD-AF15-0FA58B034DA0}"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ACF74E67-09BA-413D-BBC7-59FD5ACFB7FC}" type="presParOf" srcId="{2498E3BA-2372-4800-9DA6-6D733FF7EFA6}" destId="{EAF5273B-4AD8-4EF5-8409-08B19AE6740C}" srcOrd="8" destOrd="0" presId="urn:microsoft.com/office/officeart/2009/3/layout/StepUpProcess"/>
    <dgm:cxn modelId="{37E859FF-FFF8-4044-B145-FB0882D1EF37}" type="presParOf" srcId="{EAF5273B-4AD8-4EF5-8409-08B19AE6740C}" destId="{A08E5ACA-F717-4C9F-BC94-56E16D0405F4}" srcOrd="0" destOrd="0" presId="urn:microsoft.com/office/officeart/2009/3/layout/StepUpProcess"/>
    <dgm:cxn modelId="{23A74ABA-4AB3-48AA-87AF-EB5D3A71560B}" type="presParOf" srcId="{EAF5273B-4AD8-4EF5-8409-08B19AE6740C}" destId="{5FAB49E4-628D-4BBD-AF15-0FA58B034DA0}" srcOrd="1" destOrd="0" presId="urn:microsoft.com/office/officeart/2009/3/layout/StepUpProcess"/>
    <dgm:cxn modelId="{FF1CD23E-6696-4F59-8633-E9B8F7E0BE36}" type="presParOf" srcId="{EAF5273B-4AD8-4EF5-8409-08B19AE6740C}" destId="{9F816FAC-05A2-4196-86AD-90E94FCBF244}" srcOrd="2" destOrd="0" presId="urn:microsoft.com/office/officeart/2009/3/layout/StepUpProcess"/>
    <dgm:cxn modelId="{07E59BEC-160D-45D0-95B6-1CEA6AA4AC99}" type="presParOf" srcId="{2498E3BA-2372-4800-9DA6-6D733FF7EFA6}" destId="{97C8488C-64A3-4ADC-BF6F-25D6473B43EF}" srcOrd="9" destOrd="0" presId="urn:microsoft.com/office/officeart/2009/3/layout/StepUpProcess"/>
    <dgm:cxn modelId="{323CF44D-25BF-4122-80E4-C6EA412F450E}" type="presParOf" srcId="{97C8488C-64A3-4ADC-BF6F-25D6473B43EF}" destId="{51D5C7B6-B3B1-4C66-94B9-8EA1D91335CF}" srcOrd="0" destOrd="0" presId="urn:microsoft.com/office/officeart/2009/3/layout/StepUpProcess"/>
    <dgm:cxn modelId="{22B75956-5E05-4F6B-9029-202B08BEFAD0}" type="presParOf" srcId="{2498E3BA-2372-4800-9DA6-6D733FF7EFA6}" destId="{2AB66FAE-F84B-4A23-BA2A-28334E8E5FC2}" srcOrd="10"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11"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2"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3"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4"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E2D9D8-0631-4FF8-A5E9-7CC467687891}" type="doc">
      <dgm:prSet loTypeId="urn:microsoft.com/office/officeart/2018/2/layout/IconLabelDescriptionList" loCatId="icon" qsTypeId="urn:microsoft.com/office/officeart/2005/8/quickstyle/simple1" qsCatId="simple" csTypeId="urn:microsoft.com/office/officeart/2005/8/colors/accent3_2" csCatId="accent3" phldr="1"/>
      <dgm:spPr/>
      <dgm:t>
        <a:bodyPr/>
        <a:lstStyle/>
        <a:p>
          <a:endParaRPr lang="en-US"/>
        </a:p>
      </dgm:t>
    </dgm:pt>
    <dgm:pt modelId="{D73FD818-638B-41FF-B143-B7B2FE5508BA}">
      <dgm:prSet custT="1"/>
      <dgm:spPr/>
      <dgm:t>
        <a:bodyPr/>
        <a:lstStyle/>
        <a:p>
          <a:pPr>
            <a:lnSpc>
              <a:spcPct val="100000"/>
            </a:lnSpc>
            <a:defRPr b="1"/>
          </a:pPr>
          <a:r>
            <a:rPr lang="en-US" sz="3200" u="sng"/>
            <a:t>Overview</a:t>
          </a:r>
          <a:endParaRPr lang="en-US" sz="3200"/>
        </a:p>
      </dgm:t>
    </dgm:pt>
    <dgm:pt modelId="{133586D8-4658-4B62-9DA0-DE180D4D81FD}" type="parTrans" cxnId="{FB6701E3-7268-43A4-B76D-FF852B343B65}">
      <dgm:prSet/>
      <dgm:spPr/>
      <dgm:t>
        <a:bodyPr/>
        <a:lstStyle/>
        <a:p>
          <a:endParaRPr lang="en-US"/>
        </a:p>
      </dgm:t>
    </dgm:pt>
    <dgm:pt modelId="{95570ACA-652E-4DD5-B00A-D9059C8903CC}" type="sibTrans" cxnId="{FB6701E3-7268-43A4-B76D-FF852B343B65}">
      <dgm:prSet/>
      <dgm:spPr/>
      <dgm:t>
        <a:bodyPr/>
        <a:lstStyle/>
        <a:p>
          <a:endParaRPr lang="en-US"/>
        </a:p>
      </dgm:t>
    </dgm:pt>
    <dgm:pt modelId="{1873B92A-C3B8-4D92-8D82-A6BDDA1199AB}">
      <dgm:prSet/>
      <dgm:spPr/>
      <dgm:t>
        <a:bodyPr/>
        <a:lstStyle/>
        <a:p>
          <a:pPr rtl="0">
            <a:lnSpc>
              <a:spcPct val="100000"/>
            </a:lnSpc>
          </a:pPr>
          <a:r>
            <a:rPr lang="en-US">
              <a:latin typeface="Arial Black"/>
            </a:rPr>
            <a:t>* </a:t>
          </a:r>
          <a:r>
            <a:rPr lang="en-US"/>
            <a:t>The district is piloting a zero-based budgeting (ZBB) process for Signature and Turnaround Program Funds this year. </a:t>
          </a:r>
        </a:p>
      </dgm:t>
    </dgm:pt>
    <dgm:pt modelId="{CFE1E0F9-59E9-4AEE-9BC4-315FAEEAA7F9}" type="parTrans" cxnId="{96F9405F-8916-455E-BDF4-E99D6D0A74AE}">
      <dgm:prSet/>
      <dgm:spPr/>
      <dgm:t>
        <a:bodyPr/>
        <a:lstStyle/>
        <a:p>
          <a:endParaRPr lang="en-US"/>
        </a:p>
      </dgm:t>
    </dgm:pt>
    <dgm:pt modelId="{759AF8DD-4134-409A-9706-E4FBD43853B7}" type="sibTrans" cxnId="{96F9405F-8916-455E-BDF4-E99D6D0A74AE}">
      <dgm:prSet/>
      <dgm:spPr/>
      <dgm:t>
        <a:bodyPr/>
        <a:lstStyle/>
        <a:p>
          <a:endParaRPr lang="en-US"/>
        </a:p>
      </dgm:t>
    </dgm:pt>
    <dgm:pt modelId="{82A814D1-4523-4DC6-B2D4-08C75A31C79B}">
      <dgm:prSet/>
      <dgm:spPr/>
      <dgm:t>
        <a:bodyPr/>
        <a:lstStyle/>
        <a:p>
          <a:pPr rtl="0">
            <a:lnSpc>
              <a:spcPct val="100000"/>
            </a:lnSpc>
          </a:pPr>
          <a:r>
            <a:rPr lang="en-US">
              <a:latin typeface="Arial Black"/>
            </a:rPr>
            <a:t>* </a:t>
          </a:r>
          <a:r>
            <a:rPr lang="en-US"/>
            <a:t>Zero-based budgeting (ZBB) is a budgeting process that </a:t>
          </a:r>
          <a:r>
            <a:rPr lang="en-US" u="sng"/>
            <a:t>allocates funding based on program efficiency and necessity rather than budget history.</a:t>
          </a:r>
          <a:r>
            <a:rPr lang="en-US"/>
            <a:t> As opposed to traditional budgeting, no item is automatically included in the next budget. </a:t>
          </a:r>
        </a:p>
      </dgm:t>
    </dgm:pt>
    <dgm:pt modelId="{1AD7C0C3-00DD-44CD-859F-E2FE9768A3A9}" type="parTrans" cxnId="{0983AA70-6D43-4C34-BFFD-D4124A467C18}">
      <dgm:prSet/>
      <dgm:spPr/>
      <dgm:t>
        <a:bodyPr/>
        <a:lstStyle/>
        <a:p>
          <a:endParaRPr lang="en-US"/>
        </a:p>
      </dgm:t>
    </dgm:pt>
    <dgm:pt modelId="{3EA455BF-6D0C-46A3-8479-EDDE10CCB74D}" type="sibTrans" cxnId="{0983AA70-6D43-4C34-BFFD-D4124A467C18}">
      <dgm:prSet/>
      <dgm:spPr/>
      <dgm:t>
        <a:bodyPr/>
        <a:lstStyle/>
        <a:p>
          <a:endParaRPr lang="en-US"/>
        </a:p>
      </dgm:t>
    </dgm:pt>
    <dgm:pt modelId="{C8A6F693-EAF1-4399-B688-84C3A78B793A}">
      <dgm:prSet/>
      <dgm:spPr/>
      <dgm:t>
        <a:bodyPr/>
        <a:lstStyle/>
        <a:p>
          <a:pPr rtl="0">
            <a:lnSpc>
              <a:spcPct val="100000"/>
            </a:lnSpc>
          </a:pPr>
          <a:r>
            <a:rPr lang="en-US">
              <a:latin typeface="Arial Black"/>
            </a:rPr>
            <a:t>* </a:t>
          </a:r>
          <a:r>
            <a:rPr lang="en-US"/>
            <a:t>As such the </a:t>
          </a:r>
          <a:r>
            <a:rPr lang="en-US" b="1" u="sng"/>
            <a:t>initial</a:t>
          </a:r>
          <a:r>
            <a:rPr lang="en-US"/>
            <a:t> allocation for these programs at all schools will be $0. </a:t>
          </a:r>
        </a:p>
      </dgm:t>
    </dgm:pt>
    <dgm:pt modelId="{7F7D2BA5-74FC-4FF2-BEC6-FEA1F4B4B98F}" type="parTrans" cxnId="{1F6C7298-846B-4AF8-A30F-7EC84396998F}">
      <dgm:prSet/>
      <dgm:spPr/>
      <dgm:t>
        <a:bodyPr/>
        <a:lstStyle/>
        <a:p>
          <a:endParaRPr lang="en-US"/>
        </a:p>
      </dgm:t>
    </dgm:pt>
    <dgm:pt modelId="{D284F81C-01C3-497F-BCEF-C3EB7482FCD8}" type="sibTrans" cxnId="{1F6C7298-846B-4AF8-A30F-7EC84396998F}">
      <dgm:prSet/>
      <dgm:spPr/>
      <dgm:t>
        <a:bodyPr/>
        <a:lstStyle/>
        <a:p>
          <a:endParaRPr lang="en-US"/>
        </a:p>
      </dgm:t>
    </dgm:pt>
    <dgm:pt modelId="{2FD1542E-0106-4363-88EC-4E67BBA80FE6}">
      <dgm:prSet custT="1"/>
      <dgm:spPr/>
      <dgm:t>
        <a:bodyPr/>
        <a:lstStyle/>
        <a:p>
          <a:pPr>
            <a:lnSpc>
              <a:spcPct val="100000"/>
            </a:lnSpc>
            <a:defRPr b="1"/>
          </a:pPr>
          <a:r>
            <a:rPr lang="en-US" sz="3200" u="sng"/>
            <a:t>Process</a:t>
          </a:r>
          <a:endParaRPr lang="en-US" sz="3200"/>
        </a:p>
      </dgm:t>
    </dgm:pt>
    <dgm:pt modelId="{0C4B0086-D46F-4178-9F8F-9F059809F904}" type="parTrans" cxnId="{02676FCC-387C-4751-BCD6-B1F7C438DF1A}">
      <dgm:prSet/>
      <dgm:spPr/>
      <dgm:t>
        <a:bodyPr/>
        <a:lstStyle/>
        <a:p>
          <a:endParaRPr lang="en-US"/>
        </a:p>
      </dgm:t>
    </dgm:pt>
    <dgm:pt modelId="{ABE915C6-CD07-4046-B427-87C15C94E1F2}" type="sibTrans" cxnId="{02676FCC-387C-4751-BCD6-B1F7C438DF1A}">
      <dgm:prSet/>
      <dgm:spPr/>
      <dgm:t>
        <a:bodyPr/>
        <a:lstStyle/>
        <a:p>
          <a:endParaRPr lang="en-US"/>
        </a:p>
      </dgm:t>
    </dgm:pt>
    <dgm:pt modelId="{FE2C983B-6D85-439B-BAED-C5067729AB06}">
      <dgm:prSet/>
      <dgm:spPr/>
      <dgm:t>
        <a:bodyPr/>
        <a:lstStyle/>
        <a:p>
          <a:pPr rtl="0">
            <a:lnSpc>
              <a:spcPct val="100000"/>
            </a:lnSpc>
            <a:spcAft>
              <a:spcPts val="600"/>
            </a:spcAft>
          </a:pPr>
          <a:r>
            <a:rPr lang="en-US">
              <a:latin typeface="Arial Black"/>
            </a:rPr>
            <a:t>* </a:t>
          </a:r>
          <a:r>
            <a:rPr lang="en-US"/>
            <a:t>Principals will develop proposed requests for the personnel and non-personnel they need to support the Signature and/or Turnaround Programs at their schools.  </a:t>
          </a:r>
        </a:p>
      </dgm:t>
    </dgm:pt>
    <dgm:pt modelId="{F65B9D36-D983-4CA9-9791-3485429FBF61}" type="parTrans" cxnId="{C7A2AAFB-3278-4121-A422-F4BDF7EB3916}">
      <dgm:prSet/>
      <dgm:spPr/>
      <dgm:t>
        <a:bodyPr/>
        <a:lstStyle/>
        <a:p>
          <a:endParaRPr lang="en-US"/>
        </a:p>
      </dgm:t>
    </dgm:pt>
    <dgm:pt modelId="{9D117439-F4A1-471B-A9D6-A4A5270D82F4}" type="sibTrans" cxnId="{C7A2AAFB-3278-4121-A422-F4BDF7EB3916}">
      <dgm:prSet/>
      <dgm:spPr/>
      <dgm:t>
        <a:bodyPr/>
        <a:lstStyle/>
        <a:p>
          <a:endParaRPr lang="en-US"/>
        </a:p>
      </dgm:t>
    </dgm:pt>
    <dgm:pt modelId="{B3F0EBD5-89A5-41A7-B609-43D3D7C554C9}">
      <dgm:prSet/>
      <dgm:spPr/>
      <dgm:t>
        <a:bodyPr/>
        <a:lstStyle/>
        <a:p>
          <a:pPr rtl="0">
            <a:lnSpc>
              <a:spcPct val="100000"/>
            </a:lnSpc>
            <a:spcAft>
              <a:spcPts val="600"/>
            </a:spcAft>
          </a:pPr>
          <a:r>
            <a:rPr lang="en-US" b="0" u="sng">
              <a:latin typeface="Arial"/>
              <a:ea typeface="Calibri"/>
              <a:cs typeface="Calibri"/>
            </a:rPr>
            <a:t>* Principals will share and discuss their proposals and rationale for the proposals with their school GO Team for feedback.</a:t>
          </a:r>
          <a:r>
            <a:rPr lang="en-US">
              <a:latin typeface="Arial Black"/>
              <a:ea typeface="Calibri"/>
              <a:cs typeface="Calibri"/>
            </a:rPr>
            <a:t> </a:t>
          </a:r>
          <a:r>
            <a:rPr lang="en-US"/>
            <a:t> </a:t>
          </a:r>
        </a:p>
      </dgm:t>
    </dgm:pt>
    <dgm:pt modelId="{D41708FB-47F8-4122-B314-C1B89C9F3F0D}" type="parTrans" cxnId="{ED5900A8-619C-406D-A0B3-754FAF027EAD}">
      <dgm:prSet/>
      <dgm:spPr/>
      <dgm:t>
        <a:bodyPr/>
        <a:lstStyle/>
        <a:p>
          <a:endParaRPr lang="en-US"/>
        </a:p>
      </dgm:t>
    </dgm:pt>
    <dgm:pt modelId="{447683F4-C706-40E9-9CC8-5839EB0C32CC}" type="sibTrans" cxnId="{ED5900A8-619C-406D-A0B3-754FAF027EAD}">
      <dgm:prSet/>
      <dgm:spPr/>
      <dgm:t>
        <a:bodyPr/>
        <a:lstStyle/>
        <a:p>
          <a:endParaRPr lang="en-US"/>
        </a:p>
      </dgm:t>
    </dgm:pt>
    <dgm:pt modelId="{1FDF0A5D-9ABA-43A0-A204-95A7A7B6C92E}">
      <dgm:prSet/>
      <dgm:spPr/>
      <dgm:t>
        <a:bodyPr/>
        <a:lstStyle/>
        <a:p>
          <a:pPr rtl="0">
            <a:lnSpc>
              <a:spcPct val="100000"/>
            </a:lnSpc>
            <a:spcAft>
              <a:spcPts val="600"/>
            </a:spcAft>
          </a:pPr>
          <a:r>
            <a:rPr lang="en-US">
              <a:latin typeface="Arial Black"/>
            </a:rPr>
            <a:t>* </a:t>
          </a:r>
          <a:r>
            <a:rPr lang="en-US"/>
            <a:t>After discussing with their GO Team, principals will submit their request for review by January 31st.</a:t>
          </a:r>
          <a:r>
            <a:rPr lang="en-US">
              <a:latin typeface="Arial Black"/>
            </a:rPr>
            <a:t> </a:t>
          </a:r>
          <a:r>
            <a:rPr lang="en-US">
              <a:latin typeface="Arial"/>
              <a:cs typeface="Arial"/>
            </a:rPr>
            <a:t>Funding for these programs will be provided the week of February 3rd. </a:t>
          </a:r>
        </a:p>
      </dgm:t>
    </dgm:pt>
    <dgm:pt modelId="{06151A24-7BA2-4EC1-B070-80D14B7C1DBC}" type="parTrans" cxnId="{692AEDE1-1407-45F0-AB52-31C603C7B15B}">
      <dgm:prSet/>
      <dgm:spPr/>
      <dgm:t>
        <a:bodyPr/>
        <a:lstStyle/>
        <a:p>
          <a:endParaRPr lang="en-US"/>
        </a:p>
      </dgm:t>
    </dgm:pt>
    <dgm:pt modelId="{FD263A47-1CAA-45C8-B420-6B1AB00D3843}" type="sibTrans" cxnId="{692AEDE1-1407-45F0-AB52-31C603C7B15B}">
      <dgm:prSet/>
      <dgm:spPr/>
      <dgm:t>
        <a:bodyPr/>
        <a:lstStyle/>
        <a:p>
          <a:endParaRPr lang="en-US"/>
        </a:p>
      </dgm:t>
    </dgm:pt>
    <dgm:pt modelId="{EFA244B3-E1E9-472E-9088-352574DD3109}" type="pres">
      <dgm:prSet presAssocID="{91E2D9D8-0631-4FF8-A5E9-7CC467687891}" presName="root" presStyleCnt="0">
        <dgm:presLayoutVars>
          <dgm:dir/>
          <dgm:resizeHandles val="exact"/>
        </dgm:presLayoutVars>
      </dgm:prSet>
      <dgm:spPr/>
    </dgm:pt>
    <dgm:pt modelId="{B60B5060-DBD7-4D99-AEBE-7F7AF3C6B284}" type="pres">
      <dgm:prSet presAssocID="{D73FD818-638B-41FF-B143-B7B2FE5508BA}" presName="compNode" presStyleCnt="0"/>
      <dgm:spPr/>
    </dgm:pt>
    <dgm:pt modelId="{7FC23713-313B-4007-98C5-9B3864F1E659}" type="pres">
      <dgm:prSet presAssocID="{D73FD818-638B-41FF-B143-B7B2FE5508BA}" presName="iconRect" presStyleLbl="node1" presStyleIdx="0" presStyleCnt="2" custScaleX="113403" custScaleY="78220" custLinFactNeighborY="-6352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2C9F6275-F223-4290-861A-ED20F3D2160D}" type="pres">
      <dgm:prSet presAssocID="{D73FD818-638B-41FF-B143-B7B2FE5508BA}" presName="iconSpace" presStyleCnt="0"/>
      <dgm:spPr/>
    </dgm:pt>
    <dgm:pt modelId="{F6BFB254-F64B-4179-907B-86DAB7182656}" type="pres">
      <dgm:prSet presAssocID="{D73FD818-638B-41FF-B143-B7B2FE5508BA}" presName="parTx" presStyleLbl="revTx" presStyleIdx="0" presStyleCnt="4" custLinFactY="-27308" custLinFactNeighborX="461" custLinFactNeighborY="-100000">
        <dgm:presLayoutVars>
          <dgm:chMax val="0"/>
          <dgm:chPref val="0"/>
        </dgm:presLayoutVars>
      </dgm:prSet>
      <dgm:spPr/>
    </dgm:pt>
    <dgm:pt modelId="{AD8EFB18-ADF9-4078-ADBF-FB028AD55526}" type="pres">
      <dgm:prSet presAssocID="{D73FD818-638B-41FF-B143-B7B2FE5508BA}" presName="txSpace" presStyleCnt="0"/>
      <dgm:spPr/>
    </dgm:pt>
    <dgm:pt modelId="{A7A65C3E-942C-434A-8EBB-D23C7D65CCBA}" type="pres">
      <dgm:prSet presAssocID="{D73FD818-638B-41FF-B143-B7B2FE5508BA}" presName="desTx" presStyleLbl="revTx" presStyleIdx="1" presStyleCnt="4" custLinFactNeighborX="-692" custLinFactNeighborY="-28783">
        <dgm:presLayoutVars/>
      </dgm:prSet>
      <dgm:spPr/>
    </dgm:pt>
    <dgm:pt modelId="{D481E210-E003-4BF9-BA61-A7154D04242A}" type="pres">
      <dgm:prSet presAssocID="{95570ACA-652E-4DD5-B00A-D9059C8903CC}" presName="sibTrans" presStyleCnt="0"/>
      <dgm:spPr/>
    </dgm:pt>
    <dgm:pt modelId="{38C8C16A-DDC4-43B1-9E77-8FAC36D0AD7F}" type="pres">
      <dgm:prSet presAssocID="{2FD1542E-0106-4363-88EC-4E67BBA80FE6}" presName="compNode" presStyleCnt="0"/>
      <dgm:spPr/>
    </dgm:pt>
    <dgm:pt modelId="{D425D025-37E5-47EC-9632-48C8FB4ED6AD}" type="pres">
      <dgm:prSet presAssocID="{2FD1542E-0106-4363-88EC-4E67BBA80FE6}" presName="iconRect" presStyleLbl="node1" presStyleIdx="1" presStyleCnt="2" custLinFactNeighborX="-659" custLinFactNeighborY="-4764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6879E322-E969-42DA-927A-C473D3AD3546}" type="pres">
      <dgm:prSet presAssocID="{2FD1542E-0106-4363-88EC-4E67BBA80FE6}" presName="iconSpace" presStyleCnt="0"/>
      <dgm:spPr/>
    </dgm:pt>
    <dgm:pt modelId="{8F055027-061B-4AB4-93D0-F6E408843C69}" type="pres">
      <dgm:prSet presAssocID="{2FD1542E-0106-4363-88EC-4E67BBA80FE6}" presName="parTx" presStyleLbl="revTx" presStyleIdx="2" presStyleCnt="4" custLinFactNeighborX="-231" custLinFactNeighborY="-94173">
        <dgm:presLayoutVars>
          <dgm:chMax val="0"/>
          <dgm:chPref val="0"/>
        </dgm:presLayoutVars>
      </dgm:prSet>
      <dgm:spPr/>
    </dgm:pt>
    <dgm:pt modelId="{450B1790-58AC-4DC4-ACD7-8728EEF2172D}" type="pres">
      <dgm:prSet presAssocID="{2FD1542E-0106-4363-88EC-4E67BBA80FE6}" presName="txSpace" presStyleCnt="0"/>
      <dgm:spPr/>
    </dgm:pt>
    <dgm:pt modelId="{3AB6420D-7123-448A-BA39-76E75EAD54C2}" type="pres">
      <dgm:prSet presAssocID="{2FD1542E-0106-4363-88EC-4E67BBA80FE6}" presName="desTx" presStyleLbl="revTx" presStyleIdx="3" presStyleCnt="4" custLinFactNeighborX="-1844" custLinFactNeighborY="-24617">
        <dgm:presLayoutVars/>
      </dgm:prSet>
      <dgm:spPr/>
    </dgm:pt>
  </dgm:ptLst>
  <dgm:cxnLst>
    <dgm:cxn modelId="{F71DFB0E-7A19-46A6-B4D1-802F08987E17}" type="presOf" srcId="{FE2C983B-6D85-439B-BAED-C5067729AB06}" destId="{3AB6420D-7123-448A-BA39-76E75EAD54C2}" srcOrd="0" destOrd="0" presId="urn:microsoft.com/office/officeart/2018/2/layout/IconLabelDescriptionList"/>
    <dgm:cxn modelId="{99334A19-86E5-4A79-BD89-BC252E4BBDDD}" type="presOf" srcId="{1873B92A-C3B8-4D92-8D82-A6BDDA1199AB}" destId="{A7A65C3E-942C-434A-8EBB-D23C7D65CCBA}" srcOrd="0" destOrd="0" presId="urn:microsoft.com/office/officeart/2018/2/layout/IconLabelDescriptionList"/>
    <dgm:cxn modelId="{96F9405F-8916-455E-BDF4-E99D6D0A74AE}" srcId="{D73FD818-638B-41FF-B143-B7B2FE5508BA}" destId="{1873B92A-C3B8-4D92-8D82-A6BDDA1199AB}" srcOrd="0" destOrd="0" parTransId="{CFE1E0F9-59E9-4AEE-9BC4-315FAEEAA7F9}" sibTransId="{759AF8DD-4134-409A-9706-E4FBD43853B7}"/>
    <dgm:cxn modelId="{233FDA45-EBB0-4A0F-B303-73A9337CB1C2}" type="presOf" srcId="{2FD1542E-0106-4363-88EC-4E67BBA80FE6}" destId="{8F055027-061B-4AB4-93D0-F6E408843C69}" srcOrd="0" destOrd="0" presId="urn:microsoft.com/office/officeart/2018/2/layout/IconLabelDescriptionList"/>
    <dgm:cxn modelId="{0983AA70-6D43-4C34-BFFD-D4124A467C18}" srcId="{D73FD818-638B-41FF-B143-B7B2FE5508BA}" destId="{82A814D1-4523-4DC6-B2D4-08C75A31C79B}" srcOrd="1" destOrd="0" parTransId="{1AD7C0C3-00DD-44CD-859F-E2FE9768A3A9}" sibTransId="{3EA455BF-6D0C-46A3-8479-EDDE10CCB74D}"/>
    <dgm:cxn modelId="{06274D76-016F-4A67-8D0E-1046C87611E3}" type="presOf" srcId="{B3F0EBD5-89A5-41A7-B609-43D3D7C554C9}" destId="{3AB6420D-7123-448A-BA39-76E75EAD54C2}" srcOrd="0" destOrd="1" presId="urn:microsoft.com/office/officeart/2018/2/layout/IconLabelDescriptionList"/>
    <dgm:cxn modelId="{C31C137D-8548-408B-9C97-390ED850722C}" type="presOf" srcId="{1FDF0A5D-9ABA-43A0-A204-95A7A7B6C92E}" destId="{3AB6420D-7123-448A-BA39-76E75EAD54C2}" srcOrd="0" destOrd="2" presId="urn:microsoft.com/office/officeart/2018/2/layout/IconLabelDescriptionList"/>
    <dgm:cxn modelId="{EEA3D486-8B5C-4387-85FA-5C03E3FDF222}" type="presOf" srcId="{C8A6F693-EAF1-4399-B688-84C3A78B793A}" destId="{A7A65C3E-942C-434A-8EBB-D23C7D65CCBA}" srcOrd="0" destOrd="2" presId="urn:microsoft.com/office/officeart/2018/2/layout/IconLabelDescriptionList"/>
    <dgm:cxn modelId="{1F6C7298-846B-4AF8-A30F-7EC84396998F}" srcId="{D73FD818-638B-41FF-B143-B7B2FE5508BA}" destId="{C8A6F693-EAF1-4399-B688-84C3A78B793A}" srcOrd="2" destOrd="0" parTransId="{7F7D2BA5-74FC-4FF2-BEC6-FEA1F4B4B98F}" sibTransId="{D284F81C-01C3-497F-BCEF-C3EB7482FCD8}"/>
    <dgm:cxn modelId="{274364A1-F6CD-4712-9EC4-1A56D1DEDC13}" type="presOf" srcId="{91E2D9D8-0631-4FF8-A5E9-7CC467687891}" destId="{EFA244B3-E1E9-472E-9088-352574DD3109}" srcOrd="0" destOrd="0" presId="urn:microsoft.com/office/officeart/2018/2/layout/IconLabelDescriptionList"/>
    <dgm:cxn modelId="{ED5900A8-619C-406D-A0B3-754FAF027EAD}" srcId="{2FD1542E-0106-4363-88EC-4E67BBA80FE6}" destId="{B3F0EBD5-89A5-41A7-B609-43D3D7C554C9}" srcOrd="1" destOrd="0" parTransId="{D41708FB-47F8-4122-B314-C1B89C9F3F0D}" sibTransId="{447683F4-C706-40E9-9CC8-5839EB0C32CC}"/>
    <dgm:cxn modelId="{A70B09B6-E60B-4221-9891-3814943B7366}" type="presOf" srcId="{82A814D1-4523-4DC6-B2D4-08C75A31C79B}" destId="{A7A65C3E-942C-434A-8EBB-D23C7D65CCBA}" srcOrd="0" destOrd="1" presId="urn:microsoft.com/office/officeart/2018/2/layout/IconLabelDescriptionList"/>
    <dgm:cxn modelId="{02676FCC-387C-4751-BCD6-B1F7C438DF1A}" srcId="{91E2D9D8-0631-4FF8-A5E9-7CC467687891}" destId="{2FD1542E-0106-4363-88EC-4E67BBA80FE6}" srcOrd="1" destOrd="0" parTransId="{0C4B0086-D46F-4178-9F8F-9F059809F904}" sibTransId="{ABE915C6-CD07-4046-B427-87C15C94E1F2}"/>
    <dgm:cxn modelId="{544FA5CF-FF8A-426F-8E42-95BF856B1223}" type="presOf" srcId="{D73FD818-638B-41FF-B143-B7B2FE5508BA}" destId="{F6BFB254-F64B-4179-907B-86DAB7182656}" srcOrd="0" destOrd="0" presId="urn:microsoft.com/office/officeart/2018/2/layout/IconLabelDescriptionList"/>
    <dgm:cxn modelId="{692AEDE1-1407-45F0-AB52-31C603C7B15B}" srcId="{2FD1542E-0106-4363-88EC-4E67BBA80FE6}" destId="{1FDF0A5D-9ABA-43A0-A204-95A7A7B6C92E}" srcOrd="2" destOrd="0" parTransId="{06151A24-7BA2-4EC1-B070-80D14B7C1DBC}" sibTransId="{FD263A47-1CAA-45C8-B420-6B1AB00D3843}"/>
    <dgm:cxn modelId="{FB6701E3-7268-43A4-B76D-FF852B343B65}" srcId="{91E2D9D8-0631-4FF8-A5E9-7CC467687891}" destId="{D73FD818-638B-41FF-B143-B7B2FE5508BA}" srcOrd="0" destOrd="0" parTransId="{133586D8-4658-4B62-9DA0-DE180D4D81FD}" sibTransId="{95570ACA-652E-4DD5-B00A-D9059C8903CC}"/>
    <dgm:cxn modelId="{C7A2AAFB-3278-4121-A422-F4BDF7EB3916}" srcId="{2FD1542E-0106-4363-88EC-4E67BBA80FE6}" destId="{FE2C983B-6D85-439B-BAED-C5067729AB06}" srcOrd="0" destOrd="0" parTransId="{F65B9D36-D983-4CA9-9791-3485429FBF61}" sibTransId="{9D117439-F4A1-471B-A9D6-A4A5270D82F4}"/>
    <dgm:cxn modelId="{BBE0A339-2AC7-4A70-88C7-F3ABC0C4557B}" type="presParOf" srcId="{EFA244B3-E1E9-472E-9088-352574DD3109}" destId="{B60B5060-DBD7-4D99-AEBE-7F7AF3C6B284}" srcOrd="0" destOrd="0" presId="urn:microsoft.com/office/officeart/2018/2/layout/IconLabelDescriptionList"/>
    <dgm:cxn modelId="{54DA4B71-21CC-4ADF-B004-9B527B84C5EA}" type="presParOf" srcId="{B60B5060-DBD7-4D99-AEBE-7F7AF3C6B284}" destId="{7FC23713-313B-4007-98C5-9B3864F1E659}" srcOrd="0" destOrd="0" presId="urn:microsoft.com/office/officeart/2018/2/layout/IconLabelDescriptionList"/>
    <dgm:cxn modelId="{89FE5CB8-BA5A-4EDA-94B7-4F3BD118F28D}" type="presParOf" srcId="{B60B5060-DBD7-4D99-AEBE-7F7AF3C6B284}" destId="{2C9F6275-F223-4290-861A-ED20F3D2160D}" srcOrd="1" destOrd="0" presId="urn:microsoft.com/office/officeart/2018/2/layout/IconLabelDescriptionList"/>
    <dgm:cxn modelId="{BD0563F8-0256-43B7-A05F-516408F1E51B}" type="presParOf" srcId="{B60B5060-DBD7-4D99-AEBE-7F7AF3C6B284}" destId="{F6BFB254-F64B-4179-907B-86DAB7182656}" srcOrd="2" destOrd="0" presId="urn:microsoft.com/office/officeart/2018/2/layout/IconLabelDescriptionList"/>
    <dgm:cxn modelId="{2224284F-A650-4A97-8782-C588FFAD91A4}" type="presParOf" srcId="{B60B5060-DBD7-4D99-AEBE-7F7AF3C6B284}" destId="{AD8EFB18-ADF9-4078-ADBF-FB028AD55526}" srcOrd="3" destOrd="0" presId="urn:microsoft.com/office/officeart/2018/2/layout/IconLabelDescriptionList"/>
    <dgm:cxn modelId="{53BBCBCA-6573-4A4E-BA8F-87B8B891F923}" type="presParOf" srcId="{B60B5060-DBD7-4D99-AEBE-7F7AF3C6B284}" destId="{A7A65C3E-942C-434A-8EBB-D23C7D65CCBA}" srcOrd="4" destOrd="0" presId="urn:microsoft.com/office/officeart/2018/2/layout/IconLabelDescriptionList"/>
    <dgm:cxn modelId="{891C5F38-F8BC-4E85-963D-A07CA5141119}" type="presParOf" srcId="{EFA244B3-E1E9-472E-9088-352574DD3109}" destId="{D481E210-E003-4BF9-BA61-A7154D04242A}" srcOrd="1" destOrd="0" presId="urn:microsoft.com/office/officeart/2018/2/layout/IconLabelDescriptionList"/>
    <dgm:cxn modelId="{17495C33-2360-49EB-B805-BECD50F84668}" type="presParOf" srcId="{EFA244B3-E1E9-472E-9088-352574DD3109}" destId="{38C8C16A-DDC4-43B1-9E77-8FAC36D0AD7F}" srcOrd="2" destOrd="0" presId="urn:microsoft.com/office/officeart/2018/2/layout/IconLabelDescriptionList"/>
    <dgm:cxn modelId="{CC6D51C6-372C-4087-9DD2-7D285BCF2BC0}" type="presParOf" srcId="{38C8C16A-DDC4-43B1-9E77-8FAC36D0AD7F}" destId="{D425D025-37E5-47EC-9632-48C8FB4ED6AD}" srcOrd="0" destOrd="0" presId="urn:microsoft.com/office/officeart/2018/2/layout/IconLabelDescriptionList"/>
    <dgm:cxn modelId="{5A1E70D7-8038-453F-B2DC-A294C05CD95D}" type="presParOf" srcId="{38C8C16A-DDC4-43B1-9E77-8FAC36D0AD7F}" destId="{6879E322-E969-42DA-927A-C473D3AD3546}" srcOrd="1" destOrd="0" presId="urn:microsoft.com/office/officeart/2018/2/layout/IconLabelDescriptionList"/>
    <dgm:cxn modelId="{DCC9CC74-EB19-4BAE-B0B9-170523CA053B}" type="presParOf" srcId="{38C8C16A-DDC4-43B1-9E77-8FAC36D0AD7F}" destId="{8F055027-061B-4AB4-93D0-F6E408843C69}" srcOrd="2" destOrd="0" presId="urn:microsoft.com/office/officeart/2018/2/layout/IconLabelDescriptionList"/>
    <dgm:cxn modelId="{0A1E5321-34D6-46D6-867F-AE3AAF60FBAC}" type="presParOf" srcId="{38C8C16A-DDC4-43B1-9E77-8FAC36D0AD7F}" destId="{450B1790-58AC-4DC4-ACD7-8728EEF2172D}" srcOrd="3" destOrd="0" presId="urn:microsoft.com/office/officeart/2018/2/layout/IconLabelDescriptionList"/>
    <dgm:cxn modelId="{913F15E5-2880-4950-AE54-09E43C232638}" type="presParOf" srcId="{38C8C16A-DDC4-43B1-9E77-8FAC36D0AD7F}" destId="{3AB6420D-7123-448A-BA39-76E75EAD54C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2226005-596F-4B03-979B-7869B71C61B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t>Strategic Alignment and School-Level Flexibility</a:t>
          </a:r>
          <a:r>
            <a:rPr lang="en-US">
              <a:solidFill>
                <a:sysClr val="window" lastClr="FFFFFF"/>
              </a:solidFill>
              <a:latin typeface="Sabon Next LT"/>
              <a:ea typeface="+mn-ea"/>
              <a:cs typeface="+mn-cs"/>
            </a:rPr>
            <a: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lr>
              <a:schemeClr val="accent5"/>
            </a:buClr>
            <a:buFont typeface="Wingdings" panose="05000000000000000000" pitchFamily="2" charset="2"/>
            <a:buChar char="v"/>
          </a:pPr>
          <a:r>
            <a:rPr lang="en-US"/>
            <a:t>Does this budget proposal, as a whole, effectively support our school's strategic priorities?</a:t>
          </a:r>
          <a:endParaRPr lang="en-US">
            <a:solidFill>
              <a:sysClr val="windowText" lastClr="000000">
                <a:hueOff val="0"/>
                <a:satOff val="0"/>
                <a:lumOff val="0"/>
                <a:alphaOff val="0"/>
              </a:sysClr>
            </a:solidFill>
            <a:latin typeface="Sabon Next LT"/>
            <a:ea typeface="+mn-ea"/>
            <a:cs typeface="+mn-cs"/>
          </a:endParaRP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058C0ABC-50FF-45C6-8AE2-4BBA894231E0}">
      <dgm:prSet/>
      <dgm:spPr/>
      <dgm:t>
        <a:bodyPr/>
        <a:lstStyle/>
        <a:p>
          <a:pPr>
            <a:buClr>
              <a:schemeClr val="accent5"/>
            </a:buClr>
            <a:buFont typeface="Wingdings" panose="05000000000000000000" pitchFamily="2" charset="2"/>
            <a:buChar char="v"/>
          </a:pPr>
          <a:r>
            <a:rPr lang="en-US"/>
            <a:t>How do the principal’s proposed changes directly support priorities in our strategic plan? Can we clearly connect each adjustment to a strategic goal? </a:t>
          </a:r>
        </a:p>
      </dgm:t>
    </dgm:pt>
    <dgm:pt modelId="{1C0EE564-E814-4084-B428-E6DEE92983BE}" type="parTrans" cxnId="{130E6365-ADE3-444C-A340-3CF9EF524847}">
      <dgm:prSet/>
      <dgm:spPr/>
      <dgm:t>
        <a:bodyPr/>
        <a:lstStyle/>
        <a:p>
          <a:endParaRPr lang="en-US"/>
        </a:p>
      </dgm:t>
    </dgm:pt>
    <dgm:pt modelId="{F4C43CD9-5151-4E9E-AF21-03BD2E349221}" type="sibTrans" cxnId="{130E6365-ADE3-444C-A340-3CF9EF524847}">
      <dgm:prSet/>
      <dgm:spPr/>
      <dgm:t>
        <a:bodyPr/>
        <a:lstStyle/>
        <a:p>
          <a:endParaRPr lang="en-US"/>
        </a:p>
      </dgm:t>
    </dgm:pt>
    <dgm:pt modelId="{BC384F34-3B82-4854-BA9C-8F7AA376024E}">
      <dgm:prSet/>
      <dgm:spPr/>
      <dgm:t>
        <a:bodyPr/>
        <a:lstStyle/>
        <a:p>
          <a:pPr>
            <a:buClr>
              <a:schemeClr val="accent5"/>
            </a:buClr>
            <a:buFont typeface="Wingdings" panose="05000000000000000000" pitchFamily="2" charset="2"/>
            <a:buChar char="v"/>
          </a:pPr>
          <a:r>
            <a:rPr lang="en-US"/>
            <a:t>If new positions, resources, or programs are being added, what data or feedback supports these changes? How will we measure their impact?</a:t>
          </a:r>
        </a:p>
      </dgm:t>
    </dgm:pt>
    <dgm:pt modelId="{BAA9EC2C-30DB-428A-91DC-ECF22A217D8D}" type="parTrans" cxnId="{6FE6B555-6664-4375-9F6C-364428FB0D9B}">
      <dgm:prSet/>
      <dgm:spPr/>
      <dgm:t>
        <a:bodyPr/>
        <a:lstStyle/>
        <a:p>
          <a:endParaRPr lang="en-US"/>
        </a:p>
      </dgm:t>
    </dgm:pt>
    <dgm:pt modelId="{A9CB9ABA-1A6F-4152-91CE-49D3A91BF39E}" type="sibTrans" cxnId="{6FE6B555-6664-4375-9F6C-364428FB0D9B}">
      <dgm:prSet/>
      <dgm:spPr/>
      <dgm:t>
        <a:bodyPr/>
        <a:lstStyle/>
        <a:p>
          <a:endParaRPr lang="en-US"/>
        </a:p>
      </dgm:t>
    </dgm:pt>
    <dgm:pt modelId="{6B5DD53A-ABB2-4B78-A642-C23AD121469F}">
      <dgm:prSet/>
      <dgm:spPr/>
      <dgm:t>
        <a:bodyPr/>
        <a:lstStyle/>
        <a:p>
          <a:pPr>
            <a:buClr>
              <a:schemeClr val="accent5"/>
            </a:buClr>
            <a:buFont typeface="Wingdings" panose="05000000000000000000" pitchFamily="2" charset="2"/>
            <a:buChar char="v"/>
          </a:pPr>
          <a:r>
            <a:rPr lang="en-US"/>
            <a:t>What trade-offs are involved? Are any current programs or resources being adjusted or reduced, and how will that affect our students and staff?</a:t>
          </a:r>
        </a:p>
      </dgm:t>
    </dgm:pt>
    <dgm:pt modelId="{14C5D523-BCE0-4C32-B764-180EBD3E1E0C}" type="parTrans" cxnId="{ED2E3454-B9D6-4CD1-8C80-9B4D27009ED4}">
      <dgm:prSet/>
      <dgm:spPr/>
      <dgm:t>
        <a:bodyPr/>
        <a:lstStyle/>
        <a:p>
          <a:endParaRPr lang="en-US"/>
        </a:p>
      </dgm:t>
    </dgm:pt>
    <dgm:pt modelId="{84C8D6BD-F07A-4682-B36D-F8B350C87759}" type="sibTrans" cxnId="{ED2E3454-B9D6-4CD1-8C80-9B4D27009ED4}">
      <dgm:prSet/>
      <dgm:spPr/>
      <dgm:t>
        <a:bodyPr/>
        <a:lstStyle/>
        <a:p>
          <a:endParaRPr lang="en-US"/>
        </a:p>
      </dgm:t>
    </dgm:pt>
    <dgm:pt modelId="{81079BF2-5D38-404E-AD9F-6D0EE9114F24}" type="pres">
      <dgm:prSet presAssocID="{22226005-596F-4B03-979B-7869B71C61B3}" presName="linear" presStyleCnt="0">
        <dgm:presLayoutVars>
          <dgm:animLvl val="lvl"/>
          <dgm:resizeHandles val="exact"/>
        </dgm:presLayoutVars>
      </dgm:prSet>
      <dgm:spPr/>
    </dgm:pt>
    <dgm:pt modelId="{5381ABCD-FE50-4BAE-B29B-9A317A12D9EF}" type="pres">
      <dgm:prSet presAssocID="{0C1D2607-0AA8-4703-8CD9-C80627D357E8}" presName="parentText" presStyleLbl="node1" presStyleIdx="0" presStyleCnt="1">
        <dgm:presLayoutVars>
          <dgm:chMax val="0"/>
          <dgm:bulletEnabled val="1"/>
        </dgm:presLayoutVars>
      </dgm:prSet>
      <dgm:spPr/>
    </dgm:pt>
    <dgm:pt modelId="{7111410D-54EE-4041-8993-EC4AC19AA56A}" type="pres">
      <dgm:prSet presAssocID="{0C1D2607-0AA8-4703-8CD9-C80627D357E8}" presName="childText" presStyleLbl="revTx" presStyleIdx="0" presStyleCnt="1">
        <dgm:presLayoutVars>
          <dgm:bulletEnabled val="1"/>
        </dgm:presLayoutVars>
      </dgm:prSet>
      <dgm:spPr/>
    </dgm:pt>
  </dgm:ptLst>
  <dgm:cxnLst>
    <dgm:cxn modelId="{E84C4611-202E-4254-8A33-E36748A8081A}" type="presOf" srcId="{058C0ABC-50FF-45C6-8AE2-4BBA894231E0}" destId="{7111410D-54EE-4041-8993-EC4AC19AA56A}" srcOrd="0" destOrd="1" presId="urn:microsoft.com/office/officeart/2005/8/layout/vList2"/>
    <dgm:cxn modelId="{130E6365-ADE3-444C-A340-3CF9EF524847}" srcId="{0C1D2607-0AA8-4703-8CD9-C80627D357E8}" destId="{058C0ABC-50FF-45C6-8AE2-4BBA894231E0}" srcOrd="1" destOrd="0" parTransId="{1C0EE564-E814-4084-B428-E6DEE92983BE}" sibTransId="{F4C43CD9-5151-4E9E-AF21-03BD2E349221}"/>
    <dgm:cxn modelId="{8B60146B-6D28-434F-A45B-635569B9DC41}" srcId="{22226005-596F-4B03-979B-7869B71C61B3}" destId="{0C1D2607-0AA8-4703-8CD9-C80627D357E8}" srcOrd="0" destOrd="0" parTransId="{63165D8E-7B34-4FCF-B848-7C16EFD0B634}" sibTransId="{59EC5809-7017-4AAF-A2C0-1C00F5C80D7D}"/>
    <dgm:cxn modelId="{D9D8CF70-B277-4673-AE5B-8166513062E7}" srcId="{0C1D2607-0AA8-4703-8CD9-C80627D357E8}" destId="{F3B6E757-8A37-4F10-8C34-BFAD7F7A8A5B}" srcOrd="0" destOrd="0" parTransId="{08A30D75-7FDA-4406-AB12-3B70A4529EA9}" sibTransId="{2A2A327A-BE5D-4BB6-95CA-4B1FCB579DD3}"/>
    <dgm:cxn modelId="{ED2E3454-B9D6-4CD1-8C80-9B4D27009ED4}" srcId="{0C1D2607-0AA8-4703-8CD9-C80627D357E8}" destId="{6B5DD53A-ABB2-4B78-A642-C23AD121469F}" srcOrd="3" destOrd="0" parTransId="{14C5D523-BCE0-4C32-B764-180EBD3E1E0C}" sibTransId="{84C8D6BD-F07A-4682-B36D-F8B350C87759}"/>
    <dgm:cxn modelId="{6FE6B555-6664-4375-9F6C-364428FB0D9B}" srcId="{0C1D2607-0AA8-4703-8CD9-C80627D357E8}" destId="{BC384F34-3B82-4854-BA9C-8F7AA376024E}" srcOrd="2" destOrd="0" parTransId="{BAA9EC2C-30DB-428A-91DC-ECF22A217D8D}" sibTransId="{A9CB9ABA-1A6F-4152-91CE-49D3A91BF39E}"/>
    <dgm:cxn modelId="{72C164A8-AB4F-47AB-AEE7-8DA30B93CCE1}" type="presOf" srcId="{6B5DD53A-ABB2-4B78-A642-C23AD121469F}" destId="{7111410D-54EE-4041-8993-EC4AC19AA56A}" srcOrd="0" destOrd="3" presId="urn:microsoft.com/office/officeart/2005/8/layout/vList2"/>
    <dgm:cxn modelId="{92939DAF-11B1-4716-9A85-772D481DFA97}" type="presOf" srcId="{22226005-596F-4B03-979B-7869B71C61B3}" destId="{81079BF2-5D38-404E-AD9F-6D0EE9114F24}" srcOrd="0" destOrd="0" presId="urn:microsoft.com/office/officeart/2005/8/layout/vList2"/>
    <dgm:cxn modelId="{200659BC-60A6-4382-8AF1-52D8C6650DBF}" type="presOf" srcId="{BC384F34-3B82-4854-BA9C-8F7AA376024E}" destId="{7111410D-54EE-4041-8993-EC4AC19AA56A}" srcOrd="0" destOrd="2" presId="urn:microsoft.com/office/officeart/2005/8/layout/vList2"/>
    <dgm:cxn modelId="{D4CFF2C6-3849-4047-A232-A80DB59DC8F2}" type="presOf" srcId="{F3B6E757-8A37-4F10-8C34-BFAD7F7A8A5B}" destId="{7111410D-54EE-4041-8993-EC4AC19AA56A}" srcOrd="0" destOrd="0" presId="urn:microsoft.com/office/officeart/2005/8/layout/vList2"/>
    <dgm:cxn modelId="{947798E3-6319-4F60-A161-8BD483E82093}" type="presOf" srcId="{0C1D2607-0AA8-4703-8CD9-C80627D357E8}" destId="{5381ABCD-FE50-4BAE-B29B-9A317A12D9EF}" srcOrd="0" destOrd="0" presId="urn:microsoft.com/office/officeart/2005/8/layout/vList2"/>
    <dgm:cxn modelId="{1B854A4B-9732-4027-AF2D-3535DB4BCB01}" type="presParOf" srcId="{81079BF2-5D38-404E-AD9F-6D0EE9114F24}" destId="{5381ABCD-FE50-4BAE-B29B-9A317A12D9EF}" srcOrd="0" destOrd="0" presId="urn:microsoft.com/office/officeart/2005/8/layout/vList2"/>
    <dgm:cxn modelId="{7C203755-1EB2-4734-97F2-17357B0A02D3}" type="presParOf" srcId="{81079BF2-5D38-404E-AD9F-6D0EE9114F24}" destId="{7111410D-54EE-4041-8993-EC4AC19AA56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2226005-596F-4B03-979B-7869B71C61B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t>District and Cluster Priorities</a:t>
          </a:r>
          <a:r>
            <a:rPr lang="en-US">
              <a:solidFill>
                <a:sysClr val="window" lastClr="FFFFFF"/>
              </a:solidFill>
              <a:latin typeface="Sabon Next LT"/>
              <a:ea typeface="+mn-ea"/>
              <a:cs typeface="+mn-cs"/>
            </a:rPr>
            <a: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lr>
              <a:schemeClr val="accent5"/>
            </a:buClr>
            <a:buFont typeface="Wingdings" panose="05000000000000000000" pitchFamily="2" charset="2"/>
            <a:buChar char="v"/>
          </a:pPr>
          <a:r>
            <a:rPr lang="en-US"/>
            <a:t>How do these proposed changes align with district and cluster priorities? Do we foresee any challenges or misalignments?</a:t>
          </a:r>
          <a:endParaRPr lang="en-US">
            <a:solidFill>
              <a:sysClr val="windowText" lastClr="000000">
                <a:hueOff val="0"/>
                <a:satOff val="0"/>
                <a:lumOff val="0"/>
                <a:alphaOff val="0"/>
              </a:sysClr>
            </a:solidFill>
            <a:latin typeface="Sabon Next LT"/>
            <a:ea typeface="+mn-ea"/>
            <a:cs typeface="+mn-cs"/>
          </a:endParaRP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058C0ABC-50FF-45C6-8AE2-4BBA894231E0}">
      <dgm:prSet/>
      <dgm:spPr/>
      <dgm:t>
        <a:bodyPr/>
        <a:lstStyle/>
        <a:p>
          <a:pPr>
            <a:buClr>
              <a:schemeClr val="accent5"/>
            </a:buClr>
            <a:buFont typeface="Wingdings" panose="05000000000000000000" pitchFamily="2" charset="2"/>
            <a:buChar char="v"/>
          </a:pPr>
          <a:r>
            <a:rPr lang="en-US"/>
            <a:t>If the district has allocated funds for specific initiatives – for example Signature Programs - how are those reflected in our budget? </a:t>
          </a:r>
        </a:p>
      </dgm:t>
    </dgm:pt>
    <dgm:pt modelId="{1C0EE564-E814-4084-B428-E6DEE92983BE}" type="parTrans" cxnId="{130E6365-ADE3-444C-A340-3CF9EF524847}">
      <dgm:prSet/>
      <dgm:spPr/>
      <dgm:t>
        <a:bodyPr/>
        <a:lstStyle/>
        <a:p>
          <a:endParaRPr lang="en-US"/>
        </a:p>
      </dgm:t>
    </dgm:pt>
    <dgm:pt modelId="{F4C43CD9-5151-4E9E-AF21-03BD2E349221}" type="sibTrans" cxnId="{130E6365-ADE3-444C-A340-3CF9EF524847}">
      <dgm:prSet/>
      <dgm:spPr/>
      <dgm:t>
        <a:bodyPr/>
        <a:lstStyle/>
        <a:p>
          <a:endParaRPr lang="en-US"/>
        </a:p>
      </dgm:t>
    </dgm:pt>
    <dgm:pt modelId="{BC384F34-3B82-4854-BA9C-8F7AA376024E}">
      <dgm:prSet/>
      <dgm:spPr/>
      <dgm:t>
        <a:bodyPr/>
        <a:lstStyle/>
        <a:p>
          <a:pPr>
            <a:buClr>
              <a:schemeClr val="accent5"/>
            </a:buClr>
            <a:buFont typeface="Wingdings" panose="05000000000000000000" pitchFamily="2" charset="2"/>
            <a:buChar char="v"/>
          </a:pPr>
          <a:r>
            <a:rPr lang="en-US"/>
            <a:t>If we are sharing staff positions (e.g., nurse, counselor, teacher), how will this affect student support and service delivery at our school?</a:t>
          </a:r>
        </a:p>
      </dgm:t>
    </dgm:pt>
    <dgm:pt modelId="{BAA9EC2C-30DB-428A-91DC-ECF22A217D8D}" type="parTrans" cxnId="{6FE6B555-6664-4375-9F6C-364428FB0D9B}">
      <dgm:prSet/>
      <dgm:spPr/>
      <dgm:t>
        <a:bodyPr/>
        <a:lstStyle/>
        <a:p>
          <a:endParaRPr lang="en-US"/>
        </a:p>
      </dgm:t>
    </dgm:pt>
    <dgm:pt modelId="{A9CB9ABA-1A6F-4152-91CE-49D3A91BF39E}" type="sibTrans" cxnId="{6FE6B555-6664-4375-9F6C-364428FB0D9B}">
      <dgm:prSet/>
      <dgm:spPr/>
      <dgm:t>
        <a:bodyPr/>
        <a:lstStyle/>
        <a:p>
          <a:endParaRPr lang="en-US"/>
        </a:p>
      </dgm:t>
    </dgm:pt>
    <dgm:pt modelId="{81079BF2-5D38-404E-AD9F-6D0EE9114F24}" type="pres">
      <dgm:prSet presAssocID="{22226005-596F-4B03-979B-7869B71C61B3}" presName="linear" presStyleCnt="0">
        <dgm:presLayoutVars>
          <dgm:animLvl val="lvl"/>
          <dgm:resizeHandles val="exact"/>
        </dgm:presLayoutVars>
      </dgm:prSet>
      <dgm:spPr/>
    </dgm:pt>
    <dgm:pt modelId="{5381ABCD-FE50-4BAE-B29B-9A317A12D9EF}" type="pres">
      <dgm:prSet presAssocID="{0C1D2607-0AA8-4703-8CD9-C80627D357E8}" presName="parentText" presStyleLbl="node1" presStyleIdx="0" presStyleCnt="1">
        <dgm:presLayoutVars>
          <dgm:chMax val="0"/>
          <dgm:bulletEnabled val="1"/>
        </dgm:presLayoutVars>
      </dgm:prSet>
      <dgm:spPr/>
    </dgm:pt>
    <dgm:pt modelId="{7111410D-54EE-4041-8993-EC4AC19AA56A}" type="pres">
      <dgm:prSet presAssocID="{0C1D2607-0AA8-4703-8CD9-C80627D357E8}" presName="childText" presStyleLbl="revTx" presStyleIdx="0" presStyleCnt="1">
        <dgm:presLayoutVars>
          <dgm:bulletEnabled val="1"/>
        </dgm:presLayoutVars>
      </dgm:prSet>
      <dgm:spPr/>
    </dgm:pt>
  </dgm:ptLst>
  <dgm:cxnLst>
    <dgm:cxn modelId="{E84C4611-202E-4254-8A33-E36748A8081A}" type="presOf" srcId="{058C0ABC-50FF-45C6-8AE2-4BBA894231E0}" destId="{7111410D-54EE-4041-8993-EC4AC19AA56A}" srcOrd="0" destOrd="1" presId="urn:microsoft.com/office/officeart/2005/8/layout/vList2"/>
    <dgm:cxn modelId="{130E6365-ADE3-444C-A340-3CF9EF524847}" srcId="{0C1D2607-0AA8-4703-8CD9-C80627D357E8}" destId="{058C0ABC-50FF-45C6-8AE2-4BBA894231E0}" srcOrd="1" destOrd="0" parTransId="{1C0EE564-E814-4084-B428-E6DEE92983BE}" sibTransId="{F4C43CD9-5151-4E9E-AF21-03BD2E349221}"/>
    <dgm:cxn modelId="{8B60146B-6D28-434F-A45B-635569B9DC41}" srcId="{22226005-596F-4B03-979B-7869B71C61B3}" destId="{0C1D2607-0AA8-4703-8CD9-C80627D357E8}" srcOrd="0" destOrd="0" parTransId="{63165D8E-7B34-4FCF-B848-7C16EFD0B634}" sibTransId="{59EC5809-7017-4AAF-A2C0-1C00F5C80D7D}"/>
    <dgm:cxn modelId="{D9D8CF70-B277-4673-AE5B-8166513062E7}" srcId="{0C1D2607-0AA8-4703-8CD9-C80627D357E8}" destId="{F3B6E757-8A37-4F10-8C34-BFAD7F7A8A5B}" srcOrd="0" destOrd="0" parTransId="{08A30D75-7FDA-4406-AB12-3B70A4529EA9}" sibTransId="{2A2A327A-BE5D-4BB6-95CA-4B1FCB579DD3}"/>
    <dgm:cxn modelId="{6FE6B555-6664-4375-9F6C-364428FB0D9B}" srcId="{0C1D2607-0AA8-4703-8CD9-C80627D357E8}" destId="{BC384F34-3B82-4854-BA9C-8F7AA376024E}" srcOrd="2" destOrd="0" parTransId="{BAA9EC2C-30DB-428A-91DC-ECF22A217D8D}" sibTransId="{A9CB9ABA-1A6F-4152-91CE-49D3A91BF39E}"/>
    <dgm:cxn modelId="{92939DAF-11B1-4716-9A85-772D481DFA97}" type="presOf" srcId="{22226005-596F-4B03-979B-7869B71C61B3}" destId="{81079BF2-5D38-404E-AD9F-6D0EE9114F24}" srcOrd="0" destOrd="0" presId="urn:microsoft.com/office/officeart/2005/8/layout/vList2"/>
    <dgm:cxn modelId="{200659BC-60A6-4382-8AF1-52D8C6650DBF}" type="presOf" srcId="{BC384F34-3B82-4854-BA9C-8F7AA376024E}" destId="{7111410D-54EE-4041-8993-EC4AC19AA56A}" srcOrd="0" destOrd="2" presId="urn:microsoft.com/office/officeart/2005/8/layout/vList2"/>
    <dgm:cxn modelId="{D4CFF2C6-3849-4047-A232-A80DB59DC8F2}" type="presOf" srcId="{F3B6E757-8A37-4F10-8C34-BFAD7F7A8A5B}" destId="{7111410D-54EE-4041-8993-EC4AC19AA56A}" srcOrd="0" destOrd="0" presId="urn:microsoft.com/office/officeart/2005/8/layout/vList2"/>
    <dgm:cxn modelId="{947798E3-6319-4F60-A161-8BD483E82093}" type="presOf" srcId="{0C1D2607-0AA8-4703-8CD9-C80627D357E8}" destId="{5381ABCD-FE50-4BAE-B29B-9A317A12D9EF}" srcOrd="0" destOrd="0" presId="urn:microsoft.com/office/officeart/2005/8/layout/vList2"/>
    <dgm:cxn modelId="{1B854A4B-9732-4027-AF2D-3535DB4BCB01}" type="presParOf" srcId="{81079BF2-5D38-404E-AD9F-6D0EE9114F24}" destId="{5381ABCD-FE50-4BAE-B29B-9A317A12D9EF}" srcOrd="0" destOrd="0" presId="urn:microsoft.com/office/officeart/2005/8/layout/vList2"/>
    <dgm:cxn modelId="{7C203755-1EB2-4734-97F2-17357B0A02D3}" type="presParOf" srcId="{81079BF2-5D38-404E-AD9F-6D0EE9114F24}" destId="{7111410D-54EE-4041-8993-EC4AC19AA56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58267" y="2428877"/>
          <a:ext cx="765936" cy="1274501"/>
        </a:xfrm>
        <a:prstGeom prst="corner">
          <a:avLst>
            <a:gd name="adj1" fmla="val 16120"/>
            <a:gd name="adj2" fmla="val 16110"/>
          </a:avLst>
        </a:prstGeom>
        <a:solidFill>
          <a:srgbClr val="159839">
            <a:shade val="80000"/>
            <a:hueOff val="0"/>
            <a:satOff val="0"/>
            <a:lumOff val="0"/>
            <a:alphaOff val="0"/>
          </a:srgbClr>
        </a:solidFill>
        <a:ln w="12700" cap="flat" cmpd="sng" algn="ctr">
          <a:solidFill>
            <a:srgbClr val="159839">
              <a:shade val="80000"/>
              <a:hueOff val="0"/>
              <a:satOff val="0"/>
              <a:lumOff val="0"/>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30413" y="2809678"/>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solidFill>
                <a:sysClr val="windowText" lastClr="000000">
                  <a:hueOff val="0"/>
                  <a:satOff val="0"/>
                  <a:lumOff val="0"/>
                  <a:alphaOff val="0"/>
                </a:sysClr>
              </a:solidFill>
              <a:latin typeface="Tenorite"/>
              <a:ea typeface="+mn-ea"/>
              <a:cs typeface="+mn-cs"/>
            </a:rPr>
            <a:t>Step 1                             </a:t>
          </a:r>
          <a:r>
            <a:rPr lang="en-US" sz="1400" kern="1200">
              <a:solidFill>
                <a:sysClr val="windowText" lastClr="000000">
                  <a:hueOff val="0"/>
                  <a:satOff val="0"/>
                  <a:lumOff val="0"/>
                  <a:alphaOff val="0"/>
                </a:sysClr>
              </a:solidFill>
              <a:latin typeface="Arial"/>
              <a:ea typeface="+mn-ea"/>
              <a:cs typeface="+mn-cs"/>
            </a:rPr>
            <a:t>Update</a:t>
          </a:r>
          <a:r>
            <a:rPr lang="en-US" sz="1400" b="0" kern="1200">
              <a:solidFill>
                <a:sysClr val="windowText" lastClr="000000">
                  <a:hueOff val="0"/>
                  <a:satOff val="0"/>
                  <a:lumOff val="0"/>
                  <a:alphaOff val="0"/>
                </a:sysClr>
              </a:solidFill>
              <a:latin typeface="Tenorite"/>
              <a:ea typeface="+mn-ea"/>
              <a:cs typeface="+mn-cs"/>
            </a:rPr>
            <a:t> </a:t>
          </a:r>
          <a:r>
            <a:rPr lang="en-US" sz="1400" kern="1200">
              <a:solidFill>
                <a:sysClr val="windowText" lastClr="000000">
                  <a:hueOff val="0"/>
                  <a:satOff val="0"/>
                  <a:lumOff val="0"/>
                  <a:alphaOff val="0"/>
                </a:sysClr>
              </a:solidFill>
              <a:latin typeface="Tenorite"/>
              <a:ea typeface="+mn-ea"/>
              <a:cs typeface="+mn-cs"/>
            </a:rPr>
            <a:t>Strategic Plan</a:t>
          </a:r>
          <a:r>
            <a:rPr lang="en-US" sz="1400" kern="1200">
              <a:solidFill>
                <a:sysClr val="windowText" lastClr="000000">
                  <a:hueOff val="0"/>
                  <a:satOff val="0"/>
                  <a:lumOff val="0"/>
                  <a:alphaOff val="0"/>
                </a:sysClr>
              </a:solidFill>
              <a:latin typeface="Arial"/>
              <a:ea typeface="+mn-ea"/>
              <a:cs typeface="+mn-cs"/>
            </a:rPr>
            <a:t> &amp; Rank Priorities</a:t>
          </a:r>
          <a:endParaRPr lang="en-US" sz="1400" kern="1200">
            <a:solidFill>
              <a:sysClr val="windowText" lastClr="000000">
                <a:hueOff val="0"/>
                <a:satOff val="0"/>
                <a:lumOff val="0"/>
                <a:alphaOff val="0"/>
              </a:sysClr>
            </a:solidFill>
            <a:latin typeface="Tenorite"/>
            <a:ea typeface="+mn-ea"/>
            <a:cs typeface="+mn-cs"/>
          </a:endParaRPr>
        </a:p>
      </dsp:txBody>
      <dsp:txXfrm>
        <a:off x="130413" y="2809678"/>
        <a:ext cx="1150626" cy="1008591"/>
      </dsp:txXfrm>
    </dsp:sp>
    <dsp:sp modelId="{BF36F651-9306-4FAE-98A3-35BD65F0CE8C}">
      <dsp:nvSpPr>
        <dsp:cNvPr id="0" name=""/>
        <dsp:cNvSpPr/>
      </dsp:nvSpPr>
      <dsp:spPr>
        <a:xfrm>
          <a:off x="1063940" y="2335047"/>
          <a:ext cx="217099" cy="217099"/>
        </a:xfrm>
        <a:prstGeom prst="triangle">
          <a:avLst>
            <a:gd name="adj" fmla="val 100000"/>
          </a:avLst>
        </a:prstGeom>
        <a:solidFill>
          <a:srgbClr val="159839">
            <a:shade val="80000"/>
            <a:hueOff val="-38324"/>
            <a:satOff val="-3775"/>
            <a:lumOff val="2601"/>
            <a:alphaOff val="0"/>
          </a:srgbClr>
        </a:solidFill>
        <a:ln w="12700" cap="flat" cmpd="sng" algn="ctr">
          <a:solidFill>
            <a:srgbClr val="159839">
              <a:shade val="80000"/>
              <a:hueOff val="-38324"/>
              <a:satOff val="-3775"/>
              <a:lumOff val="2601"/>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35CEE06-ECFF-44EC-86F7-4C6E9CF188F5}">
      <dsp:nvSpPr>
        <dsp:cNvPr id="0" name=""/>
        <dsp:cNvSpPr/>
      </dsp:nvSpPr>
      <dsp:spPr>
        <a:xfrm rot="5400000">
          <a:off x="1666859" y="2080319"/>
          <a:ext cx="765936" cy="1274501"/>
        </a:xfrm>
        <a:prstGeom prst="corner">
          <a:avLst>
            <a:gd name="adj1" fmla="val 16120"/>
            <a:gd name="adj2" fmla="val 16110"/>
          </a:avLst>
        </a:prstGeom>
        <a:solidFill>
          <a:srgbClr val="159839">
            <a:shade val="80000"/>
            <a:hueOff val="-76647"/>
            <a:satOff val="-7550"/>
            <a:lumOff val="5202"/>
            <a:alphaOff val="0"/>
          </a:srgbClr>
        </a:solidFill>
        <a:ln w="12700" cap="flat" cmpd="sng" algn="ctr">
          <a:solidFill>
            <a:srgbClr val="159839">
              <a:shade val="80000"/>
              <a:hueOff val="-76647"/>
              <a:satOff val="-7550"/>
              <a:lumOff val="5202"/>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8B40589-00D1-4838-8AD8-123CD845CC3A}">
      <dsp:nvSpPr>
        <dsp:cNvPr id="0" name=""/>
        <dsp:cNvSpPr/>
      </dsp:nvSpPr>
      <dsp:spPr>
        <a:xfrm>
          <a:off x="1539005" y="2461121"/>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ysClr val="windowText" lastClr="000000">
                  <a:hueOff val="0"/>
                  <a:satOff val="0"/>
                  <a:lumOff val="0"/>
                  <a:alphaOff val="0"/>
                </a:sysClr>
              </a:solidFill>
              <a:latin typeface="Tenorite"/>
              <a:ea typeface="+mn-ea"/>
              <a:cs typeface="+mn-cs"/>
            </a:rPr>
            <a:t>Step 2 </a:t>
          </a:r>
          <a:r>
            <a:rPr lang="en-US" sz="1400" b="0" u="sng" kern="1200">
              <a:solidFill>
                <a:sysClr val="windowText" lastClr="000000">
                  <a:hueOff val="0"/>
                  <a:satOff val="0"/>
                  <a:lumOff val="0"/>
                  <a:alphaOff val="0"/>
                </a:sysClr>
              </a:solidFill>
              <a:latin typeface="Tenorite"/>
              <a:ea typeface="+mn-ea"/>
              <a:cs typeface="+mn-cs"/>
            </a:rPr>
            <a:t>Pri</a:t>
          </a:r>
          <a:r>
            <a:rPr lang="en-US" sz="1400" u="sng" kern="1200">
              <a:solidFill>
                <a:sysClr val="windowText" lastClr="000000">
                  <a:hueOff val="0"/>
                  <a:satOff val="0"/>
                  <a:lumOff val="0"/>
                  <a:alphaOff val="0"/>
                </a:sysClr>
              </a:solidFill>
              <a:latin typeface="Tenorite"/>
              <a:ea typeface="+mn-ea"/>
              <a:cs typeface="+mn-cs"/>
            </a:rPr>
            <a:t>ncipals</a:t>
          </a:r>
          <a:r>
            <a:rPr lang="en-US" sz="1400" kern="1200">
              <a:solidFill>
                <a:sysClr val="windowText" lastClr="000000">
                  <a:hueOff val="0"/>
                  <a:satOff val="0"/>
                  <a:lumOff val="0"/>
                  <a:alphaOff val="0"/>
                </a:sysClr>
              </a:solidFill>
              <a:latin typeface="Tenorite"/>
              <a:ea typeface="+mn-ea"/>
              <a:cs typeface="+mn-cs"/>
            </a:rPr>
            <a:t> Workshop   FY </a:t>
          </a:r>
          <a:r>
            <a:rPr lang="en-US" sz="1400" kern="1200">
              <a:solidFill>
                <a:sysClr val="windowText" lastClr="000000">
                  <a:hueOff val="0"/>
                  <a:satOff val="0"/>
                  <a:lumOff val="0"/>
                  <a:alphaOff val="0"/>
                </a:sysClr>
              </a:solidFill>
              <a:latin typeface="Arial"/>
              <a:ea typeface="+mn-ea"/>
              <a:cs typeface="+mn-cs"/>
            </a:rPr>
            <a:t>26</a:t>
          </a:r>
          <a:r>
            <a:rPr lang="en-US" sz="1400" kern="1200">
              <a:solidFill>
                <a:sysClr val="windowText" lastClr="000000">
                  <a:hueOff val="0"/>
                  <a:satOff val="0"/>
                  <a:lumOff val="0"/>
                  <a:alphaOff val="0"/>
                </a:sysClr>
              </a:solidFill>
              <a:latin typeface="Tenorite"/>
              <a:ea typeface="+mn-ea"/>
              <a:cs typeface="+mn-cs"/>
            </a:rPr>
            <a:t> Budget</a:t>
          </a:r>
        </a:p>
        <a:p>
          <a:pPr marL="0" lvl="0" indent="0" algn="l" defTabSz="711200">
            <a:lnSpc>
              <a:spcPct val="90000"/>
            </a:lnSpc>
            <a:spcBef>
              <a:spcPct val="0"/>
            </a:spcBef>
            <a:spcAft>
              <a:spcPct val="35000"/>
            </a:spcAft>
            <a:buNone/>
          </a:pPr>
          <a:r>
            <a:rPr lang="en-US" sz="1200" kern="1200">
              <a:solidFill>
                <a:srgbClr val="FF0000"/>
              </a:solidFill>
              <a:latin typeface="Calibri"/>
              <a:ea typeface="+mn-ea"/>
              <a:cs typeface="Times New Roman"/>
            </a:rPr>
            <a:t>January 15</a:t>
          </a:r>
          <a:r>
            <a:rPr lang="en-US" sz="1200" kern="1200">
              <a:solidFill>
                <a:sysClr val="windowText" lastClr="000000">
                  <a:hueOff val="0"/>
                  <a:satOff val="0"/>
                  <a:lumOff val="0"/>
                  <a:alphaOff val="0"/>
                </a:sysClr>
              </a:solidFill>
              <a:latin typeface="Calibri"/>
              <a:ea typeface="+mn-ea"/>
              <a:cs typeface="Times New Roman"/>
            </a:rPr>
            <a:t> </a:t>
          </a:r>
          <a:r>
            <a:rPr lang="en-US" sz="1200" kern="1200" baseline="30000">
              <a:solidFill>
                <a:sysClr val="windowText" lastClr="000000">
                  <a:hueOff val="0"/>
                  <a:satOff val="0"/>
                  <a:lumOff val="0"/>
                  <a:alphaOff val="0"/>
                </a:sysClr>
              </a:solidFill>
              <a:latin typeface="Calibri"/>
              <a:ea typeface="+mn-ea"/>
              <a:cs typeface="Times New Roman"/>
            </a:rPr>
            <a:t> </a:t>
          </a:r>
          <a:endParaRPr lang="en-US" sz="1200" kern="1200">
            <a:solidFill>
              <a:sysClr val="windowText" lastClr="000000">
                <a:hueOff val="0"/>
                <a:satOff val="0"/>
                <a:lumOff val="0"/>
                <a:alphaOff val="0"/>
              </a:sysClr>
            </a:solidFill>
            <a:latin typeface="Calibri"/>
            <a:ea typeface="+mn-ea"/>
            <a:cs typeface="Times New Roman"/>
          </a:endParaRPr>
        </a:p>
      </dsp:txBody>
      <dsp:txXfrm>
        <a:off x="1539005" y="2461121"/>
        <a:ext cx="1150626" cy="1008591"/>
      </dsp:txXfrm>
    </dsp:sp>
    <dsp:sp modelId="{CF777F59-7D55-4DCB-9264-A6427EA7C9F7}">
      <dsp:nvSpPr>
        <dsp:cNvPr id="0" name=""/>
        <dsp:cNvSpPr/>
      </dsp:nvSpPr>
      <dsp:spPr>
        <a:xfrm>
          <a:off x="2472532" y="1986489"/>
          <a:ext cx="217099" cy="217099"/>
        </a:xfrm>
        <a:prstGeom prst="triangle">
          <a:avLst>
            <a:gd name="adj" fmla="val 100000"/>
          </a:avLst>
        </a:prstGeom>
        <a:solidFill>
          <a:srgbClr val="159839">
            <a:shade val="80000"/>
            <a:hueOff val="-114971"/>
            <a:satOff val="-11324"/>
            <a:lumOff val="7803"/>
            <a:alphaOff val="0"/>
          </a:srgbClr>
        </a:solidFill>
        <a:ln w="12700" cap="flat" cmpd="sng" algn="ctr">
          <a:solidFill>
            <a:srgbClr val="159839">
              <a:shade val="80000"/>
              <a:hueOff val="-114971"/>
              <a:satOff val="-11324"/>
              <a:lumOff val="7803"/>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3075451" y="1731762"/>
          <a:ext cx="765936" cy="1274501"/>
        </a:xfrm>
        <a:prstGeom prst="corner">
          <a:avLst>
            <a:gd name="adj1" fmla="val 16120"/>
            <a:gd name="adj2" fmla="val 16110"/>
          </a:avLst>
        </a:prstGeom>
        <a:solidFill>
          <a:srgbClr val="159839">
            <a:shade val="80000"/>
            <a:hueOff val="-153294"/>
            <a:satOff val="-15099"/>
            <a:lumOff val="10404"/>
            <a:alphaOff val="0"/>
          </a:srgbClr>
        </a:solidFill>
        <a:ln w="12700" cap="flat" cmpd="sng" algn="ctr">
          <a:solidFill>
            <a:srgbClr val="159839">
              <a:shade val="80000"/>
              <a:hueOff val="-153294"/>
              <a:satOff val="-15099"/>
              <a:lumOff val="10404"/>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2947597" y="2112563"/>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ysClr val="windowText" lastClr="000000">
                  <a:hueOff val="0"/>
                  <a:satOff val="0"/>
                  <a:lumOff val="0"/>
                  <a:alphaOff val="0"/>
                </a:sysClr>
              </a:solidFill>
              <a:latin typeface="Tenorite"/>
              <a:ea typeface="+mn-ea"/>
              <a:cs typeface="+mn-cs"/>
            </a:rPr>
            <a:t>Step 3              </a:t>
          </a:r>
          <a:r>
            <a:rPr lang="en-US" sz="1400" u="sng" kern="1200">
              <a:solidFill>
                <a:sysClr val="windowText" lastClr="000000">
                  <a:hueOff val="0"/>
                  <a:satOff val="0"/>
                  <a:lumOff val="0"/>
                  <a:alphaOff val="0"/>
                </a:sysClr>
              </a:solidFill>
              <a:latin typeface="Tenorite"/>
              <a:ea typeface="+mn-ea"/>
              <a:cs typeface="+mn-cs"/>
            </a:rPr>
            <a:t>GO Team</a:t>
          </a:r>
          <a:r>
            <a:rPr lang="en-US" sz="1400" kern="1200">
              <a:solidFill>
                <a:sysClr val="windowText" lastClr="000000">
                  <a:hueOff val="0"/>
                  <a:satOff val="0"/>
                  <a:lumOff val="0"/>
                  <a:alphaOff val="0"/>
                </a:sysClr>
              </a:solidFill>
              <a:latin typeface="Tenorite"/>
              <a:ea typeface="+mn-ea"/>
              <a:cs typeface="+mn-cs"/>
            </a:rPr>
            <a:t> Initial Budget Session</a:t>
          </a:r>
        </a:p>
        <a:p>
          <a:pPr marL="0" lvl="0" indent="0" algn="l" defTabSz="711200" rtl="0">
            <a:lnSpc>
              <a:spcPct val="90000"/>
            </a:lnSpc>
            <a:spcBef>
              <a:spcPct val="0"/>
            </a:spcBef>
            <a:spcAft>
              <a:spcPct val="35000"/>
            </a:spcAft>
            <a:buNone/>
          </a:pPr>
          <a:r>
            <a:rPr lang="en-US" sz="1200" kern="1200">
              <a:solidFill>
                <a:srgbClr val="FF0000"/>
              </a:solidFill>
              <a:latin typeface="Calibri"/>
              <a:ea typeface="+mn-ea"/>
              <a:cs typeface="Times New Roman"/>
            </a:rPr>
            <a:t>January 15-31</a:t>
          </a:r>
          <a:r>
            <a:rPr lang="en-US" sz="1200" kern="1200">
              <a:solidFill>
                <a:sysClr val="windowText" lastClr="000000">
                  <a:hueOff val="0"/>
                  <a:satOff val="0"/>
                  <a:lumOff val="0"/>
                  <a:alphaOff val="0"/>
                </a:sysClr>
              </a:solidFill>
              <a:latin typeface="Calibri"/>
              <a:ea typeface="+mn-ea"/>
              <a:cs typeface="+mn-cs"/>
            </a:rPr>
            <a:t> </a:t>
          </a:r>
          <a:endParaRPr lang="en-US" sz="1200" kern="1200">
            <a:solidFill>
              <a:sysClr val="windowText" lastClr="000000">
                <a:hueOff val="0"/>
                <a:satOff val="0"/>
                <a:lumOff val="0"/>
                <a:alphaOff val="0"/>
              </a:sysClr>
            </a:solidFill>
            <a:latin typeface="Tenorite"/>
            <a:ea typeface="+mn-ea"/>
            <a:cs typeface="+mn-cs"/>
          </a:endParaRPr>
        </a:p>
      </dsp:txBody>
      <dsp:txXfrm>
        <a:off x="2947597" y="2112563"/>
        <a:ext cx="1150626" cy="1008591"/>
      </dsp:txXfrm>
    </dsp:sp>
    <dsp:sp modelId="{0B6A4153-48F2-495A-8F36-EF367C3A1F65}">
      <dsp:nvSpPr>
        <dsp:cNvPr id="0" name=""/>
        <dsp:cNvSpPr/>
      </dsp:nvSpPr>
      <dsp:spPr>
        <a:xfrm>
          <a:off x="3881125" y="1637932"/>
          <a:ext cx="217099" cy="217099"/>
        </a:xfrm>
        <a:prstGeom prst="triangle">
          <a:avLst>
            <a:gd name="adj" fmla="val 100000"/>
          </a:avLst>
        </a:prstGeom>
        <a:solidFill>
          <a:srgbClr val="159839">
            <a:shade val="80000"/>
            <a:hueOff val="-191618"/>
            <a:satOff val="-18874"/>
            <a:lumOff val="13005"/>
            <a:alphaOff val="0"/>
          </a:srgbClr>
        </a:solidFill>
        <a:ln w="12700" cap="flat" cmpd="sng" algn="ctr">
          <a:solidFill>
            <a:srgbClr val="159839">
              <a:shade val="80000"/>
              <a:hueOff val="-191618"/>
              <a:satOff val="-18874"/>
              <a:lumOff val="13005"/>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4484043" y="1318574"/>
          <a:ext cx="765936" cy="1274501"/>
        </a:xfrm>
        <a:prstGeom prst="corner">
          <a:avLst>
            <a:gd name="adj1" fmla="val 16120"/>
            <a:gd name="adj2" fmla="val 16110"/>
          </a:avLst>
        </a:prstGeom>
        <a:solidFill>
          <a:srgbClr val="159839">
            <a:shade val="80000"/>
            <a:hueOff val="-229942"/>
            <a:satOff val="-22649"/>
            <a:lumOff val="15606"/>
            <a:alphaOff val="0"/>
          </a:srgbClr>
        </a:solidFill>
        <a:ln w="12700" cap="flat" cmpd="sng" algn="ctr">
          <a:solidFill>
            <a:srgbClr val="159839">
              <a:shade val="80000"/>
              <a:hueOff val="-229942"/>
              <a:satOff val="-22649"/>
              <a:lumOff val="15606"/>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4349050" y="1711539"/>
          <a:ext cx="1282937" cy="113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solidFill>
                <a:sysClr val="windowText" lastClr="000000">
                  <a:hueOff val="0"/>
                  <a:satOff val="0"/>
                  <a:lumOff val="0"/>
                  <a:alphaOff val="0"/>
                </a:sysClr>
              </a:solidFill>
              <a:latin typeface="Tenorite"/>
              <a:ea typeface="+mn-ea"/>
              <a:cs typeface="+mn-cs"/>
            </a:rPr>
            <a:t>Step 4         </a:t>
          </a:r>
          <a:r>
            <a:rPr lang="en-US" sz="1400">
              <a:solidFill>
                <a:sysClr val="windowText" lastClr="000000">
                  <a:hueOff val="0"/>
                  <a:satOff val="0"/>
                  <a:lumOff val="0"/>
                  <a:alphaOff val="0"/>
                </a:sysClr>
              </a:solidFill>
              <a:latin typeface="Tenorite"/>
              <a:ea typeface="+mn-ea"/>
              <a:cs typeface="+mn-cs"/>
            </a:rPr>
            <a:t> </a:t>
          </a:r>
          <a:r>
            <a:rPr lang="en-US" sz="1400" u="sng">
              <a:solidFill>
                <a:sysClr val="windowText" lastClr="000000">
                  <a:hueOff val="0"/>
                  <a:satOff val="0"/>
                  <a:lumOff val="0"/>
                  <a:alphaOff val="0"/>
                </a:sysClr>
              </a:solidFill>
              <a:latin typeface="Tenorite"/>
              <a:ea typeface="+mn-ea"/>
              <a:cs typeface="+mn-cs"/>
            </a:rPr>
            <a:t>Principals</a:t>
          </a:r>
          <a:r>
            <a:rPr lang="en-US" sz="1400">
              <a:solidFill>
                <a:sysClr val="windowText" lastClr="000000">
                  <a:hueOff val="0"/>
                  <a:satOff val="0"/>
                  <a:lumOff val="0"/>
                  <a:alphaOff val="0"/>
                </a:sysClr>
              </a:solidFill>
              <a:latin typeface="Arial"/>
              <a:ea typeface="+mn-ea"/>
              <a:cs typeface="+mn-cs"/>
            </a:rPr>
            <a:t>    Cluster</a:t>
          </a:r>
          <a:r>
            <a:rPr lang="en-US" sz="1400">
              <a:solidFill>
                <a:sysClr val="windowText" lastClr="000000">
                  <a:hueOff val="0"/>
                  <a:satOff val="0"/>
                  <a:lumOff val="0"/>
                  <a:alphaOff val="0"/>
                </a:sysClr>
              </a:solidFill>
              <a:latin typeface="Tenorite"/>
              <a:ea typeface="+mn-ea"/>
              <a:cs typeface="+mn-cs"/>
            </a:rPr>
            <a:t> Supt. Discussions</a:t>
          </a:r>
          <a:endParaRPr lang="en-US" sz="1200" b="0" kern="1200">
            <a:solidFill>
              <a:sysClr val="windowText" lastClr="000000">
                <a:hueOff val="0"/>
                <a:satOff val="0"/>
                <a:lumOff val="0"/>
                <a:alphaOff val="0"/>
              </a:sysClr>
            </a:solidFill>
            <a:latin typeface="Times New Roman"/>
            <a:ea typeface="+mn-ea"/>
            <a:cs typeface="Times New Roman"/>
          </a:endParaRPr>
        </a:p>
      </dsp:txBody>
      <dsp:txXfrm>
        <a:off x="4349050" y="1711539"/>
        <a:ext cx="1282937" cy="1137853"/>
      </dsp:txXfrm>
    </dsp:sp>
    <dsp:sp modelId="{14D6D005-BE49-4BAB-95C3-4B8C975E012F}">
      <dsp:nvSpPr>
        <dsp:cNvPr id="0" name=""/>
        <dsp:cNvSpPr/>
      </dsp:nvSpPr>
      <dsp:spPr>
        <a:xfrm>
          <a:off x="5289717" y="1224743"/>
          <a:ext cx="217099" cy="217099"/>
        </a:xfrm>
        <a:prstGeom prst="triangle">
          <a:avLst>
            <a:gd name="adj" fmla="val 100000"/>
          </a:avLst>
        </a:prstGeom>
        <a:solidFill>
          <a:srgbClr val="159839">
            <a:shade val="80000"/>
            <a:hueOff val="-268265"/>
            <a:satOff val="-26424"/>
            <a:lumOff val="18206"/>
            <a:alphaOff val="0"/>
          </a:srgbClr>
        </a:solidFill>
        <a:ln w="12700" cap="flat" cmpd="sng" algn="ctr">
          <a:solidFill>
            <a:srgbClr val="159839">
              <a:shade val="80000"/>
              <a:hueOff val="-268265"/>
              <a:satOff val="-26424"/>
              <a:lumOff val="18206"/>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5892635" y="970016"/>
          <a:ext cx="765936" cy="1274501"/>
        </a:xfrm>
        <a:prstGeom prst="corner">
          <a:avLst>
            <a:gd name="adj1" fmla="val 16120"/>
            <a:gd name="adj2" fmla="val 16110"/>
          </a:avLst>
        </a:prstGeom>
        <a:solidFill>
          <a:srgbClr val="159839">
            <a:shade val="80000"/>
            <a:hueOff val="-306589"/>
            <a:satOff val="-30198"/>
            <a:lumOff val="20807"/>
            <a:alphaOff val="0"/>
          </a:srgbClr>
        </a:solidFill>
        <a:ln w="12700" cap="flat" cmpd="sng" algn="ctr">
          <a:solidFill>
            <a:srgbClr val="159839">
              <a:shade val="80000"/>
              <a:hueOff val="-306589"/>
              <a:satOff val="-30198"/>
              <a:lumOff val="20807"/>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5764781" y="1350817"/>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a:solidFill>
                <a:sysClr val="windowText" lastClr="000000">
                  <a:hueOff val="0"/>
                  <a:satOff val="0"/>
                  <a:lumOff val="0"/>
                  <a:alphaOff val="0"/>
                </a:sysClr>
              </a:solidFill>
              <a:latin typeface="Arial"/>
              <a:ea typeface="+mn-ea"/>
              <a:cs typeface="+mn-cs"/>
            </a:rPr>
            <a:t>Step 5</a:t>
          </a:r>
          <a:r>
            <a:rPr lang="en-US" sz="1600" b="1" kern="1200">
              <a:solidFill>
                <a:sysClr val="windowText" lastClr="000000">
                  <a:hueOff val="0"/>
                  <a:satOff val="0"/>
                  <a:lumOff val="0"/>
                  <a:alphaOff val="0"/>
                </a:sysClr>
              </a:solidFill>
              <a:latin typeface="Arial"/>
              <a:ea typeface="+mn-ea"/>
              <a:cs typeface="+mn-cs"/>
            </a:rPr>
            <a:t>* </a:t>
          </a:r>
          <a:r>
            <a:rPr lang="en-US" sz="1200" b="1" kern="1200">
              <a:solidFill>
                <a:sysClr val="windowText" lastClr="000000">
                  <a:hueOff val="0"/>
                  <a:satOff val="0"/>
                  <a:lumOff val="0"/>
                  <a:alphaOff val="0"/>
                </a:sysClr>
              </a:solidFill>
              <a:latin typeface="Arial"/>
              <a:ea typeface="+mn-ea"/>
              <a:cs typeface="+mn-cs"/>
            </a:rPr>
            <a:t> </a:t>
          </a:r>
          <a:r>
            <a:rPr lang="en-US" sz="1200" b="1" kern="1200">
              <a:solidFill>
                <a:sysClr val="windowText" lastClr="000000">
                  <a:hueOff val="0"/>
                  <a:satOff val="0"/>
                  <a:lumOff val="0"/>
                  <a:alphaOff val="0"/>
                </a:sysClr>
              </a:solidFill>
              <a:latin typeface="Tenorite"/>
              <a:ea typeface="+mn-ea"/>
              <a:cs typeface="+mn-cs"/>
            </a:rPr>
            <a:t>          </a:t>
          </a:r>
          <a:r>
            <a:rPr lang="en-US" sz="1200" b="0" kern="1200">
              <a:solidFill>
                <a:sysClr val="windowText" lastClr="000000">
                  <a:hueOff val="0"/>
                  <a:satOff val="0"/>
                  <a:lumOff val="0"/>
                  <a:alphaOff val="0"/>
                </a:sysClr>
              </a:solidFill>
              <a:latin typeface="Tenorite"/>
              <a:ea typeface="+mn-ea"/>
              <a:cs typeface="+mn-cs"/>
            </a:rPr>
            <a:t> </a:t>
          </a:r>
          <a:r>
            <a:rPr lang="en-US" sz="1400" b="0" u="sng" kern="1200">
              <a:solidFill>
                <a:sysClr val="windowText" lastClr="000000">
                  <a:hueOff val="0"/>
                  <a:satOff val="0"/>
                  <a:lumOff val="0"/>
                  <a:alphaOff val="0"/>
                </a:sysClr>
              </a:solidFill>
              <a:latin typeface="Arial"/>
              <a:ea typeface="+mn-ea"/>
              <a:cs typeface="+mn-cs"/>
            </a:rPr>
            <a:t>GO Team</a:t>
          </a:r>
          <a:r>
            <a:rPr lang="en-US" sz="1400" b="0" kern="1200">
              <a:solidFill>
                <a:sysClr val="windowText" lastClr="000000">
                  <a:hueOff val="0"/>
                  <a:satOff val="0"/>
                  <a:lumOff val="0"/>
                  <a:alphaOff val="0"/>
                </a:sysClr>
              </a:solidFill>
              <a:latin typeface="Arial"/>
              <a:ea typeface="+mn-ea"/>
              <a:cs typeface="+mn-cs"/>
            </a:rPr>
            <a:t> Feedback Mtg. </a:t>
          </a:r>
          <a:r>
            <a:rPr lang="en-US" sz="1200" b="0" kern="1200">
              <a:solidFill>
                <a:sysClr val="windowText" lastClr="000000">
                  <a:hueOff val="0"/>
                  <a:satOff val="0"/>
                  <a:lumOff val="0"/>
                  <a:alphaOff val="0"/>
                </a:sysClr>
              </a:solidFill>
              <a:latin typeface="Tenorite"/>
              <a:ea typeface="+mn-ea"/>
              <a:cs typeface="+mn-cs"/>
            </a:rPr>
            <a:t>       </a:t>
          </a:r>
          <a:r>
            <a:rPr lang="en-US" sz="1200" kern="1200">
              <a:solidFill>
                <a:srgbClr val="FF0000"/>
              </a:solidFill>
              <a:latin typeface="Calibri"/>
              <a:ea typeface="+mn-ea"/>
              <a:cs typeface="Times New Roman"/>
            </a:rPr>
            <a:t>  </a:t>
          </a:r>
          <a:r>
            <a:rPr lang="en-US" sz="1200" kern="1200" dirty="0">
              <a:solidFill>
                <a:srgbClr val="FF0000"/>
              </a:solidFill>
              <a:latin typeface="Calibri"/>
              <a:ea typeface="+mn-ea"/>
              <a:cs typeface="Times New Roman"/>
            </a:rPr>
            <a:t>February 10-14</a:t>
          </a:r>
        </a:p>
      </dsp:txBody>
      <dsp:txXfrm>
        <a:off x="5764781" y="1350817"/>
        <a:ext cx="1150626" cy="1008591"/>
      </dsp:txXfrm>
    </dsp:sp>
    <dsp:sp modelId="{9F816FAC-05A2-4196-86AD-90E94FCBF244}">
      <dsp:nvSpPr>
        <dsp:cNvPr id="0" name=""/>
        <dsp:cNvSpPr/>
      </dsp:nvSpPr>
      <dsp:spPr>
        <a:xfrm>
          <a:off x="6698309" y="876186"/>
          <a:ext cx="217099" cy="217099"/>
        </a:xfrm>
        <a:prstGeom prst="triangle">
          <a:avLst>
            <a:gd name="adj" fmla="val 100000"/>
          </a:avLst>
        </a:prstGeom>
        <a:solidFill>
          <a:srgbClr val="159839">
            <a:shade val="80000"/>
            <a:hueOff val="-344913"/>
            <a:satOff val="-33973"/>
            <a:lumOff val="23408"/>
            <a:alphaOff val="0"/>
          </a:srgbClr>
        </a:solidFill>
        <a:ln w="12700" cap="flat" cmpd="sng" algn="ctr">
          <a:solidFill>
            <a:srgbClr val="159839">
              <a:shade val="80000"/>
              <a:hueOff val="-344913"/>
              <a:satOff val="-33973"/>
              <a:lumOff val="23408"/>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7301227" y="621459"/>
          <a:ext cx="765936" cy="1274501"/>
        </a:xfrm>
        <a:prstGeom prst="corner">
          <a:avLst>
            <a:gd name="adj1" fmla="val 16120"/>
            <a:gd name="adj2" fmla="val 16110"/>
          </a:avLst>
        </a:prstGeom>
        <a:solidFill>
          <a:srgbClr val="159839">
            <a:shade val="80000"/>
            <a:hueOff val="-383236"/>
            <a:satOff val="-37748"/>
            <a:lumOff val="26009"/>
            <a:alphaOff val="0"/>
          </a:srgbClr>
        </a:solidFill>
        <a:ln w="12700" cap="flat" cmpd="sng" algn="ctr">
          <a:solidFill>
            <a:srgbClr val="159839">
              <a:shade val="80000"/>
              <a:hueOff val="-383236"/>
              <a:satOff val="-37748"/>
              <a:lumOff val="26009"/>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7199568" y="1038549"/>
          <a:ext cx="116856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ysClr val="windowText" lastClr="000000">
                  <a:hueOff val="0"/>
                  <a:satOff val="0"/>
                  <a:lumOff val="0"/>
                  <a:alphaOff val="0"/>
                </a:sysClr>
              </a:solidFill>
              <a:latin typeface="Arial"/>
              <a:ea typeface="+mn-ea"/>
              <a:cs typeface="+mn-cs"/>
            </a:rPr>
            <a:t>Step 6  </a:t>
          </a:r>
          <a:r>
            <a:rPr lang="en-US" sz="1200" b="1" kern="1200">
              <a:solidFill>
                <a:sysClr val="windowText" lastClr="000000">
                  <a:hueOff val="0"/>
                  <a:satOff val="0"/>
                  <a:lumOff val="0"/>
                  <a:alphaOff val="0"/>
                </a:sysClr>
              </a:solidFill>
              <a:latin typeface="Tenorite"/>
              <a:ea typeface="+mn-ea"/>
              <a:cs typeface="+mn-cs"/>
            </a:rPr>
            <a:t>          </a:t>
          </a:r>
          <a:r>
            <a:rPr lang="en-US" sz="1200" b="0" kern="1200">
              <a:solidFill>
                <a:sysClr val="windowText" lastClr="000000">
                  <a:hueOff val="0"/>
                  <a:satOff val="0"/>
                  <a:lumOff val="0"/>
                  <a:alphaOff val="0"/>
                </a:sysClr>
              </a:solidFill>
              <a:latin typeface="Tenorite"/>
              <a:ea typeface="+mn-ea"/>
              <a:cs typeface="+mn-cs"/>
            </a:rPr>
            <a:t> </a:t>
          </a:r>
          <a:r>
            <a:rPr lang="en-US" sz="1400" b="0" kern="1200">
              <a:solidFill>
                <a:sysClr val="windowText" lastClr="000000">
                  <a:hueOff val="0"/>
                  <a:satOff val="0"/>
                  <a:lumOff val="0"/>
                  <a:alphaOff val="0"/>
                </a:sysClr>
              </a:solidFill>
              <a:latin typeface="Arial"/>
              <a:ea typeface="+mn-ea"/>
              <a:cs typeface="+mn-cs"/>
            </a:rPr>
            <a:t>Cluster Supt. Review </a:t>
          </a:r>
          <a:r>
            <a:rPr lang="en-US" sz="1200" b="0" kern="1200">
              <a:solidFill>
                <a:sysClr val="windowText" lastClr="000000">
                  <a:hueOff val="0"/>
                  <a:satOff val="0"/>
                  <a:lumOff val="0"/>
                  <a:alphaOff val="0"/>
                </a:sysClr>
              </a:solidFill>
              <a:latin typeface="Tenorite"/>
              <a:ea typeface="+mn-ea"/>
              <a:cs typeface="+mn-cs"/>
            </a:rPr>
            <a:t> </a:t>
          </a:r>
          <a:r>
            <a:rPr lang="en-US" sz="1200" kern="1200">
              <a:solidFill>
                <a:srgbClr val="FF0000"/>
              </a:solidFill>
              <a:latin typeface="Calibri"/>
              <a:ea typeface="+mn-ea"/>
              <a:cs typeface="Times New Roman"/>
            </a:rPr>
            <a:t>February 17-21</a:t>
          </a:r>
        </a:p>
      </dsp:txBody>
      <dsp:txXfrm>
        <a:off x="7199568" y="1038549"/>
        <a:ext cx="1168565" cy="1008591"/>
      </dsp:txXfrm>
    </dsp:sp>
    <dsp:sp modelId="{83CE1626-AB3F-41DF-AF17-CD304E816755}">
      <dsp:nvSpPr>
        <dsp:cNvPr id="0" name=""/>
        <dsp:cNvSpPr/>
      </dsp:nvSpPr>
      <dsp:spPr>
        <a:xfrm>
          <a:off x="8106901" y="527628"/>
          <a:ext cx="217099" cy="217099"/>
        </a:xfrm>
        <a:prstGeom prst="triangle">
          <a:avLst>
            <a:gd name="adj" fmla="val 100000"/>
          </a:avLst>
        </a:prstGeom>
        <a:solidFill>
          <a:srgbClr val="159839">
            <a:shade val="80000"/>
            <a:hueOff val="-421560"/>
            <a:satOff val="-41523"/>
            <a:lumOff val="28610"/>
            <a:alphaOff val="0"/>
          </a:srgbClr>
        </a:solidFill>
        <a:ln w="12700" cap="flat" cmpd="sng" algn="ctr">
          <a:solidFill>
            <a:srgbClr val="159839">
              <a:shade val="80000"/>
              <a:hueOff val="-421560"/>
              <a:satOff val="-41523"/>
              <a:lumOff val="28610"/>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8709819" y="272901"/>
          <a:ext cx="765936" cy="1274501"/>
        </a:xfrm>
        <a:prstGeom prst="corner">
          <a:avLst>
            <a:gd name="adj1" fmla="val 16120"/>
            <a:gd name="adj2" fmla="val 16110"/>
          </a:avLst>
        </a:prstGeom>
        <a:solidFill>
          <a:srgbClr val="159839">
            <a:shade val="80000"/>
            <a:hueOff val="-459883"/>
            <a:satOff val="-45297"/>
            <a:lumOff val="31211"/>
            <a:alphaOff val="0"/>
          </a:srgbClr>
        </a:solidFill>
        <a:ln w="12700" cap="flat" cmpd="sng" algn="ctr">
          <a:solidFill>
            <a:srgbClr val="159839">
              <a:shade val="80000"/>
              <a:hueOff val="-459883"/>
              <a:satOff val="-45297"/>
              <a:lumOff val="31211"/>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8591602" y="611553"/>
          <a:ext cx="131133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ysClr val="windowText" lastClr="000000">
                  <a:hueOff val="0"/>
                  <a:satOff val="0"/>
                  <a:lumOff val="0"/>
                  <a:alphaOff val="0"/>
                </a:sysClr>
              </a:solidFill>
              <a:latin typeface="Tenorite"/>
              <a:ea typeface="+mn-ea"/>
              <a:cs typeface="+mn-cs"/>
            </a:rPr>
            <a:t>Step 7               </a:t>
          </a:r>
          <a:r>
            <a:rPr lang="en-US" sz="1400" b="0" u="sng" kern="1200">
              <a:solidFill>
                <a:sysClr val="windowText" lastClr="000000">
                  <a:hueOff val="0"/>
                  <a:satOff val="0"/>
                  <a:lumOff val="0"/>
                  <a:alphaOff val="0"/>
                </a:sysClr>
              </a:solidFill>
              <a:latin typeface="Tenorite"/>
              <a:ea typeface="+mn-ea"/>
              <a:cs typeface="+mn-cs"/>
            </a:rPr>
            <a:t>Principals</a:t>
          </a:r>
          <a:r>
            <a:rPr lang="en-US" sz="1600" b="1" kern="1200">
              <a:solidFill>
                <a:sysClr val="windowText" lastClr="000000">
                  <a:hueOff val="0"/>
                  <a:satOff val="0"/>
                  <a:lumOff val="0"/>
                  <a:alphaOff val="0"/>
                </a:sysClr>
              </a:solidFill>
              <a:latin typeface="Tenorite"/>
              <a:ea typeface="+mn-ea"/>
              <a:cs typeface="+mn-cs"/>
            </a:rPr>
            <a:t> </a:t>
          </a:r>
          <a:r>
            <a:rPr lang="en-US" sz="1400" b="0" kern="1200">
              <a:solidFill>
                <a:sysClr val="windowText" lastClr="000000">
                  <a:hueOff val="0"/>
                  <a:satOff val="0"/>
                  <a:lumOff val="0"/>
                  <a:alphaOff val="0"/>
                </a:sysClr>
              </a:solidFill>
              <a:latin typeface="Tenorite"/>
              <a:ea typeface="+mn-ea"/>
              <a:cs typeface="+mn-cs"/>
            </a:rPr>
            <a:t>HR Staffing Conferences Begin</a:t>
          </a:r>
          <a:endParaRPr lang="en-US" sz="1200" kern="1200">
            <a:solidFill>
              <a:sysClr val="windowText" lastClr="000000">
                <a:hueOff val="0"/>
                <a:satOff val="0"/>
                <a:lumOff val="0"/>
                <a:alphaOff val="0"/>
              </a:sysClr>
            </a:solidFill>
            <a:latin typeface="Calibri"/>
            <a:ea typeface="+mn-ea"/>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mn-ea"/>
              <a:cs typeface="Times New Roman"/>
            </a:rPr>
            <a:t>Feb. 24-27  </a:t>
          </a:r>
          <a:r>
            <a:rPr lang="en-US" sz="1200" kern="1200">
              <a:solidFill>
                <a:sysClr val="windowText" lastClr="000000">
                  <a:hueOff val="0"/>
                  <a:satOff val="0"/>
                  <a:lumOff val="0"/>
                  <a:alphaOff val="0"/>
                </a:sysClr>
              </a:solidFill>
              <a:latin typeface="Calibri"/>
              <a:ea typeface="+mn-ea"/>
              <a:cs typeface="Times New Roman"/>
            </a:rPr>
            <a:t> </a:t>
          </a:r>
        </a:p>
      </dsp:txBody>
      <dsp:txXfrm>
        <a:off x="8591602" y="611553"/>
        <a:ext cx="1311335" cy="1008591"/>
      </dsp:txXfrm>
    </dsp:sp>
    <dsp:sp modelId="{8A8BDF46-5CD7-4385-AD19-1595B30DFB05}">
      <dsp:nvSpPr>
        <dsp:cNvPr id="0" name=""/>
        <dsp:cNvSpPr/>
      </dsp:nvSpPr>
      <dsp:spPr>
        <a:xfrm>
          <a:off x="9515493" y="179071"/>
          <a:ext cx="217099" cy="217099"/>
        </a:xfrm>
        <a:prstGeom prst="triangle">
          <a:avLst>
            <a:gd name="adj" fmla="val 100000"/>
          </a:avLst>
        </a:prstGeom>
        <a:solidFill>
          <a:srgbClr val="159839">
            <a:shade val="80000"/>
            <a:hueOff val="-498207"/>
            <a:satOff val="-49072"/>
            <a:lumOff val="33812"/>
            <a:alphaOff val="0"/>
          </a:srgbClr>
        </a:solidFill>
        <a:ln w="12700" cap="flat" cmpd="sng" algn="ctr">
          <a:solidFill>
            <a:srgbClr val="159839">
              <a:shade val="80000"/>
              <a:hueOff val="-498207"/>
              <a:satOff val="-49072"/>
              <a:lumOff val="33812"/>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10118412" y="-75655"/>
          <a:ext cx="765936" cy="1274501"/>
        </a:xfrm>
        <a:prstGeom prst="corner">
          <a:avLst>
            <a:gd name="adj1" fmla="val 16120"/>
            <a:gd name="adj2" fmla="val 16110"/>
          </a:avLst>
        </a:prstGeom>
        <a:solidFill>
          <a:srgbClr val="159839">
            <a:shade val="80000"/>
            <a:hueOff val="-536531"/>
            <a:satOff val="-52847"/>
            <a:lumOff val="36413"/>
            <a:alphaOff val="0"/>
          </a:srgbClr>
        </a:solidFill>
        <a:ln w="12700" cap="flat" cmpd="sng" algn="ctr">
          <a:solidFill>
            <a:srgbClr val="159839">
              <a:shade val="80000"/>
              <a:hueOff val="-536531"/>
              <a:satOff val="-52847"/>
              <a:lumOff val="36413"/>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9990880" y="247554"/>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ysClr val="windowText" lastClr="000000">
                  <a:hueOff val="0"/>
                  <a:satOff val="0"/>
                  <a:lumOff val="0"/>
                  <a:alphaOff val="0"/>
                </a:sysClr>
              </a:solidFill>
              <a:latin typeface="Tenorite"/>
              <a:ea typeface="+mn-ea"/>
              <a:cs typeface="+mn-cs"/>
            </a:rPr>
            <a:t>Step 8</a:t>
          </a:r>
          <a:r>
            <a:rPr lang="en-US" sz="1600" b="1" kern="1200" dirty="0">
              <a:solidFill>
                <a:sysClr val="windowText" lastClr="000000">
                  <a:hueOff val="0"/>
                  <a:satOff val="0"/>
                  <a:lumOff val="0"/>
                  <a:alphaOff val="0"/>
                </a:sysClr>
              </a:solidFill>
              <a:latin typeface="Arial"/>
              <a:ea typeface="+mn-ea"/>
              <a:cs typeface="+mn-cs"/>
            </a:rPr>
            <a:t>*</a:t>
          </a:r>
          <a:r>
            <a:rPr lang="en-US" sz="1600" b="1" kern="1200" dirty="0">
              <a:solidFill>
                <a:sysClr val="windowText" lastClr="000000">
                  <a:hueOff val="0"/>
                  <a:satOff val="0"/>
                  <a:lumOff val="0"/>
                  <a:alphaOff val="0"/>
                </a:sysClr>
              </a:solidFill>
              <a:latin typeface="Tenorite"/>
              <a:ea typeface="+mn-ea"/>
              <a:cs typeface="+mn-cs"/>
            </a:rPr>
            <a:t>      </a:t>
          </a:r>
          <a:r>
            <a:rPr lang="en-US" sz="1400" u="sng" kern="1200" dirty="0">
              <a:solidFill>
                <a:sysClr val="windowText" lastClr="000000">
                  <a:hueOff val="0"/>
                  <a:satOff val="0"/>
                  <a:lumOff val="0"/>
                  <a:alphaOff val="0"/>
                </a:sysClr>
              </a:solidFill>
              <a:latin typeface="Tenorite"/>
              <a:ea typeface="+mn-ea"/>
              <a:cs typeface="+mn-cs"/>
            </a:rPr>
            <a:t>GO Team</a:t>
          </a:r>
          <a:r>
            <a:rPr lang="en-US" sz="1400" kern="1200" dirty="0">
              <a:solidFill>
                <a:sysClr val="windowText" lastClr="000000">
                  <a:hueOff val="0"/>
                  <a:satOff val="0"/>
                  <a:lumOff val="0"/>
                  <a:alphaOff val="0"/>
                </a:sysClr>
              </a:solidFill>
              <a:latin typeface="Tenorite"/>
              <a:ea typeface="+mn-ea"/>
              <a:cs typeface="+mn-cs"/>
            </a:rPr>
            <a:t> Budget Finalization Meeting</a:t>
          </a:r>
        </a:p>
        <a:p>
          <a:pPr marL="0" lvl="0" indent="0" algn="l" defTabSz="711200">
            <a:lnSpc>
              <a:spcPct val="90000"/>
            </a:lnSpc>
            <a:spcBef>
              <a:spcPct val="0"/>
            </a:spcBef>
            <a:spcAft>
              <a:spcPct val="35000"/>
            </a:spcAft>
            <a:buNone/>
          </a:pPr>
          <a:r>
            <a:rPr lang="en-US" sz="1200" kern="1200" dirty="0">
              <a:solidFill>
                <a:srgbClr val="FF0000"/>
              </a:solidFill>
              <a:latin typeface="Calibri"/>
              <a:ea typeface="+mn-ea"/>
              <a:cs typeface="Times New Roman"/>
            </a:rPr>
            <a:t>Budgets Approved by  March 14</a:t>
          </a:r>
        </a:p>
      </dsp:txBody>
      <dsp:txXfrm>
        <a:off x="9990880" y="247554"/>
        <a:ext cx="1150626" cy="10085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135DB-2376-4E3B-A20A-41984A2C6E6D}">
      <dsp:nvSpPr>
        <dsp:cNvPr id="0" name=""/>
        <dsp:cNvSpPr/>
      </dsp:nvSpPr>
      <dsp:spPr>
        <a:xfrm>
          <a:off x="0" y="601405"/>
          <a:ext cx="2966896" cy="1883979"/>
        </a:xfrm>
        <a:prstGeom prst="roundRect">
          <a:avLst>
            <a:gd name="adj" fmla="val 10000"/>
          </a:avLst>
        </a:prstGeom>
        <a:solidFill>
          <a:srgbClr val="F3CF45">
            <a:hueOff val="0"/>
            <a:satOff val="0"/>
            <a:lumOff val="0"/>
            <a:alphaOff val="0"/>
          </a:srgbClr>
        </a:solidFill>
        <a:ln w="19050" cap="flat" cmpd="sng" algn="ctr">
          <a:solidFill>
            <a:srgbClr val="F2F2F2">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A82B6CE-D09A-4090-AE86-805DDA5FD9D1}">
      <dsp:nvSpPr>
        <dsp:cNvPr id="0" name=""/>
        <dsp:cNvSpPr/>
      </dsp:nvSpPr>
      <dsp:spPr>
        <a:xfrm>
          <a:off x="329655" y="914578"/>
          <a:ext cx="2966896" cy="1883979"/>
        </a:xfrm>
        <a:prstGeom prst="roundRect">
          <a:avLst>
            <a:gd name="adj" fmla="val 10000"/>
          </a:avLst>
        </a:prstGeom>
        <a:solidFill>
          <a:srgbClr val="F2F2F2">
            <a:alpha val="90000"/>
            <a:hueOff val="0"/>
            <a:satOff val="0"/>
            <a:lumOff val="0"/>
            <a:alphaOff val="0"/>
          </a:srgbClr>
        </a:solidFill>
        <a:ln w="12700" cap="flat" cmpd="sng" algn="ctr">
          <a:solidFill>
            <a:srgbClr val="D47B2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a:solidFill>
                <a:sysClr val="windowText" lastClr="000000">
                  <a:hueOff val="0"/>
                  <a:satOff val="0"/>
                  <a:lumOff val="0"/>
                  <a:alphaOff val="0"/>
                </a:sysClr>
              </a:solidFill>
              <a:latin typeface="Tenorite"/>
              <a:ea typeface="+mn-ea"/>
              <a:cs typeface="+mn-cs"/>
            </a:rPr>
            <a:t>The GO Team needs to </a:t>
          </a:r>
          <a:r>
            <a:rPr lang="en-US" sz="2300" b="1" kern="1200">
              <a:solidFill>
                <a:srgbClr val="A92A91"/>
              </a:solidFill>
              <a:latin typeface="Tenorite"/>
              <a:ea typeface="+mn-ea"/>
              <a:cs typeface="+mn-cs"/>
            </a:rPr>
            <a:t>TAKE ACTION</a:t>
          </a:r>
          <a:r>
            <a:rPr lang="en-US" sz="2300" b="1" kern="1200">
              <a:solidFill>
                <a:sysClr val="windowText" lastClr="000000">
                  <a:hueOff val="0"/>
                  <a:satOff val="0"/>
                  <a:lumOff val="0"/>
                  <a:alphaOff val="0"/>
                </a:sysClr>
              </a:solidFill>
              <a:latin typeface="Tenorite"/>
              <a:ea typeface="+mn-ea"/>
              <a:cs typeface="+mn-cs"/>
            </a:rPr>
            <a:t> </a:t>
          </a:r>
          <a:r>
            <a:rPr lang="en-US" sz="2300" kern="1200">
              <a:solidFill>
                <a:sysClr val="windowText" lastClr="000000">
                  <a:hueOff val="0"/>
                  <a:satOff val="0"/>
                  <a:lumOff val="0"/>
                  <a:alphaOff val="0"/>
                </a:sysClr>
              </a:solidFill>
              <a:latin typeface="Tenorite"/>
              <a:ea typeface="+mn-ea"/>
              <a:cs typeface="+mn-cs"/>
            </a:rPr>
            <a:t>(vote) on its FY26 budget.</a:t>
          </a:r>
        </a:p>
      </dsp:txBody>
      <dsp:txXfrm>
        <a:off x="384835" y="969758"/>
        <a:ext cx="2856536" cy="1773619"/>
      </dsp:txXfrm>
    </dsp:sp>
    <dsp:sp modelId="{60F45E52-7DB8-499D-BC6D-774E123989C7}">
      <dsp:nvSpPr>
        <dsp:cNvPr id="0" name=""/>
        <dsp:cNvSpPr/>
      </dsp:nvSpPr>
      <dsp:spPr>
        <a:xfrm>
          <a:off x="3626207" y="601405"/>
          <a:ext cx="2966896" cy="1883979"/>
        </a:xfrm>
        <a:prstGeom prst="roundRect">
          <a:avLst>
            <a:gd name="adj" fmla="val 10000"/>
          </a:avLst>
        </a:prstGeom>
        <a:solidFill>
          <a:srgbClr val="0083A9"/>
        </a:solidFill>
        <a:ln w="19050" cap="flat" cmpd="sng" algn="ctr">
          <a:solidFill>
            <a:srgbClr val="F2F2F2">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6E9DAE2-B9E4-4613-8034-2724F6BCF6F4}">
      <dsp:nvSpPr>
        <dsp:cNvPr id="0" name=""/>
        <dsp:cNvSpPr/>
      </dsp:nvSpPr>
      <dsp:spPr>
        <a:xfrm>
          <a:off x="3955862" y="914578"/>
          <a:ext cx="2966896" cy="1883979"/>
        </a:xfrm>
        <a:prstGeom prst="roundRect">
          <a:avLst>
            <a:gd name="adj" fmla="val 10000"/>
          </a:avLst>
        </a:prstGeom>
        <a:solidFill>
          <a:srgbClr val="F2F2F2">
            <a:alpha val="90000"/>
            <a:hueOff val="0"/>
            <a:satOff val="0"/>
            <a:lumOff val="0"/>
            <a:alphaOff val="0"/>
          </a:srgbClr>
        </a:solidFill>
        <a:ln w="12700" cap="flat" cmpd="sng" algn="ctr">
          <a:solidFill>
            <a:srgbClr val="F3CF4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ysClr val="windowText" lastClr="000000">
                  <a:hueOff val="0"/>
                  <a:satOff val="0"/>
                  <a:lumOff val="0"/>
                  <a:alphaOff val="0"/>
                </a:sysClr>
              </a:solidFill>
              <a:latin typeface="Tenorite"/>
              <a:ea typeface="+mn-ea"/>
              <a:cs typeface="+mn-cs"/>
            </a:rPr>
            <a:t>After the motion and a second, the GO Team may have additional discussion.</a:t>
          </a:r>
        </a:p>
      </dsp:txBody>
      <dsp:txXfrm>
        <a:off x="4011042" y="969758"/>
        <a:ext cx="2856536" cy="1773619"/>
      </dsp:txXfrm>
    </dsp:sp>
    <dsp:sp modelId="{C634EFCA-5B75-462F-8D79-2CB1151656F3}">
      <dsp:nvSpPr>
        <dsp:cNvPr id="0" name=""/>
        <dsp:cNvSpPr/>
      </dsp:nvSpPr>
      <dsp:spPr>
        <a:xfrm>
          <a:off x="7252414" y="601405"/>
          <a:ext cx="2966896" cy="1883979"/>
        </a:xfrm>
        <a:prstGeom prst="roundRect">
          <a:avLst>
            <a:gd name="adj" fmla="val 10000"/>
          </a:avLst>
        </a:prstGeom>
        <a:solidFill>
          <a:srgbClr val="D47B22"/>
        </a:solidFill>
        <a:ln w="19050" cap="flat" cmpd="sng" algn="ctr">
          <a:solidFill>
            <a:srgbClr val="F2F2F2">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9D47D-CEE6-40ED-BD6A-44FF56310EDF}">
      <dsp:nvSpPr>
        <dsp:cNvPr id="0" name=""/>
        <dsp:cNvSpPr/>
      </dsp:nvSpPr>
      <dsp:spPr>
        <a:xfrm>
          <a:off x="7582070" y="914578"/>
          <a:ext cx="2966896" cy="1883979"/>
        </a:xfrm>
        <a:prstGeom prst="roundRect">
          <a:avLst>
            <a:gd name="adj" fmla="val 10000"/>
          </a:avLst>
        </a:prstGeom>
        <a:solidFill>
          <a:srgbClr val="F2F2F2">
            <a:alpha val="90000"/>
            <a:hueOff val="0"/>
            <a:satOff val="0"/>
            <a:lumOff val="0"/>
            <a:alphaOff val="0"/>
          </a:srgbClr>
        </a:solidFill>
        <a:ln w="12700" cap="flat" cmpd="sng" algn="ctr">
          <a:solidFill>
            <a:srgbClr val="0083A9"/>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ysClr val="windowText" lastClr="000000">
                  <a:hueOff val="0"/>
                  <a:satOff val="0"/>
                  <a:lumOff val="0"/>
                  <a:alphaOff val="0"/>
                </a:sysClr>
              </a:solidFill>
              <a:latin typeface="Tenorite"/>
              <a:ea typeface="+mn-ea"/>
              <a:cs typeface="+mn-cs"/>
            </a:rPr>
            <a:t>Once discussion is concluded, the GO Team will vote.</a:t>
          </a:r>
        </a:p>
      </dsp:txBody>
      <dsp:txXfrm>
        <a:off x="7637250" y="969758"/>
        <a:ext cx="2856536" cy="17736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21109"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248146" y="1560208"/>
          <a:ext cx="627052" cy="6270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333905"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333905" y="1333172"/>
        <a:ext cx="2548367" cy="1081125"/>
      </dsp:txXfrm>
    </dsp:sp>
    <dsp:sp modelId="{63A3B17D-07DC-456E-A05A-49DCCB953724}">
      <dsp:nvSpPr>
        <dsp:cNvPr id="0" name=""/>
        <dsp:cNvSpPr/>
      </dsp:nvSpPr>
      <dsp:spPr>
        <a:xfrm>
          <a:off x="4326306"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4553342" y="1560208"/>
          <a:ext cx="627052" cy="6270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5639101"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will follow the agenda as noticed to the public and stay on task.</a:t>
          </a:r>
        </a:p>
      </dsp:txBody>
      <dsp:txXfrm>
        <a:off x="5639101" y="1333172"/>
        <a:ext cx="2548367" cy="1081125"/>
      </dsp:txXfrm>
    </dsp:sp>
    <dsp:sp modelId="{32B9B227-73A0-472B-98B4-51AA6536D03A}">
      <dsp:nvSpPr>
        <dsp:cNvPr id="0" name=""/>
        <dsp:cNvSpPr/>
      </dsp:nvSpPr>
      <dsp:spPr>
        <a:xfrm>
          <a:off x="21109"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248146" y="3630323"/>
          <a:ext cx="627052" cy="6270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333905"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invite and welcome contributions of every member and listen to each other.</a:t>
          </a:r>
        </a:p>
      </dsp:txBody>
      <dsp:txXfrm>
        <a:off x="1333905" y="3403287"/>
        <a:ext cx="2548367" cy="1081125"/>
      </dsp:txXfrm>
    </dsp:sp>
    <dsp:sp modelId="{8F7ACF33-3DCE-4048-B76C-1F6B05F28B28}">
      <dsp:nvSpPr>
        <dsp:cNvPr id="0" name=""/>
        <dsp:cNvSpPr/>
      </dsp:nvSpPr>
      <dsp:spPr>
        <a:xfrm>
          <a:off x="4326306"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4553342" y="3630323"/>
          <a:ext cx="627052" cy="62705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5639101"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will respect all ideas and assume good intentions.</a:t>
          </a:r>
        </a:p>
      </dsp:txBody>
      <dsp:txXfrm>
        <a:off x="5639101" y="3403287"/>
        <a:ext cx="2548367" cy="10811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3">
                <a:hueOff val="-3599548"/>
                <a:satOff val="23386"/>
                <a:lumOff val="4183"/>
                <a:alphaOff val="0"/>
                <a:satMod val="103000"/>
                <a:lumMod val="102000"/>
                <a:tint val="94000"/>
              </a:schemeClr>
            </a:gs>
            <a:gs pos="50000">
              <a:schemeClr val="accent3">
                <a:hueOff val="-3599548"/>
                <a:satOff val="23386"/>
                <a:lumOff val="4183"/>
                <a:alphaOff val="0"/>
                <a:satMod val="110000"/>
                <a:lumMod val="100000"/>
                <a:shade val="100000"/>
              </a:schemeClr>
            </a:gs>
            <a:gs pos="100000">
              <a:schemeClr val="accent3">
                <a:hueOff val="-3599548"/>
                <a:satOff val="23386"/>
                <a:lumOff val="41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3599548"/>
              <a:satOff val="23386"/>
              <a:lumOff val="418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3">
                <a:hueOff val="-7199095"/>
                <a:satOff val="46771"/>
                <a:lumOff val="8367"/>
                <a:alphaOff val="0"/>
                <a:satMod val="103000"/>
                <a:lumMod val="102000"/>
                <a:tint val="94000"/>
              </a:schemeClr>
            </a:gs>
            <a:gs pos="50000">
              <a:schemeClr val="accent3">
                <a:hueOff val="-7199095"/>
                <a:satOff val="46771"/>
                <a:lumOff val="8367"/>
                <a:alphaOff val="0"/>
                <a:satMod val="110000"/>
                <a:lumMod val="100000"/>
                <a:shade val="100000"/>
              </a:schemeClr>
            </a:gs>
            <a:gs pos="100000">
              <a:schemeClr val="accent3">
                <a:hueOff val="-7199095"/>
                <a:satOff val="46771"/>
                <a:lumOff val="836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7199095"/>
              <a:satOff val="46771"/>
              <a:lumOff val="8367"/>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3">
                <a:hueOff val="-10798642"/>
                <a:satOff val="70157"/>
                <a:lumOff val="12550"/>
                <a:alphaOff val="0"/>
                <a:satMod val="103000"/>
                <a:lumMod val="102000"/>
                <a:tint val="94000"/>
              </a:schemeClr>
            </a:gs>
            <a:gs pos="50000">
              <a:schemeClr val="accent3">
                <a:hueOff val="-10798642"/>
                <a:satOff val="70157"/>
                <a:lumOff val="12550"/>
                <a:alphaOff val="0"/>
                <a:satMod val="110000"/>
                <a:lumMod val="100000"/>
                <a:shade val="100000"/>
              </a:schemeClr>
            </a:gs>
            <a:gs pos="100000">
              <a:schemeClr val="accent3">
                <a:hueOff val="-10798642"/>
                <a:satOff val="70157"/>
                <a:lumOff val="1255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3">
              <a:hueOff val="-10798642"/>
              <a:satOff val="70157"/>
              <a:lumOff val="1255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58267" y="2428877"/>
          <a:ext cx="765936" cy="1274501"/>
        </a:xfrm>
        <a:prstGeom prst="corner">
          <a:avLst>
            <a:gd name="adj1" fmla="val 16120"/>
            <a:gd name="adj2" fmla="val 16110"/>
          </a:avLst>
        </a:prstGeom>
        <a:solidFill>
          <a:schemeClr val="accent2">
            <a:shade val="8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30413" y="2809678"/>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1                             </a:t>
          </a:r>
          <a:r>
            <a:rPr lang="en-US" sz="1400" kern="1200">
              <a:latin typeface="Arial"/>
            </a:rPr>
            <a:t>Update</a:t>
          </a:r>
          <a:r>
            <a:rPr lang="en-US" sz="1400" b="0" kern="1200"/>
            <a:t> </a:t>
          </a:r>
          <a:r>
            <a:rPr lang="en-US" sz="1400" kern="1200"/>
            <a:t>Strategic Plan</a:t>
          </a:r>
          <a:r>
            <a:rPr lang="en-US" sz="1400" kern="1200">
              <a:latin typeface="Arial"/>
            </a:rPr>
            <a:t> &amp; Rank Priorities</a:t>
          </a:r>
          <a:endParaRPr lang="en-US" sz="1400" kern="1200"/>
        </a:p>
      </dsp:txBody>
      <dsp:txXfrm>
        <a:off x="130413" y="2809678"/>
        <a:ext cx="1150626" cy="1008591"/>
      </dsp:txXfrm>
    </dsp:sp>
    <dsp:sp modelId="{BF36F651-9306-4FAE-98A3-35BD65F0CE8C}">
      <dsp:nvSpPr>
        <dsp:cNvPr id="0" name=""/>
        <dsp:cNvSpPr/>
      </dsp:nvSpPr>
      <dsp:spPr>
        <a:xfrm>
          <a:off x="1063940" y="2335047"/>
          <a:ext cx="217099" cy="217099"/>
        </a:xfrm>
        <a:prstGeom prst="triangle">
          <a:avLst>
            <a:gd name="adj" fmla="val 100000"/>
          </a:avLst>
        </a:prstGeom>
        <a:solidFill>
          <a:schemeClr val="accent2">
            <a:shade val="80000"/>
            <a:hueOff val="-38324"/>
            <a:satOff val="-3775"/>
            <a:lumOff val="2601"/>
            <a:alphaOff val="0"/>
          </a:schemeClr>
        </a:solidFill>
        <a:ln w="12700" cap="flat" cmpd="sng" algn="ctr">
          <a:solidFill>
            <a:schemeClr val="accent2">
              <a:shade val="80000"/>
              <a:hueOff val="-38324"/>
              <a:satOff val="-3775"/>
              <a:lumOff val="260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35CEE06-ECFF-44EC-86F7-4C6E9CF188F5}">
      <dsp:nvSpPr>
        <dsp:cNvPr id="0" name=""/>
        <dsp:cNvSpPr/>
      </dsp:nvSpPr>
      <dsp:spPr>
        <a:xfrm rot="5400000">
          <a:off x="1666859" y="2080319"/>
          <a:ext cx="765936" cy="1274501"/>
        </a:xfrm>
        <a:prstGeom prst="corner">
          <a:avLst>
            <a:gd name="adj1" fmla="val 16120"/>
            <a:gd name="adj2" fmla="val 16110"/>
          </a:avLst>
        </a:prstGeom>
        <a:solidFill>
          <a:schemeClr val="accent2">
            <a:shade val="80000"/>
            <a:hueOff val="-76647"/>
            <a:satOff val="-7550"/>
            <a:lumOff val="5202"/>
            <a:alphaOff val="0"/>
          </a:schemeClr>
        </a:solidFill>
        <a:ln w="12700" cap="flat" cmpd="sng" algn="ctr">
          <a:solidFill>
            <a:schemeClr val="accent2">
              <a:shade val="80000"/>
              <a:hueOff val="-76647"/>
              <a:satOff val="-7550"/>
              <a:lumOff val="520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8B40589-00D1-4838-8AD8-123CD845CC3A}">
      <dsp:nvSpPr>
        <dsp:cNvPr id="0" name=""/>
        <dsp:cNvSpPr/>
      </dsp:nvSpPr>
      <dsp:spPr>
        <a:xfrm>
          <a:off x="1539005" y="2461121"/>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2 </a:t>
          </a:r>
          <a:r>
            <a:rPr lang="en-US" sz="1400" b="0" u="sng" kern="1200"/>
            <a:t>Pri</a:t>
          </a:r>
          <a:r>
            <a:rPr lang="en-US" sz="1400" u="sng" kern="1200"/>
            <a:t>ncipals</a:t>
          </a:r>
          <a:r>
            <a:rPr lang="en-US" sz="1400" kern="1200"/>
            <a:t> Workshop   FY </a:t>
          </a:r>
          <a:r>
            <a:rPr lang="en-US" sz="1400" kern="1200">
              <a:latin typeface="Arial"/>
            </a:rPr>
            <a:t>26</a:t>
          </a:r>
          <a:r>
            <a:rPr lang="en-US" sz="1400" kern="1200"/>
            <a:t> Budget</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January 15</a:t>
          </a:r>
          <a:r>
            <a:rPr lang="en-US" sz="1200" kern="1200">
              <a:latin typeface="Calibri"/>
              <a:ea typeface="Calibri"/>
              <a:cs typeface="Times New Roman"/>
            </a:rPr>
            <a:t> </a:t>
          </a:r>
          <a:r>
            <a:rPr lang="en-US" sz="1200" kern="1200" baseline="30000">
              <a:latin typeface="Calibri"/>
              <a:ea typeface="Calibri"/>
              <a:cs typeface="Times New Roman"/>
            </a:rPr>
            <a:t> </a:t>
          </a:r>
          <a:endParaRPr lang="en-US" sz="1200" kern="1200">
            <a:latin typeface="Calibri"/>
            <a:ea typeface="Calibri"/>
            <a:cs typeface="Times New Roman"/>
          </a:endParaRPr>
        </a:p>
      </dsp:txBody>
      <dsp:txXfrm>
        <a:off x="1539005" y="2461121"/>
        <a:ext cx="1150626" cy="1008591"/>
      </dsp:txXfrm>
    </dsp:sp>
    <dsp:sp modelId="{CF777F59-7D55-4DCB-9264-A6427EA7C9F7}">
      <dsp:nvSpPr>
        <dsp:cNvPr id="0" name=""/>
        <dsp:cNvSpPr/>
      </dsp:nvSpPr>
      <dsp:spPr>
        <a:xfrm>
          <a:off x="2472532" y="1986489"/>
          <a:ext cx="217099" cy="217099"/>
        </a:xfrm>
        <a:prstGeom prst="triangle">
          <a:avLst>
            <a:gd name="adj" fmla="val 100000"/>
          </a:avLst>
        </a:prstGeom>
        <a:solidFill>
          <a:schemeClr val="accent2">
            <a:shade val="80000"/>
            <a:hueOff val="-114971"/>
            <a:satOff val="-11324"/>
            <a:lumOff val="7803"/>
            <a:alphaOff val="0"/>
          </a:schemeClr>
        </a:solidFill>
        <a:ln w="12700" cap="flat" cmpd="sng" algn="ctr">
          <a:solidFill>
            <a:schemeClr val="accent2">
              <a:shade val="80000"/>
              <a:hueOff val="-114971"/>
              <a:satOff val="-11324"/>
              <a:lumOff val="780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3075451" y="1731762"/>
          <a:ext cx="765936" cy="1274501"/>
        </a:xfrm>
        <a:prstGeom prst="corner">
          <a:avLst>
            <a:gd name="adj1" fmla="val 16120"/>
            <a:gd name="adj2" fmla="val 16110"/>
          </a:avLst>
        </a:prstGeom>
        <a:solidFill>
          <a:schemeClr val="accent2">
            <a:shade val="80000"/>
            <a:hueOff val="-153294"/>
            <a:satOff val="-15099"/>
            <a:lumOff val="10404"/>
            <a:alphaOff val="0"/>
          </a:schemeClr>
        </a:solidFill>
        <a:ln w="12700" cap="flat" cmpd="sng" algn="ctr">
          <a:solidFill>
            <a:schemeClr val="accent2">
              <a:shade val="80000"/>
              <a:hueOff val="-153294"/>
              <a:satOff val="-15099"/>
              <a:lumOff val="1040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2947597" y="2112563"/>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3              </a:t>
          </a:r>
          <a:r>
            <a:rPr lang="en-US" sz="1400" u="sng" kern="1200"/>
            <a:t>GO Team</a:t>
          </a:r>
          <a:r>
            <a:rPr lang="en-US" sz="1400" kern="1200"/>
            <a:t> Initial Budget Session</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15-31</a:t>
          </a:r>
          <a:r>
            <a:rPr lang="en-US" sz="1200" kern="1200">
              <a:latin typeface="Calibri"/>
            </a:rPr>
            <a:t> </a:t>
          </a:r>
          <a:endParaRPr lang="en-US" sz="1200" kern="1200"/>
        </a:p>
      </dsp:txBody>
      <dsp:txXfrm>
        <a:off x="2947597" y="2112563"/>
        <a:ext cx="1150626" cy="1008591"/>
      </dsp:txXfrm>
    </dsp:sp>
    <dsp:sp modelId="{0B6A4153-48F2-495A-8F36-EF367C3A1F65}">
      <dsp:nvSpPr>
        <dsp:cNvPr id="0" name=""/>
        <dsp:cNvSpPr/>
      </dsp:nvSpPr>
      <dsp:spPr>
        <a:xfrm>
          <a:off x="3881125" y="1637932"/>
          <a:ext cx="217099" cy="217099"/>
        </a:xfrm>
        <a:prstGeom prst="triangle">
          <a:avLst>
            <a:gd name="adj" fmla="val 100000"/>
          </a:avLst>
        </a:prstGeom>
        <a:solidFill>
          <a:schemeClr val="accent2">
            <a:shade val="80000"/>
            <a:hueOff val="-191618"/>
            <a:satOff val="-18874"/>
            <a:lumOff val="13005"/>
            <a:alphaOff val="0"/>
          </a:schemeClr>
        </a:solidFill>
        <a:ln w="12700" cap="flat" cmpd="sng" algn="ctr">
          <a:solidFill>
            <a:schemeClr val="accent2">
              <a:shade val="80000"/>
              <a:hueOff val="-191618"/>
              <a:satOff val="-18874"/>
              <a:lumOff val="1300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4484043" y="1318574"/>
          <a:ext cx="765936" cy="1274501"/>
        </a:xfrm>
        <a:prstGeom prst="corner">
          <a:avLst>
            <a:gd name="adj1" fmla="val 16120"/>
            <a:gd name="adj2" fmla="val 16110"/>
          </a:avLst>
        </a:prstGeom>
        <a:solidFill>
          <a:schemeClr val="accent2">
            <a:shade val="80000"/>
            <a:hueOff val="-229942"/>
            <a:satOff val="-22649"/>
            <a:lumOff val="15606"/>
            <a:alphaOff val="0"/>
          </a:schemeClr>
        </a:solidFill>
        <a:ln w="12700" cap="flat" cmpd="sng" algn="ctr">
          <a:solidFill>
            <a:schemeClr val="accent2">
              <a:shade val="80000"/>
              <a:hueOff val="-229942"/>
              <a:satOff val="-22649"/>
              <a:lumOff val="156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4349050" y="1711539"/>
          <a:ext cx="1282937" cy="113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sp:txBody>
      <dsp:txXfrm>
        <a:off x="4349050" y="1711539"/>
        <a:ext cx="1282937" cy="1137853"/>
      </dsp:txXfrm>
    </dsp:sp>
    <dsp:sp modelId="{14D6D005-BE49-4BAB-95C3-4B8C975E012F}">
      <dsp:nvSpPr>
        <dsp:cNvPr id="0" name=""/>
        <dsp:cNvSpPr/>
      </dsp:nvSpPr>
      <dsp:spPr>
        <a:xfrm>
          <a:off x="5289717" y="1224743"/>
          <a:ext cx="217099" cy="217099"/>
        </a:xfrm>
        <a:prstGeom prst="triangle">
          <a:avLst>
            <a:gd name="adj" fmla="val 100000"/>
          </a:avLst>
        </a:prstGeom>
        <a:solidFill>
          <a:schemeClr val="accent2">
            <a:shade val="80000"/>
            <a:hueOff val="-268265"/>
            <a:satOff val="-26424"/>
            <a:lumOff val="18206"/>
            <a:alphaOff val="0"/>
          </a:schemeClr>
        </a:solidFill>
        <a:ln w="12700" cap="flat" cmpd="sng" algn="ctr">
          <a:solidFill>
            <a:schemeClr val="accent2">
              <a:shade val="80000"/>
              <a:hueOff val="-268265"/>
              <a:satOff val="-26424"/>
              <a:lumOff val="182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5892635" y="970016"/>
          <a:ext cx="765936" cy="1274501"/>
        </a:xfrm>
        <a:prstGeom prst="corner">
          <a:avLst>
            <a:gd name="adj1" fmla="val 16120"/>
            <a:gd name="adj2" fmla="val 16110"/>
          </a:avLst>
        </a:prstGeom>
        <a:solidFill>
          <a:schemeClr val="accent2">
            <a:shade val="80000"/>
            <a:hueOff val="-306589"/>
            <a:satOff val="-30198"/>
            <a:lumOff val="20807"/>
            <a:alphaOff val="0"/>
          </a:schemeClr>
        </a:solidFill>
        <a:ln w="12700" cap="flat" cmpd="sng" algn="ctr">
          <a:solidFill>
            <a:schemeClr val="accent2">
              <a:shade val="80000"/>
              <a:hueOff val="-306589"/>
              <a:satOff val="-30198"/>
              <a:lumOff val="2080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5764781" y="1350817"/>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a:latin typeface="Arial"/>
              <a:ea typeface="+mn-ea"/>
              <a:cs typeface="+mn-cs"/>
            </a:rPr>
            <a:t>Step 5</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Arial"/>
              <a:ea typeface="+mn-ea"/>
              <a:cs typeface="+mn-cs"/>
            </a:rPr>
            <a:t>GO Team</a:t>
          </a:r>
          <a:r>
            <a:rPr lang="en-US" sz="1400" b="0" kern="1200">
              <a:latin typeface="Arial"/>
              <a:ea typeface="+mn-ea"/>
              <a:cs typeface="+mn-cs"/>
            </a:rPr>
            <a:t> Feedback Mtg. </a:t>
          </a:r>
          <a:r>
            <a:rPr lang="en-US" sz="1200" b="0" kern="1200"/>
            <a:t>       </a:t>
          </a:r>
          <a:r>
            <a:rPr lang="en-US" sz="1200" kern="1200">
              <a:solidFill>
                <a:srgbClr val="FF0000"/>
              </a:solidFill>
              <a:latin typeface="Calibri"/>
              <a:ea typeface="Calibri"/>
              <a:cs typeface="Times New Roman"/>
            </a:rPr>
            <a:t>  February 10-14</a:t>
          </a:r>
        </a:p>
      </dsp:txBody>
      <dsp:txXfrm>
        <a:off x="5764781" y="1350817"/>
        <a:ext cx="1150626" cy="1008591"/>
      </dsp:txXfrm>
    </dsp:sp>
    <dsp:sp modelId="{9F816FAC-05A2-4196-86AD-90E94FCBF244}">
      <dsp:nvSpPr>
        <dsp:cNvPr id="0" name=""/>
        <dsp:cNvSpPr/>
      </dsp:nvSpPr>
      <dsp:spPr>
        <a:xfrm>
          <a:off x="6698309" y="876186"/>
          <a:ext cx="217099" cy="217099"/>
        </a:xfrm>
        <a:prstGeom prst="triangle">
          <a:avLst>
            <a:gd name="adj" fmla="val 100000"/>
          </a:avLst>
        </a:prstGeom>
        <a:solidFill>
          <a:schemeClr val="accent2">
            <a:shade val="80000"/>
            <a:hueOff val="-344913"/>
            <a:satOff val="-33973"/>
            <a:lumOff val="23408"/>
            <a:alphaOff val="0"/>
          </a:schemeClr>
        </a:solidFill>
        <a:ln w="12700" cap="flat" cmpd="sng" algn="ctr">
          <a:solidFill>
            <a:schemeClr val="accent2">
              <a:shade val="80000"/>
              <a:hueOff val="-344913"/>
              <a:satOff val="-33973"/>
              <a:lumOff val="2340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7301227" y="621459"/>
          <a:ext cx="765936" cy="1274501"/>
        </a:xfrm>
        <a:prstGeom prst="corner">
          <a:avLst>
            <a:gd name="adj1" fmla="val 16120"/>
            <a:gd name="adj2" fmla="val 16110"/>
          </a:avLst>
        </a:prstGeom>
        <a:solidFill>
          <a:schemeClr val="accent2">
            <a:shade val="80000"/>
            <a:hueOff val="-383236"/>
            <a:satOff val="-37748"/>
            <a:lumOff val="26009"/>
            <a:alphaOff val="0"/>
          </a:schemeClr>
        </a:solidFill>
        <a:ln w="12700" cap="flat" cmpd="sng" algn="ctr">
          <a:solidFill>
            <a:schemeClr val="accent2">
              <a:shade val="80000"/>
              <a:hueOff val="-383236"/>
              <a:satOff val="-37748"/>
              <a:lumOff val="2600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7199568" y="1038549"/>
          <a:ext cx="116856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latin typeface="Arial"/>
              <a:ea typeface="+mn-ea"/>
              <a:cs typeface="+mn-cs"/>
            </a:rPr>
            <a:t>Step 6  </a:t>
          </a:r>
          <a:r>
            <a:rPr lang="en-US" sz="1200" b="1" kern="1200"/>
            <a:t>          </a:t>
          </a:r>
          <a:r>
            <a:rPr lang="en-US" sz="1200" b="0" kern="1200"/>
            <a:t> </a:t>
          </a:r>
          <a:r>
            <a:rPr lang="en-US" sz="1400" b="0" kern="1200">
              <a:latin typeface="Arial"/>
              <a:ea typeface="+mn-ea"/>
              <a:cs typeface="+mn-cs"/>
            </a:rPr>
            <a:t>Cluster Supt. Review </a:t>
          </a:r>
          <a:r>
            <a:rPr lang="en-US" sz="1200" b="0" kern="1200"/>
            <a:t> </a:t>
          </a:r>
          <a:r>
            <a:rPr lang="en-US" sz="1200" kern="1200">
              <a:solidFill>
                <a:srgbClr val="FF0000"/>
              </a:solidFill>
              <a:latin typeface="Calibri"/>
              <a:ea typeface="Calibri"/>
              <a:cs typeface="Times New Roman"/>
            </a:rPr>
            <a:t>February 17-21</a:t>
          </a:r>
        </a:p>
      </dsp:txBody>
      <dsp:txXfrm>
        <a:off x="7199568" y="1038549"/>
        <a:ext cx="1168565" cy="1008591"/>
      </dsp:txXfrm>
    </dsp:sp>
    <dsp:sp modelId="{83CE1626-AB3F-41DF-AF17-CD304E816755}">
      <dsp:nvSpPr>
        <dsp:cNvPr id="0" name=""/>
        <dsp:cNvSpPr/>
      </dsp:nvSpPr>
      <dsp:spPr>
        <a:xfrm>
          <a:off x="8106901" y="527628"/>
          <a:ext cx="217099" cy="217099"/>
        </a:xfrm>
        <a:prstGeom prst="triangle">
          <a:avLst>
            <a:gd name="adj" fmla="val 100000"/>
          </a:avLst>
        </a:prstGeom>
        <a:solidFill>
          <a:schemeClr val="accent2">
            <a:shade val="80000"/>
            <a:hueOff val="-421560"/>
            <a:satOff val="-41523"/>
            <a:lumOff val="28610"/>
            <a:alphaOff val="0"/>
          </a:schemeClr>
        </a:solidFill>
        <a:ln w="12700" cap="flat" cmpd="sng" algn="ctr">
          <a:solidFill>
            <a:schemeClr val="accent2">
              <a:shade val="80000"/>
              <a:hueOff val="-421560"/>
              <a:satOff val="-41523"/>
              <a:lumOff val="2861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8709819" y="272901"/>
          <a:ext cx="765936" cy="1274501"/>
        </a:xfrm>
        <a:prstGeom prst="corner">
          <a:avLst>
            <a:gd name="adj1" fmla="val 16120"/>
            <a:gd name="adj2" fmla="val 16110"/>
          </a:avLst>
        </a:prstGeom>
        <a:solidFill>
          <a:schemeClr val="accent2">
            <a:shade val="80000"/>
            <a:hueOff val="-459883"/>
            <a:satOff val="-45297"/>
            <a:lumOff val="31211"/>
            <a:alphaOff val="0"/>
          </a:schemeClr>
        </a:solidFill>
        <a:ln w="12700" cap="flat" cmpd="sng" algn="ctr">
          <a:solidFill>
            <a:schemeClr val="accent2">
              <a:shade val="80000"/>
              <a:hueOff val="-459883"/>
              <a:satOff val="-45297"/>
              <a:lumOff val="3121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8591602" y="611553"/>
          <a:ext cx="131133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7               </a:t>
          </a:r>
          <a:r>
            <a:rPr lang="en-US" sz="1400" b="0" u="sng" kern="1200">
              <a:latin typeface="+mn-lt"/>
            </a:rPr>
            <a:t>Principals</a:t>
          </a:r>
          <a:r>
            <a:rPr lang="en-US" sz="1600" b="1" kern="1200"/>
            <a:t> </a:t>
          </a:r>
          <a:r>
            <a:rPr lang="en-US" sz="1400" b="0" kern="1200"/>
            <a:t>HR Staffing Conferences Begin</a:t>
          </a:r>
          <a:endParaRPr lang="en-US" sz="1200" kern="1200">
            <a:latin typeface="Calibri"/>
            <a:ea typeface="Times New Roman" panose="02020603050405020304" pitchFamily="18" charset="0"/>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Feb. 24-27  </a:t>
          </a:r>
          <a:r>
            <a:rPr lang="en-US" sz="1200" kern="1200">
              <a:latin typeface="Calibri"/>
              <a:ea typeface="Times New Roman" panose="02020603050405020304" pitchFamily="18" charset="0"/>
              <a:cs typeface="Times New Roman"/>
            </a:rPr>
            <a:t> </a:t>
          </a:r>
          <a:endParaRPr lang="en-US" sz="1200" kern="1200">
            <a:latin typeface="Calibri"/>
            <a:cs typeface="Times New Roman"/>
          </a:endParaRPr>
        </a:p>
      </dsp:txBody>
      <dsp:txXfrm>
        <a:off x="8591602" y="611553"/>
        <a:ext cx="1311335" cy="1008591"/>
      </dsp:txXfrm>
    </dsp:sp>
    <dsp:sp modelId="{8A8BDF46-5CD7-4385-AD19-1595B30DFB05}">
      <dsp:nvSpPr>
        <dsp:cNvPr id="0" name=""/>
        <dsp:cNvSpPr/>
      </dsp:nvSpPr>
      <dsp:spPr>
        <a:xfrm>
          <a:off x="9515493" y="179071"/>
          <a:ext cx="217099" cy="217099"/>
        </a:xfrm>
        <a:prstGeom prst="triangle">
          <a:avLst>
            <a:gd name="adj" fmla="val 100000"/>
          </a:avLst>
        </a:prstGeom>
        <a:solidFill>
          <a:schemeClr val="accent2">
            <a:shade val="80000"/>
            <a:hueOff val="-498207"/>
            <a:satOff val="-49072"/>
            <a:lumOff val="33812"/>
            <a:alphaOff val="0"/>
          </a:schemeClr>
        </a:solidFill>
        <a:ln w="12700" cap="flat" cmpd="sng" algn="ctr">
          <a:solidFill>
            <a:schemeClr val="accent2">
              <a:shade val="80000"/>
              <a:hueOff val="-498207"/>
              <a:satOff val="-49072"/>
              <a:lumOff val="3381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10118412" y="-75655"/>
          <a:ext cx="765936" cy="1274501"/>
        </a:xfrm>
        <a:prstGeom prst="corner">
          <a:avLst>
            <a:gd name="adj1" fmla="val 16120"/>
            <a:gd name="adj2" fmla="val 16110"/>
          </a:avLst>
        </a:prstGeom>
        <a:solidFill>
          <a:schemeClr val="accent2">
            <a:shade val="80000"/>
            <a:hueOff val="-536531"/>
            <a:satOff val="-52847"/>
            <a:lumOff val="36413"/>
            <a:alphaOff val="0"/>
          </a:schemeClr>
        </a:solidFill>
        <a:ln w="12700" cap="flat" cmpd="sng" algn="ctr">
          <a:solidFill>
            <a:schemeClr val="accent2">
              <a:shade val="80000"/>
              <a:hueOff val="-536531"/>
              <a:satOff val="-52847"/>
              <a:lumOff val="3641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9990880" y="247554"/>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8</a:t>
          </a:r>
          <a:r>
            <a:rPr lang="en-US" sz="1600" b="1" kern="1200">
              <a:latin typeface="Arial"/>
            </a:rPr>
            <a:t>*</a:t>
          </a:r>
          <a:r>
            <a:rPr lang="en-US" sz="1600" b="1" kern="1200"/>
            <a:t>      </a:t>
          </a:r>
          <a:r>
            <a:rPr lang="en-US" sz="1400" u="sng" kern="1200"/>
            <a:t>GO Team</a:t>
          </a:r>
          <a:r>
            <a:rPr lang="en-US" sz="1400" kern="1200"/>
            <a:t>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Budgets Approved by  March 14</a:t>
          </a:r>
        </a:p>
      </dsp:txBody>
      <dsp:txXfrm>
        <a:off x="9990880" y="247554"/>
        <a:ext cx="1150626" cy="10085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23713-313B-4007-98C5-9B3864F1E659}">
      <dsp:nvSpPr>
        <dsp:cNvPr id="0" name=""/>
        <dsp:cNvSpPr/>
      </dsp:nvSpPr>
      <dsp:spPr>
        <a:xfrm>
          <a:off x="467930" y="0"/>
          <a:ext cx="1711306" cy="699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BFB254-F64B-4179-907B-86DAB7182656}">
      <dsp:nvSpPr>
        <dsp:cNvPr id="0" name=""/>
        <dsp:cNvSpPr/>
      </dsp:nvSpPr>
      <dsp:spPr>
        <a:xfrm>
          <a:off x="588935" y="645897"/>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Overview</a:t>
          </a:r>
          <a:endParaRPr lang="en-US" sz="3200" kern="1200"/>
        </a:p>
      </dsp:txBody>
      <dsp:txXfrm>
        <a:off x="588935" y="645897"/>
        <a:ext cx="4311566" cy="626097"/>
      </dsp:txXfrm>
    </dsp:sp>
    <dsp:sp modelId="{A7A65C3E-942C-434A-8EBB-D23C7D65CCBA}">
      <dsp:nvSpPr>
        <dsp:cNvPr id="0" name=""/>
        <dsp:cNvSpPr/>
      </dsp:nvSpPr>
      <dsp:spPr>
        <a:xfrm>
          <a:off x="539223" y="1338525"/>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ct val="35000"/>
            </a:spcAft>
            <a:buNone/>
          </a:pPr>
          <a:r>
            <a:rPr lang="en-US" sz="1700" kern="1200">
              <a:latin typeface="Arial Black"/>
            </a:rPr>
            <a:t>* </a:t>
          </a:r>
          <a:r>
            <a:rPr lang="en-US" sz="1700" kern="1200"/>
            <a:t>The district is piloting a zero-based budgeting (ZBB) process for Signature and Turnaround Program Funds this year. </a:t>
          </a:r>
        </a:p>
        <a:p>
          <a:pPr marL="0" lvl="0" indent="0" algn="l" defTabSz="755650" rtl="0">
            <a:lnSpc>
              <a:spcPct val="100000"/>
            </a:lnSpc>
            <a:spcBef>
              <a:spcPct val="0"/>
            </a:spcBef>
            <a:spcAft>
              <a:spcPct val="35000"/>
            </a:spcAft>
            <a:buNone/>
          </a:pPr>
          <a:r>
            <a:rPr lang="en-US" sz="1700" kern="1200">
              <a:latin typeface="Arial Black"/>
            </a:rPr>
            <a:t>* </a:t>
          </a:r>
          <a:r>
            <a:rPr lang="en-US" sz="1700" kern="1200"/>
            <a:t>Zero-based budgeting (ZBB) is a budgeting process that </a:t>
          </a:r>
          <a:r>
            <a:rPr lang="en-US" sz="1700" u="sng" kern="1200"/>
            <a:t>allocates funding based on program efficiency and necessity rather than budget history.</a:t>
          </a:r>
          <a:r>
            <a:rPr lang="en-US" sz="1700" kern="1200"/>
            <a:t> As opposed to traditional budgeting, no item is automatically included in the next budget. </a:t>
          </a:r>
        </a:p>
        <a:p>
          <a:pPr marL="0" lvl="0" indent="0" algn="l" defTabSz="755650" rtl="0">
            <a:lnSpc>
              <a:spcPct val="100000"/>
            </a:lnSpc>
            <a:spcBef>
              <a:spcPct val="0"/>
            </a:spcBef>
            <a:spcAft>
              <a:spcPct val="35000"/>
            </a:spcAft>
            <a:buNone/>
          </a:pPr>
          <a:r>
            <a:rPr lang="en-US" sz="1700" kern="1200">
              <a:latin typeface="Arial Black"/>
            </a:rPr>
            <a:t>* </a:t>
          </a:r>
          <a:r>
            <a:rPr lang="en-US" sz="1700" kern="1200"/>
            <a:t>As such the </a:t>
          </a:r>
          <a:r>
            <a:rPr lang="en-US" sz="1700" b="1" u="sng" kern="1200"/>
            <a:t>initial</a:t>
          </a:r>
          <a:r>
            <a:rPr lang="en-US" sz="1700" kern="1200"/>
            <a:t> allocation for these programs at all schools will be $0. </a:t>
          </a:r>
        </a:p>
      </dsp:txBody>
      <dsp:txXfrm>
        <a:off x="539223" y="1338525"/>
        <a:ext cx="4311566" cy="2883093"/>
      </dsp:txXfrm>
    </dsp:sp>
    <dsp:sp modelId="{D425D025-37E5-47EC-9632-48C8FB4ED6AD}">
      <dsp:nvSpPr>
        <dsp:cNvPr id="0" name=""/>
        <dsp:cNvSpPr/>
      </dsp:nvSpPr>
      <dsp:spPr>
        <a:xfrm>
          <a:off x="5625205" y="0"/>
          <a:ext cx="1509048" cy="8938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055027-061B-4AB4-93D0-F6E408843C69}">
      <dsp:nvSpPr>
        <dsp:cNvPr id="0" name=""/>
        <dsp:cNvSpPr/>
      </dsp:nvSpPr>
      <dsp:spPr>
        <a:xfrm>
          <a:off x="5625190" y="902024"/>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Process</a:t>
          </a:r>
          <a:endParaRPr lang="en-US" sz="3200" kern="1200"/>
        </a:p>
      </dsp:txBody>
      <dsp:txXfrm>
        <a:off x="5625190" y="902024"/>
        <a:ext cx="4311566" cy="626097"/>
      </dsp:txXfrm>
    </dsp:sp>
    <dsp:sp modelId="{3AB6420D-7123-448A-BA39-76E75EAD54C2}">
      <dsp:nvSpPr>
        <dsp:cNvPr id="0" name=""/>
        <dsp:cNvSpPr/>
      </dsp:nvSpPr>
      <dsp:spPr>
        <a:xfrm>
          <a:off x="5555644" y="1507304"/>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ts val="600"/>
            </a:spcAft>
            <a:buNone/>
          </a:pPr>
          <a:r>
            <a:rPr lang="en-US" sz="1700" kern="1200">
              <a:latin typeface="Arial Black"/>
            </a:rPr>
            <a:t>* </a:t>
          </a:r>
          <a:r>
            <a:rPr lang="en-US" sz="1700" kern="1200"/>
            <a:t>Principals will develop proposed requests for the personnel and non-personnel they need to support the Signature and/or Turnaround Programs at their schools.  </a:t>
          </a:r>
        </a:p>
        <a:p>
          <a:pPr marL="0" lvl="0" indent="0" algn="l" defTabSz="755650" rtl="0">
            <a:lnSpc>
              <a:spcPct val="100000"/>
            </a:lnSpc>
            <a:spcBef>
              <a:spcPct val="0"/>
            </a:spcBef>
            <a:spcAft>
              <a:spcPts val="600"/>
            </a:spcAft>
            <a:buNone/>
          </a:pPr>
          <a:r>
            <a:rPr lang="en-US" sz="1700" b="0" u="sng" kern="1200">
              <a:latin typeface="Arial"/>
              <a:ea typeface="Calibri"/>
              <a:cs typeface="Calibri"/>
            </a:rPr>
            <a:t>* Principals will share and discuss their proposals and rationale for the proposals with their school GO Team for feedback.</a:t>
          </a:r>
          <a:r>
            <a:rPr lang="en-US" sz="1700" kern="1200">
              <a:latin typeface="Arial Black"/>
              <a:ea typeface="Calibri"/>
              <a:cs typeface="Calibri"/>
            </a:rPr>
            <a:t> </a:t>
          </a:r>
          <a:r>
            <a:rPr lang="en-US" sz="1700" kern="1200"/>
            <a:t> </a:t>
          </a:r>
        </a:p>
        <a:p>
          <a:pPr marL="0" lvl="0" indent="0" algn="l" defTabSz="755650" rtl="0">
            <a:lnSpc>
              <a:spcPct val="100000"/>
            </a:lnSpc>
            <a:spcBef>
              <a:spcPct val="0"/>
            </a:spcBef>
            <a:spcAft>
              <a:spcPts val="600"/>
            </a:spcAft>
            <a:buNone/>
          </a:pPr>
          <a:r>
            <a:rPr lang="en-US" sz="1700" kern="1200">
              <a:latin typeface="Arial Black"/>
            </a:rPr>
            <a:t>* </a:t>
          </a:r>
          <a:r>
            <a:rPr lang="en-US" sz="1700" kern="1200"/>
            <a:t>After discussing with their GO Team, principals will submit their request for review by January 31st.</a:t>
          </a:r>
          <a:r>
            <a:rPr lang="en-US" sz="1700" kern="1200">
              <a:latin typeface="Arial Black"/>
            </a:rPr>
            <a:t> </a:t>
          </a:r>
          <a:r>
            <a:rPr lang="en-US" sz="1700" kern="1200">
              <a:latin typeface="Arial"/>
              <a:cs typeface="Arial"/>
            </a:rPr>
            <a:t>Funding for these programs will be provided the week of February 3rd. </a:t>
          </a:r>
        </a:p>
      </dsp:txBody>
      <dsp:txXfrm>
        <a:off x="5555644" y="1507304"/>
        <a:ext cx="4311566" cy="28830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1ABCD-FE50-4BAE-B29B-9A317A12D9EF}">
      <dsp:nvSpPr>
        <dsp:cNvPr id="0" name=""/>
        <dsp:cNvSpPr/>
      </dsp:nvSpPr>
      <dsp:spPr>
        <a:xfrm>
          <a:off x="0" y="31755"/>
          <a:ext cx="10797791" cy="861120"/>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t>Strategic Alignment and School-Level Flexibility</a:t>
          </a:r>
          <a:r>
            <a:rPr lang="en-US" sz="3200" kern="1200">
              <a:solidFill>
                <a:sysClr val="window" lastClr="FFFFFF"/>
              </a:solidFill>
              <a:latin typeface="Sabon Next LT"/>
              <a:ea typeface="+mn-ea"/>
              <a:cs typeface="+mn-cs"/>
            </a:rPr>
            <a:t> </a:t>
          </a:r>
        </a:p>
      </dsp:txBody>
      <dsp:txXfrm>
        <a:off x="42036" y="73791"/>
        <a:ext cx="10713719" cy="777048"/>
      </dsp:txXfrm>
    </dsp:sp>
    <dsp:sp modelId="{7111410D-54EE-4041-8993-EC4AC19AA56A}">
      <dsp:nvSpPr>
        <dsp:cNvPr id="0" name=""/>
        <dsp:cNvSpPr/>
      </dsp:nvSpPr>
      <dsp:spPr>
        <a:xfrm>
          <a:off x="0" y="892875"/>
          <a:ext cx="10797791" cy="3841920"/>
        </a:xfrm>
        <a:prstGeom prst="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0">
          <a:scrgbClr r="0" g="0" b="0"/>
        </a:lnRef>
        <a:fillRef idx="0">
          <a:scrgbClr r="0" g="0" b="0"/>
        </a:fillRef>
        <a:effectRef idx="0">
          <a:scrgbClr r="0" g="0" b="0"/>
        </a:effectRef>
        <a:fontRef idx="minor"/>
      </dsp:style>
      <dsp:txBody>
        <a:bodyPr spcFirstLastPara="0" vert="horz" wrap="square" lIns="342830" tIns="40640" rIns="227584" bIns="40640" numCol="1" spcCol="1270" anchor="t" anchorCtr="0">
          <a:noAutofit/>
        </a:bodyPr>
        <a:lstStyle/>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Does this budget proposal, as a whole, effectively support our school's strategic priorities?</a:t>
          </a:r>
          <a:endParaRPr lang="en-US" sz="2500" kern="1200">
            <a:solidFill>
              <a:sysClr val="windowText" lastClr="000000">
                <a:hueOff val="0"/>
                <a:satOff val="0"/>
                <a:lumOff val="0"/>
                <a:alphaOff val="0"/>
              </a:sysClr>
            </a:solidFill>
            <a:latin typeface="Sabon Next LT"/>
            <a:ea typeface="+mn-ea"/>
            <a:cs typeface="+mn-cs"/>
          </a:endParaRP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How do the principal’s proposed changes directly support priorities in our strategic plan? Can we clearly connect each adjustment to a strategic goal? </a:t>
          </a: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If new positions, resources, or programs are being added, what data or feedback supports these changes? How will we measure their impact?</a:t>
          </a: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What trade-offs are involved? Are any current programs or resources being adjusted or reduced, and how will that affect our students and staff?</a:t>
          </a:r>
        </a:p>
      </dsp:txBody>
      <dsp:txXfrm>
        <a:off x="0" y="892875"/>
        <a:ext cx="10797791" cy="38419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1ABCD-FE50-4BAE-B29B-9A317A12D9EF}">
      <dsp:nvSpPr>
        <dsp:cNvPr id="0" name=""/>
        <dsp:cNvSpPr/>
      </dsp:nvSpPr>
      <dsp:spPr>
        <a:xfrm>
          <a:off x="0" y="147675"/>
          <a:ext cx="10797791" cy="968759"/>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a:t>District and Cluster Priorities</a:t>
          </a:r>
          <a:r>
            <a:rPr lang="en-US" sz="3600" kern="1200">
              <a:solidFill>
                <a:sysClr val="window" lastClr="FFFFFF"/>
              </a:solidFill>
              <a:latin typeface="Sabon Next LT"/>
              <a:ea typeface="+mn-ea"/>
              <a:cs typeface="+mn-cs"/>
            </a:rPr>
            <a:t> </a:t>
          </a:r>
        </a:p>
      </dsp:txBody>
      <dsp:txXfrm>
        <a:off x="47291" y="194966"/>
        <a:ext cx="10703209" cy="874177"/>
      </dsp:txXfrm>
    </dsp:sp>
    <dsp:sp modelId="{7111410D-54EE-4041-8993-EC4AC19AA56A}">
      <dsp:nvSpPr>
        <dsp:cNvPr id="0" name=""/>
        <dsp:cNvSpPr/>
      </dsp:nvSpPr>
      <dsp:spPr>
        <a:xfrm>
          <a:off x="0" y="1116435"/>
          <a:ext cx="10797791" cy="3502440"/>
        </a:xfrm>
        <a:prstGeom prst="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0">
          <a:scrgbClr r="0" g="0" b="0"/>
        </a:lnRef>
        <a:fillRef idx="0">
          <a:scrgbClr r="0" g="0" b="0"/>
        </a:fillRef>
        <a:effectRef idx="0">
          <a:scrgbClr r="0" g="0" b="0"/>
        </a:effectRef>
        <a:fontRef idx="minor"/>
      </dsp:style>
      <dsp:txBody>
        <a:bodyPr spcFirstLastPara="0" vert="horz" wrap="square" lIns="342830" tIns="45720" rIns="256032" bIns="45720" numCol="1" spcCol="1270" anchor="t" anchorCtr="0">
          <a:noAutofit/>
        </a:bodyPr>
        <a:lstStyle/>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How do these proposed changes align with district and cluster priorities? Do we foresee any challenges or misalignments?</a:t>
          </a:r>
          <a:endParaRPr lang="en-US" sz="2800" kern="1200">
            <a:solidFill>
              <a:sysClr val="windowText" lastClr="000000">
                <a:hueOff val="0"/>
                <a:satOff val="0"/>
                <a:lumOff val="0"/>
                <a:alphaOff val="0"/>
              </a:sysClr>
            </a:solidFill>
            <a:latin typeface="Sabon Next LT"/>
            <a:ea typeface="+mn-ea"/>
            <a:cs typeface="+mn-cs"/>
          </a:endParaRPr>
        </a:p>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If the district has allocated funds for specific initiatives – for example Signature Programs - how are those reflected in our budget? </a:t>
          </a:r>
        </a:p>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If we are sharing staff positions (e.g., nurse, counselor, teacher), how will this affect student support and service delivery at our school?</a:t>
          </a:r>
        </a:p>
      </dsp:txBody>
      <dsp:txXfrm>
        <a:off x="0" y="1116435"/>
        <a:ext cx="10797791" cy="350244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3/4/2025</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3/4/2025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DE86E-E9A0-3E63-0A0F-D06C70B3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61C2A-6BCC-DF36-239B-E72A6A57D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CCCA8-3E8E-ECB0-4BA2-37F9AC8095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802D4D-703A-E08A-4E92-4853FA4EE9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324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BB7F-5537-98F9-9826-8EC5D5327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2E90A-4064-AE89-0DCD-2A72FD11C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ACC3C-4FCC-1E74-F7A4-5987706745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6B6A96-6E6C-5A94-A7A5-BAB9F9CBC9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298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221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990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2503D-B921-6D84-4FC8-0FE1F4DD1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AFA40-A42F-53E0-E72A-69338124F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5E3DE-2949-8FD6-675C-AACF823E5C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5A855A-08A0-EE2F-98E7-178CDFF3B6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6469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8128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438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CA3C5-2284-7686-FA09-4C84C203B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9E782-C8E6-13EC-8575-7362236ED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09EA12-02E9-C581-4B39-0CDFF688A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E4DEBC-C68C-D564-F517-CF4DDB3BDE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754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6873-514E-E668-EFAD-46C79C7DF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B4813-3100-9F91-44D4-B6399609F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C3602-2386-E7B8-357A-BB2907C0C8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18B00D-F95B-38EE-40B5-37AE8EC3E6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5557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43004-1E5E-67CD-1480-41D151E46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99525-8DF6-6278-319D-82B44682A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AEC59-A793-BF75-6F6C-50AF5B8CB9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68D68E-B512-F5A0-7396-3A91E4D032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821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9E8C2-B8F8-24A3-2CC4-972A93C96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7B3A5-5A9F-EF52-CB14-E041014437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2C30D-8CC9-4848-0AF6-B2D4344DC6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0FBD49-A03B-3857-EE9E-1A787BF295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7395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2DC6D-9688-B976-F5F9-FBF9E17E3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2D48B-CB13-95C8-D609-7322CF8CA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BC880-58BE-E9AF-912A-359BE79000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34306A-27A8-6F68-A018-67A4F605D8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0116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1: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6" name="Google Shape;326;p11: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24</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352185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9064-0EBF-75FB-8134-5369CDC57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D5BB3-12A9-4A62-9206-5562E959F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35ED92-3F8F-DE03-8233-0CF65C9A37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83AC81-9999-8062-A153-9F3FF27CE1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1540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07A4-32FB-E6B9-4D09-4F3871E69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FEDB2-94BF-1075-F9D7-5B798EB60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45D2A-BD32-AAC4-38D6-DAE97CE63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441BC0-ABFB-9135-CE5C-6E6BA54C75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850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DE86E-E9A0-3E63-0A0F-D06C70B3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61C2A-6BCC-DF36-239B-E72A6A57D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CCCA8-3E8E-ECB0-4BA2-37F9AC8095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802D4D-703A-E08A-4E92-4853FA4EE9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324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BB7F-5537-98F9-9826-8EC5D5327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2E90A-4064-AE89-0DCD-2A72FD11C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ACC3C-4FCC-1E74-F7A4-5987706745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6B6A96-6E6C-5A94-A7A5-BAB9F9CBC9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298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AE43C-D668-BC91-C209-0AF0371C2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F02B9-CB42-6C2D-FD63-F8FDB4C1D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1D28E-DA30-0017-257B-A7C457750F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AD4C0F-870B-583F-1B6B-A03FCB305E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111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62309-9C94-AD4D-5A8D-39D15F9989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7A522-55D5-6D4B-72F8-67BAD51FA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36819-93B0-16A9-A1D7-0D83177273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709624-6F8B-91BE-DC4C-8DA0C2092A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836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C147-99AC-0E2C-D794-CFD306E36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40B32-CF10-F92E-6B2C-69B8D8CE5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05767-612A-EA86-5D8C-C2535E1862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78ADF8-D537-F0FC-D9B4-B7E2CD6C5E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1009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FDDBA-72FA-0FA0-957A-01852BF1A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DA3F2-2CEB-501E-B0B6-707A99F45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7325F-2ED1-E9A8-1BBC-F86BDF47F7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313B91-1235-3382-3766-F9A7C5C15A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3652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961C-ECC5-CBA9-E5D3-A58884EBF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28F72-A598-487B-D94F-17CD3C957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1C68BD-B44E-108A-66FB-446E13384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A6E43D-2269-9104-2362-E174A239FE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908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5326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9303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470695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79876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749986981"/>
      </p:ext>
    </p:extLst>
  </p:cSld>
  <p:clrMapOvr>
    <a:masterClrMapping/>
  </p:clrMapOvr>
  <p:extLst>
    <p:ext uri="{DCECCB84-F9BA-43D5-87BE-67443E8EF086}">
      <p15:sldGuideLst xmlns:p15="http://schemas.microsoft.com/office/powerpoint/2012/main">
        <p15:guide id="1" pos="600">
          <p15:clr>
            <a:srgbClr val="FBAE40"/>
          </p15:clr>
        </p15:guide>
        <p15:guide id="6" pos="3480">
          <p15:clr>
            <a:srgbClr val="FBAE40"/>
          </p15:clr>
        </p15:guide>
        <p15:guide id="7" orient="horz" pos="1440">
          <p15:clr>
            <a:srgbClr val="FBAE40"/>
          </p15:clr>
        </p15:guide>
        <p15:guide id="9" orient="horz" pos="1224">
          <p15:clr>
            <a:srgbClr val="FBAE40"/>
          </p15:clr>
        </p15:guide>
        <p15:guide id="10" orient="horz" pos="55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3279983643"/>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972899682"/>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545663076"/>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82905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560">
          <p15:clr>
            <a:srgbClr val="FBAE40"/>
          </p15:clr>
        </p15:guide>
        <p15:guide id="8" orient="horz" pos="1752">
          <p15:clr>
            <a:srgbClr val="FBAE40"/>
          </p15:clr>
        </p15:guide>
        <p15:guide id="9" orient="horz" pos="12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4195387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4008">
          <p15:clr>
            <a:srgbClr val="FBAE40"/>
          </p15:clr>
        </p15:guide>
        <p15:guide id="5" pos="1944">
          <p15:clr>
            <a:srgbClr val="FBAE40"/>
          </p15:clr>
        </p15:guide>
        <p15:guide id="6" pos="3648">
          <p15:clr>
            <a:srgbClr val="FBAE40"/>
          </p15:clr>
        </p15:guide>
        <p15:guide id="7" orient="horz" pos="1392">
          <p15:clr>
            <a:srgbClr val="FBAE40"/>
          </p15:clr>
        </p15:guide>
        <p15:guide id="8" orient="horz" pos="552">
          <p15:clr>
            <a:srgbClr val="FBAE40"/>
          </p15:clr>
        </p15:guide>
        <p15:guide id="9" orient="horz" pos="1224">
          <p15:clr>
            <a:srgbClr val="FBAE40"/>
          </p15:clr>
        </p15:guide>
        <p15:guide id="10" pos="5352">
          <p15:clr>
            <a:srgbClr val="FBAE40"/>
          </p15:clr>
        </p15:guide>
        <p15:guide id="11" pos="5736">
          <p15:clr>
            <a:srgbClr val="FBAE40"/>
          </p15:clr>
        </p15:guide>
        <p15:guide id="12" orient="horz" pos="2904">
          <p15:clr>
            <a:srgbClr val="FBAE40"/>
          </p15:clr>
        </p15:guide>
        <p15:guide id="13" orient="horz" pos="160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763548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3768">
          <p15:clr>
            <a:srgbClr val="FBAE40"/>
          </p15:clr>
        </p15:guide>
        <p15:guide id="9" orient="horz" pos="552">
          <p15:clr>
            <a:srgbClr val="FBAE40"/>
          </p15:clr>
        </p15:guide>
        <p15:guide id="10" orient="horz" pos="1512">
          <p15:clr>
            <a:srgbClr val="FBAE40"/>
          </p15:clr>
        </p15:guide>
        <p15:guide id="11" orient="horz" pos="283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5400000" flipH="1" flipV="1">
            <a:off x="9232774" y="3898774"/>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3132390" y="2258255"/>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3132390" y="2790600"/>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5416546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6579948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p15:clr>
            <a:srgbClr val="FBAE40"/>
          </p15:clr>
        </p15:guide>
        <p15:guide id="4" pos="5160">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p15:clr>
            <a:srgbClr val="FBAE40"/>
          </p15:clr>
        </p15:guide>
        <p15:guide id="11" pos="2880">
          <p15:clr>
            <a:srgbClr val="FBAE40"/>
          </p15:clr>
        </p15:guide>
        <p15:guide id="12" orient="horz" pos="17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8234736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792505781"/>
      </p:ext>
    </p:extLst>
  </p:cSld>
  <p:clrMapOvr>
    <a:masterClrMapping/>
  </p:clrMapOvr>
  <p:extLst>
    <p:ext uri="{DCECCB84-F9BA-43D5-87BE-67443E8EF086}">
      <p15:sldGuideLst xmlns:p15="http://schemas.microsoft.com/office/powerpoint/2012/main">
        <p15:guide id="1" pos="6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EFF424-F111-43CB-9C75-D52325012943}" type="datetime1">
              <a:rPr lang="en-US" smtClean="0">
                <a:solidFill>
                  <a:prstClr val="black">
                    <a:tint val="75000"/>
                  </a:prstClr>
                </a:solidFill>
              </a:rPr>
              <a:pPr/>
              <a:t>3/4/2025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5950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485397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2690597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81587610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31267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35456784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51734350"/>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82409801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66412574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314910075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61399931"/>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487304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80347880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3063576676"/>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08714431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350857465"/>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4906184"/>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001598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681132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52494977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5547082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15948903"/>
      </p:ext>
    </p:extLst>
  </p:cSld>
  <p:clrMapOvr>
    <a:masterClrMapping/>
  </p:clrMapOvr>
  <p:transition spd="slow">
    <p:checke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34553627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Agenda">
    <p:bg>
      <p:bgRef idx="1003">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6174377" y="0"/>
            <a:ext cx="6017622"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tx1"/>
                </a:solidFill>
              </a:defRPr>
            </a:lvl1pPr>
          </a:lstStyle>
          <a:p>
            <a:r>
              <a:rPr lang="en-US"/>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tx1"/>
                </a:solidFill>
              </a:defRPr>
            </a:lvl1pPr>
            <a:lvl2pPr marL="457200" indent="0">
              <a:lnSpc>
                <a:spcPct val="140000"/>
              </a:lnSpc>
              <a:spcBef>
                <a:spcPts val="1000"/>
              </a:spcBef>
              <a:buNone/>
              <a:defRPr sz="1800">
                <a:solidFill>
                  <a:schemeClr val="tx1"/>
                </a:solidFill>
              </a:defRPr>
            </a:lvl2pPr>
            <a:lvl3pPr marL="914400" indent="0">
              <a:lnSpc>
                <a:spcPct val="140000"/>
              </a:lnSpc>
              <a:spcBef>
                <a:spcPts val="1000"/>
              </a:spcBef>
              <a:buNone/>
              <a:defRPr sz="1800">
                <a:solidFill>
                  <a:schemeClr val="tx1"/>
                </a:solidFill>
              </a:defRPr>
            </a:lvl3pPr>
            <a:lvl4pPr marL="1371600" indent="0">
              <a:lnSpc>
                <a:spcPct val="140000"/>
              </a:lnSpc>
              <a:spcBef>
                <a:spcPts val="1000"/>
              </a:spcBef>
              <a:buNone/>
              <a:defRPr sz="1800">
                <a:solidFill>
                  <a:schemeClr val="tx1"/>
                </a:solidFill>
              </a:defRPr>
            </a:lvl4pPr>
            <a:lvl5pPr marL="1828800" indent="0">
              <a:lnSpc>
                <a:spcPct val="140000"/>
              </a:lnSpc>
              <a:spcBef>
                <a:spcPts val="1000"/>
              </a:spcBef>
              <a:buNone/>
              <a:defRPr sz="1800">
                <a:solidFill>
                  <a:schemeClr val="tx1"/>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solidFill>
                  <a:schemeClr val="tx1">
                    <a:lumMod val="65000"/>
                    <a:lumOff val="3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077258" y="64832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4285672363"/>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Break 1">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0793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p>
        </p:txBody>
      </p:sp>
    </p:spTree>
    <p:extLst>
      <p:ext uri="{BB962C8B-B14F-4D97-AF65-F5344CB8AC3E}">
        <p14:creationId xmlns:p14="http://schemas.microsoft.com/office/powerpoint/2010/main" val="3157197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1043910" y="6355441"/>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5097629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Break 3">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4993"/>
            <a:ext cx="5327367" cy="4714331"/>
          </a:xfrm>
          <a:prstGeom prst="rect">
            <a:avLst/>
          </a:prstGeom>
        </p:spPr>
      </p:pic>
    </p:spTree>
    <p:extLst>
      <p:ext uri="{BB962C8B-B14F-4D97-AF65-F5344CB8AC3E}">
        <p14:creationId xmlns:p14="http://schemas.microsoft.com/office/powerpoint/2010/main" val="25802077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1">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1104870" y="63641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0831282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1135085"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4756831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101580" y="0"/>
            <a:ext cx="1286054" cy="390144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1026493" y="6356348"/>
            <a:ext cx="987552" cy="365125"/>
          </a:xfrm>
        </p:spPr>
        <p:txBody>
          <a:bodyPr/>
          <a:lstStyle>
            <a:lvl1pPr>
              <a:defRPr sz="900"/>
            </a:lvl1pPr>
          </a:lstStyle>
          <a:p>
            <a:fld id="{A49DFD55-3C28-40EF-9E31-A92D2E4017FF}" type="slidenum">
              <a:rPr lang="en-US" smtClean="0"/>
              <a:pPr/>
              <a:t>‹#›</a:t>
            </a:fld>
            <a:endParaRPr lang="en-US"/>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17CC7482-523E-517D-19FB-B8BEA483DA41}"/>
              </a:ext>
            </a:extLst>
          </p:cNvPr>
          <p:cNvGrpSpPr/>
          <p:nvPr userDrawn="1"/>
        </p:nvGrpSpPr>
        <p:grpSpPr>
          <a:xfrm>
            <a:off x="0" y="-33402"/>
            <a:ext cx="4057322" cy="6894576"/>
            <a:chOff x="-51379" y="-27432"/>
            <a:chExt cx="5505105" cy="6894576"/>
          </a:xfrm>
        </p:grpSpPr>
        <p:sp>
          <p:nvSpPr>
            <p:cNvPr id="17" name="Parallelogram 16">
              <a:extLst>
                <a:ext uri="{FF2B5EF4-FFF2-40B4-BE49-F238E27FC236}">
                  <a16:creationId xmlns:a16="http://schemas.microsoft.com/office/drawing/2014/main" id="{D2FD70DF-964A-6120-D1FA-96ED7CF45693}"/>
                </a:ext>
              </a:extLst>
            </p:cNvPr>
            <p:cNvSpPr/>
            <p:nvPr userDrawn="1"/>
          </p:nvSpPr>
          <p:spPr>
            <a:xfrm flipH="1">
              <a:off x="-51378" y="-18288"/>
              <a:ext cx="5505104" cy="6885432"/>
            </a:xfrm>
            <a:prstGeom prst="parallelogram">
              <a:avLst>
                <a:gd name="adj" fmla="val 532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D4A758D8-AE8E-89EE-5D17-B947E43E942D}"/>
                </a:ext>
              </a:extLst>
            </p:cNvPr>
            <p:cNvSpPr/>
            <p:nvPr userDrawn="1"/>
          </p:nvSpPr>
          <p:spPr>
            <a:xfrm>
              <a:off x="-51379" y="-27432"/>
              <a:ext cx="3039675" cy="688543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F7C4CE2A-5CAC-59FA-F922-FDD5D0CDFAF4}"/>
                </a:ext>
              </a:extLst>
            </p:cNvPr>
            <p:cNvSpPr/>
            <p:nvPr userDrawn="1"/>
          </p:nvSpPr>
          <p:spPr>
            <a:xfrm>
              <a:off x="-51379" y="4835951"/>
              <a:ext cx="965779" cy="202204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cxnSp>
        <p:nvCxnSpPr>
          <p:cNvPr id="7" name="Straight Connector 6">
            <a:extLst>
              <a:ext uri="{FF2B5EF4-FFF2-40B4-BE49-F238E27FC236}">
                <a16:creationId xmlns:a16="http://schemas.microsoft.com/office/drawing/2014/main" id="{8A45003D-B40E-EFC7-2DC2-E794867A79C6}"/>
              </a:ext>
              <a:ext uri="{C183D7F6-B498-43B3-948B-1728B52AA6E4}">
                <adec:decorative xmlns:adec="http://schemas.microsoft.com/office/drawing/2017/decorative" val="1"/>
              </a:ext>
            </a:extLst>
          </p:cNvPr>
          <p:cNvCxnSpPr>
            <a:cxnSpLocks/>
          </p:cNvCxnSpPr>
          <p:nvPr userDrawn="1"/>
        </p:nvCxnSpPr>
        <p:spPr>
          <a:xfrm flipH="1" flipV="1">
            <a:off x="0" y="-8148"/>
            <a:ext cx="3728809" cy="10629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661278"/>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97146317"/>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64246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1130996" y="63728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964428797"/>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Closing">
    <p:bg>
      <p:bgRef idx="1003">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10284823" y="6372860"/>
            <a:ext cx="1774371"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778256524"/>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415539" y="6461216"/>
            <a:ext cx="2743200" cy="365125"/>
          </a:xfrm>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309776779"/>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426186891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56655" y="6466574"/>
            <a:ext cx="2743200"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98405677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1129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973160083"/>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02636457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930728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a:p>
        </p:txBody>
      </p:sp>
    </p:spTree>
    <p:extLst>
      <p:ext uri="{BB962C8B-B14F-4D97-AF65-F5344CB8AC3E}">
        <p14:creationId xmlns:p14="http://schemas.microsoft.com/office/powerpoint/2010/main" val="42928540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4.png"/><Relationship Id="rId7" Type="http://schemas.openxmlformats.org/officeDocument/2006/relationships/diagramColors" Target="../diagrams/colors2.xml"/><Relationship Id="rId2" Type="http://schemas.openxmlformats.org/officeDocument/2006/relationships/image" Target="../media/image33.png"/><Relationship Id="rId1" Type="http://schemas.openxmlformats.org/officeDocument/2006/relationships/slideLayout" Target="../slideLayouts/slideLayout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form.jotform.com/electionbuddy/2025-spring-go-team-declarations" TargetMode="External"/><Relationship Id="rId2" Type="http://schemas.openxmlformats.org/officeDocument/2006/relationships/image" Target="../media/image38.png"/><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4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9.xml"/><Relationship Id="rId1" Type="http://schemas.openxmlformats.org/officeDocument/2006/relationships/slideLayout" Target="../slideLayouts/slideLayout4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0.xml"/><Relationship Id="rId1" Type="http://schemas.openxmlformats.org/officeDocument/2006/relationships/slideLayout" Target="../slideLayouts/slideLayout4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367054" y="951722"/>
            <a:ext cx="5491571" cy="2678479"/>
          </a:xfrm>
        </p:spPr>
        <p:txBody>
          <a:bodyPr/>
          <a:lstStyle/>
          <a:p>
            <a:r>
              <a:rPr lang="en-US" dirty="0"/>
              <a:t>FY26 Budget Finalization Meeting</a:t>
            </a:r>
          </a:p>
        </p:txBody>
      </p:sp>
      <p:pic>
        <p:nvPicPr>
          <p:cNvPr id="7" name="Picture 6" descr="Logo, company name&#10;&#10;Description automatically generated">
            <a:extLst>
              <a:ext uri="{FF2B5EF4-FFF2-40B4-BE49-F238E27FC236}">
                <a16:creationId xmlns:a16="http://schemas.microsoft.com/office/drawing/2014/main" id="{0D519ED8-8D42-61A4-59B0-74E735F5F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875" y="150161"/>
            <a:ext cx="3366392" cy="1669556"/>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362551-B8E5-F415-BE86-46FB0F12D33B}"/>
              </a:ext>
            </a:extLst>
          </p:cNvPr>
          <p:cNvSpPr txBox="1">
            <a:spLocks/>
          </p:cNvSpPr>
          <p:nvPr/>
        </p:nvSpPr>
        <p:spPr>
          <a:xfrm>
            <a:off x="296543" y="131642"/>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100" normalizeH="0" baseline="0" noProof="0" dirty="0">
                <a:ln>
                  <a:noFill/>
                </a:ln>
                <a:solidFill>
                  <a:srgbClr val="0083A9"/>
                </a:solidFill>
                <a:effectLst/>
                <a:uLnTx/>
                <a:uFillTx/>
                <a:latin typeface="Franklin Gothic Demi"/>
                <a:ea typeface="+mj-ea"/>
                <a:cs typeface="+mj-cs"/>
              </a:rPr>
              <a:t>Agenda</a:t>
            </a:r>
          </a:p>
        </p:txBody>
      </p:sp>
      <p:sp>
        <p:nvSpPr>
          <p:cNvPr id="6" name="TextBox 5">
            <a:extLst>
              <a:ext uri="{FF2B5EF4-FFF2-40B4-BE49-F238E27FC236}">
                <a16:creationId xmlns:a16="http://schemas.microsoft.com/office/drawing/2014/main" id="{06CDADEB-00EE-40BA-40D7-28F77329FAB7}"/>
              </a:ext>
            </a:extLst>
          </p:cNvPr>
          <p:cNvSpPr txBox="1"/>
          <p:nvPr/>
        </p:nvSpPr>
        <p:spPr>
          <a:xfrm>
            <a:off x="1824439" y="1179029"/>
            <a:ext cx="6589799" cy="3216265"/>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
                <a:srgbClr val="D47B22"/>
              </a:buClr>
              <a:buSzTx/>
              <a:buFont typeface="+mj-lt"/>
              <a:buAutoNum type="romanUcPeriod"/>
              <a:tabLst/>
              <a:defRPr/>
            </a:pP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Action Items Approval of Agenda</a:t>
            </a:r>
            <a:endParaRPr kumimoji="0" lang="en-US" sz="18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Approval of Previous Minutes </a:t>
            </a:r>
            <a:endParaRPr kumimoji="0" lang="en-US" sz="18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Final Budget Recommendation Discussion Items Presentation of the final budget recommendation</a:t>
            </a:r>
          </a:p>
          <a:p>
            <a:pPr marL="1314450" marR="0" lvl="2" indent="-400050" algn="l" defTabSz="914400" rtl="0" eaLnBrk="1" fontAlgn="auto" latinLnBrk="0" hangingPunct="1">
              <a:lnSpc>
                <a:spcPct val="100000"/>
              </a:lnSpc>
              <a:spcBef>
                <a:spcPts val="0"/>
              </a:spcBef>
              <a:spcAft>
                <a:spcPts val="0"/>
              </a:spcAft>
              <a:buClrTx/>
              <a:buSzTx/>
              <a:buFontTx/>
              <a:buAutoNum type="romanLcPeriod"/>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Arial"/>
              </a:rPr>
              <a:t>ACTION ITEM:</a:t>
            </a: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mn-ea"/>
                <a:cs typeface="Arial" panose="020B0604020202020204" pitchFamily="34" charset="0"/>
              </a:rPr>
              <a:t> GO Team vote on Budget </a:t>
            </a: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Information Items </a:t>
            </a:r>
          </a:p>
          <a:p>
            <a:pPr marL="1314450" marR="0" lvl="2" indent="-400050" algn="l" defTabSz="914400" rtl="0" eaLnBrk="1" fontAlgn="auto" latinLnBrk="0" hangingPunct="1">
              <a:lnSpc>
                <a:spcPct val="100000"/>
              </a:lnSpc>
              <a:spcBef>
                <a:spcPts val="0"/>
              </a:spcBef>
              <a:spcAft>
                <a:spcPts val="0"/>
              </a:spcAft>
              <a:buClrTx/>
              <a:buSzTx/>
              <a:buFontTx/>
              <a:buAutoNum type="romanLcPeriod"/>
              <a:tabLst/>
              <a:defRPr/>
            </a:pP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Principal’s Report</a:t>
            </a:r>
          </a:p>
          <a:p>
            <a:pPr marL="742950" marR="0" lvl="1" indent="-2857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CAT Report: February 24, 2025 Meeting</a:t>
            </a:r>
          </a:p>
          <a:p>
            <a:pPr marL="742950" marR="0" lvl="1" indent="-2857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Committee Reports</a:t>
            </a:r>
            <a:endParaRPr kumimoji="0" lang="en-US" sz="1800" b="0" i="1" u="none" strike="noStrike" kern="1200" cap="none" spc="0" normalizeH="0" baseline="0" noProof="0" dirty="0">
              <a:ln>
                <a:noFill/>
              </a:ln>
              <a:solidFill>
                <a:srgbClr val="0083A9"/>
              </a:solidFill>
              <a:effectLst/>
              <a:uLnTx/>
              <a:uFillTx/>
              <a:latin typeface="Calibri" panose="020F050202020403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
                <a:srgbClr val="D47B22"/>
              </a:buClr>
              <a:buSzTx/>
              <a:buFont typeface="+mj-lt"/>
              <a:buAutoNum type="romanUcPeriod"/>
              <a:tabLst/>
              <a:defRPr/>
            </a:pP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Announcements</a:t>
            </a:r>
          </a:p>
          <a:p>
            <a:pPr marL="342900" marR="0" lvl="0" indent="-342900" algn="l" defTabSz="914400" rtl="0" eaLnBrk="1" fontAlgn="auto" latinLnBrk="0" hangingPunct="1">
              <a:lnSpc>
                <a:spcPct val="100000"/>
              </a:lnSpc>
              <a:spcBef>
                <a:spcPts val="0"/>
              </a:spcBef>
              <a:spcAft>
                <a:spcPts val="600"/>
              </a:spcAft>
              <a:buClr>
                <a:srgbClr val="D47B22"/>
              </a:buClr>
              <a:buSzTx/>
              <a:buFont typeface="+mj-lt"/>
              <a:buAutoNum type="romanUcPeriod"/>
              <a:tabLst/>
              <a:defRPr/>
            </a:pPr>
            <a:r>
              <a:rPr kumimoji="0" lang="en-US" sz="18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Arial" panose="020B0604020202020204" pitchFamily="34" charset="0"/>
              </a:rPr>
              <a:t>Public Comment</a:t>
            </a:r>
            <a:endParaRPr kumimoji="0" lang="en-US" sz="1800" b="0" i="1" u="none" strike="noStrike" kern="1200" cap="none" spc="0" normalizeH="0" baseline="0" noProof="0" dirty="0">
              <a:ln>
                <a:noFill/>
              </a:ln>
              <a:solidFill>
                <a:srgbClr val="0083A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91769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225132" y="6263640"/>
            <a:ext cx="740664" cy="274320"/>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600"/>
                </a:spcAft>
                <a:buClrTx/>
                <a:buSzTx/>
                <a:buFontTx/>
                <a:buNone/>
                <a:tabLst/>
                <a:defRPr/>
              </a:pPr>
              <a:t>3</a:t>
            </a:fld>
            <a:endParaRPr kumimoji="0" lang="en-US" sz="900" b="0" i="0" u="none" strike="noStrike" kern="1200" cap="none" spc="0" normalizeH="0" baseline="0" noProof="0" dirty="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9DD71D-7B60-5589-FEAD-C3CE0EAF572B}"/>
              </a:ext>
            </a:extLst>
          </p:cNvPr>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dirty="0">
              <a:ln>
                <a:noFill/>
              </a:ln>
              <a:solidFill>
                <a:srgbClr val="44546A"/>
              </a:solidFill>
              <a:effectLst/>
              <a:uLnTx/>
              <a:uFillTx/>
              <a:latin typeface="Franklin Gothic Book"/>
              <a:ea typeface="+mn-ea"/>
              <a:cs typeface="+mn-cs"/>
            </a:endParaRPr>
          </a:p>
        </p:txBody>
      </p:sp>
      <p:sp>
        <p:nvSpPr>
          <p:cNvPr id="7" name="Title 1">
            <a:extLst>
              <a:ext uri="{FF2B5EF4-FFF2-40B4-BE49-F238E27FC236}">
                <a16:creationId xmlns:a16="http://schemas.microsoft.com/office/drawing/2014/main" id="{27B7B7F2-D019-81C3-0227-6C82BF1E753A}"/>
              </a:ext>
            </a:extLst>
          </p:cNvPr>
          <p:cNvSpPr txBox="1">
            <a:spLocks/>
          </p:cNvSpPr>
          <p:nvPr/>
        </p:nvSpPr>
        <p:spPr>
          <a:xfrm>
            <a:off x="2443722" y="242233"/>
            <a:ext cx="7073502"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Overview of FY </a:t>
            </a:r>
            <a:r>
              <a:rPr lang="en-US" sz="3000" b="1" dirty="0">
                <a:solidFill>
                  <a:prstClr val="black"/>
                </a:solidFill>
                <a:latin typeface="Calibri" panose="020F0502020204030204" pitchFamily="34" charset="0"/>
                <a:cs typeface="Calibri" panose="020F0502020204030204" pitchFamily="34" charset="0"/>
              </a:rPr>
              <a:t>26</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GO Team Budget Process</a:t>
            </a:r>
          </a:p>
        </p:txBody>
      </p:sp>
      <p:pic>
        <p:nvPicPr>
          <p:cNvPr id="8" name="Picture 4" descr="Image result for you are here">
            <a:extLst>
              <a:ext uri="{FF2B5EF4-FFF2-40B4-BE49-F238E27FC236}">
                <a16:creationId xmlns:a16="http://schemas.microsoft.com/office/drawing/2014/main" id="{98052085-6CA2-5B2D-012D-2A2B327044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7637" y="463105"/>
            <a:ext cx="845791" cy="12338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96E25E6-62C7-D1BC-4526-C73110DAE8E4}"/>
              </a:ext>
            </a:extLst>
          </p:cNvPr>
          <p:cNvSpPr/>
          <p:nvPr/>
        </p:nvSpPr>
        <p:spPr>
          <a:xfrm>
            <a:off x="2590046" y="5887082"/>
            <a:ext cx="6263602" cy="584775"/>
          </a:xfrm>
          <a:prstGeom prst="rect">
            <a:avLst/>
          </a:prstGeom>
          <a:ln w="38100">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a:t>
            </a:r>
            <a:r>
              <a:rPr kumimoji="0" lang="en-US" sz="1600" b="0" i="0" u="none" strike="noStrike" kern="1200" cap="none" spc="0" normalizeH="0" baseline="0" noProof="0" dirty="0">
                <a:ln>
                  <a:noFill/>
                </a:ln>
                <a:solidFill>
                  <a:prstClr val="black"/>
                </a:solidFill>
                <a:effectLst/>
                <a:uLnTx/>
                <a:uFillTx/>
                <a:latin typeface="Calibri"/>
                <a:ea typeface="+mn-ea"/>
                <a:cs typeface="+mn-cs"/>
              </a:rPr>
              <a:t> GO Teams will need to take</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a:ln>
                  <a:noFill/>
                </a:ln>
                <a:solidFill>
                  <a:srgbClr val="FF0000"/>
                </a:solidFill>
                <a:effectLst/>
                <a:uLnTx/>
                <a:uFillTx/>
                <a:latin typeface="Calibri"/>
                <a:ea typeface="+mn-ea"/>
                <a:cs typeface="+mn-cs"/>
              </a:rPr>
              <a:t>ACTION</a:t>
            </a:r>
            <a:r>
              <a:rPr kumimoji="0" lang="en-US" sz="1600" b="0" i="0" u="none" strike="noStrike" kern="1200" cap="none" spc="0" normalizeH="0" baseline="0" noProof="0" dirty="0">
                <a:ln>
                  <a:noFill/>
                </a:ln>
                <a:solidFill>
                  <a:prstClr val="black"/>
                </a:solidFill>
                <a:effectLst/>
                <a:uLnTx/>
                <a:uFillTx/>
                <a:latin typeface="Calibri"/>
                <a:ea typeface="+mn-ea"/>
                <a:cs typeface="+mn-cs"/>
              </a:rPr>
              <a:t> on the budget at these meetings.</a:t>
            </a:r>
          </a:p>
        </p:txBody>
      </p:sp>
      <p:pic>
        <p:nvPicPr>
          <p:cNvPr id="11" name="Picture 10">
            <a:extLst>
              <a:ext uri="{FF2B5EF4-FFF2-40B4-BE49-F238E27FC236}">
                <a16:creationId xmlns:a16="http://schemas.microsoft.com/office/drawing/2014/main" id="{AACD9CEE-6340-9D01-3D77-10E478F2ADE1}"/>
              </a:ext>
            </a:extLst>
          </p:cNvPr>
          <p:cNvPicPr>
            <a:picLocks noChangeAspect="1"/>
          </p:cNvPicPr>
          <p:nvPr/>
        </p:nvPicPr>
        <p:blipFill>
          <a:blip r:embed="rId3">
            <a:duotone>
              <a:schemeClr val="accent3">
                <a:shade val="45000"/>
                <a:satMod val="135000"/>
              </a:schemeClr>
              <a:prstClr val="white"/>
            </a:duotone>
          </a:blip>
          <a:stretch>
            <a:fillRect/>
          </a:stretch>
        </p:blipFill>
        <p:spPr>
          <a:xfrm>
            <a:off x="651864" y="1193404"/>
            <a:ext cx="1828797" cy="2235596"/>
          </a:xfrm>
          <a:prstGeom prst="rect">
            <a:avLst/>
          </a:prstGeom>
        </p:spPr>
      </p:pic>
      <p:graphicFrame>
        <p:nvGraphicFramePr>
          <p:cNvPr id="3" name="Diagram 2">
            <a:extLst>
              <a:ext uri="{FF2B5EF4-FFF2-40B4-BE49-F238E27FC236}">
                <a16:creationId xmlns:a16="http://schemas.microsoft.com/office/drawing/2014/main" id="{567DACE9-E55A-CDB0-5F76-C141ED14B4CD}"/>
              </a:ext>
            </a:extLst>
          </p:cNvPr>
          <p:cNvGraphicFramePr/>
          <p:nvPr>
            <p:extLst>
              <p:ext uri="{D42A27DB-BD31-4B8C-83A1-F6EECF244321}">
                <p14:modId xmlns:p14="http://schemas.microsoft.com/office/powerpoint/2010/main" val="2905647532"/>
              </p:ext>
            </p:extLst>
          </p:nvPr>
        </p:nvGraphicFramePr>
        <p:xfrm>
          <a:off x="428439" y="1533871"/>
          <a:ext cx="11145170" cy="39968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65314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381454A-2A6F-F94B-431D-19723E9428B6}"/>
              </a:ext>
            </a:extLst>
          </p:cNvPr>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100" b="0" i="0" u="none" strike="noStrike" kern="1200" cap="none" spc="0" normalizeH="0" baseline="0" noProof="0" dirty="0">
              <a:ln>
                <a:noFill/>
              </a:ln>
              <a:solidFill>
                <a:srgbClr val="44546A"/>
              </a:solidFill>
              <a:effectLst/>
              <a:uLnTx/>
              <a:uFillTx/>
              <a:latin typeface="Franklin Gothic Book"/>
              <a:ea typeface="+mn-ea"/>
              <a:cs typeface="+mn-cs"/>
            </a:endParaRPr>
          </a:p>
        </p:txBody>
      </p:sp>
      <p:sp>
        <p:nvSpPr>
          <p:cNvPr id="10" name="Shape 105">
            <a:extLst>
              <a:ext uri="{FF2B5EF4-FFF2-40B4-BE49-F238E27FC236}">
                <a16:creationId xmlns:a16="http://schemas.microsoft.com/office/drawing/2014/main" id="{3DE32BC2-01B1-C34B-7941-53742F911BE0}"/>
              </a:ext>
            </a:extLst>
          </p:cNvPr>
          <p:cNvSpPr txBox="1">
            <a:spLocks/>
          </p:cNvSpPr>
          <p:nvPr/>
        </p:nvSpPr>
        <p:spPr>
          <a:xfrm>
            <a:off x="2214785" y="170328"/>
            <a:ext cx="8057260" cy="10369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2pPr>
            <a:lvl3pPr marR="0" lvl="2"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3pPr>
            <a:lvl4pPr marR="0" lvl="3"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4pPr>
            <a:lvl5pPr marR="0" lvl="4"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5pPr>
            <a:lvl6pPr marR="0" lvl="5"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6pPr>
            <a:lvl7pPr marR="0" lvl="6"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7pPr>
            <a:lvl8pPr marR="0" lvl="7"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8pPr>
            <a:lvl9pPr marR="0" lvl="8"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25000"/>
              <a:buFont typeface="Calibri"/>
              <a:buNone/>
              <a:tabLst/>
              <a:defRPr/>
            </a:pPr>
            <a:r>
              <a:rPr kumimoji="0" lang="en-US" sz="4200" b="1" i="0" u="sng" strike="noStrike" kern="0" cap="none" spc="0" normalizeH="0" baseline="0" noProof="0" dirty="0">
                <a:ln>
                  <a:noFill/>
                </a:ln>
                <a:solidFill>
                  <a:sysClr val="windowText" lastClr="000000"/>
                </a:solidFill>
                <a:effectLst/>
                <a:uLnTx/>
                <a:uFillTx/>
                <a:latin typeface="Trebuchet MS"/>
                <a:sym typeface="Calibri"/>
              </a:rPr>
              <a:t>Budget </a:t>
            </a:r>
            <a:r>
              <a:rPr kumimoji="0" lang="en-US" sz="4200" b="1" i="0" u="sng" strike="noStrike" kern="0" cap="none" spc="0" normalizeH="0" baseline="0" noProof="0" dirty="0">
                <a:ln>
                  <a:noFill/>
                </a:ln>
                <a:solidFill>
                  <a:sysClr val="windowText" lastClr="000000"/>
                </a:solidFill>
                <a:effectLst/>
                <a:uLnTx/>
                <a:uFillTx/>
                <a:latin typeface="Trebuchet MS"/>
                <a:sym typeface="Trebuchet MS"/>
              </a:rPr>
              <a:t>Finalization </a:t>
            </a:r>
            <a:r>
              <a:rPr kumimoji="0" lang="en-US" sz="4200" b="1" i="0" u="sng" strike="noStrike" kern="0" cap="none" spc="0" normalizeH="0" baseline="0" noProof="0" dirty="0">
                <a:ln>
                  <a:noFill/>
                </a:ln>
                <a:solidFill>
                  <a:sysClr val="windowText" lastClr="000000"/>
                </a:solidFill>
                <a:effectLst/>
                <a:uLnTx/>
                <a:uFillTx/>
                <a:latin typeface="Trebuchet MS"/>
                <a:sym typeface="Calibri"/>
              </a:rPr>
              <a:t>Meeting</a:t>
            </a:r>
          </a:p>
        </p:txBody>
      </p:sp>
      <p:sp>
        <p:nvSpPr>
          <p:cNvPr id="11" name="Shape 106">
            <a:extLst>
              <a:ext uri="{FF2B5EF4-FFF2-40B4-BE49-F238E27FC236}">
                <a16:creationId xmlns:a16="http://schemas.microsoft.com/office/drawing/2014/main" id="{C544319C-E753-CB89-951A-1A79FFB1BD8F}"/>
              </a:ext>
            </a:extLst>
          </p:cNvPr>
          <p:cNvSpPr txBox="1">
            <a:spLocks/>
          </p:cNvSpPr>
          <p:nvPr/>
        </p:nvSpPr>
        <p:spPr>
          <a:xfrm>
            <a:off x="2214785" y="1167213"/>
            <a:ext cx="8791254" cy="5512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38" algn="l" rtl="0" eaLnBrk="1" hangingPunct="1">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eaLnBrk="1" hangingPunct="1">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eaLnBrk="1" hangingPunct="1">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What</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During this meeting GO Teams will review all components of the budget, which should be updated based on feedback from the Cluster Superintendent and key leaders.  After review, GO Teams will </a:t>
            </a:r>
            <a:r>
              <a:rPr kumimoji="0" lang="en-US" sz="2400" b="1" i="0" u="none" strike="noStrike" kern="0" cap="none" spc="0" normalizeH="0" baseline="0" noProof="0" dirty="0">
                <a:ln>
                  <a:noFill/>
                </a:ln>
                <a:solidFill>
                  <a:srgbClr val="DA7B22"/>
                </a:solidFill>
                <a:effectLst/>
                <a:uLnTx/>
                <a:uFillTx/>
                <a:latin typeface="Trebuchet MS"/>
                <a:sym typeface="Trebuchet MS"/>
              </a:rPr>
              <a:t>take action</a:t>
            </a:r>
            <a:r>
              <a:rPr kumimoji="0" lang="en-US" sz="2400" b="0" i="0" u="none" strike="noStrike" kern="0" cap="none" spc="0" normalizeH="0" baseline="0" noProof="0" dirty="0">
                <a:ln>
                  <a:noFill/>
                </a:ln>
                <a:solidFill>
                  <a:srgbClr val="DA7B22"/>
                </a:solidFill>
                <a:effectLst/>
                <a:uLnTx/>
                <a:uFillTx/>
                <a:latin typeface="Trebuchet MS"/>
                <a:sym typeface="Trebuchet MS"/>
              </a:rPr>
              <a:t> </a:t>
            </a:r>
            <a:r>
              <a:rPr kumimoji="0" lang="en-US" sz="2400" b="0" i="0" u="none" strike="noStrike" kern="0" cap="none" spc="0" normalizeH="0" baseline="0" noProof="0" dirty="0">
                <a:ln>
                  <a:noFill/>
                </a:ln>
                <a:solidFill>
                  <a:srgbClr val="3F3F3F"/>
                </a:solidFill>
                <a:effectLst/>
                <a:uLnTx/>
                <a:uFillTx/>
                <a:latin typeface="Trebuchet MS"/>
                <a:sym typeface="Trebuchet MS"/>
              </a:rPr>
              <a:t>(i.e., vote) on the FY26 Budget.  </a:t>
            </a: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Why</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Principals will present the final budget recommendations for GO Team approval. </a:t>
            </a:r>
            <a:endParaRPr kumimoji="0" lang="en-US" sz="2400" b="1" i="0" u="sng" strike="noStrike" kern="0" cap="none" spc="0" normalizeH="0" baseline="0" noProof="0" dirty="0">
              <a:ln>
                <a:noFill/>
              </a:ln>
              <a:solidFill>
                <a:srgbClr val="3F3F3F"/>
              </a:solidFill>
              <a:effectLst/>
              <a:uLnTx/>
              <a:uFillTx/>
              <a:latin typeface="Trebuchet MS"/>
              <a:sym typeface="Trebuchet MS"/>
            </a:endParaRP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When</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All approval meetings </a:t>
            </a:r>
            <a:r>
              <a:rPr kumimoji="0" lang="en-US" sz="2400" b="1" i="0" u="none" strike="noStrike" kern="0" cap="none" spc="0" normalizeH="0" baseline="0" noProof="0" dirty="0">
                <a:ln>
                  <a:noFill/>
                </a:ln>
                <a:solidFill>
                  <a:srgbClr val="FF0000"/>
                </a:solidFill>
                <a:effectLst/>
                <a:uLnTx/>
                <a:uFillTx/>
                <a:latin typeface="Trebuchet MS"/>
                <a:sym typeface="Trebuchet MS"/>
              </a:rPr>
              <a:t>must</a:t>
            </a:r>
            <a:r>
              <a:rPr kumimoji="0" lang="en-US" sz="2400" b="0" i="0" u="none" strike="noStrike" kern="0" cap="none" spc="0" normalizeH="0" baseline="0" noProof="0" dirty="0">
                <a:ln>
                  <a:noFill/>
                </a:ln>
                <a:solidFill>
                  <a:srgbClr val="3F3F3F"/>
                </a:solidFill>
                <a:effectLst/>
                <a:uLnTx/>
                <a:uFillTx/>
                <a:latin typeface="Trebuchet MS"/>
                <a:sym typeface="Trebuchet MS"/>
              </a:rPr>
              <a:t> be held </a:t>
            </a:r>
            <a:r>
              <a:rPr kumimoji="0" lang="en-US" sz="2400" b="1" i="0" u="none" strike="noStrike" kern="0" cap="none" spc="0" normalizeH="0" baseline="0" noProof="0" dirty="0">
                <a:ln>
                  <a:noFill/>
                </a:ln>
                <a:solidFill>
                  <a:srgbClr val="FF0000"/>
                </a:solidFill>
                <a:effectLst/>
                <a:uLnTx/>
                <a:uFillTx/>
                <a:latin typeface="Trebuchet MS"/>
                <a:sym typeface="Trebuchet MS"/>
              </a:rPr>
              <a:t>after</a:t>
            </a:r>
            <a:r>
              <a:rPr kumimoji="0" lang="en-US" sz="2400" b="0" i="0" u="none" strike="noStrike" kern="0" cap="none" spc="0" normalizeH="0" baseline="0" noProof="0" dirty="0">
                <a:ln>
                  <a:noFill/>
                </a:ln>
                <a:solidFill>
                  <a:srgbClr val="3F3F3F"/>
                </a:solidFill>
                <a:effectLst/>
                <a:uLnTx/>
                <a:uFillTx/>
                <a:latin typeface="Trebuchet MS"/>
                <a:sym typeface="Trebuchet MS"/>
              </a:rPr>
              <a:t> staffing conferences. Budgets must be approved by </a:t>
            </a:r>
            <a:r>
              <a:rPr kumimoji="0" lang="en-US" sz="2400" b="1" i="0" u="none" strike="noStrike" kern="0" cap="none" spc="0" normalizeH="0" baseline="0" noProof="0" dirty="0">
                <a:ln>
                  <a:noFill/>
                </a:ln>
                <a:solidFill>
                  <a:srgbClr val="FF0000"/>
                </a:solidFill>
                <a:effectLst/>
                <a:uLnTx/>
                <a:uFillTx/>
                <a:latin typeface="Trebuchet MS"/>
                <a:sym typeface="Trebuchet MS"/>
              </a:rPr>
              <a:t>March 14</a:t>
            </a:r>
            <a:r>
              <a:rPr kumimoji="0" lang="en-US" sz="2400" b="1" i="0" u="none" strike="noStrike" kern="0" cap="none" spc="0" normalizeH="0" baseline="30000" noProof="0" dirty="0">
                <a:ln>
                  <a:noFill/>
                </a:ln>
                <a:solidFill>
                  <a:srgbClr val="FF0000"/>
                </a:solidFill>
                <a:effectLst/>
                <a:uLnTx/>
                <a:uFillTx/>
                <a:latin typeface="Trebuchet MS"/>
                <a:sym typeface="Trebuchet MS"/>
              </a:rPr>
              <a:t>th</a:t>
            </a:r>
            <a:r>
              <a:rPr kumimoji="0" lang="en-US" sz="2400" b="0" i="0" u="none" strike="noStrike" kern="0" cap="none" spc="0" normalizeH="0" baseline="0" noProof="0" dirty="0">
                <a:ln>
                  <a:noFill/>
                </a:ln>
                <a:solidFill>
                  <a:srgbClr val="3F3F3F"/>
                </a:solidFill>
                <a:effectLst/>
                <a:uLnTx/>
                <a:uFillTx/>
                <a:latin typeface="Trebuchet MS"/>
                <a:sym typeface="Trebuchet MS"/>
              </a:rPr>
              <a:t>. </a:t>
            </a:r>
          </a:p>
        </p:txBody>
      </p:sp>
      <p:sp>
        <p:nvSpPr>
          <p:cNvPr id="12" name="Slide Number Placeholder 2">
            <a:extLst>
              <a:ext uri="{FF2B5EF4-FFF2-40B4-BE49-F238E27FC236}">
                <a16:creationId xmlns:a16="http://schemas.microsoft.com/office/drawing/2014/main" id="{1E2E0806-DD09-99BF-8A12-10B6D79FEBB7}"/>
              </a:ext>
            </a:extLst>
          </p:cNvPr>
          <p:cNvSpPr txBox="1">
            <a:spLocks/>
          </p:cNvSpPr>
          <p:nvPr/>
        </p:nvSpPr>
        <p:spPr>
          <a:xfrm>
            <a:off x="1605185" y="24213"/>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Pct val="25000"/>
              <a:buFontTx/>
              <a:buNone/>
              <a:tabLst/>
              <a:defRPr/>
            </a:pPr>
            <a:endParaRPr kumimoji="0" lang="en-US" sz="1200" b="0" i="0" u="none" strike="noStrike" kern="1200" cap="none" spc="0" normalizeH="0" baseline="0" noProof="0" dirty="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2298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9FFEA-D796-9564-4346-268C994E646F}"/>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Budget </a:t>
            </a:r>
            <a:r>
              <a:rPr lang="en-US" sz="8800">
                <a:ln>
                  <a:solidFill>
                    <a:schemeClr val="bg2"/>
                  </a:solidFill>
                </a:ln>
              </a:rPr>
              <a:t>Updates</a:t>
            </a:r>
            <a:endParaRPr lang="en-US" sz="8800" dirty="0">
              <a:ln>
                <a:solidFill>
                  <a:schemeClr val="bg2"/>
                </a:solidFill>
              </a:ln>
            </a:endParaRPr>
          </a:p>
        </p:txBody>
      </p:sp>
    </p:spTree>
    <p:extLst>
      <p:ext uri="{BB962C8B-B14F-4D97-AF65-F5344CB8AC3E}">
        <p14:creationId xmlns:p14="http://schemas.microsoft.com/office/powerpoint/2010/main" val="273691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p:txBody>
          <a:bodyPr>
            <a:normAutofit fontScale="90000"/>
          </a:bodyPr>
          <a:lstStyle/>
          <a:p>
            <a:r>
              <a:rPr lang="en-US" dirty="0"/>
              <a:t>Changes since Feedback Meeting</a:t>
            </a:r>
          </a:p>
        </p:txBody>
      </p:sp>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952499" y="2289362"/>
            <a:ext cx="4572001" cy="1621735"/>
          </a:xfrm>
        </p:spPr>
        <p:txBody>
          <a:bodyPr vert="horz" lIns="0" tIns="0" rIns="0" bIns="0" rtlCol="0" anchor="t">
            <a:noAutofit/>
          </a:bodyPr>
          <a:lstStyle/>
          <a:p>
            <a:r>
              <a:rPr lang="en-US" sz="2400" dirty="0"/>
              <a:t>There were not any changes made to the draft budget we discussed at our last meeting. </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64023" y="6332220"/>
            <a:ext cx="523240" cy="24765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dirty="0">
              <a:ln>
                <a:noFill/>
              </a:ln>
              <a:solidFill>
                <a:srgbClr val="44546A"/>
              </a:solidFill>
              <a:effectLst/>
              <a:uLnTx/>
              <a:uFillTx/>
              <a:latin typeface="Franklin Gothic Book"/>
              <a:ea typeface="+mn-ea"/>
              <a:cs typeface="+mn-cs"/>
            </a:endParaRPr>
          </a:p>
        </p:txBody>
      </p:sp>
      <p:pic>
        <p:nvPicPr>
          <p:cNvPr id="53" name="Picture Placeholder 52">
            <a:extLst>
              <a:ext uri="{FF2B5EF4-FFF2-40B4-BE49-F238E27FC236}">
                <a16:creationId xmlns:a16="http://schemas.microsoft.com/office/drawing/2014/main" id="{CAC9EF15-08A3-406D-9236-76A5454D5F8A}"/>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3012005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6967-9DAF-A91B-B931-66BBB63CEB68}"/>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BAD0A14A-8D13-CCC5-5AF6-B58D17CE66C8}"/>
              </a:ext>
            </a:extLst>
          </p:cNvPr>
          <p:cNvSpPr>
            <a:spLocks noGrp="1"/>
          </p:cNvSpPr>
          <p:nvPr>
            <p:ph type="sldNum" sz="quarter" idx="12"/>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9" name="Title 1">
            <a:extLst>
              <a:ext uri="{FF2B5EF4-FFF2-40B4-BE49-F238E27FC236}">
                <a16:creationId xmlns:a16="http://schemas.microsoft.com/office/drawing/2014/main" id="{0D68B280-9291-31B9-E08E-2E9F9DC76B3B}"/>
              </a:ext>
            </a:extLst>
          </p:cNvPr>
          <p:cNvSpPr>
            <a:spLocks noGrp="1"/>
          </p:cNvSpPr>
          <p:nvPr>
            <p:ph type="title"/>
          </p:nvPr>
        </p:nvSpPr>
        <p:spPr>
          <a:xfrm>
            <a:off x="4235669" y="136633"/>
            <a:ext cx="7378262" cy="1397877"/>
          </a:xfrm>
        </p:spPr>
        <p:txBody>
          <a:bodyPr anchor="t">
            <a:noAutofit/>
          </a:bodyPr>
          <a:lstStyle/>
          <a:p>
            <a:pPr algn="ctr"/>
            <a:r>
              <a:rPr lang="en-US" sz="4800" b="1">
                <a:solidFill>
                  <a:schemeClr val="accent4"/>
                </a:solidFill>
              </a:rPr>
              <a:t>FY26 Budget by Function </a:t>
            </a:r>
            <a:r>
              <a:rPr lang="en-US" sz="3600" cap="none">
                <a:solidFill>
                  <a:schemeClr val="tx2"/>
                </a:solidFill>
              </a:rPr>
              <a:t>(</a:t>
            </a:r>
            <a:r>
              <a:rPr lang="en-US" sz="3600" i="1" cap="none">
                <a:solidFill>
                  <a:schemeClr val="tx2"/>
                </a:solidFill>
              </a:rPr>
              <a:t>required</a:t>
            </a:r>
            <a:r>
              <a:rPr lang="en-US" sz="3600" cap="none">
                <a:solidFill>
                  <a:schemeClr val="tx2"/>
                </a:solidFill>
              </a:rPr>
              <a:t>)</a:t>
            </a:r>
          </a:p>
        </p:txBody>
      </p:sp>
      <p:sp>
        <p:nvSpPr>
          <p:cNvPr id="3" name="TextBox 2">
            <a:extLst>
              <a:ext uri="{FF2B5EF4-FFF2-40B4-BE49-F238E27FC236}">
                <a16:creationId xmlns:a16="http://schemas.microsoft.com/office/drawing/2014/main" id="{74A956E2-CC15-BE95-EB99-CDEA472AFBB8}"/>
              </a:ext>
            </a:extLst>
          </p:cNvPr>
          <p:cNvSpPr txBox="1"/>
          <p:nvPr/>
        </p:nvSpPr>
        <p:spPr>
          <a:xfrm>
            <a:off x="5496911" y="1513966"/>
            <a:ext cx="55179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enorite"/>
                <a:ea typeface="+mn-ea"/>
                <a:cs typeface="+mn-cs"/>
              </a:rPr>
              <a:t>*</a:t>
            </a:r>
            <a:r>
              <a:rPr kumimoji="0" lang="en-US" sz="1800" b="0" i="1" u="none" strike="noStrike" kern="1200" cap="none" spc="0" normalizeH="0" baseline="0" noProof="0">
                <a:ln>
                  <a:noFill/>
                </a:ln>
                <a:solidFill>
                  <a:prstClr val="black"/>
                </a:solidFill>
                <a:effectLst/>
                <a:uLnTx/>
                <a:uFillTx/>
                <a:latin typeface="Tenorite"/>
                <a:ea typeface="+mn-ea"/>
                <a:cs typeface="+mn-cs"/>
              </a:rPr>
              <a:t> Based on Current Allocation of School Budget</a:t>
            </a:r>
          </a:p>
        </p:txBody>
      </p:sp>
      <p:graphicFrame>
        <p:nvGraphicFramePr>
          <p:cNvPr id="5" name="Table 4">
            <a:extLst>
              <a:ext uri="{FF2B5EF4-FFF2-40B4-BE49-F238E27FC236}">
                <a16:creationId xmlns:a16="http://schemas.microsoft.com/office/drawing/2014/main" id="{0672AE0A-3645-94E0-A908-82BAE3C1E8B0}"/>
              </a:ext>
            </a:extLst>
          </p:cNvPr>
          <p:cNvGraphicFramePr>
            <a:graphicFrameLocks noGrp="1"/>
          </p:cNvGraphicFramePr>
          <p:nvPr/>
        </p:nvGraphicFramePr>
        <p:xfrm>
          <a:off x="889001" y="1358843"/>
          <a:ext cx="7547075" cy="4717491"/>
        </p:xfrm>
        <a:graphic>
          <a:graphicData uri="http://schemas.openxmlformats.org/drawingml/2006/table">
            <a:tbl>
              <a:tblPr/>
              <a:tblGrid>
                <a:gridCol w="880718">
                  <a:extLst>
                    <a:ext uri="{9D8B030D-6E8A-4147-A177-3AD203B41FA5}">
                      <a16:colId xmlns:a16="http://schemas.microsoft.com/office/drawing/2014/main" val="3443663116"/>
                    </a:ext>
                  </a:extLst>
                </a:gridCol>
                <a:gridCol w="2425362">
                  <a:extLst>
                    <a:ext uri="{9D8B030D-6E8A-4147-A177-3AD203B41FA5}">
                      <a16:colId xmlns:a16="http://schemas.microsoft.com/office/drawing/2014/main" val="3250107695"/>
                    </a:ext>
                  </a:extLst>
                </a:gridCol>
                <a:gridCol w="867168">
                  <a:extLst>
                    <a:ext uri="{9D8B030D-6E8A-4147-A177-3AD203B41FA5}">
                      <a16:colId xmlns:a16="http://schemas.microsoft.com/office/drawing/2014/main" val="3629171999"/>
                    </a:ext>
                  </a:extLst>
                </a:gridCol>
                <a:gridCol w="1368500">
                  <a:extLst>
                    <a:ext uri="{9D8B030D-6E8A-4147-A177-3AD203B41FA5}">
                      <a16:colId xmlns:a16="http://schemas.microsoft.com/office/drawing/2014/main" val="3245455602"/>
                    </a:ext>
                  </a:extLst>
                </a:gridCol>
                <a:gridCol w="1368500">
                  <a:extLst>
                    <a:ext uri="{9D8B030D-6E8A-4147-A177-3AD203B41FA5}">
                      <a16:colId xmlns:a16="http://schemas.microsoft.com/office/drawing/2014/main" val="1762050594"/>
                    </a:ext>
                  </a:extLst>
                </a:gridCol>
                <a:gridCol w="636827">
                  <a:extLst>
                    <a:ext uri="{9D8B030D-6E8A-4147-A177-3AD203B41FA5}">
                      <a16:colId xmlns:a16="http://schemas.microsoft.com/office/drawing/2014/main" val="3936870027"/>
                    </a:ext>
                  </a:extLst>
                </a:gridCol>
              </a:tblGrid>
              <a:tr h="271761">
                <a:tc>
                  <a:txBody>
                    <a:bodyPr/>
                    <a:lstStyle/>
                    <a:p>
                      <a:pPr algn="l" fontAlgn="t"/>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033026614"/>
                  </a:ext>
                </a:extLst>
              </a:tr>
              <a:tr h="271761">
                <a:tc>
                  <a:txBody>
                    <a:bodyPr/>
                    <a:lstStyle/>
                    <a:p>
                      <a:pPr algn="l" fontAlgn="t"/>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943972949"/>
                  </a:ext>
                </a:extLst>
              </a:tr>
              <a:tr h="271761">
                <a:tc>
                  <a:txBody>
                    <a:bodyPr/>
                    <a:lstStyle/>
                    <a:p>
                      <a:pPr algn="l" fontAlgn="t"/>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2737411075"/>
                  </a:ext>
                </a:extLst>
              </a:tr>
              <a:tr h="271761">
                <a:tc>
                  <a:txBody>
                    <a:bodyPr/>
                    <a:lstStyle/>
                    <a:p>
                      <a:pPr algn="l" fontAlgn="t"/>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191603791"/>
                  </a:ext>
                </a:extLst>
              </a:tr>
              <a:tr h="476162">
                <a:tc>
                  <a:txBody>
                    <a:bodyPr/>
                    <a:lstStyle/>
                    <a:p>
                      <a:pPr algn="l" fontAlgn="t"/>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252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800315260"/>
                  </a:ext>
                </a:extLst>
              </a:tr>
              <a:tr h="271761">
                <a:tc>
                  <a:txBody>
                    <a:bodyPr/>
                    <a:lstStyle/>
                    <a:p>
                      <a:pPr algn="l" fontAlgn="t"/>
                      <a:endParaRPr lang="en-US" sz="1100" b="1" i="0" u="none" strike="noStrike">
                        <a:solidFill>
                          <a:srgbClr val="000000"/>
                        </a:solidFill>
                        <a:effectLst/>
                        <a:latin typeface="Calibri" panose="020F0502020204030204" pitchFamily="34" charset="0"/>
                      </a:endParaRPr>
                    </a:p>
                  </a:txBody>
                  <a:tcPr marL="9525" marR="9525" marT="952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endParaRPr lang="en-US" sz="11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311359616"/>
                  </a:ext>
                </a:extLst>
              </a:tr>
              <a:tr h="271761">
                <a:tc>
                  <a:txBody>
                    <a:bodyPr/>
                    <a:lstStyle/>
                    <a:p>
                      <a:pPr algn="ctr" fontAlgn="b"/>
                      <a:r>
                        <a:rPr lang="en-US" sz="1100" b="1" i="0" u="none" strike="noStrike">
                          <a:solidFill>
                            <a:srgbClr val="000000"/>
                          </a:solidFill>
                          <a:effectLst/>
                          <a:latin typeface="Calibri" panose="020F0502020204030204" pitchFamily="34" charset="0"/>
                        </a:rPr>
                        <a:t>Account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Account Description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FTE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Budget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94532794"/>
                  </a:ext>
                </a:extLst>
              </a:tr>
              <a:tr h="271761">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655204438"/>
                  </a:ext>
                </a:extLst>
              </a:tr>
              <a:tr h="253179">
                <a:tc>
                  <a:txBody>
                    <a:bodyPr/>
                    <a:lstStyle/>
                    <a:p>
                      <a:pPr algn="r" fontAlgn="b"/>
                      <a:r>
                        <a:rPr lang="en-US" sz="1000" b="0" i="0" u="none" strike="noStrike">
                          <a:effectLst/>
                          <a:latin typeface="Arial" panose="020B0604020202020204" pitchFamily="34" charset="0"/>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29.80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$3,681,875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$14,611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059434744"/>
                  </a:ext>
                </a:extLst>
              </a:tr>
              <a:tr h="253179">
                <a:tc>
                  <a:txBody>
                    <a:bodyPr/>
                    <a:lstStyle/>
                    <a:p>
                      <a:pPr algn="r" fontAlgn="b"/>
                      <a:r>
                        <a:rPr lang="en-US" sz="1000" b="0" i="0" u="none" strike="noStrike">
                          <a:effectLst/>
                          <a:latin typeface="Arial" panose="020B0604020202020204" pitchFamily="34" charset="0"/>
                        </a:rPr>
                        <a:t>2100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Pupil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2.75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$338,406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$1,343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72109953"/>
                  </a:ext>
                </a:extLst>
              </a:tr>
              <a:tr h="253179">
                <a:tc>
                  <a:txBody>
                    <a:bodyPr/>
                    <a:lstStyle/>
                    <a:p>
                      <a:pPr algn="r" fontAlgn="b"/>
                      <a:r>
                        <a:rPr lang="en-US" sz="1000" b="0" i="0" u="none" strike="noStrike">
                          <a:effectLst/>
                          <a:latin typeface="Arial" panose="020B0604020202020204" pitchFamily="34" charset="0"/>
                        </a:rPr>
                        <a:t>2210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Improvement of Instructional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$156,932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$623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15289720"/>
                  </a:ext>
                </a:extLst>
              </a:tr>
              <a:tr h="253179">
                <a:tc>
                  <a:txBody>
                    <a:bodyPr/>
                    <a:lstStyle/>
                    <a:p>
                      <a:pPr algn="r" fontAlgn="b"/>
                      <a:r>
                        <a:rPr lang="en-US" sz="1000" b="0" i="0" u="none" strike="noStrike">
                          <a:effectLst/>
                          <a:latin typeface="Arial" panose="020B0604020202020204" pitchFamily="34" charset="0"/>
                        </a:rPr>
                        <a:t>2213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Instructional Staff Training</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566459968"/>
                  </a:ext>
                </a:extLst>
              </a:tr>
              <a:tr h="253179">
                <a:tc>
                  <a:txBody>
                    <a:bodyPr/>
                    <a:lstStyle/>
                    <a:p>
                      <a:pPr algn="r" fontAlgn="b"/>
                      <a:r>
                        <a:rPr lang="en-US" sz="1000" b="0" i="0" u="none" strike="noStrike">
                          <a:effectLst/>
                          <a:latin typeface="Arial" panose="020B0604020202020204" pitchFamily="34" charset="0"/>
                        </a:rPr>
                        <a:t>2220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Educational Media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$149,001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$591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926536050"/>
                  </a:ext>
                </a:extLst>
              </a:tr>
              <a:tr h="253179">
                <a:tc>
                  <a:txBody>
                    <a:bodyPr/>
                    <a:lstStyle/>
                    <a:p>
                      <a:pPr algn="r" fontAlgn="b"/>
                      <a:r>
                        <a:rPr lang="en-US" sz="1000" b="0" i="0" u="none" strike="noStrike">
                          <a:effectLst/>
                          <a:latin typeface="Arial" panose="020B0604020202020204" pitchFamily="34" charset="0"/>
                        </a:rPr>
                        <a:t>2400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School Administration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3.00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$470,764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$1,868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04932274"/>
                  </a:ext>
                </a:extLst>
              </a:tr>
              <a:tr h="253179">
                <a:tc>
                  <a:txBody>
                    <a:bodyPr/>
                    <a:lstStyle/>
                    <a:p>
                      <a:pPr algn="r" fontAlgn="b"/>
                      <a:r>
                        <a:rPr lang="en-US" sz="1000" b="0" i="0" u="none" strike="noStrike">
                          <a:effectLst/>
                          <a:latin typeface="Arial" panose="020B0604020202020204" pitchFamily="34" charset="0"/>
                        </a:rPr>
                        <a:t>2600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Maintenance &amp; Operations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4.00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$315,031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$1,250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86173505"/>
                  </a:ext>
                </a:extLst>
              </a:tr>
              <a:tr h="253179">
                <a:tc>
                  <a:txBody>
                    <a:bodyPr/>
                    <a:lstStyle/>
                    <a:p>
                      <a:pPr algn="r" fontAlgn="b"/>
                      <a:r>
                        <a:rPr lang="en-US" sz="1000" b="0" i="0" u="none" strike="noStrike">
                          <a:effectLst/>
                          <a:latin typeface="Arial" panose="020B0604020202020204" pitchFamily="34" charset="0"/>
                        </a:rPr>
                        <a:t>2700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Transportation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69313626"/>
                  </a:ext>
                </a:extLst>
              </a:tr>
              <a:tr h="313570">
                <a:tc gridSpan="2">
                  <a:txBody>
                    <a:bodyPr/>
                    <a:lstStyle/>
                    <a:p>
                      <a:pPr algn="r" fontAlgn="b"/>
                      <a:r>
                        <a:rPr lang="en-US" sz="1200" b="1" i="0" u="none" strike="noStrike">
                          <a:effectLst/>
                          <a:latin typeface="Arial" panose="020B0604020202020204" pitchFamily="34" charset="0"/>
                        </a:rPr>
                        <a:t>Total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r>
                        <a:rPr lang="en-US" sz="1200" b="1" i="0" u="none" strike="noStrike">
                          <a:effectLst/>
                          <a:latin typeface="Arial" panose="020B0604020202020204" pitchFamily="34" charset="0"/>
                        </a:rPr>
                        <a:t>41.55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1" i="0" u="none" strike="noStrike">
                          <a:effectLst/>
                          <a:latin typeface="Arial" panose="020B0604020202020204" pitchFamily="34" charset="0"/>
                        </a:rPr>
                        <a:t> $5,112,008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1" i="0" u="none" strike="noStrike">
                          <a:effectLst/>
                          <a:latin typeface="Arial" panose="020B0604020202020204" pitchFamily="34" charset="0"/>
                        </a:rPr>
                        <a:t> $20,286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dirty="0">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8594418"/>
                  </a:ext>
                </a:extLst>
              </a:tr>
            </a:tbl>
          </a:graphicData>
        </a:graphic>
      </p:graphicFrame>
    </p:spTree>
    <p:extLst>
      <p:ext uri="{BB962C8B-B14F-4D97-AF65-F5344CB8AC3E}">
        <p14:creationId xmlns:p14="http://schemas.microsoft.com/office/powerpoint/2010/main" val="905865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4DFAB-AC4E-E5C8-CC4C-505429E98492}"/>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75F9CFAD-4C7C-AD31-F4D1-1437BE4DB205}"/>
              </a:ext>
            </a:extLst>
          </p:cNvPr>
          <p:cNvSpPr>
            <a:spLocks noGrp="1"/>
          </p:cNvSpPr>
          <p:nvPr>
            <p:ph type="sldNum" sz="quarter" idx="12"/>
          </p:nvPr>
        </p:nvSpPr>
        <p:spPr>
          <a:xfrm>
            <a:off x="11046590" y="6386402"/>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9" name="Title 1">
            <a:extLst>
              <a:ext uri="{FF2B5EF4-FFF2-40B4-BE49-F238E27FC236}">
                <a16:creationId xmlns:a16="http://schemas.microsoft.com/office/drawing/2014/main" id="{6888D9AF-DF51-9E51-E32C-CA1B9B2ECE58}"/>
              </a:ext>
            </a:extLst>
          </p:cNvPr>
          <p:cNvSpPr>
            <a:spLocks noGrp="1"/>
          </p:cNvSpPr>
          <p:nvPr>
            <p:ph type="title"/>
          </p:nvPr>
        </p:nvSpPr>
        <p:spPr>
          <a:xfrm>
            <a:off x="945931" y="136633"/>
            <a:ext cx="10668000" cy="1397877"/>
          </a:xfrm>
        </p:spPr>
        <p:txBody>
          <a:bodyPr anchor="t">
            <a:noAutofit/>
          </a:bodyPr>
          <a:lstStyle/>
          <a:p>
            <a:pPr algn="ctr"/>
            <a:r>
              <a:rPr lang="en-US" sz="4800" b="1">
                <a:solidFill>
                  <a:schemeClr val="accent4"/>
                </a:solidFill>
              </a:rPr>
              <a:t>FY26 Budget by Function </a:t>
            </a:r>
            <a:r>
              <a:rPr lang="en-US" sz="3600" cap="none">
                <a:solidFill>
                  <a:schemeClr val="tx2"/>
                </a:solidFill>
              </a:rPr>
              <a:t>(</a:t>
            </a:r>
            <a:r>
              <a:rPr lang="en-US" sz="3600" i="1" cap="none">
                <a:solidFill>
                  <a:schemeClr val="tx2"/>
                </a:solidFill>
              </a:rPr>
              <a:t>required</a:t>
            </a:r>
            <a:r>
              <a:rPr lang="en-US" sz="3600" cap="none">
                <a:solidFill>
                  <a:schemeClr val="tx2"/>
                </a:solidFill>
              </a:rPr>
              <a:t>)</a:t>
            </a:r>
          </a:p>
        </p:txBody>
      </p:sp>
      <p:sp>
        <p:nvSpPr>
          <p:cNvPr id="3" name="TextBox 2">
            <a:extLst>
              <a:ext uri="{FF2B5EF4-FFF2-40B4-BE49-F238E27FC236}">
                <a16:creationId xmlns:a16="http://schemas.microsoft.com/office/drawing/2014/main" id="{A040AFF9-69D7-EC7E-8838-6A0053862902}"/>
              </a:ext>
            </a:extLst>
          </p:cNvPr>
          <p:cNvSpPr txBox="1"/>
          <p:nvPr/>
        </p:nvSpPr>
        <p:spPr>
          <a:xfrm>
            <a:off x="3337035" y="771045"/>
            <a:ext cx="55179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enorite"/>
                <a:ea typeface="+mn-ea"/>
                <a:cs typeface="+mn-cs"/>
              </a:rPr>
              <a:t>*</a:t>
            </a:r>
            <a:r>
              <a:rPr kumimoji="0" lang="en-US" sz="1800" b="0" i="1" u="none" strike="noStrike" kern="1200" cap="none" spc="0" normalizeH="0" baseline="0" noProof="0">
                <a:ln>
                  <a:noFill/>
                </a:ln>
                <a:solidFill>
                  <a:prstClr val="black"/>
                </a:solidFill>
                <a:effectLst/>
                <a:uLnTx/>
                <a:uFillTx/>
                <a:latin typeface="Tenorite"/>
                <a:ea typeface="+mn-ea"/>
                <a:cs typeface="+mn-cs"/>
              </a:rPr>
              <a:t> Based on Current Allocation of School Budget</a:t>
            </a:r>
          </a:p>
        </p:txBody>
      </p:sp>
      <p:pic>
        <p:nvPicPr>
          <p:cNvPr id="7" name="Picture 6">
            <a:extLst>
              <a:ext uri="{FF2B5EF4-FFF2-40B4-BE49-F238E27FC236}">
                <a16:creationId xmlns:a16="http://schemas.microsoft.com/office/drawing/2014/main" id="{4E69D7E8-194E-B999-1ECD-4E5B2C5197CB}"/>
              </a:ext>
            </a:extLst>
          </p:cNvPr>
          <p:cNvPicPr>
            <a:picLocks noChangeAspect="1"/>
          </p:cNvPicPr>
          <p:nvPr/>
        </p:nvPicPr>
        <p:blipFill>
          <a:blip r:embed="rId3"/>
          <a:stretch>
            <a:fillRect/>
          </a:stretch>
        </p:blipFill>
        <p:spPr>
          <a:xfrm>
            <a:off x="1415846" y="1140377"/>
            <a:ext cx="9070258" cy="5971423"/>
          </a:xfrm>
          <a:prstGeom prst="rect">
            <a:avLst/>
          </a:prstGeom>
        </p:spPr>
      </p:pic>
    </p:spTree>
    <p:extLst>
      <p:ext uri="{BB962C8B-B14F-4D97-AF65-F5344CB8AC3E}">
        <p14:creationId xmlns:p14="http://schemas.microsoft.com/office/powerpoint/2010/main" val="898057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5398443" y="631488"/>
            <a:ext cx="5726074" cy="3372389"/>
          </a:xfrm>
        </p:spPr>
        <p:txBody>
          <a:bodyPr>
            <a:noAutofit/>
          </a:bodyPr>
          <a:lstStyle/>
          <a:p>
            <a:pPr algn="ctr"/>
            <a:br>
              <a:rPr lang="en-US" sz="8000" dirty="0">
                <a:ln>
                  <a:solidFill>
                    <a:schemeClr val="bg2"/>
                  </a:solidFill>
                </a:ln>
              </a:rPr>
            </a:br>
            <a:r>
              <a:rPr lang="en-US" sz="8000" dirty="0">
                <a:ln>
                  <a:solidFill>
                    <a:schemeClr val="bg2"/>
                  </a:solidFill>
                </a:ln>
              </a:rPr>
              <a:t>Discussion &amp;</a:t>
            </a:r>
            <a:br>
              <a:rPr lang="en-US" sz="8000" dirty="0">
                <a:ln>
                  <a:solidFill>
                    <a:schemeClr val="bg2"/>
                  </a:solidFill>
                </a:ln>
              </a:rPr>
            </a:br>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2294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9DC43D-3811-E057-0400-2F6E66BE51C0}"/>
              </a:ext>
            </a:extLst>
          </p:cNvPr>
          <p:cNvSpPr>
            <a:spLocks noGrp="1"/>
          </p:cNvSpPr>
          <p:nvPr>
            <p:ph type="title"/>
          </p:nvPr>
        </p:nvSpPr>
        <p:spPr>
          <a:xfrm>
            <a:off x="790129" y="428555"/>
            <a:ext cx="6528158" cy="732842"/>
          </a:xfrm>
        </p:spPr>
        <p:txBody>
          <a:bodyPr>
            <a:normAutofit/>
          </a:bodyPr>
          <a:lstStyle/>
          <a:p>
            <a:r>
              <a:rPr lang="en-US" dirty="0"/>
              <a:t>Action on the Budget</a:t>
            </a:r>
          </a:p>
        </p:txBody>
      </p:sp>
      <p:graphicFrame>
        <p:nvGraphicFramePr>
          <p:cNvPr id="31" name="Content Placeholder 2">
            <a:extLst>
              <a:ext uri="{FF2B5EF4-FFF2-40B4-BE49-F238E27FC236}">
                <a16:creationId xmlns:a16="http://schemas.microsoft.com/office/drawing/2014/main" id="{B1F78851-0640-02F0-F079-21F57C28A08D}"/>
              </a:ext>
            </a:extLst>
          </p:cNvPr>
          <p:cNvGraphicFramePr/>
          <p:nvPr/>
        </p:nvGraphicFramePr>
        <p:xfrm>
          <a:off x="1058907" y="1540561"/>
          <a:ext cx="10548967" cy="3399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7273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79F0-BACB-1897-7EBD-81D249BE17C4}"/>
              </a:ext>
            </a:extLst>
          </p:cNvPr>
          <p:cNvSpPr>
            <a:spLocks noGrp="1"/>
          </p:cNvSpPr>
          <p:nvPr>
            <p:ph type="title"/>
          </p:nvPr>
        </p:nvSpPr>
        <p:spPr>
          <a:xfrm>
            <a:off x="142929" y="413695"/>
            <a:ext cx="6304524" cy="610863"/>
          </a:xfrm>
        </p:spPr>
        <p:txBody>
          <a:bodyPr>
            <a:normAutofit/>
          </a:bodyPr>
          <a:lstStyle/>
          <a:p>
            <a:r>
              <a:rPr lang="en-US" dirty="0">
                <a:solidFill>
                  <a:schemeClr val="tx2"/>
                </a:solidFill>
              </a:rPr>
              <a:t>Additional Agenda Items</a:t>
            </a:r>
          </a:p>
        </p:txBody>
      </p:sp>
      <p:sp>
        <p:nvSpPr>
          <p:cNvPr id="3" name="Slide Number Placeholder 2">
            <a:extLst>
              <a:ext uri="{FF2B5EF4-FFF2-40B4-BE49-F238E27FC236}">
                <a16:creationId xmlns:a16="http://schemas.microsoft.com/office/drawing/2014/main" id="{54AD68FA-A565-C831-704A-AC93C059A217}"/>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
        <p:nvSpPr>
          <p:cNvPr id="4" name="TextBox 3">
            <a:extLst>
              <a:ext uri="{FF2B5EF4-FFF2-40B4-BE49-F238E27FC236}">
                <a16:creationId xmlns:a16="http://schemas.microsoft.com/office/drawing/2014/main" id="{4568A5FD-D981-6ADC-D782-B63334D76AA4}"/>
              </a:ext>
            </a:extLst>
          </p:cNvPr>
          <p:cNvSpPr txBox="1"/>
          <p:nvPr/>
        </p:nvSpPr>
        <p:spPr>
          <a:xfrm>
            <a:off x="291971" y="1711018"/>
            <a:ext cx="7798500" cy="4278094"/>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3600" b="1"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Information Items </a:t>
            </a:r>
            <a:r>
              <a:rPr kumimoji="0" lang="en-US" sz="3600"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Principal’s Report</a:t>
            </a:r>
          </a:p>
          <a:p>
            <a:pPr marL="914400" marR="0" lvl="1"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3600"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CAT Report: February 24, 2025 Meeting</a:t>
            </a:r>
          </a:p>
          <a:p>
            <a:pPr marL="914400" marR="0" lvl="1"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3600"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Committee Reports</a:t>
            </a:r>
            <a:r>
              <a:rPr kumimoji="0" lang="en-US" sz="3600" b="1"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 Announcements</a:t>
            </a:r>
          </a:p>
          <a:p>
            <a:pPr marL="914400" marR="0" lvl="1"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lang="en-US" sz="1400" b="1" dirty="0">
                <a:solidFill>
                  <a:schemeClr val="bg2"/>
                </a:solidFill>
                <a:latin typeface="Calibri" panose="020F0502020204030204" pitchFamily="34" charset="0"/>
                <a:ea typeface="Calibri" panose="020F0502020204030204" pitchFamily="34" charset="0"/>
                <a:cs typeface="Arial" panose="020B0604020202020204" pitchFamily="34" charset="0"/>
              </a:rPr>
              <a:t>1</a:t>
            </a:r>
            <a:r>
              <a:rPr lang="en-US" sz="1400" b="1" baseline="30000" dirty="0">
                <a:solidFill>
                  <a:schemeClr val="bg2"/>
                </a:solidFill>
                <a:latin typeface="Calibri" panose="020F0502020204030204" pitchFamily="34" charset="0"/>
                <a:ea typeface="Calibri" panose="020F0502020204030204" pitchFamily="34" charset="0"/>
                <a:cs typeface="Arial" panose="020B0604020202020204" pitchFamily="34" charset="0"/>
              </a:rPr>
              <a:t>st</a:t>
            </a:r>
            <a:r>
              <a:rPr lang="en-US" sz="1400" b="1" dirty="0">
                <a:solidFill>
                  <a:schemeClr val="bg2"/>
                </a:solidFill>
                <a:latin typeface="Calibri" panose="020F0502020204030204" pitchFamily="34" charset="0"/>
                <a:ea typeface="Calibri" panose="020F0502020204030204" pitchFamily="34" charset="0"/>
                <a:cs typeface="Arial" panose="020B0604020202020204" pitchFamily="34" charset="0"/>
              </a:rPr>
              <a:t> Place winner in State technology Fair</a:t>
            </a:r>
          </a:p>
          <a:p>
            <a:pPr marL="914400" marR="0" lvl="1"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1400" b="1"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Century 21 Summer Program scheduled for June</a:t>
            </a:r>
          </a:p>
          <a:p>
            <a:pPr marL="914400" marR="0" lvl="1"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lang="en-US" sz="1400" b="1" dirty="0">
                <a:solidFill>
                  <a:schemeClr val="bg2"/>
                </a:solidFill>
                <a:latin typeface="Calibri" panose="020F0502020204030204" pitchFamily="34" charset="0"/>
                <a:ea typeface="Calibri" panose="020F0502020204030204" pitchFamily="34" charset="0"/>
                <a:cs typeface="Arial" panose="020B0604020202020204" pitchFamily="34" charset="0"/>
              </a:rPr>
              <a:t>2K fun Run 3/22</a:t>
            </a:r>
          </a:p>
          <a:p>
            <a:pPr marL="914400" marR="0" lvl="1"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1400" b="1"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Baseball starting </a:t>
            </a:r>
            <a:r>
              <a:rPr lang="en-US" sz="1400" b="1" dirty="0">
                <a:solidFill>
                  <a:schemeClr val="bg2"/>
                </a:solidFill>
                <a:latin typeface="Calibri" panose="020F0502020204030204" pitchFamily="34" charset="0"/>
                <a:ea typeface="Calibri" panose="020F0502020204030204" pitchFamily="34" charset="0"/>
                <a:cs typeface="Arial" panose="020B0604020202020204" pitchFamily="34" charset="0"/>
              </a:rPr>
              <a:t>soon (Tennis and Basketball going well)</a:t>
            </a:r>
            <a:endParaRPr kumimoji="0" lang="en-US" sz="1400" b="1"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600"/>
              </a:spcAft>
              <a:buClr>
                <a:schemeClr val="bg2"/>
              </a:buClr>
              <a:buSzTx/>
              <a:buFont typeface="Arial" panose="020B0604020202020204" pitchFamily="34" charset="0"/>
              <a:buChar char="•"/>
              <a:tabLst/>
              <a:defRPr/>
            </a:pPr>
            <a:r>
              <a:rPr kumimoji="0" lang="en-US" sz="3600" b="1" i="0" u="none" strike="noStrike" kern="1200" cap="none" spc="0" normalizeH="0" baseline="0" noProof="0" dirty="0">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Public Comment</a:t>
            </a:r>
            <a:endParaRPr lang="en-US" sz="2400" i="1" dirty="0">
              <a:solidFill>
                <a:schemeClr val="accent3"/>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96984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FCE8016-D39C-6771-BCDF-A94D52A1290D}"/>
              </a:ext>
            </a:extLst>
          </p:cNvPr>
          <p:cNvSpPr>
            <a:spLocks noGrp="1"/>
          </p:cNvSpPr>
          <p:nvPr>
            <p:ph type="title"/>
          </p:nvPr>
        </p:nvSpPr>
        <p:spPr>
          <a:xfrm>
            <a:off x="353738" y="132225"/>
            <a:ext cx="11484524" cy="1187961"/>
          </a:xfrm>
          <a:solidFill>
            <a:schemeClr val="accent4">
              <a:lumMod val="20000"/>
              <a:lumOff val="80000"/>
            </a:schemeClr>
          </a:solidFill>
          <a:ln>
            <a:solidFill>
              <a:srgbClr val="FF0000"/>
            </a:solidFill>
          </a:ln>
        </p:spPr>
        <p:txBody>
          <a:bodyPr vert="horz" lIns="91440" tIns="45720" rIns="91440" bIns="45720" rtlCol="0" anchor="ctr">
            <a:normAutofit/>
          </a:bodyPr>
          <a:lstStyle/>
          <a:p>
            <a:pPr algn="ctr"/>
            <a:r>
              <a:rPr lang="en-US" sz="5400" b="1" dirty="0">
                <a:solidFill>
                  <a:srgbClr val="FF0000"/>
                </a:solidFill>
              </a:rPr>
              <a:t>EXTENDED - </a:t>
            </a:r>
            <a:r>
              <a:rPr lang="en-US" sz="5400" b="1" kern="1200" cap="all" spc="150" baseline="0" dirty="0">
                <a:solidFill>
                  <a:srgbClr val="FF0000"/>
                </a:solidFill>
                <a:latin typeface="+mj-lt"/>
                <a:ea typeface="+mj-ea"/>
                <a:cs typeface="+mj-cs"/>
              </a:rPr>
              <a:t>declare by </a:t>
            </a:r>
            <a:r>
              <a:rPr lang="en-US" sz="5400" b="1" dirty="0">
                <a:solidFill>
                  <a:srgbClr val="FF0000"/>
                </a:solidFill>
              </a:rPr>
              <a:t>March 7</a:t>
            </a:r>
            <a:r>
              <a:rPr lang="en-US" sz="5400" b="1" kern="1200" cap="all" spc="150" baseline="0" dirty="0">
                <a:solidFill>
                  <a:srgbClr val="FF0000"/>
                </a:solidFill>
                <a:latin typeface="+mj-lt"/>
                <a:ea typeface="+mj-ea"/>
                <a:cs typeface="+mj-cs"/>
              </a:rPr>
              <a:t>!</a:t>
            </a:r>
          </a:p>
        </p:txBody>
      </p:sp>
      <p:pic>
        <p:nvPicPr>
          <p:cNvPr id="7" name="Picture 6" descr="A black screen with a white circle with blue and orange text&#10;&#10;Description automatically generated">
            <a:extLst>
              <a:ext uri="{FF2B5EF4-FFF2-40B4-BE49-F238E27FC236}">
                <a16:creationId xmlns:a16="http://schemas.microsoft.com/office/drawing/2014/main" id="{C650FBFB-0268-4D42-3A80-62116EEC5FD9}"/>
              </a:ext>
            </a:extLst>
          </p:cNvPr>
          <p:cNvPicPr>
            <a:picLocks noChangeAspect="1"/>
          </p:cNvPicPr>
          <p:nvPr/>
        </p:nvPicPr>
        <p:blipFill>
          <a:blip r:embed="rId2"/>
          <a:srcRect l="3558" r="2778" b="-4"/>
          <a:stretch/>
        </p:blipFill>
        <p:spPr>
          <a:xfrm>
            <a:off x="8606450" y="2171403"/>
            <a:ext cx="2147978" cy="2293353"/>
          </a:xfrm>
          <a:prstGeom prst="rect">
            <a:avLst/>
          </a:prstGeom>
          <a:noFill/>
        </p:spPr>
      </p:pic>
      <p:sp>
        <p:nvSpPr>
          <p:cNvPr id="8" name="TextBox 7">
            <a:extLst>
              <a:ext uri="{FF2B5EF4-FFF2-40B4-BE49-F238E27FC236}">
                <a16:creationId xmlns:a16="http://schemas.microsoft.com/office/drawing/2014/main" id="{C51ECCCB-38DE-BD08-C1D0-42893BD278CB}"/>
              </a:ext>
            </a:extLst>
          </p:cNvPr>
          <p:cNvSpPr txBox="1"/>
          <p:nvPr/>
        </p:nvSpPr>
        <p:spPr>
          <a:xfrm>
            <a:off x="-817684" y="5537811"/>
            <a:ext cx="12192001" cy="595811"/>
          </a:xfrm>
          <a:prstGeom prst="rect">
            <a:avLst/>
          </a:prstGeom>
        </p:spPr>
        <p:txBody>
          <a:bodyPr vert="horz" lIns="91440" tIns="45720" rIns="91440" bIns="45720" rtlCol="0" anchor="t">
            <a:no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3600" b="1" i="0" u="none" strike="noStrike" kern="1200" cap="none" spc="50" normalizeH="0" baseline="0" noProof="0" dirty="0">
                <a:ln>
                  <a:noFill/>
                </a:ln>
                <a:solidFill>
                  <a:srgbClr val="A91A92"/>
                </a:solidFill>
                <a:effectLst/>
                <a:uLnTx/>
                <a:uFillTx/>
                <a:latin typeface="Aptos" panose="020B0004020202020204" pitchFamily="34" charset="0"/>
                <a:ea typeface="+mn-ea"/>
                <a:cs typeface="+mn-cs"/>
                <a:hlinkClick r:id="rId3">
                  <a:extLst>
                    <a:ext uri="{A12FA001-AC4F-418D-AE19-62706E023703}">
                      <ahyp:hlinkClr xmlns:ahyp="http://schemas.microsoft.com/office/drawing/2018/hyperlinkcolor" val="tx"/>
                    </a:ext>
                  </a:extLst>
                </a:hlinkClick>
              </a:rPr>
              <a:t>tinyAPS.com/?2025GOTeamDeclaration</a:t>
            </a:r>
            <a:endParaRPr kumimoji="0" lang="en-US" sz="3600" b="1" i="0" u="none" strike="noStrike" kern="1200" cap="none" spc="50" normalizeH="0" baseline="0" noProof="0" dirty="0">
              <a:ln>
                <a:noFill/>
              </a:ln>
              <a:solidFill>
                <a:srgbClr val="A91A92"/>
              </a:solidFill>
              <a:effectLst/>
              <a:uLnTx/>
              <a:uFillTx/>
              <a:latin typeface="Aptos" panose="020B0004020202020204" pitchFamily="34" charset="0"/>
              <a:ea typeface="+mn-ea"/>
              <a:cs typeface="+mn-cs"/>
            </a:endParaRPr>
          </a:p>
        </p:txBody>
      </p:sp>
      <p:pic>
        <p:nvPicPr>
          <p:cNvPr id="9" name="Content Placeholder 6" descr="A group of children smiling&#10;&#10;Description automatically generated">
            <a:extLst>
              <a:ext uri="{FF2B5EF4-FFF2-40B4-BE49-F238E27FC236}">
                <a16:creationId xmlns:a16="http://schemas.microsoft.com/office/drawing/2014/main" id="{D29D7B93-CE6A-8E8E-E4E0-424284674FB3}"/>
              </a:ext>
            </a:extLst>
          </p:cNvPr>
          <p:cNvPicPr>
            <a:picLocks noChangeAspect="1"/>
          </p:cNvPicPr>
          <p:nvPr/>
        </p:nvPicPr>
        <p:blipFill>
          <a:blip r:embed="rId4"/>
          <a:srcRect r="1" b="2133"/>
          <a:stretch/>
        </p:blipFill>
        <p:spPr>
          <a:xfrm>
            <a:off x="911835" y="1503485"/>
            <a:ext cx="6592450" cy="3629191"/>
          </a:xfrm>
          <a:prstGeom prst="rect">
            <a:avLst/>
          </a:prstGeom>
          <a:noFill/>
        </p:spPr>
      </p:pic>
    </p:spTree>
    <p:extLst>
      <p:ext uri="{BB962C8B-B14F-4D97-AF65-F5344CB8AC3E}">
        <p14:creationId xmlns:p14="http://schemas.microsoft.com/office/powerpoint/2010/main" val="1035602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6881986" y="1700613"/>
            <a:ext cx="3390059" cy="1196411"/>
          </a:xfrm>
        </p:spPr>
        <p:txBody>
          <a:bodyPr>
            <a:normAutofit/>
          </a:bodyPr>
          <a:lstStyle/>
          <a:p>
            <a:r>
              <a:rPr lang="en-US" dirty="0"/>
              <a:t>Thank you!</a:t>
            </a:r>
          </a:p>
        </p:txBody>
      </p:sp>
      <p:pic>
        <p:nvPicPr>
          <p:cNvPr id="13" name="Picture Placeholder 12">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6667" r="16667"/>
          <a:stretch/>
        </p:blipFill>
        <p:spPr/>
      </p:pic>
    </p:spTree>
    <p:extLst>
      <p:ext uri="{BB962C8B-B14F-4D97-AF65-F5344CB8AC3E}">
        <p14:creationId xmlns:p14="http://schemas.microsoft.com/office/powerpoint/2010/main" val="1862847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33673-AA69-D2B1-73F8-3371D723B52B}"/>
            </a:ext>
          </a:extLst>
        </p:cNvPr>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52D98015-02FC-1C10-2042-32741107FCA8}"/>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35FFCBC6-EA3C-E27E-B4B1-AB42085A17BB}"/>
              </a:ext>
            </a:extLst>
          </p:cNvPr>
          <p:cNvSpPr>
            <a:spLocks noGrp="1"/>
          </p:cNvSpPr>
          <p:nvPr>
            <p:ph type="title"/>
          </p:nvPr>
        </p:nvSpPr>
        <p:spPr>
          <a:xfrm>
            <a:off x="5398443" y="1383067"/>
            <a:ext cx="5726074" cy="1149754"/>
          </a:xfrm>
        </p:spPr>
        <p:txBody>
          <a:bodyPr>
            <a:noAutofit/>
          </a:bodyPr>
          <a:lstStyle/>
          <a:p>
            <a:pPr algn="ctr"/>
            <a:r>
              <a:rPr lang="en-US" sz="8000" dirty="0">
                <a:ln w="6350">
                  <a:solidFill>
                    <a:schemeClr val="accent4">
                      <a:lumMod val="20000"/>
                      <a:lumOff val="80000"/>
                    </a:schemeClr>
                  </a:solidFill>
                </a:ln>
                <a:solidFill>
                  <a:schemeClr val="tx2"/>
                </a:solidFill>
              </a:rPr>
              <a:t>Appendix</a:t>
            </a:r>
          </a:p>
        </p:txBody>
      </p:sp>
      <p:cxnSp>
        <p:nvCxnSpPr>
          <p:cNvPr id="6" name="Straight Connector 5">
            <a:extLst>
              <a:ext uri="{FF2B5EF4-FFF2-40B4-BE49-F238E27FC236}">
                <a16:creationId xmlns:a16="http://schemas.microsoft.com/office/drawing/2014/main" id="{4C29CB55-F796-EA21-483C-06469718CB8B}"/>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Title 1">
            <a:extLst>
              <a:ext uri="{FF2B5EF4-FFF2-40B4-BE49-F238E27FC236}">
                <a16:creationId xmlns:a16="http://schemas.microsoft.com/office/drawing/2014/main" id="{B2C45249-4135-32B0-1649-BFF95F9A694F}"/>
              </a:ext>
            </a:extLst>
          </p:cNvPr>
          <p:cNvSpPr txBox="1">
            <a:spLocks/>
          </p:cNvSpPr>
          <p:nvPr/>
        </p:nvSpPr>
        <p:spPr>
          <a:xfrm>
            <a:off x="5398443" y="2693472"/>
            <a:ext cx="5726074" cy="1149754"/>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100" b="1" i="0" kern="1200" spc="1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ln>
                  <a:solidFill>
                    <a:schemeClr val="bg2"/>
                  </a:solidFill>
                </a:ln>
              </a:rPr>
              <a:t>FY26 Feedback Presentation</a:t>
            </a:r>
          </a:p>
        </p:txBody>
      </p:sp>
    </p:spTree>
    <p:extLst>
      <p:ext uri="{BB962C8B-B14F-4D97-AF65-F5344CB8AC3E}">
        <p14:creationId xmlns:p14="http://schemas.microsoft.com/office/powerpoint/2010/main" val="2948078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95A320-1337-B4B6-44F0-E7C89908500A}"/>
              </a:ext>
            </a:extLst>
          </p:cNvPr>
          <p:cNvSpPr txBox="1"/>
          <p:nvPr/>
        </p:nvSpPr>
        <p:spPr>
          <a:xfrm>
            <a:off x="231710" y="152754"/>
            <a:ext cx="11728580" cy="1200329"/>
          </a:xfrm>
          <a:prstGeom prst="rect">
            <a:avLst/>
          </a:prstGeom>
          <a:solidFill>
            <a:schemeClr val="accent4">
              <a:lumMod val="40000"/>
              <a:lumOff val="60000"/>
            </a:schemeClr>
          </a:solidFill>
          <a:ln w="57150">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a:ln>
                  <a:noFill/>
                </a:ln>
                <a:solidFill>
                  <a:schemeClr val="accent1"/>
                </a:solidFill>
                <a:effectLst/>
                <a:uLnTx/>
                <a:uFillTx/>
                <a:latin typeface="Franklin Gothic Book"/>
                <a:ea typeface="+mn-ea"/>
                <a:cs typeface="+mn-cs"/>
              </a:rPr>
              <a:t>Principals</a:t>
            </a:r>
            <a:r>
              <a:rPr kumimoji="0" lang="en-US" sz="2400" b="0" i="1" u="none" strike="noStrike" kern="1200" cap="none" spc="0" normalizeH="0" baseline="0" noProof="0" dirty="0">
                <a:ln>
                  <a:noFill/>
                </a:ln>
                <a:solidFill>
                  <a:schemeClr val="accent1"/>
                </a:solidFill>
                <a:effectLst/>
                <a:uLnTx/>
                <a:uFillTx/>
                <a:latin typeface="Franklin Gothic Book"/>
                <a:ea typeface="+mn-ea"/>
                <a:cs typeface="+mn-cs"/>
              </a:rPr>
              <a:t> </a:t>
            </a:r>
          </a:p>
          <a:p>
            <a:pPr>
              <a:defRPr/>
            </a:pPr>
            <a:r>
              <a:rPr lang="en-US" dirty="0">
                <a:solidFill>
                  <a:srgbClr val="000000"/>
                </a:solidFill>
              </a:rPr>
              <a:t>To ensure </a:t>
            </a:r>
            <a:r>
              <a:rPr lang="en-US" b="1" dirty="0">
                <a:solidFill>
                  <a:srgbClr val="000000"/>
                </a:solidFill>
              </a:rPr>
              <a:t>transparency, consistency, and clarity</a:t>
            </a:r>
            <a:r>
              <a:rPr lang="en-US" dirty="0">
                <a:solidFill>
                  <a:srgbClr val="000000"/>
                </a:solidFill>
              </a:rPr>
              <a:t> for stakeholders, please </a:t>
            </a:r>
            <a:r>
              <a:rPr lang="en-US" b="1" dirty="0">
                <a:solidFill>
                  <a:srgbClr val="000000"/>
                </a:solidFill>
              </a:rPr>
              <a:t>COPY</a:t>
            </a:r>
            <a:r>
              <a:rPr lang="en-US" dirty="0">
                <a:solidFill>
                  <a:srgbClr val="000000"/>
                </a:solidFill>
              </a:rPr>
              <a:t> your </a:t>
            </a:r>
            <a:r>
              <a:rPr lang="en-US" b="1" dirty="0">
                <a:solidFill>
                  <a:srgbClr val="FF0000"/>
                </a:solidFill>
              </a:rPr>
              <a:t>Budget Feedback Presentation</a:t>
            </a:r>
            <a:r>
              <a:rPr lang="en-US" dirty="0">
                <a:solidFill>
                  <a:srgbClr val="000000"/>
                </a:solidFill>
              </a:rPr>
              <a:t> into this appendix using one of the following methods:</a:t>
            </a:r>
            <a:endParaRPr kumimoji="0" lang="en-US" sz="1800" b="0" i="1" u="none" strike="noStrike" kern="1200" cap="none" spc="0" normalizeH="0" baseline="0" noProof="0" dirty="0">
              <a:ln>
                <a:noFill/>
              </a:ln>
              <a:solidFill>
                <a:srgbClr val="000000"/>
              </a:solidFill>
              <a:effectLst/>
              <a:uLnTx/>
              <a:uFillTx/>
              <a:latin typeface="Franklin Gothic Book"/>
              <a:ea typeface="+mn-ea"/>
              <a:cs typeface="+mn-cs"/>
            </a:endParaRPr>
          </a:p>
        </p:txBody>
      </p:sp>
      <p:sp>
        <p:nvSpPr>
          <p:cNvPr id="6" name="TextBox 5">
            <a:extLst>
              <a:ext uri="{FF2B5EF4-FFF2-40B4-BE49-F238E27FC236}">
                <a16:creationId xmlns:a16="http://schemas.microsoft.com/office/drawing/2014/main" id="{EA3E71C6-C156-0BAA-04B0-763749E1643D}"/>
              </a:ext>
            </a:extLst>
          </p:cNvPr>
          <p:cNvSpPr txBox="1"/>
          <p:nvPr/>
        </p:nvSpPr>
        <p:spPr>
          <a:xfrm>
            <a:off x="382554" y="1661336"/>
            <a:ext cx="4814596" cy="4616648"/>
          </a:xfrm>
          <a:prstGeom prst="rect">
            <a:avLst/>
          </a:prstGeom>
          <a:noFill/>
          <a:ln>
            <a:solidFill>
              <a:srgbClr val="000000"/>
            </a:solidFill>
          </a:ln>
        </p:spPr>
        <p:txBody>
          <a:bodyPr wrap="square" rtlCol="0">
            <a:spAutoFit/>
          </a:bodyPr>
          <a:lstStyle/>
          <a:p>
            <a:r>
              <a:rPr lang="en-US" sz="2400" b="1" u="sng" dirty="0">
                <a:solidFill>
                  <a:srgbClr val="FF0000"/>
                </a:solidFill>
              </a:rPr>
              <a:t>Option 1</a:t>
            </a:r>
            <a:endParaRPr lang="en-US" sz="2400" b="1" u="sng" dirty="0">
              <a:solidFill>
                <a:schemeClr val="tx2">
                  <a:lumMod val="75000"/>
                </a:schemeClr>
              </a:solidFill>
            </a:endParaRPr>
          </a:p>
          <a:p>
            <a:r>
              <a:rPr lang="en-US" sz="2400" b="1" dirty="0">
                <a:solidFill>
                  <a:schemeClr val="tx2">
                    <a:lumMod val="75000"/>
                  </a:schemeClr>
                </a:solidFill>
              </a:rPr>
              <a:t>Copy Your Budget Feedback Presentation into This Template</a:t>
            </a:r>
          </a:p>
          <a:p>
            <a:endParaRPr lang="en-US" sz="2400" b="1" u="sng" dirty="0">
              <a:solidFill>
                <a:schemeClr val="tx2">
                  <a:lumMod val="75000"/>
                </a:schemeClr>
              </a:solidFill>
            </a:endParaRPr>
          </a:p>
          <a:p>
            <a:pPr marL="342900" indent="-342900">
              <a:buClr>
                <a:schemeClr val="tx2"/>
              </a:buClr>
              <a:buFont typeface="+mj-lt"/>
              <a:buAutoNum type="arabicPeriod"/>
            </a:pPr>
            <a:r>
              <a:rPr lang="en-US" b="1" dirty="0">
                <a:solidFill>
                  <a:srgbClr val="000000"/>
                </a:solidFill>
              </a:rPr>
              <a:t>Open</a:t>
            </a:r>
            <a:r>
              <a:rPr lang="en-US" dirty="0">
                <a:solidFill>
                  <a:srgbClr val="000000"/>
                </a:solidFill>
              </a:rPr>
              <a:t> your </a:t>
            </a:r>
            <a:r>
              <a:rPr lang="en-US" b="1" dirty="0">
                <a:solidFill>
                  <a:schemeClr val="accent3"/>
                </a:solidFill>
              </a:rPr>
              <a:t>Budget Feedback presentation</a:t>
            </a:r>
            <a:r>
              <a:rPr lang="en-US" dirty="0">
                <a:solidFill>
                  <a:srgbClr val="000000"/>
                </a:solidFill>
              </a:rPr>
              <a:t> in PowerPoint.</a:t>
            </a:r>
          </a:p>
          <a:p>
            <a:pPr marL="342900" indent="-342900">
              <a:buClr>
                <a:schemeClr val="tx2"/>
              </a:buClr>
              <a:buFont typeface="+mj-lt"/>
              <a:buAutoNum type="arabicPeriod"/>
            </a:pPr>
            <a:r>
              <a:rPr lang="en-US" b="1" dirty="0">
                <a:solidFill>
                  <a:schemeClr val="accent3"/>
                </a:solidFill>
              </a:rPr>
              <a:t>Click</a:t>
            </a:r>
            <a:r>
              <a:rPr lang="en-US" dirty="0">
                <a:solidFill>
                  <a:srgbClr val="000000"/>
                </a:solidFill>
              </a:rPr>
              <a:t> on the first slide in the left panel of the Feedback Presentation.</a:t>
            </a:r>
          </a:p>
          <a:p>
            <a:pPr marL="342900" indent="-342900">
              <a:buClr>
                <a:schemeClr val="tx2"/>
              </a:buClr>
              <a:buFont typeface="+mj-lt"/>
              <a:buAutoNum type="arabicPeriod"/>
            </a:pPr>
            <a:r>
              <a:rPr lang="en-US" b="1" dirty="0">
                <a:solidFill>
                  <a:schemeClr val="accent3"/>
                </a:solidFill>
              </a:rPr>
              <a:t>Select</a:t>
            </a:r>
            <a:r>
              <a:rPr lang="en-US" dirty="0">
                <a:solidFill>
                  <a:srgbClr val="000000"/>
                </a:solidFill>
              </a:rPr>
              <a:t> all the Feedback Presentation slides (</a:t>
            </a:r>
            <a:r>
              <a:rPr lang="en-US" dirty="0" err="1">
                <a:solidFill>
                  <a:srgbClr val="000000"/>
                </a:solidFill>
              </a:rPr>
              <a:t>Ctrl+A</a:t>
            </a:r>
            <a:r>
              <a:rPr lang="en-US" dirty="0">
                <a:solidFill>
                  <a:srgbClr val="000000"/>
                </a:solidFill>
              </a:rPr>
              <a:t>/</a:t>
            </a:r>
            <a:r>
              <a:rPr lang="en-US" dirty="0" err="1">
                <a:solidFill>
                  <a:srgbClr val="000000"/>
                </a:solidFill>
              </a:rPr>
              <a:t>Cmd+A</a:t>
            </a:r>
            <a:r>
              <a:rPr lang="en-US" dirty="0">
                <a:solidFill>
                  <a:srgbClr val="000000"/>
                </a:solidFill>
              </a:rPr>
              <a:t> to select all slides).</a:t>
            </a:r>
          </a:p>
          <a:p>
            <a:pPr marL="342900" indent="-342900">
              <a:buClr>
                <a:schemeClr val="tx2"/>
              </a:buClr>
              <a:buFont typeface="+mj-lt"/>
              <a:buAutoNum type="arabicPeriod"/>
            </a:pPr>
            <a:r>
              <a:rPr lang="en-US" b="1" dirty="0">
                <a:solidFill>
                  <a:schemeClr val="accent3"/>
                </a:solidFill>
              </a:rPr>
              <a:t>Right-click </a:t>
            </a:r>
            <a:r>
              <a:rPr lang="en-US" dirty="0">
                <a:solidFill>
                  <a:srgbClr val="000000"/>
                </a:solidFill>
              </a:rPr>
              <a:t>and choose </a:t>
            </a:r>
            <a:r>
              <a:rPr lang="en-US" b="1" dirty="0">
                <a:solidFill>
                  <a:schemeClr val="accent3"/>
                </a:solidFill>
              </a:rPr>
              <a:t>Copy</a:t>
            </a:r>
            <a:r>
              <a:rPr lang="en-US" dirty="0">
                <a:solidFill>
                  <a:srgbClr val="000000"/>
                </a:solidFill>
              </a:rPr>
              <a:t>.</a:t>
            </a:r>
          </a:p>
          <a:p>
            <a:pPr marL="342900" indent="-342900">
              <a:buClr>
                <a:schemeClr val="tx2"/>
              </a:buClr>
              <a:buFont typeface="+mj-lt"/>
              <a:buAutoNum type="arabicPeriod"/>
            </a:pPr>
            <a:r>
              <a:rPr lang="en-US" b="1" dirty="0">
                <a:solidFill>
                  <a:schemeClr val="accent3"/>
                </a:solidFill>
              </a:rPr>
              <a:t>Click</a:t>
            </a:r>
            <a:r>
              <a:rPr lang="en-US" dirty="0">
                <a:solidFill>
                  <a:srgbClr val="000000"/>
                </a:solidFill>
              </a:rPr>
              <a:t> after this slide (you’ll see a red bar in the left pane)</a:t>
            </a:r>
          </a:p>
          <a:p>
            <a:pPr marL="342900" indent="-342900">
              <a:buClr>
                <a:schemeClr val="tx2"/>
              </a:buClr>
              <a:buFont typeface="+mj-lt"/>
              <a:buAutoNum type="arabicPeriod"/>
            </a:pPr>
            <a:r>
              <a:rPr lang="en-US" b="1" dirty="0">
                <a:solidFill>
                  <a:schemeClr val="accent3"/>
                </a:solidFill>
              </a:rPr>
              <a:t>Right-click</a:t>
            </a:r>
            <a:r>
              <a:rPr lang="en-US" dirty="0">
                <a:solidFill>
                  <a:srgbClr val="000000"/>
                </a:solidFill>
              </a:rPr>
              <a:t> and select </a:t>
            </a:r>
            <a:r>
              <a:rPr lang="en-US" b="1" dirty="0">
                <a:solidFill>
                  <a:schemeClr val="accent3"/>
                </a:solidFill>
              </a:rPr>
              <a:t>Paste</a:t>
            </a:r>
            <a:r>
              <a:rPr lang="en-US" dirty="0">
                <a:solidFill>
                  <a:srgbClr val="000000"/>
                </a:solidFill>
              </a:rPr>
              <a:t>. Choose </a:t>
            </a:r>
            <a:r>
              <a:rPr lang="en-US" b="1" dirty="0">
                <a:solidFill>
                  <a:schemeClr val="accent3"/>
                </a:solidFill>
              </a:rPr>
              <a:t>Keep Source Formatting</a:t>
            </a:r>
            <a:r>
              <a:rPr lang="en-US" dirty="0">
                <a:solidFill>
                  <a:srgbClr val="000000"/>
                </a:solidFill>
              </a:rPr>
              <a:t> to maintain formatting.</a:t>
            </a:r>
          </a:p>
        </p:txBody>
      </p:sp>
      <p:sp>
        <p:nvSpPr>
          <p:cNvPr id="7" name="TextBox 6">
            <a:extLst>
              <a:ext uri="{FF2B5EF4-FFF2-40B4-BE49-F238E27FC236}">
                <a16:creationId xmlns:a16="http://schemas.microsoft.com/office/drawing/2014/main" id="{DA4CA7DC-7227-70C2-87AF-7DDCFF59056D}"/>
              </a:ext>
            </a:extLst>
          </p:cNvPr>
          <p:cNvSpPr txBox="1"/>
          <p:nvPr/>
        </p:nvSpPr>
        <p:spPr>
          <a:xfrm>
            <a:off x="5794311" y="1661336"/>
            <a:ext cx="6165980" cy="4616648"/>
          </a:xfrm>
          <a:prstGeom prst="rect">
            <a:avLst/>
          </a:prstGeom>
          <a:noFill/>
          <a:ln>
            <a:solidFill>
              <a:srgbClr val="000000"/>
            </a:solidFill>
          </a:ln>
        </p:spPr>
        <p:txBody>
          <a:bodyPr wrap="square" rtlCol="0">
            <a:spAutoFit/>
          </a:bodyPr>
          <a:lstStyle/>
          <a:p>
            <a:r>
              <a:rPr lang="en-US" sz="2400" b="1" u="sng" dirty="0">
                <a:solidFill>
                  <a:srgbClr val="FF0000"/>
                </a:solidFill>
              </a:rPr>
              <a:t>Option 2</a:t>
            </a:r>
            <a:endParaRPr lang="en-US" sz="2400" b="1" u="sng" dirty="0">
              <a:solidFill>
                <a:schemeClr val="tx2">
                  <a:lumMod val="75000"/>
                </a:schemeClr>
              </a:solidFill>
            </a:endParaRPr>
          </a:p>
          <a:p>
            <a:r>
              <a:rPr lang="en-US" sz="2400" b="1" dirty="0">
                <a:solidFill>
                  <a:schemeClr val="tx2">
                    <a:lumMod val="75000"/>
                  </a:schemeClr>
                </a:solidFill>
              </a:rPr>
              <a:t>Add These Slides to the Front of your Budget Feedback Presentation</a:t>
            </a:r>
          </a:p>
          <a:p>
            <a:endParaRPr lang="en-US" sz="2400" b="1" u="sng" dirty="0">
              <a:solidFill>
                <a:schemeClr val="tx2">
                  <a:lumMod val="75000"/>
                </a:schemeClr>
              </a:solidFill>
            </a:endParaRPr>
          </a:p>
          <a:p>
            <a:pPr marL="342900" indent="-342900">
              <a:buClr>
                <a:schemeClr val="tx2"/>
              </a:buClr>
              <a:buFont typeface="+mj-lt"/>
              <a:buAutoNum type="arabicPeriod"/>
            </a:pPr>
            <a:r>
              <a:rPr lang="en-US" b="1" dirty="0">
                <a:solidFill>
                  <a:srgbClr val="000000"/>
                </a:solidFill>
              </a:rPr>
              <a:t>Open</a:t>
            </a:r>
            <a:r>
              <a:rPr lang="en-US" dirty="0">
                <a:solidFill>
                  <a:srgbClr val="000000"/>
                </a:solidFill>
              </a:rPr>
              <a:t> your </a:t>
            </a:r>
            <a:r>
              <a:rPr lang="en-US" b="1" dirty="0">
                <a:solidFill>
                  <a:schemeClr val="accent3"/>
                </a:solidFill>
              </a:rPr>
              <a:t>Budget Feedback presentation</a:t>
            </a:r>
            <a:r>
              <a:rPr lang="en-US" dirty="0">
                <a:solidFill>
                  <a:srgbClr val="000000"/>
                </a:solidFill>
              </a:rPr>
              <a:t> in PowerPoint and </a:t>
            </a:r>
            <a:r>
              <a:rPr lang="en-US" b="1" dirty="0">
                <a:solidFill>
                  <a:schemeClr val="accent3"/>
                </a:solidFill>
              </a:rPr>
              <a:t>Save a Copy </a:t>
            </a:r>
            <a:r>
              <a:rPr lang="en-US" dirty="0">
                <a:solidFill>
                  <a:srgbClr val="000000"/>
                </a:solidFill>
              </a:rPr>
              <a:t>(File/Save a Copy). This will become your Finalization Presentation. </a:t>
            </a:r>
          </a:p>
          <a:p>
            <a:pPr marL="342900" indent="-342900">
              <a:buClr>
                <a:schemeClr val="tx2"/>
              </a:buClr>
              <a:buFont typeface="+mj-lt"/>
              <a:buAutoNum type="arabicPeriod"/>
            </a:pPr>
            <a:r>
              <a:rPr lang="en-US" b="1" dirty="0">
                <a:solidFill>
                  <a:schemeClr val="accent3"/>
                </a:solidFill>
              </a:rPr>
              <a:t>Click</a:t>
            </a:r>
            <a:r>
              <a:rPr lang="en-US" dirty="0">
                <a:solidFill>
                  <a:srgbClr val="000000"/>
                </a:solidFill>
              </a:rPr>
              <a:t> on the first slide in the left panel of this presentation.</a:t>
            </a:r>
          </a:p>
          <a:p>
            <a:pPr marL="342900" indent="-342900">
              <a:buClr>
                <a:schemeClr val="tx2"/>
              </a:buClr>
              <a:buFont typeface="+mj-lt"/>
              <a:buAutoNum type="arabicPeriod"/>
            </a:pPr>
            <a:r>
              <a:rPr lang="en-US" b="1" dirty="0">
                <a:solidFill>
                  <a:schemeClr val="accent3"/>
                </a:solidFill>
              </a:rPr>
              <a:t>Select</a:t>
            </a:r>
            <a:r>
              <a:rPr lang="en-US" dirty="0">
                <a:solidFill>
                  <a:srgbClr val="000000"/>
                </a:solidFill>
              </a:rPr>
              <a:t> all the Finalization Presentation slides (</a:t>
            </a:r>
            <a:r>
              <a:rPr lang="en-US" dirty="0" err="1">
                <a:solidFill>
                  <a:srgbClr val="000000"/>
                </a:solidFill>
              </a:rPr>
              <a:t>Ctrl+A</a:t>
            </a:r>
            <a:r>
              <a:rPr lang="en-US" dirty="0">
                <a:solidFill>
                  <a:srgbClr val="000000"/>
                </a:solidFill>
              </a:rPr>
              <a:t>/</a:t>
            </a:r>
            <a:r>
              <a:rPr lang="en-US" dirty="0" err="1">
                <a:solidFill>
                  <a:srgbClr val="000000"/>
                </a:solidFill>
              </a:rPr>
              <a:t>Cmd+A</a:t>
            </a:r>
            <a:r>
              <a:rPr lang="en-US" dirty="0">
                <a:solidFill>
                  <a:srgbClr val="000000"/>
                </a:solidFill>
              </a:rPr>
              <a:t> to select all slides).</a:t>
            </a:r>
          </a:p>
          <a:p>
            <a:pPr marL="342900" indent="-342900">
              <a:buClr>
                <a:schemeClr val="tx2"/>
              </a:buClr>
              <a:buFont typeface="+mj-lt"/>
              <a:buAutoNum type="arabicPeriod"/>
            </a:pPr>
            <a:r>
              <a:rPr lang="en-US" b="1" dirty="0">
                <a:solidFill>
                  <a:schemeClr val="accent3"/>
                </a:solidFill>
              </a:rPr>
              <a:t>Right-click </a:t>
            </a:r>
            <a:r>
              <a:rPr lang="en-US" dirty="0">
                <a:solidFill>
                  <a:srgbClr val="000000"/>
                </a:solidFill>
              </a:rPr>
              <a:t>and choose </a:t>
            </a:r>
            <a:r>
              <a:rPr lang="en-US" b="1" dirty="0">
                <a:solidFill>
                  <a:schemeClr val="accent3"/>
                </a:solidFill>
              </a:rPr>
              <a:t>Copy</a:t>
            </a:r>
            <a:r>
              <a:rPr lang="en-US" dirty="0">
                <a:solidFill>
                  <a:srgbClr val="000000"/>
                </a:solidFill>
              </a:rPr>
              <a:t>.</a:t>
            </a:r>
          </a:p>
          <a:p>
            <a:pPr marL="342900" indent="-342900">
              <a:buClr>
                <a:schemeClr val="tx2"/>
              </a:buClr>
              <a:buFont typeface="+mj-lt"/>
              <a:buAutoNum type="arabicPeriod"/>
            </a:pPr>
            <a:r>
              <a:rPr lang="en-US" b="1" dirty="0">
                <a:solidFill>
                  <a:schemeClr val="accent3"/>
                </a:solidFill>
              </a:rPr>
              <a:t>Open</a:t>
            </a:r>
            <a:r>
              <a:rPr lang="en-US" dirty="0">
                <a:solidFill>
                  <a:srgbClr val="000000"/>
                </a:solidFill>
              </a:rPr>
              <a:t> the </a:t>
            </a:r>
            <a:r>
              <a:rPr lang="en-US" b="1" dirty="0">
                <a:solidFill>
                  <a:srgbClr val="000000"/>
                </a:solidFill>
              </a:rPr>
              <a:t>Copy</a:t>
            </a:r>
            <a:r>
              <a:rPr lang="en-US" dirty="0">
                <a:solidFill>
                  <a:srgbClr val="000000"/>
                </a:solidFill>
              </a:rPr>
              <a:t> of your Feedback Presentation and </a:t>
            </a:r>
            <a:r>
              <a:rPr lang="en-US" b="1" dirty="0">
                <a:solidFill>
                  <a:schemeClr val="accent3"/>
                </a:solidFill>
              </a:rPr>
              <a:t>Click</a:t>
            </a:r>
            <a:r>
              <a:rPr lang="en-US" dirty="0">
                <a:solidFill>
                  <a:srgbClr val="000000"/>
                </a:solidFill>
              </a:rPr>
              <a:t> before the first slide (you’ll see a red bar in the left pane)</a:t>
            </a:r>
          </a:p>
          <a:p>
            <a:pPr marL="342900" indent="-342900">
              <a:buClr>
                <a:schemeClr val="tx2"/>
              </a:buClr>
              <a:buFont typeface="+mj-lt"/>
              <a:buAutoNum type="arabicPeriod"/>
            </a:pPr>
            <a:r>
              <a:rPr lang="en-US" b="1" dirty="0">
                <a:solidFill>
                  <a:schemeClr val="accent3"/>
                </a:solidFill>
              </a:rPr>
              <a:t>Right-click</a:t>
            </a:r>
            <a:r>
              <a:rPr lang="en-US" dirty="0">
                <a:solidFill>
                  <a:srgbClr val="000000"/>
                </a:solidFill>
              </a:rPr>
              <a:t> and select </a:t>
            </a:r>
            <a:r>
              <a:rPr lang="en-US" b="1" dirty="0">
                <a:solidFill>
                  <a:schemeClr val="accent3"/>
                </a:solidFill>
              </a:rPr>
              <a:t>Paste</a:t>
            </a:r>
            <a:r>
              <a:rPr lang="en-US" dirty="0">
                <a:solidFill>
                  <a:srgbClr val="000000"/>
                </a:solidFill>
              </a:rPr>
              <a:t>. Choose </a:t>
            </a:r>
            <a:r>
              <a:rPr lang="en-US" b="1" dirty="0">
                <a:solidFill>
                  <a:schemeClr val="accent3"/>
                </a:solidFill>
              </a:rPr>
              <a:t>Keep Source Formatting</a:t>
            </a:r>
            <a:r>
              <a:rPr lang="en-US" dirty="0">
                <a:solidFill>
                  <a:srgbClr val="000000"/>
                </a:solidFill>
              </a:rPr>
              <a:t> to maintain formatting.</a:t>
            </a:r>
          </a:p>
        </p:txBody>
      </p:sp>
    </p:spTree>
    <p:extLst>
      <p:ext uri="{BB962C8B-B14F-4D97-AF65-F5344CB8AC3E}">
        <p14:creationId xmlns:p14="http://schemas.microsoft.com/office/powerpoint/2010/main" val="8753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41918" y="3329790"/>
            <a:ext cx="4941771" cy="3200400"/>
          </a:xfrm>
        </p:spPr>
        <p:txBody>
          <a:bodyPr anchor="ctr"/>
          <a:lstStyle/>
          <a:p>
            <a:r>
              <a:rPr lang="en-US"/>
              <a:t>FY26 Budget Feedback Meeting</a:t>
            </a:r>
          </a:p>
        </p:txBody>
      </p:sp>
    </p:spTree>
    <p:extLst>
      <p:ext uri="{BB962C8B-B14F-4D97-AF65-F5344CB8AC3E}">
        <p14:creationId xmlns:p14="http://schemas.microsoft.com/office/powerpoint/2010/main" val="2586058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409053" y="109593"/>
            <a:ext cx="2895600" cy="617692"/>
          </a:xfrm>
        </p:spPr>
        <p:txBody>
          <a:bodyPr/>
          <a:lstStyle/>
          <a:p>
            <a:r>
              <a:rPr lang="en-US" b="1">
                <a:solidFill>
                  <a:schemeClr val="accent5"/>
                </a:solidFill>
              </a:rPr>
              <a:t>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288470" y="914398"/>
            <a:ext cx="5807530" cy="5525163"/>
          </a:xfrm>
        </p:spPr>
        <p:txBody>
          <a:bodyPr>
            <a:noAutofit/>
          </a:bodyPr>
          <a:lstStyle/>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1600" dirty="0">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Previous Minutes</a:t>
            </a:r>
          </a:p>
          <a:p>
            <a:pPr marL="742950" marR="0" lvl="1" indent="-285750">
              <a:lnSpc>
                <a:spcPct val="107000"/>
              </a:lnSpc>
              <a:buFont typeface="+mj-lt"/>
              <a:buAutoNum type="alphaUcPeriod"/>
            </a:pPr>
            <a:r>
              <a:rPr lang="en-US" sz="1600" b="1" dirty="0">
                <a:latin typeface="Calibri" panose="020F0502020204030204" pitchFamily="34" charset="0"/>
                <a:ea typeface="Calibri" panose="020F0502020204030204" pitchFamily="34" charset="0"/>
                <a:cs typeface="Arial" panose="020B0604020202020204" pitchFamily="34" charset="0"/>
              </a:rPr>
              <a:t>Fill Vacant Staff Member Seat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Discussion Items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Budget Development Presentation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ACTION ITEM:</a:t>
            </a:r>
            <a:r>
              <a:rPr lang="en-US" sz="1600" b="1" dirty="0">
                <a:effectLst/>
                <a:latin typeface="Calibri" panose="020F0502020204030204" pitchFamily="34" charset="0"/>
                <a:ea typeface="Calibri" panose="020F0502020204030204" pitchFamily="34" charset="0"/>
                <a:cs typeface="Arial" panose="020B0604020202020204" pitchFamily="34" charset="0"/>
              </a:rPr>
              <a:t> GO Team vote on Draft Budget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t>
            </a:r>
            <a:r>
              <a:rPr lang="en-US" sz="1600" b="1"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AFTER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presentation and discussion)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Announcements </a:t>
            </a: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Public Comment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(if applicable)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Tree>
    <p:extLst>
      <p:ext uri="{BB962C8B-B14F-4D97-AF65-F5344CB8AC3E}">
        <p14:creationId xmlns:p14="http://schemas.microsoft.com/office/powerpoint/2010/main" val="1713219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523E-7E03-BE6E-42D6-1D25A88C78A3}"/>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FD962E1-8A2D-9612-F720-04891FFEAA26}"/>
              </a:ext>
            </a:extLst>
          </p:cNvPr>
          <p:cNvSpPr>
            <a:spLocks noGrp="1"/>
          </p:cNvSpPr>
          <p:nvPr>
            <p:ph type="sldNum" sz="quarter" idx="12"/>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graphicFrame>
        <p:nvGraphicFramePr>
          <p:cNvPr id="9" name="Content Placeholder 2">
            <a:extLst>
              <a:ext uri="{FF2B5EF4-FFF2-40B4-BE49-F238E27FC236}">
                <a16:creationId xmlns:a16="http://schemas.microsoft.com/office/drawing/2014/main" id="{6B3B1AF8-E185-B7F6-34AF-7B3EBA9CF566}"/>
              </a:ext>
            </a:extLst>
          </p:cNvPr>
          <p:cNvGraphicFramePr>
            <a:graphicFrameLocks/>
          </p:cNvGraphicFramePr>
          <p:nvPr/>
        </p:nvGraphicFramePr>
        <p:xfrm>
          <a:off x="3668109" y="903889"/>
          <a:ext cx="8208579" cy="5817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59847BC7-7251-EB18-5C47-96DA3F570AAA}"/>
              </a:ext>
            </a:extLst>
          </p:cNvPr>
          <p:cNvSpPr>
            <a:spLocks noGrp="1"/>
          </p:cNvSpPr>
          <p:nvPr>
            <p:ph type="title"/>
          </p:nvPr>
        </p:nvSpPr>
        <p:spPr>
          <a:xfrm>
            <a:off x="3839074" y="246261"/>
            <a:ext cx="8003286" cy="768096"/>
          </a:xfrm>
        </p:spPr>
        <p:txBody>
          <a:bodyPr anchor="t">
            <a:noAutofit/>
          </a:bodyPr>
          <a:lstStyle/>
          <a:p>
            <a:pPr algn="ctr"/>
            <a:r>
              <a:rPr lang="en-US" sz="4800" b="1"/>
              <a:t>Meeting Norms</a:t>
            </a:r>
          </a:p>
        </p:txBody>
      </p:sp>
    </p:spTree>
    <p:extLst>
      <p:ext uri="{BB962C8B-B14F-4D97-AF65-F5344CB8AC3E}">
        <p14:creationId xmlns:p14="http://schemas.microsoft.com/office/powerpoint/2010/main" val="3503710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B94C1-2D69-1AEA-B2C2-72592B080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6B2ECF-88CD-C5D9-4C10-1B55266EF410}"/>
              </a:ext>
            </a:extLst>
          </p:cNvPr>
          <p:cNvSpPr>
            <a:spLocks noGrp="1"/>
          </p:cNvSpPr>
          <p:nvPr>
            <p:ph type="ctrTitle"/>
          </p:nvPr>
        </p:nvSpPr>
        <p:spPr>
          <a:xfrm>
            <a:off x="7147034" y="2358662"/>
            <a:ext cx="4906755" cy="1678220"/>
          </a:xfrm>
        </p:spPr>
        <p:txBody>
          <a:bodyPr/>
          <a:lstStyle/>
          <a:p>
            <a:r>
              <a:rPr lang="en-US"/>
              <a:t>Budget Feedback presentation &amp; Discussion</a:t>
            </a:r>
          </a:p>
        </p:txBody>
      </p:sp>
    </p:spTree>
    <p:extLst>
      <p:ext uri="{BB962C8B-B14F-4D97-AF65-F5344CB8AC3E}">
        <p14:creationId xmlns:p14="http://schemas.microsoft.com/office/powerpoint/2010/main" val="1488172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69077-F495-56BA-8E27-86B3B849C70B}"/>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3E66305-AE04-A573-D6B5-B5C28C292C4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graphicFrame>
        <p:nvGraphicFramePr>
          <p:cNvPr id="14" name="Diagram 13">
            <a:extLst>
              <a:ext uri="{FF2B5EF4-FFF2-40B4-BE49-F238E27FC236}">
                <a16:creationId xmlns:a16="http://schemas.microsoft.com/office/drawing/2014/main" id="{EF314518-7428-A15E-2BAD-8BB05002DBD5}"/>
              </a:ext>
            </a:extLst>
          </p:cNvPr>
          <p:cNvGraphicFramePr/>
          <p:nvPr/>
        </p:nvGraphicFramePr>
        <p:xfrm>
          <a:off x="4592140" y="2347056"/>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itle 1">
            <a:extLst>
              <a:ext uri="{FF2B5EF4-FFF2-40B4-BE49-F238E27FC236}">
                <a16:creationId xmlns:a16="http://schemas.microsoft.com/office/drawing/2014/main" id="{37D5D518-4F77-3748-BDBD-22521E82AC7B}"/>
              </a:ext>
            </a:extLst>
          </p:cNvPr>
          <p:cNvSpPr>
            <a:spLocks noGrp="1"/>
          </p:cNvSpPr>
          <p:nvPr>
            <p:ph type="title"/>
          </p:nvPr>
        </p:nvSpPr>
        <p:spPr>
          <a:xfrm>
            <a:off x="82112" y="225874"/>
            <a:ext cx="6655019" cy="1106540"/>
          </a:xfrm>
        </p:spPr>
        <p:txBody>
          <a:bodyPr>
            <a:noAutofit/>
          </a:bodyPr>
          <a:lstStyle/>
          <a:p>
            <a:pPr algn="ctr"/>
            <a:r>
              <a:rPr lang="en-US" sz="4000" b="1">
                <a:solidFill>
                  <a:schemeClr val="accent1"/>
                </a:solidFill>
              </a:rPr>
              <a:t>GO Team Budget Development Process</a:t>
            </a:r>
          </a:p>
        </p:txBody>
      </p:sp>
      <p:pic>
        <p:nvPicPr>
          <p:cNvPr id="16" name="Picture 4" descr="Image result for you are here">
            <a:extLst>
              <a:ext uri="{FF2B5EF4-FFF2-40B4-BE49-F238E27FC236}">
                <a16:creationId xmlns:a16="http://schemas.microsoft.com/office/drawing/2014/main" id="{F4B87AF8-DB0E-FB56-9A3E-F43EBEB6B1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4108909" y="4655114"/>
            <a:ext cx="861229" cy="123394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522355FE-B506-44BC-1BCD-E8DDD1C11D28}"/>
              </a:ext>
            </a:extLst>
          </p:cNvPr>
          <p:cNvSpPr/>
          <p:nvPr/>
        </p:nvSpPr>
        <p:spPr>
          <a:xfrm>
            <a:off x="396765" y="1869634"/>
            <a:ext cx="3619510" cy="2613502"/>
          </a:xfrm>
          <a:prstGeom prst="rect">
            <a:avLst/>
          </a:prstGeom>
          <a:noFill/>
          <a:ln>
            <a:solidFill>
              <a:schemeClr val="accent4">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150" normalizeH="0" baseline="0" noProof="0">
                <a:ln>
                  <a:noFill/>
                </a:ln>
                <a:solidFill>
                  <a:prstClr val="black"/>
                </a:solidFill>
                <a:effectLst/>
                <a:uLnTx/>
                <a:uFillTx/>
                <a:latin typeface="Tenorite"/>
                <a:ea typeface="+mn-ea"/>
                <a:cs typeface="+mn-cs"/>
              </a:rPr>
              <a:t>YOUR SCHOOL STRATEGIC PLAN…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2F2F2"/>
              </a:solidFill>
              <a:effectLst/>
              <a:uLnTx/>
              <a:uFillTx/>
              <a:latin typeface="Berlin Sans FB Demi" panose="020E0802020502020306"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2F2F2"/>
                </a:solidFill>
                <a:effectLst/>
                <a:uLnTx/>
                <a:uFillTx/>
                <a:latin typeface="Tenorite"/>
                <a:ea typeface="+mn-ea"/>
                <a:cs typeface="+mn-cs"/>
              </a:rPr>
              <a:t>is your roadmap and your role.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2F2F2"/>
                </a:solidFill>
                <a:effectLst/>
                <a:uLnTx/>
                <a:uFillTx/>
                <a:latin typeface="Tenorite"/>
                <a:ea typeface="+mn-ea"/>
                <a:cs typeface="+mn-cs"/>
              </a:rPr>
              <a:t>It is your direction, your priorities, your vision, your present, your future.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2F2F2"/>
              </a:solidFill>
              <a:effectLst/>
              <a:uLnTx/>
              <a:uFillTx/>
              <a:latin typeface="Berlin Sans FB Demi" panose="020E0802020502020306" pitchFamily="34" charset="0"/>
              <a:ea typeface="+mn-ea"/>
              <a:cs typeface="+mn-cs"/>
            </a:endParaRPr>
          </a:p>
        </p:txBody>
      </p:sp>
    </p:spTree>
    <p:extLst>
      <p:ext uri="{BB962C8B-B14F-4D97-AF65-F5344CB8AC3E}">
        <p14:creationId xmlns:p14="http://schemas.microsoft.com/office/powerpoint/2010/main" val="9903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8B3CC-75BE-F7A2-AA06-97E71E1B8859}"/>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698D33C-6FA8-9869-7CF2-A435F2AFD60A}"/>
              </a:ext>
            </a:extLst>
          </p:cNvPr>
          <p:cNvSpPr>
            <a:spLocks noGrp="1"/>
          </p:cNvSpPr>
          <p:nvPr>
            <p:ph type="sldNum" sz="quarter" idx="12"/>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3" name="Title 2">
            <a:extLst>
              <a:ext uri="{FF2B5EF4-FFF2-40B4-BE49-F238E27FC236}">
                <a16:creationId xmlns:a16="http://schemas.microsoft.com/office/drawing/2014/main" id="{004B4389-30CA-B834-8B69-555A672E2639}"/>
              </a:ext>
            </a:extLst>
          </p:cNvPr>
          <p:cNvSpPr>
            <a:spLocks noGrp="1"/>
          </p:cNvSpPr>
          <p:nvPr>
            <p:ph type="title"/>
          </p:nvPr>
        </p:nvSpPr>
        <p:spPr/>
        <p:txBody>
          <a:bodyPr>
            <a:normAutofit/>
          </a:bodyPr>
          <a:lstStyle/>
          <a:p>
            <a:r>
              <a:rPr lang="en-US" sz="4400" b="1">
                <a:latin typeface="Trebuchet MS"/>
              </a:rPr>
              <a:t>Overview of FY26 GO Team Budget Process</a:t>
            </a:r>
            <a:endParaRPr lang="en-US" sz="4400"/>
          </a:p>
        </p:txBody>
      </p:sp>
      <p:graphicFrame>
        <p:nvGraphicFramePr>
          <p:cNvPr id="7" name="Diagram 6">
            <a:extLst>
              <a:ext uri="{FF2B5EF4-FFF2-40B4-BE49-F238E27FC236}">
                <a16:creationId xmlns:a16="http://schemas.microsoft.com/office/drawing/2014/main" id="{E7C28BAA-06D8-999E-8C82-D5D8046D0080}"/>
              </a:ext>
            </a:extLst>
          </p:cNvPr>
          <p:cNvGraphicFramePr/>
          <p:nvPr/>
        </p:nvGraphicFramePr>
        <p:xfrm>
          <a:off x="437231" y="1774677"/>
          <a:ext cx="11145170" cy="399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3679CDDE-F1B8-4C49-0834-F31E3A193BA1}"/>
              </a:ext>
            </a:extLst>
          </p:cNvPr>
          <p:cNvSpPr/>
          <p:nvPr/>
        </p:nvSpPr>
        <p:spPr>
          <a:xfrm>
            <a:off x="3034703" y="5637286"/>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Calibri"/>
                <a:ea typeface="+mn-ea"/>
                <a:cs typeface="+mn-cs"/>
              </a:rPr>
              <a:t>*</a:t>
            </a:r>
            <a:r>
              <a:rPr kumimoji="0" lang="en-US" sz="1400" b="0" i="0" u="none" strike="noStrike" kern="1200" cap="none" spc="0" normalizeH="0" baseline="0" noProof="0">
                <a:ln>
                  <a:noFill/>
                </a:ln>
                <a:solidFill>
                  <a:prstClr val="black"/>
                </a:solidFill>
                <a:effectLst/>
                <a:uLnTx/>
                <a:uFillTx/>
                <a:latin typeface="Calibri"/>
                <a:ea typeface="+mn-ea"/>
                <a:cs typeface="+mn-cs"/>
              </a:rPr>
              <a:t> GO Teams will need to take</a:t>
            </a:r>
            <a:r>
              <a:rPr kumimoji="0" lang="en-US" sz="1400" b="1" i="0" u="none" strike="noStrike" kern="1200" cap="none" spc="0" normalizeH="0" baseline="0" noProof="0">
                <a:ln>
                  <a:noFill/>
                </a:ln>
                <a:solidFill>
                  <a:prstClr val="black"/>
                </a:solidFill>
                <a:effectLst/>
                <a:uLnTx/>
                <a:uFillTx/>
                <a:latin typeface="Calibri"/>
                <a:ea typeface="+mn-ea"/>
                <a:cs typeface="+mn-cs"/>
              </a:rPr>
              <a:t> </a:t>
            </a:r>
            <a:r>
              <a:rPr kumimoji="0" lang="en-US" sz="1400" b="1" i="0" u="none" strike="noStrike" kern="1200" cap="none" spc="0" normalizeH="0" baseline="0" noProof="0">
                <a:ln>
                  <a:noFill/>
                </a:ln>
                <a:solidFill>
                  <a:srgbClr val="FF0000"/>
                </a:solidFill>
                <a:effectLst/>
                <a:uLnTx/>
                <a:uFillTx/>
                <a:latin typeface="Calibri"/>
                <a:ea typeface="+mn-ea"/>
                <a:cs typeface="+mn-cs"/>
              </a:rPr>
              <a:t>ACTION</a:t>
            </a:r>
            <a:r>
              <a:rPr kumimoji="0" lang="en-US" sz="1400" b="0" i="0" u="none" strike="noStrike" kern="1200" cap="none" spc="0" normalizeH="0" baseline="0" noProof="0">
                <a:ln>
                  <a:noFill/>
                </a:ln>
                <a:solidFill>
                  <a:prstClr val="black"/>
                </a:solidFill>
                <a:effectLst/>
                <a:uLnTx/>
                <a:uFillTx/>
                <a:latin typeface="Calibri"/>
                <a:ea typeface="+mn-ea"/>
                <a:cs typeface="+mn-cs"/>
              </a:rPr>
              <a:t> on the budget at these meetings.</a:t>
            </a:r>
          </a:p>
        </p:txBody>
      </p:sp>
      <p:pic>
        <p:nvPicPr>
          <p:cNvPr id="10" name="Picture 9">
            <a:extLst>
              <a:ext uri="{FF2B5EF4-FFF2-40B4-BE49-F238E27FC236}">
                <a16:creationId xmlns:a16="http://schemas.microsoft.com/office/drawing/2014/main" id="{996317EC-B557-63BA-070E-43035468E563}"/>
              </a:ext>
            </a:extLst>
          </p:cNvPr>
          <p:cNvPicPr>
            <a:picLocks noChangeAspect="1"/>
          </p:cNvPicPr>
          <p:nvPr/>
        </p:nvPicPr>
        <p:blipFill>
          <a:blip r:embed="rId8"/>
          <a:stretch>
            <a:fillRect/>
          </a:stretch>
        </p:blipFill>
        <p:spPr>
          <a:xfrm>
            <a:off x="9643141" y="3972782"/>
            <a:ext cx="1710659" cy="2091180"/>
          </a:xfrm>
          <a:prstGeom prst="rect">
            <a:avLst/>
          </a:prstGeom>
        </p:spPr>
      </p:pic>
      <p:pic>
        <p:nvPicPr>
          <p:cNvPr id="58" name="Picture 4" descr="Image result for you are here">
            <a:extLst>
              <a:ext uri="{FF2B5EF4-FFF2-40B4-BE49-F238E27FC236}">
                <a16:creationId xmlns:a16="http://schemas.microsoft.com/office/drawing/2014/main" id="{7C54AD08-3104-4597-5D52-3BA572070ED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37182" y="1780296"/>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904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D3959-719B-D5F4-3B2E-A3769C914A63}"/>
            </a:ext>
          </a:extLst>
        </p:cNvPr>
        <p:cNvGrpSpPr/>
        <p:nvPr/>
      </p:nvGrpSpPr>
      <p:grpSpPr>
        <a:xfrm>
          <a:off x="0" y="0"/>
          <a:ext cx="0" cy="0"/>
          <a:chOff x="0" y="0"/>
          <a:chExt cx="0" cy="0"/>
        </a:xfrm>
      </p:grpSpPr>
      <p:sp>
        <p:nvSpPr>
          <p:cNvPr id="68" name="Slide Number Placeholder 67">
            <a:extLst>
              <a:ext uri="{FF2B5EF4-FFF2-40B4-BE49-F238E27FC236}">
                <a16:creationId xmlns:a16="http://schemas.microsoft.com/office/drawing/2014/main" id="{86C756F1-0C6C-3B24-193F-860951FB2328}"/>
              </a:ext>
            </a:extLst>
          </p:cNvPr>
          <p:cNvSpPr>
            <a:spLocks noGrp="1"/>
          </p:cNvSpPr>
          <p:nvPr>
            <p:ph type="sldNum" sz="quarter" idx="13"/>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4" name="Title 3">
            <a:extLst>
              <a:ext uri="{FF2B5EF4-FFF2-40B4-BE49-F238E27FC236}">
                <a16:creationId xmlns:a16="http://schemas.microsoft.com/office/drawing/2014/main" id="{8426DA63-2FA0-FAB5-DA73-542E69C691E3}"/>
              </a:ext>
            </a:extLst>
          </p:cNvPr>
          <p:cNvSpPr>
            <a:spLocks noGrp="1"/>
          </p:cNvSpPr>
          <p:nvPr>
            <p:ph type="title"/>
          </p:nvPr>
        </p:nvSpPr>
        <p:spPr>
          <a:xfrm>
            <a:off x="117342" y="190939"/>
            <a:ext cx="7408065" cy="617945"/>
          </a:xfrm>
        </p:spPr>
        <p:txBody>
          <a:bodyPr>
            <a:normAutofit/>
          </a:bodyPr>
          <a:lstStyle/>
          <a:p>
            <a:r>
              <a:rPr lang="en-US" sz="3600" b="1" u="sng"/>
              <a:t>Budget Feedback Meeting</a:t>
            </a:r>
          </a:p>
        </p:txBody>
      </p:sp>
      <p:sp>
        <p:nvSpPr>
          <p:cNvPr id="17" name="Shape 100">
            <a:extLst>
              <a:ext uri="{FF2B5EF4-FFF2-40B4-BE49-F238E27FC236}">
                <a16:creationId xmlns:a16="http://schemas.microsoft.com/office/drawing/2014/main" id="{7A3A5B89-DF9B-1031-3404-04FB4C78C249}"/>
              </a:ext>
            </a:extLst>
          </p:cNvPr>
          <p:cNvSpPr txBox="1">
            <a:spLocks/>
          </p:cNvSpPr>
          <p:nvPr/>
        </p:nvSpPr>
        <p:spPr>
          <a:xfrm>
            <a:off x="1029357" y="903477"/>
            <a:ext cx="9343993" cy="5954523"/>
          </a:xfrm>
          <a:prstGeom prst="rect">
            <a:avLst/>
          </a:prstGeom>
          <a:noFill/>
          <a:ln>
            <a:noFill/>
          </a:ln>
        </p:spPr>
        <p:txBody>
          <a:bodyPr vert="horz" lIns="91425" tIns="45700" rIns="91425" bIns="457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06400" marR="0" lvl="0" indent="-34290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Ø"/>
              <a:tabLst/>
              <a:defRPr/>
            </a:pPr>
            <a:r>
              <a:rPr kumimoji="0" lang="en-US" sz="3200" b="1" i="0" u="sng" strike="noStrike" kern="1200" cap="none" spc="50" normalizeH="0" baseline="0" noProof="0">
                <a:ln>
                  <a:noFill/>
                </a:ln>
                <a:solidFill>
                  <a:srgbClr val="0083A9"/>
                </a:solidFill>
                <a:effectLst/>
                <a:uLnTx/>
                <a:uFillTx/>
                <a:latin typeface="Tenorite"/>
                <a:ea typeface="+mj-ea"/>
                <a:cs typeface="+mj-cs"/>
              </a:rPr>
              <a:t>What</a:t>
            </a:r>
          </a:p>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en-US" sz="2000" b="1" i="0" u="none" strike="noStrike" kern="1200" cap="none" spc="50" normalizeH="0" baseline="0" noProof="0">
                <a:ln>
                  <a:noFill/>
                </a:ln>
                <a:solidFill>
                  <a:srgbClr val="595B5D"/>
                </a:solidFill>
                <a:effectLst/>
                <a:uLnTx/>
                <a:uFillTx/>
                <a:latin typeface="Tenorite"/>
                <a:ea typeface="+mj-ea"/>
                <a:cs typeface="+mj-cs"/>
              </a:rPr>
              <a:t>During the GO Team Feedback meeting the principal will share the 25-26 Strategic Plan Breakout, provide an overview of the school’s draft budget, </a:t>
            </a:r>
            <a:r>
              <a:rPr kumimoji="0" lang="en-US" sz="2000" b="1" i="0" u="sng" strike="noStrike" kern="1200" cap="none" spc="50" normalizeH="0" baseline="0" noProof="0">
                <a:ln>
                  <a:noFill/>
                </a:ln>
                <a:solidFill>
                  <a:srgbClr val="FF0000"/>
                </a:solidFill>
                <a:effectLst/>
                <a:uLnTx/>
                <a:uFillTx/>
                <a:latin typeface="Tenorite"/>
                <a:ea typeface="+mj-ea"/>
                <a:cs typeface="+mj-cs"/>
              </a:rPr>
              <a:t>share updated tabs from the Excel template, and review/collaborate with the GO Team on the comments/notes to explain the use of school-level flexibility in budget allocations.</a:t>
            </a:r>
          </a:p>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endParaRPr kumimoji="0" lang="en-US" sz="2000" b="1" i="0" u="none" strike="noStrike" kern="1200" cap="none" spc="50" normalizeH="0" baseline="0" noProof="0">
              <a:ln>
                <a:noFill/>
              </a:ln>
              <a:solidFill>
                <a:prstClr val="black"/>
              </a:solidFill>
              <a:effectLst/>
              <a:uLnTx/>
              <a:uFillTx/>
              <a:latin typeface="Tenorite"/>
              <a:ea typeface="+mj-ea"/>
              <a:cs typeface="+mj-cs"/>
            </a:endParaRPr>
          </a:p>
          <a:p>
            <a:pPr marL="406400" marR="0" lvl="0" indent="-34290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Ø"/>
              <a:tabLst/>
              <a:defRPr/>
            </a:pPr>
            <a:r>
              <a:rPr kumimoji="0" lang="en-US" sz="3200" b="1" i="0" u="sng" strike="noStrike" kern="1200" cap="none" spc="50" normalizeH="0" baseline="0" noProof="0">
                <a:ln>
                  <a:noFill/>
                </a:ln>
                <a:solidFill>
                  <a:srgbClr val="0083A9"/>
                </a:solidFill>
                <a:effectLst/>
                <a:uLnTx/>
                <a:uFillTx/>
                <a:latin typeface="Tenorite"/>
                <a:ea typeface="+mj-ea"/>
                <a:cs typeface="+mj-cs"/>
              </a:rPr>
              <a:t>Why</a:t>
            </a:r>
          </a:p>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en-US" sz="2000" b="1" i="0" u="none" strike="noStrike" kern="1200" cap="none" spc="50" normalizeH="0" baseline="0" noProof="0">
                <a:ln>
                  <a:noFill/>
                </a:ln>
                <a:solidFill>
                  <a:srgbClr val="595B5D"/>
                </a:solidFill>
                <a:effectLst/>
                <a:uLnTx/>
                <a:uFillTx/>
                <a:latin typeface="Tenorite"/>
                <a:ea typeface="+mj-ea"/>
                <a:cs typeface="+mj-cs"/>
              </a:rPr>
              <a:t>This meeting provides an opportunity for GO Teams to </a:t>
            </a:r>
            <a:r>
              <a:rPr kumimoji="0" lang="en-US" sz="2000" b="1" i="0" u="sng" strike="noStrike" kern="1200" cap="none" spc="50" normalizeH="0" baseline="0" noProof="0">
                <a:ln>
                  <a:noFill/>
                </a:ln>
                <a:solidFill>
                  <a:srgbClr val="595B5D"/>
                </a:solidFill>
                <a:effectLst/>
                <a:uLnTx/>
                <a:uFillTx/>
                <a:latin typeface="Tenorite"/>
                <a:ea typeface="+mj-ea"/>
                <a:cs typeface="+mj-cs"/>
              </a:rPr>
              <a:t>discuss the principal’s proposed budget and how it supports the school's programmatic needs and key strategic priorities for the 25-26 school year</a:t>
            </a:r>
            <a:r>
              <a:rPr kumimoji="0" lang="en-US" sz="2000" b="1" i="0" u="none" strike="noStrike" kern="1200" cap="none" spc="50" normalizeH="0" baseline="0" noProof="0">
                <a:ln>
                  <a:noFill/>
                </a:ln>
                <a:solidFill>
                  <a:srgbClr val="595B5D"/>
                </a:solidFill>
                <a:effectLst/>
                <a:uLnTx/>
                <a:uFillTx/>
                <a:latin typeface="Tenorite"/>
                <a:ea typeface="+mj-ea"/>
                <a:cs typeface="+mj-cs"/>
              </a:rPr>
              <a:t>. It also </a:t>
            </a:r>
            <a:r>
              <a:rPr kumimoji="0" lang="en-US" sz="2000" b="1" i="0" u="sng" strike="noStrike" kern="1200" cap="none" spc="50" normalizeH="0" baseline="0" noProof="0">
                <a:ln>
                  <a:noFill/>
                </a:ln>
                <a:solidFill>
                  <a:srgbClr val="595B5D"/>
                </a:solidFill>
                <a:effectLst/>
                <a:uLnTx/>
                <a:uFillTx/>
                <a:latin typeface="Tenorite"/>
                <a:ea typeface="+mj-ea"/>
                <a:cs typeface="+mj-cs"/>
              </a:rPr>
              <a:t>provides the GO Team the opportunity to review and provide feedback on proposed use of school-level flexibility</a:t>
            </a:r>
            <a:r>
              <a:rPr kumimoji="0" lang="en-US" sz="2000" b="1" i="0" u="none" strike="noStrike" kern="1200" cap="none" spc="50" normalizeH="0" baseline="0" noProof="0">
                <a:ln>
                  <a:noFill/>
                </a:ln>
                <a:solidFill>
                  <a:srgbClr val="595B5D"/>
                </a:solidFill>
                <a:effectLst/>
                <a:uLnTx/>
                <a:uFillTx/>
                <a:latin typeface="Tenorite"/>
                <a:ea typeface="+mj-ea"/>
                <a:cs typeface="+mj-cs"/>
              </a:rPr>
              <a:t>. </a:t>
            </a:r>
          </a:p>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endParaRPr kumimoji="0" lang="en-US" sz="2000" b="1" i="0" u="none" strike="noStrike" kern="1200" cap="none" spc="50" normalizeH="0" baseline="0" noProof="0">
              <a:ln>
                <a:noFill/>
              </a:ln>
              <a:solidFill>
                <a:prstClr val="black"/>
              </a:solidFill>
              <a:effectLst/>
              <a:uLnTx/>
              <a:uFillTx/>
              <a:latin typeface="Tenorite"/>
              <a:ea typeface="+mj-ea"/>
              <a:cs typeface="+mj-cs"/>
            </a:endParaRPr>
          </a:p>
          <a:p>
            <a:pPr marL="406400" marR="0" lvl="0" indent="-34290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Ø"/>
              <a:tabLst/>
              <a:defRPr/>
            </a:pPr>
            <a:r>
              <a:rPr kumimoji="0" lang="en-US" sz="3200" b="1" i="0" u="sng" strike="noStrike" kern="1200" cap="none" spc="50" normalizeH="0" baseline="0" noProof="0">
                <a:ln>
                  <a:noFill/>
                </a:ln>
                <a:solidFill>
                  <a:srgbClr val="0083A9"/>
                </a:solidFill>
                <a:effectLst/>
                <a:uLnTx/>
                <a:uFillTx/>
                <a:latin typeface="Tenorite"/>
                <a:ea typeface="+mj-ea"/>
                <a:cs typeface="+mj-cs"/>
              </a:rPr>
              <a:t>When </a:t>
            </a:r>
          </a:p>
          <a:p>
            <a:pPr marL="6350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en-US" sz="2000" b="1" i="0" u="none" strike="noStrike" kern="1200" cap="none" spc="50" normalizeH="0" baseline="0" noProof="0">
                <a:ln>
                  <a:noFill/>
                </a:ln>
                <a:solidFill>
                  <a:srgbClr val="595B5D"/>
                </a:solidFill>
                <a:effectLst/>
                <a:uLnTx/>
                <a:uFillTx/>
                <a:latin typeface="Tenorite"/>
                <a:ea typeface="+mj-ea"/>
                <a:cs typeface="+mj-cs"/>
                <a:sym typeface="Calibri"/>
              </a:rPr>
              <a:t>Early February 10 - February 14th,</a:t>
            </a:r>
            <a:r>
              <a:rPr kumimoji="0" lang="en-US" sz="2000" b="1" i="0" u="none" strike="noStrike" kern="1200" cap="none" spc="50" normalizeH="0" baseline="0" noProof="0">
                <a:ln>
                  <a:noFill/>
                </a:ln>
                <a:solidFill>
                  <a:srgbClr val="595B5D"/>
                </a:solidFill>
                <a:effectLst/>
                <a:uLnTx/>
                <a:uFillTx/>
                <a:latin typeface="Tenorite"/>
                <a:ea typeface="Calibri"/>
                <a:cs typeface="Calibri"/>
                <a:sym typeface="Calibri"/>
              </a:rPr>
              <a:t> </a:t>
            </a:r>
            <a:r>
              <a:rPr kumimoji="0" lang="en-US" sz="2000" b="1" i="0" u="sng" strike="noStrike" kern="1200" cap="none" spc="50" normalizeH="0" baseline="0" noProof="0">
                <a:ln>
                  <a:noFill/>
                </a:ln>
                <a:solidFill>
                  <a:srgbClr val="FF0000"/>
                </a:solidFill>
                <a:effectLst/>
                <a:uLnTx/>
                <a:uFillTx/>
                <a:latin typeface="Tenorite"/>
                <a:ea typeface="Calibri"/>
                <a:cs typeface="Calibri"/>
                <a:sym typeface="Calibri"/>
              </a:rPr>
              <a:t>before</a:t>
            </a:r>
            <a:r>
              <a:rPr kumimoji="0" lang="en-US" sz="2000" b="0" i="0" u="none" strike="noStrike" kern="1200" cap="none" spc="50" normalizeH="0" baseline="0" noProof="0">
                <a:ln>
                  <a:noFill/>
                </a:ln>
                <a:solidFill>
                  <a:srgbClr val="595B5D"/>
                </a:solidFill>
                <a:effectLst/>
                <a:uLnTx/>
                <a:uFillTx/>
                <a:latin typeface="Tenorite"/>
                <a:ea typeface="Calibri"/>
                <a:cs typeface="Calibri"/>
                <a:sym typeface="Calibri"/>
              </a:rPr>
              <a:t> </a:t>
            </a:r>
            <a:r>
              <a:rPr kumimoji="0" lang="en-US" sz="2000" b="1" i="0" u="none" strike="noStrike" kern="1200" cap="none" spc="50" normalizeH="0" baseline="0" noProof="0">
                <a:ln>
                  <a:noFill/>
                </a:ln>
                <a:solidFill>
                  <a:srgbClr val="595B5D"/>
                </a:solidFill>
                <a:effectLst/>
                <a:uLnTx/>
                <a:uFillTx/>
                <a:latin typeface="Tenorite"/>
                <a:ea typeface="+mj-ea"/>
                <a:cs typeface="+mj-cs"/>
                <a:sym typeface="Calibri"/>
              </a:rPr>
              <a:t>Cluster Superintendent review.</a:t>
            </a:r>
            <a:r>
              <a:rPr kumimoji="0" lang="en-US" sz="2000" b="1" i="0" u="none" strike="noStrike" kern="1200" cap="none" spc="50" normalizeH="0" baseline="0" noProof="0">
                <a:ln>
                  <a:noFill/>
                </a:ln>
                <a:solidFill>
                  <a:srgbClr val="595B5D"/>
                </a:solidFill>
                <a:effectLst/>
                <a:uLnTx/>
                <a:uFillTx/>
                <a:latin typeface="Tenorite"/>
                <a:ea typeface="+mj-ea"/>
                <a:cs typeface="Calibri"/>
                <a:sym typeface="Calibri"/>
              </a:rPr>
              <a:t> </a:t>
            </a:r>
            <a:r>
              <a:rPr kumimoji="0" lang="en-US" sz="2000" b="1" i="0" u="none" strike="noStrike" kern="1200" cap="none" spc="50" normalizeH="0" baseline="0" noProof="0">
                <a:ln>
                  <a:noFill/>
                </a:ln>
                <a:solidFill>
                  <a:prstClr val="black"/>
                </a:solidFill>
                <a:effectLst/>
                <a:uLnTx/>
                <a:uFillTx/>
                <a:latin typeface="Tenorite"/>
                <a:ea typeface="+mj-ea"/>
                <a:cs typeface="Calibri"/>
                <a:sym typeface="Calibri"/>
              </a:rPr>
              <a:t> </a:t>
            </a:r>
            <a:endParaRPr kumimoji="0" lang="en-US" sz="2000" b="1" i="0" u="none" strike="noStrike" kern="1200" cap="none" spc="50" normalizeH="0" baseline="0" noProof="0">
              <a:ln>
                <a:noFill/>
              </a:ln>
              <a:solidFill>
                <a:prstClr val="black"/>
              </a:solidFill>
              <a:effectLst/>
              <a:uLnTx/>
              <a:uFillTx/>
              <a:latin typeface="Tenorite"/>
              <a:ea typeface="+mj-ea"/>
              <a:cs typeface="Calibri"/>
            </a:endParaRPr>
          </a:p>
        </p:txBody>
      </p:sp>
    </p:spTree>
    <p:extLst>
      <p:ext uri="{BB962C8B-B14F-4D97-AF65-F5344CB8AC3E}">
        <p14:creationId xmlns:p14="http://schemas.microsoft.com/office/powerpoint/2010/main" val="2462075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p:nvPr/>
        </p:nvSpPr>
        <p:spPr>
          <a:xfrm>
            <a:off x="1524000" y="1803118"/>
            <a:ext cx="1837800" cy="5541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1200" cap="none" spc="0" normalizeH="0" baseline="0" noProof="0">
                <a:ln>
                  <a:noFill/>
                </a:ln>
                <a:solidFill>
                  <a:srgbClr val="151515"/>
                </a:solidFill>
                <a:effectLst/>
                <a:uLnTx/>
                <a:uFillTx/>
                <a:latin typeface="Calibri"/>
                <a:ea typeface="Calibri"/>
                <a:cs typeface="Calibri"/>
                <a:sym typeface="Calibri"/>
              </a:rPr>
              <a:t>APS Strategic Priorities &amp; Initiatives</a:t>
            </a:r>
            <a:endParaRPr kumimoji="0" sz="200" b="1" i="1" u="none" strike="noStrike" kern="1200" cap="none" spc="0" normalizeH="0" baseline="0" noProof="0">
              <a:ln>
                <a:noFill/>
              </a:ln>
              <a:solidFill>
                <a:srgbClr val="151515"/>
              </a:solidFill>
              <a:effectLst/>
              <a:uLnTx/>
              <a:uFillTx/>
              <a:latin typeface="Calibri"/>
              <a:ea typeface="Calibri"/>
              <a:cs typeface="Calibri"/>
              <a:sym typeface="Calibri"/>
            </a:endParaRPr>
          </a:p>
        </p:txBody>
      </p:sp>
      <p:sp>
        <p:nvSpPr>
          <p:cNvPr id="329" name="Google Shape;329;p11"/>
          <p:cNvSpPr/>
          <p:nvPr/>
        </p:nvSpPr>
        <p:spPr>
          <a:xfrm>
            <a:off x="6183349" y="2327269"/>
            <a:ext cx="4003500" cy="707700"/>
          </a:xfrm>
          <a:prstGeom prst="rect">
            <a:avLst/>
          </a:prstGeom>
          <a:solidFill>
            <a:srgbClr val="F2F2F2"/>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1A.</a:t>
            </a:r>
            <a:r>
              <a:rPr kumimoji="0" lang="en-US" sz="1000" b="0" i="0" u="none" strike="noStrike" kern="1200" cap="none" spc="0" normalizeH="0" baseline="0" noProof="0" dirty="0">
                <a:ln>
                  <a:noFill/>
                </a:ln>
                <a:solidFill>
                  <a:srgbClr val="000000"/>
                </a:solidFill>
                <a:effectLst/>
                <a:uLnTx/>
                <a:uFillTx/>
                <a:latin typeface="Calibri"/>
                <a:ea typeface="Calibri"/>
                <a:cs typeface="Calibri"/>
                <a:sym typeface="Calibri"/>
              </a:rPr>
              <a:t> </a:t>
            </a:r>
            <a:r>
              <a:rPr kumimoji="0" lang="en-US" sz="1000" b="0" i="0" u="none" strike="noStrike" kern="1200" cap="none" spc="0" normalizeH="0" baseline="0" noProof="0" dirty="0">
                <a:ln>
                  <a:noFill/>
                </a:ln>
                <a:solidFill>
                  <a:prstClr val="black"/>
                </a:solidFill>
                <a:effectLst/>
                <a:uLnTx/>
                <a:uFillTx/>
                <a:latin typeface="Calibri"/>
                <a:ea typeface="Calibri"/>
                <a:cs typeface="Calibri"/>
                <a:sym typeface="Calibri"/>
              </a:rPr>
              <a:t>Implementation of an intervention block to reduce gaps in learning</a:t>
            </a:r>
            <a:endParaRPr kumimoji="0" sz="18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1B. </a:t>
            </a:r>
            <a:r>
              <a:rPr kumimoji="0" lang="en-US" sz="1000" b="0" i="0" u="none" strike="noStrike" kern="1200" cap="none" spc="0" normalizeH="0" baseline="0" noProof="0" dirty="0">
                <a:ln>
                  <a:noFill/>
                </a:ln>
                <a:solidFill>
                  <a:prstClr val="black"/>
                </a:solidFill>
                <a:effectLst/>
                <a:uLnTx/>
                <a:uFillTx/>
                <a:latin typeface="Calibri"/>
                <a:ea typeface="Calibri"/>
                <a:cs typeface="Calibri"/>
                <a:sym typeface="Calibri"/>
              </a:rPr>
              <a:t>Employ a literacy block with phonics for grades k-2</a:t>
            </a:r>
            <a:endParaRPr kumimoji="0" sz="18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1C. </a:t>
            </a:r>
            <a:r>
              <a:rPr kumimoji="0" lang="en-US" sz="1000" b="0" i="0" u="none" strike="noStrike" kern="1200" cap="none" spc="0" normalizeH="0" baseline="0" noProof="0" dirty="0">
                <a:ln>
                  <a:noFill/>
                </a:ln>
                <a:solidFill>
                  <a:prstClr val="black"/>
                </a:solidFill>
                <a:effectLst/>
                <a:uLnTx/>
                <a:uFillTx/>
                <a:latin typeface="Calibri"/>
                <a:ea typeface="Calibri"/>
                <a:cs typeface="Calibri"/>
                <a:sym typeface="Calibri"/>
              </a:rPr>
              <a:t>Create PLC planning time for teachers to internalize standards and plan for instruction</a:t>
            </a:r>
            <a:endParaRPr kumimoji="0" sz="1000" b="1" i="0" u="sng"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30" name="Google Shape;330;p11"/>
          <p:cNvSpPr/>
          <p:nvPr/>
        </p:nvSpPr>
        <p:spPr>
          <a:xfrm>
            <a:off x="6183344" y="3616050"/>
            <a:ext cx="4003500" cy="780300"/>
          </a:xfrm>
          <a:prstGeom prst="rect">
            <a:avLst/>
          </a:prstGeom>
          <a:solidFill>
            <a:srgbClr val="DDEAF6"/>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TBD: </a:t>
            </a:r>
            <a:r>
              <a:rPr kumimoji="0" lang="en-US" sz="1000" b="0" i="0" u="none" strike="noStrike" kern="1200" cap="none" spc="0" normalizeH="0" baseline="0" noProof="0" dirty="0">
                <a:ln>
                  <a:noFill/>
                </a:ln>
                <a:solidFill>
                  <a:prstClr val="black"/>
                </a:solidFill>
                <a:effectLst/>
                <a:uLnTx/>
                <a:uFillTx/>
                <a:latin typeface="Calibri"/>
                <a:ea typeface="Calibri"/>
                <a:cs typeface="Calibri"/>
                <a:sym typeface="Calibri"/>
              </a:rPr>
              <a:t>Create an attendance team to monitor and address attendance concerns, Create a Care Team to address student needs </a:t>
            </a:r>
            <a:endParaRPr kumimoji="0" sz="18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TBD: </a:t>
            </a:r>
            <a:r>
              <a:rPr kumimoji="0" lang="en-US" sz="1000" b="0" i="0" u="none" strike="noStrike" kern="1200" cap="none" spc="0" normalizeH="0" baseline="0" noProof="0" dirty="0">
                <a:ln>
                  <a:noFill/>
                </a:ln>
                <a:solidFill>
                  <a:prstClr val="black"/>
                </a:solidFill>
                <a:effectLst/>
                <a:uLnTx/>
                <a:uFillTx/>
                <a:latin typeface="Calibri"/>
                <a:ea typeface="Calibri"/>
                <a:cs typeface="Calibri"/>
                <a:sym typeface="Calibri"/>
              </a:rPr>
              <a:t>Utilize SLC practices and restorative justice with the Counselor to reduce suspensions</a:t>
            </a:r>
            <a:endParaRPr kumimoji="0" sz="18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31" name="Google Shape;331;p11"/>
          <p:cNvSpPr/>
          <p:nvPr/>
        </p:nvSpPr>
        <p:spPr>
          <a:xfrm>
            <a:off x="6183344" y="4703743"/>
            <a:ext cx="4003500" cy="708000"/>
          </a:xfrm>
          <a:prstGeom prst="rect">
            <a:avLst/>
          </a:prstGeom>
          <a:solidFill>
            <a:srgbClr val="FBE4D4"/>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TBD: </a:t>
            </a:r>
            <a:r>
              <a:rPr kumimoji="0" lang="en-US" sz="1000" b="0" i="0" u="none" strike="noStrike" kern="1200" cap="none" spc="0" normalizeH="0" baseline="0" noProof="0" dirty="0">
                <a:ln>
                  <a:noFill/>
                </a:ln>
                <a:solidFill>
                  <a:prstClr val="black"/>
                </a:solidFill>
                <a:effectLst/>
                <a:uLnTx/>
                <a:uFillTx/>
                <a:latin typeface="Calibri"/>
                <a:ea typeface="Calibri"/>
                <a:cs typeface="Calibri"/>
                <a:sym typeface="Calibri"/>
              </a:rPr>
              <a:t>Monthly IB training for staff, Professional development individualized around teacher needs in reading and math, training for phonics program (</a:t>
            </a:r>
            <a:r>
              <a:rPr kumimoji="0" lang="en-US" sz="1000" b="0" i="0" u="none" strike="noStrike" kern="1200" cap="none" spc="0" normalizeH="0" baseline="0" noProof="0" dirty="0" err="1">
                <a:ln>
                  <a:noFill/>
                </a:ln>
                <a:solidFill>
                  <a:prstClr val="black"/>
                </a:solidFill>
                <a:effectLst/>
                <a:uLnTx/>
                <a:uFillTx/>
                <a:latin typeface="Calibri"/>
                <a:ea typeface="Calibri"/>
                <a:cs typeface="Calibri"/>
                <a:sym typeface="Calibri"/>
              </a:rPr>
              <a:t>Fundations</a:t>
            </a:r>
            <a:r>
              <a:rPr kumimoji="0" lang="en-US" sz="1000" b="0" i="0" u="none" strike="noStrike" kern="1200" cap="none" spc="0" normalizeH="0" baseline="0" noProof="0" dirty="0">
                <a:ln>
                  <a:noFill/>
                </a:ln>
                <a:solidFill>
                  <a:prstClr val="black"/>
                </a:solidFill>
                <a:effectLst/>
                <a:uLnTx/>
                <a:uFillTx/>
                <a:latin typeface="Calibri"/>
                <a:ea typeface="Calibri"/>
                <a:cs typeface="Calibri"/>
                <a:sym typeface="Calibri"/>
              </a:rPr>
              <a:t>)</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sym typeface="Calibri"/>
              </a:rPr>
              <a:t>Ongoing PD for SEL, restorative practices, and trauma </a:t>
            </a:r>
            <a:endParaRPr kumimoji="0" sz="18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prstClr val="black"/>
              </a:buClr>
              <a:buSzPts val="1000"/>
              <a:buFontTx/>
              <a:buNone/>
              <a:tabLst/>
              <a:defRPr/>
            </a:pPr>
            <a:endParaRPr kumimoji="0" sz="1000" b="0"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prstClr val="black"/>
              </a:buClr>
              <a:buSzPts val="1000"/>
              <a:buFontTx/>
              <a:buNone/>
              <a:tabLst/>
              <a:defRPr/>
            </a:pPr>
            <a:endParaRPr kumimoji="0" sz="10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32" name="Google Shape;332;p11"/>
          <p:cNvSpPr/>
          <p:nvPr/>
        </p:nvSpPr>
        <p:spPr>
          <a:xfrm>
            <a:off x="6174467" y="5716832"/>
            <a:ext cx="4003500" cy="708000"/>
          </a:xfrm>
          <a:prstGeom prst="rect">
            <a:avLst/>
          </a:prstGeom>
          <a:solidFill>
            <a:srgbClr val="FFF2CC"/>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TBD: </a:t>
            </a:r>
            <a:r>
              <a:rPr kumimoji="0" lang="en-US" sz="1000" b="0" i="0" u="none" strike="noStrike" kern="1200" cap="none" spc="0" normalizeH="0" baseline="0" noProof="0" dirty="0">
                <a:ln>
                  <a:noFill/>
                </a:ln>
                <a:solidFill>
                  <a:prstClr val="black"/>
                </a:solidFill>
                <a:effectLst/>
                <a:uLnTx/>
                <a:uFillTx/>
                <a:latin typeface="Calibri"/>
                <a:ea typeface="Calibri"/>
                <a:cs typeface="Calibri"/>
                <a:sym typeface="Calibri"/>
              </a:rPr>
              <a:t>Conduct data meetings in PLC, with parents and students. Students will also have goal setting meetings with teachers</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sym typeface="Calibri"/>
              </a:rPr>
              <a:t>--Increase Parent Liaison and Social Worker positions to full time to support the needs of students and parents</a:t>
            </a:r>
            <a:endParaRPr kumimoji="0" sz="18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prstClr val="black"/>
              </a:buClr>
              <a:buSzPts val="1000"/>
              <a:buFontTx/>
              <a:buNone/>
              <a:tabLst/>
              <a:defRPr/>
            </a:pPr>
            <a:endParaRPr kumimoji="0" sz="1000" b="0"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prstClr val="black"/>
              </a:buClr>
              <a:buSzPts val="1000"/>
              <a:buFontTx/>
              <a:buNone/>
              <a:tabLst/>
              <a:defRPr/>
            </a:pPr>
            <a:endParaRPr kumimoji="0" sz="10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33" name="Google Shape;333;p11"/>
          <p:cNvSpPr txBox="1"/>
          <p:nvPr/>
        </p:nvSpPr>
        <p:spPr>
          <a:xfrm>
            <a:off x="4450620" y="135804"/>
            <a:ext cx="2516260" cy="738633"/>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500"/>
              <a:buFontTx/>
              <a:buNone/>
              <a:tabLst/>
              <a:defRPr/>
            </a:pPr>
            <a:r>
              <a:rPr kumimoji="0" lang="en-US" sz="1800" b="1" i="0" u="none" strike="noStrike" kern="1200" cap="none" spc="0" normalizeH="0" baseline="0" noProof="0" dirty="0">
                <a:ln>
                  <a:noFill/>
                </a:ln>
                <a:solidFill>
                  <a:srgbClr val="151515"/>
                </a:solidFill>
                <a:effectLst/>
                <a:uLnTx/>
                <a:uFillTx/>
                <a:latin typeface="Calibri"/>
                <a:ea typeface="Calibri"/>
                <a:cs typeface="Calibri"/>
                <a:sym typeface="Calibri"/>
              </a:rPr>
              <a:t>West Manor IB World School</a:t>
            </a:r>
            <a:endParaRPr kumimoji="0" sz="200" b="0" i="0" u="none" strike="noStrike" kern="1200" cap="none" spc="0" normalizeH="0" baseline="0" noProof="0" dirty="0">
              <a:ln>
                <a:noFill/>
              </a:ln>
              <a:solidFill>
                <a:srgbClr val="151515"/>
              </a:solidFill>
              <a:effectLst/>
              <a:uLnTx/>
              <a:uFillTx/>
              <a:latin typeface="Calibri"/>
              <a:ea typeface="Calibri"/>
              <a:cs typeface="Calibri"/>
              <a:sym typeface="Calibri"/>
            </a:endParaRPr>
          </a:p>
        </p:txBody>
      </p:sp>
      <p:sp>
        <p:nvSpPr>
          <p:cNvPr id="334" name="Google Shape;334;p11"/>
          <p:cNvSpPr txBox="1"/>
          <p:nvPr/>
        </p:nvSpPr>
        <p:spPr>
          <a:xfrm>
            <a:off x="1577000" y="300876"/>
            <a:ext cx="1837698" cy="369302"/>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1200" cap="none" spc="0" normalizeH="0" baseline="0" noProof="0">
                <a:ln>
                  <a:noFill/>
                </a:ln>
                <a:solidFill>
                  <a:srgbClr val="151515"/>
                </a:solidFill>
                <a:effectLst/>
                <a:uLnTx/>
                <a:uFillTx/>
                <a:latin typeface="Calibri"/>
                <a:ea typeface="Calibri"/>
                <a:cs typeface="Calibri"/>
                <a:sym typeface="Calibri"/>
              </a:rPr>
              <a:t>SMART Goals</a:t>
            </a:r>
            <a:endParaRPr kumimoji="0" sz="200" b="1" i="1" u="none" strike="noStrike" kern="1200" cap="none" spc="0" normalizeH="0" baseline="0" noProof="0">
              <a:ln>
                <a:noFill/>
              </a:ln>
              <a:solidFill>
                <a:srgbClr val="151515"/>
              </a:solidFill>
              <a:effectLst/>
              <a:uLnTx/>
              <a:uFillTx/>
              <a:latin typeface="Calibri"/>
              <a:ea typeface="Calibri"/>
              <a:cs typeface="Calibri"/>
              <a:sym typeface="Calibri"/>
            </a:endParaRPr>
          </a:p>
        </p:txBody>
      </p:sp>
      <p:sp>
        <p:nvSpPr>
          <p:cNvPr id="335" name="Google Shape;335;p11"/>
          <p:cNvSpPr txBox="1"/>
          <p:nvPr/>
        </p:nvSpPr>
        <p:spPr>
          <a:xfrm>
            <a:off x="6096003" y="1779539"/>
            <a:ext cx="1837800" cy="3693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1200" cap="none" spc="0" normalizeH="0" baseline="0" noProof="0">
                <a:ln>
                  <a:noFill/>
                </a:ln>
                <a:solidFill>
                  <a:srgbClr val="151515"/>
                </a:solidFill>
                <a:effectLst/>
                <a:uLnTx/>
                <a:uFillTx/>
                <a:latin typeface="Calibri"/>
                <a:ea typeface="Calibri"/>
                <a:cs typeface="Calibri"/>
                <a:sym typeface="Calibri"/>
              </a:rPr>
              <a:t>School Strategies</a:t>
            </a:r>
            <a:endParaRPr kumimoji="0" sz="200" b="1" i="1" u="none" strike="noStrike" kern="1200" cap="none" spc="0" normalizeH="0" baseline="0" noProof="0">
              <a:ln>
                <a:noFill/>
              </a:ln>
              <a:solidFill>
                <a:srgbClr val="151515"/>
              </a:solidFill>
              <a:effectLst/>
              <a:uLnTx/>
              <a:uFillTx/>
              <a:latin typeface="Calibri"/>
              <a:ea typeface="Calibri"/>
              <a:cs typeface="Calibri"/>
              <a:sym typeface="Calibri"/>
            </a:endParaRPr>
          </a:p>
        </p:txBody>
      </p:sp>
      <p:sp>
        <p:nvSpPr>
          <p:cNvPr id="336" name="Google Shape;336;p11"/>
          <p:cNvSpPr/>
          <p:nvPr/>
        </p:nvSpPr>
        <p:spPr>
          <a:xfrm>
            <a:off x="1609624" y="767853"/>
            <a:ext cx="2418900" cy="1057704"/>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23809"/>
              </a:lnSpc>
              <a:spcBef>
                <a:spcPts val="0"/>
              </a:spcBef>
              <a:spcAft>
                <a:spcPts val="0"/>
              </a:spcAft>
              <a:buClr>
                <a:srgbClr val="000000"/>
              </a:buClr>
              <a:buSzPts val="1050"/>
              <a:buFontTx/>
              <a:buNone/>
              <a:tabLst/>
              <a:defRPr/>
            </a:pPr>
            <a:r>
              <a:rPr kumimoji="0" lang="en-US" sz="1200" b="1" i="0" u="none" strike="noStrike" kern="1200" cap="none" spc="0" normalizeH="0" baseline="0" noProof="0" dirty="0">
                <a:ln>
                  <a:noFill/>
                </a:ln>
                <a:solidFill>
                  <a:prstClr val="black"/>
                </a:solidFill>
                <a:effectLst/>
                <a:uLnTx/>
                <a:uFillTx/>
                <a:latin typeface="Arial"/>
                <a:ea typeface="Arial"/>
                <a:cs typeface="Arial"/>
                <a:sym typeface="Arial"/>
              </a:rPr>
              <a:t>Increase the </a:t>
            </a:r>
            <a:r>
              <a:rPr kumimoji="0" lang="en-US" sz="1200" b="1" i="0" u="none" strike="noStrike" kern="1200" cap="none" spc="0" normalizeH="0" baseline="0" noProof="0" dirty="0">
                <a:ln>
                  <a:noFill/>
                </a:ln>
                <a:solidFill>
                  <a:srgbClr val="000000"/>
                </a:solidFill>
                <a:effectLst/>
                <a:uLnTx/>
                <a:uFillTx/>
                <a:latin typeface="Arial"/>
                <a:ea typeface="Arial"/>
                <a:cs typeface="Arial"/>
                <a:sym typeface="Arial"/>
              </a:rPr>
              <a:t>% of </a:t>
            </a:r>
            <a:r>
              <a:rPr kumimoji="0" lang="en-US" sz="1200" b="1" i="0" u="none" strike="noStrike" kern="1200" cap="none" spc="0" normalizeH="0" baseline="0" noProof="0" dirty="0">
                <a:ln>
                  <a:noFill/>
                </a:ln>
                <a:solidFill>
                  <a:prstClr val="black"/>
                </a:solidFill>
                <a:effectLst/>
                <a:uLnTx/>
                <a:uFillTx/>
                <a:latin typeface="Arial"/>
                <a:ea typeface="Arial"/>
                <a:cs typeface="Arial"/>
                <a:sym typeface="Arial"/>
              </a:rPr>
              <a:t>grades 3-5 </a:t>
            </a:r>
            <a:r>
              <a:rPr kumimoji="0" lang="en-US" sz="1200" b="1" i="0" u="none" strike="noStrike" kern="1200" cap="none" spc="0" normalizeH="0" baseline="0" noProof="0" dirty="0">
                <a:ln>
                  <a:noFill/>
                </a:ln>
                <a:solidFill>
                  <a:srgbClr val="000000"/>
                </a:solidFill>
                <a:effectLst/>
                <a:uLnTx/>
                <a:uFillTx/>
                <a:latin typeface="Arial"/>
                <a:ea typeface="Arial"/>
                <a:cs typeface="Arial"/>
                <a:sym typeface="Arial"/>
              </a:rPr>
              <a:t>students </a:t>
            </a:r>
            <a:r>
              <a:rPr kumimoji="0" lang="en-US" sz="1200" b="1" i="0" u="none" strike="noStrike" kern="1200" cap="none" spc="0" normalizeH="0" baseline="0" noProof="0" dirty="0">
                <a:ln>
                  <a:noFill/>
                </a:ln>
                <a:solidFill>
                  <a:prstClr val="black"/>
                </a:solidFill>
                <a:effectLst/>
                <a:uLnTx/>
                <a:uFillTx/>
                <a:latin typeface="Arial"/>
                <a:ea typeface="Arial"/>
                <a:cs typeface="Arial"/>
                <a:sym typeface="Arial"/>
              </a:rPr>
              <a:t>scoring proficient or above on Milestones/ MAP  in </a:t>
            </a:r>
            <a:r>
              <a:rPr kumimoji="0" lang="en-US" sz="1200" b="1" i="0" u="none" strike="noStrike" kern="1200" cap="none" spc="0" normalizeH="0" baseline="0" noProof="0" dirty="0">
                <a:ln>
                  <a:noFill/>
                </a:ln>
                <a:solidFill>
                  <a:srgbClr val="000000"/>
                </a:solidFill>
                <a:effectLst/>
                <a:uLnTx/>
                <a:uFillTx/>
                <a:latin typeface="Arial"/>
                <a:ea typeface="Arial"/>
                <a:cs typeface="Arial"/>
                <a:sym typeface="Arial"/>
              </a:rPr>
              <a:t> reading by 3% </a:t>
            </a:r>
          </a:p>
        </p:txBody>
      </p:sp>
      <p:sp>
        <p:nvSpPr>
          <p:cNvPr id="337" name="Google Shape;337;p11"/>
          <p:cNvSpPr/>
          <p:nvPr/>
        </p:nvSpPr>
        <p:spPr>
          <a:xfrm>
            <a:off x="4313259" y="753034"/>
            <a:ext cx="2287097" cy="1068493"/>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23809"/>
              </a:lnSpc>
              <a:spcBef>
                <a:spcPts val="0"/>
              </a:spcBef>
              <a:spcAft>
                <a:spcPts val="0"/>
              </a:spcAft>
              <a:buClr>
                <a:srgbClr val="000000"/>
              </a:buClr>
              <a:buSzPts val="1050"/>
              <a:buFontTx/>
              <a:buNone/>
              <a:tabLst/>
              <a:defRPr/>
            </a:pPr>
            <a:r>
              <a:rPr kumimoji="0" lang="en-US" sz="1200" b="1" i="0" u="none" strike="noStrike" kern="1200" cap="none" spc="0" normalizeH="0" baseline="0" noProof="0" dirty="0">
                <a:ln>
                  <a:noFill/>
                </a:ln>
                <a:solidFill>
                  <a:prstClr val="black"/>
                </a:solidFill>
                <a:effectLst/>
                <a:uLnTx/>
                <a:uFillTx/>
                <a:latin typeface="Arial"/>
                <a:ea typeface="Arial"/>
                <a:cs typeface="Arial"/>
                <a:sym typeface="Arial"/>
              </a:rPr>
              <a:t>Increase the % of grades 3-5 students scoring proficient or above on Milestones/MAP  in math by 3%</a:t>
            </a:r>
            <a:endParaRPr kumimoji="0" lang="en-US" sz="1200" b="1"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38" name="Google Shape;338;p11"/>
          <p:cNvSpPr/>
          <p:nvPr/>
        </p:nvSpPr>
        <p:spPr>
          <a:xfrm>
            <a:off x="6749738" y="820801"/>
            <a:ext cx="2155622" cy="1005919"/>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050"/>
              <a:buFontTx/>
              <a:buNone/>
              <a:tabLst/>
              <a:defRPr/>
            </a:pPr>
            <a:r>
              <a:rPr kumimoji="0" lang="en-US" sz="1200" b="1" i="0" u="none" strike="noStrike" kern="1200" cap="none" spc="0" normalizeH="0" baseline="0" noProof="0" dirty="0">
                <a:ln>
                  <a:noFill/>
                </a:ln>
                <a:solidFill>
                  <a:prstClr val="black"/>
                </a:solidFill>
                <a:effectLst/>
                <a:uLnTx/>
                <a:uFillTx/>
                <a:latin typeface="Tenorite"/>
                <a:ea typeface="+mn-ea"/>
                <a:cs typeface="+mn-cs"/>
              </a:rPr>
              <a:t>Increase the percentage of students with 10 or less absences by 3%</a:t>
            </a:r>
            <a:endParaRPr kumimoji="0" lang="en-US" sz="1800" b="0" i="0" u="none" strike="noStrike" kern="1200" cap="none" spc="0" normalizeH="0" baseline="0" noProof="0" dirty="0">
              <a:ln>
                <a:noFill/>
              </a:ln>
              <a:solidFill>
                <a:prstClr val="black"/>
              </a:solidFill>
              <a:effectLst/>
              <a:uLnTx/>
              <a:uFillTx/>
              <a:latin typeface="Tenorite"/>
              <a:ea typeface="+mn-ea"/>
              <a:cs typeface="+mn-cs"/>
            </a:endParaRPr>
          </a:p>
        </p:txBody>
      </p:sp>
      <p:sp>
        <p:nvSpPr>
          <p:cNvPr id="339" name="Google Shape;339;p11"/>
          <p:cNvSpPr txBox="1">
            <a:spLocks noGrp="1"/>
          </p:cNvSpPr>
          <p:nvPr>
            <p:ph type="sldNum" idx="12"/>
          </p:nvPr>
        </p:nvSpPr>
        <p:spPr>
          <a:xfrm>
            <a:off x="8610600" y="6356350"/>
            <a:ext cx="2743200" cy="365125"/>
          </a:xfrm>
          <a:prstGeom prst="rect">
            <a:avLst/>
          </a:prstGeom>
          <a:noFill/>
          <a:ln>
            <a:noFill/>
          </a:ln>
        </p:spPr>
        <p:txBody>
          <a:bodyPr spcFirstLastPara="1" vert="horz" wrap="square" lIns="91440" tIns="45720" rIns="91440" bIns="45720" rtlCol="0" anchor="ctr" anchorCtr="0">
            <a:noAutofit/>
          </a:bodyPr>
          <a:lstStyle>
            <a:defPPr>
              <a:defRPr lang="en-US"/>
            </a:defPPr>
            <a:lvl1pPr marL="0" algn="r" defTabSz="914400" rtl="0" eaLnBrk="1" latinLnBrk="0" hangingPunct="1">
              <a:defRPr sz="1200" kern="1200" cap="none" spc="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000000"/>
              </a:buClr>
              <a:buSzPts val="1200"/>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
                  <a:srgbClr val="000000"/>
                </a:buClr>
                <a:buSzPts val="1200"/>
                <a:buFontTx/>
                <a:buNone/>
                <a:tabLst/>
                <a:defRPr/>
              </a:pPr>
              <a:t>24</a:t>
            </a:fld>
            <a:endParaRPr kumimoji="0" sz="1000" b="0" i="0" u="none" strike="noStrike" kern="1200" cap="none" spc="0" normalizeH="0" baseline="0" noProof="0">
              <a:ln>
                <a:noFill/>
              </a:ln>
              <a:solidFill>
                <a:srgbClr val="000000"/>
              </a:solidFill>
              <a:effectLst/>
              <a:uLnTx/>
              <a:uFillTx/>
              <a:latin typeface="Verdana"/>
              <a:ea typeface="Verdana"/>
              <a:cs typeface="Verdana"/>
              <a:sym typeface="Verdana"/>
            </a:endParaRPr>
          </a:p>
        </p:txBody>
      </p:sp>
      <p:sp>
        <p:nvSpPr>
          <p:cNvPr id="341" name="Google Shape;341;p11"/>
          <p:cNvSpPr txBox="1"/>
          <p:nvPr/>
        </p:nvSpPr>
        <p:spPr>
          <a:xfrm>
            <a:off x="3526923" y="1808080"/>
            <a:ext cx="1837800" cy="3693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1200" cap="none" spc="0" normalizeH="0" baseline="0" noProof="0">
                <a:ln>
                  <a:noFill/>
                </a:ln>
                <a:solidFill>
                  <a:srgbClr val="151515"/>
                </a:solidFill>
                <a:effectLst/>
                <a:uLnTx/>
                <a:uFillTx/>
                <a:latin typeface="Calibri"/>
                <a:ea typeface="Calibri"/>
                <a:cs typeface="Calibri"/>
                <a:sym typeface="Calibri"/>
              </a:rPr>
              <a:t>School Strategic Priorities</a:t>
            </a:r>
            <a:endParaRPr kumimoji="0" sz="200" b="1" i="1" u="none" strike="noStrike" kern="1200" cap="none" spc="0" normalizeH="0" baseline="0" noProof="0">
              <a:ln>
                <a:noFill/>
              </a:ln>
              <a:solidFill>
                <a:srgbClr val="151515"/>
              </a:solidFill>
              <a:effectLst/>
              <a:uLnTx/>
              <a:uFillTx/>
              <a:latin typeface="Calibri"/>
              <a:ea typeface="Calibri"/>
              <a:cs typeface="Calibri"/>
              <a:sym typeface="Calibri"/>
            </a:endParaRPr>
          </a:p>
        </p:txBody>
      </p:sp>
      <p:sp>
        <p:nvSpPr>
          <p:cNvPr id="342" name="Google Shape;342;p11"/>
          <p:cNvSpPr/>
          <p:nvPr/>
        </p:nvSpPr>
        <p:spPr>
          <a:xfrm>
            <a:off x="3496461" y="2477394"/>
            <a:ext cx="2418900" cy="109256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1200" cap="none" spc="0" normalizeH="0" baseline="0" noProof="0" dirty="0">
                <a:ln>
                  <a:noFill/>
                </a:ln>
                <a:solidFill>
                  <a:prstClr val="black"/>
                </a:solidFill>
                <a:effectLst/>
                <a:uLnTx/>
                <a:uFillTx/>
                <a:latin typeface="Calibri"/>
                <a:ea typeface="Calibri"/>
                <a:cs typeface="Calibri"/>
                <a:sym typeface="Calibri"/>
              </a:rPr>
              <a:t>Increase student phonic awareness and create early readers</a:t>
            </a:r>
          </a:p>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Increase student knowledge in numbers and operations domain</a:t>
            </a:r>
          </a:p>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a:tabLst/>
              <a:defRPr/>
            </a:pPr>
            <a:r>
              <a:rPr kumimoji="0" lang="en-US" sz="1000" b="1" i="0" u="none" strike="noStrike" kern="1200" cap="none" spc="0" normalizeH="0" baseline="0" noProof="0" dirty="0">
                <a:ln>
                  <a:noFill/>
                </a:ln>
                <a:solidFill>
                  <a:prstClr val="black"/>
                </a:solidFill>
                <a:effectLst/>
                <a:uLnTx/>
                <a:uFillTx/>
                <a:latin typeface="Calibri"/>
                <a:ea typeface="Calibri"/>
                <a:cs typeface="Calibri"/>
                <a:sym typeface="Calibri"/>
              </a:rPr>
              <a:t>Increase student multiplication skills </a:t>
            </a: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43" name="Google Shape;343;p11"/>
          <p:cNvSpPr/>
          <p:nvPr/>
        </p:nvSpPr>
        <p:spPr>
          <a:xfrm>
            <a:off x="3496398" y="3628672"/>
            <a:ext cx="2418900" cy="938678"/>
          </a:xfrm>
          <a:prstGeom prst="rect">
            <a:avLst/>
          </a:prstGeom>
          <a:noFill/>
          <a:ln>
            <a:noFill/>
          </a:ln>
        </p:spPr>
        <p:txBody>
          <a:bodyPr spcFirstLastPara="1" wrap="square" lIns="91425" tIns="45700" rIns="91425" bIns="45700" anchor="t" anchorCtr="0">
            <a:spAutoFit/>
          </a:bodyPr>
          <a:lstStyle/>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startAt="4"/>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 Increase student attendance and decrease suspension rate </a:t>
            </a: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prstClr val="black"/>
              </a:buClr>
              <a:buSzPts val="1000"/>
              <a:buFontTx/>
              <a:buNone/>
              <a:tabLst/>
              <a:defRPr/>
            </a:pP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prstClr val="black"/>
              </a:buClr>
              <a:buSzPts val="1000"/>
              <a:buFontTx/>
              <a:buNone/>
              <a:tabLst/>
              <a:defRPr/>
            </a:pPr>
            <a:endParaRPr kumimoji="0" sz="10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44" name="Google Shape;344;p11"/>
          <p:cNvSpPr/>
          <p:nvPr/>
        </p:nvSpPr>
        <p:spPr>
          <a:xfrm>
            <a:off x="3491022" y="4728544"/>
            <a:ext cx="2418900" cy="1246455"/>
          </a:xfrm>
          <a:prstGeom prst="rect">
            <a:avLst/>
          </a:prstGeom>
          <a:noFill/>
          <a:ln>
            <a:noFill/>
          </a:ln>
        </p:spPr>
        <p:txBody>
          <a:bodyPr spcFirstLastPara="1" wrap="square" lIns="91425" tIns="45700" rIns="91425" bIns="45700" anchor="t" anchorCtr="0">
            <a:spAutoFit/>
          </a:bodyPr>
          <a:lstStyle/>
          <a:p>
            <a:pPr marL="228600" marR="0" lvl="0" indent="-228600" algn="l" defTabSz="914400" rtl="0" eaLnBrk="1" fontAlgn="auto" latinLnBrk="0" hangingPunct="1">
              <a:lnSpc>
                <a:spcPct val="100000"/>
              </a:lnSpc>
              <a:spcBef>
                <a:spcPts val="0"/>
              </a:spcBef>
              <a:spcAft>
                <a:spcPts val="0"/>
              </a:spcAft>
              <a:buClr>
                <a:srgbClr val="000000"/>
              </a:buClr>
              <a:buSzPts val="1000"/>
              <a:buFont typeface="Calibri"/>
              <a:buAutoNum type="arabicPeriod" startAt="6"/>
              <a:tabLst/>
              <a:defRPr/>
            </a:pPr>
            <a:r>
              <a:rPr kumimoji="0" lang="en-US" sz="1000" b="1" i="0" u="none" strike="noStrike" kern="1200" cap="none" spc="0" normalizeH="0" baseline="0" noProof="0" dirty="0">
                <a:ln>
                  <a:noFill/>
                </a:ln>
                <a:solidFill>
                  <a:prstClr val="black"/>
                </a:solidFill>
                <a:effectLst/>
                <a:uLnTx/>
                <a:uFillTx/>
                <a:latin typeface="Calibri"/>
                <a:ea typeface="Calibri"/>
                <a:cs typeface="Calibri"/>
                <a:sym typeface="Calibri"/>
              </a:rPr>
              <a:t>Increasing Teacher knowledge of Standards</a:t>
            </a: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 </a:t>
            </a:r>
            <a:endParaRPr kumimoji="0" sz="1800" b="0" i="0" u="none" strike="noStrike" kern="1200" cap="none" spc="0" normalizeH="0" baseline="0" noProof="0" dirty="0">
              <a:ln>
                <a:noFill/>
              </a:ln>
              <a:solidFill>
                <a:srgbClr val="000000"/>
              </a:solidFill>
              <a:effectLst/>
              <a:uLnTx/>
              <a:uFillTx/>
              <a:latin typeface="Arial"/>
              <a:ea typeface="Arial"/>
              <a:cs typeface="Arial"/>
              <a:sym typeface="Arial"/>
            </a:endParaRPr>
          </a:p>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startAt="6"/>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 Increase Teacher knowledge of IB Program</a:t>
            </a: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47" name="Google Shape;347;p11"/>
          <p:cNvSpPr/>
          <p:nvPr/>
        </p:nvSpPr>
        <p:spPr>
          <a:xfrm>
            <a:off x="1577000" y="2401200"/>
            <a:ext cx="1837800" cy="938700"/>
          </a:xfrm>
          <a:prstGeom prst="rect">
            <a:avLst/>
          </a:prstGeom>
          <a:solidFill>
            <a:srgbClr val="6A6A6A"/>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Tx/>
              <a:buNone/>
              <a:tabLst/>
              <a:defRPr/>
            </a:pPr>
            <a:r>
              <a:rPr kumimoji="0" lang="en-US" sz="1100" b="1" i="0" u="none" strike="noStrike" kern="1200" cap="none" spc="0" normalizeH="0" baseline="0" noProof="0">
                <a:ln>
                  <a:noFill/>
                </a:ln>
                <a:solidFill>
                  <a:srgbClr val="F2F2F2"/>
                </a:solidFill>
                <a:effectLst/>
                <a:uLnTx/>
                <a:uFillTx/>
                <a:latin typeface="Calibri"/>
                <a:ea typeface="Calibri"/>
                <a:cs typeface="Calibri"/>
                <a:sym typeface="Calibri"/>
              </a:rPr>
              <a:t>Fostering Academic Excellence for All</a:t>
            </a:r>
            <a:endParaRPr kumimoji="0" sz="1100" b="1" i="0" u="none" strike="noStrike" kern="1200" cap="none" spc="0" normalizeH="0" baseline="0" noProof="0">
              <a:ln>
                <a:noFill/>
              </a:ln>
              <a:solidFill>
                <a:srgbClr val="F2F2F2"/>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1200" cap="none" spc="0" normalizeH="0" baseline="0" noProof="0">
                <a:ln>
                  <a:noFill/>
                </a:ln>
                <a:solidFill>
                  <a:srgbClr val="F2F2F2"/>
                </a:solidFill>
                <a:effectLst/>
                <a:uLnTx/>
                <a:uFillTx/>
                <a:latin typeface="Calibri"/>
                <a:ea typeface="Calibri"/>
                <a:cs typeface="Calibri"/>
                <a:sym typeface="Calibri"/>
              </a:rPr>
              <a:t>Data</a:t>
            </a:r>
            <a:endParaRPr kumimoji="0" sz="900" b="0" i="0" u="none" strike="noStrike" kern="1200" cap="none" spc="0" normalizeH="0" baseline="0" noProof="0">
              <a:ln>
                <a:noFill/>
              </a:ln>
              <a:solidFill>
                <a:srgbClr val="F2F2F2"/>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1200" cap="none" spc="0" normalizeH="0" baseline="0" noProof="0">
                <a:ln>
                  <a:noFill/>
                </a:ln>
                <a:solidFill>
                  <a:srgbClr val="F2F2F2"/>
                </a:solidFill>
                <a:effectLst/>
                <a:uLnTx/>
                <a:uFillTx/>
                <a:latin typeface="Calibri"/>
                <a:ea typeface="Calibri"/>
                <a:cs typeface="Calibri"/>
                <a:sym typeface="Calibri"/>
              </a:rPr>
              <a:t>Curriculum &amp; Instruction</a:t>
            </a:r>
            <a:endParaRPr kumimoji="0" sz="900" b="0" i="0" u="none" strike="noStrike" kern="1200" cap="none" spc="0" normalizeH="0" baseline="0" noProof="0">
              <a:ln>
                <a:noFill/>
              </a:ln>
              <a:solidFill>
                <a:srgbClr val="F2F2F2"/>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2F2F2"/>
              </a:buClr>
              <a:buSzPts val="4000"/>
              <a:buFontTx/>
              <a:buNone/>
              <a:tabLst/>
              <a:defRPr/>
            </a:pPr>
            <a:r>
              <a:rPr kumimoji="0" lang="en-US" sz="900" b="0" i="0" u="none" strike="noStrike" kern="1200" cap="none" spc="0" normalizeH="0" baseline="0" noProof="0">
                <a:ln>
                  <a:noFill/>
                </a:ln>
                <a:solidFill>
                  <a:srgbClr val="F2F2F2"/>
                </a:solidFill>
                <a:effectLst/>
                <a:uLnTx/>
                <a:uFillTx/>
                <a:latin typeface="Calibri"/>
                <a:ea typeface="Calibri"/>
                <a:cs typeface="Calibri"/>
                <a:sym typeface="Calibri"/>
              </a:rPr>
              <a:t>Signature Program</a:t>
            </a:r>
            <a:endParaRPr kumimoji="0" sz="900" b="0" i="0" u="none" strike="noStrike" kern="1200" cap="none" spc="0" normalizeH="0" baseline="0" noProof="0">
              <a:ln>
                <a:noFill/>
              </a:ln>
              <a:solidFill>
                <a:srgbClr val="F2F2F2"/>
              </a:solidFill>
              <a:effectLst/>
              <a:uLnTx/>
              <a:uFillTx/>
              <a:latin typeface="Calibri"/>
              <a:ea typeface="Calibri"/>
              <a:cs typeface="Calibri"/>
              <a:sym typeface="Calibri"/>
            </a:endParaRPr>
          </a:p>
        </p:txBody>
      </p:sp>
      <p:sp>
        <p:nvSpPr>
          <p:cNvPr id="348" name="Google Shape;348;p11"/>
          <p:cNvSpPr/>
          <p:nvPr/>
        </p:nvSpPr>
        <p:spPr>
          <a:xfrm>
            <a:off x="1577000" y="3616050"/>
            <a:ext cx="1837800" cy="780300"/>
          </a:xfrm>
          <a:prstGeom prst="rect">
            <a:avLst/>
          </a:prstGeom>
          <a:solidFill>
            <a:srgbClr val="006FA9"/>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1" i="0" u="none" strike="noStrike" kern="1200" cap="none" spc="0" normalizeH="0" baseline="0" noProof="0">
                <a:ln>
                  <a:noFill/>
                </a:ln>
                <a:solidFill>
                  <a:srgbClr val="F2F2F2"/>
                </a:solidFill>
                <a:effectLst/>
                <a:uLnTx/>
                <a:uFillTx/>
                <a:latin typeface="Calibri"/>
                <a:ea typeface="Calibri"/>
                <a:cs typeface="Calibri"/>
                <a:sym typeface="Calibri"/>
              </a:rPr>
              <a:t>Building a Culture of Student Support</a:t>
            </a:r>
            <a:endParaRPr kumimoji="0" sz="1100" b="1" i="0" u="none" strike="noStrike" kern="1200" cap="none" spc="0" normalizeH="0" baseline="0" noProof="0">
              <a:ln>
                <a:noFill/>
              </a:ln>
              <a:solidFill>
                <a:srgbClr val="F2F2F2"/>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1200" cap="none" spc="0" normalizeH="0" baseline="0" noProof="0">
                <a:ln>
                  <a:noFill/>
                </a:ln>
                <a:solidFill>
                  <a:srgbClr val="F2F2F2"/>
                </a:solidFill>
                <a:effectLst/>
                <a:uLnTx/>
                <a:uFillTx/>
                <a:latin typeface="Calibri"/>
                <a:ea typeface="Calibri"/>
                <a:cs typeface="Calibri"/>
                <a:sym typeface="Calibri"/>
              </a:rPr>
              <a:t>Whole Child &amp; Intervention</a:t>
            </a:r>
            <a:endParaRPr kumimoji="0" sz="900" b="0" i="0" u="none" strike="noStrike" kern="1200" cap="none" spc="0" normalizeH="0" baseline="0" noProof="0">
              <a:ln>
                <a:noFill/>
              </a:ln>
              <a:solidFill>
                <a:srgbClr val="F2F2F2"/>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1200" cap="none" spc="0" normalizeH="0" baseline="0" noProof="0">
                <a:ln>
                  <a:noFill/>
                </a:ln>
                <a:solidFill>
                  <a:srgbClr val="F2F2F2"/>
                </a:solidFill>
                <a:effectLst/>
                <a:uLnTx/>
                <a:uFillTx/>
                <a:latin typeface="Calibri"/>
                <a:ea typeface="Calibri"/>
                <a:cs typeface="Calibri"/>
                <a:sym typeface="Calibri"/>
              </a:rPr>
              <a:t>Personalized Learning</a:t>
            </a:r>
            <a:endParaRPr kumimoji="0" sz="900" b="0" i="0" u="none" strike="noStrike" kern="1200" cap="none" spc="0" normalizeH="0" baseline="0" noProof="0">
              <a:ln>
                <a:noFill/>
              </a:ln>
              <a:solidFill>
                <a:srgbClr val="F2F2F2"/>
              </a:solidFill>
              <a:effectLst/>
              <a:uLnTx/>
              <a:uFillTx/>
              <a:latin typeface="Calibri"/>
              <a:ea typeface="Calibri"/>
              <a:cs typeface="Calibri"/>
              <a:sym typeface="Calibri"/>
            </a:endParaRPr>
          </a:p>
        </p:txBody>
      </p:sp>
      <p:sp>
        <p:nvSpPr>
          <p:cNvPr id="349" name="Google Shape;349;p11"/>
          <p:cNvSpPr/>
          <p:nvPr/>
        </p:nvSpPr>
        <p:spPr>
          <a:xfrm>
            <a:off x="1577013" y="4643575"/>
            <a:ext cx="1837800" cy="780300"/>
          </a:xfrm>
          <a:prstGeom prst="rect">
            <a:avLst/>
          </a:prstGeom>
          <a:solidFill>
            <a:srgbClr val="DF6A35"/>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1" i="0" u="none" strike="noStrike" kern="1200" cap="none" spc="0" normalizeH="0" baseline="0" noProof="0">
                <a:ln>
                  <a:noFill/>
                </a:ln>
                <a:solidFill>
                  <a:srgbClr val="F2F2F2"/>
                </a:solidFill>
                <a:effectLst/>
                <a:uLnTx/>
                <a:uFillTx/>
                <a:latin typeface="Calibri"/>
                <a:ea typeface="Calibri"/>
                <a:cs typeface="Calibri"/>
                <a:sym typeface="Calibri"/>
              </a:rPr>
              <a:t>Equipping &amp; Empowering Leaders &amp; Staff</a:t>
            </a:r>
            <a:endParaRPr kumimoji="0" sz="1200" b="1" i="0" u="none" strike="noStrike" kern="1200" cap="none" spc="0" normalizeH="0" baseline="0" noProof="0">
              <a:ln>
                <a:noFill/>
              </a:ln>
              <a:solidFill>
                <a:srgbClr val="F2F2F2"/>
              </a:solidFill>
              <a:effectLst/>
              <a:uLnTx/>
              <a:uFillTx/>
              <a:latin typeface="Calibri"/>
              <a:ea typeface="Calibri"/>
              <a:cs typeface="Calibri"/>
              <a:sym typeface="Calibri"/>
            </a:endParaRPr>
          </a:p>
          <a:p>
            <a:pPr marL="171446" marR="0" lvl="0" indent="0" algn="ctr" defTabSz="914400" rtl="0" eaLnBrk="1" fontAlgn="auto" latinLnBrk="0" hangingPunct="1">
              <a:lnSpc>
                <a:spcPct val="100000"/>
              </a:lnSpc>
              <a:spcBef>
                <a:spcPts val="0"/>
              </a:spcBef>
              <a:spcAft>
                <a:spcPts val="0"/>
              </a:spcAft>
              <a:buClr>
                <a:prstClr val="black"/>
              </a:buClr>
              <a:buSzPts val="900"/>
              <a:buFontTx/>
              <a:buNone/>
              <a:tabLst/>
              <a:defRPr/>
            </a:pPr>
            <a:r>
              <a:rPr kumimoji="0" lang="en-US" sz="900" b="0" i="0" u="none" strike="noStrike" kern="1200" cap="none" spc="0" normalizeH="0" baseline="0" noProof="0">
                <a:ln>
                  <a:noFill/>
                </a:ln>
                <a:solidFill>
                  <a:srgbClr val="F2F2F2"/>
                </a:solidFill>
                <a:effectLst/>
                <a:uLnTx/>
                <a:uFillTx/>
                <a:latin typeface="Calibri"/>
                <a:ea typeface="Calibri"/>
                <a:cs typeface="Calibri"/>
                <a:sym typeface="Calibri"/>
              </a:rPr>
              <a:t>Strategic Staff Support</a:t>
            </a:r>
            <a:endParaRPr kumimoji="0" sz="900" b="0" i="0" u="none" strike="noStrike" kern="1200" cap="none" spc="0" normalizeH="0" baseline="0" noProof="0">
              <a:ln>
                <a:noFill/>
              </a:ln>
              <a:solidFill>
                <a:srgbClr val="F2F2F2"/>
              </a:solidFill>
              <a:effectLst/>
              <a:uLnTx/>
              <a:uFillTx/>
              <a:latin typeface="Calibri"/>
              <a:ea typeface="Calibri"/>
              <a:cs typeface="Calibri"/>
              <a:sym typeface="Calibri"/>
            </a:endParaRPr>
          </a:p>
          <a:p>
            <a:pPr marL="171446" marR="0" lvl="0" indent="0" algn="ctr" defTabSz="914400" rtl="0" eaLnBrk="1" fontAlgn="auto" latinLnBrk="0" hangingPunct="1">
              <a:lnSpc>
                <a:spcPct val="100000"/>
              </a:lnSpc>
              <a:spcBef>
                <a:spcPts val="0"/>
              </a:spcBef>
              <a:spcAft>
                <a:spcPts val="0"/>
              </a:spcAft>
              <a:buClr>
                <a:prstClr val="black"/>
              </a:buClr>
              <a:buSzPts val="900"/>
              <a:buFontTx/>
              <a:buNone/>
              <a:tabLst/>
              <a:defRPr/>
            </a:pPr>
            <a:r>
              <a:rPr kumimoji="0" lang="en-US" sz="900" b="0" i="0" u="none" strike="noStrike" kern="1200" cap="none" spc="0" normalizeH="0" baseline="0" noProof="0">
                <a:ln>
                  <a:noFill/>
                </a:ln>
                <a:solidFill>
                  <a:srgbClr val="F2F2F2"/>
                </a:solidFill>
                <a:effectLst/>
                <a:uLnTx/>
                <a:uFillTx/>
                <a:latin typeface="Calibri"/>
                <a:ea typeface="Calibri"/>
                <a:cs typeface="Calibri"/>
                <a:sym typeface="Calibri"/>
              </a:rPr>
              <a:t>Equitable Resource Allocation</a:t>
            </a:r>
            <a:endParaRPr kumimoji="0" sz="900" b="0" i="0" u="none" strike="noStrike" kern="1200" cap="none" spc="0" normalizeH="0" baseline="0" noProof="0">
              <a:ln>
                <a:noFill/>
              </a:ln>
              <a:solidFill>
                <a:srgbClr val="F2F2F2"/>
              </a:solidFill>
              <a:effectLst/>
              <a:uLnTx/>
              <a:uFillTx/>
              <a:latin typeface="Calibri"/>
              <a:ea typeface="Calibri"/>
              <a:cs typeface="Calibri"/>
              <a:sym typeface="Calibri"/>
            </a:endParaRPr>
          </a:p>
        </p:txBody>
      </p:sp>
      <p:sp>
        <p:nvSpPr>
          <p:cNvPr id="350" name="Google Shape;350;p11"/>
          <p:cNvSpPr/>
          <p:nvPr/>
        </p:nvSpPr>
        <p:spPr>
          <a:xfrm>
            <a:off x="1577013" y="5680663"/>
            <a:ext cx="1837800" cy="780300"/>
          </a:xfrm>
          <a:prstGeom prst="rect">
            <a:avLst/>
          </a:prstGeom>
          <a:solidFill>
            <a:srgbClr val="BF9000"/>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1" i="0" u="none" strike="noStrike" kern="1200" cap="none" spc="0" normalizeH="0" baseline="0" noProof="0" dirty="0">
                <a:ln>
                  <a:noFill/>
                </a:ln>
                <a:solidFill>
                  <a:srgbClr val="F2F2F2"/>
                </a:solidFill>
                <a:effectLst/>
                <a:uLnTx/>
                <a:uFillTx/>
                <a:latin typeface="Calibri"/>
                <a:ea typeface="Calibri"/>
                <a:cs typeface="Calibri"/>
                <a:sym typeface="Calibri"/>
              </a:rPr>
              <a:t>Creating a System of School Support</a:t>
            </a:r>
            <a:endParaRPr kumimoji="0" sz="1200" b="1" i="0" u="none" strike="noStrike" kern="1200" cap="none" spc="0" normalizeH="0" baseline="0" noProof="0" dirty="0">
              <a:ln>
                <a:noFill/>
              </a:ln>
              <a:solidFill>
                <a:srgbClr val="F2F2F2"/>
              </a:solidFill>
              <a:effectLst/>
              <a:uLnTx/>
              <a:uFillTx/>
              <a:latin typeface="Calibri"/>
              <a:ea typeface="Calibri"/>
              <a:cs typeface="Calibri"/>
              <a:sym typeface="Calibri"/>
            </a:endParaRPr>
          </a:p>
          <a:p>
            <a:pPr marL="171446"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2F2F2"/>
                </a:solidFill>
                <a:effectLst/>
                <a:uLnTx/>
                <a:uFillTx/>
                <a:latin typeface="Calibri"/>
                <a:ea typeface="Calibri"/>
                <a:cs typeface="Calibri"/>
                <a:sym typeface="Calibri"/>
              </a:rPr>
              <a:t>Collective Action, Engagement &amp; Empowerment</a:t>
            </a:r>
            <a:endParaRPr kumimoji="0" lang="en-US" sz="900" b="0" i="0" u="none" strike="noStrike" kern="1200" cap="none" spc="0" normalizeH="0" baseline="0" noProof="0" dirty="0">
              <a:ln>
                <a:noFill/>
              </a:ln>
              <a:solidFill>
                <a:srgbClr val="F2F2F2"/>
              </a:solidFill>
              <a:effectLst/>
              <a:uLnTx/>
              <a:uFillTx/>
              <a:latin typeface="Calibri"/>
              <a:ea typeface="Calibri"/>
              <a:cs typeface="Calibri"/>
              <a:sym typeface="Calibri"/>
            </a:endParaRPr>
          </a:p>
        </p:txBody>
      </p:sp>
      <p:sp>
        <p:nvSpPr>
          <p:cNvPr id="351" name="Google Shape;351;p11"/>
          <p:cNvSpPr/>
          <p:nvPr/>
        </p:nvSpPr>
        <p:spPr>
          <a:xfrm>
            <a:off x="3506997" y="5828424"/>
            <a:ext cx="2418900" cy="1246455"/>
          </a:xfrm>
          <a:prstGeom prst="rect">
            <a:avLst/>
          </a:prstGeom>
          <a:noFill/>
          <a:ln>
            <a:noFill/>
          </a:ln>
        </p:spPr>
        <p:txBody>
          <a:bodyPr spcFirstLastPara="1" wrap="square" lIns="91425" tIns="45700" rIns="91425" bIns="45700" anchor="t" anchorCtr="0">
            <a:spAutoFit/>
          </a:bodyPr>
          <a:lstStyle/>
          <a:p>
            <a:pPr marL="228600" marR="0" lvl="0" indent="-228600" algn="l" defTabSz="914400" rtl="0" eaLnBrk="1" fontAlgn="auto" latinLnBrk="0" hangingPunct="1">
              <a:lnSpc>
                <a:spcPct val="100000"/>
              </a:lnSpc>
              <a:spcBef>
                <a:spcPts val="0"/>
              </a:spcBef>
              <a:spcAft>
                <a:spcPts val="0"/>
              </a:spcAft>
              <a:buClr>
                <a:srgbClr val="000000"/>
              </a:buClr>
              <a:buSzPts val="1000"/>
              <a:buFont typeface="Calibri"/>
              <a:buAutoNum type="arabicPeriod" startAt="8"/>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 Improve stakeholder knowledge of school data and how to assist</a:t>
            </a:r>
            <a:endParaRPr kumimoji="0" sz="1800" b="0" i="0" u="none" strike="noStrike" kern="1200" cap="none" spc="0" normalizeH="0" baseline="0" noProof="0" dirty="0">
              <a:ln>
                <a:noFill/>
              </a:ln>
              <a:solidFill>
                <a:srgbClr val="000000"/>
              </a:solidFill>
              <a:effectLst/>
              <a:uLnTx/>
              <a:uFillTx/>
              <a:latin typeface="Arial"/>
              <a:ea typeface="Arial"/>
              <a:cs typeface="Arial"/>
              <a:sym typeface="Arial"/>
            </a:endParaRPr>
          </a:p>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startAt="8"/>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 Provide support to students and stakeholders in need</a:t>
            </a: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6" name="Google Shape;343;p11">
            <a:extLst>
              <a:ext uri="{FF2B5EF4-FFF2-40B4-BE49-F238E27FC236}">
                <a16:creationId xmlns:a16="http://schemas.microsoft.com/office/drawing/2014/main" id="{B0CD03E8-32BA-4663-9300-879DF6A5004B}"/>
              </a:ext>
            </a:extLst>
          </p:cNvPr>
          <p:cNvSpPr/>
          <p:nvPr/>
        </p:nvSpPr>
        <p:spPr>
          <a:xfrm>
            <a:off x="3491022" y="2357219"/>
            <a:ext cx="2418900" cy="147728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1.</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lang="en-US" sz="10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3.</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1200" cap="none" spc="0" normalizeH="0" baseline="0" noProof="0" dirty="0">
                <a:ln>
                  <a:noFill/>
                </a:ln>
                <a:solidFill>
                  <a:srgbClr val="000000"/>
                </a:solidFill>
                <a:effectLst/>
                <a:uLnTx/>
                <a:uFillTx/>
                <a:latin typeface="Calibri"/>
                <a:ea typeface="Calibri"/>
                <a:cs typeface="Calibri"/>
                <a:sym typeface="Calibri"/>
              </a:rPr>
              <a:t> </a:t>
            </a: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prstClr val="black"/>
              </a:buClr>
              <a:buSzPts val="1000"/>
              <a:buFontTx/>
              <a:buNone/>
              <a:tabLst/>
              <a:defRPr/>
            </a:pPr>
            <a:endParaRPr kumimoji="0" sz="1000" b="1"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prstClr val="black"/>
              </a:buClr>
              <a:buSzPts val="1000"/>
              <a:buFontTx/>
              <a:buNone/>
              <a:tabLst/>
              <a:defRPr/>
            </a:pPr>
            <a:endParaRPr kumimoji="0" sz="10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68365" y="76912"/>
            <a:ext cx="8289421" cy="170061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47B22"/>
                </a:solidFill>
                <a:effectLst/>
                <a:uLnTx/>
                <a:uFillTx/>
                <a:latin typeface="Tenorite"/>
                <a:ea typeface="+mj-ea"/>
                <a:cs typeface="+mj-cs"/>
              </a:rPr>
              <a:t>Strategic Plan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47B22"/>
                </a:solidFill>
                <a:effectLst/>
                <a:uLnTx/>
                <a:uFillTx/>
                <a:latin typeface="Tenorite"/>
                <a:ea typeface="+mj-ea"/>
                <a:cs typeface="+mj-cs"/>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470017" y="2144995"/>
            <a:ext cx="7486115" cy="3693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1" i="0" u="none" strike="noStrike" kern="1200" cap="none" spc="0" normalizeH="0" baseline="0" noProof="0" dirty="0">
              <a:ln>
                <a:noFill/>
              </a:ln>
              <a:solidFill>
                <a:prstClr val="black"/>
              </a:solidFill>
              <a:effectLst/>
              <a:uLnTx/>
              <a:uFillTx/>
              <a:latin typeface="Tenorite"/>
              <a:ea typeface="+mn-ea"/>
              <a:cs typeface="+mn-cs"/>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1351901" y="1775663"/>
            <a:ext cx="606247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enorite"/>
                <a:ea typeface="+mn-ea"/>
                <a:cs typeface="+mn-cs"/>
              </a:rPr>
              <a:t>Insert the school’s priorities from Higher to Lower</a:t>
            </a:r>
          </a:p>
        </p:txBody>
      </p:sp>
      <p:sp>
        <p:nvSpPr>
          <p:cNvPr id="4" name="Arrow: Down 3">
            <a:extLst>
              <a:ext uri="{FF2B5EF4-FFF2-40B4-BE49-F238E27FC236}">
                <a16:creationId xmlns:a16="http://schemas.microsoft.com/office/drawing/2014/main" id="{6A78CE96-E5BA-EF3A-7B27-C48C2EC93A32}"/>
              </a:ext>
            </a:extLst>
          </p:cNvPr>
          <p:cNvSpPr/>
          <p:nvPr/>
        </p:nvSpPr>
        <p:spPr>
          <a:xfrm>
            <a:off x="392649" y="2587752"/>
            <a:ext cx="502920" cy="3538728"/>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260029" y="2263641"/>
            <a:ext cx="76815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285003" y="6126480"/>
            <a:ext cx="7182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3A9"/>
                </a:solidFill>
                <a:effectLst/>
                <a:uLnTx/>
                <a:uFillTx/>
                <a:latin typeface="Tenorite"/>
                <a:ea typeface="+mn-ea"/>
                <a:cs typeface="+mn-cs"/>
              </a:rPr>
              <a:t>Lower</a:t>
            </a:r>
          </a:p>
        </p:txBody>
      </p:sp>
      <p:sp>
        <p:nvSpPr>
          <p:cNvPr id="11" name="TextBox 10">
            <a:extLst>
              <a:ext uri="{FF2B5EF4-FFF2-40B4-BE49-F238E27FC236}">
                <a16:creationId xmlns:a16="http://schemas.microsoft.com/office/drawing/2014/main" id="{87646DF0-9620-C560-EE73-D65B5F1F5E2A}"/>
              </a:ext>
            </a:extLst>
          </p:cNvPr>
          <p:cNvSpPr txBox="1"/>
          <p:nvPr/>
        </p:nvSpPr>
        <p:spPr>
          <a:xfrm>
            <a:off x="1443406" y="2602195"/>
            <a:ext cx="6097508" cy="324704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prstClr val="black"/>
                </a:solidFill>
                <a:effectLst/>
                <a:uLnTx/>
                <a:uFillTx/>
                <a:latin typeface="Calibri"/>
                <a:ea typeface="Calibri"/>
                <a:cs typeface="Calibri"/>
                <a:sym typeface="Calibri"/>
              </a:rPr>
              <a:t>1.Increase student phonic awareness and create early readers</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Calibri"/>
                <a:cs typeface="Calibri"/>
                <a:sym typeface="Calibri"/>
              </a:rPr>
              <a:t>2  Increase student knowledge in numbers and operations domain</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prstClr val="black"/>
                </a:solidFill>
                <a:effectLst/>
                <a:uLnTx/>
                <a:uFillTx/>
                <a:latin typeface="Calibri"/>
                <a:ea typeface="Calibri"/>
                <a:cs typeface="Calibri"/>
                <a:sym typeface="Calibri"/>
              </a:rPr>
              <a:t>3. Increase student multiplication skills </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Calibri"/>
                <a:cs typeface="Calibri"/>
                <a:sym typeface="Calibri"/>
              </a:rPr>
              <a:t> 4. Increase student attendance and decrease suspension rate </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800" b="1" i="0" u="none" strike="noStrike" kern="1200" cap="none" spc="0" normalizeH="0" baseline="0" noProof="0" dirty="0">
                <a:ln>
                  <a:noFill/>
                </a:ln>
                <a:solidFill>
                  <a:prstClr val="black"/>
                </a:solidFill>
                <a:effectLst/>
                <a:uLnTx/>
                <a:uFillTx/>
                <a:latin typeface="Calibri"/>
                <a:ea typeface="Calibri"/>
                <a:cs typeface="Calibri"/>
                <a:sym typeface="Calibri"/>
              </a:rPr>
              <a:t> 5.Increasing Teacher knowledge of Standards</a:t>
            </a:r>
            <a:r>
              <a:rPr kumimoji="0" lang="en-US" sz="1800" b="1" i="0" u="none" strike="noStrike" kern="1200" cap="none" spc="0" normalizeH="0" baseline="0" noProof="0" dirty="0">
                <a:ln>
                  <a:noFill/>
                </a:ln>
                <a:solidFill>
                  <a:srgbClr val="000000"/>
                </a:solidFill>
                <a:effectLst/>
                <a:uLnTx/>
                <a:uFillTx/>
                <a:latin typeface="Calibri"/>
                <a:ea typeface="Calibri"/>
                <a:cs typeface="Calibri"/>
                <a:sym typeface="Calibri"/>
              </a:rPr>
              <a:t> </a:t>
            </a:r>
            <a:endParaRPr kumimoji="0" lang="en-US" sz="1800" b="1" i="0" u="none" strike="noStrike" kern="120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600"/>
              </a:spcBef>
              <a:spcAft>
                <a:spcPts val="0"/>
              </a:spcAft>
              <a:buClr>
                <a:srgbClr val="000000"/>
              </a:buClr>
              <a:buSzPts val="1000"/>
              <a:buFontTx/>
              <a:buAutoNum type="arabicPeriod" startAt="6"/>
              <a:tabLst/>
              <a:defRPr/>
            </a:pPr>
            <a:r>
              <a:rPr kumimoji="0" lang="en-US" sz="1800" b="1" i="0" u="none" strike="noStrike" kern="1200" cap="none" spc="0" normalizeH="0" baseline="0" noProof="0" dirty="0">
                <a:ln>
                  <a:noFill/>
                </a:ln>
                <a:solidFill>
                  <a:srgbClr val="000000"/>
                </a:solidFill>
                <a:effectLst/>
                <a:uLnTx/>
                <a:uFillTx/>
                <a:latin typeface="Calibri"/>
                <a:ea typeface="Calibri"/>
                <a:cs typeface="Calibri"/>
                <a:sym typeface="Calibri"/>
              </a:rPr>
              <a:t>Increase Teacher knowledge of IB Program</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Calibri"/>
                <a:cs typeface="Calibri"/>
                <a:sym typeface="Calibri"/>
              </a:rPr>
              <a:t>7. Improve stakeholder knowledge of school data and how to assist</a:t>
            </a:r>
            <a:endParaRPr kumimoji="0" lang="en-US" sz="1800" b="1"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Calibri"/>
                <a:cs typeface="Calibri"/>
                <a:sym typeface="Calibri"/>
              </a:rPr>
              <a:t>9. Provide support to students and stakeholders in need</a:t>
            </a:r>
          </a:p>
        </p:txBody>
      </p:sp>
    </p:spTree>
    <p:extLst>
      <p:ext uri="{BB962C8B-B14F-4D97-AF65-F5344CB8AC3E}">
        <p14:creationId xmlns:p14="http://schemas.microsoft.com/office/powerpoint/2010/main" val="1518176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15EE-134F-CEEE-5B4A-837A55AB6646}"/>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76508E58-2531-A5A5-8144-93FAF20D5ECF}"/>
              </a:ext>
            </a:extLst>
          </p:cNvPr>
          <p:cNvGraphicFramePr>
            <a:graphicFrameLocks noGrp="1"/>
          </p:cNvGraphicFramePr>
          <p:nvPr/>
        </p:nvGraphicFramePr>
        <p:xfrm>
          <a:off x="1964016" y="983679"/>
          <a:ext cx="8046720" cy="5900649"/>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Calibri"/>
                          <a:ea typeface="Calibri"/>
                          <a:cs typeface="Calibri"/>
                          <a:sym typeface="Calibri"/>
                        </a:rPr>
                        <a:t>Increase student phonic awareness and create early readers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Calibri"/>
                          <a:ea typeface="Calibri"/>
                          <a:cs typeface="Calibri"/>
                          <a:sym typeface="Calibri"/>
                        </a:rPr>
                        <a:t>Increasing Teacher knowledge of Standards</a:t>
                      </a:r>
                      <a:r>
                        <a:rPr lang="en-US" sz="1600" b="1" dirty="0">
                          <a:solidFill>
                            <a:srgbClr val="000000"/>
                          </a:solidFill>
                          <a:latin typeface="Calibri"/>
                          <a:ea typeface="Calibri"/>
                          <a:cs typeface="Calibri"/>
                          <a:sym typeface="Calibri"/>
                        </a:rPr>
                        <a:t> </a:t>
                      </a:r>
                      <a:endParaRPr lang="en-US" sz="1600" b="1" dirty="0">
                        <a:solidFill>
                          <a:srgbClr val="000000"/>
                        </a:solidFill>
                        <a:latin typeface="+mn-lt"/>
                        <a:ea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latin typeface="Calibri"/>
                        <a:ea typeface="Calibri"/>
                        <a:cs typeface="Calibri"/>
                        <a:sym typeface="Calibri"/>
                      </a:endParaRPr>
                    </a:p>
                    <a:p>
                      <a:pPr algn="ctr"/>
                      <a:endParaRPr lang="en-US" sz="1750" dirty="0"/>
                    </a:p>
                  </a:txBody>
                  <a:tcPr/>
                </a:tc>
                <a:tc>
                  <a:txBody>
                    <a:bodyPr/>
                    <a:lstStyle/>
                    <a:p>
                      <a:pPr marL="0" marR="0" algn="l"/>
                      <a:r>
                        <a:rPr lang="en-US"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Increase student knowledge of phonics and phonemic awareness to support early readers. Improve student writing in all genres</a:t>
                      </a:r>
                    </a:p>
                    <a:p>
                      <a:pPr marL="0" marR="0" algn="l"/>
                      <a:r>
                        <a:rPr lang="en-US" sz="1200" kern="1200" dirty="0">
                          <a:solidFill>
                            <a:schemeClr val="dk1"/>
                          </a:solidFill>
                          <a:effectLst/>
                          <a:latin typeface="+mn-lt"/>
                          <a:ea typeface="+mn-ea"/>
                          <a:cs typeface="+mn-cs"/>
                        </a:rPr>
                        <a:t>A combination of phonological awareness, phonics, and high frequency words can increase  students success as early reader</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118745" marR="118745" marT="0" marB="0"/>
                </a:tc>
                <a:extLst>
                  <a:ext uri="{0D108BD9-81ED-4DB2-BD59-A6C34878D82A}">
                    <a16:rowId xmlns:a16="http://schemas.microsoft.com/office/drawing/2014/main" val="10001"/>
                  </a:ext>
                </a:extLst>
              </a:tr>
              <a:tr h="1101087">
                <a:tc>
                  <a:txBody>
                    <a:bodyPr/>
                    <a:lstStyle/>
                    <a:p>
                      <a:pPr>
                        <a:spcBef>
                          <a:spcPts val="600"/>
                        </a:spcBef>
                        <a:buClr>
                          <a:srgbClr val="000000"/>
                        </a:buClr>
                        <a:buSzPts val="1000"/>
                      </a:pPr>
                      <a:r>
                        <a:rPr lang="en-US" sz="1600" b="1" dirty="0">
                          <a:solidFill>
                            <a:srgbClr val="000000"/>
                          </a:solidFill>
                          <a:latin typeface="Calibri"/>
                          <a:ea typeface="Calibri"/>
                          <a:cs typeface="Calibri"/>
                          <a:sym typeface="Calibri"/>
                        </a:rPr>
                        <a:t>Increase student knowledge in numbers and operations domain</a:t>
                      </a:r>
                    </a:p>
                    <a:p>
                      <a:pPr>
                        <a:spcBef>
                          <a:spcPts val="600"/>
                        </a:spcBef>
                        <a:buClr>
                          <a:srgbClr val="000000"/>
                        </a:buClr>
                        <a:buSzPts val="1000"/>
                      </a:pPr>
                      <a:r>
                        <a:rPr lang="en-US" sz="1600" b="1" dirty="0">
                          <a:latin typeface="Calibri"/>
                          <a:ea typeface="Calibri"/>
                          <a:cs typeface="Calibri"/>
                          <a:sym typeface="Calibri"/>
                        </a:rPr>
                        <a:t> Increase student multiplication skills </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lang="en-US" sz="1600" b="1" dirty="0">
                          <a:latin typeface="Calibri"/>
                          <a:ea typeface="Calibri"/>
                          <a:cs typeface="Calibri"/>
                          <a:sym typeface="Calibri"/>
                        </a:rPr>
                        <a:t>Increasing Teacher knowledge of Standards</a:t>
                      </a:r>
                      <a:r>
                        <a:rPr lang="en-US" sz="1600" b="1" dirty="0">
                          <a:solidFill>
                            <a:srgbClr val="000000"/>
                          </a:solidFill>
                          <a:latin typeface="Calibri"/>
                          <a:ea typeface="Calibri"/>
                          <a:cs typeface="Calibri"/>
                          <a:sym typeface="Calibri"/>
                        </a:rPr>
                        <a:t> </a:t>
                      </a:r>
                      <a:endParaRPr lang="en-US" sz="1600" b="1" dirty="0">
                        <a:solidFill>
                          <a:srgbClr val="000000"/>
                        </a:solidFill>
                        <a:latin typeface="+mn-lt"/>
                        <a:ea typeface="Arial"/>
                        <a:cs typeface="Arial"/>
                        <a:sym typeface="Arial"/>
                      </a:endParaRPr>
                    </a:p>
                    <a:p>
                      <a:pPr>
                        <a:spcBef>
                          <a:spcPts val="600"/>
                        </a:spcBef>
                        <a:buClr>
                          <a:srgbClr val="000000"/>
                        </a:buClr>
                        <a:buSzPts val="1000"/>
                      </a:pPr>
                      <a:endParaRPr lang="en-US" sz="1600" b="1" dirty="0">
                        <a:latin typeface="Calibri"/>
                        <a:ea typeface="Calibri"/>
                        <a:cs typeface="Calibri"/>
                        <a:sym typeface="Calibri"/>
                      </a:endParaRPr>
                    </a:p>
                    <a:p>
                      <a:pPr algn="ctr"/>
                      <a:endParaRPr lang="en-US" sz="1750" dirty="0"/>
                    </a:p>
                  </a:txBody>
                  <a:tcPr/>
                </a:tc>
                <a:tc>
                  <a:txBody>
                    <a:bodyPr/>
                    <a:lstStyle/>
                    <a:p>
                      <a:pPr algn="ctr"/>
                      <a:r>
                        <a:rPr lang="en-US" sz="1400" kern="1200" dirty="0">
                          <a:solidFill>
                            <a:schemeClr val="dk1"/>
                          </a:solidFill>
                          <a:effectLst/>
                          <a:latin typeface="+mn-lt"/>
                          <a:ea typeface="+mn-ea"/>
                          <a:cs typeface="+mn-cs"/>
                        </a:rPr>
                        <a:t>Teachers need to internalize new Math standards in efforts to increase student achievement</a:t>
                      </a:r>
                    </a:p>
                    <a:p>
                      <a:pPr algn="ctr"/>
                      <a:r>
                        <a:rPr lang="en-US" sz="1400" kern="1200" dirty="0">
                          <a:solidFill>
                            <a:schemeClr val="dk1"/>
                          </a:solidFill>
                          <a:effectLst/>
                          <a:latin typeface="+mn-lt"/>
                          <a:ea typeface="+mn-ea"/>
                          <a:cs typeface="+mn-cs"/>
                        </a:rPr>
                        <a:t>Need for more support of implementation of new Math standards</a:t>
                      </a:r>
                    </a:p>
                  </a:txBody>
                  <a:tcPr/>
                </a:tc>
                <a:extLst>
                  <a:ext uri="{0D108BD9-81ED-4DB2-BD59-A6C34878D82A}">
                    <a16:rowId xmlns:a16="http://schemas.microsoft.com/office/drawing/2014/main" val="10002"/>
                  </a:ext>
                </a:extLst>
              </a:tr>
              <a:tr h="2115244">
                <a:tc>
                  <a:txBody>
                    <a:bodyPr/>
                    <a:lstStyle/>
                    <a:p>
                      <a:pPr algn="ctr"/>
                      <a:r>
                        <a:rPr lang="en-US" sz="1400" b="1" dirty="0">
                          <a:solidFill>
                            <a:srgbClr val="000000"/>
                          </a:solidFill>
                          <a:latin typeface="Calibri"/>
                          <a:ea typeface="Calibri"/>
                          <a:cs typeface="Calibri"/>
                          <a:sym typeface="Calibri"/>
                        </a:rPr>
                        <a:t>Increase student attendance and decrease suspension rate </a:t>
                      </a:r>
                    </a:p>
                    <a:p>
                      <a:pPr marL="0" indent="0">
                        <a:spcBef>
                          <a:spcPts val="600"/>
                        </a:spcBef>
                        <a:buClr>
                          <a:srgbClr val="000000"/>
                        </a:buClr>
                        <a:buSzPts val="1000"/>
                        <a:buNone/>
                      </a:pPr>
                      <a:r>
                        <a:rPr lang="en-US" sz="1400" b="1" dirty="0">
                          <a:solidFill>
                            <a:srgbClr val="000000"/>
                          </a:solidFill>
                          <a:latin typeface="Calibri"/>
                          <a:ea typeface="Calibri"/>
                          <a:cs typeface="Calibri"/>
                          <a:sym typeface="Calibri"/>
                        </a:rPr>
                        <a:t>Increase Teacher knowledge of IB Program</a:t>
                      </a:r>
                    </a:p>
                    <a:p>
                      <a:pPr>
                        <a:buClr>
                          <a:srgbClr val="000000"/>
                        </a:buClr>
                        <a:buSzPts val="1000"/>
                      </a:pPr>
                      <a:r>
                        <a:rPr lang="en-US" sz="1400" b="1" dirty="0">
                          <a:solidFill>
                            <a:srgbClr val="000000"/>
                          </a:solidFill>
                          <a:latin typeface="Calibri"/>
                          <a:ea typeface="Calibri"/>
                          <a:cs typeface="Calibri"/>
                          <a:sym typeface="Calibri"/>
                        </a:rPr>
                        <a:t>Improve stakeholder knowledge of school data and how to assist</a:t>
                      </a:r>
                      <a:endParaRPr lang="en-US" sz="1400" b="1" dirty="0">
                        <a:solidFill>
                          <a:srgbClr val="000000"/>
                        </a:solidFill>
                        <a:latin typeface="+mn-lt"/>
                        <a:ea typeface="Arial"/>
                        <a:cs typeface="Arial"/>
                        <a:sym typeface="Arial"/>
                      </a:endParaRPr>
                    </a:p>
                    <a:p>
                      <a:pPr>
                        <a:spcBef>
                          <a:spcPts val="600"/>
                        </a:spcBef>
                        <a:buClr>
                          <a:srgbClr val="000000"/>
                        </a:buClr>
                        <a:buSzPts val="1000"/>
                      </a:pPr>
                      <a:r>
                        <a:rPr lang="en-US" sz="1400" b="1" dirty="0">
                          <a:solidFill>
                            <a:srgbClr val="000000"/>
                          </a:solidFill>
                          <a:latin typeface="Calibri"/>
                          <a:ea typeface="Calibri"/>
                          <a:cs typeface="Calibri"/>
                          <a:sym typeface="Calibri"/>
                        </a:rPr>
                        <a:t> Provide support to students and stakeholders in need</a:t>
                      </a:r>
                    </a:p>
                    <a:p>
                      <a:pPr algn="ctr"/>
                      <a:endParaRPr lang="en-US" sz="1750" dirty="0"/>
                    </a:p>
                  </a:txBody>
                  <a:tcPr/>
                </a:tc>
                <a:tc>
                  <a:txBody>
                    <a:bodyPr/>
                    <a:lstStyle/>
                    <a:p>
                      <a:pPr algn="ctr"/>
                      <a:r>
                        <a:rPr lang="en-US" sz="1200" kern="1200" dirty="0">
                          <a:solidFill>
                            <a:schemeClr val="dk1"/>
                          </a:solidFill>
                          <a:effectLst/>
                          <a:latin typeface="+mn-lt"/>
                          <a:ea typeface="+mn-ea"/>
                          <a:cs typeface="+mn-cs"/>
                        </a:rPr>
                        <a:t>Parents need to partner with the school to assist the scholars with assignments and to attend school regularly</a:t>
                      </a:r>
                    </a:p>
                    <a:p>
                      <a:pPr algn="ctr"/>
                      <a:endParaRPr lang="en-US" sz="1200" kern="1200" dirty="0">
                        <a:solidFill>
                          <a:schemeClr val="dk1"/>
                        </a:solidFill>
                        <a:effectLst/>
                        <a:latin typeface="+mn-lt"/>
                        <a:ea typeface="+mn-ea"/>
                        <a:cs typeface="+mn-cs"/>
                      </a:endParaRPr>
                    </a:p>
                    <a:p>
                      <a:pPr algn="ctr"/>
                      <a:r>
                        <a:rPr lang="en-US" sz="1200" kern="1200" dirty="0">
                          <a:solidFill>
                            <a:schemeClr val="dk1"/>
                          </a:solidFill>
                          <a:effectLst/>
                          <a:latin typeface="+mn-lt"/>
                          <a:ea typeface="+mn-ea"/>
                          <a:cs typeface="+mn-cs"/>
                        </a:rPr>
                        <a:t>Parent participation has dropped over time due to unknown causes </a:t>
                      </a:r>
                      <a:endParaRPr lang="en-US" sz="1200" dirty="0"/>
                    </a:p>
                  </a:txBody>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AEA22536-0713-83F3-8A46-71D87B30F3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EABB6-07DC-46E8-9B57-56EC44A396E5}" type="slidenum">
              <a:rPr kumimoji="0" lang="en-US" sz="12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4" name="Footer Placeholder 6">
            <a:extLst>
              <a:ext uri="{FF2B5EF4-FFF2-40B4-BE49-F238E27FC236}">
                <a16:creationId xmlns:a16="http://schemas.microsoft.com/office/drawing/2014/main" id="{7A90A95A-0918-14FB-D22D-DE25A8D30AF9}"/>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82000"/>
                  </a:prstClr>
                </a:solidFill>
                <a:effectLst/>
                <a:uLnTx/>
                <a:uFillTx/>
                <a:latin typeface="Tenorite"/>
                <a:ea typeface="+mn-ea"/>
                <a:cs typeface="+mn-cs"/>
              </a:rPr>
              <a:t>FY26 Budget Allocation</a:t>
            </a:r>
          </a:p>
        </p:txBody>
      </p:sp>
    </p:spTree>
    <p:extLst>
      <p:ext uri="{BB962C8B-B14F-4D97-AF65-F5344CB8AC3E}">
        <p14:creationId xmlns:p14="http://schemas.microsoft.com/office/powerpoint/2010/main" val="82188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09F2-CEAC-A0DF-22E9-9DE948036DD3}"/>
              </a:ext>
            </a:extLst>
          </p:cNvPr>
          <p:cNvSpPr>
            <a:spLocks noGrp="1"/>
          </p:cNvSpPr>
          <p:nvPr>
            <p:ph type="title"/>
          </p:nvPr>
        </p:nvSpPr>
        <p:spPr>
          <a:xfrm>
            <a:off x="121850" y="133096"/>
            <a:ext cx="9645035" cy="1828800"/>
          </a:xfrm>
        </p:spPr>
        <p:txBody>
          <a:bodyPr/>
          <a:lstStyle/>
          <a:p>
            <a:r>
              <a:rPr lang="en-US" sz="3800"/>
              <a:t>Review of FY26 Signature and Turnaround Program Funding Process</a:t>
            </a:r>
            <a:r>
              <a:rPr lang="en-US"/>
              <a:t> </a:t>
            </a:r>
          </a:p>
        </p:txBody>
      </p:sp>
      <p:graphicFrame>
        <p:nvGraphicFramePr>
          <p:cNvPr id="12" name="TextBox 3">
            <a:extLst>
              <a:ext uri="{FF2B5EF4-FFF2-40B4-BE49-F238E27FC236}">
                <a16:creationId xmlns:a16="http://schemas.microsoft.com/office/drawing/2014/main" id="{4FDD801E-302D-6A53-D7F5-0F7597EA8560}"/>
              </a:ext>
            </a:extLst>
          </p:cNvPr>
          <p:cNvGraphicFramePr/>
          <p:nvPr/>
        </p:nvGraphicFramePr>
        <p:xfrm>
          <a:off x="597566" y="1710021"/>
          <a:ext cx="10414647" cy="5484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C6C54D0C-7EDE-90E1-BB3D-0A32E1D8C5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EABB6-07DC-46E8-9B57-56EC44A396E5}" type="slidenum">
              <a:rPr kumimoji="0" lang="en-US" sz="12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Tenorite"/>
              <a:ea typeface="+mn-ea"/>
              <a:cs typeface="+mn-cs"/>
            </a:endParaRPr>
          </a:p>
        </p:txBody>
      </p:sp>
    </p:spTree>
    <p:extLst>
      <p:ext uri="{BB962C8B-B14F-4D97-AF65-F5344CB8AC3E}">
        <p14:creationId xmlns:p14="http://schemas.microsoft.com/office/powerpoint/2010/main" val="779125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2757216" y="2509387"/>
            <a:ext cx="6400800" cy="1828800"/>
          </a:xfrm>
        </p:spPr>
        <p:txBody>
          <a:bodyPr/>
          <a:lstStyle/>
          <a:p>
            <a:r>
              <a:rPr lang="en-US"/>
              <a:t>Overview of Approved Signature Program Funds</a:t>
            </a:r>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EABB6-07DC-46E8-9B57-56EC44A396E5}" type="slidenum">
              <a:rPr kumimoji="0" lang="en-US" sz="12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Tenorite"/>
              <a:ea typeface="+mn-ea"/>
              <a:cs typeface="+mn-cs"/>
            </a:endParaRPr>
          </a:p>
        </p:txBody>
      </p:sp>
    </p:spTree>
    <p:extLst>
      <p:ext uri="{BB962C8B-B14F-4D97-AF65-F5344CB8AC3E}">
        <p14:creationId xmlns:p14="http://schemas.microsoft.com/office/powerpoint/2010/main" val="1264301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a:latin typeface="Calibri"/>
                <a:ea typeface="Calibri"/>
                <a:cs typeface="Calibri"/>
              </a:rPr>
              <a:t>Signature program funds</a:t>
            </a:r>
            <a:br>
              <a:rPr lang="en-US" sz="3600" b="1">
                <a:latin typeface="Calibri"/>
                <a:ea typeface="Calibri"/>
                <a:cs typeface="Calibri"/>
              </a:rPr>
            </a:br>
            <a:r>
              <a:rPr lang="en-US" sz="3600" b="1">
                <a:latin typeface="Calibri"/>
                <a:ea typeface="Calibri"/>
                <a:cs typeface="Calibri"/>
              </a:rPr>
              <a:t>requested vs. approved</a:t>
            </a:r>
            <a:endParaRPr lang="en-US" sz="3600" b="1">
              <a:latin typeface="Calibri" panose="020F0502020204030204" pitchFamily="34" charset="0"/>
              <a:ea typeface="Calibri"/>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5" name="Table 4">
            <a:extLst>
              <a:ext uri="{FF2B5EF4-FFF2-40B4-BE49-F238E27FC236}">
                <a16:creationId xmlns:a16="http://schemas.microsoft.com/office/drawing/2014/main" id="{2DBF1023-E0F9-AF03-84FF-CA9E6B59C804}"/>
              </a:ext>
            </a:extLst>
          </p:cNvPr>
          <p:cNvGraphicFramePr>
            <a:graphicFrameLocks noGrp="1"/>
          </p:cNvGraphicFramePr>
          <p:nvPr/>
        </p:nvGraphicFramePr>
        <p:xfrm>
          <a:off x="4001495" y="4040337"/>
          <a:ext cx="7781268" cy="219456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pPr lvl="0" algn="l">
                        <a:lnSpc>
                          <a:spcPct val="100000"/>
                        </a:lnSpc>
                        <a:spcBef>
                          <a:spcPts val="0"/>
                        </a:spcBef>
                        <a:spcAft>
                          <a:spcPts val="0"/>
                        </a:spcAft>
                        <a:buNone/>
                      </a:pPr>
                      <a:r>
                        <a:rPr lang="en-US" sz="2400" b="0" i="0" u="none" strike="noStrike" noProof="0">
                          <a:solidFill>
                            <a:schemeClr val="tx1"/>
                          </a:solidFill>
                          <a:latin typeface="Tenorite"/>
                        </a:rPr>
                        <a:t> </a:t>
                      </a:r>
                      <a:r>
                        <a:rPr lang="en-US" sz="2400" b="1" i="0" u="sng" strike="noStrike" noProof="0">
                          <a:solidFill>
                            <a:schemeClr val="tx1"/>
                          </a:solidFill>
                          <a:latin typeface="Tenorite"/>
                        </a:rPr>
                        <a:t>APPROVED</a:t>
                      </a:r>
                      <a:r>
                        <a:rPr lang="en-US" sz="2400" b="0" i="0" u="none" strike="noStrike" noProof="0">
                          <a:solidFill>
                            <a:schemeClr val="tx1"/>
                          </a:solidFill>
                          <a:latin typeface="Tenorite"/>
                        </a:rPr>
                        <a:t> Signature Program Funds: $XXXXX</a:t>
                      </a:r>
                      <a:endParaRPr lang="en-US" sz="2400" b="1" i="0" u="sng" strike="noStrike" noProof="0">
                        <a:solidFill>
                          <a:schemeClr val="tx1"/>
                        </a:solidFill>
                        <a:latin typeface="Tenorite"/>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23371214"/>
                  </a:ext>
                </a:extLst>
              </a:tr>
              <a:tr h="370840">
                <a:tc>
                  <a:txBody>
                    <a:bodyPr/>
                    <a:lstStyle/>
                    <a:p>
                      <a:r>
                        <a:rPr lang="en-US" sz="1800" kern="1200" dirty="0">
                          <a:solidFill>
                            <a:schemeClr val="dk1"/>
                          </a:solidFill>
                          <a:effectLst/>
                          <a:latin typeface="+mn-lt"/>
                          <a:ea typeface="+mn-ea"/>
                          <a:cs typeface="+mn-cs"/>
                        </a:rPr>
                        <a:t>•              1.0 FTE at the instructional coach average salary</a:t>
                      </a:r>
                    </a:p>
                    <a:p>
                      <a:r>
                        <a:rPr lang="en-US" sz="1800" kern="1200" dirty="0">
                          <a:solidFill>
                            <a:schemeClr val="dk1"/>
                          </a:solidFill>
                          <a:effectLst/>
                          <a:latin typeface="+mn-lt"/>
                          <a:ea typeface="+mn-ea"/>
                          <a:cs typeface="+mn-cs"/>
                        </a:rPr>
                        <a:t>•              Required supplement fees ($5,000-$49,500 depending on software, dues, and agency visits)</a:t>
                      </a:r>
                    </a:p>
                    <a:p>
                      <a:r>
                        <a:rPr lang="en-US" sz="1800" kern="1200" dirty="0">
                          <a:solidFill>
                            <a:schemeClr val="dk1"/>
                          </a:solidFill>
                          <a:effectLst/>
                          <a:latin typeface="+mn-lt"/>
                          <a:ea typeface="+mn-ea"/>
                          <a:cs typeface="+mn-cs"/>
                        </a:rPr>
                        <a:t>•              And $100 per pupil to support your flexible requests, materials and supplies, etc.</a:t>
                      </a:r>
                    </a:p>
                    <a:p>
                      <a:pPr lvl="0">
                        <a:buNone/>
                      </a:pPr>
                      <a:endParaRPr lang="en-US" dirty="0"/>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676506"/>
                  </a:ext>
                </a:extLst>
              </a:tr>
            </a:tbl>
          </a:graphicData>
        </a:graphic>
      </p:graphicFrame>
      <p:graphicFrame>
        <p:nvGraphicFramePr>
          <p:cNvPr id="6" name="Table 5">
            <a:extLst>
              <a:ext uri="{FF2B5EF4-FFF2-40B4-BE49-F238E27FC236}">
                <a16:creationId xmlns:a16="http://schemas.microsoft.com/office/drawing/2014/main" id="{C554AFAB-AE82-2572-0E76-4F69AF1323B2}"/>
              </a:ext>
            </a:extLst>
          </p:cNvPr>
          <p:cNvGraphicFramePr>
            <a:graphicFrameLocks noGrp="1"/>
          </p:cNvGraphicFramePr>
          <p:nvPr/>
        </p:nvGraphicFramePr>
        <p:xfrm>
          <a:off x="4001495" y="1454155"/>
          <a:ext cx="7781268" cy="192024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r>
                        <a:rPr lang="en-US" sz="2400" b="0" dirty="0">
                          <a:solidFill>
                            <a:schemeClr val="tx1"/>
                          </a:solidFill>
                        </a:rPr>
                        <a:t> </a:t>
                      </a:r>
                      <a:r>
                        <a:rPr lang="en-US" sz="2400" b="1" i="0" u="sng" strike="noStrike" noProof="0" dirty="0">
                          <a:solidFill>
                            <a:schemeClr val="tx1"/>
                          </a:solidFill>
                          <a:latin typeface="Tenorite"/>
                        </a:rPr>
                        <a:t>Requested </a:t>
                      </a:r>
                      <a:r>
                        <a:rPr lang="en-US" sz="2400" b="0" dirty="0">
                          <a:solidFill>
                            <a:schemeClr val="tx1"/>
                          </a:solidFill>
                        </a:rPr>
                        <a:t>Signature Program Funds: $515378</a:t>
                      </a:r>
                      <a:endParaRPr lang="en-US" sz="2400" b="1" u="sng"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23371214"/>
                  </a:ext>
                </a:extLst>
              </a:tr>
              <a:tr h="370840">
                <a:tc>
                  <a:txBody>
                    <a:bodyPr/>
                    <a:lstStyle/>
                    <a:p>
                      <a:pPr marL="285750" lvl="0" indent="-285750">
                        <a:buFont typeface="Calibri"/>
                        <a:buChar char="-"/>
                      </a:pPr>
                      <a:r>
                        <a:rPr lang="en-US" b="1" i="0" dirty="0">
                          <a:solidFill>
                            <a:srgbClr val="FF0000"/>
                          </a:solidFill>
                        </a:rPr>
                        <a:t>Signature Program Coach</a:t>
                      </a:r>
                    </a:p>
                    <a:p>
                      <a:pPr marL="285750" lvl="0" indent="-285750">
                        <a:buFont typeface="Calibri"/>
                        <a:buChar char="-"/>
                      </a:pPr>
                      <a:r>
                        <a:rPr lang="en-US" b="1" i="0" dirty="0">
                          <a:solidFill>
                            <a:srgbClr val="FF0000"/>
                          </a:solidFill>
                        </a:rPr>
                        <a:t>Signature Program Support Specialist</a:t>
                      </a:r>
                    </a:p>
                    <a:p>
                      <a:pPr marL="285750" lvl="0" indent="-285750">
                        <a:buFont typeface="Calibri"/>
                        <a:buChar char="-"/>
                      </a:pPr>
                      <a:r>
                        <a:rPr lang="en-US" b="1" i="0" dirty="0">
                          <a:solidFill>
                            <a:srgbClr val="FF0000"/>
                          </a:solidFill>
                        </a:rPr>
                        <a:t>Signature Program Band Teacher</a:t>
                      </a:r>
                    </a:p>
                    <a:p>
                      <a:pPr marL="285750" lvl="0" indent="-285750">
                        <a:buFont typeface="Calibri"/>
                        <a:buChar char="-"/>
                      </a:pPr>
                      <a:r>
                        <a:rPr lang="en-US" b="1" i="0" dirty="0">
                          <a:solidFill>
                            <a:srgbClr val="FF0000"/>
                          </a:solidFill>
                        </a:rPr>
                        <a:t>-Signature Program World Language Teacher</a:t>
                      </a:r>
                    </a:p>
                    <a:p>
                      <a:pPr marL="285750" lvl="0" indent="-285750">
                        <a:buFont typeface="Calibri"/>
                        <a:buChar char="-"/>
                      </a:pPr>
                      <a:r>
                        <a:rPr lang="en-US" b="1" i="0" dirty="0">
                          <a:solidFill>
                            <a:srgbClr val="FF0000"/>
                          </a:solidFill>
                        </a:rPr>
                        <a:t>Signature Programming Dues, Supplies/Resources</a:t>
                      </a: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173676506"/>
                  </a:ext>
                </a:extLst>
              </a:tr>
            </a:tbl>
          </a:graphicData>
        </a:graphic>
      </p:graphicFrame>
    </p:spTree>
    <p:extLst>
      <p:ext uri="{BB962C8B-B14F-4D97-AF65-F5344CB8AC3E}">
        <p14:creationId xmlns:p14="http://schemas.microsoft.com/office/powerpoint/2010/main" val="3479961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DCEF-43E8-794D-E98A-BBDA1470223B}"/>
              </a:ext>
            </a:extLst>
          </p:cNvPr>
          <p:cNvSpPr>
            <a:spLocks noGrp="1"/>
          </p:cNvSpPr>
          <p:nvPr>
            <p:ph type="title"/>
          </p:nvPr>
        </p:nvSpPr>
        <p:spPr>
          <a:xfrm>
            <a:off x="2566555" y="2367942"/>
            <a:ext cx="7058890" cy="1828800"/>
          </a:xfrm>
        </p:spPr>
        <p:txBody>
          <a:bodyPr/>
          <a:lstStyle/>
          <a:p>
            <a:r>
              <a:rPr lang="en-US" b="1" dirty="0">
                <a:solidFill>
                  <a:srgbClr val="FF0000"/>
                </a:solidFill>
              </a:rPr>
              <a:t>West Manor Elementary</a:t>
            </a:r>
            <a:br>
              <a:rPr lang="en-US" b="1" dirty="0">
                <a:solidFill>
                  <a:srgbClr val="FF0000"/>
                </a:solidFill>
              </a:rPr>
            </a:br>
            <a:r>
              <a:rPr lang="en-US" dirty="0"/>
              <a:t>FY26 Summary of Proposed Staffing AND Non-Staffing</a:t>
            </a:r>
          </a:p>
        </p:txBody>
      </p:sp>
      <p:sp>
        <p:nvSpPr>
          <p:cNvPr id="3" name="Content Placeholder 2">
            <a:extLst>
              <a:ext uri="{FF2B5EF4-FFF2-40B4-BE49-F238E27FC236}">
                <a16:creationId xmlns:a16="http://schemas.microsoft.com/office/drawing/2014/main" id="{8773B76F-3451-0552-4063-2523F355B0BF}"/>
              </a:ext>
            </a:extLst>
          </p:cNvPr>
          <p:cNvSpPr>
            <a:spLocks noGrp="1"/>
          </p:cNvSpPr>
          <p:nvPr>
            <p:ph sz="quarter" idx="26"/>
          </p:nvPr>
        </p:nvSpPr>
        <p:spPr>
          <a:xfrm>
            <a:off x="1457730" y="3090141"/>
            <a:ext cx="6400800" cy="3048000"/>
          </a:xfrm>
        </p:spPr>
        <p:txBody>
          <a:bodyPr vert="horz" lIns="0" tIns="0" rIns="0" bIns="0" rtlCol="0" anchor="t">
            <a:normAutofit/>
          </a:bodyPr>
          <a:lstStyle/>
          <a:p>
            <a:r>
              <a:rPr lang="en-US"/>
              <a:t>-</a:t>
            </a:r>
          </a:p>
        </p:txBody>
      </p:sp>
      <p:sp>
        <p:nvSpPr>
          <p:cNvPr id="5" name="Slide Number Placeholder 4">
            <a:extLst>
              <a:ext uri="{FF2B5EF4-FFF2-40B4-BE49-F238E27FC236}">
                <a16:creationId xmlns:a16="http://schemas.microsoft.com/office/drawing/2014/main" id="{5526FB72-12C1-A588-9277-25A8B3A113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EABB6-07DC-46E8-9B57-56EC44A396E5}" type="slidenum">
              <a:rPr kumimoji="0" lang="en-US" sz="12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Tenorite"/>
              <a:ea typeface="+mn-ea"/>
              <a:cs typeface="+mn-cs"/>
            </a:endParaRPr>
          </a:p>
        </p:txBody>
      </p:sp>
    </p:spTree>
    <p:extLst>
      <p:ext uri="{BB962C8B-B14F-4D97-AF65-F5344CB8AC3E}">
        <p14:creationId xmlns:p14="http://schemas.microsoft.com/office/powerpoint/2010/main" val="1638162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871E-88AF-DF10-1311-98C617AA3EB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AD3CC83-1DB2-2358-C22B-45B1EAA3492C}"/>
              </a:ext>
            </a:extLst>
          </p:cNvPr>
          <p:cNvSpPr>
            <a:spLocks noGrp="1"/>
          </p:cNvSpPr>
          <p:nvPr>
            <p:ph type="title"/>
          </p:nvPr>
        </p:nvSpPr>
        <p:spPr>
          <a:xfrm>
            <a:off x="736896" y="121620"/>
            <a:ext cx="10718207" cy="600540"/>
          </a:xfrm>
        </p:spPr>
        <p:txBody>
          <a:bodyPr/>
          <a:lstStyle/>
          <a:p>
            <a:pPr algn="ctr"/>
            <a:r>
              <a:rPr lang="en-US"/>
              <a:t>Summary Tab Overview</a:t>
            </a:r>
          </a:p>
        </p:txBody>
      </p:sp>
      <p:sp>
        <p:nvSpPr>
          <p:cNvPr id="15" name="TextBox 14">
            <a:extLst>
              <a:ext uri="{FF2B5EF4-FFF2-40B4-BE49-F238E27FC236}">
                <a16:creationId xmlns:a16="http://schemas.microsoft.com/office/drawing/2014/main" id="{B58CB94A-AF9E-F58D-C669-0A3BDF4BF643}"/>
              </a:ext>
            </a:extLst>
          </p:cNvPr>
          <p:cNvSpPr txBox="1"/>
          <p:nvPr/>
        </p:nvSpPr>
        <p:spPr>
          <a:xfrm>
            <a:off x="7542530" y="901606"/>
            <a:ext cx="4381421" cy="552458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700" b="0" i="0" u="none" strike="noStrike" kern="1200" cap="none" spc="0" normalizeH="0" baseline="0" noProof="0">
                <a:ln>
                  <a:noFill/>
                </a:ln>
                <a:solidFill>
                  <a:prstClr val="black"/>
                </a:solidFill>
                <a:effectLst/>
                <a:uLnTx/>
                <a:uFillTx/>
                <a:latin typeface="Tenorite"/>
                <a:ea typeface="+mn-ea"/>
                <a:cs typeface="+mn-cs"/>
              </a:rPr>
              <a:t>The Summary Tab provides a summary of the staff in our school. The columns show how many positions are: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sng" strike="noStrike" kern="1200" cap="none" spc="0" normalizeH="0" baseline="0" noProof="0">
                <a:ln>
                  <a:noFill/>
                </a:ln>
                <a:solidFill>
                  <a:srgbClr val="D47B22"/>
                </a:solidFill>
                <a:effectLst/>
                <a:uLnTx/>
                <a:uFillTx/>
                <a:latin typeface="Tenorite"/>
                <a:ea typeface="+mn-ea"/>
                <a:cs typeface="+mn-cs"/>
              </a:rPr>
              <a:t>Earned</a:t>
            </a:r>
            <a:r>
              <a:rPr kumimoji="0" lang="en-US" sz="1600" b="0" i="0" u="none" strike="noStrike" kern="1200" cap="none" spc="0" normalizeH="0" baseline="0" noProof="0">
                <a:ln>
                  <a:noFill/>
                </a:ln>
                <a:solidFill>
                  <a:prstClr val="black"/>
                </a:solidFill>
                <a:effectLst/>
                <a:uLnTx/>
                <a:uFillTx/>
                <a:latin typeface="Tenorite"/>
                <a:ea typeface="+mn-ea"/>
                <a:cs typeface="+mn-cs"/>
              </a:rPr>
              <a:t> – positions allocated by district departments. There is no school-level flexibility with these positions. </a:t>
            </a:r>
            <a:endParaRPr kumimoji="0" lang="en-US" sz="1600" b="0" i="0" u="none" strike="noStrike" kern="1200" cap="none" spc="0" normalizeH="0" baseline="0" noProof="0">
              <a:ln>
                <a:noFill/>
              </a:ln>
              <a:solidFill>
                <a:srgbClr val="000000"/>
              </a:solidFill>
              <a:effectLst/>
              <a:uLnTx/>
              <a:uFillTx/>
              <a:latin typeface="Tenorite"/>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sng" strike="noStrike" kern="1200" cap="none" spc="0" normalizeH="0" baseline="0" noProof="0">
                <a:ln>
                  <a:noFill/>
                </a:ln>
                <a:solidFill>
                  <a:srgbClr val="D47B22"/>
                </a:solidFill>
                <a:effectLst/>
                <a:uLnTx/>
                <a:uFillTx/>
                <a:latin typeface="Tenorite"/>
                <a:ea typeface="+mn-ea"/>
                <a:cs typeface="+mn-cs"/>
              </a:rPr>
              <a:t>Funded</a:t>
            </a:r>
            <a:r>
              <a:rPr kumimoji="0" lang="en-US" sz="1600" b="0" i="0" u="none" strike="noStrike" kern="1200" cap="none" spc="0" normalizeH="0" baseline="0" noProof="0">
                <a:ln>
                  <a:noFill/>
                </a:ln>
                <a:solidFill>
                  <a:prstClr val="black"/>
                </a:solidFill>
                <a:effectLst/>
                <a:uLnTx/>
                <a:uFillTx/>
                <a:latin typeface="Tenorite"/>
                <a:ea typeface="+mn-ea"/>
                <a:cs typeface="+mn-cs"/>
              </a:rPr>
              <a:t> – District’s recommended staffing for positions where there is school-level flexibility with staffing the position.</a:t>
            </a:r>
            <a:endParaRPr kumimoji="0" lang="en-US" sz="1600" b="0" i="0" u="none" strike="noStrike" kern="1200" cap="none" spc="0" normalizeH="0" baseline="0" noProof="0">
              <a:ln>
                <a:noFill/>
              </a:ln>
              <a:solidFill>
                <a:srgbClr val="000000"/>
              </a:solidFill>
              <a:effectLst/>
              <a:uLnTx/>
              <a:uFillTx/>
              <a:latin typeface="Tenorite"/>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sng" strike="noStrike" kern="1200" cap="none" spc="0" normalizeH="0" baseline="0" noProof="0">
                <a:ln>
                  <a:noFill/>
                </a:ln>
                <a:solidFill>
                  <a:srgbClr val="D47B22"/>
                </a:solidFill>
                <a:effectLst/>
                <a:uLnTx/>
                <a:uFillTx/>
                <a:latin typeface="Tenorite"/>
                <a:ea typeface="+mn-ea"/>
                <a:cs typeface="+mn-cs"/>
              </a:rPr>
              <a:t>Staffed</a:t>
            </a:r>
            <a:r>
              <a:rPr kumimoji="0" lang="en-US" sz="1600" b="0" i="0" u="none" strike="noStrike" kern="1200" cap="none" spc="0" normalizeH="0" baseline="0" noProof="0">
                <a:ln>
                  <a:noFill/>
                </a:ln>
                <a:solidFill>
                  <a:prstClr val="black"/>
                </a:solidFill>
                <a:effectLst/>
                <a:uLnTx/>
                <a:uFillTx/>
                <a:latin typeface="Tenorite"/>
                <a:ea typeface="+mn-ea"/>
                <a:cs typeface="+mn-cs"/>
              </a:rPr>
              <a:t> – This shows how the position is currently staffed at the school.</a:t>
            </a:r>
            <a:endParaRPr kumimoji="0" lang="en-US" sz="1600" b="0" i="0" u="none" strike="noStrike" kern="1200" cap="none" spc="0" normalizeH="0" baseline="0" noProof="0">
              <a:ln>
                <a:noFill/>
              </a:ln>
              <a:solidFill>
                <a:srgbClr val="000000"/>
              </a:solidFill>
              <a:effectLst/>
              <a:uLnTx/>
              <a:uFillTx/>
              <a:latin typeface="Tenorite"/>
              <a:ea typeface="+mn-ea"/>
              <a:cs typeface="Sabon Next LT"/>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sng" strike="noStrike" kern="1200" cap="none" spc="0" normalizeH="0" baseline="0" noProof="0">
                <a:ln>
                  <a:noFill/>
                </a:ln>
                <a:solidFill>
                  <a:srgbClr val="D47B22"/>
                </a:solidFill>
                <a:effectLst/>
                <a:uLnTx/>
                <a:uFillTx/>
                <a:latin typeface="Tenorite"/>
                <a:ea typeface="+mn-ea"/>
                <a:cs typeface="Sabon Next LT"/>
              </a:rPr>
              <a:t>Difference</a:t>
            </a:r>
            <a:r>
              <a:rPr kumimoji="0" lang="en-US" sz="1600" b="0" i="0" u="none" strike="noStrike" kern="1200" cap="none" spc="0" normalizeH="0" baseline="0" noProof="0">
                <a:ln>
                  <a:noFill/>
                </a:ln>
                <a:solidFill>
                  <a:prstClr val="black"/>
                </a:solidFill>
                <a:effectLst/>
                <a:uLnTx/>
                <a:uFillTx/>
                <a:latin typeface="Tenorite"/>
                <a:ea typeface="+mn-ea"/>
                <a:cs typeface="Sabon Next LT"/>
              </a:rPr>
              <a:t>—This shows the difference between the recommendation in the Funded column and the Staffed Column.</a:t>
            </a:r>
            <a:endParaRPr kumimoji="0" lang="en-US" sz="1600" b="0" i="0" u="none" strike="noStrike" kern="1200" cap="none" spc="0" normalizeH="0" baseline="0" noProof="0">
              <a:ln>
                <a:noFill/>
              </a:ln>
              <a:solidFill>
                <a:srgbClr val="000000"/>
              </a:solidFill>
              <a:effectLst/>
              <a:uLnTx/>
              <a:uFillTx/>
              <a:latin typeface="Tenorite"/>
              <a:ea typeface="+mn-ea"/>
              <a:cs typeface="Sabon Next LT"/>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sng" strike="noStrike" kern="1200" cap="none" spc="0" normalizeH="0" baseline="0" noProof="0">
                <a:ln>
                  <a:noFill/>
                </a:ln>
                <a:solidFill>
                  <a:srgbClr val="D47B22"/>
                </a:solidFill>
                <a:effectLst/>
                <a:uLnTx/>
                <a:uFillTx/>
                <a:latin typeface="Tenorite"/>
                <a:ea typeface="+mn-ea"/>
                <a:cs typeface="Sabon Next LT"/>
              </a:rPr>
              <a:t>Comments:</a:t>
            </a:r>
            <a:r>
              <a:rPr kumimoji="0" lang="en-US" sz="1600" b="0" i="0" u="none" strike="noStrike" kern="1200" cap="none" spc="0" normalizeH="0" baseline="0" noProof="0">
                <a:ln>
                  <a:noFill/>
                </a:ln>
                <a:solidFill>
                  <a:prstClr val="black"/>
                </a:solidFill>
                <a:effectLst/>
                <a:uLnTx/>
                <a:uFillTx/>
                <a:latin typeface="Tenorite"/>
                <a:ea typeface="+mn-ea"/>
                <a:cs typeface="Sabon Next LT"/>
              </a:rPr>
              <a:t> The principal must provide comments if there is a difference in what is Funded and Staffed. </a:t>
            </a:r>
            <a:r>
              <a:rPr kumimoji="0" lang="en-US" sz="1600" b="0" i="0" u="sng" strike="noStrike" kern="1200" cap="none" spc="0" normalizeH="0" baseline="0" noProof="0">
                <a:ln>
                  <a:noFill/>
                </a:ln>
                <a:solidFill>
                  <a:prstClr val="black"/>
                </a:solidFill>
                <a:effectLst/>
                <a:uLnTx/>
                <a:uFillTx/>
                <a:latin typeface="Tenorite"/>
                <a:ea typeface="+mn-ea"/>
                <a:cs typeface="Sabon Next LT"/>
              </a:rPr>
              <a:t>Principals and GO Teams will discuss the rationale provided for the Comments section. </a:t>
            </a:r>
            <a:endParaRPr kumimoji="0" lang="en-US" sz="1600" b="0" i="0" u="none" strike="noStrike" kern="1200" cap="none" spc="0" normalizeH="0" baseline="0" noProof="0">
              <a:ln>
                <a:noFill/>
              </a:ln>
              <a:solidFill>
                <a:prstClr val="black"/>
              </a:solidFill>
              <a:effectLst/>
              <a:uLnTx/>
              <a:uFillTx/>
              <a:latin typeface="Tenorite"/>
              <a:ea typeface="+mn-ea"/>
              <a:cs typeface="+mn-cs"/>
            </a:endParaRPr>
          </a:p>
          <a:p>
            <a:pPr marL="111125" marR="0" lvl="0" indent="-111125"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Tenorite"/>
              <a:ea typeface="+mn-ea"/>
              <a:cs typeface="Sabon Next LT"/>
            </a:endParaRPr>
          </a:p>
        </p:txBody>
      </p:sp>
      <p:sp>
        <p:nvSpPr>
          <p:cNvPr id="4" name="Slide Number Placeholder 3">
            <a:extLst>
              <a:ext uri="{FF2B5EF4-FFF2-40B4-BE49-F238E27FC236}">
                <a16:creationId xmlns:a16="http://schemas.microsoft.com/office/drawing/2014/main" id="{C8B97F77-95CB-AA67-BE1E-1957FDA535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EABB6-07DC-46E8-9B57-56EC44A396E5}" type="slidenum">
              <a:rPr kumimoji="0" lang="en-US" sz="12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5" name="Footer Placeholder 6">
            <a:extLst>
              <a:ext uri="{FF2B5EF4-FFF2-40B4-BE49-F238E27FC236}">
                <a16:creationId xmlns:a16="http://schemas.microsoft.com/office/drawing/2014/main" id="{3102D544-7CEA-E32B-DAED-7504552922AC}"/>
              </a:ext>
            </a:extLst>
          </p:cNvPr>
          <p:cNvSpPr>
            <a:spLocks noGrp="1"/>
          </p:cNvSpPr>
          <p:nvPr>
            <p:ph type="ftr" sz="quarter" idx="3"/>
          </p:nvPr>
        </p:nvSpPr>
        <p:spPr>
          <a:xfrm>
            <a:off x="9936480" y="6479725"/>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82000"/>
                  </a:prstClr>
                </a:solidFill>
                <a:effectLst/>
                <a:uLnTx/>
                <a:uFillTx/>
                <a:latin typeface="Tenorite"/>
                <a:ea typeface="+mn-ea"/>
                <a:cs typeface="+mn-cs"/>
              </a:rPr>
              <a:t>FY26 Budget Allocation</a:t>
            </a:r>
          </a:p>
        </p:txBody>
      </p:sp>
      <p:graphicFrame>
        <p:nvGraphicFramePr>
          <p:cNvPr id="6" name="Table 5">
            <a:extLst>
              <a:ext uri="{FF2B5EF4-FFF2-40B4-BE49-F238E27FC236}">
                <a16:creationId xmlns:a16="http://schemas.microsoft.com/office/drawing/2014/main" id="{89F0EBBC-53B6-8605-7F7D-2CD319628B0A}"/>
              </a:ext>
            </a:extLst>
          </p:cNvPr>
          <p:cNvGraphicFramePr>
            <a:graphicFrameLocks noGrp="1"/>
          </p:cNvGraphicFramePr>
          <p:nvPr/>
        </p:nvGraphicFramePr>
        <p:xfrm>
          <a:off x="268049" y="1312752"/>
          <a:ext cx="6703118" cy="4065012"/>
        </p:xfrm>
        <a:graphic>
          <a:graphicData uri="http://schemas.openxmlformats.org/drawingml/2006/table">
            <a:tbl>
              <a:tblPr/>
              <a:tblGrid>
                <a:gridCol w="1569886">
                  <a:extLst>
                    <a:ext uri="{9D8B030D-6E8A-4147-A177-3AD203B41FA5}">
                      <a16:colId xmlns:a16="http://schemas.microsoft.com/office/drawing/2014/main" val="943357455"/>
                    </a:ext>
                  </a:extLst>
                </a:gridCol>
                <a:gridCol w="1267757">
                  <a:extLst>
                    <a:ext uri="{9D8B030D-6E8A-4147-A177-3AD203B41FA5}">
                      <a16:colId xmlns:a16="http://schemas.microsoft.com/office/drawing/2014/main" val="4276211799"/>
                    </a:ext>
                  </a:extLst>
                </a:gridCol>
                <a:gridCol w="414687">
                  <a:extLst>
                    <a:ext uri="{9D8B030D-6E8A-4147-A177-3AD203B41FA5}">
                      <a16:colId xmlns:a16="http://schemas.microsoft.com/office/drawing/2014/main" val="3303968606"/>
                    </a:ext>
                  </a:extLst>
                </a:gridCol>
                <a:gridCol w="355446">
                  <a:extLst>
                    <a:ext uri="{9D8B030D-6E8A-4147-A177-3AD203B41FA5}">
                      <a16:colId xmlns:a16="http://schemas.microsoft.com/office/drawing/2014/main" val="4201190127"/>
                    </a:ext>
                  </a:extLst>
                </a:gridCol>
                <a:gridCol w="379142">
                  <a:extLst>
                    <a:ext uri="{9D8B030D-6E8A-4147-A177-3AD203B41FA5}">
                      <a16:colId xmlns:a16="http://schemas.microsoft.com/office/drawing/2014/main" val="3002597004"/>
                    </a:ext>
                  </a:extLst>
                </a:gridCol>
                <a:gridCol w="550941">
                  <a:extLst>
                    <a:ext uri="{9D8B030D-6E8A-4147-A177-3AD203B41FA5}">
                      <a16:colId xmlns:a16="http://schemas.microsoft.com/office/drawing/2014/main" val="2300706369"/>
                    </a:ext>
                  </a:extLst>
                </a:gridCol>
                <a:gridCol w="396915">
                  <a:extLst>
                    <a:ext uri="{9D8B030D-6E8A-4147-A177-3AD203B41FA5}">
                      <a16:colId xmlns:a16="http://schemas.microsoft.com/office/drawing/2014/main" val="2650157815"/>
                    </a:ext>
                  </a:extLst>
                </a:gridCol>
                <a:gridCol w="533169">
                  <a:extLst>
                    <a:ext uri="{9D8B030D-6E8A-4147-A177-3AD203B41FA5}">
                      <a16:colId xmlns:a16="http://schemas.microsoft.com/office/drawing/2014/main" val="510969423"/>
                    </a:ext>
                  </a:extLst>
                </a:gridCol>
                <a:gridCol w="546498">
                  <a:extLst>
                    <a:ext uri="{9D8B030D-6E8A-4147-A177-3AD203B41FA5}">
                      <a16:colId xmlns:a16="http://schemas.microsoft.com/office/drawing/2014/main" val="911603407"/>
                    </a:ext>
                  </a:extLst>
                </a:gridCol>
                <a:gridCol w="688677">
                  <a:extLst>
                    <a:ext uri="{9D8B030D-6E8A-4147-A177-3AD203B41FA5}">
                      <a16:colId xmlns:a16="http://schemas.microsoft.com/office/drawing/2014/main" val="2226481924"/>
                    </a:ext>
                  </a:extLst>
                </a:gridCol>
              </a:tblGrid>
              <a:tr h="213948">
                <a:tc>
                  <a:txBody>
                    <a:bodyPr/>
                    <a:lstStyle/>
                    <a:p>
                      <a:pPr algn="l" fontAlgn="b"/>
                      <a:r>
                        <a:rPr lang="en-US" sz="700" b="0" i="0" u="none" strike="noStrike">
                          <a:effectLst/>
                          <a:latin typeface="Arial" panose="020B0604020202020204" pitchFamily="34" charset="0"/>
                        </a:rPr>
                        <a:t>Teacher Kindergarten</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150120225691011</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0624941"/>
                  </a:ext>
                </a:extLst>
              </a:tr>
              <a:tr h="213948">
                <a:tc>
                  <a:txBody>
                    <a:bodyPr/>
                    <a:lstStyle/>
                    <a:p>
                      <a:pPr algn="l" fontAlgn="b"/>
                      <a:r>
                        <a:rPr lang="en-US" sz="700" b="0" i="0" u="none" strike="noStrike">
                          <a:effectLst/>
                          <a:latin typeface="Arial" panose="020B0604020202020204" pitchFamily="34" charset="0"/>
                        </a:rPr>
                        <a:t>Teacher 1st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150120525691021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1219007"/>
                  </a:ext>
                </a:extLst>
              </a:tr>
              <a:tr h="213948">
                <a:tc>
                  <a:txBody>
                    <a:bodyPr/>
                    <a:lstStyle/>
                    <a:p>
                      <a:pPr algn="l" fontAlgn="b"/>
                      <a:r>
                        <a:rPr lang="en-US" sz="700" b="0" i="0" u="none" strike="noStrike">
                          <a:effectLst/>
                          <a:latin typeface="Arial" panose="020B0604020202020204" pitchFamily="34" charset="0"/>
                        </a:rPr>
                        <a:t>Teacher 2nd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150120625691021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9437430"/>
                  </a:ext>
                </a:extLst>
              </a:tr>
              <a:tr h="213948">
                <a:tc>
                  <a:txBody>
                    <a:bodyPr/>
                    <a:lstStyle/>
                    <a:p>
                      <a:pPr algn="l" fontAlgn="b"/>
                      <a:r>
                        <a:rPr lang="en-US" sz="700" b="0" i="0" u="none" strike="noStrike">
                          <a:effectLst/>
                          <a:latin typeface="Arial" panose="020B0604020202020204" pitchFamily="34" charset="0"/>
                        </a:rPr>
                        <a:t>Teacher 3rd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150120725691021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5140688"/>
                  </a:ext>
                </a:extLst>
              </a:tr>
              <a:tr h="213948">
                <a:tc>
                  <a:txBody>
                    <a:bodyPr/>
                    <a:lstStyle/>
                    <a:p>
                      <a:pPr algn="l" fontAlgn="b"/>
                      <a:r>
                        <a:rPr lang="en-US" sz="700" b="0" i="0" u="none" strike="noStrike">
                          <a:effectLst/>
                          <a:latin typeface="Arial" panose="020B0604020202020204" pitchFamily="34" charset="0"/>
                        </a:rPr>
                        <a:t>Teacher 4th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150120825691051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4575451"/>
                  </a:ext>
                </a:extLst>
              </a:tr>
              <a:tr h="213948">
                <a:tc>
                  <a:txBody>
                    <a:bodyPr/>
                    <a:lstStyle/>
                    <a:p>
                      <a:pPr algn="l" fontAlgn="b"/>
                      <a:r>
                        <a:rPr lang="en-US" sz="700" b="0" i="0" u="none" strike="noStrike">
                          <a:effectLst/>
                          <a:latin typeface="Arial" panose="020B0604020202020204" pitchFamily="34" charset="0"/>
                        </a:rPr>
                        <a:t>Teacher 5th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150120925691051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700" b="0" i="0" u="none" strike="noStrike">
                          <a:effectLst/>
                          <a:latin typeface="Arial" panose="020B0604020202020204" pitchFamily="34" charset="0"/>
                        </a:rPr>
                        <a:t> </a:t>
                      </a: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 $127,556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0385159"/>
                  </a:ext>
                </a:extLst>
              </a:tr>
              <a:tr h="213948">
                <a:tc>
                  <a:txBody>
                    <a:bodyPr/>
                    <a:lstStyle/>
                    <a:p>
                      <a:pPr algn="l" fontAlgn="b"/>
                      <a:r>
                        <a:rPr lang="en-US" sz="700" b="0" i="0" u="none" strike="noStrike">
                          <a:effectLst/>
                          <a:latin typeface="Arial" panose="020B0604020202020204" pitchFamily="34" charset="0"/>
                        </a:rPr>
                        <a:t>Teacher Stem Lab</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150120025691021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3543167"/>
                  </a:ext>
                </a:extLst>
              </a:tr>
              <a:tr h="213948">
                <a:tc>
                  <a:txBody>
                    <a:bodyPr/>
                    <a:lstStyle/>
                    <a:p>
                      <a:pPr algn="l" fontAlgn="b"/>
                      <a:r>
                        <a:rPr lang="en-US" sz="700" b="0" i="0" u="none" strike="noStrike">
                          <a:effectLst/>
                          <a:latin typeface="Arial" panose="020B0604020202020204" pitchFamily="34" charset="0"/>
                        </a:rPr>
                        <a:t>Teacher Math K-5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150124325691021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0777149"/>
                  </a:ext>
                </a:extLst>
              </a:tr>
              <a:tr h="213948">
                <a:tc>
                  <a:txBody>
                    <a:bodyPr/>
                    <a:lstStyle/>
                    <a:p>
                      <a:pPr algn="l" fontAlgn="b"/>
                      <a:r>
                        <a:rPr lang="en-US" sz="700" b="0" i="0" u="none" strike="noStrike">
                          <a:effectLst/>
                          <a:latin typeface="Arial" panose="020B0604020202020204" pitchFamily="34" charset="0"/>
                        </a:rPr>
                        <a:t>Teacher Reading K-5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150123025691021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7545660"/>
                  </a:ext>
                </a:extLst>
              </a:tr>
              <a:tr h="213948">
                <a:tc>
                  <a:txBody>
                    <a:bodyPr/>
                    <a:lstStyle/>
                    <a:p>
                      <a:pPr algn="l" fontAlgn="b"/>
                      <a:r>
                        <a:rPr lang="en-US" sz="700" b="0" i="0" u="none" strike="noStrike">
                          <a:effectLst/>
                          <a:latin typeface="Arial" panose="020B0604020202020204" pitchFamily="34" charset="0"/>
                        </a:rPr>
                        <a:t>Teacher Science K-5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150124825691021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2720497"/>
                  </a:ext>
                </a:extLst>
              </a:tr>
              <a:tr h="213948">
                <a:tc>
                  <a:txBody>
                    <a:bodyPr/>
                    <a:lstStyle/>
                    <a:p>
                      <a:pPr algn="l" fontAlgn="b"/>
                      <a:r>
                        <a:rPr lang="en-US" sz="700" b="0" i="0" u="none" strike="noStrike">
                          <a:effectLst/>
                          <a:latin typeface="Arial" panose="020B0604020202020204" pitchFamily="34" charset="0"/>
                        </a:rPr>
                        <a:t>Teacher Art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150126425691051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0.60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7808830"/>
                  </a:ext>
                </a:extLst>
              </a:tr>
              <a:tr h="213948">
                <a:tc>
                  <a:txBody>
                    <a:bodyPr/>
                    <a:lstStyle/>
                    <a:p>
                      <a:pPr algn="l" fontAlgn="b"/>
                      <a:r>
                        <a:rPr lang="en-US" sz="700" b="0" i="0" u="none" strike="noStrike">
                          <a:effectLst/>
                          <a:latin typeface="Arial" panose="020B0604020202020204" pitchFamily="34" charset="0"/>
                        </a:rPr>
                        <a:t>Teacher Band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150126925691051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20.00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1702912"/>
                  </a:ext>
                </a:extLst>
              </a:tr>
              <a:tr h="213948">
                <a:tc>
                  <a:txBody>
                    <a:bodyPr/>
                    <a:lstStyle/>
                    <a:p>
                      <a:pPr algn="l" fontAlgn="b"/>
                      <a:r>
                        <a:rPr lang="en-US" sz="700" b="0" i="0" u="none" strike="noStrike">
                          <a:effectLst/>
                          <a:latin typeface="Arial" panose="020B0604020202020204" pitchFamily="34" charset="0"/>
                        </a:rPr>
                        <a:t>Teacher Music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150126725691051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0.60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4904639"/>
                  </a:ext>
                </a:extLst>
              </a:tr>
              <a:tr h="213948">
                <a:tc>
                  <a:txBody>
                    <a:bodyPr/>
                    <a:lstStyle/>
                    <a:p>
                      <a:pPr algn="l" fontAlgn="b"/>
                      <a:r>
                        <a:rPr lang="en-US" sz="700" b="0" i="0" u="none" strike="noStrike">
                          <a:effectLst/>
                          <a:latin typeface="Arial" panose="020B0604020202020204" pitchFamily="34" charset="0"/>
                        </a:rPr>
                        <a:t>Teacher Orchestra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150127025691051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1938373"/>
                  </a:ext>
                </a:extLst>
              </a:tr>
              <a:tr h="213948">
                <a:tc>
                  <a:txBody>
                    <a:bodyPr/>
                    <a:lstStyle/>
                    <a:p>
                      <a:pPr algn="l" fontAlgn="b"/>
                      <a:r>
                        <a:rPr lang="en-US" sz="700" b="0" i="0" u="none" strike="noStrike">
                          <a:effectLst/>
                          <a:latin typeface="Arial" panose="020B0604020202020204" pitchFamily="34" charset="0"/>
                        </a:rPr>
                        <a:t>Teacher Physical Ed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150126625691051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0.60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0.40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9784047"/>
                  </a:ext>
                </a:extLst>
              </a:tr>
              <a:tr h="213948">
                <a:tc>
                  <a:txBody>
                    <a:bodyPr/>
                    <a:lstStyle/>
                    <a:p>
                      <a:pPr algn="l" fontAlgn="b"/>
                      <a:r>
                        <a:rPr lang="en-US" sz="700" b="0" i="0" u="none" strike="noStrike">
                          <a:effectLst/>
                          <a:latin typeface="Arial" panose="020B0604020202020204" pitchFamily="34" charset="0"/>
                        </a:rPr>
                        <a:t>Teacher Performing Arts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150127125691051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0766988"/>
                  </a:ext>
                </a:extLst>
              </a:tr>
              <a:tr h="213948">
                <a:tc>
                  <a:txBody>
                    <a:bodyPr/>
                    <a:lstStyle/>
                    <a:p>
                      <a:pPr algn="l" fontAlgn="b"/>
                      <a:r>
                        <a:rPr lang="en-US" sz="700" b="0" i="0" u="none" strike="noStrike">
                          <a:effectLst/>
                          <a:latin typeface="Arial" panose="020B0604020202020204" pitchFamily="34" charset="0"/>
                        </a:rPr>
                        <a:t>Teacher World Language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150123525691051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0.60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0.40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8668180"/>
                  </a:ext>
                </a:extLst>
              </a:tr>
              <a:tr h="213948">
                <a:tc>
                  <a:txBody>
                    <a:bodyPr/>
                    <a:lstStyle/>
                    <a:p>
                      <a:pPr algn="l" fontAlgn="b"/>
                      <a:r>
                        <a:rPr lang="en-US" sz="700" b="0" i="0" u="none" strike="noStrike">
                          <a:effectLst/>
                          <a:latin typeface="Arial" panose="020B0604020202020204" pitchFamily="34" charset="0"/>
                        </a:rPr>
                        <a:t>Teacher Gifted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150130325692111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0622330"/>
                  </a:ext>
                </a:extLst>
              </a:tr>
              <a:tr h="213948">
                <a:tc>
                  <a:txBody>
                    <a:bodyPr/>
                    <a:lstStyle/>
                    <a:p>
                      <a:pPr algn="l" fontAlgn="b"/>
                      <a:r>
                        <a:rPr lang="en-US" sz="700" b="0" i="0" u="none" strike="noStrike">
                          <a:effectLst/>
                          <a:latin typeface="Arial" panose="020B0604020202020204" pitchFamily="34" charset="0"/>
                        </a:rPr>
                        <a:t>Teacher Social Emotional Learning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150160325691021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dirty="0">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2459290"/>
                  </a:ext>
                </a:extLst>
              </a:tr>
            </a:tbl>
          </a:graphicData>
        </a:graphic>
      </p:graphicFrame>
    </p:spTree>
    <p:extLst>
      <p:ext uri="{BB962C8B-B14F-4D97-AF65-F5344CB8AC3E}">
        <p14:creationId xmlns:p14="http://schemas.microsoft.com/office/powerpoint/2010/main" val="3091889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23EB2C-377D-B2B9-FFA0-6FA54414C40E}"/>
              </a:ext>
            </a:extLst>
          </p:cNvPr>
          <p:cNvSpPr>
            <a:spLocks noGrp="1"/>
          </p:cNvSpPr>
          <p:nvPr>
            <p:ph type="sldNum" sz="quarter" idx="12"/>
          </p:nvPr>
        </p:nvSpPr>
        <p:spPr>
          <a:xfrm>
            <a:off x="9377844" y="6448879"/>
            <a:ext cx="2743200" cy="365125"/>
          </a:xfrm>
          <a:prstGeom prst="rect">
            <a:avLst/>
          </a:prstGeom>
        </p:spPr>
        <p:txBody>
          <a:bodyPr vert="horz" lIns="0" tIns="0" rIns="0" bIns="0" rtlCol="0" anchor="ctr">
            <a:noAutofit/>
          </a:bodyPr>
          <a:lstStyle>
            <a:defPPr>
              <a:defRPr lang="en-US"/>
            </a:defPPr>
            <a:lvl1pPr marL="0" algn="r" defTabSz="914400" rtl="0" eaLnBrk="1" latinLnBrk="0" hangingPunct="1">
              <a:defRPr sz="1200" b="0" i="0" kern="1200" spc="50" baseline="0">
                <a:solidFill>
                  <a:schemeClr val="bg1"/>
                </a:solidFill>
                <a:latin typeface="+mn-lt"/>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1200" b="0" i="0" u="none" strike="noStrike" kern="1200" cap="none" spc="50" normalizeH="0" baseline="0" noProof="0" smtClean="0">
                <a:ln>
                  <a:noFill/>
                </a:ln>
                <a:solidFill>
                  <a:srgbClr val="F2F2F2"/>
                </a:solidFill>
                <a:effectLst/>
                <a:uLnTx/>
                <a:uFillTx/>
                <a:latin typeface="Tenorite"/>
                <a:ea typeface="+mn-ea"/>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50" normalizeH="0" baseline="0" noProof="0">
              <a:ln>
                <a:noFill/>
              </a:ln>
              <a:solidFill>
                <a:srgbClr val="F2F2F2"/>
              </a:solidFill>
              <a:effectLst/>
              <a:uLnTx/>
              <a:uFillTx/>
              <a:latin typeface="Tenorite"/>
              <a:ea typeface="+mn-ea"/>
            </a:endParaRPr>
          </a:p>
        </p:txBody>
      </p:sp>
      <p:sp>
        <p:nvSpPr>
          <p:cNvPr id="2" name="Footer Placeholder 1">
            <a:extLst>
              <a:ext uri="{FF2B5EF4-FFF2-40B4-BE49-F238E27FC236}">
                <a16:creationId xmlns:a16="http://schemas.microsoft.com/office/drawing/2014/main" id="{4884E781-78B4-B707-E89D-3DEF3F6BF506}"/>
              </a:ext>
            </a:extLst>
          </p:cNvPr>
          <p:cNvSpPr>
            <a:spLocks noGrp="1"/>
          </p:cNvSpPr>
          <p:nvPr>
            <p:ph type="ftr" sz="quarter" idx="4294967295"/>
          </p:nvPr>
        </p:nvSpPr>
        <p:spPr>
          <a:xfrm>
            <a:off x="4038600" y="5870902"/>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Tenorite"/>
                <a:ea typeface="+mn-ea"/>
                <a:cs typeface="+mn-cs"/>
              </a:rPr>
              <a:t>FY26 Budget Allocation</a:t>
            </a:r>
          </a:p>
        </p:txBody>
      </p:sp>
      <p:graphicFrame>
        <p:nvGraphicFramePr>
          <p:cNvPr id="3" name="Table 2">
            <a:extLst>
              <a:ext uri="{FF2B5EF4-FFF2-40B4-BE49-F238E27FC236}">
                <a16:creationId xmlns:a16="http://schemas.microsoft.com/office/drawing/2014/main" id="{D2BE19B8-5CB3-504C-2BDA-FF710D61871B}"/>
              </a:ext>
            </a:extLst>
          </p:cNvPr>
          <p:cNvGraphicFramePr>
            <a:graphicFrameLocks noGrp="1"/>
          </p:cNvGraphicFramePr>
          <p:nvPr/>
        </p:nvGraphicFramePr>
        <p:xfrm>
          <a:off x="811213" y="552261"/>
          <a:ext cx="10569575" cy="1611516"/>
        </p:xfrm>
        <a:graphic>
          <a:graphicData uri="http://schemas.openxmlformats.org/drawingml/2006/table">
            <a:tbl>
              <a:tblPr/>
              <a:tblGrid>
                <a:gridCol w="2475420">
                  <a:extLst>
                    <a:ext uri="{9D8B030D-6E8A-4147-A177-3AD203B41FA5}">
                      <a16:colId xmlns:a16="http://schemas.microsoft.com/office/drawing/2014/main" val="1977758293"/>
                    </a:ext>
                  </a:extLst>
                </a:gridCol>
                <a:gridCol w="1999018">
                  <a:extLst>
                    <a:ext uri="{9D8B030D-6E8A-4147-A177-3AD203B41FA5}">
                      <a16:colId xmlns:a16="http://schemas.microsoft.com/office/drawing/2014/main" val="2188087557"/>
                    </a:ext>
                  </a:extLst>
                </a:gridCol>
                <a:gridCol w="653884">
                  <a:extLst>
                    <a:ext uri="{9D8B030D-6E8A-4147-A177-3AD203B41FA5}">
                      <a16:colId xmlns:a16="http://schemas.microsoft.com/office/drawing/2014/main" val="2889180454"/>
                    </a:ext>
                  </a:extLst>
                </a:gridCol>
                <a:gridCol w="560473">
                  <a:extLst>
                    <a:ext uri="{9D8B030D-6E8A-4147-A177-3AD203B41FA5}">
                      <a16:colId xmlns:a16="http://schemas.microsoft.com/office/drawing/2014/main" val="657536089"/>
                    </a:ext>
                  </a:extLst>
                </a:gridCol>
                <a:gridCol w="597837">
                  <a:extLst>
                    <a:ext uri="{9D8B030D-6E8A-4147-A177-3AD203B41FA5}">
                      <a16:colId xmlns:a16="http://schemas.microsoft.com/office/drawing/2014/main" val="3156577946"/>
                    </a:ext>
                  </a:extLst>
                </a:gridCol>
                <a:gridCol w="868732">
                  <a:extLst>
                    <a:ext uri="{9D8B030D-6E8A-4147-A177-3AD203B41FA5}">
                      <a16:colId xmlns:a16="http://schemas.microsoft.com/office/drawing/2014/main" val="2045194799"/>
                    </a:ext>
                  </a:extLst>
                </a:gridCol>
                <a:gridCol w="625861">
                  <a:extLst>
                    <a:ext uri="{9D8B030D-6E8A-4147-A177-3AD203B41FA5}">
                      <a16:colId xmlns:a16="http://schemas.microsoft.com/office/drawing/2014/main" val="426081386"/>
                    </a:ext>
                  </a:extLst>
                </a:gridCol>
                <a:gridCol w="840709">
                  <a:extLst>
                    <a:ext uri="{9D8B030D-6E8A-4147-A177-3AD203B41FA5}">
                      <a16:colId xmlns:a16="http://schemas.microsoft.com/office/drawing/2014/main" val="3343564893"/>
                    </a:ext>
                  </a:extLst>
                </a:gridCol>
                <a:gridCol w="861726">
                  <a:extLst>
                    <a:ext uri="{9D8B030D-6E8A-4147-A177-3AD203B41FA5}">
                      <a16:colId xmlns:a16="http://schemas.microsoft.com/office/drawing/2014/main" val="3085580896"/>
                    </a:ext>
                  </a:extLst>
                </a:gridCol>
                <a:gridCol w="1085915">
                  <a:extLst>
                    <a:ext uri="{9D8B030D-6E8A-4147-A177-3AD203B41FA5}">
                      <a16:colId xmlns:a16="http://schemas.microsoft.com/office/drawing/2014/main" val="2712346211"/>
                    </a:ext>
                  </a:extLst>
                </a:gridCol>
              </a:tblGrid>
              <a:tr h="537172">
                <a:tc>
                  <a:txBody>
                    <a:bodyPr/>
                    <a:lstStyle/>
                    <a:p>
                      <a:pPr algn="l" fontAlgn="b"/>
                      <a:r>
                        <a:rPr lang="en-US" sz="700" b="0" i="0" u="none" strike="noStrike">
                          <a:effectLst/>
                          <a:latin typeface="Arial" panose="020B0604020202020204" pitchFamily="34" charset="0"/>
                        </a:rPr>
                        <a:t>Teacher EIP Kindergarten</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150108425691061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97866600"/>
                  </a:ext>
                </a:extLst>
              </a:tr>
              <a:tr h="537172">
                <a:tc>
                  <a:txBody>
                    <a:bodyPr/>
                    <a:lstStyle/>
                    <a:p>
                      <a:pPr algn="l" fontAlgn="b"/>
                      <a:r>
                        <a:rPr lang="en-US" sz="700" b="0" i="0" u="none" strike="noStrike">
                          <a:effectLst/>
                          <a:latin typeface="Arial" panose="020B0604020202020204" pitchFamily="34" charset="0"/>
                        </a:rPr>
                        <a:t>Teacher EIP 1-3</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150108425691071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0491621"/>
                  </a:ext>
                </a:extLst>
              </a:tr>
              <a:tr h="537172">
                <a:tc>
                  <a:txBody>
                    <a:bodyPr/>
                    <a:lstStyle/>
                    <a:p>
                      <a:pPr algn="l" fontAlgn="b"/>
                      <a:r>
                        <a:rPr lang="en-US" sz="700" b="0" i="0" u="none" strike="noStrike">
                          <a:effectLst/>
                          <a:latin typeface="Arial" panose="020B0604020202020204" pitchFamily="34" charset="0"/>
                        </a:rPr>
                        <a:t>Teacher EIP 4-5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150108425691091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dirty="0">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957999"/>
                  </a:ext>
                </a:extLst>
              </a:tr>
            </a:tbl>
          </a:graphicData>
        </a:graphic>
      </p:graphicFrame>
      <p:graphicFrame>
        <p:nvGraphicFramePr>
          <p:cNvPr id="7" name="Table 6">
            <a:extLst>
              <a:ext uri="{FF2B5EF4-FFF2-40B4-BE49-F238E27FC236}">
                <a16:creationId xmlns:a16="http://schemas.microsoft.com/office/drawing/2014/main" id="{8F53713E-F918-91FE-07BC-52CFFF9665A0}"/>
              </a:ext>
            </a:extLst>
          </p:cNvPr>
          <p:cNvGraphicFramePr>
            <a:graphicFrameLocks noGrp="1"/>
          </p:cNvGraphicFramePr>
          <p:nvPr/>
        </p:nvGraphicFramePr>
        <p:xfrm>
          <a:off x="811213" y="2272422"/>
          <a:ext cx="10569575" cy="1439499"/>
        </p:xfrm>
        <a:graphic>
          <a:graphicData uri="http://schemas.openxmlformats.org/drawingml/2006/table">
            <a:tbl>
              <a:tblPr/>
              <a:tblGrid>
                <a:gridCol w="2475420">
                  <a:extLst>
                    <a:ext uri="{9D8B030D-6E8A-4147-A177-3AD203B41FA5}">
                      <a16:colId xmlns:a16="http://schemas.microsoft.com/office/drawing/2014/main" val="101910793"/>
                    </a:ext>
                  </a:extLst>
                </a:gridCol>
                <a:gridCol w="1999018">
                  <a:extLst>
                    <a:ext uri="{9D8B030D-6E8A-4147-A177-3AD203B41FA5}">
                      <a16:colId xmlns:a16="http://schemas.microsoft.com/office/drawing/2014/main" val="3245104432"/>
                    </a:ext>
                  </a:extLst>
                </a:gridCol>
                <a:gridCol w="653884">
                  <a:extLst>
                    <a:ext uri="{9D8B030D-6E8A-4147-A177-3AD203B41FA5}">
                      <a16:colId xmlns:a16="http://schemas.microsoft.com/office/drawing/2014/main" val="4135385694"/>
                    </a:ext>
                  </a:extLst>
                </a:gridCol>
                <a:gridCol w="560473">
                  <a:extLst>
                    <a:ext uri="{9D8B030D-6E8A-4147-A177-3AD203B41FA5}">
                      <a16:colId xmlns:a16="http://schemas.microsoft.com/office/drawing/2014/main" val="4270790863"/>
                    </a:ext>
                  </a:extLst>
                </a:gridCol>
                <a:gridCol w="597837">
                  <a:extLst>
                    <a:ext uri="{9D8B030D-6E8A-4147-A177-3AD203B41FA5}">
                      <a16:colId xmlns:a16="http://schemas.microsoft.com/office/drawing/2014/main" val="3432337094"/>
                    </a:ext>
                  </a:extLst>
                </a:gridCol>
                <a:gridCol w="868732">
                  <a:extLst>
                    <a:ext uri="{9D8B030D-6E8A-4147-A177-3AD203B41FA5}">
                      <a16:colId xmlns:a16="http://schemas.microsoft.com/office/drawing/2014/main" val="3827711338"/>
                    </a:ext>
                  </a:extLst>
                </a:gridCol>
                <a:gridCol w="625861">
                  <a:extLst>
                    <a:ext uri="{9D8B030D-6E8A-4147-A177-3AD203B41FA5}">
                      <a16:colId xmlns:a16="http://schemas.microsoft.com/office/drawing/2014/main" val="2910065388"/>
                    </a:ext>
                  </a:extLst>
                </a:gridCol>
                <a:gridCol w="840709">
                  <a:extLst>
                    <a:ext uri="{9D8B030D-6E8A-4147-A177-3AD203B41FA5}">
                      <a16:colId xmlns:a16="http://schemas.microsoft.com/office/drawing/2014/main" val="3858317216"/>
                    </a:ext>
                  </a:extLst>
                </a:gridCol>
                <a:gridCol w="861726">
                  <a:extLst>
                    <a:ext uri="{9D8B030D-6E8A-4147-A177-3AD203B41FA5}">
                      <a16:colId xmlns:a16="http://schemas.microsoft.com/office/drawing/2014/main" val="2934607929"/>
                    </a:ext>
                  </a:extLst>
                </a:gridCol>
                <a:gridCol w="1085915">
                  <a:extLst>
                    <a:ext uri="{9D8B030D-6E8A-4147-A177-3AD203B41FA5}">
                      <a16:colId xmlns:a16="http://schemas.microsoft.com/office/drawing/2014/main" val="3727978185"/>
                    </a:ext>
                  </a:extLst>
                </a:gridCol>
              </a:tblGrid>
              <a:tr h="479833">
                <a:tc>
                  <a:txBody>
                    <a:bodyPr/>
                    <a:lstStyle/>
                    <a:p>
                      <a:pPr algn="l" fontAlgn="b"/>
                      <a:r>
                        <a:rPr lang="en-US" sz="700" b="0" i="0" u="none" strike="noStrike">
                          <a:effectLst/>
                          <a:latin typeface="Arial" panose="020B0604020202020204" pitchFamily="34" charset="0"/>
                        </a:rPr>
                        <a:t>Teacher ESOL</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700" b="0" i="0" u="none" strike="noStrike">
                          <a:effectLst/>
                          <a:latin typeface="Arial" panose="020B0604020202020204" pitchFamily="34" charset="0"/>
                        </a:rPr>
                        <a:t>100123725691351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0.80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$127,556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0.80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700" b="0" i="0" u="none" strike="noStrike">
                          <a:solidFill>
                            <a:srgbClr val="000000"/>
                          </a:solidFill>
                          <a:effectLst/>
                          <a:latin typeface="Arial" panose="020B0604020202020204" pitchFamily="34" charset="0"/>
                        </a:rPr>
                        <a:t> 0.20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a:effectLst/>
                          <a:latin typeface="Arial" panose="020B0604020202020204" pitchFamily="34" charset="0"/>
                        </a:rPr>
                        <a:t> $102,045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3296235"/>
                  </a:ext>
                </a:extLst>
              </a:tr>
              <a:tr h="479833">
                <a:tc>
                  <a:txBody>
                    <a:bodyPr/>
                    <a:lstStyle/>
                    <a:p>
                      <a:pPr algn="l" fontAlgn="b"/>
                      <a:r>
                        <a:rPr lang="en-US" sz="700" b="0" i="0" u="none" strike="noStrike">
                          <a:effectLst/>
                          <a:latin typeface="Arial" panose="020B0604020202020204" pitchFamily="34" charset="0"/>
                        </a:rPr>
                        <a:t>Teacher Interrelated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700" b="0" i="0" u="none" strike="noStrike">
                          <a:effectLst/>
                          <a:latin typeface="Arial" panose="020B0604020202020204" pitchFamily="34" charset="0"/>
                        </a:rPr>
                        <a:t>100130125692041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$127,089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a:effectLst/>
                          <a:latin typeface="Arial" panose="020B0604020202020204" pitchFamily="34" charset="0"/>
                        </a:rPr>
                        <a:t> $381,266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1860147"/>
                  </a:ext>
                </a:extLst>
              </a:tr>
              <a:tr h="479833">
                <a:tc>
                  <a:txBody>
                    <a:bodyPr/>
                    <a:lstStyle/>
                    <a:p>
                      <a:pPr algn="l" fontAlgn="b"/>
                      <a:r>
                        <a:rPr lang="en-US" sz="700" b="0" i="0" u="none" strike="noStrike">
                          <a:effectLst/>
                          <a:latin typeface="Arial" panose="020B0604020202020204" pitchFamily="34" charset="0"/>
                        </a:rPr>
                        <a:t>Lead Teacher Special 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700" b="0" i="0" u="none" strike="noStrike">
                          <a:effectLst/>
                          <a:latin typeface="Arial" panose="020B0604020202020204" pitchFamily="34" charset="0"/>
                        </a:rPr>
                        <a:t>100130125692041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$154,636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dirty="0">
                          <a:effectLst/>
                          <a:latin typeface="Arial" panose="020B0604020202020204" pitchFamily="34" charset="0"/>
                        </a:rPr>
                        <a:t> $77,318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0970589"/>
                  </a:ext>
                </a:extLst>
              </a:tr>
            </a:tbl>
          </a:graphicData>
        </a:graphic>
      </p:graphicFrame>
    </p:spTree>
    <p:extLst>
      <p:ext uri="{BB962C8B-B14F-4D97-AF65-F5344CB8AC3E}">
        <p14:creationId xmlns:p14="http://schemas.microsoft.com/office/powerpoint/2010/main" val="3887931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5B92CBE-4106-C9ED-35B0-ECF3091D3A1C}"/>
              </a:ext>
            </a:extLst>
          </p:cNvPr>
          <p:cNvSpPr>
            <a:spLocks noGrp="1"/>
          </p:cNvSpPr>
          <p:nvPr>
            <p:ph type="ftr" sz="quarter" idx="4294967295"/>
          </p:nvPr>
        </p:nvSpPr>
        <p:spPr>
          <a:xfrm>
            <a:off x="4038600" y="5870902"/>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Tenorite"/>
                <a:ea typeface="+mn-ea"/>
                <a:cs typeface="+mn-cs"/>
              </a:rPr>
              <a:t>FY26 Budget Allocation</a:t>
            </a:r>
          </a:p>
        </p:txBody>
      </p:sp>
      <p:sp>
        <p:nvSpPr>
          <p:cNvPr id="3" name="Slide Number Placeholder 2">
            <a:extLst>
              <a:ext uri="{FF2B5EF4-FFF2-40B4-BE49-F238E27FC236}">
                <a16:creationId xmlns:a16="http://schemas.microsoft.com/office/drawing/2014/main" id="{2BA3B618-4CDF-3DB5-E27F-95A8D21C8D82}"/>
              </a:ext>
            </a:extLst>
          </p:cNvPr>
          <p:cNvSpPr>
            <a:spLocks noGrp="1"/>
          </p:cNvSpPr>
          <p:nvPr>
            <p:ph type="sldNum" sz="quarter" idx="12"/>
          </p:nvPr>
        </p:nvSpPr>
        <p:spPr>
          <a:xfrm>
            <a:off x="9377844" y="6448879"/>
            <a:ext cx="2743200" cy="365125"/>
          </a:xfrm>
          <a:prstGeom prst="rect">
            <a:avLst/>
          </a:prstGeom>
        </p:spPr>
        <p:txBody>
          <a:bodyPr vert="horz" lIns="0" tIns="0" rIns="0" bIns="0" rtlCol="0" anchor="ctr">
            <a:noAutofit/>
          </a:bodyPr>
          <a:lstStyle>
            <a:defPPr>
              <a:defRPr lang="en-US"/>
            </a:defPPr>
            <a:lvl1pPr marL="0" algn="r" defTabSz="914400" rtl="0" eaLnBrk="1" latinLnBrk="0" hangingPunct="1">
              <a:defRPr sz="1200" b="0" i="0" kern="1200" spc="50" baseline="0">
                <a:solidFill>
                  <a:schemeClr val="bg1"/>
                </a:solidFill>
                <a:latin typeface="+mn-lt"/>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1200" b="0" i="0" u="none" strike="noStrike" kern="1200" cap="none" spc="50" normalizeH="0" baseline="0" noProof="0" smtClean="0">
                <a:ln>
                  <a:noFill/>
                </a:ln>
                <a:solidFill>
                  <a:srgbClr val="F2F2F2"/>
                </a:solidFill>
                <a:effectLst/>
                <a:uLnTx/>
                <a:uFillTx/>
                <a:latin typeface="Tenorite"/>
                <a:ea typeface="+mn-e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50" normalizeH="0" baseline="0" noProof="0">
              <a:ln>
                <a:noFill/>
              </a:ln>
              <a:solidFill>
                <a:srgbClr val="F2F2F2"/>
              </a:solidFill>
              <a:effectLst/>
              <a:uLnTx/>
              <a:uFillTx/>
              <a:latin typeface="Tenorite"/>
              <a:ea typeface="+mn-ea"/>
            </a:endParaRPr>
          </a:p>
        </p:txBody>
      </p:sp>
      <p:graphicFrame>
        <p:nvGraphicFramePr>
          <p:cNvPr id="4" name="Table 3">
            <a:extLst>
              <a:ext uri="{FF2B5EF4-FFF2-40B4-BE49-F238E27FC236}">
                <a16:creationId xmlns:a16="http://schemas.microsoft.com/office/drawing/2014/main" id="{282E4DB2-255F-75CE-4CDE-0140754C525C}"/>
              </a:ext>
            </a:extLst>
          </p:cNvPr>
          <p:cNvGraphicFramePr>
            <a:graphicFrameLocks noGrp="1"/>
          </p:cNvGraphicFramePr>
          <p:nvPr/>
        </p:nvGraphicFramePr>
        <p:xfrm>
          <a:off x="811213" y="479834"/>
          <a:ext cx="10569575" cy="2118509"/>
        </p:xfrm>
        <a:graphic>
          <a:graphicData uri="http://schemas.openxmlformats.org/drawingml/2006/table">
            <a:tbl>
              <a:tblPr/>
              <a:tblGrid>
                <a:gridCol w="2475420">
                  <a:extLst>
                    <a:ext uri="{9D8B030D-6E8A-4147-A177-3AD203B41FA5}">
                      <a16:colId xmlns:a16="http://schemas.microsoft.com/office/drawing/2014/main" val="2651753768"/>
                    </a:ext>
                  </a:extLst>
                </a:gridCol>
                <a:gridCol w="1999018">
                  <a:extLst>
                    <a:ext uri="{9D8B030D-6E8A-4147-A177-3AD203B41FA5}">
                      <a16:colId xmlns:a16="http://schemas.microsoft.com/office/drawing/2014/main" val="4205141337"/>
                    </a:ext>
                  </a:extLst>
                </a:gridCol>
                <a:gridCol w="653884">
                  <a:extLst>
                    <a:ext uri="{9D8B030D-6E8A-4147-A177-3AD203B41FA5}">
                      <a16:colId xmlns:a16="http://schemas.microsoft.com/office/drawing/2014/main" val="2882056678"/>
                    </a:ext>
                  </a:extLst>
                </a:gridCol>
                <a:gridCol w="560473">
                  <a:extLst>
                    <a:ext uri="{9D8B030D-6E8A-4147-A177-3AD203B41FA5}">
                      <a16:colId xmlns:a16="http://schemas.microsoft.com/office/drawing/2014/main" val="1585902459"/>
                    </a:ext>
                  </a:extLst>
                </a:gridCol>
                <a:gridCol w="597837">
                  <a:extLst>
                    <a:ext uri="{9D8B030D-6E8A-4147-A177-3AD203B41FA5}">
                      <a16:colId xmlns:a16="http://schemas.microsoft.com/office/drawing/2014/main" val="1156966033"/>
                    </a:ext>
                  </a:extLst>
                </a:gridCol>
                <a:gridCol w="868732">
                  <a:extLst>
                    <a:ext uri="{9D8B030D-6E8A-4147-A177-3AD203B41FA5}">
                      <a16:colId xmlns:a16="http://schemas.microsoft.com/office/drawing/2014/main" val="2514281680"/>
                    </a:ext>
                  </a:extLst>
                </a:gridCol>
                <a:gridCol w="625861">
                  <a:extLst>
                    <a:ext uri="{9D8B030D-6E8A-4147-A177-3AD203B41FA5}">
                      <a16:colId xmlns:a16="http://schemas.microsoft.com/office/drawing/2014/main" val="2155455631"/>
                    </a:ext>
                  </a:extLst>
                </a:gridCol>
                <a:gridCol w="840709">
                  <a:extLst>
                    <a:ext uri="{9D8B030D-6E8A-4147-A177-3AD203B41FA5}">
                      <a16:colId xmlns:a16="http://schemas.microsoft.com/office/drawing/2014/main" val="1152164931"/>
                    </a:ext>
                  </a:extLst>
                </a:gridCol>
                <a:gridCol w="861726">
                  <a:extLst>
                    <a:ext uri="{9D8B030D-6E8A-4147-A177-3AD203B41FA5}">
                      <a16:colId xmlns:a16="http://schemas.microsoft.com/office/drawing/2014/main" val="3503559063"/>
                    </a:ext>
                  </a:extLst>
                </a:gridCol>
                <a:gridCol w="1085915">
                  <a:extLst>
                    <a:ext uri="{9D8B030D-6E8A-4147-A177-3AD203B41FA5}">
                      <a16:colId xmlns:a16="http://schemas.microsoft.com/office/drawing/2014/main" val="1866594992"/>
                    </a:ext>
                  </a:extLst>
                </a:gridCol>
              </a:tblGrid>
              <a:tr h="237500">
                <a:tc>
                  <a:txBody>
                    <a:bodyPr/>
                    <a:lstStyle/>
                    <a:p>
                      <a:pPr algn="l" fontAlgn="b"/>
                      <a:r>
                        <a:rPr lang="en-US" sz="700" b="1" i="0" u="none" strike="noStrike">
                          <a:solidFill>
                            <a:srgbClr val="FFFFFF"/>
                          </a:solidFill>
                          <a:effectLst/>
                          <a:latin typeface="Arial" panose="020B0604020202020204" pitchFamily="34" charset="0"/>
                        </a:rPr>
                        <a:t>PARAPROFESSIONALS</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942626330"/>
                  </a:ext>
                </a:extLst>
              </a:tr>
              <a:tr h="209001">
                <a:tc>
                  <a:txBody>
                    <a:bodyPr/>
                    <a:lstStyle/>
                    <a:p>
                      <a:pPr algn="l" fontAlgn="b"/>
                      <a:r>
                        <a:rPr lang="en-US" sz="700" b="0" i="0" u="none" strike="noStrike">
                          <a:effectLst/>
                          <a:latin typeface="Arial" panose="020B0604020202020204" pitchFamily="34" charset="0"/>
                        </a:rPr>
                        <a:t>Paraprofessional Special 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700" b="0" i="0" u="none" strike="noStrike">
                          <a:effectLst/>
                          <a:latin typeface="Arial" panose="020B0604020202020204" pitchFamily="34" charset="0"/>
                        </a:rPr>
                        <a:t>100130125692041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a:effectLst/>
                          <a:latin typeface="Arial" panose="020B0604020202020204" pitchFamily="34" charset="0"/>
                        </a:rPr>
                        <a:t> $112,229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7572624"/>
                  </a:ext>
                </a:extLst>
              </a:tr>
              <a:tr h="209001">
                <a:tc>
                  <a:txBody>
                    <a:bodyPr/>
                    <a:lstStyle/>
                    <a:p>
                      <a:pPr algn="l" fontAlgn="b"/>
                      <a:r>
                        <a:rPr lang="en-US" sz="700" b="0" i="0" u="none" strike="noStrike">
                          <a:effectLst/>
                          <a:latin typeface="Arial" panose="020B0604020202020204" pitchFamily="34" charset="0"/>
                        </a:rPr>
                        <a:t>Paraprofessional Kindergarten</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150120225691011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5476010"/>
                  </a:ext>
                </a:extLst>
              </a:tr>
              <a:tr h="209001">
                <a:tc>
                  <a:txBody>
                    <a:bodyPr/>
                    <a:lstStyle/>
                    <a:p>
                      <a:pPr algn="l" fontAlgn="b"/>
                      <a:r>
                        <a:rPr lang="en-US" sz="700" b="0" i="0" u="none" strike="noStrike">
                          <a:effectLst/>
                          <a:latin typeface="Arial" panose="020B0604020202020204" pitchFamily="34" charset="0"/>
                        </a:rPr>
                        <a:t>ESOL Para</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150123725691351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8156736"/>
                  </a:ext>
                </a:extLst>
              </a:tr>
              <a:tr h="209001">
                <a:tc>
                  <a:txBody>
                    <a:bodyPr/>
                    <a:lstStyle/>
                    <a:p>
                      <a:pPr algn="l" fontAlgn="b"/>
                      <a:r>
                        <a:rPr lang="en-US" sz="700" b="0" i="0" u="none" strike="noStrike">
                          <a:effectLst/>
                          <a:latin typeface="Arial" panose="020B0604020202020204" pitchFamily="34" charset="0"/>
                        </a:rPr>
                        <a:t>Paraprofessional</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150120025691021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0044743"/>
                  </a:ext>
                </a:extLst>
              </a:tr>
              <a:tr h="209001">
                <a:tc>
                  <a:txBody>
                    <a:bodyPr/>
                    <a:lstStyle/>
                    <a:p>
                      <a:pPr algn="l" fontAlgn="b"/>
                      <a:r>
                        <a:rPr lang="en-US" sz="700" b="0" i="0" u="none" strike="noStrike">
                          <a:effectLst/>
                          <a:latin typeface="Arial" panose="020B0604020202020204" pitchFamily="34" charset="0"/>
                        </a:rPr>
                        <a:t>ISS Monitor</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150151125699990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790494"/>
                  </a:ext>
                </a:extLst>
              </a:tr>
              <a:tr h="209001">
                <a:tc>
                  <a:txBody>
                    <a:bodyPr/>
                    <a:lstStyle/>
                    <a:p>
                      <a:pPr algn="l" fontAlgn="b"/>
                      <a:r>
                        <a:rPr lang="en-US" sz="700" b="0" i="0" u="none" strike="noStrike">
                          <a:effectLst/>
                          <a:latin typeface="Arial" panose="020B0604020202020204" pitchFamily="34" charset="0"/>
                        </a:rPr>
                        <a:t>Paraprofessional Physical 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150126625691021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8348771"/>
                  </a:ext>
                </a:extLst>
              </a:tr>
              <a:tr h="209001">
                <a:tc>
                  <a:txBody>
                    <a:bodyPr/>
                    <a:lstStyle/>
                    <a:p>
                      <a:pPr algn="l" fontAlgn="b"/>
                      <a:r>
                        <a:rPr lang="en-US" sz="700" b="0" i="0" u="none" strike="noStrike">
                          <a:effectLst/>
                          <a:latin typeface="Arial" panose="020B0604020202020204" pitchFamily="34" charset="0"/>
                        </a:rPr>
                        <a:t>Paraprofessional Media</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150150525691310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2220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3788310"/>
                  </a:ext>
                </a:extLst>
              </a:tr>
              <a:tr h="209001">
                <a:tc>
                  <a:txBody>
                    <a:bodyPr/>
                    <a:lstStyle/>
                    <a:p>
                      <a:pPr algn="l" fontAlgn="b"/>
                      <a:r>
                        <a:rPr lang="en-US" sz="700" b="0" i="0" u="none" strike="noStrike">
                          <a:effectLst/>
                          <a:latin typeface="Arial" panose="020B0604020202020204" pitchFamily="34" charset="0"/>
                        </a:rPr>
                        <a:t>Non Instructional Aide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150151125699990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0844255"/>
                  </a:ext>
                </a:extLst>
              </a:tr>
              <a:tr h="209001">
                <a:tc>
                  <a:txBody>
                    <a:bodyPr/>
                    <a:lstStyle/>
                    <a:p>
                      <a:pPr algn="l" fontAlgn="b"/>
                      <a:r>
                        <a:rPr lang="en-US" sz="700" b="0" i="0" u="none" strike="noStrike">
                          <a:effectLst/>
                          <a:latin typeface="Arial" panose="020B0604020202020204" pitchFamily="34" charset="0"/>
                        </a:rPr>
                        <a:t>Special Ed Paraprofessional - School Funded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150130125691021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dirty="0">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9340257"/>
                  </a:ext>
                </a:extLst>
              </a:tr>
            </a:tbl>
          </a:graphicData>
        </a:graphic>
      </p:graphicFrame>
      <p:graphicFrame>
        <p:nvGraphicFramePr>
          <p:cNvPr id="7" name="Table 6">
            <a:extLst>
              <a:ext uri="{FF2B5EF4-FFF2-40B4-BE49-F238E27FC236}">
                <a16:creationId xmlns:a16="http://schemas.microsoft.com/office/drawing/2014/main" id="{DD54CE84-A671-AAA8-3C24-91ECFF8568A0}"/>
              </a:ext>
            </a:extLst>
          </p:cNvPr>
          <p:cNvGraphicFramePr>
            <a:graphicFrameLocks noGrp="1"/>
          </p:cNvGraphicFramePr>
          <p:nvPr/>
        </p:nvGraphicFramePr>
        <p:xfrm>
          <a:off x="811213" y="2743201"/>
          <a:ext cx="10569575" cy="1819750"/>
        </p:xfrm>
        <a:graphic>
          <a:graphicData uri="http://schemas.openxmlformats.org/drawingml/2006/table">
            <a:tbl>
              <a:tblPr/>
              <a:tblGrid>
                <a:gridCol w="2475420">
                  <a:extLst>
                    <a:ext uri="{9D8B030D-6E8A-4147-A177-3AD203B41FA5}">
                      <a16:colId xmlns:a16="http://schemas.microsoft.com/office/drawing/2014/main" val="2412982474"/>
                    </a:ext>
                  </a:extLst>
                </a:gridCol>
                <a:gridCol w="1999018">
                  <a:extLst>
                    <a:ext uri="{9D8B030D-6E8A-4147-A177-3AD203B41FA5}">
                      <a16:colId xmlns:a16="http://schemas.microsoft.com/office/drawing/2014/main" val="1232006922"/>
                    </a:ext>
                  </a:extLst>
                </a:gridCol>
                <a:gridCol w="653884">
                  <a:extLst>
                    <a:ext uri="{9D8B030D-6E8A-4147-A177-3AD203B41FA5}">
                      <a16:colId xmlns:a16="http://schemas.microsoft.com/office/drawing/2014/main" val="3042046256"/>
                    </a:ext>
                  </a:extLst>
                </a:gridCol>
                <a:gridCol w="560473">
                  <a:extLst>
                    <a:ext uri="{9D8B030D-6E8A-4147-A177-3AD203B41FA5}">
                      <a16:colId xmlns:a16="http://schemas.microsoft.com/office/drawing/2014/main" val="667947378"/>
                    </a:ext>
                  </a:extLst>
                </a:gridCol>
                <a:gridCol w="597837">
                  <a:extLst>
                    <a:ext uri="{9D8B030D-6E8A-4147-A177-3AD203B41FA5}">
                      <a16:colId xmlns:a16="http://schemas.microsoft.com/office/drawing/2014/main" val="847775490"/>
                    </a:ext>
                  </a:extLst>
                </a:gridCol>
                <a:gridCol w="868732">
                  <a:extLst>
                    <a:ext uri="{9D8B030D-6E8A-4147-A177-3AD203B41FA5}">
                      <a16:colId xmlns:a16="http://schemas.microsoft.com/office/drawing/2014/main" val="540888244"/>
                    </a:ext>
                  </a:extLst>
                </a:gridCol>
                <a:gridCol w="625861">
                  <a:extLst>
                    <a:ext uri="{9D8B030D-6E8A-4147-A177-3AD203B41FA5}">
                      <a16:colId xmlns:a16="http://schemas.microsoft.com/office/drawing/2014/main" val="3979664225"/>
                    </a:ext>
                  </a:extLst>
                </a:gridCol>
                <a:gridCol w="840709">
                  <a:extLst>
                    <a:ext uri="{9D8B030D-6E8A-4147-A177-3AD203B41FA5}">
                      <a16:colId xmlns:a16="http://schemas.microsoft.com/office/drawing/2014/main" val="4268316432"/>
                    </a:ext>
                  </a:extLst>
                </a:gridCol>
                <a:gridCol w="861726">
                  <a:extLst>
                    <a:ext uri="{9D8B030D-6E8A-4147-A177-3AD203B41FA5}">
                      <a16:colId xmlns:a16="http://schemas.microsoft.com/office/drawing/2014/main" val="2696936771"/>
                    </a:ext>
                  </a:extLst>
                </a:gridCol>
                <a:gridCol w="1085915">
                  <a:extLst>
                    <a:ext uri="{9D8B030D-6E8A-4147-A177-3AD203B41FA5}">
                      <a16:colId xmlns:a16="http://schemas.microsoft.com/office/drawing/2014/main" val="1554920663"/>
                    </a:ext>
                  </a:extLst>
                </a:gridCol>
              </a:tblGrid>
              <a:tr h="170388">
                <a:tc>
                  <a:txBody>
                    <a:bodyPr/>
                    <a:lstStyle/>
                    <a:p>
                      <a:pPr algn="l" fontAlgn="b"/>
                      <a:r>
                        <a:rPr lang="en-US" sz="700" b="1" i="0" u="none" strike="noStrike">
                          <a:solidFill>
                            <a:srgbClr val="FFFFFF"/>
                          </a:solidFill>
                          <a:effectLst/>
                          <a:latin typeface="Arial" panose="020B0604020202020204" pitchFamily="34" charset="0"/>
                        </a:rPr>
                        <a:t>SCHOOL ADMINISTRATION</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700" b="0" i="0" u="none" strike="noStrike">
                          <a:effectLst/>
                          <a:latin typeface="Arial" panose="020B0604020202020204" pitchFamily="34" charset="0"/>
                        </a:rPr>
                        <a:t>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955753317"/>
                  </a:ext>
                </a:extLst>
              </a:tr>
              <a:tr h="149942">
                <a:tc>
                  <a:txBody>
                    <a:bodyPr/>
                    <a:lstStyle/>
                    <a:p>
                      <a:pPr algn="l" fontAlgn="b"/>
                      <a:r>
                        <a:rPr lang="en-US" sz="700" b="0" i="0" u="none" strike="noStrike">
                          <a:effectLst/>
                          <a:latin typeface="Arial" panose="020B0604020202020204" pitchFamily="34" charset="0"/>
                        </a:rPr>
                        <a:t>Principal Elementary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$223,946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6473486"/>
                  </a:ext>
                </a:extLst>
              </a:tr>
              <a:tr h="149942">
                <a:tc>
                  <a:txBody>
                    <a:bodyPr/>
                    <a:lstStyle/>
                    <a:p>
                      <a:pPr algn="l" fontAlgn="b"/>
                      <a:r>
                        <a:rPr lang="en-US" sz="700" b="0" i="0" u="none" strike="noStrike">
                          <a:effectLst/>
                          <a:latin typeface="Arial" panose="020B0604020202020204" pitchFamily="34" charset="0"/>
                        </a:rPr>
                        <a:t>Assistant Principal Elementary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$161,312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6411767"/>
                  </a:ext>
                </a:extLst>
              </a:tr>
              <a:tr h="149942">
                <a:tc>
                  <a:txBody>
                    <a:bodyPr/>
                    <a:lstStyle/>
                    <a:p>
                      <a:pPr algn="l" fontAlgn="b"/>
                      <a:r>
                        <a:rPr lang="en-US" sz="700" b="0" i="0" u="none" strike="noStrike">
                          <a:effectLst/>
                          <a:latin typeface="Arial" panose="020B0604020202020204" pitchFamily="34" charset="0"/>
                        </a:rPr>
                        <a:t>Program Administrator</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$198,712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1970913"/>
                  </a:ext>
                </a:extLst>
              </a:tr>
              <a:tr h="149942">
                <a:tc>
                  <a:txBody>
                    <a:bodyPr/>
                    <a:lstStyle/>
                    <a:p>
                      <a:pPr algn="l" fontAlgn="b"/>
                      <a:r>
                        <a:rPr lang="en-US" sz="700" b="0" i="0" u="none" strike="noStrike">
                          <a:effectLst/>
                          <a:latin typeface="Arial" panose="020B0604020202020204" pitchFamily="34" charset="0"/>
                        </a:rPr>
                        <a:t>School Business Manager - 220 days</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$153,168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8591442"/>
                  </a:ext>
                </a:extLst>
              </a:tr>
              <a:tr h="149942">
                <a:tc>
                  <a:txBody>
                    <a:bodyPr/>
                    <a:lstStyle/>
                    <a:p>
                      <a:pPr algn="l" fontAlgn="b"/>
                      <a:r>
                        <a:rPr lang="en-US" sz="700" b="0" i="0" u="none" strike="noStrike">
                          <a:effectLst/>
                          <a:latin typeface="Arial" panose="020B0604020202020204" pitchFamily="34" charset="0"/>
                        </a:rPr>
                        <a:t>School Business Manager-Annual</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$166,542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510445"/>
                  </a:ext>
                </a:extLst>
              </a:tr>
              <a:tr h="149942">
                <a:tc>
                  <a:txBody>
                    <a:bodyPr/>
                    <a:lstStyle/>
                    <a:p>
                      <a:pPr algn="l" fontAlgn="b"/>
                      <a:r>
                        <a:rPr lang="en-US" sz="700" b="0" i="0" u="none" strike="noStrike">
                          <a:effectLst/>
                          <a:latin typeface="Arial" panose="020B0604020202020204" pitchFamily="34" charset="0"/>
                        </a:rPr>
                        <a:t>School Secretary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$83,640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7787830"/>
                  </a:ext>
                </a:extLst>
              </a:tr>
              <a:tr h="149942">
                <a:tc>
                  <a:txBody>
                    <a:bodyPr/>
                    <a:lstStyle/>
                    <a:p>
                      <a:pPr algn="l" fontAlgn="b"/>
                      <a:r>
                        <a:rPr lang="en-US" sz="700" b="0" i="0" u="none" strike="noStrike">
                          <a:effectLst/>
                          <a:latin typeface="Arial" panose="020B0604020202020204" pitchFamily="34" charset="0"/>
                        </a:rPr>
                        <a:t>Bookkeeper</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$82,093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(0.50)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7491130"/>
                  </a:ext>
                </a:extLst>
              </a:tr>
              <a:tr h="149942">
                <a:tc>
                  <a:txBody>
                    <a:bodyPr/>
                    <a:lstStyle/>
                    <a:p>
                      <a:pPr algn="l" fontAlgn="b"/>
                      <a:r>
                        <a:rPr lang="en-US" sz="700" b="0" i="0" u="none" strike="noStrike">
                          <a:effectLst/>
                          <a:latin typeface="Arial" panose="020B0604020202020204" pitchFamily="34" charset="0"/>
                        </a:rPr>
                        <a:t>School Clerk 231 day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1420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$63,548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2293352"/>
                  </a:ext>
                </a:extLst>
              </a:tr>
              <a:tr h="149942">
                <a:tc>
                  <a:txBody>
                    <a:bodyPr/>
                    <a:lstStyle/>
                    <a:p>
                      <a:pPr algn="l" fontAlgn="b"/>
                      <a:r>
                        <a:rPr lang="en-US" sz="700" b="0" i="0" u="none" strike="noStrike">
                          <a:effectLst/>
                          <a:latin typeface="Arial" panose="020B0604020202020204" pitchFamily="34" charset="0"/>
                        </a:rPr>
                        <a:t>School Clerk 211 day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1420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$59,088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5901300"/>
                  </a:ext>
                </a:extLst>
              </a:tr>
              <a:tr h="149942">
                <a:tc>
                  <a:txBody>
                    <a:bodyPr/>
                    <a:lstStyle/>
                    <a:p>
                      <a:pPr algn="l" fontAlgn="b"/>
                      <a:r>
                        <a:rPr lang="en-US" sz="700" b="0" i="0" u="none" strike="noStrike">
                          <a:effectLst/>
                          <a:latin typeface="Arial" panose="020B0604020202020204" pitchFamily="34" charset="0"/>
                        </a:rPr>
                        <a:t>School Clerk 202 day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1420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$56,627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1685647"/>
                  </a:ext>
                </a:extLst>
              </a:tr>
              <a:tr h="149942">
                <a:tc>
                  <a:txBody>
                    <a:bodyPr/>
                    <a:lstStyle/>
                    <a:p>
                      <a:pPr algn="l" fontAlgn="b"/>
                      <a:r>
                        <a:rPr lang="en-US" sz="700" b="0" i="0" u="none" strike="noStrike">
                          <a:effectLst/>
                          <a:latin typeface="Arial" panose="020B0604020202020204" pitchFamily="34" charset="0"/>
                        </a:rPr>
                        <a:t>Registrar</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1910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$111,696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dirty="0">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9411251"/>
                  </a:ext>
                </a:extLst>
              </a:tr>
            </a:tbl>
          </a:graphicData>
        </a:graphic>
      </p:graphicFrame>
    </p:spTree>
    <p:extLst>
      <p:ext uri="{BB962C8B-B14F-4D97-AF65-F5344CB8AC3E}">
        <p14:creationId xmlns:p14="http://schemas.microsoft.com/office/powerpoint/2010/main" val="3730376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335C0E-968A-D19F-B92E-1D45FA72D836}"/>
              </a:ext>
            </a:extLst>
          </p:cNvPr>
          <p:cNvSpPr>
            <a:spLocks noGrp="1"/>
          </p:cNvSpPr>
          <p:nvPr>
            <p:ph type="ftr" sz="quarter" idx="4294967295"/>
          </p:nvPr>
        </p:nvSpPr>
        <p:spPr>
          <a:xfrm>
            <a:off x="4038600" y="5870902"/>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Tenorite"/>
                <a:ea typeface="+mn-ea"/>
                <a:cs typeface="+mn-cs"/>
              </a:rPr>
              <a:t>FY26 Budget Allocation</a:t>
            </a:r>
          </a:p>
        </p:txBody>
      </p:sp>
      <p:sp>
        <p:nvSpPr>
          <p:cNvPr id="3" name="Slide Number Placeholder 2">
            <a:extLst>
              <a:ext uri="{FF2B5EF4-FFF2-40B4-BE49-F238E27FC236}">
                <a16:creationId xmlns:a16="http://schemas.microsoft.com/office/drawing/2014/main" id="{D808998C-2261-6035-961F-4A6375E92450}"/>
              </a:ext>
            </a:extLst>
          </p:cNvPr>
          <p:cNvSpPr>
            <a:spLocks noGrp="1"/>
          </p:cNvSpPr>
          <p:nvPr>
            <p:ph type="sldNum" sz="quarter" idx="12"/>
          </p:nvPr>
        </p:nvSpPr>
        <p:spPr>
          <a:xfrm>
            <a:off x="9377844" y="6448879"/>
            <a:ext cx="2743200" cy="365125"/>
          </a:xfrm>
          <a:prstGeom prst="rect">
            <a:avLst/>
          </a:prstGeom>
        </p:spPr>
        <p:txBody>
          <a:bodyPr vert="horz" lIns="0" tIns="0" rIns="0" bIns="0" rtlCol="0" anchor="ctr">
            <a:noAutofit/>
          </a:bodyPr>
          <a:lstStyle>
            <a:defPPr>
              <a:defRPr lang="en-US"/>
            </a:defPPr>
            <a:lvl1pPr marL="0" algn="r" defTabSz="914400" rtl="0" eaLnBrk="1" latinLnBrk="0" hangingPunct="1">
              <a:defRPr sz="1200" b="0" i="0" kern="1200" spc="50" baseline="0">
                <a:solidFill>
                  <a:schemeClr val="bg1"/>
                </a:solidFill>
                <a:latin typeface="+mn-lt"/>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1200" b="0" i="0" u="none" strike="noStrike" kern="1200" cap="none" spc="50" normalizeH="0" baseline="0" noProof="0" smtClean="0">
                <a:ln>
                  <a:noFill/>
                </a:ln>
                <a:solidFill>
                  <a:srgbClr val="F2F2F2"/>
                </a:solidFill>
                <a:effectLst/>
                <a:uLnTx/>
                <a:uFillTx/>
                <a:latin typeface="Tenorite"/>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50" normalizeH="0" baseline="0" noProof="0">
              <a:ln>
                <a:noFill/>
              </a:ln>
              <a:solidFill>
                <a:srgbClr val="F2F2F2"/>
              </a:solidFill>
              <a:effectLst/>
              <a:uLnTx/>
              <a:uFillTx/>
              <a:latin typeface="Tenorite"/>
              <a:ea typeface="+mn-ea"/>
            </a:endParaRPr>
          </a:p>
        </p:txBody>
      </p:sp>
      <p:graphicFrame>
        <p:nvGraphicFramePr>
          <p:cNvPr id="4" name="Table 3">
            <a:extLst>
              <a:ext uri="{FF2B5EF4-FFF2-40B4-BE49-F238E27FC236}">
                <a16:creationId xmlns:a16="http://schemas.microsoft.com/office/drawing/2014/main" id="{139051E4-CEC8-3BC2-5D49-531AC757F9BC}"/>
              </a:ext>
            </a:extLst>
          </p:cNvPr>
          <p:cNvGraphicFramePr>
            <a:graphicFrameLocks noGrp="1"/>
          </p:cNvGraphicFramePr>
          <p:nvPr/>
        </p:nvGraphicFramePr>
        <p:xfrm>
          <a:off x="742384" y="244444"/>
          <a:ext cx="10846049" cy="5956201"/>
        </p:xfrm>
        <a:graphic>
          <a:graphicData uri="http://schemas.openxmlformats.org/drawingml/2006/table">
            <a:tbl>
              <a:tblPr/>
              <a:tblGrid>
                <a:gridCol w="2540170">
                  <a:extLst>
                    <a:ext uri="{9D8B030D-6E8A-4147-A177-3AD203B41FA5}">
                      <a16:colId xmlns:a16="http://schemas.microsoft.com/office/drawing/2014/main" val="2150141370"/>
                    </a:ext>
                  </a:extLst>
                </a:gridCol>
                <a:gridCol w="2051307">
                  <a:extLst>
                    <a:ext uri="{9D8B030D-6E8A-4147-A177-3AD203B41FA5}">
                      <a16:colId xmlns:a16="http://schemas.microsoft.com/office/drawing/2014/main" val="1566706421"/>
                    </a:ext>
                  </a:extLst>
                </a:gridCol>
                <a:gridCol w="670989">
                  <a:extLst>
                    <a:ext uri="{9D8B030D-6E8A-4147-A177-3AD203B41FA5}">
                      <a16:colId xmlns:a16="http://schemas.microsoft.com/office/drawing/2014/main" val="3050662989"/>
                    </a:ext>
                  </a:extLst>
                </a:gridCol>
                <a:gridCol w="575133">
                  <a:extLst>
                    <a:ext uri="{9D8B030D-6E8A-4147-A177-3AD203B41FA5}">
                      <a16:colId xmlns:a16="http://schemas.microsoft.com/office/drawing/2014/main" val="2787039151"/>
                    </a:ext>
                  </a:extLst>
                </a:gridCol>
                <a:gridCol w="613475">
                  <a:extLst>
                    <a:ext uri="{9D8B030D-6E8A-4147-A177-3AD203B41FA5}">
                      <a16:colId xmlns:a16="http://schemas.microsoft.com/office/drawing/2014/main" val="1821369146"/>
                    </a:ext>
                  </a:extLst>
                </a:gridCol>
                <a:gridCol w="891455">
                  <a:extLst>
                    <a:ext uri="{9D8B030D-6E8A-4147-A177-3AD203B41FA5}">
                      <a16:colId xmlns:a16="http://schemas.microsoft.com/office/drawing/2014/main" val="3541773140"/>
                    </a:ext>
                  </a:extLst>
                </a:gridCol>
                <a:gridCol w="642232">
                  <a:extLst>
                    <a:ext uri="{9D8B030D-6E8A-4147-A177-3AD203B41FA5}">
                      <a16:colId xmlns:a16="http://schemas.microsoft.com/office/drawing/2014/main" val="4104227644"/>
                    </a:ext>
                  </a:extLst>
                </a:gridCol>
                <a:gridCol w="862701">
                  <a:extLst>
                    <a:ext uri="{9D8B030D-6E8A-4147-A177-3AD203B41FA5}">
                      <a16:colId xmlns:a16="http://schemas.microsoft.com/office/drawing/2014/main" val="2226287401"/>
                    </a:ext>
                  </a:extLst>
                </a:gridCol>
                <a:gridCol w="884267">
                  <a:extLst>
                    <a:ext uri="{9D8B030D-6E8A-4147-A177-3AD203B41FA5}">
                      <a16:colId xmlns:a16="http://schemas.microsoft.com/office/drawing/2014/main" val="2985190643"/>
                    </a:ext>
                  </a:extLst>
                </a:gridCol>
                <a:gridCol w="1114320">
                  <a:extLst>
                    <a:ext uri="{9D8B030D-6E8A-4147-A177-3AD203B41FA5}">
                      <a16:colId xmlns:a16="http://schemas.microsoft.com/office/drawing/2014/main" val="2425141891"/>
                    </a:ext>
                  </a:extLst>
                </a:gridCol>
              </a:tblGrid>
              <a:tr h="94121">
                <a:tc>
                  <a:txBody>
                    <a:bodyPr/>
                    <a:lstStyle/>
                    <a:p>
                      <a:pPr algn="l" fontAlgn="b"/>
                      <a:r>
                        <a:rPr lang="en-US" sz="300" b="1" i="0" u="none" strike="noStrike">
                          <a:solidFill>
                            <a:srgbClr val="FFFFFF"/>
                          </a:solidFill>
                          <a:effectLst/>
                          <a:latin typeface="Arial" panose="020B0604020202020204" pitchFamily="34" charset="0"/>
                        </a:rPr>
                        <a:t>SCHOOL SUPPORT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300" b="0" i="0" u="none" strike="noStrike">
                          <a:effectLst/>
                          <a:latin typeface="Arial" panose="020B0604020202020204" pitchFamily="34" charset="0"/>
                        </a:rPr>
                        <a:t>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993398384"/>
                  </a:ext>
                </a:extLst>
              </a:tr>
              <a:tr h="83744">
                <a:tc>
                  <a:txBody>
                    <a:bodyPr/>
                    <a:lstStyle/>
                    <a:p>
                      <a:pPr algn="l" fontAlgn="b"/>
                      <a:r>
                        <a:rPr lang="en-US" sz="300" b="0" i="0" u="none" strike="noStrike">
                          <a:effectLst/>
                          <a:latin typeface="Arial" panose="020B0604020202020204" pitchFamily="34" charset="0"/>
                        </a:rPr>
                        <a:t>Specialist Attendance  202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$132,301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9490373"/>
                  </a:ext>
                </a:extLst>
              </a:tr>
              <a:tr h="83744">
                <a:tc>
                  <a:txBody>
                    <a:bodyPr/>
                    <a:lstStyle/>
                    <a:p>
                      <a:pPr algn="l" fontAlgn="b"/>
                      <a:r>
                        <a:rPr lang="en-US" sz="300" b="0" i="0" u="none" strike="noStrike">
                          <a:effectLst/>
                          <a:latin typeface="Arial" panose="020B0604020202020204" pitchFamily="34" charset="0"/>
                        </a:rPr>
                        <a:t>Specialist Attendance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7332255"/>
                  </a:ext>
                </a:extLst>
              </a:tr>
              <a:tr h="83744">
                <a:tc>
                  <a:txBody>
                    <a:bodyPr/>
                    <a:lstStyle/>
                    <a:p>
                      <a:pPr algn="l" fontAlgn="b"/>
                      <a:r>
                        <a:rPr lang="en-US" sz="300" b="0" i="0" u="none" strike="noStrike">
                          <a:effectLst/>
                          <a:latin typeface="Arial" panose="020B0604020202020204" pitchFamily="34" charset="0"/>
                        </a:rPr>
                        <a:t>AUTR Resident Teacher Relay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150120025691021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8350971"/>
                  </a:ext>
                </a:extLst>
              </a:tr>
              <a:tr h="83744">
                <a:tc>
                  <a:txBody>
                    <a:bodyPr/>
                    <a:lstStyle/>
                    <a:p>
                      <a:pPr algn="l" fontAlgn="b"/>
                      <a:r>
                        <a:rPr lang="en-US" sz="300" b="0" i="0" u="none" strike="noStrike">
                          <a:effectLst/>
                          <a:latin typeface="Arial" panose="020B0604020202020204" pitchFamily="34" charset="0"/>
                        </a:rPr>
                        <a:t>Board Certified Behavior Analyst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150159825699990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2310854"/>
                  </a:ext>
                </a:extLst>
              </a:tr>
              <a:tr h="83744">
                <a:tc>
                  <a:txBody>
                    <a:bodyPr/>
                    <a:lstStyle/>
                    <a:p>
                      <a:pPr algn="l" fontAlgn="b"/>
                      <a:r>
                        <a:rPr lang="en-US" sz="300" b="0" i="0" u="none" strike="noStrike">
                          <a:effectLst/>
                          <a:latin typeface="Arial" panose="020B0604020202020204" pitchFamily="34" charset="0"/>
                        </a:rPr>
                        <a:t>Specialist Behavior 202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$132,301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5572255"/>
                  </a:ext>
                </a:extLst>
              </a:tr>
              <a:tr h="83744">
                <a:tc>
                  <a:txBody>
                    <a:bodyPr/>
                    <a:lstStyle/>
                    <a:p>
                      <a:pPr algn="l" fontAlgn="b"/>
                      <a:r>
                        <a:rPr lang="en-US" sz="300" b="0" i="0" u="none" strike="noStrike">
                          <a:effectLst/>
                          <a:latin typeface="Arial" panose="020B0604020202020204" pitchFamily="34" charset="0"/>
                        </a:rPr>
                        <a:t>Specialist Behavior 211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9924159"/>
                  </a:ext>
                </a:extLst>
              </a:tr>
              <a:tr h="83744">
                <a:tc>
                  <a:txBody>
                    <a:bodyPr/>
                    <a:lstStyle/>
                    <a:p>
                      <a:pPr algn="l" fontAlgn="b"/>
                      <a:r>
                        <a:rPr lang="en-US" sz="300" b="0" i="0" u="none" strike="noStrike">
                          <a:effectLst/>
                          <a:latin typeface="Arial" panose="020B0604020202020204" pitchFamily="34" charset="0"/>
                        </a:rPr>
                        <a:t>Therapist Clinical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$141,098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7158697"/>
                  </a:ext>
                </a:extLst>
              </a:tr>
              <a:tr h="83744">
                <a:tc>
                  <a:txBody>
                    <a:bodyPr/>
                    <a:lstStyle/>
                    <a:p>
                      <a:pPr algn="l" fontAlgn="b"/>
                      <a:r>
                        <a:rPr lang="en-US" sz="300" b="0" i="0" u="none" strike="noStrike">
                          <a:effectLst/>
                          <a:latin typeface="Arial" panose="020B0604020202020204" pitchFamily="34" charset="0"/>
                        </a:rPr>
                        <a:t>Counselor Elementary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150151025691021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1720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$155,890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1326509"/>
                  </a:ext>
                </a:extLst>
              </a:tr>
              <a:tr h="83744">
                <a:tc>
                  <a:txBody>
                    <a:bodyPr/>
                    <a:lstStyle/>
                    <a:p>
                      <a:pPr algn="l" fontAlgn="b"/>
                      <a:r>
                        <a:rPr lang="en-US" sz="300" b="0" i="0" u="none" strike="noStrike">
                          <a:effectLst/>
                          <a:latin typeface="Arial" panose="020B0604020202020204" pitchFamily="34" charset="0"/>
                        </a:rPr>
                        <a:t>CREATE Teacher Intern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150120025691021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$72,630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5747954"/>
                  </a:ext>
                </a:extLst>
              </a:tr>
              <a:tr h="83744">
                <a:tc>
                  <a:txBody>
                    <a:bodyPr/>
                    <a:lstStyle/>
                    <a:p>
                      <a:pPr algn="l" fontAlgn="b"/>
                      <a:r>
                        <a:rPr lang="en-US" sz="300" b="0" i="0" u="none" strike="noStrike">
                          <a:effectLst/>
                          <a:latin typeface="Arial" panose="020B0604020202020204" pitchFamily="34" charset="0"/>
                        </a:rPr>
                        <a:t>Specialist Engagement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6462063"/>
                  </a:ext>
                </a:extLst>
              </a:tr>
              <a:tr h="83744">
                <a:tc>
                  <a:txBody>
                    <a:bodyPr/>
                    <a:lstStyle/>
                    <a:p>
                      <a:pPr algn="l" fontAlgn="b"/>
                      <a:r>
                        <a:rPr lang="en-US" sz="300" b="0" i="0" u="none" strike="noStrike">
                          <a:effectLst/>
                          <a:latin typeface="Arial" panose="020B0604020202020204" pitchFamily="34" charset="0"/>
                        </a:rPr>
                        <a:t>Instructional Coach 202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$149,395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6398129"/>
                  </a:ext>
                </a:extLst>
              </a:tr>
              <a:tr h="83744">
                <a:tc>
                  <a:txBody>
                    <a:bodyPr/>
                    <a:lstStyle/>
                    <a:p>
                      <a:pPr algn="l" fontAlgn="b"/>
                      <a:r>
                        <a:rPr lang="en-US" sz="300" b="0" i="0" u="none" strike="noStrike">
                          <a:effectLst/>
                          <a:latin typeface="Arial" panose="020B0604020202020204" pitchFamily="34" charset="0"/>
                        </a:rPr>
                        <a:t>Instructional Coach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8857340"/>
                  </a:ext>
                </a:extLst>
              </a:tr>
              <a:tr h="83744">
                <a:tc>
                  <a:txBody>
                    <a:bodyPr/>
                    <a:lstStyle/>
                    <a:p>
                      <a:pPr algn="l" fontAlgn="b"/>
                      <a:r>
                        <a:rPr lang="en-US" sz="300" b="0" i="0" u="none" strike="noStrike">
                          <a:effectLst/>
                          <a:latin typeface="Arial" panose="020B0604020202020204" pitchFamily="34" charset="0"/>
                        </a:rPr>
                        <a:t>Instructional Coach Readers are Leaders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100123425691210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$157,054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$157,054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4650916"/>
                  </a:ext>
                </a:extLst>
              </a:tr>
              <a:tr h="83744">
                <a:tc>
                  <a:txBody>
                    <a:bodyPr/>
                    <a:lstStyle/>
                    <a:p>
                      <a:pPr algn="l" fontAlgn="b"/>
                      <a:r>
                        <a:rPr lang="en-US" sz="300" b="0" i="0" u="none" strike="noStrike">
                          <a:effectLst/>
                          <a:latin typeface="Arial" panose="020B0604020202020204" pitchFamily="34" charset="0"/>
                        </a:rPr>
                        <a:t>Master Teacher Leader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150120025691021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$140,656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7566987"/>
                  </a:ext>
                </a:extLst>
              </a:tr>
              <a:tr h="83744">
                <a:tc>
                  <a:txBody>
                    <a:bodyPr/>
                    <a:lstStyle/>
                    <a:p>
                      <a:pPr algn="l" fontAlgn="b"/>
                      <a:r>
                        <a:rPr lang="en-US" sz="300" b="0" i="0" u="none" strike="noStrike">
                          <a:effectLst/>
                          <a:latin typeface="Arial" panose="020B0604020202020204" pitchFamily="34" charset="0"/>
                        </a:rPr>
                        <a:t>Media Specialist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100150525691310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2220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1650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$149,001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$149,001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4708086"/>
                  </a:ext>
                </a:extLst>
              </a:tr>
              <a:tr h="83744">
                <a:tc>
                  <a:txBody>
                    <a:bodyPr/>
                    <a:lstStyle/>
                    <a:p>
                      <a:pPr algn="l" fontAlgn="b"/>
                      <a:r>
                        <a:rPr lang="en-US" sz="300" b="0" i="0" u="none" strike="noStrike">
                          <a:effectLst/>
                          <a:latin typeface="Arial" panose="020B0604020202020204" pitchFamily="34" charset="0"/>
                        </a:rPr>
                        <a:t>Parent Liaison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$57,496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9014333"/>
                  </a:ext>
                </a:extLst>
              </a:tr>
              <a:tr h="83744">
                <a:tc>
                  <a:txBody>
                    <a:bodyPr/>
                    <a:lstStyle/>
                    <a:p>
                      <a:pPr algn="l" fontAlgn="b"/>
                      <a:r>
                        <a:rPr lang="en-US" sz="300" b="0" i="0" u="none" strike="noStrike">
                          <a:effectLst/>
                          <a:latin typeface="Arial" panose="020B0604020202020204" pitchFamily="34" charset="0"/>
                        </a:rPr>
                        <a:t>Project Facilitator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1650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$99,859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6612638"/>
                  </a:ext>
                </a:extLst>
              </a:tr>
              <a:tr h="83744">
                <a:tc>
                  <a:txBody>
                    <a:bodyPr/>
                    <a:lstStyle/>
                    <a:p>
                      <a:pPr algn="l" fontAlgn="b"/>
                      <a:r>
                        <a:rPr lang="en-US" sz="300" b="0" i="0" u="none" strike="noStrike">
                          <a:effectLst/>
                          <a:latin typeface="Arial" panose="020B0604020202020204" pitchFamily="34" charset="0"/>
                        </a:rPr>
                        <a:t>Project Manager School Based</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$99,859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9569343"/>
                  </a:ext>
                </a:extLst>
              </a:tr>
              <a:tr h="83744">
                <a:tc>
                  <a:txBody>
                    <a:bodyPr/>
                    <a:lstStyle/>
                    <a:p>
                      <a:pPr algn="l" fontAlgn="b"/>
                      <a:r>
                        <a:rPr lang="en-US" sz="300" b="0" i="0" u="none" strike="noStrike">
                          <a:effectLst/>
                          <a:latin typeface="Arial" panose="020B0604020202020204" pitchFamily="34" charset="0"/>
                        </a:rPr>
                        <a:t>Restorative Practices Coach 202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150160325699990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$149,395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1214761"/>
                  </a:ext>
                </a:extLst>
              </a:tr>
              <a:tr h="83744">
                <a:tc>
                  <a:txBody>
                    <a:bodyPr/>
                    <a:lstStyle/>
                    <a:p>
                      <a:pPr algn="l" fontAlgn="b"/>
                      <a:r>
                        <a:rPr lang="en-US" sz="300" b="0" i="0" u="none" strike="noStrike">
                          <a:effectLst/>
                          <a:latin typeface="Arial" panose="020B0604020202020204" pitchFamily="34" charset="0"/>
                        </a:rPr>
                        <a:t>Restorative Practices Coach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150160325699990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0518257"/>
                  </a:ext>
                </a:extLst>
              </a:tr>
              <a:tr h="83744">
                <a:tc>
                  <a:txBody>
                    <a:bodyPr/>
                    <a:lstStyle/>
                    <a:p>
                      <a:pPr algn="l" fontAlgn="b"/>
                      <a:r>
                        <a:rPr lang="en-US" sz="300" b="0" i="0" u="none" strike="noStrike">
                          <a:effectLst/>
                          <a:latin typeface="Arial" panose="020B0604020202020204" pitchFamily="34" charset="0"/>
                        </a:rPr>
                        <a:t>Community Liaison Bilingual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150123725691351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$79,057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472940"/>
                  </a:ext>
                </a:extLst>
              </a:tr>
              <a:tr h="83744">
                <a:tc>
                  <a:txBody>
                    <a:bodyPr/>
                    <a:lstStyle/>
                    <a:p>
                      <a:pPr algn="l" fontAlgn="b"/>
                      <a:r>
                        <a:rPr lang="en-US" sz="300" b="0" i="0" u="none" strike="noStrike">
                          <a:effectLst/>
                          <a:latin typeface="Arial" panose="020B0604020202020204" pitchFamily="34" charset="0"/>
                        </a:rPr>
                        <a:t>School Communication Liaison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$79,057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8743911"/>
                  </a:ext>
                </a:extLst>
              </a:tr>
              <a:tr h="83744">
                <a:tc>
                  <a:txBody>
                    <a:bodyPr/>
                    <a:lstStyle/>
                    <a:p>
                      <a:pPr algn="l" fontAlgn="b"/>
                      <a:r>
                        <a:rPr lang="en-US" sz="300" b="0" i="0" u="none" strike="noStrike">
                          <a:effectLst/>
                          <a:latin typeface="Arial" panose="020B0604020202020204" pitchFamily="34" charset="0"/>
                        </a:rPr>
                        <a:t>School Nurse LPN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100131025691500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1630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$81,711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$81,711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4658391"/>
                  </a:ext>
                </a:extLst>
              </a:tr>
              <a:tr h="83744">
                <a:tc>
                  <a:txBody>
                    <a:bodyPr/>
                    <a:lstStyle/>
                    <a:p>
                      <a:pPr algn="l" fontAlgn="b"/>
                      <a:r>
                        <a:rPr lang="en-US" sz="300" b="0" i="0" u="none" strike="noStrike">
                          <a:effectLst/>
                          <a:latin typeface="Arial" panose="020B0604020202020204" pitchFamily="34" charset="0"/>
                        </a:rPr>
                        <a:t>School Nurse RN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100131025691500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1630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$123,493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5800377"/>
                  </a:ext>
                </a:extLst>
              </a:tr>
              <a:tr h="83744">
                <a:tc>
                  <a:txBody>
                    <a:bodyPr/>
                    <a:lstStyle/>
                    <a:p>
                      <a:pPr algn="l" fontAlgn="b"/>
                      <a:r>
                        <a:rPr lang="en-US" sz="300" b="0" i="0" u="none" strike="noStrike">
                          <a:effectLst/>
                          <a:latin typeface="Arial" panose="020B0604020202020204" pitchFamily="34" charset="0"/>
                        </a:rPr>
                        <a:t>School Nurse RN School Funded</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100131025691051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1630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300" b="0" i="0" u="none" strike="noStrike">
                          <a:effectLst/>
                          <a:latin typeface="Arial" panose="020B0604020202020204" pitchFamily="34" charset="0"/>
                        </a:rPr>
                        <a:t>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$123,493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275968"/>
                  </a:ext>
                </a:extLst>
              </a:tr>
              <a:tr h="83744">
                <a:tc>
                  <a:txBody>
                    <a:bodyPr/>
                    <a:lstStyle/>
                    <a:p>
                      <a:pPr algn="l" fontAlgn="b"/>
                      <a:r>
                        <a:rPr lang="en-US" sz="300" b="0" i="0" u="none" strike="noStrike">
                          <a:effectLst/>
                          <a:latin typeface="Arial" panose="020B0604020202020204" pitchFamily="34" charset="0"/>
                        </a:rPr>
                        <a:t>Signature Band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150169725691051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1180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8362180"/>
                  </a:ext>
                </a:extLst>
              </a:tr>
              <a:tr h="83744">
                <a:tc>
                  <a:txBody>
                    <a:bodyPr/>
                    <a:lstStyle/>
                    <a:p>
                      <a:pPr algn="l" fontAlgn="b"/>
                      <a:r>
                        <a:rPr lang="en-US" sz="300" b="0" i="0" u="none" strike="noStrike">
                          <a:effectLst/>
                          <a:latin typeface="Arial" panose="020B0604020202020204" pitchFamily="34" charset="0"/>
                        </a:rPr>
                        <a:t>Signature IB Specialist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5869379"/>
                  </a:ext>
                </a:extLst>
              </a:tr>
              <a:tr h="83744">
                <a:tc>
                  <a:txBody>
                    <a:bodyPr/>
                    <a:lstStyle/>
                    <a:p>
                      <a:pPr algn="l" fontAlgn="b"/>
                      <a:r>
                        <a:rPr lang="en-US" sz="300" b="0" i="0" u="none" strike="noStrike">
                          <a:effectLst/>
                          <a:latin typeface="Arial" panose="020B0604020202020204" pitchFamily="34" charset="0"/>
                        </a:rPr>
                        <a:t>Signature Prgm Coach 202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$149,395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5020531"/>
                  </a:ext>
                </a:extLst>
              </a:tr>
              <a:tr h="83744">
                <a:tc>
                  <a:txBody>
                    <a:bodyPr/>
                    <a:lstStyle/>
                    <a:p>
                      <a:pPr algn="l" fontAlgn="b"/>
                      <a:r>
                        <a:rPr lang="en-US" sz="300" b="0" i="0" u="none" strike="noStrike">
                          <a:effectLst/>
                          <a:latin typeface="Arial" panose="020B0604020202020204" pitchFamily="34" charset="0"/>
                        </a:rPr>
                        <a:t>Signature Prgm Coach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3282474"/>
                  </a:ext>
                </a:extLst>
              </a:tr>
              <a:tr h="83744">
                <a:tc>
                  <a:txBody>
                    <a:bodyPr/>
                    <a:lstStyle/>
                    <a:p>
                      <a:pPr algn="l" fontAlgn="b"/>
                      <a:r>
                        <a:rPr lang="en-US" sz="300" b="0" i="0" u="none" strike="noStrike">
                          <a:effectLst/>
                          <a:latin typeface="Arial" panose="020B0604020202020204" pitchFamily="34" charset="0"/>
                        </a:rPr>
                        <a:t>Signature Orchestra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150169725691051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1180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1561935"/>
                  </a:ext>
                </a:extLst>
              </a:tr>
              <a:tr h="83744">
                <a:tc>
                  <a:txBody>
                    <a:bodyPr/>
                    <a:lstStyle/>
                    <a:p>
                      <a:pPr algn="l" fontAlgn="b"/>
                      <a:r>
                        <a:rPr lang="en-US" sz="300" b="0" i="0" u="none" strike="noStrike">
                          <a:effectLst/>
                          <a:latin typeface="Arial" panose="020B0604020202020204" pitchFamily="34" charset="0"/>
                        </a:rPr>
                        <a:t>Signature Paraprofessional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1400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$56,115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88449"/>
                  </a:ext>
                </a:extLst>
              </a:tr>
              <a:tr h="83744">
                <a:tc>
                  <a:txBody>
                    <a:bodyPr/>
                    <a:lstStyle/>
                    <a:p>
                      <a:pPr algn="l" fontAlgn="b"/>
                      <a:r>
                        <a:rPr lang="en-US" sz="300" b="0" i="0" u="none" strike="noStrike">
                          <a:effectLst/>
                          <a:latin typeface="Arial" panose="020B0604020202020204" pitchFamily="34" charset="0"/>
                        </a:rPr>
                        <a:t>Signature Program Support Specialist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173981"/>
                  </a:ext>
                </a:extLst>
              </a:tr>
              <a:tr h="83744">
                <a:tc>
                  <a:txBody>
                    <a:bodyPr/>
                    <a:lstStyle/>
                    <a:p>
                      <a:pPr algn="l" fontAlgn="b"/>
                      <a:r>
                        <a:rPr lang="en-US" sz="300" b="0" i="0" u="none" strike="noStrike">
                          <a:effectLst/>
                          <a:latin typeface="Arial" panose="020B0604020202020204" pitchFamily="34" charset="0"/>
                        </a:rPr>
                        <a:t>Signature World Language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150169725691051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1180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4175961"/>
                  </a:ext>
                </a:extLst>
              </a:tr>
              <a:tr h="83744">
                <a:tc>
                  <a:txBody>
                    <a:bodyPr/>
                    <a:lstStyle/>
                    <a:p>
                      <a:pPr algn="l" fontAlgn="b"/>
                      <a:r>
                        <a:rPr lang="en-US" sz="300" b="0" i="0" u="none" strike="noStrike">
                          <a:effectLst/>
                          <a:latin typeface="Arial" panose="020B0604020202020204" pitchFamily="34" charset="0"/>
                        </a:rPr>
                        <a:t>Social Emotional Learning Coach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150160325699990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0765089"/>
                  </a:ext>
                </a:extLst>
              </a:tr>
              <a:tr h="83744">
                <a:tc>
                  <a:txBody>
                    <a:bodyPr/>
                    <a:lstStyle/>
                    <a:p>
                      <a:pPr algn="l" fontAlgn="b"/>
                      <a:r>
                        <a:rPr lang="en-US" sz="300" b="0" i="0" u="none" strike="noStrike">
                          <a:effectLst/>
                          <a:latin typeface="Arial" panose="020B0604020202020204" pitchFamily="34" charset="0"/>
                        </a:rPr>
                        <a:t>Social Worker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1760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$142,858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$142,858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0638106"/>
                  </a:ext>
                </a:extLst>
              </a:tr>
              <a:tr h="83744">
                <a:tc>
                  <a:txBody>
                    <a:bodyPr/>
                    <a:lstStyle/>
                    <a:p>
                      <a:pPr algn="l" fontAlgn="b"/>
                      <a:r>
                        <a:rPr lang="en-US" sz="300" b="0" i="0" u="none" strike="noStrike">
                          <a:effectLst/>
                          <a:latin typeface="Arial" panose="020B0604020202020204" pitchFamily="34" charset="0"/>
                        </a:rPr>
                        <a:t>Social Worker Lead</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1760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$142,858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769558"/>
                  </a:ext>
                </a:extLst>
              </a:tr>
              <a:tr h="83744">
                <a:tc>
                  <a:txBody>
                    <a:bodyPr/>
                    <a:lstStyle/>
                    <a:p>
                      <a:pPr algn="l" fontAlgn="b"/>
                      <a:r>
                        <a:rPr lang="en-US" sz="300" b="0" i="0" u="none" strike="noStrike">
                          <a:effectLst/>
                          <a:latin typeface="Arial" panose="020B0604020202020204" pitchFamily="34" charset="0"/>
                        </a:rPr>
                        <a:t>Specialist SST Intervention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150159825699990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1490196"/>
                  </a:ext>
                </a:extLst>
              </a:tr>
              <a:tr h="83744">
                <a:tc>
                  <a:txBody>
                    <a:bodyPr/>
                    <a:lstStyle/>
                    <a:p>
                      <a:pPr algn="l" fontAlgn="b"/>
                      <a:r>
                        <a:rPr lang="en-US" sz="300" b="0" i="0" u="none" strike="noStrike">
                          <a:effectLst/>
                          <a:latin typeface="Arial" panose="020B0604020202020204" pitchFamily="34" charset="0"/>
                        </a:rPr>
                        <a:t>Turnaround Attendance Specialist (202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$132,301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3992860"/>
                  </a:ext>
                </a:extLst>
              </a:tr>
              <a:tr h="83744">
                <a:tc>
                  <a:txBody>
                    <a:bodyPr/>
                    <a:lstStyle/>
                    <a:p>
                      <a:pPr algn="l" fontAlgn="b"/>
                      <a:r>
                        <a:rPr lang="en-US" sz="300" b="0" i="0" u="none" strike="noStrike">
                          <a:effectLst/>
                          <a:latin typeface="Arial" panose="020B0604020202020204" pitchFamily="34" charset="0"/>
                        </a:rPr>
                        <a:t>Turnaround Attendance Specialist (211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1916943"/>
                  </a:ext>
                </a:extLst>
              </a:tr>
              <a:tr h="83744">
                <a:tc>
                  <a:txBody>
                    <a:bodyPr/>
                    <a:lstStyle/>
                    <a:p>
                      <a:pPr algn="l" fontAlgn="b"/>
                      <a:r>
                        <a:rPr lang="en-US" sz="300" b="0" i="0" u="none" strike="noStrike">
                          <a:effectLst/>
                          <a:latin typeface="Arial" panose="020B0604020202020204" pitchFamily="34" charset="0"/>
                        </a:rPr>
                        <a:t>Turnaround Behavior Specialist (202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$132,301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9138896"/>
                  </a:ext>
                </a:extLst>
              </a:tr>
              <a:tr h="83744">
                <a:tc>
                  <a:txBody>
                    <a:bodyPr/>
                    <a:lstStyle/>
                    <a:p>
                      <a:pPr algn="l" fontAlgn="b"/>
                      <a:r>
                        <a:rPr lang="en-US" sz="300" b="0" i="0" u="none" strike="noStrike">
                          <a:effectLst/>
                          <a:latin typeface="Arial" panose="020B0604020202020204" pitchFamily="34" charset="0"/>
                        </a:rPr>
                        <a:t>Turnaround Behavior Specialist (211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0854197"/>
                  </a:ext>
                </a:extLst>
              </a:tr>
              <a:tr h="83744">
                <a:tc>
                  <a:txBody>
                    <a:bodyPr/>
                    <a:lstStyle/>
                    <a:p>
                      <a:pPr algn="l" fontAlgn="b"/>
                      <a:r>
                        <a:rPr lang="en-US" sz="300" b="0" i="0" u="none" strike="noStrike">
                          <a:effectLst/>
                          <a:latin typeface="Arial" panose="020B0604020202020204" pitchFamily="34" charset="0"/>
                        </a:rPr>
                        <a:t>Turnaround Board Certified Behavior Analyst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3574500"/>
                  </a:ext>
                </a:extLst>
              </a:tr>
              <a:tr h="83744">
                <a:tc>
                  <a:txBody>
                    <a:bodyPr/>
                    <a:lstStyle/>
                    <a:p>
                      <a:pPr algn="l" fontAlgn="b"/>
                      <a:r>
                        <a:rPr lang="en-US" sz="300" b="0" i="0" u="none" strike="noStrike">
                          <a:effectLst/>
                          <a:latin typeface="Arial" panose="020B0604020202020204" pitchFamily="34" charset="0"/>
                        </a:rPr>
                        <a:t>Turnaround Clinical Therapist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$141,098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3099972"/>
                  </a:ext>
                </a:extLst>
              </a:tr>
              <a:tr h="83744">
                <a:tc>
                  <a:txBody>
                    <a:bodyPr/>
                    <a:lstStyle/>
                    <a:p>
                      <a:pPr algn="l" fontAlgn="b"/>
                      <a:r>
                        <a:rPr lang="en-US" sz="300" b="0" i="0" u="none" strike="noStrike">
                          <a:effectLst/>
                          <a:latin typeface="Arial" panose="020B0604020202020204" pitchFamily="34" charset="0"/>
                        </a:rPr>
                        <a:t>Turnaround Counselor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1720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$155,890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2309669"/>
                  </a:ext>
                </a:extLst>
              </a:tr>
              <a:tr h="83744">
                <a:tc>
                  <a:txBody>
                    <a:bodyPr/>
                    <a:lstStyle/>
                    <a:p>
                      <a:pPr algn="l" fontAlgn="b"/>
                      <a:r>
                        <a:rPr lang="en-US" sz="300" b="0" i="0" u="none" strike="noStrike">
                          <a:effectLst/>
                          <a:latin typeface="Arial" panose="020B0604020202020204" pitchFamily="34" charset="0"/>
                        </a:rPr>
                        <a:t>Turnaround Master Teacher Leader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$140,656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2721744"/>
                  </a:ext>
                </a:extLst>
              </a:tr>
              <a:tr h="83744">
                <a:tc>
                  <a:txBody>
                    <a:bodyPr/>
                    <a:lstStyle/>
                    <a:p>
                      <a:pPr algn="l" fontAlgn="b"/>
                      <a:r>
                        <a:rPr lang="en-US" sz="300" b="0" i="0" u="none" strike="noStrike">
                          <a:effectLst/>
                          <a:latin typeface="Arial" panose="020B0604020202020204" pitchFamily="34" charset="0"/>
                        </a:rPr>
                        <a:t>Turnaround Social Worker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1760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$142,858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4209589"/>
                  </a:ext>
                </a:extLst>
              </a:tr>
              <a:tr h="83744">
                <a:tc>
                  <a:txBody>
                    <a:bodyPr/>
                    <a:lstStyle/>
                    <a:p>
                      <a:pPr algn="l" fontAlgn="b"/>
                      <a:r>
                        <a:rPr lang="en-US" sz="300" b="0" i="0" u="none" strike="noStrike">
                          <a:effectLst/>
                          <a:latin typeface="Arial" panose="020B0604020202020204" pitchFamily="34" charset="0"/>
                        </a:rPr>
                        <a:t>Turnaround Specialist - Math</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9200863"/>
                  </a:ext>
                </a:extLst>
              </a:tr>
              <a:tr h="83744">
                <a:tc>
                  <a:txBody>
                    <a:bodyPr/>
                    <a:lstStyle/>
                    <a:p>
                      <a:pPr algn="l" fontAlgn="b"/>
                      <a:r>
                        <a:rPr lang="en-US" sz="300" b="0" i="0" u="none" strike="noStrike">
                          <a:effectLst/>
                          <a:latin typeface="Arial" panose="020B0604020202020204" pitchFamily="34" charset="0"/>
                        </a:rPr>
                        <a:t>Turnaround Specialist - Math</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150162325691210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0181405"/>
                  </a:ext>
                </a:extLst>
              </a:tr>
              <a:tr h="83744">
                <a:tc>
                  <a:txBody>
                    <a:bodyPr/>
                    <a:lstStyle/>
                    <a:p>
                      <a:pPr algn="l" fontAlgn="b"/>
                      <a:r>
                        <a:rPr lang="en-US" sz="300" b="0" i="0" u="none" strike="noStrike">
                          <a:effectLst/>
                          <a:latin typeface="Arial" panose="020B0604020202020204" pitchFamily="34" charset="0"/>
                        </a:rPr>
                        <a:t>Turnaround Specialist - Reading</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530212"/>
                  </a:ext>
                </a:extLst>
              </a:tr>
              <a:tr h="83744">
                <a:tc>
                  <a:txBody>
                    <a:bodyPr/>
                    <a:lstStyle/>
                    <a:p>
                      <a:pPr algn="l" fontAlgn="b"/>
                      <a:r>
                        <a:rPr lang="en-US" sz="300" b="0" i="0" u="none" strike="noStrike">
                          <a:effectLst/>
                          <a:latin typeface="Arial" panose="020B0604020202020204" pitchFamily="34" charset="0"/>
                        </a:rPr>
                        <a:t>Turnaround Specialist - Reading</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150162325691210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5177531"/>
                  </a:ext>
                </a:extLst>
              </a:tr>
              <a:tr h="83744">
                <a:tc>
                  <a:txBody>
                    <a:bodyPr/>
                    <a:lstStyle/>
                    <a:p>
                      <a:pPr algn="l" fontAlgn="b"/>
                      <a:r>
                        <a:rPr lang="en-US" sz="300" b="0" i="0" u="none" strike="noStrike">
                          <a:effectLst/>
                          <a:latin typeface="Arial" panose="020B0604020202020204" pitchFamily="34" charset="0"/>
                        </a:rPr>
                        <a:t>Turnaround Reading (K-5)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1657610"/>
                  </a:ext>
                </a:extLst>
              </a:tr>
              <a:tr h="83744">
                <a:tc>
                  <a:txBody>
                    <a:bodyPr/>
                    <a:lstStyle/>
                    <a:p>
                      <a:pPr algn="l" fontAlgn="b"/>
                      <a:r>
                        <a:rPr lang="en-US" sz="300" b="0" i="0" u="none" strike="noStrike">
                          <a:effectLst/>
                          <a:latin typeface="Arial" panose="020B0604020202020204" pitchFamily="34" charset="0"/>
                        </a:rPr>
                        <a:t>Turnaround Math (K-5)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6314469"/>
                  </a:ext>
                </a:extLst>
              </a:tr>
              <a:tr h="83744">
                <a:tc>
                  <a:txBody>
                    <a:bodyPr/>
                    <a:lstStyle/>
                    <a:p>
                      <a:pPr algn="l" fontAlgn="b"/>
                      <a:r>
                        <a:rPr lang="en-US" sz="300" b="0" i="0" u="none" strike="noStrike">
                          <a:effectLst/>
                          <a:latin typeface="Arial" panose="020B0604020202020204" pitchFamily="34" charset="0"/>
                        </a:rPr>
                        <a:t>Turnaround Science (K-5)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1317962"/>
                  </a:ext>
                </a:extLst>
              </a:tr>
              <a:tr h="83744">
                <a:tc>
                  <a:txBody>
                    <a:bodyPr/>
                    <a:lstStyle/>
                    <a:p>
                      <a:pPr algn="l" fontAlgn="b"/>
                      <a:r>
                        <a:rPr lang="en-US" sz="300" b="0" i="0" u="none" strike="noStrike">
                          <a:effectLst/>
                          <a:latin typeface="Arial" panose="020B0604020202020204" pitchFamily="34" charset="0"/>
                        </a:rPr>
                        <a:t>Turnaround Special Ed Interrelated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$127,089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1286011"/>
                  </a:ext>
                </a:extLst>
              </a:tr>
              <a:tr h="83744">
                <a:tc>
                  <a:txBody>
                    <a:bodyPr/>
                    <a:lstStyle/>
                    <a:p>
                      <a:pPr algn="l" fontAlgn="b"/>
                      <a:r>
                        <a:rPr lang="en-US" sz="300" b="0" i="0" u="none" strike="noStrike">
                          <a:effectLst/>
                          <a:latin typeface="Arial" panose="020B0604020202020204" pitchFamily="34" charset="0"/>
                        </a:rPr>
                        <a:t>Turnaround Special Ed Lead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$154,636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8253324"/>
                  </a:ext>
                </a:extLst>
              </a:tr>
              <a:tr h="83744">
                <a:tc>
                  <a:txBody>
                    <a:bodyPr/>
                    <a:lstStyle/>
                    <a:p>
                      <a:pPr algn="l" fontAlgn="b"/>
                      <a:r>
                        <a:rPr lang="en-US" sz="300" b="0" i="0" u="none" strike="noStrike">
                          <a:effectLst/>
                          <a:latin typeface="Arial" panose="020B0604020202020204" pitchFamily="34" charset="0"/>
                        </a:rPr>
                        <a:t>Turnaround Special Ed Paraprofessional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1400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$56,115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9525987"/>
                  </a:ext>
                </a:extLst>
              </a:tr>
              <a:tr h="83744">
                <a:tc>
                  <a:txBody>
                    <a:bodyPr/>
                    <a:lstStyle/>
                    <a:p>
                      <a:pPr algn="l" fontAlgn="b"/>
                      <a:r>
                        <a:rPr lang="en-US" sz="300" b="0" i="0" u="none" strike="noStrike">
                          <a:effectLst/>
                          <a:latin typeface="Arial" panose="020B0604020202020204" pitchFamily="34" charset="0"/>
                        </a:rPr>
                        <a:t>Turnaround Paraprofessional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1400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$56,115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8166129"/>
                  </a:ext>
                </a:extLst>
              </a:tr>
              <a:tr h="83744">
                <a:tc>
                  <a:txBody>
                    <a:bodyPr/>
                    <a:lstStyle/>
                    <a:p>
                      <a:pPr algn="l" fontAlgn="b"/>
                      <a:r>
                        <a:rPr lang="en-US" sz="300" b="0" i="0" u="none" strike="noStrike">
                          <a:effectLst/>
                          <a:latin typeface="Arial" panose="020B0604020202020204" pitchFamily="34" charset="0"/>
                        </a:rPr>
                        <a:t>Turnaround Instructional Coach (202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$149,395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324463"/>
                  </a:ext>
                </a:extLst>
              </a:tr>
              <a:tr h="83744">
                <a:tc>
                  <a:txBody>
                    <a:bodyPr/>
                    <a:lstStyle/>
                    <a:p>
                      <a:pPr algn="l" fontAlgn="b"/>
                      <a:r>
                        <a:rPr lang="en-US" sz="300" b="0" i="0" u="none" strike="noStrike">
                          <a:effectLst/>
                          <a:latin typeface="Arial" panose="020B0604020202020204" pitchFamily="34" charset="0"/>
                        </a:rPr>
                        <a:t>Turnaround Instructional Coach (211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9456953"/>
                  </a:ext>
                </a:extLst>
              </a:tr>
              <a:tr h="83744">
                <a:tc>
                  <a:txBody>
                    <a:bodyPr/>
                    <a:lstStyle/>
                    <a:p>
                      <a:pPr algn="l" fontAlgn="b"/>
                      <a:r>
                        <a:rPr lang="en-US" sz="300" b="0" i="0" u="none" strike="noStrike">
                          <a:effectLst/>
                          <a:latin typeface="Arial" panose="020B0604020202020204" pitchFamily="34" charset="0"/>
                        </a:rPr>
                        <a:t>Instructional Technology Specialist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100164625691021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1610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$142,790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0976758"/>
                  </a:ext>
                </a:extLst>
              </a:tr>
              <a:tr h="83744">
                <a:tc>
                  <a:txBody>
                    <a:bodyPr/>
                    <a:lstStyle/>
                    <a:p>
                      <a:pPr algn="l" fontAlgn="b"/>
                      <a:r>
                        <a:rPr lang="en-US" sz="300" b="0" i="0" u="none" strike="noStrike">
                          <a:effectLst/>
                          <a:latin typeface="Arial" panose="020B0604020202020204" pitchFamily="34" charset="0"/>
                        </a:rPr>
                        <a:t>Instructional Technology Specialist ETS 231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100164625691021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1610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$142,790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8297222"/>
                  </a:ext>
                </a:extLst>
              </a:tr>
              <a:tr h="83744">
                <a:tc>
                  <a:txBody>
                    <a:bodyPr/>
                    <a:lstStyle/>
                    <a:p>
                      <a:pPr algn="l" fontAlgn="b"/>
                      <a:r>
                        <a:rPr lang="en-US" sz="300" b="0" i="0" u="none" strike="noStrike">
                          <a:effectLst/>
                          <a:latin typeface="Arial" panose="020B0604020202020204" pitchFamily="34" charset="0"/>
                        </a:rPr>
                        <a:t>Custodian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100670125699990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1860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2.00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$62,666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2.00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$125,333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8542059"/>
                  </a:ext>
                </a:extLst>
              </a:tr>
              <a:tr h="83744">
                <a:tc>
                  <a:txBody>
                    <a:bodyPr/>
                    <a:lstStyle/>
                    <a:p>
                      <a:pPr algn="l" fontAlgn="b"/>
                      <a:r>
                        <a:rPr lang="en-US" sz="300" b="0" i="0" u="none" strike="noStrike">
                          <a:effectLst/>
                          <a:latin typeface="Arial" panose="020B0604020202020204" pitchFamily="34" charset="0"/>
                        </a:rPr>
                        <a:t>Operations Manager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100670725699990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1860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$94,902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2291688"/>
                  </a:ext>
                </a:extLst>
              </a:tr>
              <a:tr h="83744">
                <a:tc>
                  <a:txBody>
                    <a:bodyPr/>
                    <a:lstStyle/>
                    <a:p>
                      <a:pPr algn="l" fontAlgn="b"/>
                      <a:r>
                        <a:rPr lang="en-US" sz="300" b="0" i="0" u="none" strike="noStrike">
                          <a:effectLst/>
                          <a:latin typeface="Arial" panose="020B0604020202020204" pitchFamily="34" charset="0"/>
                        </a:rPr>
                        <a:t>Psychologist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100150925699990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0.25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$150,823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0.25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0.20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(0.05)</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$37,706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0550215"/>
                  </a:ext>
                </a:extLst>
              </a:tr>
              <a:tr h="83744">
                <a:tc>
                  <a:txBody>
                    <a:bodyPr/>
                    <a:lstStyle/>
                    <a:p>
                      <a:pPr algn="l" fontAlgn="b"/>
                      <a:r>
                        <a:rPr lang="en-US" sz="300" b="0" i="0" u="none" strike="noStrike">
                          <a:solidFill>
                            <a:srgbClr val="000000"/>
                          </a:solidFill>
                          <a:effectLst/>
                          <a:latin typeface="Arial" panose="020B0604020202020204" pitchFamily="34" charset="0"/>
                        </a:rPr>
                        <a:t>Lead Psychologist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100150925699990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$176,736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8598182"/>
                  </a:ext>
                </a:extLst>
              </a:tr>
              <a:tr h="83744">
                <a:tc>
                  <a:txBody>
                    <a:bodyPr/>
                    <a:lstStyle/>
                    <a:p>
                      <a:pPr algn="l" fontAlgn="b"/>
                      <a:r>
                        <a:rPr lang="en-US" sz="300" b="0" i="0" u="none" strike="noStrike">
                          <a:solidFill>
                            <a:srgbClr val="000000"/>
                          </a:solidFill>
                          <a:effectLst/>
                          <a:latin typeface="Arial" panose="020B0604020202020204" pitchFamily="34" charset="0"/>
                        </a:rPr>
                        <a:t>Psychology Intern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100150925699990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$56,548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0395246"/>
                  </a:ext>
                </a:extLst>
              </a:tr>
              <a:tr h="83744">
                <a:tc>
                  <a:txBody>
                    <a:bodyPr/>
                    <a:lstStyle/>
                    <a:p>
                      <a:pPr algn="l" fontAlgn="b"/>
                      <a:r>
                        <a:rPr lang="en-US" sz="300" b="0" i="0" u="none" strike="noStrike">
                          <a:effectLst/>
                          <a:latin typeface="Arial" panose="020B0604020202020204" pitchFamily="34" charset="0"/>
                        </a:rPr>
                        <a:t>School Resource Officer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100652125699990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1810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$110,937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$110,937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8549968"/>
                  </a:ext>
                </a:extLst>
              </a:tr>
              <a:tr h="83744">
                <a:tc>
                  <a:txBody>
                    <a:bodyPr/>
                    <a:lstStyle/>
                    <a:p>
                      <a:pPr algn="l" fontAlgn="b"/>
                      <a:r>
                        <a:rPr lang="en-US" sz="300" b="0" i="0" u="none" strike="noStrike">
                          <a:effectLst/>
                          <a:latin typeface="Arial" panose="020B0604020202020204" pitchFamily="34" charset="0"/>
                        </a:rPr>
                        <a:t>Site Manager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100670725699990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1900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$78,761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0.50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(0.50)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$78,761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4665702"/>
                  </a:ext>
                </a:extLst>
              </a:tr>
              <a:tr h="83744">
                <a:tc>
                  <a:txBody>
                    <a:bodyPr/>
                    <a:lstStyle/>
                    <a:p>
                      <a:pPr algn="l" fontAlgn="b"/>
                      <a:r>
                        <a:rPr lang="en-US" sz="300" b="0" i="0" u="none" strike="noStrike">
                          <a:effectLst/>
                          <a:latin typeface="Arial" panose="020B0604020202020204" pitchFamily="34" charset="0"/>
                        </a:rPr>
                        <a:t>Non Instructional Aide Security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100237325691670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2660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1830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n-US" sz="300" b="0" i="0" u="none" strike="noStrike">
                          <a:effectLst/>
                          <a:latin typeface="Arial" panose="020B0604020202020204" pitchFamily="34" charset="0"/>
                        </a:rPr>
                        <a:t>$56,115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7108082"/>
                  </a:ext>
                </a:extLst>
              </a:tr>
              <a:tr h="83744">
                <a:tc>
                  <a:txBody>
                    <a:bodyPr/>
                    <a:lstStyle/>
                    <a:p>
                      <a:pPr algn="l" fontAlgn="b"/>
                      <a:r>
                        <a:rPr lang="en-US" sz="300" b="0" i="0" u="none" strike="noStrike">
                          <a:effectLst/>
                          <a:latin typeface="Arial" panose="020B0604020202020204" pitchFamily="34" charset="0"/>
                        </a:rPr>
                        <a:t>Residency Officer</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150169325699990</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$98,343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300" b="0" i="0" u="none" strike="noStrike" dirty="0">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7980535"/>
                  </a:ext>
                </a:extLst>
              </a:tr>
            </a:tbl>
          </a:graphicData>
        </a:graphic>
      </p:graphicFrame>
    </p:spTree>
    <p:extLst>
      <p:ext uri="{BB962C8B-B14F-4D97-AF65-F5344CB8AC3E}">
        <p14:creationId xmlns:p14="http://schemas.microsoft.com/office/powerpoint/2010/main" val="3652642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8555B-25A1-3A64-37F0-DCA5434032E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2510123-0514-10DC-D600-FF256DEC3460}"/>
              </a:ext>
            </a:extLst>
          </p:cNvPr>
          <p:cNvSpPr>
            <a:spLocks noGrp="1"/>
          </p:cNvSpPr>
          <p:nvPr>
            <p:ph type="title"/>
          </p:nvPr>
        </p:nvSpPr>
        <p:spPr>
          <a:xfrm>
            <a:off x="736896" y="121620"/>
            <a:ext cx="10718207" cy="600540"/>
          </a:xfrm>
        </p:spPr>
        <p:txBody>
          <a:bodyPr/>
          <a:lstStyle/>
          <a:p>
            <a:pPr algn="ctr"/>
            <a:r>
              <a:rPr lang="en-US"/>
              <a:t>Non-Staffing Tab Overview</a:t>
            </a:r>
          </a:p>
        </p:txBody>
      </p:sp>
      <p:sp>
        <p:nvSpPr>
          <p:cNvPr id="9" name="TextBox 8">
            <a:extLst>
              <a:ext uri="{FF2B5EF4-FFF2-40B4-BE49-F238E27FC236}">
                <a16:creationId xmlns:a16="http://schemas.microsoft.com/office/drawing/2014/main" id="{0069C2F9-7FEA-8CE4-7C78-C89633F920A2}"/>
              </a:ext>
            </a:extLst>
          </p:cNvPr>
          <p:cNvSpPr txBox="1"/>
          <p:nvPr/>
        </p:nvSpPr>
        <p:spPr>
          <a:xfrm>
            <a:off x="7018195" y="1155979"/>
            <a:ext cx="4596599" cy="543225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Times New Roman" panose="02020603050405020304" pitchFamily="18" charset="0"/>
                <a:cs typeface="Aptos" panose="020B0004020202020204" pitchFamily="34" charset="0"/>
              </a:rPr>
              <a:t>The </a:t>
            </a:r>
            <a:r>
              <a:rPr kumimoji="0" lang="en-US" sz="1800" b="1" i="0" u="sng" strike="noStrike" kern="1200" cap="none" spc="0" normalizeH="0" baseline="0" noProof="0">
                <a:ln>
                  <a:noFill/>
                </a:ln>
                <a:solidFill>
                  <a:prstClr val="black"/>
                </a:solidFill>
                <a:effectLst/>
                <a:uLnTx/>
                <a:uFillTx/>
                <a:latin typeface="Calibri"/>
                <a:ea typeface="Times New Roman" panose="02020603050405020304" pitchFamily="18" charset="0"/>
                <a:cs typeface="Aptos" panose="020B0004020202020204" pitchFamily="34" charset="0"/>
              </a:rPr>
              <a:t>Non-Staffing Tab</a:t>
            </a:r>
            <a:r>
              <a:rPr kumimoji="0" lang="en-US" sz="1800" b="0" i="0" u="none" strike="noStrike" kern="1200" cap="none" spc="0" normalizeH="0" baseline="0" noProof="0">
                <a:ln>
                  <a:noFill/>
                </a:ln>
                <a:solidFill>
                  <a:prstClr val="black"/>
                </a:solidFill>
                <a:effectLst/>
                <a:uLnTx/>
                <a:uFillTx/>
                <a:latin typeface="Calibri"/>
                <a:ea typeface="Times New Roman" panose="02020603050405020304" pitchFamily="18" charset="0"/>
                <a:cs typeface="Aptos" panose="020B0004020202020204" pitchFamily="34" charset="0"/>
              </a:rPr>
              <a:t> shows how funds are allocated for non-staff items in the school. There is school-level flexibility for most of these items. The tab has columns for: </a:t>
            </a:r>
          </a:p>
          <a:p>
            <a:pPr marL="285750" marR="0" lvl="0" indent="-285750" algn="l" defTabSz="914400" rtl="0" eaLnBrk="1" fontAlgn="auto" latinLnBrk="0" hangingPunct="1">
              <a:lnSpc>
                <a:spcPct val="100000"/>
              </a:lnSpc>
              <a:spcBef>
                <a:spcPts val="0"/>
              </a:spcBef>
              <a:spcAft>
                <a:spcPts val="600"/>
              </a:spcAft>
              <a:buClr>
                <a:srgbClr val="D47B22"/>
              </a:buClr>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a:ea typeface="Times New Roman" panose="02020603050405020304" pitchFamily="18" charset="0"/>
                <a:cs typeface="Aptos" panose="020B0004020202020204" pitchFamily="34" charset="0"/>
              </a:rPr>
              <a:t> </a:t>
            </a:r>
            <a:r>
              <a:rPr kumimoji="0" lang="en-US" sz="1800" b="1" i="0" u="sng" strike="noStrike" kern="1200" cap="none" spc="0" normalizeH="0" baseline="0" noProof="0">
                <a:ln>
                  <a:noFill/>
                </a:ln>
                <a:solidFill>
                  <a:srgbClr val="D47B22"/>
                </a:solidFill>
                <a:effectLst/>
                <a:uLnTx/>
                <a:uFillTx/>
                <a:latin typeface="Calibri"/>
                <a:ea typeface="Times New Roman" panose="02020603050405020304" pitchFamily="18" charset="0"/>
                <a:cs typeface="Aptos" panose="020B0004020202020204" pitchFamily="34" charset="0"/>
              </a:rPr>
              <a:t>Recommended—</a:t>
            </a:r>
            <a:r>
              <a:rPr kumimoji="0" lang="en-US" sz="1800" b="0" i="0" u="none" strike="noStrike" kern="1200" cap="none" spc="0" normalizeH="0" baseline="0" noProof="0">
                <a:ln>
                  <a:noFill/>
                </a:ln>
                <a:solidFill>
                  <a:srgbClr val="000000"/>
                </a:solidFill>
                <a:effectLst/>
                <a:uLnTx/>
                <a:uFillTx/>
                <a:latin typeface="Calibri"/>
                <a:ea typeface="Times New Roman" panose="02020603050405020304" pitchFamily="18" charset="0"/>
                <a:cs typeface="Sabon Next LT"/>
              </a:rPr>
              <a:t>District’s recommended amount to spend on the line item. </a:t>
            </a:r>
          </a:p>
          <a:p>
            <a:pPr marL="285750" marR="0" lvl="0" indent="-285750" algn="l" defTabSz="914400" rtl="0" eaLnBrk="1" fontAlgn="auto" latinLnBrk="0" hangingPunct="1">
              <a:lnSpc>
                <a:spcPct val="100000"/>
              </a:lnSpc>
              <a:spcBef>
                <a:spcPts val="0"/>
              </a:spcBef>
              <a:spcAft>
                <a:spcPts val="600"/>
              </a:spcAft>
              <a:buClrTx/>
              <a:buSzTx/>
              <a:buFont typeface="Arial"/>
              <a:buChar char="•"/>
              <a:tabLst/>
              <a:defRPr/>
            </a:pPr>
            <a:r>
              <a:rPr kumimoji="0" lang="en-US" sz="1800" b="1" i="0" u="sng" strike="noStrike" kern="1200" cap="none" spc="0" normalizeH="0" baseline="0" noProof="0">
                <a:ln>
                  <a:noFill/>
                </a:ln>
                <a:solidFill>
                  <a:srgbClr val="D47B22"/>
                </a:solidFill>
                <a:effectLst/>
                <a:uLnTx/>
                <a:uFillTx/>
                <a:latin typeface="Calibri"/>
                <a:ea typeface="Times New Roman" panose="02020603050405020304" pitchFamily="18" charset="0"/>
                <a:cs typeface="Sabon Next LT"/>
              </a:rPr>
              <a:t>Allocation</a:t>
            </a:r>
            <a:r>
              <a:rPr kumimoji="0" lang="en-US" sz="1800" b="0" i="0" u="none" strike="noStrike" kern="1200" cap="none" spc="0" normalizeH="0" baseline="0" noProof="0">
                <a:ln>
                  <a:noFill/>
                </a:ln>
                <a:solidFill>
                  <a:prstClr val="black"/>
                </a:solidFill>
                <a:effectLst/>
                <a:uLnTx/>
                <a:uFillTx/>
                <a:latin typeface="Calibri"/>
                <a:ea typeface="Times New Roman" panose="02020603050405020304" pitchFamily="18" charset="0"/>
                <a:cs typeface="Sabon Next LT"/>
              </a:rPr>
              <a:t> – This shows how much money has been allocated towards the line item.</a:t>
            </a:r>
            <a:endParaRPr kumimoji="0" lang="en-US" sz="1800" b="0" i="0" u="none" strike="noStrike" kern="1200" cap="none" spc="0" normalizeH="0" baseline="0" noProof="0">
              <a:ln>
                <a:noFill/>
              </a:ln>
              <a:solidFill>
                <a:srgbClr val="000000"/>
              </a:solidFill>
              <a:effectLst/>
              <a:uLnTx/>
              <a:uFillTx/>
              <a:latin typeface="Calibri"/>
              <a:ea typeface="Times New Roman" panose="02020603050405020304" pitchFamily="18" charset="0"/>
              <a:cs typeface="Sabon Next LT"/>
            </a:endParaRPr>
          </a:p>
          <a:p>
            <a:pPr marL="285750" marR="0" lvl="0" indent="-285750" algn="l" defTabSz="914400" rtl="0" eaLnBrk="1" fontAlgn="auto" latinLnBrk="0" hangingPunct="1">
              <a:lnSpc>
                <a:spcPct val="100000"/>
              </a:lnSpc>
              <a:spcBef>
                <a:spcPts val="0"/>
              </a:spcBef>
              <a:spcAft>
                <a:spcPts val="600"/>
              </a:spcAft>
              <a:buClrTx/>
              <a:buSzTx/>
              <a:buFont typeface="Arial"/>
              <a:buChar char="•"/>
              <a:tabLst/>
              <a:defRPr/>
            </a:pPr>
            <a:r>
              <a:rPr kumimoji="0" lang="en-US" sz="1800" b="1" i="0" u="sng" strike="noStrike" kern="1200" cap="none" spc="0" normalizeH="0" baseline="0" noProof="0">
                <a:ln>
                  <a:noFill/>
                </a:ln>
                <a:solidFill>
                  <a:srgbClr val="D47B22"/>
                </a:solidFill>
                <a:effectLst/>
                <a:uLnTx/>
                <a:uFillTx/>
                <a:latin typeface="Calibri"/>
                <a:ea typeface="Times New Roman" panose="02020603050405020304" pitchFamily="18" charset="0"/>
                <a:cs typeface="Sabon Next LT"/>
              </a:rPr>
              <a:t>Difference</a:t>
            </a:r>
            <a:r>
              <a:rPr kumimoji="0" lang="en-US" sz="1800" b="0" i="0" u="none" strike="noStrike" kern="1200" cap="none" spc="0" normalizeH="0" baseline="0" noProof="0">
                <a:ln>
                  <a:noFill/>
                </a:ln>
                <a:solidFill>
                  <a:prstClr val="black"/>
                </a:solidFill>
                <a:effectLst/>
                <a:uLnTx/>
                <a:uFillTx/>
                <a:latin typeface="Calibri"/>
                <a:ea typeface="Times New Roman" panose="02020603050405020304" pitchFamily="18" charset="0"/>
                <a:cs typeface="Sabon Next LT"/>
              </a:rPr>
              <a:t>—This shows the difference between the recommended amount and the allocation.</a:t>
            </a:r>
            <a:endParaRPr kumimoji="0" lang="en-US" sz="1800" b="0" i="0" u="none" strike="noStrike" kern="1200" cap="none" spc="0" normalizeH="0" baseline="0" noProof="0">
              <a:ln>
                <a:noFill/>
              </a:ln>
              <a:solidFill>
                <a:srgbClr val="000000"/>
              </a:solidFill>
              <a:effectLst/>
              <a:uLnTx/>
              <a:uFillTx/>
              <a:latin typeface="Times New Roman"/>
              <a:ea typeface="Calibri"/>
              <a:cs typeface="Calibri"/>
            </a:endParaRPr>
          </a:p>
          <a:p>
            <a:pPr marL="285750" marR="0" lvl="0" indent="-285750" algn="l" defTabSz="914400" rtl="0" eaLnBrk="1" fontAlgn="auto" latinLnBrk="0" hangingPunct="1">
              <a:lnSpc>
                <a:spcPct val="100000"/>
              </a:lnSpc>
              <a:spcBef>
                <a:spcPts val="0"/>
              </a:spcBef>
              <a:spcAft>
                <a:spcPts val="600"/>
              </a:spcAft>
              <a:buClrTx/>
              <a:buSzTx/>
              <a:buFont typeface="Arial"/>
              <a:buChar char="•"/>
              <a:tabLst/>
              <a:defRPr/>
            </a:pPr>
            <a:r>
              <a:rPr kumimoji="0" lang="en-US" sz="1800" b="1" i="0" u="sng" strike="noStrike" kern="1200" cap="none" spc="0" normalizeH="0" baseline="0" noProof="0">
                <a:ln>
                  <a:noFill/>
                </a:ln>
                <a:solidFill>
                  <a:srgbClr val="D47B22"/>
                </a:solidFill>
                <a:effectLst/>
                <a:uLnTx/>
                <a:uFillTx/>
                <a:latin typeface="Calibri"/>
                <a:ea typeface="Times New Roman" panose="02020603050405020304" pitchFamily="18" charset="0"/>
                <a:cs typeface="Sabon Next LT"/>
              </a:rPr>
              <a:t>Notes:</a:t>
            </a:r>
            <a:r>
              <a:rPr kumimoji="0" lang="en-US" sz="1800" b="0" i="0" u="none" strike="noStrike" kern="1200" cap="none" spc="0" normalizeH="0" baseline="0" noProof="0">
                <a:ln>
                  <a:noFill/>
                </a:ln>
                <a:solidFill>
                  <a:prstClr val="black"/>
                </a:solidFill>
                <a:effectLst/>
                <a:uLnTx/>
                <a:uFillTx/>
                <a:latin typeface="Calibri"/>
                <a:ea typeface="Times New Roman" panose="02020603050405020304" pitchFamily="18" charset="0"/>
                <a:cs typeface="Sabon Next LT"/>
              </a:rPr>
              <a:t> The principal must provide comments if there is a difference in what is Recommended and what is Allocated. </a:t>
            </a:r>
            <a:r>
              <a:rPr kumimoji="0" lang="en-US" sz="1800" b="0" i="0" u="sng" strike="noStrike" kern="1200" cap="none" spc="0" normalizeH="0" baseline="0" noProof="0">
                <a:ln>
                  <a:noFill/>
                </a:ln>
                <a:solidFill>
                  <a:prstClr val="black"/>
                </a:solidFill>
                <a:effectLst/>
                <a:uLnTx/>
                <a:uFillTx/>
                <a:latin typeface="Calibri"/>
                <a:ea typeface="Times New Roman" panose="02020603050405020304" pitchFamily="18" charset="0"/>
                <a:cs typeface="Sabon Next LT"/>
              </a:rPr>
              <a:t>Principals and GO Teams will discuss the rationale for the notes section. </a:t>
            </a:r>
            <a:endParaRPr kumimoji="0" lang="en-US" sz="1800" b="0" i="0" u="sng" strike="noStrike" kern="1200" cap="none" spc="0" normalizeH="0" baseline="0" noProof="0">
              <a:ln>
                <a:noFill/>
              </a:ln>
              <a:solidFill>
                <a:prstClr val="black"/>
              </a:solidFill>
              <a:effectLst/>
              <a:uLnTx/>
              <a:uFillTx/>
              <a:latin typeface="Times New Roman"/>
              <a:ea typeface="Calibri"/>
              <a:cs typeface="Sabon Next 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Calibri"/>
              <a:cs typeface="Sabon Next LT"/>
            </a:endParaRPr>
          </a:p>
        </p:txBody>
      </p:sp>
      <p:sp>
        <p:nvSpPr>
          <p:cNvPr id="4" name="Slide Number Placeholder 3">
            <a:extLst>
              <a:ext uri="{FF2B5EF4-FFF2-40B4-BE49-F238E27FC236}">
                <a16:creationId xmlns:a16="http://schemas.microsoft.com/office/drawing/2014/main" id="{E11E9413-68B1-F8FF-35B3-FAD7BA9BA4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EABB6-07DC-46E8-9B57-56EC44A396E5}" type="slidenum">
              <a:rPr kumimoji="0" lang="en-US" sz="12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10" name="Footer Placeholder 6">
            <a:extLst>
              <a:ext uri="{FF2B5EF4-FFF2-40B4-BE49-F238E27FC236}">
                <a16:creationId xmlns:a16="http://schemas.microsoft.com/office/drawing/2014/main" id="{D538F168-0F28-3C64-172D-68458BEC635D}"/>
              </a:ext>
            </a:extLst>
          </p:cNvPr>
          <p:cNvSpPr>
            <a:spLocks noGrp="1"/>
          </p:cNvSpPr>
          <p:nvPr>
            <p:ph type="ftr" sz="quarter" idx="3"/>
          </p:nvPr>
        </p:nvSpPr>
        <p:spPr>
          <a:xfrm>
            <a:off x="9936480" y="6479725"/>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82000"/>
                  </a:prstClr>
                </a:solidFill>
                <a:effectLst/>
                <a:uLnTx/>
                <a:uFillTx/>
                <a:latin typeface="Tenorite"/>
                <a:ea typeface="+mn-ea"/>
                <a:cs typeface="+mn-cs"/>
              </a:rPr>
              <a:t>FY26 Budget Allocation</a:t>
            </a:r>
          </a:p>
        </p:txBody>
      </p:sp>
      <p:graphicFrame>
        <p:nvGraphicFramePr>
          <p:cNvPr id="3" name="Table 2">
            <a:extLst>
              <a:ext uri="{FF2B5EF4-FFF2-40B4-BE49-F238E27FC236}">
                <a16:creationId xmlns:a16="http://schemas.microsoft.com/office/drawing/2014/main" id="{B6793211-9D1E-2EA2-DBA5-75BD99272BEB}"/>
              </a:ext>
            </a:extLst>
          </p:cNvPr>
          <p:cNvGraphicFramePr>
            <a:graphicFrameLocks noGrp="1"/>
          </p:cNvGraphicFramePr>
          <p:nvPr/>
        </p:nvGraphicFramePr>
        <p:xfrm>
          <a:off x="805428" y="977774"/>
          <a:ext cx="5727707" cy="5359677"/>
        </p:xfrm>
        <a:graphic>
          <a:graphicData uri="http://schemas.openxmlformats.org/drawingml/2006/table">
            <a:tbl>
              <a:tblPr/>
              <a:tblGrid>
                <a:gridCol w="965816">
                  <a:extLst>
                    <a:ext uri="{9D8B030D-6E8A-4147-A177-3AD203B41FA5}">
                      <a16:colId xmlns:a16="http://schemas.microsoft.com/office/drawing/2014/main" val="3686736648"/>
                    </a:ext>
                  </a:extLst>
                </a:gridCol>
                <a:gridCol w="419919">
                  <a:extLst>
                    <a:ext uri="{9D8B030D-6E8A-4147-A177-3AD203B41FA5}">
                      <a16:colId xmlns:a16="http://schemas.microsoft.com/office/drawing/2014/main" val="1789699852"/>
                    </a:ext>
                  </a:extLst>
                </a:gridCol>
                <a:gridCol w="377928">
                  <a:extLst>
                    <a:ext uri="{9D8B030D-6E8A-4147-A177-3AD203B41FA5}">
                      <a16:colId xmlns:a16="http://schemas.microsoft.com/office/drawing/2014/main" val="3889604147"/>
                    </a:ext>
                  </a:extLst>
                </a:gridCol>
                <a:gridCol w="2032412">
                  <a:extLst>
                    <a:ext uri="{9D8B030D-6E8A-4147-A177-3AD203B41FA5}">
                      <a16:colId xmlns:a16="http://schemas.microsoft.com/office/drawing/2014/main" val="640326552"/>
                    </a:ext>
                  </a:extLst>
                </a:gridCol>
                <a:gridCol w="671872">
                  <a:extLst>
                    <a:ext uri="{9D8B030D-6E8A-4147-A177-3AD203B41FA5}">
                      <a16:colId xmlns:a16="http://schemas.microsoft.com/office/drawing/2014/main" val="4131821126"/>
                    </a:ext>
                  </a:extLst>
                </a:gridCol>
                <a:gridCol w="629880">
                  <a:extLst>
                    <a:ext uri="{9D8B030D-6E8A-4147-A177-3AD203B41FA5}">
                      <a16:colId xmlns:a16="http://schemas.microsoft.com/office/drawing/2014/main" val="3528429753"/>
                    </a:ext>
                  </a:extLst>
                </a:gridCol>
                <a:gridCol w="629880">
                  <a:extLst>
                    <a:ext uri="{9D8B030D-6E8A-4147-A177-3AD203B41FA5}">
                      <a16:colId xmlns:a16="http://schemas.microsoft.com/office/drawing/2014/main" val="3019934404"/>
                    </a:ext>
                  </a:extLst>
                </a:gridCol>
              </a:tblGrid>
              <a:tr h="170700">
                <a:tc>
                  <a:txBody>
                    <a:bodyPr/>
                    <a:lstStyle/>
                    <a:p>
                      <a:pPr algn="ctr" fontAlgn="ctr"/>
                      <a:r>
                        <a:rPr lang="en-US" sz="700" b="1" i="0" u="none" strike="noStrike">
                          <a:solidFill>
                            <a:srgbClr val="FFFFFF"/>
                          </a:solidFill>
                          <a:effectLst/>
                          <a:latin typeface="Arial" panose="020B0604020202020204" pitchFamily="34" charset="0"/>
                        </a:rPr>
                        <a:t>Accounting Unit</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600" b="1" i="0" u="none" strike="noStrike">
                          <a:solidFill>
                            <a:srgbClr val="FFFFFF"/>
                          </a:solidFill>
                          <a:effectLst/>
                          <a:latin typeface="Arial" panose="020B0604020202020204" pitchFamily="34" charset="0"/>
                        </a:rPr>
                        <a:t>Acct</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600" b="1" i="0" u="none" strike="noStrike">
                          <a:solidFill>
                            <a:srgbClr val="FFFFFF"/>
                          </a:solidFill>
                          <a:effectLst/>
                          <a:latin typeface="Arial" panose="020B0604020202020204" pitchFamily="34" charset="0"/>
                        </a:rPr>
                        <a:t>SubAcct</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700" b="1" i="0" u="none" strike="noStrike">
                          <a:solidFill>
                            <a:srgbClr val="FFFFFF"/>
                          </a:solidFill>
                          <a:effectLst/>
                          <a:latin typeface="Arial" panose="020B0604020202020204" pitchFamily="34" charset="0"/>
                        </a:rPr>
                        <a:t>Description </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700" b="1" i="0" u="none" strike="noStrike">
                          <a:solidFill>
                            <a:srgbClr val="FFFFFF"/>
                          </a:solidFill>
                          <a:effectLst/>
                          <a:latin typeface="Arial" panose="020B0604020202020204" pitchFamily="34" charset="0"/>
                        </a:rPr>
                        <a:t>Rec.</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700" b="1" i="0" u="none" strike="noStrike">
                          <a:solidFill>
                            <a:srgbClr val="FFFFFF"/>
                          </a:solidFill>
                          <a:effectLst/>
                          <a:latin typeface="Arial" panose="020B0604020202020204" pitchFamily="34" charset="0"/>
                        </a:rPr>
                        <a:t>Allocation</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700" b="1" i="0" u="none" strike="noStrike">
                          <a:solidFill>
                            <a:srgbClr val="FFFFFF"/>
                          </a:solidFill>
                          <a:effectLst/>
                          <a:latin typeface="Arial" panose="020B0604020202020204" pitchFamily="34" charset="0"/>
                        </a:rPr>
                        <a:t>Diff</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991401518"/>
                  </a:ext>
                </a:extLst>
              </a:tr>
              <a:tr h="170700">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1000029802"/>
                  </a:ext>
                </a:extLst>
              </a:tr>
              <a:tr h="152069">
                <a:tc>
                  <a:txBody>
                    <a:bodyPr/>
                    <a:lstStyle/>
                    <a:p>
                      <a:pPr algn="r" fontAlgn="b"/>
                      <a:r>
                        <a:rPr lang="en-US" sz="600" b="0" i="0" u="none" strike="noStrike">
                          <a:effectLst/>
                          <a:latin typeface="Arial" panose="020B0604020202020204" pitchFamily="34" charset="0"/>
                        </a:rPr>
                        <a:t>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9990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Reserve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$66,280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$66,280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8281252"/>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1104</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Teacher Stipends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3916983"/>
                  </a:ext>
                </a:extLst>
              </a:tr>
              <a:tr h="152069">
                <a:tc>
                  <a:txBody>
                    <a:bodyPr/>
                    <a:lstStyle/>
                    <a:p>
                      <a:pPr algn="r" fontAlgn="b"/>
                      <a:r>
                        <a:rPr lang="en-US" sz="600" b="0" i="0" u="none" strike="noStrike">
                          <a:effectLst/>
                          <a:latin typeface="Arial" panose="020B0604020202020204" pitchFamily="34" charset="0"/>
                        </a:rPr>
                        <a:t> 150110125699990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1412</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Secretary Overtime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7478355"/>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3000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Contracted Services for Instruction</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77842526"/>
                  </a:ext>
                </a:extLst>
              </a:tr>
              <a:tr h="152069">
                <a:tc>
                  <a:txBody>
                    <a:bodyPr/>
                    <a:lstStyle/>
                    <a:p>
                      <a:pPr algn="r" fontAlgn="b"/>
                      <a:r>
                        <a:rPr lang="en-US" sz="600" b="0" i="0" u="none" strike="noStrike">
                          <a:effectLst/>
                          <a:latin typeface="Arial" panose="020B0604020202020204" pitchFamily="34" charset="0"/>
                        </a:rPr>
                        <a:t> 150110125691210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3000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Contracted Services for Professional Development</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4449139"/>
                  </a:ext>
                </a:extLst>
              </a:tr>
              <a:tr h="152069">
                <a:tc>
                  <a:txBody>
                    <a:bodyPr/>
                    <a:lstStyle/>
                    <a:p>
                      <a:pPr algn="r" fontAlgn="b"/>
                      <a:r>
                        <a:rPr lang="en-US" sz="600" b="0" i="0" u="none" strike="noStrike">
                          <a:effectLst/>
                          <a:latin typeface="Arial" panose="020B0604020202020204" pitchFamily="34" charset="0"/>
                        </a:rPr>
                        <a:t> 150120025691320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2700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5190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Student Transportation-Charter Buses, Breeze Cards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7372127"/>
                  </a:ext>
                </a:extLst>
              </a:tr>
              <a:tr h="152069">
                <a:tc>
                  <a:txBody>
                    <a:bodyPr/>
                    <a:lstStyle/>
                    <a:p>
                      <a:pPr algn="r" fontAlgn="b"/>
                      <a:r>
                        <a:rPr lang="en-US" sz="600" b="0" i="0" u="none" strike="noStrike">
                          <a:effectLst/>
                          <a:latin typeface="Arial" panose="020B0604020202020204" pitchFamily="34" charset="0"/>
                        </a:rPr>
                        <a:t> 150110125699990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5300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Postage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7090599"/>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5320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Web-based Subscriptions and Licenses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$21,000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$21,000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0570601"/>
                  </a:ext>
                </a:extLst>
              </a:tr>
              <a:tr h="152069">
                <a:tc>
                  <a:txBody>
                    <a:bodyPr/>
                    <a:lstStyle/>
                    <a:p>
                      <a:pPr algn="r" fontAlgn="b"/>
                      <a:r>
                        <a:rPr lang="en-US" sz="600" b="0" i="0" u="none" strike="noStrike">
                          <a:effectLst/>
                          <a:latin typeface="Arial" panose="020B0604020202020204" pitchFamily="34" charset="0"/>
                        </a:rPr>
                        <a:t> 150169725691021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5300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Signature Program Communication/Shipping Fee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53447935"/>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Computer Software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6690461"/>
                  </a:ext>
                </a:extLst>
              </a:tr>
              <a:tr h="152069">
                <a:tc>
                  <a:txBody>
                    <a:bodyPr/>
                    <a:lstStyle/>
                    <a:p>
                      <a:pPr algn="r" fontAlgn="b"/>
                      <a:r>
                        <a:rPr lang="en-US" sz="600" b="0" i="0" u="none" strike="noStrike">
                          <a:effectLst/>
                          <a:latin typeface="Arial" panose="020B0604020202020204" pitchFamily="34" charset="0"/>
                        </a:rPr>
                        <a:t> 150120025691210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2213</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5800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Instructional Employee Travel</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8246341"/>
                  </a:ext>
                </a:extLst>
              </a:tr>
              <a:tr h="152069">
                <a:tc>
                  <a:txBody>
                    <a:bodyPr/>
                    <a:lstStyle/>
                    <a:p>
                      <a:pPr algn="r" fontAlgn="b"/>
                      <a:r>
                        <a:rPr lang="en-US" sz="600" b="0" i="0" u="none" strike="noStrike">
                          <a:effectLst/>
                          <a:latin typeface="Arial" panose="020B0604020202020204" pitchFamily="34" charset="0"/>
                        </a:rPr>
                        <a:t> 150110125691211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5800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Administrative Employee Travel</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6507392"/>
                  </a:ext>
                </a:extLst>
              </a:tr>
              <a:tr h="152069">
                <a:tc>
                  <a:txBody>
                    <a:bodyPr/>
                    <a:lstStyle/>
                    <a:p>
                      <a:pPr algn="r" fontAlgn="b"/>
                      <a:r>
                        <a:rPr lang="en-US" sz="600" b="0" i="0" u="none" strike="noStrike">
                          <a:effectLst/>
                          <a:latin typeface="Arial" panose="020B0604020202020204" pitchFamily="34" charset="0"/>
                        </a:rPr>
                        <a:t> 150169725691210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5800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Signature Programming Travel</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82093712"/>
                  </a:ext>
                </a:extLst>
              </a:tr>
              <a:tr h="152069">
                <a:tc>
                  <a:txBody>
                    <a:bodyPr/>
                    <a:lstStyle/>
                    <a:p>
                      <a:pPr algn="r" fontAlgn="b"/>
                      <a:r>
                        <a:rPr lang="en-US" sz="600" b="0" i="0" u="none" strike="noStrike">
                          <a:effectLst/>
                          <a:latin typeface="Arial" panose="020B0604020202020204" pitchFamily="34" charset="0"/>
                        </a:rPr>
                        <a:t> 150110125699990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5800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Mileage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3757564"/>
                  </a:ext>
                </a:extLst>
              </a:tr>
              <a:tr h="152069">
                <a:tc>
                  <a:txBody>
                    <a:bodyPr/>
                    <a:lstStyle/>
                    <a:p>
                      <a:pPr algn="r" fontAlgn="b"/>
                      <a:r>
                        <a:rPr lang="en-US" sz="600" b="0" i="0" u="none" strike="noStrike">
                          <a:effectLst/>
                          <a:latin typeface="Arial" panose="020B0604020202020204" pitchFamily="34" charset="0"/>
                        </a:rPr>
                        <a:t> 150120025691320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2700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5950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Student Transportation-APS Buses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9016923"/>
                  </a:ext>
                </a:extLst>
              </a:tr>
              <a:tr h="152069">
                <a:tc>
                  <a:txBody>
                    <a:bodyPr/>
                    <a:lstStyle/>
                    <a:p>
                      <a:pPr algn="r" fontAlgn="b"/>
                      <a:r>
                        <a:rPr lang="en-US" sz="600" b="0" i="0" u="none" strike="noStrike">
                          <a:effectLst/>
                          <a:latin typeface="Arial" panose="020B0604020202020204" pitchFamily="34" charset="0"/>
                        </a:rPr>
                        <a:t> 150662025691320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2700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5950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District Funded Field Trips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$9,367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$(9,367)</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8442426"/>
                  </a:ext>
                </a:extLst>
              </a:tr>
              <a:tr h="152069">
                <a:tc>
                  <a:txBody>
                    <a:bodyPr/>
                    <a:lstStyle/>
                    <a:p>
                      <a:pPr algn="r" fontAlgn="b"/>
                      <a:r>
                        <a:rPr lang="en-US" sz="600" b="0" i="0" u="none" strike="noStrike">
                          <a:effectLst/>
                          <a:latin typeface="Arial" panose="020B0604020202020204" pitchFamily="34" charset="0"/>
                        </a:rPr>
                        <a:t>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Teaching/Other Supplies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$12,600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$16,116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6815626"/>
                  </a:ext>
                </a:extLst>
              </a:tr>
              <a:tr h="152069">
                <a:tc>
                  <a:txBody>
                    <a:bodyPr/>
                    <a:lstStyle/>
                    <a:p>
                      <a:pPr algn="r" fontAlgn="b"/>
                      <a:r>
                        <a:rPr lang="en-US" sz="600" b="0" i="0" u="none" strike="noStrike">
                          <a:effectLst/>
                          <a:latin typeface="Arial" panose="020B0604020202020204" pitchFamily="34" charset="0"/>
                        </a:rPr>
                        <a:t> 150169725691021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Signature Program Supplies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84268494"/>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6150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Instructional Equipment/Furniture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8676300"/>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6160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Computer Equipment</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103588"/>
                  </a:ext>
                </a:extLst>
              </a:tr>
              <a:tr h="152069">
                <a:tc>
                  <a:txBody>
                    <a:bodyPr/>
                    <a:lstStyle/>
                    <a:p>
                      <a:pPr algn="r" fontAlgn="b"/>
                      <a:r>
                        <a:rPr lang="en-US" sz="600" b="0" i="0" u="none" strike="noStrike">
                          <a:effectLst/>
                          <a:latin typeface="Arial" panose="020B0604020202020204" pitchFamily="34" charset="0"/>
                        </a:rPr>
                        <a:t> 150150525691310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Media Supplies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$2,016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9827521"/>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Book Other Than Textbooks for Instruction</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9605280"/>
                  </a:ext>
                </a:extLst>
              </a:tr>
              <a:tr h="152069">
                <a:tc>
                  <a:txBody>
                    <a:bodyPr/>
                    <a:lstStyle/>
                    <a:p>
                      <a:pPr algn="r" fontAlgn="b"/>
                      <a:r>
                        <a:rPr lang="en-US" sz="600" b="0" i="0" u="none" strike="noStrike">
                          <a:effectLst/>
                          <a:latin typeface="Arial" panose="020B0604020202020204" pitchFamily="34" charset="0"/>
                        </a:rPr>
                        <a:t> 150110125691210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2213</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Book Other Than Textbooks for PD</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80928218"/>
                  </a:ext>
                </a:extLst>
              </a:tr>
              <a:tr h="152069">
                <a:tc>
                  <a:txBody>
                    <a:bodyPr/>
                    <a:lstStyle/>
                    <a:p>
                      <a:pPr algn="r" fontAlgn="b"/>
                      <a:r>
                        <a:rPr lang="en-US" sz="600" b="0" i="0" u="none" strike="noStrike">
                          <a:effectLst/>
                          <a:latin typeface="Arial" panose="020B0604020202020204" pitchFamily="34" charset="0"/>
                        </a:rPr>
                        <a:t> 150122025691021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6410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Textbooks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98503121"/>
                  </a:ext>
                </a:extLst>
              </a:tr>
              <a:tr h="152069">
                <a:tc>
                  <a:txBody>
                    <a:bodyPr/>
                    <a:lstStyle/>
                    <a:p>
                      <a:pPr algn="r" fontAlgn="b"/>
                      <a:r>
                        <a:rPr lang="en-US" sz="600" b="0" i="0" u="none" strike="noStrike">
                          <a:effectLst/>
                          <a:latin typeface="Arial" panose="020B0604020202020204" pitchFamily="34" charset="0"/>
                        </a:rPr>
                        <a:t> 150122025691021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Digital/Electronic Textbooks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51193297"/>
                  </a:ext>
                </a:extLst>
              </a:tr>
              <a:tr h="152069">
                <a:tc>
                  <a:txBody>
                    <a:bodyPr/>
                    <a:lstStyle/>
                    <a:p>
                      <a:pPr algn="r" fontAlgn="b"/>
                      <a:r>
                        <a:rPr lang="en-US" sz="600" b="0" i="0" u="none" strike="noStrike">
                          <a:effectLst/>
                          <a:latin typeface="Arial" panose="020B0604020202020204" pitchFamily="34" charset="0"/>
                        </a:rPr>
                        <a:t> 150120025691210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2213</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8100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Dues &amp; Fees (Instructional Staff)</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6527693"/>
                  </a:ext>
                </a:extLst>
              </a:tr>
              <a:tr h="152069">
                <a:tc>
                  <a:txBody>
                    <a:bodyPr/>
                    <a:lstStyle/>
                    <a:p>
                      <a:pPr algn="r" fontAlgn="b"/>
                      <a:r>
                        <a:rPr lang="en-US" sz="600" b="0" i="0" u="none" strike="noStrike">
                          <a:effectLst/>
                          <a:latin typeface="Arial" panose="020B0604020202020204" pitchFamily="34" charset="0"/>
                        </a:rPr>
                        <a:t> 150110125699990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8100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Dues &amp; Fees (Administrative Staff)</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10136890"/>
                  </a:ext>
                </a:extLst>
              </a:tr>
              <a:tr h="152069">
                <a:tc>
                  <a:txBody>
                    <a:bodyPr/>
                    <a:lstStyle/>
                    <a:p>
                      <a:pPr algn="r" fontAlgn="b"/>
                      <a:r>
                        <a:rPr lang="en-US" sz="600" b="0" i="0" u="none" strike="noStrike">
                          <a:effectLst/>
                          <a:latin typeface="Arial" panose="020B0604020202020204" pitchFamily="34" charset="0"/>
                        </a:rPr>
                        <a:t> 150169725691021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8100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Dues &amp; Fees (Signature Programs)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$9,600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$9,600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56778203"/>
                  </a:ext>
                </a:extLst>
              </a:tr>
              <a:tr h="152069">
                <a:tc>
                  <a:txBody>
                    <a:bodyPr/>
                    <a:lstStyle/>
                    <a:p>
                      <a:pPr algn="r" fontAlgn="b"/>
                      <a:r>
                        <a:rPr lang="en-US" sz="600" b="0" i="0" u="none" strike="noStrike">
                          <a:effectLst/>
                          <a:latin typeface="Arial" panose="020B0604020202020204" pitchFamily="34" charset="0"/>
                        </a:rPr>
                        <a:t> 100237325691670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2660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6150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Security Grant Equipment</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65766016"/>
                  </a:ext>
                </a:extLst>
              </a:tr>
              <a:tr h="152069">
                <a:tc>
                  <a:txBody>
                    <a:bodyPr/>
                    <a:lstStyle/>
                    <a:p>
                      <a:pPr algn="r" fontAlgn="b"/>
                      <a:r>
                        <a:rPr lang="en-US" sz="600" b="0" i="0" u="none" strike="noStrike">
                          <a:effectLst/>
                          <a:latin typeface="Arial" panose="020B0604020202020204" pitchFamily="34" charset="0"/>
                        </a:rPr>
                        <a:t> 100237325691670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2660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3000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Security Grant Contracted Services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$25,582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$25,582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8631199"/>
                  </a:ext>
                </a:extLst>
              </a:tr>
              <a:tr h="152069">
                <a:tc>
                  <a:txBody>
                    <a:bodyPr/>
                    <a:lstStyle/>
                    <a:p>
                      <a:pPr algn="r" fontAlgn="b"/>
                      <a:r>
                        <a:rPr lang="en-US" sz="600" b="0" i="0" u="none" strike="noStrike">
                          <a:effectLst/>
                          <a:latin typeface="Arial" panose="020B0604020202020204" pitchFamily="34" charset="0"/>
                        </a:rPr>
                        <a:t> 100237325691670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2660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7340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Security Grant Purchase of Equipment (Technology)</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9096615"/>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8100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Student Admissions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3699489"/>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1104</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Other Stipends (Please specifiy)</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dirty="0">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1037099"/>
                  </a:ext>
                </a:extLst>
              </a:tr>
            </a:tbl>
          </a:graphicData>
        </a:graphic>
      </p:graphicFrame>
    </p:spTree>
    <p:extLst>
      <p:ext uri="{BB962C8B-B14F-4D97-AF65-F5344CB8AC3E}">
        <p14:creationId xmlns:p14="http://schemas.microsoft.com/office/powerpoint/2010/main" val="649006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93B1C-3B09-36D1-86A0-CA7DC4316CE9}"/>
            </a:ext>
          </a:extLst>
        </p:cNvPr>
        <p:cNvGrpSpPr/>
        <p:nvPr/>
      </p:nvGrpSpPr>
      <p:grpSpPr>
        <a:xfrm>
          <a:off x="0" y="0"/>
          <a:ext cx="0" cy="0"/>
          <a:chOff x="0" y="0"/>
          <a:chExt cx="0" cy="0"/>
        </a:xfrm>
      </p:grpSpPr>
      <p:sp>
        <p:nvSpPr>
          <p:cNvPr id="5" name="Title 11">
            <a:extLst>
              <a:ext uri="{FF2B5EF4-FFF2-40B4-BE49-F238E27FC236}">
                <a16:creationId xmlns:a16="http://schemas.microsoft.com/office/drawing/2014/main" id="{BC10185A-12D3-5C64-8A0E-74FF4AB28A9D}"/>
              </a:ext>
            </a:extLst>
          </p:cNvPr>
          <p:cNvSpPr>
            <a:spLocks noGrp="1"/>
          </p:cNvSpPr>
          <p:nvPr>
            <p:ph type="title"/>
          </p:nvPr>
        </p:nvSpPr>
        <p:spPr>
          <a:xfrm>
            <a:off x="736896" y="121620"/>
            <a:ext cx="10718207" cy="600540"/>
          </a:xfrm>
        </p:spPr>
        <p:txBody>
          <a:bodyPr/>
          <a:lstStyle/>
          <a:p>
            <a:pPr algn="ctr"/>
            <a:r>
              <a:rPr lang="en-US" sz="2800"/>
              <a:t>Non-Staffing Tab Continued</a:t>
            </a:r>
          </a:p>
        </p:txBody>
      </p:sp>
      <p:sp>
        <p:nvSpPr>
          <p:cNvPr id="4" name="Footer Placeholder 3">
            <a:extLst>
              <a:ext uri="{FF2B5EF4-FFF2-40B4-BE49-F238E27FC236}">
                <a16:creationId xmlns:a16="http://schemas.microsoft.com/office/drawing/2014/main" id="{95A21B2F-25CB-A7F5-EC2E-DDF1C2216BD1}"/>
              </a:ext>
            </a:extLst>
          </p:cNvPr>
          <p:cNvSpPr>
            <a:spLocks noGrp="1"/>
          </p:cNvSpPr>
          <p:nvPr>
            <p:ph type="ftr" sz="quarter" idx="4294967295"/>
          </p:nvPr>
        </p:nvSpPr>
        <p:spPr>
          <a:xfrm>
            <a:off x="4038600" y="5870902"/>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Tenorite"/>
                <a:ea typeface="+mn-ea"/>
                <a:cs typeface="+mn-cs"/>
              </a:rPr>
              <a:t>FY26 Budget Allocation</a:t>
            </a:r>
          </a:p>
        </p:txBody>
      </p:sp>
      <p:sp>
        <p:nvSpPr>
          <p:cNvPr id="6" name="Slide Number Placeholder 5">
            <a:extLst>
              <a:ext uri="{FF2B5EF4-FFF2-40B4-BE49-F238E27FC236}">
                <a16:creationId xmlns:a16="http://schemas.microsoft.com/office/drawing/2014/main" id="{F61AFFB0-526C-39A8-0754-59A7BFF0E487}"/>
              </a:ext>
            </a:extLst>
          </p:cNvPr>
          <p:cNvSpPr>
            <a:spLocks noGrp="1"/>
          </p:cNvSpPr>
          <p:nvPr>
            <p:ph type="sldNum" sz="quarter" idx="12"/>
          </p:nvPr>
        </p:nvSpPr>
        <p:spPr>
          <a:xfrm>
            <a:off x="9377844" y="6448879"/>
            <a:ext cx="2743200" cy="365125"/>
          </a:xfrm>
          <a:prstGeom prst="rect">
            <a:avLst/>
          </a:prstGeom>
        </p:spPr>
        <p:txBody>
          <a:bodyPr vert="horz" lIns="0" tIns="0" rIns="0" bIns="0" rtlCol="0" anchor="ctr">
            <a:noAutofit/>
          </a:bodyPr>
          <a:lstStyle>
            <a:defPPr>
              <a:defRPr lang="en-US"/>
            </a:defPPr>
            <a:lvl1pPr marL="0" algn="r" defTabSz="914400" rtl="0" eaLnBrk="1" latinLnBrk="0" hangingPunct="1">
              <a:defRPr sz="1200" b="0" i="0" kern="1200" spc="50" baseline="0">
                <a:solidFill>
                  <a:schemeClr val="bg1"/>
                </a:solidFill>
                <a:latin typeface="+mn-lt"/>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1200" b="0" i="0" u="none" strike="noStrike" kern="1200" cap="none" spc="50" normalizeH="0" baseline="0" noProof="0" smtClean="0">
                <a:ln>
                  <a:noFill/>
                </a:ln>
                <a:solidFill>
                  <a:srgbClr val="F2F2F2"/>
                </a:solidFill>
                <a:effectLst/>
                <a:uLnTx/>
                <a:uFillTx/>
                <a:latin typeface="Tenorite"/>
                <a:ea typeface="+mn-ea"/>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50" normalizeH="0" baseline="0" noProof="0">
              <a:ln>
                <a:noFill/>
              </a:ln>
              <a:solidFill>
                <a:srgbClr val="F2F2F2"/>
              </a:solidFill>
              <a:effectLst/>
              <a:uLnTx/>
              <a:uFillTx/>
              <a:latin typeface="Tenorite"/>
              <a:ea typeface="+mn-ea"/>
            </a:endParaRPr>
          </a:p>
        </p:txBody>
      </p:sp>
      <p:graphicFrame>
        <p:nvGraphicFramePr>
          <p:cNvPr id="7" name="Table 6">
            <a:extLst>
              <a:ext uri="{FF2B5EF4-FFF2-40B4-BE49-F238E27FC236}">
                <a16:creationId xmlns:a16="http://schemas.microsoft.com/office/drawing/2014/main" id="{409F92DE-E85B-AAA5-573D-AB83AE4DBA69}"/>
              </a:ext>
            </a:extLst>
          </p:cNvPr>
          <p:cNvGraphicFramePr>
            <a:graphicFrameLocks noGrp="1"/>
          </p:cNvGraphicFramePr>
          <p:nvPr/>
        </p:nvGraphicFramePr>
        <p:xfrm>
          <a:off x="811213" y="2210750"/>
          <a:ext cx="10569575" cy="3581088"/>
        </p:xfrm>
        <a:graphic>
          <a:graphicData uri="http://schemas.openxmlformats.org/drawingml/2006/table">
            <a:tbl>
              <a:tblPr/>
              <a:tblGrid>
                <a:gridCol w="1290619">
                  <a:extLst>
                    <a:ext uri="{9D8B030D-6E8A-4147-A177-3AD203B41FA5}">
                      <a16:colId xmlns:a16="http://schemas.microsoft.com/office/drawing/2014/main" val="688605730"/>
                    </a:ext>
                  </a:extLst>
                </a:gridCol>
                <a:gridCol w="556737">
                  <a:extLst>
                    <a:ext uri="{9D8B030D-6E8A-4147-A177-3AD203B41FA5}">
                      <a16:colId xmlns:a16="http://schemas.microsoft.com/office/drawing/2014/main" val="3073167525"/>
                    </a:ext>
                  </a:extLst>
                </a:gridCol>
                <a:gridCol w="506125">
                  <a:extLst>
                    <a:ext uri="{9D8B030D-6E8A-4147-A177-3AD203B41FA5}">
                      <a16:colId xmlns:a16="http://schemas.microsoft.com/office/drawing/2014/main" val="3956433349"/>
                    </a:ext>
                  </a:extLst>
                </a:gridCol>
                <a:gridCol w="2716204">
                  <a:extLst>
                    <a:ext uri="{9D8B030D-6E8A-4147-A177-3AD203B41FA5}">
                      <a16:colId xmlns:a16="http://schemas.microsoft.com/office/drawing/2014/main" val="2084825953"/>
                    </a:ext>
                  </a:extLst>
                </a:gridCol>
                <a:gridCol w="894154">
                  <a:extLst>
                    <a:ext uri="{9D8B030D-6E8A-4147-A177-3AD203B41FA5}">
                      <a16:colId xmlns:a16="http://schemas.microsoft.com/office/drawing/2014/main" val="4263831155"/>
                    </a:ext>
                  </a:extLst>
                </a:gridCol>
                <a:gridCol w="843541">
                  <a:extLst>
                    <a:ext uri="{9D8B030D-6E8A-4147-A177-3AD203B41FA5}">
                      <a16:colId xmlns:a16="http://schemas.microsoft.com/office/drawing/2014/main" val="2983731056"/>
                    </a:ext>
                  </a:extLst>
                </a:gridCol>
                <a:gridCol w="843541">
                  <a:extLst>
                    <a:ext uri="{9D8B030D-6E8A-4147-A177-3AD203B41FA5}">
                      <a16:colId xmlns:a16="http://schemas.microsoft.com/office/drawing/2014/main" val="3003781342"/>
                    </a:ext>
                  </a:extLst>
                </a:gridCol>
                <a:gridCol w="2918654">
                  <a:extLst>
                    <a:ext uri="{9D8B030D-6E8A-4147-A177-3AD203B41FA5}">
                      <a16:colId xmlns:a16="http://schemas.microsoft.com/office/drawing/2014/main" val="994853849"/>
                    </a:ext>
                  </a:extLst>
                </a:gridCol>
              </a:tblGrid>
              <a:tr h="197336">
                <a:tc gridSpan="8">
                  <a:txBody>
                    <a:bodyPr/>
                    <a:lstStyle/>
                    <a:p>
                      <a:pPr algn="ctr" fontAlgn="ctr"/>
                      <a:r>
                        <a:rPr lang="en-US" sz="1000" b="1" i="0" u="none" strike="noStrike">
                          <a:solidFill>
                            <a:srgbClr val="FFFFFF"/>
                          </a:solidFill>
                          <a:effectLst/>
                          <a:latin typeface="Arial" panose="020B0604020202020204" pitchFamily="34" charset="0"/>
                        </a:rPr>
                        <a:t>Stipends</a:t>
                      </a:r>
                    </a:p>
                  </a:txBody>
                  <a:tcPr marL="8433" marR="8433" marT="8433" marB="404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4699870"/>
                  </a:ext>
                </a:extLst>
              </a:tr>
              <a:tr h="183843">
                <a:tc>
                  <a:txBody>
                    <a:bodyPr/>
                    <a:lstStyle/>
                    <a:p>
                      <a:pPr algn="r" fontAlgn="b"/>
                      <a:r>
                        <a:rPr lang="en-US" sz="900" b="0" i="0" u="none" strike="noStrike">
                          <a:effectLst/>
                          <a:latin typeface="Arial" panose="020B0604020202020204" pitchFamily="34" charset="0"/>
                        </a:rPr>
                        <a:t>150120025691021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1104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Academic Stipends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19,500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$19,500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3494072"/>
                  </a:ext>
                </a:extLst>
              </a:tr>
              <a:tr h="183843">
                <a:tc>
                  <a:txBody>
                    <a:bodyPr/>
                    <a:lstStyle/>
                    <a:p>
                      <a:pPr algn="r" fontAlgn="b"/>
                      <a:r>
                        <a:rPr lang="en-US" sz="900" b="0" i="0" u="none" strike="noStrike">
                          <a:effectLst/>
                          <a:latin typeface="Arial" panose="020B0604020202020204" pitchFamily="34" charset="0"/>
                        </a:rPr>
                        <a:t> 150126825691021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1184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Fine Arts Stipends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29323817"/>
                  </a:ext>
                </a:extLst>
              </a:tr>
              <a:tr h="183843">
                <a:tc>
                  <a:txBody>
                    <a:bodyPr/>
                    <a:lstStyle/>
                    <a:p>
                      <a:pPr algn="r" fontAlgn="b"/>
                      <a:r>
                        <a:rPr lang="en-US" sz="900" b="0" i="0" u="none" strike="noStrike">
                          <a:effectLst/>
                          <a:latin typeface="Arial" panose="020B0604020202020204" pitchFamily="34" charset="0"/>
                        </a:rPr>
                        <a:t> 150126125699990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2100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1464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Athletic Stipends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1306560"/>
                  </a:ext>
                </a:extLst>
              </a:tr>
              <a:tr h="183843">
                <a:tc>
                  <a:txBody>
                    <a:bodyPr/>
                    <a:lstStyle/>
                    <a:p>
                      <a:pPr algn="r" fontAlgn="b"/>
                      <a:r>
                        <a:rPr lang="en-US" sz="900" b="0" i="0" u="none" strike="noStrike">
                          <a:effectLst/>
                          <a:latin typeface="Arial" panose="020B0604020202020204" pitchFamily="34" charset="0"/>
                        </a:rPr>
                        <a:t> 150169725691021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effectLst/>
                          <a:latin typeface="Arial" panose="020B0604020202020204" pitchFamily="34" charset="0"/>
                        </a:rPr>
                        <a:t>1104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effectLst/>
                          <a:latin typeface="Arial" panose="020B0604020202020204" pitchFamily="34" charset="0"/>
                        </a:rPr>
                        <a:t>STEM/IB/College and Career Sponsor Stipend</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7030129"/>
                  </a:ext>
                </a:extLst>
              </a:tr>
              <a:tr h="197336">
                <a:tc gridSpan="8">
                  <a:txBody>
                    <a:bodyPr/>
                    <a:lstStyle/>
                    <a:p>
                      <a:pPr algn="ctr" fontAlgn="ctr"/>
                      <a:r>
                        <a:rPr lang="en-US" sz="1000" b="1" i="0" u="none" strike="noStrike">
                          <a:solidFill>
                            <a:srgbClr val="FFFFFF"/>
                          </a:solidFill>
                          <a:effectLst/>
                          <a:latin typeface="Arial" panose="020B0604020202020204" pitchFamily="34" charset="0"/>
                        </a:rPr>
                        <a:t>Turnaround</a:t>
                      </a:r>
                    </a:p>
                  </a:txBody>
                  <a:tcPr marL="8433" marR="8433" marT="8433" marB="40479"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5863711"/>
                  </a:ext>
                </a:extLst>
              </a:tr>
              <a:tr h="183843">
                <a:tc>
                  <a:txBody>
                    <a:bodyPr/>
                    <a:lstStyle/>
                    <a:p>
                      <a:pPr algn="r" fontAlgn="b"/>
                      <a:r>
                        <a:rPr lang="en-US" sz="900" b="0" i="0" u="none" strike="noStrike">
                          <a:effectLst/>
                          <a:latin typeface="Arial" panose="020B0604020202020204" pitchFamily="34" charset="0"/>
                        </a:rPr>
                        <a:t>150161825691021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3000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Contracted Services for Instruction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2408579"/>
                  </a:ext>
                </a:extLst>
              </a:tr>
              <a:tr h="183843">
                <a:tc>
                  <a:txBody>
                    <a:bodyPr/>
                    <a:lstStyle/>
                    <a:p>
                      <a:pPr algn="r" fontAlgn="b"/>
                      <a:r>
                        <a:rPr lang="en-US" sz="900" b="0" i="0" u="none" strike="noStrike">
                          <a:effectLst/>
                          <a:latin typeface="Arial" panose="020B0604020202020204" pitchFamily="34" charset="0"/>
                        </a:rPr>
                        <a:t> 150161825691210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2210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3000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Contracted Services for Professional Development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16100237"/>
                  </a:ext>
                </a:extLst>
              </a:tr>
              <a:tr h="183843">
                <a:tc>
                  <a:txBody>
                    <a:bodyPr/>
                    <a:lstStyle/>
                    <a:p>
                      <a:pPr algn="r" fontAlgn="b"/>
                      <a:r>
                        <a:rPr lang="en-US" sz="900" b="0" i="0" u="none" strike="noStrike">
                          <a:effectLst/>
                          <a:latin typeface="Arial" panose="020B0604020202020204" pitchFamily="34" charset="0"/>
                        </a:rPr>
                        <a:t> 150161825699990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2210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1164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Stipends for Professional Learning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8110458"/>
                  </a:ext>
                </a:extLst>
              </a:tr>
              <a:tr h="183843">
                <a:tc>
                  <a:txBody>
                    <a:bodyPr/>
                    <a:lstStyle/>
                    <a:p>
                      <a:pPr algn="r" fontAlgn="b"/>
                      <a:r>
                        <a:rPr lang="en-US" sz="900" b="0" i="0" u="none" strike="noStrike">
                          <a:effectLst/>
                          <a:latin typeface="Arial" panose="020B0604020202020204" pitchFamily="34" charset="0"/>
                        </a:rPr>
                        <a:t> 150161825691021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5320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Web-Based Subscriptions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32435296"/>
                  </a:ext>
                </a:extLst>
              </a:tr>
              <a:tr h="183843">
                <a:tc>
                  <a:txBody>
                    <a:bodyPr/>
                    <a:lstStyle/>
                    <a:p>
                      <a:pPr algn="r" fontAlgn="b"/>
                      <a:r>
                        <a:rPr lang="en-US" sz="900" b="0" i="0" u="none" strike="noStrike">
                          <a:effectLst/>
                          <a:latin typeface="Arial" panose="020B0604020202020204" pitchFamily="34" charset="0"/>
                        </a:rPr>
                        <a:t> 150161825691320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2700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5950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Turnaround Transportation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9655678"/>
                  </a:ext>
                </a:extLst>
              </a:tr>
              <a:tr h="183843">
                <a:tc>
                  <a:txBody>
                    <a:bodyPr/>
                    <a:lstStyle/>
                    <a:p>
                      <a:pPr algn="r" fontAlgn="b"/>
                      <a:r>
                        <a:rPr lang="en-US" sz="900" b="0" i="0" u="none" strike="noStrike">
                          <a:effectLst/>
                          <a:latin typeface="Arial" panose="020B0604020202020204" pitchFamily="34" charset="0"/>
                        </a:rPr>
                        <a:t> 150161825691021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1101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Hourly Turnaround Tutor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3410516"/>
                  </a:ext>
                </a:extLst>
              </a:tr>
              <a:tr h="197336">
                <a:tc gridSpan="8">
                  <a:txBody>
                    <a:bodyPr/>
                    <a:lstStyle/>
                    <a:p>
                      <a:pPr algn="ctr" fontAlgn="ctr"/>
                      <a:r>
                        <a:rPr lang="en-US" sz="1000" b="1" i="0" u="none" strike="noStrike">
                          <a:solidFill>
                            <a:srgbClr val="FFFFFF"/>
                          </a:solidFill>
                          <a:effectLst/>
                          <a:latin typeface="Arial" panose="020B0604020202020204" pitchFamily="34" charset="0"/>
                        </a:rPr>
                        <a:t>Substitutes</a:t>
                      </a:r>
                    </a:p>
                  </a:txBody>
                  <a:tcPr marL="8433" marR="8433" marT="8433" marB="404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3726631"/>
                  </a:ext>
                </a:extLst>
              </a:tr>
              <a:tr h="183843">
                <a:tc>
                  <a:txBody>
                    <a:bodyPr/>
                    <a:lstStyle/>
                    <a:p>
                      <a:pPr algn="r" fontAlgn="b"/>
                      <a:r>
                        <a:rPr lang="en-US" sz="900" b="0" i="0" u="none" strike="noStrike">
                          <a:effectLst/>
                          <a:latin typeface="Arial" panose="020B0604020202020204" pitchFamily="34" charset="0"/>
                        </a:rPr>
                        <a:t>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1131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Teacher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$39,775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$39,775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37777758"/>
                  </a:ext>
                </a:extLst>
              </a:tr>
              <a:tr h="183843">
                <a:tc>
                  <a:txBody>
                    <a:bodyPr/>
                    <a:lstStyle/>
                    <a:p>
                      <a:pPr algn="r" fontAlgn="b"/>
                      <a:r>
                        <a:rPr lang="en-US" sz="900" b="0" i="0" u="none" strike="noStrike">
                          <a:effectLst/>
                          <a:latin typeface="Arial" panose="020B0604020202020204" pitchFamily="34" charset="0"/>
                        </a:rPr>
                        <a:t> 150120425699990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2400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1141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Principal/AP/Clerical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3372542"/>
                  </a:ext>
                </a:extLst>
              </a:tr>
              <a:tr h="183843">
                <a:tc>
                  <a:txBody>
                    <a:bodyPr/>
                    <a:lstStyle/>
                    <a:p>
                      <a:pPr algn="r" fontAlgn="b"/>
                      <a:r>
                        <a:rPr lang="en-US" sz="900" b="0" i="0" u="none" strike="noStrike">
                          <a:effectLst/>
                          <a:latin typeface="Arial" panose="020B0604020202020204" pitchFamily="34" charset="0"/>
                        </a:rPr>
                        <a:t> 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2220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1131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Media Specialist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4890269"/>
                  </a:ext>
                </a:extLst>
              </a:tr>
              <a:tr h="183843">
                <a:tc>
                  <a:txBody>
                    <a:bodyPr/>
                    <a:lstStyle/>
                    <a:p>
                      <a:pPr algn="r" fontAlgn="b"/>
                      <a:r>
                        <a:rPr lang="en-US" sz="900" b="0" i="0" u="none" strike="noStrike">
                          <a:effectLst/>
                          <a:latin typeface="Arial" panose="020B0604020202020204" pitchFamily="34" charset="0"/>
                        </a:rPr>
                        <a:t> 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1131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Counselor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8836343"/>
                  </a:ext>
                </a:extLst>
              </a:tr>
              <a:tr h="183843">
                <a:tc>
                  <a:txBody>
                    <a:bodyPr/>
                    <a:lstStyle/>
                    <a:p>
                      <a:pPr algn="r" fontAlgn="b"/>
                      <a:r>
                        <a:rPr lang="en-US" sz="900" b="0" i="0" u="none" strike="noStrike">
                          <a:effectLst/>
                          <a:latin typeface="Arial" panose="020B0604020202020204" pitchFamily="34" charset="0"/>
                        </a:rPr>
                        <a:t> 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1141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Paraprofessional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0511189"/>
                  </a:ext>
                </a:extLst>
              </a:tr>
              <a:tr h="183843">
                <a:tc>
                  <a:txBody>
                    <a:bodyPr/>
                    <a:lstStyle/>
                    <a:p>
                      <a:pPr algn="r" fontAlgn="b"/>
                      <a:r>
                        <a:rPr lang="en-US" sz="900" b="0" i="0" u="none" strike="noStrike">
                          <a:effectLst/>
                          <a:latin typeface="Arial" panose="020B0604020202020204" pitchFamily="34" charset="0"/>
                        </a:rPr>
                        <a:t> 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2200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Substitute FICA</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$577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$577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dirty="0">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35748410"/>
                  </a:ext>
                </a:extLst>
              </a:tr>
            </a:tbl>
          </a:graphicData>
        </a:graphic>
      </p:graphicFrame>
    </p:spTree>
    <p:extLst>
      <p:ext uri="{BB962C8B-B14F-4D97-AF65-F5344CB8AC3E}">
        <p14:creationId xmlns:p14="http://schemas.microsoft.com/office/powerpoint/2010/main" val="667198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a:latin typeface="Calibri"/>
                <a:ea typeface="Calibri"/>
                <a:cs typeface="Calibri"/>
              </a:rPr>
              <a:t>Summary of position Changes to Support the fy26 bUDGET</a:t>
            </a:r>
            <a:endParaRPr lang="en-US" sz="3600" b="1">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4" name="Content Placeholder 4">
            <a:extLst>
              <a:ext uri="{FF2B5EF4-FFF2-40B4-BE49-F238E27FC236}">
                <a16:creationId xmlns:a16="http://schemas.microsoft.com/office/drawing/2014/main" id="{B82C28E2-D65A-5932-C2D5-D810AEF1A44F}"/>
              </a:ext>
            </a:extLst>
          </p:cNvPr>
          <p:cNvGraphicFramePr>
            <a:graphicFrameLocks/>
          </p:cNvGraphicFramePr>
          <p:nvPr/>
        </p:nvGraphicFramePr>
        <p:xfrm>
          <a:off x="3626068" y="1524000"/>
          <a:ext cx="8040514" cy="3384331"/>
        </p:xfrm>
        <a:graphic>
          <a:graphicData uri="http://schemas.openxmlformats.org/drawingml/2006/table">
            <a:tbl>
              <a:tblPr firstRow="1" bandRow="1">
                <a:tableStyleId>{00A15C55-8517-42AA-B614-E9B94910E393}</a:tableStyleId>
              </a:tblPr>
              <a:tblGrid>
                <a:gridCol w="4020257">
                  <a:extLst>
                    <a:ext uri="{9D8B030D-6E8A-4147-A177-3AD203B41FA5}">
                      <a16:colId xmlns:a16="http://schemas.microsoft.com/office/drawing/2014/main" val="3868647755"/>
                    </a:ext>
                  </a:extLst>
                </a:gridCol>
                <a:gridCol w="4020257">
                  <a:extLst>
                    <a:ext uri="{9D8B030D-6E8A-4147-A177-3AD203B41FA5}">
                      <a16:colId xmlns:a16="http://schemas.microsoft.com/office/drawing/2014/main" val="2112092059"/>
                    </a:ext>
                  </a:extLst>
                </a:gridCol>
              </a:tblGrid>
              <a:tr h="776051">
                <a:tc>
                  <a:txBody>
                    <a:bodyPr/>
                    <a:lstStyle/>
                    <a:p>
                      <a:pPr lvl="0" algn="ctr">
                        <a:buNone/>
                      </a:pPr>
                      <a:r>
                        <a:rPr lang="en-US" sz="3200">
                          <a:solidFill>
                            <a:schemeClr val="tx1"/>
                          </a:solidFill>
                        </a:rPr>
                        <a:t>CREATED</a:t>
                      </a:r>
                    </a:p>
                  </a:txBody>
                  <a:tcPr anchor="ctr"/>
                </a:tc>
                <a:tc>
                  <a:txBody>
                    <a:bodyPr/>
                    <a:lstStyle/>
                    <a:p>
                      <a:pPr lvl="0" algn="ctr">
                        <a:buNone/>
                      </a:pPr>
                      <a:r>
                        <a:rPr lang="en-US" sz="3200">
                          <a:solidFill>
                            <a:schemeClr val="tx1"/>
                          </a:solidFill>
                        </a:rPr>
                        <a:t>REMOVED</a:t>
                      </a:r>
                    </a:p>
                  </a:txBody>
                  <a:tcPr anchor="ctr"/>
                </a:tc>
                <a:extLst>
                  <a:ext uri="{0D108BD9-81ED-4DB2-BD59-A6C34878D82A}">
                    <a16:rowId xmlns:a16="http://schemas.microsoft.com/office/drawing/2014/main" val="1634409478"/>
                  </a:ext>
                </a:extLst>
              </a:tr>
              <a:tr h="521656">
                <a:tc>
                  <a:txBody>
                    <a:bodyPr/>
                    <a:lstStyle/>
                    <a:p>
                      <a:r>
                        <a:rPr lang="en-US" dirty="0"/>
                        <a:t>½ Time Social Worker Position</a:t>
                      </a:r>
                    </a:p>
                  </a:txBody>
                  <a:tcPr anchor="ctr"/>
                </a:tc>
                <a:tc>
                  <a:txBody>
                    <a:bodyPr/>
                    <a:lstStyle/>
                    <a:p>
                      <a:r>
                        <a:rPr lang="en-US" dirty="0"/>
                        <a:t>Full time Social Worker position</a:t>
                      </a:r>
                    </a:p>
                  </a:txBody>
                  <a:tcPr anchor="ctr"/>
                </a:tc>
                <a:extLst>
                  <a:ext uri="{0D108BD9-81ED-4DB2-BD59-A6C34878D82A}">
                    <a16:rowId xmlns:a16="http://schemas.microsoft.com/office/drawing/2014/main" val="1813335333"/>
                  </a:ext>
                </a:extLst>
              </a:tr>
              <a:tr h="521656">
                <a:tc>
                  <a:txBody>
                    <a:bodyPr/>
                    <a:lstStyle/>
                    <a:p>
                      <a:endParaRPr lang="en-US"/>
                    </a:p>
                  </a:txBody>
                  <a:tcPr anchor="ctr"/>
                </a:tc>
                <a:tc>
                  <a:txBody>
                    <a:bodyPr/>
                    <a:lstStyle/>
                    <a:p>
                      <a:r>
                        <a:rPr lang="en-US" dirty="0"/>
                        <a:t>Parent Liaison Position</a:t>
                      </a:r>
                    </a:p>
                  </a:txBody>
                  <a:tcPr anchor="ctr"/>
                </a:tc>
                <a:extLst>
                  <a:ext uri="{0D108BD9-81ED-4DB2-BD59-A6C34878D82A}">
                    <a16:rowId xmlns:a16="http://schemas.microsoft.com/office/drawing/2014/main" val="4138019235"/>
                  </a:ext>
                </a:extLst>
              </a:tr>
              <a:tr h="521656">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4244013826"/>
                  </a:ext>
                </a:extLst>
              </a:tr>
              <a:tr h="521656">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322258494"/>
                  </a:ext>
                </a:extLst>
              </a:tr>
              <a:tr h="521656">
                <a:tc>
                  <a:txBody>
                    <a:bodyPr/>
                    <a:lstStyle/>
                    <a:p>
                      <a:endParaRPr lang="en-US"/>
                    </a:p>
                  </a:txBody>
                  <a:tcPr anchor="ctr"/>
                </a:tc>
                <a:tc>
                  <a:txBody>
                    <a:bodyPr/>
                    <a:lstStyle/>
                    <a:p>
                      <a:endParaRPr lang="en-US" dirty="0"/>
                    </a:p>
                  </a:txBody>
                  <a:tcPr anchor="ctr"/>
                </a:tc>
                <a:extLst>
                  <a:ext uri="{0D108BD9-81ED-4DB2-BD59-A6C34878D82A}">
                    <a16:rowId xmlns:a16="http://schemas.microsoft.com/office/drawing/2014/main" val="730182601"/>
                  </a:ext>
                </a:extLst>
              </a:tr>
            </a:tbl>
          </a:graphicData>
        </a:graphic>
      </p:graphicFrame>
    </p:spTree>
    <p:extLst>
      <p:ext uri="{BB962C8B-B14F-4D97-AF65-F5344CB8AC3E}">
        <p14:creationId xmlns:p14="http://schemas.microsoft.com/office/powerpoint/2010/main" val="3498337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8E4DA-C1A7-72C6-AF7C-465564B448A0}"/>
              </a:ext>
            </a:extLst>
          </p:cNvPr>
          <p:cNvSpPr>
            <a:spLocks noGrp="1"/>
          </p:cNvSpPr>
          <p:nvPr>
            <p:ph type="title"/>
          </p:nvPr>
        </p:nvSpPr>
        <p:spPr>
          <a:xfrm>
            <a:off x="3752193" y="84813"/>
            <a:ext cx="8292662" cy="1036143"/>
          </a:xfrm>
        </p:spPr>
        <p:txBody>
          <a:bodyPr anchor="ctr">
            <a:normAutofit/>
          </a:bodyPr>
          <a:lstStyle/>
          <a:p>
            <a:pPr algn="ctr"/>
            <a:r>
              <a:rPr lang="en-US" b="1">
                <a:latin typeface="Calibri" panose="020F0502020204030204" pitchFamily="34" charset="0"/>
                <a:cs typeface="Calibri" panose="020F0502020204030204" pitchFamily="34" charset="0"/>
              </a:rPr>
              <a:t>Descriptions of Strategic Plan</a:t>
            </a:r>
            <a:br>
              <a:rPr lang="en-US" b="1">
                <a:latin typeface="Calibri" panose="020F0502020204030204" pitchFamily="34" charset="0"/>
                <a:cs typeface="Calibri" panose="020F0502020204030204" pitchFamily="34" charset="0"/>
              </a:rPr>
            </a:br>
            <a:r>
              <a:rPr lang="en-US" b="1">
                <a:latin typeface="Calibri" panose="020F0502020204030204" pitchFamily="34" charset="0"/>
                <a:cs typeface="Calibri" panose="020F0502020204030204" pitchFamily="34" charset="0"/>
              </a:rPr>
              <a:t>Breakout Categories</a:t>
            </a:r>
          </a:p>
        </p:txBody>
      </p:sp>
      <p:sp>
        <p:nvSpPr>
          <p:cNvPr id="3" name="Slide Number Placeholder 2">
            <a:extLst>
              <a:ext uri="{FF2B5EF4-FFF2-40B4-BE49-F238E27FC236}">
                <a16:creationId xmlns:a16="http://schemas.microsoft.com/office/drawing/2014/main" id="{256AE224-2A34-DE38-F9DE-005794EAF9FE}"/>
              </a:ext>
            </a:extLst>
          </p:cNvPr>
          <p:cNvSpPr>
            <a:spLocks noGrp="1"/>
          </p:cNvSpPr>
          <p:nvPr>
            <p:ph type="sldNum" sz="quarter" idx="12"/>
          </p:nvPr>
        </p:nvSpPr>
        <p:spPr>
          <a:xfrm>
            <a:off x="11025562" y="6356348"/>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6" name="TextBox 5">
            <a:extLst>
              <a:ext uri="{FF2B5EF4-FFF2-40B4-BE49-F238E27FC236}">
                <a16:creationId xmlns:a16="http://schemas.microsoft.com/office/drawing/2014/main" id="{C664D598-9881-D6BC-7672-7D43E8B70597}"/>
              </a:ext>
            </a:extLst>
          </p:cNvPr>
          <p:cNvSpPr txBox="1"/>
          <p:nvPr/>
        </p:nvSpPr>
        <p:spPr>
          <a:xfrm>
            <a:off x="3951891" y="1522153"/>
            <a:ext cx="8092964" cy="4001095"/>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Priorities:</a:t>
            </a:r>
            <a:r>
              <a:rPr kumimoji="0" lang="en-US" sz="2800" b="1" i="0" u="none" strike="noStrike" kern="1200" cap="none" spc="0" normalizeH="0" baseline="0" noProof="0">
                <a:ln>
                  <a:noFill/>
                </a:ln>
                <a:solidFill>
                  <a:prstClr val="black"/>
                </a:solidFill>
                <a:effectLst/>
                <a:uLnTx/>
                <a:uFillTx/>
                <a:latin typeface="Calibri"/>
                <a:ea typeface="Calibri"/>
                <a:cs typeface="Calibri"/>
              </a:rPr>
              <a:t> </a:t>
            </a:r>
            <a:r>
              <a:rPr kumimoji="0" lang="en-US" sz="2800" b="0" i="0" u="none" strike="noStrike" kern="1200" cap="none" spc="0" normalizeH="0" baseline="0" noProof="0">
                <a:ln>
                  <a:noFill/>
                </a:ln>
                <a:solidFill>
                  <a:prstClr val="black"/>
                </a:solidFill>
                <a:effectLst/>
                <a:uLnTx/>
                <a:uFillTx/>
                <a:latin typeface="Calibri"/>
                <a:ea typeface="Calibri"/>
                <a:cs typeface="Calibri"/>
              </a:rPr>
              <a:t>FY25 funding </a:t>
            </a:r>
            <a:r>
              <a:rPr kumimoji="0" lang="en-US" sz="2800" b="0" i="0" u="sng" strike="noStrike" kern="1200" cap="none" spc="0" normalizeH="0" baseline="0" noProof="0">
                <a:ln>
                  <a:noFill/>
                </a:ln>
                <a:solidFill>
                  <a:prstClr val="black"/>
                </a:solidFill>
                <a:effectLst/>
                <a:uLnTx/>
                <a:uFillTx/>
                <a:latin typeface="Calibri"/>
                <a:ea typeface="Calibri"/>
                <a:cs typeface="Calibri"/>
              </a:rPr>
              <a:t>priorities</a:t>
            </a:r>
            <a:r>
              <a:rPr kumimoji="0" lang="en-US" sz="2800" b="0" i="0" u="none" strike="noStrike" kern="1200" cap="none" spc="0" normalizeH="0" baseline="0" noProof="0">
                <a:ln>
                  <a:noFill/>
                </a:ln>
                <a:solidFill>
                  <a:prstClr val="black"/>
                </a:solidFill>
                <a:effectLst/>
                <a:uLnTx/>
                <a:uFillTx/>
                <a:latin typeface="Calibri"/>
                <a:ea typeface="Calibri"/>
                <a:cs typeface="Calibri"/>
              </a:rPr>
              <a:t> from the school’s strategic plan, ranked by the order of importance.</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lnSpc>
                <a:spcPct val="100000"/>
              </a:lnSpc>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Strategies:</a:t>
            </a:r>
            <a:r>
              <a:rPr kumimoji="0" lang="en-US" sz="2800" b="1" i="0" u="none" strike="noStrike" kern="1200" cap="none" spc="0" normalizeH="0" baseline="0" noProof="0">
                <a:ln>
                  <a:noFill/>
                </a:ln>
                <a:solidFill>
                  <a:prstClr val="black"/>
                </a:solidFill>
                <a:effectLst/>
                <a:uLnTx/>
                <a:uFillTx/>
                <a:latin typeface="Calibri"/>
                <a:ea typeface="Calibri"/>
                <a:cs typeface="Calibri"/>
              </a:rPr>
              <a:t> </a:t>
            </a:r>
            <a:r>
              <a:rPr kumimoji="0" lang="en-US" sz="2800" b="0" i="0" u="none" strike="noStrike" kern="1200" cap="none" spc="0" normalizeH="0" baseline="0" noProof="0">
                <a:ln>
                  <a:noFill/>
                </a:ln>
                <a:solidFill>
                  <a:prstClr val="black"/>
                </a:solidFill>
                <a:effectLst/>
                <a:uLnTx/>
                <a:uFillTx/>
                <a:latin typeface="Calibri"/>
                <a:ea typeface="Calibri"/>
                <a:cs typeface="Calibri"/>
              </a:rPr>
              <a:t>Lays out specific objectives for school’s improvement.</a:t>
            </a:r>
            <a:endParaRPr kumimoji="0" lang="en-US" sz="2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Request: </a:t>
            </a:r>
            <a:r>
              <a:rPr kumimoji="0" lang="en-US" sz="2800" b="0" i="0" u="none" strike="noStrike" kern="1200" cap="none" spc="0" normalizeH="0" baseline="0" noProof="0">
                <a:ln>
                  <a:noFill/>
                </a:ln>
                <a:solidFill>
                  <a:prstClr val="black"/>
                </a:solidFill>
                <a:effectLst/>
                <a:uLnTx/>
                <a:uFillTx/>
                <a:latin typeface="Calibri"/>
                <a:ea typeface="Calibri"/>
                <a:cs typeface="Calibri"/>
              </a:rPr>
              <a:t>“The Ask”  What needs to be funded in order to support the strategy? </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lnSpc>
                <a:spcPct val="100000"/>
              </a:lnSpc>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Amount:</a:t>
            </a:r>
            <a:r>
              <a:rPr kumimoji="0" lang="en-US" sz="2800" b="0" i="0" u="none" strike="noStrike" kern="1200" cap="none" spc="0" normalizeH="0" baseline="0" noProof="0">
                <a:ln>
                  <a:noFill/>
                </a:ln>
                <a:solidFill>
                  <a:prstClr val="black"/>
                </a:solidFill>
                <a:effectLst/>
                <a:uLnTx/>
                <a:uFillTx/>
                <a:latin typeface="Calibri"/>
                <a:ea typeface="Calibri"/>
                <a:cs typeface="Calibri"/>
              </a:rPr>
              <a:t> What is the cost associated with the Request?</a:t>
            </a:r>
          </a:p>
        </p:txBody>
      </p:sp>
      <p:sp>
        <p:nvSpPr>
          <p:cNvPr id="7" name="Rectangle 6">
            <a:extLst>
              <a:ext uri="{FF2B5EF4-FFF2-40B4-BE49-F238E27FC236}">
                <a16:creationId xmlns:a16="http://schemas.microsoft.com/office/drawing/2014/main" id="{A97BE431-FE2F-EE77-1FF1-F62D4E49AA96}"/>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202196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6967-9DAF-A91B-B931-66BBB63CEB68}"/>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BAD0A14A-8D13-CCC5-5AF6-B58D17CE66C8}"/>
              </a:ext>
            </a:extLst>
          </p:cNvPr>
          <p:cNvSpPr>
            <a:spLocks noGrp="1"/>
          </p:cNvSpPr>
          <p:nvPr>
            <p:ph type="sldNum" sz="quarter" idx="12"/>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9" name="Title 1">
            <a:extLst>
              <a:ext uri="{FF2B5EF4-FFF2-40B4-BE49-F238E27FC236}">
                <a16:creationId xmlns:a16="http://schemas.microsoft.com/office/drawing/2014/main" id="{0D68B280-9291-31B9-E08E-2E9F9DC76B3B}"/>
              </a:ext>
            </a:extLst>
          </p:cNvPr>
          <p:cNvSpPr>
            <a:spLocks noGrp="1"/>
          </p:cNvSpPr>
          <p:nvPr>
            <p:ph type="title"/>
          </p:nvPr>
        </p:nvSpPr>
        <p:spPr>
          <a:xfrm>
            <a:off x="4235669" y="136633"/>
            <a:ext cx="7378262" cy="1397877"/>
          </a:xfrm>
        </p:spPr>
        <p:txBody>
          <a:bodyPr anchor="t">
            <a:noAutofit/>
          </a:bodyPr>
          <a:lstStyle/>
          <a:p>
            <a:pPr algn="ctr"/>
            <a:r>
              <a:rPr lang="en-US" sz="4800" b="1">
                <a:solidFill>
                  <a:schemeClr val="accent4"/>
                </a:solidFill>
              </a:rPr>
              <a:t>FY26 Budget by Function </a:t>
            </a:r>
            <a:r>
              <a:rPr lang="en-US" sz="3600" cap="none">
                <a:solidFill>
                  <a:schemeClr val="tx2"/>
                </a:solidFill>
              </a:rPr>
              <a:t>(</a:t>
            </a:r>
            <a:r>
              <a:rPr lang="en-US" sz="3600" i="1" cap="none">
                <a:solidFill>
                  <a:schemeClr val="tx2"/>
                </a:solidFill>
              </a:rPr>
              <a:t>required</a:t>
            </a:r>
            <a:r>
              <a:rPr lang="en-US" sz="3600" cap="none">
                <a:solidFill>
                  <a:schemeClr val="tx2"/>
                </a:solidFill>
              </a:rPr>
              <a:t>)</a:t>
            </a:r>
          </a:p>
        </p:txBody>
      </p:sp>
      <p:sp>
        <p:nvSpPr>
          <p:cNvPr id="3" name="TextBox 2">
            <a:extLst>
              <a:ext uri="{FF2B5EF4-FFF2-40B4-BE49-F238E27FC236}">
                <a16:creationId xmlns:a16="http://schemas.microsoft.com/office/drawing/2014/main" id="{74A956E2-CC15-BE95-EB99-CDEA472AFBB8}"/>
              </a:ext>
            </a:extLst>
          </p:cNvPr>
          <p:cNvSpPr txBox="1"/>
          <p:nvPr/>
        </p:nvSpPr>
        <p:spPr>
          <a:xfrm>
            <a:off x="5496911" y="1513966"/>
            <a:ext cx="55179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enorite"/>
                <a:ea typeface="+mn-ea"/>
                <a:cs typeface="+mn-cs"/>
              </a:rPr>
              <a:t>*</a:t>
            </a:r>
            <a:r>
              <a:rPr kumimoji="0" lang="en-US" sz="1800" b="0" i="1" u="none" strike="noStrike" kern="1200" cap="none" spc="0" normalizeH="0" baseline="0" noProof="0">
                <a:ln>
                  <a:noFill/>
                </a:ln>
                <a:solidFill>
                  <a:prstClr val="black"/>
                </a:solidFill>
                <a:effectLst/>
                <a:uLnTx/>
                <a:uFillTx/>
                <a:latin typeface="Tenorite"/>
                <a:ea typeface="+mn-ea"/>
                <a:cs typeface="+mn-cs"/>
              </a:rPr>
              <a:t> Based on Current Allocation of School Budget</a:t>
            </a:r>
          </a:p>
        </p:txBody>
      </p:sp>
      <p:graphicFrame>
        <p:nvGraphicFramePr>
          <p:cNvPr id="5" name="Table 4">
            <a:extLst>
              <a:ext uri="{FF2B5EF4-FFF2-40B4-BE49-F238E27FC236}">
                <a16:creationId xmlns:a16="http://schemas.microsoft.com/office/drawing/2014/main" id="{0672AE0A-3645-94E0-A908-82BAE3C1E8B0}"/>
              </a:ext>
            </a:extLst>
          </p:cNvPr>
          <p:cNvGraphicFramePr>
            <a:graphicFrameLocks noGrp="1"/>
          </p:cNvGraphicFramePr>
          <p:nvPr/>
        </p:nvGraphicFramePr>
        <p:xfrm>
          <a:off x="889001" y="1358843"/>
          <a:ext cx="7547075" cy="4717491"/>
        </p:xfrm>
        <a:graphic>
          <a:graphicData uri="http://schemas.openxmlformats.org/drawingml/2006/table">
            <a:tbl>
              <a:tblPr/>
              <a:tblGrid>
                <a:gridCol w="880718">
                  <a:extLst>
                    <a:ext uri="{9D8B030D-6E8A-4147-A177-3AD203B41FA5}">
                      <a16:colId xmlns:a16="http://schemas.microsoft.com/office/drawing/2014/main" val="3443663116"/>
                    </a:ext>
                  </a:extLst>
                </a:gridCol>
                <a:gridCol w="2425362">
                  <a:extLst>
                    <a:ext uri="{9D8B030D-6E8A-4147-A177-3AD203B41FA5}">
                      <a16:colId xmlns:a16="http://schemas.microsoft.com/office/drawing/2014/main" val="3250107695"/>
                    </a:ext>
                  </a:extLst>
                </a:gridCol>
                <a:gridCol w="867168">
                  <a:extLst>
                    <a:ext uri="{9D8B030D-6E8A-4147-A177-3AD203B41FA5}">
                      <a16:colId xmlns:a16="http://schemas.microsoft.com/office/drawing/2014/main" val="3629171999"/>
                    </a:ext>
                  </a:extLst>
                </a:gridCol>
                <a:gridCol w="1368500">
                  <a:extLst>
                    <a:ext uri="{9D8B030D-6E8A-4147-A177-3AD203B41FA5}">
                      <a16:colId xmlns:a16="http://schemas.microsoft.com/office/drawing/2014/main" val="3245455602"/>
                    </a:ext>
                  </a:extLst>
                </a:gridCol>
                <a:gridCol w="1368500">
                  <a:extLst>
                    <a:ext uri="{9D8B030D-6E8A-4147-A177-3AD203B41FA5}">
                      <a16:colId xmlns:a16="http://schemas.microsoft.com/office/drawing/2014/main" val="1762050594"/>
                    </a:ext>
                  </a:extLst>
                </a:gridCol>
                <a:gridCol w="636827">
                  <a:extLst>
                    <a:ext uri="{9D8B030D-6E8A-4147-A177-3AD203B41FA5}">
                      <a16:colId xmlns:a16="http://schemas.microsoft.com/office/drawing/2014/main" val="3936870027"/>
                    </a:ext>
                  </a:extLst>
                </a:gridCol>
              </a:tblGrid>
              <a:tr h="271761">
                <a:tc>
                  <a:txBody>
                    <a:bodyPr/>
                    <a:lstStyle/>
                    <a:p>
                      <a:pPr algn="l" fontAlgn="t"/>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033026614"/>
                  </a:ext>
                </a:extLst>
              </a:tr>
              <a:tr h="271761">
                <a:tc>
                  <a:txBody>
                    <a:bodyPr/>
                    <a:lstStyle/>
                    <a:p>
                      <a:pPr algn="l" fontAlgn="t"/>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943972949"/>
                  </a:ext>
                </a:extLst>
              </a:tr>
              <a:tr h="271761">
                <a:tc>
                  <a:txBody>
                    <a:bodyPr/>
                    <a:lstStyle/>
                    <a:p>
                      <a:pPr algn="l" fontAlgn="t"/>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2737411075"/>
                  </a:ext>
                </a:extLst>
              </a:tr>
              <a:tr h="271761">
                <a:tc>
                  <a:txBody>
                    <a:bodyPr/>
                    <a:lstStyle/>
                    <a:p>
                      <a:pPr algn="l" fontAlgn="t"/>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191603791"/>
                  </a:ext>
                </a:extLst>
              </a:tr>
              <a:tr h="476162">
                <a:tc>
                  <a:txBody>
                    <a:bodyPr/>
                    <a:lstStyle/>
                    <a:p>
                      <a:pPr algn="l" fontAlgn="t"/>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252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800315260"/>
                  </a:ext>
                </a:extLst>
              </a:tr>
              <a:tr h="271761">
                <a:tc>
                  <a:txBody>
                    <a:bodyPr/>
                    <a:lstStyle/>
                    <a:p>
                      <a:pPr algn="l" fontAlgn="t"/>
                      <a:endParaRPr lang="en-US" sz="1100" b="1" i="0" u="none" strike="noStrike">
                        <a:solidFill>
                          <a:srgbClr val="000000"/>
                        </a:solidFill>
                        <a:effectLst/>
                        <a:latin typeface="Calibri" panose="020F0502020204030204" pitchFamily="34" charset="0"/>
                      </a:endParaRPr>
                    </a:p>
                  </a:txBody>
                  <a:tcPr marL="9525" marR="9525" marT="952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endParaRPr lang="en-US" sz="11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311359616"/>
                  </a:ext>
                </a:extLst>
              </a:tr>
              <a:tr h="271761">
                <a:tc>
                  <a:txBody>
                    <a:bodyPr/>
                    <a:lstStyle/>
                    <a:p>
                      <a:pPr algn="ctr" fontAlgn="b"/>
                      <a:r>
                        <a:rPr lang="en-US" sz="1100" b="1" i="0" u="none" strike="noStrike">
                          <a:solidFill>
                            <a:srgbClr val="000000"/>
                          </a:solidFill>
                          <a:effectLst/>
                          <a:latin typeface="Calibri" panose="020F0502020204030204" pitchFamily="34" charset="0"/>
                        </a:rPr>
                        <a:t>Account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Account Description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FTE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Budget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94532794"/>
                  </a:ext>
                </a:extLst>
              </a:tr>
              <a:tr h="271761">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655204438"/>
                  </a:ext>
                </a:extLst>
              </a:tr>
              <a:tr h="253179">
                <a:tc>
                  <a:txBody>
                    <a:bodyPr/>
                    <a:lstStyle/>
                    <a:p>
                      <a:pPr algn="r" fontAlgn="b"/>
                      <a:r>
                        <a:rPr lang="en-US" sz="1000" b="0" i="0" u="none" strike="noStrike">
                          <a:effectLst/>
                          <a:latin typeface="Arial" panose="020B0604020202020204" pitchFamily="34" charset="0"/>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29.80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$3,681,875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$14,611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059434744"/>
                  </a:ext>
                </a:extLst>
              </a:tr>
              <a:tr h="253179">
                <a:tc>
                  <a:txBody>
                    <a:bodyPr/>
                    <a:lstStyle/>
                    <a:p>
                      <a:pPr algn="r" fontAlgn="b"/>
                      <a:r>
                        <a:rPr lang="en-US" sz="1000" b="0" i="0" u="none" strike="noStrike">
                          <a:effectLst/>
                          <a:latin typeface="Arial" panose="020B0604020202020204" pitchFamily="34" charset="0"/>
                        </a:rPr>
                        <a:t>2100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Pupil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2.75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$338,406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$1,343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72109953"/>
                  </a:ext>
                </a:extLst>
              </a:tr>
              <a:tr h="253179">
                <a:tc>
                  <a:txBody>
                    <a:bodyPr/>
                    <a:lstStyle/>
                    <a:p>
                      <a:pPr algn="r" fontAlgn="b"/>
                      <a:r>
                        <a:rPr lang="en-US" sz="1000" b="0" i="0" u="none" strike="noStrike">
                          <a:effectLst/>
                          <a:latin typeface="Arial" panose="020B0604020202020204" pitchFamily="34" charset="0"/>
                        </a:rPr>
                        <a:t>2210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Improvement of Instructional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$156,932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$623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15289720"/>
                  </a:ext>
                </a:extLst>
              </a:tr>
              <a:tr h="253179">
                <a:tc>
                  <a:txBody>
                    <a:bodyPr/>
                    <a:lstStyle/>
                    <a:p>
                      <a:pPr algn="r" fontAlgn="b"/>
                      <a:r>
                        <a:rPr lang="en-US" sz="1000" b="0" i="0" u="none" strike="noStrike">
                          <a:effectLst/>
                          <a:latin typeface="Arial" panose="020B0604020202020204" pitchFamily="34" charset="0"/>
                        </a:rPr>
                        <a:t>2213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Instructional Staff Training</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566459968"/>
                  </a:ext>
                </a:extLst>
              </a:tr>
              <a:tr h="253179">
                <a:tc>
                  <a:txBody>
                    <a:bodyPr/>
                    <a:lstStyle/>
                    <a:p>
                      <a:pPr algn="r" fontAlgn="b"/>
                      <a:r>
                        <a:rPr lang="en-US" sz="1000" b="0" i="0" u="none" strike="noStrike">
                          <a:effectLst/>
                          <a:latin typeface="Arial" panose="020B0604020202020204" pitchFamily="34" charset="0"/>
                        </a:rPr>
                        <a:t>2220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Educational Media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$149,001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$591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926536050"/>
                  </a:ext>
                </a:extLst>
              </a:tr>
              <a:tr h="253179">
                <a:tc>
                  <a:txBody>
                    <a:bodyPr/>
                    <a:lstStyle/>
                    <a:p>
                      <a:pPr algn="r" fontAlgn="b"/>
                      <a:r>
                        <a:rPr lang="en-US" sz="1000" b="0" i="0" u="none" strike="noStrike">
                          <a:effectLst/>
                          <a:latin typeface="Arial" panose="020B0604020202020204" pitchFamily="34" charset="0"/>
                        </a:rPr>
                        <a:t>2400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School Administration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3.00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$470,764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$1,868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04932274"/>
                  </a:ext>
                </a:extLst>
              </a:tr>
              <a:tr h="253179">
                <a:tc>
                  <a:txBody>
                    <a:bodyPr/>
                    <a:lstStyle/>
                    <a:p>
                      <a:pPr algn="r" fontAlgn="b"/>
                      <a:r>
                        <a:rPr lang="en-US" sz="1000" b="0" i="0" u="none" strike="noStrike">
                          <a:effectLst/>
                          <a:latin typeface="Arial" panose="020B0604020202020204" pitchFamily="34" charset="0"/>
                        </a:rPr>
                        <a:t>2600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Maintenance &amp; Operations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4.00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$315,031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$1,250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86173505"/>
                  </a:ext>
                </a:extLst>
              </a:tr>
              <a:tr h="253179">
                <a:tc>
                  <a:txBody>
                    <a:bodyPr/>
                    <a:lstStyle/>
                    <a:p>
                      <a:pPr algn="r" fontAlgn="b"/>
                      <a:r>
                        <a:rPr lang="en-US" sz="1000" b="0" i="0" u="none" strike="noStrike">
                          <a:effectLst/>
                          <a:latin typeface="Arial" panose="020B0604020202020204" pitchFamily="34" charset="0"/>
                        </a:rPr>
                        <a:t>2700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Transportation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69313626"/>
                  </a:ext>
                </a:extLst>
              </a:tr>
              <a:tr h="313570">
                <a:tc gridSpan="2">
                  <a:txBody>
                    <a:bodyPr/>
                    <a:lstStyle/>
                    <a:p>
                      <a:pPr algn="r" fontAlgn="b"/>
                      <a:r>
                        <a:rPr lang="en-US" sz="1200" b="1" i="0" u="none" strike="noStrike">
                          <a:effectLst/>
                          <a:latin typeface="Arial" panose="020B0604020202020204" pitchFamily="34" charset="0"/>
                        </a:rPr>
                        <a:t>Total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r>
                        <a:rPr lang="en-US" sz="1200" b="1" i="0" u="none" strike="noStrike">
                          <a:effectLst/>
                          <a:latin typeface="Arial" panose="020B0604020202020204" pitchFamily="34" charset="0"/>
                        </a:rPr>
                        <a:t>41.55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1" i="0" u="none" strike="noStrike">
                          <a:effectLst/>
                          <a:latin typeface="Arial" panose="020B0604020202020204" pitchFamily="34" charset="0"/>
                        </a:rPr>
                        <a:t> $5,112,008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1" i="0" u="none" strike="noStrike">
                          <a:effectLst/>
                          <a:latin typeface="Arial" panose="020B0604020202020204" pitchFamily="34" charset="0"/>
                        </a:rPr>
                        <a:t> $20,286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dirty="0">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8594418"/>
                  </a:ext>
                </a:extLst>
              </a:tr>
            </a:tbl>
          </a:graphicData>
        </a:graphic>
      </p:graphicFrame>
    </p:spTree>
    <p:extLst>
      <p:ext uri="{BB962C8B-B14F-4D97-AF65-F5344CB8AC3E}">
        <p14:creationId xmlns:p14="http://schemas.microsoft.com/office/powerpoint/2010/main" val="4061943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4DFAB-AC4E-E5C8-CC4C-505429E98492}"/>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75F9CFAD-4C7C-AD31-F4D1-1437BE4DB205}"/>
              </a:ext>
            </a:extLst>
          </p:cNvPr>
          <p:cNvSpPr>
            <a:spLocks noGrp="1"/>
          </p:cNvSpPr>
          <p:nvPr>
            <p:ph type="sldNum" sz="quarter" idx="12"/>
          </p:nvPr>
        </p:nvSpPr>
        <p:spPr>
          <a:xfrm>
            <a:off x="11046590" y="6386402"/>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9" name="Title 1">
            <a:extLst>
              <a:ext uri="{FF2B5EF4-FFF2-40B4-BE49-F238E27FC236}">
                <a16:creationId xmlns:a16="http://schemas.microsoft.com/office/drawing/2014/main" id="{6888D9AF-DF51-9E51-E32C-CA1B9B2ECE58}"/>
              </a:ext>
            </a:extLst>
          </p:cNvPr>
          <p:cNvSpPr>
            <a:spLocks noGrp="1"/>
          </p:cNvSpPr>
          <p:nvPr>
            <p:ph type="title"/>
          </p:nvPr>
        </p:nvSpPr>
        <p:spPr>
          <a:xfrm>
            <a:off x="945931" y="136633"/>
            <a:ext cx="10668000" cy="1397877"/>
          </a:xfrm>
        </p:spPr>
        <p:txBody>
          <a:bodyPr anchor="t">
            <a:noAutofit/>
          </a:bodyPr>
          <a:lstStyle/>
          <a:p>
            <a:pPr algn="ctr"/>
            <a:r>
              <a:rPr lang="en-US" sz="4800" b="1">
                <a:solidFill>
                  <a:schemeClr val="accent4"/>
                </a:solidFill>
              </a:rPr>
              <a:t>FY26 Budget by Function </a:t>
            </a:r>
            <a:r>
              <a:rPr lang="en-US" sz="3600" cap="none">
                <a:solidFill>
                  <a:schemeClr val="tx2"/>
                </a:solidFill>
              </a:rPr>
              <a:t>(</a:t>
            </a:r>
            <a:r>
              <a:rPr lang="en-US" sz="3600" i="1" cap="none">
                <a:solidFill>
                  <a:schemeClr val="tx2"/>
                </a:solidFill>
              </a:rPr>
              <a:t>required</a:t>
            </a:r>
            <a:r>
              <a:rPr lang="en-US" sz="3600" cap="none">
                <a:solidFill>
                  <a:schemeClr val="tx2"/>
                </a:solidFill>
              </a:rPr>
              <a:t>)</a:t>
            </a:r>
          </a:p>
        </p:txBody>
      </p:sp>
      <p:sp>
        <p:nvSpPr>
          <p:cNvPr id="3" name="TextBox 2">
            <a:extLst>
              <a:ext uri="{FF2B5EF4-FFF2-40B4-BE49-F238E27FC236}">
                <a16:creationId xmlns:a16="http://schemas.microsoft.com/office/drawing/2014/main" id="{A040AFF9-69D7-EC7E-8838-6A0053862902}"/>
              </a:ext>
            </a:extLst>
          </p:cNvPr>
          <p:cNvSpPr txBox="1"/>
          <p:nvPr/>
        </p:nvSpPr>
        <p:spPr>
          <a:xfrm>
            <a:off x="3337035" y="771045"/>
            <a:ext cx="55179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enorite"/>
                <a:ea typeface="+mn-ea"/>
                <a:cs typeface="+mn-cs"/>
              </a:rPr>
              <a:t>*</a:t>
            </a:r>
            <a:r>
              <a:rPr kumimoji="0" lang="en-US" sz="1800" b="0" i="1" u="none" strike="noStrike" kern="1200" cap="none" spc="0" normalizeH="0" baseline="0" noProof="0">
                <a:ln>
                  <a:noFill/>
                </a:ln>
                <a:solidFill>
                  <a:prstClr val="black"/>
                </a:solidFill>
                <a:effectLst/>
                <a:uLnTx/>
                <a:uFillTx/>
                <a:latin typeface="Tenorite"/>
                <a:ea typeface="+mn-ea"/>
                <a:cs typeface="+mn-cs"/>
              </a:rPr>
              <a:t> Based on Current Allocation of School Budget</a:t>
            </a:r>
          </a:p>
        </p:txBody>
      </p:sp>
      <p:pic>
        <p:nvPicPr>
          <p:cNvPr id="7" name="Picture 6">
            <a:extLst>
              <a:ext uri="{FF2B5EF4-FFF2-40B4-BE49-F238E27FC236}">
                <a16:creationId xmlns:a16="http://schemas.microsoft.com/office/drawing/2014/main" id="{4E69D7E8-194E-B999-1ECD-4E5B2C5197CB}"/>
              </a:ext>
            </a:extLst>
          </p:cNvPr>
          <p:cNvPicPr>
            <a:picLocks noChangeAspect="1"/>
          </p:cNvPicPr>
          <p:nvPr/>
        </p:nvPicPr>
        <p:blipFill>
          <a:blip r:embed="rId3"/>
          <a:stretch>
            <a:fillRect/>
          </a:stretch>
        </p:blipFill>
        <p:spPr>
          <a:xfrm>
            <a:off x="1415846" y="1140377"/>
            <a:ext cx="9070258" cy="5971423"/>
          </a:xfrm>
          <a:prstGeom prst="rect">
            <a:avLst/>
          </a:prstGeom>
        </p:spPr>
      </p:pic>
    </p:spTree>
    <p:extLst>
      <p:ext uri="{BB962C8B-B14F-4D97-AF65-F5344CB8AC3E}">
        <p14:creationId xmlns:p14="http://schemas.microsoft.com/office/powerpoint/2010/main" val="1338473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819B-B4E7-78F3-A097-B93C9F2D05F2}"/>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D15F03C2-6011-5149-872D-96829643B8B1}"/>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15" name="Title 1">
            <a:extLst>
              <a:ext uri="{FF2B5EF4-FFF2-40B4-BE49-F238E27FC236}">
                <a16:creationId xmlns:a16="http://schemas.microsoft.com/office/drawing/2014/main" id="{A0A6FB80-7636-E000-EEF2-7249BED1F3CC}"/>
              </a:ext>
            </a:extLst>
          </p:cNvPr>
          <p:cNvSpPr>
            <a:spLocks noGrp="1"/>
          </p:cNvSpPr>
          <p:nvPr>
            <p:ph type="title"/>
          </p:nvPr>
        </p:nvSpPr>
        <p:spPr>
          <a:xfrm>
            <a:off x="82112" y="0"/>
            <a:ext cx="6655019" cy="1763338"/>
          </a:xfrm>
          <a:solidFill>
            <a:schemeClr val="accent1"/>
          </a:solidFill>
        </p:spPr>
        <p:txBody>
          <a:bodyPr>
            <a:noAutofit/>
          </a:bodyPr>
          <a:lstStyle/>
          <a:p>
            <a:pPr algn="ctr"/>
            <a:r>
              <a:rPr lang="en-US" sz="4000" b="1">
                <a:solidFill>
                  <a:schemeClr val="accent5"/>
                </a:solidFill>
              </a:rPr>
              <a:t>Questions for the GO Team to Consider and Discuss</a:t>
            </a:r>
          </a:p>
        </p:txBody>
      </p:sp>
      <p:graphicFrame>
        <p:nvGraphicFramePr>
          <p:cNvPr id="2" name="Subtitle 2">
            <a:extLst>
              <a:ext uri="{FF2B5EF4-FFF2-40B4-BE49-F238E27FC236}">
                <a16:creationId xmlns:a16="http://schemas.microsoft.com/office/drawing/2014/main" id="{085FAE27-BC73-F0B3-A15D-0709C3CA2582}"/>
              </a:ext>
            </a:extLst>
          </p:cNvPr>
          <p:cNvGraphicFramePr>
            <a:graphicFrameLocks/>
          </p:cNvGraphicFramePr>
          <p:nvPr/>
        </p:nvGraphicFramePr>
        <p:xfrm>
          <a:off x="838200" y="1874536"/>
          <a:ext cx="10797791"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0606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220B9-C6C0-D72F-9620-EA00A7CEFDFC}"/>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1E064AB-BAF1-FE0D-8B57-04344BBD5D38}"/>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graphicFrame>
        <p:nvGraphicFramePr>
          <p:cNvPr id="2" name="Subtitle 2">
            <a:extLst>
              <a:ext uri="{FF2B5EF4-FFF2-40B4-BE49-F238E27FC236}">
                <a16:creationId xmlns:a16="http://schemas.microsoft.com/office/drawing/2014/main" id="{12996FB1-6836-5911-2F4B-B55B2AF179BF}"/>
              </a:ext>
            </a:extLst>
          </p:cNvPr>
          <p:cNvGraphicFramePr>
            <a:graphicFrameLocks/>
          </p:cNvGraphicFramePr>
          <p:nvPr/>
        </p:nvGraphicFramePr>
        <p:xfrm>
          <a:off x="838200" y="1874536"/>
          <a:ext cx="10797791"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C551BB2E-185A-D678-9C1E-F8F3C09045CE}"/>
              </a:ext>
            </a:extLst>
          </p:cNvPr>
          <p:cNvSpPr>
            <a:spLocks noGrp="1"/>
          </p:cNvSpPr>
          <p:nvPr>
            <p:ph type="title"/>
          </p:nvPr>
        </p:nvSpPr>
        <p:spPr>
          <a:xfrm>
            <a:off x="82112" y="0"/>
            <a:ext cx="6655019" cy="1763338"/>
          </a:xfrm>
          <a:solidFill>
            <a:schemeClr val="accent1"/>
          </a:solidFill>
        </p:spPr>
        <p:txBody>
          <a:bodyPr>
            <a:noAutofit/>
          </a:bodyPr>
          <a:lstStyle/>
          <a:p>
            <a:pPr algn="ctr"/>
            <a:r>
              <a:rPr lang="en-US" sz="4000" b="1">
                <a:solidFill>
                  <a:schemeClr val="accent5"/>
                </a:solidFill>
              </a:rPr>
              <a:t>Questions for the GO Team to Consider and Discuss</a:t>
            </a:r>
          </a:p>
        </p:txBody>
      </p:sp>
    </p:spTree>
    <p:extLst>
      <p:ext uri="{BB962C8B-B14F-4D97-AF65-F5344CB8AC3E}">
        <p14:creationId xmlns:p14="http://schemas.microsoft.com/office/powerpoint/2010/main" val="4192093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583F-F846-6255-FBF1-B6D2A003F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6B8CA-400E-149C-1D4F-204A98290FC5}"/>
              </a:ext>
            </a:extLst>
          </p:cNvPr>
          <p:cNvSpPr>
            <a:spLocks noGrp="1"/>
          </p:cNvSpPr>
          <p:nvPr>
            <p:ph type="ctrTitle"/>
          </p:nvPr>
        </p:nvSpPr>
        <p:spPr>
          <a:xfrm>
            <a:off x="7085943" y="1264783"/>
            <a:ext cx="4179570" cy="3377354"/>
          </a:xfrm>
        </p:spPr>
        <p:txBody>
          <a:bodyPr anchor="ctr"/>
          <a:lstStyle/>
          <a:p>
            <a:r>
              <a:rPr lang="en-US"/>
              <a:t>Discussion of Reserve &amp; Holdback Funds</a:t>
            </a:r>
          </a:p>
        </p:txBody>
      </p:sp>
    </p:spTree>
    <p:extLst>
      <p:ext uri="{BB962C8B-B14F-4D97-AF65-F5344CB8AC3E}">
        <p14:creationId xmlns:p14="http://schemas.microsoft.com/office/powerpoint/2010/main" val="33343600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BC7E1-D24F-7EAE-B9D5-9AE126AF3A42}"/>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E8E1B79-40B1-CD2A-8F1E-D59D63B95A49}"/>
              </a:ext>
            </a:extLst>
          </p:cNvPr>
          <p:cNvSpPr>
            <a:spLocks noGrp="1"/>
          </p:cNvSpPr>
          <p:nvPr>
            <p:ph type="sldNum" sz="quarter" idx="12"/>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3" name="Title 2">
            <a:extLst>
              <a:ext uri="{FF2B5EF4-FFF2-40B4-BE49-F238E27FC236}">
                <a16:creationId xmlns:a16="http://schemas.microsoft.com/office/drawing/2014/main" id="{28BD14A9-DC9D-7480-5CDD-4CFA24DE538F}"/>
              </a:ext>
            </a:extLst>
          </p:cNvPr>
          <p:cNvSpPr>
            <a:spLocks noGrp="1"/>
          </p:cNvSpPr>
          <p:nvPr>
            <p:ph type="title"/>
          </p:nvPr>
        </p:nvSpPr>
        <p:spPr>
          <a:xfrm>
            <a:off x="845302" y="35991"/>
            <a:ext cx="10515600" cy="626161"/>
          </a:xfrm>
        </p:spPr>
        <p:txBody>
          <a:bodyPr anchor="ctr"/>
          <a:lstStyle/>
          <a:p>
            <a:r>
              <a:rPr lang="en-US" b="1"/>
              <a:t>Plan for FY26 Leveling Reserve</a:t>
            </a:r>
          </a:p>
        </p:txBody>
      </p:sp>
      <p:graphicFrame>
        <p:nvGraphicFramePr>
          <p:cNvPr id="7" name="Table 6">
            <a:extLst>
              <a:ext uri="{FF2B5EF4-FFF2-40B4-BE49-F238E27FC236}">
                <a16:creationId xmlns:a16="http://schemas.microsoft.com/office/drawing/2014/main" id="{2B42BE28-AB92-2BAF-94E4-82CD37220F67}"/>
              </a:ext>
            </a:extLst>
          </p:cNvPr>
          <p:cNvGraphicFramePr>
            <a:graphicFrameLocks noGrp="1"/>
          </p:cNvGraphicFramePr>
          <p:nvPr/>
        </p:nvGraphicFramePr>
        <p:xfrm>
          <a:off x="2048938" y="1471448"/>
          <a:ext cx="8837020" cy="6152878"/>
        </p:xfrm>
        <a:graphic>
          <a:graphicData uri="http://schemas.openxmlformats.org/drawingml/2006/table">
            <a:tbl>
              <a:tblPr firstRow="1" bandRow="1">
                <a:tableStyleId>{7DF18680-E054-41AD-8BC1-D1AEF772440D}</a:tableStyleId>
              </a:tblPr>
              <a:tblGrid>
                <a:gridCol w="2209249">
                  <a:extLst>
                    <a:ext uri="{9D8B030D-6E8A-4147-A177-3AD203B41FA5}">
                      <a16:colId xmlns:a16="http://schemas.microsoft.com/office/drawing/2014/main" val="20000"/>
                    </a:ext>
                  </a:extLst>
                </a:gridCol>
                <a:gridCol w="2457119">
                  <a:extLst>
                    <a:ext uri="{9D8B030D-6E8A-4147-A177-3AD203B41FA5}">
                      <a16:colId xmlns:a16="http://schemas.microsoft.com/office/drawing/2014/main" val="20002"/>
                    </a:ext>
                  </a:extLst>
                </a:gridCol>
                <a:gridCol w="2263156">
                  <a:extLst>
                    <a:ext uri="{9D8B030D-6E8A-4147-A177-3AD203B41FA5}">
                      <a16:colId xmlns:a16="http://schemas.microsoft.com/office/drawing/2014/main" val="20003"/>
                    </a:ext>
                  </a:extLst>
                </a:gridCol>
                <a:gridCol w="1907496">
                  <a:extLst>
                    <a:ext uri="{9D8B030D-6E8A-4147-A177-3AD203B41FA5}">
                      <a16:colId xmlns:a16="http://schemas.microsoft.com/office/drawing/2014/main" val="20005"/>
                    </a:ext>
                  </a:extLst>
                </a:gridCol>
              </a:tblGrid>
              <a:tr h="490526">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1580">
                <a:tc>
                  <a:txBody>
                    <a:bodyPr/>
                    <a:lstStyle/>
                    <a:p>
                      <a:pPr algn="l"/>
                      <a:r>
                        <a:rPr lang="en-US" sz="1200" b="0" i="1" dirty="0">
                          <a:solidFill>
                            <a:schemeClr val="tx1"/>
                          </a:solidFill>
                        </a:rPr>
                        <a:t>Improve phonics instruction to increase proficiency of early readers</a:t>
                      </a:r>
                    </a:p>
                  </a:txBody>
                  <a:tcPr marL="68580" marR="68580" marT="34290" marB="34290" anchor="b"/>
                </a:tc>
                <a:tc>
                  <a:txBody>
                    <a:bodyPr/>
                    <a:lstStyle/>
                    <a:p>
                      <a:pPr marL="0" algn="l" defTabSz="685800" rtl="0" eaLnBrk="1" latinLnBrk="0" hangingPunct="1"/>
                      <a:r>
                        <a:rPr lang="en-US" sz="1200" b="0" i="1" kern="1200" dirty="0">
                          <a:solidFill>
                            <a:schemeClr val="tx1"/>
                          </a:solidFill>
                          <a:latin typeface="+mn-lt"/>
                          <a:ea typeface="+mn-ea"/>
                          <a:cs typeface="+mn-cs"/>
                        </a:rPr>
                        <a:t>Provide assistance with small group instruction in during the ELA block</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rPr>
                        <a:t>Purchase  a paraprofessional to assist early grades</a:t>
                      </a:r>
                    </a:p>
                  </a:txBody>
                  <a:tcPr marL="68580" marR="68580" marT="34290" marB="34290" anchor="b"/>
                </a:tc>
                <a:tc>
                  <a:txBody>
                    <a:bodyPr/>
                    <a:lstStyle/>
                    <a:p>
                      <a:pPr marL="0" algn="l" defTabSz="685800" rtl="0" eaLnBrk="1" latinLnBrk="0" hangingPunct="1"/>
                      <a:r>
                        <a:rPr lang="en-US" sz="1200" b="0" kern="1200" dirty="0">
                          <a:solidFill>
                            <a:schemeClr val="tx1"/>
                          </a:solidFill>
                        </a:rPr>
                        <a:t>56, 000</a:t>
                      </a:r>
                    </a:p>
                  </a:txBody>
                  <a:tcPr marL="68580" marR="68580" marT="34290" marB="34290" anchor="b"/>
                </a:tc>
                <a:extLst>
                  <a:ext uri="{0D108BD9-81ED-4DB2-BD59-A6C34878D82A}">
                    <a16:rowId xmlns:a16="http://schemas.microsoft.com/office/drawing/2014/main" val="10001"/>
                  </a:ext>
                </a:extLst>
              </a:tr>
              <a:tr h="378114">
                <a:tc>
                  <a:txBody>
                    <a:bodyPr/>
                    <a:lstStyle/>
                    <a:p>
                      <a:r>
                        <a:rPr lang="en-US" sz="1200" dirty="0">
                          <a:solidFill>
                            <a:schemeClr val="tx1"/>
                          </a:solidFill>
                        </a:rPr>
                        <a:t>Increase proficiency in reading and Math on Milestones</a:t>
                      </a:r>
                    </a:p>
                  </a:txBody>
                  <a:tcPr marL="68580" marR="68580" marT="34290" marB="34290" anchor="ctr"/>
                </a:tc>
                <a:tc>
                  <a:txBody>
                    <a:bodyPr/>
                    <a:lstStyle/>
                    <a:p>
                      <a:r>
                        <a:rPr lang="en-US" sz="1200" dirty="0">
                          <a:solidFill>
                            <a:schemeClr val="tx1"/>
                          </a:solidFill>
                        </a:rPr>
                        <a:t>Provided digital and paper resources for individual growth of students Allowing for the school to create formative assessments to allow for quicker intervention for students falling behind</a:t>
                      </a:r>
                    </a:p>
                  </a:txBody>
                  <a:tcPr marL="68580" marR="68580" marT="34290" marB="34290" anchor="ctr"/>
                </a:tc>
                <a:tc>
                  <a:txBody>
                    <a:bodyPr/>
                    <a:lstStyle/>
                    <a:p>
                      <a:r>
                        <a:rPr lang="en-US" sz="1200" dirty="0">
                          <a:solidFill>
                            <a:schemeClr val="tx1"/>
                          </a:solidFill>
                        </a:rPr>
                        <a:t>Purchase digital resources and teacher recommended resources for students</a:t>
                      </a:r>
                    </a:p>
                  </a:txBody>
                  <a:tcPr marL="68580" marR="68580" marT="34290" marB="34290" anchor="ctr"/>
                </a:tc>
                <a:tc>
                  <a:txBody>
                    <a:bodyPr/>
                    <a:lstStyle/>
                    <a:p>
                      <a:r>
                        <a:rPr lang="en-US" sz="1200" dirty="0">
                          <a:solidFill>
                            <a:schemeClr val="tx1"/>
                          </a:solidFill>
                        </a:rPr>
                        <a:t>10,000</a:t>
                      </a:r>
                    </a:p>
                  </a:txBody>
                  <a:tcPr marL="68580" marR="68580" marT="34290" marB="34290" anchor="ctr"/>
                </a:tc>
                <a:extLst>
                  <a:ext uri="{0D108BD9-81ED-4DB2-BD59-A6C34878D82A}">
                    <a16:rowId xmlns:a16="http://schemas.microsoft.com/office/drawing/2014/main" val="10002"/>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78114">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78114">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5A5E7CAE-EEAD-D8C6-ECD4-B4DC221B6A17}"/>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all" spc="150" normalizeH="0" baseline="0" noProof="0" dirty="0">
                <a:ln>
                  <a:noFill/>
                </a:ln>
                <a:solidFill>
                  <a:srgbClr val="FF0000"/>
                </a:solidFill>
                <a:effectLst/>
                <a:highlight>
                  <a:srgbClr val="FFFF00"/>
                </a:highlight>
                <a:uLnTx/>
                <a:uFillTx/>
                <a:latin typeface="Tenorite"/>
                <a:ea typeface="+mj-ea"/>
                <a:cs typeface="+mj-cs"/>
              </a:rPr>
              <a:t>$66280</a:t>
            </a:r>
          </a:p>
        </p:txBody>
      </p:sp>
      <p:sp>
        <p:nvSpPr>
          <p:cNvPr id="11" name="Rectangle 10">
            <a:extLst>
              <a:ext uri="{FF2B5EF4-FFF2-40B4-BE49-F238E27FC236}">
                <a16:creationId xmlns:a16="http://schemas.microsoft.com/office/drawing/2014/main" id="{C0DED71E-0196-ABA9-DFCE-A2ADB0A2D4CE}"/>
              </a:ext>
            </a:extLst>
          </p:cNvPr>
          <p:cNvSpPr/>
          <p:nvPr/>
        </p:nvSpPr>
        <p:spPr>
          <a:xfrm>
            <a:off x="1601311" y="1208810"/>
            <a:ext cx="8919185" cy="585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306563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8C43B-E9E5-8C0A-2FE6-6E454DCC1775}"/>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436614A-C9DE-6C64-4633-543287CF1551}"/>
              </a:ext>
            </a:extLst>
          </p:cNvPr>
          <p:cNvSpPr>
            <a:spLocks noGrp="1"/>
          </p:cNvSpPr>
          <p:nvPr>
            <p:ph type="sldNum" sz="quarter" idx="12"/>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3" name="Title 2">
            <a:extLst>
              <a:ext uri="{FF2B5EF4-FFF2-40B4-BE49-F238E27FC236}">
                <a16:creationId xmlns:a16="http://schemas.microsoft.com/office/drawing/2014/main" id="{C1E4C60D-1A87-5466-A0B6-36A292E2E0F6}"/>
              </a:ext>
            </a:extLst>
          </p:cNvPr>
          <p:cNvSpPr>
            <a:spLocks noGrp="1"/>
          </p:cNvSpPr>
          <p:nvPr>
            <p:ph type="title"/>
          </p:nvPr>
        </p:nvSpPr>
        <p:spPr>
          <a:xfrm>
            <a:off x="845302" y="35991"/>
            <a:ext cx="10515600" cy="626161"/>
          </a:xfrm>
        </p:spPr>
        <p:txBody>
          <a:bodyPr anchor="ctr"/>
          <a:lstStyle/>
          <a:p>
            <a:r>
              <a:rPr lang="en-US" b="1"/>
              <a:t>Plan for FY26 Title I Holdback</a:t>
            </a:r>
          </a:p>
        </p:txBody>
      </p:sp>
      <p:graphicFrame>
        <p:nvGraphicFramePr>
          <p:cNvPr id="7" name="Table 6">
            <a:extLst>
              <a:ext uri="{FF2B5EF4-FFF2-40B4-BE49-F238E27FC236}">
                <a16:creationId xmlns:a16="http://schemas.microsoft.com/office/drawing/2014/main" id="{0ECA576C-F082-E091-8815-60A7BF149C55}"/>
              </a:ext>
            </a:extLst>
          </p:cNvPr>
          <p:cNvGraphicFramePr>
            <a:graphicFrameLocks noGrp="1"/>
          </p:cNvGraphicFramePr>
          <p:nvPr/>
        </p:nvGraphicFramePr>
        <p:xfrm>
          <a:off x="2048938" y="1471448"/>
          <a:ext cx="8579710" cy="5395074"/>
        </p:xfrm>
        <a:graphic>
          <a:graphicData uri="http://schemas.openxmlformats.org/drawingml/2006/table">
            <a:tbl>
              <a:tblPr firstRow="1" bandRow="1">
                <a:tableStyleId>{93296810-A885-4BE3-A3E7-6D5BEEA58F35}</a:tableStyleId>
              </a:tblPr>
              <a:tblGrid>
                <a:gridCol w="2144922">
                  <a:extLst>
                    <a:ext uri="{9D8B030D-6E8A-4147-A177-3AD203B41FA5}">
                      <a16:colId xmlns:a16="http://schemas.microsoft.com/office/drawing/2014/main" val="20000"/>
                    </a:ext>
                  </a:extLst>
                </a:gridCol>
                <a:gridCol w="2385574">
                  <a:extLst>
                    <a:ext uri="{9D8B030D-6E8A-4147-A177-3AD203B41FA5}">
                      <a16:colId xmlns:a16="http://schemas.microsoft.com/office/drawing/2014/main" val="20002"/>
                    </a:ext>
                  </a:extLst>
                </a:gridCol>
                <a:gridCol w="2197259">
                  <a:extLst>
                    <a:ext uri="{9D8B030D-6E8A-4147-A177-3AD203B41FA5}">
                      <a16:colId xmlns:a16="http://schemas.microsoft.com/office/drawing/2014/main" val="20003"/>
                    </a:ext>
                  </a:extLst>
                </a:gridCol>
                <a:gridCol w="1851955">
                  <a:extLst>
                    <a:ext uri="{9D8B030D-6E8A-4147-A177-3AD203B41FA5}">
                      <a16:colId xmlns:a16="http://schemas.microsoft.com/office/drawing/2014/main" val="20005"/>
                    </a:ext>
                  </a:extLst>
                </a:gridCol>
              </a:tblGrid>
              <a:tr h="493264">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9794">
                <a:tc>
                  <a:txBody>
                    <a:bodyPr/>
                    <a:lstStyle/>
                    <a:p>
                      <a:pPr algn="l"/>
                      <a:r>
                        <a:rPr lang="en-US" sz="1800" b="0" i="1" dirty="0">
                          <a:solidFill>
                            <a:schemeClr val="tx1"/>
                          </a:solidFill>
                        </a:rPr>
                        <a:t>Increase percentage of students scoring proficient in reading and Math on the Milestones Exam</a:t>
                      </a:r>
                    </a:p>
                  </a:txBody>
                  <a:tcPr marL="68580" marR="68580" marT="34290" marB="34290" anchor="b"/>
                </a:tc>
                <a:tc>
                  <a:txBody>
                    <a:bodyPr/>
                    <a:lstStyle/>
                    <a:p>
                      <a:pPr marL="0" algn="l" defTabSz="685800" rtl="0" eaLnBrk="1" latinLnBrk="0" hangingPunct="1"/>
                      <a:r>
                        <a:rPr lang="en-US" sz="1800" b="0" i="1" kern="1200" dirty="0">
                          <a:solidFill>
                            <a:schemeClr val="tx1"/>
                          </a:solidFill>
                          <a:latin typeface="+mn-lt"/>
                          <a:ea typeface="+mn-ea"/>
                          <a:cs typeface="+mn-cs"/>
                        </a:rPr>
                        <a:t>Digital and hard copy resources for students</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800" b="0" i="1" kern="1200" dirty="0">
                          <a:solidFill>
                            <a:schemeClr val="tx1"/>
                          </a:solidFill>
                          <a:latin typeface="+mn-lt"/>
                          <a:ea typeface="+mn-ea"/>
                          <a:cs typeface="+mn-cs"/>
                        </a:rPr>
                        <a:t>Purchase I Ready, Study Island for all students, Coach books and resources for daily instruction</a:t>
                      </a:r>
                    </a:p>
                  </a:txBody>
                  <a:tcPr marL="68580" marR="68580" marT="34290" marB="34290" anchor="b"/>
                </a:tc>
                <a:tc>
                  <a:txBody>
                    <a:bodyPr/>
                    <a:lstStyle/>
                    <a:p>
                      <a:pPr marL="0" algn="l" defTabSz="685800" rtl="0" eaLnBrk="1" latinLnBrk="0" hangingPunct="1"/>
                      <a:r>
                        <a:rPr lang="en-US" sz="1800" b="0" i="1" kern="1200" dirty="0">
                          <a:solidFill>
                            <a:schemeClr val="tx1"/>
                          </a:solidFill>
                          <a:latin typeface="+mn-lt"/>
                          <a:ea typeface="+mn-ea"/>
                          <a:cs typeface="+mn-cs"/>
                        </a:rPr>
                        <a:t>18,525</a:t>
                      </a:r>
                    </a:p>
                  </a:txBody>
                  <a:tcPr marL="68580" marR="68580" marT="34290" marB="34290" anchor="b"/>
                </a:tc>
                <a:extLst>
                  <a:ext uri="{0D108BD9-81ED-4DB2-BD59-A6C34878D82A}">
                    <a16:rowId xmlns:a16="http://schemas.microsoft.com/office/drawing/2014/main" val="10001"/>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80224">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0C533C15-8EE9-60AA-26C9-C5E3A737E031}"/>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all" spc="150" normalizeH="0" baseline="0" noProof="0" dirty="0">
                <a:ln>
                  <a:noFill/>
                </a:ln>
                <a:solidFill>
                  <a:srgbClr val="FF0000"/>
                </a:solidFill>
                <a:effectLst/>
                <a:highlight>
                  <a:srgbClr val="FFFF00"/>
                </a:highlight>
                <a:uLnTx/>
                <a:uFillTx/>
                <a:latin typeface="Tenorite"/>
                <a:ea typeface="+mj-ea"/>
                <a:cs typeface="+mj-cs"/>
              </a:rPr>
              <a:t>18,525</a:t>
            </a:r>
          </a:p>
        </p:txBody>
      </p:sp>
      <p:sp>
        <p:nvSpPr>
          <p:cNvPr id="11" name="Rectangle 10">
            <a:extLst>
              <a:ext uri="{FF2B5EF4-FFF2-40B4-BE49-F238E27FC236}">
                <a16:creationId xmlns:a16="http://schemas.microsoft.com/office/drawing/2014/main" id="{96405391-4DCD-A1CD-5F0A-75C753680F31}"/>
              </a:ext>
            </a:extLst>
          </p:cNvPr>
          <p:cNvSpPr/>
          <p:nvPr/>
        </p:nvSpPr>
        <p:spPr>
          <a:xfrm>
            <a:off x="1601311" y="1208810"/>
            <a:ext cx="8919185" cy="585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7537983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10373350" y="6356349"/>
            <a:ext cx="98755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4" name="Title 3">
            <a:extLst>
              <a:ext uri="{FF2B5EF4-FFF2-40B4-BE49-F238E27FC236}">
                <a16:creationId xmlns:a16="http://schemas.microsoft.com/office/drawing/2014/main" id="{4EBF1F36-3958-87E4-6877-72BC4E273640}"/>
              </a:ext>
            </a:extLst>
          </p:cNvPr>
          <p:cNvSpPr>
            <a:spLocks noGrp="1"/>
          </p:cNvSpPr>
          <p:nvPr>
            <p:ph type="title"/>
          </p:nvPr>
        </p:nvSpPr>
        <p:spPr>
          <a:xfrm>
            <a:off x="2940802" y="43662"/>
            <a:ext cx="8420100" cy="849936"/>
          </a:xfrm>
        </p:spPr>
        <p:txBody>
          <a:bodyPr anchor="ctr">
            <a:normAutofit/>
          </a:bodyPr>
          <a:lstStyle/>
          <a:p>
            <a:pPr algn="ctr"/>
            <a:r>
              <a:rPr lang="en-US" sz="4000" b="1">
                <a:solidFill>
                  <a:schemeClr val="tx2"/>
                </a:solidFill>
              </a:rPr>
              <a:t>Where We’re Going</a:t>
            </a:r>
          </a:p>
        </p:txBody>
      </p:sp>
      <p:sp>
        <p:nvSpPr>
          <p:cNvPr id="16" name="Google Shape;1094;p142">
            <a:extLst>
              <a:ext uri="{FF2B5EF4-FFF2-40B4-BE49-F238E27FC236}">
                <a16:creationId xmlns:a16="http://schemas.microsoft.com/office/drawing/2014/main" id="{DABB574C-5898-8D6E-A23B-3CD0514289F4}"/>
              </a:ext>
            </a:extLst>
          </p:cNvPr>
          <p:cNvSpPr txBox="1">
            <a:spLocks/>
          </p:cNvSpPr>
          <p:nvPr/>
        </p:nvSpPr>
        <p:spPr>
          <a:xfrm>
            <a:off x="2627586" y="1412128"/>
            <a:ext cx="8954814" cy="5309346"/>
          </a:xfrm>
          <a:prstGeom prst="rect">
            <a:avLst/>
          </a:prstGeom>
          <a:noFill/>
          <a:ln>
            <a:noFill/>
          </a:ln>
        </p:spPr>
        <p:txBody>
          <a:bodyPr spcFirstLastPara="1" vert="horz" wrap="square" lIns="68569" tIns="34275" rIns="68569" bIns="34275"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520700" marR="0" lvl="0" indent="-45720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kumimoji="0" lang="en-US" sz="2800" b="1" i="0" u="sng" strike="noStrike" kern="1200" cap="none" spc="50" normalizeH="0" baseline="0" noProof="0">
                <a:ln>
                  <a:noFill/>
                </a:ln>
                <a:solidFill>
                  <a:srgbClr val="A92A91"/>
                </a:solidFill>
                <a:effectLst/>
                <a:uLnTx/>
                <a:uFillTx/>
                <a:latin typeface="Tenorite"/>
                <a:ea typeface="+mj-ea"/>
                <a:cs typeface="+mj-cs"/>
              </a:rPr>
              <a:t>What:</a:t>
            </a:r>
          </a:p>
          <a:p>
            <a:pPr marL="520700" marR="0" lvl="0" indent="-457200" algn="l" defTabSz="914400" rtl="0" eaLnBrk="1" fontAlgn="auto" latinLnBrk="0" hangingPunct="1">
              <a:lnSpc>
                <a:spcPct val="100000"/>
              </a:lnSpc>
              <a:spcBef>
                <a:spcPts val="600"/>
              </a:spcBef>
              <a:spcAft>
                <a:spcPts val="0"/>
              </a:spcAft>
              <a:buClrTx/>
              <a:buSzPct val="100000"/>
              <a:buFont typeface="Arial" panose="020B0604020202020204" pitchFamily="34" charset="0"/>
              <a:buNone/>
              <a:tabLst/>
              <a:defRPr/>
            </a:pPr>
            <a:r>
              <a:rPr kumimoji="0" lang="en-US" sz="1800" b="1" i="0" u="none" strike="noStrike" kern="1200" cap="none" spc="50" normalizeH="0" baseline="0" noProof="0">
                <a:ln>
                  <a:noFill/>
                </a:ln>
                <a:solidFill>
                  <a:prstClr val="black"/>
                </a:solidFill>
                <a:effectLst/>
                <a:uLnTx/>
                <a:uFillTx/>
                <a:latin typeface="Tenorite"/>
                <a:ea typeface="+mj-ea"/>
                <a:cs typeface="+mj-cs"/>
              </a:rPr>
              <a:t>	</a:t>
            </a:r>
            <a:r>
              <a:rPr kumimoji="0" lang="en-US" sz="2000" b="1" i="0" u="none" strike="noStrike" kern="1200" cap="none" spc="50" normalizeH="0" baseline="0" noProof="0">
                <a:ln>
                  <a:noFill/>
                </a:ln>
                <a:solidFill>
                  <a:prstClr val="black"/>
                </a:solidFill>
                <a:effectLst/>
                <a:uLnTx/>
                <a:uFillTx/>
                <a:latin typeface="Tenorite"/>
                <a:ea typeface="+mj-ea"/>
                <a:cs typeface="+mj-cs"/>
              </a:rPr>
              <a:t>During this meeting we will review the budget, which should be updated based on feedback from the staffing conference, Associate Superintendents, and key leaders. After review, GO Teams will need to </a:t>
            </a:r>
            <a:r>
              <a:rPr kumimoji="0" lang="en-US" sz="2000" b="1" i="0" u="none" strike="noStrike" kern="1200" cap="none" spc="50" normalizeH="0" baseline="0" noProof="0">
                <a:ln>
                  <a:noFill/>
                </a:ln>
                <a:solidFill>
                  <a:srgbClr val="FF0000"/>
                </a:solidFill>
                <a:effectLst/>
                <a:uLnTx/>
                <a:uFillTx/>
                <a:latin typeface="Tenorite"/>
                <a:ea typeface="+mj-ea"/>
                <a:cs typeface="+mj-cs"/>
              </a:rPr>
              <a:t>take action</a:t>
            </a:r>
            <a:r>
              <a:rPr kumimoji="0" lang="en-US" sz="2000" b="1" i="0" u="none" strike="noStrike" kern="1200" cap="none" spc="50" normalizeH="0" baseline="0" noProof="0">
                <a:ln>
                  <a:noFill/>
                </a:ln>
                <a:solidFill>
                  <a:srgbClr val="159839"/>
                </a:solidFill>
                <a:effectLst/>
                <a:uLnTx/>
                <a:uFillTx/>
                <a:latin typeface="Tenorite"/>
                <a:ea typeface="+mj-ea"/>
                <a:cs typeface="+mj-cs"/>
              </a:rPr>
              <a:t> </a:t>
            </a:r>
            <a:r>
              <a:rPr kumimoji="0" lang="en-US" sz="2000" b="1" i="0" u="none" strike="noStrike" kern="1200" cap="none" spc="50" normalizeH="0" baseline="0" noProof="0">
                <a:ln>
                  <a:noFill/>
                </a:ln>
                <a:solidFill>
                  <a:prstClr val="black"/>
                </a:solidFill>
                <a:effectLst/>
                <a:uLnTx/>
                <a:uFillTx/>
                <a:latin typeface="Tenorite"/>
                <a:ea typeface="+mj-ea"/>
                <a:cs typeface="+mj-cs"/>
              </a:rPr>
              <a:t>(i.e., vote) on the FY25 Budget. </a:t>
            </a:r>
          </a:p>
          <a:p>
            <a:pPr marL="6350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kumimoji="0" lang="en-US" sz="2800" b="1" i="0" u="sng" strike="noStrike" kern="1200" cap="none" spc="50" normalizeH="0" baseline="0" noProof="0">
                <a:ln>
                  <a:noFill/>
                </a:ln>
                <a:solidFill>
                  <a:srgbClr val="A92A91"/>
                </a:solidFill>
                <a:effectLst/>
                <a:uLnTx/>
                <a:uFillTx/>
                <a:latin typeface="Tenorite"/>
                <a:ea typeface="+mj-ea"/>
                <a:cs typeface="+mj-cs"/>
              </a:rPr>
              <a:t>Why:</a:t>
            </a:r>
          </a:p>
          <a:p>
            <a:pPr marL="520700" marR="0" lvl="0" indent="-6350" algn="l" defTabSz="914400" rtl="0" eaLnBrk="1" fontAlgn="auto" latinLnBrk="0" hangingPunct="1">
              <a:lnSpc>
                <a:spcPct val="100000"/>
              </a:lnSpc>
              <a:spcBef>
                <a:spcPts val="600"/>
              </a:spcBef>
              <a:spcAft>
                <a:spcPts val="0"/>
              </a:spcAft>
              <a:buClrTx/>
              <a:buSzPct val="100000"/>
              <a:buFont typeface="Arial" panose="020B0604020202020204" pitchFamily="34" charset="0"/>
              <a:buNone/>
              <a:tabLst/>
              <a:defRPr/>
            </a:pPr>
            <a:r>
              <a:rPr kumimoji="0" lang="en-US" sz="2000" b="1" i="0" u="none" strike="noStrike" kern="1200" cap="none" spc="50" normalizeH="0" baseline="0" noProof="0">
                <a:ln>
                  <a:noFill/>
                </a:ln>
                <a:solidFill>
                  <a:prstClr val="black"/>
                </a:solidFill>
                <a:effectLst/>
                <a:uLnTx/>
                <a:uFillTx/>
                <a:latin typeface="Tenorite"/>
                <a:ea typeface="+mj-ea"/>
                <a:cs typeface="+mj-cs"/>
              </a:rPr>
              <a:t>Principals will present the final budget recommendations for GO Team approval. </a:t>
            </a:r>
            <a:endParaRPr kumimoji="0" lang="en-US" sz="2000" b="1" i="0" u="sng" strike="noStrike" kern="1200" cap="none" spc="50" normalizeH="0" baseline="0" noProof="0">
              <a:ln>
                <a:noFill/>
              </a:ln>
              <a:solidFill>
                <a:prstClr val="black"/>
              </a:solidFill>
              <a:effectLst/>
              <a:uLnTx/>
              <a:uFillTx/>
              <a:latin typeface="Tenorite"/>
              <a:ea typeface="+mj-ea"/>
              <a:cs typeface="+mj-cs"/>
            </a:endParaRPr>
          </a:p>
          <a:p>
            <a:pPr marL="6350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kumimoji="0" lang="en-US" sz="2800" b="1" i="0" u="sng" strike="noStrike" kern="1200" cap="none" spc="50" normalizeH="0" baseline="0" noProof="0">
                <a:ln>
                  <a:noFill/>
                </a:ln>
                <a:solidFill>
                  <a:srgbClr val="A92A91"/>
                </a:solidFill>
                <a:effectLst/>
                <a:uLnTx/>
                <a:uFillTx/>
                <a:latin typeface="Tenorite"/>
                <a:ea typeface="+mj-ea"/>
                <a:cs typeface="+mj-cs"/>
              </a:rPr>
              <a:t>When:</a:t>
            </a:r>
          </a:p>
          <a:p>
            <a:pPr marL="520700" marR="0" lvl="0" indent="-6350" algn="l" defTabSz="914400" rtl="0" eaLnBrk="1" fontAlgn="auto" latinLnBrk="0" hangingPunct="1">
              <a:lnSpc>
                <a:spcPct val="100000"/>
              </a:lnSpc>
              <a:spcBef>
                <a:spcPts val="600"/>
              </a:spcBef>
              <a:spcAft>
                <a:spcPts val="0"/>
              </a:spcAft>
              <a:buClrTx/>
              <a:buSzPct val="100000"/>
              <a:buFont typeface="Arial" panose="020B0604020202020204" pitchFamily="34" charset="0"/>
              <a:buNone/>
              <a:tabLst/>
              <a:defRPr/>
            </a:pPr>
            <a:r>
              <a:rPr kumimoji="0" lang="en-US" sz="2000" b="1" i="0" u="none" strike="noStrike" kern="1200" cap="none" spc="50" normalizeH="0" baseline="0" noProof="0">
                <a:ln>
                  <a:noFill/>
                </a:ln>
                <a:solidFill>
                  <a:prstClr val="black"/>
                </a:solidFill>
                <a:effectLst/>
                <a:uLnTx/>
                <a:uFillTx/>
                <a:latin typeface="Tenorite"/>
                <a:ea typeface="+mj-ea"/>
                <a:cs typeface="+mj-cs"/>
              </a:rPr>
              <a:t>All approval meetings </a:t>
            </a:r>
            <a:r>
              <a:rPr kumimoji="0" lang="en-US" sz="2000" b="1" i="0" u="none" strike="noStrike" kern="1200" cap="none" spc="50" normalizeH="0" baseline="0" noProof="0">
                <a:ln>
                  <a:noFill/>
                </a:ln>
                <a:solidFill>
                  <a:srgbClr val="FF0000"/>
                </a:solidFill>
                <a:effectLst/>
                <a:uLnTx/>
                <a:uFillTx/>
                <a:latin typeface="Tenorite"/>
                <a:ea typeface="+mj-ea"/>
                <a:cs typeface="+mj-cs"/>
              </a:rPr>
              <a:t>must</a:t>
            </a:r>
            <a:r>
              <a:rPr kumimoji="0" lang="en-US" sz="2000" b="1" i="0" u="none" strike="noStrike" kern="1200" cap="none" spc="50" normalizeH="0" baseline="0" noProof="0">
                <a:ln>
                  <a:noFill/>
                </a:ln>
                <a:solidFill>
                  <a:prstClr val="black"/>
                </a:solidFill>
                <a:effectLst/>
                <a:uLnTx/>
                <a:uFillTx/>
                <a:latin typeface="Tenorite"/>
                <a:ea typeface="+mj-ea"/>
                <a:cs typeface="+mj-cs"/>
              </a:rPr>
              <a:t> be held </a:t>
            </a:r>
            <a:r>
              <a:rPr kumimoji="0" lang="en-US" sz="2000" b="1" i="0" u="none" strike="noStrike" kern="1200" cap="none" spc="50" normalizeH="0" baseline="0" noProof="0">
                <a:ln>
                  <a:noFill/>
                </a:ln>
                <a:solidFill>
                  <a:srgbClr val="FF0000"/>
                </a:solidFill>
                <a:effectLst/>
                <a:uLnTx/>
                <a:uFillTx/>
                <a:latin typeface="Tenorite"/>
                <a:ea typeface="+mj-ea"/>
                <a:cs typeface="+mj-cs"/>
              </a:rPr>
              <a:t>after</a:t>
            </a:r>
            <a:r>
              <a:rPr kumimoji="0" lang="en-US" sz="2000" b="1" i="0" u="none" strike="noStrike" kern="1200" cap="none" spc="50" normalizeH="0" baseline="0" noProof="0">
                <a:ln>
                  <a:noFill/>
                </a:ln>
                <a:solidFill>
                  <a:prstClr val="black"/>
                </a:solidFill>
                <a:effectLst/>
                <a:uLnTx/>
                <a:uFillTx/>
                <a:latin typeface="Tenorite"/>
                <a:ea typeface="+mj-ea"/>
                <a:cs typeface="+mj-cs"/>
              </a:rPr>
              <a:t> staffing conferences. Budgets must be approved by </a:t>
            </a:r>
            <a:r>
              <a:rPr kumimoji="0" lang="en-US" sz="2000" b="1" i="0" u="none" strike="noStrike" kern="1200" cap="none" spc="50" normalizeH="0" baseline="0" noProof="0">
                <a:ln>
                  <a:noFill/>
                </a:ln>
                <a:solidFill>
                  <a:srgbClr val="FF0000"/>
                </a:solidFill>
                <a:effectLst/>
                <a:uLnTx/>
                <a:uFillTx/>
                <a:latin typeface="Tenorite"/>
                <a:ea typeface="+mj-ea"/>
                <a:cs typeface="+mj-cs"/>
              </a:rPr>
              <a:t>March 15</a:t>
            </a:r>
            <a:r>
              <a:rPr kumimoji="0" lang="en-US" sz="2000" b="1" i="0" u="none" strike="noStrike" kern="1200" cap="none" spc="50" normalizeH="0" baseline="30000" noProof="0">
                <a:ln>
                  <a:noFill/>
                </a:ln>
                <a:solidFill>
                  <a:srgbClr val="FF0000"/>
                </a:solidFill>
                <a:effectLst/>
                <a:uLnTx/>
                <a:uFillTx/>
                <a:latin typeface="Tenorite"/>
                <a:ea typeface="+mj-ea"/>
                <a:cs typeface="+mj-cs"/>
              </a:rPr>
              <a:t>th</a:t>
            </a:r>
            <a:r>
              <a:rPr kumimoji="0" lang="en-US" sz="2000" b="1" i="0" u="none" strike="noStrike" kern="1200" cap="none" spc="50" normalizeH="0" baseline="0" noProof="0">
                <a:ln>
                  <a:noFill/>
                </a:ln>
                <a:solidFill>
                  <a:prstClr val="black"/>
                </a:solidFill>
                <a:effectLst/>
                <a:uLnTx/>
                <a:uFillTx/>
                <a:latin typeface="Tenorite"/>
                <a:ea typeface="+mj-ea"/>
                <a:cs typeface="+mj-cs"/>
              </a:rPr>
              <a:t>. </a:t>
            </a:r>
            <a:endParaRPr kumimoji="0" lang="en-US" sz="1800" b="1" i="0" u="none" strike="noStrike" kern="1200" cap="none" spc="50" normalizeH="0" baseline="0" noProof="0">
              <a:ln>
                <a:noFill/>
              </a:ln>
              <a:solidFill>
                <a:prstClr val="black"/>
              </a:solidFill>
              <a:effectLst/>
              <a:uLnTx/>
              <a:uFillTx/>
              <a:latin typeface="Tenorite"/>
              <a:ea typeface="+mj-ea"/>
              <a:cs typeface="+mj-cs"/>
            </a:endParaRPr>
          </a:p>
        </p:txBody>
      </p:sp>
      <p:sp>
        <p:nvSpPr>
          <p:cNvPr id="17" name="TextBox 16">
            <a:extLst>
              <a:ext uri="{FF2B5EF4-FFF2-40B4-BE49-F238E27FC236}">
                <a16:creationId xmlns:a16="http://schemas.microsoft.com/office/drawing/2014/main" id="{0834E391-6771-DAA8-3B31-0ABECF887473}"/>
              </a:ext>
            </a:extLst>
          </p:cNvPr>
          <p:cNvSpPr txBox="1"/>
          <p:nvPr/>
        </p:nvSpPr>
        <p:spPr>
          <a:xfrm>
            <a:off x="2940802" y="662765"/>
            <a:ext cx="8641598" cy="461665"/>
          </a:xfrm>
          <a:prstGeom prst="rect">
            <a:avLst/>
          </a:prstGeom>
          <a:noFill/>
        </p:spPr>
        <p:txBody>
          <a:bodyPr wrap="square" rtlCol="0">
            <a:spAutoFit/>
          </a:bodyPr>
          <a:lstStyle/>
          <a:p>
            <a:pPr marL="520700" marR="0" lvl="0" indent="-457200" algn="ctr" defTabSz="914400" rtl="0" eaLnBrk="1" fontAlgn="auto" latinLnBrk="0" hangingPunct="1">
              <a:lnSpc>
                <a:spcPct val="100000"/>
              </a:lnSpc>
              <a:spcBef>
                <a:spcPts val="600"/>
              </a:spcBef>
              <a:spcAft>
                <a:spcPts val="0"/>
              </a:spcAft>
              <a:buClrTx/>
              <a:buSzPct val="100000"/>
              <a:buFontTx/>
              <a:buNone/>
              <a:tabLst/>
              <a:defRPr/>
            </a:pPr>
            <a:r>
              <a:rPr kumimoji="0" lang="en-US" sz="2400" b="1" i="0" u="none" strike="noStrike" kern="1200" cap="none" spc="0" normalizeH="0" baseline="0" noProof="0">
                <a:ln>
                  <a:noFill/>
                </a:ln>
                <a:solidFill>
                  <a:srgbClr val="A92A91"/>
                </a:solidFill>
                <a:effectLst/>
                <a:uLnTx/>
                <a:uFillTx/>
                <a:latin typeface="Tenorite"/>
                <a:ea typeface="+mn-ea"/>
                <a:cs typeface="+mn-cs"/>
              </a:rPr>
              <a:t>Our next meeting is the </a:t>
            </a:r>
            <a:r>
              <a:rPr kumimoji="0" lang="en-US" sz="2400" b="1" i="0" u="sng" strike="noStrike" kern="1200" cap="none" spc="0" normalizeH="0" baseline="0" noProof="0">
                <a:ln>
                  <a:noFill/>
                </a:ln>
                <a:solidFill>
                  <a:srgbClr val="A92A91"/>
                </a:solidFill>
                <a:effectLst/>
                <a:uLnTx/>
                <a:uFillTx/>
                <a:latin typeface="Tenorite"/>
                <a:ea typeface="+mn-ea"/>
                <a:cs typeface="+mn-cs"/>
              </a:rPr>
              <a:t>Budget Approval Meeting</a:t>
            </a:r>
            <a:r>
              <a:rPr kumimoji="0" lang="en-US" sz="2400" b="1" i="0" u="none" strike="noStrike" kern="1200" cap="none" spc="0" normalizeH="0" baseline="0" noProof="0">
                <a:ln>
                  <a:noFill/>
                </a:ln>
                <a:solidFill>
                  <a:prstClr val="black"/>
                </a:solidFill>
                <a:effectLst/>
                <a:uLnTx/>
                <a:uFillTx/>
                <a:latin typeface="Tenorite"/>
                <a:ea typeface="+mn-ea"/>
                <a:cs typeface="+mn-cs"/>
              </a:rPr>
              <a:t> </a:t>
            </a:r>
          </a:p>
        </p:txBody>
      </p:sp>
    </p:spTree>
    <p:extLst>
      <p:ext uri="{BB962C8B-B14F-4D97-AF65-F5344CB8AC3E}">
        <p14:creationId xmlns:p14="http://schemas.microsoft.com/office/powerpoint/2010/main" val="1034587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181F-799F-4109-38FB-190A95D01250}"/>
              </a:ext>
            </a:extLst>
          </p:cNvPr>
          <p:cNvSpPr>
            <a:spLocks noGrp="1"/>
          </p:cNvSpPr>
          <p:nvPr>
            <p:ph type="title"/>
          </p:nvPr>
        </p:nvSpPr>
        <p:spPr>
          <a:xfrm>
            <a:off x="240585" y="137577"/>
            <a:ext cx="5855415" cy="1325563"/>
          </a:xfrm>
        </p:spPr>
        <p:txBody>
          <a:bodyPr anchor="ctr">
            <a:noAutofit/>
          </a:bodyPr>
          <a:lstStyle/>
          <a:p>
            <a:pPr algn="ctr"/>
            <a:r>
              <a:rPr lang="en-US" sz="5400" b="1">
                <a:solidFill>
                  <a:schemeClr val="accent5"/>
                </a:solidFill>
              </a:rPr>
              <a:t>What’s Next?</a:t>
            </a:r>
          </a:p>
        </p:txBody>
      </p:sp>
      <p:sp>
        <p:nvSpPr>
          <p:cNvPr id="4" name="Slide Number Placeholder 3">
            <a:extLst>
              <a:ext uri="{FF2B5EF4-FFF2-40B4-BE49-F238E27FC236}">
                <a16:creationId xmlns:a16="http://schemas.microsoft.com/office/drawing/2014/main" id="{97E12FC8-04F0-85EC-399D-D930C4E922D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n-U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900" b="0" i="0" u="none" strike="noStrike" kern="1200" cap="none" spc="0" normalizeH="0" baseline="0" noProof="0">
              <a:ln>
                <a:noFill/>
              </a:ln>
              <a:solidFill>
                <a:prstClr val="black">
                  <a:tint val="75000"/>
                </a:prstClr>
              </a:solidFill>
              <a:effectLst/>
              <a:uLnTx/>
              <a:uFillTx/>
              <a:latin typeface="Tenorite"/>
              <a:ea typeface="+mn-ea"/>
              <a:cs typeface="+mn-cs"/>
            </a:endParaRPr>
          </a:p>
        </p:txBody>
      </p:sp>
      <p:sp>
        <p:nvSpPr>
          <p:cNvPr id="7" name="Subtitle 2">
            <a:extLst>
              <a:ext uri="{FF2B5EF4-FFF2-40B4-BE49-F238E27FC236}">
                <a16:creationId xmlns:a16="http://schemas.microsoft.com/office/drawing/2014/main" id="{85B7DAFE-17BD-8EB3-3EB3-8B0143275DBD}"/>
              </a:ext>
            </a:extLst>
          </p:cNvPr>
          <p:cNvSpPr txBox="1">
            <a:spLocks/>
          </p:cNvSpPr>
          <p:nvPr/>
        </p:nvSpPr>
        <p:spPr>
          <a:xfrm>
            <a:off x="119713" y="1463140"/>
            <a:ext cx="6937982" cy="4943861"/>
          </a:xfrm>
          <a:prstGeom prst="rect">
            <a:avLst/>
          </a:prstGeom>
          <a:noFill/>
        </p:spPr>
        <p:txBody>
          <a:bodyPr vert="horz" lIns="91440" tIns="45720" rIns="91440" bIns="45720" rtlCol="0" anchor="t">
            <a:normAutofit/>
          </a:bodyPr>
          <a:lstStyle>
            <a:lvl1pPr marL="0" indent="0" algn="l" defTabSz="685800" rtl="0" eaLnBrk="1" latinLnBrk="0" hangingPunct="1">
              <a:lnSpc>
                <a:spcPct val="150000"/>
              </a:lnSpc>
              <a:spcBef>
                <a:spcPts val="750"/>
              </a:spcBef>
              <a:buFont typeface="Arial" panose="020B0604020202020204" pitchFamily="34" charset="0"/>
              <a:buNone/>
              <a:defRPr sz="1800" kern="1200">
                <a:solidFill>
                  <a:schemeClr val="bg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342900" marR="0" lvl="0" indent="-342900" algn="l" defTabSz="685800" rtl="0" eaLnBrk="1" fontAlgn="auto" latinLnBrk="0" hangingPunct="1">
              <a:lnSpc>
                <a:spcPct val="15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February </a:t>
            </a:r>
            <a:endParaRPr kumimoji="0" lang="en-US" sz="3200" b="1" i="0" u="none" strike="noStrike" kern="1200" cap="none" spc="0" normalizeH="0" baseline="0" noProof="0">
              <a:ln>
                <a:noFill/>
              </a:ln>
              <a:solidFill>
                <a:srgbClr val="0083A9">
                  <a:lumMod val="75000"/>
                </a:srgbClr>
              </a:solidFill>
              <a:effectLst/>
              <a:highlight>
                <a:srgbClr val="FF00FF"/>
              </a:highlight>
              <a:uLnTx/>
              <a:uFillTx/>
              <a:latin typeface="Tenorite"/>
              <a:ea typeface="+mn-ea"/>
              <a:cs typeface="+mn-cs"/>
            </a:endParaRP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Cluster Superintendent Review (February 17-21)</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HR Staffing Conferences (February 24– February 27)</a:t>
            </a:r>
          </a:p>
          <a:p>
            <a:pPr marL="342900" marR="0" lvl="0" indent="-342900" algn="l" defTabSz="685800" rtl="0" eaLnBrk="1" fontAlgn="auto" latinLnBrk="0" hangingPunct="1">
              <a:lnSpc>
                <a:spcPct val="16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March</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Final GO Team Approval Meeting (AFTER your school’s Staffing Conference and BEFORE Friday, March 14</a:t>
            </a:r>
            <a:r>
              <a:rPr kumimoji="0" lang="en-US" sz="2400" b="0" i="0" u="none" strike="noStrike" kern="1200" cap="none" spc="0" normalizeH="0" baseline="30000" noProof="0">
                <a:ln>
                  <a:noFill/>
                </a:ln>
                <a:solidFill>
                  <a:srgbClr val="E7E6E6">
                    <a:lumMod val="25000"/>
                  </a:srgbClr>
                </a:solidFill>
                <a:effectLst/>
                <a:uLnTx/>
                <a:uFillTx/>
                <a:latin typeface="Tenorite"/>
                <a:ea typeface="+mn-ea"/>
                <a:cs typeface="+mn-cs"/>
              </a:rPr>
              <a:t>th</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a:t>
            </a:r>
          </a:p>
          <a:p>
            <a:pPr marL="1143000" marR="0" lvl="2"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0000"/>
                </a:solidFill>
                <a:effectLst/>
                <a:uLnTx/>
                <a:uFillTx/>
                <a:latin typeface="Tenorite"/>
                <a:ea typeface="+mn-ea"/>
                <a:cs typeface="+mn-cs"/>
              </a:rPr>
              <a:t>ACTION</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(i.e.- </a:t>
            </a:r>
            <a:r>
              <a:rPr kumimoji="0" lang="en-US" sz="2400" b="0" i="0" u="none" strike="noStrike" kern="1200" cap="none" spc="0" normalizeH="0" baseline="0" noProof="0">
                <a:ln>
                  <a:noFill/>
                </a:ln>
                <a:solidFill>
                  <a:srgbClr val="FF0000"/>
                </a:solidFill>
                <a:effectLst/>
                <a:uLnTx/>
                <a:uFillTx/>
                <a:latin typeface="Tenorite"/>
                <a:ea typeface="+mn-ea"/>
                <a:cs typeface="+mn-cs"/>
              </a:rPr>
              <a:t>GO Team </a:t>
            </a:r>
            <a:r>
              <a:rPr kumimoji="0" lang="en-US" sz="2400" b="1" i="0" u="none" strike="noStrike" kern="1200" cap="none" spc="0" normalizeH="0" baseline="0" noProof="0">
                <a:ln>
                  <a:noFill/>
                </a:ln>
                <a:solidFill>
                  <a:srgbClr val="FF0000"/>
                </a:solidFill>
                <a:effectLst/>
                <a:uLnTx/>
                <a:uFillTx/>
                <a:latin typeface="Tenorite"/>
                <a:ea typeface="+mn-ea"/>
                <a:cs typeface="+mn-cs"/>
              </a:rPr>
              <a:t>votes</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on final budget recommendation </a:t>
            </a:r>
            <a:r>
              <a:rPr kumimoji="0" lang="en-US" sz="2400" b="1" i="0" u="none" strike="noStrike" kern="1200" cap="none" spc="0" normalizeH="0" baseline="0" noProof="0">
                <a:ln>
                  <a:noFill/>
                </a:ln>
                <a:solidFill>
                  <a:srgbClr val="E7E6E6">
                    <a:lumMod val="25000"/>
                  </a:srgbClr>
                </a:solidFill>
                <a:effectLst/>
                <a:uLnTx/>
                <a:uFillTx/>
                <a:latin typeface="Tenorite"/>
                <a:ea typeface="+mn-ea"/>
                <a:cs typeface="+mn-cs"/>
              </a:rPr>
              <a:t>before</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March 14</a:t>
            </a:r>
          </a:p>
          <a:p>
            <a:pPr marL="1143000" marR="0" lvl="2"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endParaRPr kumimoji="0" lang="en-US" sz="1850" b="0" i="0" u="none" strike="noStrike" kern="1200" cap="none" spc="0" normalizeH="0" baseline="0" noProof="0">
              <a:ln>
                <a:noFill/>
              </a:ln>
              <a:solidFill>
                <a:srgbClr val="E7E6E6">
                  <a:lumMod val="25000"/>
                </a:srgbClr>
              </a:solidFill>
              <a:effectLst/>
              <a:uLnTx/>
              <a:uFillTx/>
              <a:latin typeface="Tenorite"/>
              <a:ea typeface="+mn-ea"/>
              <a:cs typeface="+mn-cs"/>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ysClr val="window" lastClr="FFFFFF"/>
              </a:solidFill>
              <a:effectLst/>
              <a:uLnTx/>
              <a:uFillTx/>
              <a:latin typeface="Tenorite"/>
              <a:ea typeface="+mn-ea"/>
              <a:cs typeface="+mn-cs"/>
            </a:endParaRPr>
          </a:p>
        </p:txBody>
      </p:sp>
    </p:spTree>
    <p:extLst>
      <p:ext uri="{BB962C8B-B14F-4D97-AF65-F5344CB8AC3E}">
        <p14:creationId xmlns:p14="http://schemas.microsoft.com/office/powerpoint/2010/main" val="11799054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3DCD-0AD8-C093-E159-A4684253C5CD}"/>
              </a:ext>
            </a:extLst>
          </p:cNvPr>
          <p:cNvSpPr>
            <a:spLocks noGrp="1"/>
          </p:cNvSpPr>
          <p:nvPr>
            <p:ph type="ctrTitle"/>
          </p:nvPr>
        </p:nvSpPr>
        <p:spPr>
          <a:xfrm>
            <a:off x="6820290" y="3109073"/>
            <a:ext cx="4941771" cy="3200400"/>
          </a:xfrm>
        </p:spPr>
        <p:txBody>
          <a:bodyPr/>
          <a:lstStyle/>
          <a:p>
            <a:pPr algn="ctr"/>
            <a:r>
              <a:rPr lang="en-US" sz="8000" b="1"/>
              <a:t>Thank you!</a:t>
            </a:r>
          </a:p>
        </p:txBody>
      </p:sp>
    </p:spTree>
    <p:extLst>
      <p:ext uri="{BB962C8B-B14F-4D97-AF65-F5344CB8AC3E}">
        <p14:creationId xmlns:p14="http://schemas.microsoft.com/office/powerpoint/2010/main" val="2092905106"/>
      </p:ext>
    </p:extLst>
  </p:cSld>
  <p:clrMapOvr>
    <a:masterClrMapping/>
  </p:clrMapOvr>
</p:sld>
</file>

<file path=ppt/theme/theme1.xml><?xml version="1.0" encoding="utf-8"?>
<a:theme xmlns:a="http://schemas.openxmlformats.org/drawingml/2006/main" name="Theme1">
  <a:themeElements>
    <a:clrScheme name="APS 7">
      <a:dk1>
        <a:srgbClr val="44546A"/>
      </a:dk1>
      <a:lt1>
        <a:sysClr val="window" lastClr="FFFFFF"/>
      </a:lt1>
      <a:dk2>
        <a:srgbClr val="44546A"/>
      </a:dk2>
      <a:lt2>
        <a:srgbClr val="0083A9"/>
      </a:lt2>
      <a:accent1>
        <a:srgbClr val="A91A92"/>
      </a:accent1>
      <a:accent2>
        <a:srgbClr val="A5A5A5"/>
      </a:accent2>
      <a:accent3>
        <a:srgbClr val="DA7B22"/>
      </a:accent3>
      <a:accent4>
        <a:srgbClr val="F3CF45"/>
      </a:accent4>
      <a:accent5>
        <a:srgbClr val="70AD47"/>
      </a:accent5>
      <a:accent6>
        <a:srgbClr val="F3CF45"/>
      </a:accent6>
      <a:hlink>
        <a:srgbClr val="0083A9"/>
      </a:hlink>
      <a:folHlink>
        <a:srgbClr val="DA7B22"/>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Win32_MW_JS_SL_v2.potx" id="{230A82CA-9023-4220-9E5B-0E652CF31B20}" vid="{96196EC2-C392-482E-BF29-9BD12A62668F}"/>
    </a:ext>
  </a:extLst>
</a:theme>
</file>

<file path=ppt/theme/theme2.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3.xml><?xml version="1.0" encoding="utf-8"?>
<a:theme xmlns:a="http://schemas.openxmlformats.org/drawingml/2006/main" name="Custom">
  <a:themeElements>
    <a:clrScheme name="Budget Feedback">
      <a:dk1>
        <a:sysClr val="windowText" lastClr="000000"/>
      </a:dk1>
      <a:lt1>
        <a:srgbClr val="F2F2F2"/>
      </a:lt1>
      <a:dk2>
        <a:srgbClr val="0083A9"/>
      </a:dk2>
      <a:lt2>
        <a:srgbClr val="FCF5D9"/>
      </a:lt2>
      <a:accent1>
        <a:srgbClr val="F3CF45"/>
      </a:accent1>
      <a:accent2>
        <a:srgbClr val="159839"/>
      </a:accent2>
      <a:accent3>
        <a:srgbClr val="595B5D"/>
      </a:accent3>
      <a:accent4>
        <a:srgbClr val="D47B22"/>
      </a:accent4>
      <a:accent5>
        <a:srgbClr val="A92A91"/>
      </a:accent5>
      <a:accent6>
        <a:srgbClr val="0083A9"/>
      </a:accent6>
      <a:hlink>
        <a:srgbClr val="A92A91"/>
      </a:hlink>
      <a:folHlink>
        <a:srgbClr val="0083A9"/>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 id="{E26D5592-7F81-4435-8C6C-2CD9B62D8AB4}" vid="{46D971CB-E75A-40A3-BF1A-46C0843CD65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4" ma:contentTypeDescription="Create a new document." ma:contentTypeScope="" ma:versionID="2b1cb743d5c8a8170a2906ead0ece276">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d3b3d94a77b6d6b8de8b8394eb712759"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136758a-e7f7-4029-9cdc-709c7a6ff021" xsi:nil="true"/>
    <lcf76f155ced4ddcb4097134ff3c332f xmlns="8dcae609-94e2-4108-915c-852935aa21ad">
      <Terms xmlns="http://schemas.microsoft.com/office/infopath/2007/PartnerControls"/>
    </lcf76f155ced4ddcb4097134ff3c332f>
    <SharedWithUsers xmlns="e136758a-e7f7-4029-9cdc-709c7a6ff021">
      <UserInfo>
        <DisplayName/>
        <AccountId xsi:nil="true"/>
        <AccountType/>
      </UserInfo>
    </SharedWithUsers>
  </documentManagement>
</p:properties>
</file>

<file path=customXml/itemProps1.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2.xml><?xml version="1.0" encoding="utf-8"?>
<ds:datastoreItem xmlns:ds="http://schemas.openxmlformats.org/officeDocument/2006/customXml" ds:itemID="{4E17F33A-7F3F-468C-BBAA-CD2B44DBEA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168DCE-134F-4610-A6AA-88CEBE8D71D2}">
  <ds:schemaRefs>
    <ds:schemaRef ds:uri="16c05727-aa75-4e4a-9b5f-8a80a1165891"/>
    <ds:schemaRef ds:uri="230e9df3-be65-4c73-a93b-d1236ebd677e"/>
    <ds:schemaRef ds:uri="71af3243-3dd4-4a8d-8c0d-dd76da1f02a5"/>
    <ds:schemaRef ds:uri="8dcae609-94e2-4108-915c-852935aa21ad"/>
    <ds:schemaRef ds:uri="d37e30bb-5f32-4411-a640-0b4044b692bf"/>
    <ds:schemaRef ds:uri="e136758a-e7f7-4029-9cdc-709c7a6ff021"/>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287</TotalTime>
  <Words>5273</Words>
  <Application>Microsoft Office PowerPoint</Application>
  <PresentationFormat>Widescreen</PresentationFormat>
  <Paragraphs>1675</Paragraphs>
  <Slides>48</Slides>
  <Notes>24</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48</vt:i4>
      </vt:variant>
    </vt:vector>
  </HeadingPairs>
  <TitlesOfParts>
    <vt:vector size="65" baseType="lpstr">
      <vt:lpstr>Aptos</vt:lpstr>
      <vt:lpstr>Arial</vt:lpstr>
      <vt:lpstr>Arial Black</vt:lpstr>
      <vt:lpstr>Berlin Sans FB Demi</vt:lpstr>
      <vt:lpstr>Calibri</vt:lpstr>
      <vt:lpstr>Franklin Gothic Book</vt:lpstr>
      <vt:lpstr>Franklin Gothic Demi</vt:lpstr>
      <vt:lpstr>Noto Sans Symbols</vt:lpstr>
      <vt:lpstr>Sabon Next LT</vt:lpstr>
      <vt:lpstr>Tenorite</vt:lpstr>
      <vt:lpstr>Times New Roman</vt:lpstr>
      <vt:lpstr>Trebuchet MS</vt:lpstr>
      <vt:lpstr>Verdana</vt:lpstr>
      <vt:lpstr>Wingdings</vt:lpstr>
      <vt:lpstr>Theme1</vt:lpstr>
      <vt:lpstr>2022 Principal's Report Template - Mtg 1</vt:lpstr>
      <vt:lpstr>Custom</vt:lpstr>
      <vt:lpstr>FY26 Budget Finalization Meeting</vt:lpstr>
      <vt:lpstr>PowerPoint Presentation</vt:lpstr>
      <vt:lpstr>Norms</vt:lpstr>
      <vt:lpstr>PowerPoint Presentation</vt:lpstr>
      <vt:lpstr>PowerPoint Presentation</vt:lpstr>
      <vt:lpstr>Budget Updates</vt:lpstr>
      <vt:lpstr>Changes since Feedback Meeting</vt:lpstr>
      <vt:lpstr>FY26 Budget by Function (required)</vt:lpstr>
      <vt:lpstr>FY26 Budget by Function (required)</vt:lpstr>
      <vt:lpstr> Discussion &amp; Questions</vt:lpstr>
      <vt:lpstr>Action on the Budget</vt:lpstr>
      <vt:lpstr>Additional Agenda Items</vt:lpstr>
      <vt:lpstr>EXTENDED - declare by March 7!</vt:lpstr>
      <vt:lpstr>Thank you!</vt:lpstr>
      <vt:lpstr>Appendix</vt:lpstr>
      <vt:lpstr>PowerPoint Presentation</vt:lpstr>
      <vt:lpstr>FY26 Budget Feedback Meeting</vt:lpstr>
      <vt:lpstr>AGENDA</vt:lpstr>
      <vt:lpstr>Meeting Norms</vt:lpstr>
      <vt:lpstr>Budget Feedback presentation &amp; Discussion</vt:lpstr>
      <vt:lpstr>GO Team Budget Development Process</vt:lpstr>
      <vt:lpstr>Overview of FY26 GO Team Budget Process</vt:lpstr>
      <vt:lpstr>Budget Feedback Meeting</vt:lpstr>
      <vt:lpstr>PowerPoint Presentation</vt:lpstr>
      <vt:lpstr>PowerPoint Presentation</vt:lpstr>
      <vt:lpstr>FY 26 Budget Parameters</vt:lpstr>
      <vt:lpstr>Review of FY26 Signature and Turnaround Program Funding Process </vt:lpstr>
      <vt:lpstr>Overview of Approved Signature Program Funds</vt:lpstr>
      <vt:lpstr>Signature program funds requested vs. approved</vt:lpstr>
      <vt:lpstr>West Manor Elementary FY26 Summary of Proposed Staffing AND Non-Staffing</vt:lpstr>
      <vt:lpstr>Summary Tab Overview</vt:lpstr>
      <vt:lpstr>PowerPoint Presentation</vt:lpstr>
      <vt:lpstr>PowerPoint Presentation</vt:lpstr>
      <vt:lpstr>PowerPoint Presentation</vt:lpstr>
      <vt:lpstr>Non-Staffing Tab Overview</vt:lpstr>
      <vt:lpstr>Non-Staffing Tab Continued</vt:lpstr>
      <vt:lpstr>Summary of position Changes to Support the fy26 bUDGET</vt:lpstr>
      <vt:lpstr>Descriptions of Strategic Plan Breakout Categories</vt:lpstr>
      <vt:lpstr>FY26 Budget by Function (required)</vt:lpstr>
      <vt:lpstr>FY26 Budget by Function (required)</vt:lpstr>
      <vt:lpstr>Questions for the GO Team to Consider and Discuss</vt:lpstr>
      <vt:lpstr>Questions for the GO Team to Consider and Discuss</vt:lpstr>
      <vt:lpstr>Discussion of Reserve &amp; Holdback Funds</vt:lpstr>
      <vt:lpstr>Plan for FY26 Leveling Reserve</vt:lpstr>
      <vt:lpstr>Plan for FY26 Title I Holdback</vt:lpstr>
      <vt:lpstr>Where We’re Going</vt:lpstr>
      <vt:lpstr>What’s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Diane</dc:creator>
  <cp:lastModifiedBy>Lawrence, Reginald</cp:lastModifiedBy>
  <cp:revision>3</cp:revision>
  <dcterms:created xsi:type="dcterms:W3CDTF">2025-01-22T23:16:30Z</dcterms:created>
  <dcterms:modified xsi:type="dcterms:W3CDTF">2025-03-04T15:08:46Z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xd_ProgID">
    <vt:lpwstr/>
  </property>
  <property fmtid="{D5CDD505-2E9C-101B-9397-08002B2CF9AE}" pid="8" name="TemplateUrl">
    <vt:lpwstr/>
  </property>
  <property fmtid="{D5CDD505-2E9C-101B-9397-08002B2CF9AE}" pid="9" name="xd_Signature">
    <vt:bool>false</vt:bool>
  </property>
</Properties>
</file>