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 id="2147484013" r:id="rId16"/>
  </p:sldMasterIdLst>
  <p:notesMasterIdLst>
    <p:notesMasterId r:id="rId34"/>
  </p:notesMasterIdLst>
  <p:handoutMasterIdLst>
    <p:handoutMasterId r:id="rId35"/>
  </p:handoutMasterIdLst>
  <p:sldIdLst>
    <p:sldId id="446" r:id="rId17"/>
    <p:sldId id="495" r:id="rId18"/>
    <p:sldId id="478" r:id="rId19"/>
    <p:sldId id="346" r:id="rId20"/>
    <p:sldId id="351" r:id="rId21"/>
    <p:sldId id="512" r:id="rId22"/>
    <p:sldId id="3862" r:id="rId23"/>
    <p:sldId id="3847" r:id="rId24"/>
    <p:sldId id="3863" r:id="rId25"/>
    <p:sldId id="3864" r:id="rId26"/>
    <p:sldId id="477" r:id="rId27"/>
    <p:sldId id="483" r:id="rId28"/>
    <p:sldId id="508" r:id="rId29"/>
    <p:sldId id="3865" r:id="rId30"/>
    <p:sldId id="3866" r:id="rId31"/>
    <p:sldId id="486" r:id="rId32"/>
    <p:sldId id="493" r:id="rId33"/>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8CB70D-0E1F-4E97-9740-747DBCDE5F4E}" v="1" dt="2024-01-18T19:56:23.248"/>
    <p1510:client id="{BC09074D-AA6D-4BA8-90E4-069A12329A6B}" v="39" dt="2024-01-19T17:06:42.9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5.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wrence, Reginald" userId="46b2b0f4-eec7-426c-9d2d-1dd4c3664997" providerId="ADAL" clId="{BC09074D-AA6D-4BA8-90E4-069A12329A6B}"/>
    <pc:docChg chg="custSel addSld delSld modSld">
      <pc:chgData name="Lawrence, Reginald" userId="46b2b0f4-eec7-426c-9d2d-1dd4c3664997" providerId="ADAL" clId="{BC09074D-AA6D-4BA8-90E4-069A12329A6B}" dt="2024-01-19T17:07:06.567" v="81" actId="47"/>
      <pc:docMkLst>
        <pc:docMk/>
      </pc:docMkLst>
      <pc:sldChg chg="modSp mod">
        <pc:chgData name="Lawrence, Reginald" userId="46b2b0f4-eec7-426c-9d2d-1dd4c3664997" providerId="ADAL" clId="{BC09074D-AA6D-4BA8-90E4-069A12329A6B}" dt="2024-01-19T16:42:43.147" v="21" actId="20577"/>
        <pc:sldMkLst>
          <pc:docMk/>
          <pc:sldMk cId="2315968020" sldId="446"/>
        </pc:sldMkLst>
        <pc:spChg chg="mod">
          <ac:chgData name="Lawrence, Reginald" userId="46b2b0f4-eec7-426c-9d2d-1dd4c3664997" providerId="ADAL" clId="{BC09074D-AA6D-4BA8-90E4-069A12329A6B}" dt="2024-01-19T16:42:43.147" v="21" actId="20577"/>
          <ac:spMkLst>
            <pc:docMk/>
            <pc:sldMk cId="2315968020" sldId="446"/>
            <ac:spMk id="12" creationId="{00000000-0000-0000-0000-000000000000}"/>
          </ac:spMkLst>
        </pc:spChg>
      </pc:sldChg>
      <pc:sldChg chg="modSp">
        <pc:chgData name="Lawrence, Reginald" userId="46b2b0f4-eec7-426c-9d2d-1dd4c3664997" providerId="ADAL" clId="{BC09074D-AA6D-4BA8-90E4-069A12329A6B}" dt="2024-01-19T17:01:37.200" v="56" actId="115"/>
        <pc:sldMkLst>
          <pc:docMk/>
          <pc:sldMk cId="1303640015" sldId="483"/>
        </pc:sldMkLst>
        <pc:graphicFrameChg chg="mod">
          <ac:chgData name="Lawrence, Reginald" userId="46b2b0f4-eec7-426c-9d2d-1dd4c3664997" providerId="ADAL" clId="{BC09074D-AA6D-4BA8-90E4-069A12329A6B}" dt="2024-01-19T17:01:37.200" v="56" actId="115"/>
          <ac:graphicFrameMkLst>
            <pc:docMk/>
            <pc:sldMk cId="1303640015" sldId="483"/>
            <ac:graphicFrameMk id="6" creationId="{DCD8B65D-52A3-ACBC-3405-CF46D4317870}"/>
          </ac:graphicFrameMkLst>
        </pc:graphicFrameChg>
      </pc:sldChg>
      <pc:sldChg chg="del">
        <pc:chgData name="Lawrence, Reginald" userId="46b2b0f4-eec7-426c-9d2d-1dd4c3664997" providerId="ADAL" clId="{BC09074D-AA6D-4BA8-90E4-069A12329A6B}" dt="2024-01-19T16:46:47.573" v="22" actId="47"/>
        <pc:sldMkLst>
          <pc:docMk/>
          <pc:sldMk cId="1809659332" sldId="501"/>
        </pc:sldMkLst>
      </pc:sldChg>
      <pc:sldChg chg="del">
        <pc:chgData name="Lawrence, Reginald" userId="46b2b0f4-eec7-426c-9d2d-1dd4c3664997" providerId="ADAL" clId="{BC09074D-AA6D-4BA8-90E4-069A12329A6B}" dt="2024-01-19T17:07:06.567" v="81" actId="47"/>
        <pc:sldMkLst>
          <pc:docMk/>
          <pc:sldMk cId="2460890328" sldId="507"/>
        </pc:sldMkLst>
      </pc:sldChg>
      <pc:sldChg chg="addSp delSp modSp mod">
        <pc:chgData name="Lawrence, Reginald" userId="46b2b0f4-eec7-426c-9d2d-1dd4c3664997" providerId="ADAL" clId="{BC09074D-AA6D-4BA8-90E4-069A12329A6B}" dt="2024-01-19T17:05:51.150" v="70" actId="14100"/>
        <pc:sldMkLst>
          <pc:docMk/>
          <pc:sldMk cId="3009841078" sldId="508"/>
        </pc:sldMkLst>
        <pc:spChg chg="del">
          <ac:chgData name="Lawrence, Reginald" userId="46b2b0f4-eec7-426c-9d2d-1dd4c3664997" providerId="ADAL" clId="{BC09074D-AA6D-4BA8-90E4-069A12329A6B}" dt="2024-01-19T17:04:48.545" v="60" actId="478"/>
          <ac:spMkLst>
            <pc:docMk/>
            <pc:sldMk cId="3009841078" sldId="508"/>
            <ac:spMk id="4" creationId="{00000000-0000-0000-0000-000000000000}"/>
          </ac:spMkLst>
        </pc:spChg>
        <pc:spChg chg="del mod">
          <ac:chgData name="Lawrence, Reginald" userId="46b2b0f4-eec7-426c-9d2d-1dd4c3664997" providerId="ADAL" clId="{BC09074D-AA6D-4BA8-90E4-069A12329A6B}" dt="2024-01-19T17:04:47.052" v="59" actId="478"/>
          <ac:spMkLst>
            <pc:docMk/>
            <pc:sldMk cId="3009841078" sldId="508"/>
            <ac:spMk id="5" creationId="{00000000-0000-0000-0000-000000000000}"/>
          </ac:spMkLst>
        </pc:spChg>
        <pc:graphicFrameChg chg="add del mod modGraphic">
          <ac:chgData name="Lawrence, Reginald" userId="46b2b0f4-eec7-426c-9d2d-1dd4c3664997" providerId="ADAL" clId="{BC09074D-AA6D-4BA8-90E4-069A12329A6B}" dt="2024-01-19T17:05:39.906" v="66" actId="478"/>
          <ac:graphicFrameMkLst>
            <pc:docMk/>
            <pc:sldMk cId="3009841078" sldId="508"/>
            <ac:graphicFrameMk id="6" creationId="{5B337B65-BA59-38CD-60EE-A6A712053CF5}"/>
          </ac:graphicFrameMkLst>
        </pc:graphicFrameChg>
        <pc:graphicFrameChg chg="add mod modGraphic">
          <ac:chgData name="Lawrence, Reginald" userId="46b2b0f4-eec7-426c-9d2d-1dd4c3664997" providerId="ADAL" clId="{BC09074D-AA6D-4BA8-90E4-069A12329A6B}" dt="2024-01-19T17:05:51.150" v="70" actId="14100"/>
          <ac:graphicFrameMkLst>
            <pc:docMk/>
            <pc:sldMk cId="3009841078" sldId="508"/>
            <ac:graphicFrameMk id="7" creationId="{9FCA7C34-BC21-6686-BD79-36E9EC14A32A}"/>
          </ac:graphicFrameMkLst>
        </pc:graphicFrameChg>
        <pc:picChg chg="del">
          <ac:chgData name="Lawrence, Reginald" userId="46b2b0f4-eec7-426c-9d2d-1dd4c3664997" providerId="ADAL" clId="{BC09074D-AA6D-4BA8-90E4-069A12329A6B}" dt="2024-01-19T17:04:42.553" v="57" actId="478"/>
          <ac:picMkLst>
            <pc:docMk/>
            <pc:sldMk cId="3009841078" sldId="508"/>
            <ac:picMk id="3" creationId="{00000000-0000-0000-0000-000000000000}"/>
          </ac:picMkLst>
        </pc:picChg>
      </pc:sldChg>
      <pc:sldChg chg="addSp del delDesignElem">
        <pc:chgData name="Lawrence, Reginald" userId="46b2b0f4-eec7-426c-9d2d-1dd4c3664997" providerId="ADAL" clId="{BC09074D-AA6D-4BA8-90E4-069A12329A6B}" dt="2024-01-19T16:48:30.242" v="24"/>
        <pc:sldMkLst>
          <pc:docMk/>
          <pc:sldMk cId="362185148" sldId="3847"/>
        </pc:sldMkLst>
        <pc:spChg chg="add">
          <ac:chgData name="Lawrence, Reginald" userId="46b2b0f4-eec7-426c-9d2d-1dd4c3664997" providerId="ADAL" clId="{BC09074D-AA6D-4BA8-90E4-069A12329A6B}" dt="2024-01-19T16:48:30.242" v="24"/>
          <ac:spMkLst>
            <pc:docMk/>
            <pc:sldMk cId="362185148" sldId="3847"/>
            <ac:spMk id="13" creationId="{23DA7759-3209-4FE2-96D1-4EEDD81E9EA0}"/>
          </ac:spMkLst>
        </pc:spChg>
        <pc:spChg chg="add">
          <ac:chgData name="Lawrence, Reginald" userId="46b2b0f4-eec7-426c-9d2d-1dd4c3664997" providerId="ADAL" clId="{BC09074D-AA6D-4BA8-90E4-069A12329A6B}" dt="2024-01-19T16:48:30.242" v="24"/>
          <ac:spMkLst>
            <pc:docMk/>
            <pc:sldMk cId="362185148" sldId="3847"/>
            <ac:spMk id="15" creationId="{41460DAD-8769-4C9F-9C8C-BB0443909D76}"/>
          </ac:spMkLst>
        </pc:spChg>
        <pc:spChg chg="add">
          <ac:chgData name="Lawrence, Reginald" userId="46b2b0f4-eec7-426c-9d2d-1dd4c3664997" providerId="ADAL" clId="{BC09074D-AA6D-4BA8-90E4-069A12329A6B}" dt="2024-01-19T16:48:30.242" v="24"/>
          <ac:spMkLst>
            <pc:docMk/>
            <pc:sldMk cId="362185148" sldId="3847"/>
            <ac:spMk id="17" creationId="{1CD81A2A-6ED4-4EF4-A14C-912D31E14800}"/>
          </ac:spMkLst>
        </pc:spChg>
        <pc:spChg chg="add">
          <ac:chgData name="Lawrence, Reginald" userId="46b2b0f4-eec7-426c-9d2d-1dd4c3664997" providerId="ADAL" clId="{BC09074D-AA6D-4BA8-90E4-069A12329A6B}" dt="2024-01-19T16:48:30.242" v="24"/>
          <ac:spMkLst>
            <pc:docMk/>
            <pc:sldMk cId="362185148" sldId="3847"/>
            <ac:spMk id="19" creationId="{1661932C-CA15-4E17-B115-FAE7CBEE4789}"/>
          </ac:spMkLst>
        </pc:spChg>
        <pc:spChg chg="add">
          <ac:chgData name="Lawrence, Reginald" userId="46b2b0f4-eec7-426c-9d2d-1dd4c3664997" providerId="ADAL" clId="{BC09074D-AA6D-4BA8-90E4-069A12329A6B}" dt="2024-01-19T16:48:30.242" v="24"/>
          <ac:spMkLst>
            <pc:docMk/>
            <pc:sldMk cId="362185148" sldId="3847"/>
            <ac:spMk id="21" creationId="{8590ADD5-9383-4D3D-9047-3DA2593CCB5D}"/>
          </ac:spMkLst>
        </pc:spChg>
        <pc:spChg chg="add">
          <ac:chgData name="Lawrence, Reginald" userId="46b2b0f4-eec7-426c-9d2d-1dd4c3664997" providerId="ADAL" clId="{BC09074D-AA6D-4BA8-90E4-069A12329A6B}" dt="2024-01-19T16:48:30.242" v="24"/>
          <ac:spMkLst>
            <pc:docMk/>
            <pc:sldMk cId="362185148" sldId="3847"/>
            <ac:spMk id="23" creationId="{DABE3E45-88CF-45D8-8D40-C773324D93F6}"/>
          </ac:spMkLst>
        </pc:spChg>
        <pc:spChg chg="add">
          <ac:chgData name="Lawrence, Reginald" userId="46b2b0f4-eec7-426c-9d2d-1dd4c3664997" providerId="ADAL" clId="{BC09074D-AA6D-4BA8-90E4-069A12329A6B}" dt="2024-01-19T16:48:30.242" v="24"/>
          <ac:spMkLst>
            <pc:docMk/>
            <pc:sldMk cId="362185148" sldId="3847"/>
            <ac:spMk id="27" creationId="{B91ECDA9-56DC-4270-8F33-01C5637B8CEB}"/>
          </ac:spMkLst>
        </pc:spChg>
        <pc:spChg chg="add">
          <ac:chgData name="Lawrence, Reginald" userId="46b2b0f4-eec7-426c-9d2d-1dd4c3664997" providerId="ADAL" clId="{BC09074D-AA6D-4BA8-90E4-069A12329A6B}" dt="2024-01-19T16:48:30.242" v="24"/>
          <ac:spMkLst>
            <pc:docMk/>
            <pc:sldMk cId="362185148" sldId="3847"/>
            <ac:spMk id="29" creationId="{75F47824-961D-465D-84F9-EAE11BC6173B}"/>
          </ac:spMkLst>
        </pc:spChg>
        <pc:spChg chg="add">
          <ac:chgData name="Lawrence, Reginald" userId="46b2b0f4-eec7-426c-9d2d-1dd4c3664997" providerId="ADAL" clId="{BC09074D-AA6D-4BA8-90E4-069A12329A6B}" dt="2024-01-19T16:48:30.242" v="24"/>
          <ac:spMkLst>
            <pc:docMk/>
            <pc:sldMk cId="362185148" sldId="3847"/>
            <ac:spMk id="31" creationId="{FEC9DA3E-C1D7-472D-B7C0-F71AE41FBA23}"/>
          </ac:spMkLst>
        </pc:spChg>
        <pc:cxnChg chg="add">
          <ac:chgData name="Lawrence, Reginald" userId="46b2b0f4-eec7-426c-9d2d-1dd4c3664997" providerId="ADAL" clId="{BC09074D-AA6D-4BA8-90E4-069A12329A6B}" dt="2024-01-19T16:48:30.242" v="24"/>
          <ac:cxnSpMkLst>
            <pc:docMk/>
            <pc:sldMk cId="362185148" sldId="3847"/>
            <ac:cxnSpMk id="25" creationId="{49CD1692-827B-4C8D-B4A1-134FD04CF45C}"/>
          </ac:cxnSpMkLst>
        </pc:cxnChg>
      </pc:sldChg>
      <pc:sldChg chg="del">
        <pc:chgData name="Lawrence, Reginald" userId="46b2b0f4-eec7-426c-9d2d-1dd4c3664997" providerId="ADAL" clId="{BC09074D-AA6D-4BA8-90E4-069A12329A6B}" dt="2024-01-19T16:48:40.698" v="25" actId="47"/>
        <pc:sldMkLst>
          <pc:docMk/>
          <pc:sldMk cId="1590972113" sldId="3848"/>
        </pc:sldMkLst>
      </pc:sldChg>
      <pc:sldChg chg="del">
        <pc:chgData name="Lawrence, Reginald" userId="46b2b0f4-eec7-426c-9d2d-1dd4c3664997" providerId="ADAL" clId="{BC09074D-AA6D-4BA8-90E4-069A12329A6B}" dt="2024-01-19T16:58:48.275" v="26" actId="47"/>
        <pc:sldMkLst>
          <pc:docMk/>
          <pc:sldMk cId="4212356482" sldId="3849"/>
        </pc:sldMkLst>
      </pc:sldChg>
      <pc:sldChg chg="del">
        <pc:chgData name="Lawrence, Reginald" userId="46b2b0f4-eec7-426c-9d2d-1dd4c3664997" providerId="ADAL" clId="{BC09074D-AA6D-4BA8-90E4-069A12329A6B}" dt="2024-01-19T16:59:08.955" v="27" actId="47"/>
        <pc:sldMkLst>
          <pc:docMk/>
          <pc:sldMk cId="1195954237" sldId="3853"/>
        </pc:sldMkLst>
      </pc:sldChg>
      <pc:sldChg chg="addSp modSp new mod">
        <pc:chgData name="Lawrence, Reginald" userId="46b2b0f4-eec7-426c-9d2d-1dd4c3664997" providerId="ADAL" clId="{BC09074D-AA6D-4BA8-90E4-069A12329A6B}" dt="2024-01-19T17:06:18.311" v="74" actId="14100"/>
        <pc:sldMkLst>
          <pc:docMk/>
          <pc:sldMk cId="1567290834" sldId="3865"/>
        </pc:sldMkLst>
        <pc:graphicFrameChg chg="add mod modGraphic">
          <ac:chgData name="Lawrence, Reginald" userId="46b2b0f4-eec7-426c-9d2d-1dd4c3664997" providerId="ADAL" clId="{BC09074D-AA6D-4BA8-90E4-069A12329A6B}" dt="2024-01-19T17:06:18.311" v="74" actId="14100"/>
          <ac:graphicFrameMkLst>
            <pc:docMk/>
            <pc:sldMk cId="1567290834" sldId="3865"/>
            <ac:graphicFrameMk id="3" creationId="{9DE9D29D-7C03-6A52-A211-75D8B2B5BD7D}"/>
          </ac:graphicFrameMkLst>
        </pc:graphicFrameChg>
      </pc:sldChg>
      <pc:sldChg chg="addSp modSp new mod">
        <pc:chgData name="Lawrence, Reginald" userId="46b2b0f4-eec7-426c-9d2d-1dd4c3664997" providerId="ADAL" clId="{BC09074D-AA6D-4BA8-90E4-069A12329A6B}" dt="2024-01-19T17:06:53.350" v="80" actId="14100"/>
        <pc:sldMkLst>
          <pc:docMk/>
          <pc:sldMk cId="1656558897" sldId="3866"/>
        </pc:sldMkLst>
        <pc:graphicFrameChg chg="add mod modGraphic">
          <ac:chgData name="Lawrence, Reginald" userId="46b2b0f4-eec7-426c-9d2d-1dd4c3664997" providerId="ADAL" clId="{BC09074D-AA6D-4BA8-90E4-069A12329A6B}" dt="2024-01-19T17:06:53.350" v="80" actId="14100"/>
          <ac:graphicFrameMkLst>
            <pc:docMk/>
            <pc:sldMk cId="1656558897" sldId="3866"/>
            <ac:graphicFrameMk id="3" creationId="{4BF4AD22-CA68-7099-0D71-C2E1A19A67D2}"/>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F8924C73-4D86-4725-8FB1-57E56105EE84}">
      <dgm:prSet phldrT="[Text]" custT="1"/>
      <dgm:spPr/>
      <dgm:t>
        <a:bodyPr/>
        <a:lstStyle/>
        <a:p>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26–March 1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 Allocation</a:t>
          </a:r>
        </a:p>
        <a:p>
          <a:pPr rtl="0">
            <a:lnSpc>
              <a:spcPct val="90000"/>
            </a:lnSpc>
            <a:spcAft>
              <a:spcPct val="35000"/>
            </a:spcAft>
          </a:pPr>
          <a:r>
            <a:rPr lang="en-US" sz="1200">
              <a:solidFill>
                <a:srgbClr val="FF0000"/>
              </a:solidFill>
            </a:rPr>
            <a:t>January 17 – </a:t>
          </a:r>
          <a:r>
            <a:rPr lang="en-US" sz="1200">
              <a:solidFill>
                <a:srgbClr val="FF0000"/>
              </a:solidFill>
              <a:latin typeface="Calibri"/>
            </a:rPr>
            <a:t>early February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 </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a:lnSpc>
              <a:spcPct val="100000"/>
            </a:lnSpc>
            <a:spcAft>
              <a:spcPts val="0"/>
            </a:spcAft>
          </a:pPr>
          <a:r>
            <a:rPr lang="en-US" sz="1600" b="1" kern="1200">
              <a:solidFill>
                <a:srgbClr val="000000"/>
              </a:solidFill>
              <a:latin typeface="Arial"/>
              <a:ea typeface="+mn-ea"/>
              <a:cs typeface="+mn-cs"/>
            </a:rPr>
            <a:t>Step 5	</a:t>
          </a:r>
        </a:p>
        <a:p>
          <a:pPr>
            <a:lnSpc>
              <a:spcPct val="100000"/>
            </a:lnSpc>
            <a:spcAft>
              <a:spcPts val="0"/>
            </a:spcAft>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25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custScaleX="113532">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custScaleX="115776">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3357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26825" custLinFactNeighborX="10487" custLinFactNeighborY="3022">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26878"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5E91B16-ED2B-4A5B-B8F8-F82CD0D222E2}">
      <dgm:prSet custT="1"/>
      <dgm:spPr/>
      <dgm:t>
        <a:bodyPr/>
        <a:lstStyle/>
        <a:p>
          <a:r>
            <a:rPr lang="en-US" sz="1800"/>
            <a:t>This budget represents an investment plan for our school’s students, employees and the community as a whole.</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r>
            <a:rPr lang="en-US" sz="180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r>
            <a:rPr lang="en-US" sz="1800" dirty="0"/>
            <a:t>The proposed budget for the general operations of the school are reflected at $_</a:t>
          </a:r>
          <a:r>
            <a:rPr lang="en-US" sz="1800" u="sng" dirty="0"/>
            <a:t>4,298,075</a:t>
          </a:r>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r>
            <a:rPr lang="en-US" sz="1800" dirty="0"/>
            <a:t>This investment plan for FY25 accommodates a student population that is projected to be</a:t>
          </a:r>
          <a:r>
            <a:rPr lang="en-US" sz="1800" u="sng" dirty="0"/>
            <a:t> 244</a:t>
          </a:r>
          <a:r>
            <a:rPr lang="en-US" sz="1800" dirty="0"/>
            <a:t>__ students, which is a increase/decrease of _</a:t>
          </a:r>
          <a:r>
            <a:rPr lang="en-US" sz="1800" u="sng" dirty="0"/>
            <a:t>22</a:t>
          </a:r>
          <a:r>
            <a:rPr lang="en-US" sz="1800" dirty="0"/>
            <a:t>__ students from FY24.</a:t>
          </a:r>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328746" y="1426390"/>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232937" y="1711750"/>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sp:txBody>
      <dsp:txXfrm>
        <a:off x="232937" y="1711750"/>
        <a:ext cx="862241" cy="755805"/>
      </dsp:txXfrm>
    </dsp:sp>
    <dsp:sp modelId="{BF36F651-9306-4FAE-98A3-35BD65F0CE8C}">
      <dsp:nvSpPr>
        <dsp:cNvPr id="0" name=""/>
        <dsp:cNvSpPr/>
      </dsp:nvSpPr>
      <dsp:spPr>
        <a:xfrm>
          <a:off x="932491" y="1356077"/>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384298" y="1165192"/>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230150" y="1450552"/>
          <a:ext cx="978919"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25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230150" y="1450552"/>
        <a:ext cx="978919" cy="755805"/>
      </dsp:txXfrm>
    </dsp:sp>
    <dsp:sp modelId="{CF777F59-7D55-4DCB-9264-A6427EA7C9F7}">
      <dsp:nvSpPr>
        <dsp:cNvPr id="0" name=""/>
        <dsp:cNvSpPr/>
      </dsp:nvSpPr>
      <dsp:spPr>
        <a:xfrm>
          <a:off x="1988043" y="1094879"/>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439850" y="90399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76027" y="1189355"/>
          <a:ext cx="998268"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 Allocation</a:t>
          </a:r>
        </a:p>
        <a:p>
          <a:pPr marL="0" lvl="0" indent="0" algn="l" defTabSz="711200" rtl="0">
            <a:lnSpc>
              <a:spcPct val="90000"/>
            </a:lnSpc>
            <a:spcBef>
              <a:spcPct val="0"/>
            </a:spcBef>
            <a:spcAft>
              <a:spcPct val="35000"/>
            </a:spcAft>
            <a:buNone/>
          </a:pPr>
          <a:r>
            <a:rPr lang="en-US" sz="1200" kern="1200">
              <a:solidFill>
                <a:srgbClr val="FF0000"/>
              </a:solidFill>
            </a:rPr>
            <a:t>January 17 – </a:t>
          </a:r>
          <a:r>
            <a:rPr lang="en-US" sz="1200" kern="1200">
              <a:solidFill>
                <a:srgbClr val="FF0000"/>
              </a:solidFill>
              <a:latin typeface="Calibri"/>
            </a:rPr>
            <a:t>early February </a:t>
          </a:r>
          <a:endParaRPr lang="en-US" sz="1200" kern="1200"/>
        </a:p>
      </dsp:txBody>
      <dsp:txXfrm>
        <a:off x="2276027" y="1189355"/>
        <a:ext cx="998268" cy="755805"/>
      </dsp:txXfrm>
    </dsp:sp>
    <dsp:sp modelId="{0B6A4153-48F2-495A-8F36-EF367C3A1F65}">
      <dsp:nvSpPr>
        <dsp:cNvPr id="0" name=""/>
        <dsp:cNvSpPr/>
      </dsp:nvSpPr>
      <dsp:spPr>
        <a:xfrm>
          <a:off x="3043595" y="83368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545427" y="594366"/>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349076" y="888840"/>
          <a:ext cx="1151773" cy="85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3349076" y="888840"/>
        <a:ext cx="1151773" cy="852669"/>
      </dsp:txXfrm>
    </dsp:sp>
    <dsp:sp modelId="{14D6D005-BE49-4BAB-95C3-4B8C975E012F}">
      <dsp:nvSpPr>
        <dsp:cNvPr id="0" name=""/>
        <dsp:cNvSpPr/>
      </dsp:nvSpPr>
      <dsp:spPr>
        <a:xfrm>
          <a:off x="4149172" y="52405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571861" y="333168"/>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450827" y="641369"/>
          <a:ext cx="1093537"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a:solidFill>
                <a:srgbClr val="000000"/>
              </a:solidFill>
              <a:latin typeface="Arial"/>
              <a:ea typeface="+mn-ea"/>
              <a:cs typeface="+mn-cs"/>
            </a:rPr>
            <a:t>Step 5	</a:t>
          </a:r>
        </a:p>
        <a:p>
          <a:pPr marL="0" lvl="0" indent="0" algn="l" defTabSz="711200">
            <a:lnSpc>
              <a:spcPct val="100000"/>
            </a:lnSpc>
            <a:spcBef>
              <a:spcPct val="0"/>
            </a:spcBef>
            <a:spcAft>
              <a:spcPts val="0"/>
            </a:spcAft>
            <a:buNone/>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sp:txBody>
      <dsp:txXfrm>
        <a:off x="4450827" y="641369"/>
        <a:ext cx="1093537" cy="755805"/>
      </dsp:txXfrm>
    </dsp:sp>
    <dsp:sp modelId="{83CE1626-AB3F-41DF-AF17-CD304E816755}">
      <dsp:nvSpPr>
        <dsp:cNvPr id="0" name=""/>
        <dsp:cNvSpPr/>
      </dsp:nvSpPr>
      <dsp:spPr>
        <a:xfrm>
          <a:off x="5175606" y="262855"/>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627642" y="71971"/>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483391" y="356719"/>
          <a:ext cx="1093994"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26–March 1  </a:t>
          </a:r>
          <a:endParaRPr lang="en-US" sz="1200" kern="1200">
            <a:solidFill>
              <a:srgbClr val="FF0000"/>
            </a:solidFill>
          </a:endParaRPr>
        </a:p>
      </dsp:txBody>
      <dsp:txXfrm>
        <a:off x="5483391" y="356719"/>
        <a:ext cx="1093994" cy="755805"/>
      </dsp:txXfrm>
    </dsp:sp>
    <dsp:sp modelId="{8A8BDF46-5CD7-4385-AD19-1595B30DFB05}">
      <dsp:nvSpPr>
        <dsp:cNvPr id="0" name=""/>
        <dsp:cNvSpPr/>
      </dsp:nvSpPr>
      <dsp:spPr>
        <a:xfrm>
          <a:off x="6231387" y="1658"/>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662058" y="-18922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556247" y="114703"/>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 </a:t>
          </a:r>
          <a:endParaRPr lang="en-US" sz="1200" b="1" kern="1200">
            <a:solidFill>
              <a:srgbClr val="FF0000"/>
            </a:solidFill>
          </a:endParaRPr>
        </a:p>
      </dsp:txBody>
      <dsp:txXfrm>
        <a:off x="6556247" y="114703"/>
        <a:ext cx="862241" cy="755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25524" y="376665"/>
          <a:ext cx="8876157" cy="9077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39498" y="680522"/>
          <a:ext cx="300628" cy="300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605149" y="556502"/>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This budget represents an investment plan for our school’s students, employees and the community as a whole.</a:t>
          </a:r>
        </a:p>
      </dsp:txBody>
      <dsp:txXfrm>
        <a:off x="605149" y="556502"/>
        <a:ext cx="8188121" cy="647816"/>
      </dsp:txXfrm>
    </dsp:sp>
    <dsp:sp modelId="{805B4116-8872-409C-9BBD-1612E432A217}">
      <dsp:nvSpPr>
        <dsp:cNvPr id="0" name=""/>
        <dsp:cNvSpPr/>
      </dsp:nvSpPr>
      <dsp:spPr>
        <a:xfrm>
          <a:off x="-25524" y="1446374"/>
          <a:ext cx="8876157" cy="8482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39498" y="1720484"/>
          <a:ext cx="300628" cy="300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605149" y="1597740"/>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budget recommendations are tied directly to the school’s strategic vision and direction.</a:t>
          </a:r>
        </a:p>
      </dsp:txBody>
      <dsp:txXfrm>
        <a:off x="605149" y="1597740"/>
        <a:ext cx="8188121" cy="647816"/>
      </dsp:txXfrm>
    </dsp:sp>
    <dsp:sp modelId="{30F25B1F-5247-4B01-A07E-C05895440AEF}">
      <dsp:nvSpPr>
        <dsp:cNvPr id="0" name=""/>
        <dsp:cNvSpPr/>
      </dsp:nvSpPr>
      <dsp:spPr>
        <a:xfrm>
          <a:off x="-25524" y="2456588"/>
          <a:ext cx="8876157" cy="8326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39498" y="2722883"/>
          <a:ext cx="300628" cy="300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605149" y="2600139"/>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The proposed budget for the general operations of the school are reflected at $_</a:t>
          </a:r>
          <a:r>
            <a:rPr lang="en-US" sz="1800" u="sng" kern="1200" dirty="0"/>
            <a:t>4,298,075</a:t>
          </a:r>
        </a:p>
      </dsp:txBody>
      <dsp:txXfrm>
        <a:off x="605149" y="2600139"/>
        <a:ext cx="8188121" cy="647816"/>
      </dsp:txXfrm>
    </dsp:sp>
    <dsp:sp modelId="{5287CAD5-57D7-4C4C-B5E6-B72116E119BF}">
      <dsp:nvSpPr>
        <dsp:cNvPr id="0" name=""/>
        <dsp:cNvSpPr/>
      </dsp:nvSpPr>
      <dsp:spPr>
        <a:xfrm>
          <a:off x="-25524" y="3451173"/>
          <a:ext cx="8876157" cy="13476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39498" y="3974985"/>
          <a:ext cx="300628" cy="3000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496738" y="3852241"/>
          <a:ext cx="8404942"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This investment plan for FY25 accommodates a student population that is projected to be</a:t>
          </a:r>
          <a:r>
            <a:rPr lang="en-US" sz="1800" u="sng" kern="1200" dirty="0"/>
            <a:t> 244</a:t>
          </a:r>
          <a:r>
            <a:rPr lang="en-US" sz="1800" kern="1200" dirty="0"/>
            <a:t>__ students, which is a increase/decrease of _</a:t>
          </a:r>
          <a:r>
            <a:rPr lang="en-US" sz="1800" u="sng" kern="1200" dirty="0"/>
            <a:t>22</a:t>
          </a:r>
          <a:r>
            <a:rPr lang="en-US" sz="1800" kern="1200" dirty="0"/>
            <a:t>__ students from FY24.</a:t>
          </a:r>
        </a:p>
      </dsp:txBody>
      <dsp:txXfrm>
        <a:off x="496738" y="3852241"/>
        <a:ext cx="8404942" cy="64781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1/19/2024</a:t>
            </a:fld>
            <a:endParaRPr lang="en-US"/>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1/19/2024</a:t>
            </a:fld>
            <a:endParaRPr lang="en-US"/>
          </a:p>
        </p:txBody>
      </p:sp>
      <p:sp>
        <p:nvSpPr>
          <p:cNvPr id="4" name="Slide Image Placeholder 3"/>
          <p:cNvSpPr>
            <a:spLocks noGrp="1" noRot="1" noChangeAspect="1"/>
          </p:cNvSpPr>
          <p:nvPr>
            <p:ph type="sldImg" idx="2"/>
          </p:nvPr>
        </p:nvSpPr>
        <p:spPr>
          <a:xfrm>
            <a:off x="720725" y="1165225"/>
            <a:ext cx="5581650" cy="3140075"/>
          </a:xfrm>
          <a:prstGeom prst="rect">
            <a:avLst/>
          </a:prstGeom>
          <a:noFill/>
          <a:ln w="12700">
            <a:solidFill>
              <a:prstClr val="black"/>
            </a:solidFill>
          </a:ln>
        </p:spPr>
        <p:txBody>
          <a:bodyPr vert="horz" lIns="93537" tIns="46768" rIns="93537" bIns="46768" rtlCol="0" anchor="ctr"/>
          <a:lstStyle/>
          <a:p>
            <a:endParaRPr lang="en-US"/>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indent="-346981">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709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92150" y="4438650"/>
            <a:ext cx="5534024" cy="3632199"/>
          </a:xfrm>
          <a:prstGeom prst="rect">
            <a:avLst/>
          </a:prstGeom>
        </p:spPr>
        <p:txBody>
          <a:bodyPr lIns="91425" tIns="91425" rIns="91425" bIns="91425" anchor="t" anchorCtr="0">
            <a:noAutofit/>
          </a:bodyPr>
          <a:lstStyle/>
          <a:p>
            <a:pPr lvl="0">
              <a:spcBef>
                <a:spcPts val="0"/>
              </a:spcBef>
              <a:buNone/>
            </a:pPr>
            <a:endParaRPr/>
          </a:p>
        </p:txBody>
      </p:sp>
      <p:sp>
        <p:nvSpPr>
          <p:cNvPr id="97" name="Shape 97"/>
          <p:cNvSpPr>
            <a:spLocks noGrp="1" noRot="1" noChangeAspect="1"/>
          </p:cNvSpPr>
          <p:nvPr>
            <p:ph type="sldImg" idx="2"/>
          </p:nvPr>
        </p:nvSpPr>
        <p:spPr>
          <a:xfrm>
            <a:off x="692150" y="1152525"/>
            <a:ext cx="5534025" cy="31130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74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 Feel free to copy this slide if you have more than 3 priorities to account for.</a:t>
            </a:r>
          </a:p>
          <a:p>
            <a:pPr defTabSz="925190">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902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561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Here’s a few highlights for our budget this year – </a:t>
            </a:r>
            <a:r>
              <a:rPr lang="en-US" i="1" u="sng"/>
              <a:t>read executive summary</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a:p>
        </p:txBody>
      </p:sp>
    </p:spTree>
    <p:extLst>
      <p:ext uri="{BB962C8B-B14F-4D97-AF65-F5344CB8AC3E}">
        <p14:creationId xmlns:p14="http://schemas.microsoft.com/office/powerpoint/2010/main" val="607912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Additionally, we received money for signature programming, turnaround</a:t>
            </a:r>
            <a:r>
              <a:rPr lang="en-US" baseline="0"/>
              <a:t>, Title I and FTE Allotments. </a:t>
            </a:r>
            <a:endParaRPr lang="en-US"/>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a:p>
        </p:txBody>
      </p:sp>
    </p:spTree>
    <p:extLst>
      <p:ext uri="{BB962C8B-B14F-4D97-AF65-F5344CB8AC3E}">
        <p14:creationId xmlns:p14="http://schemas.microsoft.com/office/powerpoint/2010/main" val="1135714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In</a:t>
            </a:r>
            <a:r>
              <a:rPr lang="en-US" baseline="0"/>
              <a:t> February, we will meet again to discuss</a:t>
            </a:r>
            <a:r>
              <a:rPr lang="en-US"/>
              <a:t> how the school’s budget has been allocated to support the programmatic needs and FY23 key strategic priorities. </a:t>
            </a:r>
          </a:p>
          <a:p>
            <a:endParaRPr lang="en-US"/>
          </a:p>
          <a:p>
            <a:r>
              <a:rPr lang="en-US"/>
              <a:t>If think we need to continue our budget conversations, we will schedule additional meetings. My goal is to make sure your voices are reflected in our school’s budget.</a:t>
            </a:r>
          </a:p>
          <a:p>
            <a:endParaRPr lang="en-US"/>
          </a:p>
          <a:p>
            <a:pPr lvl="0"/>
            <a:r>
              <a:rPr lang="en-US"/>
              <a:t>I will also be meeting with my Associate Superintendent, program managers and other key leaders to go over our budget and to make sure the school is meeting the standards of service and appropriately staffing.</a:t>
            </a:r>
          </a:p>
          <a:p>
            <a:pPr lvl="0"/>
            <a:endParaRPr lang="en-US"/>
          </a:p>
          <a:p>
            <a:pPr lvl="0"/>
            <a:r>
              <a:rPr lang="en-US"/>
              <a:t>During the week of Feb. 24</a:t>
            </a:r>
            <a:r>
              <a:rPr lang="en-US" baseline="30000"/>
              <a:t>th</a:t>
            </a:r>
            <a:r>
              <a:rPr lang="en-US"/>
              <a:t> -March 2</a:t>
            </a:r>
            <a:r>
              <a:rPr lang="en-US" baseline="30000"/>
              <a:t>nd</a:t>
            </a:r>
            <a:r>
              <a:rPr lang="en-US"/>
              <a:t> , HR Staffing Conferences will be held.  At this meeting, I will present my plan for staff utilization, resource distribution and plan for staffing implications.</a:t>
            </a:r>
          </a:p>
          <a:p>
            <a:pPr lvl="0"/>
            <a:endParaRPr lang="en-US"/>
          </a:p>
          <a:p>
            <a:pPr lvl="0"/>
            <a:r>
              <a:rPr lang="en-US"/>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16</a:t>
            </a:fld>
            <a:endParaRPr lang="en-US"/>
          </a:p>
        </p:txBody>
      </p:sp>
    </p:spTree>
    <p:extLst>
      <p:ext uri="{BB962C8B-B14F-4D97-AF65-F5344CB8AC3E}">
        <p14:creationId xmlns:p14="http://schemas.microsoft.com/office/powerpoint/2010/main" val="537507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p>
          <a:p>
            <a:r>
              <a:rPr lang="en-US"/>
              <a:t> </a:t>
            </a:r>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17</a:t>
            </a:fld>
            <a:endParaRPr lang="en-US"/>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1/19/2024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1/19/2024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1/19/2024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1/19/2024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1/19/2024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1446888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9555891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96833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8017827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17329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727321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a:p>
        </p:txBody>
      </p:sp>
    </p:spTree>
    <p:extLst>
      <p:ext uri="{BB962C8B-B14F-4D97-AF65-F5344CB8AC3E}">
        <p14:creationId xmlns:p14="http://schemas.microsoft.com/office/powerpoint/2010/main" val="189765386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454139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72310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721072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0668779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6765785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17762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433006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11207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86857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382992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theme" Target="../theme/theme13.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1/19/2024</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1/19/2024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1/19/2024</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1/19/2024</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79235411"/>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6.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14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7.xml"/></Relationships>
</file>

<file path=ppt/slides/_rels/slide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40.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140.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1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8.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66701" y="515547"/>
            <a:ext cx="6696074" cy="768096"/>
          </a:xfrm>
          <a:prstGeom prst="rect">
            <a:avLst/>
          </a:prstGeom>
        </p:spPr>
        <p:txBody>
          <a:bodyPr vert="horz" lIns="91440" tIns="45720" rIns="91440" bIns="45720" rtlCol="0" anchor="t">
            <a:noAutofit/>
          </a:bodyPr>
          <a:lstStyle/>
          <a:p>
            <a:pPr algn="ctr" defTabSz="685800">
              <a:lnSpc>
                <a:spcPct val="90000"/>
              </a:lnSpc>
              <a:spcBef>
                <a:spcPct val="0"/>
              </a:spcBef>
              <a:spcAft>
                <a:spcPts val="600"/>
              </a:spcAft>
            </a:pPr>
            <a:r>
              <a:rPr lang="en-US" sz="2800" b="1" cap="all" dirty="0">
                <a:solidFill>
                  <a:schemeClr val="accent6"/>
                </a:solidFill>
                <a:latin typeface="+mj-lt"/>
                <a:ea typeface="+mj-ea"/>
                <a:cs typeface="+mj-cs"/>
              </a:rPr>
              <a:t>West Manor Elementary</a:t>
            </a:r>
          </a:p>
        </p:txBody>
      </p:sp>
      <p:pic>
        <p:nvPicPr>
          <p:cNvPr id="5" name="Picture 4"/>
          <p:cNvPicPr>
            <a:picLocks noChangeAspect="1"/>
          </p:cNvPicPr>
          <p:nvPr/>
        </p:nvPicPr>
        <p:blipFill>
          <a:blip r:embed="rId3"/>
          <a:stretch>
            <a:fillRect/>
          </a:stretch>
        </p:blipFill>
        <p:spPr>
          <a:xfrm>
            <a:off x="571500" y="1614262"/>
            <a:ext cx="6534951" cy="4509116"/>
          </a:xfrm>
          <a:prstGeom prst="rect">
            <a:avLst/>
          </a:prstGeom>
          <a:noFill/>
        </p:spPr>
      </p:pic>
      <p:sp>
        <p:nvSpPr>
          <p:cNvPr id="2" name="Slide Number Placeholder 1" hidden="1"/>
          <p:cNvSpPr>
            <a:spLocks noGrp="1"/>
          </p:cNvSpPr>
          <p:nvPr>
            <p:ph type="sldNum" sz="quarter" idx="4294967295"/>
          </p:nvPr>
        </p:nvSpPr>
        <p:spPr>
          <a:xfrm>
            <a:off x="9733026" y="457200"/>
            <a:ext cx="740664" cy="274320"/>
          </a:xfrm>
        </p:spPr>
        <p:txBody>
          <a:bodyPr vert="horz" lIns="91440" tIns="45720" rIns="91440" bIns="45720" rtlCol="0" anchor="ctr">
            <a:normAutofit/>
          </a:bodyPr>
          <a:lstStyle/>
          <a:p>
            <a:pPr>
              <a:spcAft>
                <a:spcPts val="600"/>
              </a:spcAft>
            </a:pPr>
            <a:fld id="{3D6C3DC6-EF6E-8948-BFE6-808D46D584D8}" type="slidenum">
              <a:rPr lang="en-US" smtClean="0"/>
              <a:pPr>
                <a:spcAft>
                  <a:spcPts val="600"/>
                </a:spcAft>
              </a:pPr>
              <a:t>1</a:t>
            </a:fld>
            <a:endParaRPr lang="en-US"/>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3</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662743" y="4487665"/>
            <a:ext cx="1216600" cy="1487222"/>
          </a:xfrm>
          <a:prstGeom prst="rect">
            <a:avLst/>
          </a:prstGeom>
        </p:spPr>
      </p:pic>
      <p:graphicFrame>
        <p:nvGraphicFramePr>
          <p:cNvPr id="12" name="Diagram 11">
            <a:extLst>
              <a:ext uri="{FF2B5EF4-FFF2-40B4-BE49-F238E27FC236}">
                <a16:creationId xmlns:a16="http://schemas.microsoft.com/office/drawing/2014/main" id="{5DB4F5CC-35F9-48D1-AC24-5F92E210AC21}"/>
              </a:ext>
            </a:extLst>
          </p:cNvPr>
          <p:cNvGraphicFramePr/>
          <p:nvPr>
            <p:extLst>
              <p:ext uri="{D42A27DB-BD31-4B8C-83A1-F6EECF244321}">
                <p14:modId xmlns:p14="http://schemas.microsoft.com/office/powerpoint/2010/main" val="3773763274"/>
              </p:ext>
            </p:extLst>
          </p:nvPr>
        </p:nvGraphicFramePr>
        <p:xfrm>
          <a:off x="2312657" y="1638589"/>
          <a:ext cx="7566687" cy="2468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58464" y="1864170"/>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7293" y="5981275"/>
            <a:ext cx="3405863" cy="253916"/>
          </a:xfrm>
          <a:prstGeom prst="rect">
            <a:avLst/>
          </a:prstGeom>
          <a:ln w="38100">
            <a:solidFill>
              <a:schemeClr val="accent2">
                <a:lumMod val="75000"/>
              </a:schemeClr>
            </a:solidFill>
          </a:ln>
        </p:spPr>
        <p:txBody>
          <a:bodyPr wrap="square">
            <a:spAutoFit/>
          </a:bodyPr>
          <a:lstStyle/>
          <a:p>
            <a:pPr algn="ctr" defTabSz="685800">
              <a:defRPr/>
            </a:pPr>
            <a:r>
              <a:rPr lang="en-US" sz="1050" b="1">
                <a:solidFill>
                  <a:prstClr val="black"/>
                </a:solidFill>
                <a:latin typeface="Calibri"/>
              </a:rPr>
              <a:t>GO Teams are encouraged to have ongoing conversations</a:t>
            </a:r>
          </a:p>
        </p:txBody>
      </p:sp>
      <p:sp>
        <p:nvSpPr>
          <p:cNvPr id="11" name="Title 1"/>
          <p:cNvSpPr txBox="1">
            <a:spLocks/>
          </p:cNvSpPr>
          <p:nvPr/>
        </p:nvSpPr>
        <p:spPr>
          <a:xfrm>
            <a:off x="2032480" y="32457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a:solidFill>
                  <a:prstClr val="black"/>
                </a:solidFill>
                <a:latin typeface="Trebuchet MS" panose="020B0603020202020204" pitchFamily="34" charset="0"/>
              </a:rPr>
              <a:t>Overview of FY ‘25 GO Team Budget Process</a:t>
            </a:r>
          </a:p>
        </p:txBody>
      </p:sp>
    </p:spTree>
    <p:extLst>
      <p:ext uri="{BB962C8B-B14F-4D97-AF65-F5344CB8AC3E}">
        <p14:creationId xmlns:p14="http://schemas.microsoft.com/office/powerpoint/2010/main" val="33360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393572" y="22415"/>
            <a:ext cx="6846189" cy="696913"/>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000" b="1" i="0" u="sng" strike="noStrike" cap="none">
                <a:solidFill>
                  <a:schemeClr val="dk1"/>
                </a:solidFill>
                <a:latin typeface="Calibri"/>
                <a:ea typeface="Calibri"/>
                <a:cs typeface="Calibri"/>
                <a:sym typeface="Calibri"/>
              </a:rPr>
              <a:t>Budget Allocation Meeting</a:t>
            </a:r>
          </a:p>
        </p:txBody>
      </p:sp>
      <p:sp>
        <p:nvSpPr>
          <p:cNvPr id="100" name="Shape 100"/>
          <p:cNvSpPr txBox="1">
            <a:spLocks noGrp="1"/>
          </p:cNvSpPr>
          <p:nvPr>
            <p:ph type="subTitle" idx="1"/>
          </p:nvPr>
        </p:nvSpPr>
        <p:spPr>
          <a:xfrm>
            <a:off x="241172" y="1019175"/>
            <a:ext cx="7426453" cy="5816410"/>
          </a:xfrm>
          <a:prstGeom prst="rect">
            <a:avLst/>
          </a:prstGeom>
          <a:noFill/>
          <a:ln>
            <a:noFill/>
          </a:ln>
        </p:spPr>
        <p:txBody>
          <a:bodyPr lIns="91425" tIns="45700" rIns="91425" bIns="45700" anchor="t" anchorCtr="0">
            <a:noAutofit/>
          </a:bodyPr>
          <a:lstStyle/>
          <a:p>
            <a:pPr marL="63500" marR="0" lvl="0" indent="0" algn="l" rtl="0">
              <a:spcBef>
                <a:spcPts val="600"/>
              </a:spcBef>
              <a:buSzPct val="100000"/>
              <a:buNone/>
            </a:pPr>
            <a:r>
              <a:rPr lang="en-US" sz="2800" b="1" u="sng">
                <a:solidFill>
                  <a:schemeClr val="accent3"/>
                </a:solidFill>
              </a:rPr>
              <a:t>What</a:t>
            </a:r>
          </a:p>
          <a:p>
            <a:pPr marL="57150" marR="0" lvl="0" indent="6350" algn="l" rtl="0">
              <a:spcBef>
                <a:spcPts val="0"/>
              </a:spcBef>
              <a:spcAft>
                <a:spcPts val="1200"/>
              </a:spcAft>
              <a:buSzPct val="100000"/>
            </a:pPr>
            <a:r>
              <a:rPr lang="en-US" sz="2200">
                <a:solidFill>
                  <a:schemeClr val="accent5"/>
                </a:solidFill>
              </a:rPr>
              <a:t>The first GO Team meeting is when the principal will provide an overview of the budget allocation for GO Team members and the general public. </a:t>
            </a:r>
          </a:p>
          <a:p>
            <a:pPr marL="63500" indent="0">
              <a:spcBef>
                <a:spcPts val="0"/>
              </a:spcBef>
              <a:buSzPct val="100000"/>
              <a:buNone/>
            </a:pPr>
            <a:r>
              <a:rPr lang="en-US" sz="2800" b="1" u="sng">
                <a:solidFill>
                  <a:schemeClr val="accent3"/>
                </a:solidFill>
              </a:rPr>
              <a:t>Why</a:t>
            </a:r>
          </a:p>
          <a:p>
            <a:pPr marL="57150" indent="6350">
              <a:spcBef>
                <a:spcPts val="0"/>
              </a:spcBef>
              <a:spcAft>
                <a:spcPts val="1200"/>
              </a:spcAft>
              <a:buSzPct val="100000"/>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p>
          <a:p>
            <a:pPr marL="63500" indent="0">
              <a:spcBef>
                <a:spcPts val="600"/>
              </a:spcBef>
              <a:buSzPct val="100000"/>
              <a:buNone/>
            </a:pPr>
            <a:r>
              <a:rPr lang="en-US" sz="2800" b="1" u="sng">
                <a:solidFill>
                  <a:schemeClr val="accent3"/>
                </a:solidFill>
              </a:rPr>
              <a:t>When</a:t>
            </a:r>
          </a:p>
          <a:p>
            <a:pPr marL="520700" indent="-457200">
              <a:spcBef>
                <a:spcPts val="600"/>
              </a:spcBef>
              <a:buSzPct val="100000"/>
            </a:pPr>
            <a:r>
              <a:rPr lang="en-US" sz="2200">
                <a:solidFill>
                  <a:schemeClr val="accent5"/>
                </a:solidFill>
                <a:sym typeface="Calibri"/>
              </a:rPr>
              <a:t>End of January- Early February</a:t>
            </a:r>
          </a:p>
        </p:txBody>
      </p:sp>
      <p:sp>
        <p:nvSpPr>
          <p:cNvPr id="2" name="Slide Number Placeholder 1"/>
          <p:cNvSpPr>
            <a:spLocks noGrp="1"/>
          </p:cNvSpPr>
          <p:nvPr>
            <p:ph type="sldNum" sz="quarter" idx="4294967295"/>
          </p:nvPr>
        </p:nvSpPr>
        <p:spPr>
          <a:xfrm>
            <a:off x="10071100" y="-1348042"/>
            <a:ext cx="1621258" cy="734011"/>
          </a:xfrm>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5</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0309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D0246D-7A94-18FF-8CD1-544805F93147}"/>
              </a:ext>
            </a:extLst>
          </p:cNvPr>
          <p:cNvSpPr>
            <a:spLocks noGrp="1"/>
          </p:cNvSpPr>
          <p:nvPr>
            <p:ph type="title"/>
          </p:nvPr>
        </p:nvSpPr>
        <p:spPr>
          <a:xfrm>
            <a:off x="0" y="188912"/>
            <a:ext cx="12192000" cy="542608"/>
          </a:xfrm>
        </p:spPr>
        <p:txBody>
          <a:bodyPr>
            <a:noAutofit/>
          </a:bodyPr>
          <a:lstStyle/>
          <a:p>
            <a:r>
              <a:rPr lang="en-US" sz="3200"/>
              <a:t>FY25 Budget Development Process</a:t>
            </a:r>
          </a:p>
        </p:txBody>
      </p:sp>
      <p:sp>
        <p:nvSpPr>
          <p:cNvPr id="13" name="Text Placeholder 3">
            <a:extLst>
              <a:ext uri="{FF2B5EF4-FFF2-40B4-BE49-F238E27FC236}">
                <a16:creationId xmlns:a16="http://schemas.microsoft.com/office/drawing/2014/main" id="{84CFD367-B718-20B6-128A-A5E2DB1B6AB7}"/>
              </a:ext>
            </a:extLst>
          </p:cNvPr>
          <p:cNvSpPr>
            <a:spLocks noGrp="1"/>
          </p:cNvSpPr>
          <p:nvPr>
            <p:ph type="body" sz="half" idx="2"/>
          </p:nvPr>
        </p:nvSpPr>
        <p:spPr>
          <a:xfrm>
            <a:off x="1266826" y="1116874"/>
            <a:ext cx="3757818" cy="4940577"/>
          </a:xfrm>
        </p:spPr>
        <p:txBody>
          <a:bodyPr>
            <a:normAutofit fontScale="92500" lnSpcReduction="20000"/>
          </a:bodyPr>
          <a:lstStyle/>
          <a:p>
            <a:r>
              <a:rPr lang="en-US" sz="2400" b="1" u="sng">
                <a:solidFill>
                  <a:schemeClr val="tx2">
                    <a:lumMod val="75000"/>
                  </a:schemeClr>
                </a:solidFill>
                <a:latin typeface="Calibri" panose="020F0502020204030204" pitchFamily="34" charset="0"/>
                <a:cs typeface="Calibri" panose="020F0502020204030204" pitchFamily="34" charset="0"/>
              </a:rPr>
              <a:t>Principal’s Role</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Design the budget and propose operational changes that can raise student achievement</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Flesh out strategies, implement and manage them at the school level </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day-to-day operations</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Serve as the expert on the school</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Hire quality instructional and support personnel</a:t>
            </a:r>
          </a:p>
          <a:p>
            <a:endParaRPr lang="en-US" sz="1600">
              <a:latin typeface="Calibri" panose="020F0502020204030204" pitchFamily="34" charset="0"/>
              <a:cs typeface="Calibri" panose="020F0502020204030204" pitchFamily="34" charset="0"/>
            </a:endParaRPr>
          </a:p>
          <a:p>
            <a:r>
              <a:rPr lang="en-US" sz="2200" b="1" u="sng">
                <a:solidFill>
                  <a:schemeClr val="tx2">
                    <a:lumMod val="75000"/>
                  </a:schemeClr>
                </a:solidFill>
                <a:latin typeface="Calibri" panose="020F0502020204030204" pitchFamily="34" charset="0"/>
                <a:cs typeface="Calibri" panose="020F0502020204030204" pitchFamily="34" charset="0"/>
              </a:rPr>
              <a:t>The GO Team’s Role</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big picture (</a:t>
            </a:r>
            <a:r>
              <a:rPr lang="en-US" sz="1700" u="sng">
                <a:solidFill>
                  <a:schemeClr val="tx1"/>
                </a:solidFill>
                <a:latin typeface="Calibri" panose="020F0502020204030204" pitchFamily="34" charset="0"/>
                <a:cs typeface="Calibri" panose="020F0502020204030204" pitchFamily="34" charset="0"/>
              </a:rPr>
              <a:t>positions and resources, not people</a:t>
            </a:r>
            <a:r>
              <a:rPr lang="en-US" sz="1700">
                <a:solidFill>
                  <a:schemeClr val="tx1"/>
                </a:solidFill>
                <a:latin typeface="Calibri" panose="020F0502020204030204" pitchFamily="34" charset="0"/>
                <a:cs typeface="Calibri" panose="020F0502020204030204" pitchFamily="34" charset="0"/>
              </a:rPr>
              <a:t>)</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Ensure that the budget is </a:t>
            </a:r>
            <a:r>
              <a:rPr lang="en-US" sz="1700" u="sng">
                <a:solidFill>
                  <a:schemeClr val="tx1"/>
                </a:solidFill>
                <a:latin typeface="Calibri" panose="020F0502020204030204" pitchFamily="34" charset="0"/>
                <a:cs typeface="Calibri" panose="020F0502020204030204" pitchFamily="34" charset="0"/>
              </a:rPr>
              <a:t>aligned</a:t>
            </a:r>
            <a:r>
              <a:rPr lang="en-US" sz="1700">
                <a:solidFill>
                  <a:schemeClr val="tx1"/>
                </a:solidFill>
                <a:latin typeface="Calibri" panose="020F0502020204030204" pitchFamily="34" charset="0"/>
                <a:cs typeface="Calibri" panose="020F0502020204030204" pitchFamily="34" charset="0"/>
              </a:rPr>
              <a:t> to the school’s mission and vision and that </a:t>
            </a:r>
            <a:r>
              <a:rPr lang="en-US" sz="1700" u="sng">
                <a:solidFill>
                  <a:schemeClr val="tx1"/>
                </a:solidFill>
                <a:latin typeface="Calibri" panose="020F0502020204030204" pitchFamily="34" charset="0"/>
                <a:cs typeface="Calibri" panose="020F0502020204030204" pitchFamily="34" charset="0"/>
              </a:rPr>
              <a:t>resources are allocated to support key strategic priorities</a:t>
            </a: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D61A6842-899E-F145-7B9F-376423DFC167}"/>
              </a:ext>
            </a:extLst>
          </p:cNvPr>
          <p:cNvSpPr>
            <a:spLocks noGrp="1"/>
          </p:cNvSpPr>
          <p:nvPr>
            <p:ph type="sldNum" sz="quarter" idx="12"/>
          </p:nvPr>
        </p:nvSpPr>
        <p:spPr>
          <a:xfrm>
            <a:off x="190500" y="6373813"/>
            <a:ext cx="740664" cy="274320"/>
          </a:xfrm>
        </p:spPr>
        <p:txBody>
          <a:bodyPr anchor="ctr">
            <a:normAutofit/>
          </a:bodyPr>
          <a:lstStyle/>
          <a:p>
            <a:pPr>
              <a:spcAft>
                <a:spcPts val="600"/>
              </a:spcAft>
            </a:pPr>
            <a:fld id="{AEC10A0C-BB77-FD4A-8FA4-D4334D01E3A4}" type="slidenum">
              <a:rPr lang="en-US" smtClean="0"/>
              <a:pPr>
                <a:spcAft>
                  <a:spcPts val="600"/>
                </a:spcAft>
              </a:pPr>
              <a:t>6</a:t>
            </a:fld>
            <a:endParaRPr lang="en-US"/>
          </a:p>
        </p:txBody>
      </p:sp>
      <p:pic>
        <p:nvPicPr>
          <p:cNvPr id="5" name="Content Placeholder 4">
            <a:extLst>
              <a:ext uri="{FF2B5EF4-FFF2-40B4-BE49-F238E27FC236}">
                <a16:creationId xmlns:a16="http://schemas.microsoft.com/office/drawing/2014/main" id="{BCDBAA0E-8BE3-B7AE-6382-CAE119C96DD0}"/>
              </a:ext>
            </a:extLst>
          </p:cNvPr>
          <p:cNvPicPr>
            <a:picLocks noGrp="1" noChangeAspect="1"/>
          </p:cNvPicPr>
          <p:nvPr>
            <p:ph idx="1"/>
          </p:nvPr>
        </p:nvPicPr>
        <p:blipFill rotWithShape="1">
          <a:blip r:embed="rId2"/>
          <a:srcRect t="3534" r="46898"/>
          <a:stretch/>
        </p:blipFill>
        <p:spPr>
          <a:xfrm>
            <a:off x="5287199" y="1044856"/>
            <a:ext cx="4063798" cy="5624232"/>
          </a:xfrm>
          <a:prstGeom prst="rect">
            <a:avLst/>
          </a:prstGeom>
        </p:spPr>
      </p:pic>
      <p:sp>
        <p:nvSpPr>
          <p:cNvPr id="6" name="Arrow: Down 5">
            <a:extLst>
              <a:ext uri="{FF2B5EF4-FFF2-40B4-BE49-F238E27FC236}">
                <a16:creationId xmlns:a16="http://schemas.microsoft.com/office/drawing/2014/main" id="{1FA7688D-877E-4C98-40FE-1C0C79C83AFA}"/>
              </a:ext>
            </a:extLst>
          </p:cNvPr>
          <p:cNvSpPr/>
          <p:nvPr/>
        </p:nvSpPr>
        <p:spPr>
          <a:xfrm rot="19351245">
            <a:off x="6319863" y="996073"/>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5D5C3359-5B4D-38F6-A140-99299D4DE4E6}"/>
              </a:ext>
            </a:extLst>
          </p:cNvPr>
          <p:cNvSpPr/>
          <p:nvPr/>
        </p:nvSpPr>
        <p:spPr>
          <a:xfrm rot="2126405">
            <a:off x="8428166" y="1047520"/>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04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APS Strategic Priorities &amp; Initiatives</a:t>
            </a:r>
            <a:endParaRPr sz="200" b="1" i="1">
              <a:solidFill>
                <a:srgbClr val="151515"/>
              </a:solidFill>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1A.</a:t>
            </a:r>
            <a:r>
              <a:rPr lang="en-US" sz="1000" dirty="0">
                <a:solidFill>
                  <a:srgbClr val="000000"/>
                </a:solidFill>
                <a:latin typeface="Calibri"/>
                <a:ea typeface="Calibri"/>
                <a:cs typeface="Calibri"/>
                <a:sym typeface="Calibri"/>
              </a:rPr>
              <a:t> </a:t>
            </a:r>
            <a:r>
              <a:rPr lang="en-US" sz="1000" dirty="0">
                <a:latin typeface="Calibri"/>
                <a:ea typeface="Calibri"/>
                <a:cs typeface="Calibri"/>
                <a:sym typeface="Calibri"/>
              </a:rPr>
              <a:t>Implementation of an intervention block to reduce gaps in learning</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1B. </a:t>
            </a:r>
            <a:r>
              <a:rPr lang="en-US" sz="1000" dirty="0">
                <a:latin typeface="Calibri"/>
                <a:ea typeface="Calibri"/>
                <a:cs typeface="Calibri"/>
                <a:sym typeface="Calibri"/>
              </a:rPr>
              <a:t>Employ a literacy block with phonics for grades k-2</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1C. </a:t>
            </a:r>
            <a:r>
              <a:rPr lang="en-US" sz="1000" dirty="0">
                <a:latin typeface="Calibri"/>
                <a:ea typeface="Calibri"/>
                <a:cs typeface="Calibri"/>
                <a:sym typeface="Calibri"/>
              </a:rPr>
              <a:t>Create PLC planning time for teachers to internalize standards and plan for instruction</a:t>
            </a:r>
            <a:endParaRPr sz="1000" b="1" u="sng" dirty="0">
              <a:solidFill>
                <a:srgbClr val="000000"/>
              </a:solidFill>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Create an attendance team to monitor and address attendance concerns, Create a Care Team to address student needs </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Utilize SLC practices and restorative justice with the Counselor to reduce suspensions</a:t>
            </a:r>
            <a:endParaRPr dirty="0">
              <a:solidFill>
                <a:srgbClr val="000000"/>
              </a:solidFill>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Monthly IB training for staff, Professional development individualized around teacher needs in reading and math, training for phonics program (</a:t>
            </a:r>
            <a:r>
              <a:rPr lang="en-US" sz="1000" dirty="0" err="1">
                <a:latin typeface="Calibri"/>
                <a:ea typeface="Calibri"/>
                <a:cs typeface="Calibri"/>
                <a:sym typeface="Calibri"/>
              </a:rPr>
              <a:t>Fundations</a:t>
            </a:r>
            <a:r>
              <a:rPr lang="en-US" sz="1000" dirty="0">
                <a:latin typeface="Calibri"/>
                <a:ea typeface="Calibri"/>
                <a:cs typeface="Calibri"/>
                <a:sym typeface="Calibri"/>
              </a:rPr>
              <a:t>)</a:t>
            </a:r>
          </a:p>
          <a:p>
            <a:pPr>
              <a:buClr>
                <a:srgbClr val="000000"/>
              </a:buClr>
              <a:buSzPts val="1000"/>
            </a:pPr>
            <a:r>
              <a:rPr lang="en-US" sz="1000" dirty="0">
                <a:solidFill>
                  <a:srgbClr val="000000"/>
                </a:solidFill>
                <a:latin typeface="Calibri"/>
                <a:cs typeface="Calibri"/>
                <a:sym typeface="Calibri"/>
              </a:rPr>
              <a:t>Ongoing PD for SEL, restorative practices, and trauma </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Conduct data meetings in PLC, with parents and students. Students will also have goal setting meetings with teachers</a:t>
            </a:r>
          </a:p>
          <a:p>
            <a:pPr>
              <a:buClr>
                <a:srgbClr val="000000"/>
              </a:buClr>
              <a:buSzPts val="1000"/>
            </a:pPr>
            <a:r>
              <a:rPr lang="en-US" sz="1000" dirty="0">
                <a:solidFill>
                  <a:srgbClr val="000000"/>
                </a:solidFill>
                <a:latin typeface="Calibri"/>
                <a:cs typeface="Calibri"/>
                <a:sym typeface="Calibri"/>
              </a:rPr>
              <a:t>--Increase Parent Liaison and Social Worker positions to full time to support the needs of students and parents</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algn="ctr">
              <a:buClr>
                <a:srgbClr val="000000"/>
              </a:buClr>
              <a:buSzPts val="3500"/>
            </a:pPr>
            <a:r>
              <a:rPr lang="en-US" b="1" dirty="0">
                <a:solidFill>
                  <a:srgbClr val="151515"/>
                </a:solidFill>
                <a:latin typeface="Calibri"/>
                <a:ea typeface="Calibri"/>
                <a:cs typeface="Calibri"/>
                <a:sym typeface="Calibri"/>
              </a:rPr>
              <a:t>West Manor IB World School</a:t>
            </a:r>
            <a:endParaRPr sz="200" dirty="0">
              <a:solidFill>
                <a:srgbClr val="151515"/>
              </a:solidFill>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SMART Goals</a:t>
            </a:r>
            <a:endParaRPr sz="200" b="1" i="1">
              <a:solidFill>
                <a:srgbClr val="151515"/>
              </a:solidFill>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Strategies</a:t>
            </a:r>
            <a:endParaRPr sz="200" b="1" i="1">
              <a:solidFill>
                <a:srgbClr val="151515"/>
              </a:solidFill>
              <a:latin typeface="Calibri"/>
              <a:ea typeface="Calibri"/>
              <a:cs typeface="Calibri"/>
              <a:sym typeface="Calibri"/>
            </a:endParaRPr>
          </a:p>
        </p:txBody>
      </p:sp>
      <p:sp>
        <p:nvSpPr>
          <p:cNvPr id="336" name="Google Shape;336;p11"/>
          <p:cNvSpPr/>
          <p:nvPr/>
        </p:nvSpPr>
        <p:spPr>
          <a:xfrm>
            <a:off x="1609624" y="767853"/>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a:t>
            </a:r>
            <a:r>
              <a:rPr lang="en-US" sz="1200" b="1" dirty="0">
                <a:solidFill>
                  <a:srgbClr val="000000"/>
                </a:solidFill>
                <a:latin typeface="Arial"/>
                <a:ea typeface="Arial"/>
                <a:cs typeface="Arial"/>
                <a:sym typeface="Arial"/>
              </a:rPr>
              <a:t>% of </a:t>
            </a:r>
            <a:r>
              <a:rPr lang="en-US" sz="1200" b="1" dirty="0">
                <a:latin typeface="Arial"/>
                <a:ea typeface="Arial"/>
                <a:cs typeface="Arial"/>
                <a:sym typeface="Arial"/>
              </a:rPr>
              <a:t>grades 3-5 </a:t>
            </a:r>
            <a:r>
              <a:rPr lang="en-US" sz="1200" b="1" dirty="0">
                <a:solidFill>
                  <a:srgbClr val="000000"/>
                </a:solidFill>
                <a:latin typeface="Arial"/>
                <a:ea typeface="Arial"/>
                <a:cs typeface="Arial"/>
                <a:sym typeface="Arial"/>
              </a:rPr>
              <a:t>students </a:t>
            </a:r>
            <a:r>
              <a:rPr lang="en-US" sz="1200" b="1" dirty="0">
                <a:latin typeface="Arial"/>
                <a:ea typeface="Arial"/>
                <a:cs typeface="Arial"/>
                <a:sym typeface="Arial"/>
              </a:rPr>
              <a:t>scoring proficient or above on Milestones/ MAP  in </a:t>
            </a:r>
            <a:r>
              <a:rPr lang="en-US" sz="1200" b="1" dirty="0">
                <a:solidFill>
                  <a:srgbClr val="000000"/>
                </a:solidFill>
                <a:latin typeface="Arial"/>
                <a:ea typeface="Arial"/>
                <a:cs typeface="Arial"/>
                <a:sym typeface="Arial"/>
              </a:rPr>
              <a:t> reading by 3% </a:t>
            </a:r>
          </a:p>
        </p:txBody>
      </p:sp>
      <p:sp>
        <p:nvSpPr>
          <p:cNvPr id="337" name="Google Shape;337;p11"/>
          <p:cNvSpPr/>
          <p:nvPr/>
        </p:nvSpPr>
        <p:spPr>
          <a:xfrm>
            <a:off x="4313259" y="753034"/>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 of grades 3-5 students scoring proficient or above on Milestones/MAP  in math by 3%</a:t>
            </a:r>
            <a:endParaRPr lang="en-US" sz="1200" b="1" dirty="0">
              <a:solidFill>
                <a:srgbClr val="000000"/>
              </a:solidFill>
              <a:latin typeface="Arial"/>
              <a:ea typeface="Arial"/>
              <a:cs typeface="Arial"/>
              <a:sym typeface="Arial"/>
            </a:endParaRPr>
          </a:p>
        </p:txBody>
      </p:sp>
      <p:sp>
        <p:nvSpPr>
          <p:cNvPr id="338" name="Google Shape;338;p11"/>
          <p:cNvSpPr/>
          <p:nvPr/>
        </p:nvSpPr>
        <p:spPr>
          <a:xfrm>
            <a:off x="6749738" y="820801"/>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50"/>
            </a:pPr>
            <a:r>
              <a:rPr lang="en-US" sz="1200" b="1" dirty="0"/>
              <a:t>Increase the percentage of students with 10 or less absences by 3%</a:t>
            </a:r>
            <a:endParaRPr lang="en-US" dirty="0"/>
          </a:p>
        </p:txBody>
      </p:sp>
      <p:sp>
        <p:nvSpPr>
          <p:cNvPr id="339" name="Google Shape;339;p11"/>
          <p:cNvSpPr txBox="1">
            <a:spLocks noGrp="1"/>
          </p:cNvSpPr>
          <p:nvPr>
            <p:ph type="sldNum" idx="12"/>
          </p:nvPr>
        </p:nvSpPr>
        <p:spPr>
          <a:xfrm>
            <a:off x="10945368" y="457200"/>
            <a:ext cx="987552" cy="274320"/>
          </a:xfrm>
          <a:prstGeom prst="rect">
            <a:avLst/>
          </a:prstGeom>
          <a:noFill/>
          <a:ln>
            <a:noFill/>
          </a:ln>
        </p:spPr>
        <p:txBody>
          <a:bodyPr spcFirstLastPara="1" vert="horz" wrap="square" lIns="91440" tIns="45720" rIns="91440" bIns="45720" rtlCol="0" anchor="ctr" anchorCtr="0">
            <a:noAutofit/>
          </a:bodyPr>
          <a:lstStyle>
            <a:defPPr>
              <a:defRPr lang="en-US"/>
            </a:defPPr>
            <a:lvl1pPr marL="0" algn="ctr" defTabSz="457200" rtl="0" eaLnBrk="1" latinLnBrk="0" hangingPunct="1">
              <a:defRPr sz="12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buClr>
                <a:srgbClr val="000000"/>
              </a:buClr>
              <a:buSzPts val="1200"/>
            </a:pPr>
            <a:fld id="{48F63A3B-78C7-47BE-AE5E-E10140E04643}" type="slidenum">
              <a:rPr lang="en-US" smtClean="0"/>
              <a:pPr algn="r">
                <a:buClr>
                  <a:srgbClr val="000000"/>
                </a:buClr>
                <a:buSzPts val="1200"/>
              </a:pPr>
              <a:t>7</a:t>
            </a:fld>
            <a:endParaRPr sz="1000">
              <a:solidFill>
                <a:srgbClr val="000000"/>
              </a:solidFill>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Strategic Priorities</a:t>
            </a:r>
            <a:endParaRPr sz="200" b="1" i="1">
              <a:solidFill>
                <a:srgbClr val="151515"/>
              </a:solidFill>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latin typeface="Calibri"/>
                <a:ea typeface="Calibri"/>
                <a:cs typeface="Calibri"/>
                <a:sym typeface="Calibri"/>
              </a:rPr>
              <a:t>Increase student phonic awareness and create early readers</a:t>
            </a:r>
          </a:p>
          <a:p>
            <a:pPr marL="228600" indent="-228600">
              <a:spcBef>
                <a:spcPts val="600"/>
              </a:spcBef>
              <a:buClr>
                <a:srgbClr val="000000"/>
              </a:buClr>
              <a:buSzPts val="1000"/>
              <a:buFont typeface="Calibri"/>
              <a:buAutoNum type="arabicPeriod"/>
            </a:pPr>
            <a:r>
              <a:rPr lang="en-US" sz="1000" b="1" dirty="0">
                <a:solidFill>
                  <a:srgbClr val="000000"/>
                </a:solidFill>
                <a:latin typeface="Calibri"/>
                <a:ea typeface="Calibri"/>
                <a:cs typeface="Calibri"/>
                <a:sym typeface="Calibri"/>
              </a:rPr>
              <a:t>Increase student knowledge in numbers and operations domain</a:t>
            </a:r>
          </a:p>
          <a:p>
            <a:pPr marL="228600" indent="-228600">
              <a:spcBef>
                <a:spcPts val="600"/>
              </a:spcBef>
              <a:buClr>
                <a:srgbClr val="000000"/>
              </a:buClr>
              <a:buSzPts val="1000"/>
              <a:buFont typeface="Calibri"/>
              <a:buAutoNum type="arabicPeriod"/>
            </a:pPr>
            <a:r>
              <a:rPr lang="en-US" sz="1000" b="1" dirty="0">
                <a:latin typeface="Calibri"/>
                <a:ea typeface="Calibri"/>
                <a:cs typeface="Calibri"/>
                <a:sym typeface="Calibri"/>
              </a:rPr>
              <a:t>Increase student multiplication skills </a:t>
            </a:r>
            <a:endParaRPr sz="1000" b="1" dirty="0">
              <a:solidFill>
                <a:srgbClr val="000000"/>
              </a:solidFill>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indent="-228600">
              <a:spcBef>
                <a:spcPts val="600"/>
              </a:spcBef>
              <a:buClr>
                <a:srgbClr val="000000"/>
              </a:buClr>
              <a:buSzPts val="1000"/>
              <a:buFont typeface="Calibri"/>
              <a:buAutoNum type="arabicPeriod" startAt="4"/>
            </a:pPr>
            <a:r>
              <a:rPr lang="en-US" sz="1000" b="1" dirty="0">
                <a:solidFill>
                  <a:srgbClr val="000000"/>
                </a:solidFill>
                <a:latin typeface="Calibri"/>
                <a:ea typeface="Calibri"/>
                <a:cs typeface="Calibri"/>
                <a:sym typeface="Calibri"/>
              </a:rPr>
              <a:t> Increase student attendance and decrease suspension rate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6"/>
            </a:pPr>
            <a:r>
              <a:rPr lang="en-US" sz="1000" b="1" dirty="0">
                <a:latin typeface="Calibri"/>
                <a:ea typeface="Calibri"/>
                <a:cs typeface="Calibri"/>
                <a:sym typeface="Calibri"/>
              </a:rPr>
              <a:t>Increasing Teacher knowledge of Standards</a:t>
            </a:r>
            <a:r>
              <a:rPr lang="en-US" sz="1000" b="1" dirty="0">
                <a:solidFill>
                  <a:srgbClr val="000000"/>
                </a:solidFill>
                <a:latin typeface="Calibri"/>
                <a:ea typeface="Calibri"/>
                <a:cs typeface="Calibri"/>
                <a:sym typeface="Calibri"/>
              </a:rPr>
              <a:t> </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6"/>
            </a:pPr>
            <a:r>
              <a:rPr lang="en-US" sz="1000" b="1" dirty="0">
                <a:solidFill>
                  <a:srgbClr val="000000"/>
                </a:solidFill>
                <a:latin typeface="Calibri"/>
                <a:ea typeface="Calibri"/>
                <a:cs typeface="Calibri"/>
                <a:sym typeface="Calibri"/>
              </a:rPr>
              <a:t> Increase Teacher knowledge of IB Program</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100"/>
            </a:pPr>
            <a:r>
              <a:rPr lang="en-US" sz="1100" b="1">
                <a:solidFill>
                  <a:schemeClr val="lt1"/>
                </a:solidFill>
                <a:latin typeface="Calibri"/>
                <a:ea typeface="Calibri"/>
                <a:cs typeface="Calibri"/>
                <a:sym typeface="Calibri"/>
              </a:rPr>
              <a:t>Fostering Academic Excellence for All</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Data</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Curriculum &amp; Instruction</a:t>
            </a:r>
            <a:endParaRPr sz="900">
              <a:solidFill>
                <a:schemeClr val="lt1"/>
              </a:solidFill>
              <a:latin typeface="Calibri"/>
              <a:ea typeface="Calibri"/>
              <a:cs typeface="Calibri"/>
              <a:sym typeface="Calibri"/>
            </a:endParaRPr>
          </a:p>
          <a:p>
            <a:pPr algn="ctr">
              <a:buClr>
                <a:schemeClr val="lt1"/>
              </a:buClr>
              <a:buSzPts val="4000"/>
            </a:pPr>
            <a:r>
              <a:rPr lang="en-US" sz="900">
                <a:solidFill>
                  <a:schemeClr val="lt1"/>
                </a:solidFill>
                <a:latin typeface="Calibri"/>
                <a:ea typeface="Calibri"/>
                <a:cs typeface="Calibri"/>
                <a:sym typeface="Calibri"/>
              </a:rPr>
              <a:t>Signature Program</a:t>
            </a:r>
            <a:endParaRPr sz="900">
              <a:solidFill>
                <a:schemeClr val="lt1"/>
              </a:solidFill>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Building a Culture of Student Support</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Whole Child &amp; Intervention</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Personalized Learning</a:t>
            </a:r>
            <a:endParaRPr sz="900">
              <a:solidFill>
                <a:schemeClr val="lt1"/>
              </a:solidFill>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Equipping &amp; Empowering Leaders &amp; Staff</a:t>
            </a:r>
            <a:endParaRPr sz="1200" b="1">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Strategic Staff Support</a:t>
            </a:r>
            <a:endParaRPr sz="900">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Equitable Resource Allocation</a:t>
            </a:r>
            <a:endParaRPr sz="900">
              <a:solidFill>
                <a:schemeClr val="lt1"/>
              </a:solidFill>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dirty="0">
                <a:solidFill>
                  <a:schemeClr val="lt1"/>
                </a:solidFill>
                <a:latin typeface="Calibri"/>
                <a:ea typeface="Calibri"/>
                <a:cs typeface="Calibri"/>
                <a:sym typeface="Calibri"/>
              </a:rPr>
              <a:t>Creating a System of School Support</a:t>
            </a:r>
            <a:endParaRPr sz="1200" b="1" dirty="0">
              <a:solidFill>
                <a:schemeClr val="lt1"/>
              </a:solidFill>
              <a:latin typeface="Calibri"/>
              <a:ea typeface="Calibri"/>
              <a:cs typeface="Calibri"/>
              <a:sym typeface="Calibri"/>
            </a:endParaRPr>
          </a:p>
          <a:p>
            <a:pPr marL="171446" algn="ctr"/>
            <a:r>
              <a:rPr lang="en-US" sz="900">
                <a:solidFill>
                  <a:schemeClr val="lt1"/>
                </a:solidFill>
                <a:latin typeface="Calibri"/>
                <a:ea typeface="Calibri"/>
                <a:cs typeface="Calibri"/>
                <a:sym typeface="Calibri"/>
              </a:rPr>
              <a:t>Collective Action, Engagement &amp; Empowerment</a:t>
            </a:r>
            <a:endParaRPr lang="en-US" sz="900" dirty="0">
              <a:solidFill>
                <a:schemeClr val="lt1"/>
              </a:solidFill>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Improve stakeholder knowledge of school data and how to assist</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Provide support to students and stakeholders in need</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solidFill>
                  <a:srgbClr val="000000"/>
                </a:solidFill>
                <a:latin typeface="Calibri"/>
                <a:ea typeface="Calibri"/>
                <a:cs typeface="Calibri"/>
                <a:sym typeface="Calibri"/>
              </a:rPr>
              <a:t>1.</a:t>
            </a:r>
          </a:p>
          <a:p>
            <a:pPr>
              <a:spcBef>
                <a:spcPts val="600"/>
              </a:spcBef>
              <a:buClr>
                <a:srgbClr val="000000"/>
              </a:buClr>
              <a:buSzPts val="1000"/>
            </a:pPr>
            <a:endParaRPr lang="en-US" sz="1000" b="1" dirty="0">
              <a:latin typeface="Calibri"/>
              <a:ea typeface="Calibri"/>
              <a:cs typeface="Calibri"/>
              <a:sym typeface="Calibri"/>
            </a:endParaRPr>
          </a:p>
          <a:p>
            <a:pPr>
              <a:spcBef>
                <a:spcPts val="600"/>
              </a:spcBef>
              <a:buClr>
                <a:srgbClr val="000000"/>
              </a:buClr>
              <a:buSzPts val="1000"/>
            </a:pPr>
            <a:r>
              <a:rPr lang="en-US" sz="1000" b="1" dirty="0">
                <a:solidFill>
                  <a:srgbClr val="000000"/>
                </a:solidFill>
                <a:latin typeface="Calibri"/>
                <a:ea typeface="Calibri"/>
                <a:cs typeface="Calibri"/>
                <a:sym typeface="Calibri"/>
              </a:rPr>
              <a:t>3.</a:t>
            </a:r>
          </a:p>
          <a:p>
            <a:pPr>
              <a:spcBef>
                <a:spcPts val="600"/>
              </a:spcBef>
              <a:buClr>
                <a:srgbClr val="000000"/>
              </a:buClr>
              <a:buSzPts val="1000"/>
            </a:pPr>
            <a:r>
              <a:rPr lang="en-US" sz="1000" b="1" dirty="0">
                <a:solidFill>
                  <a:srgbClr val="000000"/>
                </a:solidFill>
                <a:latin typeface="Calibri"/>
                <a:ea typeface="Calibri"/>
                <a:cs typeface="Calibri"/>
                <a:sym typeface="Calibri"/>
              </a:rPr>
              <a:t>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3B6A01D7-8FA4-5D34-9FD8-B467520D4E76}"/>
              </a:ext>
            </a:extLst>
          </p:cNvPr>
          <p:cNvSpPr txBox="1">
            <a:spLocks/>
          </p:cNvSpPr>
          <p:nvPr/>
        </p:nvSpPr>
        <p:spPr>
          <a:xfrm>
            <a:off x="1279071" y="55918"/>
            <a:ext cx="4126298"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4100" b="1" i="0" u="none" strike="noStrike" kern="1200" cap="none" spc="0" normalizeH="0" baseline="0" noProof="0" dirty="0">
                <a:ln>
                  <a:noFill/>
                </a:ln>
                <a:solidFill>
                  <a:srgbClr val="0083A9"/>
                </a:solidFill>
                <a:effectLst/>
                <a:uLnTx/>
                <a:uFillTx/>
                <a:latin typeface="Tenorite" panose="00000500000000000000" pitchFamily="2" charset="0"/>
                <a:ea typeface="+mj-ea"/>
                <a:cs typeface="+mj-cs"/>
              </a:rPr>
              <a:t>Updates to the</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4100" b="1" i="0" u="none" strike="noStrike" kern="1200" cap="none" spc="0" normalizeH="0" baseline="0" noProof="0" dirty="0">
                <a:ln>
                  <a:noFill/>
                </a:ln>
                <a:solidFill>
                  <a:srgbClr val="0083A9"/>
                </a:solidFill>
                <a:effectLst/>
                <a:uLnTx/>
                <a:uFillTx/>
                <a:latin typeface="Tenorite" panose="00000500000000000000" pitchFamily="2" charset="0"/>
                <a:ea typeface="+mj-ea"/>
                <a:cs typeface="+mj-cs"/>
              </a:rPr>
              <a:t>Strategic Plan</a:t>
            </a: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DAF32C4-89EA-FD40-34E7-595997B7F1F5}"/>
              </a:ext>
            </a:extLst>
          </p:cNvPr>
          <p:cNvSpPr txBox="1"/>
          <p:nvPr/>
        </p:nvSpPr>
        <p:spPr>
          <a:xfrm>
            <a:off x="131487" y="1381481"/>
            <a:ext cx="6421467" cy="5330215"/>
          </a:xfrm>
          <a:prstGeom prst="rect">
            <a:avLst/>
          </a:prstGeom>
          <a:ln w="57150">
            <a:solidFill>
              <a:schemeClr val="accent2"/>
            </a:solidFill>
          </a:ln>
        </p:spPr>
        <p:txBody>
          <a:bodyPr vert="horz" lIns="91440" tIns="45720" rIns="91440" bIns="45720" rtlCol="0">
            <a:normAutofit fontScale="92500" lnSpcReduction="10000"/>
          </a:bodyPr>
          <a:lstStyle/>
          <a:p>
            <a:pPr marL="11430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Avenir Next LT Pro"/>
                <a:ea typeface="+mn-ea"/>
                <a:cs typeface="+mn-cs"/>
              </a:rPr>
              <a:t>No changes to Strategic Plan</a:t>
            </a:r>
          </a:p>
          <a:p>
            <a:pPr marL="11430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1.Increase student phonic awareness and create early readers</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Calibri"/>
                <a:cs typeface="Calibri"/>
                <a:sym typeface="Calibri"/>
              </a:rPr>
              <a:t>2  Increase student knowledge in numbers and operations domain</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3. Increase student multiplication skills </a:t>
            </a: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Calibri"/>
                <a:cs typeface="Calibri"/>
                <a:sym typeface="Calibri"/>
              </a:rPr>
              <a:t> 4. Increase student attendance and decrease suspension rate </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 5.Increasing Teacher knowledge of Standards</a:t>
            </a:r>
            <a:r>
              <a:rPr kumimoji="0" lang="en-US" sz="2400" b="1" i="0" u="none" strike="noStrike" kern="1200" cap="none" spc="0" normalizeH="0" baseline="0" noProof="0" dirty="0">
                <a:ln>
                  <a:noFill/>
                </a:ln>
                <a:solidFill>
                  <a:srgbClr val="000000"/>
                </a:solidFill>
                <a:effectLst/>
                <a:uLnTx/>
                <a:uFillTx/>
                <a:latin typeface="Calibri"/>
                <a:ea typeface="Calibri"/>
                <a:cs typeface="Calibri"/>
                <a:sym typeface="Calibri"/>
              </a:rPr>
              <a:t> </a:t>
            </a:r>
            <a:endParaRPr kumimoji="0" lang="en-US" sz="2400" b="1" i="0" u="none" strike="noStrike" kern="120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600"/>
              </a:spcBef>
              <a:spcAft>
                <a:spcPts val="0"/>
              </a:spcAft>
              <a:buClr>
                <a:srgbClr val="000000"/>
              </a:buClr>
              <a:buSzPts val="1000"/>
              <a:buFontTx/>
              <a:buAutoNum type="arabicPeriod" startAt="6"/>
              <a:tabLst/>
              <a:defRPr/>
            </a:pPr>
            <a:r>
              <a:rPr kumimoji="0" lang="en-US" sz="2400" b="1" i="0" u="none" strike="noStrike" kern="1200" cap="none" spc="0" normalizeH="0" baseline="0" noProof="0" dirty="0">
                <a:ln>
                  <a:noFill/>
                </a:ln>
                <a:solidFill>
                  <a:srgbClr val="000000"/>
                </a:solidFill>
                <a:effectLst/>
                <a:uLnTx/>
                <a:uFillTx/>
                <a:latin typeface="Calibri"/>
                <a:ea typeface="Calibri"/>
                <a:cs typeface="Calibri"/>
                <a:sym typeface="Calibri"/>
              </a:rPr>
              <a:t>Increase Teacher knowledge of IB Program</a:t>
            </a:r>
          </a:p>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Calibri"/>
                <a:cs typeface="Calibri"/>
                <a:sym typeface="Calibri"/>
              </a:rPr>
              <a:t>7. Improve stakeholder knowledge of school data and how to assist</a:t>
            </a:r>
            <a:endParaRPr kumimoji="0" lang="en-US" sz="2400" b="1"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000"/>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Calibri"/>
                <a:cs typeface="Calibri"/>
                <a:sym typeface="Calibri"/>
              </a:rPr>
              <a:t>9. Provide support to students and stakeholders in need</a:t>
            </a:r>
          </a:p>
          <a:p>
            <a:pPr marL="11430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Graphic 3" descr="Repeat with solid fill">
            <a:extLst>
              <a:ext uri="{FF2B5EF4-FFF2-40B4-BE49-F238E27FC236}">
                <a16:creationId xmlns:a16="http://schemas.microsoft.com/office/drawing/2014/main" id="{4906F643-60C0-6799-84DC-FA02850427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07435" y="1720647"/>
            <a:ext cx="3406624" cy="3406624"/>
          </a:xfrm>
          <a:prstGeom prst="rect">
            <a:avLst/>
          </a:prstGeom>
        </p:spPr>
      </p:pic>
    </p:spTree>
    <p:extLst>
      <p:ext uri="{BB962C8B-B14F-4D97-AF65-F5344CB8AC3E}">
        <p14:creationId xmlns:p14="http://schemas.microsoft.com/office/powerpoint/2010/main" val="362185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Tenorite"/>
                <a:ea typeface="+mn-ea"/>
                <a:cs typeface="+mn-cs"/>
              </a:rPr>
              <a:t>FY24 Budget Parameters</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02F76306-D2C6-54CE-6EC9-97FE45959C63}"/>
              </a:ext>
            </a:extLst>
          </p:cNvPr>
          <p:cNvGraphicFramePr>
            <a:graphicFrameLocks noGrp="1"/>
          </p:cNvGraphicFramePr>
          <p:nvPr/>
        </p:nvGraphicFramePr>
        <p:xfrm>
          <a:off x="1894151" y="1403990"/>
          <a:ext cx="7838875" cy="5134466"/>
        </p:xfrm>
        <a:graphic>
          <a:graphicData uri="http://schemas.openxmlformats.org/drawingml/2006/table">
            <a:tbl>
              <a:tblPr firstRow="1" bandRow="1">
                <a:tableStyleId>{5C22544A-7EE6-4342-B048-85BDC9FD1C3A}</a:tableStyleId>
              </a:tblPr>
              <a:tblGrid>
                <a:gridCol w="3881420">
                  <a:extLst>
                    <a:ext uri="{9D8B030D-6E8A-4147-A177-3AD203B41FA5}">
                      <a16:colId xmlns:a16="http://schemas.microsoft.com/office/drawing/2014/main" val="3509078761"/>
                    </a:ext>
                  </a:extLst>
                </a:gridCol>
                <a:gridCol w="3957455">
                  <a:extLst>
                    <a:ext uri="{9D8B030D-6E8A-4147-A177-3AD203B41FA5}">
                      <a16:colId xmlns:a16="http://schemas.microsoft.com/office/drawing/2014/main" val="1934840705"/>
                    </a:ext>
                  </a:extLst>
                </a:gridCol>
              </a:tblGrid>
              <a:tr h="864814">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2873917453"/>
                  </a:ext>
                </a:extLst>
              </a:tr>
              <a:tr h="1238744">
                <a:tc>
                  <a:txBody>
                    <a:bodyPr/>
                    <a:lstStyle/>
                    <a:p>
                      <a:pPr algn="ctr"/>
                      <a:r>
                        <a:rPr lang="en-US" sz="1600" dirty="0"/>
                        <a:t>Improve percent of students achieving at proficient level on Milestones assessment </a:t>
                      </a:r>
                      <a:endParaRPr lang="en-US" sz="1750" dirty="0"/>
                    </a:p>
                  </a:txBody>
                  <a:tcPr/>
                </a:tc>
                <a:tc>
                  <a:txBody>
                    <a:bodyPr/>
                    <a:lstStyle/>
                    <a:p>
                      <a:pPr algn="ctr"/>
                      <a:r>
                        <a:rPr lang="en-US" sz="1750" dirty="0"/>
                        <a:t>Provide instruction to prepare students for their next educational level and remove instructional gaps caused by Covid</a:t>
                      </a:r>
                    </a:p>
                  </a:txBody>
                  <a:tcPr/>
                </a:tc>
                <a:extLst>
                  <a:ext uri="{0D108BD9-81ED-4DB2-BD59-A6C34878D82A}">
                    <a16:rowId xmlns:a16="http://schemas.microsoft.com/office/drawing/2014/main" val="1312436168"/>
                  </a:ext>
                </a:extLst>
              </a:tr>
              <a:tr h="1231813">
                <a:tc>
                  <a:txBody>
                    <a:bodyPr/>
                    <a:lstStyle/>
                    <a:p>
                      <a:pPr algn="ctr"/>
                      <a:r>
                        <a:rPr lang="en-US" sz="1600" dirty="0"/>
                        <a:t>Implement International Baccalaureate program model </a:t>
                      </a:r>
                      <a:endParaRPr lang="en-US" sz="1750" dirty="0"/>
                    </a:p>
                  </a:txBody>
                  <a:tcPr/>
                </a:tc>
                <a:tc>
                  <a:txBody>
                    <a:bodyPr/>
                    <a:lstStyle/>
                    <a:p>
                      <a:pPr algn="ctr"/>
                      <a:r>
                        <a:rPr lang="en-US" sz="1600" dirty="0"/>
                        <a:t>Provide rigor and ensure our students think globally</a:t>
                      </a:r>
                      <a:endParaRPr lang="en-US" sz="1750" dirty="0"/>
                    </a:p>
                  </a:txBody>
                  <a:tcPr/>
                </a:tc>
                <a:extLst>
                  <a:ext uri="{0D108BD9-81ED-4DB2-BD59-A6C34878D82A}">
                    <a16:rowId xmlns:a16="http://schemas.microsoft.com/office/drawing/2014/main" val="978434641"/>
                  </a:ext>
                </a:extLst>
              </a:tr>
              <a:tr h="1799095">
                <a:tc>
                  <a:txBody>
                    <a:bodyPr/>
                    <a:lstStyle/>
                    <a:p>
                      <a:pPr algn="ctr"/>
                      <a:r>
                        <a:rPr lang="en-US" sz="1600" dirty="0"/>
                        <a:t>Ensure a welcoming parent friendly environment </a:t>
                      </a:r>
                      <a:endParaRPr lang="en-US" sz="1750" dirty="0"/>
                    </a:p>
                  </a:txBody>
                  <a:tcPr/>
                </a:tc>
                <a:tc>
                  <a:txBody>
                    <a:bodyPr/>
                    <a:lstStyle/>
                    <a:p>
                      <a:pPr algn="ctr"/>
                      <a:r>
                        <a:rPr lang="en-US" sz="1600" dirty="0"/>
                        <a:t>increase parent involvement to strengthen the partnership between school and home</a:t>
                      </a:r>
                      <a:endParaRPr lang="en-US" sz="1750" dirty="0"/>
                    </a:p>
                  </a:txBody>
                  <a:tcPr/>
                </a:tc>
                <a:extLst>
                  <a:ext uri="{0D108BD9-81ED-4DB2-BD59-A6C34878D82A}">
                    <a16:rowId xmlns:a16="http://schemas.microsoft.com/office/drawing/2014/main" val="641123415"/>
                  </a:ext>
                </a:extLst>
              </a:tr>
            </a:tbl>
          </a:graphicData>
        </a:graphic>
      </p:graphicFrame>
    </p:spTree>
    <p:extLst>
      <p:ext uri="{BB962C8B-B14F-4D97-AF65-F5344CB8AC3E}">
        <p14:creationId xmlns:p14="http://schemas.microsoft.com/office/powerpoint/2010/main" val="2984139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Tenorite"/>
                <a:ea typeface="+mn-ea"/>
                <a:cs typeface="+mn-cs"/>
              </a:rPr>
              <a:t>FY24 Budget Parameters</a:t>
            </a:r>
          </a:p>
        </p:txBody>
      </p:sp>
      <p:graphicFrame>
        <p:nvGraphicFramePr>
          <p:cNvPr id="4" name="Table 3"/>
          <p:cNvGraphicFramePr>
            <a:graphicFrameLocks noGrp="1"/>
          </p:cNvGraphicFramePr>
          <p:nvPr/>
        </p:nvGraphicFramePr>
        <p:xfrm>
          <a:off x="2072640" y="997201"/>
          <a:ext cx="8046720" cy="3368671"/>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36000">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162023">
                <a:tc>
                  <a:txBody>
                    <a:bodyPr/>
                    <a:lstStyle/>
                    <a:p>
                      <a:pPr algn="ctr"/>
                      <a:r>
                        <a:rPr lang="en-US" sz="2000" dirty="0"/>
                        <a:t>Maximize the intervention block daily</a:t>
                      </a:r>
                    </a:p>
                  </a:txBody>
                  <a:tcPr/>
                </a:tc>
                <a:tc>
                  <a:txBody>
                    <a:bodyPr/>
                    <a:lstStyle/>
                    <a:p>
                      <a:pPr algn="ctr"/>
                      <a:r>
                        <a:rPr lang="en-US" sz="2000" dirty="0"/>
                        <a:t>Dedicated time for students to receive specific interventions and/or</a:t>
                      </a:r>
                      <a:r>
                        <a:rPr lang="en-US" sz="2000" baseline="0" dirty="0"/>
                        <a:t> enrichment.</a:t>
                      </a:r>
                      <a:endParaRPr lang="en-US" sz="2000" dirty="0"/>
                    </a:p>
                  </a:txBody>
                  <a:tcPr/>
                </a:tc>
                <a:extLst>
                  <a:ext uri="{0D108BD9-81ED-4DB2-BD59-A6C34878D82A}">
                    <a16:rowId xmlns:a16="http://schemas.microsoft.com/office/drawing/2014/main" val="10001"/>
                  </a:ext>
                </a:extLst>
              </a:tr>
              <a:tr h="87172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3820674288"/>
                  </a:ext>
                </a:extLst>
              </a:tr>
              <a:tr h="710079">
                <a:tc>
                  <a:txBody>
                    <a:bodyPr/>
                    <a:lstStyle/>
                    <a:p>
                      <a:pPr algn="ctr"/>
                      <a:endParaRPr lang="en-US" sz="1750" dirty="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933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4294742" y="2437882"/>
            <a:ext cx="5808617" cy="1077218"/>
          </a:xfrm>
          <a:prstGeom prst="rect">
            <a:avLst/>
          </a:prstGeom>
          <a:noFill/>
        </p:spPr>
        <p:txBody>
          <a:bodyPr wrap="square" rtlCol="0">
            <a:spAutoFit/>
          </a:bodyPr>
          <a:lstStyle/>
          <a:p>
            <a:pPr algn="ctr"/>
            <a:r>
              <a:rPr lang="en-US" sz="3200" b="1">
                <a:latin typeface="+mj-lt"/>
              </a:rPr>
              <a:t>Discussion of</a:t>
            </a:r>
          </a:p>
          <a:p>
            <a:pPr algn="ctr"/>
            <a:r>
              <a:rPr lang="en-US" sz="3200" b="1">
                <a:latin typeface="+mj-lt"/>
              </a:rPr>
              <a:t>Budget Allocation</a:t>
            </a: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664" y="457200"/>
            <a:ext cx="8003286" cy="768096"/>
          </a:xfrm>
        </p:spPr>
        <p:txBody>
          <a:bodyPr anchor="t">
            <a:normAutofit/>
          </a:bodyPr>
          <a:lstStyle/>
          <a:p>
            <a:r>
              <a:rPr lang="en-US" b="1" i="1"/>
              <a:t>Executive Summary</a:t>
            </a:r>
            <a:endParaRPr lang="en-US"/>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12</a:t>
            </a:fld>
            <a:endParaRPr lang="en-US"/>
          </a:p>
        </p:txBody>
      </p:sp>
      <p:graphicFrame>
        <p:nvGraphicFramePr>
          <p:cNvPr id="6" name="Subtitle 2">
            <a:extLst>
              <a:ext uri="{FF2B5EF4-FFF2-40B4-BE49-F238E27FC236}">
                <a16:creationId xmlns:a16="http://schemas.microsoft.com/office/drawing/2014/main" id="{DCD8B65D-52A3-ACBC-3405-CF46D4317870}"/>
              </a:ext>
            </a:extLst>
          </p:cNvPr>
          <p:cNvGraphicFramePr>
            <a:graphicFrameLocks noGrp="1"/>
          </p:cNvGraphicFramePr>
          <p:nvPr>
            <p:ph sz="half" idx="1"/>
            <p:extLst>
              <p:ext uri="{D42A27DB-BD31-4B8C-83A1-F6EECF244321}">
                <p14:modId xmlns:p14="http://schemas.microsoft.com/office/powerpoint/2010/main" val="4202426048"/>
              </p:ext>
            </p:extLst>
          </p:nvPr>
        </p:nvGraphicFramePr>
        <p:xfrm>
          <a:off x="2096642" y="1225296"/>
          <a:ext cx="8876157" cy="5175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640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13</a:t>
            </a:fld>
            <a:endParaRPr lang="en-US">
              <a:solidFill>
                <a:srgbClr val="F5F5F5"/>
              </a:solidFill>
            </a:endParaRPr>
          </a:p>
        </p:txBody>
      </p:sp>
      <p:graphicFrame>
        <p:nvGraphicFramePr>
          <p:cNvPr id="7" name="Table 6">
            <a:extLst>
              <a:ext uri="{FF2B5EF4-FFF2-40B4-BE49-F238E27FC236}">
                <a16:creationId xmlns:a16="http://schemas.microsoft.com/office/drawing/2014/main" id="{9FCA7C34-BC21-6686-BD79-36E9EC14A32A}"/>
              </a:ext>
            </a:extLst>
          </p:cNvPr>
          <p:cNvGraphicFramePr>
            <a:graphicFrameLocks noGrp="1"/>
          </p:cNvGraphicFramePr>
          <p:nvPr>
            <p:extLst>
              <p:ext uri="{D42A27DB-BD31-4B8C-83A1-F6EECF244321}">
                <p14:modId xmlns:p14="http://schemas.microsoft.com/office/powerpoint/2010/main" val="136726890"/>
              </p:ext>
            </p:extLst>
          </p:nvPr>
        </p:nvGraphicFramePr>
        <p:xfrm>
          <a:off x="3141406" y="1327356"/>
          <a:ext cx="5869858" cy="4328114"/>
        </p:xfrm>
        <a:graphic>
          <a:graphicData uri="http://schemas.openxmlformats.org/drawingml/2006/table">
            <a:tbl>
              <a:tblPr/>
              <a:tblGrid>
                <a:gridCol w="2604942">
                  <a:extLst>
                    <a:ext uri="{9D8B030D-6E8A-4147-A177-3AD203B41FA5}">
                      <a16:colId xmlns:a16="http://schemas.microsoft.com/office/drawing/2014/main" val="2977404751"/>
                    </a:ext>
                  </a:extLst>
                </a:gridCol>
                <a:gridCol w="734278">
                  <a:extLst>
                    <a:ext uri="{9D8B030D-6E8A-4147-A177-3AD203B41FA5}">
                      <a16:colId xmlns:a16="http://schemas.microsoft.com/office/drawing/2014/main" val="2421893460"/>
                    </a:ext>
                  </a:extLst>
                </a:gridCol>
                <a:gridCol w="983408">
                  <a:extLst>
                    <a:ext uri="{9D8B030D-6E8A-4147-A177-3AD203B41FA5}">
                      <a16:colId xmlns:a16="http://schemas.microsoft.com/office/drawing/2014/main" val="189859633"/>
                    </a:ext>
                  </a:extLst>
                </a:gridCol>
                <a:gridCol w="1180091">
                  <a:extLst>
                    <a:ext uri="{9D8B030D-6E8A-4147-A177-3AD203B41FA5}">
                      <a16:colId xmlns:a16="http://schemas.microsoft.com/office/drawing/2014/main" val="4127802895"/>
                    </a:ext>
                  </a:extLst>
                </a:gridCol>
                <a:gridCol w="367139">
                  <a:extLst>
                    <a:ext uri="{9D8B030D-6E8A-4147-A177-3AD203B41FA5}">
                      <a16:colId xmlns:a16="http://schemas.microsoft.com/office/drawing/2014/main" val="1489299627"/>
                    </a:ext>
                  </a:extLst>
                </a:gridCol>
              </a:tblGrid>
              <a:tr h="326481">
                <a:tc rowSpan="2" gridSpan="4">
                  <a:txBody>
                    <a:bodyPr/>
                    <a:lstStyle/>
                    <a:p>
                      <a:pPr algn="ctr" fontAlgn="b"/>
                      <a:r>
                        <a:rPr lang="en-US" sz="1600" b="1" i="0" u="none" strike="noStrike">
                          <a:solidFill>
                            <a:srgbClr val="FFFFFF"/>
                          </a:solidFill>
                          <a:effectLst/>
                          <a:latin typeface="Calibri" panose="020F0502020204030204" pitchFamily="34" charset="0"/>
                        </a:rPr>
                        <a:t>FY2025 TOTAL SCHOOL ALLOCATIONS</a:t>
                      </a:r>
                    </a:p>
                  </a:txBody>
                  <a:tcPr marL="9525" marR="9525" marT="9525" anchor="b">
                    <a:lnL>
                      <a:noFill/>
                    </a:lnL>
                    <a:lnR>
                      <a:noFill/>
                    </a:lnR>
                    <a:lnT>
                      <a:noFill/>
                    </a:lnT>
                    <a:lnB>
                      <a:noFill/>
                    </a:lnB>
                    <a:solidFill>
                      <a:srgbClr val="3362AE"/>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343427887"/>
                  </a:ext>
                </a:extLst>
              </a:tr>
              <a:tr h="326481">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802038216"/>
                  </a:ext>
                </a:extLst>
              </a:tr>
              <a:tr h="757794">
                <a:tc>
                  <a:txBody>
                    <a:bodyPr/>
                    <a:lstStyle/>
                    <a:p>
                      <a:pPr algn="l" fontAlgn="b"/>
                      <a:r>
                        <a:rPr lang="en-US" sz="1400" b="0" i="0" u="none" strike="noStrike">
                          <a:effectLst/>
                          <a:latin typeface="Calibri" panose="020F0502020204030204" pitchFamily="34" charset="0"/>
                        </a:rPr>
                        <a:t>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gridSpan="3">
                  <a:txBody>
                    <a:bodyPr/>
                    <a:lstStyle/>
                    <a:p>
                      <a:pPr algn="ctr" fontAlgn="b"/>
                      <a:r>
                        <a:rPr lang="en-US" sz="1400" b="1"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1791098465"/>
                  </a:ext>
                </a:extLst>
              </a:tr>
              <a:tr h="422328">
                <a:tc>
                  <a:txBody>
                    <a:bodyPr/>
                    <a:lstStyle/>
                    <a:p>
                      <a:pPr algn="l" fontAlgn="b"/>
                      <a:r>
                        <a:rPr lang="en-US" sz="1400" b="0" i="0" u="none" strike="noStrike">
                          <a:effectLst/>
                          <a:latin typeface="Calibri" panose="020F0502020204030204" pitchFamily="34" charset="0"/>
                        </a:rPr>
                        <a:t>Location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1400" b="1"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58065521"/>
                  </a:ext>
                </a:extLst>
              </a:tr>
              <a:tr h="422328">
                <a:tc>
                  <a:txBody>
                    <a:bodyPr/>
                    <a:lstStyle/>
                    <a:p>
                      <a:pPr algn="l" fontAlgn="b"/>
                      <a:r>
                        <a:rPr lang="en-US" sz="1400" b="0" i="0" u="none" strike="noStrike">
                          <a:effectLst/>
                          <a:latin typeface="Calibri" panose="020F0502020204030204" pitchFamily="34" charset="0"/>
                        </a:rPr>
                        <a:t>Level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1400" b="1" i="0" u="none" strike="noStrike">
                          <a:effectLst/>
                          <a:latin typeface="Calibri" panose="020F0502020204030204" pitchFamily="34" charset="0"/>
                        </a:rPr>
                        <a:t>ES </a:t>
                      </a: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3621486129"/>
                  </a:ext>
                </a:extLst>
              </a:tr>
              <a:tr h="757794">
                <a:tc>
                  <a:txBody>
                    <a:bodyPr/>
                    <a:lstStyle/>
                    <a:p>
                      <a:pPr algn="l" fontAlgn="b"/>
                      <a:r>
                        <a:rPr lang="en-US" sz="1400" b="0" i="0" u="none" strike="noStrike">
                          <a:effectLst/>
                          <a:latin typeface="Calibri" panose="020F0502020204030204" pitchFamily="34" charset="0"/>
                        </a:rPr>
                        <a:t>FY2025 Projected Enrollment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1400" b="1" i="0" u="none" strike="noStrike">
                          <a:effectLst/>
                          <a:latin typeface="Calibri" panose="020F0502020204030204" pitchFamily="34" charset="0"/>
                        </a:rPr>
                        <a:t>244</a:t>
                      </a: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1990811366"/>
                  </a:ext>
                </a:extLst>
              </a:tr>
              <a:tr h="422328">
                <a:tc>
                  <a:txBody>
                    <a:bodyPr/>
                    <a:lstStyle/>
                    <a:p>
                      <a:pPr algn="l" fontAlgn="b"/>
                      <a:r>
                        <a:rPr lang="en-US" sz="1400" b="0" i="0" u="none" strike="noStrike">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1400" b="1" i="0" u="none" strike="noStrike">
                          <a:effectLst/>
                          <a:latin typeface="Calibri" panose="020F0502020204030204" pitchFamily="34" charset="0"/>
                        </a:rPr>
                        <a:t>$17,615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012106809"/>
                  </a:ext>
                </a:extLst>
              </a:tr>
              <a:tr h="422328">
                <a:tc>
                  <a:txBody>
                    <a:bodyPr/>
                    <a:lstStyle/>
                    <a:p>
                      <a:pPr algn="l" fontAlgn="b"/>
                      <a:r>
                        <a:rPr lang="en-US" sz="1400" b="0" i="0" u="none" strike="noStrike">
                          <a:effectLst/>
                          <a:latin typeface="Calibri" panose="020F0502020204030204" pitchFamily="34" charset="0"/>
                        </a:rPr>
                        <a:t>Total Earned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1400" b="1" i="0" u="none" strike="noStrike">
                          <a:effectLst/>
                          <a:latin typeface="Calibri" panose="020F0502020204030204" pitchFamily="34" charset="0"/>
                        </a:rPr>
                        <a:t>$4,298,075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060602658"/>
                  </a:ext>
                </a:extLst>
              </a:tr>
              <a:tr h="470252">
                <a:tc>
                  <a:txBody>
                    <a:bodyPr/>
                    <a:lstStyle/>
                    <a:p>
                      <a:pPr algn="ctr" fontAlgn="b"/>
                      <a:endParaRPr lang="en-US" sz="1600" b="1" i="0" u="none" strike="noStrike">
                        <a:solidFill>
                          <a:srgbClr val="FFFFFF"/>
                        </a:solidFill>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600" b="1" i="0" u="none" strike="noStrike">
                        <a:solidFill>
                          <a:srgbClr val="FFFFFF"/>
                        </a:solidFill>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600" b="1" i="0" u="none" strike="noStrike">
                        <a:solidFill>
                          <a:srgbClr val="FFFFFF"/>
                        </a:solidFill>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600" b="1" i="0" u="none" strike="noStrike">
                        <a:solidFill>
                          <a:srgbClr val="FFFFFF"/>
                        </a:solidFill>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noFill/>
                  </a:tcPr>
                </a:tc>
                <a:extLst>
                  <a:ext uri="{0D108BD9-81ED-4DB2-BD59-A6C34878D82A}">
                    <a16:rowId xmlns:a16="http://schemas.microsoft.com/office/drawing/2014/main" val="2597885616"/>
                  </a:ext>
                </a:extLst>
              </a:tr>
            </a:tbl>
          </a:graphicData>
        </a:graphic>
      </p:graphicFrame>
    </p:spTree>
    <p:extLst>
      <p:ext uri="{BB962C8B-B14F-4D97-AF65-F5344CB8AC3E}">
        <p14:creationId xmlns:p14="http://schemas.microsoft.com/office/powerpoint/2010/main" val="300984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3BCB9D-6B03-8A25-5A3C-AB3E9305C554}"/>
              </a:ext>
            </a:extLst>
          </p:cNvPr>
          <p:cNvSpPr>
            <a:spLocks noGrp="1"/>
          </p:cNvSpPr>
          <p:nvPr>
            <p:ph type="sldNum" sz="quarter" idx="12"/>
          </p:nvPr>
        </p:nvSpPr>
        <p:spPr/>
        <p:txBody>
          <a:bodyPr/>
          <a:lstStyle/>
          <a:p>
            <a:fld id="{3D6C3DC6-EF6E-8948-BFE6-808D46D584D8}" type="slidenum">
              <a:rPr lang="en-US" smtClean="0"/>
              <a:t>14</a:t>
            </a:fld>
            <a:endParaRPr lang="en-US"/>
          </a:p>
        </p:txBody>
      </p:sp>
      <p:graphicFrame>
        <p:nvGraphicFramePr>
          <p:cNvPr id="3" name="Table 2">
            <a:extLst>
              <a:ext uri="{FF2B5EF4-FFF2-40B4-BE49-F238E27FC236}">
                <a16:creationId xmlns:a16="http://schemas.microsoft.com/office/drawing/2014/main" id="{9DE9D29D-7C03-6A52-A211-75D8B2B5BD7D}"/>
              </a:ext>
            </a:extLst>
          </p:cNvPr>
          <p:cNvGraphicFramePr>
            <a:graphicFrameLocks noGrp="1"/>
          </p:cNvGraphicFramePr>
          <p:nvPr>
            <p:extLst>
              <p:ext uri="{D42A27DB-BD31-4B8C-83A1-F6EECF244321}">
                <p14:modId xmlns:p14="http://schemas.microsoft.com/office/powerpoint/2010/main" val="2562885644"/>
              </p:ext>
            </p:extLst>
          </p:nvPr>
        </p:nvGraphicFramePr>
        <p:xfrm>
          <a:off x="2610465" y="731520"/>
          <a:ext cx="5611198" cy="5586896"/>
        </p:xfrm>
        <a:graphic>
          <a:graphicData uri="http://schemas.openxmlformats.org/drawingml/2006/table">
            <a:tbl>
              <a:tblPr/>
              <a:tblGrid>
                <a:gridCol w="2486448">
                  <a:extLst>
                    <a:ext uri="{9D8B030D-6E8A-4147-A177-3AD203B41FA5}">
                      <a16:colId xmlns:a16="http://schemas.microsoft.com/office/drawing/2014/main" val="2875720718"/>
                    </a:ext>
                  </a:extLst>
                </a:gridCol>
                <a:gridCol w="700878">
                  <a:extLst>
                    <a:ext uri="{9D8B030D-6E8A-4147-A177-3AD203B41FA5}">
                      <a16:colId xmlns:a16="http://schemas.microsoft.com/office/drawing/2014/main" val="1011975327"/>
                    </a:ext>
                  </a:extLst>
                </a:gridCol>
                <a:gridCol w="938676">
                  <a:extLst>
                    <a:ext uri="{9D8B030D-6E8A-4147-A177-3AD203B41FA5}">
                      <a16:colId xmlns:a16="http://schemas.microsoft.com/office/drawing/2014/main" val="1422601005"/>
                    </a:ext>
                  </a:extLst>
                </a:gridCol>
                <a:gridCol w="1134756">
                  <a:extLst>
                    <a:ext uri="{9D8B030D-6E8A-4147-A177-3AD203B41FA5}">
                      <a16:colId xmlns:a16="http://schemas.microsoft.com/office/drawing/2014/main" val="2593365986"/>
                    </a:ext>
                  </a:extLst>
                </a:gridCol>
                <a:gridCol w="350440">
                  <a:extLst>
                    <a:ext uri="{9D8B030D-6E8A-4147-A177-3AD203B41FA5}">
                      <a16:colId xmlns:a16="http://schemas.microsoft.com/office/drawing/2014/main" val="2152514679"/>
                    </a:ext>
                  </a:extLst>
                </a:gridCol>
              </a:tblGrid>
              <a:tr h="367936">
                <a:tc>
                  <a:txBody>
                    <a:bodyPr/>
                    <a:lstStyle/>
                    <a:p>
                      <a:pPr algn="l" fontAlgn="b"/>
                      <a:r>
                        <a:rPr lang="en-US" sz="1400" b="1" i="0" u="none" strike="noStrike">
                          <a:effectLst/>
                          <a:latin typeface="Calibri" panose="020F0502020204030204" pitchFamily="34" charset="0"/>
                        </a:rPr>
                        <a:t>SSF Category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effectLst/>
                          <a:latin typeface="Calibri" panose="020F0502020204030204" pitchFamily="34" charset="0"/>
                        </a:rPr>
                        <a:t>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effectLst/>
                          <a:latin typeface="Calibri" panose="020F0502020204030204" pitchFamily="34" charset="0"/>
                        </a:rPr>
                        <a:t>Weight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effectLst/>
                          <a:latin typeface="Calibri" panose="020F0502020204030204" pitchFamily="34" charset="0"/>
                        </a:rPr>
                        <a:t>Allocation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95471936"/>
                  </a:ext>
                </a:extLst>
              </a:tr>
              <a:tr h="326185">
                <a:tc>
                  <a:txBody>
                    <a:bodyPr/>
                    <a:lstStyle/>
                    <a:p>
                      <a:pPr algn="l" fontAlgn="b"/>
                      <a:r>
                        <a:rPr lang="en-US" sz="1200" b="0" i="0" u="none" strike="noStrike">
                          <a:effectLst/>
                          <a:latin typeface="Calibri" panose="020F0502020204030204" pitchFamily="34" charset="0"/>
                        </a:rPr>
                        <a:t>Base 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244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$5,324.48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$1,301,491</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75429608"/>
                  </a:ext>
                </a:extLst>
              </a:tr>
              <a:tr h="326185">
                <a:tc>
                  <a:txBody>
                    <a:bodyPr/>
                    <a:lstStyle/>
                    <a:p>
                      <a:pPr algn="l" fontAlgn="b"/>
                      <a:r>
                        <a:rPr lang="en-US" sz="1200" b="1" i="0" u="none" strike="noStrike">
                          <a:effectLst/>
                          <a:latin typeface="Calibri" panose="020F0502020204030204" pitchFamily="34" charset="0"/>
                        </a:rPr>
                        <a:t>Grade Level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$277,100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0062654"/>
                  </a:ext>
                </a:extLst>
              </a:tr>
              <a:tr h="326185">
                <a:tc>
                  <a:txBody>
                    <a:bodyPr/>
                    <a:lstStyle/>
                    <a:p>
                      <a:pPr algn="l" fontAlgn="b"/>
                      <a:r>
                        <a:rPr lang="en-US" sz="1200" b="0" i="0" u="none" strike="noStrike">
                          <a:effectLst/>
                          <a:latin typeface="Calibri" panose="020F0502020204030204" pitchFamily="34" charset="0"/>
                        </a:rPr>
                        <a:t>Poverty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166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0.47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effectLst/>
                          <a:latin typeface="Calibri" panose="020F0502020204030204" pitchFamily="34" charset="0"/>
                        </a:rPr>
                        <a:t>$416,157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959256305"/>
                  </a:ext>
                </a:extLst>
              </a:tr>
              <a:tr h="326185">
                <a:tc>
                  <a:txBody>
                    <a:bodyPr/>
                    <a:lstStyle/>
                    <a:p>
                      <a:pPr algn="l" fontAlgn="b"/>
                      <a:r>
                        <a:rPr lang="en-US" sz="1200" b="0" i="0" u="none" strike="noStrike">
                          <a:effectLst/>
                          <a:latin typeface="Calibri" panose="020F0502020204030204" pitchFamily="34" charset="0"/>
                        </a:rPr>
                        <a:t>Concentration of Poverty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0.03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effectLst/>
                          <a:latin typeface="Calibri" panose="020F0502020204030204" pitchFamily="34" charset="0"/>
                        </a:rPr>
                        <a:t>$17,884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728563045"/>
                  </a:ext>
                </a:extLst>
              </a:tr>
              <a:tr h="326185">
                <a:tc>
                  <a:txBody>
                    <a:bodyPr/>
                    <a:lstStyle/>
                    <a:p>
                      <a:pPr algn="l" fontAlgn="b"/>
                      <a:r>
                        <a:rPr lang="en-US" sz="1200" b="0" i="0" u="none" strike="noStrike">
                          <a:effectLst/>
                          <a:latin typeface="Calibri" panose="020F0502020204030204" pitchFamily="34" charset="0"/>
                        </a:rPr>
                        <a:t>EIP/REP</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47</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1.05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$263,232</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90179674"/>
                  </a:ext>
                </a:extLst>
              </a:tr>
              <a:tr h="326185">
                <a:tc>
                  <a:txBody>
                    <a:bodyPr/>
                    <a:lstStyle/>
                    <a:p>
                      <a:pPr algn="l" fontAlgn="b"/>
                      <a:r>
                        <a:rPr lang="en-US" sz="1200" b="0" i="0" u="none" strike="noStrike">
                          <a:effectLst/>
                          <a:latin typeface="Calibri" panose="020F0502020204030204" pitchFamily="34" charset="0"/>
                        </a:rPr>
                        <a:t>Special Education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0.05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$6,934</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88290007"/>
                  </a:ext>
                </a:extLst>
              </a:tr>
              <a:tr h="326185">
                <a:tc>
                  <a:txBody>
                    <a:bodyPr/>
                    <a:lstStyle/>
                    <a:p>
                      <a:pPr algn="l" fontAlgn="b"/>
                      <a:r>
                        <a:rPr lang="en-US" sz="1200" b="0" i="0" u="none" strike="noStrike">
                          <a:effectLst/>
                          <a:latin typeface="Calibri" panose="020F0502020204030204" pitchFamily="34" charset="0"/>
                        </a:rPr>
                        <a:t>Gifted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33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0.70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effectLst/>
                          <a:latin typeface="Calibri" panose="020F0502020204030204" pitchFamily="34" charset="0"/>
                        </a:rPr>
                        <a:t>$123,215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00354560"/>
                  </a:ext>
                </a:extLst>
              </a:tr>
              <a:tr h="326185">
                <a:tc>
                  <a:txBody>
                    <a:bodyPr/>
                    <a:lstStyle/>
                    <a:p>
                      <a:pPr algn="l" fontAlgn="b"/>
                      <a:r>
                        <a:rPr lang="en-US" sz="1200" b="0" i="0" u="none" strike="noStrike">
                          <a:effectLst/>
                          <a:latin typeface="Calibri" panose="020F0502020204030204" pitchFamily="34" charset="0"/>
                        </a:rPr>
                        <a:t>Gifted Supplement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0.70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effectLst/>
                          <a:latin typeface="Calibri" panose="020F0502020204030204" pitchFamily="34" charset="0"/>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60361326"/>
                  </a:ext>
                </a:extLst>
              </a:tr>
              <a:tr h="326185">
                <a:tc>
                  <a:txBody>
                    <a:bodyPr/>
                    <a:lstStyle/>
                    <a:p>
                      <a:pPr algn="l" fontAlgn="b"/>
                      <a:r>
                        <a:rPr lang="en-US" sz="1200" b="0" i="0" u="none" strike="noStrike">
                          <a:effectLst/>
                          <a:latin typeface="Calibri" panose="020F0502020204030204" pitchFamily="34" charset="0"/>
                        </a:rPr>
                        <a:t>ELL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$26,670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75662924"/>
                  </a:ext>
                </a:extLst>
              </a:tr>
              <a:tr h="326185">
                <a:tc>
                  <a:txBody>
                    <a:bodyPr/>
                    <a:lstStyle/>
                    <a:p>
                      <a:pPr algn="l" fontAlgn="b"/>
                      <a:r>
                        <a:rPr lang="en-US" sz="1200" b="0" i="0" u="none" strike="noStrike">
                          <a:effectLst/>
                          <a:latin typeface="Calibri" panose="020F0502020204030204" pitchFamily="34" charset="0"/>
                        </a:rPr>
                        <a:t>Small School Supplement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206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0.25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effectLst/>
                          <a:latin typeface="Calibri" panose="020F0502020204030204" pitchFamily="34" charset="0"/>
                        </a:rPr>
                        <a:t>$274,700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13132138"/>
                  </a:ext>
                </a:extLst>
              </a:tr>
              <a:tr h="326185">
                <a:tc>
                  <a:txBody>
                    <a:bodyPr/>
                    <a:lstStyle/>
                    <a:p>
                      <a:pPr algn="l" fontAlgn="b"/>
                      <a:r>
                        <a:rPr lang="en-US" sz="1200" b="0" i="0" u="none" strike="noStrike">
                          <a:effectLst/>
                          <a:latin typeface="Calibri" panose="020F0502020204030204" pitchFamily="34" charset="0"/>
                        </a:rPr>
                        <a:t>Incoming Performance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34503474"/>
                  </a:ext>
                </a:extLst>
              </a:tr>
              <a:tr h="326185">
                <a:tc>
                  <a:txBody>
                    <a:bodyPr/>
                    <a:lstStyle/>
                    <a:p>
                      <a:pPr algn="l" fontAlgn="b"/>
                      <a:r>
                        <a:rPr lang="en-US" sz="1200" b="0" i="0" u="none" strike="noStrike">
                          <a:effectLst/>
                          <a:latin typeface="Calibri" panose="020F0502020204030204" pitchFamily="34" charset="0"/>
                        </a:rPr>
                        <a:t>Baseline Supplement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$11,026</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0850845"/>
                  </a:ext>
                </a:extLst>
              </a:tr>
              <a:tr h="326185">
                <a:tc>
                  <a:txBody>
                    <a:bodyPr/>
                    <a:lstStyle/>
                    <a:p>
                      <a:pPr algn="l" fontAlgn="b"/>
                      <a:r>
                        <a:rPr lang="en-US" sz="1200" b="0" i="0" u="none" strike="noStrike">
                          <a:effectLst/>
                          <a:latin typeface="Calibri" panose="020F0502020204030204" pitchFamily="34" charset="0"/>
                        </a:rPr>
                        <a:t>Transition Policy Supplement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70748508"/>
                  </a:ext>
                </a:extLst>
              </a:tr>
              <a:tr h="326185">
                <a:tc>
                  <a:txBody>
                    <a:bodyPr/>
                    <a:lstStyle/>
                    <a:p>
                      <a:pPr algn="l" fontAlgn="b"/>
                      <a:r>
                        <a:rPr lang="en-US" sz="1200" b="0" i="0" u="none" strike="noStrike">
                          <a:effectLst/>
                          <a:latin typeface="Calibri" panose="020F0502020204030204" pitchFamily="34" charset="0"/>
                        </a:rPr>
                        <a:t>Capacity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0.25</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effectLst/>
                          <a:latin typeface="Calibri" panose="020F0502020204030204" pitchFamily="34" charset="0"/>
                        </a:rPr>
                        <a:t>$0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00617385"/>
                  </a:ext>
                </a:extLst>
              </a:tr>
              <a:tr h="326185">
                <a:tc>
                  <a:txBody>
                    <a:bodyPr/>
                    <a:lstStyle/>
                    <a:p>
                      <a:pPr algn="l" fontAlgn="b"/>
                      <a:r>
                        <a:rPr lang="en-US" sz="1200" b="1" i="0" u="none" strike="noStrike">
                          <a:effectLst/>
                          <a:latin typeface="Calibri" panose="020F0502020204030204" pitchFamily="34" charset="0"/>
                        </a:rPr>
                        <a:t>Total SSF Allocation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200" b="1"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200" b="1"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1200" b="1" i="0" u="none" strike="noStrike">
                          <a:effectLst/>
                          <a:latin typeface="Calibri" panose="020F0502020204030204" pitchFamily="34" charset="0"/>
                        </a:rPr>
                        <a:t>$2,718,409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17707298"/>
                  </a:ext>
                </a:extLst>
              </a:tr>
              <a:tr h="326185">
                <a:tc>
                  <a:txBody>
                    <a:bodyPr/>
                    <a:lstStyle/>
                    <a:p>
                      <a:pPr algn="l" fontAlgn="b"/>
                      <a:endParaRPr lang="en-US" sz="1200" b="0" i="0" u="none" strike="noStrike">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200" b="0" i="0" u="none" strike="noStrike">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200" b="0" i="0" u="none" strike="noStrike">
                        <a:effectLst/>
                        <a:latin typeface="Calibri" panose="020F0502020204030204" pitchFamily="34" charset="0"/>
                      </a:endParaRPr>
                    </a:p>
                  </a:txBody>
                  <a:tcPr marL="9525" marR="9525" marT="9525"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000" b="0" i="0" u="none" strike="noStrike" dirty="0">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138078738"/>
                  </a:ext>
                </a:extLst>
              </a:tr>
            </a:tbl>
          </a:graphicData>
        </a:graphic>
      </p:graphicFrame>
    </p:spTree>
    <p:extLst>
      <p:ext uri="{BB962C8B-B14F-4D97-AF65-F5344CB8AC3E}">
        <p14:creationId xmlns:p14="http://schemas.microsoft.com/office/powerpoint/2010/main" val="1567290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976471-096C-42D8-4663-4437976C00C7}"/>
              </a:ext>
            </a:extLst>
          </p:cNvPr>
          <p:cNvSpPr>
            <a:spLocks noGrp="1"/>
          </p:cNvSpPr>
          <p:nvPr>
            <p:ph type="sldNum" sz="quarter" idx="12"/>
          </p:nvPr>
        </p:nvSpPr>
        <p:spPr/>
        <p:txBody>
          <a:bodyPr/>
          <a:lstStyle/>
          <a:p>
            <a:fld id="{3D6C3DC6-EF6E-8948-BFE6-808D46D584D8}" type="slidenum">
              <a:rPr lang="en-US" smtClean="0"/>
              <a:t>15</a:t>
            </a:fld>
            <a:endParaRPr lang="en-US"/>
          </a:p>
        </p:txBody>
      </p:sp>
      <p:graphicFrame>
        <p:nvGraphicFramePr>
          <p:cNvPr id="3" name="Table 2">
            <a:extLst>
              <a:ext uri="{FF2B5EF4-FFF2-40B4-BE49-F238E27FC236}">
                <a16:creationId xmlns:a16="http://schemas.microsoft.com/office/drawing/2014/main" id="{4BF4AD22-CA68-7099-0D71-C2E1A19A67D2}"/>
              </a:ext>
            </a:extLst>
          </p:cNvPr>
          <p:cNvGraphicFramePr>
            <a:graphicFrameLocks noGrp="1"/>
          </p:cNvGraphicFramePr>
          <p:nvPr>
            <p:extLst>
              <p:ext uri="{D42A27DB-BD31-4B8C-83A1-F6EECF244321}">
                <p14:modId xmlns:p14="http://schemas.microsoft.com/office/powerpoint/2010/main" val="591510540"/>
              </p:ext>
            </p:extLst>
          </p:nvPr>
        </p:nvGraphicFramePr>
        <p:xfrm>
          <a:off x="2227005" y="457200"/>
          <a:ext cx="6135329" cy="5997586"/>
        </p:xfrm>
        <a:graphic>
          <a:graphicData uri="http://schemas.openxmlformats.org/drawingml/2006/table">
            <a:tbl>
              <a:tblPr/>
              <a:tblGrid>
                <a:gridCol w="2718703">
                  <a:extLst>
                    <a:ext uri="{9D8B030D-6E8A-4147-A177-3AD203B41FA5}">
                      <a16:colId xmlns:a16="http://schemas.microsoft.com/office/drawing/2014/main" val="2172827469"/>
                    </a:ext>
                  </a:extLst>
                </a:gridCol>
                <a:gridCol w="766346">
                  <a:extLst>
                    <a:ext uri="{9D8B030D-6E8A-4147-A177-3AD203B41FA5}">
                      <a16:colId xmlns:a16="http://schemas.microsoft.com/office/drawing/2014/main" val="915980724"/>
                    </a:ext>
                  </a:extLst>
                </a:gridCol>
                <a:gridCol w="1026355">
                  <a:extLst>
                    <a:ext uri="{9D8B030D-6E8A-4147-A177-3AD203B41FA5}">
                      <a16:colId xmlns:a16="http://schemas.microsoft.com/office/drawing/2014/main" val="825940699"/>
                    </a:ext>
                  </a:extLst>
                </a:gridCol>
                <a:gridCol w="1240751">
                  <a:extLst>
                    <a:ext uri="{9D8B030D-6E8A-4147-A177-3AD203B41FA5}">
                      <a16:colId xmlns:a16="http://schemas.microsoft.com/office/drawing/2014/main" val="2791465005"/>
                    </a:ext>
                  </a:extLst>
                </a:gridCol>
                <a:gridCol w="383174">
                  <a:extLst>
                    <a:ext uri="{9D8B030D-6E8A-4147-A177-3AD203B41FA5}">
                      <a16:colId xmlns:a16="http://schemas.microsoft.com/office/drawing/2014/main" val="2064296005"/>
                    </a:ext>
                  </a:extLst>
                </a:gridCol>
              </a:tblGrid>
              <a:tr h="305750">
                <a:tc>
                  <a:txBody>
                    <a:bodyPr/>
                    <a:lstStyle/>
                    <a:p>
                      <a:pPr algn="l" fontAlgn="b"/>
                      <a:r>
                        <a:rPr lang="en-US" sz="1100" b="1" i="0" u="none" strike="noStrike">
                          <a:effectLst/>
                          <a:latin typeface="Calibri" panose="020F0502020204030204" pitchFamily="34" charset="0"/>
                        </a:rPr>
                        <a:t>Additional Earnings</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98195831"/>
                  </a:ext>
                </a:extLst>
              </a:tr>
              <a:tr h="305750">
                <a:tc>
                  <a:txBody>
                    <a:bodyPr/>
                    <a:lstStyle/>
                    <a:p>
                      <a:pPr algn="l" fontAlgn="b"/>
                      <a:r>
                        <a:rPr lang="en-US" sz="1100" b="0" i="0" u="none" strike="noStrike">
                          <a:effectLst/>
                          <a:latin typeface="Calibri" panose="020F0502020204030204" pitchFamily="34" charset="0"/>
                        </a:rPr>
                        <a:t>Signature</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$232,410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83017272"/>
                  </a:ext>
                </a:extLst>
              </a:tr>
              <a:tr h="305750">
                <a:tc>
                  <a:txBody>
                    <a:bodyPr/>
                    <a:lstStyle/>
                    <a:p>
                      <a:pPr algn="l" fontAlgn="b"/>
                      <a:r>
                        <a:rPr lang="en-US" sz="1100" b="0" i="0" u="none" strike="noStrike">
                          <a:effectLst/>
                          <a:latin typeface="Calibri" panose="020F0502020204030204" pitchFamily="34" charset="0"/>
                        </a:rPr>
                        <a:t>Turnaround</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975164225"/>
                  </a:ext>
                </a:extLst>
              </a:tr>
              <a:tr h="305750">
                <a:tc>
                  <a:txBody>
                    <a:bodyPr/>
                    <a:lstStyle/>
                    <a:p>
                      <a:pPr algn="l" fontAlgn="b"/>
                      <a:r>
                        <a:rPr lang="en-US" sz="1100" b="0" i="0" u="none" strike="noStrike">
                          <a:effectLst/>
                          <a:latin typeface="Calibri" panose="020F0502020204030204" pitchFamily="34" charset="0"/>
                        </a:rPr>
                        <a:t>Title I</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$154,123</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83254387"/>
                  </a:ext>
                </a:extLst>
              </a:tr>
              <a:tr h="305750">
                <a:tc>
                  <a:txBody>
                    <a:bodyPr/>
                    <a:lstStyle/>
                    <a:p>
                      <a:pPr algn="l" fontAlgn="b"/>
                      <a:r>
                        <a:rPr lang="en-US" sz="1100" b="0" i="0" u="none" strike="noStrike">
                          <a:effectLst/>
                          <a:latin typeface="Calibri" panose="020F0502020204030204" pitchFamily="34" charset="0"/>
                        </a:rPr>
                        <a:t>Title I Holdback</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-$16,013</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210956336"/>
                  </a:ext>
                </a:extLst>
              </a:tr>
              <a:tr h="305750">
                <a:tc>
                  <a:txBody>
                    <a:bodyPr/>
                    <a:lstStyle/>
                    <a:p>
                      <a:pPr algn="l" fontAlgn="b"/>
                      <a:r>
                        <a:rPr lang="en-US" sz="1100" b="0" i="0" u="none" strike="noStrike">
                          <a:effectLst/>
                          <a:latin typeface="Calibri" panose="020F0502020204030204" pitchFamily="34" charset="0"/>
                        </a:rPr>
                        <a:t>Title I Family Engagement</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$6,672</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48070503"/>
                  </a:ext>
                </a:extLst>
              </a:tr>
              <a:tr h="305750">
                <a:tc>
                  <a:txBody>
                    <a:bodyPr/>
                    <a:lstStyle/>
                    <a:p>
                      <a:pPr algn="l" fontAlgn="b"/>
                      <a:r>
                        <a:rPr lang="en-US" sz="1100" b="0" i="0" u="none" strike="noStrike">
                          <a:effectLst/>
                          <a:latin typeface="Calibri" panose="020F0502020204030204" pitchFamily="34" charset="0"/>
                        </a:rPr>
                        <a:t>Title I School Improvement</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195319378"/>
                  </a:ext>
                </a:extLst>
              </a:tr>
              <a:tr h="305750">
                <a:tc>
                  <a:txBody>
                    <a:bodyPr/>
                    <a:lstStyle/>
                    <a:p>
                      <a:pPr algn="l" fontAlgn="b"/>
                      <a:r>
                        <a:rPr lang="en-US" sz="1100" b="0" i="0" u="none" strike="noStrike">
                          <a:effectLst/>
                          <a:latin typeface="Calibri" panose="020F0502020204030204" pitchFamily="34" charset="0"/>
                        </a:rPr>
                        <a:t>Title I Behavior</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69582599"/>
                  </a:ext>
                </a:extLst>
              </a:tr>
              <a:tr h="305750">
                <a:tc>
                  <a:txBody>
                    <a:bodyPr/>
                    <a:lstStyle/>
                    <a:p>
                      <a:pPr algn="l" fontAlgn="b"/>
                      <a:r>
                        <a:rPr lang="en-US" sz="1100" b="0" i="0" u="none" strike="noStrike">
                          <a:effectLst/>
                          <a:latin typeface="Calibri" panose="020F0502020204030204" pitchFamily="34" charset="0"/>
                        </a:rPr>
                        <a:t>Title IV Bridge</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970239982"/>
                  </a:ext>
                </a:extLst>
              </a:tr>
              <a:tr h="305750">
                <a:tc>
                  <a:txBody>
                    <a:bodyPr/>
                    <a:lstStyle/>
                    <a:p>
                      <a:pPr algn="l" fontAlgn="b"/>
                      <a:r>
                        <a:rPr lang="en-US" sz="1100" b="0" i="0" u="none" strike="noStrike">
                          <a:effectLst/>
                          <a:latin typeface="Calibri" panose="020F0502020204030204" pitchFamily="34" charset="0"/>
                        </a:rPr>
                        <a:t>Field Trip Transportation</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$9,237</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384826152"/>
                  </a:ext>
                </a:extLst>
              </a:tr>
              <a:tr h="305750">
                <a:tc>
                  <a:txBody>
                    <a:bodyPr/>
                    <a:lstStyle/>
                    <a:p>
                      <a:pPr algn="l" fontAlgn="b"/>
                      <a:r>
                        <a:rPr lang="en-US" sz="1100" b="0" i="0" u="none" strike="noStrike">
                          <a:effectLst/>
                          <a:latin typeface="Calibri" panose="020F0502020204030204" pitchFamily="34" charset="0"/>
                        </a:rPr>
                        <a:t>Dual Campus Supplement</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406532198"/>
                  </a:ext>
                </a:extLst>
              </a:tr>
              <a:tr h="305750">
                <a:tc>
                  <a:txBody>
                    <a:bodyPr/>
                    <a:lstStyle/>
                    <a:p>
                      <a:pPr algn="l" fontAlgn="b"/>
                      <a:r>
                        <a:rPr lang="en-US" sz="1100" b="0" i="0" u="none" strike="noStrike">
                          <a:effectLst/>
                          <a:latin typeface="Calibri" panose="020F0502020204030204" pitchFamily="34" charset="0"/>
                        </a:rPr>
                        <a:t>District Funded Stipends</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$10,200</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91764334"/>
                  </a:ext>
                </a:extLst>
              </a:tr>
              <a:tr h="305750">
                <a:tc>
                  <a:txBody>
                    <a:bodyPr/>
                    <a:lstStyle/>
                    <a:p>
                      <a:pPr algn="l" fontAlgn="b"/>
                      <a:r>
                        <a:rPr lang="en-US" sz="1100" b="0" i="0" u="none" strike="noStrike">
                          <a:effectLst/>
                          <a:latin typeface="Calibri" panose="020F0502020204030204" pitchFamily="34" charset="0"/>
                        </a:rPr>
                        <a:t>Flex (New!)</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$132,339</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29226702"/>
                  </a:ext>
                </a:extLst>
              </a:tr>
              <a:tr h="305750">
                <a:tc>
                  <a:txBody>
                    <a:bodyPr/>
                    <a:lstStyle/>
                    <a:p>
                      <a:pPr algn="l" fontAlgn="b"/>
                      <a:r>
                        <a:rPr lang="en-US" sz="1100" b="0" i="0" u="none" strike="noStrike">
                          <a:effectLst/>
                          <a:latin typeface="Calibri" panose="020F0502020204030204" pitchFamily="34" charset="0"/>
                        </a:rPr>
                        <a:t>Total FTE Allotments</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12.05</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100" b="0" i="0" u="none" strike="noStrike">
                          <a:effectLst/>
                          <a:latin typeface="Calibri" panose="020F0502020204030204" pitchFamily="34" charset="0"/>
                        </a:rPr>
                        <a:t>$1,050,697</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79789389"/>
                  </a:ext>
                </a:extLst>
              </a:tr>
              <a:tr h="305750">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1100" b="0"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45719189"/>
                  </a:ext>
                </a:extLst>
              </a:tr>
              <a:tr h="305750">
                <a:tc>
                  <a:txBody>
                    <a:bodyPr/>
                    <a:lstStyle/>
                    <a:p>
                      <a:pPr algn="l" fontAlgn="b"/>
                      <a:r>
                        <a:rPr lang="en-US" sz="1100" b="1" i="0" u="none" strike="noStrike">
                          <a:effectLst/>
                          <a:latin typeface="Calibri" panose="020F0502020204030204" pitchFamily="34" charset="0"/>
                        </a:rPr>
                        <a:t>Total Additional Earnings</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1100" b="1" i="0" u="none" strike="noStrike">
                          <a:effectLst/>
                          <a:latin typeface="Calibri" panose="020F0502020204030204" pitchFamily="34" charset="0"/>
                        </a:rPr>
                        <a:t>$1,579,665</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495282827"/>
                  </a:ext>
                </a:extLst>
              </a:tr>
              <a:tr h="266612">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a:noFill/>
                    </a:lnT>
                    <a:lnB>
                      <a:noFill/>
                    </a:lnB>
                    <a:noFill/>
                  </a:tcPr>
                </a:tc>
                <a:extLst>
                  <a:ext uri="{0D108BD9-81ED-4DB2-BD59-A6C34878D82A}">
                    <a16:rowId xmlns:a16="http://schemas.microsoft.com/office/drawing/2014/main" val="4230037060"/>
                  </a:ext>
                </a:extLst>
              </a:tr>
              <a:tr h="266612">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a:noFill/>
                    </a:lnT>
                    <a:lnB>
                      <a:noFill/>
                    </a:lnB>
                    <a:noFill/>
                  </a:tcPr>
                </a:tc>
                <a:extLst>
                  <a:ext uri="{0D108BD9-81ED-4DB2-BD59-A6C34878D82A}">
                    <a16:rowId xmlns:a16="http://schemas.microsoft.com/office/drawing/2014/main" val="1975431785"/>
                  </a:ext>
                </a:extLst>
              </a:tr>
              <a:tr h="305750">
                <a:tc>
                  <a:txBody>
                    <a:bodyPr/>
                    <a:lstStyle/>
                    <a:p>
                      <a:pPr algn="l" fontAlgn="b"/>
                      <a:r>
                        <a:rPr lang="en-US" sz="1100" b="1" i="0" u="none" strike="noStrike">
                          <a:effectLst/>
                          <a:latin typeface="Calibri" panose="020F0502020204030204" pitchFamily="34" charset="0"/>
                        </a:rPr>
                        <a:t>Total Allocation</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1100" b="1" i="0" u="none" strike="noStrike">
                        <a:effectLst/>
                        <a:latin typeface="Calibri" panose="020F0502020204030204" pitchFamily="34" charset="0"/>
                      </a:endParaRP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1100" b="1" i="0" u="none" strike="noStrike">
                          <a:effectLst/>
                          <a:latin typeface="Calibri" panose="020F0502020204030204" pitchFamily="34" charset="0"/>
                        </a:rPr>
                        <a:t>$4,298,075</a:t>
                      </a:r>
                    </a:p>
                  </a:txBody>
                  <a:tcPr marL="8873" marR="8873" marT="8873" marB="4259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18251359"/>
                  </a:ext>
                </a:extLst>
              </a:tr>
              <a:tr h="266612">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a:effectLst/>
                        <a:latin typeface="Arial" panose="020B0604020202020204" pitchFamily="34" charset="0"/>
                      </a:endParaRPr>
                    </a:p>
                  </a:txBody>
                  <a:tcPr marL="8873" marR="8873" marT="8873" marB="4259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900" b="0" i="0" u="none" strike="noStrike" dirty="0">
                        <a:effectLst/>
                        <a:latin typeface="Arial" panose="020B0604020202020204" pitchFamily="34" charset="0"/>
                      </a:endParaRPr>
                    </a:p>
                  </a:txBody>
                  <a:tcPr marL="8873" marR="8873" marT="8873" marB="42591" anchor="b">
                    <a:lnL>
                      <a:noFill/>
                    </a:lnL>
                    <a:lnR>
                      <a:noFill/>
                    </a:lnR>
                    <a:lnT>
                      <a:noFill/>
                    </a:lnT>
                    <a:lnB>
                      <a:noFill/>
                    </a:lnB>
                    <a:noFill/>
                  </a:tcPr>
                </a:tc>
                <a:extLst>
                  <a:ext uri="{0D108BD9-81ED-4DB2-BD59-A6C34878D82A}">
                    <a16:rowId xmlns:a16="http://schemas.microsoft.com/office/drawing/2014/main" val="164920653"/>
                  </a:ext>
                </a:extLst>
              </a:tr>
            </a:tbl>
          </a:graphicData>
        </a:graphic>
      </p:graphicFrame>
    </p:spTree>
    <p:extLst>
      <p:ext uri="{BB962C8B-B14F-4D97-AF65-F5344CB8AC3E}">
        <p14:creationId xmlns:p14="http://schemas.microsoft.com/office/powerpoint/2010/main" val="1656558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txBox="1">
            <a:spLocks noGrp="1"/>
          </p:cNvSpPr>
          <p:nvPr>
            <p:ph type="title"/>
          </p:nvPr>
        </p:nvSpPr>
        <p:spPr>
          <a:xfrm>
            <a:off x="1742396" y="171451"/>
            <a:ext cx="7334387" cy="1325563"/>
          </a:xfrm>
        </p:spPr>
        <p:txBody>
          <a:bodyPr rtlCol="0" anchor="b">
            <a:normAutofit/>
          </a:bodyPr>
          <a:lstStyle/>
          <a:p>
            <a:r>
              <a:rPr lang="en-US" sz="6000" b="1"/>
              <a:t>What’s Next?</a:t>
            </a:r>
          </a:p>
        </p:txBody>
      </p:sp>
      <p:sp>
        <p:nvSpPr>
          <p:cNvPr id="3" name="Subtitle 2"/>
          <p:cNvSpPr>
            <a:spLocks noGrp="1"/>
          </p:cNvSpPr>
          <p:nvPr>
            <p:ph type="body" idx="1"/>
          </p:nvPr>
        </p:nvSpPr>
        <p:spPr>
          <a:xfrm>
            <a:off x="657225" y="2295525"/>
            <a:ext cx="9591675" cy="4562475"/>
          </a:xfrm>
        </p:spPr>
        <p:txBody>
          <a:bodyPr>
            <a:normAutofit lnSpcReduction="10000"/>
          </a:bodyPr>
          <a:lstStyle/>
          <a:p>
            <a:pPr marL="342900" indent="-342900">
              <a:buFont typeface="Arial" panose="020B0604020202020204" pitchFamily="34" charset="0"/>
              <a:buChar char="•"/>
            </a:pPr>
            <a:r>
              <a:rPr lang="en-US" sz="2600" b="1">
                <a:solidFill>
                  <a:schemeClr val="tx2">
                    <a:lumMod val="75000"/>
                  </a:schemeClr>
                </a:solidFill>
              </a:rPr>
              <a:t>January</a:t>
            </a:r>
          </a:p>
          <a:p>
            <a:pPr marL="800100" lvl="1" indent="-342900">
              <a:buFont typeface="Arial" panose="020B0604020202020204" pitchFamily="34" charset="0"/>
              <a:buChar char="•"/>
            </a:pPr>
            <a:r>
              <a:rPr lang="en-US" sz="2000">
                <a:solidFill>
                  <a:schemeClr val="bg2">
                    <a:lumMod val="25000"/>
                  </a:schemeClr>
                </a:solidFill>
              </a:rPr>
              <a:t>GO Team Budget Allocation Meeting (Jan. 17</a:t>
            </a:r>
            <a:r>
              <a:rPr lang="en-US" sz="2000" baseline="30000">
                <a:solidFill>
                  <a:schemeClr val="bg2">
                    <a:lumMod val="25000"/>
                  </a:schemeClr>
                </a:solidFill>
              </a:rPr>
              <a:t>th</a:t>
            </a:r>
            <a:r>
              <a:rPr lang="en-US" sz="2000">
                <a:solidFill>
                  <a:schemeClr val="bg2">
                    <a:lumMod val="25000"/>
                  </a:schemeClr>
                </a:solidFill>
              </a:rPr>
              <a:t>-late February)</a:t>
            </a:r>
          </a:p>
          <a:p>
            <a:pPr marL="342900" indent="-342900">
              <a:buFont typeface="Arial" panose="020B0604020202020204" pitchFamily="34" charset="0"/>
              <a:buChar char="•"/>
            </a:pPr>
            <a:r>
              <a:rPr lang="en-US" sz="2600" b="1">
                <a:solidFill>
                  <a:schemeClr val="tx2">
                    <a:lumMod val="75000"/>
                  </a:schemeClr>
                </a:solidFill>
              </a:rPr>
              <a:t>February </a:t>
            </a:r>
          </a:p>
          <a:p>
            <a:pPr marL="800100" lvl="1" indent="-342900">
              <a:buFont typeface="Arial" panose="020B0604020202020204" pitchFamily="34" charset="0"/>
              <a:buChar char="•"/>
            </a:pPr>
            <a:r>
              <a:rPr lang="en-US" sz="2000">
                <a:solidFill>
                  <a:schemeClr val="bg2">
                    <a:lumMod val="25000"/>
                  </a:schemeClr>
                </a:solidFill>
              </a:rPr>
              <a:t>One-on-one Associate Superintendent discussions</a:t>
            </a:r>
          </a:p>
          <a:p>
            <a:pPr marL="800100" lvl="1" indent="-342900">
              <a:buFont typeface="Arial" panose="020B0604020202020204" pitchFamily="34" charset="0"/>
              <a:buChar char="•"/>
            </a:pPr>
            <a:r>
              <a:rPr lang="en-US" sz="2000">
                <a:solidFill>
                  <a:schemeClr val="bg2">
                    <a:lumMod val="25000"/>
                  </a:schemeClr>
                </a:solidFill>
              </a:rPr>
              <a:t>Cluster Planning Session (positions sharing, cluster alignment, etc.)</a:t>
            </a:r>
          </a:p>
          <a:p>
            <a:pPr marL="800100" lvl="1" indent="-342900">
              <a:buFont typeface="Arial" panose="020B0604020202020204" pitchFamily="34" charset="0"/>
              <a:buChar char="•"/>
            </a:pPr>
            <a:r>
              <a:rPr lang="en-US" sz="2000">
                <a:solidFill>
                  <a:schemeClr val="bg2">
                    <a:lumMod val="25000"/>
                  </a:schemeClr>
                </a:solidFill>
              </a:rPr>
              <a:t>Program Manager discussions and approvals</a:t>
            </a:r>
          </a:p>
          <a:p>
            <a:pPr marL="800100" lvl="1" indent="-342900">
              <a:buFont typeface="Arial" panose="020B0604020202020204" pitchFamily="34" charset="0"/>
              <a:buChar char="•"/>
            </a:pPr>
            <a:r>
              <a:rPr lang="en-US" sz="2000">
                <a:solidFill>
                  <a:schemeClr val="bg2">
                    <a:lumMod val="25000"/>
                  </a:schemeClr>
                </a:solidFill>
              </a:rPr>
              <a:t>GO Team Feedback Meeting(s) </a:t>
            </a:r>
            <a:r>
              <a:rPr lang="en-US" sz="2000" b="1">
                <a:solidFill>
                  <a:schemeClr val="bg2">
                    <a:lumMod val="25000"/>
                  </a:schemeClr>
                </a:solidFill>
              </a:rPr>
              <a:t>before</a:t>
            </a:r>
            <a:r>
              <a:rPr lang="en-US" sz="2000">
                <a:solidFill>
                  <a:schemeClr val="bg2">
                    <a:lumMod val="25000"/>
                  </a:schemeClr>
                </a:solidFill>
              </a:rPr>
              <a:t> principal’s staffing conference</a:t>
            </a:r>
          </a:p>
          <a:p>
            <a:pPr marL="800100" lvl="1" indent="-342900">
              <a:buFont typeface="Arial" panose="020B0604020202020204" pitchFamily="34" charset="0"/>
              <a:buChar char="•"/>
            </a:pPr>
            <a:r>
              <a:rPr lang="en-US" sz="2000">
                <a:solidFill>
                  <a:schemeClr val="bg2">
                    <a:lumMod val="25000"/>
                  </a:schemeClr>
                </a:solidFill>
              </a:rPr>
              <a:t>HR Staffing Conferences (February 26 – March 1)</a:t>
            </a:r>
          </a:p>
          <a:p>
            <a:pPr marL="342900" indent="-342900">
              <a:lnSpc>
                <a:spcPct val="160000"/>
              </a:lnSpc>
              <a:buFont typeface="Arial" panose="020B0604020202020204" pitchFamily="34" charset="0"/>
              <a:buChar char="•"/>
            </a:pPr>
            <a:r>
              <a:rPr lang="en-US" sz="2600" b="1">
                <a:solidFill>
                  <a:schemeClr val="tx2">
                    <a:lumMod val="75000"/>
                  </a:schemeClr>
                </a:solidFill>
              </a:rPr>
              <a:t>March</a:t>
            </a:r>
          </a:p>
          <a:p>
            <a:pPr marL="800100" lvl="1" indent="-342900">
              <a:buFont typeface="Arial" panose="020B0604020202020204" pitchFamily="34" charset="0"/>
              <a:buChar char="•"/>
            </a:pPr>
            <a:r>
              <a:rPr lang="en-US" sz="2000">
                <a:solidFill>
                  <a:schemeClr val="bg2">
                    <a:lumMod val="25000"/>
                  </a:schemeClr>
                </a:solidFill>
              </a:rPr>
              <a:t>Final GO Team Approval Meeting (AFTER your school’s Staffing Conference and BEFORE Friday, March 15</a:t>
            </a:r>
            <a:r>
              <a:rPr lang="en-US" sz="2000" baseline="30000">
                <a:solidFill>
                  <a:schemeClr val="bg2">
                    <a:lumMod val="25000"/>
                  </a:schemeClr>
                </a:solidFill>
              </a:rPr>
              <a:t>th</a:t>
            </a:r>
            <a:r>
              <a:rPr lang="en-US" sz="2000">
                <a:solidFill>
                  <a:schemeClr val="bg2">
                    <a:lumMod val="25000"/>
                  </a:schemeClr>
                </a:solidFill>
              </a:rPr>
              <a:t>)</a:t>
            </a:r>
          </a:p>
          <a:p>
            <a:endParaRPr lang="en-US" sz="1500"/>
          </a:p>
        </p:txBody>
      </p:sp>
      <p:sp>
        <p:nvSpPr>
          <p:cNvPr id="2" name="Slide Number Placeholder 1"/>
          <p:cNvSpPr>
            <a:spLocks noGrp="1"/>
          </p:cNvSpPr>
          <p:nvPr>
            <p:ph type="sldNum" sz="quarter" idx="12"/>
          </p:nvPr>
        </p:nvSpPr>
        <p:spPr>
          <a:xfrm>
            <a:off x="9178738" y="6356352"/>
            <a:ext cx="1203512" cy="365125"/>
          </a:xfrm>
        </p:spPr>
        <p:txBody>
          <a:bodyPr anchor="ctr">
            <a:normAutofit/>
          </a:bodyPr>
          <a:lstStyle/>
          <a:p>
            <a:pPr>
              <a:spcAft>
                <a:spcPts val="600"/>
              </a:spcAft>
            </a:pPr>
            <a:fld id="{3D6C3DC6-EF6E-8948-BFE6-808D46D584D8}" type="slidenum">
              <a:rPr lang="en-US" smtClean="0"/>
              <a:pPr>
                <a:spcAft>
                  <a:spcPts val="600"/>
                </a:spcAft>
              </a:pPr>
              <a:t>16</a:t>
            </a:fld>
            <a:endParaRPr lang="en-US"/>
          </a:p>
        </p:txBody>
      </p:sp>
    </p:spTree>
    <p:extLst>
      <p:ext uri="{BB962C8B-B14F-4D97-AF65-F5344CB8AC3E}">
        <p14:creationId xmlns:p14="http://schemas.microsoft.com/office/powerpoint/2010/main" val="4257743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861068"/>
            <a:ext cx="8762999" cy="768096"/>
          </a:xfrm>
        </p:spPr>
        <p:txBody>
          <a:bodyPr>
            <a:noAutofit/>
          </a:bodyPr>
          <a:lstStyle/>
          <a:p>
            <a:pPr algn="ctr"/>
            <a:r>
              <a:rPr lang="en-US" sz="5000"/>
              <a:t>Questions? </a:t>
            </a:r>
          </a:p>
        </p:txBody>
      </p:sp>
      <p:sp>
        <p:nvSpPr>
          <p:cNvPr id="3" name="Content Placeholder 2"/>
          <p:cNvSpPr>
            <a:spLocks noGrp="1"/>
          </p:cNvSpPr>
          <p:nvPr>
            <p:ph idx="1"/>
          </p:nvPr>
        </p:nvSpPr>
        <p:spPr>
          <a:xfrm>
            <a:off x="3429001" y="5253178"/>
            <a:ext cx="8763000" cy="454541"/>
          </a:xfrm>
        </p:spPr>
        <p:txBody>
          <a:bodyPr>
            <a:noAutofit/>
          </a:bodyPr>
          <a:lstStyle/>
          <a:p>
            <a:pPr algn="ctr"/>
            <a:r>
              <a:rPr lang="en-US" sz="2100"/>
              <a:t>Thank you for your time and attention.  </a:t>
            </a:r>
          </a:p>
        </p:txBody>
      </p:sp>
      <p:sp>
        <p:nvSpPr>
          <p:cNvPr id="5" name="Slide Number Placeholder 4"/>
          <p:cNvSpPr>
            <a:spLocks noGrp="1"/>
          </p:cNvSpPr>
          <p:nvPr>
            <p:ph type="sldNum" sz="quarter" idx="12"/>
          </p:nvPr>
        </p:nvSpPr>
        <p:spPr/>
        <p:txBody>
          <a:bodyPr/>
          <a:lstStyle/>
          <a:p>
            <a:fld id="{3D6C3DC6-EF6E-8948-BFE6-808D46D584D8}" type="slidenum">
              <a:rPr lang="en-US" smtClean="0"/>
              <a:t>17</a:t>
            </a:fld>
            <a:endParaRPr lang="en-US"/>
          </a:p>
        </p:txBody>
      </p:sp>
      <p:pic>
        <p:nvPicPr>
          <p:cNvPr id="4" name="Picture 3"/>
          <p:cNvPicPr>
            <a:picLocks noChangeAspect="1"/>
          </p:cNvPicPr>
          <p:nvPr/>
        </p:nvPicPr>
        <p:blipFill>
          <a:blip r:embed="rId3"/>
          <a:stretch>
            <a:fillRect/>
          </a:stretch>
        </p:blipFill>
        <p:spPr>
          <a:xfrm>
            <a:off x="5860255" y="2038089"/>
            <a:ext cx="3900488" cy="2578894"/>
          </a:xfrm>
          <a:prstGeom prst="rect">
            <a:avLst/>
          </a:prstGeom>
        </p:spPr>
      </p:pic>
    </p:spTree>
    <p:extLst>
      <p:ext uri="{BB962C8B-B14F-4D97-AF65-F5344CB8AC3E}">
        <p14:creationId xmlns:p14="http://schemas.microsoft.com/office/powerpoint/2010/main" val="37385656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136758a-e7f7-4029-9cdc-709c7a6ff021">
      <UserInfo>
        <DisplayName>Gibel, Tandra</DisplayName>
        <AccountId>14</AccountId>
        <AccountType/>
      </UserInfo>
      <UserInfo>
        <DisplayName>Smith-Reid, Catrina</DisplayName>
        <AccountId>16</AccountId>
        <AccountType/>
      </UserInfo>
      <UserInfo>
        <DisplayName>Sofianos, Audrey</DisplayName>
        <AccountId>12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6" ma:contentTypeDescription="Create a new document." ma:contentTypeScope="" ma:versionID="d3e1e996098012709ec36ed5039f1c5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9441e7c3fbae7088efd2e25db08152b5"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2.xml><?xml version="1.0" encoding="utf-8"?>
<ds:datastoreItem xmlns:ds="http://schemas.openxmlformats.org/officeDocument/2006/customXml" ds:itemID="{5860D824-1F42-4605-A966-FFCBCF63520E}">
  <ds:schemaRefs>
    <ds:schemaRef ds:uri="http://schemas.microsoft.com/office/2006/metadata/properties"/>
    <ds:schemaRef ds:uri="e136758a-e7f7-4029-9cdc-709c7a6ff021"/>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8dcae609-94e2-4108-915c-852935aa21ad"/>
    <ds:schemaRef ds:uri="http://purl.org/dc/elements/1.1/"/>
    <ds:schemaRef ds:uri="http://www.w3.org/XML/1998/namespace"/>
    <ds:schemaRef ds:uri="http://purl.org/dc/terms/"/>
  </ds:schemaRefs>
</ds:datastoreItem>
</file>

<file path=customXml/itemProps3.xml><?xml version="1.0" encoding="utf-8"?>
<ds:datastoreItem xmlns:ds="http://schemas.openxmlformats.org/officeDocument/2006/customXml" ds:itemID="{EFFD6436-D782-4102-B058-F04921F6F7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43</TotalTime>
  <Words>1716</Words>
  <Application>Microsoft Office PowerPoint</Application>
  <PresentationFormat>Widescreen</PresentationFormat>
  <Paragraphs>286</Paragraphs>
  <Slides>17</Slides>
  <Notes>12</Notes>
  <HiddenSlides>0</HiddenSlides>
  <MMClips>0</MMClips>
  <ScaleCrop>false</ScaleCrop>
  <HeadingPairs>
    <vt:vector size="6" baseType="variant">
      <vt:variant>
        <vt:lpstr>Fonts Used</vt:lpstr>
      </vt:variant>
      <vt:variant>
        <vt:i4>11</vt:i4>
      </vt:variant>
      <vt:variant>
        <vt:lpstr>Theme</vt:lpstr>
      </vt:variant>
      <vt:variant>
        <vt:i4>13</vt:i4>
      </vt:variant>
      <vt:variant>
        <vt:lpstr>Slide Titles</vt:lpstr>
      </vt:variant>
      <vt:variant>
        <vt:i4>17</vt:i4>
      </vt:variant>
    </vt:vector>
  </HeadingPairs>
  <TitlesOfParts>
    <vt:vector size="41" baseType="lpstr">
      <vt:lpstr>Arial</vt:lpstr>
      <vt:lpstr>Arial Black</vt:lpstr>
      <vt:lpstr>Avenir Next LT Pro</vt:lpstr>
      <vt:lpstr>Berlin Sans FB Demi</vt:lpstr>
      <vt:lpstr>Calibri</vt:lpstr>
      <vt:lpstr>Sabon Next LT</vt:lpstr>
      <vt:lpstr>Symbol</vt:lpstr>
      <vt:lpstr>Tenorite</vt:lpstr>
      <vt:lpstr>Trebuchet MS</vt:lpstr>
      <vt:lpstr>Tw Cen MT</vt:lpstr>
      <vt:lpstr>Verdana</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ShapesVTI</vt:lpstr>
      <vt:lpstr>PowerPoint Presentation</vt:lpstr>
      <vt:lpstr>Norms</vt:lpstr>
      <vt:lpstr>GO Team Budget Development Process</vt:lpstr>
      <vt:lpstr>PowerPoint Presentation</vt:lpstr>
      <vt:lpstr>Budget Allocation Meeting</vt:lpstr>
      <vt:lpstr>FY25 Budget Development Process</vt:lpstr>
      <vt:lpstr>PowerPoint Presentation</vt:lpstr>
      <vt:lpstr>PowerPoint Presentation</vt:lpstr>
      <vt:lpstr>PowerPoint Presentation</vt:lpstr>
      <vt:lpstr>PowerPoint Presentation</vt:lpstr>
      <vt:lpstr>PowerPoint Presentation</vt:lpstr>
      <vt:lpstr>Executive Summary</vt:lpstr>
      <vt:lpstr>PowerPoint Presentation</vt:lpstr>
      <vt:lpstr>PowerPoint Presentation</vt:lpstr>
      <vt:lpstr>PowerPoint Presentation</vt:lpstr>
      <vt:lpstr>What’s Next?</vt:lpstr>
      <vt:lpstr>Questions?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Lawrence, Reginald</cp:lastModifiedBy>
  <cp:revision>2</cp:revision>
  <cp:lastPrinted>2020-01-13T18:18:48Z</cp:lastPrinted>
  <dcterms:created xsi:type="dcterms:W3CDTF">2014-12-15T21:46:52Z</dcterms:created>
  <dcterms:modified xsi:type="dcterms:W3CDTF">2024-01-19T17:26:03Z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Order">
    <vt:r8>4700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