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0" r:id="rId2"/>
  </p:sldIdLst>
  <p:sldSz cx="9144000" cy="6858000" type="letter"/>
  <p:notesSz cx="6918325" cy="922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Moody" initials="KM" lastIdx="35" clrIdx="0"/>
  <p:cmAuthor id="1" name="Norvell, Travis" initials="NT" lastIdx="1" clrIdx="1">
    <p:extLst>
      <p:ext uri="{19B8F6BF-5375-455C-9EA6-DF929625EA0E}">
        <p15:presenceInfo xmlns:p15="http://schemas.microsoft.com/office/powerpoint/2012/main" userId="S-1-5-21-314122457-743516510-1361462980-1263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3A3A3"/>
    <a:srgbClr val="FFEAEC"/>
    <a:srgbClr val="FFD5D4"/>
    <a:srgbClr val="990000"/>
    <a:srgbClr val="FFF5C9"/>
    <a:srgbClr val="FFCC00"/>
    <a:srgbClr val="FFE98B"/>
    <a:srgbClr val="FF66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>
        <p:scale>
          <a:sx n="117" d="100"/>
          <a:sy n="117" d="100"/>
        </p:scale>
        <p:origin x="720" y="-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97941" cy="462771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18783" y="2"/>
            <a:ext cx="2997941" cy="462771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B665D249-3778-416A-98C1-6C9215D76C3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54113"/>
            <a:ext cx="4149725" cy="3111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28" tIns="46264" rIns="92528" bIns="462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1833" y="4438752"/>
            <a:ext cx="5534660" cy="3631703"/>
          </a:xfrm>
          <a:prstGeom prst="rect">
            <a:avLst/>
          </a:prstGeom>
        </p:spPr>
        <p:txBody>
          <a:bodyPr vert="horz" lIns="92528" tIns="46264" rIns="92528" bIns="4626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760606"/>
            <a:ext cx="2997941" cy="462770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18783" y="8760606"/>
            <a:ext cx="2997941" cy="462770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C315CF0F-7754-451D-81E9-5A14F2A7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7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2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5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8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6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8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3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2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8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0CBBA-220A-447C-9114-73FBB77412C7}" type="datetimeFigureOut">
              <a:rPr lang="en-US" smtClean="0"/>
              <a:t>6/12/18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4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ight Arrow 66"/>
          <p:cNvSpPr/>
          <p:nvPr/>
        </p:nvSpPr>
        <p:spPr>
          <a:xfrm>
            <a:off x="6822106" y="459776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6804423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6754257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6754257" y="5393704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3003681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3101103" y="459776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Right Arrow 53"/>
          <p:cNvSpPr/>
          <p:nvPr/>
        </p:nvSpPr>
        <p:spPr>
          <a:xfrm>
            <a:off x="3093084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3003681" y="5389200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884"/>
            <a:ext cx="9144000" cy="276999"/>
          </a:xfrm>
          <a:prstGeom prst="rect">
            <a:avLst/>
          </a:prstGeom>
          <a:solidFill>
            <a:srgbClr val="00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chemeClr val="bg1"/>
                </a:solidFill>
                <a:latin typeface="Arial"/>
                <a:cs typeface="Arial"/>
              </a:rPr>
              <a:t>West Manor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lang="en-US" sz="1200" u="sng" dirty="0">
                <a:solidFill>
                  <a:schemeClr val="bg1"/>
                </a:solidFill>
                <a:latin typeface="Arial"/>
                <a:cs typeface="Arial"/>
              </a:rPr>
              <a:t>Mays Cluster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80763" y="4283714"/>
            <a:ext cx="2656447" cy="2416492"/>
            <a:chOff x="1378722" y="4138289"/>
            <a:chExt cx="2646574" cy="4411559"/>
          </a:xfrm>
        </p:grpSpPr>
        <p:sp>
          <p:nvSpPr>
            <p:cNvPr id="38" name="Rounded Rectangle 37"/>
            <p:cNvSpPr/>
            <p:nvPr/>
          </p:nvSpPr>
          <p:spPr>
            <a:xfrm>
              <a:off x="1392623" y="4138289"/>
              <a:ext cx="2632673" cy="1541588"/>
            </a:xfrm>
            <a:prstGeom prst="rect">
              <a:avLst/>
            </a:prstGeom>
            <a:solidFill>
              <a:srgbClr val="FFD5D5"/>
            </a:solidFill>
            <a:ln w="25400" cap="flat" cmpd="sng" algn="ctr">
              <a:solidFill>
                <a:srgbClr val="E3A3A3"/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00" b="1" dirty="0">
                  <a:solidFill>
                    <a:prstClr val="black"/>
                  </a:solidFill>
                  <a:latin typeface="Arial"/>
                  <a:cs typeface="Arial"/>
                </a:rPr>
                <a:t>Ensure teachers have knowledge of six instructional shifts required by standards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00" b="1" dirty="0">
                  <a:solidFill>
                    <a:prstClr val="black"/>
                  </a:solidFill>
                  <a:latin typeface="Arial"/>
                  <a:cs typeface="Arial"/>
                </a:rPr>
                <a:t>Ensure teachers are proficient with the districts eight instructional practices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00" b="1" dirty="0">
                  <a:solidFill>
                    <a:prstClr val="black"/>
                  </a:solidFill>
                  <a:latin typeface="Arial"/>
                  <a:cs typeface="Arial"/>
                </a:rPr>
                <a:t>Ensure use of Standards of Mathematical Practice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00" b="1" dirty="0">
                  <a:solidFill>
                    <a:prstClr val="black"/>
                  </a:solidFill>
                  <a:latin typeface="Arial"/>
                  <a:cs typeface="Arial"/>
                </a:rPr>
                <a:t>Ensure opportunities for professional growth</a:t>
              </a: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378722" y="5797874"/>
              <a:ext cx="2632673" cy="130056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spcAft>
                  <a:spcPts val="225"/>
                </a:spcAft>
                <a:buFont typeface="+mj-lt"/>
                <a:buAutoNum type="arabicPeriod"/>
              </a:pPr>
              <a:r>
                <a:rPr lang="en-US" sz="750" b="1" dirty="0">
                  <a:solidFill>
                    <a:schemeClr val="tx1"/>
                  </a:solidFill>
                  <a:latin typeface="Arial"/>
                  <a:cs typeface="Arial"/>
                </a:rPr>
                <a:t>Build systems to support the implementation of the International Baccalaureate program</a:t>
              </a:r>
            </a:p>
            <a:p>
              <a:pPr marL="228600" indent="-228600">
                <a:spcAft>
                  <a:spcPts val="225"/>
                </a:spcAft>
                <a:buFont typeface="+mj-lt"/>
                <a:buAutoNum type="arabicPeriod"/>
              </a:pPr>
              <a:r>
                <a:rPr lang="en-US" sz="750" b="1" dirty="0">
                  <a:solidFill>
                    <a:schemeClr val="tx1"/>
                  </a:solidFill>
                  <a:latin typeface="Arial"/>
                  <a:cs typeface="Arial"/>
                </a:rPr>
                <a:t>Implement system to promote social and emotional awareness of students</a:t>
              </a: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385329" y="7215393"/>
              <a:ext cx="2632673" cy="133445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txBody>
            <a:bodyPr vert="horz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 algn="ctr">
                <a:buFont typeface="+mj-lt"/>
                <a:buAutoNum type="arabicPeriod"/>
                <a:defRPr/>
              </a:pPr>
              <a:endParaRPr lang="en-US" sz="750" b="1" dirty="0">
                <a:solidFill>
                  <a:prstClr val="black"/>
                </a:solidFill>
                <a:latin typeface="Calibri"/>
              </a:endParaRP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>
                  <a:solidFill>
                    <a:prstClr val="black"/>
                  </a:solidFill>
                  <a:latin typeface="Calibri"/>
                </a:rPr>
                <a:t>Ensure a welcoming parent friendly environment 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>
                  <a:solidFill>
                    <a:prstClr val="black"/>
                  </a:solidFill>
                  <a:latin typeface="Calibri"/>
                </a:rPr>
                <a:t>Increase parent participation in school functions</a:t>
              </a:r>
            </a:p>
            <a:p>
              <a:pPr marL="228600" indent="-228600">
                <a:buFont typeface="+mj-lt"/>
                <a:buAutoNum type="arabicPeriod"/>
                <a:defRPr/>
              </a:pPr>
              <a:r>
                <a:rPr lang="en-US" sz="750" b="1" dirty="0">
                  <a:solidFill>
                    <a:prstClr val="black"/>
                  </a:solidFill>
                  <a:latin typeface="Calibri"/>
                </a:rPr>
                <a:t>Ensure safe environment conducive to learning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585038" y="1870652"/>
            <a:ext cx="1023036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50445" y="5188328"/>
            <a:ext cx="3421247" cy="714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Facilitate the process of International Baccalaureate Certification through school level coordinator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Social and Emotional Learning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752257" y="4262825"/>
            <a:ext cx="3431444" cy="844426"/>
          </a:xfrm>
          <a:prstGeom prst="rect">
            <a:avLst/>
          </a:prstGeom>
          <a:solidFill>
            <a:srgbClr val="FFEAEC"/>
          </a:solidFill>
          <a:ln w="25400" cap="flat" cmpd="sng" algn="ctr">
            <a:solidFill>
              <a:srgbClr val="E3A3A3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50" dirty="0">
                <a:solidFill>
                  <a:sysClr val="windowText" lastClr="000000"/>
                </a:solidFill>
                <a:latin typeface="Arial"/>
                <a:cs typeface="Arial"/>
              </a:rPr>
              <a:t>Provide professional development for teachers on Gradual Release Model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50" dirty="0">
                <a:solidFill>
                  <a:sysClr val="windowText" lastClr="000000"/>
                </a:solidFill>
                <a:latin typeface="Arial"/>
                <a:cs typeface="Arial"/>
              </a:rPr>
              <a:t>Ensure Professional Learning Communities for teacher operate with fidelity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50" dirty="0">
                <a:solidFill>
                  <a:sysClr val="windowText" lastClr="000000"/>
                </a:solidFill>
                <a:latin typeface="Arial"/>
                <a:cs typeface="Arial"/>
              </a:rPr>
              <a:t>Ensure teachers have professional Growth Plan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50" dirty="0">
                <a:solidFill>
                  <a:sysClr val="windowText" lastClr="000000"/>
                </a:solidFill>
                <a:latin typeface="Arial"/>
                <a:cs typeface="Arial"/>
              </a:rPr>
              <a:t>Ensure use of Standard Mathematical Practice and Instructional practices through observation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80961" y="2105793"/>
            <a:ext cx="2642494" cy="2086915"/>
          </a:xfrm>
          <a:prstGeom prst="rect">
            <a:avLst/>
          </a:prstGeom>
          <a:solidFill>
            <a:srgbClr val="FFE98B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Aft>
                <a:spcPts val="225"/>
              </a:spcAft>
              <a:buFont typeface="+mj-lt"/>
              <a:buAutoNum type="arabicPeriod"/>
            </a:pPr>
            <a:r>
              <a:rPr lang="en-US" sz="750" b="1" dirty="0">
                <a:solidFill>
                  <a:srgbClr val="000000"/>
                </a:solidFill>
                <a:latin typeface="Arial"/>
                <a:cs typeface="Arial"/>
              </a:rPr>
              <a:t>Create a community of inquiry-based learners with the ability to write across all content areas</a:t>
            </a:r>
          </a:p>
          <a:p>
            <a:pPr marL="228600" indent="-228600">
              <a:spcAft>
                <a:spcPts val="225"/>
              </a:spcAft>
              <a:buFont typeface="+mj-lt"/>
              <a:buAutoNum type="arabicPeriod"/>
            </a:pPr>
            <a:r>
              <a:rPr lang="en-US" sz="750" b="1" dirty="0">
                <a:solidFill>
                  <a:srgbClr val="000000"/>
                </a:solidFill>
                <a:latin typeface="Arial"/>
                <a:cs typeface="Arial"/>
              </a:rPr>
              <a:t>Develop global thinkers with the ability to problem-solve and understand their impact on the world.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27443" y="1852313"/>
            <a:ext cx="1077539" cy="3577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25" b="1" dirty="0">
                <a:latin typeface="Arial"/>
                <a:cs typeface="Arial"/>
              </a:rPr>
              <a:t>School Strategies</a:t>
            </a:r>
          </a:p>
          <a:p>
            <a:endParaRPr lang="en-US" sz="900" b="1" dirty="0"/>
          </a:p>
        </p:txBody>
      </p:sp>
      <p:sp>
        <p:nvSpPr>
          <p:cNvPr id="61" name="Rectangle 60"/>
          <p:cNvSpPr/>
          <p:nvPr/>
        </p:nvSpPr>
        <p:spPr>
          <a:xfrm>
            <a:off x="3760735" y="5960423"/>
            <a:ext cx="3410957" cy="77775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ysClr val="windowText" lastClr="000000"/>
                </a:solidFill>
                <a:latin typeface="Arial"/>
                <a:cs typeface="Arial"/>
              </a:rPr>
              <a:t>Improve communication with parents through Parent Liaison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ysClr val="windowText" lastClr="000000"/>
                </a:solidFill>
                <a:latin typeface="Arial"/>
                <a:cs typeface="Arial"/>
              </a:rPr>
              <a:t>Increase PTA membership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sysClr val="windowText" lastClr="000000"/>
                </a:solidFill>
                <a:latin typeface="Arial"/>
                <a:cs typeface="Arial"/>
              </a:rPr>
              <a:t>Implement Positive Behavior Intervention Supports and Social Emotional Learning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4267" y="2093884"/>
            <a:ext cx="3407424" cy="2087864"/>
          </a:xfrm>
          <a:prstGeom prst="rect">
            <a:avLst/>
          </a:prstGeom>
          <a:solidFill>
            <a:srgbClr val="FFF5C9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lvl="0" indent="-117475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Balanced Math Blocks with beginning and ending </a:t>
            </a:r>
            <a:r>
              <a:rPr lang="en-US" sz="9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 voices</a:t>
            </a:r>
          </a:p>
          <a:p>
            <a:pPr marL="117475" lvl="0" indent="-117475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Balanced Literacy Blocks which includes Writer’s Workshop </a:t>
            </a:r>
            <a:r>
              <a:rPr lang="en-US" sz="9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(The Write Step)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focused on writing across the curriculum</a:t>
            </a:r>
            <a:endParaRPr lang="en-US" sz="90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7475" lvl="0" indent="-117475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remediation and acceleration as indicated by data</a:t>
            </a:r>
          </a:p>
          <a:p>
            <a:pPr marL="117475" lvl="0" indent="-117475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teacher quality and instruction through PDs and PLCs</a:t>
            </a:r>
          </a:p>
          <a:p>
            <a:pPr marL="117475" lvl="0" indent="-117475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integrated, project- and problem-based learning projects</a:t>
            </a:r>
          </a:p>
          <a:p>
            <a:pPr marL="117475" lvl="0" indent="-117475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rigorous and real-world interdisciplinary projects and units</a:t>
            </a:r>
          </a:p>
          <a:p>
            <a:pPr marL="117475" lvl="0" indent="-117475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 technology throughout the curriculum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0990" y="509775"/>
            <a:ext cx="2625038" cy="90634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With a caring culture of trust and collaboration, every student will graduate ready for college and career.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A high-performing school district where students love to learn, educators inspire, families engage and the community trusts the system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99922" y="5250109"/>
            <a:ext cx="367706" cy="32708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23242" y1="35352" x2="23242" y2="35352"/>
                        <a14:backgroundMark x1="81641" y1="38672" x2="81641" y2="38672"/>
                        <a14:backgroundMark x1="69336" y1="88477" x2="69336" y2="88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531" y="4292575"/>
            <a:ext cx="468279" cy="4682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75" y="6063203"/>
            <a:ext cx="248330" cy="265496"/>
          </a:xfrm>
          <a:prstGeom prst="rect">
            <a:avLst/>
          </a:prstGeom>
        </p:spPr>
      </p:pic>
      <p:pic>
        <p:nvPicPr>
          <p:cNvPr id="46" name="Picture 14" descr="http://www.iconsplace.com/icons/preview/orange/graduation-cap-256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226" y="2652319"/>
            <a:ext cx="442513" cy="4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9640" y="3024553"/>
            <a:ext cx="71525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Academic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Program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17838" y="4664514"/>
            <a:ext cx="83227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Talent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Management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699" y="5540735"/>
            <a:ext cx="72808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Systems &amp;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Resources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9779" y="6328699"/>
            <a:ext cx="554960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Culture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187" y="314759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206866" y="510719"/>
            <a:ext cx="2625038" cy="90540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750" dirty="0">
                <a:solidFill>
                  <a:schemeClr val="tx1"/>
                </a:solidFill>
                <a:latin typeface="Arial"/>
                <a:cs typeface="Arial"/>
              </a:rPr>
              <a:t>The mission of the Mays cluster is to prepare students to become 21st century leaders who are ready for college, career, and beyond.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750" dirty="0">
                <a:solidFill>
                  <a:schemeClr val="tx1"/>
                </a:solidFill>
                <a:latin typeface="Arial"/>
                <a:cs typeface="Arial"/>
              </a:rPr>
              <a:t>The vision of the Mays Cluster is to provide instruction that is standards based, while collaborating with all constituents to prepare for graduation and beyond.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03865" y="308684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004981" y="564788"/>
            <a:ext cx="2625038" cy="904101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750" dirty="0">
                <a:solidFill>
                  <a:schemeClr val="tx1"/>
                </a:solidFill>
                <a:latin typeface="Arial"/>
                <a:cs typeface="Arial"/>
              </a:rPr>
              <a:t>West Manor Elementary School commits to preparing and empowering all students for college and career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750" dirty="0">
                <a:solidFill>
                  <a:schemeClr val="tx1"/>
                </a:solidFill>
                <a:latin typeface="Arial"/>
                <a:cs typeface="Arial"/>
              </a:rPr>
              <a:t>The vision of West manor is to be a high performing school where all stakeholders will concertedly prepare our students to become globally productive citizens and leaders.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908307" y="316630"/>
            <a:ext cx="140775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16873" y="1759543"/>
            <a:ext cx="108715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Key Performance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Measures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48560" y="2089943"/>
            <a:ext cx="1596578" cy="464678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5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the 2018-2019 SY, increase the percentage of student performance in Milestones ELA in proficient and above by 3%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75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5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the 2018-2019 SY, increase the percentage of student performance in Milestones Math Performance in proficient and above by 3%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75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5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 IB application for authorization by January 2019</a:t>
            </a:r>
          </a:p>
          <a:p>
            <a:pPr lvl="0"/>
            <a:endParaRPr lang="en-US" sz="75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75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school Climate Star rating</a:t>
            </a:r>
          </a:p>
          <a:p>
            <a:pPr lvl="0"/>
            <a:endParaRPr lang="en-US" sz="75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092285" y="1507129"/>
            <a:ext cx="270138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Signature Program: _</a:t>
            </a:r>
            <a:r>
              <a:rPr lang="en-US" sz="825" b="1" u="sng" dirty="0">
                <a:latin typeface="Arial"/>
                <a:cs typeface="Arial"/>
              </a:rPr>
              <a:t>International  Baccalaureate </a:t>
            </a:r>
          </a:p>
        </p:txBody>
      </p:sp>
      <p:sp>
        <p:nvSpPr>
          <p:cNvPr id="81" name="Right Arrow 80"/>
          <p:cNvSpPr/>
          <p:nvPr/>
        </p:nvSpPr>
        <p:spPr>
          <a:xfrm rot="16200000">
            <a:off x="8134243" y="1495424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5878774" y="770393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2886152" y="768215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3777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24248</TotalTime>
  <Words>469</Words>
  <Application>Microsoft Macintosh PowerPoint</Application>
  <PresentationFormat>Letter Paper (8.5x11 in)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Atlanta Public Schools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Norvell, Travis</dc:creator>
  <cp:lastModifiedBy/>
  <cp:revision>304</cp:revision>
  <cp:lastPrinted>2016-06-05T17:25:19Z</cp:lastPrinted>
  <dcterms:created xsi:type="dcterms:W3CDTF">2015-11-10T14:08:41Z</dcterms:created>
  <dcterms:modified xsi:type="dcterms:W3CDTF">2018-06-12T19:37:17Z</dcterms:modified>
</cp:coreProperties>
</file>