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1.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2.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3696" r:id="rId7"/>
    <p:sldMasterId id="2147483709" r:id="rId8"/>
    <p:sldMasterId id="2147483722" r:id="rId9"/>
    <p:sldMasterId id="2147483735" r:id="rId10"/>
    <p:sldMasterId id="2147483760" r:id="rId11"/>
    <p:sldMasterId id="2147483784" r:id="rId12"/>
    <p:sldMasterId id="2147483797" r:id="rId13"/>
    <p:sldMasterId id="2147483977" r:id="rId14"/>
    <p:sldMasterId id="2147483998" r:id="rId15"/>
    <p:sldMasterId id="2147484013" r:id="rId16"/>
  </p:sldMasterIdLst>
  <p:notesMasterIdLst>
    <p:notesMasterId r:id="rId33"/>
  </p:notesMasterIdLst>
  <p:handoutMasterIdLst>
    <p:handoutMasterId r:id="rId34"/>
  </p:handoutMasterIdLst>
  <p:sldIdLst>
    <p:sldId id="3858" r:id="rId17"/>
    <p:sldId id="495" r:id="rId18"/>
    <p:sldId id="478" r:id="rId19"/>
    <p:sldId id="3863" r:id="rId20"/>
    <p:sldId id="352" r:id="rId21"/>
    <p:sldId id="3849" r:id="rId22"/>
    <p:sldId id="466" r:id="rId23"/>
    <p:sldId id="474" r:id="rId24"/>
    <p:sldId id="3860" r:id="rId25"/>
    <p:sldId id="3861" r:id="rId26"/>
    <p:sldId id="3862" r:id="rId27"/>
    <p:sldId id="488" r:id="rId28"/>
    <p:sldId id="489" r:id="rId29"/>
    <p:sldId id="485" r:id="rId30"/>
    <p:sldId id="275" r:id="rId31"/>
    <p:sldId id="276" r:id="rId32"/>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00"/>
    <a:srgbClr val="33CCFF"/>
    <a:srgbClr val="F5ECDB"/>
    <a:srgbClr val="F1E4CB"/>
    <a:srgbClr val="009999"/>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D0DBEE-0DB7-4C9A-9BAD-44DD257E21A2}" v="57" dt="2023-02-01T15:46:09.0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144" y="1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2.xml"/><Relationship Id="rId26" Type="http://schemas.openxmlformats.org/officeDocument/2006/relationships/slide" Target="slides/slide10.xml"/><Relationship Id="rId39"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5.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4.xml"/><Relationship Id="rId29"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3.xml"/><Relationship Id="rId31"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wrence, Reginald" userId="46b2b0f4-eec7-426c-9d2d-1dd4c3664997" providerId="ADAL" clId="{D4D0DBEE-0DB7-4C9A-9BAD-44DD257E21A2}"/>
    <pc:docChg chg="undo custSel delSld modSld">
      <pc:chgData name="Lawrence, Reginald" userId="46b2b0f4-eec7-426c-9d2d-1dd4c3664997" providerId="ADAL" clId="{D4D0DBEE-0DB7-4C9A-9BAD-44DD257E21A2}" dt="2023-02-01T15:46:09.045" v="181" actId="1076"/>
      <pc:docMkLst>
        <pc:docMk/>
      </pc:docMkLst>
      <pc:sldChg chg="delSp modSp mod">
        <pc:chgData name="Lawrence, Reginald" userId="46b2b0f4-eec7-426c-9d2d-1dd4c3664997" providerId="ADAL" clId="{D4D0DBEE-0DB7-4C9A-9BAD-44DD257E21A2}" dt="2023-02-01T14:13:22.211" v="63" actId="255"/>
        <pc:sldMkLst>
          <pc:docMk/>
          <pc:sldMk cId="2920101703" sldId="474"/>
        </pc:sldMkLst>
        <pc:spChg chg="del mod">
          <ac:chgData name="Lawrence, Reginald" userId="46b2b0f4-eec7-426c-9d2d-1dd4c3664997" providerId="ADAL" clId="{D4D0DBEE-0DB7-4C9A-9BAD-44DD257E21A2}" dt="2023-02-01T14:12:53.168" v="61" actId="478"/>
          <ac:spMkLst>
            <pc:docMk/>
            <pc:sldMk cId="2920101703" sldId="474"/>
            <ac:spMk id="6" creationId="{FEF3F32B-7CFB-5DEE-EA56-0798E6446FF1}"/>
          </ac:spMkLst>
        </pc:spChg>
        <pc:graphicFrameChg chg="mod modGraphic">
          <ac:chgData name="Lawrence, Reginald" userId="46b2b0f4-eec7-426c-9d2d-1dd4c3664997" providerId="ADAL" clId="{D4D0DBEE-0DB7-4C9A-9BAD-44DD257E21A2}" dt="2023-02-01T14:13:22.211" v="63" actId="255"/>
          <ac:graphicFrameMkLst>
            <pc:docMk/>
            <pc:sldMk cId="2920101703" sldId="474"/>
            <ac:graphicFrameMk id="11" creationId="{00000000-0000-0000-0000-000000000000}"/>
          </ac:graphicFrameMkLst>
        </pc:graphicFrameChg>
      </pc:sldChg>
      <pc:sldChg chg="addSp delSp modSp mod">
        <pc:chgData name="Lawrence, Reginald" userId="46b2b0f4-eec7-426c-9d2d-1dd4c3664997" providerId="ADAL" clId="{D4D0DBEE-0DB7-4C9A-9BAD-44DD257E21A2}" dt="2023-02-01T15:44:59.847" v="162" actId="20577"/>
        <pc:sldMkLst>
          <pc:docMk/>
          <pc:sldMk cId="1129150138" sldId="488"/>
        </pc:sldMkLst>
        <pc:spChg chg="del mod">
          <ac:chgData name="Lawrence, Reginald" userId="46b2b0f4-eec7-426c-9d2d-1dd4c3664997" providerId="ADAL" clId="{D4D0DBEE-0DB7-4C9A-9BAD-44DD257E21A2}" dt="2023-02-01T15:42:33.742" v="142" actId="478"/>
          <ac:spMkLst>
            <pc:docMk/>
            <pc:sldMk cId="1129150138" sldId="488"/>
            <ac:spMk id="2" creationId="{00000000-0000-0000-0000-000000000000}"/>
          </ac:spMkLst>
        </pc:spChg>
        <pc:spChg chg="mod">
          <ac:chgData name="Lawrence, Reginald" userId="46b2b0f4-eec7-426c-9d2d-1dd4c3664997" providerId="ADAL" clId="{D4D0DBEE-0DB7-4C9A-9BAD-44DD257E21A2}" dt="2023-02-01T15:44:59.847" v="162" actId="20577"/>
          <ac:spMkLst>
            <pc:docMk/>
            <pc:sldMk cId="1129150138" sldId="488"/>
            <ac:spMk id="4" creationId="{00000000-0000-0000-0000-000000000000}"/>
          </ac:spMkLst>
        </pc:spChg>
        <pc:graphicFrameChg chg="del mod modGraphic">
          <ac:chgData name="Lawrence, Reginald" userId="46b2b0f4-eec7-426c-9d2d-1dd4c3664997" providerId="ADAL" clId="{D4D0DBEE-0DB7-4C9A-9BAD-44DD257E21A2}" dt="2023-02-01T15:42:28.932" v="140" actId="478"/>
          <ac:graphicFrameMkLst>
            <pc:docMk/>
            <pc:sldMk cId="1129150138" sldId="488"/>
            <ac:graphicFrameMk id="5" creationId="{00000000-0000-0000-0000-000000000000}"/>
          </ac:graphicFrameMkLst>
        </pc:graphicFrameChg>
        <pc:graphicFrameChg chg="add mod modGraphic">
          <ac:chgData name="Lawrence, Reginald" userId="46b2b0f4-eec7-426c-9d2d-1dd4c3664997" providerId="ADAL" clId="{D4D0DBEE-0DB7-4C9A-9BAD-44DD257E21A2}" dt="2023-02-01T15:43:19.089" v="148" actId="14734"/>
          <ac:graphicFrameMkLst>
            <pc:docMk/>
            <pc:sldMk cId="1129150138" sldId="488"/>
            <ac:graphicFrameMk id="6" creationId="{74672CB3-A75E-B330-4086-667A87F1ED70}"/>
          </ac:graphicFrameMkLst>
        </pc:graphicFrameChg>
        <pc:graphicFrameChg chg="add mod modGraphic">
          <ac:chgData name="Lawrence, Reginald" userId="46b2b0f4-eec7-426c-9d2d-1dd4c3664997" providerId="ADAL" clId="{D4D0DBEE-0DB7-4C9A-9BAD-44DD257E21A2}" dt="2023-02-01T15:44:49.214" v="152" actId="14100"/>
          <ac:graphicFrameMkLst>
            <pc:docMk/>
            <pc:sldMk cId="1129150138" sldId="488"/>
            <ac:graphicFrameMk id="7" creationId="{F0F936E2-44F4-66FE-857F-2FA14A4A10CC}"/>
          </ac:graphicFrameMkLst>
        </pc:graphicFrameChg>
      </pc:sldChg>
      <pc:sldChg chg="addSp delSp modSp mod">
        <pc:chgData name="Lawrence, Reginald" userId="46b2b0f4-eec7-426c-9d2d-1dd4c3664997" providerId="ADAL" clId="{D4D0DBEE-0DB7-4C9A-9BAD-44DD257E21A2}" dt="2023-02-01T15:46:09.045" v="181" actId="1076"/>
        <pc:sldMkLst>
          <pc:docMk/>
          <pc:sldMk cId="716182648" sldId="489"/>
        </pc:sldMkLst>
        <pc:spChg chg="del mod">
          <ac:chgData name="Lawrence, Reginald" userId="46b2b0f4-eec7-426c-9d2d-1dd4c3664997" providerId="ADAL" clId="{D4D0DBEE-0DB7-4C9A-9BAD-44DD257E21A2}" dt="2023-02-01T15:45:20.713" v="176" actId="478"/>
          <ac:spMkLst>
            <pc:docMk/>
            <pc:sldMk cId="716182648" sldId="489"/>
            <ac:spMk id="3" creationId="{00000000-0000-0000-0000-000000000000}"/>
          </ac:spMkLst>
        </pc:spChg>
        <pc:spChg chg="mod">
          <ac:chgData name="Lawrence, Reginald" userId="46b2b0f4-eec7-426c-9d2d-1dd4c3664997" providerId="ADAL" clId="{D4D0DBEE-0DB7-4C9A-9BAD-44DD257E21A2}" dt="2023-02-01T15:45:12.551" v="172" actId="20577"/>
          <ac:spMkLst>
            <pc:docMk/>
            <pc:sldMk cId="716182648" sldId="489"/>
            <ac:spMk id="4" creationId="{00000000-0000-0000-0000-000000000000}"/>
          </ac:spMkLst>
        </pc:spChg>
        <pc:graphicFrameChg chg="del">
          <ac:chgData name="Lawrence, Reginald" userId="46b2b0f4-eec7-426c-9d2d-1dd4c3664997" providerId="ADAL" clId="{D4D0DBEE-0DB7-4C9A-9BAD-44DD257E21A2}" dt="2023-02-01T15:45:16.329" v="173" actId="478"/>
          <ac:graphicFrameMkLst>
            <pc:docMk/>
            <pc:sldMk cId="716182648" sldId="489"/>
            <ac:graphicFrameMk id="5" creationId="{00000000-0008-0000-0600-000002000000}"/>
          </ac:graphicFrameMkLst>
        </pc:graphicFrameChg>
        <pc:graphicFrameChg chg="add del mod">
          <ac:chgData name="Lawrence, Reginald" userId="46b2b0f4-eec7-426c-9d2d-1dd4c3664997" providerId="ADAL" clId="{D4D0DBEE-0DB7-4C9A-9BAD-44DD257E21A2}" dt="2023-02-01T15:45:42.018" v="178"/>
          <ac:graphicFrameMkLst>
            <pc:docMk/>
            <pc:sldMk cId="716182648" sldId="489"/>
            <ac:graphicFrameMk id="6" creationId="{25201EF6-4185-27D4-5501-56CF3FD47E58}"/>
          </ac:graphicFrameMkLst>
        </pc:graphicFrameChg>
        <pc:picChg chg="add mod">
          <ac:chgData name="Lawrence, Reginald" userId="46b2b0f4-eec7-426c-9d2d-1dd4c3664997" providerId="ADAL" clId="{D4D0DBEE-0DB7-4C9A-9BAD-44DD257E21A2}" dt="2023-02-01T15:46:09.045" v="181" actId="1076"/>
          <ac:picMkLst>
            <pc:docMk/>
            <pc:sldMk cId="716182648" sldId="489"/>
            <ac:picMk id="2049" creationId="{1FF492B7-E35B-8D1C-94C2-F60750DB8D76}"/>
          </ac:picMkLst>
        </pc:picChg>
      </pc:sldChg>
      <pc:sldChg chg="del">
        <pc:chgData name="Lawrence, Reginald" userId="46b2b0f4-eec7-426c-9d2d-1dd4c3664997" providerId="ADAL" clId="{D4D0DBEE-0DB7-4C9A-9BAD-44DD257E21A2}" dt="2023-02-01T13:44:07.351" v="24" actId="47"/>
        <pc:sldMkLst>
          <pc:docMk/>
          <pc:sldMk cId="4290103329" sldId="3851"/>
        </pc:sldMkLst>
      </pc:sldChg>
      <pc:sldChg chg="del">
        <pc:chgData name="Lawrence, Reginald" userId="46b2b0f4-eec7-426c-9d2d-1dd4c3664997" providerId="ADAL" clId="{D4D0DBEE-0DB7-4C9A-9BAD-44DD257E21A2}" dt="2023-02-01T13:45:28.895" v="25" actId="47"/>
        <pc:sldMkLst>
          <pc:docMk/>
          <pc:sldMk cId="2890683830" sldId="3852"/>
        </pc:sldMkLst>
      </pc:sldChg>
      <pc:sldChg chg="modSp mod">
        <pc:chgData name="Lawrence, Reginald" userId="46b2b0f4-eec7-426c-9d2d-1dd4c3664997" providerId="ADAL" clId="{D4D0DBEE-0DB7-4C9A-9BAD-44DD257E21A2}" dt="2023-02-01T13:39:31.799" v="23" actId="20577"/>
        <pc:sldMkLst>
          <pc:docMk/>
          <pc:sldMk cId="2317742649" sldId="3858"/>
        </pc:sldMkLst>
        <pc:spChg chg="mod">
          <ac:chgData name="Lawrence, Reginald" userId="46b2b0f4-eec7-426c-9d2d-1dd4c3664997" providerId="ADAL" clId="{D4D0DBEE-0DB7-4C9A-9BAD-44DD257E21A2}" dt="2023-02-01T13:39:31.799" v="23" actId="20577"/>
          <ac:spMkLst>
            <pc:docMk/>
            <pc:sldMk cId="2317742649" sldId="3858"/>
            <ac:spMk id="3" creationId="{A279C466-2CA8-D8B4-8F85-2B6F48BAB9A8}"/>
          </ac:spMkLst>
        </pc:spChg>
      </pc:sldChg>
      <pc:sldChg chg="delSp modSp del mod">
        <pc:chgData name="Lawrence, Reginald" userId="46b2b0f4-eec7-426c-9d2d-1dd4c3664997" providerId="ADAL" clId="{D4D0DBEE-0DB7-4C9A-9BAD-44DD257E21A2}" dt="2023-02-01T14:18:32.098" v="90" actId="47"/>
        <pc:sldMkLst>
          <pc:docMk/>
          <pc:sldMk cId="2030738984" sldId="3859"/>
        </pc:sldMkLst>
        <pc:spChg chg="del">
          <ac:chgData name="Lawrence, Reginald" userId="46b2b0f4-eec7-426c-9d2d-1dd4c3664997" providerId="ADAL" clId="{D4D0DBEE-0DB7-4C9A-9BAD-44DD257E21A2}" dt="2023-02-01T14:16:58.063" v="81" actId="478"/>
          <ac:spMkLst>
            <pc:docMk/>
            <pc:sldMk cId="2030738984" sldId="3859"/>
            <ac:spMk id="6" creationId="{FEF3F32B-7CFB-5DEE-EA56-0798E6446FF1}"/>
          </ac:spMkLst>
        </pc:spChg>
        <pc:graphicFrameChg chg="mod modGraphic">
          <ac:chgData name="Lawrence, Reginald" userId="46b2b0f4-eec7-426c-9d2d-1dd4c3664997" providerId="ADAL" clId="{D4D0DBEE-0DB7-4C9A-9BAD-44DD257E21A2}" dt="2023-02-01T14:17:23.380" v="84" actId="14734"/>
          <ac:graphicFrameMkLst>
            <pc:docMk/>
            <pc:sldMk cId="2030738984" sldId="3859"/>
            <ac:graphicFrameMk id="11" creationId="{00000000-0000-0000-0000-000000000000}"/>
          </ac:graphicFrameMkLst>
        </pc:graphicFrameChg>
      </pc:sldChg>
      <pc:sldChg chg="delSp modSp mod">
        <pc:chgData name="Lawrence, Reginald" userId="46b2b0f4-eec7-426c-9d2d-1dd4c3664997" providerId="ADAL" clId="{D4D0DBEE-0DB7-4C9A-9BAD-44DD257E21A2}" dt="2023-02-01T14:18:25.693" v="89" actId="20577"/>
        <pc:sldMkLst>
          <pc:docMk/>
          <pc:sldMk cId="2771567988" sldId="3860"/>
        </pc:sldMkLst>
        <pc:spChg chg="del">
          <ac:chgData name="Lawrence, Reginald" userId="46b2b0f4-eec7-426c-9d2d-1dd4c3664997" providerId="ADAL" clId="{D4D0DBEE-0DB7-4C9A-9BAD-44DD257E21A2}" dt="2023-02-01T14:17:44.269" v="85" actId="478"/>
          <ac:spMkLst>
            <pc:docMk/>
            <pc:sldMk cId="2771567988" sldId="3860"/>
            <ac:spMk id="6" creationId="{FEF3F32B-7CFB-5DEE-EA56-0798E6446FF1}"/>
          </ac:spMkLst>
        </pc:spChg>
        <pc:graphicFrameChg chg="mod modGraphic">
          <ac:chgData name="Lawrence, Reginald" userId="46b2b0f4-eec7-426c-9d2d-1dd4c3664997" providerId="ADAL" clId="{D4D0DBEE-0DB7-4C9A-9BAD-44DD257E21A2}" dt="2023-02-01T14:18:25.693" v="89" actId="20577"/>
          <ac:graphicFrameMkLst>
            <pc:docMk/>
            <pc:sldMk cId="2771567988" sldId="3860"/>
            <ac:graphicFrameMk id="11" creationId="{00000000-0000-0000-0000-000000000000}"/>
          </ac:graphicFrameMkLst>
        </pc:graphicFrameChg>
      </pc:sldChg>
      <pc:sldChg chg="delSp modSp mod">
        <pc:chgData name="Lawrence, Reginald" userId="46b2b0f4-eec7-426c-9d2d-1dd4c3664997" providerId="ADAL" clId="{D4D0DBEE-0DB7-4C9A-9BAD-44DD257E21A2}" dt="2023-02-01T14:23:55.270" v="104" actId="255"/>
        <pc:sldMkLst>
          <pc:docMk/>
          <pc:sldMk cId="564912026" sldId="3861"/>
        </pc:sldMkLst>
        <pc:spChg chg="del">
          <ac:chgData name="Lawrence, Reginald" userId="46b2b0f4-eec7-426c-9d2d-1dd4c3664997" providerId="ADAL" clId="{D4D0DBEE-0DB7-4C9A-9BAD-44DD257E21A2}" dt="2023-02-01T14:23:29.489" v="101" actId="478"/>
          <ac:spMkLst>
            <pc:docMk/>
            <pc:sldMk cId="564912026" sldId="3861"/>
            <ac:spMk id="6" creationId="{FEF3F32B-7CFB-5DEE-EA56-0798E6446FF1}"/>
          </ac:spMkLst>
        </pc:spChg>
        <pc:graphicFrameChg chg="mod modGraphic">
          <ac:chgData name="Lawrence, Reginald" userId="46b2b0f4-eec7-426c-9d2d-1dd4c3664997" providerId="ADAL" clId="{D4D0DBEE-0DB7-4C9A-9BAD-44DD257E21A2}" dt="2023-02-01T14:23:55.270" v="104" actId="255"/>
          <ac:graphicFrameMkLst>
            <pc:docMk/>
            <pc:sldMk cId="564912026" sldId="3861"/>
            <ac:graphicFrameMk id="11" creationId="{00000000-0000-0000-0000-000000000000}"/>
          </ac:graphicFrameMkLst>
        </pc:graphicFrameChg>
      </pc:sldChg>
      <pc:sldChg chg="delSp modSp mod">
        <pc:chgData name="Lawrence, Reginald" userId="46b2b0f4-eec7-426c-9d2d-1dd4c3664997" providerId="ADAL" clId="{D4D0DBEE-0DB7-4C9A-9BAD-44DD257E21A2}" dt="2023-02-01T15:36:32.235" v="135" actId="255"/>
        <pc:sldMkLst>
          <pc:docMk/>
          <pc:sldMk cId="909445685" sldId="3862"/>
        </pc:sldMkLst>
        <pc:spChg chg="del">
          <ac:chgData name="Lawrence, Reginald" userId="46b2b0f4-eec7-426c-9d2d-1dd4c3664997" providerId="ADAL" clId="{D4D0DBEE-0DB7-4C9A-9BAD-44DD257E21A2}" dt="2023-02-01T14:25:00.862" v="106" actId="478"/>
          <ac:spMkLst>
            <pc:docMk/>
            <pc:sldMk cId="909445685" sldId="3862"/>
            <ac:spMk id="6" creationId="{FEF3F32B-7CFB-5DEE-EA56-0798E6446FF1}"/>
          </ac:spMkLst>
        </pc:spChg>
        <pc:graphicFrameChg chg="mod modGraphic">
          <ac:chgData name="Lawrence, Reginald" userId="46b2b0f4-eec7-426c-9d2d-1dd4c3664997" providerId="ADAL" clId="{D4D0DBEE-0DB7-4C9A-9BAD-44DD257E21A2}" dt="2023-02-01T15:36:32.235" v="135" actId="255"/>
          <ac:graphicFrameMkLst>
            <pc:docMk/>
            <pc:sldMk cId="909445685" sldId="3862"/>
            <ac:graphicFrameMk id="11" creationId="{00000000-0000-0000-0000-000000000000}"/>
          </ac:graphicFrameMkLst>
        </pc:graphicFrameChg>
      </pc:sldChg>
    </pc:docChg>
  </pc:docChgLst>
  <pc:docChgLst>
    <pc:chgData name="Jacobi, Diane" userId="343db2ce-cd81-4e6f-9c74-2345e7813f6d" providerId="ADAL" clId="{6808A64B-335A-4E28-B8D2-272241F6E17F}"/>
    <pc:docChg chg="delSld modSld sldOrd">
      <pc:chgData name="Jacobi, Diane" userId="343db2ce-cd81-4e6f-9c74-2345e7813f6d" providerId="ADAL" clId="{6808A64B-335A-4E28-B8D2-272241F6E17F}" dt="2023-01-23T19:37:12.331" v="3" actId="47"/>
      <pc:docMkLst>
        <pc:docMk/>
      </pc:docMkLst>
      <pc:sldChg chg="del">
        <pc:chgData name="Jacobi, Diane" userId="343db2ce-cd81-4e6f-9c74-2345e7813f6d" providerId="ADAL" clId="{6808A64B-335A-4E28-B8D2-272241F6E17F}" dt="2023-01-23T19:37:01.402" v="0" actId="47"/>
        <pc:sldMkLst>
          <pc:docMk/>
          <pc:sldMk cId="3028901409" sldId="319"/>
        </pc:sldMkLst>
      </pc:sldChg>
      <pc:sldChg chg="del">
        <pc:chgData name="Jacobi, Diane" userId="343db2ce-cd81-4e6f-9c74-2345e7813f6d" providerId="ADAL" clId="{6808A64B-335A-4E28-B8D2-272241F6E17F}" dt="2023-01-23T19:37:01.402" v="0" actId="47"/>
        <pc:sldMkLst>
          <pc:docMk/>
          <pc:sldMk cId="3336079088" sldId="346"/>
        </pc:sldMkLst>
      </pc:sldChg>
      <pc:sldChg chg="del">
        <pc:chgData name="Jacobi, Diane" userId="343db2ce-cd81-4e6f-9c74-2345e7813f6d" providerId="ADAL" clId="{6808A64B-335A-4E28-B8D2-272241F6E17F}" dt="2023-01-23T19:37:01.402" v="0" actId="47"/>
        <pc:sldMkLst>
          <pc:docMk/>
          <pc:sldMk cId="3503094206" sldId="351"/>
        </pc:sldMkLst>
      </pc:sldChg>
      <pc:sldChg chg="del">
        <pc:chgData name="Jacobi, Diane" userId="343db2ce-cd81-4e6f-9c74-2345e7813f6d" providerId="ADAL" clId="{6808A64B-335A-4E28-B8D2-272241F6E17F}" dt="2023-01-23T19:37:12.331" v="3" actId="47"/>
        <pc:sldMkLst>
          <pc:docMk/>
          <pc:sldMk cId="2315968020" sldId="446"/>
        </pc:sldMkLst>
      </pc:sldChg>
      <pc:sldChg chg="del">
        <pc:chgData name="Jacobi, Diane" userId="343db2ce-cd81-4e6f-9c74-2345e7813f6d" providerId="ADAL" clId="{6808A64B-335A-4E28-B8D2-272241F6E17F}" dt="2023-01-23T19:37:01.402" v="0" actId="47"/>
        <pc:sldMkLst>
          <pc:docMk/>
          <pc:sldMk cId="1801899364" sldId="477"/>
        </pc:sldMkLst>
      </pc:sldChg>
      <pc:sldChg chg="del">
        <pc:chgData name="Jacobi, Diane" userId="343db2ce-cd81-4e6f-9c74-2345e7813f6d" providerId="ADAL" clId="{6808A64B-335A-4E28-B8D2-272241F6E17F}" dt="2023-01-23T19:37:01.402" v="0" actId="47"/>
        <pc:sldMkLst>
          <pc:docMk/>
          <pc:sldMk cId="1303640015" sldId="483"/>
        </pc:sldMkLst>
      </pc:sldChg>
      <pc:sldChg chg="del">
        <pc:chgData name="Jacobi, Diane" userId="343db2ce-cd81-4e6f-9c74-2345e7813f6d" providerId="ADAL" clId="{6808A64B-335A-4E28-B8D2-272241F6E17F}" dt="2023-01-23T19:37:01.402" v="0" actId="47"/>
        <pc:sldMkLst>
          <pc:docMk/>
          <pc:sldMk cId="4257743019" sldId="486"/>
        </pc:sldMkLst>
      </pc:sldChg>
      <pc:sldChg chg="del">
        <pc:chgData name="Jacobi, Diane" userId="343db2ce-cd81-4e6f-9c74-2345e7813f6d" providerId="ADAL" clId="{6808A64B-335A-4E28-B8D2-272241F6E17F}" dt="2023-01-23T19:37:01.402" v="0" actId="47"/>
        <pc:sldMkLst>
          <pc:docMk/>
          <pc:sldMk cId="3738565691" sldId="493"/>
        </pc:sldMkLst>
      </pc:sldChg>
      <pc:sldChg chg="del">
        <pc:chgData name="Jacobi, Diane" userId="343db2ce-cd81-4e6f-9c74-2345e7813f6d" providerId="ADAL" clId="{6808A64B-335A-4E28-B8D2-272241F6E17F}" dt="2023-01-23T19:37:01.402" v="0" actId="47"/>
        <pc:sldMkLst>
          <pc:docMk/>
          <pc:sldMk cId="1809659332" sldId="501"/>
        </pc:sldMkLst>
      </pc:sldChg>
      <pc:sldChg chg="del">
        <pc:chgData name="Jacobi, Diane" userId="343db2ce-cd81-4e6f-9c74-2345e7813f6d" providerId="ADAL" clId="{6808A64B-335A-4E28-B8D2-272241F6E17F}" dt="2023-01-23T19:37:01.402" v="0" actId="47"/>
        <pc:sldMkLst>
          <pc:docMk/>
          <pc:sldMk cId="2460890328" sldId="507"/>
        </pc:sldMkLst>
      </pc:sldChg>
      <pc:sldChg chg="del">
        <pc:chgData name="Jacobi, Diane" userId="343db2ce-cd81-4e6f-9c74-2345e7813f6d" providerId="ADAL" clId="{6808A64B-335A-4E28-B8D2-272241F6E17F}" dt="2023-01-23T19:37:01.402" v="0" actId="47"/>
        <pc:sldMkLst>
          <pc:docMk/>
          <pc:sldMk cId="3009841078" sldId="508"/>
        </pc:sldMkLst>
      </pc:sldChg>
      <pc:sldChg chg="del">
        <pc:chgData name="Jacobi, Diane" userId="343db2ce-cd81-4e6f-9c74-2345e7813f6d" providerId="ADAL" clId="{6808A64B-335A-4E28-B8D2-272241F6E17F}" dt="2023-01-23T19:37:01.402" v="0" actId="47"/>
        <pc:sldMkLst>
          <pc:docMk/>
          <pc:sldMk cId="1941085112" sldId="510"/>
        </pc:sldMkLst>
      </pc:sldChg>
      <pc:sldChg chg="del">
        <pc:chgData name="Jacobi, Diane" userId="343db2ce-cd81-4e6f-9c74-2345e7813f6d" providerId="ADAL" clId="{6808A64B-335A-4E28-B8D2-272241F6E17F}" dt="2023-01-23T19:37:01.402" v="0" actId="47"/>
        <pc:sldMkLst>
          <pc:docMk/>
          <pc:sldMk cId="1270704412" sldId="512"/>
        </pc:sldMkLst>
      </pc:sldChg>
      <pc:sldChg chg="del">
        <pc:chgData name="Jacobi, Diane" userId="343db2ce-cd81-4e6f-9c74-2345e7813f6d" providerId="ADAL" clId="{6808A64B-335A-4E28-B8D2-272241F6E17F}" dt="2023-01-23T19:37:01.402" v="0" actId="47"/>
        <pc:sldMkLst>
          <pc:docMk/>
          <pc:sldMk cId="1590972113" sldId="3848"/>
        </pc:sldMkLst>
      </pc:sldChg>
      <pc:sldChg chg="del">
        <pc:chgData name="Jacobi, Diane" userId="343db2ce-cd81-4e6f-9c74-2345e7813f6d" providerId="ADAL" clId="{6808A64B-335A-4E28-B8D2-272241F6E17F}" dt="2023-01-23T19:37:01.402" v="0" actId="47"/>
        <pc:sldMkLst>
          <pc:docMk/>
          <pc:sldMk cId="4212356482" sldId="3849"/>
        </pc:sldMkLst>
      </pc:sldChg>
      <pc:sldChg chg="del">
        <pc:chgData name="Jacobi, Diane" userId="343db2ce-cd81-4e6f-9c74-2345e7813f6d" providerId="ADAL" clId="{6808A64B-335A-4E28-B8D2-272241F6E17F}" dt="2023-01-23T19:37:01.402" v="0" actId="47"/>
        <pc:sldMkLst>
          <pc:docMk/>
          <pc:sldMk cId="1195954237" sldId="3853"/>
        </pc:sldMkLst>
      </pc:sldChg>
      <pc:sldChg chg="ord">
        <pc:chgData name="Jacobi, Diane" userId="343db2ce-cd81-4e6f-9c74-2345e7813f6d" providerId="ADAL" clId="{6808A64B-335A-4E28-B8D2-272241F6E17F}" dt="2023-01-23T19:37:09.647" v="2"/>
        <pc:sldMkLst>
          <pc:docMk/>
          <pc:sldMk cId="2317742649" sldId="3858"/>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ata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endParaRPr lang="en-US"/>
        </a:p>
      </dgm:t>
    </dgm:pt>
    <dgm:pt modelId="{7DD6C1CE-29D5-40DC-B711-360B65CAE77D}">
      <dgm:prSet custT="1"/>
      <dgm:spPr/>
      <dgm:t>
        <a:bodyPr/>
        <a:lstStyle/>
        <a:p>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endParaRPr lang="en-US"/>
        </a:p>
      </dgm:t>
    </dgm:pt>
    <dgm:pt modelId="{863A37DD-BDF3-44D3-B467-6A712BCCDBAC}">
      <dgm:prSet custT="1"/>
      <dgm:spPr/>
      <dgm:t>
        <a:bodyPr/>
        <a:lstStyle/>
        <a:p>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endParaRPr lang="en-US"/>
        </a:p>
      </dgm:t>
    </dgm:pt>
    <dgm:pt modelId="{A3182728-987D-4847-8C07-864C796CC678}">
      <dgm:prSet custT="1"/>
      <dgm:spPr/>
      <dgm:t>
        <a:bodyPr/>
        <a:lstStyle/>
        <a:p>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colorful5" csCatId="colorful" phldr="1"/>
      <dgm:spPr/>
      <dgm:t>
        <a:bodyPr/>
        <a:lstStyle/>
        <a:p>
          <a:endParaRPr lang="en-US"/>
        </a:p>
      </dgm:t>
    </dgm:pt>
    <dgm:pt modelId="{60B14AE1-BE8B-48F5-B9E4-627E3E3910A2}">
      <dgm:prSet phldrT="[Text]" custT="1"/>
      <dgm:spPr/>
      <dgm:t>
        <a:bodyPr/>
        <a:lstStyle/>
        <a:p>
          <a:r>
            <a:rPr lang="en-US" sz="3000">
              <a:latin typeface="Calibri" panose="020F0502020204030204" pitchFamily="34" charset="0"/>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a:latin typeface="Calibri" panose="020F0502020204030204" pitchFamily="34" charset="0"/>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pPr marL="1200150" indent="-1200150">
            <a:lnSpc>
              <a:spcPct val="100000"/>
            </a:lnSpc>
            <a:spcAft>
              <a:spcPts val="0"/>
            </a:spcAft>
          </a:pPr>
          <a:r>
            <a:rPr lang="en-US" sz="3000">
              <a:latin typeface="Calibri" panose="020F0502020204030204" pitchFamily="34" charset="0"/>
              <a:cs typeface="Calibri" panose="020F0502020204030204" pitchFamily="34" charset="0"/>
            </a:rPr>
            <a:t>Step 3: Budget Parameters</a:t>
          </a:r>
        </a:p>
        <a:p>
          <a:pPr marL="1314450" indent="-171450">
            <a:lnSpc>
              <a:spcPct val="100000"/>
            </a:lnSpc>
            <a:spcAft>
              <a:spcPts val="0"/>
            </a:spcAft>
          </a:pPr>
          <a:r>
            <a:rPr lang="en-US" sz="3000">
              <a:latin typeface="Calibri" panose="020F0502020204030204" pitchFamily="34" charset="0"/>
              <a:cs typeface="Calibri" panose="020F0502020204030204" pitchFamily="34" charset="0"/>
            </a:rPr>
            <a:t>(Strategic Priorities)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a:latin typeface="Calibri" panose="020F0502020204030204" pitchFamily="34" charset="0"/>
              <a:cs typeface="Calibri" panose="020F0502020204030204" pitchFamily="34" charset="0"/>
            </a:rPr>
            <a:t>Step 4: Budget Choices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pt>
    <dgm:pt modelId="{975311A0-1439-46E2-8E1D-CB01AD834F95}" type="pres">
      <dgm:prSet presAssocID="{A9FE6BEA-BBFC-4D82-BFF8-16CA57ADEB27}" presName="text_2" presStyleLbl="node1" presStyleIdx="1" presStyleCnt="4">
        <dgm:presLayoutVars>
          <dgm:bulletEnabled val="1"/>
        </dgm:presLayoutVars>
      </dgm:prSet>
      <dgm:spPr/>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pt>
    <dgm:pt modelId="{5A4A04A5-4D00-4442-97C2-694047FE6AAC}" type="pres">
      <dgm:prSet presAssocID="{E6BC8EA5-EB83-422B-B458-DFB17713B422}" presName="text_3" presStyleLbl="node1" presStyleIdx="2" presStyleCnt="4" custScaleY="157423">
        <dgm:presLayoutVars>
          <dgm:bulletEnabled val="1"/>
        </dgm:presLayoutVars>
      </dgm:prSet>
      <dgm:spPr/>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pt>
    <dgm:pt modelId="{23AE5678-694C-4451-A071-1DA6A8872D1A}" type="pres">
      <dgm:prSet presAssocID="{5DD040F2-CC33-4F77-8813-6E723B6EA7B7}" presName="text_4" presStyleLbl="node1" presStyleIdx="3" presStyleCnt="4">
        <dgm:presLayoutVars>
          <dgm:bulletEnabled val="1"/>
        </dgm:presLayoutVars>
      </dgm:prSet>
      <dgm:spPr/>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B76E3621-0090-411E-A61A-31D717923D34}" type="presOf" srcId="{3BC74C00-D5AA-4C59-BBD7-8DB4C360FB0A}" destId="{620A8DB8-0569-4BF8-8AB9-63BF087919CF}"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D5F21B4D-D4C8-474D-9D58-154ADD817668}" type="presOf" srcId="{60B14AE1-BE8B-48F5-B9E4-627E3E3910A2}" destId="{E536B88F-8FC2-4CA7-958C-821C131E4CDF}" srcOrd="0" destOrd="0" presId="urn:microsoft.com/office/officeart/2008/layout/VerticalCurvedList"/>
    <dgm:cxn modelId="{85C5BE70-23F4-4577-90B6-102FA0E03392}" type="presOf" srcId="{E6BC8EA5-EB83-422B-B458-DFB17713B422}" destId="{5A4A04A5-4D00-4442-97C2-694047FE6AAC}" srcOrd="0" destOrd="0" presId="urn:microsoft.com/office/officeart/2008/layout/VerticalCurvedList"/>
    <dgm:cxn modelId="{F5854797-1E85-48C8-B7B5-D0481EF3BE54}" srcId="{E432792C-4683-460B-8C2C-E3684166E464}" destId="{A9FE6BEA-BBFC-4D82-BFF8-16CA57ADEB27}" srcOrd="1" destOrd="0" parTransId="{3D7774BA-4780-49A7-BFAD-BD025F952648}" sibTransId="{0524CFC9-0D50-4F79-8898-EE592AD3289A}"/>
    <dgm:cxn modelId="{B547E197-3BAF-4F88-8DF3-8B3042EACD5D}" type="presOf" srcId="{A9FE6BEA-BBFC-4D82-BFF8-16CA57ADEB27}" destId="{975311A0-1439-46E2-8E1D-CB01AD834F95}" srcOrd="0" destOrd="0" presId="urn:microsoft.com/office/officeart/2008/layout/VerticalCurvedList"/>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1" qsCatId="simple" csTypeId="urn:microsoft.com/office/officeart/2005/8/colors/accent1_2" csCatId="accent1" phldr="1"/>
      <dgm:spPr/>
    </dgm:pt>
    <dgm:pt modelId="{F8924C73-4D86-4725-8FB1-57E56105EE84}">
      <dgm:prSet phldrT="[Text]" custT="1"/>
      <dgm:spPr/>
      <dgm:t>
        <a:bodyPr/>
        <a:lstStyle/>
        <a:p>
          <a:r>
            <a:rPr lang="en-US" sz="1600" b="1" kern="1200">
              <a:solidFill>
                <a:schemeClr val="tx1"/>
              </a:solidFill>
            </a:rPr>
            <a:t>Step 1                             </a:t>
          </a:r>
          <a:r>
            <a:rPr lang="en-US" sz="1400" kern="1200"/>
            <a:t>Review and </a:t>
          </a:r>
          <a:r>
            <a:rPr lang="en-US" sz="1400" b="0" kern="1200">
              <a:solidFill>
                <a:schemeClr val="tx1"/>
              </a:solidFill>
            </a:rPr>
            <a:t>Update </a:t>
          </a:r>
          <a:r>
            <a:rPr lang="en-US" sz="1400" kern="1200"/>
            <a:t>Strategic Plan and Rank Strategic Priorities</a:t>
          </a:r>
        </a:p>
        <a:p>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By end of Fall Semester</a:t>
          </a: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r>
            <a:rPr lang="en-US" sz="1600" b="1"/>
            <a:t>Step 6               </a:t>
          </a:r>
          <a:r>
            <a:rPr lang="en-US" sz="1400" b="0">
              <a:latin typeface="+mn-lt"/>
            </a:rPr>
            <a:t>Principals:</a:t>
          </a:r>
          <a:r>
            <a:rPr lang="en-US" sz="1600" b="1"/>
            <a:t> </a:t>
          </a:r>
          <a:r>
            <a:rPr lang="en-US" sz="1400" b="0">
              <a:solidFill>
                <a:schemeClr val="tx1"/>
              </a:solidFill>
            </a:rPr>
            <a:t>HR Staffing Conferences Begin</a:t>
          </a:r>
        </a:p>
        <a:p>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Late February  – Early March   </a:t>
          </a:r>
          <a:endParaRPr lang="en-US" sz="1200">
            <a:solidFill>
              <a:srgbClr val="FF0000"/>
            </a:solidFill>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a:lnSpc>
              <a:spcPct val="90000"/>
            </a:lnSpc>
            <a:spcAft>
              <a:spcPct val="35000"/>
            </a:spcAft>
          </a:pPr>
          <a:r>
            <a:rPr lang="en-US" sz="1600" b="1">
              <a:solidFill>
                <a:schemeClr val="tx1"/>
              </a:solidFill>
            </a:rPr>
            <a:t>Step 3              </a:t>
          </a:r>
          <a:r>
            <a:rPr lang="en-US" sz="1400"/>
            <a:t>GO Team Initial Budget Session: Allocation</a:t>
          </a:r>
        </a:p>
        <a:p>
          <a:pPr rtl="0">
            <a:lnSpc>
              <a:spcPct val="90000"/>
            </a:lnSpc>
            <a:spcAft>
              <a:spcPct val="35000"/>
            </a:spcAft>
          </a:pPr>
          <a:r>
            <a:rPr lang="en-US" sz="1200">
              <a:solidFill>
                <a:srgbClr val="FF0000"/>
              </a:solidFill>
            </a:rPr>
            <a:t>January 24 – </a:t>
          </a:r>
          <a:r>
            <a:rPr lang="en-US" sz="1200">
              <a:solidFill>
                <a:srgbClr val="FF0000"/>
              </a:solidFill>
              <a:latin typeface="Calibri"/>
            </a:rPr>
            <a:t>early February </a:t>
          </a:r>
          <a:endParaRPr lang="en-US" sz="1200"/>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a:lnSpc>
              <a:spcPct val="90000"/>
            </a:lnSpc>
            <a:spcAft>
              <a:spcPct val="35000"/>
            </a:spcAft>
          </a:pPr>
          <a:r>
            <a:rPr lang="en-US" sz="1600" b="1">
              <a:solidFill>
                <a:schemeClr val="tx1"/>
              </a:solidFill>
            </a:rPr>
            <a:t>Step 7      </a:t>
          </a:r>
          <a:r>
            <a:rPr lang="en-US" sz="1400"/>
            <a:t>GO Team Final Budget Approval Meeting</a:t>
          </a:r>
        </a:p>
        <a:p>
          <a:pPr>
            <a:lnSpc>
              <a:spcPct val="90000"/>
            </a:lnSpc>
            <a:spcAft>
              <a:spcPct val="35000"/>
            </a:spcAft>
          </a:pPr>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17 </a:t>
          </a:r>
          <a:endParaRPr lang="en-US" sz="1200" b="1">
            <a:solidFill>
              <a:srgbClr val="FF0000"/>
            </a:solidFill>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dgm:t>
        <a:bodyPr/>
        <a:lstStyle/>
        <a:p>
          <a:pPr>
            <a:lnSpc>
              <a:spcPct val="100000"/>
            </a:lnSpc>
            <a:spcAft>
              <a:spcPts val="0"/>
            </a:spcAft>
          </a:pPr>
          <a:r>
            <a:rPr lang="en-US" sz="1600" b="1" kern="1200">
              <a:solidFill>
                <a:srgbClr val="000000"/>
              </a:solidFill>
              <a:latin typeface="Arial"/>
              <a:ea typeface="+mn-ea"/>
              <a:cs typeface="+mn-cs"/>
            </a:rPr>
            <a:t>Step 5	</a:t>
          </a:r>
        </a:p>
        <a:p>
          <a:pPr>
            <a:lnSpc>
              <a:spcPct val="100000"/>
            </a:lnSpc>
            <a:spcAft>
              <a:spcPts val="0"/>
            </a:spcAft>
          </a:pPr>
          <a:r>
            <a:rPr lang="en-US" sz="1400" kern="1200">
              <a:solidFill>
                <a:srgbClr val="000000">
                  <a:hueOff val="0"/>
                  <a:satOff val="0"/>
                  <a:lumOff val="0"/>
                  <a:alphaOff val="0"/>
                </a:srgbClr>
              </a:solidFill>
              <a:latin typeface="Arial"/>
              <a:ea typeface="+mn-ea"/>
              <a:cs typeface="+mn-cs"/>
            </a:rPr>
            <a:t>GO Team Feedback Session: Draft Budget Presented &amp; Discussed </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 </a:t>
          </a:r>
          <a:r>
            <a:rPr lang="en-US" sz="1200" kern="1200">
              <a:solidFill>
                <a:srgbClr val="FF0000"/>
              </a:solidFill>
              <a:highlight>
                <a:srgbClr val="FFFF00"/>
              </a:highlight>
              <a:latin typeface="Calibri" panose="020F0502020204030204" pitchFamily="34" charset="0"/>
              <a:ea typeface="Times New Roman" panose="02020603050405020304" pitchFamily="18" charset="0"/>
              <a:cs typeface="Times New Roman" panose="02020603050405020304" pitchFamily="18" charset="0"/>
            </a:rPr>
            <a:t>multiple meetings</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if necessary</a:t>
          </a: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9BB649CE-74CD-4483-9383-CCF688F359CC}">
      <dgm:prSet phldrT="[Text]" custT="1"/>
      <dgm:spPr/>
      <dgm:t>
        <a:bodyPr/>
        <a:lstStyle/>
        <a:p>
          <a:pPr>
            <a:spcAft>
              <a:spcPct val="35000"/>
            </a:spcAft>
          </a:pPr>
          <a:r>
            <a:rPr lang="en-US" sz="1600" b="1">
              <a:solidFill>
                <a:schemeClr val="tx1"/>
              </a:solidFill>
            </a:rPr>
            <a:t>Step 4         </a:t>
          </a:r>
          <a:r>
            <a:rPr lang="en-US" sz="1400"/>
            <a:t> Principals: Associate Supt. Discussions and Review</a:t>
          </a:r>
        </a:p>
        <a:p>
          <a:pPr>
            <a:spcAft>
              <a:spcPct val="35000"/>
            </a:spcAft>
          </a:pPr>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a:solidFill>
              <a:srgbClr val="FF0000"/>
            </a:solidFill>
          </a:endParaRPr>
        </a:p>
      </dgm:t>
    </dgm:pt>
    <dgm:pt modelId="{FAEB3748-C727-4F1E-8F4D-E9B2C7C7BF69}" type="sibTrans" cxnId="{CB60929E-05E0-4ABA-9631-BA5D2C827681}">
      <dgm:prSet/>
      <dgm:spPr/>
      <dgm:t>
        <a:bodyPr/>
        <a:lstStyle/>
        <a:p>
          <a:endParaRPr lang="en-US"/>
        </a:p>
      </dgm:t>
    </dgm:pt>
    <dgm:pt modelId="{637D4CDB-F178-4FDF-A411-3E5665E32BA7}" type="parTrans" cxnId="{CB60929E-05E0-4ABA-9631-BA5D2C827681}">
      <dgm:prSet/>
      <dgm:spPr/>
      <dgm:t>
        <a:bodyPr/>
        <a:lstStyle/>
        <a:p>
          <a:endParaRPr lang="en-US"/>
        </a:p>
      </dgm:t>
    </dgm:pt>
    <dgm:pt modelId="{CBFAD42E-BC13-4677-A698-C8417C853277}">
      <dgm:prSet phldrT="[Text]" custT="1"/>
      <dgm:spPr/>
      <dgm:t>
        <a:bodyPr/>
        <a:lstStyle/>
        <a:p>
          <a:pPr>
            <a:spcAft>
              <a:spcPct val="35000"/>
            </a:spcAft>
          </a:pPr>
          <a:r>
            <a:rPr lang="en-US" sz="1600" b="1">
              <a:solidFill>
                <a:schemeClr val="tx1"/>
              </a:solidFill>
            </a:rPr>
            <a:t>Step 2 </a:t>
          </a:r>
          <a:r>
            <a:rPr lang="en-US" sz="1400" b="0">
              <a:solidFill>
                <a:schemeClr val="tx1"/>
              </a:solidFill>
            </a:rPr>
            <a:t>P</a:t>
          </a:r>
          <a:r>
            <a:rPr lang="en-US" sz="1400" b="0"/>
            <a:t>ri</a:t>
          </a:r>
          <a:r>
            <a:rPr lang="en-US" sz="1400"/>
            <a:t>ncipals: Workshop   FY 24 Budget</a:t>
          </a:r>
        </a:p>
        <a:p>
          <a:pPr>
            <a:spcAft>
              <a:spcPct val="35000"/>
            </a:spcAft>
          </a:pPr>
          <a:r>
            <a:rPr lang="en-US" sz="1200">
              <a:solidFill>
                <a:srgbClr val="FF0000"/>
              </a:solidFill>
              <a:latin typeface="Calibri" panose="020F0502020204030204" pitchFamily="34" charset="0"/>
              <a:ea typeface="Calibri" panose="020F0502020204030204" pitchFamily="34" charset="0"/>
              <a:cs typeface="Times New Roman" panose="02020603050405020304" pitchFamily="18" charset="0"/>
            </a:rPr>
            <a:t>January 24 </a:t>
          </a:r>
          <a:r>
            <a:rPr lang="en-US" sz="1200" baseline="300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a:solidFill>
              <a:srgbClr val="FF0000"/>
            </a:solidFill>
          </a:endParaRPr>
        </a:p>
      </dgm:t>
    </dgm:pt>
    <dgm:pt modelId="{972FF622-4B2D-4CD6-BD1A-DCBE5152596B}" type="sibTrans" cxnId="{7782ACAD-5FAA-4E48-961E-E575494BDE88}">
      <dgm:prSet/>
      <dgm:spPr/>
      <dgm:t>
        <a:bodyPr/>
        <a:lstStyle/>
        <a:p>
          <a:endParaRPr lang="en-US"/>
        </a:p>
      </dgm:t>
    </dgm:pt>
    <dgm:pt modelId="{3607CAB8-443E-4D12-94DD-94CB93172344}" type="parTrans" cxnId="{7782ACAD-5FAA-4E48-961E-E575494BDE88}">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3"/>
      <dgm:spPr/>
    </dgm:pt>
    <dgm:pt modelId="{E8B40589-00D1-4838-8AD8-123CD845CC3A}" type="pres">
      <dgm:prSet presAssocID="{CBFAD42E-BC13-4677-A698-C8417C853277}" presName="ParentText" presStyleLbl="revTx" presStyleIdx="1" presStyleCnt="7" custScaleX="113532">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3"/>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3"/>
      <dgm:spPr/>
    </dgm:pt>
    <dgm:pt modelId="{A01F39AB-3E94-413F-B395-2CF4CF9063BE}" type="pres">
      <dgm:prSet presAssocID="{CC1B2A00-68A2-416B-8F3C-D16E0AA80116}" presName="ParentText" presStyleLbl="revTx" presStyleIdx="2" presStyleCnt="7" custScaleX="115776">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3"/>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3"/>
      <dgm:spPr/>
    </dgm:pt>
    <dgm:pt modelId="{7607999D-1219-4E19-B4D8-80FBD9B53FC0}" type="pres">
      <dgm:prSet presAssocID="{9BB649CE-74CD-4483-9383-CCF688F359CC}" presName="ParentText" presStyleLbl="revTx" presStyleIdx="3" presStyleCnt="7" custScaleX="13357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3"/>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dgm:pt>
    <dgm:pt modelId="{206A2E6F-C869-44E6-99A4-DF2204F37ADC}" type="pres">
      <dgm:prSet presAssocID="{C8D17AA3-A208-483B-8C96-381C095C31D7}" presName="ParentText" presStyleLbl="revTx" presStyleIdx="4" presStyleCnt="7" custScaleX="126825" custLinFactNeighborX="10487" custLinFactNeighborY="3022">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dgm:pt>
    <dgm:pt modelId="{4815C9C2-7172-49B5-AAA4-580ECA3DFE29}" type="pres">
      <dgm:prSet presAssocID="{6C3A5691-9935-4850-A7F8-C5616876CEF5}" presName="ParentText" presStyleLbl="revTx" presStyleIdx="5" presStyleCnt="7" custScaleX="126878" custLinFactNeighborX="7821" custLinFactNeighborY="-81">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dgm:pt>
    <dgm:pt modelId="{EBFC99F0-AC0E-4E80-8864-5ADBF875329D}" type="pres">
      <dgm:prSet presAssocID="{21558AD2-F25A-4064-8C41-8BABC31C233B}" presName="ParentText" presStyleLbl="revTx" presStyleIdx="6" presStyleCnt="7" custLinFactNeighborX="-1160" custLinFactNeighborY="2457">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22B75956-5E05-4F6B-9029-202B08BEFAD0}" type="presParOf" srcId="{2498E3BA-2372-4800-9DA6-6D733FF7EFA6}" destId="{2AB66FAE-F84B-4A23-BA2A-28334E8E5FC2}" srcOrd="8"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9"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0"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1"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2"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226005-596F-4B03-979B-7869B71C61B3}"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en-US"/>
        </a:p>
      </dgm:t>
    </dgm:pt>
    <dgm:pt modelId="{0C1D2607-0AA8-4703-8CD9-C80627D357E8}">
      <dgm:prSet/>
      <dgm:spPr/>
      <dgm:t>
        <a:bodyPr/>
        <a:lstStyle/>
        <a:p>
          <a:r>
            <a:rPr lang="en-US"/>
            <a:t>Are our school’s priorities (from your strategic plan) reflected in this budget? </a:t>
          </a:r>
        </a:p>
      </dgm:t>
    </dgm:pt>
    <dgm:pt modelId="{63165D8E-7B34-4FCF-B848-7C16EFD0B634}" type="parTrans" cxnId="{8B60146B-6D28-434F-A45B-635569B9DC41}">
      <dgm:prSet/>
      <dgm:spPr/>
      <dgm:t>
        <a:bodyPr/>
        <a:lstStyle/>
        <a:p>
          <a:endParaRPr lang="en-US"/>
        </a:p>
      </dgm:t>
    </dgm:pt>
    <dgm:pt modelId="{59EC5809-7017-4AAF-A2C0-1C00F5C80D7D}" type="sibTrans" cxnId="{8B60146B-6D28-434F-A45B-635569B9DC41}">
      <dgm:prSet/>
      <dgm:spPr/>
      <dgm:t>
        <a:bodyPr/>
        <a:lstStyle/>
        <a:p>
          <a:endParaRPr lang="en-US"/>
        </a:p>
      </dgm:t>
    </dgm:pt>
    <dgm:pt modelId="{F3B6E757-8A37-4F10-8C34-BFAD7F7A8A5B}">
      <dgm:prSet/>
      <dgm:spPr/>
      <dgm:t>
        <a:bodyPr/>
        <a:lstStyle/>
        <a:p>
          <a:r>
            <a:rPr lang="en-US"/>
            <a:t>Are new positions and/or resources included in the budget to address our major priorities? </a:t>
          </a:r>
        </a:p>
      </dgm:t>
    </dgm:pt>
    <dgm:pt modelId="{08A30D75-7FDA-4406-AB12-3B70A4529EA9}" type="parTrans" cxnId="{D9D8CF70-B277-4673-AE5B-8166513062E7}">
      <dgm:prSet/>
      <dgm:spPr/>
      <dgm:t>
        <a:bodyPr/>
        <a:lstStyle/>
        <a:p>
          <a:endParaRPr lang="en-US"/>
        </a:p>
      </dgm:t>
    </dgm:pt>
    <dgm:pt modelId="{2A2A327A-BE5D-4BB6-95CA-4B1FCB579DD3}" type="sibTrans" cxnId="{D9D8CF70-B277-4673-AE5B-8166513062E7}">
      <dgm:prSet/>
      <dgm:spPr/>
      <dgm:t>
        <a:bodyPr/>
        <a:lstStyle/>
        <a:p>
          <a:endParaRPr lang="en-US"/>
        </a:p>
      </dgm:t>
    </dgm:pt>
    <dgm:pt modelId="{712A05D9-A668-45B1-A2FF-2BA2784E196D}">
      <dgm:prSet/>
      <dgm:spPr/>
      <dgm:t>
        <a:bodyPr/>
        <a:lstStyle/>
        <a:p>
          <a:r>
            <a:rPr lang="en-US"/>
            <a:t>Do we know (as a team) the plan to support implementation of these priorities beyond the budget (ex. What strategies will be implemented)? </a:t>
          </a:r>
        </a:p>
      </dgm:t>
    </dgm:pt>
    <dgm:pt modelId="{EC34BEB3-7DF2-4824-A969-4177AA2A62B5}" type="parTrans" cxnId="{6F141050-F8C3-4288-B996-84526940C750}">
      <dgm:prSet/>
      <dgm:spPr/>
      <dgm:t>
        <a:bodyPr/>
        <a:lstStyle/>
        <a:p>
          <a:endParaRPr lang="en-US"/>
        </a:p>
      </dgm:t>
    </dgm:pt>
    <dgm:pt modelId="{444EA1F5-1681-4A13-AD3E-D15B07F8022D}" type="sibTrans" cxnId="{6F141050-F8C3-4288-B996-84526940C750}">
      <dgm:prSet/>
      <dgm:spPr/>
      <dgm:t>
        <a:bodyPr/>
        <a:lstStyle/>
        <a:p>
          <a:endParaRPr lang="en-US"/>
        </a:p>
      </dgm:t>
    </dgm:pt>
    <dgm:pt modelId="{45BA79BF-FC7A-4998-BB53-EF2C916DFAF9}">
      <dgm:prSet/>
      <dgm:spPr/>
      <dgm:t>
        <a:bodyPr/>
        <a:lstStyle/>
        <a:p>
          <a:r>
            <a:rPr lang="en-US"/>
            <a:t>What tradeoffs are being made in order to support these priorities? </a:t>
          </a:r>
        </a:p>
      </dgm:t>
    </dgm:pt>
    <dgm:pt modelId="{140BECAA-D98C-4C69-A3C2-7BBCC78D25BB}" type="parTrans" cxnId="{B257B6BA-9F28-4216-B9A2-F61C0D127B54}">
      <dgm:prSet/>
      <dgm:spPr/>
      <dgm:t>
        <a:bodyPr/>
        <a:lstStyle/>
        <a:p>
          <a:endParaRPr lang="en-US"/>
        </a:p>
      </dgm:t>
    </dgm:pt>
    <dgm:pt modelId="{7487026C-178B-4E34-B0D9-6BDF4AE2793A}" type="sibTrans" cxnId="{B257B6BA-9F28-4216-B9A2-F61C0D127B54}">
      <dgm:prSet/>
      <dgm:spPr/>
      <dgm:t>
        <a:bodyPr/>
        <a:lstStyle/>
        <a:p>
          <a:endParaRPr lang="en-US"/>
        </a:p>
      </dgm:t>
    </dgm:pt>
    <dgm:pt modelId="{D40980B6-DEEE-4B68-87E7-D1EE1EC6B38E}">
      <dgm:prSet/>
      <dgm:spPr/>
      <dgm:t>
        <a:bodyPr/>
        <a:lstStyle/>
        <a:p>
          <a:r>
            <a:rPr lang="en-US"/>
            <a:t> How are district and cluster priorities reflected in our budget? </a:t>
          </a:r>
        </a:p>
      </dgm:t>
    </dgm:pt>
    <dgm:pt modelId="{BD7BC16A-593D-4BC4-844D-8DCFE066C1D9}" type="parTrans" cxnId="{EFC40DE7-64C3-45B1-A7DC-0B91F80E431E}">
      <dgm:prSet/>
      <dgm:spPr/>
      <dgm:t>
        <a:bodyPr/>
        <a:lstStyle/>
        <a:p>
          <a:endParaRPr lang="en-US"/>
        </a:p>
      </dgm:t>
    </dgm:pt>
    <dgm:pt modelId="{EEAF7554-869F-4204-9044-AD222772588F}" type="sibTrans" cxnId="{EFC40DE7-64C3-45B1-A7DC-0B91F80E431E}">
      <dgm:prSet/>
      <dgm:spPr/>
      <dgm:t>
        <a:bodyPr/>
        <a:lstStyle/>
        <a:p>
          <a:endParaRPr lang="en-US"/>
        </a:p>
      </dgm:t>
    </dgm:pt>
    <dgm:pt modelId="{10EBA281-E8EE-4BE4-A124-00A2934956A6}">
      <dgm:prSet/>
      <dgm:spPr/>
      <dgm:t>
        <a:bodyPr/>
        <a:lstStyle/>
        <a:p>
          <a:r>
            <a:rPr lang="en-US"/>
            <a:t>Cluster priorities- what staff, materials, etc. are dedicated to supporting our cluster’s priorities? </a:t>
          </a:r>
        </a:p>
      </dgm:t>
    </dgm:pt>
    <dgm:pt modelId="{76D3EFF9-2BFC-4975-99CF-7877BF11C24B}" type="parTrans" cxnId="{3D29DD89-FDCA-4EB1-A999-B45CCEFF8D1E}">
      <dgm:prSet/>
      <dgm:spPr/>
      <dgm:t>
        <a:bodyPr/>
        <a:lstStyle/>
        <a:p>
          <a:endParaRPr lang="en-US"/>
        </a:p>
      </dgm:t>
    </dgm:pt>
    <dgm:pt modelId="{50E273AA-9C61-40F3-8560-7444AF1D5007}" type="sibTrans" cxnId="{3D29DD89-FDCA-4EB1-A999-B45CCEFF8D1E}">
      <dgm:prSet/>
      <dgm:spPr/>
      <dgm:t>
        <a:bodyPr/>
        <a:lstStyle/>
        <a:p>
          <a:endParaRPr lang="en-US"/>
        </a:p>
      </dgm:t>
    </dgm:pt>
    <dgm:pt modelId="{557A3FCC-C683-49B1-93B0-7E5147E5232C}">
      <dgm:prSet/>
      <dgm:spPr/>
      <dgm:t>
        <a:bodyPr/>
        <a:lstStyle/>
        <a:p>
          <a:r>
            <a:rPr lang="en-US"/>
            <a:t>Signature programs- what staff, materials, etc. are dedicated to supporting our signature program? </a:t>
          </a:r>
        </a:p>
      </dgm:t>
    </dgm:pt>
    <dgm:pt modelId="{147307D2-620D-475F-AA3B-D23DABEA61EB}" type="parTrans" cxnId="{1061F836-3A72-4CA2-81BC-6C86EAD30FD8}">
      <dgm:prSet/>
      <dgm:spPr/>
      <dgm:t>
        <a:bodyPr/>
        <a:lstStyle/>
        <a:p>
          <a:endParaRPr lang="en-US"/>
        </a:p>
      </dgm:t>
    </dgm:pt>
    <dgm:pt modelId="{2B1EA24E-7EFF-491E-A08E-F787DEF999C2}" type="sibTrans" cxnId="{1061F836-3A72-4CA2-81BC-6C86EAD30FD8}">
      <dgm:prSet/>
      <dgm:spPr/>
      <dgm:t>
        <a:bodyPr/>
        <a:lstStyle/>
        <a:p>
          <a:endParaRPr lang="en-US"/>
        </a:p>
      </dgm:t>
    </dgm:pt>
    <dgm:pt modelId="{8B281087-B8BE-4922-B508-83353746C578}">
      <dgm:prSet/>
      <dgm:spPr/>
      <dgm:t>
        <a:bodyPr/>
        <a:lstStyle/>
        <a:p>
          <a:r>
            <a:rPr lang="en-US"/>
            <a:t>Are there positions our school will share with another school, i.e. nurse, counselor?</a:t>
          </a:r>
        </a:p>
      </dgm:t>
    </dgm:pt>
    <dgm:pt modelId="{9A3FD064-2F9D-4B36-A123-258C840E2313}" type="parTrans" cxnId="{4BDE9BAD-E95C-4C1C-BB3F-424DA4527AB5}">
      <dgm:prSet/>
      <dgm:spPr/>
      <dgm:t>
        <a:bodyPr/>
        <a:lstStyle/>
        <a:p>
          <a:endParaRPr lang="en-US"/>
        </a:p>
      </dgm:t>
    </dgm:pt>
    <dgm:pt modelId="{1F23F7F5-6992-4267-B726-7FC98AE7863C}" type="sibTrans" cxnId="{4BDE9BAD-E95C-4C1C-BB3F-424DA4527AB5}">
      <dgm:prSet/>
      <dgm:spPr/>
      <dgm:t>
        <a:bodyPr/>
        <a:lstStyle/>
        <a:p>
          <a:endParaRPr lang="en-US"/>
        </a:p>
      </dgm:t>
    </dgm:pt>
    <dgm:pt modelId="{6419D40A-FD47-4505-B62A-5719141083E7}" type="pres">
      <dgm:prSet presAssocID="{22226005-596F-4B03-979B-7869B71C61B3}" presName="Name0" presStyleCnt="0">
        <dgm:presLayoutVars>
          <dgm:dir/>
          <dgm:animLvl val="lvl"/>
          <dgm:resizeHandles val="exact"/>
        </dgm:presLayoutVars>
      </dgm:prSet>
      <dgm:spPr/>
    </dgm:pt>
    <dgm:pt modelId="{AEE222AD-5CA8-4EEC-91EF-EFAAC4FBEC4E}" type="pres">
      <dgm:prSet presAssocID="{0C1D2607-0AA8-4703-8CD9-C80627D357E8}" presName="linNode" presStyleCnt="0"/>
      <dgm:spPr/>
    </dgm:pt>
    <dgm:pt modelId="{F36A9E33-9AA5-4D82-8807-9474CFA8E235}" type="pres">
      <dgm:prSet presAssocID="{0C1D2607-0AA8-4703-8CD9-C80627D357E8}" presName="parentText" presStyleLbl="node1" presStyleIdx="0" presStyleCnt="2">
        <dgm:presLayoutVars>
          <dgm:chMax val="1"/>
          <dgm:bulletEnabled val="1"/>
        </dgm:presLayoutVars>
      </dgm:prSet>
      <dgm:spPr/>
    </dgm:pt>
    <dgm:pt modelId="{61934C76-2C4B-46C5-BE43-78B0EA8D3112}" type="pres">
      <dgm:prSet presAssocID="{0C1D2607-0AA8-4703-8CD9-C80627D357E8}" presName="descendantText" presStyleLbl="alignAccFollowNode1" presStyleIdx="0" presStyleCnt="2">
        <dgm:presLayoutVars>
          <dgm:bulletEnabled val="1"/>
        </dgm:presLayoutVars>
      </dgm:prSet>
      <dgm:spPr/>
    </dgm:pt>
    <dgm:pt modelId="{C04F0037-F8E8-44E9-98E7-60AF7D930E4D}" type="pres">
      <dgm:prSet presAssocID="{59EC5809-7017-4AAF-A2C0-1C00F5C80D7D}" presName="sp" presStyleCnt="0"/>
      <dgm:spPr/>
    </dgm:pt>
    <dgm:pt modelId="{1F61B4B0-8936-414E-A3AB-C6A702FB0AD9}" type="pres">
      <dgm:prSet presAssocID="{D40980B6-DEEE-4B68-87E7-D1EE1EC6B38E}" presName="linNode" presStyleCnt="0"/>
      <dgm:spPr/>
    </dgm:pt>
    <dgm:pt modelId="{AE6AC6E9-DCD0-47EF-8FC4-1B71D18EDC0B}" type="pres">
      <dgm:prSet presAssocID="{D40980B6-DEEE-4B68-87E7-D1EE1EC6B38E}" presName="parentText" presStyleLbl="node1" presStyleIdx="1" presStyleCnt="2">
        <dgm:presLayoutVars>
          <dgm:chMax val="1"/>
          <dgm:bulletEnabled val="1"/>
        </dgm:presLayoutVars>
      </dgm:prSet>
      <dgm:spPr/>
    </dgm:pt>
    <dgm:pt modelId="{E6557417-85CE-4B88-A441-E47900AFA690}" type="pres">
      <dgm:prSet presAssocID="{D40980B6-DEEE-4B68-87E7-D1EE1EC6B38E}" presName="descendantText" presStyleLbl="alignAccFollowNode1" presStyleIdx="1" presStyleCnt="2">
        <dgm:presLayoutVars>
          <dgm:bulletEnabled val="1"/>
        </dgm:presLayoutVars>
      </dgm:prSet>
      <dgm:spPr/>
    </dgm:pt>
  </dgm:ptLst>
  <dgm:cxnLst>
    <dgm:cxn modelId="{5F2D9B0E-AEAF-4786-8717-C586DD777B39}" type="presOf" srcId="{45BA79BF-FC7A-4998-BB53-EF2C916DFAF9}" destId="{61934C76-2C4B-46C5-BE43-78B0EA8D3112}" srcOrd="0" destOrd="2" presId="urn:microsoft.com/office/officeart/2005/8/layout/vList5"/>
    <dgm:cxn modelId="{1061F836-3A72-4CA2-81BC-6C86EAD30FD8}" srcId="{D40980B6-DEEE-4B68-87E7-D1EE1EC6B38E}" destId="{557A3FCC-C683-49B1-93B0-7E5147E5232C}" srcOrd="1" destOrd="0" parTransId="{147307D2-620D-475F-AA3B-D23DABEA61EB}" sibTransId="{2B1EA24E-7EFF-491E-A08E-F787DEF999C2}"/>
    <dgm:cxn modelId="{C193A53B-0E6E-4D39-A176-D84E8A563F4F}" type="presOf" srcId="{712A05D9-A668-45B1-A2FF-2BA2784E196D}" destId="{61934C76-2C4B-46C5-BE43-78B0EA8D3112}" srcOrd="0" destOrd="1" presId="urn:microsoft.com/office/officeart/2005/8/layout/vList5"/>
    <dgm:cxn modelId="{7F6E6B3F-F13F-4A15-8A68-DC02534B5B14}" type="presOf" srcId="{22226005-596F-4B03-979B-7869B71C61B3}" destId="{6419D40A-FD47-4505-B62A-5719141083E7}" srcOrd="0" destOrd="0" presId="urn:microsoft.com/office/officeart/2005/8/layout/vList5"/>
    <dgm:cxn modelId="{8B60146B-6D28-434F-A45B-635569B9DC41}" srcId="{22226005-596F-4B03-979B-7869B71C61B3}" destId="{0C1D2607-0AA8-4703-8CD9-C80627D357E8}" srcOrd="0" destOrd="0" parTransId="{63165D8E-7B34-4FCF-B848-7C16EFD0B634}" sibTransId="{59EC5809-7017-4AAF-A2C0-1C00F5C80D7D}"/>
    <dgm:cxn modelId="{6F141050-F8C3-4288-B996-84526940C750}" srcId="{0C1D2607-0AA8-4703-8CD9-C80627D357E8}" destId="{712A05D9-A668-45B1-A2FF-2BA2784E196D}" srcOrd="1" destOrd="0" parTransId="{EC34BEB3-7DF2-4824-A969-4177AA2A62B5}" sibTransId="{444EA1F5-1681-4A13-AD3E-D15B07F8022D}"/>
    <dgm:cxn modelId="{D9D8CF70-B277-4673-AE5B-8166513062E7}" srcId="{0C1D2607-0AA8-4703-8CD9-C80627D357E8}" destId="{F3B6E757-8A37-4F10-8C34-BFAD7F7A8A5B}" srcOrd="0" destOrd="0" parTransId="{08A30D75-7FDA-4406-AB12-3B70A4529EA9}" sibTransId="{2A2A327A-BE5D-4BB6-95CA-4B1FCB579DD3}"/>
    <dgm:cxn modelId="{0D88AC52-513C-43C9-A527-3AAC3D1A0573}" type="presOf" srcId="{557A3FCC-C683-49B1-93B0-7E5147E5232C}" destId="{E6557417-85CE-4B88-A441-E47900AFA690}" srcOrd="0" destOrd="1" presId="urn:microsoft.com/office/officeart/2005/8/layout/vList5"/>
    <dgm:cxn modelId="{61020A5A-39D4-437B-B684-250B0B2B9325}" type="presOf" srcId="{10EBA281-E8EE-4BE4-A124-00A2934956A6}" destId="{E6557417-85CE-4B88-A441-E47900AFA690}" srcOrd="0" destOrd="0" presId="urn:microsoft.com/office/officeart/2005/8/layout/vList5"/>
    <dgm:cxn modelId="{40AA4A81-B2E5-4536-BCA3-CED1CD219318}" type="presOf" srcId="{D40980B6-DEEE-4B68-87E7-D1EE1EC6B38E}" destId="{AE6AC6E9-DCD0-47EF-8FC4-1B71D18EDC0B}" srcOrd="0" destOrd="0" presId="urn:microsoft.com/office/officeart/2005/8/layout/vList5"/>
    <dgm:cxn modelId="{3D29DD89-FDCA-4EB1-A999-B45CCEFF8D1E}" srcId="{D40980B6-DEEE-4B68-87E7-D1EE1EC6B38E}" destId="{10EBA281-E8EE-4BE4-A124-00A2934956A6}" srcOrd="0" destOrd="0" parTransId="{76D3EFF9-2BFC-4975-99CF-7877BF11C24B}" sibTransId="{50E273AA-9C61-40F3-8560-7444AF1D5007}"/>
    <dgm:cxn modelId="{19ABE592-C80C-4B8E-9FDE-372F069984BF}" type="presOf" srcId="{0C1D2607-0AA8-4703-8CD9-C80627D357E8}" destId="{F36A9E33-9AA5-4D82-8807-9474CFA8E235}" srcOrd="0" destOrd="0" presId="urn:microsoft.com/office/officeart/2005/8/layout/vList5"/>
    <dgm:cxn modelId="{4BDE9BAD-E95C-4C1C-BB3F-424DA4527AB5}" srcId="{D40980B6-DEEE-4B68-87E7-D1EE1EC6B38E}" destId="{8B281087-B8BE-4922-B508-83353746C578}" srcOrd="2" destOrd="0" parTransId="{9A3FD064-2F9D-4B36-A123-258C840E2313}" sibTransId="{1F23F7F5-6992-4267-B726-7FC98AE7863C}"/>
    <dgm:cxn modelId="{B257B6BA-9F28-4216-B9A2-F61C0D127B54}" srcId="{0C1D2607-0AA8-4703-8CD9-C80627D357E8}" destId="{45BA79BF-FC7A-4998-BB53-EF2C916DFAF9}" srcOrd="2" destOrd="0" parTransId="{140BECAA-D98C-4C69-A3C2-7BBCC78D25BB}" sibTransId="{7487026C-178B-4E34-B0D9-6BDF4AE2793A}"/>
    <dgm:cxn modelId="{FCEB6BC1-E41D-49FA-99CA-D7CF730FE893}" type="presOf" srcId="{8B281087-B8BE-4922-B508-83353746C578}" destId="{E6557417-85CE-4B88-A441-E47900AFA690}" srcOrd="0" destOrd="2" presId="urn:microsoft.com/office/officeart/2005/8/layout/vList5"/>
    <dgm:cxn modelId="{386B64C7-7DE8-42AE-B117-C6EFF1F9CCAA}" type="presOf" srcId="{F3B6E757-8A37-4F10-8C34-BFAD7F7A8A5B}" destId="{61934C76-2C4B-46C5-BE43-78B0EA8D3112}" srcOrd="0" destOrd="0" presId="urn:microsoft.com/office/officeart/2005/8/layout/vList5"/>
    <dgm:cxn modelId="{EFC40DE7-64C3-45B1-A7DC-0B91F80E431E}" srcId="{22226005-596F-4B03-979B-7869B71C61B3}" destId="{D40980B6-DEEE-4B68-87E7-D1EE1EC6B38E}" srcOrd="1" destOrd="0" parTransId="{BD7BC16A-593D-4BC4-844D-8DCFE066C1D9}" sibTransId="{EEAF7554-869F-4204-9044-AD222772588F}"/>
    <dgm:cxn modelId="{B0215CC5-CF4C-42F1-A448-3A71A368B7A5}" type="presParOf" srcId="{6419D40A-FD47-4505-B62A-5719141083E7}" destId="{AEE222AD-5CA8-4EEC-91EF-EFAAC4FBEC4E}" srcOrd="0" destOrd="0" presId="urn:microsoft.com/office/officeart/2005/8/layout/vList5"/>
    <dgm:cxn modelId="{15FB5FDA-5532-4391-9018-B7942AE20ECB}" type="presParOf" srcId="{AEE222AD-5CA8-4EEC-91EF-EFAAC4FBEC4E}" destId="{F36A9E33-9AA5-4D82-8807-9474CFA8E235}" srcOrd="0" destOrd="0" presId="urn:microsoft.com/office/officeart/2005/8/layout/vList5"/>
    <dgm:cxn modelId="{27DEC747-711C-4A25-8D34-87AF15949BED}" type="presParOf" srcId="{AEE222AD-5CA8-4EEC-91EF-EFAAC4FBEC4E}" destId="{61934C76-2C4B-46C5-BE43-78B0EA8D3112}" srcOrd="1" destOrd="0" presId="urn:microsoft.com/office/officeart/2005/8/layout/vList5"/>
    <dgm:cxn modelId="{FE849754-35C8-434D-B87F-1FAA90524DCB}" type="presParOf" srcId="{6419D40A-FD47-4505-B62A-5719141083E7}" destId="{C04F0037-F8E8-44E9-98E7-60AF7D930E4D}" srcOrd="1" destOrd="0" presId="urn:microsoft.com/office/officeart/2005/8/layout/vList5"/>
    <dgm:cxn modelId="{602ACC57-E4AA-41CE-A1B1-5FD8576208C7}" type="presParOf" srcId="{6419D40A-FD47-4505-B62A-5719141083E7}" destId="{1F61B4B0-8936-414E-A3AB-C6A702FB0AD9}" srcOrd="2" destOrd="0" presId="urn:microsoft.com/office/officeart/2005/8/layout/vList5"/>
    <dgm:cxn modelId="{9D76B1DC-5D80-499F-ACFC-D73BCC9977BA}" type="presParOf" srcId="{1F61B4B0-8936-414E-A3AB-C6A702FB0AD9}" destId="{AE6AC6E9-DCD0-47EF-8FC4-1B71D18EDC0B}" srcOrd="0" destOrd="0" presId="urn:microsoft.com/office/officeart/2005/8/layout/vList5"/>
    <dgm:cxn modelId="{6FEF0A48-CDEE-4D02-B03D-16FC452BB39B}" type="presParOf" srcId="{1F61B4B0-8936-414E-A3AB-C6A702FB0AD9}" destId="{E6557417-85CE-4B88-A441-E47900AFA69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13392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405964" y="1146728"/>
          <a:ext cx="751357" cy="7513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70695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706959" y="874685"/>
        <a:ext cx="3053544" cy="1295443"/>
      </dsp:txXfrm>
    </dsp:sp>
    <dsp:sp modelId="{63A3B17D-07DC-456E-A05A-49DCCB953724}">
      <dsp:nvSpPr>
        <dsp:cNvPr id="0" name=""/>
        <dsp:cNvSpPr/>
      </dsp:nvSpPr>
      <dsp:spPr>
        <a:xfrm>
          <a:off x="529256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5564604" y="1146728"/>
          <a:ext cx="751357" cy="7513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686559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follow the agenda as noticed to the public and stay on task.</a:t>
          </a:r>
        </a:p>
      </dsp:txBody>
      <dsp:txXfrm>
        <a:off x="6865599" y="874685"/>
        <a:ext cx="3053544" cy="1295443"/>
      </dsp:txXfrm>
    </dsp:sp>
    <dsp:sp modelId="{32B9B227-73A0-472B-98B4-51AA6536D03A}">
      <dsp:nvSpPr>
        <dsp:cNvPr id="0" name=""/>
        <dsp:cNvSpPr/>
      </dsp:nvSpPr>
      <dsp:spPr>
        <a:xfrm>
          <a:off x="13392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405964" y="3331139"/>
          <a:ext cx="751357" cy="7513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70695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invite and welcome contributions of every member and listen to each other.</a:t>
          </a:r>
        </a:p>
      </dsp:txBody>
      <dsp:txXfrm>
        <a:off x="1706959" y="3059096"/>
        <a:ext cx="3053544" cy="1295443"/>
      </dsp:txXfrm>
    </dsp:sp>
    <dsp:sp modelId="{8F7ACF33-3DCE-4048-B76C-1F6B05F28B28}">
      <dsp:nvSpPr>
        <dsp:cNvPr id="0" name=""/>
        <dsp:cNvSpPr/>
      </dsp:nvSpPr>
      <dsp:spPr>
        <a:xfrm>
          <a:off x="529256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5564604" y="3331139"/>
          <a:ext cx="751357" cy="7513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686559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respect all ideas and assume good intentions.</a:t>
          </a:r>
        </a:p>
      </dsp:txBody>
      <dsp:txXfrm>
        <a:off x="6865599" y="3059096"/>
        <a:ext cx="3053544" cy="12954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829844" y="-740211"/>
          <a:ext cx="5752583" cy="5752583"/>
        </a:xfrm>
        <a:prstGeom prst="blockArc">
          <a:avLst>
            <a:gd name="adj1" fmla="val 18900000"/>
            <a:gd name="adj2" fmla="val 2700000"/>
            <a:gd name="adj3" fmla="val 375"/>
          </a:avLst>
        </a:prstGeom>
        <a:noFill/>
        <a:ln w="12700" cap="flat" cmpd="sng" algn="ctr">
          <a:solidFill>
            <a:schemeClr val="accent6">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83235" y="328443"/>
          <a:ext cx="6524750" cy="65722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1: Data Review</a:t>
          </a:r>
        </a:p>
      </dsp:txBody>
      <dsp:txXfrm>
        <a:off x="483235" y="328443"/>
        <a:ext cx="6524750" cy="657229"/>
      </dsp:txXfrm>
    </dsp:sp>
    <dsp:sp modelId="{C2E29C9B-1B04-4D0F-884B-53184464A0CF}">
      <dsp:nvSpPr>
        <dsp:cNvPr id="0" name=""/>
        <dsp:cNvSpPr/>
      </dsp:nvSpPr>
      <dsp:spPr>
        <a:xfrm>
          <a:off x="105649" y="258908"/>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60040" y="1314458"/>
          <a:ext cx="6147945" cy="657229"/>
        </a:xfrm>
        <a:prstGeom prst="rect">
          <a:avLst/>
        </a:prstGeom>
        <a:gradFill rotWithShape="0">
          <a:gsLst>
            <a:gs pos="0">
              <a:schemeClr val="accent5">
                <a:hueOff val="-1469746"/>
                <a:satOff val="24508"/>
                <a:lumOff val="-588"/>
                <a:alphaOff val="0"/>
                <a:satMod val="103000"/>
                <a:lumMod val="102000"/>
                <a:tint val="94000"/>
              </a:schemeClr>
            </a:gs>
            <a:gs pos="50000">
              <a:schemeClr val="accent5">
                <a:hueOff val="-1469746"/>
                <a:satOff val="24508"/>
                <a:lumOff val="-588"/>
                <a:alphaOff val="0"/>
                <a:satMod val="110000"/>
                <a:lumMod val="100000"/>
                <a:shade val="100000"/>
              </a:schemeClr>
            </a:gs>
            <a:gs pos="100000">
              <a:schemeClr val="accent5">
                <a:hueOff val="-1469746"/>
                <a:satOff val="24508"/>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2: Strategic Plan Review</a:t>
          </a:r>
        </a:p>
      </dsp:txBody>
      <dsp:txXfrm>
        <a:off x="860040" y="1314458"/>
        <a:ext cx="6147945" cy="657229"/>
      </dsp:txXfrm>
    </dsp:sp>
    <dsp:sp modelId="{C62BC85C-B34C-4F35-85DD-EF9C4FBEF2CF}">
      <dsp:nvSpPr>
        <dsp:cNvPr id="0" name=""/>
        <dsp:cNvSpPr/>
      </dsp:nvSpPr>
      <dsp:spPr>
        <a:xfrm>
          <a:off x="449271" y="1232304"/>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1469746"/>
              <a:satOff val="24508"/>
              <a:lumOff val="-588"/>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60040" y="2111772"/>
          <a:ext cx="6147945" cy="1034629"/>
        </a:xfrm>
        <a:prstGeom prst="rect">
          <a:avLst/>
        </a:prstGeom>
        <a:gradFill rotWithShape="0">
          <a:gsLst>
            <a:gs pos="0">
              <a:schemeClr val="accent5">
                <a:hueOff val="-2939492"/>
                <a:satOff val="49016"/>
                <a:lumOff val="-1176"/>
                <a:alphaOff val="0"/>
                <a:satMod val="103000"/>
                <a:lumMod val="102000"/>
                <a:tint val="94000"/>
              </a:schemeClr>
            </a:gs>
            <a:gs pos="50000">
              <a:schemeClr val="accent5">
                <a:hueOff val="-2939492"/>
                <a:satOff val="49016"/>
                <a:lumOff val="-1176"/>
                <a:alphaOff val="0"/>
                <a:satMod val="110000"/>
                <a:lumMod val="100000"/>
                <a:shade val="100000"/>
              </a:schemeClr>
            </a:gs>
            <a:gs pos="100000">
              <a:schemeClr val="accent5">
                <a:hueOff val="-2939492"/>
                <a:satOff val="49016"/>
                <a:lumOff val="-11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1200150" lvl="0" indent="-12001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Step 3: Budget Parameters</a:t>
          </a:r>
        </a:p>
        <a:p>
          <a:pPr marL="1314450" lvl="0" indent="-1714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(Strategic Priorities)</a:t>
          </a:r>
        </a:p>
      </dsp:txBody>
      <dsp:txXfrm>
        <a:off x="860040" y="2111772"/>
        <a:ext cx="6147945" cy="1034629"/>
      </dsp:txXfrm>
    </dsp:sp>
    <dsp:sp modelId="{75410455-6758-4137-A48C-492062AAE167}">
      <dsp:nvSpPr>
        <dsp:cNvPr id="0" name=""/>
        <dsp:cNvSpPr/>
      </dsp:nvSpPr>
      <dsp:spPr>
        <a:xfrm>
          <a:off x="449271" y="2218319"/>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2939492"/>
              <a:satOff val="49016"/>
              <a:lumOff val="-1176"/>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83235" y="3286487"/>
          <a:ext cx="6524750" cy="657229"/>
        </a:xfrm>
        <a:prstGeom prst="rect">
          <a:avLst/>
        </a:prstGeom>
        <a:gradFill rotWithShape="0">
          <a:gsLst>
            <a:gs pos="0">
              <a:schemeClr val="accent5">
                <a:hueOff val="-4409238"/>
                <a:satOff val="73524"/>
                <a:lumOff val="-1764"/>
                <a:alphaOff val="0"/>
                <a:satMod val="103000"/>
                <a:lumMod val="102000"/>
                <a:tint val="94000"/>
              </a:schemeClr>
            </a:gs>
            <a:gs pos="50000">
              <a:schemeClr val="accent5">
                <a:hueOff val="-4409238"/>
                <a:satOff val="73524"/>
                <a:lumOff val="-1764"/>
                <a:alphaOff val="0"/>
                <a:satMod val="110000"/>
                <a:lumMod val="100000"/>
                <a:shade val="100000"/>
              </a:schemeClr>
            </a:gs>
            <a:gs pos="100000">
              <a:schemeClr val="accent5">
                <a:hueOff val="-4409238"/>
                <a:satOff val="73524"/>
                <a:lumOff val="-176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4: Budget Choices</a:t>
          </a:r>
        </a:p>
      </dsp:txBody>
      <dsp:txXfrm>
        <a:off x="483235" y="3286487"/>
        <a:ext cx="6524750" cy="657229"/>
      </dsp:txXfrm>
    </dsp:sp>
    <dsp:sp modelId="{A98F9A17-EE34-4534-B6D3-B3E4A48124DD}">
      <dsp:nvSpPr>
        <dsp:cNvPr id="0" name=""/>
        <dsp:cNvSpPr/>
      </dsp:nvSpPr>
      <dsp:spPr>
        <a:xfrm>
          <a:off x="0" y="3149159"/>
          <a:ext cx="821536" cy="821536"/>
        </a:xfrm>
        <a:prstGeom prst="ellipse">
          <a:avLst/>
        </a:prstGeom>
        <a:blipFill rotWithShape="0">
          <a:blip xmlns:r="http://schemas.openxmlformats.org/officeDocument/2006/relationships" r:embed="rId2"/>
          <a:stretch>
            <a:fillRect/>
          </a:stretch>
        </a:blipFill>
        <a:ln w="6350" cap="flat" cmpd="sng" algn="ctr">
          <a:solidFill>
            <a:schemeClr val="accent5">
              <a:hueOff val="-4409238"/>
              <a:satOff val="73524"/>
              <a:lumOff val="-1764"/>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328746" y="1426390"/>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B35EE-E2D6-4A65-85DB-E65F9D4FF12C}">
      <dsp:nvSpPr>
        <dsp:cNvPr id="0" name=""/>
        <dsp:cNvSpPr/>
      </dsp:nvSpPr>
      <dsp:spPr>
        <a:xfrm>
          <a:off x="232937" y="1711750"/>
          <a:ext cx="862241"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1                             </a:t>
          </a:r>
          <a:r>
            <a:rPr lang="en-US" sz="1400" kern="1200"/>
            <a:t>Review and </a:t>
          </a:r>
          <a:r>
            <a:rPr lang="en-US" sz="1400" b="0" kern="1200">
              <a:solidFill>
                <a:schemeClr val="tx1"/>
              </a:solidFill>
            </a:rPr>
            <a:t>Update </a:t>
          </a:r>
          <a:r>
            <a:rPr lang="en-US" sz="1400" kern="1200"/>
            <a:t>Strategic Plan and Rank Strategic Priorities</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By end of Fall Semester</a:t>
          </a:r>
        </a:p>
      </dsp:txBody>
      <dsp:txXfrm>
        <a:off x="232937" y="1711750"/>
        <a:ext cx="862241" cy="755805"/>
      </dsp:txXfrm>
    </dsp:sp>
    <dsp:sp modelId="{BF36F651-9306-4FAE-98A3-35BD65F0CE8C}">
      <dsp:nvSpPr>
        <dsp:cNvPr id="0" name=""/>
        <dsp:cNvSpPr/>
      </dsp:nvSpPr>
      <dsp:spPr>
        <a:xfrm>
          <a:off x="932491" y="1356077"/>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5CEE06-ECFF-44EC-86F7-4C6E9CF188F5}">
      <dsp:nvSpPr>
        <dsp:cNvPr id="0" name=""/>
        <dsp:cNvSpPr/>
      </dsp:nvSpPr>
      <dsp:spPr>
        <a:xfrm rot="5400000">
          <a:off x="1384298" y="1165192"/>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B40589-00D1-4838-8AD8-123CD845CC3A}">
      <dsp:nvSpPr>
        <dsp:cNvPr id="0" name=""/>
        <dsp:cNvSpPr/>
      </dsp:nvSpPr>
      <dsp:spPr>
        <a:xfrm>
          <a:off x="1230150" y="1450552"/>
          <a:ext cx="978919"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2 </a:t>
          </a:r>
          <a:r>
            <a:rPr lang="en-US" sz="1400" b="0" kern="1200">
              <a:solidFill>
                <a:schemeClr val="tx1"/>
              </a:solidFill>
            </a:rPr>
            <a:t>P</a:t>
          </a:r>
          <a:r>
            <a:rPr lang="en-US" sz="1400" b="0" kern="1200"/>
            <a:t>ri</a:t>
          </a:r>
          <a:r>
            <a:rPr lang="en-US" sz="1400" kern="1200"/>
            <a:t>ncipals: Workshop   FY 24 Budget</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January 24 </a:t>
          </a:r>
          <a:r>
            <a:rPr lang="en-US" sz="1200" kern="1200" baseline="300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kern="1200">
            <a:solidFill>
              <a:srgbClr val="FF0000"/>
            </a:solidFill>
          </a:endParaRPr>
        </a:p>
      </dsp:txBody>
      <dsp:txXfrm>
        <a:off x="1230150" y="1450552"/>
        <a:ext cx="978919" cy="755805"/>
      </dsp:txXfrm>
    </dsp:sp>
    <dsp:sp modelId="{CF777F59-7D55-4DCB-9264-A6427EA7C9F7}">
      <dsp:nvSpPr>
        <dsp:cNvPr id="0" name=""/>
        <dsp:cNvSpPr/>
      </dsp:nvSpPr>
      <dsp:spPr>
        <a:xfrm>
          <a:off x="1988043" y="1094879"/>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F28D42-0F29-47D9-9B3E-DF943D18FA80}">
      <dsp:nvSpPr>
        <dsp:cNvPr id="0" name=""/>
        <dsp:cNvSpPr/>
      </dsp:nvSpPr>
      <dsp:spPr>
        <a:xfrm rot="5400000">
          <a:off x="2439850" y="903995"/>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1F39AB-3E94-413F-B395-2CF4CF9063BE}">
      <dsp:nvSpPr>
        <dsp:cNvPr id="0" name=""/>
        <dsp:cNvSpPr/>
      </dsp:nvSpPr>
      <dsp:spPr>
        <a:xfrm>
          <a:off x="2276027" y="1189355"/>
          <a:ext cx="998268"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3              </a:t>
          </a:r>
          <a:r>
            <a:rPr lang="en-US" sz="1400" kern="1200"/>
            <a:t>GO Team Initial Budget Session: Allocation</a:t>
          </a:r>
        </a:p>
        <a:p>
          <a:pPr marL="0" lvl="0" indent="0" algn="l" defTabSz="711200" rtl="0">
            <a:lnSpc>
              <a:spcPct val="90000"/>
            </a:lnSpc>
            <a:spcBef>
              <a:spcPct val="0"/>
            </a:spcBef>
            <a:spcAft>
              <a:spcPct val="35000"/>
            </a:spcAft>
            <a:buNone/>
          </a:pPr>
          <a:r>
            <a:rPr lang="en-US" sz="1200" kern="1200">
              <a:solidFill>
                <a:srgbClr val="FF0000"/>
              </a:solidFill>
            </a:rPr>
            <a:t>January 24 – </a:t>
          </a:r>
          <a:r>
            <a:rPr lang="en-US" sz="1200" kern="1200">
              <a:solidFill>
                <a:srgbClr val="FF0000"/>
              </a:solidFill>
              <a:latin typeface="Calibri"/>
            </a:rPr>
            <a:t>early February </a:t>
          </a:r>
          <a:endParaRPr lang="en-US" sz="1200" kern="1200"/>
        </a:p>
      </dsp:txBody>
      <dsp:txXfrm>
        <a:off x="2276027" y="1189355"/>
        <a:ext cx="998268" cy="755805"/>
      </dsp:txXfrm>
    </dsp:sp>
    <dsp:sp modelId="{0B6A4153-48F2-495A-8F36-EF367C3A1F65}">
      <dsp:nvSpPr>
        <dsp:cNvPr id="0" name=""/>
        <dsp:cNvSpPr/>
      </dsp:nvSpPr>
      <dsp:spPr>
        <a:xfrm>
          <a:off x="3043595" y="833682"/>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BF0191-82AE-4B85-AB7D-420573696E44}">
      <dsp:nvSpPr>
        <dsp:cNvPr id="0" name=""/>
        <dsp:cNvSpPr/>
      </dsp:nvSpPr>
      <dsp:spPr>
        <a:xfrm rot="5400000">
          <a:off x="3545427" y="594366"/>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07999D-1219-4E19-B4D8-80FBD9B53FC0}">
      <dsp:nvSpPr>
        <dsp:cNvPr id="0" name=""/>
        <dsp:cNvSpPr/>
      </dsp:nvSpPr>
      <dsp:spPr>
        <a:xfrm>
          <a:off x="3349076" y="888840"/>
          <a:ext cx="1151773" cy="852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4         </a:t>
          </a:r>
          <a:r>
            <a:rPr lang="en-US" sz="1400" kern="1200"/>
            <a:t> Principals: Associate Supt. Discussions and Review</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kern="120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kern="1200">
            <a:solidFill>
              <a:srgbClr val="FF0000"/>
            </a:solidFill>
          </a:endParaRPr>
        </a:p>
      </dsp:txBody>
      <dsp:txXfrm>
        <a:off x="3349076" y="888840"/>
        <a:ext cx="1151773" cy="852669"/>
      </dsp:txXfrm>
    </dsp:sp>
    <dsp:sp modelId="{14D6D005-BE49-4BAB-95C3-4B8C975E012F}">
      <dsp:nvSpPr>
        <dsp:cNvPr id="0" name=""/>
        <dsp:cNvSpPr/>
      </dsp:nvSpPr>
      <dsp:spPr>
        <a:xfrm>
          <a:off x="4149172" y="524052"/>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FDA0B3-F01D-4F1B-9F9A-6225954E5703}">
      <dsp:nvSpPr>
        <dsp:cNvPr id="0" name=""/>
        <dsp:cNvSpPr/>
      </dsp:nvSpPr>
      <dsp:spPr>
        <a:xfrm rot="5400000">
          <a:off x="4571861" y="333168"/>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6A2E6F-C869-44E6-99A4-DF2204F37ADC}">
      <dsp:nvSpPr>
        <dsp:cNvPr id="0" name=""/>
        <dsp:cNvSpPr/>
      </dsp:nvSpPr>
      <dsp:spPr>
        <a:xfrm>
          <a:off x="4450827" y="641369"/>
          <a:ext cx="1093537"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ts val="0"/>
            </a:spcAft>
            <a:buNone/>
          </a:pPr>
          <a:r>
            <a:rPr lang="en-US" sz="1600" b="1" kern="1200">
              <a:solidFill>
                <a:srgbClr val="000000"/>
              </a:solidFill>
              <a:latin typeface="Arial"/>
              <a:ea typeface="+mn-ea"/>
              <a:cs typeface="+mn-cs"/>
            </a:rPr>
            <a:t>Step 5	</a:t>
          </a:r>
        </a:p>
        <a:p>
          <a:pPr marL="0" lvl="0" indent="0" algn="l" defTabSz="711200">
            <a:lnSpc>
              <a:spcPct val="100000"/>
            </a:lnSpc>
            <a:spcBef>
              <a:spcPct val="0"/>
            </a:spcBef>
            <a:spcAft>
              <a:spcPts val="0"/>
            </a:spcAft>
            <a:buNone/>
          </a:pPr>
          <a:r>
            <a:rPr lang="en-US" sz="1400" kern="1200">
              <a:solidFill>
                <a:srgbClr val="000000">
                  <a:hueOff val="0"/>
                  <a:satOff val="0"/>
                  <a:lumOff val="0"/>
                  <a:alphaOff val="0"/>
                </a:srgbClr>
              </a:solidFill>
              <a:latin typeface="Arial"/>
              <a:ea typeface="+mn-ea"/>
              <a:cs typeface="+mn-cs"/>
            </a:rPr>
            <a:t>GO Team Feedback Session: Draft Budget Presented &amp; Discussed </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 </a:t>
          </a:r>
          <a:r>
            <a:rPr lang="en-US" sz="1200" kern="1200">
              <a:solidFill>
                <a:srgbClr val="FF0000"/>
              </a:solidFill>
              <a:highlight>
                <a:srgbClr val="FFFF00"/>
              </a:highlight>
              <a:latin typeface="Calibri" panose="020F0502020204030204" pitchFamily="34" charset="0"/>
              <a:ea typeface="Times New Roman" panose="02020603050405020304" pitchFamily="18" charset="0"/>
              <a:cs typeface="Times New Roman" panose="02020603050405020304" pitchFamily="18" charset="0"/>
            </a:rPr>
            <a:t>multiple meetings</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if necessary</a:t>
          </a:r>
        </a:p>
      </dsp:txBody>
      <dsp:txXfrm>
        <a:off x="4450827" y="641369"/>
        <a:ext cx="1093537" cy="755805"/>
      </dsp:txXfrm>
    </dsp:sp>
    <dsp:sp modelId="{83CE1626-AB3F-41DF-AF17-CD304E816755}">
      <dsp:nvSpPr>
        <dsp:cNvPr id="0" name=""/>
        <dsp:cNvSpPr/>
      </dsp:nvSpPr>
      <dsp:spPr>
        <a:xfrm>
          <a:off x="5175606" y="262855"/>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CD74FB-0076-48E4-A550-69AC7C4860B0}">
      <dsp:nvSpPr>
        <dsp:cNvPr id="0" name=""/>
        <dsp:cNvSpPr/>
      </dsp:nvSpPr>
      <dsp:spPr>
        <a:xfrm rot="5400000">
          <a:off x="5627642" y="71971"/>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15C9C2-7172-49B5-AAA4-580ECA3DFE29}">
      <dsp:nvSpPr>
        <dsp:cNvPr id="0" name=""/>
        <dsp:cNvSpPr/>
      </dsp:nvSpPr>
      <dsp:spPr>
        <a:xfrm>
          <a:off x="5483391" y="356719"/>
          <a:ext cx="1093994"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6               </a:t>
          </a:r>
          <a:r>
            <a:rPr lang="en-US" sz="1400" b="0" kern="1200">
              <a:latin typeface="+mn-lt"/>
            </a:rPr>
            <a:t>Principals:</a:t>
          </a:r>
          <a:r>
            <a:rPr lang="en-US" sz="1600" b="1" kern="1200"/>
            <a:t> </a:t>
          </a:r>
          <a:r>
            <a:rPr lang="en-US" sz="1400" b="0" kern="1200">
              <a:solidFill>
                <a:schemeClr val="tx1"/>
              </a:solidFill>
            </a:rPr>
            <a:t>HR Staffing Conferences Begin</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Late February  – Early March   </a:t>
          </a:r>
          <a:endParaRPr lang="en-US" sz="1200" kern="1200">
            <a:solidFill>
              <a:srgbClr val="FF0000"/>
            </a:solidFill>
          </a:endParaRPr>
        </a:p>
      </dsp:txBody>
      <dsp:txXfrm>
        <a:off x="5483391" y="356719"/>
        <a:ext cx="1093994" cy="755805"/>
      </dsp:txXfrm>
    </dsp:sp>
    <dsp:sp modelId="{8A8BDF46-5CD7-4385-AD19-1595B30DFB05}">
      <dsp:nvSpPr>
        <dsp:cNvPr id="0" name=""/>
        <dsp:cNvSpPr/>
      </dsp:nvSpPr>
      <dsp:spPr>
        <a:xfrm>
          <a:off x="6231387" y="1658"/>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1A3D19-1A7E-45DE-8891-BC02139E754B}">
      <dsp:nvSpPr>
        <dsp:cNvPr id="0" name=""/>
        <dsp:cNvSpPr/>
      </dsp:nvSpPr>
      <dsp:spPr>
        <a:xfrm rot="5400000">
          <a:off x="6662058" y="-189225"/>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FC99F0-AC0E-4E80-8864-5ADBF875329D}">
      <dsp:nvSpPr>
        <dsp:cNvPr id="0" name=""/>
        <dsp:cNvSpPr/>
      </dsp:nvSpPr>
      <dsp:spPr>
        <a:xfrm>
          <a:off x="6556247" y="114703"/>
          <a:ext cx="862241"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7      </a:t>
          </a:r>
          <a:r>
            <a:rPr lang="en-US" sz="1400" kern="1200"/>
            <a:t>GO Team Final Budget Approval Meeting</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17 </a:t>
          </a:r>
          <a:endParaRPr lang="en-US" sz="1200" b="1" kern="1200">
            <a:solidFill>
              <a:srgbClr val="FF0000"/>
            </a:solidFill>
          </a:endParaRPr>
        </a:p>
      </dsp:txBody>
      <dsp:txXfrm>
        <a:off x="6556247" y="114703"/>
        <a:ext cx="862241" cy="7558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934C76-2C4B-46C5-BE43-78B0EA8D3112}">
      <dsp:nvSpPr>
        <dsp:cNvPr id="0" name=""/>
        <dsp:cNvSpPr/>
      </dsp:nvSpPr>
      <dsp:spPr>
        <a:xfrm rot="5400000">
          <a:off x="5648159" y="-1878006"/>
          <a:ext cx="2001223" cy="6257666"/>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a:t>Are new positions and/or resources included in the budget to address our major priorities? </a:t>
          </a:r>
        </a:p>
        <a:p>
          <a:pPr marL="171450" lvl="1" indent="-171450" algn="l" defTabSz="711200">
            <a:lnSpc>
              <a:spcPct val="90000"/>
            </a:lnSpc>
            <a:spcBef>
              <a:spcPct val="0"/>
            </a:spcBef>
            <a:spcAft>
              <a:spcPct val="15000"/>
            </a:spcAft>
            <a:buChar char="•"/>
          </a:pPr>
          <a:r>
            <a:rPr lang="en-US" sz="1600" kern="1200"/>
            <a:t>Do we know (as a team) the plan to support implementation of these priorities beyond the budget (ex. What strategies will be implemented)? </a:t>
          </a:r>
        </a:p>
        <a:p>
          <a:pPr marL="171450" lvl="1" indent="-171450" algn="l" defTabSz="711200">
            <a:lnSpc>
              <a:spcPct val="90000"/>
            </a:lnSpc>
            <a:spcBef>
              <a:spcPct val="0"/>
            </a:spcBef>
            <a:spcAft>
              <a:spcPct val="15000"/>
            </a:spcAft>
            <a:buChar char="•"/>
          </a:pPr>
          <a:r>
            <a:rPr lang="en-US" sz="1600" kern="1200"/>
            <a:t>What tradeoffs are being made in order to support these priorities? </a:t>
          </a:r>
        </a:p>
      </dsp:txBody>
      <dsp:txXfrm rot="-5400000">
        <a:off x="3519938" y="347907"/>
        <a:ext cx="6159974" cy="1805839"/>
      </dsp:txXfrm>
    </dsp:sp>
    <dsp:sp modelId="{F36A9E33-9AA5-4D82-8807-9474CFA8E235}">
      <dsp:nvSpPr>
        <dsp:cNvPr id="0" name=""/>
        <dsp:cNvSpPr/>
      </dsp:nvSpPr>
      <dsp:spPr>
        <a:xfrm>
          <a:off x="0" y="62"/>
          <a:ext cx="3519937" cy="250152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a:t>Are our school’s priorities (from your strategic plan) reflected in this budget? </a:t>
          </a:r>
        </a:p>
      </dsp:txBody>
      <dsp:txXfrm>
        <a:off x="122115" y="122177"/>
        <a:ext cx="3275707" cy="2257299"/>
      </dsp:txXfrm>
    </dsp:sp>
    <dsp:sp modelId="{E6557417-85CE-4B88-A441-E47900AFA690}">
      <dsp:nvSpPr>
        <dsp:cNvPr id="0" name=""/>
        <dsp:cNvSpPr/>
      </dsp:nvSpPr>
      <dsp:spPr>
        <a:xfrm rot="5400000">
          <a:off x="5648159" y="748599"/>
          <a:ext cx="2001223" cy="6257666"/>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a:t>Cluster priorities- what staff, materials, etc. are dedicated to supporting our cluster’s priorities? </a:t>
          </a:r>
        </a:p>
        <a:p>
          <a:pPr marL="171450" lvl="1" indent="-171450" algn="l" defTabSz="711200">
            <a:lnSpc>
              <a:spcPct val="90000"/>
            </a:lnSpc>
            <a:spcBef>
              <a:spcPct val="0"/>
            </a:spcBef>
            <a:spcAft>
              <a:spcPct val="15000"/>
            </a:spcAft>
            <a:buChar char="•"/>
          </a:pPr>
          <a:r>
            <a:rPr lang="en-US" sz="1600" kern="1200"/>
            <a:t>Signature programs- what staff, materials, etc. are dedicated to supporting our signature program? </a:t>
          </a:r>
        </a:p>
        <a:p>
          <a:pPr marL="171450" lvl="1" indent="-171450" algn="l" defTabSz="711200">
            <a:lnSpc>
              <a:spcPct val="90000"/>
            </a:lnSpc>
            <a:spcBef>
              <a:spcPct val="0"/>
            </a:spcBef>
            <a:spcAft>
              <a:spcPct val="15000"/>
            </a:spcAft>
            <a:buChar char="•"/>
          </a:pPr>
          <a:r>
            <a:rPr lang="en-US" sz="1600" kern="1200"/>
            <a:t>Are there positions our school will share with another school, i.e. nurse, counselor?</a:t>
          </a:r>
        </a:p>
      </dsp:txBody>
      <dsp:txXfrm rot="-5400000">
        <a:off x="3519938" y="2974512"/>
        <a:ext cx="6159974" cy="1805839"/>
      </dsp:txXfrm>
    </dsp:sp>
    <dsp:sp modelId="{AE6AC6E9-DCD0-47EF-8FC4-1B71D18EDC0B}">
      <dsp:nvSpPr>
        <dsp:cNvPr id="0" name=""/>
        <dsp:cNvSpPr/>
      </dsp:nvSpPr>
      <dsp:spPr>
        <a:xfrm>
          <a:off x="0" y="2626668"/>
          <a:ext cx="3519937" cy="250152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a:t> How are district and cluster priorities reflected in our budget? </a:t>
          </a:r>
        </a:p>
      </dsp:txBody>
      <dsp:txXfrm>
        <a:off x="122115" y="2748783"/>
        <a:ext cx="3275707" cy="2257299"/>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4"/>
            <a:ext cx="3044154" cy="467363"/>
          </a:xfrm>
          <a:prstGeom prst="rect">
            <a:avLst/>
          </a:prstGeom>
        </p:spPr>
        <p:txBody>
          <a:bodyPr vert="horz" lIns="92519" tIns="46259" rIns="92519" bIns="46259" rtlCol="0"/>
          <a:lstStyle>
            <a:lvl1pPr algn="l">
              <a:defRPr sz="1200"/>
            </a:lvl1pPr>
          </a:lstStyle>
          <a:p>
            <a:endParaRPr lang="en-US"/>
          </a:p>
        </p:txBody>
      </p:sp>
      <p:sp>
        <p:nvSpPr>
          <p:cNvPr id="3" name="Date Placeholder 2"/>
          <p:cNvSpPr>
            <a:spLocks noGrp="1"/>
          </p:cNvSpPr>
          <p:nvPr>
            <p:ph type="dt" sz="quarter" idx="1"/>
          </p:nvPr>
        </p:nvSpPr>
        <p:spPr>
          <a:xfrm>
            <a:off x="3977333" y="4"/>
            <a:ext cx="3044153" cy="467363"/>
          </a:xfrm>
          <a:prstGeom prst="rect">
            <a:avLst/>
          </a:prstGeom>
        </p:spPr>
        <p:txBody>
          <a:bodyPr vert="horz" lIns="92519" tIns="46259" rIns="92519" bIns="46259" rtlCol="0"/>
          <a:lstStyle>
            <a:lvl1pPr algn="r">
              <a:defRPr sz="1200"/>
            </a:lvl1pPr>
          </a:lstStyle>
          <a:p>
            <a:fld id="{059F52E2-F1DE-46D3-BACC-78119557B962}" type="datetimeFigureOut">
              <a:rPr lang="en-US" smtClean="0"/>
              <a:t>2/1/2023</a:t>
            </a:fld>
            <a:endParaRPr lang="en-US"/>
          </a:p>
        </p:txBody>
      </p:sp>
      <p:sp>
        <p:nvSpPr>
          <p:cNvPr id="4" name="Footer Placeholder 3"/>
          <p:cNvSpPr>
            <a:spLocks noGrp="1"/>
          </p:cNvSpPr>
          <p:nvPr>
            <p:ph type="ftr" sz="quarter" idx="2"/>
          </p:nvPr>
        </p:nvSpPr>
        <p:spPr>
          <a:xfrm>
            <a:off x="6" y="8841740"/>
            <a:ext cx="3044154" cy="467363"/>
          </a:xfrm>
          <a:prstGeom prst="rect">
            <a:avLst/>
          </a:prstGeom>
        </p:spPr>
        <p:txBody>
          <a:bodyPr vert="horz" lIns="92519" tIns="46259" rIns="92519" bIns="46259" rtlCol="0" anchor="b"/>
          <a:lstStyle>
            <a:lvl1pPr algn="l">
              <a:defRPr sz="1200"/>
            </a:lvl1pPr>
          </a:lstStyle>
          <a:p>
            <a:endParaRPr lang="en-US"/>
          </a:p>
        </p:txBody>
      </p:sp>
      <p:sp>
        <p:nvSpPr>
          <p:cNvPr id="5" name="Slide Number Placeholder 4"/>
          <p:cNvSpPr>
            <a:spLocks noGrp="1"/>
          </p:cNvSpPr>
          <p:nvPr>
            <p:ph type="sldNum" sz="quarter" idx="3"/>
          </p:nvPr>
        </p:nvSpPr>
        <p:spPr>
          <a:xfrm>
            <a:off x="3977333" y="8841740"/>
            <a:ext cx="3044153" cy="467363"/>
          </a:xfrm>
          <a:prstGeom prst="rect">
            <a:avLst/>
          </a:prstGeom>
        </p:spPr>
        <p:txBody>
          <a:bodyPr vert="horz" lIns="92519" tIns="46259" rIns="92519" bIns="46259" rtlCol="0" anchor="b"/>
          <a:lstStyle>
            <a:lvl1pPr algn="r">
              <a:defRPr sz="1200"/>
            </a:lvl1pPr>
          </a:lstStyle>
          <a:p>
            <a:fld id="{4FE15C78-6CC8-4FB4-9DD6-3BEF9917CD66}" type="slidenum">
              <a:rPr lang="en-US" smtClean="0"/>
              <a:t>‹#›</a:t>
            </a:fld>
            <a:endParaRPr lang="en-US"/>
          </a:p>
        </p:txBody>
      </p:sp>
    </p:spTree>
    <p:extLst>
      <p:ext uri="{BB962C8B-B14F-4D97-AF65-F5344CB8AC3E}">
        <p14:creationId xmlns:p14="http://schemas.microsoft.com/office/powerpoint/2010/main" val="325934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3043344" cy="467071"/>
          </a:xfrm>
          <a:prstGeom prst="rect">
            <a:avLst/>
          </a:prstGeom>
        </p:spPr>
        <p:txBody>
          <a:bodyPr vert="horz" lIns="93537" tIns="46768" rIns="93537" bIns="46768" rtlCol="0"/>
          <a:lstStyle>
            <a:lvl1pPr algn="l">
              <a:defRPr sz="1200"/>
            </a:lvl1pPr>
          </a:lstStyle>
          <a:p>
            <a:endParaRPr lang="en-US"/>
          </a:p>
        </p:txBody>
      </p:sp>
      <p:sp>
        <p:nvSpPr>
          <p:cNvPr id="3" name="Date Placeholder 2"/>
          <p:cNvSpPr>
            <a:spLocks noGrp="1"/>
          </p:cNvSpPr>
          <p:nvPr>
            <p:ph type="dt" idx="1"/>
          </p:nvPr>
        </p:nvSpPr>
        <p:spPr>
          <a:xfrm>
            <a:off x="3978133" y="0"/>
            <a:ext cx="3043344" cy="467071"/>
          </a:xfrm>
          <a:prstGeom prst="rect">
            <a:avLst/>
          </a:prstGeom>
        </p:spPr>
        <p:txBody>
          <a:bodyPr vert="horz" lIns="93537" tIns="46768" rIns="93537" bIns="46768" rtlCol="0"/>
          <a:lstStyle>
            <a:lvl1pPr algn="r">
              <a:defRPr sz="1200"/>
            </a:lvl1pPr>
          </a:lstStyle>
          <a:p>
            <a:fld id="{7B299F97-F58F-4790-8A4D-46307B570D7F}" type="datetimeFigureOut">
              <a:rPr lang="en-US" smtClean="0"/>
              <a:t>2/1/2023</a:t>
            </a:fld>
            <a:endParaRPr lang="en-US"/>
          </a:p>
        </p:txBody>
      </p:sp>
      <p:sp>
        <p:nvSpPr>
          <p:cNvPr id="4" name="Slide Image Placeholder 3"/>
          <p:cNvSpPr>
            <a:spLocks noGrp="1" noRot="1" noChangeAspect="1"/>
          </p:cNvSpPr>
          <p:nvPr>
            <p:ph type="sldImg" idx="2"/>
          </p:nvPr>
        </p:nvSpPr>
        <p:spPr>
          <a:xfrm>
            <a:off x="720725" y="1165225"/>
            <a:ext cx="5581650" cy="3140075"/>
          </a:xfrm>
          <a:prstGeom prst="rect">
            <a:avLst/>
          </a:prstGeom>
          <a:noFill/>
          <a:ln w="12700">
            <a:solidFill>
              <a:prstClr val="black"/>
            </a:solidFill>
          </a:ln>
        </p:spPr>
        <p:txBody>
          <a:bodyPr vert="horz" lIns="93537" tIns="46768" rIns="93537" bIns="46768" rtlCol="0" anchor="ctr"/>
          <a:lstStyle/>
          <a:p>
            <a:endParaRPr lang="en-US"/>
          </a:p>
        </p:txBody>
      </p:sp>
      <p:sp>
        <p:nvSpPr>
          <p:cNvPr id="5" name="Notes Placeholder 4"/>
          <p:cNvSpPr>
            <a:spLocks noGrp="1"/>
          </p:cNvSpPr>
          <p:nvPr>
            <p:ph type="body" sz="quarter" idx="3"/>
          </p:nvPr>
        </p:nvSpPr>
        <p:spPr>
          <a:xfrm>
            <a:off x="702311" y="4480004"/>
            <a:ext cx="5618480" cy="3665458"/>
          </a:xfrm>
          <a:prstGeom prst="rect">
            <a:avLst/>
          </a:prstGeom>
        </p:spPr>
        <p:txBody>
          <a:bodyPr vert="horz" lIns="93537" tIns="46768" rIns="93537" bIns="467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6" y="8842034"/>
            <a:ext cx="3043344" cy="467070"/>
          </a:xfrm>
          <a:prstGeom prst="rect">
            <a:avLst/>
          </a:prstGeom>
        </p:spPr>
        <p:txBody>
          <a:bodyPr vert="horz" lIns="93537" tIns="46768" rIns="93537" bIns="46768"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34"/>
            <a:ext cx="3043344" cy="467070"/>
          </a:xfrm>
          <a:prstGeom prst="rect">
            <a:avLst/>
          </a:prstGeom>
        </p:spPr>
        <p:txBody>
          <a:bodyPr vert="horz" lIns="93537" tIns="46768" rIns="93537" bIns="46768" rtlCol="0" anchor="b"/>
          <a:lstStyle>
            <a:lvl1pPr algn="r">
              <a:defRPr sz="1200"/>
            </a:lvl1pPr>
          </a:lstStyle>
          <a:p>
            <a:fld id="{06FECA5B-CB69-434F-96AB-1E7E18E86F8F}" type="slidenum">
              <a:rPr lang="en-US" smtClean="0"/>
              <a:t>‹#›</a:t>
            </a:fld>
            <a:endParaRPr lang="en-US"/>
          </a:p>
        </p:txBody>
      </p:sp>
    </p:spTree>
    <p:extLst>
      <p:ext uri="{BB962C8B-B14F-4D97-AF65-F5344CB8AC3E}">
        <p14:creationId xmlns:p14="http://schemas.microsoft.com/office/powerpoint/2010/main" val="20732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Today I will provide an overview of the budget allocations for FY23. We will begin the work of funding the strategic priorities we agreed upon during our strategic review meeting. (IF YOU HAVE NOT DECIDED ON YOUR PRIORITIES, YOU  WILL SAY – WE WILL DECIDE ON OUR PRIORITIES AND THEN DISCUSS ALLOCATING FUNDS TO ADDRESS THOSE PRIORITIES).</a:t>
            </a:r>
          </a:p>
          <a:p>
            <a:endParaRPr lang="en-US"/>
          </a:p>
        </p:txBody>
      </p:sp>
      <p:sp>
        <p:nvSpPr>
          <p:cNvPr id="4" name="Slide Number Placeholder 3"/>
          <p:cNvSpPr>
            <a:spLocks noGrp="1"/>
          </p:cNvSpPr>
          <p:nvPr>
            <p:ph type="sldNum" sz="quarter" idx="10"/>
          </p:nvPr>
        </p:nvSpPr>
        <p:spPr/>
        <p:txBody>
          <a:bodyPr/>
          <a:lstStyle/>
          <a:p>
            <a:pPr>
              <a:defRPr/>
            </a:pPr>
            <a:fld id="{CF6EF1C6-AC7B-4EB8-BD20-260BD191BE43}" type="slidenum">
              <a:rPr lang="en-US">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389104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6981" indent="-346981">
              <a:lnSpc>
                <a:spcPct val="150000"/>
              </a:lnSpc>
              <a:buFont typeface="Symbol" panose="05050102010706020507" pitchFamily="18" charset="2"/>
              <a:buChar char=""/>
            </a:pPr>
            <a:endParaRPr lang="en-US" sz="200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25281" rtl="0" eaLnBrk="1" fontAlgn="auto" latinLnBrk="0" hangingPunct="1">
              <a:lnSpc>
                <a:spcPct val="100000"/>
              </a:lnSpc>
              <a:spcBef>
                <a:spcPts val="0"/>
              </a:spcBef>
              <a:spcAft>
                <a:spcPts val="0"/>
              </a:spcAft>
              <a:buClrTx/>
              <a:buSzTx/>
              <a:buFontTx/>
              <a:buNone/>
              <a:tabLst/>
              <a:defRPr/>
            </a:pPr>
            <a:fld id="{E68C0340-8E58-49E5-8290-EC4D182FC55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5281"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2796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692150" y="4438650"/>
            <a:ext cx="5534024" cy="3632199"/>
          </a:xfrm>
          <a:prstGeom prst="rect">
            <a:avLst/>
          </a:prstGeom>
        </p:spPr>
        <p:txBody>
          <a:bodyPr lIns="91425" tIns="91425" rIns="91425" bIns="91425" anchor="t" anchorCtr="0">
            <a:noAutofit/>
          </a:bodyPr>
          <a:lstStyle/>
          <a:p>
            <a:pPr lvl="0">
              <a:spcBef>
                <a:spcPts val="0"/>
              </a:spcBef>
              <a:buNone/>
            </a:pPr>
            <a:r>
              <a:rPr lang="en-US"/>
              <a:t>Looking for general consensus prior to Staffing Conferences</a:t>
            </a:r>
            <a:endParaRPr/>
          </a:p>
        </p:txBody>
      </p:sp>
      <p:sp>
        <p:nvSpPr>
          <p:cNvPr id="97" name="Shape 97"/>
          <p:cNvSpPr>
            <a:spLocks noGrp="1" noRot="1" noChangeAspect="1"/>
          </p:cNvSpPr>
          <p:nvPr>
            <p:ph type="sldImg" idx="2"/>
          </p:nvPr>
        </p:nvSpPr>
        <p:spPr>
          <a:xfrm>
            <a:off x="692150" y="1152525"/>
            <a:ext cx="5534025" cy="311308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8034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dirty="0"/>
              <a:t>Review the priorities that the GO Team has developed and the rationale for these priorities. Feel free to copy this slide if you have more than 3 priorities to account for.</a:t>
            </a:r>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545902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599858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For the next few slides, I will show you how I have allocated the budget to support our strategic priorities. </a:t>
            </a:r>
          </a:p>
          <a:p>
            <a:pPr defTabSz="925190">
              <a:defRPr/>
            </a:pPr>
            <a:endParaRPr lang="en-US"/>
          </a:p>
          <a:p>
            <a:pPr defTabSz="925190">
              <a:defRPr/>
            </a:pPr>
            <a:r>
              <a:rPr lang="en-US"/>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220327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For the next few slides, I will show you how I have allocated the budget to support our strategic priorities. </a:t>
            </a:r>
          </a:p>
          <a:p>
            <a:pPr defTabSz="925190">
              <a:defRPr/>
            </a:pPr>
            <a:endParaRPr lang="en-US"/>
          </a:p>
          <a:p>
            <a:pPr defTabSz="925190">
              <a:defRPr/>
            </a:pPr>
            <a:r>
              <a:rPr lang="en-US"/>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107473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For the next few slides, I will show you how I have allocated the budget to support our strategic priorities. </a:t>
            </a:r>
          </a:p>
          <a:p>
            <a:pPr defTabSz="925190">
              <a:defRPr/>
            </a:pPr>
            <a:endParaRPr lang="en-US"/>
          </a:p>
          <a:p>
            <a:pPr defTabSz="925190">
              <a:defRPr/>
            </a:pPr>
            <a:r>
              <a:rPr lang="en-US"/>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102080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For the next few slides, I will show you how I have allocated the budget to support our strategic priorities. </a:t>
            </a:r>
          </a:p>
          <a:p>
            <a:pPr defTabSz="925190">
              <a:defRPr/>
            </a:pPr>
            <a:endParaRPr lang="en-US"/>
          </a:p>
          <a:p>
            <a:pPr defTabSz="925190">
              <a:defRPr/>
            </a:pPr>
            <a:r>
              <a:rPr lang="en-US"/>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833053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I am passing out the definitions for these funding categories. You will see what makes up each category. Although the school’s total budget amount will not change, allocation per function may change depending on our conversations and school needs.</a:t>
            </a:r>
          </a:p>
        </p:txBody>
      </p:sp>
      <p:sp>
        <p:nvSpPr>
          <p:cNvPr id="4" name="Slide Number Placeholder 3"/>
          <p:cNvSpPr>
            <a:spLocks noGrp="1"/>
          </p:cNvSpPr>
          <p:nvPr>
            <p:ph type="sldNum" sz="quarter" idx="10"/>
          </p:nvPr>
        </p:nvSpPr>
        <p:spPr/>
        <p:txBody>
          <a:bodyPr/>
          <a:lstStyle/>
          <a:p>
            <a:fld id="{06FECA5B-CB69-434F-96AB-1E7E18E86F8F}" type="slidenum">
              <a:rPr lang="en-US" smtClean="0"/>
              <a:t>12</a:t>
            </a:fld>
            <a:endParaRPr lang="en-US"/>
          </a:p>
        </p:txBody>
      </p:sp>
    </p:spTree>
    <p:extLst>
      <p:ext uri="{BB962C8B-B14F-4D97-AF65-F5344CB8AC3E}">
        <p14:creationId xmlns:p14="http://schemas.microsoft.com/office/powerpoint/2010/main" val="37813968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i="1"/>
              <a:t>Explain the pie chart and allocations</a:t>
            </a: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13</a:t>
            </a:fld>
            <a:endParaRPr lang="en-US"/>
          </a:p>
        </p:txBody>
      </p:sp>
    </p:spTree>
    <p:extLst>
      <p:ext uri="{BB962C8B-B14F-4D97-AF65-F5344CB8AC3E}">
        <p14:creationId xmlns:p14="http://schemas.microsoft.com/office/powerpoint/2010/main" val="2401720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CHAIR - Our final task for today! Here are questions that we need to consider to ensure we have a good working draft budget. Let’s walk through them together.</a:t>
            </a:r>
          </a:p>
        </p:txBody>
      </p:sp>
      <p:sp>
        <p:nvSpPr>
          <p:cNvPr id="4" name="Slide Number Placeholder 3"/>
          <p:cNvSpPr>
            <a:spLocks noGrp="1"/>
          </p:cNvSpPr>
          <p:nvPr>
            <p:ph type="sldNum" sz="quarter" idx="10"/>
          </p:nvPr>
        </p:nvSpPr>
        <p:spPr/>
        <p:txBody>
          <a:bodyPr/>
          <a:lstStyle/>
          <a:p>
            <a:fld id="{06FECA5B-CB69-434F-96AB-1E7E18E86F8F}" type="slidenum">
              <a:rPr lang="en-US" smtClean="0"/>
              <a:t>14</a:t>
            </a:fld>
            <a:endParaRPr lang="en-US"/>
          </a:p>
        </p:txBody>
      </p:sp>
    </p:spTree>
    <p:extLst>
      <p:ext uri="{BB962C8B-B14F-4D97-AF65-F5344CB8AC3E}">
        <p14:creationId xmlns:p14="http://schemas.microsoft.com/office/powerpoint/2010/main" val="2627221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Google Shape;1090;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1" name="Google Shape;109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6"/>
        <p:cNvGrpSpPr/>
        <p:nvPr/>
      </p:nvGrpSpPr>
      <p:grpSpPr>
        <a:xfrm>
          <a:off x="0" y="0"/>
          <a:ext cx="0" cy="0"/>
          <a:chOff x="0" y="0"/>
          <a:chExt cx="0" cy="0"/>
        </a:xfrm>
      </p:grpSpPr>
      <p:sp>
        <p:nvSpPr>
          <p:cNvPr id="1097" name="Google Shape;109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8" name="Google Shape;109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F74069C-88F8-48B5-8814-06317A2067C5}"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43532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589E54D-4525-4B19-92AB-1F1CDA793166}"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01503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AF637B1-5A12-4E31-807A-45ED99814C6F}"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2629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4E86F04-3EBE-40B7-8C0D-DE4CA9498539}" type="datetime1">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76277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8C9C85D9-6FB7-40EF-965F-A1046ADCDD99}" type="datetime1">
              <a:rPr lang="en-US" smtClean="0"/>
              <a:t>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28562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C63ACDC9-FBCE-4943-A3AE-873EA06A62B4}" type="datetime1">
              <a:rPr lang="en-US" smtClean="0"/>
              <a:t>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93874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8CE6E390-EA1F-4B3E-A94B-FC0331EB7320}" type="datetime1">
              <a:rPr lang="en-US" smtClean="0"/>
              <a:t>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84784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931ECF6-EA9B-4FA1-8F7A-1BED46621E92}" type="datetime1">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31661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49BACE6-EDD5-4577-AADD-9FFBFFCF7CC8}" type="datetime1">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87371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FF1F2A2-C67B-4981-AD94-747309F8D8E6}"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40899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D2483BC-6651-4318-8D04-A985A876A93E}"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648621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58E1913-9345-4E9A-9FCB-5729BA9224F7}"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22282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D5BDE8-FE5A-4FA4-AA9D-5132DC699435}"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696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97A603-9F58-4668-BE71-248724430663}"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1884220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725F51-049C-4F09-985E-88373BC58708}" type="datetime1">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925239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E462E8-5B08-4F90-A429-1AF4E7113FA1}" type="datetime1">
              <a:rPr lang="en-US" smtClean="0"/>
              <a:t>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73789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9EFB51-FD0A-4911-843D-29D3378DC883}" type="datetime1">
              <a:rPr lang="en-US" smtClean="0"/>
              <a:t>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625338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8342D-9088-4396-8C29-95D34B3E713D}" type="datetime1">
              <a:rPr lang="en-US" smtClean="0"/>
              <a:t>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16377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6013E-4F04-4D1B-A048-D9B2B59CFC28}" type="datetime1">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560516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C9F20-B75A-49AB-8B88-1D5EA6DABFF5}" type="datetime1">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531193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B4907C-8252-455A-BC65-F61580EA8D73}"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1752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0726DA-A5B5-49D7-9B12-735498950DA3}"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8782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2BE29BA-F8F0-4508-A4BE-7F72180E3ABB}"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2141145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7F865CF-A9DB-43E3-ADF8-28E5B1685A28}"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8211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FE91807-D38D-4528-8CF2-63D388DD1A23}"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2858815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946390AC-3BCF-4C22-A2DB-7990E5A54FFD}" type="datetime1">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4215991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8259FE0-F886-4177-8680-0087672F0DBD}" type="datetime1">
              <a:rPr lang="en-US" smtClean="0"/>
              <a:t>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3348794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68C4881A-3753-44FC-9558-4D53EA0B3115}" type="datetime1">
              <a:rPr lang="en-US" smtClean="0"/>
              <a:t>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646947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7F6DDC96-0A56-4EC2-A351-5C197C9B424C}" type="datetime1">
              <a:rPr lang="en-US" smtClean="0"/>
              <a:t>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960013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FE122329-9D6C-4DB8-AB35-E1ADA78AF0CC}" type="datetime1">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38534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44F7ADF-1314-41CB-AC5F-F8E1A67EBEF8}" type="datetime1">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674617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27ED441-B249-441C-A420-69A916E4CC25}"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96732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2E0800E-34A0-4176-B5D0-FB4E9EA59786}" type="datetime1">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56468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4121760-A27C-4DBB-AB7C-A323C9DF147C}"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38752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0CEC284-E82C-4EB1-809B-E5E849B6D56D}"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9265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C43ED1A-5296-484D-A834-AA97962CCE19}"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68845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C1C47BC4-0B73-4253-A4D6-DC9E2833E7C7}"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5716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CF0D6C6-7B23-40CA-8C37-357F0B28F17F}" type="datetime1">
              <a:rPr lang="en-US" smtClean="0">
                <a:solidFill>
                  <a:prstClr val="black">
                    <a:tint val="75000"/>
                  </a:prstClr>
                </a:solidFill>
              </a:rPr>
              <a:t>2/1/2023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82427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EE312639-AC78-455B-B901-74D8D19387DC}" type="datetime1">
              <a:rPr lang="en-US" smtClean="0">
                <a:solidFill>
                  <a:prstClr val="black">
                    <a:tint val="75000"/>
                  </a:prstClr>
                </a:solidFill>
              </a:rPr>
              <a:t>2/1/2023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61495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104ADB85-7F9B-44BF-BB0E-F147399C7D42}" type="datetime1">
              <a:rPr lang="en-US" smtClean="0">
                <a:solidFill>
                  <a:prstClr val="black">
                    <a:tint val="75000"/>
                  </a:prstClr>
                </a:solidFill>
              </a:rPr>
              <a:t>2/1/2023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236286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756FDB1-E957-4F26-8C5A-1C001FA301F0}"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23222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51D37E9-2468-4ABE-AB05-DD18207AE817}"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804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CE94586-3ABD-4339-9426-2C512D9BFF87}"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846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CB1B063-4B04-465A-84B9-A1A68F3F6BB8}"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360411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3A9849B-CD2E-4E9A-9587-F3F251325C02}"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12091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88FFE9E-47B5-4A17-A7F9-AF64B538EA52}"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4632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E3EED7F-1822-414D-AE25-767B43A35B84}"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97751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A12D7628-275D-482F-ABB5-41123B29C2F4}"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82497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8D445A7E-C664-4423-A8D8-F765FD3071AC}" type="datetime1">
              <a:rPr lang="en-US" smtClean="0">
                <a:solidFill>
                  <a:prstClr val="black">
                    <a:tint val="75000"/>
                  </a:prstClr>
                </a:solidFill>
              </a:rPr>
              <a:t>2/1/2023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4050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9D7168DB-C706-4D24-9A6B-123E9909724B}" type="datetime1">
              <a:rPr lang="en-US" smtClean="0">
                <a:solidFill>
                  <a:prstClr val="black">
                    <a:tint val="75000"/>
                  </a:prstClr>
                </a:solidFill>
              </a:rPr>
              <a:t>2/1/2023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72182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EA59D34F-2793-4406-82CF-547094FF3F4D}" type="datetime1">
              <a:rPr lang="en-US" smtClean="0">
                <a:solidFill>
                  <a:prstClr val="black">
                    <a:tint val="75000"/>
                  </a:prstClr>
                </a:solidFill>
              </a:rPr>
              <a:t>2/1/2023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93925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1358F5B-D33E-4151-8A46-504F0DB90E30}"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40170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AFBC2A3-340E-45FA-9D33-A59BE5081A73}"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50424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44F5625-F982-431E-A022-A96D7C87C6D3}"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61606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7A7A11B-55A9-45EA-90B0-A48BEC44034E}"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86853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1464926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8A169FF-9855-4085-96FF-D8006A565684}"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56631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3A57310-EF70-44D4-8755-F5A9BF3F5FB7}"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204293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30D2178-DE1E-4031-94CD-7C7C8C61643A}"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4559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B8DE7A6D-AB74-49C2-82DA-B4AC59E23162}"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10942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736B372D-AC5E-4D5B-B3F2-A70A0CAA81F2}" type="datetime1">
              <a:rPr lang="en-US" smtClean="0">
                <a:solidFill>
                  <a:prstClr val="black">
                    <a:tint val="75000"/>
                  </a:prstClr>
                </a:solidFill>
              </a:rPr>
              <a:t>2/1/2023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234234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FDB02DD4-E8CC-4D08-B942-242171DDD275}" type="datetime1">
              <a:rPr lang="en-US" smtClean="0">
                <a:solidFill>
                  <a:prstClr val="black">
                    <a:tint val="75000"/>
                  </a:prstClr>
                </a:solidFill>
              </a:rPr>
              <a:t>2/1/2023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729457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AE2615F5-B4C4-48EB-B9DA-7522D3DBDE3E}" type="datetime1">
              <a:rPr lang="en-US" smtClean="0">
                <a:solidFill>
                  <a:prstClr val="black">
                    <a:tint val="75000"/>
                  </a:prstClr>
                </a:solidFill>
              </a:rPr>
              <a:t>2/1/2023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1379133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DC2EFCE1-E2AF-483A-A70C-E1A97266A18B}"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421751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ADCD0D3E-316B-4065-9453-5D37D5564A50}"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5909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0AF82F7-5E20-4C6A-BE77-BD17BA6AC5B3}"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90954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7A78B7D-F33D-4B0C-AAB5-A99EF4B061F3}"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840077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11894070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1014F03-35A4-40AF-A349-9B8AF4F0DD07}"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25617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FDB2166-B2EC-49A3-A264-B90D608ECC0E}"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03173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AE68F33-01E8-4DD1-9A4E-D6564E76E6E8}"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5551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32D34AD-3563-473D-A8A8-A376547390BB}"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975685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0AC7994-9298-42FE-BB9D-BC4569096611}" type="datetime1">
              <a:rPr lang="en-US" smtClean="0">
                <a:solidFill>
                  <a:prstClr val="black">
                    <a:tint val="75000"/>
                  </a:prstClr>
                </a:solidFill>
              </a:rPr>
              <a:t>2/1/2023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3609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2852DB28-30B8-44E1-BD08-851F10F89E25}" type="datetime1">
              <a:rPr lang="en-US" smtClean="0">
                <a:solidFill>
                  <a:prstClr val="black">
                    <a:tint val="75000"/>
                  </a:prstClr>
                </a:solidFill>
              </a:rPr>
              <a:t>2/1/2023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855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CD818289-C2F5-45E3-B624-666C07A3F316}" type="datetime1">
              <a:rPr lang="en-US" smtClean="0">
                <a:solidFill>
                  <a:prstClr val="black">
                    <a:tint val="75000"/>
                  </a:prstClr>
                </a:solidFill>
              </a:rPr>
              <a:t>2/1/2023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293531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1DB3F4B-CC9E-4DFB-95DD-A50AB4DE1843}"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30817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7546DEA0-F4F7-496F-ABC8-2328DC678B8C}"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45622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58E37FB-30A6-4BD8-A37A-0850494C84AF}"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91249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5FB1C7F-EBD1-4FCD-A718-1422D33EB0F8}"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3804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29528179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A2D10BE-8B15-4DDB-A88F-E01F45911DF4}"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09632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46AE6E9-0A2D-4C01-9E2D-294BA86EFE68}"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860614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22DB33F-94B9-4D41-91A6-6CD01CF2974E}"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08145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2B6BFD3-FA1A-43DB-A2AB-7D4E92E4AAAA}"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990438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40EE1963-F67F-44A8-8DFB-D2F2E813FAF6}" type="datetime1">
              <a:rPr lang="en-US" smtClean="0">
                <a:solidFill>
                  <a:prstClr val="black">
                    <a:tint val="75000"/>
                  </a:prstClr>
                </a:solidFill>
              </a:rPr>
              <a:t>2/1/2023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331606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C42709D5-F6A5-47A5-B122-04652A66FBB3}" type="datetime1">
              <a:rPr lang="en-US" smtClean="0">
                <a:solidFill>
                  <a:prstClr val="black">
                    <a:tint val="75000"/>
                  </a:prstClr>
                </a:solidFill>
              </a:rPr>
              <a:t>2/1/2023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416919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64F49261-6E06-42D1-BD34-DC406886816D}" type="datetime1">
              <a:rPr lang="en-US" smtClean="0">
                <a:solidFill>
                  <a:prstClr val="black">
                    <a:tint val="75000"/>
                  </a:prstClr>
                </a:solidFill>
              </a:rPr>
              <a:t>2/1/2023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145736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90FB482-715F-4F9A-BEB9-FC06BAC4F62F}"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97852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BC93BD0-C219-413B-984E-FA5E995AD817}"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623998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36D67479-150C-4B20-B565-3574245E06AA}"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198916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4DF73AA-B2E6-467D-8A76-5F68FDF66A4C}"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403026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FF30BE1-2EDF-43BD-A6A3-A40F949A07ED}"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43682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0D99C69-EF7D-4CEB-9F3B-E683F47AB1ED}"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794593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8EF5F27-A703-4D3F-8A13-24C42EF01E91}"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314215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123FF70-DD77-49B9-9D8E-125598055643}"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091744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00022304-F89C-4019-B912-3E1630DA1CC9}" type="datetime1">
              <a:rPr lang="en-US" smtClean="0">
                <a:solidFill>
                  <a:prstClr val="black">
                    <a:tint val="75000"/>
                  </a:prstClr>
                </a:solidFill>
              </a:rPr>
              <a:t>2/1/2023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283382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50044CD9-CB65-4EFD-90E1-B0CFBAE25B91}" type="datetime1">
              <a:rPr lang="en-US" smtClean="0">
                <a:solidFill>
                  <a:prstClr val="black">
                    <a:tint val="75000"/>
                  </a:prstClr>
                </a:solidFill>
              </a:rPr>
              <a:t>2/1/2023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484542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1132609F-C4D7-44CE-92BF-2B9B3B9179F8}" type="datetime1">
              <a:rPr lang="en-US" smtClean="0">
                <a:solidFill>
                  <a:prstClr val="black">
                    <a:tint val="75000"/>
                  </a:prstClr>
                </a:solidFill>
              </a:rPr>
              <a:t>2/1/2023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626723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030827F-AF46-4EA3-8108-9AAE9EB97DB5}"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916622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FD52BF9E-6463-434D-8EF8-081B1BFE5BE9}"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696182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4C80A95-A9DB-48DF-B9E4-FADC0CCD30A9}"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516730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3D3C5BBF-013D-49A0-8299-37EBF36C5305}"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30530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Audience Participa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04800" y="1447800"/>
            <a:ext cx="115824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p:nvPr>
        </p:nvSpPr>
        <p:spPr>
          <a:xfrm>
            <a:off x="162984" y="234950"/>
            <a:ext cx="11825816" cy="369332"/>
          </a:xfrm>
        </p:spPr>
        <p:txBody>
          <a:bodyPr/>
          <a:lstStyle>
            <a:lvl1pPr>
              <a:defRPr sz="2400">
                <a:effectLst>
                  <a:outerShdw blurRad="38100" dist="38100" dir="2700000" algn="tl">
                    <a:srgbClr val="000000">
                      <a:alpha val="43137"/>
                    </a:srgbClr>
                  </a:outerShdw>
                </a:effectLst>
              </a:defRPr>
            </a:lvl1pPr>
          </a:lstStyle>
          <a:p>
            <a:r>
              <a:rPr lang="en-US"/>
              <a:t>Click to edit Master title style</a:t>
            </a:r>
          </a:p>
        </p:txBody>
      </p:sp>
      <p:cxnSp>
        <p:nvCxnSpPr>
          <p:cNvPr id="8" name="Straight Connector 7"/>
          <p:cNvCxnSpPr/>
          <p:nvPr userDrawn="1"/>
        </p:nvCxnSpPr>
        <p:spPr>
          <a:xfrm>
            <a:off x="101600" y="609600"/>
            <a:ext cx="118872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28474219"/>
      </p:ext>
    </p:extLst>
  </p:cSld>
  <p:clrMapOvr>
    <a:masterClrMapping/>
  </p:clrMapOvr>
  <p:transition>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87B7B8F-86C7-4C7A-AA7F-EC09E19F55AE}"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171934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4669E4A-BB4D-432F-9FA6-725EF4346736}"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555653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282442A-9025-4A2E-8FC3-0DFF0A621E88}"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976212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7785101B-11CE-40A1-AE5E-9F6D3B2CFF41}"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318745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E5A4DEB6-440D-4911-9FBD-1CECBD72598A}" type="datetime1">
              <a:rPr lang="en-US" smtClean="0">
                <a:solidFill>
                  <a:prstClr val="black">
                    <a:tint val="75000"/>
                  </a:prstClr>
                </a:solidFill>
              </a:rPr>
              <a:t>2/1/2023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4371725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3D1032CB-A36F-4489-A2C4-739711ECE5E7}" type="datetime1">
              <a:rPr lang="en-US" smtClean="0">
                <a:solidFill>
                  <a:prstClr val="black">
                    <a:tint val="75000"/>
                  </a:prstClr>
                </a:solidFill>
              </a:rPr>
              <a:t>2/1/2023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001141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E35991B1-7D70-40C5-8E46-901602DB1270}" type="datetime1">
              <a:rPr lang="en-US" smtClean="0">
                <a:solidFill>
                  <a:prstClr val="black">
                    <a:tint val="75000"/>
                  </a:prstClr>
                </a:solidFill>
              </a:rPr>
              <a:t>2/1/2023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1458263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D15F06A-3FA2-4788-9C33-08857C3AB286}"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444542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DAFDC10-3F74-43CA-A902-2A4A3CC80EA6}" type="datetime1">
              <a:rPr lang="en-US" smtClean="0">
                <a:solidFill>
                  <a:prstClr val="black">
                    <a:tint val="75000"/>
                  </a:prstClr>
                </a:solidFill>
              </a:rPr>
              <a:t>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415767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849D47B-53B8-4593-A521-8FDE420F3C5A}"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587070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963B803-55C8-49D7-81F8-3C22BF5D689F}" type="datetime1">
              <a:rPr lang="en-US" smtClean="0">
                <a:solidFill>
                  <a:prstClr val="black">
                    <a:tint val="75000"/>
                  </a:prstClr>
                </a:solidFill>
              </a:rPr>
              <a:t>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47699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1"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sz="1350"/>
          </a:p>
        </p:txBody>
      </p:sp>
      <p:sp>
        <p:nvSpPr>
          <p:cNvPr id="20" name="Freeform: Shape 19">
            <a:extLst>
              <a:ext uri="{FF2B5EF4-FFF2-40B4-BE49-F238E27FC236}">
                <a16:creationId xmlns:a16="http://schemas.microsoft.com/office/drawing/2014/main" id="{E66FD7FF-2869-7902-36B2-2B229AB9AB19}"/>
              </a:ext>
            </a:extLst>
          </p:cNvPr>
          <p:cNvSpPr/>
          <p:nvPr/>
        </p:nvSpPr>
        <p:spPr>
          <a:xfrm>
            <a:off x="1600202"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p:nvSpPr>
        <p:spPr>
          <a:xfrm>
            <a:off x="2795589" y="0"/>
            <a:ext cx="6803143"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33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76683495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p:nvGrpSpPr>
        <p:grpSpPr>
          <a:xfrm>
            <a:off x="6452305" y="3405021"/>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grpSp>
        <p:nvGrpSpPr>
          <p:cNvPr id="9" name="Group 8">
            <a:extLst>
              <a:ext uri="{FF2B5EF4-FFF2-40B4-BE49-F238E27FC236}">
                <a16:creationId xmlns:a16="http://schemas.microsoft.com/office/drawing/2014/main" id="{0F297964-0B81-31DC-6D6D-1414832238B1}"/>
              </a:ext>
            </a:extLst>
          </p:cNvPr>
          <p:cNvGrpSpPr/>
          <p:nvPr/>
        </p:nvGrpSpPr>
        <p:grpSpPr>
          <a:xfrm flipH="1" flipV="1">
            <a:off x="6465612" y="2"/>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9" y="4577660"/>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sz="135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1800"/>
            </a:lvl1pPr>
            <a:lvl2pPr marL="260604">
              <a:lnSpc>
                <a:spcPct val="150000"/>
              </a:lnSpc>
              <a:spcBef>
                <a:spcPts val="0"/>
              </a:spcBef>
              <a:defRPr sz="1500"/>
            </a:lvl2pPr>
            <a:lvl3pPr marL="514350">
              <a:lnSpc>
                <a:spcPct val="150000"/>
              </a:lnSpc>
              <a:spcBef>
                <a:spcPts val="0"/>
              </a:spcBef>
              <a:defRPr sz="135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10685811"/>
      </p:ext>
    </p:extLst>
  </p:cSld>
  <p:clrMapOvr>
    <a:masterClrMapping/>
  </p:clrMapOvr>
  <p:hf hdr="0" ftr="0" dt="0"/>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p:nvSpPr>
        <p:spPr>
          <a:xfrm>
            <a:off x="0" y="3427338"/>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p:nvSpPr>
        <p:spPr>
          <a:xfrm>
            <a:off x="0" y="3427338"/>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p:nvSpPr>
        <p:spPr>
          <a:xfrm>
            <a:off x="2"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4224528" y="3222752"/>
            <a:ext cx="6766560"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Freeform: Shape 16">
            <a:extLst>
              <a:ext uri="{FF2B5EF4-FFF2-40B4-BE49-F238E27FC236}">
                <a16:creationId xmlns:a16="http://schemas.microsoft.com/office/drawing/2014/main" id="{217CBC9E-B934-828F-2AE5-211CEF5B1D25}"/>
              </a:ext>
            </a:extLst>
          </p:cNvPr>
          <p:cNvSpPr/>
          <p:nvPr/>
        </p:nvSpPr>
        <p:spPr>
          <a:xfrm>
            <a:off x="2" y="871"/>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Tree>
    <p:extLst>
      <p:ext uri="{BB962C8B-B14F-4D97-AF65-F5344CB8AC3E}">
        <p14:creationId xmlns:p14="http://schemas.microsoft.com/office/powerpoint/2010/main" val="2162324908"/>
      </p:ext>
    </p:extLst>
  </p:cSld>
  <p:clrMapOvr>
    <a:masterClrMapping/>
  </p:clrMapOvr>
  <p:hf hdr="0" ftr="0" dt="0"/>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p:nvSpPr>
        <p:spPr>
          <a:xfrm>
            <a:off x="7610253"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p:nvSpPr>
        <p:spPr>
          <a:xfrm>
            <a:off x="9883919" y="4"/>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p:nvSpPr>
        <p:spPr>
          <a:xfrm>
            <a:off x="8395731" y="4"/>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p:nvSpPr>
        <p:spPr>
          <a:xfrm>
            <a:off x="1390855" y="3130664"/>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33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1800">
                <a:solidFill>
                  <a:schemeClr val="accent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64237821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245972852"/>
      </p:ext>
    </p:extLst>
  </p:cSld>
  <p:clrMapOvr>
    <a:masterClrMapping/>
  </p:clrMapOvr>
  <p:hf hdr="0" ftr="0" dt="0"/>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p:nvSpPr>
        <p:spPr>
          <a:xfrm>
            <a:off x="9866106" y="0"/>
            <a:ext cx="2325895"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133967725"/>
      </p:ext>
    </p:extLst>
  </p:cSld>
  <p:clrMapOvr>
    <a:masterClrMapping/>
  </p:clrMapOvr>
  <p:hf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2475"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75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1" y="4308477"/>
            <a:ext cx="3932239" cy="588963"/>
          </a:xfrm>
        </p:spPr>
        <p:txBody>
          <a:bodyPr lIns="0" tIns="0" rIns="0" bIns="0">
            <a:noAutofit/>
          </a:bodyPr>
          <a:lstStyle>
            <a:lvl1pPr marL="0" indent="0">
              <a:buNone/>
              <a:defRPr sz="18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75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sz="1350"/>
          </a:p>
        </p:txBody>
      </p:sp>
      <p:sp>
        <p:nvSpPr>
          <p:cNvPr id="53" name="Freeform: Shape 52">
            <a:extLst>
              <a:ext uri="{FF2B5EF4-FFF2-40B4-BE49-F238E27FC236}">
                <a16:creationId xmlns:a16="http://schemas.microsoft.com/office/drawing/2014/main" id="{70F595E1-C910-3710-90E9-AF5FFCE05861}"/>
              </a:ext>
            </a:extLst>
          </p:cNvPr>
          <p:cNvSpPr/>
          <p:nvPr/>
        </p:nvSpPr>
        <p:spPr>
          <a:xfrm>
            <a:off x="-9414"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sz="135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9"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sz="1350"/>
          </a:p>
        </p:txBody>
      </p:sp>
      <p:sp>
        <p:nvSpPr>
          <p:cNvPr id="29" name="Freeform 70">
            <a:extLst>
              <a:ext uri="{FF2B5EF4-FFF2-40B4-BE49-F238E27FC236}">
                <a16:creationId xmlns:a16="http://schemas.microsoft.com/office/drawing/2014/main" id="{AA39EF58-54F1-4AC9-1D83-2E7DEEAAEA6A}"/>
              </a:ext>
            </a:extLst>
          </p:cNvPr>
          <p:cNvSpPr>
            <a:spLocks/>
          </p:cNvSpPr>
          <p:nvPr/>
        </p:nvSpPr>
        <p:spPr bwMode="auto">
          <a:xfrm flipH="1">
            <a:off x="2535251"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31" name="Freeform 70">
            <a:extLst>
              <a:ext uri="{FF2B5EF4-FFF2-40B4-BE49-F238E27FC236}">
                <a16:creationId xmlns:a16="http://schemas.microsoft.com/office/drawing/2014/main" id="{0C320934-59CC-4123-C7C1-FEEE89F3045F}"/>
              </a:ext>
            </a:extLst>
          </p:cNvPr>
          <p:cNvSpPr>
            <a:spLocks/>
          </p:cNvSpPr>
          <p:nvPr/>
        </p:nvSpPr>
        <p:spPr bwMode="auto">
          <a:xfrm flipH="1">
            <a:off x="-10617"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3090051602"/>
      </p:ext>
    </p:extLst>
  </p:cSld>
  <p:clrMapOvr>
    <a:masterClrMapping/>
  </p:clrMapOvr>
  <p:hf hdr="0" ftr="0" dt="0"/>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338"/>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6" y="4989515"/>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7"/>
            <a:ext cx="2283472" cy="365125"/>
          </a:xfrm>
        </p:spPr>
        <p:txBody>
          <a:bodyPr anchor="ctr">
            <a:noAutofit/>
          </a:bodyPr>
          <a:lstStyle>
            <a:lvl1pPr marL="0" indent="0" algn="ctr">
              <a:buNone/>
              <a:defRPr sz="105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9" y="4990111"/>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3"/>
            <a:ext cx="2283472" cy="365125"/>
          </a:xfrm>
        </p:spPr>
        <p:txBody>
          <a:bodyPr anchor="ctr">
            <a:noAutofit/>
          </a:bodyPr>
          <a:lstStyle>
            <a:lvl1pPr marL="0" indent="0" algn="ctr">
              <a:buNone/>
              <a:defRPr sz="105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90"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9"/>
            <a:ext cx="2283472" cy="365125"/>
          </a:xfrm>
        </p:spPr>
        <p:txBody>
          <a:bodyPr anchor="ctr">
            <a:noAutofit/>
          </a:bodyPr>
          <a:lstStyle>
            <a:lvl1pPr marL="0" indent="0" algn="ctr">
              <a:buNone/>
              <a:defRPr sz="105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3"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9"/>
            <a:ext cx="2283472" cy="365125"/>
          </a:xfrm>
        </p:spPr>
        <p:txBody>
          <a:bodyPr anchor="ctr">
            <a:noAutofit/>
          </a:bodyPr>
          <a:lstStyle>
            <a:lvl1pPr marL="0" indent="0" algn="ctr">
              <a:buNone/>
              <a:defRPr sz="1050"/>
            </a:lvl1pPr>
          </a:lstStyle>
          <a:p>
            <a:pPr lvl="0"/>
            <a:r>
              <a:rPr lang="en-US"/>
              <a:t>Title</a:t>
            </a:r>
          </a:p>
        </p:txBody>
      </p:sp>
    </p:spTree>
    <p:extLst>
      <p:ext uri="{BB962C8B-B14F-4D97-AF65-F5344CB8AC3E}">
        <p14:creationId xmlns:p14="http://schemas.microsoft.com/office/powerpoint/2010/main" val="3508913232"/>
      </p:ext>
    </p:extLst>
  </p:cSld>
  <p:clrMapOvr>
    <a:masterClrMapping/>
  </p:clrMapOvr>
  <p:hf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900" spc="15"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900" spc="15"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900" spc="15"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900" spc="15"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900" spc="15"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900" spc="15"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900" spc="15"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900" spc="15" baseline="0"/>
            </a:lvl1pPr>
          </a:lstStyle>
          <a:p>
            <a:pPr lvl="0"/>
            <a:r>
              <a:rPr lang="en-US"/>
              <a:t>Title</a:t>
            </a:r>
          </a:p>
        </p:txBody>
      </p:sp>
    </p:spTree>
    <p:extLst>
      <p:ext uri="{BB962C8B-B14F-4D97-AF65-F5344CB8AC3E}">
        <p14:creationId xmlns:p14="http://schemas.microsoft.com/office/powerpoint/2010/main" val="50159774"/>
      </p:ext>
    </p:extLst>
  </p:cSld>
  <p:clrMapOvr>
    <a:masterClrMapping/>
  </p:clrMapOvr>
  <p:hf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p:nvSpPr>
        <p:spPr>
          <a:xfrm>
            <a:off x="68533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0E8643CE-01D9-3E5E-15F6-20689F775F15}"/>
              </a:ext>
            </a:extLst>
          </p:cNvPr>
          <p:cNvSpPr/>
          <p:nvPr/>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5AF82DDD-EDEC-7D87-F43A-113C5E4A4FE7}"/>
              </a:ext>
            </a:extLst>
          </p:cNvPr>
          <p:cNvSpPr/>
          <p:nvPr/>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E47E492E-967F-54B7-55B1-08A5E1C3615B}"/>
              </a:ext>
            </a:extLst>
          </p:cNvPr>
          <p:cNvSpPr/>
          <p:nvPr/>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DC0053FE-E44A-CA97-F782-67FC633E722E}"/>
              </a:ext>
            </a:extLst>
          </p:cNvPr>
          <p:cNvSpPr/>
          <p:nvPr/>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1"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1"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Tree>
    <p:extLst>
      <p:ext uri="{BB962C8B-B14F-4D97-AF65-F5344CB8AC3E}">
        <p14:creationId xmlns:p14="http://schemas.microsoft.com/office/powerpoint/2010/main" val="2283860053"/>
      </p:ext>
    </p:extLst>
  </p:cSld>
  <p:clrMapOvr>
    <a:masterClrMapping/>
  </p:clrMapOvr>
  <p:hf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p:nvSpPr>
        <p:spPr>
          <a:xfrm>
            <a:off x="0" y="0"/>
            <a:ext cx="2838451"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p>
        </p:txBody>
      </p:sp>
      <p:sp>
        <p:nvSpPr>
          <p:cNvPr id="26" name="Freeform: Shape 25">
            <a:extLst>
              <a:ext uri="{FF2B5EF4-FFF2-40B4-BE49-F238E27FC236}">
                <a16:creationId xmlns:a16="http://schemas.microsoft.com/office/drawing/2014/main" id="{68E760EA-7D83-1DF2-A8EE-4F218084E74F}"/>
              </a:ext>
            </a:extLst>
          </p:cNvPr>
          <p:cNvSpPr/>
          <p:nvPr/>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p:nvSpPr>
        <p:spPr>
          <a:xfrm>
            <a:off x="2" y="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AEC10A0C-BB77-FD4A-8FA4-D4334D01E3A4}" type="slidenum">
              <a:rPr lang="en-US" smtClean="0"/>
              <a:pPr/>
              <a:t>‹#›</a:t>
            </a:fld>
            <a:endParaRPr lang="en-US"/>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p:nvCxnSpPr>
        <p:spPr>
          <a:xfrm>
            <a:off x="739399"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325828"/>
      </p:ext>
    </p:extLst>
  </p:cSld>
  <p:clrMapOvr>
    <a:masterClrMapping/>
  </p:clrMapOvr>
  <p:hf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7" name="Image 5" descr="preencoded.png">
            <a:extLst>
              <a:ext uri="{FF2B5EF4-FFF2-40B4-BE49-F238E27FC236}">
                <a16:creationId xmlns:a16="http://schemas.microsoft.com/office/drawing/2014/main" id="{B9036D42-A06F-E6EE-BB91-8BAF045198BE}"/>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985410745"/>
      </p:ext>
    </p:extLst>
  </p:cSld>
  <p:clrMapOvr>
    <a:masterClrMapping/>
  </p:clrMapOvr>
  <p:hf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Tree>
    <p:extLst>
      <p:ext uri="{BB962C8B-B14F-4D97-AF65-F5344CB8AC3E}">
        <p14:creationId xmlns:p14="http://schemas.microsoft.com/office/powerpoint/2010/main" val="4087287324"/>
      </p:ext>
    </p:extLst>
  </p:cSld>
  <p:clrMapOvr>
    <a:masterClrMapping/>
  </p:clrMapOvr>
  <p:hf hdr="0" ftr="0" dt="0"/>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9"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sz="135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9"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sz="135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7"/>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sz="135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5"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sz="135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5" y="3441269"/>
            <a:ext cx="2200115"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60" y="566761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059479412"/>
      </p:ext>
    </p:extLst>
  </p:cSld>
  <p:clrMapOvr>
    <a:masterClrMapping/>
  </p:clrMapOvr>
  <p:hf hdr="0" ftr="0" dt="0"/>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p:nvSpPr>
        <p:spPr>
          <a:xfrm>
            <a:off x="0" y="0"/>
            <a:ext cx="8948739"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p:nvSpPr>
        <p:spPr>
          <a:xfrm>
            <a:off x="7538626" y="13144"/>
            <a:ext cx="4653375"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sz="135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5"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33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432"/>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582647853"/>
      </p:ext>
    </p:extLst>
  </p:cSld>
  <p:clrMapOvr>
    <a:masterClrMapping/>
  </p:clrMapOvr>
  <p:hf hdr="0" ftr="0" dt="0"/>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5" name="Image 5" descr="preencoded.png">
            <a:extLst>
              <a:ext uri="{FF2B5EF4-FFF2-40B4-BE49-F238E27FC236}">
                <a16:creationId xmlns:a16="http://schemas.microsoft.com/office/drawing/2014/main" id="{D9D7EB49-4BC9-040F-C4CC-5771C5FB312B}"/>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200753"/>
      </p:ext>
    </p:extLst>
  </p:cSld>
  <p:clrMapOvr>
    <a:masterClrMapping/>
  </p:clrMapOvr>
  <p:hf hdr="0" ftr="0" dt="0"/>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18044186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57838506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87606770"/>
      </p:ext>
    </p:extLst>
  </p:cSld>
  <p:clrMapOvr>
    <a:masterClrMapping/>
  </p:clrMapOvr>
  <p:hf hdr="0" ftr="0" dt="0"/>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25278258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103222"/>
      </p:ext>
    </p:extLst>
  </p:cSld>
  <p:clrMapOvr>
    <a:masterClrMapping/>
  </p:clrMapOvr>
  <p:transition spd="slow">
    <p:checke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7096933"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9"/>
            <a:ext cx="9500507" cy="806675"/>
          </a:xfrm>
        </p:spPr>
        <p:txBody>
          <a:bodyPr>
            <a:noAutofit/>
          </a:bodyPr>
          <a:lstStyle>
            <a:lvl1pPr marL="0" indent="0" algn="l">
              <a:buNone/>
              <a:defRPr sz="24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5"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2"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 name="Freeform 8">
            <a:extLst>
              <a:ext uri="{FF2B5EF4-FFF2-40B4-BE49-F238E27FC236}">
                <a16:creationId xmlns:a16="http://schemas.microsoft.com/office/drawing/2014/main" id="{58080B3E-915C-2D4C-8608-596E1BFD6387}"/>
              </a:ext>
            </a:extLst>
          </p:cNvPr>
          <p:cNvSpPr/>
          <p:nvPr userDrawn="1"/>
        </p:nvSpPr>
        <p:spPr>
          <a:xfrm>
            <a:off x="2"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8"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Slide Number Placeholder 6">
            <a:extLst>
              <a:ext uri="{FF2B5EF4-FFF2-40B4-BE49-F238E27FC236}">
                <a16:creationId xmlns:a16="http://schemas.microsoft.com/office/drawing/2014/main" id="{698AE20B-EBB3-094D-DB4C-C2D61D613A8C}"/>
              </a:ext>
            </a:extLst>
          </p:cNvPr>
          <p:cNvSpPr>
            <a:spLocks noGrp="1"/>
          </p:cNvSpPr>
          <p:nvPr>
            <p:ph type="sldNum" sz="quarter" idx="10"/>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373905814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17469"/>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5" name="Title 14">
            <a:extLst>
              <a:ext uri="{FF2B5EF4-FFF2-40B4-BE49-F238E27FC236}">
                <a16:creationId xmlns:a16="http://schemas.microsoft.com/office/drawing/2014/main" id="{B78DCB74-D75C-A010-7A21-F2ABB54BDE9B}"/>
              </a:ext>
            </a:extLst>
          </p:cNvPr>
          <p:cNvSpPr>
            <a:spLocks noGrp="1"/>
          </p:cNvSpPr>
          <p:nvPr>
            <p:ph type="title"/>
          </p:nvPr>
        </p:nvSpPr>
        <p:spPr/>
        <p:txBody>
          <a:bodyPr/>
          <a:lstStyle>
            <a:lvl1pPr>
              <a:defRPr b="1">
                <a:solidFill>
                  <a:schemeClr val="accent3"/>
                </a:solidFill>
              </a:defRPr>
            </a:lvl1pPr>
          </a:lstStyle>
          <a:p>
            <a:r>
              <a:rPr lang="en-US"/>
              <a:t>Click to edit Master title style</a:t>
            </a:r>
          </a:p>
        </p:txBody>
      </p:sp>
    </p:spTree>
    <p:extLst>
      <p:ext uri="{BB962C8B-B14F-4D97-AF65-F5344CB8AC3E}">
        <p14:creationId xmlns:p14="http://schemas.microsoft.com/office/powerpoint/2010/main" val="332595575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5998"/>
            <a:ext cx="12208823"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9"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2" y="438100"/>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4" y="2653169"/>
            <a:ext cx="9779183" cy="3436483"/>
          </a:xfrm>
        </p:spPr>
        <p:txBody>
          <a:bodyPr>
            <a:noAutofit/>
          </a:bodyPr>
          <a:lstStyle>
            <a:lvl1pPr marL="0" indent="0">
              <a:lnSpc>
                <a:spcPct val="150000"/>
              </a:lnSpc>
              <a:buNone/>
              <a:defRPr sz="1800">
                <a:solidFill>
                  <a:schemeClr val="bg1"/>
                </a:solidFill>
                <a:latin typeface="+mn-l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7" y="6356352"/>
            <a:ext cx="1604683"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43180876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1"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5" y="1059400"/>
            <a:ext cx="6245912" cy="2387600"/>
          </a:xfrm>
        </p:spPr>
        <p:txBody>
          <a:bodyPr anchor="b">
            <a:noAutofit/>
          </a:bodyPr>
          <a:lstStyle>
            <a:lvl1pPr algn="l">
              <a:defRPr sz="4500" b="1">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5" y="3539077"/>
            <a:ext cx="6245912" cy="1406101"/>
          </a:xfrm>
        </p:spPr>
        <p:txBody>
          <a:bodyPr>
            <a:noAutofit/>
          </a:bodyPr>
          <a:lstStyle>
            <a:lvl1pPr marL="0" indent="0" algn="l">
              <a:buNone/>
              <a:defRPr sz="240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30" y="2207195"/>
            <a:ext cx="3032351" cy="2443611"/>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130992375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26795745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Chart 2">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3"/>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5"/>
            <a:ext cx="9779183" cy="3366813"/>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64937435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2" y="1684338"/>
            <a:ext cx="8594559" cy="2810460"/>
          </a:xfrm>
        </p:spPr>
        <p:txBody>
          <a:bodyPr>
            <a:noAutofit/>
          </a:bodyPr>
          <a:lstStyle>
            <a:lvl1pPr algn="ctr">
              <a:lnSpc>
                <a:spcPct val="100000"/>
              </a:lnSpc>
              <a:defRPr sz="3450">
                <a:solidFill>
                  <a:schemeClr val="bg1"/>
                </a:solidFill>
                <a:latin typeface="+mj-lt"/>
              </a:defRPr>
            </a:lvl1pPr>
          </a:lstStyle>
          <a:p>
            <a:r>
              <a:rPr lang="en-US"/>
              <a:t>Click to edit Master title style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1" y="519407"/>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4" y="4494213"/>
            <a:ext cx="3511551" cy="679450"/>
          </a:xfrm>
        </p:spPr>
        <p:txBody>
          <a:bodyPr>
            <a:noAutofit/>
          </a:bodyPr>
          <a:lstStyle>
            <a:lvl1pPr marL="0" indent="0" algn="r">
              <a:buNone/>
              <a:defRPr sz="1500">
                <a:solidFill>
                  <a:schemeClr val="bg1"/>
                </a:solidFill>
                <a:latin typeface="+mn-lt"/>
              </a:defRPr>
            </a:lvl1pPr>
            <a:lvl2pPr marL="342900" indent="0" algn="r">
              <a:buNone/>
              <a:defRPr sz="1350">
                <a:solidFill>
                  <a:schemeClr val="bg1"/>
                </a:solidFill>
                <a:latin typeface="Tenorite" pitchFamily="2" charset="0"/>
              </a:defRPr>
            </a:lvl2pPr>
            <a:lvl3pPr marL="685800" indent="0" algn="r">
              <a:buNone/>
              <a:defRPr sz="1200">
                <a:solidFill>
                  <a:schemeClr val="bg1"/>
                </a:solidFill>
                <a:latin typeface="Tenorite" pitchFamily="2" charset="0"/>
              </a:defRPr>
            </a:lvl3pPr>
            <a:lvl4pPr marL="1028700" indent="0" algn="r">
              <a:buNone/>
              <a:defRPr sz="1050">
                <a:solidFill>
                  <a:schemeClr val="bg1"/>
                </a:solidFill>
                <a:latin typeface="Tenorite" pitchFamily="2" charset="0"/>
              </a:defRPr>
            </a:lvl4pPr>
            <a:lvl5pPr marL="1371600" indent="0" algn="r">
              <a:buNone/>
              <a:defRPr sz="105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5" y="3399694"/>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80699236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1"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29" y="381000"/>
            <a:ext cx="8401624"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30"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2" y="2426400"/>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1" y="2811646"/>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4"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8" y="242256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30"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2"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1"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4"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8"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5" y="6356352"/>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1"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7" y="1879979"/>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1"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5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3"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3" y="365150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4" y="4976361"/>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77192477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Whole team">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3"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1"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30"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9"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8"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6"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6"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1"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30"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9"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8"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6"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6"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10478752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solidFill>
                  <a:schemeClr val="bg1"/>
                </a:solidFill>
                <a:latin typeface="+mn-lt"/>
              </a:defRPr>
            </a:lvl1pPr>
            <a:lvl2pPr marL="342900" indent="0">
              <a:buNone/>
              <a:defRPr>
                <a:solidFill>
                  <a:schemeClr val="bg1"/>
                </a:solidFill>
                <a:latin typeface="+mn-lt"/>
              </a:defRPr>
            </a:lvl2pPr>
            <a:lvl3pPr marL="685800" indent="0">
              <a:buNone/>
              <a:defRPr>
                <a:solidFill>
                  <a:schemeClr val="bg1"/>
                </a:solidFill>
                <a:latin typeface="+mn-lt"/>
              </a:defRPr>
            </a:lvl3pPr>
            <a:lvl4pPr marL="1028700" indent="0">
              <a:buNone/>
              <a:defRPr>
                <a:solidFill>
                  <a:schemeClr val="bg1"/>
                </a:solidFill>
                <a:latin typeface="+mn-lt"/>
              </a:defRPr>
            </a:lvl4pPr>
            <a:lvl5pPr marL="13716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74850742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805608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8"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9"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4"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9"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3"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12532054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9"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602040"/>
            <a:ext cx="6220277" cy="2247219"/>
          </a:xfrm>
        </p:spPr>
        <p:txBody>
          <a:bodyPr>
            <a:noAutofit/>
          </a:bodyPr>
          <a:lstStyle>
            <a:lvl1pPr marL="0" indent="0" algn="l">
              <a:buNone/>
              <a:defRPr sz="21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5"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427098594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7096933"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9"/>
            <a:ext cx="9500507" cy="806675"/>
          </a:xfrm>
        </p:spPr>
        <p:txBody>
          <a:bodyPr>
            <a:noAutofit/>
          </a:bodyPr>
          <a:lstStyle>
            <a:lvl1pPr marL="0" indent="0" algn="l">
              <a:buNone/>
              <a:defRPr sz="24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5"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2"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 name="Freeform 8">
            <a:extLst>
              <a:ext uri="{FF2B5EF4-FFF2-40B4-BE49-F238E27FC236}">
                <a16:creationId xmlns:a16="http://schemas.microsoft.com/office/drawing/2014/main" id="{58080B3E-915C-2D4C-8608-596E1BFD6387}"/>
              </a:ext>
            </a:extLst>
          </p:cNvPr>
          <p:cNvSpPr/>
          <p:nvPr userDrawn="1"/>
        </p:nvSpPr>
        <p:spPr>
          <a:xfrm>
            <a:off x="2"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8"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Slide Number Placeholder 6">
            <a:extLst>
              <a:ext uri="{FF2B5EF4-FFF2-40B4-BE49-F238E27FC236}">
                <a16:creationId xmlns:a16="http://schemas.microsoft.com/office/drawing/2014/main" id="{698AE20B-EBB3-094D-DB4C-C2D61D613A8C}"/>
              </a:ext>
            </a:extLst>
          </p:cNvPr>
          <p:cNvSpPr>
            <a:spLocks noGrp="1"/>
          </p:cNvSpPr>
          <p:nvPr>
            <p:ph type="sldNum" sz="quarter" idx="10"/>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388657851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17469"/>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5" name="Title 14">
            <a:extLst>
              <a:ext uri="{FF2B5EF4-FFF2-40B4-BE49-F238E27FC236}">
                <a16:creationId xmlns:a16="http://schemas.microsoft.com/office/drawing/2014/main" id="{B78DCB74-D75C-A010-7A21-F2ABB54BDE9B}"/>
              </a:ext>
            </a:extLst>
          </p:cNvPr>
          <p:cNvSpPr>
            <a:spLocks noGrp="1"/>
          </p:cNvSpPr>
          <p:nvPr>
            <p:ph type="title"/>
          </p:nvPr>
        </p:nvSpPr>
        <p:spPr/>
        <p:txBody>
          <a:bodyPr/>
          <a:lstStyle>
            <a:lvl1pPr>
              <a:defRPr b="1">
                <a:solidFill>
                  <a:schemeClr val="accent3"/>
                </a:solidFill>
              </a:defRPr>
            </a:lvl1pPr>
          </a:lstStyle>
          <a:p>
            <a:r>
              <a:rPr lang="en-US"/>
              <a:t>Click to edit Master title style</a:t>
            </a:r>
          </a:p>
        </p:txBody>
      </p:sp>
    </p:spTree>
    <p:extLst>
      <p:ext uri="{BB962C8B-B14F-4D97-AF65-F5344CB8AC3E}">
        <p14:creationId xmlns:p14="http://schemas.microsoft.com/office/powerpoint/2010/main" val="122480355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5998"/>
            <a:ext cx="12208823"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9"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2" y="438100"/>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4" y="2653169"/>
            <a:ext cx="9779183" cy="3436483"/>
          </a:xfrm>
        </p:spPr>
        <p:txBody>
          <a:bodyPr>
            <a:noAutofit/>
          </a:bodyPr>
          <a:lstStyle>
            <a:lvl1pPr marL="0" indent="0">
              <a:lnSpc>
                <a:spcPct val="150000"/>
              </a:lnSpc>
              <a:buNone/>
              <a:defRPr sz="1800">
                <a:solidFill>
                  <a:schemeClr val="bg1"/>
                </a:solidFill>
                <a:latin typeface="+mn-l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7" y="6356352"/>
            <a:ext cx="1604683"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75922168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1"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5" y="1059400"/>
            <a:ext cx="6245912" cy="2387600"/>
          </a:xfrm>
        </p:spPr>
        <p:txBody>
          <a:bodyPr anchor="b">
            <a:noAutofit/>
          </a:bodyPr>
          <a:lstStyle>
            <a:lvl1pPr algn="l">
              <a:defRPr sz="4500" b="1">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5" y="3539077"/>
            <a:ext cx="6245912" cy="1406101"/>
          </a:xfrm>
        </p:spPr>
        <p:txBody>
          <a:bodyPr>
            <a:noAutofit/>
          </a:bodyPr>
          <a:lstStyle>
            <a:lvl1pPr marL="0" indent="0" algn="l">
              <a:buNone/>
              <a:defRPr sz="240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30" y="2207195"/>
            <a:ext cx="3032351" cy="2443611"/>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108880805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00316351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Chart 2">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3"/>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5"/>
            <a:ext cx="9779183" cy="3366813"/>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75065388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2" y="1684338"/>
            <a:ext cx="8594559" cy="2810460"/>
          </a:xfrm>
        </p:spPr>
        <p:txBody>
          <a:bodyPr>
            <a:noAutofit/>
          </a:bodyPr>
          <a:lstStyle>
            <a:lvl1pPr algn="ctr">
              <a:lnSpc>
                <a:spcPct val="100000"/>
              </a:lnSpc>
              <a:defRPr sz="3450">
                <a:solidFill>
                  <a:schemeClr val="bg1"/>
                </a:solidFill>
                <a:latin typeface="+mj-lt"/>
              </a:defRPr>
            </a:lvl1pPr>
          </a:lstStyle>
          <a:p>
            <a:r>
              <a:rPr lang="en-US"/>
              <a:t>Click to edit Master title style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1" y="519407"/>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4" y="4494213"/>
            <a:ext cx="3511551" cy="679450"/>
          </a:xfrm>
        </p:spPr>
        <p:txBody>
          <a:bodyPr>
            <a:noAutofit/>
          </a:bodyPr>
          <a:lstStyle>
            <a:lvl1pPr marL="0" indent="0" algn="r">
              <a:buNone/>
              <a:defRPr sz="1500">
                <a:solidFill>
                  <a:schemeClr val="bg1"/>
                </a:solidFill>
                <a:latin typeface="+mn-lt"/>
              </a:defRPr>
            </a:lvl1pPr>
            <a:lvl2pPr marL="342900" indent="0" algn="r">
              <a:buNone/>
              <a:defRPr sz="1350">
                <a:solidFill>
                  <a:schemeClr val="bg1"/>
                </a:solidFill>
                <a:latin typeface="Tenorite" pitchFamily="2" charset="0"/>
              </a:defRPr>
            </a:lvl2pPr>
            <a:lvl3pPr marL="685800" indent="0" algn="r">
              <a:buNone/>
              <a:defRPr sz="1200">
                <a:solidFill>
                  <a:schemeClr val="bg1"/>
                </a:solidFill>
                <a:latin typeface="Tenorite" pitchFamily="2" charset="0"/>
              </a:defRPr>
            </a:lvl3pPr>
            <a:lvl4pPr marL="1028700" indent="0" algn="r">
              <a:buNone/>
              <a:defRPr sz="1050">
                <a:solidFill>
                  <a:schemeClr val="bg1"/>
                </a:solidFill>
                <a:latin typeface="Tenorite" pitchFamily="2" charset="0"/>
              </a:defRPr>
            </a:lvl4pPr>
            <a:lvl5pPr marL="1371600" indent="0" algn="r">
              <a:buNone/>
              <a:defRPr sz="105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5" y="3399694"/>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65443185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1"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29" y="381000"/>
            <a:ext cx="8401624"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30"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2" y="2426400"/>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1" y="2811646"/>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4"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8" y="242256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30"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2"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1"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4"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8"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5" y="6356352"/>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1"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7" y="1879979"/>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1"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5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3"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3" y="365150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4" y="4976361"/>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396726924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Whole team">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3"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1"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30"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9"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8"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6"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6"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1"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30"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9"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8"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6"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6"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70183597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solidFill>
                  <a:schemeClr val="bg1"/>
                </a:solidFill>
                <a:latin typeface="+mn-lt"/>
              </a:defRPr>
            </a:lvl1pPr>
            <a:lvl2pPr marL="342900" indent="0">
              <a:buNone/>
              <a:defRPr>
                <a:solidFill>
                  <a:schemeClr val="bg1"/>
                </a:solidFill>
                <a:latin typeface="+mn-lt"/>
              </a:defRPr>
            </a:lvl2pPr>
            <a:lvl3pPr marL="685800" indent="0">
              <a:buNone/>
              <a:defRPr>
                <a:solidFill>
                  <a:schemeClr val="bg1"/>
                </a:solidFill>
                <a:latin typeface="+mn-lt"/>
              </a:defRPr>
            </a:lvl3pPr>
            <a:lvl4pPr marL="1028700" indent="0">
              <a:buNone/>
              <a:defRPr>
                <a:solidFill>
                  <a:schemeClr val="bg1"/>
                </a:solidFill>
                <a:latin typeface="+mn-lt"/>
              </a:defRPr>
            </a:lvl4pPr>
            <a:lvl5pPr marL="13716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41349125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214015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8"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9"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4"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9"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3"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13455746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9"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602040"/>
            <a:ext cx="6220277" cy="2247219"/>
          </a:xfrm>
        </p:spPr>
        <p:txBody>
          <a:bodyPr>
            <a:noAutofit/>
          </a:bodyPr>
          <a:lstStyle>
            <a:lvl1pPr marL="0" indent="0" algn="l">
              <a:buNone/>
              <a:defRPr sz="21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5"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133320034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End Slide">
  <p:cSld name="1_End Slide">
    <p:spTree>
      <p:nvGrpSpPr>
        <p:cNvPr id="1" name="Shape 96"/>
        <p:cNvGrpSpPr/>
        <p:nvPr/>
      </p:nvGrpSpPr>
      <p:grpSpPr>
        <a:xfrm>
          <a:off x="0" y="0"/>
          <a:ext cx="0" cy="0"/>
          <a:chOff x="0" y="0"/>
          <a:chExt cx="0" cy="0"/>
        </a:xfrm>
      </p:grpSpPr>
      <p:sp>
        <p:nvSpPr>
          <p:cNvPr id="97" name="Google Shape;97;p9"/>
          <p:cNvSpPr txBox="1">
            <a:spLocks noGrp="1"/>
          </p:cNvSpPr>
          <p:nvPr>
            <p:ph type="ctrTitle"/>
          </p:nvPr>
        </p:nvSpPr>
        <p:spPr>
          <a:xfrm>
            <a:off x="1167494" y="1122363"/>
            <a:ext cx="6220279" cy="23876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Arial"/>
              <a:buNone/>
              <a:defRPr sz="4500"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9"/>
          <p:cNvSpPr txBox="1">
            <a:spLocks noGrp="1"/>
          </p:cNvSpPr>
          <p:nvPr>
            <p:ph type="subTitle" idx="1"/>
          </p:nvPr>
        </p:nvSpPr>
        <p:spPr>
          <a:xfrm>
            <a:off x="1167494" y="3602040"/>
            <a:ext cx="6220277" cy="2247219"/>
          </a:xfrm>
          <a:prstGeom prst="rect">
            <a:avLst/>
          </a:prstGeom>
          <a:noFill/>
          <a:ln>
            <a:noFill/>
          </a:ln>
        </p:spPr>
        <p:txBody>
          <a:bodyPr spcFirstLastPara="1" wrap="square" lIns="91425" tIns="45700" rIns="91425" bIns="45700" anchor="t" anchorCtr="0">
            <a:noAutofit/>
          </a:bodyPr>
          <a:lstStyle>
            <a:lvl1pPr lvl="0" algn="l">
              <a:lnSpc>
                <a:spcPct val="90000"/>
              </a:lnSpc>
              <a:spcBef>
                <a:spcPts val="750"/>
              </a:spcBef>
              <a:spcAft>
                <a:spcPts val="0"/>
              </a:spcAft>
              <a:buClr>
                <a:schemeClr val="dk1"/>
              </a:buClr>
              <a:buSzPts val="2800"/>
              <a:buNone/>
              <a:defRPr sz="2100">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99" name="Google Shape;99;p9"/>
          <p:cNvSpPr/>
          <p:nvPr/>
        </p:nvSpPr>
        <p:spPr>
          <a:xfrm>
            <a:off x="8264426" y="0"/>
            <a:ext cx="3927575" cy="6858000"/>
          </a:xfrm>
          <a:prstGeom prst="rect">
            <a:avLst/>
          </a:prstGeom>
          <a:solidFill>
            <a:schemeClr val="accent2"/>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grpSp>
        <p:nvGrpSpPr>
          <p:cNvPr id="100" name="Google Shape;100;p9"/>
          <p:cNvGrpSpPr/>
          <p:nvPr/>
        </p:nvGrpSpPr>
        <p:grpSpPr>
          <a:xfrm>
            <a:off x="8264428" y="3685939"/>
            <a:ext cx="3927573" cy="3178856"/>
            <a:chOff x="9857014" y="13834"/>
            <a:chExt cx="2334986" cy="1881641"/>
          </a:xfrm>
        </p:grpSpPr>
        <p:sp>
          <p:nvSpPr>
            <p:cNvPr id="101" name="Google Shape;101;p9"/>
            <p:cNvSpPr/>
            <p:nvPr/>
          </p:nvSpPr>
          <p:spPr>
            <a:xfrm rot="-5400000">
              <a:off x="10667433" y="370908"/>
              <a:ext cx="1881641" cy="1167493"/>
            </a:xfrm>
            <a:custGeom>
              <a:avLst/>
              <a:gdLst/>
              <a:ahLst/>
              <a:cxnLst/>
              <a:rect l="l" t="t" r="r" b="b"/>
              <a:pathLst>
                <a:path w="1881641" h="1167493" extrusionOk="0">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102" name="Google Shape;102;p9"/>
            <p:cNvSpPr/>
            <p:nvPr/>
          </p:nvSpPr>
          <p:spPr>
            <a:xfrm rot="5400000" flipH="1">
              <a:off x="9499940" y="370908"/>
              <a:ext cx="1881641" cy="1167493"/>
            </a:xfrm>
            <a:custGeom>
              <a:avLst/>
              <a:gdLst/>
              <a:ahLst/>
              <a:cxnLst/>
              <a:rect l="l" t="t" r="r" b="b"/>
              <a:pathLst>
                <a:path w="1881641" h="1167493" extrusionOk="0">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grpSp>
      <p:sp>
        <p:nvSpPr>
          <p:cNvPr id="103" name="Google Shape;103;p9"/>
          <p:cNvSpPr/>
          <p:nvPr/>
        </p:nvSpPr>
        <p:spPr>
          <a:xfrm>
            <a:off x="0" y="-1"/>
            <a:ext cx="1167493" cy="1167493"/>
          </a:xfrm>
          <a:custGeom>
            <a:avLst/>
            <a:gdLst/>
            <a:ahLst/>
            <a:cxnLst/>
            <a:rect l="l" t="t" r="r" b="b"/>
            <a:pathLst>
              <a:path w="862693" h="862693" extrusionOk="0">
                <a:moveTo>
                  <a:pt x="0" y="0"/>
                </a:moveTo>
                <a:lnTo>
                  <a:pt x="862693" y="0"/>
                </a:lnTo>
                <a:cubicBezTo>
                  <a:pt x="862693" y="476453"/>
                  <a:pt x="476452" y="862693"/>
                  <a:pt x="0" y="862693"/>
                </a:cubicBezTo>
                <a:lnTo>
                  <a:pt x="0" y="0"/>
                </a:lnTo>
                <a:close/>
              </a:path>
            </a:pathLst>
          </a:custGeom>
          <a:solidFill>
            <a:schemeClr val="accent3"/>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104" name="Google Shape;104;p9"/>
          <p:cNvSpPr/>
          <p:nvPr/>
        </p:nvSpPr>
        <p:spPr>
          <a:xfrm>
            <a:off x="10228215" y="-1"/>
            <a:ext cx="1963787" cy="3178856"/>
          </a:xfrm>
          <a:custGeom>
            <a:avLst/>
            <a:gdLst/>
            <a:ahLst/>
            <a:cxnLst/>
            <a:rect l="l" t="t" r="r" b="b"/>
            <a:pathLst>
              <a:path w="1963787" h="3178856" extrusionOk="0">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solidFill>
            <a:schemeClr val="accent1"/>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Tree>
    <p:extLst>
      <p:ext uri="{BB962C8B-B14F-4D97-AF65-F5344CB8AC3E}">
        <p14:creationId xmlns:p14="http://schemas.microsoft.com/office/powerpoint/2010/main" val="3285360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5.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slideLayout" Target="../slideLayouts/slideLayout161.xml"/><Relationship Id="rId3" Type="http://schemas.openxmlformats.org/officeDocument/2006/relationships/slideLayout" Target="../slideLayouts/slideLayout151.xml"/><Relationship Id="rId7" Type="http://schemas.openxmlformats.org/officeDocument/2006/relationships/slideLayout" Target="../slideLayouts/slideLayout155.xml"/><Relationship Id="rId12" Type="http://schemas.openxmlformats.org/officeDocument/2006/relationships/slideLayout" Target="../slideLayouts/slideLayout160.xml"/><Relationship Id="rId2" Type="http://schemas.openxmlformats.org/officeDocument/2006/relationships/slideLayout" Target="../slideLayouts/slideLayout150.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5" Type="http://schemas.openxmlformats.org/officeDocument/2006/relationships/slideLayout" Target="../slideLayouts/slideLayout153.xml"/><Relationship Id="rId15" Type="http://schemas.openxmlformats.org/officeDocument/2006/relationships/theme" Target="../theme/theme13.xml"/><Relationship Id="rId10" Type="http://schemas.openxmlformats.org/officeDocument/2006/relationships/slideLayout" Target="../slideLayouts/slideLayout158.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slideLayout" Target="../slideLayouts/slideLayout1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9FCD-03E4-44FC-B335-0EF1F4B129E5}" type="datetime1">
              <a:rPr lang="en-US" smtClean="0"/>
              <a:t>2/1/2023</a:t>
            </a:fld>
            <a:endParaRPr lang="en-US"/>
          </a:p>
        </p:txBody>
      </p:sp>
    </p:spTree>
    <p:extLst>
      <p:ext uri="{BB962C8B-B14F-4D97-AF65-F5344CB8AC3E}">
        <p14:creationId xmlns:p14="http://schemas.microsoft.com/office/powerpoint/2010/main" val="165821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4.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50BCB-F821-4E7B-8696-A73310E397FB}" type="datetime1">
              <a:rPr lang="en-US" smtClean="0"/>
              <a:t>2/1/2023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443338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321A6-36D9-484D-884F-FF7F5782F158}" type="datetime1">
              <a:rPr lang="en-US" smtClean="0"/>
              <a:t>2/1/2023</a:t>
            </a:fld>
            <a:endParaRPr lang="en-US"/>
          </a:p>
        </p:txBody>
      </p:sp>
    </p:spTree>
    <p:extLst>
      <p:ext uri="{BB962C8B-B14F-4D97-AF65-F5344CB8AC3E}">
        <p14:creationId xmlns:p14="http://schemas.microsoft.com/office/powerpoint/2010/main" val="225679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A01F3-B8BD-49DA-975B-065DB016DB28}" type="datetime1">
              <a:rPr lang="en-US" smtClean="0">
                <a:solidFill>
                  <a:prstClr val="black">
                    <a:tint val="75000"/>
                  </a:prstClr>
                </a:solidFill>
              </a:rPr>
              <a:t>2/1/2023</a:t>
            </a:fld>
            <a:endParaRPr lang="en-US">
              <a:solidFill>
                <a:prstClr val="black">
                  <a:tint val="75000"/>
                </a:prstClr>
              </a:solidFill>
            </a:endParaRPr>
          </a:p>
        </p:txBody>
      </p:sp>
    </p:spTree>
    <p:extLst>
      <p:ext uri="{BB962C8B-B14F-4D97-AF65-F5344CB8AC3E}">
        <p14:creationId xmlns:p14="http://schemas.microsoft.com/office/powerpoint/2010/main" val="3115547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F204A-F327-46CC-A2D8-3C1EA69B6ED1}" type="datetime1">
              <a:rPr lang="en-US" smtClean="0">
                <a:solidFill>
                  <a:prstClr val="black">
                    <a:tint val="75000"/>
                  </a:prstClr>
                </a:solidFill>
              </a:rPr>
              <a:t>2/1/2023</a:t>
            </a:fld>
            <a:endParaRPr lang="en-US">
              <a:solidFill>
                <a:prstClr val="black">
                  <a:tint val="75000"/>
                </a:prstClr>
              </a:solidFill>
            </a:endParaRPr>
          </a:p>
        </p:txBody>
      </p:sp>
    </p:spTree>
    <p:extLst>
      <p:ext uri="{BB962C8B-B14F-4D97-AF65-F5344CB8AC3E}">
        <p14:creationId xmlns:p14="http://schemas.microsoft.com/office/powerpoint/2010/main" val="32400913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5C65B-2726-4A6B-A8F8-2CB440C8886D}" type="datetime1">
              <a:rPr lang="en-US" smtClean="0">
                <a:solidFill>
                  <a:prstClr val="black">
                    <a:tint val="75000"/>
                  </a:prstClr>
                </a:solidFill>
              </a:rPr>
              <a:t>2/1/2023</a:t>
            </a:fld>
            <a:endParaRPr lang="en-US">
              <a:solidFill>
                <a:prstClr val="black">
                  <a:tint val="75000"/>
                </a:prstClr>
              </a:solidFill>
            </a:endParaRPr>
          </a:p>
        </p:txBody>
      </p:sp>
    </p:spTree>
    <p:extLst>
      <p:ext uri="{BB962C8B-B14F-4D97-AF65-F5344CB8AC3E}">
        <p14:creationId xmlns:p14="http://schemas.microsoft.com/office/powerpoint/2010/main" val="14154637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E805E-DE9B-4A4C-9E48-73FD3721385F}" type="datetime1">
              <a:rPr lang="en-US" smtClean="0">
                <a:solidFill>
                  <a:prstClr val="black">
                    <a:tint val="75000"/>
                  </a:prstClr>
                </a:solidFill>
              </a:rPr>
              <a:t>2/1/2023</a:t>
            </a:fld>
            <a:endParaRPr lang="en-US">
              <a:solidFill>
                <a:prstClr val="black">
                  <a:tint val="75000"/>
                </a:prstClr>
              </a:solidFill>
            </a:endParaRPr>
          </a:p>
        </p:txBody>
      </p:sp>
    </p:spTree>
    <p:extLst>
      <p:ext uri="{BB962C8B-B14F-4D97-AF65-F5344CB8AC3E}">
        <p14:creationId xmlns:p14="http://schemas.microsoft.com/office/powerpoint/2010/main" val="389210904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60B14-D087-400D-A007-4C2D5545EDC0}" type="datetime1">
              <a:rPr lang="en-US" smtClean="0">
                <a:solidFill>
                  <a:prstClr val="black">
                    <a:tint val="75000"/>
                  </a:prstClr>
                </a:solidFill>
              </a:rPr>
              <a:t>2/1/2023</a:t>
            </a:fld>
            <a:endParaRPr lang="en-US">
              <a:solidFill>
                <a:prstClr val="black">
                  <a:tint val="75000"/>
                </a:prstClr>
              </a:solidFill>
            </a:endParaRPr>
          </a:p>
        </p:txBody>
      </p:sp>
    </p:spTree>
    <p:extLst>
      <p:ext uri="{BB962C8B-B14F-4D97-AF65-F5344CB8AC3E}">
        <p14:creationId xmlns:p14="http://schemas.microsoft.com/office/powerpoint/2010/main" val="318450478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1090F-0A29-47EE-9796-D93E951CE1B3}" type="datetime1">
              <a:rPr lang="en-US" smtClean="0">
                <a:solidFill>
                  <a:prstClr val="black">
                    <a:tint val="75000"/>
                  </a:prstClr>
                </a:solidFill>
              </a:rPr>
              <a:t>2/1/2023</a:t>
            </a:fld>
            <a:endParaRPr lang="en-US">
              <a:solidFill>
                <a:prstClr val="black">
                  <a:tint val="75000"/>
                </a:prstClr>
              </a:solidFill>
            </a:endParaRPr>
          </a:p>
        </p:txBody>
      </p:sp>
    </p:spTree>
    <p:extLst>
      <p:ext uri="{BB962C8B-B14F-4D97-AF65-F5344CB8AC3E}">
        <p14:creationId xmlns:p14="http://schemas.microsoft.com/office/powerpoint/2010/main" val="40678397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BAA56-CFFF-4CF8-B0A0-A251967A96D7}" type="datetime1">
              <a:rPr lang="en-US" smtClean="0">
                <a:solidFill>
                  <a:prstClr val="black">
                    <a:tint val="75000"/>
                  </a:prstClr>
                </a:solidFill>
              </a:rPr>
              <a:t>2/1/2023</a:t>
            </a:fld>
            <a:endParaRPr lang="en-US">
              <a:solidFill>
                <a:prstClr val="black">
                  <a:tint val="75000"/>
                </a:prstClr>
              </a:solidFill>
            </a:endParaRPr>
          </a:p>
        </p:txBody>
      </p:sp>
    </p:spTree>
    <p:extLst>
      <p:ext uri="{BB962C8B-B14F-4D97-AF65-F5344CB8AC3E}">
        <p14:creationId xmlns:p14="http://schemas.microsoft.com/office/powerpoint/2010/main" val="13657853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900">
                <a:solidFill>
                  <a:schemeClr val="accent6"/>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900">
                <a:solidFill>
                  <a:schemeClr val="accent6"/>
                </a:solidFill>
                <a:latin typeface="Arial" panose="020B0604020202020204" pitchFamily="34" charset="0"/>
                <a:cs typeface="Arial" panose="020B0604020202020204" pitchFamily="34" charset="0"/>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716457209"/>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 id="2147483989" r:id="rId12"/>
    <p:sldLayoutId id="2147483990" r:id="rId13"/>
    <p:sldLayoutId id="2147483991" r:id="rId14"/>
    <p:sldLayoutId id="2147483992" r:id="rId15"/>
    <p:sldLayoutId id="2147483993" r:id="rId16"/>
    <p:sldLayoutId id="2147483994" r:id="rId17"/>
    <p:sldLayoutId id="2147483995" r:id="rId18"/>
    <p:sldLayoutId id="2147483996" r:id="rId19"/>
    <p:sldLayoutId id="2147483997" r:id="rId20"/>
    <p:sldLayoutId id="2147484012" r:id="rId21"/>
  </p:sldLayoutIdLst>
  <p:hf hdr="0" ftr="0" dt="0"/>
  <p:txStyles>
    <p:titleStyle>
      <a:lvl1pPr algn="ctr"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p:titleStyle>
    <p:bodyStyle>
      <a:lvl1pPr marL="260604" indent="-260604" algn="l" defTabSz="685800" rtl="0" eaLnBrk="1" latinLnBrk="0" hangingPunct="1">
        <a:lnSpc>
          <a:spcPct val="100000"/>
        </a:lnSpc>
        <a:spcBef>
          <a:spcPts val="270"/>
        </a:spcBef>
        <a:buFont typeface="Arial" panose="020B0604020202020204" pitchFamily="34" charset="0"/>
        <a:buChar char="•"/>
        <a:defRPr sz="2100" kern="120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2"/>
            <a:ext cx="2743200" cy="365125"/>
          </a:xfrm>
          <a:prstGeom prst="rect">
            <a:avLst/>
          </a:prstGeom>
        </p:spPr>
        <p:txBody>
          <a:bodyPr vert="horz" lIns="91440" tIns="45720" rIns="91440" bIns="45720" rtlCol="0" anchor="ctr">
            <a:noAutofit/>
          </a:bodyPr>
          <a:lstStyle>
            <a:lvl1pPr algn="r">
              <a:defRPr sz="900">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56720838"/>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 id="2147484010" r:id="rId12"/>
    <p:sldLayoutId id="2147484011" r:id="rId13"/>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5120" userDrawn="1">
          <p15:clr>
            <a:srgbClr val="A4A3A4"/>
          </p15:clr>
        </p15:guide>
        <p15:guide id="3" pos="320" userDrawn="1">
          <p15:clr>
            <a:srgbClr val="547EBF"/>
          </p15:clr>
        </p15:guide>
        <p15:guide id="4" orient="horz" pos="240" userDrawn="1">
          <p15:clr>
            <a:srgbClr val="547EBF"/>
          </p15:clr>
        </p15:guide>
        <p15:guide id="5" pos="9920" userDrawn="1">
          <p15:clr>
            <a:srgbClr val="547EBF"/>
          </p15:clr>
        </p15:guide>
        <p15:guide id="6" orient="horz" pos="4080" userDrawn="1">
          <p15:clr>
            <a:srgbClr val="547EBF"/>
          </p15:clr>
        </p15:guide>
        <p15:guide id="7" pos="5280" userDrawn="1">
          <p15:clr>
            <a:srgbClr val="547EBF"/>
          </p15:clr>
        </p15:guide>
        <p15:guide id="8" pos="4960" userDrawn="1">
          <p15:clr>
            <a:srgbClr val="547EBF"/>
          </p15:clr>
        </p15:guide>
        <p15:guide id="9" pos="2816" userDrawn="1">
          <p15:clr>
            <a:srgbClr val="547EBF"/>
          </p15:clr>
        </p15:guide>
        <p15:guide id="10" pos="2464" userDrawn="1">
          <p15:clr>
            <a:srgbClr val="547EBF"/>
          </p15:clr>
        </p15:guide>
        <p15:guide id="11" pos="7424" userDrawn="1">
          <p15:clr>
            <a:srgbClr val="547EBF"/>
          </p15:clr>
        </p15:guide>
        <p15:guide id="12" pos="7776" userDrawn="1">
          <p15:clr>
            <a:srgbClr val="547EBF"/>
          </p15:clr>
        </p15:guide>
        <p15:guide id="13" pos="6624" userDrawn="1">
          <p15:clr>
            <a:srgbClr val="9FCC3B"/>
          </p15:clr>
        </p15:guide>
        <p15:guide id="14" pos="6944" userDrawn="1">
          <p15:clr>
            <a:srgbClr val="9FCC3B"/>
          </p15:clr>
        </p15:guide>
        <p15:guide id="15" pos="3616" userDrawn="1">
          <p15:clr>
            <a:srgbClr val="9FCC3B"/>
          </p15:clr>
        </p15:guide>
        <p15:guide id="16" pos="3296" userDrawn="1">
          <p15:clr>
            <a:srgbClr val="9FCC3B"/>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2"/>
            <a:ext cx="2743200" cy="365125"/>
          </a:xfrm>
          <a:prstGeom prst="rect">
            <a:avLst/>
          </a:prstGeom>
        </p:spPr>
        <p:txBody>
          <a:bodyPr vert="horz" lIns="91440" tIns="45720" rIns="91440" bIns="45720" rtlCol="0" anchor="ctr">
            <a:noAutofit/>
          </a:bodyPr>
          <a:lstStyle>
            <a:lvl1pPr algn="r">
              <a:defRPr sz="900">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843545162"/>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 id="2147484025" r:id="rId12"/>
    <p:sldLayoutId id="2147484026" r:id="rId13"/>
    <p:sldLayoutId id="2147484027" r:id="rId14"/>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5.png"/><Relationship Id="rId7" Type="http://schemas.openxmlformats.org/officeDocument/2006/relationships/diagramColors" Target="../diagrams/colors3.xml"/><Relationship Id="rId2" Type="http://schemas.openxmlformats.org/officeDocument/2006/relationships/notesSlide" Target="../notesSlides/notesSlide2.xml"/><Relationship Id="rId1" Type="http://schemas.openxmlformats.org/officeDocument/2006/relationships/slideLayout" Target="../slideLayouts/slideLayout140.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6.xml"/></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117.xml"/></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120.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17.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117.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117.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1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3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11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79C466-2CA8-D8B4-8F85-2B6F48BAB9A8}"/>
              </a:ext>
            </a:extLst>
          </p:cNvPr>
          <p:cNvSpPr>
            <a:spLocks noGrp="1"/>
          </p:cNvSpPr>
          <p:nvPr>
            <p:ph type="title"/>
          </p:nvPr>
        </p:nvSpPr>
        <p:spPr>
          <a:xfrm>
            <a:off x="3563725" y="2748951"/>
            <a:ext cx="4800600" cy="768096"/>
          </a:xfrm>
        </p:spPr>
        <p:txBody>
          <a:bodyPr/>
          <a:lstStyle/>
          <a:p>
            <a:r>
              <a:rPr lang="en-US" dirty="0"/>
              <a:t>West Manor  Budget Feedback Meeting</a:t>
            </a:r>
          </a:p>
        </p:txBody>
      </p:sp>
      <p:sp>
        <p:nvSpPr>
          <p:cNvPr id="4" name="Text Placeholder 3">
            <a:extLst>
              <a:ext uri="{FF2B5EF4-FFF2-40B4-BE49-F238E27FC236}">
                <a16:creationId xmlns:a16="http://schemas.microsoft.com/office/drawing/2014/main" id="{53B38588-B285-FA66-5E28-D97E450FE3A6}"/>
              </a:ext>
            </a:extLst>
          </p:cNvPr>
          <p:cNvSpPr>
            <a:spLocks noGrp="1"/>
          </p:cNvSpPr>
          <p:nvPr>
            <p:ph type="body" idx="1"/>
          </p:nvPr>
        </p:nvSpPr>
        <p:spPr>
          <a:xfrm>
            <a:off x="3695700" y="4539194"/>
            <a:ext cx="4800600" cy="512064"/>
          </a:xfrm>
        </p:spPr>
        <p:txBody>
          <a:bodyPr/>
          <a:lstStyle/>
          <a:p>
            <a:r>
              <a:rPr lang="en-US" sz="1600" i="1" dirty="0"/>
              <a:t>To be presented to GO Team </a:t>
            </a:r>
            <a:r>
              <a:rPr lang="en-US" sz="1600" b="1" i="1" dirty="0">
                <a:solidFill>
                  <a:schemeClr val="accent4"/>
                </a:solidFill>
              </a:rPr>
              <a:t>BEFORE</a:t>
            </a:r>
            <a:r>
              <a:rPr lang="en-US" sz="1600" i="1" dirty="0"/>
              <a:t> the school staffing conference</a:t>
            </a:r>
          </a:p>
        </p:txBody>
      </p:sp>
      <p:sp>
        <p:nvSpPr>
          <p:cNvPr id="2" name="Slide Number Placeholder 1">
            <a:extLst>
              <a:ext uri="{FF2B5EF4-FFF2-40B4-BE49-F238E27FC236}">
                <a16:creationId xmlns:a16="http://schemas.microsoft.com/office/drawing/2014/main" id="{266E6468-A7EC-EA64-E634-725A4419F72F}"/>
              </a:ext>
            </a:extLst>
          </p:cNvPr>
          <p:cNvSpPr>
            <a:spLocks noGrp="1"/>
          </p:cNvSpPr>
          <p:nvPr>
            <p:ph type="sldNum" sz="quarter" idx="4294967295"/>
          </p:nvPr>
        </p:nvSpPr>
        <p:spPr>
          <a:xfrm>
            <a:off x="9926638" y="457200"/>
            <a:ext cx="741362" cy="274638"/>
          </a:xfrm>
        </p:spPr>
        <p:txBody>
          <a:bodyPr/>
          <a:lstStyle/>
          <a:p>
            <a:fld id="{3D6C3DC6-EF6E-8948-BFE6-808D46D584D8}" type="slidenum">
              <a:rPr lang="en-US" smtClean="0"/>
              <a:t>1</a:t>
            </a:fld>
            <a:endParaRPr lang="en-US"/>
          </a:p>
        </p:txBody>
      </p:sp>
    </p:spTree>
    <p:extLst>
      <p:ext uri="{BB962C8B-B14F-4D97-AF65-F5344CB8AC3E}">
        <p14:creationId xmlns:p14="http://schemas.microsoft.com/office/powerpoint/2010/main" val="2317742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724" y="344424"/>
            <a:ext cx="8003286" cy="768096"/>
          </a:xfrm>
        </p:spPr>
        <p:txBody>
          <a:bodyPr anchor="t">
            <a:noAutofit/>
          </a:bodyPr>
          <a:lstStyle/>
          <a:p>
            <a:r>
              <a:rPr lang="en-US" sz="4800"/>
              <a:t>Norms</a:t>
            </a:r>
          </a:p>
        </p:txBody>
      </p:sp>
      <p:sp>
        <p:nvSpPr>
          <p:cNvPr id="4" name="Slide Number Placeholder 3"/>
          <p:cNvSpPr>
            <a:spLocks noGrp="1"/>
          </p:cNvSpPr>
          <p:nvPr>
            <p:ph type="sldNum" sz="quarter" idx="12"/>
          </p:nvPr>
        </p:nvSpPr>
        <p:spPr>
          <a:xfrm>
            <a:off x="9733026" y="457200"/>
            <a:ext cx="740664" cy="274320"/>
          </a:xfrm>
        </p:spPr>
        <p:txBody>
          <a:bodyPr anchor="ctr">
            <a:normAutofit/>
          </a:bodyPr>
          <a:lstStyle/>
          <a:p>
            <a:pPr>
              <a:spcAft>
                <a:spcPts val="600"/>
              </a:spcAft>
            </a:pPr>
            <a:fld id="{3D6C3DC6-EF6E-8948-BFE6-808D46D584D8}" type="slidenum">
              <a:rPr lang="en-US" smtClean="0"/>
              <a:pPr>
                <a:spcAft>
                  <a:spcPts val="600"/>
                </a:spcAft>
              </a:pPr>
              <a:t>2</a:t>
            </a:fld>
            <a:endParaRPr lang="en-US"/>
          </a:p>
        </p:txBody>
      </p:sp>
      <p:graphicFrame>
        <p:nvGraphicFramePr>
          <p:cNvPr id="6" name="Content Placeholder 2">
            <a:extLst>
              <a:ext uri="{FF2B5EF4-FFF2-40B4-BE49-F238E27FC236}">
                <a16:creationId xmlns:a16="http://schemas.microsoft.com/office/drawing/2014/main" id="{64119F18-171B-44BC-1A34-FB216F4D9923}"/>
              </a:ext>
            </a:extLst>
          </p:cNvPr>
          <p:cNvGraphicFramePr>
            <a:graphicFrameLocks noGrp="1"/>
          </p:cNvGraphicFramePr>
          <p:nvPr>
            <p:ph sz="half" idx="1"/>
            <p:extLst>
              <p:ext uri="{D42A27DB-BD31-4B8C-83A1-F6EECF244321}">
                <p14:modId xmlns:p14="http://schemas.microsoft.com/office/powerpoint/2010/main" val="276249996"/>
              </p:ext>
            </p:extLst>
          </p:nvPr>
        </p:nvGraphicFramePr>
        <p:xfrm>
          <a:off x="1338834" y="1171575"/>
          <a:ext cx="10053066" cy="5229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0696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4248694" y="976866"/>
            <a:ext cx="7066459" cy="1177486"/>
          </a:xfrm>
          <a:prstGeom prst="rect">
            <a:avLst/>
          </a:prstGeom>
          <a:solidFill>
            <a:srgbClr val="0083A9"/>
          </a:solidFill>
          <a:ln>
            <a:solidFill>
              <a:srgbClr val="0083A9"/>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000" b="1">
                <a:solidFill>
                  <a:schemeClr val="bg1"/>
                </a:solidFill>
                <a:latin typeface="Berlin Sans FB Demi" panose="020E0802020502020306" pitchFamily="34" charset="0"/>
              </a:rPr>
              <a:t>YOUR SCHOOL STRATEGIC PLAN…</a:t>
            </a:r>
          </a:p>
          <a:p>
            <a:pPr algn="ctr"/>
            <a:endParaRPr lang="en-US" sz="1600" b="1">
              <a:solidFill>
                <a:schemeClr val="bg1"/>
              </a:solidFill>
              <a:latin typeface="Berlin Sans FB Demi" panose="020E0802020502020306" pitchFamily="34" charset="0"/>
            </a:endParaRPr>
          </a:p>
          <a:p>
            <a:pPr algn="ctr"/>
            <a:r>
              <a:rPr lang="en-US" sz="1600" b="1">
                <a:solidFill>
                  <a:schemeClr val="bg1"/>
                </a:solidFill>
              </a:rPr>
              <a:t>is your roadmap and your role.</a:t>
            </a:r>
          </a:p>
          <a:p>
            <a:pPr algn="ctr"/>
            <a:r>
              <a:rPr lang="en-US" sz="1600" b="1">
                <a:solidFill>
                  <a:schemeClr val="bg1"/>
                </a:solidFill>
              </a:rPr>
              <a:t>It is your direction, your priorities, your vision, your present, your future. </a:t>
            </a:r>
          </a:p>
          <a:p>
            <a:pPr algn="ctr"/>
            <a:endParaRPr lang="en-US" sz="1600" b="1">
              <a:solidFill>
                <a:schemeClr val="bg1"/>
              </a:solidFill>
              <a:latin typeface="Berlin Sans FB Demi" panose="020E0802020502020306" pitchFamily="34" charset="0"/>
            </a:endParaRPr>
          </a:p>
        </p:txBody>
      </p:sp>
      <p:sp>
        <p:nvSpPr>
          <p:cNvPr id="2" name="Title 1"/>
          <p:cNvSpPr>
            <a:spLocks noGrp="1"/>
          </p:cNvSpPr>
          <p:nvPr>
            <p:ph type="title"/>
          </p:nvPr>
        </p:nvSpPr>
        <p:spPr>
          <a:xfrm>
            <a:off x="3371850" y="248714"/>
            <a:ext cx="8820149" cy="625079"/>
          </a:xfrm>
        </p:spPr>
        <p:txBody>
          <a:bodyPr>
            <a:normAutofit/>
          </a:bodyPr>
          <a:lstStyle/>
          <a:p>
            <a:pPr algn="ctr"/>
            <a:r>
              <a:rPr lang="en-US" sz="2600" b="1"/>
              <a:t>GO Team Budget Development Process</a:t>
            </a:r>
          </a:p>
        </p:txBody>
      </p:sp>
      <p:sp>
        <p:nvSpPr>
          <p:cNvPr id="5" name="Slide Number Placeholder 4"/>
          <p:cNvSpPr>
            <a:spLocks noGrp="1"/>
          </p:cNvSpPr>
          <p:nvPr>
            <p:ph type="sldNum" sz="quarter" idx="12"/>
          </p:nvPr>
        </p:nvSpPr>
        <p:spPr>
          <a:xfrm>
            <a:off x="9330991" y="5811680"/>
            <a:ext cx="1600200" cy="273844"/>
          </a:xfrm>
        </p:spPr>
        <p:txBody>
          <a:bodyPr/>
          <a:lstStyle/>
          <a:p>
            <a:fld id="{026F2F96-C52A-46BA-9140-C1728DB7CC36}" type="slidenum">
              <a:rPr lang="en-US" smtClean="0">
                <a:solidFill>
                  <a:schemeClr val="tx2"/>
                </a:solidFill>
              </a:rPr>
              <a:pPr/>
              <a:t>3</a:t>
            </a:fld>
            <a:endParaRPr lang="en-US">
              <a:solidFill>
                <a:schemeClr val="tx2"/>
              </a:solidFill>
            </a:endParaRPr>
          </a:p>
        </p:txBody>
      </p:sp>
      <p:graphicFrame>
        <p:nvGraphicFramePr>
          <p:cNvPr id="3" name="Diagram 2"/>
          <p:cNvGraphicFramePr/>
          <p:nvPr>
            <p:extLst>
              <p:ext uri="{D42A27DB-BD31-4B8C-83A1-F6EECF244321}">
                <p14:modId xmlns:p14="http://schemas.microsoft.com/office/powerpoint/2010/main" val="278190695"/>
              </p:ext>
            </p:extLst>
          </p:nvPr>
        </p:nvGraphicFramePr>
        <p:xfrm>
          <a:off x="4248693" y="2419351"/>
          <a:ext cx="7066460" cy="4272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4" descr="Image result for you are he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017426">
            <a:off x="3924842" y="4949974"/>
            <a:ext cx="792559" cy="1135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92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8662743" y="4487665"/>
            <a:ext cx="1216600" cy="1487222"/>
          </a:xfrm>
          <a:prstGeom prst="rect">
            <a:avLst/>
          </a:prstGeom>
        </p:spPr>
      </p:pic>
      <p:graphicFrame>
        <p:nvGraphicFramePr>
          <p:cNvPr id="12" name="Diagram 11">
            <a:extLst>
              <a:ext uri="{FF2B5EF4-FFF2-40B4-BE49-F238E27FC236}">
                <a16:creationId xmlns:a16="http://schemas.microsoft.com/office/drawing/2014/main" id="{5DB4F5CC-35F9-48D1-AC24-5F92E210AC21}"/>
              </a:ext>
            </a:extLst>
          </p:cNvPr>
          <p:cNvGraphicFramePr/>
          <p:nvPr/>
        </p:nvGraphicFramePr>
        <p:xfrm>
          <a:off x="2312657" y="1638589"/>
          <a:ext cx="7566687" cy="24688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4" descr="Image result for you are her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75801" y="1261478"/>
            <a:ext cx="570059" cy="83157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107293" y="5981275"/>
            <a:ext cx="3405863" cy="253916"/>
          </a:xfrm>
          <a:prstGeom prst="rect">
            <a:avLst/>
          </a:prstGeom>
          <a:ln w="38100">
            <a:solidFill>
              <a:schemeClr val="accent2">
                <a:lumMod val="75000"/>
              </a:schemeClr>
            </a:solidFill>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Calibri"/>
                <a:ea typeface="+mn-ea"/>
                <a:cs typeface="+mn-cs"/>
              </a:rPr>
              <a:t>GO Teams are encouraged to have ongoing conversations</a:t>
            </a:r>
          </a:p>
        </p:txBody>
      </p:sp>
      <p:sp>
        <p:nvSpPr>
          <p:cNvPr id="11" name="Title 1"/>
          <p:cNvSpPr txBox="1">
            <a:spLocks/>
          </p:cNvSpPr>
          <p:nvPr/>
        </p:nvSpPr>
        <p:spPr>
          <a:xfrm>
            <a:off x="2032480" y="324575"/>
            <a:ext cx="6556249" cy="831576"/>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000" b="1" i="0" u="none" strike="noStrike" kern="1200" cap="none" spc="0" normalizeH="0" baseline="0" noProof="0">
                <a:ln>
                  <a:noFill/>
                </a:ln>
                <a:solidFill>
                  <a:prstClr val="black"/>
                </a:solidFill>
                <a:effectLst/>
                <a:uLnTx/>
                <a:uFillTx/>
                <a:latin typeface="Trebuchet MS" panose="020B0603020202020204" pitchFamily="34" charset="0"/>
                <a:ea typeface="+mj-ea"/>
                <a:cs typeface="+mj-cs"/>
              </a:rPr>
              <a:t>Overview of FY ‘24 GO Team Budget Process</a:t>
            </a:r>
          </a:p>
        </p:txBody>
      </p:sp>
    </p:spTree>
    <p:extLst>
      <p:ext uri="{BB962C8B-B14F-4D97-AF65-F5344CB8AC3E}">
        <p14:creationId xmlns:p14="http://schemas.microsoft.com/office/powerpoint/2010/main" val="2063419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3634867" y="86868"/>
            <a:ext cx="8165592" cy="768096"/>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SzPct val="25000"/>
              <a:buFont typeface="Calibri"/>
              <a:buNone/>
            </a:pPr>
            <a:r>
              <a:rPr lang="en-US" sz="4400" b="1" i="0" u="sng" strike="noStrike" cap="none">
                <a:solidFill>
                  <a:schemeClr val="dk1"/>
                </a:solidFill>
                <a:latin typeface="Calibri"/>
                <a:ea typeface="Calibri"/>
                <a:cs typeface="Calibri"/>
                <a:sym typeface="Calibri"/>
              </a:rPr>
              <a:t>Budget Feedback Meetings</a:t>
            </a:r>
          </a:p>
        </p:txBody>
      </p:sp>
      <p:sp>
        <p:nvSpPr>
          <p:cNvPr id="100" name="Shape 100"/>
          <p:cNvSpPr txBox="1">
            <a:spLocks noGrp="1"/>
          </p:cNvSpPr>
          <p:nvPr>
            <p:ph sz="half" idx="2"/>
          </p:nvPr>
        </p:nvSpPr>
        <p:spPr>
          <a:xfrm>
            <a:off x="3526091" y="1221867"/>
            <a:ext cx="8383143" cy="5161788"/>
          </a:xfrm>
          <a:prstGeom prst="rect">
            <a:avLst/>
          </a:prstGeom>
          <a:noFill/>
          <a:ln>
            <a:noFill/>
          </a:ln>
        </p:spPr>
        <p:txBody>
          <a:bodyPr lIns="91425" tIns="45700" rIns="91425" bIns="45700" anchor="t" anchorCtr="0">
            <a:noAutofit/>
          </a:bodyPr>
          <a:lstStyle/>
          <a:p>
            <a:pPr marL="0" indent="0">
              <a:spcBef>
                <a:spcPts val="0"/>
              </a:spcBef>
              <a:buSzPct val="100000"/>
              <a:buNone/>
            </a:pPr>
            <a:r>
              <a:rPr lang="en-US" sz="2800" b="1" u="sng">
                <a:solidFill>
                  <a:schemeClr val="accent3"/>
                </a:solidFill>
              </a:rPr>
              <a:t>What</a:t>
            </a:r>
          </a:p>
          <a:p>
            <a:pPr marL="0" indent="0">
              <a:spcBef>
                <a:spcPts val="0"/>
              </a:spcBef>
              <a:spcAft>
                <a:spcPts val="1200"/>
              </a:spcAft>
              <a:buSzPct val="100000"/>
              <a:buNone/>
            </a:pPr>
            <a:r>
              <a:rPr lang="en-US" sz="2200">
                <a:solidFill>
                  <a:schemeClr val="accent5"/>
                </a:solidFill>
              </a:rPr>
              <a:t>The GO Team feedback session(s) should be scheduled for the principal to provide an overview of the school’s draft budget for the GO Team members and the general public. </a:t>
            </a:r>
          </a:p>
          <a:p>
            <a:pPr marL="0" indent="0">
              <a:spcBef>
                <a:spcPts val="0"/>
              </a:spcBef>
              <a:buSzPct val="100000"/>
              <a:buNone/>
            </a:pPr>
            <a:r>
              <a:rPr lang="en-US" sz="2800" b="1" u="sng">
                <a:solidFill>
                  <a:schemeClr val="accent3"/>
                </a:solidFill>
              </a:rPr>
              <a:t>Why</a:t>
            </a:r>
          </a:p>
          <a:p>
            <a:pPr marL="63500" lvl="0" indent="0">
              <a:spcBef>
                <a:spcPts val="0"/>
              </a:spcBef>
              <a:spcAft>
                <a:spcPts val="1200"/>
              </a:spcAft>
              <a:buSzPct val="100000"/>
              <a:buNone/>
            </a:pPr>
            <a:r>
              <a:rPr lang="en-US" sz="2200">
                <a:solidFill>
                  <a:schemeClr val="accent5"/>
                </a:solidFill>
              </a:rPr>
              <a:t>This meeting provides an opportunity for GO Teams to discuss how the school’s budget has been allocated to support the programmatic needs and key strategic priorities. </a:t>
            </a:r>
          </a:p>
          <a:p>
            <a:pPr marL="0" indent="0">
              <a:spcBef>
                <a:spcPts val="0"/>
              </a:spcBef>
              <a:buSzPct val="100000"/>
              <a:buNone/>
            </a:pPr>
            <a:r>
              <a:rPr lang="en-US" sz="2800" b="1" u="sng">
                <a:solidFill>
                  <a:schemeClr val="accent3"/>
                </a:solidFill>
              </a:rPr>
              <a:t>When </a:t>
            </a:r>
          </a:p>
          <a:p>
            <a:pPr marL="63500" indent="0">
              <a:spcBef>
                <a:spcPts val="0"/>
              </a:spcBef>
              <a:buSzPct val="100000"/>
              <a:buNone/>
            </a:pPr>
            <a:r>
              <a:rPr lang="en-US" sz="2200">
                <a:solidFill>
                  <a:schemeClr val="accent5"/>
                </a:solidFill>
                <a:sym typeface="Calibri"/>
              </a:rPr>
              <a:t>Meetings must be held in February </a:t>
            </a:r>
            <a:r>
              <a:rPr lang="en-US" sz="2200" b="1">
                <a:solidFill>
                  <a:schemeClr val="accent4"/>
                </a:solidFill>
                <a:sym typeface="Calibri"/>
              </a:rPr>
              <a:t>before staffing conferences</a:t>
            </a:r>
            <a:r>
              <a:rPr lang="en-US" sz="2200">
                <a:solidFill>
                  <a:schemeClr val="accent5"/>
                </a:solidFill>
                <a:sym typeface="Calibri"/>
              </a:rPr>
              <a:t>. May be combined with the allocation meeting (</a:t>
            </a:r>
            <a:r>
              <a:rPr lang="en-US" sz="2200" i="1">
                <a:solidFill>
                  <a:schemeClr val="accent5"/>
                </a:solidFill>
                <a:sym typeface="Calibri"/>
              </a:rPr>
              <a:t>as needed</a:t>
            </a:r>
            <a:r>
              <a:rPr lang="en-US" sz="2200">
                <a:solidFill>
                  <a:schemeClr val="accent5"/>
                </a:solidFill>
                <a:sym typeface="Calibri"/>
              </a:rPr>
              <a:t>), if the GO Team has completed strategic plan updates and ranked strategic priorities</a:t>
            </a:r>
            <a:r>
              <a:rPr lang="en-US" sz="2200" i="1">
                <a:solidFill>
                  <a:schemeClr val="accent5"/>
                </a:solidFill>
                <a:sym typeface="Calibri"/>
              </a:rPr>
              <a:t>.</a:t>
            </a:r>
            <a:r>
              <a:rPr lang="en-US" sz="2200">
                <a:solidFill>
                  <a:schemeClr val="accent5"/>
                </a:solidFill>
                <a:sym typeface="Calibri"/>
              </a:rPr>
              <a:t> </a:t>
            </a:r>
            <a:endParaRPr lang="en-US" sz="2200">
              <a:solidFill>
                <a:schemeClr val="accent5"/>
              </a:solidFill>
            </a:endParaRPr>
          </a:p>
        </p:txBody>
      </p:sp>
      <p:sp>
        <p:nvSpPr>
          <p:cNvPr id="2" name="Slide Number Placeholder 1"/>
          <p:cNvSpPr>
            <a:spLocks noGrp="1"/>
          </p:cNvSpPr>
          <p:nvPr>
            <p:ph type="sldNum" sz="quarter"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rgbClr val="888888"/>
                </a:solidFill>
                <a:latin typeface="Calibri"/>
                <a:ea typeface="Calibri"/>
                <a:cs typeface="Calibri"/>
                <a:sym typeface="Calibri"/>
              </a:rPr>
              <a:t>5</a:t>
            </a:fld>
            <a:endParaRPr lang="en-US"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942230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791067" y="86385"/>
            <a:ext cx="6392618" cy="707886"/>
          </a:xfrm>
          <a:prstGeom prst="rect">
            <a:avLst/>
          </a:prstGeom>
          <a:noFill/>
        </p:spPr>
        <p:txBody>
          <a:bodyPr wrap="square" rtlCol="0">
            <a:spAutoFit/>
          </a:bodyPr>
          <a:lstStyle/>
          <a:p>
            <a:pPr algn="ctr"/>
            <a:r>
              <a:rPr lang="en-US" sz="4000" b="1" i="1">
                <a:latin typeface="+mj-lt"/>
              </a:rPr>
              <a:t>FY24 Budget Parameters</a:t>
            </a:r>
          </a:p>
        </p:txBody>
      </p:sp>
      <p:sp>
        <p:nvSpPr>
          <p:cNvPr id="5" name="Slide Number Placeholder 4"/>
          <p:cNvSpPr>
            <a:spLocks noGrp="1"/>
          </p:cNvSpPr>
          <p:nvPr>
            <p:ph type="sldNum" sz="quarter" idx="12"/>
          </p:nvPr>
        </p:nvSpPr>
        <p:spPr>
          <a:xfrm>
            <a:off x="9733026" y="457200"/>
            <a:ext cx="740664" cy="274320"/>
          </a:xfrm>
          <a:prstGeom prst="rect">
            <a:avLst/>
          </a:prstGeom>
        </p:spPr>
        <p:txBody>
          <a:bodyPr vert="horz" lIns="91440" tIns="45720" rIns="91440" bIns="45720" rtlCol="0" anchor="ctr">
            <a:noAutofit/>
          </a:bodyPr>
          <a:lstStyle>
            <a:defPPr>
              <a:defRPr lang="en-US"/>
            </a:defPPr>
            <a:lvl1pPr marL="0" algn="ctr" defTabSz="457200" rtl="0" eaLnBrk="1" latinLnBrk="0" hangingPunct="1">
              <a:defRPr sz="9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C10A0C-BB77-FD4A-8FA4-D4334D01E3A4}" type="slidenum">
              <a:rPr lang="en-US" smtClean="0"/>
              <a:pPr/>
              <a:t>6</a:t>
            </a:fld>
            <a:endParaRPr lang="en-US"/>
          </a:p>
        </p:txBody>
      </p:sp>
      <p:graphicFrame>
        <p:nvGraphicFramePr>
          <p:cNvPr id="8" name="Table 7">
            <a:extLst>
              <a:ext uri="{FF2B5EF4-FFF2-40B4-BE49-F238E27FC236}">
                <a16:creationId xmlns:a16="http://schemas.microsoft.com/office/drawing/2014/main" id="{02F76306-D2C6-54CE-6EC9-97FE45959C63}"/>
              </a:ext>
            </a:extLst>
          </p:cNvPr>
          <p:cNvGraphicFramePr>
            <a:graphicFrameLocks noGrp="1"/>
          </p:cNvGraphicFramePr>
          <p:nvPr/>
        </p:nvGraphicFramePr>
        <p:xfrm>
          <a:off x="1894151" y="1403990"/>
          <a:ext cx="7838875" cy="5134466"/>
        </p:xfrm>
        <a:graphic>
          <a:graphicData uri="http://schemas.openxmlformats.org/drawingml/2006/table">
            <a:tbl>
              <a:tblPr firstRow="1" bandRow="1">
                <a:tableStyleId>{5C22544A-7EE6-4342-B048-85BDC9FD1C3A}</a:tableStyleId>
              </a:tblPr>
              <a:tblGrid>
                <a:gridCol w="3881420">
                  <a:extLst>
                    <a:ext uri="{9D8B030D-6E8A-4147-A177-3AD203B41FA5}">
                      <a16:colId xmlns:a16="http://schemas.microsoft.com/office/drawing/2014/main" val="3509078761"/>
                    </a:ext>
                  </a:extLst>
                </a:gridCol>
                <a:gridCol w="3957455">
                  <a:extLst>
                    <a:ext uri="{9D8B030D-6E8A-4147-A177-3AD203B41FA5}">
                      <a16:colId xmlns:a16="http://schemas.microsoft.com/office/drawing/2014/main" val="1934840705"/>
                    </a:ext>
                  </a:extLst>
                </a:gridCol>
              </a:tblGrid>
              <a:tr h="864814">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FY24 School Priorities</a:t>
                      </a:r>
                    </a:p>
                  </a:txBody>
                  <a:tcPr/>
                </a:tc>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2873917453"/>
                  </a:ext>
                </a:extLst>
              </a:tr>
              <a:tr h="1238744">
                <a:tc>
                  <a:txBody>
                    <a:bodyPr/>
                    <a:lstStyle/>
                    <a:p>
                      <a:pPr algn="ctr"/>
                      <a:r>
                        <a:rPr lang="en-US" sz="1600" dirty="0"/>
                        <a:t>Improve percent of students achieving at proficient level on Milestones assessment </a:t>
                      </a:r>
                      <a:endParaRPr lang="en-US" sz="1750" dirty="0"/>
                    </a:p>
                  </a:txBody>
                  <a:tcPr/>
                </a:tc>
                <a:tc>
                  <a:txBody>
                    <a:bodyPr/>
                    <a:lstStyle/>
                    <a:p>
                      <a:pPr algn="ctr"/>
                      <a:r>
                        <a:rPr lang="en-US" sz="1750" dirty="0"/>
                        <a:t>Provide instruction to prepare students for their next educational level and remove instructional gaps caused by Covid</a:t>
                      </a:r>
                    </a:p>
                  </a:txBody>
                  <a:tcPr/>
                </a:tc>
                <a:extLst>
                  <a:ext uri="{0D108BD9-81ED-4DB2-BD59-A6C34878D82A}">
                    <a16:rowId xmlns:a16="http://schemas.microsoft.com/office/drawing/2014/main" val="1312436168"/>
                  </a:ext>
                </a:extLst>
              </a:tr>
              <a:tr h="1231813">
                <a:tc>
                  <a:txBody>
                    <a:bodyPr/>
                    <a:lstStyle/>
                    <a:p>
                      <a:pPr algn="ctr"/>
                      <a:r>
                        <a:rPr lang="en-US" sz="1600" dirty="0"/>
                        <a:t>Implement International Baccalaureate program model </a:t>
                      </a:r>
                      <a:endParaRPr lang="en-US" sz="1750" dirty="0"/>
                    </a:p>
                  </a:txBody>
                  <a:tcPr/>
                </a:tc>
                <a:tc>
                  <a:txBody>
                    <a:bodyPr/>
                    <a:lstStyle/>
                    <a:p>
                      <a:pPr algn="ctr"/>
                      <a:r>
                        <a:rPr lang="en-US" sz="1600" dirty="0"/>
                        <a:t>Provide rigor and ensure our students think globally</a:t>
                      </a:r>
                      <a:endParaRPr lang="en-US" sz="1750" dirty="0"/>
                    </a:p>
                  </a:txBody>
                  <a:tcPr/>
                </a:tc>
                <a:extLst>
                  <a:ext uri="{0D108BD9-81ED-4DB2-BD59-A6C34878D82A}">
                    <a16:rowId xmlns:a16="http://schemas.microsoft.com/office/drawing/2014/main" val="978434641"/>
                  </a:ext>
                </a:extLst>
              </a:tr>
              <a:tr h="1799095">
                <a:tc>
                  <a:txBody>
                    <a:bodyPr/>
                    <a:lstStyle/>
                    <a:p>
                      <a:pPr algn="ctr"/>
                      <a:r>
                        <a:rPr lang="en-US" sz="1600" dirty="0"/>
                        <a:t>Ensure a welcoming parent friendly environment </a:t>
                      </a:r>
                      <a:endParaRPr lang="en-US" sz="1750" dirty="0"/>
                    </a:p>
                  </a:txBody>
                  <a:tcPr/>
                </a:tc>
                <a:tc>
                  <a:txBody>
                    <a:bodyPr/>
                    <a:lstStyle/>
                    <a:p>
                      <a:pPr algn="ctr"/>
                      <a:r>
                        <a:rPr lang="en-US" sz="1600" dirty="0"/>
                        <a:t>increase parent involvement to strengthen the partnership between school and home</a:t>
                      </a:r>
                      <a:endParaRPr lang="en-US" sz="1750" dirty="0"/>
                    </a:p>
                  </a:txBody>
                  <a:tcPr/>
                </a:tc>
                <a:extLst>
                  <a:ext uri="{0D108BD9-81ED-4DB2-BD59-A6C34878D82A}">
                    <a16:rowId xmlns:a16="http://schemas.microsoft.com/office/drawing/2014/main" val="641123415"/>
                  </a:ext>
                </a:extLst>
              </a:tr>
            </a:tbl>
          </a:graphicData>
        </a:graphic>
      </p:graphicFrame>
    </p:spTree>
    <p:extLst>
      <p:ext uri="{BB962C8B-B14F-4D97-AF65-F5344CB8AC3E}">
        <p14:creationId xmlns:p14="http://schemas.microsoft.com/office/powerpoint/2010/main" val="4212356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76250" y="1270129"/>
            <a:ext cx="97345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59080" y="192911"/>
            <a:ext cx="10181158" cy="1077218"/>
          </a:xfrm>
          <a:prstGeom prst="rect">
            <a:avLst/>
          </a:prstGeom>
          <a:noFill/>
        </p:spPr>
        <p:txBody>
          <a:bodyPr wrap="square" rtlCol="0">
            <a:spAutoFit/>
          </a:bodyPr>
          <a:lstStyle/>
          <a:p>
            <a:pPr algn="ctr"/>
            <a:r>
              <a:rPr lang="en-US" sz="3200" b="1">
                <a:latin typeface="+mj-lt"/>
              </a:rPr>
              <a:t>Descriptions of Strategic Plan</a:t>
            </a:r>
          </a:p>
          <a:p>
            <a:pPr algn="ctr"/>
            <a:r>
              <a:rPr lang="en-US" sz="3200" b="1">
                <a:latin typeface="+mj-lt"/>
              </a:rPr>
              <a:t>Breakout Categories</a:t>
            </a:r>
          </a:p>
        </p:txBody>
      </p:sp>
      <p:sp>
        <p:nvSpPr>
          <p:cNvPr id="5" name="TextBox 4"/>
          <p:cNvSpPr txBox="1"/>
          <p:nvPr/>
        </p:nvSpPr>
        <p:spPr>
          <a:xfrm>
            <a:off x="476250" y="2027240"/>
            <a:ext cx="10677525" cy="3785652"/>
          </a:xfrm>
          <a:prstGeom prst="rect">
            <a:avLst/>
          </a:prstGeom>
          <a:noFill/>
        </p:spPr>
        <p:txBody>
          <a:bodyPr wrap="square" rtlCol="0">
            <a:spAutoFit/>
          </a:bodyPr>
          <a:lstStyle/>
          <a:p>
            <a:pPr marL="400050" indent="-400050">
              <a:buFont typeface="+mj-lt"/>
              <a:buAutoNum type="arabicPeriod"/>
            </a:pPr>
            <a:r>
              <a:rPr lang="en-US" sz="2400" b="1">
                <a:solidFill>
                  <a:schemeClr val="accent2"/>
                </a:solidFill>
                <a:latin typeface="Calibri" panose="020F0502020204030204" pitchFamily="34" charset="0"/>
                <a:cs typeface="Calibri" panose="020F0502020204030204" pitchFamily="34" charset="0"/>
              </a:rPr>
              <a:t>Priorities:</a:t>
            </a:r>
            <a:r>
              <a:rPr lang="en-US" sz="2400" b="1">
                <a:latin typeface="Calibri" panose="020F0502020204030204" pitchFamily="34" charset="0"/>
                <a:cs typeface="Calibri" panose="020F0502020204030204" pitchFamily="34" charset="0"/>
              </a:rPr>
              <a:t> </a:t>
            </a:r>
            <a:r>
              <a:rPr lang="en-US" sz="2400">
                <a:latin typeface="Calibri" panose="020F0502020204030204" pitchFamily="34" charset="0"/>
                <a:cs typeface="Calibri" panose="020F0502020204030204" pitchFamily="34" charset="0"/>
              </a:rPr>
              <a:t>FY24 funding </a:t>
            </a:r>
            <a:r>
              <a:rPr lang="en-US" sz="2400" u="sng">
                <a:latin typeface="Calibri" panose="020F0502020204030204" pitchFamily="34" charset="0"/>
                <a:cs typeface="Calibri" panose="020F0502020204030204" pitchFamily="34" charset="0"/>
              </a:rPr>
              <a:t>priorities</a:t>
            </a:r>
            <a:r>
              <a:rPr lang="en-US" sz="2400">
                <a:latin typeface="Calibri" panose="020F0502020204030204" pitchFamily="34" charset="0"/>
                <a:cs typeface="Calibri" panose="020F0502020204030204" pitchFamily="34" charset="0"/>
              </a:rPr>
              <a:t> from the school’s strategic plan, ranked by the order of importance. </a:t>
            </a:r>
          </a:p>
          <a:p>
            <a:pPr marL="400050" indent="-400050">
              <a:buFont typeface="+mj-lt"/>
              <a:buAutoNum type="arabicPeriod"/>
            </a:pPr>
            <a:endParaRPr lang="en-US" sz="2400">
              <a:latin typeface="Calibri" panose="020F0502020204030204" pitchFamily="34" charset="0"/>
              <a:cs typeface="Calibri" panose="020F0502020204030204" pitchFamily="34" charset="0"/>
            </a:endParaRPr>
          </a:p>
          <a:p>
            <a:pPr marL="400050" indent="-400050">
              <a:buFont typeface="+mj-lt"/>
              <a:buAutoNum type="arabicPeriod"/>
            </a:pPr>
            <a:r>
              <a:rPr lang="en-US" sz="2400" b="1">
                <a:solidFill>
                  <a:schemeClr val="accent2"/>
                </a:solidFill>
                <a:latin typeface="Calibri" panose="020F0502020204030204" pitchFamily="34" charset="0"/>
                <a:cs typeface="Calibri" panose="020F0502020204030204" pitchFamily="34" charset="0"/>
              </a:rPr>
              <a:t>APS Five Focus Area:</a:t>
            </a:r>
            <a:r>
              <a:rPr lang="en-US" sz="2400" b="1">
                <a:latin typeface="Calibri" panose="020F0502020204030204" pitchFamily="34" charset="0"/>
                <a:cs typeface="Calibri" panose="020F0502020204030204" pitchFamily="34" charset="0"/>
              </a:rPr>
              <a:t> </a:t>
            </a:r>
            <a:r>
              <a:rPr lang="en-US" sz="2400">
                <a:latin typeface="Calibri" panose="020F0502020204030204" pitchFamily="34" charset="0"/>
                <a:cs typeface="Calibri" panose="020F0502020204030204" pitchFamily="34" charset="0"/>
              </a:rPr>
              <a:t>What part of the APS Five is the priority aligned to?</a:t>
            </a:r>
          </a:p>
          <a:p>
            <a:pPr marL="400050" indent="-400050">
              <a:buFont typeface="+mj-lt"/>
              <a:buAutoNum type="arabicPeriod"/>
            </a:pPr>
            <a:endParaRPr lang="en-US" sz="2400" b="1">
              <a:latin typeface="Calibri" panose="020F0502020204030204" pitchFamily="34" charset="0"/>
              <a:cs typeface="Calibri" panose="020F0502020204030204" pitchFamily="34" charset="0"/>
            </a:endParaRPr>
          </a:p>
          <a:p>
            <a:pPr marL="400050" indent="-400050">
              <a:buFont typeface="+mj-lt"/>
              <a:buAutoNum type="arabicPeriod"/>
            </a:pPr>
            <a:r>
              <a:rPr lang="en-US" sz="2400" b="1">
                <a:solidFill>
                  <a:schemeClr val="accent2"/>
                </a:solidFill>
                <a:latin typeface="Calibri" panose="020F0502020204030204" pitchFamily="34" charset="0"/>
                <a:cs typeface="Calibri" panose="020F0502020204030204" pitchFamily="34" charset="0"/>
              </a:rPr>
              <a:t>Strategies:</a:t>
            </a:r>
            <a:r>
              <a:rPr lang="en-US" sz="2400" b="1">
                <a:latin typeface="Calibri" panose="020F0502020204030204" pitchFamily="34" charset="0"/>
                <a:cs typeface="Calibri" panose="020F0502020204030204" pitchFamily="34" charset="0"/>
              </a:rPr>
              <a:t> </a:t>
            </a:r>
            <a:r>
              <a:rPr lang="en-US" sz="2400">
                <a:latin typeface="Calibri" panose="020F0502020204030204" pitchFamily="34" charset="0"/>
                <a:cs typeface="Calibri" panose="020F0502020204030204" pitchFamily="34" charset="0"/>
              </a:rPr>
              <a:t>Lays out specific objectives for schools improvement.</a:t>
            </a:r>
          </a:p>
          <a:p>
            <a:pPr marL="400050" indent="-400050">
              <a:buFont typeface="+mj-lt"/>
              <a:buAutoNum type="arabicPeriod"/>
            </a:pPr>
            <a:endParaRPr lang="en-US" sz="2400" b="1">
              <a:latin typeface="Calibri" panose="020F0502020204030204" pitchFamily="34" charset="0"/>
              <a:cs typeface="Calibri" panose="020F0502020204030204" pitchFamily="34" charset="0"/>
            </a:endParaRPr>
          </a:p>
          <a:p>
            <a:pPr marL="400050" indent="-400050">
              <a:buFont typeface="+mj-lt"/>
              <a:buAutoNum type="arabicPeriod"/>
            </a:pPr>
            <a:r>
              <a:rPr lang="en-US" sz="2400" b="1">
                <a:solidFill>
                  <a:schemeClr val="accent2"/>
                </a:solidFill>
                <a:latin typeface="Calibri" panose="020F0502020204030204" pitchFamily="34" charset="0"/>
                <a:cs typeface="Calibri" panose="020F0502020204030204" pitchFamily="34" charset="0"/>
              </a:rPr>
              <a:t>Request: </a:t>
            </a:r>
            <a:r>
              <a:rPr lang="en-US" sz="2400">
                <a:latin typeface="Calibri" panose="020F0502020204030204" pitchFamily="34" charset="0"/>
                <a:cs typeface="Calibri" panose="020F0502020204030204" pitchFamily="34" charset="0"/>
              </a:rPr>
              <a:t>“The Ask”  What needs to be funded in order to support the strategy?  </a:t>
            </a:r>
          </a:p>
          <a:p>
            <a:pPr marL="400050" indent="-400050">
              <a:buFont typeface="+mj-lt"/>
              <a:buAutoNum type="arabicPeriod"/>
            </a:pPr>
            <a:endParaRPr lang="en-US" sz="2400">
              <a:latin typeface="Calibri" panose="020F0502020204030204" pitchFamily="34" charset="0"/>
              <a:cs typeface="Calibri" panose="020F0502020204030204" pitchFamily="34" charset="0"/>
            </a:endParaRPr>
          </a:p>
          <a:p>
            <a:pPr marL="400050" indent="-400050">
              <a:buFont typeface="+mj-lt"/>
              <a:buAutoNum type="arabicPeriod"/>
            </a:pPr>
            <a:r>
              <a:rPr lang="en-US" sz="2400" b="1">
                <a:solidFill>
                  <a:schemeClr val="accent2"/>
                </a:solidFill>
                <a:latin typeface="Calibri" panose="020F0502020204030204" pitchFamily="34" charset="0"/>
                <a:cs typeface="Calibri" panose="020F0502020204030204" pitchFamily="34" charset="0"/>
              </a:rPr>
              <a:t>Amount:</a:t>
            </a:r>
            <a:r>
              <a:rPr lang="en-US" sz="2400">
                <a:latin typeface="Calibri" panose="020F0502020204030204" pitchFamily="34" charset="0"/>
                <a:cs typeface="Calibri" panose="020F0502020204030204" pitchFamily="34" charset="0"/>
              </a:rPr>
              <a:t> What is the cost associated with the Request?</a:t>
            </a:r>
          </a:p>
        </p:txBody>
      </p:sp>
      <p:sp>
        <p:nvSpPr>
          <p:cNvPr id="4" name="Slide Number Placeholder 3"/>
          <p:cNvSpPr>
            <a:spLocks noGrp="1"/>
          </p:cNvSpPr>
          <p:nvPr>
            <p:ph type="sldNum" sz="quarter" idx="12"/>
          </p:nvPr>
        </p:nvSpPr>
        <p:spPr/>
        <p:txBody>
          <a:bodyPr/>
          <a:lstStyle/>
          <a:p>
            <a:fld id="{3D6C3DC6-EF6E-8948-BFE6-808D46D584D8}" type="slidenum">
              <a:rPr lang="en-US" smtClean="0"/>
              <a:t>7</a:t>
            </a:fld>
            <a:endParaRPr lang="en-US"/>
          </a:p>
        </p:txBody>
      </p:sp>
    </p:spTree>
    <p:extLst>
      <p:ext uri="{BB962C8B-B14F-4D97-AF65-F5344CB8AC3E}">
        <p14:creationId xmlns:p14="http://schemas.microsoft.com/office/powerpoint/2010/main" val="4119372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1158335183"/>
              </p:ext>
            </p:extLst>
          </p:nvPr>
        </p:nvGraphicFramePr>
        <p:xfrm>
          <a:off x="3640678" y="1240623"/>
          <a:ext cx="8094122" cy="6618415"/>
        </p:xfrm>
        <a:graphic>
          <a:graphicData uri="http://schemas.openxmlformats.org/drawingml/2006/table">
            <a:tbl>
              <a:tblPr firstRow="1" bandRow="1">
                <a:tableStyleId>{21E4AEA4-8DFA-4A89-87EB-49C32662AFE0}</a:tableStyleId>
              </a:tblPr>
              <a:tblGrid>
                <a:gridCol w="1583293">
                  <a:extLst>
                    <a:ext uri="{9D8B030D-6E8A-4147-A177-3AD203B41FA5}">
                      <a16:colId xmlns:a16="http://schemas.microsoft.com/office/drawing/2014/main" val="20000"/>
                    </a:ext>
                  </a:extLst>
                </a:gridCol>
                <a:gridCol w="1760933">
                  <a:extLst>
                    <a:ext uri="{9D8B030D-6E8A-4147-A177-3AD203B41FA5}">
                      <a16:colId xmlns:a16="http://schemas.microsoft.com/office/drawing/2014/main" val="20001"/>
                    </a:ext>
                  </a:extLst>
                </a:gridCol>
                <a:gridCol w="1760933">
                  <a:extLst>
                    <a:ext uri="{9D8B030D-6E8A-4147-A177-3AD203B41FA5}">
                      <a16:colId xmlns:a16="http://schemas.microsoft.com/office/drawing/2014/main" val="20002"/>
                    </a:ext>
                  </a:extLst>
                </a:gridCol>
                <a:gridCol w="1621926">
                  <a:extLst>
                    <a:ext uri="{9D8B030D-6E8A-4147-A177-3AD203B41FA5}">
                      <a16:colId xmlns:a16="http://schemas.microsoft.com/office/drawing/2014/main" val="20003"/>
                    </a:ext>
                  </a:extLst>
                </a:gridCol>
                <a:gridCol w="1367037">
                  <a:extLst>
                    <a:ext uri="{9D8B030D-6E8A-4147-A177-3AD203B41FA5}">
                      <a16:colId xmlns:a16="http://schemas.microsoft.com/office/drawing/2014/main" val="20005"/>
                    </a:ext>
                  </a:extLst>
                </a:gridCol>
              </a:tblGrid>
              <a:tr h="623751">
                <a:tc>
                  <a:txBody>
                    <a:bodyPr/>
                    <a:lstStyle/>
                    <a:p>
                      <a:pPr algn="ctr"/>
                      <a:r>
                        <a:rPr lang="en-US" sz="1400" dirty="0"/>
                        <a:t>Priorities</a:t>
                      </a:r>
                      <a:endParaRPr lang="en-US" sz="1400" dirty="0">
                        <a:latin typeface="Calibri" panose="020F0502020204030204" pitchFamily="34" charset="0"/>
                      </a:endParaRPr>
                    </a:p>
                  </a:txBody>
                  <a:tcPr marL="68580" marR="68580" marT="34290" marB="34290" anchor="ctr"/>
                </a:tc>
                <a:tc>
                  <a:txBody>
                    <a:bodyPr/>
                    <a:lstStyle/>
                    <a:p>
                      <a:pPr algn="ctr"/>
                      <a:r>
                        <a:rPr lang="en-US" sz="1400" dirty="0"/>
                        <a:t>APS FIVE Focus Area</a:t>
                      </a:r>
                      <a:endParaRPr lang="en-US" sz="1400" dirty="0">
                        <a:latin typeface="Calibri" panose="020F0502020204030204" pitchFamily="34" charset="0"/>
                      </a:endParaRPr>
                    </a:p>
                  </a:txBody>
                  <a:tcPr marL="68580" marR="68580" marT="34290" marB="34290" anchor="ctr"/>
                </a:tc>
                <a:tc>
                  <a:txBody>
                    <a:bodyPr/>
                    <a:lstStyle/>
                    <a:p>
                      <a:pPr algn="ctr"/>
                      <a:r>
                        <a:rPr lang="en-US" sz="1400" dirty="0"/>
                        <a:t>Strategies</a:t>
                      </a:r>
                      <a:endParaRPr lang="en-US" sz="1400" dirty="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dirty="0">
                          <a:solidFill>
                            <a:schemeClr val="lt1"/>
                          </a:solidFill>
                        </a:rPr>
                        <a:t>Requests</a:t>
                      </a:r>
                      <a:endParaRPr lang="en-US" sz="1400" b="1" kern="1200" dirty="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dirty="0"/>
                        <a:t>Amount</a:t>
                      </a:r>
                      <a:endParaRPr lang="en-US" sz="1400" dirty="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361381">
                <a:tc>
                  <a:txBody>
                    <a:bodyPr/>
                    <a:lstStyle/>
                    <a:p>
                      <a:r>
                        <a:rPr lang="en-US" sz="1200" dirty="0"/>
                        <a:t>Create an intervention block to remediate skills introduced during virtual instruction</a:t>
                      </a:r>
                    </a:p>
                  </a:txBody>
                  <a:tcPr marL="68580" marR="68580" marT="34290" marB="34290" anchor="ctr"/>
                </a:tc>
                <a:tc>
                  <a:txBody>
                    <a:bodyPr/>
                    <a:lstStyle/>
                    <a:p>
                      <a:r>
                        <a:rPr lang="en-US" sz="1200" dirty="0"/>
                        <a:t>Curriculum and instruction Personalized Learning </a:t>
                      </a:r>
                    </a:p>
                  </a:txBody>
                  <a:tcPr marL="68580" marR="68580" marT="34290" marB="34290" anchor="ctr"/>
                </a:tc>
                <a:tc>
                  <a:txBody>
                    <a:bodyPr/>
                    <a:lstStyle/>
                    <a:p>
                      <a:r>
                        <a:rPr lang="en-US" sz="1200" dirty="0"/>
                        <a:t>Daily intervention block of 45 minutes in the areas of Math and Literacy twice weekly </a:t>
                      </a:r>
                    </a:p>
                  </a:txBody>
                  <a:tcPr marL="68580" marR="68580" marT="34290" marB="34290" anchor="ctr"/>
                </a:tc>
                <a:tc>
                  <a:txBody>
                    <a:bodyPr/>
                    <a:lstStyle/>
                    <a:p>
                      <a:r>
                        <a:rPr lang="en-US" sz="1200" dirty="0"/>
                        <a:t>Adjust master schedule</a:t>
                      </a:r>
                    </a:p>
                  </a:txBody>
                  <a:tcPr marL="68580" marR="68580" marT="34290" marB="34290" anchor="ctr"/>
                </a:tc>
                <a:tc>
                  <a:txBody>
                    <a:bodyPr/>
                    <a:lstStyle/>
                    <a:p>
                      <a:r>
                        <a:rPr lang="en-US" sz="1200" dirty="0"/>
                        <a:t>Stipend paid by district</a:t>
                      </a:r>
                    </a:p>
                  </a:txBody>
                  <a:tcPr marL="68580" marR="68580" marT="34290" marB="34290" anchor="ctr"/>
                </a:tc>
                <a:extLst>
                  <a:ext uri="{0D108BD9-81ED-4DB2-BD59-A6C34878D82A}">
                    <a16:rowId xmlns:a16="http://schemas.microsoft.com/office/drawing/2014/main" val="10002"/>
                  </a:ext>
                </a:extLst>
              </a:tr>
              <a:tr h="361381">
                <a:tc>
                  <a:txBody>
                    <a:bodyPr/>
                    <a:lstStyle/>
                    <a:p>
                      <a:r>
                        <a:rPr lang="en-US" sz="1200" dirty="0"/>
                        <a:t>Increase proficiency on Milestones and remediated skills</a:t>
                      </a:r>
                    </a:p>
                  </a:txBody>
                  <a:tcPr marL="68580" marR="68580" marT="34290" marB="34290" anchor="ctr"/>
                </a:tc>
                <a:tc>
                  <a:txBody>
                    <a:bodyPr/>
                    <a:lstStyle/>
                    <a:p>
                      <a:r>
                        <a:rPr lang="en-US" sz="1200" dirty="0"/>
                        <a:t>Curriculum and instruction Data</a:t>
                      </a:r>
                    </a:p>
                  </a:txBody>
                  <a:tcPr marL="68580" marR="68580" marT="34290" marB="34290" anchor="ctr"/>
                </a:tc>
                <a:tc>
                  <a:txBody>
                    <a:bodyPr/>
                    <a:lstStyle/>
                    <a:p>
                      <a:r>
                        <a:rPr lang="en-US" sz="1200" dirty="0"/>
                        <a:t>Create full time Response to intervention teacher for student support and progress monitoring </a:t>
                      </a:r>
                    </a:p>
                  </a:txBody>
                  <a:tcPr marL="68580" marR="68580" marT="34290" marB="34290" anchor="ctr"/>
                </a:tc>
                <a:tc>
                  <a:txBody>
                    <a:bodyPr/>
                    <a:lstStyle/>
                    <a:p>
                      <a:r>
                        <a:rPr lang="en-US" sz="1200" dirty="0"/>
                        <a:t>Purchase fulltime SST Teacher</a:t>
                      </a:r>
                    </a:p>
                  </a:txBody>
                  <a:tcPr marL="68580" marR="68580" marT="34290" marB="34290" anchor="ctr"/>
                </a:tc>
                <a:tc>
                  <a:txBody>
                    <a:bodyPr/>
                    <a:lstStyle/>
                    <a:p>
                      <a:r>
                        <a:rPr lang="en-US" sz="1200" dirty="0"/>
                        <a:t>109,000</a:t>
                      </a:r>
                    </a:p>
                  </a:txBody>
                  <a:tcPr marL="68580" marR="68580" marT="34290" marB="34290" anchor="ctr"/>
                </a:tc>
                <a:extLst>
                  <a:ext uri="{0D108BD9-81ED-4DB2-BD59-A6C34878D82A}">
                    <a16:rowId xmlns:a16="http://schemas.microsoft.com/office/drawing/2014/main" val="10003"/>
                  </a:ext>
                </a:extLst>
              </a:tr>
              <a:tr h="361381">
                <a:tc>
                  <a:txBody>
                    <a:bodyPr/>
                    <a:lstStyle/>
                    <a:p>
                      <a:r>
                        <a:rPr lang="en-US" sz="1200" dirty="0"/>
                        <a:t>Implement International Baccalaureate program</a:t>
                      </a:r>
                    </a:p>
                  </a:txBody>
                  <a:tcPr marL="68580" marR="68580" marT="34290" marB="34290" anchor="ctr"/>
                </a:tc>
                <a:tc>
                  <a:txBody>
                    <a:bodyPr/>
                    <a:lstStyle/>
                    <a:p>
                      <a:r>
                        <a:rPr lang="en-US" sz="1200" dirty="0"/>
                        <a:t>Signature Programs Data</a:t>
                      </a:r>
                    </a:p>
                  </a:txBody>
                  <a:tcPr marL="68580" marR="68580" marT="34290" marB="34290" anchor="ctr"/>
                </a:tc>
                <a:tc>
                  <a:txBody>
                    <a:bodyPr/>
                    <a:lstStyle/>
                    <a:p>
                      <a:r>
                        <a:rPr lang="en-US" sz="1200" dirty="0"/>
                        <a:t>Conduct professional development of teachers and meet program requirements</a:t>
                      </a:r>
                    </a:p>
                  </a:txBody>
                  <a:tcPr marL="68580" marR="68580" marT="34290" marB="34290" anchor="ctr"/>
                </a:tc>
                <a:tc>
                  <a:txBody>
                    <a:bodyPr/>
                    <a:lstStyle/>
                    <a:p>
                      <a:r>
                        <a:rPr lang="en-US" sz="1200" dirty="0"/>
                        <a:t>Hire Full Time IB Coordinator</a:t>
                      </a:r>
                    </a:p>
                  </a:txBody>
                  <a:tcPr marL="68580" marR="68580" marT="34290" marB="34290" anchor="ctr"/>
                </a:tc>
                <a:tc>
                  <a:txBody>
                    <a:bodyPr/>
                    <a:lstStyle/>
                    <a:p>
                      <a:r>
                        <a:rPr lang="en-US" sz="1200" dirty="0"/>
                        <a:t>109,00</a:t>
                      </a:r>
                    </a:p>
                  </a:txBody>
                  <a:tcPr marL="68580" marR="68580" marT="34290" marB="34290" anchor="ctr"/>
                </a:tc>
                <a:extLst>
                  <a:ext uri="{0D108BD9-81ED-4DB2-BD59-A6C34878D82A}">
                    <a16:rowId xmlns:a16="http://schemas.microsoft.com/office/drawing/2014/main" val="10004"/>
                  </a:ext>
                </a:extLst>
              </a:tr>
              <a:tr h="361381">
                <a:tc>
                  <a:txBody>
                    <a:bodyPr/>
                    <a:lstStyle/>
                    <a:p>
                      <a:r>
                        <a:rPr lang="en-US" sz="1200" dirty="0"/>
                        <a:t>Increase Family Engagement</a:t>
                      </a:r>
                    </a:p>
                  </a:txBody>
                  <a:tcPr marL="68580" marR="68580" marT="34290" marB="34290" anchor="ctr"/>
                </a:tc>
                <a:tc>
                  <a:txBody>
                    <a:bodyPr/>
                    <a:lstStyle/>
                    <a:p>
                      <a:r>
                        <a:rPr lang="en-US" sz="1200" dirty="0"/>
                        <a:t>Whole child</a:t>
                      </a:r>
                    </a:p>
                    <a:p>
                      <a:r>
                        <a:rPr lang="en-US" sz="1200" dirty="0"/>
                        <a:t>Data</a:t>
                      </a:r>
                    </a:p>
                  </a:txBody>
                  <a:tcPr marL="68580" marR="68580" marT="34290" marB="34290" anchor="ctr"/>
                </a:tc>
                <a:tc>
                  <a:txBody>
                    <a:bodyPr/>
                    <a:lstStyle/>
                    <a:p>
                      <a:r>
                        <a:rPr lang="en-US" sz="1200" dirty="0"/>
                        <a:t>Conduct parent training sessions and improve communication of events and how to assist students</a:t>
                      </a:r>
                    </a:p>
                  </a:txBody>
                  <a:tcPr marL="68580" marR="68580" marT="34290" marB="34290" anchor="ctr"/>
                </a:tc>
                <a:tc>
                  <a:txBody>
                    <a:bodyPr/>
                    <a:lstStyle/>
                    <a:p>
                      <a:r>
                        <a:rPr lang="en-US" sz="1200" dirty="0"/>
                        <a:t>Hire Full Time Parent Liaison</a:t>
                      </a:r>
                    </a:p>
                  </a:txBody>
                  <a:tcPr marL="68580" marR="68580" marT="34290" marB="34290" anchor="ctr"/>
                </a:tc>
                <a:tc>
                  <a:txBody>
                    <a:bodyPr/>
                    <a:lstStyle/>
                    <a:p>
                      <a:r>
                        <a:rPr lang="en-US" sz="1200" dirty="0"/>
                        <a:t>49,000</a:t>
                      </a:r>
                    </a:p>
                  </a:txBody>
                  <a:tcPr marL="68580" marR="68580" marT="34290" marB="34290" anchor="ctr"/>
                </a:tc>
                <a:extLst>
                  <a:ext uri="{0D108BD9-81ED-4DB2-BD59-A6C34878D82A}">
                    <a16:rowId xmlns:a16="http://schemas.microsoft.com/office/drawing/2014/main" val="10005"/>
                  </a:ext>
                </a:extLst>
              </a:tr>
              <a:tr h="361381">
                <a:tc>
                  <a:txBody>
                    <a:bodyPr/>
                    <a:lstStyle/>
                    <a:p>
                      <a:r>
                        <a:rPr lang="en-US" sz="1200" dirty="0"/>
                        <a:t>Decrease the number of students with ten or more days absent and support families </a:t>
                      </a:r>
                    </a:p>
                  </a:txBody>
                  <a:tcPr marL="68580" marR="68580" marT="34290" marB="34290" anchor="ctr"/>
                </a:tc>
                <a:tc>
                  <a:txBody>
                    <a:bodyPr/>
                    <a:lstStyle/>
                    <a:p>
                      <a:pPr algn="ctr"/>
                      <a:r>
                        <a:rPr lang="en-US" sz="1200" dirty="0"/>
                        <a:t>Whole child</a:t>
                      </a:r>
                    </a:p>
                  </a:txBody>
                  <a:tcPr marL="68580" marR="68580" marT="34290" marB="34290" anchor="ctr"/>
                </a:tc>
                <a:tc>
                  <a:txBody>
                    <a:bodyPr/>
                    <a:lstStyle/>
                    <a:p>
                      <a:pPr algn="ctr"/>
                      <a:r>
                        <a:rPr lang="en-US" sz="1200" dirty="0"/>
                        <a:t>Create attendance and Care Teams to support parents and remove barriers for attendance</a:t>
                      </a:r>
                    </a:p>
                  </a:txBody>
                  <a:tcPr marL="68580" marR="68580" marT="34290" marB="34290" anchor="ctr"/>
                </a:tc>
                <a:tc>
                  <a:txBody>
                    <a:bodyPr/>
                    <a:lstStyle/>
                    <a:p>
                      <a:r>
                        <a:rPr lang="en-US" sz="1200" dirty="0"/>
                        <a:t>Hire a full time Social Worker and Nurse</a:t>
                      </a:r>
                    </a:p>
                  </a:txBody>
                  <a:tcPr marL="68580" marR="68580" marT="34290" marB="34290" anchor="ctr"/>
                </a:tc>
                <a:tc>
                  <a:txBody>
                    <a:bodyPr/>
                    <a:lstStyle/>
                    <a:p>
                      <a:r>
                        <a:rPr lang="en-US" sz="1200" dirty="0"/>
                        <a:t>150000</a:t>
                      </a:r>
                    </a:p>
                  </a:txBody>
                  <a:tcPr marL="68580" marR="68580" marT="34290" marB="34290" anchor="ctr"/>
                </a:tc>
                <a:extLst>
                  <a:ext uri="{0D108BD9-81ED-4DB2-BD59-A6C34878D82A}">
                    <a16:rowId xmlns:a16="http://schemas.microsoft.com/office/drawing/2014/main" val="10006"/>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8</a:t>
            </a:fld>
            <a:endParaRPr lang="en-US">
              <a:solidFill>
                <a:srgbClr val="F5F5F5"/>
              </a:solidFill>
            </a:endParaRPr>
          </a:p>
        </p:txBody>
      </p:sp>
      <p:sp>
        <p:nvSpPr>
          <p:cNvPr id="4" name="Rectangle 3">
            <a:extLst>
              <a:ext uri="{FF2B5EF4-FFF2-40B4-BE49-F238E27FC236}">
                <a16:creationId xmlns:a16="http://schemas.microsoft.com/office/drawing/2014/main" id="{71D74ADF-D065-F4AC-6AFC-5232688AE1B8}"/>
              </a:ext>
            </a:extLst>
          </p:cNvPr>
          <p:cNvSpPr/>
          <p:nvPr/>
        </p:nvSpPr>
        <p:spPr>
          <a:xfrm>
            <a:off x="4262890" y="875782"/>
            <a:ext cx="7085696" cy="1702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black"/>
              </a:solidFill>
            </a:endParaRPr>
          </a:p>
        </p:txBody>
      </p:sp>
      <p:sp>
        <p:nvSpPr>
          <p:cNvPr id="5" name="TextBox 4">
            <a:extLst>
              <a:ext uri="{FF2B5EF4-FFF2-40B4-BE49-F238E27FC236}">
                <a16:creationId xmlns:a16="http://schemas.microsoft.com/office/drawing/2014/main" id="{C92BF239-9DC7-0C8E-F0D1-AA426EF1386E}"/>
              </a:ext>
            </a:extLst>
          </p:cNvPr>
          <p:cNvSpPr txBox="1"/>
          <p:nvPr/>
        </p:nvSpPr>
        <p:spPr>
          <a:xfrm>
            <a:off x="3419476" y="324379"/>
            <a:ext cx="8772524" cy="507831"/>
          </a:xfrm>
          <a:prstGeom prst="rect">
            <a:avLst/>
          </a:prstGeom>
          <a:noFill/>
        </p:spPr>
        <p:txBody>
          <a:bodyPr wrap="square" rtlCol="0">
            <a:spAutoFit/>
          </a:bodyPr>
          <a:lstStyle/>
          <a:p>
            <a:pPr algn="ctr"/>
            <a:r>
              <a:rPr lang="en-US" sz="2700" b="1">
                <a:solidFill>
                  <a:prstClr val="black"/>
                </a:solidFill>
                <a:latin typeface="Century Schoolbook" panose="02040604050505020304"/>
              </a:rPr>
              <a:t>FY24 Strategic Plan Break-out</a:t>
            </a:r>
          </a:p>
        </p:txBody>
      </p:sp>
    </p:spTree>
    <p:extLst>
      <p:ext uri="{BB962C8B-B14F-4D97-AF65-F5344CB8AC3E}">
        <p14:creationId xmlns:p14="http://schemas.microsoft.com/office/powerpoint/2010/main" val="2920101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2467390302"/>
              </p:ext>
            </p:extLst>
          </p:nvPr>
        </p:nvGraphicFramePr>
        <p:xfrm>
          <a:off x="3640678" y="1240623"/>
          <a:ext cx="8094122" cy="4497779"/>
        </p:xfrm>
        <a:graphic>
          <a:graphicData uri="http://schemas.openxmlformats.org/drawingml/2006/table">
            <a:tbl>
              <a:tblPr firstRow="1" bandRow="1">
                <a:tableStyleId>{93296810-A885-4BE3-A3E7-6D5BEEA58F35}</a:tableStyleId>
              </a:tblPr>
              <a:tblGrid>
                <a:gridCol w="1583293">
                  <a:extLst>
                    <a:ext uri="{9D8B030D-6E8A-4147-A177-3AD203B41FA5}">
                      <a16:colId xmlns:a16="http://schemas.microsoft.com/office/drawing/2014/main" val="20000"/>
                    </a:ext>
                  </a:extLst>
                </a:gridCol>
                <a:gridCol w="1760933">
                  <a:extLst>
                    <a:ext uri="{9D8B030D-6E8A-4147-A177-3AD203B41FA5}">
                      <a16:colId xmlns:a16="http://schemas.microsoft.com/office/drawing/2014/main" val="20001"/>
                    </a:ext>
                  </a:extLst>
                </a:gridCol>
                <a:gridCol w="1760933">
                  <a:extLst>
                    <a:ext uri="{9D8B030D-6E8A-4147-A177-3AD203B41FA5}">
                      <a16:colId xmlns:a16="http://schemas.microsoft.com/office/drawing/2014/main" val="20002"/>
                    </a:ext>
                  </a:extLst>
                </a:gridCol>
                <a:gridCol w="1621926">
                  <a:extLst>
                    <a:ext uri="{9D8B030D-6E8A-4147-A177-3AD203B41FA5}">
                      <a16:colId xmlns:a16="http://schemas.microsoft.com/office/drawing/2014/main" val="20003"/>
                    </a:ext>
                  </a:extLst>
                </a:gridCol>
                <a:gridCol w="1367037">
                  <a:extLst>
                    <a:ext uri="{9D8B030D-6E8A-4147-A177-3AD203B41FA5}">
                      <a16:colId xmlns:a16="http://schemas.microsoft.com/office/drawing/2014/main" val="20005"/>
                    </a:ext>
                  </a:extLst>
                </a:gridCol>
              </a:tblGrid>
              <a:tr h="623751">
                <a:tc>
                  <a:txBody>
                    <a:bodyPr/>
                    <a:lstStyle/>
                    <a:p>
                      <a:pPr algn="ctr"/>
                      <a:r>
                        <a:rPr lang="en-US" sz="1400" dirty="0"/>
                        <a:t>Priorities</a:t>
                      </a:r>
                      <a:endParaRPr lang="en-US" sz="1400" dirty="0">
                        <a:latin typeface="Calibri" panose="020F0502020204030204" pitchFamily="34" charset="0"/>
                      </a:endParaRPr>
                    </a:p>
                  </a:txBody>
                  <a:tcPr marL="68580" marR="68580" marT="34290" marB="34290" anchor="ctr"/>
                </a:tc>
                <a:tc>
                  <a:txBody>
                    <a:bodyPr/>
                    <a:lstStyle/>
                    <a:p>
                      <a:pPr algn="ctr"/>
                      <a:r>
                        <a:rPr lang="en-US" sz="1400" dirty="0"/>
                        <a:t>APS FIVE Focus Area</a:t>
                      </a:r>
                      <a:endParaRPr lang="en-US" sz="1400" dirty="0">
                        <a:latin typeface="Calibri" panose="020F0502020204030204" pitchFamily="34" charset="0"/>
                      </a:endParaRPr>
                    </a:p>
                  </a:txBody>
                  <a:tcPr marL="68580" marR="68580" marT="34290" marB="34290" anchor="ctr"/>
                </a:tc>
                <a:tc>
                  <a:txBody>
                    <a:bodyPr/>
                    <a:lstStyle/>
                    <a:p>
                      <a:pPr algn="ctr"/>
                      <a:r>
                        <a:rPr lang="en-US" sz="1400" dirty="0"/>
                        <a:t>Strategies</a:t>
                      </a:r>
                      <a:endParaRPr lang="en-US" sz="1400" dirty="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dirty="0">
                          <a:solidFill>
                            <a:schemeClr val="lt1"/>
                          </a:solidFill>
                        </a:rPr>
                        <a:t>Requests</a:t>
                      </a:r>
                      <a:endParaRPr lang="en-US" sz="1400" b="1" kern="1200" dirty="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dirty="0"/>
                        <a:t>Amount</a:t>
                      </a:r>
                      <a:endParaRPr lang="en-US" sz="1400" dirty="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361381">
                <a:tc>
                  <a:txBody>
                    <a:bodyPr/>
                    <a:lstStyle/>
                    <a:p>
                      <a:r>
                        <a:rPr lang="en-US" sz="1200" dirty="0"/>
                        <a:t>Increase student proficiency In literacy and numeracy </a:t>
                      </a:r>
                    </a:p>
                  </a:txBody>
                  <a:tcPr marL="68580" marR="68580" marT="34290" marB="34290" anchor="ctr"/>
                </a:tc>
                <a:tc>
                  <a:txBody>
                    <a:bodyPr/>
                    <a:lstStyle/>
                    <a:p>
                      <a:r>
                        <a:rPr lang="en-US" sz="1200" dirty="0"/>
                        <a:t>Curriculum and instruction Data Personalized Learning</a:t>
                      </a:r>
                    </a:p>
                  </a:txBody>
                  <a:tcPr marL="68580" marR="68580" marT="34290" marB="34290" anchor="ctr"/>
                </a:tc>
                <a:tc>
                  <a:txBody>
                    <a:bodyPr/>
                    <a:lstStyle/>
                    <a:p>
                      <a:r>
                        <a:rPr lang="en-US" sz="1200" dirty="0"/>
                        <a:t>Provide resources and assist with instruction of students</a:t>
                      </a:r>
                    </a:p>
                  </a:txBody>
                  <a:tcPr marL="68580" marR="68580" marT="34290" marB="34290" anchor="ctr"/>
                </a:tc>
                <a:tc>
                  <a:txBody>
                    <a:bodyPr/>
                    <a:lstStyle/>
                    <a:p>
                      <a:r>
                        <a:rPr lang="en-US" sz="1200" dirty="0"/>
                        <a:t>provide manipulatives, web-based programs and resources to support student learning</a:t>
                      </a:r>
                    </a:p>
                  </a:txBody>
                  <a:tcPr marL="68580" marR="68580" marT="34290" marB="34290" anchor="ctr"/>
                </a:tc>
                <a:tc>
                  <a:txBody>
                    <a:bodyPr/>
                    <a:lstStyle/>
                    <a:p>
                      <a:r>
                        <a:rPr lang="en-US" sz="1200" dirty="0"/>
                        <a:t>51,000</a:t>
                      </a:r>
                    </a:p>
                  </a:txBody>
                  <a:tcPr marL="68580" marR="68580" marT="34290" marB="34290" anchor="ctr"/>
                </a:tc>
                <a:extLst>
                  <a:ext uri="{0D108BD9-81ED-4DB2-BD59-A6C34878D82A}">
                    <a16:rowId xmlns:a16="http://schemas.microsoft.com/office/drawing/2014/main" val="10002"/>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3"/>
                  </a:ext>
                </a:extLst>
              </a:tr>
              <a:tr h="361381">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5"/>
                  </a:ext>
                </a:extLst>
              </a:tr>
              <a:tr h="361381">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9</a:t>
            </a:fld>
            <a:endParaRPr lang="en-US">
              <a:solidFill>
                <a:srgbClr val="F5F5F5"/>
              </a:solidFill>
            </a:endParaRPr>
          </a:p>
        </p:txBody>
      </p:sp>
      <p:sp>
        <p:nvSpPr>
          <p:cNvPr id="4" name="Rectangle 3">
            <a:extLst>
              <a:ext uri="{FF2B5EF4-FFF2-40B4-BE49-F238E27FC236}">
                <a16:creationId xmlns:a16="http://schemas.microsoft.com/office/drawing/2014/main" id="{71D74ADF-D065-F4AC-6AFC-5232688AE1B8}"/>
              </a:ext>
            </a:extLst>
          </p:cNvPr>
          <p:cNvSpPr/>
          <p:nvPr/>
        </p:nvSpPr>
        <p:spPr>
          <a:xfrm>
            <a:off x="4262890" y="875782"/>
            <a:ext cx="7085696" cy="1702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black"/>
              </a:solidFill>
            </a:endParaRPr>
          </a:p>
        </p:txBody>
      </p:sp>
      <p:sp>
        <p:nvSpPr>
          <p:cNvPr id="5" name="TextBox 4">
            <a:extLst>
              <a:ext uri="{FF2B5EF4-FFF2-40B4-BE49-F238E27FC236}">
                <a16:creationId xmlns:a16="http://schemas.microsoft.com/office/drawing/2014/main" id="{C92BF239-9DC7-0C8E-F0D1-AA426EF1386E}"/>
              </a:ext>
            </a:extLst>
          </p:cNvPr>
          <p:cNvSpPr txBox="1"/>
          <p:nvPr/>
        </p:nvSpPr>
        <p:spPr>
          <a:xfrm>
            <a:off x="3419476" y="324379"/>
            <a:ext cx="8772524" cy="507831"/>
          </a:xfrm>
          <a:prstGeom prst="rect">
            <a:avLst/>
          </a:prstGeom>
          <a:noFill/>
        </p:spPr>
        <p:txBody>
          <a:bodyPr wrap="square" rtlCol="0">
            <a:spAutoFit/>
          </a:bodyPr>
          <a:lstStyle/>
          <a:p>
            <a:pPr algn="ctr">
              <a:defRPr/>
            </a:pPr>
            <a:r>
              <a:rPr lang="en-US" sz="2700" b="1">
                <a:solidFill>
                  <a:prstClr val="black"/>
                </a:solidFill>
                <a:latin typeface="Century Schoolbook" panose="02040604050505020304"/>
              </a:rPr>
              <a:t>Plan for FY24 </a:t>
            </a:r>
            <a:r>
              <a:rPr lang="en-US" sz="2700" b="1">
                <a:latin typeface="Century Schoolbook" panose="02040604050505020304" pitchFamily="18" charset="0"/>
              </a:rPr>
              <a:t>Leveling Reserve</a:t>
            </a:r>
            <a:endParaRPr lang="en-US" sz="2700" b="1">
              <a:solidFill>
                <a:prstClr val="black"/>
              </a:solidFill>
              <a:latin typeface="Century Schoolbook" panose="02040604050505020304"/>
            </a:endParaRPr>
          </a:p>
        </p:txBody>
      </p:sp>
    </p:spTree>
    <p:extLst>
      <p:ext uri="{BB962C8B-B14F-4D97-AF65-F5344CB8AC3E}">
        <p14:creationId xmlns:p14="http://schemas.microsoft.com/office/powerpoint/2010/main" val="2771567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3401340435"/>
              </p:ext>
            </p:extLst>
          </p:nvPr>
        </p:nvGraphicFramePr>
        <p:xfrm>
          <a:off x="3640678" y="1240623"/>
          <a:ext cx="8094122" cy="4314899"/>
        </p:xfrm>
        <a:graphic>
          <a:graphicData uri="http://schemas.openxmlformats.org/drawingml/2006/table">
            <a:tbl>
              <a:tblPr firstRow="1" bandRow="1">
                <a:tableStyleId>{F5AB1C69-6EDB-4FF4-983F-18BD219EF322}</a:tableStyleId>
              </a:tblPr>
              <a:tblGrid>
                <a:gridCol w="1583293">
                  <a:extLst>
                    <a:ext uri="{9D8B030D-6E8A-4147-A177-3AD203B41FA5}">
                      <a16:colId xmlns:a16="http://schemas.microsoft.com/office/drawing/2014/main" val="20000"/>
                    </a:ext>
                  </a:extLst>
                </a:gridCol>
                <a:gridCol w="1760933">
                  <a:extLst>
                    <a:ext uri="{9D8B030D-6E8A-4147-A177-3AD203B41FA5}">
                      <a16:colId xmlns:a16="http://schemas.microsoft.com/office/drawing/2014/main" val="20001"/>
                    </a:ext>
                  </a:extLst>
                </a:gridCol>
                <a:gridCol w="1760933">
                  <a:extLst>
                    <a:ext uri="{9D8B030D-6E8A-4147-A177-3AD203B41FA5}">
                      <a16:colId xmlns:a16="http://schemas.microsoft.com/office/drawing/2014/main" val="20002"/>
                    </a:ext>
                  </a:extLst>
                </a:gridCol>
                <a:gridCol w="1621926">
                  <a:extLst>
                    <a:ext uri="{9D8B030D-6E8A-4147-A177-3AD203B41FA5}">
                      <a16:colId xmlns:a16="http://schemas.microsoft.com/office/drawing/2014/main" val="20003"/>
                    </a:ext>
                  </a:extLst>
                </a:gridCol>
                <a:gridCol w="1367037">
                  <a:extLst>
                    <a:ext uri="{9D8B030D-6E8A-4147-A177-3AD203B41FA5}">
                      <a16:colId xmlns:a16="http://schemas.microsoft.com/office/drawing/2014/main" val="20005"/>
                    </a:ext>
                  </a:extLst>
                </a:gridCol>
              </a:tblGrid>
              <a:tr h="623751">
                <a:tc>
                  <a:txBody>
                    <a:bodyPr/>
                    <a:lstStyle/>
                    <a:p>
                      <a:pPr algn="ctr"/>
                      <a:r>
                        <a:rPr lang="en-US" sz="1400" dirty="0"/>
                        <a:t>Priorities</a:t>
                      </a:r>
                      <a:endParaRPr lang="en-US" sz="1400" dirty="0">
                        <a:latin typeface="Calibri" panose="020F0502020204030204" pitchFamily="34" charset="0"/>
                      </a:endParaRPr>
                    </a:p>
                  </a:txBody>
                  <a:tcPr marL="68580" marR="68580" marT="34290" marB="34290" anchor="ctr"/>
                </a:tc>
                <a:tc>
                  <a:txBody>
                    <a:bodyPr/>
                    <a:lstStyle/>
                    <a:p>
                      <a:pPr algn="ctr"/>
                      <a:r>
                        <a:rPr lang="en-US" sz="1400" dirty="0"/>
                        <a:t>APS FIVE Focus Area</a:t>
                      </a:r>
                      <a:endParaRPr lang="en-US" sz="1400" dirty="0">
                        <a:latin typeface="Calibri" panose="020F0502020204030204" pitchFamily="34" charset="0"/>
                      </a:endParaRPr>
                    </a:p>
                  </a:txBody>
                  <a:tcPr marL="68580" marR="68580" marT="34290" marB="34290" anchor="ctr"/>
                </a:tc>
                <a:tc>
                  <a:txBody>
                    <a:bodyPr/>
                    <a:lstStyle/>
                    <a:p>
                      <a:pPr algn="ctr"/>
                      <a:r>
                        <a:rPr lang="en-US" sz="1400" dirty="0"/>
                        <a:t>Strategies</a:t>
                      </a:r>
                      <a:endParaRPr lang="en-US" sz="1400" dirty="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dirty="0">
                          <a:solidFill>
                            <a:schemeClr val="lt1"/>
                          </a:solidFill>
                        </a:rPr>
                        <a:t>Requests</a:t>
                      </a:r>
                      <a:endParaRPr lang="en-US" sz="1400" b="1" kern="1200" dirty="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dirty="0"/>
                        <a:t>Amount</a:t>
                      </a:r>
                      <a:endParaRPr lang="en-US" sz="1400" dirty="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361381">
                <a:tc>
                  <a:txBody>
                    <a:bodyPr/>
                    <a:lstStyle/>
                    <a:p>
                      <a:r>
                        <a:rPr lang="en-US" sz="1200" dirty="0"/>
                        <a:t>Increase parental engagement and student attendance </a:t>
                      </a:r>
                    </a:p>
                  </a:txBody>
                  <a:tcPr marL="68580" marR="68580" marT="34290" marB="34290" anchor="ctr"/>
                </a:tc>
                <a:tc>
                  <a:txBody>
                    <a:bodyPr/>
                    <a:lstStyle/>
                    <a:p>
                      <a:r>
                        <a:rPr lang="en-US" sz="1200" dirty="0"/>
                        <a:t>Whole child</a:t>
                      </a:r>
                    </a:p>
                  </a:txBody>
                  <a:tcPr marL="68580" marR="68580" marT="34290" marB="34290" anchor="ctr"/>
                </a:tc>
                <a:tc>
                  <a:txBody>
                    <a:bodyPr/>
                    <a:lstStyle/>
                    <a:p>
                      <a:r>
                        <a:rPr lang="en-US" sz="1200" dirty="0"/>
                        <a:t>Provide incentives for attendance and participation in school activities</a:t>
                      </a:r>
                    </a:p>
                  </a:txBody>
                  <a:tcPr marL="68580" marR="68580" marT="34290" marB="34290" anchor="ctr"/>
                </a:tc>
                <a:tc>
                  <a:txBody>
                    <a:bodyPr/>
                    <a:lstStyle/>
                    <a:p>
                      <a:r>
                        <a:rPr lang="en-US" sz="1200" dirty="0"/>
                        <a:t>Purchase incentives for students meeting attendance target</a:t>
                      </a:r>
                    </a:p>
                  </a:txBody>
                  <a:tcPr marL="68580" marR="68580" marT="34290" marB="34290" anchor="ctr"/>
                </a:tc>
                <a:tc>
                  <a:txBody>
                    <a:bodyPr/>
                    <a:lstStyle/>
                    <a:p>
                      <a:r>
                        <a:rPr lang="en-US" sz="1200" dirty="0"/>
                        <a:t>6,000</a:t>
                      </a:r>
                    </a:p>
                  </a:txBody>
                  <a:tcPr marL="68580" marR="68580" marT="34290" marB="34290" anchor="ctr"/>
                </a:tc>
                <a:extLst>
                  <a:ext uri="{0D108BD9-81ED-4DB2-BD59-A6C34878D82A}">
                    <a16:rowId xmlns:a16="http://schemas.microsoft.com/office/drawing/2014/main" val="10002"/>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3"/>
                  </a:ext>
                </a:extLst>
              </a:tr>
              <a:tr h="361381">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5"/>
                  </a:ext>
                </a:extLst>
              </a:tr>
              <a:tr h="361381">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10</a:t>
            </a:fld>
            <a:endParaRPr lang="en-US">
              <a:solidFill>
                <a:srgbClr val="F5F5F5"/>
              </a:solidFill>
            </a:endParaRPr>
          </a:p>
        </p:txBody>
      </p:sp>
      <p:sp>
        <p:nvSpPr>
          <p:cNvPr id="4" name="Rectangle 3">
            <a:extLst>
              <a:ext uri="{FF2B5EF4-FFF2-40B4-BE49-F238E27FC236}">
                <a16:creationId xmlns:a16="http://schemas.microsoft.com/office/drawing/2014/main" id="{71D74ADF-D065-F4AC-6AFC-5232688AE1B8}"/>
              </a:ext>
            </a:extLst>
          </p:cNvPr>
          <p:cNvSpPr/>
          <p:nvPr/>
        </p:nvSpPr>
        <p:spPr>
          <a:xfrm>
            <a:off x="4262890" y="875782"/>
            <a:ext cx="7085696" cy="1702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black"/>
              </a:solidFill>
            </a:endParaRPr>
          </a:p>
        </p:txBody>
      </p:sp>
      <p:sp>
        <p:nvSpPr>
          <p:cNvPr id="5" name="TextBox 4">
            <a:extLst>
              <a:ext uri="{FF2B5EF4-FFF2-40B4-BE49-F238E27FC236}">
                <a16:creationId xmlns:a16="http://schemas.microsoft.com/office/drawing/2014/main" id="{C92BF239-9DC7-0C8E-F0D1-AA426EF1386E}"/>
              </a:ext>
            </a:extLst>
          </p:cNvPr>
          <p:cNvSpPr txBox="1"/>
          <p:nvPr/>
        </p:nvSpPr>
        <p:spPr>
          <a:xfrm>
            <a:off x="3419476" y="324379"/>
            <a:ext cx="8772524" cy="400110"/>
          </a:xfrm>
          <a:prstGeom prst="rect">
            <a:avLst/>
          </a:prstGeom>
          <a:noFill/>
        </p:spPr>
        <p:txBody>
          <a:bodyPr wrap="square" rtlCol="0">
            <a:spAutoFit/>
          </a:bodyPr>
          <a:lstStyle/>
          <a:p>
            <a:pPr algn="ctr">
              <a:defRPr/>
            </a:pPr>
            <a:r>
              <a:rPr lang="en-US" sz="2000" b="1">
                <a:latin typeface="Century Schoolbook" panose="02040604050505020304" pitchFamily="18" charset="0"/>
              </a:rPr>
              <a:t>Plan for FY24 Title I Holdback &amp; Family Engagement Funds</a:t>
            </a:r>
            <a:endParaRPr lang="en-US" sz="2000" b="1">
              <a:solidFill>
                <a:prstClr val="black"/>
              </a:solidFill>
              <a:latin typeface="Century Schoolbook" panose="02040604050505020304"/>
            </a:endParaRPr>
          </a:p>
        </p:txBody>
      </p:sp>
    </p:spTree>
    <p:extLst>
      <p:ext uri="{BB962C8B-B14F-4D97-AF65-F5344CB8AC3E}">
        <p14:creationId xmlns:p14="http://schemas.microsoft.com/office/powerpoint/2010/main" val="564912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1309826435"/>
              </p:ext>
            </p:extLst>
          </p:nvPr>
        </p:nvGraphicFramePr>
        <p:xfrm>
          <a:off x="3640678" y="1240623"/>
          <a:ext cx="8094122" cy="5009457"/>
        </p:xfrm>
        <a:graphic>
          <a:graphicData uri="http://schemas.openxmlformats.org/drawingml/2006/table">
            <a:tbl>
              <a:tblPr firstRow="1" bandRow="1">
                <a:tableStyleId>{7DF18680-E054-41AD-8BC1-D1AEF772440D}</a:tableStyleId>
              </a:tblPr>
              <a:tblGrid>
                <a:gridCol w="1583293">
                  <a:extLst>
                    <a:ext uri="{9D8B030D-6E8A-4147-A177-3AD203B41FA5}">
                      <a16:colId xmlns:a16="http://schemas.microsoft.com/office/drawing/2014/main" val="20000"/>
                    </a:ext>
                  </a:extLst>
                </a:gridCol>
                <a:gridCol w="1760933">
                  <a:extLst>
                    <a:ext uri="{9D8B030D-6E8A-4147-A177-3AD203B41FA5}">
                      <a16:colId xmlns:a16="http://schemas.microsoft.com/office/drawing/2014/main" val="20001"/>
                    </a:ext>
                  </a:extLst>
                </a:gridCol>
                <a:gridCol w="1760933">
                  <a:extLst>
                    <a:ext uri="{9D8B030D-6E8A-4147-A177-3AD203B41FA5}">
                      <a16:colId xmlns:a16="http://schemas.microsoft.com/office/drawing/2014/main" val="20002"/>
                    </a:ext>
                  </a:extLst>
                </a:gridCol>
                <a:gridCol w="1621926">
                  <a:extLst>
                    <a:ext uri="{9D8B030D-6E8A-4147-A177-3AD203B41FA5}">
                      <a16:colId xmlns:a16="http://schemas.microsoft.com/office/drawing/2014/main" val="20003"/>
                    </a:ext>
                  </a:extLst>
                </a:gridCol>
                <a:gridCol w="1367037">
                  <a:extLst>
                    <a:ext uri="{9D8B030D-6E8A-4147-A177-3AD203B41FA5}">
                      <a16:colId xmlns:a16="http://schemas.microsoft.com/office/drawing/2014/main" val="20005"/>
                    </a:ext>
                  </a:extLst>
                </a:gridCol>
              </a:tblGrid>
              <a:tr h="623751">
                <a:tc>
                  <a:txBody>
                    <a:bodyPr/>
                    <a:lstStyle/>
                    <a:p>
                      <a:pPr algn="ctr"/>
                      <a:r>
                        <a:rPr lang="en-US" sz="1400" dirty="0"/>
                        <a:t>Priorities</a:t>
                      </a:r>
                      <a:endParaRPr lang="en-US" sz="1400" dirty="0">
                        <a:latin typeface="Calibri" panose="020F0502020204030204" pitchFamily="34" charset="0"/>
                      </a:endParaRPr>
                    </a:p>
                  </a:txBody>
                  <a:tcPr marL="68580" marR="68580" marT="34290" marB="34290" anchor="ctr"/>
                </a:tc>
                <a:tc>
                  <a:txBody>
                    <a:bodyPr/>
                    <a:lstStyle/>
                    <a:p>
                      <a:pPr algn="ctr"/>
                      <a:r>
                        <a:rPr lang="en-US" sz="1400" dirty="0"/>
                        <a:t>APS FIVE Focus Area</a:t>
                      </a:r>
                      <a:endParaRPr lang="en-US" sz="1400" dirty="0">
                        <a:latin typeface="Calibri" panose="020F0502020204030204" pitchFamily="34" charset="0"/>
                      </a:endParaRPr>
                    </a:p>
                  </a:txBody>
                  <a:tcPr marL="68580" marR="68580" marT="34290" marB="34290" anchor="ctr"/>
                </a:tc>
                <a:tc>
                  <a:txBody>
                    <a:bodyPr/>
                    <a:lstStyle/>
                    <a:p>
                      <a:pPr algn="ctr"/>
                      <a:r>
                        <a:rPr lang="en-US" sz="1400" dirty="0"/>
                        <a:t>Strategies</a:t>
                      </a:r>
                      <a:endParaRPr lang="en-US" sz="1400" dirty="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dirty="0">
                          <a:solidFill>
                            <a:schemeClr val="lt1"/>
                          </a:solidFill>
                        </a:rPr>
                        <a:t>Requests</a:t>
                      </a:r>
                      <a:endParaRPr lang="en-US" sz="1400" b="1" kern="1200" dirty="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dirty="0"/>
                        <a:t>Amount</a:t>
                      </a:r>
                      <a:endParaRPr lang="en-US" sz="1400" dirty="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361381">
                <a:tc>
                  <a:txBody>
                    <a:bodyPr/>
                    <a:lstStyle/>
                    <a:p>
                      <a:r>
                        <a:rPr lang="en-US" sz="1200" dirty="0"/>
                        <a:t>Keep class sizes small to increase direct instruction </a:t>
                      </a:r>
                    </a:p>
                  </a:txBody>
                  <a:tcPr marL="68580" marR="68580" marT="34290" marB="34290" anchor="ctr"/>
                </a:tc>
                <a:tc>
                  <a:txBody>
                    <a:bodyPr/>
                    <a:lstStyle/>
                    <a:p>
                      <a:r>
                        <a:rPr lang="en-US" sz="1200" dirty="0"/>
                        <a:t>Curriculum and instruction Data Personalized instruction</a:t>
                      </a:r>
                    </a:p>
                  </a:txBody>
                  <a:tcPr marL="68580" marR="68580" marT="34290" marB="34290" anchor="ctr"/>
                </a:tc>
                <a:tc>
                  <a:txBody>
                    <a:bodyPr/>
                    <a:lstStyle/>
                    <a:p>
                      <a:r>
                        <a:rPr lang="en-US" sz="1200" dirty="0"/>
                        <a:t>Small class sizes allow for individual attention to student needs and time to forces on individual gaps</a:t>
                      </a:r>
                    </a:p>
                  </a:txBody>
                  <a:tcPr marL="68580" marR="68580" marT="34290" marB="34290" anchor="ctr"/>
                </a:tc>
                <a:tc>
                  <a:txBody>
                    <a:bodyPr/>
                    <a:lstStyle/>
                    <a:p>
                      <a:r>
                        <a:rPr lang="en-US" sz="1200" dirty="0"/>
                        <a:t>Hire a Teacher to decrease class size on large grade level</a:t>
                      </a:r>
                    </a:p>
                  </a:txBody>
                  <a:tcPr marL="68580" marR="68580" marT="34290" marB="34290" anchor="ctr"/>
                </a:tc>
                <a:tc>
                  <a:txBody>
                    <a:bodyPr/>
                    <a:lstStyle/>
                    <a:p>
                      <a:r>
                        <a:rPr lang="en-US" sz="1200" dirty="0"/>
                        <a:t>109,000</a:t>
                      </a:r>
                    </a:p>
                  </a:txBody>
                  <a:tcPr marL="68580" marR="68580" marT="34290" marB="34290" anchor="ctr"/>
                </a:tc>
                <a:extLst>
                  <a:ext uri="{0D108BD9-81ED-4DB2-BD59-A6C34878D82A}">
                    <a16:rowId xmlns:a16="http://schemas.microsoft.com/office/drawing/2014/main" val="10002"/>
                  </a:ext>
                </a:extLst>
              </a:tr>
              <a:tr h="361381">
                <a:tc>
                  <a:txBody>
                    <a:bodyPr/>
                    <a:lstStyle/>
                    <a:p>
                      <a:r>
                        <a:rPr lang="en-US" sz="1200" dirty="0"/>
                        <a:t>Increase student achievement</a:t>
                      </a:r>
                    </a:p>
                  </a:txBody>
                  <a:tcPr marL="68580" marR="68580" marT="34290" marB="34290" anchor="ctr"/>
                </a:tc>
                <a:tc>
                  <a:txBody>
                    <a:bodyPr/>
                    <a:lstStyle/>
                    <a:p>
                      <a:r>
                        <a:rPr lang="en-US" sz="1200" dirty="0"/>
                        <a:t>Curriculum and instruction Personalized instruction</a:t>
                      </a:r>
                    </a:p>
                  </a:txBody>
                  <a:tcPr marL="68580" marR="68580" marT="34290" marB="34290" anchor="ctr"/>
                </a:tc>
                <a:tc>
                  <a:txBody>
                    <a:bodyPr/>
                    <a:lstStyle/>
                    <a:p>
                      <a:r>
                        <a:rPr lang="en-US" sz="1200" dirty="0"/>
                        <a:t>Implement I Ready learning Paths for students</a:t>
                      </a:r>
                    </a:p>
                  </a:txBody>
                  <a:tcPr marL="68580" marR="68580" marT="34290" marB="34290" anchor="ctr"/>
                </a:tc>
                <a:tc>
                  <a:txBody>
                    <a:bodyPr/>
                    <a:lstStyle/>
                    <a:p>
                      <a:r>
                        <a:rPr lang="en-US" sz="1200" dirty="0"/>
                        <a:t>Purchase I Ready web-based program and resources</a:t>
                      </a:r>
                    </a:p>
                  </a:txBody>
                  <a:tcPr marL="68580" marR="68580" marT="34290" marB="34290" anchor="ctr"/>
                </a:tc>
                <a:tc>
                  <a:txBody>
                    <a:bodyPr/>
                    <a:lstStyle/>
                    <a:p>
                      <a:r>
                        <a:rPr lang="en-US" sz="1200" dirty="0"/>
                        <a:t>16000</a:t>
                      </a:r>
                    </a:p>
                  </a:txBody>
                  <a:tcPr marL="68580" marR="68580" marT="34290" marB="34290" anchor="ctr"/>
                </a:tc>
                <a:extLst>
                  <a:ext uri="{0D108BD9-81ED-4DB2-BD59-A6C34878D82A}">
                    <a16:rowId xmlns:a16="http://schemas.microsoft.com/office/drawing/2014/main" val="10003"/>
                  </a:ext>
                </a:extLst>
              </a:tr>
              <a:tr h="361381">
                <a:tc>
                  <a:txBody>
                    <a:bodyPr/>
                    <a:lstStyle/>
                    <a:p>
                      <a:r>
                        <a:rPr lang="en-US" sz="1200" dirty="0"/>
                        <a:t>Address student gaps in instruction due to the pandemic </a:t>
                      </a:r>
                    </a:p>
                  </a:txBody>
                  <a:tcPr marL="68580" marR="68580" marT="34290" marB="34290" anchor="ctr"/>
                </a:tc>
                <a:tc>
                  <a:txBody>
                    <a:bodyPr/>
                    <a:lstStyle/>
                    <a:p>
                      <a:r>
                        <a:rPr lang="en-US" sz="1200" dirty="0"/>
                        <a:t>Curriculum and instruction Data Personalized instruction</a:t>
                      </a:r>
                    </a:p>
                  </a:txBody>
                  <a:tcPr marL="68580" marR="68580" marT="34290" marB="34290" anchor="ctr"/>
                </a:tc>
                <a:tc>
                  <a:txBody>
                    <a:bodyPr/>
                    <a:lstStyle/>
                    <a:p>
                      <a:r>
                        <a:rPr lang="en-US" sz="1200" dirty="0"/>
                        <a:t>Implement Student Support Program with Fidelity</a:t>
                      </a:r>
                    </a:p>
                  </a:txBody>
                  <a:tcPr marL="68580" marR="68580" marT="34290" marB="34290" anchor="ctr"/>
                </a:tc>
                <a:tc>
                  <a:txBody>
                    <a:bodyPr/>
                    <a:lstStyle/>
                    <a:p>
                      <a:r>
                        <a:rPr lang="en-US" sz="1200" dirty="0"/>
                        <a:t>Increase SST Teachers from half time to full time employment </a:t>
                      </a:r>
                    </a:p>
                  </a:txBody>
                  <a:tcPr marL="68580" marR="68580" marT="34290" marB="34290" anchor="ctr"/>
                </a:tc>
                <a:tc>
                  <a:txBody>
                    <a:bodyPr/>
                    <a:lstStyle/>
                    <a:p>
                      <a:r>
                        <a:rPr lang="en-US" sz="1200" dirty="0"/>
                        <a:t>49,000</a:t>
                      </a:r>
                    </a:p>
                  </a:txBody>
                  <a:tcPr marL="68580" marR="68580" marT="34290" marB="34290" anchor="ctr"/>
                </a:tc>
                <a:extLst>
                  <a:ext uri="{0D108BD9-81ED-4DB2-BD59-A6C34878D82A}">
                    <a16:rowId xmlns:a16="http://schemas.microsoft.com/office/drawing/2014/main" val="10004"/>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5"/>
                  </a:ext>
                </a:extLst>
              </a:tr>
              <a:tr h="361381">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11</a:t>
            </a:fld>
            <a:endParaRPr lang="en-US">
              <a:solidFill>
                <a:srgbClr val="F5F5F5"/>
              </a:solidFill>
            </a:endParaRPr>
          </a:p>
        </p:txBody>
      </p:sp>
      <p:sp>
        <p:nvSpPr>
          <p:cNvPr id="4" name="Rectangle 3">
            <a:extLst>
              <a:ext uri="{FF2B5EF4-FFF2-40B4-BE49-F238E27FC236}">
                <a16:creationId xmlns:a16="http://schemas.microsoft.com/office/drawing/2014/main" id="{71D74ADF-D065-F4AC-6AFC-5232688AE1B8}"/>
              </a:ext>
            </a:extLst>
          </p:cNvPr>
          <p:cNvSpPr/>
          <p:nvPr/>
        </p:nvSpPr>
        <p:spPr>
          <a:xfrm>
            <a:off x="4262890" y="875782"/>
            <a:ext cx="7085696" cy="1702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black"/>
              </a:solidFill>
            </a:endParaRPr>
          </a:p>
        </p:txBody>
      </p:sp>
      <p:sp>
        <p:nvSpPr>
          <p:cNvPr id="5" name="TextBox 4">
            <a:extLst>
              <a:ext uri="{FF2B5EF4-FFF2-40B4-BE49-F238E27FC236}">
                <a16:creationId xmlns:a16="http://schemas.microsoft.com/office/drawing/2014/main" id="{C92BF239-9DC7-0C8E-F0D1-AA426EF1386E}"/>
              </a:ext>
            </a:extLst>
          </p:cNvPr>
          <p:cNvSpPr txBox="1"/>
          <p:nvPr/>
        </p:nvSpPr>
        <p:spPr>
          <a:xfrm>
            <a:off x="3419476" y="324379"/>
            <a:ext cx="8772524" cy="400110"/>
          </a:xfrm>
          <a:prstGeom prst="rect">
            <a:avLst/>
          </a:prstGeom>
          <a:noFill/>
        </p:spPr>
        <p:txBody>
          <a:bodyPr wrap="square" rtlCol="0">
            <a:spAutoFit/>
          </a:bodyPr>
          <a:lstStyle/>
          <a:p>
            <a:pPr algn="ctr">
              <a:defRPr/>
            </a:pPr>
            <a:r>
              <a:rPr lang="en-US" sz="2000" b="1">
                <a:latin typeface="Century Schoolbook" panose="02040604050505020304" pitchFamily="18" charset="0"/>
              </a:rPr>
              <a:t>Plan for FY24 CARES Allocation</a:t>
            </a:r>
            <a:endParaRPr lang="en-US" sz="2000" b="1">
              <a:solidFill>
                <a:prstClr val="black"/>
              </a:solidFill>
              <a:latin typeface="Century Schoolbook" panose="02040604050505020304"/>
            </a:endParaRPr>
          </a:p>
        </p:txBody>
      </p:sp>
    </p:spTree>
    <p:extLst>
      <p:ext uri="{BB962C8B-B14F-4D97-AF65-F5344CB8AC3E}">
        <p14:creationId xmlns:p14="http://schemas.microsoft.com/office/powerpoint/2010/main" val="909445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438400" y="257044"/>
            <a:ext cx="8229600" cy="602055"/>
          </a:xfrm>
          <a:prstGeom prst="rect">
            <a:avLst/>
          </a:prstGeom>
        </p:spPr>
        <p:txBody>
          <a:bodyPr vert="horz" lIns="91440" tIns="45720" rIns="91440" bIns="45720" rtlCol="0" anchor="ctr">
            <a:normAutofit fontScale="4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dirty="0">
                <a:solidFill>
                  <a:sysClr val="windowText" lastClr="000000"/>
                </a:solidFill>
                <a:latin typeface="Calibri"/>
              </a:rPr>
              <a:t>Budget by Function </a:t>
            </a:r>
          </a:p>
          <a:p>
            <a:pPr>
              <a:defRPr/>
            </a:pPr>
            <a:r>
              <a:rPr lang="en-US" sz="3400" i="1" dirty="0">
                <a:solidFill>
                  <a:sysClr val="windowText" lastClr="000000"/>
                </a:solidFill>
                <a:latin typeface="Calibri"/>
              </a:rPr>
              <a:t>*Based on Current Allocation of School Budget</a:t>
            </a:r>
          </a:p>
          <a:p>
            <a:pPr>
              <a:defRPr/>
            </a:pPr>
            <a:endParaRPr lang="en-US" dirty="0">
              <a:solidFill>
                <a:sysClr val="windowText" lastClr="000000"/>
              </a:solidFill>
              <a:latin typeface="Calibri"/>
            </a:endParaRPr>
          </a:p>
        </p:txBody>
      </p:sp>
      <p:sp>
        <p:nvSpPr>
          <p:cNvPr id="3" name="Slide Number Placeholder 2"/>
          <p:cNvSpPr>
            <a:spLocks noGrp="1"/>
          </p:cNvSpPr>
          <p:nvPr>
            <p:ph type="sldNum" sz="quarter" idx="12"/>
          </p:nvPr>
        </p:nvSpPr>
        <p:spPr/>
        <p:txBody>
          <a:bodyPr/>
          <a:lstStyle/>
          <a:p>
            <a:fld id="{3D6C3DC6-EF6E-8948-BFE6-808D46D584D8}" type="slidenum">
              <a:rPr lang="en-US" smtClean="0">
                <a:solidFill>
                  <a:srgbClr val="F5F5F5"/>
                </a:solidFill>
              </a:rPr>
              <a:pPr/>
              <a:t>12</a:t>
            </a:fld>
            <a:endParaRPr lang="en-US">
              <a:solidFill>
                <a:srgbClr val="F5F5F5"/>
              </a:solidFill>
            </a:endParaRPr>
          </a:p>
        </p:txBody>
      </p:sp>
      <p:graphicFrame>
        <p:nvGraphicFramePr>
          <p:cNvPr id="6" name="Table 5">
            <a:extLst>
              <a:ext uri="{FF2B5EF4-FFF2-40B4-BE49-F238E27FC236}">
                <a16:creationId xmlns:a16="http://schemas.microsoft.com/office/drawing/2014/main" id="{74672CB3-A75E-B330-4086-667A87F1ED70}"/>
              </a:ext>
            </a:extLst>
          </p:cNvPr>
          <p:cNvGraphicFramePr>
            <a:graphicFrameLocks noGrp="1"/>
          </p:cNvGraphicFramePr>
          <p:nvPr>
            <p:extLst>
              <p:ext uri="{D42A27DB-BD31-4B8C-83A1-F6EECF244321}">
                <p14:modId xmlns:p14="http://schemas.microsoft.com/office/powerpoint/2010/main" val="2295025444"/>
              </p:ext>
            </p:extLst>
          </p:nvPr>
        </p:nvGraphicFramePr>
        <p:xfrm>
          <a:off x="2565887" y="594360"/>
          <a:ext cx="5880100" cy="1560195"/>
        </p:xfrm>
        <a:graphic>
          <a:graphicData uri="http://schemas.openxmlformats.org/drawingml/2006/table">
            <a:tbl>
              <a:tblPr/>
              <a:tblGrid>
                <a:gridCol w="2944810">
                  <a:extLst>
                    <a:ext uri="{9D8B030D-6E8A-4147-A177-3AD203B41FA5}">
                      <a16:colId xmlns:a16="http://schemas.microsoft.com/office/drawing/2014/main" val="3068898363"/>
                    </a:ext>
                  </a:extLst>
                </a:gridCol>
                <a:gridCol w="2347711">
                  <a:extLst>
                    <a:ext uri="{9D8B030D-6E8A-4147-A177-3AD203B41FA5}">
                      <a16:colId xmlns:a16="http://schemas.microsoft.com/office/drawing/2014/main" val="1240989943"/>
                    </a:ext>
                  </a:extLst>
                </a:gridCol>
                <a:gridCol w="587579">
                  <a:extLst>
                    <a:ext uri="{9D8B030D-6E8A-4147-A177-3AD203B41FA5}">
                      <a16:colId xmlns:a16="http://schemas.microsoft.com/office/drawing/2014/main" val="940462207"/>
                    </a:ext>
                  </a:extLst>
                </a:gridCol>
              </a:tblGrid>
              <a:tr h="176176">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47574672"/>
                  </a:ext>
                </a:extLst>
              </a:tr>
              <a:tr h="176176">
                <a:tc>
                  <a:txBody>
                    <a:bodyPr/>
                    <a:lstStyle/>
                    <a:p>
                      <a:pPr algn="l" fontAlgn="t"/>
                      <a:r>
                        <a:rPr lang="en-US" sz="1100" b="1" i="0" u="none" strike="noStrike">
                          <a:solidFill>
                            <a:srgbClr val="000000"/>
                          </a:solidFill>
                          <a:effectLst/>
                          <a:latin typeface="Calibri" panose="020F0502020204030204" pitchFamily="34" charset="0"/>
                        </a:rPr>
                        <a:t>School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effectLst/>
                          <a:latin typeface="Calibri" panose="020F0502020204030204" pitchFamily="34" charset="0"/>
                        </a:rPr>
                        <a:t>West Manor Elementary School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6071727"/>
                  </a:ext>
                </a:extLst>
              </a:tr>
              <a:tr h="176176">
                <a:tc>
                  <a:txBody>
                    <a:bodyPr/>
                    <a:lstStyle/>
                    <a:p>
                      <a:pPr algn="l" fontAlgn="t"/>
                      <a:r>
                        <a:rPr lang="en-US" sz="1100" b="1" i="0" u="none" strike="noStrike">
                          <a:solidFill>
                            <a:srgbClr val="000000"/>
                          </a:solidFill>
                          <a:effectLst/>
                          <a:latin typeface="Calibri" panose="020F0502020204030204" pitchFamily="34" charset="0"/>
                        </a:rPr>
                        <a:t>Location</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effectLst/>
                          <a:latin typeface="Calibri" panose="020F0502020204030204" pitchFamily="34" charset="0"/>
                        </a:rPr>
                        <a:t>2569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74654744"/>
                  </a:ext>
                </a:extLst>
              </a:tr>
              <a:tr h="176176">
                <a:tc>
                  <a:txBody>
                    <a:bodyPr/>
                    <a:lstStyle/>
                    <a:p>
                      <a:pPr algn="l" fontAlgn="t"/>
                      <a:r>
                        <a:rPr lang="en-US" sz="1100" b="1" i="0" u="none" strike="noStrike">
                          <a:solidFill>
                            <a:srgbClr val="000000"/>
                          </a:solidFill>
                          <a:effectLst/>
                          <a:latin typeface="Calibri" panose="020F0502020204030204" pitchFamily="34" charset="0"/>
                        </a:rPr>
                        <a:t>Level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effectLst/>
                          <a:latin typeface="Calibri" panose="020F0502020204030204" pitchFamily="34" charset="0"/>
                        </a:rPr>
                        <a:t>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382445406"/>
                  </a:ext>
                </a:extLst>
              </a:tr>
              <a:tr h="176176">
                <a:tc>
                  <a:txBody>
                    <a:bodyPr/>
                    <a:lstStyle/>
                    <a:p>
                      <a:pPr algn="l" fontAlgn="t"/>
                      <a:r>
                        <a:rPr lang="en-US" sz="1100" b="1" i="0" u="none" strike="noStrike">
                          <a:solidFill>
                            <a:srgbClr val="000000"/>
                          </a:solidFill>
                          <a:effectLst/>
                          <a:latin typeface="Calibri" panose="020F0502020204030204" pitchFamily="34" charset="0"/>
                        </a:rPr>
                        <a:t>Principal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effectLst/>
                          <a:latin typeface="Calibri" panose="020F0502020204030204" pitchFamily="34" charset="0"/>
                        </a:rPr>
                        <a:t>Reginald Lawrence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000" b="0"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95542562"/>
                  </a:ext>
                </a:extLst>
              </a:tr>
              <a:tr h="176176">
                <a:tc>
                  <a:txBody>
                    <a:bodyPr/>
                    <a:lstStyle/>
                    <a:p>
                      <a:pPr algn="l" fontAlgn="t"/>
                      <a:r>
                        <a:rPr lang="en-US" sz="1100" b="1" i="0" u="none" strike="noStrike">
                          <a:solidFill>
                            <a:srgbClr val="000000"/>
                          </a:solidFill>
                          <a:effectLst/>
                          <a:latin typeface="Calibri" panose="020F0502020204030204" pitchFamily="34" charset="0"/>
                        </a:rPr>
                        <a:t>Projected Enrollment</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effectLst/>
                          <a:latin typeface="Calibri" panose="020F0502020204030204" pitchFamily="34" charset="0"/>
                        </a:rPr>
                        <a:t>266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6806523"/>
                  </a:ext>
                </a:extLst>
              </a:tr>
              <a:tr h="176176">
                <a:tc>
                  <a:txBody>
                    <a:bodyPr/>
                    <a:lstStyle/>
                    <a:p>
                      <a:pPr algn="l" fontAlgn="t"/>
                      <a:r>
                        <a:rPr lang="en-US" sz="1100" b="1" i="0" u="none" strike="noStrike">
                          <a:solidFill>
                            <a:srgbClr val="000000"/>
                          </a:solidFill>
                          <a:effectLst/>
                          <a:latin typeface="Calibri" panose="020F0502020204030204" pitchFamily="34" charset="0"/>
                        </a:rPr>
                        <a:t>Total Budget</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effectLst/>
                          <a:latin typeface="Calibri" panose="020F0502020204030204" pitchFamily="34" charset="0"/>
                        </a:rPr>
                        <a:t>$4,132,707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8224194"/>
                  </a:ext>
                </a:extLst>
              </a:tr>
            </a:tbl>
          </a:graphicData>
        </a:graphic>
      </p:graphicFrame>
      <p:graphicFrame>
        <p:nvGraphicFramePr>
          <p:cNvPr id="7" name="Table 6">
            <a:extLst>
              <a:ext uri="{FF2B5EF4-FFF2-40B4-BE49-F238E27FC236}">
                <a16:creationId xmlns:a16="http://schemas.microsoft.com/office/drawing/2014/main" id="{F0F936E2-44F4-66FE-857F-2FA14A4A10CC}"/>
              </a:ext>
            </a:extLst>
          </p:cNvPr>
          <p:cNvGraphicFramePr>
            <a:graphicFrameLocks noGrp="1"/>
          </p:cNvGraphicFramePr>
          <p:nvPr>
            <p:extLst>
              <p:ext uri="{D42A27DB-BD31-4B8C-83A1-F6EECF244321}">
                <p14:modId xmlns:p14="http://schemas.microsoft.com/office/powerpoint/2010/main" val="3937942225"/>
              </p:ext>
            </p:extLst>
          </p:nvPr>
        </p:nvGraphicFramePr>
        <p:xfrm>
          <a:off x="2576514" y="2491871"/>
          <a:ext cx="6522219" cy="2768309"/>
        </p:xfrm>
        <a:graphic>
          <a:graphicData uri="http://schemas.openxmlformats.org/drawingml/2006/table">
            <a:tbl>
              <a:tblPr/>
              <a:tblGrid>
                <a:gridCol w="761121">
                  <a:extLst>
                    <a:ext uri="{9D8B030D-6E8A-4147-A177-3AD203B41FA5}">
                      <a16:colId xmlns:a16="http://schemas.microsoft.com/office/drawing/2014/main" val="1512991191"/>
                    </a:ext>
                  </a:extLst>
                </a:gridCol>
                <a:gridCol w="2096010">
                  <a:extLst>
                    <a:ext uri="{9D8B030D-6E8A-4147-A177-3AD203B41FA5}">
                      <a16:colId xmlns:a16="http://schemas.microsoft.com/office/drawing/2014/main" val="4293451344"/>
                    </a:ext>
                  </a:extLst>
                </a:gridCol>
                <a:gridCol w="749411">
                  <a:extLst>
                    <a:ext uri="{9D8B030D-6E8A-4147-A177-3AD203B41FA5}">
                      <a16:colId xmlns:a16="http://schemas.microsoft.com/office/drawing/2014/main" val="2595423352"/>
                    </a:ext>
                  </a:extLst>
                </a:gridCol>
                <a:gridCol w="1182664">
                  <a:extLst>
                    <a:ext uri="{9D8B030D-6E8A-4147-A177-3AD203B41FA5}">
                      <a16:colId xmlns:a16="http://schemas.microsoft.com/office/drawing/2014/main" val="2103848820"/>
                    </a:ext>
                  </a:extLst>
                </a:gridCol>
                <a:gridCol w="1182664">
                  <a:extLst>
                    <a:ext uri="{9D8B030D-6E8A-4147-A177-3AD203B41FA5}">
                      <a16:colId xmlns:a16="http://schemas.microsoft.com/office/drawing/2014/main" val="2856843961"/>
                    </a:ext>
                  </a:extLst>
                </a:gridCol>
                <a:gridCol w="550349">
                  <a:extLst>
                    <a:ext uri="{9D8B030D-6E8A-4147-A177-3AD203B41FA5}">
                      <a16:colId xmlns:a16="http://schemas.microsoft.com/office/drawing/2014/main" val="1592666802"/>
                    </a:ext>
                  </a:extLst>
                </a:gridCol>
              </a:tblGrid>
              <a:tr h="271267">
                <a:tc>
                  <a:txBody>
                    <a:bodyPr/>
                    <a:lstStyle/>
                    <a:p>
                      <a:pPr algn="ctr" fontAlgn="b"/>
                      <a:r>
                        <a:rPr lang="en-US" sz="1100" b="1" i="0" u="none" strike="noStrike">
                          <a:solidFill>
                            <a:srgbClr val="000000"/>
                          </a:solidFill>
                          <a:effectLst/>
                          <a:latin typeface="Calibri" panose="020F0502020204030204" pitchFamily="34" charset="0"/>
                        </a:rPr>
                        <a:t>Account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Account Description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FTE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Budget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Per Pupil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62489212"/>
                  </a:ext>
                </a:extLst>
              </a:tr>
              <a:tr h="271267">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07604620"/>
                  </a:ext>
                </a:extLst>
              </a:tr>
              <a:tr h="252718">
                <a:tc>
                  <a:txBody>
                    <a:bodyPr/>
                    <a:lstStyle/>
                    <a:p>
                      <a:pPr algn="r" fontAlgn="b"/>
                      <a:r>
                        <a:rPr lang="en-US" sz="1000" b="0" i="0" u="none" strike="noStrike">
                          <a:effectLst/>
                          <a:latin typeface="Arial" panose="020B0604020202020204" pitchFamily="34" charset="0"/>
                        </a:rPr>
                        <a:t>1000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Instruction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26.05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$2,614,474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 $9,829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66922991"/>
                  </a:ext>
                </a:extLst>
              </a:tr>
              <a:tr h="252718">
                <a:tc>
                  <a:txBody>
                    <a:bodyPr/>
                    <a:lstStyle/>
                    <a:p>
                      <a:pPr algn="r" fontAlgn="b"/>
                      <a:r>
                        <a:rPr lang="en-US" sz="1000" b="0" i="0" u="none" strike="noStrike">
                          <a:effectLst/>
                          <a:latin typeface="Arial" panose="020B0604020202020204" pitchFamily="34" charset="0"/>
                        </a:rPr>
                        <a:t>2100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Pupil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3.75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$305,936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 $1,150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101086570"/>
                  </a:ext>
                </a:extLst>
              </a:tr>
              <a:tr h="438200">
                <a:tc>
                  <a:txBody>
                    <a:bodyPr/>
                    <a:lstStyle/>
                    <a:p>
                      <a:pPr algn="r" fontAlgn="b"/>
                      <a:r>
                        <a:rPr lang="en-US" sz="1000" b="0" i="0" u="none" strike="noStrike">
                          <a:effectLst/>
                          <a:latin typeface="Arial" panose="020B0604020202020204" pitchFamily="34" charset="0"/>
                        </a:rPr>
                        <a:t>2210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Improvement of Instructional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2.00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$228,285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 $858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28635300"/>
                  </a:ext>
                </a:extLst>
              </a:tr>
              <a:tr h="252718">
                <a:tc>
                  <a:txBody>
                    <a:bodyPr/>
                    <a:lstStyle/>
                    <a:p>
                      <a:pPr algn="r" fontAlgn="b"/>
                      <a:r>
                        <a:rPr lang="en-US" sz="1000" b="0" i="0" u="none" strike="noStrike">
                          <a:effectLst/>
                          <a:latin typeface="Arial" panose="020B0604020202020204" pitchFamily="34" charset="0"/>
                        </a:rPr>
                        <a:t>2213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Instructional Staff Training</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76411041"/>
                  </a:ext>
                </a:extLst>
              </a:tr>
              <a:tr h="252718">
                <a:tc>
                  <a:txBody>
                    <a:bodyPr/>
                    <a:lstStyle/>
                    <a:p>
                      <a:pPr algn="r" fontAlgn="b"/>
                      <a:r>
                        <a:rPr lang="en-US" sz="1000" b="0" i="0" u="none" strike="noStrike">
                          <a:effectLst/>
                          <a:latin typeface="Arial" panose="020B0604020202020204" pitchFamily="34" charset="0"/>
                        </a:rPr>
                        <a:t>2220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Educational Media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1.00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$106,646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 $401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543008165"/>
                  </a:ext>
                </a:extLst>
              </a:tr>
              <a:tr h="252718">
                <a:tc>
                  <a:txBody>
                    <a:bodyPr/>
                    <a:lstStyle/>
                    <a:p>
                      <a:pPr algn="r" fontAlgn="b"/>
                      <a:r>
                        <a:rPr lang="en-US" sz="1000" b="0" i="0" u="none" strike="noStrike">
                          <a:effectLst/>
                          <a:latin typeface="Arial" panose="020B0604020202020204" pitchFamily="34" charset="0"/>
                        </a:rPr>
                        <a:t>2400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School Administration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3.00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$377,374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 $1,419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14522361"/>
                  </a:ext>
                </a:extLst>
              </a:tr>
              <a:tr h="252718">
                <a:tc>
                  <a:txBody>
                    <a:bodyPr/>
                    <a:lstStyle/>
                    <a:p>
                      <a:pPr algn="r" fontAlgn="b"/>
                      <a:r>
                        <a:rPr lang="en-US" sz="1000" b="0" i="0" u="none" strike="noStrike">
                          <a:effectLst/>
                          <a:latin typeface="Arial" panose="020B0604020202020204" pitchFamily="34" charset="0"/>
                        </a:rPr>
                        <a:t>2600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effectLst/>
                          <a:latin typeface="Arial" panose="020B0604020202020204" pitchFamily="34" charset="0"/>
                        </a:rPr>
                        <a:t>Maintenance &amp; Operations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1.50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$84,674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effectLst/>
                          <a:latin typeface="Arial" panose="020B0604020202020204" pitchFamily="34" charset="0"/>
                        </a:rPr>
                        <a:t> $318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84326487"/>
                  </a:ext>
                </a:extLst>
              </a:tr>
              <a:tr h="271267">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en-US" sz="1000" b="0" i="0" u="none" strike="noStrike" dirty="0">
                        <a:effectLst/>
                        <a:latin typeface="Arial" panose="020B060402020202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dirty="0">
                        <a:effectLst/>
                        <a:latin typeface="Arial" panose="020B060402020202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909622892"/>
                  </a:ext>
                </a:extLst>
              </a:tr>
            </a:tbl>
          </a:graphicData>
        </a:graphic>
      </p:graphicFrame>
    </p:spTree>
    <p:extLst>
      <p:ext uri="{BB962C8B-B14F-4D97-AF65-F5344CB8AC3E}">
        <p14:creationId xmlns:p14="http://schemas.microsoft.com/office/powerpoint/2010/main" val="1129150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438400" y="109669"/>
            <a:ext cx="8229600" cy="719891"/>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dirty="0">
                <a:solidFill>
                  <a:sysClr val="windowText" lastClr="000000"/>
                </a:solidFill>
                <a:latin typeface="Calibri"/>
              </a:rPr>
              <a:t>Budget by Function </a:t>
            </a:r>
          </a:p>
          <a:p>
            <a:pPr>
              <a:defRPr/>
            </a:pPr>
            <a:r>
              <a:rPr lang="en-US" sz="3600" i="1" dirty="0">
                <a:solidFill>
                  <a:sysClr val="windowText" lastClr="000000"/>
                </a:solidFill>
                <a:latin typeface="Calibri"/>
              </a:rPr>
              <a:t>*Based on Current Allocation of School Budget</a:t>
            </a:r>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13</a:t>
            </a:fld>
            <a:endParaRPr lang="en-US">
              <a:solidFill>
                <a:srgbClr val="F5F5F5"/>
              </a:solidFill>
            </a:endParaRPr>
          </a:p>
        </p:txBody>
      </p:sp>
      <p:pic>
        <p:nvPicPr>
          <p:cNvPr id="2049" name="Picture 1">
            <a:extLst>
              <a:ext uri="{FF2B5EF4-FFF2-40B4-BE49-F238E27FC236}">
                <a16:creationId xmlns:a16="http://schemas.microsoft.com/office/drawing/2014/main" id="{1FF492B7-E35B-8D1C-94C2-F60750DB8D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5796" y="1357312"/>
            <a:ext cx="6486525" cy="4143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182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noGrp="1"/>
          </p:cNvSpPr>
          <p:nvPr>
            <p:ph type="title"/>
          </p:nvPr>
        </p:nvSpPr>
        <p:spPr>
          <a:xfrm>
            <a:off x="3173691" y="347472"/>
            <a:ext cx="6922809" cy="768096"/>
          </a:xfrm>
        </p:spPr>
        <p:txBody>
          <a:bodyPr rtlCol="0" anchor="t">
            <a:normAutofit/>
          </a:bodyPr>
          <a:lstStyle/>
          <a:p>
            <a:pPr>
              <a:lnSpc>
                <a:spcPct val="90000"/>
              </a:lnSpc>
            </a:pPr>
            <a:r>
              <a:rPr lang="en-US" sz="2300"/>
              <a:t>Questions for the GO Team to Consider and Discuss</a:t>
            </a:r>
          </a:p>
        </p:txBody>
      </p:sp>
      <p:sp>
        <p:nvSpPr>
          <p:cNvPr id="2" name="Slide Number Placeholder 1"/>
          <p:cNvSpPr>
            <a:spLocks noGrp="1"/>
          </p:cNvSpPr>
          <p:nvPr>
            <p:ph type="sldNum" sz="quarter" idx="12"/>
          </p:nvPr>
        </p:nvSpPr>
        <p:spPr>
          <a:xfrm>
            <a:off x="9733026" y="457200"/>
            <a:ext cx="740664" cy="274320"/>
          </a:xfrm>
        </p:spPr>
        <p:txBody>
          <a:bodyPr anchor="ctr">
            <a:normAutofit/>
          </a:bodyPr>
          <a:lstStyle/>
          <a:p>
            <a:pPr>
              <a:spcAft>
                <a:spcPts val="600"/>
              </a:spcAft>
            </a:pPr>
            <a:fld id="{3D6C3DC6-EF6E-8948-BFE6-808D46D584D8}" type="slidenum">
              <a:rPr lang="en-US" smtClean="0"/>
              <a:pPr>
                <a:spcAft>
                  <a:spcPts val="600"/>
                </a:spcAft>
              </a:pPr>
              <a:t>14</a:t>
            </a:fld>
            <a:endParaRPr lang="en-US"/>
          </a:p>
        </p:txBody>
      </p:sp>
      <p:graphicFrame>
        <p:nvGraphicFramePr>
          <p:cNvPr id="11" name="Subtitle 2">
            <a:extLst>
              <a:ext uri="{FF2B5EF4-FFF2-40B4-BE49-F238E27FC236}">
                <a16:creationId xmlns:a16="http://schemas.microsoft.com/office/drawing/2014/main" id="{C5A6AE92-56F4-6F3E-B7F1-02E433D42BDE}"/>
              </a:ext>
            </a:extLst>
          </p:cNvPr>
          <p:cNvGraphicFramePr>
            <a:graphicFrameLocks noGrp="1"/>
          </p:cNvGraphicFramePr>
          <p:nvPr>
            <p:ph sz="half" idx="1"/>
            <p:extLst>
              <p:ext uri="{D42A27DB-BD31-4B8C-83A1-F6EECF244321}">
                <p14:modId xmlns:p14="http://schemas.microsoft.com/office/powerpoint/2010/main" val="3196917409"/>
              </p:ext>
            </p:extLst>
          </p:nvPr>
        </p:nvGraphicFramePr>
        <p:xfrm>
          <a:off x="1928621" y="1409700"/>
          <a:ext cx="9777604" cy="51282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5423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92"/>
        <p:cNvGrpSpPr/>
        <p:nvPr/>
      </p:nvGrpSpPr>
      <p:grpSpPr>
        <a:xfrm>
          <a:off x="0" y="0"/>
          <a:ext cx="0" cy="0"/>
          <a:chOff x="0" y="0"/>
          <a:chExt cx="0" cy="0"/>
        </a:xfrm>
      </p:grpSpPr>
      <p:sp>
        <p:nvSpPr>
          <p:cNvPr id="1093" name="Google Shape;1093;p142"/>
          <p:cNvSpPr txBox="1">
            <a:spLocks noGrp="1"/>
          </p:cNvSpPr>
          <p:nvPr>
            <p:ph type="title"/>
          </p:nvPr>
        </p:nvSpPr>
        <p:spPr>
          <a:prstGeom prst="rect">
            <a:avLst/>
          </a:prstGeom>
          <a:noFill/>
          <a:ln>
            <a:noFill/>
          </a:ln>
        </p:spPr>
        <p:txBody>
          <a:bodyPr spcFirstLastPara="1" vert="horz" wrap="square" lIns="68569" tIns="34275" rIns="68569" bIns="34275" rtlCol="0" anchor="ctr" anchorCtr="0">
            <a:normAutofit/>
          </a:bodyPr>
          <a:lstStyle/>
          <a:p>
            <a:pPr>
              <a:spcBef>
                <a:spcPts val="0"/>
              </a:spcBef>
              <a:buClr>
                <a:schemeClr val="accent2"/>
              </a:buClr>
              <a:buSzPts val="6000"/>
            </a:pPr>
            <a:r>
              <a:rPr lang="en-US" b="1">
                <a:solidFill>
                  <a:schemeClr val="accent2"/>
                </a:solidFill>
              </a:rPr>
              <a:t>Where We’re </a:t>
            </a:r>
            <a:r>
              <a:rPr lang="en-US">
                <a:solidFill>
                  <a:schemeClr val="accent2"/>
                </a:solidFill>
              </a:rPr>
              <a:t>G</a:t>
            </a:r>
            <a:r>
              <a:rPr lang="en-US" b="1">
                <a:solidFill>
                  <a:schemeClr val="accent2"/>
                </a:solidFill>
              </a:rPr>
              <a:t>oing?</a:t>
            </a:r>
            <a:endParaRPr/>
          </a:p>
        </p:txBody>
      </p:sp>
      <p:sp>
        <p:nvSpPr>
          <p:cNvPr id="1094" name="Google Shape;1094;p142"/>
          <p:cNvSpPr txBox="1">
            <a:spLocks noGrp="1"/>
          </p:cNvSpPr>
          <p:nvPr>
            <p:ph idx="1"/>
          </p:nvPr>
        </p:nvSpPr>
        <p:spPr>
          <a:xfrm>
            <a:off x="2268719" y="1357461"/>
            <a:ext cx="7465289" cy="4998891"/>
          </a:xfrm>
          <a:prstGeom prst="rect">
            <a:avLst/>
          </a:prstGeom>
          <a:noFill/>
          <a:ln>
            <a:noFill/>
          </a:ln>
        </p:spPr>
        <p:txBody>
          <a:bodyPr spcFirstLastPara="1" vert="horz" wrap="square" lIns="68569" tIns="34275" rIns="68569" bIns="34275" rtlCol="0" anchor="t" anchorCtr="0">
            <a:noAutofit/>
          </a:bodyPr>
          <a:lstStyle/>
          <a:p>
            <a:pPr marL="520700" indent="-457200">
              <a:spcBef>
                <a:spcPts val="600"/>
              </a:spcBef>
              <a:buSzPct val="100000"/>
            </a:pPr>
            <a:r>
              <a:rPr lang="en-US"/>
              <a:t>Our next meeting is the </a:t>
            </a:r>
            <a:r>
              <a:rPr lang="en-US" b="1" u="sng"/>
              <a:t>Budget Approval Meeting</a:t>
            </a:r>
            <a:r>
              <a:rPr lang="en-US"/>
              <a:t> </a:t>
            </a:r>
          </a:p>
          <a:p>
            <a:pPr marL="520700" indent="-457200">
              <a:spcBef>
                <a:spcPts val="600"/>
              </a:spcBef>
              <a:buSzPct val="100000"/>
            </a:pPr>
            <a:endParaRPr lang="en-US"/>
          </a:p>
          <a:p>
            <a:pPr marL="520700" indent="-457200">
              <a:spcBef>
                <a:spcPts val="600"/>
              </a:spcBef>
              <a:buSzPct val="100000"/>
            </a:pPr>
            <a:r>
              <a:rPr lang="en-US" sz="2400" b="1" u="sng">
                <a:solidFill>
                  <a:schemeClr val="accent2">
                    <a:lumMod val="75000"/>
                  </a:schemeClr>
                </a:solidFill>
              </a:rPr>
              <a:t>What:</a:t>
            </a:r>
          </a:p>
          <a:p>
            <a:pPr marL="520700" indent="-457200">
              <a:spcBef>
                <a:spcPts val="600"/>
              </a:spcBef>
              <a:buSzPct val="100000"/>
            </a:pPr>
            <a:r>
              <a:rPr lang="en-US"/>
              <a:t>	During this meeting we will </a:t>
            </a:r>
            <a:r>
              <a:rPr lang="en-US" sz="2000"/>
              <a:t>review the budget, which should be updated based on feedback from the staffing conference, Associate Superintendents, and key leaders. After review, GO Teams will need to </a:t>
            </a:r>
            <a:r>
              <a:rPr lang="en-US" sz="2000" b="1">
                <a:solidFill>
                  <a:schemeClr val="accent2"/>
                </a:solidFill>
              </a:rPr>
              <a:t>take action</a:t>
            </a:r>
            <a:r>
              <a:rPr lang="en-US" sz="2000">
                <a:solidFill>
                  <a:schemeClr val="accent2"/>
                </a:solidFill>
              </a:rPr>
              <a:t> </a:t>
            </a:r>
            <a:r>
              <a:rPr lang="en-US" sz="2000"/>
              <a:t>(i.e., vote) on the FY24 Budget.  </a:t>
            </a:r>
          </a:p>
          <a:p>
            <a:pPr marL="63500">
              <a:spcBef>
                <a:spcPts val="600"/>
              </a:spcBef>
              <a:buSzPct val="100000"/>
            </a:pPr>
            <a:r>
              <a:rPr lang="en-US" sz="2400" b="1" u="sng">
                <a:solidFill>
                  <a:schemeClr val="accent2">
                    <a:lumMod val="75000"/>
                  </a:schemeClr>
                </a:solidFill>
              </a:rPr>
              <a:t>Why:</a:t>
            </a:r>
          </a:p>
          <a:p>
            <a:pPr marL="520700" indent="-6350">
              <a:spcBef>
                <a:spcPts val="600"/>
              </a:spcBef>
              <a:buSzPct val="100000"/>
            </a:pPr>
            <a:r>
              <a:rPr lang="en-US" sz="2000"/>
              <a:t>Principals will present the final budget recommendations for GO Team approval. </a:t>
            </a:r>
            <a:endParaRPr lang="en-US" sz="2000" b="1" u="sng"/>
          </a:p>
          <a:p>
            <a:pPr marL="63500">
              <a:spcBef>
                <a:spcPts val="600"/>
              </a:spcBef>
              <a:buSzPct val="100000"/>
            </a:pPr>
            <a:r>
              <a:rPr lang="en-US" sz="2400" b="1" u="sng">
                <a:solidFill>
                  <a:schemeClr val="accent2">
                    <a:lumMod val="75000"/>
                  </a:schemeClr>
                </a:solidFill>
              </a:rPr>
              <a:t>When:</a:t>
            </a:r>
          </a:p>
          <a:p>
            <a:pPr marL="520700" indent="-6350">
              <a:spcBef>
                <a:spcPts val="600"/>
              </a:spcBef>
              <a:buSzPct val="100000"/>
            </a:pPr>
            <a:r>
              <a:rPr lang="en-US" sz="2000"/>
              <a:t>All approval meetings </a:t>
            </a:r>
            <a:r>
              <a:rPr lang="en-US" sz="2000" b="1">
                <a:solidFill>
                  <a:srgbClr val="FF0000"/>
                </a:solidFill>
              </a:rPr>
              <a:t>must</a:t>
            </a:r>
            <a:r>
              <a:rPr lang="en-US" sz="2000"/>
              <a:t> be held </a:t>
            </a:r>
            <a:r>
              <a:rPr lang="en-US" sz="2000" b="1">
                <a:solidFill>
                  <a:srgbClr val="FF0000"/>
                </a:solidFill>
              </a:rPr>
              <a:t>after</a:t>
            </a:r>
            <a:r>
              <a:rPr lang="en-US" sz="2000"/>
              <a:t> staffing conferences. Budgets must be approved by </a:t>
            </a:r>
            <a:r>
              <a:rPr lang="en-US" sz="2000" b="1">
                <a:solidFill>
                  <a:srgbClr val="FF0000"/>
                </a:solidFill>
              </a:rPr>
              <a:t>March 17</a:t>
            </a:r>
            <a:r>
              <a:rPr lang="en-US" sz="2000" b="1" baseline="30000">
                <a:solidFill>
                  <a:srgbClr val="FF0000"/>
                </a:solidFill>
              </a:rPr>
              <a:t>th</a:t>
            </a:r>
            <a:r>
              <a:rPr lang="en-US" sz="2000"/>
              <a:t>. </a:t>
            </a:r>
          </a:p>
          <a:p>
            <a:pPr>
              <a:spcBef>
                <a:spcPts val="0"/>
              </a:spcBef>
              <a:buClr>
                <a:schemeClr val="dk1"/>
              </a:buClr>
              <a:buSzPts val="2400"/>
            </a:pPr>
            <a:endParaRPr lang="en-US"/>
          </a:p>
        </p:txBody>
      </p:sp>
      <p:sp>
        <p:nvSpPr>
          <p:cNvPr id="1095" name="Google Shape;1095;p142"/>
          <p:cNvSpPr txBox="1">
            <a:spLocks noGrp="1"/>
          </p:cNvSpPr>
          <p:nvPr>
            <p:ph type="sldNum" sz="quarter" idx="4"/>
          </p:nvPr>
        </p:nvSpPr>
        <p:spPr>
          <a:prstGeom prst="rect">
            <a:avLst/>
          </a:prstGeom>
          <a:noFill/>
          <a:ln>
            <a:noFill/>
          </a:ln>
        </p:spPr>
        <p:txBody>
          <a:bodyPr spcFirstLastPara="1" vert="horz" wrap="square" lIns="91425" tIns="45700" rIns="91425" bIns="45700" rtlCol="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Font typeface="Arial"/>
              <a:buNone/>
              <a:defRPr sz="1200" b="0" i="0" u="none" strike="noStrike" cap="none">
                <a:solidFill>
                  <a:schemeClr val="dk2"/>
                </a:solidFill>
                <a:latin typeface="Arial"/>
                <a:ea typeface="Arial"/>
                <a:cs typeface="Arial"/>
                <a:sym typeface="Arial"/>
              </a:defRPr>
            </a:lvl9pPr>
          </a:lstStyle>
          <a:p>
            <a:fld id="{00000000-1234-1234-1234-123412341234}" type="slidenum">
              <a:rPr lang="en-US">
                <a:solidFill>
                  <a:srgbClr val="0083A9"/>
                </a:solidFill>
              </a:rPr>
              <a:pPr/>
              <a:t>15</a:t>
            </a:fld>
            <a:endParaRPr>
              <a:solidFill>
                <a:srgbClr val="0083A9"/>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99"/>
        <p:cNvGrpSpPr/>
        <p:nvPr/>
      </p:nvGrpSpPr>
      <p:grpSpPr>
        <a:xfrm>
          <a:off x="0" y="0"/>
          <a:ext cx="0" cy="0"/>
          <a:chOff x="0" y="0"/>
          <a:chExt cx="0" cy="0"/>
        </a:xfrm>
      </p:grpSpPr>
      <p:sp>
        <p:nvSpPr>
          <p:cNvPr id="1100" name="Google Shape;1100;p143"/>
          <p:cNvSpPr txBox="1">
            <a:spLocks noGrp="1"/>
          </p:cNvSpPr>
          <p:nvPr>
            <p:ph type="ctrTitle"/>
          </p:nvPr>
        </p:nvSpPr>
        <p:spPr>
          <a:xfrm>
            <a:off x="2399621" y="1699022"/>
            <a:ext cx="4665209" cy="1790700"/>
          </a:xfrm>
          <a:prstGeom prst="rect">
            <a:avLst/>
          </a:prstGeom>
          <a:noFill/>
          <a:ln>
            <a:noFill/>
          </a:ln>
        </p:spPr>
        <p:txBody>
          <a:bodyPr spcFirstLastPara="1" vert="horz" wrap="square" lIns="68569" tIns="34275" rIns="68569" bIns="34275" rtlCol="0" anchor="b" anchorCtr="0">
            <a:noAutofit/>
          </a:bodyPr>
          <a:lstStyle/>
          <a:p>
            <a:r>
              <a:rPr lang="en-US"/>
              <a:t>Thank you</a:t>
            </a:r>
            <a:endParaRPr/>
          </a:p>
        </p:txBody>
      </p:sp>
      <p:sp>
        <p:nvSpPr>
          <p:cNvPr id="1101" name="Google Shape;1101;p143"/>
          <p:cNvSpPr txBox="1">
            <a:spLocks noGrp="1"/>
          </p:cNvSpPr>
          <p:nvPr>
            <p:ph type="sldNum" idx="4294967295"/>
          </p:nvPr>
        </p:nvSpPr>
        <p:spPr>
          <a:xfrm>
            <a:off x="10029826" y="5624513"/>
            <a:ext cx="638175" cy="273844"/>
          </a:xfrm>
          <a:prstGeom prst="rect">
            <a:avLst/>
          </a:prstGeom>
          <a:noFill/>
          <a:ln>
            <a:noFill/>
          </a:ln>
        </p:spPr>
        <p:txBody>
          <a:bodyPr spcFirstLastPara="1" vert="horz" wrap="square" lIns="68569" tIns="34275" rIns="68569" bIns="34275" rtlCol="0" anchor="ctr" anchorCtr="0">
            <a:noAutofit/>
          </a:bodyPr>
          <a:lstStyle/>
          <a:p>
            <a:fld id="{00000000-1234-1234-1234-123412341234}" type="slidenum">
              <a:rPr lang="en-US">
                <a:solidFill>
                  <a:srgbClr val="0083A9"/>
                </a:solidFill>
                <a:latin typeface="Tenorite"/>
              </a:rPr>
              <a:pPr/>
              <a:t>16</a:t>
            </a:fld>
            <a:endParaRPr>
              <a:solidFill>
                <a:srgbClr val="0083A9"/>
              </a:solidFill>
              <a:latin typeface="Tenorite"/>
            </a:endParaRP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2022 Principal's Report Template - Mtg 1">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12.xml><?xml version="1.0" encoding="utf-8"?>
<a:theme xmlns:a="http://schemas.openxmlformats.org/drawingml/2006/main" name="Office Theme">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13.xml><?xml version="1.0" encoding="utf-8"?>
<a:theme xmlns:a="http://schemas.openxmlformats.org/drawingml/2006/main" name="1_Office Theme">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37e30bb-5f32-4411-a640-0b4044b692bf">
      <Terms xmlns="http://schemas.microsoft.com/office/infopath/2007/PartnerControls"/>
    </lcf76f155ced4ddcb4097134ff3c332f>
    <TaxCatchAll xmlns="ffb952a0-74d9-4848-89d6-000c4b1b707a" xsi:nil="true"/>
    <SharedWithUsers xmlns="ffb952a0-74d9-4848-89d6-000c4b1b707a">
      <UserInfo>
        <DisplayName>Barnett, Carolyn</DisplayName>
        <AccountId>14</AccountId>
        <AccountType/>
      </UserInfo>
      <UserInfo>
        <DisplayName>Gipson, Chaundra</DisplayName>
        <AccountId>16</AccountId>
        <AccountType/>
      </UserInfo>
      <UserInfo>
        <DisplayName>Jacobi, Diane</DisplayName>
        <AccountId>12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16" ma:contentTypeDescription="Create a new document." ma:contentTypeScope="" ma:versionID="e9ac72388ecc15a5401bef62bf5ea167">
  <xsd:schema xmlns:xsd="http://www.w3.org/2001/XMLSchema" xmlns:xs="http://www.w3.org/2001/XMLSchema" xmlns:p="http://schemas.microsoft.com/office/2006/metadata/properties" xmlns:ns2="d37e30bb-5f32-4411-a640-0b4044b692bf" xmlns:ns3="ffb952a0-74d9-4848-89d6-000c4b1b707a" targetNamespace="http://schemas.microsoft.com/office/2006/metadata/properties" ma:root="true" ma:fieldsID="cad030c8869138e81215bf80749ff2c0" ns2:_="" ns3:_="">
    <xsd:import namespace="d37e30bb-5f32-4411-a640-0b4044b692bf"/>
    <xsd:import namespace="ffb952a0-74d9-4848-89d6-000c4b1b707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fb952a0-74d9-4848-89d6-000c4b1b707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584ace9-6060-48e0-9721-f33996d2e2e3}" ma:internalName="TaxCatchAll" ma:showField="CatchAllData" ma:web="ffb952a0-74d9-4848-89d6-000c4b1b70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60D824-1F42-4605-A966-FFCBCF63520E}">
  <ds:schemaRefs>
    <ds:schemaRef ds:uri="http://purl.org/dc/elements/1.1/"/>
    <ds:schemaRef ds:uri="http://schemas.microsoft.com/office/2006/documentManagement/types"/>
    <ds:schemaRef ds:uri="http://purl.org/dc/terms/"/>
    <ds:schemaRef ds:uri="http://schemas.openxmlformats.org/package/2006/metadata/core-properties"/>
    <ds:schemaRef ds:uri="d37e30bb-5f32-4411-a640-0b4044b692bf"/>
    <ds:schemaRef ds:uri="http://purl.org/dc/dcmitype/"/>
    <ds:schemaRef ds:uri="http://schemas.microsoft.com/office/infopath/2007/PartnerControls"/>
    <ds:schemaRef ds:uri="ffb952a0-74d9-4848-89d6-000c4b1b707a"/>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21912341-9544-4F08-8FA1-CBA3014C96EE}">
  <ds:schemaRefs>
    <ds:schemaRef ds:uri="http://schemas.microsoft.com/sharepoint/v3/contenttype/forms"/>
  </ds:schemaRefs>
</ds:datastoreItem>
</file>

<file path=customXml/itemProps3.xml><?xml version="1.0" encoding="utf-8"?>
<ds:datastoreItem xmlns:ds="http://schemas.openxmlformats.org/officeDocument/2006/customXml" ds:itemID="{26C1A650-BFDC-4555-91D0-EDF8423DB3AB}">
  <ds:schemaRefs>
    <ds:schemaRef ds:uri="d37e30bb-5f32-4411-a640-0b4044b692bf"/>
    <ds:schemaRef ds:uri="ffb952a0-74d9-4848-89d6-000c4b1b707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129</TotalTime>
  <Words>1722</Words>
  <Application>Microsoft Office PowerPoint</Application>
  <PresentationFormat>Widescreen</PresentationFormat>
  <Paragraphs>256</Paragraphs>
  <Slides>16</Slides>
  <Notes>14</Notes>
  <HiddenSlides>0</HiddenSlides>
  <MMClips>0</MMClips>
  <ScaleCrop>false</ScaleCrop>
  <HeadingPairs>
    <vt:vector size="6" baseType="variant">
      <vt:variant>
        <vt:lpstr>Fonts Used</vt:lpstr>
      </vt:variant>
      <vt:variant>
        <vt:i4>9</vt:i4>
      </vt:variant>
      <vt:variant>
        <vt:lpstr>Theme</vt:lpstr>
      </vt:variant>
      <vt:variant>
        <vt:i4>13</vt:i4>
      </vt:variant>
      <vt:variant>
        <vt:lpstr>Slide Titles</vt:lpstr>
      </vt:variant>
      <vt:variant>
        <vt:i4>16</vt:i4>
      </vt:variant>
    </vt:vector>
  </HeadingPairs>
  <TitlesOfParts>
    <vt:vector size="38" baseType="lpstr">
      <vt:lpstr>Arial</vt:lpstr>
      <vt:lpstr>Arial Black</vt:lpstr>
      <vt:lpstr>Berlin Sans FB Demi</vt:lpstr>
      <vt:lpstr>Calibri</vt:lpstr>
      <vt:lpstr>Century Schoolbook</vt:lpstr>
      <vt:lpstr>Sabon Next LT</vt:lpstr>
      <vt:lpstr>Symbol</vt:lpstr>
      <vt:lpstr>Tenorite</vt:lpstr>
      <vt:lpstr>Trebuchet MS</vt:lpstr>
      <vt:lpstr>Custom Design</vt:lpstr>
      <vt:lpstr>1_Custom Design</vt:lpstr>
      <vt:lpstr>2_Custom Design</vt:lpstr>
      <vt:lpstr>3_Custom Design</vt:lpstr>
      <vt:lpstr>6_Custom Design</vt:lpstr>
      <vt:lpstr>5_Custom Design</vt:lpstr>
      <vt:lpstr>4_Custom Design</vt:lpstr>
      <vt:lpstr>8_Custom Design</vt:lpstr>
      <vt:lpstr>10_Custom Design</vt:lpstr>
      <vt:lpstr>11_Custom Design</vt:lpstr>
      <vt:lpstr>2022 Principal's Report Template - Mtg 1</vt:lpstr>
      <vt:lpstr>Office Theme</vt:lpstr>
      <vt:lpstr>1_Office Theme</vt:lpstr>
      <vt:lpstr>West Manor  Budget Feedback Meeting</vt:lpstr>
      <vt:lpstr>Norms</vt:lpstr>
      <vt:lpstr>GO Team Budget Development Process</vt:lpstr>
      <vt:lpstr>PowerPoint Presentation</vt:lpstr>
      <vt:lpstr>Budget Feedback Meetings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for the GO Team to Consider and Discuss</vt:lpstr>
      <vt:lpstr>Where We’re Going?</vt:lpstr>
      <vt:lpstr>Thank you</vt:lpstr>
    </vt:vector>
  </TitlesOfParts>
  <Company>Atlanta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Graphics Designer Office of Communications</dc:creator>
  <cp:lastModifiedBy>Lawrence, Reginald</cp:lastModifiedBy>
  <cp:revision>1</cp:revision>
  <cp:lastPrinted>2020-01-13T18:18:48Z</cp:lastPrinted>
  <dcterms:created xsi:type="dcterms:W3CDTF">2014-12-15T21:46:52Z</dcterms:created>
  <dcterms:modified xsi:type="dcterms:W3CDTF">2023-02-01T15:46:15Z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