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Helvetica Neue" panose="020B0604020202020204" charset="0"/>
      <p:regular r:id="rId8"/>
      <p:bold r:id="rId9"/>
      <p:italic r:id="rId10"/>
      <p:boldItalic r:id="rId11"/>
    </p:embeddedFont>
    <p:embeddedFont>
      <p:font typeface="Verdana" panose="020B060403050404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h7JSxOiDhtpqilNk2yhWi5x5fY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F52F6E-4D5D-4CA9-A955-5BBD08805940}">
  <a:tblStyle styleId="{B4F52F6E-4D5D-4CA9-A955-5BBD0880594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73244D7-DBAF-40CB-AAE4-F0E7321EE673}" styleName="Table_1">
    <a:wholeTbl>
      <a:tcTxStyle b="off" i="off">
        <a:font>
          <a:latin typeface="Calibri"/>
          <a:ea typeface="Calibri"/>
          <a:cs typeface="Calibri"/>
        </a:font>
        <a:schemeClr val="lt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6E6"/>
          </a:solidFill>
        </a:fill>
      </a:tcStyle>
    </a:wholeTbl>
    <a:band1H>
      <a:tcTxStyle b="off" i="off"/>
      <a:tcStyle>
        <a:tcBdr/>
        <a:fill>
          <a:solidFill>
            <a:srgbClr val="CACAC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CACA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>
          <a:lef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</a:tcBdr>
        <a:fill>
          <a:solidFill>
            <a:srgbClr val="A8A8A8"/>
          </a:solidFill>
        </a:fill>
      </a:tcStyle>
    </a:lastCol>
    <a:firstCol>
      <a:tcTxStyle b="on" i="off"/>
      <a:tcStyle>
        <a:tcBdr>
          <a:right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</a:tcBdr>
        <a:fill>
          <a:solidFill>
            <a:srgbClr val="A8A8A8"/>
          </a:solidFill>
        </a:fill>
      </a:tcStyle>
    </a:firstCol>
    <a:lastRow>
      <a:tcTxStyle b="on" i="off"/>
      <a:tcStyle>
        <a:tcBdr>
          <a:top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A8A8A8"/>
          </a:solidFill>
        </a:fill>
      </a:tcStyle>
    </a:lastRow>
    <a:seCell>
      <a:tcTxStyle b="off" i="off"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seCell>
    <a:swCell>
      <a:tcTxStyle b="off" i="off"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swCell>
    <a:firstRow>
      <a:tcTxStyle b="on" i="off"/>
      <a:tcStyle>
        <a:tcBdr>
          <a:bottom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dk1"/>
          </a:solidFill>
        </a:fill>
      </a:tcStyle>
    </a:firstRow>
    <a:neCell>
      <a:tcTxStyle b="off" i="off"/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</a:tcBdr>
      </a:tcStyle>
    </a:neCell>
    <a:nwCell>
      <a:tcTxStyle b="off" i="off"/>
      <a:tcStyle>
        <a:tcBdr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nwCell>
  </a:tblStyle>
  <a:tblStyle styleId="{61FA22AE-670E-4687-A3F1-8F0593F42F4E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tcBdr/>
        <a:fill>
          <a:solidFill>
            <a:srgbClr val="D0DEEF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0DEEF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CCF6E1D6-F75C-4045-B3D3-72649F55FC54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chemeClr val="accent3">
              <a:alpha val="20000"/>
            </a:schemeClr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33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/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0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0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0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4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4"/>
          <p:cNvSpPr txBox="1"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44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4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4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5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5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9" name="Google Shape;109;p45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5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5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5"/>
          <p:cNvSpPr txBox="1"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85"/>
          <p:cNvSpPr txBox="1"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85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85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85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6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86"/>
          <p:cNvSpPr txBox="1">
            <a:spLocks noGrp="1"/>
          </p:cNvSpPr>
          <p:nvPr>
            <p:ph type="body" idx="1"/>
          </p:nvPr>
        </p:nvSpPr>
        <p:spPr>
          <a:xfrm>
            <a:off x="628651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86"/>
          <p:cNvSpPr txBox="1">
            <a:spLocks noGrp="1"/>
          </p:cNvSpPr>
          <p:nvPr>
            <p:ph type="body" idx="2"/>
          </p:nvPr>
        </p:nvSpPr>
        <p:spPr>
          <a:xfrm>
            <a:off x="4629151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86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86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86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7"/>
          <p:cNvSpPr txBox="1"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8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8" name="Google Shape;128;p8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87"/>
          <p:cNvSpPr txBox="1">
            <a:spLocks noGrp="1"/>
          </p:cNvSpPr>
          <p:nvPr>
            <p:ph type="body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0" name="Google Shape;130;p87"/>
          <p:cNvSpPr txBox="1">
            <a:spLocks noGrp="1"/>
          </p:cNvSpPr>
          <p:nvPr>
            <p:ph type="body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87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87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87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8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88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88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89"/>
          <p:cNvSpPr txBox="1">
            <a:spLocks noGrp="1"/>
          </p:cNvSpPr>
          <p:nvPr>
            <p:ph type="body" idx="1"/>
          </p:nvPr>
        </p:nvSpPr>
        <p:spPr>
          <a:xfrm>
            <a:off x="3887391" y="987428"/>
            <a:ext cx="4629151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1" name="Google Shape;141;p89"/>
          <p:cNvSpPr txBox="1">
            <a:spLocks noGrp="1"/>
          </p:cNvSpPr>
          <p:nvPr>
            <p:ph type="body" idx="2"/>
          </p:nvPr>
        </p:nvSpPr>
        <p:spPr>
          <a:xfrm>
            <a:off x="629841" y="2057401"/>
            <a:ext cx="294917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2" name="Google Shape;142;p89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89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89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90"/>
          <p:cNvSpPr>
            <a:spLocks noGrp="1"/>
          </p:cNvSpPr>
          <p:nvPr>
            <p:ph type="pic" idx="2"/>
          </p:nvPr>
        </p:nvSpPr>
        <p:spPr>
          <a:xfrm>
            <a:off x="3887391" y="987428"/>
            <a:ext cx="462915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90"/>
          <p:cNvSpPr txBox="1">
            <a:spLocks noGrp="1"/>
          </p:cNvSpPr>
          <p:nvPr>
            <p:ph type="body" idx="1"/>
          </p:nvPr>
        </p:nvSpPr>
        <p:spPr>
          <a:xfrm>
            <a:off x="629841" y="2057401"/>
            <a:ext cx="294917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9" name="Google Shape;149;p90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90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90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1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9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5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91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91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91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9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2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92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92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92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3"/>
          <p:cNvSpPr txBox="1"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43"/>
          <p:cNvSpPr txBox="1"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43"/>
          <p:cNvSpPr txBox="1">
            <a:spLocks noGrp="1"/>
          </p:cNvSpPr>
          <p:nvPr>
            <p:ph type="dt" idx="10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3"/>
          <p:cNvSpPr txBox="1">
            <a:spLocks noGrp="1"/>
          </p:cNvSpPr>
          <p:nvPr>
            <p:ph type="ftr" idx="11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3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/>
          <p:cNvSpPr txBox="1"/>
          <p:nvPr/>
        </p:nvSpPr>
        <p:spPr>
          <a:xfrm>
            <a:off x="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4659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i="0" u="sng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4659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4659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4650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/>
          <p:cNvSpPr txBox="1"/>
          <p:nvPr/>
        </p:nvSpPr>
        <p:spPr>
          <a:xfrm>
            <a:off x="2926620" y="135803"/>
            <a:ext cx="251626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b="0" i="0" u="none" strike="noStrike" cap="none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/>
          <p:cNvSpPr txBox="1"/>
          <p:nvPr/>
        </p:nvSpPr>
        <p:spPr>
          <a:xfrm>
            <a:off x="53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4572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132116" y="669034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200" b="1" u="none" strike="noStrike" cap="none" dirty="0">
                <a:latin typeface="Arial"/>
                <a:ea typeface="Arial"/>
                <a:cs typeface="Arial"/>
                <a:sym typeface="Arial"/>
              </a:rPr>
              <a:t>Increase the </a:t>
            </a:r>
            <a:r>
              <a:rPr lang="en-US" sz="1200" b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of </a:t>
            </a:r>
            <a:r>
              <a:rPr lang="en-US" sz="1200" b="1" u="none" strike="noStrike" cap="none" dirty="0">
                <a:latin typeface="Arial"/>
                <a:ea typeface="Arial"/>
                <a:cs typeface="Arial"/>
                <a:sym typeface="Arial"/>
              </a:rPr>
              <a:t>grades 3-5 </a:t>
            </a:r>
            <a:r>
              <a:rPr lang="en-US" sz="1200" b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lang="en-US" sz="1200" b="1" u="none" strike="noStrike" cap="none" dirty="0">
                <a:latin typeface="Arial"/>
                <a:ea typeface="Arial"/>
                <a:cs typeface="Arial"/>
                <a:sym typeface="Arial"/>
              </a:rPr>
              <a:t>scoring proficient or above on Milestones/ MAP  in </a:t>
            </a:r>
            <a:r>
              <a:rPr lang="en-US" sz="1200" b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reading by 3% </a:t>
            </a:r>
          </a:p>
        </p:txBody>
      </p:sp>
      <p:sp>
        <p:nvSpPr>
          <p:cNvPr id="337" name="Google Shape;337;p11"/>
          <p:cNvSpPr/>
          <p:nvPr/>
        </p:nvSpPr>
        <p:spPr>
          <a:xfrm>
            <a:off x="2648887" y="656058"/>
            <a:ext cx="2287097" cy="106849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200" b="1" u="none" strike="noStrike" cap="none" dirty="0">
                <a:latin typeface="Arial"/>
                <a:ea typeface="Arial"/>
                <a:cs typeface="Arial"/>
                <a:sym typeface="Arial"/>
              </a:rPr>
              <a:t>Increase the % of grades 3-5 students scoring proficient or above on Milestones/MAP  in math by 3%</a:t>
            </a:r>
            <a:endParaRPr lang="en-US" sz="1200" b="1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5211193" y="656057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200" b="1" u="none" strike="noStrike" cap="none" dirty="0"/>
              <a:t>Increase the percentage of students with 10 or less absences by 3%</a:t>
            </a:r>
            <a:endParaRPr lang="en-US" sz="1800" u="none" strike="noStrike" cap="none" dirty="0"/>
          </a:p>
        </p:txBody>
      </p:sp>
      <p:sp>
        <p:nvSpPr>
          <p:cNvPr id="339" name="Google Shape;339;p11"/>
          <p:cNvSpPr txBox="1">
            <a:spLocks noGrp="1"/>
          </p:cNvSpPr>
          <p:nvPr>
            <p:ph type="sldNum" idx="12"/>
          </p:nvPr>
        </p:nvSpPr>
        <p:spPr>
          <a:xfrm>
            <a:off x="7026379" y="6542394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</a:t>
            </a:fld>
            <a:endParaRPr sz="10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/>
          <p:cNvSpPr txBox="1"/>
          <p:nvPr/>
        </p:nvSpPr>
        <p:spPr>
          <a:xfrm>
            <a:off x="2002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1972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1972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1967022" y="4728543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65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65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1"/>
          <p:cNvSpPr txBox="1"/>
          <p:nvPr/>
        </p:nvSpPr>
        <p:spPr>
          <a:xfrm>
            <a:off x="-7101" y="119894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Mission</a:t>
            </a:r>
            <a:endParaRPr lang="en-US" sz="200" b="1" i="1" u="none" strike="noStrike" cap="none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1"/>
          <p:cNvSpPr txBox="1"/>
          <p:nvPr/>
        </p:nvSpPr>
        <p:spPr>
          <a:xfrm>
            <a:off x="6217381" y="204255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US" sz="1200" b="1" i="1" u="none" strike="noStrike" cap="non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Vision</a:t>
            </a:r>
            <a:endParaRPr sz="200" b="1" i="1" u="none" strike="noStrike" cap="non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53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Helvetica Neue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53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53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53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1982997" y="5828423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65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65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B0CD03E8-32BA-4663-9300-879DF6A5004B}"/>
              </a:ext>
            </a:extLst>
          </p:cNvPr>
          <p:cNvSpPr/>
          <p:nvPr/>
        </p:nvSpPr>
        <p:spPr>
          <a:xfrm>
            <a:off x="1967022" y="2357218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336</Words>
  <Application>Microsoft Office PowerPoint</Application>
  <PresentationFormat>On-screen Show (4:3)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Helvetica Neue</vt:lpstr>
      <vt:lpstr>Calibri</vt:lpstr>
      <vt:lpstr>Verdana</vt:lpstr>
      <vt:lpstr>Arial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Lawrence, Reginald</cp:lastModifiedBy>
  <cp:revision>8</cp:revision>
  <dcterms:created xsi:type="dcterms:W3CDTF">2016-01-13T17:16:24Z</dcterms:created>
  <dcterms:modified xsi:type="dcterms:W3CDTF">2022-12-07T15:40:16Z</dcterms:modified>
</cp:coreProperties>
</file>