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8" r:id="rId4"/>
  </p:sldMasterIdLst>
  <p:notesMasterIdLst>
    <p:notesMasterId r:id="rId20"/>
  </p:notesMasterIdLst>
  <p:sldIdLst>
    <p:sldId id="3825" r:id="rId5"/>
    <p:sldId id="3843" r:id="rId6"/>
    <p:sldId id="3836" r:id="rId7"/>
    <p:sldId id="3826" r:id="rId8"/>
    <p:sldId id="3828" r:id="rId9"/>
    <p:sldId id="257" r:id="rId10"/>
    <p:sldId id="3837" r:id="rId11"/>
    <p:sldId id="260" r:id="rId12"/>
    <p:sldId id="259" r:id="rId13"/>
    <p:sldId id="3840" r:id="rId14"/>
    <p:sldId id="3841" r:id="rId15"/>
    <p:sldId id="3842" r:id="rId16"/>
    <p:sldId id="3829" r:id="rId17"/>
    <p:sldId id="3833" r:id="rId18"/>
    <p:sldId id="383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0" userDrawn="1">
          <p15:clr>
            <a:srgbClr val="A4A3A4"/>
          </p15:clr>
        </p15:guide>
        <p15:guide id="2" orient="horz" pos="3408" userDrawn="1">
          <p15:clr>
            <a:srgbClr val="A4A3A4"/>
          </p15:clr>
        </p15:guide>
        <p15:guide id="3" pos="6936" userDrawn="1">
          <p15:clr>
            <a:srgbClr val="A4A3A4"/>
          </p15:clr>
        </p15:guide>
        <p15:guide id="4" pos="74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jezua, Lami" initials="OL" lastIdx="10" clrIdx="0">
    <p:extLst>
      <p:ext uri="{19B8F6BF-5375-455C-9EA6-DF929625EA0E}">
        <p15:presenceInfo xmlns:p15="http://schemas.microsoft.com/office/powerpoint/2012/main" userId="S-1-5-21-314122457-743516510-1361462980-69356" providerId="AD"/>
      </p:ext>
    </p:extLst>
  </p:cmAuthor>
  <p:cmAuthor id="2" name="Lami Aiken" initials="LA" lastIdx="2" clrIdx="1">
    <p:extLst>
      <p:ext uri="{19B8F6BF-5375-455C-9EA6-DF929625EA0E}">
        <p15:presenceInfo xmlns:p15="http://schemas.microsoft.com/office/powerpoint/2012/main" userId="S::lojezua@apsk12.org::7a35a1ed-a1a1-46cc-bd02-03ecdc671c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68CF1-B5DC-47B8-9E92-4846396967EB}" v="18" dt="2022-10-06T21:48:42.7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3" d="100"/>
          <a:sy n="103" d="100"/>
        </p:scale>
        <p:origin x="126" y="300"/>
      </p:cViewPr>
      <p:guideLst>
        <p:guide orient="horz" pos="1200"/>
        <p:guide orient="horz" pos="3408"/>
        <p:guide pos="6936"/>
        <p:guide pos="74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5B3066-540F-4606-ADEC-65EB1C3E9627}" type="doc">
      <dgm:prSet loTypeId="urn:microsoft.com/office/officeart/2016/7/layout/BasicLinearProcessNumbered#1" loCatId="process" qsTypeId="urn:microsoft.com/office/officeart/2005/8/quickstyle/simple1" qsCatId="simple" csTypeId="urn:microsoft.com/office/officeart/2005/8/colors/colorful1" csCatId="colorful" phldr="1"/>
      <dgm:spPr/>
      <dgm:t>
        <a:bodyPr/>
        <a:lstStyle/>
        <a:p>
          <a:endParaRPr lang="en-US"/>
        </a:p>
      </dgm:t>
    </dgm:pt>
    <dgm:pt modelId="{198ACE8E-34F4-43E6-BB2E-1809B1CC58DC}">
      <dgm:prSet/>
      <dgm:spPr>
        <a:solidFill>
          <a:schemeClr val="accent1">
            <a:lumMod val="20000"/>
            <a:lumOff val="80000"/>
            <a:alpha val="90000"/>
          </a:schemeClr>
        </a:solidFill>
        <a:ln>
          <a:noFill/>
        </a:ln>
      </dgm:spPr>
      <dgm:t>
        <a:bodyPr/>
        <a:lstStyle/>
        <a:p>
          <a:r>
            <a:rPr lang="en-US" b="1" i="0" u="sng" dirty="0"/>
            <a:t>Fall 2021</a:t>
          </a:r>
        </a:p>
        <a:p>
          <a:r>
            <a:rPr lang="en-US" b="0" i="0" u="none" dirty="0"/>
            <a:t>GO Team Developed 2021-2025 Strategic Plan</a:t>
          </a:r>
          <a:endParaRPr lang="en-US" dirty="0"/>
        </a:p>
      </dgm:t>
    </dgm:pt>
    <dgm:pt modelId="{49F555B2-B165-4CB6-8578-DF4BCD791ABF}" type="parTrans" cxnId="{8327A44B-5326-4A8B-9B23-A3D3C09A16F3}">
      <dgm:prSet/>
      <dgm:spPr/>
      <dgm:t>
        <a:bodyPr/>
        <a:lstStyle/>
        <a:p>
          <a:endParaRPr lang="en-US"/>
        </a:p>
      </dgm:t>
    </dgm:pt>
    <dgm:pt modelId="{C54063C4-24CD-4834-9424-53756AE38C6B}" type="sibTrans" cxnId="{8327A44B-5326-4A8B-9B23-A3D3C09A16F3}">
      <dgm:prSet phldrT="1" phldr="0"/>
      <dgm:spPr>
        <a:solidFill>
          <a:schemeClr val="accent1"/>
        </a:solidFill>
        <a:ln>
          <a:noFill/>
        </a:ln>
      </dgm:spPr>
      <dgm:t>
        <a:bodyPr/>
        <a:lstStyle/>
        <a:p>
          <a:r>
            <a:rPr lang="en-US"/>
            <a:t>1</a:t>
          </a:r>
          <a:endParaRPr lang="en-US" dirty="0"/>
        </a:p>
      </dgm:t>
    </dgm:pt>
    <dgm:pt modelId="{0F6BA1FB-59E5-4F16-A7B4-1533BB1F09E4}">
      <dgm:prSet/>
      <dgm:spPr>
        <a:solidFill>
          <a:schemeClr val="accent2">
            <a:lumMod val="20000"/>
            <a:lumOff val="80000"/>
            <a:alpha val="90000"/>
          </a:schemeClr>
        </a:solidFill>
        <a:ln>
          <a:noFill/>
        </a:ln>
      </dgm:spPr>
      <dgm:t>
        <a:bodyPr/>
        <a:lstStyle/>
        <a:p>
          <a:r>
            <a:rPr lang="en-US" b="1" i="0" u="sng" dirty="0"/>
            <a:t>Summer 2022</a:t>
          </a:r>
        </a:p>
        <a:p>
          <a:r>
            <a:rPr lang="en-US" dirty="0"/>
            <a:t>School Leadership completed Needs Assessment and defined overarching needs for SY22-23</a:t>
          </a:r>
        </a:p>
      </dgm:t>
    </dgm:pt>
    <dgm:pt modelId="{6A557BB1-C0DD-44CB-8745-CE5481476209}" type="parTrans" cxnId="{F0FA65E5-FB81-4E7A-9467-65363565F4A0}">
      <dgm:prSet/>
      <dgm:spPr/>
      <dgm:t>
        <a:bodyPr/>
        <a:lstStyle/>
        <a:p>
          <a:endParaRPr lang="en-US"/>
        </a:p>
      </dgm:t>
    </dgm:pt>
    <dgm:pt modelId="{7DBF5CB5-29DD-4671-A0F3-981D48571500}" type="sibTrans" cxnId="{F0FA65E5-FB81-4E7A-9467-65363565F4A0}">
      <dgm:prSet phldrT="2" phldr="0"/>
      <dgm:spPr>
        <a:solidFill>
          <a:schemeClr val="accent2"/>
        </a:solidFill>
        <a:ln>
          <a:noFill/>
        </a:ln>
      </dgm:spPr>
      <dgm:t>
        <a:bodyPr/>
        <a:lstStyle/>
        <a:p>
          <a:r>
            <a:rPr lang="en-US"/>
            <a:t>2</a:t>
          </a:r>
          <a:endParaRPr lang="en-US" dirty="0"/>
        </a:p>
      </dgm:t>
    </dgm:pt>
    <dgm:pt modelId="{1D096F01-AEA8-401D-8348-98E9A81F3CE0}">
      <dgm:prSet/>
      <dgm:spPr>
        <a:solidFill>
          <a:schemeClr val="accent4">
            <a:lumMod val="20000"/>
            <a:lumOff val="80000"/>
            <a:alpha val="90000"/>
          </a:schemeClr>
        </a:solidFill>
        <a:ln>
          <a:noFill/>
        </a:ln>
      </dgm:spPr>
      <dgm:t>
        <a:bodyPr/>
        <a:lstStyle/>
        <a:p>
          <a:r>
            <a:rPr lang="en-US" b="1" i="0" u="sng" dirty="0"/>
            <a:t>August 2022</a:t>
          </a:r>
        </a:p>
        <a:p>
          <a:r>
            <a:rPr lang="en-US" b="0" u="none" dirty="0"/>
            <a:t>School Leadership completed 2022-2023 Continuous Improvement Plan</a:t>
          </a:r>
        </a:p>
      </dgm:t>
    </dgm:pt>
    <dgm:pt modelId="{AB9DA1CE-0370-48BB-8362-3A4CBF7FFB29}" type="parTrans" cxnId="{FD2381C0-DA6F-4859-90D6-313730044E7C}">
      <dgm:prSet/>
      <dgm:spPr/>
      <dgm:t>
        <a:bodyPr/>
        <a:lstStyle/>
        <a:p>
          <a:endParaRPr lang="en-US"/>
        </a:p>
      </dgm:t>
    </dgm:pt>
    <dgm:pt modelId="{6088456C-4B73-4948-985C-DD954DEF44EF}" type="sibTrans" cxnId="{FD2381C0-DA6F-4859-90D6-313730044E7C}">
      <dgm:prSet phldrT="3" phldr="0"/>
      <dgm:spPr>
        <a:solidFill>
          <a:schemeClr val="accent4"/>
        </a:solidFill>
        <a:ln>
          <a:noFill/>
        </a:ln>
      </dgm:spPr>
      <dgm:t>
        <a:bodyPr/>
        <a:lstStyle/>
        <a:p>
          <a:r>
            <a:rPr lang="en-US"/>
            <a:t>3</a:t>
          </a:r>
          <a:endParaRPr lang="en-US" dirty="0"/>
        </a:p>
      </dgm:t>
    </dgm:pt>
    <dgm:pt modelId="{DE16CBB4-D3F4-44AD-8379-3A5D78B889D5}">
      <dgm:prSet/>
      <dgm:spPr>
        <a:solidFill>
          <a:schemeClr val="accent5">
            <a:lumMod val="20000"/>
            <a:lumOff val="80000"/>
            <a:alpha val="90000"/>
          </a:schemeClr>
        </a:solidFill>
        <a:ln>
          <a:noFill/>
        </a:ln>
      </dgm:spPr>
      <dgm:t>
        <a:bodyPr/>
        <a:lstStyle/>
        <a:p>
          <a:r>
            <a:rPr lang="en-US" b="1" u="sng" dirty="0"/>
            <a:t>Sept. – Dec. 2022</a:t>
          </a:r>
        </a:p>
        <a:p>
          <a:r>
            <a:rPr lang="en-US" b="0" u="none" dirty="0"/>
            <a:t>Utilizing current data, the </a:t>
          </a:r>
          <a:r>
            <a:rPr lang="en-US" b="1" u="none" dirty="0"/>
            <a:t>GO Team </a:t>
          </a:r>
          <a:r>
            <a:rPr lang="en-US" b="0" u="none" dirty="0"/>
            <a:t>will review &amp; possibly update the school strategic priorities and plan </a:t>
          </a:r>
        </a:p>
      </dgm:t>
    </dgm:pt>
    <dgm:pt modelId="{917142D8-7514-46BB-B61D-8633F0189C31}" type="parTrans" cxnId="{058D75E7-8E09-41CE-ADFC-EEAD1556353B}">
      <dgm:prSet/>
      <dgm:spPr/>
      <dgm:t>
        <a:bodyPr/>
        <a:lstStyle/>
        <a:p>
          <a:endParaRPr lang="en-US"/>
        </a:p>
      </dgm:t>
    </dgm:pt>
    <dgm:pt modelId="{C2728830-9A00-4764-A9F1-670DDF9E57B3}" type="sibTrans" cxnId="{058D75E7-8E09-41CE-ADFC-EEAD1556353B}">
      <dgm:prSet phldrT="4" phldr="0"/>
      <dgm:spPr>
        <a:solidFill>
          <a:schemeClr val="accent5"/>
        </a:solidFill>
        <a:ln>
          <a:noFill/>
        </a:ln>
      </dgm:spPr>
      <dgm:t>
        <a:bodyPr/>
        <a:lstStyle/>
        <a:p>
          <a:r>
            <a:rPr lang="en-US"/>
            <a:t>4</a:t>
          </a:r>
          <a:endParaRPr lang="en-US" dirty="0"/>
        </a:p>
      </dgm:t>
    </dgm:pt>
    <dgm:pt modelId="{F7B81412-5EAE-488C-9259-0FA0EB0F090B}">
      <dgm:prSet/>
      <dgm:spPr>
        <a:solidFill>
          <a:schemeClr val="accent6">
            <a:lumMod val="20000"/>
            <a:lumOff val="80000"/>
            <a:alpha val="90000"/>
          </a:schemeClr>
        </a:solidFill>
        <a:ln>
          <a:noFill/>
        </a:ln>
      </dgm:spPr>
      <dgm:t>
        <a:bodyPr/>
        <a:lstStyle/>
        <a:p>
          <a:r>
            <a:rPr lang="en-US" b="1" u="sng" dirty="0"/>
            <a:t>Before Winter Break</a:t>
          </a:r>
        </a:p>
        <a:p>
          <a:r>
            <a:rPr lang="en-US" b="1" dirty="0"/>
            <a:t>GO Team </a:t>
          </a:r>
          <a:r>
            <a:rPr lang="en-US" dirty="0"/>
            <a:t>will take action (vote) on the rank of the strategic plan priorities for SY23-24 in preparation for budget discussions.</a:t>
          </a:r>
        </a:p>
      </dgm:t>
    </dgm:pt>
    <dgm:pt modelId="{C9E63F01-62A4-4331-A67D-7FE563CE9D07}" type="parTrans" cxnId="{AD7281BE-8A99-43C0-9016-4082EB985BF2}">
      <dgm:prSet/>
      <dgm:spPr/>
      <dgm:t>
        <a:bodyPr/>
        <a:lstStyle/>
        <a:p>
          <a:endParaRPr lang="en-US"/>
        </a:p>
      </dgm:t>
    </dgm:pt>
    <dgm:pt modelId="{32E76676-0672-4988-9FB1-308093FF8D5C}" type="sibTrans" cxnId="{AD7281BE-8A99-43C0-9016-4082EB985BF2}">
      <dgm:prSet phldrT="5" phldr="0"/>
      <dgm:spPr>
        <a:solidFill>
          <a:schemeClr val="accent6"/>
        </a:solidFill>
        <a:ln>
          <a:noFill/>
        </a:ln>
      </dgm:spPr>
      <dgm:t>
        <a:bodyPr/>
        <a:lstStyle/>
        <a:p>
          <a:r>
            <a:rPr lang="en-US"/>
            <a:t>5</a:t>
          </a:r>
          <a:endParaRPr lang="en-US" dirty="0"/>
        </a:p>
      </dgm:t>
    </dgm:pt>
    <dgm:pt modelId="{869C0C7E-BD0C-4E5F-8D96-6B8EEC39B952}" type="pres">
      <dgm:prSet presAssocID="{0F5B3066-540F-4606-ADEC-65EB1C3E9627}" presName="Name0" presStyleCnt="0">
        <dgm:presLayoutVars>
          <dgm:animLvl val="lvl"/>
          <dgm:resizeHandles val="exact"/>
        </dgm:presLayoutVars>
      </dgm:prSet>
      <dgm:spPr/>
    </dgm:pt>
    <dgm:pt modelId="{A1C50682-E81A-4719-9746-6B052BFB6DD3}" type="pres">
      <dgm:prSet presAssocID="{198ACE8E-34F4-43E6-BB2E-1809B1CC58DC}" presName="compositeNode" presStyleCnt="0">
        <dgm:presLayoutVars>
          <dgm:bulletEnabled val="1"/>
        </dgm:presLayoutVars>
      </dgm:prSet>
      <dgm:spPr/>
    </dgm:pt>
    <dgm:pt modelId="{1896CBD6-4A99-4E4A-A270-A70AEFBAAF7E}" type="pres">
      <dgm:prSet presAssocID="{198ACE8E-34F4-43E6-BB2E-1809B1CC58DC}" presName="bgRect" presStyleLbl="bgAccFollowNode1" presStyleIdx="0" presStyleCnt="5"/>
      <dgm:spPr/>
    </dgm:pt>
    <dgm:pt modelId="{9C3A7F13-9585-42DF-AD32-B56F82B123C8}" type="pres">
      <dgm:prSet presAssocID="{C54063C4-24CD-4834-9424-53756AE38C6B}" presName="sibTransNodeCircle" presStyleLbl="alignNode1" presStyleIdx="0" presStyleCnt="10">
        <dgm:presLayoutVars>
          <dgm:chMax val="0"/>
          <dgm:bulletEnabled/>
        </dgm:presLayoutVars>
      </dgm:prSet>
      <dgm:spPr/>
    </dgm:pt>
    <dgm:pt modelId="{923B2301-552B-45D2-9EF0-53A10AA17FC6}" type="pres">
      <dgm:prSet presAssocID="{198ACE8E-34F4-43E6-BB2E-1809B1CC58DC}" presName="bottomLine" presStyleLbl="alignNode1" presStyleIdx="1" presStyleCnt="10">
        <dgm:presLayoutVars/>
      </dgm:prSet>
      <dgm:spPr>
        <a:ln>
          <a:solidFill>
            <a:schemeClr val="accent1"/>
          </a:solidFill>
        </a:ln>
      </dgm:spPr>
    </dgm:pt>
    <dgm:pt modelId="{1636F17A-F9E0-460B-890B-A46A6E583FD1}" type="pres">
      <dgm:prSet presAssocID="{198ACE8E-34F4-43E6-BB2E-1809B1CC58DC}" presName="nodeText" presStyleLbl="bgAccFollowNode1" presStyleIdx="0" presStyleCnt="5">
        <dgm:presLayoutVars>
          <dgm:bulletEnabled val="1"/>
        </dgm:presLayoutVars>
      </dgm:prSet>
      <dgm:spPr/>
    </dgm:pt>
    <dgm:pt modelId="{CE18CCA6-9206-4DD7-BE09-5291C62117AB}" type="pres">
      <dgm:prSet presAssocID="{C54063C4-24CD-4834-9424-53756AE38C6B}" presName="sibTrans" presStyleCnt="0"/>
      <dgm:spPr/>
    </dgm:pt>
    <dgm:pt modelId="{B75A207A-E561-4A33-8860-3580568F46B8}" type="pres">
      <dgm:prSet presAssocID="{0F6BA1FB-59E5-4F16-A7B4-1533BB1F09E4}" presName="compositeNode" presStyleCnt="0">
        <dgm:presLayoutVars>
          <dgm:bulletEnabled val="1"/>
        </dgm:presLayoutVars>
      </dgm:prSet>
      <dgm:spPr/>
    </dgm:pt>
    <dgm:pt modelId="{02F7283A-0FC3-4AF1-AA94-0270DC0B1C33}" type="pres">
      <dgm:prSet presAssocID="{0F6BA1FB-59E5-4F16-A7B4-1533BB1F09E4}" presName="bgRect" presStyleLbl="bgAccFollowNode1" presStyleIdx="1" presStyleCnt="5"/>
      <dgm:spPr/>
    </dgm:pt>
    <dgm:pt modelId="{C08FC467-91FE-48BD-B243-273925C2B75A}" type="pres">
      <dgm:prSet presAssocID="{7DBF5CB5-29DD-4671-A0F3-981D48571500}" presName="sibTransNodeCircle" presStyleLbl="alignNode1" presStyleIdx="2" presStyleCnt="10">
        <dgm:presLayoutVars>
          <dgm:chMax val="0"/>
          <dgm:bulletEnabled/>
        </dgm:presLayoutVars>
      </dgm:prSet>
      <dgm:spPr/>
    </dgm:pt>
    <dgm:pt modelId="{DE393E47-CBB6-4D77-A342-C9AFD9FC8CB6}" type="pres">
      <dgm:prSet presAssocID="{0F6BA1FB-59E5-4F16-A7B4-1533BB1F09E4}" presName="bottomLine" presStyleLbl="alignNode1" presStyleIdx="3" presStyleCnt="10">
        <dgm:presLayoutVars/>
      </dgm:prSet>
      <dgm:spPr>
        <a:ln>
          <a:solidFill>
            <a:schemeClr val="accent2"/>
          </a:solidFill>
        </a:ln>
      </dgm:spPr>
    </dgm:pt>
    <dgm:pt modelId="{6209B655-7BD8-4C2E-802B-7A837190A817}" type="pres">
      <dgm:prSet presAssocID="{0F6BA1FB-59E5-4F16-A7B4-1533BB1F09E4}" presName="nodeText" presStyleLbl="bgAccFollowNode1" presStyleIdx="1" presStyleCnt="5">
        <dgm:presLayoutVars>
          <dgm:bulletEnabled val="1"/>
        </dgm:presLayoutVars>
      </dgm:prSet>
      <dgm:spPr/>
    </dgm:pt>
    <dgm:pt modelId="{44DA27FB-BF39-4511-84EF-E3EA3F12D2B6}" type="pres">
      <dgm:prSet presAssocID="{7DBF5CB5-29DD-4671-A0F3-981D48571500}" presName="sibTrans" presStyleCnt="0"/>
      <dgm:spPr/>
    </dgm:pt>
    <dgm:pt modelId="{9ED209A7-CD15-4C32-9372-A0384698B942}" type="pres">
      <dgm:prSet presAssocID="{1D096F01-AEA8-401D-8348-98E9A81F3CE0}" presName="compositeNode" presStyleCnt="0">
        <dgm:presLayoutVars>
          <dgm:bulletEnabled val="1"/>
        </dgm:presLayoutVars>
      </dgm:prSet>
      <dgm:spPr/>
    </dgm:pt>
    <dgm:pt modelId="{B5DA272C-701A-4327-802B-15E4D04DF389}" type="pres">
      <dgm:prSet presAssocID="{1D096F01-AEA8-401D-8348-98E9A81F3CE0}" presName="bgRect" presStyleLbl="bgAccFollowNode1" presStyleIdx="2" presStyleCnt="5"/>
      <dgm:spPr/>
    </dgm:pt>
    <dgm:pt modelId="{4104A2F1-FB99-4C42-8067-46B8EEEC9610}" type="pres">
      <dgm:prSet presAssocID="{6088456C-4B73-4948-985C-DD954DEF44EF}" presName="sibTransNodeCircle" presStyleLbl="alignNode1" presStyleIdx="4" presStyleCnt="10">
        <dgm:presLayoutVars>
          <dgm:chMax val="0"/>
          <dgm:bulletEnabled/>
        </dgm:presLayoutVars>
      </dgm:prSet>
      <dgm:spPr/>
    </dgm:pt>
    <dgm:pt modelId="{2EB92C72-3528-4913-AFF6-FF0B4F338399}" type="pres">
      <dgm:prSet presAssocID="{1D096F01-AEA8-401D-8348-98E9A81F3CE0}" presName="bottomLine" presStyleLbl="alignNode1" presStyleIdx="5" presStyleCnt="10">
        <dgm:presLayoutVars/>
      </dgm:prSet>
      <dgm:spPr>
        <a:solidFill>
          <a:schemeClr val="accent4"/>
        </a:solidFill>
        <a:ln>
          <a:solidFill>
            <a:schemeClr val="accent4"/>
          </a:solidFill>
        </a:ln>
      </dgm:spPr>
    </dgm:pt>
    <dgm:pt modelId="{74E21D92-0946-4075-ABB7-F58F125D081F}" type="pres">
      <dgm:prSet presAssocID="{1D096F01-AEA8-401D-8348-98E9A81F3CE0}" presName="nodeText" presStyleLbl="bgAccFollowNode1" presStyleIdx="2" presStyleCnt="5">
        <dgm:presLayoutVars>
          <dgm:bulletEnabled val="1"/>
        </dgm:presLayoutVars>
      </dgm:prSet>
      <dgm:spPr/>
    </dgm:pt>
    <dgm:pt modelId="{E7F9CACB-FE98-4F37-853A-1B05B4BF4385}" type="pres">
      <dgm:prSet presAssocID="{6088456C-4B73-4948-985C-DD954DEF44EF}" presName="sibTrans" presStyleCnt="0"/>
      <dgm:spPr/>
    </dgm:pt>
    <dgm:pt modelId="{313C51D3-DB7E-4530-8AFA-F0AE0E26CE2D}" type="pres">
      <dgm:prSet presAssocID="{DE16CBB4-D3F4-44AD-8379-3A5D78B889D5}" presName="compositeNode" presStyleCnt="0">
        <dgm:presLayoutVars>
          <dgm:bulletEnabled val="1"/>
        </dgm:presLayoutVars>
      </dgm:prSet>
      <dgm:spPr/>
    </dgm:pt>
    <dgm:pt modelId="{549A837B-0FA3-4970-A9F9-3BD236350D3D}" type="pres">
      <dgm:prSet presAssocID="{DE16CBB4-D3F4-44AD-8379-3A5D78B889D5}" presName="bgRect" presStyleLbl="bgAccFollowNode1" presStyleIdx="3" presStyleCnt="5" custLinFactNeighborX="-906" custLinFactNeighborY="346"/>
      <dgm:spPr/>
    </dgm:pt>
    <dgm:pt modelId="{AC6B335A-D8B4-46D8-93DE-B9EF1773F6AC}" type="pres">
      <dgm:prSet presAssocID="{C2728830-9A00-4764-A9F1-670DDF9E57B3}" presName="sibTransNodeCircle" presStyleLbl="alignNode1" presStyleIdx="6" presStyleCnt="10">
        <dgm:presLayoutVars>
          <dgm:chMax val="0"/>
          <dgm:bulletEnabled/>
        </dgm:presLayoutVars>
      </dgm:prSet>
      <dgm:spPr/>
    </dgm:pt>
    <dgm:pt modelId="{7B3E0A16-DB85-46CA-87D6-4D39F6DBFC52}" type="pres">
      <dgm:prSet presAssocID="{DE16CBB4-D3F4-44AD-8379-3A5D78B889D5}" presName="bottomLine" presStyleLbl="alignNode1" presStyleIdx="7" presStyleCnt="10">
        <dgm:presLayoutVars/>
      </dgm:prSet>
      <dgm:spPr>
        <a:ln>
          <a:solidFill>
            <a:schemeClr val="accent5"/>
          </a:solidFill>
        </a:ln>
      </dgm:spPr>
    </dgm:pt>
    <dgm:pt modelId="{B80B8360-3897-45DE-BD0A-F9CCC9BAC34F}" type="pres">
      <dgm:prSet presAssocID="{DE16CBB4-D3F4-44AD-8379-3A5D78B889D5}" presName="nodeText" presStyleLbl="bgAccFollowNode1" presStyleIdx="3" presStyleCnt="5">
        <dgm:presLayoutVars>
          <dgm:bulletEnabled val="1"/>
        </dgm:presLayoutVars>
      </dgm:prSet>
      <dgm:spPr/>
    </dgm:pt>
    <dgm:pt modelId="{4BE79C5F-B252-4C81-B7E8-356A6349584C}" type="pres">
      <dgm:prSet presAssocID="{C2728830-9A00-4764-A9F1-670DDF9E57B3}" presName="sibTrans" presStyleCnt="0"/>
      <dgm:spPr/>
    </dgm:pt>
    <dgm:pt modelId="{11D9C427-A430-492A-BD3C-E4D081DA46F5}" type="pres">
      <dgm:prSet presAssocID="{F7B81412-5EAE-488C-9259-0FA0EB0F090B}" presName="compositeNode" presStyleCnt="0">
        <dgm:presLayoutVars>
          <dgm:bulletEnabled val="1"/>
        </dgm:presLayoutVars>
      </dgm:prSet>
      <dgm:spPr/>
    </dgm:pt>
    <dgm:pt modelId="{4795DD00-81CA-4D89-AAC9-9CB098B4E837}" type="pres">
      <dgm:prSet presAssocID="{F7B81412-5EAE-488C-9259-0FA0EB0F090B}" presName="bgRect" presStyleLbl="bgAccFollowNode1" presStyleIdx="4" presStyleCnt="5"/>
      <dgm:spPr/>
    </dgm:pt>
    <dgm:pt modelId="{06772805-3643-43C2-9C80-F43268C57C20}" type="pres">
      <dgm:prSet presAssocID="{32E76676-0672-4988-9FB1-308093FF8D5C}" presName="sibTransNodeCircle" presStyleLbl="alignNode1" presStyleIdx="8" presStyleCnt="10">
        <dgm:presLayoutVars>
          <dgm:chMax val="0"/>
          <dgm:bulletEnabled/>
        </dgm:presLayoutVars>
      </dgm:prSet>
      <dgm:spPr/>
    </dgm:pt>
    <dgm:pt modelId="{77F59A8B-7684-4E29-B44F-B0F96367FE70}" type="pres">
      <dgm:prSet presAssocID="{F7B81412-5EAE-488C-9259-0FA0EB0F090B}" presName="bottomLine" presStyleLbl="alignNode1" presStyleIdx="9" presStyleCnt="10">
        <dgm:presLayoutVars/>
      </dgm:prSet>
      <dgm:spPr/>
    </dgm:pt>
    <dgm:pt modelId="{80C8596E-ABE7-41A1-8A35-72244067CF90}" type="pres">
      <dgm:prSet presAssocID="{F7B81412-5EAE-488C-9259-0FA0EB0F090B}" presName="nodeText" presStyleLbl="bgAccFollowNode1" presStyleIdx="4" presStyleCnt="5">
        <dgm:presLayoutVars>
          <dgm:bulletEnabled val="1"/>
        </dgm:presLayoutVars>
      </dgm:prSet>
      <dgm:spPr/>
    </dgm:pt>
  </dgm:ptLst>
  <dgm:cxnLst>
    <dgm:cxn modelId="{10EAB407-DDBC-4E09-A41B-36376F2BB005}" type="presOf" srcId="{32E76676-0672-4988-9FB1-308093FF8D5C}" destId="{06772805-3643-43C2-9C80-F43268C57C20}" srcOrd="0" destOrd="0" presId="urn:microsoft.com/office/officeart/2016/7/layout/BasicLinearProcessNumbered#1"/>
    <dgm:cxn modelId="{F47EB913-8831-49CC-ABE6-AB555FA6F993}" type="presOf" srcId="{6088456C-4B73-4948-985C-DD954DEF44EF}" destId="{4104A2F1-FB99-4C42-8067-46B8EEEC9610}" srcOrd="0" destOrd="0" presId="urn:microsoft.com/office/officeart/2016/7/layout/BasicLinearProcessNumbered#1"/>
    <dgm:cxn modelId="{EB7FE821-06C9-4CFA-BBFF-63BF8C7F1444}" type="presOf" srcId="{198ACE8E-34F4-43E6-BB2E-1809B1CC58DC}" destId="{1896CBD6-4A99-4E4A-A270-A70AEFBAAF7E}" srcOrd="0" destOrd="0" presId="urn:microsoft.com/office/officeart/2016/7/layout/BasicLinearProcessNumbered#1"/>
    <dgm:cxn modelId="{9B21BC25-6F2C-47C2-8285-8E9BB26D02F7}" type="presOf" srcId="{DE16CBB4-D3F4-44AD-8379-3A5D78B889D5}" destId="{B80B8360-3897-45DE-BD0A-F9CCC9BAC34F}" srcOrd="1" destOrd="0" presId="urn:microsoft.com/office/officeart/2016/7/layout/BasicLinearProcessNumbered#1"/>
    <dgm:cxn modelId="{A7465026-5EB9-4359-B2CA-62409A490278}" type="presOf" srcId="{0F5B3066-540F-4606-ADEC-65EB1C3E9627}" destId="{869C0C7E-BD0C-4E5F-8D96-6B8EEC39B952}" srcOrd="0" destOrd="0" presId="urn:microsoft.com/office/officeart/2016/7/layout/BasicLinearProcessNumbered#1"/>
    <dgm:cxn modelId="{500C1428-BAD2-4EA1-AAAB-CD4D6F648C0B}" type="presOf" srcId="{0F6BA1FB-59E5-4F16-A7B4-1533BB1F09E4}" destId="{02F7283A-0FC3-4AF1-AA94-0270DC0B1C33}" srcOrd="0" destOrd="0" presId="urn:microsoft.com/office/officeart/2016/7/layout/BasicLinearProcessNumbered#1"/>
    <dgm:cxn modelId="{619E3C68-1E17-487D-ABC8-EB727F4952A3}" type="presOf" srcId="{C54063C4-24CD-4834-9424-53756AE38C6B}" destId="{9C3A7F13-9585-42DF-AD32-B56F82B123C8}" srcOrd="0" destOrd="0" presId="urn:microsoft.com/office/officeart/2016/7/layout/BasicLinearProcessNumbered#1"/>
    <dgm:cxn modelId="{F4BF496B-2EAC-4B21-A290-8C4A35AC4213}" type="presOf" srcId="{7DBF5CB5-29DD-4671-A0F3-981D48571500}" destId="{C08FC467-91FE-48BD-B243-273925C2B75A}" srcOrd="0" destOrd="0" presId="urn:microsoft.com/office/officeart/2016/7/layout/BasicLinearProcessNumbered#1"/>
    <dgm:cxn modelId="{32F29D6B-8717-40AA-AB41-CDE85B6445F2}" type="presOf" srcId="{C2728830-9A00-4764-A9F1-670DDF9E57B3}" destId="{AC6B335A-D8B4-46D8-93DE-B9EF1773F6AC}" srcOrd="0" destOrd="0" presId="urn:microsoft.com/office/officeart/2016/7/layout/BasicLinearProcessNumbered#1"/>
    <dgm:cxn modelId="{8327A44B-5326-4A8B-9B23-A3D3C09A16F3}" srcId="{0F5B3066-540F-4606-ADEC-65EB1C3E9627}" destId="{198ACE8E-34F4-43E6-BB2E-1809B1CC58DC}" srcOrd="0" destOrd="0" parTransId="{49F555B2-B165-4CB6-8578-DF4BCD791ABF}" sibTransId="{C54063C4-24CD-4834-9424-53756AE38C6B}"/>
    <dgm:cxn modelId="{EF38696C-3284-4D81-8B6A-406B0A4B5478}" type="presOf" srcId="{DE16CBB4-D3F4-44AD-8379-3A5D78B889D5}" destId="{549A837B-0FA3-4970-A9F9-3BD236350D3D}" srcOrd="0" destOrd="0" presId="urn:microsoft.com/office/officeart/2016/7/layout/BasicLinearProcessNumbered#1"/>
    <dgm:cxn modelId="{2E8EE86D-D18A-48C5-817B-661FEDBE5EB5}" type="presOf" srcId="{0F6BA1FB-59E5-4F16-A7B4-1533BB1F09E4}" destId="{6209B655-7BD8-4C2E-802B-7A837190A817}" srcOrd="1" destOrd="0" presId="urn:microsoft.com/office/officeart/2016/7/layout/BasicLinearProcessNumbered#1"/>
    <dgm:cxn modelId="{7B7DC85A-1097-4B13-A457-5376A39A58E2}" type="presOf" srcId="{F7B81412-5EAE-488C-9259-0FA0EB0F090B}" destId="{80C8596E-ABE7-41A1-8A35-72244067CF90}" srcOrd="1" destOrd="0" presId="urn:microsoft.com/office/officeart/2016/7/layout/BasicLinearProcessNumbered#1"/>
    <dgm:cxn modelId="{AA103CB4-BE4E-4C3C-8A8A-83391F2FB47F}" type="presOf" srcId="{1D096F01-AEA8-401D-8348-98E9A81F3CE0}" destId="{B5DA272C-701A-4327-802B-15E4D04DF389}" srcOrd="0" destOrd="0" presId="urn:microsoft.com/office/officeart/2016/7/layout/BasicLinearProcessNumbered#1"/>
    <dgm:cxn modelId="{451EA9B5-F1ED-4BC6-8C22-CD5C870E657E}" type="presOf" srcId="{F7B81412-5EAE-488C-9259-0FA0EB0F090B}" destId="{4795DD00-81CA-4D89-AAC9-9CB098B4E837}" srcOrd="0" destOrd="0" presId="urn:microsoft.com/office/officeart/2016/7/layout/BasicLinearProcessNumbered#1"/>
    <dgm:cxn modelId="{EC143BBE-149C-4B2B-96B6-7B3C8595B821}" type="presOf" srcId="{1D096F01-AEA8-401D-8348-98E9A81F3CE0}" destId="{74E21D92-0946-4075-ABB7-F58F125D081F}" srcOrd="1" destOrd="0" presId="urn:microsoft.com/office/officeart/2016/7/layout/BasicLinearProcessNumbered#1"/>
    <dgm:cxn modelId="{AD7281BE-8A99-43C0-9016-4082EB985BF2}" srcId="{0F5B3066-540F-4606-ADEC-65EB1C3E9627}" destId="{F7B81412-5EAE-488C-9259-0FA0EB0F090B}" srcOrd="4" destOrd="0" parTransId="{C9E63F01-62A4-4331-A67D-7FE563CE9D07}" sibTransId="{32E76676-0672-4988-9FB1-308093FF8D5C}"/>
    <dgm:cxn modelId="{FD2381C0-DA6F-4859-90D6-313730044E7C}" srcId="{0F5B3066-540F-4606-ADEC-65EB1C3E9627}" destId="{1D096F01-AEA8-401D-8348-98E9A81F3CE0}" srcOrd="2" destOrd="0" parTransId="{AB9DA1CE-0370-48BB-8362-3A4CBF7FFB29}" sibTransId="{6088456C-4B73-4948-985C-DD954DEF44EF}"/>
    <dgm:cxn modelId="{8CB3EED4-728A-4D4F-ACB4-5DD629623D8A}" type="presOf" srcId="{198ACE8E-34F4-43E6-BB2E-1809B1CC58DC}" destId="{1636F17A-F9E0-460B-890B-A46A6E583FD1}" srcOrd="1" destOrd="0" presId="urn:microsoft.com/office/officeart/2016/7/layout/BasicLinearProcessNumbered#1"/>
    <dgm:cxn modelId="{F0FA65E5-FB81-4E7A-9467-65363565F4A0}" srcId="{0F5B3066-540F-4606-ADEC-65EB1C3E9627}" destId="{0F6BA1FB-59E5-4F16-A7B4-1533BB1F09E4}" srcOrd="1" destOrd="0" parTransId="{6A557BB1-C0DD-44CB-8745-CE5481476209}" sibTransId="{7DBF5CB5-29DD-4671-A0F3-981D48571500}"/>
    <dgm:cxn modelId="{058D75E7-8E09-41CE-ADFC-EEAD1556353B}" srcId="{0F5B3066-540F-4606-ADEC-65EB1C3E9627}" destId="{DE16CBB4-D3F4-44AD-8379-3A5D78B889D5}" srcOrd="3" destOrd="0" parTransId="{917142D8-7514-46BB-B61D-8633F0189C31}" sibTransId="{C2728830-9A00-4764-A9F1-670DDF9E57B3}"/>
    <dgm:cxn modelId="{6FD83AE8-DB7F-4EFE-8F0A-58735E6AEC64}" type="presParOf" srcId="{869C0C7E-BD0C-4E5F-8D96-6B8EEC39B952}" destId="{A1C50682-E81A-4719-9746-6B052BFB6DD3}" srcOrd="0" destOrd="0" presId="urn:microsoft.com/office/officeart/2016/7/layout/BasicLinearProcessNumbered#1"/>
    <dgm:cxn modelId="{AA17009A-379B-43BE-97BA-12B67036AD90}" type="presParOf" srcId="{A1C50682-E81A-4719-9746-6B052BFB6DD3}" destId="{1896CBD6-4A99-4E4A-A270-A70AEFBAAF7E}" srcOrd="0" destOrd="0" presId="urn:microsoft.com/office/officeart/2016/7/layout/BasicLinearProcessNumbered#1"/>
    <dgm:cxn modelId="{6D85C09F-1D0A-406F-9396-06638BA4FD92}" type="presParOf" srcId="{A1C50682-E81A-4719-9746-6B052BFB6DD3}" destId="{9C3A7F13-9585-42DF-AD32-B56F82B123C8}" srcOrd="1" destOrd="0" presId="urn:microsoft.com/office/officeart/2016/7/layout/BasicLinearProcessNumbered#1"/>
    <dgm:cxn modelId="{794669B6-74B7-439A-8EE2-238314813197}" type="presParOf" srcId="{A1C50682-E81A-4719-9746-6B052BFB6DD3}" destId="{923B2301-552B-45D2-9EF0-53A10AA17FC6}" srcOrd="2" destOrd="0" presId="urn:microsoft.com/office/officeart/2016/7/layout/BasicLinearProcessNumbered#1"/>
    <dgm:cxn modelId="{23ECCBA1-941D-4643-9618-18F560A80DAB}" type="presParOf" srcId="{A1C50682-E81A-4719-9746-6B052BFB6DD3}" destId="{1636F17A-F9E0-460B-890B-A46A6E583FD1}" srcOrd="3" destOrd="0" presId="urn:microsoft.com/office/officeart/2016/7/layout/BasicLinearProcessNumbered#1"/>
    <dgm:cxn modelId="{84426433-1E67-4D55-9D10-3C4CF150BF28}" type="presParOf" srcId="{869C0C7E-BD0C-4E5F-8D96-6B8EEC39B952}" destId="{CE18CCA6-9206-4DD7-BE09-5291C62117AB}" srcOrd="1" destOrd="0" presId="urn:microsoft.com/office/officeart/2016/7/layout/BasicLinearProcessNumbered#1"/>
    <dgm:cxn modelId="{16E156BA-CA11-45E4-B5EA-B4F3067B424F}" type="presParOf" srcId="{869C0C7E-BD0C-4E5F-8D96-6B8EEC39B952}" destId="{B75A207A-E561-4A33-8860-3580568F46B8}" srcOrd="2" destOrd="0" presId="urn:microsoft.com/office/officeart/2016/7/layout/BasicLinearProcessNumbered#1"/>
    <dgm:cxn modelId="{63957AA2-61FB-47C5-9B97-06D23CB5FDF5}" type="presParOf" srcId="{B75A207A-E561-4A33-8860-3580568F46B8}" destId="{02F7283A-0FC3-4AF1-AA94-0270DC0B1C33}" srcOrd="0" destOrd="0" presId="urn:microsoft.com/office/officeart/2016/7/layout/BasicLinearProcessNumbered#1"/>
    <dgm:cxn modelId="{3099F022-A87D-4FA3-8BC3-9575F846BC44}" type="presParOf" srcId="{B75A207A-E561-4A33-8860-3580568F46B8}" destId="{C08FC467-91FE-48BD-B243-273925C2B75A}" srcOrd="1" destOrd="0" presId="urn:microsoft.com/office/officeart/2016/7/layout/BasicLinearProcessNumbered#1"/>
    <dgm:cxn modelId="{A2E37B9F-7D4B-49D4-AF46-9A540F2ACE59}" type="presParOf" srcId="{B75A207A-E561-4A33-8860-3580568F46B8}" destId="{DE393E47-CBB6-4D77-A342-C9AFD9FC8CB6}" srcOrd="2" destOrd="0" presId="urn:microsoft.com/office/officeart/2016/7/layout/BasicLinearProcessNumbered#1"/>
    <dgm:cxn modelId="{3374E4EC-7EA8-47C5-B2E6-92A2F8FDFB7F}" type="presParOf" srcId="{B75A207A-E561-4A33-8860-3580568F46B8}" destId="{6209B655-7BD8-4C2E-802B-7A837190A817}" srcOrd="3" destOrd="0" presId="urn:microsoft.com/office/officeart/2016/7/layout/BasicLinearProcessNumbered#1"/>
    <dgm:cxn modelId="{64EBAD3F-E38B-4135-AAA2-C165246599F7}" type="presParOf" srcId="{869C0C7E-BD0C-4E5F-8D96-6B8EEC39B952}" destId="{44DA27FB-BF39-4511-84EF-E3EA3F12D2B6}" srcOrd="3" destOrd="0" presId="urn:microsoft.com/office/officeart/2016/7/layout/BasicLinearProcessNumbered#1"/>
    <dgm:cxn modelId="{C047657C-4647-4043-950A-E8F7F675767E}" type="presParOf" srcId="{869C0C7E-BD0C-4E5F-8D96-6B8EEC39B952}" destId="{9ED209A7-CD15-4C32-9372-A0384698B942}" srcOrd="4" destOrd="0" presId="urn:microsoft.com/office/officeart/2016/7/layout/BasicLinearProcessNumbered#1"/>
    <dgm:cxn modelId="{0F5F3613-D3F0-4FA7-ACBA-C61DDC0B6FCC}" type="presParOf" srcId="{9ED209A7-CD15-4C32-9372-A0384698B942}" destId="{B5DA272C-701A-4327-802B-15E4D04DF389}" srcOrd="0" destOrd="0" presId="urn:microsoft.com/office/officeart/2016/7/layout/BasicLinearProcessNumbered#1"/>
    <dgm:cxn modelId="{AB7A54D4-8E23-4583-8E98-345042A04591}" type="presParOf" srcId="{9ED209A7-CD15-4C32-9372-A0384698B942}" destId="{4104A2F1-FB99-4C42-8067-46B8EEEC9610}" srcOrd="1" destOrd="0" presId="urn:microsoft.com/office/officeart/2016/7/layout/BasicLinearProcessNumbered#1"/>
    <dgm:cxn modelId="{06C75B26-0F3E-41ED-839F-4D64199F4461}" type="presParOf" srcId="{9ED209A7-CD15-4C32-9372-A0384698B942}" destId="{2EB92C72-3528-4913-AFF6-FF0B4F338399}" srcOrd="2" destOrd="0" presId="urn:microsoft.com/office/officeart/2016/7/layout/BasicLinearProcessNumbered#1"/>
    <dgm:cxn modelId="{AAB9864E-92C0-4EA3-9F0E-6EB52D100EBE}" type="presParOf" srcId="{9ED209A7-CD15-4C32-9372-A0384698B942}" destId="{74E21D92-0946-4075-ABB7-F58F125D081F}" srcOrd="3" destOrd="0" presId="urn:microsoft.com/office/officeart/2016/7/layout/BasicLinearProcessNumbered#1"/>
    <dgm:cxn modelId="{13ED127B-27D7-4A94-8FC0-60DF0BA87D27}" type="presParOf" srcId="{869C0C7E-BD0C-4E5F-8D96-6B8EEC39B952}" destId="{E7F9CACB-FE98-4F37-853A-1B05B4BF4385}" srcOrd="5" destOrd="0" presId="urn:microsoft.com/office/officeart/2016/7/layout/BasicLinearProcessNumbered#1"/>
    <dgm:cxn modelId="{4B61CEE5-C2BB-4897-9CE0-A1A15D162F44}" type="presParOf" srcId="{869C0C7E-BD0C-4E5F-8D96-6B8EEC39B952}" destId="{313C51D3-DB7E-4530-8AFA-F0AE0E26CE2D}" srcOrd="6" destOrd="0" presId="urn:microsoft.com/office/officeart/2016/7/layout/BasicLinearProcessNumbered#1"/>
    <dgm:cxn modelId="{9B85DE27-B7E4-402F-BE27-E3C3985E9A79}" type="presParOf" srcId="{313C51D3-DB7E-4530-8AFA-F0AE0E26CE2D}" destId="{549A837B-0FA3-4970-A9F9-3BD236350D3D}" srcOrd="0" destOrd="0" presId="urn:microsoft.com/office/officeart/2016/7/layout/BasicLinearProcessNumbered#1"/>
    <dgm:cxn modelId="{9D5D9389-D124-429A-8F96-49696F6F4EF9}" type="presParOf" srcId="{313C51D3-DB7E-4530-8AFA-F0AE0E26CE2D}" destId="{AC6B335A-D8B4-46D8-93DE-B9EF1773F6AC}" srcOrd="1" destOrd="0" presId="urn:microsoft.com/office/officeart/2016/7/layout/BasicLinearProcessNumbered#1"/>
    <dgm:cxn modelId="{AEF2A504-6850-4ED8-81A9-8B6F7FF43DCD}" type="presParOf" srcId="{313C51D3-DB7E-4530-8AFA-F0AE0E26CE2D}" destId="{7B3E0A16-DB85-46CA-87D6-4D39F6DBFC52}" srcOrd="2" destOrd="0" presId="urn:microsoft.com/office/officeart/2016/7/layout/BasicLinearProcessNumbered#1"/>
    <dgm:cxn modelId="{25F27692-3F46-46F7-BF34-29BD99560D08}" type="presParOf" srcId="{313C51D3-DB7E-4530-8AFA-F0AE0E26CE2D}" destId="{B80B8360-3897-45DE-BD0A-F9CCC9BAC34F}" srcOrd="3" destOrd="0" presId="urn:microsoft.com/office/officeart/2016/7/layout/BasicLinearProcessNumbered#1"/>
    <dgm:cxn modelId="{4796AC81-FE2B-441F-A0B6-C344625F6E96}" type="presParOf" srcId="{869C0C7E-BD0C-4E5F-8D96-6B8EEC39B952}" destId="{4BE79C5F-B252-4C81-B7E8-356A6349584C}" srcOrd="7" destOrd="0" presId="urn:microsoft.com/office/officeart/2016/7/layout/BasicLinearProcessNumbered#1"/>
    <dgm:cxn modelId="{F640017D-6D0A-4410-A66B-828F2066B1C3}" type="presParOf" srcId="{869C0C7E-BD0C-4E5F-8D96-6B8EEC39B952}" destId="{11D9C427-A430-492A-BD3C-E4D081DA46F5}" srcOrd="8" destOrd="0" presId="urn:microsoft.com/office/officeart/2016/7/layout/BasicLinearProcessNumbered#1"/>
    <dgm:cxn modelId="{3F5AE0F2-FA72-4C37-BCFA-A61C660A8759}" type="presParOf" srcId="{11D9C427-A430-492A-BD3C-E4D081DA46F5}" destId="{4795DD00-81CA-4D89-AAC9-9CB098B4E837}" srcOrd="0" destOrd="0" presId="urn:microsoft.com/office/officeart/2016/7/layout/BasicLinearProcessNumbered#1"/>
    <dgm:cxn modelId="{D1D3C516-0A96-4C35-8949-341CF221BBD1}" type="presParOf" srcId="{11D9C427-A430-492A-BD3C-E4D081DA46F5}" destId="{06772805-3643-43C2-9C80-F43268C57C20}" srcOrd="1" destOrd="0" presId="urn:microsoft.com/office/officeart/2016/7/layout/BasicLinearProcessNumbered#1"/>
    <dgm:cxn modelId="{A39F6DBC-EC8C-42B3-9D5B-962E5C23F626}" type="presParOf" srcId="{11D9C427-A430-492A-BD3C-E4D081DA46F5}" destId="{77F59A8B-7684-4E29-B44F-B0F96367FE70}" srcOrd="2" destOrd="0" presId="urn:microsoft.com/office/officeart/2016/7/layout/BasicLinearProcessNumbered#1"/>
    <dgm:cxn modelId="{37B3E4C3-947D-462B-A3DF-A33AAEB8FA1C}" type="presParOf" srcId="{11D9C427-A430-492A-BD3C-E4D081DA46F5}" destId="{80C8596E-ABE7-41A1-8A35-72244067CF90}" srcOrd="3" destOrd="0" presId="urn:microsoft.com/office/officeart/2016/7/layout/BasicLinearProcessNumbere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6CBD6-4A99-4E4A-A270-A70AEFBAAF7E}">
      <dsp:nvSpPr>
        <dsp:cNvPr id="0" name=""/>
        <dsp:cNvSpPr/>
      </dsp:nvSpPr>
      <dsp:spPr>
        <a:xfrm>
          <a:off x="3484" y="517200"/>
          <a:ext cx="1886775" cy="2641486"/>
        </a:xfrm>
        <a:prstGeom prst="rect">
          <a:avLst/>
        </a:prstGeom>
        <a:solidFill>
          <a:schemeClr val="accent1">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Fall 2021</a:t>
          </a:r>
        </a:p>
        <a:p>
          <a:pPr marL="0" lvl="0" indent="0" algn="l" defTabSz="488950">
            <a:lnSpc>
              <a:spcPct val="90000"/>
            </a:lnSpc>
            <a:spcBef>
              <a:spcPct val="0"/>
            </a:spcBef>
            <a:spcAft>
              <a:spcPct val="35000"/>
            </a:spcAft>
            <a:buNone/>
          </a:pPr>
          <a:r>
            <a:rPr lang="en-US" sz="1100" b="0" i="0" u="none" kern="1200" dirty="0"/>
            <a:t>GO Team Developed 2021-2025 Strategic Plan</a:t>
          </a:r>
          <a:endParaRPr lang="en-US" sz="1100" kern="1200" dirty="0"/>
        </a:p>
      </dsp:txBody>
      <dsp:txXfrm>
        <a:off x="3484" y="1520965"/>
        <a:ext cx="1886775" cy="1584891"/>
      </dsp:txXfrm>
    </dsp:sp>
    <dsp:sp modelId="{9C3A7F13-9585-42DF-AD32-B56F82B123C8}">
      <dsp:nvSpPr>
        <dsp:cNvPr id="0" name=""/>
        <dsp:cNvSpPr/>
      </dsp:nvSpPr>
      <dsp:spPr>
        <a:xfrm>
          <a:off x="550649" y="781349"/>
          <a:ext cx="792445" cy="792445"/>
        </a:xfrm>
        <a:prstGeom prst="ellipse">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1</a:t>
          </a:r>
          <a:endParaRPr lang="en-US" sz="3800" kern="1200" dirty="0"/>
        </a:p>
      </dsp:txBody>
      <dsp:txXfrm>
        <a:off x="666700" y="897400"/>
        <a:ext cx="560343" cy="560343"/>
      </dsp:txXfrm>
    </dsp:sp>
    <dsp:sp modelId="{923B2301-552B-45D2-9EF0-53A10AA17FC6}">
      <dsp:nvSpPr>
        <dsp:cNvPr id="0" name=""/>
        <dsp:cNvSpPr/>
      </dsp:nvSpPr>
      <dsp:spPr>
        <a:xfrm>
          <a:off x="3484" y="3158615"/>
          <a:ext cx="1886775" cy="72"/>
        </a:xfrm>
        <a:prstGeom prst="rect">
          <a:avLst/>
        </a:prstGeom>
        <a:solidFill>
          <a:schemeClr val="accent3">
            <a:hueOff val="0"/>
            <a:satOff val="0"/>
            <a:lumOff val="0"/>
            <a:alphaOff val="0"/>
          </a:schemeClr>
        </a:solidFill>
        <a:ln w="1270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F7283A-0FC3-4AF1-AA94-0270DC0B1C33}">
      <dsp:nvSpPr>
        <dsp:cNvPr id="0" name=""/>
        <dsp:cNvSpPr/>
      </dsp:nvSpPr>
      <dsp:spPr>
        <a:xfrm>
          <a:off x="2078938" y="517200"/>
          <a:ext cx="1886775" cy="2641486"/>
        </a:xfrm>
        <a:prstGeom prst="rect">
          <a:avLst/>
        </a:prstGeom>
        <a:solidFill>
          <a:schemeClr val="accent2">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Summer 2022</a:t>
          </a:r>
        </a:p>
        <a:p>
          <a:pPr marL="0" lvl="0" indent="0" algn="l" defTabSz="488950">
            <a:lnSpc>
              <a:spcPct val="90000"/>
            </a:lnSpc>
            <a:spcBef>
              <a:spcPct val="0"/>
            </a:spcBef>
            <a:spcAft>
              <a:spcPct val="35000"/>
            </a:spcAft>
            <a:buNone/>
          </a:pPr>
          <a:r>
            <a:rPr lang="en-US" sz="1100" kern="1200" dirty="0"/>
            <a:t>School Leadership completed Needs Assessment and defined overarching needs for SY22-23</a:t>
          </a:r>
        </a:p>
      </dsp:txBody>
      <dsp:txXfrm>
        <a:off x="2078938" y="1520965"/>
        <a:ext cx="1886775" cy="1584891"/>
      </dsp:txXfrm>
    </dsp:sp>
    <dsp:sp modelId="{C08FC467-91FE-48BD-B243-273925C2B75A}">
      <dsp:nvSpPr>
        <dsp:cNvPr id="0" name=""/>
        <dsp:cNvSpPr/>
      </dsp:nvSpPr>
      <dsp:spPr>
        <a:xfrm>
          <a:off x="2626103" y="781349"/>
          <a:ext cx="792445" cy="792445"/>
        </a:xfrm>
        <a:prstGeom prst="ellipse">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2</a:t>
          </a:r>
          <a:endParaRPr lang="en-US" sz="3800" kern="1200" dirty="0"/>
        </a:p>
      </dsp:txBody>
      <dsp:txXfrm>
        <a:off x="2742154" y="897400"/>
        <a:ext cx="560343" cy="560343"/>
      </dsp:txXfrm>
    </dsp:sp>
    <dsp:sp modelId="{DE393E47-CBB6-4D77-A342-C9AFD9FC8CB6}">
      <dsp:nvSpPr>
        <dsp:cNvPr id="0" name=""/>
        <dsp:cNvSpPr/>
      </dsp:nvSpPr>
      <dsp:spPr>
        <a:xfrm>
          <a:off x="2078938" y="3158615"/>
          <a:ext cx="1886775" cy="72"/>
        </a:xfrm>
        <a:prstGeom prst="rect">
          <a:avLst/>
        </a:prstGeom>
        <a:solidFill>
          <a:schemeClr val="accent5">
            <a:hueOff val="0"/>
            <a:satOff val="0"/>
            <a:lumOff val="0"/>
            <a:alphaOff val="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DA272C-701A-4327-802B-15E4D04DF389}">
      <dsp:nvSpPr>
        <dsp:cNvPr id="0" name=""/>
        <dsp:cNvSpPr/>
      </dsp:nvSpPr>
      <dsp:spPr>
        <a:xfrm>
          <a:off x="4154392" y="517200"/>
          <a:ext cx="1886775" cy="2641486"/>
        </a:xfrm>
        <a:prstGeom prst="rect">
          <a:avLst/>
        </a:prstGeom>
        <a:solidFill>
          <a:schemeClr val="accent4">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i="0" u="sng" kern="1200" dirty="0"/>
            <a:t>August 2022</a:t>
          </a:r>
        </a:p>
        <a:p>
          <a:pPr marL="0" lvl="0" indent="0" algn="l" defTabSz="488950">
            <a:lnSpc>
              <a:spcPct val="90000"/>
            </a:lnSpc>
            <a:spcBef>
              <a:spcPct val="0"/>
            </a:spcBef>
            <a:spcAft>
              <a:spcPct val="35000"/>
            </a:spcAft>
            <a:buNone/>
          </a:pPr>
          <a:r>
            <a:rPr lang="en-US" sz="1100" b="0" u="none" kern="1200" dirty="0"/>
            <a:t>School Leadership completed 2022-2023 Continuous Improvement Plan</a:t>
          </a:r>
        </a:p>
      </dsp:txBody>
      <dsp:txXfrm>
        <a:off x="4154392" y="1520965"/>
        <a:ext cx="1886775" cy="1584891"/>
      </dsp:txXfrm>
    </dsp:sp>
    <dsp:sp modelId="{4104A2F1-FB99-4C42-8067-46B8EEEC9610}">
      <dsp:nvSpPr>
        <dsp:cNvPr id="0" name=""/>
        <dsp:cNvSpPr/>
      </dsp:nvSpPr>
      <dsp:spPr>
        <a:xfrm>
          <a:off x="4701557" y="781349"/>
          <a:ext cx="792445" cy="792445"/>
        </a:xfrm>
        <a:prstGeom prst="ellipse">
          <a:avLst/>
        </a:prstGeom>
        <a:solidFill>
          <a:schemeClr val="accent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3</a:t>
          </a:r>
          <a:endParaRPr lang="en-US" sz="3800" kern="1200" dirty="0"/>
        </a:p>
      </dsp:txBody>
      <dsp:txXfrm>
        <a:off x="4817608" y="897400"/>
        <a:ext cx="560343" cy="560343"/>
      </dsp:txXfrm>
    </dsp:sp>
    <dsp:sp modelId="{2EB92C72-3528-4913-AFF6-FF0B4F338399}">
      <dsp:nvSpPr>
        <dsp:cNvPr id="0" name=""/>
        <dsp:cNvSpPr/>
      </dsp:nvSpPr>
      <dsp:spPr>
        <a:xfrm>
          <a:off x="4154392" y="3158615"/>
          <a:ext cx="1886775" cy="72"/>
        </a:xfrm>
        <a:prstGeom prst="rect">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9A837B-0FA3-4970-A9F9-3BD236350D3D}">
      <dsp:nvSpPr>
        <dsp:cNvPr id="0" name=""/>
        <dsp:cNvSpPr/>
      </dsp:nvSpPr>
      <dsp:spPr>
        <a:xfrm>
          <a:off x="6212751" y="526340"/>
          <a:ext cx="1886775" cy="2641486"/>
        </a:xfrm>
        <a:prstGeom prst="rect">
          <a:avLst/>
        </a:prstGeom>
        <a:solidFill>
          <a:schemeClr val="accent5">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Sept. – Dec. 2022</a:t>
          </a:r>
        </a:p>
        <a:p>
          <a:pPr marL="0" lvl="0" indent="0" algn="l" defTabSz="488950">
            <a:lnSpc>
              <a:spcPct val="90000"/>
            </a:lnSpc>
            <a:spcBef>
              <a:spcPct val="0"/>
            </a:spcBef>
            <a:spcAft>
              <a:spcPct val="35000"/>
            </a:spcAft>
            <a:buNone/>
          </a:pPr>
          <a:r>
            <a:rPr lang="en-US" sz="1100" b="0" u="none" kern="1200" dirty="0"/>
            <a:t>Utilizing current data, the </a:t>
          </a:r>
          <a:r>
            <a:rPr lang="en-US" sz="1100" b="1" u="none" kern="1200" dirty="0"/>
            <a:t>GO Team </a:t>
          </a:r>
          <a:r>
            <a:rPr lang="en-US" sz="1100" b="0" u="none" kern="1200" dirty="0"/>
            <a:t>will review &amp; possibly update the school strategic priorities and plan </a:t>
          </a:r>
        </a:p>
      </dsp:txBody>
      <dsp:txXfrm>
        <a:off x="6212751" y="1530105"/>
        <a:ext cx="1886775" cy="1584891"/>
      </dsp:txXfrm>
    </dsp:sp>
    <dsp:sp modelId="{AC6B335A-D8B4-46D8-93DE-B9EF1773F6AC}">
      <dsp:nvSpPr>
        <dsp:cNvPr id="0" name=""/>
        <dsp:cNvSpPr/>
      </dsp:nvSpPr>
      <dsp:spPr>
        <a:xfrm>
          <a:off x="6777010" y="781349"/>
          <a:ext cx="792445" cy="792445"/>
        </a:xfrm>
        <a:prstGeom prst="ellipse">
          <a:avLst/>
        </a:prstGeom>
        <a:solidFill>
          <a:schemeClr val="accent5"/>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4</a:t>
          </a:r>
          <a:endParaRPr lang="en-US" sz="3800" kern="1200" dirty="0"/>
        </a:p>
      </dsp:txBody>
      <dsp:txXfrm>
        <a:off x="6893061" y="897400"/>
        <a:ext cx="560343" cy="560343"/>
      </dsp:txXfrm>
    </dsp:sp>
    <dsp:sp modelId="{7B3E0A16-DB85-46CA-87D6-4D39F6DBFC52}">
      <dsp:nvSpPr>
        <dsp:cNvPr id="0" name=""/>
        <dsp:cNvSpPr/>
      </dsp:nvSpPr>
      <dsp:spPr>
        <a:xfrm>
          <a:off x="6229845" y="3158615"/>
          <a:ext cx="1886775" cy="72"/>
        </a:xfrm>
        <a:prstGeom prst="rect">
          <a:avLst/>
        </a:prstGeom>
        <a:solidFill>
          <a:schemeClr val="accent4">
            <a:hueOff val="0"/>
            <a:satOff val="0"/>
            <a:lumOff val="0"/>
            <a:alphaOff val="0"/>
          </a:schemeClr>
        </a:solidFill>
        <a:ln w="12700" cap="flat" cmpd="sng" algn="ctr">
          <a:solidFill>
            <a:schemeClr val="accent5"/>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95DD00-81CA-4D89-AAC9-9CB098B4E837}">
      <dsp:nvSpPr>
        <dsp:cNvPr id="0" name=""/>
        <dsp:cNvSpPr/>
      </dsp:nvSpPr>
      <dsp:spPr>
        <a:xfrm>
          <a:off x="8305299" y="517200"/>
          <a:ext cx="1886775" cy="2641486"/>
        </a:xfrm>
        <a:prstGeom prst="rect">
          <a:avLst/>
        </a:prstGeom>
        <a:solidFill>
          <a:schemeClr val="accent6">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7100" tIns="330200" rIns="147100" bIns="330200" numCol="1" spcCol="1270" anchor="t" anchorCtr="0">
          <a:noAutofit/>
        </a:bodyPr>
        <a:lstStyle/>
        <a:p>
          <a:pPr marL="0" lvl="0" indent="0" algn="l" defTabSz="488950">
            <a:lnSpc>
              <a:spcPct val="90000"/>
            </a:lnSpc>
            <a:spcBef>
              <a:spcPct val="0"/>
            </a:spcBef>
            <a:spcAft>
              <a:spcPct val="35000"/>
            </a:spcAft>
            <a:buNone/>
          </a:pPr>
          <a:r>
            <a:rPr lang="en-US" sz="1100" b="1" u="sng" kern="1200" dirty="0"/>
            <a:t>Before Winter Break</a:t>
          </a:r>
        </a:p>
        <a:p>
          <a:pPr marL="0" lvl="0" indent="0" algn="l" defTabSz="488950">
            <a:lnSpc>
              <a:spcPct val="90000"/>
            </a:lnSpc>
            <a:spcBef>
              <a:spcPct val="0"/>
            </a:spcBef>
            <a:spcAft>
              <a:spcPct val="35000"/>
            </a:spcAft>
            <a:buNone/>
          </a:pPr>
          <a:r>
            <a:rPr lang="en-US" sz="1100" b="1" kern="1200" dirty="0"/>
            <a:t>GO Team </a:t>
          </a:r>
          <a:r>
            <a:rPr lang="en-US" sz="1100" kern="1200" dirty="0"/>
            <a:t>will take action (vote) on the rank of the strategic plan priorities for SY23-24 in preparation for budget discussions.</a:t>
          </a:r>
        </a:p>
      </dsp:txBody>
      <dsp:txXfrm>
        <a:off x="8305299" y="1520965"/>
        <a:ext cx="1886775" cy="1584891"/>
      </dsp:txXfrm>
    </dsp:sp>
    <dsp:sp modelId="{06772805-3643-43C2-9C80-F43268C57C20}">
      <dsp:nvSpPr>
        <dsp:cNvPr id="0" name=""/>
        <dsp:cNvSpPr/>
      </dsp:nvSpPr>
      <dsp:spPr>
        <a:xfrm>
          <a:off x="8852464" y="781349"/>
          <a:ext cx="792445" cy="792445"/>
        </a:xfrm>
        <a:prstGeom prst="ellipse">
          <a:avLst/>
        </a:prstGeom>
        <a:solidFill>
          <a:schemeClr val="accent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1782" tIns="12700" rIns="61782" bIns="12700" numCol="1" spcCol="1270" anchor="ctr" anchorCtr="0">
          <a:noAutofit/>
        </a:bodyPr>
        <a:lstStyle/>
        <a:p>
          <a:pPr marL="0" lvl="0" indent="0" algn="ctr" defTabSz="1689100">
            <a:lnSpc>
              <a:spcPct val="90000"/>
            </a:lnSpc>
            <a:spcBef>
              <a:spcPct val="0"/>
            </a:spcBef>
            <a:spcAft>
              <a:spcPct val="35000"/>
            </a:spcAft>
            <a:buNone/>
          </a:pPr>
          <a:r>
            <a:rPr lang="en-US" sz="3800" kern="1200"/>
            <a:t>5</a:t>
          </a:r>
          <a:endParaRPr lang="en-US" sz="3800" kern="1200" dirty="0"/>
        </a:p>
      </dsp:txBody>
      <dsp:txXfrm>
        <a:off x="8968515" y="897400"/>
        <a:ext cx="560343" cy="560343"/>
      </dsp:txXfrm>
    </dsp:sp>
    <dsp:sp modelId="{77F59A8B-7684-4E29-B44F-B0F96367FE70}">
      <dsp:nvSpPr>
        <dsp:cNvPr id="0" name=""/>
        <dsp:cNvSpPr/>
      </dsp:nvSpPr>
      <dsp:spPr>
        <a:xfrm>
          <a:off x="8305299" y="3158615"/>
          <a:ext cx="1886775" cy="72"/>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1">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AB8E97A3-458B-4459-8849-EF3A8D885423}">
          <dgm:prSet phldrT="1"/>
          <dgm:t>
            <a:bodyPr/>
            <a:lstStyle/>
            <a:p>
              <a:r>
                <a:t>1</a:t>
              </a:r>
            </a:p>
          </dgm:t>
        </dgm:pt>
        <dgm:pt modelId="201" type="sibTrans" cxnId="{95F9FFCB-1BFC-4B36-BE44-D6A1469F21C3}">
          <dgm:prSet phldrT="2"/>
          <dgm:t>
            <a:bodyPr/>
            <a:lstStyle/>
            <a:p>
              <a:r>
                <a:t>2</a:t>
              </a:r>
            </a:p>
          </dgm:t>
        </dgm:pt>
        <dgm:pt modelId="301" type="sibTrans" cxnId="{A69863A3-5EBF-4CAE-AA51-83CA76DE20BB}">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7BA811-8917-4F1D-B22F-E96045BFA4E0}" type="datetimeFigureOut">
              <a:rPr lang="en-US" smtClean="0"/>
              <a:t>10/7/2022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0C6A29-4676-420C-BBE3-ACC2B80F64D4}" type="slidenum">
              <a:rPr lang="en-US" smtClean="0"/>
              <a:t>‹#›</a:t>
            </a:fld>
            <a:endParaRPr lang="en-US" dirty="0"/>
          </a:p>
        </p:txBody>
      </p:sp>
    </p:spTree>
    <p:extLst>
      <p:ext uri="{BB962C8B-B14F-4D97-AF65-F5344CB8AC3E}">
        <p14:creationId xmlns:p14="http://schemas.microsoft.com/office/powerpoint/2010/main" val="3804597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p11:notes"/>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26" name="Google Shape;326;p11:notes"/>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f54f11bfb3_0_1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6" name="Google Shape;376;gf54f11bfb3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7" name="Google Shape;18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Freeform 13">
            <a:extLst>
              <a:ext uri="{FF2B5EF4-FFF2-40B4-BE49-F238E27FC236}">
                <a16:creationId xmlns:a16="http://schemas.microsoft.com/office/drawing/2014/main" id="{FCE00AC6-1AA1-42D9-83DD-4C308C3F9322}"/>
              </a:ext>
            </a:extLst>
          </p:cNvPr>
          <p:cNvSpPr/>
          <p:nvPr userDrawn="1"/>
        </p:nvSpPr>
        <p:spPr>
          <a:xfrm>
            <a:off x="4000500" y="1087403"/>
            <a:ext cx="8191500" cy="5770597"/>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5319A315-F756-49EC-8181-0EC3F0A37B09}"/>
              </a:ext>
            </a:extLst>
          </p:cNvPr>
          <p:cNvCxnSpPr>
            <a:cxnSpLocks/>
          </p:cNvCxnSpPr>
          <p:nvPr userDrawn="1"/>
        </p:nvCxnSpPr>
        <p:spPr>
          <a:xfrm>
            <a:off x="406241" y="183933"/>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14" name="Freeform: Shape 13">
            <a:extLst>
              <a:ext uri="{FF2B5EF4-FFF2-40B4-BE49-F238E27FC236}">
                <a16:creationId xmlns:a16="http://schemas.microsoft.com/office/drawing/2014/main" id="{560F3E26-F530-48F5-983F-9DCFF41D4F39}"/>
              </a:ext>
            </a:extLst>
          </p:cNvPr>
          <p:cNvSpPr/>
          <p:nvPr userDrawn="1"/>
        </p:nvSpPr>
        <p:spPr>
          <a:xfrm>
            <a:off x="5292348" y="1"/>
            <a:ext cx="2279742" cy="1267785"/>
          </a:xfrm>
          <a:custGeom>
            <a:avLst/>
            <a:gdLst>
              <a:gd name="connsiteX0" fmla="*/ 0 w 2279742"/>
              <a:gd name="connsiteY0" fmla="*/ 0 h 1267785"/>
              <a:gd name="connsiteX1" fmla="*/ 138700 w 2279742"/>
              <a:gd name="connsiteY1" fmla="*/ 0 h 1267785"/>
              <a:gd name="connsiteX2" fmla="*/ 138700 w 2279742"/>
              <a:gd name="connsiteY2" fmla="*/ 1078193 h 1267785"/>
              <a:gd name="connsiteX3" fmla="*/ 2002733 w 2279742"/>
              <a:gd name="connsiteY3" fmla="*/ 0 h 1267785"/>
              <a:gd name="connsiteX4" fmla="*/ 2279742 w 2279742"/>
              <a:gd name="connsiteY4" fmla="*/ 0 h 1267785"/>
              <a:gd name="connsiteX5" fmla="*/ 104026 w 2279742"/>
              <a:gd name="connsiteY5" fmla="*/ 1258503 h 1267785"/>
              <a:gd name="connsiteX6" fmla="*/ 69351 w 2279742"/>
              <a:gd name="connsiteY6" fmla="*/ 1267785 h 1267785"/>
              <a:gd name="connsiteX7" fmla="*/ 0 w 2279742"/>
              <a:gd name="connsiteY7" fmla="*/ 1198436 h 1267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9742" h="1267785">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5C97701E-DAF9-4174-AA91-DA203CD27D6A}"/>
              </a:ext>
            </a:extLst>
          </p:cNvPr>
          <p:cNvSpPr/>
          <p:nvPr userDrawn="1"/>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4F765374-1A4B-41DC-9E75-A95A6C655328}"/>
              </a:ext>
            </a:extLst>
          </p:cNvPr>
          <p:cNvSpPr/>
          <p:nvPr userDrawn="1"/>
        </p:nvSpPr>
        <p:spPr>
          <a:xfrm>
            <a:off x="1569044" y="514898"/>
            <a:ext cx="2393351" cy="232842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618DB8E-B14E-42E2-B454-6F4F36A8A9D9}"/>
              </a:ext>
            </a:extLst>
          </p:cNvPr>
          <p:cNvSpPr/>
          <p:nvPr userDrawn="1"/>
        </p:nvSpPr>
        <p:spPr>
          <a:xfrm flipH="1">
            <a:off x="0" y="2949740"/>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Arc 21">
            <a:extLst>
              <a:ext uri="{FF2B5EF4-FFF2-40B4-BE49-F238E27FC236}">
                <a16:creationId xmlns:a16="http://schemas.microsoft.com/office/drawing/2014/main" id="{97666F55-03F1-4D18-9653-0F360E127A7E}"/>
              </a:ext>
            </a:extLst>
          </p:cNvPr>
          <p:cNvSpPr/>
          <p:nvPr userDrawn="1"/>
        </p:nvSpPr>
        <p:spPr>
          <a:xfrm rot="16200000">
            <a:off x="1539683" y="4203427"/>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5093208" y="2743200"/>
            <a:ext cx="6592824" cy="2386584"/>
          </a:xfrm>
        </p:spPr>
        <p:txBody>
          <a:bodyPr anchor="b"/>
          <a:lstStyle>
            <a:lvl1pPr algn="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5093208" y="5221224"/>
            <a:ext cx="6592824" cy="99669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10415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AFA665D7-34D0-4262-B345-9B1A1BA8DA17}"/>
              </a:ext>
            </a:extLst>
          </p:cNvPr>
          <p:cNvSpPr/>
          <p:nvPr userDrawn="1"/>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39ECC553-79E5-4B14-89C9-4DAD2B1021B1}"/>
              </a:ext>
            </a:extLst>
          </p:cNvPr>
          <p:cNvSpPr/>
          <p:nvPr userDrawn="1"/>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5797934-7E2B-4F94-89C4-0279413FF821}"/>
              </a:ext>
            </a:extLst>
          </p:cNvPr>
          <p:cNvSpPr/>
          <p:nvPr userDrawn="1"/>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1170432" y="1399032"/>
            <a:ext cx="3236976" cy="4069080"/>
          </a:xfrm>
        </p:spPr>
        <p:txBody>
          <a:bodyPr/>
          <a:lstStyle>
            <a:lvl1pPr algn="ct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788152" y="1527048"/>
            <a:ext cx="5111496" cy="3931920"/>
          </a:xfrm>
        </p:spPr>
        <p:txBody>
          <a:bodyPr anchor="ctr"/>
          <a:lstStyle>
            <a:lvl1pPr marL="0" indent="0">
              <a:buNone/>
              <a:defRPr/>
            </a:lvl1pPr>
            <a:lvl2pPr marL="228600">
              <a:defRPr/>
            </a:lvl2pPr>
            <a:lvl3pPr marL="457200">
              <a:defRPr/>
            </a:lvl3pPr>
            <a:lvl4pPr>
              <a:buNone/>
              <a:defRPr/>
            </a:lvl4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13944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2 small pictures">
    <p:spTree>
      <p:nvGrpSpPr>
        <p:cNvPr id="1" name=""/>
        <p:cNvGrpSpPr/>
        <p:nvPr/>
      </p:nvGrpSpPr>
      <p:grpSpPr>
        <a:xfrm>
          <a:off x="0" y="0"/>
          <a:ext cx="0" cy="0"/>
          <a:chOff x="0" y="0"/>
          <a:chExt cx="0" cy="0"/>
        </a:xfrm>
      </p:grpSpPr>
      <p:sp>
        <p:nvSpPr>
          <p:cNvPr id="22" name="Picture Placeholder 21">
            <a:extLst>
              <a:ext uri="{FF2B5EF4-FFF2-40B4-BE49-F238E27FC236}">
                <a16:creationId xmlns:a16="http://schemas.microsoft.com/office/drawing/2014/main" id="{5A614E3F-4FB2-4152-A59C-941C908D7B05}"/>
              </a:ext>
            </a:extLst>
          </p:cNvPr>
          <p:cNvSpPr>
            <a:spLocks noGrp="1"/>
          </p:cNvSpPr>
          <p:nvPr>
            <p:ph type="pic" sz="quarter" idx="13"/>
          </p:nvPr>
        </p:nvSpPr>
        <p:spPr>
          <a:xfrm>
            <a:off x="7200479" y="1150210"/>
            <a:ext cx="2207046" cy="2204178"/>
          </a:xfrm>
          <a:custGeom>
            <a:avLst/>
            <a:gdLst>
              <a:gd name="connsiteX0" fmla="*/ 1098749 w 2207046"/>
              <a:gd name="connsiteY0" fmla="*/ 0 h 2204178"/>
              <a:gd name="connsiteX1" fmla="*/ 2201707 w 2207046"/>
              <a:gd name="connsiteY1" fmla="*/ 995326 h 2204178"/>
              <a:gd name="connsiteX2" fmla="*/ 2207046 w 2207046"/>
              <a:gd name="connsiteY2" fmla="*/ 1101058 h 2204178"/>
              <a:gd name="connsiteX3" fmla="*/ 2207046 w 2207046"/>
              <a:gd name="connsiteY3" fmla="*/ 1116306 h 2204178"/>
              <a:gd name="connsiteX4" fmla="*/ 2201707 w 2207046"/>
              <a:gd name="connsiteY4" fmla="*/ 1222039 h 2204178"/>
              <a:gd name="connsiteX5" fmla="*/ 1322187 w 2207046"/>
              <a:gd name="connsiteY5" fmla="*/ 2194840 h 2204178"/>
              <a:gd name="connsiteX6" fmla="*/ 1260999 w 2207046"/>
              <a:gd name="connsiteY6" fmla="*/ 2204178 h 2204178"/>
              <a:gd name="connsiteX7" fmla="*/ 936500 w 2207046"/>
              <a:gd name="connsiteY7" fmla="*/ 2204178 h 2204178"/>
              <a:gd name="connsiteX8" fmla="*/ 875311 w 2207046"/>
              <a:gd name="connsiteY8" fmla="*/ 2194840 h 2204178"/>
              <a:gd name="connsiteX9" fmla="*/ 12592 w 2207046"/>
              <a:gd name="connsiteY9" fmla="*/ 1332120 h 2204178"/>
              <a:gd name="connsiteX10" fmla="*/ 0 w 2207046"/>
              <a:gd name="connsiteY10" fmla="*/ 1249617 h 2204178"/>
              <a:gd name="connsiteX11" fmla="*/ 0 w 2207046"/>
              <a:gd name="connsiteY11" fmla="*/ 967747 h 2204178"/>
              <a:gd name="connsiteX12" fmla="*/ 12592 w 2207046"/>
              <a:gd name="connsiteY12" fmla="*/ 885244 h 2204178"/>
              <a:gd name="connsiteX13" fmla="*/ 1098749 w 2207046"/>
              <a:gd name="connsiteY13" fmla="*/ 0 h 220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07046" h="2204178">
                <a:moveTo>
                  <a:pt x="1098749" y="0"/>
                </a:moveTo>
                <a:cubicBezTo>
                  <a:pt x="1672788" y="0"/>
                  <a:pt x="2144931" y="436266"/>
                  <a:pt x="2201707" y="995326"/>
                </a:cubicBezTo>
                <a:lnTo>
                  <a:pt x="2207046" y="1101058"/>
                </a:lnTo>
                <a:lnTo>
                  <a:pt x="2207046" y="1116306"/>
                </a:lnTo>
                <a:lnTo>
                  <a:pt x="2201707" y="1222039"/>
                </a:lnTo>
                <a:cubicBezTo>
                  <a:pt x="2152501" y="1706557"/>
                  <a:pt x="1791308" y="2098844"/>
                  <a:pt x="1322187" y="2194840"/>
                </a:cubicBezTo>
                <a:lnTo>
                  <a:pt x="1260999" y="2204178"/>
                </a:lnTo>
                <a:lnTo>
                  <a:pt x="936500" y="2204178"/>
                </a:lnTo>
                <a:lnTo>
                  <a:pt x="875311" y="2194840"/>
                </a:lnTo>
                <a:cubicBezTo>
                  <a:pt x="442276" y="2106228"/>
                  <a:pt x="101204" y="1765156"/>
                  <a:pt x="12592" y="1332120"/>
                </a:cubicBezTo>
                <a:lnTo>
                  <a:pt x="0" y="1249617"/>
                </a:lnTo>
                <a:lnTo>
                  <a:pt x="0" y="967747"/>
                </a:lnTo>
                <a:lnTo>
                  <a:pt x="12592" y="885244"/>
                </a:lnTo>
                <a:cubicBezTo>
                  <a:pt x="115972" y="380036"/>
                  <a:pt x="562980" y="0"/>
                  <a:pt x="1098749"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8A1F486A-F545-4642-B1CB-5356704413D3}"/>
              </a:ext>
            </a:extLst>
          </p:cNvPr>
          <p:cNvSpPr>
            <a:spLocks noGrp="1"/>
          </p:cNvSpPr>
          <p:nvPr>
            <p:ph type="pic" sz="quarter" idx="14"/>
          </p:nvPr>
        </p:nvSpPr>
        <p:spPr>
          <a:xfrm>
            <a:off x="8444632" y="2579683"/>
            <a:ext cx="3096807" cy="3096807"/>
          </a:xfrm>
          <a:custGeom>
            <a:avLst/>
            <a:gdLst>
              <a:gd name="connsiteX0" fmla="*/ 1548404 w 3096807"/>
              <a:gd name="connsiteY0" fmla="*/ 0 h 3096807"/>
              <a:gd name="connsiteX1" fmla="*/ 3096807 w 3096807"/>
              <a:gd name="connsiteY1" fmla="*/ 1548404 h 3096807"/>
              <a:gd name="connsiteX2" fmla="*/ 1548404 w 3096807"/>
              <a:gd name="connsiteY2" fmla="*/ 3096807 h 3096807"/>
              <a:gd name="connsiteX3" fmla="*/ 0 w 3096807"/>
              <a:gd name="connsiteY3" fmla="*/ 1548404 h 3096807"/>
              <a:gd name="connsiteX4" fmla="*/ 1548404 w 3096807"/>
              <a:gd name="connsiteY4" fmla="*/ 0 h 3096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807" h="3096807">
                <a:moveTo>
                  <a:pt x="1548404" y="0"/>
                </a:moveTo>
                <a:cubicBezTo>
                  <a:pt x="2403564" y="0"/>
                  <a:pt x="3096807" y="693243"/>
                  <a:pt x="3096807" y="1548404"/>
                </a:cubicBezTo>
                <a:cubicBezTo>
                  <a:pt x="3096807" y="2403564"/>
                  <a:pt x="2403564" y="3096807"/>
                  <a:pt x="1548404" y="3096807"/>
                </a:cubicBezTo>
                <a:cubicBezTo>
                  <a:pt x="693243" y="3096807"/>
                  <a:pt x="0" y="2403564"/>
                  <a:pt x="0" y="1548404"/>
                </a:cubicBezTo>
                <a:cubicBezTo>
                  <a:pt x="0" y="693243"/>
                  <a:pt x="693243" y="0"/>
                  <a:pt x="1548404"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4"/>
            <a:ext cx="5806440" cy="13258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539496" y="1825625"/>
            <a:ext cx="5806440" cy="4352544"/>
          </a:xfrm>
        </p:spPr>
        <p:txBody>
          <a:bodyPr>
            <a:normAutofit/>
          </a:bodyPr>
          <a:lstStyle>
            <a:lvl1pPr marL="0" indent="0">
              <a:lnSpc>
                <a:spcPct val="110000"/>
              </a:lnSpc>
              <a:buNone/>
              <a:defRPr sz="2400"/>
            </a:lvl1pPr>
            <a:lvl2pPr marL="228600">
              <a:lnSpc>
                <a:spcPct val="110000"/>
              </a:lnSpc>
              <a:defRPr sz="2000"/>
            </a:lvl2pPr>
            <a:lvl3pPr marL="457200">
              <a:lnSpc>
                <a:spcPct val="110000"/>
              </a:lnSpc>
              <a:defRPr sz="1800"/>
            </a:lvl3pPr>
            <a:lvl4pPr marL="685800">
              <a:lnSpc>
                <a:spcPct val="110000"/>
              </a:lnSpc>
              <a:defRPr sz="1600"/>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Oval 9">
            <a:extLst>
              <a:ext uri="{FF2B5EF4-FFF2-40B4-BE49-F238E27FC236}">
                <a16:creationId xmlns:a16="http://schemas.microsoft.com/office/drawing/2014/main" id="{E8E71C73-7BAD-4838-88C1-42E045A9D179}"/>
              </a:ext>
            </a:extLst>
          </p:cNvPr>
          <p:cNvSpPr/>
          <p:nvPr userDrawn="1"/>
        </p:nvSpPr>
        <p:spPr>
          <a:xfrm>
            <a:off x="10249620" y="1555068"/>
            <a:ext cx="819303" cy="7970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4560922-5803-412D-880B-065E75DCBC0A}"/>
              </a:ext>
            </a:extLst>
          </p:cNvPr>
          <p:cNvSpPr/>
          <p:nvPr userDrawn="1"/>
        </p:nvSpPr>
        <p:spPr>
          <a:xfrm>
            <a:off x="7590089" y="4034393"/>
            <a:ext cx="876704" cy="876704"/>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839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200EACD1-D216-4037-8AFF-80CF273586DF}"/>
              </a:ext>
            </a:extLst>
          </p:cNvPr>
          <p:cNvSpPr/>
          <p:nvPr userDrawn="1"/>
        </p:nvSpPr>
        <p:spPr>
          <a:xfrm>
            <a:off x="2815929" y="148929"/>
            <a:ext cx="6560142" cy="65601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F941DE04-3FEA-4A57-B200-F9F6A765C792}"/>
              </a:ext>
            </a:extLst>
          </p:cNvPr>
          <p:cNvSpPr/>
          <p:nvPr userDrawn="1"/>
        </p:nvSpPr>
        <p:spPr>
          <a:xfrm rot="9222429" flipV="1">
            <a:off x="2494119" y="-28502"/>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565C7B4-4152-4548-A771-EB148A028FDB}"/>
              </a:ext>
            </a:extLst>
          </p:cNvPr>
          <p:cNvSpPr/>
          <p:nvPr userDrawn="1"/>
        </p:nvSpPr>
        <p:spPr>
          <a:xfrm>
            <a:off x="8165417" y="5241988"/>
            <a:ext cx="759403" cy="73880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4C0001-5D76-45A0-A9F4-7172BDDD5D28}"/>
              </a:ext>
            </a:extLst>
          </p:cNvPr>
          <p:cNvSpPr>
            <a:spLocks noGrp="1"/>
          </p:cNvSpPr>
          <p:nvPr>
            <p:ph type="title"/>
          </p:nvPr>
        </p:nvSpPr>
        <p:spPr>
          <a:xfrm>
            <a:off x="3319272" y="1380744"/>
            <a:ext cx="5559552" cy="2514600"/>
          </a:xfrm>
        </p:spPr>
        <p:txBody>
          <a:bodyPr anchor="b"/>
          <a:lstStyle>
            <a:lvl1pPr algn="ctr">
              <a:defRPr sz="6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319272" y="4078224"/>
            <a:ext cx="5559552" cy="1536192"/>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85573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FF209-11EE-4A3F-9685-A155FECD0DC8}"/>
              </a:ext>
            </a:extLst>
          </p:cNvPr>
          <p:cNvSpPr>
            <a:spLocks noGrp="1"/>
          </p:cNvSpPr>
          <p:nvPr>
            <p:ph type="title"/>
          </p:nvPr>
        </p:nvSpPr>
        <p:spPr>
          <a:xfrm>
            <a:off x="539496"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A47AF11-F208-4FDA-9E19-D6CA3472134E}"/>
              </a:ext>
            </a:extLst>
          </p:cNvPr>
          <p:cNvSpPr>
            <a:spLocks noGrp="1"/>
          </p:cNvSpPr>
          <p:nvPr>
            <p:ph idx="1"/>
          </p:nvPr>
        </p:nvSpPr>
        <p:spPr>
          <a:xfrm>
            <a:off x="1179576" y="1911096"/>
            <a:ext cx="98298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D389247-FB8A-4494-859B-B3754B02A5E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52CA5B62-3338-46A5-B381-A63B88CB0DDA}"/>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7" name="Freeform: Shape 6">
            <a:extLst>
              <a:ext uri="{FF2B5EF4-FFF2-40B4-BE49-F238E27FC236}">
                <a16:creationId xmlns:a16="http://schemas.microsoft.com/office/drawing/2014/main" id="{23DA7759-3209-4FE2-96D1-4EEDD81E9EA0}"/>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41460DAD-8769-4C9F-9C8C-BB0443909D76}"/>
              </a:ext>
            </a:extLst>
          </p:cNvPr>
          <p:cNvSpPr/>
          <p:nvPr/>
        </p:nvSpPr>
        <p:spPr>
          <a:xfrm flipH="1">
            <a:off x="12353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081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6" name="Freeform: Shape 5">
            <a:extLst>
              <a:ext uri="{FF2B5EF4-FFF2-40B4-BE49-F238E27FC236}">
                <a16:creationId xmlns:a16="http://schemas.microsoft.com/office/drawing/2014/main" id="{DC13EF9C-0B5A-4364-91AA-E5DD5B536E54}"/>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Freeform: Shape 6">
            <a:extLst>
              <a:ext uri="{FF2B5EF4-FFF2-40B4-BE49-F238E27FC236}">
                <a16:creationId xmlns:a16="http://schemas.microsoft.com/office/drawing/2014/main" id="{8F674475-6327-490A-BD7F-084F5C07F2E4}"/>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38200" y="1911096"/>
            <a:ext cx="10515600" cy="38597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892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slide with picture">
    <p:bg>
      <p:bgPr>
        <a:solidFill>
          <a:schemeClr val="tx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63E3FD7E-C80A-4707-A8E9-4134DF91F3FF}"/>
              </a:ext>
            </a:extLst>
          </p:cNvPr>
          <p:cNvSpPr>
            <a:spLocks noGrp="1"/>
          </p:cNvSpPr>
          <p:nvPr>
            <p:ph type="pic" sz="quarter" idx="10"/>
          </p:nvPr>
        </p:nvSpPr>
        <p:spPr>
          <a:xfrm>
            <a:off x="0" y="1"/>
            <a:ext cx="12192000" cy="6858000"/>
          </a:xfrm>
        </p:spPr>
        <p:txBody>
          <a:bodyPr/>
          <a:lstStyle>
            <a:lvl1pPr>
              <a:buNone/>
              <a:defRPr>
                <a:solidFill>
                  <a:schemeClr val="bg1"/>
                </a:solidFill>
              </a:defRPr>
            </a:lvl1pPr>
          </a:lstStyle>
          <a:p>
            <a:r>
              <a:rPr lang="en-US"/>
              <a:t>Click icon to add picture</a:t>
            </a:r>
            <a:endParaRPr lang="en-US" dirty="0"/>
          </a:p>
        </p:txBody>
      </p:sp>
      <p:sp>
        <p:nvSpPr>
          <p:cNvPr id="10" name="Title 9">
            <a:extLst>
              <a:ext uri="{FF2B5EF4-FFF2-40B4-BE49-F238E27FC236}">
                <a16:creationId xmlns:a16="http://schemas.microsoft.com/office/drawing/2014/main" id="{10EC23F5-CD2E-4207-A4E6-73BDFF74D868}"/>
              </a:ext>
            </a:extLst>
          </p:cNvPr>
          <p:cNvSpPr>
            <a:spLocks noGrp="1"/>
          </p:cNvSpPr>
          <p:nvPr>
            <p:ph type="title"/>
          </p:nvPr>
        </p:nvSpPr>
        <p:spPr>
          <a:xfrm>
            <a:off x="3111500" y="370600"/>
            <a:ext cx="5923842" cy="5923842"/>
          </a:xfrm>
          <a:custGeom>
            <a:avLst/>
            <a:gdLst>
              <a:gd name="connsiteX0" fmla="*/ 2961921 w 5923842"/>
              <a:gd name="connsiteY0" fmla="*/ 0 h 5923842"/>
              <a:gd name="connsiteX1" fmla="*/ 5923842 w 5923842"/>
              <a:gd name="connsiteY1" fmla="*/ 2961921 h 5923842"/>
              <a:gd name="connsiteX2" fmla="*/ 2961921 w 5923842"/>
              <a:gd name="connsiteY2" fmla="*/ 5923842 h 5923842"/>
              <a:gd name="connsiteX3" fmla="*/ 0 w 5923842"/>
              <a:gd name="connsiteY3" fmla="*/ 2961921 h 5923842"/>
              <a:gd name="connsiteX4" fmla="*/ 2961921 w 5923842"/>
              <a:gd name="connsiteY4" fmla="*/ 0 h 5923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3842" h="5923842">
                <a:moveTo>
                  <a:pt x="2961921" y="0"/>
                </a:moveTo>
                <a:cubicBezTo>
                  <a:pt x="4597745" y="0"/>
                  <a:pt x="5923842" y="1326097"/>
                  <a:pt x="5923842" y="2961921"/>
                </a:cubicBezTo>
                <a:cubicBezTo>
                  <a:pt x="5923842" y="4597745"/>
                  <a:pt x="4597745" y="5923842"/>
                  <a:pt x="2961921" y="5923842"/>
                </a:cubicBezTo>
                <a:cubicBezTo>
                  <a:pt x="1326097" y="5923842"/>
                  <a:pt x="0" y="4597745"/>
                  <a:pt x="0" y="2961921"/>
                </a:cubicBezTo>
                <a:cubicBezTo>
                  <a:pt x="0" y="1326097"/>
                  <a:pt x="1326097" y="0"/>
                  <a:pt x="2961921" y="0"/>
                </a:cubicBezTo>
                <a:close/>
              </a:path>
            </a:pathLst>
          </a:custGeom>
          <a:solidFill>
            <a:schemeClr val="bg1">
              <a:alpha val="95000"/>
            </a:schemeClr>
          </a:solidFill>
        </p:spPr>
        <p:txBody>
          <a:bodyPr wrap="square" lIns="457200" rIns="457200" bIns="2331720" anchor="b" anchorCtr="0">
            <a:noAutofit/>
          </a:bodyPr>
          <a:lstStyle>
            <a:lvl1pPr algn="ctr">
              <a:defRPr sz="4000">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E1462C4-0E4B-4DB7-A8BF-FE55142760AF}"/>
              </a:ext>
            </a:extLst>
          </p:cNvPr>
          <p:cNvSpPr>
            <a:spLocks noGrp="1"/>
          </p:cNvSpPr>
          <p:nvPr>
            <p:ph type="body" idx="1"/>
          </p:nvPr>
        </p:nvSpPr>
        <p:spPr>
          <a:xfrm>
            <a:off x="3575304" y="4379976"/>
            <a:ext cx="5038344" cy="713232"/>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Footer Placeholder 11">
            <a:extLst>
              <a:ext uri="{FF2B5EF4-FFF2-40B4-BE49-F238E27FC236}">
                <a16:creationId xmlns:a16="http://schemas.microsoft.com/office/drawing/2014/main" id="{AD26FED4-1CE2-444B-A77E-EB3CB505AF19}"/>
              </a:ext>
            </a:extLst>
          </p:cNvPr>
          <p:cNvSpPr>
            <a:spLocks noGrp="1"/>
          </p:cNvSpPr>
          <p:nvPr>
            <p:ph type="ftr" sz="quarter" idx="12"/>
          </p:nvPr>
        </p:nvSpPr>
        <p:spPr/>
        <p:txBody>
          <a:bodyPr/>
          <a:lstStyle>
            <a:lvl1pPr>
              <a:defRPr>
                <a:solidFill>
                  <a:schemeClr val="bg1"/>
                </a:solidFill>
                <a:latin typeface="+mn-lt"/>
              </a:defRPr>
            </a:lvl1pPr>
          </a:lstStyle>
          <a:p>
            <a:pPr>
              <a:defRPr/>
            </a:pPr>
            <a:r>
              <a:rPr lang="en-US" dirty="0"/>
              <a:t>Presentation Title</a:t>
            </a:r>
          </a:p>
        </p:txBody>
      </p:sp>
      <p:sp>
        <p:nvSpPr>
          <p:cNvPr id="13" name="Slide Number Placeholder 12">
            <a:extLst>
              <a:ext uri="{FF2B5EF4-FFF2-40B4-BE49-F238E27FC236}">
                <a16:creationId xmlns:a16="http://schemas.microsoft.com/office/drawing/2014/main" id="{28FD25AA-10CC-48D8-9577-257871107B9A}"/>
              </a:ext>
            </a:extLst>
          </p:cNvPr>
          <p:cNvSpPr>
            <a:spLocks noGrp="1"/>
          </p:cNvSpPr>
          <p:nvPr>
            <p:ph type="sldNum" sz="quarter" idx="13"/>
          </p:nvPr>
        </p:nvSpPr>
        <p:spPr/>
        <p:txBody>
          <a:bodyPr/>
          <a:lstStyle>
            <a:lvl1pPr>
              <a:defRPr>
                <a:solidFill>
                  <a:schemeClr val="bg1"/>
                </a:solidFill>
                <a:latin typeface="+mn-lt"/>
              </a:defRPr>
            </a:lvl1pPr>
          </a:lstStyle>
          <a:p>
            <a:pPr>
              <a:defRPr/>
            </a:pPr>
            <a:fld id="{D76B855D-E9CC-4FF8-AD85-6CDC7B89A0DE}" type="slidenum">
              <a:rPr lang="en-US" smtClean="0"/>
              <a:pPr>
                <a:defRPr/>
              </a:pPr>
              <a:t>‹#›</a:t>
            </a:fld>
            <a:endParaRPr lang="en-US" dirty="0"/>
          </a:p>
        </p:txBody>
      </p:sp>
    </p:spTree>
    <p:extLst>
      <p:ext uri="{BB962C8B-B14F-4D97-AF65-F5344CB8AC3E}">
        <p14:creationId xmlns:p14="http://schemas.microsoft.com/office/powerpoint/2010/main" val="2203281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BFD05-2CB2-4A7E-89E7-57615BA82B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9532B8-D460-476D-816F-725E8D96C0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F7120F-70AF-4ED5-B364-3AA55C6B4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781C6BC-B23D-48BC-AD44-654DDB8D0122}"/>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6100D60B-86A1-479D-BCE8-06D2C3DBC94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B4EC5136-99DA-40B5-8F79-5C3A56D38BA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4F8FB775-26C4-41BA-837C-4478D48D215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6906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5157787"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6172200" y="2505075"/>
            <a:ext cx="5183188" cy="368458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94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2983E-E761-4429-9203-7FE8B2DB67E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21E9B7-62BE-49BA-AC6B-55250D66277F}"/>
              </a:ext>
            </a:extLst>
          </p:cNvPr>
          <p:cNvSpPr>
            <a:spLocks noGrp="1"/>
          </p:cNvSpPr>
          <p:nvPr>
            <p:ph type="body" idx="1"/>
          </p:nvPr>
        </p:nvSpPr>
        <p:spPr>
          <a:xfrm>
            <a:off x="83978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41A3FD-B90A-4C31-BD6B-581F9E2E0E5E}"/>
              </a:ext>
            </a:extLst>
          </p:cNvPr>
          <p:cNvSpPr>
            <a:spLocks noGrp="1"/>
          </p:cNvSpPr>
          <p:nvPr>
            <p:ph sz="half" idx="2"/>
          </p:nvPr>
        </p:nvSpPr>
        <p:spPr>
          <a:xfrm>
            <a:off x="83978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0D1D55-B722-4968-B171-AF3B462DDAD8}"/>
              </a:ext>
            </a:extLst>
          </p:cNvPr>
          <p:cNvSpPr>
            <a:spLocks noGrp="1"/>
          </p:cNvSpPr>
          <p:nvPr>
            <p:ph type="body" sz="quarter" idx="3"/>
          </p:nvPr>
        </p:nvSpPr>
        <p:spPr>
          <a:xfrm>
            <a:off x="445312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1085A8-02C2-4E7F-935E-5AEECBAD19BE}"/>
              </a:ext>
            </a:extLst>
          </p:cNvPr>
          <p:cNvSpPr>
            <a:spLocks noGrp="1"/>
          </p:cNvSpPr>
          <p:nvPr>
            <p:ph sz="quarter" idx="4"/>
          </p:nvPr>
        </p:nvSpPr>
        <p:spPr>
          <a:xfrm>
            <a:off x="445312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8AD79441-8908-4461-9FDD-BCE63883709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9" name="Slide Number Placeholder 8">
            <a:extLst>
              <a:ext uri="{FF2B5EF4-FFF2-40B4-BE49-F238E27FC236}">
                <a16:creationId xmlns:a16="http://schemas.microsoft.com/office/drawing/2014/main" id="{C8D29F7D-B101-4950-A2C0-F350FB26D45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10" name="Freeform: Shape 9">
            <a:extLst>
              <a:ext uri="{FF2B5EF4-FFF2-40B4-BE49-F238E27FC236}">
                <a16:creationId xmlns:a16="http://schemas.microsoft.com/office/drawing/2014/main" id="{862D7398-9A79-4B24-9C7D-F0DEED57C70B}"/>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C07F28CD-1873-4E36-A064-2D25E0A8501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Text Placeholder 4">
            <a:extLst>
              <a:ext uri="{FF2B5EF4-FFF2-40B4-BE49-F238E27FC236}">
                <a16:creationId xmlns:a16="http://schemas.microsoft.com/office/drawing/2014/main" id="{ACF5677B-E56F-4452-ADDC-DA0E20A955EC}"/>
              </a:ext>
            </a:extLst>
          </p:cNvPr>
          <p:cNvSpPr>
            <a:spLocks noGrp="1"/>
          </p:cNvSpPr>
          <p:nvPr>
            <p:ph type="body" sz="quarter" idx="13"/>
          </p:nvPr>
        </p:nvSpPr>
        <p:spPr>
          <a:xfrm>
            <a:off x="8065008" y="1681163"/>
            <a:ext cx="32918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a:extLst>
              <a:ext uri="{FF2B5EF4-FFF2-40B4-BE49-F238E27FC236}">
                <a16:creationId xmlns:a16="http://schemas.microsoft.com/office/drawing/2014/main" id="{865D9C09-AB3B-40EB-B1DA-9C6D72343451}"/>
              </a:ext>
            </a:extLst>
          </p:cNvPr>
          <p:cNvSpPr>
            <a:spLocks noGrp="1"/>
          </p:cNvSpPr>
          <p:nvPr>
            <p:ph sz="quarter" idx="14"/>
          </p:nvPr>
        </p:nvSpPr>
        <p:spPr>
          <a:xfrm>
            <a:off x="8065008" y="2505075"/>
            <a:ext cx="32918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7273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2 medium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FAA9DFF3-1B49-48A9-BF8A-57DD7D07CFAF}"/>
              </a:ext>
            </a:extLst>
          </p:cNvPr>
          <p:cNvSpPr>
            <a:spLocks noGrp="1"/>
          </p:cNvSpPr>
          <p:nvPr>
            <p:ph type="pic" sz="quarter" idx="14"/>
          </p:nvPr>
        </p:nvSpPr>
        <p:spPr>
          <a:xfrm>
            <a:off x="7901259" y="2727729"/>
            <a:ext cx="4290740" cy="4130271"/>
          </a:xfrm>
          <a:custGeom>
            <a:avLst/>
            <a:gdLst>
              <a:gd name="connsiteX0" fmla="*/ 2503809 w 4290740"/>
              <a:gd name="connsiteY0" fmla="*/ 0 h 4130271"/>
              <a:gd name="connsiteX1" fmla="*/ 4198398 w 4290740"/>
              <a:gd name="connsiteY1" fmla="*/ 660580 h 4130271"/>
              <a:gd name="connsiteX2" fmla="*/ 4290740 w 4290740"/>
              <a:gd name="connsiteY2" fmla="*/ 751285 h 4130271"/>
              <a:gd name="connsiteX3" fmla="*/ 4290740 w 4290740"/>
              <a:gd name="connsiteY3" fmla="*/ 4130271 h 4130271"/>
              <a:gd name="connsiteX4" fmla="*/ 604508 w 4290740"/>
              <a:gd name="connsiteY4" fmla="*/ 4130271 h 4130271"/>
              <a:gd name="connsiteX5" fmla="*/ 461940 w 4290740"/>
              <a:gd name="connsiteY5" fmla="*/ 3953232 h 4130271"/>
              <a:gd name="connsiteX6" fmla="*/ 0 w 4290740"/>
              <a:gd name="connsiteY6" fmla="*/ 2503809 h 4130271"/>
              <a:gd name="connsiteX7" fmla="*/ 2503809 w 4290740"/>
              <a:gd name="connsiteY7" fmla="*/ 0 h 4130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90740" h="4130271">
                <a:moveTo>
                  <a:pt x="2503809" y="0"/>
                </a:moveTo>
                <a:cubicBezTo>
                  <a:pt x="3157405" y="0"/>
                  <a:pt x="3752509" y="250434"/>
                  <a:pt x="4198398" y="660580"/>
                </a:cubicBezTo>
                <a:lnTo>
                  <a:pt x="4290740" y="751285"/>
                </a:lnTo>
                <a:lnTo>
                  <a:pt x="4290740" y="4130271"/>
                </a:lnTo>
                <a:lnTo>
                  <a:pt x="604508" y="4130271"/>
                </a:lnTo>
                <a:lnTo>
                  <a:pt x="461940" y="3953232"/>
                </a:lnTo>
                <a:cubicBezTo>
                  <a:pt x="171051" y="3544183"/>
                  <a:pt x="0" y="3043971"/>
                  <a:pt x="0" y="2503809"/>
                </a:cubicBezTo>
                <a:cubicBezTo>
                  <a:pt x="0" y="1120992"/>
                  <a:pt x="1120992" y="0"/>
                  <a:pt x="2503809" y="0"/>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5CFEFC13-B998-4A6F-A7ED-411E266D288C}"/>
              </a:ext>
            </a:extLst>
          </p:cNvPr>
          <p:cNvSpPr>
            <a:spLocks noGrp="1"/>
          </p:cNvSpPr>
          <p:nvPr>
            <p:ph type="pic" sz="quarter" idx="13"/>
          </p:nvPr>
        </p:nvSpPr>
        <p:spPr>
          <a:xfrm>
            <a:off x="6261609" y="0"/>
            <a:ext cx="3519311" cy="3007909"/>
          </a:xfrm>
          <a:custGeom>
            <a:avLst/>
            <a:gdLst>
              <a:gd name="connsiteX0" fmla="*/ 519779 w 3519311"/>
              <a:gd name="connsiteY0" fmla="*/ 0 h 3007909"/>
              <a:gd name="connsiteX1" fmla="*/ 2999531 w 3519311"/>
              <a:gd name="connsiteY1" fmla="*/ 0 h 3007909"/>
              <a:gd name="connsiteX2" fmla="*/ 3003920 w 3519311"/>
              <a:gd name="connsiteY2" fmla="*/ 3989 h 3007909"/>
              <a:gd name="connsiteX3" fmla="*/ 3519311 w 3519311"/>
              <a:gd name="connsiteY3" fmla="*/ 1248253 h 3007909"/>
              <a:gd name="connsiteX4" fmla="*/ 1759655 w 3519311"/>
              <a:gd name="connsiteY4" fmla="*/ 3007909 h 3007909"/>
              <a:gd name="connsiteX5" fmla="*/ 9084 w 3519311"/>
              <a:gd name="connsiteY5" fmla="*/ 1428168 h 3007909"/>
              <a:gd name="connsiteX6" fmla="*/ 0 w 3519311"/>
              <a:gd name="connsiteY6" fmla="*/ 1248273 h 3007909"/>
              <a:gd name="connsiteX7" fmla="*/ 0 w 3519311"/>
              <a:gd name="connsiteY7" fmla="*/ 1248233 h 3007909"/>
              <a:gd name="connsiteX8" fmla="*/ 9084 w 3519311"/>
              <a:gd name="connsiteY8" fmla="*/ 1068339 h 3007909"/>
              <a:gd name="connsiteX9" fmla="*/ 515391 w 3519311"/>
              <a:gd name="connsiteY9" fmla="*/ 3989 h 3007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19311" h="3007909">
                <a:moveTo>
                  <a:pt x="519779" y="0"/>
                </a:moveTo>
                <a:lnTo>
                  <a:pt x="2999531" y="0"/>
                </a:lnTo>
                <a:lnTo>
                  <a:pt x="3003920" y="3989"/>
                </a:lnTo>
                <a:cubicBezTo>
                  <a:pt x="3322355" y="322424"/>
                  <a:pt x="3519311" y="762338"/>
                  <a:pt x="3519311" y="1248253"/>
                </a:cubicBezTo>
                <a:cubicBezTo>
                  <a:pt x="3519311" y="2220084"/>
                  <a:pt x="2731486" y="3007909"/>
                  <a:pt x="1759655" y="3007909"/>
                </a:cubicBezTo>
                <a:cubicBezTo>
                  <a:pt x="848565" y="3007909"/>
                  <a:pt x="99196" y="2315485"/>
                  <a:pt x="9084" y="1428168"/>
                </a:cubicBezTo>
                <a:lnTo>
                  <a:pt x="0" y="1248273"/>
                </a:lnTo>
                <a:lnTo>
                  <a:pt x="0" y="1248233"/>
                </a:lnTo>
                <a:lnTo>
                  <a:pt x="9084" y="1068339"/>
                </a:lnTo>
                <a:cubicBezTo>
                  <a:pt x="51137" y="654258"/>
                  <a:pt x="236761" y="282620"/>
                  <a:pt x="515391" y="3989"/>
                </a:cubicBezTo>
                <a:close/>
              </a:path>
            </a:pathLst>
          </a:custGeom>
        </p:spPr>
        <p:txBody>
          <a:bodyPr wrap="square" anchor="ctr">
            <a:noAutofit/>
          </a:bodyPr>
          <a:lstStyle>
            <a:lvl1pPr algn="ctr">
              <a:buNone/>
              <a:defRPr sz="1800"/>
            </a:lvl1pPr>
          </a:lstStyle>
          <a:p>
            <a:r>
              <a:rPr lang="en-US"/>
              <a:t>Click icon to add picture</a:t>
            </a:r>
            <a:endParaRPr lang="en-US" dirty="0"/>
          </a:p>
        </p:txBody>
      </p:sp>
      <p:sp>
        <p:nvSpPr>
          <p:cNvPr id="10" name="Oval 9">
            <a:extLst>
              <a:ext uri="{FF2B5EF4-FFF2-40B4-BE49-F238E27FC236}">
                <a16:creationId xmlns:a16="http://schemas.microsoft.com/office/drawing/2014/main" id="{B7BFFB5A-A05C-4B0C-905C-5884361304B2}"/>
              </a:ext>
            </a:extLst>
          </p:cNvPr>
          <p:cNvSpPr/>
          <p:nvPr userDrawn="1"/>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9F33AC6C-4807-4785-AE9F-84BFEEDA9F7E}"/>
              </a:ext>
            </a:extLst>
          </p:cNvPr>
          <p:cNvSpPr/>
          <p:nvPr userDrawn="1"/>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841248" y="365760"/>
            <a:ext cx="5120640" cy="1325880"/>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841248" y="1828800"/>
            <a:ext cx="5093208" cy="4352544"/>
          </a:xfrm>
        </p:spPr>
        <p:txBody>
          <a:bodyPr/>
          <a:lstStyle>
            <a:lvl1pPr marL="0" indent="0">
              <a:buNone/>
              <a:defRPr sz="2400"/>
            </a:lvl1pPr>
            <a:lvl2pPr marL="228600">
              <a:defRPr/>
            </a:lvl2pPr>
            <a:lvl3pPr marL="457200">
              <a:defRPr/>
            </a:lvl3pPr>
            <a:lvl4pPr marL="68580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4131786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2642EAF0-DE94-4F90-82E3-6F316AA8353A}"/>
              </a:ext>
            </a:extLst>
          </p:cNvPr>
          <p:cNvSpPr/>
          <p:nvPr userDrawn="1"/>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D22D7888-22FA-4AA1-9BA4-CC61D6643D47}"/>
              </a:ext>
            </a:extLst>
          </p:cNvPr>
          <p:cNvSpPr/>
          <p:nvPr userDrawn="1"/>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EBB6E464-8999-4773-A1F2-E6CAA990E572}"/>
              </a:ext>
            </a:extLst>
          </p:cNvPr>
          <p:cNvSpPr/>
          <p:nvPr userDrawn="1"/>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CE9CE183-B21E-41EB-A082-DF9C3AD659D5}"/>
              </a:ext>
            </a:extLst>
          </p:cNvPr>
          <p:cNvSpPr/>
          <p:nvPr userDrawn="1"/>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1EA14BE8-FDD0-4434-9C3E-BFF78C22D9E3}"/>
              </a:ext>
            </a:extLst>
          </p:cNvPr>
          <p:cNvSpPr/>
          <p:nvPr userDrawn="1"/>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5C76330B-4C5E-463F-921A-D91F1F1F6049}"/>
              </a:ext>
            </a:extLst>
          </p:cNvPr>
          <p:cNvSpPr/>
          <p:nvPr userDrawn="1"/>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E494E364-7EA8-4D92-915D-75D1A3A67C07}"/>
              </a:ext>
            </a:extLst>
          </p:cNvPr>
          <p:cNvSpPr/>
          <p:nvPr userDrawn="1"/>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11BF3-02E8-4EB7-818E-652B82CF2C9D}"/>
              </a:ext>
            </a:extLst>
          </p:cNvPr>
          <p:cNvSpPr>
            <a:spLocks noGrp="1"/>
          </p:cNvSpPr>
          <p:nvPr>
            <p:ph type="title"/>
          </p:nvPr>
        </p:nvSpPr>
        <p:spPr>
          <a:xfrm>
            <a:off x="1389888" y="1234440"/>
            <a:ext cx="3236976" cy="4069080"/>
          </a:xfrm>
        </p:spPr>
        <p:txBody>
          <a:bodyPr/>
          <a:lstStyle>
            <a:lvl1pPr algn="ctr">
              <a:defRPr>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EA381C40-F9FC-4D58-8508-F0632DF5A018}"/>
              </a:ext>
            </a:extLst>
          </p:cNvPr>
          <p:cNvSpPr>
            <a:spLocks noGrp="1"/>
          </p:cNvSpPr>
          <p:nvPr>
            <p:ph type="ftr" sz="quarter" idx="11"/>
          </p:nvPr>
        </p:nvSpPr>
        <p:spPr>
          <a:xfrm>
            <a:off x="6099048" y="6356350"/>
            <a:ext cx="4114800" cy="365125"/>
          </a:xfrm>
        </p:spPr>
        <p:txBody>
          <a:bodyPr/>
          <a:lstStyle>
            <a:lvl1pPr algn="l">
              <a:defRPr>
                <a:latin typeface="+mn-lt"/>
              </a:defRPr>
            </a:lvl1pPr>
          </a:lstStyle>
          <a:p>
            <a:pPr algn="l">
              <a:defRPr/>
            </a:pPr>
            <a:r>
              <a:rPr lang="en-US" dirty="0">
                <a:solidFill>
                  <a:prstClr val="black">
                    <a:tint val="75000"/>
                  </a:prstClr>
                </a:solidFill>
              </a:rPr>
              <a:t>Presentation Title</a:t>
            </a:r>
          </a:p>
        </p:txBody>
      </p:sp>
      <p:sp>
        <p:nvSpPr>
          <p:cNvPr id="5" name="Slide Number Placeholder 4">
            <a:extLst>
              <a:ext uri="{FF2B5EF4-FFF2-40B4-BE49-F238E27FC236}">
                <a16:creationId xmlns:a16="http://schemas.microsoft.com/office/drawing/2014/main" id="{2101CBCC-4CC2-49BD-B155-01E0F4D798BE}"/>
              </a:ext>
            </a:extLst>
          </p:cNvPr>
          <p:cNvSpPr>
            <a:spLocks noGrp="1"/>
          </p:cNvSpPr>
          <p:nvPr>
            <p:ph type="sldNum" sz="quarter" idx="12"/>
          </p:nvPr>
        </p:nvSpPr>
        <p:spPr>
          <a:xfrm>
            <a:off x="10506456" y="6356350"/>
            <a:ext cx="850392" cy="365125"/>
          </a:xfrm>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Content Placeholder 2">
            <a:extLst>
              <a:ext uri="{FF2B5EF4-FFF2-40B4-BE49-F238E27FC236}">
                <a16:creationId xmlns:a16="http://schemas.microsoft.com/office/drawing/2014/main" id="{4753B078-30BA-4AB9-A020-EE8D9404B69E}"/>
              </a:ext>
            </a:extLst>
          </p:cNvPr>
          <p:cNvSpPr>
            <a:spLocks noGrp="1"/>
          </p:cNvSpPr>
          <p:nvPr>
            <p:ph idx="1"/>
          </p:nvPr>
        </p:nvSpPr>
        <p:spPr>
          <a:xfrm>
            <a:off x="6665976" y="2551176"/>
            <a:ext cx="4709160" cy="1755648"/>
          </a:xfrm>
        </p:spPr>
        <p:txBody>
          <a:bodyPr/>
          <a:lstStyle>
            <a:lvl1pPr marL="0" indent="0">
              <a:buNone/>
              <a:defRPr sz="2400"/>
            </a:lvl1pPr>
            <a:lvl2pPr marL="228600">
              <a:defRPr sz="1800"/>
            </a:lvl2pPr>
            <a:lvl3pPr marL="457200">
              <a:defRPr sz="18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2677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648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C9A1C714-6A0E-456D-A2E2-6288C0EA077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54056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FC812-4DB6-4F98-9404-29C191D3B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0855E-0CD6-47DD-B648-4C84C783D7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50082B-17D7-4D61-8AEB-81517D85D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D92E260-747D-40FD-A062-9DD5E6835ABB}"/>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887E50A0-1E05-49C5-88C9-46267751201F}"/>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2C155C63-9F58-4422-B669-F97486280671}"/>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385DBA62-0EDB-47AA-86C7-90463BC9B308}"/>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28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7521-E43D-41D1-B458-26B20DC6DD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2472CF2-2653-4B98-A416-D7A0A860EC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6EF87F5-0B10-4AC7-9599-F088C5E796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2EEB226-AD45-45DF-AAB5-5513AE732AAE}"/>
              </a:ext>
            </a:extLst>
          </p:cNvPr>
          <p:cNvSpPr>
            <a:spLocks noGrp="1"/>
          </p:cNvSpPr>
          <p:nvPr>
            <p:ph type="ftr" sz="quarter" idx="11"/>
          </p:nvPr>
        </p:nvSpPr>
        <p:spPr/>
        <p:txBody>
          <a:bodyPr/>
          <a:lstStyle>
            <a:lvl1pPr>
              <a:defRPr>
                <a:latin typeface="+mn-lt"/>
              </a:defRPr>
            </a:lvl1pPr>
          </a:lstStyle>
          <a:p>
            <a:pPr>
              <a:defRPr/>
            </a:pPr>
            <a:r>
              <a:rPr lang="en-US" dirty="0">
                <a:solidFill>
                  <a:prstClr val="black">
                    <a:tint val="75000"/>
                  </a:prstClr>
                </a:solidFill>
              </a:rPr>
              <a:t>Presentation Title</a:t>
            </a:r>
          </a:p>
        </p:txBody>
      </p:sp>
      <p:sp>
        <p:nvSpPr>
          <p:cNvPr id="7" name="Slide Number Placeholder 6">
            <a:extLst>
              <a:ext uri="{FF2B5EF4-FFF2-40B4-BE49-F238E27FC236}">
                <a16:creationId xmlns:a16="http://schemas.microsoft.com/office/drawing/2014/main" id="{95E96AEB-9481-4CCE-B110-FEDD334835B8}"/>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
        <p:nvSpPr>
          <p:cNvPr id="8" name="Freeform: Shape 7">
            <a:extLst>
              <a:ext uri="{FF2B5EF4-FFF2-40B4-BE49-F238E27FC236}">
                <a16:creationId xmlns:a16="http://schemas.microsoft.com/office/drawing/2014/main" id="{6BA9707F-7BCE-464F-BF45-E216527084EE}"/>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BC589723-2CC8-49D1-B4E1-36FECED6A2D7}"/>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4012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pPr>
              <a:defRPr/>
            </a:pPr>
            <a:r>
              <a:rPr lang="en-US" dirty="0">
                <a:solidFill>
                  <a:prstClr val="black">
                    <a:tint val="75000"/>
                  </a:prstClr>
                </a:solidFill>
              </a:rPr>
              <a:t>9/3/20XX</a:t>
            </a:r>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pPr>
              <a:defRPr/>
            </a:pPr>
            <a:r>
              <a:rPr lang="en-US" dirty="0">
                <a:solidFill>
                  <a:prstClr val="black">
                    <a:tint val="75000"/>
                  </a:prstClr>
                </a:solidFill>
              </a:rPr>
              <a:t>Presentation Title</a:t>
            </a:r>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pPr>
              <a:defRPr/>
            </a:pPr>
            <a:fld id="{D76B855D-E9CC-4FF8-AD85-6CDC7B89A0DE}"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676686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71" r:id="rId4"/>
    <p:sldLayoutId id="2147483770" r:id="rId5"/>
    <p:sldLayoutId id="2147483774" r:id="rId6"/>
    <p:sldLayoutId id="2147483783" r:id="rId7"/>
    <p:sldLayoutId id="2147483772" r:id="rId8"/>
    <p:sldLayoutId id="2147483773" r:id="rId9"/>
    <p:sldLayoutId id="2147483785" r:id="rId10"/>
    <p:sldLayoutId id="2147483786" r:id="rId11"/>
    <p:sldLayoutId id="2147483787" r:id="rId12"/>
    <p:sldLayoutId id="2147483775" r:id="rId13"/>
    <p:sldLayoutId id="2147483788" r:id="rId14"/>
    <p:sldLayoutId id="2147483776" r:id="rId15"/>
    <p:sldLayoutId id="2147483777" r:id="rId1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8836-40C5-46C2-81BA-21AA27176925}"/>
              </a:ext>
            </a:extLst>
          </p:cNvPr>
          <p:cNvSpPr>
            <a:spLocks noGrp="1"/>
          </p:cNvSpPr>
          <p:nvPr>
            <p:ph type="ctrTitle"/>
          </p:nvPr>
        </p:nvSpPr>
        <p:spPr>
          <a:xfrm>
            <a:off x="4640366" y="2743200"/>
            <a:ext cx="7045666" cy="2386584"/>
          </a:xfrm>
        </p:spPr>
        <p:txBody>
          <a:bodyPr/>
          <a:lstStyle/>
          <a:p>
            <a:r>
              <a:rPr lang="en-US" dirty="0">
                <a:solidFill>
                  <a:srgbClr val="FFFFFF"/>
                </a:solidFill>
              </a:rPr>
              <a:t>GO Team Meeting #2</a:t>
            </a:r>
            <a:endParaRPr lang="en-US" dirty="0"/>
          </a:p>
        </p:txBody>
      </p:sp>
      <p:sp>
        <p:nvSpPr>
          <p:cNvPr id="3" name="Subtitle 2">
            <a:extLst>
              <a:ext uri="{FF2B5EF4-FFF2-40B4-BE49-F238E27FC236}">
                <a16:creationId xmlns:a16="http://schemas.microsoft.com/office/drawing/2014/main" id="{72CC4EC4-809C-4FD2-AA20-009F08590DA6}"/>
              </a:ext>
            </a:extLst>
          </p:cNvPr>
          <p:cNvSpPr>
            <a:spLocks noGrp="1"/>
          </p:cNvSpPr>
          <p:nvPr>
            <p:ph type="subTitle" idx="1"/>
          </p:nvPr>
        </p:nvSpPr>
        <p:spPr/>
        <p:txBody>
          <a:bodyPr/>
          <a:lstStyle/>
          <a:p>
            <a:r>
              <a:rPr lang="en-US" dirty="0">
                <a:solidFill>
                  <a:srgbClr val="FFFFFF"/>
                </a:solidFill>
              </a:rPr>
              <a:t>Where we are – Where we’re going</a:t>
            </a:r>
            <a:endParaRPr lang="en-US" dirty="0"/>
          </a:p>
        </p:txBody>
      </p:sp>
    </p:spTree>
    <p:extLst>
      <p:ext uri="{BB962C8B-B14F-4D97-AF65-F5344CB8AC3E}">
        <p14:creationId xmlns:p14="http://schemas.microsoft.com/office/powerpoint/2010/main" val="800962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759DD474-D676-41A6-A2FB-30B2078418A8}"/>
              </a:ext>
            </a:extLst>
          </p:cNvPr>
          <p:cNvPicPr>
            <a:picLocks noGrp="1" noChangeAspect="1"/>
          </p:cNvPicPr>
          <p:nvPr>
            <p:ph type="pic" sz="quarter" idx="13"/>
          </p:nvPr>
        </p:nvPicPr>
        <p:blipFill>
          <a:blip r:embed="rId2"/>
          <a:srcRect t="16710" b="16710"/>
          <a:stretch/>
        </p:blipFill>
        <p:spPr>
          <a:xfrm>
            <a:off x="7200479" y="1150210"/>
            <a:ext cx="2207046" cy="2204178"/>
          </a:xfrm>
        </p:spPr>
      </p:pic>
      <p:pic>
        <p:nvPicPr>
          <p:cNvPr id="31" name="Picture Placeholder 30">
            <a:extLst>
              <a:ext uri="{FF2B5EF4-FFF2-40B4-BE49-F238E27FC236}">
                <a16:creationId xmlns:a16="http://schemas.microsoft.com/office/drawing/2014/main" id="{50462D04-8256-2897-C828-A919A265FBBE}"/>
              </a:ext>
            </a:extLst>
          </p:cNvPr>
          <p:cNvPicPr>
            <a:picLocks noGrp="1" noChangeAspect="1"/>
          </p:cNvPicPr>
          <p:nvPr>
            <p:ph type="pic" sz="quarter" idx="14"/>
          </p:nvPr>
        </p:nvPicPr>
        <p:blipFill>
          <a:blip r:embed="rId3"/>
          <a:srcRect l="16667" r="16667"/>
          <a:stretch/>
        </p:blipFill>
        <p:spPr>
          <a:xfrm>
            <a:off x="8444632" y="2579683"/>
            <a:ext cx="3096807" cy="3096807"/>
          </a:xfrm>
        </p:spPr>
      </p:pic>
      <p:sp>
        <p:nvSpPr>
          <p:cNvPr id="14" name="Title 3">
            <a:extLst>
              <a:ext uri="{FF2B5EF4-FFF2-40B4-BE49-F238E27FC236}">
                <a16:creationId xmlns:a16="http://schemas.microsoft.com/office/drawing/2014/main" id="{7D0D2671-6061-E2F4-AFFE-367E642E0F2C}"/>
              </a:ext>
            </a:extLst>
          </p:cNvPr>
          <p:cNvSpPr>
            <a:spLocks noGrp="1"/>
          </p:cNvSpPr>
          <p:nvPr>
            <p:ph type="title"/>
          </p:nvPr>
        </p:nvSpPr>
        <p:spPr>
          <a:xfrm>
            <a:off x="539496" y="365124"/>
            <a:ext cx="5806440" cy="1325880"/>
          </a:xfrm>
        </p:spPr>
        <p:txBody>
          <a:bodyPr/>
          <a:lstStyle/>
          <a:p>
            <a:r>
              <a:rPr lang="en-US" b="1" dirty="0">
                <a:solidFill>
                  <a:schemeClr val="tx2"/>
                </a:solidFill>
              </a:rPr>
              <a:t>Where We Are</a:t>
            </a:r>
          </a:p>
        </p:txBody>
      </p:sp>
      <p:sp>
        <p:nvSpPr>
          <p:cNvPr id="15" name="Content Placeholder 4">
            <a:extLst>
              <a:ext uri="{FF2B5EF4-FFF2-40B4-BE49-F238E27FC236}">
                <a16:creationId xmlns:a16="http://schemas.microsoft.com/office/drawing/2014/main" id="{D066109B-AA0B-E079-AE77-787BD6D96905}"/>
              </a:ext>
            </a:extLst>
          </p:cNvPr>
          <p:cNvSpPr>
            <a:spLocks noGrp="1"/>
          </p:cNvSpPr>
          <p:nvPr>
            <p:ph idx="1"/>
          </p:nvPr>
        </p:nvSpPr>
        <p:spPr>
          <a:xfrm>
            <a:off x="539496" y="1825625"/>
            <a:ext cx="5806440" cy="4352544"/>
          </a:xfrm>
        </p:spPr>
        <p:txBody>
          <a:bodyPr/>
          <a:lstStyle/>
          <a:p>
            <a:r>
              <a:rPr lang="en-US" dirty="0"/>
              <a:t>Our strategic plan is the guide for the work we’re doing in the school.  By monitoring the plan and ranking priorities, we can all work towards the common goals.  Using the priorities in the strategic plan, the school leadership team developed a Continuous Improvement Plan (CIP) for the current school year.</a:t>
            </a:r>
          </a:p>
        </p:txBody>
      </p:sp>
    </p:spTree>
    <p:extLst>
      <p:ext uri="{BB962C8B-B14F-4D97-AF65-F5344CB8AC3E}">
        <p14:creationId xmlns:p14="http://schemas.microsoft.com/office/powerpoint/2010/main" val="2179511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16DAA-1ACF-4343-A637-D55C4A5DE05B}"/>
              </a:ext>
            </a:extLst>
          </p:cNvPr>
          <p:cNvSpPr>
            <a:spLocks noGrp="1"/>
          </p:cNvSpPr>
          <p:nvPr>
            <p:ph type="title"/>
          </p:nvPr>
        </p:nvSpPr>
        <p:spPr/>
        <p:txBody>
          <a:bodyPr/>
          <a:lstStyle/>
          <a:p>
            <a:r>
              <a:rPr lang="en-US" dirty="0"/>
              <a:t>Timeline for GO Teams</a:t>
            </a:r>
          </a:p>
        </p:txBody>
      </p:sp>
      <p:graphicFrame>
        <p:nvGraphicFramePr>
          <p:cNvPr id="4" name="Content Placeholder 4" descr="timeline SmartArt graphic&#10;">
            <a:extLst>
              <a:ext uri="{FF2B5EF4-FFF2-40B4-BE49-F238E27FC236}">
                <a16:creationId xmlns:a16="http://schemas.microsoft.com/office/drawing/2014/main" id="{E246B7D8-C843-490A-A5BB-04DFA74A3D8D}"/>
              </a:ext>
            </a:extLst>
          </p:cNvPr>
          <p:cNvGraphicFramePr>
            <a:graphicFrameLocks noGrp="1"/>
          </p:cNvGraphicFramePr>
          <p:nvPr>
            <p:ph idx="1"/>
            <p:extLst>
              <p:ext uri="{D42A27DB-BD31-4B8C-83A1-F6EECF244321}">
                <p14:modId xmlns:p14="http://schemas.microsoft.com/office/powerpoint/2010/main" val="2168930262"/>
              </p:ext>
            </p:extLst>
          </p:nvPr>
        </p:nvGraphicFramePr>
        <p:xfrm>
          <a:off x="996696" y="2131187"/>
          <a:ext cx="10195560" cy="3675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Slide Number Placeholder 6">
            <a:extLst>
              <a:ext uri="{FF2B5EF4-FFF2-40B4-BE49-F238E27FC236}">
                <a16:creationId xmlns:a16="http://schemas.microsoft.com/office/drawing/2014/main" id="{AB8B6466-CC56-4078-BB0C-7A0D5CB3F0F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Arrow: Down 2">
            <a:extLst>
              <a:ext uri="{FF2B5EF4-FFF2-40B4-BE49-F238E27FC236}">
                <a16:creationId xmlns:a16="http://schemas.microsoft.com/office/drawing/2014/main" id="{BBDA472B-547B-9B0B-909E-FD71ACC4E6B8}"/>
              </a:ext>
            </a:extLst>
          </p:cNvPr>
          <p:cNvSpPr/>
          <p:nvPr/>
        </p:nvSpPr>
        <p:spPr>
          <a:xfrm>
            <a:off x="7802310" y="1358574"/>
            <a:ext cx="731378" cy="1213503"/>
          </a:xfrm>
          <a:prstGeom prst="downArrow">
            <a:avLst/>
          </a:prstGeom>
          <a:solidFill>
            <a:schemeClr val="accent5"/>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4A7C49E-0BF6-016B-F353-89ED2B2AE1AE}"/>
              </a:ext>
            </a:extLst>
          </p:cNvPr>
          <p:cNvSpPr txBox="1"/>
          <p:nvPr/>
        </p:nvSpPr>
        <p:spPr>
          <a:xfrm>
            <a:off x="7334684" y="953659"/>
            <a:ext cx="1666630" cy="369332"/>
          </a:xfrm>
          <a:prstGeom prst="rect">
            <a:avLst/>
          </a:prstGeom>
          <a:noFill/>
        </p:spPr>
        <p:txBody>
          <a:bodyPr wrap="square" rtlCol="0">
            <a:spAutoFit/>
          </a:bodyPr>
          <a:lstStyle/>
          <a:p>
            <a:r>
              <a:rPr lang="en-US" dirty="0"/>
              <a:t>You are </a:t>
            </a:r>
            <a:r>
              <a:rPr lang="en-US" b="1" dirty="0">
                <a:solidFill>
                  <a:schemeClr val="accent3"/>
                </a:solidFill>
              </a:rPr>
              <a:t>HERE</a:t>
            </a:r>
          </a:p>
        </p:txBody>
      </p:sp>
    </p:spTree>
    <p:extLst>
      <p:ext uri="{BB962C8B-B14F-4D97-AF65-F5344CB8AC3E}">
        <p14:creationId xmlns:p14="http://schemas.microsoft.com/office/powerpoint/2010/main" val="1232250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a:normAutofit/>
          </a:bodyPr>
          <a:lstStyle/>
          <a:p>
            <a:r>
              <a:rPr lang="en-US" sz="5400" b="1" dirty="0"/>
              <a:t>Discussion Items</a:t>
            </a:r>
          </a:p>
        </p:txBody>
      </p:sp>
      <p:sp>
        <p:nvSpPr>
          <p:cNvPr id="3" name="Content Placeholder 2">
            <a:extLst>
              <a:ext uri="{FF2B5EF4-FFF2-40B4-BE49-F238E27FC236}">
                <a16:creationId xmlns:a16="http://schemas.microsoft.com/office/drawing/2014/main" id="{869C3FD2-AF88-4EF1-AFB7-5D31BD5AA0BF}"/>
              </a:ext>
            </a:extLst>
          </p:cNvPr>
          <p:cNvSpPr>
            <a:spLocks noGrp="1"/>
          </p:cNvSpPr>
          <p:nvPr>
            <p:ph idx="1"/>
          </p:nvPr>
        </p:nvSpPr>
        <p:spPr>
          <a:xfrm>
            <a:off x="5617029" y="1844288"/>
            <a:ext cx="5549319" cy="3931920"/>
          </a:xfrm>
        </p:spPr>
        <p:txBody>
          <a:bodyPr>
            <a:normAutofit/>
          </a:bodyPr>
          <a:lstStyle/>
          <a:p>
            <a:pPr marL="0" indent="0">
              <a:lnSpc>
                <a:spcPct val="100000"/>
              </a:lnSpc>
              <a:spcBef>
                <a:spcPts val="0"/>
              </a:spcBef>
              <a:buNone/>
            </a:pPr>
            <a:r>
              <a:rPr lang="en-US" b="1" dirty="0"/>
              <a:t>Current Strategic Plan</a:t>
            </a:r>
          </a:p>
          <a:p>
            <a:pPr marL="0" indent="0">
              <a:lnSpc>
                <a:spcPct val="100000"/>
              </a:lnSpc>
              <a:spcBef>
                <a:spcPts val="0"/>
              </a:spcBef>
              <a:buNone/>
            </a:pPr>
            <a:endParaRPr lang="en-US" dirty="0"/>
          </a:p>
          <a:p>
            <a:pPr marL="0" indent="0">
              <a:lnSpc>
                <a:spcPct val="100000"/>
              </a:lnSpc>
              <a:spcBef>
                <a:spcPts val="0"/>
              </a:spcBef>
              <a:buNone/>
            </a:pPr>
            <a:r>
              <a:rPr lang="en-US" b="1" dirty="0"/>
              <a:t>Continuous Improvement Plan</a:t>
            </a:r>
          </a:p>
          <a:p>
            <a:pPr marL="0" indent="0">
              <a:lnSpc>
                <a:spcPct val="100000"/>
              </a:lnSpc>
              <a:spcBef>
                <a:spcPts val="0"/>
              </a:spcBef>
              <a:buNone/>
            </a:pPr>
            <a:r>
              <a:rPr lang="en-US" dirty="0"/>
              <a:t>	Needs Assessment</a:t>
            </a:r>
          </a:p>
          <a:p>
            <a:pPr marL="0" indent="0">
              <a:lnSpc>
                <a:spcPct val="100000"/>
              </a:lnSpc>
              <a:spcBef>
                <a:spcPts val="0"/>
              </a:spcBef>
              <a:buNone/>
            </a:pPr>
            <a:r>
              <a:rPr lang="en-US" dirty="0"/>
              <a:t>	SMART GOALS</a:t>
            </a:r>
          </a:p>
          <a:p>
            <a:pPr marL="0" indent="0">
              <a:lnSpc>
                <a:spcPct val="100000"/>
              </a:lnSpc>
              <a:spcBef>
                <a:spcPts val="0"/>
              </a:spcBef>
              <a:buNone/>
            </a:pPr>
            <a:r>
              <a:rPr lang="en-US" dirty="0"/>
              <a:t>	Monitoring Measures</a:t>
            </a:r>
          </a:p>
          <a:p>
            <a:pPr marL="0" indent="0">
              <a:lnSpc>
                <a:spcPct val="100000"/>
              </a:lnSpc>
              <a:spcBef>
                <a:spcPts val="0"/>
              </a:spcBef>
              <a:buNone/>
            </a:pPr>
            <a:endParaRPr lang="en-US" dirty="0"/>
          </a:p>
          <a:p>
            <a:pPr marL="0" indent="0">
              <a:lnSpc>
                <a:spcPct val="100000"/>
              </a:lnSpc>
              <a:spcBef>
                <a:spcPts val="0"/>
              </a:spcBef>
              <a:buNone/>
            </a:pPr>
            <a:r>
              <a:rPr lang="en-US" b="1" dirty="0"/>
              <a:t>MAP Data</a:t>
            </a:r>
          </a:p>
          <a:p>
            <a:pPr marL="0" indent="0">
              <a:lnSpc>
                <a:spcPct val="100000"/>
              </a:lnSpc>
              <a:spcBef>
                <a:spcPts val="0"/>
              </a:spcBef>
              <a:buNone/>
            </a:pPr>
            <a:r>
              <a:rPr lang="en-US" dirty="0"/>
              <a:t>	Data Protocol</a:t>
            </a:r>
          </a:p>
        </p:txBody>
      </p:sp>
      <p:sp>
        <p:nvSpPr>
          <p:cNvPr id="6" name="Slide Number Placeholder 5">
            <a:extLst>
              <a:ext uri="{FF2B5EF4-FFF2-40B4-BE49-F238E27FC236}">
                <a16:creationId xmlns:a16="http://schemas.microsoft.com/office/drawing/2014/main" id="{88AB1A36-2D6E-4392-AAA4-996FFE03208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160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p:txBody>
          <a:bodyPr/>
          <a:lstStyle/>
          <a:p>
            <a:r>
              <a:rPr lang="en-US" dirty="0">
                <a:solidFill>
                  <a:srgbClr val="FFFFFF"/>
                </a:solidFill>
              </a:rPr>
              <a:t>Current</a:t>
            </a:r>
            <a:br>
              <a:rPr lang="en-US" dirty="0">
                <a:solidFill>
                  <a:srgbClr val="FFFFFF"/>
                </a:solidFill>
              </a:rPr>
            </a:br>
            <a:r>
              <a:rPr lang="en-US" dirty="0">
                <a:solidFill>
                  <a:srgbClr val="FFFFFF"/>
                </a:solidFill>
              </a:rPr>
              <a:t>Strategic Plan</a:t>
            </a:r>
            <a:endParaRPr lang="en-US" dirty="0"/>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p:txBody>
          <a:bodyPr/>
          <a:lstStyle/>
          <a:p>
            <a:r>
              <a:rPr lang="en-US" dirty="0">
                <a:solidFill>
                  <a:srgbClr val="FFFFFF"/>
                </a:solidFill>
              </a:rPr>
              <a:t>2021-2025</a:t>
            </a:r>
          </a:p>
          <a:p>
            <a:endParaRPr lang="en-US" dirty="0"/>
          </a:p>
        </p:txBody>
      </p:sp>
    </p:spTree>
    <p:extLst>
      <p:ext uri="{BB962C8B-B14F-4D97-AF65-F5344CB8AC3E}">
        <p14:creationId xmlns:p14="http://schemas.microsoft.com/office/powerpoint/2010/main" val="4283594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1"/>
          <p:cNvSpPr txBox="1"/>
          <p:nvPr/>
        </p:nvSpPr>
        <p:spPr>
          <a:xfrm>
            <a:off x="1524000" y="1803118"/>
            <a:ext cx="1837800" cy="5541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APS Strategic Priorities &amp; Initiatives</a:t>
            </a:r>
            <a:endParaRPr sz="200" b="1" i="1">
              <a:solidFill>
                <a:srgbClr val="151515"/>
              </a:solidFill>
              <a:latin typeface="Calibri"/>
              <a:ea typeface="Calibri"/>
              <a:cs typeface="Calibri"/>
              <a:sym typeface="Calibri"/>
            </a:endParaRPr>
          </a:p>
        </p:txBody>
      </p:sp>
      <p:sp>
        <p:nvSpPr>
          <p:cNvPr id="329" name="Google Shape;329;p11"/>
          <p:cNvSpPr/>
          <p:nvPr/>
        </p:nvSpPr>
        <p:spPr>
          <a:xfrm>
            <a:off x="6183349" y="2327269"/>
            <a:ext cx="4003500" cy="707700"/>
          </a:xfrm>
          <a:prstGeom prst="rect">
            <a:avLst/>
          </a:prstGeom>
          <a:solidFill>
            <a:srgbClr val="F2F2F2"/>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1A.</a:t>
            </a:r>
            <a:r>
              <a:rPr lang="en-US" sz="1000" dirty="0">
                <a:solidFill>
                  <a:srgbClr val="000000"/>
                </a:solidFill>
                <a:latin typeface="Calibri"/>
                <a:ea typeface="Calibri"/>
                <a:cs typeface="Calibri"/>
                <a:sym typeface="Calibri"/>
              </a:rPr>
              <a:t> </a:t>
            </a:r>
            <a:r>
              <a:rPr lang="en-US" sz="1000" dirty="0">
                <a:latin typeface="Calibri"/>
                <a:ea typeface="Calibri"/>
                <a:cs typeface="Calibri"/>
                <a:sym typeface="Calibri"/>
              </a:rPr>
              <a:t>Implementation of an intervention block to reduce gaps in learning</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1B. </a:t>
            </a:r>
            <a:r>
              <a:rPr lang="en-US" sz="1000" dirty="0">
                <a:latin typeface="Calibri"/>
                <a:ea typeface="Calibri"/>
                <a:cs typeface="Calibri"/>
                <a:sym typeface="Calibri"/>
              </a:rPr>
              <a:t>Employ a literacy block with phonics for grades k-2</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1C. </a:t>
            </a:r>
            <a:r>
              <a:rPr lang="en-US" sz="1000" dirty="0">
                <a:latin typeface="Calibri"/>
                <a:ea typeface="Calibri"/>
                <a:cs typeface="Calibri"/>
                <a:sym typeface="Calibri"/>
              </a:rPr>
              <a:t>Create PLC planning time for teachers to internalize standards and plan for instruction</a:t>
            </a:r>
            <a:endParaRPr sz="1000" b="1" u="sng" dirty="0">
              <a:solidFill>
                <a:srgbClr val="000000"/>
              </a:solidFill>
              <a:latin typeface="Calibri"/>
              <a:ea typeface="Calibri"/>
              <a:cs typeface="Calibri"/>
              <a:sym typeface="Calibri"/>
            </a:endParaRPr>
          </a:p>
        </p:txBody>
      </p:sp>
      <p:sp>
        <p:nvSpPr>
          <p:cNvPr id="330" name="Google Shape;330;p11"/>
          <p:cNvSpPr/>
          <p:nvPr/>
        </p:nvSpPr>
        <p:spPr>
          <a:xfrm>
            <a:off x="6183344" y="3616050"/>
            <a:ext cx="4003500" cy="780300"/>
          </a:xfrm>
          <a:prstGeom prst="rect">
            <a:avLst/>
          </a:prstGeom>
          <a:solidFill>
            <a:srgbClr val="DDEAF6"/>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Create an attendance team to monitor and address attendance concerns, Create a Care Team to address student needs </a:t>
            </a:r>
            <a:endParaRPr dirty="0">
              <a:solidFill>
                <a:srgbClr val="000000"/>
              </a:solidFill>
              <a:latin typeface="Arial"/>
              <a:ea typeface="Arial"/>
              <a:cs typeface="Arial"/>
              <a:sym typeface="Arial"/>
            </a:endParaRPr>
          </a:p>
          <a:p>
            <a:pPr>
              <a:spcBef>
                <a:spcPts val="600"/>
              </a:spcBef>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Utilize SLC practices and restorative justice with the Counselor to reduce suspensions</a:t>
            </a:r>
            <a:endParaRPr dirty="0">
              <a:solidFill>
                <a:srgbClr val="000000"/>
              </a:solidFill>
              <a:latin typeface="Arial"/>
              <a:ea typeface="Arial"/>
              <a:cs typeface="Arial"/>
              <a:sym typeface="Arial"/>
            </a:endParaRPr>
          </a:p>
        </p:txBody>
      </p:sp>
      <p:sp>
        <p:nvSpPr>
          <p:cNvPr id="331" name="Google Shape;331;p11"/>
          <p:cNvSpPr/>
          <p:nvPr/>
        </p:nvSpPr>
        <p:spPr>
          <a:xfrm>
            <a:off x="6183344" y="4703743"/>
            <a:ext cx="4003500" cy="708000"/>
          </a:xfrm>
          <a:prstGeom prst="rect">
            <a:avLst/>
          </a:prstGeom>
          <a:solidFill>
            <a:srgbClr val="FBE4D4"/>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Monthly IB training for staff, Professional development individualized around teacher needs in reading and math, training for phonics program (</a:t>
            </a:r>
            <a:r>
              <a:rPr lang="en-US" sz="1000" dirty="0" err="1">
                <a:latin typeface="Calibri"/>
                <a:ea typeface="Calibri"/>
                <a:cs typeface="Calibri"/>
                <a:sym typeface="Calibri"/>
              </a:rPr>
              <a:t>Fundations</a:t>
            </a:r>
            <a:r>
              <a:rPr lang="en-US" sz="1000" dirty="0">
                <a:latin typeface="Calibri"/>
                <a:ea typeface="Calibri"/>
                <a:cs typeface="Calibri"/>
                <a:sym typeface="Calibri"/>
              </a:rPr>
              <a:t>)</a:t>
            </a:r>
          </a:p>
          <a:p>
            <a:pPr>
              <a:buClr>
                <a:srgbClr val="000000"/>
              </a:buClr>
              <a:buSzPts val="1000"/>
            </a:pPr>
            <a:r>
              <a:rPr lang="en-US" sz="1000" dirty="0">
                <a:solidFill>
                  <a:srgbClr val="000000"/>
                </a:solidFill>
                <a:latin typeface="Calibri"/>
                <a:cs typeface="Calibri"/>
                <a:sym typeface="Calibri"/>
              </a:rPr>
              <a:t>Ongoing PD for SEL, restorative practices, and trauma </a:t>
            </a:r>
            <a:endParaRPr dirty="0">
              <a:solidFill>
                <a:srgbClr val="000000"/>
              </a:solidFill>
              <a:latin typeface="Arial"/>
              <a:ea typeface="Arial"/>
              <a:cs typeface="Arial"/>
              <a:sym typeface="Arial"/>
            </a:endParaRPr>
          </a:p>
          <a:p>
            <a:pPr>
              <a:spcBef>
                <a:spcPts val="600"/>
              </a:spcBef>
              <a:buClr>
                <a:schemeClr val="dk1"/>
              </a:buClr>
              <a:buSzPts val="1000"/>
            </a:pPr>
            <a:endParaRPr sz="1000"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32" name="Google Shape;332;p11"/>
          <p:cNvSpPr/>
          <p:nvPr/>
        </p:nvSpPr>
        <p:spPr>
          <a:xfrm>
            <a:off x="6174467" y="5716832"/>
            <a:ext cx="4003500" cy="708000"/>
          </a:xfrm>
          <a:prstGeom prst="rect">
            <a:avLst/>
          </a:prstGeom>
          <a:solidFill>
            <a:srgbClr val="FFF2CC"/>
          </a:solidFill>
          <a:ln>
            <a:noFill/>
          </a:ln>
        </p:spPr>
        <p:txBody>
          <a:bodyPr spcFirstLastPara="1" wrap="square" lIns="91425" tIns="45700" rIns="91425" bIns="45700" anchor="t" anchorCtr="0">
            <a:noAutofit/>
          </a:bodyPr>
          <a:lstStyle/>
          <a:p>
            <a:pPr>
              <a:buClr>
                <a:srgbClr val="000000"/>
              </a:buClr>
              <a:buSzPts val="1000"/>
            </a:pPr>
            <a:r>
              <a:rPr lang="en-US" sz="1000" b="1" dirty="0">
                <a:solidFill>
                  <a:srgbClr val="000000"/>
                </a:solidFill>
                <a:latin typeface="Calibri"/>
                <a:ea typeface="Calibri"/>
                <a:cs typeface="Calibri"/>
                <a:sym typeface="Calibri"/>
              </a:rPr>
              <a:t>TBD: </a:t>
            </a:r>
            <a:r>
              <a:rPr lang="en-US" sz="1000" dirty="0">
                <a:latin typeface="Calibri"/>
                <a:ea typeface="Calibri"/>
                <a:cs typeface="Calibri"/>
                <a:sym typeface="Calibri"/>
              </a:rPr>
              <a:t>Conduct data meetings in PLC, with parents and students. Students will also have goal setting meetings with teachers</a:t>
            </a:r>
          </a:p>
          <a:p>
            <a:pPr>
              <a:buClr>
                <a:srgbClr val="000000"/>
              </a:buClr>
              <a:buSzPts val="1000"/>
            </a:pPr>
            <a:r>
              <a:rPr lang="en-US" sz="1000" dirty="0">
                <a:solidFill>
                  <a:srgbClr val="000000"/>
                </a:solidFill>
                <a:latin typeface="Calibri"/>
                <a:cs typeface="Calibri"/>
                <a:sym typeface="Calibri"/>
              </a:rPr>
              <a:t>--Increase Parent Liaison and Social Worker positions to full time to support the needs of students and parents</a:t>
            </a:r>
            <a:endParaRPr dirty="0">
              <a:solidFill>
                <a:srgbClr val="000000"/>
              </a:solidFill>
              <a:latin typeface="Arial"/>
              <a:ea typeface="Arial"/>
              <a:cs typeface="Arial"/>
              <a:sym typeface="Arial"/>
            </a:endParaRPr>
          </a:p>
          <a:p>
            <a:pPr>
              <a:spcBef>
                <a:spcPts val="600"/>
              </a:spcBef>
              <a:buClr>
                <a:schemeClr val="dk1"/>
              </a:buClr>
              <a:buSzPts val="1000"/>
            </a:pPr>
            <a:endParaRPr sz="1000"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33" name="Google Shape;333;p11"/>
          <p:cNvSpPr txBox="1"/>
          <p:nvPr/>
        </p:nvSpPr>
        <p:spPr>
          <a:xfrm>
            <a:off x="4450620" y="135804"/>
            <a:ext cx="2516260" cy="738633"/>
          </a:xfrm>
          <a:prstGeom prst="rect">
            <a:avLst/>
          </a:prstGeom>
          <a:noFill/>
          <a:ln>
            <a:noFill/>
          </a:ln>
        </p:spPr>
        <p:txBody>
          <a:bodyPr spcFirstLastPara="1" wrap="square" lIns="91425" tIns="91425" rIns="91425" bIns="91425" anchor="t" anchorCtr="0">
            <a:spAutoFit/>
          </a:bodyPr>
          <a:lstStyle/>
          <a:p>
            <a:pPr algn="ctr">
              <a:buClr>
                <a:srgbClr val="000000"/>
              </a:buClr>
              <a:buSzPts val="3500"/>
            </a:pPr>
            <a:r>
              <a:rPr lang="en-US" b="1" dirty="0">
                <a:solidFill>
                  <a:srgbClr val="151515"/>
                </a:solidFill>
                <a:latin typeface="Calibri"/>
                <a:ea typeface="Calibri"/>
                <a:cs typeface="Calibri"/>
                <a:sym typeface="Calibri"/>
              </a:rPr>
              <a:t>West Manor IB World School</a:t>
            </a:r>
            <a:endParaRPr sz="200" dirty="0">
              <a:solidFill>
                <a:srgbClr val="151515"/>
              </a:solidFill>
              <a:latin typeface="Calibri"/>
              <a:ea typeface="Calibri"/>
              <a:cs typeface="Calibri"/>
              <a:sym typeface="Calibri"/>
            </a:endParaRPr>
          </a:p>
        </p:txBody>
      </p:sp>
      <p:sp>
        <p:nvSpPr>
          <p:cNvPr id="334" name="Google Shape;334;p11"/>
          <p:cNvSpPr txBox="1"/>
          <p:nvPr/>
        </p:nvSpPr>
        <p:spPr>
          <a:xfrm>
            <a:off x="1577000" y="300876"/>
            <a:ext cx="1837698" cy="369302"/>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SMART Goals</a:t>
            </a:r>
            <a:endParaRPr sz="200" b="1" i="1">
              <a:solidFill>
                <a:srgbClr val="151515"/>
              </a:solidFill>
              <a:latin typeface="Calibri"/>
              <a:ea typeface="Calibri"/>
              <a:cs typeface="Calibri"/>
              <a:sym typeface="Calibri"/>
            </a:endParaRPr>
          </a:p>
        </p:txBody>
      </p:sp>
      <p:sp>
        <p:nvSpPr>
          <p:cNvPr id="335" name="Google Shape;335;p11"/>
          <p:cNvSpPr txBox="1"/>
          <p:nvPr/>
        </p:nvSpPr>
        <p:spPr>
          <a:xfrm>
            <a:off x="6096003" y="1779539"/>
            <a:ext cx="1837800" cy="3693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School Strategies</a:t>
            </a:r>
            <a:endParaRPr sz="200" b="1" i="1">
              <a:solidFill>
                <a:srgbClr val="151515"/>
              </a:solidFill>
              <a:latin typeface="Calibri"/>
              <a:ea typeface="Calibri"/>
              <a:cs typeface="Calibri"/>
              <a:sym typeface="Calibri"/>
            </a:endParaRPr>
          </a:p>
        </p:txBody>
      </p:sp>
      <p:sp>
        <p:nvSpPr>
          <p:cNvPr id="336" name="Google Shape;336;p11"/>
          <p:cNvSpPr/>
          <p:nvPr/>
        </p:nvSpPr>
        <p:spPr>
          <a:xfrm>
            <a:off x="1656116" y="669034"/>
            <a:ext cx="2418900" cy="1057704"/>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lnSpc>
                <a:spcPct val="123809"/>
              </a:lnSpc>
              <a:buClr>
                <a:srgbClr val="000000"/>
              </a:buClr>
              <a:buSzPts val="1050"/>
            </a:pPr>
            <a:r>
              <a:rPr lang="en-US" sz="1200" b="1" dirty="0">
                <a:latin typeface="Arial"/>
                <a:ea typeface="Arial"/>
                <a:cs typeface="Arial"/>
                <a:sym typeface="Arial"/>
              </a:rPr>
              <a:t>Increase the </a:t>
            </a:r>
            <a:r>
              <a:rPr lang="en-US" sz="1200" b="1" dirty="0">
                <a:solidFill>
                  <a:srgbClr val="000000"/>
                </a:solidFill>
                <a:latin typeface="Arial"/>
                <a:ea typeface="Arial"/>
                <a:cs typeface="Arial"/>
                <a:sym typeface="Arial"/>
              </a:rPr>
              <a:t>% of </a:t>
            </a:r>
            <a:r>
              <a:rPr lang="en-US" sz="1200" b="1" dirty="0">
                <a:latin typeface="Arial"/>
                <a:ea typeface="Arial"/>
                <a:cs typeface="Arial"/>
                <a:sym typeface="Arial"/>
              </a:rPr>
              <a:t>grades 3-5 </a:t>
            </a:r>
            <a:r>
              <a:rPr lang="en-US" sz="1200" b="1" dirty="0">
                <a:solidFill>
                  <a:srgbClr val="000000"/>
                </a:solidFill>
                <a:latin typeface="Arial"/>
                <a:ea typeface="Arial"/>
                <a:cs typeface="Arial"/>
                <a:sym typeface="Arial"/>
              </a:rPr>
              <a:t>students </a:t>
            </a:r>
            <a:r>
              <a:rPr lang="en-US" sz="1200" b="1" dirty="0">
                <a:latin typeface="Arial"/>
                <a:ea typeface="Arial"/>
                <a:cs typeface="Arial"/>
                <a:sym typeface="Arial"/>
              </a:rPr>
              <a:t>scoring proficient or above on Milestones/ MAP  in </a:t>
            </a:r>
            <a:r>
              <a:rPr lang="en-US" sz="1200" b="1" dirty="0">
                <a:solidFill>
                  <a:srgbClr val="000000"/>
                </a:solidFill>
                <a:latin typeface="Arial"/>
                <a:ea typeface="Arial"/>
                <a:cs typeface="Arial"/>
                <a:sym typeface="Arial"/>
              </a:rPr>
              <a:t> reading by 3% </a:t>
            </a:r>
          </a:p>
        </p:txBody>
      </p:sp>
      <p:sp>
        <p:nvSpPr>
          <p:cNvPr id="337" name="Google Shape;337;p11"/>
          <p:cNvSpPr/>
          <p:nvPr/>
        </p:nvSpPr>
        <p:spPr>
          <a:xfrm>
            <a:off x="4172888" y="656059"/>
            <a:ext cx="2287097" cy="1068493"/>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lnSpc>
                <a:spcPct val="123809"/>
              </a:lnSpc>
              <a:buClr>
                <a:srgbClr val="000000"/>
              </a:buClr>
              <a:buSzPts val="1050"/>
            </a:pPr>
            <a:r>
              <a:rPr lang="en-US" sz="1200" b="1" dirty="0">
                <a:latin typeface="Arial"/>
                <a:ea typeface="Arial"/>
                <a:cs typeface="Arial"/>
                <a:sym typeface="Arial"/>
              </a:rPr>
              <a:t>Increase the % of grades 3-5 students scoring proficient or above on Milestones/MAP  in math by 3%</a:t>
            </a:r>
            <a:endParaRPr lang="en-US" sz="1200" b="1" dirty="0">
              <a:solidFill>
                <a:srgbClr val="000000"/>
              </a:solidFill>
              <a:latin typeface="Arial"/>
              <a:ea typeface="Arial"/>
              <a:cs typeface="Arial"/>
              <a:sym typeface="Arial"/>
            </a:endParaRPr>
          </a:p>
        </p:txBody>
      </p:sp>
      <p:sp>
        <p:nvSpPr>
          <p:cNvPr id="338" name="Google Shape;338;p11"/>
          <p:cNvSpPr/>
          <p:nvPr/>
        </p:nvSpPr>
        <p:spPr>
          <a:xfrm>
            <a:off x="6735193" y="656058"/>
            <a:ext cx="2155622" cy="1005919"/>
          </a:xfrm>
          <a:prstGeom prst="rect">
            <a:avLst/>
          </a:prstGeom>
          <a:solidFill>
            <a:schemeClr val="lt1"/>
          </a:solidFill>
          <a:ln w="12700" cap="flat" cmpd="sng">
            <a:solidFill>
              <a:srgbClr val="A5A5A5"/>
            </a:solidFill>
            <a:prstDash val="solid"/>
            <a:miter lim="800000"/>
            <a:headEnd type="none" w="sm" len="sm"/>
            <a:tailEnd type="none" w="sm" len="sm"/>
          </a:ln>
        </p:spPr>
        <p:txBody>
          <a:bodyPr spcFirstLastPara="1" wrap="square" lIns="91425" tIns="45700" rIns="91425" bIns="45700" anchor="ctr" anchorCtr="0">
            <a:noAutofit/>
          </a:bodyPr>
          <a:lstStyle/>
          <a:p>
            <a:pPr algn="ctr">
              <a:buClr>
                <a:srgbClr val="000000"/>
              </a:buClr>
              <a:buSzPts val="1050"/>
            </a:pPr>
            <a:r>
              <a:rPr lang="en-US" sz="1200" b="1" dirty="0"/>
              <a:t>Increase the percentage of students with 10 or less absences by 3%</a:t>
            </a:r>
            <a:endParaRPr lang="en-US" dirty="0"/>
          </a:p>
        </p:txBody>
      </p:sp>
      <p:sp>
        <p:nvSpPr>
          <p:cNvPr id="339" name="Google Shape;339;p11"/>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pPr>
              <a:buClr>
                <a:srgbClr val="000000"/>
              </a:buClr>
              <a:buSzPts val="1200"/>
            </a:pPr>
            <a:fld id="{00000000-1234-1234-1234-123412341234}" type="slidenum">
              <a:rPr lang="en-US" sz="1000">
                <a:solidFill>
                  <a:srgbClr val="000000"/>
                </a:solidFill>
                <a:latin typeface="Verdana"/>
                <a:ea typeface="Verdana"/>
                <a:cs typeface="Verdana"/>
                <a:sym typeface="Verdana"/>
              </a:rPr>
              <a:pPr>
                <a:buClr>
                  <a:srgbClr val="000000"/>
                </a:buClr>
                <a:buSzPts val="1200"/>
              </a:pPr>
              <a:t>6</a:t>
            </a:fld>
            <a:endParaRPr sz="1000">
              <a:solidFill>
                <a:srgbClr val="000000"/>
              </a:solidFill>
              <a:latin typeface="Verdana"/>
              <a:ea typeface="Verdana"/>
              <a:cs typeface="Verdana"/>
              <a:sym typeface="Verdana"/>
            </a:endParaRPr>
          </a:p>
        </p:txBody>
      </p:sp>
      <p:sp>
        <p:nvSpPr>
          <p:cNvPr id="341" name="Google Shape;341;p11"/>
          <p:cNvSpPr txBox="1"/>
          <p:nvPr/>
        </p:nvSpPr>
        <p:spPr>
          <a:xfrm>
            <a:off x="3526923" y="1808080"/>
            <a:ext cx="1837800" cy="369300"/>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School Strategic Priorities</a:t>
            </a:r>
            <a:endParaRPr sz="200" b="1" i="1">
              <a:solidFill>
                <a:srgbClr val="151515"/>
              </a:solidFill>
              <a:latin typeface="Calibri"/>
              <a:ea typeface="Calibri"/>
              <a:cs typeface="Calibri"/>
              <a:sym typeface="Calibri"/>
            </a:endParaRPr>
          </a:p>
        </p:txBody>
      </p:sp>
      <p:sp>
        <p:nvSpPr>
          <p:cNvPr id="342" name="Google Shape;342;p11"/>
          <p:cNvSpPr/>
          <p:nvPr/>
        </p:nvSpPr>
        <p:spPr>
          <a:xfrm>
            <a:off x="3496461" y="2477394"/>
            <a:ext cx="2418900" cy="1092566"/>
          </a:xfrm>
          <a:prstGeom prst="rect">
            <a:avLst/>
          </a:prstGeom>
          <a:noFill/>
          <a:ln>
            <a:noFill/>
          </a:ln>
        </p:spPr>
        <p:txBody>
          <a:bodyPr spcFirstLastPara="1" wrap="square" lIns="91425" tIns="45700" rIns="91425" bIns="45700" anchor="t" anchorCtr="0">
            <a:spAutoFit/>
          </a:bodyPr>
          <a:lstStyle/>
          <a:p>
            <a:pPr>
              <a:spcBef>
                <a:spcPts val="600"/>
              </a:spcBef>
              <a:buClr>
                <a:srgbClr val="000000"/>
              </a:buClr>
              <a:buSzPts val="1000"/>
            </a:pPr>
            <a:r>
              <a:rPr lang="en-US" sz="1000" b="1" dirty="0">
                <a:latin typeface="Calibri"/>
                <a:ea typeface="Calibri"/>
                <a:cs typeface="Calibri"/>
                <a:sym typeface="Calibri"/>
              </a:rPr>
              <a:t>Increase student phonic awareness and create early readers</a:t>
            </a:r>
          </a:p>
          <a:p>
            <a:pPr marL="228600" indent="-228600">
              <a:spcBef>
                <a:spcPts val="600"/>
              </a:spcBef>
              <a:buClr>
                <a:srgbClr val="000000"/>
              </a:buClr>
              <a:buSzPts val="1000"/>
              <a:buFont typeface="Calibri"/>
              <a:buAutoNum type="arabicPeriod"/>
            </a:pPr>
            <a:r>
              <a:rPr lang="en-US" sz="1000" b="1" dirty="0">
                <a:solidFill>
                  <a:srgbClr val="000000"/>
                </a:solidFill>
                <a:latin typeface="Calibri"/>
                <a:ea typeface="Calibri"/>
                <a:cs typeface="Calibri"/>
                <a:sym typeface="Calibri"/>
              </a:rPr>
              <a:t>Increase student knowledge in numbers and operations domain</a:t>
            </a:r>
          </a:p>
          <a:p>
            <a:pPr marL="228600" indent="-228600">
              <a:spcBef>
                <a:spcPts val="600"/>
              </a:spcBef>
              <a:buClr>
                <a:srgbClr val="000000"/>
              </a:buClr>
              <a:buSzPts val="1000"/>
              <a:buFont typeface="Calibri"/>
              <a:buAutoNum type="arabicPeriod"/>
            </a:pPr>
            <a:r>
              <a:rPr lang="en-US" sz="1000" b="1" dirty="0">
                <a:latin typeface="Calibri"/>
                <a:ea typeface="Calibri"/>
                <a:cs typeface="Calibri"/>
                <a:sym typeface="Calibri"/>
              </a:rPr>
              <a:t>Increase student multiplication skills </a:t>
            </a:r>
            <a:endParaRPr sz="1000" b="1" dirty="0">
              <a:solidFill>
                <a:srgbClr val="000000"/>
              </a:solidFill>
              <a:latin typeface="Calibri"/>
              <a:ea typeface="Calibri"/>
              <a:cs typeface="Calibri"/>
              <a:sym typeface="Calibri"/>
            </a:endParaRPr>
          </a:p>
        </p:txBody>
      </p:sp>
      <p:sp>
        <p:nvSpPr>
          <p:cNvPr id="343" name="Google Shape;343;p11"/>
          <p:cNvSpPr/>
          <p:nvPr/>
        </p:nvSpPr>
        <p:spPr>
          <a:xfrm>
            <a:off x="3496398" y="3628672"/>
            <a:ext cx="2418900" cy="938678"/>
          </a:xfrm>
          <a:prstGeom prst="rect">
            <a:avLst/>
          </a:prstGeom>
          <a:noFill/>
          <a:ln>
            <a:noFill/>
          </a:ln>
        </p:spPr>
        <p:txBody>
          <a:bodyPr spcFirstLastPara="1" wrap="square" lIns="91425" tIns="45700" rIns="91425" bIns="45700" anchor="t" anchorCtr="0">
            <a:spAutoFit/>
          </a:bodyPr>
          <a:lstStyle/>
          <a:p>
            <a:pPr marL="228600" indent="-228600">
              <a:spcBef>
                <a:spcPts val="600"/>
              </a:spcBef>
              <a:buClr>
                <a:srgbClr val="000000"/>
              </a:buClr>
              <a:buSzPts val="1000"/>
              <a:buFont typeface="Calibri"/>
              <a:buAutoNum type="arabicPeriod" startAt="4"/>
            </a:pPr>
            <a:r>
              <a:rPr lang="en-US" sz="1000" b="1" dirty="0">
                <a:solidFill>
                  <a:srgbClr val="000000"/>
                </a:solidFill>
                <a:latin typeface="Calibri"/>
                <a:ea typeface="Calibri"/>
                <a:cs typeface="Calibri"/>
                <a:sym typeface="Calibri"/>
              </a:rPr>
              <a:t> Increase student attendance and decrease suspension rate </a:t>
            </a: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
        <p:nvSpPr>
          <p:cNvPr id="344" name="Google Shape;344;p11"/>
          <p:cNvSpPr/>
          <p:nvPr/>
        </p:nvSpPr>
        <p:spPr>
          <a:xfrm>
            <a:off x="3491022" y="4728544"/>
            <a:ext cx="2418900" cy="1246455"/>
          </a:xfrm>
          <a:prstGeom prst="rect">
            <a:avLst/>
          </a:prstGeom>
          <a:noFill/>
          <a:ln>
            <a:noFill/>
          </a:ln>
        </p:spPr>
        <p:txBody>
          <a:bodyPr spcFirstLastPara="1" wrap="square" lIns="91425" tIns="45700" rIns="91425" bIns="45700" anchor="t" anchorCtr="0">
            <a:spAutoFit/>
          </a:bodyPr>
          <a:lstStyle/>
          <a:p>
            <a:pPr marL="228600" indent="-228600">
              <a:buClr>
                <a:srgbClr val="000000"/>
              </a:buClr>
              <a:buSzPts val="1000"/>
              <a:buFont typeface="Calibri"/>
              <a:buAutoNum type="arabicPeriod" startAt="6"/>
            </a:pPr>
            <a:r>
              <a:rPr lang="en-US" sz="1000" b="1" dirty="0">
                <a:latin typeface="Calibri"/>
                <a:ea typeface="Calibri"/>
                <a:cs typeface="Calibri"/>
                <a:sym typeface="Calibri"/>
              </a:rPr>
              <a:t>Increasing Teacher knowledge of Standards</a:t>
            </a:r>
            <a:r>
              <a:rPr lang="en-US" sz="1000" b="1" dirty="0">
                <a:solidFill>
                  <a:srgbClr val="000000"/>
                </a:solidFill>
                <a:latin typeface="Calibri"/>
                <a:ea typeface="Calibri"/>
                <a:cs typeface="Calibri"/>
                <a:sym typeface="Calibri"/>
              </a:rPr>
              <a:t> </a:t>
            </a:r>
            <a:endParaRPr dirty="0">
              <a:solidFill>
                <a:srgbClr val="000000"/>
              </a:solidFill>
              <a:latin typeface="Arial"/>
              <a:ea typeface="Arial"/>
              <a:cs typeface="Arial"/>
              <a:sym typeface="Arial"/>
            </a:endParaRPr>
          </a:p>
          <a:p>
            <a:pPr marL="228600" indent="-228600">
              <a:spcBef>
                <a:spcPts val="600"/>
              </a:spcBef>
              <a:buClr>
                <a:srgbClr val="000000"/>
              </a:buClr>
              <a:buSzPts val="1000"/>
              <a:buFont typeface="Calibri"/>
              <a:buAutoNum type="arabicPeriod" startAt="6"/>
            </a:pPr>
            <a:r>
              <a:rPr lang="en-US" sz="1000" b="1" dirty="0">
                <a:solidFill>
                  <a:srgbClr val="000000"/>
                </a:solidFill>
                <a:latin typeface="Calibri"/>
                <a:ea typeface="Calibri"/>
                <a:cs typeface="Calibri"/>
                <a:sym typeface="Calibri"/>
              </a:rPr>
              <a:t> Increase Teacher knowledge of IB Program</a:t>
            </a: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dirty="0">
              <a:solidFill>
                <a:srgbClr val="000000"/>
              </a:solidFill>
              <a:latin typeface="Calibri"/>
              <a:ea typeface="Calibri"/>
              <a:cs typeface="Calibri"/>
              <a:sym typeface="Calibri"/>
            </a:endParaRPr>
          </a:p>
        </p:txBody>
      </p:sp>
      <p:sp>
        <p:nvSpPr>
          <p:cNvPr id="345" name="Google Shape;345;p11"/>
          <p:cNvSpPr txBox="1"/>
          <p:nvPr/>
        </p:nvSpPr>
        <p:spPr>
          <a:xfrm>
            <a:off x="1516899" y="119894"/>
            <a:ext cx="1837698" cy="369302"/>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dirty="0">
                <a:solidFill>
                  <a:srgbClr val="151515"/>
                </a:solidFill>
                <a:latin typeface="Calibri"/>
                <a:ea typeface="Calibri"/>
                <a:cs typeface="Calibri"/>
                <a:sym typeface="Calibri"/>
              </a:rPr>
              <a:t>Mission</a:t>
            </a:r>
            <a:endParaRPr lang="en-US" sz="200" b="1" i="1" dirty="0">
              <a:solidFill>
                <a:srgbClr val="151515"/>
              </a:solidFill>
              <a:latin typeface="Calibri"/>
              <a:ea typeface="Calibri"/>
              <a:cs typeface="Calibri"/>
              <a:sym typeface="Calibri"/>
            </a:endParaRPr>
          </a:p>
        </p:txBody>
      </p:sp>
      <p:sp>
        <p:nvSpPr>
          <p:cNvPr id="346" name="Google Shape;346;p11"/>
          <p:cNvSpPr txBox="1"/>
          <p:nvPr/>
        </p:nvSpPr>
        <p:spPr>
          <a:xfrm>
            <a:off x="7741381" y="204255"/>
            <a:ext cx="1837698" cy="369302"/>
          </a:xfrm>
          <a:prstGeom prst="rect">
            <a:avLst/>
          </a:prstGeom>
          <a:noFill/>
          <a:ln>
            <a:noFill/>
          </a:ln>
        </p:spPr>
        <p:txBody>
          <a:bodyPr spcFirstLastPara="1" wrap="square" lIns="91425" tIns="91425" rIns="91425" bIns="91425" anchor="t" anchorCtr="0">
            <a:spAutoFit/>
          </a:bodyPr>
          <a:lstStyle/>
          <a:p>
            <a:pPr>
              <a:buClr>
                <a:srgbClr val="000000"/>
              </a:buClr>
              <a:buSzPts val="3500"/>
            </a:pPr>
            <a:r>
              <a:rPr lang="en-US" sz="1200" b="1" i="1">
                <a:solidFill>
                  <a:srgbClr val="151515"/>
                </a:solidFill>
                <a:latin typeface="Calibri"/>
                <a:ea typeface="Calibri"/>
                <a:cs typeface="Calibri"/>
                <a:sym typeface="Calibri"/>
              </a:rPr>
              <a:t>Vision</a:t>
            </a:r>
            <a:endParaRPr sz="200" b="1" i="1">
              <a:solidFill>
                <a:srgbClr val="151515"/>
              </a:solidFill>
              <a:latin typeface="Calibri"/>
              <a:ea typeface="Calibri"/>
              <a:cs typeface="Calibri"/>
              <a:sym typeface="Calibri"/>
            </a:endParaRPr>
          </a:p>
        </p:txBody>
      </p:sp>
      <p:sp>
        <p:nvSpPr>
          <p:cNvPr id="347" name="Google Shape;347;p11"/>
          <p:cNvSpPr/>
          <p:nvPr/>
        </p:nvSpPr>
        <p:spPr>
          <a:xfrm>
            <a:off x="1577000" y="2401200"/>
            <a:ext cx="1837800" cy="938700"/>
          </a:xfrm>
          <a:prstGeom prst="rect">
            <a:avLst/>
          </a:prstGeom>
          <a:solidFill>
            <a:srgbClr val="6A6A6A"/>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100"/>
            </a:pPr>
            <a:r>
              <a:rPr lang="en-US" sz="1100" b="1">
                <a:solidFill>
                  <a:schemeClr val="lt1"/>
                </a:solidFill>
                <a:latin typeface="Calibri"/>
                <a:ea typeface="Calibri"/>
                <a:cs typeface="Calibri"/>
                <a:sym typeface="Calibri"/>
              </a:rPr>
              <a:t>Fostering Academic Excellence for All</a:t>
            </a:r>
            <a:endParaRPr sz="1100" b="1">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Data</a:t>
            </a:r>
            <a:endParaRPr sz="900">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Curriculum &amp; Instruction</a:t>
            </a:r>
            <a:endParaRPr sz="900">
              <a:solidFill>
                <a:schemeClr val="lt1"/>
              </a:solidFill>
              <a:latin typeface="Calibri"/>
              <a:ea typeface="Calibri"/>
              <a:cs typeface="Calibri"/>
              <a:sym typeface="Calibri"/>
            </a:endParaRPr>
          </a:p>
          <a:p>
            <a:pPr algn="ctr">
              <a:buClr>
                <a:schemeClr val="lt1"/>
              </a:buClr>
              <a:buSzPts val="4000"/>
            </a:pPr>
            <a:r>
              <a:rPr lang="en-US" sz="900">
                <a:solidFill>
                  <a:schemeClr val="lt1"/>
                </a:solidFill>
                <a:latin typeface="Calibri"/>
                <a:ea typeface="Calibri"/>
                <a:cs typeface="Calibri"/>
                <a:sym typeface="Calibri"/>
              </a:rPr>
              <a:t>Signature Program</a:t>
            </a:r>
            <a:endParaRPr sz="900">
              <a:solidFill>
                <a:schemeClr val="lt1"/>
              </a:solidFill>
              <a:latin typeface="Calibri"/>
              <a:ea typeface="Calibri"/>
              <a:cs typeface="Calibri"/>
              <a:sym typeface="Calibri"/>
            </a:endParaRPr>
          </a:p>
        </p:txBody>
      </p:sp>
      <p:sp>
        <p:nvSpPr>
          <p:cNvPr id="348" name="Google Shape;348;p11"/>
          <p:cNvSpPr/>
          <p:nvPr/>
        </p:nvSpPr>
        <p:spPr>
          <a:xfrm>
            <a:off x="1577000" y="3616050"/>
            <a:ext cx="1837800" cy="780300"/>
          </a:xfrm>
          <a:prstGeom prst="rect">
            <a:avLst/>
          </a:prstGeom>
          <a:solidFill>
            <a:srgbClr val="006FA9"/>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a:solidFill>
                  <a:schemeClr val="lt1"/>
                </a:solidFill>
                <a:latin typeface="Calibri"/>
                <a:ea typeface="Calibri"/>
                <a:cs typeface="Calibri"/>
                <a:sym typeface="Calibri"/>
              </a:rPr>
              <a:t>Building a Culture of Student Support</a:t>
            </a:r>
            <a:endParaRPr sz="1100" b="1">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Whole Child &amp; Intervention</a:t>
            </a:r>
            <a:endParaRPr sz="900">
              <a:solidFill>
                <a:schemeClr val="lt1"/>
              </a:solidFill>
              <a:latin typeface="Calibri"/>
              <a:ea typeface="Calibri"/>
              <a:cs typeface="Calibri"/>
              <a:sym typeface="Calibri"/>
            </a:endParaRPr>
          </a:p>
          <a:p>
            <a:pPr algn="ctr">
              <a:buClr>
                <a:srgbClr val="000000"/>
              </a:buClr>
              <a:buSzPts val="900"/>
            </a:pPr>
            <a:r>
              <a:rPr lang="en-US" sz="900">
                <a:solidFill>
                  <a:schemeClr val="lt1"/>
                </a:solidFill>
                <a:latin typeface="Calibri"/>
                <a:ea typeface="Calibri"/>
                <a:cs typeface="Calibri"/>
                <a:sym typeface="Calibri"/>
              </a:rPr>
              <a:t>Personalized Learning</a:t>
            </a:r>
            <a:endParaRPr sz="900">
              <a:solidFill>
                <a:schemeClr val="lt1"/>
              </a:solidFill>
              <a:latin typeface="Calibri"/>
              <a:ea typeface="Calibri"/>
              <a:cs typeface="Calibri"/>
              <a:sym typeface="Calibri"/>
            </a:endParaRPr>
          </a:p>
        </p:txBody>
      </p:sp>
      <p:sp>
        <p:nvSpPr>
          <p:cNvPr id="349" name="Google Shape;349;p11"/>
          <p:cNvSpPr/>
          <p:nvPr/>
        </p:nvSpPr>
        <p:spPr>
          <a:xfrm>
            <a:off x="1577013" y="4643575"/>
            <a:ext cx="1837800" cy="780300"/>
          </a:xfrm>
          <a:prstGeom prst="rect">
            <a:avLst/>
          </a:prstGeom>
          <a:solidFill>
            <a:srgbClr val="DF6A35"/>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a:solidFill>
                  <a:schemeClr val="lt1"/>
                </a:solidFill>
                <a:latin typeface="Calibri"/>
                <a:ea typeface="Calibri"/>
                <a:cs typeface="Calibri"/>
                <a:sym typeface="Calibri"/>
              </a:rPr>
              <a:t>Equipping &amp; Empowering Leaders &amp; Staff</a:t>
            </a:r>
            <a:endParaRPr sz="1200" b="1">
              <a:solidFill>
                <a:schemeClr val="lt1"/>
              </a:solidFill>
              <a:latin typeface="Calibri"/>
              <a:ea typeface="Calibri"/>
              <a:cs typeface="Calibri"/>
              <a:sym typeface="Calibri"/>
            </a:endParaRPr>
          </a:p>
          <a:p>
            <a:pPr marL="171446" algn="ctr">
              <a:buClr>
                <a:schemeClr val="dk1"/>
              </a:buClr>
              <a:buSzPts val="900"/>
            </a:pPr>
            <a:r>
              <a:rPr lang="en-US" sz="900">
                <a:solidFill>
                  <a:schemeClr val="lt1"/>
                </a:solidFill>
                <a:latin typeface="Calibri"/>
                <a:ea typeface="Calibri"/>
                <a:cs typeface="Calibri"/>
                <a:sym typeface="Calibri"/>
              </a:rPr>
              <a:t>Strategic Staff Support</a:t>
            </a:r>
            <a:endParaRPr sz="900">
              <a:solidFill>
                <a:schemeClr val="lt1"/>
              </a:solidFill>
              <a:latin typeface="Calibri"/>
              <a:ea typeface="Calibri"/>
              <a:cs typeface="Calibri"/>
              <a:sym typeface="Calibri"/>
            </a:endParaRPr>
          </a:p>
          <a:p>
            <a:pPr marL="171446" algn="ctr">
              <a:buClr>
                <a:schemeClr val="dk1"/>
              </a:buClr>
              <a:buSzPts val="900"/>
            </a:pPr>
            <a:r>
              <a:rPr lang="en-US" sz="900">
                <a:solidFill>
                  <a:schemeClr val="lt1"/>
                </a:solidFill>
                <a:latin typeface="Calibri"/>
                <a:ea typeface="Calibri"/>
                <a:cs typeface="Calibri"/>
                <a:sym typeface="Calibri"/>
              </a:rPr>
              <a:t>Equitable Resource Allocation</a:t>
            </a:r>
            <a:endParaRPr sz="900">
              <a:solidFill>
                <a:schemeClr val="lt1"/>
              </a:solidFill>
              <a:latin typeface="Calibri"/>
              <a:ea typeface="Calibri"/>
              <a:cs typeface="Calibri"/>
              <a:sym typeface="Calibri"/>
            </a:endParaRPr>
          </a:p>
        </p:txBody>
      </p:sp>
      <p:sp>
        <p:nvSpPr>
          <p:cNvPr id="350" name="Google Shape;350;p11"/>
          <p:cNvSpPr/>
          <p:nvPr/>
        </p:nvSpPr>
        <p:spPr>
          <a:xfrm>
            <a:off x="1577013" y="5680663"/>
            <a:ext cx="1837800" cy="780300"/>
          </a:xfrm>
          <a:prstGeom prst="rect">
            <a:avLst/>
          </a:prstGeom>
          <a:solidFill>
            <a:srgbClr val="BF9000"/>
          </a:solidFill>
          <a:ln w="50800" cap="flat" cmpd="sng">
            <a:solidFill>
              <a:srgbClr val="FFFFFF"/>
            </a:solidFill>
            <a:prstDash val="solid"/>
            <a:miter lim="8000"/>
            <a:headEnd type="none" w="sm" len="sm"/>
            <a:tailEnd type="none" w="sm" len="sm"/>
          </a:ln>
        </p:spPr>
        <p:txBody>
          <a:bodyPr spcFirstLastPara="1" wrap="square" lIns="91425" tIns="91425" rIns="91425" bIns="91425" anchor="t" anchorCtr="0">
            <a:noAutofit/>
          </a:bodyPr>
          <a:lstStyle/>
          <a:p>
            <a:pPr algn="ctr">
              <a:buClr>
                <a:srgbClr val="000000"/>
              </a:buClr>
              <a:buSzPts val="1200"/>
            </a:pPr>
            <a:r>
              <a:rPr lang="en-US" sz="1200" b="1" dirty="0">
                <a:solidFill>
                  <a:schemeClr val="lt1"/>
                </a:solidFill>
                <a:latin typeface="Calibri"/>
                <a:ea typeface="Calibri"/>
                <a:cs typeface="Calibri"/>
                <a:sym typeface="Calibri"/>
              </a:rPr>
              <a:t>Creating a System of School Support</a:t>
            </a:r>
            <a:endParaRPr sz="1200" b="1" dirty="0">
              <a:solidFill>
                <a:schemeClr val="lt1"/>
              </a:solidFill>
              <a:latin typeface="Calibri"/>
              <a:ea typeface="Calibri"/>
              <a:cs typeface="Calibri"/>
              <a:sym typeface="Calibri"/>
            </a:endParaRPr>
          </a:p>
          <a:p>
            <a:pPr marL="171446" algn="ctr"/>
            <a:r>
              <a:rPr lang="en-US" sz="900">
                <a:solidFill>
                  <a:schemeClr val="lt1"/>
                </a:solidFill>
                <a:latin typeface="Calibri"/>
                <a:ea typeface="Calibri"/>
                <a:cs typeface="Calibri"/>
                <a:sym typeface="Calibri"/>
              </a:rPr>
              <a:t>Collective Action, Engagement &amp; Empowerment</a:t>
            </a:r>
            <a:endParaRPr lang="en-US" sz="900" dirty="0">
              <a:solidFill>
                <a:schemeClr val="lt1"/>
              </a:solidFill>
              <a:latin typeface="Calibri"/>
              <a:ea typeface="Calibri"/>
              <a:cs typeface="Calibri"/>
              <a:sym typeface="Calibri"/>
            </a:endParaRPr>
          </a:p>
        </p:txBody>
      </p:sp>
      <p:sp>
        <p:nvSpPr>
          <p:cNvPr id="351" name="Google Shape;351;p11"/>
          <p:cNvSpPr/>
          <p:nvPr/>
        </p:nvSpPr>
        <p:spPr>
          <a:xfrm>
            <a:off x="3506997" y="5828424"/>
            <a:ext cx="2418900" cy="1246455"/>
          </a:xfrm>
          <a:prstGeom prst="rect">
            <a:avLst/>
          </a:prstGeom>
          <a:noFill/>
          <a:ln>
            <a:noFill/>
          </a:ln>
        </p:spPr>
        <p:txBody>
          <a:bodyPr spcFirstLastPara="1" wrap="square" lIns="91425" tIns="45700" rIns="91425" bIns="45700" anchor="t" anchorCtr="0">
            <a:spAutoFit/>
          </a:bodyPr>
          <a:lstStyle/>
          <a:p>
            <a:pPr marL="228600" indent="-228600">
              <a:buClr>
                <a:srgbClr val="000000"/>
              </a:buClr>
              <a:buSzPts val="1000"/>
              <a:buFont typeface="Calibri"/>
              <a:buAutoNum type="arabicPeriod" startAt="8"/>
            </a:pPr>
            <a:r>
              <a:rPr lang="en-US" sz="1000" b="1" dirty="0">
                <a:solidFill>
                  <a:srgbClr val="000000"/>
                </a:solidFill>
                <a:latin typeface="Calibri"/>
                <a:ea typeface="Calibri"/>
                <a:cs typeface="Calibri"/>
                <a:sym typeface="Calibri"/>
              </a:rPr>
              <a:t> Improve stakeholder knowledge of school data and how to assist</a:t>
            </a:r>
            <a:endParaRPr dirty="0">
              <a:solidFill>
                <a:srgbClr val="000000"/>
              </a:solidFill>
              <a:latin typeface="Arial"/>
              <a:ea typeface="Arial"/>
              <a:cs typeface="Arial"/>
              <a:sym typeface="Arial"/>
            </a:endParaRPr>
          </a:p>
          <a:p>
            <a:pPr marL="228600" indent="-228600">
              <a:spcBef>
                <a:spcPts val="600"/>
              </a:spcBef>
              <a:buClr>
                <a:srgbClr val="000000"/>
              </a:buClr>
              <a:buSzPts val="1000"/>
              <a:buFont typeface="Calibri"/>
              <a:buAutoNum type="arabicPeriod" startAt="8"/>
            </a:pPr>
            <a:r>
              <a:rPr lang="en-US" sz="1000" b="1" dirty="0">
                <a:solidFill>
                  <a:srgbClr val="000000"/>
                </a:solidFill>
                <a:latin typeface="Calibri"/>
                <a:ea typeface="Calibri"/>
                <a:cs typeface="Calibri"/>
                <a:sym typeface="Calibri"/>
              </a:rPr>
              <a:t> Provide support to students and stakeholders in need</a:t>
            </a: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b="1" dirty="0">
              <a:solidFill>
                <a:srgbClr val="000000"/>
              </a:solidFill>
              <a:latin typeface="Calibri"/>
              <a:ea typeface="Calibri"/>
              <a:cs typeface="Calibri"/>
              <a:sym typeface="Calibri"/>
            </a:endParaRPr>
          </a:p>
          <a:p>
            <a:pPr marL="228600" indent="-165100">
              <a:spcBef>
                <a:spcPts val="600"/>
              </a:spcBef>
              <a:buClr>
                <a:srgbClr val="000000"/>
              </a:buClr>
              <a:buSzPts val="1000"/>
            </a:pPr>
            <a:endParaRPr sz="1000" dirty="0">
              <a:solidFill>
                <a:srgbClr val="000000"/>
              </a:solidFill>
              <a:latin typeface="Calibri"/>
              <a:ea typeface="Calibri"/>
              <a:cs typeface="Calibri"/>
              <a:sym typeface="Calibri"/>
            </a:endParaRPr>
          </a:p>
        </p:txBody>
      </p:sp>
      <p:sp>
        <p:nvSpPr>
          <p:cNvPr id="26" name="Google Shape;343;p11">
            <a:extLst>
              <a:ext uri="{FF2B5EF4-FFF2-40B4-BE49-F238E27FC236}">
                <a16:creationId xmlns:a16="http://schemas.microsoft.com/office/drawing/2014/main" id="{B0CD03E8-32BA-4663-9300-879DF6A5004B}"/>
              </a:ext>
            </a:extLst>
          </p:cNvPr>
          <p:cNvSpPr/>
          <p:nvPr/>
        </p:nvSpPr>
        <p:spPr>
          <a:xfrm>
            <a:off x="3491022" y="2357219"/>
            <a:ext cx="2418900" cy="1477287"/>
          </a:xfrm>
          <a:prstGeom prst="rect">
            <a:avLst/>
          </a:prstGeom>
          <a:noFill/>
          <a:ln>
            <a:noFill/>
          </a:ln>
        </p:spPr>
        <p:txBody>
          <a:bodyPr spcFirstLastPara="1" wrap="square" lIns="91425" tIns="45700" rIns="91425" bIns="45700" anchor="t" anchorCtr="0">
            <a:spAutoFit/>
          </a:bodyPr>
          <a:lstStyle/>
          <a:p>
            <a:pPr>
              <a:spcBef>
                <a:spcPts val="600"/>
              </a:spcBef>
              <a:buClr>
                <a:srgbClr val="000000"/>
              </a:buClr>
              <a:buSzPts val="1000"/>
            </a:pPr>
            <a:r>
              <a:rPr lang="en-US" sz="1000" b="1" dirty="0">
                <a:solidFill>
                  <a:srgbClr val="000000"/>
                </a:solidFill>
                <a:latin typeface="Calibri"/>
                <a:ea typeface="Calibri"/>
                <a:cs typeface="Calibri"/>
                <a:sym typeface="Calibri"/>
              </a:rPr>
              <a:t>1.</a:t>
            </a:r>
          </a:p>
          <a:p>
            <a:pPr>
              <a:spcBef>
                <a:spcPts val="600"/>
              </a:spcBef>
              <a:buClr>
                <a:srgbClr val="000000"/>
              </a:buClr>
              <a:buSzPts val="1000"/>
            </a:pPr>
            <a:endParaRPr lang="en-US" sz="1000" b="1" dirty="0">
              <a:latin typeface="Calibri"/>
              <a:ea typeface="Calibri"/>
              <a:cs typeface="Calibri"/>
              <a:sym typeface="Calibri"/>
            </a:endParaRPr>
          </a:p>
          <a:p>
            <a:pPr>
              <a:spcBef>
                <a:spcPts val="600"/>
              </a:spcBef>
              <a:buClr>
                <a:srgbClr val="000000"/>
              </a:buClr>
              <a:buSzPts val="1000"/>
            </a:pPr>
            <a:r>
              <a:rPr lang="en-US" sz="1000" b="1" dirty="0">
                <a:solidFill>
                  <a:srgbClr val="000000"/>
                </a:solidFill>
                <a:latin typeface="Calibri"/>
                <a:ea typeface="Calibri"/>
                <a:cs typeface="Calibri"/>
                <a:sym typeface="Calibri"/>
              </a:rPr>
              <a:t>3.</a:t>
            </a:r>
          </a:p>
          <a:p>
            <a:pPr>
              <a:spcBef>
                <a:spcPts val="600"/>
              </a:spcBef>
              <a:buClr>
                <a:srgbClr val="000000"/>
              </a:buClr>
              <a:buSzPts val="1000"/>
            </a:pPr>
            <a:r>
              <a:rPr lang="en-US" sz="1000" b="1" dirty="0">
                <a:solidFill>
                  <a:srgbClr val="000000"/>
                </a:solidFill>
                <a:latin typeface="Calibri"/>
                <a:ea typeface="Calibri"/>
                <a:cs typeface="Calibri"/>
                <a:sym typeface="Calibri"/>
              </a:rPr>
              <a:t> </a:t>
            </a: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b="1" dirty="0">
              <a:solidFill>
                <a:srgbClr val="000000"/>
              </a:solidFill>
              <a:latin typeface="Calibri"/>
              <a:ea typeface="Calibri"/>
              <a:cs typeface="Calibri"/>
              <a:sym typeface="Calibri"/>
            </a:endParaRPr>
          </a:p>
          <a:p>
            <a:pPr>
              <a:spcBef>
                <a:spcPts val="600"/>
              </a:spcBef>
              <a:buClr>
                <a:schemeClr val="dk1"/>
              </a:buClr>
              <a:buSzPts val="1000"/>
            </a:pPr>
            <a:endParaRPr sz="1000" dirty="0">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037F-9B04-45A9-8AE6-A8517884947F}"/>
              </a:ext>
            </a:extLst>
          </p:cNvPr>
          <p:cNvSpPr>
            <a:spLocks noGrp="1"/>
          </p:cNvSpPr>
          <p:nvPr>
            <p:ph type="title"/>
          </p:nvPr>
        </p:nvSpPr>
        <p:spPr/>
        <p:txBody>
          <a:bodyPr/>
          <a:lstStyle/>
          <a:p>
            <a:r>
              <a:rPr lang="en-US" dirty="0">
                <a:solidFill>
                  <a:srgbClr val="FFFFFF"/>
                </a:solidFill>
              </a:rPr>
              <a:t>Continuous Improvement Plan</a:t>
            </a:r>
            <a:endParaRPr lang="en-US" dirty="0"/>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1"/>
          </p:nvPr>
        </p:nvSpPr>
        <p:spPr/>
        <p:txBody>
          <a:bodyPr/>
          <a:lstStyle/>
          <a:p>
            <a:r>
              <a:rPr lang="en-US" dirty="0">
                <a:solidFill>
                  <a:srgbClr val="FFFFFF"/>
                </a:solidFill>
              </a:rPr>
              <a:t>SY 2022-2023</a:t>
            </a:r>
          </a:p>
          <a:p>
            <a:endParaRPr lang="en-US" dirty="0"/>
          </a:p>
        </p:txBody>
      </p:sp>
    </p:spTree>
    <p:extLst>
      <p:ext uri="{BB962C8B-B14F-4D97-AF65-F5344CB8AC3E}">
        <p14:creationId xmlns:p14="http://schemas.microsoft.com/office/powerpoint/2010/main" val="940164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gf54f11bfb3_0_108"/>
          <p:cNvSpPr/>
          <p:nvPr/>
        </p:nvSpPr>
        <p:spPr>
          <a:xfrm>
            <a:off x="1485451" y="-1"/>
            <a:ext cx="9144000" cy="409800"/>
          </a:xfrm>
          <a:prstGeom prst="rect">
            <a:avLst/>
          </a:prstGeom>
          <a:solidFill>
            <a:srgbClr val="F2F2F2"/>
          </a:solidFill>
          <a:ln>
            <a:noFill/>
          </a:ln>
        </p:spPr>
        <p:txBody>
          <a:bodyPr spcFirstLastPara="1" wrap="square" lIns="68575" tIns="34275" rIns="68575" bIns="34275" anchor="ctr" anchorCtr="0">
            <a:noAutofit/>
          </a:bodyPr>
          <a:lstStyle/>
          <a:p>
            <a:pPr algn="ctr">
              <a:buClr>
                <a:srgbClr val="000000"/>
              </a:buClr>
              <a:buSzPts val="1350"/>
            </a:pPr>
            <a:endParaRPr sz="1350">
              <a:solidFill>
                <a:schemeClr val="lt1"/>
              </a:solidFill>
              <a:latin typeface="Calibri"/>
              <a:ea typeface="Calibri"/>
              <a:cs typeface="Calibri"/>
              <a:sym typeface="Calibri"/>
            </a:endParaRPr>
          </a:p>
        </p:txBody>
      </p:sp>
      <p:grpSp>
        <p:nvGrpSpPr>
          <p:cNvPr id="379" name="Google Shape;379;gf54f11bfb3_0_108"/>
          <p:cNvGrpSpPr/>
          <p:nvPr/>
        </p:nvGrpSpPr>
        <p:grpSpPr>
          <a:xfrm>
            <a:off x="9051921" y="66694"/>
            <a:ext cx="273141" cy="276567"/>
            <a:chOff x="6665701" y="1263473"/>
            <a:chExt cx="364188" cy="368755"/>
          </a:xfrm>
        </p:grpSpPr>
        <p:sp>
          <p:nvSpPr>
            <p:cNvPr id="380" name="Google Shape;380;gf54f11bfb3_0_108"/>
            <p:cNvSpPr/>
            <p:nvPr/>
          </p:nvSpPr>
          <p:spPr>
            <a:xfrm>
              <a:off x="6665701" y="1417286"/>
              <a:ext cx="97292" cy="214928"/>
            </a:xfrm>
            <a:custGeom>
              <a:avLst/>
              <a:gdLst/>
              <a:ahLst/>
              <a:cxnLst/>
              <a:rect l="l" t="t" r="r" b="b"/>
              <a:pathLst>
                <a:path w="4304" h="9508" extrusionOk="0">
                  <a:moveTo>
                    <a:pt x="0" y="1"/>
                  </a:moveTo>
                  <a:lnTo>
                    <a:pt x="0" y="9507"/>
                  </a:lnTo>
                  <a:lnTo>
                    <a:pt x="4303" y="9507"/>
                  </a:lnTo>
                  <a:lnTo>
                    <a:pt x="4303" y="1"/>
                  </a:lnTo>
                  <a:close/>
                </a:path>
              </a:pathLst>
            </a:custGeom>
            <a:solidFill>
              <a:srgbClr val="009999"/>
            </a:solidFill>
            <a:ln>
              <a:noFill/>
            </a:ln>
          </p:spPr>
          <p:txBody>
            <a:bodyPr spcFirstLastPara="1" wrap="square" lIns="68550" tIns="68550" rIns="68550" bIns="68550" anchor="ctr" anchorCtr="0">
              <a:noAutofit/>
            </a:bodyPr>
            <a:lstStyle/>
            <a:p>
              <a:pPr>
                <a:buClr>
                  <a:srgbClr val="000000"/>
                </a:buClr>
                <a:buSzPts val="1200"/>
              </a:pPr>
              <a:endParaRPr sz="1200">
                <a:solidFill>
                  <a:schemeClr val="dk1"/>
                </a:solidFill>
                <a:latin typeface="Calibri"/>
                <a:ea typeface="Calibri"/>
                <a:cs typeface="Calibri"/>
                <a:sym typeface="Calibri"/>
              </a:endParaRPr>
            </a:p>
          </p:txBody>
        </p:sp>
        <p:sp>
          <p:nvSpPr>
            <p:cNvPr id="381" name="Google Shape;381;gf54f11bfb3_0_108"/>
            <p:cNvSpPr/>
            <p:nvPr/>
          </p:nvSpPr>
          <p:spPr>
            <a:xfrm>
              <a:off x="6799149" y="1340391"/>
              <a:ext cx="97292" cy="291831"/>
            </a:xfrm>
            <a:custGeom>
              <a:avLst/>
              <a:gdLst/>
              <a:ahLst/>
              <a:cxnLst/>
              <a:rect l="l" t="t" r="r" b="b"/>
              <a:pathLst>
                <a:path w="4304" h="12910" extrusionOk="0">
                  <a:moveTo>
                    <a:pt x="1" y="0"/>
                  </a:moveTo>
                  <a:lnTo>
                    <a:pt x="1" y="12909"/>
                  </a:lnTo>
                  <a:lnTo>
                    <a:pt x="4304" y="12909"/>
                  </a:lnTo>
                  <a:lnTo>
                    <a:pt x="4304" y="0"/>
                  </a:lnTo>
                  <a:close/>
                </a:path>
              </a:pathLst>
            </a:custGeom>
            <a:solidFill>
              <a:srgbClr val="009999"/>
            </a:solidFill>
            <a:ln>
              <a:noFill/>
            </a:ln>
          </p:spPr>
          <p:txBody>
            <a:bodyPr spcFirstLastPara="1" wrap="square" lIns="68550" tIns="68550" rIns="68550" bIns="68550" anchor="ctr" anchorCtr="0">
              <a:noAutofit/>
            </a:bodyPr>
            <a:lstStyle/>
            <a:p>
              <a:pPr>
                <a:buClr>
                  <a:srgbClr val="000000"/>
                </a:buClr>
                <a:buSzPts val="1200"/>
              </a:pPr>
              <a:endParaRPr sz="1200">
                <a:solidFill>
                  <a:schemeClr val="dk1"/>
                </a:solidFill>
                <a:latin typeface="Calibri"/>
                <a:ea typeface="Calibri"/>
                <a:cs typeface="Calibri"/>
                <a:sym typeface="Calibri"/>
              </a:endParaRPr>
            </a:p>
          </p:txBody>
        </p:sp>
        <p:sp>
          <p:nvSpPr>
            <p:cNvPr id="382" name="Google Shape;382;gf54f11bfb3_0_108"/>
            <p:cNvSpPr/>
            <p:nvPr/>
          </p:nvSpPr>
          <p:spPr>
            <a:xfrm>
              <a:off x="6932597" y="1263473"/>
              <a:ext cx="97292" cy="368755"/>
            </a:xfrm>
            <a:custGeom>
              <a:avLst/>
              <a:gdLst/>
              <a:ahLst/>
              <a:cxnLst/>
              <a:rect l="l" t="t" r="r" b="b"/>
              <a:pathLst>
                <a:path w="4304" h="16313" extrusionOk="0">
                  <a:moveTo>
                    <a:pt x="1" y="1"/>
                  </a:moveTo>
                  <a:lnTo>
                    <a:pt x="1" y="16312"/>
                  </a:lnTo>
                  <a:lnTo>
                    <a:pt x="4304" y="16312"/>
                  </a:lnTo>
                  <a:lnTo>
                    <a:pt x="4304" y="1"/>
                  </a:lnTo>
                  <a:close/>
                </a:path>
              </a:pathLst>
            </a:custGeom>
            <a:solidFill>
              <a:srgbClr val="009999"/>
            </a:solidFill>
            <a:ln>
              <a:noFill/>
            </a:ln>
          </p:spPr>
          <p:txBody>
            <a:bodyPr spcFirstLastPara="1" wrap="square" lIns="68550" tIns="68550" rIns="68550" bIns="68550" anchor="ctr" anchorCtr="0">
              <a:noAutofit/>
            </a:bodyPr>
            <a:lstStyle/>
            <a:p>
              <a:pPr>
                <a:buClr>
                  <a:srgbClr val="000000"/>
                </a:buClr>
                <a:buSzPts val="1200"/>
              </a:pPr>
              <a:endParaRPr sz="1200">
                <a:solidFill>
                  <a:schemeClr val="dk1"/>
                </a:solidFill>
                <a:latin typeface="Calibri"/>
                <a:ea typeface="Calibri"/>
                <a:cs typeface="Calibri"/>
                <a:sym typeface="Calibri"/>
              </a:endParaRPr>
            </a:p>
          </p:txBody>
        </p:sp>
      </p:grpSp>
      <p:sp>
        <p:nvSpPr>
          <p:cNvPr id="383" name="Google Shape;383;gf54f11bfb3_0_108"/>
          <p:cNvSpPr/>
          <p:nvPr/>
        </p:nvSpPr>
        <p:spPr>
          <a:xfrm>
            <a:off x="9487678" y="66692"/>
            <a:ext cx="6239" cy="276546"/>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68550" tIns="68550" rIns="68550" bIns="68550" anchor="ctr" anchorCtr="0">
            <a:noAutofit/>
          </a:bodyPr>
          <a:lstStyle/>
          <a:p>
            <a:pPr>
              <a:buClr>
                <a:srgbClr val="000000"/>
              </a:buClr>
              <a:buSzPts val="1200"/>
            </a:pPr>
            <a:endParaRPr sz="1200">
              <a:solidFill>
                <a:schemeClr val="dk1"/>
              </a:solidFill>
              <a:latin typeface="Calibri"/>
              <a:ea typeface="Calibri"/>
              <a:cs typeface="Calibri"/>
              <a:sym typeface="Calibri"/>
            </a:endParaRPr>
          </a:p>
        </p:txBody>
      </p:sp>
      <p:sp>
        <p:nvSpPr>
          <p:cNvPr id="384" name="Google Shape;384;gf54f11bfb3_0_108"/>
          <p:cNvSpPr/>
          <p:nvPr/>
        </p:nvSpPr>
        <p:spPr>
          <a:xfrm>
            <a:off x="9188490" y="0"/>
            <a:ext cx="1408500" cy="409800"/>
          </a:xfrm>
          <a:prstGeom prst="roundRect">
            <a:avLst>
              <a:gd name="adj" fmla="val 0"/>
            </a:avLst>
          </a:prstGeom>
          <a:noFill/>
          <a:ln>
            <a:noFill/>
          </a:ln>
        </p:spPr>
        <p:txBody>
          <a:bodyPr spcFirstLastPara="1" wrap="square" lIns="68550" tIns="68550" rIns="68550" bIns="68550" anchor="ctr" anchorCtr="0">
            <a:noAutofit/>
          </a:bodyPr>
          <a:lstStyle/>
          <a:p>
            <a:pPr algn="r">
              <a:buClr>
                <a:srgbClr val="000000"/>
              </a:buClr>
              <a:buSzPts val="1200"/>
            </a:pPr>
            <a:r>
              <a:rPr lang="en-US" sz="1200" b="1">
                <a:solidFill>
                  <a:schemeClr val="dk1"/>
                </a:solidFill>
                <a:latin typeface="Roboto"/>
                <a:ea typeface="Roboto"/>
                <a:cs typeface="Roboto"/>
                <a:sym typeface="Roboto"/>
              </a:rPr>
              <a:t>Needs Assessment</a:t>
            </a:r>
            <a:endParaRPr sz="1200" b="1">
              <a:solidFill>
                <a:srgbClr val="000000"/>
              </a:solidFill>
              <a:latin typeface="Roboto"/>
              <a:ea typeface="Roboto"/>
              <a:cs typeface="Roboto"/>
              <a:sym typeface="Roboto"/>
            </a:endParaRPr>
          </a:p>
        </p:txBody>
      </p:sp>
      <p:sp>
        <p:nvSpPr>
          <p:cNvPr id="385" name="Google Shape;385;gf54f11bfb3_0_108"/>
          <p:cNvSpPr/>
          <p:nvPr/>
        </p:nvSpPr>
        <p:spPr>
          <a:xfrm>
            <a:off x="1524000" y="-1"/>
            <a:ext cx="3408600" cy="409800"/>
          </a:xfrm>
          <a:prstGeom prst="roundRect">
            <a:avLst>
              <a:gd name="adj" fmla="val 0"/>
            </a:avLst>
          </a:prstGeom>
          <a:noFill/>
          <a:ln>
            <a:noFill/>
          </a:ln>
        </p:spPr>
        <p:txBody>
          <a:bodyPr spcFirstLastPara="1" wrap="square" lIns="68550" tIns="68550" rIns="68550" bIns="68550" anchor="ctr" anchorCtr="0">
            <a:noAutofit/>
          </a:bodyPr>
          <a:lstStyle/>
          <a:p>
            <a:pPr>
              <a:buClr>
                <a:srgbClr val="000000"/>
              </a:buClr>
              <a:buSzPts val="1600"/>
            </a:pPr>
            <a:r>
              <a:rPr lang="en-US" sz="1600" b="1" dirty="0">
                <a:solidFill>
                  <a:schemeClr val="dk1"/>
                </a:solidFill>
                <a:latin typeface="Calibri"/>
                <a:ea typeface="Calibri"/>
                <a:cs typeface="Calibri"/>
                <a:sym typeface="Calibri"/>
              </a:rPr>
              <a:t>West Manor IB World School</a:t>
            </a:r>
            <a:endParaRPr sz="1600" b="1" dirty="0">
              <a:solidFill>
                <a:srgbClr val="000000"/>
              </a:solidFill>
              <a:latin typeface="Calibri"/>
              <a:ea typeface="Calibri"/>
              <a:cs typeface="Calibri"/>
              <a:sym typeface="Calibri"/>
            </a:endParaRPr>
          </a:p>
        </p:txBody>
      </p:sp>
      <p:graphicFrame>
        <p:nvGraphicFramePr>
          <p:cNvPr id="386" name="Google Shape;386;gf54f11bfb3_0_108"/>
          <p:cNvGraphicFramePr/>
          <p:nvPr/>
        </p:nvGraphicFramePr>
        <p:xfrm>
          <a:off x="1857120" y="903763"/>
          <a:ext cx="8490825" cy="782980"/>
        </p:xfrm>
        <a:graphic>
          <a:graphicData uri="http://schemas.openxmlformats.org/drawingml/2006/table">
            <a:tbl>
              <a:tblPr firstRow="1" bandRow="1">
                <a:noFill/>
              </a:tblPr>
              <a:tblGrid>
                <a:gridCol w="2830275">
                  <a:extLst>
                    <a:ext uri="{9D8B030D-6E8A-4147-A177-3AD203B41FA5}">
                      <a16:colId xmlns:a16="http://schemas.microsoft.com/office/drawing/2014/main" val="20000"/>
                    </a:ext>
                  </a:extLst>
                </a:gridCol>
                <a:gridCol w="2830275">
                  <a:extLst>
                    <a:ext uri="{9D8B030D-6E8A-4147-A177-3AD203B41FA5}">
                      <a16:colId xmlns:a16="http://schemas.microsoft.com/office/drawing/2014/main" val="20001"/>
                    </a:ext>
                  </a:extLst>
                </a:gridCol>
                <a:gridCol w="2830275">
                  <a:extLst>
                    <a:ext uri="{9D8B030D-6E8A-4147-A177-3AD203B41FA5}">
                      <a16:colId xmlns:a16="http://schemas.microsoft.com/office/drawing/2014/main" val="20002"/>
                    </a:ext>
                  </a:extLst>
                </a:gridCol>
              </a:tblGrid>
              <a:tr h="214325">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t>Our Overarching Needs</a:t>
                      </a:r>
                      <a:endParaRPr sz="1200" u="none" strike="noStrike" cap="none"/>
                    </a:p>
                  </a:txBody>
                  <a:tcPr marL="51425" marR="51425" marT="25725" marB="25725">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48650">
                <a:tc>
                  <a:txBody>
                    <a:bodyPr/>
                    <a:lstStyle/>
                    <a:p>
                      <a:pPr marL="0" marR="0" lvl="0" indent="0" algn="ctr" rtl="0">
                        <a:lnSpc>
                          <a:spcPct val="100000"/>
                        </a:lnSpc>
                        <a:spcBef>
                          <a:spcPts val="0"/>
                        </a:spcBef>
                        <a:spcAft>
                          <a:spcPts val="0"/>
                        </a:spcAft>
                        <a:buClr>
                          <a:schemeClr val="dk1"/>
                        </a:buClr>
                        <a:buSzPts val="1000"/>
                        <a:buFont typeface="Calibri"/>
                        <a:buNone/>
                      </a:pPr>
                      <a:r>
                        <a:rPr lang="en-US" sz="1000" u="none" strike="noStrike" cap="none" dirty="0"/>
                        <a:t>Literacy Proficiency </a:t>
                      </a:r>
                      <a:endParaRPr sz="1000" u="none" strike="noStrike" cap="none" dirty="0"/>
                    </a:p>
                  </a:txBody>
                  <a:tcPr marL="51425" marR="51425" marT="25725" marB="25725" anchor="ctr">
                    <a:solidFill>
                      <a:srgbClr val="009999">
                        <a:alpha val="40000"/>
                      </a:srgbClr>
                    </a:solidFill>
                  </a:tcPr>
                </a:tc>
                <a:tc>
                  <a:txBody>
                    <a:bodyPr/>
                    <a:lstStyle/>
                    <a:p>
                      <a:pPr marL="0" marR="0" lvl="0" indent="0" algn="ctr" rtl="0">
                        <a:lnSpc>
                          <a:spcPct val="100000"/>
                        </a:lnSpc>
                        <a:spcBef>
                          <a:spcPts val="0"/>
                        </a:spcBef>
                        <a:spcAft>
                          <a:spcPts val="0"/>
                        </a:spcAft>
                        <a:buClr>
                          <a:schemeClr val="dk1"/>
                        </a:buClr>
                        <a:buSzPts val="1000"/>
                        <a:buFont typeface="Calibri"/>
                        <a:buNone/>
                      </a:pPr>
                      <a:r>
                        <a:rPr lang="en-US" sz="1000" u="none" strike="noStrike" cap="none" dirty="0"/>
                        <a:t>Numeracy Proficiency </a:t>
                      </a:r>
                      <a:endParaRPr sz="1000" u="none" strike="noStrike" cap="none" dirty="0"/>
                    </a:p>
                  </a:txBody>
                  <a:tcPr marL="51425" marR="51425" marT="25725" marB="25725" anchor="ctr">
                    <a:solidFill>
                      <a:srgbClr val="009999">
                        <a:alpha val="29020"/>
                      </a:srgbClr>
                    </a:solidFill>
                  </a:tcPr>
                </a:tc>
                <a:tc>
                  <a:txBody>
                    <a:bodyPr/>
                    <a:lstStyle/>
                    <a:p>
                      <a:pPr marL="0" marR="0" lvl="0" indent="0" algn="ctr" rtl="0">
                        <a:lnSpc>
                          <a:spcPct val="100000"/>
                        </a:lnSpc>
                        <a:spcBef>
                          <a:spcPts val="0"/>
                        </a:spcBef>
                        <a:spcAft>
                          <a:spcPts val="0"/>
                        </a:spcAft>
                        <a:buClr>
                          <a:schemeClr val="dk1"/>
                        </a:buClr>
                        <a:buSzPts val="1000"/>
                        <a:buFont typeface="Calibri"/>
                        <a:buNone/>
                      </a:pPr>
                      <a:r>
                        <a:rPr lang="en-US" sz="1000" u="none" strike="noStrike" cap="none" dirty="0"/>
                        <a:t>Whole Child/ Student Support </a:t>
                      </a:r>
                      <a:endParaRPr sz="1000" u="none" strike="noStrike" cap="none" dirty="0"/>
                    </a:p>
                  </a:txBody>
                  <a:tcPr marL="51425" marR="51425" marT="25725" marB="25725" anchor="ctr">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387" name="Google Shape;387;gf54f11bfb3_0_108"/>
          <p:cNvGraphicFramePr/>
          <p:nvPr/>
        </p:nvGraphicFramePr>
        <p:xfrm>
          <a:off x="1844060" y="4812414"/>
          <a:ext cx="8464725" cy="1383060"/>
        </p:xfrm>
        <a:graphic>
          <a:graphicData uri="http://schemas.openxmlformats.org/drawingml/2006/table">
            <a:tbl>
              <a:tblPr firstRow="1" bandRow="1">
                <a:noFill/>
              </a:tblPr>
              <a:tblGrid>
                <a:gridCol w="2821575">
                  <a:extLst>
                    <a:ext uri="{9D8B030D-6E8A-4147-A177-3AD203B41FA5}">
                      <a16:colId xmlns:a16="http://schemas.microsoft.com/office/drawing/2014/main" val="20000"/>
                    </a:ext>
                  </a:extLst>
                </a:gridCol>
                <a:gridCol w="2821575">
                  <a:extLst>
                    <a:ext uri="{9D8B030D-6E8A-4147-A177-3AD203B41FA5}">
                      <a16:colId xmlns:a16="http://schemas.microsoft.com/office/drawing/2014/main" val="20001"/>
                    </a:ext>
                  </a:extLst>
                </a:gridCol>
                <a:gridCol w="2821575">
                  <a:extLst>
                    <a:ext uri="{9D8B030D-6E8A-4147-A177-3AD203B41FA5}">
                      <a16:colId xmlns:a16="http://schemas.microsoft.com/office/drawing/2014/main" val="20002"/>
                    </a:ext>
                  </a:extLst>
                </a:gridCol>
              </a:tblGrid>
              <a:tr h="214325">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t>Root Cause</a:t>
                      </a:r>
                      <a:endParaRPr sz="1200" u="none" strike="noStrike" cap="none"/>
                    </a:p>
                  </a:txBody>
                  <a:tcPr marL="51425" marR="51425" marT="25725" marB="25725">
                    <a:lnB w="12700" cap="flat" cmpd="sng">
                      <a:solidFill>
                        <a:schemeClr val="lt1"/>
                      </a:solidFill>
                      <a:prstDash val="solid"/>
                      <a:round/>
                      <a:headEnd type="none" w="sm" len="sm"/>
                      <a:tailEnd type="none" w="sm" len="sm"/>
                    </a:lnB>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640075">
                <a:tc>
                  <a:txBody>
                    <a:bodyPr/>
                    <a:lstStyle/>
                    <a:p>
                      <a:pPr marL="0" marR="0" lvl="0" indent="0" algn="l" rtl="0">
                        <a:lnSpc>
                          <a:spcPct val="100000"/>
                        </a:lnSpc>
                        <a:spcBef>
                          <a:spcPts val="0"/>
                        </a:spcBef>
                        <a:spcAft>
                          <a:spcPts val="0"/>
                        </a:spcAft>
                        <a:buClr>
                          <a:schemeClr val="dk1"/>
                        </a:buClr>
                        <a:buSzPts val="1000"/>
                        <a:buFont typeface="Calibri"/>
                        <a:buNone/>
                      </a:pPr>
                      <a:r>
                        <a:rPr lang="en-US" dirty="0"/>
                        <a:t>Students need a foundation in phonics to become strong readers</a:t>
                      </a:r>
                      <a:endParaRPr dirty="0"/>
                    </a:p>
                  </a:txBody>
                  <a:tcPr marL="51425" marR="51425" marT="25725" marB="2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rtl="0">
                        <a:lnSpc>
                          <a:spcPct val="100000"/>
                        </a:lnSpc>
                        <a:spcBef>
                          <a:spcPts val="0"/>
                        </a:spcBef>
                        <a:spcAft>
                          <a:spcPts val="0"/>
                        </a:spcAft>
                        <a:buClr>
                          <a:schemeClr val="dk1"/>
                        </a:buClr>
                        <a:buSzPts val="1000"/>
                        <a:buFont typeface="Calibri"/>
                        <a:buNone/>
                      </a:pPr>
                      <a:r>
                        <a:rPr lang="en-US" dirty="0"/>
                        <a:t>Students need more practice in the operation domain and practice with manipulatives</a:t>
                      </a:r>
                      <a:endParaRPr dirty="0"/>
                    </a:p>
                  </a:txBody>
                  <a:tcPr marL="51425" marR="51425" marT="25725" marB="2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9020"/>
                      </a:srgbClr>
                    </a:solidFill>
                  </a:tcPr>
                </a:tc>
                <a:tc>
                  <a:txBody>
                    <a:bodyPr/>
                    <a:lstStyle/>
                    <a:p>
                      <a:pPr marL="0" marR="0" lvl="0" indent="0" algn="ctr" rtl="0">
                        <a:lnSpc>
                          <a:spcPct val="100000"/>
                        </a:lnSpc>
                        <a:spcBef>
                          <a:spcPts val="0"/>
                        </a:spcBef>
                        <a:spcAft>
                          <a:spcPts val="0"/>
                        </a:spcAft>
                        <a:buClr>
                          <a:schemeClr val="dk1"/>
                        </a:buClr>
                        <a:buSzPts val="1000"/>
                        <a:buFont typeface="Calibri"/>
                        <a:buNone/>
                      </a:pPr>
                      <a:r>
                        <a:rPr lang="en-US" sz="1000" u="none" strike="noStrike" cap="none" dirty="0"/>
                        <a:t>If parent needs are not met it will lead to increased absenteeism and possible disciplinary concerns</a:t>
                      </a:r>
                      <a:endParaRPr sz="1000" u="none" strike="noStrike" cap="none" dirty="0"/>
                    </a:p>
                  </a:txBody>
                  <a:tcPr marL="51425" marR="51425" marT="25725" marB="2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graphicFrame>
        <p:nvGraphicFramePr>
          <p:cNvPr id="388" name="Google Shape;388;gf54f11bfb3_0_108"/>
          <p:cNvGraphicFramePr/>
          <p:nvPr/>
        </p:nvGraphicFramePr>
        <p:xfrm>
          <a:off x="1857119" y="1805576"/>
          <a:ext cx="2743200" cy="3429200"/>
        </p:xfrm>
        <a:graphic>
          <a:graphicData uri="http://schemas.openxmlformats.org/drawingml/2006/table">
            <a:tbl>
              <a:tblPr firstRow="1" bandRow="1">
                <a:noFill/>
              </a:tblPr>
              <a:tblGrid>
                <a:gridCol w="2743200">
                  <a:extLst>
                    <a:ext uri="{9D8B030D-6E8A-4147-A177-3AD203B41FA5}">
                      <a16:colId xmlns:a16="http://schemas.microsoft.com/office/drawing/2014/main" val="20000"/>
                    </a:ext>
                  </a:extLst>
                </a:gridCol>
              </a:tblGrid>
              <a:tr h="209182">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a:t>Why? </a:t>
                      </a:r>
                      <a:endParaRPr sz="1000" u="none" strike="noStrike" cap="none"/>
                    </a:p>
                  </a:txBody>
                  <a:tcPr marL="68575" marR="68575" marT="34300" marB="34300"/>
                </a:tc>
                <a:extLst>
                  <a:ext uri="{0D108BD9-81ED-4DB2-BD59-A6C34878D82A}">
                    <a16:rowId xmlns:a16="http://schemas.microsoft.com/office/drawing/2014/main" val="10000"/>
                  </a:ext>
                </a:extLst>
              </a:tr>
              <a:tr h="497682">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  Literacy is needed for comprehension across all content areas and is the key for college and Career readiness</a:t>
                      </a:r>
                      <a:endParaRPr sz="1000" u="none" strike="noStrike" cap="none" dirty="0"/>
                    </a:p>
                  </a:txBody>
                  <a:tcPr marL="68575" marR="68575" marT="34300" marB="34300"/>
                </a:tc>
                <a:extLst>
                  <a:ext uri="{0D108BD9-81ED-4DB2-BD59-A6C34878D82A}">
                    <a16:rowId xmlns:a16="http://schemas.microsoft.com/office/drawing/2014/main" val="10001"/>
                  </a:ext>
                </a:extLst>
              </a:tr>
              <a:tr h="353432">
                <a:tc>
                  <a:txBody>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Teacher's need deep knowledge of phonics &amp; phonemic awareness instruction</a:t>
                      </a:r>
                      <a:endParaRPr sz="1000" u="none" strike="noStrike" cap="none"/>
                    </a:p>
                  </a:txBody>
                  <a:tcPr marL="68575" marR="68575" marT="34300" marB="34300"/>
                </a:tc>
                <a:extLst>
                  <a:ext uri="{0D108BD9-81ED-4DB2-BD59-A6C34878D82A}">
                    <a16:rowId xmlns:a16="http://schemas.microsoft.com/office/drawing/2014/main" val="10002"/>
                  </a:ext>
                </a:extLst>
              </a:tr>
              <a:tr h="497682">
                <a:tc>
                  <a:txBody>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Emphasis on intervention and basic skills. Instruction should cover the depth of the standard is needed </a:t>
                      </a:r>
                      <a:endParaRPr sz="1000" u="none" strike="noStrike" cap="none"/>
                    </a:p>
                  </a:txBody>
                  <a:tcPr marL="68575" marR="68575" marT="34300" marB="34300"/>
                </a:tc>
                <a:extLst>
                  <a:ext uri="{0D108BD9-81ED-4DB2-BD59-A6C34878D82A}">
                    <a16:rowId xmlns:a16="http://schemas.microsoft.com/office/drawing/2014/main" val="10003"/>
                  </a:ext>
                </a:extLst>
              </a:tr>
              <a:tr h="353432">
                <a:tc>
                  <a:txBody>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During collaborative planning teachers should internalize the standard and model lessons</a:t>
                      </a:r>
                      <a:endParaRPr sz="1000" u="none" strike="noStrike" cap="none"/>
                    </a:p>
                  </a:txBody>
                  <a:tcPr marL="68575" marR="68575" marT="34300" marB="34300"/>
                </a:tc>
                <a:extLst>
                  <a:ext uri="{0D108BD9-81ED-4DB2-BD59-A6C34878D82A}">
                    <a16:rowId xmlns:a16="http://schemas.microsoft.com/office/drawing/2014/main" val="10004"/>
                  </a:ext>
                </a:extLst>
              </a:tr>
              <a:tr h="497682">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a:t>. </a:t>
                      </a:r>
                      <a:r>
                        <a:rPr lang="en-US" sz="1000" b="0" i="0" u="none" strike="noStrike" cap="none">
                          <a:solidFill>
                            <a:schemeClr val="dk1"/>
                          </a:solidFill>
                          <a:latin typeface="Calibri"/>
                          <a:ea typeface="Calibri"/>
                          <a:cs typeface="Calibri"/>
                          <a:sym typeface="Calibri"/>
                        </a:rPr>
                        <a:t>A combination of phonological awareness, phonics, and high frequency words prevent students </a:t>
                      </a:r>
                      <a:r>
                        <a:rPr lang="en-US" sz="1000"/>
                        <a:t>success as </a:t>
                      </a:r>
                      <a:r>
                        <a:rPr lang="en-US" sz="1000" b="0" i="0" u="none" strike="noStrike" cap="none">
                          <a:solidFill>
                            <a:schemeClr val="dk1"/>
                          </a:solidFill>
                          <a:latin typeface="Calibri"/>
                          <a:ea typeface="Calibri"/>
                          <a:cs typeface="Calibri"/>
                          <a:sym typeface="Calibri"/>
                        </a:rPr>
                        <a:t>early readers</a:t>
                      </a:r>
                      <a:endParaRPr sz="1000" u="none" strike="noStrike" cap="none"/>
                    </a:p>
                  </a:txBody>
                  <a:tcPr marL="68575" marR="68575" marT="34300" marB="34300"/>
                </a:tc>
                <a:extLst>
                  <a:ext uri="{0D108BD9-81ED-4DB2-BD59-A6C34878D82A}">
                    <a16:rowId xmlns:a16="http://schemas.microsoft.com/office/drawing/2014/main" val="10005"/>
                  </a:ext>
                </a:extLst>
              </a:tr>
              <a:tr h="209182">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Why?</a:t>
                      </a:r>
                      <a:endParaRPr sz="1000" u="none" strike="noStrike" cap="none" dirty="0"/>
                    </a:p>
                  </a:txBody>
                  <a:tcPr marL="68575" marR="68575" marT="34300" marB="34300"/>
                </a:tc>
                <a:extLst>
                  <a:ext uri="{0D108BD9-81ED-4DB2-BD59-A6C34878D82A}">
                    <a16:rowId xmlns:a16="http://schemas.microsoft.com/office/drawing/2014/main" val="10006"/>
                  </a:ext>
                </a:extLst>
              </a:tr>
              <a:tr h="209182">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68575" marR="68575" marT="34300" marB="34300"/>
                </a:tc>
                <a:extLst>
                  <a:ext uri="{0D108BD9-81ED-4DB2-BD59-A6C34878D82A}">
                    <a16:rowId xmlns:a16="http://schemas.microsoft.com/office/drawing/2014/main" val="10007"/>
                  </a:ext>
                </a:extLst>
              </a:tr>
              <a:tr h="209182">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Why?</a:t>
                      </a:r>
                      <a:endParaRPr sz="1000" u="none" strike="noStrike" cap="none" dirty="0"/>
                    </a:p>
                  </a:txBody>
                  <a:tcPr marL="68575" marR="68575" marT="34300" marB="34300"/>
                </a:tc>
                <a:extLst>
                  <a:ext uri="{0D108BD9-81ED-4DB2-BD59-A6C34878D82A}">
                    <a16:rowId xmlns:a16="http://schemas.microsoft.com/office/drawing/2014/main" val="10008"/>
                  </a:ext>
                </a:extLst>
              </a:tr>
              <a:tr h="209182">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dirty="0"/>
                    </a:p>
                  </a:txBody>
                  <a:tcPr marL="68575" marR="68575" marT="34300" marB="34300"/>
                </a:tc>
                <a:extLst>
                  <a:ext uri="{0D108BD9-81ED-4DB2-BD59-A6C34878D82A}">
                    <a16:rowId xmlns:a16="http://schemas.microsoft.com/office/drawing/2014/main" val="10009"/>
                  </a:ext>
                </a:extLst>
              </a:tr>
            </a:tbl>
          </a:graphicData>
        </a:graphic>
      </p:graphicFrame>
      <p:graphicFrame>
        <p:nvGraphicFramePr>
          <p:cNvPr id="389" name="Google Shape;389;gf54f11bfb3_0_108"/>
          <p:cNvGraphicFramePr/>
          <p:nvPr/>
        </p:nvGraphicFramePr>
        <p:xfrm>
          <a:off x="4730951" y="1805578"/>
          <a:ext cx="2730125" cy="3041974"/>
        </p:xfrm>
        <a:graphic>
          <a:graphicData uri="http://schemas.openxmlformats.org/drawingml/2006/table">
            <a:tbl>
              <a:tblPr firstRow="1" bandRow="1">
                <a:noFill/>
              </a:tblPr>
              <a:tblGrid>
                <a:gridCol w="2730125">
                  <a:extLst>
                    <a:ext uri="{9D8B030D-6E8A-4147-A177-3AD203B41FA5}">
                      <a16:colId xmlns:a16="http://schemas.microsoft.com/office/drawing/2014/main" val="20000"/>
                    </a:ext>
                  </a:extLst>
                </a:gridCol>
              </a:tblGrid>
              <a:tr h="222968">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a:t>Why?</a:t>
                      </a:r>
                      <a:endParaRPr sz="1000" u="none" strike="noStrike" cap="none"/>
                    </a:p>
                  </a:txBody>
                  <a:tcPr marL="68575" marR="68575" marT="34300" marB="34300"/>
                </a:tc>
                <a:extLst>
                  <a:ext uri="{0D108BD9-81ED-4DB2-BD59-A6C34878D82A}">
                    <a16:rowId xmlns:a16="http://schemas.microsoft.com/office/drawing/2014/main" val="10000"/>
                  </a:ext>
                </a:extLst>
              </a:tr>
              <a:tr h="364028">
                <a:tc>
                  <a:txBody>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dirty="0">
                          <a:solidFill>
                            <a:schemeClr val="dk1"/>
                          </a:solidFill>
                          <a:latin typeface="Calibri"/>
                          <a:ea typeface="Calibri"/>
                          <a:cs typeface="Calibri"/>
                          <a:sym typeface="Calibri"/>
                        </a:rPr>
                        <a:t>Need for more support of implementation of consistent, intentional differentiated instruction</a:t>
                      </a:r>
                      <a:endParaRPr sz="1000" u="none" strike="noStrike" cap="none" dirty="0"/>
                    </a:p>
                  </a:txBody>
                  <a:tcPr marL="68575" marR="68575" marT="34300" marB="34300"/>
                </a:tc>
                <a:extLst>
                  <a:ext uri="{0D108BD9-81ED-4DB2-BD59-A6C34878D82A}">
                    <a16:rowId xmlns:a16="http://schemas.microsoft.com/office/drawing/2014/main" val="10001"/>
                  </a:ext>
                </a:extLst>
              </a:tr>
              <a:tr h="512603">
                <a:tc>
                  <a:txBody>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Calibri"/>
                          <a:ea typeface="Calibri"/>
                          <a:cs typeface="Calibri"/>
                          <a:sym typeface="Calibri"/>
                        </a:rPr>
                        <a:t>Students struggle in Numbers in Base 10 and Numbers in Operation in Fractions which hold the highest weights</a:t>
                      </a:r>
                      <a:endParaRPr sz="1000" u="none" strike="noStrike" cap="none"/>
                    </a:p>
                  </a:txBody>
                  <a:tcPr marL="68575" marR="68575" marT="34300" marB="34300"/>
                </a:tc>
                <a:extLst>
                  <a:ext uri="{0D108BD9-81ED-4DB2-BD59-A6C34878D82A}">
                    <a16:rowId xmlns:a16="http://schemas.microsoft.com/office/drawing/2014/main" val="10002"/>
                  </a:ext>
                </a:extLst>
              </a:tr>
              <a:tr h="222968">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a:t>Students struggle with multiplication skills </a:t>
                      </a:r>
                      <a:endParaRPr sz="1000" u="none" strike="noStrike" cap="none"/>
                    </a:p>
                  </a:txBody>
                  <a:tcPr marL="68575" marR="68575" marT="34300" marB="34300"/>
                </a:tc>
                <a:extLst>
                  <a:ext uri="{0D108BD9-81ED-4DB2-BD59-A6C34878D82A}">
                    <a16:rowId xmlns:a16="http://schemas.microsoft.com/office/drawing/2014/main" val="10003"/>
                  </a:ext>
                </a:extLst>
              </a:tr>
              <a:tr h="569433">
                <a:tc>
                  <a:txBody>
                    <a:bodyPr/>
                    <a:lstStyle/>
                    <a:p>
                      <a:pPr marL="0" lvl="0" indent="0" algn="l" rtl="0">
                        <a:lnSpc>
                          <a:spcPct val="115000"/>
                        </a:lnSpc>
                        <a:spcBef>
                          <a:spcPts val="0"/>
                        </a:spcBef>
                        <a:spcAft>
                          <a:spcPts val="0"/>
                        </a:spcAft>
                        <a:buClr>
                          <a:schemeClr val="dk1"/>
                        </a:buClr>
                        <a:buSzPts val="1100"/>
                        <a:buFont typeface="Arial"/>
                        <a:buNone/>
                      </a:pPr>
                      <a:r>
                        <a:rPr lang="en-US" sz="1000" dirty="0"/>
                        <a:t>During collaborative planning there needs to be specific action planned for remediation and acceleration</a:t>
                      </a:r>
                      <a:endParaRPr sz="1000" dirty="0"/>
                    </a:p>
                  </a:txBody>
                  <a:tcPr marL="68575" marR="68575" marT="34300" marB="34300"/>
                </a:tc>
                <a:extLst>
                  <a:ext uri="{0D108BD9-81ED-4DB2-BD59-A6C34878D82A}">
                    <a16:rowId xmlns:a16="http://schemas.microsoft.com/office/drawing/2014/main" val="10004"/>
                  </a:ext>
                </a:extLst>
              </a:tr>
              <a:tr h="222968">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68575" marR="68575" marT="34300" marB="34300"/>
                </a:tc>
                <a:extLst>
                  <a:ext uri="{0D108BD9-81ED-4DB2-BD59-A6C34878D82A}">
                    <a16:rowId xmlns:a16="http://schemas.microsoft.com/office/drawing/2014/main" val="10005"/>
                  </a:ext>
                </a:extLst>
              </a:tr>
              <a:tr h="222968">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a:t>Why?</a:t>
                      </a:r>
                      <a:endParaRPr sz="1000" u="none" strike="noStrike" cap="none"/>
                    </a:p>
                  </a:txBody>
                  <a:tcPr marL="68575" marR="68575" marT="34300" marB="34300"/>
                </a:tc>
                <a:extLst>
                  <a:ext uri="{0D108BD9-81ED-4DB2-BD59-A6C34878D82A}">
                    <a16:rowId xmlns:a16="http://schemas.microsoft.com/office/drawing/2014/main" val="10006"/>
                  </a:ext>
                </a:extLst>
              </a:tr>
              <a:tr h="222968">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dirty="0"/>
                    </a:p>
                  </a:txBody>
                  <a:tcPr marL="68575" marR="68575" marT="34300" marB="34300"/>
                </a:tc>
                <a:extLst>
                  <a:ext uri="{0D108BD9-81ED-4DB2-BD59-A6C34878D82A}">
                    <a16:rowId xmlns:a16="http://schemas.microsoft.com/office/drawing/2014/main" val="10007"/>
                  </a:ext>
                </a:extLst>
              </a:tr>
              <a:tr h="222968">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Why?</a:t>
                      </a:r>
                      <a:endParaRPr sz="1000" u="none" strike="noStrike" cap="none" dirty="0"/>
                    </a:p>
                  </a:txBody>
                  <a:tcPr marL="68575" marR="68575" marT="34300" marB="34300"/>
                </a:tc>
                <a:extLst>
                  <a:ext uri="{0D108BD9-81ED-4DB2-BD59-A6C34878D82A}">
                    <a16:rowId xmlns:a16="http://schemas.microsoft.com/office/drawing/2014/main" val="10008"/>
                  </a:ext>
                </a:extLst>
              </a:tr>
              <a:tr h="222968">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dirty="0"/>
                    </a:p>
                  </a:txBody>
                  <a:tcPr marL="68575" marR="68575" marT="34300" marB="34300"/>
                </a:tc>
                <a:extLst>
                  <a:ext uri="{0D108BD9-81ED-4DB2-BD59-A6C34878D82A}">
                    <a16:rowId xmlns:a16="http://schemas.microsoft.com/office/drawing/2014/main" val="10009"/>
                  </a:ext>
                </a:extLst>
              </a:tr>
            </a:tbl>
          </a:graphicData>
        </a:graphic>
      </p:graphicFrame>
      <p:graphicFrame>
        <p:nvGraphicFramePr>
          <p:cNvPr id="390" name="Google Shape;390;gf54f11bfb3_0_108"/>
          <p:cNvGraphicFramePr/>
          <p:nvPr/>
        </p:nvGraphicFramePr>
        <p:xfrm>
          <a:off x="7591715" y="1805577"/>
          <a:ext cx="2730125" cy="3257625"/>
        </p:xfrm>
        <a:graphic>
          <a:graphicData uri="http://schemas.openxmlformats.org/drawingml/2006/table">
            <a:tbl>
              <a:tblPr firstRow="1" bandRow="1">
                <a:noFill/>
              </a:tblPr>
              <a:tblGrid>
                <a:gridCol w="2730125">
                  <a:extLst>
                    <a:ext uri="{9D8B030D-6E8A-4147-A177-3AD203B41FA5}">
                      <a16:colId xmlns:a16="http://schemas.microsoft.com/office/drawing/2014/main" val="20000"/>
                    </a:ext>
                  </a:extLst>
                </a:gridCol>
              </a:tblGrid>
              <a:tr h="278125">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a:t>Why?</a:t>
                      </a:r>
                      <a:endParaRPr sz="1000" u="none" strike="noStrike" cap="none"/>
                    </a:p>
                  </a:txBody>
                  <a:tcPr marL="68575" marR="68575" marT="34300" marB="34300"/>
                </a:tc>
                <a:extLst>
                  <a:ext uri="{0D108BD9-81ED-4DB2-BD59-A6C34878D82A}">
                    <a16:rowId xmlns:a16="http://schemas.microsoft.com/office/drawing/2014/main" val="10000"/>
                  </a:ext>
                </a:extLst>
              </a:tr>
              <a:tr h="278125">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Children have experienced trauma during the Covid pandemic</a:t>
                      </a:r>
                      <a:endParaRPr sz="1000" u="none" strike="noStrike" cap="none" dirty="0"/>
                    </a:p>
                  </a:txBody>
                  <a:tcPr marL="68575" marR="68575" marT="34300" marB="34300"/>
                </a:tc>
                <a:extLst>
                  <a:ext uri="{0D108BD9-81ED-4DB2-BD59-A6C34878D82A}">
                    <a16:rowId xmlns:a16="http://schemas.microsoft.com/office/drawing/2014/main" val="10001"/>
                  </a:ext>
                </a:extLst>
              </a:tr>
              <a:tr h="278125">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a:t>Parent participation has dropped over time due to unknown causes</a:t>
                      </a:r>
                      <a:endParaRPr sz="1000" u="none" strike="noStrike" cap="none"/>
                    </a:p>
                  </a:txBody>
                  <a:tcPr marL="68575" marR="68575" marT="34300" marB="34300"/>
                </a:tc>
                <a:extLst>
                  <a:ext uri="{0D108BD9-81ED-4DB2-BD59-A6C34878D82A}">
                    <a16:rowId xmlns:a16="http://schemas.microsoft.com/office/drawing/2014/main" val="10002"/>
                  </a:ext>
                </a:extLst>
              </a:tr>
              <a:tr h="278125">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a:t>We need to increase Parent Liaison position to full time</a:t>
                      </a:r>
                      <a:endParaRPr sz="1000" u="none" strike="noStrike" cap="none"/>
                    </a:p>
                  </a:txBody>
                  <a:tcPr marL="68575" marR="68575" marT="34300" marB="34300"/>
                </a:tc>
                <a:extLst>
                  <a:ext uri="{0D108BD9-81ED-4DB2-BD59-A6C34878D82A}">
                    <a16:rowId xmlns:a16="http://schemas.microsoft.com/office/drawing/2014/main" val="10003"/>
                  </a:ext>
                </a:extLst>
              </a:tr>
              <a:tr h="278125">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a:t>Create a Care Team with wrap around support for parents and students</a:t>
                      </a:r>
                      <a:endParaRPr sz="1000" u="none" strike="noStrike" cap="none"/>
                    </a:p>
                  </a:txBody>
                  <a:tcPr marL="68575" marR="68575" marT="34300" marB="34300"/>
                </a:tc>
                <a:extLst>
                  <a:ext uri="{0D108BD9-81ED-4DB2-BD59-A6C34878D82A}">
                    <a16:rowId xmlns:a16="http://schemas.microsoft.com/office/drawing/2014/main" val="10004"/>
                  </a:ext>
                </a:extLst>
              </a:tr>
              <a:tr h="278125">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a:t>Increase parent participation through IB/ Parent Data meeting </a:t>
                      </a:r>
                      <a:endParaRPr sz="1000" u="none" strike="noStrike" cap="none"/>
                    </a:p>
                  </a:txBody>
                  <a:tcPr marL="68575" marR="68575" marT="34300" marB="34300"/>
                </a:tc>
                <a:extLst>
                  <a:ext uri="{0D108BD9-81ED-4DB2-BD59-A6C34878D82A}">
                    <a16:rowId xmlns:a16="http://schemas.microsoft.com/office/drawing/2014/main" val="10005"/>
                  </a:ext>
                </a:extLst>
              </a:tr>
              <a:tr h="278125">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dirty="0"/>
                        <a:t>Why?</a:t>
                      </a:r>
                      <a:endParaRPr sz="1000" u="none" strike="noStrike" cap="none" dirty="0"/>
                    </a:p>
                  </a:txBody>
                  <a:tcPr marL="68575" marR="68575" marT="34300" marB="34300"/>
                </a:tc>
                <a:extLst>
                  <a:ext uri="{0D108BD9-81ED-4DB2-BD59-A6C34878D82A}">
                    <a16:rowId xmlns:a16="http://schemas.microsoft.com/office/drawing/2014/main" val="10006"/>
                  </a:ext>
                </a:extLst>
              </a:tr>
              <a:tr h="278125">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a:p>
                  </a:txBody>
                  <a:tcPr marL="68575" marR="68575" marT="34300" marB="34300"/>
                </a:tc>
                <a:extLst>
                  <a:ext uri="{0D108BD9-81ED-4DB2-BD59-A6C34878D82A}">
                    <a16:rowId xmlns:a16="http://schemas.microsoft.com/office/drawing/2014/main" val="10007"/>
                  </a:ext>
                </a:extLst>
              </a:tr>
              <a:tr h="278125">
                <a:tc>
                  <a:txBody>
                    <a:bodyPr/>
                    <a:lstStyle/>
                    <a:p>
                      <a:pPr marL="0" marR="0" lvl="0" indent="0" algn="l" rtl="0">
                        <a:lnSpc>
                          <a:spcPct val="100000"/>
                        </a:lnSpc>
                        <a:spcBef>
                          <a:spcPts val="0"/>
                        </a:spcBef>
                        <a:spcAft>
                          <a:spcPts val="0"/>
                        </a:spcAft>
                        <a:buClr>
                          <a:srgbClr val="000000"/>
                        </a:buClr>
                        <a:buSzPts val="1000"/>
                        <a:buFont typeface="Arial"/>
                        <a:buNone/>
                      </a:pPr>
                      <a:r>
                        <a:rPr lang="en-US" sz="1000" u="none" strike="noStrike" cap="none"/>
                        <a:t>Why?</a:t>
                      </a:r>
                      <a:endParaRPr sz="1000" u="none" strike="noStrike" cap="none"/>
                    </a:p>
                  </a:txBody>
                  <a:tcPr marL="68575" marR="68575" marT="34300" marB="34300"/>
                </a:tc>
                <a:extLst>
                  <a:ext uri="{0D108BD9-81ED-4DB2-BD59-A6C34878D82A}">
                    <a16:rowId xmlns:a16="http://schemas.microsoft.com/office/drawing/2014/main" val="10008"/>
                  </a:ext>
                </a:extLst>
              </a:tr>
              <a:tr h="278125">
                <a:tc>
                  <a:txBody>
                    <a:bodyPr/>
                    <a:lstStyle/>
                    <a:p>
                      <a:pPr marL="0" marR="0" lvl="0" indent="0" algn="l" rtl="0">
                        <a:lnSpc>
                          <a:spcPct val="100000"/>
                        </a:lnSpc>
                        <a:spcBef>
                          <a:spcPts val="0"/>
                        </a:spcBef>
                        <a:spcAft>
                          <a:spcPts val="0"/>
                        </a:spcAft>
                        <a:buClr>
                          <a:srgbClr val="000000"/>
                        </a:buClr>
                        <a:buSzPts val="1000"/>
                        <a:buFont typeface="Arial"/>
                        <a:buNone/>
                      </a:pPr>
                      <a:endParaRPr sz="1000" u="none" strike="noStrike" cap="none" dirty="0"/>
                    </a:p>
                  </a:txBody>
                  <a:tcPr marL="68575" marR="68575" marT="34300" marB="34300"/>
                </a:tc>
                <a:extLst>
                  <a:ext uri="{0D108BD9-81ED-4DB2-BD59-A6C34878D82A}">
                    <a16:rowId xmlns:a16="http://schemas.microsoft.com/office/drawing/2014/main" val="10009"/>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5"/>
          <p:cNvSpPr/>
          <p:nvPr/>
        </p:nvSpPr>
        <p:spPr>
          <a:xfrm>
            <a:off x="1524000" y="-1"/>
            <a:ext cx="9144000" cy="409950"/>
          </a:xfrm>
          <a:prstGeom prst="rect">
            <a:avLst/>
          </a:prstGeom>
          <a:solidFill>
            <a:srgbClr val="F2F2F2"/>
          </a:solidFill>
          <a:ln>
            <a:noFill/>
          </a:ln>
        </p:spPr>
        <p:txBody>
          <a:bodyPr spcFirstLastPara="1" wrap="square" lIns="68575" tIns="34275" rIns="68575" bIns="34275" anchor="ctr" anchorCtr="0">
            <a:noAutofit/>
          </a:bodyPr>
          <a:lstStyle/>
          <a:p>
            <a:pPr algn="ctr">
              <a:buClr>
                <a:srgbClr val="000000"/>
              </a:buClr>
              <a:buSzPts val="1350"/>
            </a:pPr>
            <a:endParaRPr sz="1350">
              <a:solidFill>
                <a:schemeClr val="lt1"/>
              </a:solidFill>
              <a:latin typeface="Arial"/>
              <a:ea typeface="Arial"/>
              <a:cs typeface="Arial"/>
              <a:sym typeface="Arial"/>
            </a:endParaRPr>
          </a:p>
        </p:txBody>
      </p:sp>
      <p:sp>
        <p:nvSpPr>
          <p:cNvPr id="190" name="Google Shape;190;p5"/>
          <p:cNvSpPr/>
          <p:nvPr/>
        </p:nvSpPr>
        <p:spPr>
          <a:xfrm>
            <a:off x="9959099" y="66693"/>
            <a:ext cx="6239" cy="276546"/>
          </a:xfrm>
          <a:custGeom>
            <a:avLst/>
            <a:gdLst/>
            <a:ahLst/>
            <a:cxnLst/>
            <a:rect l="l" t="t" r="r" b="b"/>
            <a:pathLst>
              <a:path w="368" h="16313" extrusionOk="0">
                <a:moveTo>
                  <a:pt x="1" y="1"/>
                </a:moveTo>
                <a:lnTo>
                  <a:pt x="1" y="16313"/>
                </a:lnTo>
                <a:lnTo>
                  <a:pt x="367" y="16313"/>
                </a:lnTo>
                <a:lnTo>
                  <a:pt x="367" y="1"/>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68550" tIns="68550" rIns="68550" bIns="68550" anchor="ctr" anchorCtr="0">
            <a:noAutofit/>
          </a:bodyPr>
          <a:lstStyle/>
          <a:p>
            <a:pPr>
              <a:buClr>
                <a:srgbClr val="000000"/>
              </a:buClr>
              <a:buSzPts val="1200"/>
            </a:pPr>
            <a:endParaRPr sz="1200">
              <a:solidFill>
                <a:schemeClr val="dk1"/>
              </a:solidFill>
              <a:latin typeface="Arial"/>
              <a:ea typeface="Arial"/>
              <a:cs typeface="Arial"/>
              <a:sym typeface="Arial"/>
            </a:endParaRPr>
          </a:p>
        </p:txBody>
      </p:sp>
      <p:sp>
        <p:nvSpPr>
          <p:cNvPr id="191" name="Google Shape;191;p5"/>
          <p:cNvSpPr/>
          <p:nvPr/>
        </p:nvSpPr>
        <p:spPr>
          <a:xfrm>
            <a:off x="9181766" y="150"/>
            <a:ext cx="1408500" cy="409800"/>
          </a:xfrm>
          <a:prstGeom prst="roundRect">
            <a:avLst>
              <a:gd name="adj" fmla="val 0"/>
            </a:avLst>
          </a:prstGeom>
          <a:noFill/>
          <a:ln>
            <a:noFill/>
          </a:ln>
        </p:spPr>
        <p:txBody>
          <a:bodyPr spcFirstLastPara="1" wrap="square" lIns="68550" tIns="68550" rIns="68550" bIns="68550" anchor="ctr" anchorCtr="0">
            <a:noAutofit/>
          </a:bodyPr>
          <a:lstStyle/>
          <a:p>
            <a:pPr algn="r">
              <a:buClr>
                <a:srgbClr val="000000"/>
              </a:buClr>
              <a:buSzPts val="1200"/>
            </a:pPr>
            <a:r>
              <a:rPr lang="en-US" sz="1200" b="1">
                <a:solidFill>
                  <a:schemeClr val="dk1"/>
                </a:solidFill>
                <a:latin typeface="Arial"/>
                <a:ea typeface="Arial"/>
                <a:cs typeface="Arial"/>
                <a:sym typeface="Arial"/>
              </a:rPr>
              <a:t>Goals </a:t>
            </a:r>
            <a:endParaRPr sz="1200" b="1">
              <a:solidFill>
                <a:srgbClr val="000000"/>
              </a:solidFill>
              <a:latin typeface="Arial"/>
              <a:ea typeface="Arial"/>
              <a:cs typeface="Arial"/>
              <a:sym typeface="Arial"/>
            </a:endParaRPr>
          </a:p>
        </p:txBody>
      </p:sp>
      <p:sp>
        <p:nvSpPr>
          <p:cNvPr id="192" name="Google Shape;192;p5"/>
          <p:cNvSpPr/>
          <p:nvPr/>
        </p:nvSpPr>
        <p:spPr>
          <a:xfrm>
            <a:off x="1524000" y="-1"/>
            <a:ext cx="3408660" cy="409950"/>
          </a:xfrm>
          <a:prstGeom prst="roundRect">
            <a:avLst>
              <a:gd name="adj" fmla="val 0"/>
            </a:avLst>
          </a:prstGeom>
          <a:noFill/>
          <a:ln>
            <a:noFill/>
          </a:ln>
        </p:spPr>
        <p:txBody>
          <a:bodyPr spcFirstLastPara="1" wrap="square" lIns="68550" tIns="68550" rIns="68550" bIns="68550" anchor="ctr" anchorCtr="0">
            <a:noAutofit/>
          </a:bodyPr>
          <a:lstStyle/>
          <a:p>
            <a:pPr>
              <a:buClr>
                <a:srgbClr val="000000"/>
              </a:buClr>
              <a:buSzPts val="1600"/>
            </a:pPr>
            <a:r>
              <a:rPr lang="en-US" sz="1600" b="1">
                <a:solidFill>
                  <a:schemeClr val="dk1"/>
                </a:solidFill>
                <a:latin typeface="Arial"/>
                <a:ea typeface="Arial"/>
                <a:cs typeface="Arial"/>
                <a:sym typeface="Arial"/>
              </a:rPr>
              <a:t>West Manor Elementary</a:t>
            </a:r>
            <a:endParaRPr sz="1600" b="1">
              <a:solidFill>
                <a:srgbClr val="000000"/>
              </a:solidFill>
              <a:latin typeface="Arial"/>
              <a:ea typeface="Arial"/>
              <a:cs typeface="Arial"/>
              <a:sym typeface="Arial"/>
            </a:endParaRPr>
          </a:p>
        </p:txBody>
      </p:sp>
      <p:graphicFrame>
        <p:nvGraphicFramePr>
          <p:cNvPr id="193" name="Google Shape;193;p5"/>
          <p:cNvGraphicFramePr/>
          <p:nvPr/>
        </p:nvGraphicFramePr>
        <p:xfrm>
          <a:off x="1902825" y="489414"/>
          <a:ext cx="8334075" cy="1459775"/>
        </p:xfrm>
        <a:graphic>
          <a:graphicData uri="http://schemas.openxmlformats.org/drawingml/2006/table">
            <a:tbl>
              <a:tblPr firstRow="1" bandRow="1">
                <a:noFill/>
              </a:tblPr>
              <a:tblGrid>
                <a:gridCol w="2778025">
                  <a:extLst>
                    <a:ext uri="{9D8B030D-6E8A-4147-A177-3AD203B41FA5}">
                      <a16:colId xmlns:a16="http://schemas.microsoft.com/office/drawing/2014/main" val="20000"/>
                    </a:ext>
                  </a:extLst>
                </a:gridCol>
                <a:gridCol w="2778025">
                  <a:extLst>
                    <a:ext uri="{9D8B030D-6E8A-4147-A177-3AD203B41FA5}">
                      <a16:colId xmlns:a16="http://schemas.microsoft.com/office/drawing/2014/main" val="20001"/>
                    </a:ext>
                  </a:extLst>
                </a:gridCol>
                <a:gridCol w="2778025">
                  <a:extLst>
                    <a:ext uri="{9D8B030D-6E8A-4147-A177-3AD203B41FA5}">
                      <a16:colId xmlns:a16="http://schemas.microsoft.com/office/drawing/2014/main" val="20002"/>
                    </a:ext>
                  </a:extLst>
                </a:gridCol>
              </a:tblGrid>
              <a:tr h="354175">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t>Our Overarching Needs</a:t>
                      </a:r>
                      <a:endParaRPr sz="1200" u="none" strike="noStrike" cap="none"/>
                    </a:p>
                  </a:txBody>
                  <a:tcPr marL="51425" marR="51425" marT="25725" marB="25725">
                    <a:lnB w="12700" cap="flat" cmpd="sng">
                      <a:solidFill>
                        <a:schemeClr val="lt1"/>
                      </a:solidFill>
                      <a:prstDash val="solid"/>
                      <a:round/>
                      <a:headEnd type="none" w="sm" len="sm"/>
                      <a:tailEnd type="none" w="sm" len="sm"/>
                    </a:lnB>
                    <a:solidFill>
                      <a:srgbClr val="00999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05600">
                <a:tc>
                  <a:txBody>
                    <a:bodyPr/>
                    <a:lstStyle/>
                    <a:p>
                      <a:pPr marL="0" marR="0" lvl="0" indent="0" algn="ctr" rtl="0">
                        <a:lnSpc>
                          <a:spcPct val="100000"/>
                        </a:lnSpc>
                        <a:spcBef>
                          <a:spcPts val="0"/>
                        </a:spcBef>
                        <a:spcAft>
                          <a:spcPts val="0"/>
                        </a:spcAft>
                        <a:buClr>
                          <a:schemeClr val="dk1"/>
                        </a:buClr>
                        <a:buSzPts val="1000"/>
                        <a:buFont typeface="Arial"/>
                        <a:buNone/>
                      </a:pPr>
                      <a:r>
                        <a:rPr lang="en-US" sz="1000" u="none" strike="noStrike" cap="none"/>
                        <a:t>Increase student knowledge of phonics and phonemic awareness to support early readers</a:t>
                      </a:r>
                      <a:endParaRPr sz="1000" u="none" strike="noStrike" cap="none"/>
                    </a:p>
                  </a:txBody>
                  <a:tcPr marL="51425" marR="51425" marT="25725" marB="2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40000"/>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1000" u="none" strike="noStrike" cap="none"/>
                        <a:t>Increase student proficiency in the Numbers and Operations domain</a:t>
                      </a:r>
                      <a:endParaRPr sz="1000" u="none" strike="noStrike" cap="none"/>
                    </a:p>
                  </a:txBody>
                  <a:tcPr marL="51425" marR="51425" marT="25725" marB="2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7450"/>
                      </a:srgbClr>
                    </a:solidFill>
                  </a:tcPr>
                </a:tc>
                <a:tc>
                  <a:txBody>
                    <a:bodyPr/>
                    <a:lstStyle/>
                    <a:p>
                      <a:pPr marL="0" marR="0" lvl="0" indent="0" algn="ctr" rtl="0">
                        <a:lnSpc>
                          <a:spcPct val="100000"/>
                        </a:lnSpc>
                        <a:spcBef>
                          <a:spcPts val="0"/>
                        </a:spcBef>
                        <a:spcAft>
                          <a:spcPts val="0"/>
                        </a:spcAft>
                        <a:buClr>
                          <a:schemeClr val="dk1"/>
                        </a:buClr>
                        <a:buSzPts val="1000"/>
                        <a:buFont typeface="Arial"/>
                        <a:buNone/>
                      </a:pPr>
                      <a:r>
                        <a:rPr lang="en-US" sz="1000" u="none" strike="noStrike" cap="none"/>
                        <a:t>reaffirm the relationship of partnership between the school and parents to assist scholars </a:t>
                      </a:r>
                      <a:endParaRPr sz="1000" u="none" strike="noStrike" cap="none"/>
                    </a:p>
                  </a:txBody>
                  <a:tcPr marL="51425" marR="51425" marT="25725" marB="2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38100" cap="flat" cmpd="sng">
                      <a:solidFill>
                        <a:schemeClr val="lt1"/>
                      </a:solidFill>
                      <a:prstDash val="solid"/>
                      <a:round/>
                      <a:headEnd type="none" w="sm" len="sm"/>
                      <a:tailEnd type="none" w="sm" len="sm"/>
                    </a:lnB>
                    <a:solidFill>
                      <a:srgbClr val="009999">
                        <a:alpha val="20000"/>
                      </a:srgbClr>
                    </a:solidFill>
                  </a:tcPr>
                </a:tc>
                <a:extLst>
                  <a:ext uri="{0D108BD9-81ED-4DB2-BD59-A6C34878D82A}">
                    <a16:rowId xmlns:a16="http://schemas.microsoft.com/office/drawing/2014/main" val="10001"/>
                  </a:ext>
                </a:extLst>
              </a:tr>
            </a:tbl>
          </a:graphicData>
        </a:graphic>
      </p:graphicFrame>
      <p:grpSp>
        <p:nvGrpSpPr>
          <p:cNvPr id="194" name="Google Shape;194;p5"/>
          <p:cNvGrpSpPr/>
          <p:nvPr/>
        </p:nvGrpSpPr>
        <p:grpSpPr>
          <a:xfrm>
            <a:off x="9402692" y="65992"/>
            <a:ext cx="279661" cy="277982"/>
            <a:chOff x="3798613" y="3080850"/>
            <a:chExt cx="372881" cy="370643"/>
          </a:xfrm>
        </p:grpSpPr>
        <p:sp>
          <p:nvSpPr>
            <p:cNvPr id="195" name="Google Shape;195;p5"/>
            <p:cNvSpPr/>
            <p:nvPr/>
          </p:nvSpPr>
          <p:spPr>
            <a:xfrm>
              <a:off x="3807306" y="3081992"/>
              <a:ext cx="364188" cy="369501"/>
            </a:xfrm>
            <a:prstGeom prst="ellipse">
              <a:avLst/>
            </a:prstGeom>
            <a:noFill/>
            <a:ln w="38100" cap="flat" cmpd="sng">
              <a:solidFill>
                <a:srgbClr val="A552D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050"/>
              </a:pPr>
              <a:endParaRPr sz="1050">
                <a:solidFill>
                  <a:srgbClr val="FFFFFF"/>
                </a:solidFill>
                <a:latin typeface="Arial"/>
                <a:ea typeface="Arial"/>
                <a:cs typeface="Arial"/>
                <a:sym typeface="Arial"/>
              </a:endParaRPr>
            </a:p>
          </p:txBody>
        </p:sp>
        <p:sp>
          <p:nvSpPr>
            <p:cNvPr id="196" name="Google Shape;196;p5"/>
            <p:cNvSpPr/>
            <p:nvPr/>
          </p:nvSpPr>
          <p:spPr>
            <a:xfrm>
              <a:off x="3883331" y="3162965"/>
              <a:ext cx="203445" cy="206413"/>
            </a:xfrm>
            <a:prstGeom prst="ellipse">
              <a:avLst/>
            </a:prstGeom>
            <a:noFill/>
            <a:ln w="38100" cap="flat" cmpd="sng">
              <a:solidFill>
                <a:srgbClr val="A552D9"/>
              </a:solidFill>
              <a:prstDash val="solid"/>
              <a:round/>
              <a:headEnd type="none" w="sm" len="sm"/>
              <a:tailEnd type="none" w="sm" len="sm"/>
            </a:ln>
          </p:spPr>
          <p:txBody>
            <a:bodyPr spcFirstLastPara="1" wrap="square" lIns="91425" tIns="45700" rIns="91425" bIns="45700" anchor="ctr" anchorCtr="0">
              <a:noAutofit/>
            </a:bodyPr>
            <a:lstStyle/>
            <a:p>
              <a:pPr algn="ctr">
                <a:buClr>
                  <a:srgbClr val="000000"/>
                </a:buClr>
                <a:buSzPts val="1050"/>
              </a:pPr>
              <a:endParaRPr sz="1050">
                <a:solidFill>
                  <a:srgbClr val="FFFFFF"/>
                </a:solidFill>
                <a:latin typeface="Arial"/>
                <a:ea typeface="Arial"/>
                <a:cs typeface="Arial"/>
                <a:sym typeface="Arial"/>
              </a:endParaRPr>
            </a:p>
          </p:txBody>
        </p:sp>
        <p:cxnSp>
          <p:nvCxnSpPr>
            <p:cNvPr id="197" name="Google Shape;197;p5"/>
            <p:cNvCxnSpPr/>
            <p:nvPr/>
          </p:nvCxnSpPr>
          <p:spPr>
            <a:xfrm>
              <a:off x="3798613" y="3080850"/>
              <a:ext cx="210209" cy="197407"/>
            </a:xfrm>
            <a:prstGeom prst="straightConnector1">
              <a:avLst/>
            </a:prstGeom>
            <a:noFill/>
            <a:ln w="28575" cap="flat" cmpd="sng">
              <a:solidFill>
                <a:srgbClr val="A552D9"/>
              </a:solidFill>
              <a:prstDash val="solid"/>
              <a:round/>
              <a:headEnd type="none" w="sm" len="sm"/>
              <a:tailEnd type="triangle" w="med" len="med"/>
            </a:ln>
          </p:spPr>
        </p:cxnSp>
      </p:grpSp>
      <p:graphicFrame>
        <p:nvGraphicFramePr>
          <p:cNvPr id="198" name="Google Shape;198;p5"/>
          <p:cNvGraphicFramePr/>
          <p:nvPr/>
        </p:nvGraphicFramePr>
        <p:xfrm>
          <a:off x="1902827" y="4338346"/>
          <a:ext cx="8334075" cy="2146225"/>
        </p:xfrm>
        <a:graphic>
          <a:graphicData uri="http://schemas.openxmlformats.org/drawingml/2006/table">
            <a:tbl>
              <a:tblPr firstRow="1" bandRow="1">
                <a:noFill/>
              </a:tblPr>
              <a:tblGrid>
                <a:gridCol w="2778025">
                  <a:extLst>
                    <a:ext uri="{9D8B030D-6E8A-4147-A177-3AD203B41FA5}">
                      <a16:colId xmlns:a16="http://schemas.microsoft.com/office/drawing/2014/main" val="20000"/>
                    </a:ext>
                  </a:extLst>
                </a:gridCol>
                <a:gridCol w="2778025">
                  <a:extLst>
                    <a:ext uri="{9D8B030D-6E8A-4147-A177-3AD203B41FA5}">
                      <a16:colId xmlns:a16="http://schemas.microsoft.com/office/drawing/2014/main" val="20001"/>
                    </a:ext>
                  </a:extLst>
                </a:gridCol>
                <a:gridCol w="2778025">
                  <a:extLst>
                    <a:ext uri="{9D8B030D-6E8A-4147-A177-3AD203B41FA5}">
                      <a16:colId xmlns:a16="http://schemas.microsoft.com/office/drawing/2014/main" val="20002"/>
                    </a:ext>
                  </a:extLst>
                </a:gridCol>
              </a:tblGrid>
              <a:tr h="371825">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t>Progress Monitoring Measures</a:t>
                      </a:r>
                      <a:endParaRPr sz="1200" u="none" strike="noStrike" cap="none"/>
                    </a:p>
                  </a:txBody>
                  <a:tcPr marL="51425" marR="51425" marT="25725" marB="25725">
                    <a:solidFill>
                      <a:schemeClr val="dk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774400">
                <a:tc>
                  <a:txBody>
                    <a:bodyPr/>
                    <a:lstStyle/>
                    <a:p>
                      <a:pPr marL="457200" marR="0" lvl="0" indent="-292100" algn="l" rtl="0">
                        <a:lnSpc>
                          <a:spcPct val="100000"/>
                        </a:lnSpc>
                        <a:spcBef>
                          <a:spcPts val="0"/>
                        </a:spcBef>
                        <a:spcAft>
                          <a:spcPts val="0"/>
                        </a:spcAft>
                        <a:buClr>
                          <a:srgbClr val="000000"/>
                        </a:buClr>
                        <a:buSzPts val="1000"/>
                        <a:buFont typeface="Arial"/>
                        <a:buChar char="●"/>
                      </a:pPr>
                      <a:r>
                        <a:rPr lang="en-US" sz="1000" u="none" strike="noStrike" cap="none"/>
                        <a:t>MAP assessment given three times during the school year</a:t>
                      </a:r>
                      <a:endParaRPr sz="1000" u="none" strike="noStrike" cap="none"/>
                    </a:p>
                    <a:p>
                      <a:pPr marL="457200" marR="0" lvl="0" indent="-292100" algn="l" rtl="0">
                        <a:lnSpc>
                          <a:spcPct val="100000"/>
                        </a:lnSpc>
                        <a:spcBef>
                          <a:spcPts val="0"/>
                        </a:spcBef>
                        <a:spcAft>
                          <a:spcPts val="0"/>
                        </a:spcAft>
                        <a:buClr>
                          <a:srgbClr val="000000"/>
                        </a:buClr>
                        <a:buSzPts val="1000"/>
                        <a:buFont typeface="Arial"/>
                        <a:buChar char="●"/>
                      </a:pPr>
                      <a:r>
                        <a:rPr lang="en-US" sz="1000"/>
                        <a:t>Monthly grade level c</a:t>
                      </a:r>
                      <a:r>
                        <a:rPr lang="en-US" sz="1000" u="none" strike="noStrike" cap="none"/>
                        <a:t>ommon assessments </a:t>
                      </a:r>
                      <a:r>
                        <a:rPr lang="en-US" sz="1000"/>
                        <a:t>followed by </a:t>
                      </a:r>
                      <a:r>
                        <a:rPr lang="en-US" sz="1000" u="none" strike="noStrike" cap="none"/>
                        <a:t>data meetings </a:t>
                      </a:r>
                      <a:endParaRPr sz="1000" u="none" strike="noStrike" cap="none"/>
                    </a:p>
                    <a:p>
                      <a:pPr marL="457200" marR="0" lvl="0" indent="-292100" algn="l" rtl="0">
                        <a:lnSpc>
                          <a:spcPct val="100000"/>
                        </a:lnSpc>
                        <a:spcBef>
                          <a:spcPts val="0"/>
                        </a:spcBef>
                        <a:spcAft>
                          <a:spcPts val="0"/>
                        </a:spcAft>
                        <a:buSzPts val="1000"/>
                        <a:buChar char="●"/>
                      </a:pPr>
                      <a:r>
                        <a:rPr lang="en-US" sz="1000"/>
                        <a:t>Quarterly benchmark assessments at the end of each unit</a:t>
                      </a:r>
                      <a:endParaRPr sz="1000"/>
                    </a:p>
                    <a:p>
                      <a:pPr marL="457200" marR="0" lvl="0" indent="-292100" algn="l" rtl="0">
                        <a:lnSpc>
                          <a:spcPct val="100000"/>
                        </a:lnSpc>
                        <a:spcBef>
                          <a:spcPts val="0"/>
                        </a:spcBef>
                        <a:spcAft>
                          <a:spcPts val="0"/>
                        </a:spcAft>
                        <a:buClr>
                          <a:srgbClr val="000000"/>
                        </a:buClr>
                        <a:buSzPts val="1000"/>
                        <a:buFont typeface="Arial"/>
                        <a:buChar char="●"/>
                      </a:pPr>
                      <a:r>
                        <a:rPr lang="en-US" sz="1000" u="none" strike="noStrike" cap="none"/>
                        <a:t>Monitoring of growth through intervention with RTI Specialist </a:t>
                      </a:r>
                      <a:endParaRPr sz="1000" u="none" strike="noStrike" cap="none"/>
                    </a:p>
                  </a:txBody>
                  <a:tcPr marL="51425" marR="51425" marT="25725" marB="25725" anchor="ctr">
                    <a:solidFill>
                      <a:srgbClr val="990099">
                        <a:alpha val="40000"/>
                      </a:srgbClr>
                    </a:solidFill>
                  </a:tcPr>
                </a:tc>
                <a:tc>
                  <a:txBody>
                    <a:bodyPr/>
                    <a:lstStyle/>
                    <a:p>
                      <a:pPr marL="457200" lvl="0" indent="-292100" algn="l" rtl="0">
                        <a:spcBef>
                          <a:spcPts val="0"/>
                        </a:spcBef>
                        <a:spcAft>
                          <a:spcPts val="0"/>
                        </a:spcAft>
                        <a:buClr>
                          <a:schemeClr val="dk1"/>
                        </a:buClr>
                        <a:buSzPts val="1000"/>
                        <a:buChar char="●"/>
                      </a:pPr>
                      <a:r>
                        <a:rPr lang="en-US" sz="1000"/>
                        <a:t>MAP assessment given three times during the school year</a:t>
                      </a:r>
                      <a:endParaRPr sz="1000"/>
                    </a:p>
                    <a:p>
                      <a:pPr marL="457200" lvl="0" indent="-292100" algn="l" rtl="0">
                        <a:spcBef>
                          <a:spcPts val="0"/>
                        </a:spcBef>
                        <a:spcAft>
                          <a:spcPts val="0"/>
                        </a:spcAft>
                        <a:buClr>
                          <a:schemeClr val="dk1"/>
                        </a:buClr>
                        <a:buSzPts val="1000"/>
                        <a:buChar char="●"/>
                      </a:pPr>
                      <a:r>
                        <a:rPr lang="en-US" sz="1000"/>
                        <a:t>Monthly grade level common assessments followed by data meetings </a:t>
                      </a:r>
                      <a:endParaRPr sz="1000"/>
                    </a:p>
                    <a:p>
                      <a:pPr marL="457200" lvl="0" indent="-292100" algn="l" rtl="0">
                        <a:spcBef>
                          <a:spcPts val="0"/>
                        </a:spcBef>
                        <a:spcAft>
                          <a:spcPts val="0"/>
                        </a:spcAft>
                        <a:buClr>
                          <a:schemeClr val="dk1"/>
                        </a:buClr>
                        <a:buSzPts val="1000"/>
                        <a:buChar char="●"/>
                      </a:pPr>
                      <a:r>
                        <a:rPr lang="en-US" sz="1000"/>
                        <a:t>Quarterly benchmark assessments at the end of each unit</a:t>
                      </a:r>
                      <a:endParaRPr sz="1000"/>
                    </a:p>
                    <a:p>
                      <a:pPr marL="457200" lvl="0" indent="-292100" algn="l" rtl="0">
                        <a:spcBef>
                          <a:spcPts val="0"/>
                        </a:spcBef>
                        <a:spcAft>
                          <a:spcPts val="0"/>
                        </a:spcAft>
                        <a:buClr>
                          <a:schemeClr val="dk1"/>
                        </a:buClr>
                        <a:buSzPts val="1000"/>
                        <a:buChar char="●"/>
                      </a:pPr>
                      <a:r>
                        <a:rPr lang="en-US" sz="1000"/>
                        <a:t>Monitoring of growth through intervention with RTI Specialist</a:t>
                      </a:r>
                      <a:endParaRPr sz="1000"/>
                    </a:p>
                  </a:txBody>
                  <a:tcPr marL="51425" marR="51425" marT="25725" marB="25725" anchor="ctr">
                    <a:solidFill>
                      <a:srgbClr val="990099">
                        <a:alpha val="27450"/>
                      </a:srgbClr>
                    </a:solidFill>
                  </a:tcPr>
                </a:tc>
                <a:tc>
                  <a:txBody>
                    <a:bodyPr/>
                    <a:lstStyle/>
                    <a:p>
                      <a:pPr marL="457200" marR="0" lvl="0" indent="-292100" algn="l" rtl="0">
                        <a:lnSpc>
                          <a:spcPct val="100000"/>
                        </a:lnSpc>
                        <a:spcBef>
                          <a:spcPts val="0"/>
                        </a:spcBef>
                        <a:spcAft>
                          <a:spcPts val="0"/>
                        </a:spcAft>
                        <a:buClr>
                          <a:srgbClr val="000000"/>
                        </a:buClr>
                        <a:buSzPts val="1000"/>
                        <a:buFont typeface="Arial"/>
                        <a:buChar char="●"/>
                      </a:pPr>
                      <a:r>
                        <a:rPr lang="en-US" sz="1000" u="none" strike="noStrike" cap="none"/>
                        <a:t>Weekly meetings with attendance team to monitor trends</a:t>
                      </a:r>
                      <a:endParaRPr sz="1000" u="none" strike="noStrike" cap="none"/>
                    </a:p>
                    <a:p>
                      <a:pPr marL="457200" marR="0" lvl="0" indent="-292100" algn="l" rtl="0">
                        <a:lnSpc>
                          <a:spcPct val="100000"/>
                        </a:lnSpc>
                        <a:spcBef>
                          <a:spcPts val="0"/>
                        </a:spcBef>
                        <a:spcAft>
                          <a:spcPts val="0"/>
                        </a:spcAft>
                        <a:buClr>
                          <a:srgbClr val="000000"/>
                        </a:buClr>
                        <a:buSzPts val="1000"/>
                        <a:buFont typeface="Arial"/>
                        <a:buChar char="●"/>
                      </a:pPr>
                      <a:r>
                        <a:rPr lang="en-US" sz="1000" u="none" strike="noStrike" cap="none"/>
                        <a:t>Social worker referrals for students reaching 5 absences during semester 1</a:t>
                      </a:r>
                      <a:endParaRPr sz="1000" u="none" strike="noStrike" cap="none"/>
                    </a:p>
                  </a:txBody>
                  <a:tcPr marL="51425" marR="51425" marT="25725" marB="25725" anchor="ctr">
                    <a:solidFill>
                      <a:srgbClr val="990099">
                        <a:alpha val="20000"/>
                      </a:srgbClr>
                    </a:solidFill>
                  </a:tcPr>
                </a:tc>
                <a:extLst>
                  <a:ext uri="{0D108BD9-81ED-4DB2-BD59-A6C34878D82A}">
                    <a16:rowId xmlns:a16="http://schemas.microsoft.com/office/drawing/2014/main" val="10001"/>
                  </a:ext>
                </a:extLst>
              </a:tr>
            </a:tbl>
          </a:graphicData>
        </a:graphic>
      </p:graphicFrame>
      <p:graphicFrame>
        <p:nvGraphicFramePr>
          <p:cNvPr id="199" name="Google Shape;199;p5"/>
          <p:cNvGraphicFramePr/>
          <p:nvPr/>
        </p:nvGraphicFramePr>
        <p:xfrm>
          <a:off x="1928968" y="2196591"/>
          <a:ext cx="8334075" cy="2064600"/>
        </p:xfrm>
        <a:graphic>
          <a:graphicData uri="http://schemas.openxmlformats.org/drawingml/2006/table">
            <a:tbl>
              <a:tblPr firstRow="1" bandRow="1">
                <a:noFill/>
              </a:tblPr>
              <a:tblGrid>
                <a:gridCol w="2778025">
                  <a:extLst>
                    <a:ext uri="{9D8B030D-6E8A-4147-A177-3AD203B41FA5}">
                      <a16:colId xmlns:a16="http://schemas.microsoft.com/office/drawing/2014/main" val="20000"/>
                    </a:ext>
                  </a:extLst>
                </a:gridCol>
                <a:gridCol w="2778025">
                  <a:extLst>
                    <a:ext uri="{9D8B030D-6E8A-4147-A177-3AD203B41FA5}">
                      <a16:colId xmlns:a16="http://schemas.microsoft.com/office/drawing/2014/main" val="20001"/>
                    </a:ext>
                  </a:extLst>
                </a:gridCol>
                <a:gridCol w="2778025">
                  <a:extLst>
                    <a:ext uri="{9D8B030D-6E8A-4147-A177-3AD203B41FA5}">
                      <a16:colId xmlns:a16="http://schemas.microsoft.com/office/drawing/2014/main" val="20002"/>
                    </a:ext>
                  </a:extLst>
                </a:gridCol>
              </a:tblGrid>
              <a:tr h="390125">
                <a:tc gridSpan="3">
                  <a:txBody>
                    <a:bodyPr/>
                    <a:lstStyle/>
                    <a:p>
                      <a:pPr marL="0" marR="0" lvl="0" indent="0" algn="ctr"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SMART Goals (Elementary/Middle School)</a:t>
                      </a:r>
                      <a:endParaRPr sz="1200" u="none" strike="noStrike" cap="none">
                        <a:latin typeface="Arial"/>
                        <a:ea typeface="Arial"/>
                        <a:cs typeface="Arial"/>
                        <a:sym typeface="Arial"/>
                      </a:endParaRPr>
                    </a:p>
                  </a:txBody>
                  <a:tcPr marL="51425" marR="51425" marT="25725" marB="25725">
                    <a:lnB w="12700" cap="flat" cmpd="sng">
                      <a:solidFill>
                        <a:srgbClr val="FFFFFF"/>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674475">
                <a:tc>
                  <a:txBody>
                    <a:bodyPr/>
                    <a:lstStyle/>
                    <a:p>
                      <a:pPr marL="0" marR="0" lvl="0" indent="0" algn="ctr" rtl="0">
                        <a:lnSpc>
                          <a:spcPct val="123809"/>
                        </a:lnSpc>
                        <a:spcBef>
                          <a:spcPts val="0"/>
                        </a:spcBef>
                        <a:spcAft>
                          <a:spcPts val="0"/>
                        </a:spcAft>
                        <a:buClr>
                          <a:srgbClr val="000000"/>
                        </a:buClr>
                        <a:buSzPts val="1050"/>
                        <a:buFont typeface="Arial"/>
                        <a:buNone/>
                      </a:pPr>
                      <a:r>
                        <a:rPr lang="en-US" sz="1050" b="1" u="none" strike="noStrike" cap="none">
                          <a:latin typeface="Arial"/>
                          <a:ea typeface="Arial"/>
                          <a:cs typeface="Arial"/>
                          <a:sym typeface="Arial"/>
                        </a:rPr>
                        <a:t>Increase the </a:t>
                      </a:r>
                      <a:r>
                        <a:rPr lang="en-US" sz="1050" b="1" u="none" strike="noStrike" cap="none">
                          <a:solidFill>
                            <a:srgbClr val="000000"/>
                          </a:solidFill>
                          <a:latin typeface="Arial"/>
                          <a:ea typeface="Arial"/>
                          <a:cs typeface="Arial"/>
                          <a:sym typeface="Arial"/>
                        </a:rPr>
                        <a:t>% of </a:t>
                      </a:r>
                      <a:r>
                        <a:rPr lang="en-US" sz="1050" b="1" u="none" strike="noStrike" cap="none">
                          <a:latin typeface="Arial"/>
                          <a:ea typeface="Arial"/>
                          <a:cs typeface="Arial"/>
                          <a:sym typeface="Arial"/>
                        </a:rPr>
                        <a:t>grades 3-8 </a:t>
                      </a:r>
                      <a:r>
                        <a:rPr lang="en-US" sz="1050" b="1" u="none" strike="noStrike" cap="none">
                          <a:solidFill>
                            <a:srgbClr val="000000"/>
                          </a:solidFill>
                          <a:latin typeface="Arial"/>
                          <a:ea typeface="Arial"/>
                          <a:cs typeface="Arial"/>
                          <a:sym typeface="Arial"/>
                        </a:rPr>
                        <a:t>students </a:t>
                      </a:r>
                      <a:r>
                        <a:rPr lang="en-US" sz="1050" b="1" u="none" strike="noStrike" cap="none">
                          <a:latin typeface="Arial"/>
                          <a:ea typeface="Arial"/>
                          <a:cs typeface="Arial"/>
                          <a:sym typeface="Arial"/>
                        </a:rPr>
                        <a:t>scoring proficient or above on Milestones  in </a:t>
                      </a:r>
                      <a:r>
                        <a:rPr lang="en-US" sz="1050" b="1" u="none" strike="noStrike" cap="none">
                          <a:solidFill>
                            <a:srgbClr val="000000"/>
                          </a:solidFill>
                          <a:latin typeface="Arial"/>
                          <a:ea typeface="Arial"/>
                          <a:cs typeface="Arial"/>
                          <a:sym typeface="Arial"/>
                        </a:rPr>
                        <a:t> reading by 3% </a:t>
                      </a:r>
                      <a:endParaRPr sz="1050" b="1" u="none" strike="noStrike" cap="none">
                        <a:solidFill>
                          <a:srgbClr val="000000"/>
                        </a:solidFill>
                        <a:latin typeface="Arial"/>
                        <a:ea typeface="Arial"/>
                        <a:cs typeface="Arial"/>
                        <a:sym typeface="Arial"/>
                      </a:endParaRPr>
                    </a:p>
                  </a:txBody>
                  <a:tcPr marL="51425" marR="51425" marT="25725" marB="2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40000"/>
                      </a:srgbClr>
                    </a:solidFill>
                  </a:tcPr>
                </a:tc>
                <a:tc>
                  <a:txBody>
                    <a:bodyPr/>
                    <a:lstStyle/>
                    <a:p>
                      <a:pPr marL="0" marR="0" lvl="0" indent="0" algn="ctr" rtl="0">
                        <a:lnSpc>
                          <a:spcPct val="123809"/>
                        </a:lnSpc>
                        <a:spcBef>
                          <a:spcPts val="0"/>
                        </a:spcBef>
                        <a:spcAft>
                          <a:spcPts val="0"/>
                        </a:spcAft>
                        <a:buClr>
                          <a:srgbClr val="000000"/>
                        </a:buClr>
                        <a:buSzPts val="1050"/>
                        <a:buFont typeface="Arial"/>
                        <a:buNone/>
                      </a:pPr>
                      <a:r>
                        <a:rPr lang="en-US" sz="1050" b="1" u="none" strike="noStrike" cap="none">
                          <a:latin typeface="Arial"/>
                          <a:ea typeface="Arial"/>
                          <a:cs typeface="Arial"/>
                          <a:sym typeface="Arial"/>
                        </a:rPr>
                        <a:t>Increase the % of grades 3-8 students scoring proficient or above on milestones  in math by 3%</a:t>
                      </a:r>
                      <a:endParaRPr sz="1050" b="1" u="none" strike="noStrike" cap="none">
                        <a:solidFill>
                          <a:srgbClr val="000000"/>
                        </a:solidFill>
                        <a:latin typeface="Arial"/>
                        <a:ea typeface="Arial"/>
                        <a:cs typeface="Arial"/>
                        <a:sym typeface="Arial"/>
                      </a:endParaRPr>
                    </a:p>
                  </a:txBody>
                  <a:tcPr marL="51425" marR="51425" marT="25725" marB="2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27450"/>
                      </a:srgbClr>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t>Increase the percentage of students with 10 or less absences by 3%</a:t>
                      </a:r>
                      <a:endParaRPr sz="1400" u="none" strike="noStrike" cap="none"/>
                    </a:p>
                    <a:p>
                      <a:pPr marL="0" marR="0" lvl="0" indent="0" algn="ctr" rtl="0">
                        <a:lnSpc>
                          <a:spcPct val="100000"/>
                        </a:lnSpc>
                        <a:spcBef>
                          <a:spcPts val="0"/>
                        </a:spcBef>
                        <a:spcAft>
                          <a:spcPts val="0"/>
                        </a:spcAft>
                        <a:buClr>
                          <a:srgbClr val="000000"/>
                        </a:buClr>
                        <a:buSzPts val="1050"/>
                        <a:buFont typeface="Arial"/>
                        <a:buNone/>
                      </a:pPr>
                      <a:r>
                        <a:rPr lang="en-US" sz="1050" b="1" u="none" strike="noStrike" cap="none">
                          <a:latin typeface="Arial"/>
                          <a:ea typeface="Arial"/>
                          <a:cs typeface="Arial"/>
                          <a:sym typeface="Arial"/>
                        </a:rPr>
                        <a:t>Decrease the number of out of school suspensions by 3%</a:t>
                      </a:r>
                      <a:endParaRPr sz="1050" b="1" u="none" strike="noStrike" cap="none">
                        <a:latin typeface="Arial"/>
                        <a:ea typeface="Arial"/>
                        <a:cs typeface="Arial"/>
                        <a:sym typeface="Arial"/>
                      </a:endParaRPr>
                    </a:p>
                  </a:txBody>
                  <a:tcPr marL="51425" marR="51425" marT="25725" marB="25725"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990099">
                        <a:alpha val="20000"/>
                      </a:srgbClr>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EB8CC-E887-4C39-A032-E3471EDC043E}"/>
              </a:ext>
            </a:extLst>
          </p:cNvPr>
          <p:cNvSpPr>
            <a:spLocks noGrp="1"/>
          </p:cNvSpPr>
          <p:nvPr>
            <p:ph type="title"/>
          </p:nvPr>
        </p:nvSpPr>
        <p:spPr/>
        <p:txBody>
          <a:bodyPr/>
          <a:lstStyle/>
          <a:p>
            <a:r>
              <a:rPr lang="en-US" b="1">
                <a:solidFill>
                  <a:schemeClr val="tx2"/>
                </a:solidFill>
              </a:rPr>
              <a:t>Our Current</a:t>
            </a:r>
            <a:br>
              <a:rPr lang="en-US" b="1">
                <a:solidFill>
                  <a:schemeClr val="tx2"/>
                </a:solidFill>
              </a:rPr>
            </a:br>
            <a:r>
              <a:rPr lang="en-US" b="1">
                <a:solidFill>
                  <a:schemeClr val="tx2"/>
                </a:solidFill>
              </a:rPr>
              <a:t>Progress </a:t>
            </a:r>
            <a:r>
              <a:rPr lang="en-US" b="1" dirty="0">
                <a:solidFill>
                  <a:schemeClr val="tx2"/>
                </a:solidFill>
              </a:rPr>
              <a:t>Monitoring Measures </a:t>
            </a:r>
          </a:p>
        </p:txBody>
      </p:sp>
      <p:sp>
        <p:nvSpPr>
          <p:cNvPr id="3" name="Text Placeholder 2">
            <a:extLst>
              <a:ext uri="{FF2B5EF4-FFF2-40B4-BE49-F238E27FC236}">
                <a16:creationId xmlns:a16="http://schemas.microsoft.com/office/drawing/2014/main" id="{A4B28E79-36F1-4487-B6B6-7A33F5C3C0B2}"/>
              </a:ext>
            </a:extLst>
          </p:cNvPr>
          <p:cNvSpPr>
            <a:spLocks noGrp="1"/>
          </p:cNvSpPr>
          <p:nvPr>
            <p:ph type="body" idx="1"/>
          </p:nvPr>
        </p:nvSpPr>
        <p:spPr/>
        <p:txBody>
          <a:bodyPr/>
          <a:lstStyle/>
          <a:p>
            <a:r>
              <a:rPr lang="en-US" dirty="0">
                <a:solidFill>
                  <a:schemeClr val="accent2"/>
                </a:solidFill>
              </a:rPr>
              <a:t>Literacy</a:t>
            </a:r>
          </a:p>
        </p:txBody>
      </p:sp>
      <p:sp>
        <p:nvSpPr>
          <p:cNvPr id="4" name="Content Placeholder 3">
            <a:extLst>
              <a:ext uri="{FF2B5EF4-FFF2-40B4-BE49-F238E27FC236}">
                <a16:creationId xmlns:a16="http://schemas.microsoft.com/office/drawing/2014/main" id="{245DDB48-166A-4E16-B9DF-C5C6570A1BAD}"/>
              </a:ext>
            </a:extLst>
          </p:cNvPr>
          <p:cNvSpPr>
            <a:spLocks noGrp="1"/>
          </p:cNvSpPr>
          <p:nvPr>
            <p:ph sz="half" idx="2"/>
          </p:nvPr>
        </p:nvSpPr>
        <p:spPr/>
        <p:txBody>
          <a:bodyPr/>
          <a:lstStyle/>
          <a:p>
            <a:r>
              <a:rPr lang="en-US" sz="2000" dirty="0"/>
              <a:t> Im</a:t>
            </a:r>
            <a:r>
              <a:rPr lang="en-US" sz="2000" u="none" strike="noStrike" cap="none" dirty="0"/>
              <a:t>plementation of intervention block from 9am to 9:45 4 times a week </a:t>
            </a:r>
          </a:p>
          <a:p>
            <a:endParaRPr lang="en-US" sz="2000" dirty="0"/>
          </a:p>
          <a:p>
            <a:r>
              <a:rPr lang="en-US" sz="2000" u="none" strike="noStrike" cap="none" dirty="0"/>
              <a:t>Mandatory phonics block for k-2</a:t>
            </a:r>
            <a:r>
              <a:rPr lang="en-US" sz="2000" dirty="0"/>
              <a:t> </a:t>
            </a:r>
          </a:p>
          <a:p>
            <a:endParaRPr lang="en-US" dirty="0"/>
          </a:p>
        </p:txBody>
      </p:sp>
      <p:sp>
        <p:nvSpPr>
          <p:cNvPr id="5" name="Text Placeholder 4">
            <a:extLst>
              <a:ext uri="{FF2B5EF4-FFF2-40B4-BE49-F238E27FC236}">
                <a16:creationId xmlns:a16="http://schemas.microsoft.com/office/drawing/2014/main" id="{7A4C5B2A-12FB-43E3-8389-C0A5E65E6D91}"/>
              </a:ext>
            </a:extLst>
          </p:cNvPr>
          <p:cNvSpPr>
            <a:spLocks noGrp="1"/>
          </p:cNvSpPr>
          <p:nvPr>
            <p:ph type="body" sz="quarter" idx="3"/>
          </p:nvPr>
        </p:nvSpPr>
        <p:spPr/>
        <p:txBody>
          <a:bodyPr/>
          <a:lstStyle/>
          <a:p>
            <a:r>
              <a:rPr lang="en-US" dirty="0">
                <a:solidFill>
                  <a:schemeClr val="accent6"/>
                </a:solidFill>
              </a:rPr>
              <a:t>Numeracy</a:t>
            </a:r>
          </a:p>
        </p:txBody>
      </p:sp>
      <p:sp>
        <p:nvSpPr>
          <p:cNvPr id="6" name="Content Placeholder 5">
            <a:extLst>
              <a:ext uri="{FF2B5EF4-FFF2-40B4-BE49-F238E27FC236}">
                <a16:creationId xmlns:a16="http://schemas.microsoft.com/office/drawing/2014/main" id="{53C09F06-9236-4635-AFB4-5E7D384A6BAE}"/>
              </a:ext>
            </a:extLst>
          </p:cNvPr>
          <p:cNvSpPr>
            <a:spLocks noGrp="1"/>
          </p:cNvSpPr>
          <p:nvPr>
            <p:ph sz="quarter" idx="4"/>
          </p:nvPr>
        </p:nvSpPr>
        <p:spPr/>
        <p:txBody>
          <a:bodyPr/>
          <a:lstStyle/>
          <a:p>
            <a:r>
              <a:rPr lang="en-US" sz="2000" dirty="0"/>
              <a:t> </a:t>
            </a:r>
            <a:r>
              <a:rPr lang="en-US" sz="2000" u="none" strike="noStrike" cap="none" dirty="0"/>
              <a:t>Employ a PLC process that requires teachers to model lessons and present what students are to know and do in order to reach a level of mastery regarding the standard</a:t>
            </a:r>
            <a:endParaRPr lang="en-US" sz="2000" b="0" i="0" u="none" strike="noStrike" cap="none" dirty="0"/>
          </a:p>
          <a:p>
            <a:endParaRPr lang="en-US" sz="2000" dirty="0"/>
          </a:p>
          <a:p>
            <a:endParaRPr lang="en-US" dirty="0"/>
          </a:p>
        </p:txBody>
      </p:sp>
      <p:sp>
        <p:nvSpPr>
          <p:cNvPr id="7" name="Text Placeholder 6">
            <a:extLst>
              <a:ext uri="{FF2B5EF4-FFF2-40B4-BE49-F238E27FC236}">
                <a16:creationId xmlns:a16="http://schemas.microsoft.com/office/drawing/2014/main" id="{016D0387-7057-4207-9037-65B55A7B211B}"/>
              </a:ext>
            </a:extLst>
          </p:cNvPr>
          <p:cNvSpPr>
            <a:spLocks noGrp="1"/>
          </p:cNvSpPr>
          <p:nvPr>
            <p:ph type="body" sz="quarter" idx="13"/>
          </p:nvPr>
        </p:nvSpPr>
        <p:spPr/>
        <p:txBody>
          <a:bodyPr/>
          <a:lstStyle/>
          <a:p>
            <a:r>
              <a:rPr lang="en-US" dirty="0">
                <a:solidFill>
                  <a:schemeClr val="accent3"/>
                </a:solidFill>
              </a:rPr>
              <a:t>Whole Child</a:t>
            </a:r>
          </a:p>
        </p:txBody>
      </p:sp>
      <p:sp>
        <p:nvSpPr>
          <p:cNvPr id="8" name="Content Placeholder 7">
            <a:extLst>
              <a:ext uri="{FF2B5EF4-FFF2-40B4-BE49-F238E27FC236}">
                <a16:creationId xmlns:a16="http://schemas.microsoft.com/office/drawing/2014/main" id="{EE1302F8-9FA6-4CC4-AD07-E8137FCC99A5}"/>
              </a:ext>
            </a:extLst>
          </p:cNvPr>
          <p:cNvSpPr>
            <a:spLocks noGrp="1"/>
          </p:cNvSpPr>
          <p:nvPr>
            <p:ph sz="quarter" idx="14"/>
          </p:nvPr>
        </p:nvSpPr>
        <p:spPr/>
        <p:txBody>
          <a:bodyPr/>
          <a:lstStyle/>
          <a:p>
            <a:r>
              <a:rPr lang="en-US" sz="2000" dirty="0"/>
              <a:t> </a:t>
            </a:r>
            <a:r>
              <a:rPr lang="en-US" sz="2000" u="none" strike="noStrike" cap="none" dirty="0"/>
              <a:t>Creation of Attendance/ Care Team to identify and address needs of students </a:t>
            </a:r>
            <a:endParaRPr lang="en-US" sz="2000" b="0" i="0" u="none" strike="noStrike" cap="none" dirty="0"/>
          </a:p>
          <a:p>
            <a:endParaRPr lang="en-US" sz="2000" dirty="0"/>
          </a:p>
          <a:p>
            <a:endParaRPr lang="en-US" dirty="0"/>
          </a:p>
        </p:txBody>
      </p:sp>
      <p:sp>
        <p:nvSpPr>
          <p:cNvPr id="11" name="Slide Number Placeholder 10">
            <a:extLst>
              <a:ext uri="{FF2B5EF4-FFF2-40B4-BE49-F238E27FC236}">
                <a16:creationId xmlns:a16="http://schemas.microsoft.com/office/drawing/2014/main" id="{68ED6379-8C31-4483-A809-D0E84782F0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6B855D-E9CC-4FF8-AD85-6CDC7B89A0D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0343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ECBFEF8-9038-4E5E-A5F1-E4DC230355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1543328E-0308-BB9B-EE32-248E219C7973}"/>
              </a:ext>
            </a:extLst>
          </p:cNvPr>
          <p:cNvPicPr>
            <a:picLocks noChangeAspect="1"/>
          </p:cNvPicPr>
          <p:nvPr/>
        </p:nvPicPr>
        <p:blipFill rotWithShape="1">
          <a:blip r:embed="rId2"/>
          <a:srcRect t="2711" r="1" b="24252"/>
          <a:stretch/>
        </p:blipFill>
        <p:spPr>
          <a:xfrm>
            <a:off x="261682" y="233061"/>
            <a:ext cx="11668636" cy="6391879"/>
          </a:xfrm>
          <a:custGeom>
            <a:avLst/>
            <a:gdLst/>
            <a:ahLst/>
            <a:cxnLst/>
            <a:rect l="l" t="t" r="r" b="b"/>
            <a:pathLst>
              <a:path w="11668636" h="6391879">
                <a:moveTo>
                  <a:pt x="82200" y="0"/>
                </a:moveTo>
                <a:lnTo>
                  <a:pt x="11586436" y="0"/>
                </a:lnTo>
                <a:cubicBezTo>
                  <a:pt x="11631834" y="0"/>
                  <a:pt x="11668636" y="36802"/>
                  <a:pt x="11668636" y="82200"/>
                </a:cubicBezTo>
                <a:lnTo>
                  <a:pt x="11668636" y="6309679"/>
                </a:lnTo>
                <a:cubicBezTo>
                  <a:pt x="11668636" y="6355077"/>
                  <a:pt x="11631834" y="6391879"/>
                  <a:pt x="11586436" y="6391879"/>
                </a:cubicBezTo>
                <a:lnTo>
                  <a:pt x="82200" y="6391879"/>
                </a:lnTo>
                <a:cubicBezTo>
                  <a:pt x="36802" y="6391879"/>
                  <a:pt x="0" y="6355077"/>
                  <a:pt x="0" y="6309679"/>
                </a:cubicBezTo>
                <a:lnTo>
                  <a:pt x="0" y="82200"/>
                </a:lnTo>
                <a:cubicBezTo>
                  <a:pt x="0" y="36802"/>
                  <a:pt x="36802" y="0"/>
                  <a:pt x="82200" y="0"/>
                </a:cubicBezTo>
                <a:close/>
              </a:path>
            </a:pathLst>
          </a:custGeom>
        </p:spPr>
      </p:pic>
      <p:sp>
        <p:nvSpPr>
          <p:cNvPr id="24" name="Arc 23">
            <a:extLst>
              <a:ext uri="{FF2B5EF4-FFF2-40B4-BE49-F238E27FC236}">
                <a16:creationId xmlns:a16="http://schemas.microsoft.com/office/drawing/2014/main" id="{F37E8EB2-7BE0-4F3D-921C-F4E9C2C149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7715">
            <a:off x="8958979" y="368138"/>
            <a:ext cx="2987899" cy="2987899"/>
          </a:xfrm>
          <a:prstGeom prst="arc">
            <a:avLst>
              <a:gd name="adj1" fmla="val 16200000"/>
              <a:gd name="adj2" fmla="val 2287352"/>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E77AE46B-A945-4A7E-9911-903176079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69" y="5694291"/>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EFC037F-9B04-45A9-8AE6-A8517884947F}"/>
              </a:ext>
            </a:extLst>
          </p:cNvPr>
          <p:cNvSpPr>
            <a:spLocks noGrp="1"/>
          </p:cNvSpPr>
          <p:nvPr>
            <p:ph type="title" idx="4294967295"/>
          </p:nvPr>
        </p:nvSpPr>
        <p:spPr>
          <a:xfrm>
            <a:off x="6632575" y="1381125"/>
            <a:ext cx="5559425" cy="2514600"/>
          </a:xfrm>
        </p:spPr>
        <p:txBody>
          <a:bodyPr/>
          <a:lstStyle/>
          <a:p>
            <a:r>
              <a:rPr lang="en-US" dirty="0">
                <a:solidFill>
                  <a:srgbClr val="FFFFFF"/>
                </a:solidFill>
              </a:rPr>
              <a:t>MAPS Data</a:t>
            </a:r>
            <a:endParaRPr lang="en-US" dirty="0"/>
          </a:p>
        </p:txBody>
      </p:sp>
      <p:sp>
        <p:nvSpPr>
          <p:cNvPr id="3" name="Text Placeholder 2">
            <a:extLst>
              <a:ext uri="{FF2B5EF4-FFF2-40B4-BE49-F238E27FC236}">
                <a16:creationId xmlns:a16="http://schemas.microsoft.com/office/drawing/2014/main" id="{9F49FB76-25BA-4481-B88D-DCB748E1662E}"/>
              </a:ext>
            </a:extLst>
          </p:cNvPr>
          <p:cNvSpPr>
            <a:spLocks noGrp="1"/>
          </p:cNvSpPr>
          <p:nvPr>
            <p:ph type="body" idx="4294967295"/>
          </p:nvPr>
        </p:nvSpPr>
        <p:spPr>
          <a:xfrm>
            <a:off x="6632575" y="4078288"/>
            <a:ext cx="5559425" cy="1536700"/>
          </a:xfrm>
        </p:spPr>
        <p:txBody>
          <a:bodyPr/>
          <a:lstStyle/>
          <a:p>
            <a:r>
              <a:rPr lang="en-US" dirty="0">
                <a:solidFill>
                  <a:srgbClr val="FFFFFF"/>
                </a:solidFill>
              </a:rPr>
              <a:t>1</a:t>
            </a:r>
            <a:r>
              <a:rPr lang="en-US" baseline="30000" dirty="0">
                <a:solidFill>
                  <a:srgbClr val="FFFFFF"/>
                </a:solidFill>
              </a:rPr>
              <a:t>st</a:t>
            </a:r>
            <a:r>
              <a:rPr lang="en-US" dirty="0">
                <a:solidFill>
                  <a:srgbClr val="FFFFFF"/>
                </a:solidFill>
              </a:rPr>
              <a:t> Administration</a:t>
            </a:r>
          </a:p>
          <a:p>
            <a:endParaRPr lang="en-US" dirty="0"/>
          </a:p>
        </p:txBody>
      </p:sp>
    </p:spTree>
    <p:extLst>
      <p:ext uri="{BB962C8B-B14F-4D97-AF65-F5344CB8AC3E}">
        <p14:creationId xmlns:p14="http://schemas.microsoft.com/office/powerpoint/2010/main" val="2448307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ED4D0A8-2F2C-AF40-485C-D6C05F3ED861}"/>
              </a:ext>
            </a:extLst>
          </p:cNvPr>
          <p:cNvSpPr>
            <a:spLocks noGrp="1"/>
          </p:cNvSpPr>
          <p:nvPr>
            <p:ph type="title"/>
          </p:nvPr>
        </p:nvSpPr>
        <p:spPr>
          <a:xfrm>
            <a:off x="838200" y="365125"/>
            <a:ext cx="5393361" cy="1325563"/>
          </a:xfrm>
        </p:spPr>
        <p:txBody>
          <a:bodyPr vert="horz" lIns="91440" tIns="45720" rIns="91440" bIns="45720" rtlCol="0" anchor="ctr">
            <a:normAutofit/>
          </a:bodyPr>
          <a:lstStyle/>
          <a:p>
            <a:pPr algn="l"/>
            <a:r>
              <a:rPr lang="en-US" b="1" kern="1200" dirty="0">
                <a:solidFill>
                  <a:schemeClr val="tx2"/>
                </a:solidFill>
                <a:latin typeface="+mj-lt"/>
                <a:ea typeface="+mj-ea"/>
                <a:cs typeface="+mj-cs"/>
              </a:rPr>
              <a:t>GO Team Discussion:</a:t>
            </a:r>
            <a:br>
              <a:rPr lang="en-US" b="1" kern="1200" dirty="0">
                <a:solidFill>
                  <a:schemeClr val="tx2"/>
                </a:solidFill>
                <a:latin typeface="+mj-lt"/>
                <a:ea typeface="+mj-ea"/>
                <a:cs typeface="+mj-cs"/>
              </a:rPr>
            </a:br>
            <a:r>
              <a:rPr lang="en-US" b="1" kern="1200" dirty="0">
                <a:solidFill>
                  <a:schemeClr val="tx2"/>
                </a:solidFill>
                <a:latin typeface="+mj-lt"/>
                <a:ea typeface="+mj-ea"/>
                <a:cs typeface="+mj-cs"/>
              </a:rPr>
              <a:t>Data Protocol</a:t>
            </a:r>
          </a:p>
        </p:txBody>
      </p:sp>
      <p:sp>
        <p:nvSpPr>
          <p:cNvPr id="23" name="Freeform: Shape 22">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9585A6FB-F62F-79F4-E009-DA0A8357F84B}"/>
              </a:ext>
            </a:extLst>
          </p:cNvPr>
          <p:cNvSpPr txBox="1"/>
          <p:nvPr/>
        </p:nvSpPr>
        <p:spPr>
          <a:xfrm>
            <a:off x="832725" y="2055813"/>
            <a:ext cx="5393361" cy="4351338"/>
          </a:xfrm>
          <a:prstGeom prst="rect">
            <a:avLst/>
          </a:prstGeom>
        </p:spPr>
        <p:txBody>
          <a:bodyPr vert="horz" lIns="91440" tIns="45720" rIns="91440" bIns="45720" rtlCol="0">
            <a:normAutofit/>
          </a:bodyPr>
          <a:lstStyle/>
          <a:p>
            <a:pPr marL="285750" indent="-228600">
              <a:lnSpc>
                <a:spcPct val="90000"/>
              </a:lnSpc>
              <a:spcAft>
                <a:spcPts val="1200"/>
              </a:spcAft>
              <a:buFont typeface="Arial" panose="020B0604020202020204" pitchFamily="34" charset="0"/>
              <a:buChar char="•"/>
            </a:pPr>
            <a:r>
              <a:rPr lang="en-US" sz="3200" dirty="0"/>
              <a:t>What do you notice?</a:t>
            </a:r>
          </a:p>
          <a:p>
            <a:pPr marL="285750" indent="-228600">
              <a:lnSpc>
                <a:spcPct val="90000"/>
              </a:lnSpc>
              <a:spcAft>
                <a:spcPts val="1200"/>
              </a:spcAft>
              <a:buFont typeface="Arial" panose="020B0604020202020204" pitchFamily="34" charset="0"/>
              <a:buChar char="•"/>
            </a:pPr>
            <a:endParaRPr lang="en-US" sz="3200" dirty="0"/>
          </a:p>
          <a:p>
            <a:pPr marL="285750" indent="-228600">
              <a:lnSpc>
                <a:spcPct val="90000"/>
              </a:lnSpc>
              <a:spcAft>
                <a:spcPts val="1200"/>
              </a:spcAft>
              <a:buFont typeface="Arial" panose="020B0604020202020204" pitchFamily="34" charset="0"/>
              <a:buChar char="•"/>
            </a:pPr>
            <a:r>
              <a:rPr lang="en-US" sz="3200" dirty="0"/>
              <a:t>What are your wonderings?</a:t>
            </a:r>
          </a:p>
          <a:p>
            <a:pPr marL="285750" indent="-228600">
              <a:lnSpc>
                <a:spcPct val="90000"/>
              </a:lnSpc>
              <a:spcAft>
                <a:spcPts val="1200"/>
              </a:spcAft>
              <a:buFont typeface="Arial" panose="020B0604020202020204" pitchFamily="34" charset="0"/>
              <a:buChar char="•"/>
            </a:pPr>
            <a:endParaRPr lang="en-US" sz="3200" dirty="0"/>
          </a:p>
          <a:p>
            <a:pPr marL="285750" indent="-228600">
              <a:lnSpc>
                <a:spcPct val="90000"/>
              </a:lnSpc>
              <a:spcAft>
                <a:spcPts val="1200"/>
              </a:spcAft>
              <a:buFont typeface="Arial" panose="020B0604020202020204" pitchFamily="34" charset="0"/>
              <a:buChar char="•"/>
            </a:pPr>
            <a:r>
              <a:rPr lang="en-US" sz="3200" dirty="0"/>
              <a:t>What additional questions do you have?</a:t>
            </a:r>
          </a:p>
        </p:txBody>
      </p:sp>
      <p:sp>
        <p:nvSpPr>
          <p:cNvPr id="25" name="Oval 24">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8" name="Graphic 17" descr="Help">
            <a:extLst>
              <a:ext uri="{FF2B5EF4-FFF2-40B4-BE49-F238E27FC236}">
                <a16:creationId xmlns:a16="http://schemas.microsoft.com/office/drawing/2014/main" id="{5B457E29-B861-6ECC-8A79-005C8E083BD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7" name="Freeform: Shape 26">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31" name="Freeform: Shape 30">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136B97A2-21DB-29BD-BDA2-E4CE7A191651}"/>
              </a:ext>
            </a:extLst>
          </p:cNvPr>
          <p:cNvSpPr>
            <a:spLocks noGrp="1"/>
          </p:cNvSpPr>
          <p:nvPr>
            <p:ph type="sldNum" sz="quarter" idx="12"/>
          </p:nvPr>
        </p:nvSpPr>
        <p:spPr>
          <a:xfrm>
            <a:off x="10030244" y="6356350"/>
            <a:ext cx="1323555" cy="365125"/>
          </a:xfrm>
        </p:spPr>
        <p:txBody>
          <a:bodyPr vert="horz" lIns="91440" tIns="45720" rIns="91440" bIns="45720" rtlCol="0" anchor="ctr">
            <a:normAutofit/>
          </a:bodyPr>
          <a:lstStyle/>
          <a:p>
            <a:pPr>
              <a:spcAft>
                <a:spcPts val="600"/>
              </a:spcAft>
              <a:defRPr/>
            </a:pPr>
            <a:fld id="{D76B855D-E9CC-4FF8-AD85-6CDC7B89A0DE}" type="slidenum">
              <a:rPr lang="en-US" smtClean="0">
                <a:solidFill>
                  <a:prstClr val="black">
                    <a:tint val="75000"/>
                  </a:prstClr>
                </a:solidFill>
              </a:rPr>
              <a:pPr>
                <a:spcAft>
                  <a:spcPts val="600"/>
                </a:spcAft>
                <a:defRPr/>
              </a:pPr>
              <a:t>12</a:t>
            </a:fld>
            <a:endParaRPr lang="en-US">
              <a:solidFill>
                <a:prstClr val="black">
                  <a:tint val="75000"/>
                </a:prstClr>
              </a:solidFill>
            </a:endParaRPr>
          </a:p>
        </p:txBody>
      </p:sp>
      <p:sp>
        <p:nvSpPr>
          <p:cNvPr id="35" name="Freeform: Shape 34">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3991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Placeholder 5" descr="boy playing in playground in front of apartment building&#10;">
            <a:extLst>
              <a:ext uri="{FF2B5EF4-FFF2-40B4-BE49-F238E27FC236}">
                <a16:creationId xmlns:a16="http://schemas.microsoft.com/office/drawing/2014/main" id="{5F329689-9BAF-4AE6-BA67-6C34B1AEE853}"/>
              </a:ext>
            </a:extLst>
          </p:cNvPr>
          <p:cNvPicPr>
            <a:picLocks noGrp="1" noChangeAspect="1"/>
          </p:cNvPicPr>
          <p:nvPr>
            <p:ph type="pic" sz="quarter" idx="10"/>
          </p:nvPr>
        </p:nvPicPr>
        <p:blipFill rotWithShape="1">
          <a:blip r:embed="rId2"/>
          <a:srcRect/>
          <a:stretch/>
        </p:blipFill>
        <p:spPr/>
      </p:pic>
      <p:sp>
        <p:nvSpPr>
          <p:cNvPr id="8" name="Title 7">
            <a:extLst>
              <a:ext uri="{FF2B5EF4-FFF2-40B4-BE49-F238E27FC236}">
                <a16:creationId xmlns:a16="http://schemas.microsoft.com/office/drawing/2014/main" id="{4E808D1D-FE92-499E-982B-315DCF987C64}"/>
              </a:ext>
            </a:extLst>
          </p:cNvPr>
          <p:cNvSpPr>
            <a:spLocks noGrp="1"/>
          </p:cNvSpPr>
          <p:nvPr>
            <p:ph type="title"/>
          </p:nvPr>
        </p:nvSpPr>
        <p:spPr/>
        <p:txBody>
          <a:bodyPr/>
          <a:lstStyle/>
          <a:p>
            <a:r>
              <a:rPr lang="en-US" sz="3200" dirty="0"/>
              <a:t>Strategic planning will help you fully uncover your available options, set priorities for them, and define the methods to achieve them.</a:t>
            </a:r>
          </a:p>
        </p:txBody>
      </p:sp>
      <p:sp>
        <p:nvSpPr>
          <p:cNvPr id="9" name="Text Placeholder 8">
            <a:extLst>
              <a:ext uri="{FF2B5EF4-FFF2-40B4-BE49-F238E27FC236}">
                <a16:creationId xmlns:a16="http://schemas.microsoft.com/office/drawing/2014/main" id="{23EE02E7-DD32-447E-A951-9BFA2CED01F5}"/>
              </a:ext>
            </a:extLst>
          </p:cNvPr>
          <p:cNvSpPr>
            <a:spLocks noGrp="1"/>
          </p:cNvSpPr>
          <p:nvPr>
            <p:ph type="body" idx="1"/>
          </p:nvPr>
        </p:nvSpPr>
        <p:spPr/>
        <p:txBody>
          <a:bodyPr/>
          <a:lstStyle/>
          <a:p>
            <a:r>
              <a:rPr lang="en-US" dirty="0"/>
              <a:t>Robert J. </a:t>
            </a:r>
            <a:r>
              <a:rPr lang="en-US" dirty="0" err="1"/>
              <a:t>Mckain</a:t>
            </a:r>
            <a:endParaRPr lang="en-US" dirty="0"/>
          </a:p>
          <a:p>
            <a:endParaRPr lang="en-US" dirty="0"/>
          </a:p>
        </p:txBody>
      </p:sp>
      <p:sp>
        <p:nvSpPr>
          <p:cNvPr id="14" name="Arc 13">
            <a:extLst>
              <a:ext uri="{FF2B5EF4-FFF2-40B4-BE49-F238E27FC236}">
                <a16:creationId xmlns:a16="http://schemas.microsoft.com/office/drawing/2014/main" id="{FE1CEAEF-A1EC-4CA7-BEC1-407418518AC8}"/>
              </a:ext>
              <a:ext uri="{C183D7F6-B498-43B3-948B-1728B52AA6E4}">
                <adec:decorative xmlns:adec="http://schemas.microsoft.com/office/drawing/2017/decorative" val="1"/>
              </a:ext>
            </a:extLst>
          </p:cNvPr>
          <p:cNvSpPr/>
          <p:nvPr/>
        </p:nvSpPr>
        <p:spPr>
          <a:xfrm rot="9366740" flipV="1">
            <a:off x="2607299" y="8363"/>
            <a:ext cx="6816262" cy="6816262"/>
          </a:xfrm>
          <a:prstGeom prst="arc">
            <a:avLst>
              <a:gd name="adj1" fmla="val 16200000"/>
              <a:gd name="adj2" fmla="val 20401595"/>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2FD37EC2-A256-4365-B98A-9FC89FE7E260}"/>
              </a:ext>
              <a:ext uri="{C183D7F6-B498-43B3-948B-1728B52AA6E4}">
                <adec:decorative xmlns:adec="http://schemas.microsoft.com/office/drawing/2017/decorative" val="1"/>
              </a:ext>
            </a:extLst>
          </p:cNvPr>
          <p:cNvSpPr/>
          <p:nvPr/>
        </p:nvSpPr>
        <p:spPr>
          <a:xfrm>
            <a:off x="8153400" y="4609861"/>
            <a:ext cx="873032" cy="8493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Date Placeholder 16">
            <a:extLst>
              <a:ext uri="{FF2B5EF4-FFF2-40B4-BE49-F238E27FC236}">
                <a16:creationId xmlns:a16="http://schemas.microsoft.com/office/drawing/2014/main" id="{629F4044-902D-4034-8E90-44E0F885EEBD}"/>
              </a:ext>
            </a:extLst>
          </p:cNvPr>
          <p:cNvSpPr>
            <a:spLocks noGrp="1"/>
          </p:cNvSpPr>
          <p:nvPr>
            <p:ph type="dt" sz="half" idx="4294967295"/>
          </p:nvPr>
        </p:nvSpPr>
        <p:spPr>
          <a:xfrm>
            <a:off x="838200" y="6356350"/>
            <a:ext cx="2743200" cy="365125"/>
          </a:xfrm>
        </p:spPr>
        <p:txBody>
          <a:bodyPr/>
          <a:lstStyle/>
          <a:p>
            <a:pPr>
              <a:defRPr/>
            </a:pPr>
            <a:r>
              <a:rPr lang="en-US" dirty="0">
                <a:latin typeface="Calibri" panose="020F0502020204030204"/>
              </a:rPr>
              <a:t>9/3/20XX</a:t>
            </a:r>
          </a:p>
        </p:txBody>
      </p:sp>
      <p:sp>
        <p:nvSpPr>
          <p:cNvPr id="19" name="Slide Number Placeholder 18">
            <a:extLst>
              <a:ext uri="{FF2B5EF4-FFF2-40B4-BE49-F238E27FC236}">
                <a16:creationId xmlns:a16="http://schemas.microsoft.com/office/drawing/2014/main" id="{7728248D-4FCB-429D-AC4B-09580B545802}"/>
              </a:ext>
            </a:extLst>
          </p:cNvPr>
          <p:cNvSpPr>
            <a:spLocks noGrp="1"/>
          </p:cNvSpPr>
          <p:nvPr>
            <p:ph type="sldNum" sz="quarter" idx="13"/>
          </p:nvPr>
        </p:nvSpPr>
        <p:spPr/>
        <p:txBody>
          <a:bodyPr/>
          <a:lstStyle/>
          <a:p>
            <a:pPr>
              <a:defRPr/>
            </a:pPr>
            <a:fld id="{D76B855D-E9CC-4FF8-AD85-6CDC7B89A0DE}" type="slidenum">
              <a:rPr lang="en-US" smtClean="0">
                <a:latin typeface="Calibri" panose="020F0502020204030204"/>
              </a:rPr>
              <a:pPr>
                <a:defRPr/>
              </a:pPr>
              <a:t>13</a:t>
            </a:fld>
            <a:endParaRPr lang="en-US" dirty="0">
              <a:latin typeface="Calibri" panose="020F0502020204030204"/>
            </a:endParaRPr>
          </a:p>
        </p:txBody>
      </p:sp>
    </p:spTree>
    <p:extLst>
      <p:ext uri="{BB962C8B-B14F-4D97-AF65-F5344CB8AC3E}">
        <p14:creationId xmlns:p14="http://schemas.microsoft.com/office/powerpoint/2010/main" val="1026132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Freeform: Shape 31">
            <a:extLst>
              <a:ext uri="{FF2B5EF4-FFF2-40B4-BE49-F238E27FC236}">
                <a16:creationId xmlns:a16="http://schemas.microsoft.com/office/drawing/2014/main" id="{23DA7759-3209-4FE2-96D1-4EEDD81E9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94433" y="2"/>
            <a:ext cx="849328" cy="357668"/>
          </a:xfrm>
          <a:custGeom>
            <a:avLst/>
            <a:gdLst/>
            <a:ahLst/>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41460DAD-8769-4C9F-9C8C-BB0443909D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23536" y="5717905"/>
            <a:ext cx="1771609" cy="1140095"/>
          </a:xfrm>
          <a:custGeom>
            <a:avLst/>
            <a:gdLst/>
            <a:ahLst/>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useBgFill="1">
        <p:nvSpPr>
          <p:cNvPr id="36" name="Rectangle 35">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E45C6405-9D6C-48F5-9EFB-4CF1F3193EA4}"/>
              </a:ext>
            </a:extLst>
          </p:cNvPr>
          <p:cNvSpPr>
            <a:spLocks noGrp="1"/>
          </p:cNvSpPr>
          <p:nvPr>
            <p:ph type="title"/>
          </p:nvPr>
        </p:nvSpPr>
        <p:spPr>
          <a:xfrm>
            <a:off x="838201" y="367075"/>
            <a:ext cx="5120561" cy="1325563"/>
          </a:xfrm>
        </p:spPr>
        <p:txBody>
          <a:bodyPr vert="horz" lIns="91440" tIns="45720" rIns="91440" bIns="45720" rtlCol="0" anchor="ctr">
            <a:normAutofit/>
          </a:bodyPr>
          <a:lstStyle/>
          <a:p>
            <a:r>
              <a:rPr lang="en-US" b="1" kern="1200" dirty="0">
                <a:solidFill>
                  <a:schemeClr val="tx2"/>
                </a:solidFill>
                <a:latin typeface="+mj-lt"/>
                <a:ea typeface="+mj-ea"/>
                <a:cs typeface="+mj-cs"/>
              </a:rPr>
              <a:t>Where we’re going</a:t>
            </a:r>
          </a:p>
        </p:txBody>
      </p:sp>
      <p:sp>
        <p:nvSpPr>
          <p:cNvPr id="5" name="Content Placeholder 4">
            <a:extLst>
              <a:ext uri="{FF2B5EF4-FFF2-40B4-BE49-F238E27FC236}">
                <a16:creationId xmlns:a16="http://schemas.microsoft.com/office/drawing/2014/main" id="{42E3A3A9-5E96-4CDD-A971-9C272EFD97D9}"/>
              </a:ext>
            </a:extLst>
          </p:cNvPr>
          <p:cNvSpPr>
            <a:spLocks noGrp="1"/>
          </p:cNvSpPr>
          <p:nvPr>
            <p:ph idx="1"/>
          </p:nvPr>
        </p:nvSpPr>
        <p:spPr>
          <a:xfrm>
            <a:off x="838201" y="1825625"/>
            <a:ext cx="5092194" cy="4351338"/>
          </a:xfrm>
        </p:spPr>
        <p:txBody>
          <a:bodyPr vert="horz" lIns="91440" tIns="45720" rIns="91440" bIns="45720" rtlCol="0">
            <a:normAutofit/>
          </a:bodyPr>
          <a:lstStyle/>
          <a:p>
            <a:r>
              <a:rPr lang="en-US" dirty="0"/>
              <a:t>At our next meeting(s) we will discuss how our data is aligning to our strategic plan and determine if we need to make any adjustments. </a:t>
            </a:r>
          </a:p>
          <a:p>
            <a:r>
              <a:rPr lang="en-US" dirty="0"/>
              <a:t>Before the end of Fall Semester, we will take </a:t>
            </a:r>
            <a:r>
              <a:rPr lang="en-US" b="1" dirty="0"/>
              <a:t>Action</a:t>
            </a:r>
            <a:r>
              <a:rPr lang="en-US" dirty="0"/>
              <a:t> (vote) on ranking our strategic priorities for the 2023-2024 school year.</a:t>
            </a:r>
          </a:p>
          <a:p>
            <a:r>
              <a:rPr lang="en-US" dirty="0"/>
              <a:t>Let me or the Chair know of any additional information you need for our future discussion.</a:t>
            </a:r>
          </a:p>
          <a:p>
            <a:pPr indent="-228600">
              <a:buFont typeface="Arial" panose="020B0604020202020204" pitchFamily="34" charset="0"/>
              <a:buChar char="•"/>
            </a:pPr>
            <a:endParaRPr lang="en-US" dirty="0"/>
          </a:p>
        </p:txBody>
      </p:sp>
      <p:sp>
        <p:nvSpPr>
          <p:cNvPr id="38" name="Oval 37">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Placeholder 10">
            <a:extLst>
              <a:ext uri="{FF2B5EF4-FFF2-40B4-BE49-F238E27FC236}">
                <a16:creationId xmlns:a16="http://schemas.microsoft.com/office/drawing/2014/main" id="{89C83A94-9400-40DF-9CE0-AFEB3C742BC3}"/>
              </a:ext>
            </a:extLst>
          </p:cNvPr>
          <p:cNvPicPr>
            <a:picLocks noGrp="1" noChangeAspect="1"/>
          </p:cNvPicPr>
          <p:nvPr>
            <p:ph type="pic" sz="quarter" idx="14"/>
          </p:nvPr>
        </p:nvPicPr>
        <p:blipFill>
          <a:blip r:embed="rId2"/>
          <a:srcRect t="17913" b="17913"/>
          <a:stretch/>
        </p:blipFill>
        <p:spPr>
          <a:xfrm>
            <a:off x="7901259" y="2727729"/>
            <a:ext cx="4290740"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40" name="Arc 39">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Placeholder 8">
            <a:extLst>
              <a:ext uri="{FF2B5EF4-FFF2-40B4-BE49-F238E27FC236}">
                <a16:creationId xmlns:a16="http://schemas.microsoft.com/office/drawing/2014/main" id="{BB00A97C-4C32-42DA-9838-F3D341AB0DCC}"/>
              </a:ext>
            </a:extLst>
          </p:cNvPr>
          <p:cNvPicPr>
            <a:picLocks noGrp="1" noChangeAspect="1"/>
          </p:cNvPicPr>
          <p:nvPr>
            <p:ph type="pic" sz="quarter" idx="13"/>
          </p:nvPr>
        </p:nvPicPr>
        <p:blipFill rotWithShape="1">
          <a:blip r:embed="rId3"/>
          <a:srcRect l="21900" r="4" b="4"/>
          <a:stretch/>
        </p:blipFill>
        <p:spPr>
          <a:xfrm>
            <a:off x="6261609" y="0"/>
            <a:ext cx="3519311"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14" name="Slide Number Placeholder 13">
            <a:extLst>
              <a:ext uri="{FF2B5EF4-FFF2-40B4-BE49-F238E27FC236}">
                <a16:creationId xmlns:a16="http://schemas.microsoft.com/office/drawing/2014/main" id="{DC4D09A1-D96F-4BFC-8475-2F079EAD865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D76B855D-E9CC-4FF8-AD85-6CDC7B89A0DE}" type="slidenum">
              <a:rPr kumimoji="0" lang="en-US" b="0" i="0" u="none" strike="noStrike" normalizeH="0" noProof="0">
                <a:ln>
                  <a:noFill/>
                </a:ln>
                <a:solidFill>
                  <a:srgbClr val="FFFFFF"/>
                </a:solidFill>
                <a:effectLst/>
                <a:uLnTx/>
                <a:uFillTx/>
              </a:rPr>
              <a:pPr marR="0" lvl="0" indent="0" fontAlgn="auto">
                <a:spcBef>
                  <a:spcPts val="0"/>
                </a:spcBef>
                <a:spcAft>
                  <a:spcPts val="600"/>
                </a:spcAft>
                <a:buClrTx/>
                <a:buSzTx/>
                <a:buFontTx/>
                <a:buNone/>
                <a:tabLst/>
                <a:defRPr/>
              </a:pPr>
              <a:t>14</a:t>
            </a:fld>
            <a:endParaRPr kumimoji="0" lang="en-US" b="0" i="0" u="none" strike="noStrike" normalizeH="0" noProof="0">
              <a:ln>
                <a:noFill/>
              </a:ln>
              <a:solidFill>
                <a:srgbClr val="FFFFFF"/>
              </a:solidFill>
              <a:effectLst/>
              <a:uLnTx/>
              <a:uFillTx/>
            </a:endParaRPr>
          </a:p>
        </p:txBody>
      </p:sp>
    </p:spTree>
    <p:extLst>
      <p:ext uri="{BB962C8B-B14F-4D97-AF65-F5344CB8AC3E}">
        <p14:creationId xmlns:p14="http://schemas.microsoft.com/office/powerpoint/2010/main" val="17839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706C9-F26D-46CA-93BF-8C27012F6B12}"/>
              </a:ext>
            </a:extLst>
          </p:cNvPr>
          <p:cNvSpPr>
            <a:spLocks noGrp="1"/>
          </p:cNvSpPr>
          <p:nvPr>
            <p:ph type="title"/>
          </p:nvPr>
        </p:nvSpPr>
        <p:spPr/>
        <p:txBody>
          <a:bodyPr/>
          <a:lstStyle/>
          <a:p>
            <a:r>
              <a:rPr lang="en-US" dirty="0"/>
              <a:t>Thank you</a:t>
            </a:r>
          </a:p>
        </p:txBody>
      </p:sp>
      <p:sp>
        <p:nvSpPr>
          <p:cNvPr id="6" name="Slide Number Placeholder 5">
            <a:extLst>
              <a:ext uri="{FF2B5EF4-FFF2-40B4-BE49-F238E27FC236}">
                <a16:creationId xmlns:a16="http://schemas.microsoft.com/office/drawing/2014/main" id="{7359025F-68D1-4F50-8480-3F981455D4DE}"/>
              </a:ext>
            </a:extLst>
          </p:cNvPr>
          <p:cNvSpPr>
            <a:spLocks noGrp="1"/>
          </p:cNvSpPr>
          <p:nvPr>
            <p:ph type="sldNum" sz="quarter" idx="12"/>
          </p:nvPr>
        </p:nvSpPr>
        <p:spPr/>
        <p:txBody>
          <a:bodyPr/>
          <a:lstStyle/>
          <a:p>
            <a:pPr lvl="0"/>
            <a:fld id="{D76B855D-E9CC-4FF8-AD85-6CDC7B89A0DE}" type="slidenum">
              <a:rPr lang="en-US" noProof="0" smtClean="0"/>
              <a:pPr lvl="0"/>
              <a:t>15</a:t>
            </a:fld>
            <a:endParaRPr lang="en-US" noProof="0" dirty="0"/>
          </a:p>
        </p:txBody>
      </p:sp>
    </p:spTree>
    <p:extLst>
      <p:ext uri="{BB962C8B-B14F-4D97-AF65-F5344CB8AC3E}">
        <p14:creationId xmlns:p14="http://schemas.microsoft.com/office/powerpoint/2010/main" val="962258905"/>
      </p:ext>
    </p:extLst>
  </p:cSld>
  <p:clrMapOvr>
    <a:masterClrMapping/>
  </p:clrMapOvr>
</p:sld>
</file>

<file path=ppt/theme/theme1.xml><?xml version="1.0" encoding="utf-8"?>
<a:theme xmlns:a="http://schemas.openxmlformats.org/drawingml/2006/main" name="ShapesVTI">
  <a:themeElements>
    <a:clrScheme name="APS 5">
      <a:dk1>
        <a:sysClr val="windowText" lastClr="000000"/>
      </a:dk1>
      <a:lt1>
        <a:sysClr val="window" lastClr="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088E750FB87F439BAD6BE3B18C0B0C" ma:contentTypeVersion="16" ma:contentTypeDescription="Create a new document." ma:contentTypeScope="" ma:versionID="e9ac72388ecc15a5401bef62bf5ea167">
  <xsd:schema xmlns:xsd="http://www.w3.org/2001/XMLSchema" xmlns:xs="http://www.w3.org/2001/XMLSchema" xmlns:p="http://schemas.microsoft.com/office/2006/metadata/properties" xmlns:ns2="d37e30bb-5f32-4411-a640-0b4044b692bf" xmlns:ns3="ffb952a0-74d9-4848-89d6-000c4b1b707a" targetNamespace="http://schemas.microsoft.com/office/2006/metadata/properties" ma:root="true" ma:fieldsID="cad030c8869138e81215bf80749ff2c0" ns2:_="" ns3:_="">
    <xsd:import namespace="d37e30bb-5f32-4411-a640-0b4044b692bf"/>
    <xsd:import namespace="ffb952a0-74d9-4848-89d6-000c4b1b707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7e30bb-5f32-4411-a640-0b4044b69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fb952a0-74d9-4848-89d6-000c4b1b707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584ace9-6060-48e0-9721-f33996d2e2e3}" ma:internalName="TaxCatchAll" ma:showField="CatchAllData" ma:web="ffb952a0-74d9-4848-89d6-000c4b1b70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d37e30bb-5f32-4411-a640-0b4044b692bf" xsi:nil="true"/>
    <lcf76f155ced4ddcb4097134ff3c332f xmlns="d37e30bb-5f32-4411-a640-0b4044b692bf">
      <Terms xmlns="http://schemas.microsoft.com/office/infopath/2007/PartnerControls"/>
    </lcf76f155ced4ddcb4097134ff3c332f>
    <TaxCatchAll xmlns="ffb952a0-74d9-4848-89d6-000c4b1b707a" xsi:nil="true"/>
    <SharedWithUsers xmlns="ffb952a0-74d9-4848-89d6-000c4b1b707a">
      <UserInfo>
        <DisplayName>Gipson, Chaundra</DisplayName>
        <AccountId>16</AccountId>
        <AccountType/>
      </UserInfo>
      <UserInfo>
        <DisplayName>Jacobi, Diane</DisplayName>
        <AccountId>12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EE6EEE-A090-4C94-8AD2-1F94BE8FF3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7e30bb-5f32-4411-a640-0b4044b692bf"/>
    <ds:schemaRef ds:uri="ffb952a0-74d9-4848-89d6-000c4b1b7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BDEF148-1770-458F-8F5B-C3D0A278AA97}">
  <ds:schemaRefs>
    <ds:schemaRef ds:uri="http://purl.org/dc/elements/1.1/"/>
    <ds:schemaRef ds:uri="http://purl.org/dc/terms/"/>
    <ds:schemaRef ds:uri="d37e30bb-5f32-4411-a640-0b4044b692bf"/>
    <ds:schemaRef ds:uri="ffb952a0-74d9-4848-89d6-000c4b1b707a"/>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1A449C04-64B3-4403-94B7-8D2284C38D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{B8EF6DDF-79B9-44FA-AB15-D553D3962920}tf78504181_win32</Template>
  <TotalTime>605</TotalTime>
  <Words>1199</Words>
  <Application>Microsoft Office PowerPoint</Application>
  <PresentationFormat>Widescreen</PresentationFormat>
  <Paragraphs>167</Paragraphs>
  <Slides>15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Avenir Next LT Pro</vt:lpstr>
      <vt:lpstr>Calibri</vt:lpstr>
      <vt:lpstr>Roboto</vt:lpstr>
      <vt:lpstr>Tw Cen MT</vt:lpstr>
      <vt:lpstr>Verdana</vt:lpstr>
      <vt:lpstr>ShapesVTI</vt:lpstr>
      <vt:lpstr>GO Team Meeting #2</vt:lpstr>
      <vt:lpstr>Where We Are</vt:lpstr>
      <vt:lpstr>Timeline for GO Teams</vt:lpstr>
      <vt:lpstr>Discussion Items</vt:lpstr>
      <vt:lpstr>Current Strategic Plan</vt:lpstr>
      <vt:lpstr>PowerPoint Presentation</vt:lpstr>
      <vt:lpstr>Continuous Improvement Plan</vt:lpstr>
      <vt:lpstr>PowerPoint Presentation</vt:lpstr>
      <vt:lpstr>PowerPoint Presentation</vt:lpstr>
      <vt:lpstr>Our Current Progress Monitoring Measures </vt:lpstr>
      <vt:lpstr>MAPS Data</vt:lpstr>
      <vt:lpstr>GO Team Discussion: Data Protocol</vt:lpstr>
      <vt:lpstr>Strategic planning will help you fully uncover your available options, set priorities for them, and define the methods to achieve them.</vt:lpstr>
      <vt:lpstr>Where we’re going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 Team Meeting #2</dc:title>
  <dc:creator>Jacobi, Diane</dc:creator>
  <cp:lastModifiedBy>Lawrence, Reginald</cp:lastModifiedBy>
  <cp:revision>2</cp:revision>
  <dcterms:created xsi:type="dcterms:W3CDTF">2022-09-07T14:53:24Z</dcterms:created>
  <dcterms:modified xsi:type="dcterms:W3CDTF">2022-10-07T17:52:04Z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