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9144000" cy="6858000" type="letter"/>
  <p:notesSz cx="6918325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>
      <p:ext uri="{19B8F6BF-5375-455C-9EA6-DF929625EA0E}">
        <p15:presenceInfo xmlns:p15="http://schemas.microsoft.com/office/powerpoint/2012/main" userId="S-1-5-21-314122457-743516510-1361462980-1263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3A3A3"/>
    <a:srgbClr val="FFEAEC"/>
    <a:srgbClr val="FFD5D4"/>
    <a:srgbClr val="990000"/>
    <a:srgbClr val="FFF5C9"/>
    <a:srgbClr val="FFCC00"/>
    <a:srgbClr val="FFE98B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3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783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54113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833" y="4438752"/>
            <a:ext cx="5534660" cy="3631703"/>
          </a:xfrm>
          <a:prstGeom prst="rect">
            <a:avLst/>
          </a:prstGeom>
        </p:spPr>
        <p:txBody>
          <a:bodyPr vert="horz" lIns="92528" tIns="46264" rIns="92528" bIns="4626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783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5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6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2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4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22106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6754257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54257" y="539370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3003681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101103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3093084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003681" y="5389200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884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_____</a:t>
            </a:r>
            <a:r>
              <a:rPr lang="en-US" sz="1200" u="sng" dirty="0" smtClean="0">
                <a:solidFill>
                  <a:schemeClr val="bg1"/>
                </a:solidFill>
                <a:latin typeface="Arial"/>
                <a:cs typeface="Arial"/>
              </a:rPr>
              <a:t>West </a:t>
            </a:r>
            <a:r>
              <a:rPr lang="en-US" sz="1200" u="sng" smtClean="0">
                <a:solidFill>
                  <a:schemeClr val="bg1"/>
                </a:solidFill>
                <a:latin typeface="Arial"/>
                <a:cs typeface="Arial"/>
              </a:rPr>
              <a:t>Manor</a:t>
            </a:r>
            <a:r>
              <a:rPr lang="en-US" sz="1200" u="sng" smtClean="0">
                <a:solidFill>
                  <a:schemeClr val="bg1"/>
                </a:solidFill>
                <a:latin typeface="Arial"/>
                <a:cs typeface="Arial"/>
              </a:rPr>
              <a:t>____2018______________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en-US" sz="1200" u="sng" dirty="0" smtClean="0">
                <a:solidFill>
                  <a:schemeClr val="bg1"/>
                </a:solidFill>
                <a:latin typeface="Arial"/>
                <a:cs typeface="Arial"/>
              </a:rPr>
              <a:t>Mays Cluster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80763" y="4283714"/>
            <a:ext cx="2656447" cy="2416492"/>
            <a:chOff x="1378722" y="4138289"/>
            <a:chExt cx="2646574" cy="4411559"/>
          </a:xfrm>
        </p:grpSpPr>
        <p:sp>
          <p:nvSpPr>
            <p:cNvPr id="38" name="Rounded Rectangle 37"/>
            <p:cNvSpPr/>
            <p:nvPr/>
          </p:nvSpPr>
          <p:spPr>
            <a:xfrm>
              <a:off x="1392623" y="4138289"/>
              <a:ext cx="2632673" cy="1541588"/>
            </a:xfrm>
            <a:prstGeom prst="rect">
              <a:avLst/>
            </a:prstGeom>
            <a:solidFill>
              <a:srgbClr val="FFD5D5"/>
            </a:solidFill>
            <a:ln w="25400" cap="flat" cmpd="sng" algn="ctr">
              <a:solidFill>
                <a:srgbClr val="E3A3A3"/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spcAft>
                  <a:spcPts val="225"/>
                </a:spcAft>
                <a:buFont typeface="+mj-lt"/>
                <a:buAutoNum type="arabicPeriod"/>
              </a:pPr>
              <a:endParaRPr lang="en-US" sz="750" b="1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Arial"/>
                  <a:cs typeface="Arial"/>
                </a:rPr>
                <a:t>Ensure teachers have knowledge of six instructional shifts required by standards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Arial"/>
                  <a:cs typeface="Arial"/>
                </a:rPr>
                <a:t>Ensure teachers are proficient with the districts eight instructional practices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Arial"/>
                  <a:cs typeface="Arial"/>
                </a:rPr>
                <a:t>Ensure use of Standards of Mathematical Practice</a:t>
              </a:r>
              <a:endParaRPr lang="en-US" sz="75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378722" y="5797874"/>
              <a:ext cx="2632673" cy="130056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25"/>
                </a:spcAft>
              </a:pPr>
              <a:endParaRPr lang="en-US" sz="750" b="1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228600" indent="-228600">
                <a:spcAft>
                  <a:spcPts val="225"/>
                </a:spcAft>
                <a:buFont typeface="+mj-lt"/>
                <a:buAutoNum type="arabicPeriod"/>
              </a:pPr>
              <a:r>
                <a:rPr lang="en-US" sz="750" b="1" dirty="0">
                  <a:solidFill>
                    <a:schemeClr val="tx1"/>
                  </a:solidFill>
                  <a:latin typeface="Arial"/>
                  <a:cs typeface="Arial"/>
                </a:rPr>
                <a:t> </a:t>
              </a:r>
              <a:r>
                <a:rPr lang="en-US" sz="750" b="1" dirty="0" smtClean="0">
                  <a:solidFill>
                    <a:schemeClr val="tx1"/>
                  </a:solidFill>
                  <a:latin typeface="Arial"/>
                  <a:cs typeface="Arial"/>
                </a:rPr>
                <a:t>Build systems to support the implementation of the International Baccalaureate program</a:t>
              </a:r>
            </a:p>
            <a:p>
              <a:pPr marL="228600" indent="-228600">
                <a:spcAft>
                  <a:spcPts val="225"/>
                </a:spcAft>
                <a:buFont typeface="+mj-lt"/>
                <a:buAutoNum type="arabicPeriod"/>
              </a:pPr>
              <a:r>
                <a:rPr lang="en-US" sz="750" b="1" dirty="0" smtClean="0">
                  <a:solidFill>
                    <a:schemeClr val="tx1"/>
                  </a:solidFill>
                  <a:latin typeface="Arial"/>
                  <a:cs typeface="Arial"/>
                </a:rPr>
                <a:t>Implement system to promote social and emotional awareness of students</a:t>
              </a:r>
              <a:endParaRPr lang="en-US" sz="75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385329" y="7215393"/>
              <a:ext cx="2632673" cy="13344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vert="horz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ctr">
                <a:buFont typeface="+mj-lt"/>
                <a:buAutoNum type="arabicPeriod"/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Calibri"/>
                </a:rPr>
                <a:t>Ensure a welcoming parent friendly environment 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Calibri"/>
                </a:rPr>
                <a:t>Increase parent participation in school functions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 smtClean="0">
                  <a:solidFill>
                    <a:prstClr val="black"/>
                  </a:solidFill>
                  <a:latin typeface="Calibri"/>
                </a:rPr>
                <a:t>Ensure safe environment conducive to learning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445" y="5188328"/>
            <a:ext cx="3421247" cy="714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</a:rPr>
              <a:t>Facilitate the process of International Baccalaureate Certification through school level coordinator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</a:rPr>
              <a:t>Implement Social and Emotional Learning </a:t>
            </a:r>
            <a:endParaRPr lang="en-US" sz="700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52257" y="4262825"/>
            <a:ext cx="3431444" cy="844426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Provide professional development for teachers on Gradual Release Model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Ensure Professional Learning Communities for teacher operate with fidelity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Ensure teachers have professional Growth Plan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Ensure use of Standard Mathematical Practice and Instructional practices through observation</a:t>
            </a:r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80961" y="2105793"/>
            <a:ext cx="2642494" cy="2086915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750" b="1" dirty="0">
                <a:solidFill>
                  <a:srgbClr val="000000"/>
                </a:solidFill>
                <a:latin typeface="Arial"/>
                <a:cs typeface="Arial"/>
              </a:rPr>
              <a:t>Improve </a:t>
            </a:r>
            <a:r>
              <a:rPr lang="en-US" sz="750" b="1" dirty="0" smtClean="0">
                <a:solidFill>
                  <a:srgbClr val="000000"/>
                </a:solidFill>
                <a:latin typeface="Arial"/>
                <a:cs typeface="Arial"/>
              </a:rPr>
              <a:t>percent of students achieving at proficient level on Milestones assessment</a:t>
            </a:r>
          </a:p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750" b="1" dirty="0" smtClean="0">
                <a:solidFill>
                  <a:srgbClr val="000000"/>
                </a:solidFill>
                <a:latin typeface="Arial"/>
                <a:cs typeface="Arial"/>
              </a:rPr>
              <a:t>Increase the number of students meeting and exceeding yearly growth targets</a:t>
            </a:r>
            <a:endParaRPr lang="en-US" sz="75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750" b="1" dirty="0">
                <a:solidFill>
                  <a:srgbClr val="000000"/>
                </a:solidFill>
                <a:latin typeface="Arial"/>
                <a:cs typeface="Arial"/>
              </a:rPr>
              <a:t>Implement </a:t>
            </a:r>
            <a:r>
              <a:rPr lang="en-US" sz="750" b="1" dirty="0" smtClean="0">
                <a:solidFill>
                  <a:srgbClr val="000000"/>
                </a:solidFill>
                <a:latin typeface="Arial"/>
                <a:cs typeface="Arial"/>
              </a:rPr>
              <a:t>International Baccalaureate </a:t>
            </a:r>
            <a:r>
              <a:rPr lang="en-US" sz="750" b="1" dirty="0">
                <a:solidFill>
                  <a:srgbClr val="000000"/>
                </a:solidFill>
                <a:latin typeface="Arial"/>
                <a:cs typeface="Arial"/>
              </a:rPr>
              <a:t>program model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27443" y="1852313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760735" y="5960423"/>
            <a:ext cx="3410957" cy="7777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Improve communication with parents through Parent Liaison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Increase PTA membership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Implement Positive Behavior Intervention Supports and Social Emotional Learning</a:t>
            </a:r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4267" y="2093884"/>
            <a:ext cx="3407424" cy="2087864"/>
          </a:xfrm>
          <a:prstGeom prst="rect">
            <a:avLst/>
          </a:prstGeom>
          <a:solidFill>
            <a:srgbClr val="FFF5C9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remediation and acceleration as indicated by data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Ensure district curriculum is followed through unit plans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literacy Plan</a:t>
            </a:r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a common instructional framework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a literacy model based on best practices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 International Baccalaureate training for teachers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 International Baccalaureate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planning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integrated, project- and problem-based learning projects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rigorous and real-world interdisciplinary projects and units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Integrate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throughout the curriculum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0990" y="509775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>
                <a:solidFill>
                  <a:schemeClr val="tx1"/>
                </a:solidFill>
                <a:latin typeface="Arial"/>
                <a:cs typeface="Arial"/>
              </a:rPr>
              <a:t>With a caring culture of trust and collaboration, every student will graduate ready for college and career.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>
                <a:solidFill>
                  <a:schemeClr val="tx1"/>
                </a:solidFill>
                <a:latin typeface="Arial"/>
                <a:cs typeface="Arial"/>
              </a:rPr>
              <a:t>A high-performing school district where students love to learn, educators inspire, families engage and the community trusts the system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9922" y="5250109"/>
            <a:ext cx="367706" cy="32708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31" y="4292575"/>
            <a:ext cx="468279" cy="4682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75" y="6063203"/>
            <a:ext cx="248330" cy="265496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226" y="2652319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640" y="3024553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17838" y="4664514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699" y="5540735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9779" y="6328699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510719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>
                <a:solidFill>
                  <a:schemeClr val="tx1"/>
                </a:solidFill>
                <a:latin typeface="Arial"/>
                <a:cs typeface="Arial"/>
              </a:rPr>
              <a:t>The </a:t>
            </a:r>
            <a:r>
              <a:rPr lang="en-US" sz="800" smtClean="0">
                <a:solidFill>
                  <a:schemeClr val="tx1"/>
                </a:solidFill>
                <a:latin typeface="Arial"/>
                <a:cs typeface="Arial"/>
              </a:rPr>
              <a:t>mission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of the Mays cluster is to prepare students to become 21st century leaders who are ready for college, career, and beyond.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The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vision of the Mays Cluster is to provide instruction that is standards based,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while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collaborating with all constituents to prepare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for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graduation and beyond.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004981" y="564788"/>
            <a:ext cx="2625038" cy="90410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West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Manor Elementary School commits to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preparing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and empowering all students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for college and career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The vision of West manor is to be a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high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performing school where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all </a:t>
            </a: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stakeholders will concertedly prepare our students to become globally productive citizens and leaders.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08307" y="316630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59543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48560" y="2089943"/>
            <a:ext cx="1596578" cy="4646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Milestones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 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in Proficient and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Milestones Math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in Proficient and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Progress (percent of students’ meeting typical or high growth on Milestone EOGs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school </a:t>
            </a:r>
            <a:r>
              <a:rPr lang="en-US" sz="70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Star rating</a:t>
            </a:r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92285" y="1507129"/>
            <a:ext cx="270138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_</a:t>
            </a:r>
            <a:r>
              <a:rPr lang="en-US" sz="825" b="1" u="sng" dirty="0">
                <a:latin typeface="Arial"/>
                <a:cs typeface="Arial"/>
              </a:rPr>
              <a:t>International  Baccalaureate </a:t>
            </a: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95424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68215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24146</TotalTime>
  <Words>456</Words>
  <Application>Microsoft Office PowerPoint</Application>
  <PresentationFormat>Letter Paper (8.5x11 in)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Lawrence, Vanessa</cp:lastModifiedBy>
  <cp:revision>299</cp:revision>
  <cp:lastPrinted>2016-06-05T17:25:19Z</cp:lastPrinted>
  <dcterms:created xsi:type="dcterms:W3CDTF">2015-11-10T14:08:41Z</dcterms:created>
  <dcterms:modified xsi:type="dcterms:W3CDTF">2018-05-17T17:32:57Z</dcterms:modified>
</cp:coreProperties>
</file>