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x="18288000" cy="10287000"/>
  <p:notesSz cx="6858000" cy="9144000"/>
  <p:embeddedFontLst>
    <p:embeddedFont>
      <p:font typeface="A Day Without Sun Text Bold" charset="1" panose="02000506000000090004"/>
      <p:regular r:id="rId34"/>
    </p:embeddedFont>
    <p:embeddedFont>
      <p:font typeface="Ballpoint" charset="1" panose="00000000000000000000"/>
      <p:regular r:id="rId35"/>
    </p:embeddedFont>
    <p:embeddedFont>
      <p:font typeface="Dekko" charset="1" panose="00000500000000000000"/>
      <p:regular r:id="rId36"/>
    </p:embeddedFont>
    <p:embeddedFont>
      <p:font typeface="Bobby Jones" charset="1" panose="00000000000000000000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10.png" Type="http://schemas.openxmlformats.org/officeDocument/2006/relationships/image"/><Relationship Id="rId8" Target="../media/image11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https://www.atlantapublicschools.us/Page/69440" TargetMode="External" Type="http://schemas.openxmlformats.org/officeDocument/2006/relationships/hyperlink"/><Relationship Id="rId5" Target="../media/image3.pn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10.png" Type="http://schemas.openxmlformats.org/officeDocument/2006/relationships/image"/><Relationship Id="rId9" Target="../media/image11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svg" Type="http://schemas.openxmlformats.org/officeDocument/2006/relationships/image"/><Relationship Id="rId12" Target="../media/image10.png" Type="http://schemas.openxmlformats.org/officeDocument/2006/relationships/image"/><Relationship Id="rId13" Target="../media/image11.svg" Type="http://schemas.openxmlformats.org/officeDocument/2006/relationships/image"/><Relationship Id="rId14" Target="../media/image15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https://www.atlantapublicschools.us/cms/lib/GA01000924/Centricity/Domain/17601/Meeting%20Agenda.7.17.pdf" TargetMode="External" Type="http://schemas.openxmlformats.org/officeDocument/2006/relationships/hyperlink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5.svg" Type="http://schemas.openxmlformats.org/officeDocument/2006/relationships/image"/><Relationship Id="rId8" Target="../media/image6.png" Type="http://schemas.openxmlformats.org/officeDocument/2006/relationships/image"/><Relationship Id="rId9" Target="../media/image7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svg" Type="http://schemas.openxmlformats.org/officeDocument/2006/relationships/image"/><Relationship Id="rId12" Target="../media/image10.png" Type="http://schemas.openxmlformats.org/officeDocument/2006/relationships/image"/><Relationship Id="rId13" Target="../media/image11.svg" Type="http://schemas.openxmlformats.org/officeDocument/2006/relationships/image"/><Relationship Id="rId14" Target="../media/image15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https://www.atlantapublicschools.us/cms/lib/GA01000924/Centricity/Domain/17601/Meeting%20Agenda.7.17.pdf" TargetMode="External" Type="http://schemas.openxmlformats.org/officeDocument/2006/relationships/hyperlink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5.svg" Type="http://schemas.openxmlformats.org/officeDocument/2006/relationships/image"/><Relationship Id="rId8" Target="../media/image6.png" Type="http://schemas.openxmlformats.org/officeDocument/2006/relationships/image"/><Relationship Id="rId9" Target="../media/image7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Relationship Id="rId7" Target="../media/image20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Relationship Id="rId7" Target="../media/image21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Relationship Id="rId7" Target="../media/image22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18.png" Type="http://schemas.openxmlformats.org/officeDocument/2006/relationships/image"/><Relationship Id="rId5" Target="../media/image19.svg" Type="http://schemas.openxmlformats.org/officeDocument/2006/relationships/image"/><Relationship Id="rId6" Target="../media/image23.png" Type="http://schemas.openxmlformats.org/officeDocument/2006/relationships/image"/><Relationship Id="rId7" Target="../media/image17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18.png" Type="http://schemas.openxmlformats.org/officeDocument/2006/relationships/image"/><Relationship Id="rId5" Target="../media/image19.svg" Type="http://schemas.openxmlformats.org/officeDocument/2006/relationships/image"/><Relationship Id="rId6" Target="../media/image17.png" Type="http://schemas.openxmlformats.org/officeDocument/2006/relationships/image"/><Relationship Id="rId7" Target="../media/image24.png" Type="http://schemas.openxmlformats.org/officeDocument/2006/relationships/image"/><Relationship Id="rId8" Target="../media/image25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18.png" Type="http://schemas.openxmlformats.org/officeDocument/2006/relationships/image"/><Relationship Id="rId5" Target="../media/image19.svg" Type="http://schemas.openxmlformats.org/officeDocument/2006/relationships/image"/><Relationship Id="rId6" Target="../media/image17.png" Type="http://schemas.openxmlformats.org/officeDocument/2006/relationships/image"/><Relationship Id="rId7" Target="../media/image26.png" Type="http://schemas.openxmlformats.org/officeDocument/2006/relationships/image"/><Relationship Id="rId8" Target="../media/image25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18.png" Type="http://schemas.openxmlformats.org/officeDocument/2006/relationships/image"/><Relationship Id="rId5" Target="../media/image19.svg" Type="http://schemas.openxmlformats.org/officeDocument/2006/relationships/image"/><Relationship Id="rId6" Target="../media/image17.png" Type="http://schemas.openxmlformats.org/officeDocument/2006/relationships/image"/><Relationship Id="rId7" Target="../media/image27.png" Type="http://schemas.openxmlformats.org/officeDocument/2006/relationships/image"/><Relationship Id="rId8" Target="../media/image25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28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28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28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svg" Type="http://schemas.openxmlformats.org/officeDocument/2006/relationships/image"/><Relationship Id="rId12" Target="../media/image10.png" Type="http://schemas.openxmlformats.org/officeDocument/2006/relationships/image"/><Relationship Id="rId13" Target="../media/image11.svg" Type="http://schemas.openxmlformats.org/officeDocument/2006/relationships/image"/><Relationship Id="rId14" Target="../media/image15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https://www.atlantapublicschools.us/cms/lib/GA01000924/Centricity/Domain/17601/Meeting%20Agenda.7.17.pdf" TargetMode="External" Type="http://schemas.openxmlformats.org/officeDocument/2006/relationships/hyperlink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5.svg" Type="http://schemas.openxmlformats.org/officeDocument/2006/relationships/image"/><Relationship Id="rId8" Target="../media/image6.png" Type="http://schemas.openxmlformats.org/officeDocument/2006/relationships/image"/><Relationship Id="rId9" Target="../media/image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976154">
            <a:off x="3179887" y="-2087389"/>
            <a:ext cx="11386258" cy="14461778"/>
          </a:xfrm>
          <a:custGeom>
            <a:avLst/>
            <a:gdLst/>
            <a:ahLst/>
            <a:cxnLst/>
            <a:rect r="r" b="b" t="t" l="l"/>
            <a:pathLst>
              <a:path h="14461778" w="11386258">
                <a:moveTo>
                  <a:pt x="0" y="0"/>
                </a:moveTo>
                <a:lnTo>
                  <a:pt x="11386258" y="0"/>
                </a:lnTo>
                <a:lnTo>
                  <a:pt x="11386258" y="14461778"/>
                </a:lnTo>
                <a:lnTo>
                  <a:pt x="0" y="144617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993094" y="3170365"/>
            <a:ext cx="7038580" cy="4609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389"/>
              </a:lnSpc>
            </a:pPr>
            <a:r>
              <a:rPr lang="en-US" sz="13230" spc="-171">
                <a:solidFill>
                  <a:srgbClr val="000000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MEETING</a:t>
            </a:r>
          </a:p>
          <a:p>
            <a:pPr algn="ctr">
              <a:lnSpc>
                <a:spcPts val="18389"/>
              </a:lnSpc>
            </a:pPr>
            <a:r>
              <a:rPr lang="en-US" sz="13230" spc="-171">
                <a:solidFill>
                  <a:srgbClr val="000000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8/21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838012" y="690478"/>
            <a:ext cx="8216677" cy="2857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0"/>
              </a:lnSpc>
              <a:spcBef>
                <a:spcPct val="0"/>
              </a:spcBef>
            </a:pPr>
            <a:r>
              <a:rPr lang="en-US" sz="15000" spc="165">
                <a:solidFill>
                  <a:srgbClr val="000000"/>
                </a:solidFill>
                <a:latin typeface="Ballpoint"/>
                <a:ea typeface="Ballpoint"/>
                <a:cs typeface="Ballpoint"/>
                <a:sym typeface="Ballpoint"/>
              </a:rPr>
              <a:t>VHE GO Team</a:t>
            </a:r>
          </a:p>
        </p:txBody>
      </p:sp>
      <p:sp>
        <p:nvSpPr>
          <p:cNvPr name="Freeform 6" id="6"/>
          <p:cNvSpPr/>
          <p:nvPr/>
        </p:nvSpPr>
        <p:spPr>
          <a:xfrm flipH="true" flipV="false" rot="1060722">
            <a:off x="-1487309" y="1142583"/>
            <a:ext cx="4562127" cy="4588963"/>
          </a:xfrm>
          <a:custGeom>
            <a:avLst/>
            <a:gdLst/>
            <a:ahLst/>
            <a:cxnLst/>
            <a:rect r="r" b="b" t="t" l="l"/>
            <a:pathLst>
              <a:path h="4588963" w="4562127">
                <a:moveTo>
                  <a:pt x="4562127" y="0"/>
                </a:moveTo>
                <a:lnTo>
                  <a:pt x="0" y="0"/>
                </a:lnTo>
                <a:lnTo>
                  <a:pt x="0" y="4588963"/>
                </a:lnTo>
                <a:lnTo>
                  <a:pt x="4562127" y="4588963"/>
                </a:lnTo>
                <a:lnTo>
                  <a:pt x="4562127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671662">
            <a:off x="-462" y="2284552"/>
            <a:ext cx="2058324" cy="1968507"/>
          </a:xfrm>
          <a:custGeom>
            <a:avLst/>
            <a:gdLst/>
            <a:ahLst/>
            <a:cxnLst/>
            <a:rect r="r" b="b" t="t" l="l"/>
            <a:pathLst>
              <a:path h="1968507" w="2058324">
                <a:moveTo>
                  <a:pt x="0" y="0"/>
                </a:moveTo>
                <a:lnTo>
                  <a:pt x="2058324" y="0"/>
                </a:lnTo>
                <a:lnTo>
                  <a:pt x="2058324" y="1968507"/>
                </a:lnTo>
                <a:lnTo>
                  <a:pt x="0" y="196850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98986">
            <a:off x="14661528" y="6111762"/>
            <a:ext cx="4581499" cy="4608449"/>
          </a:xfrm>
          <a:custGeom>
            <a:avLst/>
            <a:gdLst/>
            <a:ahLst/>
            <a:cxnLst/>
            <a:rect r="r" b="b" t="t" l="l"/>
            <a:pathLst>
              <a:path h="4608449" w="4581499">
                <a:moveTo>
                  <a:pt x="4581499" y="0"/>
                </a:moveTo>
                <a:lnTo>
                  <a:pt x="0" y="0"/>
                </a:lnTo>
                <a:lnTo>
                  <a:pt x="0" y="4608449"/>
                </a:lnTo>
                <a:lnTo>
                  <a:pt x="4581499" y="4608449"/>
                </a:lnTo>
                <a:lnTo>
                  <a:pt x="4581499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829783" y="7688002"/>
            <a:ext cx="2025780" cy="1966848"/>
          </a:xfrm>
          <a:custGeom>
            <a:avLst/>
            <a:gdLst/>
            <a:ahLst/>
            <a:cxnLst/>
            <a:rect r="r" b="b" t="t" l="l"/>
            <a:pathLst>
              <a:path h="1966848" w="2025780">
                <a:moveTo>
                  <a:pt x="0" y="0"/>
                </a:moveTo>
                <a:lnTo>
                  <a:pt x="2025780" y="0"/>
                </a:lnTo>
                <a:lnTo>
                  <a:pt x="2025780" y="1966847"/>
                </a:lnTo>
                <a:lnTo>
                  <a:pt x="0" y="196684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3459258">
            <a:off x="15121729" y="-295348"/>
            <a:ext cx="2506725" cy="3905663"/>
          </a:xfrm>
          <a:custGeom>
            <a:avLst/>
            <a:gdLst/>
            <a:ahLst/>
            <a:cxnLst/>
            <a:rect r="r" b="b" t="t" l="l"/>
            <a:pathLst>
              <a:path h="3905663" w="2506725">
                <a:moveTo>
                  <a:pt x="2506725" y="0"/>
                </a:moveTo>
                <a:lnTo>
                  <a:pt x="0" y="0"/>
                </a:lnTo>
                <a:lnTo>
                  <a:pt x="0" y="3905663"/>
                </a:lnTo>
                <a:lnTo>
                  <a:pt x="2506725" y="3905663"/>
                </a:lnTo>
                <a:lnTo>
                  <a:pt x="2506725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-4245636">
            <a:off x="1701715" y="6984146"/>
            <a:ext cx="1705687" cy="3374560"/>
          </a:xfrm>
          <a:custGeom>
            <a:avLst/>
            <a:gdLst/>
            <a:ahLst/>
            <a:cxnLst/>
            <a:rect r="r" b="b" t="t" l="l"/>
            <a:pathLst>
              <a:path h="3374560" w="1705687">
                <a:moveTo>
                  <a:pt x="1705686" y="0"/>
                </a:moveTo>
                <a:lnTo>
                  <a:pt x="0" y="0"/>
                </a:lnTo>
                <a:lnTo>
                  <a:pt x="0" y="3374559"/>
                </a:lnTo>
                <a:lnTo>
                  <a:pt x="1705686" y="3374559"/>
                </a:lnTo>
                <a:lnTo>
                  <a:pt x="1705686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488334">
            <a:off x="6978835" y="8653387"/>
            <a:ext cx="3788362" cy="737009"/>
          </a:xfrm>
          <a:custGeom>
            <a:avLst/>
            <a:gdLst/>
            <a:ahLst/>
            <a:cxnLst/>
            <a:rect r="r" b="b" t="t" l="l"/>
            <a:pathLst>
              <a:path h="737009" w="3788362">
                <a:moveTo>
                  <a:pt x="0" y="0"/>
                </a:moveTo>
                <a:lnTo>
                  <a:pt x="3788362" y="0"/>
                </a:lnTo>
                <a:lnTo>
                  <a:pt x="3788362" y="737008"/>
                </a:lnTo>
                <a:lnTo>
                  <a:pt x="0" y="73700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663879" y="1372890"/>
            <a:ext cx="2064174" cy="2064174"/>
          </a:xfrm>
          <a:custGeom>
            <a:avLst/>
            <a:gdLst/>
            <a:ahLst/>
            <a:cxnLst/>
            <a:rect r="r" b="b" t="t" l="l"/>
            <a:pathLst>
              <a:path h="2064174" w="2064174">
                <a:moveTo>
                  <a:pt x="0" y="0"/>
                </a:moveTo>
                <a:lnTo>
                  <a:pt x="2064175" y="0"/>
                </a:lnTo>
                <a:lnTo>
                  <a:pt x="2064175" y="2064175"/>
                </a:lnTo>
                <a:lnTo>
                  <a:pt x="0" y="206417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976154">
            <a:off x="1590140" y="-4014651"/>
            <a:ext cx="14690716" cy="20870806"/>
          </a:xfrm>
          <a:custGeom>
            <a:avLst/>
            <a:gdLst/>
            <a:ahLst/>
            <a:cxnLst/>
            <a:rect r="r" b="b" t="t" l="l"/>
            <a:pathLst>
              <a:path h="20870806" w="14690716">
                <a:moveTo>
                  <a:pt x="0" y="0"/>
                </a:moveTo>
                <a:lnTo>
                  <a:pt x="14690716" y="0"/>
                </a:lnTo>
                <a:lnTo>
                  <a:pt x="14690716" y="20870805"/>
                </a:lnTo>
                <a:lnTo>
                  <a:pt x="0" y="208708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927" t="0" r="-5927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98986">
            <a:off x="15083026" y="-1005036"/>
            <a:ext cx="4581499" cy="4608449"/>
          </a:xfrm>
          <a:custGeom>
            <a:avLst/>
            <a:gdLst/>
            <a:ahLst/>
            <a:cxnLst/>
            <a:rect r="r" b="b" t="t" l="l"/>
            <a:pathLst>
              <a:path h="4608449" w="4581499">
                <a:moveTo>
                  <a:pt x="4581499" y="0"/>
                </a:moveTo>
                <a:lnTo>
                  <a:pt x="0" y="0"/>
                </a:lnTo>
                <a:lnTo>
                  <a:pt x="0" y="4608448"/>
                </a:lnTo>
                <a:lnTo>
                  <a:pt x="4581499" y="4608448"/>
                </a:lnTo>
                <a:lnTo>
                  <a:pt x="4581499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851256" y="456680"/>
            <a:ext cx="2025780" cy="1966848"/>
          </a:xfrm>
          <a:custGeom>
            <a:avLst/>
            <a:gdLst/>
            <a:ahLst/>
            <a:cxnLst/>
            <a:rect r="r" b="b" t="t" l="l"/>
            <a:pathLst>
              <a:path h="1966848" w="2025780">
                <a:moveTo>
                  <a:pt x="0" y="0"/>
                </a:moveTo>
                <a:lnTo>
                  <a:pt x="2025780" y="0"/>
                </a:lnTo>
                <a:lnTo>
                  <a:pt x="2025780" y="1966848"/>
                </a:lnTo>
                <a:lnTo>
                  <a:pt x="0" y="19668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4245636">
            <a:off x="-93325" y="6444101"/>
            <a:ext cx="1705687" cy="3374560"/>
          </a:xfrm>
          <a:custGeom>
            <a:avLst/>
            <a:gdLst/>
            <a:ahLst/>
            <a:cxnLst/>
            <a:rect r="r" b="b" t="t" l="l"/>
            <a:pathLst>
              <a:path h="3374560" w="1705687">
                <a:moveTo>
                  <a:pt x="1705686" y="0"/>
                </a:moveTo>
                <a:lnTo>
                  <a:pt x="0" y="0"/>
                </a:lnTo>
                <a:lnTo>
                  <a:pt x="0" y="3374560"/>
                </a:lnTo>
                <a:lnTo>
                  <a:pt x="1705686" y="3374560"/>
                </a:lnTo>
                <a:lnTo>
                  <a:pt x="1705686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38020" y="754652"/>
            <a:ext cx="2755694" cy="2755694"/>
          </a:xfrm>
          <a:custGeom>
            <a:avLst/>
            <a:gdLst/>
            <a:ahLst/>
            <a:cxnLst/>
            <a:rect r="r" b="b" t="t" l="l"/>
            <a:pathLst>
              <a:path h="2755694" w="2755694">
                <a:moveTo>
                  <a:pt x="0" y="0"/>
                </a:moveTo>
                <a:lnTo>
                  <a:pt x="2755694" y="0"/>
                </a:lnTo>
                <a:lnTo>
                  <a:pt x="2755694" y="2755694"/>
                </a:lnTo>
                <a:lnTo>
                  <a:pt x="0" y="27556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069642" y="1354379"/>
            <a:ext cx="15094315" cy="82151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41"/>
              </a:lnSpc>
              <a:spcBef>
                <a:spcPct val="0"/>
              </a:spcBef>
            </a:pPr>
            <a:r>
              <a:rPr lang="en-US" sz="8123" u="sng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Meeting Norms</a:t>
            </a:r>
          </a:p>
          <a:p>
            <a:pPr algn="ctr">
              <a:lnSpc>
                <a:spcPts val="4615"/>
              </a:lnSpc>
              <a:spcBef>
                <a:spcPct val="0"/>
              </a:spcBef>
            </a:pPr>
          </a:p>
          <a:p>
            <a:pPr algn="l" marL="746458" indent="-373229" lvl="1">
              <a:lnSpc>
                <a:spcPts val="4529"/>
              </a:lnSpc>
              <a:buFont typeface="Arial"/>
              <a:buChar char="•"/>
            </a:pPr>
            <a:r>
              <a:rPr lang="en-US" sz="3457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Only members of the team may participate in the discussion.</a:t>
            </a:r>
          </a:p>
          <a:p>
            <a:pPr algn="l" marL="746458" indent="-373229" lvl="1">
              <a:lnSpc>
                <a:spcPts val="4529"/>
              </a:lnSpc>
              <a:buFont typeface="Arial"/>
              <a:buChar char="•"/>
            </a:pPr>
            <a:r>
              <a:rPr lang="en-US" sz="3457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Any members of the public present are here to quietly observe.</a:t>
            </a:r>
          </a:p>
          <a:p>
            <a:pPr algn="l" marL="746458" indent="-373229" lvl="1">
              <a:lnSpc>
                <a:spcPts val="4529"/>
              </a:lnSpc>
              <a:buFont typeface="Arial"/>
              <a:buChar char="•"/>
            </a:pPr>
            <a:r>
              <a:rPr lang="en-US" sz="3457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We will be fully present.</a:t>
            </a:r>
          </a:p>
          <a:p>
            <a:pPr algn="l" marL="746458" indent="-373229" lvl="1">
              <a:lnSpc>
                <a:spcPts val="4529"/>
              </a:lnSpc>
              <a:buFont typeface="Arial"/>
              <a:buChar char="•"/>
            </a:pPr>
            <a:r>
              <a:rPr lang="en-US" sz="3457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We will follow the agenda as noticed to the public and stay on task.</a:t>
            </a:r>
          </a:p>
          <a:p>
            <a:pPr algn="l" marL="746458" indent="-373229" lvl="1">
              <a:lnSpc>
                <a:spcPts val="4529"/>
              </a:lnSpc>
              <a:buFont typeface="Arial"/>
              <a:buChar char="•"/>
            </a:pPr>
            <a:r>
              <a:rPr lang="en-US" sz="3457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We will focus on our governing role and school-wide outcomes.</a:t>
            </a:r>
          </a:p>
          <a:p>
            <a:pPr algn="l" marL="746458" indent="-373229" lvl="1">
              <a:lnSpc>
                <a:spcPts val="4529"/>
              </a:lnSpc>
              <a:buFont typeface="Arial"/>
              <a:buChar char="•"/>
            </a:pPr>
            <a:r>
              <a:rPr lang="en-US" sz="3457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We will keep all students and staff in the forefront of all decision-making.</a:t>
            </a:r>
          </a:p>
          <a:p>
            <a:pPr algn="l" marL="746458" indent="-373229" lvl="1">
              <a:lnSpc>
                <a:spcPts val="4529"/>
              </a:lnSpc>
              <a:buFont typeface="Arial"/>
              <a:buChar char="•"/>
            </a:pPr>
            <a:r>
              <a:rPr lang="en-US" sz="3457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We will be respectful of each other at all times.</a:t>
            </a:r>
          </a:p>
          <a:p>
            <a:pPr algn="l" marL="746458" indent="-373229" lvl="1">
              <a:lnSpc>
                <a:spcPts val="4529"/>
              </a:lnSpc>
              <a:buFont typeface="Arial"/>
              <a:buChar char="•"/>
            </a:pPr>
            <a:r>
              <a:rPr lang="en-US" sz="3457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We will be open-minded.</a:t>
            </a:r>
          </a:p>
          <a:p>
            <a:pPr algn="l" marL="746458" indent="-373229" lvl="1">
              <a:lnSpc>
                <a:spcPts val="4529"/>
              </a:lnSpc>
              <a:buFont typeface="Arial"/>
              <a:buChar char="•"/>
            </a:pPr>
            <a:r>
              <a:rPr lang="en-US" sz="3457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We invite and welcome the contributions of every member and listen to each other.</a:t>
            </a:r>
          </a:p>
          <a:p>
            <a:pPr algn="l" marL="746458" indent="-373229" lvl="1">
              <a:lnSpc>
                <a:spcPts val="4529"/>
              </a:lnSpc>
              <a:buFont typeface="Arial"/>
              <a:buChar char="•"/>
            </a:pPr>
            <a:r>
              <a:rPr lang="en-US" sz="3457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We will respect all ideas and assume good intentions.</a:t>
            </a:r>
          </a:p>
          <a:p>
            <a:pPr algn="l" marL="746458" indent="-373229" lvl="1">
              <a:lnSpc>
                <a:spcPts val="4529"/>
              </a:lnSpc>
              <a:buFont typeface="Arial"/>
              <a:buChar char="•"/>
            </a:pPr>
            <a:r>
              <a:rPr lang="en-US" sz="3457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We will approach differences of opinion with curiosity.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name="Freeform 3" id="3">
            <a:hlinkClick r:id="rId4" tooltip="https://www.atlantapublicschools.us/Page/69440"/>
          </p:cNvPr>
          <p:cNvSpPr/>
          <p:nvPr/>
        </p:nvSpPr>
        <p:spPr>
          <a:xfrm flipH="false" flipV="false" rot="5976154">
            <a:off x="1590140" y="-4014651"/>
            <a:ext cx="14690716" cy="20870806"/>
          </a:xfrm>
          <a:custGeom>
            <a:avLst/>
            <a:gdLst/>
            <a:ahLst/>
            <a:cxnLst/>
            <a:rect r="r" b="b" t="t" l="l"/>
            <a:pathLst>
              <a:path h="20870806" w="14690716">
                <a:moveTo>
                  <a:pt x="0" y="0"/>
                </a:moveTo>
                <a:lnTo>
                  <a:pt x="14690716" y="0"/>
                </a:lnTo>
                <a:lnTo>
                  <a:pt x="14690716" y="20870805"/>
                </a:lnTo>
                <a:lnTo>
                  <a:pt x="0" y="208708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927" t="0" r="-5927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98986">
            <a:off x="15083026" y="-1005036"/>
            <a:ext cx="4581499" cy="4608449"/>
          </a:xfrm>
          <a:custGeom>
            <a:avLst/>
            <a:gdLst/>
            <a:ahLst/>
            <a:cxnLst/>
            <a:rect r="r" b="b" t="t" l="l"/>
            <a:pathLst>
              <a:path h="4608449" w="4581499">
                <a:moveTo>
                  <a:pt x="4581499" y="0"/>
                </a:moveTo>
                <a:lnTo>
                  <a:pt x="0" y="0"/>
                </a:lnTo>
                <a:lnTo>
                  <a:pt x="0" y="4608448"/>
                </a:lnTo>
                <a:lnTo>
                  <a:pt x="4581499" y="4608448"/>
                </a:lnTo>
                <a:lnTo>
                  <a:pt x="4581499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851256" y="456680"/>
            <a:ext cx="2025780" cy="1966848"/>
          </a:xfrm>
          <a:custGeom>
            <a:avLst/>
            <a:gdLst/>
            <a:ahLst/>
            <a:cxnLst/>
            <a:rect r="r" b="b" t="t" l="l"/>
            <a:pathLst>
              <a:path h="1966848" w="2025780">
                <a:moveTo>
                  <a:pt x="0" y="0"/>
                </a:moveTo>
                <a:lnTo>
                  <a:pt x="2025780" y="0"/>
                </a:lnTo>
                <a:lnTo>
                  <a:pt x="2025780" y="1966848"/>
                </a:lnTo>
                <a:lnTo>
                  <a:pt x="0" y="19668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4245636">
            <a:off x="-1236751" y="7774454"/>
            <a:ext cx="1705687" cy="3374560"/>
          </a:xfrm>
          <a:custGeom>
            <a:avLst/>
            <a:gdLst/>
            <a:ahLst/>
            <a:cxnLst/>
            <a:rect r="r" b="b" t="t" l="l"/>
            <a:pathLst>
              <a:path h="3374560" w="1705687">
                <a:moveTo>
                  <a:pt x="1705687" y="0"/>
                </a:moveTo>
                <a:lnTo>
                  <a:pt x="0" y="0"/>
                </a:lnTo>
                <a:lnTo>
                  <a:pt x="0" y="3374560"/>
                </a:lnTo>
                <a:lnTo>
                  <a:pt x="1705687" y="3374560"/>
                </a:lnTo>
                <a:lnTo>
                  <a:pt x="1705687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38020" y="754652"/>
            <a:ext cx="2755694" cy="2755694"/>
          </a:xfrm>
          <a:custGeom>
            <a:avLst/>
            <a:gdLst/>
            <a:ahLst/>
            <a:cxnLst/>
            <a:rect r="r" b="b" t="t" l="l"/>
            <a:pathLst>
              <a:path h="2755694" w="2755694">
                <a:moveTo>
                  <a:pt x="0" y="0"/>
                </a:moveTo>
                <a:lnTo>
                  <a:pt x="2755694" y="0"/>
                </a:lnTo>
                <a:lnTo>
                  <a:pt x="2755694" y="2755694"/>
                </a:lnTo>
                <a:lnTo>
                  <a:pt x="0" y="275569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759518" y="808882"/>
            <a:ext cx="17016016" cy="46698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272"/>
              </a:lnSpc>
              <a:spcBef>
                <a:spcPct val="0"/>
              </a:spcBef>
            </a:pPr>
            <a:r>
              <a:rPr lang="en-US" sz="12422" u="sng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Public Comment</a:t>
            </a:r>
          </a:p>
          <a:p>
            <a:pPr algn="l">
              <a:lnSpc>
                <a:spcPts val="4529"/>
              </a:lnSpc>
              <a:spcBef>
                <a:spcPct val="0"/>
              </a:spcBef>
            </a:pPr>
          </a:p>
          <a:p>
            <a:pPr algn="l">
              <a:lnSpc>
                <a:spcPts val="4529"/>
              </a:lnSpc>
              <a:spcBef>
                <a:spcPct val="0"/>
              </a:spcBef>
            </a:pPr>
          </a:p>
          <a:p>
            <a:pPr algn="l">
              <a:lnSpc>
                <a:spcPts val="11791"/>
              </a:lnSpc>
            </a:pPr>
            <a:r>
              <a:rPr lang="en-US" sz="9000" u="sng">
                <a:solidFill>
                  <a:srgbClr val="008080"/>
                </a:solidFill>
                <a:latin typeface="Dekko"/>
                <a:ea typeface="Dekko"/>
                <a:cs typeface="Dekko"/>
                <a:sym typeface="Dekko"/>
              </a:rPr>
              <a:t>www.virginiahighlandelementary.com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59518" y="5502283"/>
            <a:ext cx="17340256" cy="1063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01"/>
              </a:lnSpc>
            </a:pPr>
            <a:r>
              <a:rPr lang="en-US" sz="6143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 “GO TEAM”&gt; current school Year &gt; Public Comment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598530" y="6644680"/>
            <a:ext cx="13337993" cy="14558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794"/>
              </a:lnSpc>
            </a:pPr>
            <a:r>
              <a:rPr lang="en-US" sz="8424">
                <a:solidFill>
                  <a:srgbClr val="FF7F50"/>
                </a:solidFill>
                <a:latin typeface="Bobby Jones"/>
                <a:ea typeface="Bobby Jones"/>
                <a:cs typeface="Bobby Jones"/>
                <a:sym typeface="Bobby Jones"/>
              </a:rPr>
              <a:t>Terry.Harness@apsk12.org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976154">
            <a:off x="2250717" y="-3611714"/>
            <a:ext cx="13786566" cy="17510429"/>
          </a:xfrm>
          <a:custGeom>
            <a:avLst/>
            <a:gdLst/>
            <a:ahLst/>
            <a:cxnLst/>
            <a:rect r="r" b="b" t="t" l="l"/>
            <a:pathLst>
              <a:path h="17510429" w="13786566">
                <a:moveTo>
                  <a:pt x="0" y="0"/>
                </a:moveTo>
                <a:lnTo>
                  <a:pt x="13786566" y="0"/>
                </a:lnTo>
                <a:lnTo>
                  <a:pt x="13786566" y="17510428"/>
                </a:lnTo>
                <a:lnTo>
                  <a:pt x="0" y="175104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759166" y="47457"/>
            <a:ext cx="13208431" cy="1521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05"/>
              </a:lnSpc>
            </a:pPr>
            <a:r>
              <a:rPr lang="en-US" sz="8780" spc="-114" u="sng">
                <a:solidFill>
                  <a:srgbClr val="2C3C5E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  <a:hlinkClick r:id="rId4" tooltip="https://www.atlantapublicschools.us/cms/lib/GA01000924/Centricity/Domain/17601/Meeting%20Agenda.7.17.pdf"/>
              </a:rPr>
              <a:t>MEETING AGENDA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1060722">
            <a:off x="-2392022" y="-512599"/>
            <a:ext cx="4562127" cy="4588963"/>
          </a:xfrm>
          <a:custGeom>
            <a:avLst/>
            <a:gdLst/>
            <a:ahLst/>
            <a:cxnLst/>
            <a:rect r="r" b="b" t="t" l="l"/>
            <a:pathLst>
              <a:path h="4588963" w="4562127">
                <a:moveTo>
                  <a:pt x="4562127" y="0"/>
                </a:moveTo>
                <a:lnTo>
                  <a:pt x="0" y="0"/>
                </a:lnTo>
                <a:lnTo>
                  <a:pt x="0" y="4588962"/>
                </a:lnTo>
                <a:lnTo>
                  <a:pt x="4562127" y="4588962"/>
                </a:lnTo>
                <a:lnTo>
                  <a:pt x="4562127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671662">
            <a:off x="-673870" y="1209773"/>
            <a:ext cx="2058324" cy="1968507"/>
          </a:xfrm>
          <a:custGeom>
            <a:avLst/>
            <a:gdLst/>
            <a:ahLst/>
            <a:cxnLst/>
            <a:rect r="r" b="b" t="t" l="l"/>
            <a:pathLst>
              <a:path h="1968507" w="2058324">
                <a:moveTo>
                  <a:pt x="0" y="0"/>
                </a:moveTo>
                <a:lnTo>
                  <a:pt x="2058324" y="0"/>
                </a:lnTo>
                <a:lnTo>
                  <a:pt x="2058324" y="1968507"/>
                </a:lnTo>
                <a:lnTo>
                  <a:pt x="0" y="19685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98986">
            <a:off x="14661528" y="6111762"/>
            <a:ext cx="4581499" cy="4608449"/>
          </a:xfrm>
          <a:custGeom>
            <a:avLst/>
            <a:gdLst/>
            <a:ahLst/>
            <a:cxnLst/>
            <a:rect r="r" b="b" t="t" l="l"/>
            <a:pathLst>
              <a:path h="4608449" w="4581499">
                <a:moveTo>
                  <a:pt x="4581499" y="0"/>
                </a:moveTo>
                <a:lnTo>
                  <a:pt x="0" y="0"/>
                </a:lnTo>
                <a:lnTo>
                  <a:pt x="0" y="4608449"/>
                </a:lnTo>
                <a:lnTo>
                  <a:pt x="4581499" y="4608449"/>
                </a:lnTo>
                <a:lnTo>
                  <a:pt x="4581499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829783" y="7688002"/>
            <a:ext cx="2025780" cy="1966848"/>
          </a:xfrm>
          <a:custGeom>
            <a:avLst/>
            <a:gdLst/>
            <a:ahLst/>
            <a:cxnLst/>
            <a:rect r="r" b="b" t="t" l="l"/>
            <a:pathLst>
              <a:path h="1966848" w="2025780">
                <a:moveTo>
                  <a:pt x="0" y="0"/>
                </a:moveTo>
                <a:lnTo>
                  <a:pt x="2025780" y="0"/>
                </a:lnTo>
                <a:lnTo>
                  <a:pt x="2025780" y="1966847"/>
                </a:lnTo>
                <a:lnTo>
                  <a:pt x="0" y="196684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3459258">
            <a:off x="16788544" y="-1454321"/>
            <a:ext cx="2506725" cy="3905663"/>
          </a:xfrm>
          <a:custGeom>
            <a:avLst/>
            <a:gdLst/>
            <a:ahLst/>
            <a:cxnLst/>
            <a:rect r="r" b="b" t="t" l="l"/>
            <a:pathLst>
              <a:path h="3905663" w="2506725">
                <a:moveTo>
                  <a:pt x="2506725" y="0"/>
                </a:moveTo>
                <a:lnTo>
                  <a:pt x="0" y="0"/>
                </a:lnTo>
                <a:lnTo>
                  <a:pt x="0" y="3905663"/>
                </a:lnTo>
                <a:lnTo>
                  <a:pt x="2506725" y="3905663"/>
                </a:lnTo>
                <a:lnTo>
                  <a:pt x="2506725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-4245636">
            <a:off x="175857" y="7736729"/>
            <a:ext cx="1705687" cy="3374560"/>
          </a:xfrm>
          <a:custGeom>
            <a:avLst/>
            <a:gdLst/>
            <a:ahLst/>
            <a:cxnLst/>
            <a:rect r="r" b="b" t="t" l="l"/>
            <a:pathLst>
              <a:path h="3374560" w="1705687">
                <a:moveTo>
                  <a:pt x="1705686" y="0"/>
                </a:moveTo>
                <a:lnTo>
                  <a:pt x="0" y="0"/>
                </a:lnTo>
                <a:lnTo>
                  <a:pt x="0" y="3374560"/>
                </a:lnTo>
                <a:lnTo>
                  <a:pt x="1705686" y="3374560"/>
                </a:lnTo>
                <a:lnTo>
                  <a:pt x="1705686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524489" y="1569130"/>
            <a:ext cx="8086708" cy="8659631"/>
          </a:xfrm>
          <a:custGeom>
            <a:avLst/>
            <a:gdLst/>
            <a:ahLst/>
            <a:cxnLst/>
            <a:rect r="r" b="b" t="t" l="l"/>
            <a:pathLst>
              <a:path h="8659631" w="8086708">
                <a:moveTo>
                  <a:pt x="0" y="0"/>
                </a:moveTo>
                <a:lnTo>
                  <a:pt x="8086708" y="0"/>
                </a:lnTo>
                <a:lnTo>
                  <a:pt x="8086708" y="8659631"/>
                </a:lnTo>
                <a:lnTo>
                  <a:pt x="0" y="865963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-2363" r="0" b="-2363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966813">
            <a:off x="4642795" y="-2726881"/>
            <a:ext cx="12393246" cy="15740762"/>
          </a:xfrm>
          <a:custGeom>
            <a:avLst/>
            <a:gdLst/>
            <a:ahLst/>
            <a:cxnLst/>
            <a:rect r="r" b="b" t="t" l="l"/>
            <a:pathLst>
              <a:path h="15740762" w="12393246">
                <a:moveTo>
                  <a:pt x="0" y="0"/>
                </a:moveTo>
                <a:lnTo>
                  <a:pt x="12393246" y="0"/>
                </a:lnTo>
                <a:lnTo>
                  <a:pt x="12393246" y="15740762"/>
                </a:lnTo>
                <a:lnTo>
                  <a:pt x="0" y="157407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13253" y="0"/>
            <a:ext cx="4121568" cy="4114800"/>
          </a:xfrm>
          <a:custGeom>
            <a:avLst/>
            <a:gdLst/>
            <a:ahLst/>
            <a:cxnLst/>
            <a:rect r="r" b="b" t="t" l="l"/>
            <a:pathLst>
              <a:path h="4114800" w="4121568">
                <a:moveTo>
                  <a:pt x="0" y="0"/>
                </a:moveTo>
                <a:lnTo>
                  <a:pt x="4121568" y="0"/>
                </a:lnTo>
                <a:lnTo>
                  <a:pt x="41215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728779" y="388161"/>
            <a:ext cx="10656837" cy="1908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000000"/>
                </a:solidFill>
                <a:latin typeface="Ballpoint"/>
                <a:ea typeface="Ballpoint"/>
                <a:cs typeface="Ballpoint"/>
                <a:sym typeface="Ballpoint"/>
              </a:rPr>
              <a:t>Vision Casting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777665" y="2673585"/>
            <a:ext cx="12404206" cy="7636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6"/>
              </a:lnSpc>
            </a:pPr>
            <a:r>
              <a:rPr lang="en-US" sz="6737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Worked with the community (parents, students), teachers/staff and central office departments.</a:t>
            </a:r>
          </a:p>
          <a:p>
            <a:pPr algn="ctr">
              <a:lnSpc>
                <a:spcPts val="8826"/>
              </a:lnSpc>
            </a:pPr>
          </a:p>
          <a:p>
            <a:pPr algn="ctr">
              <a:lnSpc>
                <a:spcPts val="8826"/>
              </a:lnSpc>
            </a:pPr>
            <a:r>
              <a:rPr lang="en-US" sz="6737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Used data to make informed decisions. </a:t>
            </a:r>
          </a:p>
          <a:p>
            <a:pPr algn="ctr">
              <a:lnSpc>
                <a:spcPts val="7647"/>
              </a:lnSpc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5555426" y="2057400"/>
            <a:ext cx="10567985" cy="416320"/>
            <a:chOff x="0" y="0"/>
            <a:chExt cx="14090646" cy="55509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090646" cy="307432"/>
            </a:xfrm>
            <a:custGeom>
              <a:avLst/>
              <a:gdLst/>
              <a:ahLst/>
              <a:cxnLst/>
              <a:rect r="r" b="b" t="t" l="l"/>
              <a:pathLst>
                <a:path h="307432" w="14090646">
                  <a:moveTo>
                    <a:pt x="0" y="0"/>
                  </a:moveTo>
                  <a:lnTo>
                    <a:pt x="14090646" y="0"/>
                  </a:lnTo>
                  <a:lnTo>
                    <a:pt x="14090646" y="307432"/>
                  </a:lnTo>
                  <a:lnTo>
                    <a:pt x="0" y="30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989656" y="307432"/>
              <a:ext cx="11351141" cy="247661"/>
            </a:xfrm>
            <a:custGeom>
              <a:avLst/>
              <a:gdLst/>
              <a:ahLst/>
              <a:cxnLst/>
              <a:rect r="r" b="b" t="t" l="l"/>
              <a:pathLst>
                <a:path h="247661" w="11351141">
                  <a:moveTo>
                    <a:pt x="0" y="0"/>
                  </a:moveTo>
                  <a:lnTo>
                    <a:pt x="11351140" y="0"/>
                  </a:lnTo>
                  <a:lnTo>
                    <a:pt x="11351140" y="247662"/>
                  </a:lnTo>
                  <a:lnTo>
                    <a:pt x="0" y="2476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966813">
            <a:off x="3613444" y="-3941657"/>
            <a:ext cx="12393246" cy="17827767"/>
          </a:xfrm>
          <a:custGeom>
            <a:avLst/>
            <a:gdLst/>
            <a:ahLst/>
            <a:cxnLst/>
            <a:rect r="r" b="b" t="t" l="l"/>
            <a:pathLst>
              <a:path h="17827767" w="12393246">
                <a:moveTo>
                  <a:pt x="0" y="0"/>
                </a:moveTo>
                <a:lnTo>
                  <a:pt x="12393247" y="0"/>
                </a:lnTo>
                <a:lnTo>
                  <a:pt x="12393247" y="17827767"/>
                </a:lnTo>
                <a:lnTo>
                  <a:pt x="0" y="178277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629" t="0" r="-6629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527405" y="-398206"/>
            <a:ext cx="4121568" cy="4114800"/>
          </a:xfrm>
          <a:custGeom>
            <a:avLst/>
            <a:gdLst/>
            <a:ahLst/>
            <a:cxnLst/>
            <a:rect r="r" b="b" t="t" l="l"/>
            <a:pathLst>
              <a:path h="4114800" w="4121568">
                <a:moveTo>
                  <a:pt x="0" y="0"/>
                </a:moveTo>
                <a:lnTo>
                  <a:pt x="4121568" y="0"/>
                </a:lnTo>
                <a:lnTo>
                  <a:pt x="41215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390362" y="-120650"/>
            <a:ext cx="10656837" cy="1908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000000"/>
                </a:solidFill>
                <a:latin typeface="Ballpoint"/>
                <a:ea typeface="Ballpoint"/>
                <a:cs typeface="Ballpoint"/>
                <a:sym typeface="Ballpoint"/>
              </a:rPr>
              <a:t>Take Aways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4479214" y="1659194"/>
            <a:ext cx="10567985" cy="416320"/>
            <a:chOff x="0" y="0"/>
            <a:chExt cx="14090646" cy="55509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4090646" cy="307432"/>
            </a:xfrm>
            <a:custGeom>
              <a:avLst/>
              <a:gdLst/>
              <a:ahLst/>
              <a:cxnLst/>
              <a:rect r="r" b="b" t="t" l="l"/>
              <a:pathLst>
                <a:path h="307432" w="14090646">
                  <a:moveTo>
                    <a:pt x="0" y="0"/>
                  </a:moveTo>
                  <a:lnTo>
                    <a:pt x="14090646" y="0"/>
                  </a:lnTo>
                  <a:lnTo>
                    <a:pt x="14090646" y="307432"/>
                  </a:lnTo>
                  <a:lnTo>
                    <a:pt x="0" y="30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989656" y="307432"/>
              <a:ext cx="11351141" cy="247661"/>
            </a:xfrm>
            <a:custGeom>
              <a:avLst/>
              <a:gdLst/>
              <a:ahLst/>
              <a:cxnLst/>
              <a:rect r="r" b="b" t="t" l="l"/>
              <a:pathLst>
                <a:path h="247661" w="11351141">
                  <a:moveTo>
                    <a:pt x="0" y="0"/>
                  </a:moveTo>
                  <a:lnTo>
                    <a:pt x="11351140" y="0"/>
                  </a:lnTo>
                  <a:lnTo>
                    <a:pt x="11351140" y="247662"/>
                  </a:lnTo>
                  <a:lnTo>
                    <a:pt x="0" y="2476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2561055" y="2082083"/>
            <a:ext cx="14912762" cy="716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79501" indent="-539750" lvl="1">
              <a:lnSpc>
                <a:spcPts val="7000"/>
              </a:lnSpc>
              <a:buFont typeface="Arial"/>
              <a:buChar char="•"/>
            </a:pPr>
            <a:r>
              <a:rPr lang="en-US" sz="5000">
                <a:solidFill>
                  <a:srgbClr val="000000"/>
                </a:solidFill>
                <a:latin typeface="Ballpoint"/>
                <a:ea typeface="Ballpoint"/>
                <a:cs typeface="Ballpoint"/>
                <a:sym typeface="Ballpoint"/>
              </a:rPr>
              <a:t>Embracing our community &amp; diversity within</a:t>
            </a:r>
          </a:p>
          <a:p>
            <a:pPr algn="l" marL="1079501" indent="-539750" lvl="1">
              <a:lnSpc>
                <a:spcPts val="7000"/>
              </a:lnSpc>
              <a:buFont typeface="Arial"/>
              <a:buChar char="•"/>
            </a:pPr>
            <a:r>
              <a:rPr lang="en-US" sz="5000">
                <a:solidFill>
                  <a:srgbClr val="000000"/>
                </a:solidFill>
                <a:latin typeface="Ballpoint"/>
                <a:ea typeface="Ballpoint"/>
                <a:cs typeface="Ballpoint"/>
                <a:sym typeface="Ballpoint"/>
              </a:rPr>
              <a:t>Providing students with a robust curriculum that was not taught in isolation but connected. (STEAM)</a:t>
            </a:r>
          </a:p>
          <a:p>
            <a:pPr algn="l" marL="1079501" indent="-539750" lvl="1">
              <a:lnSpc>
                <a:spcPts val="7000"/>
              </a:lnSpc>
              <a:buFont typeface="Arial"/>
              <a:buChar char="•"/>
            </a:pPr>
            <a:r>
              <a:rPr lang="en-US" sz="5000">
                <a:solidFill>
                  <a:srgbClr val="000000"/>
                </a:solidFill>
                <a:latin typeface="Ballpoint"/>
                <a:ea typeface="Ballpoint"/>
                <a:cs typeface="Ballpoint"/>
                <a:sym typeface="Ballpoint"/>
              </a:rPr>
              <a:t>Incorporating a process for students to think through problems that is consistent across all content</a:t>
            </a:r>
          </a:p>
          <a:p>
            <a:pPr algn="l" marL="1079501" indent="-539750" lvl="1">
              <a:lnSpc>
                <a:spcPts val="7000"/>
              </a:lnSpc>
              <a:buFont typeface="Arial"/>
              <a:buChar char="•"/>
            </a:pPr>
            <a:r>
              <a:rPr lang="en-US" sz="5000">
                <a:solidFill>
                  <a:srgbClr val="000000"/>
                </a:solidFill>
                <a:latin typeface="Ballpoint"/>
                <a:ea typeface="Ballpoint"/>
                <a:cs typeface="Ballpoint"/>
                <a:sym typeface="Ballpoint"/>
              </a:rPr>
              <a:t>Focusing on small class sizes to focus more on differentiated instruction and meeting kids where they are. </a:t>
            </a:r>
          </a:p>
          <a:p>
            <a:pPr algn="l" marL="1079501" indent="-539750" lvl="1">
              <a:lnSpc>
                <a:spcPts val="7000"/>
              </a:lnSpc>
              <a:buFont typeface="Arial"/>
              <a:buChar char="•"/>
            </a:pPr>
            <a:r>
              <a:rPr lang="en-US" sz="5000">
                <a:solidFill>
                  <a:srgbClr val="000000"/>
                </a:solidFill>
                <a:latin typeface="Ballpoint"/>
                <a:ea typeface="Ballpoint"/>
                <a:cs typeface="Ballpoint"/>
                <a:sym typeface="Ballpoint"/>
              </a:rPr>
              <a:t>Growing students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966813">
            <a:off x="4642795" y="-2726881"/>
            <a:ext cx="12393246" cy="15740762"/>
          </a:xfrm>
          <a:custGeom>
            <a:avLst/>
            <a:gdLst/>
            <a:ahLst/>
            <a:cxnLst/>
            <a:rect r="r" b="b" t="t" l="l"/>
            <a:pathLst>
              <a:path h="15740762" w="12393246">
                <a:moveTo>
                  <a:pt x="0" y="0"/>
                </a:moveTo>
                <a:lnTo>
                  <a:pt x="12393246" y="0"/>
                </a:lnTo>
                <a:lnTo>
                  <a:pt x="12393246" y="15740762"/>
                </a:lnTo>
                <a:lnTo>
                  <a:pt x="0" y="157407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13253" y="0"/>
            <a:ext cx="4121568" cy="4114800"/>
          </a:xfrm>
          <a:custGeom>
            <a:avLst/>
            <a:gdLst/>
            <a:ahLst/>
            <a:cxnLst/>
            <a:rect r="r" b="b" t="t" l="l"/>
            <a:pathLst>
              <a:path h="4114800" w="4121568">
                <a:moveTo>
                  <a:pt x="0" y="0"/>
                </a:moveTo>
                <a:lnTo>
                  <a:pt x="4121568" y="0"/>
                </a:lnTo>
                <a:lnTo>
                  <a:pt x="41215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8204199" y="-176866"/>
            <a:ext cx="5270439" cy="2975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11"/>
              </a:lnSpc>
              <a:spcBef>
                <a:spcPct val="0"/>
              </a:spcBef>
            </a:pPr>
            <a:r>
              <a:rPr lang="en-US" sz="15651">
                <a:solidFill>
                  <a:srgbClr val="000000"/>
                </a:solidFill>
                <a:latin typeface="Ballpoint"/>
                <a:ea typeface="Ballpoint"/>
                <a:cs typeface="Ballpoint"/>
                <a:sym typeface="Ballpoint"/>
              </a:rPr>
              <a:t>Vision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434821" y="3330441"/>
            <a:ext cx="13344416" cy="45417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54"/>
              </a:lnSpc>
            </a:pPr>
            <a:r>
              <a:rPr lang="en-US" sz="5537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Our vision is to cultivate an authentic and relevant learning environment through an investigative approach, empowering all students to empathize, problem solve, explore, discover and innovate collaboratively.  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5555426" y="2352925"/>
            <a:ext cx="10567985" cy="416320"/>
            <a:chOff x="0" y="0"/>
            <a:chExt cx="14090646" cy="55509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090646" cy="307432"/>
            </a:xfrm>
            <a:custGeom>
              <a:avLst/>
              <a:gdLst/>
              <a:ahLst/>
              <a:cxnLst/>
              <a:rect r="r" b="b" t="t" l="l"/>
              <a:pathLst>
                <a:path h="307432" w="14090646">
                  <a:moveTo>
                    <a:pt x="0" y="0"/>
                  </a:moveTo>
                  <a:lnTo>
                    <a:pt x="14090646" y="0"/>
                  </a:lnTo>
                  <a:lnTo>
                    <a:pt x="14090646" y="307432"/>
                  </a:lnTo>
                  <a:lnTo>
                    <a:pt x="0" y="30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989656" y="307432"/>
              <a:ext cx="11351141" cy="247661"/>
            </a:xfrm>
            <a:custGeom>
              <a:avLst/>
              <a:gdLst/>
              <a:ahLst/>
              <a:cxnLst/>
              <a:rect r="r" b="b" t="t" l="l"/>
              <a:pathLst>
                <a:path h="247661" w="11351141">
                  <a:moveTo>
                    <a:pt x="0" y="0"/>
                  </a:moveTo>
                  <a:lnTo>
                    <a:pt x="11351140" y="0"/>
                  </a:lnTo>
                  <a:lnTo>
                    <a:pt x="11351140" y="247662"/>
                  </a:lnTo>
                  <a:lnTo>
                    <a:pt x="0" y="2476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966813">
            <a:off x="4642795" y="-2726881"/>
            <a:ext cx="12393246" cy="15740762"/>
          </a:xfrm>
          <a:custGeom>
            <a:avLst/>
            <a:gdLst/>
            <a:ahLst/>
            <a:cxnLst/>
            <a:rect r="r" b="b" t="t" l="l"/>
            <a:pathLst>
              <a:path h="15740762" w="12393246">
                <a:moveTo>
                  <a:pt x="0" y="0"/>
                </a:moveTo>
                <a:lnTo>
                  <a:pt x="12393246" y="0"/>
                </a:lnTo>
                <a:lnTo>
                  <a:pt x="12393246" y="15740762"/>
                </a:lnTo>
                <a:lnTo>
                  <a:pt x="0" y="157407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13253" y="0"/>
            <a:ext cx="4121568" cy="4114800"/>
          </a:xfrm>
          <a:custGeom>
            <a:avLst/>
            <a:gdLst/>
            <a:ahLst/>
            <a:cxnLst/>
            <a:rect r="r" b="b" t="t" l="l"/>
            <a:pathLst>
              <a:path h="4114800" w="4121568">
                <a:moveTo>
                  <a:pt x="0" y="0"/>
                </a:moveTo>
                <a:lnTo>
                  <a:pt x="4121568" y="0"/>
                </a:lnTo>
                <a:lnTo>
                  <a:pt x="41215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8209551" y="-184101"/>
            <a:ext cx="5540433" cy="2657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509"/>
              </a:lnSpc>
              <a:spcBef>
                <a:spcPct val="0"/>
              </a:spcBef>
            </a:pPr>
            <a:r>
              <a:rPr lang="en-US" sz="13935">
                <a:solidFill>
                  <a:srgbClr val="000000"/>
                </a:solidFill>
                <a:latin typeface="Ballpoint"/>
                <a:ea typeface="Ballpoint"/>
                <a:cs typeface="Ballpoint"/>
                <a:sym typeface="Ballpoint"/>
              </a:rPr>
              <a:t>Mission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46723" y="2923853"/>
            <a:ext cx="13466090" cy="6234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54"/>
              </a:lnSpc>
            </a:pPr>
            <a:r>
              <a:rPr lang="en-US" sz="5537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Our mission is to nurture and empower our diverse student population while fostering critical thinking, creativity, and a deep understanding of others through STEAM education, ensuring that every student feels valued and supported. </a:t>
            </a:r>
          </a:p>
          <a:p>
            <a:pPr algn="ctr">
              <a:lnSpc>
                <a:spcPts val="6075"/>
              </a:lnSpc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5555426" y="2057400"/>
            <a:ext cx="10567985" cy="416320"/>
            <a:chOff x="0" y="0"/>
            <a:chExt cx="14090646" cy="55509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090646" cy="307432"/>
            </a:xfrm>
            <a:custGeom>
              <a:avLst/>
              <a:gdLst/>
              <a:ahLst/>
              <a:cxnLst/>
              <a:rect r="r" b="b" t="t" l="l"/>
              <a:pathLst>
                <a:path h="307432" w="14090646">
                  <a:moveTo>
                    <a:pt x="0" y="0"/>
                  </a:moveTo>
                  <a:lnTo>
                    <a:pt x="14090646" y="0"/>
                  </a:lnTo>
                  <a:lnTo>
                    <a:pt x="14090646" y="307432"/>
                  </a:lnTo>
                  <a:lnTo>
                    <a:pt x="0" y="30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989656" y="307432"/>
              <a:ext cx="11351141" cy="247661"/>
            </a:xfrm>
            <a:custGeom>
              <a:avLst/>
              <a:gdLst/>
              <a:ahLst/>
              <a:cxnLst/>
              <a:rect r="r" b="b" t="t" l="l"/>
              <a:pathLst>
                <a:path h="247661" w="11351141">
                  <a:moveTo>
                    <a:pt x="0" y="0"/>
                  </a:moveTo>
                  <a:lnTo>
                    <a:pt x="11351140" y="0"/>
                  </a:lnTo>
                  <a:lnTo>
                    <a:pt x="11351140" y="247662"/>
                  </a:lnTo>
                  <a:lnTo>
                    <a:pt x="0" y="2476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976154">
            <a:off x="2250717" y="-3611714"/>
            <a:ext cx="13786566" cy="17510429"/>
          </a:xfrm>
          <a:custGeom>
            <a:avLst/>
            <a:gdLst/>
            <a:ahLst/>
            <a:cxnLst/>
            <a:rect r="r" b="b" t="t" l="l"/>
            <a:pathLst>
              <a:path h="17510429" w="13786566">
                <a:moveTo>
                  <a:pt x="0" y="0"/>
                </a:moveTo>
                <a:lnTo>
                  <a:pt x="13786566" y="0"/>
                </a:lnTo>
                <a:lnTo>
                  <a:pt x="13786566" y="17510428"/>
                </a:lnTo>
                <a:lnTo>
                  <a:pt x="0" y="175104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759166" y="47457"/>
            <a:ext cx="13208431" cy="1521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05"/>
              </a:lnSpc>
            </a:pPr>
            <a:r>
              <a:rPr lang="en-US" sz="8780" spc="-114" u="sng">
                <a:solidFill>
                  <a:srgbClr val="2C3C5E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  <a:hlinkClick r:id="rId4" tooltip="https://www.atlantapublicschools.us/cms/lib/GA01000924/Centricity/Domain/17601/Meeting%20Agenda.7.17.pdf"/>
              </a:rPr>
              <a:t>MEETING AGENDA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1060722">
            <a:off x="-2392022" y="-512599"/>
            <a:ext cx="4562127" cy="4588963"/>
          </a:xfrm>
          <a:custGeom>
            <a:avLst/>
            <a:gdLst/>
            <a:ahLst/>
            <a:cxnLst/>
            <a:rect r="r" b="b" t="t" l="l"/>
            <a:pathLst>
              <a:path h="4588963" w="4562127">
                <a:moveTo>
                  <a:pt x="4562127" y="0"/>
                </a:moveTo>
                <a:lnTo>
                  <a:pt x="0" y="0"/>
                </a:lnTo>
                <a:lnTo>
                  <a:pt x="0" y="4588962"/>
                </a:lnTo>
                <a:lnTo>
                  <a:pt x="4562127" y="4588962"/>
                </a:lnTo>
                <a:lnTo>
                  <a:pt x="4562127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671662">
            <a:off x="-673870" y="1209773"/>
            <a:ext cx="2058324" cy="1968507"/>
          </a:xfrm>
          <a:custGeom>
            <a:avLst/>
            <a:gdLst/>
            <a:ahLst/>
            <a:cxnLst/>
            <a:rect r="r" b="b" t="t" l="l"/>
            <a:pathLst>
              <a:path h="1968507" w="2058324">
                <a:moveTo>
                  <a:pt x="0" y="0"/>
                </a:moveTo>
                <a:lnTo>
                  <a:pt x="2058324" y="0"/>
                </a:lnTo>
                <a:lnTo>
                  <a:pt x="2058324" y="1968507"/>
                </a:lnTo>
                <a:lnTo>
                  <a:pt x="0" y="19685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98986">
            <a:off x="14661528" y="6111762"/>
            <a:ext cx="4581499" cy="4608449"/>
          </a:xfrm>
          <a:custGeom>
            <a:avLst/>
            <a:gdLst/>
            <a:ahLst/>
            <a:cxnLst/>
            <a:rect r="r" b="b" t="t" l="l"/>
            <a:pathLst>
              <a:path h="4608449" w="4581499">
                <a:moveTo>
                  <a:pt x="4581499" y="0"/>
                </a:moveTo>
                <a:lnTo>
                  <a:pt x="0" y="0"/>
                </a:lnTo>
                <a:lnTo>
                  <a:pt x="0" y="4608449"/>
                </a:lnTo>
                <a:lnTo>
                  <a:pt x="4581499" y="4608449"/>
                </a:lnTo>
                <a:lnTo>
                  <a:pt x="4581499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829783" y="7688002"/>
            <a:ext cx="2025780" cy="1966848"/>
          </a:xfrm>
          <a:custGeom>
            <a:avLst/>
            <a:gdLst/>
            <a:ahLst/>
            <a:cxnLst/>
            <a:rect r="r" b="b" t="t" l="l"/>
            <a:pathLst>
              <a:path h="1966848" w="2025780">
                <a:moveTo>
                  <a:pt x="0" y="0"/>
                </a:moveTo>
                <a:lnTo>
                  <a:pt x="2025780" y="0"/>
                </a:lnTo>
                <a:lnTo>
                  <a:pt x="2025780" y="1966847"/>
                </a:lnTo>
                <a:lnTo>
                  <a:pt x="0" y="196684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3459258">
            <a:off x="16788544" y="-1454321"/>
            <a:ext cx="2506725" cy="3905663"/>
          </a:xfrm>
          <a:custGeom>
            <a:avLst/>
            <a:gdLst/>
            <a:ahLst/>
            <a:cxnLst/>
            <a:rect r="r" b="b" t="t" l="l"/>
            <a:pathLst>
              <a:path h="3905663" w="2506725">
                <a:moveTo>
                  <a:pt x="2506725" y="0"/>
                </a:moveTo>
                <a:lnTo>
                  <a:pt x="0" y="0"/>
                </a:lnTo>
                <a:lnTo>
                  <a:pt x="0" y="3905663"/>
                </a:lnTo>
                <a:lnTo>
                  <a:pt x="2506725" y="3905663"/>
                </a:lnTo>
                <a:lnTo>
                  <a:pt x="2506725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-4245636">
            <a:off x="175857" y="7736729"/>
            <a:ext cx="1705687" cy="3374560"/>
          </a:xfrm>
          <a:custGeom>
            <a:avLst/>
            <a:gdLst/>
            <a:ahLst/>
            <a:cxnLst/>
            <a:rect r="r" b="b" t="t" l="l"/>
            <a:pathLst>
              <a:path h="3374560" w="1705687">
                <a:moveTo>
                  <a:pt x="1705686" y="0"/>
                </a:moveTo>
                <a:lnTo>
                  <a:pt x="0" y="0"/>
                </a:lnTo>
                <a:lnTo>
                  <a:pt x="0" y="3374560"/>
                </a:lnTo>
                <a:lnTo>
                  <a:pt x="1705686" y="3374560"/>
                </a:lnTo>
                <a:lnTo>
                  <a:pt x="1705686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524489" y="1569130"/>
            <a:ext cx="8086708" cy="8659631"/>
          </a:xfrm>
          <a:custGeom>
            <a:avLst/>
            <a:gdLst/>
            <a:ahLst/>
            <a:cxnLst/>
            <a:rect r="r" b="b" t="t" l="l"/>
            <a:pathLst>
              <a:path h="8659631" w="8086708">
                <a:moveTo>
                  <a:pt x="0" y="0"/>
                </a:moveTo>
                <a:lnTo>
                  <a:pt x="8086708" y="0"/>
                </a:lnTo>
                <a:lnTo>
                  <a:pt x="8086708" y="8659631"/>
                </a:lnTo>
                <a:lnTo>
                  <a:pt x="0" y="865963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-2363" r="0" b="-2363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966813">
            <a:off x="2850768" y="-4153241"/>
            <a:ext cx="12393246" cy="20136956"/>
          </a:xfrm>
          <a:custGeom>
            <a:avLst/>
            <a:gdLst/>
            <a:ahLst/>
            <a:cxnLst/>
            <a:rect r="r" b="b" t="t" l="l"/>
            <a:pathLst>
              <a:path h="20136956" w="12393246">
                <a:moveTo>
                  <a:pt x="0" y="0"/>
                </a:moveTo>
                <a:lnTo>
                  <a:pt x="12393247" y="0"/>
                </a:lnTo>
                <a:lnTo>
                  <a:pt x="12393247" y="20136956"/>
                </a:lnTo>
                <a:lnTo>
                  <a:pt x="0" y="201369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964" t="0" r="-13964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752860" y="-1028700"/>
            <a:ext cx="4121568" cy="4114800"/>
          </a:xfrm>
          <a:custGeom>
            <a:avLst/>
            <a:gdLst/>
            <a:ahLst/>
            <a:cxnLst/>
            <a:rect r="r" b="b" t="t" l="l"/>
            <a:pathLst>
              <a:path h="4114800" w="4121568">
                <a:moveTo>
                  <a:pt x="0" y="0"/>
                </a:moveTo>
                <a:lnTo>
                  <a:pt x="4121568" y="0"/>
                </a:lnTo>
                <a:lnTo>
                  <a:pt x="41215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032178" y="2053724"/>
            <a:ext cx="14223644" cy="5873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64"/>
              </a:lnSpc>
            </a:pPr>
            <a:r>
              <a:rPr lang="en-US" sz="15974">
                <a:solidFill>
                  <a:srgbClr val="000000"/>
                </a:solidFill>
                <a:latin typeface="Ballpoint"/>
                <a:ea typeface="Ballpoint"/>
                <a:cs typeface="Ballpoint"/>
                <a:sym typeface="Ballpoint"/>
              </a:rPr>
              <a:t>Milestones Data  </a:t>
            </a:r>
          </a:p>
          <a:p>
            <a:pPr algn="ctr">
              <a:lnSpc>
                <a:spcPts val="22364"/>
              </a:lnSpc>
              <a:spcBef>
                <a:spcPct val="0"/>
              </a:spcBef>
            </a:pPr>
            <a:r>
              <a:rPr lang="en-US" sz="15974">
                <a:solidFill>
                  <a:srgbClr val="000000"/>
                </a:solidFill>
                <a:latin typeface="Ballpoint"/>
                <a:ea typeface="Ballpoint"/>
                <a:cs typeface="Ballpoint"/>
                <a:sym typeface="Ballpoint"/>
              </a:rPr>
              <a:t>3rd - 5th Overall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966813">
            <a:off x="2850768" y="-4153241"/>
            <a:ext cx="12393246" cy="20136956"/>
          </a:xfrm>
          <a:custGeom>
            <a:avLst/>
            <a:gdLst/>
            <a:ahLst/>
            <a:cxnLst/>
            <a:rect r="r" b="b" t="t" l="l"/>
            <a:pathLst>
              <a:path h="20136956" w="12393246">
                <a:moveTo>
                  <a:pt x="0" y="0"/>
                </a:moveTo>
                <a:lnTo>
                  <a:pt x="12393247" y="0"/>
                </a:lnTo>
                <a:lnTo>
                  <a:pt x="12393247" y="20136956"/>
                </a:lnTo>
                <a:lnTo>
                  <a:pt x="0" y="201369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964" t="0" r="-13964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752860" y="-1028700"/>
            <a:ext cx="4121568" cy="4114800"/>
          </a:xfrm>
          <a:custGeom>
            <a:avLst/>
            <a:gdLst/>
            <a:ahLst/>
            <a:cxnLst/>
            <a:rect r="r" b="b" t="t" l="l"/>
            <a:pathLst>
              <a:path h="4114800" w="4121568">
                <a:moveTo>
                  <a:pt x="0" y="0"/>
                </a:moveTo>
                <a:lnTo>
                  <a:pt x="4121568" y="0"/>
                </a:lnTo>
                <a:lnTo>
                  <a:pt x="41215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740189" y="2107583"/>
            <a:ext cx="10567985" cy="416320"/>
            <a:chOff x="0" y="0"/>
            <a:chExt cx="14090646" cy="55509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090646" cy="307432"/>
            </a:xfrm>
            <a:custGeom>
              <a:avLst/>
              <a:gdLst/>
              <a:ahLst/>
              <a:cxnLst/>
              <a:rect r="r" b="b" t="t" l="l"/>
              <a:pathLst>
                <a:path h="307432" w="14090646">
                  <a:moveTo>
                    <a:pt x="0" y="0"/>
                  </a:moveTo>
                  <a:lnTo>
                    <a:pt x="14090646" y="0"/>
                  </a:lnTo>
                  <a:lnTo>
                    <a:pt x="14090646" y="307432"/>
                  </a:lnTo>
                  <a:lnTo>
                    <a:pt x="0" y="30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989656" y="307432"/>
              <a:ext cx="11351141" cy="247661"/>
            </a:xfrm>
            <a:custGeom>
              <a:avLst/>
              <a:gdLst/>
              <a:ahLst/>
              <a:cxnLst/>
              <a:rect r="r" b="b" t="t" l="l"/>
              <a:pathLst>
                <a:path h="247661" w="11351141">
                  <a:moveTo>
                    <a:pt x="0" y="0"/>
                  </a:moveTo>
                  <a:lnTo>
                    <a:pt x="11351140" y="0"/>
                  </a:lnTo>
                  <a:lnTo>
                    <a:pt x="11351140" y="247662"/>
                  </a:lnTo>
                  <a:lnTo>
                    <a:pt x="0" y="2476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901144" y="2523904"/>
            <a:ext cx="17080152" cy="7525898"/>
          </a:xfrm>
          <a:custGeom>
            <a:avLst/>
            <a:gdLst/>
            <a:ahLst/>
            <a:cxnLst/>
            <a:rect r="r" b="b" t="t" l="l"/>
            <a:pathLst>
              <a:path h="7525898" w="17080152">
                <a:moveTo>
                  <a:pt x="0" y="0"/>
                </a:moveTo>
                <a:lnTo>
                  <a:pt x="17080153" y="0"/>
                </a:lnTo>
                <a:lnTo>
                  <a:pt x="17080153" y="7525898"/>
                </a:lnTo>
                <a:lnTo>
                  <a:pt x="0" y="752589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901144" y="199408"/>
            <a:ext cx="13565481" cy="19081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000000"/>
                </a:solidFill>
                <a:latin typeface="Ballpoint"/>
                <a:ea typeface="Ballpoint"/>
                <a:cs typeface="Ballpoint"/>
                <a:sym typeface="Ballpoint"/>
              </a:rPr>
              <a:t>Milestones Data - 3rd - 5th Overall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966813">
            <a:off x="2998706" y="-3978654"/>
            <a:ext cx="12393246" cy="19837012"/>
          </a:xfrm>
          <a:custGeom>
            <a:avLst/>
            <a:gdLst/>
            <a:ahLst/>
            <a:cxnLst/>
            <a:rect r="r" b="b" t="t" l="l"/>
            <a:pathLst>
              <a:path h="19837012" w="12393246">
                <a:moveTo>
                  <a:pt x="0" y="0"/>
                </a:moveTo>
                <a:lnTo>
                  <a:pt x="12393246" y="0"/>
                </a:lnTo>
                <a:lnTo>
                  <a:pt x="12393246" y="19837012"/>
                </a:lnTo>
                <a:lnTo>
                  <a:pt x="0" y="198370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011" t="0" r="-13011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752860" y="-1028700"/>
            <a:ext cx="4121568" cy="4114800"/>
          </a:xfrm>
          <a:custGeom>
            <a:avLst/>
            <a:gdLst/>
            <a:ahLst/>
            <a:cxnLst/>
            <a:rect r="r" b="b" t="t" l="l"/>
            <a:pathLst>
              <a:path h="4114800" w="4121568">
                <a:moveTo>
                  <a:pt x="0" y="0"/>
                </a:moveTo>
                <a:lnTo>
                  <a:pt x="4121568" y="0"/>
                </a:lnTo>
                <a:lnTo>
                  <a:pt x="41215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28700" y="2107583"/>
            <a:ext cx="10567985" cy="416320"/>
            <a:chOff x="0" y="0"/>
            <a:chExt cx="14090646" cy="55509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090646" cy="307432"/>
            </a:xfrm>
            <a:custGeom>
              <a:avLst/>
              <a:gdLst/>
              <a:ahLst/>
              <a:cxnLst/>
              <a:rect r="r" b="b" t="t" l="l"/>
              <a:pathLst>
                <a:path h="307432" w="14090646">
                  <a:moveTo>
                    <a:pt x="0" y="0"/>
                  </a:moveTo>
                  <a:lnTo>
                    <a:pt x="14090646" y="0"/>
                  </a:lnTo>
                  <a:lnTo>
                    <a:pt x="14090646" y="307432"/>
                  </a:lnTo>
                  <a:lnTo>
                    <a:pt x="0" y="30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989656" y="307432"/>
              <a:ext cx="11351141" cy="247661"/>
            </a:xfrm>
            <a:custGeom>
              <a:avLst/>
              <a:gdLst/>
              <a:ahLst/>
              <a:cxnLst/>
              <a:rect r="r" b="b" t="t" l="l"/>
              <a:pathLst>
                <a:path h="247661" w="11351141">
                  <a:moveTo>
                    <a:pt x="0" y="0"/>
                  </a:moveTo>
                  <a:lnTo>
                    <a:pt x="11351140" y="0"/>
                  </a:lnTo>
                  <a:lnTo>
                    <a:pt x="11351140" y="247662"/>
                  </a:lnTo>
                  <a:lnTo>
                    <a:pt x="0" y="2476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922655" y="2742087"/>
            <a:ext cx="16773147" cy="7095800"/>
          </a:xfrm>
          <a:custGeom>
            <a:avLst/>
            <a:gdLst/>
            <a:ahLst/>
            <a:cxnLst/>
            <a:rect r="r" b="b" t="t" l="l"/>
            <a:pathLst>
              <a:path h="7095800" w="16773147">
                <a:moveTo>
                  <a:pt x="0" y="0"/>
                </a:moveTo>
                <a:lnTo>
                  <a:pt x="16773147" y="0"/>
                </a:lnTo>
                <a:lnTo>
                  <a:pt x="16773147" y="7095800"/>
                </a:lnTo>
                <a:lnTo>
                  <a:pt x="0" y="70958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922655" y="199452"/>
            <a:ext cx="12119759" cy="19081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000000"/>
                </a:solidFill>
                <a:latin typeface="Ballpoint"/>
                <a:ea typeface="Ballpoint"/>
                <a:cs typeface="Ballpoint"/>
                <a:sym typeface="Ballpoint"/>
              </a:rPr>
              <a:t>Milestones Data - 3rd Reading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966813">
            <a:off x="2998706" y="-3978654"/>
            <a:ext cx="12393246" cy="19837012"/>
          </a:xfrm>
          <a:custGeom>
            <a:avLst/>
            <a:gdLst/>
            <a:ahLst/>
            <a:cxnLst/>
            <a:rect r="r" b="b" t="t" l="l"/>
            <a:pathLst>
              <a:path h="19837012" w="12393246">
                <a:moveTo>
                  <a:pt x="0" y="0"/>
                </a:moveTo>
                <a:lnTo>
                  <a:pt x="12393246" y="0"/>
                </a:lnTo>
                <a:lnTo>
                  <a:pt x="12393246" y="19837012"/>
                </a:lnTo>
                <a:lnTo>
                  <a:pt x="0" y="198370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011" t="0" r="-13011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752860" y="-1028700"/>
            <a:ext cx="4121568" cy="4114800"/>
          </a:xfrm>
          <a:custGeom>
            <a:avLst/>
            <a:gdLst/>
            <a:ahLst/>
            <a:cxnLst/>
            <a:rect r="r" b="b" t="t" l="l"/>
            <a:pathLst>
              <a:path h="4114800" w="4121568">
                <a:moveTo>
                  <a:pt x="0" y="0"/>
                </a:moveTo>
                <a:lnTo>
                  <a:pt x="4121568" y="0"/>
                </a:lnTo>
                <a:lnTo>
                  <a:pt x="41215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28700" y="2107583"/>
            <a:ext cx="10567985" cy="416320"/>
            <a:chOff x="0" y="0"/>
            <a:chExt cx="14090646" cy="55509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090646" cy="307432"/>
            </a:xfrm>
            <a:custGeom>
              <a:avLst/>
              <a:gdLst/>
              <a:ahLst/>
              <a:cxnLst/>
              <a:rect r="r" b="b" t="t" l="l"/>
              <a:pathLst>
                <a:path h="307432" w="14090646">
                  <a:moveTo>
                    <a:pt x="0" y="0"/>
                  </a:moveTo>
                  <a:lnTo>
                    <a:pt x="14090646" y="0"/>
                  </a:lnTo>
                  <a:lnTo>
                    <a:pt x="14090646" y="307432"/>
                  </a:lnTo>
                  <a:lnTo>
                    <a:pt x="0" y="30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989656" y="307432"/>
              <a:ext cx="11351141" cy="247661"/>
            </a:xfrm>
            <a:custGeom>
              <a:avLst/>
              <a:gdLst/>
              <a:ahLst/>
              <a:cxnLst/>
              <a:rect r="r" b="b" t="t" l="l"/>
              <a:pathLst>
                <a:path h="247661" w="11351141">
                  <a:moveTo>
                    <a:pt x="0" y="0"/>
                  </a:moveTo>
                  <a:lnTo>
                    <a:pt x="11351140" y="0"/>
                  </a:lnTo>
                  <a:lnTo>
                    <a:pt x="11351140" y="247662"/>
                  </a:lnTo>
                  <a:lnTo>
                    <a:pt x="0" y="2476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028700" y="2523904"/>
            <a:ext cx="16693667" cy="7357938"/>
          </a:xfrm>
          <a:custGeom>
            <a:avLst/>
            <a:gdLst/>
            <a:ahLst/>
            <a:cxnLst/>
            <a:rect r="r" b="b" t="t" l="l"/>
            <a:pathLst>
              <a:path h="7357938" w="16693667">
                <a:moveTo>
                  <a:pt x="0" y="0"/>
                </a:moveTo>
                <a:lnTo>
                  <a:pt x="16693667" y="0"/>
                </a:lnTo>
                <a:lnTo>
                  <a:pt x="16693667" y="7357937"/>
                </a:lnTo>
                <a:lnTo>
                  <a:pt x="0" y="735793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199408"/>
            <a:ext cx="11474766" cy="19081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000000"/>
                </a:solidFill>
                <a:latin typeface="Ballpoint"/>
                <a:ea typeface="Ballpoint"/>
                <a:cs typeface="Ballpoint"/>
                <a:sym typeface="Ballpoint"/>
              </a:rPr>
              <a:t>Milestones Data - 4th Reading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966813">
            <a:off x="2518013" y="-4545938"/>
            <a:ext cx="13055198" cy="20250706"/>
          </a:xfrm>
          <a:custGeom>
            <a:avLst/>
            <a:gdLst/>
            <a:ahLst/>
            <a:cxnLst/>
            <a:rect r="r" b="b" t="t" l="l"/>
            <a:pathLst>
              <a:path h="20250706" w="13055198">
                <a:moveTo>
                  <a:pt x="0" y="0"/>
                </a:moveTo>
                <a:lnTo>
                  <a:pt x="13055198" y="0"/>
                </a:lnTo>
                <a:lnTo>
                  <a:pt x="13055198" y="20250706"/>
                </a:lnTo>
                <a:lnTo>
                  <a:pt x="0" y="202507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528" t="0" r="-13599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28700" y="2107583"/>
            <a:ext cx="10567985" cy="416320"/>
            <a:chOff x="0" y="0"/>
            <a:chExt cx="14090646" cy="55509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090646" cy="307432"/>
            </a:xfrm>
            <a:custGeom>
              <a:avLst/>
              <a:gdLst/>
              <a:ahLst/>
              <a:cxnLst/>
              <a:rect r="r" b="b" t="t" l="l"/>
              <a:pathLst>
                <a:path h="307432" w="14090646">
                  <a:moveTo>
                    <a:pt x="0" y="0"/>
                  </a:moveTo>
                  <a:lnTo>
                    <a:pt x="14090646" y="0"/>
                  </a:lnTo>
                  <a:lnTo>
                    <a:pt x="14090646" y="307432"/>
                  </a:lnTo>
                  <a:lnTo>
                    <a:pt x="0" y="30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989656" y="307432"/>
              <a:ext cx="11351141" cy="247661"/>
            </a:xfrm>
            <a:custGeom>
              <a:avLst/>
              <a:gdLst/>
              <a:ahLst/>
              <a:cxnLst/>
              <a:rect r="r" b="b" t="t" l="l"/>
              <a:pathLst>
                <a:path h="247661" w="11351141">
                  <a:moveTo>
                    <a:pt x="0" y="0"/>
                  </a:moveTo>
                  <a:lnTo>
                    <a:pt x="11351140" y="0"/>
                  </a:lnTo>
                  <a:lnTo>
                    <a:pt x="11351140" y="247662"/>
                  </a:lnTo>
                  <a:lnTo>
                    <a:pt x="0" y="2476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738793" y="2712657"/>
            <a:ext cx="16810415" cy="7335454"/>
          </a:xfrm>
          <a:custGeom>
            <a:avLst/>
            <a:gdLst/>
            <a:ahLst/>
            <a:cxnLst/>
            <a:rect r="r" b="b" t="t" l="l"/>
            <a:pathLst>
              <a:path h="7335454" w="16810415">
                <a:moveTo>
                  <a:pt x="0" y="0"/>
                </a:moveTo>
                <a:lnTo>
                  <a:pt x="16810414" y="0"/>
                </a:lnTo>
                <a:lnTo>
                  <a:pt x="16810414" y="7335453"/>
                </a:lnTo>
                <a:lnTo>
                  <a:pt x="0" y="733545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752860" y="-1028700"/>
            <a:ext cx="4121568" cy="4114800"/>
          </a:xfrm>
          <a:custGeom>
            <a:avLst/>
            <a:gdLst/>
            <a:ahLst/>
            <a:cxnLst/>
            <a:rect r="r" b="b" t="t" l="l"/>
            <a:pathLst>
              <a:path h="4114800" w="4121568">
                <a:moveTo>
                  <a:pt x="0" y="0"/>
                </a:moveTo>
                <a:lnTo>
                  <a:pt x="4121568" y="0"/>
                </a:lnTo>
                <a:lnTo>
                  <a:pt x="41215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25359" y="199452"/>
            <a:ext cx="12418532" cy="19080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000000"/>
                </a:solidFill>
                <a:latin typeface="Ballpoint"/>
                <a:ea typeface="Ballpoint"/>
                <a:cs typeface="Ballpoint"/>
                <a:sym typeface="Ballpoint"/>
              </a:rPr>
              <a:t>Milestones Data - 5th Reading 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966813">
            <a:off x="2850768" y="-4153241"/>
            <a:ext cx="12393246" cy="20136956"/>
          </a:xfrm>
          <a:custGeom>
            <a:avLst/>
            <a:gdLst/>
            <a:ahLst/>
            <a:cxnLst/>
            <a:rect r="r" b="b" t="t" l="l"/>
            <a:pathLst>
              <a:path h="20136956" w="12393246">
                <a:moveTo>
                  <a:pt x="0" y="0"/>
                </a:moveTo>
                <a:lnTo>
                  <a:pt x="12393247" y="0"/>
                </a:lnTo>
                <a:lnTo>
                  <a:pt x="12393247" y="20136956"/>
                </a:lnTo>
                <a:lnTo>
                  <a:pt x="0" y="201369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964" t="0" r="-13964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752860" y="-1028700"/>
            <a:ext cx="4121568" cy="4114800"/>
          </a:xfrm>
          <a:custGeom>
            <a:avLst/>
            <a:gdLst/>
            <a:ahLst/>
            <a:cxnLst/>
            <a:rect r="r" b="b" t="t" l="l"/>
            <a:pathLst>
              <a:path h="4114800" w="4121568">
                <a:moveTo>
                  <a:pt x="0" y="0"/>
                </a:moveTo>
                <a:lnTo>
                  <a:pt x="4121568" y="0"/>
                </a:lnTo>
                <a:lnTo>
                  <a:pt x="41215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032178" y="2053724"/>
            <a:ext cx="14223644" cy="5873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64"/>
              </a:lnSpc>
            </a:pPr>
            <a:r>
              <a:rPr lang="en-US" sz="15974">
                <a:solidFill>
                  <a:srgbClr val="000000"/>
                </a:solidFill>
                <a:latin typeface="Ballpoint"/>
                <a:ea typeface="Ballpoint"/>
                <a:cs typeface="Ballpoint"/>
                <a:sym typeface="Ballpoint"/>
              </a:rPr>
              <a:t>Milestones Data  </a:t>
            </a:r>
          </a:p>
          <a:p>
            <a:pPr algn="ctr">
              <a:lnSpc>
                <a:spcPts val="22364"/>
              </a:lnSpc>
              <a:spcBef>
                <a:spcPct val="0"/>
              </a:spcBef>
            </a:pPr>
            <a:r>
              <a:rPr lang="en-US" sz="15974">
                <a:solidFill>
                  <a:srgbClr val="000000"/>
                </a:solidFill>
                <a:latin typeface="Ballpoint"/>
                <a:ea typeface="Ballpoint"/>
                <a:cs typeface="Ballpoint"/>
                <a:sym typeface="Ballpoint"/>
              </a:rPr>
              <a:t>Growth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966813">
            <a:off x="2518013" y="-4545938"/>
            <a:ext cx="13055198" cy="20250706"/>
          </a:xfrm>
          <a:custGeom>
            <a:avLst/>
            <a:gdLst/>
            <a:ahLst/>
            <a:cxnLst/>
            <a:rect r="r" b="b" t="t" l="l"/>
            <a:pathLst>
              <a:path h="20250706" w="13055198">
                <a:moveTo>
                  <a:pt x="0" y="0"/>
                </a:moveTo>
                <a:lnTo>
                  <a:pt x="13055198" y="0"/>
                </a:lnTo>
                <a:lnTo>
                  <a:pt x="13055198" y="20250706"/>
                </a:lnTo>
                <a:lnTo>
                  <a:pt x="0" y="202507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528" t="0" r="-13599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28700" y="1579316"/>
            <a:ext cx="10567985" cy="416320"/>
            <a:chOff x="0" y="0"/>
            <a:chExt cx="14090646" cy="55509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090646" cy="307432"/>
            </a:xfrm>
            <a:custGeom>
              <a:avLst/>
              <a:gdLst/>
              <a:ahLst/>
              <a:cxnLst/>
              <a:rect r="r" b="b" t="t" l="l"/>
              <a:pathLst>
                <a:path h="307432" w="14090646">
                  <a:moveTo>
                    <a:pt x="0" y="0"/>
                  </a:moveTo>
                  <a:lnTo>
                    <a:pt x="14090646" y="0"/>
                  </a:lnTo>
                  <a:lnTo>
                    <a:pt x="14090646" y="307432"/>
                  </a:lnTo>
                  <a:lnTo>
                    <a:pt x="0" y="30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989656" y="307432"/>
              <a:ext cx="11351141" cy="247661"/>
            </a:xfrm>
            <a:custGeom>
              <a:avLst/>
              <a:gdLst/>
              <a:ahLst/>
              <a:cxnLst/>
              <a:rect r="r" b="b" t="t" l="l"/>
              <a:pathLst>
                <a:path h="247661" w="11351141">
                  <a:moveTo>
                    <a:pt x="0" y="0"/>
                  </a:moveTo>
                  <a:lnTo>
                    <a:pt x="11351140" y="0"/>
                  </a:lnTo>
                  <a:lnTo>
                    <a:pt x="11351140" y="247662"/>
                  </a:lnTo>
                  <a:lnTo>
                    <a:pt x="0" y="2476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4752860" y="-1028700"/>
            <a:ext cx="4121568" cy="4114800"/>
          </a:xfrm>
          <a:custGeom>
            <a:avLst/>
            <a:gdLst/>
            <a:ahLst/>
            <a:cxnLst/>
            <a:rect r="r" b="b" t="t" l="l"/>
            <a:pathLst>
              <a:path h="4114800" w="4121568">
                <a:moveTo>
                  <a:pt x="0" y="0"/>
                </a:moveTo>
                <a:lnTo>
                  <a:pt x="4121568" y="0"/>
                </a:lnTo>
                <a:lnTo>
                  <a:pt x="41215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15166" y="1995636"/>
            <a:ext cx="15802760" cy="8187662"/>
          </a:xfrm>
          <a:custGeom>
            <a:avLst/>
            <a:gdLst/>
            <a:ahLst/>
            <a:cxnLst/>
            <a:rect r="r" b="b" t="t" l="l"/>
            <a:pathLst>
              <a:path h="8187662" w="15802760">
                <a:moveTo>
                  <a:pt x="0" y="0"/>
                </a:moveTo>
                <a:lnTo>
                  <a:pt x="15802760" y="0"/>
                </a:lnTo>
                <a:lnTo>
                  <a:pt x="15802760" y="8187662"/>
                </a:lnTo>
                <a:lnTo>
                  <a:pt x="0" y="818766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8603" y="5867848"/>
            <a:ext cx="713510" cy="684078"/>
          </a:xfrm>
          <a:custGeom>
            <a:avLst/>
            <a:gdLst/>
            <a:ahLst/>
            <a:cxnLst/>
            <a:rect r="r" b="b" t="t" l="l"/>
            <a:pathLst>
              <a:path h="684078" w="713510">
                <a:moveTo>
                  <a:pt x="0" y="0"/>
                </a:moveTo>
                <a:lnTo>
                  <a:pt x="713511" y="0"/>
                </a:lnTo>
                <a:lnTo>
                  <a:pt x="713511" y="684078"/>
                </a:lnTo>
                <a:lnTo>
                  <a:pt x="0" y="68407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25359" y="-120601"/>
            <a:ext cx="12418532" cy="19080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000000"/>
                </a:solidFill>
                <a:latin typeface="Ballpoint"/>
                <a:ea typeface="Ballpoint"/>
                <a:cs typeface="Ballpoint"/>
                <a:sym typeface="Ballpoint"/>
              </a:rPr>
              <a:t>Milestones Growth - 3rd - 5th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966813">
            <a:off x="2518013" y="-4545938"/>
            <a:ext cx="13055198" cy="20250706"/>
          </a:xfrm>
          <a:custGeom>
            <a:avLst/>
            <a:gdLst/>
            <a:ahLst/>
            <a:cxnLst/>
            <a:rect r="r" b="b" t="t" l="l"/>
            <a:pathLst>
              <a:path h="20250706" w="13055198">
                <a:moveTo>
                  <a:pt x="0" y="0"/>
                </a:moveTo>
                <a:lnTo>
                  <a:pt x="13055198" y="0"/>
                </a:lnTo>
                <a:lnTo>
                  <a:pt x="13055198" y="20250706"/>
                </a:lnTo>
                <a:lnTo>
                  <a:pt x="0" y="202507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528" t="0" r="-13599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28700" y="1579316"/>
            <a:ext cx="10567985" cy="416320"/>
            <a:chOff x="0" y="0"/>
            <a:chExt cx="14090646" cy="55509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090646" cy="307432"/>
            </a:xfrm>
            <a:custGeom>
              <a:avLst/>
              <a:gdLst/>
              <a:ahLst/>
              <a:cxnLst/>
              <a:rect r="r" b="b" t="t" l="l"/>
              <a:pathLst>
                <a:path h="307432" w="14090646">
                  <a:moveTo>
                    <a:pt x="0" y="0"/>
                  </a:moveTo>
                  <a:lnTo>
                    <a:pt x="14090646" y="0"/>
                  </a:lnTo>
                  <a:lnTo>
                    <a:pt x="14090646" y="307432"/>
                  </a:lnTo>
                  <a:lnTo>
                    <a:pt x="0" y="30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989656" y="307432"/>
              <a:ext cx="11351141" cy="247661"/>
            </a:xfrm>
            <a:custGeom>
              <a:avLst/>
              <a:gdLst/>
              <a:ahLst/>
              <a:cxnLst/>
              <a:rect r="r" b="b" t="t" l="l"/>
              <a:pathLst>
                <a:path h="247661" w="11351141">
                  <a:moveTo>
                    <a:pt x="0" y="0"/>
                  </a:moveTo>
                  <a:lnTo>
                    <a:pt x="11351140" y="0"/>
                  </a:lnTo>
                  <a:lnTo>
                    <a:pt x="11351140" y="247662"/>
                  </a:lnTo>
                  <a:lnTo>
                    <a:pt x="0" y="2476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4752860" y="-1028700"/>
            <a:ext cx="4121568" cy="4114800"/>
          </a:xfrm>
          <a:custGeom>
            <a:avLst/>
            <a:gdLst/>
            <a:ahLst/>
            <a:cxnLst/>
            <a:rect r="r" b="b" t="t" l="l"/>
            <a:pathLst>
              <a:path h="4114800" w="4121568">
                <a:moveTo>
                  <a:pt x="0" y="0"/>
                </a:moveTo>
                <a:lnTo>
                  <a:pt x="4121568" y="0"/>
                </a:lnTo>
                <a:lnTo>
                  <a:pt x="41215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955752" y="1579316"/>
            <a:ext cx="13192968" cy="8588924"/>
          </a:xfrm>
          <a:custGeom>
            <a:avLst/>
            <a:gdLst/>
            <a:ahLst/>
            <a:cxnLst/>
            <a:rect r="r" b="b" t="t" l="l"/>
            <a:pathLst>
              <a:path h="8588924" w="13192968">
                <a:moveTo>
                  <a:pt x="0" y="0"/>
                </a:moveTo>
                <a:lnTo>
                  <a:pt x="13192967" y="0"/>
                </a:lnTo>
                <a:lnTo>
                  <a:pt x="13192967" y="8588923"/>
                </a:lnTo>
                <a:lnTo>
                  <a:pt x="0" y="85889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25359" y="-120601"/>
            <a:ext cx="12418532" cy="19080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000000"/>
                </a:solidFill>
                <a:latin typeface="Ballpoint"/>
                <a:ea typeface="Ballpoint"/>
                <a:cs typeface="Ballpoint"/>
                <a:sym typeface="Ballpoint"/>
              </a:rPr>
              <a:t>Milestones Growth - 5th Reading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2334444" y="8133399"/>
            <a:ext cx="713510" cy="684078"/>
          </a:xfrm>
          <a:custGeom>
            <a:avLst/>
            <a:gdLst/>
            <a:ahLst/>
            <a:cxnLst/>
            <a:rect r="r" b="b" t="t" l="l"/>
            <a:pathLst>
              <a:path h="684078" w="713510">
                <a:moveTo>
                  <a:pt x="0" y="0"/>
                </a:moveTo>
                <a:lnTo>
                  <a:pt x="713510" y="0"/>
                </a:lnTo>
                <a:lnTo>
                  <a:pt x="713510" y="684078"/>
                </a:lnTo>
                <a:lnTo>
                  <a:pt x="0" y="68407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966813">
            <a:off x="2518013" y="-4545938"/>
            <a:ext cx="13055198" cy="20250706"/>
          </a:xfrm>
          <a:custGeom>
            <a:avLst/>
            <a:gdLst/>
            <a:ahLst/>
            <a:cxnLst/>
            <a:rect r="r" b="b" t="t" l="l"/>
            <a:pathLst>
              <a:path h="20250706" w="13055198">
                <a:moveTo>
                  <a:pt x="0" y="0"/>
                </a:moveTo>
                <a:lnTo>
                  <a:pt x="13055198" y="0"/>
                </a:lnTo>
                <a:lnTo>
                  <a:pt x="13055198" y="20250706"/>
                </a:lnTo>
                <a:lnTo>
                  <a:pt x="0" y="202507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528" t="0" r="-13599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28700" y="1579316"/>
            <a:ext cx="10567985" cy="416320"/>
            <a:chOff x="0" y="0"/>
            <a:chExt cx="14090646" cy="55509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090646" cy="307432"/>
            </a:xfrm>
            <a:custGeom>
              <a:avLst/>
              <a:gdLst/>
              <a:ahLst/>
              <a:cxnLst/>
              <a:rect r="r" b="b" t="t" l="l"/>
              <a:pathLst>
                <a:path h="307432" w="14090646">
                  <a:moveTo>
                    <a:pt x="0" y="0"/>
                  </a:moveTo>
                  <a:lnTo>
                    <a:pt x="14090646" y="0"/>
                  </a:lnTo>
                  <a:lnTo>
                    <a:pt x="14090646" y="307432"/>
                  </a:lnTo>
                  <a:lnTo>
                    <a:pt x="0" y="30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989656" y="307432"/>
              <a:ext cx="11351141" cy="247661"/>
            </a:xfrm>
            <a:custGeom>
              <a:avLst/>
              <a:gdLst/>
              <a:ahLst/>
              <a:cxnLst/>
              <a:rect r="r" b="b" t="t" l="l"/>
              <a:pathLst>
                <a:path h="247661" w="11351141">
                  <a:moveTo>
                    <a:pt x="0" y="0"/>
                  </a:moveTo>
                  <a:lnTo>
                    <a:pt x="11351140" y="0"/>
                  </a:lnTo>
                  <a:lnTo>
                    <a:pt x="11351140" y="247662"/>
                  </a:lnTo>
                  <a:lnTo>
                    <a:pt x="0" y="2476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4752860" y="-1028700"/>
            <a:ext cx="4121568" cy="4114800"/>
          </a:xfrm>
          <a:custGeom>
            <a:avLst/>
            <a:gdLst/>
            <a:ahLst/>
            <a:cxnLst/>
            <a:rect r="r" b="b" t="t" l="l"/>
            <a:pathLst>
              <a:path h="4114800" w="4121568">
                <a:moveTo>
                  <a:pt x="0" y="0"/>
                </a:moveTo>
                <a:lnTo>
                  <a:pt x="4121568" y="0"/>
                </a:lnTo>
                <a:lnTo>
                  <a:pt x="41215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04681" y="1787476"/>
            <a:ext cx="14918996" cy="8499524"/>
          </a:xfrm>
          <a:custGeom>
            <a:avLst/>
            <a:gdLst/>
            <a:ahLst/>
            <a:cxnLst/>
            <a:rect r="r" b="b" t="t" l="l"/>
            <a:pathLst>
              <a:path h="8499524" w="14918996">
                <a:moveTo>
                  <a:pt x="0" y="0"/>
                </a:moveTo>
                <a:lnTo>
                  <a:pt x="14918996" y="0"/>
                </a:lnTo>
                <a:lnTo>
                  <a:pt x="14918996" y="8499524"/>
                </a:lnTo>
                <a:lnTo>
                  <a:pt x="0" y="84995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25359" y="-120601"/>
            <a:ext cx="12418532" cy="19080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000000"/>
                </a:solidFill>
                <a:latin typeface="Ballpoint"/>
                <a:ea typeface="Ballpoint"/>
                <a:cs typeface="Ballpoint"/>
                <a:sym typeface="Ballpoint"/>
              </a:rPr>
              <a:t>Milestones Growth - 4th Reading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774507" y="6803046"/>
            <a:ext cx="713510" cy="684078"/>
          </a:xfrm>
          <a:custGeom>
            <a:avLst/>
            <a:gdLst/>
            <a:ahLst/>
            <a:cxnLst/>
            <a:rect r="r" b="b" t="t" l="l"/>
            <a:pathLst>
              <a:path h="684078" w="713510">
                <a:moveTo>
                  <a:pt x="0" y="0"/>
                </a:moveTo>
                <a:lnTo>
                  <a:pt x="713510" y="0"/>
                </a:lnTo>
                <a:lnTo>
                  <a:pt x="713510" y="684078"/>
                </a:lnTo>
                <a:lnTo>
                  <a:pt x="0" y="68407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966813">
            <a:off x="2850768" y="-4153241"/>
            <a:ext cx="12393246" cy="20136956"/>
          </a:xfrm>
          <a:custGeom>
            <a:avLst/>
            <a:gdLst/>
            <a:ahLst/>
            <a:cxnLst/>
            <a:rect r="r" b="b" t="t" l="l"/>
            <a:pathLst>
              <a:path h="20136956" w="12393246">
                <a:moveTo>
                  <a:pt x="0" y="0"/>
                </a:moveTo>
                <a:lnTo>
                  <a:pt x="12393247" y="0"/>
                </a:lnTo>
                <a:lnTo>
                  <a:pt x="12393247" y="20136956"/>
                </a:lnTo>
                <a:lnTo>
                  <a:pt x="0" y="201369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964" t="0" r="-13964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752860" y="-1028700"/>
            <a:ext cx="4121568" cy="4114800"/>
          </a:xfrm>
          <a:custGeom>
            <a:avLst/>
            <a:gdLst/>
            <a:ahLst/>
            <a:cxnLst/>
            <a:rect r="r" b="b" t="t" l="l"/>
            <a:pathLst>
              <a:path h="4114800" w="4121568">
                <a:moveTo>
                  <a:pt x="0" y="0"/>
                </a:moveTo>
                <a:lnTo>
                  <a:pt x="4121568" y="0"/>
                </a:lnTo>
                <a:lnTo>
                  <a:pt x="41215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131364" y="693452"/>
            <a:ext cx="14223644" cy="87034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64"/>
              </a:lnSpc>
            </a:pPr>
            <a:r>
              <a:rPr lang="en-US" sz="15974">
                <a:solidFill>
                  <a:srgbClr val="000000"/>
                </a:solidFill>
                <a:latin typeface="Ballpoint"/>
                <a:ea typeface="Ballpoint"/>
                <a:cs typeface="Ballpoint"/>
                <a:sym typeface="Ballpoint"/>
              </a:rPr>
              <a:t>Leveling</a:t>
            </a:r>
          </a:p>
          <a:p>
            <a:pPr algn="ctr">
              <a:lnSpc>
                <a:spcPts val="22364"/>
              </a:lnSpc>
            </a:pPr>
            <a:r>
              <a:rPr lang="en-US" sz="15974">
                <a:solidFill>
                  <a:srgbClr val="000000"/>
                </a:solidFill>
                <a:latin typeface="Ballpoint"/>
                <a:ea typeface="Ballpoint"/>
                <a:cs typeface="Ballpoint"/>
                <a:sym typeface="Ballpoint"/>
              </a:rPr>
              <a:t>Enrollment</a:t>
            </a:r>
          </a:p>
          <a:p>
            <a:pPr algn="ctr">
              <a:lnSpc>
                <a:spcPts val="22364"/>
              </a:lnSpc>
              <a:spcBef>
                <a:spcPct val="0"/>
              </a:spcBef>
            </a:pPr>
            <a:r>
              <a:rPr lang="en-US" sz="15974">
                <a:solidFill>
                  <a:srgbClr val="000000"/>
                </a:solidFill>
                <a:latin typeface="Ballpoint"/>
                <a:ea typeface="Ballpoint"/>
                <a:cs typeface="Ballpoint"/>
                <a:sym typeface="Ballpoint"/>
              </a:rPr>
              <a:t>What should we do?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966813">
            <a:off x="3498232" y="-2944164"/>
            <a:ext cx="13276264" cy="16862289"/>
          </a:xfrm>
          <a:custGeom>
            <a:avLst/>
            <a:gdLst/>
            <a:ahLst/>
            <a:cxnLst/>
            <a:rect r="r" b="b" t="t" l="l"/>
            <a:pathLst>
              <a:path h="16862289" w="13276264">
                <a:moveTo>
                  <a:pt x="0" y="0"/>
                </a:moveTo>
                <a:lnTo>
                  <a:pt x="13276264" y="0"/>
                </a:lnTo>
                <a:lnTo>
                  <a:pt x="13276264" y="16862290"/>
                </a:lnTo>
                <a:lnTo>
                  <a:pt x="0" y="168622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352713" y="-198373"/>
            <a:ext cx="4121568" cy="4114800"/>
          </a:xfrm>
          <a:custGeom>
            <a:avLst/>
            <a:gdLst/>
            <a:ahLst/>
            <a:cxnLst/>
            <a:rect r="r" b="b" t="t" l="l"/>
            <a:pathLst>
              <a:path h="4114800" w="4121568">
                <a:moveTo>
                  <a:pt x="0" y="0"/>
                </a:moveTo>
                <a:lnTo>
                  <a:pt x="4121567" y="0"/>
                </a:lnTo>
                <a:lnTo>
                  <a:pt x="41215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728779" y="388161"/>
            <a:ext cx="10656837" cy="1908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000000"/>
                </a:solidFill>
                <a:latin typeface="Ballpoint"/>
                <a:ea typeface="Ballpoint"/>
                <a:cs typeface="Ballpoint"/>
                <a:sym typeface="Ballpoint"/>
              </a:rPr>
              <a:t>Leveling Impacts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329289" y="2523503"/>
            <a:ext cx="14274570" cy="7822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099"/>
              </a:lnSpc>
            </a:pPr>
            <a:r>
              <a:rPr lang="en-US" sz="9999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Projected Enrollment - </a:t>
            </a:r>
            <a:r>
              <a:rPr lang="en-US" sz="9999">
                <a:solidFill>
                  <a:srgbClr val="FF3131"/>
                </a:solidFill>
                <a:latin typeface="Dekko"/>
                <a:ea typeface="Dekko"/>
                <a:cs typeface="Dekko"/>
                <a:sym typeface="Dekko"/>
              </a:rPr>
              <a:t>559</a:t>
            </a:r>
          </a:p>
          <a:p>
            <a:pPr algn="l">
              <a:lnSpc>
                <a:spcPts val="9743"/>
              </a:lnSpc>
            </a:pPr>
          </a:p>
          <a:p>
            <a:pPr algn="l">
              <a:lnSpc>
                <a:spcPts val="13099"/>
              </a:lnSpc>
            </a:pPr>
            <a:r>
              <a:rPr lang="en-US" sz="9999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Current</a:t>
            </a:r>
            <a:r>
              <a:rPr lang="en-US" sz="9999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 Enrollment - </a:t>
            </a:r>
            <a:r>
              <a:rPr lang="en-US" sz="9999">
                <a:solidFill>
                  <a:srgbClr val="FF3131"/>
                </a:solidFill>
                <a:latin typeface="Dekko"/>
                <a:ea typeface="Dekko"/>
                <a:cs typeface="Dekko"/>
                <a:sym typeface="Dekko"/>
              </a:rPr>
              <a:t>626*</a:t>
            </a:r>
          </a:p>
          <a:p>
            <a:pPr algn="l">
              <a:lnSpc>
                <a:spcPts val="13099"/>
              </a:lnSpc>
            </a:pPr>
            <a:r>
              <a:rPr lang="en-US" sz="9999">
                <a:solidFill>
                  <a:srgbClr val="FF3131"/>
                </a:solidFill>
                <a:latin typeface="Dekko"/>
                <a:ea typeface="Dekko"/>
                <a:cs typeface="Dekko"/>
                <a:sym typeface="Dekko"/>
              </a:rPr>
              <a:t>*add 20 Pre-K students - 646 Total Students at VHE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5555426" y="2420118"/>
            <a:ext cx="10567985" cy="416320"/>
            <a:chOff x="0" y="0"/>
            <a:chExt cx="14090646" cy="55509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090646" cy="307432"/>
            </a:xfrm>
            <a:custGeom>
              <a:avLst/>
              <a:gdLst/>
              <a:ahLst/>
              <a:cxnLst/>
              <a:rect r="r" b="b" t="t" l="l"/>
              <a:pathLst>
                <a:path h="307432" w="14090646">
                  <a:moveTo>
                    <a:pt x="0" y="0"/>
                  </a:moveTo>
                  <a:lnTo>
                    <a:pt x="14090646" y="0"/>
                  </a:lnTo>
                  <a:lnTo>
                    <a:pt x="14090646" y="307432"/>
                  </a:lnTo>
                  <a:lnTo>
                    <a:pt x="0" y="30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989656" y="307432"/>
              <a:ext cx="11351141" cy="247661"/>
            </a:xfrm>
            <a:custGeom>
              <a:avLst/>
              <a:gdLst/>
              <a:ahLst/>
              <a:cxnLst/>
              <a:rect r="r" b="b" t="t" l="l"/>
              <a:pathLst>
                <a:path h="247661" w="11351141">
                  <a:moveTo>
                    <a:pt x="0" y="0"/>
                  </a:moveTo>
                  <a:lnTo>
                    <a:pt x="11351140" y="0"/>
                  </a:lnTo>
                  <a:lnTo>
                    <a:pt x="11351140" y="247662"/>
                  </a:lnTo>
                  <a:lnTo>
                    <a:pt x="0" y="2476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966813">
            <a:off x="3498232" y="-2944164"/>
            <a:ext cx="13276264" cy="16862289"/>
          </a:xfrm>
          <a:custGeom>
            <a:avLst/>
            <a:gdLst/>
            <a:ahLst/>
            <a:cxnLst/>
            <a:rect r="r" b="b" t="t" l="l"/>
            <a:pathLst>
              <a:path h="16862289" w="13276264">
                <a:moveTo>
                  <a:pt x="0" y="0"/>
                </a:moveTo>
                <a:lnTo>
                  <a:pt x="13276264" y="0"/>
                </a:lnTo>
                <a:lnTo>
                  <a:pt x="13276264" y="16862290"/>
                </a:lnTo>
                <a:lnTo>
                  <a:pt x="0" y="168622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352713" y="-198373"/>
            <a:ext cx="4121568" cy="4114800"/>
          </a:xfrm>
          <a:custGeom>
            <a:avLst/>
            <a:gdLst/>
            <a:ahLst/>
            <a:cxnLst/>
            <a:rect r="r" b="b" t="t" l="l"/>
            <a:pathLst>
              <a:path h="4114800" w="4121568">
                <a:moveTo>
                  <a:pt x="0" y="0"/>
                </a:moveTo>
                <a:lnTo>
                  <a:pt x="4121567" y="0"/>
                </a:lnTo>
                <a:lnTo>
                  <a:pt x="41215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267712" y="388161"/>
            <a:ext cx="10656837" cy="1908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000000"/>
                </a:solidFill>
                <a:latin typeface="Ballpoint"/>
                <a:ea typeface="Ballpoint"/>
                <a:cs typeface="Ballpoint"/>
                <a:sym typeface="Ballpoint"/>
              </a:rPr>
              <a:t>Leveling Impacts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149019" y="2799416"/>
            <a:ext cx="8894222" cy="6838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013"/>
              </a:lnSpc>
            </a:pPr>
            <a:r>
              <a:rPr lang="en-US" sz="41994">
                <a:solidFill>
                  <a:srgbClr val="2C3C5E"/>
                </a:solidFill>
                <a:latin typeface="Dekko"/>
                <a:ea typeface="Dekko"/>
                <a:cs typeface="Dekko"/>
                <a:sym typeface="Dekko"/>
              </a:rPr>
              <a:t>67+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5555426" y="2420118"/>
            <a:ext cx="10567985" cy="416320"/>
            <a:chOff x="0" y="0"/>
            <a:chExt cx="14090646" cy="55509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090646" cy="307432"/>
            </a:xfrm>
            <a:custGeom>
              <a:avLst/>
              <a:gdLst/>
              <a:ahLst/>
              <a:cxnLst/>
              <a:rect r="r" b="b" t="t" l="l"/>
              <a:pathLst>
                <a:path h="307432" w="14090646">
                  <a:moveTo>
                    <a:pt x="0" y="0"/>
                  </a:moveTo>
                  <a:lnTo>
                    <a:pt x="14090646" y="0"/>
                  </a:lnTo>
                  <a:lnTo>
                    <a:pt x="14090646" y="307432"/>
                  </a:lnTo>
                  <a:lnTo>
                    <a:pt x="0" y="30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989656" y="307432"/>
              <a:ext cx="11351141" cy="247661"/>
            </a:xfrm>
            <a:custGeom>
              <a:avLst/>
              <a:gdLst/>
              <a:ahLst/>
              <a:cxnLst/>
              <a:rect r="r" b="b" t="t" l="l"/>
              <a:pathLst>
                <a:path h="247661" w="11351141">
                  <a:moveTo>
                    <a:pt x="0" y="0"/>
                  </a:moveTo>
                  <a:lnTo>
                    <a:pt x="11351140" y="0"/>
                  </a:lnTo>
                  <a:lnTo>
                    <a:pt x="11351140" y="247662"/>
                  </a:lnTo>
                  <a:lnTo>
                    <a:pt x="0" y="2476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966813">
            <a:off x="3498232" y="-2944164"/>
            <a:ext cx="13276264" cy="16862289"/>
          </a:xfrm>
          <a:custGeom>
            <a:avLst/>
            <a:gdLst/>
            <a:ahLst/>
            <a:cxnLst/>
            <a:rect r="r" b="b" t="t" l="l"/>
            <a:pathLst>
              <a:path h="16862289" w="13276264">
                <a:moveTo>
                  <a:pt x="0" y="0"/>
                </a:moveTo>
                <a:lnTo>
                  <a:pt x="13276264" y="0"/>
                </a:lnTo>
                <a:lnTo>
                  <a:pt x="13276264" y="16862290"/>
                </a:lnTo>
                <a:lnTo>
                  <a:pt x="0" y="168622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393836" y="0"/>
            <a:ext cx="4121568" cy="4114800"/>
          </a:xfrm>
          <a:custGeom>
            <a:avLst/>
            <a:gdLst/>
            <a:ahLst/>
            <a:cxnLst/>
            <a:rect r="r" b="b" t="t" l="l"/>
            <a:pathLst>
              <a:path h="4114800" w="4121568">
                <a:moveTo>
                  <a:pt x="0" y="0"/>
                </a:moveTo>
                <a:lnTo>
                  <a:pt x="4121568" y="0"/>
                </a:lnTo>
                <a:lnTo>
                  <a:pt x="41215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728779" y="388161"/>
            <a:ext cx="10656837" cy="1908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000000"/>
                </a:solidFill>
                <a:latin typeface="Ballpoint"/>
                <a:ea typeface="Ballpoint"/>
                <a:cs typeface="Ballpoint"/>
                <a:sym typeface="Ballpoint"/>
              </a:rPr>
              <a:t>Leveling Impacts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326870" y="3093536"/>
            <a:ext cx="14274570" cy="69963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099"/>
              </a:lnSpc>
            </a:pPr>
            <a:r>
              <a:rPr lang="en-US" sz="9999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Change at base weight per student - </a:t>
            </a:r>
            <a:r>
              <a:rPr lang="en-US" sz="9999">
                <a:solidFill>
                  <a:srgbClr val="FF3131"/>
                </a:solidFill>
                <a:latin typeface="Dekko"/>
                <a:ea typeface="Dekko"/>
                <a:cs typeface="Dekko"/>
                <a:sym typeface="Dekko"/>
              </a:rPr>
              <a:t>$5334/student</a:t>
            </a:r>
          </a:p>
          <a:p>
            <a:pPr algn="l">
              <a:lnSpc>
                <a:spcPts val="9743"/>
              </a:lnSpc>
            </a:pPr>
          </a:p>
          <a:p>
            <a:pPr algn="ctr">
              <a:lnSpc>
                <a:spcPts val="19910"/>
              </a:lnSpc>
            </a:pPr>
            <a:r>
              <a:rPr lang="en-US" sz="15198">
                <a:solidFill>
                  <a:srgbClr val="39ACB0"/>
                </a:solidFill>
                <a:latin typeface="Dekko"/>
                <a:ea typeface="Dekko"/>
                <a:cs typeface="Dekko"/>
                <a:sym typeface="Dekko"/>
              </a:rPr>
              <a:t>$357,378.00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5555426" y="2420118"/>
            <a:ext cx="10567985" cy="416320"/>
            <a:chOff x="0" y="0"/>
            <a:chExt cx="14090646" cy="55509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090646" cy="307432"/>
            </a:xfrm>
            <a:custGeom>
              <a:avLst/>
              <a:gdLst/>
              <a:ahLst/>
              <a:cxnLst/>
              <a:rect r="r" b="b" t="t" l="l"/>
              <a:pathLst>
                <a:path h="307432" w="14090646">
                  <a:moveTo>
                    <a:pt x="0" y="0"/>
                  </a:moveTo>
                  <a:lnTo>
                    <a:pt x="14090646" y="0"/>
                  </a:lnTo>
                  <a:lnTo>
                    <a:pt x="14090646" y="307432"/>
                  </a:lnTo>
                  <a:lnTo>
                    <a:pt x="0" y="30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989656" y="307432"/>
              <a:ext cx="11351141" cy="247661"/>
            </a:xfrm>
            <a:custGeom>
              <a:avLst/>
              <a:gdLst/>
              <a:ahLst/>
              <a:cxnLst/>
              <a:rect r="r" b="b" t="t" l="l"/>
              <a:pathLst>
                <a:path h="247661" w="11351141">
                  <a:moveTo>
                    <a:pt x="0" y="0"/>
                  </a:moveTo>
                  <a:lnTo>
                    <a:pt x="11351140" y="0"/>
                  </a:lnTo>
                  <a:lnTo>
                    <a:pt x="11351140" y="247662"/>
                  </a:lnTo>
                  <a:lnTo>
                    <a:pt x="0" y="2476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966813">
            <a:off x="3498232" y="-2944164"/>
            <a:ext cx="13276264" cy="16862289"/>
          </a:xfrm>
          <a:custGeom>
            <a:avLst/>
            <a:gdLst/>
            <a:ahLst/>
            <a:cxnLst/>
            <a:rect r="r" b="b" t="t" l="l"/>
            <a:pathLst>
              <a:path h="16862289" w="13276264">
                <a:moveTo>
                  <a:pt x="0" y="0"/>
                </a:moveTo>
                <a:lnTo>
                  <a:pt x="13276264" y="0"/>
                </a:lnTo>
                <a:lnTo>
                  <a:pt x="13276264" y="16862290"/>
                </a:lnTo>
                <a:lnTo>
                  <a:pt x="0" y="168622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393836" y="0"/>
            <a:ext cx="4121568" cy="4114800"/>
          </a:xfrm>
          <a:custGeom>
            <a:avLst/>
            <a:gdLst/>
            <a:ahLst/>
            <a:cxnLst/>
            <a:rect r="r" b="b" t="t" l="l"/>
            <a:pathLst>
              <a:path h="4114800" w="4121568">
                <a:moveTo>
                  <a:pt x="0" y="0"/>
                </a:moveTo>
                <a:lnTo>
                  <a:pt x="4121568" y="0"/>
                </a:lnTo>
                <a:lnTo>
                  <a:pt x="41215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968283" y="160296"/>
            <a:ext cx="12657883" cy="2259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628"/>
              </a:lnSpc>
              <a:spcBef>
                <a:spcPct val="0"/>
              </a:spcBef>
            </a:pPr>
            <a:r>
              <a:rPr lang="en-US" sz="11877">
                <a:solidFill>
                  <a:srgbClr val="000000"/>
                </a:solidFill>
                <a:latin typeface="Ballpoint"/>
                <a:ea typeface="Ballpoint"/>
                <a:cs typeface="Ballpoint"/>
                <a:sym typeface="Ballpoint"/>
              </a:rPr>
              <a:t>Leveling Impacts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159939" y="3054366"/>
            <a:ext cx="14274570" cy="2473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910"/>
              </a:lnSpc>
            </a:pPr>
            <a:r>
              <a:rPr lang="en-US" sz="15198">
                <a:solidFill>
                  <a:srgbClr val="39ACB0"/>
                </a:solidFill>
                <a:latin typeface="Dekko"/>
                <a:ea typeface="Dekko"/>
                <a:cs typeface="Dekko"/>
                <a:sym typeface="Dekko"/>
              </a:rPr>
              <a:t>$357,378.00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4644533" y="2420118"/>
            <a:ext cx="11478877" cy="452204"/>
            <a:chOff x="0" y="0"/>
            <a:chExt cx="15305170" cy="60293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305170" cy="333931"/>
            </a:xfrm>
            <a:custGeom>
              <a:avLst/>
              <a:gdLst/>
              <a:ahLst/>
              <a:cxnLst/>
              <a:rect r="r" b="b" t="t" l="l"/>
              <a:pathLst>
                <a:path h="333931" w="15305170">
                  <a:moveTo>
                    <a:pt x="0" y="0"/>
                  </a:moveTo>
                  <a:lnTo>
                    <a:pt x="15305170" y="0"/>
                  </a:lnTo>
                  <a:lnTo>
                    <a:pt x="15305170" y="333931"/>
                  </a:lnTo>
                  <a:lnTo>
                    <a:pt x="0" y="3339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074957" y="333931"/>
              <a:ext cx="12329536" cy="269008"/>
            </a:xfrm>
            <a:custGeom>
              <a:avLst/>
              <a:gdLst/>
              <a:ahLst/>
              <a:cxnLst/>
              <a:rect r="r" b="b" t="t" l="l"/>
              <a:pathLst>
                <a:path h="269008" w="12329536">
                  <a:moveTo>
                    <a:pt x="0" y="0"/>
                  </a:moveTo>
                  <a:lnTo>
                    <a:pt x="12329537" y="0"/>
                  </a:lnTo>
                  <a:lnTo>
                    <a:pt x="12329537" y="269008"/>
                  </a:lnTo>
                  <a:lnTo>
                    <a:pt x="0" y="2690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3159939" y="5767285"/>
            <a:ext cx="14274570" cy="3279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2158995" indent="-1079497" lvl="1">
              <a:lnSpc>
                <a:spcPts val="13099"/>
              </a:lnSpc>
              <a:buAutoNum type="arabicPeriod" startAt="1"/>
            </a:pPr>
            <a:r>
              <a:rPr lang="en-US" sz="9999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Money added to budget</a:t>
            </a:r>
          </a:p>
          <a:p>
            <a:pPr algn="just" marL="2158995" indent="-1079497" lvl="1">
              <a:lnSpc>
                <a:spcPts val="13099"/>
              </a:lnSpc>
              <a:buAutoNum type="arabicPeriod" startAt="1"/>
            </a:pPr>
            <a:r>
              <a:rPr lang="en-US" sz="9999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Teacher Provided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966813">
            <a:off x="2342743" y="-4689000"/>
            <a:ext cx="13276264" cy="20353128"/>
          </a:xfrm>
          <a:custGeom>
            <a:avLst/>
            <a:gdLst/>
            <a:ahLst/>
            <a:cxnLst/>
            <a:rect r="r" b="b" t="t" l="l"/>
            <a:pathLst>
              <a:path h="20353128" w="13276264">
                <a:moveTo>
                  <a:pt x="0" y="0"/>
                </a:moveTo>
                <a:lnTo>
                  <a:pt x="13276264" y="0"/>
                </a:lnTo>
                <a:lnTo>
                  <a:pt x="13276264" y="20353128"/>
                </a:lnTo>
                <a:lnTo>
                  <a:pt x="0" y="203531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351" t="0" r="-10351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527888" y="-558734"/>
            <a:ext cx="4121568" cy="4114800"/>
          </a:xfrm>
          <a:custGeom>
            <a:avLst/>
            <a:gdLst/>
            <a:ahLst/>
            <a:cxnLst/>
            <a:rect r="r" b="b" t="t" l="l"/>
            <a:pathLst>
              <a:path h="4114800" w="4121568">
                <a:moveTo>
                  <a:pt x="0" y="0"/>
                </a:moveTo>
                <a:lnTo>
                  <a:pt x="4121568" y="0"/>
                </a:lnTo>
                <a:lnTo>
                  <a:pt x="41215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593680" y="397184"/>
            <a:ext cx="14441500" cy="2227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945"/>
              </a:lnSpc>
            </a:pPr>
            <a:r>
              <a:rPr lang="en-US" sz="13699">
                <a:solidFill>
                  <a:srgbClr val="39ACB0"/>
                </a:solidFill>
                <a:latin typeface="Dekko"/>
                <a:ea typeface="Dekko"/>
                <a:cs typeface="Dekko"/>
                <a:sym typeface="Dekko"/>
              </a:rPr>
              <a:t>What should we do?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32896" y="3470341"/>
            <a:ext cx="17225838" cy="4971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1619250" indent="-809625" lvl="1">
              <a:lnSpc>
                <a:spcPts val="9825"/>
              </a:lnSpc>
              <a:buAutoNum type="arabicPeriod" startAt="1"/>
            </a:pPr>
            <a:r>
              <a:rPr lang="en-US" sz="7500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What grade levels are impacted the most?</a:t>
            </a:r>
          </a:p>
          <a:p>
            <a:pPr algn="just" marL="1619250" indent="-809625" lvl="1">
              <a:lnSpc>
                <a:spcPts val="9825"/>
              </a:lnSpc>
              <a:buAutoNum type="arabicPeriod" startAt="1"/>
            </a:pPr>
            <a:r>
              <a:rPr lang="en-US" sz="7500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Are student supports impacted? </a:t>
            </a:r>
          </a:p>
          <a:p>
            <a:pPr algn="just" marL="3238500" indent="-1079500" lvl="2">
              <a:lnSpc>
                <a:spcPts val="9825"/>
              </a:lnSpc>
              <a:buFont typeface="Arial"/>
              <a:buChar char="⚬"/>
            </a:pPr>
            <a:r>
              <a:rPr lang="en-US" sz="7500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IRR, ESOL, EIP, Gifted, Specials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966813">
            <a:off x="2342743" y="-4346637"/>
            <a:ext cx="13276264" cy="20353128"/>
          </a:xfrm>
          <a:custGeom>
            <a:avLst/>
            <a:gdLst/>
            <a:ahLst/>
            <a:cxnLst/>
            <a:rect r="r" b="b" t="t" l="l"/>
            <a:pathLst>
              <a:path h="20353128" w="13276264">
                <a:moveTo>
                  <a:pt x="0" y="0"/>
                </a:moveTo>
                <a:lnTo>
                  <a:pt x="13276264" y="0"/>
                </a:lnTo>
                <a:lnTo>
                  <a:pt x="13276264" y="20353128"/>
                </a:lnTo>
                <a:lnTo>
                  <a:pt x="0" y="203531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351" t="0" r="-10351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527888" y="-558734"/>
            <a:ext cx="4121568" cy="4114800"/>
          </a:xfrm>
          <a:custGeom>
            <a:avLst/>
            <a:gdLst/>
            <a:ahLst/>
            <a:cxnLst/>
            <a:rect r="r" b="b" t="t" l="l"/>
            <a:pathLst>
              <a:path h="4114800" w="4121568">
                <a:moveTo>
                  <a:pt x="0" y="0"/>
                </a:moveTo>
                <a:lnTo>
                  <a:pt x="4121568" y="0"/>
                </a:lnTo>
                <a:lnTo>
                  <a:pt x="41215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20094" y="3041559"/>
            <a:ext cx="17447812" cy="6492634"/>
          </a:xfrm>
          <a:custGeom>
            <a:avLst/>
            <a:gdLst/>
            <a:ahLst/>
            <a:cxnLst/>
            <a:rect r="r" b="b" t="t" l="l"/>
            <a:pathLst>
              <a:path h="6492634" w="17447812">
                <a:moveTo>
                  <a:pt x="0" y="0"/>
                </a:moveTo>
                <a:lnTo>
                  <a:pt x="17447812" y="0"/>
                </a:lnTo>
                <a:lnTo>
                  <a:pt x="17447812" y="6492634"/>
                </a:lnTo>
                <a:lnTo>
                  <a:pt x="0" y="64926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593680" y="313274"/>
            <a:ext cx="14441500" cy="2227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945"/>
              </a:lnSpc>
            </a:pPr>
            <a:r>
              <a:rPr lang="en-US" sz="13699">
                <a:solidFill>
                  <a:srgbClr val="39ACB0"/>
                </a:solidFill>
                <a:latin typeface="Dekko"/>
                <a:ea typeface="Dekko"/>
                <a:cs typeface="Dekko"/>
                <a:sym typeface="Dekko"/>
              </a:rPr>
              <a:t>What should we do?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966813">
            <a:off x="2342743" y="-4346637"/>
            <a:ext cx="13276264" cy="20353128"/>
          </a:xfrm>
          <a:custGeom>
            <a:avLst/>
            <a:gdLst/>
            <a:ahLst/>
            <a:cxnLst/>
            <a:rect r="r" b="b" t="t" l="l"/>
            <a:pathLst>
              <a:path h="20353128" w="13276264">
                <a:moveTo>
                  <a:pt x="0" y="0"/>
                </a:moveTo>
                <a:lnTo>
                  <a:pt x="13276264" y="0"/>
                </a:lnTo>
                <a:lnTo>
                  <a:pt x="13276264" y="20353128"/>
                </a:lnTo>
                <a:lnTo>
                  <a:pt x="0" y="203531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351" t="0" r="-10351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07500" y="4027912"/>
            <a:ext cx="15951800" cy="5935942"/>
          </a:xfrm>
          <a:custGeom>
            <a:avLst/>
            <a:gdLst/>
            <a:ahLst/>
            <a:cxnLst/>
            <a:rect r="r" b="b" t="t" l="l"/>
            <a:pathLst>
              <a:path h="5935942" w="15951800">
                <a:moveTo>
                  <a:pt x="0" y="0"/>
                </a:moveTo>
                <a:lnTo>
                  <a:pt x="15951800" y="0"/>
                </a:lnTo>
                <a:lnTo>
                  <a:pt x="15951800" y="5935942"/>
                </a:lnTo>
                <a:lnTo>
                  <a:pt x="0" y="59359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111996"/>
            <a:ext cx="6978390" cy="3889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  <a:spcBef>
                <a:spcPct val="0"/>
              </a:spcBef>
            </a:pPr>
            <a:r>
              <a:rPr lang="en-US" sz="4575" u="sng">
                <a:solidFill>
                  <a:srgbClr val="39ACB0"/>
                </a:solidFill>
                <a:latin typeface="Dekko"/>
                <a:ea typeface="Dekko"/>
                <a:cs typeface="Dekko"/>
                <a:sym typeface="Dekko"/>
              </a:rPr>
              <a:t>Initial Thoughts</a:t>
            </a:r>
          </a:p>
          <a:p>
            <a:pPr algn="l">
              <a:lnSpc>
                <a:spcPts val="4182"/>
              </a:lnSpc>
              <a:spcBef>
                <a:spcPct val="0"/>
              </a:spcBef>
            </a:pPr>
            <a:r>
              <a:rPr lang="en-US" sz="3192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1. Add 1 homeroom class to 1st grade</a:t>
            </a:r>
          </a:p>
          <a:p>
            <a:pPr algn="l" marL="689271" indent="-344636" lvl="1">
              <a:lnSpc>
                <a:spcPts val="4182"/>
              </a:lnSpc>
              <a:buFont typeface="Arial"/>
              <a:buChar char="•"/>
            </a:pPr>
            <a:r>
              <a:rPr lang="en-US" sz="3192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1 to 19</a:t>
            </a:r>
          </a:p>
          <a:p>
            <a:pPr algn="l">
              <a:lnSpc>
                <a:spcPts val="4182"/>
              </a:lnSpc>
              <a:spcBef>
                <a:spcPct val="0"/>
              </a:spcBef>
            </a:pPr>
            <a:r>
              <a:rPr lang="en-US" sz="3192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2. Add teacher to 4th &amp; 5th grades </a:t>
            </a:r>
          </a:p>
          <a:p>
            <a:pPr algn="l" marL="689271" indent="-344636" lvl="1">
              <a:lnSpc>
                <a:spcPts val="4182"/>
              </a:lnSpc>
              <a:buFont typeface="Arial"/>
              <a:buChar char="•"/>
            </a:pPr>
            <a:r>
              <a:rPr lang="en-US" sz="3192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Add a 5th teacher to each grade level</a:t>
            </a:r>
          </a:p>
          <a:p>
            <a:pPr algn="l" marL="1378542" indent="-459514" lvl="2">
              <a:lnSpc>
                <a:spcPts val="4182"/>
              </a:lnSpc>
              <a:buFont typeface="Arial"/>
              <a:buChar char="⚬"/>
            </a:pPr>
            <a:r>
              <a:rPr lang="en-US" sz="3192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 4th Grade – 1 to 18-19</a:t>
            </a:r>
          </a:p>
          <a:p>
            <a:pPr algn="l" marL="1378542" indent="-459514" lvl="2">
              <a:lnSpc>
                <a:spcPts val="4182"/>
              </a:lnSpc>
              <a:buFont typeface="Arial"/>
              <a:buChar char="⚬"/>
            </a:pPr>
            <a:r>
              <a:rPr lang="en-US" sz="3192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 5th Grade – 1 to 18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660162" y="321102"/>
            <a:ext cx="9007464" cy="28450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2"/>
              </a:lnSpc>
            </a:pPr>
            <a:r>
              <a:rPr lang="en-US" sz="4299" u="sng">
                <a:solidFill>
                  <a:srgbClr val="39ACB0"/>
                </a:solidFill>
                <a:latin typeface="Dekko"/>
                <a:ea typeface="Dekko"/>
                <a:cs typeface="Dekko"/>
                <a:sym typeface="Dekko"/>
              </a:rPr>
              <a:t>What would this mean? </a:t>
            </a:r>
          </a:p>
          <a:p>
            <a:pPr algn="l">
              <a:lnSpc>
                <a:spcPts val="5632"/>
              </a:lnSpc>
            </a:pPr>
            <a:r>
              <a:rPr lang="en-US" sz="4299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1. Homeroom teacher changes for some students. Lottery to decide who would go into new 1st grade classroom.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966813">
            <a:off x="2342743" y="-4346637"/>
            <a:ext cx="13276264" cy="20353128"/>
          </a:xfrm>
          <a:custGeom>
            <a:avLst/>
            <a:gdLst/>
            <a:ahLst/>
            <a:cxnLst/>
            <a:rect r="r" b="b" t="t" l="l"/>
            <a:pathLst>
              <a:path h="20353128" w="13276264">
                <a:moveTo>
                  <a:pt x="0" y="0"/>
                </a:moveTo>
                <a:lnTo>
                  <a:pt x="13276264" y="0"/>
                </a:lnTo>
                <a:lnTo>
                  <a:pt x="13276264" y="20353128"/>
                </a:lnTo>
                <a:lnTo>
                  <a:pt x="0" y="203531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351" t="0" r="-10351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273409" y="5916526"/>
            <a:ext cx="11973822" cy="4242948"/>
          </a:xfrm>
          <a:custGeom>
            <a:avLst/>
            <a:gdLst/>
            <a:ahLst/>
            <a:cxnLst/>
            <a:rect r="r" b="b" t="t" l="l"/>
            <a:pathLst>
              <a:path h="4242948" w="11973822">
                <a:moveTo>
                  <a:pt x="0" y="0"/>
                </a:moveTo>
                <a:lnTo>
                  <a:pt x="11973822" y="0"/>
                </a:lnTo>
                <a:lnTo>
                  <a:pt x="11973822" y="4242949"/>
                </a:lnTo>
                <a:lnTo>
                  <a:pt x="0" y="42429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5013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91073" y="581287"/>
            <a:ext cx="6760300" cy="5248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76"/>
              </a:lnSpc>
              <a:spcBef>
                <a:spcPct val="0"/>
              </a:spcBef>
            </a:pPr>
            <a:r>
              <a:rPr lang="en-US" sz="4867" u="sng">
                <a:solidFill>
                  <a:srgbClr val="39ACB0"/>
                </a:solidFill>
                <a:latin typeface="Dekko"/>
                <a:ea typeface="Dekko"/>
                <a:cs typeface="Dekko"/>
                <a:sym typeface="Dekko"/>
              </a:rPr>
              <a:t>Initial Thoughts</a:t>
            </a:r>
          </a:p>
          <a:p>
            <a:pPr algn="l">
              <a:lnSpc>
                <a:spcPts val="4449"/>
              </a:lnSpc>
              <a:spcBef>
                <a:spcPct val="0"/>
              </a:spcBef>
            </a:pPr>
            <a:r>
              <a:rPr lang="en-US" sz="3396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1. Was there an increase in our........</a:t>
            </a:r>
          </a:p>
          <a:p>
            <a:pPr algn="l" marL="733238" indent="-366619" lvl="1">
              <a:lnSpc>
                <a:spcPts val="4449"/>
              </a:lnSpc>
              <a:spcBef>
                <a:spcPct val="0"/>
              </a:spcBef>
              <a:buFont typeface="Arial"/>
              <a:buChar char="•"/>
            </a:pPr>
            <a:r>
              <a:rPr lang="en-US" sz="3396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Special Education - 17 total  +2</a:t>
            </a:r>
          </a:p>
          <a:p>
            <a:pPr algn="l" marL="1466476" indent="-488825" lvl="2">
              <a:lnSpc>
                <a:spcPts val="4449"/>
              </a:lnSpc>
              <a:spcBef>
                <a:spcPct val="0"/>
              </a:spcBef>
              <a:buFont typeface="Arial"/>
              <a:buChar char="⚬"/>
            </a:pPr>
            <a:r>
              <a:rPr lang="en-US" sz="3396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3 IRR, 2 SPED PARA</a:t>
            </a:r>
          </a:p>
          <a:p>
            <a:pPr algn="l" marL="733238" indent="-366619" lvl="1">
              <a:lnSpc>
                <a:spcPts val="4449"/>
              </a:lnSpc>
              <a:spcBef>
                <a:spcPct val="0"/>
              </a:spcBef>
              <a:buFont typeface="Arial"/>
              <a:buChar char="•"/>
            </a:pPr>
            <a:r>
              <a:rPr lang="en-US" sz="3396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ESOL - 17 vs. 20 last year</a:t>
            </a:r>
          </a:p>
          <a:p>
            <a:pPr algn="l" marL="733238" indent="-366619" lvl="1">
              <a:lnSpc>
                <a:spcPts val="4449"/>
              </a:lnSpc>
              <a:spcBef>
                <a:spcPct val="0"/>
              </a:spcBef>
              <a:buFont typeface="Arial"/>
              <a:buChar char="•"/>
            </a:pPr>
            <a:r>
              <a:rPr lang="en-US" sz="3396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EIP - Waiting on MAP Scores</a:t>
            </a:r>
          </a:p>
          <a:p>
            <a:pPr algn="l" marL="733238" indent="-366619" lvl="1">
              <a:lnSpc>
                <a:spcPts val="4449"/>
              </a:lnSpc>
              <a:spcBef>
                <a:spcPct val="0"/>
              </a:spcBef>
              <a:buFont typeface="Arial"/>
              <a:buChar char="•"/>
            </a:pPr>
            <a:r>
              <a:rPr lang="en-US" sz="3396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Gifted - 134 total; 5 more 4th &amp; 5th</a:t>
            </a:r>
          </a:p>
          <a:p>
            <a:pPr algn="l" marL="733238" indent="-366619" lvl="1">
              <a:lnSpc>
                <a:spcPts val="4449"/>
              </a:lnSpc>
              <a:buFont typeface="Arial"/>
              <a:buChar char="•"/>
            </a:pPr>
            <a:r>
              <a:rPr lang="en-US" sz="3396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Specials - How does a new class impact?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378084" y="590812"/>
            <a:ext cx="10263792" cy="4787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60"/>
              </a:lnSpc>
            </a:pPr>
            <a:r>
              <a:rPr lang="en-US" sz="4321" u="sng">
                <a:solidFill>
                  <a:srgbClr val="39ACB0"/>
                </a:solidFill>
                <a:latin typeface="Dekko"/>
                <a:ea typeface="Dekko"/>
                <a:cs typeface="Dekko"/>
                <a:sym typeface="Dekko"/>
              </a:rPr>
              <a:t>What would this mean? </a:t>
            </a:r>
          </a:p>
          <a:p>
            <a:pPr algn="l" marL="759394" indent="-379697" lvl="1">
              <a:lnSpc>
                <a:spcPts val="4607"/>
              </a:lnSpc>
              <a:buAutoNum type="arabicPeriod" startAt="1"/>
            </a:pPr>
            <a:r>
              <a:rPr lang="en-US" sz="3517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If no major changes in SPED, or ESOL - we would not move these students to another class.  The schedule is set. </a:t>
            </a:r>
          </a:p>
          <a:p>
            <a:pPr algn="l" marL="759394" indent="-379697" lvl="1">
              <a:lnSpc>
                <a:spcPts val="4607"/>
              </a:lnSpc>
              <a:buAutoNum type="arabicPeriod" startAt="1"/>
            </a:pPr>
            <a:r>
              <a:rPr lang="en-US" sz="3517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Increased numbers in gifted may require an additional teacher.</a:t>
            </a:r>
          </a:p>
          <a:p>
            <a:pPr algn="l" marL="759394" indent="-379697" lvl="1">
              <a:lnSpc>
                <a:spcPts val="4607"/>
              </a:lnSpc>
              <a:buAutoNum type="arabicPeriod" startAt="1"/>
            </a:pPr>
            <a:r>
              <a:rPr lang="en-US" sz="3517">
                <a:solidFill>
                  <a:srgbClr val="000000"/>
                </a:solidFill>
                <a:latin typeface="Dekko"/>
                <a:ea typeface="Dekko"/>
                <a:cs typeface="Dekko"/>
                <a:sym typeface="Dekko"/>
              </a:rPr>
              <a:t>Increased numbers in specials classes may necessitate the support of a paraprofessional. 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976154">
            <a:off x="2250717" y="-3611714"/>
            <a:ext cx="13786566" cy="17510429"/>
          </a:xfrm>
          <a:custGeom>
            <a:avLst/>
            <a:gdLst/>
            <a:ahLst/>
            <a:cxnLst/>
            <a:rect r="r" b="b" t="t" l="l"/>
            <a:pathLst>
              <a:path h="17510429" w="13786566">
                <a:moveTo>
                  <a:pt x="0" y="0"/>
                </a:moveTo>
                <a:lnTo>
                  <a:pt x="13786566" y="0"/>
                </a:lnTo>
                <a:lnTo>
                  <a:pt x="13786566" y="17510428"/>
                </a:lnTo>
                <a:lnTo>
                  <a:pt x="0" y="175104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759166" y="47457"/>
            <a:ext cx="13208431" cy="1521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05"/>
              </a:lnSpc>
            </a:pPr>
            <a:r>
              <a:rPr lang="en-US" sz="8780" spc="-114" u="sng">
                <a:solidFill>
                  <a:srgbClr val="2C3C5E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  <a:hlinkClick r:id="rId4" tooltip="https://www.atlantapublicschools.us/cms/lib/GA01000924/Centricity/Domain/17601/Meeting%20Agenda.7.17.pdf"/>
              </a:rPr>
              <a:t>MEETING AGENDA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1060722">
            <a:off x="-2392022" y="-512599"/>
            <a:ext cx="4562127" cy="4588963"/>
          </a:xfrm>
          <a:custGeom>
            <a:avLst/>
            <a:gdLst/>
            <a:ahLst/>
            <a:cxnLst/>
            <a:rect r="r" b="b" t="t" l="l"/>
            <a:pathLst>
              <a:path h="4588963" w="4562127">
                <a:moveTo>
                  <a:pt x="4562127" y="0"/>
                </a:moveTo>
                <a:lnTo>
                  <a:pt x="0" y="0"/>
                </a:lnTo>
                <a:lnTo>
                  <a:pt x="0" y="4588962"/>
                </a:lnTo>
                <a:lnTo>
                  <a:pt x="4562127" y="4588962"/>
                </a:lnTo>
                <a:lnTo>
                  <a:pt x="4562127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671662">
            <a:off x="-673870" y="1209773"/>
            <a:ext cx="2058324" cy="1968507"/>
          </a:xfrm>
          <a:custGeom>
            <a:avLst/>
            <a:gdLst/>
            <a:ahLst/>
            <a:cxnLst/>
            <a:rect r="r" b="b" t="t" l="l"/>
            <a:pathLst>
              <a:path h="1968507" w="2058324">
                <a:moveTo>
                  <a:pt x="0" y="0"/>
                </a:moveTo>
                <a:lnTo>
                  <a:pt x="2058324" y="0"/>
                </a:lnTo>
                <a:lnTo>
                  <a:pt x="2058324" y="1968507"/>
                </a:lnTo>
                <a:lnTo>
                  <a:pt x="0" y="19685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98986">
            <a:off x="14661528" y="6111762"/>
            <a:ext cx="4581499" cy="4608449"/>
          </a:xfrm>
          <a:custGeom>
            <a:avLst/>
            <a:gdLst/>
            <a:ahLst/>
            <a:cxnLst/>
            <a:rect r="r" b="b" t="t" l="l"/>
            <a:pathLst>
              <a:path h="4608449" w="4581499">
                <a:moveTo>
                  <a:pt x="4581499" y="0"/>
                </a:moveTo>
                <a:lnTo>
                  <a:pt x="0" y="0"/>
                </a:lnTo>
                <a:lnTo>
                  <a:pt x="0" y="4608449"/>
                </a:lnTo>
                <a:lnTo>
                  <a:pt x="4581499" y="4608449"/>
                </a:lnTo>
                <a:lnTo>
                  <a:pt x="4581499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829783" y="7688002"/>
            <a:ext cx="2025780" cy="1966848"/>
          </a:xfrm>
          <a:custGeom>
            <a:avLst/>
            <a:gdLst/>
            <a:ahLst/>
            <a:cxnLst/>
            <a:rect r="r" b="b" t="t" l="l"/>
            <a:pathLst>
              <a:path h="1966848" w="2025780">
                <a:moveTo>
                  <a:pt x="0" y="0"/>
                </a:moveTo>
                <a:lnTo>
                  <a:pt x="2025780" y="0"/>
                </a:lnTo>
                <a:lnTo>
                  <a:pt x="2025780" y="1966847"/>
                </a:lnTo>
                <a:lnTo>
                  <a:pt x="0" y="196684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3459258">
            <a:off x="16788544" y="-1454321"/>
            <a:ext cx="2506725" cy="3905663"/>
          </a:xfrm>
          <a:custGeom>
            <a:avLst/>
            <a:gdLst/>
            <a:ahLst/>
            <a:cxnLst/>
            <a:rect r="r" b="b" t="t" l="l"/>
            <a:pathLst>
              <a:path h="3905663" w="2506725">
                <a:moveTo>
                  <a:pt x="2506725" y="0"/>
                </a:moveTo>
                <a:lnTo>
                  <a:pt x="0" y="0"/>
                </a:lnTo>
                <a:lnTo>
                  <a:pt x="0" y="3905663"/>
                </a:lnTo>
                <a:lnTo>
                  <a:pt x="2506725" y="3905663"/>
                </a:lnTo>
                <a:lnTo>
                  <a:pt x="2506725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-4245636">
            <a:off x="175857" y="7736729"/>
            <a:ext cx="1705687" cy="3374560"/>
          </a:xfrm>
          <a:custGeom>
            <a:avLst/>
            <a:gdLst/>
            <a:ahLst/>
            <a:cxnLst/>
            <a:rect r="r" b="b" t="t" l="l"/>
            <a:pathLst>
              <a:path h="3374560" w="1705687">
                <a:moveTo>
                  <a:pt x="1705686" y="0"/>
                </a:moveTo>
                <a:lnTo>
                  <a:pt x="0" y="0"/>
                </a:lnTo>
                <a:lnTo>
                  <a:pt x="0" y="3374560"/>
                </a:lnTo>
                <a:lnTo>
                  <a:pt x="1705686" y="3374560"/>
                </a:lnTo>
                <a:lnTo>
                  <a:pt x="1705686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524489" y="1569130"/>
            <a:ext cx="8086708" cy="8659631"/>
          </a:xfrm>
          <a:custGeom>
            <a:avLst/>
            <a:gdLst/>
            <a:ahLst/>
            <a:cxnLst/>
            <a:rect r="r" b="b" t="t" l="l"/>
            <a:pathLst>
              <a:path h="8659631" w="8086708">
                <a:moveTo>
                  <a:pt x="0" y="0"/>
                </a:moveTo>
                <a:lnTo>
                  <a:pt x="8086708" y="0"/>
                </a:lnTo>
                <a:lnTo>
                  <a:pt x="8086708" y="8659631"/>
                </a:lnTo>
                <a:lnTo>
                  <a:pt x="0" y="865963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-2363" r="0" b="-2363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DAGJPjHsEU0</dc:identifier>
  <dcterms:modified xsi:type="dcterms:W3CDTF">2011-08-01T06:04:30Z</dcterms:modified>
  <cp:revision>1</cp:revision>
  <dc:title>GO Team</dc:title>
</cp:coreProperties>
</file>