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24"/>
  </p:notesMasterIdLst>
  <p:handoutMasterIdLst>
    <p:handoutMasterId r:id="rId25"/>
  </p:handoutMasterIdLst>
  <p:sldIdLst>
    <p:sldId id="281" r:id="rId5"/>
    <p:sldId id="272" r:id="rId6"/>
    <p:sldId id="289" r:id="rId7"/>
    <p:sldId id="270" r:id="rId8"/>
    <p:sldId id="307" r:id="rId9"/>
    <p:sldId id="308" r:id="rId10"/>
    <p:sldId id="305" r:id="rId11"/>
    <p:sldId id="310" r:id="rId12"/>
    <p:sldId id="309" r:id="rId13"/>
    <p:sldId id="295" r:id="rId14"/>
    <p:sldId id="293" r:id="rId15"/>
    <p:sldId id="291" r:id="rId16"/>
    <p:sldId id="297" r:id="rId17"/>
    <p:sldId id="301" r:id="rId18"/>
    <p:sldId id="298" r:id="rId19"/>
    <p:sldId id="311" r:id="rId20"/>
    <p:sldId id="302" r:id="rId21"/>
    <p:sldId id="299" r:id="rId22"/>
    <p:sldId id="284" r:id="rId23"/>
  </p:sldIdLst>
  <p:sldSz cx="12188825" cy="6858000"/>
  <p:notesSz cx="7010400" cy="92964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725" autoAdjust="0"/>
  </p:normalViewPr>
  <p:slideViewPr>
    <p:cSldViewPr showGuides="1">
      <p:cViewPr>
        <p:scale>
          <a:sx n="80" d="100"/>
          <a:sy n="80" d="100"/>
        </p:scale>
        <p:origin x="40" y="40"/>
      </p:cViewPr>
      <p:guideLst>
        <p:guide orient="horz" pos="115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0"/>
    </p:cViewPr>
  </p:sorter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4/10/2023</a:t>
            </a:fld>
            <a:endParaRPr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4/10/2023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6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20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18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59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48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65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46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98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242148">
              <a:defRPr/>
            </a:pPr>
            <a:fld id="{B8796F01-7154-41E0-B48B-A6921757531A}" type="slidenum">
              <a:rPr lang="en-US">
                <a:solidFill>
                  <a:srgbClr val="44546A"/>
                </a:solidFill>
                <a:latin typeface="Century Gothic" panose="020B0502020202020204"/>
              </a:rPr>
              <a:pPr defTabSz="1242148">
                <a:defRPr/>
              </a:pPr>
              <a:t>14</a:t>
            </a:fld>
            <a:endParaRPr lang="en-US" dirty="0">
              <a:solidFill>
                <a:srgbClr val="44546A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45775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897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75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344AB447-BDFD-4FA4-9A82-52202FFDC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56412" y="0"/>
            <a:ext cx="5294313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ADFEC34-EAD1-470C-B1D7-476DAA0B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" y="0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FF142A7-701F-6940-8E95-0D4830D764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8483" y="521171"/>
            <a:ext cx="6201033" cy="5815657"/>
          </a:xfrm>
          <a:prstGeom prst="rect">
            <a:avLst/>
          </a:prstGeom>
        </p:spPr>
      </p:pic>
      <p:sp>
        <p:nvSpPr>
          <p:cNvPr id="6" name="Text Placeholder Subtitle 1">
            <a:extLst>
              <a:ext uri="{FF2B5EF4-FFF2-40B4-BE49-F238E27FC236}">
                <a16:creationId xmlns:a16="http://schemas.microsoft.com/office/drawing/2014/main" id="{5A1F9EF5-B88C-405C-9168-EDE6A70749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4813" y="1752600"/>
            <a:ext cx="3757612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Subtitle 2">
            <a:extLst>
              <a:ext uri="{FF2B5EF4-FFF2-40B4-BE49-F238E27FC236}">
                <a16:creationId xmlns:a16="http://schemas.microsoft.com/office/drawing/2014/main" id="{D2282B87-09AC-4246-8C13-92CF93907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4813" y="4844142"/>
            <a:ext cx="3757612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A909A-2E72-4DBE-BD02-0B20CFB2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4811" y="2361521"/>
            <a:ext cx="3757613" cy="2481941"/>
          </a:xfrm>
        </p:spPr>
        <p:txBody>
          <a:bodyPr vert="horz" lIns="121899" tIns="60949" rIns="121899" bIns="60949" rtlCol="0" anchor="ctr">
            <a:normAutofit/>
          </a:bodyPr>
          <a:lstStyle>
            <a:lvl1pPr algn="ctr">
              <a:defRPr lang="en-US" sz="72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Tx/>
            </a:pPr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Circle Layout_alterna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82605" y="990"/>
            <a:ext cx="5294313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12EB5EE-DDAA-D449-95BC-BCAFCC6E6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685800"/>
            <a:ext cx="5562600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72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rge Circle Layout_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94512" y="0"/>
            <a:ext cx="5294313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5506675-2304-3948-8A18-BB70E847D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685800"/>
            <a:ext cx="5562600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04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layout">
    <p:bg>
      <p:bgPr>
        <a:blipFill dpi="0" rotWithShape="1">
          <a:blip r:embed="rId2">
            <a:alphaModFix amt="30000"/>
            <a:lum/>
          </a:blip>
          <a:srcRect/>
          <a:tile tx="203200" ty="2032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1611" y="685800"/>
            <a:ext cx="8763002" cy="990600"/>
          </a:xfrm>
        </p:spPr>
        <p:txBody>
          <a:bodyPr anchor="t"/>
          <a:lstStyle>
            <a:lvl1pPr>
              <a:lnSpc>
                <a:spcPct val="10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88A6A42-7A89-44E1-BBDF-14C2FD224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12" y="1309974"/>
            <a:ext cx="1830164" cy="46482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1512DC-20C8-4928-B94E-9F191902C57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41611" y="1828800"/>
            <a:ext cx="8763002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4/10/2023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1" r:id="rId2"/>
    <p:sldLayoutId id="2147483702" r:id="rId3"/>
    <p:sldLayoutId id="2147483699" r:id="rId4"/>
    <p:sldLayoutId id="2147483700" r:id="rId5"/>
    <p:sldLayoutId id="2147483698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1" userDrawn="1">
          <p15:clr>
            <a:srgbClr val="F26B43"/>
          </p15:clr>
        </p15:guide>
        <p15:guide id="2" orient="horz" pos="432" userDrawn="1">
          <p15:clr>
            <a:srgbClr val="F26B43"/>
          </p15:clr>
        </p15:guide>
        <p15:guide id="3" pos="7247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_39cg7TwWArOIl3yTG7meucBJSPpABFH_zQuUOFYUo4/edi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EB8F-68B5-45C7-B2E2-C7CEA0B5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811" y="2188029"/>
            <a:ext cx="3757613" cy="2481941"/>
          </a:xfrm>
        </p:spPr>
        <p:txBody>
          <a:bodyPr>
            <a:normAutofit fontScale="90000"/>
          </a:bodyPr>
          <a:lstStyle/>
          <a:p>
            <a:r>
              <a:rPr lang="en-US" dirty="0"/>
              <a:t>GO Team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2E407-D5EB-4497-8CCA-679DF12520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4811" y="4984334"/>
            <a:ext cx="3757612" cy="609600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April 11, 2023</a:t>
            </a:r>
            <a:endParaRPr lang="en-US" sz="2000" dirty="0">
              <a:solidFill>
                <a:schemeClr val="accent5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A94CDC-0593-F75E-139D-E7603E2CFA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4811" y="1295400"/>
            <a:ext cx="3757612" cy="609600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Springdale Park</a:t>
            </a:r>
          </a:p>
        </p:txBody>
      </p:sp>
    </p:spTree>
    <p:extLst>
      <p:ext uri="{BB962C8B-B14F-4D97-AF65-F5344CB8AC3E}">
        <p14:creationId xmlns:p14="http://schemas.microsoft.com/office/powerpoint/2010/main" val="396748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152400"/>
            <a:ext cx="5562600" cy="1143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4" y="1143000"/>
            <a:ext cx="7659688" cy="5156200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 to Order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Roll Call; Establish Quorum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Action Items 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Approval of Agenda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Approval of Previous Minutes: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Additional Action Item </a:t>
            </a:r>
            <a:r>
              <a:rPr lang="en-US" sz="1600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Discussion Items</a:t>
            </a:r>
            <a:r>
              <a:rPr lang="en-US" sz="1600" b="1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2023 Spring MAP results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Needs Assessment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Information Items 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Principal’s Report</a:t>
            </a:r>
          </a:p>
          <a:p>
            <a:pPr marL="1169595" lvl="2" indent="-285750">
              <a:lnSpc>
                <a:spcPct val="107000"/>
              </a:lnSpc>
              <a:spcBef>
                <a:spcPts val="0"/>
              </a:spcBef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2022-2023 Family Engagement and/or Partnership Highlights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Cluster Advisory Team Report</a:t>
            </a:r>
            <a:r>
              <a:rPr lang="en-US" sz="1600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 Team Elections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Announcements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 Comment</a:t>
            </a:r>
            <a:r>
              <a:rPr lang="en-US" sz="1600" b="1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Adjournment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9726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20B0B-BCC1-4BED-BF4D-17691AE32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990600"/>
            <a:ext cx="3657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/>
                </a:solidFill>
              </a:rPr>
              <a:t>2023 Spring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accent4"/>
                </a:solidFill>
              </a:rPr>
              <a:t>MAP Results</a:t>
            </a:r>
          </a:p>
        </p:txBody>
      </p:sp>
      <p:pic>
        <p:nvPicPr>
          <p:cNvPr id="5" name="Graphic 4" descr="sketch of trophy on top of stack of books">
            <a:extLst>
              <a:ext uri="{FF2B5EF4-FFF2-40B4-BE49-F238E27FC236}">
                <a16:creationId xmlns:a16="http://schemas.microsoft.com/office/drawing/2014/main" id="{382A4C56-4887-E643-AA59-89B7118B8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3212" y="3962400"/>
            <a:ext cx="1531180" cy="2041573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1A1B89-DB1A-2123-907D-103A9D8B7A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3304" y="1782786"/>
            <a:ext cx="5410200" cy="2865414"/>
          </a:xfrm>
        </p:spPr>
        <p:txBody>
          <a:bodyPr/>
          <a:lstStyle/>
          <a:p>
            <a:pPr marL="0" indent="0">
              <a:lnSpc>
                <a:spcPct val="100000"/>
              </a:lnSpc>
              <a:buClr>
                <a:schemeClr val="bg1"/>
              </a:buClr>
              <a:buNone/>
            </a:pPr>
            <a:r>
              <a:rPr lang="en-US" sz="3200" b="1" u="sng" dirty="0">
                <a:solidFill>
                  <a:schemeClr val="accent1"/>
                </a:solidFill>
              </a:rPr>
              <a:t>Data Points to Consider</a:t>
            </a:r>
          </a:p>
          <a:p>
            <a:pPr marL="0" indent="0">
              <a:lnSpc>
                <a:spcPts val="2000"/>
              </a:lnSpc>
              <a:buClr>
                <a:schemeClr val="bg1"/>
              </a:buClr>
              <a:buNone/>
            </a:pPr>
            <a:r>
              <a:rPr lang="en-US" b="1" dirty="0"/>
              <a:t>Fall to Spring Comparison</a:t>
            </a:r>
          </a:p>
          <a:p>
            <a:pPr lvl="1">
              <a:lnSpc>
                <a:spcPts val="2000"/>
              </a:lnSpc>
            </a:pPr>
            <a:r>
              <a:rPr lang="en-US" dirty="0"/>
              <a:t>Literacy</a:t>
            </a:r>
          </a:p>
          <a:p>
            <a:pPr lvl="1">
              <a:lnSpc>
                <a:spcPts val="2000"/>
              </a:lnSpc>
            </a:pPr>
            <a:r>
              <a:rPr lang="en-US" dirty="0"/>
              <a:t>Numeracy</a:t>
            </a:r>
          </a:p>
        </p:txBody>
      </p:sp>
    </p:spTree>
    <p:extLst>
      <p:ext uri="{BB962C8B-B14F-4D97-AF65-F5344CB8AC3E}">
        <p14:creationId xmlns:p14="http://schemas.microsoft.com/office/powerpoint/2010/main" val="26455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4FDAE9-6720-B7A7-A2E4-1216CF89EF1C}"/>
              </a:ext>
            </a:extLst>
          </p:cNvPr>
          <p:cNvSpPr txBox="1"/>
          <p:nvPr/>
        </p:nvSpPr>
        <p:spPr>
          <a:xfrm>
            <a:off x="6018212" y="609600"/>
            <a:ext cx="7086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Literacy</a:t>
            </a:r>
          </a:p>
        </p:txBody>
      </p:sp>
      <p:pic>
        <p:nvPicPr>
          <p:cNvPr id="5" name="Picture 6" descr="Timeline&#10;&#10;Description automatically generated">
            <a:extLst>
              <a:ext uri="{FF2B5EF4-FFF2-40B4-BE49-F238E27FC236}">
                <a16:creationId xmlns:a16="http://schemas.microsoft.com/office/drawing/2014/main" id="{A897CFAC-EE19-62A3-0E97-CDF25ED1D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487" y="982638"/>
            <a:ext cx="9109996" cy="53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6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4FDAE9-6720-B7A7-A2E4-1216CF89EF1C}"/>
              </a:ext>
            </a:extLst>
          </p:cNvPr>
          <p:cNvSpPr txBox="1"/>
          <p:nvPr/>
        </p:nvSpPr>
        <p:spPr>
          <a:xfrm>
            <a:off x="6018212" y="609600"/>
            <a:ext cx="7086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/>
              <a:t>Literacy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067A055-B860-F072-AED6-78598A65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036" y="1381930"/>
            <a:ext cx="8319447" cy="459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70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4FDAE9-6720-B7A7-A2E4-1216CF89EF1C}"/>
              </a:ext>
            </a:extLst>
          </p:cNvPr>
          <p:cNvSpPr txBox="1"/>
          <p:nvPr/>
        </p:nvSpPr>
        <p:spPr>
          <a:xfrm>
            <a:off x="6018212" y="609600"/>
            <a:ext cx="7086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/>
              <a:t>Literacy</a:t>
            </a:r>
          </a:p>
        </p:txBody>
      </p:sp>
      <p:pic>
        <p:nvPicPr>
          <p:cNvPr id="3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A423C899-36D2-B197-706B-C49918C58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203" y="1062418"/>
            <a:ext cx="8003227" cy="57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74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FD53B-A174-32E6-BF1A-56C6FE46E30C}"/>
              </a:ext>
            </a:extLst>
          </p:cNvPr>
          <p:cNvSpPr txBox="1"/>
          <p:nvPr/>
        </p:nvSpPr>
        <p:spPr>
          <a:xfrm>
            <a:off x="6018212" y="609600"/>
            <a:ext cx="7086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Math</a:t>
            </a:r>
          </a:p>
        </p:txBody>
      </p:sp>
      <p:pic>
        <p:nvPicPr>
          <p:cNvPr id="5" name="Picture 5" descr="Timeline&#10;&#10;Description automatically generated">
            <a:extLst>
              <a:ext uri="{FF2B5EF4-FFF2-40B4-BE49-F238E27FC236}">
                <a16:creationId xmlns:a16="http://schemas.microsoft.com/office/drawing/2014/main" id="{58F0865F-9E81-0CE8-F01A-400BED2D3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015" y="1025460"/>
            <a:ext cx="8923139" cy="566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5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FD53B-A174-32E6-BF1A-56C6FE46E30C}"/>
              </a:ext>
            </a:extLst>
          </p:cNvPr>
          <p:cNvSpPr txBox="1"/>
          <p:nvPr/>
        </p:nvSpPr>
        <p:spPr>
          <a:xfrm>
            <a:off x="6018212" y="609600"/>
            <a:ext cx="7086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/>
              <a:t>Math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41ACC81-717A-A820-4B79-4C55052A9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850" y="983390"/>
            <a:ext cx="8420062" cy="612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1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FD53B-A174-32E6-BF1A-56C6FE46E30C}"/>
              </a:ext>
            </a:extLst>
          </p:cNvPr>
          <p:cNvSpPr txBox="1"/>
          <p:nvPr/>
        </p:nvSpPr>
        <p:spPr>
          <a:xfrm>
            <a:off x="6018212" y="609600"/>
            <a:ext cx="7086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/>
              <a:t>Math</a:t>
            </a:r>
          </a:p>
        </p:txBody>
      </p:sp>
      <p:pic>
        <p:nvPicPr>
          <p:cNvPr id="4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6D8D5E68-B436-93AA-1393-CC071A657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665" y="936650"/>
            <a:ext cx="7658261" cy="589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3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F485C6F9-716F-BB86-9D3C-12A0E9B66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685800"/>
            <a:ext cx="3886199" cy="1295400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Needs Assessment</a:t>
            </a:r>
          </a:p>
        </p:txBody>
      </p:sp>
      <p:pic>
        <p:nvPicPr>
          <p:cNvPr id="9" name="Graphic 8" descr="sketch of a few books with a pencil">
            <a:extLst>
              <a:ext uri="{FF2B5EF4-FFF2-40B4-BE49-F238E27FC236}">
                <a16:creationId xmlns:a16="http://schemas.microsoft.com/office/drawing/2014/main" id="{4285B7C6-78CD-6494-6B57-20CB811B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7113" y="3943350"/>
            <a:ext cx="1905000" cy="2228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680326-D74B-1C77-D18B-6040AF94461A}"/>
              </a:ext>
            </a:extLst>
          </p:cNvPr>
          <p:cNvSpPr txBox="1"/>
          <p:nvPr/>
        </p:nvSpPr>
        <p:spPr>
          <a:xfrm>
            <a:off x="5865813" y="1828800"/>
            <a:ext cx="5562600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u="sng" dirty="0">
                <a:solidFill>
                  <a:schemeClr val="accent1"/>
                </a:solidFill>
              </a:rPr>
              <a:t>Needs Assessment</a:t>
            </a:r>
          </a:p>
          <a:p>
            <a:pPr>
              <a:lnSpc>
                <a:spcPct val="95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chemeClr val="bg1"/>
                </a:solidFill>
              </a:rPr>
              <a:t>During this Needs Assessment, we will look at data from the Spring MAP administration and identify 2-3 potential needs for the 2023-2024 school year. </a:t>
            </a:r>
          </a:p>
          <a:p>
            <a:pPr>
              <a:lnSpc>
                <a:spcPct val="950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>
              <a:lnSpc>
                <a:spcPct val="95000"/>
              </a:lnSpc>
            </a:pPr>
            <a:r>
              <a:rPr lang="en-US" sz="1800" dirty="0">
                <a:solidFill>
                  <a:schemeClr val="bg1"/>
                </a:solidFill>
              </a:rPr>
              <a:t>This discussion will help school leadership as they begin developing the school’s 2023-2024 Continuous Improvement Plan this summer.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C22AF6-AF52-836E-0DB9-34377082B835}"/>
              </a:ext>
            </a:extLst>
          </p:cNvPr>
          <p:cNvSpPr txBox="1"/>
          <p:nvPr/>
        </p:nvSpPr>
        <p:spPr>
          <a:xfrm>
            <a:off x="760412" y="2057400"/>
            <a:ext cx="2596701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3200" b="1" dirty="0">
                <a:solidFill>
                  <a:schemeClr val="accent6"/>
                </a:solidFill>
              </a:rPr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val="354791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01951-E820-9A40-A58A-02C9B6F6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2" y="2209800"/>
            <a:ext cx="7696200" cy="3505200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does this data tell us?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good news is there to celebrate?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Where are growth opportunities?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spc="-5" dirty="0">
                <a:latin typeface="Calibri"/>
                <a:cs typeface="Calibri"/>
              </a:rPr>
              <a:t>What trends do we see in the data?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05E292-90B4-154E-4F26-BFD92A731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304800"/>
            <a:ext cx="5943600" cy="13716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accent5"/>
                </a:solidFill>
              </a:rPr>
              <a:t>Needs Assessment:</a:t>
            </a:r>
            <a:br>
              <a:rPr lang="en-US" sz="4000" b="1" dirty="0">
                <a:solidFill>
                  <a:schemeClr val="accent5"/>
                </a:solidFill>
              </a:rPr>
            </a:br>
            <a:r>
              <a:rPr lang="en-US" sz="4000" b="1" dirty="0">
                <a:solidFill>
                  <a:schemeClr val="accent5"/>
                </a:solidFill>
              </a:rPr>
              <a:t>Guiding Questions</a:t>
            </a:r>
          </a:p>
        </p:txBody>
      </p:sp>
    </p:spTree>
    <p:extLst>
      <p:ext uri="{BB962C8B-B14F-4D97-AF65-F5344CB8AC3E}">
        <p14:creationId xmlns:p14="http://schemas.microsoft.com/office/powerpoint/2010/main" val="303929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5F427B0E-DA6A-1C18-1166-0D5614C37953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21992144"/>
              </p:ext>
            </p:extLst>
          </p:nvPr>
        </p:nvGraphicFramePr>
        <p:xfrm>
          <a:off x="2741612" y="2743200"/>
          <a:ext cx="8763000" cy="18288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224516321"/>
                    </a:ext>
                  </a:extLst>
                </a:gridCol>
                <a:gridCol w="8153400">
                  <a:extLst>
                    <a:ext uri="{9D8B030D-6E8A-4147-A177-3AD203B41FA5}">
                      <a16:colId xmlns:a16="http://schemas.microsoft.com/office/drawing/2014/main" val="4053544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Needs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49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23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4769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0AB88A2-F3BD-6FE0-9654-38C55917036F}"/>
              </a:ext>
            </a:extLst>
          </p:cNvPr>
          <p:cNvSpPr txBox="1"/>
          <p:nvPr/>
        </p:nvSpPr>
        <p:spPr>
          <a:xfrm>
            <a:off x="2055812" y="381000"/>
            <a:ext cx="967740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600" b="1" u="sng" dirty="0">
                <a:solidFill>
                  <a:schemeClr val="accent6"/>
                </a:solidFill>
                <a:latin typeface="+mj-lt"/>
              </a:rPr>
              <a:t>Needs Assessment: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04C6BE-B0DE-6DBE-78D0-76D16779D0A4}"/>
              </a:ext>
            </a:extLst>
          </p:cNvPr>
          <p:cNvSpPr txBox="1"/>
          <p:nvPr/>
        </p:nvSpPr>
        <p:spPr>
          <a:xfrm>
            <a:off x="2551112" y="16002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tabLst>
                <a:tab pos="241300" algn="l"/>
                <a:tab pos="241935" algn="l"/>
              </a:tabLst>
            </a:pPr>
            <a:r>
              <a:rPr lang="en-US" sz="2400" spc="-5" dirty="0">
                <a:latin typeface="Calibri"/>
                <a:ea typeface="+mn-lt"/>
                <a:cs typeface="Calibri"/>
              </a:rPr>
              <a:t>What are two to three (2-3) needs we can identify based our data?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701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F485C6F9-716F-BB86-9D3C-12A0E9B66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914400"/>
            <a:ext cx="3429000" cy="1295400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Information Items</a:t>
            </a:r>
          </a:p>
        </p:txBody>
      </p:sp>
      <p:pic>
        <p:nvPicPr>
          <p:cNvPr id="9" name="Graphic 8" descr="sketch of a few books with a pencil">
            <a:extLst>
              <a:ext uri="{FF2B5EF4-FFF2-40B4-BE49-F238E27FC236}">
                <a16:creationId xmlns:a16="http://schemas.microsoft.com/office/drawing/2014/main" id="{4285B7C6-78CD-6494-6B57-20CB811B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1412" y="3276600"/>
            <a:ext cx="2667000" cy="312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4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D22707-E176-420E-82BA-54F425AA0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22" y="901698"/>
            <a:ext cx="3048000" cy="129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Principal’s Report</a:t>
            </a:r>
          </a:p>
        </p:txBody>
      </p:sp>
      <p:pic>
        <p:nvPicPr>
          <p:cNvPr id="2" name="Graphic 1" descr="sketch of trophy on top of stack of books">
            <a:extLst>
              <a:ext uri="{FF2B5EF4-FFF2-40B4-BE49-F238E27FC236}">
                <a16:creationId xmlns:a16="http://schemas.microsoft.com/office/drawing/2014/main" id="{01E27CA5-A2A2-9D38-63DE-702785BBF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9512" y="2971800"/>
            <a:ext cx="2552700" cy="34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2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2474911" y="1193800"/>
            <a:ext cx="8763002" cy="4470400"/>
          </a:xfrm>
        </p:spPr>
        <p:txBody>
          <a:bodyPr vert="horz" lIns="121899" tIns="60949" rIns="121899" bIns="60949" rtlCol="0" anchor="t"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3000"/>
              <a:t>Family Engagement</a:t>
            </a:r>
            <a:endParaRPr lang="en-US" sz="2400">
              <a:cs typeface="Quire Sans"/>
            </a:endParaRPr>
          </a:p>
          <a:p>
            <a:pPr marL="304165" indent="-304165">
              <a:buClr>
                <a:srgbClr val="000000"/>
              </a:buClr>
            </a:pPr>
            <a:r>
              <a:rPr lang="en-US" dirty="0">
                <a:cs typeface="Quire Sans"/>
              </a:rPr>
              <a:t>STEAM Night</a:t>
            </a:r>
          </a:p>
          <a:p>
            <a:pPr marL="304165" indent="-304165">
              <a:buClr>
                <a:srgbClr val="000000"/>
              </a:buClr>
            </a:pPr>
            <a:r>
              <a:rPr lang="en-US" dirty="0">
                <a:cs typeface="Quire Sans"/>
              </a:rPr>
              <a:t>Fine Arts Night</a:t>
            </a:r>
          </a:p>
          <a:p>
            <a:pPr marL="304165" indent="-304165">
              <a:buClr>
                <a:srgbClr val="000000"/>
              </a:buClr>
            </a:pPr>
            <a:r>
              <a:rPr lang="en-US" dirty="0">
                <a:cs typeface="Quire Sans"/>
              </a:rPr>
              <a:t>International Night</a:t>
            </a:r>
          </a:p>
          <a:p>
            <a:pPr marL="304165" indent="-304165">
              <a:buClr>
                <a:srgbClr val="000000"/>
              </a:buClr>
            </a:pPr>
            <a:r>
              <a:rPr lang="en-US" dirty="0">
                <a:cs typeface="Quire Sans"/>
              </a:rPr>
              <a:t>Volunteer Opportunities</a:t>
            </a:r>
          </a:p>
          <a:p>
            <a:pPr marL="730885" lvl="1" indent="-304165">
              <a:buClr>
                <a:srgbClr val="000000"/>
              </a:buClr>
            </a:pPr>
            <a:r>
              <a:rPr lang="en-US" dirty="0">
                <a:cs typeface="Quire Sans"/>
              </a:rPr>
              <a:t>Library Shelving</a:t>
            </a:r>
          </a:p>
          <a:p>
            <a:pPr marL="730885" lvl="1" indent="-304165">
              <a:buClr>
                <a:srgbClr val="000000"/>
              </a:buClr>
            </a:pPr>
            <a:r>
              <a:rPr lang="en-US" dirty="0">
                <a:cs typeface="Quire Sans"/>
              </a:rPr>
              <a:t>Math Club</a:t>
            </a:r>
          </a:p>
          <a:p>
            <a:pPr marL="730885" lvl="1" indent="-304165">
              <a:buClr>
                <a:srgbClr val="000000"/>
              </a:buClr>
            </a:pPr>
            <a:r>
              <a:rPr lang="en-US" dirty="0">
                <a:cs typeface="Quire Sans"/>
              </a:rPr>
              <a:t>Science</a:t>
            </a:r>
            <a:r>
              <a:rPr lang="en-US">
                <a:cs typeface="Quire Sans"/>
              </a:rPr>
              <a:t> Olympiad</a:t>
            </a:r>
          </a:p>
          <a:p>
            <a:pPr marL="730885" lvl="1" indent="-304165">
              <a:buClr>
                <a:srgbClr val="000000"/>
              </a:buClr>
            </a:pPr>
            <a:r>
              <a:rPr lang="en-US">
                <a:cs typeface="Quire Sans"/>
              </a:rPr>
              <a:t>Gardening</a:t>
            </a:r>
            <a:endParaRPr lang="en-US" dirty="0">
              <a:cs typeface="Quire Sans"/>
            </a:endParaRPr>
          </a:p>
          <a:p>
            <a:pPr marL="730885" lvl="1" indent="-304165">
              <a:buClr>
                <a:srgbClr val="000000"/>
              </a:buClr>
            </a:pPr>
            <a:endParaRPr lang="en-US">
              <a:cs typeface="Quire Sans"/>
            </a:endParaRPr>
          </a:p>
          <a:p>
            <a:pPr marL="730885" lvl="1" indent="-304165">
              <a:buClr>
                <a:srgbClr val="000000"/>
              </a:buClr>
            </a:pPr>
            <a:endParaRPr lang="en-US">
              <a:cs typeface="Quire Sans"/>
            </a:endParaRPr>
          </a:p>
          <a:p>
            <a:pPr marL="304165" indent="-304165">
              <a:buClr>
                <a:srgbClr val="000000"/>
              </a:buClr>
            </a:pPr>
            <a:endParaRPr lang="en-US" dirty="0">
              <a:cs typeface="Quire Sans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>
              <a:cs typeface="Quire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014C6B-7501-FBAE-F818-09B39FA5B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075" y="1259901"/>
            <a:ext cx="2742486" cy="270501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C5C9EC8F-E6D4-9BD2-C9C6-86D6DB882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8083" y="3383719"/>
            <a:ext cx="2742486" cy="279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8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0"/>
          </p:nvPr>
        </p:nvSpPr>
        <p:spPr>
          <a:xfrm>
            <a:off x="2474911" y="1193800"/>
            <a:ext cx="8763002" cy="4470400"/>
          </a:xfrm>
        </p:spPr>
        <p:txBody>
          <a:bodyPr vert="horz" lIns="121899" tIns="60949" rIns="121899" bIns="60949" rtlCol="0" anchor="t">
            <a:normAutofit/>
          </a:bodyPr>
          <a:lstStyle/>
          <a:p>
            <a:pPr marL="0" indent="0" algn="ctr">
              <a:buClr>
                <a:schemeClr val="tx1"/>
              </a:buClr>
              <a:buNone/>
            </a:pPr>
            <a:r>
              <a:rPr lang="en-US" sz="2800" u="sng" dirty="0"/>
              <a:t>Partnerships</a:t>
            </a:r>
          </a:p>
          <a:p>
            <a:pPr marL="304165" indent="-304165">
              <a:buClr>
                <a:srgbClr val="000000"/>
              </a:buClr>
            </a:pPr>
            <a:endParaRPr lang="en-US" sz="2000" dirty="0">
              <a:cs typeface="Quire Sans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en-US" dirty="0">
                <a:cs typeface="Quire Sans"/>
                <a:hlinkClick r:id="rId3"/>
              </a:rPr>
              <a:t>EXPERIENCES</a:t>
            </a:r>
            <a:endParaRPr lang="en-US" dirty="0">
              <a:cs typeface="Quire Sans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>
              <a:cs typeface="Quire Sans"/>
            </a:endParaRPr>
          </a:p>
        </p:txBody>
      </p:sp>
      <p:pic>
        <p:nvPicPr>
          <p:cNvPr id="2" name="Picture 3" descr="A picture containing person, crowd&#10;&#10;Description automatically generated">
            <a:extLst>
              <a:ext uri="{FF2B5EF4-FFF2-40B4-BE49-F238E27FC236}">
                <a16:creationId xmlns:a16="http://schemas.microsoft.com/office/drawing/2014/main" id="{58BF1365-6258-58CF-9630-24DDF4182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849" y="1852878"/>
            <a:ext cx="3403672" cy="322949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107381D-D77E-17DC-E438-2610BEA793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864660" y="3381200"/>
            <a:ext cx="3656648" cy="27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12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457200"/>
            <a:ext cx="7812088" cy="1524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ln w="317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/>
                </a:solidFill>
              </a:rPr>
              <a:t>Additional Information Items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19F55-287D-C3CF-11DA-35CEEF4C8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2" y="2133600"/>
            <a:ext cx="5562600" cy="40894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Cluster Advisory Team Report</a:t>
            </a:r>
          </a:p>
          <a:p>
            <a:r>
              <a:rPr lang="en-US" b="1" dirty="0">
                <a:solidFill>
                  <a:schemeClr val="tx2"/>
                </a:solidFill>
              </a:rPr>
              <a:t>GO Team Elections</a:t>
            </a:r>
          </a:p>
          <a:p>
            <a:pPr lvl="1"/>
            <a:r>
              <a:rPr lang="en-US" dirty="0"/>
              <a:t>Find candidates at apsstrongschools.com</a:t>
            </a:r>
          </a:p>
          <a:p>
            <a:pPr lvl="1"/>
            <a:r>
              <a:rPr lang="en-US" dirty="0"/>
              <a:t>Vote </a:t>
            </a:r>
            <a:r>
              <a:rPr lang="en-US" b="1" dirty="0"/>
              <a:t>APRIL 18-27</a:t>
            </a:r>
          </a:p>
          <a:p>
            <a:pPr lvl="1"/>
            <a:r>
              <a:rPr lang="en-US" dirty="0"/>
              <a:t>Households are sent a unique link based upon information in Infinite Campus</a:t>
            </a:r>
          </a:p>
          <a:p>
            <a:pPr lvl="1"/>
            <a:r>
              <a:rPr lang="en-US" dirty="0"/>
              <a:t>School Staff will be sent a link to their APS email address</a:t>
            </a:r>
          </a:p>
        </p:txBody>
      </p:sp>
    </p:spTree>
    <p:extLst>
      <p:ext uri="{BB962C8B-B14F-4D97-AF65-F5344CB8AC3E}">
        <p14:creationId xmlns:p14="http://schemas.microsoft.com/office/powerpoint/2010/main" val="69609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sketch of an open book, light bulb, and the word, &quot;idea&quot;">
            <a:extLst>
              <a:ext uri="{FF2B5EF4-FFF2-40B4-BE49-F238E27FC236}">
                <a16:creationId xmlns:a16="http://schemas.microsoft.com/office/drawing/2014/main" id="{2EFEDB6D-C50E-3C40-A621-346302CA8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1140" y="4191000"/>
            <a:ext cx="1959951" cy="1577927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EC8C39E6-DC9C-0C7A-D309-34E2F0F19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2" y="1089073"/>
            <a:ext cx="44958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Announcements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9645D6-B0F5-D6EE-D0A4-3AEDF72F6590}"/>
              </a:ext>
            </a:extLst>
          </p:cNvPr>
          <p:cNvSpPr txBox="1">
            <a:spLocks/>
          </p:cNvSpPr>
          <p:nvPr/>
        </p:nvSpPr>
        <p:spPr>
          <a:xfrm>
            <a:off x="6246812" y="1660573"/>
            <a:ext cx="5181600" cy="3276600"/>
          </a:xfrm>
          <a:prstGeom prst="rect">
            <a:avLst/>
          </a:prstGeom>
        </p:spPr>
        <p:txBody>
          <a:bodyPr vert="horz" lIns="121899" tIns="60949" rIns="121899" bIns="60949" rtlCol="0" anchor="t">
            <a:normAutofit lnSpcReduction="10000"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3226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None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4562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72267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986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b="1" dirty="0">
                <a:solidFill>
                  <a:schemeClr val="bg1"/>
                </a:solidFill>
              </a:rPr>
              <a:t>GO Team Members</a:t>
            </a:r>
          </a:p>
          <a:p>
            <a:pPr lv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Check your email starting </a:t>
            </a:r>
            <a:r>
              <a:rPr lang="en-US" b="1" dirty="0">
                <a:solidFill>
                  <a:schemeClr val="accent1"/>
                </a:solidFill>
              </a:rPr>
              <a:t>May 1</a:t>
            </a:r>
            <a:r>
              <a:rPr lang="en-US" dirty="0">
                <a:solidFill>
                  <a:schemeClr val="accent1"/>
                </a:solidFill>
              </a:rPr>
              <a:t> for end of year survey links</a:t>
            </a:r>
          </a:p>
          <a:p>
            <a:pPr lvl="2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GO Team Satisfaction Survey</a:t>
            </a:r>
          </a:p>
          <a:p>
            <a:pPr lvl="2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Principal Feedback Survey</a:t>
            </a:r>
          </a:p>
          <a:p>
            <a:pPr lv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Complete your required trainings </a:t>
            </a:r>
            <a:r>
              <a:rPr lang="en-US" b="1" dirty="0">
                <a:solidFill>
                  <a:schemeClr val="accent1"/>
                </a:solidFill>
              </a:rPr>
              <a:t>ASAP</a:t>
            </a:r>
          </a:p>
          <a:p>
            <a:pPr lvl="2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Contact the GO Team Office with any questions</a:t>
            </a:r>
          </a:p>
        </p:txBody>
      </p:sp>
    </p:spTree>
    <p:extLst>
      <p:ext uri="{BB962C8B-B14F-4D97-AF65-F5344CB8AC3E}">
        <p14:creationId xmlns:p14="http://schemas.microsoft.com/office/powerpoint/2010/main" val="168247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whiteboard&#10;&#10;Description automatically generated">
            <a:extLst>
              <a:ext uri="{FF2B5EF4-FFF2-40B4-BE49-F238E27FC236}">
                <a16:creationId xmlns:a16="http://schemas.microsoft.com/office/drawing/2014/main" id="{AC736C6D-CC6C-DA4E-5C75-55CF58E9F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12" y="1371600"/>
            <a:ext cx="6096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APS 9">
      <a:dk1>
        <a:sysClr val="windowText" lastClr="000000"/>
      </a:dk1>
      <a:lt1>
        <a:srgbClr val="F2F2F2"/>
      </a:lt1>
      <a:dk2>
        <a:srgbClr val="0083A9"/>
      </a:dk2>
      <a:lt2>
        <a:srgbClr val="FCF5D9"/>
      </a:lt2>
      <a:accent1>
        <a:srgbClr val="F3CF45"/>
      </a:accent1>
      <a:accent2>
        <a:srgbClr val="159839"/>
      </a:accent2>
      <a:accent3>
        <a:srgbClr val="595B5D"/>
      </a:accent3>
      <a:accent4>
        <a:srgbClr val="D47B22"/>
      </a:accent4>
      <a:accent5>
        <a:srgbClr val="0083A9"/>
      </a:accent5>
      <a:accent6>
        <a:srgbClr val="A92A91"/>
      </a:accent6>
      <a:hlink>
        <a:srgbClr val="A92A91"/>
      </a:hlink>
      <a:folHlink>
        <a:srgbClr val="0083A9"/>
      </a:folHlink>
    </a:clrScheme>
    <a:fontScheme name="Custom 12">
      <a:majorFont>
        <a:latin typeface="Sagona Book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penHousePresentation_Secondary_LH_v3" id="{A38E0FFE-ECDB-44BE-8577-D6512191ACD4}" vid="{4FA1BF9C-2DCC-46C6-8391-41CEACF18D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1953f2c1-df8d-402f-a88d-16d3de6334cc" xsi:nil="true"/>
    <SharedWithUsers xmlns="088bbc06-bb58-4353-b539-f613933ed3a6">
      <UserInfo>
        <DisplayName>Barnett, Carolyn</DisplayName>
        <AccountId>14</AccountId>
        <AccountType/>
      </UserInfo>
      <UserInfo>
        <DisplayName>Gipson, Chaundra</DisplayName>
        <AccountId>16</AccountId>
        <AccountType/>
      </UserInfo>
      <UserInfo>
        <DisplayName>Jacobi, Diane</DisplayName>
        <AccountId>12</AccountId>
        <AccountType/>
      </UserInfo>
    </SharedWithUsers>
    <_activity xmlns="1953f2c1-df8d-402f-a88d-16d3de6334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AD94F384EE884BBFB08C774EF6D09D" ma:contentTypeVersion="8" ma:contentTypeDescription="Create a new document." ma:contentTypeScope="" ma:versionID="4b6eacd50a2f033d23f674bb083d7843">
  <xsd:schema xmlns:xsd="http://www.w3.org/2001/XMLSchema" xmlns:xs="http://www.w3.org/2001/XMLSchema" xmlns:p="http://schemas.microsoft.com/office/2006/metadata/properties" xmlns:ns3="1953f2c1-df8d-402f-a88d-16d3de6334cc" xmlns:ns4="088bbc06-bb58-4353-b539-f613933ed3a6" targetNamespace="http://schemas.microsoft.com/office/2006/metadata/properties" ma:root="true" ma:fieldsID="17a63c88d98c0b4f1dd591ec6dcd9c8c" ns3:_="" ns4:_="">
    <xsd:import namespace="1953f2c1-df8d-402f-a88d-16d3de6334cc"/>
    <xsd:import namespace="088bbc06-bb58-4353-b539-f613933ed3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53f2c1-df8d-402f-a88d-16d3de633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8bbc06-bb58-4353-b539-f613933ed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21F24C-180F-49A0-B2F6-EF47009CB8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89DED2-7065-407C-BB58-BE430B9CE579}">
  <ds:schemaRefs>
    <ds:schemaRef ds:uri="http://purl.org/dc/terms/"/>
    <ds:schemaRef ds:uri="http://schemas.openxmlformats.org/package/2006/metadata/core-properties"/>
    <ds:schemaRef ds:uri="1953f2c1-df8d-402f-a88d-16d3de6334c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88bbc06-bb58-4353-b539-f613933ed3a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2983A49-297C-49C1-8BE1-D6A0A206BB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53f2c1-df8d-402f-a88d-16d3de6334cc"/>
    <ds:schemaRef ds:uri="088bbc06-bb58-4353-b539-f613933ed3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Back to school night presentation</Template>
  <TotalTime>2318</TotalTime>
  <Words>306</Words>
  <Application>Microsoft Office PowerPoint</Application>
  <PresentationFormat>Custom</PresentationFormat>
  <Paragraphs>91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Courier New</vt:lpstr>
      <vt:lpstr>Quire Sans</vt:lpstr>
      <vt:lpstr>Sagona Book</vt:lpstr>
      <vt:lpstr>Class open house presentation</vt:lpstr>
      <vt:lpstr>GO Team Meeting</vt:lpstr>
      <vt:lpstr>Agenda</vt:lpstr>
      <vt:lpstr>2023 Spring MAP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Needs Assessment</vt:lpstr>
      <vt:lpstr>Needs Assessment: Guiding Questions</vt:lpstr>
      <vt:lpstr>PowerPoint Presentation</vt:lpstr>
      <vt:lpstr>Information Items</vt:lpstr>
      <vt:lpstr>Principal’s Report</vt:lpstr>
      <vt:lpstr>PowerPoint Presentation</vt:lpstr>
      <vt:lpstr>PowerPoint Presentation</vt:lpstr>
      <vt:lpstr>Additional Information Items</vt:lpstr>
      <vt:lpstr>Announcements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 House</dc:title>
  <dc:creator>Jacobi, Diane</dc:creator>
  <cp:lastModifiedBy>Toney, Jennifer</cp:lastModifiedBy>
  <cp:revision>8</cp:revision>
  <cp:lastPrinted>2023-04-11T17:07:05Z</cp:lastPrinted>
  <dcterms:created xsi:type="dcterms:W3CDTF">2023-03-21T20:20:37Z</dcterms:created>
  <dcterms:modified xsi:type="dcterms:W3CDTF">2023-04-11T17:41:29Z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0x0101000AAD94F384EE884BBFB08C774EF6D09D</vt:lpwstr>
  </property>
  <property fmtid="{D5CDD505-2E9C-101B-9397-08002B2CF9AE}" pid="3" name="MediaServiceImageTags">
    <vt:lpwstr/>
  </property>
</Properties>
</file>