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3.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48" r:id="rId11"/>
    <p:sldMasterId id="2147483760" r:id="rId12"/>
    <p:sldMasterId id="2147483772" r:id="rId13"/>
    <p:sldMasterId id="2147483784" r:id="rId14"/>
    <p:sldMasterId id="2147483797" r:id="rId15"/>
    <p:sldMasterId id="2147483809" r:id="rId16"/>
    <p:sldMasterId id="2147483821" r:id="rId17"/>
  </p:sldMasterIdLst>
  <p:notesMasterIdLst>
    <p:notesMasterId r:id="rId40"/>
  </p:notesMasterIdLst>
  <p:handoutMasterIdLst>
    <p:handoutMasterId r:id="rId41"/>
  </p:handoutMasterIdLst>
  <p:sldIdLst>
    <p:sldId id="446" r:id="rId18"/>
    <p:sldId id="495" r:id="rId19"/>
    <p:sldId id="478" r:id="rId20"/>
    <p:sldId id="480" r:id="rId21"/>
    <p:sldId id="477" r:id="rId22"/>
    <p:sldId id="483" r:id="rId23"/>
    <p:sldId id="507" r:id="rId24"/>
    <p:sldId id="509" r:id="rId25"/>
    <p:sldId id="510" r:id="rId26"/>
    <p:sldId id="488" r:id="rId27"/>
    <p:sldId id="489" r:id="rId28"/>
    <p:sldId id="512" r:id="rId29"/>
    <p:sldId id="485" r:id="rId30"/>
    <p:sldId id="515" r:id="rId31"/>
    <p:sldId id="486" r:id="rId32"/>
    <p:sldId id="516" r:id="rId33"/>
    <p:sldId id="518" r:id="rId34"/>
    <p:sldId id="513" r:id="rId35"/>
    <p:sldId id="514" r:id="rId36"/>
    <p:sldId id="517" r:id="rId37"/>
    <p:sldId id="511" r:id="rId38"/>
    <p:sldId id="493" r:id="rId39"/>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69" autoAdjust="0"/>
    <p:restoredTop sz="94343" autoAdjust="0"/>
  </p:normalViewPr>
  <p:slideViewPr>
    <p:cSldViewPr snapToGrid="0" snapToObjects="1">
      <p:cViewPr varScale="1">
        <p:scale>
          <a:sx n="115" d="100"/>
          <a:sy n="115" d="100"/>
        </p:scale>
        <p:origin x="1860" y="10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60B14AE1-BE8B-48F5-B9E4-627E3E3910A2}">
      <dgm:prSet phldrT="[Text]" custT="1"/>
      <dgm:spPr/>
      <dgm:t>
        <a:bodyPr/>
        <a:lstStyle/>
        <a:p>
          <a:r>
            <a:rPr lang="en-US" sz="3000" dirty="0" smtClean="0">
              <a:latin typeface="Calibri" panose="020F0502020204030204" pitchFamily="34" charset="0"/>
              <a:cs typeface="Calibri" panose="020F0502020204030204" pitchFamily="34" charset="0"/>
            </a:rPr>
            <a:t>Step 1: Data Review</a:t>
          </a:r>
          <a:endParaRPr lang="en-US" sz="3000" dirty="0">
            <a:latin typeface="Calibri" panose="020F0502020204030204" pitchFamily="34" charset="0"/>
            <a:cs typeface="Calibri" panose="020F0502020204030204" pitchFamily="34" charset="0"/>
          </a:endParaRP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dirty="0" smtClean="0">
              <a:latin typeface="Calibri" panose="020F0502020204030204" pitchFamily="34" charset="0"/>
              <a:cs typeface="Calibri" panose="020F0502020204030204" pitchFamily="34" charset="0"/>
            </a:rPr>
            <a:t>Step 2: Strategic Plan Review</a:t>
          </a:r>
          <a:endParaRPr lang="en-US" sz="3000" dirty="0">
            <a:latin typeface="Calibri" panose="020F0502020204030204" pitchFamily="34" charset="0"/>
            <a:cs typeface="Calibri" panose="020F0502020204030204" pitchFamily="34" charset="0"/>
          </a:endParaRP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r>
            <a:rPr lang="en-US" sz="3000" dirty="0" smtClean="0">
              <a:latin typeface="Calibri" panose="020F0502020204030204" pitchFamily="34" charset="0"/>
              <a:cs typeface="Calibri" panose="020F0502020204030204" pitchFamily="34" charset="0"/>
            </a:rPr>
            <a:t>Step 3: Budget Parameters</a:t>
          </a:r>
          <a:endParaRPr lang="en-US" sz="3000" dirty="0">
            <a:latin typeface="Calibri" panose="020F0502020204030204" pitchFamily="34" charset="0"/>
            <a:cs typeface="Calibri" panose="020F0502020204030204" pitchFamily="34" charset="0"/>
          </a:endParaRP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dirty="0" smtClean="0">
              <a:latin typeface="Calibri" panose="020F0502020204030204" pitchFamily="34" charset="0"/>
              <a:cs typeface="Calibri" panose="020F0502020204030204" pitchFamily="34" charset="0"/>
            </a:rPr>
            <a:t>Step 4: Budget Choices</a:t>
          </a:r>
          <a:endParaRPr lang="en-US" sz="3000" dirty="0">
            <a:latin typeface="Calibri" panose="020F0502020204030204" pitchFamily="34" charset="0"/>
            <a:cs typeface="Calibri" panose="020F0502020204030204" pitchFamily="34" charset="0"/>
          </a:endParaRP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t>
        <a:bodyPr/>
        <a:lstStyle/>
        <a:p>
          <a:endParaRPr lang="en-US"/>
        </a:p>
      </dgm:t>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t>
        <a:bodyPr/>
        <a:lstStyle/>
        <a:p>
          <a:endParaRPr lang="en-US"/>
        </a:p>
      </dgm:t>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t>
        <a:bodyPr/>
        <a:lstStyle/>
        <a:p>
          <a:endParaRPr lang="en-US"/>
        </a:p>
      </dgm:t>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t>
        <a:bodyPr/>
        <a:lstStyle/>
        <a:p>
          <a:endParaRPr lang="en-US"/>
        </a:p>
      </dgm:t>
    </dgm:pt>
    <dgm:pt modelId="{975311A0-1439-46E2-8E1D-CB01AD834F95}" type="pres">
      <dgm:prSet presAssocID="{A9FE6BEA-BBFC-4D82-BFF8-16CA57ADEB27}" presName="text_2" presStyleLbl="node1" presStyleIdx="1" presStyleCnt="4">
        <dgm:presLayoutVars>
          <dgm:bulletEnabled val="1"/>
        </dgm:presLayoutVars>
      </dgm:prSet>
      <dgm:spPr/>
      <dgm:t>
        <a:bodyPr/>
        <a:lstStyle/>
        <a:p>
          <a:endParaRPr lang="en-US"/>
        </a:p>
      </dgm:t>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t>
        <a:bodyPr/>
        <a:lstStyle/>
        <a:p>
          <a:endParaRPr lang="en-US"/>
        </a:p>
      </dgm:t>
    </dgm:pt>
    <dgm:pt modelId="{5A4A04A5-4D00-4442-97C2-694047FE6AAC}" type="pres">
      <dgm:prSet presAssocID="{E6BC8EA5-EB83-422B-B458-DFB17713B422}" presName="text_3" presStyleLbl="node1" presStyleIdx="2" presStyleCnt="4">
        <dgm:presLayoutVars>
          <dgm:bulletEnabled val="1"/>
        </dgm:presLayoutVars>
      </dgm:prSet>
      <dgm:spPr/>
      <dgm:t>
        <a:bodyPr/>
        <a:lstStyle/>
        <a:p>
          <a:endParaRPr lang="en-US"/>
        </a:p>
      </dgm:t>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t>
        <a:bodyPr/>
        <a:lstStyle/>
        <a:p>
          <a:endParaRPr lang="en-US"/>
        </a:p>
      </dgm:t>
    </dgm:pt>
    <dgm:pt modelId="{23AE5678-694C-4451-A071-1DA6A8872D1A}" type="pres">
      <dgm:prSet presAssocID="{5DD040F2-CC33-4F77-8813-6E723B6EA7B7}" presName="text_4" presStyleLbl="node1" presStyleIdx="3" presStyleCnt="4">
        <dgm:presLayoutVars>
          <dgm:bulletEnabled val="1"/>
        </dgm:presLayoutVars>
      </dgm:prSet>
      <dgm:spPr/>
      <dgm:t>
        <a:bodyPr/>
        <a:lstStyle/>
        <a:p>
          <a:endParaRPr lang="en-US"/>
        </a:p>
      </dgm:t>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F5854797-1E85-48C8-B7B5-D0481EF3BE54}" srcId="{E432792C-4683-460B-8C2C-E3684166E464}" destId="{A9FE6BEA-BBFC-4D82-BFF8-16CA57ADEB27}" srcOrd="1" destOrd="0" parTransId="{3D7774BA-4780-49A7-BFAD-BD025F952648}" sibTransId="{0524CFC9-0D50-4F79-8898-EE592AD3289A}"/>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85C5BE70-23F4-4577-90B6-102FA0E03392}" type="presOf" srcId="{E6BC8EA5-EB83-422B-B458-DFB17713B422}" destId="{5A4A04A5-4D00-4442-97C2-694047FE6AAC}" srcOrd="0" destOrd="0" presId="urn:microsoft.com/office/officeart/2008/layout/VerticalCurvedList"/>
    <dgm:cxn modelId="{D5F21B4D-D4C8-474D-9D58-154ADD817668}" type="presOf" srcId="{60B14AE1-BE8B-48F5-B9E4-627E3E3910A2}" destId="{E536B88F-8FC2-4CA7-958C-821C131E4CDF}" srcOrd="0" destOrd="0" presId="urn:microsoft.com/office/officeart/2008/layout/VerticalCurvedList"/>
    <dgm:cxn modelId="{B76E3621-0090-411E-A61A-31D717923D34}" type="presOf" srcId="{3BC74C00-D5AA-4C59-BBD7-8DB4C360FB0A}" destId="{620A8DB8-0569-4BF8-8AB9-63BF087919CF}"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B547E197-3BAF-4F88-8DF3-8B3042EACD5D}" type="presOf" srcId="{A9FE6BEA-BBFC-4D82-BFF8-16CA57ADEB27}" destId="{975311A0-1439-46E2-8E1D-CB01AD834F95}" srcOrd="0" destOrd="0" presId="urn:microsoft.com/office/officeart/2008/layout/VerticalCurvedList"/>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962761" y="-760418"/>
          <a:ext cx="5910478" cy="5910478"/>
        </a:xfrm>
        <a:prstGeom prst="blockArc">
          <a:avLst>
            <a:gd name="adj1" fmla="val 18900000"/>
            <a:gd name="adj2" fmla="val 2700000"/>
            <a:gd name="adj3" fmla="val 365"/>
          </a:avLst>
        </a:prstGeom>
        <a:noFill/>
        <a:ln w="12700" cap="flat" cmpd="sng" algn="in">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96276" y="337475"/>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smtClean="0">
              <a:latin typeface="Calibri" panose="020F0502020204030204" pitchFamily="34" charset="0"/>
              <a:cs typeface="Calibri" panose="020F0502020204030204" pitchFamily="34" charset="0"/>
            </a:rPr>
            <a:t>Step 1: Data Review</a:t>
          </a:r>
          <a:endParaRPr lang="en-US" sz="3000" kern="1200" dirty="0">
            <a:latin typeface="Calibri" panose="020F0502020204030204" pitchFamily="34" charset="0"/>
            <a:cs typeface="Calibri" panose="020F0502020204030204" pitchFamily="34" charset="0"/>
          </a:endParaRPr>
        </a:p>
      </dsp:txBody>
      <dsp:txXfrm>
        <a:off x="496276" y="337475"/>
        <a:ext cx="5937978" cy="675302"/>
      </dsp:txXfrm>
    </dsp:sp>
    <dsp:sp modelId="{C2E29C9B-1B04-4D0F-884B-53184464A0CF}">
      <dsp:nvSpPr>
        <dsp:cNvPr id="0" name=""/>
        <dsp:cNvSpPr/>
      </dsp:nvSpPr>
      <dsp:spPr>
        <a:xfrm>
          <a:off x="108307" y="266028"/>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83443" y="1350605"/>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smtClean="0">
              <a:latin typeface="Calibri" panose="020F0502020204030204" pitchFamily="34" charset="0"/>
              <a:cs typeface="Calibri" panose="020F0502020204030204" pitchFamily="34" charset="0"/>
            </a:rPr>
            <a:t>Step 2: Strategic Plan Review</a:t>
          </a:r>
          <a:endParaRPr lang="en-US" sz="3000" kern="1200" dirty="0">
            <a:latin typeface="Calibri" panose="020F0502020204030204" pitchFamily="34" charset="0"/>
            <a:cs typeface="Calibri" panose="020F0502020204030204" pitchFamily="34" charset="0"/>
          </a:endParaRPr>
        </a:p>
      </dsp:txBody>
      <dsp:txXfrm>
        <a:off x="883443" y="1350605"/>
        <a:ext cx="5550811" cy="675302"/>
      </dsp:txXfrm>
    </dsp:sp>
    <dsp:sp modelId="{C62BC85C-B34C-4F35-85DD-EF9C4FBEF2CF}">
      <dsp:nvSpPr>
        <dsp:cNvPr id="0" name=""/>
        <dsp:cNvSpPr/>
      </dsp:nvSpPr>
      <dsp:spPr>
        <a:xfrm>
          <a:off x="461379" y="1266192"/>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83443" y="2363734"/>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smtClean="0">
              <a:latin typeface="Calibri" panose="020F0502020204030204" pitchFamily="34" charset="0"/>
              <a:cs typeface="Calibri" panose="020F0502020204030204" pitchFamily="34" charset="0"/>
            </a:rPr>
            <a:t>Step 3: Budget Parameters</a:t>
          </a:r>
          <a:endParaRPr lang="en-US" sz="3000" kern="1200" dirty="0">
            <a:latin typeface="Calibri" panose="020F0502020204030204" pitchFamily="34" charset="0"/>
            <a:cs typeface="Calibri" panose="020F0502020204030204" pitchFamily="34" charset="0"/>
          </a:endParaRPr>
        </a:p>
      </dsp:txBody>
      <dsp:txXfrm>
        <a:off x="883443" y="2363734"/>
        <a:ext cx="5550811" cy="675302"/>
      </dsp:txXfrm>
    </dsp:sp>
    <dsp:sp modelId="{75410455-6758-4137-A48C-492062AAE167}">
      <dsp:nvSpPr>
        <dsp:cNvPr id="0" name=""/>
        <dsp:cNvSpPr/>
      </dsp:nvSpPr>
      <dsp:spPr>
        <a:xfrm>
          <a:off x="461379" y="2279321"/>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96276" y="3376863"/>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smtClean="0">
              <a:latin typeface="Calibri" panose="020F0502020204030204" pitchFamily="34" charset="0"/>
              <a:cs typeface="Calibri" panose="020F0502020204030204" pitchFamily="34" charset="0"/>
            </a:rPr>
            <a:t>Step 4: Budget Choices</a:t>
          </a:r>
          <a:endParaRPr lang="en-US" sz="3000" kern="1200" dirty="0">
            <a:latin typeface="Calibri" panose="020F0502020204030204" pitchFamily="34" charset="0"/>
            <a:cs typeface="Calibri" panose="020F0502020204030204" pitchFamily="34" charset="0"/>
          </a:endParaRPr>
        </a:p>
      </dsp:txBody>
      <dsp:txXfrm>
        <a:off x="496276" y="3376863"/>
        <a:ext cx="5937978" cy="675302"/>
      </dsp:txXfrm>
    </dsp:sp>
    <dsp:sp modelId="{A98F9A17-EE34-4534-B6D3-B3E4A48124DD}">
      <dsp:nvSpPr>
        <dsp:cNvPr id="0" name=""/>
        <dsp:cNvSpPr/>
      </dsp:nvSpPr>
      <dsp:spPr>
        <a:xfrm>
          <a:off x="0" y="3235759"/>
          <a:ext cx="844128" cy="844128"/>
        </a:xfrm>
        <a:prstGeom prst="ellipse">
          <a:avLst/>
        </a:prstGeom>
        <a:blipFill rotWithShape="0">
          <a:blip xmlns:r="http://schemas.openxmlformats.org/officeDocument/2006/relationships" r:embed="rId2"/>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dirty="0"/>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4/26/2021</a:t>
            </a:fld>
            <a:endParaRPr lang="en-US" dirty="0"/>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dirty="0"/>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4/26/2021</a:t>
            </a:fld>
            <a:endParaRPr lang="en-US" dirty="0"/>
          </a:p>
        </p:txBody>
      </p:sp>
      <p:sp>
        <p:nvSpPr>
          <p:cNvPr id="4" name="Slide Image Placeholder 3"/>
          <p:cNvSpPr>
            <a:spLocks noGrp="1" noRot="1" noChangeAspect="1"/>
          </p:cNvSpPr>
          <p:nvPr>
            <p:ph type="sldImg" idx="2"/>
          </p:nvPr>
        </p:nvSpPr>
        <p:spPr>
          <a:xfrm>
            <a:off x="1417638" y="1165225"/>
            <a:ext cx="4187825" cy="3140075"/>
          </a:xfrm>
          <a:prstGeom prst="rect">
            <a:avLst/>
          </a:prstGeom>
          <a:noFill/>
          <a:ln w="12700">
            <a:solidFill>
              <a:prstClr val="black"/>
            </a:solidFill>
          </a:ln>
        </p:spPr>
        <p:txBody>
          <a:bodyPr vert="horz" lIns="93537" tIns="46768" rIns="93537" bIns="46768"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Good Morning/Afternoon! Today we begin the process of planning our school’s budget for </a:t>
            </a:r>
            <a:r>
              <a:rPr lang="en-US" dirty="0" smtClean="0"/>
              <a:t>FY21. </a:t>
            </a:r>
            <a:r>
              <a:rPr lang="en-US" dirty="0"/>
              <a:t>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I will provide an overview of the budget allocations for FY21.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dirty="0" smtClean="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8C0340-8E58-49E5-8290-EC4D182FC554}" type="slidenum">
              <a:rPr lang="en-US" smtClean="0"/>
              <a:t>4</a:t>
            </a:fld>
            <a:endParaRPr lang="en-US"/>
          </a:p>
        </p:txBody>
      </p:sp>
    </p:spTree>
    <p:extLst>
      <p:ext uri="{BB962C8B-B14F-4D97-AF65-F5344CB8AC3E}">
        <p14:creationId xmlns:p14="http://schemas.microsoft.com/office/powerpoint/2010/main" val="371251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few highlights for our budget this year – </a:t>
            </a:r>
            <a:r>
              <a:rPr lang="en-US" i="1" u="sng" dirty="0"/>
              <a:t>read executive summary</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6</a:t>
            </a:fld>
            <a:endParaRPr lang="en-US" dirty="0"/>
          </a:p>
        </p:txBody>
      </p:sp>
    </p:spTree>
    <p:extLst>
      <p:ext uri="{BB962C8B-B14F-4D97-AF65-F5344CB8AC3E}">
        <p14:creationId xmlns:p14="http://schemas.microsoft.com/office/powerpoint/2010/main" val="607912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FY22,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dirty="0" smtClean="0"/>
              <a:t> </a:t>
            </a:r>
          </a:p>
          <a:p>
            <a:pPr lvl="0" eaLnBrk="0" hangingPunct="0"/>
            <a:r>
              <a:rPr lang="en-US" dirty="0" smtClean="0"/>
              <a:t>Grade Level –</a:t>
            </a:r>
          </a:p>
          <a:p>
            <a:pPr lvl="1" eaLnBrk="0" hangingPunct="0"/>
            <a:r>
              <a:rPr lang="en-US" dirty="0" smtClean="0"/>
              <a:t>K-12</a:t>
            </a:r>
          </a:p>
          <a:p>
            <a:pPr lvl="0" eaLnBrk="0" hangingPunct="0"/>
            <a:r>
              <a:rPr lang="en-US" dirty="0" smtClean="0"/>
              <a:t>Poverty – Weighted for all Direct Certification enrolled students.</a:t>
            </a:r>
          </a:p>
          <a:p>
            <a:pPr lvl="0" eaLnBrk="0" hangingPunct="0"/>
            <a:r>
              <a:rPr lang="en-US" dirty="0" smtClean="0"/>
              <a:t>Beginning Performance – Weighted Middle School and High School students entering with beginner’s performance on milestones.</a:t>
            </a:r>
          </a:p>
          <a:p>
            <a:pPr lvl="0" eaLnBrk="0" hangingPunct="0"/>
            <a:r>
              <a:rPr lang="en-US" dirty="0" smtClean="0"/>
              <a:t>ESOL – Weighted for all ESOL designated students in order to supplement due to ESOL staff being locked.</a:t>
            </a:r>
          </a:p>
          <a:p>
            <a:pPr lvl="0" eaLnBrk="0" hangingPunct="0"/>
            <a:r>
              <a:rPr lang="en-US" dirty="0" smtClean="0"/>
              <a:t>Special Education - Weighted for all Special Education students.</a:t>
            </a:r>
          </a:p>
          <a:p>
            <a:pPr lvl="0" eaLnBrk="0" hangingPunct="0"/>
            <a:r>
              <a:rPr lang="en-US" dirty="0" smtClean="0"/>
              <a:t>Gifted – Weighted and measured by number of students in the Gifted Program</a:t>
            </a:r>
          </a:p>
          <a:p>
            <a:pPr lvl="0" eaLnBrk="0" hangingPunct="0"/>
            <a:r>
              <a:rPr lang="en-US" dirty="0" smtClean="0"/>
              <a:t>Small School Supplement – Weighted for low enrollment schools</a:t>
            </a:r>
          </a:p>
          <a:p>
            <a:pPr lvl="1" eaLnBrk="0" hangingPunct="0"/>
            <a:r>
              <a:rPr lang="en-US" dirty="0" smtClean="0"/>
              <a:t>ES – 500</a:t>
            </a:r>
          </a:p>
          <a:p>
            <a:pPr lvl="1" eaLnBrk="0" hangingPunct="0"/>
            <a:r>
              <a:rPr lang="en-US" dirty="0" smtClean="0"/>
              <a:t>MS – 600</a:t>
            </a:r>
          </a:p>
          <a:p>
            <a:pPr lvl="1" eaLnBrk="0" hangingPunct="0"/>
            <a:r>
              <a:rPr lang="en-US" dirty="0" smtClean="0"/>
              <a:t>HS – 700</a:t>
            </a:r>
          </a:p>
          <a:p>
            <a:r>
              <a:rPr lang="en-US" dirty="0" smtClean="0"/>
              <a:t> </a:t>
            </a:r>
          </a:p>
          <a:p>
            <a:r>
              <a:rPr lang="en-US" dirty="0" smtClean="0"/>
              <a:t>As you can see, our projected enrollment for FY22 is _______, we increased/decreased by __________ from last year.</a:t>
            </a:r>
          </a:p>
          <a:p>
            <a:endParaRPr lang="en-US" dirty="0" smtClean="0"/>
          </a:p>
          <a:p>
            <a:r>
              <a:rPr lang="en-US" dirty="0" smtClean="0"/>
              <a:t>We received the following weights for our student characteristics: </a:t>
            </a:r>
            <a:r>
              <a:rPr lang="en-US" b="1" i="1" dirty="0" smtClean="0"/>
              <a:t>(Below is just for the script, principals need to insert their school’s characteristics)</a:t>
            </a:r>
            <a:endParaRPr lang="en-US" sz="1400" dirty="0" smtClean="0"/>
          </a:p>
          <a:p>
            <a:r>
              <a:rPr lang="en-US" dirty="0" smtClean="0"/>
              <a:t> </a:t>
            </a:r>
            <a:endParaRPr lang="en-US" sz="1400" dirty="0" smtClean="0"/>
          </a:p>
          <a:p>
            <a:r>
              <a:rPr lang="en-US" dirty="0" smtClean="0"/>
              <a:t>Grade Level</a:t>
            </a:r>
            <a:endParaRPr lang="en-US" sz="1400" dirty="0" smtClean="0"/>
          </a:p>
          <a:p>
            <a:r>
              <a:rPr lang="en-US" dirty="0" smtClean="0"/>
              <a:t>Poverty</a:t>
            </a:r>
            <a:endParaRPr lang="en-US" sz="1400" dirty="0" smtClean="0"/>
          </a:p>
          <a:p>
            <a:r>
              <a:rPr lang="en-US" dirty="0" smtClean="0"/>
              <a:t>Special Education</a:t>
            </a:r>
            <a:endParaRPr lang="en-US" sz="1400" dirty="0" smtClean="0"/>
          </a:p>
          <a:p>
            <a:r>
              <a:rPr lang="en-US" dirty="0" smtClean="0"/>
              <a:t>Gifted</a:t>
            </a:r>
            <a:endParaRPr lang="en-US" sz="1400" dirty="0" smtClean="0"/>
          </a:p>
          <a:p>
            <a:r>
              <a:rPr lang="en-US" dirty="0" smtClean="0"/>
              <a:t>Gifted Supplement</a:t>
            </a:r>
            <a:endParaRPr lang="en-US" sz="1400" dirty="0" smtClean="0"/>
          </a:p>
          <a:p>
            <a:r>
              <a:rPr lang="en-US" dirty="0" smtClean="0"/>
              <a:t>ELL</a:t>
            </a:r>
            <a:endParaRPr lang="en-US" sz="1400" dirty="0" smtClean="0"/>
          </a:p>
          <a:p>
            <a:r>
              <a:rPr lang="en-US" dirty="0" smtClean="0"/>
              <a:t>Small School Supplement</a:t>
            </a:r>
            <a:endParaRPr lang="en-US" sz="1400" dirty="0" smtClean="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7</a:t>
            </a:fld>
            <a:endParaRPr lang="en-US" dirty="0"/>
          </a:p>
        </p:txBody>
      </p:sp>
    </p:spTree>
    <p:extLst>
      <p:ext uri="{BB962C8B-B14F-4D97-AF65-F5344CB8AC3E}">
        <p14:creationId xmlns:p14="http://schemas.microsoft.com/office/powerpoint/2010/main" val="12658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FY22,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dirty="0" smtClean="0"/>
              <a:t> </a:t>
            </a:r>
          </a:p>
          <a:p>
            <a:pPr lvl="0" eaLnBrk="0" hangingPunct="0"/>
            <a:r>
              <a:rPr lang="en-US" dirty="0" smtClean="0"/>
              <a:t>Grade Level –</a:t>
            </a:r>
          </a:p>
          <a:p>
            <a:pPr lvl="1" eaLnBrk="0" hangingPunct="0"/>
            <a:r>
              <a:rPr lang="en-US" dirty="0" smtClean="0"/>
              <a:t>K-12</a:t>
            </a:r>
          </a:p>
          <a:p>
            <a:pPr lvl="0" eaLnBrk="0" hangingPunct="0"/>
            <a:r>
              <a:rPr lang="en-US" dirty="0" smtClean="0"/>
              <a:t>Poverty – Weighted for all Direct Certification enrolled students.</a:t>
            </a:r>
          </a:p>
          <a:p>
            <a:pPr lvl="0" eaLnBrk="0" hangingPunct="0"/>
            <a:r>
              <a:rPr lang="en-US" dirty="0" smtClean="0"/>
              <a:t>Beginning Performance – Weighted Middle School and High School students entering with beginner’s performance on milestones.</a:t>
            </a:r>
          </a:p>
          <a:p>
            <a:pPr lvl="0" eaLnBrk="0" hangingPunct="0"/>
            <a:r>
              <a:rPr lang="en-US" dirty="0" smtClean="0"/>
              <a:t>ESOL – Weighted for all ESOL designated students in order to supplement due to ESOL staff being locked.</a:t>
            </a:r>
          </a:p>
          <a:p>
            <a:pPr lvl="0" eaLnBrk="0" hangingPunct="0"/>
            <a:r>
              <a:rPr lang="en-US" dirty="0" smtClean="0"/>
              <a:t>Special Education - Weighted for all Special Education students.</a:t>
            </a:r>
          </a:p>
          <a:p>
            <a:pPr lvl="0" eaLnBrk="0" hangingPunct="0"/>
            <a:r>
              <a:rPr lang="en-US" dirty="0" smtClean="0"/>
              <a:t>Gifted – Weighted and measured by number of students in the Gifted Program</a:t>
            </a:r>
          </a:p>
          <a:p>
            <a:pPr lvl="0" eaLnBrk="0" hangingPunct="0"/>
            <a:r>
              <a:rPr lang="en-US" dirty="0" smtClean="0"/>
              <a:t>Small School Supplement – Weighted for low enrollment schools</a:t>
            </a:r>
          </a:p>
          <a:p>
            <a:pPr lvl="1" eaLnBrk="0" hangingPunct="0"/>
            <a:r>
              <a:rPr lang="en-US" dirty="0" smtClean="0"/>
              <a:t>ES – 500</a:t>
            </a:r>
          </a:p>
          <a:p>
            <a:pPr lvl="1" eaLnBrk="0" hangingPunct="0"/>
            <a:r>
              <a:rPr lang="en-US" dirty="0" smtClean="0"/>
              <a:t>MS – 600</a:t>
            </a:r>
          </a:p>
          <a:p>
            <a:pPr lvl="1" eaLnBrk="0" hangingPunct="0"/>
            <a:r>
              <a:rPr lang="en-US" dirty="0" smtClean="0"/>
              <a:t>HS – 700</a:t>
            </a:r>
          </a:p>
          <a:p>
            <a:r>
              <a:rPr lang="en-US" dirty="0" smtClean="0"/>
              <a:t> </a:t>
            </a:r>
          </a:p>
          <a:p>
            <a:r>
              <a:rPr lang="en-US" dirty="0" smtClean="0"/>
              <a:t>As you can see, our projected enrollment for FY22 is _______, we increased/decreased by __________ from last year.</a:t>
            </a:r>
          </a:p>
          <a:p>
            <a:endParaRPr lang="en-US" dirty="0" smtClean="0"/>
          </a:p>
          <a:p>
            <a:r>
              <a:rPr lang="en-US" dirty="0" smtClean="0"/>
              <a:t>We received the following weights for our student characteristics: </a:t>
            </a:r>
            <a:r>
              <a:rPr lang="en-US" b="1" i="1" dirty="0" smtClean="0"/>
              <a:t>(Below is just for the script, principals need to insert their school’s characteristics)</a:t>
            </a:r>
            <a:endParaRPr lang="en-US" sz="1400" dirty="0" smtClean="0"/>
          </a:p>
          <a:p>
            <a:r>
              <a:rPr lang="en-US" dirty="0" smtClean="0"/>
              <a:t> </a:t>
            </a:r>
            <a:endParaRPr lang="en-US" sz="1400" dirty="0" smtClean="0"/>
          </a:p>
          <a:p>
            <a:r>
              <a:rPr lang="en-US" dirty="0" smtClean="0"/>
              <a:t>Grade Level</a:t>
            </a:r>
            <a:endParaRPr lang="en-US" sz="1400" dirty="0" smtClean="0"/>
          </a:p>
          <a:p>
            <a:r>
              <a:rPr lang="en-US" dirty="0" smtClean="0"/>
              <a:t>Poverty</a:t>
            </a:r>
            <a:endParaRPr lang="en-US" sz="1400" dirty="0" smtClean="0"/>
          </a:p>
          <a:p>
            <a:r>
              <a:rPr lang="en-US" dirty="0" smtClean="0"/>
              <a:t>Special Education</a:t>
            </a:r>
            <a:endParaRPr lang="en-US" sz="1400" dirty="0" smtClean="0"/>
          </a:p>
          <a:p>
            <a:r>
              <a:rPr lang="en-US" dirty="0" smtClean="0"/>
              <a:t>Gifted</a:t>
            </a:r>
            <a:endParaRPr lang="en-US" sz="1400" dirty="0" smtClean="0"/>
          </a:p>
          <a:p>
            <a:r>
              <a:rPr lang="en-US" dirty="0" smtClean="0"/>
              <a:t>Gifted Supplement</a:t>
            </a:r>
            <a:endParaRPr lang="en-US" sz="1400" dirty="0" smtClean="0"/>
          </a:p>
          <a:p>
            <a:r>
              <a:rPr lang="en-US" dirty="0" smtClean="0"/>
              <a:t>ELL</a:t>
            </a:r>
            <a:endParaRPr lang="en-US" sz="1400" dirty="0" smtClean="0"/>
          </a:p>
          <a:p>
            <a:r>
              <a:rPr lang="en-US" dirty="0" smtClean="0"/>
              <a:t>Small School Supplement</a:t>
            </a:r>
            <a:endParaRPr lang="en-US" sz="1400" dirty="0" smtClean="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8</a:t>
            </a:fld>
            <a:endParaRPr lang="en-US" dirty="0"/>
          </a:p>
        </p:txBody>
      </p:sp>
    </p:spTree>
    <p:extLst>
      <p:ext uri="{BB962C8B-B14F-4D97-AF65-F5344CB8AC3E}">
        <p14:creationId xmlns:p14="http://schemas.microsoft.com/office/powerpoint/2010/main" val="3014986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FY22,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dirty="0" smtClean="0"/>
              <a:t> </a:t>
            </a:r>
          </a:p>
          <a:p>
            <a:pPr lvl="0" eaLnBrk="0" hangingPunct="0"/>
            <a:r>
              <a:rPr lang="en-US" dirty="0" smtClean="0"/>
              <a:t>Grade Level –</a:t>
            </a:r>
          </a:p>
          <a:p>
            <a:pPr lvl="1" eaLnBrk="0" hangingPunct="0"/>
            <a:r>
              <a:rPr lang="en-US" dirty="0" smtClean="0"/>
              <a:t>K-12</a:t>
            </a:r>
          </a:p>
          <a:p>
            <a:pPr lvl="0" eaLnBrk="0" hangingPunct="0"/>
            <a:r>
              <a:rPr lang="en-US" dirty="0" smtClean="0"/>
              <a:t>Poverty – Weighted for all Direct Certification enrolled students.</a:t>
            </a:r>
          </a:p>
          <a:p>
            <a:pPr lvl="0" eaLnBrk="0" hangingPunct="0"/>
            <a:r>
              <a:rPr lang="en-US" dirty="0" smtClean="0"/>
              <a:t>Beginning Performance – Weighted Middle School and High School students entering with beginner’s performance on milestones.</a:t>
            </a:r>
          </a:p>
          <a:p>
            <a:pPr lvl="0" eaLnBrk="0" hangingPunct="0"/>
            <a:r>
              <a:rPr lang="en-US" dirty="0" smtClean="0"/>
              <a:t>ESOL – Weighted for all ESOL designated students in order to supplement due to ESOL staff being locked.</a:t>
            </a:r>
          </a:p>
          <a:p>
            <a:pPr lvl="0" eaLnBrk="0" hangingPunct="0"/>
            <a:r>
              <a:rPr lang="en-US" dirty="0" smtClean="0"/>
              <a:t>Special Education - Weighted for all Special Education students.</a:t>
            </a:r>
          </a:p>
          <a:p>
            <a:pPr lvl="0" eaLnBrk="0" hangingPunct="0"/>
            <a:r>
              <a:rPr lang="en-US" dirty="0" smtClean="0"/>
              <a:t>Gifted – Weighted and measured by number of students in the Gifted Program</a:t>
            </a:r>
          </a:p>
          <a:p>
            <a:pPr lvl="0" eaLnBrk="0" hangingPunct="0"/>
            <a:r>
              <a:rPr lang="en-US" dirty="0" smtClean="0"/>
              <a:t>Small School Supplement – Weighted for low enrollment schools</a:t>
            </a:r>
          </a:p>
          <a:p>
            <a:pPr lvl="1" eaLnBrk="0" hangingPunct="0"/>
            <a:r>
              <a:rPr lang="en-US" dirty="0" smtClean="0"/>
              <a:t>ES – 500</a:t>
            </a:r>
          </a:p>
          <a:p>
            <a:pPr lvl="1" eaLnBrk="0" hangingPunct="0"/>
            <a:r>
              <a:rPr lang="en-US" dirty="0" smtClean="0"/>
              <a:t>MS – 600</a:t>
            </a:r>
          </a:p>
          <a:p>
            <a:pPr lvl="1" eaLnBrk="0" hangingPunct="0"/>
            <a:r>
              <a:rPr lang="en-US" dirty="0" smtClean="0"/>
              <a:t>HS – 700</a:t>
            </a:r>
          </a:p>
          <a:p>
            <a:r>
              <a:rPr lang="en-US" dirty="0" smtClean="0"/>
              <a:t> </a:t>
            </a:r>
          </a:p>
          <a:p>
            <a:r>
              <a:rPr lang="en-US" dirty="0" smtClean="0"/>
              <a:t>As you can see, our projected enrollment for FY22 is _______, we increased/decreased by __________ from last year.</a:t>
            </a:r>
          </a:p>
          <a:p>
            <a:endParaRPr lang="en-US" dirty="0" smtClean="0"/>
          </a:p>
          <a:p>
            <a:r>
              <a:rPr lang="en-US" dirty="0" smtClean="0"/>
              <a:t>We received the following weights for our student characteristics: </a:t>
            </a:r>
            <a:r>
              <a:rPr lang="en-US" b="1" i="1" dirty="0" smtClean="0"/>
              <a:t>(Below is just for the script, principals need to insert their school’s characteristics)</a:t>
            </a:r>
            <a:endParaRPr lang="en-US" sz="1400" dirty="0" smtClean="0"/>
          </a:p>
          <a:p>
            <a:r>
              <a:rPr lang="en-US" dirty="0" smtClean="0"/>
              <a:t> </a:t>
            </a:r>
            <a:endParaRPr lang="en-US" sz="1400" dirty="0" smtClean="0"/>
          </a:p>
          <a:p>
            <a:r>
              <a:rPr lang="en-US" dirty="0" smtClean="0"/>
              <a:t>Grade Level</a:t>
            </a:r>
            <a:endParaRPr lang="en-US" sz="1400" dirty="0" smtClean="0"/>
          </a:p>
          <a:p>
            <a:r>
              <a:rPr lang="en-US" dirty="0" smtClean="0"/>
              <a:t>Poverty</a:t>
            </a:r>
            <a:endParaRPr lang="en-US" sz="1400" dirty="0" smtClean="0"/>
          </a:p>
          <a:p>
            <a:r>
              <a:rPr lang="en-US" dirty="0" smtClean="0"/>
              <a:t>Special Education</a:t>
            </a:r>
            <a:endParaRPr lang="en-US" sz="1400" dirty="0" smtClean="0"/>
          </a:p>
          <a:p>
            <a:r>
              <a:rPr lang="en-US" dirty="0" smtClean="0"/>
              <a:t>Gifted</a:t>
            </a:r>
            <a:endParaRPr lang="en-US" sz="1400" dirty="0" smtClean="0"/>
          </a:p>
          <a:p>
            <a:r>
              <a:rPr lang="en-US" dirty="0" smtClean="0"/>
              <a:t>Gifted Supplement</a:t>
            </a:r>
            <a:endParaRPr lang="en-US" sz="1400" dirty="0" smtClean="0"/>
          </a:p>
          <a:p>
            <a:r>
              <a:rPr lang="en-US" dirty="0" smtClean="0"/>
              <a:t>ELL</a:t>
            </a:r>
            <a:endParaRPr lang="en-US" sz="1400" dirty="0" smtClean="0"/>
          </a:p>
          <a:p>
            <a:r>
              <a:rPr lang="en-US" dirty="0" smtClean="0"/>
              <a:t>Small School Supplement</a:t>
            </a:r>
            <a:endParaRPr lang="en-US" sz="1400" dirty="0" smtClean="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9</a:t>
            </a:fld>
            <a:endParaRPr lang="en-US" dirty="0"/>
          </a:p>
        </p:txBody>
      </p:sp>
    </p:spTree>
    <p:extLst>
      <p:ext uri="{BB962C8B-B14F-4D97-AF65-F5344CB8AC3E}">
        <p14:creationId xmlns:p14="http://schemas.microsoft.com/office/powerpoint/2010/main" val="1002495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passing out the definitions for these funding categories. You will see what makes up each category. Although the total amount will not change, allocation per function may depending on our conversations and school needs.</a:t>
            </a:r>
          </a:p>
        </p:txBody>
      </p:sp>
      <p:sp>
        <p:nvSpPr>
          <p:cNvPr id="4" name="Slide Number Placeholder 3"/>
          <p:cNvSpPr>
            <a:spLocks noGrp="1"/>
          </p:cNvSpPr>
          <p:nvPr>
            <p:ph type="sldNum" sz="quarter" idx="10"/>
          </p:nvPr>
        </p:nvSpPr>
        <p:spPr/>
        <p:txBody>
          <a:bodyPr/>
          <a:lstStyle/>
          <a:p>
            <a:fld id="{06FECA5B-CB69-434F-96AB-1E7E18E86F8F}" type="slidenum">
              <a:rPr lang="en-US" smtClean="0"/>
              <a:t>10</a:t>
            </a:fld>
            <a:endParaRPr lang="en-US" dirty="0"/>
          </a:p>
        </p:txBody>
      </p:sp>
    </p:spTree>
    <p:extLst>
      <p:ext uri="{BB962C8B-B14F-4D97-AF65-F5344CB8AC3E}">
        <p14:creationId xmlns:p14="http://schemas.microsoft.com/office/powerpoint/2010/main" val="3781396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Explain the pie chart and allocations</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11</a:t>
            </a:fld>
            <a:endParaRPr lang="en-US" dirty="0"/>
          </a:p>
        </p:txBody>
      </p:sp>
    </p:spTree>
    <p:extLst>
      <p:ext uri="{BB962C8B-B14F-4D97-AF65-F5344CB8AC3E}">
        <p14:creationId xmlns:p14="http://schemas.microsoft.com/office/powerpoint/2010/main" val="2401720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dirty="0"/>
          </a:p>
        </p:txBody>
      </p:sp>
    </p:spTree>
    <p:extLst>
      <p:ext uri="{BB962C8B-B14F-4D97-AF65-F5344CB8AC3E}">
        <p14:creationId xmlns:p14="http://schemas.microsoft.com/office/powerpoint/2010/main" val="1710686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2627221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857922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15</a:t>
            </a:fld>
            <a:endParaRPr lang="en-US" dirty="0"/>
          </a:p>
        </p:txBody>
      </p:sp>
    </p:spTree>
    <p:extLst>
      <p:ext uri="{BB962C8B-B14F-4D97-AF65-F5344CB8AC3E}">
        <p14:creationId xmlns:p14="http://schemas.microsoft.com/office/powerpoint/2010/main" val="537507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16</a:t>
            </a:fld>
            <a:endParaRPr lang="en-US" dirty="0"/>
          </a:p>
        </p:txBody>
      </p:sp>
    </p:spTree>
    <p:extLst>
      <p:ext uri="{BB962C8B-B14F-4D97-AF65-F5344CB8AC3E}">
        <p14:creationId xmlns:p14="http://schemas.microsoft.com/office/powerpoint/2010/main" val="3873013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17</a:t>
            </a:fld>
            <a:endParaRPr lang="en-US" dirty="0"/>
          </a:p>
        </p:txBody>
      </p:sp>
    </p:spTree>
    <p:extLst>
      <p:ext uri="{BB962C8B-B14F-4D97-AF65-F5344CB8AC3E}">
        <p14:creationId xmlns:p14="http://schemas.microsoft.com/office/powerpoint/2010/main" val="4198399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18</a:t>
            </a:fld>
            <a:endParaRPr lang="en-US" dirty="0"/>
          </a:p>
        </p:txBody>
      </p:sp>
    </p:spTree>
    <p:extLst>
      <p:ext uri="{BB962C8B-B14F-4D97-AF65-F5344CB8AC3E}">
        <p14:creationId xmlns:p14="http://schemas.microsoft.com/office/powerpoint/2010/main" val="1551460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19</a:t>
            </a:fld>
            <a:endParaRPr lang="en-US" dirty="0"/>
          </a:p>
        </p:txBody>
      </p:sp>
    </p:spTree>
    <p:extLst>
      <p:ext uri="{BB962C8B-B14F-4D97-AF65-F5344CB8AC3E}">
        <p14:creationId xmlns:p14="http://schemas.microsoft.com/office/powerpoint/2010/main" val="3695017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20</a:t>
            </a:fld>
            <a:endParaRPr lang="en-US" dirty="0"/>
          </a:p>
        </p:txBody>
      </p:sp>
    </p:spTree>
    <p:extLst>
      <p:ext uri="{BB962C8B-B14F-4D97-AF65-F5344CB8AC3E}">
        <p14:creationId xmlns:p14="http://schemas.microsoft.com/office/powerpoint/2010/main" val="3418382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smtClean="0"/>
              <a:t>In</a:t>
            </a:r>
            <a:r>
              <a:rPr lang="en-US" baseline="0" dirty="0" smtClean="0"/>
              <a:t> February, we will meet again to discuss</a:t>
            </a:r>
            <a:r>
              <a:rPr lang="en-US" dirty="0" smtClean="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a:t>
            </a:r>
            <a:r>
              <a:rPr lang="en-US" dirty="0" smtClean="0"/>
              <a:t>24</a:t>
            </a:r>
            <a:r>
              <a:rPr lang="en-US" baseline="30000" dirty="0" smtClean="0"/>
              <a:t>th</a:t>
            </a:r>
            <a:r>
              <a:rPr lang="en-US" dirty="0" smtClean="0"/>
              <a:t> </a:t>
            </a:r>
            <a:r>
              <a:rPr lang="en-US" dirty="0"/>
              <a:t>-March </a:t>
            </a:r>
            <a:r>
              <a:rPr lang="en-US" dirty="0" smtClean="0"/>
              <a:t>2</a:t>
            </a:r>
            <a:r>
              <a:rPr lang="en-US" baseline="30000" dirty="0" smtClean="0"/>
              <a:t>nd</a:t>
            </a:r>
            <a:r>
              <a:rPr lang="en-US" dirty="0" smtClean="0"/>
              <a:t> </a:t>
            </a:r>
            <a:r>
              <a:rPr lang="en-US" dirty="0"/>
              <a:t>,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21</a:t>
            </a:fld>
            <a:endParaRPr lang="en-US" dirty="0"/>
          </a:p>
        </p:txBody>
      </p:sp>
    </p:spTree>
    <p:extLst>
      <p:ext uri="{BB962C8B-B14F-4D97-AF65-F5344CB8AC3E}">
        <p14:creationId xmlns:p14="http://schemas.microsoft.com/office/powerpoint/2010/main" val="3972808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FEEL YOUR TEAM IS READY TO APPROVE THE </a:t>
            </a:r>
            <a:r>
              <a:rPr lang="en-US" u="sng" dirty="0"/>
              <a:t>DRAFT</a:t>
            </a:r>
            <a:r>
              <a:rPr lang="en-US" dirty="0"/>
              <a:t> BUDGET, PLEASE DO SO. PLEASE REMIND THEM THAT YOU MAY NEED TO MEET WITH THEM AGAIN, IF THERE ARE CHANGES FROM YOUR MEETINGS WITH DISTRICT LEADERSHIP. LET THEM KNOW YOU WILL KEEP THEM INFORMED!!</a:t>
            </a:r>
          </a:p>
          <a:p>
            <a:r>
              <a:rPr lang="en-US" dirty="0"/>
              <a:t> </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22</a:t>
            </a:fld>
            <a:endParaRPr lang="en-US" dirty="0"/>
          </a:p>
        </p:txBody>
      </p:sp>
    </p:spTree>
    <p:extLst>
      <p:ext uri="{BB962C8B-B14F-4D97-AF65-F5344CB8AC3E}">
        <p14:creationId xmlns:p14="http://schemas.microsoft.com/office/powerpoint/2010/main" val="8625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4/26/2021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4/26/2021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4/26/2021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8E1913-9345-4E9A-9FCB-5729BA9224F7}"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D5BDE8-FE5A-4FA4-AA9D-5132DC699435}"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725F51-049C-4F09-985E-88373BC58708}"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E462E8-5B08-4F90-A429-1AF4E7113FA1}" type="datetime1">
              <a:rPr lang="en-US" smtClean="0"/>
              <a:t>4/26/2021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9EFB51-FD0A-4911-843D-29D3378DC883}" type="datetime1">
              <a:rPr lang="en-US" smtClean="0"/>
              <a:t>4/26/2021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4/26/2021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B4907C-8252-455A-BC65-F61580EA8D73}"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0726DA-A5B5-49D7-9B12-735498950DA3}"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4/26/2021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4/26/2021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4/26/2021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1D97AB3-7663-4A1B-9C19-9F1B5811B828}"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4286833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41FF69-8F05-4531-A0F0-58206E479991}"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022108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53F3CF1-BAB5-4123-93C0-3950A70F59C2}"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32453646"/>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8CCD95-B4BD-49C1-8463-CCF54230B32A}"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517091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477E3F6-4E5B-4436-BA4B-334183A08FB6}"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281604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52817D6-590B-405F-9120-6E2490F4525A}"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723146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19CD092-36C7-42BE-BD21-5B8BC0FEDC94}"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82050862"/>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8064F1F-254C-440C-9EBC-65C279669883}"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0392813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4F70530-0665-42F5-9565-89906182D492}"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22134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E01DA34-8600-468F-A563-36EAEF7C5ED6}"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938413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A6775E-8F45-4ED6-AAAB-3ECC2503A5E0}"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672519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DF39ECA-2A3E-4710-8610-D616F1EA9991}"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36540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4C91FF-DE04-4400-9C62-C497C820EF44}"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94136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38EA7F9-263C-44A5-A645-619FB933AC52}"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224759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397979F-31C3-42A6-AE09-5B894EF905B0}"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869332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FF2AEEA-6F45-45B3-94E4-43FDF3D86BD8}"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101479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CBE9182-4A65-4B4E-AA1C-30B64E26FF66}"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738709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6736363-61B4-4B12-8EF4-8AFA479ECE97}"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2959751"/>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EF5BB45-7AC6-43A7-8777-6152D2052E2E}"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6983106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5BD3854-08A9-4D73-AE79-F20858CEA45F}"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86946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6E9897F-5895-4C16-9B73-819AB788F25D}"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012582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9B356D6-B292-4102-AEDA-68B5E905D385}"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200409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smtClean="0"/>
              <a:t>Click to edit Master title style</a:t>
            </a:r>
            <a:endParaRPr lang="en-US" dirty="0"/>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4/26/2021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4/26/2021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4/26/2021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4/26/2021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4/26/2021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DFF420F7-F9EA-435D-B47B-862BE0F22699}" type="datetime1">
              <a:rPr lang="en-US" smtClean="0"/>
              <a:t>4/26/2021</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353B91-FA0A-42C0-BA6E-34D14C313382}"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A61CB413-1881-4E96-91B7-D6BD7DF37428}" type="datetime1">
              <a:rPr lang="en-US" smtClean="0"/>
              <a:t>4/26/2021</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EF80384-6EA1-4E5C-ADE8-D39B22A75603}"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C94215-EF08-42BC-A614-2ECBCA1B5C3F}" type="datetime1">
              <a:rPr lang="en-US" smtClean="0"/>
              <a:t>4/26/2021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6AFF44F-7BE8-475B-8C37-69D9B694D8DE}" type="datetime1">
              <a:rPr lang="en-US" smtClean="0"/>
              <a:t>4/26/2021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B879-2096-4230-B976-A8D306F9008E}" type="datetime1">
              <a:rPr lang="en-US" smtClean="0"/>
              <a:t>4/26/2021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CBDCD2-2248-49E8-AD04-629A78A461D2}"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A2B455-628F-49E1-9A9C-9B7CB6F741FC}" type="datetime1">
              <a:rPr lang="en-US" smtClean="0"/>
              <a:t>4/26/2021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6082ED-DD3A-49B9-9247-BD4ECCB894A4}" type="datetime1">
              <a:rPr lang="en-US" smtClean="0"/>
              <a:t>4/26/2021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2DE56CB-EF05-4081-80CA-F7352A82CE7E}" type="datetime1">
              <a:rPr lang="en-US" smtClean="0"/>
              <a:t>4/26/2021</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4/26/2021</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3.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theme" Target="../theme/theme1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image" Target="../media/image5.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5.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image" Target="../media/image1.png"/><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13.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4.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4/26/2021</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4/26/2021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4/26/2021</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581EA5-612A-4005-B608-FAB1A122D58C}"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2162683301"/>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119413-2370-44FD-806C-DA215332114B}"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1231206230"/>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4/26/2021</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F2A079-29A2-4C8A-ACC6-BC57EE83AB58}" type="datetime1">
              <a:rPr lang="en-US" smtClean="0"/>
              <a:t>4/26/2021</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4/26/2021</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4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5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5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5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5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5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42950" y="0"/>
            <a:ext cx="8382000" cy="6858000"/>
          </a:xfrm>
          <a:prstGeom prst="rect">
            <a:avLst/>
          </a:prstGeom>
        </p:spPr>
      </p:pic>
      <p:sp>
        <p:nvSpPr>
          <p:cNvPr id="12" name="TextBox 11"/>
          <p:cNvSpPr txBox="1"/>
          <p:nvPr/>
        </p:nvSpPr>
        <p:spPr>
          <a:xfrm>
            <a:off x="1866900" y="2257425"/>
            <a:ext cx="5838825" cy="584775"/>
          </a:xfrm>
          <a:prstGeom prst="rect">
            <a:avLst/>
          </a:prstGeom>
          <a:noFill/>
        </p:spPr>
        <p:txBody>
          <a:bodyPr wrap="square" rtlCol="0">
            <a:spAutoFit/>
          </a:bodyPr>
          <a:lstStyle/>
          <a:p>
            <a:pPr algn="ctr"/>
            <a:r>
              <a:rPr lang="en-US" sz="3200" b="1" dirty="0" smtClean="0">
                <a:solidFill>
                  <a:schemeClr val="bg1"/>
                </a:solidFill>
              </a:rPr>
              <a:t>(Springdale Park)</a:t>
            </a:r>
            <a:endParaRPr lang="en-US" sz="3200" b="1" dirty="0">
              <a:solidFill>
                <a:schemeClr val="bg1"/>
              </a:solidFill>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a:t>
            </a:fld>
            <a:endParaRPr lang="en-US" dirty="0"/>
          </a:p>
        </p:txBody>
      </p:sp>
    </p:spTree>
    <p:extLst>
      <p:ext uri="{BB962C8B-B14F-4D97-AF65-F5344CB8AC3E}">
        <p14:creationId xmlns:p14="http://schemas.microsoft.com/office/powerpoint/2010/main" val="2315968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67"/>
            <a:ext cx="8229600" cy="1143000"/>
          </a:xfrm>
        </p:spPr>
        <p:txBody>
          <a:bodyPr/>
          <a:lstStyle/>
          <a:p>
            <a:r>
              <a:rPr lang="en-US" dirty="0" smtClean="0"/>
              <a:t>Norms</a:t>
            </a:r>
            <a:endParaRPr lang="en-US" dirty="0"/>
          </a:p>
        </p:txBody>
      </p:sp>
      <p:sp>
        <p:nvSpPr>
          <p:cNvPr id="3" name="Content Placeholder 2"/>
          <p:cNvSpPr>
            <a:spLocks noGrp="1"/>
          </p:cNvSpPr>
          <p:nvPr>
            <p:ph idx="1"/>
          </p:nvPr>
        </p:nvSpPr>
        <p:spPr>
          <a:xfrm>
            <a:off x="789709" y="1417638"/>
            <a:ext cx="8229600" cy="4525963"/>
          </a:xfrm>
        </p:spPr>
        <p:txBody>
          <a:bodyPr>
            <a:normAutofit lnSpcReduction="10000"/>
          </a:bodyPr>
          <a:lstStyle/>
          <a:p>
            <a:r>
              <a:rPr lang="en-US" sz="2400" dirty="0" smtClean="0"/>
              <a:t>This </a:t>
            </a:r>
            <a:r>
              <a:rPr lang="en-US" sz="2400" dirty="0"/>
              <a:t>is a meeting of the GO Team. Only members of the team may participate in the discussion. Any members of the public present are here to quietly observe</a:t>
            </a:r>
            <a:r>
              <a:rPr lang="en-US" sz="2400" dirty="0" smtClean="0"/>
              <a:t>.</a:t>
            </a:r>
          </a:p>
          <a:p>
            <a:pPr marL="0" indent="0">
              <a:buNone/>
            </a:pPr>
            <a:endParaRPr lang="en-US" sz="2400" dirty="0"/>
          </a:p>
          <a:p>
            <a:r>
              <a:rPr lang="en-US" sz="2400" dirty="0" smtClean="0"/>
              <a:t>We </a:t>
            </a:r>
            <a:r>
              <a:rPr lang="en-US" sz="2400" dirty="0"/>
              <a:t>will follow the agenda as noticed to the public and stay on task</a:t>
            </a:r>
            <a:r>
              <a:rPr lang="en-US" sz="2400" dirty="0" smtClean="0"/>
              <a:t>.</a:t>
            </a:r>
          </a:p>
          <a:p>
            <a:endParaRPr lang="en-US" sz="2400" dirty="0"/>
          </a:p>
          <a:p>
            <a:r>
              <a:rPr lang="en-US" sz="2400" dirty="0" smtClean="0"/>
              <a:t>We </a:t>
            </a:r>
            <a:r>
              <a:rPr lang="en-US" sz="2400" dirty="0"/>
              <a:t>invite and welcome contributions of every member and listen to each other</a:t>
            </a:r>
            <a:r>
              <a:rPr lang="en-US" sz="2400" dirty="0" smtClean="0"/>
              <a:t>.</a:t>
            </a:r>
          </a:p>
          <a:p>
            <a:endParaRPr lang="en-US" sz="2400" dirty="0"/>
          </a:p>
          <a:p>
            <a:r>
              <a:rPr lang="en-US" sz="2400" dirty="0" smtClean="0"/>
              <a:t>We </a:t>
            </a:r>
            <a:r>
              <a:rPr lang="en-US" sz="2400" dirty="0"/>
              <a:t>will respect all ideas and assume good intentions.</a:t>
            </a:r>
          </a:p>
          <a:p>
            <a:endParaRPr lang="en-US" sz="2400" dirty="0"/>
          </a:p>
        </p:txBody>
      </p:sp>
      <p:sp>
        <p:nvSpPr>
          <p:cNvPr id="4" name="Slide Number Placeholder 3"/>
          <p:cNvSpPr>
            <a:spLocks noGrp="1"/>
          </p:cNvSpPr>
          <p:nvPr>
            <p:ph type="sldNum" sz="quarter" idx="12"/>
          </p:nvPr>
        </p:nvSpPr>
        <p:spPr/>
        <p:txBody>
          <a:bodyPr/>
          <a:lstStyle/>
          <a:p>
            <a:fld id="{3D6C3DC6-EF6E-8948-BFE6-808D46D584D8}" type="slidenum">
              <a:rPr lang="en-US" smtClean="0"/>
              <a:t>2</a:t>
            </a:fld>
            <a:endParaRPr lang="en-US" dirty="0"/>
          </a:p>
        </p:txBody>
      </p:sp>
    </p:spTree>
    <p:extLst>
      <p:ext uri="{BB962C8B-B14F-4D97-AF65-F5344CB8AC3E}">
        <p14:creationId xmlns:p14="http://schemas.microsoft.com/office/powerpoint/2010/main" val="1200696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5103" y="1433033"/>
            <a:ext cx="5591169" cy="91440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1600" b="1" dirty="0" smtClean="0">
                <a:solidFill>
                  <a:schemeClr val="bg1"/>
                </a:solidFill>
                <a:latin typeface="Berlin Sans FB Demi" panose="020E0802020502020306" pitchFamily="34" charset="0"/>
              </a:rPr>
              <a:t>YOUR </a:t>
            </a:r>
            <a:r>
              <a:rPr lang="en-US" sz="1600" b="1" dirty="0">
                <a:solidFill>
                  <a:schemeClr val="bg1"/>
                </a:solidFill>
                <a:latin typeface="Berlin Sans FB Demi" panose="020E0802020502020306" pitchFamily="34" charset="0"/>
              </a:rPr>
              <a:t>SCHOOL STRATEGIC PLAN</a:t>
            </a:r>
            <a:r>
              <a:rPr lang="en-US" sz="1600" b="1" dirty="0" smtClean="0">
                <a:solidFill>
                  <a:schemeClr val="bg1"/>
                </a:solidFill>
                <a:latin typeface="Berlin Sans FB Demi" panose="020E0802020502020306" pitchFamily="34" charset="0"/>
              </a:rPr>
              <a:t>…</a:t>
            </a:r>
            <a:endParaRPr lang="en-US" sz="1600" b="1" dirty="0">
              <a:solidFill>
                <a:schemeClr val="bg1"/>
              </a:solidFill>
              <a:latin typeface="Berlin Sans FB Demi" panose="020E0802020502020306" pitchFamily="34" charset="0"/>
            </a:endParaRPr>
          </a:p>
        </p:txBody>
      </p:sp>
      <p:sp>
        <p:nvSpPr>
          <p:cNvPr id="2" name="Title 1"/>
          <p:cNvSpPr>
            <a:spLocks noGrp="1"/>
          </p:cNvSpPr>
          <p:nvPr>
            <p:ph type="title"/>
          </p:nvPr>
        </p:nvSpPr>
        <p:spPr>
          <a:xfrm>
            <a:off x="717452" y="248713"/>
            <a:ext cx="8426547" cy="625079"/>
          </a:xfrm>
        </p:spPr>
        <p:txBody>
          <a:bodyPr>
            <a:normAutofit fontScale="90000"/>
          </a:bodyPr>
          <a:lstStyle/>
          <a:p>
            <a:pPr algn="ctr"/>
            <a:r>
              <a:rPr lang="en-US" b="1" dirty="0" smtClean="0"/>
              <a:t>GO Team Budget Development Process</a:t>
            </a:r>
            <a:endParaRPr lang="en-US" b="1" dirty="0"/>
          </a:p>
        </p:txBody>
      </p:sp>
      <p:sp>
        <p:nvSpPr>
          <p:cNvPr id="5" name="Slide Number Placeholder 4"/>
          <p:cNvSpPr>
            <a:spLocks noGrp="1"/>
          </p:cNvSpPr>
          <p:nvPr>
            <p:ph type="sldNum" sz="quarter" idx="12"/>
          </p:nvPr>
        </p:nvSpPr>
        <p:spPr>
          <a:xfrm>
            <a:off x="7806991" y="5811680"/>
            <a:ext cx="1600200" cy="273844"/>
          </a:xfrm>
        </p:spPr>
        <p:txBody>
          <a:bodyPr/>
          <a:lstStyle/>
          <a:p>
            <a:fld id="{026F2F96-C52A-46BA-9140-C1728DB7CC36}" type="slidenum">
              <a:rPr lang="en-US" smtClean="0">
                <a:solidFill>
                  <a:schemeClr val="tx2"/>
                </a:solidFill>
              </a:rPr>
              <a:pPr/>
              <a:t>3</a:t>
            </a:fld>
            <a:endParaRPr lang="en-US" dirty="0">
              <a:solidFill>
                <a:schemeClr val="tx2"/>
              </a:solidFill>
            </a:endParaRPr>
          </a:p>
        </p:txBody>
      </p:sp>
      <p:sp>
        <p:nvSpPr>
          <p:cNvPr id="53" name="TextBox 52"/>
          <p:cNvSpPr txBox="1"/>
          <p:nvPr/>
        </p:nvSpPr>
        <p:spPr>
          <a:xfrm>
            <a:off x="2085102" y="1694536"/>
            <a:ext cx="5591170" cy="584775"/>
          </a:xfrm>
          <a:prstGeom prst="rect">
            <a:avLst/>
          </a:prstGeom>
          <a:noFill/>
        </p:spPr>
        <p:txBody>
          <a:bodyPr wrap="square" rtlCol="0">
            <a:spAutoFit/>
          </a:bodyPr>
          <a:lstStyle/>
          <a:p>
            <a:pPr algn="ctr"/>
            <a:r>
              <a:rPr lang="en-US" sz="1600" b="1" dirty="0">
                <a:solidFill>
                  <a:schemeClr val="bg1"/>
                </a:solidFill>
              </a:rPr>
              <a:t>is your roadmap and your role. It is your direction, your priorities, your vision, your present, your future. </a:t>
            </a:r>
          </a:p>
        </p:txBody>
      </p:sp>
      <p:graphicFrame>
        <p:nvGraphicFramePr>
          <p:cNvPr id="3" name="Diagram 2"/>
          <p:cNvGraphicFramePr/>
          <p:nvPr>
            <p:extLst>
              <p:ext uri="{D42A27DB-BD31-4B8C-83A1-F6EECF244321}">
                <p14:modId xmlns:p14="http://schemas.microsoft.com/office/powerpoint/2010/main" val="2734216557"/>
              </p:ext>
            </p:extLst>
          </p:nvPr>
        </p:nvGraphicFramePr>
        <p:xfrm>
          <a:off x="1439592" y="2347433"/>
          <a:ext cx="6494585" cy="438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70698" y="5674044"/>
            <a:ext cx="574385"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82" y="195833"/>
            <a:ext cx="8482818" cy="732848"/>
          </a:xfrm>
        </p:spPr>
        <p:txBody>
          <a:bodyPr>
            <a:normAutofit/>
          </a:bodyPr>
          <a:lstStyle/>
          <a:p>
            <a:pPr algn="ctr"/>
            <a:r>
              <a:rPr lang="en-US" sz="3600" b="1" dirty="0" smtClean="0"/>
              <a:t>FY21 Budget Development Process</a:t>
            </a:r>
            <a:endParaRPr lang="en-US" sz="3600" b="1" dirty="0"/>
          </a:p>
        </p:txBody>
      </p:sp>
      <p:sp>
        <p:nvSpPr>
          <p:cNvPr id="9" name="Content Placeholder 8"/>
          <p:cNvSpPr>
            <a:spLocks noGrp="1"/>
          </p:cNvSpPr>
          <p:nvPr>
            <p:ph idx="1"/>
          </p:nvPr>
        </p:nvSpPr>
        <p:spPr>
          <a:xfrm>
            <a:off x="774068" y="1082999"/>
            <a:ext cx="3887846" cy="5577840"/>
          </a:xfrm>
        </p:spPr>
        <p:txBody>
          <a:bodyPr>
            <a:normAutofit fontScale="85000" lnSpcReduction="20000"/>
          </a:bodyPr>
          <a:lstStyle/>
          <a:p>
            <a:pPr marL="0" indent="0">
              <a:buNone/>
            </a:pPr>
            <a:r>
              <a:rPr lang="en-US" dirty="0" smtClean="0">
                <a:latin typeface="Calibri" panose="020F0502020204030204" pitchFamily="34" charset="0"/>
                <a:cs typeface="Calibri" panose="020F0502020204030204" pitchFamily="34" charset="0"/>
              </a:rPr>
              <a:t>Principal’s Role</a:t>
            </a:r>
            <a:endParaRPr lang="en-US" dirty="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Design </a:t>
            </a:r>
            <a:r>
              <a:rPr lang="en-US" dirty="0">
                <a:latin typeface="Calibri" panose="020F0502020204030204" pitchFamily="34" charset="0"/>
                <a:cs typeface="Calibri" panose="020F0502020204030204" pitchFamily="34" charset="0"/>
              </a:rPr>
              <a:t>the budget and propose operational changes that can raise student achievement</a:t>
            </a:r>
          </a:p>
          <a:p>
            <a:r>
              <a:rPr lang="en-US" dirty="0">
                <a:latin typeface="Calibri" panose="020F0502020204030204" pitchFamily="34" charset="0"/>
                <a:cs typeface="Calibri" panose="020F0502020204030204" pitchFamily="34" charset="0"/>
              </a:rPr>
              <a:t>Flesh out strategies, implement and manage them at the school level </a:t>
            </a:r>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Focus </a:t>
            </a:r>
            <a:r>
              <a:rPr lang="en-US" dirty="0">
                <a:latin typeface="Calibri" panose="020F0502020204030204" pitchFamily="34" charset="0"/>
                <a:cs typeface="Calibri" panose="020F0502020204030204" pitchFamily="34" charset="0"/>
              </a:rPr>
              <a:t>on the day-to-day operations</a:t>
            </a:r>
          </a:p>
          <a:p>
            <a:r>
              <a:rPr lang="en-US" dirty="0" smtClean="0">
                <a:latin typeface="Calibri" panose="020F0502020204030204" pitchFamily="34" charset="0"/>
                <a:cs typeface="Calibri" panose="020F0502020204030204" pitchFamily="34" charset="0"/>
              </a:rPr>
              <a:t>Serve </a:t>
            </a:r>
            <a:r>
              <a:rPr lang="en-US" dirty="0">
                <a:latin typeface="Calibri" panose="020F0502020204030204" pitchFamily="34" charset="0"/>
                <a:cs typeface="Calibri" panose="020F0502020204030204" pitchFamily="34" charset="0"/>
              </a:rPr>
              <a:t>as the expert on the </a:t>
            </a:r>
            <a:r>
              <a:rPr lang="en-US" dirty="0" smtClean="0">
                <a:latin typeface="Calibri" panose="020F0502020204030204" pitchFamily="34" charset="0"/>
                <a:cs typeface="Calibri" panose="020F0502020204030204" pitchFamily="34" charset="0"/>
              </a:rPr>
              <a:t>school</a:t>
            </a:r>
          </a:p>
          <a:p>
            <a:r>
              <a:rPr lang="en-US" dirty="0" smtClean="0">
                <a:latin typeface="Calibri" panose="020F0502020204030204" pitchFamily="34" charset="0"/>
                <a:cs typeface="Calibri" panose="020F0502020204030204" pitchFamily="34" charset="0"/>
              </a:rPr>
              <a:t>Hire quality </a:t>
            </a:r>
            <a:r>
              <a:rPr lang="en-US" dirty="0">
                <a:latin typeface="Calibri" panose="020F0502020204030204" pitchFamily="34" charset="0"/>
                <a:cs typeface="Calibri" panose="020F0502020204030204" pitchFamily="34" charset="0"/>
              </a:rPr>
              <a:t>instructional and support </a:t>
            </a:r>
            <a:r>
              <a:rPr lang="en-US" dirty="0" smtClean="0">
                <a:latin typeface="Calibri" panose="020F0502020204030204" pitchFamily="34" charset="0"/>
                <a:cs typeface="Calibri" panose="020F0502020204030204" pitchFamily="34" charset="0"/>
              </a:rPr>
              <a:t>personnel</a:t>
            </a:r>
          </a:p>
          <a:p>
            <a:endParaRPr lang="en-US" dirty="0">
              <a:latin typeface="Calibri" panose="020F0502020204030204" pitchFamily="34" charset="0"/>
              <a:cs typeface="Calibri" panose="020F0502020204030204" pitchFamily="34" charset="0"/>
            </a:endParaRPr>
          </a:p>
          <a:p>
            <a:pPr marL="0" indent="0">
              <a:buNone/>
            </a:pPr>
            <a:r>
              <a:rPr lang="en-US" dirty="0" smtClean="0">
                <a:latin typeface="Calibri" panose="020F0502020204030204" pitchFamily="34" charset="0"/>
                <a:cs typeface="Calibri" panose="020F0502020204030204" pitchFamily="34" charset="0"/>
              </a:rPr>
              <a:t>The GO Team’s Role:</a:t>
            </a:r>
          </a:p>
          <a:p>
            <a:r>
              <a:rPr lang="en-US" dirty="0">
                <a:latin typeface="Calibri" panose="020F0502020204030204" pitchFamily="34" charset="0"/>
                <a:cs typeface="Calibri" panose="020F0502020204030204" pitchFamily="34" charset="0"/>
              </a:rPr>
              <a:t>Focus on the big </a:t>
            </a:r>
            <a:r>
              <a:rPr lang="en-US" dirty="0" smtClean="0">
                <a:latin typeface="Calibri" panose="020F0502020204030204" pitchFamily="34" charset="0"/>
                <a:cs typeface="Calibri" panose="020F0502020204030204" pitchFamily="34" charset="0"/>
              </a:rPr>
              <a:t>picture (positions and resources, not people)</a:t>
            </a:r>
            <a:endParaRPr lang="en-US" dirty="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Ensure </a:t>
            </a:r>
            <a:r>
              <a:rPr lang="en-US" dirty="0">
                <a:latin typeface="Calibri" panose="020F0502020204030204" pitchFamily="34" charset="0"/>
                <a:cs typeface="Calibri" panose="020F0502020204030204" pitchFamily="34" charset="0"/>
              </a:rPr>
              <a:t>that the budget is aligned to the </a:t>
            </a:r>
            <a:r>
              <a:rPr lang="en-US" dirty="0" smtClean="0">
                <a:latin typeface="Calibri" panose="020F0502020204030204" pitchFamily="34" charset="0"/>
                <a:cs typeface="Calibri" panose="020F0502020204030204" pitchFamily="34" charset="0"/>
              </a:rPr>
              <a:t>school’s mission </a:t>
            </a:r>
            <a:r>
              <a:rPr lang="en-US" dirty="0">
                <a:latin typeface="Calibri" panose="020F0502020204030204" pitchFamily="34" charset="0"/>
                <a:cs typeface="Calibri" panose="020F0502020204030204" pitchFamily="34" charset="0"/>
              </a:rPr>
              <a:t>and vision and that resources are allocated </a:t>
            </a:r>
            <a:r>
              <a:rPr lang="en-US" dirty="0" smtClean="0">
                <a:latin typeface="Calibri" panose="020F0502020204030204" pitchFamily="34" charset="0"/>
                <a:cs typeface="Calibri" panose="020F0502020204030204" pitchFamily="34" charset="0"/>
              </a:rPr>
              <a:t>to support key strategic priorities</a:t>
            </a:r>
            <a:endParaRPr lang="en-US"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pPr marL="0" indent="0">
              <a:buNone/>
            </a:pPr>
            <a:endParaRPr lang="en-US" dirty="0" smtClean="0">
              <a:latin typeface="Calibri" panose="020F0502020204030204" pitchFamily="34" charset="0"/>
              <a:cs typeface="Calibri" panose="020F0502020204030204" pitchFamily="34" charset="0"/>
            </a:endParaRPr>
          </a:p>
          <a:p>
            <a:pPr marL="0" indent="0">
              <a:buNone/>
            </a:pPr>
            <a:endParaRPr lang="en-US" dirty="0" smtClean="0">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3"/>
          <a:stretch>
            <a:fillRect/>
          </a:stretch>
        </p:blipFill>
        <p:spPr>
          <a:xfrm>
            <a:off x="4661914" y="1005840"/>
            <a:ext cx="4482086" cy="5577840"/>
          </a:xfrm>
          <a:prstGeom prst="rect">
            <a:avLst/>
          </a:prstGeom>
        </p:spPr>
      </p:pic>
      <p:sp>
        <p:nvSpPr>
          <p:cNvPr id="3" name="Slide Number Placeholder 2"/>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8127558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14042" y="2466748"/>
            <a:ext cx="8329958" cy="1446550"/>
          </a:xfrm>
          <a:prstGeom prst="rect">
            <a:avLst/>
          </a:prstGeom>
          <a:noFill/>
        </p:spPr>
        <p:txBody>
          <a:bodyPr wrap="square" rtlCol="0">
            <a:spAutoFit/>
          </a:bodyPr>
          <a:lstStyle/>
          <a:p>
            <a:pPr algn="ctr"/>
            <a:r>
              <a:rPr lang="en-US" sz="3200" b="1" dirty="0" smtClean="0">
                <a:latin typeface="+mj-lt"/>
              </a:rPr>
              <a:t>Discussion of Budget Summary</a:t>
            </a:r>
          </a:p>
          <a:p>
            <a:pPr algn="ctr"/>
            <a:r>
              <a:rPr lang="en-US" sz="2400" b="1" dirty="0" smtClean="0">
                <a:latin typeface="+mj-lt"/>
              </a:rPr>
              <a:t>(Step 4: Budget Considerations)</a:t>
            </a:r>
          </a:p>
          <a:p>
            <a:pPr algn="ctr"/>
            <a:endParaRPr lang="en-US" sz="3200" b="1" dirty="0">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5</a:t>
            </a:fld>
            <a:endParaRPr lang="en-US" dirty="0">
              <a:solidFill>
                <a:srgbClr val="F5F5F5"/>
              </a:solidFill>
            </a:endParaRPr>
          </a:p>
        </p:txBody>
      </p:sp>
    </p:spTree>
    <p:extLst>
      <p:ext uri="{BB962C8B-B14F-4D97-AF65-F5344CB8AC3E}">
        <p14:creationId xmlns:p14="http://schemas.microsoft.com/office/powerpoint/2010/main" val="1801899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74" y="26474"/>
            <a:ext cx="7772400" cy="908197"/>
          </a:xfrm>
        </p:spPr>
        <p:txBody>
          <a:bodyPr/>
          <a:lstStyle/>
          <a:p>
            <a:r>
              <a:rPr lang="en-US" sz="3400" b="1" i="1" dirty="0" smtClean="0">
                <a:solidFill>
                  <a:prstClr val="black">
                    <a:lumMod val="85000"/>
                    <a:lumOff val="15000"/>
                  </a:prstClr>
                </a:solidFill>
                <a:latin typeface="Century Schoolbook" panose="02040604050505020304"/>
              </a:rPr>
              <a:t>Executive Summary</a:t>
            </a:r>
            <a:endParaRPr lang="en-US" dirty="0"/>
          </a:p>
        </p:txBody>
      </p:sp>
      <p:sp>
        <p:nvSpPr>
          <p:cNvPr id="3" name="Subtitle 2"/>
          <p:cNvSpPr>
            <a:spLocks noGrp="1"/>
          </p:cNvSpPr>
          <p:nvPr>
            <p:ph type="subTitle" idx="1"/>
          </p:nvPr>
        </p:nvSpPr>
        <p:spPr>
          <a:xfrm>
            <a:off x="784273" y="1354014"/>
            <a:ext cx="8134643" cy="4437185"/>
          </a:xfrm>
        </p:spPr>
        <p:txBody>
          <a:bodyPr>
            <a:normAutofit fontScale="92500" lnSpcReduction="10000"/>
          </a:bodyPr>
          <a:lstStyle/>
          <a:p>
            <a:pPr marL="457200" indent="-457200" algn="l">
              <a:buFont typeface="Arial" panose="020B0604020202020204" pitchFamily="34" charset="0"/>
              <a:buChar char="•"/>
            </a:pPr>
            <a:r>
              <a:rPr lang="en-US" sz="2400" dirty="0" smtClean="0">
                <a:solidFill>
                  <a:schemeClr val="tx1"/>
                </a:solidFill>
              </a:rPr>
              <a:t>This budget represents an investment plan for our school’s students, employees and the community as a whole.</a:t>
            </a:r>
          </a:p>
          <a:p>
            <a:pPr marL="457200" indent="-457200" algn="l">
              <a:buFont typeface="Arial" panose="020B0604020202020204" pitchFamily="34" charset="0"/>
              <a:buChar char="•"/>
            </a:pPr>
            <a:endParaRPr lang="en-US" sz="2400" dirty="0" smtClean="0">
              <a:solidFill>
                <a:schemeClr val="tx1"/>
              </a:solidFill>
            </a:endParaRPr>
          </a:p>
          <a:p>
            <a:pPr marL="457200" indent="-457200" algn="l">
              <a:buFont typeface="Arial" panose="020B0604020202020204" pitchFamily="34" charset="0"/>
              <a:buChar char="•"/>
            </a:pPr>
            <a:r>
              <a:rPr lang="en-US" sz="2400" dirty="0" smtClean="0">
                <a:solidFill>
                  <a:schemeClr val="tx1"/>
                </a:solidFill>
              </a:rPr>
              <a:t>The budget recommendations are tied directly to the school’s strategic vision and direction.</a:t>
            </a:r>
          </a:p>
          <a:p>
            <a:pPr marL="457200" indent="-457200" algn="l">
              <a:buFont typeface="Arial" panose="020B0604020202020204" pitchFamily="34" charset="0"/>
              <a:buChar char="•"/>
            </a:pPr>
            <a:endParaRPr lang="en-US" sz="2400" dirty="0" smtClean="0">
              <a:solidFill>
                <a:schemeClr val="tx1"/>
              </a:solidFill>
            </a:endParaRPr>
          </a:p>
          <a:p>
            <a:pPr marL="457200" indent="-457200" algn="l">
              <a:buFont typeface="Arial" panose="020B0604020202020204" pitchFamily="34" charset="0"/>
              <a:buChar char="•"/>
            </a:pPr>
            <a:r>
              <a:rPr lang="en-US" sz="2400" dirty="0" smtClean="0">
                <a:solidFill>
                  <a:schemeClr val="tx1"/>
                </a:solidFill>
              </a:rPr>
              <a:t>The proposed budget for the general operations of the school are reflected at $6,754,029</a:t>
            </a:r>
          </a:p>
          <a:p>
            <a:pPr marL="457200" indent="-457200" algn="l">
              <a:buFont typeface="Arial" panose="020B0604020202020204" pitchFamily="34" charset="0"/>
              <a:buChar char="•"/>
            </a:pPr>
            <a:endParaRPr lang="en-US" sz="2400" dirty="0" smtClean="0">
              <a:solidFill>
                <a:schemeClr val="tx1"/>
              </a:solidFill>
            </a:endParaRPr>
          </a:p>
          <a:p>
            <a:pPr marL="457200" indent="-457200" algn="l">
              <a:buFont typeface="Arial" panose="020B0604020202020204" pitchFamily="34" charset="0"/>
              <a:buChar char="•"/>
            </a:pPr>
            <a:r>
              <a:rPr lang="en-US" sz="2400" dirty="0" smtClean="0">
                <a:solidFill>
                  <a:schemeClr val="tx1"/>
                </a:solidFill>
              </a:rPr>
              <a:t>This investment plan for FY22 accommodates a student population that is projected to be </a:t>
            </a:r>
            <a:r>
              <a:rPr lang="en-US" sz="2400" b="1" dirty="0" smtClean="0">
                <a:solidFill>
                  <a:schemeClr val="tx1"/>
                </a:solidFill>
              </a:rPr>
              <a:t>796</a:t>
            </a:r>
            <a:r>
              <a:rPr lang="en-US" sz="2400" dirty="0" smtClean="0">
                <a:solidFill>
                  <a:schemeClr val="tx1"/>
                </a:solidFill>
              </a:rPr>
              <a:t> students, which is a decrease of </a:t>
            </a:r>
            <a:r>
              <a:rPr lang="en-US" sz="2400" b="1" dirty="0" smtClean="0">
                <a:solidFill>
                  <a:schemeClr val="tx1"/>
                </a:solidFill>
              </a:rPr>
              <a:t>13</a:t>
            </a:r>
            <a:r>
              <a:rPr lang="en-US" sz="2400" dirty="0" smtClean="0">
                <a:solidFill>
                  <a:schemeClr val="tx1"/>
                </a:solidFill>
              </a:rPr>
              <a:t> students from FY21.</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6</a:t>
            </a:fld>
            <a:endParaRPr lang="en-US" dirty="0"/>
          </a:p>
        </p:txBody>
      </p:sp>
    </p:spTree>
    <p:extLst>
      <p:ext uri="{BB962C8B-B14F-4D97-AF65-F5344CB8AC3E}">
        <p14:creationId xmlns:p14="http://schemas.microsoft.com/office/powerpoint/2010/main" val="1303640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7</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ysClr val="windowText" lastClr="000000"/>
                </a:solidFill>
                <a:effectLst/>
                <a:uLnTx/>
                <a:uFillTx/>
                <a:latin typeface="Calibri"/>
                <a:ea typeface="+mj-ea"/>
                <a:cs typeface="+mj-cs"/>
              </a:rPr>
              <a:t>School Allocation</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5" name="TextBox 4"/>
          <p:cNvSpPr txBox="1"/>
          <p:nvPr/>
        </p:nvSpPr>
        <p:spPr>
          <a:xfrm rot="20164409">
            <a:off x="1421116" y="2673179"/>
            <a:ext cx="7057394" cy="707886"/>
          </a:xfrm>
          <a:prstGeom prst="rect">
            <a:avLst/>
          </a:prstGeom>
          <a:noFill/>
        </p:spPr>
        <p:txBody>
          <a:bodyPr wrap="square" rtlCol="0">
            <a:spAutoFit/>
          </a:bodyPr>
          <a:lstStyle/>
          <a:p>
            <a:pPr algn="ctr"/>
            <a:r>
              <a:rPr lang="en-US" sz="4000" b="1" dirty="0" err="1" smtClean="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rPr>
              <a:t>Emple</a:t>
            </a:r>
            <a:endParaRPr lang="en-US" sz="4000" b="1" dirty="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a:stretch>
            <a:fillRect/>
          </a:stretch>
        </p:blipFill>
        <p:spPr>
          <a:xfrm>
            <a:off x="1042495" y="540453"/>
            <a:ext cx="7864438" cy="5674080"/>
          </a:xfrm>
          <a:prstGeom prst="rect">
            <a:avLst/>
          </a:prstGeom>
        </p:spPr>
      </p:pic>
    </p:spTree>
    <p:extLst>
      <p:ext uri="{BB962C8B-B14F-4D97-AF65-F5344CB8AC3E}">
        <p14:creationId xmlns:p14="http://schemas.microsoft.com/office/powerpoint/2010/main" val="24608903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8</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ysClr val="windowText" lastClr="000000"/>
                </a:solidFill>
                <a:effectLst/>
                <a:uLnTx/>
                <a:uFillTx/>
                <a:latin typeface="Calibri"/>
                <a:ea typeface="+mj-ea"/>
                <a:cs typeface="+mj-cs"/>
              </a:rPr>
              <a:t>School Allocation</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5" name="TextBox 4"/>
          <p:cNvSpPr txBox="1"/>
          <p:nvPr/>
        </p:nvSpPr>
        <p:spPr>
          <a:xfrm rot="20164409">
            <a:off x="1421116" y="2673179"/>
            <a:ext cx="7057394" cy="707886"/>
          </a:xfrm>
          <a:prstGeom prst="rect">
            <a:avLst/>
          </a:prstGeom>
          <a:noFill/>
        </p:spPr>
        <p:txBody>
          <a:bodyPr wrap="square" rtlCol="0">
            <a:spAutoFit/>
          </a:bodyPr>
          <a:lstStyle/>
          <a:p>
            <a:pPr algn="ctr"/>
            <a:r>
              <a:rPr lang="en-US" sz="4000" b="1" dirty="0" err="1" smtClean="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rPr>
              <a:t>Emple</a:t>
            </a:r>
            <a:endParaRPr lang="en-US" sz="4000" b="1" dirty="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
          <a:stretch>
            <a:fillRect/>
          </a:stretch>
        </p:blipFill>
        <p:spPr>
          <a:xfrm>
            <a:off x="1052021" y="711199"/>
            <a:ext cx="7683992" cy="5774267"/>
          </a:xfrm>
          <a:prstGeom prst="rect">
            <a:avLst/>
          </a:prstGeom>
        </p:spPr>
      </p:pic>
    </p:spTree>
    <p:extLst>
      <p:ext uri="{BB962C8B-B14F-4D97-AF65-F5344CB8AC3E}">
        <p14:creationId xmlns:p14="http://schemas.microsoft.com/office/powerpoint/2010/main" val="3812167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9</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ysClr val="windowText" lastClr="000000"/>
                </a:solidFill>
                <a:effectLst/>
                <a:uLnTx/>
                <a:uFillTx/>
                <a:latin typeface="Calibri"/>
                <a:ea typeface="+mj-ea"/>
                <a:cs typeface="+mj-cs"/>
              </a:rPr>
              <a:t>School Allocation</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pic>
        <p:nvPicPr>
          <p:cNvPr id="6" name="Picture 5"/>
          <p:cNvPicPr>
            <a:picLocks noChangeAspect="1"/>
          </p:cNvPicPr>
          <p:nvPr/>
        </p:nvPicPr>
        <p:blipFill>
          <a:blip r:embed="rId3"/>
          <a:stretch>
            <a:fillRect/>
          </a:stretch>
        </p:blipFill>
        <p:spPr>
          <a:xfrm>
            <a:off x="1047258" y="540453"/>
            <a:ext cx="7944342" cy="5928080"/>
          </a:xfrm>
          <a:prstGeom prst="rect">
            <a:avLst/>
          </a:prstGeom>
        </p:spPr>
      </p:pic>
    </p:spTree>
    <p:extLst>
      <p:ext uri="{BB962C8B-B14F-4D97-AF65-F5344CB8AC3E}">
        <p14:creationId xmlns:p14="http://schemas.microsoft.com/office/powerpoint/2010/main" val="3797995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379626">
            <a:off x="3486149" y="2678924"/>
            <a:ext cx="3086101" cy="1015663"/>
          </a:xfrm>
          <a:prstGeom prst="rect">
            <a:avLst/>
          </a:prstGeom>
          <a:noFill/>
        </p:spPr>
        <p:txBody>
          <a:bodyPr wrap="none" rtlCol="0">
            <a:spAutoFit/>
          </a:bodyPr>
          <a:lstStyle/>
          <a:p>
            <a:r>
              <a:rPr lang="en-US" sz="6000" b="1" dirty="0" smtClean="0">
                <a:ln w="22225">
                  <a:solidFill>
                    <a:schemeClr val="accent2"/>
                  </a:solidFill>
                  <a:prstDash val="solid"/>
                </a:ln>
                <a:solidFill>
                  <a:schemeClr val="accent2">
                    <a:lumMod val="40000"/>
                    <a:lumOff val="60000"/>
                  </a:schemeClr>
                </a:solidFill>
              </a:rPr>
              <a:t>Example</a:t>
            </a:r>
            <a:endParaRPr lang="en-US" sz="6000" b="1" dirty="0">
              <a:ln w="22225">
                <a:solidFill>
                  <a:schemeClr val="accent2"/>
                </a:solidFill>
                <a:prstDash val="solid"/>
              </a:ln>
              <a:solidFill>
                <a:schemeClr val="accent2">
                  <a:lumMod val="40000"/>
                  <a:lumOff val="60000"/>
                </a:schemeClr>
              </a:solidFill>
            </a:endParaRPr>
          </a:p>
        </p:txBody>
      </p:sp>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smtClean="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10</a:t>
            </a:fld>
            <a:endParaRPr lang="en-US" dirty="0">
              <a:solidFill>
                <a:srgbClr val="F5F5F5"/>
              </a:solidFill>
            </a:endParaRPr>
          </a:p>
        </p:txBody>
      </p:sp>
      <p:pic>
        <p:nvPicPr>
          <p:cNvPr id="6" name="Picture 5"/>
          <p:cNvPicPr>
            <a:picLocks noChangeAspect="1"/>
          </p:cNvPicPr>
          <p:nvPr/>
        </p:nvPicPr>
        <p:blipFill>
          <a:blip r:embed="rId3"/>
          <a:stretch>
            <a:fillRect/>
          </a:stretch>
        </p:blipFill>
        <p:spPr>
          <a:xfrm>
            <a:off x="1226296" y="665019"/>
            <a:ext cx="7605806" cy="5307701"/>
          </a:xfrm>
          <a:prstGeom prst="rect">
            <a:avLst/>
          </a:prstGeom>
        </p:spPr>
      </p:pic>
    </p:spTree>
    <p:extLst>
      <p:ext uri="{BB962C8B-B14F-4D97-AF65-F5344CB8AC3E}">
        <p14:creationId xmlns:p14="http://schemas.microsoft.com/office/powerpoint/2010/main" val="1129150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smtClean="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11</a:t>
            </a:fld>
            <a:endParaRPr lang="en-US" dirty="0">
              <a:solidFill>
                <a:srgbClr val="F5F5F5"/>
              </a:solidFill>
            </a:endParaRPr>
          </a:p>
        </p:txBody>
      </p:sp>
      <p:pic>
        <p:nvPicPr>
          <p:cNvPr id="6" name="Picture 5"/>
          <p:cNvPicPr>
            <a:picLocks noChangeAspect="1"/>
          </p:cNvPicPr>
          <p:nvPr/>
        </p:nvPicPr>
        <p:blipFill>
          <a:blip r:embed="rId3"/>
          <a:stretch>
            <a:fillRect/>
          </a:stretch>
        </p:blipFill>
        <p:spPr>
          <a:xfrm>
            <a:off x="1342574" y="868092"/>
            <a:ext cx="7507902" cy="5104627"/>
          </a:xfrm>
          <a:prstGeom prst="rect">
            <a:avLst/>
          </a:prstGeom>
        </p:spPr>
      </p:pic>
    </p:spTree>
    <p:extLst>
      <p:ext uri="{BB962C8B-B14F-4D97-AF65-F5344CB8AC3E}">
        <p14:creationId xmlns:p14="http://schemas.microsoft.com/office/powerpoint/2010/main" val="716182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2933837"/>
          </a:xfrm>
        </p:spPr>
        <p:txBody>
          <a:bodyPr>
            <a:noAutofit/>
          </a:bodyPr>
          <a:lstStyle/>
          <a:p>
            <a:pPr algn="l"/>
            <a:r>
              <a:rPr lang="en-US" sz="2400" dirty="0" smtClean="0">
                <a:solidFill>
                  <a:schemeClr val="tx1"/>
                </a:solidFill>
              </a:rPr>
              <a:t>Focus on Class Size Reductions</a:t>
            </a:r>
          </a:p>
          <a:p>
            <a:pPr marL="800100" lvl="1" indent="-342900" algn="l">
              <a:buFont typeface="Arial" panose="020B0604020202020204" pitchFamily="34" charset="0"/>
              <a:buChar char="•"/>
            </a:pPr>
            <a:r>
              <a:rPr lang="en-US" sz="2000" dirty="0" smtClean="0">
                <a:solidFill>
                  <a:schemeClr val="tx1"/>
                </a:solidFill>
              </a:rPr>
              <a:t>K – 8 Teachers – 20 students</a:t>
            </a:r>
          </a:p>
          <a:p>
            <a:pPr marL="800100" lvl="1" indent="-342900" algn="l">
              <a:buFont typeface="Arial" panose="020B0604020202020204" pitchFamily="34" charset="0"/>
              <a:buChar char="•"/>
            </a:pPr>
            <a:r>
              <a:rPr lang="en-US" sz="2000" dirty="0" smtClean="0">
                <a:solidFill>
                  <a:schemeClr val="tx1"/>
                </a:solidFill>
              </a:rPr>
              <a:t>1</a:t>
            </a:r>
            <a:r>
              <a:rPr lang="en-US" sz="2000" baseline="30000" dirty="0" smtClean="0">
                <a:solidFill>
                  <a:schemeClr val="tx1"/>
                </a:solidFill>
              </a:rPr>
              <a:t>st</a:t>
            </a:r>
            <a:r>
              <a:rPr lang="en-US" sz="2000" dirty="0" smtClean="0">
                <a:solidFill>
                  <a:schemeClr val="tx1"/>
                </a:solidFill>
              </a:rPr>
              <a:t> – 7 Teachers – 20 students</a:t>
            </a:r>
          </a:p>
          <a:p>
            <a:pPr marL="800100" lvl="1" indent="-342900" algn="l">
              <a:buFont typeface="Arial" panose="020B0604020202020204" pitchFamily="34" charset="0"/>
              <a:buChar char="•"/>
            </a:pPr>
            <a:r>
              <a:rPr lang="en-US" sz="2000" dirty="0" smtClean="0">
                <a:solidFill>
                  <a:schemeClr val="tx1"/>
                </a:solidFill>
              </a:rPr>
              <a:t>2</a:t>
            </a:r>
            <a:r>
              <a:rPr lang="en-US" sz="2000" baseline="30000" dirty="0" smtClean="0">
                <a:solidFill>
                  <a:schemeClr val="tx1"/>
                </a:solidFill>
              </a:rPr>
              <a:t>nd</a:t>
            </a:r>
            <a:r>
              <a:rPr lang="en-US" sz="2000" dirty="0" smtClean="0">
                <a:solidFill>
                  <a:schemeClr val="tx1"/>
                </a:solidFill>
              </a:rPr>
              <a:t> – 7 Teachers – 21 students</a:t>
            </a:r>
          </a:p>
          <a:p>
            <a:pPr marL="800100" lvl="1" indent="-342900" algn="l">
              <a:buFont typeface="Arial" panose="020B0604020202020204" pitchFamily="34" charset="0"/>
              <a:buChar char="•"/>
            </a:pPr>
            <a:r>
              <a:rPr lang="en-US" sz="2000" dirty="0" smtClean="0">
                <a:solidFill>
                  <a:schemeClr val="tx1"/>
                </a:solidFill>
              </a:rPr>
              <a:t>3</a:t>
            </a:r>
            <a:r>
              <a:rPr lang="en-US" sz="2000" baseline="30000" dirty="0" smtClean="0">
                <a:solidFill>
                  <a:schemeClr val="tx1"/>
                </a:solidFill>
              </a:rPr>
              <a:t>rd</a:t>
            </a:r>
            <a:r>
              <a:rPr lang="en-US" sz="2000" dirty="0" smtClean="0">
                <a:solidFill>
                  <a:schemeClr val="tx1"/>
                </a:solidFill>
              </a:rPr>
              <a:t> – 5 Teachers + 1 </a:t>
            </a:r>
            <a:r>
              <a:rPr lang="en-US" sz="2000" dirty="0">
                <a:solidFill>
                  <a:schemeClr val="tx1"/>
                </a:solidFill>
              </a:rPr>
              <a:t>EIP Teacher =</a:t>
            </a:r>
            <a:r>
              <a:rPr lang="en-US" sz="2000" dirty="0" smtClean="0">
                <a:solidFill>
                  <a:schemeClr val="tx1"/>
                </a:solidFill>
              </a:rPr>
              <a:t> </a:t>
            </a:r>
            <a:r>
              <a:rPr lang="en-US" sz="2000" dirty="0">
                <a:solidFill>
                  <a:schemeClr val="tx1"/>
                </a:solidFill>
              </a:rPr>
              <a:t>20 students </a:t>
            </a:r>
            <a:endParaRPr lang="en-US" sz="2000" dirty="0" smtClean="0">
              <a:solidFill>
                <a:schemeClr val="tx1"/>
              </a:solidFill>
            </a:endParaRPr>
          </a:p>
          <a:p>
            <a:pPr marL="800100" lvl="1" indent="-342900" algn="l">
              <a:buFont typeface="Arial" panose="020B0604020202020204" pitchFamily="34" charset="0"/>
              <a:buChar char="•"/>
            </a:pPr>
            <a:r>
              <a:rPr lang="en-US" sz="2000" dirty="0" smtClean="0">
                <a:solidFill>
                  <a:schemeClr val="tx1"/>
                </a:solidFill>
              </a:rPr>
              <a:t>4</a:t>
            </a:r>
            <a:r>
              <a:rPr lang="en-US" sz="2000" baseline="30000" dirty="0" smtClean="0">
                <a:solidFill>
                  <a:schemeClr val="tx1"/>
                </a:solidFill>
              </a:rPr>
              <a:t>th</a:t>
            </a:r>
            <a:r>
              <a:rPr lang="en-US" sz="2000" dirty="0" smtClean="0">
                <a:solidFill>
                  <a:schemeClr val="tx1"/>
                </a:solidFill>
              </a:rPr>
              <a:t> – 5 Teachers </a:t>
            </a:r>
            <a:r>
              <a:rPr lang="en-US" sz="2000" dirty="0">
                <a:solidFill>
                  <a:schemeClr val="tx1"/>
                </a:solidFill>
              </a:rPr>
              <a:t>+ 1 EIP </a:t>
            </a:r>
            <a:r>
              <a:rPr lang="en-US" sz="2000" dirty="0" smtClean="0">
                <a:solidFill>
                  <a:schemeClr val="tx1"/>
                </a:solidFill>
              </a:rPr>
              <a:t>Teacher = 21 students </a:t>
            </a:r>
          </a:p>
          <a:p>
            <a:pPr marL="800100" lvl="1" indent="-342900" algn="l">
              <a:buFont typeface="Arial" panose="020B0604020202020204" pitchFamily="34" charset="0"/>
              <a:buChar char="•"/>
            </a:pPr>
            <a:r>
              <a:rPr lang="en-US" sz="2000" dirty="0" smtClean="0">
                <a:solidFill>
                  <a:schemeClr val="tx1"/>
                </a:solidFill>
              </a:rPr>
              <a:t>5</a:t>
            </a:r>
            <a:r>
              <a:rPr lang="en-US" sz="2000" baseline="30000" dirty="0" smtClean="0">
                <a:solidFill>
                  <a:schemeClr val="tx1"/>
                </a:solidFill>
              </a:rPr>
              <a:t>th</a:t>
            </a:r>
            <a:r>
              <a:rPr lang="en-US" sz="2000" dirty="0" smtClean="0">
                <a:solidFill>
                  <a:schemeClr val="tx1"/>
                </a:solidFill>
              </a:rPr>
              <a:t> – 5 Teachers + 1 </a:t>
            </a:r>
            <a:r>
              <a:rPr lang="en-US" sz="2000" dirty="0">
                <a:solidFill>
                  <a:schemeClr val="tx1"/>
                </a:solidFill>
              </a:rPr>
              <a:t>EIP Teacher </a:t>
            </a:r>
            <a:r>
              <a:rPr lang="en-US" sz="2000" dirty="0" smtClean="0">
                <a:solidFill>
                  <a:schemeClr val="tx1"/>
                </a:solidFill>
              </a:rPr>
              <a:t>= 19 students </a:t>
            </a:r>
          </a:p>
          <a:p>
            <a:pPr marL="800100" lvl="1" indent="-342900" algn="l">
              <a:buFont typeface="Arial" panose="020B0604020202020204" pitchFamily="34" charset="0"/>
              <a:buChar char="•"/>
            </a:pPr>
            <a:r>
              <a:rPr lang="en-US" sz="2000" dirty="0" smtClean="0">
                <a:solidFill>
                  <a:schemeClr val="tx1"/>
                </a:solidFill>
              </a:rPr>
              <a:t>1 – Art</a:t>
            </a:r>
          </a:p>
          <a:p>
            <a:pPr marL="800100" lvl="1" indent="-342900" algn="l">
              <a:buFont typeface="Arial" panose="020B0604020202020204" pitchFamily="34" charset="0"/>
              <a:buChar char="•"/>
            </a:pPr>
            <a:r>
              <a:rPr lang="en-US" sz="2000" dirty="0" smtClean="0">
                <a:solidFill>
                  <a:schemeClr val="tx1"/>
                </a:solidFill>
              </a:rPr>
              <a:t>1 – Music</a:t>
            </a:r>
          </a:p>
          <a:p>
            <a:pPr marL="800100" lvl="1" indent="-342900" algn="l">
              <a:buFont typeface="Arial" panose="020B0604020202020204" pitchFamily="34" charset="0"/>
              <a:buChar char="•"/>
            </a:pPr>
            <a:r>
              <a:rPr lang="en-US" sz="2000" dirty="0" smtClean="0">
                <a:solidFill>
                  <a:schemeClr val="tx1"/>
                </a:solidFill>
              </a:rPr>
              <a:t>2 – PE Teachers</a:t>
            </a:r>
          </a:p>
          <a:p>
            <a:pPr marL="800100" lvl="1" indent="-342900" algn="l">
              <a:buFont typeface="Arial" panose="020B0604020202020204" pitchFamily="34" charset="0"/>
              <a:buChar char="•"/>
            </a:pPr>
            <a:r>
              <a:rPr lang="en-US" sz="2000" dirty="0" smtClean="0">
                <a:solidFill>
                  <a:schemeClr val="tx1"/>
                </a:solidFill>
              </a:rPr>
              <a:t>3 – Gifted Teachers</a:t>
            </a:r>
          </a:p>
          <a:p>
            <a:pPr marL="800100" lvl="1" indent="-342900" algn="l">
              <a:buFont typeface="Arial" panose="020B0604020202020204" pitchFamily="34" charset="0"/>
              <a:buChar char="•"/>
            </a:pPr>
            <a:r>
              <a:rPr lang="en-US" sz="2000" dirty="0" smtClean="0">
                <a:solidFill>
                  <a:schemeClr val="tx1"/>
                </a:solidFill>
              </a:rPr>
              <a:t>1 – EIP Teacher</a:t>
            </a:r>
          </a:p>
          <a:p>
            <a:pPr marL="800100" lvl="1" indent="-342900" algn="l">
              <a:buFont typeface="Arial" panose="020B0604020202020204" pitchFamily="34" charset="0"/>
              <a:buChar char="•"/>
            </a:pPr>
            <a:r>
              <a:rPr lang="en-US" sz="2000" dirty="0" smtClean="0">
                <a:solidFill>
                  <a:schemeClr val="tx1"/>
                </a:solidFill>
              </a:rPr>
              <a:t>1.5 – ESOL Teachers</a:t>
            </a: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Next Year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12</a:t>
            </a:fld>
            <a:endParaRPr lang="en-US" dirty="0"/>
          </a:p>
        </p:txBody>
      </p:sp>
    </p:spTree>
    <p:extLst>
      <p:ext uri="{BB962C8B-B14F-4D97-AF65-F5344CB8AC3E}">
        <p14:creationId xmlns:p14="http://schemas.microsoft.com/office/powerpoint/2010/main" val="38281559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smtClean="0">
                <a:solidFill>
                  <a:srgbClr val="000000"/>
                </a:solidFill>
                <a:latin typeface="Calibri" panose="020F0502020204030204" pitchFamily="34" charset="0"/>
              </a:rPr>
              <a:t>Are our school’s </a:t>
            </a:r>
            <a:r>
              <a:rPr lang="en-US" sz="2000" dirty="0">
                <a:solidFill>
                  <a:srgbClr val="000000"/>
                </a:solidFill>
                <a:latin typeface="Calibri" panose="020F0502020204030204" pitchFamily="34" charset="0"/>
              </a:rPr>
              <a:t>priorities </a:t>
            </a:r>
            <a:r>
              <a:rPr lang="en-US" sz="2000" dirty="0" smtClean="0">
                <a:solidFill>
                  <a:srgbClr val="000000"/>
                </a:solidFill>
                <a:latin typeface="Calibri" panose="020F0502020204030204" pitchFamily="34" charset="0"/>
              </a:rPr>
              <a:t>reflected </a:t>
            </a:r>
            <a:r>
              <a:rPr lang="en-US" sz="2000" dirty="0">
                <a:solidFill>
                  <a:srgbClr val="000000"/>
                </a:solidFill>
                <a:latin typeface="Calibri" panose="020F0502020204030204" pitchFamily="34" charset="0"/>
              </a:rPr>
              <a:t>in </a:t>
            </a:r>
            <a:r>
              <a:rPr lang="en-US" sz="2000" dirty="0" smtClean="0">
                <a:solidFill>
                  <a:srgbClr val="000000"/>
                </a:solidFill>
                <a:latin typeface="Calibri" panose="020F0502020204030204" pitchFamily="34" charset="0"/>
              </a:rPr>
              <a:t>this budget</a:t>
            </a:r>
            <a:r>
              <a:rPr lang="en-US" sz="2000" dirty="0">
                <a:solidFill>
                  <a:srgbClr val="000000"/>
                </a:solidFill>
                <a:latin typeface="Calibri" panose="020F0502020204030204" pitchFamily="34" charset="0"/>
              </a:rPr>
              <a:t>? </a:t>
            </a:r>
            <a:endParaRPr lang="en-US" sz="2000" dirty="0" smtClean="0">
              <a:solidFill>
                <a:srgbClr val="000000"/>
              </a:solidFill>
              <a:latin typeface="Calibri" panose="020F0502020204030204" pitchFamily="34" charset="0"/>
            </a:endParaRP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budget? </a:t>
            </a:r>
            <a:endParaRPr lang="en-US" sz="2000" dirty="0" smtClean="0">
              <a:solidFill>
                <a:srgbClr val="000000"/>
              </a:solidFill>
              <a:latin typeface="Calibri" panose="020F0502020204030204" pitchFamily="34" charset="0"/>
            </a:endParaRP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Cluster </a:t>
            </a:r>
            <a:r>
              <a:rPr lang="en-US" sz="2000" dirty="0">
                <a:solidFill>
                  <a:srgbClr val="000000"/>
                </a:solidFill>
                <a:latin typeface="Calibri" panose="020F0502020204030204" pitchFamily="34" charset="0"/>
              </a:rPr>
              <a:t>priorities- what staff, materials, etc. are dedicated to supporting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cluster’s priorities? </a:t>
            </a: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Signature </a:t>
            </a:r>
            <a:r>
              <a:rPr lang="en-US" sz="2000" dirty="0">
                <a:solidFill>
                  <a:srgbClr val="000000"/>
                </a:solidFill>
                <a:latin typeface="Calibri" panose="020F0502020204030204" pitchFamily="34" charset="0"/>
              </a:rPr>
              <a:t>programs- what staff, materials, etc. are dedicated to supporting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signature program? </a:t>
            </a: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Are </a:t>
            </a:r>
            <a:r>
              <a:rPr lang="en-US" sz="2000" dirty="0">
                <a:solidFill>
                  <a:srgbClr val="000000"/>
                </a:solidFill>
                <a:latin typeface="Calibri" panose="020F0502020204030204" pitchFamily="34" charset="0"/>
              </a:rPr>
              <a:t>there positions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school </a:t>
            </a:r>
            <a:r>
              <a:rPr lang="en-US" sz="2000" dirty="0" smtClean="0">
                <a:solidFill>
                  <a:srgbClr val="000000"/>
                </a:solidFill>
                <a:latin typeface="Calibri" panose="020F0502020204030204" pitchFamily="34" charset="0"/>
              </a:rPr>
              <a:t>will </a:t>
            </a:r>
            <a:r>
              <a:rPr lang="en-US" sz="2000" dirty="0">
                <a:solidFill>
                  <a:srgbClr val="000000"/>
                </a:solidFill>
                <a:latin typeface="Calibri" panose="020F0502020204030204" pitchFamily="34" charset="0"/>
              </a:rPr>
              <a:t>share with another school, i.e. </a:t>
            </a:r>
            <a:r>
              <a:rPr lang="en-US" sz="2000" dirty="0" smtClean="0">
                <a:solidFill>
                  <a:srgbClr val="000000"/>
                </a:solidFill>
                <a:latin typeface="Calibri" panose="020F0502020204030204" pitchFamily="34" charset="0"/>
              </a:rPr>
              <a:t>nurse, counselor?</a:t>
            </a:r>
          </a:p>
          <a:p>
            <a:pPr marL="800100" lvl="1" indent="-342900" algn="l" defTabSz="914400">
              <a:spcBef>
                <a:spcPts val="0"/>
              </a:spcBef>
              <a:buFont typeface="+mj-lt"/>
              <a:buAutoNum type="alphaLcPeriod"/>
            </a:pPr>
            <a:endParaRPr lang="en-US" sz="2000" dirty="0" smtClean="0">
              <a:solidFill>
                <a:srgbClr val="000000"/>
              </a:solidFill>
              <a:latin typeface="Calibri" panose="020F0502020204030204" pitchFamily="34" charset="0"/>
            </a:endParaRPr>
          </a:p>
          <a:p>
            <a:pPr lvl="0" algn="l" defTabSz="914400">
              <a:spcBef>
                <a:spcPts val="0"/>
              </a:spcBef>
            </a:pPr>
            <a:endParaRPr lang="en-US" sz="2000" dirty="0" smtClean="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smtClean="0">
                <a:solidFill>
                  <a:srgbClr val="000000"/>
                </a:solidFill>
                <a:latin typeface="Calibri" panose="020F0502020204030204" pitchFamily="34" charset="0"/>
              </a:rPr>
              <a:t>Questions </a:t>
            </a:r>
            <a:r>
              <a:rPr lang="en-US" sz="2800" b="1" dirty="0">
                <a:solidFill>
                  <a:srgbClr val="000000"/>
                </a:solidFill>
                <a:latin typeface="Calibri" panose="020F0502020204030204" pitchFamily="34" charset="0"/>
              </a:rPr>
              <a:t>to Consider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13</a:t>
            </a:fld>
            <a:endParaRPr lang="en-US" dirty="0"/>
          </a:p>
        </p:txBody>
      </p:sp>
    </p:spTree>
    <p:extLst>
      <p:ext uri="{BB962C8B-B14F-4D97-AF65-F5344CB8AC3E}">
        <p14:creationId xmlns:p14="http://schemas.microsoft.com/office/powerpoint/2010/main" val="1275423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071209" cy="5672156"/>
          </a:xfrm>
        </p:spPr>
        <p:txBody>
          <a:bodyPr>
            <a:noAutofit/>
          </a:bodyPr>
          <a:lstStyle/>
          <a:p>
            <a:pPr marL="800100" lvl="1" indent="-342900" defTabSz="914400">
              <a:spcBef>
                <a:spcPts val="0"/>
              </a:spcBef>
              <a:buFont typeface="Arial" panose="020B0604020202020204" pitchFamily="34" charset="0"/>
              <a:buChar char="•"/>
            </a:pPr>
            <a:r>
              <a:rPr lang="en-US" dirty="0" smtClean="0">
                <a:solidFill>
                  <a:srgbClr val="000000"/>
                </a:solidFill>
                <a:latin typeface="Calibri" panose="020F0502020204030204" pitchFamily="34" charset="0"/>
              </a:rPr>
              <a:t>Optimistic Budget not a </a:t>
            </a:r>
            <a:r>
              <a:rPr lang="en-US" dirty="0">
                <a:solidFill>
                  <a:srgbClr val="000000"/>
                </a:solidFill>
                <a:latin typeface="Calibri" panose="020F0502020204030204" pitchFamily="34" charset="0"/>
              </a:rPr>
              <a:t>C</a:t>
            </a:r>
            <a:r>
              <a:rPr lang="en-US" dirty="0" smtClean="0">
                <a:solidFill>
                  <a:srgbClr val="000000"/>
                </a:solidFill>
                <a:latin typeface="Calibri" panose="020F0502020204030204" pitchFamily="34" charset="0"/>
              </a:rPr>
              <a:t>onservative Budget (30 student difference)</a:t>
            </a:r>
          </a:p>
          <a:p>
            <a:pPr lvl="1" defTabSz="914400">
              <a:spcBef>
                <a:spcPts val="0"/>
              </a:spcBef>
            </a:pPr>
            <a:endParaRPr lang="en-US" dirty="0" smtClean="0">
              <a:solidFill>
                <a:srgbClr val="000000"/>
              </a:solidFill>
              <a:latin typeface="Calibri" panose="020F0502020204030204" pitchFamily="34" charset="0"/>
            </a:endParaRPr>
          </a:p>
          <a:p>
            <a:pPr marL="800100" lvl="1" indent="-342900" defTabSz="914400">
              <a:spcBef>
                <a:spcPts val="0"/>
              </a:spcBef>
              <a:buFont typeface="Arial" panose="020B0604020202020204" pitchFamily="34" charset="0"/>
              <a:buChar char="•"/>
            </a:pPr>
            <a:r>
              <a:rPr lang="en-US" dirty="0" smtClean="0">
                <a:solidFill>
                  <a:srgbClr val="000000"/>
                </a:solidFill>
                <a:latin typeface="Calibri" panose="020F0502020204030204" pitchFamily="34" charset="0"/>
              </a:rPr>
              <a:t>At the end of next year (2021.22) We will lose the Kindergarten Center &amp; the additional $330K – Dual Campus Supplement</a:t>
            </a:r>
          </a:p>
          <a:p>
            <a:pPr lvl="1" defTabSz="914400">
              <a:spcBef>
                <a:spcPts val="0"/>
              </a:spcBef>
            </a:pPr>
            <a:endParaRPr lang="en-US" dirty="0" smtClean="0">
              <a:solidFill>
                <a:srgbClr val="000000"/>
              </a:solidFill>
              <a:latin typeface="Calibri" panose="020F0502020204030204" pitchFamily="34" charset="0"/>
            </a:endParaRPr>
          </a:p>
          <a:p>
            <a:pPr marL="800100" lvl="1" indent="-342900" defTabSz="914400">
              <a:spcBef>
                <a:spcPts val="0"/>
              </a:spcBef>
              <a:buFont typeface="Arial" panose="020B0604020202020204" pitchFamily="34" charset="0"/>
              <a:buChar char="•"/>
            </a:pPr>
            <a:r>
              <a:rPr lang="en-US" dirty="0" smtClean="0">
                <a:solidFill>
                  <a:srgbClr val="000000"/>
                </a:solidFill>
                <a:latin typeface="Calibri" panose="020F0502020204030204" pitchFamily="34" charset="0"/>
              </a:rPr>
              <a:t>At the end of next year, the Inman Middle School Building may open as something “new” in 2022.23 – this will impact our budget.</a:t>
            </a:r>
          </a:p>
          <a:p>
            <a:pPr marL="800100" lvl="1" indent="-342900" algn="l" defTabSz="914400">
              <a:spcBef>
                <a:spcPts val="0"/>
              </a:spcBef>
              <a:buFont typeface="+mj-lt"/>
              <a:buAutoNum type="alphaLcPeriod"/>
            </a:pPr>
            <a:endParaRPr lang="en-US" sz="2000" dirty="0" smtClean="0">
              <a:solidFill>
                <a:srgbClr val="000000"/>
              </a:solidFill>
              <a:latin typeface="Calibri" panose="020F0502020204030204" pitchFamily="34" charset="0"/>
            </a:endParaRPr>
          </a:p>
          <a:p>
            <a:pPr lvl="0" algn="l" defTabSz="914400">
              <a:spcBef>
                <a:spcPts val="0"/>
              </a:spcBef>
            </a:pPr>
            <a:endParaRPr lang="en-US" sz="2000" dirty="0" smtClean="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77222"/>
            <a:ext cx="8458200" cy="707886"/>
          </a:xfrm>
          <a:prstGeom prst="rect">
            <a:avLst/>
          </a:prstGeom>
          <a:noFill/>
        </p:spPr>
        <p:txBody>
          <a:bodyPr wrap="square" rtlCol="0">
            <a:spAutoFit/>
          </a:bodyPr>
          <a:lstStyle/>
          <a:p>
            <a:r>
              <a:rPr lang="en-US" sz="4000" b="1" dirty="0" smtClean="0">
                <a:solidFill>
                  <a:srgbClr val="000000"/>
                </a:solidFill>
                <a:latin typeface="Calibri" panose="020F0502020204030204" pitchFamily="34" charset="0"/>
              </a:rPr>
              <a:t>Things </a:t>
            </a:r>
            <a:r>
              <a:rPr lang="en-US" sz="4000" b="1" dirty="0">
                <a:solidFill>
                  <a:srgbClr val="000000"/>
                </a:solidFill>
                <a:latin typeface="Calibri" panose="020F0502020204030204" pitchFamily="34" charset="0"/>
              </a:rPr>
              <a:t>to </a:t>
            </a:r>
            <a:r>
              <a:rPr lang="en-US" sz="4000" b="1" dirty="0" smtClean="0">
                <a:solidFill>
                  <a:srgbClr val="000000"/>
                </a:solidFill>
                <a:latin typeface="Calibri" panose="020F0502020204030204" pitchFamily="34" charset="0"/>
              </a:rPr>
              <a:t>Think About!</a:t>
            </a:r>
            <a:endParaRPr lang="en-US" sz="40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14</a:t>
            </a:fld>
            <a:endParaRPr lang="en-US" dirty="0"/>
          </a:p>
        </p:txBody>
      </p:sp>
    </p:spTree>
    <p:extLst>
      <p:ext uri="{BB962C8B-B14F-4D97-AF65-F5344CB8AC3E}">
        <p14:creationId xmlns:p14="http://schemas.microsoft.com/office/powerpoint/2010/main" val="1688735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807249"/>
            <a:ext cx="8342142" cy="2933837"/>
          </a:xfrm>
        </p:spPr>
        <p:txBody>
          <a:bodyPr>
            <a:noAutofit/>
          </a:bodyPr>
          <a:lstStyle/>
          <a:p>
            <a:pPr marL="800100" lvl="1" indent="-342900" algn="l">
              <a:buFont typeface="Arial" panose="020B0604020202020204" pitchFamily="34" charset="0"/>
              <a:buChar char="•"/>
            </a:pPr>
            <a:r>
              <a:rPr lang="en-US" sz="1800" dirty="0" smtClean="0">
                <a:solidFill>
                  <a:schemeClr val="tx1"/>
                </a:solidFill>
              </a:rPr>
              <a:t>Combining </a:t>
            </a:r>
            <a:r>
              <a:rPr lang="en-US" sz="1800" dirty="0">
                <a:solidFill>
                  <a:schemeClr val="tx1"/>
                </a:solidFill>
              </a:rPr>
              <a:t>the SELT &amp; SST Intervention </a:t>
            </a:r>
            <a:r>
              <a:rPr lang="en-US" sz="1800" dirty="0" smtClean="0">
                <a:solidFill>
                  <a:schemeClr val="tx1"/>
                </a:solidFill>
              </a:rPr>
              <a:t>Specialist</a:t>
            </a:r>
          </a:p>
          <a:p>
            <a:pPr marL="1257300" lvl="2" indent="-342900" algn="l">
              <a:buFont typeface="Arial" panose="020B0604020202020204" pitchFamily="34" charset="0"/>
              <a:buChar char="•"/>
            </a:pPr>
            <a:r>
              <a:rPr lang="en-US" sz="1800" dirty="0" smtClean="0">
                <a:solidFill>
                  <a:schemeClr val="tx1"/>
                </a:solidFill>
              </a:rPr>
              <a:t>Abolishing the .5 SST Intervention Specialist - $50K savings</a:t>
            </a:r>
          </a:p>
          <a:p>
            <a:pPr marL="800100" lvl="1" indent="-342900" algn="l">
              <a:buFont typeface="Arial" panose="020B0604020202020204" pitchFamily="34" charset="0"/>
              <a:buChar char="•"/>
            </a:pPr>
            <a:r>
              <a:rPr lang="en-US" sz="1800" dirty="0" smtClean="0">
                <a:solidFill>
                  <a:schemeClr val="tx1"/>
                </a:solidFill>
              </a:rPr>
              <a:t>Abolishing </a:t>
            </a:r>
            <a:r>
              <a:rPr lang="en-US" sz="1800" dirty="0">
                <a:solidFill>
                  <a:schemeClr val="tx1"/>
                </a:solidFill>
              </a:rPr>
              <a:t>the .5 Art </a:t>
            </a:r>
            <a:r>
              <a:rPr lang="en-US" sz="1800" dirty="0" smtClean="0">
                <a:solidFill>
                  <a:schemeClr val="tx1"/>
                </a:solidFill>
              </a:rPr>
              <a:t>Teacher</a:t>
            </a:r>
          </a:p>
          <a:p>
            <a:pPr marL="1257300" lvl="2" indent="-342900" algn="l">
              <a:buFont typeface="Arial" panose="020B0604020202020204" pitchFamily="34" charset="0"/>
              <a:buChar char="•"/>
            </a:pPr>
            <a:r>
              <a:rPr lang="en-US" sz="1800" dirty="0" smtClean="0">
                <a:solidFill>
                  <a:schemeClr val="tx1"/>
                </a:solidFill>
              </a:rPr>
              <a:t>K Center - $45K savings</a:t>
            </a:r>
          </a:p>
          <a:p>
            <a:pPr marL="800100" lvl="1" indent="-342900" algn="l">
              <a:buFont typeface="Arial" panose="020B0604020202020204" pitchFamily="34" charset="0"/>
              <a:buChar char="•"/>
            </a:pPr>
            <a:r>
              <a:rPr lang="en-US" sz="1800" dirty="0" smtClean="0">
                <a:solidFill>
                  <a:schemeClr val="tx1"/>
                </a:solidFill>
              </a:rPr>
              <a:t>Reducing </a:t>
            </a:r>
            <a:r>
              <a:rPr lang="en-US" sz="1800" dirty="0">
                <a:solidFill>
                  <a:schemeClr val="tx1"/>
                </a:solidFill>
              </a:rPr>
              <a:t>School Clerk from 211 days to 202 </a:t>
            </a:r>
            <a:r>
              <a:rPr lang="en-US" sz="1800" dirty="0" smtClean="0">
                <a:solidFill>
                  <a:schemeClr val="tx1"/>
                </a:solidFill>
              </a:rPr>
              <a:t>days</a:t>
            </a:r>
          </a:p>
          <a:p>
            <a:pPr marL="1257300" lvl="2" indent="-342900" algn="l">
              <a:buFont typeface="Arial" panose="020B0604020202020204" pitchFamily="34" charset="0"/>
              <a:buChar char="•"/>
            </a:pPr>
            <a:r>
              <a:rPr lang="en-US" sz="1800" dirty="0" smtClean="0">
                <a:solidFill>
                  <a:schemeClr val="tx1"/>
                </a:solidFill>
              </a:rPr>
              <a:t>$1500 savings</a:t>
            </a:r>
          </a:p>
          <a:p>
            <a:pPr marL="800100" lvl="1" indent="-342900" algn="l">
              <a:buFont typeface="Arial" panose="020B0604020202020204" pitchFamily="34" charset="0"/>
              <a:buChar char="•"/>
            </a:pPr>
            <a:r>
              <a:rPr lang="en-US" sz="1800" dirty="0" smtClean="0">
                <a:solidFill>
                  <a:schemeClr val="tx1"/>
                </a:solidFill>
              </a:rPr>
              <a:t>Abolishing the STEM Lab Teacher – Technology &amp; Rolling this responsibility into the Media Specialist position</a:t>
            </a:r>
          </a:p>
          <a:p>
            <a:pPr marL="1257300" lvl="2" indent="-342900" algn="l">
              <a:buFont typeface="Arial" panose="020B0604020202020204" pitchFamily="34" charset="0"/>
              <a:buChar char="•"/>
            </a:pPr>
            <a:r>
              <a:rPr lang="en-US" sz="1800" dirty="0" smtClean="0">
                <a:solidFill>
                  <a:schemeClr val="tx1"/>
                </a:solidFill>
              </a:rPr>
              <a:t>$90K savings</a:t>
            </a:r>
          </a:p>
          <a:p>
            <a:pPr marL="800100" lvl="1" indent="-342900" algn="l">
              <a:buFont typeface="Arial" panose="020B0604020202020204" pitchFamily="34" charset="0"/>
              <a:buChar char="•"/>
            </a:pPr>
            <a:r>
              <a:rPr lang="en-US" sz="1800" dirty="0" smtClean="0">
                <a:solidFill>
                  <a:schemeClr val="tx1"/>
                </a:solidFill>
              </a:rPr>
              <a:t>Abolishing .17 – College &amp; Career Program Specialist Position</a:t>
            </a:r>
          </a:p>
          <a:p>
            <a:pPr marL="1257300" lvl="2" indent="-342900" algn="l">
              <a:buFont typeface="Arial" panose="020B0604020202020204" pitchFamily="34" charset="0"/>
              <a:buChar char="•"/>
            </a:pPr>
            <a:r>
              <a:rPr lang="en-US" sz="1800" dirty="0" smtClean="0">
                <a:solidFill>
                  <a:schemeClr val="tx1"/>
                </a:solidFill>
              </a:rPr>
              <a:t>$18K savings</a:t>
            </a:r>
          </a:p>
          <a:p>
            <a:pPr marL="800100" lvl="1" indent="-342900" algn="l">
              <a:buFont typeface="Arial" panose="020B0604020202020204" pitchFamily="34" charset="0"/>
              <a:buChar char="•"/>
            </a:pPr>
            <a:r>
              <a:rPr lang="en-US" sz="1800" dirty="0" smtClean="0">
                <a:solidFill>
                  <a:schemeClr val="tx1"/>
                </a:solidFill>
              </a:rPr>
              <a:t>Earned </a:t>
            </a:r>
            <a:r>
              <a:rPr lang="en-US" sz="1800" dirty="0">
                <a:solidFill>
                  <a:schemeClr val="tx1"/>
                </a:solidFill>
              </a:rPr>
              <a:t>an additional Gifted Teacher </a:t>
            </a:r>
          </a:p>
          <a:p>
            <a:pPr marL="1257300" lvl="2" indent="-342900" algn="l">
              <a:buFont typeface="Arial" panose="020B0604020202020204" pitchFamily="34" charset="0"/>
              <a:buChar char="•"/>
            </a:pPr>
            <a:r>
              <a:rPr lang="en-US" sz="1800" dirty="0" smtClean="0">
                <a:solidFill>
                  <a:schemeClr val="tx1"/>
                </a:solidFill>
              </a:rPr>
              <a:t>Use </a:t>
            </a:r>
            <a:r>
              <a:rPr lang="en-US" sz="1800" dirty="0">
                <a:solidFill>
                  <a:schemeClr val="tx1"/>
                </a:solidFill>
              </a:rPr>
              <a:t>that FTE to add a 7th second grade </a:t>
            </a:r>
            <a:r>
              <a:rPr lang="en-US" sz="1800" dirty="0" smtClean="0">
                <a:solidFill>
                  <a:schemeClr val="tx1"/>
                </a:solidFill>
              </a:rPr>
              <a:t>teacher</a:t>
            </a:r>
          </a:p>
          <a:p>
            <a:pPr marL="800100" lvl="1" indent="-342900" algn="l">
              <a:buFont typeface="Arial" panose="020B0604020202020204" pitchFamily="34" charset="0"/>
              <a:buChar char="•"/>
            </a:pPr>
            <a:r>
              <a:rPr lang="en-US" sz="1800" dirty="0">
                <a:solidFill>
                  <a:schemeClr val="tx1"/>
                </a:solidFill>
              </a:rPr>
              <a:t>Full Time Counselor – Increase from .5 to </a:t>
            </a:r>
            <a:r>
              <a:rPr lang="en-US" sz="1800" dirty="0" smtClean="0">
                <a:solidFill>
                  <a:schemeClr val="tx1"/>
                </a:solidFill>
              </a:rPr>
              <a:t>1.0</a:t>
            </a:r>
          </a:p>
          <a:p>
            <a:pPr marL="1257300" lvl="2" indent="-342900" algn="l">
              <a:buFont typeface="Arial" panose="020B0604020202020204" pitchFamily="34" charset="0"/>
              <a:buChar char="•"/>
            </a:pPr>
            <a:r>
              <a:rPr lang="en-US" sz="1800" dirty="0" smtClean="0">
                <a:solidFill>
                  <a:schemeClr val="tx1"/>
                </a:solidFill>
              </a:rPr>
              <a:t>Reducing Social Worker to 2 days a week</a:t>
            </a:r>
            <a:endParaRPr lang="en-US" sz="1800" dirty="0">
              <a:solidFill>
                <a:schemeClr val="tx1"/>
              </a:solidFill>
            </a:endParaRPr>
          </a:p>
          <a:p>
            <a:pPr marL="800100" lvl="1" indent="-342900" algn="l">
              <a:buFont typeface="Arial" panose="020B0604020202020204" pitchFamily="34" charset="0"/>
              <a:buChar char="•"/>
            </a:pPr>
            <a:r>
              <a:rPr lang="en-US" sz="1800" dirty="0">
                <a:solidFill>
                  <a:schemeClr val="tx1"/>
                </a:solidFill>
              </a:rPr>
              <a:t>Full Time Media Specialist – Increase </a:t>
            </a:r>
            <a:r>
              <a:rPr lang="en-US" sz="1800" dirty="0" smtClean="0">
                <a:solidFill>
                  <a:schemeClr val="tx1"/>
                </a:solidFill>
              </a:rPr>
              <a:t>1.0</a:t>
            </a:r>
          </a:p>
          <a:p>
            <a:pPr marL="800100" lvl="1" indent="-342900" algn="l">
              <a:buFont typeface="Arial" panose="020B0604020202020204" pitchFamily="34" charset="0"/>
              <a:buChar char="•"/>
            </a:pPr>
            <a:r>
              <a:rPr lang="en-US" sz="1800" dirty="0" smtClean="0">
                <a:solidFill>
                  <a:schemeClr val="tx1"/>
                </a:solidFill>
              </a:rPr>
              <a:t>EIP Teacher – Adding another EIP teacher to support</a:t>
            </a:r>
            <a:r>
              <a:rPr lang="en-US" sz="2400" b="1" dirty="0" smtClean="0">
                <a:solidFill>
                  <a:schemeClr val="tx1"/>
                </a:solidFill>
              </a:rPr>
              <a:t> .8</a:t>
            </a:r>
            <a:endParaRPr lang="en-US" sz="2400" b="1" dirty="0">
              <a:solidFill>
                <a:schemeClr val="tx1"/>
              </a:solidFill>
            </a:endParaRPr>
          </a:p>
          <a:p>
            <a:pPr marL="800100" lvl="1" indent="-342900" algn="l">
              <a:buFont typeface="Arial" panose="020B0604020202020204" pitchFamily="34" charset="0"/>
              <a:buChar char="•"/>
            </a:pPr>
            <a:endParaRPr lang="en-US" sz="2400" dirty="0" smtClean="0">
              <a:solidFill>
                <a:schemeClr val="tx1"/>
              </a:solidFill>
            </a:endParaRPr>
          </a:p>
          <a:p>
            <a:pPr marL="800100" lvl="1" indent="-342900" algn="l">
              <a:buFont typeface="Arial" panose="020B0604020202020204" pitchFamily="34" charset="0"/>
              <a:buChar char="•"/>
            </a:pPr>
            <a:endParaRPr lang="en-US" sz="2400" dirty="0">
              <a:solidFill>
                <a:schemeClr val="tx1"/>
              </a:solidFill>
            </a:endParaRPr>
          </a:p>
          <a:p>
            <a:pPr lvl="1"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Next Year – Additions &amp; </a:t>
            </a:r>
            <a:r>
              <a:rPr lang="en-US" sz="2700" b="1" dirty="0" err="1" smtClean="0">
                <a:solidFill>
                  <a:prstClr val="black"/>
                </a:solidFill>
                <a:latin typeface="Century Schoolbook" panose="02040604050505020304"/>
              </a:rPr>
              <a:t>Abolishments</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15</a:t>
            </a:fld>
            <a:endParaRPr lang="en-US" dirty="0"/>
          </a:p>
        </p:txBody>
      </p:sp>
    </p:spTree>
    <p:extLst>
      <p:ext uri="{BB962C8B-B14F-4D97-AF65-F5344CB8AC3E}">
        <p14:creationId xmlns:p14="http://schemas.microsoft.com/office/powerpoint/2010/main" val="4257743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2933837"/>
          </a:xfrm>
        </p:spPr>
        <p:txBody>
          <a:bodyPr>
            <a:noAutofit/>
          </a:bodyPr>
          <a:lstStyle/>
          <a:p>
            <a:pPr marL="457200" lvl="0" indent="-457200" algn="l">
              <a:buFont typeface="Arial" panose="020B0604020202020204" pitchFamily="34" charset="0"/>
              <a:buChar char="•"/>
            </a:pPr>
            <a:r>
              <a:rPr lang="en-US" dirty="0" smtClean="0">
                <a:solidFill>
                  <a:schemeClr val="tx1"/>
                </a:solidFill>
              </a:rPr>
              <a:t>$13,689 </a:t>
            </a:r>
            <a:r>
              <a:rPr lang="en-US" dirty="0">
                <a:solidFill>
                  <a:schemeClr val="tx1"/>
                </a:solidFill>
              </a:rPr>
              <a:t>– Hourly Social Worker – </a:t>
            </a:r>
            <a:r>
              <a:rPr lang="en-US" dirty="0" smtClean="0">
                <a:solidFill>
                  <a:schemeClr val="tx1"/>
                </a:solidFill>
              </a:rPr>
              <a:t>2 </a:t>
            </a:r>
            <a:r>
              <a:rPr lang="en-US" dirty="0">
                <a:solidFill>
                  <a:schemeClr val="tx1"/>
                </a:solidFill>
              </a:rPr>
              <a:t>Days a </a:t>
            </a:r>
            <a:r>
              <a:rPr lang="en-US" dirty="0" smtClean="0">
                <a:solidFill>
                  <a:schemeClr val="tx1"/>
                </a:solidFill>
              </a:rPr>
              <a:t>week</a:t>
            </a:r>
            <a:endParaRPr lang="en-US" dirty="0">
              <a:solidFill>
                <a:schemeClr val="tx1"/>
              </a:solidFill>
            </a:endParaRPr>
          </a:p>
          <a:p>
            <a:pPr marL="457200" lvl="0" indent="-457200" algn="l">
              <a:buFont typeface="Arial" panose="020B0604020202020204" pitchFamily="34" charset="0"/>
              <a:buChar char="•"/>
            </a:pPr>
            <a:r>
              <a:rPr lang="en-US" dirty="0">
                <a:solidFill>
                  <a:schemeClr val="tx1"/>
                </a:solidFill>
              </a:rPr>
              <a:t>$</a:t>
            </a:r>
            <a:r>
              <a:rPr lang="en-US" dirty="0" smtClean="0">
                <a:solidFill>
                  <a:schemeClr val="tx1"/>
                </a:solidFill>
              </a:rPr>
              <a:t>18,018 </a:t>
            </a:r>
            <a:r>
              <a:rPr lang="en-US" dirty="0">
                <a:solidFill>
                  <a:schemeClr val="tx1"/>
                </a:solidFill>
              </a:rPr>
              <a:t>- .2 EIP Teacher – to make a 1.0 EIP </a:t>
            </a:r>
            <a:r>
              <a:rPr lang="en-US" dirty="0" smtClean="0">
                <a:solidFill>
                  <a:schemeClr val="tx1"/>
                </a:solidFill>
              </a:rPr>
              <a:t>teacher</a:t>
            </a:r>
            <a:endParaRPr lang="en-US" dirty="0">
              <a:solidFill>
                <a:schemeClr val="tx1"/>
              </a:solidFill>
            </a:endParaRPr>
          </a:p>
          <a:p>
            <a:pPr marL="457200" lvl="0" indent="-457200" algn="l">
              <a:buFont typeface="Arial" panose="020B0604020202020204" pitchFamily="34" charset="0"/>
              <a:buChar char="•"/>
            </a:pPr>
            <a:r>
              <a:rPr lang="en-US" dirty="0">
                <a:solidFill>
                  <a:schemeClr val="tx1"/>
                </a:solidFill>
              </a:rPr>
              <a:t>$</a:t>
            </a:r>
            <a:r>
              <a:rPr lang="en-US" dirty="0" smtClean="0">
                <a:solidFill>
                  <a:schemeClr val="tx1"/>
                </a:solidFill>
              </a:rPr>
              <a:t>90,093 </a:t>
            </a:r>
            <a:r>
              <a:rPr lang="en-US" dirty="0">
                <a:solidFill>
                  <a:schemeClr val="tx1"/>
                </a:solidFill>
              </a:rPr>
              <a:t>– 1.0 EIP Teacher – </a:t>
            </a:r>
            <a:r>
              <a:rPr lang="en-US" dirty="0" smtClean="0">
                <a:solidFill>
                  <a:schemeClr val="tx1"/>
                </a:solidFill>
              </a:rPr>
              <a:t>Additional</a:t>
            </a:r>
            <a:endParaRPr lang="en-US" dirty="0">
              <a:solidFill>
                <a:schemeClr val="tx1"/>
              </a:solidFill>
            </a:endParaRPr>
          </a:p>
          <a:p>
            <a:pPr marL="457200" lvl="0" indent="-457200" algn="l">
              <a:buFont typeface="Arial" panose="020B0604020202020204" pitchFamily="34" charset="0"/>
              <a:buChar char="•"/>
            </a:pPr>
            <a:r>
              <a:rPr lang="en-US" dirty="0">
                <a:solidFill>
                  <a:schemeClr val="tx1"/>
                </a:solidFill>
              </a:rPr>
              <a:t>$</a:t>
            </a:r>
            <a:r>
              <a:rPr lang="en-US" dirty="0" smtClean="0">
                <a:solidFill>
                  <a:schemeClr val="tx1"/>
                </a:solidFill>
              </a:rPr>
              <a:t>49,758 </a:t>
            </a:r>
            <a:r>
              <a:rPr lang="en-US" dirty="0">
                <a:solidFill>
                  <a:schemeClr val="tx1"/>
                </a:solidFill>
              </a:rPr>
              <a:t>- .5 SST Intervention Specialist – Carey </a:t>
            </a:r>
            <a:r>
              <a:rPr lang="en-US" dirty="0" smtClean="0">
                <a:solidFill>
                  <a:schemeClr val="tx1"/>
                </a:solidFill>
              </a:rPr>
              <a:t>Rogers</a:t>
            </a:r>
          </a:p>
          <a:p>
            <a:pPr marL="457200" lvl="0" indent="-457200" algn="l">
              <a:buFont typeface="Arial" panose="020B0604020202020204" pitchFamily="34" charset="0"/>
              <a:buChar char="•"/>
            </a:pPr>
            <a:endParaRPr lang="en-US" dirty="0">
              <a:solidFill>
                <a:schemeClr val="tx1"/>
              </a:solidFill>
            </a:endParaRPr>
          </a:p>
          <a:p>
            <a:pPr marL="457200" lvl="0" indent="-457200" algn="l">
              <a:buFont typeface="Arial" panose="020B0604020202020204" pitchFamily="34" charset="0"/>
              <a:buChar char="•"/>
            </a:pPr>
            <a:endParaRPr lang="en-US" dirty="0">
              <a:solidFill>
                <a:schemeClr val="tx1"/>
              </a:solidFill>
            </a:endParaRPr>
          </a:p>
          <a:p>
            <a:pPr lvl="1" algn="l"/>
            <a:r>
              <a:rPr lang="en-US" dirty="0" smtClean="0">
                <a:solidFill>
                  <a:schemeClr val="tx1"/>
                </a:solidFill>
              </a:rPr>
              <a:t>$</a:t>
            </a:r>
            <a:r>
              <a:rPr lang="en-US" dirty="0">
                <a:solidFill>
                  <a:schemeClr val="tx1"/>
                </a:solidFill>
              </a:rPr>
              <a:t>7431 – </a:t>
            </a:r>
            <a:r>
              <a:rPr lang="en-US" dirty="0" smtClean="0">
                <a:solidFill>
                  <a:schemeClr val="tx1"/>
                </a:solidFill>
              </a:rPr>
              <a:t>Remaining for Instructional Resources</a:t>
            </a:r>
            <a:endParaRPr lang="en-US" dirty="0">
              <a:solidFill>
                <a:schemeClr val="tx1"/>
              </a:solidFill>
            </a:endParaRPr>
          </a:p>
          <a:p>
            <a:pPr lvl="3" algn="l"/>
            <a:endParaRPr lang="en-US" sz="2800" dirty="0" smtClean="0">
              <a:solidFill>
                <a:schemeClr val="tx1"/>
              </a:solidFill>
            </a:endParaRPr>
          </a:p>
          <a:p>
            <a:pPr marL="2171700" lvl="4" indent="-342900" algn="l">
              <a:buFont typeface="Arial" panose="020B0604020202020204" pitchFamily="34" charset="0"/>
              <a:buChar char="•"/>
            </a:pPr>
            <a:endParaRPr lang="en-US" sz="2800" dirty="0" smtClean="0">
              <a:solidFill>
                <a:schemeClr val="tx1"/>
              </a:solidFill>
            </a:endParaRPr>
          </a:p>
          <a:p>
            <a:pPr marL="1257300" lvl="2" indent="-342900" algn="l">
              <a:buFont typeface="Arial" panose="020B0604020202020204" pitchFamily="34" charset="0"/>
              <a:buChar char="•"/>
            </a:pPr>
            <a:endParaRPr lang="en-US" sz="12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Cares Act Funds - $178,898</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16</a:t>
            </a:fld>
            <a:endParaRPr lang="en-US" dirty="0"/>
          </a:p>
        </p:txBody>
      </p:sp>
    </p:spTree>
    <p:extLst>
      <p:ext uri="{BB962C8B-B14F-4D97-AF65-F5344CB8AC3E}">
        <p14:creationId xmlns:p14="http://schemas.microsoft.com/office/powerpoint/2010/main" val="11534145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2933837"/>
          </a:xfrm>
        </p:spPr>
        <p:txBody>
          <a:bodyPr>
            <a:noAutofit/>
          </a:bodyPr>
          <a:lstStyle/>
          <a:p>
            <a:pPr marL="457200" lvl="0" indent="-457200" algn="l">
              <a:buFont typeface="Arial" panose="020B0604020202020204" pitchFamily="34" charset="0"/>
              <a:buChar char="•"/>
            </a:pPr>
            <a:r>
              <a:rPr lang="en-US" dirty="0" smtClean="0">
                <a:solidFill>
                  <a:schemeClr val="tx1"/>
                </a:solidFill>
              </a:rPr>
              <a:t>SELT &amp; Intervention Specialist </a:t>
            </a:r>
          </a:p>
          <a:p>
            <a:pPr marL="914400" lvl="1" indent="-457200" algn="l">
              <a:buFont typeface="Arial" panose="020B0604020202020204" pitchFamily="34" charset="0"/>
              <a:buChar char="•"/>
            </a:pPr>
            <a:r>
              <a:rPr lang="en-US" dirty="0" smtClean="0">
                <a:solidFill>
                  <a:schemeClr val="tx1"/>
                </a:solidFill>
              </a:rPr>
              <a:t>Intervention Block schedule</a:t>
            </a:r>
          </a:p>
          <a:p>
            <a:pPr marL="914400" lvl="1" indent="-457200" algn="l">
              <a:buFont typeface="Arial" panose="020B0604020202020204" pitchFamily="34" charset="0"/>
              <a:buChar char="•"/>
            </a:pPr>
            <a:r>
              <a:rPr lang="en-US" dirty="0" smtClean="0">
                <a:solidFill>
                  <a:schemeClr val="tx1"/>
                </a:solidFill>
              </a:rPr>
              <a:t>3 EIP teachers total to support all tier 2 &amp; tier 3 students. </a:t>
            </a:r>
          </a:p>
          <a:p>
            <a:pPr marL="1371600" lvl="2" indent="-457200" algn="l">
              <a:buFont typeface="Arial" panose="020B0604020202020204" pitchFamily="34" charset="0"/>
              <a:buChar char="•"/>
            </a:pPr>
            <a:r>
              <a:rPr lang="en-US" dirty="0" smtClean="0">
                <a:solidFill>
                  <a:schemeClr val="tx1"/>
                </a:solidFill>
              </a:rPr>
              <a:t>These teachers will be responsible for providing interventions to students as well as entering that data into Infinite Campus</a:t>
            </a:r>
          </a:p>
          <a:p>
            <a:pPr marL="1371600" lvl="2" indent="-457200" algn="l">
              <a:buFont typeface="Arial" panose="020B0604020202020204" pitchFamily="34" charset="0"/>
              <a:buChar char="•"/>
            </a:pPr>
            <a:r>
              <a:rPr lang="en-US" dirty="0" smtClean="0">
                <a:solidFill>
                  <a:schemeClr val="tx1"/>
                </a:solidFill>
              </a:rPr>
              <a:t>Students identified to receive this support will participate in Intervention Block 3-5 days a week.</a:t>
            </a:r>
          </a:p>
          <a:p>
            <a:pPr marL="457200" lvl="0" indent="-457200" algn="l">
              <a:buFont typeface="Arial" panose="020B0604020202020204" pitchFamily="34" charset="0"/>
              <a:buChar char="•"/>
            </a:pPr>
            <a:endParaRPr lang="en-US" dirty="0">
              <a:solidFill>
                <a:schemeClr val="tx1"/>
              </a:solidFill>
            </a:endParaRPr>
          </a:p>
          <a:p>
            <a:pPr marL="457200" lvl="0" indent="-457200" algn="l">
              <a:buFont typeface="Arial" panose="020B0604020202020204" pitchFamily="34" charset="0"/>
              <a:buChar char="•"/>
            </a:pPr>
            <a:endParaRPr lang="en-US" dirty="0">
              <a:solidFill>
                <a:schemeClr val="tx1"/>
              </a:solidFill>
            </a:endParaRPr>
          </a:p>
          <a:p>
            <a:pPr lvl="3" algn="l"/>
            <a:endParaRPr lang="en-US" sz="2800" dirty="0" smtClean="0">
              <a:solidFill>
                <a:schemeClr val="tx1"/>
              </a:solidFill>
            </a:endParaRPr>
          </a:p>
          <a:p>
            <a:pPr marL="2171700" lvl="4" indent="-342900" algn="l">
              <a:buFont typeface="Arial" panose="020B0604020202020204" pitchFamily="34" charset="0"/>
              <a:buChar char="•"/>
            </a:pPr>
            <a:endParaRPr lang="en-US" sz="2800" dirty="0" smtClean="0">
              <a:solidFill>
                <a:schemeClr val="tx1"/>
              </a:solidFill>
            </a:endParaRPr>
          </a:p>
          <a:p>
            <a:pPr marL="1257300" lvl="2" indent="-342900" algn="l">
              <a:buFont typeface="Arial" panose="020B0604020202020204" pitchFamily="34" charset="0"/>
              <a:buChar char="•"/>
            </a:pPr>
            <a:endParaRPr lang="en-US" sz="12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algn="l"/>
            <a:endParaRPr lang="en-US" sz="2400" dirty="0">
              <a:solidFill>
                <a:schemeClr val="tx1"/>
              </a:solidFill>
            </a:endParaRPr>
          </a:p>
        </p:txBody>
      </p:sp>
      <p:sp>
        <p:nvSpPr>
          <p:cNvPr id="4" name="Title 3"/>
          <p:cNvSpPr txBox="1">
            <a:spLocks noGrp="1"/>
          </p:cNvSpPr>
          <p:nvPr>
            <p:ph type="ctrTitle"/>
          </p:nvPr>
        </p:nvSpPr>
        <p:spPr>
          <a:xfrm>
            <a:off x="685800" y="138778"/>
            <a:ext cx="8153400" cy="584775"/>
          </a:xfrm>
          <a:prstGeom prst="rect">
            <a:avLst/>
          </a:prstGeom>
          <a:noFill/>
        </p:spPr>
        <p:txBody>
          <a:bodyPr wrap="square" rtlCol="0">
            <a:spAutoFit/>
          </a:bodyPr>
          <a:lstStyle/>
          <a:p>
            <a:pPr algn="ctr"/>
            <a:r>
              <a:rPr lang="en-US" sz="3200" b="1" dirty="0" smtClean="0">
                <a:solidFill>
                  <a:prstClr val="black"/>
                </a:solidFill>
                <a:latin typeface="Century Schoolbook" panose="02040604050505020304"/>
              </a:rPr>
              <a:t>Intervention Block in 2021.22</a:t>
            </a:r>
            <a:endParaRPr lang="en-US" sz="32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17</a:t>
            </a:fld>
            <a:endParaRPr lang="en-US" dirty="0"/>
          </a:p>
        </p:txBody>
      </p:sp>
    </p:spTree>
    <p:extLst>
      <p:ext uri="{BB962C8B-B14F-4D97-AF65-F5344CB8AC3E}">
        <p14:creationId xmlns:p14="http://schemas.microsoft.com/office/powerpoint/2010/main" val="32381411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95153" y="882502"/>
            <a:ext cx="6836736" cy="3443375"/>
          </a:xfrm>
        </p:spPr>
        <p:txBody>
          <a:bodyPr>
            <a:noAutofit/>
          </a:bodyPr>
          <a:lstStyle/>
          <a:p>
            <a:pPr algn="l"/>
            <a:r>
              <a:rPr lang="en-US" sz="2400" dirty="0" smtClean="0">
                <a:solidFill>
                  <a:schemeClr val="tx1"/>
                </a:solidFill>
              </a:rPr>
              <a:t>Focus on Class Size Reductions</a:t>
            </a:r>
          </a:p>
          <a:p>
            <a:pPr marL="800100" lvl="1" indent="-342900" algn="l">
              <a:buFont typeface="Arial" panose="020B0604020202020204" pitchFamily="34" charset="0"/>
              <a:buChar char="•"/>
            </a:pPr>
            <a:r>
              <a:rPr lang="en-US" sz="1400" dirty="0" smtClean="0">
                <a:solidFill>
                  <a:schemeClr val="tx1"/>
                </a:solidFill>
              </a:rPr>
              <a:t>K – 8 Teachers – 20 students</a:t>
            </a:r>
          </a:p>
          <a:p>
            <a:pPr marL="800100" lvl="1" indent="-342900" algn="l">
              <a:buFont typeface="Arial" panose="020B0604020202020204" pitchFamily="34" charset="0"/>
              <a:buChar char="•"/>
            </a:pPr>
            <a:r>
              <a:rPr lang="en-US" sz="1400" dirty="0" smtClean="0">
                <a:solidFill>
                  <a:schemeClr val="tx1"/>
                </a:solidFill>
              </a:rPr>
              <a:t>1</a:t>
            </a:r>
            <a:r>
              <a:rPr lang="en-US" sz="1400" baseline="30000" dirty="0" smtClean="0">
                <a:solidFill>
                  <a:schemeClr val="tx1"/>
                </a:solidFill>
              </a:rPr>
              <a:t>st</a:t>
            </a:r>
            <a:r>
              <a:rPr lang="en-US" sz="1400" dirty="0" smtClean="0">
                <a:solidFill>
                  <a:schemeClr val="tx1"/>
                </a:solidFill>
              </a:rPr>
              <a:t> – 7 Teachers – 20 students</a:t>
            </a:r>
          </a:p>
          <a:p>
            <a:pPr marL="800100" lvl="1" indent="-342900" algn="l">
              <a:buFont typeface="Arial" panose="020B0604020202020204" pitchFamily="34" charset="0"/>
              <a:buChar char="•"/>
            </a:pPr>
            <a:r>
              <a:rPr lang="en-US" sz="1400" dirty="0" smtClean="0">
                <a:solidFill>
                  <a:schemeClr val="tx1"/>
                </a:solidFill>
              </a:rPr>
              <a:t>2</a:t>
            </a:r>
            <a:r>
              <a:rPr lang="en-US" sz="1400" baseline="30000" dirty="0" smtClean="0">
                <a:solidFill>
                  <a:schemeClr val="tx1"/>
                </a:solidFill>
              </a:rPr>
              <a:t>nd</a:t>
            </a:r>
            <a:r>
              <a:rPr lang="en-US" sz="1400" dirty="0" smtClean="0">
                <a:solidFill>
                  <a:schemeClr val="tx1"/>
                </a:solidFill>
              </a:rPr>
              <a:t> – 7 Teachers – 21 students</a:t>
            </a:r>
          </a:p>
          <a:p>
            <a:pPr marL="800100" lvl="1" indent="-342900" algn="l">
              <a:buFont typeface="Arial" panose="020B0604020202020204" pitchFamily="34" charset="0"/>
              <a:buChar char="•"/>
            </a:pPr>
            <a:r>
              <a:rPr lang="en-US" sz="1400" dirty="0" smtClean="0">
                <a:solidFill>
                  <a:schemeClr val="tx1"/>
                </a:solidFill>
              </a:rPr>
              <a:t>3</a:t>
            </a:r>
            <a:r>
              <a:rPr lang="en-US" sz="1400" baseline="30000" dirty="0" smtClean="0">
                <a:solidFill>
                  <a:schemeClr val="tx1"/>
                </a:solidFill>
              </a:rPr>
              <a:t>rd</a:t>
            </a:r>
            <a:r>
              <a:rPr lang="en-US" sz="1400" dirty="0" smtClean="0">
                <a:solidFill>
                  <a:schemeClr val="tx1"/>
                </a:solidFill>
              </a:rPr>
              <a:t> – 5 Teachers + 1 </a:t>
            </a:r>
            <a:r>
              <a:rPr lang="en-US" sz="1400" dirty="0">
                <a:solidFill>
                  <a:schemeClr val="tx1"/>
                </a:solidFill>
              </a:rPr>
              <a:t>EIP Teacher =</a:t>
            </a:r>
            <a:r>
              <a:rPr lang="en-US" sz="1400" dirty="0" smtClean="0">
                <a:solidFill>
                  <a:schemeClr val="tx1"/>
                </a:solidFill>
              </a:rPr>
              <a:t> </a:t>
            </a:r>
            <a:r>
              <a:rPr lang="en-US" sz="1400" dirty="0">
                <a:solidFill>
                  <a:schemeClr val="tx1"/>
                </a:solidFill>
              </a:rPr>
              <a:t>20 students </a:t>
            </a:r>
            <a:endParaRPr lang="en-US" sz="1400" dirty="0" smtClean="0">
              <a:solidFill>
                <a:schemeClr val="tx1"/>
              </a:solidFill>
            </a:endParaRPr>
          </a:p>
          <a:p>
            <a:pPr marL="800100" lvl="1" indent="-342900" algn="l">
              <a:buFont typeface="Arial" panose="020B0604020202020204" pitchFamily="34" charset="0"/>
              <a:buChar char="•"/>
            </a:pPr>
            <a:r>
              <a:rPr lang="en-US" sz="1400" dirty="0" smtClean="0">
                <a:solidFill>
                  <a:schemeClr val="tx1"/>
                </a:solidFill>
              </a:rPr>
              <a:t>4</a:t>
            </a:r>
            <a:r>
              <a:rPr lang="en-US" sz="1400" baseline="30000" dirty="0" smtClean="0">
                <a:solidFill>
                  <a:schemeClr val="tx1"/>
                </a:solidFill>
              </a:rPr>
              <a:t>th</a:t>
            </a:r>
            <a:r>
              <a:rPr lang="en-US" sz="1400" dirty="0" smtClean="0">
                <a:solidFill>
                  <a:schemeClr val="tx1"/>
                </a:solidFill>
              </a:rPr>
              <a:t> – 5 Teachers </a:t>
            </a:r>
            <a:r>
              <a:rPr lang="en-US" sz="1400" dirty="0">
                <a:solidFill>
                  <a:schemeClr val="tx1"/>
                </a:solidFill>
              </a:rPr>
              <a:t>+ 1 EIP </a:t>
            </a:r>
            <a:r>
              <a:rPr lang="en-US" sz="1400" dirty="0" smtClean="0">
                <a:solidFill>
                  <a:schemeClr val="tx1"/>
                </a:solidFill>
              </a:rPr>
              <a:t>Teacher = 21 students </a:t>
            </a:r>
          </a:p>
          <a:p>
            <a:pPr marL="800100" lvl="1" indent="-342900" algn="l">
              <a:buFont typeface="Arial" panose="020B0604020202020204" pitchFamily="34" charset="0"/>
              <a:buChar char="•"/>
            </a:pPr>
            <a:r>
              <a:rPr lang="en-US" sz="1400" dirty="0" smtClean="0">
                <a:solidFill>
                  <a:schemeClr val="tx1"/>
                </a:solidFill>
              </a:rPr>
              <a:t>5</a:t>
            </a:r>
            <a:r>
              <a:rPr lang="en-US" sz="1400" baseline="30000" dirty="0" smtClean="0">
                <a:solidFill>
                  <a:schemeClr val="tx1"/>
                </a:solidFill>
              </a:rPr>
              <a:t>th</a:t>
            </a:r>
            <a:r>
              <a:rPr lang="en-US" sz="1400" dirty="0" smtClean="0">
                <a:solidFill>
                  <a:schemeClr val="tx1"/>
                </a:solidFill>
              </a:rPr>
              <a:t> – 5 Teachers + 1 </a:t>
            </a:r>
            <a:r>
              <a:rPr lang="en-US" sz="1400" dirty="0">
                <a:solidFill>
                  <a:schemeClr val="tx1"/>
                </a:solidFill>
              </a:rPr>
              <a:t>EIP Teacher </a:t>
            </a:r>
            <a:r>
              <a:rPr lang="en-US" sz="1400" dirty="0" smtClean="0">
                <a:solidFill>
                  <a:schemeClr val="tx1"/>
                </a:solidFill>
              </a:rPr>
              <a:t>= 19 students </a:t>
            </a:r>
          </a:p>
          <a:p>
            <a:pPr marL="800100" lvl="1" indent="-342900" algn="l">
              <a:buFont typeface="Arial" panose="020B0604020202020204" pitchFamily="34" charset="0"/>
              <a:buChar char="•"/>
            </a:pPr>
            <a:r>
              <a:rPr lang="en-US" sz="1400" dirty="0" smtClean="0">
                <a:solidFill>
                  <a:schemeClr val="tx1"/>
                </a:solidFill>
              </a:rPr>
              <a:t>1 – Autism Unit Teacher</a:t>
            </a:r>
          </a:p>
          <a:p>
            <a:pPr marL="800100" lvl="1" indent="-342900" algn="l">
              <a:buFont typeface="Arial" panose="020B0604020202020204" pitchFamily="34" charset="0"/>
              <a:buChar char="•"/>
            </a:pPr>
            <a:r>
              <a:rPr lang="en-US" sz="1400" dirty="0" smtClean="0">
                <a:solidFill>
                  <a:schemeClr val="tx1"/>
                </a:solidFill>
              </a:rPr>
              <a:t>1 – Art</a:t>
            </a:r>
          </a:p>
          <a:p>
            <a:pPr marL="800100" lvl="1" indent="-342900" algn="l">
              <a:buFont typeface="Arial" panose="020B0604020202020204" pitchFamily="34" charset="0"/>
              <a:buChar char="•"/>
            </a:pPr>
            <a:r>
              <a:rPr lang="en-US" sz="1400" dirty="0" smtClean="0">
                <a:solidFill>
                  <a:schemeClr val="tx1"/>
                </a:solidFill>
              </a:rPr>
              <a:t>1 – Music</a:t>
            </a:r>
          </a:p>
          <a:p>
            <a:pPr marL="1257300" lvl="2" indent="-342900" algn="l">
              <a:buFont typeface="Arial" panose="020B0604020202020204" pitchFamily="34" charset="0"/>
              <a:buChar char="•"/>
            </a:pPr>
            <a:r>
              <a:rPr lang="en-US" sz="1000" dirty="0" smtClean="0">
                <a:solidFill>
                  <a:schemeClr val="tx1"/>
                </a:solidFill>
              </a:rPr>
              <a:t>.5 Band/Orchestra Teacher</a:t>
            </a:r>
          </a:p>
          <a:p>
            <a:pPr marL="800100" lvl="1" indent="-342900" algn="l">
              <a:buFont typeface="Arial" panose="020B0604020202020204" pitchFamily="34" charset="0"/>
              <a:buChar char="•"/>
            </a:pPr>
            <a:r>
              <a:rPr lang="en-US" sz="1400" dirty="0" smtClean="0">
                <a:solidFill>
                  <a:schemeClr val="tx1"/>
                </a:solidFill>
              </a:rPr>
              <a:t>2 – PE Teachers</a:t>
            </a:r>
          </a:p>
          <a:p>
            <a:pPr marL="800100" lvl="1" indent="-342900" algn="l">
              <a:buFont typeface="Arial" panose="020B0604020202020204" pitchFamily="34" charset="0"/>
              <a:buChar char="•"/>
            </a:pPr>
            <a:r>
              <a:rPr lang="en-US" sz="1400" dirty="0" smtClean="0">
                <a:solidFill>
                  <a:schemeClr val="tx1"/>
                </a:solidFill>
              </a:rPr>
              <a:t>1 -  Hourly Spanish Teacher</a:t>
            </a:r>
          </a:p>
          <a:p>
            <a:pPr marL="800100" lvl="1" indent="-342900" algn="l">
              <a:buFont typeface="Arial" panose="020B0604020202020204" pitchFamily="34" charset="0"/>
              <a:buChar char="•"/>
            </a:pPr>
            <a:r>
              <a:rPr lang="en-US" sz="1400" dirty="0" smtClean="0">
                <a:solidFill>
                  <a:schemeClr val="tx1"/>
                </a:solidFill>
              </a:rPr>
              <a:t>3 – Gifted Teachers</a:t>
            </a:r>
          </a:p>
          <a:p>
            <a:pPr marL="800100" lvl="1" indent="-342900" algn="l">
              <a:buFont typeface="Arial" panose="020B0604020202020204" pitchFamily="34" charset="0"/>
              <a:buChar char="•"/>
            </a:pPr>
            <a:r>
              <a:rPr lang="en-US" sz="1400" dirty="0">
                <a:solidFill>
                  <a:schemeClr val="tx1"/>
                </a:solidFill>
              </a:rPr>
              <a:t>3</a:t>
            </a:r>
            <a:r>
              <a:rPr lang="en-US" sz="1400" dirty="0" smtClean="0">
                <a:solidFill>
                  <a:schemeClr val="tx1"/>
                </a:solidFill>
              </a:rPr>
              <a:t> – EIP Teacher</a:t>
            </a:r>
          </a:p>
          <a:p>
            <a:pPr marL="800100" lvl="1" indent="-342900" algn="l">
              <a:buFont typeface="Arial" panose="020B0604020202020204" pitchFamily="34" charset="0"/>
              <a:buChar char="•"/>
            </a:pPr>
            <a:r>
              <a:rPr lang="en-US" sz="1400" dirty="0" smtClean="0">
                <a:solidFill>
                  <a:schemeClr val="tx1"/>
                </a:solidFill>
              </a:rPr>
              <a:t>1.5 – ESOL Teachers</a:t>
            </a:r>
          </a:p>
          <a:p>
            <a:pPr marL="800100" lvl="1" indent="-342900" algn="l">
              <a:buFont typeface="Arial" panose="020B0604020202020204" pitchFamily="34" charset="0"/>
              <a:buChar char="•"/>
            </a:pPr>
            <a:r>
              <a:rPr lang="en-US" sz="1400" dirty="0" smtClean="0">
                <a:solidFill>
                  <a:schemeClr val="tx1"/>
                </a:solidFill>
              </a:rPr>
              <a:t>1 – Media Specialist</a:t>
            </a:r>
          </a:p>
          <a:p>
            <a:pPr marL="800100" lvl="1" indent="-342900" algn="l">
              <a:buFont typeface="Arial" panose="020B0604020202020204" pitchFamily="34" charset="0"/>
              <a:buChar char="•"/>
            </a:pPr>
            <a:r>
              <a:rPr lang="en-US" sz="1400" dirty="0" smtClean="0">
                <a:solidFill>
                  <a:schemeClr val="tx1"/>
                </a:solidFill>
              </a:rPr>
              <a:t>1 – Guidance Counselor</a:t>
            </a:r>
          </a:p>
          <a:p>
            <a:pPr marL="800100" lvl="1" indent="-342900" algn="l">
              <a:buFont typeface="Arial" panose="020B0604020202020204" pitchFamily="34" charset="0"/>
              <a:buChar char="•"/>
            </a:pPr>
            <a:r>
              <a:rPr lang="en-US" sz="1400" dirty="0" smtClean="0">
                <a:solidFill>
                  <a:schemeClr val="tx1"/>
                </a:solidFill>
              </a:rPr>
              <a:t>1.5 – SELT/SST</a:t>
            </a:r>
          </a:p>
          <a:p>
            <a:pPr marL="800100" lvl="1" indent="-342900" algn="l">
              <a:buFont typeface="Arial" panose="020B0604020202020204" pitchFamily="34" charset="0"/>
              <a:buChar char="•"/>
            </a:pPr>
            <a:r>
              <a:rPr lang="en-US" sz="1400" dirty="0" smtClean="0">
                <a:solidFill>
                  <a:schemeClr val="tx1"/>
                </a:solidFill>
              </a:rPr>
              <a:t>2 – Instructional Coaches (Humanities &amp; Stem)</a:t>
            </a:r>
          </a:p>
          <a:p>
            <a:pPr marL="800100" lvl="1" indent="-342900" algn="l">
              <a:buFont typeface="Arial" panose="020B0604020202020204" pitchFamily="34" charset="0"/>
              <a:buChar char="•"/>
            </a:pPr>
            <a:r>
              <a:rPr lang="en-US" sz="1400" dirty="0" smtClean="0">
                <a:solidFill>
                  <a:schemeClr val="tx1"/>
                </a:solidFill>
              </a:rPr>
              <a:t>1 – Assistant Principal</a:t>
            </a:r>
          </a:p>
          <a:p>
            <a:pPr marL="800100" lvl="1" indent="-342900" algn="l">
              <a:buFont typeface="Arial" panose="020B0604020202020204" pitchFamily="34" charset="0"/>
              <a:buChar char="•"/>
            </a:pPr>
            <a:r>
              <a:rPr lang="en-US" sz="1400" dirty="0" smtClean="0">
                <a:solidFill>
                  <a:schemeClr val="tx1"/>
                </a:solidFill>
              </a:rPr>
              <a:t>1 – Program Administrator</a:t>
            </a:r>
          </a:p>
          <a:p>
            <a:pPr marL="800100" lvl="1" indent="-342900" algn="l">
              <a:buFont typeface="Arial" panose="020B0604020202020204" pitchFamily="34" charset="0"/>
              <a:buChar char="•"/>
            </a:pPr>
            <a:endParaRPr lang="en-US" sz="1600" dirty="0" smtClean="0">
              <a:solidFill>
                <a:schemeClr val="tx1"/>
              </a:solidFill>
            </a:endParaRP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Certified Staff</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18</a:t>
            </a:fld>
            <a:endParaRPr lang="en-US" dirty="0"/>
          </a:p>
        </p:txBody>
      </p:sp>
      <p:sp>
        <p:nvSpPr>
          <p:cNvPr id="6" name="5-Point Star 5"/>
          <p:cNvSpPr/>
          <p:nvPr/>
        </p:nvSpPr>
        <p:spPr>
          <a:xfrm>
            <a:off x="3540641" y="4912241"/>
            <a:ext cx="350875" cy="34381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5-Point Star 6"/>
          <p:cNvSpPr/>
          <p:nvPr/>
        </p:nvSpPr>
        <p:spPr>
          <a:xfrm>
            <a:off x="3716078" y="5256052"/>
            <a:ext cx="350875" cy="34381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p:cNvSpPr/>
          <p:nvPr/>
        </p:nvSpPr>
        <p:spPr>
          <a:xfrm>
            <a:off x="4194544" y="1743738"/>
            <a:ext cx="350875" cy="34381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p:cNvSpPr/>
          <p:nvPr/>
        </p:nvSpPr>
        <p:spPr>
          <a:xfrm>
            <a:off x="3141918" y="4463071"/>
            <a:ext cx="350875" cy="34381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84422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2933837"/>
          </a:xfrm>
        </p:spPr>
        <p:txBody>
          <a:bodyPr>
            <a:noAutofit/>
          </a:bodyPr>
          <a:lstStyle/>
          <a:p>
            <a:pPr marL="800100" lvl="1" indent="-342900" algn="l">
              <a:buFont typeface="Arial" panose="020B0604020202020204" pitchFamily="34" charset="0"/>
              <a:buChar char="•"/>
            </a:pPr>
            <a:r>
              <a:rPr lang="en-US" sz="2000" dirty="0">
                <a:solidFill>
                  <a:schemeClr val="tx1"/>
                </a:solidFill>
              </a:rPr>
              <a:t>1 – School Nurse</a:t>
            </a:r>
          </a:p>
          <a:p>
            <a:pPr marL="1257300" lvl="2" indent="-342900" algn="l">
              <a:buFont typeface="Arial" panose="020B0604020202020204" pitchFamily="34" charset="0"/>
              <a:buChar char="•"/>
            </a:pPr>
            <a:r>
              <a:rPr lang="en-US" sz="2000" dirty="0">
                <a:solidFill>
                  <a:schemeClr val="tx1"/>
                </a:solidFill>
              </a:rPr>
              <a:t>Hourly School Nurse at K </a:t>
            </a:r>
            <a:r>
              <a:rPr lang="en-US" sz="2000" dirty="0" smtClean="0">
                <a:solidFill>
                  <a:schemeClr val="tx1"/>
                </a:solidFill>
              </a:rPr>
              <a:t>Center</a:t>
            </a:r>
            <a:endParaRPr lang="en-US" sz="2000" dirty="0">
              <a:solidFill>
                <a:schemeClr val="tx1"/>
              </a:solidFill>
            </a:endParaRPr>
          </a:p>
          <a:p>
            <a:pPr marL="800100" lvl="1" indent="-342900" algn="l">
              <a:buFont typeface="Arial" panose="020B0604020202020204" pitchFamily="34" charset="0"/>
              <a:buChar char="•"/>
            </a:pPr>
            <a:r>
              <a:rPr lang="en-US" sz="2000" dirty="0" smtClean="0">
                <a:solidFill>
                  <a:schemeClr val="tx1"/>
                </a:solidFill>
              </a:rPr>
              <a:t>1 - School Secretary </a:t>
            </a:r>
          </a:p>
          <a:p>
            <a:pPr marL="800100" lvl="1" indent="-342900" algn="l">
              <a:buFont typeface="Arial" panose="020B0604020202020204" pitchFamily="34" charset="0"/>
              <a:buChar char="•"/>
            </a:pPr>
            <a:r>
              <a:rPr lang="de-DE" sz="2000" dirty="0">
                <a:solidFill>
                  <a:schemeClr val="tx1"/>
                </a:solidFill>
              </a:rPr>
              <a:t>Front Desk Clerk – Kindergarten Center - 7:30 – </a:t>
            </a:r>
            <a:r>
              <a:rPr lang="de-DE" sz="2000" dirty="0" smtClean="0">
                <a:solidFill>
                  <a:schemeClr val="tx1"/>
                </a:solidFill>
              </a:rPr>
              <a:t>3:30</a:t>
            </a:r>
            <a:endParaRPr lang="en-US" sz="2000" dirty="0" smtClean="0">
              <a:solidFill>
                <a:schemeClr val="tx1"/>
              </a:solidFill>
            </a:endParaRPr>
          </a:p>
          <a:p>
            <a:pPr marL="800100" lvl="1" indent="-342900" algn="l">
              <a:buFont typeface="Arial" panose="020B0604020202020204" pitchFamily="34" charset="0"/>
              <a:buChar char="•"/>
            </a:pPr>
            <a:r>
              <a:rPr lang="en-US" sz="2000" dirty="0" smtClean="0">
                <a:solidFill>
                  <a:schemeClr val="tx1"/>
                </a:solidFill>
              </a:rPr>
              <a:t>AM Front Desk Clerk(Hourly) – Main Campus – 6:30 – 11:30</a:t>
            </a:r>
          </a:p>
          <a:p>
            <a:pPr marL="800100" lvl="1" indent="-342900" algn="l">
              <a:buFont typeface="Arial" panose="020B0604020202020204" pitchFamily="34" charset="0"/>
              <a:buChar char="•"/>
            </a:pPr>
            <a:r>
              <a:rPr lang="en-US" sz="2000" dirty="0" smtClean="0">
                <a:solidFill>
                  <a:schemeClr val="tx1"/>
                </a:solidFill>
              </a:rPr>
              <a:t>PM Front Desk Clerk(Hourly) – Main Campus – 11 - 4</a:t>
            </a:r>
          </a:p>
          <a:p>
            <a:pPr marL="800100" lvl="1" indent="-342900" algn="l">
              <a:buFont typeface="Arial" panose="020B0604020202020204" pitchFamily="34" charset="0"/>
              <a:buChar char="•"/>
            </a:pPr>
            <a:r>
              <a:rPr lang="en-US" sz="2000" dirty="0" smtClean="0">
                <a:solidFill>
                  <a:schemeClr val="tx1"/>
                </a:solidFill>
              </a:rPr>
              <a:t>Kid Concierge – 15 hours per week/new student enrollment</a:t>
            </a:r>
          </a:p>
          <a:p>
            <a:pPr marL="800100" lvl="1" indent="-342900" algn="l">
              <a:buFont typeface="Arial" panose="020B0604020202020204" pitchFamily="34" charset="0"/>
              <a:buChar char="•"/>
            </a:pPr>
            <a:r>
              <a:rPr lang="en-US" sz="2000" dirty="0" smtClean="0">
                <a:solidFill>
                  <a:schemeClr val="tx1"/>
                </a:solidFill>
              </a:rPr>
              <a:t>1 Environmental Education Hourly Para</a:t>
            </a:r>
          </a:p>
          <a:p>
            <a:pPr marL="800100" lvl="1" indent="-342900" algn="l">
              <a:buFont typeface="Arial" panose="020B0604020202020204" pitchFamily="34" charset="0"/>
              <a:buChar char="•"/>
            </a:pPr>
            <a:r>
              <a:rPr lang="en-US" sz="2000" dirty="0">
                <a:solidFill>
                  <a:schemeClr val="tx1"/>
                </a:solidFill>
              </a:rPr>
              <a:t>2</a:t>
            </a:r>
            <a:r>
              <a:rPr lang="en-US" sz="2000" dirty="0" smtClean="0">
                <a:solidFill>
                  <a:schemeClr val="tx1"/>
                </a:solidFill>
              </a:rPr>
              <a:t> Full Time SPED Paras</a:t>
            </a:r>
          </a:p>
          <a:p>
            <a:pPr marL="1257300" lvl="2" indent="-342900" algn="l">
              <a:buFont typeface="Arial" panose="020B0604020202020204" pitchFamily="34" charset="0"/>
              <a:buChar char="•"/>
            </a:pPr>
            <a:r>
              <a:rPr lang="en-US" sz="2000" dirty="0" smtClean="0">
                <a:solidFill>
                  <a:schemeClr val="tx1"/>
                </a:solidFill>
              </a:rPr>
              <a:t>Autism Unit</a:t>
            </a:r>
          </a:p>
          <a:p>
            <a:pPr marL="1257300" lvl="2" indent="-342900" algn="l">
              <a:buFont typeface="Arial" panose="020B0604020202020204" pitchFamily="34" charset="0"/>
              <a:buChar char="•"/>
            </a:pPr>
            <a:r>
              <a:rPr lang="en-US" sz="2000" dirty="0" smtClean="0">
                <a:solidFill>
                  <a:schemeClr val="tx1"/>
                </a:solidFill>
              </a:rPr>
              <a:t>One to One para with student</a:t>
            </a:r>
          </a:p>
          <a:p>
            <a:pPr marL="742950" lvl="1" indent="-285750" algn="l">
              <a:buFont typeface="Arial" panose="020B0604020202020204" pitchFamily="34" charset="0"/>
              <a:buChar char="•"/>
            </a:pPr>
            <a:r>
              <a:rPr lang="en-US" sz="2000" dirty="0" smtClean="0">
                <a:solidFill>
                  <a:schemeClr val="tx1"/>
                </a:solidFill>
              </a:rPr>
              <a:t> 1 Hourly SPED Para</a:t>
            </a:r>
          </a:p>
          <a:p>
            <a:pPr marL="800100" lvl="1" indent="-342900" algn="l">
              <a:buFont typeface="Arial" panose="020B0604020202020204" pitchFamily="34" charset="0"/>
              <a:buChar char="•"/>
            </a:pPr>
            <a:r>
              <a:rPr lang="en-US" sz="2000" dirty="0" smtClean="0">
                <a:solidFill>
                  <a:schemeClr val="tx1"/>
                </a:solidFill>
              </a:rPr>
              <a:t>10 – Hourly Instructional Paraprofessionals</a:t>
            </a:r>
          </a:p>
          <a:p>
            <a:pPr marL="1257300" lvl="2" indent="-342900" algn="l">
              <a:buFont typeface="Arial" panose="020B0604020202020204" pitchFamily="34" charset="0"/>
              <a:buChar char="•"/>
            </a:pPr>
            <a:r>
              <a:rPr lang="en-US" sz="2000" dirty="0" smtClean="0">
                <a:solidFill>
                  <a:schemeClr val="tx1"/>
                </a:solidFill>
              </a:rPr>
              <a:t>7 – K Center</a:t>
            </a:r>
          </a:p>
          <a:p>
            <a:pPr marL="1257300" lvl="2" indent="-342900" algn="l">
              <a:buFont typeface="Arial" panose="020B0604020202020204" pitchFamily="34" charset="0"/>
              <a:buChar char="•"/>
            </a:pPr>
            <a:r>
              <a:rPr lang="en-US" sz="2000" dirty="0" smtClean="0">
                <a:solidFill>
                  <a:schemeClr val="tx1"/>
                </a:solidFill>
              </a:rPr>
              <a:t>3 – Main Campus</a:t>
            </a:r>
          </a:p>
          <a:p>
            <a:pPr marL="1257300" lvl="2" indent="-342900" algn="l">
              <a:buFont typeface="Arial" panose="020B0604020202020204" pitchFamily="34" charset="0"/>
              <a:buChar char="•"/>
            </a:pPr>
            <a:endParaRPr lang="en-US" sz="1200" dirty="0" smtClean="0">
              <a:solidFill>
                <a:schemeClr val="tx1"/>
              </a:solidFill>
            </a:endParaRPr>
          </a:p>
          <a:p>
            <a:pPr marL="1257300" lvl="2" indent="-342900" algn="l">
              <a:buFont typeface="Arial" panose="020B0604020202020204" pitchFamily="34" charset="0"/>
              <a:buChar char="•"/>
            </a:pPr>
            <a:endParaRPr lang="en-US" sz="12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Classified Staff</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19</a:t>
            </a:fld>
            <a:endParaRPr lang="en-US" dirty="0"/>
          </a:p>
        </p:txBody>
      </p:sp>
    </p:spTree>
    <p:extLst>
      <p:ext uri="{BB962C8B-B14F-4D97-AF65-F5344CB8AC3E}">
        <p14:creationId xmlns:p14="http://schemas.microsoft.com/office/powerpoint/2010/main" val="17153308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2933837"/>
          </a:xfrm>
        </p:spPr>
        <p:txBody>
          <a:bodyPr>
            <a:noAutofit/>
          </a:bodyPr>
          <a:lstStyle/>
          <a:p>
            <a:pPr marL="1257300" lvl="2" indent="-342900" algn="l">
              <a:buFont typeface="Arial" panose="020B0604020202020204" pitchFamily="34" charset="0"/>
              <a:buChar char="•"/>
            </a:pPr>
            <a:r>
              <a:rPr lang="en-US" sz="2800" dirty="0" smtClean="0">
                <a:solidFill>
                  <a:schemeClr val="tx1"/>
                </a:solidFill>
              </a:rPr>
              <a:t>Reserve - $105,759</a:t>
            </a:r>
          </a:p>
          <a:p>
            <a:pPr marL="1257300" lvl="2" indent="-342900" algn="l">
              <a:buFont typeface="Arial" panose="020B0604020202020204" pitchFamily="34" charset="0"/>
              <a:buChar char="•"/>
            </a:pPr>
            <a:r>
              <a:rPr lang="en-US" sz="2800" dirty="0" smtClean="0">
                <a:solidFill>
                  <a:schemeClr val="tx1"/>
                </a:solidFill>
              </a:rPr>
              <a:t>Stipends</a:t>
            </a:r>
          </a:p>
          <a:p>
            <a:pPr marL="1714500" lvl="3" indent="-342900" algn="l">
              <a:buFont typeface="Arial" panose="020B0604020202020204" pitchFamily="34" charset="0"/>
              <a:buChar char="•"/>
            </a:pPr>
            <a:r>
              <a:rPr lang="en-US" sz="2400" dirty="0" smtClean="0">
                <a:solidFill>
                  <a:schemeClr val="tx1"/>
                </a:solidFill>
              </a:rPr>
              <a:t>$10,200 for Grade Chairs</a:t>
            </a:r>
          </a:p>
          <a:p>
            <a:pPr marL="1257300" lvl="2" indent="-342900" algn="l">
              <a:buFont typeface="Arial" panose="020B0604020202020204" pitchFamily="34" charset="0"/>
              <a:buChar char="•"/>
            </a:pPr>
            <a:r>
              <a:rPr lang="en-US" sz="2800" dirty="0" smtClean="0">
                <a:solidFill>
                  <a:schemeClr val="tx1"/>
                </a:solidFill>
              </a:rPr>
              <a:t>Substitutes - $57,200 – 10 days of subs per teacher</a:t>
            </a:r>
          </a:p>
          <a:p>
            <a:pPr marL="1257300" lvl="2" indent="-342900" algn="l">
              <a:buFont typeface="Arial" panose="020B0604020202020204" pitchFamily="34" charset="0"/>
              <a:buChar char="•"/>
            </a:pPr>
            <a:r>
              <a:rPr lang="en-US" sz="2800" dirty="0" smtClean="0">
                <a:solidFill>
                  <a:schemeClr val="tx1"/>
                </a:solidFill>
              </a:rPr>
              <a:t>Teaching/Other Supplies, Resources - $25,452</a:t>
            </a:r>
          </a:p>
          <a:p>
            <a:pPr marL="1257300" lvl="2" indent="-342900" algn="l">
              <a:buFont typeface="Arial" panose="020B0604020202020204" pitchFamily="34" charset="0"/>
              <a:buChar char="•"/>
            </a:pPr>
            <a:r>
              <a:rPr lang="en-US" sz="2800" dirty="0" smtClean="0">
                <a:solidFill>
                  <a:schemeClr val="tx1"/>
                </a:solidFill>
              </a:rPr>
              <a:t>Textbooks – PTO to purchase new books </a:t>
            </a:r>
          </a:p>
          <a:p>
            <a:pPr marL="1714500" lvl="3" indent="-342900" algn="l">
              <a:buFont typeface="Arial" panose="020B0604020202020204" pitchFamily="34" charset="0"/>
              <a:buChar char="•"/>
            </a:pPr>
            <a:r>
              <a:rPr lang="en-US" sz="2800" dirty="0" smtClean="0">
                <a:solidFill>
                  <a:schemeClr val="tx1"/>
                </a:solidFill>
              </a:rPr>
              <a:t>Eureka Math &amp; Science - $57,312</a:t>
            </a:r>
          </a:p>
          <a:p>
            <a:pPr marL="1714500" lvl="3" indent="-342900" algn="l">
              <a:buFont typeface="Arial" panose="020B0604020202020204" pitchFamily="34" charset="0"/>
              <a:buChar char="•"/>
            </a:pPr>
            <a:r>
              <a:rPr lang="en-US" sz="2800" dirty="0" smtClean="0">
                <a:solidFill>
                  <a:schemeClr val="tx1"/>
                </a:solidFill>
              </a:rPr>
              <a:t>I-Ready for EIP/SPED - $42,188</a:t>
            </a:r>
          </a:p>
          <a:p>
            <a:pPr lvl="3" algn="l"/>
            <a:endParaRPr lang="en-US" sz="2800" dirty="0" smtClean="0">
              <a:solidFill>
                <a:schemeClr val="tx1"/>
              </a:solidFill>
            </a:endParaRPr>
          </a:p>
          <a:p>
            <a:pPr marL="2171700" lvl="4" indent="-342900" algn="l">
              <a:buFont typeface="Arial" panose="020B0604020202020204" pitchFamily="34" charset="0"/>
              <a:buChar char="•"/>
            </a:pPr>
            <a:endParaRPr lang="en-US" sz="2800" dirty="0" smtClean="0">
              <a:solidFill>
                <a:schemeClr val="tx1"/>
              </a:solidFill>
            </a:endParaRPr>
          </a:p>
          <a:p>
            <a:pPr marL="1257300" lvl="2" indent="-342900" algn="l">
              <a:buFont typeface="Arial" panose="020B0604020202020204" pitchFamily="34" charset="0"/>
              <a:buChar char="•"/>
            </a:pPr>
            <a:endParaRPr lang="en-US" sz="12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marL="800100" lvl="1" indent="-342900" algn="l">
              <a:buFont typeface="Arial" panose="020B0604020202020204" pitchFamily="34" charset="0"/>
              <a:buChar char="•"/>
            </a:pPr>
            <a:endParaRPr lang="en-US" sz="1600" dirty="0" smtClean="0">
              <a:solidFill>
                <a:schemeClr val="tx1"/>
              </a:solidFill>
            </a:endParaRP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Non-Staffing Items</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20</a:t>
            </a:fld>
            <a:endParaRPr lang="en-US" dirty="0"/>
          </a:p>
        </p:txBody>
      </p:sp>
    </p:spTree>
    <p:extLst>
      <p:ext uri="{BB962C8B-B14F-4D97-AF65-F5344CB8AC3E}">
        <p14:creationId xmlns:p14="http://schemas.microsoft.com/office/powerpoint/2010/main" val="2212139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5083189"/>
          </a:xfrm>
        </p:spPr>
        <p:txBody>
          <a:bodyPr>
            <a:noAutofit/>
          </a:bodyPr>
          <a:lstStyle/>
          <a:p>
            <a:pPr algn="l"/>
            <a:r>
              <a:rPr lang="en-US" sz="2400" dirty="0" smtClean="0">
                <a:solidFill>
                  <a:schemeClr val="tx1"/>
                </a:solidFill>
              </a:rPr>
              <a:t>•</a:t>
            </a:r>
            <a:r>
              <a:rPr lang="en-US" sz="2400" dirty="0">
                <a:solidFill>
                  <a:schemeClr val="tx1"/>
                </a:solidFill>
              </a:rPr>
              <a:t>	</a:t>
            </a:r>
            <a:r>
              <a:rPr lang="en-US" sz="2400" dirty="0" smtClean="0">
                <a:solidFill>
                  <a:schemeClr val="tx1"/>
                </a:solidFill>
              </a:rPr>
              <a:t>March:</a:t>
            </a:r>
          </a:p>
          <a:p>
            <a:pPr marL="800100" lvl="1" indent="-342900" algn="l">
              <a:buFont typeface="Arial" panose="020B0604020202020204" pitchFamily="34" charset="0"/>
              <a:buChar char="•"/>
            </a:pPr>
            <a:r>
              <a:rPr lang="en-US" sz="2400" dirty="0">
                <a:solidFill>
                  <a:schemeClr val="tx1"/>
                </a:solidFill>
              </a:rPr>
              <a:t>Final GO Team </a:t>
            </a:r>
            <a:r>
              <a:rPr lang="en-US" sz="2400" dirty="0" smtClean="0">
                <a:solidFill>
                  <a:schemeClr val="tx1"/>
                </a:solidFill>
              </a:rPr>
              <a:t>Approval</a:t>
            </a:r>
          </a:p>
          <a:p>
            <a:pPr marL="800100" lvl="1" indent="-342900" algn="l">
              <a:buFont typeface="Arial" panose="020B0604020202020204" pitchFamily="34" charset="0"/>
              <a:buChar char="•"/>
            </a:pPr>
            <a:r>
              <a:rPr lang="en-US" sz="2400" dirty="0" smtClean="0">
                <a:solidFill>
                  <a:schemeClr val="tx1"/>
                </a:solidFill>
              </a:rPr>
              <a:t>Approve Budget on March 3</a:t>
            </a:r>
            <a:r>
              <a:rPr lang="en-US" sz="2400" baseline="30000" dirty="0" smtClean="0">
                <a:solidFill>
                  <a:schemeClr val="tx1"/>
                </a:solidFill>
              </a:rPr>
              <a:t>rd</a:t>
            </a:r>
            <a:r>
              <a:rPr lang="en-US" sz="2400" dirty="0" smtClean="0">
                <a:solidFill>
                  <a:schemeClr val="tx1"/>
                </a:solidFill>
              </a:rPr>
              <a:t> @6:30pm</a:t>
            </a:r>
          </a:p>
          <a:p>
            <a:pPr lvl="1" algn="l"/>
            <a:endParaRPr lang="en-US" sz="2400" dirty="0">
              <a:solidFill>
                <a:schemeClr val="tx1"/>
              </a:solidFill>
            </a:endParaRP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What’s Next?</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21</a:t>
            </a:fld>
            <a:endParaRPr lang="en-US" dirty="0"/>
          </a:p>
        </p:txBody>
      </p:sp>
    </p:spTree>
    <p:extLst>
      <p:ext uri="{BB962C8B-B14F-4D97-AF65-F5344CB8AC3E}">
        <p14:creationId xmlns:p14="http://schemas.microsoft.com/office/powerpoint/2010/main" val="9264275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t>Questions? </a:t>
            </a:r>
          </a:p>
        </p:txBody>
      </p:sp>
      <p:sp>
        <p:nvSpPr>
          <p:cNvPr id="3" name="Content Placeholder 2"/>
          <p:cNvSpPr>
            <a:spLocks noGrp="1"/>
          </p:cNvSpPr>
          <p:nvPr>
            <p:ph idx="1"/>
          </p:nvPr>
        </p:nvSpPr>
        <p:spPr>
          <a:xfrm>
            <a:off x="726509" y="4902082"/>
            <a:ext cx="8340405" cy="454541"/>
          </a:xfrm>
        </p:spPr>
        <p:txBody>
          <a:bodyPr>
            <a:noAutofit/>
          </a:bodyPr>
          <a:lstStyle/>
          <a:p>
            <a:pPr marL="0" indent="0" algn="ctr">
              <a:buNone/>
            </a:pPr>
            <a:r>
              <a:rPr lang="en-US" sz="2100" dirty="0" smtClean="0"/>
              <a:t>Thank </a:t>
            </a:r>
            <a:r>
              <a:rPr lang="en-US" sz="2100" dirty="0"/>
              <a:t>you for your time and attention.  </a:t>
            </a:r>
          </a:p>
        </p:txBody>
      </p:sp>
      <p:pic>
        <p:nvPicPr>
          <p:cNvPr id="4" name="Picture 3"/>
          <p:cNvPicPr>
            <a:picLocks noChangeAspect="1"/>
          </p:cNvPicPr>
          <p:nvPr/>
        </p:nvPicPr>
        <p:blipFill>
          <a:blip r:embed="rId3"/>
          <a:stretch>
            <a:fillRect/>
          </a:stretch>
        </p:blipFill>
        <p:spPr>
          <a:xfrm>
            <a:off x="2518089" y="1920479"/>
            <a:ext cx="3900488" cy="2578894"/>
          </a:xfrm>
          <a:prstGeom prst="rect">
            <a:avLst/>
          </a:prstGeom>
        </p:spPr>
      </p:pic>
      <p:sp>
        <p:nvSpPr>
          <p:cNvPr id="5" name="Slide Number Placeholder 4"/>
          <p:cNvSpPr>
            <a:spLocks noGrp="1"/>
          </p:cNvSpPr>
          <p:nvPr>
            <p:ph type="sldNum" sz="quarter" idx="12"/>
          </p:nvPr>
        </p:nvSpPr>
        <p:spPr/>
        <p:txBody>
          <a:bodyPr/>
          <a:lstStyle/>
          <a:p>
            <a:fld id="{3D6C3DC6-EF6E-8948-BFE6-808D46D584D8}" type="slidenum">
              <a:rPr lang="en-US" smtClean="0"/>
              <a:t>22</a:t>
            </a:fld>
            <a:endParaRPr lang="en-US" dirty="0"/>
          </a:p>
        </p:txBody>
      </p:sp>
    </p:spTree>
    <p:extLst>
      <p:ext uri="{BB962C8B-B14F-4D97-AF65-F5344CB8AC3E}">
        <p14:creationId xmlns:p14="http://schemas.microsoft.com/office/powerpoint/2010/main" val="3738565691"/>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4.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7" ma:contentTypeDescription="Create a new document." ma:contentTypeScope="" ma:versionID="caa68c24285ded56b5ed5b9c7f5875b7">
  <xsd:schema xmlns:xsd="http://www.w3.org/2001/XMLSchema" xmlns:xs="http://www.w3.org/2001/XMLSchema" xmlns:p="http://schemas.microsoft.com/office/2006/metadata/properties" xmlns:ns2="d37e30bb-5f32-4411-a640-0b4044b692bf" targetNamespace="http://schemas.microsoft.com/office/2006/metadata/properties" ma:root="true" ma:fieldsID="94e1ed0e9015fcdbb98b45fe0979176a" ns2:_="">
    <xsd:import namespace="d37e30bb-5f32-4411-a640-0b4044b692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755A6-7184-4D85-87E8-49948E634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60D824-1F42-4605-A966-FFCBCF63520E}">
  <ds:schemaRefs>
    <ds:schemaRef ds:uri="http://purl.org/dc/terms/"/>
    <ds:schemaRef ds:uri="http://schemas.microsoft.com/office/2006/documentManagement/types"/>
    <ds:schemaRef ds:uri="http://www.w3.org/XML/1998/namespace"/>
    <ds:schemaRef ds:uri="http://purl.org/dc/dcmitype/"/>
    <ds:schemaRef ds:uri="http://schemas.openxmlformats.org/package/2006/metadata/core-properties"/>
    <ds:schemaRef ds:uri="http://purl.org/dc/elements/1.1/"/>
    <ds:schemaRef ds:uri="http://schemas.microsoft.com/office/infopath/2007/PartnerControls"/>
    <ds:schemaRef ds:uri="d37e30bb-5f32-4411-a640-0b4044b692bf"/>
    <ds:schemaRef ds:uri="http://schemas.microsoft.com/office/2006/metadata/properties"/>
  </ds:schemaRefs>
</ds:datastoreItem>
</file>

<file path=customXml/itemProps3.xml><?xml version="1.0" encoding="utf-8"?>
<ds:datastoreItem xmlns:ds="http://schemas.openxmlformats.org/officeDocument/2006/customXml" ds:itemID="{21912341-9544-4F08-8FA1-CBA3014C96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20766</TotalTime>
  <Words>3264</Words>
  <Application>Microsoft Office PowerPoint</Application>
  <PresentationFormat>On-screen Show (4:3)</PresentationFormat>
  <Paragraphs>385</Paragraphs>
  <Slides>22</Slides>
  <Notes>21</Notes>
  <HiddenSlides>0</HiddenSlides>
  <MMClips>0</MMClips>
  <ScaleCrop>false</ScaleCrop>
  <HeadingPairs>
    <vt:vector size="6" baseType="variant">
      <vt:variant>
        <vt:lpstr>Fonts Used</vt:lpstr>
      </vt:variant>
      <vt:variant>
        <vt:i4>5</vt:i4>
      </vt:variant>
      <vt:variant>
        <vt:lpstr>Theme</vt:lpstr>
      </vt:variant>
      <vt:variant>
        <vt:i4>14</vt:i4>
      </vt:variant>
      <vt:variant>
        <vt:lpstr>Slide Titles</vt:lpstr>
      </vt:variant>
      <vt:variant>
        <vt:i4>22</vt:i4>
      </vt:variant>
    </vt:vector>
  </HeadingPairs>
  <TitlesOfParts>
    <vt:vector size="41" baseType="lpstr">
      <vt:lpstr>Arial</vt:lpstr>
      <vt:lpstr>Berlin Sans FB Demi</vt:lpstr>
      <vt:lpstr>Calibri</vt:lpstr>
      <vt:lpstr>Century Schoolbook</vt:lpstr>
      <vt:lpstr>Corbel</vt:lpstr>
      <vt:lpstr>Custom Design</vt:lpstr>
      <vt:lpstr>1_Custom Design</vt:lpstr>
      <vt:lpstr>2_Custom Design</vt:lpstr>
      <vt:lpstr>3_Custom Design</vt:lpstr>
      <vt:lpstr>6_Custom Design</vt:lpstr>
      <vt:lpstr>5_Custom Design</vt:lpstr>
      <vt:lpstr>4_Custom Design</vt:lpstr>
      <vt:lpstr>7_Custom Design</vt:lpstr>
      <vt:lpstr>8_Custom Design</vt:lpstr>
      <vt:lpstr>9_Custom Design</vt:lpstr>
      <vt:lpstr>10_Custom Design</vt:lpstr>
      <vt:lpstr>11_Custom Design</vt:lpstr>
      <vt:lpstr>Headlines</vt:lpstr>
      <vt:lpstr>1_Headlines</vt:lpstr>
      <vt:lpstr>PowerPoint Presentation</vt:lpstr>
      <vt:lpstr>Norms</vt:lpstr>
      <vt:lpstr>GO Team Budget Development Process</vt:lpstr>
      <vt:lpstr>FY21 Budget Development Process</vt:lpstr>
      <vt:lpstr>PowerPoint Presentation</vt:lpstr>
      <vt:lpstr>Executive Summary</vt:lpstr>
      <vt:lpstr>PowerPoint Presentation</vt:lpstr>
      <vt:lpstr>PowerPoint Presentation</vt:lpstr>
      <vt:lpstr>PowerPoint Presentation</vt:lpstr>
      <vt:lpstr>PowerPoint Presentation</vt:lpstr>
      <vt:lpstr>PowerPoint Presentation</vt:lpstr>
      <vt:lpstr>Next Year</vt:lpstr>
      <vt:lpstr>Questions to Consider</vt:lpstr>
      <vt:lpstr>Things to Think About!</vt:lpstr>
      <vt:lpstr>Next Year – Additions &amp; Abolishments</vt:lpstr>
      <vt:lpstr>Cares Act Funds - $178,898</vt:lpstr>
      <vt:lpstr>Intervention Block in 2021.22</vt:lpstr>
      <vt:lpstr>Certified Staff</vt:lpstr>
      <vt:lpstr>Classified Staff</vt:lpstr>
      <vt:lpstr>Non-Staffing Items</vt:lpstr>
      <vt:lpstr>What’s Next?</vt:lpstr>
      <vt:lpstr>Questions? </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Harness, Terry</cp:lastModifiedBy>
  <cp:revision>373</cp:revision>
  <cp:lastPrinted>2020-01-13T18:18:48Z</cp:lastPrinted>
  <dcterms:created xsi:type="dcterms:W3CDTF">2014-12-15T21:46:52Z</dcterms:created>
  <dcterms:modified xsi:type="dcterms:W3CDTF">2021-04-26T13:01:34Z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