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13716000" cy="24384000"/>
  <p:embeddedFontLst>
    <p:embeddedFont>
      <p:font typeface="EB Garamond"/>
      <p:regular r:id="rId21"/>
      <p:bold r:id="rId22"/>
      <p:italic r:id="rId23"/>
      <p:boldItalic r:id="rId24"/>
    </p:embeddedFont>
    <p:embeddedFont>
      <p:font typeface="Arial Black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>
          <p15:clr>
            <a:srgbClr val="A4A3A4"/>
          </p15:clr>
        </p15:guide>
        <p15:guide id="2" pos="456">
          <p15:clr>
            <a:srgbClr val="A4A3A4"/>
          </p15:clr>
        </p15:guide>
        <p15:guide id="3" orient="horz" pos="2616">
          <p15:clr>
            <a:srgbClr val="A4A3A4"/>
          </p15:clr>
        </p15:guide>
        <p15:guide id="4" orient="horz" pos="3264">
          <p15:clr>
            <a:srgbClr val="A4A3A4"/>
          </p15:clr>
        </p15:guide>
        <p15:guide id="5" pos="6912">
          <p15:clr>
            <a:srgbClr val="A4A3A4"/>
          </p15:clr>
        </p15:guide>
        <p15:guide id="6" orient="horz" pos="2136">
          <p15:clr>
            <a:srgbClr val="A4A3A4"/>
          </p15:clr>
        </p15:guide>
        <p15:guide id="7" orient="horz" pos="4008">
          <p15:clr>
            <a:srgbClr val="A4A3A4"/>
          </p15:clr>
        </p15:guide>
        <p15:guide id="8" orient="horz" pos="1152">
          <p15:clr>
            <a:srgbClr val="A4A3A4"/>
          </p15:clr>
        </p15:guide>
        <p15:guide id="9" orient="horz" pos="2352">
          <p15:clr>
            <a:srgbClr val="A4A3A4"/>
          </p15:clr>
        </p15:guide>
        <p15:guide id="10" orient="horz" pos="1512">
          <p15:clr>
            <a:srgbClr val="A4A3A4"/>
          </p15:clr>
        </p15:guide>
        <p15:guide id="11" pos="7680">
          <p15:clr>
            <a:srgbClr val="A4A3A4"/>
          </p15:clr>
        </p15:guide>
        <p15:guide id="12" pos="6696">
          <p15:clr>
            <a:srgbClr val="A4A3A4"/>
          </p15:clr>
        </p15:guide>
        <p15:guide id="13" pos="1008">
          <p15:clr>
            <a:srgbClr val="A4A3A4"/>
          </p15:clr>
        </p15:guide>
        <p15:guide id="14" pos="1584">
          <p15:clr>
            <a:srgbClr val="A4A3A4"/>
          </p15:clr>
        </p15:guide>
        <p15:guide id="15" pos="2136">
          <p15:clr>
            <a:srgbClr val="A4A3A4"/>
          </p15:clr>
        </p15:guide>
        <p15:guide id="16" pos="2760">
          <p15:clr>
            <a:srgbClr val="A4A3A4"/>
          </p15:clr>
        </p15:guide>
        <p15:guide id="17" pos="3288">
          <p15:clr>
            <a:srgbClr val="A4A3A4"/>
          </p15:clr>
        </p15:guide>
        <p15:guide id="18" pos="4032">
          <p15:clr>
            <a:srgbClr val="A4A3A4"/>
          </p15:clr>
        </p15:guide>
        <p15:guide id="19" pos="4392">
          <p15:clr>
            <a:srgbClr val="A4A3A4"/>
          </p15:clr>
        </p15:guide>
        <p15:guide id="20" pos="4944">
          <p15:clr>
            <a:srgbClr val="A4A3A4"/>
          </p15:clr>
        </p15:guide>
        <p15:guide id="21" pos="5544">
          <p15:clr>
            <a:srgbClr val="A4A3A4"/>
          </p15:clr>
        </p15:guide>
        <p15:guide id="22" pos="6072">
          <p15:clr>
            <a:srgbClr val="A4A3A4"/>
          </p15:clr>
        </p15:guide>
        <p15:guide id="23" orient="horz" pos="2448">
          <p15:clr>
            <a:srgbClr val="A4A3A4"/>
          </p15:clr>
        </p15:guide>
        <p15:guide id="24" orient="horz" pos="960">
          <p15:clr>
            <a:srgbClr val="A4A3A4"/>
          </p15:clr>
        </p15:guide>
        <p15:guide id="25" pos="5256">
          <p15:clr>
            <a:srgbClr val="A4A3A4"/>
          </p15:clr>
        </p15:guide>
        <p15:guide id="26" pos="72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7BD318-FB71-492D-B063-85747E74EDAE}">
  <a:tblStyle styleId="{D97BD318-FB71-492D-B063-85747E74EDAE}" styleName="Table_0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06B8B89D-AA37-45F7-9C56-E9FC66AFF881}" styleName="Table_1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4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489FE548-E125-4E22-B790-61D6AD1C3B75}" styleName="Table_2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CF1"/>
          </a:solidFill>
        </a:fill>
      </a:tcStyle>
    </a:wholeTbl>
    <a:band1H>
      <a:tcTxStyle/>
      <a:tcStyle>
        <a:fill>
          <a:solidFill>
            <a:srgbClr val="CAD8E1"/>
          </a:solidFill>
        </a:fill>
      </a:tcStyle>
    </a:band1H>
    <a:band2H>
      <a:tcTxStyle/>
    </a:band2H>
    <a:band1V>
      <a:tcTxStyle/>
      <a:tcStyle>
        <a:fill>
          <a:solidFill>
            <a:srgbClr val="CAD8E1"/>
          </a:solidFill>
        </a:fill>
      </a:tcStyle>
    </a:band1V>
    <a:band2V>
      <a:tcTxStyle/>
    </a:band2V>
    <a:lastCol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/>
        <p:guide pos="456"/>
        <p:guide pos="2616" orient="horz"/>
        <p:guide pos="3264" orient="horz"/>
        <p:guide pos="6912"/>
        <p:guide pos="2136" orient="horz"/>
        <p:guide pos="4008" orient="horz"/>
        <p:guide pos="1152" orient="horz"/>
        <p:guide pos="2352" orient="horz"/>
        <p:guide pos="1512" orient="horz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960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EBGaramond-bold.fntdata"/><Relationship Id="rId21" Type="http://schemas.openxmlformats.org/officeDocument/2006/relationships/font" Target="fonts/EBGaramond-regular.fntdata"/><Relationship Id="rId24" Type="http://schemas.openxmlformats.org/officeDocument/2006/relationships/font" Target="fonts/EBGaramond-boldItalic.fntdata"/><Relationship Id="rId23" Type="http://schemas.openxmlformats.org/officeDocument/2006/relationships/font" Target="fonts/EBGaramon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font" Target="fonts/ArialBlack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6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4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Principals: Based on your enrollment, please give your GO Team the information on how you plan to account for any budget changes due to leveling.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in enrollment was a decrease from 424 students to 391. A difference of 33 students.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e6c00da5d3_0_4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1e6c00da5d3_0_4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5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e6c09f75f7_0_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1e6c09f75f7_0_0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e6c09f75f7_0_230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e6c09f75f7_0_23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e6c09f75f7_0_458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e6c09f75f7_0_458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e6c09f75f7_0_686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e6c09f75f7_0_68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e6c00da5d3_0_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1e6c00da5d3_0_0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7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7bc4ea3536_0_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3175" lIns="203175" spcFirstLastPara="1" rIns="203175" wrap="square" tIns="2031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30" name="Google Shape;330;g27bc4ea3536_0_0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9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1" name="Google Shape;11;p2"/>
          <p:cNvSpPr/>
          <p:nvPr/>
        </p:nvSpPr>
        <p:spPr>
          <a:xfrm>
            <a:off x="0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1600201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795588" y="0"/>
            <a:ext cx="6803142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18" name="Google Shape;18;p3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20" name="Google Shape;20;p3"/>
          <p:cNvGrpSpPr/>
          <p:nvPr/>
        </p:nvGrpSpPr>
        <p:grpSpPr>
          <a:xfrm rot="10800000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21" name="Google Shape;21;p3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23" name="Google Shape;23;p3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" name="Google Shape;24;p3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82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7610252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9883919" y="2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8395730" y="2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390854" y="3130662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82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1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9" name="Google Shape;39;p5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1" y="869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5" name="Google Shape;45;p6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9866106" y="0"/>
            <a:ext cx="2325894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" name="Google Shape;49;p7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54" name="Google Shape;54;p8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5" name="Google Shape;5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8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7" name="Google Shape;57;p8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8" name="Google Shape;5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8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8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65" name="Google Shape;65;p9"/>
          <p:cNvSpPr/>
          <p:nvPr/>
        </p:nvSpPr>
        <p:spPr>
          <a:xfrm>
            <a:off x="8758238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6" name="Google Shape;66;p9"/>
          <p:cNvSpPr/>
          <p:nvPr/>
        </p:nvSpPr>
        <p:spPr>
          <a:xfrm>
            <a:off x="8758238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7" name="Google Shape;67;p9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8" name="Google Shape;68;p9"/>
          <p:cNvSpPr/>
          <p:nvPr/>
        </p:nvSpPr>
        <p:spPr>
          <a:xfrm flipH="1" rot="10800000">
            <a:off x="-20086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9" name="Google Shape;6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70" name="Google Shape;70;p9"/>
          <p:cNvSpPr/>
          <p:nvPr/>
        </p:nvSpPr>
        <p:spPr>
          <a:xfrm>
            <a:off x="1707959" y="5667616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1" name="Google Shape;71;p9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6" name="Google Shape;76;p10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"/>
              <a:buNone/>
              <a:defRPr b="1" sz="33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>
            <a:off x="4389120" y="4308475"/>
            <a:ext cx="3932238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85" name="Google Shape;85;p11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6" name="Google Shape;86;p11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87" name="Google Shape;87;p11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8" name="Google Shape;88;p11"/>
          <p:cNvSpPr/>
          <p:nvPr/>
        </p:nvSpPr>
        <p:spPr>
          <a:xfrm flipH="1">
            <a:off x="2535251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9" name="Google Shape;89;p11"/>
          <p:cNvSpPr/>
          <p:nvPr/>
        </p:nvSpPr>
        <p:spPr>
          <a:xfrm flipH="1">
            <a:off x="-10617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0" name="Google Shape;90;p1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3" name="Google Shape;93;p12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2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6" name="Google Shape;96;p12"/>
          <p:cNvSpPr txBox="1"/>
          <p:nvPr>
            <p:ph idx="1" type="body"/>
          </p:nvPr>
        </p:nvSpPr>
        <p:spPr>
          <a:xfrm>
            <a:off x="758905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3" type="body"/>
          </p:nvPr>
        </p:nvSpPr>
        <p:spPr>
          <a:xfrm>
            <a:off x="916885" y="5599755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2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9" name="Google Shape;99;p12"/>
          <p:cNvSpPr txBox="1"/>
          <p:nvPr>
            <p:ph idx="5" type="body"/>
          </p:nvPr>
        </p:nvSpPr>
        <p:spPr>
          <a:xfrm>
            <a:off x="3516747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2"/>
          <p:cNvSpPr txBox="1"/>
          <p:nvPr>
            <p:ph idx="6" type="body"/>
          </p:nvPr>
        </p:nvSpPr>
        <p:spPr>
          <a:xfrm>
            <a:off x="3674073" y="5600351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2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2" name="Google Shape;102;p12"/>
          <p:cNvSpPr txBox="1"/>
          <p:nvPr>
            <p:ph idx="8" type="body"/>
          </p:nvPr>
        </p:nvSpPr>
        <p:spPr>
          <a:xfrm>
            <a:off x="6274589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9" type="body"/>
          </p:nvPr>
        </p:nvSpPr>
        <p:spPr>
          <a:xfrm>
            <a:off x="6432529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2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5" name="Google Shape;105;p12"/>
          <p:cNvSpPr txBox="1"/>
          <p:nvPr>
            <p:ph idx="14" type="body"/>
          </p:nvPr>
        </p:nvSpPr>
        <p:spPr>
          <a:xfrm>
            <a:off x="9032431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12"/>
          <p:cNvSpPr txBox="1"/>
          <p:nvPr>
            <p:ph idx="15" type="body"/>
          </p:nvPr>
        </p:nvSpPr>
        <p:spPr>
          <a:xfrm>
            <a:off x="9190984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13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1" name="Google Shape;111;p13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3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3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4" name="Google Shape;114;p13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3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3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7" name="Google Shape;117;p13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3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13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0" name="Google Shape;120;p13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3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3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3" name="Google Shape;123;p13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3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6" name="Google Shape;126;p13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13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9" name="Google Shape;129;p13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13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32" name="Google Shape;132;p13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/>
          <p:nvPr/>
        </p:nvSpPr>
        <p:spPr>
          <a:xfrm>
            <a:off x="685338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6" name="Google Shape;136;p14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7" name="Google Shape;137;p14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9" name="Google Shape;139;p14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0" name="Google Shape;140;p14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685338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3" name="Google Shape;143;p14"/>
          <p:cNvSpPr/>
          <p:nvPr>
            <p:ph idx="2" type="pic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4" name="Google Shape;144;p14"/>
          <p:cNvSpPr txBox="1"/>
          <p:nvPr>
            <p:ph idx="3" type="body"/>
          </p:nvPr>
        </p:nvSpPr>
        <p:spPr>
          <a:xfrm>
            <a:off x="731058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14"/>
          <p:cNvSpPr txBox="1"/>
          <p:nvPr>
            <p:ph idx="4" type="body"/>
          </p:nvPr>
        </p:nvSpPr>
        <p:spPr>
          <a:xfrm>
            <a:off x="2900910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6" name="Google Shape;146;p14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7" name="Google Shape;147;p14"/>
          <p:cNvSpPr txBox="1"/>
          <p:nvPr>
            <p:ph idx="6" type="body"/>
          </p:nvPr>
        </p:nvSpPr>
        <p:spPr>
          <a:xfrm>
            <a:off x="2946630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14"/>
          <p:cNvSpPr txBox="1"/>
          <p:nvPr>
            <p:ph idx="7" type="body"/>
          </p:nvPr>
        </p:nvSpPr>
        <p:spPr>
          <a:xfrm>
            <a:off x="5116484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9" name="Google Shape;149;p14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0" name="Google Shape;150;p14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14"/>
          <p:cNvSpPr txBox="1"/>
          <p:nvPr>
            <p:ph idx="13" type="body"/>
          </p:nvPr>
        </p:nvSpPr>
        <p:spPr>
          <a:xfrm>
            <a:off x="7332057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2" name="Google Shape;152;p14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3" name="Google Shape;153;p14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14"/>
          <p:cNvSpPr txBox="1"/>
          <p:nvPr>
            <p:ph idx="16" type="body"/>
          </p:nvPr>
        </p:nvSpPr>
        <p:spPr>
          <a:xfrm>
            <a:off x="9547629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5" name="Google Shape;155;p14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6" name="Google Shape;156;p14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5"/>
          <p:cNvSpPr/>
          <p:nvPr/>
        </p:nvSpPr>
        <p:spPr>
          <a:xfrm>
            <a:off x="0" y="0"/>
            <a:ext cx="2838450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1" y="1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1" name="Google Shape;161;p15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163" name="Google Shape;163;p15"/>
          <p:cNvSpPr/>
          <p:nvPr/>
        </p:nvSpPr>
        <p:spPr>
          <a:xfrm>
            <a:off x="1458332" y="590133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4" name="Google Shape;164;p15"/>
          <p:cNvSpPr txBox="1"/>
          <p:nvPr>
            <p:ph idx="1" type="body"/>
          </p:nvPr>
        </p:nvSpPr>
        <p:spPr>
          <a:xfrm>
            <a:off x="685338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5" name="Google Shape;165;p15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6" name="Google Shape;166;p15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7" name="Google Shape;167;p15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8" name="Google Shape;168;p15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9" name="Google Shape;169;p15"/>
          <p:cNvSpPr txBox="1"/>
          <p:nvPr>
            <p:ph idx="6" type="body"/>
          </p:nvPr>
        </p:nvSpPr>
        <p:spPr>
          <a:xfrm>
            <a:off x="685338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15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15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15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p15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74" name="Google Shape;174;p15"/>
          <p:cNvCxnSpPr/>
          <p:nvPr/>
        </p:nvCxnSpPr>
        <p:spPr>
          <a:xfrm>
            <a:off x="739398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" name="Google Shape;178;p16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9" name="Google Shape;179;p16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0" name="Google Shape;180;p16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16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2" name="Google Shape;182;p16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3" name="Google Shape;183;p16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16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5" name="Google Shape;185;p16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86" name="Google Shape;186;p16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89" name="Google Shape;189;p17"/>
          <p:cNvSpPr/>
          <p:nvPr/>
        </p:nvSpPr>
        <p:spPr>
          <a:xfrm>
            <a:off x="7538626" y="13142"/>
            <a:ext cx="4653374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0" name="Google Shape;19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7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7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94" name="Google Shape;194;p18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5" name="Google Shape;19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8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97" name="Google Shape;197;p18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8" name="Google Shape;19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" name="Google Shape;200;p18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18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18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5" name="Google Shape;205;p19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6" name="Google Shape;206;p19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708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9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1" name="Google Shape;211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3" name="Google Shape;213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2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0" name="Google Shape;220;p2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 i="0" sz="44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PRINCIPAL’S REPORT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/>
          <p:nvPr>
            <p:ph type="title"/>
          </p:nvPr>
        </p:nvSpPr>
        <p:spPr>
          <a:xfrm>
            <a:off x="1318641" y="787527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TOPICS</a:t>
            </a:r>
            <a:endParaRPr b="1" sz="4400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1" name="Google Shape;231;p23"/>
          <p:cNvSpPr txBox="1"/>
          <p:nvPr>
            <p:ph idx="1" type="body"/>
          </p:nvPr>
        </p:nvSpPr>
        <p:spPr>
          <a:xfrm>
            <a:off x="1318650" y="1941948"/>
            <a:ext cx="5693700" cy="4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Current Attendance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Leveling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Budget Update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School Strategic Plan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CIP Goals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GMAS Results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Strategic Plan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>
            <p:ph type="title"/>
          </p:nvPr>
        </p:nvSpPr>
        <p:spPr>
          <a:xfrm>
            <a:off x="2819400" y="2603753"/>
            <a:ext cx="6400800" cy="2901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CURRENT ATTENDANCE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"/>
          <p:cNvSpPr txBox="1"/>
          <p:nvPr>
            <p:ph type="title"/>
          </p:nvPr>
        </p:nvSpPr>
        <p:spPr>
          <a:xfrm>
            <a:off x="3727359" y="210312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ENROLLMENT</a:t>
            </a:r>
            <a:endParaRPr/>
          </a:p>
        </p:txBody>
      </p:sp>
      <p:sp>
        <p:nvSpPr>
          <p:cNvPr id="242" name="Google Shape;242;p2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243" name="Google Shape;243;p25"/>
          <p:cNvGraphicFramePr/>
          <p:nvPr/>
        </p:nvGraphicFramePr>
        <p:xfrm>
          <a:off x="5545091" y="106235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{D97BD318-FB71-492D-B063-85747E74EDAE}</a:tableStyleId>
              </a:tblPr>
              <a:tblGrid>
                <a:gridCol w="2914650"/>
                <a:gridCol w="1362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Projected Enrollment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</a:t>
                      </a:r>
                      <a:r>
                        <a:rPr lang="en-US" sz="1800"/>
                        <a:t>36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Current Enrollment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282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Difference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-</a:t>
                      </a:r>
                      <a:r>
                        <a:rPr lang="en-US" sz="1800"/>
                        <a:t>54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25"/>
          <p:cNvSpPr txBox="1"/>
          <p:nvPr/>
        </p:nvSpPr>
        <p:spPr>
          <a:xfrm>
            <a:off x="3727359" y="2725535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  <p:sp>
        <p:nvSpPr>
          <p:cNvPr id="245" name="Google Shape;245;p25"/>
          <p:cNvSpPr txBox="1"/>
          <p:nvPr/>
        </p:nvSpPr>
        <p:spPr>
          <a:xfrm>
            <a:off x="3727359" y="3496932"/>
            <a:ext cx="755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/>
          <p:nvPr>
            <p:ph type="title"/>
          </p:nvPr>
        </p:nvSpPr>
        <p:spPr>
          <a:xfrm>
            <a:off x="2819400" y="2603753"/>
            <a:ext cx="6400800" cy="29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BUDGET UPDATE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7"/>
          <p:cNvSpPr txBox="1"/>
          <p:nvPr>
            <p:ph type="title"/>
          </p:nvPr>
        </p:nvSpPr>
        <p:spPr>
          <a:xfrm>
            <a:off x="3727359" y="210312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LEVELING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Leveling is the process the District uses to adjust school budget allocations to match student enrollment. </a:t>
            </a:r>
            <a:endParaRPr b="0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  <p:sp>
        <p:nvSpPr>
          <p:cNvPr id="256" name="Google Shape;256;p2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7" name="Google Shape;257;p27"/>
          <p:cNvSpPr txBox="1"/>
          <p:nvPr/>
        </p:nvSpPr>
        <p:spPr>
          <a:xfrm>
            <a:off x="3727359" y="971497"/>
            <a:ext cx="6766560" cy="9981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 b="1" sz="4400" cap="none">
              <a:solidFill>
                <a:schemeClr val="accent4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8" name="Google Shape;258;p27"/>
          <p:cNvSpPr txBox="1"/>
          <p:nvPr/>
        </p:nvSpPr>
        <p:spPr>
          <a:xfrm>
            <a:off x="3727359" y="3496932"/>
            <a:ext cx="75502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Leveling is the process the District uses to adjust school budget allocations to match student enrollment. </a:t>
            </a:r>
            <a:endParaRPr/>
          </a:p>
        </p:txBody>
      </p:sp>
      <p:graphicFrame>
        <p:nvGraphicFramePr>
          <p:cNvPr id="259" name="Google Shape;259;p27"/>
          <p:cNvGraphicFramePr/>
          <p:nvPr/>
        </p:nvGraphicFramePr>
        <p:xfrm>
          <a:off x="4219575" y="43131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{06B8B89D-AA37-45F7-9C56-E9FC66AFF881}</a:tableStyleId>
              </a:tblPr>
              <a:tblGrid>
                <a:gridCol w="3198775"/>
                <a:gridCol w="31987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Budget Impact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n-US" sz="240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b="1" i="1" lang="en-US" sz="2400">
                          <a:solidFill>
                            <a:schemeClr val="dk1"/>
                          </a:solidFill>
                        </a:rPr>
                        <a:t>Principal:</a:t>
                      </a:r>
                      <a:r>
                        <a:rPr b="0" i="1" lang="en-US" sz="2400">
                          <a:solidFill>
                            <a:schemeClr val="dk1"/>
                          </a:solidFill>
                        </a:rPr>
                        <a:t> input change in allocation for your school and discuss how you are going to address the change in allocation)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0" name="Google Shape;260;p27"/>
          <p:cNvGraphicFramePr/>
          <p:nvPr/>
        </p:nvGraphicFramePr>
        <p:xfrm>
          <a:off x="3637471" y="152397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{489FE548-E125-4E22-B790-61D6AD1C3B75}</a:tableStyleId>
              </a:tblPr>
              <a:tblGrid>
                <a:gridCol w="4026650"/>
                <a:gridCol w="4026650"/>
              </a:tblGrid>
              <a:tr h="130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Leveling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$-280,422</a:t>
                      </a:r>
                      <a:endParaRPr sz="18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 anchor="ctr"/>
                </a:tc>
              </a:tr>
              <a:tr h="130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General Fund Carryover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$9,277 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130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School Reserve Funds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$70,391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130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Net Adjustment: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$55,893</a:t>
                      </a:r>
                      <a:endParaRPr sz="18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8"/>
          <p:cNvSpPr txBox="1"/>
          <p:nvPr>
            <p:ph type="title"/>
          </p:nvPr>
        </p:nvSpPr>
        <p:spPr>
          <a:xfrm>
            <a:off x="518775" y="187325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 Black"/>
              <a:buNone/>
            </a:pPr>
            <a:r>
              <a:rPr b="1" lang="en-US" sz="3600" cap="none"/>
              <a:t>STRATEGIC PLAN SMART GOALS</a:t>
            </a:r>
            <a:endParaRPr/>
          </a:p>
        </p:txBody>
      </p:sp>
      <p:sp>
        <p:nvSpPr>
          <p:cNvPr id="266" name="Google Shape;266;p28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67" name="Google Shape;267;p28"/>
          <p:cNvGrpSpPr/>
          <p:nvPr/>
        </p:nvGrpSpPr>
        <p:grpSpPr>
          <a:xfrm>
            <a:off x="5183188" y="992684"/>
            <a:ext cx="6172200" cy="4863106"/>
            <a:chOff x="0" y="5259"/>
            <a:chExt cx="6172200" cy="4863106"/>
          </a:xfrm>
        </p:grpSpPr>
        <p:sp>
          <p:nvSpPr>
            <p:cNvPr id="268" name="Google Shape;268;p28"/>
            <p:cNvSpPr/>
            <p:nvPr/>
          </p:nvSpPr>
          <p:spPr>
            <a:xfrm>
              <a:off x="0" y="580899"/>
              <a:ext cx="6172200" cy="2518500"/>
            </a:xfrm>
            <a:prstGeom prst="rect">
              <a:avLst/>
            </a:prstGeom>
            <a:solidFill>
              <a:schemeClr val="lt1">
                <a:alpha val="89800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8"/>
            <p:cNvSpPr txBox="1"/>
            <p:nvPr/>
          </p:nvSpPr>
          <p:spPr>
            <a:xfrm>
              <a:off x="0" y="580899"/>
              <a:ext cx="6172200" cy="251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7350" lIns="479025" spcFirstLastPara="1" rIns="479025" wrap="square" tIns="8122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900"/>
                <a:buFont typeface="EB Garamond"/>
                <a:buChar char="•"/>
              </a:pPr>
              <a:r>
                <a:rPr b="0" i="0" lang="en-US" sz="39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Priorities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85"/>
                </a:spcBef>
                <a:spcAft>
                  <a:spcPts val="0"/>
                </a:spcAft>
                <a:buClr>
                  <a:schemeClr val="dk1"/>
                </a:buClr>
                <a:buSzPts val="3900"/>
                <a:buFont typeface="EB Garamond"/>
                <a:buChar char="•"/>
              </a:pPr>
              <a:r>
                <a:rPr b="0" i="0" lang="en-US" sz="39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Key Aspects</a:t>
              </a:r>
              <a:endParaRPr/>
            </a:p>
          </p:txBody>
        </p:sp>
        <p:sp>
          <p:nvSpPr>
            <p:cNvPr id="270" name="Google Shape;270;p28"/>
            <p:cNvSpPr/>
            <p:nvPr/>
          </p:nvSpPr>
          <p:spPr>
            <a:xfrm>
              <a:off x="308610" y="5259"/>
              <a:ext cx="4320600" cy="115140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8"/>
            <p:cNvSpPr txBox="1"/>
            <p:nvPr/>
          </p:nvSpPr>
          <p:spPr>
            <a:xfrm>
              <a:off x="364811" y="61460"/>
              <a:ext cx="4208100" cy="10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EB Garamond"/>
                <a:buNone/>
              </a:pPr>
              <a:r>
                <a:rPr b="1" lang="en-US" sz="39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Overview</a:t>
              </a:r>
              <a:endParaRPr/>
            </a:p>
          </p:txBody>
        </p:sp>
        <p:sp>
          <p:nvSpPr>
            <p:cNvPr id="272" name="Google Shape;272;p28"/>
            <p:cNvSpPr/>
            <p:nvPr/>
          </p:nvSpPr>
          <p:spPr>
            <a:xfrm>
              <a:off x="0" y="3885565"/>
              <a:ext cx="6172200" cy="982800"/>
            </a:xfrm>
            <a:prstGeom prst="rect">
              <a:avLst/>
            </a:prstGeom>
            <a:solidFill>
              <a:schemeClr val="lt1">
                <a:alpha val="89800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8"/>
            <p:cNvSpPr/>
            <p:nvPr/>
          </p:nvSpPr>
          <p:spPr>
            <a:xfrm>
              <a:off x="308610" y="3309925"/>
              <a:ext cx="4320600" cy="115140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8"/>
            <p:cNvSpPr txBox="1"/>
            <p:nvPr/>
          </p:nvSpPr>
          <p:spPr>
            <a:xfrm>
              <a:off x="364811" y="3366126"/>
              <a:ext cx="4208100" cy="10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EB Garamond"/>
                <a:buNone/>
              </a:pPr>
              <a:r>
                <a:rPr b="1" lang="en-US" sz="39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SMART GOALS</a:t>
              </a:r>
              <a:endParaRPr/>
            </a:p>
          </p:txBody>
        </p:sp>
      </p:grpSp>
      <p:pic>
        <p:nvPicPr>
          <p:cNvPr descr="Diagram&#10;&#10;Description automatically generated" id="275" name="Google Shape;2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01" y="2048125"/>
            <a:ext cx="3390476" cy="40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9"/>
          <p:cNvSpPr txBox="1"/>
          <p:nvPr>
            <p:ph type="title"/>
          </p:nvPr>
        </p:nvSpPr>
        <p:spPr>
          <a:xfrm>
            <a:off x="758952" y="1216152"/>
            <a:ext cx="10671000" cy="76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9"/>
          <p:cNvSpPr txBox="1"/>
          <p:nvPr>
            <p:ph idx="1" type="body"/>
          </p:nvPr>
        </p:nvSpPr>
        <p:spPr>
          <a:xfrm>
            <a:off x="755904" y="2825496"/>
            <a:ext cx="10680300" cy="283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9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83" name="Google Shape;283;p29"/>
          <p:cNvGrpSpPr/>
          <p:nvPr/>
        </p:nvGrpSpPr>
        <p:grpSpPr>
          <a:xfrm>
            <a:off x="582025" y="1043998"/>
            <a:ext cx="10671117" cy="4616078"/>
            <a:chOff x="0" y="913291"/>
            <a:chExt cx="6172200" cy="3047117"/>
          </a:xfrm>
        </p:grpSpPr>
        <p:sp>
          <p:nvSpPr>
            <p:cNvPr id="284" name="Google Shape;284;p29"/>
            <p:cNvSpPr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solidFill>
              <a:srgbClr val="FFFFFF">
                <a:alpha val="89800"/>
              </a:srgbClr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9"/>
            <p:cNvSpPr txBox="1"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479025" spcFirstLastPara="1" rIns="479025" wrap="square" tIns="1103875">
              <a:noAutofit/>
            </a:bodyPr>
            <a:lstStyle/>
            <a:p>
              <a:pPr indent="0" lvl="0" marL="9144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2921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EB Garamond"/>
                <a:buChar char="•"/>
              </a:pPr>
              <a:r>
                <a:rPr b="1" i="0" lang="en-US" sz="30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By May 2023, students in grades 3-5 will increase ELA proficiency on GMAS from 1</a:t>
              </a:r>
              <a:r>
                <a:rPr b="1" lang="en-US" sz="3000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4</a:t>
              </a:r>
              <a:r>
                <a:rPr b="1" i="0" lang="en-US" sz="30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% to </a:t>
              </a:r>
              <a:r>
                <a:rPr b="1" lang="en-US" sz="3000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19</a:t>
              </a:r>
              <a:r>
                <a:rPr b="1" i="0" lang="en-US" sz="30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%.</a:t>
              </a:r>
              <a:endParaRPr b="0" i="0" sz="30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300472" y="913291"/>
              <a:ext cx="5866200" cy="1575600"/>
            </a:xfrm>
            <a:prstGeom prst="roundRect">
              <a:avLst>
                <a:gd fmla="val 16667" name="adj"/>
              </a:avLst>
            </a:prstGeom>
            <a:solidFill>
              <a:srgbClr val="0083A9"/>
            </a:solidFill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9"/>
            <p:cNvSpPr txBox="1"/>
            <p:nvPr/>
          </p:nvSpPr>
          <p:spPr>
            <a:xfrm>
              <a:off x="377381" y="990200"/>
              <a:ext cx="5712300" cy="142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300"/>
                <a:buFont typeface="EB Garamond"/>
                <a:buNone/>
              </a:pPr>
              <a:r>
                <a:rPr b="1" lang="en-US" sz="5300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Smart Goals</a:t>
              </a:r>
              <a:endParaRPr/>
            </a:p>
          </p:txBody>
        </p:sp>
      </p:grpSp>
      <p:pic>
        <p:nvPicPr>
          <p:cNvPr descr="Diagram&#10;&#10;Description automatically generated" id="288" name="Google Shape;28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425" y="0"/>
            <a:ext cx="4196775" cy="28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/>
          <p:nvPr>
            <p:ph type="title"/>
          </p:nvPr>
        </p:nvSpPr>
        <p:spPr>
          <a:xfrm>
            <a:off x="758952" y="1216152"/>
            <a:ext cx="10671000" cy="76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0"/>
          <p:cNvSpPr txBox="1"/>
          <p:nvPr>
            <p:ph idx="1" type="body"/>
          </p:nvPr>
        </p:nvSpPr>
        <p:spPr>
          <a:xfrm>
            <a:off x="755904" y="2825496"/>
            <a:ext cx="10680300" cy="283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0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96" name="Google Shape;296;p30"/>
          <p:cNvGrpSpPr/>
          <p:nvPr/>
        </p:nvGrpSpPr>
        <p:grpSpPr>
          <a:xfrm>
            <a:off x="582025" y="1043998"/>
            <a:ext cx="10671117" cy="4616078"/>
            <a:chOff x="0" y="913291"/>
            <a:chExt cx="6172200" cy="3047117"/>
          </a:xfrm>
        </p:grpSpPr>
        <p:sp>
          <p:nvSpPr>
            <p:cNvPr id="297" name="Google Shape;297;p30"/>
            <p:cNvSpPr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solidFill>
              <a:srgbClr val="FFFFFF">
                <a:alpha val="89800"/>
              </a:srgbClr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30"/>
            <p:cNvSpPr txBox="1"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479025" spcFirstLastPara="1" rIns="479025" wrap="square" tIns="1103875">
              <a:noAutofit/>
            </a:bodyPr>
            <a:lstStyle/>
            <a:p>
              <a:pPr indent="0" lvl="0" marL="9144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1" marL="9144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•"/>
              </a:pPr>
              <a:r>
                <a:rPr b="1" lang="en-US" sz="3000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By May  2023, students in grades 3-5 will increase Math proficiency on GMAS from 14% to 19%.</a:t>
              </a:r>
              <a:endParaRPr b="0" i="0" sz="30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99" name="Google Shape;299;p30"/>
            <p:cNvSpPr/>
            <p:nvPr/>
          </p:nvSpPr>
          <p:spPr>
            <a:xfrm>
              <a:off x="300472" y="913291"/>
              <a:ext cx="5866200" cy="1575600"/>
            </a:xfrm>
            <a:prstGeom prst="roundRect">
              <a:avLst>
                <a:gd fmla="val 16667" name="adj"/>
              </a:avLst>
            </a:prstGeom>
            <a:solidFill>
              <a:srgbClr val="0083A9"/>
            </a:solidFill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30"/>
            <p:cNvSpPr txBox="1"/>
            <p:nvPr/>
          </p:nvSpPr>
          <p:spPr>
            <a:xfrm>
              <a:off x="377381" y="990200"/>
              <a:ext cx="5712300" cy="142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300"/>
                <a:buFont typeface="EB Garamond"/>
                <a:buNone/>
              </a:pPr>
              <a:r>
                <a:rPr b="1" lang="en-US" sz="5300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Smart Goals</a:t>
              </a:r>
              <a:endParaRPr/>
            </a:p>
          </p:txBody>
        </p:sp>
      </p:grpSp>
      <p:pic>
        <p:nvPicPr>
          <p:cNvPr descr="Diagram&#10;&#10;Description automatically generated" id="301" name="Google Shape;30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425" y="0"/>
            <a:ext cx="4196775" cy="28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1"/>
          <p:cNvSpPr txBox="1"/>
          <p:nvPr>
            <p:ph type="title"/>
          </p:nvPr>
        </p:nvSpPr>
        <p:spPr>
          <a:xfrm>
            <a:off x="758952" y="1216152"/>
            <a:ext cx="10671000" cy="76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1"/>
          <p:cNvSpPr txBox="1"/>
          <p:nvPr>
            <p:ph idx="1" type="body"/>
          </p:nvPr>
        </p:nvSpPr>
        <p:spPr>
          <a:xfrm>
            <a:off x="755904" y="2825496"/>
            <a:ext cx="10680300" cy="283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1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09" name="Google Shape;309;p31"/>
          <p:cNvGrpSpPr/>
          <p:nvPr/>
        </p:nvGrpSpPr>
        <p:grpSpPr>
          <a:xfrm>
            <a:off x="582025" y="1043998"/>
            <a:ext cx="10671117" cy="4616078"/>
            <a:chOff x="0" y="913291"/>
            <a:chExt cx="6172200" cy="3047117"/>
          </a:xfrm>
        </p:grpSpPr>
        <p:sp>
          <p:nvSpPr>
            <p:cNvPr id="310" name="Google Shape;310;p31"/>
            <p:cNvSpPr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solidFill>
              <a:srgbClr val="FFFFFF">
                <a:alpha val="89800"/>
              </a:srgbClr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1"/>
            <p:cNvSpPr txBox="1"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479025" spcFirstLastPara="1" rIns="479025" wrap="square" tIns="1103875">
              <a:noAutofit/>
            </a:bodyPr>
            <a:lstStyle/>
            <a:p>
              <a:pPr indent="0" lvl="0" marL="9144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1" marL="9144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•"/>
              </a:pPr>
              <a:r>
                <a:rPr b="1" lang="en-US" sz="3000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By May 2023, K-5 attendance rate will improve from 89% to 95%.</a:t>
              </a:r>
              <a:endParaRPr b="0" i="0" sz="30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312" name="Google Shape;312;p31"/>
            <p:cNvSpPr/>
            <p:nvPr/>
          </p:nvSpPr>
          <p:spPr>
            <a:xfrm>
              <a:off x="300472" y="913291"/>
              <a:ext cx="5866200" cy="1575600"/>
            </a:xfrm>
            <a:prstGeom prst="roundRect">
              <a:avLst>
                <a:gd fmla="val 16667" name="adj"/>
              </a:avLst>
            </a:prstGeom>
            <a:solidFill>
              <a:srgbClr val="0083A9"/>
            </a:solidFill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1"/>
            <p:cNvSpPr txBox="1"/>
            <p:nvPr/>
          </p:nvSpPr>
          <p:spPr>
            <a:xfrm>
              <a:off x="377381" y="990200"/>
              <a:ext cx="5712300" cy="142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300"/>
                <a:buFont typeface="EB Garamond"/>
                <a:buNone/>
              </a:pPr>
              <a:r>
                <a:rPr b="1" lang="en-US" sz="5300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Smart Goals</a:t>
              </a:r>
              <a:endParaRPr/>
            </a:p>
          </p:txBody>
        </p:sp>
      </p:grpSp>
      <p:pic>
        <p:nvPicPr>
          <p:cNvPr descr="Diagram&#10;&#10;Description automatically generated" id="314" name="Google Shape;31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425" y="0"/>
            <a:ext cx="4196775" cy="28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2"/>
          <p:cNvSpPr txBox="1"/>
          <p:nvPr>
            <p:ph type="title"/>
          </p:nvPr>
        </p:nvSpPr>
        <p:spPr>
          <a:xfrm>
            <a:off x="2819400" y="2603753"/>
            <a:ext cx="6400800" cy="29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GEORGIA MILESTONES ASSESSMENT RESULTS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5" name="Google Shape;325;p33"/>
          <p:cNvSpPr txBox="1"/>
          <p:nvPr/>
        </p:nvSpPr>
        <p:spPr>
          <a:xfrm rot="-817354">
            <a:off x="1128421" y="3016496"/>
            <a:ext cx="9131250" cy="707886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26" name="Google Shape;326;p33"/>
          <p:cNvSpPr txBox="1"/>
          <p:nvPr/>
        </p:nvSpPr>
        <p:spPr>
          <a:xfrm>
            <a:off x="539496" y="44577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GMAS RESULTS</a:t>
            </a:r>
            <a:endParaRPr b="1" sz="4400" cap="none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27" name="Google Shape;32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11921078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4"/>
          <p:cNvSpPr txBox="1"/>
          <p:nvPr/>
        </p:nvSpPr>
        <p:spPr>
          <a:xfrm>
            <a:off x="273808" y="1989514"/>
            <a:ext cx="20361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83869" lvl="0" marL="495933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</a:t>
            </a:r>
            <a:endParaRPr b="1" i="1" sz="1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83869" lvl="0" marL="495933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&amp; Initiatives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4"/>
          <p:cNvSpPr txBox="1"/>
          <p:nvPr/>
        </p:nvSpPr>
        <p:spPr>
          <a:xfrm>
            <a:off x="4374037" y="100361"/>
            <a:ext cx="34815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Peyton Forest</a:t>
            </a:r>
            <a:endParaRPr b="0" i="0" sz="1800" u="none" cap="none" strike="noStrik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4"/>
          <p:cNvSpPr txBox="1"/>
          <p:nvPr/>
        </p:nvSpPr>
        <p:spPr>
          <a:xfrm>
            <a:off x="5658167" y="561597"/>
            <a:ext cx="8757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4"/>
          <p:cNvSpPr txBox="1"/>
          <p:nvPr/>
        </p:nvSpPr>
        <p:spPr>
          <a:xfrm>
            <a:off x="6783717" y="2086667"/>
            <a:ext cx="51636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4"/>
          <p:cNvSpPr txBox="1"/>
          <p:nvPr/>
        </p:nvSpPr>
        <p:spPr>
          <a:xfrm>
            <a:off x="857575" y="909000"/>
            <a:ext cx="1912500" cy="10824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1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EB Garamond"/>
              <a:buChar char="•"/>
            </a:pPr>
            <a:r>
              <a:rPr b="1" i="0" lang="en-US" sz="11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By May 2023, students in grades 3-5 will increase ELA proficiency on GMAS from 14% to 19%.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4"/>
          <p:cNvSpPr txBox="1"/>
          <p:nvPr/>
        </p:nvSpPr>
        <p:spPr>
          <a:xfrm>
            <a:off x="4176650" y="907275"/>
            <a:ext cx="1912500" cy="10824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By May 2023, students in grades 3-5 will increase Math  proficiency on GMAS from 14% to 19%.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4"/>
          <p:cNvSpPr txBox="1"/>
          <p:nvPr/>
        </p:nvSpPr>
        <p:spPr>
          <a:xfrm>
            <a:off x="6964929" y="907280"/>
            <a:ext cx="1912500" cy="9381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May 2023, K-5 attendance rate will improve from 89% to 95%.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4"/>
          <p:cNvSpPr txBox="1"/>
          <p:nvPr/>
        </p:nvSpPr>
        <p:spPr>
          <a:xfrm>
            <a:off x="2475798" y="2086668"/>
            <a:ext cx="41130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4"/>
          <p:cNvSpPr txBox="1"/>
          <p:nvPr/>
        </p:nvSpPr>
        <p:spPr>
          <a:xfrm>
            <a:off x="618189" y="139736"/>
            <a:ext cx="5136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4"/>
          <p:cNvSpPr txBox="1"/>
          <p:nvPr/>
        </p:nvSpPr>
        <p:spPr>
          <a:xfrm>
            <a:off x="6751178" y="3498002"/>
            <a:ext cx="5260800" cy="899700"/>
          </a:xfrm>
          <a:prstGeom prst="rect">
            <a:avLst/>
          </a:prstGeom>
          <a:solidFill>
            <a:srgbClr val="BAF0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1.Provide monthly student attendance initiatives 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Provide monthly parent newsletters focused on attendance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Attendance team will contact by phone and in writing the parents of students with chronic absenteeism. 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Provide small group mental health interventions led by Counselor and through Hazel Health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Provide daily SEL lessons 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Implement  District Personalized Learning Pathway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4"/>
          <p:cNvSpPr txBox="1"/>
          <p:nvPr/>
        </p:nvSpPr>
        <p:spPr>
          <a:xfrm>
            <a:off x="6754603" y="2441253"/>
            <a:ext cx="5257200" cy="899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1.Conduct personalized monthly student data meetings.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1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small group instruction.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Implement daily phonemic awareness and phonics instruction (FUNdations &amp; Rollins Center).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Integrate writing across the curriculum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Use MAP data to guide student intervention groups.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Conduct 90 minutes of IB PL  monthly. 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4"/>
          <p:cNvSpPr txBox="1"/>
          <p:nvPr/>
        </p:nvSpPr>
        <p:spPr>
          <a:xfrm>
            <a:off x="6747387" y="4538932"/>
            <a:ext cx="5260800" cy="899700"/>
          </a:xfrm>
          <a:prstGeom prst="rect">
            <a:avLst/>
          </a:prstGeom>
          <a:solidFill>
            <a:srgbClr val="F8E3D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1.100% of staff will receive IBO Training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2.Increase the number of classroom teachers who are gifted endorsed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Implement cognitive development initiatives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Provide ongoing PL on SEL &amp; trauma-informed practices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4"/>
          <p:cNvSpPr txBox="1"/>
          <p:nvPr/>
        </p:nvSpPr>
        <p:spPr>
          <a:xfrm>
            <a:off x="6747387" y="5545718"/>
            <a:ext cx="5260800" cy="899700"/>
          </a:xfrm>
          <a:prstGeom prst="rect">
            <a:avLst/>
          </a:prstGeom>
          <a:solidFill>
            <a:srgbClr val="FCF5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1.Maintain and active  Go Team each with clear goals and objectives for parent leadership.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Conduct monthly family engagement opportunities.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Employ effective communication between teachers and parents; Class Dojo and monthly parent letters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4"/>
          <p:cNvSpPr txBox="1"/>
          <p:nvPr/>
        </p:nvSpPr>
        <p:spPr>
          <a:xfrm>
            <a:off x="2475798" y="2529372"/>
            <a:ext cx="4113000" cy="899700"/>
          </a:xfrm>
          <a:prstGeom prst="rect">
            <a:avLst/>
          </a:prstGeom>
          <a:noFill/>
          <a:ln cap="flat" cmpd="sng" w="190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data to drive instruction and academic decisions. 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2. .</a:t>
            </a: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academic achievement in core subject areas.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Engage in monthly IB trainings for staff 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4"/>
          <p:cNvSpPr txBox="1"/>
          <p:nvPr/>
        </p:nvSpPr>
        <p:spPr>
          <a:xfrm>
            <a:off x="2475798" y="3535418"/>
            <a:ext cx="4113000" cy="899700"/>
          </a:xfrm>
          <a:prstGeom prst="rect">
            <a:avLst/>
          </a:prstGeom>
          <a:noFill/>
          <a:ln cap="flat" cmpd="sng" w="19050">
            <a:solidFill>
              <a:srgbClr val="0062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Increase student attendance &amp; engagement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5.Implement a Whole-Child system of supports that integrates social-emotional learning, behavior, wellness, and comprehensive academic intervention plans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4"/>
          <p:cNvSpPr txBox="1"/>
          <p:nvPr/>
        </p:nvSpPr>
        <p:spPr>
          <a:xfrm>
            <a:off x="2463998" y="4435038"/>
            <a:ext cx="4113000" cy="8679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 startAt="6"/>
            </a:pP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teacher capacity to support the core content knowledge emotional/behavioral needs of students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4"/>
          <p:cNvSpPr txBox="1"/>
          <p:nvPr/>
        </p:nvSpPr>
        <p:spPr>
          <a:xfrm>
            <a:off x="2458969" y="5568187"/>
            <a:ext cx="4113000" cy="899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Sustain family engagement that encourages positive relationships with the school and academic partnerships for children.  </a:t>
            </a:r>
            <a:r>
              <a:rPr b="1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4"/>
          <p:cNvSpPr txBox="1"/>
          <p:nvPr/>
        </p:nvSpPr>
        <p:spPr>
          <a:xfrm>
            <a:off x="273808" y="3535418"/>
            <a:ext cx="2036100" cy="899700"/>
          </a:xfrm>
          <a:prstGeom prst="rect">
            <a:avLst/>
          </a:prstGeom>
          <a:solidFill>
            <a:srgbClr val="00627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28270" lvl="0" marL="14033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Building a Culture of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270" lvl="0" marL="14033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Student Support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8270" lvl="0" marL="155575" marR="15875" rtl="0" algn="ctr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  Personalized Learning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4"/>
          <p:cNvSpPr txBox="1"/>
          <p:nvPr/>
        </p:nvSpPr>
        <p:spPr>
          <a:xfrm>
            <a:off x="273808" y="2483023"/>
            <a:ext cx="2036100" cy="9669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7145" marR="1079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Fostering Academic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7145" marR="10795" rtl="0" algn="ctr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Excellence for All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7145" marR="10795" rtl="0" algn="ctr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4"/>
          <p:cNvSpPr txBox="1"/>
          <p:nvPr/>
        </p:nvSpPr>
        <p:spPr>
          <a:xfrm>
            <a:off x="257442" y="4570512"/>
            <a:ext cx="2036100" cy="889200"/>
          </a:xfrm>
          <a:prstGeom prst="rect">
            <a:avLst/>
          </a:prstGeom>
          <a:solidFill>
            <a:srgbClr val="A35C1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25118" lvl="0" marL="33718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Equipping &amp; Empowering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5118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Leaders &amp; Staff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5118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5118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4"/>
          <p:cNvSpPr txBox="1"/>
          <p:nvPr/>
        </p:nvSpPr>
        <p:spPr>
          <a:xfrm>
            <a:off x="273808" y="5568189"/>
            <a:ext cx="2036100" cy="915300"/>
          </a:xfrm>
          <a:prstGeom prst="rect">
            <a:avLst/>
          </a:prstGeom>
          <a:solidFill>
            <a:srgbClr val="DBB10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67640" lvl="0" marL="180340" marR="13652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Creating a System of  School Support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3815" marR="0" rtl="0" algn="ctr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254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5"/>
          <p:cNvSpPr txBox="1"/>
          <p:nvPr>
            <p:ph type="title"/>
          </p:nvPr>
        </p:nvSpPr>
        <p:spPr>
          <a:xfrm>
            <a:off x="2619712" y="2660904"/>
            <a:ext cx="4251106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358" name="Google Shape;358;p3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PS Colors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