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EB Garamond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EBGaramond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BGaramond-bold.fntdata"/><Relationship Id="rId6" Type="http://schemas.openxmlformats.org/officeDocument/2006/relationships/slide" Target="slides/slide1.xml"/><Relationship Id="rId18" Type="http://schemas.openxmlformats.org/officeDocument/2006/relationships/font" Target="fonts/EBGaramon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9557fa2c8c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19557fa2c8c_0_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167493" y="3602038"/>
            <a:ext cx="9500507" cy="80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dk2"/>
          </a:solidFill>
          <a:ln cap="flat" cmpd="sng" w="12700">
            <a:solidFill>
              <a:srgbClr val="B197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1" y="4571999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" y="5739492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" name="Google Shape;20;p2"/>
          <p:cNvGrpSpPr/>
          <p:nvPr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21" name="Google Shape;21;p2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11024507" y="4580708"/>
            <a:ext cx="1167493" cy="2277292"/>
          </a:xfrm>
          <a:custGeom>
            <a:rect b="b" l="l" r="r" t="t"/>
            <a:pathLst>
              <a:path extrusionOk="0" h="2272167" w="1167493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31;p3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32" name="Google Shape;32;p3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3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1167491" y="2526318"/>
            <a:ext cx="3218688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"/>
          <p:cNvSpPr/>
          <p:nvPr/>
        </p:nvSpPr>
        <p:spPr>
          <a:xfrm rot="5400000">
            <a:off x="8580896" y="0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-2364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"/>
          <p:cNvSpPr/>
          <p:nvPr/>
        </p:nvSpPr>
        <p:spPr>
          <a:xfrm flipH="1" rot="5400000">
            <a:off x="11258144" y="5924144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" name="Google Shape;41;p4"/>
          <p:cNvGrpSpPr/>
          <p:nvPr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42" name="Google Shape;42;p4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4"/>
          <p:cNvSpPr txBox="1"/>
          <p:nvPr>
            <p:ph idx="2" type="body"/>
          </p:nvPr>
        </p:nvSpPr>
        <p:spPr>
          <a:xfrm>
            <a:off x="4683787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3" type="body"/>
          </p:nvPr>
        </p:nvSpPr>
        <p:spPr>
          <a:xfrm>
            <a:off x="116749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4" type="body"/>
          </p:nvPr>
        </p:nvSpPr>
        <p:spPr>
          <a:xfrm>
            <a:off x="4683788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5" type="body"/>
          </p:nvPr>
        </p:nvSpPr>
        <p:spPr>
          <a:xfrm>
            <a:off x="8200082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6" type="body"/>
          </p:nvPr>
        </p:nvSpPr>
        <p:spPr>
          <a:xfrm>
            <a:off x="820008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/>
          <p:nvPr/>
        </p:nvSpPr>
        <p:spPr>
          <a:xfrm>
            <a:off x="0" y="0"/>
            <a:ext cx="8025490" cy="6858000"/>
          </a:xfrm>
          <a:custGeom>
            <a:rect b="b" l="l" r="r" t="t"/>
            <a:pathLst>
              <a:path extrusionOk="0" h="6858000" w="802549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5"/>
          <p:cNvSpPr txBox="1"/>
          <p:nvPr>
            <p:ph type="ctrTitle"/>
          </p:nvPr>
        </p:nvSpPr>
        <p:spPr>
          <a:xfrm>
            <a:off x="1167494" y="10594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" type="subTitle"/>
          </p:nvPr>
        </p:nvSpPr>
        <p:spPr>
          <a:xfrm>
            <a:off x="1167494" y="3539075"/>
            <a:ext cx="6245912" cy="140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54" name="Google Shape;54;p5"/>
          <p:cNvGrpSpPr/>
          <p:nvPr/>
        </p:nvGrpSpPr>
        <p:grpSpPr>
          <a:xfrm rot="-54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55" name="Google Shape;55;p5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" name="Google Shape;57;p5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">
  <p:cSld name="Graph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6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6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6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/>
          <p:nvPr/>
        </p:nvSpPr>
        <p:spPr>
          <a:xfrm>
            <a:off x="0" y="2285998"/>
            <a:ext cx="12208822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/>
          <p:nvPr/>
        </p:nvSpPr>
        <p:spPr>
          <a:xfrm flipH="1">
            <a:off x="8597718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7"/>
          <p:cNvSpPr/>
          <p:nvPr/>
        </p:nvSpPr>
        <p:spPr>
          <a:xfrm rot="-5400000">
            <a:off x="10344100" y="438098"/>
            <a:ext cx="2285999" cy="1409801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7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" type="body"/>
          </p:nvPr>
        </p:nvSpPr>
        <p:spPr>
          <a:xfrm>
            <a:off x="1167492" y="2653167"/>
            <a:ext cx="9779183" cy="343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2" name="Google Shape;72;p7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">
  <p:cSld name="Team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/>
          <p:nvPr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8"/>
          <p:cNvSpPr txBox="1"/>
          <p:nvPr>
            <p:ph type="title"/>
          </p:nvPr>
        </p:nvSpPr>
        <p:spPr>
          <a:xfrm>
            <a:off x="750430" y="381000"/>
            <a:ext cx="84016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8"/>
          <p:cNvSpPr/>
          <p:nvPr>
            <p:ph idx="2" type="pic"/>
          </p:nvPr>
        </p:nvSpPr>
        <p:spPr>
          <a:xfrm>
            <a:off x="750429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8"/>
          <p:cNvSpPr txBox="1"/>
          <p:nvPr>
            <p:ph idx="1" type="body"/>
          </p:nvPr>
        </p:nvSpPr>
        <p:spPr>
          <a:xfrm>
            <a:off x="2123351" y="2426400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3" type="body"/>
          </p:nvPr>
        </p:nvSpPr>
        <p:spPr>
          <a:xfrm>
            <a:off x="2123350" y="2811646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8"/>
          <p:cNvSpPr/>
          <p:nvPr>
            <p:ph idx="4" type="pic"/>
          </p:nvPr>
        </p:nvSpPr>
        <p:spPr>
          <a:xfrm>
            <a:off x="5495813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8"/>
          <p:cNvSpPr txBox="1"/>
          <p:nvPr>
            <p:ph idx="5" type="body"/>
          </p:nvPr>
        </p:nvSpPr>
        <p:spPr>
          <a:xfrm>
            <a:off x="6870817" y="242256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8"/>
          <p:cNvSpPr txBox="1"/>
          <p:nvPr>
            <p:ph idx="6" type="body"/>
          </p:nvPr>
        </p:nvSpPr>
        <p:spPr>
          <a:xfrm>
            <a:off x="6870816" y="280781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8"/>
          <p:cNvSpPr/>
          <p:nvPr>
            <p:ph idx="7" type="pic"/>
          </p:nvPr>
        </p:nvSpPr>
        <p:spPr>
          <a:xfrm>
            <a:off x="750429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8"/>
          <p:cNvSpPr txBox="1"/>
          <p:nvPr>
            <p:ph idx="8" type="body"/>
          </p:nvPr>
        </p:nvSpPr>
        <p:spPr>
          <a:xfrm>
            <a:off x="2123351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8"/>
          <p:cNvSpPr txBox="1"/>
          <p:nvPr>
            <p:ph idx="9" type="body"/>
          </p:nvPr>
        </p:nvSpPr>
        <p:spPr>
          <a:xfrm>
            <a:off x="2123350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8"/>
          <p:cNvSpPr/>
          <p:nvPr>
            <p:ph idx="13" type="pic"/>
          </p:nvPr>
        </p:nvSpPr>
        <p:spPr>
          <a:xfrm>
            <a:off x="5495813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8"/>
          <p:cNvSpPr txBox="1"/>
          <p:nvPr>
            <p:ph idx="14" type="body"/>
          </p:nvPr>
        </p:nvSpPr>
        <p:spPr>
          <a:xfrm>
            <a:off x="6870817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8"/>
          <p:cNvSpPr txBox="1"/>
          <p:nvPr>
            <p:ph idx="15" type="body"/>
          </p:nvPr>
        </p:nvSpPr>
        <p:spPr>
          <a:xfrm>
            <a:off x="6870816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8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8"/>
          <p:cNvSpPr/>
          <p:nvPr/>
        </p:nvSpPr>
        <p:spPr>
          <a:xfrm flipH="1" rot="5400000">
            <a:off x="9499940" y="355410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8"/>
          <p:cNvSpPr/>
          <p:nvPr/>
        </p:nvSpPr>
        <p:spPr>
          <a:xfrm flipH="1">
            <a:off x="10866436" y="1879977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11024507" y="-1664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8"/>
          <p:cNvSpPr/>
          <p:nvPr/>
        </p:nvSpPr>
        <p:spPr>
          <a:xfrm flipH="1" rot="-5400000">
            <a:off x="10667432" y="5333432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8"/>
          <p:cNvSpPr/>
          <p:nvPr/>
        </p:nvSpPr>
        <p:spPr>
          <a:xfrm flipH="1" rot="10800000">
            <a:off x="9857012" y="3651505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8"/>
          <p:cNvSpPr/>
          <p:nvPr/>
        </p:nvSpPr>
        <p:spPr>
          <a:xfrm rot="10800000">
            <a:off x="9857013" y="4976359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 txBox="1"/>
          <p:nvPr>
            <p:ph type="ctrTitle"/>
          </p:nvPr>
        </p:nvSpPr>
        <p:spPr>
          <a:xfrm>
            <a:off x="1167494" y="1122363"/>
            <a:ext cx="622027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" type="subTitle"/>
          </p:nvPr>
        </p:nvSpPr>
        <p:spPr>
          <a:xfrm>
            <a:off x="1167493" y="3602038"/>
            <a:ext cx="6220277" cy="2247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9" name="Google Shape;99;p9"/>
          <p:cNvSpPr/>
          <p:nvPr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" name="Google Shape;100;p9"/>
          <p:cNvGrpSpPr/>
          <p:nvPr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01" name="Google Shape;101;p9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9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10228214" y="-1"/>
            <a:ext cx="1963787" cy="3178856"/>
          </a:xfrm>
          <a:custGeom>
            <a:rect b="b" l="l" r="r" t="t"/>
            <a:pathLst>
              <a:path extrusionOk="0" h="3178856" w="1963787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2">
  <p:cSld name="Chart 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0"/>
          <p:cNvGrpSpPr/>
          <p:nvPr/>
        </p:nvGrpSpPr>
        <p:grpSpPr>
          <a:xfrm rot="-54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07" name="Google Shape;107;p10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0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Google Shape;109;p10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0"/>
          <p:cNvSpPr txBox="1"/>
          <p:nvPr>
            <p:ph idx="1" type="body"/>
          </p:nvPr>
        </p:nvSpPr>
        <p:spPr>
          <a:xfrm>
            <a:off x="1167493" y="2087563"/>
            <a:ext cx="9779182" cy="3366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0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"/>
          <p:cNvSpPr txBox="1"/>
          <p:nvPr>
            <p:ph type="title"/>
          </p:nvPr>
        </p:nvSpPr>
        <p:spPr>
          <a:xfrm>
            <a:off x="1798721" y="1684338"/>
            <a:ext cx="8594558" cy="2810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1"/>
          <p:cNvSpPr txBox="1"/>
          <p:nvPr>
            <p:ph idx="1" type="body"/>
          </p:nvPr>
        </p:nvSpPr>
        <p:spPr>
          <a:xfrm>
            <a:off x="381000" y="519405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1"/>
          <p:cNvSpPr txBox="1"/>
          <p:nvPr>
            <p:ph idx="2" type="body"/>
          </p:nvPr>
        </p:nvSpPr>
        <p:spPr>
          <a:xfrm>
            <a:off x="6881813" y="4494213"/>
            <a:ext cx="35115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1"/>
          <p:cNvSpPr txBox="1"/>
          <p:nvPr>
            <p:ph idx="3" type="body"/>
          </p:nvPr>
        </p:nvSpPr>
        <p:spPr>
          <a:xfrm>
            <a:off x="10609104" y="3399692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ole team">
  <p:cSld name="Whole team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>
            <p:ph type="title"/>
          </p:nvPr>
        </p:nvSpPr>
        <p:spPr>
          <a:xfrm>
            <a:off x="750430" y="381000"/>
            <a:ext cx="1067814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2"/>
          <p:cNvSpPr/>
          <p:nvPr>
            <p:ph idx="2" type="pic"/>
          </p:nvPr>
        </p:nvSpPr>
        <p:spPr>
          <a:xfrm>
            <a:off x="750429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2"/>
          <p:cNvSpPr txBox="1"/>
          <p:nvPr>
            <p:ph idx="1" type="body"/>
          </p:nvPr>
        </p:nvSpPr>
        <p:spPr>
          <a:xfrm>
            <a:off x="750430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2"/>
          <p:cNvSpPr txBox="1"/>
          <p:nvPr>
            <p:ph idx="3" type="body"/>
          </p:nvPr>
        </p:nvSpPr>
        <p:spPr>
          <a:xfrm>
            <a:off x="750429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2"/>
          <p:cNvSpPr/>
          <p:nvPr>
            <p:ph idx="4" type="pic"/>
          </p:nvPr>
        </p:nvSpPr>
        <p:spPr>
          <a:xfrm>
            <a:off x="354939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2"/>
          <p:cNvSpPr txBox="1"/>
          <p:nvPr>
            <p:ph idx="5" type="body"/>
          </p:nvPr>
        </p:nvSpPr>
        <p:spPr>
          <a:xfrm>
            <a:off x="354939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2"/>
          <p:cNvSpPr txBox="1"/>
          <p:nvPr>
            <p:ph idx="6" type="body"/>
          </p:nvPr>
        </p:nvSpPr>
        <p:spPr>
          <a:xfrm>
            <a:off x="354939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2"/>
          <p:cNvSpPr/>
          <p:nvPr>
            <p:ph idx="7" type="pic"/>
          </p:nvPr>
        </p:nvSpPr>
        <p:spPr>
          <a:xfrm>
            <a:off x="634836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2"/>
          <p:cNvSpPr txBox="1"/>
          <p:nvPr>
            <p:ph idx="8" type="body"/>
          </p:nvPr>
        </p:nvSpPr>
        <p:spPr>
          <a:xfrm>
            <a:off x="634836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2"/>
          <p:cNvSpPr txBox="1"/>
          <p:nvPr>
            <p:ph idx="9" type="body"/>
          </p:nvPr>
        </p:nvSpPr>
        <p:spPr>
          <a:xfrm>
            <a:off x="634836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/>
          <p:nvPr>
            <p:ph idx="13" type="pic"/>
          </p:nvPr>
        </p:nvSpPr>
        <p:spPr>
          <a:xfrm>
            <a:off x="9147335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12"/>
          <p:cNvSpPr txBox="1"/>
          <p:nvPr>
            <p:ph idx="14" type="body"/>
          </p:nvPr>
        </p:nvSpPr>
        <p:spPr>
          <a:xfrm>
            <a:off x="9147336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15" type="body"/>
          </p:nvPr>
        </p:nvSpPr>
        <p:spPr>
          <a:xfrm>
            <a:off x="9147335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12"/>
          <p:cNvSpPr/>
          <p:nvPr>
            <p:ph idx="16" type="pic"/>
          </p:nvPr>
        </p:nvSpPr>
        <p:spPr>
          <a:xfrm>
            <a:off x="750429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12"/>
          <p:cNvSpPr txBox="1"/>
          <p:nvPr>
            <p:ph idx="17" type="body"/>
          </p:nvPr>
        </p:nvSpPr>
        <p:spPr>
          <a:xfrm>
            <a:off x="750430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12"/>
          <p:cNvSpPr txBox="1"/>
          <p:nvPr>
            <p:ph idx="18" type="body"/>
          </p:nvPr>
        </p:nvSpPr>
        <p:spPr>
          <a:xfrm>
            <a:off x="750429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12"/>
          <p:cNvSpPr/>
          <p:nvPr>
            <p:ph idx="19" type="pic"/>
          </p:nvPr>
        </p:nvSpPr>
        <p:spPr>
          <a:xfrm>
            <a:off x="354939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12"/>
          <p:cNvSpPr txBox="1"/>
          <p:nvPr>
            <p:ph idx="20" type="body"/>
          </p:nvPr>
        </p:nvSpPr>
        <p:spPr>
          <a:xfrm>
            <a:off x="354939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12"/>
          <p:cNvSpPr txBox="1"/>
          <p:nvPr>
            <p:ph idx="21" type="body"/>
          </p:nvPr>
        </p:nvSpPr>
        <p:spPr>
          <a:xfrm>
            <a:off x="354939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12"/>
          <p:cNvSpPr/>
          <p:nvPr>
            <p:ph idx="22" type="pic"/>
          </p:nvPr>
        </p:nvSpPr>
        <p:spPr>
          <a:xfrm>
            <a:off x="634836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12"/>
          <p:cNvSpPr txBox="1"/>
          <p:nvPr>
            <p:ph idx="23" type="body"/>
          </p:nvPr>
        </p:nvSpPr>
        <p:spPr>
          <a:xfrm>
            <a:off x="634836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12"/>
          <p:cNvSpPr txBox="1"/>
          <p:nvPr>
            <p:ph idx="24" type="body"/>
          </p:nvPr>
        </p:nvSpPr>
        <p:spPr>
          <a:xfrm>
            <a:off x="634836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2"/>
          <p:cNvSpPr/>
          <p:nvPr>
            <p:ph idx="25" type="pic"/>
          </p:nvPr>
        </p:nvSpPr>
        <p:spPr>
          <a:xfrm>
            <a:off x="9147335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2"/>
          <p:cNvSpPr txBox="1"/>
          <p:nvPr>
            <p:ph idx="26" type="body"/>
          </p:nvPr>
        </p:nvSpPr>
        <p:spPr>
          <a:xfrm>
            <a:off x="9147336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12"/>
          <p:cNvSpPr txBox="1"/>
          <p:nvPr>
            <p:ph idx="27" type="body"/>
          </p:nvPr>
        </p:nvSpPr>
        <p:spPr>
          <a:xfrm>
            <a:off x="9147335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3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3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3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itle and Content">
  <p:cSld name="2 Title and Conten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4"/>
          <p:cNvSpPr txBox="1"/>
          <p:nvPr>
            <p:ph idx="1" type="body"/>
          </p:nvPr>
        </p:nvSpPr>
        <p:spPr>
          <a:xfrm>
            <a:off x="1167493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4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4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14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58" name="Google Shape;158;p14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1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14"/>
          <p:cNvSpPr txBox="1"/>
          <p:nvPr>
            <p:ph idx="2" type="body"/>
          </p:nvPr>
        </p:nvSpPr>
        <p:spPr>
          <a:xfrm>
            <a:off x="6283235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14"/>
          <p:cNvSpPr txBox="1"/>
          <p:nvPr>
            <p:ph idx="3" type="body"/>
          </p:nvPr>
        </p:nvSpPr>
        <p:spPr>
          <a:xfrm>
            <a:off x="1167493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14"/>
          <p:cNvSpPr txBox="1"/>
          <p:nvPr>
            <p:ph idx="4" type="body"/>
          </p:nvPr>
        </p:nvSpPr>
        <p:spPr>
          <a:xfrm>
            <a:off x="6283235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6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3" name="Google Shape;173;p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9" name="Google Shape;179;p1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8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5" name="Google Shape;185;p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19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19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2" name="Google Shape;192;p1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8" name="Google Shape;198;p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0" name="Google Shape;200;p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1" name="Google Shape;201;p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23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6" name="Google Shape;216;p23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7" name="Google Shape;217;p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24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4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4" name="Google Shape;224;p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5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0" name="Google Shape;230;p2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2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6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26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6" name="Google Shape;236;p2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2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6" name="Google Shape;166;p1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7" name="Google Shape;167;p1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8" name="Google Shape;168;p1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9" name="Google Shape;169;p1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hyperlink" Target="https://docs.google.com/presentation/d/1VGJ_Fv0nmPETojH6It2cDq_F4xXxXy56uRAGbrciXS8/edit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Preparing for Budget Development</a:t>
            </a:r>
            <a:endParaRPr/>
          </a:p>
        </p:txBody>
      </p:sp>
      <p:sp>
        <p:nvSpPr>
          <p:cNvPr id="244" name="Google Shape;244;p27"/>
          <p:cNvSpPr txBox="1"/>
          <p:nvPr>
            <p:ph idx="1" type="subTitle"/>
          </p:nvPr>
        </p:nvSpPr>
        <p:spPr>
          <a:xfrm>
            <a:off x="1167493" y="3602038"/>
            <a:ext cx="9500507" cy="80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GO Team Meeting #4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250" name="Google Shape;250;p28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Fall ACES Presentation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Review of Strategic Plan and priorities progress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Preparing for the Budget Development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	</a:t>
            </a:r>
            <a:r>
              <a:rPr i="1" lang="en-US" sz="2400"/>
              <a:t>Rank Strategic Priorities</a:t>
            </a:r>
            <a:endParaRPr/>
          </a:p>
        </p:txBody>
      </p:sp>
      <p:sp>
        <p:nvSpPr>
          <p:cNvPr id="251" name="Google Shape;251;p28"/>
          <p:cNvSpPr txBox="1"/>
          <p:nvPr>
            <p:ph idx="4294967295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/>
          <p:nvPr/>
        </p:nvSpPr>
        <p:spPr>
          <a:xfrm>
            <a:off x="2233945" y="320116"/>
            <a:ext cx="4472555" cy="215440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ccountability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ollaboration</a:t>
            </a:r>
            <a:endParaRPr b="1" i="0" sz="3200" u="none" cap="none" strike="noStrik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quity</a:t>
            </a:r>
            <a:endParaRPr b="1" i="0" sz="3200" u="none" cap="none" strike="noStrik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4472C4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i="0" lang="en-US" sz="3200" u="none" cap="none" strike="noStrike">
                <a:solidFill>
                  <a:srgbClr val="ED7D31"/>
                </a:solidFill>
                <a:latin typeface="Arial"/>
                <a:ea typeface="Arial"/>
                <a:cs typeface="Arial"/>
                <a:sym typeface="Arial"/>
              </a:rPr>
              <a:t>upport </a:t>
            </a:r>
            <a:endParaRPr b="1" i="0" sz="3200" u="none" cap="none" strike="noStrike">
              <a:solidFill>
                <a:srgbClr val="ED7D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raphical user interface, application&#10;&#10;Description automatically generated" id="257" name="Google Shape;25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17821">
            <a:off x="646667" y="362828"/>
            <a:ext cx="1351583" cy="196827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9"/>
          <p:cNvSpPr txBox="1"/>
          <p:nvPr/>
        </p:nvSpPr>
        <p:spPr>
          <a:xfrm>
            <a:off x="1636294" y="3157086"/>
            <a:ext cx="9567512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Fall 2022 ACES Presentation</a:t>
            </a:r>
            <a:endParaRPr/>
          </a:p>
        </p:txBody>
      </p:sp>
      <p:sp>
        <p:nvSpPr>
          <p:cNvPr id="259" name="Google Shape;259;p29"/>
          <p:cNvSpPr txBox="1"/>
          <p:nvPr/>
        </p:nvSpPr>
        <p:spPr>
          <a:xfrm>
            <a:off x="6297502" y="863541"/>
            <a:ext cx="4210500" cy="1477500"/>
          </a:xfrm>
          <a:prstGeom prst="rect">
            <a:avLst/>
          </a:prstGeom>
          <a:solidFill>
            <a:srgbClr val="FCF5D8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hlink"/>
                </a:solidFill>
                <a:hlinkClick r:id="rId4"/>
              </a:rPr>
              <a:t>https://docs.google.com/presentation/d/1VGJ_Fv0nmPETojH6It2cDq_F4xXxXy56uRAGbrciXS8/edit?usp=sharing</a:t>
            </a:r>
            <a:endParaRPr b="1" sz="1800" u="sng">
              <a:solidFill>
                <a:schemeClr val="accent4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0"/>
          <p:cNvSpPr txBox="1"/>
          <p:nvPr>
            <p:ph type="ctrTitle"/>
          </p:nvPr>
        </p:nvSpPr>
        <p:spPr>
          <a:xfrm>
            <a:off x="928212" y="22352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Strategic Plan Progress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"/>
          <p:cNvSpPr txBox="1"/>
          <p:nvPr/>
        </p:nvSpPr>
        <p:spPr>
          <a:xfrm>
            <a:off x="273808" y="1989514"/>
            <a:ext cx="2036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69" lvl="0" marL="495933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</a:t>
            </a:r>
            <a:endParaRPr b="1" i="1" sz="1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83869" lvl="0" marL="495933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&amp; Initiatives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1"/>
          <p:cNvSpPr txBox="1"/>
          <p:nvPr/>
        </p:nvSpPr>
        <p:spPr>
          <a:xfrm>
            <a:off x="4374037" y="100361"/>
            <a:ext cx="34815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Peyton Forest</a:t>
            </a:r>
            <a:endParaRPr b="0" i="0" sz="1800" u="none" cap="none" strike="noStrik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1"/>
          <p:cNvSpPr txBox="1"/>
          <p:nvPr/>
        </p:nvSpPr>
        <p:spPr>
          <a:xfrm>
            <a:off x="5658167" y="561597"/>
            <a:ext cx="8757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1"/>
          <p:cNvSpPr txBox="1"/>
          <p:nvPr/>
        </p:nvSpPr>
        <p:spPr>
          <a:xfrm>
            <a:off x="6783717" y="2086667"/>
            <a:ext cx="5163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31"/>
          <p:cNvSpPr txBox="1"/>
          <p:nvPr/>
        </p:nvSpPr>
        <p:spPr>
          <a:xfrm>
            <a:off x="857575" y="909000"/>
            <a:ext cx="1912500" cy="10824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1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EB Garamond"/>
              <a:buChar char="•"/>
            </a:pPr>
            <a:r>
              <a:rPr b="1" lang="en-US" sz="1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By May 2023, students in grades 3-5 will increase ELA proficiency on GMAS from 14% to 19%.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1"/>
          <p:cNvSpPr txBox="1"/>
          <p:nvPr/>
        </p:nvSpPr>
        <p:spPr>
          <a:xfrm>
            <a:off x="4176650" y="907275"/>
            <a:ext cx="1912500" cy="10824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By May 2023, students in grades 3-5 will increase Math  proficiency on GMAS from 14% to 19%.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1"/>
          <p:cNvSpPr txBox="1"/>
          <p:nvPr/>
        </p:nvSpPr>
        <p:spPr>
          <a:xfrm>
            <a:off x="6964929" y="907280"/>
            <a:ext cx="1912500" cy="9381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May 2023, K-5 attendance rate will improve from 89% to 95%.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1"/>
          <p:cNvSpPr txBox="1"/>
          <p:nvPr/>
        </p:nvSpPr>
        <p:spPr>
          <a:xfrm>
            <a:off x="2475798" y="2086668"/>
            <a:ext cx="41130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1"/>
          <p:cNvSpPr txBox="1"/>
          <p:nvPr/>
        </p:nvSpPr>
        <p:spPr>
          <a:xfrm>
            <a:off x="618189" y="139736"/>
            <a:ext cx="513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1"/>
          <p:cNvSpPr txBox="1"/>
          <p:nvPr/>
        </p:nvSpPr>
        <p:spPr>
          <a:xfrm>
            <a:off x="6751178" y="3498002"/>
            <a:ext cx="5260800" cy="899700"/>
          </a:xfrm>
          <a:prstGeom prst="rect">
            <a:avLst/>
          </a:prstGeom>
          <a:solidFill>
            <a:srgbClr val="BAF0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1.Provide monthly student attendance initiatives 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Provide monthly parent newsletters focused on attendance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Attendance team will contact by phone and in writing the parents of students with chronic absenteeism.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Provide small group mental health interventions led by Counselor and through Hazel Health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Provide daily SEL lessons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Implement  District Personalized Learning Pathway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1"/>
          <p:cNvSpPr txBox="1"/>
          <p:nvPr/>
        </p:nvSpPr>
        <p:spPr>
          <a:xfrm>
            <a:off x="6754603" y="2441253"/>
            <a:ext cx="5257200" cy="899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1.Conduct personalized monthly student data meetings.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small group instruction.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Implement daily phonemic awareness and phonics instruction (FUNdations &amp; Rollins Center).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Integrate writing across the curriculum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Use MAP data to guide student intervention groups.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Conduct 90 minutes of IB PL  monthly.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1"/>
          <p:cNvSpPr txBox="1"/>
          <p:nvPr/>
        </p:nvSpPr>
        <p:spPr>
          <a:xfrm>
            <a:off x="6747387" y="4538932"/>
            <a:ext cx="5260800" cy="899700"/>
          </a:xfrm>
          <a:prstGeom prst="rect">
            <a:avLst/>
          </a:prstGeom>
          <a:solidFill>
            <a:srgbClr val="F8E3D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1.100% of staff will receive IBO Training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2.Increase the number of classroom teachers who are gifted endorsed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Implement cognitive development initiatives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Provide ongoing PL on SEL &amp; trauma-informed practices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1"/>
          <p:cNvSpPr txBox="1"/>
          <p:nvPr/>
        </p:nvSpPr>
        <p:spPr>
          <a:xfrm>
            <a:off x="6747387" y="5545718"/>
            <a:ext cx="5260800" cy="899700"/>
          </a:xfrm>
          <a:prstGeom prst="rect">
            <a:avLst/>
          </a:prstGeom>
          <a:solidFill>
            <a:srgbClr val="FCF5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1.Maintain and active  Go Team each with clear goals and objectives for parent leadership.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Conduct monthly family engagement opportunities.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Employ effective communication between teachers and parents; Class Dojo and monthly parent letters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1"/>
          <p:cNvSpPr txBox="1"/>
          <p:nvPr/>
        </p:nvSpPr>
        <p:spPr>
          <a:xfrm>
            <a:off x="2475798" y="2529372"/>
            <a:ext cx="4113000" cy="899700"/>
          </a:xfrm>
          <a:prstGeom prst="rect">
            <a:avLst/>
          </a:prstGeom>
          <a:noFill/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data to drive instruction and academic decisions. 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2. .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academic achievement in core subject areas.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Engage in monthly IB trainings for staff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1"/>
          <p:cNvSpPr txBox="1"/>
          <p:nvPr/>
        </p:nvSpPr>
        <p:spPr>
          <a:xfrm>
            <a:off x="2475798" y="3535418"/>
            <a:ext cx="4113000" cy="899700"/>
          </a:xfrm>
          <a:prstGeom prst="rect">
            <a:avLst/>
          </a:prstGeom>
          <a:noFill/>
          <a:ln cap="flat" cmpd="sng" w="19050">
            <a:solidFill>
              <a:srgbClr val="0062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Increase student attendance &amp; engagement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5.Implement a Whole-Child system of supports that integrates social-emotional learning, behavior, wellness, and comprehensive academic intervention plans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1"/>
          <p:cNvSpPr txBox="1"/>
          <p:nvPr/>
        </p:nvSpPr>
        <p:spPr>
          <a:xfrm>
            <a:off x="2463998" y="4435038"/>
            <a:ext cx="4113000" cy="867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 startAt="6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teacher capacity to support the core content knowledge emotional/behavioral needs of students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31"/>
          <p:cNvSpPr txBox="1"/>
          <p:nvPr/>
        </p:nvSpPr>
        <p:spPr>
          <a:xfrm>
            <a:off x="2458969" y="5568187"/>
            <a:ext cx="4113000" cy="899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Sustain family engagement that encourages positive relationships with the school and academic partnerships for children.  </a:t>
            </a: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31"/>
          <p:cNvSpPr txBox="1"/>
          <p:nvPr/>
        </p:nvSpPr>
        <p:spPr>
          <a:xfrm>
            <a:off x="273808" y="3535418"/>
            <a:ext cx="2036100" cy="899700"/>
          </a:xfrm>
          <a:prstGeom prst="rect">
            <a:avLst/>
          </a:prstGeom>
          <a:solidFill>
            <a:srgbClr val="00627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28270" lvl="0" marL="14033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Building a Culture of</a:t>
            </a:r>
            <a:endParaRPr/>
          </a:p>
          <a:p>
            <a:pPr indent="-128270" lvl="0" marL="14033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Student Support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8270" lvl="0" marL="155575" marR="15875" rtl="0" algn="ctr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  Personalized Learning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31"/>
          <p:cNvSpPr txBox="1"/>
          <p:nvPr/>
        </p:nvSpPr>
        <p:spPr>
          <a:xfrm>
            <a:off x="273808" y="2483023"/>
            <a:ext cx="2036100" cy="9669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7145" marR="1079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Fostering Academic</a:t>
            </a:r>
            <a:endParaRPr/>
          </a:p>
          <a:p>
            <a:pPr indent="0" lvl="0" marL="17145" marR="10795" rtl="0" algn="ctr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Excellence for All</a:t>
            </a:r>
            <a:endParaRPr/>
          </a:p>
          <a:p>
            <a:pPr indent="0" lvl="0" marL="17145" marR="10795" rtl="0" algn="ctr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/>
          </a:p>
          <a:p>
            <a:pPr indent="0" lvl="0" marL="12700" marR="508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1"/>
          <p:cNvSpPr txBox="1"/>
          <p:nvPr/>
        </p:nvSpPr>
        <p:spPr>
          <a:xfrm>
            <a:off x="257442" y="4570512"/>
            <a:ext cx="2036100" cy="889200"/>
          </a:xfrm>
          <a:prstGeom prst="rect">
            <a:avLst/>
          </a:prstGeom>
          <a:solidFill>
            <a:srgbClr val="A35C1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25119" lvl="0" marL="33718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Equipping &amp; Empowering</a:t>
            </a:r>
            <a:endParaRPr/>
          </a:p>
          <a:p>
            <a:pPr indent="-325119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Leaders &amp; Staff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5119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/>
          </a:p>
          <a:p>
            <a:pPr indent="-325119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31"/>
          <p:cNvSpPr txBox="1"/>
          <p:nvPr/>
        </p:nvSpPr>
        <p:spPr>
          <a:xfrm>
            <a:off x="273808" y="5568189"/>
            <a:ext cx="2036100" cy="915300"/>
          </a:xfrm>
          <a:prstGeom prst="rect">
            <a:avLst/>
          </a:prstGeom>
          <a:solidFill>
            <a:srgbClr val="DBB10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7640" lvl="0" marL="180340" marR="13652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Creating a System of  School Support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3815" marR="0" rtl="0" algn="ctr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254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Action on the Updated Strategic Plan</a:t>
            </a:r>
            <a:endParaRPr/>
          </a:p>
        </p:txBody>
      </p:sp>
      <p:sp>
        <p:nvSpPr>
          <p:cNvPr id="295" name="Google Shape;295;p32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6" name="Google Shape;296;p32"/>
          <p:cNvSpPr txBox="1"/>
          <p:nvPr>
            <p:ph idx="1" type="body"/>
          </p:nvPr>
        </p:nvSpPr>
        <p:spPr>
          <a:xfrm>
            <a:off x="1167492" y="2478025"/>
            <a:ext cx="8387988" cy="3703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>
                <a:solidFill>
                  <a:srgbClr val="3F3F3F"/>
                </a:solidFill>
              </a:rPr>
              <a:t>The GO Team needs to </a:t>
            </a:r>
            <a:r>
              <a:rPr b="1" lang="en-US" sz="3200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on its updated Strategic Plan. After the motion and a second, the GO Team may have additional discussion. Once discussion is concluded, the GO Team will vote.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3"/>
          <p:cNvSpPr txBox="1"/>
          <p:nvPr>
            <p:ph type="ctrTitle"/>
          </p:nvPr>
        </p:nvSpPr>
        <p:spPr>
          <a:xfrm>
            <a:off x="210312" y="2235200"/>
            <a:ext cx="723290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Preparing for</a:t>
            </a:r>
            <a:br>
              <a:rPr lang="en-US"/>
            </a:br>
            <a:r>
              <a:rPr lang="en-US"/>
              <a:t>Budget Development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4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7" name="Google Shape;307;p34"/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Discussion</a:t>
            </a:r>
            <a:endParaRPr/>
          </a:p>
        </p:txBody>
      </p:sp>
      <p:sp>
        <p:nvSpPr>
          <p:cNvPr id="308" name="Google Shape;308;p34"/>
          <p:cNvSpPr txBox="1"/>
          <p:nvPr/>
        </p:nvSpPr>
        <p:spPr>
          <a:xfrm>
            <a:off x="960120" y="1474619"/>
            <a:ext cx="7854696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Strategic Plan Priority Ranking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 preparation for the 2023-2024 Budget Development (January–March 2023), the GO Team needs to rank its Strategic Plan Priorities. Use the next slide to capture the priority ranking.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/>
          <p:nvPr/>
        </p:nvSpPr>
        <p:spPr>
          <a:xfrm>
            <a:off x="68365" y="76912"/>
            <a:ext cx="8289421" cy="1700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Priority Ranking</a:t>
            </a:r>
            <a:endParaRPr/>
          </a:p>
        </p:txBody>
      </p:sp>
      <p:sp>
        <p:nvSpPr>
          <p:cNvPr id="314" name="Google Shape;314;p35"/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5"/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the school’s priorities from Higher to Lower</a:t>
            </a:r>
            <a:endParaRPr/>
          </a:p>
        </p:txBody>
      </p:sp>
      <p:sp>
        <p:nvSpPr>
          <p:cNvPr id="316" name="Google Shape;316;p35"/>
          <p:cNvSpPr txBox="1"/>
          <p:nvPr/>
        </p:nvSpPr>
        <p:spPr>
          <a:xfrm>
            <a:off x="1143649" y="2512465"/>
            <a:ext cx="69923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17" name="Google Shape;317;p35"/>
          <p:cNvSpPr/>
          <p:nvPr/>
        </p:nvSpPr>
        <p:spPr>
          <a:xfrm>
            <a:off x="392649" y="2587752"/>
            <a:ext cx="502920" cy="353872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54144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5"/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Higher</a:t>
            </a:r>
            <a:endParaRPr/>
          </a:p>
        </p:txBody>
      </p:sp>
      <p:sp>
        <p:nvSpPr>
          <p:cNvPr id="319" name="Google Shape;319;p35"/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Lower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/>
              <a:t>Action on the</a:t>
            </a:r>
            <a:br>
              <a:rPr lang="en-US"/>
            </a:br>
            <a:r>
              <a:rPr lang="en-US"/>
              <a:t>Strategic Plan Priorities</a:t>
            </a:r>
            <a:endParaRPr/>
          </a:p>
        </p:txBody>
      </p:sp>
      <p:sp>
        <p:nvSpPr>
          <p:cNvPr id="325" name="Google Shape;325;p36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6" name="Google Shape;326;p36"/>
          <p:cNvSpPr txBox="1"/>
          <p:nvPr>
            <p:ph idx="1" type="body"/>
          </p:nvPr>
        </p:nvSpPr>
        <p:spPr>
          <a:xfrm>
            <a:off x="1167492" y="2478025"/>
            <a:ext cx="8387988" cy="37030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en-US" sz="3200">
                <a:solidFill>
                  <a:srgbClr val="3F3F3F"/>
                </a:solidFill>
              </a:rPr>
              <a:t>The GO Team needs to </a:t>
            </a:r>
            <a:r>
              <a:rPr b="1" lang="en-US" sz="3200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rgbClr val="3F3F3F"/>
                </a:solidFill>
              </a:rPr>
              <a:t>on its ranked Strategic Plan Priorities. After the motion and a second, the GO Team may have additional discussion. Once discussion is concluded, the GO Team will vote.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7"/>
          <p:cNvSpPr txBox="1"/>
          <p:nvPr>
            <p:ph type="ctrTitle"/>
          </p:nvPr>
        </p:nvSpPr>
        <p:spPr>
          <a:xfrm>
            <a:off x="1087864" y="444281"/>
            <a:ext cx="7261525" cy="1176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>
                <a:solidFill>
                  <a:schemeClr val="accent2"/>
                </a:solidFill>
              </a:rPr>
              <a:t>Where we’re going</a:t>
            </a:r>
            <a:endParaRPr/>
          </a:p>
        </p:txBody>
      </p:sp>
      <p:sp>
        <p:nvSpPr>
          <p:cNvPr id="332" name="Google Shape;332;p37"/>
          <p:cNvSpPr txBox="1"/>
          <p:nvPr>
            <p:ph idx="1" type="subTitle"/>
          </p:nvPr>
        </p:nvSpPr>
        <p:spPr>
          <a:xfrm>
            <a:off x="1087865" y="1961198"/>
            <a:ext cx="6318776" cy="22541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At our next meeting we will begin the discussion of the 2023-2024 budget.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Let me or the Chair know of any additional information you need for our future discussion.</a:t>
            </a:r>
            <a:endParaRPr/>
          </a:p>
        </p:txBody>
      </p:sp>
      <p:sp>
        <p:nvSpPr>
          <p:cNvPr id="333" name="Google Shape;333;p37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8"/>
          <p:cNvSpPr txBox="1"/>
          <p:nvPr>
            <p:ph type="ctrTitle"/>
          </p:nvPr>
        </p:nvSpPr>
        <p:spPr>
          <a:xfrm>
            <a:off x="1167494" y="1122363"/>
            <a:ext cx="622027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339" name="Google Shape;339;p38"/>
          <p:cNvSpPr txBox="1"/>
          <p:nvPr>
            <p:ph idx="4294967295" type="sldNum"/>
          </p:nvPr>
        </p:nvSpPr>
        <p:spPr>
          <a:xfrm>
            <a:off x="11341100" y="6356350"/>
            <a:ext cx="850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4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APS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91A92"/>
      </a:accent1>
      <a:accent2>
        <a:srgbClr val="DA7B22"/>
      </a:accent2>
      <a:accent3>
        <a:srgbClr val="A5A5A5"/>
      </a:accent3>
      <a:accent4>
        <a:srgbClr val="F3CF45"/>
      </a:accent4>
      <a:accent5>
        <a:srgbClr val="0083A9"/>
      </a:accent5>
      <a:accent6>
        <a:srgbClr val="70AD47"/>
      </a:accent6>
      <a:hlink>
        <a:srgbClr val="0083A9"/>
      </a:hlink>
      <a:folHlink>
        <a:srgbClr val="DA7B2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