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6858000" cx="12192000"/>
  <p:notesSz cx="13716000" cy="24384000"/>
  <p:embeddedFontLst>
    <p:embeddedFont>
      <p:font typeface="EB Garamond"/>
      <p:regular r:id="rId27"/>
      <p:bold r:id="rId28"/>
      <p:italic r:id="rId29"/>
      <p:boldItalic r:id="rId30"/>
    </p:embeddedFont>
    <p:embeddedFont>
      <p:font typeface="Arial Black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>
          <p15:clr>
            <a:srgbClr val="A4A3A4"/>
          </p15:clr>
        </p15:guide>
        <p15:guide id="2" pos="456">
          <p15:clr>
            <a:srgbClr val="A4A3A4"/>
          </p15:clr>
        </p15:guide>
        <p15:guide id="3" orient="horz" pos="2616">
          <p15:clr>
            <a:srgbClr val="A4A3A4"/>
          </p15:clr>
        </p15:guide>
        <p15:guide id="4" orient="horz" pos="3264">
          <p15:clr>
            <a:srgbClr val="A4A3A4"/>
          </p15:clr>
        </p15:guide>
        <p15:guide id="5" pos="6912">
          <p15:clr>
            <a:srgbClr val="A4A3A4"/>
          </p15:clr>
        </p15:guide>
        <p15:guide id="6" orient="horz" pos="2136">
          <p15:clr>
            <a:srgbClr val="A4A3A4"/>
          </p15:clr>
        </p15:guide>
        <p15:guide id="7" orient="horz" pos="4008">
          <p15:clr>
            <a:srgbClr val="A4A3A4"/>
          </p15:clr>
        </p15:guide>
        <p15:guide id="8" orient="horz" pos="1152">
          <p15:clr>
            <a:srgbClr val="A4A3A4"/>
          </p15:clr>
        </p15:guide>
        <p15:guide id="9" orient="horz" pos="2352">
          <p15:clr>
            <a:srgbClr val="A4A3A4"/>
          </p15:clr>
        </p15:guide>
        <p15:guide id="10" orient="horz" pos="1512">
          <p15:clr>
            <a:srgbClr val="A4A3A4"/>
          </p15:clr>
        </p15:guide>
        <p15:guide id="11" pos="7680">
          <p15:clr>
            <a:srgbClr val="A4A3A4"/>
          </p15:clr>
        </p15:guide>
        <p15:guide id="12" pos="6696">
          <p15:clr>
            <a:srgbClr val="A4A3A4"/>
          </p15:clr>
        </p15:guide>
        <p15:guide id="13" pos="1008">
          <p15:clr>
            <a:srgbClr val="A4A3A4"/>
          </p15:clr>
        </p15:guide>
        <p15:guide id="14" pos="1584">
          <p15:clr>
            <a:srgbClr val="A4A3A4"/>
          </p15:clr>
        </p15:guide>
        <p15:guide id="15" pos="2136">
          <p15:clr>
            <a:srgbClr val="A4A3A4"/>
          </p15:clr>
        </p15:guide>
        <p15:guide id="16" pos="2760">
          <p15:clr>
            <a:srgbClr val="A4A3A4"/>
          </p15:clr>
        </p15:guide>
        <p15:guide id="17" pos="3288">
          <p15:clr>
            <a:srgbClr val="A4A3A4"/>
          </p15:clr>
        </p15:guide>
        <p15:guide id="18" pos="4032">
          <p15:clr>
            <a:srgbClr val="A4A3A4"/>
          </p15:clr>
        </p15:guide>
        <p15:guide id="19" pos="4392">
          <p15:clr>
            <a:srgbClr val="A4A3A4"/>
          </p15:clr>
        </p15:guide>
        <p15:guide id="20" pos="4944">
          <p15:clr>
            <a:srgbClr val="A4A3A4"/>
          </p15:clr>
        </p15:guide>
        <p15:guide id="21" pos="5544">
          <p15:clr>
            <a:srgbClr val="A4A3A4"/>
          </p15:clr>
        </p15:guide>
        <p15:guide id="22" pos="6072">
          <p15:clr>
            <a:srgbClr val="A4A3A4"/>
          </p15:clr>
        </p15:guide>
        <p15:guide id="23" orient="horz" pos="2448">
          <p15:clr>
            <a:srgbClr val="A4A3A4"/>
          </p15:clr>
        </p15:guide>
        <p15:guide id="24" orient="horz" pos="960">
          <p15:clr>
            <a:srgbClr val="A4A3A4"/>
          </p15:clr>
        </p15:guide>
        <p15:guide id="25" pos="5256">
          <p15:clr>
            <a:srgbClr val="A4A3A4"/>
          </p15:clr>
        </p15:guide>
        <p15:guide id="26" pos="72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B1C540A-83B9-4F1D-BF36-BDBF1C6CA0C4}">
  <a:tblStyle styleId="{8B1C540A-83B9-4F1D-BF36-BDBF1C6CA0C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/>
        <p:guide pos="456"/>
        <p:guide pos="2616" orient="horz"/>
        <p:guide pos="3264" orient="horz"/>
        <p:guide pos="6912"/>
        <p:guide pos="2136" orient="horz"/>
        <p:guide pos="4008" orient="horz"/>
        <p:guide pos="1152" orient="horz"/>
        <p:guide pos="2352" orient="horz"/>
        <p:guide pos="1512" orient="horz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960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EBGaramond-bold.fntdata"/><Relationship Id="rId27" Type="http://schemas.openxmlformats.org/officeDocument/2006/relationships/font" Target="fonts/EBGaramond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EBGaramond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rialBlack-regular.fntdata"/><Relationship Id="rId30" Type="http://schemas.openxmlformats.org/officeDocument/2006/relationships/font" Target="fonts/EBGaramond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3" name="Google Shape;223;p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2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p3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in enrollment was a decrease from 424 students to 391. A difference of 33 students. We lost one unit, however we did not lose any teachers. The vacant 5</a:t>
            </a:r>
            <a:r>
              <a:rPr baseline="30000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grade position was used for leveling. Leveling did not impact teacher vacancies.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p4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5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0" name="Google Shape;250;p6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5" name="Google Shape;255;p7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8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0" name="Google Shape;260;p8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5" name="Google Shape;265;p9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0" name="Google Shape;270;p10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Established an intervention team 3 weeks ago.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Team are the “experts”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Monitor usage daily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Provide a report each Monday for me to review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Teachers are notified when numbers are below 20 minutes daily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Intervention team also provide coaching with small groups, use of resources, goal setting, reflection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Weekly incentives to students for meeting their goal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7" name="Google Shape;287;p1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Tier I instruction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Small group personalized support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Family engagement and awareness of student data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Full-time intervention teacher, MTSS specialist and district disproportionality specialist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Weekly PL to support tier I instruction, specifically student engagement.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Small group PL and coaching support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9" name="Google Shape;299;p13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Attendance team meets weekly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Parents are called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Attendance celebrations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>
                <a:solidFill>
                  <a:schemeClr val="dk1"/>
                </a:solidFill>
              </a:rPr>
              <a:t>Pop-up parties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>
                <a:solidFill>
                  <a:schemeClr val="dk1"/>
                </a:solidFill>
              </a:rPr>
              <a:t>ROAR rally medals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o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>
                <a:solidFill>
                  <a:schemeClr val="dk1"/>
                </a:solidFill>
              </a:rPr>
              <a:t>Grade-level attendance trophies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Chronic Absenteeism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Uses attendance tracker to send home alerts weekly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Attendance Letters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Homeroom teachers call home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Attendance team call home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·</a:t>
            </a:r>
            <a:r>
              <a:rPr lang="en-US" sz="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lang="en-US">
                <a:solidFill>
                  <a:schemeClr val="dk1"/>
                </a:solidFill>
              </a:rPr>
              <a:t>Social Worker home visit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14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5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3" name="Google Shape;323;p15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8" name="Google Shape;328;p16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7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4" name="Google Shape;334;p17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8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9" name="Google Shape;339;p18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5" name="Google Shape;345;p19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20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1" name="Google Shape;11;p2"/>
          <p:cNvSpPr/>
          <p:nvPr/>
        </p:nvSpPr>
        <p:spPr>
          <a:xfrm>
            <a:off x="0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1600201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795588" y="0"/>
            <a:ext cx="6803142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43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18" name="Google Shape;18;p3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20" name="Google Shape;20;p3"/>
          <p:cNvGrpSpPr/>
          <p:nvPr/>
        </p:nvGrpSpPr>
        <p:grpSpPr>
          <a:xfrm rot="10800000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21" name="Google Shape;21;p3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23" name="Google Shape;23;p3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" name="Google Shape;24;p3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43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7610252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9883919" y="2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8395730" y="2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390854" y="3130662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43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9866106" y="0"/>
            <a:ext cx="2325894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7" name="Google Shape;37;p5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42" name="Google Shape;42;p6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43" name="Google Shape;43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6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43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45" name="Google Shape;45;p6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46" name="Google Shape;4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6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6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53" name="Google Shape;53;p7"/>
          <p:cNvSpPr/>
          <p:nvPr/>
        </p:nvSpPr>
        <p:spPr>
          <a:xfrm>
            <a:off x="8758238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4" name="Google Shape;54;p7"/>
          <p:cNvSpPr/>
          <p:nvPr/>
        </p:nvSpPr>
        <p:spPr>
          <a:xfrm>
            <a:off x="8758238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5" name="Google Shape;55;p7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6" name="Google Shape;56;p7"/>
          <p:cNvSpPr/>
          <p:nvPr/>
        </p:nvSpPr>
        <p:spPr>
          <a:xfrm flipH="1" rot="10800000">
            <a:off x="-20086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7" name="Google Shape;57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58" name="Google Shape;58;p7"/>
          <p:cNvSpPr/>
          <p:nvPr/>
        </p:nvSpPr>
        <p:spPr>
          <a:xfrm>
            <a:off x="1707959" y="5667616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9" name="Google Shape;59;p7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1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6" name="Google Shape;66;p8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8"/>
          <p:cNvSpPr/>
          <p:nvPr/>
        </p:nvSpPr>
        <p:spPr>
          <a:xfrm>
            <a:off x="1" y="869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2" name="Google Shape;72;p9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"/>
              <a:buNone/>
              <a:defRPr b="1" sz="33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2" type="body"/>
          </p:nvPr>
        </p:nvSpPr>
        <p:spPr>
          <a:xfrm>
            <a:off x="4389120" y="4308475"/>
            <a:ext cx="3932238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0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81" name="Google Shape;81;p10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2" name="Google Shape;82;p10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83" name="Google Shape;83;p10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4" name="Google Shape;84;p10"/>
          <p:cNvSpPr/>
          <p:nvPr/>
        </p:nvSpPr>
        <p:spPr>
          <a:xfrm flipH="1">
            <a:off x="2535251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5" name="Google Shape;85;p10"/>
          <p:cNvSpPr/>
          <p:nvPr/>
        </p:nvSpPr>
        <p:spPr>
          <a:xfrm flipH="1">
            <a:off x="-10617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6" name="Google Shape;86;p1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450" u="none" cap="none" strike="noStrik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9" name="Google Shape;89;p1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11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758905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1"/>
          <p:cNvSpPr txBox="1"/>
          <p:nvPr>
            <p:ph idx="3" type="body"/>
          </p:nvPr>
        </p:nvSpPr>
        <p:spPr>
          <a:xfrm>
            <a:off x="916885" y="5599755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1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5" name="Google Shape;95;p11"/>
          <p:cNvSpPr txBox="1"/>
          <p:nvPr>
            <p:ph idx="5" type="body"/>
          </p:nvPr>
        </p:nvSpPr>
        <p:spPr>
          <a:xfrm>
            <a:off x="3516747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6" type="body"/>
          </p:nvPr>
        </p:nvSpPr>
        <p:spPr>
          <a:xfrm>
            <a:off x="3674073" y="5600351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1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8" name="Google Shape;98;p11"/>
          <p:cNvSpPr txBox="1"/>
          <p:nvPr>
            <p:ph idx="8" type="body"/>
          </p:nvPr>
        </p:nvSpPr>
        <p:spPr>
          <a:xfrm>
            <a:off x="6274589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1"/>
          <p:cNvSpPr txBox="1"/>
          <p:nvPr>
            <p:ph idx="9" type="body"/>
          </p:nvPr>
        </p:nvSpPr>
        <p:spPr>
          <a:xfrm>
            <a:off x="6432529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1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1" name="Google Shape;101;p11"/>
          <p:cNvSpPr txBox="1"/>
          <p:nvPr>
            <p:ph idx="14" type="body"/>
          </p:nvPr>
        </p:nvSpPr>
        <p:spPr>
          <a:xfrm>
            <a:off x="9032431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11"/>
          <p:cNvSpPr txBox="1"/>
          <p:nvPr>
            <p:ph idx="15" type="body"/>
          </p:nvPr>
        </p:nvSpPr>
        <p:spPr>
          <a:xfrm>
            <a:off x="9190984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12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7" name="Google Shape;107;p12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12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12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0" name="Google Shape;110;p12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12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2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3" name="Google Shape;113;p12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2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6" name="Google Shape;116;p12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2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2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9" name="Google Shape;119;p12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12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2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2" name="Google Shape;122;p12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2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12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5" name="Google Shape;125;p12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12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12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8" name="Google Shape;128;p12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2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3"/>
          <p:cNvSpPr/>
          <p:nvPr/>
        </p:nvSpPr>
        <p:spPr>
          <a:xfrm>
            <a:off x="685338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6" name="Google Shape;136;p13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8" name="Google Shape;138;p13"/>
          <p:cNvSpPr txBox="1"/>
          <p:nvPr>
            <p:ph idx="1" type="body"/>
          </p:nvPr>
        </p:nvSpPr>
        <p:spPr>
          <a:xfrm>
            <a:off x="685338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9" name="Google Shape;139;p13"/>
          <p:cNvSpPr/>
          <p:nvPr>
            <p:ph idx="2" type="pic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0" name="Google Shape;140;p13"/>
          <p:cNvSpPr txBox="1"/>
          <p:nvPr>
            <p:ph idx="3" type="body"/>
          </p:nvPr>
        </p:nvSpPr>
        <p:spPr>
          <a:xfrm>
            <a:off x="731058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13"/>
          <p:cNvSpPr txBox="1"/>
          <p:nvPr>
            <p:ph idx="4" type="body"/>
          </p:nvPr>
        </p:nvSpPr>
        <p:spPr>
          <a:xfrm>
            <a:off x="2900910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2" name="Google Shape;142;p13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3" name="Google Shape;143;p13"/>
          <p:cNvSpPr txBox="1"/>
          <p:nvPr>
            <p:ph idx="6" type="body"/>
          </p:nvPr>
        </p:nvSpPr>
        <p:spPr>
          <a:xfrm>
            <a:off x="2946630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13"/>
          <p:cNvSpPr txBox="1"/>
          <p:nvPr>
            <p:ph idx="7" type="body"/>
          </p:nvPr>
        </p:nvSpPr>
        <p:spPr>
          <a:xfrm>
            <a:off x="5116484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5" name="Google Shape;145;p13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6" name="Google Shape;146;p13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13"/>
          <p:cNvSpPr txBox="1"/>
          <p:nvPr>
            <p:ph idx="13" type="body"/>
          </p:nvPr>
        </p:nvSpPr>
        <p:spPr>
          <a:xfrm>
            <a:off x="7332057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8" name="Google Shape;148;p13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9" name="Google Shape;149;p13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13"/>
          <p:cNvSpPr txBox="1"/>
          <p:nvPr>
            <p:ph idx="16" type="body"/>
          </p:nvPr>
        </p:nvSpPr>
        <p:spPr>
          <a:xfrm>
            <a:off x="9547629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1" name="Google Shape;151;p13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2" name="Google Shape;152;p13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"/>
          <p:cNvSpPr/>
          <p:nvPr/>
        </p:nvSpPr>
        <p:spPr>
          <a:xfrm>
            <a:off x="0" y="0"/>
            <a:ext cx="2838450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1" y="1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7" name="Google Shape;157;p14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159" name="Google Shape;159;p14"/>
          <p:cNvSpPr/>
          <p:nvPr/>
        </p:nvSpPr>
        <p:spPr>
          <a:xfrm>
            <a:off x="1458332" y="590133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0" name="Google Shape;160;p14"/>
          <p:cNvSpPr txBox="1"/>
          <p:nvPr>
            <p:ph idx="1" type="body"/>
          </p:nvPr>
        </p:nvSpPr>
        <p:spPr>
          <a:xfrm>
            <a:off x="685338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1" name="Google Shape;161;p14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2" name="Google Shape;162;p14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3" name="Google Shape;163;p14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4" name="Google Shape;164;p14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5" name="Google Shape;165;p14"/>
          <p:cNvSpPr txBox="1"/>
          <p:nvPr>
            <p:ph idx="6" type="body"/>
          </p:nvPr>
        </p:nvSpPr>
        <p:spPr>
          <a:xfrm>
            <a:off x="685338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14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14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p14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14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70" name="Google Shape;170;p14"/>
          <p:cNvCxnSpPr/>
          <p:nvPr/>
        </p:nvCxnSpPr>
        <p:spPr>
          <a:xfrm>
            <a:off x="739398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" name="Google Shape;174;p15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5" name="Google Shape;175;p15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76" name="Google Shape;176;p15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15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8" name="Google Shape;178;p15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79" name="Google Shape;179;p15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15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1" name="Google Shape;181;p15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82" name="Google Shape;182;p15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85" name="Google Shape;185;p16"/>
          <p:cNvSpPr/>
          <p:nvPr/>
        </p:nvSpPr>
        <p:spPr>
          <a:xfrm>
            <a:off x="7538626" y="13142"/>
            <a:ext cx="4653374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86" name="Google Shape;18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6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16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90" name="Google Shape;190;p17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1" name="Google Shape;19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7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43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93" name="Google Shape;193;p17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4" name="Google Shape;19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6" name="Google Shape;196;p17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7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17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1" name="Google Shape;201;p18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2" name="Google Shape;202;p18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708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18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1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9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7" name="Google Shape;207;p19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8" name="Google Shape;208;p1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1" name="Google Shape;211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3" name="Google Shape;213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2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0" name="Google Shape;220;p2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 i="0" sz="44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 txBox="1"/>
          <p:nvPr>
            <p:ph type="ctrTitle"/>
          </p:nvPr>
        </p:nvSpPr>
        <p:spPr>
          <a:xfrm>
            <a:off x="667819" y="1984248"/>
            <a:ext cx="9965933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          PEYTON FOREST </a:t>
            </a:r>
            <a:br>
              <a:rPr lang="en-US"/>
            </a:br>
            <a:r>
              <a:rPr lang="en-US"/>
              <a:t>       PRINCIPAL’S REPORT</a:t>
            </a:r>
            <a:br>
              <a:rPr lang="en-US"/>
            </a:br>
            <a:endParaRPr/>
          </a:p>
        </p:txBody>
      </p:sp>
      <p:sp>
        <p:nvSpPr>
          <p:cNvPr id="226" name="Google Shape;226;p22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GO Team Meeting #2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3"/>
          <p:cNvSpPr txBox="1"/>
          <p:nvPr>
            <p:ph type="title"/>
          </p:nvPr>
        </p:nvSpPr>
        <p:spPr>
          <a:xfrm>
            <a:off x="1318641" y="787527"/>
            <a:ext cx="56937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TOPICS</a:t>
            </a:r>
            <a:endParaRPr b="1" sz="4400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2" name="Google Shape;232;p23"/>
          <p:cNvSpPr txBox="1"/>
          <p:nvPr>
            <p:ph idx="1" type="body"/>
          </p:nvPr>
        </p:nvSpPr>
        <p:spPr>
          <a:xfrm>
            <a:off x="1318641" y="1941957"/>
            <a:ext cx="5693700" cy="34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School Start Update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Current Enrollment &amp; Leveling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School Strategic Plan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Strategic Plan Overview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	SMART Goals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GMAS Results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 txBox="1"/>
          <p:nvPr>
            <p:ph type="title"/>
          </p:nvPr>
        </p:nvSpPr>
        <p:spPr>
          <a:xfrm>
            <a:off x="2819400" y="3070478"/>
            <a:ext cx="6400800" cy="1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CURRENT ENROLLMENT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"/>
          <p:cNvSpPr txBox="1"/>
          <p:nvPr>
            <p:ph type="title"/>
          </p:nvPr>
        </p:nvSpPr>
        <p:spPr>
          <a:xfrm>
            <a:off x="1480150" y="2400300"/>
            <a:ext cx="8979600" cy="3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SY 2023 Enrollment: 391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SY 2022 Enrollment: 424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Change in Enrollment: -33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6"/>
          <p:cNvSpPr txBox="1"/>
          <p:nvPr>
            <p:ph type="title"/>
          </p:nvPr>
        </p:nvSpPr>
        <p:spPr>
          <a:xfrm>
            <a:off x="2819400" y="3070478"/>
            <a:ext cx="6400800" cy="1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Staffing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/>
          <p:nvPr>
            <p:ph type="title"/>
          </p:nvPr>
        </p:nvSpPr>
        <p:spPr>
          <a:xfrm>
            <a:off x="982650" y="3070475"/>
            <a:ext cx="10461000" cy="28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Media Specialist - position filled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Ms. Tanisha Jackson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/>
          <p:nvPr>
            <p:ph type="title"/>
          </p:nvPr>
        </p:nvSpPr>
        <p:spPr>
          <a:xfrm>
            <a:off x="982650" y="3070475"/>
            <a:ext cx="10461000" cy="28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Art Teacher - position filled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Mr. Robert Brown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/>
          <p:nvPr>
            <p:ph type="title"/>
          </p:nvPr>
        </p:nvSpPr>
        <p:spPr>
          <a:xfrm>
            <a:off x="982650" y="3070475"/>
            <a:ext cx="10461000" cy="28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2nd Grade Teacher - vacancy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"/>
          <p:cNvSpPr txBox="1"/>
          <p:nvPr>
            <p:ph type="title"/>
          </p:nvPr>
        </p:nvSpPr>
        <p:spPr>
          <a:xfrm>
            <a:off x="982650" y="3070475"/>
            <a:ext cx="10461000" cy="28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1-on-1 SPED Para - vacancy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"/>
          <p:cNvSpPr txBox="1"/>
          <p:nvPr>
            <p:ph type="title"/>
          </p:nvPr>
        </p:nvSpPr>
        <p:spPr>
          <a:xfrm>
            <a:off x="2819400" y="3070478"/>
            <a:ext cx="6400800" cy="1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2021-2025</a:t>
            </a:r>
            <a:br>
              <a:rPr lang="en-US"/>
            </a:br>
            <a:r>
              <a:rPr lang="en-US"/>
              <a:t>STRATEGIC PLAN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2"/>
          <p:cNvSpPr txBox="1"/>
          <p:nvPr>
            <p:ph type="title"/>
          </p:nvPr>
        </p:nvSpPr>
        <p:spPr>
          <a:xfrm>
            <a:off x="518775" y="187325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 Black"/>
              <a:buNone/>
            </a:pPr>
            <a:r>
              <a:rPr b="1" lang="en-US" sz="3600" cap="none"/>
              <a:t>STRATEGIC PLAN SMART GOALS</a:t>
            </a:r>
            <a:endParaRPr/>
          </a:p>
        </p:txBody>
      </p:sp>
      <p:sp>
        <p:nvSpPr>
          <p:cNvPr id="278" name="Google Shape;278;p3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79" name="Google Shape;279;p32"/>
          <p:cNvGrpSpPr/>
          <p:nvPr/>
        </p:nvGrpSpPr>
        <p:grpSpPr>
          <a:xfrm>
            <a:off x="5183188" y="990682"/>
            <a:ext cx="6172199" cy="4867110"/>
            <a:chOff x="0" y="3257"/>
            <a:chExt cx="6172199" cy="4867110"/>
          </a:xfrm>
        </p:grpSpPr>
        <p:sp>
          <p:nvSpPr>
            <p:cNvPr id="280" name="Google Shape;280;p32"/>
            <p:cNvSpPr/>
            <p:nvPr/>
          </p:nvSpPr>
          <p:spPr>
            <a:xfrm>
              <a:off x="0" y="608417"/>
              <a:ext cx="6172199" cy="4261950"/>
            </a:xfrm>
            <a:prstGeom prst="rect">
              <a:avLst/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32"/>
            <p:cNvSpPr txBox="1"/>
            <p:nvPr/>
          </p:nvSpPr>
          <p:spPr>
            <a:xfrm>
              <a:off x="0" y="608417"/>
              <a:ext cx="6172199" cy="4261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91575" lIns="479025" spcFirstLastPara="1" rIns="479025" wrap="square" tIns="85392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100"/>
                <a:buFont typeface="EB Garamond"/>
                <a:buChar char="•"/>
              </a:pPr>
              <a:r>
                <a:rPr b="0" i="0" lang="en-US" sz="41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2022-2023 Priorities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2" marL="571500" marR="0" rtl="0" algn="l">
                <a:lnSpc>
                  <a:spcPct val="90000"/>
                </a:lnSpc>
                <a:spcBef>
                  <a:spcPts val="615"/>
                </a:spcBef>
                <a:spcAft>
                  <a:spcPts val="0"/>
                </a:spcAft>
                <a:buClr>
                  <a:schemeClr val="dk1"/>
                </a:buClr>
                <a:buSzPts val="4100"/>
                <a:buFont typeface="EB Garamond"/>
                <a:buChar char="•"/>
              </a:pPr>
              <a:r>
                <a:rPr b="0" i="0" lang="en-US" sz="41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Literacy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2" marL="571500" marR="0" rtl="0" algn="l">
                <a:lnSpc>
                  <a:spcPct val="90000"/>
                </a:lnSpc>
                <a:spcBef>
                  <a:spcPts val="615"/>
                </a:spcBef>
                <a:spcAft>
                  <a:spcPts val="0"/>
                </a:spcAft>
                <a:buClr>
                  <a:schemeClr val="dk1"/>
                </a:buClr>
                <a:buSzPts val="4100"/>
                <a:buFont typeface="EB Garamond"/>
                <a:buChar char="•"/>
              </a:pPr>
              <a:r>
                <a:rPr b="0" i="0" lang="en-US" sz="41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Numeracy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85750" lvl="2" marL="571500" marR="0" rtl="0" algn="l">
                <a:lnSpc>
                  <a:spcPct val="90000"/>
                </a:lnSpc>
                <a:spcBef>
                  <a:spcPts val="615"/>
                </a:spcBef>
                <a:spcAft>
                  <a:spcPts val="0"/>
                </a:spcAft>
                <a:buClr>
                  <a:schemeClr val="dk1"/>
                </a:buClr>
                <a:buSzPts val="4100"/>
                <a:buFont typeface="EB Garamond"/>
                <a:buChar char="•"/>
              </a:pPr>
              <a:r>
                <a:rPr b="0" i="0" lang="en-US" sz="41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Attendance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32"/>
            <p:cNvSpPr/>
            <p:nvPr/>
          </p:nvSpPr>
          <p:spPr>
            <a:xfrm>
              <a:off x="308610" y="3257"/>
              <a:ext cx="4320540" cy="121032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32"/>
            <p:cNvSpPr txBox="1"/>
            <p:nvPr/>
          </p:nvSpPr>
          <p:spPr>
            <a:xfrm>
              <a:off x="367693" y="62340"/>
              <a:ext cx="4202374" cy="1092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100"/>
                <a:buFont typeface="EB Garamond"/>
                <a:buNone/>
              </a:pPr>
              <a:r>
                <a:rPr b="1" i="0" lang="en-US" sz="4100" u="none" cap="none" strike="noStrike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Overview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Diagram&#10;&#10;Description automatically generated" id="284" name="Google Shape;28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01" y="2048125"/>
            <a:ext cx="3390476" cy="40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/>
          <p:nvPr>
            <p:ph type="title"/>
          </p:nvPr>
        </p:nvSpPr>
        <p:spPr>
          <a:xfrm>
            <a:off x="518775" y="187325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 Black"/>
              <a:buNone/>
            </a:pPr>
            <a:r>
              <a:rPr b="1" lang="en-US" sz="3600" cap="none"/>
              <a:t>STRATEGIC PLAN SMART GOALS</a:t>
            </a:r>
            <a:endParaRPr/>
          </a:p>
        </p:txBody>
      </p:sp>
      <p:sp>
        <p:nvSpPr>
          <p:cNvPr id="290" name="Google Shape;290;p3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91" name="Google Shape;291;p33"/>
          <p:cNvGrpSpPr/>
          <p:nvPr/>
        </p:nvGrpSpPr>
        <p:grpSpPr>
          <a:xfrm>
            <a:off x="5183188" y="1900716"/>
            <a:ext cx="6172200" cy="3047117"/>
            <a:chOff x="0" y="913291"/>
            <a:chExt cx="6172200" cy="3047117"/>
          </a:xfrm>
        </p:grpSpPr>
        <p:sp>
          <p:nvSpPr>
            <p:cNvPr id="292" name="Google Shape;292;p33"/>
            <p:cNvSpPr/>
            <p:nvPr/>
          </p:nvSpPr>
          <p:spPr>
            <a:xfrm>
              <a:off x="0" y="1706508"/>
              <a:ext cx="6172199" cy="2253825"/>
            </a:xfrm>
            <a:prstGeom prst="rect">
              <a:avLst/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33"/>
            <p:cNvSpPr txBox="1"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479025" spcFirstLastPara="1" rIns="479025" wrap="square" tIns="11038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EB Garamond"/>
                <a:buChar char="•"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By May 2023, students in grades 3-5 will increase ELA proficiency on GMAS from 14% to 19%.</a:t>
              </a:r>
              <a:endParaRPr b="0" i="0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94" name="Google Shape;294;p33"/>
            <p:cNvSpPr/>
            <p:nvPr/>
          </p:nvSpPr>
          <p:spPr>
            <a:xfrm>
              <a:off x="300472" y="913291"/>
              <a:ext cx="5866130" cy="1575496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33"/>
            <p:cNvSpPr txBox="1"/>
            <p:nvPr/>
          </p:nvSpPr>
          <p:spPr>
            <a:xfrm>
              <a:off x="377381" y="990200"/>
              <a:ext cx="5712312" cy="1421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EB Garamond"/>
                <a:buNone/>
              </a:pPr>
              <a:r>
                <a:rPr b="1" i="0" lang="en-US" sz="5300" u="none" cap="none" strike="noStrike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Smart Goals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Diagram&#10;&#10;Description automatically generated" id="296" name="Google Shape;29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01" y="2048125"/>
            <a:ext cx="3390476" cy="40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/>
          <p:cNvSpPr txBox="1"/>
          <p:nvPr>
            <p:ph type="title"/>
          </p:nvPr>
        </p:nvSpPr>
        <p:spPr>
          <a:xfrm>
            <a:off x="518775" y="187325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 Black"/>
              <a:buNone/>
            </a:pPr>
            <a:r>
              <a:rPr b="1" lang="en-US" sz="3600" cap="none"/>
              <a:t>STRATEGIC PLAN SMART GOALS</a:t>
            </a:r>
            <a:endParaRPr/>
          </a:p>
        </p:txBody>
      </p:sp>
      <p:sp>
        <p:nvSpPr>
          <p:cNvPr id="302" name="Google Shape;302;p3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03" name="Google Shape;303;p34"/>
          <p:cNvGrpSpPr/>
          <p:nvPr/>
        </p:nvGrpSpPr>
        <p:grpSpPr>
          <a:xfrm>
            <a:off x="5183188" y="1879848"/>
            <a:ext cx="6172199" cy="3088778"/>
            <a:chOff x="0" y="892423"/>
            <a:chExt cx="6172199" cy="3088778"/>
          </a:xfrm>
        </p:grpSpPr>
        <p:sp>
          <p:nvSpPr>
            <p:cNvPr id="304" name="Google Shape;304;p34"/>
            <p:cNvSpPr/>
            <p:nvPr/>
          </p:nvSpPr>
          <p:spPr>
            <a:xfrm>
              <a:off x="0" y="1685639"/>
              <a:ext cx="6172199" cy="2295562"/>
            </a:xfrm>
            <a:prstGeom prst="rect">
              <a:avLst/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34"/>
            <p:cNvSpPr txBox="1"/>
            <p:nvPr/>
          </p:nvSpPr>
          <p:spPr>
            <a:xfrm>
              <a:off x="0" y="1685639"/>
              <a:ext cx="6172199" cy="22955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56025" lIns="479025" spcFirstLastPara="1" rIns="479025" wrap="square" tIns="1103875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EB Garamond"/>
                <a:buChar char="•"/>
              </a:pPr>
              <a:r>
                <a:rPr b="1" i="0" lang="en-US" sz="18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By May  2023, students in grades 3-5 will increase Math proficiency on GMAS from 14% to 19%.</a:t>
              </a:r>
              <a:endParaRPr b="0" i="0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306" name="Google Shape;306;p34"/>
            <p:cNvSpPr/>
            <p:nvPr/>
          </p:nvSpPr>
          <p:spPr>
            <a:xfrm>
              <a:off x="300472" y="892423"/>
              <a:ext cx="5866130" cy="1575496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4"/>
            <p:cNvSpPr txBox="1"/>
            <p:nvPr/>
          </p:nvSpPr>
          <p:spPr>
            <a:xfrm>
              <a:off x="377381" y="969332"/>
              <a:ext cx="5712312" cy="1421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EB Garamond"/>
                <a:buNone/>
              </a:pPr>
              <a:r>
                <a:rPr b="1" i="0" lang="en-US" sz="5300" u="none" cap="none" strike="noStrike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Smart Goals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Diagram&#10;&#10;Description automatically generated" id="308" name="Google Shape;30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01" y="2048125"/>
            <a:ext cx="3390476" cy="40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"/>
          <p:cNvSpPr txBox="1"/>
          <p:nvPr>
            <p:ph type="title"/>
          </p:nvPr>
        </p:nvSpPr>
        <p:spPr>
          <a:xfrm>
            <a:off x="518775" y="187325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 Black"/>
              <a:buNone/>
            </a:pPr>
            <a:r>
              <a:rPr b="1" lang="en-US" sz="3600" cap="none"/>
              <a:t>STRATEGIC PLAN SMART GOALS</a:t>
            </a:r>
            <a:endParaRPr/>
          </a:p>
        </p:txBody>
      </p:sp>
      <p:sp>
        <p:nvSpPr>
          <p:cNvPr id="314" name="Google Shape;314;p3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15" name="Google Shape;315;p35"/>
          <p:cNvGrpSpPr/>
          <p:nvPr/>
        </p:nvGrpSpPr>
        <p:grpSpPr>
          <a:xfrm>
            <a:off x="5183188" y="2067666"/>
            <a:ext cx="6172199" cy="2713142"/>
            <a:chOff x="0" y="1080241"/>
            <a:chExt cx="6172199" cy="2713142"/>
          </a:xfrm>
        </p:grpSpPr>
        <p:sp>
          <p:nvSpPr>
            <p:cNvPr id="316" name="Google Shape;316;p35"/>
            <p:cNvSpPr/>
            <p:nvPr/>
          </p:nvSpPr>
          <p:spPr>
            <a:xfrm>
              <a:off x="0" y="1873458"/>
              <a:ext cx="6172199" cy="1919925"/>
            </a:xfrm>
            <a:prstGeom prst="rect">
              <a:avLst/>
            </a:prstGeom>
            <a:solidFill>
              <a:schemeClr val="lt1">
                <a:alpha val="89411"/>
              </a:schemeClr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5"/>
            <p:cNvSpPr txBox="1"/>
            <p:nvPr/>
          </p:nvSpPr>
          <p:spPr>
            <a:xfrm>
              <a:off x="0" y="1873458"/>
              <a:ext cx="6172199" cy="1919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479025" spcFirstLastPara="1" rIns="479025" wrap="square" tIns="110387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EB Garamond"/>
                <a:buChar char="•"/>
              </a:pPr>
              <a:r>
                <a:rPr b="1" i="0" lang="en-US" sz="2000" u="none" cap="none" strike="noStrike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By May 2023, K-5 attendance rate will improve from 89% to 95%.</a:t>
              </a:r>
              <a:endParaRPr b="0" i="0" sz="20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318" name="Google Shape;318;p35"/>
            <p:cNvSpPr/>
            <p:nvPr/>
          </p:nvSpPr>
          <p:spPr>
            <a:xfrm>
              <a:off x="300472" y="1080241"/>
              <a:ext cx="5866130" cy="1575496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190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5"/>
            <p:cNvSpPr txBox="1"/>
            <p:nvPr/>
          </p:nvSpPr>
          <p:spPr>
            <a:xfrm>
              <a:off x="377381" y="1157150"/>
              <a:ext cx="5712312" cy="1421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EB Garamond"/>
                <a:buNone/>
              </a:pPr>
              <a:r>
                <a:rPr b="1" i="0" lang="en-US" sz="5300" u="none" cap="none" strike="noStrike">
                  <a:solidFill>
                    <a:schemeClr val="lt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Smart Goals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Diagram&#10;&#10;Description automatically generated" id="320" name="Google Shape;32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601" y="2048125"/>
            <a:ext cx="3390476" cy="40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6"/>
          <p:cNvSpPr txBox="1"/>
          <p:nvPr>
            <p:ph type="title"/>
          </p:nvPr>
        </p:nvSpPr>
        <p:spPr>
          <a:xfrm>
            <a:off x="2819400" y="2603753"/>
            <a:ext cx="6400800" cy="29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GEORGIA MILESTONES ASSESSMENT RESULTS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7"/>
          <p:cNvSpPr txBox="1"/>
          <p:nvPr>
            <p:ph type="title"/>
          </p:nvPr>
        </p:nvSpPr>
        <p:spPr>
          <a:xfrm>
            <a:off x="1289725" y="593675"/>
            <a:ext cx="9867300" cy="54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  <p:pic>
        <p:nvPicPr>
          <p:cNvPr id="331" name="Google Shape;331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300" y="593675"/>
            <a:ext cx="11750727" cy="544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8"/>
          <p:cNvSpPr txBox="1"/>
          <p:nvPr>
            <p:ph type="title"/>
          </p:nvPr>
        </p:nvSpPr>
        <p:spPr>
          <a:xfrm>
            <a:off x="2819400" y="2603753"/>
            <a:ext cx="6400800" cy="29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MAP FALL 2022 ASSESSMENT RESULTS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9"/>
          <p:cNvSpPr txBox="1"/>
          <p:nvPr>
            <p:ph type="title"/>
          </p:nvPr>
        </p:nvSpPr>
        <p:spPr>
          <a:xfrm>
            <a:off x="491325" y="880275"/>
            <a:ext cx="10706700" cy="46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t/>
            </a:r>
            <a:endParaRPr/>
          </a:p>
        </p:txBody>
      </p:sp>
      <p:pic>
        <p:nvPicPr>
          <p:cNvPr id="342" name="Google Shape;34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3300" y="921450"/>
            <a:ext cx="11934976" cy="53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"/>
          <p:cNvSpPr txBox="1"/>
          <p:nvPr>
            <p:ph type="title"/>
          </p:nvPr>
        </p:nvSpPr>
        <p:spPr>
          <a:xfrm>
            <a:off x="3767328" y="347472"/>
            <a:ext cx="81657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GLOWS &amp; GROWS</a:t>
            </a:r>
            <a:br>
              <a:rPr lang="en-US"/>
            </a:br>
            <a:endParaRPr/>
          </a:p>
        </p:txBody>
      </p:sp>
      <p:sp>
        <p:nvSpPr>
          <p:cNvPr id="348" name="Google Shape;348;p40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9" name="Google Shape;349;p40"/>
          <p:cNvSpPr txBox="1"/>
          <p:nvPr>
            <p:ph idx="1" type="body"/>
          </p:nvPr>
        </p:nvSpPr>
        <p:spPr>
          <a:xfrm>
            <a:off x="3767328" y="1584960"/>
            <a:ext cx="3822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GLOWS</a:t>
            </a:r>
            <a:endParaRPr/>
          </a:p>
        </p:txBody>
      </p:sp>
      <p:graphicFrame>
        <p:nvGraphicFramePr>
          <p:cNvPr id="350" name="Google Shape;350;p40"/>
          <p:cNvGraphicFramePr/>
          <p:nvPr/>
        </p:nvGraphicFramePr>
        <p:xfrm>
          <a:off x="3687064" y="197733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{8B1C540A-83B9-4F1D-BF36-BDBF1C6CA0C4}</a:tableStyleId>
              </a:tblPr>
              <a:tblGrid>
                <a:gridCol w="3628125"/>
              </a:tblGrid>
              <a:tr h="1029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Care Team attendance communication (home visits, phone calls, attendance alerts, robo calls)</a:t>
                      </a:r>
                      <a:r>
                        <a:rPr b="0" i="0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1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27100" marB="27100" marR="54175" marL="541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CACA"/>
                    </a:solidFill>
                  </a:tcPr>
                </a:tc>
              </a:tr>
              <a:tr h="866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ELA MAP growth proficiency increased in ELA from fall (13.4to spring from 13.4% to 16.9%</a:t>
                      </a:r>
                      <a:r>
                        <a:rPr b="0" i="0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1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27100" marB="27100" marR="54175" marL="541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</a:tr>
              <a:tr h="70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MAP growth proficiency increased in Math from fall to spring 2.4% to 3.6%</a:t>
                      </a:r>
                      <a:r>
                        <a:rPr b="0" i="0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1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27100" marB="27100" marR="54175" marL="541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CACA"/>
                    </a:solidFill>
                  </a:tcPr>
                </a:tc>
              </a:tr>
              <a:tr h="704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Weekly planning and Data Meeting Professional Learning Communities (PLC)</a:t>
                      </a:r>
                      <a:r>
                        <a:rPr b="0" i="0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1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27100" marB="27100" marR="54175" marL="541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</a:tr>
              <a:tr h="379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K-5 daily intervention and enrichment</a:t>
                      </a:r>
                      <a:r>
                        <a:rPr b="0" i="0" lang="en-US" sz="11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1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27100" marB="27100" marR="54175" marL="5417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CAC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1" name="Google Shape;351;p40"/>
          <p:cNvGraphicFramePr/>
          <p:nvPr/>
        </p:nvGraphicFramePr>
        <p:xfrm>
          <a:off x="7696199" y="19744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{8B1C540A-83B9-4F1D-BF36-BDBF1C6CA0C4}</a:tableStyleId>
              </a:tblPr>
              <a:tblGrid>
                <a:gridCol w="3656750"/>
              </a:tblGrid>
              <a:tr h="97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Decrease in student attendance from 95.4% in 2019 to 89.6% </a:t>
                      </a:r>
                      <a:r>
                        <a:rPr b="0" i="0" lang="en-US" sz="15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5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5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37600" marB="37600" marR="75200" marL="752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CACA"/>
                    </a:solidFill>
                  </a:tcPr>
                </a:tc>
              </a:tr>
              <a:tr h="751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Milestones ELA proficiency deceased from 24.1% to 1</a:t>
                      </a: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r>
                        <a:rPr b="0" i="0" lang="en-US" sz="15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5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37600" marB="37600" marR="75200" marL="752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</a:tr>
              <a:tr h="97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Milestones Math proficiency decreased from 29.8% to 1</a:t>
                      </a:r>
                      <a:r>
                        <a:rPr lang="en-US" sz="15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r>
                        <a:rPr b="0" i="0" lang="en-US" sz="15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5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5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37600" marB="37600" marR="75200" marL="752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ACACA"/>
                    </a:solidFill>
                  </a:tcPr>
                </a:tc>
              </a:tr>
              <a:tr h="97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Milestones Science proficiency decreased from 17.9% to 4.4%</a:t>
                      </a:r>
                      <a:r>
                        <a:rPr b="0" i="0" lang="en-US" sz="15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500" u="none" cap="none" strike="noStrike">
                        <a:solidFill>
                          <a:srgbClr val="FFFFFF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​</a:t>
                      </a:r>
                      <a:endParaRPr b="0" i="0" sz="1500" u="none" cap="none" strike="noStrike">
                        <a:solidFill>
                          <a:srgbClr val="FFFFFF"/>
                        </a:solidFill>
                      </a:endParaRPr>
                    </a:p>
                  </a:txBody>
                  <a:tcPr marT="37600" marB="37600" marR="75200" marL="752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352" name="Google Shape;352;p40"/>
          <p:cNvSpPr txBox="1"/>
          <p:nvPr>
            <p:ph idx="3" type="body"/>
          </p:nvPr>
        </p:nvSpPr>
        <p:spPr>
          <a:xfrm>
            <a:off x="7970520" y="1584960"/>
            <a:ext cx="38223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</a:pPr>
            <a:r>
              <a:rPr lang="en-US"/>
              <a:t>GROWS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1"/>
          <p:cNvSpPr txBox="1"/>
          <p:nvPr>
            <p:ph type="title"/>
          </p:nvPr>
        </p:nvSpPr>
        <p:spPr>
          <a:xfrm>
            <a:off x="2619712" y="2660904"/>
            <a:ext cx="4251106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358" name="Google Shape;358;p4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PS Colors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