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70" r:id="rId2"/>
    <p:sldId id="271" r:id="rId3"/>
  </p:sldIdLst>
  <p:sldSz cx="9144000" cy="6858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>
      <p:ext uri="{19B8F6BF-5375-455C-9EA6-DF929625EA0E}">
        <p15:presenceInfo xmlns:p15="http://schemas.microsoft.com/office/powerpoint/2012/main" userId="S-1-5-21-314122457-743516510-1361462980-1263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3A3A3"/>
    <a:srgbClr val="FFEAEC"/>
    <a:srgbClr val="FFD5D4"/>
    <a:srgbClr val="990000"/>
    <a:srgbClr val="FFF5C9"/>
    <a:srgbClr val="FFCC00"/>
    <a:srgbClr val="FFE98B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37840" cy="466435"/>
          </a:xfrm>
          <a:prstGeom prst="rect">
            <a:avLst/>
          </a:prstGeom>
        </p:spPr>
        <p:txBody>
          <a:bodyPr vert="horz" lIns="93472" tIns="46736" rIns="93472" bIns="4673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5"/>
          </a:xfrm>
          <a:prstGeom prst="rect">
            <a:avLst/>
          </a:prstGeom>
        </p:spPr>
        <p:txBody>
          <a:bodyPr vert="horz" lIns="93472" tIns="46736" rIns="93472" bIns="46736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3638"/>
            <a:ext cx="4181475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72" tIns="46736" rIns="93472" bIns="4673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6"/>
            <a:ext cx="5608320" cy="3660457"/>
          </a:xfrm>
          <a:prstGeom prst="rect">
            <a:avLst/>
          </a:prstGeom>
        </p:spPr>
        <p:txBody>
          <a:bodyPr vert="horz" lIns="93472" tIns="46736" rIns="93472" bIns="4673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967"/>
            <a:ext cx="3037840" cy="466434"/>
          </a:xfrm>
          <a:prstGeom prst="rect">
            <a:avLst/>
          </a:prstGeom>
        </p:spPr>
        <p:txBody>
          <a:bodyPr vert="horz" lIns="93472" tIns="46736" rIns="93472" bIns="4673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3472" tIns="46736" rIns="93472" bIns="46736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5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6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2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4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10176" y="5511292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2724622" y="555802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2734684" y="293099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884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J.W. Dobbs Elementary School Strategic Plan (South Atlanta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Cluster)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88068" y="4655419"/>
            <a:ext cx="2300175" cy="2085245"/>
          </a:xfrm>
          <a:prstGeom prst="rect">
            <a:avLst/>
          </a:prstGeom>
          <a:solidFill>
            <a:srgbClr val="FFD5D5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225"/>
              </a:spcAft>
              <a:buFont typeface="+mj-lt"/>
              <a:buAutoNum type="arabicPeriod" startAt="4"/>
            </a:pPr>
            <a:r>
              <a:rPr lang="en-US" sz="900" b="1" u="sng" dirty="0" smtClean="0">
                <a:solidFill>
                  <a:srgbClr val="000000"/>
                </a:solidFill>
                <a:latin typeface="Arial"/>
                <a:cs typeface="Arial"/>
              </a:rPr>
              <a:t>Build </a:t>
            </a:r>
            <a:r>
              <a:rPr lang="en-US" sz="900" b="1" u="sng" dirty="0">
                <a:solidFill>
                  <a:srgbClr val="000000"/>
                </a:solidFill>
                <a:latin typeface="Arial"/>
                <a:cs typeface="Arial"/>
              </a:rPr>
              <a:t>teacher capacity in core content areas, particularly reading, math and science</a:t>
            </a:r>
          </a:p>
          <a:p>
            <a:pPr marL="228600" indent="-228600">
              <a:spcAft>
                <a:spcPts val="225"/>
              </a:spcAft>
              <a:buFont typeface="+mj-lt"/>
              <a:buAutoNum type="arabicPeriod" startAt="4"/>
            </a:pPr>
            <a:r>
              <a:rPr lang="en-US" sz="900" dirty="0" smtClean="0">
                <a:solidFill>
                  <a:srgbClr val="000000"/>
                </a:solidFill>
                <a:latin typeface="Arial"/>
                <a:cs typeface="Arial"/>
              </a:rPr>
              <a:t>Recommend 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high-quality staff for vacant positions</a:t>
            </a:r>
            <a:endParaRPr lang="en-US" sz="9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10155" y="4647034"/>
            <a:ext cx="3861537" cy="2093630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80961" y="2105793"/>
            <a:ext cx="2303307" cy="2329596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900" b="1" u="sng" dirty="0" smtClean="0">
                <a:solidFill>
                  <a:srgbClr val="000000"/>
                </a:solidFill>
                <a:latin typeface="Arial"/>
                <a:cs typeface="Arial"/>
              </a:rPr>
              <a:t>Improve </a:t>
            </a:r>
            <a:r>
              <a:rPr lang="en-US" sz="900" b="1" u="sng" dirty="0">
                <a:solidFill>
                  <a:srgbClr val="000000"/>
                </a:solidFill>
                <a:latin typeface="Arial"/>
                <a:cs typeface="Arial"/>
              </a:rPr>
              <a:t>student mastery of core content knowledge</a:t>
            </a:r>
          </a:p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900" dirty="0" smtClean="0">
                <a:solidFill>
                  <a:srgbClr val="000000"/>
                </a:solidFill>
                <a:latin typeface="Arial"/>
                <a:cs typeface="Arial"/>
              </a:rPr>
              <a:t>Implement 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STEM program model</a:t>
            </a:r>
          </a:p>
          <a:p>
            <a:pPr marL="228600" indent="-228600">
              <a:spcAft>
                <a:spcPts val="225"/>
              </a:spcAft>
              <a:buFont typeface="+mj-lt"/>
              <a:buAutoNum type="arabicPeriod"/>
            </a:pPr>
            <a:r>
              <a:rPr lang="en-US" sz="900" dirty="0" smtClean="0">
                <a:solidFill>
                  <a:srgbClr val="000000"/>
                </a:solidFill>
                <a:latin typeface="Arial"/>
                <a:cs typeface="Arial"/>
              </a:rPr>
              <a:t>Prepare </a:t>
            </a: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all students to have the essential life skills to be self-aware, collaborative, and accepting of diversity</a:t>
            </a:r>
            <a:endParaRPr lang="en-US" sz="9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927443" y="1852313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9" name="Rectangle 8"/>
          <p:cNvSpPr/>
          <p:nvPr/>
        </p:nvSpPr>
        <p:spPr>
          <a:xfrm>
            <a:off x="3310157" y="2093883"/>
            <a:ext cx="3861534" cy="2330655"/>
          </a:xfrm>
          <a:prstGeom prst="rect">
            <a:avLst/>
          </a:prstGeom>
          <a:solidFill>
            <a:srgbClr val="FFF5C9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310155" y="2166763"/>
            <a:ext cx="399709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1A. Provide remediation and acceleration as indicated by data through </a:t>
            </a:r>
            <a:r>
              <a:rPr lang="en-US" sz="800" dirty="0" smtClean="0">
                <a:latin typeface="Arial"/>
                <a:cs typeface="Arial"/>
              </a:rPr>
              <a:t>weekly interventions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1B. Ensure that students are writing across the curriculum to improve their ability to respond to extended and constructed responses</a:t>
            </a:r>
          </a:p>
          <a:p>
            <a:r>
              <a:rPr lang="en-US" sz="800" dirty="0">
                <a:latin typeface="Arial"/>
                <a:cs typeface="Arial"/>
              </a:rPr>
              <a:t>1C. Implement Standards-Based practices (skills) </a:t>
            </a:r>
            <a:r>
              <a:rPr lang="en-US" sz="800" dirty="0" smtClean="0">
                <a:latin typeface="Arial"/>
                <a:cs typeface="Arial"/>
              </a:rPr>
              <a:t>Kdg-5th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1D. Implementing guided reading and close reads to improve comprehension</a:t>
            </a:r>
          </a:p>
          <a:p>
            <a:r>
              <a:rPr lang="en-US" sz="800" dirty="0">
                <a:latin typeface="Arial"/>
                <a:cs typeface="Arial"/>
              </a:rPr>
              <a:t>1E. Work closely with </a:t>
            </a:r>
            <a:r>
              <a:rPr lang="en-US" sz="800" dirty="0" err="1">
                <a:latin typeface="Arial"/>
                <a:cs typeface="Arial"/>
              </a:rPr>
              <a:t>KidzMatter</a:t>
            </a:r>
            <a:r>
              <a:rPr lang="en-US" sz="800" dirty="0">
                <a:latin typeface="Arial"/>
                <a:cs typeface="Arial"/>
              </a:rPr>
              <a:t> to reinforce core content after school</a:t>
            </a:r>
          </a:p>
          <a:p>
            <a:r>
              <a:rPr lang="en-US" sz="800" dirty="0">
                <a:latin typeface="Arial"/>
                <a:cs typeface="Arial"/>
              </a:rPr>
              <a:t>1F. Implement Number Talks to increase math fluency</a:t>
            </a:r>
          </a:p>
          <a:p>
            <a:r>
              <a:rPr lang="en-US" sz="800" dirty="0">
                <a:latin typeface="Arial"/>
                <a:cs typeface="Arial"/>
              </a:rPr>
              <a:t>1G. </a:t>
            </a:r>
            <a:r>
              <a:rPr lang="en-US" sz="800" dirty="0" smtClean="0">
                <a:latin typeface="Arial"/>
                <a:cs typeface="Arial"/>
              </a:rPr>
              <a:t>Utilize Gifted and Talented talent development program</a:t>
            </a:r>
          </a:p>
          <a:p>
            <a:r>
              <a:rPr lang="en-US" sz="800" dirty="0" smtClean="0">
                <a:latin typeface="Arial"/>
                <a:cs typeface="Arial"/>
              </a:rPr>
              <a:t>1H. Utilize I-Ready and </a:t>
            </a:r>
            <a:r>
              <a:rPr lang="en-US" sz="800" dirty="0" err="1" smtClean="0">
                <a:latin typeface="Arial"/>
                <a:cs typeface="Arial"/>
              </a:rPr>
              <a:t>TutorMate</a:t>
            </a:r>
            <a:r>
              <a:rPr lang="en-US" sz="800" dirty="0" smtClean="0">
                <a:latin typeface="Arial"/>
                <a:cs typeface="Arial"/>
              </a:rPr>
              <a:t> to assist with interventions</a:t>
            </a:r>
          </a:p>
          <a:p>
            <a:r>
              <a:rPr lang="en-US" sz="800" dirty="0" smtClean="0">
                <a:latin typeface="Arial"/>
                <a:cs typeface="Arial"/>
              </a:rPr>
              <a:t>1I. Ensure Teacher Tutors are utilized to assist in Reading. 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2A. Implement STEM enriched curriculum</a:t>
            </a:r>
          </a:p>
          <a:p>
            <a:r>
              <a:rPr lang="en-US" sz="800" dirty="0">
                <a:latin typeface="Arial"/>
                <a:cs typeface="Arial"/>
              </a:rPr>
              <a:t>2B. Implement integrated, project-and problem-based learning projects</a:t>
            </a:r>
          </a:p>
          <a:p>
            <a:r>
              <a:rPr lang="en-US" sz="800" dirty="0">
                <a:latin typeface="Arial"/>
                <a:cs typeface="Arial"/>
              </a:rPr>
              <a:t>2C. Implement rigorous and real-world interdisciplinary projects and units</a:t>
            </a:r>
          </a:p>
          <a:p>
            <a:r>
              <a:rPr lang="en-US" sz="800" dirty="0">
                <a:latin typeface="Arial"/>
                <a:cs typeface="Arial"/>
              </a:rPr>
              <a:t>2D. Integrate technology throughout the curriculum</a:t>
            </a:r>
          </a:p>
          <a:p>
            <a:r>
              <a:rPr lang="en-US" sz="800" dirty="0">
                <a:latin typeface="Arial"/>
                <a:cs typeface="Arial"/>
              </a:rPr>
              <a:t>2E. Implement the Engineering Design Process</a:t>
            </a:r>
          </a:p>
          <a:p>
            <a:r>
              <a:rPr lang="en-US" sz="800" dirty="0">
                <a:latin typeface="Arial"/>
                <a:cs typeface="Arial"/>
              </a:rPr>
              <a:t>3A. Implement Social and Emotional Learning (SEL)</a:t>
            </a:r>
          </a:p>
          <a:p>
            <a:endParaRPr lang="en-US" sz="900" dirty="0" smtClean="0">
              <a:latin typeface="Arial"/>
              <a:cs typeface="Arial"/>
            </a:endParaRPr>
          </a:p>
          <a:p>
            <a:pPr algn="ctr"/>
            <a:endParaRPr lang="en-US" sz="900" i="1" u="sng" dirty="0">
              <a:latin typeface="Arial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0990" y="509775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</a:rPr>
              <a:t>With a caring culture of trust and collaboration, every student will graduate ready for college and career.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800" dirty="0" smtClean="0">
                <a:solidFill>
                  <a:schemeClr val="tx1"/>
                </a:solidFill>
              </a:rPr>
              <a:t>A </a:t>
            </a:r>
            <a:r>
              <a:rPr lang="en-US" sz="800" dirty="0">
                <a:solidFill>
                  <a:schemeClr val="tx1"/>
                </a:solidFill>
              </a:rPr>
              <a:t>high-performing school district where students love to learn, educators inspire, families engage and the community trusts the system</a:t>
            </a:r>
            <a:endParaRPr lang="en-US" sz="8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91" y="4664279"/>
            <a:ext cx="468279" cy="468279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226" y="2652319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640" y="3024553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22678" y="5036218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510719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cs typeface="Arial"/>
              </a:rPr>
              <a:t> To cultivate a universal culture of excellence through collaboration, academic achievement, personal responsibility, respect and a commitment to service</a:t>
            </a:r>
          </a:p>
          <a:p>
            <a:pPr lvl="0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cs typeface="Arial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cs typeface="Arial"/>
              </a:rPr>
              <a:t>A high-performing cluster where every students graduate with college and career readiness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22740" y="512021"/>
            <a:ext cx="2807173" cy="90161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01150" y="317006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59543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62162" y="2093883"/>
            <a:ext cx="1596578" cy="4646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ELA, Math, &amp; Science Performance in “Proficient” and “Distinguished” categories on Georgia Milestones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(percent of students’ meeting typical or high growth on Milestone EOGs)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students’ scaled scores on STAR Reading, Early Literacy, and Mathematics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each administration Fall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Winter to Spring 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Effective Measure (TEM scores)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Student Perceptions on School Climate Surveys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Classroom Observations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301482" y="5013343"/>
            <a:ext cx="3849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4A. </a:t>
            </a:r>
            <a:r>
              <a:rPr lang="en-US" sz="800" dirty="0" smtClean="0">
                <a:latin typeface="Arial"/>
                <a:cs typeface="Arial"/>
              </a:rPr>
              <a:t>Provide </a:t>
            </a:r>
            <a:r>
              <a:rPr lang="en-US" sz="800" dirty="0">
                <a:latin typeface="Arial"/>
                <a:cs typeface="Arial"/>
              </a:rPr>
              <a:t>targeted professional learning opportunities focused on the implementation of standards and STEM</a:t>
            </a:r>
          </a:p>
          <a:p>
            <a:r>
              <a:rPr lang="en-US" sz="800" dirty="0">
                <a:latin typeface="Arial"/>
                <a:cs typeface="Arial"/>
              </a:rPr>
              <a:t>4B. Implement intentional vertical and horizontal alignment collaboration throughout school and cluster</a:t>
            </a:r>
          </a:p>
          <a:p>
            <a:r>
              <a:rPr lang="en-US" sz="800" dirty="0">
                <a:latin typeface="Arial"/>
                <a:cs typeface="Arial"/>
              </a:rPr>
              <a:t>4C. Provide targeted professional learning opportunities focused on mathematics &amp; reading through our </a:t>
            </a:r>
            <a:r>
              <a:rPr lang="en-US" sz="800" dirty="0" smtClean="0">
                <a:latin typeface="Arial"/>
                <a:cs typeface="Arial"/>
              </a:rPr>
              <a:t>various partnerships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4D. Increase reading, math and science endorsements and </a:t>
            </a:r>
            <a:r>
              <a:rPr lang="en-US" sz="800" dirty="0" smtClean="0">
                <a:latin typeface="Arial"/>
                <a:cs typeface="Arial"/>
              </a:rPr>
              <a:t>certifications</a:t>
            </a:r>
          </a:p>
          <a:p>
            <a:r>
              <a:rPr lang="en-US" sz="800" dirty="0" smtClean="0">
                <a:latin typeface="Arial"/>
                <a:cs typeface="Arial"/>
              </a:rPr>
              <a:t>4E. Emphasis on teachers content expertise (building capacity)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5A. Leverage professional networks of Dobbs staff for referrals</a:t>
            </a:r>
          </a:p>
          <a:p>
            <a:r>
              <a:rPr lang="en-US" sz="800" dirty="0">
                <a:latin typeface="Arial"/>
                <a:cs typeface="Arial"/>
              </a:rPr>
              <a:t>5B. Check professional references of applicants</a:t>
            </a:r>
          </a:p>
          <a:p>
            <a:r>
              <a:rPr lang="en-US" sz="800" dirty="0">
                <a:latin typeface="Arial"/>
                <a:cs typeface="Arial"/>
              </a:rPr>
              <a:t>5C. Look at previous student performance data, if applicable</a:t>
            </a:r>
          </a:p>
          <a:p>
            <a:r>
              <a:rPr lang="en-US" sz="800" dirty="0">
                <a:latin typeface="Arial"/>
                <a:cs typeface="Arial"/>
              </a:rPr>
              <a:t>5D. Model a lesson as a component of the interview</a:t>
            </a:r>
            <a:endParaRPr lang="en-US" sz="800" i="1" u="sng" dirty="0">
              <a:latin typeface="Arial"/>
              <a:cs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284373" y="1507129"/>
            <a:ext cx="4317209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Science, Technology, Engineering and Mathematics (STEM</a:t>
            </a:r>
            <a:r>
              <a:rPr lang="en-US" sz="825" b="1" dirty="0" smtClean="0">
                <a:latin typeface="Arial"/>
                <a:cs typeface="Arial"/>
              </a:rPr>
              <a:t>)</a:t>
            </a:r>
            <a:endParaRPr lang="en-US" sz="825" b="1" dirty="0">
              <a:latin typeface="Arial"/>
              <a:cs typeface="Arial"/>
            </a:endParaRP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95424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68215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5803" y="549634"/>
            <a:ext cx="276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To foster a </a:t>
            </a:r>
            <a:r>
              <a:rPr lang="en-US" sz="800" dirty="0" smtClean="0"/>
              <a:t>21</a:t>
            </a:r>
            <a:r>
              <a:rPr lang="en-US" sz="800" baseline="30000" dirty="0" smtClean="0"/>
              <a:t>st</a:t>
            </a:r>
            <a:r>
              <a:rPr lang="en-US" sz="800" dirty="0" smtClean="0"/>
              <a:t> century </a:t>
            </a:r>
            <a:r>
              <a:rPr lang="en-US" sz="800" dirty="0"/>
              <a:t>learning environment that integrates a culture of mutual </a:t>
            </a:r>
            <a:r>
              <a:rPr lang="en-US" sz="800" dirty="0" smtClean="0"/>
              <a:t>respect, </a:t>
            </a:r>
            <a:r>
              <a:rPr lang="en-US" sz="800" dirty="0"/>
              <a:t>high academic standards, and technological innovation</a:t>
            </a:r>
            <a:r>
              <a:rPr lang="en-US" sz="800" dirty="0" smtClean="0"/>
              <a:t>.</a:t>
            </a:r>
          </a:p>
          <a:p>
            <a:endParaRPr lang="en-US" sz="800" dirty="0"/>
          </a:p>
          <a:p>
            <a:r>
              <a:rPr lang="en-US" sz="800" dirty="0"/>
              <a:t>To provide rigorous, innovative, and engaging learning experiences designed to cultivate life-long learners.</a:t>
            </a:r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ight Arrow 52"/>
          <p:cNvSpPr/>
          <p:nvPr/>
        </p:nvSpPr>
        <p:spPr>
          <a:xfrm>
            <a:off x="6763160" y="5082627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54257" y="2878571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2654184" y="507681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2645281" y="28682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J.W. Dobbs Elementary School </a:t>
            </a:r>
            <a:r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t>Strategic Plan (South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Atlanta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Cluster)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62186" y="2269650"/>
            <a:ext cx="2309054" cy="3743668"/>
            <a:chOff x="1368561" y="5797872"/>
            <a:chExt cx="2642834" cy="6834453"/>
          </a:xfrm>
        </p:grpSpPr>
        <p:sp>
          <p:nvSpPr>
            <p:cNvPr id="39" name="Rounded Rectangle 38"/>
            <p:cNvSpPr/>
            <p:nvPr/>
          </p:nvSpPr>
          <p:spPr>
            <a:xfrm>
              <a:off x="1378722" y="5797872"/>
              <a:ext cx="2632673" cy="318116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indent="-228600">
                <a:spcAft>
                  <a:spcPts val="225"/>
                </a:spcAft>
                <a:buFont typeface="+mj-lt"/>
                <a:buAutoNum type="arabicPeriod" startAt="6"/>
              </a:pPr>
              <a:r>
                <a:rPr lang="en-US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Build </a:t>
              </a:r>
              <a:r>
                <a:rPr lang="en-US" sz="900" dirty="0">
                  <a:solidFill>
                    <a:schemeClr val="tx1"/>
                  </a:solidFill>
                  <a:latin typeface="Arial"/>
                  <a:cs typeface="Arial"/>
                </a:rPr>
                <a:t>systems identifying and addressing </a:t>
              </a:r>
              <a:r>
                <a:rPr lang="en-US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root causes </a:t>
              </a:r>
              <a:r>
                <a:rPr lang="en-US" sz="900" dirty="0">
                  <a:solidFill>
                    <a:schemeClr val="tx1"/>
                  </a:solidFill>
                  <a:latin typeface="Arial"/>
                  <a:cs typeface="Arial"/>
                </a:rPr>
                <a:t>to promote social and academic growth</a:t>
              </a:r>
            </a:p>
            <a:p>
              <a:pPr marL="228600" indent="-228600">
                <a:spcAft>
                  <a:spcPts val="225"/>
                </a:spcAft>
                <a:buFont typeface="+mj-lt"/>
                <a:buAutoNum type="arabicPeriod" startAt="6"/>
              </a:pPr>
              <a:r>
                <a:rPr lang="en-US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Build </a:t>
              </a:r>
              <a:r>
                <a:rPr lang="en-US" sz="900" dirty="0">
                  <a:solidFill>
                    <a:schemeClr val="tx1"/>
                  </a:solidFill>
                  <a:latin typeface="Arial"/>
                  <a:cs typeface="Arial"/>
                </a:rPr>
                <a:t>systems and resources to support </a:t>
              </a:r>
              <a:r>
                <a:rPr lang="en-US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STEM implementation</a:t>
              </a:r>
              <a:endParaRPr lang="en-US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 rot="5400000">
              <a:off x="1183129" y="9828120"/>
              <a:ext cx="2989637" cy="261877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vert="vert27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lvl="0" indent="-228600">
                <a:spcAft>
                  <a:spcPts val="225"/>
                </a:spcAft>
                <a:buFont typeface="+mj-lt"/>
                <a:buAutoNum type="arabicPeriod" startAt="8"/>
              </a:pPr>
              <a:r>
                <a:rPr lang="en-US" sz="900" dirty="0" smtClean="0">
                  <a:solidFill>
                    <a:prstClr val="black"/>
                  </a:solidFill>
                  <a:latin typeface="Arial"/>
                  <a:cs typeface="Arial"/>
                </a:rPr>
                <a:t>Inform </a:t>
              </a:r>
              <a:r>
                <a:rPr lang="en-US" sz="900" dirty="0">
                  <a:solidFill>
                    <a:prstClr val="black"/>
                  </a:solidFill>
                  <a:latin typeface="Arial"/>
                  <a:cs typeface="Arial"/>
                </a:rPr>
                <a:t>and engage the school community</a:t>
              </a:r>
            </a:p>
            <a:p>
              <a:pPr marL="228600" lvl="0" indent="-228600">
                <a:spcAft>
                  <a:spcPts val="225"/>
                </a:spcAft>
                <a:buFont typeface="+mj-lt"/>
                <a:buAutoNum type="arabicPeriod" startAt="8"/>
              </a:pPr>
              <a:r>
                <a:rPr lang="en-US" sz="900" dirty="0" smtClean="0">
                  <a:solidFill>
                    <a:prstClr val="black"/>
                  </a:solidFill>
                  <a:latin typeface="Arial"/>
                  <a:cs typeface="Arial"/>
                </a:rPr>
                <a:t>Develop </a:t>
              </a:r>
              <a:r>
                <a:rPr lang="en-US" sz="900" dirty="0">
                  <a:solidFill>
                    <a:prstClr val="black"/>
                  </a:solidFill>
                  <a:latin typeface="Arial"/>
                  <a:cs typeface="Arial"/>
                </a:rPr>
                <a:t>a positive, informed and </a:t>
              </a:r>
              <a:r>
                <a:rPr lang="en-US" sz="900" dirty="0" smtClean="0">
                  <a:solidFill>
                    <a:prstClr val="black"/>
                  </a:solidFill>
                  <a:latin typeface="Arial"/>
                  <a:cs typeface="Arial"/>
                </a:rPr>
                <a:t>engaged school </a:t>
              </a:r>
              <a:r>
                <a:rPr lang="en-US" sz="900" dirty="0">
                  <a:solidFill>
                    <a:prstClr val="black"/>
                  </a:solidFill>
                  <a:latin typeface="Arial"/>
                  <a:cs typeface="Arial"/>
                </a:rPr>
                <a:t>culture</a:t>
              </a:r>
              <a:endParaRPr lang="en-US" sz="8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585038" y="1820768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35084" y="2269651"/>
            <a:ext cx="3856909" cy="17476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6A. Develop business and education partnerships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6B. Ensure the necessary technology infrastructure and equipment are available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6C. Utilize Care </a:t>
            </a:r>
            <a:r>
              <a:rPr lang="en-US" sz="8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@</a:t>
            </a:r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Dobbs to promote healthy living to increase attendance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6D. Use wrap-around services to assist students and their families with emotional,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mental, and physiological needs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6E. Utilize the parent liaison to build and strengthen school-home relationships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6F. Design and implement behavior goals for all students to promote positive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interactions with adults and peers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7A. Implement </a:t>
            </a:r>
            <a:r>
              <a:rPr lang="en-US" sz="8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PBL Units, STEM </a:t>
            </a:r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 &amp; Celebrations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7B. Visit STEM certified schools</a:t>
            </a:r>
          </a:p>
          <a:p>
            <a:pPr lvl="0"/>
            <a:r>
              <a:rPr lang="en-US" sz="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7C. Design lessons that focus on technology with ETS or core content specialists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27443" y="1802429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343300" y="4356094"/>
            <a:ext cx="3848693" cy="16572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0990" y="459891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</a:rPr>
              <a:t>With a caring culture of trust and collaboration, every student will graduate ready for college and career.</a:t>
            </a:r>
          </a:p>
          <a:p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800" dirty="0" smtClean="0">
                <a:solidFill>
                  <a:schemeClr val="tx1"/>
                </a:solidFill>
              </a:rPr>
              <a:t>A </a:t>
            </a:r>
            <a:r>
              <a:rPr lang="en-US" sz="800" dirty="0">
                <a:solidFill>
                  <a:schemeClr val="tx1"/>
                </a:solidFill>
              </a:rPr>
              <a:t>high-performing school district where students love to learn, educators inspire, families engage and the community trusts the system</a:t>
            </a:r>
            <a:endParaRPr lang="en-US" sz="8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0223" y="2326985"/>
            <a:ext cx="367706" cy="32708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52" y="4819685"/>
            <a:ext cx="248330" cy="265496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2617611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6156" y="5085181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264875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460835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cs typeface="Arial"/>
              </a:rPr>
              <a:t> To cultivate a universal culture of excellence through collaboration, academic achievement, personal responsibility, respect and a commitment to service</a:t>
            </a:r>
          </a:p>
          <a:p>
            <a:pPr lvl="0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cs typeface="Arial"/>
            </a:endParaRPr>
          </a:p>
          <a:p>
            <a:pPr lvl="0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cs typeface="Arial"/>
              </a:rPr>
              <a:t>A high-performing cluster where every students graduate with college and career readiness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03865" y="258800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22740" y="462137"/>
            <a:ext cx="2807173" cy="90161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01150" y="267122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09659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62162" y="2269650"/>
            <a:ext cx="1596578" cy="374367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Student Attendance</a:t>
            </a:r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School Partnerships </a:t>
            </a:r>
          </a:p>
          <a:p>
            <a:pPr lvl="0"/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Quality and Number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 Produced during STEM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Student Attendance</a:t>
            </a:r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9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Culture Climate Survey Scores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Getting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Other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</a:p>
          <a:p>
            <a:pPr lvl="0"/>
            <a:endParaRPr lang="en-US" sz="9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Climate Survey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scores </a:t>
            </a: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teachers’ perceptions of student </a:t>
            </a:r>
            <a:r>
              <a:rPr lang="en-US" sz="9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343300" y="4497219"/>
            <a:ext cx="3871573" cy="13619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8A. Build community awareness, knowledge and support for STEM</a:t>
            </a:r>
          </a:p>
          <a:p>
            <a:r>
              <a:rPr lang="en-US" sz="800" dirty="0">
                <a:latin typeface="Arial"/>
                <a:cs typeface="Arial"/>
              </a:rPr>
              <a:t>8B. Build parent capacity to understand student needs academically &amp;</a:t>
            </a:r>
          </a:p>
          <a:p>
            <a:r>
              <a:rPr lang="en-US" sz="800" dirty="0">
                <a:latin typeface="Arial"/>
                <a:cs typeface="Arial"/>
              </a:rPr>
              <a:t>behaviorally through curriculum nights, workshops with the parent liaison, and</a:t>
            </a:r>
          </a:p>
          <a:p>
            <a:r>
              <a:rPr lang="en-US" sz="800" dirty="0" err="1">
                <a:latin typeface="Arial"/>
                <a:cs typeface="Arial"/>
              </a:rPr>
              <a:t>Kidz</a:t>
            </a:r>
            <a:r>
              <a:rPr lang="en-US" sz="800" dirty="0">
                <a:latin typeface="Arial"/>
                <a:cs typeface="Arial"/>
              </a:rPr>
              <a:t> Matter</a:t>
            </a:r>
          </a:p>
          <a:p>
            <a:r>
              <a:rPr lang="en-US" sz="800" dirty="0">
                <a:latin typeface="Arial"/>
                <a:cs typeface="Arial"/>
              </a:rPr>
              <a:t>8C. Implement student </a:t>
            </a:r>
            <a:r>
              <a:rPr lang="en-US" sz="800" dirty="0" smtClean="0">
                <a:latin typeface="Arial"/>
                <a:cs typeface="Arial"/>
              </a:rPr>
              <a:t>behavior and attendance initiatives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9A. Implement Social and Emotional Learning (SEL) for school staff, students,</a:t>
            </a:r>
          </a:p>
          <a:p>
            <a:r>
              <a:rPr lang="en-US" sz="800" dirty="0">
                <a:latin typeface="Arial"/>
                <a:cs typeface="Arial"/>
              </a:rPr>
              <a:t>and parents through the use of Mind Yeti, Second Step, etc.</a:t>
            </a:r>
          </a:p>
          <a:p>
            <a:r>
              <a:rPr lang="en-US" sz="800" dirty="0">
                <a:latin typeface="Arial"/>
                <a:cs typeface="Arial"/>
              </a:rPr>
              <a:t>9B. Increase effective external communication through </a:t>
            </a:r>
            <a:r>
              <a:rPr lang="en-US" sz="800" dirty="0" err="1">
                <a:latin typeface="Arial"/>
                <a:cs typeface="Arial"/>
              </a:rPr>
              <a:t>RoboCall</a:t>
            </a:r>
            <a:r>
              <a:rPr lang="en-US" sz="800" dirty="0">
                <a:latin typeface="Arial"/>
                <a:cs typeface="Arial"/>
              </a:rPr>
              <a:t>, Remind 101,</a:t>
            </a:r>
          </a:p>
          <a:p>
            <a:r>
              <a:rPr lang="en-US" sz="800" dirty="0" smtClean="0">
                <a:latin typeface="Arial"/>
                <a:cs typeface="Arial"/>
              </a:rPr>
              <a:t>Flyers, Class Dojo, and Infinite Campus</a:t>
            </a:r>
            <a:endParaRPr lang="en-US" sz="800" dirty="0">
              <a:latin typeface="Arial"/>
              <a:cs typeface="Arial"/>
            </a:endParaRPr>
          </a:p>
          <a:p>
            <a:r>
              <a:rPr lang="en-US" sz="800" dirty="0">
                <a:latin typeface="Arial"/>
                <a:cs typeface="Arial"/>
              </a:rPr>
              <a:t>9C. Improve customer service systemically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284373" y="1457245"/>
            <a:ext cx="4317209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Science, Technology, Engineering and Mathematics (STEM</a:t>
            </a:r>
            <a:r>
              <a:rPr lang="en-US" sz="825" b="1" dirty="0" smtClean="0">
                <a:latin typeface="Arial"/>
                <a:cs typeface="Arial"/>
              </a:rPr>
              <a:t>)</a:t>
            </a:r>
            <a:endParaRPr lang="en-US" sz="825" b="1" dirty="0">
              <a:latin typeface="Arial"/>
              <a:cs typeface="Arial"/>
            </a:endParaRP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45540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20509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18331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5803" y="499750"/>
            <a:ext cx="276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To foster a </a:t>
            </a:r>
            <a:r>
              <a:rPr lang="en-US" sz="800" dirty="0" smtClean="0"/>
              <a:t>21</a:t>
            </a:r>
            <a:r>
              <a:rPr lang="en-US" sz="800" baseline="30000" dirty="0" smtClean="0"/>
              <a:t>st</a:t>
            </a:r>
            <a:r>
              <a:rPr lang="en-US" sz="800" dirty="0" smtClean="0"/>
              <a:t> century </a:t>
            </a:r>
            <a:r>
              <a:rPr lang="en-US" sz="800" dirty="0"/>
              <a:t>learning environment that integrates a culture of mutual respect , high academic standards, and technological innovation</a:t>
            </a:r>
            <a:r>
              <a:rPr lang="en-US" sz="800" dirty="0" smtClean="0"/>
              <a:t>.</a:t>
            </a:r>
          </a:p>
          <a:p>
            <a:endParaRPr lang="en-US" sz="800" dirty="0"/>
          </a:p>
          <a:p>
            <a:r>
              <a:rPr lang="en-US" sz="800" dirty="0"/>
              <a:t>To provide rigorous, innovative, and engaging learning experiences designed to cultivate life-long learners.</a:t>
            </a:r>
          </a:p>
        </p:txBody>
      </p:sp>
    </p:spTree>
    <p:extLst>
      <p:ext uri="{BB962C8B-B14F-4D97-AF65-F5344CB8AC3E}">
        <p14:creationId xmlns:p14="http://schemas.microsoft.com/office/powerpoint/2010/main" val="305334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24702</TotalTime>
  <Words>1004</Words>
  <Application>Microsoft Office PowerPoint</Application>
  <PresentationFormat>Letter Paper (8.5x11 in)</PresentationFormat>
  <Paragraphs>126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Atlanta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Gordon, Elizabeth</cp:lastModifiedBy>
  <cp:revision>310</cp:revision>
  <cp:lastPrinted>2020-02-05T19:54:03Z</cp:lastPrinted>
  <dcterms:created xsi:type="dcterms:W3CDTF">2015-11-10T14:08:41Z</dcterms:created>
  <dcterms:modified xsi:type="dcterms:W3CDTF">2020-12-07T18:46:23Z</dcterms:modified>
</cp:coreProperties>
</file>